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notesMasterIdLst>
    <p:notesMasterId r:id="rId19"/>
  </p:notesMasterIdLst>
  <p:handoutMasterIdLst>
    <p:handoutMasterId r:id="rId20"/>
  </p:handoutMasterIdLst>
  <p:sldIdLst>
    <p:sldId id="1280" r:id="rId3"/>
    <p:sldId id="1281" r:id="rId4"/>
    <p:sldId id="896" r:id="rId5"/>
    <p:sldId id="1169" r:id="rId6"/>
    <p:sldId id="760" r:id="rId7"/>
    <p:sldId id="1167" r:id="rId8"/>
    <p:sldId id="1168" r:id="rId9"/>
    <p:sldId id="987" r:id="rId10"/>
    <p:sldId id="984" r:id="rId11"/>
    <p:sldId id="986" r:id="rId12"/>
    <p:sldId id="920" r:id="rId13"/>
    <p:sldId id="921" r:id="rId14"/>
    <p:sldId id="1135" r:id="rId15"/>
    <p:sldId id="1136" r:id="rId16"/>
    <p:sldId id="1137" r:id="rId17"/>
    <p:sldId id="92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FF"/>
    <a:srgbClr val="6699FF"/>
    <a:srgbClr val="FF0000"/>
    <a:srgbClr val="000000"/>
    <a:srgbClr val="660066"/>
    <a:srgbClr val="00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9" autoAdjust="0"/>
    <p:restoredTop sz="97732" autoAdjust="0"/>
  </p:normalViewPr>
  <p:slideViewPr>
    <p:cSldViewPr>
      <p:cViewPr varScale="1">
        <p:scale>
          <a:sx n="63" d="100"/>
          <a:sy n="63" d="100"/>
        </p:scale>
        <p:origin x="15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483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565088-9CB4-4E31-95EF-0B5ED6DB3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99B2BAA-6B24-4C95-888A-DF2DB0ABCE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3C459-09E3-4FC2-A4AA-81A223D524C5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E0FCF-1759-4018-8469-22B5C8021651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4979E-11CB-4481-AF59-31FBE74A53FD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052B3-3C04-494F-84C7-85F92AD5CA2C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1A867-FB8B-46BA-B2CD-4FA2F3B35430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3587" cy="3430587"/>
          </a:xfrm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61938"/>
          </a:xfrm>
          <a:noFill/>
          <a:ln/>
        </p:spPr>
        <p:txBody>
          <a:bodyPr/>
          <a:lstStyle/>
          <a:p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BD029-574E-40AA-8A54-AF6F1F4D60EF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2A685-29A0-4EBA-BB0C-567FD78DA0DF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5E69E6-716C-4FF1-8357-47C8A98AD8DA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AEC9F-3A7E-453A-91E9-CAE7C7A97AD7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1BE4B-8CE7-4571-B63E-DE290455C2CA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216A1-C186-4412-9CB7-CA6396D9C5F4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7772400" cy="1143000"/>
          </a:xfrm>
        </p:spPr>
        <p:txBody>
          <a:bodyPr/>
          <a:lstStyle>
            <a:lvl1pPr algn="ctr">
              <a:defRPr sz="4800" b="1" i="1">
                <a:solidFill>
                  <a:srgbClr val="FF3300"/>
                </a:solidFill>
                <a:effectLst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0099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846868-2A22-4DC0-BC20-FA5293D552F1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00800"/>
            <a:ext cx="3657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8BBAD3-F8DF-45C3-866D-4E04D1DD95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D6B68-5556-43B3-B455-4B41F50EDD0D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06DA6-F773-4682-9B5B-F44143F18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33375"/>
            <a:ext cx="2070100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057900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2B76C-88A7-4C72-904C-3026B72433BC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D5DDE-8C49-4684-B409-5E65A1A55E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848600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12875"/>
            <a:ext cx="40640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412875"/>
            <a:ext cx="4064000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65563"/>
            <a:ext cx="40640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79388" y="6237288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DFEA13D8-FC43-4231-B0B0-59B7693C76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38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7772400" cy="1143000"/>
          </a:xfrm>
        </p:spPr>
        <p:txBody>
          <a:bodyPr/>
          <a:lstStyle>
            <a:lvl1pPr algn="ctr">
              <a:defRPr sz="4800" b="1" i="1">
                <a:solidFill>
                  <a:srgbClr val="FF3300"/>
                </a:solidFill>
                <a:effectLst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0099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EF6EAB-3D94-4748-AB97-38CB1DA97CF3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00800"/>
            <a:ext cx="3657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0BF5BD-0211-41D0-AE4C-1FC10C897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5A21E-B499-489F-93BE-D070BA0F208F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C30FA-2CE0-4EB5-B447-D08059E30A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EDAA0-749B-451C-91CF-2D6972CD91B8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17FA5-4454-4863-B59F-EC11EB7059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E280C-B68C-423C-9F21-E0A6E13B9E95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F052B-DFF3-4467-AD5A-6B604017F8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DD02E-FF23-47FA-9203-8926E970C29A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45102-6B18-4F63-B22C-DF139304E2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9C7D9-719B-4FEA-B9A3-ECB355857386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2DBAC-E385-4770-ABCF-964670374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8076D-7AFB-40CA-99CB-3D5EA06223C2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938C4-FDCD-4596-B594-25C528B52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E5CF2-0FC3-408F-9F3A-444FA5A527E0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97FAA-9853-4438-9E54-2B729F696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BA347-2941-436C-BE88-127665FD0079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E81DA-B70B-4EB6-B150-4AB46D164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C865B-86FA-4A7A-9F71-76BB6FBCCD33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B941-8676-4756-9D54-ACABB8CD7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5E633-6F80-46C5-BB64-DE814261509A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66893-CF8C-4A6D-86D4-6B5833623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33375"/>
            <a:ext cx="2070100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057900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01DE5-0AB6-47FC-B773-D3ABA859965C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7292F-5818-46E8-90FE-BEBC8B3BB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3A28F-8BA6-4E3F-836B-CC207B67A951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E2CFF-684B-4300-80C0-7400A518C8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EAE89-7192-4104-90D6-EDB565E5691E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11341-71CB-4891-A855-B2D934FC2D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14181-0356-4320-A5AB-6FD21C25BBA1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38C7E-DD38-4E18-B027-49872FB83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32346-62C9-4D17-B3F6-E68C041842B4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8CEE3-D758-43B7-907A-DE3BF23E98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3A57B-8F4B-407D-9306-AC656FA487FC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11A25-2279-4E0A-AC4D-67FEF6EB9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7EF6F-2EBC-400F-B54B-061AE992E099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6AE68-A2FB-4B46-A668-5B3D2E3C10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9597A-A58A-4929-A4AC-9EECC324EB0D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A4505-1900-4B07-B343-0C9C8F7D9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7018338" y="476250"/>
            <a:ext cx="1657350" cy="1657350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280400" cy="574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2804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</a:p>
          <a:p>
            <a:pPr lvl="1"/>
            <a:r>
              <a:rPr lang="en-US" altLang="zh-CN"/>
              <a:t>Abc</a:t>
            </a:r>
          </a:p>
          <a:p>
            <a:pPr lvl="2"/>
            <a:r>
              <a:rPr lang="en-US" altLang="zh-CN"/>
              <a:t>Abc</a:t>
            </a:r>
            <a:endParaRPr lang="en-US" altLang="ko-KR"/>
          </a:p>
          <a:p>
            <a:pPr lvl="3"/>
            <a:r>
              <a:rPr lang="en-US" altLang="zh-CN"/>
              <a:t>Abc</a:t>
            </a:r>
            <a:endParaRPr lang="en-US" altLang="ko-KR"/>
          </a:p>
          <a:p>
            <a:pPr lvl="4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400" b="0" smtClean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4E609930-F005-421C-A334-AA9E28D3DCF7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97650"/>
            <a:ext cx="36576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0" smtClean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7101B671-0D63-4599-8A5F-8C7816206B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10" r:id="rId12"/>
  </p:sldLayoutIdLst>
  <p:hf hdr="0" ftr="0"/>
  <p:txStyles>
    <p:titleStyle>
      <a:lvl1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rgbClr val="000000"/>
          </a:solidFill>
          <a:latin typeface="+mn-lt"/>
          <a:ea typeface="+mn-ea"/>
          <a:cs typeface="微软雅黑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  <a:cs typeface="微软雅黑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微软雅黑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rgbClr val="000000"/>
          </a:solidFill>
          <a:latin typeface="+mn-lt"/>
          <a:ea typeface="+mn-ea"/>
          <a:cs typeface="微软雅黑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  <a:cs typeface="微软雅黑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7018338" y="476250"/>
            <a:ext cx="1657350" cy="1657350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280400" cy="574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2804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</a:p>
          <a:p>
            <a:pPr lvl="1"/>
            <a:r>
              <a:rPr lang="en-US" altLang="zh-CN"/>
              <a:t>Abc</a:t>
            </a:r>
          </a:p>
          <a:p>
            <a:pPr lvl="2"/>
            <a:r>
              <a:rPr lang="en-US" altLang="zh-CN"/>
              <a:t>Abc</a:t>
            </a:r>
            <a:endParaRPr lang="en-US" altLang="ko-KR"/>
          </a:p>
          <a:p>
            <a:pPr lvl="3"/>
            <a:r>
              <a:rPr lang="en-US" altLang="zh-CN"/>
              <a:t>Abc</a:t>
            </a:r>
            <a:endParaRPr lang="en-US" altLang="ko-KR"/>
          </a:p>
          <a:p>
            <a:pPr lvl="4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400" b="0" smtClean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335140F7-05A3-4D6E-930F-AEECC61E3F09}" type="datetime1">
              <a:rPr lang="en-US"/>
              <a:pPr>
                <a:defRPr/>
              </a:pPr>
              <a:t>4/25/2022</a:t>
            </a:fld>
            <a:endParaRPr lang="en-US" altLang="zh-CN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97650"/>
            <a:ext cx="36576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0" smtClean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32A217AC-6B26-4645-B710-27E61C336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rgbClr val="000000"/>
          </a:solidFill>
          <a:latin typeface="+mn-lt"/>
          <a:ea typeface="+mn-ea"/>
          <a:cs typeface="微软雅黑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  <a:cs typeface="微软雅黑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微软雅黑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rgbClr val="000000"/>
          </a:solidFill>
          <a:latin typeface="+mn-lt"/>
          <a:ea typeface="+mn-ea"/>
          <a:cs typeface="微软雅黑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  <a:cs typeface="微软雅黑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多重继承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846868-2A22-4DC0-BC20-FA5293D552F1}" type="datetime1">
              <a:rPr lang="en-US" smtClean="0">
                <a:latin typeface="+mn-ea"/>
                <a:ea typeface="+mn-ea"/>
              </a:rPr>
              <a:pPr>
                <a:defRPr/>
              </a:pPr>
              <a:t>4/25/2022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BBAD3-F8DF-45C3-866D-4E04D1DD95FC}" type="slidenum">
              <a:rPr lang="en-US" altLang="zh-CN" smtClean="0">
                <a:latin typeface="+mn-ea"/>
                <a:ea typeface="+mn-ea"/>
              </a:rPr>
              <a:pPr>
                <a:defRPr/>
              </a:pPr>
              <a:t>1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251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356602" y="116632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dirty="0">
                <a:latin typeface="+mn-ea"/>
                <a:ea typeface="+mn-ea"/>
              </a:rPr>
              <a:t>解决方案</a:t>
            </a:r>
            <a:r>
              <a:rPr lang="en-US" altLang="zh-CN" dirty="0">
                <a:latin typeface="+mn-ea"/>
                <a:ea typeface="+mn-ea"/>
              </a:rPr>
              <a:t>2</a:t>
            </a:r>
          </a:p>
        </p:txBody>
      </p:sp>
      <p:sp>
        <p:nvSpPr>
          <p:cNvPr id="41986" name="Rectangle 102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820150" cy="5229225"/>
          </a:xfrm>
        </p:spPr>
        <p:txBody>
          <a:bodyPr/>
          <a:lstStyle/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使用重定义和重命名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class </a:t>
            </a:r>
            <a:r>
              <a:rPr lang="en-US" altLang="zh-CN" dirty="0" err="1">
                <a:latin typeface="+mn-ea"/>
              </a:rPr>
              <a:t>GraphicalCardDeck</a:t>
            </a:r>
            <a:r>
              <a:rPr lang="en-US" altLang="zh-CN" dirty="0">
                <a:latin typeface="+mn-ea"/>
              </a:rPr>
              <a:t> : public 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, public 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 {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public: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virtual Card*</a:t>
            </a:r>
            <a:r>
              <a:rPr lang="en-US" altLang="zh-CN" dirty="0">
                <a:solidFill>
                  <a:srgbClr val="000099"/>
                </a:solidFill>
                <a:latin typeface="+mn-ea"/>
              </a:rPr>
              <a:t>draw ()</a:t>
            </a:r>
            <a:r>
              <a:rPr lang="en-US" altLang="zh-CN" dirty="0">
                <a:latin typeface="+mn-ea"/>
              </a:rPr>
              <a:t> { return 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::draw(); } 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virtual void draw</a:t>
            </a:r>
            <a:r>
              <a:rPr lang="en-US" altLang="zh-CN" dirty="0">
                <a:solidFill>
                  <a:srgbClr val="000099"/>
                </a:solidFill>
                <a:latin typeface="+mn-ea"/>
              </a:rPr>
              <a:t>(Graphics *g)</a:t>
            </a:r>
            <a:r>
              <a:rPr lang="en-US" altLang="zh-CN" dirty="0">
                <a:latin typeface="+mn-ea"/>
              </a:rPr>
              <a:t> { 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::draw(g); }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 err="1">
                <a:latin typeface="+mn-ea"/>
              </a:rPr>
              <a:t>GraphicalCardDeck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;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 err="1">
                <a:latin typeface="+mn-ea"/>
              </a:rPr>
              <a:t>Graphis</a:t>
            </a:r>
            <a:r>
              <a:rPr lang="en-US" altLang="zh-CN" dirty="0">
                <a:latin typeface="+mn-ea"/>
              </a:rPr>
              <a:t> g;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-&gt;draw(); // selects 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 draw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-&gt;draw(g); // selects 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 draw</a:t>
            </a:r>
          </a:p>
        </p:txBody>
      </p:sp>
      <p:sp>
        <p:nvSpPr>
          <p:cNvPr id="41987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1B3F45-423D-428C-BD09-F8574425D913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AA6316-EC34-4884-9BCA-997C08E1D39A}" type="slidenum">
              <a:rPr kumimoji="0" lang="en-US" altLang="zh-CN">
                <a:latin typeface="+mn-ea"/>
                <a:ea typeface="+mn-ea"/>
              </a:rPr>
              <a:pPr/>
              <a:t>10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257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dirty="0">
                <a:latin typeface="+mn-ea"/>
                <a:ea typeface="+mn-ea"/>
              </a:rPr>
              <a:t>解决方案</a:t>
            </a:r>
            <a:r>
              <a:rPr lang="en-US" altLang="zh-CN" dirty="0">
                <a:latin typeface="+mn-ea"/>
                <a:ea typeface="+mn-ea"/>
              </a:rPr>
              <a:t>2</a:t>
            </a:r>
          </a:p>
        </p:txBody>
      </p:sp>
      <p:sp>
        <p:nvSpPr>
          <p:cNvPr id="4403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5725" y="1103313"/>
            <a:ext cx="8820150" cy="5153025"/>
          </a:xfrm>
        </p:spPr>
        <p:txBody>
          <a:bodyPr>
            <a:normAutofit lnSpcReduction="10000"/>
          </a:bodyPr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使用重定义和重命名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class </a:t>
            </a:r>
            <a:r>
              <a:rPr lang="en-US" altLang="zh-CN" dirty="0" err="1">
                <a:latin typeface="+mn-ea"/>
              </a:rPr>
              <a:t>GraphicalCardDeck</a:t>
            </a:r>
            <a:r>
              <a:rPr lang="en-US" altLang="zh-CN" dirty="0">
                <a:latin typeface="+mn-ea"/>
              </a:rPr>
              <a:t> : public 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, public 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 {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public: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virtual void draw () {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::draw(); } 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virtual void </a:t>
            </a:r>
            <a:r>
              <a:rPr lang="en-US" altLang="zh-CN" dirty="0">
                <a:solidFill>
                  <a:srgbClr val="800000"/>
                </a:solidFill>
                <a:latin typeface="+mn-ea"/>
              </a:rPr>
              <a:t>paint</a:t>
            </a:r>
            <a:r>
              <a:rPr lang="en-US" altLang="zh-CN" dirty="0">
                <a:latin typeface="+mn-ea"/>
              </a:rPr>
              <a:t> () { 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::draw(); }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}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GraphicalCardDeck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;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-&gt;draw(); // selects 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 draw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-&gt;paint(); // selects 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 draw</a:t>
            </a:r>
          </a:p>
        </p:txBody>
      </p:sp>
      <p:sp>
        <p:nvSpPr>
          <p:cNvPr id="44035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DABC1F-9651-4491-8919-65F3DB7B7C9A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44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81A7D4-F994-47CF-9C03-D53AB8A5A9BD}" type="slidenum">
              <a:rPr kumimoji="0" lang="en-US" altLang="zh-CN">
                <a:latin typeface="+mn-ea"/>
                <a:ea typeface="+mn-ea"/>
              </a:rPr>
              <a:pPr/>
              <a:t>11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>
                <a:latin typeface="+mn-ea"/>
                <a:ea typeface="+mn-ea"/>
              </a:rPr>
              <a:t>问题？</a:t>
            </a:r>
          </a:p>
        </p:txBody>
      </p:sp>
      <p:sp>
        <p:nvSpPr>
          <p:cNvPr id="4608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828800"/>
            <a:ext cx="8820150" cy="4695825"/>
          </a:xfrm>
        </p:spPr>
        <p:txBody>
          <a:bodyPr/>
          <a:lstStyle/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图形对象组成的列表</a:t>
            </a:r>
          </a:p>
          <a:p>
            <a:pPr marL="914400" lvl="1" indent="-457200">
              <a:buFont typeface="Wingdings" pitchFamily="2" charset="2"/>
              <a:buNone/>
            </a:pPr>
            <a:endParaRPr lang="zh-CN" altLang="en-US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 * g = new </a:t>
            </a:r>
            <a:r>
              <a:rPr lang="en-US" altLang="zh-CN" dirty="0" err="1">
                <a:latin typeface="+mn-ea"/>
              </a:rPr>
              <a:t>GraphicalCardDeck</a:t>
            </a:r>
            <a:r>
              <a:rPr lang="en-US" altLang="zh-CN" dirty="0">
                <a:latin typeface="+mn-ea"/>
              </a:rPr>
              <a:t>();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g-&gt;draw(); // </a:t>
            </a:r>
            <a:r>
              <a:rPr lang="en-US" altLang="zh-CN" dirty="0" err="1">
                <a:latin typeface="+mn-ea"/>
              </a:rPr>
              <a:t>opps</a:t>
            </a:r>
            <a:r>
              <a:rPr lang="en-US" altLang="zh-CN" dirty="0">
                <a:latin typeface="+mn-ea"/>
              </a:rPr>
              <a:t>, doing wrong method!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希望执行显示图像，结果执行了</a:t>
            </a:r>
            <a:r>
              <a:rPr lang="en-US" altLang="zh-CN" dirty="0" err="1">
                <a:latin typeface="+mn-ea"/>
              </a:rPr>
              <a:t>CardDeck</a:t>
            </a:r>
            <a:r>
              <a:rPr lang="zh-CN" altLang="en-US" dirty="0">
                <a:latin typeface="+mn-ea"/>
              </a:rPr>
              <a:t>中对应的</a:t>
            </a:r>
            <a:r>
              <a:rPr lang="en-US" altLang="zh-CN" dirty="0">
                <a:latin typeface="+mn-ea"/>
              </a:rPr>
              <a:t>draw</a:t>
            </a:r>
            <a:r>
              <a:rPr lang="zh-CN" altLang="en-US" dirty="0">
                <a:latin typeface="+mn-ea"/>
              </a:rPr>
              <a:t>方法，而不是图形操作。</a:t>
            </a:r>
          </a:p>
        </p:txBody>
      </p:sp>
      <p:sp>
        <p:nvSpPr>
          <p:cNvPr id="46083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43EB1B-06B7-4AB5-BB39-843DE6E9DA01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EDF79D-C306-4124-A608-1397D073EB3F}" type="slidenum">
              <a:rPr kumimoji="0" lang="en-US" altLang="zh-CN">
                <a:latin typeface="+mn-ea"/>
                <a:ea typeface="+mn-ea"/>
              </a:rPr>
              <a:pPr/>
              <a:t>12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endParaRPr lang="zh-CN" altLang="zh-CN">
              <a:latin typeface="+mn-ea"/>
              <a:ea typeface="+mn-ea"/>
            </a:endParaRPr>
          </a:p>
        </p:txBody>
      </p:sp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484313"/>
            <a:ext cx="8820150" cy="5040312"/>
          </a:xfrm>
        </p:spPr>
        <p:txBody>
          <a:bodyPr/>
          <a:lstStyle/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class </a:t>
            </a:r>
            <a:r>
              <a:rPr lang="en-US" altLang="zh-CN" dirty="0" err="1">
                <a:latin typeface="+mn-ea"/>
              </a:rPr>
              <a:t>CardDeckParent</a:t>
            </a:r>
            <a:r>
              <a:rPr lang="en-US" altLang="zh-CN" dirty="0">
                <a:latin typeface="+mn-ea"/>
              </a:rPr>
              <a:t> : public 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 {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public 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virtual void draw () { </a:t>
            </a:r>
            <a:r>
              <a:rPr lang="en-US" altLang="zh-CN" dirty="0" err="1">
                <a:latin typeface="+mn-ea"/>
              </a:rPr>
              <a:t>cardDeckDraw</a:t>
            </a:r>
            <a:r>
              <a:rPr lang="en-US" altLang="zh-CN" dirty="0">
                <a:latin typeface="+mn-ea"/>
              </a:rPr>
              <a:t> ();}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virtual void </a:t>
            </a:r>
            <a:r>
              <a:rPr lang="en-US" altLang="zh-CN" dirty="0" err="1">
                <a:latin typeface="+mn-ea"/>
              </a:rPr>
              <a:t>cardDeckDraw</a:t>
            </a:r>
            <a:r>
              <a:rPr lang="en-US" altLang="zh-CN" dirty="0">
                <a:latin typeface="+mn-ea"/>
              </a:rPr>
              <a:t> () { 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 :: draw ();}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};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class </a:t>
            </a:r>
            <a:r>
              <a:rPr lang="en-US" altLang="zh-CN" dirty="0" err="1">
                <a:latin typeface="+mn-ea"/>
              </a:rPr>
              <a:t>GraphicalObjectParent</a:t>
            </a:r>
            <a:r>
              <a:rPr lang="en-US" altLang="zh-CN" dirty="0">
                <a:latin typeface="+mn-ea"/>
              </a:rPr>
              <a:t> : public 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 {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public 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virtual void draw () { </a:t>
            </a:r>
            <a:r>
              <a:rPr lang="en-US" altLang="zh-CN" dirty="0" err="1">
                <a:latin typeface="+mn-ea"/>
              </a:rPr>
              <a:t>goDraw</a:t>
            </a:r>
            <a:r>
              <a:rPr lang="en-US" altLang="zh-CN" dirty="0">
                <a:latin typeface="+mn-ea"/>
              </a:rPr>
              <a:t> ();}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virtual void </a:t>
            </a:r>
            <a:r>
              <a:rPr lang="en-US" altLang="zh-CN" dirty="0" err="1">
                <a:latin typeface="+mn-ea"/>
              </a:rPr>
              <a:t>goDraw</a:t>
            </a:r>
            <a:r>
              <a:rPr lang="en-US" altLang="zh-CN" dirty="0">
                <a:latin typeface="+mn-ea"/>
              </a:rPr>
              <a:t> () {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 :: draw ();}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};</a:t>
            </a:r>
          </a:p>
        </p:txBody>
      </p:sp>
      <p:sp>
        <p:nvSpPr>
          <p:cNvPr id="4813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B8797A-E2B9-400A-BD9B-ABF59FA3A138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481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ABEA3A-95F0-4311-B120-D6705C25458F}" type="slidenum">
              <a:rPr kumimoji="0" lang="en-US" altLang="zh-CN">
                <a:latin typeface="+mn-ea"/>
                <a:ea typeface="+mn-ea"/>
              </a:rPr>
              <a:pPr/>
              <a:t>13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8820150" cy="4772025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子类继承这些新的父类，覆盖</a:t>
            </a:r>
            <a:r>
              <a:rPr lang="en-US" altLang="zh-CN" sz="3200" dirty="0">
                <a:latin typeface="+mn-ea"/>
              </a:rPr>
              <a:t>/</a:t>
            </a:r>
            <a:r>
              <a:rPr lang="zh-CN" altLang="en-US" sz="3200" dirty="0">
                <a:latin typeface="+mn-ea"/>
              </a:rPr>
              <a:t>重写相应的新方法。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当独立使用子类时，新的子类对两个行为都可以访问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当以替换的方式对该对象赋值给任何一个父类的实例时，都会产生所希望的行为。</a:t>
            </a:r>
          </a:p>
        </p:txBody>
      </p:sp>
      <p:sp>
        <p:nvSpPr>
          <p:cNvPr id="50179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1F86EF-E15B-486D-8ED8-480623F7F681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501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2F28061-0D0F-4221-8157-4C3463D42EF7}" type="slidenum">
              <a:rPr kumimoji="0" lang="en-US" altLang="zh-CN">
                <a:latin typeface="+mn-ea"/>
                <a:ea typeface="+mn-ea"/>
              </a:rPr>
              <a:pPr/>
              <a:t>14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endParaRPr lang="zh-CN" altLang="zh-CN">
              <a:latin typeface="+mn-ea"/>
              <a:ea typeface="+mn-ea"/>
            </a:endParaRPr>
          </a:p>
        </p:txBody>
      </p:sp>
      <p:sp>
        <p:nvSpPr>
          <p:cNvPr id="5222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484313"/>
            <a:ext cx="8820150" cy="5040312"/>
          </a:xfrm>
        </p:spPr>
        <p:txBody>
          <a:bodyPr/>
          <a:lstStyle/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Class </a:t>
            </a:r>
            <a:r>
              <a:rPr lang="en-US" altLang="zh-CN" dirty="0" err="1">
                <a:latin typeface="+mn-ea"/>
              </a:rPr>
              <a:t>GraphicalCardDeck</a:t>
            </a:r>
            <a:r>
              <a:rPr lang="en-US" altLang="zh-CN" dirty="0">
                <a:latin typeface="+mn-ea"/>
              </a:rPr>
              <a:t> : public </a:t>
            </a:r>
            <a:r>
              <a:rPr lang="en-US" altLang="zh-CN" dirty="0" err="1">
                <a:latin typeface="+mn-ea"/>
              </a:rPr>
              <a:t>CardDeckParent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GraphicalObjectParent</a:t>
            </a:r>
            <a:r>
              <a:rPr lang="en-US" altLang="zh-CN" dirty="0">
                <a:latin typeface="+mn-ea"/>
              </a:rPr>
              <a:t> {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Public :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virtual void </a:t>
            </a:r>
            <a:r>
              <a:rPr lang="en-US" altLang="zh-CN" dirty="0" err="1">
                <a:latin typeface="+mn-ea"/>
              </a:rPr>
              <a:t>cardDeckDraw</a:t>
            </a:r>
            <a:r>
              <a:rPr lang="en-US" altLang="zh-CN" dirty="0">
                <a:latin typeface="+mn-ea"/>
              </a:rPr>
              <a:t> () {   }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virtual void </a:t>
            </a:r>
            <a:r>
              <a:rPr lang="en-US" altLang="zh-CN" dirty="0" err="1">
                <a:latin typeface="+mn-ea"/>
              </a:rPr>
              <a:t>goDraw</a:t>
            </a:r>
            <a:r>
              <a:rPr lang="en-US" altLang="zh-CN" dirty="0">
                <a:latin typeface="+mn-ea"/>
              </a:rPr>
              <a:t> () {    }</a:t>
            </a: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};</a:t>
            </a:r>
          </a:p>
        </p:txBody>
      </p:sp>
      <p:sp>
        <p:nvSpPr>
          <p:cNvPr id="52227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44E379-FB8A-4B63-BD72-EBEAF45D5776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522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FC3719B-E5EE-4079-984C-48B8E13BBAFF}" type="slidenum">
              <a:rPr kumimoji="0" lang="en-US" altLang="zh-CN">
                <a:latin typeface="+mn-ea"/>
                <a:ea typeface="+mn-ea"/>
              </a:rPr>
              <a:pPr/>
              <a:t>15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dirty="0">
                <a:latin typeface="+mn-ea"/>
                <a:ea typeface="+mn-ea"/>
              </a:rPr>
              <a:t>接口的多重继承</a:t>
            </a:r>
          </a:p>
        </p:txBody>
      </p:sp>
      <p:sp>
        <p:nvSpPr>
          <p:cNvPr id="542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endParaRPr lang="en-US" altLang="zh-CN" sz="36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000" dirty="0" err="1">
                <a:latin typeface="+mn-ea"/>
              </a:rPr>
              <a:t>Java,C</a:t>
            </a:r>
            <a:r>
              <a:rPr lang="en-US" altLang="zh-CN" sz="3000" dirty="0">
                <a:latin typeface="+mn-ea"/>
              </a:rPr>
              <a:t>#</a:t>
            </a:r>
            <a:r>
              <a:rPr lang="zh-CN" altLang="en-US" sz="3000" dirty="0">
                <a:latin typeface="+mn-ea"/>
              </a:rPr>
              <a:t>语言都不支持类的多重继承，但它们都支持接口的多重继承。</a:t>
            </a:r>
          </a:p>
          <a:p>
            <a:pPr marL="914400" lvl="1" indent="-457200">
              <a:buFont typeface="Wingdings" pitchFamily="2" charset="2"/>
              <a:buChar char="n"/>
            </a:pPr>
            <a:endParaRPr lang="zh-CN" altLang="en-US" sz="30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+mn-ea"/>
              </a:rPr>
              <a:t>对于子类来说，接口不为其提供任何代码，所以不会产生两部分继承代码之间的冲突</a:t>
            </a:r>
            <a:r>
              <a:rPr lang="zh-CN" altLang="en-US" sz="3200" dirty="0">
                <a:latin typeface="+mn-ea"/>
              </a:rPr>
              <a:t>。</a:t>
            </a:r>
          </a:p>
        </p:txBody>
      </p:sp>
      <p:sp>
        <p:nvSpPr>
          <p:cNvPr id="54275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2DBE0F-F9B7-4D3C-9256-E714DB366203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542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2D0ABB4-EBBD-4F0F-AD8B-BA744804009C}" type="slidenum">
              <a:rPr kumimoji="0" lang="en-US" altLang="zh-CN">
                <a:latin typeface="+mn-ea"/>
                <a:ea typeface="+mn-ea"/>
              </a:rPr>
              <a:pPr/>
              <a:t>16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+mn-ea"/>
                <a:ea typeface="+mn-ea"/>
              </a:rPr>
              <a:t>（知识回顾）</a:t>
            </a:r>
            <a:r>
              <a:rPr lang="en-GB" dirty="0" err="1">
                <a:effectLst/>
                <a:latin typeface="+mn-ea"/>
                <a:ea typeface="+mn-ea"/>
              </a:rPr>
              <a:t>单一继承</a:t>
            </a:r>
            <a:endParaRPr lang="zh-CN" altLang="en-US" dirty="0">
              <a:effectLst/>
              <a:latin typeface="+mn-ea"/>
              <a:ea typeface="+mn-ea"/>
            </a:endParaRPr>
          </a:p>
        </p:txBody>
      </p:sp>
      <p:sp>
        <p:nvSpPr>
          <p:cNvPr id="2221085" name="Rectangle 29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064500" cy="4752975"/>
          </a:xfrm>
          <a:noFill/>
          <a:ln/>
        </p:spPr>
        <p:txBody>
          <a:bodyPr/>
          <a:lstStyle/>
          <a:p>
            <a:r>
              <a:rPr lang="zh-CN" altLang="en-US" dirty="0">
                <a:latin typeface="+mn-ea"/>
              </a:rPr>
              <a:t>只拥有一个父类的新类的创建过程</a:t>
            </a:r>
          </a:p>
          <a:p>
            <a:r>
              <a:rPr lang="zh-CN" altLang="en-US" dirty="0">
                <a:latin typeface="+mn-ea"/>
              </a:rPr>
              <a:t>从一个现有基类创建新类的过程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33743-EA80-4E59-965D-99230AC38D70}" type="slidenum">
              <a:rPr lang="en-US" altLang="zh-CN">
                <a:latin typeface="+mn-ea"/>
                <a:ea typeface="+mn-ea"/>
              </a:rPr>
              <a:pPr/>
              <a:t>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21086" name="Rectangle 30"/>
          <p:cNvSpPr>
            <a:spLocks noChangeArrowheads="1"/>
          </p:cNvSpPr>
          <p:nvPr/>
        </p:nvSpPr>
        <p:spPr bwMode="auto">
          <a:xfrm>
            <a:off x="3492500" y="3213100"/>
            <a:ext cx="2016125" cy="79216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zh-CN" altLang="en-US">
                <a:latin typeface="+mn-ea"/>
                <a:ea typeface="+mn-ea"/>
              </a:rPr>
              <a:t>父类</a:t>
            </a:r>
          </a:p>
        </p:txBody>
      </p:sp>
      <p:sp>
        <p:nvSpPr>
          <p:cNvPr id="2221087" name="Rectangle 31"/>
          <p:cNvSpPr>
            <a:spLocks noChangeArrowheads="1"/>
          </p:cNvSpPr>
          <p:nvPr/>
        </p:nvSpPr>
        <p:spPr bwMode="auto">
          <a:xfrm>
            <a:off x="3492500" y="4797425"/>
            <a:ext cx="2087563" cy="1223963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zh-CN" altLang="en-US">
                <a:latin typeface="+mn-ea"/>
                <a:ea typeface="+mn-ea"/>
              </a:rPr>
              <a:t>子类</a:t>
            </a:r>
          </a:p>
        </p:txBody>
      </p:sp>
      <p:sp>
        <p:nvSpPr>
          <p:cNvPr id="2221089" name="AutoShape 33"/>
          <p:cNvSpPr>
            <a:spLocks noChangeArrowheads="1"/>
          </p:cNvSpPr>
          <p:nvPr/>
        </p:nvSpPr>
        <p:spPr bwMode="auto">
          <a:xfrm>
            <a:off x="4356100" y="4005263"/>
            <a:ext cx="360363" cy="792162"/>
          </a:xfrm>
          <a:prstGeom prst="upArrow">
            <a:avLst>
              <a:gd name="adj1" fmla="val 0"/>
              <a:gd name="adj2" fmla="val 718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221092" name="Group 36"/>
          <p:cNvGrpSpPr>
            <a:grpSpLocks/>
          </p:cNvGrpSpPr>
          <p:nvPr/>
        </p:nvGrpSpPr>
        <p:grpSpPr bwMode="auto">
          <a:xfrm>
            <a:off x="5651500" y="3213100"/>
            <a:ext cx="3097213" cy="2087563"/>
            <a:chOff x="3560" y="2024"/>
            <a:chExt cx="1951" cy="1315"/>
          </a:xfrm>
        </p:grpSpPr>
        <p:sp>
          <p:nvSpPr>
            <p:cNvPr id="2221088" name="Rectangle 32"/>
            <p:cNvSpPr>
              <a:spLocks noChangeArrowheads="1"/>
            </p:cNvSpPr>
            <p:nvPr/>
          </p:nvSpPr>
          <p:spPr bwMode="auto">
            <a:xfrm>
              <a:off x="4195" y="2024"/>
              <a:ext cx="1316" cy="4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zh-CN" altLang="en-US">
                  <a:latin typeface="+mn-ea"/>
                  <a:ea typeface="+mn-ea"/>
                </a:rPr>
                <a:t>父类</a:t>
              </a:r>
            </a:p>
          </p:txBody>
        </p:sp>
        <p:sp>
          <p:nvSpPr>
            <p:cNvPr id="2221090" name="Line 34"/>
            <p:cNvSpPr>
              <a:spLocks noChangeShapeType="1"/>
            </p:cNvSpPr>
            <p:nvPr/>
          </p:nvSpPr>
          <p:spPr bwMode="auto">
            <a:xfrm>
              <a:off x="3560" y="3339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21091" name="AutoShape 35"/>
            <p:cNvSpPr>
              <a:spLocks noChangeArrowheads="1"/>
            </p:cNvSpPr>
            <p:nvPr/>
          </p:nvSpPr>
          <p:spPr bwMode="auto">
            <a:xfrm>
              <a:off x="4740" y="2523"/>
              <a:ext cx="227" cy="816"/>
            </a:xfrm>
            <a:prstGeom prst="upArrow">
              <a:avLst>
                <a:gd name="adj1" fmla="val 0"/>
                <a:gd name="adj2" fmla="val 117444"/>
              </a:avLst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221093" name="AutoShape 37"/>
          <p:cNvSpPr>
            <a:spLocks/>
          </p:cNvSpPr>
          <p:nvPr/>
        </p:nvSpPr>
        <p:spPr bwMode="auto">
          <a:xfrm flipV="1">
            <a:off x="323850" y="3860800"/>
            <a:ext cx="2087563" cy="792163"/>
          </a:xfrm>
          <a:prstGeom prst="borderCallout2">
            <a:avLst>
              <a:gd name="adj1" fmla="val 85569"/>
              <a:gd name="adj2" fmla="val 103648"/>
              <a:gd name="adj3" fmla="val 85569"/>
              <a:gd name="adj4" fmla="val 146231"/>
              <a:gd name="adj5" fmla="val 16833"/>
              <a:gd name="adj6" fmla="val 197338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342900" indent="-342900" algn="ctr"/>
            <a:r>
              <a:rPr lang="en-GB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单一继承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221094" name="AutoShape 38"/>
          <p:cNvSpPr>
            <a:spLocks/>
          </p:cNvSpPr>
          <p:nvPr/>
        </p:nvSpPr>
        <p:spPr bwMode="auto">
          <a:xfrm flipV="1">
            <a:off x="5649913" y="6022975"/>
            <a:ext cx="1570037" cy="576263"/>
          </a:xfrm>
          <a:prstGeom prst="borderCallout2">
            <a:avLst>
              <a:gd name="adj1" fmla="val 80162"/>
              <a:gd name="adj2" fmla="val 104852"/>
              <a:gd name="adj3" fmla="val 80162"/>
              <a:gd name="adj4" fmla="val 112537"/>
              <a:gd name="adj5" fmla="val 323412"/>
              <a:gd name="adj6" fmla="val 1203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342900" indent="-342900" algn="ctr"/>
            <a:r>
              <a:rPr lang="zh-CN" altLang="en-GB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ea typeface="+mn-ea"/>
              </a:rPr>
              <a:t>多重继承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271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2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2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1086" grpId="0" animBg="1"/>
      <p:bldP spid="2221087" grpId="0" animBg="1"/>
      <p:bldP spid="22210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3568" y="158284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dirty="0">
                <a:solidFill>
                  <a:srgbClr val="FF0000"/>
                </a:solidFill>
                <a:effectLst/>
                <a:latin typeface="+mn-ea"/>
                <a:ea typeface="+mn-ea"/>
              </a:rPr>
              <a:t>多重继承</a:t>
            </a:r>
          </a:p>
        </p:txBody>
      </p:sp>
      <p:sp>
        <p:nvSpPr>
          <p:cNvPr id="27650" name="Rectangle 1026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7504" y="1052736"/>
            <a:ext cx="8820150" cy="5000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当我们观察现实世界中的对象分类时发现，这些对象很少会符合我们所构造的单一继承关系。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现实世界中的对象几乎总是以一种多重、互相不重叠的方式进行分类的</a:t>
            </a:r>
            <a:endParaRPr lang="en-US" altLang="zh-CN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+mn-ea"/>
              </a:rPr>
              <a:t>多重的分类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一个人具有多重角色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一个中国人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男性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大学教授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	</a:t>
            </a:r>
            <a:r>
              <a:rPr lang="zh-CN" altLang="en-US" sz="2800" dirty="0">
                <a:latin typeface="+mn-ea"/>
              </a:rPr>
              <a:t>父亲</a:t>
            </a:r>
            <a:endParaRPr lang="en-US" altLang="zh-CN" sz="2800" dirty="0">
              <a:latin typeface="+mn-ea"/>
            </a:endParaRPr>
          </a:p>
        </p:txBody>
      </p:sp>
      <p:sp>
        <p:nvSpPr>
          <p:cNvPr id="27651" name="日期占位符 3"/>
          <p:cNvSpPr>
            <a:spLocks noGrp="1"/>
          </p:cNvSpPr>
          <p:nvPr>
            <p:ph type="dt" sz="quarter" idx="10"/>
          </p:nvPr>
        </p:nvSpPr>
        <p:spPr>
          <a:xfrm>
            <a:off x="759768" y="6567021"/>
            <a:ext cx="1905000" cy="260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AB83CE8E-23BD-450C-A7DD-16FC20ED8E08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27168" y="6567021"/>
            <a:ext cx="1905000" cy="260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DB3F860-6BFE-4DDD-8900-E837520982DE}" type="slidenum">
              <a:rPr kumimoji="0" lang="en-US" altLang="zh-CN">
                <a:latin typeface="+mn-ea"/>
                <a:ea typeface="+mn-ea"/>
              </a:rPr>
              <a:pPr/>
              <a:t>3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00" y="6597650"/>
            <a:ext cx="1905000" cy="260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7D67E594-0CDE-4A84-ABC0-F0537EFACB40}" type="slidenum">
              <a:rPr lang="en-US" altLang="zh-CN">
                <a:latin typeface="+mn-ea"/>
                <a:ea typeface="+mn-ea"/>
                <a:cs typeface="-쉬리B"/>
              </a:rPr>
              <a:pPr algn="l"/>
              <a:t>4</a:t>
            </a:fld>
            <a:endParaRPr lang="en-US" altLang="zh-CN">
              <a:latin typeface="+mn-ea"/>
              <a:ea typeface="+mn-ea"/>
              <a:cs typeface="-쉬리B"/>
            </a:endParaRPr>
          </a:p>
        </p:txBody>
      </p:sp>
      <p:sp>
        <p:nvSpPr>
          <p:cNvPr id="239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/>
                <a:latin typeface="+mn-ea"/>
                <a:ea typeface="+mn-ea"/>
              </a:rPr>
              <a:t>多重继承</a:t>
            </a:r>
          </a:p>
        </p:txBody>
      </p:sp>
      <p:grpSp>
        <p:nvGrpSpPr>
          <p:cNvPr id="29700" name="Group 14"/>
          <p:cNvGrpSpPr>
            <a:grpSpLocks/>
          </p:cNvGrpSpPr>
          <p:nvPr/>
        </p:nvGrpSpPr>
        <p:grpSpPr bwMode="auto">
          <a:xfrm>
            <a:off x="3635375" y="2420938"/>
            <a:ext cx="4570413" cy="3817937"/>
            <a:chOff x="2290" y="1525"/>
            <a:chExt cx="2879" cy="2405"/>
          </a:xfrm>
        </p:grpSpPr>
        <p:sp>
          <p:nvSpPr>
            <p:cNvPr id="29702" name="Text Box 4"/>
            <p:cNvSpPr txBox="1">
              <a:spLocks noChangeArrowheads="1"/>
            </p:cNvSpPr>
            <p:nvPr/>
          </p:nvSpPr>
          <p:spPr bwMode="auto">
            <a:xfrm>
              <a:off x="2290" y="2704"/>
              <a:ext cx="2879" cy="1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zh-CN" sz="2000">
                  <a:latin typeface="+mn-ea"/>
                  <a:ea typeface="+mn-ea"/>
                  <a:cs typeface="Courier New" pitchFamily="49" charset="0"/>
                </a:rPr>
                <a:t>class A</a:t>
              </a:r>
              <a:br>
                <a:rPr lang="en-GB" altLang="zh-CN" sz="2000">
                  <a:latin typeface="+mn-ea"/>
                  <a:ea typeface="+mn-ea"/>
                  <a:cs typeface="Courier New" pitchFamily="49" charset="0"/>
                </a:rPr>
              </a:br>
              <a:r>
                <a:rPr lang="en-GB" altLang="zh-CN" sz="2000">
                  <a:latin typeface="+mn-ea"/>
                  <a:ea typeface="+mn-ea"/>
                  <a:cs typeface="Courier New" pitchFamily="49" charset="0"/>
                </a:rPr>
                <a:t>{…};</a:t>
              </a:r>
              <a:br>
                <a:rPr lang="en-GB" altLang="zh-CN" sz="2000">
                  <a:latin typeface="+mn-ea"/>
                  <a:ea typeface="+mn-ea"/>
                  <a:cs typeface="Courier New" pitchFamily="49" charset="0"/>
                </a:rPr>
              </a:br>
              <a:r>
                <a:rPr lang="en-GB" altLang="zh-CN" sz="2000">
                  <a:latin typeface="+mn-ea"/>
                  <a:ea typeface="+mn-ea"/>
                  <a:cs typeface="Courier New" pitchFamily="49" charset="0"/>
                </a:rPr>
                <a:t>class B</a:t>
              </a:r>
              <a:br>
                <a:rPr lang="en-GB" altLang="zh-CN" sz="2000">
                  <a:latin typeface="+mn-ea"/>
                  <a:ea typeface="+mn-ea"/>
                  <a:cs typeface="Courier New" pitchFamily="49" charset="0"/>
                </a:rPr>
              </a:br>
              <a:r>
                <a:rPr lang="en-GB" altLang="zh-CN" sz="2000">
                  <a:latin typeface="+mn-ea"/>
                  <a:ea typeface="+mn-ea"/>
                  <a:cs typeface="Courier New" pitchFamily="49" charset="0"/>
                </a:rPr>
                <a:t>{…};</a:t>
              </a:r>
              <a:br>
                <a:rPr lang="en-GB" altLang="zh-CN" sz="2000">
                  <a:latin typeface="+mn-ea"/>
                  <a:ea typeface="+mn-ea"/>
                  <a:cs typeface="Courier New" pitchFamily="49" charset="0"/>
                </a:rPr>
              </a:br>
              <a:r>
                <a:rPr lang="en-GB" altLang="zh-CN" sz="2000">
                  <a:latin typeface="+mn-ea"/>
                  <a:ea typeface="+mn-ea"/>
                  <a:cs typeface="Courier New" pitchFamily="49" charset="0"/>
                </a:rPr>
                <a:t>class C </a:t>
              </a:r>
              <a:r>
                <a:rPr lang="en-GB" altLang="zh-CN" sz="2000">
                  <a:solidFill>
                    <a:srgbClr val="FF0000"/>
                  </a:solidFill>
                  <a:latin typeface="+mn-ea"/>
                  <a:ea typeface="+mn-ea"/>
                  <a:cs typeface="Courier New" pitchFamily="49" charset="0"/>
                </a:rPr>
                <a:t>:public A, public B</a:t>
              </a:r>
              <a:br>
                <a:rPr lang="zh-CN" altLang="en-GB" sz="2000">
                  <a:latin typeface="+mn-ea"/>
                  <a:ea typeface="+mn-ea"/>
                  <a:cs typeface="Courier New" pitchFamily="49" charset="0"/>
                </a:rPr>
              </a:br>
              <a:r>
                <a:rPr lang="en-GB" altLang="zh-CN" sz="2000">
                  <a:latin typeface="+mn-ea"/>
                  <a:ea typeface="+mn-ea"/>
                  <a:cs typeface="Courier New" pitchFamily="49" charset="0"/>
                </a:rPr>
                <a:t>{…};</a:t>
              </a:r>
            </a:p>
          </p:txBody>
        </p:sp>
        <p:grpSp>
          <p:nvGrpSpPr>
            <p:cNvPr id="29703" name="Group 5"/>
            <p:cNvGrpSpPr>
              <a:grpSpLocks/>
            </p:cNvGrpSpPr>
            <p:nvPr/>
          </p:nvGrpSpPr>
          <p:grpSpPr bwMode="auto">
            <a:xfrm>
              <a:off x="2971" y="1525"/>
              <a:ext cx="1420" cy="1082"/>
              <a:chOff x="802" y="1595"/>
              <a:chExt cx="1420" cy="1082"/>
            </a:xfrm>
          </p:grpSpPr>
          <p:sp>
            <p:nvSpPr>
              <p:cNvPr id="29704" name="Rectangle 6"/>
              <p:cNvSpPr>
                <a:spLocks noChangeArrowheads="1"/>
              </p:cNvSpPr>
              <p:nvPr/>
            </p:nvSpPr>
            <p:spPr bwMode="auto">
              <a:xfrm>
                <a:off x="802" y="1595"/>
                <a:ext cx="350" cy="2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altLang="zh-CN">
                    <a:latin typeface="+mn-ea"/>
                    <a:ea typeface="+mn-ea"/>
                  </a:rPr>
                  <a:t> A</a:t>
                </a:r>
              </a:p>
            </p:txBody>
          </p:sp>
          <p:sp>
            <p:nvSpPr>
              <p:cNvPr id="29705" name="Rectangle 7"/>
              <p:cNvSpPr>
                <a:spLocks noChangeArrowheads="1"/>
              </p:cNvSpPr>
              <p:nvPr/>
            </p:nvSpPr>
            <p:spPr bwMode="auto">
              <a:xfrm>
                <a:off x="1872" y="1595"/>
                <a:ext cx="350" cy="2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9706" name="Line 8"/>
              <p:cNvSpPr>
                <a:spLocks noChangeShapeType="1"/>
              </p:cNvSpPr>
              <p:nvPr/>
            </p:nvSpPr>
            <p:spPr bwMode="auto">
              <a:xfrm flipV="1">
                <a:off x="1536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707" name="Rectangle 9"/>
              <p:cNvSpPr>
                <a:spLocks noChangeArrowheads="1"/>
              </p:cNvSpPr>
              <p:nvPr/>
            </p:nvSpPr>
            <p:spPr bwMode="auto">
              <a:xfrm>
                <a:off x="1378" y="2400"/>
                <a:ext cx="350" cy="2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>
                    <a:latin typeface="+mn-ea"/>
                    <a:ea typeface="+mn-ea"/>
                  </a:rPr>
                  <a:t>C</a:t>
                </a:r>
              </a:p>
            </p:txBody>
          </p:sp>
          <p:sp>
            <p:nvSpPr>
              <p:cNvPr id="29708" name="Line 10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110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709" name="Line 11"/>
              <p:cNvSpPr>
                <a:spLocks noChangeShapeType="1"/>
              </p:cNvSpPr>
              <p:nvPr/>
            </p:nvSpPr>
            <p:spPr bwMode="auto">
              <a:xfrm>
                <a:off x="960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710" name="Line 12"/>
              <p:cNvSpPr>
                <a:spLocks noChangeShapeType="1"/>
              </p:cNvSpPr>
              <p:nvPr/>
            </p:nvSpPr>
            <p:spPr bwMode="auto">
              <a:xfrm>
                <a:off x="20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29701" name="Text Box 13"/>
          <p:cNvSpPr txBox="1">
            <a:spLocks noChangeArrowheads="1"/>
          </p:cNvSpPr>
          <p:nvPr/>
        </p:nvSpPr>
        <p:spPr bwMode="auto">
          <a:xfrm>
            <a:off x="539750" y="2349500"/>
            <a:ext cx="35702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zh-CN" altLang="en-US">
                <a:latin typeface="+mn-ea"/>
                <a:ea typeface="+mn-ea"/>
              </a:rPr>
              <a:t>可看作是单继承的扩展。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dirty="0">
                <a:effectLst/>
                <a:latin typeface="+mn-ea"/>
                <a:ea typeface="+mn-ea"/>
              </a:rPr>
              <a:t>多重继承</a:t>
            </a:r>
          </a:p>
        </p:txBody>
      </p:sp>
      <p:sp>
        <p:nvSpPr>
          <p:cNvPr id="3072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459985" cy="5256212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多重继承：一个对象可以有两个或更多不同的父类，并可以继承每个父类的数据和行为。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派生的分类对每个父类仍然符合“是一个”规则，或“作为一个”关系。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200" dirty="0">
                <a:latin typeface="+mn-ea"/>
              </a:rPr>
              <a:t>Is-a   has-a   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同时扮演多个角色。</a:t>
            </a:r>
          </a:p>
        </p:txBody>
      </p:sp>
      <p:sp>
        <p:nvSpPr>
          <p:cNvPr id="30723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CFD007-F025-4ED5-ACA4-BE28ED14BFFC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11BEB2-A8FE-488F-9C82-C8E2F7CBC95D}" type="slidenum">
              <a:rPr kumimoji="0" lang="en-US" altLang="zh-CN">
                <a:latin typeface="+mn-ea"/>
                <a:ea typeface="+mn-ea"/>
              </a:rPr>
              <a:pPr/>
              <a:t>5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00" y="6597650"/>
            <a:ext cx="1905000" cy="260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4722ABA7-7609-4BFB-8A3B-E718D74AFF12}" type="slidenum">
              <a:rPr lang="en-US" altLang="zh-CN">
                <a:latin typeface="+mn-ea"/>
                <a:ea typeface="+mn-ea"/>
                <a:cs typeface="-쉬리B"/>
              </a:rPr>
              <a:pPr algn="l"/>
              <a:t>6</a:t>
            </a:fld>
            <a:endParaRPr lang="en-US" altLang="zh-CN">
              <a:latin typeface="+mn-ea"/>
              <a:ea typeface="+mn-ea"/>
              <a:cs typeface="-쉬리B"/>
            </a:endParaRPr>
          </a:p>
        </p:txBody>
      </p:sp>
      <p:sp>
        <p:nvSpPr>
          <p:cNvPr id="240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8137525" cy="863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660066"/>
                </a:solidFill>
                <a:effectLst/>
                <a:latin typeface="+mn-ea"/>
                <a:ea typeface="+mn-ea"/>
              </a:rPr>
              <a:t>多重继承中存在的问题：</a:t>
            </a:r>
            <a:r>
              <a:rPr lang="zh-CN" altLang="en-US" dirty="0">
                <a:solidFill>
                  <a:srgbClr val="FF3300"/>
                </a:solidFill>
                <a:effectLst/>
                <a:latin typeface="+mn-ea"/>
                <a:ea typeface="+mn-ea"/>
              </a:rPr>
              <a:t>名字冲突</a:t>
            </a:r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08720"/>
            <a:ext cx="8280400" cy="1439863"/>
          </a:xfrm>
        </p:spPr>
        <p:txBody>
          <a:bodyPr/>
          <a:lstStyle/>
          <a:p>
            <a:pPr eaLnBrk="0" hangingPunct="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latin typeface="+mn-ea"/>
                <a:cs typeface="+mn-cs"/>
              </a:rPr>
              <a:t>在多重继承下，若多个基类具有相同的成员名，可能造成对基类中该成员的访问出现不是唯一的情况，则称为</a:t>
            </a:r>
            <a:r>
              <a:rPr lang="zh-CN" altLang="en-US" dirty="0">
                <a:solidFill>
                  <a:srgbClr val="0000CC"/>
                </a:solidFill>
                <a:latin typeface="+mn-ea"/>
                <a:cs typeface="+mn-cs"/>
              </a:rPr>
              <a:t>对基类成员访问的</a:t>
            </a:r>
            <a:r>
              <a:rPr lang="zh-CN" altLang="en-US" dirty="0">
                <a:solidFill>
                  <a:srgbClr val="FF3300"/>
                </a:solidFill>
                <a:latin typeface="+mn-ea"/>
                <a:cs typeface="+mn-cs"/>
              </a:rPr>
              <a:t>二义性</a:t>
            </a:r>
            <a:r>
              <a:rPr lang="zh-CN" altLang="en-US" dirty="0">
                <a:latin typeface="+mn-ea"/>
                <a:cs typeface="+mn-cs"/>
              </a:rPr>
              <a:t>。</a:t>
            </a:r>
          </a:p>
        </p:txBody>
      </p:sp>
      <p:sp>
        <p:nvSpPr>
          <p:cNvPr id="2401284" name="Text Box 4"/>
          <p:cNvSpPr txBox="1">
            <a:spLocks noChangeArrowheads="1"/>
          </p:cNvSpPr>
          <p:nvPr/>
        </p:nvSpPr>
        <p:spPr bwMode="auto">
          <a:xfrm>
            <a:off x="684212" y="2594469"/>
            <a:ext cx="7704097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altLang="zh-CN" sz="2000" dirty="0" err="1">
                <a:latin typeface="+mn-ea"/>
                <a:ea typeface="+mn-ea"/>
              </a:rPr>
              <a:t>int</a:t>
            </a:r>
            <a:r>
              <a:rPr kumimoji="0" lang="en-US" altLang="zh-CN" sz="2000" dirty="0">
                <a:latin typeface="+mn-ea"/>
                <a:ea typeface="+mn-ea"/>
              </a:rPr>
              <a:t> main()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2000" dirty="0">
                <a:latin typeface="+mn-ea"/>
                <a:ea typeface="+mn-ea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2000" dirty="0">
                <a:latin typeface="+mn-ea"/>
                <a:ea typeface="+mn-ea"/>
              </a:rPr>
              <a:t>   </a:t>
            </a:r>
            <a:r>
              <a:rPr kumimoji="0" lang="en-US" altLang="zh-CN" sz="2000" dirty="0" err="1">
                <a:latin typeface="+mn-ea"/>
                <a:ea typeface="+mn-ea"/>
              </a:rPr>
              <a:t>DeviceNew</a:t>
            </a:r>
            <a:r>
              <a:rPr kumimoji="0" lang="en-US" altLang="zh-CN" sz="2000" dirty="0">
                <a:latin typeface="+mn-ea"/>
                <a:ea typeface="+mn-ea"/>
              </a:rPr>
              <a:t>  device(0.7,3,false,10,250,80);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2000" dirty="0">
                <a:latin typeface="+mn-ea"/>
                <a:ea typeface="+mn-ea"/>
              </a:rPr>
              <a:t>   </a:t>
            </a:r>
            <a:r>
              <a:rPr kumimoji="0" lang="en-US" altLang="zh-CN" sz="2000" dirty="0" err="1">
                <a:latin typeface="+mn-ea"/>
                <a:ea typeface="+mn-ea"/>
              </a:rPr>
              <a:t>cout</a:t>
            </a:r>
            <a:r>
              <a:rPr kumimoji="0" lang="en-US" altLang="zh-CN" sz="2000" dirty="0">
                <a:latin typeface="+mn-ea"/>
                <a:ea typeface="+mn-ea"/>
              </a:rPr>
              <a:t>&lt;&lt;“The weight of the device:”&lt;&lt;</a:t>
            </a:r>
            <a:r>
              <a:rPr kumimoji="0" lang="en-US" altLang="zh-CN" sz="2000" dirty="0" err="1">
                <a:latin typeface="+mn-ea"/>
                <a:ea typeface="+mn-ea"/>
              </a:rPr>
              <a:t>device.getWeight</a:t>
            </a:r>
            <a:r>
              <a:rPr kumimoji="0" lang="en-US" altLang="zh-CN" sz="2000" dirty="0">
                <a:latin typeface="+mn-ea"/>
                <a:ea typeface="+mn-ea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2000" dirty="0">
                <a:latin typeface="+mn-ea"/>
                <a:ea typeface="+mn-ea"/>
              </a:rPr>
              <a:t>   </a:t>
            </a:r>
            <a:r>
              <a:rPr kumimoji="0" lang="en-US" altLang="zh-CN" sz="2000" dirty="0" err="1">
                <a:solidFill>
                  <a:srgbClr val="FF0000"/>
                </a:solidFill>
                <a:latin typeface="+mn-ea"/>
                <a:ea typeface="+mn-ea"/>
              </a:rPr>
              <a:t>device.showPower</a:t>
            </a:r>
            <a:r>
              <a:rPr kumimoji="0"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2000" dirty="0">
                <a:latin typeface="+mn-ea"/>
                <a:ea typeface="+mn-ea"/>
              </a:rPr>
              <a:t>   </a:t>
            </a:r>
            <a:r>
              <a:rPr kumimoji="0" lang="en-US" altLang="zh-CN" sz="2000" dirty="0" err="1">
                <a:latin typeface="+mn-ea"/>
                <a:ea typeface="+mn-ea"/>
              </a:rPr>
              <a:t>device.showProperty</a:t>
            </a:r>
            <a:r>
              <a:rPr kumimoji="0" lang="en-US" altLang="zh-CN" sz="2000" dirty="0">
                <a:latin typeface="+mn-ea"/>
                <a:ea typeface="+mn-ea"/>
              </a:rPr>
              <a:t>();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2000" dirty="0">
                <a:latin typeface="+mn-ea"/>
                <a:ea typeface="+mn-ea"/>
              </a:rPr>
              <a:t>   return 0;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2000" dirty="0">
                <a:latin typeface="+mn-ea"/>
                <a:ea typeface="+mn-ea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+mn-ea"/>
                <a:ea typeface="+mn-ea"/>
              </a:rPr>
              <a:t>class </a:t>
            </a:r>
            <a:r>
              <a:rPr lang="en-US" altLang="zh-CN" sz="2000" dirty="0" err="1">
                <a:latin typeface="+mn-ea"/>
                <a:ea typeface="+mn-ea"/>
              </a:rPr>
              <a:t>DeviceNew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r>
              <a:rPr lang="en-US" altLang="zh-CN" sz="2000" dirty="0">
                <a:solidFill>
                  <a:srgbClr val="FF3300"/>
                </a:solidFill>
                <a:latin typeface="+mn-ea"/>
                <a:ea typeface="+mn-ea"/>
              </a:rPr>
              <a:t>public Device1,public Device2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000" dirty="0">
                <a:latin typeface="+mn-ea"/>
                <a:ea typeface="+mn-ea"/>
              </a:rPr>
              <a:t>Device1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Device2</a:t>
            </a:r>
            <a:r>
              <a:rPr lang="zh-CN" altLang="en-US" sz="2000" dirty="0">
                <a:latin typeface="+mn-ea"/>
                <a:ea typeface="+mn-ea"/>
              </a:rPr>
              <a:t>中都定义了</a:t>
            </a:r>
            <a:r>
              <a:rPr lang="en-US" altLang="zh-CN" sz="2000" dirty="0" err="1">
                <a:latin typeface="+mn-ea"/>
                <a:ea typeface="+mn-ea"/>
              </a:rPr>
              <a:t>showPower</a:t>
            </a:r>
            <a:r>
              <a:rPr lang="en-US" altLang="zh-CN" sz="2000" dirty="0">
                <a:latin typeface="+mn-ea"/>
                <a:ea typeface="+mn-ea"/>
              </a:rPr>
              <a:t>()</a:t>
            </a:r>
            <a:r>
              <a:rPr lang="zh-CN" altLang="en-US" sz="2000" dirty="0">
                <a:latin typeface="+mn-ea"/>
                <a:ea typeface="+mn-ea"/>
              </a:rPr>
              <a:t>方法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spcBef>
                <a:spcPct val="20000"/>
              </a:spcBef>
            </a:pPr>
            <a:endParaRPr kumimoji="0"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12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85800" y="6597650"/>
            <a:ext cx="1905000" cy="2603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fld id="{D63B48C9-1FD3-431D-A5ED-3860D4B1FAA8}" type="slidenum">
              <a:rPr lang="en-US" altLang="zh-CN">
                <a:latin typeface="+mn-ea"/>
                <a:ea typeface="+mn-ea"/>
                <a:cs typeface="-쉬리B"/>
              </a:rPr>
              <a:pPr algn="l"/>
              <a:t>7</a:t>
            </a:fld>
            <a:endParaRPr lang="en-US" altLang="zh-CN">
              <a:latin typeface="+mn-ea"/>
              <a:ea typeface="+mn-ea"/>
              <a:cs typeface="-쉬리B"/>
            </a:endParaRPr>
          </a:p>
        </p:txBody>
      </p:sp>
      <p:sp>
        <p:nvSpPr>
          <p:cNvPr id="2402306" name="Rectangle 2"/>
          <p:cNvSpPr>
            <a:spLocks noChangeArrowheads="1"/>
          </p:cNvSpPr>
          <p:nvPr/>
        </p:nvSpPr>
        <p:spPr bwMode="auto">
          <a:xfrm>
            <a:off x="467544" y="1124525"/>
            <a:ext cx="7315200" cy="5229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indent="666750" eaLnBrk="0" hangingPunct="0">
              <a:lnSpc>
                <a:spcPct val="120000"/>
              </a:lnSpc>
              <a:defRPr/>
            </a:pPr>
            <a:endParaRPr lang="en-US" altLang="zh-CN" sz="2600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pPr indent="666750" eaLnBrk="0" hangingPunct="0">
              <a:lnSpc>
                <a:spcPct val="120000"/>
              </a:lnSpc>
              <a:defRPr/>
            </a:pPr>
            <a:r>
              <a:rPr lang="en-US" altLang="zh-CN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、使用相应的类名来标识</a:t>
            </a:r>
          </a:p>
          <a:p>
            <a:pPr indent="666750">
              <a:lnSpc>
                <a:spcPct val="120000"/>
              </a:lnSpc>
              <a:defRPr/>
            </a:pPr>
            <a:r>
              <a:rPr lang="en-US" altLang="zh-CN" dirty="0">
                <a:latin typeface="+mn-ea"/>
                <a:ea typeface="+mn-ea"/>
              </a:rPr>
              <a:t>device.Device1::</a:t>
            </a:r>
            <a:r>
              <a:rPr lang="en-US" altLang="zh-CN" dirty="0" err="1">
                <a:latin typeface="+mn-ea"/>
                <a:ea typeface="+mn-ea"/>
              </a:rPr>
              <a:t>showPower</a:t>
            </a:r>
            <a:r>
              <a:rPr lang="en-US" altLang="zh-CN" dirty="0">
                <a:latin typeface="+mn-ea"/>
                <a:ea typeface="+mn-ea"/>
              </a:rPr>
              <a:t>(); </a:t>
            </a:r>
          </a:p>
          <a:p>
            <a:pPr indent="666750">
              <a:lnSpc>
                <a:spcPct val="120000"/>
              </a:lnSpc>
              <a:defRPr/>
            </a:pPr>
            <a:endParaRPr lang="en-US" altLang="zh-CN" dirty="0">
              <a:latin typeface="+mn-ea"/>
              <a:ea typeface="+mn-ea"/>
            </a:endParaRPr>
          </a:p>
          <a:p>
            <a:pPr indent="666750">
              <a:lnSpc>
                <a:spcPct val="120000"/>
              </a:lnSpc>
              <a:defRPr/>
            </a:pPr>
            <a:r>
              <a:rPr lang="en-US" altLang="zh-CN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、在派生类中重定义有名称冲突的成员</a:t>
            </a:r>
          </a:p>
          <a:p>
            <a:pPr indent="666750" eaLnBrk="0" hangingPunct="0">
              <a:lnSpc>
                <a:spcPct val="120000"/>
              </a:lnSpc>
              <a:defRPr/>
            </a:pPr>
            <a:r>
              <a:rPr lang="en-US" altLang="zh-CN" sz="2600" dirty="0">
                <a:latin typeface="+mn-ea"/>
                <a:ea typeface="+mn-ea"/>
              </a:rPr>
              <a:t>void </a:t>
            </a:r>
            <a:r>
              <a:rPr lang="en-US" altLang="zh-CN" sz="2600" dirty="0" err="1">
                <a:latin typeface="+mn-ea"/>
                <a:ea typeface="+mn-ea"/>
              </a:rPr>
              <a:t>showPower</a:t>
            </a:r>
            <a:r>
              <a:rPr lang="en-US" altLang="zh-CN" sz="2600" dirty="0">
                <a:latin typeface="+mn-ea"/>
                <a:ea typeface="+mn-ea"/>
              </a:rPr>
              <a:t>() </a:t>
            </a:r>
          </a:p>
          <a:p>
            <a:pPr indent="666750" eaLnBrk="0" hangingPunct="0">
              <a:lnSpc>
                <a:spcPct val="120000"/>
              </a:lnSpc>
              <a:defRPr/>
            </a:pPr>
            <a:r>
              <a:rPr lang="en-US" altLang="zh-CN" sz="2600" dirty="0">
                <a:latin typeface="+mn-ea"/>
                <a:ea typeface="+mn-ea"/>
              </a:rPr>
              <a:t>{</a:t>
            </a:r>
          </a:p>
          <a:p>
            <a:pPr indent="666750" algn="just">
              <a:lnSpc>
                <a:spcPct val="120000"/>
              </a:lnSpc>
              <a:defRPr/>
            </a:pPr>
            <a:r>
              <a:rPr lang="en-US" altLang="zh-CN" sz="2600" dirty="0">
                <a:latin typeface="+mn-ea"/>
                <a:ea typeface="+mn-ea"/>
              </a:rPr>
              <a:t>	 </a:t>
            </a:r>
            <a:r>
              <a:rPr lang="en-US" altLang="zh-CN" dirty="0">
                <a:latin typeface="+mn-ea"/>
                <a:ea typeface="+mn-ea"/>
              </a:rPr>
              <a:t>Device1::</a:t>
            </a:r>
            <a:r>
              <a:rPr lang="en-US" altLang="zh-CN" dirty="0" err="1">
                <a:latin typeface="+mn-ea"/>
                <a:ea typeface="+mn-ea"/>
              </a:rPr>
              <a:t>showPower</a:t>
            </a:r>
            <a:r>
              <a:rPr lang="en-US" altLang="zh-CN" dirty="0">
                <a:latin typeface="+mn-ea"/>
                <a:ea typeface="+mn-ea"/>
              </a:rPr>
              <a:t>(); </a:t>
            </a:r>
            <a:endParaRPr lang="en-US" altLang="zh-CN" sz="2600" dirty="0">
              <a:latin typeface="+mn-ea"/>
              <a:ea typeface="+mn-ea"/>
            </a:endParaRPr>
          </a:p>
          <a:p>
            <a:pPr indent="666750" algn="just">
              <a:lnSpc>
                <a:spcPct val="120000"/>
              </a:lnSpc>
              <a:defRPr/>
            </a:pPr>
            <a:r>
              <a:rPr lang="en-US" altLang="zh-CN" sz="2600" dirty="0">
                <a:latin typeface="+mn-ea"/>
                <a:ea typeface="+mn-ea"/>
              </a:rPr>
              <a:t>    </a:t>
            </a:r>
            <a:r>
              <a:rPr lang="en-US" altLang="zh-CN" dirty="0">
                <a:latin typeface="+mn-ea"/>
                <a:ea typeface="+mn-ea"/>
              </a:rPr>
              <a:t>Device2::</a:t>
            </a:r>
            <a:r>
              <a:rPr lang="en-US" altLang="zh-CN" dirty="0" err="1">
                <a:latin typeface="+mn-ea"/>
                <a:ea typeface="+mn-ea"/>
              </a:rPr>
              <a:t>showPower</a:t>
            </a:r>
            <a:r>
              <a:rPr lang="en-US" altLang="zh-CN" dirty="0">
                <a:latin typeface="+mn-ea"/>
                <a:ea typeface="+mn-ea"/>
              </a:rPr>
              <a:t>(); </a:t>
            </a:r>
          </a:p>
          <a:p>
            <a:pPr indent="666750" algn="just">
              <a:lnSpc>
                <a:spcPct val="120000"/>
              </a:lnSpc>
              <a:defRPr/>
            </a:pPr>
            <a:r>
              <a:rPr lang="en-US" altLang="zh-CN" sz="2600" dirty="0">
                <a:latin typeface="+mn-ea"/>
                <a:ea typeface="+mn-ea"/>
              </a:rPr>
              <a:t>}</a:t>
            </a:r>
          </a:p>
          <a:p>
            <a:pPr indent="666750" algn="just">
              <a:lnSpc>
                <a:spcPct val="110000"/>
              </a:lnSpc>
              <a:defRPr/>
            </a:pPr>
            <a:endParaRPr lang="en-US" altLang="zh-CN" sz="2600" dirty="0">
              <a:latin typeface="+mn-ea"/>
              <a:ea typeface="+mn-ea"/>
            </a:endParaRPr>
          </a:p>
        </p:txBody>
      </p:sp>
      <p:sp>
        <p:nvSpPr>
          <p:cNvPr id="2402308" name="Text Box 4"/>
          <p:cNvSpPr txBox="1">
            <a:spLocks noChangeArrowheads="1"/>
          </p:cNvSpPr>
          <p:nvPr/>
        </p:nvSpPr>
        <p:spPr bwMode="auto">
          <a:xfrm>
            <a:off x="663575" y="539750"/>
            <a:ext cx="4698722" cy="584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消除二义性有两种方法：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2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dirty="0">
                <a:effectLst/>
                <a:latin typeface="+mn-ea"/>
                <a:ea typeface="+mn-ea"/>
              </a:rPr>
              <a:t>例</a:t>
            </a:r>
          </a:p>
        </p:txBody>
      </p:sp>
      <p:sp>
        <p:nvSpPr>
          <p:cNvPr id="378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8964613" cy="4543425"/>
          </a:xfrm>
        </p:spPr>
        <p:txBody>
          <a:bodyPr/>
          <a:lstStyle/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A 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 knows how to draw a Card. </a:t>
            </a:r>
          </a:p>
          <a:p>
            <a:pPr marL="914400" lvl="1" indent="-457200"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A Graphical knows how to draw an image on a screen. </a:t>
            </a:r>
          </a:p>
          <a:p>
            <a:pPr marL="914400" lvl="1" indent="-457200"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  <a:p>
            <a:pPr marL="914400" lvl="1" indent="-457200"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A </a:t>
            </a:r>
            <a:r>
              <a:rPr lang="en-US" altLang="zh-CN" dirty="0" err="1">
                <a:latin typeface="+mn-ea"/>
              </a:rPr>
              <a:t>GraphicalCardDeck</a:t>
            </a:r>
            <a:r>
              <a:rPr lang="en-US" altLang="zh-CN" dirty="0">
                <a:latin typeface="+mn-ea"/>
              </a:rPr>
              <a:t> should be able to draw. which? </a:t>
            </a:r>
          </a:p>
          <a:p>
            <a:pPr marL="914400" lvl="1" indent="-457200"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  <a:p>
            <a:pPr marL="914400" lvl="1" indent="-457200"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  <a:p>
            <a:pPr marL="914400" lvl="1" indent="-457200">
              <a:buNone/>
            </a:pPr>
            <a:r>
              <a:rPr lang="en-US" altLang="zh-CN" dirty="0">
                <a:latin typeface="+mn-ea"/>
              </a:rPr>
              <a:t>class </a:t>
            </a:r>
            <a:r>
              <a:rPr lang="en-US" altLang="zh-CN" dirty="0" err="1">
                <a:latin typeface="+mn-ea"/>
              </a:rPr>
              <a:t>GraphicalCardDeck</a:t>
            </a:r>
            <a:r>
              <a:rPr lang="en-US" altLang="zh-CN" dirty="0">
                <a:latin typeface="+mn-ea"/>
              </a:rPr>
              <a:t> : public 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, public 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 {……}</a:t>
            </a:r>
          </a:p>
          <a:p>
            <a:pPr marL="914400" lvl="1" indent="-457200"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</p:txBody>
      </p:sp>
      <p:sp>
        <p:nvSpPr>
          <p:cNvPr id="3789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A64B004-8F62-4823-A3E1-8E58B3F67314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048D14-BD2F-48A5-B89B-473B4CC3A004}" type="slidenum">
              <a:rPr kumimoji="0" lang="en-US" altLang="zh-CN">
                <a:latin typeface="+mn-ea"/>
                <a:ea typeface="+mn-ea"/>
              </a:rPr>
              <a:pPr/>
              <a:t>8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dirty="0">
                <a:effectLst/>
                <a:latin typeface="+mn-ea"/>
                <a:ea typeface="+mn-ea"/>
              </a:rPr>
              <a:t>解决方案</a:t>
            </a:r>
            <a:r>
              <a:rPr lang="en-US" altLang="zh-CN" dirty="0">
                <a:effectLst/>
                <a:latin typeface="+mn-ea"/>
                <a:ea typeface="+mn-ea"/>
              </a:rPr>
              <a:t>1</a:t>
            </a:r>
          </a:p>
        </p:txBody>
      </p:sp>
      <p:sp>
        <p:nvSpPr>
          <p:cNvPr id="3993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95400"/>
            <a:ext cx="8820150" cy="5229225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AutoNum type="arabicPeriod"/>
            </a:pPr>
            <a:r>
              <a:rPr lang="zh-CN" altLang="en-US" dirty="0">
                <a:latin typeface="+mn-ea"/>
              </a:rPr>
              <a:t>使用全限定名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     </a:t>
            </a:r>
            <a:r>
              <a:rPr lang="en-US" altLang="zh-CN" dirty="0" err="1">
                <a:latin typeface="+mn-ea"/>
              </a:rPr>
              <a:t>GraphicalCardDeck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;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Card *</a:t>
            </a:r>
            <a:r>
              <a:rPr lang="en-US" altLang="zh-CN" dirty="0" err="1">
                <a:latin typeface="+mn-ea"/>
              </a:rPr>
              <a:t>aCard</a:t>
            </a:r>
            <a:r>
              <a:rPr lang="en-US" altLang="zh-CN" dirty="0">
                <a:latin typeface="+mn-ea"/>
              </a:rPr>
              <a:t>=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-&gt;</a:t>
            </a:r>
            <a:r>
              <a:rPr lang="en-US" altLang="zh-CN" dirty="0" err="1">
                <a:latin typeface="+mn-ea"/>
              </a:rPr>
              <a:t>CardDeck</a:t>
            </a:r>
            <a:r>
              <a:rPr lang="en-US" altLang="zh-CN" dirty="0">
                <a:latin typeface="+mn-ea"/>
              </a:rPr>
              <a:t>::draw();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gcd</a:t>
            </a:r>
            <a:r>
              <a:rPr lang="en-US" altLang="zh-CN" dirty="0">
                <a:latin typeface="+mn-ea"/>
              </a:rPr>
              <a:t>-&gt;</a:t>
            </a:r>
            <a:r>
              <a:rPr lang="en-US" altLang="zh-CN" dirty="0" err="1">
                <a:latin typeface="+mn-ea"/>
              </a:rPr>
              <a:t>GraphicalObject</a:t>
            </a:r>
            <a:r>
              <a:rPr lang="en-US" altLang="zh-CN" dirty="0">
                <a:latin typeface="+mn-ea"/>
              </a:rPr>
              <a:t>::draw(); 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不够理想：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	语法上与其他的函数调用语法不同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	程序员必须记住哪个方法来自于哪个类</a:t>
            </a:r>
          </a:p>
        </p:txBody>
      </p:sp>
      <p:sp>
        <p:nvSpPr>
          <p:cNvPr id="39939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7109CE-AEB7-49F4-889C-1A1243C90760}" type="datetime1">
              <a:rPr kumimoji="0" lang="en-US" altLang="zh-CN">
                <a:latin typeface="+mn-ea"/>
                <a:ea typeface="+mn-ea"/>
              </a:rPr>
              <a:pPr/>
              <a:t>4/25/2022</a:t>
            </a:fld>
            <a:endParaRPr kumimoji="0" lang="en-US" altLang="zh-CN">
              <a:latin typeface="+mn-ea"/>
              <a:ea typeface="+mn-ea"/>
            </a:endParaRPr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98C367-2826-4AF7-B9F1-8EB220762303}" type="slidenum">
              <a:rPr kumimoji="0" lang="en-US" altLang="zh-CN">
                <a:latin typeface="+mn-ea"/>
                <a:ea typeface="+mn-ea"/>
              </a:rPr>
              <a:pPr/>
              <a:t>9</a:t>
            </a:fld>
            <a:endParaRPr kumimoji="0" lang="en-US" altLang="zh-CN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-sdu">
  <a:themeElements>
    <a:clrScheme name="1_精品课程ppt模板(窄标题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精品课程ppt模板(窄标题)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lnDef>
  </a:objectDefaults>
  <a:extraClrSchemeLst>
    <a:extraClrScheme>
      <a:clrScheme name="1_精品课程ppt模板(窄标题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精品课程ppt模板(窄标题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u主题封面">
  <a:themeElements>
    <a:clrScheme name="1_精品课程ppt模板(窄标题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精品课程ppt模板(窄标题)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lnDef>
  </a:objectDefaults>
  <a:extraClrSchemeLst>
    <a:extraClrScheme>
      <a:clrScheme name="1_精品课程ppt模板(窄标题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精品课程ppt模板(窄标题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15248</TotalTime>
  <Words>864</Words>
  <Application>Microsoft Office PowerPoint</Application>
  <PresentationFormat>全屏显示(4:3)</PresentationFormat>
  <Paragraphs>160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宋体</vt:lpstr>
      <vt:lpstr>微软雅黑</vt:lpstr>
      <vt:lpstr>-쉬리B</vt:lpstr>
      <vt:lpstr>Arial</vt:lpstr>
      <vt:lpstr>Courier New</vt:lpstr>
      <vt:lpstr>Tahoma</vt:lpstr>
      <vt:lpstr>Times New Roman</vt:lpstr>
      <vt:lpstr>Wingdings</vt:lpstr>
      <vt:lpstr>主题-sdu</vt:lpstr>
      <vt:lpstr>sdu主题封面</vt:lpstr>
      <vt:lpstr>多重继承</vt:lpstr>
      <vt:lpstr>（知识回顾）单一继承</vt:lpstr>
      <vt:lpstr>多重继承</vt:lpstr>
      <vt:lpstr>多重继承</vt:lpstr>
      <vt:lpstr>多重继承</vt:lpstr>
      <vt:lpstr>多重继承中存在的问题：名字冲突</vt:lpstr>
      <vt:lpstr>PowerPoint 演示文稿</vt:lpstr>
      <vt:lpstr>例</vt:lpstr>
      <vt:lpstr>解决方案1</vt:lpstr>
      <vt:lpstr>解决方案2</vt:lpstr>
      <vt:lpstr>解决方案2</vt:lpstr>
      <vt:lpstr>问题？</vt:lpstr>
      <vt:lpstr>PowerPoint 演示文稿</vt:lpstr>
      <vt:lpstr>PowerPoint 演示文稿</vt:lpstr>
      <vt:lpstr>PowerPoint 演示文稿</vt:lpstr>
      <vt:lpstr>接口的多重继承</vt:lpstr>
    </vt:vector>
  </TitlesOfParts>
  <Company>SDCS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qlibm</dc:creator>
  <cp:lastModifiedBy>PL</cp:lastModifiedBy>
  <cp:revision>2131</cp:revision>
  <dcterms:created xsi:type="dcterms:W3CDTF">2001-04-03T10:49:17Z</dcterms:created>
  <dcterms:modified xsi:type="dcterms:W3CDTF">2022-04-25T09:12:16Z</dcterms:modified>
</cp:coreProperties>
</file>