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3"/>
  </p:notesMasterIdLst>
  <p:handoutMasterIdLst>
    <p:handoutMasterId r:id="rId34"/>
  </p:handoutMasterIdLst>
  <p:sldIdLst>
    <p:sldId id="1222" r:id="rId2"/>
    <p:sldId id="1223" r:id="rId3"/>
    <p:sldId id="1224" r:id="rId4"/>
    <p:sldId id="1225" r:id="rId5"/>
    <p:sldId id="1226" r:id="rId6"/>
    <p:sldId id="1228" r:id="rId7"/>
    <p:sldId id="1229" r:id="rId8"/>
    <p:sldId id="1230" r:id="rId9"/>
    <p:sldId id="1231" r:id="rId10"/>
    <p:sldId id="1232" r:id="rId11"/>
    <p:sldId id="1233" r:id="rId12"/>
    <p:sldId id="1282" r:id="rId13"/>
    <p:sldId id="1283" r:id="rId14"/>
    <p:sldId id="1284" r:id="rId15"/>
    <p:sldId id="1285" r:id="rId16"/>
    <p:sldId id="1286" r:id="rId17"/>
    <p:sldId id="1287" r:id="rId18"/>
    <p:sldId id="1288" r:id="rId19"/>
    <p:sldId id="1289" r:id="rId20"/>
    <p:sldId id="1290" r:id="rId21"/>
    <p:sldId id="1291" r:id="rId22"/>
    <p:sldId id="1292" r:id="rId23"/>
    <p:sldId id="1293" r:id="rId24"/>
    <p:sldId id="1294" r:id="rId25"/>
    <p:sldId id="1295" r:id="rId26"/>
    <p:sldId id="1301" r:id="rId27"/>
    <p:sldId id="1296" r:id="rId28"/>
    <p:sldId id="1297" r:id="rId29"/>
    <p:sldId id="1298" r:id="rId30"/>
    <p:sldId id="1299" r:id="rId31"/>
    <p:sldId id="1300"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黑体" pitchFamily="2" charset="-122"/>
        <a:ea typeface="黑体" pitchFamily="2" charset="-122"/>
        <a:cs typeface="+mn-cs"/>
      </a:defRPr>
    </a:lvl1pPr>
    <a:lvl2pPr marL="457200" algn="l" rtl="0" fontAlgn="base">
      <a:spcBef>
        <a:spcPct val="0"/>
      </a:spcBef>
      <a:spcAft>
        <a:spcPct val="0"/>
      </a:spcAft>
      <a:defRPr kumimoji="1" sz="2400" kern="1200">
        <a:solidFill>
          <a:schemeClr val="tx1"/>
        </a:solidFill>
        <a:latin typeface="黑体" pitchFamily="2" charset="-122"/>
        <a:ea typeface="黑体" pitchFamily="2" charset="-122"/>
        <a:cs typeface="+mn-cs"/>
      </a:defRPr>
    </a:lvl2pPr>
    <a:lvl3pPr marL="914400" algn="l" rtl="0" fontAlgn="base">
      <a:spcBef>
        <a:spcPct val="0"/>
      </a:spcBef>
      <a:spcAft>
        <a:spcPct val="0"/>
      </a:spcAft>
      <a:defRPr kumimoji="1" sz="2400" kern="1200">
        <a:solidFill>
          <a:schemeClr val="tx1"/>
        </a:solidFill>
        <a:latin typeface="黑体" pitchFamily="2" charset="-122"/>
        <a:ea typeface="黑体" pitchFamily="2" charset="-122"/>
        <a:cs typeface="+mn-cs"/>
      </a:defRPr>
    </a:lvl3pPr>
    <a:lvl4pPr marL="1371600" algn="l" rtl="0" fontAlgn="base">
      <a:spcBef>
        <a:spcPct val="0"/>
      </a:spcBef>
      <a:spcAft>
        <a:spcPct val="0"/>
      </a:spcAft>
      <a:defRPr kumimoji="1" sz="2400" kern="1200">
        <a:solidFill>
          <a:schemeClr val="tx1"/>
        </a:solidFill>
        <a:latin typeface="黑体" pitchFamily="2" charset="-122"/>
        <a:ea typeface="黑体" pitchFamily="2" charset="-122"/>
        <a:cs typeface="+mn-cs"/>
      </a:defRPr>
    </a:lvl4pPr>
    <a:lvl5pPr marL="1828800" algn="l" rtl="0" fontAlgn="base">
      <a:spcBef>
        <a:spcPct val="0"/>
      </a:spcBef>
      <a:spcAft>
        <a:spcPct val="0"/>
      </a:spcAft>
      <a:defRPr kumimoji="1" sz="2400" kern="1200">
        <a:solidFill>
          <a:schemeClr val="tx1"/>
        </a:solidFill>
        <a:latin typeface="黑体" pitchFamily="2" charset="-122"/>
        <a:ea typeface="黑体" pitchFamily="2" charset="-122"/>
        <a:cs typeface="+mn-cs"/>
      </a:defRPr>
    </a:lvl5pPr>
    <a:lvl6pPr marL="2286000" algn="l" defTabSz="914400" rtl="0" eaLnBrk="1" latinLnBrk="0" hangingPunct="1">
      <a:defRPr kumimoji="1" sz="2400" kern="1200">
        <a:solidFill>
          <a:schemeClr val="tx1"/>
        </a:solidFill>
        <a:latin typeface="黑体" pitchFamily="2" charset="-122"/>
        <a:ea typeface="黑体" pitchFamily="2" charset="-122"/>
        <a:cs typeface="+mn-cs"/>
      </a:defRPr>
    </a:lvl6pPr>
    <a:lvl7pPr marL="2743200" algn="l" defTabSz="914400" rtl="0" eaLnBrk="1" latinLnBrk="0" hangingPunct="1">
      <a:defRPr kumimoji="1" sz="2400" kern="1200">
        <a:solidFill>
          <a:schemeClr val="tx1"/>
        </a:solidFill>
        <a:latin typeface="黑体" pitchFamily="2" charset="-122"/>
        <a:ea typeface="黑体" pitchFamily="2" charset="-122"/>
        <a:cs typeface="+mn-cs"/>
      </a:defRPr>
    </a:lvl7pPr>
    <a:lvl8pPr marL="3200400" algn="l" defTabSz="914400" rtl="0" eaLnBrk="1" latinLnBrk="0" hangingPunct="1">
      <a:defRPr kumimoji="1" sz="2400" kern="1200">
        <a:solidFill>
          <a:schemeClr val="tx1"/>
        </a:solidFill>
        <a:latin typeface="黑体" pitchFamily="2" charset="-122"/>
        <a:ea typeface="黑体" pitchFamily="2" charset="-122"/>
        <a:cs typeface="+mn-cs"/>
      </a:defRPr>
    </a:lvl8pPr>
    <a:lvl9pPr marL="3657600" algn="l" defTabSz="914400" rtl="0" eaLnBrk="1" latinLnBrk="0" hangingPunct="1">
      <a:defRPr kumimoji="1" sz="2400" kern="1200">
        <a:solidFill>
          <a:schemeClr val="tx1"/>
        </a:solidFill>
        <a:latin typeface="黑体" pitchFamily="2" charset="-122"/>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6699FF"/>
    <a:srgbClr val="FF0000"/>
    <a:srgbClr val="000000"/>
    <a:srgbClr val="660066"/>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9" autoAdjust="0"/>
    <p:restoredTop sz="97732" autoAdjust="0"/>
  </p:normalViewPr>
  <p:slideViewPr>
    <p:cSldViewPr>
      <p:cViewPr>
        <p:scale>
          <a:sx n="50" d="100"/>
          <a:sy n="50" d="100"/>
        </p:scale>
        <p:origin x="1932" y="3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1483"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2.xml"/><Relationship Id="rId18" Type="http://schemas.openxmlformats.org/officeDocument/2006/relationships/slide" Target="slides/slide28.xml"/><Relationship Id="rId3" Type="http://schemas.openxmlformats.org/officeDocument/2006/relationships/slide" Target="slides/slide4.xml"/><Relationship Id="rId7" Type="http://schemas.openxmlformats.org/officeDocument/2006/relationships/slide" Target="slides/slide16.xml"/><Relationship Id="rId12" Type="http://schemas.openxmlformats.org/officeDocument/2006/relationships/slide" Target="slides/slide21.xml"/><Relationship Id="rId17" Type="http://schemas.openxmlformats.org/officeDocument/2006/relationships/slide" Target="slides/slide27.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14.xml"/><Relationship Id="rId11" Type="http://schemas.openxmlformats.org/officeDocument/2006/relationships/slide" Target="slides/slide20.xml"/><Relationship Id="rId5" Type="http://schemas.openxmlformats.org/officeDocument/2006/relationships/slide" Target="slides/slide13.xml"/><Relationship Id="rId15" Type="http://schemas.openxmlformats.org/officeDocument/2006/relationships/slide" Target="slides/slide24.xml"/><Relationship Id="rId10" Type="http://schemas.openxmlformats.org/officeDocument/2006/relationships/slide" Target="slides/slide19.xml"/><Relationship Id="rId19" Type="http://schemas.openxmlformats.org/officeDocument/2006/relationships/slide" Target="slides/slide29.xml"/><Relationship Id="rId4" Type="http://schemas.openxmlformats.org/officeDocument/2006/relationships/slide" Target="slides/slide7.xml"/><Relationship Id="rId9" Type="http://schemas.openxmlformats.org/officeDocument/2006/relationships/slide" Target="slides/slide18.xml"/><Relationship Id="rId1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宋体" pitchFamily="2" charset="-122"/>
              </a:defRPr>
            </a:lvl1pPr>
          </a:lstStyle>
          <a:p>
            <a:pPr>
              <a:defRPr/>
            </a:pPr>
            <a:fld id="{E2565088-9CB4-4E31-95EF-0B5ED6DB3C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宋体" pitchFamily="2" charset="-122"/>
              </a:defRPr>
            </a:lvl1pPr>
          </a:lstStyle>
          <a:p>
            <a:pPr>
              <a:defRPr/>
            </a:pPr>
            <a:fld id="{B99B2BAA-6B24-4C95-888A-DF2DB0ABCE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1444FFCF-D7F6-42EC-9DB4-454929D29C26}" type="slidenum">
              <a:rPr lang="en-US" altLang="zh-CN" smtClean="0">
                <a:ea typeface="宋体" charset="-122"/>
              </a:rPr>
              <a:pPr/>
              <a:t>2</a:t>
            </a:fld>
            <a:endParaRPr lang="en-US" altLang="zh-CN">
              <a:ea typeface="宋体" charset="-122"/>
            </a:endParaRPr>
          </a:p>
        </p:txBody>
      </p:sp>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miter lim="800000"/>
            <a:headEnd/>
            <a:tailEnd/>
          </a:ln>
        </p:spPr>
        <p:txBody>
          <a:bodyPr/>
          <a:lstStyle/>
          <a:p>
            <a:fld id="{133C218D-A145-45A5-B6E1-DAF85B6BDD9A}" type="slidenum">
              <a:rPr lang="en-US" altLang="zh-CN" smtClean="0">
                <a:ea typeface="宋体" charset="-122"/>
              </a:rPr>
              <a:pPr/>
              <a:t>19</a:t>
            </a:fld>
            <a:endParaRPr lang="en-US" altLang="zh-CN">
              <a:ea typeface="宋体" charset="-122"/>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79131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miter lim="800000"/>
            <a:headEnd/>
            <a:tailEnd/>
          </a:ln>
        </p:spPr>
        <p:txBody>
          <a:bodyPr/>
          <a:lstStyle/>
          <a:p>
            <a:fld id="{8FE772D1-61A5-4E4B-8983-B64125409FCB}" type="slidenum">
              <a:rPr lang="en-US" altLang="zh-CN" smtClean="0">
                <a:ea typeface="宋体" charset="-122"/>
              </a:rPr>
              <a:pPr/>
              <a:t>20</a:t>
            </a:fld>
            <a:endParaRPr lang="en-US" altLang="zh-CN">
              <a:ea typeface="宋体" charset="-122"/>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451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DB1135EE-B80D-433E-83F1-EAEB14AE5B8C}" type="slidenum">
              <a:rPr lang="en-US" altLang="zh-CN" smtClean="0">
                <a:ea typeface="宋体" charset="-122"/>
              </a:rPr>
              <a:pPr/>
              <a:t>21</a:t>
            </a:fld>
            <a:endParaRPr lang="en-US" altLang="zh-CN">
              <a:ea typeface="宋体" charset="-122"/>
            </a:endParaRPr>
          </a:p>
        </p:txBody>
      </p:sp>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34425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miter lim="800000"/>
            <a:headEnd/>
            <a:tailEnd/>
          </a:ln>
        </p:spPr>
        <p:txBody>
          <a:bodyPr/>
          <a:lstStyle/>
          <a:p>
            <a:fld id="{222C597D-4AAC-4B14-A8C2-C65D04ACD9F0}" type="slidenum">
              <a:rPr lang="en-US" altLang="zh-CN" smtClean="0">
                <a:ea typeface="宋体" charset="-122"/>
              </a:rPr>
              <a:pPr/>
              <a:t>22</a:t>
            </a:fld>
            <a:endParaRPr lang="en-US" altLang="zh-CN">
              <a:ea typeface="宋体" charset="-122"/>
            </a:endParaRPr>
          </a:p>
        </p:txBody>
      </p:sp>
      <p:sp>
        <p:nvSpPr>
          <p:cNvPr id="33794" name="Rectangle 2"/>
          <p:cNvSpPr>
            <a:spLocks noGrp="1" noRot="1" noChangeAspect="1" noChangeArrowheads="1" noTextEdit="1"/>
          </p:cNvSpPr>
          <p:nvPr>
            <p:ph type="sldImg"/>
          </p:nvPr>
        </p:nvSpPr>
        <p:spPr>
          <a:solidFill>
            <a:srgbClr val="FFFFFF"/>
          </a:solidFill>
          <a:ln/>
        </p:spPr>
      </p:sp>
      <p:sp>
        <p:nvSpPr>
          <p:cNvPr id="3379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10335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miter lim="800000"/>
            <a:headEnd/>
            <a:tailEnd/>
          </a:ln>
        </p:spPr>
        <p:txBody>
          <a:bodyPr/>
          <a:lstStyle/>
          <a:p>
            <a:fld id="{140AE0A6-66BD-44F2-BCCD-0CA4ECED5972}" type="slidenum">
              <a:rPr lang="en-US" altLang="zh-CN" smtClean="0">
                <a:ea typeface="宋体" charset="-122"/>
              </a:rPr>
              <a:pPr/>
              <a:t>23</a:t>
            </a:fld>
            <a:endParaRPr lang="en-US" altLang="zh-CN">
              <a:ea typeface="宋体" charset="-122"/>
            </a:endParaRPr>
          </a:p>
        </p:txBody>
      </p:sp>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07434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fld id="{0246F75C-E19B-42A3-9C92-9BC9AE44C481}" type="slidenum">
              <a:rPr lang="en-US" altLang="zh-CN" smtClean="0">
                <a:ea typeface="宋体" charset="-122"/>
              </a:rPr>
              <a:pPr/>
              <a:t>24</a:t>
            </a:fld>
            <a:endParaRPr lang="en-US" altLang="zh-CN">
              <a:ea typeface="宋体" charset="-122"/>
            </a:endParaRPr>
          </a:p>
        </p:txBody>
      </p:sp>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389444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9C8445EB-4A63-4C22-A567-A923F35FF9B0}" type="slidenum">
              <a:rPr lang="en-US" altLang="zh-CN" smtClean="0">
                <a:ea typeface="宋体" charset="-122"/>
              </a:rPr>
              <a:pPr/>
              <a:t>25</a:t>
            </a:fld>
            <a:endParaRPr lang="en-US" altLang="zh-CN">
              <a:ea typeface="宋体" charset="-122"/>
            </a:endParaRPr>
          </a:p>
        </p:txBody>
      </p:sp>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90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fld id="{BDDE49BB-BFF5-4EBD-92ED-B35C2A6B7798}" type="slidenum">
              <a:rPr lang="en-US" altLang="zh-CN" smtClean="0">
                <a:ea typeface="宋体" charset="-122"/>
              </a:rPr>
              <a:pPr/>
              <a:t>27</a:t>
            </a:fld>
            <a:endParaRPr lang="en-US" altLang="zh-CN">
              <a:ea typeface="宋体" charset="-122"/>
            </a:endParaRPr>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8028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fld id="{F215FC61-5B14-47C8-A3ED-B7E6D41DF6E0}" type="slidenum">
              <a:rPr lang="en-US" altLang="zh-CN" smtClean="0">
                <a:ea typeface="宋体" charset="-122"/>
              </a:rPr>
              <a:pPr/>
              <a:t>28</a:t>
            </a:fld>
            <a:endParaRPr lang="en-US" altLang="zh-CN">
              <a:ea typeface="宋体" charset="-122"/>
            </a:endParaRPr>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22336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8B20D211-2728-4963-9A50-342A4D7D4507}" type="slidenum">
              <a:rPr lang="en-US" altLang="zh-CN" smtClean="0">
                <a:ea typeface="宋体" charset="-122"/>
              </a:rPr>
              <a:pPr/>
              <a:t>29</a:t>
            </a:fld>
            <a:endParaRPr lang="en-US" altLang="zh-CN">
              <a:ea typeface="宋体" charset="-122"/>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1625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462AFCDF-F5C0-4309-B0F3-369FDC5CAA18}" type="slidenum">
              <a:rPr lang="en-US" altLang="zh-CN" smtClean="0">
                <a:ea typeface="宋体" charset="-122"/>
              </a:rPr>
              <a:pPr/>
              <a:t>3</a:t>
            </a:fld>
            <a:endParaRPr lang="en-US" altLang="zh-CN">
              <a:ea typeface="宋体" charset="-122"/>
            </a:endParaRPr>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miter lim="800000"/>
            <a:headEnd/>
            <a:tailEnd/>
          </a:ln>
        </p:spPr>
        <p:txBody>
          <a:bodyPr/>
          <a:lstStyle/>
          <a:p>
            <a:fld id="{F1EB1FBF-EBE8-4225-A0EA-A4BA337B91AB}" type="slidenum">
              <a:rPr lang="en-US" altLang="zh-CN" smtClean="0">
                <a:ea typeface="宋体" charset="-122"/>
              </a:rPr>
              <a:pPr/>
              <a:t>31</a:t>
            </a:fld>
            <a:endParaRPr lang="en-US" altLang="zh-CN">
              <a:ea typeface="宋体" charset="-122"/>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80079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E1C3B7E1-E72F-4A9F-8138-EFFF5B0EB516}" type="slidenum">
              <a:rPr lang="en-US" altLang="zh-CN" smtClean="0">
                <a:ea typeface="宋体" charset="-122"/>
              </a:rPr>
              <a:pPr/>
              <a:t>4</a:t>
            </a:fld>
            <a:endParaRPr lang="en-US" altLang="zh-CN">
              <a:ea typeface="宋体" charset="-122"/>
            </a:endParaRPr>
          </a:p>
        </p:txBody>
      </p:sp>
      <p:sp>
        <p:nvSpPr>
          <p:cNvPr id="62466" name="Rectangle 2"/>
          <p:cNvSpPr>
            <a:spLocks noGrp="1" noRot="1" noChangeAspect="1" noChangeArrowheads="1" noTextEdit="1"/>
          </p:cNvSpPr>
          <p:nvPr>
            <p:ph type="sldImg"/>
          </p:nvPr>
        </p:nvSpPr>
        <p:spPr>
          <a:solidFill>
            <a:srgbClr val="FFFFFF"/>
          </a:solidFill>
          <a:ln/>
        </p:spPr>
      </p:sp>
      <p:sp>
        <p:nvSpPr>
          <p:cNvPr id="624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FAC50716-E01B-4722-B3FC-43FA4F44D51E}" type="slidenum">
              <a:rPr lang="en-US" altLang="zh-CN" smtClean="0">
                <a:ea typeface="宋体" charset="-122"/>
              </a:rPr>
              <a:pPr/>
              <a:t>7</a:t>
            </a:fld>
            <a:endParaRPr lang="en-US" altLang="zh-CN">
              <a:ea typeface="宋体" charset="-122"/>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miter lim="800000"/>
            <a:headEnd/>
            <a:tailEnd/>
          </a:ln>
        </p:spPr>
        <p:txBody>
          <a:bodyPr/>
          <a:lstStyle/>
          <a:p>
            <a:fld id="{6AE7E8BE-EB29-4B93-9C1F-FF4C45FAC449}" type="slidenum">
              <a:rPr lang="en-US" altLang="zh-CN" smtClean="0">
                <a:ea typeface="宋体" charset="-122"/>
              </a:rPr>
              <a:pPr/>
              <a:t>13</a:t>
            </a:fld>
            <a:endParaRPr lang="en-US" altLang="zh-CN">
              <a:ea typeface="宋体" charset="-122"/>
            </a:endParaRPr>
          </a:p>
        </p:txBody>
      </p:sp>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2928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miter lim="800000"/>
            <a:headEnd/>
            <a:tailEnd/>
          </a:ln>
        </p:spPr>
        <p:txBody>
          <a:bodyPr/>
          <a:lstStyle/>
          <a:p>
            <a:fld id="{28288E1A-4223-4EC9-A26A-4BE614649B8E}" type="slidenum">
              <a:rPr lang="en-US" altLang="zh-CN" smtClean="0">
                <a:ea typeface="宋体" charset="-122"/>
              </a:rPr>
              <a:pPr/>
              <a:t>14</a:t>
            </a:fld>
            <a:endParaRPr lang="en-US" altLang="zh-CN">
              <a:ea typeface="宋体" charset="-122"/>
            </a:endParaRPr>
          </a:p>
        </p:txBody>
      </p:sp>
      <p:sp>
        <p:nvSpPr>
          <p:cNvPr id="19458" name="Rectangle 2"/>
          <p:cNvSpPr>
            <a:spLocks noGrp="1" noRot="1" noChangeAspect="1" noChangeArrowheads="1" noTextEdit="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12260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miter lim="800000"/>
            <a:headEnd/>
            <a:tailEnd/>
          </a:ln>
        </p:spPr>
        <p:txBody>
          <a:bodyPr/>
          <a:lstStyle/>
          <a:p>
            <a:fld id="{4C928160-CDB5-4D07-9969-AFFF2B913D5F}" type="slidenum">
              <a:rPr lang="en-US" altLang="zh-CN" smtClean="0">
                <a:ea typeface="宋体" charset="-122"/>
              </a:rPr>
              <a:pPr/>
              <a:t>16</a:t>
            </a:fld>
            <a:endParaRPr lang="en-US" altLang="zh-CN">
              <a:ea typeface="宋体" charset="-122"/>
            </a:endParaRPr>
          </a:p>
        </p:txBody>
      </p:sp>
      <p:sp>
        <p:nvSpPr>
          <p:cNvPr id="21506" name="Rectangle 2"/>
          <p:cNvSpPr>
            <a:spLocks noGrp="1" noRot="1" noChangeAspect="1" noChangeArrowheads="1" noTextEdit="1"/>
          </p:cNvSpPr>
          <p:nvPr>
            <p:ph type="sldImg"/>
          </p:nvPr>
        </p:nvSpPr>
        <p:spPr>
          <a:solidFill>
            <a:srgbClr val="FFFFFF"/>
          </a:solidFill>
          <a:ln/>
        </p:spPr>
      </p:sp>
      <p:sp>
        <p:nvSpPr>
          <p:cNvPr id="215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7922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miter lim="800000"/>
            <a:headEnd/>
            <a:tailEnd/>
          </a:ln>
        </p:spPr>
        <p:txBody>
          <a:bodyPr/>
          <a:lstStyle/>
          <a:p>
            <a:fld id="{43F48F11-EB7C-4FCE-818B-F70E575ADF86}" type="slidenum">
              <a:rPr lang="en-US" altLang="zh-CN" smtClean="0">
                <a:ea typeface="宋体" charset="-122"/>
              </a:rPr>
              <a:pPr/>
              <a:t>17</a:t>
            </a:fld>
            <a:endParaRPr lang="en-US" altLang="zh-CN">
              <a:ea typeface="宋体" charset="-122"/>
            </a:endParaRPr>
          </a:p>
        </p:txBody>
      </p:sp>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4628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miter lim="800000"/>
            <a:headEnd/>
            <a:tailEnd/>
          </a:ln>
        </p:spPr>
        <p:txBody>
          <a:bodyPr/>
          <a:lstStyle/>
          <a:p>
            <a:fld id="{5A3FAD40-3654-4B8E-A836-A42E6517B816}" type="slidenum">
              <a:rPr lang="en-US" altLang="zh-CN" smtClean="0">
                <a:ea typeface="宋体" charset="-122"/>
              </a:rPr>
              <a:pPr/>
              <a:t>18</a:t>
            </a:fld>
            <a:endParaRPr lang="en-US" altLang="zh-CN">
              <a:ea typeface="宋体" charset="-122"/>
            </a:endParaRPr>
          </a:p>
        </p:txBody>
      </p:sp>
      <p:sp>
        <p:nvSpPr>
          <p:cNvPr id="25602" name="Rectangle 2"/>
          <p:cNvSpPr>
            <a:spLocks noGrp="1" noRot="1" noChangeAspect="1" noChangeArrowheads="1" noTextEdit="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045113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9525"/>
            <a:ext cx="9144000" cy="6838950"/>
          </a:xfrm>
          <a:prstGeom prst="rect">
            <a:avLst/>
          </a:prstGeom>
          <a:noFill/>
          <a:ln w="9525">
            <a:noFill/>
            <a:miter lim="800000"/>
            <a:headEnd/>
            <a:tailEnd/>
          </a:ln>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r>
              <a:rPr lang="zh-CN" altLang="en-US" noProof="0"/>
              <a:t>单击此处编辑母版标题样式</a:t>
            </a:r>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r>
              <a:rPr lang="zh-CN" altLang="en-US" noProof="0"/>
              <a:t>单击此处编辑母版副标题样式</a:t>
            </a:r>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smtClean="0"/>
            </a:lvl1pPr>
          </a:lstStyle>
          <a:p>
            <a:pPr>
              <a:defRPr/>
            </a:pPr>
            <a:fld id="{12EF6EAB-3D94-4748-AB97-38CB1DA97CF3}" type="datetime1">
              <a:rPr lang="en-US"/>
              <a:pPr>
                <a:defRPr/>
              </a:pPr>
              <a:t>5/2/2022</a:t>
            </a:fld>
            <a:endParaRPr lang="en-US" altLang="zh-CN"/>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xfrm>
            <a:off x="6553200" y="6400800"/>
            <a:ext cx="1905000" cy="457200"/>
          </a:xfrm>
        </p:spPr>
        <p:txBody>
          <a:bodyPr/>
          <a:lstStyle>
            <a:lvl1pPr>
              <a:defRPr smtClean="0"/>
            </a:lvl1pPr>
          </a:lstStyle>
          <a:p>
            <a:pPr>
              <a:defRPr/>
            </a:pPr>
            <a:fld id="{BC0BF5BD-0211-41D0-AE4C-1FC10C897E0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FFF5E633-6F80-46C5-BB64-DE814261509A}"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BA66893-CF8C-4A6D-86D4-6B5833623FF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1D701DE5-0AB6-47FC-B773-D3ABA859965C}"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CF7292F-5818-46E8-90FE-BEBC8B3BB4D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5435A21E-B499-489F-93BE-D070BA0F208F}"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EFC30FA-2CE0-4EB5-B447-D08059E30AB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70EEDAA0-749B-451C-91CF-2D6972CD91B8}"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8117FA5-4454-4863-B59F-EC11EB70593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186E280C-B68C-423C-9F21-E0A6E13B9E95}"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26F052B-DFF3-4467-AD5A-6B604017F80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7B7DD02E-FF23-47FA-9203-8926E970C29A}" type="datetime1">
              <a:rPr lang="en-US"/>
              <a:pPr>
                <a:defRPr/>
              </a:pPr>
              <a:t>5/2/2022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0A945102-6B18-4F63-B22C-DF139304E2F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9DF9C7D9-719B-4FEA-B9A3-ECB355857386}" type="datetime1">
              <a:rPr lang="en-US"/>
              <a:pPr>
                <a:defRPr/>
              </a:pPr>
              <a:t>5/2/2022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DE2DBAC-E385-4770-ABCF-964670374D3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5B8076D-7AFB-40CA-99CB-3D5EA06223C2}" type="datetime1">
              <a:rPr lang="en-US"/>
              <a:pPr>
                <a:defRPr/>
              </a:pPr>
              <a:t>5/2/2022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1C938C4-FDCD-4596-B594-25C528B521B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1EBA347-2941-436C-BE88-127665FD0079}"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74E81DA-B70B-4EB6-B150-4AB46D16456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72C865B-86FA-4A7A-9F71-76BB6FBCCD33}"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748B941-8676-4756-9D54-ACABB8CD747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3"/>
          <a:srcRect/>
          <a:stretch>
            <a:fillRect/>
          </a:stretch>
        </p:blipFill>
        <p:spPr bwMode="auto">
          <a:xfrm>
            <a:off x="0" y="9525"/>
            <a:ext cx="9144000" cy="6838950"/>
          </a:xfrm>
          <a:prstGeom prst="rect">
            <a:avLst/>
          </a:prstGeom>
          <a:noFill/>
          <a:ln w="9525">
            <a:noFill/>
            <a:miter lim="800000"/>
            <a:headEnd/>
            <a:tailEnd/>
          </a:ln>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p:spPr>
        <p:txBody>
          <a:bodyPr wrap="none" anchor="ctr"/>
          <a:lstStyle/>
          <a:p>
            <a:pPr>
              <a:defRPr/>
            </a:pPr>
            <a:endParaRPr lang="zh-CN"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3317" name="Rectangle 5"/>
          <p:cNvSpPr>
            <a:spLocks noGrp="1" noChangeArrowheads="1"/>
          </p:cNvSpPr>
          <p:nvPr>
            <p:ph type="body" idx="1"/>
          </p:nvPr>
        </p:nvSpPr>
        <p:spPr bwMode="auto">
          <a:xfrm>
            <a:off x="395288" y="1052513"/>
            <a:ext cx="8280400" cy="5272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latinLnBrk="1">
              <a:defRPr kumimoji="1" sz="1400" b="0" smtClean="0">
                <a:solidFill>
                  <a:schemeClr val="tx1"/>
                </a:solidFill>
                <a:latin typeface="-쉬리B" pitchFamily="18" charset="-127"/>
                <a:ea typeface="-쉬리B" pitchFamily="18" charset="-127"/>
              </a:defRPr>
            </a:lvl1pPr>
          </a:lstStyle>
          <a:p>
            <a:pPr>
              <a:defRPr/>
            </a:pPr>
            <a:fld id="{335140F7-05A3-4D6E-930F-AEECC61E3F09}" type="datetime1">
              <a:rPr lang="en-US"/>
              <a:pPr>
                <a:defRPr/>
              </a:pPr>
              <a:t>5/2/2022</a:t>
            </a:fld>
            <a:endParaRPr lang="en-US" altLang="zh-CN"/>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宋体" pitchFamily="2" charset="-122"/>
              </a:defRPr>
            </a:lvl1pPr>
          </a:lstStyle>
          <a:p>
            <a:pPr>
              <a:defRPr/>
            </a:pPr>
            <a:endParaRPr lang="en-US" altLang="zh-CN"/>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latinLnBrk="1">
              <a:defRPr kumimoji="1" sz="1400" b="0" smtClean="0">
                <a:solidFill>
                  <a:schemeClr val="tx1"/>
                </a:solidFill>
                <a:latin typeface="-쉬리B" pitchFamily="18" charset="-127"/>
                <a:ea typeface="-쉬리B" pitchFamily="18" charset="-127"/>
              </a:defRPr>
            </a:lvl1pPr>
          </a:lstStyle>
          <a:p>
            <a:pPr>
              <a:defRPr/>
            </a:pPr>
            <a:fld id="{32A217AC-6B26-4645-B710-27E61C336C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fontAlgn="base" latinLnBrk="1">
        <a:spcBef>
          <a:spcPct val="0"/>
        </a:spcBef>
        <a:spcAft>
          <a:spcPct val="0"/>
        </a:spcAft>
        <a:defRPr sz="3200">
          <a:solidFill>
            <a:srgbClr val="000000"/>
          </a:solidFill>
          <a:effectLst>
            <a:outerShdw blurRad="38100" dist="38100" dir="2700000" algn="tl">
              <a:srgbClr val="C0C0C0"/>
            </a:outerShdw>
          </a:effectLst>
          <a:latin typeface="+mj-lt"/>
          <a:ea typeface="+mj-ea"/>
          <a:cs typeface="+mj-cs"/>
        </a:defRPr>
      </a:lvl1pPr>
      <a:lvl2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fontAlgn="base">
        <a:spcBef>
          <a:spcPct val="20000"/>
        </a:spcBef>
        <a:spcAft>
          <a:spcPct val="0"/>
        </a:spcAft>
        <a:buChar char="•"/>
        <a:defRPr kumimoji="1" sz="2800">
          <a:solidFill>
            <a:srgbClr val="000000"/>
          </a:solidFill>
          <a:latin typeface="+mn-lt"/>
          <a:ea typeface="+mn-ea"/>
          <a:cs typeface="微软雅黑"/>
        </a:defRPr>
      </a:lvl1pPr>
      <a:lvl2pPr marL="742950" indent="-285750" algn="l" rtl="0" fontAlgn="base">
        <a:spcBef>
          <a:spcPct val="20000"/>
        </a:spcBef>
        <a:spcAft>
          <a:spcPct val="0"/>
        </a:spcAft>
        <a:buChar char="•"/>
        <a:defRPr kumimoji="1" sz="2400">
          <a:solidFill>
            <a:srgbClr val="000000"/>
          </a:solidFill>
          <a:latin typeface="+mn-lt"/>
          <a:ea typeface="+mn-ea"/>
          <a:cs typeface="微软雅黑"/>
        </a:defRPr>
      </a:lvl2pPr>
      <a:lvl3pPr marL="1143000" indent="-228600" algn="l" rtl="0" fontAlgn="base">
        <a:spcBef>
          <a:spcPct val="20000"/>
        </a:spcBef>
        <a:spcAft>
          <a:spcPct val="0"/>
        </a:spcAft>
        <a:buChar char="•"/>
        <a:defRPr sz="2000">
          <a:solidFill>
            <a:srgbClr val="000000"/>
          </a:solidFill>
          <a:latin typeface="+mn-lt"/>
          <a:ea typeface="+mn-ea"/>
          <a:cs typeface="微软雅黑"/>
        </a:defRPr>
      </a:lvl3pPr>
      <a:lvl4pPr marL="1600200" indent="-228600" algn="l" rtl="0" fontAlgn="base">
        <a:spcBef>
          <a:spcPct val="20000"/>
        </a:spcBef>
        <a:spcAft>
          <a:spcPct val="0"/>
        </a:spcAft>
        <a:buChar char="•"/>
        <a:defRPr kumimoji="1">
          <a:solidFill>
            <a:srgbClr val="000000"/>
          </a:solidFill>
          <a:latin typeface="+mn-lt"/>
          <a:ea typeface="+mn-ea"/>
          <a:cs typeface="微软雅黑"/>
        </a:defRPr>
      </a:lvl4pPr>
      <a:lvl5pPr marL="2057400" indent="-228600" algn="l" rtl="0" fontAlgn="base">
        <a:spcBef>
          <a:spcPct val="20000"/>
        </a:spcBef>
        <a:spcAft>
          <a:spcPct val="0"/>
        </a:spcAft>
        <a:buChar char="•"/>
        <a:defRPr kumimoji="1" sz="1600">
          <a:solidFill>
            <a:srgbClr val="000000"/>
          </a:solidFill>
          <a:latin typeface="+mn-lt"/>
          <a:ea typeface="+mn-ea"/>
          <a:cs typeface="微软雅黑"/>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
          <p:cNvSpPr>
            <a:spLocks noGrp="1"/>
          </p:cNvSpPr>
          <p:nvPr>
            <p:ph type="ctrTitle"/>
          </p:nvPr>
        </p:nvSpPr>
        <p:spPr/>
        <p:txBody>
          <a:bodyPr/>
          <a:lstStyle/>
          <a:p>
            <a:r>
              <a:rPr lang="zh-CN" altLang="en-US" dirty="0">
                <a:latin typeface="+mn-ea"/>
                <a:ea typeface="+mn-ea"/>
              </a:rPr>
              <a:t>软件复用机制</a:t>
            </a:r>
          </a:p>
        </p:txBody>
      </p:sp>
      <p:sp>
        <p:nvSpPr>
          <p:cNvPr id="56323" name="日期占位符 3"/>
          <p:cNvSpPr>
            <a:spLocks noGrp="1"/>
          </p:cNvSpPr>
          <p:nvPr>
            <p:ph type="dt" sz="quarter" idx="10"/>
          </p:nvPr>
        </p:nvSpPr>
        <p:spPr>
          <a:noFill/>
          <a:ln>
            <a:miter lim="800000"/>
            <a:headEnd/>
            <a:tailEnd/>
          </a:ln>
        </p:spPr>
        <p:txBody>
          <a:bodyPr/>
          <a:lstStyle/>
          <a:p>
            <a:fld id="{7927BC07-25C7-4648-8879-CA271F09ED5B}" type="datetime1">
              <a:rPr lang="en-US" altLang="zh-CN">
                <a:latin typeface="+mn-ea"/>
                <a:ea typeface="+mn-ea"/>
                <a:cs typeface="-쉬리B"/>
              </a:rPr>
              <a:pPr/>
              <a:t>5/2/2022</a:t>
            </a:fld>
            <a:endParaRPr lang="en-US" altLang="zh-CN">
              <a:latin typeface="+mn-ea"/>
              <a:ea typeface="+mn-ea"/>
              <a:cs typeface="-쉬리B"/>
            </a:endParaRPr>
          </a:p>
        </p:txBody>
      </p:sp>
      <p:sp>
        <p:nvSpPr>
          <p:cNvPr id="56324" name="灯片编号占位符 4"/>
          <p:cNvSpPr>
            <a:spLocks noGrp="1"/>
          </p:cNvSpPr>
          <p:nvPr>
            <p:ph type="sldNum" sz="quarter" idx="12"/>
          </p:nvPr>
        </p:nvSpPr>
        <p:spPr>
          <a:noFill/>
          <a:ln>
            <a:miter lim="800000"/>
            <a:headEnd/>
            <a:tailEnd/>
          </a:ln>
        </p:spPr>
        <p:txBody>
          <a:bodyPr/>
          <a:lstStyle/>
          <a:p>
            <a:fld id="{C92894FE-3776-4006-ABE4-0A9FBBFE65E0}" type="slidenum">
              <a:rPr lang="en-US" altLang="zh-CN">
                <a:latin typeface="+mn-ea"/>
                <a:ea typeface="+mn-ea"/>
                <a:cs typeface="-쉬리B"/>
              </a:rPr>
              <a:pPr/>
              <a:t>1</a:t>
            </a:fld>
            <a:endParaRPr lang="en-US" altLang="zh-CN">
              <a:latin typeface="+mn-ea"/>
              <a:ea typeface="+mn-ea"/>
              <a:cs typeface="-쉬리B"/>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3994"/>
            <a:ext cx="8928100" cy="6453336"/>
          </a:xfrm>
        </p:spPr>
        <p:txBody>
          <a:bodyPr>
            <a:normAutofit fontScale="92500" lnSpcReduction="20000"/>
          </a:bodyPr>
          <a:lstStyle/>
          <a:p>
            <a:pPr>
              <a:lnSpc>
                <a:spcPct val="130000"/>
              </a:lnSpc>
              <a:defRPr/>
            </a:pPr>
            <a:r>
              <a:rPr lang="zh-CN" altLang="en-US" dirty="0">
                <a:cs typeface="+mn-cs"/>
              </a:rPr>
              <a:t>动态与静态的复用：</a:t>
            </a:r>
            <a:endParaRPr lang="en-US" altLang="zh-CN" dirty="0">
              <a:cs typeface="+mn-cs"/>
            </a:endParaRPr>
          </a:p>
          <a:p>
            <a:pPr lvl="1">
              <a:lnSpc>
                <a:spcPct val="130000"/>
              </a:lnSpc>
              <a:defRPr/>
            </a:pPr>
            <a:r>
              <a:rPr lang="zh-CN" altLang="en-US" dirty="0"/>
              <a:t>继承是在编译时刻静态定义的，即是静态复用，在编译后子类和父类的关系就已经确定了。</a:t>
            </a:r>
            <a:endParaRPr lang="en-US" altLang="zh-CN" dirty="0"/>
          </a:p>
          <a:p>
            <a:pPr lvl="1">
              <a:lnSpc>
                <a:spcPct val="130000"/>
              </a:lnSpc>
              <a:defRPr/>
            </a:pPr>
            <a:r>
              <a:rPr lang="zh-CN" altLang="en-US" dirty="0"/>
              <a:t>组合中类之间的关系是在运行时候才确定的，即在对象没有创建运行前，整体类是不会知道自己将持有特定接口下的哪个实现类。在扩展方面组合比集成更具有广泛性。</a:t>
            </a:r>
          </a:p>
          <a:p>
            <a:pPr>
              <a:lnSpc>
                <a:spcPct val="130000"/>
              </a:lnSpc>
              <a:defRPr/>
            </a:pPr>
            <a:r>
              <a:rPr lang="zh-CN" altLang="en-US" dirty="0">
                <a:cs typeface="+mn-cs"/>
              </a:rPr>
              <a:t> 封装性：</a:t>
            </a:r>
            <a:endParaRPr lang="en-US" altLang="zh-CN" dirty="0">
              <a:cs typeface="+mn-cs"/>
            </a:endParaRPr>
          </a:p>
          <a:p>
            <a:pPr lvl="1">
              <a:lnSpc>
                <a:spcPct val="130000"/>
              </a:lnSpc>
              <a:defRPr/>
            </a:pPr>
            <a:r>
              <a:rPr lang="zh-CN" altLang="en-US" dirty="0"/>
              <a:t>继承中父类定义了子类的部分实现，而子类中又会重写这些实现，修改父类的实现，设计模式中认为这是一种破坏了父类的封装性的表现。这个结构导致结果是父类实现的任何变化，必然导致子类的改变。</a:t>
            </a:r>
            <a:endParaRPr lang="en-US" altLang="zh-CN" dirty="0"/>
          </a:p>
          <a:p>
            <a:pPr lvl="1">
              <a:lnSpc>
                <a:spcPct val="130000"/>
              </a:lnSpc>
              <a:defRPr/>
            </a:pPr>
            <a:r>
              <a:rPr lang="zh-CN" altLang="en-US" dirty="0"/>
              <a:t>组合有助于保持每个类被封装，并被集中在单个任务上（类设计的单一原则）。这样类的层次结构不会扩大，一般不会出现不可控的庞然大类。而类的继承就可能出现这些问题，所以一般编码规范都要求类的层次结构不要超过</a:t>
            </a:r>
            <a:r>
              <a:rPr lang="en-US" altLang="zh-CN" dirty="0"/>
              <a:t>3</a:t>
            </a:r>
            <a:r>
              <a:rPr lang="zh-CN" altLang="en-US" dirty="0"/>
              <a:t>层。</a:t>
            </a:r>
            <a:r>
              <a:rPr lang="zh-CN" altLang="en-US" dirty="0">
                <a:solidFill>
                  <a:srgbClr val="FF0000"/>
                </a:solidFill>
              </a:rPr>
              <a:t>组合是大型系统软件实现即插即用时的首选方式。</a:t>
            </a:r>
          </a:p>
        </p:txBody>
      </p:sp>
      <p:sp>
        <p:nvSpPr>
          <p:cNvPr id="70658" name="日期占位符 3"/>
          <p:cNvSpPr>
            <a:spLocks noGrp="1"/>
          </p:cNvSpPr>
          <p:nvPr>
            <p:ph type="dt" sz="quarter" idx="10"/>
          </p:nvPr>
        </p:nvSpPr>
        <p:spPr>
          <a:noFill/>
          <a:ln>
            <a:miter lim="800000"/>
            <a:headEnd/>
            <a:tailEnd/>
          </a:ln>
        </p:spPr>
        <p:txBody>
          <a:bodyPr/>
          <a:lstStyle/>
          <a:p>
            <a:fld id="{0667CA95-4C6B-4096-B274-41B53A58803D}" type="datetime1">
              <a:rPr lang="en-US" altLang="zh-CN">
                <a:latin typeface="-쉬리B"/>
                <a:ea typeface="-쉬리B"/>
                <a:cs typeface="-쉬리B"/>
              </a:rPr>
              <a:pPr/>
              <a:t>5/2/2022</a:t>
            </a:fld>
            <a:endParaRPr lang="en-US" altLang="zh-CN">
              <a:latin typeface="-쉬리B"/>
              <a:ea typeface="-쉬리B"/>
              <a:cs typeface="-쉬리B"/>
            </a:endParaRPr>
          </a:p>
        </p:txBody>
      </p:sp>
      <p:sp>
        <p:nvSpPr>
          <p:cNvPr id="70659" name="灯片编号占位符 4"/>
          <p:cNvSpPr>
            <a:spLocks noGrp="1"/>
          </p:cNvSpPr>
          <p:nvPr>
            <p:ph type="sldNum" sz="quarter" idx="12"/>
          </p:nvPr>
        </p:nvSpPr>
        <p:spPr>
          <a:noFill/>
          <a:ln>
            <a:miter lim="800000"/>
            <a:headEnd/>
            <a:tailEnd/>
          </a:ln>
        </p:spPr>
        <p:txBody>
          <a:bodyPr/>
          <a:lstStyle/>
          <a:p>
            <a:fld id="{2D44F065-17DB-469F-B326-9D377A3273EA}" type="slidenum">
              <a:rPr lang="en-US" altLang="zh-CN">
                <a:latin typeface="-쉬리B"/>
                <a:ea typeface="-쉬리B"/>
                <a:cs typeface="-쉬리B"/>
              </a:rPr>
              <a:pPr/>
              <a:t>10</a:t>
            </a:fld>
            <a:endParaRPr lang="en-US" altLang="zh-CN">
              <a:latin typeface="-쉬리B"/>
              <a:ea typeface="-쉬리B"/>
              <a:cs typeface="-쉬리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4087305082"/>
              </p:ext>
            </p:extLst>
          </p:nvPr>
        </p:nvGraphicFramePr>
        <p:xfrm>
          <a:off x="179512" y="260350"/>
          <a:ext cx="8784728" cy="6166516"/>
        </p:xfrm>
        <a:graphic>
          <a:graphicData uri="http://schemas.openxmlformats.org/drawingml/2006/table">
            <a:tbl>
              <a:tblPr/>
              <a:tblGrid>
                <a:gridCol w="4176464">
                  <a:extLst>
                    <a:ext uri="{9D8B030D-6E8A-4147-A177-3AD203B41FA5}">
                      <a16:colId xmlns:a16="http://schemas.microsoft.com/office/drawing/2014/main" val="20000"/>
                    </a:ext>
                  </a:extLst>
                </a:gridCol>
                <a:gridCol w="4608264">
                  <a:extLst>
                    <a:ext uri="{9D8B030D-6E8A-4147-A177-3AD203B41FA5}">
                      <a16:colId xmlns:a16="http://schemas.microsoft.com/office/drawing/2014/main" val="20001"/>
                    </a:ext>
                  </a:extLst>
                </a:gridCol>
              </a:tblGrid>
              <a:tr h="0">
                <a:tc>
                  <a:txBody>
                    <a:bodyPr/>
                    <a:lstStyle/>
                    <a:p>
                      <a:r>
                        <a:rPr lang="zh-CN" altLang="en-US" sz="2400" dirty="0">
                          <a:effectLst/>
                        </a:rPr>
                        <a:t>组 合 关 系</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a:effectLst/>
                        </a:rPr>
                        <a:t>继 承 关 系</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22676">
                <a:tc>
                  <a:txBody>
                    <a:bodyPr/>
                    <a:lstStyle/>
                    <a:p>
                      <a:r>
                        <a:rPr lang="zh-CN" altLang="en-US" sz="2400" dirty="0">
                          <a:effectLst/>
                        </a:rPr>
                        <a:t>优点：不破坏封装，整体类与局部类之间松耦合，彼此相对独立</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dirty="0">
                          <a:effectLst/>
                        </a:rPr>
                        <a:t>缺点：破坏封装，子类与父类之间紧密耦合，子类依赖于父类的实现，子类缺乏独立性</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1568">
                <a:tc>
                  <a:txBody>
                    <a:bodyPr/>
                    <a:lstStyle/>
                    <a:p>
                      <a:r>
                        <a:rPr lang="zh-CN" altLang="en-US" sz="2400" dirty="0">
                          <a:effectLst/>
                        </a:rPr>
                        <a:t>优点：具有较好的可扩展性</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a:effectLst/>
                        </a:rPr>
                        <a:t>缺点：支持扩展，但是往往以增加系统结构的复杂度为代价</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07122">
                <a:tc>
                  <a:txBody>
                    <a:bodyPr/>
                    <a:lstStyle/>
                    <a:p>
                      <a:r>
                        <a:rPr lang="zh-CN" altLang="en-US" sz="2400" dirty="0">
                          <a:effectLst/>
                        </a:rPr>
                        <a:t>优点：支持动态组合。在运行时，整体对象可以选择不同类型的局部对象</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dirty="0">
                          <a:effectLst/>
                        </a:rPr>
                        <a:t>缺点：不支持动态继承。在运行时，子类无法选择不同的父类</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07122">
                <a:tc>
                  <a:txBody>
                    <a:bodyPr/>
                    <a:lstStyle/>
                    <a:p>
                      <a:r>
                        <a:rPr lang="zh-CN" altLang="en-US" sz="2400">
                          <a:effectLst/>
                        </a:rPr>
                        <a:t>优点：整体类可以对局部类进行包装，封装局部类的接口，提供新的接口</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dirty="0">
                          <a:effectLst/>
                        </a:rPr>
                        <a:t>缺点：子类不能改变父类的接口</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91568">
                <a:tc>
                  <a:txBody>
                    <a:bodyPr/>
                    <a:lstStyle/>
                    <a:p>
                      <a:r>
                        <a:rPr lang="zh-CN" altLang="en-US" sz="2400">
                          <a:effectLst/>
                        </a:rPr>
                        <a:t>缺点：整体类不能自动获得和局部类同样的接口</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dirty="0">
                          <a:effectLst/>
                        </a:rPr>
                        <a:t>优点：子类能自动继承父类的接口</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1568">
                <a:tc>
                  <a:txBody>
                    <a:bodyPr/>
                    <a:lstStyle/>
                    <a:p>
                      <a:r>
                        <a:rPr lang="zh-CN" altLang="en-US" sz="2400">
                          <a:effectLst/>
                        </a:rPr>
                        <a:t>缺点：创建整体类的对象时，需要创建所有局部类的对象</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400" dirty="0">
                          <a:effectLst/>
                        </a:rPr>
                        <a:t>优点：创建子类的对象时，无须创建父类的对象</a:t>
                      </a:r>
                    </a:p>
                  </a:txBody>
                  <a:tcPr marL="22454" marR="22454" marT="22454" marB="2245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71708" name="日期占位符 3"/>
          <p:cNvSpPr>
            <a:spLocks noGrp="1"/>
          </p:cNvSpPr>
          <p:nvPr>
            <p:ph type="dt" sz="quarter" idx="10"/>
          </p:nvPr>
        </p:nvSpPr>
        <p:spPr>
          <a:noFill/>
          <a:ln>
            <a:miter lim="800000"/>
            <a:headEnd/>
            <a:tailEnd/>
          </a:ln>
        </p:spPr>
        <p:txBody>
          <a:bodyPr/>
          <a:lstStyle/>
          <a:p>
            <a:fld id="{059A0830-1DCA-4DF0-83A4-F9D89F6CAC26}" type="datetime1">
              <a:rPr lang="en-US" altLang="zh-CN">
                <a:latin typeface="-쉬리B"/>
                <a:ea typeface="-쉬리B"/>
                <a:cs typeface="-쉬리B"/>
              </a:rPr>
              <a:pPr/>
              <a:t>5/2/2022</a:t>
            </a:fld>
            <a:endParaRPr lang="en-US" altLang="zh-CN">
              <a:latin typeface="-쉬리B"/>
              <a:ea typeface="-쉬리B"/>
              <a:cs typeface="-쉬리B"/>
            </a:endParaRPr>
          </a:p>
        </p:txBody>
      </p:sp>
      <p:sp>
        <p:nvSpPr>
          <p:cNvPr id="71709" name="灯片编号占位符 4"/>
          <p:cNvSpPr>
            <a:spLocks noGrp="1"/>
          </p:cNvSpPr>
          <p:nvPr>
            <p:ph type="sldNum" sz="quarter" idx="12"/>
          </p:nvPr>
        </p:nvSpPr>
        <p:spPr>
          <a:noFill/>
          <a:ln>
            <a:miter lim="800000"/>
            <a:headEnd/>
            <a:tailEnd/>
          </a:ln>
        </p:spPr>
        <p:txBody>
          <a:bodyPr/>
          <a:lstStyle/>
          <a:p>
            <a:fld id="{5CA076A5-0EE8-4301-9DB0-30DD26329A50}" type="slidenum">
              <a:rPr lang="en-US" altLang="zh-CN">
                <a:latin typeface="-쉬리B"/>
                <a:ea typeface="-쉬리B"/>
                <a:cs typeface="-쉬리B"/>
              </a:rPr>
              <a:pPr/>
              <a:t>11</a:t>
            </a:fld>
            <a:endParaRPr lang="en-US" altLang="zh-CN">
              <a:latin typeface="-쉬리B"/>
              <a:ea typeface="-쉬리B"/>
              <a:cs typeface="-쉬리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p:txBody>
          <a:bodyPr/>
          <a:lstStyle/>
          <a:p>
            <a:r>
              <a:rPr lang="zh-CN" altLang="en-US" dirty="0">
                <a:latin typeface="+mn-ea"/>
                <a:ea typeface="+mn-ea"/>
              </a:rPr>
              <a:t>框架</a:t>
            </a:r>
          </a:p>
        </p:txBody>
      </p:sp>
      <p:sp>
        <p:nvSpPr>
          <p:cNvPr id="15362" name="副标题 2"/>
          <p:cNvSpPr>
            <a:spLocks noGrp="1"/>
          </p:cNvSpPr>
          <p:nvPr>
            <p:ph type="subTitle" idx="1"/>
          </p:nvPr>
        </p:nvSpPr>
        <p:spPr/>
        <p:txBody>
          <a:bodyPr/>
          <a:lstStyle/>
          <a:p>
            <a:endParaRPr lang="zh-CN" altLang="en-US">
              <a:latin typeface="+mn-ea"/>
            </a:endParaRPr>
          </a:p>
        </p:txBody>
      </p:sp>
      <p:sp>
        <p:nvSpPr>
          <p:cNvPr id="15363" name="日期占位符 3"/>
          <p:cNvSpPr>
            <a:spLocks noGrp="1"/>
          </p:cNvSpPr>
          <p:nvPr>
            <p:ph type="dt" sz="quarter" idx="10"/>
          </p:nvPr>
        </p:nvSpPr>
        <p:spPr>
          <a:noFill/>
          <a:ln>
            <a:miter lim="800000"/>
            <a:headEnd/>
            <a:tailEnd/>
          </a:ln>
        </p:spPr>
        <p:txBody>
          <a:bodyPr/>
          <a:lstStyle/>
          <a:p>
            <a:fld id="{66683C82-000E-4262-AAB6-141D76AE27C6}" type="datetime1">
              <a:rPr lang="en-US" altLang="zh-CN">
                <a:latin typeface="+mn-ea"/>
                <a:ea typeface="+mn-ea"/>
                <a:cs typeface="-쉬리B"/>
              </a:rPr>
              <a:pPr/>
              <a:t>5/2/2022</a:t>
            </a:fld>
            <a:endParaRPr lang="en-US" altLang="zh-CN">
              <a:latin typeface="+mn-ea"/>
              <a:ea typeface="+mn-ea"/>
              <a:cs typeface="-쉬리B"/>
            </a:endParaRPr>
          </a:p>
        </p:txBody>
      </p:sp>
      <p:sp>
        <p:nvSpPr>
          <p:cNvPr id="15364" name="灯片编号占位符 4"/>
          <p:cNvSpPr>
            <a:spLocks noGrp="1"/>
          </p:cNvSpPr>
          <p:nvPr>
            <p:ph type="sldNum" sz="quarter" idx="12"/>
          </p:nvPr>
        </p:nvSpPr>
        <p:spPr>
          <a:noFill/>
          <a:ln>
            <a:miter lim="800000"/>
            <a:headEnd/>
            <a:tailEnd/>
          </a:ln>
        </p:spPr>
        <p:txBody>
          <a:bodyPr/>
          <a:lstStyle/>
          <a:p>
            <a:fld id="{9C54357E-C9D4-4307-B163-7A81303C589C}" type="slidenum">
              <a:rPr lang="en-US" altLang="zh-CN">
                <a:latin typeface="+mn-ea"/>
                <a:ea typeface="+mn-ea"/>
                <a:cs typeface="-쉬리B"/>
              </a:rPr>
              <a:pPr/>
              <a:t>12</a:t>
            </a:fld>
            <a:endParaRPr lang="en-US" altLang="zh-CN">
              <a:latin typeface="+mn-ea"/>
              <a:ea typeface="+mn-ea"/>
              <a:cs typeface="-쉬리B"/>
            </a:endParaRPr>
          </a:p>
        </p:txBody>
      </p:sp>
    </p:spTree>
    <p:extLst>
      <p:ext uri="{BB962C8B-B14F-4D97-AF65-F5344CB8AC3E}">
        <p14:creationId xmlns:p14="http://schemas.microsoft.com/office/powerpoint/2010/main" val="27320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1"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solidFill>
                  <a:srgbClr val="FF0000"/>
                </a:solidFill>
                <a:latin typeface="+mn-ea"/>
                <a:ea typeface="+mn-ea"/>
              </a:rPr>
              <a:t>框架</a:t>
            </a:r>
          </a:p>
        </p:txBody>
      </p:sp>
      <p:sp>
        <p:nvSpPr>
          <p:cNvPr id="16386"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914400" lvl="1" indent="-457200">
              <a:lnSpc>
                <a:spcPct val="120000"/>
              </a:lnSpc>
              <a:buFont typeface="Wingdings" pitchFamily="2" charset="2"/>
              <a:buChar char="n"/>
            </a:pPr>
            <a:r>
              <a:rPr lang="zh-CN" altLang="en-US" sz="3000" dirty="0">
                <a:latin typeface="+mn-ea"/>
              </a:rPr>
              <a:t>对于一类相似问题的</a:t>
            </a:r>
            <a:r>
              <a:rPr lang="zh-CN" altLang="en-US" sz="3000" dirty="0">
                <a:solidFill>
                  <a:srgbClr val="0033CC"/>
                </a:solidFill>
                <a:latin typeface="+mn-ea"/>
              </a:rPr>
              <a:t>骨架</a:t>
            </a:r>
            <a:r>
              <a:rPr lang="zh-CN" altLang="en-US" sz="3000" dirty="0">
                <a:latin typeface="+mn-ea"/>
              </a:rPr>
              <a:t>解决方案。</a:t>
            </a:r>
          </a:p>
          <a:p>
            <a:pPr marL="914400" lvl="1" indent="-457200">
              <a:lnSpc>
                <a:spcPct val="120000"/>
              </a:lnSpc>
              <a:buFont typeface="Wingdings" pitchFamily="2" charset="2"/>
              <a:buChar char="n"/>
            </a:pPr>
            <a:r>
              <a:rPr lang="zh-CN" altLang="en-US" sz="3000" dirty="0">
                <a:latin typeface="+mn-ea"/>
              </a:rPr>
              <a:t>通过类的</a:t>
            </a:r>
            <a:r>
              <a:rPr lang="zh-CN" altLang="en-US" sz="3000" dirty="0">
                <a:solidFill>
                  <a:srgbClr val="0033CC"/>
                </a:solidFill>
                <a:latin typeface="+mn-ea"/>
              </a:rPr>
              <a:t>集合</a:t>
            </a:r>
            <a:r>
              <a:rPr lang="zh-CN" altLang="en-US" sz="3000" dirty="0">
                <a:latin typeface="+mn-ea"/>
              </a:rPr>
              <a:t>形成，类之间紧密结合，共同实现对问题的</a:t>
            </a:r>
            <a:r>
              <a:rPr lang="zh-CN" altLang="en-US" sz="3000" dirty="0">
                <a:solidFill>
                  <a:srgbClr val="0033CC"/>
                </a:solidFill>
                <a:latin typeface="+mn-ea"/>
              </a:rPr>
              <a:t>可复用解决方案</a:t>
            </a:r>
            <a:endParaRPr lang="zh-CN" altLang="en-US" sz="3000" dirty="0">
              <a:latin typeface="+mn-ea"/>
            </a:endParaRPr>
          </a:p>
          <a:p>
            <a:pPr marL="914400" lvl="1" indent="-457200">
              <a:lnSpc>
                <a:spcPct val="120000"/>
              </a:lnSpc>
              <a:buFont typeface="Wingdings" pitchFamily="2" charset="2"/>
              <a:buChar char="n"/>
            </a:pPr>
            <a:r>
              <a:rPr lang="zh-CN" altLang="en-US" sz="3000" dirty="0">
                <a:latin typeface="+mn-ea"/>
              </a:rPr>
              <a:t>继承和改写的强大能力体现</a:t>
            </a:r>
          </a:p>
          <a:p>
            <a:pPr marL="914400" lvl="1" indent="-457200">
              <a:lnSpc>
                <a:spcPct val="120000"/>
              </a:lnSpc>
              <a:buFont typeface="Wingdings" pitchFamily="2" charset="2"/>
              <a:buChar char="n"/>
            </a:pPr>
            <a:r>
              <a:rPr lang="zh-CN" altLang="en-US" sz="3000" dirty="0">
                <a:latin typeface="+mn-ea"/>
              </a:rPr>
              <a:t>最常见的框架</a:t>
            </a:r>
          </a:p>
          <a:p>
            <a:pPr marL="1295400" lvl="2" indent="-381000">
              <a:lnSpc>
                <a:spcPct val="120000"/>
              </a:lnSpc>
              <a:buFont typeface="Wingdings" pitchFamily="2" charset="2"/>
              <a:buChar char="w"/>
            </a:pPr>
            <a:r>
              <a:rPr lang="en-US" altLang="zh-CN" sz="3000" dirty="0">
                <a:latin typeface="+mn-ea"/>
              </a:rPr>
              <a:t>Java</a:t>
            </a:r>
            <a:r>
              <a:rPr lang="zh-CN" altLang="en-US" sz="3000" dirty="0">
                <a:latin typeface="+mn-ea"/>
              </a:rPr>
              <a:t>中的</a:t>
            </a:r>
            <a:r>
              <a:rPr lang="en-US" altLang="zh-CN" sz="3000" dirty="0">
                <a:latin typeface="+mn-ea"/>
              </a:rPr>
              <a:t>GUI</a:t>
            </a:r>
            <a:r>
              <a:rPr lang="zh-CN" altLang="en-US" sz="3000" dirty="0">
                <a:latin typeface="+mn-ea"/>
              </a:rPr>
              <a:t>框架</a:t>
            </a:r>
          </a:p>
          <a:p>
            <a:pPr marL="1295400" lvl="2" indent="-381000">
              <a:lnSpc>
                <a:spcPct val="120000"/>
              </a:lnSpc>
              <a:buFont typeface="Wingdings" pitchFamily="2" charset="2"/>
              <a:buChar char="w"/>
            </a:pPr>
            <a:r>
              <a:rPr lang="en-US" altLang="zh-CN" sz="3000" dirty="0">
                <a:latin typeface="+mn-ea"/>
              </a:rPr>
              <a:t>Web</a:t>
            </a:r>
            <a:r>
              <a:rPr lang="zh-CN" altLang="en-US" sz="3000" dirty="0">
                <a:latin typeface="+mn-ea"/>
              </a:rPr>
              <a:t>开发中的</a:t>
            </a:r>
            <a:r>
              <a:rPr lang="en-US" altLang="zh-CN" sz="3000" dirty="0">
                <a:latin typeface="+mn-ea"/>
              </a:rPr>
              <a:t>Struts</a:t>
            </a:r>
            <a:r>
              <a:rPr lang="zh-CN" altLang="en-US" sz="3000" dirty="0">
                <a:latin typeface="+mn-ea"/>
              </a:rPr>
              <a:t>框架</a:t>
            </a:r>
          </a:p>
        </p:txBody>
      </p:sp>
      <p:sp>
        <p:nvSpPr>
          <p:cNvPr id="16387" name="日期占位符 3"/>
          <p:cNvSpPr>
            <a:spLocks noGrp="1"/>
          </p:cNvSpPr>
          <p:nvPr>
            <p:ph type="dt" sz="quarter" idx="10"/>
          </p:nvPr>
        </p:nvSpPr>
        <p:spPr>
          <a:noFill/>
          <a:ln>
            <a:miter lim="800000"/>
            <a:headEnd/>
            <a:tailEnd/>
          </a:ln>
        </p:spPr>
        <p:txBody>
          <a:bodyPr/>
          <a:lstStyle/>
          <a:p>
            <a:fld id="{9F5C6AD6-66C8-4879-824F-E0F91CEE4A5B}" type="datetime1">
              <a:rPr lang="en-US" altLang="zh-CN">
                <a:latin typeface="+mn-ea"/>
                <a:ea typeface="+mn-ea"/>
                <a:cs typeface="-쉬리B"/>
              </a:rPr>
              <a:pPr/>
              <a:t>5/2/2022</a:t>
            </a:fld>
            <a:endParaRPr lang="en-US" altLang="zh-CN">
              <a:latin typeface="+mn-ea"/>
              <a:ea typeface="+mn-ea"/>
              <a:cs typeface="-쉬리B"/>
            </a:endParaRPr>
          </a:p>
        </p:txBody>
      </p:sp>
      <p:sp>
        <p:nvSpPr>
          <p:cNvPr id="16388" name="灯片编号占位符 5"/>
          <p:cNvSpPr>
            <a:spLocks noGrp="1"/>
          </p:cNvSpPr>
          <p:nvPr>
            <p:ph type="sldNum" sz="quarter" idx="12"/>
          </p:nvPr>
        </p:nvSpPr>
        <p:spPr>
          <a:noFill/>
          <a:ln>
            <a:miter lim="800000"/>
            <a:headEnd/>
            <a:tailEnd/>
          </a:ln>
        </p:spPr>
        <p:txBody>
          <a:bodyPr/>
          <a:lstStyle/>
          <a:p>
            <a:fld id="{4A23BF14-8DED-4C90-A3CF-39916B1C0212}" type="slidenum">
              <a:rPr lang="en-US" altLang="zh-CN">
                <a:latin typeface="+mn-ea"/>
                <a:ea typeface="+mn-ea"/>
                <a:cs typeface="-쉬리B"/>
              </a:rPr>
              <a:pPr/>
              <a:t>13</a:t>
            </a:fld>
            <a:endParaRPr lang="en-US" altLang="zh-CN">
              <a:latin typeface="+mn-ea"/>
              <a:ea typeface="+mn-ea"/>
              <a:cs typeface="-쉬리B"/>
            </a:endParaRPr>
          </a:p>
        </p:txBody>
      </p:sp>
    </p:spTree>
    <p:extLst>
      <p:ext uri="{BB962C8B-B14F-4D97-AF65-F5344CB8AC3E}">
        <p14:creationId xmlns:p14="http://schemas.microsoft.com/office/powerpoint/2010/main" val="315830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p:cNvSpPr>
            <a:spLocks noGrp="1" noChangeArrowheads="1"/>
          </p:cNvSpPr>
          <p:nvPr>
            <p:ph type="title"/>
          </p:nvPr>
        </p:nvSpPr>
        <p:spPr>
          <a:xfrm>
            <a:off x="323850" y="-5680"/>
            <a:ext cx="7772400" cy="914400"/>
          </a:xfrm>
        </p:spPr>
        <p:txBody>
          <a:bodyPr/>
          <a:lstStyle/>
          <a:p>
            <a:pPr marL="762000" indent="-762000">
              <a:defRPr/>
            </a:pPr>
            <a:r>
              <a:rPr lang="zh-CN" altLang="en-US" sz="3400" dirty="0">
                <a:effectLst/>
                <a:latin typeface="+mn-ea"/>
                <a:ea typeface="+mn-ea"/>
              </a:rPr>
              <a:t>复用和特化</a:t>
            </a:r>
          </a:p>
        </p:txBody>
      </p:sp>
      <p:sp>
        <p:nvSpPr>
          <p:cNvPr id="18434" name="Rectangle 2" descr="Rectangle: Click to edit Master text styles&#10;Second level&#10;Third level&#10;Fourth level&#10;Fifth level"/>
          <p:cNvSpPr>
            <a:spLocks noGrp="1" noChangeArrowheads="1"/>
          </p:cNvSpPr>
          <p:nvPr>
            <p:ph idx="1"/>
          </p:nvPr>
        </p:nvSpPr>
        <p:spPr>
          <a:xfrm>
            <a:off x="-36512" y="980728"/>
            <a:ext cx="9091166" cy="5256584"/>
          </a:xfrm>
        </p:spPr>
        <p:txBody>
          <a:bodyPr>
            <a:normAutofit fontScale="85000" lnSpcReduction="20000"/>
          </a:bodyPr>
          <a:lstStyle/>
          <a:p>
            <a:pPr marL="914400" lvl="1" indent="-457200">
              <a:lnSpc>
                <a:spcPct val="130000"/>
              </a:lnSpc>
              <a:buFont typeface="Wingdings" pitchFamily="2" charset="2"/>
              <a:buChar char="n"/>
            </a:pPr>
            <a:r>
              <a:rPr lang="zh-CN" altLang="en-US" sz="3200" dirty="0">
                <a:latin typeface="+mn-ea"/>
              </a:rPr>
              <a:t>框架开发的一个重要基础</a:t>
            </a:r>
          </a:p>
          <a:p>
            <a:pPr marL="1295400" lvl="2" indent="-381000">
              <a:lnSpc>
                <a:spcPct val="130000"/>
              </a:lnSpc>
              <a:buFont typeface="Wingdings" pitchFamily="2" charset="2"/>
              <a:buChar char="w"/>
            </a:pPr>
            <a:r>
              <a:rPr lang="zh-CN" altLang="en-US" sz="3200" dirty="0">
                <a:latin typeface="+mn-ea"/>
              </a:rPr>
              <a:t>使用继承的两种方式：</a:t>
            </a:r>
          </a:p>
          <a:p>
            <a:pPr marL="1714500" lvl="3" indent="-342900">
              <a:lnSpc>
                <a:spcPct val="130000"/>
              </a:lnSpc>
              <a:buFont typeface="Wingdings" pitchFamily="2" charset="2"/>
              <a:buChar char="n"/>
            </a:pPr>
            <a:r>
              <a:rPr lang="zh-CN" altLang="en-US" sz="2800" dirty="0">
                <a:latin typeface="+mn-ea"/>
              </a:rPr>
              <a:t>继承：</a:t>
            </a:r>
            <a:endParaRPr lang="en-US" altLang="zh-CN" sz="2800" dirty="0">
              <a:latin typeface="+mn-ea"/>
            </a:endParaRPr>
          </a:p>
          <a:p>
            <a:pPr marL="2171700" lvl="4" indent="-342900">
              <a:lnSpc>
                <a:spcPct val="130000"/>
              </a:lnSpc>
              <a:buFont typeface="Wingdings" pitchFamily="2" charset="2"/>
              <a:buChar char="n"/>
            </a:pPr>
            <a:r>
              <a:rPr lang="zh-CN" altLang="en-US" sz="2600" dirty="0">
                <a:latin typeface="+mn-ea"/>
              </a:rPr>
              <a:t>基本方法，对问题的现存的解决方案。将代码抽象从一个项目带到另外一个项目</a:t>
            </a:r>
            <a:endParaRPr lang="en-US" altLang="zh-CN" sz="2600" dirty="0">
              <a:latin typeface="+mn-ea"/>
            </a:endParaRPr>
          </a:p>
          <a:p>
            <a:pPr marL="2171700" lvl="4" indent="-342900">
              <a:lnSpc>
                <a:spcPct val="130000"/>
              </a:lnSpc>
              <a:buFont typeface="Wingdings" pitchFamily="2" charset="2"/>
              <a:buChar char="n"/>
            </a:pPr>
            <a:r>
              <a:rPr lang="zh-CN" altLang="en-US" sz="2600" dirty="0">
                <a:latin typeface="+mn-ea"/>
              </a:rPr>
              <a:t>那些继承自父类的方法，这体现了对父类所提供的代码的复用</a:t>
            </a:r>
          </a:p>
          <a:p>
            <a:pPr marL="1714500" lvl="3" indent="-342900">
              <a:lnSpc>
                <a:spcPct val="130000"/>
              </a:lnSpc>
              <a:buFont typeface="Wingdings" pitchFamily="2" charset="2"/>
              <a:buChar char="n"/>
            </a:pPr>
            <a:r>
              <a:rPr lang="zh-CN" altLang="en-US" sz="2800" dirty="0">
                <a:latin typeface="+mn-ea"/>
              </a:rPr>
              <a:t>改写：</a:t>
            </a:r>
            <a:endParaRPr lang="en-US" altLang="zh-CN" sz="2800" dirty="0">
              <a:latin typeface="+mn-ea"/>
            </a:endParaRPr>
          </a:p>
          <a:p>
            <a:pPr marL="2171700" lvl="4" indent="-342900">
              <a:lnSpc>
                <a:spcPct val="130000"/>
              </a:lnSpc>
              <a:buFont typeface="Wingdings" pitchFamily="2" charset="2"/>
              <a:buChar char="n"/>
            </a:pPr>
            <a:r>
              <a:rPr lang="zh-CN" altLang="en-US" sz="2600" dirty="0">
                <a:latin typeface="+mn-ea"/>
              </a:rPr>
              <a:t>特化方法，用于特定应用的解决方案。为了适合于子类的特定环境，改变了其在父类中的行为。这些方法通常都是延迟的方法</a:t>
            </a:r>
            <a:endParaRPr lang="en-US" altLang="zh-CN" sz="2600" dirty="0">
              <a:latin typeface="+mn-ea"/>
            </a:endParaRPr>
          </a:p>
          <a:p>
            <a:pPr marL="2171700" lvl="4" indent="-342900">
              <a:lnSpc>
                <a:spcPct val="130000"/>
              </a:lnSpc>
              <a:buFont typeface="Wingdings" pitchFamily="2" charset="2"/>
              <a:buChar char="n"/>
            </a:pPr>
            <a:r>
              <a:rPr lang="zh-CN" altLang="en-US" sz="2600" dirty="0">
                <a:latin typeface="+mn-ea"/>
              </a:rPr>
              <a:t>那些定义于父类但在子类中实现的方法</a:t>
            </a:r>
          </a:p>
        </p:txBody>
      </p:sp>
      <p:sp>
        <p:nvSpPr>
          <p:cNvPr id="18435" name="日期占位符 3"/>
          <p:cNvSpPr>
            <a:spLocks noGrp="1"/>
          </p:cNvSpPr>
          <p:nvPr>
            <p:ph type="dt" sz="quarter" idx="10"/>
          </p:nvPr>
        </p:nvSpPr>
        <p:spPr>
          <a:noFill/>
          <a:ln>
            <a:miter lim="800000"/>
            <a:headEnd/>
            <a:tailEnd/>
          </a:ln>
        </p:spPr>
        <p:txBody>
          <a:bodyPr/>
          <a:lstStyle/>
          <a:p>
            <a:fld id="{CB22A1F6-A86E-4CE8-83B2-0639F9265251}" type="datetime1">
              <a:rPr lang="en-US" altLang="zh-CN">
                <a:latin typeface="+mn-ea"/>
                <a:ea typeface="+mn-ea"/>
                <a:cs typeface="-쉬리B"/>
              </a:rPr>
              <a:pPr/>
              <a:t>5/2/2022</a:t>
            </a:fld>
            <a:endParaRPr lang="en-US" altLang="zh-CN">
              <a:latin typeface="+mn-ea"/>
              <a:ea typeface="+mn-ea"/>
              <a:cs typeface="-쉬리B"/>
            </a:endParaRPr>
          </a:p>
        </p:txBody>
      </p:sp>
      <p:sp>
        <p:nvSpPr>
          <p:cNvPr id="18436" name="灯片编号占位符 5"/>
          <p:cNvSpPr>
            <a:spLocks noGrp="1"/>
          </p:cNvSpPr>
          <p:nvPr>
            <p:ph type="sldNum" sz="quarter" idx="12"/>
          </p:nvPr>
        </p:nvSpPr>
        <p:spPr>
          <a:noFill/>
          <a:ln>
            <a:miter lim="800000"/>
            <a:headEnd/>
            <a:tailEnd/>
          </a:ln>
        </p:spPr>
        <p:txBody>
          <a:bodyPr/>
          <a:lstStyle/>
          <a:p>
            <a:fld id="{CF139C22-FD5E-4E4A-869A-BEDEB8F80628}" type="slidenum">
              <a:rPr lang="en-US" altLang="zh-CN">
                <a:latin typeface="+mn-ea"/>
                <a:ea typeface="+mn-ea"/>
                <a:cs typeface="-쉬리B"/>
              </a:rPr>
              <a:pPr/>
              <a:t>14</a:t>
            </a:fld>
            <a:endParaRPr lang="en-US" altLang="zh-CN">
              <a:latin typeface="+mn-ea"/>
              <a:ea typeface="+mn-ea"/>
              <a:cs typeface="-쉬리B"/>
            </a:endParaRPr>
          </a:p>
        </p:txBody>
      </p:sp>
    </p:spTree>
    <p:extLst>
      <p:ext uri="{BB962C8B-B14F-4D97-AF65-F5344CB8AC3E}">
        <p14:creationId xmlns:p14="http://schemas.microsoft.com/office/powerpoint/2010/main" val="210944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95288" y="1052513"/>
            <a:ext cx="5112816" cy="5272087"/>
          </a:xfrm>
        </p:spPr>
        <p:txBody>
          <a:bodyPr/>
          <a:lstStyle/>
          <a:p>
            <a:pPr marL="0" indent="0">
              <a:lnSpc>
                <a:spcPct val="120000"/>
              </a:lnSpc>
              <a:buNone/>
            </a:pPr>
            <a:r>
              <a:rPr lang="zh-CN" altLang="en-US" sz="2600" dirty="0"/>
              <a:t>由于框架必须确保一个类的所有实例都对相关的信息作出合适的响应，因此延迟方法做为父类定义的一部分</a:t>
            </a:r>
            <a:endParaRPr lang="en-US" altLang="zh-CN" sz="2600" dirty="0"/>
          </a:p>
          <a:p>
            <a:pPr marL="0" indent="0">
              <a:lnSpc>
                <a:spcPct val="120000"/>
              </a:lnSpc>
              <a:buNone/>
            </a:pPr>
            <a:r>
              <a:rPr lang="zh-CN" altLang="en-US" sz="2600" dirty="0"/>
              <a:t>框架需要的不只是一个类，一个框架通常是由大量的可以协同工作的类组成的</a:t>
            </a:r>
            <a:endParaRPr lang="en-US" altLang="zh-CN" sz="2600" dirty="0"/>
          </a:p>
          <a:p>
            <a:pPr marL="0" indent="0">
              <a:lnSpc>
                <a:spcPct val="120000"/>
              </a:lnSpc>
              <a:buNone/>
            </a:pPr>
            <a:r>
              <a:rPr lang="zh-CN" altLang="en-US" sz="2600" dirty="0"/>
              <a:t>如在</a:t>
            </a:r>
            <a:r>
              <a:rPr lang="en-US" altLang="zh-CN" sz="2600" dirty="0"/>
              <a:t>GUI</a:t>
            </a:r>
            <a:r>
              <a:rPr lang="zh-CN" altLang="en-US" sz="2600" dirty="0"/>
              <a:t>框架中，存在着许多对应于图形元素的类</a:t>
            </a:r>
          </a:p>
        </p:txBody>
      </p:sp>
      <p:sp>
        <p:nvSpPr>
          <p:cNvPr id="4" name="日期占位符 3"/>
          <p:cNvSpPr>
            <a:spLocks noGrp="1"/>
          </p:cNvSpPr>
          <p:nvPr>
            <p:ph type="dt" sz="half" idx="10"/>
          </p:nvPr>
        </p:nvSpPr>
        <p:spPr/>
        <p:txBody>
          <a:bodyPr/>
          <a:lstStyle/>
          <a:p>
            <a:pPr>
              <a:defRPr/>
            </a:pPr>
            <a:fld id="{59D1F640-3DDF-4FF0-A9F0-EB3609D92262}" type="datetime1">
              <a:rPr lang="en-US" smtClean="0"/>
              <a:pPr>
                <a:defRPr/>
              </a:pPr>
              <a:t>5/2/2022</a:t>
            </a:fld>
            <a:endParaRPr lang="en-US" altLang="zh-CN"/>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pPr>
                <a:defRPr/>
              </a:pPr>
              <a:t>15</a:t>
            </a:fld>
            <a:endParaRPr lang="en-US" altLang="zh-CN"/>
          </a:p>
        </p:txBody>
      </p:sp>
      <p:sp>
        <p:nvSpPr>
          <p:cNvPr id="6" name="TextBox 5"/>
          <p:cNvSpPr txBox="1"/>
          <p:nvPr/>
        </p:nvSpPr>
        <p:spPr>
          <a:xfrm>
            <a:off x="5724128" y="980728"/>
            <a:ext cx="3240360" cy="2585323"/>
          </a:xfrm>
          <a:prstGeom prst="rect">
            <a:avLst/>
          </a:prstGeom>
          <a:noFill/>
          <a:ln>
            <a:solidFill>
              <a:schemeClr val="accent1"/>
            </a:solidFill>
          </a:ln>
        </p:spPr>
        <p:txBody>
          <a:bodyPr wrap="square" rtlCol="0">
            <a:spAutoFit/>
          </a:bodyPr>
          <a:lstStyle/>
          <a:p>
            <a:r>
              <a:rPr lang="en-US" altLang="zh-CN" sz="1800" dirty="0">
                <a:latin typeface="+mj-lt"/>
              </a:rPr>
              <a:t>Window</a:t>
            </a:r>
          </a:p>
          <a:p>
            <a:r>
              <a:rPr lang="en-US" altLang="zh-CN" sz="1800" dirty="0" err="1">
                <a:latin typeface="+mj-lt"/>
              </a:rPr>
              <a:t>setTilte</a:t>
            </a:r>
            <a:r>
              <a:rPr lang="en-US" altLang="zh-CN" sz="1800" dirty="0">
                <a:latin typeface="+mj-lt"/>
              </a:rPr>
              <a:t>(string)</a:t>
            </a:r>
          </a:p>
          <a:p>
            <a:r>
              <a:rPr lang="en-US" altLang="zh-CN" sz="1800" dirty="0" err="1">
                <a:latin typeface="+mj-lt"/>
              </a:rPr>
              <a:t>setWindowSize</a:t>
            </a:r>
            <a:r>
              <a:rPr lang="en-US" altLang="zh-CN" sz="1800" dirty="0">
                <a:latin typeface="+mj-lt"/>
              </a:rPr>
              <a:t>(</a:t>
            </a:r>
            <a:r>
              <a:rPr lang="en-US" altLang="zh-CN" sz="1800" dirty="0" err="1">
                <a:latin typeface="+mj-lt"/>
              </a:rPr>
              <a:t>int,int</a:t>
            </a:r>
            <a:r>
              <a:rPr lang="en-US" altLang="zh-CN" sz="1800" dirty="0">
                <a:latin typeface="+mj-lt"/>
              </a:rPr>
              <a:t>)</a:t>
            </a:r>
          </a:p>
          <a:p>
            <a:r>
              <a:rPr lang="en-US" altLang="zh-CN" sz="1800" dirty="0" err="1">
                <a:latin typeface="+mj-lt"/>
              </a:rPr>
              <a:t>moveWindowTo</a:t>
            </a:r>
            <a:r>
              <a:rPr lang="en-US" altLang="zh-CN" sz="1800" dirty="0">
                <a:latin typeface="+mj-lt"/>
              </a:rPr>
              <a:t>(</a:t>
            </a:r>
            <a:r>
              <a:rPr lang="en-US" altLang="zh-CN" sz="1800" dirty="0" err="1">
                <a:latin typeface="+mj-lt"/>
              </a:rPr>
              <a:t>int,int</a:t>
            </a:r>
            <a:r>
              <a:rPr lang="en-US" altLang="zh-CN" sz="1800" dirty="0">
                <a:latin typeface="+mj-lt"/>
              </a:rPr>
              <a:t>)</a:t>
            </a:r>
          </a:p>
          <a:p>
            <a:r>
              <a:rPr lang="en-US" altLang="zh-CN" sz="1800" dirty="0" err="1">
                <a:latin typeface="+mj-lt"/>
              </a:rPr>
              <a:t>addMenu</a:t>
            </a:r>
            <a:r>
              <a:rPr lang="en-US" altLang="zh-CN" sz="1800" dirty="0">
                <a:latin typeface="+mj-lt"/>
              </a:rPr>
              <a:t>(Menu)</a:t>
            </a:r>
          </a:p>
          <a:p>
            <a:r>
              <a:rPr lang="en-US" altLang="zh-CN" sz="1800" dirty="0">
                <a:latin typeface="+mj-lt"/>
              </a:rPr>
              <a:t>Repaint()</a:t>
            </a:r>
          </a:p>
          <a:p>
            <a:r>
              <a:rPr lang="en-US" altLang="zh-CN" sz="1800" dirty="0" err="1">
                <a:latin typeface="+mj-lt"/>
              </a:rPr>
              <a:t>mouseDown</a:t>
            </a:r>
            <a:r>
              <a:rPr lang="en-US" altLang="zh-CN" sz="1800" dirty="0">
                <a:latin typeface="+mj-lt"/>
              </a:rPr>
              <a:t>(</a:t>
            </a:r>
            <a:r>
              <a:rPr lang="en-US" altLang="zh-CN" sz="1800" dirty="0" err="1">
                <a:latin typeface="+mj-lt"/>
              </a:rPr>
              <a:t>int,int</a:t>
            </a:r>
            <a:r>
              <a:rPr lang="en-US" altLang="zh-CN" sz="1800" dirty="0">
                <a:latin typeface="+mj-lt"/>
              </a:rPr>
              <a:t>)</a:t>
            </a:r>
          </a:p>
          <a:p>
            <a:r>
              <a:rPr lang="en-US" altLang="zh-CN" sz="1800" dirty="0" err="1">
                <a:latin typeface="+mj-lt"/>
              </a:rPr>
              <a:t>keyPress</a:t>
            </a:r>
            <a:r>
              <a:rPr lang="en-US" altLang="zh-CN" sz="1800" dirty="0">
                <a:latin typeface="+mj-lt"/>
              </a:rPr>
              <a:t>(char)</a:t>
            </a:r>
          </a:p>
          <a:p>
            <a:r>
              <a:rPr lang="en-US" altLang="zh-CN" sz="1800" dirty="0">
                <a:latin typeface="+mj-lt"/>
              </a:rPr>
              <a:t>Paint()</a:t>
            </a:r>
            <a:endParaRPr lang="zh-CN" altLang="en-US" sz="1800" dirty="0">
              <a:latin typeface="+mj-lt"/>
            </a:endParaRPr>
          </a:p>
        </p:txBody>
      </p:sp>
      <p:cxnSp>
        <p:nvCxnSpPr>
          <p:cNvPr id="8" name="直接连接符 7"/>
          <p:cNvCxnSpPr/>
          <p:nvPr/>
        </p:nvCxnSpPr>
        <p:spPr bwMode="auto">
          <a:xfrm>
            <a:off x="5724128" y="1268760"/>
            <a:ext cx="324036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Box 8"/>
          <p:cNvSpPr txBox="1"/>
          <p:nvPr/>
        </p:nvSpPr>
        <p:spPr>
          <a:xfrm>
            <a:off x="5724128" y="3718451"/>
            <a:ext cx="3240360" cy="1477328"/>
          </a:xfrm>
          <a:prstGeom prst="rect">
            <a:avLst/>
          </a:prstGeom>
          <a:noFill/>
          <a:ln>
            <a:solidFill>
              <a:schemeClr val="accent1"/>
            </a:solidFill>
          </a:ln>
        </p:spPr>
        <p:txBody>
          <a:bodyPr wrap="square" rtlCol="0">
            <a:spAutoFit/>
          </a:bodyPr>
          <a:lstStyle/>
          <a:p>
            <a:r>
              <a:rPr lang="en-US" altLang="zh-CN" sz="1800" dirty="0" err="1">
                <a:latin typeface="+mj-lt"/>
              </a:rPr>
              <a:t>ChildWindow</a:t>
            </a:r>
            <a:endParaRPr lang="en-US" altLang="zh-CN" sz="1800" dirty="0">
              <a:latin typeface="+mj-lt"/>
            </a:endParaRPr>
          </a:p>
          <a:p>
            <a:r>
              <a:rPr lang="en-US" altLang="zh-CN" sz="1800" dirty="0">
                <a:latin typeface="+mj-lt"/>
              </a:rPr>
              <a:t>Paint()</a:t>
            </a:r>
          </a:p>
          <a:p>
            <a:r>
              <a:rPr lang="en-US" altLang="zh-CN" sz="1800" dirty="0" err="1">
                <a:latin typeface="+mj-lt"/>
              </a:rPr>
              <a:t>mouseDown</a:t>
            </a:r>
            <a:r>
              <a:rPr lang="en-US" altLang="zh-CN" sz="1800" dirty="0">
                <a:latin typeface="+mj-lt"/>
              </a:rPr>
              <a:t>(</a:t>
            </a:r>
            <a:r>
              <a:rPr lang="en-US" altLang="zh-CN" sz="1800" dirty="0" err="1">
                <a:latin typeface="+mj-lt"/>
              </a:rPr>
              <a:t>int,int</a:t>
            </a:r>
            <a:r>
              <a:rPr lang="en-US" altLang="zh-CN" sz="1800" dirty="0">
                <a:latin typeface="+mj-lt"/>
              </a:rPr>
              <a:t>)</a:t>
            </a:r>
          </a:p>
          <a:p>
            <a:r>
              <a:rPr lang="en-US" altLang="zh-CN" sz="1800" dirty="0" err="1">
                <a:latin typeface="+mj-lt"/>
              </a:rPr>
              <a:t>keyPress</a:t>
            </a:r>
            <a:r>
              <a:rPr lang="en-US" altLang="zh-CN" sz="1800" dirty="0">
                <a:latin typeface="+mj-lt"/>
              </a:rPr>
              <a:t>(char)</a:t>
            </a:r>
          </a:p>
          <a:p>
            <a:endParaRPr lang="zh-CN" altLang="en-US" sz="1800" dirty="0">
              <a:latin typeface="+mj-lt"/>
            </a:endParaRPr>
          </a:p>
        </p:txBody>
      </p:sp>
      <p:cxnSp>
        <p:nvCxnSpPr>
          <p:cNvPr id="10" name="直接连接符 9"/>
          <p:cNvCxnSpPr/>
          <p:nvPr/>
        </p:nvCxnSpPr>
        <p:spPr bwMode="auto">
          <a:xfrm>
            <a:off x="5724128" y="4006483"/>
            <a:ext cx="324036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22534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3"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effectLst/>
                <a:latin typeface="+mn-ea"/>
                <a:ea typeface="+mn-ea"/>
              </a:rPr>
              <a:t>高级抽象和低级抽象</a:t>
            </a:r>
          </a:p>
        </p:txBody>
      </p:sp>
      <p:sp>
        <p:nvSpPr>
          <p:cNvPr id="20482"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914400" lvl="1" indent="-457200">
              <a:buFont typeface="Wingdings" pitchFamily="2" charset="2"/>
              <a:buChar char="n"/>
            </a:pPr>
            <a:r>
              <a:rPr lang="zh-CN" altLang="en-US" sz="3200" dirty="0">
                <a:latin typeface="+mn-ea"/>
              </a:rPr>
              <a:t>例：雇员排序。</a:t>
            </a:r>
          </a:p>
        </p:txBody>
      </p:sp>
      <p:sp>
        <p:nvSpPr>
          <p:cNvPr id="20483" name="日期占位符 3"/>
          <p:cNvSpPr>
            <a:spLocks noGrp="1"/>
          </p:cNvSpPr>
          <p:nvPr>
            <p:ph type="dt" sz="quarter" idx="10"/>
          </p:nvPr>
        </p:nvSpPr>
        <p:spPr>
          <a:noFill/>
          <a:ln>
            <a:miter lim="800000"/>
            <a:headEnd/>
            <a:tailEnd/>
          </a:ln>
        </p:spPr>
        <p:txBody>
          <a:bodyPr/>
          <a:lstStyle/>
          <a:p>
            <a:fld id="{63530AD0-886D-4F56-ACB0-A5B2CAF71637}" type="datetime1">
              <a:rPr lang="en-US" altLang="zh-CN">
                <a:latin typeface="+mn-ea"/>
                <a:ea typeface="+mn-ea"/>
                <a:cs typeface="-쉬리B"/>
              </a:rPr>
              <a:pPr/>
              <a:t>5/2/2022</a:t>
            </a:fld>
            <a:endParaRPr lang="en-US" altLang="zh-CN">
              <a:latin typeface="+mn-ea"/>
              <a:ea typeface="+mn-ea"/>
              <a:cs typeface="-쉬리B"/>
            </a:endParaRPr>
          </a:p>
        </p:txBody>
      </p:sp>
      <p:sp>
        <p:nvSpPr>
          <p:cNvPr id="20484" name="灯片编号占位符 5"/>
          <p:cNvSpPr>
            <a:spLocks noGrp="1"/>
          </p:cNvSpPr>
          <p:nvPr>
            <p:ph type="sldNum" sz="quarter" idx="12"/>
          </p:nvPr>
        </p:nvSpPr>
        <p:spPr>
          <a:noFill/>
          <a:ln>
            <a:miter lim="800000"/>
            <a:headEnd/>
            <a:tailEnd/>
          </a:ln>
        </p:spPr>
        <p:txBody>
          <a:bodyPr/>
          <a:lstStyle/>
          <a:p>
            <a:fld id="{0299FD3B-B941-4705-A46B-239F675E90B9}" type="slidenum">
              <a:rPr lang="en-US" altLang="zh-CN">
                <a:latin typeface="+mn-ea"/>
                <a:ea typeface="+mn-ea"/>
                <a:cs typeface="-쉬리B"/>
              </a:rPr>
              <a:pPr/>
              <a:t>16</a:t>
            </a:fld>
            <a:endParaRPr lang="en-US" altLang="zh-CN">
              <a:latin typeface="+mn-ea"/>
              <a:ea typeface="+mn-ea"/>
              <a:cs typeface="-쉬리B"/>
            </a:endParaRPr>
          </a:p>
        </p:txBody>
      </p:sp>
    </p:spTree>
    <p:extLst>
      <p:ext uri="{BB962C8B-B14F-4D97-AF65-F5344CB8AC3E}">
        <p14:creationId xmlns:p14="http://schemas.microsoft.com/office/powerpoint/2010/main" val="102625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1"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effectLst/>
                <a:latin typeface="+mn-ea"/>
                <a:ea typeface="+mn-ea"/>
              </a:rPr>
              <a:t>雇员类</a:t>
            </a:r>
          </a:p>
        </p:txBody>
      </p:sp>
      <p:sp>
        <p:nvSpPr>
          <p:cNvPr id="22530" name="Rectangle 2" descr="Rectangle: Click to edit Master text styles&#10;Second level&#10;Third level&#10;Fourth level&#10;Fifth level"/>
          <p:cNvSpPr>
            <a:spLocks noGrp="1" noChangeArrowheads="1"/>
          </p:cNvSpPr>
          <p:nvPr>
            <p:ph idx="1"/>
          </p:nvPr>
        </p:nvSpPr>
        <p:spPr>
          <a:xfrm>
            <a:off x="262731" y="1130449"/>
            <a:ext cx="8618537" cy="5029200"/>
          </a:xfrm>
        </p:spPr>
        <p:txBody>
          <a:bodyPr>
            <a:normAutofit fontScale="70000" lnSpcReduction="20000"/>
          </a:bodyPr>
          <a:lstStyle/>
          <a:p>
            <a:pPr marL="457200" lvl="1" indent="0">
              <a:buNone/>
            </a:pPr>
            <a:r>
              <a:rPr lang="en-US" altLang="zh-CN" sz="3200" dirty="0">
                <a:latin typeface="+mn-ea"/>
              </a:rPr>
              <a:t>class Employee {</a:t>
            </a:r>
          </a:p>
          <a:p>
            <a:pPr marL="457200" lvl="1" indent="0">
              <a:buNone/>
            </a:pPr>
            <a:r>
              <a:rPr lang="en-US" altLang="zh-CN" sz="3200" dirty="0">
                <a:latin typeface="+mn-ea"/>
              </a:rPr>
              <a:t>	public String name;</a:t>
            </a:r>
          </a:p>
          <a:p>
            <a:pPr marL="457200" lvl="1" indent="0">
              <a:buNone/>
            </a:pPr>
            <a:r>
              <a:rPr lang="en-US" altLang="zh-CN" sz="3200" dirty="0">
                <a:latin typeface="+mn-ea"/>
              </a:rPr>
              <a:t>	public int salary;</a:t>
            </a:r>
          </a:p>
          <a:p>
            <a:pPr marL="457200" lvl="1" indent="0">
              <a:buNone/>
            </a:pPr>
            <a:r>
              <a:rPr lang="en-US" altLang="zh-CN" sz="3200" dirty="0">
                <a:latin typeface="+mn-ea"/>
              </a:rPr>
              <a:t>	public int </a:t>
            </a:r>
            <a:r>
              <a:rPr lang="en-US" altLang="zh-CN" sz="3200" dirty="0" err="1">
                <a:latin typeface="+mn-ea"/>
              </a:rPr>
              <a:t>startingYear</a:t>
            </a:r>
            <a:r>
              <a:rPr lang="en-US" altLang="zh-CN" sz="3200" dirty="0">
                <a:latin typeface="+mn-ea"/>
              </a:rPr>
              <a:t>;</a:t>
            </a:r>
          </a:p>
          <a:p>
            <a:pPr marL="457200" lvl="1" indent="0">
              <a:buNone/>
            </a:pPr>
            <a:r>
              <a:rPr lang="en-US" altLang="zh-CN" sz="3200" dirty="0">
                <a:latin typeface="+mn-ea"/>
              </a:rPr>
              <a:t>	public Employee(String name, int salary, int </a:t>
            </a:r>
            <a:r>
              <a:rPr lang="en-US" altLang="zh-CN" sz="3200" dirty="0" err="1">
                <a:latin typeface="+mn-ea"/>
              </a:rPr>
              <a:t>startingYear</a:t>
            </a:r>
            <a:r>
              <a:rPr lang="en-US" altLang="zh-CN" sz="3200" dirty="0">
                <a:latin typeface="+mn-ea"/>
              </a:rPr>
              <a:t>) {</a:t>
            </a:r>
          </a:p>
          <a:p>
            <a:pPr marL="457200" lvl="1" indent="0">
              <a:buNone/>
            </a:pPr>
            <a:r>
              <a:rPr lang="en-US" altLang="zh-CN" sz="3200" dirty="0">
                <a:latin typeface="+mn-ea"/>
              </a:rPr>
              <a:t>		this.name = name;</a:t>
            </a:r>
          </a:p>
          <a:p>
            <a:pPr marL="457200" lvl="1" indent="0">
              <a:buNone/>
            </a:pPr>
            <a:r>
              <a:rPr lang="en-US" altLang="zh-CN" sz="3200" dirty="0">
                <a:latin typeface="+mn-ea"/>
              </a:rPr>
              <a:t>		</a:t>
            </a:r>
            <a:r>
              <a:rPr lang="en-US" altLang="zh-CN" sz="3200" dirty="0" err="1">
                <a:latin typeface="+mn-ea"/>
              </a:rPr>
              <a:t>this.salary</a:t>
            </a:r>
            <a:r>
              <a:rPr lang="en-US" altLang="zh-CN" sz="3200" dirty="0">
                <a:latin typeface="+mn-ea"/>
              </a:rPr>
              <a:t> = salary;</a:t>
            </a:r>
          </a:p>
          <a:p>
            <a:pPr marL="457200" lvl="1" indent="0">
              <a:buNone/>
            </a:pPr>
            <a:r>
              <a:rPr lang="en-US" altLang="zh-CN" sz="3200" dirty="0">
                <a:latin typeface="+mn-ea"/>
              </a:rPr>
              <a:t>		</a:t>
            </a:r>
            <a:r>
              <a:rPr lang="en-US" altLang="zh-CN" sz="3200" dirty="0" err="1">
                <a:latin typeface="+mn-ea"/>
              </a:rPr>
              <a:t>this.startingYear</a:t>
            </a:r>
            <a:r>
              <a:rPr lang="en-US" altLang="zh-CN" sz="3200" dirty="0">
                <a:latin typeface="+mn-ea"/>
              </a:rPr>
              <a:t> = </a:t>
            </a:r>
            <a:r>
              <a:rPr lang="en-US" altLang="zh-CN" sz="3200" dirty="0" err="1">
                <a:latin typeface="+mn-ea"/>
              </a:rPr>
              <a:t>startingYear</a:t>
            </a:r>
            <a:r>
              <a:rPr lang="en-US" altLang="zh-CN" sz="3200" dirty="0">
                <a:latin typeface="+mn-ea"/>
              </a:rPr>
              <a:t>;</a:t>
            </a:r>
          </a:p>
          <a:p>
            <a:pPr marL="457200" lvl="1" indent="0">
              <a:buNone/>
            </a:pPr>
            <a:r>
              <a:rPr lang="en-US" altLang="zh-CN" sz="3200" dirty="0">
                <a:latin typeface="+mn-ea"/>
              </a:rPr>
              <a:t>	}</a:t>
            </a:r>
          </a:p>
          <a:p>
            <a:pPr marL="457200" lvl="1" indent="0">
              <a:buNone/>
            </a:pPr>
            <a:r>
              <a:rPr lang="en-US" altLang="zh-CN" sz="3200" dirty="0">
                <a:latin typeface="+mn-ea"/>
              </a:rPr>
              <a:t>	public void </a:t>
            </a:r>
            <a:r>
              <a:rPr lang="en-US" altLang="zh-CN" sz="3200" dirty="0" err="1">
                <a:latin typeface="+mn-ea"/>
              </a:rPr>
              <a:t>printEmployee</a:t>
            </a:r>
            <a:r>
              <a:rPr lang="en-US" altLang="zh-CN" sz="3200" dirty="0">
                <a:latin typeface="+mn-ea"/>
              </a:rPr>
              <a:t>() {</a:t>
            </a:r>
          </a:p>
          <a:p>
            <a:pPr marL="457200" lvl="1" indent="0">
              <a:buNone/>
            </a:pPr>
            <a:r>
              <a:rPr lang="en-US" altLang="zh-CN" sz="3200" dirty="0">
                <a:latin typeface="+mn-ea"/>
              </a:rPr>
              <a:t>	 </a:t>
            </a:r>
            <a:r>
              <a:rPr lang="en-US" altLang="zh-CN" sz="3200" dirty="0" err="1">
                <a:latin typeface="+mn-ea"/>
              </a:rPr>
              <a:t>System.out.println</a:t>
            </a:r>
            <a:r>
              <a:rPr lang="en-US" altLang="zh-CN" sz="3200" dirty="0">
                <a:latin typeface="+mn-ea"/>
              </a:rPr>
              <a:t>(name+" "+</a:t>
            </a:r>
            <a:r>
              <a:rPr lang="en-US" altLang="zh-CN" sz="3200" dirty="0" err="1">
                <a:latin typeface="+mn-ea"/>
              </a:rPr>
              <a:t>startingYear</a:t>
            </a:r>
            <a:r>
              <a:rPr lang="en-US" altLang="zh-CN" sz="3200" dirty="0">
                <a:latin typeface="+mn-ea"/>
              </a:rPr>
              <a:t>+" "+salary);</a:t>
            </a:r>
          </a:p>
          <a:p>
            <a:pPr marL="457200" lvl="1" indent="0">
              <a:buNone/>
            </a:pPr>
            <a:r>
              <a:rPr lang="en-US" altLang="zh-CN" sz="3200" dirty="0">
                <a:latin typeface="+mn-ea"/>
              </a:rPr>
              <a:t>	}</a:t>
            </a:r>
          </a:p>
          <a:p>
            <a:pPr marL="457200" lvl="1" indent="0">
              <a:buNone/>
            </a:pPr>
            <a:r>
              <a:rPr lang="en-US" altLang="zh-CN" sz="3200" dirty="0">
                <a:latin typeface="+mn-ea"/>
              </a:rPr>
              <a:t>}</a:t>
            </a:r>
          </a:p>
        </p:txBody>
      </p:sp>
      <p:sp>
        <p:nvSpPr>
          <p:cNvPr id="22531" name="日期占位符 3"/>
          <p:cNvSpPr>
            <a:spLocks noGrp="1"/>
          </p:cNvSpPr>
          <p:nvPr>
            <p:ph type="dt" sz="quarter" idx="10"/>
          </p:nvPr>
        </p:nvSpPr>
        <p:spPr>
          <a:noFill/>
          <a:ln>
            <a:miter lim="800000"/>
            <a:headEnd/>
            <a:tailEnd/>
          </a:ln>
        </p:spPr>
        <p:txBody>
          <a:bodyPr/>
          <a:lstStyle/>
          <a:p>
            <a:fld id="{573175C5-22B1-4002-AEAC-2D41DEB36AF7}" type="datetime1">
              <a:rPr lang="en-US" altLang="zh-CN">
                <a:latin typeface="+mn-ea"/>
                <a:ea typeface="+mn-ea"/>
                <a:cs typeface="-쉬리B"/>
              </a:rPr>
              <a:pPr/>
              <a:t>5/2/2022</a:t>
            </a:fld>
            <a:endParaRPr lang="en-US" altLang="zh-CN">
              <a:latin typeface="+mn-ea"/>
              <a:ea typeface="+mn-ea"/>
              <a:cs typeface="-쉬리B"/>
            </a:endParaRPr>
          </a:p>
        </p:txBody>
      </p:sp>
      <p:sp>
        <p:nvSpPr>
          <p:cNvPr id="22532" name="灯片编号占位符 5"/>
          <p:cNvSpPr>
            <a:spLocks noGrp="1"/>
          </p:cNvSpPr>
          <p:nvPr>
            <p:ph type="sldNum" sz="quarter" idx="12"/>
          </p:nvPr>
        </p:nvSpPr>
        <p:spPr>
          <a:noFill/>
          <a:ln>
            <a:miter lim="800000"/>
            <a:headEnd/>
            <a:tailEnd/>
          </a:ln>
        </p:spPr>
        <p:txBody>
          <a:bodyPr/>
          <a:lstStyle/>
          <a:p>
            <a:fld id="{32220779-6281-418D-A380-D319128B67E1}" type="slidenum">
              <a:rPr lang="en-US" altLang="zh-CN">
                <a:latin typeface="+mn-ea"/>
                <a:ea typeface="+mn-ea"/>
                <a:cs typeface="-쉬리B"/>
              </a:rPr>
              <a:pPr/>
              <a:t>17</a:t>
            </a:fld>
            <a:endParaRPr lang="en-US" altLang="zh-CN">
              <a:latin typeface="+mn-ea"/>
              <a:ea typeface="+mn-ea"/>
              <a:cs typeface="-쉬리B"/>
            </a:endParaRPr>
          </a:p>
        </p:txBody>
      </p:sp>
    </p:spTree>
    <p:extLst>
      <p:ext uri="{BB962C8B-B14F-4D97-AF65-F5344CB8AC3E}">
        <p14:creationId xmlns:p14="http://schemas.microsoft.com/office/powerpoint/2010/main" val="385194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9"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插入排序</a:t>
            </a:r>
            <a:r>
              <a:rPr lang="en-US" altLang="zh-CN" dirty="0">
                <a:latin typeface="+mn-ea"/>
                <a:ea typeface="+mn-ea"/>
              </a:rPr>
              <a:t>-</a:t>
            </a:r>
            <a:r>
              <a:rPr lang="zh-CN" altLang="en-US" dirty="0">
                <a:latin typeface="+mn-ea"/>
                <a:ea typeface="+mn-ea"/>
              </a:rPr>
              <a:t>根据工作年份</a:t>
            </a:r>
          </a:p>
        </p:txBody>
      </p:sp>
      <p:sp>
        <p:nvSpPr>
          <p:cNvPr id="24578" name="Rectangle 2" descr="Rectangle: Click to edit Master text styles&#10;Second level&#10;Third level&#10;Fourth level&#10;Fifth level"/>
          <p:cNvSpPr>
            <a:spLocks noGrp="1" noChangeArrowheads="1"/>
          </p:cNvSpPr>
          <p:nvPr>
            <p:ph idx="1"/>
          </p:nvPr>
        </p:nvSpPr>
        <p:spPr>
          <a:xfrm>
            <a:off x="250825" y="1341438"/>
            <a:ext cx="8618538" cy="5029200"/>
          </a:xfrm>
        </p:spPr>
        <p:txBody>
          <a:bodyPr/>
          <a:lstStyle/>
          <a:p>
            <a:pPr marL="457200" lvl="1" indent="0">
              <a:lnSpc>
                <a:spcPct val="90000"/>
              </a:lnSpc>
              <a:buNone/>
            </a:pPr>
            <a:r>
              <a:rPr lang="en-US" altLang="zh-CN" sz="2000" dirty="0">
                <a:latin typeface="+mn-ea"/>
              </a:rPr>
              <a:t>void sort (Employee data[ ], </a:t>
            </a:r>
            <a:r>
              <a:rPr lang="en-US" altLang="zh-CN" sz="2000" dirty="0" err="1">
                <a:latin typeface="+mn-ea"/>
              </a:rPr>
              <a:t>int</a:t>
            </a:r>
            <a:r>
              <a:rPr lang="en-US" altLang="zh-CN" sz="2000" dirty="0">
                <a:latin typeface="+mn-ea"/>
              </a:rPr>
              <a:t> n) {</a:t>
            </a:r>
          </a:p>
          <a:p>
            <a:pPr marL="457200" lvl="1" indent="0">
              <a:lnSpc>
                <a:spcPct val="90000"/>
              </a:lnSpc>
              <a:buNone/>
            </a:pPr>
            <a:r>
              <a:rPr lang="en-US" altLang="zh-CN" sz="2000" dirty="0">
                <a:latin typeface="+mn-ea"/>
              </a:rPr>
              <a:t>	for (</a:t>
            </a:r>
            <a:r>
              <a:rPr lang="en-US" altLang="zh-CN" sz="2000" dirty="0" err="1">
                <a:latin typeface="+mn-ea"/>
              </a:rPr>
              <a:t>int</a:t>
            </a:r>
            <a:r>
              <a:rPr lang="en-US" altLang="zh-CN" sz="2000" dirty="0">
                <a:latin typeface="+mn-ea"/>
              </a:rPr>
              <a:t> </a:t>
            </a:r>
            <a:r>
              <a:rPr lang="en-US" altLang="zh-CN" sz="2000" dirty="0" err="1">
                <a:latin typeface="+mn-ea"/>
              </a:rPr>
              <a:t>i</a:t>
            </a:r>
            <a:r>
              <a:rPr lang="en-US" altLang="zh-CN" sz="2000" dirty="0">
                <a:latin typeface="+mn-ea"/>
              </a:rPr>
              <a:t> = 1; </a:t>
            </a:r>
            <a:r>
              <a:rPr lang="en-US" altLang="zh-CN" sz="2000" dirty="0" err="1">
                <a:latin typeface="+mn-ea"/>
              </a:rPr>
              <a:t>i</a:t>
            </a:r>
            <a:r>
              <a:rPr lang="en-US" altLang="zh-CN" sz="2000" dirty="0">
                <a:latin typeface="+mn-ea"/>
              </a:rPr>
              <a:t> &lt; n; </a:t>
            </a:r>
            <a:r>
              <a:rPr lang="en-US" altLang="zh-CN" sz="2000" dirty="0" err="1">
                <a:latin typeface="+mn-ea"/>
              </a:rPr>
              <a:t>i</a:t>
            </a:r>
            <a:r>
              <a:rPr lang="en-US" altLang="zh-CN" sz="2000" dirty="0">
                <a:latin typeface="+mn-ea"/>
              </a:rPr>
              <a:t>++) {</a:t>
            </a:r>
          </a:p>
          <a:p>
            <a:pPr marL="457200" lvl="1" indent="0">
              <a:lnSpc>
                <a:spcPct val="90000"/>
              </a:lnSpc>
              <a:buNone/>
            </a:pPr>
            <a:r>
              <a:rPr lang="en-US" altLang="zh-CN" sz="2000" dirty="0">
                <a:latin typeface="+mn-ea"/>
              </a:rPr>
              <a:t>		</a:t>
            </a:r>
            <a:r>
              <a:rPr lang="en-US" altLang="zh-CN" sz="2000" dirty="0" err="1">
                <a:latin typeface="+mn-ea"/>
              </a:rPr>
              <a:t>int</a:t>
            </a:r>
            <a:r>
              <a:rPr lang="en-US" altLang="zh-CN" sz="2000" dirty="0">
                <a:latin typeface="+mn-ea"/>
              </a:rPr>
              <a:t> j = i-1;</a:t>
            </a:r>
          </a:p>
          <a:p>
            <a:pPr marL="457200" lvl="1" indent="0">
              <a:lnSpc>
                <a:spcPct val="90000"/>
              </a:lnSpc>
              <a:buNone/>
            </a:pPr>
            <a:r>
              <a:rPr lang="en-US" altLang="zh-CN" sz="2000" dirty="0">
                <a:latin typeface="+mn-ea"/>
              </a:rPr>
              <a:t>		while (j &gt;= 0 &amp;&amp; </a:t>
            </a:r>
          </a:p>
          <a:p>
            <a:pPr marL="457200" lvl="1" indent="0">
              <a:lnSpc>
                <a:spcPct val="90000"/>
              </a:lnSpc>
              <a:buNone/>
            </a:pPr>
            <a:r>
              <a:rPr lang="en-US" altLang="zh-CN" sz="2000" dirty="0">
                <a:latin typeface="+mn-ea"/>
              </a:rPr>
              <a:t>		   data[j+1].</a:t>
            </a:r>
            <a:r>
              <a:rPr lang="en-US" altLang="zh-CN" sz="2000" dirty="0" err="1">
                <a:latin typeface="+mn-ea"/>
              </a:rPr>
              <a:t>startingYear</a:t>
            </a:r>
            <a:r>
              <a:rPr lang="en-US" altLang="zh-CN" sz="2000" dirty="0">
                <a:latin typeface="+mn-ea"/>
              </a:rPr>
              <a:t> &lt; data[j].</a:t>
            </a:r>
            <a:r>
              <a:rPr lang="en-US" altLang="zh-CN" sz="2000" dirty="0" err="1">
                <a:latin typeface="+mn-ea"/>
              </a:rPr>
              <a:t>startingYear</a:t>
            </a:r>
            <a:r>
              <a:rPr lang="en-US" altLang="zh-CN" sz="2000" dirty="0">
                <a:latin typeface="+mn-ea"/>
              </a:rPr>
              <a:t>) {</a:t>
            </a:r>
          </a:p>
          <a:p>
            <a:pPr marL="457200" lvl="1" indent="0">
              <a:lnSpc>
                <a:spcPct val="90000"/>
              </a:lnSpc>
              <a:buNone/>
            </a:pPr>
            <a:r>
              <a:rPr lang="en-US" altLang="zh-CN" sz="2000" dirty="0">
                <a:latin typeface="+mn-ea"/>
              </a:rPr>
              <a:t>			// swap elements</a:t>
            </a:r>
          </a:p>
          <a:p>
            <a:pPr marL="457200" lvl="1" indent="0">
              <a:lnSpc>
                <a:spcPct val="90000"/>
              </a:lnSpc>
              <a:buNone/>
            </a:pPr>
            <a:r>
              <a:rPr lang="en-US" altLang="zh-CN" sz="2000" dirty="0">
                <a:latin typeface="+mn-ea"/>
              </a:rPr>
              <a:t>			Employee temp = data[j];</a:t>
            </a:r>
          </a:p>
          <a:p>
            <a:pPr marL="457200" lvl="1" indent="0">
              <a:lnSpc>
                <a:spcPct val="90000"/>
              </a:lnSpc>
              <a:buNone/>
            </a:pPr>
            <a:r>
              <a:rPr lang="en-US" altLang="zh-CN" sz="2000" dirty="0">
                <a:latin typeface="+mn-ea"/>
              </a:rPr>
              <a:t>			data[j] = data[j+1];</a:t>
            </a:r>
          </a:p>
          <a:p>
            <a:pPr marL="457200" lvl="1" indent="0">
              <a:lnSpc>
                <a:spcPct val="90000"/>
              </a:lnSpc>
              <a:buNone/>
            </a:pPr>
            <a:r>
              <a:rPr lang="en-US" altLang="zh-CN" sz="2000" dirty="0">
                <a:latin typeface="+mn-ea"/>
              </a:rPr>
              <a:t>			data[j+1] = temp;</a:t>
            </a:r>
          </a:p>
          <a:p>
            <a:pPr marL="457200" lvl="1" indent="0">
              <a:lnSpc>
                <a:spcPct val="90000"/>
              </a:lnSpc>
              <a:buNone/>
            </a:pPr>
            <a:r>
              <a:rPr lang="en-US" altLang="zh-CN" sz="2000" dirty="0">
                <a:latin typeface="+mn-ea"/>
              </a:rPr>
              <a:t>			j = j - 1;</a:t>
            </a:r>
          </a:p>
          <a:p>
            <a:pPr marL="457200" lvl="1" indent="0">
              <a:lnSpc>
                <a:spcPct val="90000"/>
              </a:lnSpc>
              <a:buNone/>
            </a:pPr>
            <a:r>
              <a:rPr lang="en-US" altLang="zh-CN" sz="2000" dirty="0">
                <a:latin typeface="+mn-ea"/>
              </a:rPr>
              <a:t>		}</a:t>
            </a:r>
          </a:p>
          <a:p>
            <a:pPr marL="457200" lvl="1" indent="0">
              <a:lnSpc>
                <a:spcPct val="90000"/>
              </a:lnSpc>
              <a:buNone/>
            </a:pPr>
            <a:r>
              <a:rPr lang="en-US" altLang="zh-CN" sz="2000" dirty="0">
                <a:latin typeface="+mn-ea"/>
              </a:rPr>
              <a:t>	}</a:t>
            </a:r>
          </a:p>
          <a:p>
            <a:pPr marL="457200" lvl="1" indent="0">
              <a:lnSpc>
                <a:spcPct val="90000"/>
              </a:lnSpc>
              <a:buNone/>
            </a:pPr>
            <a:r>
              <a:rPr lang="en-US" altLang="zh-CN" sz="2000" dirty="0">
                <a:latin typeface="+mn-ea"/>
              </a:rPr>
              <a:t>}</a:t>
            </a:r>
          </a:p>
        </p:txBody>
      </p:sp>
      <p:sp>
        <p:nvSpPr>
          <p:cNvPr id="24579" name="日期占位符 3"/>
          <p:cNvSpPr>
            <a:spLocks noGrp="1"/>
          </p:cNvSpPr>
          <p:nvPr>
            <p:ph type="dt" sz="quarter" idx="10"/>
          </p:nvPr>
        </p:nvSpPr>
        <p:spPr>
          <a:noFill/>
          <a:ln>
            <a:miter lim="800000"/>
            <a:headEnd/>
            <a:tailEnd/>
          </a:ln>
        </p:spPr>
        <p:txBody>
          <a:bodyPr/>
          <a:lstStyle/>
          <a:p>
            <a:fld id="{B8336CC1-1869-44A3-9553-0197A18D2337}" type="datetime1">
              <a:rPr lang="en-US" altLang="zh-CN">
                <a:latin typeface="+mn-ea"/>
                <a:ea typeface="+mn-ea"/>
                <a:cs typeface="-쉬리B"/>
              </a:rPr>
              <a:pPr/>
              <a:t>5/2/2022</a:t>
            </a:fld>
            <a:endParaRPr lang="en-US" altLang="zh-CN">
              <a:latin typeface="+mn-ea"/>
              <a:ea typeface="+mn-ea"/>
              <a:cs typeface="-쉬리B"/>
            </a:endParaRPr>
          </a:p>
        </p:txBody>
      </p:sp>
      <p:sp>
        <p:nvSpPr>
          <p:cNvPr id="24580" name="灯片编号占位符 5"/>
          <p:cNvSpPr>
            <a:spLocks noGrp="1"/>
          </p:cNvSpPr>
          <p:nvPr>
            <p:ph type="sldNum" sz="quarter" idx="12"/>
          </p:nvPr>
        </p:nvSpPr>
        <p:spPr>
          <a:noFill/>
          <a:ln>
            <a:miter lim="800000"/>
            <a:headEnd/>
            <a:tailEnd/>
          </a:ln>
        </p:spPr>
        <p:txBody>
          <a:bodyPr/>
          <a:lstStyle/>
          <a:p>
            <a:fld id="{5B3896A6-A414-4429-9E29-3977102D42FA}" type="slidenum">
              <a:rPr lang="en-US" altLang="zh-CN">
                <a:latin typeface="+mn-ea"/>
                <a:ea typeface="+mn-ea"/>
                <a:cs typeface="-쉬리B"/>
              </a:rPr>
              <a:pPr/>
              <a:t>18</a:t>
            </a:fld>
            <a:endParaRPr lang="en-US" altLang="zh-CN">
              <a:latin typeface="+mn-ea"/>
              <a:ea typeface="+mn-ea"/>
              <a:cs typeface="-쉬리B"/>
            </a:endParaRPr>
          </a:p>
        </p:txBody>
      </p:sp>
    </p:spTree>
    <p:extLst>
      <p:ext uri="{BB962C8B-B14F-4D97-AF65-F5344CB8AC3E}">
        <p14:creationId xmlns:p14="http://schemas.microsoft.com/office/powerpoint/2010/main" val="3346984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7"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思考</a:t>
            </a:r>
          </a:p>
        </p:txBody>
      </p:sp>
      <p:sp>
        <p:nvSpPr>
          <p:cNvPr id="26626" name="Rectangle 2" descr="Rectangle: Click to edit Master text styles&#10;Second level&#10;Third level&#10;Fourth level&#10;Fifth level"/>
          <p:cNvSpPr>
            <a:spLocks noGrp="1" noChangeArrowheads="1"/>
          </p:cNvSpPr>
          <p:nvPr>
            <p:ph idx="1"/>
          </p:nvPr>
        </p:nvSpPr>
        <p:spPr>
          <a:xfrm>
            <a:off x="251520" y="1268760"/>
            <a:ext cx="8618537" cy="5029200"/>
          </a:xfrm>
        </p:spPr>
        <p:txBody>
          <a:bodyPr/>
          <a:lstStyle/>
          <a:p>
            <a:pPr marL="914400" lvl="1" indent="-457200">
              <a:buFont typeface="Wingdings" pitchFamily="2" charset="2"/>
              <a:buChar char="n"/>
            </a:pPr>
            <a:r>
              <a:rPr lang="zh-CN" altLang="en-US" sz="3200" dirty="0">
                <a:latin typeface="+mn-ea"/>
              </a:rPr>
              <a:t>按照薪水排序？</a:t>
            </a:r>
          </a:p>
          <a:p>
            <a:pPr marL="914400" lvl="1" indent="-457200">
              <a:buFont typeface="Wingdings" pitchFamily="2" charset="2"/>
              <a:buChar char="n"/>
            </a:pPr>
            <a:r>
              <a:rPr lang="zh-CN" altLang="en-US" sz="3200" dirty="0">
                <a:latin typeface="+mn-ea"/>
              </a:rPr>
              <a:t>按照姓名排序</a:t>
            </a:r>
            <a:r>
              <a:rPr lang="en-US" altLang="zh-CN" sz="3200" dirty="0">
                <a:latin typeface="+mn-ea"/>
              </a:rPr>
              <a:t>?</a:t>
            </a:r>
          </a:p>
          <a:p>
            <a:pPr marL="914400" lvl="1" indent="-457200">
              <a:buFont typeface="Wingdings" pitchFamily="2" charset="2"/>
              <a:buChar char="n"/>
            </a:pPr>
            <a:endParaRPr lang="en-US" altLang="zh-CN" sz="3200" dirty="0">
              <a:latin typeface="+mn-ea"/>
            </a:endParaRPr>
          </a:p>
          <a:p>
            <a:pPr marL="914400" lvl="1" indent="-457200">
              <a:buFont typeface="Wingdings" pitchFamily="2" charset="2"/>
              <a:buChar char="n"/>
            </a:pPr>
            <a:r>
              <a:rPr lang="zh-CN" altLang="en-US" sz="3200" dirty="0">
                <a:latin typeface="+mn-ea"/>
              </a:rPr>
              <a:t>不再对雇员记录排序</a:t>
            </a:r>
            <a:r>
              <a:rPr lang="en-US" altLang="zh-CN" sz="3200" dirty="0">
                <a:latin typeface="+mn-ea"/>
              </a:rPr>
              <a:t>,</a:t>
            </a:r>
            <a:r>
              <a:rPr lang="zh-CN" altLang="en-US" sz="3200" dirty="0">
                <a:latin typeface="+mn-ea"/>
              </a:rPr>
              <a:t>对一个浮点数组排序</a:t>
            </a:r>
            <a:r>
              <a:rPr lang="en-US" altLang="zh-CN" sz="3200" dirty="0">
                <a:latin typeface="+mn-ea"/>
              </a:rPr>
              <a:t>?</a:t>
            </a:r>
          </a:p>
        </p:txBody>
      </p:sp>
      <p:sp>
        <p:nvSpPr>
          <p:cNvPr id="26627" name="日期占位符 3"/>
          <p:cNvSpPr>
            <a:spLocks noGrp="1"/>
          </p:cNvSpPr>
          <p:nvPr>
            <p:ph type="dt" sz="quarter" idx="10"/>
          </p:nvPr>
        </p:nvSpPr>
        <p:spPr>
          <a:noFill/>
          <a:ln>
            <a:miter lim="800000"/>
            <a:headEnd/>
            <a:tailEnd/>
          </a:ln>
        </p:spPr>
        <p:txBody>
          <a:bodyPr/>
          <a:lstStyle/>
          <a:p>
            <a:fld id="{6FB35EBA-DA94-4F9A-B4A9-05120FE07F2C}" type="datetime1">
              <a:rPr lang="en-US" altLang="zh-CN">
                <a:latin typeface="+mn-ea"/>
                <a:ea typeface="+mn-ea"/>
                <a:cs typeface="-쉬리B"/>
              </a:rPr>
              <a:pPr/>
              <a:t>5/2/2022</a:t>
            </a:fld>
            <a:endParaRPr lang="en-US" altLang="zh-CN">
              <a:latin typeface="+mn-ea"/>
              <a:ea typeface="+mn-ea"/>
              <a:cs typeface="-쉬리B"/>
            </a:endParaRPr>
          </a:p>
        </p:txBody>
      </p:sp>
      <p:sp>
        <p:nvSpPr>
          <p:cNvPr id="26628" name="灯片编号占位符 5"/>
          <p:cNvSpPr>
            <a:spLocks noGrp="1"/>
          </p:cNvSpPr>
          <p:nvPr>
            <p:ph type="sldNum" sz="quarter" idx="12"/>
          </p:nvPr>
        </p:nvSpPr>
        <p:spPr>
          <a:noFill/>
          <a:ln>
            <a:miter lim="800000"/>
            <a:headEnd/>
            <a:tailEnd/>
          </a:ln>
        </p:spPr>
        <p:txBody>
          <a:bodyPr/>
          <a:lstStyle/>
          <a:p>
            <a:fld id="{E099565E-EB23-43E6-8A55-C6006D1162F2}" type="slidenum">
              <a:rPr lang="en-US" altLang="zh-CN">
                <a:latin typeface="+mn-ea"/>
                <a:ea typeface="+mn-ea"/>
                <a:cs typeface="-쉬리B"/>
              </a:rPr>
              <a:pPr/>
              <a:t>19</a:t>
            </a:fld>
            <a:endParaRPr lang="en-US" altLang="zh-CN">
              <a:latin typeface="+mn-ea"/>
              <a:ea typeface="+mn-ea"/>
              <a:cs typeface="-쉬리B"/>
            </a:endParaRPr>
          </a:p>
        </p:txBody>
      </p:sp>
      <p:sp>
        <p:nvSpPr>
          <p:cNvPr id="2" name="TextBox 1"/>
          <p:cNvSpPr txBox="1"/>
          <p:nvPr/>
        </p:nvSpPr>
        <p:spPr>
          <a:xfrm>
            <a:off x="5148064" y="1268760"/>
            <a:ext cx="3528392" cy="1200329"/>
          </a:xfrm>
          <a:prstGeom prst="rect">
            <a:avLst/>
          </a:prstGeom>
          <a:noFill/>
        </p:spPr>
        <p:txBody>
          <a:bodyPr wrap="square" rtlCol="0">
            <a:spAutoFit/>
          </a:bodyPr>
          <a:lstStyle/>
          <a:p>
            <a:r>
              <a:rPr lang="zh-CN" altLang="en-US" dirty="0">
                <a:latin typeface="+mn-ea"/>
                <a:ea typeface="+mn-ea"/>
              </a:rPr>
              <a:t>编辑相应位置处代码，但要确保该字段所有出现位置的替换</a:t>
            </a:r>
          </a:p>
        </p:txBody>
      </p:sp>
    </p:spTree>
    <p:extLst>
      <p:ext uri="{BB962C8B-B14F-4D97-AF65-F5344CB8AC3E}">
        <p14:creationId xmlns:p14="http://schemas.microsoft.com/office/powerpoint/2010/main" val="137106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软件复用机制</a:t>
            </a:r>
          </a:p>
        </p:txBody>
      </p:sp>
      <p:sp>
        <p:nvSpPr>
          <p:cNvPr id="57346" name="Rectangle 2" descr="Rectangle: Click to edit Master text styles&#10;Second level&#10;Third level&#10;Fourth level&#10;Fifth level"/>
          <p:cNvSpPr>
            <a:spLocks noGrp="1" noChangeArrowheads="1"/>
          </p:cNvSpPr>
          <p:nvPr>
            <p:ph idx="1"/>
          </p:nvPr>
        </p:nvSpPr>
        <p:spPr>
          <a:xfrm>
            <a:off x="144463" y="1752600"/>
            <a:ext cx="8820150" cy="4772025"/>
          </a:xfrm>
        </p:spPr>
        <p:txBody>
          <a:bodyPr/>
          <a:lstStyle/>
          <a:p>
            <a:pPr marL="914400" lvl="1" indent="-457200">
              <a:lnSpc>
                <a:spcPct val="120000"/>
              </a:lnSpc>
              <a:buFont typeface="Wingdings" pitchFamily="2" charset="2"/>
              <a:buChar char="n"/>
            </a:pPr>
            <a:r>
              <a:rPr lang="zh-CN" altLang="en-US" sz="3200" dirty="0">
                <a:latin typeface="+mn-ea"/>
              </a:rPr>
              <a:t>最常用的软件复用机制：</a:t>
            </a:r>
            <a:endParaRPr lang="en-US" altLang="zh-CN" sz="3200" dirty="0">
              <a:latin typeface="+mn-ea"/>
            </a:endParaRPr>
          </a:p>
          <a:p>
            <a:pPr marL="1314450" lvl="2" indent="-457200">
              <a:lnSpc>
                <a:spcPct val="120000"/>
              </a:lnSpc>
              <a:buFont typeface="Wingdings" pitchFamily="2" charset="2"/>
              <a:buChar char="n"/>
            </a:pPr>
            <a:r>
              <a:rPr lang="zh-CN" altLang="en-US" sz="3200" dirty="0">
                <a:latin typeface="+mn-ea"/>
              </a:rPr>
              <a:t>组合</a:t>
            </a:r>
            <a:endParaRPr lang="en-US" altLang="zh-CN" sz="3200" dirty="0">
              <a:latin typeface="+mn-ea"/>
            </a:endParaRPr>
          </a:p>
          <a:p>
            <a:pPr marL="1314450" lvl="2" indent="-457200">
              <a:lnSpc>
                <a:spcPct val="120000"/>
              </a:lnSpc>
              <a:buFont typeface="Wingdings" pitchFamily="2" charset="2"/>
              <a:buChar char="n"/>
            </a:pPr>
            <a:r>
              <a:rPr lang="zh-CN" altLang="en-US" sz="3200" dirty="0">
                <a:latin typeface="+mn-ea"/>
              </a:rPr>
              <a:t>继承</a:t>
            </a:r>
            <a:endParaRPr lang="en-US" altLang="zh-CN" sz="3200" dirty="0">
              <a:latin typeface="+mn-ea"/>
            </a:endParaRPr>
          </a:p>
          <a:p>
            <a:pPr marL="1314450" lvl="2" indent="-457200">
              <a:buFont typeface="Wingdings" pitchFamily="2" charset="2"/>
              <a:buChar char="n"/>
            </a:pPr>
            <a:endParaRPr lang="zh-CN" altLang="en-US" dirty="0">
              <a:latin typeface="+mn-ea"/>
            </a:endParaRPr>
          </a:p>
        </p:txBody>
      </p:sp>
      <p:sp>
        <p:nvSpPr>
          <p:cNvPr id="57347" name="日期占位符 3"/>
          <p:cNvSpPr>
            <a:spLocks noGrp="1"/>
          </p:cNvSpPr>
          <p:nvPr>
            <p:ph type="dt" sz="quarter" idx="10"/>
          </p:nvPr>
        </p:nvSpPr>
        <p:spPr>
          <a:noFill/>
          <a:ln>
            <a:miter lim="800000"/>
            <a:headEnd/>
            <a:tailEnd/>
          </a:ln>
        </p:spPr>
        <p:txBody>
          <a:bodyPr/>
          <a:lstStyle/>
          <a:p>
            <a:fld id="{0BFD2894-529D-43BC-BB2B-D3CFAABCAFB4}" type="datetime1">
              <a:rPr kumimoji="0" lang="en-US" altLang="zh-CN">
                <a:latin typeface="+mn-ea"/>
                <a:ea typeface="+mn-ea"/>
              </a:rPr>
              <a:pPr/>
              <a:t>5/2/2022</a:t>
            </a:fld>
            <a:endParaRPr kumimoji="0" lang="en-US" altLang="zh-CN">
              <a:latin typeface="+mn-ea"/>
              <a:ea typeface="+mn-ea"/>
            </a:endParaRPr>
          </a:p>
        </p:txBody>
      </p:sp>
      <p:sp>
        <p:nvSpPr>
          <p:cNvPr id="57348" name="灯片编号占位符 5"/>
          <p:cNvSpPr>
            <a:spLocks noGrp="1"/>
          </p:cNvSpPr>
          <p:nvPr>
            <p:ph type="sldNum" sz="quarter" idx="12"/>
          </p:nvPr>
        </p:nvSpPr>
        <p:spPr>
          <a:noFill/>
          <a:ln>
            <a:miter lim="800000"/>
            <a:headEnd/>
            <a:tailEnd/>
          </a:ln>
        </p:spPr>
        <p:txBody>
          <a:bodyPr/>
          <a:lstStyle/>
          <a:p>
            <a:fld id="{66F83440-1F82-4661-8107-7C5A7E1969C3}" type="slidenum">
              <a:rPr kumimoji="0" lang="en-US" altLang="zh-CN">
                <a:latin typeface="+mn-ea"/>
                <a:ea typeface="+mn-ea"/>
              </a:rPr>
              <a:pPr/>
              <a:t>2</a:t>
            </a:fld>
            <a:endParaRPr kumimoji="0" lang="en-US" altLang="zh-CN">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5" name="Rectangle 3"/>
          <p:cNvSpPr>
            <a:spLocks noGrp="1" noChangeArrowheads="1"/>
          </p:cNvSpPr>
          <p:nvPr>
            <p:ph type="title"/>
          </p:nvPr>
        </p:nvSpPr>
        <p:spPr>
          <a:xfrm>
            <a:off x="609600" y="188913"/>
            <a:ext cx="7772400" cy="914400"/>
          </a:xfrm>
        </p:spPr>
        <p:txBody>
          <a:bodyPr/>
          <a:lstStyle/>
          <a:p>
            <a:pPr marL="762000" indent="-762000">
              <a:defRPr/>
            </a:pPr>
            <a:r>
              <a:rPr lang="zh-CN" altLang="en-US" sz="3400" dirty="0">
                <a:latin typeface="+mn-ea"/>
                <a:ea typeface="+mn-ea"/>
              </a:rPr>
              <a:t>观察</a:t>
            </a:r>
          </a:p>
        </p:txBody>
      </p:sp>
      <p:sp>
        <p:nvSpPr>
          <p:cNvPr id="28674"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914400" lvl="1" indent="-457200">
              <a:buFont typeface="Wingdings" pitchFamily="2" charset="2"/>
              <a:buChar char="n"/>
            </a:pPr>
            <a:r>
              <a:rPr lang="zh-CN" altLang="en-US" sz="3200" dirty="0">
                <a:latin typeface="+mn-ea"/>
              </a:rPr>
              <a:t>源代码级的修改。</a:t>
            </a:r>
          </a:p>
          <a:p>
            <a:pPr marL="914400" lvl="1" indent="-457200">
              <a:buFont typeface="Wingdings" pitchFamily="2" charset="2"/>
              <a:buChar char="n"/>
            </a:pPr>
            <a:endParaRPr lang="zh-CN" altLang="en-US" sz="3200" dirty="0">
              <a:latin typeface="+mn-ea"/>
            </a:endParaRPr>
          </a:p>
          <a:p>
            <a:pPr marL="914400" lvl="1" indent="-457200">
              <a:buFont typeface="Wingdings" pitchFamily="2" charset="2"/>
              <a:buChar char="n"/>
            </a:pPr>
            <a:r>
              <a:rPr lang="zh-CN" altLang="en-US" sz="3200" dirty="0">
                <a:latin typeface="+mn-ea"/>
              </a:rPr>
              <a:t>复用的是排序的思想，不是真正的实现。</a:t>
            </a:r>
          </a:p>
        </p:txBody>
      </p:sp>
      <p:sp>
        <p:nvSpPr>
          <p:cNvPr id="28675" name="日期占位符 3"/>
          <p:cNvSpPr>
            <a:spLocks noGrp="1"/>
          </p:cNvSpPr>
          <p:nvPr>
            <p:ph type="dt" sz="quarter" idx="10"/>
          </p:nvPr>
        </p:nvSpPr>
        <p:spPr>
          <a:noFill/>
          <a:ln>
            <a:miter lim="800000"/>
            <a:headEnd/>
            <a:tailEnd/>
          </a:ln>
        </p:spPr>
        <p:txBody>
          <a:bodyPr/>
          <a:lstStyle/>
          <a:p>
            <a:fld id="{6F11A5D7-6928-459C-AE9B-CB5228D5A0AD}" type="datetime1">
              <a:rPr lang="en-US" altLang="zh-CN">
                <a:latin typeface="+mn-ea"/>
                <a:ea typeface="+mn-ea"/>
                <a:cs typeface="-쉬리B"/>
              </a:rPr>
              <a:pPr/>
              <a:t>5/2/2022</a:t>
            </a:fld>
            <a:endParaRPr lang="en-US" altLang="zh-CN">
              <a:latin typeface="+mn-ea"/>
              <a:ea typeface="+mn-ea"/>
              <a:cs typeface="-쉬리B"/>
            </a:endParaRPr>
          </a:p>
        </p:txBody>
      </p:sp>
      <p:sp>
        <p:nvSpPr>
          <p:cNvPr id="28676" name="灯片编号占位符 5"/>
          <p:cNvSpPr>
            <a:spLocks noGrp="1"/>
          </p:cNvSpPr>
          <p:nvPr>
            <p:ph type="sldNum" sz="quarter" idx="12"/>
          </p:nvPr>
        </p:nvSpPr>
        <p:spPr>
          <a:noFill/>
          <a:ln>
            <a:miter lim="800000"/>
            <a:headEnd/>
            <a:tailEnd/>
          </a:ln>
        </p:spPr>
        <p:txBody>
          <a:bodyPr/>
          <a:lstStyle/>
          <a:p>
            <a:fld id="{B999049B-A544-4539-A7FB-2A19D203505D}" type="slidenum">
              <a:rPr lang="en-US" altLang="zh-CN">
                <a:latin typeface="+mn-ea"/>
                <a:ea typeface="+mn-ea"/>
                <a:cs typeface="-쉬리B"/>
              </a:rPr>
              <a:pPr/>
              <a:t>20</a:t>
            </a:fld>
            <a:endParaRPr lang="en-US" altLang="zh-CN">
              <a:latin typeface="+mn-ea"/>
              <a:ea typeface="+mn-ea"/>
              <a:cs typeface="-쉬리B"/>
            </a:endParaRPr>
          </a:p>
        </p:txBody>
      </p:sp>
    </p:spTree>
    <p:extLst>
      <p:ext uri="{BB962C8B-B14F-4D97-AF65-F5344CB8AC3E}">
        <p14:creationId xmlns:p14="http://schemas.microsoft.com/office/powerpoint/2010/main" val="1385298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1" name="Rectangle 3"/>
          <p:cNvSpPr>
            <a:spLocks noGrp="1" noChangeArrowheads="1"/>
          </p:cNvSpPr>
          <p:nvPr>
            <p:ph type="title"/>
          </p:nvPr>
        </p:nvSpPr>
        <p:spPr>
          <a:xfrm>
            <a:off x="609600" y="188913"/>
            <a:ext cx="7772400" cy="914400"/>
          </a:xfrm>
        </p:spPr>
        <p:txBody>
          <a:bodyPr/>
          <a:lstStyle/>
          <a:p>
            <a:pPr marL="762000" indent="-762000">
              <a:defRPr/>
            </a:pPr>
            <a:r>
              <a:rPr lang="en-US" altLang="zh-CN" dirty="0">
                <a:latin typeface="+mn-ea"/>
                <a:ea typeface="+mn-ea"/>
              </a:rPr>
              <a:t>OO</a:t>
            </a:r>
            <a:r>
              <a:rPr lang="zh-CN" altLang="en-US" dirty="0">
                <a:latin typeface="+mn-ea"/>
                <a:ea typeface="+mn-ea"/>
              </a:rPr>
              <a:t>方案</a:t>
            </a:r>
          </a:p>
        </p:txBody>
      </p:sp>
      <p:sp>
        <p:nvSpPr>
          <p:cNvPr id="30722"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914400" lvl="1" indent="-457200">
              <a:buFont typeface="Wingdings" pitchFamily="2" charset="2"/>
              <a:buChar char="n"/>
            </a:pPr>
            <a:r>
              <a:rPr lang="zh-CN" altLang="en-US" sz="3200" dirty="0">
                <a:latin typeface="+mn-ea"/>
              </a:rPr>
              <a:t>需要源代码级的修改的地方？</a:t>
            </a:r>
          </a:p>
          <a:p>
            <a:pPr marL="914400" lvl="1" indent="-457200">
              <a:buFont typeface="Wingdings" pitchFamily="2" charset="2"/>
              <a:buChar char="n"/>
            </a:pPr>
            <a:endParaRPr lang="zh-CN" altLang="en-US" sz="3200" dirty="0">
              <a:latin typeface="+mn-ea"/>
            </a:endParaRPr>
          </a:p>
          <a:p>
            <a:pPr marL="914400" lvl="1" indent="-457200">
              <a:buFont typeface="Wingdings" pitchFamily="2" charset="2"/>
              <a:buChar char="n"/>
            </a:pPr>
            <a:r>
              <a:rPr lang="zh-CN" altLang="en-US" sz="3200" dirty="0">
                <a:latin typeface="+mn-ea"/>
              </a:rPr>
              <a:t>元素类型、元素数目、数值比较、元素交换。</a:t>
            </a:r>
          </a:p>
          <a:p>
            <a:pPr marL="914400" lvl="1" indent="-457200">
              <a:buFont typeface="Wingdings" pitchFamily="2" charset="2"/>
              <a:buChar char="n"/>
            </a:pPr>
            <a:endParaRPr lang="zh-CN" altLang="en-US" sz="3200" dirty="0">
              <a:latin typeface="+mn-ea"/>
            </a:endParaRPr>
          </a:p>
          <a:p>
            <a:pPr marL="914400" lvl="1" indent="-457200">
              <a:buFont typeface="Wingdings" pitchFamily="2" charset="2"/>
              <a:buChar char="n"/>
            </a:pPr>
            <a:r>
              <a:rPr lang="zh-CN" altLang="en-US" sz="3200" dirty="0">
                <a:latin typeface="+mn-ea"/>
              </a:rPr>
              <a:t>封装改变</a:t>
            </a:r>
          </a:p>
        </p:txBody>
      </p:sp>
      <p:sp>
        <p:nvSpPr>
          <p:cNvPr id="30723" name="日期占位符 3"/>
          <p:cNvSpPr>
            <a:spLocks noGrp="1"/>
          </p:cNvSpPr>
          <p:nvPr>
            <p:ph type="dt" sz="quarter" idx="10"/>
          </p:nvPr>
        </p:nvSpPr>
        <p:spPr>
          <a:noFill/>
          <a:ln>
            <a:miter lim="800000"/>
            <a:headEnd/>
            <a:tailEnd/>
          </a:ln>
        </p:spPr>
        <p:txBody>
          <a:bodyPr/>
          <a:lstStyle/>
          <a:p>
            <a:fld id="{F92E7E8C-42F5-4918-8E10-901DB7FB9985}" type="datetime1">
              <a:rPr lang="en-US" altLang="zh-CN">
                <a:latin typeface="+mn-ea"/>
                <a:ea typeface="+mn-ea"/>
                <a:cs typeface="-쉬리B"/>
              </a:rPr>
              <a:pPr/>
              <a:t>5/2/2022</a:t>
            </a:fld>
            <a:endParaRPr lang="en-US" altLang="zh-CN">
              <a:latin typeface="+mn-ea"/>
              <a:ea typeface="+mn-ea"/>
              <a:cs typeface="-쉬리B"/>
            </a:endParaRPr>
          </a:p>
        </p:txBody>
      </p:sp>
      <p:sp>
        <p:nvSpPr>
          <p:cNvPr id="30724" name="灯片编号占位符 5"/>
          <p:cNvSpPr>
            <a:spLocks noGrp="1"/>
          </p:cNvSpPr>
          <p:nvPr>
            <p:ph type="sldNum" sz="quarter" idx="12"/>
          </p:nvPr>
        </p:nvSpPr>
        <p:spPr>
          <a:noFill/>
          <a:ln>
            <a:miter lim="800000"/>
            <a:headEnd/>
            <a:tailEnd/>
          </a:ln>
        </p:spPr>
        <p:txBody>
          <a:bodyPr/>
          <a:lstStyle/>
          <a:p>
            <a:fld id="{88A9F19B-AB99-44EF-844C-98F8501023E3}" type="slidenum">
              <a:rPr lang="en-US" altLang="zh-CN">
                <a:latin typeface="+mn-ea"/>
                <a:ea typeface="+mn-ea"/>
                <a:cs typeface="-쉬리B"/>
              </a:rPr>
              <a:pPr/>
              <a:t>21</a:t>
            </a:fld>
            <a:endParaRPr lang="en-US" altLang="zh-CN">
              <a:latin typeface="+mn-ea"/>
              <a:ea typeface="+mn-ea"/>
              <a:cs typeface="-쉬리B"/>
            </a:endParaRPr>
          </a:p>
        </p:txBody>
      </p:sp>
    </p:spTree>
    <p:extLst>
      <p:ext uri="{BB962C8B-B14F-4D97-AF65-F5344CB8AC3E}">
        <p14:creationId xmlns:p14="http://schemas.microsoft.com/office/powerpoint/2010/main" val="192150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3" name="Rectangle 3"/>
          <p:cNvSpPr>
            <a:spLocks noGrp="1" noChangeArrowheads="1"/>
          </p:cNvSpPr>
          <p:nvPr>
            <p:ph type="title"/>
          </p:nvPr>
        </p:nvSpPr>
        <p:spPr>
          <a:xfrm>
            <a:off x="609600" y="188913"/>
            <a:ext cx="7772400" cy="914400"/>
          </a:xfrm>
        </p:spPr>
        <p:txBody>
          <a:bodyPr/>
          <a:lstStyle/>
          <a:p>
            <a:pPr marL="762000" indent="-762000">
              <a:defRPr/>
            </a:pPr>
            <a:r>
              <a:rPr lang="en-US" altLang="zh-CN" dirty="0">
                <a:latin typeface="+mn-ea"/>
                <a:ea typeface="+mn-ea"/>
              </a:rPr>
              <a:t>OO</a:t>
            </a:r>
            <a:r>
              <a:rPr lang="zh-CN" altLang="en-US" dirty="0">
                <a:latin typeface="+mn-ea"/>
                <a:ea typeface="+mn-ea"/>
              </a:rPr>
              <a:t>方案</a:t>
            </a:r>
            <a:r>
              <a:rPr lang="en-US" altLang="zh-CN" dirty="0">
                <a:latin typeface="+mn-ea"/>
                <a:ea typeface="+mn-ea"/>
              </a:rPr>
              <a:t>-</a:t>
            </a:r>
            <a:r>
              <a:rPr lang="zh-CN" altLang="en-US" dirty="0">
                <a:latin typeface="+mn-ea"/>
                <a:ea typeface="+mn-ea"/>
              </a:rPr>
              <a:t>排序框架</a:t>
            </a:r>
          </a:p>
        </p:txBody>
      </p:sp>
      <p:sp>
        <p:nvSpPr>
          <p:cNvPr id="32770"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457200" lvl="1" indent="0">
              <a:lnSpc>
                <a:spcPct val="90000"/>
              </a:lnSpc>
              <a:buNone/>
            </a:pPr>
            <a:r>
              <a:rPr lang="en-US" altLang="zh-CN" dirty="0">
                <a:latin typeface="+mn-ea"/>
              </a:rPr>
              <a:t>class </a:t>
            </a:r>
            <a:r>
              <a:rPr lang="en-US" altLang="zh-CN" dirty="0" err="1">
                <a:latin typeface="+mn-ea"/>
              </a:rPr>
              <a:t>InsertionSorter</a:t>
            </a:r>
            <a:r>
              <a:rPr lang="en-US" altLang="zh-CN" dirty="0">
                <a:latin typeface="+mn-ea"/>
              </a:rPr>
              <a:t> {</a:t>
            </a:r>
          </a:p>
          <a:p>
            <a:pPr marL="457200" lvl="1" indent="0">
              <a:lnSpc>
                <a:spcPct val="90000"/>
              </a:lnSpc>
              <a:buNone/>
            </a:pPr>
            <a:r>
              <a:rPr lang="en-US" altLang="zh-CN" dirty="0">
                <a:latin typeface="+mn-ea"/>
              </a:rPr>
              <a:t>	public void sort () {</a:t>
            </a:r>
          </a:p>
          <a:p>
            <a:pPr marL="457200" lvl="1" indent="0">
              <a:lnSpc>
                <a:spcPct val="90000"/>
              </a:lnSpc>
              <a:buNone/>
            </a:pPr>
            <a:r>
              <a:rPr lang="en-US" altLang="zh-CN" dirty="0">
                <a:latin typeface="+mn-ea"/>
              </a:rPr>
              <a:t>		</a:t>
            </a:r>
            <a:r>
              <a:rPr lang="en-US" altLang="zh-CN" dirty="0" err="1">
                <a:latin typeface="+mn-ea"/>
              </a:rPr>
              <a:t>int</a:t>
            </a:r>
            <a:r>
              <a:rPr lang="en-US" altLang="zh-CN" dirty="0">
                <a:latin typeface="+mn-ea"/>
              </a:rPr>
              <a:t> n = </a:t>
            </a:r>
            <a:r>
              <a:rPr lang="en-US" altLang="zh-CN" dirty="0">
                <a:solidFill>
                  <a:srgbClr val="000099"/>
                </a:solidFill>
                <a:latin typeface="+mn-ea"/>
              </a:rPr>
              <a:t>size()</a:t>
            </a:r>
            <a:r>
              <a:rPr lang="en-US" altLang="zh-CN" dirty="0">
                <a:latin typeface="+mn-ea"/>
              </a:rPr>
              <a:t>;</a:t>
            </a:r>
          </a:p>
          <a:p>
            <a:pPr marL="457200" lvl="1" indent="0">
              <a:lnSpc>
                <a:spcPct val="90000"/>
              </a:lnSpc>
              <a:buNone/>
            </a:pPr>
            <a:r>
              <a:rPr lang="en-US" altLang="zh-CN" dirty="0">
                <a:latin typeface="+mn-ea"/>
              </a:rPr>
              <a:t>		for (</a:t>
            </a:r>
            <a:r>
              <a:rPr lang="en-US" altLang="zh-CN" dirty="0" err="1">
                <a:latin typeface="+mn-ea"/>
              </a:rPr>
              <a:t>int</a:t>
            </a:r>
            <a:r>
              <a:rPr lang="en-US" altLang="zh-CN" dirty="0">
                <a:latin typeface="+mn-ea"/>
              </a:rPr>
              <a:t> </a:t>
            </a:r>
            <a:r>
              <a:rPr lang="en-US" altLang="zh-CN" dirty="0" err="1">
                <a:latin typeface="+mn-ea"/>
              </a:rPr>
              <a:t>i</a:t>
            </a:r>
            <a:r>
              <a:rPr lang="en-US" altLang="zh-CN" dirty="0">
                <a:latin typeface="+mn-ea"/>
              </a:rPr>
              <a:t> = 1; </a:t>
            </a:r>
            <a:r>
              <a:rPr lang="en-US" altLang="zh-CN" dirty="0" err="1">
                <a:latin typeface="+mn-ea"/>
              </a:rPr>
              <a:t>i</a:t>
            </a:r>
            <a:r>
              <a:rPr lang="en-US" altLang="zh-CN" dirty="0">
                <a:latin typeface="+mn-ea"/>
              </a:rPr>
              <a:t> &lt; n; </a:t>
            </a:r>
            <a:r>
              <a:rPr lang="en-US" altLang="zh-CN" dirty="0" err="1">
                <a:latin typeface="+mn-ea"/>
              </a:rPr>
              <a:t>i</a:t>
            </a:r>
            <a:r>
              <a:rPr lang="en-US" altLang="zh-CN" dirty="0">
                <a:latin typeface="+mn-ea"/>
              </a:rPr>
              <a:t>++) {</a:t>
            </a:r>
          </a:p>
          <a:p>
            <a:pPr marL="457200" lvl="1" indent="0">
              <a:lnSpc>
                <a:spcPct val="90000"/>
              </a:lnSpc>
              <a:buNone/>
            </a:pPr>
            <a:r>
              <a:rPr lang="en-US" altLang="zh-CN" dirty="0">
                <a:latin typeface="+mn-ea"/>
              </a:rPr>
              <a:t>			</a:t>
            </a:r>
            <a:r>
              <a:rPr lang="en-US" altLang="zh-CN" dirty="0" err="1">
                <a:latin typeface="+mn-ea"/>
              </a:rPr>
              <a:t>int</a:t>
            </a:r>
            <a:r>
              <a:rPr lang="en-US" altLang="zh-CN" dirty="0">
                <a:latin typeface="+mn-ea"/>
              </a:rPr>
              <a:t> j = </a:t>
            </a:r>
            <a:r>
              <a:rPr lang="en-US" altLang="zh-CN" dirty="0" err="1">
                <a:latin typeface="+mn-ea"/>
              </a:rPr>
              <a:t>i</a:t>
            </a:r>
            <a:r>
              <a:rPr lang="en-US" altLang="zh-CN" dirty="0">
                <a:latin typeface="+mn-ea"/>
              </a:rPr>
              <a:t> - 1;</a:t>
            </a:r>
          </a:p>
          <a:p>
            <a:pPr marL="457200" lvl="1" indent="0">
              <a:lnSpc>
                <a:spcPct val="90000"/>
              </a:lnSpc>
              <a:buNone/>
            </a:pPr>
            <a:r>
              <a:rPr lang="en-US" altLang="zh-CN" dirty="0">
                <a:latin typeface="+mn-ea"/>
              </a:rPr>
              <a:t>			while (j &gt;= 0 &amp;&amp; </a:t>
            </a:r>
            <a:r>
              <a:rPr lang="en-US" altLang="zh-CN" dirty="0" err="1">
                <a:solidFill>
                  <a:srgbClr val="000099"/>
                </a:solidFill>
                <a:latin typeface="+mn-ea"/>
              </a:rPr>
              <a:t>lessThan</a:t>
            </a:r>
            <a:r>
              <a:rPr lang="en-US" altLang="zh-CN" dirty="0">
                <a:latin typeface="+mn-ea"/>
              </a:rPr>
              <a:t>(j+1, j)) {</a:t>
            </a:r>
          </a:p>
          <a:p>
            <a:pPr marL="457200" lvl="1" indent="0">
              <a:lnSpc>
                <a:spcPct val="90000"/>
              </a:lnSpc>
              <a:buNone/>
            </a:pPr>
            <a:r>
              <a:rPr lang="en-US" altLang="zh-CN" dirty="0">
                <a:latin typeface="+mn-ea"/>
              </a:rPr>
              <a:t>				</a:t>
            </a:r>
            <a:r>
              <a:rPr lang="en-US" altLang="zh-CN" dirty="0">
                <a:solidFill>
                  <a:srgbClr val="000099"/>
                </a:solidFill>
                <a:latin typeface="+mn-ea"/>
              </a:rPr>
              <a:t>swap</a:t>
            </a:r>
            <a:r>
              <a:rPr lang="en-US" altLang="zh-CN" dirty="0">
                <a:latin typeface="+mn-ea"/>
              </a:rPr>
              <a:t>(j, j+1);</a:t>
            </a:r>
          </a:p>
          <a:p>
            <a:pPr marL="457200" lvl="1" indent="0">
              <a:lnSpc>
                <a:spcPct val="90000"/>
              </a:lnSpc>
              <a:buNone/>
            </a:pPr>
            <a:r>
              <a:rPr lang="en-US" altLang="zh-CN" dirty="0">
                <a:latin typeface="+mn-ea"/>
              </a:rPr>
              <a:t>				j = j - 1;</a:t>
            </a:r>
          </a:p>
          <a:p>
            <a:pPr marL="457200" lvl="1" indent="0">
              <a:lnSpc>
                <a:spcPct val="90000"/>
              </a:lnSpc>
              <a:buNone/>
            </a:pPr>
            <a:r>
              <a:rPr lang="en-US" altLang="zh-CN" dirty="0">
                <a:latin typeface="+mn-ea"/>
              </a:rPr>
              <a:t>			}</a:t>
            </a:r>
          </a:p>
          <a:p>
            <a:pPr marL="457200" lvl="1" indent="0">
              <a:lnSpc>
                <a:spcPct val="90000"/>
              </a:lnSpc>
              <a:buNone/>
            </a:pPr>
            <a:r>
              <a:rPr lang="en-US" altLang="zh-CN" dirty="0">
                <a:latin typeface="+mn-ea"/>
              </a:rPr>
              <a:t>		}</a:t>
            </a:r>
          </a:p>
          <a:p>
            <a:pPr marL="457200" lvl="1" indent="0">
              <a:lnSpc>
                <a:spcPct val="90000"/>
              </a:lnSpc>
              <a:buNone/>
            </a:pPr>
            <a:r>
              <a:rPr lang="en-US" altLang="zh-CN" dirty="0">
                <a:latin typeface="+mn-ea"/>
              </a:rPr>
              <a:t>	}</a:t>
            </a:r>
          </a:p>
        </p:txBody>
      </p:sp>
      <p:sp>
        <p:nvSpPr>
          <p:cNvPr id="32771" name="日期占位符 3"/>
          <p:cNvSpPr>
            <a:spLocks noGrp="1"/>
          </p:cNvSpPr>
          <p:nvPr>
            <p:ph type="dt" sz="quarter" idx="10"/>
          </p:nvPr>
        </p:nvSpPr>
        <p:spPr>
          <a:noFill/>
          <a:ln>
            <a:miter lim="800000"/>
            <a:headEnd/>
            <a:tailEnd/>
          </a:ln>
        </p:spPr>
        <p:txBody>
          <a:bodyPr/>
          <a:lstStyle/>
          <a:p>
            <a:fld id="{FC682CB1-B950-40C1-A26E-5F4EB0B47317}" type="datetime1">
              <a:rPr lang="en-US" altLang="zh-CN">
                <a:latin typeface="+mn-ea"/>
                <a:ea typeface="+mn-ea"/>
                <a:cs typeface="-쉬리B"/>
              </a:rPr>
              <a:pPr/>
              <a:t>5/2/2022</a:t>
            </a:fld>
            <a:endParaRPr lang="en-US" altLang="zh-CN">
              <a:latin typeface="+mn-ea"/>
              <a:ea typeface="+mn-ea"/>
              <a:cs typeface="-쉬리B"/>
            </a:endParaRPr>
          </a:p>
        </p:txBody>
      </p:sp>
      <p:sp>
        <p:nvSpPr>
          <p:cNvPr id="32772" name="灯片编号占位符 5"/>
          <p:cNvSpPr>
            <a:spLocks noGrp="1"/>
          </p:cNvSpPr>
          <p:nvPr>
            <p:ph type="sldNum" sz="quarter" idx="12"/>
          </p:nvPr>
        </p:nvSpPr>
        <p:spPr>
          <a:noFill/>
          <a:ln>
            <a:miter lim="800000"/>
            <a:headEnd/>
            <a:tailEnd/>
          </a:ln>
        </p:spPr>
        <p:txBody>
          <a:bodyPr/>
          <a:lstStyle/>
          <a:p>
            <a:fld id="{96C522DC-9BB1-494D-88D0-5C5A0DA2B5C4}" type="slidenum">
              <a:rPr lang="en-US" altLang="zh-CN">
                <a:latin typeface="+mn-ea"/>
                <a:ea typeface="+mn-ea"/>
                <a:cs typeface="-쉬리B"/>
              </a:rPr>
              <a:pPr/>
              <a:t>22</a:t>
            </a:fld>
            <a:endParaRPr lang="en-US" altLang="zh-CN">
              <a:latin typeface="+mn-ea"/>
              <a:ea typeface="+mn-ea"/>
              <a:cs typeface="-쉬리B"/>
            </a:endParaRPr>
          </a:p>
        </p:txBody>
      </p:sp>
    </p:spTree>
    <p:extLst>
      <p:ext uri="{BB962C8B-B14F-4D97-AF65-F5344CB8AC3E}">
        <p14:creationId xmlns:p14="http://schemas.microsoft.com/office/powerpoint/2010/main" val="1724805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9" name="Rectangle 3"/>
          <p:cNvSpPr>
            <a:spLocks noGrp="1" noChangeArrowheads="1"/>
          </p:cNvSpPr>
          <p:nvPr>
            <p:ph type="title"/>
          </p:nvPr>
        </p:nvSpPr>
        <p:spPr>
          <a:xfrm>
            <a:off x="609600" y="188913"/>
            <a:ext cx="7772400" cy="914400"/>
          </a:xfrm>
        </p:spPr>
        <p:txBody>
          <a:bodyPr/>
          <a:lstStyle/>
          <a:p>
            <a:pPr marL="762000" indent="-762000">
              <a:defRPr/>
            </a:pPr>
            <a:r>
              <a:rPr lang="en-US" altLang="zh-CN">
                <a:latin typeface="+mn-ea"/>
                <a:ea typeface="+mn-ea"/>
              </a:rPr>
              <a:t>OO</a:t>
            </a:r>
            <a:r>
              <a:rPr lang="zh-CN" altLang="en-US">
                <a:latin typeface="+mn-ea"/>
                <a:ea typeface="+mn-ea"/>
              </a:rPr>
              <a:t>方案</a:t>
            </a:r>
            <a:r>
              <a:rPr lang="en-US" altLang="zh-CN">
                <a:latin typeface="+mn-ea"/>
                <a:ea typeface="+mn-ea"/>
              </a:rPr>
              <a:t>-</a:t>
            </a:r>
            <a:r>
              <a:rPr lang="zh-CN" altLang="en-US">
                <a:latin typeface="+mn-ea"/>
                <a:ea typeface="+mn-ea"/>
              </a:rPr>
              <a:t>排序框架</a:t>
            </a:r>
          </a:p>
        </p:txBody>
      </p:sp>
      <p:sp>
        <p:nvSpPr>
          <p:cNvPr id="34818" name="Rectangle 2" descr="Rectangle: Click to edit Master text styles&#10;Second level&#10;Third level&#10;Fourth level&#10;Fifth level"/>
          <p:cNvSpPr>
            <a:spLocks noGrp="1" noChangeArrowheads="1"/>
          </p:cNvSpPr>
          <p:nvPr>
            <p:ph idx="1"/>
          </p:nvPr>
        </p:nvSpPr>
        <p:spPr>
          <a:xfrm>
            <a:off x="220663" y="1103313"/>
            <a:ext cx="8618537" cy="5297487"/>
          </a:xfrm>
        </p:spPr>
        <p:txBody>
          <a:bodyPr>
            <a:normAutofit fontScale="92500" lnSpcReduction="20000"/>
          </a:bodyPr>
          <a:lstStyle/>
          <a:p>
            <a:pPr marL="0" indent="0">
              <a:buNone/>
            </a:pPr>
            <a:r>
              <a:rPr lang="en-US" altLang="zh-CN" dirty="0">
                <a:latin typeface="+mn-ea"/>
              </a:rPr>
              <a:t>abstract class </a:t>
            </a:r>
            <a:r>
              <a:rPr lang="en-US" altLang="zh-CN" dirty="0" err="1">
                <a:latin typeface="+mn-ea"/>
              </a:rPr>
              <a:t>InsertionSorter</a:t>
            </a:r>
            <a:r>
              <a:rPr lang="en-US" altLang="zh-CN" dirty="0">
                <a:latin typeface="+mn-ea"/>
              </a:rPr>
              <a:t>{</a:t>
            </a:r>
          </a:p>
          <a:p>
            <a:pPr marL="0" indent="0">
              <a:buNone/>
            </a:pPr>
            <a:r>
              <a:rPr lang="en-US" altLang="zh-CN" dirty="0">
                <a:latin typeface="+mn-ea"/>
              </a:rPr>
              <a:t>   public abstract int size(); // abstract methods</a:t>
            </a:r>
          </a:p>
          <a:p>
            <a:pPr marL="0" indent="0">
              <a:buNone/>
            </a:pPr>
            <a:r>
              <a:rPr lang="en-US" altLang="zh-CN" dirty="0">
                <a:latin typeface="+mn-ea"/>
              </a:rPr>
              <a:t>   public abstract  </a:t>
            </a:r>
            <a:r>
              <a:rPr lang="en-US" altLang="zh-CN" dirty="0" err="1">
                <a:latin typeface="+mn-ea"/>
              </a:rPr>
              <a:t>boolean</a:t>
            </a:r>
            <a:r>
              <a:rPr lang="en-US" altLang="zh-CN" dirty="0">
                <a:latin typeface="+mn-ea"/>
              </a:rPr>
              <a:t> </a:t>
            </a:r>
            <a:r>
              <a:rPr lang="en-US" altLang="zh-CN" dirty="0" err="1">
                <a:latin typeface="+mn-ea"/>
              </a:rPr>
              <a:t>lessThan</a:t>
            </a:r>
            <a:r>
              <a:rPr lang="en-US" altLang="zh-CN" dirty="0">
                <a:latin typeface="+mn-ea"/>
              </a:rPr>
              <a:t>(int </a:t>
            </a:r>
            <a:r>
              <a:rPr lang="en-US" altLang="zh-CN" dirty="0" err="1">
                <a:latin typeface="+mn-ea"/>
              </a:rPr>
              <a:t>i</a:t>
            </a:r>
            <a:r>
              <a:rPr lang="en-US" altLang="zh-CN" dirty="0">
                <a:latin typeface="+mn-ea"/>
              </a:rPr>
              <a:t>, int j); </a:t>
            </a:r>
          </a:p>
          <a:p>
            <a:pPr marL="0" indent="0">
              <a:buNone/>
            </a:pPr>
            <a:r>
              <a:rPr lang="en-US" altLang="zh-CN" dirty="0">
                <a:latin typeface="+mn-ea"/>
              </a:rPr>
              <a:t>   public abstract void swap(int </a:t>
            </a:r>
            <a:r>
              <a:rPr lang="en-US" altLang="zh-CN" dirty="0" err="1">
                <a:latin typeface="+mn-ea"/>
              </a:rPr>
              <a:t>i</a:t>
            </a:r>
            <a:r>
              <a:rPr lang="en-US" altLang="zh-CN" dirty="0">
                <a:latin typeface="+mn-ea"/>
              </a:rPr>
              <a:t>, int j);</a:t>
            </a:r>
          </a:p>
          <a:p>
            <a:pPr marL="0" indent="0">
              <a:buNone/>
            </a:pPr>
            <a:r>
              <a:rPr lang="en-US" altLang="zh-CN" dirty="0">
                <a:latin typeface="+mn-ea"/>
              </a:rPr>
              <a:t>   public void sort () {</a:t>
            </a:r>
          </a:p>
          <a:p>
            <a:pPr marL="0" indent="0">
              <a:buNone/>
            </a:pPr>
            <a:r>
              <a:rPr lang="en-US" altLang="zh-CN" dirty="0">
                <a:latin typeface="+mn-ea"/>
              </a:rPr>
              <a:t>     int n = size();</a:t>
            </a:r>
          </a:p>
          <a:p>
            <a:pPr marL="0" indent="0">
              <a:buNone/>
            </a:pPr>
            <a:r>
              <a:rPr lang="nn-NO" altLang="zh-CN" dirty="0">
                <a:latin typeface="+mn-ea"/>
              </a:rPr>
              <a:t>     for (int i = 1; i &lt; n; i++) {</a:t>
            </a:r>
          </a:p>
          <a:p>
            <a:pPr marL="0" indent="0">
              <a:buNone/>
            </a:pPr>
            <a:r>
              <a:rPr lang="en-US" altLang="zh-CN" dirty="0">
                <a:latin typeface="+mn-ea"/>
              </a:rPr>
              <a:t>       int j = </a:t>
            </a:r>
            <a:r>
              <a:rPr lang="en-US" altLang="zh-CN" dirty="0" err="1">
                <a:latin typeface="+mn-ea"/>
              </a:rPr>
              <a:t>i</a:t>
            </a:r>
            <a:r>
              <a:rPr lang="en-US" altLang="zh-CN" dirty="0">
                <a:latin typeface="+mn-ea"/>
              </a:rPr>
              <a:t> - 1;</a:t>
            </a:r>
          </a:p>
          <a:p>
            <a:pPr marL="0" indent="0">
              <a:buNone/>
            </a:pPr>
            <a:r>
              <a:rPr lang="en-US" altLang="zh-CN" dirty="0">
                <a:latin typeface="+mn-ea"/>
              </a:rPr>
              <a:t>          while (j &gt;= 0 &amp;&amp; </a:t>
            </a:r>
            <a:r>
              <a:rPr lang="en-US" altLang="zh-CN" dirty="0" err="1">
                <a:latin typeface="+mn-ea"/>
              </a:rPr>
              <a:t>lessThan</a:t>
            </a:r>
            <a:r>
              <a:rPr lang="en-US" altLang="zh-CN" dirty="0">
                <a:latin typeface="+mn-ea"/>
              </a:rPr>
              <a:t>(j+1, j)) {</a:t>
            </a:r>
          </a:p>
          <a:p>
            <a:pPr marL="0" indent="0">
              <a:buNone/>
            </a:pPr>
            <a:r>
              <a:rPr lang="en-US" altLang="zh-CN" dirty="0">
                <a:latin typeface="+mn-ea"/>
              </a:rPr>
              <a:t>             swap(j, j+1);</a:t>
            </a:r>
          </a:p>
          <a:p>
            <a:pPr marL="0" indent="0">
              <a:buNone/>
            </a:pPr>
            <a:r>
              <a:rPr lang="en-US" altLang="zh-CN" dirty="0">
                <a:latin typeface="+mn-ea"/>
              </a:rPr>
              <a:t>             j = j - 1;</a:t>
            </a:r>
          </a:p>
          <a:p>
            <a:pPr marL="0" indent="0">
              <a:buNone/>
            </a:pPr>
            <a:r>
              <a:rPr lang="en-US" altLang="zh-CN" dirty="0">
                <a:latin typeface="+mn-ea"/>
              </a:rPr>
              <a:t>          }}}</a:t>
            </a:r>
          </a:p>
          <a:p>
            <a:pPr marL="0" indent="0">
              <a:buNone/>
            </a:pPr>
            <a:r>
              <a:rPr lang="en-US" altLang="zh-CN" dirty="0">
                <a:latin typeface="+mn-ea"/>
              </a:rPr>
              <a:t>}</a:t>
            </a:r>
          </a:p>
        </p:txBody>
      </p:sp>
      <p:sp>
        <p:nvSpPr>
          <p:cNvPr id="34819" name="日期占位符 3"/>
          <p:cNvSpPr>
            <a:spLocks noGrp="1"/>
          </p:cNvSpPr>
          <p:nvPr>
            <p:ph type="dt" sz="quarter" idx="10"/>
          </p:nvPr>
        </p:nvSpPr>
        <p:spPr>
          <a:noFill/>
          <a:ln>
            <a:miter lim="800000"/>
            <a:headEnd/>
            <a:tailEnd/>
          </a:ln>
        </p:spPr>
        <p:txBody>
          <a:bodyPr/>
          <a:lstStyle/>
          <a:p>
            <a:fld id="{98663005-7D3E-45E5-BDC0-2DCED1D95197}" type="datetime1">
              <a:rPr lang="en-US" altLang="zh-CN">
                <a:latin typeface="+mn-ea"/>
                <a:ea typeface="+mn-ea"/>
                <a:cs typeface="-쉬리B"/>
              </a:rPr>
              <a:pPr/>
              <a:t>5/2/2022</a:t>
            </a:fld>
            <a:endParaRPr lang="en-US" altLang="zh-CN">
              <a:latin typeface="+mn-ea"/>
              <a:ea typeface="+mn-ea"/>
              <a:cs typeface="-쉬리B"/>
            </a:endParaRPr>
          </a:p>
        </p:txBody>
      </p:sp>
      <p:sp>
        <p:nvSpPr>
          <p:cNvPr id="34820" name="灯片编号占位符 5"/>
          <p:cNvSpPr>
            <a:spLocks noGrp="1"/>
          </p:cNvSpPr>
          <p:nvPr>
            <p:ph type="sldNum" sz="quarter" idx="12"/>
          </p:nvPr>
        </p:nvSpPr>
        <p:spPr>
          <a:noFill/>
          <a:ln>
            <a:miter lim="800000"/>
            <a:headEnd/>
            <a:tailEnd/>
          </a:ln>
        </p:spPr>
        <p:txBody>
          <a:bodyPr/>
          <a:lstStyle/>
          <a:p>
            <a:fld id="{4C09717C-CCCF-4F46-BE0E-42D2DCDEC3CB}" type="slidenum">
              <a:rPr lang="en-US" altLang="zh-CN">
                <a:latin typeface="+mn-ea"/>
                <a:ea typeface="+mn-ea"/>
                <a:cs typeface="-쉬리B"/>
              </a:rPr>
              <a:pPr/>
              <a:t>23</a:t>
            </a:fld>
            <a:endParaRPr lang="en-US" altLang="zh-CN">
              <a:latin typeface="+mn-ea"/>
              <a:ea typeface="+mn-ea"/>
              <a:cs typeface="-쉬리B"/>
            </a:endParaRPr>
          </a:p>
        </p:txBody>
      </p:sp>
    </p:spTree>
    <p:extLst>
      <p:ext uri="{BB962C8B-B14F-4D97-AF65-F5344CB8AC3E}">
        <p14:creationId xmlns:p14="http://schemas.microsoft.com/office/powerpoint/2010/main" val="80915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7" name="Rectangle 3"/>
          <p:cNvSpPr>
            <a:spLocks noGrp="1" noChangeArrowheads="1"/>
          </p:cNvSpPr>
          <p:nvPr>
            <p:ph type="title"/>
          </p:nvPr>
        </p:nvSpPr>
        <p:spPr>
          <a:xfrm>
            <a:off x="609600" y="188913"/>
            <a:ext cx="7772400" cy="914400"/>
          </a:xfrm>
        </p:spPr>
        <p:txBody>
          <a:bodyPr/>
          <a:lstStyle/>
          <a:p>
            <a:pPr marL="762000" indent="-762000">
              <a:defRPr/>
            </a:pPr>
            <a:r>
              <a:rPr lang="en-US" altLang="zh-CN">
                <a:latin typeface="+mn-ea"/>
                <a:ea typeface="+mn-ea"/>
              </a:rPr>
              <a:t>OO</a:t>
            </a:r>
            <a:r>
              <a:rPr lang="zh-CN" altLang="en-US">
                <a:latin typeface="+mn-ea"/>
                <a:ea typeface="+mn-ea"/>
              </a:rPr>
              <a:t>方案</a:t>
            </a:r>
            <a:r>
              <a:rPr lang="en-US" altLang="zh-CN">
                <a:latin typeface="+mn-ea"/>
                <a:ea typeface="+mn-ea"/>
              </a:rPr>
              <a:t>-</a:t>
            </a:r>
            <a:r>
              <a:rPr lang="zh-CN" altLang="en-US">
                <a:latin typeface="+mn-ea"/>
                <a:ea typeface="+mn-ea"/>
              </a:rPr>
              <a:t>特化</a:t>
            </a:r>
          </a:p>
        </p:txBody>
      </p:sp>
      <p:sp>
        <p:nvSpPr>
          <p:cNvPr id="36866" name="Rectangle 2" descr="Rectangle: Click to edit Master text styles&#10;Second level&#10;Third level&#10;Fourth level&#10;Fifth level"/>
          <p:cNvSpPr>
            <a:spLocks noGrp="1" noChangeArrowheads="1"/>
          </p:cNvSpPr>
          <p:nvPr>
            <p:ph idx="1"/>
          </p:nvPr>
        </p:nvSpPr>
        <p:spPr>
          <a:xfrm>
            <a:off x="1585081" y="1103313"/>
            <a:ext cx="5821437" cy="5153745"/>
          </a:xfrm>
        </p:spPr>
        <p:txBody>
          <a:bodyPr>
            <a:normAutofit fontScale="62500" lnSpcReduction="20000"/>
          </a:bodyPr>
          <a:lstStyle/>
          <a:p>
            <a:pPr marL="0" indent="0">
              <a:buNone/>
            </a:pPr>
            <a:r>
              <a:rPr lang="en-US" altLang="zh-CN" b="1" dirty="0">
                <a:latin typeface="+mn-ea"/>
              </a:rPr>
              <a:t>class </a:t>
            </a:r>
            <a:r>
              <a:rPr lang="en-US" altLang="zh-CN" b="1" dirty="0" err="1">
                <a:latin typeface="+mn-ea"/>
              </a:rPr>
              <a:t>EmployeeSorter</a:t>
            </a:r>
            <a:r>
              <a:rPr lang="en-US" altLang="zh-CN" b="1" dirty="0">
                <a:latin typeface="+mn-ea"/>
              </a:rPr>
              <a:t> extends </a:t>
            </a:r>
            <a:r>
              <a:rPr lang="en-US" altLang="zh-CN" b="1" dirty="0" err="1">
                <a:latin typeface="+mn-ea"/>
              </a:rPr>
              <a:t>InsertionSorter</a:t>
            </a:r>
            <a:r>
              <a:rPr lang="en-US" altLang="zh-CN" b="1" dirty="0">
                <a:latin typeface="+mn-ea"/>
              </a:rPr>
              <a:t> {</a:t>
            </a:r>
          </a:p>
          <a:p>
            <a:pPr marL="0" indent="0">
              <a:buNone/>
            </a:pPr>
            <a:r>
              <a:rPr lang="en-US" altLang="zh-CN" dirty="0">
                <a:latin typeface="+mn-ea"/>
              </a:rPr>
              <a:t>Employee data[];</a:t>
            </a:r>
          </a:p>
          <a:p>
            <a:pPr marL="0" indent="0">
              <a:buNone/>
            </a:pPr>
            <a:r>
              <a:rPr lang="en-US" altLang="zh-CN" dirty="0">
                <a:latin typeface="+mn-ea"/>
              </a:rPr>
              <a:t>int size;</a:t>
            </a:r>
            <a:endParaRPr lang="zh-CN" altLang="en-US" dirty="0">
              <a:latin typeface="+mn-ea"/>
            </a:endParaRPr>
          </a:p>
          <a:p>
            <a:pPr marL="0" indent="0">
              <a:buNone/>
            </a:pPr>
            <a:r>
              <a:rPr lang="en-US" altLang="zh-CN" b="1" dirty="0">
                <a:latin typeface="+mn-ea"/>
              </a:rPr>
              <a:t>public </a:t>
            </a:r>
            <a:r>
              <a:rPr lang="en-US" altLang="zh-CN" b="1" dirty="0" err="1">
                <a:latin typeface="+mn-ea"/>
              </a:rPr>
              <a:t>EmployeeSorter</a:t>
            </a:r>
            <a:r>
              <a:rPr lang="en-US" altLang="zh-CN" b="1" dirty="0">
                <a:latin typeface="+mn-ea"/>
              </a:rPr>
              <a:t>(Employee d[], int n) {</a:t>
            </a:r>
          </a:p>
          <a:p>
            <a:pPr marL="0" indent="0">
              <a:buNone/>
            </a:pPr>
            <a:r>
              <a:rPr lang="en-US" altLang="zh-CN" dirty="0">
                <a:latin typeface="+mn-ea"/>
              </a:rPr>
              <a:t>data = d;</a:t>
            </a:r>
          </a:p>
          <a:p>
            <a:pPr marL="0" indent="0">
              <a:buNone/>
            </a:pPr>
            <a:r>
              <a:rPr lang="en-US" altLang="zh-CN" dirty="0">
                <a:latin typeface="+mn-ea"/>
              </a:rPr>
              <a:t>size = n;</a:t>
            </a:r>
          </a:p>
          <a:p>
            <a:pPr marL="0" indent="0">
              <a:buNone/>
            </a:pPr>
            <a:r>
              <a:rPr lang="en-US" altLang="zh-CN" dirty="0">
                <a:latin typeface="+mn-ea"/>
              </a:rPr>
              <a:t>}</a:t>
            </a:r>
            <a:endParaRPr lang="zh-CN" altLang="en-US" dirty="0">
              <a:latin typeface="+mn-ea"/>
            </a:endParaRPr>
          </a:p>
          <a:p>
            <a:pPr marL="0" indent="0">
              <a:buNone/>
            </a:pPr>
            <a:r>
              <a:rPr lang="en-US" altLang="zh-CN" b="1" dirty="0">
                <a:latin typeface="+mn-ea"/>
              </a:rPr>
              <a:t>public int size() {</a:t>
            </a:r>
          </a:p>
          <a:p>
            <a:pPr marL="0" indent="0">
              <a:buNone/>
            </a:pPr>
            <a:r>
              <a:rPr lang="en-US" altLang="zh-CN" dirty="0">
                <a:latin typeface="+mn-ea"/>
              </a:rPr>
              <a:t>return size;</a:t>
            </a:r>
          </a:p>
          <a:p>
            <a:pPr marL="0" indent="0">
              <a:buNone/>
            </a:pPr>
            <a:r>
              <a:rPr lang="en-US" altLang="zh-CN" dirty="0">
                <a:latin typeface="+mn-ea"/>
              </a:rPr>
              <a:t>}</a:t>
            </a:r>
            <a:endParaRPr lang="zh-CN" altLang="en-US" dirty="0">
              <a:latin typeface="+mn-ea"/>
            </a:endParaRPr>
          </a:p>
          <a:p>
            <a:pPr marL="0" indent="0">
              <a:buNone/>
            </a:pPr>
            <a:r>
              <a:rPr lang="en-US" altLang="zh-CN" b="1" dirty="0">
                <a:latin typeface="+mn-ea"/>
              </a:rPr>
              <a:t>public </a:t>
            </a:r>
            <a:r>
              <a:rPr lang="en-US" altLang="zh-CN" b="1" dirty="0" err="1">
                <a:latin typeface="+mn-ea"/>
              </a:rPr>
              <a:t>boolean</a:t>
            </a:r>
            <a:r>
              <a:rPr lang="en-US" altLang="zh-CN" b="1" dirty="0">
                <a:latin typeface="+mn-ea"/>
              </a:rPr>
              <a:t> </a:t>
            </a:r>
            <a:r>
              <a:rPr lang="en-US" altLang="zh-CN" b="1" dirty="0" err="1">
                <a:latin typeface="+mn-ea"/>
              </a:rPr>
              <a:t>lessThan</a:t>
            </a:r>
            <a:r>
              <a:rPr lang="en-US" altLang="zh-CN" b="1" dirty="0">
                <a:latin typeface="+mn-ea"/>
              </a:rPr>
              <a:t>(int </a:t>
            </a:r>
            <a:r>
              <a:rPr lang="en-US" altLang="zh-CN" b="1" dirty="0" err="1">
                <a:latin typeface="+mn-ea"/>
              </a:rPr>
              <a:t>i</a:t>
            </a:r>
            <a:r>
              <a:rPr lang="en-US" altLang="zh-CN" b="1" dirty="0">
                <a:latin typeface="+mn-ea"/>
              </a:rPr>
              <a:t>, int j) {</a:t>
            </a:r>
          </a:p>
          <a:p>
            <a:pPr marL="0" indent="0">
              <a:buNone/>
            </a:pPr>
            <a:r>
              <a:rPr lang="en-US" altLang="zh-CN" dirty="0">
                <a:latin typeface="+mn-ea"/>
              </a:rPr>
              <a:t>return data[</a:t>
            </a:r>
            <a:r>
              <a:rPr lang="en-US" altLang="zh-CN" dirty="0" err="1">
                <a:latin typeface="+mn-ea"/>
              </a:rPr>
              <a:t>i</a:t>
            </a:r>
            <a:r>
              <a:rPr lang="en-US" altLang="zh-CN" dirty="0">
                <a:latin typeface="+mn-ea"/>
              </a:rPr>
              <a:t>].</a:t>
            </a:r>
            <a:r>
              <a:rPr lang="en-US" altLang="zh-CN" dirty="0" err="1">
                <a:latin typeface="+mn-ea"/>
              </a:rPr>
              <a:t>startingYear</a:t>
            </a:r>
            <a:r>
              <a:rPr lang="en-US" altLang="zh-CN" dirty="0">
                <a:latin typeface="+mn-ea"/>
              </a:rPr>
              <a:t> &lt; data[j].</a:t>
            </a:r>
            <a:r>
              <a:rPr lang="en-US" altLang="zh-CN" dirty="0" err="1">
                <a:latin typeface="+mn-ea"/>
              </a:rPr>
              <a:t>startingYear</a:t>
            </a:r>
            <a:r>
              <a:rPr lang="en-US" altLang="zh-CN" dirty="0">
                <a:latin typeface="+mn-ea"/>
              </a:rPr>
              <a:t>;</a:t>
            </a:r>
          </a:p>
          <a:p>
            <a:pPr marL="0" indent="0">
              <a:buNone/>
            </a:pPr>
            <a:r>
              <a:rPr lang="en-US" altLang="zh-CN" dirty="0">
                <a:latin typeface="+mn-ea"/>
              </a:rPr>
              <a:t>}</a:t>
            </a:r>
            <a:endParaRPr lang="zh-CN" altLang="en-US" dirty="0">
              <a:latin typeface="+mn-ea"/>
            </a:endParaRPr>
          </a:p>
          <a:p>
            <a:pPr marL="0" indent="0">
              <a:buNone/>
            </a:pPr>
            <a:r>
              <a:rPr lang="en-US" altLang="zh-CN" b="1" dirty="0">
                <a:latin typeface="+mn-ea"/>
              </a:rPr>
              <a:t>public void swap(int </a:t>
            </a:r>
            <a:r>
              <a:rPr lang="en-US" altLang="zh-CN" b="1" dirty="0" err="1">
                <a:latin typeface="+mn-ea"/>
              </a:rPr>
              <a:t>i</a:t>
            </a:r>
            <a:r>
              <a:rPr lang="en-US" altLang="zh-CN" b="1" dirty="0">
                <a:latin typeface="+mn-ea"/>
              </a:rPr>
              <a:t>, int j) {</a:t>
            </a:r>
          </a:p>
          <a:p>
            <a:pPr marL="0" indent="0">
              <a:buNone/>
            </a:pPr>
            <a:r>
              <a:rPr lang="en-US" altLang="zh-CN" dirty="0">
                <a:latin typeface="+mn-ea"/>
              </a:rPr>
              <a:t>Employee temp = data[</a:t>
            </a:r>
            <a:r>
              <a:rPr lang="en-US" altLang="zh-CN" dirty="0" err="1">
                <a:latin typeface="+mn-ea"/>
              </a:rPr>
              <a:t>i</a:t>
            </a:r>
            <a:r>
              <a:rPr lang="en-US" altLang="zh-CN" dirty="0">
                <a:latin typeface="+mn-ea"/>
              </a:rPr>
              <a:t>];</a:t>
            </a:r>
          </a:p>
          <a:p>
            <a:pPr marL="0" indent="0">
              <a:buNone/>
            </a:pPr>
            <a:r>
              <a:rPr lang="en-US" altLang="zh-CN" dirty="0">
                <a:latin typeface="+mn-ea"/>
              </a:rPr>
              <a:t>data[</a:t>
            </a:r>
            <a:r>
              <a:rPr lang="en-US" altLang="zh-CN" dirty="0" err="1">
                <a:latin typeface="+mn-ea"/>
              </a:rPr>
              <a:t>i</a:t>
            </a:r>
            <a:r>
              <a:rPr lang="en-US" altLang="zh-CN" dirty="0">
                <a:latin typeface="+mn-ea"/>
              </a:rPr>
              <a:t>] = data[j];</a:t>
            </a:r>
          </a:p>
          <a:p>
            <a:pPr marL="0" indent="0">
              <a:buNone/>
            </a:pPr>
            <a:r>
              <a:rPr lang="en-US" altLang="zh-CN" dirty="0">
                <a:latin typeface="+mn-ea"/>
              </a:rPr>
              <a:t>data[j] = temp;}</a:t>
            </a:r>
          </a:p>
          <a:p>
            <a:pPr marL="0" indent="0">
              <a:buNone/>
            </a:pPr>
            <a:r>
              <a:rPr lang="en-US" altLang="zh-CN" dirty="0">
                <a:latin typeface="+mn-ea"/>
              </a:rPr>
              <a:t>}</a:t>
            </a:r>
          </a:p>
        </p:txBody>
      </p:sp>
      <p:sp>
        <p:nvSpPr>
          <p:cNvPr id="36867" name="日期占位符 3"/>
          <p:cNvSpPr>
            <a:spLocks noGrp="1"/>
          </p:cNvSpPr>
          <p:nvPr>
            <p:ph type="dt" sz="quarter" idx="10"/>
          </p:nvPr>
        </p:nvSpPr>
        <p:spPr>
          <a:noFill/>
          <a:ln>
            <a:miter lim="800000"/>
            <a:headEnd/>
            <a:tailEnd/>
          </a:ln>
        </p:spPr>
        <p:txBody>
          <a:bodyPr/>
          <a:lstStyle/>
          <a:p>
            <a:fld id="{380E3C19-239B-4CAF-99EB-14F61C3CCC02}" type="datetime1">
              <a:rPr lang="en-US" altLang="zh-CN">
                <a:latin typeface="+mn-ea"/>
                <a:ea typeface="+mn-ea"/>
                <a:cs typeface="-쉬리B"/>
              </a:rPr>
              <a:pPr/>
              <a:t>5/2/2022</a:t>
            </a:fld>
            <a:endParaRPr lang="en-US" altLang="zh-CN">
              <a:latin typeface="+mn-ea"/>
              <a:ea typeface="+mn-ea"/>
              <a:cs typeface="-쉬리B"/>
            </a:endParaRPr>
          </a:p>
        </p:txBody>
      </p:sp>
      <p:sp>
        <p:nvSpPr>
          <p:cNvPr id="36868" name="灯片编号占位符 5"/>
          <p:cNvSpPr>
            <a:spLocks noGrp="1"/>
          </p:cNvSpPr>
          <p:nvPr>
            <p:ph type="sldNum" sz="quarter" idx="12"/>
          </p:nvPr>
        </p:nvSpPr>
        <p:spPr>
          <a:noFill/>
          <a:ln>
            <a:miter lim="800000"/>
            <a:headEnd/>
            <a:tailEnd/>
          </a:ln>
        </p:spPr>
        <p:txBody>
          <a:bodyPr/>
          <a:lstStyle/>
          <a:p>
            <a:fld id="{E5AE2072-CD39-41D3-93E2-1CCDA2E22A10}" type="slidenum">
              <a:rPr lang="en-US" altLang="zh-CN">
                <a:latin typeface="+mn-ea"/>
                <a:ea typeface="+mn-ea"/>
                <a:cs typeface="-쉬리B"/>
              </a:rPr>
              <a:pPr/>
              <a:t>24</a:t>
            </a:fld>
            <a:endParaRPr lang="en-US" altLang="zh-CN">
              <a:latin typeface="+mn-ea"/>
              <a:ea typeface="+mn-ea"/>
              <a:cs typeface="-쉬리B"/>
            </a:endParaRPr>
          </a:p>
        </p:txBody>
      </p:sp>
    </p:spTree>
    <p:extLst>
      <p:ext uri="{BB962C8B-B14F-4D97-AF65-F5344CB8AC3E}">
        <p14:creationId xmlns:p14="http://schemas.microsoft.com/office/powerpoint/2010/main" val="2092460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5" name="Rectangle 3"/>
          <p:cNvSpPr>
            <a:spLocks noGrp="1" noChangeArrowheads="1"/>
          </p:cNvSpPr>
          <p:nvPr>
            <p:ph type="title"/>
          </p:nvPr>
        </p:nvSpPr>
        <p:spPr>
          <a:xfrm>
            <a:off x="609600" y="188913"/>
            <a:ext cx="7772400" cy="914400"/>
          </a:xfrm>
        </p:spPr>
        <p:txBody>
          <a:bodyPr/>
          <a:lstStyle/>
          <a:p>
            <a:pPr marL="762000" indent="-762000">
              <a:defRPr/>
            </a:pPr>
            <a:r>
              <a:rPr lang="en-US" altLang="zh-CN">
                <a:latin typeface="+mn-ea"/>
                <a:ea typeface="+mn-ea"/>
              </a:rPr>
              <a:t>OO</a:t>
            </a:r>
            <a:r>
              <a:rPr lang="zh-CN" altLang="en-US">
                <a:latin typeface="+mn-ea"/>
                <a:ea typeface="+mn-ea"/>
              </a:rPr>
              <a:t>方案</a:t>
            </a:r>
            <a:r>
              <a:rPr lang="en-US" altLang="zh-CN">
                <a:latin typeface="+mn-ea"/>
                <a:ea typeface="+mn-ea"/>
              </a:rPr>
              <a:t>-</a:t>
            </a:r>
            <a:r>
              <a:rPr lang="zh-CN" altLang="en-US">
                <a:latin typeface="+mn-ea"/>
                <a:ea typeface="+mn-ea"/>
              </a:rPr>
              <a:t>特化</a:t>
            </a:r>
          </a:p>
        </p:txBody>
      </p:sp>
      <p:sp>
        <p:nvSpPr>
          <p:cNvPr id="38914" name="Rectangle 2" descr="Rectangle: Click to edit Master text styles&#10;Second level&#10;Third level&#10;Fourth level&#10;Fifth level"/>
          <p:cNvSpPr>
            <a:spLocks noGrp="1" noChangeArrowheads="1"/>
          </p:cNvSpPr>
          <p:nvPr>
            <p:ph idx="1"/>
          </p:nvPr>
        </p:nvSpPr>
        <p:spPr>
          <a:xfrm>
            <a:off x="1259632" y="1302153"/>
            <a:ext cx="5647481" cy="5029200"/>
          </a:xfrm>
        </p:spPr>
        <p:txBody>
          <a:bodyPr/>
          <a:lstStyle/>
          <a:p>
            <a:pPr marL="0" indent="0">
              <a:buNone/>
            </a:pPr>
            <a:r>
              <a:rPr lang="en-US" altLang="zh-CN" b="1" dirty="0">
                <a:latin typeface="+mn-ea"/>
              </a:rPr>
              <a:t>public void swap(int </a:t>
            </a:r>
            <a:r>
              <a:rPr lang="en-US" altLang="zh-CN" b="1" dirty="0" err="1">
                <a:latin typeface="+mn-ea"/>
              </a:rPr>
              <a:t>i</a:t>
            </a:r>
            <a:r>
              <a:rPr lang="en-US" altLang="zh-CN" b="1" dirty="0">
                <a:latin typeface="+mn-ea"/>
              </a:rPr>
              <a:t>, int j) {</a:t>
            </a:r>
          </a:p>
          <a:p>
            <a:pPr marL="0" indent="0">
              <a:buNone/>
            </a:pPr>
            <a:r>
              <a:rPr lang="en-US" altLang="zh-CN" dirty="0">
                <a:latin typeface="+mn-ea"/>
              </a:rPr>
              <a:t>  Employee temp = data[</a:t>
            </a:r>
            <a:r>
              <a:rPr lang="en-US" altLang="zh-CN" dirty="0" err="1">
                <a:latin typeface="+mn-ea"/>
              </a:rPr>
              <a:t>i</a:t>
            </a:r>
            <a:r>
              <a:rPr lang="en-US" altLang="zh-CN" dirty="0">
                <a:latin typeface="+mn-ea"/>
              </a:rPr>
              <a:t>];</a:t>
            </a:r>
          </a:p>
          <a:p>
            <a:pPr marL="0" indent="0">
              <a:buNone/>
            </a:pPr>
            <a:r>
              <a:rPr lang="en-US" altLang="zh-CN" dirty="0">
                <a:latin typeface="+mn-ea"/>
              </a:rPr>
              <a:t>  data[</a:t>
            </a:r>
            <a:r>
              <a:rPr lang="en-US" altLang="zh-CN" dirty="0" err="1">
                <a:latin typeface="+mn-ea"/>
              </a:rPr>
              <a:t>i</a:t>
            </a:r>
            <a:r>
              <a:rPr lang="en-US" altLang="zh-CN" dirty="0">
                <a:latin typeface="+mn-ea"/>
              </a:rPr>
              <a:t>] = data[j];</a:t>
            </a:r>
          </a:p>
          <a:p>
            <a:pPr marL="0" indent="0">
              <a:buNone/>
            </a:pPr>
            <a:r>
              <a:rPr lang="en-US" altLang="zh-CN" dirty="0">
                <a:latin typeface="+mn-ea"/>
              </a:rPr>
              <a:t>  data[j] = temp;}</a:t>
            </a:r>
          </a:p>
          <a:p>
            <a:pPr marL="0" indent="0">
              <a:buNone/>
            </a:pPr>
            <a:r>
              <a:rPr lang="en-US" altLang="zh-CN" dirty="0">
                <a:latin typeface="+mn-ea"/>
              </a:rPr>
              <a:t>}</a:t>
            </a:r>
          </a:p>
          <a:p>
            <a:pPr marL="457200" lvl="1" indent="0">
              <a:buNone/>
            </a:pPr>
            <a:endParaRPr lang="en-US" altLang="zh-CN" sz="2800" dirty="0">
              <a:latin typeface="+mn-ea"/>
            </a:endParaRPr>
          </a:p>
        </p:txBody>
      </p:sp>
      <p:sp>
        <p:nvSpPr>
          <p:cNvPr id="38915" name="日期占位符 3"/>
          <p:cNvSpPr>
            <a:spLocks noGrp="1"/>
          </p:cNvSpPr>
          <p:nvPr>
            <p:ph type="dt" sz="quarter" idx="10"/>
          </p:nvPr>
        </p:nvSpPr>
        <p:spPr>
          <a:noFill/>
          <a:ln>
            <a:miter lim="800000"/>
            <a:headEnd/>
            <a:tailEnd/>
          </a:ln>
        </p:spPr>
        <p:txBody>
          <a:bodyPr/>
          <a:lstStyle/>
          <a:p>
            <a:fld id="{03B19438-4D94-4F79-8639-1191222B626A}" type="datetime1">
              <a:rPr lang="en-US" altLang="zh-CN">
                <a:latin typeface="+mn-ea"/>
                <a:ea typeface="+mn-ea"/>
                <a:cs typeface="-쉬리B"/>
              </a:rPr>
              <a:pPr/>
              <a:t>5/2/2022</a:t>
            </a:fld>
            <a:endParaRPr lang="en-US" altLang="zh-CN">
              <a:latin typeface="+mn-ea"/>
              <a:ea typeface="+mn-ea"/>
              <a:cs typeface="-쉬리B"/>
            </a:endParaRPr>
          </a:p>
        </p:txBody>
      </p:sp>
      <p:sp>
        <p:nvSpPr>
          <p:cNvPr id="38916" name="灯片编号占位符 5"/>
          <p:cNvSpPr>
            <a:spLocks noGrp="1"/>
          </p:cNvSpPr>
          <p:nvPr>
            <p:ph type="sldNum" sz="quarter" idx="12"/>
          </p:nvPr>
        </p:nvSpPr>
        <p:spPr>
          <a:noFill/>
          <a:ln>
            <a:miter lim="800000"/>
            <a:headEnd/>
            <a:tailEnd/>
          </a:ln>
        </p:spPr>
        <p:txBody>
          <a:bodyPr/>
          <a:lstStyle/>
          <a:p>
            <a:fld id="{3C47EEEE-0AE1-4B3A-BC9D-485E64B96EB9}" type="slidenum">
              <a:rPr lang="en-US" altLang="zh-CN">
                <a:latin typeface="+mn-ea"/>
                <a:ea typeface="+mn-ea"/>
                <a:cs typeface="-쉬리B"/>
              </a:rPr>
              <a:pPr/>
              <a:t>25</a:t>
            </a:fld>
            <a:endParaRPr lang="en-US" altLang="zh-CN">
              <a:latin typeface="+mn-ea"/>
              <a:ea typeface="+mn-ea"/>
              <a:cs typeface="-쉬리B"/>
            </a:endParaRPr>
          </a:p>
        </p:txBody>
      </p:sp>
    </p:spTree>
    <p:extLst>
      <p:ext uri="{BB962C8B-B14F-4D97-AF65-F5344CB8AC3E}">
        <p14:creationId xmlns:p14="http://schemas.microsoft.com/office/powerpoint/2010/main" val="68014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07D7C-824E-40A1-B85C-216A32601B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44010B-1357-47C6-A144-968CC5429342}"/>
              </a:ext>
            </a:extLst>
          </p:cNvPr>
          <p:cNvSpPr>
            <a:spLocks noGrp="1"/>
          </p:cNvSpPr>
          <p:nvPr>
            <p:ph idx="1"/>
          </p:nvPr>
        </p:nvSpPr>
        <p:spPr>
          <a:xfrm>
            <a:off x="395288" y="1052513"/>
            <a:ext cx="8280400" cy="4680743"/>
          </a:xfrm>
        </p:spPr>
        <p:txBody>
          <a:bodyPr>
            <a:normAutofit fontScale="92500" lnSpcReduction="10000"/>
          </a:bodyPr>
          <a:lstStyle/>
          <a:p>
            <a:pPr marL="0" indent="0">
              <a:buNone/>
            </a:pPr>
            <a:r>
              <a:rPr lang="en-US" altLang="zh-CN" dirty="0">
                <a:latin typeface="+mn-ea"/>
              </a:rPr>
              <a:t>public class </a:t>
            </a:r>
            <a:r>
              <a:rPr lang="en-US" altLang="zh-CN" dirty="0" err="1">
                <a:latin typeface="+mn-ea"/>
              </a:rPr>
              <a:t>TestSorter</a:t>
            </a:r>
            <a:r>
              <a:rPr lang="en-US" altLang="zh-CN" dirty="0">
                <a:latin typeface="+mn-ea"/>
              </a:rPr>
              <a:t> {</a:t>
            </a:r>
            <a:endParaRPr lang="zh-CN" altLang="en-US" dirty="0">
              <a:latin typeface="+mn-ea"/>
            </a:endParaRPr>
          </a:p>
          <a:p>
            <a:pPr marL="0" indent="0">
              <a:buNone/>
            </a:pPr>
            <a:r>
              <a:rPr lang="en-US" altLang="zh-CN" dirty="0">
                <a:latin typeface="+mn-ea"/>
              </a:rPr>
              <a:t>public static void main(String[] </a:t>
            </a:r>
            <a:r>
              <a:rPr lang="en-US" altLang="zh-CN" dirty="0" err="1">
                <a:latin typeface="+mn-ea"/>
              </a:rPr>
              <a:t>args</a:t>
            </a:r>
            <a:r>
              <a:rPr lang="en-US" altLang="zh-CN" dirty="0">
                <a:latin typeface="+mn-ea"/>
              </a:rPr>
              <a:t>) {</a:t>
            </a:r>
          </a:p>
          <a:p>
            <a:pPr marL="0" indent="0">
              <a:buNone/>
            </a:pPr>
            <a:r>
              <a:rPr lang="en-US" altLang="zh-CN" dirty="0">
                <a:latin typeface="+mn-ea"/>
              </a:rPr>
              <a:t>Employee e []= {new Employee("</a:t>
            </a:r>
            <a:r>
              <a:rPr lang="zh-CN" altLang="en-US" dirty="0">
                <a:latin typeface="+mn-ea"/>
              </a:rPr>
              <a:t>张三</a:t>
            </a:r>
            <a:r>
              <a:rPr lang="en-US" altLang="zh-CN" dirty="0">
                <a:latin typeface="+mn-ea"/>
              </a:rPr>
              <a:t>", 2000, 2000),new Employee("</a:t>
            </a:r>
            <a:r>
              <a:rPr lang="zh-CN" altLang="en-US" dirty="0">
                <a:latin typeface="+mn-ea"/>
              </a:rPr>
              <a:t>李四</a:t>
            </a:r>
            <a:r>
              <a:rPr lang="en-US" altLang="zh-CN" dirty="0">
                <a:latin typeface="+mn-ea"/>
              </a:rPr>
              <a:t>", 3000, 1995),new Employee("</a:t>
            </a:r>
            <a:r>
              <a:rPr lang="zh-CN" altLang="en-US" dirty="0">
                <a:latin typeface="+mn-ea"/>
              </a:rPr>
              <a:t>王二</a:t>
            </a:r>
            <a:r>
              <a:rPr lang="en-US" altLang="zh-CN" dirty="0">
                <a:latin typeface="+mn-ea"/>
              </a:rPr>
              <a:t>", 2500, 1994)};</a:t>
            </a:r>
          </a:p>
          <a:p>
            <a:pPr marL="0" indent="0">
              <a:buNone/>
            </a:pPr>
            <a:r>
              <a:rPr lang="en-US" altLang="zh-CN" dirty="0">
                <a:latin typeface="+mn-ea"/>
              </a:rPr>
              <a:t>      </a:t>
            </a:r>
            <a:r>
              <a:rPr lang="en-US" altLang="zh-CN" dirty="0" err="1">
                <a:latin typeface="+mn-ea"/>
              </a:rPr>
              <a:t>EmployeeSorter</a:t>
            </a:r>
            <a:r>
              <a:rPr lang="en-US" altLang="zh-CN" dirty="0">
                <a:latin typeface="+mn-ea"/>
              </a:rPr>
              <a:t> es=new </a:t>
            </a:r>
            <a:r>
              <a:rPr lang="en-US" altLang="zh-CN" dirty="0" err="1">
                <a:latin typeface="+mn-ea"/>
              </a:rPr>
              <a:t>EmployeeSorter</a:t>
            </a:r>
            <a:r>
              <a:rPr lang="en-US" altLang="zh-CN" dirty="0">
                <a:latin typeface="+mn-ea"/>
              </a:rPr>
              <a:t>(e,3);</a:t>
            </a:r>
          </a:p>
          <a:p>
            <a:pPr marL="0" indent="0">
              <a:buNone/>
            </a:pPr>
            <a:r>
              <a:rPr lang="en-US" altLang="zh-CN" dirty="0">
                <a:latin typeface="+mn-ea"/>
              </a:rPr>
              <a:t>      </a:t>
            </a:r>
            <a:r>
              <a:rPr lang="en-US" altLang="zh-CN" dirty="0" err="1">
                <a:latin typeface="+mn-ea"/>
              </a:rPr>
              <a:t>es.sort</a:t>
            </a:r>
            <a:r>
              <a:rPr lang="en-US" altLang="zh-CN" dirty="0">
                <a:latin typeface="+mn-ea"/>
              </a:rPr>
              <a:t>();</a:t>
            </a:r>
          </a:p>
          <a:p>
            <a:pPr marL="0" indent="0">
              <a:buNone/>
            </a:pPr>
            <a:r>
              <a:rPr lang="nn-NO" altLang="zh-CN" dirty="0">
                <a:latin typeface="+mn-ea"/>
              </a:rPr>
              <a:t>      for(int i=0; i&lt;3;i++)</a:t>
            </a:r>
          </a:p>
          <a:p>
            <a:pPr marL="0" indent="0">
              <a:buNone/>
            </a:pPr>
            <a:r>
              <a:rPr lang="en-US" altLang="zh-CN" dirty="0">
                <a:latin typeface="+mn-ea"/>
              </a:rPr>
              <a:t>      e[</a:t>
            </a:r>
            <a:r>
              <a:rPr lang="en-US" altLang="zh-CN" dirty="0" err="1">
                <a:latin typeface="+mn-ea"/>
              </a:rPr>
              <a:t>i</a:t>
            </a:r>
            <a:r>
              <a:rPr lang="en-US" altLang="zh-CN" dirty="0">
                <a:latin typeface="+mn-ea"/>
              </a:rPr>
              <a:t>].</a:t>
            </a:r>
            <a:r>
              <a:rPr lang="en-US" altLang="zh-CN" dirty="0" err="1">
                <a:latin typeface="+mn-ea"/>
              </a:rPr>
              <a:t>printEmployee</a:t>
            </a:r>
            <a:r>
              <a:rPr lang="en-US" altLang="zh-CN" dirty="0">
                <a:latin typeface="+mn-ea"/>
              </a:rPr>
              <a:t>(); </a:t>
            </a:r>
          </a:p>
          <a:p>
            <a:pPr marL="0" indent="0">
              <a:buNone/>
            </a:pPr>
            <a:r>
              <a:rPr lang="en-US" altLang="zh-CN" dirty="0">
                <a:latin typeface="+mn-ea"/>
              </a:rPr>
              <a:t>}</a:t>
            </a:r>
          </a:p>
          <a:p>
            <a:pPr marL="0" indent="0">
              <a:buNone/>
            </a:pPr>
            <a:r>
              <a:rPr lang="en-US" altLang="zh-CN" dirty="0">
                <a:latin typeface="+mn-ea"/>
              </a:rPr>
              <a:t>}</a:t>
            </a:r>
            <a:endParaRPr lang="zh-CN" altLang="en-US" dirty="0">
              <a:latin typeface="+mn-ea"/>
            </a:endParaRPr>
          </a:p>
        </p:txBody>
      </p:sp>
      <p:sp>
        <p:nvSpPr>
          <p:cNvPr id="4" name="日期占位符 3">
            <a:extLst>
              <a:ext uri="{FF2B5EF4-FFF2-40B4-BE49-F238E27FC236}">
                <a16:creationId xmlns:a16="http://schemas.microsoft.com/office/drawing/2014/main" id="{2A2BC207-8B01-442A-AA64-99FC4FB8698F}"/>
              </a:ext>
            </a:extLst>
          </p:cNvPr>
          <p:cNvSpPr>
            <a:spLocks noGrp="1"/>
          </p:cNvSpPr>
          <p:nvPr>
            <p:ph type="dt" sz="half" idx="10"/>
          </p:nvPr>
        </p:nvSpPr>
        <p:spPr/>
        <p:txBody>
          <a:bodyPr/>
          <a:lstStyle/>
          <a:p>
            <a:pPr>
              <a:defRPr/>
            </a:pPr>
            <a:fld id="{5435A21E-B499-489F-93BE-D070BA0F208F}" type="datetime1">
              <a:rPr lang="en-US" smtClean="0"/>
              <a:pPr>
                <a:defRPr/>
              </a:pPr>
              <a:t>5/2/2022</a:t>
            </a:fld>
            <a:endParaRPr lang="en-US" altLang="zh-CN"/>
          </a:p>
        </p:txBody>
      </p:sp>
      <p:sp>
        <p:nvSpPr>
          <p:cNvPr id="5" name="灯片编号占位符 4">
            <a:extLst>
              <a:ext uri="{FF2B5EF4-FFF2-40B4-BE49-F238E27FC236}">
                <a16:creationId xmlns:a16="http://schemas.microsoft.com/office/drawing/2014/main" id="{7DC91A1D-9179-44E4-815D-639DA94BFE1B}"/>
              </a:ext>
            </a:extLst>
          </p:cNvPr>
          <p:cNvSpPr>
            <a:spLocks noGrp="1"/>
          </p:cNvSpPr>
          <p:nvPr>
            <p:ph type="sldNum" sz="quarter" idx="12"/>
          </p:nvPr>
        </p:nvSpPr>
        <p:spPr/>
        <p:txBody>
          <a:bodyPr/>
          <a:lstStyle/>
          <a:p>
            <a:pPr>
              <a:defRPr/>
            </a:pPr>
            <a:fld id="{1EFC30FA-2CE0-4EB5-B447-D08059E30AB3}" type="slidenum">
              <a:rPr lang="en-US" altLang="zh-CN" smtClean="0"/>
              <a:pPr>
                <a:defRPr/>
              </a:pPr>
              <a:t>26</a:t>
            </a:fld>
            <a:endParaRPr lang="en-US" altLang="zh-CN"/>
          </a:p>
        </p:txBody>
      </p:sp>
    </p:spTree>
    <p:extLst>
      <p:ext uri="{BB962C8B-B14F-4D97-AF65-F5344CB8AC3E}">
        <p14:creationId xmlns:p14="http://schemas.microsoft.com/office/powerpoint/2010/main" val="279851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3" name="Rectangle 3"/>
          <p:cNvSpPr>
            <a:spLocks noGrp="1" noChangeArrowheads="1"/>
          </p:cNvSpPr>
          <p:nvPr>
            <p:ph type="title"/>
          </p:nvPr>
        </p:nvSpPr>
        <p:spPr>
          <a:xfrm>
            <a:off x="609600" y="188913"/>
            <a:ext cx="7772400" cy="914400"/>
          </a:xfrm>
        </p:spPr>
        <p:txBody>
          <a:bodyPr/>
          <a:lstStyle/>
          <a:p>
            <a:pPr marL="762000" indent="-762000">
              <a:defRPr/>
            </a:pPr>
            <a:r>
              <a:rPr lang="zh-CN" altLang="en-US" sz="3400" dirty="0">
                <a:latin typeface="+mn-ea"/>
                <a:ea typeface="+mn-ea"/>
              </a:rPr>
              <a:t>观察</a:t>
            </a:r>
          </a:p>
        </p:txBody>
      </p:sp>
      <p:sp>
        <p:nvSpPr>
          <p:cNvPr id="40962" name="Rectangle 2" descr="Rectangle: Click to edit Master text styles&#10;Second level&#10;Third level&#10;Fourth level&#10;Fifth level"/>
          <p:cNvSpPr>
            <a:spLocks noGrp="1" noChangeArrowheads="1"/>
          </p:cNvSpPr>
          <p:nvPr>
            <p:ph idx="1"/>
          </p:nvPr>
        </p:nvSpPr>
        <p:spPr>
          <a:xfrm>
            <a:off x="0" y="1208112"/>
            <a:ext cx="8964613" cy="5029200"/>
          </a:xfrm>
        </p:spPr>
        <p:txBody>
          <a:bodyPr/>
          <a:lstStyle/>
          <a:p>
            <a:pPr marL="914400" lvl="1" indent="-457200">
              <a:lnSpc>
                <a:spcPct val="120000"/>
              </a:lnSpc>
              <a:buFont typeface="Wingdings" pitchFamily="2" charset="2"/>
              <a:buChar char="n"/>
            </a:pPr>
            <a:r>
              <a:rPr lang="zh-CN" altLang="en-US" sz="3200" dirty="0">
                <a:solidFill>
                  <a:schemeClr val="tx1"/>
                </a:solidFill>
                <a:latin typeface="+mn-ea"/>
              </a:rPr>
              <a:t>基类</a:t>
            </a:r>
            <a:r>
              <a:rPr lang="zh-CN" altLang="en-US" sz="3200" dirty="0">
                <a:latin typeface="+mn-ea"/>
              </a:rPr>
              <a:t>不再需要改变。</a:t>
            </a:r>
          </a:p>
          <a:p>
            <a:pPr marL="914400" lvl="1" indent="-457200">
              <a:lnSpc>
                <a:spcPct val="120000"/>
              </a:lnSpc>
              <a:buFont typeface="Wingdings" pitchFamily="2" charset="2"/>
              <a:buChar char="n"/>
            </a:pPr>
            <a:r>
              <a:rPr lang="zh-CN" altLang="en-US" sz="3200" dirty="0">
                <a:solidFill>
                  <a:schemeClr val="tx1"/>
                </a:solidFill>
                <a:latin typeface="+mn-ea"/>
              </a:rPr>
              <a:t>特化子类</a:t>
            </a:r>
            <a:r>
              <a:rPr lang="zh-CN" altLang="en-US" sz="3200" dirty="0">
                <a:latin typeface="+mn-ea"/>
              </a:rPr>
              <a:t>满足不同的需求。</a:t>
            </a:r>
          </a:p>
          <a:p>
            <a:pPr marL="1295400" lvl="2" indent="-381000">
              <a:lnSpc>
                <a:spcPct val="120000"/>
              </a:lnSpc>
              <a:buFont typeface="Wingdings" pitchFamily="2" charset="2"/>
              <a:buChar char="w"/>
            </a:pPr>
            <a:r>
              <a:rPr lang="zh-CN" altLang="en-US" sz="3200" dirty="0">
                <a:latin typeface="+mn-ea"/>
              </a:rPr>
              <a:t>如：</a:t>
            </a:r>
          </a:p>
          <a:p>
            <a:pPr marL="1295400" lvl="2" indent="-381000">
              <a:lnSpc>
                <a:spcPct val="120000"/>
              </a:lnSpc>
              <a:buFont typeface="Wingdings" pitchFamily="2" charset="2"/>
              <a:buChar char="w"/>
            </a:pPr>
            <a:r>
              <a:rPr lang="zh-CN" altLang="en-US" sz="3200" dirty="0">
                <a:latin typeface="+mn-ea"/>
              </a:rPr>
              <a:t>改变为对收入进行排序</a:t>
            </a:r>
            <a:r>
              <a:rPr lang="zh-CN" altLang="en-US" sz="3200" dirty="0">
                <a:solidFill>
                  <a:schemeClr val="tx1"/>
                </a:solidFill>
                <a:latin typeface="+mn-ea"/>
              </a:rPr>
              <a:t>只需改变子类</a:t>
            </a:r>
            <a:r>
              <a:rPr lang="zh-CN" altLang="en-US" sz="3200" dirty="0">
                <a:latin typeface="+mn-ea"/>
              </a:rPr>
              <a:t>，无需改变父类</a:t>
            </a:r>
          </a:p>
          <a:p>
            <a:pPr marL="1295400" lvl="2" indent="-381000">
              <a:lnSpc>
                <a:spcPct val="120000"/>
              </a:lnSpc>
              <a:buFont typeface="Wingdings" pitchFamily="2" charset="2"/>
              <a:buChar char="w"/>
            </a:pPr>
            <a:r>
              <a:rPr lang="zh-CN" altLang="en-US" sz="3200" dirty="0">
                <a:latin typeface="+mn-ea"/>
              </a:rPr>
              <a:t>对浮点数进行排序也</a:t>
            </a:r>
            <a:r>
              <a:rPr lang="zh-CN" altLang="en-US" sz="3200" dirty="0">
                <a:solidFill>
                  <a:schemeClr val="tx1"/>
                </a:solidFill>
                <a:latin typeface="+mn-ea"/>
              </a:rPr>
              <a:t>只需创建一个新的子类</a:t>
            </a:r>
            <a:r>
              <a:rPr lang="zh-CN" altLang="en-US" sz="3200" dirty="0">
                <a:latin typeface="+mn-ea"/>
              </a:rPr>
              <a:t>，而无需改变父类</a:t>
            </a:r>
            <a:endParaRPr lang="en-US" altLang="zh-CN" sz="3200" dirty="0">
              <a:latin typeface="+mn-ea"/>
            </a:endParaRPr>
          </a:p>
        </p:txBody>
      </p:sp>
      <p:sp>
        <p:nvSpPr>
          <p:cNvPr id="40963" name="日期占位符 3"/>
          <p:cNvSpPr>
            <a:spLocks noGrp="1"/>
          </p:cNvSpPr>
          <p:nvPr>
            <p:ph type="dt" sz="quarter" idx="10"/>
          </p:nvPr>
        </p:nvSpPr>
        <p:spPr>
          <a:noFill/>
          <a:ln>
            <a:miter lim="800000"/>
            <a:headEnd/>
            <a:tailEnd/>
          </a:ln>
        </p:spPr>
        <p:txBody>
          <a:bodyPr/>
          <a:lstStyle/>
          <a:p>
            <a:fld id="{FCF140CB-9C0D-462D-95EE-F6921975925D}" type="datetime1">
              <a:rPr lang="en-US" altLang="zh-CN">
                <a:latin typeface="+mn-ea"/>
                <a:ea typeface="+mn-ea"/>
                <a:cs typeface="-쉬리B"/>
              </a:rPr>
              <a:pPr/>
              <a:t>5/2/2022</a:t>
            </a:fld>
            <a:endParaRPr lang="en-US" altLang="zh-CN">
              <a:latin typeface="+mn-ea"/>
              <a:ea typeface="+mn-ea"/>
              <a:cs typeface="-쉬리B"/>
            </a:endParaRPr>
          </a:p>
        </p:txBody>
      </p:sp>
      <p:sp>
        <p:nvSpPr>
          <p:cNvPr id="40964" name="灯片编号占位符 5"/>
          <p:cNvSpPr>
            <a:spLocks noGrp="1"/>
          </p:cNvSpPr>
          <p:nvPr>
            <p:ph type="sldNum" sz="quarter" idx="12"/>
          </p:nvPr>
        </p:nvSpPr>
        <p:spPr>
          <a:noFill/>
          <a:ln>
            <a:miter lim="800000"/>
            <a:headEnd/>
            <a:tailEnd/>
          </a:ln>
        </p:spPr>
        <p:txBody>
          <a:bodyPr/>
          <a:lstStyle/>
          <a:p>
            <a:fld id="{B76C042F-0F29-4FD6-A76C-3641A005A291}" type="slidenum">
              <a:rPr lang="en-US" altLang="zh-CN">
                <a:latin typeface="+mn-ea"/>
                <a:ea typeface="+mn-ea"/>
                <a:cs typeface="-쉬리B"/>
              </a:rPr>
              <a:pPr/>
              <a:t>27</a:t>
            </a:fld>
            <a:endParaRPr lang="en-US" altLang="zh-CN">
              <a:latin typeface="+mn-ea"/>
              <a:ea typeface="+mn-ea"/>
              <a:cs typeface="-쉬리B"/>
            </a:endParaRPr>
          </a:p>
        </p:txBody>
      </p:sp>
    </p:spTree>
    <p:extLst>
      <p:ext uri="{BB962C8B-B14F-4D97-AF65-F5344CB8AC3E}">
        <p14:creationId xmlns:p14="http://schemas.microsoft.com/office/powerpoint/2010/main" val="31859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1" name="Rectangle 3"/>
          <p:cNvSpPr>
            <a:spLocks noGrp="1" noChangeArrowheads="1"/>
          </p:cNvSpPr>
          <p:nvPr>
            <p:ph type="title"/>
          </p:nvPr>
        </p:nvSpPr>
        <p:spPr>
          <a:xfrm>
            <a:off x="609600" y="188913"/>
            <a:ext cx="7772400" cy="914400"/>
          </a:xfrm>
        </p:spPr>
        <p:txBody>
          <a:bodyPr/>
          <a:lstStyle/>
          <a:p>
            <a:pPr marL="762000" indent="-762000">
              <a:defRPr/>
            </a:pPr>
            <a:r>
              <a:rPr lang="zh-CN" altLang="en-US" sz="3400" dirty="0">
                <a:latin typeface="+mn-ea"/>
                <a:ea typeface="+mn-ea"/>
              </a:rPr>
              <a:t>继承</a:t>
            </a:r>
          </a:p>
        </p:txBody>
      </p:sp>
      <p:sp>
        <p:nvSpPr>
          <p:cNvPr id="43010" name="Rectangle 2" descr="Rectangle: Click to edit Master text styles&#10;Second level&#10;Third level&#10;Fourth level&#10;Fifth level"/>
          <p:cNvSpPr>
            <a:spLocks noGrp="1" noChangeArrowheads="1"/>
          </p:cNvSpPr>
          <p:nvPr>
            <p:ph idx="1"/>
          </p:nvPr>
        </p:nvSpPr>
        <p:spPr>
          <a:xfrm>
            <a:off x="220663" y="1371600"/>
            <a:ext cx="8618537" cy="5029200"/>
          </a:xfrm>
        </p:spPr>
        <p:txBody>
          <a:bodyPr/>
          <a:lstStyle/>
          <a:p>
            <a:pPr marL="914400" lvl="1" indent="-457200">
              <a:lnSpc>
                <a:spcPct val="120000"/>
              </a:lnSpc>
              <a:buFont typeface="Wingdings" pitchFamily="2" charset="2"/>
              <a:buChar char="n"/>
            </a:pPr>
            <a:r>
              <a:rPr lang="zh-CN" altLang="en-US" sz="3200" dirty="0">
                <a:latin typeface="+mn-ea"/>
              </a:rPr>
              <a:t>继承允许进行高级别算法细节的封装</a:t>
            </a:r>
          </a:p>
          <a:p>
            <a:pPr marL="914400" lvl="1" indent="-457200">
              <a:lnSpc>
                <a:spcPct val="120000"/>
              </a:lnSpc>
              <a:buFont typeface="Wingdings" pitchFamily="2" charset="2"/>
              <a:buChar char="n"/>
            </a:pPr>
            <a:r>
              <a:rPr lang="zh-CN" altLang="en-US" sz="3200" dirty="0">
                <a:latin typeface="+mn-ea"/>
              </a:rPr>
              <a:t>还允许在不改变原始代码的情况下</a:t>
            </a:r>
            <a:r>
              <a:rPr lang="zh-CN" altLang="en-US" sz="3200" dirty="0">
                <a:solidFill>
                  <a:schemeClr val="tx1"/>
                </a:solidFill>
                <a:latin typeface="+mn-ea"/>
              </a:rPr>
              <a:t>修改或特化这些细节</a:t>
            </a:r>
            <a:r>
              <a:rPr lang="zh-CN" altLang="en-US" sz="3200" dirty="0">
                <a:latin typeface="+mn-ea"/>
              </a:rPr>
              <a:t>。</a:t>
            </a:r>
          </a:p>
          <a:p>
            <a:pPr marL="914400" lvl="1" indent="-457200">
              <a:buFont typeface="Wingdings" pitchFamily="2" charset="2"/>
              <a:buChar char="n"/>
            </a:pPr>
            <a:endParaRPr lang="en-US" altLang="zh-CN" sz="3600" dirty="0">
              <a:latin typeface="+mn-ea"/>
            </a:endParaRPr>
          </a:p>
        </p:txBody>
      </p:sp>
      <p:sp>
        <p:nvSpPr>
          <p:cNvPr id="43011" name="日期占位符 3"/>
          <p:cNvSpPr>
            <a:spLocks noGrp="1"/>
          </p:cNvSpPr>
          <p:nvPr>
            <p:ph type="dt" sz="quarter" idx="10"/>
          </p:nvPr>
        </p:nvSpPr>
        <p:spPr>
          <a:noFill/>
          <a:ln>
            <a:miter lim="800000"/>
            <a:headEnd/>
            <a:tailEnd/>
          </a:ln>
        </p:spPr>
        <p:txBody>
          <a:bodyPr/>
          <a:lstStyle/>
          <a:p>
            <a:fld id="{7A0DC247-7199-4B24-BEE1-0261B072CF6F}" type="datetime1">
              <a:rPr lang="en-US" altLang="zh-CN">
                <a:latin typeface="+mn-ea"/>
                <a:ea typeface="+mn-ea"/>
                <a:cs typeface="-쉬리B"/>
              </a:rPr>
              <a:pPr/>
              <a:t>5/2/2022</a:t>
            </a:fld>
            <a:endParaRPr lang="en-US" altLang="zh-CN">
              <a:latin typeface="+mn-ea"/>
              <a:ea typeface="+mn-ea"/>
              <a:cs typeface="-쉬리B"/>
            </a:endParaRPr>
          </a:p>
        </p:txBody>
      </p:sp>
      <p:sp>
        <p:nvSpPr>
          <p:cNvPr id="43012" name="灯片编号占位符 5"/>
          <p:cNvSpPr>
            <a:spLocks noGrp="1"/>
          </p:cNvSpPr>
          <p:nvPr>
            <p:ph type="sldNum" sz="quarter" idx="12"/>
          </p:nvPr>
        </p:nvSpPr>
        <p:spPr>
          <a:noFill/>
          <a:ln>
            <a:miter lim="800000"/>
            <a:headEnd/>
            <a:tailEnd/>
          </a:ln>
        </p:spPr>
        <p:txBody>
          <a:bodyPr/>
          <a:lstStyle/>
          <a:p>
            <a:fld id="{B3188D16-756E-4CD2-8DAF-1D038711548C}" type="slidenum">
              <a:rPr lang="en-US" altLang="zh-CN">
                <a:latin typeface="+mn-ea"/>
                <a:ea typeface="+mn-ea"/>
                <a:cs typeface="-쉬리B"/>
              </a:rPr>
              <a:pPr/>
              <a:t>28</a:t>
            </a:fld>
            <a:endParaRPr lang="en-US" altLang="zh-CN">
              <a:latin typeface="+mn-ea"/>
              <a:ea typeface="+mn-ea"/>
              <a:cs typeface="-쉬리B"/>
            </a:endParaRPr>
          </a:p>
        </p:txBody>
      </p:sp>
    </p:spTree>
    <p:extLst>
      <p:ext uri="{BB962C8B-B14F-4D97-AF65-F5344CB8AC3E}">
        <p14:creationId xmlns:p14="http://schemas.microsoft.com/office/powerpoint/2010/main" val="199774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3"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effectLst/>
                <a:latin typeface="+mn-ea"/>
                <a:ea typeface="+mn-ea"/>
              </a:rPr>
              <a:t>倒置库</a:t>
            </a:r>
          </a:p>
        </p:txBody>
      </p:sp>
      <p:sp>
        <p:nvSpPr>
          <p:cNvPr id="45058" name="Rectangle 2" descr="Rectangle: Click to edit Master text styles&#10;Second level&#10;Third level&#10;Fourth level&#10;Fifth level"/>
          <p:cNvSpPr>
            <a:spLocks noGrp="1" noChangeArrowheads="1"/>
          </p:cNvSpPr>
          <p:nvPr>
            <p:ph idx="1"/>
          </p:nvPr>
        </p:nvSpPr>
        <p:spPr>
          <a:xfrm>
            <a:off x="-20112" y="1196752"/>
            <a:ext cx="8618537" cy="4865712"/>
          </a:xfrm>
        </p:spPr>
        <p:txBody>
          <a:bodyPr>
            <a:normAutofit fontScale="92500"/>
          </a:bodyPr>
          <a:lstStyle/>
          <a:p>
            <a:pPr marL="914400" lvl="1" indent="-457200">
              <a:lnSpc>
                <a:spcPct val="130000"/>
              </a:lnSpc>
              <a:buFont typeface="Wingdings" pitchFamily="2" charset="2"/>
              <a:buChar char="n"/>
            </a:pPr>
            <a:r>
              <a:rPr lang="zh-CN" altLang="en-US" sz="3000" dirty="0">
                <a:latin typeface="+mn-ea"/>
              </a:rPr>
              <a:t>框架改变了应用程序</a:t>
            </a:r>
            <a:r>
              <a:rPr lang="en-US" altLang="zh-CN" sz="3000" dirty="0">
                <a:latin typeface="+mn-ea"/>
              </a:rPr>
              <a:t>(</a:t>
            </a:r>
            <a:r>
              <a:rPr lang="zh-CN" altLang="en-US" sz="3000" dirty="0">
                <a:latin typeface="+mn-ea"/>
              </a:rPr>
              <a:t>开发者定义的代码</a:t>
            </a:r>
            <a:r>
              <a:rPr lang="en-US" altLang="zh-CN" sz="3000" dirty="0">
                <a:latin typeface="+mn-ea"/>
              </a:rPr>
              <a:t>)</a:t>
            </a:r>
            <a:r>
              <a:rPr lang="zh-CN" altLang="en-US" sz="3000" dirty="0">
                <a:latin typeface="+mn-ea"/>
              </a:rPr>
              <a:t>与库代码之间的关系</a:t>
            </a:r>
          </a:p>
          <a:p>
            <a:pPr marL="1295400" lvl="2" indent="-381000">
              <a:lnSpc>
                <a:spcPct val="130000"/>
              </a:lnSpc>
              <a:buFont typeface="Wingdings" pitchFamily="2" charset="2"/>
              <a:buChar char="w"/>
            </a:pPr>
            <a:r>
              <a:rPr lang="zh-CN" altLang="en-US" sz="2800" dirty="0">
                <a:latin typeface="+mn-ea"/>
              </a:rPr>
              <a:t>传统的应用程序中</a:t>
            </a:r>
          </a:p>
          <a:p>
            <a:pPr marL="1714500" lvl="3" indent="-342900">
              <a:lnSpc>
                <a:spcPct val="130000"/>
              </a:lnSpc>
              <a:buFont typeface="Wingdings" pitchFamily="2" charset="2"/>
              <a:buChar char="n"/>
            </a:pPr>
            <a:r>
              <a:rPr lang="zh-CN" altLang="en-US" sz="2400" dirty="0">
                <a:latin typeface="+mn-ea"/>
              </a:rPr>
              <a:t>应用程序特定的代码定义了程序执行的总体流程</a:t>
            </a:r>
          </a:p>
          <a:p>
            <a:pPr marL="1295400" lvl="2" indent="-381000">
              <a:lnSpc>
                <a:spcPct val="130000"/>
              </a:lnSpc>
              <a:buFont typeface="Wingdings" pitchFamily="2" charset="2"/>
              <a:buChar char="w"/>
            </a:pPr>
            <a:r>
              <a:rPr lang="zh-CN" altLang="en-US" sz="2800" dirty="0">
                <a:latin typeface="+mn-ea"/>
              </a:rPr>
              <a:t>在框架中</a:t>
            </a:r>
          </a:p>
          <a:p>
            <a:pPr marL="1714500" lvl="3" indent="-342900">
              <a:lnSpc>
                <a:spcPct val="130000"/>
              </a:lnSpc>
              <a:buFont typeface="Wingdings" pitchFamily="2" charset="2"/>
              <a:buChar char="n"/>
            </a:pPr>
            <a:r>
              <a:rPr lang="zh-CN" altLang="en-US" sz="2400" dirty="0">
                <a:latin typeface="+mn-ea"/>
              </a:rPr>
              <a:t>控制流是由框架决定的</a:t>
            </a:r>
            <a:r>
              <a:rPr lang="en-US" altLang="zh-CN" sz="2400" dirty="0">
                <a:latin typeface="+mn-ea"/>
              </a:rPr>
              <a:t>,</a:t>
            </a:r>
            <a:r>
              <a:rPr lang="zh-CN" altLang="en-US" sz="2400" dirty="0">
                <a:latin typeface="+mn-ea"/>
              </a:rPr>
              <a:t>并且随应用程序的不同而不同</a:t>
            </a:r>
          </a:p>
          <a:p>
            <a:pPr marL="1714500" lvl="3" indent="-342900">
              <a:lnSpc>
                <a:spcPct val="130000"/>
              </a:lnSpc>
              <a:buFont typeface="Wingdings" pitchFamily="2" charset="2"/>
              <a:buChar char="n"/>
            </a:pPr>
            <a:r>
              <a:rPr lang="zh-CN" altLang="en-US" sz="2400" dirty="0">
                <a:latin typeface="+mn-ea"/>
              </a:rPr>
              <a:t>新的应用程序的创建者只需改变供框架调用的例程即可</a:t>
            </a:r>
            <a:r>
              <a:rPr lang="en-US" altLang="zh-CN" sz="2400" dirty="0">
                <a:latin typeface="+mn-ea"/>
              </a:rPr>
              <a:t>,</a:t>
            </a:r>
            <a:r>
              <a:rPr lang="zh-CN" altLang="en-US" sz="2400" dirty="0">
                <a:latin typeface="+mn-ea"/>
              </a:rPr>
              <a:t>而无需改变总体结构</a:t>
            </a:r>
            <a:r>
              <a:rPr lang="en-US" altLang="zh-CN" sz="2400" dirty="0">
                <a:latin typeface="+mn-ea"/>
              </a:rPr>
              <a:t>.</a:t>
            </a:r>
          </a:p>
          <a:p>
            <a:pPr marL="1714500" lvl="3" indent="-342900">
              <a:lnSpc>
                <a:spcPct val="130000"/>
              </a:lnSpc>
              <a:buFont typeface="Wingdings" pitchFamily="2" charset="2"/>
              <a:buChar char="n"/>
            </a:pPr>
            <a:r>
              <a:rPr lang="zh-CN" altLang="en-US" sz="2400" dirty="0">
                <a:latin typeface="+mn-ea"/>
              </a:rPr>
              <a:t>框架占主导地位</a:t>
            </a:r>
            <a:r>
              <a:rPr lang="en-US" altLang="zh-CN" sz="2400" dirty="0">
                <a:latin typeface="+mn-ea"/>
              </a:rPr>
              <a:t>,</a:t>
            </a:r>
            <a:r>
              <a:rPr lang="zh-CN" altLang="en-US" sz="2400" dirty="0">
                <a:latin typeface="+mn-ea"/>
              </a:rPr>
              <a:t>而应用程序特定的代码处于次要位置</a:t>
            </a:r>
            <a:r>
              <a:rPr lang="en-US" altLang="zh-CN" sz="2400" dirty="0">
                <a:latin typeface="+mn-ea"/>
              </a:rPr>
              <a:t>.</a:t>
            </a:r>
          </a:p>
        </p:txBody>
      </p:sp>
      <p:sp>
        <p:nvSpPr>
          <p:cNvPr id="45059" name="日期占位符 3"/>
          <p:cNvSpPr>
            <a:spLocks noGrp="1"/>
          </p:cNvSpPr>
          <p:nvPr>
            <p:ph type="dt" sz="quarter" idx="10"/>
          </p:nvPr>
        </p:nvSpPr>
        <p:spPr>
          <a:noFill/>
          <a:ln>
            <a:miter lim="800000"/>
            <a:headEnd/>
            <a:tailEnd/>
          </a:ln>
        </p:spPr>
        <p:txBody>
          <a:bodyPr/>
          <a:lstStyle/>
          <a:p>
            <a:fld id="{48188869-4FED-416F-897B-DCB301220969}" type="datetime1">
              <a:rPr lang="en-US" altLang="zh-CN">
                <a:latin typeface="+mn-ea"/>
                <a:ea typeface="+mn-ea"/>
                <a:cs typeface="-쉬리B"/>
              </a:rPr>
              <a:pPr/>
              <a:t>5/2/2022</a:t>
            </a:fld>
            <a:endParaRPr lang="en-US" altLang="zh-CN">
              <a:latin typeface="+mn-ea"/>
              <a:ea typeface="+mn-ea"/>
              <a:cs typeface="-쉬리B"/>
            </a:endParaRPr>
          </a:p>
        </p:txBody>
      </p:sp>
      <p:sp>
        <p:nvSpPr>
          <p:cNvPr id="45060" name="灯片编号占位符 5"/>
          <p:cNvSpPr>
            <a:spLocks noGrp="1"/>
          </p:cNvSpPr>
          <p:nvPr>
            <p:ph type="sldNum" sz="quarter" idx="12"/>
          </p:nvPr>
        </p:nvSpPr>
        <p:spPr>
          <a:noFill/>
          <a:ln>
            <a:miter lim="800000"/>
            <a:headEnd/>
            <a:tailEnd/>
          </a:ln>
        </p:spPr>
        <p:txBody>
          <a:bodyPr/>
          <a:lstStyle/>
          <a:p>
            <a:fld id="{814058FD-0F07-4741-AA7D-D58129B12B35}" type="slidenum">
              <a:rPr lang="en-US" altLang="zh-CN">
                <a:latin typeface="+mn-ea"/>
                <a:ea typeface="+mn-ea"/>
                <a:cs typeface="-쉬리B"/>
              </a:rPr>
              <a:pPr/>
              <a:t>29</a:t>
            </a:fld>
            <a:endParaRPr lang="en-US" altLang="zh-CN">
              <a:latin typeface="+mn-ea"/>
              <a:ea typeface="+mn-ea"/>
              <a:cs typeface="-쉬리B"/>
            </a:endParaRPr>
          </a:p>
        </p:txBody>
      </p:sp>
    </p:spTree>
    <p:extLst>
      <p:ext uri="{BB962C8B-B14F-4D97-AF65-F5344CB8AC3E}">
        <p14:creationId xmlns:p14="http://schemas.microsoft.com/office/powerpoint/2010/main" val="21446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title"/>
          </p:nvPr>
        </p:nvSpPr>
        <p:spPr>
          <a:xfrm>
            <a:off x="609600" y="188913"/>
            <a:ext cx="7772400" cy="914400"/>
          </a:xfrm>
        </p:spPr>
        <p:txBody>
          <a:bodyPr/>
          <a:lstStyle/>
          <a:p>
            <a:pPr marL="762000" indent="-762000">
              <a:defRPr/>
            </a:pPr>
            <a:r>
              <a:rPr lang="en-US" altLang="zh-CN" dirty="0">
                <a:latin typeface="+mn-ea"/>
                <a:ea typeface="+mn-ea"/>
              </a:rPr>
              <a:t>“</a:t>
            </a:r>
            <a:r>
              <a:rPr lang="zh-CN" altLang="en-US" dirty="0">
                <a:latin typeface="+mn-ea"/>
                <a:ea typeface="+mn-ea"/>
              </a:rPr>
              <a:t>是一个”和“有一个”</a:t>
            </a:r>
            <a:r>
              <a:rPr lang="en-US" altLang="zh-CN" dirty="0">
                <a:latin typeface="+mn-ea"/>
                <a:ea typeface="+mn-ea"/>
              </a:rPr>
              <a:t>? </a:t>
            </a:r>
          </a:p>
        </p:txBody>
      </p:sp>
      <p:sp>
        <p:nvSpPr>
          <p:cNvPr id="59394" name="Rectangle 2" descr="Rectangle: Click to edit Master text styles&#10;Second level&#10;Third level&#10;Fourth level&#10;Fifth level"/>
          <p:cNvSpPr>
            <a:spLocks noGrp="1" noChangeArrowheads="1"/>
          </p:cNvSpPr>
          <p:nvPr>
            <p:ph idx="1"/>
          </p:nvPr>
        </p:nvSpPr>
        <p:spPr>
          <a:xfrm>
            <a:off x="304800" y="1752600"/>
            <a:ext cx="8382000" cy="4772025"/>
          </a:xfrm>
        </p:spPr>
        <p:txBody>
          <a:bodyPr/>
          <a:lstStyle/>
          <a:p>
            <a:pPr marL="914400" lvl="1" indent="-457200">
              <a:lnSpc>
                <a:spcPct val="120000"/>
              </a:lnSpc>
              <a:buFont typeface="Wingdings" pitchFamily="2" charset="2"/>
              <a:buChar char="n"/>
            </a:pPr>
            <a:r>
              <a:rPr lang="zh-CN" altLang="en-US" sz="3200" dirty="0">
                <a:latin typeface="+mn-ea"/>
              </a:rPr>
              <a:t>如果</a:t>
            </a:r>
            <a:r>
              <a:rPr lang="en-US" altLang="zh-CN" sz="3200" dirty="0">
                <a:latin typeface="+mn-ea"/>
              </a:rPr>
              <a:t>A</a:t>
            </a:r>
            <a:r>
              <a:rPr lang="zh-CN" altLang="en-US" sz="3200" dirty="0">
                <a:latin typeface="+mn-ea"/>
              </a:rPr>
              <a:t>类有一个</a:t>
            </a:r>
            <a:r>
              <a:rPr lang="en-US" altLang="zh-CN" sz="3200" dirty="0">
                <a:latin typeface="+mn-ea"/>
              </a:rPr>
              <a:t>B</a:t>
            </a:r>
            <a:r>
              <a:rPr lang="zh-CN" altLang="en-US" sz="3200" dirty="0">
                <a:latin typeface="+mn-ea"/>
              </a:rPr>
              <a:t>类，那么自然地，</a:t>
            </a:r>
            <a:r>
              <a:rPr lang="en-US" altLang="zh-CN" sz="3200" dirty="0">
                <a:latin typeface="+mn-ea"/>
              </a:rPr>
              <a:t>B</a:t>
            </a:r>
            <a:r>
              <a:rPr lang="zh-CN" altLang="en-US" sz="3200" dirty="0">
                <a:latin typeface="+mn-ea"/>
              </a:rPr>
              <a:t>类的数据字段也应该是一个</a:t>
            </a:r>
            <a:r>
              <a:rPr lang="en-US" altLang="zh-CN" sz="3200" dirty="0">
                <a:latin typeface="+mn-ea"/>
              </a:rPr>
              <a:t>A</a:t>
            </a:r>
            <a:r>
              <a:rPr lang="zh-CN" altLang="en-US" sz="3200" dirty="0">
                <a:latin typeface="+mn-ea"/>
              </a:rPr>
              <a:t>类实例的一部分。另一方面，如果</a:t>
            </a:r>
            <a:r>
              <a:rPr lang="en-US" altLang="zh-CN" sz="3200" dirty="0">
                <a:latin typeface="+mn-ea"/>
              </a:rPr>
              <a:t>A</a:t>
            </a:r>
            <a:r>
              <a:rPr lang="zh-CN" altLang="en-US" sz="3200" dirty="0">
                <a:latin typeface="+mn-ea"/>
              </a:rPr>
              <a:t>类是一个</a:t>
            </a:r>
            <a:r>
              <a:rPr lang="en-US" altLang="zh-CN" sz="3200" dirty="0">
                <a:latin typeface="+mn-ea"/>
              </a:rPr>
              <a:t>B</a:t>
            </a:r>
            <a:r>
              <a:rPr lang="zh-CN" altLang="en-US" sz="3200" dirty="0">
                <a:latin typeface="+mn-ea"/>
              </a:rPr>
              <a:t>类，那么使用继承是正确的编码方式。</a:t>
            </a:r>
          </a:p>
        </p:txBody>
      </p:sp>
      <p:sp>
        <p:nvSpPr>
          <p:cNvPr id="59395" name="日期占位符 3"/>
          <p:cNvSpPr>
            <a:spLocks noGrp="1"/>
          </p:cNvSpPr>
          <p:nvPr>
            <p:ph type="dt" sz="quarter" idx="10"/>
          </p:nvPr>
        </p:nvSpPr>
        <p:spPr>
          <a:noFill/>
          <a:ln>
            <a:miter lim="800000"/>
            <a:headEnd/>
            <a:tailEnd/>
          </a:ln>
        </p:spPr>
        <p:txBody>
          <a:bodyPr/>
          <a:lstStyle/>
          <a:p>
            <a:fld id="{6E6B1166-F90E-402F-826A-D8BF3862F3FC}" type="datetime1">
              <a:rPr kumimoji="0" lang="en-US" altLang="zh-CN">
                <a:latin typeface="+mn-ea"/>
                <a:ea typeface="+mn-ea"/>
              </a:rPr>
              <a:pPr/>
              <a:t>5/2/2022</a:t>
            </a:fld>
            <a:endParaRPr kumimoji="0" lang="en-US" altLang="zh-CN">
              <a:latin typeface="+mn-ea"/>
              <a:ea typeface="+mn-ea"/>
            </a:endParaRPr>
          </a:p>
        </p:txBody>
      </p:sp>
      <p:sp>
        <p:nvSpPr>
          <p:cNvPr id="59396" name="灯片编号占位符 5"/>
          <p:cNvSpPr>
            <a:spLocks noGrp="1"/>
          </p:cNvSpPr>
          <p:nvPr>
            <p:ph type="sldNum" sz="quarter" idx="12"/>
          </p:nvPr>
        </p:nvSpPr>
        <p:spPr>
          <a:noFill/>
          <a:ln>
            <a:miter lim="800000"/>
            <a:headEnd/>
            <a:tailEnd/>
          </a:ln>
        </p:spPr>
        <p:txBody>
          <a:bodyPr/>
          <a:lstStyle/>
          <a:p>
            <a:fld id="{973393FB-DF72-4D2D-9FC0-E19829F6E99D}" type="slidenum">
              <a:rPr kumimoji="0" lang="en-US" altLang="zh-CN">
                <a:latin typeface="+mn-ea"/>
                <a:ea typeface="+mn-ea"/>
              </a:rPr>
              <a:pPr/>
              <a:t>3</a:t>
            </a:fld>
            <a:endParaRPr kumimoji="0" lang="en-US" altLang="zh-CN">
              <a:latin typeface="+mn-ea"/>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Java Applet API</a:t>
            </a:r>
            <a:endParaRPr lang="zh-CN" altLang="en-US" dirty="0">
              <a:effectLst/>
            </a:endParaRPr>
          </a:p>
        </p:txBody>
      </p:sp>
      <p:sp>
        <p:nvSpPr>
          <p:cNvPr id="3" name="内容占位符 2"/>
          <p:cNvSpPr>
            <a:spLocks noGrp="1"/>
          </p:cNvSpPr>
          <p:nvPr>
            <p:ph idx="1"/>
          </p:nvPr>
        </p:nvSpPr>
        <p:spPr/>
        <p:txBody>
          <a:bodyPr/>
          <a:lstStyle/>
          <a:p>
            <a:pPr>
              <a:lnSpc>
                <a:spcPct val="120000"/>
              </a:lnSpc>
            </a:pPr>
            <a:r>
              <a:rPr lang="en-US" altLang="zh-CN" sz="2600" dirty="0"/>
              <a:t>Applet</a:t>
            </a:r>
            <a:r>
              <a:rPr lang="zh-CN" altLang="en-US" sz="2600" dirty="0"/>
              <a:t>是一种运行于</a:t>
            </a:r>
            <a:r>
              <a:rPr lang="en-US" altLang="zh-CN" sz="2600" dirty="0"/>
              <a:t>web</a:t>
            </a:r>
            <a:r>
              <a:rPr lang="zh-CN" altLang="en-US" sz="2600" dirty="0"/>
              <a:t>浏览器的程序</a:t>
            </a:r>
            <a:endParaRPr lang="en-US" altLang="zh-CN" sz="2600" dirty="0"/>
          </a:p>
          <a:p>
            <a:pPr>
              <a:lnSpc>
                <a:spcPct val="120000"/>
              </a:lnSpc>
            </a:pPr>
            <a:r>
              <a:rPr lang="zh-CN" altLang="en-US" sz="2600" dirty="0"/>
              <a:t>对于每个</a:t>
            </a:r>
            <a:r>
              <a:rPr lang="en-US" altLang="zh-CN" sz="2600" dirty="0"/>
              <a:t>java</a:t>
            </a:r>
            <a:r>
              <a:rPr lang="zh-CN" altLang="en-US" sz="2600" dirty="0"/>
              <a:t>小应用程序来说都存在一个基本类</a:t>
            </a:r>
            <a:r>
              <a:rPr lang="en-US" altLang="zh-CN" sz="2600" dirty="0"/>
              <a:t>Applet</a:t>
            </a:r>
            <a:r>
              <a:rPr lang="zh-CN" altLang="en-US" sz="2600" dirty="0"/>
              <a:t>，</a:t>
            </a:r>
            <a:r>
              <a:rPr lang="en-US" altLang="zh-CN" sz="2600" dirty="0"/>
              <a:t>main</a:t>
            </a:r>
            <a:r>
              <a:rPr lang="zh-CN" altLang="en-US" sz="2600" dirty="0"/>
              <a:t>方法可以调用许多其他方法，这些方法将被改写，以提供应用程序特定的行为</a:t>
            </a:r>
            <a:endParaRPr lang="en-US" altLang="zh-CN" sz="2600" dirty="0"/>
          </a:p>
          <a:p>
            <a:pPr>
              <a:lnSpc>
                <a:spcPct val="120000"/>
              </a:lnSpc>
            </a:pPr>
            <a:r>
              <a:rPr lang="en-US" altLang="zh-CN" sz="2600" dirty="0" err="1"/>
              <a:t>Init</a:t>
            </a:r>
            <a:r>
              <a:rPr lang="en-US" altLang="zh-CN" sz="2600" dirty="0"/>
              <a:t>()                  </a:t>
            </a:r>
            <a:r>
              <a:rPr lang="zh-CN" altLang="en-US" sz="2600" dirty="0"/>
              <a:t>初始化时调用</a:t>
            </a:r>
            <a:endParaRPr lang="en-US" altLang="zh-CN" sz="2600" dirty="0"/>
          </a:p>
          <a:p>
            <a:pPr>
              <a:lnSpc>
                <a:spcPct val="120000"/>
              </a:lnSpc>
            </a:pPr>
            <a:r>
              <a:rPr lang="en-US" altLang="zh-CN" sz="2600" dirty="0"/>
              <a:t>Start()               </a:t>
            </a:r>
            <a:r>
              <a:rPr lang="zh-CN" altLang="en-US" sz="2600" dirty="0"/>
              <a:t>开始小应用程序时调用</a:t>
            </a:r>
            <a:endParaRPr lang="en-US" altLang="zh-CN" sz="2600" dirty="0"/>
          </a:p>
          <a:p>
            <a:pPr>
              <a:lnSpc>
                <a:spcPct val="120000"/>
              </a:lnSpc>
            </a:pPr>
            <a:r>
              <a:rPr lang="en-US" altLang="zh-CN" sz="2600" dirty="0"/>
              <a:t>Paint</a:t>
            </a:r>
            <a:r>
              <a:rPr lang="en-US" altLang="zh-CN" sz="2600"/>
              <a:t>(Graphics g)</a:t>
            </a:r>
            <a:r>
              <a:rPr lang="zh-CN" altLang="en-US" sz="2600" dirty="0"/>
              <a:t>重绘时调用</a:t>
            </a:r>
            <a:endParaRPr lang="en-US" altLang="zh-CN" sz="2600" dirty="0"/>
          </a:p>
          <a:p>
            <a:pPr>
              <a:lnSpc>
                <a:spcPct val="120000"/>
              </a:lnSpc>
            </a:pPr>
            <a:r>
              <a:rPr lang="en-US" altLang="zh-CN" sz="2600" dirty="0"/>
              <a:t>Stop                  </a:t>
            </a:r>
            <a:r>
              <a:rPr lang="zh-CN" altLang="en-US" sz="2600" dirty="0"/>
              <a:t>移除窗口时调用</a:t>
            </a:r>
            <a:endParaRPr lang="en-US" altLang="zh-CN" sz="2600" dirty="0"/>
          </a:p>
          <a:p>
            <a:pPr>
              <a:lnSpc>
                <a:spcPct val="120000"/>
              </a:lnSpc>
            </a:pPr>
            <a:r>
              <a:rPr lang="en-US" altLang="zh-CN" sz="2600" dirty="0" err="1"/>
              <a:t>Destory</a:t>
            </a:r>
            <a:r>
              <a:rPr lang="en-US" altLang="zh-CN" sz="2600" dirty="0"/>
              <a:t>()           </a:t>
            </a:r>
            <a:r>
              <a:rPr lang="zh-CN" altLang="en-US" sz="2600" dirty="0"/>
              <a:t>终止小应用程序</a:t>
            </a:r>
          </a:p>
        </p:txBody>
      </p:sp>
      <p:sp>
        <p:nvSpPr>
          <p:cNvPr id="4" name="日期占位符 3"/>
          <p:cNvSpPr>
            <a:spLocks noGrp="1"/>
          </p:cNvSpPr>
          <p:nvPr>
            <p:ph type="dt" sz="half" idx="10"/>
          </p:nvPr>
        </p:nvSpPr>
        <p:spPr/>
        <p:txBody>
          <a:bodyPr/>
          <a:lstStyle/>
          <a:p>
            <a:pPr>
              <a:defRPr/>
            </a:pPr>
            <a:fld id="{59D1F640-3DDF-4FF0-A9F0-EB3609D92262}" type="datetime1">
              <a:rPr lang="en-US" smtClean="0"/>
              <a:pPr>
                <a:defRPr/>
              </a:pPr>
              <a:t>5/2/2022</a:t>
            </a:fld>
            <a:endParaRPr lang="en-US" altLang="zh-CN"/>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pPr>
                <a:defRPr/>
              </a:pPr>
              <a:t>30</a:t>
            </a:fld>
            <a:endParaRPr lang="en-US" altLang="zh-CN"/>
          </a:p>
        </p:txBody>
      </p:sp>
    </p:spTree>
    <p:extLst>
      <p:ext uri="{BB962C8B-B14F-4D97-AF65-F5344CB8AC3E}">
        <p14:creationId xmlns:p14="http://schemas.microsoft.com/office/powerpoint/2010/main" val="1625739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1"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effectLst/>
                <a:latin typeface="+mn-ea"/>
                <a:ea typeface="+mn-ea"/>
              </a:rPr>
              <a:t>预言变化</a:t>
            </a:r>
          </a:p>
        </p:txBody>
      </p:sp>
      <p:sp>
        <p:nvSpPr>
          <p:cNvPr id="47106" name="Rectangle 2" descr="Rectangle: Click to edit Master text styles&#10;Second level&#10;Third level&#10;Fourth level&#10;Fifth level"/>
          <p:cNvSpPr>
            <a:spLocks noGrp="1" noChangeArrowheads="1"/>
          </p:cNvSpPr>
          <p:nvPr>
            <p:ph idx="1"/>
          </p:nvPr>
        </p:nvSpPr>
        <p:spPr>
          <a:xfrm>
            <a:off x="107504" y="1103313"/>
            <a:ext cx="8618537" cy="5029200"/>
          </a:xfrm>
        </p:spPr>
        <p:txBody>
          <a:bodyPr/>
          <a:lstStyle/>
          <a:p>
            <a:pPr marL="914400" lvl="1" indent="-457200">
              <a:lnSpc>
                <a:spcPct val="120000"/>
              </a:lnSpc>
              <a:buFont typeface="Wingdings" pitchFamily="2" charset="2"/>
              <a:buChar char="n"/>
            </a:pPr>
            <a:r>
              <a:rPr lang="zh-CN" altLang="en-US" sz="2800" dirty="0">
                <a:latin typeface="+mn-ea"/>
              </a:rPr>
              <a:t>面向对象设计艺术</a:t>
            </a:r>
          </a:p>
          <a:p>
            <a:pPr marL="1295400" lvl="2" indent="-381000">
              <a:lnSpc>
                <a:spcPct val="120000"/>
              </a:lnSpc>
              <a:buFont typeface="Wingdings" pitchFamily="2" charset="2"/>
              <a:buChar char="w"/>
            </a:pPr>
            <a:r>
              <a:rPr lang="zh-CN" altLang="en-US" sz="2400" dirty="0">
                <a:latin typeface="+mn-ea"/>
              </a:rPr>
              <a:t>为应用程序预言将来可能发生的变化</a:t>
            </a:r>
            <a:r>
              <a:rPr lang="en-US" altLang="zh-CN" sz="2400" dirty="0">
                <a:latin typeface="+mn-ea"/>
              </a:rPr>
              <a:t>,</a:t>
            </a:r>
            <a:r>
              <a:rPr lang="zh-CN" altLang="en-US" sz="2400" dirty="0">
                <a:latin typeface="+mn-ea"/>
              </a:rPr>
              <a:t>并对应用程序进行相应的设计</a:t>
            </a:r>
          </a:p>
          <a:p>
            <a:pPr marL="1295400" lvl="2" indent="-381000">
              <a:lnSpc>
                <a:spcPct val="120000"/>
              </a:lnSpc>
              <a:buFont typeface="Wingdings" pitchFamily="2" charset="2"/>
              <a:buChar char="w"/>
            </a:pPr>
            <a:r>
              <a:rPr lang="zh-CN" altLang="en-US" sz="2400" dirty="0">
                <a:latin typeface="+mn-ea"/>
              </a:rPr>
              <a:t>做到这点不容易</a:t>
            </a:r>
            <a:endParaRPr lang="en-US" altLang="zh-CN" sz="2400" dirty="0">
              <a:latin typeface="+mn-ea"/>
            </a:endParaRPr>
          </a:p>
          <a:p>
            <a:pPr marL="1295400" lvl="2" indent="-381000">
              <a:lnSpc>
                <a:spcPct val="120000"/>
              </a:lnSpc>
              <a:buFont typeface="Wingdings" pitchFamily="2" charset="2"/>
              <a:buChar char="w"/>
            </a:pPr>
            <a:r>
              <a:rPr lang="zh-CN" altLang="en-US" sz="2400" dirty="0">
                <a:latin typeface="+mn-ea"/>
              </a:rPr>
              <a:t>需要程序员认识到可以通过类似于以前解决问题的方式或者现存软件系统的方式来解决新问题时</a:t>
            </a:r>
            <a:r>
              <a:rPr lang="en-US" altLang="zh-CN" sz="2400" dirty="0">
                <a:latin typeface="+mn-ea"/>
              </a:rPr>
              <a:t>,</a:t>
            </a:r>
            <a:r>
              <a:rPr lang="zh-CN" altLang="en-US" sz="2400" dirty="0">
                <a:latin typeface="+mn-ea"/>
              </a:rPr>
              <a:t>才能够将该问题泛化</a:t>
            </a:r>
            <a:r>
              <a:rPr lang="en-US" altLang="zh-CN" sz="2400" dirty="0">
                <a:latin typeface="+mn-ea"/>
              </a:rPr>
              <a:t>,</a:t>
            </a:r>
            <a:r>
              <a:rPr lang="zh-CN" altLang="en-US" sz="2400" dirty="0">
                <a:latin typeface="+mn-ea"/>
              </a:rPr>
              <a:t>使其适合于更广泛的应用程序</a:t>
            </a:r>
          </a:p>
          <a:p>
            <a:pPr marL="914400" lvl="1" indent="-457200">
              <a:lnSpc>
                <a:spcPct val="120000"/>
              </a:lnSpc>
              <a:buFont typeface="Wingdings" pitchFamily="2" charset="2"/>
              <a:buChar char="n"/>
            </a:pPr>
            <a:r>
              <a:rPr lang="zh-CN" altLang="en-US" sz="2800" dirty="0">
                <a:latin typeface="+mn-ea"/>
              </a:rPr>
              <a:t>象</a:t>
            </a:r>
            <a:r>
              <a:rPr lang="en-US" altLang="zh-CN" sz="2800" dirty="0">
                <a:latin typeface="+mn-ea"/>
              </a:rPr>
              <a:t>C++,</a:t>
            </a:r>
            <a:r>
              <a:rPr lang="zh-CN" altLang="en-US" sz="2800" dirty="0">
                <a:latin typeface="+mn-ea"/>
              </a:rPr>
              <a:t>需要程序员区分哪些方法可以改写</a:t>
            </a:r>
            <a:r>
              <a:rPr lang="en-US" altLang="zh-CN" sz="2800" dirty="0">
                <a:latin typeface="+mn-ea"/>
              </a:rPr>
              <a:t>,</a:t>
            </a:r>
            <a:r>
              <a:rPr lang="zh-CN" altLang="en-US" sz="2800" dirty="0">
                <a:latin typeface="+mn-ea"/>
              </a:rPr>
              <a:t>以及哪些方法不能改写</a:t>
            </a:r>
            <a:r>
              <a:rPr lang="en-US" altLang="zh-CN" sz="2800" dirty="0">
                <a:latin typeface="+mn-ea"/>
              </a:rPr>
              <a:t>,</a:t>
            </a:r>
            <a:r>
              <a:rPr lang="zh-CN" altLang="en-US" sz="2800" dirty="0">
                <a:latin typeface="+mn-ea"/>
              </a:rPr>
              <a:t>这种方式过于僵硬了</a:t>
            </a:r>
          </a:p>
          <a:p>
            <a:pPr marL="1295400" lvl="2" indent="-381000">
              <a:lnSpc>
                <a:spcPct val="120000"/>
              </a:lnSpc>
              <a:buFont typeface="Wingdings" pitchFamily="2" charset="2"/>
              <a:buChar char="w"/>
            </a:pPr>
            <a:r>
              <a:rPr lang="zh-CN" altLang="en-US" sz="2400" dirty="0">
                <a:latin typeface="+mn-ea"/>
              </a:rPr>
              <a:t>由于程序员在最初无法预言改写某个方法的需求</a:t>
            </a:r>
          </a:p>
        </p:txBody>
      </p:sp>
      <p:sp>
        <p:nvSpPr>
          <p:cNvPr id="47107" name="日期占位符 3"/>
          <p:cNvSpPr>
            <a:spLocks noGrp="1"/>
          </p:cNvSpPr>
          <p:nvPr>
            <p:ph type="dt" sz="quarter" idx="10"/>
          </p:nvPr>
        </p:nvSpPr>
        <p:spPr>
          <a:noFill/>
          <a:ln>
            <a:miter lim="800000"/>
            <a:headEnd/>
            <a:tailEnd/>
          </a:ln>
        </p:spPr>
        <p:txBody>
          <a:bodyPr/>
          <a:lstStyle/>
          <a:p>
            <a:fld id="{E901CDE4-5597-4130-88BC-646FC8C00C27}" type="datetime1">
              <a:rPr lang="en-US" altLang="zh-CN">
                <a:latin typeface="+mn-ea"/>
                <a:ea typeface="+mn-ea"/>
                <a:cs typeface="-쉬리B"/>
              </a:rPr>
              <a:pPr/>
              <a:t>5/2/2022</a:t>
            </a:fld>
            <a:endParaRPr lang="en-US" altLang="zh-CN">
              <a:latin typeface="+mn-ea"/>
              <a:ea typeface="+mn-ea"/>
              <a:cs typeface="-쉬리B"/>
            </a:endParaRPr>
          </a:p>
        </p:txBody>
      </p:sp>
      <p:sp>
        <p:nvSpPr>
          <p:cNvPr id="47108" name="灯片编号占位符 5"/>
          <p:cNvSpPr>
            <a:spLocks noGrp="1"/>
          </p:cNvSpPr>
          <p:nvPr>
            <p:ph type="sldNum" sz="quarter" idx="12"/>
          </p:nvPr>
        </p:nvSpPr>
        <p:spPr>
          <a:noFill/>
          <a:ln>
            <a:miter lim="800000"/>
            <a:headEnd/>
            <a:tailEnd/>
          </a:ln>
        </p:spPr>
        <p:txBody>
          <a:bodyPr/>
          <a:lstStyle/>
          <a:p>
            <a:fld id="{FE9BFA73-1221-4544-80D0-33313B5D092D}" type="slidenum">
              <a:rPr lang="en-US" altLang="zh-CN">
                <a:latin typeface="+mn-ea"/>
                <a:ea typeface="+mn-ea"/>
                <a:cs typeface="-쉬리B"/>
              </a:rPr>
              <a:pPr/>
              <a:t>31</a:t>
            </a:fld>
            <a:endParaRPr lang="en-US" altLang="zh-CN">
              <a:latin typeface="+mn-ea"/>
              <a:ea typeface="+mn-ea"/>
              <a:cs typeface="-쉬리B"/>
            </a:endParaRPr>
          </a:p>
        </p:txBody>
      </p:sp>
    </p:spTree>
    <p:extLst>
      <p:ext uri="{BB962C8B-B14F-4D97-AF65-F5344CB8AC3E}">
        <p14:creationId xmlns:p14="http://schemas.microsoft.com/office/powerpoint/2010/main" val="27952922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609600" y="188913"/>
            <a:ext cx="7772400" cy="914400"/>
          </a:xfrm>
        </p:spPr>
        <p:txBody>
          <a:bodyPr/>
          <a:lstStyle/>
          <a:p>
            <a:pPr marL="762000" indent="-762000">
              <a:defRPr/>
            </a:pPr>
            <a:r>
              <a:rPr lang="zh-CN" altLang="en-US" sz="3400" dirty="0">
                <a:latin typeface="+mn-ea"/>
                <a:ea typeface="+mn-ea"/>
              </a:rPr>
              <a:t>组合</a:t>
            </a:r>
          </a:p>
        </p:txBody>
      </p:sp>
      <p:sp>
        <p:nvSpPr>
          <p:cNvPr id="61442" name="Rectangle 2" descr="Rectangle: Click to edit Master text styles&#10;Second level&#10;Third level&#10;Fourth level&#10;Fifth level"/>
          <p:cNvSpPr>
            <a:spLocks noGrp="1" noChangeArrowheads="1"/>
          </p:cNvSpPr>
          <p:nvPr>
            <p:ph idx="1"/>
          </p:nvPr>
        </p:nvSpPr>
        <p:spPr>
          <a:xfrm>
            <a:off x="144463" y="1752600"/>
            <a:ext cx="8820150" cy="4772025"/>
          </a:xfrm>
        </p:spPr>
        <p:txBody>
          <a:bodyPr/>
          <a:lstStyle/>
          <a:p>
            <a:pPr marL="914400" lvl="1" indent="-457200">
              <a:lnSpc>
                <a:spcPct val="120000"/>
              </a:lnSpc>
              <a:buFont typeface="Wingdings" pitchFamily="2" charset="2"/>
              <a:buChar char="n"/>
            </a:pPr>
            <a:r>
              <a:rPr lang="zh-CN" altLang="en-US" sz="3200" dirty="0">
                <a:latin typeface="+mn-ea"/>
              </a:rPr>
              <a:t>提供了一种利用</a:t>
            </a:r>
            <a:r>
              <a:rPr lang="zh-CN" altLang="en-US" sz="3200" dirty="0">
                <a:solidFill>
                  <a:srgbClr val="000099"/>
                </a:solidFill>
                <a:latin typeface="+mn-ea"/>
              </a:rPr>
              <a:t>已存在的软件组件</a:t>
            </a:r>
            <a:r>
              <a:rPr lang="zh-CN" altLang="en-US" sz="3200" dirty="0">
                <a:latin typeface="+mn-ea"/>
              </a:rPr>
              <a:t>来创建新的应用程序的方法。</a:t>
            </a:r>
          </a:p>
        </p:txBody>
      </p:sp>
      <p:sp>
        <p:nvSpPr>
          <p:cNvPr id="61443" name="日期占位符 3"/>
          <p:cNvSpPr>
            <a:spLocks noGrp="1"/>
          </p:cNvSpPr>
          <p:nvPr>
            <p:ph type="dt" sz="quarter" idx="10"/>
          </p:nvPr>
        </p:nvSpPr>
        <p:spPr>
          <a:noFill/>
          <a:ln>
            <a:miter lim="800000"/>
            <a:headEnd/>
            <a:tailEnd/>
          </a:ln>
        </p:spPr>
        <p:txBody>
          <a:bodyPr/>
          <a:lstStyle/>
          <a:p>
            <a:fld id="{030A9AA2-67C4-4A60-AB44-482EA706123D}" type="datetime1">
              <a:rPr kumimoji="0" lang="en-US" altLang="zh-CN">
                <a:latin typeface="+mn-ea"/>
                <a:ea typeface="+mn-ea"/>
              </a:rPr>
              <a:pPr/>
              <a:t>5/2/2022</a:t>
            </a:fld>
            <a:endParaRPr kumimoji="0" lang="en-US" altLang="zh-CN">
              <a:latin typeface="+mn-ea"/>
              <a:ea typeface="+mn-ea"/>
            </a:endParaRPr>
          </a:p>
        </p:txBody>
      </p:sp>
      <p:sp>
        <p:nvSpPr>
          <p:cNvPr id="61444" name="灯片编号占位符 5"/>
          <p:cNvSpPr>
            <a:spLocks noGrp="1"/>
          </p:cNvSpPr>
          <p:nvPr>
            <p:ph type="sldNum" sz="quarter" idx="12"/>
          </p:nvPr>
        </p:nvSpPr>
        <p:spPr>
          <a:noFill/>
          <a:ln>
            <a:miter lim="800000"/>
            <a:headEnd/>
            <a:tailEnd/>
          </a:ln>
        </p:spPr>
        <p:txBody>
          <a:bodyPr/>
          <a:lstStyle/>
          <a:p>
            <a:fld id="{4C8F79E5-37C0-4C5F-96FA-7343A2F255CC}" type="slidenum">
              <a:rPr kumimoji="0" lang="en-US" altLang="zh-CN">
                <a:latin typeface="+mn-ea"/>
                <a:ea typeface="+mn-ea"/>
              </a:rPr>
              <a:pPr/>
              <a:t>4</a:t>
            </a:fld>
            <a:endParaRPr kumimoji="0" lang="en-US" altLang="zh-CN">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p:cNvSpPr>
            <a:spLocks noGrp="1"/>
          </p:cNvSpPr>
          <p:nvPr>
            <p:ph type="sldNum" sz="quarter" idx="12"/>
          </p:nvPr>
        </p:nvSpPr>
        <p:spPr>
          <a:xfrm>
            <a:off x="685800" y="6597650"/>
            <a:ext cx="1905000" cy="260350"/>
          </a:xfrm>
          <a:noFill/>
          <a:ln>
            <a:miter lim="800000"/>
            <a:headEnd/>
            <a:tailEnd/>
          </a:ln>
        </p:spPr>
        <p:txBody>
          <a:bodyPr/>
          <a:lstStyle/>
          <a:p>
            <a:pPr algn="l"/>
            <a:fld id="{869A5636-80A8-4F9D-A41F-1E88B9C81A60}" type="slidenum">
              <a:rPr lang="en-US" altLang="zh-CN">
                <a:latin typeface="+mn-ea"/>
                <a:ea typeface="+mn-ea"/>
                <a:cs typeface="-쉬리B"/>
              </a:rPr>
              <a:pPr algn="l"/>
              <a:t>5</a:t>
            </a:fld>
            <a:endParaRPr lang="en-US" altLang="zh-CN">
              <a:latin typeface="+mn-ea"/>
              <a:ea typeface="+mn-ea"/>
              <a:cs typeface="-쉬리B"/>
            </a:endParaRPr>
          </a:p>
        </p:txBody>
      </p:sp>
      <p:sp>
        <p:nvSpPr>
          <p:cNvPr id="2358274" name="Rectangle 2"/>
          <p:cNvSpPr>
            <a:spLocks noGrp="1" noChangeArrowheads="1"/>
          </p:cNvSpPr>
          <p:nvPr>
            <p:ph type="title"/>
          </p:nvPr>
        </p:nvSpPr>
        <p:spPr/>
        <p:txBody>
          <a:bodyPr/>
          <a:lstStyle/>
          <a:p>
            <a:pPr>
              <a:defRPr/>
            </a:pPr>
            <a:r>
              <a:rPr lang="zh-CN" altLang="en-US" dirty="0">
                <a:latin typeface="+mn-ea"/>
                <a:ea typeface="+mn-ea"/>
              </a:rPr>
              <a:t>组合</a:t>
            </a:r>
          </a:p>
        </p:txBody>
      </p:sp>
      <p:sp>
        <p:nvSpPr>
          <p:cNvPr id="2358275" name="Rectangle 3"/>
          <p:cNvSpPr>
            <a:spLocks noGrp="1" noChangeArrowheads="1"/>
          </p:cNvSpPr>
          <p:nvPr>
            <p:ph type="body" idx="1"/>
          </p:nvPr>
        </p:nvSpPr>
        <p:spPr>
          <a:xfrm>
            <a:off x="395288" y="1484313"/>
            <a:ext cx="8424862" cy="3240087"/>
          </a:xfrm>
        </p:spPr>
        <p:txBody>
          <a:bodyPr/>
          <a:lstStyle/>
          <a:p>
            <a:pPr>
              <a:lnSpc>
                <a:spcPct val="120000"/>
              </a:lnSpc>
              <a:buFontTx/>
              <a:buNone/>
              <a:defRPr/>
            </a:pPr>
            <a:r>
              <a:rPr lang="zh-CN" altLang="en-US" sz="3200" dirty="0">
                <a:solidFill>
                  <a:srgbClr val="660066"/>
                </a:solidFill>
                <a:latin typeface="+mn-ea"/>
                <a:cs typeface="+mn-cs"/>
              </a:rPr>
              <a:t>一、组合的语法</a:t>
            </a:r>
          </a:p>
          <a:p>
            <a:pPr>
              <a:lnSpc>
                <a:spcPct val="120000"/>
              </a:lnSpc>
              <a:defRPr/>
            </a:pPr>
            <a:r>
              <a:rPr lang="zh-CN" altLang="en-US" dirty="0">
                <a:latin typeface="+mn-ea"/>
                <a:cs typeface="+mn-cs"/>
              </a:rPr>
              <a:t>组合是一种通过创建一个组合了其他对象的类来获得新功能的软件重用方法。</a:t>
            </a:r>
            <a:r>
              <a:rPr lang="zh-CN" altLang="en-US" dirty="0">
                <a:solidFill>
                  <a:srgbClr val="FF0000"/>
                </a:solidFill>
                <a:latin typeface="+mn-ea"/>
                <a:cs typeface="+mn-cs"/>
              </a:rPr>
              <a:t>（描述的是类之间的</a:t>
            </a:r>
            <a:r>
              <a:rPr lang="en-US" altLang="zh-CN" dirty="0">
                <a:solidFill>
                  <a:srgbClr val="FF0000"/>
                </a:solidFill>
                <a:latin typeface="+mn-ea"/>
                <a:cs typeface="+mn-cs"/>
              </a:rPr>
              <a:t>HAS-A</a:t>
            </a:r>
            <a:r>
              <a:rPr lang="zh-CN" altLang="en-US" dirty="0">
                <a:solidFill>
                  <a:srgbClr val="FF0000"/>
                </a:solidFill>
                <a:latin typeface="+mn-ea"/>
                <a:cs typeface="+mn-cs"/>
              </a:rPr>
              <a:t>关系）</a:t>
            </a:r>
          </a:p>
          <a:p>
            <a:pPr lvl="1">
              <a:lnSpc>
                <a:spcPct val="120000"/>
              </a:lnSpc>
              <a:defRPr/>
            </a:pPr>
            <a:r>
              <a:rPr lang="zh-CN" altLang="en-US" dirty="0">
                <a:solidFill>
                  <a:srgbClr val="0000FF"/>
                </a:solidFill>
                <a:latin typeface="+mn-ea"/>
              </a:rPr>
              <a:t>例如：一个汽车的属性中包含了车轮类的对象。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p:cNvSpPr>
            <a:spLocks noGrp="1"/>
          </p:cNvSpPr>
          <p:nvPr>
            <p:ph type="sldNum" sz="quarter" idx="12"/>
          </p:nvPr>
        </p:nvSpPr>
        <p:spPr>
          <a:xfrm>
            <a:off x="685800" y="6597650"/>
            <a:ext cx="1905000" cy="260350"/>
          </a:xfrm>
          <a:noFill/>
          <a:ln>
            <a:miter lim="800000"/>
            <a:headEnd/>
            <a:tailEnd/>
          </a:ln>
        </p:spPr>
        <p:txBody>
          <a:bodyPr/>
          <a:lstStyle/>
          <a:p>
            <a:pPr algn="l"/>
            <a:fld id="{9F9FABA4-9963-4657-9C79-FB3ADA20321E}" type="slidenum">
              <a:rPr lang="en-US" altLang="zh-CN">
                <a:latin typeface="+mn-ea"/>
                <a:ea typeface="+mn-ea"/>
                <a:cs typeface="-쉬리B"/>
              </a:rPr>
              <a:pPr algn="l"/>
              <a:t>6</a:t>
            </a:fld>
            <a:endParaRPr lang="en-US" altLang="zh-CN">
              <a:latin typeface="+mn-ea"/>
              <a:ea typeface="+mn-ea"/>
              <a:cs typeface="-쉬리B"/>
            </a:endParaRPr>
          </a:p>
        </p:txBody>
      </p:sp>
      <p:sp>
        <p:nvSpPr>
          <p:cNvPr id="2384898" name="Rectangle 2"/>
          <p:cNvSpPr>
            <a:spLocks noGrp="1" noChangeArrowheads="1"/>
          </p:cNvSpPr>
          <p:nvPr>
            <p:ph type="title"/>
          </p:nvPr>
        </p:nvSpPr>
        <p:spPr>
          <a:xfrm>
            <a:off x="323850" y="-4763"/>
            <a:ext cx="7848600" cy="863600"/>
          </a:xfrm>
        </p:spPr>
        <p:txBody>
          <a:bodyPr/>
          <a:lstStyle/>
          <a:p>
            <a:pPr>
              <a:defRPr/>
            </a:pPr>
            <a:r>
              <a:rPr lang="zh-CN" altLang="en-US" dirty="0">
                <a:solidFill>
                  <a:srgbClr val="FF0000"/>
                </a:solidFill>
                <a:effectLst/>
                <a:latin typeface="+mn-ea"/>
                <a:ea typeface="+mn-ea"/>
              </a:rPr>
              <a:t>例</a:t>
            </a:r>
            <a:r>
              <a:rPr lang="zh-CN" altLang="en-US" dirty="0">
                <a:solidFill>
                  <a:srgbClr val="FF0000"/>
                </a:solidFill>
                <a:latin typeface="+mn-ea"/>
                <a:ea typeface="+mn-ea"/>
              </a:rPr>
              <a:t>：</a:t>
            </a:r>
          </a:p>
        </p:txBody>
      </p:sp>
      <p:sp>
        <p:nvSpPr>
          <p:cNvPr id="65539" name="Rectangle 3"/>
          <p:cNvSpPr>
            <a:spLocks noGrp="1" noChangeArrowheads="1"/>
          </p:cNvSpPr>
          <p:nvPr>
            <p:ph type="body" idx="1"/>
          </p:nvPr>
        </p:nvSpPr>
        <p:spPr>
          <a:xfrm>
            <a:off x="307866" y="710247"/>
            <a:ext cx="4032250" cy="5868988"/>
          </a:xfrm>
        </p:spPr>
        <p:txBody>
          <a:bodyPr>
            <a:normAutofit fontScale="85000" lnSpcReduction="10000"/>
          </a:bodyPr>
          <a:lstStyle/>
          <a:p>
            <a:pPr>
              <a:lnSpc>
                <a:spcPct val="110000"/>
              </a:lnSpc>
              <a:buFontTx/>
              <a:buNone/>
            </a:pPr>
            <a:r>
              <a:rPr lang="en-US" altLang="zh-CN" sz="1800" dirty="0">
                <a:solidFill>
                  <a:srgbClr val="0000FF"/>
                </a:solidFill>
                <a:latin typeface="+mn-ea"/>
              </a:rPr>
              <a:t>class Engine { </a:t>
            </a:r>
          </a:p>
          <a:p>
            <a:pPr>
              <a:lnSpc>
                <a:spcPct val="110000"/>
              </a:lnSpc>
              <a:buFontTx/>
              <a:buNone/>
            </a:pPr>
            <a:r>
              <a:rPr lang="en-US" altLang="zh-CN" sz="1800" dirty="0">
                <a:solidFill>
                  <a:srgbClr val="0000FF"/>
                </a:solidFill>
                <a:latin typeface="+mn-ea"/>
              </a:rPr>
              <a:t>public void start() {} </a:t>
            </a:r>
          </a:p>
          <a:p>
            <a:pPr>
              <a:lnSpc>
                <a:spcPct val="110000"/>
              </a:lnSpc>
              <a:buFontTx/>
              <a:buNone/>
            </a:pPr>
            <a:r>
              <a:rPr lang="en-US" altLang="zh-CN" sz="1800" dirty="0">
                <a:solidFill>
                  <a:srgbClr val="0000FF"/>
                </a:solidFill>
                <a:latin typeface="+mn-ea"/>
              </a:rPr>
              <a:t>public void rev() {} </a:t>
            </a:r>
          </a:p>
          <a:p>
            <a:pPr>
              <a:lnSpc>
                <a:spcPct val="110000"/>
              </a:lnSpc>
              <a:buFontTx/>
              <a:buNone/>
            </a:pPr>
            <a:r>
              <a:rPr lang="en-US" altLang="zh-CN" sz="1800" dirty="0">
                <a:solidFill>
                  <a:srgbClr val="0000FF"/>
                </a:solidFill>
                <a:latin typeface="+mn-ea"/>
              </a:rPr>
              <a:t>public void stop() {}</a:t>
            </a:r>
          </a:p>
          <a:p>
            <a:pPr>
              <a:lnSpc>
                <a:spcPct val="110000"/>
              </a:lnSpc>
              <a:buFontTx/>
              <a:buNone/>
            </a:pPr>
            <a:r>
              <a:rPr lang="en-US" altLang="zh-CN" sz="1800" dirty="0">
                <a:solidFill>
                  <a:srgbClr val="0000FF"/>
                </a:solidFill>
                <a:latin typeface="+mn-ea"/>
              </a:rPr>
              <a:t>}</a:t>
            </a:r>
          </a:p>
          <a:p>
            <a:pPr>
              <a:lnSpc>
                <a:spcPct val="110000"/>
              </a:lnSpc>
              <a:buFontTx/>
              <a:buNone/>
            </a:pPr>
            <a:endParaRPr lang="en-US" altLang="zh-CN" sz="1800" dirty="0">
              <a:solidFill>
                <a:srgbClr val="0000FF"/>
              </a:solidFill>
              <a:latin typeface="+mn-ea"/>
            </a:endParaRPr>
          </a:p>
          <a:p>
            <a:pPr>
              <a:lnSpc>
                <a:spcPct val="110000"/>
              </a:lnSpc>
              <a:buFontTx/>
              <a:buNone/>
            </a:pPr>
            <a:r>
              <a:rPr lang="en-US" altLang="zh-CN" sz="1800" dirty="0">
                <a:solidFill>
                  <a:srgbClr val="0000FF"/>
                </a:solidFill>
                <a:latin typeface="+mn-ea"/>
              </a:rPr>
              <a:t>class Wheel { </a:t>
            </a:r>
          </a:p>
          <a:p>
            <a:pPr>
              <a:lnSpc>
                <a:spcPct val="110000"/>
              </a:lnSpc>
              <a:buFontTx/>
              <a:buNone/>
            </a:pPr>
            <a:r>
              <a:rPr lang="en-US" altLang="zh-CN" sz="1800" dirty="0">
                <a:solidFill>
                  <a:srgbClr val="0000FF"/>
                </a:solidFill>
                <a:latin typeface="+mn-ea"/>
              </a:rPr>
              <a:t>   public void inflate(</a:t>
            </a:r>
            <a:r>
              <a:rPr lang="en-US" altLang="zh-CN" sz="1800" dirty="0" err="1">
                <a:solidFill>
                  <a:srgbClr val="0000FF"/>
                </a:solidFill>
                <a:latin typeface="+mn-ea"/>
              </a:rPr>
              <a:t>int</a:t>
            </a:r>
            <a:r>
              <a:rPr lang="en-US" altLang="zh-CN" sz="1800" dirty="0">
                <a:solidFill>
                  <a:srgbClr val="0000FF"/>
                </a:solidFill>
                <a:latin typeface="+mn-ea"/>
              </a:rPr>
              <a:t> psi) {}</a:t>
            </a:r>
          </a:p>
          <a:p>
            <a:pPr>
              <a:lnSpc>
                <a:spcPct val="110000"/>
              </a:lnSpc>
              <a:buFontTx/>
              <a:buNone/>
            </a:pPr>
            <a:r>
              <a:rPr lang="en-US" altLang="zh-CN" sz="1800" dirty="0">
                <a:solidFill>
                  <a:srgbClr val="0000FF"/>
                </a:solidFill>
                <a:latin typeface="+mn-ea"/>
              </a:rPr>
              <a:t>}</a:t>
            </a:r>
          </a:p>
          <a:p>
            <a:pPr>
              <a:lnSpc>
                <a:spcPct val="110000"/>
              </a:lnSpc>
              <a:buFontTx/>
              <a:buNone/>
            </a:pPr>
            <a:endParaRPr lang="en-US" altLang="zh-CN" sz="1800" dirty="0">
              <a:solidFill>
                <a:srgbClr val="0000FF"/>
              </a:solidFill>
              <a:latin typeface="+mn-ea"/>
            </a:endParaRPr>
          </a:p>
          <a:p>
            <a:pPr>
              <a:lnSpc>
                <a:spcPct val="110000"/>
              </a:lnSpc>
              <a:buFontTx/>
              <a:buNone/>
            </a:pPr>
            <a:r>
              <a:rPr lang="en-US" altLang="zh-CN" sz="1800" dirty="0">
                <a:solidFill>
                  <a:srgbClr val="0000FF"/>
                </a:solidFill>
                <a:latin typeface="+mn-ea"/>
              </a:rPr>
              <a:t>class Window { </a:t>
            </a:r>
          </a:p>
          <a:p>
            <a:pPr>
              <a:lnSpc>
                <a:spcPct val="110000"/>
              </a:lnSpc>
              <a:buFontTx/>
              <a:buNone/>
            </a:pPr>
            <a:r>
              <a:rPr lang="en-US" altLang="zh-CN" sz="1800" dirty="0">
                <a:solidFill>
                  <a:srgbClr val="0000FF"/>
                </a:solidFill>
                <a:latin typeface="+mn-ea"/>
              </a:rPr>
              <a:t>   public void rollup() {} </a:t>
            </a:r>
          </a:p>
          <a:p>
            <a:pPr>
              <a:lnSpc>
                <a:spcPct val="110000"/>
              </a:lnSpc>
              <a:buFontTx/>
              <a:buNone/>
            </a:pPr>
            <a:r>
              <a:rPr lang="en-US" altLang="zh-CN" sz="1800" dirty="0">
                <a:solidFill>
                  <a:srgbClr val="0000FF"/>
                </a:solidFill>
                <a:latin typeface="+mn-ea"/>
              </a:rPr>
              <a:t>   public void </a:t>
            </a:r>
            <a:r>
              <a:rPr lang="en-US" altLang="zh-CN" sz="1800" dirty="0" err="1">
                <a:solidFill>
                  <a:srgbClr val="0000FF"/>
                </a:solidFill>
                <a:latin typeface="+mn-ea"/>
              </a:rPr>
              <a:t>rolldown</a:t>
            </a:r>
            <a:r>
              <a:rPr lang="en-US" altLang="zh-CN" sz="1800" dirty="0">
                <a:solidFill>
                  <a:srgbClr val="0000FF"/>
                </a:solidFill>
                <a:latin typeface="+mn-ea"/>
              </a:rPr>
              <a:t>() {}</a:t>
            </a:r>
          </a:p>
          <a:p>
            <a:pPr>
              <a:lnSpc>
                <a:spcPct val="110000"/>
              </a:lnSpc>
              <a:buFontTx/>
              <a:buNone/>
            </a:pPr>
            <a:r>
              <a:rPr lang="en-US" altLang="zh-CN" sz="1800" dirty="0">
                <a:solidFill>
                  <a:srgbClr val="0000FF"/>
                </a:solidFill>
                <a:latin typeface="+mn-ea"/>
              </a:rPr>
              <a:t>}</a:t>
            </a:r>
          </a:p>
          <a:p>
            <a:pPr>
              <a:lnSpc>
                <a:spcPct val="110000"/>
              </a:lnSpc>
              <a:buFontTx/>
              <a:buNone/>
            </a:pPr>
            <a:endParaRPr lang="en-US" altLang="zh-CN" sz="1800" dirty="0">
              <a:solidFill>
                <a:srgbClr val="0000FF"/>
              </a:solidFill>
              <a:latin typeface="+mn-ea"/>
            </a:endParaRPr>
          </a:p>
          <a:p>
            <a:pPr>
              <a:lnSpc>
                <a:spcPct val="110000"/>
              </a:lnSpc>
              <a:buFontTx/>
              <a:buNone/>
            </a:pPr>
            <a:r>
              <a:rPr lang="en-US" altLang="zh-CN" sz="1800" dirty="0">
                <a:solidFill>
                  <a:srgbClr val="0000FF"/>
                </a:solidFill>
                <a:latin typeface="+mn-ea"/>
              </a:rPr>
              <a:t>class Door { </a:t>
            </a:r>
          </a:p>
          <a:p>
            <a:pPr>
              <a:lnSpc>
                <a:spcPct val="110000"/>
              </a:lnSpc>
              <a:buFontTx/>
              <a:buNone/>
            </a:pPr>
            <a:r>
              <a:rPr lang="en-US" altLang="zh-CN" sz="1800" dirty="0">
                <a:solidFill>
                  <a:srgbClr val="0000FF"/>
                </a:solidFill>
                <a:latin typeface="+mn-ea"/>
              </a:rPr>
              <a:t>   public </a:t>
            </a:r>
            <a:r>
              <a:rPr lang="en-US" altLang="zh-CN" sz="1800" dirty="0">
                <a:solidFill>
                  <a:srgbClr val="FF0000"/>
                </a:solidFill>
                <a:latin typeface="+mn-ea"/>
              </a:rPr>
              <a:t>Window </a:t>
            </a:r>
            <a:r>
              <a:rPr lang="en-US" altLang="zh-CN" sz="1800" dirty="0" err="1">
                <a:solidFill>
                  <a:srgbClr val="FF0000"/>
                </a:solidFill>
                <a:latin typeface="+mn-ea"/>
              </a:rPr>
              <a:t>window</a:t>
            </a:r>
            <a:r>
              <a:rPr lang="en-US" altLang="zh-CN" sz="1800" dirty="0">
                <a:solidFill>
                  <a:srgbClr val="FF0000"/>
                </a:solidFill>
                <a:latin typeface="+mn-ea"/>
              </a:rPr>
              <a:t> </a:t>
            </a:r>
            <a:r>
              <a:rPr lang="en-US" altLang="zh-CN" sz="1800" dirty="0">
                <a:solidFill>
                  <a:srgbClr val="0000FF"/>
                </a:solidFill>
                <a:latin typeface="+mn-ea"/>
              </a:rPr>
              <a:t>= new Window(); </a:t>
            </a:r>
          </a:p>
          <a:p>
            <a:pPr>
              <a:lnSpc>
                <a:spcPct val="110000"/>
              </a:lnSpc>
              <a:buFontTx/>
              <a:buNone/>
            </a:pPr>
            <a:r>
              <a:rPr lang="en-US" altLang="zh-CN" sz="1800" dirty="0">
                <a:solidFill>
                  <a:srgbClr val="0000FF"/>
                </a:solidFill>
                <a:latin typeface="+mn-ea"/>
              </a:rPr>
              <a:t>   public void open() {}</a:t>
            </a:r>
          </a:p>
          <a:p>
            <a:pPr>
              <a:lnSpc>
                <a:spcPct val="110000"/>
              </a:lnSpc>
              <a:buFontTx/>
              <a:buNone/>
            </a:pPr>
            <a:r>
              <a:rPr lang="en-US" altLang="zh-CN" sz="1800" dirty="0">
                <a:solidFill>
                  <a:srgbClr val="0000FF"/>
                </a:solidFill>
                <a:latin typeface="+mn-ea"/>
              </a:rPr>
              <a:t>    public void close() {}</a:t>
            </a:r>
          </a:p>
          <a:p>
            <a:pPr>
              <a:lnSpc>
                <a:spcPct val="110000"/>
              </a:lnSpc>
              <a:buFontTx/>
              <a:buNone/>
            </a:pPr>
            <a:r>
              <a:rPr lang="en-US" altLang="zh-CN" sz="1800" dirty="0">
                <a:solidFill>
                  <a:srgbClr val="0000FF"/>
                </a:solidFill>
                <a:latin typeface="+mn-ea"/>
              </a:rPr>
              <a:t>}</a:t>
            </a:r>
            <a:endParaRPr lang="en-US" altLang="zh-CN" sz="1800" dirty="0">
              <a:latin typeface="+mn-ea"/>
            </a:endParaRPr>
          </a:p>
        </p:txBody>
      </p:sp>
      <p:sp>
        <p:nvSpPr>
          <p:cNvPr id="65540" name="TextBox 1"/>
          <p:cNvSpPr txBox="1">
            <a:spLocks noChangeArrowheads="1"/>
          </p:cNvSpPr>
          <p:nvPr/>
        </p:nvSpPr>
        <p:spPr bwMode="auto">
          <a:xfrm>
            <a:off x="4340116" y="1052388"/>
            <a:ext cx="4537075" cy="5355312"/>
          </a:xfrm>
          <a:prstGeom prst="rect">
            <a:avLst/>
          </a:prstGeom>
          <a:noFill/>
          <a:ln w="9525">
            <a:noFill/>
            <a:miter lim="800000"/>
            <a:headEnd/>
            <a:tailEnd/>
          </a:ln>
        </p:spPr>
        <p:txBody>
          <a:bodyPr>
            <a:spAutoFit/>
          </a:bodyPr>
          <a:lstStyle/>
          <a:p>
            <a:r>
              <a:rPr lang="en-US" altLang="zh-CN" sz="1800" dirty="0">
                <a:latin typeface="+mn-ea"/>
                <a:ea typeface="+mn-ea"/>
              </a:rPr>
              <a:t> public class Car { </a:t>
            </a:r>
          </a:p>
          <a:p>
            <a:r>
              <a:rPr lang="en-US" altLang="zh-CN" sz="1800" dirty="0">
                <a:latin typeface="+mn-ea"/>
                <a:ea typeface="+mn-ea"/>
              </a:rPr>
              <a:t>    public </a:t>
            </a:r>
            <a:r>
              <a:rPr lang="en-US" altLang="zh-CN" sz="1800" dirty="0">
                <a:solidFill>
                  <a:srgbClr val="FF0000"/>
                </a:solidFill>
                <a:latin typeface="+mn-ea"/>
                <a:ea typeface="+mn-ea"/>
              </a:rPr>
              <a:t>Engine</a:t>
            </a:r>
            <a:r>
              <a:rPr lang="en-US" altLang="zh-CN" sz="1800" dirty="0">
                <a:latin typeface="+mn-ea"/>
                <a:ea typeface="+mn-ea"/>
              </a:rPr>
              <a:t> </a:t>
            </a:r>
            <a:r>
              <a:rPr lang="en-US" altLang="zh-CN" sz="1800" dirty="0" err="1">
                <a:latin typeface="+mn-ea"/>
                <a:ea typeface="+mn-ea"/>
              </a:rPr>
              <a:t>engine</a:t>
            </a:r>
            <a:r>
              <a:rPr lang="en-US" altLang="zh-CN" sz="1800" dirty="0">
                <a:latin typeface="+mn-ea"/>
                <a:ea typeface="+mn-ea"/>
              </a:rPr>
              <a:t> = new Engine(); </a:t>
            </a:r>
          </a:p>
          <a:p>
            <a:r>
              <a:rPr lang="en-US" altLang="zh-CN" sz="1800" dirty="0">
                <a:latin typeface="+mn-ea"/>
                <a:ea typeface="+mn-ea"/>
              </a:rPr>
              <a:t>    public </a:t>
            </a:r>
            <a:r>
              <a:rPr lang="en-US" altLang="zh-CN" sz="1800" dirty="0">
                <a:solidFill>
                  <a:srgbClr val="FF0000"/>
                </a:solidFill>
                <a:latin typeface="+mn-ea"/>
                <a:ea typeface="+mn-ea"/>
              </a:rPr>
              <a:t>Wheel</a:t>
            </a:r>
            <a:r>
              <a:rPr lang="en-US" altLang="zh-CN" sz="1800" dirty="0">
                <a:latin typeface="+mn-ea"/>
                <a:ea typeface="+mn-ea"/>
              </a:rPr>
              <a:t>[] wheel = new Wheel[4]; </a:t>
            </a:r>
          </a:p>
          <a:p>
            <a:r>
              <a:rPr lang="en-US" altLang="zh-CN" sz="1800" dirty="0">
                <a:latin typeface="+mn-ea"/>
                <a:ea typeface="+mn-ea"/>
              </a:rPr>
              <a:t>    public </a:t>
            </a:r>
            <a:r>
              <a:rPr lang="en-US" altLang="zh-CN" sz="1800" dirty="0">
                <a:solidFill>
                  <a:srgbClr val="FF0000"/>
                </a:solidFill>
                <a:latin typeface="+mn-ea"/>
                <a:ea typeface="+mn-ea"/>
              </a:rPr>
              <a:t>Door</a:t>
            </a:r>
            <a:r>
              <a:rPr lang="en-US" altLang="zh-CN" sz="1800" dirty="0">
                <a:latin typeface="+mn-ea"/>
                <a:ea typeface="+mn-ea"/>
              </a:rPr>
              <a:t> left = new Door(), right = new Door();</a:t>
            </a:r>
          </a:p>
          <a:p>
            <a:endParaRPr lang="en-US" altLang="zh-CN" sz="1800" dirty="0">
              <a:latin typeface="+mn-ea"/>
              <a:ea typeface="+mn-ea"/>
            </a:endParaRPr>
          </a:p>
          <a:p>
            <a:r>
              <a:rPr lang="en-US" altLang="zh-CN" sz="1800" dirty="0">
                <a:latin typeface="+mn-ea"/>
                <a:ea typeface="+mn-ea"/>
              </a:rPr>
              <a:t>    // 2-door</a:t>
            </a:r>
          </a:p>
          <a:p>
            <a:r>
              <a:rPr lang="en-US" altLang="zh-CN" sz="1800" dirty="0">
                <a:latin typeface="+mn-ea"/>
                <a:ea typeface="+mn-ea"/>
              </a:rPr>
              <a:t>      Car() {</a:t>
            </a:r>
          </a:p>
          <a:p>
            <a:r>
              <a:rPr lang="en-US" altLang="zh-CN" sz="1800" dirty="0">
                <a:latin typeface="+mn-ea"/>
                <a:ea typeface="+mn-ea"/>
              </a:rPr>
              <a:t>       for(</a:t>
            </a:r>
            <a:r>
              <a:rPr lang="en-US" altLang="zh-CN" sz="1800" dirty="0" err="1">
                <a:latin typeface="+mn-ea"/>
                <a:ea typeface="+mn-ea"/>
              </a:rPr>
              <a:t>int</a:t>
            </a:r>
            <a:r>
              <a:rPr lang="en-US" altLang="zh-CN" sz="1800" dirty="0">
                <a:latin typeface="+mn-ea"/>
                <a:ea typeface="+mn-ea"/>
              </a:rPr>
              <a:t> </a:t>
            </a:r>
            <a:r>
              <a:rPr lang="en-US" altLang="zh-CN" sz="1800" dirty="0" err="1">
                <a:latin typeface="+mn-ea"/>
                <a:ea typeface="+mn-ea"/>
              </a:rPr>
              <a:t>i</a:t>
            </a:r>
            <a:r>
              <a:rPr lang="en-US" altLang="zh-CN" sz="1800" dirty="0">
                <a:latin typeface="+mn-ea"/>
                <a:ea typeface="+mn-ea"/>
              </a:rPr>
              <a:t> = 0; </a:t>
            </a:r>
            <a:r>
              <a:rPr lang="en-US" altLang="zh-CN" sz="1800" dirty="0" err="1">
                <a:latin typeface="+mn-ea"/>
                <a:ea typeface="+mn-ea"/>
              </a:rPr>
              <a:t>i</a:t>
            </a:r>
            <a:r>
              <a:rPr lang="en-US" altLang="zh-CN" sz="1800" dirty="0">
                <a:latin typeface="+mn-ea"/>
                <a:ea typeface="+mn-ea"/>
              </a:rPr>
              <a:t> &lt; 4; </a:t>
            </a:r>
            <a:r>
              <a:rPr lang="en-US" altLang="zh-CN" sz="1800" dirty="0" err="1">
                <a:latin typeface="+mn-ea"/>
                <a:ea typeface="+mn-ea"/>
              </a:rPr>
              <a:t>i</a:t>
            </a:r>
            <a:r>
              <a:rPr lang="en-US" altLang="zh-CN" sz="1800" dirty="0">
                <a:latin typeface="+mn-ea"/>
                <a:ea typeface="+mn-ea"/>
              </a:rPr>
              <a:t>++) </a:t>
            </a:r>
          </a:p>
          <a:p>
            <a:r>
              <a:rPr lang="en-US" altLang="zh-CN" sz="1800" dirty="0">
                <a:latin typeface="+mn-ea"/>
                <a:ea typeface="+mn-ea"/>
              </a:rPr>
              <a:t>         wheel[</a:t>
            </a:r>
            <a:r>
              <a:rPr lang="en-US" altLang="zh-CN" sz="1800" dirty="0" err="1">
                <a:latin typeface="+mn-ea"/>
                <a:ea typeface="+mn-ea"/>
              </a:rPr>
              <a:t>i</a:t>
            </a:r>
            <a:r>
              <a:rPr lang="en-US" altLang="zh-CN" sz="1800" dirty="0">
                <a:latin typeface="+mn-ea"/>
                <a:ea typeface="+mn-ea"/>
              </a:rPr>
              <a:t>] = new Wheel(); </a:t>
            </a:r>
          </a:p>
          <a:p>
            <a:r>
              <a:rPr lang="en-US" altLang="zh-CN" sz="1800" dirty="0">
                <a:latin typeface="+mn-ea"/>
                <a:ea typeface="+mn-ea"/>
              </a:rPr>
              <a:t>      } </a:t>
            </a:r>
          </a:p>
          <a:p>
            <a:r>
              <a:rPr lang="en-US" altLang="zh-CN" sz="1800" dirty="0">
                <a:latin typeface="+mn-ea"/>
                <a:ea typeface="+mn-ea"/>
              </a:rPr>
              <a:t>      public static void main(String[] </a:t>
            </a:r>
            <a:r>
              <a:rPr lang="en-US" altLang="zh-CN" sz="1800" dirty="0" err="1">
                <a:latin typeface="+mn-ea"/>
                <a:ea typeface="+mn-ea"/>
              </a:rPr>
              <a:t>args</a:t>
            </a:r>
            <a:r>
              <a:rPr lang="en-US" altLang="zh-CN" sz="1800" dirty="0">
                <a:latin typeface="+mn-ea"/>
                <a:ea typeface="+mn-ea"/>
              </a:rPr>
              <a:t>) { </a:t>
            </a:r>
          </a:p>
          <a:p>
            <a:r>
              <a:rPr lang="en-US" altLang="zh-CN" sz="1800" dirty="0">
                <a:latin typeface="+mn-ea"/>
                <a:ea typeface="+mn-ea"/>
              </a:rPr>
              <a:t>       Car </a:t>
            </a:r>
            <a:r>
              <a:rPr lang="en-US" altLang="zh-CN" sz="1800" dirty="0" err="1">
                <a:latin typeface="+mn-ea"/>
                <a:ea typeface="+mn-ea"/>
              </a:rPr>
              <a:t>car</a:t>
            </a:r>
            <a:r>
              <a:rPr lang="en-US" altLang="zh-CN" sz="1800" dirty="0">
                <a:latin typeface="+mn-ea"/>
                <a:ea typeface="+mn-ea"/>
              </a:rPr>
              <a:t> = new Car(); </a:t>
            </a:r>
          </a:p>
          <a:p>
            <a:r>
              <a:rPr lang="en-US" altLang="zh-CN" sz="1800" dirty="0">
                <a:latin typeface="+mn-ea"/>
                <a:ea typeface="+mn-ea"/>
              </a:rPr>
              <a:t>       </a:t>
            </a:r>
            <a:r>
              <a:rPr lang="en-US" altLang="zh-CN" sz="1800" dirty="0" err="1">
                <a:latin typeface="+mn-ea"/>
                <a:ea typeface="+mn-ea"/>
              </a:rPr>
              <a:t>car.left.window.rollup</a:t>
            </a:r>
            <a:r>
              <a:rPr lang="en-US" altLang="zh-CN" sz="1800" dirty="0">
                <a:latin typeface="+mn-ea"/>
                <a:ea typeface="+mn-ea"/>
              </a:rPr>
              <a:t>(); </a:t>
            </a:r>
          </a:p>
          <a:p>
            <a:r>
              <a:rPr lang="en-US" altLang="zh-CN" sz="1800" dirty="0">
                <a:latin typeface="+mn-ea"/>
                <a:ea typeface="+mn-ea"/>
              </a:rPr>
              <a:t>       </a:t>
            </a:r>
            <a:r>
              <a:rPr lang="en-US" altLang="zh-CN" sz="1800" dirty="0" err="1">
                <a:latin typeface="+mn-ea"/>
                <a:ea typeface="+mn-ea"/>
              </a:rPr>
              <a:t>car.wheel</a:t>
            </a:r>
            <a:r>
              <a:rPr lang="en-US" altLang="zh-CN" sz="1800" dirty="0">
                <a:latin typeface="+mn-ea"/>
                <a:ea typeface="+mn-ea"/>
              </a:rPr>
              <a:t>[0].inflate(72); </a:t>
            </a:r>
          </a:p>
          <a:p>
            <a:r>
              <a:rPr lang="en-US" altLang="zh-CN" sz="1800" dirty="0">
                <a:latin typeface="+mn-ea"/>
                <a:ea typeface="+mn-ea"/>
              </a:rPr>
              <a:t>    }</a:t>
            </a:r>
          </a:p>
          <a:p>
            <a:r>
              <a:rPr lang="en-US" altLang="zh-CN" sz="1800" dirty="0">
                <a:latin typeface="+mn-ea"/>
                <a:ea typeface="+mn-ea"/>
              </a:rPr>
              <a:t>} </a:t>
            </a:r>
            <a:endParaRPr lang="zh-CN" altLang="en-US" sz="1800" dirty="0">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使用继承 </a:t>
            </a:r>
          </a:p>
        </p:txBody>
      </p:sp>
      <p:sp>
        <p:nvSpPr>
          <p:cNvPr id="66562" name="Rectangle 2" descr="Rectangle: Click to edit Master text styles&#10;Second level&#10;Third level&#10;Fourth level&#10;Fifth level"/>
          <p:cNvSpPr>
            <a:spLocks noGrp="1" noChangeArrowheads="1"/>
          </p:cNvSpPr>
          <p:nvPr>
            <p:ph idx="1"/>
          </p:nvPr>
        </p:nvSpPr>
        <p:spPr>
          <a:xfrm>
            <a:off x="144463" y="1295400"/>
            <a:ext cx="8820150" cy="5229225"/>
          </a:xfrm>
        </p:spPr>
        <p:txBody>
          <a:bodyPr/>
          <a:lstStyle/>
          <a:p>
            <a:pPr marL="914400" lvl="1" indent="-457200">
              <a:lnSpc>
                <a:spcPct val="120000"/>
              </a:lnSpc>
              <a:buFont typeface="Wingdings" pitchFamily="2" charset="2"/>
              <a:buChar char="n"/>
            </a:pPr>
            <a:r>
              <a:rPr lang="zh-CN" altLang="en-US" sz="3000" dirty="0">
                <a:latin typeface="+mn-ea"/>
              </a:rPr>
              <a:t>通过继承，新的类可以声明为已存在类的子类。通过这种方式，与初始类相关的所有数据字段和函数都自动地与新的数据抽象建立联系</a:t>
            </a:r>
            <a:r>
              <a:rPr lang="zh-CN" altLang="en-US" sz="3200" dirty="0">
                <a:latin typeface="+mn-ea"/>
              </a:rPr>
              <a:t>。</a:t>
            </a:r>
            <a:endParaRPr lang="zh-CN" altLang="en-US" dirty="0">
              <a:latin typeface="+mn-ea"/>
            </a:endParaRPr>
          </a:p>
          <a:p>
            <a:pPr marL="914400" lvl="1" indent="-457200">
              <a:lnSpc>
                <a:spcPct val="90000"/>
              </a:lnSpc>
              <a:buFont typeface="Wingdings" pitchFamily="2" charset="2"/>
              <a:buNone/>
            </a:pPr>
            <a:r>
              <a:rPr lang="en-US" altLang="zh-CN" dirty="0">
                <a:latin typeface="+mn-ea"/>
              </a:rPr>
              <a:t>class set </a:t>
            </a:r>
            <a:r>
              <a:rPr lang="zh-CN" altLang="en-US" dirty="0">
                <a:latin typeface="+mn-ea"/>
              </a:rPr>
              <a:t> </a:t>
            </a:r>
            <a:r>
              <a:rPr lang="en-US" altLang="zh-CN" dirty="0">
                <a:latin typeface="+mn-ea"/>
              </a:rPr>
              <a:t>extends List{</a:t>
            </a:r>
          </a:p>
          <a:p>
            <a:pPr marL="914400" lvl="1" indent="-457200">
              <a:lnSpc>
                <a:spcPct val="90000"/>
              </a:lnSpc>
              <a:buFont typeface="Wingdings" pitchFamily="2" charset="2"/>
              <a:buNone/>
            </a:pPr>
            <a:r>
              <a:rPr lang="en-US" altLang="zh-CN" dirty="0">
                <a:latin typeface="+mn-ea"/>
              </a:rPr>
              <a:t>		//constructor</a:t>
            </a:r>
          </a:p>
          <a:p>
            <a:pPr marL="914400" lvl="1" indent="-457200">
              <a:lnSpc>
                <a:spcPct val="90000"/>
              </a:lnSpc>
              <a:buFont typeface="Wingdings" pitchFamily="2" charset="2"/>
              <a:buNone/>
            </a:pPr>
            <a:r>
              <a:rPr lang="en-US" altLang="zh-CN" dirty="0">
                <a:latin typeface="+mn-ea"/>
              </a:rPr>
              <a:t>		public Set() {}</a:t>
            </a:r>
          </a:p>
          <a:p>
            <a:pPr marL="914400" lvl="1" indent="-457200">
              <a:lnSpc>
                <a:spcPct val="90000"/>
              </a:lnSpc>
              <a:buFont typeface="Wingdings" pitchFamily="2" charset="2"/>
              <a:buNone/>
            </a:pPr>
            <a:r>
              <a:rPr lang="en-US" altLang="zh-CN" dirty="0">
                <a:latin typeface="+mn-ea"/>
              </a:rPr>
              <a:t>		//operations</a:t>
            </a:r>
          </a:p>
          <a:p>
            <a:pPr marL="914400" lvl="1" indent="-457200">
              <a:lnSpc>
                <a:spcPct val="90000"/>
              </a:lnSpc>
              <a:buFont typeface="Wingdings" pitchFamily="2" charset="2"/>
              <a:buNone/>
            </a:pPr>
            <a:r>
              <a:rPr lang="en-US" altLang="zh-CN" dirty="0">
                <a:latin typeface="+mn-ea"/>
              </a:rPr>
              <a:t>		void add(</a:t>
            </a:r>
            <a:r>
              <a:rPr lang="en-US" altLang="zh-CN" dirty="0" err="1">
                <a:latin typeface="+mn-ea"/>
              </a:rPr>
              <a:t>int</a:t>
            </a:r>
            <a:r>
              <a:rPr lang="en-US" altLang="zh-CN" dirty="0">
                <a:latin typeface="+mn-ea"/>
              </a:rPr>
              <a:t>) {}</a:t>
            </a:r>
          </a:p>
          <a:p>
            <a:pPr marL="914400" lvl="1" indent="-457200">
              <a:lnSpc>
                <a:spcPct val="90000"/>
              </a:lnSpc>
              <a:buFont typeface="Wingdings" pitchFamily="2" charset="2"/>
              <a:buNone/>
            </a:pPr>
            <a:r>
              <a:rPr lang="en-US" altLang="zh-CN" dirty="0">
                <a:latin typeface="+mn-ea"/>
              </a:rPr>
              <a:t>		</a:t>
            </a:r>
            <a:r>
              <a:rPr lang="en-US" altLang="zh-CN" dirty="0" err="1">
                <a:solidFill>
                  <a:srgbClr val="800000"/>
                </a:solidFill>
                <a:latin typeface="+mn-ea"/>
              </a:rPr>
              <a:t>int</a:t>
            </a:r>
            <a:r>
              <a:rPr lang="en-US" altLang="zh-CN" dirty="0">
                <a:solidFill>
                  <a:srgbClr val="800000"/>
                </a:solidFill>
                <a:latin typeface="+mn-ea"/>
              </a:rPr>
              <a:t> size() {}</a:t>
            </a:r>
          </a:p>
          <a:p>
            <a:pPr marL="914400" lvl="1" indent="-457200">
              <a:lnSpc>
                <a:spcPct val="90000"/>
              </a:lnSpc>
              <a:buFont typeface="Wingdings" pitchFamily="2" charset="2"/>
              <a:buNone/>
            </a:pPr>
            <a:r>
              <a:rPr lang="en-US" altLang="zh-CN" dirty="0">
                <a:latin typeface="+mn-ea"/>
              </a:rPr>
              <a:t>}</a:t>
            </a:r>
          </a:p>
        </p:txBody>
      </p:sp>
      <p:sp>
        <p:nvSpPr>
          <p:cNvPr id="66563" name="日期占位符 3"/>
          <p:cNvSpPr>
            <a:spLocks noGrp="1"/>
          </p:cNvSpPr>
          <p:nvPr>
            <p:ph type="dt" sz="quarter" idx="10"/>
          </p:nvPr>
        </p:nvSpPr>
        <p:spPr>
          <a:noFill/>
          <a:ln>
            <a:miter lim="800000"/>
            <a:headEnd/>
            <a:tailEnd/>
          </a:ln>
        </p:spPr>
        <p:txBody>
          <a:bodyPr/>
          <a:lstStyle/>
          <a:p>
            <a:fld id="{EDCB47B6-1C75-4246-A556-5D724690C540}" type="datetime1">
              <a:rPr kumimoji="0" lang="en-US" altLang="zh-CN">
                <a:latin typeface="+mn-ea"/>
                <a:ea typeface="+mn-ea"/>
              </a:rPr>
              <a:pPr/>
              <a:t>5/2/2022</a:t>
            </a:fld>
            <a:endParaRPr kumimoji="0" lang="en-US" altLang="zh-CN">
              <a:latin typeface="+mn-ea"/>
              <a:ea typeface="+mn-ea"/>
            </a:endParaRPr>
          </a:p>
        </p:txBody>
      </p:sp>
      <p:sp>
        <p:nvSpPr>
          <p:cNvPr id="66564" name="灯片编号占位符 5"/>
          <p:cNvSpPr>
            <a:spLocks noGrp="1"/>
          </p:cNvSpPr>
          <p:nvPr>
            <p:ph type="sldNum" sz="quarter" idx="12"/>
          </p:nvPr>
        </p:nvSpPr>
        <p:spPr>
          <a:noFill/>
          <a:ln>
            <a:miter lim="800000"/>
            <a:headEnd/>
            <a:tailEnd/>
          </a:ln>
        </p:spPr>
        <p:txBody>
          <a:bodyPr/>
          <a:lstStyle/>
          <a:p>
            <a:fld id="{AEABBBA2-5850-4DA7-A74B-A9D986B1D121}" type="slidenum">
              <a:rPr kumimoji="0" lang="en-US" altLang="zh-CN">
                <a:latin typeface="+mn-ea"/>
                <a:ea typeface="+mn-ea"/>
              </a:rPr>
              <a:pPr/>
              <a:t>7</a:t>
            </a:fld>
            <a:endParaRPr kumimoji="0" lang="en-US" altLang="zh-CN">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3"/>
          <p:cNvSpPr>
            <a:spLocks noGrp="1"/>
          </p:cNvSpPr>
          <p:nvPr>
            <p:ph type="sldNum" sz="quarter" idx="12"/>
          </p:nvPr>
        </p:nvSpPr>
        <p:spPr>
          <a:xfrm>
            <a:off x="685800" y="6597650"/>
            <a:ext cx="1905000" cy="260350"/>
          </a:xfrm>
          <a:noFill/>
          <a:ln>
            <a:miter lim="800000"/>
            <a:headEnd/>
            <a:tailEnd/>
          </a:ln>
        </p:spPr>
        <p:txBody>
          <a:bodyPr/>
          <a:lstStyle/>
          <a:p>
            <a:pPr algn="l"/>
            <a:fld id="{1385608B-EC43-4186-973F-FF115E067210}" type="slidenum">
              <a:rPr lang="en-US" altLang="zh-CN">
                <a:latin typeface="+mn-ea"/>
                <a:ea typeface="+mn-ea"/>
                <a:cs typeface="-쉬리B"/>
              </a:rPr>
              <a:pPr algn="l"/>
              <a:t>8</a:t>
            </a:fld>
            <a:endParaRPr lang="en-US" altLang="zh-CN">
              <a:latin typeface="+mn-ea"/>
              <a:ea typeface="+mn-ea"/>
              <a:cs typeface="-쉬리B"/>
            </a:endParaRPr>
          </a:p>
        </p:txBody>
      </p:sp>
      <p:sp>
        <p:nvSpPr>
          <p:cNvPr id="2388994" name="Rectangle 2"/>
          <p:cNvSpPr>
            <a:spLocks noGrp="1" noChangeArrowheads="1"/>
          </p:cNvSpPr>
          <p:nvPr>
            <p:ph type="title"/>
          </p:nvPr>
        </p:nvSpPr>
        <p:spPr/>
        <p:txBody>
          <a:bodyPr/>
          <a:lstStyle/>
          <a:p>
            <a:pPr>
              <a:defRPr/>
            </a:pPr>
            <a:r>
              <a:rPr lang="zh-CN" altLang="en-US" dirty="0">
                <a:latin typeface="+mn-ea"/>
                <a:ea typeface="+mn-ea"/>
              </a:rPr>
              <a:t>继承与组合的比较</a:t>
            </a:r>
          </a:p>
        </p:txBody>
      </p:sp>
      <p:sp>
        <p:nvSpPr>
          <p:cNvPr id="2388995" name="Rectangle 3"/>
          <p:cNvSpPr>
            <a:spLocks noGrp="1" noChangeArrowheads="1"/>
          </p:cNvSpPr>
          <p:nvPr>
            <p:ph type="body" idx="1"/>
          </p:nvPr>
        </p:nvSpPr>
        <p:spPr/>
        <p:txBody>
          <a:bodyPr/>
          <a:lstStyle/>
          <a:p>
            <a:pPr marL="609600" indent="-609600">
              <a:lnSpc>
                <a:spcPct val="120000"/>
              </a:lnSpc>
              <a:buFontTx/>
              <a:buAutoNum type="arabicPeriod"/>
            </a:pPr>
            <a:r>
              <a:rPr lang="zh-CN" altLang="en-US" dirty="0">
                <a:solidFill>
                  <a:srgbClr val="0000CC"/>
                </a:solidFill>
                <a:latin typeface="+mn-ea"/>
              </a:rPr>
              <a:t>继承描述的是一种一般性和特殊性的关系，使用继承可创建已存在类的特殊版本。</a:t>
            </a:r>
          </a:p>
          <a:p>
            <a:pPr marL="609600" indent="-609600">
              <a:buFontTx/>
              <a:buAutoNum type="arabicPeriod"/>
            </a:pPr>
            <a:endParaRPr lang="zh-CN" altLang="en-US" dirty="0">
              <a:solidFill>
                <a:srgbClr val="0000CC"/>
              </a:solidFill>
              <a:latin typeface="+mn-ea"/>
            </a:endParaRPr>
          </a:p>
          <a:p>
            <a:pPr marL="609600" indent="-609600">
              <a:lnSpc>
                <a:spcPct val="120000"/>
              </a:lnSpc>
              <a:buFontTx/>
              <a:buAutoNum type="arabicPeriod"/>
            </a:pPr>
            <a:r>
              <a:rPr lang="zh-CN" altLang="en-US" dirty="0">
                <a:solidFill>
                  <a:srgbClr val="0000CC"/>
                </a:solidFill>
                <a:latin typeface="+mn-ea"/>
              </a:rPr>
              <a:t>组合描述的是一种组成关系，使用组合可用已存在的类组装新的类。</a:t>
            </a:r>
          </a:p>
          <a:p>
            <a:pPr marL="609600" indent="-609600">
              <a:buFontTx/>
              <a:buAutoNum type="arabicPeriod"/>
            </a:pPr>
            <a:endParaRPr lang="zh-CN" altLang="en-US" dirty="0">
              <a:solidFill>
                <a:srgbClr val="0000CC"/>
              </a:solidFill>
              <a:latin typeface="+mn-ea"/>
            </a:endParaRPr>
          </a:p>
          <a:p>
            <a:pPr marL="609600" indent="-609600" algn="ctr">
              <a:buFontTx/>
              <a:buNone/>
            </a:pPr>
            <a:r>
              <a:rPr lang="zh-CN" altLang="en-US" dirty="0">
                <a:solidFill>
                  <a:srgbClr val="FF3300"/>
                </a:solidFill>
                <a:latin typeface="+mn-ea"/>
              </a:rPr>
              <a:t>继承和组合是两种重要的软件重用方法。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88995">
                                            <p:txEl>
                                              <p:pRg st="0" end="0"/>
                                            </p:txEl>
                                          </p:spTgt>
                                        </p:tgtEl>
                                        <p:attrNameLst>
                                          <p:attrName>style.visibility</p:attrName>
                                        </p:attrNameLst>
                                      </p:cBhvr>
                                      <p:to>
                                        <p:strVal val="visible"/>
                                      </p:to>
                                    </p:set>
                                    <p:anim calcmode="lin" valueType="num">
                                      <p:cBhvr additive="base">
                                        <p:cTn id="7" dur="500" fill="hold"/>
                                        <p:tgtEl>
                                          <p:spTgt spid="2388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8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88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88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p:txBody>
          <a:bodyPr/>
          <a:lstStyle/>
          <a:p>
            <a:pPr>
              <a:lnSpc>
                <a:spcPct val="120000"/>
              </a:lnSpc>
            </a:pPr>
            <a:r>
              <a:rPr lang="zh-CN" altLang="en-US" dirty="0"/>
              <a:t>类继承允许我们根据自己的实现来覆盖重写父类的实现细节，父类的实现对于子类是可见的，所以我们一般称之为</a:t>
            </a:r>
            <a:r>
              <a:rPr lang="zh-CN" altLang="en-US" dirty="0">
                <a:solidFill>
                  <a:srgbClr val="FF0000"/>
                </a:solidFill>
              </a:rPr>
              <a:t>白盒复用</a:t>
            </a:r>
            <a:r>
              <a:rPr lang="zh-CN" altLang="en-US" dirty="0"/>
              <a:t>。</a:t>
            </a:r>
            <a:endParaRPr lang="en-US" altLang="zh-CN" dirty="0"/>
          </a:p>
          <a:p>
            <a:pPr>
              <a:lnSpc>
                <a:spcPct val="120000"/>
              </a:lnSpc>
            </a:pPr>
            <a:r>
              <a:rPr lang="zh-CN" altLang="en-US" dirty="0"/>
              <a:t>对象持有（其实就是组合）的整体类和部分类之间不会去关心各自的实现细节，即它们之间的实现细节是不可见的，故称为</a:t>
            </a:r>
            <a:r>
              <a:rPr lang="zh-CN" altLang="en-US" dirty="0">
                <a:solidFill>
                  <a:srgbClr val="FF0000"/>
                </a:solidFill>
              </a:rPr>
              <a:t>黑盒复用</a:t>
            </a:r>
            <a:r>
              <a:rPr lang="zh-CN" altLang="en-US" dirty="0"/>
              <a:t>。</a:t>
            </a:r>
          </a:p>
        </p:txBody>
      </p:sp>
      <p:sp>
        <p:nvSpPr>
          <p:cNvPr id="69634" name="日期占位符 3"/>
          <p:cNvSpPr>
            <a:spLocks noGrp="1"/>
          </p:cNvSpPr>
          <p:nvPr>
            <p:ph type="dt" sz="quarter" idx="10"/>
          </p:nvPr>
        </p:nvSpPr>
        <p:spPr>
          <a:noFill/>
          <a:ln>
            <a:miter lim="800000"/>
            <a:headEnd/>
            <a:tailEnd/>
          </a:ln>
        </p:spPr>
        <p:txBody>
          <a:bodyPr/>
          <a:lstStyle/>
          <a:p>
            <a:fld id="{145D5483-7988-4F06-A3CC-27C3B1849366}" type="datetime1">
              <a:rPr lang="en-US" altLang="zh-CN">
                <a:latin typeface="-쉬리B"/>
                <a:ea typeface="-쉬리B"/>
                <a:cs typeface="-쉬리B"/>
              </a:rPr>
              <a:pPr/>
              <a:t>5/2/2022</a:t>
            </a:fld>
            <a:endParaRPr lang="en-US" altLang="zh-CN">
              <a:latin typeface="-쉬리B"/>
              <a:ea typeface="-쉬리B"/>
              <a:cs typeface="-쉬리B"/>
            </a:endParaRPr>
          </a:p>
        </p:txBody>
      </p:sp>
      <p:sp>
        <p:nvSpPr>
          <p:cNvPr id="69635" name="灯片编号占位符 4"/>
          <p:cNvSpPr>
            <a:spLocks noGrp="1"/>
          </p:cNvSpPr>
          <p:nvPr>
            <p:ph type="sldNum" sz="quarter" idx="12"/>
          </p:nvPr>
        </p:nvSpPr>
        <p:spPr>
          <a:noFill/>
          <a:ln>
            <a:miter lim="800000"/>
            <a:headEnd/>
            <a:tailEnd/>
          </a:ln>
        </p:spPr>
        <p:txBody>
          <a:bodyPr/>
          <a:lstStyle/>
          <a:p>
            <a:fld id="{A1ECDBF5-43AD-43F3-82FA-000EF4B4CDDC}" type="slidenum">
              <a:rPr lang="en-US" altLang="zh-CN">
                <a:latin typeface="-쉬리B"/>
                <a:ea typeface="-쉬리B"/>
                <a:cs typeface="-쉬리B"/>
              </a:rPr>
              <a:pPr/>
              <a:t>9</a:t>
            </a:fld>
            <a:endParaRPr lang="en-US" altLang="zh-CN">
              <a:latin typeface="-쉬리B"/>
              <a:ea typeface="-쉬리B"/>
              <a:cs typeface="-쉬리B"/>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sdu主题封面">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16320</TotalTime>
  <Words>2395</Words>
  <Application>Microsoft Office PowerPoint</Application>
  <PresentationFormat>全屏显示(4:3)</PresentationFormat>
  <Paragraphs>337</Paragraphs>
  <Slides>31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黑体</vt:lpstr>
      <vt:lpstr>宋体</vt:lpstr>
      <vt:lpstr>微软雅黑</vt:lpstr>
      <vt:lpstr>-쉬리B</vt:lpstr>
      <vt:lpstr>Arial</vt:lpstr>
      <vt:lpstr>Tahoma</vt:lpstr>
      <vt:lpstr>Times New Roman</vt:lpstr>
      <vt:lpstr>Wingdings</vt:lpstr>
      <vt:lpstr>sdu主题封面</vt:lpstr>
      <vt:lpstr>软件复用机制</vt:lpstr>
      <vt:lpstr>软件复用机制</vt:lpstr>
      <vt:lpstr>“是一个”和“有一个”? </vt:lpstr>
      <vt:lpstr>组合</vt:lpstr>
      <vt:lpstr>组合</vt:lpstr>
      <vt:lpstr>例：</vt:lpstr>
      <vt:lpstr>使用继承 </vt:lpstr>
      <vt:lpstr>继承与组合的比较</vt:lpstr>
      <vt:lpstr>PowerPoint 演示文稿</vt:lpstr>
      <vt:lpstr>PowerPoint 演示文稿</vt:lpstr>
      <vt:lpstr>PowerPoint 演示文稿</vt:lpstr>
      <vt:lpstr>框架</vt:lpstr>
      <vt:lpstr>框架</vt:lpstr>
      <vt:lpstr>复用和特化</vt:lpstr>
      <vt:lpstr>PowerPoint 演示文稿</vt:lpstr>
      <vt:lpstr>高级抽象和低级抽象</vt:lpstr>
      <vt:lpstr>雇员类</vt:lpstr>
      <vt:lpstr>插入排序-根据工作年份</vt:lpstr>
      <vt:lpstr>思考</vt:lpstr>
      <vt:lpstr>观察</vt:lpstr>
      <vt:lpstr>OO方案</vt:lpstr>
      <vt:lpstr>OO方案-排序框架</vt:lpstr>
      <vt:lpstr>OO方案-排序框架</vt:lpstr>
      <vt:lpstr>OO方案-特化</vt:lpstr>
      <vt:lpstr>OO方案-特化</vt:lpstr>
      <vt:lpstr>PowerPoint 演示文稿</vt:lpstr>
      <vt:lpstr>观察</vt:lpstr>
      <vt:lpstr>继承</vt:lpstr>
      <vt:lpstr>倒置库</vt:lpstr>
      <vt:lpstr>Java Applet API</vt:lpstr>
      <vt:lpstr>预言变化</vt:lpstr>
    </vt:vector>
  </TitlesOfParts>
  <Company>SDCS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dc:title>
  <dc:creator>qlibm</dc:creator>
  <cp:lastModifiedBy>PL</cp:lastModifiedBy>
  <cp:revision>2176</cp:revision>
  <dcterms:created xsi:type="dcterms:W3CDTF">2001-04-03T10:49:17Z</dcterms:created>
  <dcterms:modified xsi:type="dcterms:W3CDTF">2022-05-02T13:22:26Z</dcterms:modified>
</cp:coreProperties>
</file>