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x-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915" r:id="rId2"/>
  </p:sldMasterIdLst>
  <p:notesMasterIdLst>
    <p:notesMasterId r:id="rId103"/>
  </p:notesMasterIdLst>
  <p:handoutMasterIdLst>
    <p:handoutMasterId r:id="rId104"/>
  </p:handoutMasterIdLst>
  <p:sldIdLst>
    <p:sldId id="985" r:id="rId3"/>
    <p:sldId id="986" r:id="rId4"/>
    <p:sldId id="997" r:id="rId5"/>
    <p:sldId id="998" r:id="rId6"/>
    <p:sldId id="999" r:id="rId7"/>
    <p:sldId id="1000" r:id="rId8"/>
    <p:sldId id="1001" r:id="rId9"/>
    <p:sldId id="1002" r:id="rId10"/>
    <p:sldId id="1003" r:id="rId11"/>
    <p:sldId id="1004" r:id="rId12"/>
    <p:sldId id="1005" r:id="rId13"/>
    <p:sldId id="1006" r:id="rId14"/>
    <p:sldId id="1007" r:id="rId15"/>
    <p:sldId id="1008" r:id="rId16"/>
    <p:sldId id="1009" r:id="rId17"/>
    <p:sldId id="1010" r:id="rId18"/>
    <p:sldId id="1011" r:id="rId19"/>
    <p:sldId id="1012" r:id="rId20"/>
    <p:sldId id="1013" r:id="rId21"/>
    <p:sldId id="1014" r:id="rId22"/>
    <p:sldId id="1015" r:id="rId23"/>
    <p:sldId id="1016" r:id="rId24"/>
    <p:sldId id="1024" r:id="rId25"/>
    <p:sldId id="1018" r:id="rId26"/>
    <p:sldId id="1019" r:id="rId27"/>
    <p:sldId id="1037" r:id="rId28"/>
    <p:sldId id="1020" r:id="rId29"/>
    <p:sldId id="1021" r:id="rId30"/>
    <p:sldId id="1025" r:id="rId31"/>
    <p:sldId id="987" r:id="rId32"/>
    <p:sldId id="988" r:id="rId33"/>
    <p:sldId id="989" r:id="rId34"/>
    <p:sldId id="990" r:id="rId35"/>
    <p:sldId id="991" r:id="rId36"/>
    <p:sldId id="992" r:id="rId37"/>
    <p:sldId id="993" r:id="rId38"/>
    <p:sldId id="994" r:id="rId39"/>
    <p:sldId id="995" r:id="rId40"/>
    <p:sldId id="996" r:id="rId41"/>
    <p:sldId id="844" r:id="rId42"/>
    <p:sldId id="845" r:id="rId43"/>
    <p:sldId id="939" r:id="rId44"/>
    <p:sldId id="933" r:id="rId45"/>
    <p:sldId id="934" r:id="rId46"/>
    <p:sldId id="936" r:id="rId47"/>
    <p:sldId id="935" r:id="rId48"/>
    <p:sldId id="937" r:id="rId49"/>
    <p:sldId id="938" r:id="rId50"/>
    <p:sldId id="940" r:id="rId51"/>
    <p:sldId id="941" r:id="rId52"/>
    <p:sldId id="956" r:id="rId53"/>
    <p:sldId id="942" r:id="rId54"/>
    <p:sldId id="947" r:id="rId55"/>
    <p:sldId id="943" r:id="rId56"/>
    <p:sldId id="944" r:id="rId57"/>
    <p:sldId id="946" r:id="rId58"/>
    <p:sldId id="1026" r:id="rId59"/>
    <p:sldId id="1027" r:id="rId60"/>
    <p:sldId id="1028" r:id="rId61"/>
    <p:sldId id="1029" r:id="rId62"/>
    <p:sldId id="957" r:id="rId63"/>
    <p:sldId id="958" r:id="rId64"/>
    <p:sldId id="959" r:id="rId65"/>
    <p:sldId id="961" r:id="rId66"/>
    <p:sldId id="962" r:id="rId67"/>
    <p:sldId id="964" r:id="rId68"/>
    <p:sldId id="966" r:id="rId69"/>
    <p:sldId id="1022" r:id="rId70"/>
    <p:sldId id="1030" r:id="rId71"/>
    <p:sldId id="967" r:id="rId72"/>
    <p:sldId id="968" r:id="rId73"/>
    <p:sldId id="973" r:id="rId74"/>
    <p:sldId id="974" r:id="rId75"/>
    <p:sldId id="884" r:id="rId76"/>
    <p:sldId id="885" r:id="rId77"/>
    <p:sldId id="1031" r:id="rId78"/>
    <p:sldId id="980" r:id="rId79"/>
    <p:sldId id="981" r:id="rId80"/>
    <p:sldId id="982" r:id="rId81"/>
    <p:sldId id="886" r:id="rId82"/>
    <p:sldId id="889" r:id="rId83"/>
    <p:sldId id="890" r:id="rId84"/>
    <p:sldId id="976" r:id="rId85"/>
    <p:sldId id="977" r:id="rId86"/>
    <p:sldId id="979" r:id="rId87"/>
    <p:sldId id="1036" r:id="rId88"/>
    <p:sldId id="1034" r:id="rId89"/>
    <p:sldId id="1035" r:id="rId90"/>
    <p:sldId id="893" r:id="rId91"/>
    <p:sldId id="894" r:id="rId92"/>
    <p:sldId id="895" r:id="rId93"/>
    <p:sldId id="925" r:id="rId94"/>
    <p:sldId id="926" r:id="rId95"/>
    <p:sldId id="927" r:id="rId96"/>
    <p:sldId id="928" r:id="rId97"/>
    <p:sldId id="929" r:id="rId98"/>
    <p:sldId id="930" r:id="rId99"/>
    <p:sldId id="931" r:id="rId100"/>
    <p:sldId id="932" r:id="rId101"/>
    <p:sldId id="984" r:id="rId102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6600"/>
    <a:srgbClr val="CC6600"/>
    <a:srgbClr val="E27100"/>
    <a:srgbClr val="FF9147"/>
    <a:srgbClr val="D06800"/>
    <a:srgbClr val="BC5E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3564" autoAdjust="0"/>
  </p:normalViewPr>
  <p:slideViewPr>
    <p:cSldViewPr>
      <p:cViewPr>
        <p:scale>
          <a:sx n="75" d="100"/>
          <a:sy n="75" d="100"/>
        </p:scale>
        <p:origin x="122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72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928" y="6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7.xml"/><Relationship Id="rId18" Type="http://schemas.openxmlformats.org/officeDocument/2006/relationships/slide" Target="slides/slide22.xml"/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12" Type="http://schemas.openxmlformats.org/officeDocument/2006/relationships/slide" Target="slides/slide16.xml"/><Relationship Id="rId17" Type="http://schemas.openxmlformats.org/officeDocument/2006/relationships/slide" Target="slides/slide21.xml"/><Relationship Id="rId2" Type="http://schemas.openxmlformats.org/officeDocument/2006/relationships/slide" Target="slides/slide6.xml"/><Relationship Id="rId16" Type="http://schemas.openxmlformats.org/officeDocument/2006/relationships/slide" Target="slides/slide20.xml"/><Relationship Id="rId1" Type="http://schemas.openxmlformats.org/officeDocument/2006/relationships/slide" Target="slides/slide3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5" Type="http://schemas.openxmlformats.org/officeDocument/2006/relationships/slide" Target="slides/slide9.xml"/><Relationship Id="rId15" Type="http://schemas.openxmlformats.org/officeDocument/2006/relationships/slide" Target="slides/slide19.xml"/><Relationship Id="rId10" Type="http://schemas.openxmlformats.org/officeDocument/2006/relationships/slide" Target="slides/slide14.xml"/><Relationship Id="rId19" Type="http://schemas.openxmlformats.org/officeDocument/2006/relationships/slide" Target="slides/slide23.xml"/><Relationship Id="rId4" Type="http://schemas.openxmlformats.org/officeDocument/2006/relationships/slide" Target="slides/slide8.xml"/><Relationship Id="rId9" Type="http://schemas.openxmlformats.org/officeDocument/2006/relationships/slide" Target="slides/slide13.xml"/><Relationship Id="rId14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effectLst/>
                <a:latin typeface="Franklin Gothic Medium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100" b="0">
                <a:effectLst/>
                <a:latin typeface="Franklin Gothic Boo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64023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900" b="0">
                <a:effectLst/>
                <a:latin typeface="Franklin Gothic Book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5888" y="9723438"/>
            <a:ext cx="6334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effectLst/>
                <a:latin typeface="Franklin Gothic Medium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62E35DF-A956-4C15-AD8E-2AD0F19DCD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13717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40913"/>
            <a:ext cx="5867400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900" b="0">
                <a:effectLst/>
                <a:latin typeface="Franklin Gothic Book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80088" y="9721850"/>
            <a:ext cx="13176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5CDB957-8A1E-4BD1-95DD-9D1729C6FF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92932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89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工厂、单例、适配器、桥梁、油漆工、代理、责任链、观察者、策略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338948" name="日期占位符 6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8949" name="页脚占位符 7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338950" name="灯片编号占位符 8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20FBC635-AC51-4C24-9C31-197DB6EC16B5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1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890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015F345E-10B7-4BF8-97FE-278EA2447DB5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48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1DF30DFF-A237-4637-BC03-03844C4AEDB0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419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387BB3D1-A8D4-47CB-9CE8-D3EE653DA6B2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889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F93242FB-5712-4E91-9AA0-63FE7BC910A4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503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B484C063-F098-49E6-A526-FD10D4C62898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730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3C4165DB-436E-4F53-8D97-77845149F388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16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677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3D9F0E8D-50C3-40CB-8C44-32EE3FD9A20C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478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5FE6D375-AB72-473D-973C-8A1EC7E555EA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335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6969DB66-71AF-4F91-B8C1-B313B31D6124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066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922E8D83-30DC-4960-8463-401EA7E5A2A6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48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7B8CAEA5-83E0-4A2B-9EE0-BCA8C9F04DA7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825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A666229E-7184-4C05-81AB-9A4BBB289B5F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21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794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84993538-F72E-457C-A6EA-93C1F1DFB5E8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22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895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84993538-F72E-457C-A6EA-93C1F1DFB5E8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23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674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DB957-8A1E-4BD1-95DD-9D1729C6FFD6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387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57380" name="日期占位符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7381" name="页脚占位符 2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35738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2C0B241A-F1E0-40B4-B078-918C75A057AC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40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DB957-8A1E-4BD1-95DD-9D1729C6FFD6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462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74788" name="日期占位符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4789" name="页脚占位符 2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37479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C27219D8-C1F7-44B6-80C6-98B29FC15C6B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61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88100" name="日期占位符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8101" name="页脚占位符 2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38810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22BAFDD4-73DA-4D79-8A60-4A51872A6AC2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74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77860" name="日期占位符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7861" name="页脚占位符 2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37786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4CE78BA5-8E66-43E9-92BC-0A42F1B413CC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81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77860" name="日期占位符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7861" name="页脚占位符 2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37786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4CE78BA5-8E66-43E9-92BC-0A42F1B413CC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87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82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CA739730-D9C3-45EE-9322-C4DE23D5B6E5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40519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77860" name="日期占位符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7861" name="页脚占位符 2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37786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4CE78BA5-8E66-43E9-92BC-0A42F1B413CC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88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604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7492" name="日期占位符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7493" name="页脚占位符 2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44749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EF33FF68-E9C3-492A-9FC5-87CBCE594809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92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8516" name="日期占位符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8517" name="页脚占位符 2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44851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03BBAFE7-FD43-4FB1-BE95-9A483E457593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93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0203AB6-27D7-448E-8ACC-EBECD259A0B8}" type="slidenum">
              <a:rPr lang="en-US" altLang="zh-CN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9540" name="日期占位符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9541" name="页脚占位符 2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44954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8BD85467-7206-48F8-ACDA-15C6637CE5E8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95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0564" name="日期占位符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565" name="页脚占位符 2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45056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76CF2A97-A0C5-4FD7-BEF7-3BF9D3CF51E7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96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1588" name="日期占位符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1589" name="页脚占位符 2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45159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F87C7620-782C-4849-B007-273264544F21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97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2612" name="日期占位符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2613" name="页脚占位符 2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45261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184E3CFD-3CA7-4FF1-AEE1-588B994275D4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98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3636" name="日期占位符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3637" name="页脚占位符 2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45363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EC934576-541D-433B-94CB-C4C3597146EA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99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B8AE13B2-8359-45EC-9851-447C6124E61F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435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38453DEC-066E-4342-90BA-26ABAD18E9CE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887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E3B18B38-0657-4671-AA9E-8C4A2E9B1DC8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748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BCB2571D-B833-46C9-A468-C9F020819784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643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005F0070-E4FA-42D9-B284-35E22B225571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911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857AD98B-8B4D-4D6C-90F1-321A2EE2082D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12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098A3-55FF-4DEE-A8F9-5FF945E96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A89BC-1F1D-48F6-8A7D-4AF70E014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428625"/>
            <a:ext cx="1943100" cy="5927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28625"/>
            <a:ext cx="5676900" cy="5927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62A24-9138-4D61-8618-52E0C8407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2667000"/>
            <a:ext cx="7772400" cy="1143000"/>
          </a:xfrm>
        </p:spPr>
        <p:txBody>
          <a:bodyPr/>
          <a:lstStyle>
            <a:lvl1pPr algn="ctr">
              <a:defRPr sz="4800" b="1" i="1">
                <a:solidFill>
                  <a:srgbClr val="FF3300"/>
                </a:solidFill>
                <a:effectLst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962400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0099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zh-CN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400800"/>
            <a:ext cx="3657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山东大学计算机学院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11C5B-E5DE-4E7D-BEF8-3D5FD3DE1A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11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551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D0C6E-87DD-4DE5-8C13-2269A73AF05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289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052513"/>
            <a:ext cx="406400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052513"/>
            <a:ext cx="406400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F4A92-8541-408A-915B-1146574C6FF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783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3D520-0F06-4965-AD80-956CA7E7F5E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975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62037"/>
            <a:ext cx="8280400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C0A0F-2027-46EC-85CF-913BD8A7869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299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D3778-C9DF-4C60-B493-521E1DB3FD8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793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AE1BF-7EFE-4C67-A158-BBA3A6F0893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34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BA6DC-16EA-4F9B-BABC-5328CC3E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38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7D87B-42D3-4FCA-9827-6D6BF494FC3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623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EE9DC-36F1-4C23-9917-7AC2AB07F94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946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33375"/>
            <a:ext cx="2070100" cy="5991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057900" cy="5991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1D749-C734-42FB-A564-80A05F13F9C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187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76238"/>
            <a:ext cx="8078787" cy="6953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319213"/>
            <a:ext cx="3962400" cy="2614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9013" y="1319213"/>
            <a:ext cx="3963987" cy="2614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79851-2011-476C-AC7A-7CD02016EB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507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E5450-0939-4DE8-B1D7-1832E3118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43063"/>
            <a:ext cx="381000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43063"/>
            <a:ext cx="381000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F03DA-54F8-4A46-8778-ECB2B78E3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6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1AA55-0CDF-4605-BEBF-37D5F490B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E76C0-9968-4D7F-8F59-50AA1FB94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EE1B3-A7F8-4E0E-8780-6A9D406B2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5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F296A-3082-4303-8B77-B3FD4F0C4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C4C15-68A4-4098-B7EC-C57094628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6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946276" y="3867150"/>
            <a:ext cx="4533900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60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428625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6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643063"/>
            <a:ext cx="77724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7586663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1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8741332-AB00-4AE6-B47F-F4B9CF84F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3200" b="1">
          <a:solidFill>
            <a:schemeClr val="tx1"/>
          </a:solidFill>
          <a:latin typeface="+mn-lt"/>
          <a:ea typeface="+mn-ea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3200" b="1">
          <a:solidFill>
            <a:schemeClr val="tx1"/>
          </a:solidFill>
          <a:latin typeface="+mn-lt"/>
          <a:ea typeface="+mn-ea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800" b="1">
          <a:solidFill>
            <a:schemeClr val="tx1"/>
          </a:solidFill>
          <a:latin typeface="+mn-lt"/>
          <a:ea typeface="+mn-ea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5pPr>
      <a:lvl6pPr marL="1938338" indent="-20955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6pPr>
      <a:lvl7pPr marL="2395538" indent="-20955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7pPr>
      <a:lvl8pPr marL="2852738" indent="-20955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8pPr>
      <a:lvl9pPr marL="3309938" indent="-20955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7018338" y="476250"/>
            <a:ext cx="1657350" cy="1657350"/>
          </a:xfrm>
          <a:prstGeom prst="ellipse">
            <a:avLst/>
          </a:prstGeom>
          <a:solidFill>
            <a:schemeClr val="bg1">
              <a:alpha val="63136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82804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abc</a:t>
            </a: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52513"/>
            <a:ext cx="8280400" cy="527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Abc</a:t>
            </a:r>
          </a:p>
          <a:p>
            <a:pPr lvl="1"/>
            <a:r>
              <a:rPr lang="en-US" altLang="zh-CN"/>
              <a:t>Abc</a:t>
            </a:r>
          </a:p>
          <a:p>
            <a:pPr lvl="2"/>
            <a:r>
              <a:rPr lang="en-US" altLang="zh-CN"/>
              <a:t>Abc</a:t>
            </a:r>
            <a:endParaRPr lang="en-US" altLang="ko-KR"/>
          </a:p>
          <a:p>
            <a:pPr lvl="3"/>
            <a:r>
              <a:rPr lang="en-US" altLang="zh-CN"/>
              <a:t>Abc</a:t>
            </a:r>
            <a:endParaRPr lang="en-US" altLang="ko-KR"/>
          </a:p>
          <a:p>
            <a:pPr lvl="4"/>
            <a:r>
              <a:rPr lang="en-US" altLang="zh-CN"/>
              <a:t>Abc</a:t>
            </a:r>
            <a:endParaRPr lang="en-US" altLang="ko-KR"/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400" b="0">
                <a:solidFill>
                  <a:schemeClr val="tx1"/>
                </a:solidFill>
                <a:latin typeface="-쉬리B" pitchFamily="18" charset="-127"/>
                <a:ea typeface="-쉬리B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597650"/>
            <a:ext cx="3657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kumimoji="1" sz="1400" b="0">
                <a:solidFill>
                  <a:schemeClr val="tx1"/>
                </a:solidFill>
                <a:latin typeface="-쉬리B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2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400" b="0">
                <a:solidFill>
                  <a:schemeClr val="tx1"/>
                </a:solidFill>
                <a:latin typeface="-쉬리B" pitchFamily="18" charset="-127"/>
                <a:ea typeface="-쉬리B" pitchFamily="18" charset="-127"/>
              </a:defRPr>
            </a:lvl1pPr>
          </a:lstStyle>
          <a:p>
            <a:pPr>
              <a:defRPr/>
            </a:pPr>
            <a:fld id="{E4C7F2E6-C917-4718-BF91-DE022838486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x-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996952"/>
            <a:ext cx="6336704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设计原则与设计模式</a:t>
            </a:r>
          </a:p>
        </p:txBody>
      </p:sp>
    </p:spTree>
    <p:extLst>
      <p:ext uri="{BB962C8B-B14F-4D97-AF65-F5344CB8AC3E}">
        <p14:creationId xmlns:p14="http://schemas.microsoft.com/office/powerpoint/2010/main" val="42109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82BF3F-3293-498A-AA9C-E6A606AED2F8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9444945C-5E7E-4350-9227-0196157AE65A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343400"/>
          </a:xfrm>
        </p:spPr>
        <p:txBody>
          <a:bodyPr/>
          <a:lstStyle/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软件组成实体应该是对扩展开放的（</a:t>
            </a:r>
            <a:r>
              <a:rPr lang="zh-CN" altLang="en-US" sz="3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可扩展的）</a:t>
            </a: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，但是对</a:t>
            </a:r>
            <a:r>
              <a:rPr lang="zh-CN" altLang="en-US" sz="3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3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是关闭</a:t>
            </a: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r>
              <a:rPr lang="en-US" altLang="zh-CN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Software Entities Should Be Open For Extension</a:t>
            </a: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 Closed For Modification)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en-US" altLang="zh-CN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en-US" altLang="zh-CN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闭原则</a:t>
            </a:r>
            <a:r>
              <a:rPr lang="en-US" altLang="zh-CN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OCP</a:t>
            </a:r>
          </a:p>
        </p:txBody>
      </p:sp>
    </p:spTree>
    <p:extLst>
      <p:ext uri="{BB962C8B-B14F-4D97-AF65-F5344CB8AC3E}">
        <p14:creationId xmlns:p14="http://schemas.microsoft.com/office/powerpoint/2010/main" val="6187050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关于双重加锁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52539"/>
            <a:ext cx="8280400" cy="4840758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sz="2500" dirty="0">
                <a:latin typeface="+mn-ea"/>
              </a:rPr>
              <a:t>被</a:t>
            </a:r>
            <a:r>
              <a:rPr lang="en-US" altLang="zh-CN" sz="2500" dirty="0">
                <a:latin typeface="+mn-ea"/>
              </a:rPr>
              <a:t>volatile</a:t>
            </a:r>
            <a:r>
              <a:rPr lang="zh-CN" altLang="en-US" sz="2500" dirty="0">
                <a:latin typeface="+mn-ea"/>
              </a:rPr>
              <a:t>修饰的变量的值，将不会被本地线程缓存，所有对该变量的读写都是直接操作共享内存</a:t>
            </a:r>
            <a:r>
              <a:rPr lang="en-US" altLang="zh-CN" sz="2500" dirty="0">
                <a:latin typeface="+mn-ea"/>
              </a:rPr>
              <a:t>,</a:t>
            </a:r>
            <a:r>
              <a:rPr lang="zh-CN" altLang="en-US" sz="2500" dirty="0">
                <a:latin typeface="+mn-ea"/>
              </a:rPr>
              <a:t>从而确保多个线程能正确地处理该变量。</a:t>
            </a:r>
            <a:endParaRPr lang="en-US" altLang="zh-CN" sz="2500" dirty="0">
              <a:latin typeface="+mn-ea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500" b="1" dirty="0">
                <a:latin typeface="+mn-ea"/>
              </a:rPr>
              <a:t>注意</a:t>
            </a:r>
            <a:r>
              <a:rPr lang="en-US" altLang="zh-CN" sz="2500" dirty="0">
                <a:latin typeface="+mn-ea"/>
              </a:rPr>
              <a:t>:</a:t>
            </a:r>
            <a:r>
              <a:rPr lang="zh-CN" altLang="en-US" sz="2500" dirty="0">
                <a:latin typeface="+mn-ea"/>
              </a:rPr>
              <a:t>在</a:t>
            </a:r>
            <a:r>
              <a:rPr lang="en-US" altLang="zh-CN" sz="2500" dirty="0">
                <a:latin typeface="+mn-ea"/>
              </a:rPr>
              <a:t>Java1.4</a:t>
            </a:r>
            <a:r>
              <a:rPr lang="zh-CN" altLang="en-US" sz="2500" dirty="0">
                <a:latin typeface="+mn-ea"/>
              </a:rPr>
              <a:t>及以前版本中，很多</a:t>
            </a:r>
            <a:r>
              <a:rPr lang="en-US" altLang="zh-CN" sz="2500" dirty="0">
                <a:latin typeface="+mn-ea"/>
              </a:rPr>
              <a:t>JVM</a:t>
            </a:r>
            <a:r>
              <a:rPr lang="zh-CN" altLang="en-US" sz="2500" dirty="0">
                <a:latin typeface="+mn-ea"/>
              </a:rPr>
              <a:t>对于</a:t>
            </a:r>
            <a:r>
              <a:rPr lang="en-US" altLang="zh-CN" sz="2500" dirty="0">
                <a:latin typeface="+mn-ea"/>
              </a:rPr>
              <a:t>volatile</a:t>
            </a:r>
            <a:r>
              <a:rPr lang="zh-CN" altLang="en-US" sz="2500" dirty="0">
                <a:latin typeface="+mn-ea"/>
              </a:rPr>
              <a:t>关键字的实现有问题，会导致双重检查加锁的失败，因此双重检查加锁的机制只能用在</a:t>
            </a:r>
            <a:r>
              <a:rPr lang="en-US" altLang="zh-CN" sz="2500" dirty="0">
                <a:latin typeface="+mn-ea"/>
              </a:rPr>
              <a:t>Java5</a:t>
            </a:r>
            <a:r>
              <a:rPr lang="zh-CN" altLang="en-US" sz="2500" dirty="0">
                <a:latin typeface="+mn-ea"/>
              </a:rPr>
              <a:t>及以上的版本。</a:t>
            </a:r>
            <a:endParaRPr lang="en-US" altLang="zh-CN" sz="2500" dirty="0">
              <a:latin typeface="+mn-ea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500" dirty="0">
                <a:latin typeface="+mn-ea"/>
              </a:rPr>
              <a:t>由于</a:t>
            </a:r>
            <a:r>
              <a:rPr lang="en-US" altLang="zh-CN" sz="2500" dirty="0">
                <a:latin typeface="+mn-ea"/>
              </a:rPr>
              <a:t>volatile</a:t>
            </a:r>
            <a:r>
              <a:rPr lang="zh-CN" altLang="en-US" sz="2500" dirty="0">
                <a:latin typeface="+mn-ea"/>
              </a:rPr>
              <a:t>关键字可能会屏蔽掉虚拟机中一些必要的代码优化，所以运行效率并不是很高，因此一般建议，没有特别的需要，不要使用。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100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958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87921A-6682-4D3E-9FB2-804481A76AC5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8615BD44-4ED6-4BC3-B5B7-A2B7033AB259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8839200" cy="4343400"/>
          </a:xfrm>
        </p:spPr>
        <p:txBody>
          <a:bodyPr/>
          <a:lstStyle/>
          <a:p>
            <a:pPr marL="9144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封闭法则认为应该试图去设计出永远也不需要改变的模块。</a:t>
            </a:r>
          </a:p>
          <a:p>
            <a:pPr marL="9144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关键在于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抽象化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可给系统定义一个一劳永逸，不再更改的抽象设计，此设计允许有无穷无尽的行为在实现层被实现。抽象层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预见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所有扩展。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en-US" altLang="zh-CN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闭原则</a:t>
            </a:r>
          </a:p>
        </p:txBody>
      </p:sp>
    </p:spTree>
    <p:extLst>
      <p:ext uri="{BB962C8B-B14F-4D97-AF65-F5344CB8AC3E}">
        <p14:creationId xmlns:p14="http://schemas.microsoft.com/office/powerpoint/2010/main" val="405523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038A5A-923F-4F7F-975F-676B7FDBF60A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D73F6271-6705-4F7F-AAFD-420ACD862EFD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12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876800"/>
          </a:xfrm>
        </p:spPr>
        <p:txBody>
          <a:bodyPr/>
          <a:lstStyle/>
          <a:p>
            <a:pPr marL="9144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一个软件系统的所有模块不可能都满足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OCP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，但是应该努力最小化这些不满足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OCP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的模块数量。 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en-US" altLang="zh-CN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闭原则</a:t>
            </a:r>
          </a:p>
        </p:txBody>
      </p:sp>
    </p:spTree>
    <p:extLst>
      <p:ext uri="{BB962C8B-B14F-4D97-AF65-F5344CB8AC3E}">
        <p14:creationId xmlns:p14="http://schemas.microsoft.com/office/powerpoint/2010/main" val="373522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44FBC08-4567-4CE7-96B4-AFFFBFB8DAAF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C741E8F1-B2E5-4D0C-B481-8FD6EBF48437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13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488904"/>
          </a:xfrm>
        </p:spPr>
        <p:txBody>
          <a:bodyPr>
            <a:normAutofit fontScale="92500" lnSpcReduction="10000"/>
          </a:bodyPr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Part{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protected double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basePrice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public void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setPrice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(double price){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basePrice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price;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public double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getPrice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basePrice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Memory extends Part{}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Disk extends Part{}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en-US" altLang="zh-CN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OCP</a:t>
            </a:r>
            <a:r>
              <a:rPr lang="zh-CN" altLang="en-US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17764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C24B1A3-4398-42CB-AB1F-20D6BC06A1D8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2F42A511-739F-4612-BC83-7471ED4EABEC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14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914456" cy="55004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TestOCP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r>
              <a:rPr lang="en-US" altLang="zh-CN" b="1" dirty="0"/>
              <a:t>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Part p1=new Memory();</a:t>
            </a:r>
          </a:p>
          <a:p>
            <a:pPr marL="0" indent="0">
              <a:buNone/>
            </a:pPr>
            <a:r>
              <a:rPr lang="en-US" altLang="zh-CN" dirty="0"/>
              <a:t>     p1.setPrice(599);</a:t>
            </a:r>
          </a:p>
          <a:p>
            <a:pPr marL="0" indent="0">
              <a:buNone/>
            </a:pPr>
            <a:r>
              <a:rPr lang="en-US" altLang="zh-CN" dirty="0"/>
              <a:t>     Part p2=new Disk();</a:t>
            </a:r>
          </a:p>
          <a:p>
            <a:pPr marL="0" indent="0">
              <a:buNone/>
            </a:pPr>
            <a:r>
              <a:rPr lang="en-US" altLang="zh-CN" dirty="0"/>
              <a:t>     p2.setPrice(499);</a:t>
            </a:r>
          </a:p>
          <a:p>
            <a:pPr marL="0" indent="0">
              <a:buNone/>
            </a:pPr>
            <a:r>
              <a:rPr lang="en-US" altLang="zh-CN" dirty="0"/>
              <a:t>     Part [] com= {p1, p2};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totalprice</a:t>
            </a:r>
            <a:r>
              <a:rPr lang="en-US" altLang="zh-CN" dirty="0"/>
              <a:t>(com));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b="1" dirty="0"/>
              <a:t>public static double </a:t>
            </a:r>
            <a:r>
              <a:rPr lang="en-US" altLang="zh-CN" b="1" dirty="0" err="1"/>
              <a:t>totalprice</a:t>
            </a:r>
            <a:r>
              <a:rPr lang="en-US" altLang="zh-CN" b="1" dirty="0"/>
              <a:t>(Part[] parts){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double total=0.0;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for (int </a:t>
            </a:r>
            <a:r>
              <a:rPr lang="en-US" altLang="zh-CN" b="1" dirty="0" err="1"/>
              <a:t>i</a:t>
            </a:r>
            <a:r>
              <a:rPr lang="en-US" altLang="zh-CN" b="1" dirty="0"/>
              <a:t>=0;i&lt;</a:t>
            </a:r>
            <a:r>
              <a:rPr lang="en-US" altLang="zh-CN" b="1" dirty="0" err="1"/>
              <a:t>parts.length;i</a:t>
            </a:r>
            <a:r>
              <a:rPr lang="en-US" altLang="zh-CN" b="1" dirty="0"/>
              <a:t>++){</a:t>
            </a:r>
          </a:p>
          <a:p>
            <a:pPr marL="0" indent="0">
              <a:buNone/>
            </a:pPr>
            <a:r>
              <a:rPr lang="en-US" altLang="zh-CN" dirty="0"/>
              <a:t>     total += parts[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getPrice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return total;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en-US" altLang="zh-CN" sz="4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OCP</a:t>
            </a:r>
            <a:r>
              <a:rPr lang="zh-CN" altLang="en-US" sz="4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4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某类方法</a:t>
            </a:r>
          </a:p>
        </p:txBody>
      </p:sp>
    </p:spTree>
    <p:extLst>
      <p:ext uri="{BB962C8B-B14F-4D97-AF65-F5344CB8AC3E}">
        <p14:creationId xmlns:p14="http://schemas.microsoft.com/office/powerpoint/2010/main" val="288922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DA86CE-B9A9-4DB0-BAD4-FE03A89B8A17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7A86402D-722B-4E71-81AB-7609744A597D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15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343400"/>
          </a:xfrm>
        </p:spPr>
        <p:txBody>
          <a:bodyPr/>
          <a:lstStyle/>
          <a:p>
            <a:pPr marL="914400" lvl="1" indent="-457200" eaLnBrk="1" hangingPunct="1">
              <a:buFont typeface="Wingdings" panose="05000000000000000000" pitchFamily="2" charset="2"/>
              <a:buChar char="n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内存折扣？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4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69910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DD0601-F325-435E-B2E8-AC1FDCF3DB75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7753AB11-AABA-41BA-B32B-0A0F41C4D865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16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484784"/>
            <a:ext cx="8763000" cy="4876800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double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totalprice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(Part[] parts){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double total=0.0;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for (int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=0;i&lt;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parts.length;i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++){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if(parts[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instanceof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Memory)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total += parts[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getPrice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* 0.9;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else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total += parts[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getPrice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return total;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069154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5B0FF6-3EBF-4CA0-B668-6A30F666C612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B2DDF608-BF36-49CF-8D2C-EE290836E033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17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343400"/>
          </a:xfrm>
        </p:spPr>
        <p:txBody>
          <a:bodyPr/>
          <a:lstStyle/>
          <a:p>
            <a:pPr marL="914400" lvl="1" indent="-457200" eaLnBrk="1" hangingPunct="1">
              <a:buFont typeface="Wingdings" panose="05000000000000000000" pitchFamily="2" charset="2"/>
              <a:buChar char="n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4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3401105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8D7B21-76F3-4F81-B2B0-F289503D54A7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A0711FE6-520B-40DC-A70B-259C1E18BA58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18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343400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Memory extends Part{</a:t>
            </a:r>
          </a:p>
          <a:p>
            <a:pPr marL="457200" lvl="1" indent="0" eaLnBrk="1" hangingPunct="1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public double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getPrice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</a:p>
          <a:p>
            <a:pPr marL="457200" lvl="1" indent="0" eaLnBrk="1" hangingPunct="1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basePrice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0.9;</a:t>
            </a:r>
          </a:p>
          <a:p>
            <a:pPr marL="457200" lvl="1" indent="0" eaLnBrk="1" hangingPunct="1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 marL="457200" lvl="1" indent="0" eaLnBrk="1" hangingPunct="1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方法？</a:t>
            </a:r>
          </a:p>
        </p:txBody>
      </p:sp>
    </p:spTree>
    <p:extLst>
      <p:ext uri="{BB962C8B-B14F-4D97-AF65-F5344CB8AC3E}">
        <p14:creationId xmlns:p14="http://schemas.microsoft.com/office/powerpoint/2010/main" val="124102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64A40E-E0E5-42BE-B24D-AB7E7BB1A539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D7F1B52F-C04C-4723-9C9A-144513BA00D1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19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343400"/>
          </a:xfrm>
        </p:spPr>
        <p:txBody>
          <a:bodyPr/>
          <a:lstStyle/>
          <a:p>
            <a:pPr marL="9144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采用一个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PricePolicy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类，通过对其进行继承以提供不同的计价策略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4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更好的方法？</a:t>
            </a:r>
          </a:p>
        </p:txBody>
      </p:sp>
    </p:spTree>
    <p:extLst>
      <p:ext uri="{BB962C8B-B14F-4D97-AF65-F5344CB8AC3E}">
        <p14:creationId xmlns:p14="http://schemas.microsoft.com/office/powerpoint/2010/main" val="237773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568952" cy="5272087"/>
          </a:xfrm>
        </p:spPr>
        <p:txBody>
          <a:bodyPr/>
          <a:lstStyle/>
          <a:p>
            <a:pPr indent="0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软件开发唯一的真理是“软件一定会变化”。因为你的软件解决的是现实生活中的业务问题，而现实生活中的业务流程总是在不停地变化。</a:t>
            </a: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的代码需要满足的条件：</a:t>
            </a:r>
          </a:p>
          <a:p>
            <a:pPr lvl="1" indent="0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</a:p>
          <a:p>
            <a:pPr lvl="1" indent="0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</a:p>
          <a:p>
            <a:pPr lvl="1" indent="0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能以最小的代价满足变化</a:t>
            </a:r>
          </a:p>
          <a:p>
            <a:pPr lvl="1" indent="0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不用改变现有代码满足扩展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2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05A035-8B77-4D90-836C-719B977C4A7B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0608438C-FEB7-4F3F-A464-ED82B8C87ADC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20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79473"/>
            <a:ext cx="7555396" cy="54726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class Part {</a:t>
            </a:r>
          </a:p>
          <a:p>
            <a:pPr marL="0" indent="0">
              <a:buNone/>
            </a:pPr>
            <a:r>
              <a:rPr lang="en-US" altLang="zh-CN" b="1" dirty="0"/>
              <a:t>protected double </a:t>
            </a:r>
            <a:r>
              <a:rPr lang="en-US" altLang="zh-CN" b="1" dirty="0" err="1"/>
              <a:t>basePrice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private </a:t>
            </a:r>
            <a:r>
              <a:rPr lang="en-US" altLang="zh-CN" b="1" dirty="0" err="1"/>
              <a:t>PricePolicy</a:t>
            </a:r>
            <a:r>
              <a:rPr lang="en-US" altLang="zh-CN" b="1" dirty="0"/>
              <a:t> </a:t>
            </a:r>
            <a:r>
              <a:rPr lang="en-US" altLang="zh-CN" b="1" dirty="0" err="1"/>
              <a:t>pricePolicy</a:t>
            </a:r>
            <a:r>
              <a:rPr lang="en-US" altLang="zh-CN" b="1" dirty="0"/>
              <a:t>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/>
              <a:t>public void </a:t>
            </a:r>
            <a:r>
              <a:rPr lang="en-US" altLang="zh-CN" b="1" dirty="0" err="1"/>
              <a:t>setPricePolicy</a:t>
            </a:r>
            <a:r>
              <a:rPr lang="en-US" altLang="zh-CN" b="1" dirty="0"/>
              <a:t>(</a:t>
            </a:r>
            <a:r>
              <a:rPr lang="en-US" altLang="zh-CN" b="1" dirty="0" err="1"/>
              <a:t>PricePolicy</a:t>
            </a:r>
            <a:r>
              <a:rPr lang="en-US" altLang="zh-CN" b="1" dirty="0"/>
              <a:t> policy) {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pricePolicy</a:t>
            </a:r>
            <a:r>
              <a:rPr lang="en-US" altLang="zh-CN" dirty="0"/>
              <a:t> = policy;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/>
              <a:t>public void </a:t>
            </a:r>
            <a:r>
              <a:rPr lang="en-US" altLang="zh-CN" b="1" dirty="0" err="1"/>
              <a:t>setPrice</a:t>
            </a:r>
            <a:r>
              <a:rPr lang="en-US" altLang="zh-CN" b="1" dirty="0"/>
              <a:t>(double price) {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basePrice</a:t>
            </a:r>
            <a:r>
              <a:rPr lang="en-US" altLang="zh-CN" dirty="0"/>
              <a:t> = price;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/>
              <a:t>public double </a:t>
            </a:r>
            <a:r>
              <a:rPr lang="en-US" altLang="zh-CN" b="1" dirty="0" err="1"/>
              <a:t>getPrice</a:t>
            </a:r>
            <a:r>
              <a:rPr lang="en-US" altLang="zh-CN" b="1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  if (</a:t>
            </a:r>
            <a:r>
              <a:rPr lang="en-US" altLang="zh-CN" dirty="0" err="1"/>
              <a:t>pricePolicy</a:t>
            </a:r>
            <a:r>
              <a:rPr lang="en-US" altLang="zh-CN" dirty="0"/>
              <a:t> == null)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basePrice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else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pricePolicy.getPrice</a:t>
            </a:r>
            <a:r>
              <a:rPr lang="en-US" altLang="zh-CN" dirty="0"/>
              <a:t>(</a:t>
            </a:r>
            <a:r>
              <a:rPr lang="en-US" altLang="zh-CN" dirty="0" err="1"/>
              <a:t>basePrice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4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198465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80C900-8675-47C5-BA2F-4A8B89203E93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C81C3C91-C36C-40E0-8410-C7F90D22B52D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21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628800"/>
            <a:ext cx="8610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class </a:t>
            </a:r>
            <a:r>
              <a:rPr lang="en-US" altLang="zh-CN" b="1" dirty="0" err="1"/>
              <a:t>PricePolicy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r>
              <a:rPr lang="fr-FR" altLang="zh-CN" b="1" dirty="0"/>
              <a:t>   public double getPrice(double basePrice) {</a:t>
            </a:r>
          </a:p>
          <a:p>
            <a:pPr marL="0" indent="0">
              <a:buNone/>
            </a:pPr>
            <a:r>
              <a:rPr lang="en-US" altLang="zh-CN" b="1" dirty="0"/>
              <a:t>     return </a:t>
            </a:r>
            <a:r>
              <a:rPr lang="en-US" altLang="zh-CN" b="1" dirty="0" err="1"/>
              <a:t>basePrice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4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价格策略</a:t>
            </a:r>
          </a:p>
        </p:txBody>
      </p:sp>
    </p:spTree>
    <p:extLst>
      <p:ext uri="{BB962C8B-B14F-4D97-AF65-F5344CB8AC3E}">
        <p14:creationId xmlns:p14="http://schemas.microsoft.com/office/powerpoint/2010/main" val="450142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BCD4AF-7377-4949-88AF-32061C07A0E6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DE3A5F7E-048D-4DFA-BC88-EC31C7EFBBB2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22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促销策略</a:t>
            </a:r>
          </a:p>
        </p:txBody>
      </p:sp>
      <p:sp>
        <p:nvSpPr>
          <p:cNvPr id="8" name="Rectangle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AFA898E-9CE1-46E1-862A-FF5E8DBE4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28800"/>
            <a:ext cx="861060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b="1" kern="0" dirty="0"/>
              <a:t>class </a:t>
            </a:r>
            <a:r>
              <a:rPr lang="en-US" altLang="zh-CN" b="1" kern="0" dirty="0" err="1"/>
              <a:t>PricePolicy</a:t>
            </a:r>
            <a:r>
              <a:rPr lang="en-US" altLang="zh-CN" b="1" kern="0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altLang="zh-CN" b="1" kern="0" dirty="0"/>
              <a:t>public double getPrice(double basePrice)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kern="0" dirty="0"/>
              <a:t>return </a:t>
            </a:r>
            <a:r>
              <a:rPr lang="en-US" altLang="zh-CN" b="1" kern="0" dirty="0" err="1"/>
              <a:t>basePrice</a:t>
            </a:r>
            <a:r>
              <a:rPr lang="en-US" altLang="zh-CN" b="1" kern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kern="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kern="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kern="0" dirty="0"/>
              <a:t>class Sale extends </a:t>
            </a:r>
            <a:r>
              <a:rPr lang="en-US" altLang="zh-CN" b="1" kern="0" dirty="0" err="1"/>
              <a:t>PricePolicy</a:t>
            </a:r>
            <a:r>
              <a:rPr lang="en-US" altLang="zh-CN" b="1" kern="0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kern="0" dirty="0"/>
              <a:t>private double discount;</a:t>
            </a:r>
            <a:endParaRPr lang="zh-CN" altLang="en-US" b="0" kern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kern="0" dirty="0"/>
              <a:t>public void </a:t>
            </a:r>
            <a:r>
              <a:rPr lang="en-US" altLang="zh-CN" b="1" kern="0" dirty="0" err="1"/>
              <a:t>setDiscount</a:t>
            </a:r>
            <a:r>
              <a:rPr lang="en-US" altLang="zh-CN" b="1" kern="0" dirty="0"/>
              <a:t>(double discount)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kern="0" dirty="0" err="1"/>
              <a:t>this.discount</a:t>
            </a:r>
            <a:r>
              <a:rPr lang="en-US" altLang="zh-CN" b="1" kern="0" dirty="0"/>
              <a:t> = discount;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kern="0" dirty="0"/>
              <a:t>}</a:t>
            </a:r>
            <a:endParaRPr lang="zh-CN" altLang="en-US" b="0" kern="0" dirty="0"/>
          </a:p>
          <a:p>
            <a:pPr marL="0" indent="0">
              <a:lnSpc>
                <a:spcPct val="100000"/>
              </a:lnSpc>
              <a:buNone/>
            </a:pPr>
            <a:r>
              <a:rPr lang="fr-FR" altLang="zh-CN" b="1" kern="0" dirty="0"/>
              <a:t>public double getPrice(double basePrice)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kern="0" dirty="0"/>
              <a:t>return </a:t>
            </a:r>
            <a:r>
              <a:rPr lang="en-US" altLang="zh-CN" b="1" kern="0" dirty="0" err="1"/>
              <a:t>basePrice</a:t>
            </a:r>
            <a:r>
              <a:rPr lang="en-US" altLang="zh-CN" b="1" kern="0" dirty="0"/>
              <a:t> * discount;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kern="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kern="0" dirty="0"/>
              <a:t>}</a:t>
            </a:r>
            <a:endParaRPr lang="en-US" altLang="zh-CN" sz="72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058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BCD4AF-7377-4949-88AF-32061C07A0E6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DE3A5F7E-048D-4DFA-BC88-EC31C7EFBBB2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23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40792" y="1268760"/>
            <a:ext cx="7917408" cy="44874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TestOCP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r>
              <a:rPr lang="en-US" altLang="zh-CN" b="1" dirty="0"/>
              <a:t>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en-US" altLang="zh-CN" b="1" dirty="0"/>
              <a:t>TODO Auto-generated method stub</a:t>
            </a:r>
          </a:p>
          <a:p>
            <a:pPr marL="0" indent="0">
              <a:buNone/>
            </a:pPr>
            <a:r>
              <a:rPr lang="en-US" altLang="zh-CN" dirty="0"/>
              <a:t>  Part p1 = </a:t>
            </a:r>
            <a:r>
              <a:rPr lang="en-US" altLang="zh-CN" b="1" dirty="0"/>
              <a:t>new Memory();</a:t>
            </a:r>
          </a:p>
          <a:p>
            <a:pPr marL="0" indent="0">
              <a:buNone/>
            </a:pPr>
            <a:r>
              <a:rPr lang="en-US" altLang="zh-CN" dirty="0"/>
              <a:t>  p1.setPrice(599);</a:t>
            </a:r>
          </a:p>
          <a:p>
            <a:pPr marL="0" indent="0">
              <a:buNone/>
            </a:pPr>
            <a:r>
              <a:rPr lang="en-US" altLang="zh-CN" dirty="0"/>
              <a:t>  Part p2 = </a:t>
            </a:r>
            <a:r>
              <a:rPr lang="en-US" altLang="zh-CN" b="1" dirty="0"/>
              <a:t>new Disk();</a:t>
            </a:r>
          </a:p>
          <a:p>
            <a:pPr marL="0" indent="0">
              <a:buNone/>
            </a:pPr>
            <a:r>
              <a:rPr lang="en-US" altLang="zh-CN" dirty="0"/>
              <a:t>  p2.setPrice(499);</a:t>
            </a:r>
          </a:p>
          <a:p>
            <a:pPr marL="0" indent="0">
              <a:buNone/>
            </a:pPr>
            <a:r>
              <a:rPr lang="en-US" altLang="zh-CN" dirty="0"/>
              <a:t>  Sale </a:t>
            </a:r>
            <a:r>
              <a:rPr lang="en-US" altLang="zh-CN" dirty="0" err="1"/>
              <a:t>sale</a:t>
            </a:r>
            <a:r>
              <a:rPr lang="en-US" altLang="zh-CN" dirty="0"/>
              <a:t> = </a:t>
            </a:r>
            <a:r>
              <a:rPr lang="en-US" altLang="zh-CN" b="1" dirty="0"/>
              <a:t>new Sale();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sale.setDiscount</a:t>
            </a:r>
            <a:r>
              <a:rPr lang="en-US" altLang="zh-CN" dirty="0"/>
              <a:t>(0.75);</a:t>
            </a:r>
          </a:p>
          <a:p>
            <a:pPr marL="0" indent="0">
              <a:buNone/>
            </a:pPr>
            <a:r>
              <a:rPr lang="en-US" altLang="zh-CN" dirty="0"/>
              <a:t>  p2.setPricePolicy(sale);</a:t>
            </a:r>
          </a:p>
          <a:p>
            <a:pPr marL="0" indent="0">
              <a:buNone/>
            </a:pPr>
            <a:r>
              <a:rPr lang="en-US" altLang="zh-CN" dirty="0"/>
              <a:t>  Part[] com = { p1, p2 };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</a:t>
            </a:r>
            <a:r>
              <a:rPr lang="en-US" altLang="zh-CN" b="1" i="1" dirty="0" err="1"/>
              <a:t>totalprice</a:t>
            </a:r>
            <a:r>
              <a:rPr lang="en-US" altLang="zh-CN" b="1" i="1" dirty="0"/>
              <a:t>(com));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使用这种方法，我们可以在运行时动态地设置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对象所引用的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PricePoilcy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>
          <a:xfrm>
            <a:off x="472008" y="354360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4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使用销售策略</a:t>
            </a:r>
          </a:p>
        </p:txBody>
      </p:sp>
    </p:spTree>
    <p:extLst>
      <p:ext uri="{BB962C8B-B14F-4D97-AF65-F5344CB8AC3E}">
        <p14:creationId xmlns:p14="http://schemas.microsoft.com/office/powerpoint/2010/main" val="39367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19DD06-32CE-494E-8FD1-E0C6CC270403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6942CB5E-8355-4CDD-8933-845BC8A153F5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24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应用实例</a:t>
            </a:r>
          </a:p>
        </p:txBody>
      </p:sp>
      <p:sp>
        <p:nvSpPr>
          <p:cNvPr id="266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w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我们有一个需要在标准的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上绘制圆和正方形的应用程序。圆和正方形必须要按照特定的顺序绘制。我们将创建一个列表，列表由按照适当的顺序排列的圆和正方形组成，程序遍历该列表，依次绘制出每个圆和正方形。</a:t>
            </a:r>
          </a:p>
        </p:txBody>
      </p:sp>
    </p:spTree>
    <p:extLst>
      <p:ext uri="{BB962C8B-B14F-4D97-AF65-F5344CB8AC3E}">
        <p14:creationId xmlns:p14="http://schemas.microsoft.com/office/powerpoint/2010/main" val="338456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1B7E60F-8AF8-48EF-90B2-D090F86B4545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0C2E45CF-0254-4CCA-9AEA-ED679DE0DDDE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25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w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先考虑违反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的过程化方法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DrawAllShapes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来分支绘制图形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w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为什么不符合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因为它对于新的形状类型的添加不是封闭的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每增加一种新的形状类型，都必须要更改这个函数</a:t>
            </a:r>
          </a:p>
        </p:txBody>
      </p:sp>
    </p:spTree>
    <p:extLst>
      <p:ext uri="{BB962C8B-B14F-4D97-AF65-F5344CB8AC3E}">
        <p14:creationId xmlns:p14="http://schemas.microsoft.com/office/powerpoint/2010/main" val="3530132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1AC76-3AAB-4A53-B5B8-407F4A91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404664"/>
            <a:ext cx="5544616" cy="5832647"/>
          </a:xfrm>
          <a:ln w="12700">
            <a:solidFill>
              <a:srgbClr val="C0000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import </a:t>
            </a:r>
            <a:r>
              <a:rPr lang="en-US" altLang="zh-CN" b="1" dirty="0" err="1"/>
              <a:t>java.util.ArrayList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import </a:t>
            </a:r>
            <a:r>
              <a:rPr lang="en-US" altLang="zh-CN" b="1" dirty="0" err="1"/>
              <a:t>java.util.List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SwitchDraw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r>
              <a:rPr lang="en-US" altLang="zh-CN" b="1" dirty="0"/>
              <a:t>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List&lt;Shape&gt; </a:t>
            </a:r>
            <a:r>
              <a:rPr lang="en-US" altLang="zh-CN" dirty="0" err="1"/>
              <a:t>shapeList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ArrayList</a:t>
            </a:r>
            <a:r>
              <a:rPr lang="en-US" altLang="zh-CN" b="1" dirty="0"/>
              <a:t>&lt;Shape&gt;();</a:t>
            </a:r>
          </a:p>
          <a:p>
            <a:pPr marL="0" indent="0">
              <a:buNone/>
            </a:pPr>
            <a:r>
              <a:rPr lang="en-US" altLang="zh-CN" dirty="0"/>
              <a:t>        Circle c=</a:t>
            </a:r>
            <a:r>
              <a:rPr lang="en-US" altLang="zh-CN" b="1" dirty="0"/>
              <a:t>new Circle();</a:t>
            </a:r>
          </a:p>
          <a:p>
            <a:pPr marL="0" indent="0">
              <a:buNone/>
            </a:pPr>
            <a:r>
              <a:rPr lang="en-US" altLang="zh-CN" dirty="0"/>
              <a:t>        Square s=</a:t>
            </a:r>
            <a:r>
              <a:rPr lang="en-US" altLang="zh-CN" b="1" dirty="0"/>
              <a:t>new Square();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shapeList.add</a:t>
            </a:r>
            <a:r>
              <a:rPr lang="en-US" altLang="zh-CN" dirty="0"/>
              <a:t>(c);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shapeList.add</a:t>
            </a:r>
            <a:r>
              <a:rPr lang="en-US" altLang="zh-CN" dirty="0"/>
              <a:t>(s);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i="1" dirty="0" err="1"/>
              <a:t>switchDraw</a:t>
            </a:r>
            <a:r>
              <a:rPr lang="en-US" altLang="zh-CN" i="1" dirty="0"/>
              <a:t>(</a:t>
            </a:r>
            <a:r>
              <a:rPr lang="en-US" altLang="zh-CN" i="1" dirty="0" err="1"/>
              <a:t>shapeList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b="1" dirty="0"/>
              <a:t>static void </a:t>
            </a:r>
            <a:r>
              <a:rPr lang="en-US" altLang="zh-CN" b="1" u="sng" dirty="0" err="1"/>
              <a:t>switchDraw</a:t>
            </a:r>
            <a:r>
              <a:rPr lang="en-US" altLang="zh-CN" b="1" u="sng" dirty="0"/>
              <a:t>(List </a:t>
            </a:r>
            <a:r>
              <a:rPr lang="en-US" altLang="zh-CN" b="1" u="sng" dirty="0" err="1"/>
              <a:t>shapeList</a:t>
            </a:r>
            <a:r>
              <a:rPr lang="en-US" altLang="zh-CN" b="1" u="sng" dirty="0"/>
              <a:t>) {</a:t>
            </a:r>
          </a:p>
          <a:p>
            <a:pPr marL="0" indent="0">
              <a:buNone/>
            </a:pPr>
            <a:r>
              <a:rPr lang="en-US" altLang="zh-CN" b="1" dirty="0"/>
              <a:t>for (int </a:t>
            </a:r>
            <a:r>
              <a:rPr lang="en-US" altLang="zh-CN" b="1" dirty="0" err="1"/>
              <a:t>i</a:t>
            </a:r>
            <a:r>
              <a:rPr lang="en-US" altLang="zh-CN" b="1" dirty="0"/>
              <a:t>=0;i&lt;</a:t>
            </a:r>
            <a:r>
              <a:rPr lang="en-US" altLang="zh-CN" b="1" dirty="0" err="1"/>
              <a:t>shapeList.size</a:t>
            </a:r>
            <a:r>
              <a:rPr lang="en-US" altLang="zh-CN" b="1" dirty="0"/>
              <a:t>();</a:t>
            </a:r>
            <a:r>
              <a:rPr lang="en-US" altLang="zh-CN" b="1" dirty="0" err="1"/>
              <a:t>i</a:t>
            </a:r>
            <a:r>
              <a:rPr lang="en-US" altLang="zh-CN" b="1" dirty="0"/>
              <a:t>++)// </a:t>
            </a:r>
            <a:r>
              <a:rPr lang="zh-CN" altLang="en-US" b="1" dirty="0"/>
              <a:t>通过</a:t>
            </a:r>
            <a:r>
              <a:rPr lang="en-US" altLang="zh-CN" b="1" dirty="0"/>
              <a:t>for</a:t>
            </a:r>
            <a:r>
              <a:rPr lang="zh-CN" altLang="en-US" b="1" dirty="0"/>
              <a:t>循环取出</a:t>
            </a:r>
            <a:r>
              <a:rPr lang="en-US" altLang="zh-CN" b="1" dirty="0"/>
              <a:t>list</a:t>
            </a:r>
            <a:r>
              <a:rPr lang="zh-CN" altLang="en-US" b="1" dirty="0"/>
              <a:t>中每</a:t>
            </a:r>
            <a:r>
              <a:rPr lang="en-US" altLang="zh-CN" b="1" dirty="0"/>
              <a:t>//</a:t>
            </a:r>
            <a:r>
              <a:rPr lang="zh-CN" altLang="en-US" b="1" dirty="0"/>
              <a:t>个</a:t>
            </a:r>
            <a:r>
              <a:rPr lang="en-US" altLang="zh-CN" b="1" dirty="0"/>
              <a:t>shape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if(</a:t>
            </a:r>
            <a:r>
              <a:rPr lang="en-US" altLang="zh-CN" b="1" dirty="0" err="1"/>
              <a:t>shapeList.get</a:t>
            </a:r>
            <a:r>
              <a:rPr lang="en-US" altLang="zh-CN" b="1" dirty="0"/>
              <a:t>(</a:t>
            </a:r>
            <a:r>
              <a:rPr lang="en-US" altLang="zh-CN" b="1" dirty="0" err="1"/>
              <a:t>i</a:t>
            </a:r>
            <a:r>
              <a:rPr lang="en-US" altLang="zh-CN" b="1" dirty="0"/>
              <a:t>) </a:t>
            </a:r>
            <a:r>
              <a:rPr lang="en-US" altLang="zh-CN" b="1" dirty="0" err="1"/>
              <a:t>instanceof</a:t>
            </a:r>
            <a:r>
              <a:rPr lang="en-US" altLang="zh-CN" b="1" dirty="0"/>
              <a:t> Circle)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fr-FR" altLang="zh-CN" dirty="0"/>
              <a:t>Circle circle= (Circle)shapeList.get(i);</a:t>
            </a:r>
          </a:p>
          <a:p>
            <a:pPr marL="0" indent="0">
              <a:buNone/>
            </a:pPr>
            <a:r>
              <a:rPr lang="en-US" altLang="zh-CN" dirty="0" err="1"/>
              <a:t>circle.drawCircle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b="1" dirty="0"/>
              <a:t>else if(</a:t>
            </a:r>
            <a:r>
              <a:rPr lang="en-US" altLang="zh-CN" b="1" dirty="0" err="1"/>
              <a:t>shapeList.get</a:t>
            </a:r>
            <a:r>
              <a:rPr lang="en-US" altLang="zh-CN" b="1" dirty="0"/>
              <a:t>(</a:t>
            </a:r>
            <a:r>
              <a:rPr lang="en-US" altLang="zh-CN" b="1" dirty="0" err="1"/>
              <a:t>i</a:t>
            </a:r>
            <a:r>
              <a:rPr lang="en-US" altLang="zh-CN" b="1" dirty="0"/>
              <a:t>) </a:t>
            </a:r>
            <a:r>
              <a:rPr lang="en-US" altLang="zh-CN" b="1" dirty="0" err="1"/>
              <a:t>instanceof</a:t>
            </a:r>
            <a:r>
              <a:rPr lang="en-US" altLang="zh-CN" b="1" dirty="0"/>
              <a:t> Square)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it-IT" altLang="zh-CN" dirty="0"/>
              <a:t>Square square= (Square)shapeList.get(i);</a:t>
            </a:r>
          </a:p>
          <a:p>
            <a:pPr marL="0" indent="0">
              <a:buNone/>
            </a:pPr>
            <a:r>
              <a:rPr lang="en-US" altLang="zh-CN" dirty="0" err="1"/>
              <a:t>square.drawSquare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}}}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626BA-41F5-41D1-B18D-9D956F48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0218D79-68D6-48D8-B154-9333A36BBB5B}"/>
              </a:ext>
            </a:extLst>
          </p:cNvPr>
          <p:cNvSpPr txBox="1">
            <a:spLocks/>
          </p:cNvSpPr>
          <p:nvPr/>
        </p:nvSpPr>
        <p:spPr bwMode="auto">
          <a:xfrm>
            <a:off x="6092230" y="1484784"/>
            <a:ext cx="2826940" cy="3888432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500" b="0" dirty="0"/>
              <a:t>class Shape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500" b="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500" b="0" dirty="0"/>
              <a:t>class Circle extends Shape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500" b="0" dirty="0"/>
              <a:t>void </a:t>
            </a:r>
            <a:r>
              <a:rPr lang="en-US" altLang="zh-CN" sz="1500" b="0" dirty="0" err="1"/>
              <a:t>drawCircle</a:t>
            </a:r>
            <a:r>
              <a:rPr lang="en-US" altLang="zh-CN" sz="1500" b="0" dirty="0"/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500" b="0" dirty="0" err="1"/>
              <a:t>System.out.println</a:t>
            </a:r>
            <a:r>
              <a:rPr lang="en-US" altLang="zh-CN" sz="1500" b="0" dirty="0"/>
              <a:t>("I am drawing a circle in switch!");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500" b="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500" b="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500" b="0" dirty="0"/>
              <a:t>class Square extends Shape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500" b="0" dirty="0"/>
              <a:t>void </a:t>
            </a:r>
            <a:r>
              <a:rPr lang="en-US" altLang="zh-CN" sz="1500" b="0" dirty="0" err="1"/>
              <a:t>drawSquare</a:t>
            </a:r>
            <a:r>
              <a:rPr lang="en-US" altLang="zh-CN" sz="1500" b="0" dirty="0"/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500" b="0" dirty="0" err="1"/>
              <a:t>System.out.println</a:t>
            </a:r>
            <a:r>
              <a:rPr lang="en-US" altLang="zh-CN" sz="1500" b="0" dirty="0"/>
              <a:t>("I am drawing a square in switch!");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500" b="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500" b="0" dirty="0"/>
              <a:t>}</a:t>
            </a:r>
            <a:endParaRPr lang="zh-CN" alt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301866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7468C1C-8BB0-4E2D-940B-8009C994204F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DD6E94C4-465C-4BB5-A9FC-441FA8E8F540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27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这样的设计糟糕在哪里？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w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增加形状会导致所有的程序、变量重新编译和部署</a:t>
            </a:r>
          </a:p>
        </p:txBody>
      </p:sp>
    </p:spTree>
    <p:extLst>
      <p:ext uri="{BB962C8B-B14F-4D97-AF65-F5344CB8AC3E}">
        <p14:creationId xmlns:p14="http://schemas.microsoft.com/office/powerpoint/2010/main" val="559308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64417F-99C8-4F1D-99E6-C2F8B0FF432D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899FE017-0798-4353-A83B-82F10081B02A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28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怎样遵循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OCP</a:t>
            </a:r>
          </a:p>
        </p:txBody>
      </p:sp>
      <p:sp>
        <p:nvSpPr>
          <p:cNvPr id="297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w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w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这个类仅有一个抽象方法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draw()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w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所有形状都从这个类派生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w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当绘制一种新的形状，只需要增加一个新的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类的派生类。而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DrawAllShapes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函数并不需要改变。</a:t>
            </a:r>
          </a:p>
        </p:txBody>
      </p:sp>
    </p:spTree>
    <p:extLst>
      <p:ext uri="{BB962C8B-B14F-4D97-AF65-F5344CB8AC3E}">
        <p14:creationId xmlns:p14="http://schemas.microsoft.com/office/powerpoint/2010/main" val="3836305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FF331-01B7-4C2C-BE00-467D7C9A2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25" y="72306"/>
            <a:ext cx="5976664" cy="6525344"/>
          </a:xfrm>
          <a:ln w="19050">
            <a:solidFill>
              <a:srgbClr val="C0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import </a:t>
            </a:r>
            <a:r>
              <a:rPr lang="en-US" altLang="zh-CN" b="1" dirty="0" err="1"/>
              <a:t>java.util.ArrayList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import </a:t>
            </a:r>
            <a:r>
              <a:rPr lang="en-US" altLang="zh-CN" b="1" dirty="0" err="1"/>
              <a:t>java.util.List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public class TestOCP2 {</a:t>
            </a:r>
          </a:p>
          <a:p>
            <a:pPr marL="0" indent="0">
              <a:buNone/>
            </a:pPr>
            <a:r>
              <a:rPr lang="en-US" altLang="zh-CN" b="1" dirty="0"/>
              <a:t>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List&lt;Shape&gt; </a:t>
            </a:r>
            <a:r>
              <a:rPr lang="en-US" altLang="zh-CN" dirty="0" err="1"/>
              <a:t>shapeList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ArrayList</a:t>
            </a:r>
            <a:r>
              <a:rPr lang="en-US" altLang="zh-CN" b="1" dirty="0"/>
              <a:t>&lt;Shape&gt;();</a:t>
            </a:r>
          </a:p>
          <a:p>
            <a:pPr marL="0" indent="0">
              <a:buNone/>
            </a:pPr>
            <a:r>
              <a:rPr lang="en-US" altLang="zh-CN" dirty="0"/>
              <a:t>        Circle c=</a:t>
            </a:r>
            <a:r>
              <a:rPr lang="en-US" altLang="zh-CN" b="1" dirty="0"/>
              <a:t>new Circle();</a:t>
            </a:r>
          </a:p>
          <a:p>
            <a:pPr marL="0" indent="0">
              <a:buNone/>
            </a:pPr>
            <a:r>
              <a:rPr lang="en-US" altLang="zh-CN" dirty="0"/>
              <a:t>        Square s=</a:t>
            </a:r>
            <a:r>
              <a:rPr lang="en-US" altLang="zh-CN" b="1" dirty="0"/>
              <a:t>new Square();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shapeList.add</a:t>
            </a:r>
            <a:r>
              <a:rPr lang="en-US" altLang="zh-CN" dirty="0"/>
              <a:t>(c);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shapeList.add</a:t>
            </a:r>
            <a:r>
              <a:rPr lang="en-US" altLang="zh-CN" dirty="0"/>
              <a:t>(s);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DrawAllShape</a:t>
            </a:r>
            <a:r>
              <a:rPr lang="en-US" altLang="zh-CN" dirty="0"/>
              <a:t> </a:t>
            </a:r>
            <a:r>
              <a:rPr lang="en-US" altLang="zh-CN" dirty="0" err="1"/>
              <a:t>drawAllShape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DrawAllShape</a:t>
            </a:r>
            <a:r>
              <a:rPr lang="en-US" altLang="zh-CN" b="1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drawAllShape.drawAllShapes</a:t>
            </a:r>
            <a:r>
              <a:rPr lang="en-US" altLang="zh-CN" dirty="0"/>
              <a:t>(</a:t>
            </a:r>
            <a:r>
              <a:rPr lang="en-US" altLang="zh-CN" dirty="0" err="1"/>
              <a:t>shapeList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b="1" dirty="0"/>
              <a:t>class </a:t>
            </a:r>
            <a:r>
              <a:rPr lang="en-US" altLang="zh-CN" b="1" dirty="0" err="1"/>
              <a:t>DrawAllShape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r>
              <a:rPr lang="en-US" altLang="zh-CN" b="1" dirty="0"/>
              <a:t>void </a:t>
            </a:r>
            <a:r>
              <a:rPr lang="en-US" altLang="zh-CN" b="1" dirty="0" err="1"/>
              <a:t>drawAllShapes</a:t>
            </a:r>
            <a:r>
              <a:rPr lang="en-US" altLang="zh-CN" b="1" dirty="0"/>
              <a:t>(List&lt;Shape&gt; </a:t>
            </a:r>
            <a:r>
              <a:rPr lang="en-US" altLang="zh-CN" b="1" dirty="0" err="1"/>
              <a:t>shapeList</a:t>
            </a:r>
            <a:r>
              <a:rPr lang="en-US" altLang="zh-CN" b="1" dirty="0"/>
              <a:t>) {</a:t>
            </a:r>
          </a:p>
          <a:p>
            <a:pPr marL="0" indent="0">
              <a:buNone/>
            </a:pPr>
            <a:r>
              <a:rPr lang="en-US" altLang="zh-CN" b="1" dirty="0"/>
              <a:t>for (int </a:t>
            </a:r>
            <a:r>
              <a:rPr lang="en-US" altLang="zh-CN" b="1" dirty="0" err="1"/>
              <a:t>i</a:t>
            </a:r>
            <a:r>
              <a:rPr lang="en-US" altLang="zh-CN" b="1" dirty="0"/>
              <a:t>=0;i&lt;</a:t>
            </a:r>
            <a:r>
              <a:rPr lang="en-US" altLang="zh-CN" b="1" dirty="0" err="1"/>
              <a:t>shapeList.size</a:t>
            </a:r>
            <a:r>
              <a:rPr lang="en-US" altLang="zh-CN" b="1" dirty="0"/>
              <a:t>();</a:t>
            </a:r>
            <a:r>
              <a:rPr lang="en-US" altLang="zh-CN" b="1" dirty="0" err="1"/>
              <a:t>i</a:t>
            </a:r>
            <a:r>
              <a:rPr lang="en-US" altLang="zh-CN" b="1" dirty="0"/>
              <a:t>++)</a:t>
            </a:r>
          </a:p>
          <a:p>
            <a:pPr marL="0" indent="0">
              <a:buNone/>
            </a:pPr>
            <a:r>
              <a:rPr lang="en-US" altLang="zh-CN" b="1" dirty="0"/>
              <a:t>// </a:t>
            </a:r>
            <a:r>
              <a:rPr lang="zh-CN" altLang="en-US" b="1" dirty="0"/>
              <a:t>通过</a:t>
            </a:r>
            <a:r>
              <a:rPr lang="en-US" altLang="zh-CN" b="1" dirty="0"/>
              <a:t>for</a:t>
            </a:r>
            <a:r>
              <a:rPr lang="zh-CN" altLang="en-US" b="1" dirty="0"/>
              <a:t>循环取出</a:t>
            </a:r>
            <a:r>
              <a:rPr lang="en-US" altLang="zh-CN" b="1" dirty="0"/>
              <a:t>list</a:t>
            </a:r>
            <a:r>
              <a:rPr lang="zh-CN" altLang="en-US" b="1" dirty="0"/>
              <a:t>中每个</a:t>
            </a:r>
            <a:r>
              <a:rPr lang="en-US" altLang="zh-CN" b="1" dirty="0"/>
              <a:t>//shape</a:t>
            </a:r>
          </a:p>
          <a:p>
            <a:pPr marL="0" indent="0">
              <a:buNone/>
            </a:pPr>
            <a:r>
              <a:rPr lang="en-US" altLang="zh-CN" dirty="0"/>
              <a:t>{Shape shape= (Shape)</a:t>
            </a:r>
            <a:r>
              <a:rPr lang="en-US" altLang="zh-CN" dirty="0" err="1"/>
              <a:t>shapeList.get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shape.draw</a:t>
            </a:r>
            <a:r>
              <a:rPr lang="en-US" altLang="zh-CN" dirty="0"/>
              <a:t>();}</a:t>
            </a:r>
          </a:p>
          <a:p>
            <a:pPr marL="0" indent="0">
              <a:buNone/>
            </a:pPr>
            <a:r>
              <a:rPr lang="en-US" altLang="zh-CN" dirty="0"/>
              <a:t>}}</a:t>
            </a:r>
            <a:endParaRPr lang="zh-CN" altLang="en-US" dirty="0"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F17DDD-4146-49CC-8BE5-94C503BA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29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B45AF2-D0A4-4F9B-9AED-F92F8B6083F0}"/>
              </a:ext>
            </a:extLst>
          </p:cNvPr>
          <p:cNvSpPr txBox="1"/>
          <p:nvPr/>
        </p:nvSpPr>
        <p:spPr>
          <a:xfrm>
            <a:off x="6228184" y="1136933"/>
            <a:ext cx="2815634" cy="45243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80000"/>
              </a:lnSpc>
            </a:pPr>
            <a:r>
              <a:rPr kumimoji="1" lang="en-US" altLang="zh-CN" sz="1800" b="0" dirty="0">
                <a:solidFill>
                  <a:srgbClr val="000000"/>
                </a:solidFill>
                <a:latin typeface="+mn-lt"/>
                <a:ea typeface="+mn-ea"/>
              </a:rPr>
              <a:t>abstract class Shape {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1800" b="0" dirty="0">
                <a:solidFill>
                  <a:srgbClr val="000000"/>
                </a:solidFill>
                <a:latin typeface="+mn-lt"/>
                <a:ea typeface="+mn-ea"/>
              </a:rPr>
              <a:t>abstract void draw();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1800" b="0" dirty="0">
                <a:solidFill>
                  <a:srgbClr val="000000"/>
                </a:solidFill>
                <a:latin typeface="+mn-lt"/>
                <a:ea typeface="+mn-ea"/>
              </a:rPr>
              <a:t>}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1800" b="0" dirty="0">
                <a:solidFill>
                  <a:srgbClr val="000000"/>
                </a:solidFill>
                <a:latin typeface="+mn-lt"/>
                <a:ea typeface="+mn-ea"/>
              </a:rPr>
              <a:t>class Circle extends Shape {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1800" b="0" dirty="0">
                <a:solidFill>
                  <a:srgbClr val="000000"/>
                </a:solidFill>
                <a:latin typeface="+mn-lt"/>
                <a:ea typeface="+mn-ea"/>
              </a:rPr>
              <a:t>void draw() {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1800" b="0" dirty="0" err="1">
                <a:solidFill>
                  <a:srgbClr val="000000"/>
                </a:solidFill>
                <a:latin typeface="+mn-lt"/>
                <a:ea typeface="+mn-ea"/>
              </a:rPr>
              <a:t>System.out.println</a:t>
            </a:r>
            <a:r>
              <a:rPr kumimoji="1" lang="en-US" altLang="zh-CN" sz="1800" b="0" dirty="0">
                <a:solidFill>
                  <a:srgbClr val="000000"/>
                </a:solidFill>
                <a:latin typeface="+mn-lt"/>
                <a:ea typeface="+mn-ea"/>
              </a:rPr>
              <a:t>("I am drawing a circle!");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1800" b="0" dirty="0">
                <a:solidFill>
                  <a:srgbClr val="000000"/>
                </a:solidFill>
                <a:latin typeface="+mn-lt"/>
                <a:ea typeface="+mn-ea"/>
              </a:rPr>
              <a:t>}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1800" b="0" dirty="0">
                <a:solidFill>
                  <a:srgbClr val="000000"/>
                </a:solidFill>
                <a:latin typeface="+mn-lt"/>
                <a:ea typeface="+mn-ea"/>
              </a:rPr>
              <a:t>}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1800" b="0" dirty="0">
                <a:solidFill>
                  <a:srgbClr val="000000"/>
                </a:solidFill>
                <a:latin typeface="+mn-lt"/>
                <a:ea typeface="+mn-ea"/>
              </a:rPr>
              <a:t>class Square extends Shape {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1800" b="0" dirty="0">
                <a:solidFill>
                  <a:srgbClr val="000000"/>
                </a:solidFill>
                <a:latin typeface="+mn-lt"/>
                <a:ea typeface="+mn-ea"/>
              </a:rPr>
              <a:t>void draw() {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1800" b="0" dirty="0" err="1">
                <a:solidFill>
                  <a:srgbClr val="000000"/>
                </a:solidFill>
                <a:latin typeface="+mn-lt"/>
                <a:ea typeface="+mn-ea"/>
              </a:rPr>
              <a:t>System.out.println</a:t>
            </a:r>
            <a:r>
              <a:rPr kumimoji="1" lang="en-US" altLang="zh-CN" sz="1800" b="0" dirty="0">
                <a:solidFill>
                  <a:srgbClr val="000000"/>
                </a:solidFill>
                <a:latin typeface="+mn-lt"/>
                <a:ea typeface="+mn-ea"/>
              </a:rPr>
              <a:t>("I am drawing a square!");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1800" b="0" dirty="0">
                <a:solidFill>
                  <a:srgbClr val="000000"/>
                </a:solidFill>
                <a:latin typeface="+mn-lt"/>
                <a:ea typeface="+mn-ea"/>
              </a:rPr>
              <a:t>}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1800" b="0" dirty="0">
                <a:solidFill>
                  <a:srgbClr val="000000"/>
                </a:solidFill>
                <a:latin typeface="+mn-lt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884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FC3B04-7CCA-4B57-BB7F-F6ECA24CB1F5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8EDE257C-3A19-4135-8FE8-9A8FB791C297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528" y="1397273"/>
            <a:ext cx="8280400" cy="5272087"/>
          </a:xfrm>
        </p:spPr>
        <p:txBody>
          <a:bodyPr/>
          <a:lstStyle/>
          <a:p>
            <a:pPr marL="914400" lvl="1" indent="-457200" eaLnBrk="1" hangingPunct="1">
              <a:buFont typeface="Wingdings" panose="05000000000000000000" pitchFamily="2" charset="2"/>
              <a:buChar char="n"/>
            </a:pP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提高面向对象设计复用性的设计原则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44624"/>
            <a:ext cx="7772400" cy="914400"/>
          </a:xfrm>
          <a:noFill/>
        </p:spPr>
        <p:txBody>
          <a:bodyPr/>
          <a:lstStyle/>
          <a:p>
            <a:pPr eaLnBrk="1" hangingPunct="1"/>
            <a:r>
              <a:rPr lang="zh-CN" altLang="en-US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面向对象的设计原则</a:t>
            </a:r>
          </a:p>
        </p:txBody>
      </p:sp>
    </p:spTree>
    <p:extLst>
      <p:ext uri="{BB962C8B-B14F-4D97-AF65-F5344CB8AC3E}">
        <p14:creationId xmlns:p14="http://schemas.microsoft.com/office/powerpoint/2010/main" val="1549755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280400" cy="719361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352160" cy="417646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defRPr/>
            </a:pP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设计模式的思想根源是基本原则的宏观运用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本质上是没有任何模式的</a:t>
            </a:r>
            <a:endParaRPr lang="en-US" altLang="zh-CN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设计模式就是实现了基本原则，从而达到了代码复用、增加可维护性的目的。</a:t>
            </a:r>
            <a:endParaRPr lang="en-US" altLang="zh-CN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defRPr/>
            </a:pP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发现模式的人永远是大师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而死守模式的人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最多只能是一个工匠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488AFB-2B21-4B7A-A41A-0879B056B2FC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30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464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设计模式 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Design Pattern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idx="1"/>
          </p:nvPr>
        </p:nvSpPr>
        <p:spPr>
          <a:xfrm>
            <a:off x="337940" y="1319213"/>
            <a:ext cx="8280399" cy="47831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面向对象研究的新领域 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年代，设计模式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Pattern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问世。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A8B57-FC86-45D8-95F2-9424353E8307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31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965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设计模式：起源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96753"/>
            <a:ext cx="6119812" cy="4896544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起源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Christopher Alexander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当代著名建筑大师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加州大学伯克利分校建筑学教授、环境结构研究所所长、美国艺术与科学院院士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在建筑、室内、计算机、家具设计甚至哲学方面都卓有建树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著作：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Pattern Language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Timeless Way of Building》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BFB17-59EF-4D1B-B45A-F17585647190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Picture 4" descr="Alexa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914525"/>
            <a:ext cx="2000250" cy="266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48238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6053"/>
            <a:ext cx="8280400" cy="574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设计模式：起源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idx="1"/>
          </p:nvPr>
        </p:nvSpPr>
        <p:spPr>
          <a:xfrm>
            <a:off x="107505" y="1319213"/>
            <a:ext cx="8655496" cy="48307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(Gang Of Four)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Erich Gamma, Richard Helm, Ralph Johnson, John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Vlissides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年出版了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Patterns: Elements of Reusable Object-Oriented Software》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该书确立了设计模式这个术语，创导了一种新的面向对象设计思潮。从此，参与设计模式研究的人数爆炸性地增长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40E91-20BF-429D-8B1B-ABC2BBC86EBF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33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532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设计模式：起源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328BD-FC84-445D-B80F-6EE65F7CECAA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34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0" name="Picture 3" descr="Design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484313"/>
            <a:ext cx="3255963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 descr="设计模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1484313"/>
            <a:ext cx="3382963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74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96752"/>
            <a:ext cx="8078787" cy="48307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什么叫模式？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“每一个模式描述了在我们周围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不断重复发生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的问题，以及该问题的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解决方案的核心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。这样，就能一次又一次地使用该解决方案而不必重复劳动”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尽管软件技术发展非常快，但是仍然有非常多的设计模式可以让我们套用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设计模式可以帮助人们简便地复用以前成功的设计方案，提高工作效率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14052-EF00-49A5-8933-812D87CC08EA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35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388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使用设计模式的目的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为了提高代码可重用性、让代码更容易被他人理解、保证代码可靠性。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设计模式使代码编写真正工程化。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设计模式是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的基石脉络，如同大厦的结构一样。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学习如何合理地组织我们的代码，如何解耦，如何真正地达到对修改封闭对扩展开放的效果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207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设计模式基本要素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模式名称（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 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consequences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382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创建型：抽象了对象实例化的过程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结构型：如何组合类和对象以获得更大的结构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行为型：描述算法和对象间职责的分配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38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680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476250"/>
            <a:ext cx="8078787" cy="641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模式的分类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(gof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提出的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677FD-D698-47ED-9C07-F97557BEA690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39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2" name="Picture 4" descr="rectangle call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1"/>
          <a:stretch>
            <a:fillRect/>
          </a:stretch>
        </p:blipFill>
        <p:spPr bwMode="auto">
          <a:xfrm>
            <a:off x="179388" y="1225550"/>
            <a:ext cx="9180512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9974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829395"/>
              </p:ext>
            </p:extLst>
          </p:nvPr>
        </p:nvGraphicFramePr>
        <p:xfrm>
          <a:off x="503238" y="1441450"/>
          <a:ext cx="8532812" cy="488482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7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rbel" pitchFamily="34" charset="0"/>
                        <a:ea typeface="幼圆" pitchFamily="49" charset="-122"/>
                      </a:endParaRPr>
                    </a:p>
                  </a:txBody>
                  <a:tcPr marL="108000" marR="46800" marT="46788" marB="46788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rbel" pitchFamily="34" charset="0"/>
                          <a:ea typeface="幼圆" pitchFamily="49" charset="-122"/>
                        </a:rPr>
                        <a:t>创建型</a:t>
                      </a:r>
                    </a:p>
                  </a:txBody>
                  <a:tcPr marL="108000" marR="46800" marT="35990" marB="107971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01016">
                            <a:gamma/>
                            <a:shade val="13725"/>
                            <a:invGamma/>
                            <a:alpha val="0"/>
                          </a:srgbClr>
                        </a:gs>
                        <a:gs pos="100000">
                          <a:srgbClr val="101016">
                            <a:alpha val="42999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 Semibold" pitchFamily="34" charset="0"/>
                          <a:ea typeface="幼圆" pitchFamily="49" charset="-122"/>
                        </a:rPr>
                        <a:t>结构型</a:t>
                      </a:r>
                    </a:p>
                  </a:txBody>
                  <a:tcPr marL="108000" marR="46800" marT="35990" marB="107971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01016">
                            <a:gamma/>
                            <a:shade val="13725"/>
                            <a:invGamma/>
                            <a:alpha val="0"/>
                          </a:srgbClr>
                        </a:gs>
                        <a:gs pos="100000">
                          <a:srgbClr val="101016">
                            <a:alpha val="42999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 Semibold" pitchFamily="34" charset="0"/>
                          <a:ea typeface="幼圆" pitchFamily="49" charset="-122"/>
                        </a:rPr>
                        <a:t>行为型</a:t>
                      </a:r>
                    </a:p>
                  </a:txBody>
                  <a:tcPr marL="108000" marR="46800" marT="35990" marB="107971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01016">
                            <a:gamma/>
                            <a:shade val="13725"/>
                            <a:invGamma/>
                            <a:alpha val="0"/>
                          </a:srgbClr>
                        </a:gs>
                        <a:gs pos="100000">
                          <a:srgbClr val="101016">
                            <a:alpha val="42999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Semibold" pitchFamily="34" charset="0"/>
                          <a:ea typeface="幼圆" pitchFamily="49" charset="-122"/>
                        </a:rPr>
                        <a:t>类</a:t>
                      </a:r>
                    </a:p>
                  </a:txBody>
                  <a:tcPr marL="108000" marR="46800" marT="46788" marB="46788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4D15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Factory Method</a:t>
                      </a:r>
                    </a:p>
                  </a:txBody>
                  <a:tcPr marL="108000" marR="46800" marT="46788" marB="46788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>
                            <a:alpha val="75999"/>
                          </a:schemeClr>
                        </a:gs>
                        <a:gs pos="100000">
                          <a:schemeClr val="bg1">
                            <a:gamma/>
                            <a:shade val="58431"/>
                            <a:invGamma/>
                            <a:alpha val="34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4D15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Adapter 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4D15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类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4D15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)</a:t>
                      </a:r>
                    </a:p>
                  </a:txBody>
                  <a:tcPr marL="108000" marR="46800" marT="46788" marB="46788" anchor="ctr" horzOverflow="overflow">
                    <a:lnL>
                      <a:noFill/>
                    </a:lnL>
                    <a:lnR w="3175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00">
                            <a:alpha val="75999"/>
                          </a:srgbClr>
                        </a:gs>
                        <a:gs pos="100000">
                          <a:srgbClr val="008000">
                            <a:gamma/>
                            <a:shade val="58431"/>
                            <a:invGamma/>
                            <a:alpha val="34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Interpreter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Template Method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 </a:t>
                      </a:r>
                    </a:p>
                  </a:txBody>
                  <a:tcPr marL="108000" marR="46800" marT="46788" marB="46788" anchor="ctr" horzOverflow="overflow">
                    <a:lnL w="3175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tx2">
                            <a:alpha val="75999"/>
                          </a:schemeClr>
                        </a:gs>
                        <a:gs pos="100000">
                          <a:schemeClr val="tx2">
                            <a:gamma/>
                            <a:shade val="58431"/>
                            <a:invGamma/>
                            <a:alpha val="34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Semibold" pitchFamily="34" charset="0"/>
                          <a:ea typeface="幼圆" pitchFamily="49" charset="-122"/>
                        </a:rPr>
                        <a:t>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Semibold" pitchFamily="34" charset="0"/>
                          <a:ea typeface="幼圆" pitchFamily="49" charset="-122"/>
                        </a:rPr>
                        <a:t>象</a:t>
                      </a:r>
                    </a:p>
                  </a:txBody>
                  <a:tcPr marL="108000" marR="46800" marT="46788" marB="46788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Abstract Factory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Builder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Prototype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Singleton </a:t>
                      </a:r>
                    </a:p>
                  </a:txBody>
                  <a:tcPr marL="108000" marR="46800" marT="46788" marB="46788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>
                            <a:alpha val="75999"/>
                          </a:schemeClr>
                        </a:gs>
                        <a:gs pos="100000">
                          <a:schemeClr val="bg1">
                            <a:gamma/>
                            <a:shade val="58431"/>
                            <a:invGamma/>
                            <a:alpha val="34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4D15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Adapter 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4D15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对象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4D15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4D15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Bridge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Composite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Decorator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4D15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Facade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Flyweight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Proxy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 </a:t>
                      </a:r>
                    </a:p>
                  </a:txBody>
                  <a:tcPr marL="108000" marR="46800" marT="46788" marB="46788" anchor="ctr" horzOverflow="overflow">
                    <a:lnL>
                      <a:noFill/>
                    </a:lnL>
                    <a:lnR w="3175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00">
                            <a:alpha val="75999"/>
                          </a:srgbClr>
                        </a:gs>
                        <a:gs pos="100000">
                          <a:srgbClr val="008000">
                            <a:gamma/>
                            <a:shade val="58431"/>
                            <a:invGamma/>
                            <a:alpha val="34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Chain of Responsibility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4D15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Command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Iterator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Mediator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Memento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4D15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Observer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4D15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Strategy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幼圆" pitchFamily="49" charset="-122"/>
                        </a:rPr>
                        <a:t>Visitor </a:t>
                      </a:r>
                    </a:p>
                  </a:txBody>
                  <a:tcPr marL="108000" marR="46800" marT="46788" marB="46788" anchor="ctr" horzOverflow="overflow">
                    <a:lnL w="3175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tx2">
                            <a:alpha val="75999"/>
                          </a:schemeClr>
                        </a:gs>
                        <a:gs pos="100000">
                          <a:schemeClr val="tx2">
                            <a:gamma/>
                            <a:shade val="58431"/>
                            <a:invGamma/>
                            <a:alpha val="34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309" name="Picture 35" descr="rectangle call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1009333"/>
            <a:ext cx="84248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79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F2CA3E-839E-48A8-870B-D71CCFEBF600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7DB7CFD0-EC70-453E-A7E8-09FB27FF2895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748464" cy="4876800"/>
          </a:xfrm>
        </p:spPr>
        <p:txBody>
          <a:bodyPr/>
          <a:lstStyle/>
          <a:p>
            <a:pPr marL="9144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可扩展性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(Extensibility):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新功能易加入系统。</a:t>
            </a:r>
          </a:p>
          <a:p>
            <a:pPr marL="9144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灵活性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(Flexibility):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允许代码修改平稳发生，不会涉及很多其他模块。</a:t>
            </a:r>
          </a:p>
          <a:p>
            <a:pPr marL="9144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可插入性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Pluggability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容易将一个类换为另一个具有同样接口的类。</a:t>
            </a:r>
          </a:p>
        </p:txBody>
      </p:sp>
    </p:spTree>
    <p:extLst>
      <p:ext uri="{BB962C8B-B14F-4D97-AF65-F5344CB8AC3E}">
        <p14:creationId xmlns:p14="http://schemas.microsoft.com/office/powerpoint/2010/main" val="3564503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433888"/>
            <a:ext cx="8077200" cy="831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设计模式－工厂模式</a:t>
            </a:r>
          </a:p>
        </p:txBody>
      </p:sp>
    </p:spTree>
    <p:extLst>
      <p:ext uri="{BB962C8B-B14F-4D97-AF65-F5344CB8AC3E}">
        <p14:creationId xmlns:p14="http://schemas.microsoft.com/office/powerpoint/2010/main" val="4074660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280400" cy="58054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）简单工厂模式（</a:t>
            </a:r>
            <a:r>
              <a:rPr lang="en-US" altLang="zh-CN" dirty="0"/>
              <a:t>Simple Factory</a:t>
            </a:r>
            <a:r>
              <a:rPr lang="zh-CN" altLang="en-US" dirty="0"/>
              <a:t>）：不利于产生系列产品；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）工厂方法模式（</a:t>
            </a:r>
            <a:r>
              <a:rPr lang="en-US" altLang="zh-CN" dirty="0"/>
              <a:t>Factory Method</a:t>
            </a:r>
            <a:r>
              <a:rPr lang="zh-CN" altLang="en-US" dirty="0"/>
              <a:t>）：又称为多形性工厂；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）抽象工厂模式（</a:t>
            </a:r>
            <a:r>
              <a:rPr lang="en-US" altLang="zh-CN" dirty="0"/>
              <a:t>Abstract Factory</a:t>
            </a:r>
            <a:r>
              <a:rPr lang="zh-CN" altLang="en-US" dirty="0"/>
              <a:t>）：又称为工具箱，产生产品族，但不利于产生新的产品；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这三种模式从上到下逐步抽象，并且更具一般性。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GOF</a:t>
            </a:r>
            <a:r>
              <a:rPr lang="zh-CN" altLang="en-US" dirty="0"/>
              <a:t>在</a:t>
            </a:r>
            <a:r>
              <a:rPr lang="en-US" altLang="zh-CN" dirty="0"/>
              <a:t>《</a:t>
            </a:r>
            <a:r>
              <a:rPr lang="zh-CN" altLang="en-US" dirty="0"/>
              <a:t>设计模式</a:t>
            </a:r>
            <a:r>
              <a:rPr lang="en-US" altLang="zh-CN" dirty="0"/>
              <a:t>》</a:t>
            </a:r>
            <a:r>
              <a:rPr lang="zh-CN" altLang="en-US" dirty="0"/>
              <a:t>一书中将工厂模式分为两类：工厂方法模式（</a:t>
            </a:r>
            <a:r>
              <a:rPr lang="en-US" altLang="zh-CN" dirty="0"/>
              <a:t>Factory Method</a:t>
            </a:r>
            <a:r>
              <a:rPr lang="zh-CN" altLang="en-US" dirty="0"/>
              <a:t>）与抽象工厂模式（</a:t>
            </a:r>
            <a:r>
              <a:rPr lang="en-US" altLang="zh-CN" dirty="0"/>
              <a:t>Abstract Factory</a:t>
            </a:r>
            <a:r>
              <a:rPr lang="zh-CN" altLang="en-US" dirty="0"/>
              <a:t>）。将简单工厂模式（</a:t>
            </a:r>
            <a:r>
              <a:rPr lang="en-US" altLang="zh-CN" dirty="0"/>
              <a:t>Simple Factory</a:t>
            </a:r>
            <a:r>
              <a:rPr lang="zh-CN" altLang="en-US" dirty="0"/>
              <a:t>）看为工厂方法模式的一种特例，两者归为一类。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330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简单工厂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874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43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517750"/>
            <a:ext cx="7056784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0" dirty="0">
                <a:latin typeface="+mn-ea"/>
                <a:ea typeface="+mn-ea"/>
              </a:rPr>
              <a:t>1 public interface </a:t>
            </a:r>
            <a:r>
              <a:rPr lang="en-US" altLang="zh-CN" sz="1800" b="0" dirty="0" err="1">
                <a:latin typeface="+mn-ea"/>
                <a:ea typeface="+mn-ea"/>
              </a:rPr>
              <a:t>Api</a:t>
            </a:r>
            <a:r>
              <a:rPr lang="en-US" altLang="zh-CN" sz="1800" b="0" dirty="0">
                <a:latin typeface="+mn-ea"/>
                <a:ea typeface="+mn-ea"/>
              </a:rPr>
              <a:t>{}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0" dirty="0">
                <a:latin typeface="+mn-ea"/>
                <a:ea typeface="+mn-ea"/>
              </a:rPr>
              <a:t>2 public class </a:t>
            </a:r>
            <a:r>
              <a:rPr lang="en-US" altLang="zh-CN" sz="1800" b="0" dirty="0" err="1">
                <a:latin typeface="+mn-ea"/>
                <a:ea typeface="+mn-ea"/>
              </a:rPr>
              <a:t>Impl</a:t>
            </a:r>
            <a:r>
              <a:rPr lang="en-US" altLang="zh-CN" sz="1800" b="0" dirty="0">
                <a:latin typeface="+mn-ea"/>
                <a:ea typeface="+mn-ea"/>
              </a:rPr>
              <a:t> implements </a:t>
            </a:r>
            <a:r>
              <a:rPr lang="en-US" altLang="zh-CN" sz="1800" b="0" dirty="0" err="1">
                <a:latin typeface="+mn-ea"/>
                <a:ea typeface="+mn-ea"/>
              </a:rPr>
              <a:t>Api</a:t>
            </a:r>
            <a:r>
              <a:rPr lang="zh-CN" altLang="en-US" sz="1800" b="0" dirty="0">
                <a:latin typeface="+mn-ea"/>
                <a:ea typeface="+mn-ea"/>
              </a:rPr>
              <a:t>（）</a:t>
            </a:r>
            <a:endParaRPr lang="en-US" altLang="zh-CN" sz="1800" b="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b="0" dirty="0">
                <a:latin typeface="+mn-ea"/>
                <a:ea typeface="+mn-ea"/>
              </a:rPr>
              <a:t>3 </a:t>
            </a:r>
            <a:r>
              <a:rPr lang="en-US" altLang="zh-CN" sz="1800" b="0" dirty="0" err="1">
                <a:latin typeface="+mn-ea"/>
                <a:ea typeface="+mn-ea"/>
              </a:rPr>
              <a:t>Api</a:t>
            </a:r>
            <a:r>
              <a:rPr lang="en-US" altLang="zh-CN" sz="1800" b="0" dirty="0">
                <a:latin typeface="+mn-ea"/>
                <a:ea typeface="+mn-ea"/>
              </a:rPr>
              <a:t> </a:t>
            </a:r>
            <a:r>
              <a:rPr lang="en-US" altLang="zh-CN" sz="1800" b="0" dirty="0" err="1">
                <a:latin typeface="+mn-ea"/>
                <a:ea typeface="+mn-ea"/>
              </a:rPr>
              <a:t>api</a:t>
            </a:r>
            <a:r>
              <a:rPr lang="en-US" altLang="zh-CN" sz="1800" b="0" dirty="0">
                <a:latin typeface="+mn-ea"/>
                <a:ea typeface="+mn-ea"/>
              </a:rPr>
              <a:t> = new </a:t>
            </a:r>
            <a:r>
              <a:rPr lang="en-US" altLang="zh-CN" sz="1800" b="0" dirty="0" err="1">
                <a:latin typeface="+mn-ea"/>
                <a:ea typeface="+mn-ea"/>
              </a:rPr>
              <a:t>Impl</a:t>
            </a:r>
            <a:r>
              <a:rPr lang="en-US" altLang="zh-CN" sz="1800" b="0" dirty="0">
                <a:latin typeface="+mn-ea"/>
                <a:ea typeface="+mn-ea"/>
              </a:rPr>
              <a:t>();</a:t>
            </a:r>
            <a:endParaRPr lang="zh-CN" altLang="en-US" sz="1800" b="0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1988840"/>
            <a:ext cx="8856984" cy="301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+mn-ea"/>
                <a:ea typeface="+mn-ea"/>
              </a:rPr>
              <a:t>客户端不但知道了接口，同时还知道了具体的实现就是</a:t>
            </a:r>
            <a:r>
              <a:rPr lang="en-US" altLang="zh-CN" b="0" dirty="0" err="1">
                <a:latin typeface="+mn-ea"/>
                <a:ea typeface="+mn-ea"/>
              </a:rPr>
              <a:t>Impl</a:t>
            </a:r>
            <a:r>
              <a:rPr lang="zh-CN" altLang="en-US" b="0" dirty="0">
                <a:latin typeface="+mn-ea"/>
                <a:ea typeface="+mn-ea"/>
              </a:rPr>
              <a:t>。</a:t>
            </a:r>
            <a:endParaRPr lang="en-US" altLang="zh-CN" b="0" dirty="0"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+mn-ea"/>
                <a:ea typeface="+mn-ea"/>
              </a:rPr>
              <a:t>接口的思想是“封装隔离”，而</a:t>
            </a:r>
            <a:r>
              <a:rPr lang="en-US" altLang="zh-CN" b="0" dirty="0" err="1">
                <a:latin typeface="+mn-ea"/>
                <a:ea typeface="+mn-ea"/>
              </a:rPr>
              <a:t>Impl</a:t>
            </a:r>
            <a:r>
              <a:rPr lang="zh-CN" altLang="en-US" b="0" dirty="0">
                <a:latin typeface="+mn-ea"/>
                <a:ea typeface="+mn-ea"/>
              </a:rPr>
              <a:t>这个实现类，应该是被接口</a:t>
            </a:r>
            <a:r>
              <a:rPr lang="en-US" altLang="zh-CN" b="0" dirty="0" err="1">
                <a:latin typeface="+mn-ea"/>
                <a:ea typeface="+mn-ea"/>
              </a:rPr>
              <a:t>Api</a:t>
            </a:r>
            <a:r>
              <a:rPr lang="zh-CN" altLang="en-US" b="0" dirty="0">
                <a:latin typeface="+mn-ea"/>
                <a:ea typeface="+mn-ea"/>
              </a:rPr>
              <a:t>封装并同客户端隔离开的，也就是说，客户端不应该知道具体的实现类是</a:t>
            </a:r>
            <a:r>
              <a:rPr lang="en-US" altLang="zh-CN" b="0" dirty="0" err="1">
                <a:latin typeface="+mn-ea"/>
                <a:ea typeface="+mn-ea"/>
              </a:rPr>
              <a:t>Impl</a:t>
            </a:r>
            <a:r>
              <a:rPr lang="zh-CN" altLang="en-US" b="0" dirty="0">
                <a:latin typeface="+mn-ea"/>
                <a:ea typeface="+mn-ea"/>
              </a:rPr>
              <a:t>。</a:t>
            </a:r>
            <a:endParaRPr lang="en-US" altLang="zh-CN" b="0" dirty="0"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+mn-ea"/>
                <a:ea typeface="+mn-ea"/>
              </a:rPr>
              <a:t>在</a:t>
            </a:r>
            <a:r>
              <a:rPr lang="en-US" altLang="zh-CN" b="0" dirty="0">
                <a:latin typeface="+mn-ea"/>
                <a:ea typeface="+mn-ea"/>
              </a:rPr>
              <a:t>Java</a:t>
            </a:r>
            <a:r>
              <a:rPr lang="zh-CN" altLang="en-US" b="0" dirty="0">
                <a:latin typeface="+mn-ea"/>
                <a:ea typeface="+mn-ea"/>
              </a:rPr>
              <a:t>编程中，出现只知接口而不知实现，该怎么办</a:t>
            </a:r>
          </a:p>
        </p:txBody>
      </p:sp>
      <p:pic>
        <p:nvPicPr>
          <p:cNvPr id="312322" name="Picture 2" descr="E:\教学\oo\资料\工厂\研磨设计模式之简单工厂模式-2 ——跟着cc学设计系列 - javasscc的笔记 - 记笔记 - 私塾在线 - 只做精品视频课程服务_files\1230e6e5d5d1ef806975ee0e3768b75b_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13176"/>
            <a:ext cx="591085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0192" y="5013176"/>
            <a:ext cx="2952328" cy="4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简单接口的目标</a:t>
            </a:r>
          </a:p>
        </p:txBody>
      </p:sp>
    </p:spTree>
    <p:extLst>
      <p:ext uri="{BB962C8B-B14F-4D97-AF65-F5344CB8AC3E}">
        <p14:creationId xmlns:p14="http://schemas.microsoft.com/office/powerpoint/2010/main" val="207188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80400" cy="574675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简单工厂的思路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47260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+mn-ea"/>
              </a:rPr>
              <a:t>虽然不能让模块外部知道模块内的具体实现，但是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模块内部是可以知道实现类</a:t>
            </a:r>
            <a:r>
              <a:rPr lang="zh-CN" altLang="en-US" dirty="0">
                <a:latin typeface="+mn-ea"/>
              </a:rPr>
              <a:t>的，而且创建接口是需要具体实现类的。</a:t>
            </a:r>
            <a:endParaRPr lang="en-US" altLang="zh-CN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+mn-ea"/>
              </a:rPr>
              <a:t>在模块内部新建一个类，在这个类里面来创建接口（实现）对象，然后把创建好的接口对象返回给客户端</a:t>
            </a:r>
            <a:endParaRPr lang="en-US" altLang="zh-CN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+mn-ea"/>
              </a:rPr>
              <a:t>这样外部应用就只需要根据这对外交互的类来获取相应的接口对象，然后就可以操作接口定义的方法了。</a:t>
            </a:r>
            <a:endParaRPr lang="en-US" altLang="zh-CN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+mn-ea"/>
              </a:rPr>
              <a:t>这样的类称为简单工厂，即</a:t>
            </a:r>
            <a:r>
              <a:rPr lang="en-US" altLang="zh-CN" dirty="0">
                <a:latin typeface="+mn-ea"/>
              </a:rPr>
              <a:t>Factory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效果：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+mn-ea"/>
              </a:rPr>
              <a:t>客户端可以通过</a:t>
            </a:r>
            <a:r>
              <a:rPr lang="en-US" altLang="zh-CN" dirty="0">
                <a:latin typeface="+mn-ea"/>
              </a:rPr>
              <a:t>Factory</a:t>
            </a:r>
            <a:r>
              <a:rPr lang="zh-CN" altLang="en-US" dirty="0">
                <a:latin typeface="+mn-ea"/>
              </a:rPr>
              <a:t>来获取需要的接口对象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+mn-ea"/>
              </a:rPr>
              <a:t>客户端调用接口的方法来实现需要的功能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+mn-ea"/>
              </a:rPr>
              <a:t>客户端不再关心具体实现了。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44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0130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7212071" cy="34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27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46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78261"/>
            <a:ext cx="820891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0" dirty="0">
                <a:latin typeface="+mn-ea"/>
                <a:ea typeface="+mn-ea"/>
              </a:rPr>
              <a:t>/** </a:t>
            </a:r>
            <a:r>
              <a:rPr lang="zh-CN" altLang="en-US" sz="2000" b="0" dirty="0">
                <a:latin typeface="+mn-ea"/>
                <a:ea typeface="+mn-ea"/>
              </a:rPr>
              <a:t>接口的定义，该接口可以通过简单工厂来创建*</a:t>
            </a:r>
            <a:r>
              <a:rPr lang="en-US" altLang="zh-CN" sz="2000" b="0" dirty="0">
                <a:latin typeface="+mn-ea"/>
                <a:ea typeface="+mn-ea"/>
              </a:rPr>
              <a:t>/  </a:t>
            </a:r>
            <a:r>
              <a:rPr lang="zh-CN" altLang="en-US" sz="2000" b="0" dirty="0">
                <a:latin typeface="+mn-ea"/>
                <a:ea typeface="+mn-ea"/>
              </a:rPr>
              <a:t> </a:t>
            </a:r>
            <a:endParaRPr lang="en-US" altLang="zh-CN" sz="2000" b="0" dirty="0">
              <a:latin typeface="+mn-ea"/>
              <a:ea typeface="+mn-ea"/>
            </a:endParaRP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public interface </a:t>
            </a:r>
            <a:r>
              <a:rPr lang="en-US" altLang="zh-CN" sz="2000" b="0" dirty="0" err="1">
                <a:latin typeface="+mn-ea"/>
                <a:ea typeface="+mn-ea"/>
              </a:rPr>
              <a:t>Api</a:t>
            </a:r>
            <a:r>
              <a:rPr lang="en-US" altLang="zh-CN" sz="2000" b="0" dirty="0">
                <a:latin typeface="+mn-ea"/>
                <a:ea typeface="+mn-ea"/>
              </a:rPr>
              <a:t> {  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    /**  * </a:t>
            </a:r>
            <a:r>
              <a:rPr lang="zh-CN" altLang="en-US" sz="2000" b="0" dirty="0">
                <a:latin typeface="+mn-ea"/>
                <a:ea typeface="+mn-ea"/>
              </a:rPr>
              <a:t>示意，具体的功能方法的定义   *</a:t>
            </a:r>
            <a:r>
              <a:rPr lang="en-US" altLang="zh-CN" sz="2000" b="0" dirty="0">
                <a:latin typeface="+mn-ea"/>
                <a:ea typeface="+mn-ea"/>
              </a:rPr>
              <a:t>/  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    public void operation(String s);  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} 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/*** </a:t>
            </a:r>
            <a:r>
              <a:rPr lang="zh-CN" altLang="en-US" sz="2000" b="0" dirty="0">
                <a:latin typeface="+mn-ea"/>
                <a:ea typeface="+mn-ea"/>
              </a:rPr>
              <a:t>接口的具体实现对象</a:t>
            </a:r>
            <a:r>
              <a:rPr lang="en-US" altLang="zh-CN" sz="2000" b="0" dirty="0">
                <a:latin typeface="+mn-ea"/>
                <a:ea typeface="+mn-ea"/>
              </a:rPr>
              <a:t>A  . */  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public class </a:t>
            </a:r>
            <a:r>
              <a:rPr lang="en-US" altLang="zh-CN" sz="2000" b="0" dirty="0" err="1">
                <a:latin typeface="+mn-ea"/>
                <a:ea typeface="+mn-ea"/>
              </a:rPr>
              <a:t>ImplA</a:t>
            </a:r>
            <a:r>
              <a:rPr lang="en-US" altLang="zh-CN" sz="2000" b="0" dirty="0">
                <a:latin typeface="+mn-ea"/>
                <a:ea typeface="+mn-ea"/>
              </a:rPr>
              <a:t> implements </a:t>
            </a:r>
            <a:r>
              <a:rPr lang="en-US" altLang="zh-CN" sz="2000" b="0" dirty="0" err="1">
                <a:latin typeface="+mn-ea"/>
                <a:ea typeface="+mn-ea"/>
              </a:rPr>
              <a:t>Api</a:t>
            </a:r>
            <a:r>
              <a:rPr lang="en-US" altLang="zh-CN" sz="2000" b="0" dirty="0">
                <a:latin typeface="+mn-ea"/>
                <a:ea typeface="+mn-ea"/>
              </a:rPr>
              <a:t>{  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    public void operation(String s) {  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        //</a:t>
            </a:r>
            <a:r>
              <a:rPr lang="zh-CN" altLang="en-US" sz="2000" b="0" dirty="0">
                <a:latin typeface="+mn-ea"/>
                <a:ea typeface="+mn-ea"/>
              </a:rPr>
              <a:t>实现功能的代码，示意一下  </a:t>
            </a:r>
          </a:p>
          <a:p>
            <a:pPr algn="l"/>
            <a:r>
              <a:rPr lang="zh-CN" altLang="en-US" sz="2000" b="0" dirty="0">
                <a:latin typeface="+mn-ea"/>
                <a:ea typeface="+mn-ea"/>
              </a:rPr>
              <a:t>        </a:t>
            </a:r>
            <a:r>
              <a:rPr lang="en-US" altLang="zh-CN" sz="2000" b="0" dirty="0" err="1">
                <a:latin typeface="+mn-ea"/>
                <a:ea typeface="+mn-ea"/>
              </a:rPr>
              <a:t>System.out.println</a:t>
            </a:r>
            <a:r>
              <a:rPr lang="en-US" altLang="zh-CN" sz="2000" b="0" dirty="0">
                <a:latin typeface="+mn-ea"/>
                <a:ea typeface="+mn-ea"/>
              </a:rPr>
              <a:t>("</a:t>
            </a:r>
            <a:r>
              <a:rPr lang="en-US" altLang="zh-CN" sz="2000" b="0" dirty="0" err="1">
                <a:latin typeface="+mn-ea"/>
                <a:ea typeface="+mn-ea"/>
              </a:rPr>
              <a:t>ImplA</a:t>
            </a:r>
            <a:r>
              <a:rPr lang="en-US" altLang="zh-CN" sz="2000" b="0" dirty="0">
                <a:latin typeface="+mn-ea"/>
                <a:ea typeface="+mn-ea"/>
              </a:rPr>
              <a:t> s=="+s);  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    }  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} </a:t>
            </a:r>
            <a:endParaRPr lang="zh-CN" altLang="en-US" sz="2000" b="0" dirty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645024"/>
            <a:ext cx="607261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-27237" y="81026"/>
            <a:ext cx="9145016" cy="4405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latin typeface="Adobe Myungjo Std M" pitchFamily="18" charset="-128"/>
                <a:ea typeface="Adobe Myungjo Std M" pitchFamily="18" charset="-128"/>
              </a:rPr>
              <a:t>/**  * </a:t>
            </a:r>
            <a:r>
              <a:rPr lang="zh-CN" altLang="en-US" sz="1800" dirty="0">
                <a:latin typeface="Adobe Myungjo Std M" pitchFamily="18" charset="-128"/>
              </a:rPr>
              <a:t>工厂类，用来创造</a:t>
            </a:r>
            <a:r>
              <a:rPr lang="en-US" altLang="zh-CN" sz="1800" dirty="0" err="1">
                <a:latin typeface="Adobe Myungjo Std M" pitchFamily="18" charset="-128"/>
                <a:ea typeface="Adobe Myungjo Std M" pitchFamily="18" charset="-128"/>
              </a:rPr>
              <a:t>Api</a:t>
            </a:r>
            <a:r>
              <a:rPr lang="zh-CN" altLang="en-US" sz="1800" dirty="0">
                <a:latin typeface="Adobe Myungjo Std M" pitchFamily="18" charset="-128"/>
              </a:rPr>
              <a:t>对象  *</a:t>
            </a:r>
            <a:r>
              <a:rPr lang="en-US" altLang="zh-CN" sz="1800" dirty="0">
                <a:latin typeface="Adobe Myungjo Std M" pitchFamily="18" charset="-128"/>
                <a:ea typeface="Adobe Myungjo Std M" pitchFamily="18" charset="-128"/>
              </a:rPr>
              <a:t>/  </a:t>
            </a:r>
          </a:p>
          <a:p>
            <a:pPr algn="l"/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public class Factory {  </a:t>
            </a:r>
          </a:p>
          <a:p>
            <a:pPr algn="l"/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    /**      * </a:t>
            </a:r>
            <a:r>
              <a:rPr lang="zh-CN" altLang="en-US" sz="2000" dirty="0">
                <a:latin typeface="Adobe Myungjo Std M" pitchFamily="18" charset="-128"/>
              </a:rPr>
              <a:t>具体的创造</a:t>
            </a:r>
            <a:r>
              <a:rPr lang="en-US" altLang="zh-CN" sz="2000" dirty="0" err="1">
                <a:latin typeface="Adobe Myungjo Std M" pitchFamily="18" charset="-128"/>
                <a:ea typeface="Adobe Myungjo Std M" pitchFamily="18" charset="-128"/>
              </a:rPr>
              <a:t>Api</a:t>
            </a:r>
            <a:r>
              <a:rPr lang="zh-CN" altLang="en-US" sz="2000" dirty="0">
                <a:latin typeface="Adobe Myungjo Std M" pitchFamily="18" charset="-128"/>
              </a:rPr>
              <a:t>对象的方法 </a:t>
            </a:r>
          </a:p>
          <a:p>
            <a:pPr algn="l"/>
            <a:r>
              <a:rPr lang="zh-CN" altLang="en-US" sz="2000" dirty="0">
                <a:latin typeface="Adobe Myungjo Std M" pitchFamily="18" charset="-128"/>
              </a:rPr>
              <a:t>     * </a:t>
            </a:r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@</a:t>
            </a:r>
            <a:r>
              <a:rPr lang="en-US" altLang="zh-CN" sz="2000" dirty="0" err="1">
                <a:latin typeface="Adobe Myungjo Std M" pitchFamily="18" charset="-128"/>
                <a:ea typeface="Adobe Myungjo Std M" pitchFamily="18" charset="-128"/>
              </a:rPr>
              <a:t>param</a:t>
            </a:r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 condition </a:t>
            </a:r>
            <a:r>
              <a:rPr lang="zh-CN" altLang="en-US" sz="2000" dirty="0">
                <a:latin typeface="Adobe Myungjo Std M" pitchFamily="18" charset="-128"/>
              </a:rPr>
              <a:t>示意，从外部传入的选择条件 </a:t>
            </a:r>
            <a:r>
              <a:rPr lang="en-US" altLang="zh-CN" sz="2000" dirty="0">
                <a:latin typeface="Adobe Myungjo Std M" pitchFamily="18" charset="-128"/>
              </a:rPr>
              <a:t>; </a:t>
            </a:r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@return </a:t>
            </a:r>
            <a:r>
              <a:rPr lang="zh-CN" altLang="en-US" sz="2000" dirty="0">
                <a:latin typeface="Adobe Myungjo Std M" pitchFamily="18" charset="-128"/>
              </a:rPr>
              <a:t>创造好的</a:t>
            </a:r>
            <a:r>
              <a:rPr lang="en-US" altLang="zh-CN" sz="2000" dirty="0" err="1">
                <a:latin typeface="Adobe Myungjo Std M" pitchFamily="18" charset="-128"/>
                <a:ea typeface="Adobe Myungjo Std M" pitchFamily="18" charset="-128"/>
              </a:rPr>
              <a:t>Api</a:t>
            </a:r>
            <a:r>
              <a:rPr lang="zh-CN" altLang="en-US" sz="2000" dirty="0">
                <a:latin typeface="Adobe Myungjo Std M" pitchFamily="18" charset="-128"/>
              </a:rPr>
              <a:t>对象      *</a:t>
            </a:r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/  </a:t>
            </a:r>
          </a:p>
          <a:p>
            <a:pPr algn="l"/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public static </a:t>
            </a:r>
            <a:r>
              <a:rPr lang="en-US" altLang="zh-CN" sz="2000" dirty="0" err="1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Api</a:t>
            </a:r>
            <a:r>
              <a:rPr lang="en-US" altLang="zh-CN" sz="2000" dirty="0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createApi</a:t>
            </a:r>
            <a:r>
              <a:rPr lang="en-US" altLang="zh-CN" sz="2000" dirty="0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 condition){  </a:t>
            </a:r>
          </a:p>
          <a:p>
            <a:pPr algn="l"/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        //</a:t>
            </a:r>
            <a:r>
              <a:rPr lang="zh-CN" altLang="en-US" sz="2000" dirty="0">
                <a:latin typeface="Adobe Myungjo Std M" pitchFamily="18" charset="-128"/>
              </a:rPr>
              <a:t>根据某些条件去选择究竟创建哪一个具体的实现对象， 这些条件可以从外部传入，也可以从其它途径获取。如果只有一个实现，可省略条件。  </a:t>
            </a:r>
          </a:p>
          <a:p>
            <a:pPr algn="l"/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       </a:t>
            </a:r>
            <a:r>
              <a:rPr lang="en-US" altLang="zh-CN" sz="2000" dirty="0" err="1">
                <a:latin typeface="Adobe Myungjo Std M" pitchFamily="18" charset="-128"/>
                <a:ea typeface="Adobe Myungjo Std M" pitchFamily="18" charset="-128"/>
              </a:rPr>
              <a:t>Api</a:t>
            </a:r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 </a:t>
            </a:r>
            <a:r>
              <a:rPr lang="en-US" altLang="zh-CN" sz="2000" dirty="0" err="1">
                <a:latin typeface="Adobe Myungjo Std M" pitchFamily="18" charset="-128"/>
                <a:ea typeface="Adobe Myungjo Std M" pitchFamily="18" charset="-128"/>
              </a:rPr>
              <a:t>api</a:t>
            </a:r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 = null;  </a:t>
            </a:r>
          </a:p>
          <a:p>
            <a:pPr algn="l"/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        if(condition == 1){  </a:t>
            </a:r>
          </a:p>
          <a:p>
            <a:pPr algn="l"/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            </a:t>
            </a:r>
            <a:r>
              <a:rPr lang="en-US" altLang="zh-CN" sz="2000" dirty="0" err="1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api</a:t>
            </a:r>
            <a:r>
              <a:rPr lang="en-US" altLang="zh-CN" sz="2000" dirty="0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 = new </a:t>
            </a:r>
            <a:r>
              <a:rPr lang="en-US" altLang="zh-CN" sz="2000" dirty="0" err="1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ImplA</a:t>
            </a:r>
            <a:r>
              <a:rPr lang="en-US" altLang="zh-CN" sz="2000" dirty="0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();  </a:t>
            </a:r>
          </a:p>
          <a:p>
            <a:pPr algn="l"/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        }else if(condition == 2){  </a:t>
            </a:r>
          </a:p>
          <a:p>
            <a:pPr algn="l"/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            </a:t>
            </a:r>
            <a:r>
              <a:rPr lang="en-US" altLang="zh-CN" sz="2000" dirty="0" err="1">
                <a:latin typeface="Adobe Myungjo Std M" pitchFamily="18" charset="-128"/>
                <a:ea typeface="Adobe Myungjo Std M" pitchFamily="18" charset="-128"/>
              </a:rPr>
              <a:t>api</a:t>
            </a:r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 = new </a:t>
            </a:r>
            <a:r>
              <a:rPr lang="en-US" altLang="zh-CN" sz="2000" dirty="0" err="1">
                <a:latin typeface="Adobe Myungjo Std M" pitchFamily="18" charset="-128"/>
                <a:ea typeface="Adobe Myungjo Std M" pitchFamily="18" charset="-128"/>
              </a:rPr>
              <a:t>ImplB</a:t>
            </a:r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();   }  </a:t>
            </a:r>
          </a:p>
          <a:p>
            <a:pPr algn="l"/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        </a:t>
            </a:r>
            <a:r>
              <a:rPr lang="en-US" altLang="zh-CN" sz="2000" dirty="0">
                <a:solidFill>
                  <a:srgbClr val="0070C0"/>
                </a:solidFill>
                <a:latin typeface="Adobe Myungjo Std M" pitchFamily="18" charset="-128"/>
                <a:ea typeface="Adobe Myungjo Std M" pitchFamily="18" charset="-128"/>
              </a:rPr>
              <a:t>return </a:t>
            </a:r>
            <a:r>
              <a:rPr lang="en-US" altLang="zh-CN" sz="2000" dirty="0" err="1">
                <a:solidFill>
                  <a:srgbClr val="0070C0"/>
                </a:solidFill>
                <a:latin typeface="Adobe Myungjo Std M" pitchFamily="18" charset="-128"/>
                <a:ea typeface="Adobe Myungjo Std M" pitchFamily="18" charset="-128"/>
              </a:rPr>
              <a:t>api</a:t>
            </a:r>
            <a:r>
              <a:rPr lang="en-US" altLang="zh-CN" sz="2000" dirty="0">
                <a:solidFill>
                  <a:srgbClr val="0070C0"/>
                </a:solidFill>
                <a:latin typeface="Adobe Myungjo Std M" pitchFamily="18" charset="-128"/>
                <a:ea typeface="Adobe Myungjo Std M" pitchFamily="18" charset="-128"/>
              </a:rPr>
              <a:t>;  </a:t>
            </a:r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 }  } </a:t>
            </a:r>
            <a:endParaRPr lang="zh-CN" altLang="en-US" sz="2000" dirty="0">
              <a:latin typeface="Adobe Myungjo Std M" pitchFamily="18" charset="-128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26" y="2564904"/>
            <a:ext cx="4706547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79512" y="4515300"/>
            <a:ext cx="4752528" cy="223894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Adobe Myungjo Std M" pitchFamily="18" charset="-128"/>
                <a:ea typeface="Adobe Myungjo Std M" pitchFamily="18" charset="-128"/>
              </a:rPr>
              <a:t>/**  * </a:t>
            </a:r>
            <a:r>
              <a:rPr lang="zh-CN" altLang="en-US" sz="1600" dirty="0">
                <a:latin typeface="Adobe Myungjo Std M" pitchFamily="18" charset="-128"/>
              </a:rPr>
              <a:t>客户端，使用</a:t>
            </a:r>
            <a:r>
              <a:rPr lang="en-US" altLang="zh-CN" sz="1600" dirty="0" err="1">
                <a:latin typeface="Adobe Myungjo Std M" pitchFamily="18" charset="-128"/>
                <a:ea typeface="Adobe Myungjo Std M" pitchFamily="18" charset="-128"/>
              </a:rPr>
              <a:t>Api</a:t>
            </a:r>
            <a:r>
              <a:rPr lang="zh-CN" altLang="en-US" sz="1600" dirty="0">
                <a:latin typeface="Adobe Myungjo Std M" pitchFamily="18" charset="-128"/>
              </a:rPr>
              <a:t>接口  *</a:t>
            </a:r>
            <a:r>
              <a:rPr lang="en-US" altLang="zh-CN" sz="1600" dirty="0">
                <a:latin typeface="Adobe Myungjo Std M" pitchFamily="18" charset="-128"/>
                <a:ea typeface="Adobe Myungjo Std M" pitchFamily="18" charset="-128"/>
              </a:rPr>
              <a:t>/  </a:t>
            </a:r>
          </a:p>
          <a:p>
            <a:pPr algn="l">
              <a:lnSpc>
                <a:spcPct val="75000"/>
              </a:lnSpc>
            </a:pPr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public class Client {  </a:t>
            </a:r>
          </a:p>
          <a:p>
            <a:pPr algn="l">
              <a:lnSpc>
                <a:spcPct val="75000"/>
              </a:lnSpc>
            </a:pPr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    public static void main(String[] </a:t>
            </a:r>
            <a:r>
              <a:rPr lang="en-US" altLang="zh-CN" sz="2000" dirty="0" err="1">
                <a:latin typeface="Adobe Myungjo Std M" pitchFamily="18" charset="-128"/>
                <a:ea typeface="Adobe Myungjo Std M" pitchFamily="18" charset="-128"/>
              </a:rPr>
              <a:t>args</a:t>
            </a:r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) {  //</a:t>
            </a:r>
            <a:r>
              <a:rPr lang="zh-CN" altLang="en-US" sz="2000" dirty="0">
                <a:latin typeface="Adobe Myungjo Std M" pitchFamily="18" charset="-128"/>
              </a:rPr>
              <a:t>通过简单工厂来获取接口对象  </a:t>
            </a:r>
          </a:p>
          <a:p>
            <a:pPr algn="l">
              <a:lnSpc>
                <a:spcPct val="75000"/>
              </a:lnSpc>
            </a:pPr>
            <a:r>
              <a:rPr lang="zh-CN" altLang="en-US" sz="2000" dirty="0">
                <a:latin typeface="Adobe Myungjo Std M" pitchFamily="18" charset="-128"/>
              </a:rPr>
              <a:t>        </a:t>
            </a:r>
            <a:r>
              <a:rPr lang="en-US" altLang="zh-CN" sz="2000" dirty="0" err="1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Api</a:t>
            </a:r>
            <a:r>
              <a:rPr lang="en-US" altLang="zh-CN" sz="2000" dirty="0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api</a:t>
            </a:r>
            <a:r>
              <a:rPr lang="en-US" altLang="zh-CN" sz="2000" dirty="0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Factory.createApi</a:t>
            </a:r>
            <a:r>
              <a:rPr lang="en-US" altLang="zh-CN" sz="2000" dirty="0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(1);  </a:t>
            </a:r>
          </a:p>
          <a:p>
            <a:pPr algn="l">
              <a:lnSpc>
                <a:spcPct val="75000"/>
              </a:lnSpc>
            </a:pPr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        </a:t>
            </a:r>
            <a:r>
              <a:rPr lang="en-US" altLang="zh-CN" sz="2000" dirty="0" err="1">
                <a:latin typeface="Adobe Myungjo Std M" pitchFamily="18" charset="-128"/>
                <a:ea typeface="Adobe Myungjo Std M" pitchFamily="18" charset="-128"/>
              </a:rPr>
              <a:t>api.operation</a:t>
            </a:r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("</a:t>
            </a:r>
            <a:r>
              <a:rPr lang="zh-CN" altLang="en-US" sz="2000" dirty="0">
                <a:latin typeface="Adobe Myungjo Std M" pitchFamily="18" charset="-128"/>
              </a:rPr>
              <a:t>正在使用简单工厂</a:t>
            </a:r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");  </a:t>
            </a:r>
          </a:p>
          <a:p>
            <a:pPr algn="l">
              <a:lnSpc>
                <a:spcPct val="75000"/>
              </a:lnSpc>
            </a:pPr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    }  } </a:t>
            </a:r>
            <a:endParaRPr lang="zh-CN" altLang="en-US" sz="2000" dirty="0">
              <a:latin typeface="Adobe Myungjo Std M" pitchFamily="18" charset="-128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4962175" y="4974126"/>
            <a:ext cx="4155604" cy="144655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优点：客户端不需要修改代码</a:t>
            </a:r>
            <a:b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缺点：当需要增加新的实现类的时候，不仅需新加实现类，还要修改工厂类，违反了开闭原则</a:t>
            </a:r>
            <a:r>
              <a:rPr lang="zh-CN" altLang="en-US" sz="2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0137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简单工厂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280400" cy="482475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简单工厂方法的内部主要实现的功能是“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选择合适的实现类</a:t>
            </a:r>
            <a:r>
              <a:rPr lang="zh-CN" altLang="en-US" dirty="0">
                <a:latin typeface="+mn-ea"/>
              </a:rPr>
              <a:t>”来创建实例对象。</a:t>
            </a: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实现选择，需要选择的条件或者是选择的参数，其来源通常有几种：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来源于客户端，由</a:t>
            </a:r>
            <a:r>
              <a:rPr lang="en-US" altLang="zh-CN" dirty="0">
                <a:latin typeface="+mn-ea"/>
              </a:rPr>
              <a:t>Client</a:t>
            </a:r>
            <a:r>
              <a:rPr lang="zh-CN" altLang="en-US" dirty="0">
                <a:latin typeface="+mn-ea"/>
              </a:rPr>
              <a:t>来传入参数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来源于配置文件，从配置文件获取用于判断的值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来源于程序运行期的某个值，比如从缓存中获取某个运行期的值</a:t>
            </a: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缺点：由于是从客户端在调用工厂的时候，传入选择的参数，这就说明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客户端必须知道每个参数的含义</a:t>
            </a:r>
            <a:r>
              <a:rPr lang="zh-CN" altLang="en-US" dirty="0">
                <a:latin typeface="+mn-ea"/>
              </a:rPr>
              <a:t>，也需要理解每个参数对应的功能处理。这就要求必须在一定程度上，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向客户暴露一定的内部实现细节</a:t>
            </a:r>
            <a:r>
              <a:rPr lang="zh-CN" altLang="en-US" dirty="0">
                <a:latin typeface="+mn-ea"/>
              </a:rPr>
              <a:t>。</a:t>
            </a: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48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64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353176" cy="55451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帮助封装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    简单工厂虽然很简单，但是非常友好地帮助我们实现了组件的封装，然后让组件外部能真正面向接口编程。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解耦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    通过简单工厂，实现了客户端和具体实现类的解耦。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    客户端根本就不知道具体是由谁来实现，也不知道具体是如何实现的，客户端只是通过工厂获取它需要的接口对象。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可能增加客户端的复杂度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    如果通过客户端的参数来选择具体的实现类，那么就必须让客户端能理解各个参数所代表的具体功能和含义，这会增加客户端使用的难度，也部分暴露了内部实现，这种情况可以选用可配置的方式来实现。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49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68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B93442-02E6-4A83-8E17-036D0C7845F7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A3B00170-CEC2-449A-A3D1-75EAE255718D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软件复用重要性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724400"/>
          </a:xfrm>
        </p:spPr>
        <p:txBody>
          <a:bodyPr/>
          <a:lstStyle/>
          <a:p>
            <a:pPr marL="9144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较高的生产率</a:t>
            </a:r>
          </a:p>
          <a:p>
            <a:pPr marL="9144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较高的软件质量</a:t>
            </a:r>
          </a:p>
          <a:p>
            <a:pPr marL="9144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恰当使用复用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可改善系统的可维护性</a:t>
            </a:r>
          </a:p>
        </p:txBody>
      </p:sp>
    </p:spTree>
    <p:extLst>
      <p:ext uri="{BB962C8B-B14F-4D97-AF65-F5344CB8AC3E}">
        <p14:creationId xmlns:p14="http://schemas.microsoft.com/office/powerpoint/2010/main" val="3686323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简单工厂的本质是：</a:t>
            </a:r>
            <a:r>
              <a:rPr lang="zh-CN" altLang="en-US" sz="2400" b="1" dirty="0">
                <a:latin typeface="+mn-ea"/>
              </a:rPr>
              <a:t>选择实现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实现简单工厂的难点就在于 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“如何选择”实现</a:t>
            </a:r>
            <a:r>
              <a:rPr lang="zh-CN" altLang="en-US" sz="2400" dirty="0">
                <a:latin typeface="+mn-ea"/>
              </a:rPr>
              <a:t>，前面讲到了几种传递参数的方法，那都是静态的参数，还可以实现成为动态的参数。比如：在运行期间，由工厂去读取某个内存的值，或者是去读取数据库中的值，然后根据这个值来选择具体的实现等等。</a:t>
            </a:r>
            <a:r>
              <a:rPr lang="zh-CN" altLang="en-US" dirty="0">
                <a:latin typeface="+mn-ea"/>
              </a:rPr>
              <a:t/>
            </a:r>
            <a:br>
              <a:rPr lang="zh-CN" altLang="en-US" dirty="0">
                <a:latin typeface="+mn-ea"/>
              </a:rPr>
            </a:br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50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49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简单工厂</a:t>
            </a:r>
          </a:p>
        </p:txBody>
      </p:sp>
      <p:sp>
        <p:nvSpPr>
          <p:cNvPr id="122368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19213"/>
            <a:ext cx="8078787" cy="11287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根据传入的参数，决定创建哪一个产品类对象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81227-CE58-4399-B549-B9E1BEC01E07}" type="slidenum">
              <a:rPr lang="zh-CN" altLang="en-US">
                <a:latin typeface="+mn-ea"/>
                <a:ea typeface="+mn-ea"/>
              </a:rPr>
              <a:pPr>
                <a:defRPr/>
              </a:pPr>
              <a:t>51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163845" name="Rectangle 4"/>
          <p:cNvSpPr>
            <a:spLocks noChangeArrowheads="1"/>
          </p:cNvSpPr>
          <p:nvPr/>
        </p:nvSpPr>
        <p:spPr bwMode="auto">
          <a:xfrm>
            <a:off x="755576" y="2204864"/>
            <a:ext cx="8172450" cy="3590008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tIns="36000" bIns="72000">
            <a:spAutoFit/>
          </a:bodyPr>
          <a:lstStyle/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lang="en-US" altLang="zh-CN" sz="2600" b="0" dirty="0">
                <a:solidFill>
                  <a:srgbClr val="3399FF"/>
                </a:solidFill>
                <a:latin typeface="+mn-ea"/>
                <a:ea typeface="+mn-ea"/>
              </a:rPr>
              <a:t>Human </a:t>
            </a:r>
            <a:r>
              <a:rPr lang="en-US" altLang="zh-CN" sz="2600" b="0" dirty="0" err="1">
                <a:latin typeface="+mn-ea"/>
                <a:ea typeface="+mn-ea"/>
              </a:rPr>
              <a:t>CreateHuman</a:t>
            </a:r>
            <a:r>
              <a:rPr lang="en-US" altLang="zh-CN" sz="2600" b="0" dirty="0">
                <a:latin typeface="+mn-ea"/>
                <a:ea typeface="+mn-ea"/>
              </a:rPr>
              <a:t> (</a:t>
            </a:r>
            <a:r>
              <a:rPr lang="en-US" altLang="zh-CN" sz="2600" b="0" dirty="0">
                <a:solidFill>
                  <a:srgbClr val="3399FF"/>
                </a:solidFill>
                <a:latin typeface="+mn-ea"/>
                <a:ea typeface="+mn-ea"/>
              </a:rPr>
              <a:t>string</a:t>
            </a:r>
            <a:r>
              <a:rPr lang="en-US" altLang="zh-CN" sz="2600" b="0" dirty="0">
                <a:latin typeface="+mn-ea"/>
                <a:ea typeface="+mn-ea"/>
              </a:rPr>
              <a:t> name) {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lang="en-US" altLang="zh-CN" sz="2600" b="0" dirty="0">
                <a:latin typeface="+mn-ea"/>
                <a:ea typeface="+mn-ea"/>
              </a:rPr>
              <a:t>  </a:t>
            </a:r>
            <a:r>
              <a:rPr lang="en-US" altLang="zh-CN" sz="2600" b="0" dirty="0">
                <a:solidFill>
                  <a:srgbClr val="3399FF"/>
                </a:solidFill>
                <a:latin typeface="+mn-ea"/>
                <a:ea typeface="+mn-ea"/>
              </a:rPr>
              <a:t>if </a:t>
            </a:r>
            <a:r>
              <a:rPr lang="en-US" altLang="zh-CN" sz="2600" b="0" dirty="0">
                <a:latin typeface="+mn-ea"/>
                <a:ea typeface="+mn-ea"/>
              </a:rPr>
              <a:t>(</a:t>
            </a:r>
            <a:r>
              <a:rPr lang="en-US" altLang="zh-CN" sz="2600" b="0" dirty="0" err="1">
                <a:latin typeface="+mn-ea"/>
                <a:ea typeface="+mn-ea"/>
              </a:rPr>
              <a:t>name.equals</a:t>
            </a:r>
            <a:r>
              <a:rPr lang="en-US" altLang="zh-CN" sz="2600" b="0" dirty="0">
                <a:latin typeface="+mn-ea"/>
                <a:ea typeface="+mn-ea"/>
              </a:rPr>
              <a:t>(“</a:t>
            </a:r>
            <a:r>
              <a:rPr lang="en-US" altLang="zh-CN" sz="2600" b="0" dirty="0" err="1">
                <a:latin typeface="+mn-ea"/>
                <a:ea typeface="+mn-ea"/>
              </a:rPr>
              <a:t>ZhangSan</a:t>
            </a:r>
            <a:r>
              <a:rPr lang="en-US" altLang="zh-CN" sz="2600" b="0" dirty="0">
                <a:latin typeface="+mn-ea"/>
                <a:ea typeface="+mn-ea"/>
              </a:rPr>
              <a:t>") )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lang="en-US" altLang="zh-CN" sz="2600" b="0" dirty="0">
                <a:latin typeface="+mn-ea"/>
                <a:ea typeface="+mn-ea"/>
              </a:rPr>
              <a:t>	return </a:t>
            </a:r>
            <a:r>
              <a:rPr lang="en-US" altLang="zh-CN" sz="2600" b="0" dirty="0">
                <a:solidFill>
                  <a:srgbClr val="3399FF"/>
                </a:solidFill>
                <a:latin typeface="+mn-ea"/>
                <a:ea typeface="+mn-ea"/>
              </a:rPr>
              <a:t>new</a:t>
            </a:r>
            <a:r>
              <a:rPr lang="en-US" altLang="zh-CN" sz="2600" b="0" dirty="0">
                <a:latin typeface="+mn-ea"/>
                <a:ea typeface="+mn-ea"/>
              </a:rPr>
              <a:t> </a:t>
            </a:r>
            <a:r>
              <a:rPr lang="en-US" altLang="zh-CN" sz="2600" b="0" dirty="0" err="1">
                <a:solidFill>
                  <a:srgbClr val="FF7171"/>
                </a:solidFill>
                <a:latin typeface="+mn-ea"/>
                <a:ea typeface="+mn-ea"/>
              </a:rPr>
              <a:t>ZhangSan</a:t>
            </a:r>
            <a:r>
              <a:rPr lang="en-US" altLang="zh-CN" sz="2600" b="0" dirty="0">
                <a:latin typeface="+mn-ea"/>
                <a:ea typeface="+mn-ea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lang="en-US" altLang="zh-CN" sz="2600" b="0" dirty="0">
                <a:latin typeface="+mn-ea"/>
                <a:ea typeface="+mn-ea"/>
              </a:rPr>
              <a:t>  </a:t>
            </a:r>
            <a:r>
              <a:rPr lang="en-US" altLang="zh-CN" sz="2600" b="0" dirty="0">
                <a:solidFill>
                  <a:schemeClr val="accent2"/>
                </a:solidFill>
                <a:latin typeface="+mn-ea"/>
                <a:ea typeface="+mn-ea"/>
              </a:rPr>
              <a:t>else if</a:t>
            </a:r>
            <a:r>
              <a:rPr lang="en-US" altLang="zh-CN" sz="2600" b="0" dirty="0">
                <a:latin typeface="+mn-ea"/>
                <a:ea typeface="+mn-ea"/>
              </a:rPr>
              <a:t> (</a:t>
            </a:r>
            <a:r>
              <a:rPr lang="en-US" altLang="zh-CN" sz="2600" b="0" dirty="0" err="1">
                <a:latin typeface="+mn-ea"/>
              </a:rPr>
              <a:t>name.equals</a:t>
            </a:r>
            <a:r>
              <a:rPr lang="en-US" altLang="zh-CN" sz="2600" b="0" dirty="0">
                <a:latin typeface="+mn-ea"/>
              </a:rPr>
              <a:t>(</a:t>
            </a:r>
            <a:r>
              <a:rPr lang="en-US" altLang="zh-CN" sz="2600" b="0" dirty="0">
                <a:latin typeface="+mn-ea"/>
                <a:ea typeface="+mn-ea"/>
              </a:rPr>
              <a:t>“</a:t>
            </a:r>
            <a:r>
              <a:rPr lang="en-US" altLang="zh-CN" sz="2600" b="0" dirty="0" err="1">
                <a:latin typeface="+mn-ea"/>
                <a:ea typeface="+mn-ea"/>
              </a:rPr>
              <a:t>LiSi</a:t>
            </a:r>
            <a:r>
              <a:rPr lang="en-US" altLang="zh-CN" sz="2600" b="0" dirty="0">
                <a:latin typeface="+mn-ea"/>
                <a:ea typeface="+mn-ea"/>
              </a:rPr>
              <a:t>") </a:t>
            </a:r>
            <a:r>
              <a:rPr lang="en-US" altLang="zh-CN" sz="2600" b="0" dirty="0">
                <a:latin typeface="+mn-ea"/>
              </a:rPr>
              <a:t>)</a:t>
            </a:r>
            <a:endParaRPr lang="en-US" altLang="zh-CN" sz="2600" b="0" dirty="0"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lang="en-US" altLang="zh-CN" sz="2600" b="0" dirty="0">
                <a:latin typeface="+mn-ea"/>
                <a:ea typeface="+mn-ea"/>
              </a:rPr>
              <a:t>	return </a:t>
            </a:r>
            <a:r>
              <a:rPr lang="en-US" altLang="zh-CN" sz="2600" b="0" dirty="0">
                <a:solidFill>
                  <a:schemeClr val="accent2"/>
                </a:solidFill>
                <a:latin typeface="+mn-ea"/>
                <a:ea typeface="+mn-ea"/>
              </a:rPr>
              <a:t>new</a:t>
            </a:r>
            <a:r>
              <a:rPr lang="en-US" altLang="zh-CN" sz="2600" b="0" dirty="0">
                <a:latin typeface="+mn-ea"/>
                <a:ea typeface="+mn-ea"/>
              </a:rPr>
              <a:t> </a:t>
            </a:r>
            <a:r>
              <a:rPr lang="en-US" altLang="zh-CN" sz="2600" b="0" dirty="0" err="1">
                <a:solidFill>
                  <a:srgbClr val="FF7171"/>
                </a:solidFill>
                <a:latin typeface="+mn-ea"/>
                <a:ea typeface="+mn-ea"/>
              </a:rPr>
              <a:t>LiSi</a:t>
            </a:r>
            <a:r>
              <a:rPr lang="en-US" altLang="zh-CN" sz="2600" b="0" dirty="0">
                <a:latin typeface="+mn-ea"/>
                <a:ea typeface="+mn-ea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lang="en-US" altLang="zh-CN" sz="2600" b="0" dirty="0">
                <a:latin typeface="+mn-ea"/>
                <a:ea typeface="+mn-ea"/>
              </a:rPr>
              <a:t>  </a:t>
            </a:r>
            <a:r>
              <a:rPr lang="en-US" altLang="zh-CN" sz="2600" b="0" dirty="0">
                <a:solidFill>
                  <a:schemeClr val="accent2"/>
                </a:solidFill>
                <a:latin typeface="+mn-ea"/>
                <a:ea typeface="+mn-ea"/>
              </a:rPr>
              <a:t>else if</a:t>
            </a:r>
            <a:r>
              <a:rPr lang="en-US" altLang="zh-CN" sz="2600" b="0" dirty="0">
                <a:latin typeface="+mn-ea"/>
                <a:ea typeface="+mn-ea"/>
              </a:rPr>
              <a:t> (</a:t>
            </a:r>
            <a:r>
              <a:rPr lang="en-US" altLang="zh-CN" sz="2600" b="0" dirty="0" err="1">
                <a:latin typeface="+mn-ea"/>
              </a:rPr>
              <a:t>name.equals</a:t>
            </a:r>
            <a:r>
              <a:rPr lang="en-US" altLang="zh-CN" sz="2600" b="0" dirty="0">
                <a:latin typeface="+mn-ea"/>
              </a:rPr>
              <a:t>(</a:t>
            </a:r>
            <a:r>
              <a:rPr lang="en-US" altLang="zh-CN" sz="2600" b="0" dirty="0">
                <a:latin typeface="+mn-ea"/>
                <a:ea typeface="+mn-ea"/>
              </a:rPr>
              <a:t>“</a:t>
            </a:r>
            <a:r>
              <a:rPr lang="en-US" altLang="zh-CN" sz="2600" b="0" dirty="0" err="1">
                <a:latin typeface="+mn-ea"/>
                <a:ea typeface="+mn-ea"/>
              </a:rPr>
              <a:t>WangEr</a:t>
            </a:r>
            <a:r>
              <a:rPr lang="en-US" altLang="zh-CN" sz="2600" b="0" dirty="0">
                <a:latin typeface="+mn-ea"/>
                <a:ea typeface="+mn-ea"/>
              </a:rPr>
              <a:t>")</a:t>
            </a:r>
            <a:r>
              <a:rPr lang="en-US" altLang="zh-CN" sz="2600" b="0" dirty="0">
                <a:latin typeface="+mn-ea"/>
              </a:rPr>
              <a:t> )</a:t>
            </a:r>
            <a:r>
              <a:rPr lang="en-US" altLang="zh-CN" sz="2600" b="0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lang="en-US" altLang="zh-CN" sz="2600" b="0" dirty="0">
                <a:latin typeface="+mn-ea"/>
                <a:ea typeface="+mn-ea"/>
              </a:rPr>
              <a:t>	return </a:t>
            </a:r>
            <a:r>
              <a:rPr lang="en-US" altLang="zh-CN" sz="2600" b="0" dirty="0">
                <a:solidFill>
                  <a:schemeClr val="accent2"/>
                </a:solidFill>
                <a:latin typeface="+mn-ea"/>
                <a:ea typeface="+mn-ea"/>
              </a:rPr>
              <a:t>new</a:t>
            </a:r>
            <a:r>
              <a:rPr lang="en-US" altLang="zh-CN" sz="2600" b="0" dirty="0">
                <a:latin typeface="+mn-ea"/>
                <a:ea typeface="+mn-ea"/>
              </a:rPr>
              <a:t> </a:t>
            </a:r>
            <a:r>
              <a:rPr lang="en-US" altLang="zh-CN" sz="2600" b="0" dirty="0" err="1">
                <a:solidFill>
                  <a:srgbClr val="FF7171"/>
                </a:solidFill>
                <a:latin typeface="+mn-ea"/>
                <a:ea typeface="+mn-ea"/>
              </a:rPr>
              <a:t>WangEr</a:t>
            </a:r>
            <a:r>
              <a:rPr lang="en-US" altLang="zh-CN" sz="2600" b="0" dirty="0">
                <a:latin typeface="+mn-ea"/>
                <a:ea typeface="+mn-ea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lang="en-US" altLang="zh-CN" sz="2600" b="0" dirty="0"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9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工厂方法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52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804248" y="4437112"/>
            <a:ext cx="144016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B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16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定义一个创建产品对象的工厂接口，让子类决定实例化哪一个类，将实际创建工作推迟到子类当中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在工厂方法模式中，我们</a:t>
            </a:r>
            <a:r>
              <a:rPr lang="zh-CN" altLang="en-US" sz="2400" b="1" dirty="0">
                <a:latin typeface="+mn-ea"/>
              </a:rPr>
              <a:t>不再提供一个统一的工厂类来创建所有的产品对象，而是针对不同的产品提供不同的工厂，系统提供一个与产品等级结构对应的工厂等级结构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53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62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016" y="-4068"/>
            <a:ext cx="9145016" cy="3579750"/>
          </a:xfrm>
        </p:spPr>
        <p:txBody>
          <a:bodyPr/>
          <a:lstStyle/>
          <a:p>
            <a:r>
              <a:rPr lang="en-US" altLang="zh-CN" sz="1900" b="1" dirty="0">
                <a:latin typeface="+mn-ea"/>
              </a:rPr>
              <a:t>Product</a:t>
            </a:r>
            <a:r>
              <a:rPr lang="zh-CN" altLang="en-US" sz="1900" dirty="0">
                <a:latin typeface="+mn-ea"/>
              </a:rPr>
              <a:t>：</a:t>
            </a:r>
            <a:br>
              <a:rPr lang="zh-CN" altLang="en-US" sz="1900" dirty="0">
                <a:latin typeface="+mn-ea"/>
              </a:rPr>
            </a:br>
            <a:r>
              <a:rPr lang="zh-CN" altLang="en-US" sz="1900" dirty="0">
                <a:latin typeface="+mn-ea"/>
              </a:rPr>
              <a:t>  定义工厂方法所创建的对象的接口，也就是实际需要使用的对象的接口。</a:t>
            </a:r>
            <a:br>
              <a:rPr lang="zh-CN" altLang="en-US" sz="1900" dirty="0">
                <a:latin typeface="+mn-ea"/>
              </a:rPr>
            </a:br>
            <a:r>
              <a:rPr lang="en-US" altLang="zh-CN" sz="1900" b="1" dirty="0" err="1">
                <a:latin typeface="+mn-ea"/>
              </a:rPr>
              <a:t>ConcreteProduct</a:t>
            </a:r>
            <a:r>
              <a:rPr lang="zh-CN" altLang="en-US" sz="1900" b="1" dirty="0">
                <a:latin typeface="+mn-ea"/>
              </a:rPr>
              <a:t>：</a:t>
            </a:r>
            <a:r>
              <a:rPr lang="en-US" altLang="zh-CN" sz="1900" dirty="0">
                <a:latin typeface="+mn-ea"/>
              </a:rPr>
              <a:t/>
            </a:r>
            <a:br>
              <a:rPr lang="en-US" altLang="zh-CN" sz="1900" dirty="0">
                <a:latin typeface="+mn-ea"/>
              </a:rPr>
            </a:br>
            <a:r>
              <a:rPr lang="en-US" altLang="zh-CN" sz="1900" dirty="0">
                <a:latin typeface="+mn-ea"/>
              </a:rPr>
              <a:t>  </a:t>
            </a:r>
            <a:r>
              <a:rPr lang="zh-CN" altLang="en-US" sz="1900" dirty="0">
                <a:latin typeface="+mn-ea"/>
              </a:rPr>
              <a:t>具体的</a:t>
            </a:r>
            <a:r>
              <a:rPr lang="en-US" altLang="zh-CN" sz="1900" dirty="0">
                <a:latin typeface="+mn-ea"/>
              </a:rPr>
              <a:t>Product</a:t>
            </a:r>
            <a:r>
              <a:rPr lang="zh-CN" altLang="en-US" sz="1900" dirty="0">
                <a:latin typeface="+mn-ea"/>
              </a:rPr>
              <a:t>接口的实现对象。</a:t>
            </a:r>
            <a:br>
              <a:rPr lang="zh-CN" altLang="en-US" sz="1900" dirty="0">
                <a:latin typeface="+mn-ea"/>
              </a:rPr>
            </a:br>
            <a:r>
              <a:rPr lang="en-US" altLang="zh-CN" sz="1900" b="1" dirty="0" err="1">
                <a:latin typeface="+mn-ea"/>
              </a:rPr>
              <a:t>Facotry</a:t>
            </a:r>
            <a:r>
              <a:rPr lang="zh-CN" altLang="en-US" sz="1900" b="1" dirty="0">
                <a:latin typeface="+mn-ea"/>
              </a:rPr>
              <a:t>：</a:t>
            </a:r>
            <a:br>
              <a:rPr lang="zh-CN" altLang="en-US" sz="1900" b="1" dirty="0">
                <a:latin typeface="+mn-ea"/>
              </a:rPr>
            </a:br>
            <a:r>
              <a:rPr lang="en-US" altLang="zh-CN" sz="1900" dirty="0">
                <a:latin typeface="+mn-ea"/>
              </a:rPr>
              <a:t>   </a:t>
            </a:r>
            <a:r>
              <a:rPr lang="zh-CN" altLang="en-US" sz="1900" dirty="0">
                <a:latin typeface="+mn-ea"/>
              </a:rPr>
              <a:t>创建器，声明工厂方法，工厂方法通常会返回一个</a:t>
            </a:r>
            <a:r>
              <a:rPr lang="en-US" altLang="zh-CN" sz="1900" dirty="0">
                <a:latin typeface="+mn-ea"/>
              </a:rPr>
              <a:t>Product</a:t>
            </a:r>
            <a:r>
              <a:rPr lang="zh-CN" altLang="en-US" sz="1900" dirty="0">
                <a:latin typeface="+mn-ea"/>
              </a:rPr>
              <a:t>类型的实例对象，而且多是抽象方法。也可以在</a:t>
            </a:r>
            <a:r>
              <a:rPr lang="en-US" altLang="zh-CN" sz="1900" dirty="0">
                <a:latin typeface="+mn-ea"/>
              </a:rPr>
              <a:t>Factory</a:t>
            </a:r>
            <a:r>
              <a:rPr lang="zh-CN" altLang="en-US" sz="1900" dirty="0">
                <a:latin typeface="+mn-ea"/>
              </a:rPr>
              <a:t>里面提供工厂方法的默认实现，让工厂方法返回一个缺省的</a:t>
            </a:r>
            <a:r>
              <a:rPr lang="en-US" altLang="zh-CN" sz="1900" dirty="0">
                <a:latin typeface="+mn-ea"/>
              </a:rPr>
              <a:t>Product</a:t>
            </a:r>
            <a:r>
              <a:rPr lang="zh-CN" altLang="en-US" sz="1900" dirty="0">
                <a:latin typeface="+mn-ea"/>
              </a:rPr>
              <a:t>类型的实例对象。</a:t>
            </a:r>
            <a:br>
              <a:rPr lang="zh-CN" altLang="en-US" sz="1900" dirty="0">
                <a:latin typeface="+mn-ea"/>
              </a:rPr>
            </a:br>
            <a:r>
              <a:rPr lang="en-US" altLang="zh-CN" sz="1900" b="1" dirty="0" err="1">
                <a:latin typeface="+mn-ea"/>
              </a:rPr>
              <a:t>ConcreteFacotry</a:t>
            </a:r>
            <a:r>
              <a:rPr lang="zh-CN" altLang="en-US" sz="1900" b="1" dirty="0">
                <a:latin typeface="+mn-ea"/>
              </a:rPr>
              <a:t>：</a:t>
            </a:r>
            <a:r>
              <a:rPr lang="en-US" altLang="zh-CN" sz="1900" dirty="0">
                <a:latin typeface="+mn-ea"/>
              </a:rPr>
              <a:t/>
            </a:r>
            <a:br>
              <a:rPr lang="en-US" altLang="zh-CN" sz="1900" dirty="0">
                <a:latin typeface="+mn-ea"/>
              </a:rPr>
            </a:br>
            <a:r>
              <a:rPr lang="en-US" altLang="zh-CN" sz="1900" dirty="0">
                <a:latin typeface="+mn-ea"/>
              </a:rPr>
              <a:t>   </a:t>
            </a:r>
            <a:r>
              <a:rPr lang="zh-CN" altLang="en-US" sz="1900" dirty="0">
                <a:latin typeface="+mn-ea"/>
              </a:rPr>
              <a:t>具体的创建器对象，（覆盖）实现</a:t>
            </a:r>
            <a:r>
              <a:rPr lang="en-US" altLang="zh-CN" sz="1900" dirty="0" err="1">
                <a:latin typeface="+mn-ea"/>
              </a:rPr>
              <a:t>AbstractFacotry</a:t>
            </a:r>
            <a:r>
              <a:rPr lang="zh-CN" altLang="en-US" sz="1900" dirty="0">
                <a:latin typeface="+mn-ea"/>
              </a:rPr>
              <a:t>定义的工厂方法，返回具体的</a:t>
            </a:r>
            <a:r>
              <a:rPr lang="en-US" altLang="zh-CN" sz="1900" dirty="0">
                <a:latin typeface="+mn-ea"/>
              </a:rPr>
              <a:t>Product</a:t>
            </a:r>
            <a:r>
              <a:rPr lang="zh-CN" altLang="en-US" sz="1900" dirty="0">
                <a:latin typeface="+mn-ea"/>
              </a:rPr>
              <a:t>实例。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54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9" name="AutoShape 13"/>
          <p:cNvSpPr>
            <a:spLocks noChangeAspect="1" noChangeArrowheads="1"/>
          </p:cNvSpPr>
          <p:nvPr/>
        </p:nvSpPr>
        <p:spPr bwMode="auto">
          <a:xfrm>
            <a:off x="63500" y="-1531938"/>
            <a:ext cx="500062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6ADE21-C6E5-4E89-B549-B67EC16A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1"/>
          <a:stretch/>
        </p:blipFill>
        <p:spPr>
          <a:xfrm>
            <a:off x="2483768" y="3228368"/>
            <a:ext cx="5695076" cy="325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504" y="335265"/>
            <a:ext cx="4248472" cy="2744213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/* </a:t>
            </a:r>
            <a:r>
              <a:rPr lang="zh-CN" altLang="en-US" sz="1900" dirty="0">
                <a:latin typeface="Adobe Myungjo Std M" pitchFamily="18" charset="-128"/>
              </a:rPr>
              <a:t>工厂方法所创建的对象的接口*</a:t>
            </a:r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/</a:t>
            </a:r>
          </a:p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abstract class Product {</a:t>
            </a:r>
          </a:p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    //</a:t>
            </a:r>
            <a:r>
              <a:rPr lang="zh-CN" altLang="en-US" sz="1900" dirty="0">
                <a:latin typeface="Adobe Myungjo Std M" pitchFamily="18" charset="-128"/>
              </a:rPr>
              <a:t>可以定义</a:t>
            </a:r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Product</a:t>
            </a:r>
            <a:r>
              <a:rPr lang="zh-CN" altLang="en-US" sz="1900" dirty="0">
                <a:latin typeface="Adobe Myungjo Std M" pitchFamily="18" charset="-128"/>
              </a:rPr>
              <a:t>的属性和方法</a:t>
            </a:r>
          </a:p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}</a:t>
            </a:r>
          </a:p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/** * </a:t>
            </a:r>
            <a:r>
              <a:rPr lang="zh-CN" altLang="en-US" sz="1900" dirty="0">
                <a:latin typeface="Adobe Myungjo Std M" pitchFamily="18" charset="-128"/>
                <a:ea typeface="Adobe Myungjo Std M" pitchFamily="18" charset="-128"/>
              </a:rPr>
              <a:t>具体的</a:t>
            </a:r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Product</a:t>
            </a:r>
            <a:r>
              <a:rPr lang="zh-CN" altLang="en-US" sz="1900" dirty="0">
                <a:latin typeface="Adobe Myungjo Std M" pitchFamily="18" charset="-128"/>
                <a:ea typeface="Adobe Myungjo Std M" pitchFamily="18" charset="-128"/>
              </a:rPr>
              <a:t>对象 *</a:t>
            </a:r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/</a:t>
            </a:r>
          </a:p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public class </a:t>
            </a:r>
            <a:r>
              <a:rPr lang="en-US" altLang="zh-CN" sz="1900" dirty="0" err="1">
                <a:latin typeface="Adobe Myungjo Std M" pitchFamily="18" charset="-128"/>
                <a:ea typeface="Adobe Myungjo Std M" pitchFamily="18" charset="-128"/>
              </a:rPr>
              <a:t>ConcreteProduct</a:t>
            </a:r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 extends Product {</a:t>
            </a:r>
          </a:p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    //</a:t>
            </a:r>
            <a:r>
              <a:rPr lang="zh-CN" altLang="en-US" sz="1900" dirty="0">
                <a:latin typeface="Adobe Myungjo Std M" pitchFamily="18" charset="-128"/>
                <a:ea typeface="Adobe Myungjo Std M" pitchFamily="18" charset="-128"/>
              </a:rPr>
              <a:t>实现</a:t>
            </a:r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Product</a:t>
            </a:r>
            <a:r>
              <a:rPr lang="zh-CN" altLang="en-US" sz="1900" dirty="0">
                <a:latin typeface="Adobe Myungjo Std M" pitchFamily="18" charset="-128"/>
                <a:ea typeface="Adobe Myungjo Std M" pitchFamily="18" charset="-128"/>
              </a:rPr>
              <a:t>要求的方法</a:t>
            </a:r>
          </a:p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4531296" y="833503"/>
            <a:ext cx="4536504" cy="1846659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/*** </a:t>
            </a:r>
            <a:r>
              <a:rPr lang="zh-CN" altLang="en-US" sz="2000" dirty="0">
                <a:latin typeface="Adobe Myungjo Std M" pitchFamily="18" charset="-128"/>
              </a:rPr>
              <a:t>客户端使用</a:t>
            </a:r>
            <a:r>
              <a:rPr lang="en-US" altLang="zh-CN" sz="2000" dirty="0" err="1">
                <a:latin typeface="Adobe Myungjo Std M" pitchFamily="18" charset="-128"/>
                <a:ea typeface="Adobe Myungjo Std M" pitchFamily="18" charset="-128"/>
              </a:rPr>
              <a:t>Facotry</a:t>
            </a:r>
            <a:r>
              <a:rPr lang="zh-CN" altLang="en-US" sz="2000" dirty="0">
                <a:latin typeface="Adobe Myungjo Std M" pitchFamily="18" charset="-128"/>
              </a:rPr>
              <a:t>对象的情况下，</a:t>
            </a:r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Factory</a:t>
            </a:r>
            <a:r>
              <a:rPr lang="zh-CN" altLang="en-US" sz="2000" dirty="0">
                <a:latin typeface="Adobe Myungjo Std M" pitchFamily="18" charset="-128"/>
              </a:rPr>
              <a:t>的基本实现结构</a:t>
            </a:r>
            <a:r>
              <a:rPr lang="en-US" altLang="zh-CN" sz="2000" dirty="0">
                <a:latin typeface="Adobe Myungjo Std M" pitchFamily="18" charset="-128"/>
              </a:rPr>
              <a:t>*</a:t>
            </a:r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/</a:t>
            </a:r>
          </a:p>
          <a:p>
            <a:pPr algn="l"/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abstract class Factory {  </a:t>
            </a:r>
          </a:p>
          <a:p>
            <a:pPr algn="l"/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	public abstract Product </a:t>
            </a:r>
            <a:r>
              <a:rPr lang="en-US" altLang="zh-CN" sz="2000" dirty="0" err="1">
                <a:latin typeface="Adobe Myungjo Std M" pitchFamily="18" charset="-128"/>
                <a:ea typeface="Adobe Myungjo Std M" pitchFamily="18" charset="-128"/>
              </a:rPr>
              <a:t>factoryMethod</a:t>
            </a:r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();  </a:t>
            </a:r>
          </a:p>
          <a:p>
            <a:pPr algn="l"/>
            <a:r>
              <a:rPr lang="en-US" altLang="zh-CN" sz="2000" dirty="0">
                <a:latin typeface="Adobe Myungjo Std M" pitchFamily="18" charset="-128"/>
                <a:ea typeface="Adobe Myungjo Std M" pitchFamily="18" charset="-128"/>
              </a:rPr>
              <a:t>} </a:t>
            </a:r>
          </a:p>
        </p:txBody>
      </p:sp>
      <p:sp>
        <p:nvSpPr>
          <p:cNvPr id="9" name="矩形 8"/>
          <p:cNvSpPr/>
          <p:nvPr/>
        </p:nvSpPr>
        <p:spPr>
          <a:xfrm>
            <a:off x="80150" y="3356992"/>
            <a:ext cx="4446481" cy="182319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/**</a:t>
            </a:r>
            <a:r>
              <a:rPr lang="zh-CN" altLang="en-US" sz="1900" dirty="0">
                <a:latin typeface="Adobe Myungjo Std M" pitchFamily="18" charset="-128"/>
              </a:rPr>
              <a:t>具体的创建器实现对象*</a:t>
            </a:r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/</a:t>
            </a:r>
          </a:p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class </a:t>
            </a:r>
            <a:r>
              <a:rPr lang="en-US" altLang="zh-CN" sz="1900" dirty="0" err="1">
                <a:latin typeface="Adobe Myungjo Std M" pitchFamily="18" charset="-128"/>
                <a:ea typeface="Adobe Myungjo Std M" pitchFamily="18" charset="-128"/>
              </a:rPr>
              <a:t>ConcreteFactory</a:t>
            </a:r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 extends Factory {  </a:t>
            </a:r>
          </a:p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    public Product </a:t>
            </a:r>
            <a:r>
              <a:rPr lang="en-US" altLang="zh-CN" sz="1900" dirty="0" err="1">
                <a:latin typeface="Adobe Myungjo Std M" pitchFamily="18" charset="-128"/>
                <a:ea typeface="Adobe Myungjo Std M" pitchFamily="18" charset="-128"/>
              </a:rPr>
              <a:t>factoryMethod</a:t>
            </a:r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() {  </a:t>
            </a:r>
          </a:p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        </a:t>
            </a:r>
            <a:r>
              <a:rPr lang="en-US" altLang="zh-CN" sz="1900" dirty="0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return new </a:t>
            </a:r>
            <a:r>
              <a:rPr lang="en-US" altLang="zh-CN" sz="1900" dirty="0" err="1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ConcreteProduct</a:t>
            </a:r>
            <a:r>
              <a:rPr lang="en-US" altLang="zh-CN" sz="1900" dirty="0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()</a:t>
            </a:r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;  </a:t>
            </a:r>
          </a:p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    }  } </a:t>
            </a:r>
            <a:endParaRPr lang="en-US" altLang="zh-CN" sz="1900" dirty="0">
              <a:effectLst/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437" y="5322349"/>
            <a:ext cx="8115979" cy="1404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0" dirty="0">
                <a:latin typeface="+mn-ea"/>
                <a:ea typeface="+mn-ea"/>
              </a:rPr>
              <a:t>在实际使用时，具体工厂类在实现工厂方法时除了创建具体产品对象之外，还可以负责产品对象的初始化工作以及一些资源和环境配置工作，例如连接数据库、创建文件等。</a:t>
            </a:r>
          </a:p>
          <a:p>
            <a:pPr algn="l"/>
            <a:endParaRPr lang="zh-CN" altLang="en-US" sz="1800" dirty="0">
              <a:latin typeface="Adobe Myungjo Std M" pitchFamily="18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2829020"/>
            <a:ext cx="4495800" cy="2188676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/*</a:t>
            </a:r>
            <a:r>
              <a:rPr lang="zh-CN" altLang="en-US" sz="1900" dirty="0">
                <a:latin typeface="Adobe Myungjo Std M" pitchFamily="18" charset="-128"/>
                <a:ea typeface="Adobe Myungjo Std M" pitchFamily="18" charset="-128"/>
              </a:rPr>
              <a:t>客户端程序</a:t>
            </a:r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*/</a:t>
            </a:r>
          </a:p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Factory </a:t>
            </a:r>
            <a:r>
              <a:rPr lang="en-US" altLang="zh-CN" sz="1900" dirty="0" err="1">
                <a:latin typeface="Adobe Myungjo Std M" pitchFamily="18" charset="-128"/>
                <a:ea typeface="Adobe Myungjo Std M" pitchFamily="18" charset="-128"/>
              </a:rPr>
              <a:t>factory</a:t>
            </a:r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;</a:t>
            </a:r>
          </a:p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factory = new </a:t>
            </a:r>
            <a:r>
              <a:rPr lang="en-US" altLang="zh-CN" sz="1900" dirty="0" err="1">
                <a:latin typeface="Adobe Myungjo Std M" pitchFamily="18" charset="-128"/>
                <a:ea typeface="Adobe Myungjo Std M" pitchFamily="18" charset="-128"/>
              </a:rPr>
              <a:t>ConcreteFactory</a:t>
            </a:r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(); </a:t>
            </a:r>
          </a:p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//</a:t>
            </a:r>
            <a:r>
              <a:rPr lang="zh-CN" altLang="en-US" sz="1900" dirty="0">
                <a:latin typeface="Adobe Myungjo Std M" pitchFamily="18" charset="-128"/>
              </a:rPr>
              <a:t>可通过配置文件实现</a:t>
            </a:r>
            <a:endParaRPr lang="en-US" altLang="zh-CN" sz="1900" dirty="0">
              <a:latin typeface="Adobe Myungjo Std M" pitchFamily="18" charset="-128"/>
            </a:endParaRPr>
          </a:p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Product </a:t>
            </a:r>
            <a:r>
              <a:rPr lang="en-US" altLang="zh-CN" sz="1900" dirty="0" err="1">
                <a:latin typeface="Adobe Myungjo Std M" pitchFamily="18" charset="-128"/>
                <a:ea typeface="Adobe Myungjo Std M" pitchFamily="18" charset="-128"/>
              </a:rPr>
              <a:t>product</a:t>
            </a:r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;</a:t>
            </a:r>
          </a:p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product = </a:t>
            </a:r>
            <a:r>
              <a:rPr lang="en-US" altLang="zh-CN" sz="1900" dirty="0" err="1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factory.factoryMethod</a:t>
            </a:r>
            <a:r>
              <a:rPr lang="en-US" altLang="zh-CN" sz="1900" dirty="0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();</a:t>
            </a:r>
          </a:p>
          <a:p>
            <a:pPr algn="l"/>
            <a:r>
              <a:rPr lang="en-US" altLang="zh-CN" sz="1900" dirty="0">
                <a:latin typeface="Adobe Myungjo Std M" pitchFamily="18" charset="-128"/>
                <a:ea typeface="Adobe Myungjo Std M" pitchFamily="18" charset="-128"/>
              </a:rPr>
              <a:t>……</a:t>
            </a:r>
            <a:endParaRPr lang="zh-CN" altLang="en-US" sz="1900" dirty="0">
              <a:latin typeface="Adobe Myungjo Std M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45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+mn-ea"/>
                <a:ea typeface="+mn-ea"/>
              </a:rPr>
              <a:t>客户端使用由</a:t>
            </a:r>
            <a:r>
              <a:rPr lang="en-US" altLang="zh-CN" dirty="0">
                <a:effectLst/>
                <a:latin typeface="+mn-ea"/>
                <a:ea typeface="+mn-ea"/>
              </a:rPr>
              <a:t>Factory</a:t>
            </a:r>
            <a:r>
              <a:rPr lang="zh-CN" altLang="en-US" dirty="0">
                <a:effectLst/>
                <a:latin typeface="+mn-ea"/>
                <a:ea typeface="+mn-ea"/>
              </a:rPr>
              <a:t>创建出来的对象的调用顺序示意图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56</a:t>
            </a:fld>
            <a:endParaRPr lang="en-US" altLang="zh-CN">
              <a:latin typeface="+mn-ea"/>
              <a:ea typeface="+mn-ea"/>
            </a:endParaRPr>
          </a:p>
        </p:txBody>
      </p:sp>
      <p:pic>
        <p:nvPicPr>
          <p:cNvPr id="315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68770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1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877141"/>
            <a:ext cx="8280400" cy="165618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effectLst/>
                <a:latin typeface="+mn-ea"/>
                <a:ea typeface="+mn-ea"/>
              </a:rPr>
              <a:t>使用</a:t>
            </a:r>
            <a:r>
              <a:rPr lang="zh-CN" altLang="en-US" sz="2000" b="1" dirty="0">
                <a:effectLst/>
                <a:latin typeface="+mn-ea"/>
                <a:ea typeface="+mn-ea"/>
              </a:rPr>
              <a:t>工厂方法模式</a:t>
            </a:r>
            <a:r>
              <a:rPr lang="zh-CN" altLang="en-US" sz="2000" dirty="0">
                <a:effectLst/>
                <a:latin typeface="+mn-ea"/>
                <a:ea typeface="+mn-ea"/>
              </a:rPr>
              <a:t>来设计日志记录器，</a:t>
            </a:r>
            <a:r>
              <a:rPr lang="en-US" altLang="zh-CN" sz="2000" dirty="0">
                <a:effectLst/>
                <a:latin typeface="+mn-ea"/>
                <a:ea typeface="+mn-ea"/>
              </a:rPr>
              <a:t>Logger</a:t>
            </a:r>
            <a:r>
              <a:rPr lang="zh-CN" altLang="en-US" sz="2000" dirty="0">
                <a:effectLst/>
                <a:latin typeface="+mn-ea"/>
                <a:ea typeface="+mn-ea"/>
              </a:rPr>
              <a:t>接口充当抽象产品，其子类</a:t>
            </a:r>
            <a:r>
              <a:rPr lang="en-US" altLang="zh-CN" sz="2000" dirty="0" err="1">
                <a:effectLst/>
                <a:latin typeface="+mn-ea"/>
                <a:ea typeface="+mn-ea"/>
              </a:rPr>
              <a:t>FileLogger</a:t>
            </a:r>
            <a:r>
              <a:rPr lang="zh-CN" altLang="en-US" sz="2000" dirty="0">
                <a:effectLst/>
                <a:latin typeface="+mn-ea"/>
                <a:ea typeface="+mn-ea"/>
              </a:rPr>
              <a:t>和</a:t>
            </a:r>
            <a:r>
              <a:rPr lang="en-US" altLang="zh-CN" sz="2000" dirty="0" err="1">
                <a:effectLst/>
                <a:latin typeface="+mn-ea"/>
                <a:ea typeface="+mn-ea"/>
              </a:rPr>
              <a:t>DatabaseLogger</a:t>
            </a:r>
            <a:r>
              <a:rPr lang="zh-CN" altLang="en-US" sz="2000" dirty="0">
                <a:effectLst/>
                <a:latin typeface="+mn-ea"/>
                <a:ea typeface="+mn-ea"/>
              </a:rPr>
              <a:t>充当具体产品，</a:t>
            </a:r>
            <a:r>
              <a:rPr lang="en-US" altLang="zh-CN" sz="2000" dirty="0" err="1">
                <a:effectLst/>
                <a:latin typeface="+mn-ea"/>
                <a:ea typeface="+mn-ea"/>
              </a:rPr>
              <a:t>LoggerFactory</a:t>
            </a:r>
            <a:r>
              <a:rPr lang="zh-CN" altLang="en-US" sz="2000" dirty="0">
                <a:effectLst/>
                <a:latin typeface="+mn-ea"/>
                <a:ea typeface="+mn-ea"/>
              </a:rPr>
              <a:t>接口充当抽象工厂，其子类</a:t>
            </a:r>
            <a:r>
              <a:rPr lang="en-US" altLang="zh-CN" sz="2000" dirty="0" err="1">
                <a:effectLst/>
                <a:latin typeface="+mn-ea"/>
                <a:ea typeface="+mn-ea"/>
              </a:rPr>
              <a:t>FileLoggerFactory</a:t>
            </a:r>
            <a:r>
              <a:rPr lang="zh-CN" altLang="en-US" sz="2000" dirty="0">
                <a:effectLst/>
                <a:latin typeface="+mn-ea"/>
                <a:ea typeface="+mn-ea"/>
              </a:rPr>
              <a:t>和</a:t>
            </a:r>
            <a:r>
              <a:rPr lang="en-US" altLang="zh-CN" sz="2000" dirty="0" err="1">
                <a:effectLst/>
                <a:latin typeface="+mn-ea"/>
                <a:ea typeface="+mn-ea"/>
              </a:rPr>
              <a:t>DatabaseLoggerFactory</a:t>
            </a:r>
            <a:r>
              <a:rPr lang="zh-CN" altLang="en-US" sz="2000" dirty="0">
                <a:effectLst/>
                <a:latin typeface="+mn-ea"/>
                <a:ea typeface="+mn-ea"/>
              </a:rPr>
              <a:t>充当具体工厂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57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2B8804-ED5B-4734-9981-AEC9AB55091D}"/>
              </a:ext>
            </a:extLst>
          </p:cNvPr>
          <p:cNvSpPr/>
          <p:nvPr/>
        </p:nvSpPr>
        <p:spPr bwMode="auto">
          <a:xfrm>
            <a:off x="7020272" y="2924944"/>
            <a:ext cx="12241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FFF634-5488-4CB8-B21F-A87A0D91C416}"/>
              </a:ext>
            </a:extLst>
          </p:cNvPr>
          <p:cNvSpPr/>
          <p:nvPr/>
        </p:nvSpPr>
        <p:spPr bwMode="auto">
          <a:xfrm>
            <a:off x="7784740" y="2996952"/>
            <a:ext cx="1224136" cy="180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CB85EA55-F247-40FD-8343-52CB204C3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0" y="2621271"/>
            <a:ext cx="8280400" cy="3425102"/>
          </a:xfrm>
        </p:spPr>
      </p:pic>
    </p:spTree>
    <p:extLst>
      <p:ext uri="{BB962C8B-B14F-4D97-AF65-F5344CB8AC3E}">
        <p14:creationId xmlns:p14="http://schemas.microsoft.com/office/powerpoint/2010/main" val="28976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08720"/>
            <a:ext cx="8280920" cy="532889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latin typeface="+mn-ea"/>
              </a:rPr>
              <a:t>//</a:t>
            </a:r>
            <a:r>
              <a:rPr lang="zh-CN" altLang="en-US" sz="2000" dirty="0">
                <a:latin typeface="+mn-ea"/>
              </a:rPr>
              <a:t>日志记录器接口：</a:t>
            </a:r>
            <a:endParaRPr lang="en-US" altLang="zh-CN" sz="2000" dirty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latin typeface="+mn-ea"/>
              </a:rPr>
              <a:t>//</a:t>
            </a:r>
            <a:r>
              <a:rPr lang="zh-CN" altLang="en-US" sz="2000" dirty="0">
                <a:latin typeface="+mn-ea"/>
              </a:rPr>
              <a:t>抽象产品  </a:t>
            </a:r>
            <a:endParaRPr lang="en-US" altLang="zh-CN" sz="2000" dirty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interface Logger { 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latin typeface="+mn-ea"/>
              </a:rPr>
              <a:t>     public void </a:t>
            </a:r>
            <a:r>
              <a:rPr lang="en-US" altLang="zh-CN" sz="2000" dirty="0" err="1">
                <a:latin typeface="+mn-ea"/>
              </a:rPr>
              <a:t>writeLog</a:t>
            </a:r>
            <a:r>
              <a:rPr lang="en-US" altLang="zh-CN" sz="2000" dirty="0">
                <a:latin typeface="+mn-ea"/>
              </a:rPr>
              <a:t>();   }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latin typeface="+mn-ea"/>
              </a:rPr>
              <a:t>    //</a:t>
            </a:r>
            <a:r>
              <a:rPr lang="zh-CN" altLang="en-US" sz="2000" dirty="0">
                <a:latin typeface="+mn-ea"/>
              </a:rPr>
              <a:t>数据库日志记录器：具体产品   </a:t>
            </a:r>
            <a:endParaRPr lang="en-US" altLang="zh-CN" sz="2000" dirty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latin typeface="+mn-ea"/>
              </a:rPr>
              <a:t>class </a:t>
            </a:r>
            <a:r>
              <a:rPr lang="en-US" altLang="zh-CN" sz="2000" dirty="0" err="1">
                <a:latin typeface="+mn-ea"/>
              </a:rPr>
              <a:t>DatabaseLogger</a:t>
            </a:r>
            <a:r>
              <a:rPr lang="en-US" altLang="zh-CN" sz="2000" dirty="0">
                <a:latin typeface="+mn-ea"/>
              </a:rPr>
              <a:t> implements Logger {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latin typeface="+mn-ea"/>
              </a:rPr>
              <a:t>     public void </a:t>
            </a:r>
            <a:r>
              <a:rPr lang="en-US" altLang="zh-CN" sz="2000" dirty="0" err="1">
                <a:latin typeface="+mn-ea"/>
              </a:rPr>
              <a:t>writeLog</a:t>
            </a:r>
            <a:r>
              <a:rPr lang="en-US" altLang="zh-CN" sz="2000" dirty="0">
                <a:latin typeface="+mn-ea"/>
              </a:rPr>
              <a:t>() {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latin typeface="+mn-ea"/>
              </a:rPr>
              <a:t>          </a:t>
            </a:r>
            <a:r>
              <a:rPr lang="en-US" altLang="zh-CN" sz="2000" dirty="0" err="1">
                <a:latin typeface="+mn-ea"/>
              </a:rPr>
              <a:t>System.out.println</a:t>
            </a:r>
            <a:r>
              <a:rPr lang="en-US" altLang="zh-CN" sz="2000" dirty="0">
                <a:latin typeface="+mn-ea"/>
              </a:rPr>
              <a:t>("</a:t>
            </a:r>
            <a:r>
              <a:rPr lang="zh-CN" altLang="en-US" sz="2000" dirty="0">
                <a:latin typeface="+mn-ea"/>
              </a:rPr>
              <a:t>数据库日志记录</a:t>
            </a:r>
            <a:r>
              <a:rPr lang="en-US" altLang="zh-CN" sz="2000" dirty="0">
                <a:latin typeface="+mn-ea"/>
              </a:rPr>
              <a:t>");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latin typeface="+mn-ea"/>
              </a:rPr>
              <a:t>    }   }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latin typeface="+mn-ea"/>
              </a:rPr>
              <a:t> //</a:t>
            </a:r>
            <a:r>
              <a:rPr lang="zh-CN" altLang="en-US" sz="2000" dirty="0">
                <a:latin typeface="+mn-ea"/>
              </a:rPr>
              <a:t>文件日志记录器：具体产品  </a:t>
            </a:r>
            <a:endParaRPr lang="en-US" altLang="zh-CN" sz="2000" dirty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class </a:t>
            </a:r>
            <a:r>
              <a:rPr lang="en-US" altLang="zh-CN" sz="2000" dirty="0" err="1">
                <a:latin typeface="+mn-ea"/>
              </a:rPr>
              <a:t>FileLogger</a:t>
            </a:r>
            <a:r>
              <a:rPr lang="en-US" altLang="zh-CN" sz="2000" dirty="0">
                <a:latin typeface="+mn-ea"/>
              </a:rPr>
              <a:t> implements Logger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latin typeface="+mn-ea"/>
              </a:rPr>
              <a:t>     public void </a:t>
            </a:r>
            <a:r>
              <a:rPr lang="en-US" altLang="zh-CN" sz="2000" dirty="0" err="1">
                <a:latin typeface="+mn-ea"/>
              </a:rPr>
              <a:t>writeLog</a:t>
            </a:r>
            <a:r>
              <a:rPr lang="en-US" altLang="zh-CN" sz="2000" dirty="0">
                <a:latin typeface="+mn-ea"/>
              </a:rPr>
              <a:t>() {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latin typeface="+mn-ea"/>
              </a:rPr>
              <a:t>          </a:t>
            </a:r>
            <a:r>
              <a:rPr lang="en-US" altLang="zh-CN" sz="2000" dirty="0" err="1">
                <a:latin typeface="+mn-ea"/>
              </a:rPr>
              <a:t>System.out.println</a:t>
            </a:r>
            <a:r>
              <a:rPr lang="en-US" altLang="zh-CN" sz="2000" dirty="0">
                <a:latin typeface="+mn-ea"/>
              </a:rPr>
              <a:t>("</a:t>
            </a:r>
            <a:r>
              <a:rPr lang="zh-CN" altLang="en-US" sz="2000" dirty="0">
                <a:latin typeface="+mn-ea"/>
              </a:rPr>
              <a:t>文件日志记录。</a:t>
            </a:r>
            <a:r>
              <a:rPr lang="en-US" altLang="zh-CN" sz="2000" dirty="0">
                <a:latin typeface="+mn-ea"/>
              </a:rPr>
              <a:t>");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latin typeface="+mn-ea"/>
              </a:rPr>
              <a:t>  }   }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58</a:t>
            </a:fld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09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44016"/>
            <a:ext cx="8950920" cy="67139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//</a:t>
            </a:r>
            <a:r>
              <a:rPr lang="zh-CN" altLang="en-US" sz="2000" dirty="0">
                <a:latin typeface="+mn-ea"/>
              </a:rPr>
              <a:t>日志记录器工厂接口：抽象工厂  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interface </a:t>
            </a:r>
            <a:r>
              <a:rPr lang="en-US" altLang="zh-CN" sz="2000" dirty="0" err="1">
                <a:latin typeface="+mn-ea"/>
              </a:rPr>
              <a:t>LoggerFactory</a:t>
            </a:r>
            <a:r>
              <a:rPr lang="en-US" altLang="zh-CN" sz="2000" dirty="0">
                <a:latin typeface="+mn-ea"/>
              </a:rPr>
              <a:t> {     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public Logger </a:t>
            </a:r>
            <a:r>
              <a:rPr lang="en-US" altLang="zh-CN" sz="2000" dirty="0" err="1">
                <a:latin typeface="+mn-ea"/>
              </a:rPr>
              <a:t>createLogger</a:t>
            </a:r>
            <a:r>
              <a:rPr lang="en-US" altLang="zh-CN" sz="2000" dirty="0">
                <a:latin typeface="+mn-ea"/>
              </a:rPr>
              <a:t>();   }     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//</a:t>
            </a:r>
            <a:r>
              <a:rPr lang="zh-CN" altLang="en-US" sz="2000" dirty="0">
                <a:latin typeface="+mn-ea"/>
              </a:rPr>
              <a:t>数据库日志记录器工厂类：具体工厂  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class </a:t>
            </a:r>
            <a:r>
              <a:rPr lang="en-US" altLang="zh-CN" sz="2000" dirty="0" err="1">
                <a:latin typeface="+mn-ea"/>
              </a:rPr>
              <a:t>DatabaseLoggerFactory</a:t>
            </a:r>
            <a:r>
              <a:rPr lang="en-US" altLang="zh-CN" sz="2000" dirty="0">
                <a:latin typeface="+mn-ea"/>
              </a:rPr>
              <a:t> implements </a:t>
            </a:r>
            <a:r>
              <a:rPr lang="en-US" altLang="zh-CN" sz="2000" dirty="0" err="1">
                <a:latin typeface="+mn-ea"/>
              </a:rPr>
              <a:t>LoggerFactory</a:t>
            </a:r>
            <a:r>
              <a:rPr lang="en-US" altLang="zh-CN" sz="2000" dirty="0">
                <a:latin typeface="+mn-ea"/>
              </a:rPr>
              <a:t> {     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public Logger </a:t>
            </a:r>
            <a:r>
              <a:rPr lang="en-US" altLang="zh-CN" sz="2000" dirty="0" err="1">
                <a:latin typeface="+mn-ea"/>
              </a:rPr>
              <a:t>createLogger</a:t>
            </a:r>
            <a:r>
              <a:rPr lang="en-US" altLang="zh-CN" sz="2000" dirty="0">
                <a:latin typeface="+mn-ea"/>
              </a:rPr>
              <a:t>() {  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//</a:t>
            </a:r>
            <a:r>
              <a:rPr lang="zh-CN" altLang="en-US" sz="2000" dirty="0">
                <a:latin typeface="+mn-ea"/>
              </a:rPr>
              <a:t>连接数据库，代码省略 ；创建数据库日志记录器对象               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Logger </a:t>
            </a:r>
            <a:r>
              <a:rPr lang="en-US" altLang="zh-CN" sz="2000" dirty="0" err="1">
                <a:latin typeface="+mn-ea"/>
              </a:rPr>
              <a:t>logger</a:t>
            </a:r>
            <a:r>
              <a:rPr lang="en-US" altLang="zh-CN" sz="2000" dirty="0">
                <a:latin typeface="+mn-ea"/>
              </a:rPr>
              <a:t> = new </a:t>
            </a:r>
            <a:r>
              <a:rPr lang="en-US" altLang="zh-CN" sz="2000" dirty="0" err="1">
                <a:latin typeface="+mn-ea"/>
              </a:rPr>
              <a:t>DatabaseLogger</a:t>
            </a:r>
            <a:r>
              <a:rPr lang="en-US" altLang="zh-CN" sz="2000" dirty="0">
                <a:latin typeface="+mn-ea"/>
              </a:rPr>
              <a:t>();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//</a:t>
            </a:r>
            <a:r>
              <a:rPr lang="zh-CN" altLang="en-US" sz="1800" dirty="0">
                <a:latin typeface="+mn-ea"/>
              </a:rPr>
              <a:t>初始化数据库日志记录器代码省略</a:t>
            </a:r>
            <a:r>
              <a:rPr lang="zh-CN" altLang="en-US" sz="2000" dirty="0">
                <a:latin typeface="+mn-ea"/>
              </a:rPr>
              <a:t>                  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return logger;       }      }    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//</a:t>
            </a:r>
            <a:r>
              <a:rPr lang="zh-CN" altLang="en-US" sz="2000" dirty="0">
                <a:latin typeface="+mn-ea"/>
              </a:rPr>
              <a:t>文件日志记录器工厂类：具体工厂   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class </a:t>
            </a:r>
            <a:r>
              <a:rPr lang="en-US" altLang="zh-CN" sz="2000" dirty="0" err="1">
                <a:latin typeface="+mn-ea"/>
              </a:rPr>
              <a:t>FileLoggerFactory</a:t>
            </a:r>
            <a:r>
              <a:rPr lang="en-US" altLang="zh-CN" sz="2000" dirty="0">
                <a:latin typeface="+mn-ea"/>
              </a:rPr>
              <a:t> implements </a:t>
            </a:r>
            <a:r>
              <a:rPr lang="en-US" altLang="zh-CN" sz="2000" dirty="0" err="1">
                <a:latin typeface="+mn-ea"/>
              </a:rPr>
              <a:t>LoggerFactory</a:t>
            </a:r>
            <a:r>
              <a:rPr lang="en-US" altLang="zh-CN" sz="2000" dirty="0">
                <a:latin typeface="+mn-ea"/>
              </a:rPr>
              <a:t> {      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public Logger </a:t>
            </a:r>
            <a:r>
              <a:rPr lang="en-US" altLang="zh-CN" sz="2000" dirty="0" err="1">
                <a:latin typeface="+mn-ea"/>
              </a:rPr>
              <a:t>createLogger</a:t>
            </a:r>
            <a:r>
              <a:rPr lang="en-US" altLang="zh-CN" sz="2000" dirty="0">
                <a:latin typeface="+mn-ea"/>
              </a:rPr>
              <a:t>() {        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//</a:t>
            </a:r>
            <a:r>
              <a:rPr lang="zh-CN" altLang="en-US" sz="2000" dirty="0">
                <a:latin typeface="+mn-ea"/>
              </a:rPr>
              <a:t>创建文件日志记录器对象                     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Logger </a:t>
            </a:r>
            <a:r>
              <a:rPr lang="en-US" altLang="zh-CN" sz="2000" dirty="0" err="1">
                <a:latin typeface="+mn-ea"/>
              </a:rPr>
              <a:t>logger</a:t>
            </a:r>
            <a:r>
              <a:rPr lang="en-US" altLang="zh-CN" sz="2000" dirty="0">
                <a:latin typeface="+mn-ea"/>
              </a:rPr>
              <a:t> = new </a:t>
            </a:r>
            <a:r>
              <a:rPr lang="en-US" altLang="zh-CN" sz="2000" dirty="0" err="1">
                <a:latin typeface="+mn-ea"/>
              </a:rPr>
              <a:t>FileLogger</a:t>
            </a:r>
            <a:r>
              <a:rPr lang="en-US" altLang="zh-CN" sz="2000" dirty="0">
                <a:latin typeface="+mn-ea"/>
              </a:rPr>
              <a:t>();              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//</a:t>
            </a:r>
            <a:r>
              <a:rPr lang="zh-CN" altLang="en-US" sz="2000" dirty="0">
                <a:latin typeface="+mn-ea"/>
              </a:rPr>
              <a:t>创建文件，代码省略             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   </a:t>
            </a:r>
            <a:r>
              <a:rPr lang="en-US" altLang="zh-CN" sz="2000" dirty="0">
                <a:latin typeface="+mn-ea"/>
              </a:rPr>
              <a:t>return logger;    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}      }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59</a:t>
            </a:fld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面向对象设计</a:t>
            </a:r>
          </a:p>
        </p:txBody>
      </p:sp>
      <p:sp>
        <p:nvSpPr>
          <p:cNvPr id="819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-108520" y="1455739"/>
            <a:ext cx="9144000" cy="2909366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使一个系统可在更高的层次上提供了可复用性</a:t>
            </a:r>
          </a:p>
          <a:p>
            <a:pPr lvl="1">
              <a:lnSpc>
                <a:spcPct val="12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抽象化和继承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使概念和定义可复用</a:t>
            </a:r>
          </a:p>
          <a:p>
            <a:pPr lvl="1">
              <a:lnSpc>
                <a:spcPct val="12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使实现和应用可复用</a:t>
            </a:r>
          </a:p>
          <a:p>
            <a:pPr lvl="1">
              <a:lnSpc>
                <a:spcPct val="12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抽象化和封装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可保持和促进系统的可维护性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57B6CD23-71F0-4E13-AD49-39D2CF70EBE6}" type="datetime1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3933B52F-80C1-4CD5-AAD9-9CAD6969B46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8509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class Client {  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public static void main(String </a:t>
            </a:r>
            <a:r>
              <a:rPr lang="en-US" altLang="zh-CN" dirty="0" err="1">
                <a:latin typeface="+mn-ea"/>
              </a:rPr>
              <a:t>args</a:t>
            </a:r>
            <a:r>
              <a:rPr lang="en-US" altLang="zh-CN" dirty="0">
                <a:latin typeface="+mn-ea"/>
              </a:rPr>
              <a:t>[]) {  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    </a:t>
            </a:r>
            <a:r>
              <a:rPr lang="en-US" altLang="zh-CN" dirty="0" err="1">
                <a:latin typeface="+mn-ea"/>
              </a:rPr>
              <a:t>LoggerFactory</a:t>
            </a:r>
            <a:r>
              <a:rPr lang="en-US" altLang="zh-CN" dirty="0">
                <a:latin typeface="+mn-ea"/>
              </a:rPr>
              <a:t> factory;  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    Logger </a:t>
            </a:r>
            <a:r>
              <a:rPr lang="en-US" altLang="zh-CN" dirty="0" err="1">
                <a:latin typeface="+mn-ea"/>
              </a:rPr>
              <a:t>logger</a:t>
            </a:r>
            <a:r>
              <a:rPr lang="en-US" altLang="zh-CN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可引入配置文件实现  </a:t>
            </a:r>
            <a:r>
              <a:rPr lang="en-US" altLang="zh-CN" dirty="0">
                <a:latin typeface="+mn-ea"/>
              </a:rPr>
              <a:t>  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    factory = new </a:t>
            </a:r>
            <a:r>
              <a:rPr lang="en-US" altLang="zh-CN" dirty="0" err="1">
                <a:latin typeface="+mn-ea"/>
              </a:rPr>
              <a:t>FileLoggerFactory</a:t>
            </a:r>
            <a:r>
              <a:rPr lang="en-US" altLang="zh-CN" dirty="0">
                <a:latin typeface="+mn-ea"/>
              </a:rPr>
              <a:t>(); 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    logger = </a:t>
            </a:r>
            <a:r>
              <a:rPr lang="en-US" altLang="zh-CN" dirty="0" err="1">
                <a:latin typeface="+mn-ea"/>
              </a:rPr>
              <a:t>factory.createLogger</a:t>
            </a:r>
            <a:r>
              <a:rPr lang="en-US" altLang="zh-CN" dirty="0">
                <a:latin typeface="+mn-ea"/>
              </a:rPr>
              <a:t>();  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    </a:t>
            </a:r>
            <a:r>
              <a:rPr lang="en-US" altLang="zh-CN" dirty="0" err="1">
                <a:latin typeface="+mn-ea"/>
              </a:rPr>
              <a:t>logger.writeLog</a:t>
            </a:r>
            <a:r>
              <a:rPr lang="en-US" altLang="zh-CN" dirty="0">
                <a:latin typeface="+mn-ea"/>
              </a:rPr>
              <a:t>();  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}  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60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90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>
                <a:latin typeface="+mn-ea"/>
                <a:ea typeface="+mn-ea"/>
              </a:rPr>
              <a:t>定义工厂方法模式</a:t>
            </a:r>
          </a:p>
        </p:txBody>
      </p:sp>
      <p:sp>
        <p:nvSpPr>
          <p:cNvPr id="137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2" y="1319213"/>
            <a:ext cx="8352283" cy="26527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600" dirty="0">
                <a:solidFill>
                  <a:schemeClr val="tx1"/>
                </a:solidFill>
                <a:latin typeface="+mn-ea"/>
              </a:rPr>
              <a:t>工厂方法模式定义了一个创建对象的接口</a:t>
            </a:r>
          </a:p>
          <a:p>
            <a:pPr eaLnBrk="1" hangingPunct="1">
              <a:defRPr/>
            </a:pPr>
            <a:r>
              <a:rPr lang="zh-CN" altLang="en-US" sz="2600" dirty="0">
                <a:solidFill>
                  <a:schemeClr val="tx1"/>
                </a:solidFill>
                <a:latin typeface="+mn-ea"/>
              </a:rPr>
              <a:t>由子类决定实例化的类是哪一个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5375D02-7BE3-41B2-972B-5D18B75B2C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1"/>
          <a:stretch/>
        </p:blipFill>
        <p:spPr>
          <a:xfrm>
            <a:off x="1109172" y="2528064"/>
            <a:ext cx="6925656" cy="39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47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+mn-ea"/>
                <a:ea typeface="+mn-ea"/>
              </a:rPr>
              <a:t>Factory Method(</a:t>
            </a:r>
            <a:r>
              <a:rPr lang="zh-CN" altLang="en-US">
                <a:latin typeface="+mn-ea"/>
                <a:ea typeface="+mn-ea"/>
              </a:rPr>
              <a:t>工厂方法</a:t>
            </a:r>
            <a:r>
              <a:rPr lang="en-US" altLang="zh-CN">
                <a:latin typeface="+mn-ea"/>
                <a:ea typeface="+mn-ea"/>
              </a:rPr>
              <a:t>)</a:t>
            </a:r>
            <a:r>
              <a:rPr lang="zh-CN" altLang="en-US">
                <a:latin typeface="+mn-ea"/>
                <a:ea typeface="+mn-ea"/>
              </a:rPr>
              <a:t>模式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idx="1"/>
          </p:nvPr>
        </p:nvSpPr>
        <p:spPr>
          <a:xfrm>
            <a:off x="395289" y="1319213"/>
            <a:ext cx="8367712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简单工厂的优缺点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CC00"/>
                </a:solidFill>
                <a:latin typeface="+mn-ea"/>
              </a:rPr>
              <a:t>优点：</a:t>
            </a:r>
            <a:r>
              <a:rPr lang="zh-CN" altLang="en-US" dirty="0">
                <a:latin typeface="+mn-ea"/>
              </a:rPr>
              <a:t>实现了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责任分割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利用判断逻辑，决定实例化哪一个产品类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客户端可以免除直接创建产品类对象的责任，仅仅使用该产品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CC00"/>
                </a:solidFill>
                <a:latin typeface="+mn-ea"/>
              </a:rPr>
              <a:t>缺点：</a:t>
            </a:r>
            <a:r>
              <a:rPr lang="zh-CN" altLang="en-US" dirty="0">
                <a:latin typeface="+mn-ea"/>
              </a:rPr>
              <a:t>没有完全做到“开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闭”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一旦增加新的产品，需要修改工厂的代码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但是客户代码不需要修改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“我不入地狱谁入地狱”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3E05B-4696-4010-85D8-2E724EB964F2}" type="slidenum">
              <a:rPr lang="zh-CN" altLang="en-US">
                <a:latin typeface="+mn-ea"/>
                <a:ea typeface="+mn-ea"/>
              </a:rPr>
              <a:pPr>
                <a:defRPr/>
              </a:pPr>
              <a:t>62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10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+mn-ea"/>
                <a:ea typeface="+mn-ea"/>
              </a:rPr>
              <a:t>Factory Method(</a:t>
            </a:r>
            <a:r>
              <a:rPr lang="zh-CN" altLang="en-US">
                <a:latin typeface="+mn-ea"/>
                <a:ea typeface="+mn-ea"/>
              </a:rPr>
              <a:t>工厂方法</a:t>
            </a:r>
            <a:r>
              <a:rPr lang="en-US" altLang="zh-CN">
                <a:latin typeface="+mn-ea"/>
                <a:ea typeface="+mn-ea"/>
              </a:rPr>
              <a:t>)</a:t>
            </a:r>
            <a:r>
              <a:rPr lang="zh-CN" altLang="en-US">
                <a:latin typeface="+mn-ea"/>
                <a:ea typeface="+mn-ea"/>
              </a:rPr>
              <a:t>模式</a:t>
            </a:r>
          </a:p>
        </p:txBody>
      </p:sp>
      <p:sp>
        <p:nvSpPr>
          <p:cNvPr id="123392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19213"/>
            <a:ext cx="8078787" cy="50990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简单工厂的问题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所有具体产品对象的创建都放在一个类中，一旦增加新的产品，当然工厂类要被修改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工厂方法：使用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多态</a:t>
            </a:r>
            <a:r>
              <a:rPr lang="zh-CN" altLang="en-US" dirty="0">
                <a:latin typeface="+mn-ea"/>
              </a:rPr>
              <a:t>来应对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提供一个抽象工厂的接口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具体工厂分别负责创建具体产品对象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增加新的产品只需要相应增加新的具体工厂类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23EF5-E5C6-4C1D-850A-30DF1DBEBD9B}" type="slidenum">
              <a:rPr lang="zh-CN" altLang="en-US">
                <a:latin typeface="+mn-ea"/>
                <a:ea typeface="+mn-ea"/>
              </a:rPr>
              <a:pPr>
                <a:defRPr/>
              </a:pPr>
              <a:t>63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67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+mn-ea"/>
                <a:ea typeface="+mn-ea"/>
              </a:rPr>
              <a:t>Factory Method(</a:t>
            </a:r>
            <a:r>
              <a:rPr lang="zh-CN" altLang="en-US">
                <a:latin typeface="+mn-ea"/>
                <a:ea typeface="+mn-ea"/>
              </a:rPr>
              <a:t>工厂方法</a:t>
            </a:r>
            <a:r>
              <a:rPr lang="en-US" altLang="zh-CN">
                <a:latin typeface="+mn-ea"/>
                <a:ea typeface="+mn-ea"/>
              </a:rPr>
              <a:t>)</a:t>
            </a:r>
            <a:r>
              <a:rPr lang="zh-CN" altLang="en-US">
                <a:latin typeface="+mn-ea"/>
                <a:ea typeface="+mn-ea"/>
              </a:rPr>
              <a:t>模式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84975" cy="506211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意图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定义一个用于创建对象的接口，让实现类（具体工厂类）决定实例化哪一个类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使一个类的实例化延迟到实现类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优点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封装了创建具体对象的工作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使得客户代码“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针对接口编程</a:t>
            </a:r>
            <a:r>
              <a:rPr lang="zh-CN" altLang="en-US" dirty="0">
                <a:latin typeface="+mn-ea"/>
              </a:rPr>
              <a:t>”，保持对变化的“关闭”（产品）</a:t>
            </a: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缺点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虽然保证了工厂方法内的对修改关闭，但对于使用工厂方法的类，如果要更换另外一种产品，仍然需要修改实例化的具体工厂类</a:t>
            </a:r>
          </a:p>
          <a:p>
            <a:pPr lvl="1" eaLnBrk="1" hangingPunct="1">
              <a:defRPr/>
            </a:pPr>
            <a:endParaRPr lang="zh-CN" altLang="en-US" dirty="0">
              <a:latin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88B306-4414-42DD-8671-E5D20818D9A0}" type="slidenum">
              <a:rPr lang="zh-CN" altLang="en-US">
                <a:latin typeface="+mn-ea"/>
                <a:ea typeface="+mn-ea"/>
              </a:rPr>
              <a:pPr>
                <a:defRPr/>
              </a:pPr>
              <a:t>64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03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+mn-ea"/>
                <a:ea typeface="+mn-ea"/>
              </a:rPr>
              <a:t>Factory Method(</a:t>
            </a:r>
            <a:r>
              <a:rPr lang="zh-CN" altLang="en-US">
                <a:latin typeface="+mn-ea"/>
                <a:ea typeface="+mn-ea"/>
              </a:rPr>
              <a:t>工厂方法</a:t>
            </a:r>
            <a:r>
              <a:rPr lang="en-US" altLang="zh-CN">
                <a:latin typeface="+mn-ea"/>
                <a:ea typeface="+mn-ea"/>
              </a:rPr>
              <a:t>)</a:t>
            </a:r>
            <a:r>
              <a:rPr lang="zh-CN" altLang="en-US">
                <a:latin typeface="+mn-ea"/>
                <a:ea typeface="+mn-ea"/>
              </a:rPr>
              <a:t>模式</a:t>
            </a:r>
          </a:p>
        </p:txBody>
      </p:sp>
      <p:sp>
        <p:nvSpPr>
          <p:cNvPr id="103424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19213"/>
            <a:ext cx="8078787" cy="641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+mn-ea"/>
              </a:rPr>
              <a:t>工厂方法应用到“快餐店”问题</a:t>
            </a:r>
            <a:endParaRPr lang="zh-CN" altLang="en-US" sz="3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73A79-2893-4BC8-A2A2-2C3F78C22894}" type="slidenum">
              <a:rPr lang="zh-CN" altLang="en-US">
                <a:latin typeface="+mn-ea"/>
                <a:ea typeface="+mn-ea"/>
              </a:rPr>
              <a:pPr>
                <a:defRPr/>
              </a:pPr>
              <a:t>65</a:t>
            </a:fld>
            <a:endParaRPr lang="en-US" altLang="zh-CN">
              <a:latin typeface="+mn-ea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5C4110-65D7-442D-89B1-5F588463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" y="2132856"/>
            <a:ext cx="9144000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抽象工厂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66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573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492896"/>
            <a:ext cx="8209160" cy="352861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工厂方法模式或简单工厂关注的是单个产品对象或产品类的创建，比如创建</a:t>
            </a:r>
            <a:r>
              <a:rPr lang="en-US" altLang="zh-CN" sz="2400" dirty="0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的工厂方法，它就只关心如何创建</a:t>
            </a:r>
            <a:r>
              <a:rPr lang="en-US" altLang="zh-CN" sz="2400" dirty="0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的对象，而创建主板的工厂方法，就只关心如何创建主板对象。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 如何创建一系列的产品类对象，而且这一系列类对象是构建新的产品对象所需要的组成部分，也就是这一系列被创建的对象相互之间是有约束的。</a:t>
            </a:r>
          </a:p>
          <a:p>
            <a:pPr>
              <a:lnSpc>
                <a:spcPct val="110000"/>
              </a:lnSpc>
            </a:pPr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67</a:t>
            </a:fld>
            <a:endParaRPr lang="en-US" altLang="zh-CN">
              <a:latin typeface="+mn-ea"/>
              <a:ea typeface="+mn-ea"/>
            </a:endParaRPr>
          </a:p>
        </p:txBody>
      </p:sp>
      <p:pic>
        <p:nvPicPr>
          <p:cNvPr id="320514" name="Picture 2" descr="E:\教学\oo\资料\工厂\研磨设计模式 之 抽象工厂模式2 ——跟着cc学设计系列 - javasscc的笔记 - 记笔记 - 私塾在线 - 只做精品视频课程服务_files\1f446b7fa1a0fded985862c914e42114__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5086436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78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工厂方法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68</a:t>
            </a:fld>
            <a:endParaRPr lang="en-US" altLang="zh-CN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76FE9F-EAA2-46B9-AA74-0705EFF01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0" b="9551"/>
          <a:stretch/>
        </p:blipFill>
        <p:spPr>
          <a:xfrm>
            <a:off x="1475656" y="1772815"/>
            <a:ext cx="6120680" cy="375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抽象工厂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69</a:t>
            </a:fld>
            <a:endParaRPr lang="en-US" altLang="zh-CN">
              <a:latin typeface="+mn-ea"/>
              <a:ea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19694"/>
            <a:ext cx="7198568" cy="506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0416F6-21C3-45D0-A84A-CCBCF8EA9BD6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CC45E14D-83DE-4A73-BF37-017E7D32CA2F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7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-36512" y="1484784"/>
            <a:ext cx="8789168" cy="4608512"/>
          </a:xfrm>
        </p:spPr>
        <p:txBody>
          <a:bodyPr>
            <a:normAutofit fontScale="77500" lnSpcReduction="20000"/>
          </a:bodyPr>
          <a:lstStyle/>
          <a:p>
            <a:pPr marL="914400" lvl="1" indent="-457200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抽象层次是一个应用系统作战略性判断和决定的地方，那么抽象层次就应当是较为稳定的，应当是复用的重点。</a:t>
            </a:r>
          </a:p>
          <a:p>
            <a:pPr marL="914400" lvl="1" indent="-457200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复用的焦点不再集中在函数和算法等具体实现细节上，而是集中在最重要的含有宏观商业逻辑的抽象层次上。</a:t>
            </a:r>
          </a:p>
          <a:p>
            <a:pPr marL="914400" lvl="1" indent="-457200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既然如果抽象层次的模块相对独立于具体层次的模块的话，那么具体层次内部的变化就不会影响到抽象层次的结构，所以抽象层次的复用就会较为容易。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4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</a:p>
        </p:txBody>
      </p:sp>
    </p:spTree>
    <p:extLst>
      <p:ext uri="{BB962C8B-B14F-4D97-AF65-F5344CB8AC3E}">
        <p14:creationId xmlns:p14="http://schemas.microsoft.com/office/powerpoint/2010/main" val="41282450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70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332656"/>
            <a:ext cx="7632848" cy="573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600" b="0" dirty="0">
                <a:latin typeface="+mn-ea"/>
                <a:ea typeface="+mn-ea"/>
              </a:rPr>
              <a:t>/** * </a:t>
            </a:r>
            <a:r>
              <a:rPr lang="zh-CN" altLang="en-US" sz="1600" b="0" dirty="0">
                <a:latin typeface="+mn-ea"/>
                <a:ea typeface="+mn-ea"/>
              </a:rPr>
              <a:t>抽象工厂的接口，声明创建抽象产品对象的操作 *</a:t>
            </a:r>
            <a:r>
              <a:rPr lang="en-US" altLang="zh-CN" sz="1600" b="0" dirty="0">
                <a:latin typeface="+mn-ea"/>
                <a:ea typeface="+mn-ea"/>
              </a:rPr>
              <a:t>/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public interface Factory {    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    /**     * </a:t>
            </a:r>
            <a:r>
              <a:rPr lang="zh-CN" altLang="en-US" sz="1600" b="0" dirty="0">
                <a:latin typeface="+mn-ea"/>
                <a:ea typeface="+mn-ea"/>
              </a:rPr>
              <a:t>示例方法，创建抽象产品</a:t>
            </a:r>
            <a:r>
              <a:rPr lang="en-US" altLang="zh-CN" sz="1600" b="0" dirty="0">
                <a:latin typeface="+mn-ea"/>
                <a:ea typeface="+mn-ea"/>
              </a:rPr>
              <a:t>A</a:t>
            </a:r>
            <a:r>
              <a:rPr lang="zh-CN" altLang="en-US" sz="1600" b="0" dirty="0">
                <a:latin typeface="+mn-ea"/>
                <a:ea typeface="+mn-ea"/>
              </a:rPr>
              <a:t>的对象     </a:t>
            </a:r>
            <a:endParaRPr lang="en-US" altLang="zh-CN" sz="1600" b="0" dirty="0"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    @return </a:t>
            </a:r>
            <a:r>
              <a:rPr lang="zh-CN" altLang="en-US" sz="1600" b="0" dirty="0">
                <a:latin typeface="+mn-ea"/>
                <a:ea typeface="+mn-ea"/>
              </a:rPr>
              <a:t>抽象产品</a:t>
            </a:r>
            <a:r>
              <a:rPr lang="en-US" altLang="zh-CN" sz="1600" b="0" dirty="0">
                <a:latin typeface="+mn-ea"/>
                <a:ea typeface="+mn-ea"/>
              </a:rPr>
              <a:t>A</a:t>
            </a:r>
            <a:r>
              <a:rPr lang="zh-CN" altLang="en-US" sz="1600" b="0" dirty="0">
                <a:latin typeface="+mn-ea"/>
                <a:ea typeface="+mn-ea"/>
              </a:rPr>
              <a:t>的对象     *</a:t>
            </a:r>
            <a:r>
              <a:rPr lang="en-US" altLang="zh-CN" sz="1600" b="0" dirty="0">
                <a:latin typeface="+mn-ea"/>
                <a:ea typeface="+mn-ea"/>
              </a:rPr>
              <a:t>/    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       public </a:t>
            </a:r>
            <a:r>
              <a:rPr lang="en-US" altLang="zh-CN" sz="1600" b="0" dirty="0" err="1">
                <a:latin typeface="+mn-ea"/>
                <a:ea typeface="+mn-ea"/>
              </a:rPr>
              <a:t>ProductA</a:t>
            </a:r>
            <a:r>
              <a:rPr lang="en-US" altLang="zh-CN" sz="1600" b="0" dirty="0">
                <a:latin typeface="+mn-ea"/>
                <a:ea typeface="+mn-ea"/>
              </a:rPr>
              <a:t> </a:t>
            </a:r>
            <a:r>
              <a:rPr lang="en-US" altLang="zh-CN" sz="1600" b="0" dirty="0" err="1">
                <a:latin typeface="+mn-ea"/>
                <a:ea typeface="+mn-ea"/>
              </a:rPr>
              <a:t>createProductA</a:t>
            </a:r>
            <a:r>
              <a:rPr lang="en-US" altLang="zh-CN" sz="1600" b="0" dirty="0">
                <a:latin typeface="+mn-ea"/>
                <a:ea typeface="+mn-ea"/>
              </a:rPr>
              <a:t>();    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       /**     * </a:t>
            </a:r>
            <a:r>
              <a:rPr lang="zh-CN" altLang="en-US" sz="1600" b="0" dirty="0">
                <a:latin typeface="+mn-ea"/>
                <a:ea typeface="+mn-ea"/>
              </a:rPr>
              <a:t>示例方法，创建抽象产品</a:t>
            </a:r>
            <a:r>
              <a:rPr lang="en-US" altLang="zh-CN" sz="1600" b="0" dirty="0">
                <a:latin typeface="+mn-ea"/>
                <a:ea typeface="+mn-ea"/>
              </a:rPr>
              <a:t>B</a:t>
            </a:r>
            <a:r>
              <a:rPr lang="zh-CN" altLang="en-US" sz="1600" b="0" dirty="0">
                <a:latin typeface="+mn-ea"/>
                <a:ea typeface="+mn-ea"/>
              </a:rPr>
              <a:t>的对象     </a:t>
            </a:r>
            <a:endParaRPr lang="en-US" altLang="zh-CN" sz="1600" b="0" dirty="0"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       @return </a:t>
            </a:r>
            <a:r>
              <a:rPr lang="zh-CN" altLang="en-US" sz="1600" b="0" dirty="0">
                <a:latin typeface="+mn-ea"/>
                <a:ea typeface="+mn-ea"/>
              </a:rPr>
              <a:t>抽象产品</a:t>
            </a:r>
            <a:r>
              <a:rPr lang="en-US" altLang="zh-CN" sz="1600" b="0" dirty="0">
                <a:latin typeface="+mn-ea"/>
                <a:ea typeface="+mn-ea"/>
              </a:rPr>
              <a:t>B</a:t>
            </a:r>
            <a:r>
              <a:rPr lang="zh-CN" altLang="en-US" sz="1600" b="0" dirty="0">
                <a:latin typeface="+mn-ea"/>
                <a:ea typeface="+mn-ea"/>
              </a:rPr>
              <a:t>的对象     *</a:t>
            </a:r>
            <a:r>
              <a:rPr lang="en-US" altLang="zh-CN" sz="1600" b="0" dirty="0">
                <a:latin typeface="+mn-ea"/>
                <a:ea typeface="+mn-ea"/>
              </a:rPr>
              <a:t>/    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       public </a:t>
            </a:r>
            <a:r>
              <a:rPr lang="en-US" altLang="zh-CN" sz="1600" b="0" dirty="0" err="1">
                <a:latin typeface="+mn-ea"/>
                <a:ea typeface="+mn-ea"/>
              </a:rPr>
              <a:t>ProductB</a:t>
            </a:r>
            <a:r>
              <a:rPr lang="en-US" altLang="zh-CN" sz="1600" b="0" dirty="0">
                <a:latin typeface="+mn-ea"/>
                <a:ea typeface="+mn-ea"/>
              </a:rPr>
              <a:t> </a:t>
            </a:r>
            <a:r>
              <a:rPr lang="en-US" altLang="zh-CN" sz="1600" b="0" dirty="0" err="1">
                <a:latin typeface="+mn-ea"/>
                <a:ea typeface="+mn-ea"/>
              </a:rPr>
              <a:t>createProductB</a:t>
            </a:r>
            <a:r>
              <a:rPr lang="en-US" altLang="zh-CN" sz="1600" b="0" dirty="0">
                <a:latin typeface="+mn-ea"/>
                <a:ea typeface="+mn-ea"/>
              </a:rPr>
              <a:t>();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/**  * </a:t>
            </a:r>
            <a:r>
              <a:rPr lang="zh-CN" altLang="en-US" sz="1600" b="0" dirty="0">
                <a:latin typeface="+mn-ea"/>
                <a:ea typeface="+mn-ea"/>
              </a:rPr>
              <a:t>抽象产品</a:t>
            </a:r>
            <a:r>
              <a:rPr lang="en-US" altLang="zh-CN" sz="1600" b="0" dirty="0">
                <a:latin typeface="+mn-ea"/>
                <a:ea typeface="+mn-ea"/>
              </a:rPr>
              <a:t>A</a:t>
            </a:r>
            <a:r>
              <a:rPr lang="zh-CN" altLang="en-US" sz="1600" b="0" dirty="0">
                <a:latin typeface="+mn-ea"/>
                <a:ea typeface="+mn-ea"/>
              </a:rPr>
              <a:t>的接口 *</a:t>
            </a:r>
            <a:r>
              <a:rPr lang="en-US" altLang="zh-CN" sz="1600" b="0" dirty="0">
                <a:latin typeface="+mn-ea"/>
                <a:ea typeface="+mn-ea"/>
              </a:rPr>
              <a:t>/  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public interface </a:t>
            </a:r>
            <a:r>
              <a:rPr lang="en-US" altLang="zh-CN" sz="1600" b="0" dirty="0" err="1">
                <a:latin typeface="+mn-ea"/>
                <a:ea typeface="+mn-ea"/>
              </a:rPr>
              <a:t>ProductA</a:t>
            </a:r>
            <a:r>
              <a:rPr lang="en-US" altLang="zh-CN" sz="1600" b="0" dirty="0">
                <a:latin typeface="+mn-ea"/>
                <a:ea typeface="+mn-ea"/>
              </a:rPr>
              <a:t> {  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    //</a:t>
            </a:r>
            <a:r>
              <a:rPr lang="zh-CN" altLang="en-US" sz="1600" b="0" dirty="0">
                <a:latin typeface="+mn-ea"/>
                <a:ea typeface="+mn-ea"/>
              </a:rPr>
              <a:t>定义抽象产品</a:t>
            </a:r>
            <a:r>
              <a:rPr lang="en-US" altLang="zh-CN" sz="1600" b="0" dirty="0">
                <a:latin typeface="+mn-ea"/>
                <a:ea typeface="+mn-ea"/>
              </a:rPr>
              <a:t>A</a:t>
            </a:r>
            <a:r>
              <a:rPr lang="zh-CN" altLang="en-US" sz="1600" b="0" dirty="0">
                <a:latin typeface="+mn-ea"/>
                <a:ea typeface="+mn-ea"/>
              </a:rPr>
              <a:t>相关的操作  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} 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/** 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/ * </a:t>
            </a:r>
            <a:r>
              <a:rPr lang="zh-CN" altLang="en-US" sz="1600" b="0" dirty="0">
                <a:latin typeface="+mn-ea"/>
                <a:ea typeface="+mn-ea"/>
              </a:rPr>
              <a:t>产品</a:t>
            </a:r>
            <a:r>
              <a:rPr lang="en-US" altLang="zh-CN" sz="1600" b="0" dirty="0">
                <a:latin typeface="+mn-ea"/>
                <a:ea typeface="+mn-ea"/>
              </a:rPr>
              <a:t>A</a:t>
            </a:r>
            <a:r>
              <a:rPr lang="zh-CN" altLang="en-US" sz="1600" b="0" dirty="0">
                <a:latin typeface="+mn-ea"/>
                <a:ea typeface="+mn-ea"/>
              </a:rPr>
              <a:t>的具体实现 </a:t>
            </a:r>
            <a:r>
              <a:rPr lang="en-US" altLang="zh-CN" sz="1600" b="0" dirty="0">
                <a:latin typeface="+mn-ea"/>
                <a:ea typeface="+mn-ea"/>
              </a:rPr>
              <a:t>*/  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public class ProductA1 implements </a:t>
            </a:r>
            <a:r>
              <a:rPr lang="en-US" altLang="zh-CN" sz="1600" b="0" dirty="0" err="1">
                <a:latin typeface="+mn-ea"/>
                <a:ea typeface="+mn-ea"/>
              </a:rPr>
              <a:t>ProductA</a:t>
            </a:r>
            <a:r>
              <a:rPr lang="en-US" altLang="zh-CN" sz="1600" b="0" dirty="0">
                <a:latin typeface="+mn-ea"/>
                <a:ea typeface="+mn-ea"/>
              </a:rPr>
              <a:t> {  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    //</a:t>
            </a:r>
            <a:r>
              <a:rPr lang="zh-CN" altLang="en-US" sz="1600" b="0" dirty="0">
                <a:latin typeface="+mn-ea"/>
                <a:ea typeface="+mn-ea"/>
              </a:rPr>
              <a:t>实现产品</a:t>
            </a:r>
            <a:r>
              <a:rPr lang="en-US" altLang="zh-CN" sz="1600" b="0" dirty="0">
                <a:latin typeface="+mn-ea"/>
                <a:ea typeface="+mn-ea"/>
              </a:rPr>
              <a:t>A</a:t>
            </a:r>
            <a:r>
              <a:rPr lang="zh-CN" altLang="en-US" sz="1600" b="0" dirty="0">
                <a:latin typeface="+mn-ea"/>
                <a:ea typeface="+mn-ea"/>
              </a:rPr>
              <a:t>的接口中定义的操作  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} 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public class ProductA2 implements </a:t>
            </a:r>
            <a:r>
              <a:rPr lang="en-US" altLang="zh-CN" sz="1600" b="0" dirty="0" err="1">
                <a:latin typeface="+mn-ea"/>
                <a:ea typeface="+mn-ea"/>
              </a:rPr>
              <a:t>ProductA</a:t>
            </a:r>
            <a:r>
              <a:rPr lang="en-US" altLang="zh-CN" sz="1600" b="0" dirty="0">
                <a:latin typeface="+mn-ea"/>
                <a:ea typeface="+mn-ea"/>
              </a:rPr>
              <a:t> {  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    //</a:t>
            </a:r>
            <a:r>
              <a:rPr lang="zh-CN" altLang="en-US" sz="1600" b="0" dirty="0">
                <a:latin typeface="+mn-ea"/>
                <a:ea typeface="+mn-ea"/>
              </a:rPr>
              <a:t>实现产品</a:t>
            </a:r>
            <a:r>
              <a:rPr lang="en-US" altLang="zh-CN" sz="1600" b="0" dirty="0">
                <a:latin typeface="+mn-ea"/>
                <a:ea typeface="+mn-ea"/>
              </a:rPr>
              <a:t>A</a:t>
            </a:r>
            <a:r>
              <a:rPr lang="zh-CN" altLang="en-US" sz="1600" b="0" dirty="0">
                <a:latin typeface="+mn-ea"/>
                <a:ea typeface="+mn-ea"/>
              </a:rPr>
              <a:t>的接口中定义的操作  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} 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//</a:t>
            </a:r>
            <a:r>
              <a:rPr lang="en-US" altLang="zh-CN" sz="1600" b="0" dirty="0" err="1">
                <a:latin typeface="+mn-ea"/>
                <a:ea typeface="+mn-ea"/>
              </a:rPr>
              <a:t>ProductB</a:t>
            </a:r>
            <a:r>
              <a:rPr lang="zh-CN" altLang="en-US" sz="1600" b="0" dirty="0">
                <a:latin typeface="+mn-ea"/>
                <a:ea typeface="+mn-ea"/>
              </a:rPr>
              <a:t>系列是类似的代码</a:t>
            </a:r>
          </a:p>
        </p:txBody>
      </p:sp>
    </p:spTree>
    <p:extLst>
      <p:ext uri="{BB962C8B-B14F-4D97-AF65-F5344CB8AC3E}">
        <p14:creationId xmlns:p14="http://schemas.microsoft.com/office/powerpoint/2010/main" val="40388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D3778-C9DF-4C60-B493-521E1DB3FD8D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71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0"/>
            <a:ext cx="7209184" cy="728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600" b="0" dirty="0">
                <a:latin typeface="+mn-ea"/>
                <a:ea typeface="+mn-ea"/>
              </a:rPr>
              <a:t>/**  * </a:t>
            </a:r>
            <a:r>
              <a:rPr lang="zh-CN" altLang="en-US" sz="1600" b="0" dirty="0">
                <a:latin typeface="+mn-ea"/>
                <a:ea typeface="+mn-ea"/>
              </a:rPr>
              <a:t>具体的工厂实现对象，实现创建具体的产品对象的操作  *</a:t>
            </a:r>
            <a:r>
              <a:rPr lang="en-US" altLang="zh-CN" sz="1600" b="0" dirty="0">
                <a:latin typeface="+mn-ea"/>
                <a:ea typeface="+mn-ea"/>
              </a:rPr>
              <a:t>/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public class Factory1 implements Factory {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    public </a:t>
            </a:r>
            <a:r>
              <a:rPr lang="en-US" altLang="zh-CN" sz="1600" b="0" dirty="0" err="1">
                <a:latin typeface="+mn-ea"/>
                <a:ea typeface="+mn-ea"/>
              </a:rPr>
              <a:t>ProductA</a:t>
            </a:r>
            <a:r>
              <a:rPr lang="en-US" altLang="zh-CN" sz="1600" b="0" dirty="0">
                <a:latin typeface="+mn-ea"/>
                <a:ea typeface="+mn-ea"/>
              </a:rPr>
              <a:t>   </a:t>
            </a:r>
            <a:r>
              <a:rPr lang="en-US" altLang="zh-CN" sz="1600" b="0" dirty="0" err="1">
                <a:latin typeface="+mn-ea"/>
                <a:ea typeface="+mn-ea"/>
              </a:rPr>
              <a:t>createProductA</a:t>
            </a:r>
            <a:r>
              <a:rPr lang="en-US" altLang="zh-CN" sz="1600" b="0" dirty="0">
                <a:latin typeface="+mn-ea"/>
                <a:ea typeface="+mn-ea"/>
              </a:rPr>
              <a:t>() {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       return new ProductA1();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    }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    public </a:t>
            </a:r>
            <a:r>
              <a:rPr lang="en-US" altLang="zh-CN" sz="1600" b="0" dirty="0" err="1">
                <a:latin typeface="+mn-ea"/>
                <a:ea typeface="+mn-ea"/>
              </a:rPr>
              <a:t>ProductB</a:t>
            </a:r>
            <a:r>
              <a:rPr lang="en-US" altLang="zh-CN" sz="1600" b="0" dirty="0">
                <a:latin typeface="+mn-ea"/>
                <a:ea typeface="+mn-ea"/>
              </a:rPr>
              <a:t>    </a:t>
            </a:r>
            <a:r>
              <a:rPr lang="en-US" altLang="zh-CN" sz="1600" b="0" dirty="0" err="1">
                <a:latin typeface="+mn-ea"/>
                <a:ea typeface="+mn-ea"/>
              </a:rPr>
              <a:t>createProductB</a:t>
            </a:r>
            <a:r>
              <a:rPr lang="en-US" altLang="zh-CN" sz="1600" b="0" dirty="0">
                <a:latin typeface="+mn-ea"/>
                <a:ea typeface="+mn-ea"/>
              </a:rPr>
              <a:t>() {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       return new ProductB1();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    }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}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/**  * </a:t>
            </a:r>
            <a:r>
              <a:rPr lang="zh-CN" altLang="en-US" sz="1600" b="0" dirty="0">
                <a:latin typeface="+mn-ea"/>
                <a:ea typeface="+mn-ea"/>
              </a:rPr>
              <a:t>具体的工厂实现对象，实现创建具体的产品对象的操作  *</a:t>
            </a:r>
            <a:r>
              <a:rPr lang="en-US" altLang="zh-CN" sz="1600" b="0" dirty="0">
                <a:latin typeface="+mn-ea"/>
                <a:ea typeface="+mn-ea"/>
              </a:rPr>
              <a:t>/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public class Factory2 implements Factory {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    public </a:t>
            </a:r>
            <a:r>
              <a:rPr lang="en-US" altLang="zh-CN" sz="1600" b="0" dirty="0" err="1">
                <a:latin typeface="+mn-ea"/>
                <a:ea typeface="+mn-ea"/>
              </a:rPr>
              <a:t>ProductA</a:t>
            </a:r>
            <a:r>
              <a:rPr lang="en-US" altLang="zh-CN" sz="1600" b="0" dirty="0">
                <a:latin typeface="+mn-ea"/>
                <a:ea typeface="+mn-ea"/>
              </a:rPr>
              <a:t>    </a:t>
            </a:r>
            <a:r>
              <a:rPr lang="en-US" altLang="zh-CN" sz="1600" b="0" dirty="0" err="1">
                <a:latin typeface="+mn-ea"/>
                <a:ea typeface="+mn-ea"/>
              </a:rPr>
              <a:t>createProductA</a:t>
            </a:r>
            <a:r>
              <a:rPr lang="en-US" altLang="zh-CN" sz="1600" b="0" dirty="0">
                <a:latin typeface="+mn-ea"/>
                <a:ea typeface="+mn-ea"/>
              </a:rPr>
              <a:t>() {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       return new ProductA2();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    }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    public </a:t>
            </a:r>
            <a:r>
              <a:rPr lang="en-US" altLang="zh-CN" sz="1600" b="0" dirty="0" err="1">
                <a:latin typeface="+mn-ea"/>
                <a:ea typeface="+mn-ea"/>
              </a:rPr>
              <a:t>ProductB</a:t>
            </a:r>
            <a:r>
              <a:rPr lang="en-US" altLang="zh-CN" sz="1600" b="0" dirty="0">
                <a:latin typeface="+mn-ea"/>
                <a:ea typeface="+mn-ea"/>
              </a:rPr>
              <a:t>    </a:t>
            </a:r>
            <a:r>
              <a:rPr lang="en-US" altLang="zh-CN" sz="1600" b="0" dirty="0" err="1">
                <a:latin typeface="+mn-ea"/>
                <a:ea typeface="+mn-ea"/>
              </a:rPr>
              <a:t>createProductB</a:t>
            </a:r>
            <a:r>
              <a:rPr lang="en-US" altLang="zh-CN" sz="1600" b="0" dirty="0">
                <a:latin typeface="+mn-ea"/>
                <a:ea typeface="+mn-ea"/>
              </a:rPr>
              <a:t>() {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       return new ProductB2();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    }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}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public class Client {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    public static void main(String[] </a:t>
            </a:r>
            <a:r>
              <a:rPr lang="en-US" altLang="zh-CN" sz="1600" b="0" dirty="0" err="1">
                <a:latin typeface="+mn-ea"/>
                <a:ea typeface="+mn-ea"/>
              </a:rPr>
              <a:t>args</a:t>
            </a:r>
            <a:r>
              <a:rPr lang="en-US" altLang="zh-CN" sz="1600" b="0" dirty="0">
                <a:latin typeface="+mn-ea"/>
                <a:ea typeface="+mn-ea"/>
              </a:rPr>
              <a:t>) {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       //</a:t>
            </a:r>
            <a:r>
              <a:rPr lang="zh-CN" altLang="en-US" sz="1600" b="0" dirty="0">
                <a:latin typeface="+mn-ea"/>
                <a:ea typeface="+mn-ea"/>
              </a:rPr>
              <a:t>创建抽象工厂对象  </a:t>
            </a:r>
          </a:p>
          <a:p>
            <a:pPr algn="l"/>
            <a:r>
              <a:rPr lang="zh-CN" altLang="en-US" sz="1600" b="0" dirty="0">
                <a:latin typeface="+mn-ea"/>
                <a:ea typeface="+mn-ea"/>
              </a:rPr>
              <a:t>       </a:t>
            </a:r>
            <a:r>
              <a:rPr lang="en-US" altLang="zh-CN" sz="1600" b="0" dirty="0">
                <a:latin typeface="+mn-ea"/>
                <a:ea typeface="+mn-ea"/>
              </a:rPr>
              <a:t>Factory </a:t>
            </a:r>
            <a:r>
              <a:rPr lang="en-US" altLang="zh-CN" sz="1600" b="0" dirty="0" err="1">
                <a:latin typeface="+mn-ea"/>
                <a:ea typeface="+mn-ea"/>
              </a:rPr>
              <a:t>af</a:t>
            </a:r>
            <a:r>
              <a:rPr lang="en-US" altLang="zh-CN" sz="1600" b="0" dirty="0">
                <a:latin typeface="+mn-ea"/>
                <a:ea typeface="+mn-ea"/>
              </a:rPr>
              <a:t> = new Factory1();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       //</a:t>
            </a:r>
            <a:r>
              <a:rPr lang="zh-CN" altLang="en-US" sz="1600" b="0" dirty="0">
                <a:latin typeface="+mn-ea"/>
                <a:ea typeface="+mn-ea"/>
              </a:rPr>
              <a:t>通过抽象工厂来获取一系列的对象，如产品</a:t>
            </a:r>
            <a:r>
              <a:rPr lang="en-US" altLang="zh-CN" sz="1600" b="0" dirty="0">
                <a:latin typeface="+mn-ea"/>
                <a:ea typeface="+mn-ea"/>
              </a:rPr>
              <a:t>A</a:t>
            </a:r>
            <a:r>
              <a:rPr lang="zh-CN" altLang="en-US" sz="1600" b="0" dirty="0">
                <a:latin typeface="+mn-ea"/>
                <a:ea typeface="+mn-ea"/>
              </a:rPr>
              <a:t>和产品</a:t>
            </a:r>
            <a:r>
              <a:rPr lang="en-US" altLang="zh-CN" sz="1600" b="0" dirty="0">
                <a:latin typeface="+mn-ea"/>
                <a:ea typeface="+mn-ea"/>
              </a:rPr>
              <a:t>B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       </a:t>
            </a:r>
            <a:r>
              <a:rPr lang="en-US" altLang="zh-CN" sz="1600" b="0" dirty="0" err="1">
                <a:latin typeface="+mn-ea"/>
                <a:ea typeface="+mn-ea"/>
              </a:rPr>
              <a:t>af.createProductA</a:t>
            </a:r>
            <a:r>
              <a:rPr lang="en-US" altLang="zh-CN" sz="1600" b="0" dirty="0">
                <a:latin typeface="+mn-ea"/>
                <a:ea typeface="+mn-ea"/>
              </a:rPr>
              <a:t>();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       </a:t>
            </a:r>
            <a:r>
              <a:rPr lang="en-US" altLang="zh-CN" sz="1600" b="0" dirty="0" err="1">
                <a:latin typeface="+mn-ea"/>
                <a:ea typeface="+mn-ea"/>
              </a:rPr>
              <a:t>af.createProductB</a:t>
            </a:r>
            <a:r>
              <a:rPr lang="en-US" altLang="zh-CN" sz="1600" b="0" dirty="0">
                <a:latin typeface="+mn-ea"/>
                <a:ea typeface="+mn-ea"/>
              </a:rPr>
              <a:t>();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    } 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</a:rPr>
              <a:t>}  </a:t>
            </a:r>
          </a:p>
          <a:p>
            <a:pPr algn="l"/>
            <a:endParaRPr lang="en-US" altLang="zh-CN" sz="16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43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 dirty="0"/>
              <a:t>抽象工厂模式的本质：</a:t>
            </a:r>
            <a:r>
              <a:rPr lang="zh-CN" altLang="en-US" sz="2000" b="1" dirty="0"/>
              <a:t>选择产品簇的实现。</a:t>
            </a:r>
            <a:endParaRPr lang="zh-CN" altLang="en-US" sz="2000" dirty="0"/>
          </a:p>
          <a:p>
            <a:pPr>
              <a:lnSpc>
                <a:spcPct val="110000"/>
              </a:lnSpc>
            </a:pPr>
            <a:r>
              <a:rPr lang="zh-CN" altLang="en-US" sz="2000" dirty="0"/>
              <a:t>工厂方法是选择单个产品的实现，虽然一个类里面可以有多个工厂方法，但是这些方法之间一般是没有联系的，即使看起来像有联系。</a:t>
            </a:r>
          </a:p>
          <a:p>
            <a:pPr>
              <a:lnSpc>
                <a:spcPct val="110000"/>
              </a:lnSpc>
            </a:pPr>
            <a:r>
              <a:rPr lang="zh-CN" altLang="en-US" sz="2000" dirty="0"/>
              <a:t>抽象工厂着重的就是为</a:t>
            </a:r>
            <a:r>
              <a:rPr lang="zh-CN" altLang="en-US" sz="2000" dirty="0">
                <a:solidFill>
                  <a:srgbClr val="FF0000"/>
                </a:solidFill>
              </a:rPr>
              <a:t>一个产品簇选择实现</a:t>
            </a:r>
            <a:r>
              <a:rPr lang="zh-CN" altLang="en-US" sz="2000" dirty="0"/>
              <a:t>，定义在抽象工厂里面的方法通常是有联系的，它们都是产品的某一部分或者是相互依赖的。如果抽象工厂里面只定义一个方法，直接创建产品，那么就退化成为工厂方法了。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：何时选用抽象工厂模式</a:t>
            </a:r>
            <a:endParaRPr lang="zh-CN" altLang="en-US" sz="2000" dirty="0"/>
          </a:p>
          <a:p>
            <a:pPr>
              <a:lnSpc>
                <a:spcPct val="110000"/>
              </a:lnSpc>
            </a:pPr>
            <a:r>
              <a:rPr lang="zh-CN" altLang="en-US" sz="2000" dirty="0"/>
              <a:t>建议在如下情况中，选用抽象工厂模式：</a:t>
            </a:r>
          </a:p>
          <a:p>
            <a:pPr>
              <a:lnSpc>
                <a:spcPct val="110000"/>
              </a:lnSpc>
            </a:pPr>
            <a:r>
              <a:rPr lang="zh-CN" altLang="en-US" sz="2000" dirty="0"/>
              <a:t>如果希望一个系统独立于它的产品的创建，组合和表示的时候，即，希望一个</a:t>
            </a:r>
            <a:r>
              <a:rPr lang="zh-CN" altLang="en-US" sz="2000" dirty="0">
                <a:solidFill>
                  <a:srgbClr val="FF0000"/>
                </a:solidFill>
              </a:rPr>
              <a:t>系统只是知道产品的接口，而不关心实现</a:t>
            </a:r>
            <a:r>
              <a:rPr lang="zh-CN" altLang="en-US" sz="2000" dirty="0"/>
              <a:t>的时候。</a:t>
            </a:r>
          </a:p>
          <a:p>
            <a:pPr>
              <a:lnSpc>
                <a:spcPct val="110000"/>
              </a:lnSpc>
            </a:pPr>
            <a:r>
              <a:rPr lang="zh-CN" altLang="en-US" sz="2000" dirty="0"/>
              <a:t>如果一个系统要由多个产品系列中的一个来配置的时候，即，可以</a:t>
            </a:r>
            <a:r>
              <a:rPr lang="zh-CN" altLang="en-US" sz="2000" dirty="0">
                <a:solidFill>
                  <a:srgbClr val="FF0000"/>
                </a:solidFill>
              </a:rPr>
              <a:t>动态地切换产品簇</a:t>
            </a:r>
            <a:r>
              <a:rPr lang="zh-CN" altLang="en-US" sz="2000" dirty="0"/>
              <a:t>的时候。</a:t>
            </a:r>
          </a:p>
          <a:p>
            <a:pPr>
              <a:lnSpc>
                <a:spcPct val="110000"/>
              </a:lnSpc>
            </a:pPr>
            <a:r>
              <a:rPr lang="zh-CN" altLang="en-US" sz="2000" dirty="0"/>
              <a:t>如果要强调一系列相关产品的接口，以便联合使用它们的时候。</a:t>
            </a:r>
          </a:p>
          <a:p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D3778-C9DF-4C60-B493-521E1DB3FD8D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0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抽象工厂与工厂方法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工厂方法模式一般是针对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单独的产品对象</a:t>
            </a:r>
            <a:r>
              <a:rPr lang="zh-CN" altLang="en-US" sz="2400" dirty="0">
                <a:latin typeface="+mn-ea"/>
              </a:rPr>
              <a:t>的创建，而抽象工厂模式注重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产品簇对象的创建</a:t>
            </a:r>
            <a:r>
              <a:rPr lang="zh-CN" altLang="en-US" sz="2400" dirty="0">
                <a:latin typeface="+mn-ea"/>
              </a:rPr>
              <a:t>，这是它们的区别。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 如果把抽象工厂创建的产品簇简化，这个产品簇就只有一个产品，那么这个时候的抽象工厂跟工厂方法是差不多的，也就是抽象工厂可以退化成工厂方法，而工厂方法又可以退化成简单工厂，这是它们的联系。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73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7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dirty="0">
                <a:latin typeface="+mn-ea"/>
                <a:ea typeface="+mn-ea"/>
              </a:rPr>
              <a:t>比较工厂方法和</a:t>
            </a:r>
            <a:r>
              <a:rPr lang="zh-CN" altLang="en-US" b="0" dirty="0" smtClean="0">
                <a:latin typeface="+mn-ea"/>
                <a:ea typeface="+mn-ea"/>
              </a:rPr>
              <a:t>抽象</a:t>
            </a:r>
            <a:r>
              <a:rPr lang="zh-CN" altLang="en-US" dirty="0">
                <a:latin typeface="+mn-ea"/>
                <a:ea typeface="+mn-ea"/>
              </a:rPr>
              <a:t>工厂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140288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19213"/>
            <a:ext cx="8078787" cy="18653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抽象工厂的需求：创建一个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产品家族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负责在抽象工厂中创建产品的方法，通常是以“工厂方法”来实现的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CE55D-2A36-4473-95B7-3D0A5C3BBE2B}" type="slidenum">
              <a:rPr lang="zh-CN" altLang="en-US">
                <a:latin typeface="+mn-ea"/>
                <a:ea typeface="+mn-ea"/>
              </a:rPr>
              <a:pPr>
                <a:defRPr/>
              </a:pPr>
              <a:t>74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9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7" name="Rectangle 3"/>
          <p:cNvSpPr>
            <a:spLocks noGrp="1" noChangeArrowheads="1"/>
          </p:cNvSpPr>
          <p:nvPr>
            <p:ph idx="1"/>
          </p:nvPr>
        </p:nvSpPr>
        <p:spPr>
          <a:xfrm>
            <a:off x="179513" y="1715864"/>
            <a:ext cx="8583488" cy="4089400"/>
          </a:xfrm>
        </p:spPr>
        <p:txBody>
          <a:bodyPr/>
          <a:lstStyle/>
          <a:p>
            <a:pPr lvl="1" eaLnBrk="1" hangingPunct="1">
              <a:defRPr/>
            </a:pPr>
            <a:endParaRPr lang="zh-CN" altLang="en-US" dirty="0">
              <a:latin typeface="+mn-ea"/>
            </a:endParaRPr>
          </a:p>
          <a:p>
            <a:pPr lvl="1" eaLnBrk="1" hangingPunct="1">
              <a:defRPr/>
            </a:pPr>
            <a:endParaRPr lang="zh-CN" altLang="en-US" dirty="0">
              <a:latin typeface="+mn-ea"/>
            </a:endParaRPr>
          </a:p>
          <a:p>
            <a:pPr lvl="1" eaLnBrk="1" hangingPunct="1">
              <a:defRPr/>
            </a:pPr>
            <a:endParaRPr lang="zh-CN" altLang="en-US" dirty="0">
              <a:latin typeface="+mn-ea"/>
            </a:endParaRPr>
          </a:p>
          <a:p>
            <a:pPr lvl="1" eaLnBrk="1" hangingPunct="1">
              <a:defRPr/>
            </a:pPr>
            <a:endParaRPr lang="zh-CN" altLang="en-US" dirty="0">
              <a:latin typeface="+mn-ea"/>
            </a:endParaRPr>
          </a:p>
          <a:p>
            <a:pPr lvl="1" eaLnBrk="1" hangingPunct="1">
              <a:defRPr/>
            </a:pPr>
            <a:r>
              <a:rPr lang="zh-CN" altLang="en-US" sz="3200" dirty="0">
                <a:latin typeface="+mn-ea"/>
              </a:rPr>
              <a:t>“</a:t>
            </a:r>
            <a:r>
              <a:rPr lang="en-US" altLang="zh-CN" sz="3200" dirty="0">
                <a:latin typeface="+mn-ea"/>
              </a:rPr>
              <a:t>Abstraction should not depend upon details. Details should depend upon abstractions</a:t>
            </a:r>
            <a:r>
              <a:rPr lang="en-US" altLang="zh-CN" sz="3600" dirty="0">
                <a:latin typeface="+mn-ea"/>
              </a:rPr>
              <a:t>”</a:t>
            </a:r>
            <a:endParaRPr lang="zh-CN" altLang="en-US" sz="3600" dirty="0">
              <a:latin typeface="+mn-ea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3C8D6-6E12-4CFE-B462-C01400501BFC}" type="slidenum">
              <a:rPr lang="zh-CN" altLang="en-US">
                <a:latin typeface="+mn-ea"/>
                <a:ea typeface="+mn-ea"/>
              </a:rPr>
              <a:pPr>
                <a:defRPr/>
              </a:pPr>
              <a:t>75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1030150" name="Text Box 6"/>
          <p:cNvSpPr txBox="1">
            <a:spLocks noChangeArrowheads="1"/>
          </p:cNvSpPr>
          <p:nvPr/>
        </p:nvSpPr>
        <p:spPr bwMode="auto">
          <a:xfrm>
            <a:off x="251681" y="1268760"/>
            <a:ext cx="8640638" cy="1918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36000" bIns="72000"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ct val="1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0" dirty="0">
                <a:latin typeface="+mn-ea"/>
                <a:ea typeface="+mn-ea"/>
              </a:rPr>
              <a:t>依赖倒置原则</a:t>
            </a:r>
            <a:r>
              <a:rPr lang="en-US" altLang="zh-CN" sz="2800" b="0" dirty="0">
                <a:latin typeface="+mn-ea"/>
                <a:ea typeface="+mn-ea"/>
              </a:rPr>
              <a:t>DIP</a:t>
            </a:r>
          </a:p>
          <a:p>
            <a:pPr marL="914400" lvl="1" indent="-457200" algn="l">
              <a:lnSpc>
                <a:spcPct val="100000"/>
              </a:lnSpc>
              <a:spcBef>
                <a:spcPct val="1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0" dirty="0">
                <a:latin typeface="+mn-ea"/>
                <a:ea typeface="+mn-ea"/>
              </a:rPr>
              <a:t>高层模块不应该依赖低层模块，二者都应该依赖其抽象；</a:t>
            </a:r>
            <a:endParaRPr lang="en-US" altLang="zh-CN" sz="2800" b="0" dirty="0">
              <a:latin typeface="+mn-ea"/>
              <a:ea typeface="+mn-ea"/>
            </a:endParaRPr>
          </a:p>
          <a:p>
            <a:pPr marL="914400" lvl="1" indent="-457200" algn="l">
              <a:lnSpc>
                <a:spcPct val="100000"/>
              </a:lnSpc>
              <a:spcBef>
                <a:spcPct val="1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0" dirty="0">
                <a:latin typeface="+mn-ea"/>
                <a:ea typeface="+mn-ea"/>
              </a:rPr>
              <a:t>抽象不应该依赖细节；细节应该依赖抽象。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56E23A-A60C-47EE-B36C-346EF2C5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设计原则：依赖倒置原则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DIP</a:t>
            </a:r>
            <a:endParaRPr lang="zh-CN" altLang="en-US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46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73" y="476672"/>
            <a:ext cx="8967223" cy="57467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ffectLst/>
                <a:latin typeface="+mn-ea"/>
                <a:ea typeface="+mn-ea"/>
              </a:rPr>
              <a:t>依赖倒置原则</a:t>
            </a:r>
            <a:r>
              <a:rPr lang="en-US" altLang="zh-CN" dirty="0">
                <a:effectLst/>
                <a:latin typeface="+mn-ea"/>
                <a:ea typeface="+mn-ea"/>
              </a:rPr>
              <a:t>(Dependence Inversion Principle)</a:t>
            </a:r>
            <a:r>
              <a:rPr lang="en-US" altLang="zh-CN" b="1" dirty="0">
                <a:effectLst/>
                <a:latin typeface="+mn-ea"/>
                <a:ea typeface="+mn-ea"/>
              </a:rPr>
              <a:t>DIP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3257"/>
            <a:ext cx="9144000" cy="476803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+mn-ea"/>
              </a:rPr>
              <a:t>抽象（抽象类或接口）不应该依赖于细节（具体实现类）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+mn-ea"/>
              </a:rPr>
              <a:t>细节（具体实现类）应该依赖抽象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+mn-ea"/>
              </a:rPr>
              <a:t>抽象：即抽象类或接口，两者是不能够实例化的。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+mn-ea"/>
              </a:rPr>
              <a:t>细节：即具体的实现类，实现接口或者继承抽象类所产生的类，两者可以通过关键字</a:t>
            </a:r>
            <a:r>
              <a:rPr lang="en-US" altLang="zh-CN" sz="2400" dirty="0">
                <a:latin typeface="+mn-ea"/>
              </a:rPr>
              <a:t>new</a:t>
            </a:r>
            <a:r>
              <a:rPr lang="zh-CN" altLang="en-US" sz="2400" dirty="0">
                <a:latin typeface="+mn-ea"/>
              </a:rPr>
              <a:t>直接被实例化。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+mn-ea"/>
              </a:rPr>
              <a:t>而依赖倒置原则的本质就是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通过抽象（抽象类或接口）使各个类或模块的实现彼此独立</a:t>
            </a:r>
            <a:r>
              <a:rPr lang="zh-CN" altLang="en-US" sz="2400" dirty="0">
                <a:latin typeface="+mn-ea"/>
              </a:rPr>
              <a:t>，不相互影响，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实现模块间的松耦合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+mn-ea"/>
              </a:rPr>
              <a:t>这个原则也是</a:t>
            </a:r>
            <a:r>
              <a:rPr lang="en-US" altLang="zh-CN" sz="2400" dirty="0">
                <a:latin typeface="+mn-ea"/>
              </a:rPr>
              <a:t>OO</a:t>
            </a:r>
            <a:r>
              <a:rPr lang="zh-CN" altLang="en-US" sz="2400" dirty="0">
                <a:latin typeface="+mn-ea"/>
              </a:rPr>
              <a:t>设计原则中最难以实现的了，如果没有实现这个原则，那么也就意味着开闭原则（对扩展开放，对修改关闭）也无法实现。</a:t>
            </a: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76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83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+mn-ea"/>
                <a:ea typeface="+mn-ea"/>
              </a:rPr>
              <a:t>设计原则：依赖倒置原则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19213"/>
            <a:ext cx="8078787" cy="18097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>
                <a:latin typeface="+mn-ea"/>
              </a:rPr>
              <a:t>依赖抽象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>
                <a:latin typeface="+mn-ea"/>
              </a:rPr>
              <a:t>抽象一般不会变动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>
                <a:latin typeface="+mn-ea"/>
              </a:rPr>
              <a:t>这样代码不会受易变的具体层影响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F5DD4-5D94-4F66-8E46-3889833A6299}" type="slidenum">
              <a:rPr lang="zh-CN" altLang="en-US">
                <a:latin typeface="+mn-ea"/>
                <a:ea typeface="+mn-ea"/>
              </a:rPr>
              <a:pPr>
                <a:defRPr/>
              </a:pPr>
              <a:t>77</a:t>
            </a:fld>
            <a:endParaRPr lang="en-US" altLang="zh-CN">
              <a:latin typeface="+mn-ea"/>
              <a:ea typeface="+mn-ea"/>
            </a:endParaRPr>
          </a:p>
        </p:txBody>
      </p:sp>
      <p:pic>
        <p:nvPicPr>
          <p:cNvPr id="1597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r="3920" b="3926"/>
          <a:stretch>
            <a:fillRect/>
          </a:stretch>
        </p:blipFill>
        <p:spPr bwMode="auto">
          <a:xfrm>
            <a:off x="539552" y="3284538"/>
            <a:ext cx="8316912" cy="2952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85320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DIP</a:t>
            </a:r>
            <a:r>
              <a:rPr lang="zh-CN" altLang="en-US" dirty="0"/>
              <a:t>常见应用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64" y="1052513"/>
            <a:ext cx="8280400" cy="52720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600" dirty="0"/>
              <a:t>1</a:t>
            </a:r>
            <a:r>
              <a:rPr lang="zh-CN" altLang="en-US" sz="2600" dirty="0"/>
              <a:t>、</a:t>
            </a:r>
            <a:r>
              <a:rPr lang="en-US" altLang="zh-CN" sz="2600" dirty="0"/>
              <a:t>AGP</a:t>
            </a:r>
            <a:r>
              <a:rPr lang="zh-CN" altLang="en-US" sz="2600" dirty="0"/>
              <a:t>插槽。主板和显卡之间关系的抽象。主板和显卡通常是使用</a:t>
            </a:r>
            <a:r>
              <a:rPr lang="en-US" altLang="zh-CN" sz="2600" dirty="0"/>
              <a:t>AGP</a:t>
            </a:r>
            <a:r>
              <a:rPr lang="zh-CN" altLang="en-US" sz="2600" dirty="0"/>
              <a:t>插槽来连接的，这样，只要接口适配，不管是主板还是显卡更换，都不是问题。</a:t>
            </a:r>
          </a:p>
          <a:p>
            <a:pPr>
              <a:lnSpc>
                <a:spcPct val="120000"/>
              </a:lnSpc>
            </a:pPr>
            <a:r>
              <a:rPr lang="en-US" altLang="zh-CN" sz="2600" dirty="0"/>
              <a:t>2</a:t>
            </a:r>
            <a:r>
              <a:rPr lang="zh-CN" altLang="en-US" sz="2600" dirty="0"/>
              <a:t>、驾照。司机和汽车之间关系的抽象。有驾照的司机可以驾驶各种品牌汽车。</a:t>
            </a:r>
          </a:p>
          <a:p>
            <a:pPr>
              <a:lnSpc>
                <a:spcPct val="120000"/>
              </a:lnSpc>
            </a:pPr>
            <a:r>
              <a:rPr lang="en-US" altLang="zh-CN" sz="2600" dirty="0"/>
              <a:t>3</a:t>
            </a:r>
            <a:r>
              <a:rPr lang="zh-CN" altLang="en-US" sz="2600" dirty="0"/>
              <a:t>、电源插座。 </a:t>
            </a:r>
            <a:endParaRPr lang="en-US" altLang="zh-CN" sz="2600" dirty="0"/>
          </a:p>
          <a:p>
            <a:pPr>
              <a:lnSpc>
                <a:spcPct val="120000"/>
              </a:lnSpc>
            </a:pPr>
            <a:r>
              <a:rPr lang="zh-CN" altLang="en-US" sz="2600" dirty="0"/>
              <a:t>设计模式中最能体现</a:t>
            </a:r>
            <a:r>
              <a:rPr lang="en-US" altLang="zh-CN" sz="2600" dirty="0"/>
              <a:t>DIP</a:t>
            </a:r>
            <a:r>
              <a:rPr lang="zh-CN" altLang="en-US" sz="2600" dirty="0"/>
              <a:t>原则的是抽象工厂模式。在抽象工厂模式中，工厂和产品都可以是抽象的，如果客户要使用的话，只要关注于工厂和产品的接口即可，不必关注于工厂和产品的具体实现。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6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353176" cy="52720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latin typeface="+mn-ea"/>
              </a:rPr>
              <a:t>依赖倒置原则</a:t>
            </a:r>
            <a:r>
              <a:rPr lang="zh-CN" altLang="en-US" dirty="0">
                <a:latin typeface="+mn-ea"/>
              </a:rPr>
              <a:t>的本质就是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通过抽象（接口或抽象类）使各个类或模块的实现彼此独立</a:t>
            </a:r>
            <a:r>
              <a:rPr lang="zh-CN" altLang="en-US" dirty="0">
                <a:latin typeface="+mn-ea"/>
              </a:rPr>
              <a:t>，不互相影响，实现模块间的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松耦合</a:t>
            </a:r>
            <a:endParaRPr lang="en-US" altLang="zh-CN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采用依赖倒置原则可以减少类间的耦合性，提高系统的稳定性，减少并行开发引起的风险，提高代码的可读性和可维护性。</a:t>
            </a:r>
            <a:endParaRPr lang="zh-CN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79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51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E38D9A-100F-44DC-AAF5-38F54D17A98D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578BE147-C8F4-4A7F-AAE1-A73925210208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8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83953" y="1569699"/>
            <a:ext cx="8423694" cy="5272087"/>
          </a:xfrm>
        </p:spPr>
        <p:txBody>
          <a:bodyPr/>
          <a:lstStyle/>
          <a:p>
            <a:pPr marL="9144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面向对象设计中，可维护性复用是以设计原则和设计模式为基础的。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面向对象复用</a:t>
            </a:r>
          </a:p>
        </p:txBody>
      </p:sp>
    </p:spTree>
    <p:extLst>
      <p:ext uri="{BB962C8B-B14F-4D97-AF65-F5344CB8AC3E}">
        <p14:creationId xmlns:p14="http://schemas.microsoft.com/office/powerpoint/2010/main" val="4537470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+mn-ea"/>
                <a:ea typeface="+mn-ea"/>
              </a:rPr>
              <a:t>设计原则：依赖倒置原则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19213"/>
            <a:ext cx="8078787" cy="641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依赖具体的缺点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04BB4-2511-4B08-A6E9-5135D2F20AAB}" type="slidenum">
              <a:rPr lang="zh-CN" altLang="en-US">
                <a:latin typeface="+mn-ea"/>
                <a:ea typeface="+mn-ea"/>
              </a:rPr>
              <a:pPr>
                <a:defRPr/>
              </a:pPr>
              <a:t>80</a:t>
            </a:fld>
            <a:endParaRPr lang="en-US" altLang="zh-CN">
              <a:latin typeface="+mn-ea"/>
              <a:ea typeface="+mn-ea"/>
            </a:endParaRPr>
          </a:p>
        </p:txBody>
      </p:sp>
      <p:pic>
        <p:nvPicPr>
          <p:cNvPr id="15872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" t="1601" r="3702" b="3201"/>
          <a:stretch>
            <a:fillRect/>
          </a:stretch>
        </p:blipFill>
        <p:spPr bwMode="auto">
          <a:xfrm>
            <a:off x="1258888" y="2133600"/>
            <a:ext cx="5761037" cy="4248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4244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1720850"/>
            <a:ext cx="4181475" cy="177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33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2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2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dirty="0">
                <a:latin typeface="+mn-ea"/>
                <a:ea typeface="+mn-ea"/>
              </a:rPr>
              <a:t>遵循倒置依赖原则的指导方针</a:t>
            </a:r>
          </a:p>
        </p:txBody>
      </p:sp>
      <p:sp>
        <p:nvSpPr>
          <p:cNvPr id="1382403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116806"/>
            <a:ext cx="8388672" cy="527208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每个类尽量都有接口或抽象类，或者抽象类和接口两者都具备。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0" dirty="0">
                <a:latin typeface="+mn-ea"/>
              </a:rPr>
              <a:t>变量不可以持有具体类的引用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b="0" dirty="0">
                <a:latin typeface="+mn-ea"/>
              </a:rPr>
              <a:t>如果使用</a:t>
            </a:r>
            <a:r>
              <a:rPr lang="en-US" altLang="zh-CN" b="0" dirty="0">
                <a:latin typeface="+mn-ea"/>
              </a:rPr>
              <a:t>new</a:t>
            </a:r>
            <a:r>
              <a:rPr lang="zh-CN" altLang="en-US" b="0" dirty="0">
                <a:latin typeface="+mn-ea"/>
              </a:rPr>
              <a:t>，就会持有具体类的引用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b="0" dirty="0">
                <a:latin typeface="+mn-ea"/>
              </a:rPr>
              <a:t>可以改用工厂来避开这样的做法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0" dirty="0">
                <a:latin typeface="+mn-ea"/>
              </a:rPr>
              <a:t>不要让类派生自具体类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b="0" dirty="0">
                <a:latin typeface="+mn-ea"/>
              </a:rPr>
              <a:t>如果派生自具体类，就会依赖具体类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b="0" dirty="0">
                <a:latin typeface="+mn-ea"/>
              </a:rPr>
              <a:t>请派生自一个抽象（接口或抽象类）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0" dirty="0">
                <a:latin typeface="+mn-ea"/>
              </a:rPr>
              <a:t>不是随时都要遵循这个原则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b="0" dirty="0">
                <a:latin typeface="+mn-ea"/>
              </a:rPr>
              <a:t>如直接实例化字符串对象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1179D-9F56-4D0D-A95C-69FA9EF6152B}" type="slidenum">
              <a:rPr lang="zh-CN" altLang="en-US">
                <a:latin typeface="+mn-ea"/>
                <a:ea typeface="+mn-ea"/>
              </a:rPr>
              <a:pPr>
                <a:defRPr/>
              </a:pPr>
              <a:t>81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1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  <a:latin typeface="+mn-ea"/>
                <a:ea typeface="+mn-ea"/>
              </a:rPr>
              <a:t>依赖倒置有三种方式来实现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425184" cy="52720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600" b="1" dirty="0">
                <a:latin typeface="+mn-ea"/>
              </a:rPr>
              <a:t>1</a:t>
            </a:r>
            <a:r>
              <a:rPr lang="zh-CN" altLang="en-US" sz="2600" b="1" dirty="0">
                <a:latin typeface="+mn-ea"/>
              </a:rPr>
              <a:t>、通过构造函数传递依赖对象</a:t>
            </a:r>
            <a:endParaRPr lang="zh-CN" altLang="en-US" sz="2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+mn-ea"/>
              </a:rPr>
              <a:t>比如在构造函数中的需要传递的参数是抽象类或接口的方式实现。</a:t>
            </a: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latin typeface="+mn-ea"/>
              </a:rPr>
              <a:t>2</a:t>
            </a:r>
            <a:r>
              <a:rPr lang="zh-CN" altLang="en-US" sz="2600" b="1" dirty="0">
                <a:latin typeface="+mn-ea"/>
              </a:rPr>
              <a:t>、通过</a:t>
            </a:r>
            <a:r>
              <a:rPr lang="en-US" altLang="zh-CN" sz="2600" b="1" dirty="0">
                <a:latin typeface="+mn-ea"/>
              </a:rPr>
              <a:t>setter</a:t>
            </a:r>
            <a:r>
              <a:rPr lang="zh-CN" altLang="en-US" sz="2600" b="1" dirty="0">
                <a:latin typeface="+mn-ea"/>
              </a:rPr>
              <a:t>方法传递依赖对象</a:t>
            </a:r>
            <a:endParaRPr lang="zh-CN" altLang="en-US" sz="2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+mn-ea"/>
              </a:rPr>
              <a:t>即在</a:t>
            </a:r>
            <a:r>
              <a:rPr lang="en-US" altLang="zh-CN" sz="2600" dirty="0" err="1">
                <a:latin typeface="+mn-ea"/>
              </a:rPr>
              <a:t>setXXX</a:t>
            </a:r>
            <a:r>
              <a:rPr lang="zh-CN" altLang="en-US" sz="2600" dirty="0">
                <a:latin typeface="+mn-ea"/>
              </a:rPr>
              <a:t>方法中的参数为抽象类或接口，来实现传递依赖对象</a:t>
            </a: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latin typeface="+mn-ea"/>
              </a:rPr>
              <a:t>3</a:t>
            </a:r>
            <a:r>
              <a:rPr lang="zh-CN" altLang="en-US" sz="2600" b="1" dirty="0">
                <a:latin typeface="+mn-ea"/>
              </a:rPr>
              <a:t>、接口声明实现依赖对象</a:t>
            </a:r>
            <a:endParaRPr lang="en-US" altLang="zh-CN" sz="26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+mn-ea"/>
              </a:rPr>
              <a:t>即在函数声明中参数为抽象类或接口，来实现传递依赖对象</a:t>
            </a:r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82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44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95287" y="262037"/>
            <a:ext cx="9335869" cy="574675"/>
          </a:xfrm>
        </p:spPr>
        <p:txBody>
          <a:bodyPr/>
          <a:lstStyle/>
          <a:p>
            <a:r>
              <a:rPr lang="zh-CN" altLang="en-US" b="1" dirty="0">
                <a:effectLst/>
                <a:latin typeface="+mn-ea"/>
                <a:ea typeface="+mn-ea"/>
              </a:rPr>
              <a:t>通过构造函数传递依赖对象</a:t>
            </a:r>
            <a:endParaRPr lang="zh-CN" altLang="en-US" dirty="0">
              <a:effectLst/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199" y="6597650"/>
            <a:ext cx="2147823" cy="260350"/>
          </a:xfrm>
        </p:spPr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83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064" y="1866466"/>
            <a:ext cx="842493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dirty="0">
                <a:latin typeface="+mn-ea"/>
                <a:ea typeface="+mn-ea"/>
              </a:rPr>
              <a:t>public interface </a:t>
            </a:r>
            <a:r>
              <a:rPr lang="en-US" altLang="zh-CN" sz="2000" b="0" dirty="0" err="1">
                <a:latin typeface="+mn-ea"/>
                <a:ea typeface="+mn-ea"/>
              </a:rPr>
              <a:t>IDriver</a:t>
            </a:r>
            <a:r>
              <a:rPr lang="en-US" altLang="zh-CN" sz="2000" b="0" dirty="0">
                <a:latin typeface="+mn-ea"/>
                <a:ea typeface="+mn-ea"/>
              </a:rPr>
              <a:t> {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 //</a:t>
            </a:r>
            <a:r>
              <a:rPr lang="zh-CN" altLang="en-US" sz="2000" b="0" dirty="0">
                <a:latin typeface="+mn-ea"/>
                <a:ea typeface="+mn-ea"/>
              </a:rPr>
              <a:t>是司机就应该会驾驶汽车</a:t>
            </a:r>
          </a:p>
          <a:p>
            <a:pPr algn="l"/>
            <a:r>
              <a:rPr lang="zh-CN" altLang="en-US" sz="2000" b="0" dirty="0">
                <a:latin typeface="+mn-ea"/>
                <a:ea typeface="+mn-ea"/>
              </a:rPr>
              <a:t>      </a:t>
            </a:r>
            <a:r>
              <a:rPr lang="en-US" altLang="zh-CN" sz="2000" b="0" dirty="0">
                <a:latin typeface="+mn-ea"/>
                <a:ea typeface="+mn-ea"/>
              </a:rPr>
              <a:t>public void drive();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      }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      public class Driver implements </a:t>
            </a:r>
            <a:r>
              <a:rPr lang="en-US" altLang="zh-CN" sz="2000" b="0" dirty="0" err="1">
                <a:latin typeface="+mn-ea"/>
                <a:ea typeface="+mn-ea"/>
              </a:rPr>
              <a:t>IDriver</a:t>
            </a:r>
            <a:r>
              <a:rPr lang="en-US" altLang="zh-CN" sz="2000" b="0" dirty="0">
                <a:latin typeface="+mn-ea"/>
                <a:ea typeface="+mn-ea"/>
              </a:rPr>
              <a:t>{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      private </a:t>
            </a:r>
            <a:r>
              <a:rPr lang="en-US" altLang="zh-CN" sz="2000" b="0" dirty="0" err="1">
                <a:latin typeface="+mn-ea"/>
                <a:ea typeface="+mn-ea"/>
              </a:rPr>
              <a:t>ICar</a:t>
            </a:r>
            <a:r>
              <a:rPr lang="en-US" altLang="zh-CN" sz="2000" b="0" dirty="0">
                <a:latin typeface="+mn-ea"/>
                <a:ea typeface="+mn-ea"/>
              </a:rPr>
              <a:t> car;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//</a:t>
            </a:r>
            <a:r>
              <a:rPr lang="zh-CN" altLang="en-US" sz="2000" b="0" dirty="0">
                <a:latin typeface="+mn-ea"/>
                <a:ea typeface="+mn-ea"/>
              </a:rPr>
              <a:t>构造函数注入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       public</a:t>
            </a:r>
            <a:r>
              <a:rPr lang="en-US" altLang="zh-CN" sz="2000" dirty="0">
                <a:latin typeface="+mn-ea"/>
                <a:ea typeface="+mn-ea"/>
              </a:rPr>
              <a:t> 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Driver(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ICar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 _car</a:t>
            </a:r>
            <a:r>
              <a:rPr lang="en-US" altLang="zh-CN" sz="2000" dirty="0">
                <a:latin typeface="+mn-ea"/>
                <a:ea typeface="+mn-ea"/>
              </a:rPr>
              <a:t>){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          </a:t>
            </a:r>
            <a:r>
              <a:rPr lang="en-US" altLang="zh-CN" sz="2000" b="0" dirty="0" err="1">
                <a:latin typeface="+mn-ea"/>
                <a:ea typeface="+mn-ea"/>
              </a:rPr>
              <a:t>this.car</a:t>
            </a:r>
            <a:r>
              <a:rPr lang="en-US" altLang="zh-CN" sz="2000" b="0" dirty="0">
                <a:latin typeface="+mn-ea"/>
                <a:ea typeface="+mn-ea"/>
              </a:rPr>
              <a:t> = _car;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        }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 //</a:t>
            </a:r>
            <a:r>
              <a:rPr lang="zh-CN" altLang="en-US" sz="2000" b="0" dirty="0">
                <a:latin typeface="+mn-ea"/>
                <a:ea typeface="+mn-ea"/>
              </a:rPr>
              <a:t>司机的主要职责就是驾驶汽车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        public void drive(){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            </a:t>
            </a:r>
            <a:r>
              <a:rPr lang="en-US" altLang="zh-CN" sz="2000" b="0" dirty="0" err="1">
                <a:latin typeface="+mn-ea"/>
                <a:ea typeface="+mn-ea"/>
              </a:rPr>
              <a:t>this.car.run</a:t>
            </a:r>
            <a:r>
              <a:rPr lang="en-US" altLang="zh-CN" sz="2000" b="0" dirty="0">
                <a:latin typeface="+mn-ea"/>
                <a:ea typeface="+mn-ea"/>
              </a:rPr>
              <a:t>();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         }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 }</a:t>
            </a:r>
          </a:p>
          <a:p>
            <a:pPr algn="l"/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3477" y="908720"/>
            <a:ext cx="8930523" cy="870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0" dirty="0">
                <a:latin typeface="+mn-ea"/>
                <a:ea typeface="+mn-ea"/>
              </a:rPr>
              <a:t>在类中通过构造函数声明依赖对象，按照依赖注入的说法这种方式叫做构造函数注入</a:t>
            </a:r>
            <a:endParaRPr lang="zh-CN" altLang="en-US" sz="2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57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2" y="121689"/>
            <a:ext cx="8280400" cy="574675"/>
          </a:xfrm>
        </p:spPr>
        <p:txBody>
          <a:bodyPr/>
          <a:lstStyle/>
          <a:p>
            <a:r>
              <a:rPr lang="zh-CN" altLang="en-US" b="1" dirty="0">
                <a:effectLst/>
                <a:latin typeface="+mn-ea"/>
                <a:ea typeface="+mn-ea"/>
              </a:rPr>
              <a:t>通过</a:t>
            </a:r>
            <a:r>
              <a:rPr lang="en-US" altLang="zh-CN" b="1" dirty="0">
                <a:effectLst/>
                <a:latin typeface="+mn-ea"/>
                <a:ea typeface="+mn-ea"/>
              </a:rPr>
              <a:t>setter</a:t>
            </a:r>
            <a:r>
              <a:rPr lang="zh-CN" altLang="en-US" b="1" dirty="0">
                <a:effectLst/>
                <a:latin typeface="+mn-ea"/>
                <a:ea typeface="+mn-ea"/>
              </a:rPr>
              <a:t>方法传递依赖对象</a:t>
            </a:r>
            <a:endParaRPr lang="zh-CN" altLang="en-US" dirty="0">
              <a:effectLst/>
              <a:latin typeface="+mn-ea"/>
              <a:ea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C0A0F-2027-46EC-85CF-913BD8A78697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84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806" y="669619"/>
            <a:ext cx="8064896" cy="870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0" dirty="0">
                <a:latin typeface="+mn-ea"/>
                <a:ea typeface="+mn-ea"/>
              </a:rPr>
              <a:t>在抽象中设置</a:t>
            </a:r>
            <a:r>
              <a:rPr lang="en-US" altLang="zh-CN" sz="2200" b="0" dirty="0">
                <a:latin typeface="+mn-ea"/>
                <a:ea typeface="+mn-ea"/>
              </a:rPr>
              <a:t>setter</a:t>
            </a:r>
            <a:r>
              <a:rPr lang="zh-CN" altLang="en-US" sz="2200" b="0" dirty="0">
                <a:latin typeface="+mn-ea"/>
                <a:ea typeface="+mn-ea"/>
              </a:rPr>
              <a:t>方法声明依赖关系，依照依赖注入的说法就是</a:t>
            </a:r>
            <a:r>
              <a:rPr lang="en-US" altLang="zh-CN" sz="2200" b="0" dirty="0">
                <a:latin typeface="+mn-ea"/>
                <a:ea typeface="+mn-ea"/>
              </a:rPr>
              <a:t>setter</a:t>
            </a:r>
            <a:r>
              <a:rPr lang="zh-CN" altLang="en-US" sz="2200" b="0" dirty="0">
                <a:latin typeface="+mn-ea"/>
                <a:ea typeface="+mn-ea"/>
              </a:rPr>
              <a:t>依赖注入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24" y="1540050"/>
            <a:ext cx="4210744" cy="51398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dirty="0">
                <a:latin typeface="+mn-ea"/>
                <a:ea typeface="+mn-ea"/>
              </a:rPr>
              <a:t>public interface </a:t>
            </a:r>
            <a:r>
              <a:rPr lang="en-US" altLang="zh-CN" sz="2000" b="0" dirty="0" err="1">
                <a:latin typeface="+mn-ea"/>
                <a:ea typeface="+mn-ea"/>
              </a:rPr>
              <a:t>IDriver</a:t>
            </a:r>
            <a:r>
              <a:rPr lang="en-US" altLang="zh-CN" sz="2000" b="0" dirty="0">
                <a:latin typeface="+mn-ea"/>
                <a:ea typeface="+mn-ea"/>
              </a:rPr>
              <a:t> {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//</a:t>
            </a:r>
            <a:r>
              <a:rPr lang="zh-CN" altLang="en-US" sz="2000" b="0" dirty="0">
                <a:latin typeface="+mn-ea"/>
                <a:ea typeface="+mn-ea"/>
              </a:rPr>
              <a:t>车辆型号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  public void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 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setCar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ICar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 car);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//</a:t>
            </a:r>
            <a:r>
              <a:rPr lang="zh-CN" altLang="en-US" sz="2000" b="0" dirty="0">
                <a:latin typeface="+mn-ea"/>
                <a:ea typeface="+mn-ea"/>
              </a:rPr>
              <a:t>是司机就应该会驾驶汽车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  public void drive();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public class Driver implements </a:t>
            </a:r>
            <a:r>
              <a:rPr lang="en-US" altLang="zh-CN" sz="2000" b="0" dirty="0" err="1">
                <a:latin typeface="+mn-ea"/>
                <a:ea typeface="+mn-ea"/>
              </a:rPr>
              <a:t>IDriver</a:t>
            </a:r>
            <a:r>
              <a:rPr lang="en-US" altLang="zh-CN" sz="2000" b="0" dirty="0">
                <a:latin typeface="+mn-ea"/>
                <a:ea typeface="+mn-ea"/>
              </a:rPr>
              <a:t>{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  private </a:t>
            </a:r>
            <a:r>
              <a:rPr lang="en-US" altLang="zh-CN" sz="2000" b="0" dirty="0" err="1">
                <a:latin typeface="+mn-ea"/>
                <a:ea typeface="+mn-ea"/>
              </a:rPr>
              <a:t>ICar</a:t>
            </a:r>
            <a:r>
              <a:rPr lang="en-US" altLang="zh-CN" sz="2000" b="0" dirty="0">
                <a:latin typeface="+mn-ea"/>
                <a:ea typeface="+mn-ea"/>
              </a:rPr>
              <a:t> car;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  public void 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setCar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ICar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 car){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      </a:t>
            </a:r>
            <a:r>
              <a:rPr lang="en-US" altLang="zh-CN" sz="2000" b="0" dirty="0" err="1">
                <a:latin typeface="+mn-ea"/>
                <a:ea typeface="+mn-ea"/>
              </a:rPr>
              <a:t>this.car</a:t>
            </a:r>
            <a:r>
              <a:rPr lang="en-US" altLang="zh-CN" sz="2000" b="0" dirty="0">
                <a:latin typeface="+mn-ea"/>
                <a:ea typeface="+mn-ea"/>
              </a:rPr>
              <a:t> = car;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    }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//</a:t>
            </a:r>
            <a:r>
              <a:rPr lang="zh-CN" altLang="en-US" sz="2000" b="0" dirty="0">
                <a:latin typeface="+mn-ea"/>
                <a:ea typeface="+mn-ea"/>
              </a:rPr>
              <a:t>司机的主要职责就是驾驶汽车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   public void drive(){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    </a:t>
            </a:r>
            <a:r>
              <a:rPr lang="en-US" altLang="zh-CN" sz="2000" b="0" dirty="0" err="1">
                <a:latin typeface="+mn-ea"/>
                <a:ea typeface="+mn-ea"/>
              </a:rPr>
              <a:t>this.car.run</a:t>
            </a:r>
            <a:r>
              <a:rPr lang="en-US" altLang="zh-CN" sz="2000" b="0" dirty="0">
                <a:latin typeface="+mn-ea"/>
                <a:ea typeface="+mn-ea"/>
              </a:rPr>
              <a:t>();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</a:rPr>
              <a:t>}}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7E9F44B5-DDD5-475C-A21F-C7852C3E7FC1}"/>
              </a:ext>
            </a:extLst>
          </p:cNvPr>
          <p:cNvSpPr txBox="1"/>
          <p:nvPr/>
        </p:nvSpPr>
        <p:spPr>
          <a:xfrm>
            <a:off x="4644008" y="1322410"/>
            <a:ext cx="4104456" cy="289002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dirty="0">
                <a:latin typeface="+mn-ea"/>
                <a:ea typeface="+mn-ea"/>
              </a:rPr>
              <a:t>public interface </a:t>
            </a:r>
            <a:r>
              <a:rPr lang="en-US" altLang="zh-CN" sz="1800" dirty="0" err="1">
                <a:solidFill>
                  <a:srgbClr val="FF0000"/>
                </a:solidFill>
                <a:latin typeface="+mn-ea"/>
                <a:ea typeface="+mn-ea"/>
              </a:rPr>
              <a:t>ICar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 {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//</a:t>
            </a:r>
            <a:r>
              <a:rPr lang="zh-CN" altLang="en-US" sz="1800" b="0" dirty="0">
                <a:latin typeface="+mn-ea"/>
                <a:ea typeface="+mn-ea"/>
              </a:rPr>
              <a:t>是汽车就应该能跑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	public void run();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 }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public class 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Benz implements </a:t>
            </a:r>
            <a:r>
              <a:rPr lang="en-US" altLang="zh-CN" sz="1800" dirty="0" err="1">
                <a:solidFill>
                  <a:srgbClr val="FF0000"/>
                </a:solidFill>
                <a:latin typeface="+mn-ea"/>
                <a:ea typeface="+mn-ea"/>
              </a:rPr>
              <a:t>ICar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{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	public void run(){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	</a:t>
            </a:r>
            <a:r>
              <a:rPr lang="en-US" altLang="zh-CN" sz="1800" b="0" dirty="0" err="1">
                <a:latin typeface="+mn-ea"/>
                <a:ea typeface="+mn-ea"/>
              </a:rPr>
              <a:t>System.out.println</a:t>
            </a:r>
            <a:r>
              <a:rPr lang="en-US" altLang="zh-CN" sz="1800" b="0" dirty="0">
                <a:latin typeface="+mn-ea"/>
                <a:ea typeface="+mn-ea"/>
              </a:rPr>
              <a:t>("</a:t>
            </a:r>
            <a:r>
              <a:rPr lang="zh-CN" altLang="en-US" sz="1800" b="0" dirty="0">
                <a:latin typeface="+mn-ea"/>
                <a:ea typeface="+mn-ea"/>
              </a:rPr>
              <a:t>奔驰汽车开始运行</a:t>
            </a:r>
            <a:r>
              <a:rPr lang="en-US" altLang="zh-CN" sz="1800" b="0" dirty="0">
                <a:latin typeface="+mn-ea"/>
                <a:ea typeface="+mn-ea"/>
              </a:rPr>
              <a:t>...");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          }</a:t>
            </a:r>
          </a:p>
          <a:p>
            <a:pPr algn="l"/>
            <a:r>
              <a:rPr lang="en-US" altLang="zh-CN" sz="1800" dirty="0">
                <a:latin typeface="+mn-ea"/>
                <a:ea typeface="+mn-ea"/>
              </a:rPr>
              <a:t>}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61E16B36-2F0E-4D18-BA87-B3C713002539}"/>
              </a:ext>
            </a:extLst>
          </p:cNvPr>
          <p:cNvSpPr txBox="1"/>
          <p:nvPr/>
        </p:nvSpPr>
        <p:spPr>
          <a:xfrm>
            <a:off x="4542224" y="4371595"/>
            <a:ext cx="4283968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dirty="0">
                <a:latin typeface="+mn-ea"/>
                <a:ea typeface="+mn-ea"/>
              </a:rPr>
              <a:t>public class Client {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   public static void main(..) {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    </a:t>
            </a:r>
            <a:r>
              <a:rPr lang="en-US" altLang="zh-CN" sz="1800" b="0" dirty="0" err="1">
                <a:latin typeface="+mn-ea"/>
                <a:ea typeface="+mn-ea"/>
              </a:rPr>
              <a:t>IDriver</a:t>
            </a:r>
            <a:r>
              <a:rPr lang="en-US" altLang="zh-CN" sz="1800" b="0" dirty="0">
                <a:latin typeface="+mn-ea"/>
                <a:ea typeface="+mn-ea"/>
              </a:rPr>
              <a:t> </a:t>
            </a:r>
            <a:r>
              <a:rPr lang="en-US" altLang="zh-CN" sz="1800" b="0" dirty="0" err="1">
                <a:latin typeface="+mn-ea"/>
                <a:ea typeface="+mn-ea"/>
              </a:rPr>
              <a:t>zhangSan</a:t>
            </a:r>
            <a:r>
              <a:rPr lang="en-US" altLang="zh-CN" sz="1800" b="0" dirty="0">
                <a:latin typeface="+mn-ea"/>
                <a:ea typeface="+mn-ea"/>
              </a:rPr>
              <a:t> = new Driver();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    </a:t>
            </a:r>
            <a:r>
              <a:rPr lang="en-US" altLang="zh-CN" sz="1800" b="0" dirty="0" err="1">
                <a:latin typeface="+mn-ea"/>
                <a:ea typeface="+mn-ea"/>
              </a:rPr>
              <a:t>ICar</a:t>
            </a:r>
            <a:r>
              <a:rPr lang="en-US" altLang="zh-CN" sz="1800" b="0" dirty="0">
                <a:latin typeface="+mn-ea"/>
                <a:ea typeface="+mn-ea"/>
              </a:rPr>
              <a:t> </a:t>
            </a:r>
            <a:r>
              <a:rPr lang="en-US" altLang="zh-CN" sz="1800" b="0" dirty="0" err="1">
                <a:latin typeface="+mn-ea"/>
                <a:ea typeface="+mn-ea"/>
              </a:rPr>
              <a:t>benz</a:t>
            </a:r>
            <a:r>
              <a:rPr lang="en-US" altLang="zh-CN" sz="1800" b="0" dirty="0">
                <a:latin typeface="+mn-ea"/>
                <a:ea typeface="+mn-ea"/>
              </a:rPr>
              <a:t> = new Benz();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//</a:t>
            </a:r>
            <a:r>
              <a:rPr lang="zh-CN" altLang="en-US" sz="1800" b="0" dirty="0">
                <a:latin typeface="+mn-ea"/>
                <a:ea typeface="+mn-ea"/>
              </a:rPr>
              <a:t>张三开奔驰车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    </a:t>
            </a:r>
            <a:r>
              <a:rPr lang="en-US" altLang="zh-CN" sz="1800" dirty="0" err="1">
                <a:solidFill>
                  <a:srgbClr val="FF0000"/>
                </a:solidFill>
                <a:latin typeface="+mn-ea"/>
                <a:ea typeface="+mn-ea"/>
              </a:rPr>
              <a:t>zhangsan.setCar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+mn-ea"/>
                <a:ea typeface="+mn-ea"/>
              </a:rPr>
              <a:t>benz</a:t>
            </a:r>
            <a:r>
              <a:rPr lang="en-US" altLang="zh-CN" sz="1800" b="0" dirty="0">
                <a:latin typeface="+mn-ea"/>
                <a:ea typeface="+mn-ea"/>
              </a:rPr>
              <a:t>);}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66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C0A0F-2027-46EC-85CF-913BD8A78697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85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637" y="620688"/>
            <a:ext cx="4104456" cy="318087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dirty="0">
                <a:latin typeface="+mn-ea"/>
                <a:ea typeface="+mn-ea"/>
              </a:rPr>
              <a:t>public interface </a:t>
            </a:r>
            <a:r>
              <a:rPr lang="en-US" altLang="zh-CN" sz="1800" dirty="0" err="1">
                <a:solidFill>
                  <a:srgbClr val="FF0000"/>
                </a:solidFill>
                <a:latin typeface="+mn-ea"/>
                <a:ea typeface="+mn-ea"/>
              </a:rPr>
              <a:t>ICar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 {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//</a:t>
            </a:r>
            <a:r>
              <a:rPr lang="zh-CN" altLang="en-US" sz="1800" b="0" dirty="0">
                <a:latin typeface="+mn-ea"/>
                <a:ea typeface="+mn-ea"/>
              </a:rPr>
              <a:t>是汽车就应该能跑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	public void run();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 }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public class 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Benz implements </a:t>
            </a:r>
            <a:r>
              <a:rPr lang="en-US" altLang="zh-CN" sz="1800" dirty="0" err="1">
                <a:solidFill>
                  <a:srgbClr val="FF0000"/>
                </a:solidFill>
                <a:latin typeface="+mn-ea"/>
                <a:ea typeface="+mn-ea"/>
              </a:rPr>
              <a:t>ICar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{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//</a:t>
            </a:r>
            <a:r>
              <a:rPr lang="zh-CN" altLang="en-US" sz="1800" b="0" dirty="0">
                <a:latin typeface="+mn-ea"/>
                <a:ea typeface="+mn-ea"/>
              </a:rPr>
              <a:t>汽车肯定会跑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	public void run(){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	</a:t>
            </a:r>
            <a:r>
              <a:rPr lang="en-US" altLang="zh-CN" sz="1800" b="0" dirty="0" err="1">
                <a:latin typeface="+mn-ea"/>
                <a:ea typeface="+mn-ea"/>
              </a:rPr>
              <a:t>System.out.println</a:t>
            </a:r>
            <a:r>
              <a:rPr lang="en-US" altLang="zh-CN" sz="1800" b="0" dirty="0">
                <a:latin typeface="+mn-ea"/>
                <a:ea typeface="+mn-ea"/>
              </a:rPr>
              <a:t>("</a:t>
            </a:r>
            <a:r>
              <a:rPr lang="zh-CN" altLang="en-US" sz="1800" b="0" dirty="0">
                <a:latin typeface="+mn-ea"/>
                <a:ea typeface="+mn-ea"/>
              </a:rPr>
              <a:t>奔驰汽车开始运行</a:t>
            </a:r>
            <a:r>
              <a:rPr lang="en-US" altLang="zh-CN" sz="1800" b="0" dirty="0">
                <a:latin typeface="+mn-ea"/>
                <a:ea typeface="+mn-ea"/>
              </a:rPr>
              <a:t>...");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          }</a:t>
            </a:r>
          </a:p>
          <a:p>
            <a:pPr algn="l"/>
            <a:r>
              <a:rPr lang="en-US" altLang="zh-CN" sz="1800" dirty="0">
                <a:latin typeface="+mn-ea"/>
                <a:ea typeface="+mn-ea"/>
              </a:rPr>
              <a:t>}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3945575"/>
            <a:ext cx="4320480" cy="2566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dirty="0">
                <a:latin typeface="+mn-ea"/>
                <a:ea typeface="+mn-ea"/>
              </a:rPr>
              <a:t>public class Client {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   public static void main(String[] </a:t>
            </a:r>
            <a:r>
              <a:rPr lang="en-US" altLang="zh-CN" sz="1800" b="0" dirty="0" err="1">
                <a:latin typeface="+mn-ea"/>
                <a:ea typeface="+mn-ea"/>
              </a:rPr>
              <a:t>args</a:t>
            </a:r>
            <a:r>
              <a:rPr lang="en-US" altLang="zh-CN" sz="1800" b="0" dirty="0">
                <a:latin typeface="+mn-ea"/>
                <a:ea typeface="+mn-ea"/>
              </a:rPr>
              <a:t>) {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    </a:t>
            </a:r>
            <a:r>
              <a:rPr lang="en-US" altLang="zh-CN" sz="1800" b="0" dirty="0" err="1">
                <a:latin typeface="+mn-ea"/>
                <a:ea typeface="+mn-ea"/>
              </a:rPr>
              <a:t>IDriver</a:t>
            </a:r>
            <a:r>
              <a:rPr lang="en-US" altLang="zh-CN" sz="1800" b="0" dirty="0">
                <a:latin typeface="+mn-ea"/>
                <a:ea typeface="+mn-ea"/>
              </a:rPr>
              <a:t> </a:t>
            </a:r>
            <a:r>
              <a:rPr lang="en-US" altLang="zh-CN" sz="1800" b="0" dirty="0" err="1">
                <a:latin typeface="+mn-ea"/>
                <a:ea typeface="+mn-ea"/>
              </a:rPr>
              <a:t>zhangSan</a:t>
            </a:r>
            <a:r>
              <a:rPr lang="en-US" altLang="zh-CN" sz="1800" b="0" dirty="0">
                <a:latin typeface="+mn-ea"/>
                <a:ea typeface="+mn-ea"/>
              </a:rPr>
              <a:t> = new Driver();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    </a:t>
            </a:r>
            <a:r>
              <a:rPr lang="en-US" altLang="zh-CN" sz="1800" b="0" dirty="0" err="1">
                <a:latin typeface="+mn-ea"/>
                <a:ea typeface="+mn-ea"/>
              </a:rPr>
              <a:t>ICar</a:t>
            </a:r>
            <a:r>
              <a:rPr lang="en-US" altLang="zh-CN" sz="1800" b="0" dirty="0">
                <a:latin typeface="+mn-ea"/>
                <a:ea typeface="+mn-ea"/>
              </a:rPr>
              <a:t> </a:t>
            </a:r>
            <a:r>
              <a:rPr lang="en-US" altLang="zh-CN" sz="1800" b="0" dirty="0" err="1">
                <a:latin typeface="+mn-ea"/>
                <a:ea typeface="+mn-ea"/>
              </a:rPr>
              <a:t>benz</a:t>
            </a:r>
            <a:r>
              <a:rPr lang="en-US" altLang="zh-CN" sz="1800" b="0" dirty="0">
                <a:latin typeface="+mn-ea"/>
                <a:ea typeface="+mn-ea"/>
              </a:rPr>
              <a:t> = new Benz();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//</a:t>
            </a:r>
            <a:r>
              <a:rPr lang="zh-CN" altLang="en-US" sz="1800" b="0" dirty="0">
                <a:latin typeface="+mn-ea"/>
                <a:ea typeface="+mn-ea"/>
              </a:rPr>
              <a:t>张三开奔驰车</a:t>
            </a:r>
          </a:p>
          <a:p>
            <a:pPr algn="l"/>
            <a:r>
              <a:rPr lang="en-US" altLang="zh-CN" sz="1800" dirty="0">
                <a:solidFill>
                  <a:srgbClr val="00B0F0"/>
                </a:solidFill>
                <a:latin typeface="+mn-ea"/>
                <a:ea typeface="+mn-ea"/>
              </a:rPr>
              <a:t>        </a:t>
            </a:r>
            <a:r>
              <a:rPr lang="en-US" altLang="zh-CN" sz="1800" dirty="0" err="1">
                <a:solidFill>
                  <a:srgbClr val="00B0F0"/>
                </a:solidFill>
                <a:latin typeface="+mn-ea"/>
                <a:ea typeface="+mn-ea"/>
              </a:rPr>
              <a:t>zhangSan.drive</a:t>
            </a:r>
            <a:r>
              <a:rPr lang="en-US" altLang="zh-CN" sz="1800" dirty="0">
                <a:solidFill>
                  <a:srgbClr val="00B0F0"/>
                </a:solidFill>
                <a:latin typeface="+mn-ea"/>
                <a:ea typeface="+mn-ea"/>
              </a:rPr>
              <a:t>(</a:t>
            </a:r>
            <a:r>
              <a:rPr lang="en-US" altLang="zh-CN" sz="1800" dirty="0" err="1">
                <a:solidFill>
                  <a:srgbClr val="00B0F0"/>
                </a:solidFill>
                <a:latin typeface="+mn-ea"/>
                <a:ea typeface="+mn-ea"/>
              </a:rPr>
              <a:t>benz</a:t>
            </a:r>
            <a:r>
              <a:rPr lang="en-US" altLang="zh-CN" sz="1800" dirty="0">
                <a:solidFill>
                  <a:srgbClr val="00B0F0"/>
                </a:solidFill>
                <a:latin typeface="+mn-ea"/>
                <a:ea typeface="+mn-ea"/>
              </a:rPr>
              <a:t>);</a:t>
            </a:r>
            <a:r>
              <a:rPr lang="en-US" altLang="zh-CN" sz="1800" b="0" dirty="0">
                <a:latin typeface="+mn-ea"/>
                <a:ea typeface="+mn-ea"/>
              </a:rPr>
              <a:t>    }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}</a:t>
            </a:r>
          </a:p>
          <a:p>
            <a:pPr algn="l"/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3487" y="332656"/>
            <a:ext cx="4320480" cy="31808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dirty="0">
                <a:latin typeface="+mn-ea"/>
                <a:ea typeface="+mn-ea"/>
              </a:rPr>
              <a:t>public interface </a:t>
            </a:r>
            <a:r>
              <a:rPr lang="en-US" altLang="zh-CN" sz="1800" dirty="0" err="1">
                <a:solidFill>
                  <a:srgbClr val="0070C0"/>
                </a:solidFill>
                <a:latin typeface="+mn-ea"/>
                <a:ea typeface="+mn-ea"/>
              </a:rPr>
              <a:t>IDriver</a:t>
            </a:r>
            <a:r>
              <a:rPr lang="en-US" altLang="zh-CN" sz="1800" b="0" dirty="0">
                <a:latin typeface="+mn-ea"/>
                <a:ea typeface="+mn-ea"/>
              </a:rPr>
              <a:t> {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//</a:t>
            </a:r>
            <a:r>
              <a:rPr lang="zh-CN" altLang="en-US" sz="1800" b="0" dirty="0">
                <a:latin typeface="+mn-ea"/>
                <a:ea typeface="+mn-ea"/>
              </a:rPr>
              <a:t>是司机就应该会驾驶汽车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 public void 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drive(</a:t>
            </a:r>
            <a:r>
              <a:rPr lang="en-US" altLang="zh-CN" sz="1800" dirty="0" err="1">
                <a:solidFill>
                  <a:srgbClr val="FF0000"/>
                </a:solidFill>
                <a:latin typeface="+mn-ea"/>
                <a:ea typeface="+mn-ea"/>
              </a:rPr>
              <a:t>ICar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 car);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public class </a:t>
            </a:r>
            <a:r>
              <a:rPr lang="en-US" altLang="zh-CN" sz="1800" dirty="0">
                <a:solidFill>
                  <a:srgbClr val="0070C0"/>
                </a:solidFill>
                <a:latin typeface="+mn-ea"/>
                <a:ea typeface="+mn-ea"/>
              </a:rPr>
              <a:t>Driver implements </a:t>
            </a:r>
            <a:r>
              <a:rPr lang="en-US" altLang="zh-CN" sz="1800" dirty="0" err="1">
                <a:solidFill>
                  <a:srgbClr val="0070C0"/>
                </a:solidFill>
                <a:latin typeface="+mn-ea"/>
                <a:ea typeface="+mn-ea"/>
              </a:rPr>
              <a:t>IDriver</a:t>
            </a:r>
            <a:r>
              <a:rPr lang="en-US" altLang="zh-CN" sz="1800" dirty="0">
                <a:solidFill>
                  <a:srgbClr val="0070C0"/>
                </a:solidFill>
                <a:latin typeface="+mn-ea"/>
                <a:ea typeface="+mn-ea"/>
              </a:rPr>
              <a:t>{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//</a:t>
            </a:r>
            <a:r>
              <a:rPr lang="zh-CN" altLang="en-US" sz="1800" b="0" dirty="0">
                <a:latin typeface="+mn-ea"/>
                <a:ea typeface="+mn-ea"/>
              </a:rPr>
              <a:t>司机的主要职责就是驾驶汽车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  public void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 drive(</a:t>
            </a:r>
            <a:r>
              <a:rPr lang="en-US" altLang="zh-CN" sz="1800" dirty="0" err="1">
                <a:solidFill>
                  <a:srgbClr val="FF0000"/>
                </a:solidFill>
                <a:latin typeface="+mn-ea"/>
                <a:ea typeface="+mn-ea"/>
              </a:rPr>
              <a:t>ICar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 car){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        </a:t>
            </a:r>
            <a:r>
              <a:rPr lang="en-US" altLang="zh-CN" sz="1800" b="0" dirty="0" err="1">
                <a:latin typeface="+mn-ea"/>
                <a:ea typeface="+mn-ea"/>
              </a:rPr>
              <a:t>car.run</a:t>
            </a:r>
            <a:r>
              <a:rPr lang="en-US" altLang="zh-CN" sz="1800" b="0" dirty="0">
                <a:latin typeface="+mn-ea"/>
                <a:ea typeface="+mn-ea"/>
              </a:rPr>
              <a:t>();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   }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14" y="3425618"/>
            <a:ext cx="4304960" cy="2194276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 bwMode="auto">
          <a:xfrm>
            <a:off x="107505" y="41059"/>
            <a:ext cx="82804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b="1" dirty="0">
                <a:effectLst/>
                <a:latin typeface="+mn-ea"/>
                <a:ea typeface="+mn-ea"/>
              </a:rPr>
              <a:t>接口声明实现依赖对象</a:t>
            </a:r>
            <a:endParaRPr lang="zh-CN" altLang="en-US" dirty="0">
              <a:effectLst/>
              <a:latin typeface="+mn-ea"/>
              <a:ea typeface="+mn-ea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2A5681A9-6CEC-4A10-9336-38C813B6E3C3}"/>
              </a:ext>
            </a:extLst>
          </p:cNvPr>
          <p:cNvSpPr txBox="1"/>
          <p:nvPr/>
        </p:nvSpPr>
        <p:spPr>
          <a:xfrm>
            <a:off x="4392960" y="5654666"/>
            <a:ext cx="4139480" cy="7986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0" dirty="0">
                <a:latin typeface="+mn-ea"/>
                <a:ea typeface="+mn-ea"/>
              </a:rPr>
              <a:t>好处：司机与汽车类之间</a:t>
            </a:r>
            <a:r>
              <a:rPr lang="zh-CN" altLang="en-US" sz="1800" dirty="0">
                <a:solidFill>
                  <a:srgbClr val="C00000"/>
                </a:solidFill>
                <a:latin typeface="+mn-ea"/>
                <a:ea typeface="+mn-ea"/>
              </a:rPr>
              <a:t>松耦合</a:t>
            </a:r>
            <a:r>
              <a:rPr lang="zh-CN" altLang="en-US" sz="1800" b="0" dirty="0">
                <a:latin typeface="+mn-ea"/>
                <a:ea typeface="+mn-ea"/>
              </a:rPr>
              <a:t>，有新的汽车加入时扩展汽车类，需要扩展汽车类时司机不需要修改（</a:t>
            </a:r>
            <a:r>
              <a:rPr lang="zh-CN" altLang="en-US" sz="1800" dirty="0">
                <a:solidFill>
                  <a:srgbClr val="C00000"/>
                </a:solidFill>
                <a:latin typeface="+mn-ea"/>
                <a:ea typeface="+mn-ea"/>
              </a:rPr>
              <a:t>稳定性</a:t>
            </a:r>
            <a:r>
              <a:rPr lang="zh-CN" altLang="en-US" sz="1800" b="0" dirty="0">
                <a:latin typeface="+mn-ea"/>
                <a:ea typeface="+mn-ea"/>
              </a:rPr>
              <a:t>）</a:t>
            </a:r>
            <a:endParaRPr lang="en-US" altLang="zh-CN" sz="18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5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C68A0-78E2-460B-B185-C926643B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69640"/>
            <a:ext cx="8280400" cy="574675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理解“倒置”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E4ECAB-0D9D-4BF0-9517-33D3FB72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C0A0F-2027-46EC-85CF-913BD8A78697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E6897B-25AB-44DC-B848-4A118623EABA}"/>
              </a:ext>
            </a:extLst>
          </p:cNvPr>
          <p:cNvSpPr txBox="1">
            <a:spLocks noChangeArrowheads="1"/>
          </p:cNvSpPr>
          <p:nvPr/>
        </p:nvSpPr>
        <p:spPr>
          <a:xfrm>
            <a:off x="431800" y="1268760"/>
            <a:ext cx="8280400" cy="46449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600" b="0" kern="0" dirty="0">
                <a:latin typeface="+mn-ea"/>
              </a:rPr>
              <a:t>“正置”：依赖正置就是类间的依赖是实实在在地实现类间的依赖，也就是面向实现编程，这也是正常人的思维方式，我要开奔驰车就依赖奔驰车，我要使用笔记本电脑就直接依赖笔记本电脑</a:t>
            </a:r>
            <a:endParaRPr lang="en-US" altLang="zh-CN" sz="2600" b="0" kern="0" dirty="0"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600" b="0" kern="0" dirty="0">
                <a:latin typeface="+mn-ea"/>
              </a:rPr>
              <a:t>而编写程序需要的是对现实世界的事物进行抽象，抽象的结果就是有了抽象类和接口，然后我们根据系统设计的需要产生了抽象间的依赖，代替了人们传统思维中的事物间的依赖，“倒置”就是从这里产生的。</a:t>
            </a:r>
          </a:p>
        </p:txBody>
      </p:sp>
    </p:spTree>
    <p:extLst>
      <p:ext uri="{BB962C8B-B14F-4D97-AF65-F5344CB8AC3E}">
        <p14:creationId xmlns:p14="http://schemas.microsoft.com/office/powerpoint/2010/main" val="5983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8680"/>
            <a:ext cx="8280400" cy="5746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反例：如果不采用依赖倒置原则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1179D-9F56-4D0D-A95C-69FA9EF6152B}" type="slidenum">
              <a:rPr lang="zh-CN" altLang="en-US">
                <a:latin typeface="+mn-ea"/>
                <a:ea typeface="+mn-ea"/>
              </a:rPr>
              <a:pPr>
                <a:defRPr/>
              </a:pPr>
              <a:t>87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26403B1-6B74-4084-A24F-D74B5E344259}"/>
              </a:ext>
            </a:extLst>
          </p:cNvPr>
          <p:cNvSpPr txBox="1"/>
          <p:nvPr/>
        </p:nvSpPr>
        <p:spPr>
          <a:xfrm>
            <a:off x="107504" y="1359298"/>
            <a:ext cx="4299995" cy="1782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dirty="0">
                <a:latin typeface="+mn-ea"/>
                <a:ea typeface="+mn-ea"/>
              </a:rPr>
              <a:t>public class Driver{  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// </a:t>
            </a:r>
            <a:r>
              <a:rPr lang="zh-CN" altLang="en-US" sz="1800" b="0" dirty="0">
                <a:latin typeface="+mn-ea"/>
                <a:ea typeface="+mn-ea"/>
              </a:rPr>
              <a:t>司机的主要职责就是驾驶汽车   </a:t>
            </a:r>
          </a:p>
          <a:p>
            <a:pPr algn="l"/>
            <a:r>
              <a:rPr lang="zh-CN" altLang="en-US" sz="1800" b="0" dirty="0">
                <a:latin typeface="+mn-ea"/>
                <a:ea typeface="+mn-ea"/>
              </a:rPr>
              <a:t>    </a:t>
            </a:r>
            <a:r>
              <a:rPr lang="en-US" altLang="zh-CN" sz="1800" b="0" dirty="0">
                <a:latin typeface="+mn-ea"/>
                <a:ea typeface="+mn-ea"/>
              </a:rPr>
              <a:t>public void drive(</a:t>
            </a:r>
            <a:r>
              <a:rPr lang="en-US" altLang="zh-CN" sz="1800" b="0" dirty="0">
                <a:latin typeface="+mn-ea"/>
              </a:rPr>
              <a:t>Benz</a:t>
            </a:r>
            <a:r>
              <a:rPr lang="en-US" altLang="zh-CN" sz="1800" b="0" dirty="0">
                <a:latin typeface="+mn-ea"/>
                <a:ea typeface="+mn-ea"/>
              </a:rPr>
              <a:t> </a:t>
            </a:r>
            <a:r>
              <a:rPr lang="en-US" altLang="zh-CN" sz="1800" b="0" dirty="0" err="1">
                <a:latin typeface="+mn-ea"/>
                <a:ea typeface="+mn-ea"/>
              </a:rPr>
              <a:t>benz</a:t>
            </a:r>
            <a:r>
              <a:rPr lang="en-US" altLang="zh-CN" sz="1800" b="0" dirty="0">
                <a:latin typeface="+mn-ea"/>
                <a:ea typeface="+mn-ea"/>
              </a:rPr>
              <a:t>) {  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</a:t>
            </a:r>
            <a:r>
              <a:rPr lang="en-US" altLang="zh-CN" sz="1800" b="0" dirty="0" err="1">
                <a:latin typeface="+mn-ea"/>
              </a:rPr>
              <a:t>benz</a:t>
            </a:r>
            <a:r>
              <a:rPr lang="en-US" altLang="zh-CN" sz="1800" b="0" dirty="0" err="1">
                <a:latin typeface="+mn-ea"/>
                <a:ea typeface="+mn-ea"/>
              </a:rPr>
              <a:t>.run</a:t>
            </a:r>
            <a:r>
              <a:rPr lang="en-US" altLang="zh-CN" sz="1800" b="0" dirty="0">
                <a:latin typeface="+mn-ea"/>
                <a:ea typeface="+mn-ea"/>
              </a:rPr>
              <a:t>();  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}  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} 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6C9E43A-C3E5-4C6C-82AA-5D3724C539A4}"/>
              </a:ext>
            </a:extLst>
          </p:cNvPr>
          <p:cNvSpPr txBox="1"/>
          <p:nvPr/>
        </p:nvSpPr>
        <p:spPr>
          <a:xfrm>
            <a:off x="77283" y="3774749"/>
            <a:ext cx="4547675" cy="23637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dirty="0">
                <a:latin typeface="+mn-ea"/>
                <a:ea typeface="+mn-ea"/>
              </a:rPr>
              <a:t>public class Client {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public static void main(String[] </a:t>
            </a:r>
            <a:r>
              <a:rPr lang="en-US" altLang="zh-CN" sz="1800" b="0" dirty="0" err="1">
                <a:latin typeface="+mn-ea"/>
                <a:ea typeface="+mn-ea"/>
              </a:rPr>
              <a:t>args</a:t>
            </a:r>
            <a:r>
              <a:rPr lang="en-US" altLang="zh-CN" sz="1800" b="0" dirty="0">
                <a:latin typeface="+mn-ea"/>
                <a:ea typeface="+mn-ea"/>
              </a:rPr>
              <a:t>) {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 Driver </a:t>
            </a:r>
            <a:r>
              <a:rPr lang="en-US" altLang="zh-CN" sz="1800" b="0" dirty="0" err="1">
                <a:latin typeface="+mn-ea"/>
                <a:ea typeface="+mn-ea"/>
              </a:rPr>
              <a:t>zhangSan</a:t>
            </a:r>
            <a:r>
              <a:rPr lang="en-US" altLang="zh-CN" sz="1800" b="0" dirty="0">
                <a:latin typeface="+mn-ea"/>
                <a:ea typeface="+mn-ea"/>
              </a:rPr>
              <a:t> = new Driver();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 Benz </a:t>
            </a:r>
            <a:r>
              <a:rPr lang="en-US" altLang="zh-CN" sz="1800" b="0" dirty="0" err="1">
                <a:latin typeface="+mn-ea"/>
                <a:ea typeface="+mn-ea"/>
              </a:rPr>
              <a:t>benz</a:t>
            </a:r>
            <a:r>
              <a:rPr lang="en-US" altLang="zh-CN" sz="1800" b="0" dirty="0">
                <a:latin typeface="+mn-ea"/>
                <a:ea typeface="+mn-ea"/>
              </a:rPr>
              <a:t> = new Benz();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 // </a:t>
            </a:r>
            <a:r>
              <a:rPr lang="zh-CN" altLang="en-US" sz="1800" b="0" dirty="0">
                <a:latin typeface="+mn-ea"/>
                <a:ea typeface="+mn-ea"/>
              </a:rPr>
              <a:t>张三开奔驰车</a:t>
            </a:r>
          </a:p>
          <a:p>
            <a:pPr algn="l"/>
            <a:r>
              <a:rPr lang="zh-CN" altLang="en-US" sz="1800" b="0" dirty="0">
                <a:latin typeface="+mn-ea"/>
                <a:ea typeface="+mn-ea"/>
              </a:rPr>
              <a:t>    </a:t>
            </a:r>
            <a:r>
              <a:rPr lang="en-US" altLang="zh-CN" sz="1800" b="0" dirty="0" err="1">
                <a:latin typeface="+mn-ea"/>
                <a:ea typeface="+mn-ea"/>
              </a:rPr>
              <a:t>zhangSan.drive</a:t>
            </a:r>
            <a:r>
              <a:rPr lang="en-US" altLang="zh-CN" sz="1800" b="0" dirty="0">
                <a:latin typeface="+mn-ea"/>
                <a:ea typeface="+mn-ea"/>
              </a:rPr>
              <a:t>(</a:t>
            </a:r>
            <a:r>
              <a:rPr lang="en-US" altLang="zh-CN" sz="1800" b="0" dirty="0" err="1">
                <a:latin typeface="+mn-ea"/>
                <a:ea typeface="+mn-ea"/>
              </a:rPr>
              <a:t>benz</a:t>
            </a:r>
            <a:r>
              <a:rPr lang="en-US" altLang="zh-CN" sz="1800" b="0" dirty="0">
                <a:latin typeface="+mn-ea"/>
                <a:ea typeface="+mn-ea"/>
              </a:rPr>
              <a:t>);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	}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}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A66E7A-22C2-4D30-A4BD-A881EBABDD8B}"/>
              </a:ext>
            </a:extLst>
          </p:cNvPr>
          <p:cNvSpPr txBox="1"/>
          <p:nvPr/>
        </p:nvSpPr>
        <p:spPr>
          <a:xfrm>
            <a:off x="4716016" y="1357465"/>
            <a:ext cx="4320480" cy="20174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dirty="0">
                <a:latin typeface="+mn-ea"/>
                <a:ea typeface="+mn-ea"/>
              </a:rPr>
              <a:t>public class Benz {  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// </a:t>
            </a:r>
            <a:r>
              <a:rPr lang="zh-CN" altLang="en-US" sz="1800" b="0" dirty="0">
                <a:latin typeface="+mn-ea"/>
                <a:ea typeface="+mn-ea"/>
              </a:rPr>
              <a:t>汽车肯定会跑   </a:t>
            </a:r>
          </a:p>
          <a:p>
            <a:pPr algn="l"/>
            <a:r>
              <a:rPr lang="zh-CN" altLang="en-US" sz="1800" b="0" dirty="0">
                <a:latin typeface="+mn-ea"/>
                <a:ea typeface="+mn-ea"/>
              </a:rPr>
              <a:t>    </a:t>
            </a:r>
            <a:r>
              <a:rPr lang="en-US" altLang="zh-CN" sz="1800" b="0" dirty="0">
                <a:latin typeface="+mn-ea"/>
                <a:ea typeface="+mn-ea"/>
              </a:rPr>
              <a:t>public void run() {  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    </a:t>
            </a:r>
            <a:r>
              <a:rPr lang="en-US" altLang="zh-CN" sz="1800" b="0" dirty="0" err="1">
                <a:latin typeface="+mn-ea"/>
                <a:ea typeface="+mn-ea"/>
              </a:rPr>
              <a:t>System.out.println</a:t>
            </a:r>
            <a:r>
              <a:rPr lang="en-US" altLang="zh-CN" sz="1800" b="0" dirty="0">
                <a:latin typeface="+mn-ea"/>
                <a:ea typeface="+mn-ea"/>
              </a:rPr>
              <a:t>("</a:t>
            </a:r>
            <a:r>
              <a:rPr lang="zh-CN" altLang="en-US" sz="1800" b="0" dirty="0">
                <a:latin typeface="+mn-ea"/>
                <a:ea typeface="+mn-ea"/>
              </a:rPr>
              <a:t>奔驰汽车开始运行</a:t>
            </a:r>
            <a:r>
              <a:rPr lang="en-US" altLang="zh-CN" sz="1800" b="0" dirty="0">
                <a:latin typeface="+mn-ea"/>
                <a:ea typeface="+mn-ea"/>
              </a:rPr>
              <a:t>...");  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 }  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}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304FF0-E36A-4835-ADBC-C69DDFFB2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940558"/>
            <a:ext cx="4464279" cy="20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dirty="0">
                <a:latin typeface="+mn-ea"/>
                <a:ea typeface="+mn-ea"/>
              </a:rPr>
              <a:t>问题</a:t>
            </a:r>
          </a:p>
        </p:txBody>
      </p:sp>
      <p:sp>
        <p:nvSpPr>
          <p:cNvPr id="1382403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116806"/>
            <a:ext cx="8388672" cy="527208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200" dirty="0"/>
              <a:t>通过以上的代码，完成了司机开动奔驰车的场景</a:t>
            </a:r>
            <a:r>
              <a:rPr lang="zh-CN" altLang="en-US" sz="2200" dirty="0">
                <a:latin typeface="+mn-ea"/>
              </a:rPr>
              <a:t>。来了新需求：</a:t>
            </a:r>
            <a:r>
              <a:rPr lang="zh-CN" altLang="en-US" sz="2200" dirty="0"/>
              <a:t>张三司机不仅要开奔驰车，还要开宝马车</a:t>
            </a:r>
            <a:endParaRPr lang="en-US" altLang="zh-CN" sz="2200" dirty="0"/>
          </a:p>
          <a:p>
            <a:pPr>
              <a:lnSpc>
                <a:spcPct val="120000"/>
              </a:lnSpc>
              <a:defRPr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200" dirty="0">
                <a:latin typeface="+mn-ea"/>
              </a:rPr>
              <a:t>设计出现了问题：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1800" dirty="0">
                <a:latin typeface="+mn-ea"/>
              </a:rPr>
              <a:t>司机类和奔驰车类之间是一个</a:t>
            </a:r>
            <a:r>
              <a:rPr lang="zh-CN" altLang="en-US" sz="1800" dirty="0">
                <a:solidFill>
                  <a:srgbClr val="C00000"/>
                </a:solidFill>
                <a:latin typeface="+mn-ea"/>
              </a:rPr>
              <a:t>紧耦合</a:t>
            </a:r>
            <a:r>
              <a:rPr lang="zh-CN" altLang="en-US" sz="1800" dirty="0">
                <a:latin typeface="+mn-ea"/>
              </a:rPr>
              <a:t>的关系，其导致的结果就是系统的可维护性大大降低。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1800" dirty="0">
                <a:solidFill>
                  <a:srgbClr val="C00000"/>
                </a:solidFill>
                <a:latin typeface="+mn-ea"/>
              </a:rPr>
              <a:t>代码可读性降低</a:t>
            </a:r>
            <a:r>
              <a:rPr lang="zh-CN" altLang="en-US" sz="1800" dirty="0">
                <a:latin typeface="+mn-ea"/>
              </a:rPr>
              <a:t>，两个相似的类需要阅读两个文件。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1800" dirty="0">
                <a:latin typeface="+mn-ea"/>
              </a:rPr>
              <a:t>系统</a:t>
            </a:r>
            <a:r>
              <a:rPr lang="zh-CN" altLang="en-US" sz="1800" dirty="0">
                <a:solidFill>
                  <a:srgbClr val="C00000"/>
                </a:solidFill>
                <a:latin typeface="+mn-ea"/>
              </a:rPr>
              <a:t>稳定性降低</a:t>
            </a:r>
            <a:r>
              <a:rPr lang="zh-CN" altLang="en-US" sz="1800" dirty="0">
                <a:latin typeface="+mn-ea"/>
              </a:rPr>
              <a:t>，这里只是增加了一个车类就需要修改司机类，这不是稳定性，这是易变性。被依赖者的变更让依赖者来承担修改的成本。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1179D-9F56-4D0D-A95C-69FA9EF6152B}" type="slidenum">
              <a:rPr lang="zh-CN" altLang="en-US">
                <a:latin typeface="+mn-ea"/>
                <a:ea typeface="+mn-ea"/>
              </a:rPr>
              <a:pPr>
                <a:defRPr/>
              </a:pPr>
              <a:t>88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22F0E-B675-4DA2-A2DA-4C8BC63AAD47}"/>
              </a:ext>
            </a:extLst>
          </p:cNvPr>
          <p:cNvSpPr txBox="1"/>
          <p:nvPr/>
        </p:nvSpPr>
        <p:spPr>
          <a:xfrm>
            <a:off x="899592" y="2132856"/>
            <a:ext cx="4824536" cy="1782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dirty="0">
                <a:latin typeface="+mn-ea"/>
                <a:ea typeface="+mn-ea"/>
              </a:rPr>
              <a:t>public class BMW {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// </a:t>
            </a:r>
            <a:r>
              <a:rPr lang="zh-CN" altLang="en-US" sz="1800" b="0" dirty="0">
                <a:latin typeface="+mn-ea"/>
                <a:ea typeface="+mn-ea"/>
              </a:rPr>
              <a:t>宝马车当然也可以开动了</a:t>
            </a:r>
          </a:p>
          <a:p>
            <a:pPr algn="l"/>
            <a:r>
              <a:rPr lang="zh-CN" altLang="en-US" sz="1800" b="0" dirty="0">
                <a:latin typeface="+mn-ea"/>
                <a:ea typeface="+mn-ea"/>
              </a:rPr>
              <a:t>   </a:t>
            </a:r>
            <a:r>
              <a:rPr lang="en-US" altLang="zh-CN" sz="1800" b="0" dirty="0">
                <a:latin typeface="+mn-ea"/>
                <a:ea typeface="+mn-ea"/>
              </a:rPr>
              <a:t>public void run() {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   </a:t>
            </a:r>
            <a:r>
              <a:rPr lang="en-US" altLang="zh-CN" sz="1800" b="0" dirty="0" err="1">
                <a:latin typeface="+mn-ea"/>
                <a:ea typeface="+mn-ea"/>
              </a:rPr>
              <a:t>System.out.println</a:t>
            </a:r>
            <a:r>
              <a:rPr lang="en-US" altLang="zh-CN" sz="1800" b="0" dirty="0">
                <a:latin typeface="+mn-ea"/>
                <a:ea typeface="+mn-ea"/>
              </a:rPr>
              <a:t>("</a:t>
            </a:r>
            <a:r>
              <a:rPr lang="zh-CN" altLang="en-US" sz="1800" b="0" dirty="0">
                <a:latin typeface="+mn-ea"/>
                <a:ea typeface="+mn-ea"/>
              </a:rPr>
              <a:t>宝马汽车开始运行</a:t>
            </a:r>
            <a:r>
              <a:rPr lang="en-US" altLang="zh-CN" sz="1800" b="0" dirty="0">
                <a:latin typeface="+mn-ea"/>
                <a:ea typeface="+mn-ea"/>
              </a:rPr>
              <a:t>...");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	}</a:t>
            </a:r>
          </a:p>
          <a:p>
            <a:pPr algn="l"/>
            <a:r>
              <a:rPr lang="en-US" altLang="zh-CN" sz="1800" b="0" dirty="0">
                <a:latin typeface="+mn-ea"/>
                <a:ea typeface="+mn-ea"/>
              </a:rPr>
              <a:t>}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3528171-B906-490B-97AD-47CBC3F6DFB1}"/>
              </a:ext>
            </a:extLst>
          </p:cNvPr>
          <p:cNvSpPr txBox="1"/>
          <p:nvPr/>
        </p:nvSpPr>
        <p:spPr>
          <a:xfrm>
            <a:off x="6003705" y="2008206"/>
            <a:ext cx="2880320" cy="20313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b="0" dirty="0">
                <a:latin typeface="+mn-ea"/>
                <a:ea typeface="+mn-ea"/>
              </a:rPr>
              <a:t>宝马车也产生了，但是我们却没有办法让张三开动起来，为什么？张三没有开动宝马车的方法呀！一个拿有</a:t>
            </a:r>
            <a:r>
              <a:rPr lang="en-US" altLang="zh-CN" sz="1800" b="0" dirty="0">
                <a:latin typeface="+mn-ea"/>
                <a:ea typeface="+mn-ea"/>
              </a:rPr>
              <a:t>C</a:t>
            </a:r>
            <a:r>
              <a:rPr lang="zh-CN" altLang="en-US" sz="1800" b="0" dirty="0">
                <a:latin typeface="+mn-ea"/>
                <a:ea typeface="+mn-ea"/>
              </a:rPr>
              <a:t>照的司机竟然只能开奔驰车而不能开宝马车，这也太不合理了。</a:t>
            </a:r>
            <a:endParaRPr lang="zh-CN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681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+mn-ea"/>
                <a:ea typeface="+mn-ea"/>
              </a:rPr>
              <a:t>设计原则：针对接口编程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12776"/>
            <a:ext cx="8078787" cy="44846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如何做到“依赖倒置”？</a:t>
            </a:r>
          </a:p>
          <a:p>
            <a:pPr eaLnBrk="1" hangingPunct="1">
              <a:defRPr/>
            </a:pPr>
            <a:endParaRPr lang="zh-CN" altLang="en-US" dirty="0">
              <a:latin typeface="+mn-ea"/>
            </a:endParaRPr>
          </a:p>
          <a:p>
            <a:pPr eaLnBrk="1" hangingPunct="1">
              <a:defRPr/>
            </a:pPr>
            <a:endParaRPr lang="zh-CN" altLang="en-US" dirty="0">
              <a:latin typeface="+mn-ea"/>
            </a:endParaRPr>
          </a:p>
          <a:p>
            <a:pPr eaLnBrk="1" hangingPunct="1">
              <a:defRPr/>
            </a:pPr>
            <a:endParaRPr lang="zh-CN" altLang="en-US" dirty="0">
              <a:latin typeface="+mn-ea"/>
            </a:endParaRPr>
          </a:p>
          <a:p>
            <a:pPr eaLnBrk="1" hangingPunct="1">
              <a:defRPr/>
            </a:pPr>
            <a:endParaRPr lang="zh-CN" altLang="en-US" dirty="0">
              <a:latin typeface="+mn-ea"/>
            </a:endParaRPr>
          </a:p>
          <a:p>
            <a:pPr lvl="1" eaLnBrk="1" hangingPunct="1">
              <a:defRPr/>
            </a:pPr>
            <a:r>
              <a:rPr lang="zh-CN" altLang="en-US" sz="3600" dirty="0">
                <a:latin typeface="+mn-ea"/>
              </a:rPr>
              <a:t>“</a:t>
            </a:r>
            <a:r>
              <a:rPr lang="en-US" altLang="zh-CN" sz="3600" dirty="0">
                <a:latin typeface="+mn-ea"/>
              </a:rPr>
              <a:t>Program to an interface, not an implementation”</a:t>
            </a:r>
            <a:endParaRPr lang="zh-CN" altLang="en-US" sz="3600" dirty="0">
              <a:latin typeface="+mn-ea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809F3-8446-4EA1-8A4F-4FF539D89199}" type="slidenum">
              <a:rPr lang="zh-CN" altLang="en-US">
                <a:latin typeface="+mn-ea"/>
                <a:ea typeface="+mn-ea"/>
              </a:rPr>
              <a:pPr>
                <a:defRPr/>
              </a:pPr>
              <a:t>89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1031172" name="Group 4"/>
          <p:cNvGrpSpPr>
            <a:grpSpLocks/>
          </p:cNvGrpSpPr>
          <p:nvPr/>
        </p:nvGrpSpPr>
        <p:grpSpPr bwMode="auto">
          <a:xfrm>
            <a:off x="685799" y="1916832"/>
            <a:ext cx="8278813" cy="2160240"/>
            <a:chOff x="114" y="708"/>
            <a:chExt cx="5215" cy="1452"/>
          </a:xfrm>
        </p:grpSpPr>
        <p:pic>
          <p:nvPicPr>
            <p:cNvPr id="160774" name="Picture 5" descr="Dark Blue"/>
            <p:cNvPicPr>
              <a:picLocks noChangeAspect="1" noChangeArrowheads="1"/>
            </p:cNvPicPr>
            <p:nvPr/>
          </p:nvPicPr>
          <p:blipFill>
            <a:blip r:embed="rId2">
              <a:lum bright="-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708"/>
              <a:ext cx="5215" cy="14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1031174" name="Text Box 6"/>
            <p:cNvSpPr txBox="1">
              <a:spLocks noChangeArrowheads="1"/>
            </p:cNvSpPr>
            <p:nvPr/>
          </p:nvSpPr>
          <p:spPr bwMode="auto">
            <a:xfrm>
              <a:off x="1565" y="935"/>
              <a:ext cx="3310" cy="1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36000" bIns="720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3200" dirty="0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设计原则：针对接口编程</a:t>
              </a:r>
            </a:p>
            <a:p>
              <a:pPr algn="l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+mn-ea"/>
                  <a:ea typeface="+mn-ea"/>
                </a:rPr>
                <a:t>要针对接口编程</a:t>
              </a:r>
            </a:p>
            <a:p>
              <a:pPr algn="l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+mn-ea"/>
                  <a:ea typeface="+mn-ea"/>
                </a:rPr>
                <a:t>不要针对实现编程</a:t>
              </a:r>
            </a:p>
          </p:txBody>
        </p:sp>
        <p:pic>
          <p:nvPicPr>
            <p:cNvPr id="160776" name="Picture 7" descr="j0290059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989"/>
              <a:ext cx="817" cy="80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</p:spTree>
    <p:extLst>
      <p:ext uri="{BB962C8B-B14F-4D97-AF65-F5344CB8AC3E}">
        <p14:creationId xmlns:p14="http://schemas.microsoft.com/office/powerpoint/2010/main" val="86443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1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3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FD3CF6-9733-4AE5-B28D-4291532257B5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5/24/2022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5B6CBB7B-CA8D-4822-AE0E-F64E7D81DB4E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512" y="1479550"/>
            <a:ext cx="8686800" cy="4658072"/>
          </a:xfrm>
        </p:spPr>
        <p:txBody>
          <a:bodyPr>
            <a:normAutofit fontScale="92500"/>
          </a:bodyPr>
          <a:lstStyle/>
          <a:p>
            <a:pPr marL="457200" lvl="1" indent="0" eaLnBrk="1" hangingPunct="1">
              <a:lnSpc>
                <a:spcPct val="14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开闭原则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OCP: Open-Closed Principle</a:t>
            </a:r>
          </a:p>
          <a:p>
            <a:pPr marL="457200" lvl="1" indent="0" eaLnBrk="1" hangingPunct="1">
              <a:lnSpc>
                <a:spcPct val="14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里氏代换原则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LSP: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Liskov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Substitution Principle</a:t>
            </a:r>
          </a:p>
          <a:p>
            <a:pPr marL="457200" lvl="1" indent="0" eaLnBrk="1" hangingPunct="1">
              <a:lnSpc>
                <a:spcPct val="14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依赖倒置原则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DIP: Dependency Inversion Principle</a:t>
            </a:r>
          </a:p>
          <a:p>
            <a:pPr marL="457200" lvl="1" indent="0" eaLnBrk="1" hangingPunct="1">
              <a:lnSpc>
                <a:spcPct val="14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接口隔离原则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ISP: Interface Segregation Principle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组合复用原则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CRP: Composition Reuse Principle</a:t>
            </a:r>
          </a:p>
          <a:p>
            <a:pPr marL="457200" lvl="1" indent="0" eaLnBrk="1" hangingPunct="1">
              <a:lnSpc>
                <a:spcPct val="14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迪米特法则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Law of Demeter</a:t>
            </a:r>
          </a:p>
          <a:p>
            <a:pPr marL="457200" lvl="1" indent="0" eaLnBrk="1" hangingPunct="1">
              <a:lnSpc>
                <a:spcPct val="14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单一职责原则（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SRP)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面向对象设计原则</a:t>
            </a:r>
          </a:p>
        </p:txBody>
      </p:sp>
    </p:spTree>
    <p:extLst>
      <p:ext uri="{BB962C8B-B14F-4D97-AF65-F5344CB8AC3E}">
        <p14:creationId xmlns:p14="http://schemas.microsoft.com/office/powerpoint/2010/main" val="37330356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+mn-ea"/>
                <a:ea typeface="+mn-ea"/>
              </a:rPr>
              <a:t>设计原则：针对接口编程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76363"/>
            <a:ext cx="8078787" cy="36369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“针对接口编程”的一些建议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变量、参数、返回值等应声明为抽象类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不要继承非抽象类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不要重载父类的非抽象方法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当然这些只是建议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ea"/>
              </a:rPr>
              <a:t>实际情况要权衡利弊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0FC0A-55CF-447B-B259-D33E04B6B95F}" type="slidenum">
              <a:rPr lang="zh-CN" altLang="en-US">
                <a:latin typeface="+mn-ea"/>
                <a:ea typeface="+mn-ea"/>
              </a:rPr>
              <a:pPr>
                <a:defRPr/>
              </a:pPr>
              <a:t>90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61926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91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404664"/>
            <a:ext cx="4680520" cy="5930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dirty="0">
                <a:latin typeface="+mn-ea"/>
                <a:ea typeface="+mn-ea"/>
              </a:rPr>
              <a:t>public interface </a:t>
            </a:r>
            <a:r>
              <a:rPr lang="en-US" altLang="zh-CN" sz="1400" b="0" dirty="0" err="1">
                <a:latin typeface="+mn-ea"/>
                <a:ea typeface="+mn-ea"/>
              </a:rPr>
              <a:t>IManeuverable</a:t>
            </a:r>
            <a:r>
              <a:rPr lang="en-US" altLang="zh-CN" sz="1400" b="0" dirty="0">
                <a:latin typeface="+mn-ea"/>
                <a:ea typeface="+mn-ea"/>
              </a:rPr>
              <a:t> {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  public void left();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  public void right();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  public void forward();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  public void reverse();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  public void climb();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  public void dive();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  public void </a:t>
            </a:r>
            <a:r>
              <a:rPr lang="en-US" altLang="zh-CN" sz="1400" b="0" dirty="0" err="1">
                <a:latin typeface="+mn-ea"/>
                <a:ea typeface="+mn-ea"/>
              </a:rPr>
              <a:t>setSpeed</a:t>
            </a:r>
            <a:r>
              <a:rPr lang="en-US" altLang="zh-CN" sz="1400" b="0" dirty="0">
                <a:latin typeface="+mn-ea"/>
                <a:ea typeface="+mn-ea"/>
              </a:rPr>
              <a:t>(double speed);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  public double </a:t>
            </a:r>
            <a:r>
              <a:rPr lang="en-US" altLang="zh-CN" sz="1400" b="0" dirty="0" err="1">
                <a:latin typeface="+mn-ea"/>
                <a:ea typeface="+mn-ea"/>
              </a:rPr>
              <a:t>getSpeed</a:t>
            </a:r>
            <a:r>
              <a:rPr lang="en-US" altLang="zh-CN" sz="1400" b="0" dirty="0">
                <a:latin typeface="+mn-ea"/>
                <a:ea typeface="+mn-ea"/>
              </a:rPr>
              <a:t>();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}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public class Car implements </a:t>
            </a:r>
            <a:r>
              <a:rPr lang="en-US" altLang="zh-CN" sz="1400" b="0" dirty="0" err="1">
                <a:latin typeface="+mn-ea"/>
                <a:ea typeface="+mn-ea"/>
              </a:rPr>
              <a:t>IManeuverable</a:t>
            </a:r>
            <a:r>
              <a:rPr lang="en-US" altLang="zh-CN" sz="1400" b="0" dirty="0">
                <a:latin typeface="+mn-ea"/>
                <a:ea typeface="+mn-ea"/>
              </a:rPr>
              <a:t> { 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  // Code here. 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}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public class Boat implements </a:t>
            </a:r>
            <a:r>
              <a:rPr lang="en-US" altLang="zh-CN" sz="1400" b="0" dirty="0" err="1">
                <a:latin typeface="+mn-ea"/>
                <a:ea typeface="+mn-ea"/>
              </a:rPr>
              <a:t>IManeuverable</a:t>
            </a:r>
            <a:r>
              <a:rPr lang="en-US" altLang="zh-CN" sz="1400" b="0" dirty="0">
                <a:latin typeface="+mn-ea"/>
                <a:ea typeface="+mn-ea"/>
              </a:rPr>
              <a:t> { 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  // Code here. 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} 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5568" y="2132856"/>
            <a:ext cx="3708920" cy="15896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dirty="0">
                <a:latin typeface="+mn-ea"/>
                <a:ea typeface="+mn-ea"/>
              </a:rPr>
              <a:t>public void travel(</a:t>
            </a:r>
            <a:r>
              <a:rPr lang="en-US" altLang="zh-CN" sz="1400" b="0" dirty="0" err="1">
                <a:latin typeface="+mn-ea"/>
                <a:ea typeface="+mn-ea"/>
              </a:rPr>
              <a:t>IManeuverable</a:t>
            </a:r>
            <a:r>
              <a:rPr lang="en-US" altLang="zh-CN" sz="1400" b="0" dirty="0">
                <a:latin typeface="+mn-ea"/>
                <a:ea typeface="+mn-ea"/>
              </a:rPr>
              <a:t> vehicle) {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  </a:t>
            </a:r>
            <a:r>
              <a:rPr lang="en-US" altLang="zh-CN" sz="1400" b="0" dirty="0" err="1">
                <a:latin typeface="+mn-ea"/>
                <a:ea typeface="+mn-ea"/>
              </a:rPr>
              <a:t>vehicle.setSpeed</a:t>
            </a:r>
            <a:r>
              <a:rPr lang="en-US" altLang="zh-CN" sz="1400" b="0" dirty="0">
                <a:latin typeface="+mn-ea"/>
                <a:ea typeface="+mn-ea"/>
              </a:rPr>
              <a:t>(35.0);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  </a:t>
            </a:r>
            <a:r>
              <a:rPr lang="en-US" altLang="zh-CN" sz="1400" b="0" dirty="0" err="1">
                <a:latin typeface="+mn-ea"/>
                <a:ea typeface="+mn-ea"/>
              </a:rPr>
              <a:t>vehicle.forward</a:t>
            </a:r>
            <a:r>
              <a:rPr lang="en-US" altLang="zh-CN" sz="1400" b="0" dirty="0">
                <a:latin typeface="+mn-ea"/>
                <a:ea typeface="+mn-ea"/>
              </a:rPr>
              <a:t>();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  </a:t>
            </a:r>
            <a:r>
              <a:rPr lang="en-US" altLang="zh-CN" sz="1400" b="0" dirty="0" err="1">
                <a:latin typeface="+mn-ea"/>
                <a:ea typeface="+mn-ea"/>
              </a:rPr>
              <a:t>vehicle.left</a:t>
            </a:r>
            <a:r>
              <a:rPr lang="en-US" altLang="zh-CN" sz="1400" b="0" dirty="0">
                <a:latin typeface="+mn-ea"/>
                <a:ea typeface="+mn-ea"/>
              </a:rPr>
              <a:t>();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    </a:t>
            </a:r>
            <a:r>
              <a:rPr lang="en-US" altLang="zh-CN" sz="1400" b="0" dirty="0" err="1">
                <a:latin typeface="+mn-ea"/>
                <a:ea typeface="+mn-ea"/>
              </a:rPr>
              <a:t>vehicle.climb</a:t>
            </a:r>
            <a:r>
              <a:rPr lang="en-US" altLang="zh-CN" sz="1400" b="0" dirty="0">
                <a:latin typeface="+mn-ea"/>
                <a:ea typeface="+mn-ea"/>
              </a:rPr>
              <a:t>();  </a:t>
            </a:r>
          </a:p>
          <a:p>
            <a:pPr algn="l"/>
            <a:r>
              <a:rPr lang="en-US" altLang="zh-CN" sz="1400" b="0" dirty="0">
                <a:latin typeface="+mn-ea"/>
                <a:ea typeface="+mn-ea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307882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392613"/>
            <a:ext cx="80772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6000" b="0" dirty="0">
                <a:latin typeface="+mn-ea"/>
                <a:ea typeface="+mn-ea"/>
              </a:rPr>
              <a:t>设计模式－</a:t>
            </a:r>
            <a:r>
              <a:rPr lang="en-US" altLang="zh-CN" sz="6000" dirty="0">
                <a:latin typeface="+mn-ea"/>
                <a:ea typeface="+mn-ea"/>
              </a:rPr>
              <a:t>Singleton</a:t>
            </a:r>
            <a:r>
              <a:rPr lang="zh-CN" altLang="en-US" sz="6000" b="0" dirty="0">
                <a:latin typeface="+mn-ea"/>
                <a:ea typeface="+mn-ea"/>
              </a:rPr>
              <a:t>单件</a:t>
            </a:r>
            <a:r>
              <a:rPr lang="en-US" altLang="zh-CN" sz="6000" b="0" dirty="0">
                <a:latin typeface="+mn-ea"/>
                <a:ea typeface="+mn-ea"/>
              </a:rPr>
              <a:t>/</a:t>
            </a:r>
            <a:r>
              <a:rPr lang="zh-CN" altLang="en-US" sz="6000" b="0" dirty="0">
                <a:latin typeface="+mn-ea"/>
                <a:ea typeface="+mn-ea"/>
              </a:rPr>
              <a:t>单例模式</a:t>
            </a:r>
          </a:p>
        </p:txBody>
      </p:sp>
    </p:spTree>
    <p:extLst>
      <p:ext uri="{BB962C8B-B14F-4D97-AF65-F5344CB8AC3E}">
        <p14:creationId xmlns:p14="http://schemas.microsoft.com/office/powerpoint/2010/main" val="34664887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00108"/>
            <a:ext cx="9144000" cy="415708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200" dirty="0">
                <a:latin typeface="+mn-ea"/>
              </a:rPr>
              <a:t>单例模式：单例模式确保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某一个类只有一个实例</a:t>
            </a:r>
            <a:r>
              <a:rPr lang="zh-CN" altLang="en-US" sz="3200" dirty="0">
                <a:latin typeface="+mn-ea"/>
              </a:rPr>
              <a:t>，而且自行实例化并向整个系统提供这个实例单例模式。</a:t>
            </a:r>
            <a:endParaRPr lang="en-US" altLang="zh-CN" sz="3200" b="0" dirty="0">
              <a:latin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0" dirty="0">
                <a:latin typeface="+mn-ea"/>
              </a:rPr>
              <a:t>如何实例化一个唯一的对象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0" dirty="0">
                <a:latin typeface="+mn-ea"/>
              </a:rPr>
              <a:t>这样做的用途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800" b="0" dirty="0">
                <a:latin typeface="+mn-ea"/>
              </a:rPr>
              <a:t>有些对象我们只需要一个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sz="2400" b="0" dirty="0">
                <a:latin typeface="+mn-ea"/>
              </a:rPr>
              <a:t>注册表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sz="2400" b="0" dirty="0">
                <a:latin typeface="+mn-ea"/>
              </a:rPr>
              <a:t>日志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sz="2400" b="0" dirty="0">
                <a:latin typeface="+mn-ea"/>
              </a:rPr>
              <a:t>线性池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sz="2400" b="0" dirty="0">
                <a:latin typeface="+mn-ea"/>
              </a:rPr>
              <a:t>缓存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3971AB-C487-4E2F-9A4A-1B87F08216CC}" type="slidenum">
              <a:rPr lang="zh-CN" altLang="en-US">
                <a:latin typeface="+mn-ea"/>
                <a:ea typeface="+mn-ea"/>
              </a:rPr>
              <a:pPr>
                <a:defRPr/>
              </a:pPr>
              <a:t>93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38274" name="AutoShape 2" descr="http://img1.51cto.com/attachment/201006/201006141276483400500.jpg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454490"/>
            <a:ext cx="6336704" cy="193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5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0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0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0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648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什么是单例模式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+mn-ea"/>
              </a:rPr>
              <a:t>		 </a:t>
            </a:r>
            <a:r>
              <a:rPr lang="zh-CN" altLang="en-US" sz="2400" dirty="0">
                <a:latin typeface="+mn-ea"/>
              </a:rPr>
              <a:t>顾名思义，单例模式的意思就是只有一个实例。单例模式确保某一个类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只有一个实例</a:t>
            </a:r>
            <a:r>
              <a:rPr lang="zh-CN" altLang="en-US" sz="2400" dirty="0">
                <a:latin typeface="+mn-ea"/>
              </a:rPr>
              <a:t>，而且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自行实例化</a:t>
            </a:r>
            <a:r>
              <a:rPr lang="zh-CN" altLang="en-US" sz="2400" dirty="0">
                <a:latin typeface="+mn-ea"/>
              </a:rPr>
              <a:t>并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向整个系统提供这个实例</a:t>
            </a:r>
            <a:r>
              <a:rPr lang="zh-CN" altLang="en-US" sz="2400" dirty="0">
                <a:latin typeface="+mn-ea"/>
              </a:rPr>
              <a:t>。这个类称为单例类。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 sz="2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单例模式的要点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）某个类只能有一个实例；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）它必须自行创建这个实例；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）它必须自行向整个系统提供这个实例。</a:t>
            </a:r>
            <a:r>
              <a:rPr lang="en-US" altLang="zh-CN" sz="2400" dirty="0">
                <a:latin typeface="+mn-ea"/>
              </a:rPr>
              <a:t>	</a:t>
            </a:r>
          </a:p>
        </p:txBody>
      </p:sp>
      <p:sp>
        <p:nvSpPr>
          <p:cNvPr id="29699" name="标题 3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14400"/>
          </a:xfrm>
        </p:spPr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解决方案</a:t>
            </a:r>
            <a:r>
              <a:rPr lang="en-US" altLang="zh-CN">
                <a:latin typeface="+mn-ea"/>
                <a:ea typeface="+mn-ea"/>
              </a:rPr>
              <a:t>---</a:t>
            </a:r>
            <a:r>
              <a:rPr lang="zh-CN" altLang="en-US">
                <a:latin typeface="+mn-ea"/>
                <a:ea typeface="+mn-ea"/>
              </a:rPr>
              <a:t>单例模式</a:t>
            </a:r>
          </a:p>
        </p:txBody>
      </p:sp>
    </p:spTree>
    <p:extLst>
      <p:ext uri="{BB962C8B-B14F-4D97-AF65-F5344CB8AC3E}">
        <p14:creationId xmlns:p14="http://schemas.microsoft.com/office/powerpoint/2010/main" val="312192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>
                <a:latin typeface="+mn-ea"/>
                <a:ea typeface="+mn-ea"/>
              </a:rPr>
              <a:t>经典单件模式实现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19213"/>
            <a:ext cx="8078787" cy="526256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public class Singleton {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private static Singleton 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uniqueInstance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// other useful instance variables here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private Singleton() {}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public static Singleton 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getInstance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	if (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uniqueInstance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== null) {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		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uniqueInstance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= new Singleton();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	}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	return 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uniqueInstance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}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// other useful methods here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D99C28-F966-4ED3-A5A2-EB173CD4835D}" type="slidenum">
              <a:rPr lang="zh-CN" altLang="en-US">
                <a:latin typeface="+mn-ea"/>
                <a:ea typeface="+mn-ea"/>
              </a:rPr>
              <a:pPr>
                <a:defRPr/>
              </a:pPr>
              <a:t>95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67528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19213"/>
            <a:ext cx="8078787" cy="18653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分析一下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这个经典模式多个线程处理时不能获得同一个实例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AFAA0-AF0E-4FD1-8B1D-344ACCC1169A}" type="slidenum">
              <a:rPr lang="zh-CN" altLang="en-US">
                <a:latin typeface="+mn-ea"/>
                <a:ea typeface="+mn-ea"/>
              </a:rPr>
              <a:pPr>
                <a:defRPr/>
              </a:pPr>
              <a:t>96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9223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>
                <a:latin typeface="+mn-ea"/>
                <a:ea typeface="+mn-ea"/>
              </a:rPr>
              <a:t>处理多线程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19213"/>
            <a:ext cx="8078787" cy="526256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public class Singleton {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private static Singleton 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uniqueInstance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// other useful instance variables here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private Singleton() {}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public static synchronized Singleton 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getInstance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	if (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uniqueInstance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== null) {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		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uniqueInstance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= new Singleton();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	}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	return 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uniqueInstance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}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// other useful methods here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ECEE65-39AE-4C32-A7AE-9A7A7B165C60}" type="slidenum">
              <a:rPr lang="zh-CN" altLang="en-US">
                <a:latin typeface="+mn-ea"/>
                <a:ea typeface="+mn-ea"/>
              </a:rPr>
              <a:pPr>
                <a:defRPr/>
              </a:pPr>
              <a:t>97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2763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dirty="0">
                <a:latin typeface="+mn-ea"/>
                <a:ea typeface="+mn-ea"/>
              </a:rPr>
              <a:t>急切（饿汉式）创建实例</a:t>
            </a:r>
          </a:p>
        </p:txBody>
      </p:sp>
      <p:sp>
        <p:nvSpPr>
          <p:cNvPr id="1415171" name="Rectangle 3"/>
          <p:cNvSpPr>
            <a:spLocks noGrp="1" noChangeArrowheads="1"/>
          </p:cNvSpPr>
          <p:nvPr>
            <p:ph idx="1"/>
          </p:nvPr>
        </p:nvSpPr>
        <p:spPr>
          <a:xfrm>
            <a:off x="623397" y="1772816"/>
            <a:ext cx="8062664" cy="368141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public class Singleton {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000" dirty="0">
                <a:latin typeface="+mn-ea"/>
              </a:rPr>
              <a:t>// </a:t>
            </a:r>
            <a:r>
              <a:rPr lang="zh-CN" altLang="en-US" sz="2000" dirty="0">
                <a:latin typeface="+mn-ea"/>
              </a:rPr>
              <a:t>直接为该单例类创建一个实例对象 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	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private static Singleton 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</a:rPr>
              <a:t>uniqueInstance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 = new Singleton();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 </a:t>
            </a:r>
            <a:endParaRPr lang="en-US" altLang="zh-CN" sz="2200" dirty="0">
              <a:solidFill>
                <a:schemeClr val="tx1"/>
              </a:solidFill>
              <a:latin typeface="+mn-ea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	private Singleton() {}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// </a:t>
            </a:r>
            <a:r>
              <a:rPr lang="zh-CN" altLang="en-US" sz="2400" dirty="0">
                <a:latin typeface="+mn-ea"/>
              </a:rPr>
              <a:t>直接返回唯一的单例对象</a:t>
            </a:r>
            <a:endParaRPr lang="en-US" altLang="zh-CN" sz="2200" dirty="0">
              <a:solidFill>
                <a:schemeClr val="tx1"/>
              </a:solidFill>
              <a:latin typeface="+mn-ea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	public static Singleton 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</a:rPr>
              <a:t>getInstance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		return 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</a:rPr>
              <a:t>uniqueInstance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	}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zh-CN" altLang="en-US" sz="2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AAAAD-FFA7-467D-A405-026B7F4401E2}" type="slidenum">
              <a:rPr lang="zh-CN" altLang="en-US">
                <a:latin typeface="+mn-ea"/>
                <a:ea typeface="+mn-ea"/>
              </a:rPr>
              <a:pPr>
                <a:defRPr/>
              </a:pPr>
              <a:t>98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18896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>
                <a:latin typeface="+mn-ea"/>
                <a:ea typeface="+mn-ea"/>
              </a:rPr>
              <a:t>双重检查加锁</a:t>
            </a:r>
          </a:p>
        </p:txBody>
      </p:sp>
      <p:sp>
        <p:nvSpPr>
          <p:cNvPr id="1417219" name="Rectangle 3"/>
          <p:cNvSpPr>
            <a:spLocks noGrp="1" noChangeArrowheads="1"/>
          </p:cNvSpPr>
          <p:nvPr>
            <p:ph idx="1"/>
          </p:nvPr>
        </p:nvSpPr>
        <p:spPr>
          <a:xfrm>
            <a:off x="283369" y="1025116"/>
            <a:ext cx="8577262" cy="551021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public class Singleton {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private volatile static Singleton 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uniqueInstance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private Singleton() {}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public static Singleton 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getInstance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	if (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uniqueInstance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== null) {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		synchronized (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Singleton.class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			if (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uniqueInstance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== null) {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			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uniqueInstance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= new Singleton();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			}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		}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	}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	return 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uniqueInstance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}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CABDB-F17F-4AC7-AFF1-AEC5F83DBAEB}" type="slidenum">
              <a:rPr lang="zh-CN" altLang="en-US">
                <a:latin typeface="+mn-ea"/>
                <a:ea typeface="+mn-ea"/>
              </a:rPr>
              <a:pPr>
                <a:defRPr/>
              </a:pPr>
              <a:t>99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9435750"/>
      </p:ext>
    </p:extLst>
  </p:cSld>
  <p:clrMapOvr>
    <a:masterClrMapping/>
  </p:clrMapOvr>
</p:sld>
</file>

<file path=ppt/theme/theme1.xml><?xml version="1.0" encoding="utf-8"?>
<a:theme xmlns:a="http://schemas.openxmlformats.org/drawingml/2006/main" name="4_IntroducingPowerPoint2007">
  <a:themeElements>
    <a:clrScheme name="4_IntroducingPowerPoint2007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4_IntroducingPowerPoint2007">
      <a:majorFont>
        <a:latin typeface="Corbel"/>
        <a:ea typeface="宋体"/>
        <a:cs typeface=""/>
      </a:majorFont>
      <a:minorFont>
        <a:latin typeface="Corbe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36000" rIns="91440" bIns="72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itchFamily="49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36000" rIns="91440" bIns="72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itchFamily="49" charset="0"/>
            <a:ea typeface="幼圆" pitchFamily="49" charset="-122"/>
          </a:defRPr>
        </a:defPPr>
      </a:lstStyle>
    </a:lnDef>
  </a:objectDefaults>
  <a:extraClrSchemeLst>
    <a:extraClrScheme>
      <a:clrScheme name="4_IntroducingPowerPoint2007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-sdu">
  <a:themeElements>
    <a:clrScheme name="1_精品课程ppt模板(窄标题)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精品课程ppt模板(窄标题)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lnDef>
  </a:objectDefaults>
  <a:extraClrSchemeLst>
    <a:extraClrScheme>
      <a:clrScheme name="1_精品课程ppt模板(窄标题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精品课程ppt模板(窄标题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模板-2007</Template>
  <TotalTime>20482</TotalTime>
  <Words>5635</Words>
  <Application>Microsoft Office PowerPoint</Application>
  <PresentationFormat>全屏显示(4:3)</PresentationFormat>
  <Paragraphs>1006</Paragraphs>
  <Slides>100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100</vt:i4>
      </vt:variant>
    </vt:vector>
  </HeadingPairs>
  <TitlesOfParts>
    <vt:vector size="119" baseType="lpstr">
      <vt:lpstr>Adobe Myungjo Std M</vt:lpstr>
      <vt:lpstr>Segoe Semibold</vt:lpstr>
      <vt:lpstr>黑体</vt:lpstr>
      <vt:lpstr>宋体</vt:lpstr>
      <vt:lpstr>微软雅黑</vt:lpstr>
      <vt:lpstr>幼圆</vt:lpstr>
      <vt:lpstr>-쉬리B</vt:lpstr>
      <vt:lpstr>Arial</vt:lpstr>
      <vt:lpstr>Corbel</vt:lpstr>
      <vt:lpstr>Courier New</vt:lpstr>
      <vt:lpstr>Franklin Gothic Book</vt:lpstr>
      <vt:lpstr>Franklin Gothic Medium</vt:lpstr>
      <vt:lpstr>Tahoma</vt:lpstr>
      <vt:lpstr>Times New Roman</vt:lpstr>
      <vt:lpstr>Wingdings</vt:lpstr>
      <vt:lpstr>Wingdings 2</vt:lpstr>
      <vt:lpstr>Wingdings 3</vt:lpstr>
      <vt:lpstr>4_IntroducingPowerPoint2007</vt:lpstr>
      <vt:lpstr>主题-sdu</vt:lpstr>
      <vt:lpstr>PowerPoint 演示文稿</vt:lpstr>
      <vt:lpstr>PowerPoint 演示文稿</vt:lpstr>
      <vt:lpstr>面向对象的设计原则</vt:lpstr>
      <vt:lpstr>设计目标</vt:lpstr>
      <vt:lpstr>软件复用重要性</vt:lpstr>
      <vt:lpstr>面向对象设计</vt:lpstr>
      <vt:lpstr>复用</vt:lpstr>
      <vt:lpstr>面向对象复用</vt:lpstr>
      <vt:lpstr>面向对象设计原则</vt:lpstr>
      <vt:lpstr>1.开-闭原则OCP</vt:lpstr>
      <vt:lpstr>开-闭原则</vt:lpstr>
      <vt:lpstr>开-闭原则</vt:lpstr>
      <vt:lpstr>OCP例-类</vt:lpstr>
      <vt:lpstr>OCP例-某类方法</vt:lpstr>
      <vt:lpstr>思考</vt:lpstr>
      <vt:lpstr>方法</vt:lpstr>
      <vt:lpstr>思考</vt:lpstr>
      <vt:lpstr>方法？</vt:lpstr>
      <vt:lpstr>更好的方法？</vt:lpstr>
      <vt:lpstr>方法</vt:lpstr>
      <vt:lpstr>价格策略</vt:lpstr>
      <vt:lpstr>促销策略</vt:lpstr>
      <vt:lpstr>使用销售策略</vt:lpstr>
      <vt:lpstr>应用实例</vt:lpstr>
      <vt:lpstr>PowerPoint 演示文稿</vt:lpstr>
      <vt:lpstr>PowerPoint 演示文稿</vt:lpstr>
      <vt:lpstr>PowerPoint 演示文稿</vt:lpstr>
      <vt:lpstr>怎样遵循OCP</vt:lpstr>
      <vt:lpstr>PowerPoint 演示文稿</vt:lpstr>
      <vt:lpstr>设计模式</vt:lpstr>
      <vt:lpstr>设计模式 Design Pattern</vt:lpstr>
      <vt:lpstr>设计模式：起源</vt:lpstr>
      <vt:lpstr>设计模式：起源</vt:lpstr>
      <vt:lpstr>设计模式：起源</vt:lpstr>
      <vt:lpstr>设计模式</vt:lpstr>
      <vt:lpstr>使用设计模式的目的</vt:lpstr>
      <vt:lpstr>设计模式基本要素</vt:lpstr>
      <vt:lpstr>设计模式的分类</vt:lpstr>
      <vt:lpstr>PowerPoint 演示文稿</vt:lpstr>
      <vt:lpstr>设计模式－工厂模式</vt:lpstr>
      <vt:lpstr>PowerPoint 演示文稿</vt:lpstr>
      <vt:lpstr>简单工厂</vt:lpstr>
      <vt:lpstr>PowerPoint 演示文稿</vt:lpstr>
      <vt:lpstr>简单工厂的思路</vt:lpstr>
      <vt:lpstr>PowerPoint 演示文稿</vt:lpstr>
      <vt:lpstr>PowerPoint 演示文稿</vt:lpstr>
      <vt:lpstr>PowerPoint 演示文稿</vt:lpstr>
      <vt:lpstr>简单工厂</vt:lpstr>
      <vt:lpstr>优缺点</vt:lpstr>
      <vt:lpstr>PowerPoint 演示文稿</vt:lpstr>
      <vt:lpstr>简单工厂</vt:lpstr>
      <vt:lpstr>工厂方法</vt:lpstr>
      <vt:lpstr>PowerPoint 演示文稿</vt:lpstr>
      <vt:lpstr>PowerPoint 演示文稿</vt:lpstr>
      <vt:lpstr>PowerPoint 演示文稿</vt:lpstr>
      <vt:lpstr>客户端使用由Factory创建出来的对象的调用顺序示意图</vt:lpstr>
      <vt:lpstr>使用工厂方法模式来设计日志记录器，Logger接口充当抽象产品，其子类FileLogger和DatabaseLogger充当具体产品，LoggerFactory接口充当抽象工厂，其子类FileLoggerFactory和DatabaseLoggerFactory充当具体工厂</vt:lpstr>
      <vt:lpstr>PowerPoint 演示文稿</vt:lpstr>
      <vt:lpstr>PowerPoint 演示文稿</vt:lpstr>
      <vt:lpstr>PowerPoint 演示文稿</vt:lpstr>
      <vt:lpstr>定义工厂方法模式</vt:lpstr>
      <vt:lpstr>Factory Method(工厂方法)模式</vt:lpstr>
      <vt:lpstr>Factory Method(工厂方法)模式</vt:lpstr>
      <vt:lpstr>Factory Method(工厂方法)模式</vt:lpstr>
      <vt:lpstr>Factory Method(工厂方法)模式</vt:lpstr>
      <vt:lpstr>抽象工厂</vt:lpstr>
      <vt:lpstr>PowerPoint 演示文稿</vt:lpstr>
      <vt:lpstr>工厂方法</vt:lpstr>
      <vt:lpstr>抽象工厂</vt:lpstr>
      <vt:lpstr>PowerPoint 演示文稿</vt:lpstr>
      <vt:lpstr>PowerPoint 演示文稿</vt:lpstr>
      <vt:lpstr>PowerPoint 演示文稿</vt:lpstr>
      <vt:lpstr>抽象工厂与工厂方法</vt:lpstr>
      <vt:lpstr>比较工厂方法和抽象工厂</vt:lpstr>
      <vt:lpstr>设计原则：依赖倒置原则DIP</vt:lpstr>
      <vt:lpstr>依赖倒置原则(Dependence Inversion Principle)DIP</vt:lpstr>
      <vt:lpstr>设计原则：依赖倒置原则</vt:lpstr>
      <vt:lpstr>DIP常见应用</vt:lpstr>
      <vt:lpstr>PowerPoint 演示文稿</vt:lpstr>
      <vt:lpstr>设计原则：依赖倒置原则</vt:lpstr>
      <vt:lpstr>遵循倒置依赖原则的指导方针</vt:lpstr>
      <vt:lpstr>依赖倒置有三种方式来实现</vt:lpstr>
      <vt:lpstr>通过构造函数传递依赖对象</vt:lpstr>
      <vt:lpstr>通过setter方法传递依赖对象</vt:lpstr>
      <vt:lpstr>PowerPoint 演示文稿</vt:lpstr>
      <vt:lpstr>理解“倒置”</vt:lpstr>
      <vt:lpstr>反例：如果不采用依赖倒置原则</vt:lpstr>
      <vt:lpstr>问题</vt:lpstr>
      <vt:lpstr>设计原则：针对接口编程</vt:lpstr>
      <vt:lpstr>设计原则：针对接口编程</vt:lpstr>
      <vt:lpstr>PowerPoint 演示文稿</vt:lpstr>
      <vt:lpstr>设计模式－Singleton单件/单例模式</vt:lpstr>
      <vt:lpstr>PowerPoint 演示文稿</vt:lpstr>
      <vt:lpstr>解决方案---单例模式</vt:lpstr>
      <vt:lpstr>经典单件模式实现</vt:lpstr>
      <vt:lpstr>PowerPoint 演示文稿</vt:lpstr>
      <vt:lpstr>处理多线程</vt:lpstr>
      <vt:lpstr>急切（饿汉式）创建实例</vt:lpstr>
      <vt:lpstr>双重检查加锁</vt:lpstr>
      <vt:lpstr>关于双重加锁</vt:lpstr>
    </vt:vector>
  </TitlesOfParts>
  <Company>江南大学信息学院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qlibm</dc:creator>
  <cp:lastModifiedBy>Pc-05-108</cp:lastModifiedBy>
  <cp:revision>696</cp:revision>
  <cp:lastPrinted>2011-06-05T07:22:16Z</cp:lastPrinted>
  <dcterms:created xsi:type="dcterms:W3CDTF">2005-11-04T12:34:45Z</dcterms:created>
  <dcterms:modified xsi:type="dcterms:W3CDTF">2022-05-24T04:00:10Z</dcterms:modified>
</cp:coreProperties>
</file>