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3915" r:id="rId2"/>
  </p:sldMasterIdLst>
  <p:notesMasterIdLst>
    <p:notesMasterId r:id="rId59"/>
  </p:notesMasterIdLst>
  <p:handoutMasterIdLst>
    <p:handoutMasterId r:id="rId60"/>
  </p:handoutMasterIdLst>
  <p:sldIdLst>
    <p:sldId id="569" r:id="rId3"/>
    <p:sldId id="570" r:id="rId4"/>
    <p:sldId id="571" r:id="rId5"/>
    <p:sldId id="572" r:id="rId6"/>
    <p:sldId id="573" r:id="rId7"/>
    <p:sldId id="574" r:id="rId8"/>
    <p:sldId id="935" r:id="rId9"/>
    <p:sldId id="936" r:id="rId10"/>
    <p:sldId id="937" r:id="rId11"/>
    <p:sldId id="971" r:id="rId12"/>
    <p:sldId id="970" r:id="rId13"/>
    <p:sldId id="773" r:id="rId14"/>
    <p:sldId id="986" r:id="rId15"/>
    <p:sldId id="974" r:id="rId16"/>
    <p:sldId id="975" r:id="rId17"/>
    <p:sldId id="976" r:id="rId18"/>
    <p:sldId id="977" r:id="rId19"/>
    <p:sldId id="778" r:id="rId20"/>
    <p:sldId id="942" r:id="rId21"/>
    <p:sldId id="537" r:id="rId22"/>
    <p:sldId id="979" r:id="rId23"/>
    <p:sldId id="980" r:id="rId24"/>
    <p:sldId id="981" r:id="rId25"/>
    <p:sldId id="982" r:id="rId26"/>
    <p:sldId id="983" r:id="rId27"/>
    <p:sldId id="736" r:id="rId28"/>
    <p:sldId id="739" r:id="rId29"/>
    <p:sldId id="314" r:id="rId30"/>
    <p:sldId id="767" r:id="rId31"/>
    <p:sldId id="766" r:id="rId32"/>
    <p:sldId id="768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769" r:id="rId41"/>
    <p:sldId id="307" r:id="rId42"/>
    <p:sldId id="308" r:id="rId43"/>
    <p:sldId id="309" r:id="rId44"/>
    <p:sldId id="987" r:id="rId45"/>
    <p:sldId id="988" r:id="rId46"/>
    <p:sldId id="549" r:id="rId47"/>
    <p:sldId id="740" r:id="rId48"/>
    <p:sldId id="742" r:id="rId49"/>
    <p:sldId id="743" r:id="rId50"/>
    <p:sldId id="764" r:id="rId51"/>
    <p:sldId id="765" r:id="rId52"/>
    <p:sldId id="758" r:id="rId53"/>
    <p:sldId id="759" r:id="rId54"/>
    <p:sldId id="760" r:id="rId55"/>
    <p:sldId id="746" r:id="rId56"/>
    <p:sldId id="741" r:id="rId57"/>
    <p:sldId id="745" r:id="rId58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0000FF"/>
    <a:srgbClr val="FFFFCC"/>
    <a:srgbClr val="FF6600"/>
    <a:srgbClr val="FF9147"/>
    <a:srgbClr val="CC6600"/>
    <a:srgbClr val="CC3300"/>
    <a:srgbClr val="E27100"/>
    <a:srgbClr val="D06800"/>
    <a:srgbClr val="BC5E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06" autoAdjust="0"/>
    <p:restoredTop sz="93963" autoAdjust="0"/>
  </p:normalViewPr>
  <p:slideViewPr>
    <p:cSldViewPr>
      <p:cViewPr varScale="1">
        <p:scale>
          <a:sx n="68" d="100"/>
          <a:sy n="68" d="100"/>
        </p:scale>
        <p:origin x="1416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7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74"/>
    </p:cViewPr>
  </p:sorterViewPr>
  <p:notesViewPr>
    <p:cSldViewPr>
      <p:cViewPr varScale="1">
        <p:scale>
          <a:sx n="50" d="100"/>
          <a:sy n="50" d="100"/>
        </p:scale>
        <p:origin x="-195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effectLst/>
                <a:latin typeface="Franklin Gothic Medium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100" b="0">
                <a:effectLst/>
                <a:latin typeface="Franklin Gothic Book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64023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900" b="0">
                <a:effectLst/>
                <a:latin typeface="Franklin Gothic Book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65888" y="9723438"/>
            <a:ext cx="63341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effectLst/>
                <a:latin typeface="Franklin Gothic Medium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62E35DF-A956-4C15-AD8E-2AD0F19DCD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137179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840913"/>
            <a:ext cx="5867400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900" b="0">
                <a:effectLst/>
                <a:latin typeface="Franklin Gothic Book" pitchFamily="34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80088" y="9721850"/>
            <a:ext cx="13176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05CDB957-8A1E-4BD1-95DD-9D1729C6FF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492932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36228" name="日期占位符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6229" name="页脚占位符 2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900" b="0">
              <a:latin typeface="Franklin Gothic Book" pitchFamily="34" charset="0"/>
              <a:ea typeface="宋体" pitchFamily="2" charset="-122"/>
            </a:endParaRPr>
          </a:p>
        </p:txBody>
      </p:sp>
      <p:sp>
        <p:nvSpPr>
          <p:cNvPr id="43623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fld id="{F97041B1-7D56-47C4-8D63-6E87FB9F1716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/>
              <a:t>1</a:t>
            </a:fld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CDB957-8A1E-4BD1-95DD-9D1729C6FFD6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782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CDB957-8A1E-4BD1-95DD-9D1729C6FFD6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260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DB957-8A1E-4BD1-95DD-9D1729C6FFD6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006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https://www.jianshu.com/p/6cec53562262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DB957-8A1E-4BD1-95DD-9D1729C6FFD6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2244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37252" name="日期占位符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7253" name="页脚占位符 2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900" b="0">
              <a:latin typeface="Franklin Gothic Book" pitchFamily="34" charset="0"/>
              <a:ea typeface="宋体" pitchFamily="2" charset="-122"/>
            </a:endParaRPr>
          </a:p>
        </p:txBody>
      </p:sp>
      <p:sp>
        <p:nvSpPr>
          <p:cNvPr id="43725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fld id="{B2F5899E-A85F-43AA-86D0-8890FA605E4D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/>
              <a:t>2</a:t>
            </a:fld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38276" name="日期占位符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8277" name="页脚占位符 2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900" b="0">
              <a:latin typeface="Franklin Gothic Book" pitchFamily="34" charset="0"/>
              <a:ea typeface="宋体" pitchFamily="2" charset="-122"/>
            </a:endParaRPr>
          </a:p>
        </p:txBody>
      </p:sp>
      <p:sp>
        <p:nvSpPr>
          <p:cNvPr id="43827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fld id="{C0CDA124-9C1E-4760-883E-B7ED129BD24A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/>
              <a:t>3</a:t>
            </a:fld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39300" name="日期占位符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9301" name="页脚占位符 2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900" b="0">
              <a:latin typeface="Franklin Gothic Book" pitchFamily="34" charset="0"/>
              <a:ea typeface="宋体" pitchFamily="2" charset="-122"/>
            </a:endParaRPr>
          </a:p>
        </p:txBody>
      </p:sp>
      <p:sp>
        <p:nvSpPr>
          <p:cNvPr id="43930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fld id="{049FE161-8A72-43EE-BD60-ECAE43412CAD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/>
              <a:t>4</a:t>
            </a:fld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40324" name="日期占位符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0325" name="页脚占位符 2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900" b="0">
              <a:latin typeface="Franklin Gothic Book" pitchFamily="34" charset="0"/>
              <a:ea typeface="宋体" pitchFamily="2" charset="-122"/>
            </a:endParaRPr>
          </a:p>
        </p:txBody>
      </p:sp>
      <p:sp>
        <p:nvSpPr>
          <p:cNvPr id="44032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fld id="{809CE4A5-78F1-4C3D-B673-5F43F58FFEEC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/>
              <a:t>5</a:t>
            </a:fld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41348" name="日期占位符 1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1349" name="页脚占位符 2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endParaRPr lang="en-US" altLang="zh-CN" sz="900" b="0">
              <a:latin typeface="Franklin Gothic Book" pitchFamily="34" charset="0"/>
              <a:ea typeface="宋体" pitchFamily="2" charset="-122"/>
            </a:endParaRPr>
          </a:p>
        </p:txBody>
      </p:sp>
      <p:sp>
        <p:nvSpPr>
          <p:cNvPr id="44135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1pPr>
            <a:lvl2pPr marL="742950" indent="-28575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2pPr>
            <a:lvl3pPr marL="11430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3pPr>
            <a:lvl4pPr marL="16002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4pPr>
            <a:lvl5pPr marL="2057400" indent="-228600" defTabSz="990600"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5pPr>
            <a:lvl6pPr marL="25146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6pPr>
            <a:lvl7pPr marL="29718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7pPr>
            <a:lvl8pPr marL="34290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8pPr>
            <a:lvl9pPr marL="3886200" indent="-228600" algn="ctr" defTabSz="990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  <a:ea typeface="幼圆" pitchFamily="49" charset="-122"/>
              </a:defRPr>
            </a:lvl9pPr>
          </a:lstStyle>
          <a:p>
            <a:fld id="{1B5929E2-EE76-407A-B39E-17ADED782CDD}" type="slidenum">
              <a:rPr lang="zh-CN" altLang="en-US" sz="1300" b="0" smtClean="0">
                <a:latin typeface="Times New Roman" pitchFamily="18" charset="0"/>
                <a:ea typeface="宋体" pitchFamily="2" charset="-122"/>
              </a:rPr>
              <a:pPr/>
              <a:t>6</a:t>
            </a:fld>
            <a:endParaRPr lang="en-US" altLang="zh-CN" sz="1300" b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DB957-8A1E-4BD1-95DD-9D1729C6FFD6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025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DB957-8A1E-4BD1-95DD-9D1729C6FFD6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006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CDB957-8A1E-4BD1-95DD-9D1729C6FFD6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875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098A3-55FF-4DEE-A8F9-5FF945E96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9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A89BC-1F1D-48F6-8A7D-4AF70E014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3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428625"/>
            <a:ext cx="1943100" cy="5927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28625"/>
            <a:ext cx="5676900" cy="5927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62A24-9138-4D61-8618-52E0C8407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73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3400" y="2667000"/>
            <a:ext cx="7772400" cy="1143000"/>
          </a:xfrm>
        </p:spPr>
        <p:txBody>
          <a:bodyPr/>
          <a:lstStyle>
            <a:lvl1pPr algn="ctr">
              <a:defRPr sz="4800" b="1" i="1">
                <a:solidFill>
                  <a:srgbClr val="FF3300"/>
                </a:solidFill>
                <a:effectLst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962400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000099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zh-CN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3200" y="6400800"/>
            <a:ext cx="3657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山东大学计算机学院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11C5B-E5DE-4E7D-BEF8-3D5FD3DE1A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114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FEBAD-3568-4D75-8EB6-B57E15E7B14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551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D0C6E-87DD-4DE5-8C13-2269A73AF05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2289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052513"/>
            <a:ext cx="406400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052513"/>
            <a:ext cx="406400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F4A92-8541-408A-915B-1146574C6FF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9783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3D520-0F06-4965-AD80-956CA7E7F5E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975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C0A0F-2027-46EC-85CF-913BD8A7869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299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D3778-C9DF-4C60-B493-521E1DB3FD8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793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AE1BF-7EFE-4C67-A158-BBA3A6F0893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234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BA6DC-16EA-4F9B-BABC-5328CC3E1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388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7D87B-42D3-4FCA-9827-6D6BF494FC3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4623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EE9DC-36F1-4C23-9917-7AC2AB07F94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59466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5588" y="333375"/>
            <a:ext cx="2070100" cy="5991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3375"/>
            <a:ext cx="6057900" cy="5991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1D749-C734-42FB-A564-80A05F13F9C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1877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45720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752600"/>
            <a:ext cx="41148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148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93326-A77D-477B-BB79-CF2F323711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06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E5450-0939-4DE8-B1D7-1832E3118B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2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43063"/>
            <a:ext cx="3810000" cy="4713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43063"/>
            <a:ext cx="3810000" cy="4713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F03DA-54F8-4A46-8778-ECB2B78E3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6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1AA55-0CDF-4605-BEBF-37D5F490B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9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E76C0-9968-4D7F-8F59-50AA1FB94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7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EE1B3-A7F8-4E0E-8780-6A9D406B2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5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F296A-3082-4303-8B77-B3FD4F0C47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C4C15-68A4-4098-B7EC-C57094628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6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1946276" y="3867150"/>
            <a:ext cx="4533900" cy="317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60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428625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6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643063"/>
            <a:ext cx="77724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7586663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1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E8741332-AB00-4AE6-B47F-F4B9CF84F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Corbe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Corbe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Corbe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Corbe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Corbe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Corbe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Corbe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Corbel" pitchFamily="34" charset="0"/>
          <a:ea typeface="宋体" pitchFamily="2" charset="-122"/>
        </a:defRPr>
      </a:lvl9pPr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SzPct val="95000"/>
        <a:buFont typeface="Wingdings" pitchFamily="2" charset="2"/>
        <a:buChar char=""/>
        <a:defRPr sz="3600" b="1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3200" b="1">
          <a:solidFill>
            <a:schemeClr val="tx1"/>
          </a:solidFill>
          <a:latin typeface="+mn-lt"/>
          <a:ea typeface="+mn-ea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3200" b="1">
          <a:solidFill>
            <a:schemeClr val="tx1"/>
          </a:solidFill>
          <a:latin typeface="+mn-lt"/>
          <a:ea typeface="+mn-ea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3" pitchFamily="18" charset="2"/>
        <a:buChar char=""/>
        <a:defRPr sz="2800" b="1">
          <a:solidFill>
            <a:schemeClr val="tx1"/>
          </a:solidFill>
          <a:latin typeface="+mn-lt"/>
          <a:ea typeface="+mn-ea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800" b="1">
          <a:solidFill>
            <a:schemeClr val="tx1"/>
          </a:solidFill>
          <a:latin typeface="+mn-lt"/>
          <a:ea typeface="+mn-ea"/>
        </a:defRPr>
      </a:lvl5pPr>
      <a:lvl6pPr marL="1938338" indent="-209550" algn="l" rtl="0" fontAlgn="base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800" b="1">
          <a:solidFill>
            <a:schemeClr val="tx1"/>
          </a:solidFill>
          <a:latin typeface="+mn-lt"/>
          <a:ea typeface="+mn-ea"/>
        </a:defRPr>
      </a:lvl6pPr>
      <a:lvl7pPr marL="2395538" indent="-209550" algn="l" rtl="0" fontAlgn="base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800" b="1">
          <a:solidFill>
            <a:schemeClr val="tx1"/>
          </a:solidFill>
          <a:latin typeface="+mn-lt"/>
          <a:ea typeface="+mn-ea"/>
        </a:defRPr>
      </a:lvl7pPr>
      <a:lvl8pPr marL="2852738" indent="-209550" algn="l" rtl="0" fontAlgn="base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800" b="1">
          <a:solidFill>
            <a:schemeClr val="tx1"/>
          </a:solidFill>
          <a:latin typeface="+mn-lt"/>
          <a:ea typeface="+mn-ea"/>
        </a:defRPr>
      </a:lvl8pPr>
      <a:lvl9pPr marL="3309938" indent="-209550" algn="l" rtl="0" fontAlgn="base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7018338" y="476250"/>
            <a:ext cx="1657350" cy="1657350"/>
          </a:xfrm>
          <a:prstGeom prst="ellipse">
            <a:avLst/>
          </a:prstGeom>
          <a:solidFill>
            <a:schemeClr val="bg1">
              <a:alpha val="63136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828040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abc</a:t>
            </a: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052513"/>
            <a:ext cx="8280400" cy="527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Abc</a:t>
            </a:r>
          </a:p>
          <a:p>
            <a:pPr lvl="1"/>
            <a:r>
              <a:rPr lang="en-US" altLang="zh-CN"/>
              <a:t>Abc</a:t>
            </a:r>
          </a:p>
          <a:p>
            <a:pPr lvl="2"/>
            <a:r>
              <a:rPr lang="en-US" altLang="zh-CN"/>
              <a:t>Abc</a:t>
            </a:r>
            <a:endParaRPr lang="en-US" altLang="ko-KR"/>
          </a:p>
          <a:p>
            <a:pPr lvl="3"/>
            <a:r>
              <a:rPr lang="en-US" altLang="zh-CN"/>
              <a:t>Abc</a:t>
            </a:r>
            <a:endParaRPr lang="en-US" altLang="ko-KR"/>
          </a:p>
          <a:p>
            <a:pPr lvl="4"/>
            <a:r>
              <a:rPr lang="en-US" altLang="zh-CN"/>
              <a:t>Abc</a:t>
            </a:r>
            <a:endParaRPr lang="en-US" altLang="ko-KR"/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597650"/>
            <a:ext cx="1905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kumimoji="1" sz="1400" b="0">
                <a:solidFill>
                  <a:schemeClr val="tx1"/>
                </a:solidFill>
                <a:latin typeface="-쉬리B" pitchFamily="18" charset="-127"/>
                <a:ea typeface="-쉬리B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597650"/>
            <a:ext cx="36576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defRPr kumimoji="1" sz="1400" b="0">
                <a:solidFill>
                  <a:schemeClr val="tx1"/>
                </a:solidFill>
                <a:latin typeface="-쉬리B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258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97650"/>
            <a:ext cx="1905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400" b="0">
                <a:solidFill>
                  <a:schemeClr val="tx1"/>
                </a:solidFill>
                <a:latin typeface="-쉬리B" pitchFamily="18" charset="-127"/>
                <a:ea typeface="-쉬리B" pitchFamily="18" charset="-127"/>
              </a:defRPr>
            </a:lvl1pPr>
          </a:lstStyle>
          <a:p>
            <a:pPr>
              <a:defRPr/>
            </a:pPr>
            <a:fld id="{E4C7F2E6-C917-4718-BF91-DE022838486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473575"/>
            <a:ext cx="8077200" cy="7508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b="0">
                <a:latin typeface="+mn-ea"/>
                <a:ea typeface="+mn-ea"/>
              </a:rPr>
              <a:t>设计模式－观察者模式</a:t>
            </a:r>
          </a:p>
        </p:txBody>
      </p:sp>
      <p:sp>
        <p:nvSpPr>
          <p:cNvPr id="13148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0" dirty="0">
                <a:latin typeface="+mn-ea"/>
              </a:rPr>
              <a:t>Observer</a:t>
            </a:r>
            <a:endParaRPr lang="zh-CN" altLang="en-US" b="0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524" y="792957"/>
            <a:ext cx="8568952" cy="501230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一个报纸对象，会有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多个订阅者对象来订阅</a:t>
            </a:r>
            <a:r>
              <a:rPr lang="zh-CN" altLang="en-US" dirty="0">
                <a:latin typeface="+mn-ea"/>
              </a:rPr>
              <a:t>；当报纸出版的时候，也就是报纸对象改变的时候，需要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通知所有的订阅者对象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观察者模式把多个订阅者称为观察者：</a:t>
            </a:r>
            <a:r>
              <a:rPr lang="en-US" altLang="zh-CN" dirty="0">
                <a:latin typeface="+mn-ea"/>
              </a:rPr>
              <a:t>Observer</a:t>
            </a:r>
            <a:r>
              <a:rPr lang="zh-CN" altLang="en-US" dirty="0">
                <a:latin typeface="+mn-ea"/>
              </a:rPr>
              <a:t>；多个观察者观察的对象被称为目标：</a:t>
            </a:r>
            <a:r>
              <a:rPr lang="en-US" altLang="zh-CN" dirty="0">
                <a:latin typeface="+mn-ea"/>
              </a:rPr>
              <a:t>Subject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一个目标可以有任意多个观察者对象，一旦目标的状态发生了改变，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所有注册的观察者都会得到通知</a:t>
            </a:r>
            <a:r>
              <a:rPr lang="zh-CN" altLang="en-US" dirty="0">
                <a:latin typeface="+mn-ea"/>
              </a:rPr>
              <a:t>，然后各个观察者会对通知作出相应的响应，执行相应的业务功能处理，并使自己的状态和目标对象的状态保持一致。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10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933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观察者模式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发布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订阅</a:t>
            </a:r>
            <a:r>
              <a:rPr lang="en-US" altLang="zh-CN" dirty="0">
                <a:latin typeface="+mn-ea"/>
              </a:rPr>
              <a:t>(Publish/Subscribe)</a:t>
            </a:r>
            <a:r>
              <a:rPr lang="zh-CN" altLang="en-US" dirty="0">
                <a:latin typeface="+mn-ea"/>
              </a:rPr>
              <a:t>模式</a:t>
            </a:r>
          </a:p>
          <a:p>
            <a:r>
              <a:rPr lang="zh-CN" altLang="en-US" dirty="0">
                <a:latin typeface="+mn-ea"/>
              </a:rPr>
              <a:t>模型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视图</a:t>
            </a:r>
            <a:r>
              <a:rPr lang="en-US" altLang="zh-CN" dirty="0">
                <a:latin typeface="+mn-ea"/>
              </a:rPr>
              <a:t>(Model/View)</a:t>
            </a:r>
            <a:r>
              <a:rPr lang="zh-CN" altLang="en-US" dirty="0">
                <a:latin typeface="+mn-ea"/>
              </a:rPr>
              <a:t>模式</a:t>
            </a:r>
          </a:p>
          <a:p>
            <a:r>
              <a:rPr lang="zh-CN" altLang="en-US" dirty="0">
                <a:latin typeface="+mn-ea"/>
              </a:rPr>
              <a:t>源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监听器</a:t>
            </a:r>
            <a:r>
              <a:rPr lang="en-US" altLang="zh-CN" dirty="0">
                <a:latin typeface="+mn-ea"/>
              </a:rPr>
              <a:t>(Source/Listener)</a:t>
            </a:r>
            <a:r>
              <a:rPr lang="zh-CN" altLang="en-US" dirty="0">
                <a:latin typeface="+mn-ea"/>
              </a:rPr>
              <a:t>模式</a:t>
            </a:r>
          </a:p>
          <a:p>
            <a:r>
              <a:rPr lang="zh-CN" altLang="en-US" dirty="0">
                <a:latin typeface="+mn-ea"/>
              </a:rPr>
              <a:t>从属者</a:t>
            </a:r>
            <a:r>
              <a:rPr lang="en-US" altLang="zh-CN" dirty="0">
                <a:latin typeface="+mn-ea"/>
              </a:rPr>
              <a:t>(Dependents)</a:t>
            </a:r>
            <a:r>
              <a:rPr lang="zh-CN" altLang="en-US" dirty="0">
                <a:latin typeface="+mn-ea"/>
              </a:rPr>
              <a:t>模式</a:t>
            </a:r>
          </a:p>
          <a:p>
            <a:endParaRPr lang="zh-CN" altLang="en-US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11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321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32656"/>
            <a:ext cx="8640960" cy="6048672"/>
          </a:xfrm>
        </p:spPr>
        <p:txBody>
          <a:bodyPr>
            <a:normAutofit/>
          </a:bodyPr>
          <a:lstStyle/>
          <a:p>
            <a:r>
              <a:rPr lang="zh-CN" altLang="en-US" dirty="0"/>
              <a:t>观察者模式定义了一种一对多的依赖关系，让多个观察者对象同时监听某一个主题对象</a:t>
            </a:r>
            <a:r>
              <a:rPr lang="en-US" altLang="zh-CN" dirty="0"/>
              <a:t>/</a:t>
            </a:r>
            <a:r>
              <a:rPr lang="zh-CN" altLang="en-US" dirty="0"/>
              <a:t>目标。</a:t>
            </a:r>
          </a:p>
          <a:p>
            <a:r>
              <a:rPr lang="zh-CN" altLang="en-US" dirty="0"/>
              <a:t>这个主题对象在状态上发生变化时，会通知所有观察者对象，让它们能够自动更新自己</a:t>
            </a:r>
            <a:endParaRPr lang="en-US" altLang="zh-CN" dirty="0"/>
          </a:p>
          <a:p>
            <a:r>
              <a:rPr lang="zh-CN" altLang="en-US" dirty="0"/>
              <a:t>组成：</a:t>
            </a:r>
            <a:endParaRPr lang="en-US" altLang="zh-CN" dirty="0"/>
          </a:p>
          <a:p>
            <a:pPr lvl="1"/>
            <a:r>
              <a:rPr lang="zh-CN" altLang="en-US" sz="2000" b="1" dirty="0"/>
              <a:t>抽象主题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目标角色</a:t>
            </a:r>
            <a:r>
              <a:rPr lang="zh-CN" altLang="en-US" sz="2000" dirty="0"/>
              <a:t>：把所有对观察者对象的引用保存在一个集合中，每个抽象主题角色都可以有任意数量的观察者。抽象主题提供一个接口，可以增加和删除观察者角色。一般用一个抽象类或接口来实现。</a:t>
            </a:r>
          </a:p>
          <a:p>
            <a:pPr lvl="1"/>
            <a:r>
              <a:rPr lang="zh-CN" altLang="en-US" sz="2000" b="1" dirty="0"/>
              <a:t>抽象观察者角色</a:t>
            </a:r>
            <a:r>
              <a:rPr lang="zh-CN" altLang="en-US" sz="2000" dirty="0"/>
              <a:t>：为所有具体的观察者定义一个接口，在得到主题的通知时更新自己。</a:t>
            </a:r>
          </a:p>
          <a:p>
            <a:pPr lvl="1"/>
            <a:r>
              <a:rPr lang="zh-CN" altLang="en-US" sz="2000" b="1" dirty="0"/>
              <a:t>具体主题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目标角色</a:t>
            </a:r>
            <a:r>
              <a:rPr lang="zh-CN" altLang="en-US" sz="2000" dirty="0"/>
              <a:t>：在具体主题内部状态改变时，给所有登记过的观察者发出通知。具体主题角色通常用一个子类实现。</a:t>
            </a:r>
          </a:p>
          <a:p>
            <a:pPr lvl="1"/>
            <a:r>
              <a:rPr lang="zh-CN" altLang="en-US" sz="2000" b="1" dirty="0"/>
              <a:t>具体观察者角色</a:t>
            </a:r>
            <a:r>
              <a:rPr lang="zh-CN" altLang="en-US" sz="2000" dirty="0"/>
              <a:t>：该角色实现抽象观察者角色所要求的更新接口，以便使本身的状态与主题的状态相协调。如果需要，具体观察者角色可以保存一个指向具体主题角色的引用。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8030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F30AA-2A2B-40A6-9EC8-7F5559F1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D09DF71-5B2F-4390-A710-EDFB31486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76208"/>
            <a:ext cx="6111770" cy="290347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FA9A8-2A67-47F0-81FF-65279FC0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D1543E-8CE0-4865-B43A-E3FB3F360AF3}"/>
              </a:ext>
            </a:extLst>
          </p:cNvPr>
          <p:cNvSpPr txBox="1"/>
          <p:nvPr/>
        </p:nvSpPr>
        <p:spPr>
          <a:xfrm>
            <a:off x="70992" y="1124744"/>
            <a:ext cx="4464496" cy="954107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sz="1400" dirty="0">
                <a:latin typeface="+mn-ea"/>
                <a:ea typeface="+mn-ea"/>
              </a:rPr>
              <a:t>抽象主题</a:t>
            </a:r>
            <a:r>
              <a:rPr lang="en-US" altLang="zh-CN" sz="1400" dirty="0">
                <a:latin typeface="+mn-ea"/>
                <a:ea typeface="+mn-ea"/>
              </a:rPr>
              <a:t>/</a:t>
            </a:r>
            <a:r>
              <a:rPr lang="zh-CN" altLang="en-US" sz="1400" dirty="0">
                <a:latin typeface="+mn-ea"/>
                <a:ea typeface="+mn-ea"/>
              </a:rPr>
              <a:t>目标角色：把所有对观察者对象的引用保存在一个集合中，每个抽象主题角色都可以有任意数量的观察者。抽象主题提供一个接口，可以增加和删除观察者角色。一般用一个抽象类或接口来实现</a:t>
            </a:r>
            <a:r>
              <a:rPr lang="zh-CN" altLang="en-US" sz="1400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70AF63-DE1B-4076-81AF-610C40A2547C}"/>
              </a:ext>
            </a:extLst>
          </p:cNvPr>
          <p:cNvSpPr txBox="1"/>
          <p:nvPr/>
        </p:nvSpPr>
        <p:spPr>
          <a:xfrm>
            <a:off x="4923706" y="1361857"/>
            <a:ext cx="3258988" cy="738664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sz="1400" dirty="0">
                <a:latin typeface="+mn-ea"/>
                <a:ea typeface="+mn-ea"/>
              </a:rPr>
              <a:t>抽象观察者角色：为所有具体的观察者定义一个接口，在得到主题的通知时更新自己</a:t>
            </a:r>
            <a:r>
              <a:rPr lang="zh-CN" altLang="en-US" sz="1400" dirty="0"/>
              <a:t>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8AB846-8759-4014-93E2-E79918F1123F}"/>
              </a:ext>
            </a:extLst>
          </p:cNvPr>
          <p:cNvSpPr txBox="1"/>
          <p:nvPr/>
        </p:nvSpPr>
        <p:spPr>
          <a:xfrm>
            <a:off x="673746" y="5161722"/>
            <a:ext cx="3258988" cy="954107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sz="1400" dirty="0">
                <a:latin typeface="+mn-ea"/>
                <a:ea typeface="+mn-ea"/>
              </a:rPr>
              <a:t>具体主题</a:t>
            </a:r>
            <a:r>
              <a:rPr lang="en-US" altLang="zh-CN" sz="1400" dirty="0">
                <a:latin typeface="+mn-ea"/>
                <a:ea typeface="+mn-ea"/>
              </a:rPr>
              <a:t>/</a:t>
            </a:r>
            <a:r>
              <a:rPr lang="zh-CN" altLang="en-US" sz="1400" dirty="0">
                <a:latin typeface="+mn-ea"/>
                <a:ea typeface="+mn-ea"/>
              </a:rPr>
              <a:t>目标角色：在具体主题内部状态改变时，给所有登记过的观察者发出通知。具体主题角色通常用一个子类实现。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456739-200A-4D08-BBEC-33C400E96FD1}"/>
              </a:ext>
            </a:extLst>
          </p:cNvPr>
          <p:cNvSpPr txBox="1"/>
          <p:nvPr/>
        </p:nvSpPr>
        <p:spPr>
          <a:xfrm>
            <a:off x="4923706" y="5161721"/>
            <a:ext cx="3469642" cy="1169551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sz="1400" dirty="0">
                <a:latin typeface="+mn-ea"/>
                <a:ea typeface="+mn-ea"/>
              </a:rPr>
              <a:t>具体观察者角色：该角色实现抽象观察者角色所要求的更新接口，以便使本身的状态与主题的状态相协调。如果需要，具体观察者角色可以保存一个指向具体主题角色的引用。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5534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54" y="188640"/>
            <a:ext cx="8229600" cy="1229646"/>
          </a:xfrm>
        </p:spPr>
        <p:txBody>
          <a:bodyPr/>
          <a:lstStyle/>
          <a:p>
            <a:pPr eaLnBrk="1" hangingPunct="1"/>
            <a:r>
              <a:rPr lang="zh-CN" altLang="en-US" dirty="0"/>
              <a:t>观察者模式的实现</a:t>
            </a:r>
          </a:p>
          <a:p>
            <a:pPr lvl="1" eaLnBrk="1" hangingPunct="1"/>
            <a:r>
              <a:rPr lang="zh-CN" altLang="en-US" dirty="0"/>
              <a:t>典型的</a:t>
            </a:r>
            <a:r>
              <a:rPr lang="zh-CN" altLang="en-US" dirty="0">
                <a:solidFill>
                  <a:srgbClr val="FF0000"/>
                </a:solidFill>
              </a:rPr>
              <a:t>抽象目标类</a:t>
            </a:r>
            <a:r>
              <a:rPr lang="zh-CN" altLang="en-US" dirty="0"/>
              <a:t>代码：</a:t>
            </a:r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36730"/>
              </p:ext>
            </p:extLst>
          </p:nvPr>
        </p:nvGraphicFramePr>
        <p:xfrm>
          <a:off x="467544" y="1196752"/>
          <a:ext cx="7924800" cy="5486400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1088">
                <a:tc>
                  <a:txBody>
                    <a:bodyPr/>
                    <a:lstStyle/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import </a:t>
                      </a:r>
                      <a:r>
                        <a:rPr lang="en-US" altLang="zh-CN" sz="2000" b="1" kern="1200" dirty="0" err="1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java.util</a:t>
                      </a:r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.*;</a:t>
                      </a: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public abstract class Subject {</a:t>
                      </a: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//</a:t>
                      </a:r>
                      <a:r>
                        <a:rPr lang="zh-CN" altLang="en-US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定义一个观察者集合用于存储所有观察者对象</a:t>
                      </a:r>
                      <a:endParaRPr lang="en-US" altLang="zh-CN" sz="2000" b="1" kern="1200" dirty="0">
                        <a:solidFill>
                          <a:srgbClr val="FF66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protected </a:t>
                      </a:r>
                      <a:r>
                        <a:rPr lang="en-US" altLang="zh-CN" sz="2000" b="1" kern="1200" dirty="0" err="1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ArrayList</a:t>
                      </a:r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&lt;Observer&gt;  observers= new </a:t>
                      </a:r>
                      <a:r>
                        <a:rPr lang="en-US" altLang="zh-CN" sz="2000" b="1" kern="1200" dirty="0" err="1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ArrayList</a:t>
                      </a:r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//</a:t>
                      </a:r>
                      <a:r>
                        <a:rPr lang="zh-CN" altLang="en-US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注册方法，用于向观察者集合中增加一个观察者</a:t>
                      </a:r>
                      <a:endParaRPr lang="en-US" altLang="zh-CN" sz="2000" b="1" kern="1200" dirty="0">
                        <a:solidFill>
                          <a:srgbClr val="FF66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public void attach(Observer observer) {</a:t>
                      </a: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b="1" kern="1200" dirty="0" err="1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observers.add</a:t>
                      </a:r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(observer);</a:t>
                      </a: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endParaRPr lang="en-US" altLang="zh-CN" sz="2000" b="1" kern="1200" dirty="0">
                        <a:solidFill>
                          <a:srgbClr val="FF66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//</a:t>
                      </a:r>
                      <a:r>
                        <a:rPr lang="zh-CN" altLang="en-US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注销方法，用于在观察者集合中删除一个观察者</a:t>
                      </a:r>
                      <a:endParaRPr lang="en-US" altLang="zh-CN" sz="2000" b="1" kern="1200" dirty="0">
                        <a:solidFill>
                          <a:srgbClr val="FF66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public void detach(Observer observer) {</a:t>
                      </a: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b="1" kern="1200" dirty="0" err="1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observers.remove</a:t>
                      </a:r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(observer);</a:t>
                      </a: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endParaRPr lang="en-US" altLang="zh-CN" sz="2000" b="1" kern="1200" dirty="0">
                        <a:solidFill>
                          <a:srgbClr val="FF66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//</a:t>
                      </a:r>
                      <a:r>
                        <a:rPr lang="zh-CN" altLang="en-US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声明抽象通知方法</a:t>
                      </a:r>
                      <a:endParaRPr lang="en-US" altLang="zh-CN" sz="2000" b="1" kern="1200" dirty="0">
                        <a:solidFill>
                          <a:srgbClr val="FF66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public abstract void </a:t>
                      </a:r>
                      <a:r>
                        <a:rPr lang="en-US" altLang="zh-CN" sz="2000" b="1" kern="1200" dirty="0" err="1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notifyAllObservers</a:t>
                      </a:r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38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+mn-ea"/>
              </a:rPr>
              <a:t>观察者模式的实现</a:t>
            </a:r>
          </a:p>
          <a:p>
            <a:pPr lvl="1" eaLnBrk="1" hangingPunct="1"/>
            <a:r>
              <a:rPr lang="zh-CN" altLang="en-US" dirty="0">
                <a:latin typeface="+mn-ea"/>
              </a:rPr>
              <a:t>典型的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具体目标类</a:t>
            </a:r>
            <a:r>
              <a:rPr lang="zh-CN" altLang="en-US" dirty="0">
                <a:latin typeface="+mn-ea"/>
              </a:rPr>
              <a:t>代码：</a:t>
            </a:r>
            <a:endParaRPr lang="en-US" altLang="zh-CN" dirty="0">
              <a:latin typeface="+mn-ea"/>
            </a:endParaRPr>
          </a:p>
        </p:txBody>
      </p:sp>
      <p:sp>
        <p:nvSpPr>
          <p:cNvPr id="175108" name="Rectangle 5"/>
          <p:cNvSpPr>
            <a:spLocks noChangeArrowheads="1"/>
          </p:cNvSpPr>
          <p:nvPr/>
        </p:nvSpPr>
        <p:spPr bwMode="auto">
          <a:xfrm>
            <a:off x="4479634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864567"/>
              </p:ext>
            </p:extLst>
          </p:nvPr>
        </p:nvGraphicFramePr>
        <p:xfrm>
          <a:off x="609600" y="2971800"/>
          <a:ext cx="7924800" cy="2743200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36637">
                <a:tc>
                  <a:txBody>
                    <a:bodyPr/>
                    <a:lstStyle/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public class </a:t>
                      </a:r>
                      <a:r>
                        <a:rPr lang="en-US" altLang="zh-CN" sz="2000" b="1" kern="1200" dirty="0" err="1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ConcreteSubject</a:t>
                      </a:r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extends Subject {</a:t>
                      </a: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//</a:t>
                      </a:r>
                      <a:r>
                        <a:rPr lang="zh-CN" altLang="en-US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实现通知方法</a:t>
                      </a:r>
                      <a:endParaRPr lang="en-US" altLang="zh-CN" sz="2000" b="1" kern="1200" dirty="0">
                        <a:solidFill>
                          <a:srgbClr val="FF66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public void </a:t>
                      </a:r>
                      <a:r>
                        <a:rPr lang="en-US" altLang="zh-CN" sz="2000" b="1" kern="1200" dirty="0" err="1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notifyAllObservers</a:t>
                      </a:r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() {</a:t>
                      </a: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//</a:t>
                      </a:r>
                      <a:r>
                        <a:rPr lang="zh-CN" altLang="en-US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遍历观察者集合，调用每一个观察者的响应方法</a:t>
                      </a:r>
                      <a:endParaRPr lang="en-US" altLang="zh-CN" sz="2000" b="1" kern="1200" dirty="0">
                        <a:solidFill>
                          <a:srgbClr val="FF66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for(Object </a:t>
                      </a:r>
                      <a:r>
                        <a:rPr lang="en-US" altLang="zh-CN" sz="2000" b="1" kern="1200" dirty="0" err="1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obs:observers</a:t>
                      </a:r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{</a:t>
                      </a: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    ((Observer)</a:t>
                      </a:r>
                      <a:r>
                        <a:rPr lang="en-US" altLang="zh-CN" sz="2000" b="1" kern="1200" dirty="0" err="1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obs</a:t>
                      </a:r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).update();</a:t>
                      </a: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}</a:t>
                      </a: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000" kern="1200" dirty="0">
                        <a:solidFill>
                          <a:srgbClr val="FF66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13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1556792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观察者模式的实现</a:t>
            </a:r>
          </a:p>
          <a:p>
            <a:pPr lvl="1" eaLnBrk="1" hangingPunct="1"/>
            <a:r>
              <a:rPr lang="zh-CN" altLang="en-US"/>
              <a:t>典型的</a:t>
            </a:r>
            <a:r>
              <a:rPr lang="zh-CN" altLang="en-US">
                <a:solidFill>
                  <a:srgbClr val="FF0000"/>
                </a:solidFill>
              </a:rPr>
              <a:t>抽象观察者</a:t>
            </a:r>
            <a:r>
              <a:rPr lang="zh-CN" altLang="en-US"/>
              <a:t>代码：</a:t>
            </a:r>
            <a:endParaRPr lang="en-US" altLang="zh-CN"/>
          </a:p>
        </p:txBody>
      </p:sp>
      <p:sp>
        <p:nvSpPr>
          <p:cNvPr id="17613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59450"/>
              </p:ext>
            </p:extLst>
          </p:nvPr>
        </p:nvGraphicFramePr>
        <p:xfrm>
          <a:off x="696144" y="2852192"/>
          <a:ext cx="7924800" cy="1330349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03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public interface Observer 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//</a:t>
                      </a:r>
                      <a:r>
                        <a:rPr lang="zh-CN" altLang="en-US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声明响应方法</a:t>
                      </a:r>
                      <a:endParaRPr lang="en-US" altLang="zh-CN" sz="2000" b="1" kern="1200" dirty="0">
                        <a:solidFill>
                          <a:srgbClr val="FF66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public void update();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611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观察者模式的实现</a:t>
            </a:r>
          </a:p>
          <a:p>
            <a:pPr lvl="1" eaLnBrk="1" hangingPunct="1"/>
            <a:r>
              <a:rPr lang="zh-CN" altLang="en-US"/>
              <a:t>典型的</a:t>
            </a:r>
            <a:r>
              <a:rPr lang="zh-CN" altLang="en-US">
                <a:solidFill>
                  <a:srgbClr val="FF0000"/>
                </a:solidFill>
              </a:rPr>
              <a:t>具体观察者</a:t>
            </a:r>
            <a:r>
              <a:rPr lang="zh-CN" altLang="en-US"/>
              <a:t>代码：</a:t>
            </a:r>
            <a:endParaRPr lang="en-US" altLang="zh-CN"/>
          </a:p>
        </p:txBody>
      </p:sp>
      <p:sp>
        <p:nvSpPr>
          <p:cNvPr id="17715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97600"/>
              </p:ext>
            </p:extLst>
          </p:nvPr>
        </p:nvGraphicFramePr>
        <p:xfrm>
          <a:off x="609600" y="2971800"/>
          <a:ext cx="7924800" cy="1828800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36637">
                <a:tc>
                  <a:txBody>
                    <a:bodyPr/>
                    <a:lstStyle/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public class </a:t>
                      </a:r>
                      <a:r>
                        <a:rPr lang="en-US" altLang="zh-CN" sz="2000" b="1" kern="1200" dirty="0" err="1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ConcreteObserver</a:t>
                      </a:r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implements Observer {</a:t>
                      </a: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//</a:t>
                      </a:r>
                      <a:r>
                        <a:rPr lang="zh-CN" altLang="en-US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实现响应方法</a:t>
                      </a:r>
                      <a:endParaRPr lang="en-US" altLang="zh-CN" sz="2000" b="1" kern="1200" dirty="0">
                        <a:solidFill>
                          <a:srgbClr val="FF66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public void update() {</a:t>
                      </a: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    //</a:t>
                      </a:r>
                      <a:r>
                        <a:rPr lang="zh-CN" altLang="en-US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具体响应代码</a:t>
                      </a:r>
                      <a:endParaRPr lang="en-US" altLang="zh-CN" sz="2000" b="1" kern="1200" dirty="0">
                        <a:solidFill>
                          <a:srgbClr val="FF66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000" kern="1200" dirty="0">
                        <a:solidFill>
                          <a:srgbClr val="FF66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903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18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772816"/>
            <a:ext cx="6958760" cy="25898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0" dirty="0">
                <a:latin typeface="+mn-ea"/>
                <a:ea typeface="+mn-ea"/>
              </a:rPr>
              <a:t>//</a:t>
            </a:r>
            <a:r>
              <a:rPr lang="zh-CN" altLang="en-US" sz="2000" b="0" dirty="0">
                <a:latin typeface="+mn-ea"/>
                <a:ea typeface="+mn-ea"/>
              </a:rPr>
              <a:t>客户端代码：</a:t>
            </a:r>
            <a:endParaRPr lang="en-US" altLang="zh-CN" sz="2000" b="0" dirty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>
                <a:latin typeface="+mn-ea"/>
                <a:ea typeface="+mn-ea"/>
              </a:rPr>
              <a:t>Subject subject=new </a:t>
            </a:r>
            <a:r>
              <a:rPr lang="en-US" altLang="zh-CN" sz="2000" b="0" dirty="0" err="1">
                <a:latin typeface="+mn-ea"/>
                <a:ea typeface="+mn-ea"/>
              </a:rPr>
              <a:t>ConcreteSubject</a:t>
            </a:r>
            <a:r>
              <a:rPr lang="en-US" altLang="zh-CN" sz="2000" b="0" dirty="0">
                <a:latin typeface="+mn-ea"/>
                <a:ea typeface="+mn-ea"/>
              </a:rPr>
              <a:t>();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0" dirty="0">
                <a:latin typeface="+mn-ea"/>
                <a:ea typeface="+mn-ea"/>
              </a:rPr>
              <a:t>Observer observer=new </a:t>
            </a:r>
            <a:r>
              <a:rPr lang="en-US" altLang="zh-CN" sz="2000" b="0" dirty="0" err="1">
                <a:latin typeface="+mn-ea"/>
                <a:ea typeface="+mn-ea"/>
              </a:rPr>
              <a:t>ConcreteObserver</a:t>
            </a:r>
            <a:r>
              <a:rPr lang="en-US" altLang="zh-CN" sz="2000" b="0" dirty="0">
                <a:latin typeface="+mn-ea"/>
                <a:ea typeface="+mn-ea"/>
              </a:rPr>
              <a:t>();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0" dirty="0" err="1">
                <a:latin typeface="+mn-ea"/>
                <a:ea typeface="+mn-ea"/>
              </a:rPr>
              <a:t>subject.attach</a:t>
            </a:r>
            <a:r>
              <a:rPr lang="en-US" altLang="zh-CN" sz="2000" b="0" dirty="0">
                <a:latin typeface="+mn-ea"/>
                <a:ea typeface="+mn-ea"/>
              </a:rPr>
              <a:t>(observer);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0" dirty="0" err="1">
                <a:latin typeface="+mn-ea"/>
                <a:ea typeface="+mn-ea"/>
              </a:rPr>
              <a:t>subject.notifyAllObservers</a:t>
            </a:r>
            <a:r>
              <a:rPr lang="en-US" altLang="zh-CN" sz="2000" b="0" dirty="0">
                <a:latin typeface="+mn-ea"/>
                <a:ea typeface="+mn-ea"/>
              </a:rPr>
              <a:t>();</a:t>
            </a:r>
            <a:endParaRPr lang="zh-CN" altLang="en-US" sz="2000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9828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观察者模式的本质：</a:t>
            </a:r>
            <a:r>
              <a:rPr lang="zh-CN" altLang="en-US" b="1" dirty="0">
                <a:latin typeface="+mn-ea"/>
                <a:ea typeface="+mn-ea"/>
              </a:rPr>
              <a:t>触发联动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280400" cy="547283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dirty="0">
                <a:latin typeface="+mn-ea"/>
              </a:rPr>
              <a:t>当修改目标对象的状态的时候，就会触发相应的通知，然后会循环调用所有注册的观察者对象的相应方法，其实就相当于</a:t>
            </a:r>
            <a:r>
              <a:rPr lang="zh-CN" altLang="en-US" sz="2600" dirty="0">
                <a:solidFill>
                  <a:srgbClr val="FF0000"/>
                </a:solidFill>
                <a:latin typeface="+mn-ea"/>
              </a:rPr>
              <a:t>联动调用这些观察者</a:t>
            </a:r>
            <a:r>
              <a:rPr lang="zh-CN" altLang="en-US" sz="2600" dirty="0">
                <a:latin typeface="+mn-ea"/>
              </a:rPr>
              <a:t>的方法。</a:t>
            </a: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+mn-ea"/>
              </a:rPr>
              <a:t>这个联动还是动态的，可以</a:t>
            </a:r>
            <a:r>
              <a:rPr lang="zh-CN" altLang="en-US" sz="2600" dirty="0">
                <a:solidFill>
                  <a:srgbClr val="FF0000"/>
                </a:solidFill>
                <a:latin typeface="+mn-ea"/>
              </a:rPr>
              <a:t>通过注册和取消注册来控制观察者</a:t>
            </a:r>
            <a:r>
              <a:rPr lang="zh-CN" altLang="en-US" sz="2600" dirty="0">
                <a:latin typeface="+mn-ea"/>
              </a:rPr>
              <a:t>，因而可以在程序运行期间，通过动态地控制观察者，来变相地实现添加和删除某些功能处理，这些功能就是观察者在</a:t>
            </a:r>
            <a:r>
              <a:rPr lang="en-US" altLang="zh-CN" sz="2600" dirty="0">
                <a:latin typeface="+mn-ea"/>
              </a:rPr>
              <a:t>update</a:t>
            </a:r>
            <a:r>
              <a:rPr lang="zh-CN" altLang="en-US" sz="2600" dirty="0">
                <a:latin typeface="+mn-ea"/>
              </a:rPr>
              <a:t>的时候执行的功能。</a:t>
            </a: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+mn-ea"/>
              </a:rPr>
              <a:t>目标对象和观察者对象的解耦，又保证了无论观察者发生怎样的变化，目标对象总是能够正确地联动过来</a:t>
            </a:r>
            <a:r>
              <a:rPr lang="zh-CN" altLang="en-US" dirty="0">
                <a:latin typeface="+mn-ea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19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198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b="0" dirty="0"/>
              <a:t>一个气象站应用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b="0" dirty="0"/>
              <a:t>现在需要建立一个应用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b="0" dirty="0"/>
              <a:t>利用气象站已有的</a:t>
            </a:r>
            <a:r>
              <a:rPr lang="en-US" altLang="zh-CN" b="0" dirty="0" err="1"/>
              <a:t>WeatherData</a:t>
            </a:r>
            <a:r>
              <a:rPr lang="zh-CN" altLang="en-US" b="0" dirty="0"/>
              <a:t>对象取得数据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b="0" dirty="0"/>
              <a:t>并及时更新三个布告板：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lang="zh-CN" altLang="en-US" b="0" dirty="0"/>
              <a:t>目前状况布告板（显示湿度、温度、气压）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lang="zh-CN" altLang="en-US" b="0" dirty="0"/>
              <a:t>气象统计布告板</a:t>
            </a:r>
          </a:p>
          <a:p>
            <a:pPr lvl="2" eaLnBrk="1" hangingPunct="1">
              <a:lnSpc>
                <a:spcPct val="120000"/>
              </a:lnSpc>
              <a:defRPr/>
            </a:pPr>
            <a:r>
              <a:rPr lang="zh-CN" altLang="en-US" b="0" dirty="0"/>
              <a:t>天气预报布告板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9D98FB-1EE8-4707-940C-AC2FFECCA5B5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n-ea"/>
                <a:ea typeface="+mn-ea"/>
              </a:rPr>
              <a:t>Observer(</a:t>
            </a:r>
            <a:r>
              <a:rPr lang="zh-CN" altLang="en-US" dirty="0">
                <a:latin typeface="+mn-ea"/>
                <a:ea typeface="+mn-ea"/>
              </a:rPr>
              <a:t>观察者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模式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1245187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125539"/>
            <a:ext cx="8856984" cy="467972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3200" dirty="0">
                <a:latin typeface="+mn-ea"/>
              </a:rPr>
              <a:t>意图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800" dirty="0">
                <a:latin typeface="+mn-ea"/>
              </a:rPr>
              <a:t>定义对象间的一种一对多的依赖关系，当一个对象的状态发生改变时，所有依赖于它的对象都得到通知并被自动更新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defRPr/>
            </a:pPr>
            <a:r>
              <a:rPr lang="zh-CN" altLang="en-US" sz="3200" dirty="0">
                <a:latin typeface="+mn-ea"/>
              </a:rPr>
              <a:t>适用性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800" dirty="0">
                <a:latin typeface="+mn-ea"/>
              </a:rPr>
              <a:t>当一个抽象模型有两个方面，其中一个方面依赖于另一方面。将这二者封装在独立的对象中以使它们可以各自独立地改变和复用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800" dirty="0">
                <a:latin typeface="+mn-ea"/>
              </a:rPr>
              <a:t>当对一个对象的改变需要同时改变其它对象，而不知道具体有多少对象有待改变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800" dirty="0">
                <a:latin typeface="+mn-ea"/>
              </a:rPr>
              <a:t>当一个对象必须通知其它对象，而它又不能假定其它对象是谁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83EB4-B2B1-40E2-B15C-0884FE53050C}" type="slidenum">
              <a:rPr lang="zh-CN" altLang="en-US">
                <a:latin typeface="+mn-ea"/>
                <a:ea typeface="+mn-ea"/>
              </a:rPr>
              <a:pPr>
                <a:defRPr/>
              </a:pPr>
              <a:t>20</a:t>
            </a:fld>
            <a:endParaRPr lang="en-US" altLang="zh-CN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effectLst/>
                <a:latin typeface="+mn-ea"/>
                <a:ea typeface="+mn-ea"/>
              </a:rPr>
              <a:t>观察者模式的应用实例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+mn-ea"/>
              </a:rPr>
              <a:t>实例说明</a:t>
            </a:r>
            <a:endParaRPr lang="en-US" altLang="zh-CN">
              <a:latin typeface="+mn-ea"/>
            </a:endParaRPr>
          </a:p>
        </p:txBody>
      </p:sp>
      <p:sp>
        <p:nvSpPr>
          <p:cNvPr id="180228" name="Rectangle 5"/>
          <p:cNvSpPr>
            <a:spLocks noChangeArrowheads="1"/>
          </p:cNvSpPr>
          <p:nvPr/>
        </p:nvSpPr>
        <p:spPr bwMode="auto">
          <a:xfrm>
            <a:off x="4479634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80229" name="组合 8"/>
          <p:cNvGrpSpPr>
            <a:grpSpLocks/>
          </p:cNvGrpSpPr>
          <p:nvPr/>
        </p:nvGrpSpPr>
        <p:grpSpPr bwMode="auto">
          <a:xfrm>
            <a:off x="2514600" y="2590800"/>
            <a:ext cx="3505200" cy="2657475"/>
            <a:chOff x="1905000" y="2514600"/>
            <a:chExt cx="4343400" cy="3267075"/>
          </a:xfrm>
        </p:grpSpPr>
        <p:pic>
          <p:nvPicPr>
            <p:cNvPr id="180236" name="图片 6" descr="28_110110135300_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514600"/>
              <a:ext cx="4305300" cy="326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4039325" y="2514600"/>
              <a:ext cx="2209075" cy="1676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+mn-ea"/>
              </a:endParaRPr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14240"/>
              </p:ext>
            </p:extLst>
          </p:nvPr>
        </p:nvGraphicFramePr>
        <p:xfrm>
          <a:off x="457200" y="2743200"/>
          <a:ext cx="8229600" cy="2590800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080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altLang="en-US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在某多人联机对战游戏中，多个玩家可以加入同一战队组成联盟，当战队中的某一成员受到敌人攻击时将给所有其他盟友发送通知，盟友收到通知后将做出响应。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altLang="en-US" sz="20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现使用观察者模式设计并实现该过程，以实现战队成员之间的联动。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44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>
                <a:effectLst/>
                <a:latin typeface="+mn-ea"/>
                <a:ea typeface="+mn-ea"/>
              </a:rPr>
              <a:t>观察者模式的应用实例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+mn-ea"/>
              </a:rPr>
              <a:t>实例分析及类图</a:t>
            </a:r>
            <a:endParaRPr lang="en-US" altLang="zh-CN">
              <a:latin typeface="+mn-ea"/>
            </a:endParaRPr>
          </a:p>
          <a:p>
            <a:pPr lvl="1" eaLnBrk="1" hangingPunct="1"/>
            <a:r>
              <a:rPr lang="zh-CN" altLang="en-US">
                <a:latin typeface="+mn-ea"/>
              </a:rPr>
              <a:t>战队成员之间的联动过程：</a:t>
            </a:r>
            <a:endParaRPr lang="en-US" altLang="zh-CN">
              <a:latin typeface="+mn-ea"/>
            </a:endParaRP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zh-CN" altLang="en-US">
                <a:solidFill>
                  <a:srgbClr val="FF3300"/>
                </a:solidFill>
                <a:latin typeface="+mn-ea"/>
              </a:rPr>
              <a:t>联盟成员受到攻击 </a:t>
            </a:r>
            <a:r>
              <a:rPr lang="en-US">
                <a:solidFill>
                  <a:srgbClr val="FF33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>
                <a:solidFill>
                  <a:srgbClr val="FF3300"/>
                </a:solidFill>
                <a:latin typeface="+mn-ea"/>
              </a:rPr>
              <a:t> </a:t>
            </a:r>
            <a:r>
              <a:rPr lang="zh-CN" altLang="en-US">
                <a:solidFill>
                  <a:srgbClr val="FF3300"/>
                </a:solidFill>
                <a:latin typeface="+mn-ea"/>
              </a:rPr>
              <a:t>发送通知给盟友 </a:t>
            </a:r>
            <a:r>
              <a:rPr lang="en-US">
                <a:solidFill>
                  <a:srgbClr val="FF33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>
                <a:solidFill>
                  <a:srgbClr val="FF3300"/>
                </a:solidFill>
                <a:latin typeface="+mn-ea"/>
              </a:rPr>
              <a:t> </a:t>
            </a:r>
            <a:r>
              <a:rPr lang="zh-CN" altLang="en-US">
                <a:solidFill>
                  <a:srgbClr val="FF3300"/>
                </a:solidFill>
                <a:latin typeface="+mn-ea"/>
              </a:rPr>
              <a:t>盟友做出响应</a:t>
            </a:r>
            <a:endParaRPr lang="en-US" altLang="zh-CN">
              <a:solidFill>
                <a:srgbClr val="FF3300"/>
              </a:solidFill>
              <a:latin typeface="+mn-ea"/>
            </a:endParaRPr>
          </a:p>
        </p:txBody>
      </p:sp>
      <p:sp>
        <p:nvSpPr>
          <p:cNvPr id="181252" name="Rectangle 5"/>
          <p:cNvSpPr>
            <a:spLocks noChangeArrowheads="1"/>
          </p:cNvSpPr>
          <p:nvPr/>
        </p:nvSpPr>
        <p:spPr bwMode="auto">
          <a:xfrm>
            <a:off x="4479634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8125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3429000"/>
            <a:ext cx="8018462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/>
        </p:nvSpPr>
        <p:spPr>
          <a:xfrm>
            <a:off x="2743200" y="3581400"/>
            <a:ext cx="2438400" cy="2057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07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19400" y="6199188"/>
            <a:ext cx="3305175" cy="4302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200" b="1" dirty="0"/>
              <a:t>多人联机对战游戏结构图</a:t>
            </a:r>
            <a:endParaRPr lang="zh-CN" altLang="en-US" sz="2200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" y="606425"/>
            <a:ext cx="8534400" cy="544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4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4868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观察者模式的应用实例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AllyControlCenter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：指挥部（战队控制中心）类，充当抽象目标类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ConcreteAllyControlCenter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：具体指挥部类，充当具体目标类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Observer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：抽象观察者类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 Player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：战队成员类，充当具体观察者类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 Client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：客户端测试类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300" name="Rectangle 5"/>
          <p:cNvSpPr>
            <a:spLocks noChangeArrowheads="1"/>
          </p:cNvSpPr>
          <p:nvPr/>
        </p:nvSpPr>
        <p:spPr bwMode="auto">
          <a:xfrm>
            <a:off x="4479634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6296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20688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观察者模式的应用实例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结果及分析</a:t>
            </a:r>
            <a:endParaRPr lang="en-US" altLang="zh-CN" dirty="0">
              <a:latin typeface="+mn-ea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两次对象之间的联动，触发链：</a:t>
            </a:r>
            <a:r>
              <a:rPr lang="en-US" dirty="0">
                <a:latin typeface="+mn-ea"/>
              </a:rPr>
              <a:t> </a:t>
            </a:r>
            <a:r>
              <a:rPr lang="en-US" altLang="zh-CN" dirty="0" err="1">
                <a:solidFill>
                  <a:srgbClr val="FF3300"/>
                </a:solidFill>
                <a:latin typeface="+mn-ea"/>
              </a:rPr>
              <a:t>player.beAttacked</a:t>
            </a:r>
            <a:r>
              <a:rPr lang="en-US" altLang="zh-CN" dirty="0">
                <a:solidFill>
                  <a:srgbClr val="FF3300"/>
                </a:solidFill>
                <a:latin typeface="+mn-ea"/>
              </a:rPr>
              <a:t>() 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solidFill>
                  <a:srgbClr val="FF3300"/>
                </a:solidFill>
                <a:latin typeface="+mn-ea"/>
              </a:rPr>
              <a:t>allyControlCenter.notifyObserver</a:t>
            </a:r>
            <a:r>
              <a:rPr lang="en-US" altLang="zh-CN" dirty="0">
                <a:solidFill>
                  <a:srgbClr val="FF3300"/>
                </a:solidFill>
                <a:latin typeface="+mn-ea"/>
              </a:rPr>
              <a:t>() 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solidFill>
                  <a:srgbClr val="FF3300"/>
                </a:solidFill>
                <a:latin typeface="+mn-ea"/>
              </a:rPr>
              <a:t>player.help</a:t>
            </a:r>
            <a:r>
              <a:rPr lang="en-US" altLang="zh-CN" dirty="0">
                <a:solidFill>
                  <a:srgbClr val="FF3300"/>
                </a:solidFill>
                <a:latin typeface="+mn-ea"/>
              </a:rPr>
              <a:t>()</a:t>
            </a:r>
          </a:p>
          <a:p>
            <a:pPr lvl="1" eaLnBrk="1" hangingPunct="1"/>
            <a:endParaRPr lang="en-US" altLang="zh-CN" sz="2000" dirty="0">
              <a:latin typeface="+mn-ea"/>
            </a:endParaRPr>
          </a:p>
          <a:p>
            <a:pPr lvl="1" eaLnBrk="1" hangingPunct="1"/>
            <a:endParaRPr lang="en-US" altLang="zh-CN" sz="2000" dirty="0">
              <a:latin typeface="+mn-ea"/>
            </a:endParaRPr>
          </a:p>
          <a:p>
            <a:pPr lvl="1" eaLnBrk="1" hangingPunct="1"/>
            <a:endParaRPr lang="zh-CN" altLang="en-US" sz="2000" dirty="0">
              <a:latin typeface="+mn-ea"/>
            </a:endParaRPr>
          </a:p>
          <a:p>
            <a:pPr lvl="1" eaLnBrk="1" hangingPunct="1"/>
            <a:endParaRPr lang="en-US" altLang="zh-CN" dirty="0">
              <a:latin typeface="+mn-ea"/>
            </a:endParaRPr>
          </a:p>
        </p:txBody>
      </p:sp>
      <p:sp>
        <p:nvSpPr>
          <p:cNvPr id="184324" name="Rectangle 5"/>
          <p:cNvSpPr>
            <a:spLocks noChangeArrowheads="1"/>
          </p:cNvSpPr>
          <p:nvPr/>
        </p:nvSpPr>
        <p:spPr bwMode="auto">
          <a:xfrm>
            <a:off x="4479634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84325" name="Picture 4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16350"/>
            <a:ext cx="3205163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023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Chain of Responsibility 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26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976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责任链模式</a:t>
            </a:r>
            <a:r>
              <a:rPr lang="en-US" altLang="zh-CN" dirty="0">
                <a:latin typeface="+mn-ea"/>
                <a:ea typeface="+mn-ea"/>
              </a:rPr>
              <a:t>/</a:t>
            </a:r>
            <a:r>
              <a:rPr lang="zh-CN" altLang="en-US" dirty="0">
                <a:latin typeface="+mn-ea"/>
                <a:ea typeface="+mn-ea"/>
              </a:rPr>
              <a:t>职责链模式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责任链模式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职责链模式属于对象的</a:t>
            </a:r>
            <a:r>
              <a:rPr lang="zh-CN" altLang="en-US" dirty="0">
                <a:solidFill>
                  <a:srgbClr val="FF3300"/>
                </a:solidFill>
              </a:rPr>
              <a:t>行为型</a:t>
            </a:r>
            <a:r>
              <a:rPr lang="zh-CN" altLang="en-US" dirty="0">
                <a:latin typeface="+mn-ea"/>
              </a:rPr>
              <a:t>模式。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避免将一个请求的发送者与接收者耦合在一起，让多个对象都有机会处理请求。将接收请求的对象连接成一条链，并且沿着这条链传递请求，直到有一个对象能够处理它为止。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将请求的处理者组织成一条链，并让请求沿着链传递，由链上的处理者对请求进行相应的处理</a:t>
            </a:r>
          </a:p>
          <a:p>
            <a:r>
              <a:rPr lang="zh-CN" altLang="en-US" dirty="0">
                <a:latin typeface="+mn-ea"/>
              </a:rPr>
              <a:t>客户端无须关心请求的处理细节以及请求的传递，只需将请求发送到链上，将请求的发送者和请求的处理者解耦。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27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455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04664"/>
            <a:ext cx="6324600" cy="68580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责任链模式</a:t>
            </a:r>
            <a:r>
              <a:rPr lang="en-US" altLang="zh-CN" dirty="0">
                <a:latin typeface="+mn-ea"/>
                <a:ea typeface="+mn-ea"/>
              </a:rPr>
              <a:t>/</a:t>
            </a:r>
            <a:r>
              <a:rPr lang="zh-CN" altLang="en-US" dirty="0">
                <a:latin typeface="+mn-ea"/>
                <a:ea typeface="+mn-ea"/>
              </a:rPr>
              <a:t>职责链模式概述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奖学金审批示意图</a:t>
            </a:r>
            <a:endParaRPr lang="en-US" altLang="zh-CN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6553200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31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分析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辅导员、系主任、院长、校长都可以处理奖学金申请表，他们构成一个处理申请表的</a:t>
            </a:r>
            <a:r>
              <a:rPr lang="zh-CN" altLang="en-US" dirty="0">
                <a:solidFill>
                  <a:srgbClr val="FF3300"/>
                </a:solidFill>
              </a:rPr>
              <a:t>链式结构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3300"/>
                </a:solidFill>
              </a:rPr>
              <a:t>申请表沿着这条链进行传递</a:t>
            </a:r>
            <a:r>
              <a:rPr lang="zh-CN" altLang="en-US" dirty="0"/>
              <a:t>，这条链就称为</a:t>
            </a:r>
            <a:r>
              <a:rPr lang="zh-CN" altLang="en-US" dirty="0">
                <a:solidFill>
                  <a:srgbClr val="FF3300"/>
                </a:solidFill>
              </a:rPr>
              <a:t>责任链</a:t>
            </a:r>
            <a:r>
              <a:rPr lang="en-US" altLang="zh-CN" dirty="0">
                <a:solidFill>
                  <a:srgbClr val="FF3300"/>
                </a:solidFill>
              </a:rPr>
              <a:t>/</a:t>
            </a:r>
            <a:r>
              <a:rPr lang="zh-CN" altLang="en-US" dirty="0">
                <a:solidFill>
                  <a:srgbClr val="FF3300"/>
                </a:solidFill>
              </a:rPr>
              <a:t>职责链</a:t>
            </a:r>
            <a:endParaRPr lang="en-US" altLang="zh-CN" dirty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dirty="0"/>
              <a:t>责任链可以是</a:t>
            </a:r>
            <a:r>
              <a:rPr lang="zh-CN" altLang="en-US" dirty="0">
                <a:solidFill>
                  <a:srgbClr val="FF3300"/>
                </a:solidFill>
              </a:rPr>
              <a:t>一条直线、一个环或者一个树形结构</a:t>
            </a:r>
            <a:r>
              <a:rPr lang="zh-CN" altLang="en-US" dirty="0"/>
              <a:t>，最常见的职责链是</a:t>
            </a:r>
            <a:r>
              <a:rPr lang="zh-CN" altLang="en-US" dirty="0">
                <a:solidFill>
                  <a:srgbClr val="FF3300"/>
                </a:solidFill>
              </a:rPr>
              <a:t>直线型</a:t>
            </a:r>
            <a:r>
              <a:rPr lang="zh-CN" altLang="en-US" dirty="0"/>
              <a:t>，即沿着一条单向的链来传递请求</a:t>
            </a:r>
            <a:endParaRPr lang="en-US" altLang="zh-C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E21D1D9-979A-42F3-B729-47C10C817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304800"/>
            <a:ext cx="6324600" cy="68580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责任链模式</a:t>
            </a:r>
            <a:r>
              <a:rPr lang="en-US" altLang="zh-CN" dirty="0">
                <a:latin typeface="+mn-ea"/>
                <a:ea typeface="+mn-ea"/>
              </a:rPr>
              <a:t>/</a:t>
            </a:r>
            <a:r>
              <a:rPr lang="zh-CN" altLang="en-US" dirty="0">
                <a:latin typeface="+mn-ea"/>
                <a:ea typeface="+mn-ea"/>
              </a:rPr>
              <a:t>职责链模式概述</a:t>
            </a:r>
          </a:p>
        </p:txBody>
      </p:sp>
    </p:spTree>
    <p:extLst>
      <p:ext uri="{BB962C8B-B14F-4D97-AF65-F5344CB8AC3E}">
        <p14:creationId xmlns:p14="http://schemas.microsoft.com/office/powerpoint/2010/main" val="376475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3412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62567"/>
              </p:ext>
            </p:extLst>
          </p:nvPr>
        </p:nvGraphicFramePr>
        <p:xfrm>
          <a:off x="2195736" y="1628800"/>
          <a:ext cx="4057052" cy="3117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Visio" r:id="rId4" imgW="1165250" imgH="894588" progId="Visio.Drawing.11">
                  <p:embed/>
                </p:oleObj>
              </mc:Choice>
              <mc:Fallback>
                <p:oleObj name="Visio" r:id="rId4" imgW="1165250" imgH="894588" progId="Visio.Drawing.11">
                  <p:embed/>
                  <p:pic>
                    <p:nvPicPr>
                      <p:cNvPr id="0" name="Picture 1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628800"/>
                        <a:ext cx="4057052" cy="3117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8974F9-9C69-44C1-B2D5-F3695B399A23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B570ED-62D2-4BBD-B849-50688CB0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2952A08-6AFE-49E2-BFF2-B31BF5E13955}"/>
              </a:ext>
            </a:extLst>
          </p:cNvPr>
          <p:cNvSpPr txBox="1">
            <a:spLocks/>
          </p:cNvSpPr>
          <p:nvPr/>
        </p:nvSpPr>
        <p:spPr bwMode="auto">
          <a:xfrm>
            <a:off x="395288" y="341313"/>
            <a:ext cx="828040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b="0" kern="0" dirty="0">
                <a:latin typeface="+mn-ea"/>
                <a:ea typeface="+mn-ea"/>
              </a:rPr>
              <a:t>责任链模式</a:t>
            </a:r>
            <a:r>
              <a:rPr lang="en-US" altLang="zh-CN" b="0" kern="0" dirty="0">
                <a:latin typeface="+mn-ea"/>
                <a:ea typeface="+mn-ea"/>
              </a:rPr>
              <a:t>/</a:t>
            </a:r>
            <a:r>
              <a:rPr lang="zh-CN" altLang="en-US" b="0" kern="0" dirty="0">
                <a:latin typeface="+mn-ea"/>
                <a:ea typeface="+mn-ea"/>
              </a:rPr>
              <a:t>职责链模式</a:t>
            </a: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2957A500-2AB8-47DB-BCC5-4F3489273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667385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398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1E21D1D9-979A-42F3-B729-47C10C817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6324600" cy="68580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责任链模式的结构与实现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6425A19-72F1-403C-9A6D-0FDAE24A728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484784"/>
            <a:ext cx="8424936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责任链模式的结构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责任链模式包含以下两个角色：</a:t>
            </a:r>
            <a:endParaRPr lang="en-US" altLang="zh-CN" dirty="0"/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en-US" altLang="zh-CN" sz="2400" dirty="0">
                <a:latin typeface="+mn-ea"/>
              </a:rPr>
              <a:t>Handler</a:t>
            </a:r>
            <a:r>
              <a:rPr lang="zh-CN" altLang="en-US" sz="2400" dirty="0">
                <a:latin typeface="+mn-ea"/>
              </a:rPr>
              <a:t>（抽象处理者）</a:t>
            </a:r>
          </a:p>
          <a:p>
            <a:pPr lvl="2" eaLnBrk="1" hangingPunct="1">
              <a:buFont typeface="Tahoma" panose="020B0604030504040204" pitchFamily="34" charset="0"/>
              <a:buChar char="•"/>
            </a:pPr>
            <a:r>
              <a:rPr lang="en-US" altLang="zh-CN" sz="2400" dirty="0" err="1">
                <a:latin typeface="+mn-ea"/>
              </a:rPr>
              <a:t>ConcreteHandler</a:t>
            </a:r>
            <a:r>
              <a:rPr lang="zh-CN" altLang="en-US" sz="2400" dirty="0">
                <a:latin typeface="+mn-ea"/>
              </a:rPr>
              <a:t>（具体处理者）</a:t>
            </a:r>
          </a:p>
        </p:txBody>
      </p:sp>
    </p:spTree>
    <p:extLst>
      <p:ext uri="{BB962C8B-B14F-4D97-AF65-F5344CB8AC3E}">
        <p14:creationId xmlns:p14="http://schemas.microsoft.com/office/powerpoint/2010/main" val="942990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40768"/>
            <a:ext cx="8229600" cy="4464496"/>
          </a:xfrm>
        </p:spPr>
        <p:txBody>
          <a:bodyPr/>
          <a:lstStyle/>
          <a:p>
            <a:pPr eaLnBrk="1" hangingPunct="1"/>
            <a:r>
              <a:rPr lang="zh-CN" altLang="en-US" dirty="0"/>
              <a:t>责任链模式的实现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典型的</a:t>
            </a:r>
            <a:r>
              <a:rPr lang="zh-CN" altLang="en-US" dirty="0">
                <a:solidFill>
                  <a:srgbClr val="FF0000"/>
                </a:solidFill>
              </a:rPr>
              <a:t>抽象处理者</a:t>
            </a:r>
            <a:r>
              <a:rPr lang="zh-CN" altLang="en-US" dirty="0"/>
              <a:t>代码：</a:t>
            </a:r>
            <a:endParaRPr lang="en-US" altLang="zh-CN" dirty="0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609600" y="2559968"/>
          <a:ext cx="7924800" cy="3048000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36637"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</a:t>
                      </a:r>
                      <a:r>
                        <a:rPr lang="en-US" altLang="zh-CN" sz="20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abstract class Handler {</a:t>
                      </a: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//</a:t>
                      </a:r>
                      <a:r>
                        <a:rPr lang="zh-CN" altLang="en-US" sz="20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维持对下家的引用</a:t>
                      </a:r>
                      <a:endParaRPr lang="en-US" altLang="zh-CN" sz="2000" b="1" kern="1200" dirty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1" kern="1200" baseline="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protected Handler successor;</a:t>
                      </a: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2000" b="1" kern="1200" baseline="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void </a:t>
                      </a:r>
                      <a:r>
                        <a:rPr lang="en-US" altLang="zh-CN" sz="2000" b="1" kern="1200" dirty="0" err="1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setSuccessor</a:t>
                      </a:r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(Handler successor) {</a:t>
                      </a:r>
                    </a:p>
                    <a:p>
                      <a:r>
                        <a:rPr lang="en-US" altLang="zh-CN" sz="2000" b="1" kern="1200" baseline="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2000" b="1" kern="1200" dirty="0" err="1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this.successor</a:t>
                      </a:r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=successor;</a:t>
                      </a:r>
                    </a:p>
                    <a:p>
                      <a:r>
                        <a:rPr lang="en-US" altLang="zh-CN" sz="2000" b="1" kern="1200" baseline="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r>
                        <a:rPr lang="en-US" altLang="zh-CN" sz="2000" b="1" kern="1200" baseline="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abstract void </a:t>
                      </a:r>
                      <a:r>
                        <a:rPr lang="en-US" altLang="zh-CN" sz="2000" b="1" kern="1200" dirty="0" err="1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handleRequest</a:t>
                      </a:r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(String request);</a:t>
                      </a:r>
                    </a:p>
                    <a:p>
                      <a:r>
                        <a:rPr lang="en-US" altLang="zh-CN" sz="2000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F3082C4D-82B3-4D11-9872-8E735F458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04664"/>
            <a:ext cx="6324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b="0" kern="0" dirty="0">
                <a:latin typeface="+mn-ea"/>
                <a:ea typeface="+mn-ea"/>
              </a:rPr>
              <a:t>责任链模式的结构与实现</a:t>
            </a:r>
          </a:p>
        </p:txBody>
      </p:sp>
    </p:spTree>
    <p:extLst>
      <p:ext uri="{BB962C8B-B14F-4D97-AF65-F5344CB8AC3E}">
        <p14:creationId xmlns:p14="http://schemas.microsoft.com/office/powerpoint/2010/main" val="2292499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6876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责任链模式的实现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典型的</a:t>
            </a:r>
            <a:r>
              <a:rPr lang="zh-CN" altLang="en-US" dirty="0">
                <a:solidFill>
                  <a:srgbClr val="FF0000"/>
                </a:solidFill>
              </a:rPr>
              <a:t>具体处理者</a:t>
            </a:r>
            <a:r>
              <a:rPr lang="zh-CN" altLang="en-US" dirty="0"/>
              <a:t>代码：</a:t>
            </a:r>
            <a:endParaRPr lang="en-US" altLang="zh-CN" dirty="0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609600" y="2487960"/>
          <a:ext cx="7924800" cy="3048000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36637"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public class </a:t>
                      </a: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ConcreteHandler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extends Handler {</a:t>
                      </a:r>
                    </a:p>
                    <a:p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public void </a:t>
                      </a: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handleRequest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(String request) {</a:t>
                      </a: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if (</a:t>
                      </a:r>
                      <a:r>
                        <a:rPr lang="zh-CN" altLang="en-US" sz="20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请求满足条件</a:t>
                      </a:r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{</a:t>
                      </a: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//</a:t>
                      </a:r>
                      <a:r>
                        <a:rPr lang="zh-CN" altLang="en-US" sz="20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处理请求</a:t>
                      </a:r>
                      <a:endParaRPr lang="en-US" altLang="zh-CN" sz="2000" b="1" kern="1200" dirty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}</a:t>
                      </a: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else {</a:t>
                      </a: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altLang="zh-CN" sz="2000" b="1" kern="1200" dirty="0" err="1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this.successor.handleRequest</a:t>
                      </a:r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(request); //</a:t>
                      </a:r>
                      <a:r>
                        <a:rPr lang="zh-CN" altLang="en-US" sz="20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转发请求</a:t>
                      </a:r>
                      <a:endParaRPr lang="en-US" altLang="zh-CN" sz="2000" b="1" kern="1200" dirty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}</a:t>
                      </a:r>
                    </a:p>
                    <a:p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000" kern="1200" dirty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19A01E4E-AFCA-4806-B65F-1802BDCD4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04664"/>
            <a:ext cx="6324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b="0" kern="0" dirty="0">
                <a:latin typeface="+mn-ea"/>
                <a:ea typeface="+mn-ea"/>
              </a:rPr>
              <a:t>责任链模式的结构与实现</a:t>
            </a:r>
          </a:p>
        </p:txBody>
      </p:sp>
    </p:spTree>
    <p:extLst>
      <p:ext uri="{BB962C8B-B14F-4D97-AF65-F5344CB8AC3E}">
        <p14:creationId xmlns:p14="http://schemas.microsoft.com/office/powerpoint/2010/main" val="1599535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40768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责任链模式的实现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典型的客户端代码：</a:t>
            </a:r>
            <a:endParaRPr lang="en-US" altLang="zh-CN" dirty="0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609600" y="2559968"/>
          <a:ext cx="7924800" cy="3352800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36637"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  <a:p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Handler handler1, handler2, handler3;</a:t>
                      </a:r>
                    </a:p>
                    <a:p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handler1 = new </a:t>
                      </a: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ConcreteHandlerA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handler2 = new </a:t>
                      </a: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ConcreteHandlerB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handler3 = new </a:t>
                      </a: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ConcreteHandlerC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20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创建职责链</a:t>
                      </a: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handler1.setSuccessor(handler2);</a:t>
                      </a: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handler2.setSuccessor(handler3);</a:t>
                      </a:r>
                    </a:p>
                    <a:p>
                      <a:r>
                        <a:rPr lang="en-US" altLang="zh-CN" sz="2000" b="1" kern="1200" baseline="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//</a:t>
                      </a:r>
                      <a:r>
                        <a:rPr lang="zh-CN" altLang="en-US" sz="2000" b="1" kern="1200" baseline="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发送请求，请求对象通常为自定义类型</a:t>
                      </a:r>
                      <a:endParaRPr lang="en-US" altLang="zh-CN" sz="2000" b="1" kern="1200" baseline="0" dirty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handler1.handleRequest("</a:t>
                      </a:r>
                      <a:r>
                        <a:rPr lang="zh-CN" altLang="en-US" sz="20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请求对象</a:t>
                      </a:r>
                      <a:r>
                        <a:rPr lang="en-US" altLang="zh-CN" sz="2000" b="1" kern="1200" dirty="0">
                          <a:solidFill>
                            <a:srgbClr val="FF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");</a:t>
                      </a:r>
                      <a:endParaRPr lang="zh-CN" altLang="en-US" sz="2000" b="1" kern="1200" dirty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en-US" altLang="zh-CN" sz="2000" kern="1200" dirty="0">
                        <a:solidFill>
                          <a:srgbClr val="FF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EBBAA61-0C1B-4966-8E1E-F5C7916AB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04664"/>
            <a:ext cx="6324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b="0" kern="0" dirty="0">
                <a:latin typeface="+mn-ea"/>
                <a:ea typeface="+mn-ea"/>
              </a:rPr>
              <a:t>责任链模式的结构与实现</a:t>
            </a:r>
          </a:p>
        </p:txBody>
      </p:sp>
    </p:spTree>
    <p:extLst>
      <p:ext uri="{BB962C8B-B14F-4D97-AF65-F5344CB8AC3E}">
        <p14:creationId xmlns:p14="http://schemas.microsoft.com/office/powerpoint/2010/main" val="1991810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01712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责任链模式的应用实例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实例说明</a:t>
            </a:r>
            <a:endParaRPr lang="en-US" altLang="zh-CN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485" name="组合 8"/>
          <p:cNvGrpSpPr>
            <a:grpSpLocks/>
          </p:cNvGrpSpPr>
          <p:nvPr/>
        </p:nvGrpSpPr>
        <p:grpSpPr bwMode="auto">
          <a:xfrm>
            <a:off x="2514600" y="2590800"/>
            <a:ext cx="3505200" cy="2657475"/>
            <a:chOff x="1905000" y="2514600"/>
            <a:chExt cx="4343400" cy="3267075"/>
          </a:xfrm>
        </p:grpSpPr>
        <p:pic>
          <p:nvPicPr>
            <p:cNvPr id="20494" name="图片 6" descr="28_110110135300_1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514600"/>
              <a:ext cx="4305300" cy="326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4039325" y="2514600"/>
              <a:ext cx="2209075" cy="1676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457200" y="1420837"/>
          <a:ext cx="8229600" cy="4816475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16475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某企业的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SCM(Supply Chain Management</a:t>
                      </a:r>
                      <a:r>
                        <a:rPr lang="zh-CN" alt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，供应链管理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zh-CN" alt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系统中包含一个采购审批子系统。该企业的采购审批是分级进行的，即根据采购金额的不同由不同层次的主管人员来审批，主任可以审批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r>
                        <a:rPr lang="zh-CN" alt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万元以下（不包括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r>
                        <a:rPr lang="zh-CN" alt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万元）的采购单，副董事长可以审批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r>
                        <a:rPr lang="zh-CN" alt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万元至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zh-CN" alt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万元（不包括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zh-CN" alt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万元）的采购单，董事长可以审批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zh-CN" alt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万元至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50</a:t>
                      </a:r>
                      <a:r>
                        <a:rPr lang="zh-CN" alt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万元（不包括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50</a:t>
                      </a:r>
                      <a:r>
                        <a:rPr lang="zh-CN" alt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万元）的采购单，</a:t>
                      </a:r>
                      <a:r>
                        <a:rPr lang="en-US" alt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50</a:t>
                      </a:r>
                      <a:r>
                        <a:rPr lang="zh-CN" alt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万元及以上的采购单就需要开董事会讨论决定。如下图所示：</a:t>
                      </a:r>
                      <a:endParaRPr lang="en-US" alt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endParaRPr lang="en-US" alt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endParaRPr lang="en-US" alt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endParaRPr lang="en-US" alt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endParaRPr lang="en-US" alt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endParaRPr lang="en-US" alt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endParaRPr lang="en-US" alt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endParaRPr lang="en-US" alt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endParaRPr lang="en-US" altLang="zh-CN" sz="18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Times New Roman"/>
                          <a:ea typeface="宋体"/>
                          <a:cs typeface="Times New Roman"/>
                        </a:rPr>
                        <a:t>采购单分级审批示意图</a:t>
                      </a: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现使用责任链模式设计并实现该系统。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49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533400" y="3352800"/>
          <a:ext cx="8027988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4" imgW="7906188" imgH="2055779" progId="Visio.Drawing.11">
                  <p:embed/>
                </p:oleObj>
              </mc:Choice>
              <mc:Fallback>
                <p:oleObj name="Visio" r:id="rId4" imgW="7906188" imgH="2055779" progId="Visio.Drawing.11">
                  <p:embed/>
                  <p:pic>
                    <p:nvPicPr>
                      <p:cNvPr id="184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352800"/>
                        <a:ext cx="8027988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620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98132"/>
            <a:ext cx="6324600" cy="71440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责任链模式的应用实例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40768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实例类图</a:t>
            </a:r>
            <a:endParaRPr lang="en-US" altLang="zh-CN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71800" y="6021288"/>
            <a:ext cx="3022600" cy="4302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200" b="1" dirty="0"/>
              <a:t>采购单分级审批结构图</a:t>
            </a:r>
            <a:endParaRPr lang="zh-CN" altLang="en-US" sz="2200" dirty="0"/>
          </a:p>
        </p:txBody>
      </p:sp>
      <p:pic>
        <p:nvPicPr>
          <p:cNvPr id="2151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782093"/>
            <a:ext cx="8458200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329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职责链模式的应用实例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实例代码</a:t>
            </a:r>
            <a:endParaRPr lang="en-US" altLang="zh-CN"/>
          </a:p>
          <a:p>
            <a:pPr lvl="1" eaLnBrk="1" hangingPunct="1"/>
            <a:r>
              <a:rPr lang="en-US" altLang="zh-CN" sz="2000"/>
              <a:t>(1) PurchaseRequest</a:t>
            </a:r>
            <a:r>
              <a:rPr lang="zh-CN" altLang="en-US" sz="2000"/>
              <a:t>：采购单类，充当请求类</a:t>
            </a:r>
          </a:p>
          <a:p>
            <a:pPr lvl="1" eaLnBrk="1" hangingPunct="1"/>
            <a:r>
              <a:rPr lang="en-US" altLang="zh-CN" sz="2000"/>
              <a:t>(2) Approver</a:t>
            </a:r>
            <a:r>
              <a:rPr lang="zh-CN" altLang="en-US" sz="2000"/>
              <a:t>：审批者类，充当抽象处理者</a:t>
            </a:r>
          </a:p>
          <a:p>
            <a:pPr lvl="1" eaLnBrk="1" hangingPunct="1"/>
            <a:r>
              <a:rPr lang="en-US" altLang="zh-CN" sz="2000"/>
              <a:t>(3) Director</a:t>
            </a:r>
            <a:r>
              <a:rPr lang="zh-CN" altLang="en-US" sz="2000"/>
              <a:t>：主任类，充当具体处理者</a:t>
            </a:r>
          </a:p>
          <a:p>
            <a:pPr lvl="1" eaLnBrk="1" hangingPunct="1"/>
            <a:r>
              <a:rPr lang="en-US" altLang="zh-CN" sz="2000"/>
              <a:t>(4) VicePresident</a:t>
            </a:r>
            <a:r>
              <a:rPr lang="zh-CN" altLang="en-US" sz="2000"/>
              <a:t>：副董事长类，充当具体处理者</a:t>
            </a:r>
          </a:p>
          <a:p>
            <a:pPr lvl="1" eaLnBrk="1" hangingPunct="1"/>
            <a:r>
              <a:rPr lang="en-US" altLang="zh-CN" sz="2000"/>
              <a:t>(5) President</a:t>
            </a:r>
            <a:r>
              <a:rPr lang="zh-CN" altLang="en-US" sz="2000"/>
              <a:t>：董事长类，充当具体处理者</a:t>
            </a:r>
          </a:p>
          <a:p>
            <a:pPr lvl="1" eaLnBrk="1" hangingPunct="1"/>
            <a:r>
              <a:rPr lang="en-US" altLang="zh-CN" sz="2000"/>
              <a:t>(6) Congress</a:t>
            </a:r>
            <a:r>
              <a:rPr lang="zh-CN" altLang="en-US" sz="2000"/>
              <a:t>：董事会类，充当具体处理者</a:t>
            </a:r>
          </a:p>
          <a:p>
            <a:pPr lvl="1" eaLnBrk="1" hangingPunct="1"/>
            <a:r>
              <a:rPr lang="en-US" altLang="zh-CN" sz="2000"/>
              <a:t>(7) Client</a:t>
            </a:r>
            <a:r>
              <a:rPr lang="zh-CN" altLang="en-US" sz="2000"/>
              <a:t>：客户端测试类</a:t>
            </a:r>
            <a:endParaRPr lang="en-US" altLang="zh-CN" sz="2000"/>
          </a:p>
          <a:p>
            <a:pPr lvl="1" eaLnBrk="1" hangingPunct="1"/>
            <a:endParaRPr lang="en-US" altLang="zh-CN" sz="2000"/>
          </a:p>
          <a:p>
            <a:pPr lvl="1" eaLnBrk="1" hangingPunct="1"/>
            <a:endParaRPr lang="en-US" altLang="zh-CN" sz="2000"/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560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职责链模式的应用实例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结果及分析</a:t>
            </a:r>
            <a:endParaRPr lang="en-US" altLang="zh-CN"/>
          </a:p>
          <a:p>
            <a:pPr lvl="1" eaLnBrk="1" hangingPunct="1"/>
            <a:r>
              <a:rPr lang="zh-CN" altLang="en-US"/>
              <a:t>增加一个经理</a:t>
            </a:r>
            <a:r>
              <a:rPr lang="en-US" altLang="zh-CN"/>
              <a:t>(Manager)</a:t>
            </a:r>
            <a:r>
              <a:rPr lang="zh-CN" altLang="en-US"/>
              <a:t>角色</a:t>
            </a:r>
            <a:endParaRPr lang="en-US" altLang="zh-CN" sz="2000"/>
          </a:p>
          <a:p>
            <a:pPr lvl="1" eaLnBrk="1" hangingPunct="1"/>
            <a:endParaRPr lang="en-US" altLang="zh-CN" sz="2000"/>
          </a:p>
          <a:p>
            <a:pPr lvl="1" eaLnBrk="1" hangingPunct="1"/>
            <a:endParaRPr lang="en-US" altLang="zh-CN" sz="2000"/>
          </a:p>
          <a:p>
            <a:pPr lvl="1" eaLnBrk="1" hangingPunct="1"/>
            <a:endParaRPr lang="zh-CN" altLang="en-US" sz="2000"/>
          </a:p>
          <a:p>
            <a:pPr lvl="1" eaLnBrk="1" hangingPunct="1"/>
            <a:endParaRPr lang="en-US" altLang="zh-CN"/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3557" name="Picture 4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8" y="2971800"/>
            <a:ext cx="3205162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393700" y="914400"/>
          <a:ext cx="8382000" cy="5486400"/>
        </p:xfrm>
        <a:graphic>
          <a:graphicData uri="http://schemas.openxmlformats.org/drawingml/2006/table">
            <a:tbl>
              <a:tblPr/>
              <a:tblGrid>
                <a:gridCol w="83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1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package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designpatterns.cor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alt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经理类：具体处理者</a:t>
                      </a:r>
                      <a:endParaRPr lang="en-US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public class Manager extends Approver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public Manager(String name)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    super(name);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alt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//</a:t>
                      </a:r>
                      <a:r>
                        <a:rPr lang="zh-CN" altLang="en-US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具体请求处理方法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1" kern="100" baseline="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public void </a:t>
                      </a:r>
                      <a:r>
                        <a:rPr lang="en-US" sz="1800" b="1" kern="100" dirty="0" err="1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processRequest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800" b="1" kern="100" dirty="0" err="1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PurchaseRequest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request)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if (</a:t>
                      </a:r>
                      <a:r>
                        <a:rPr lang="en-US" sz="1800" b="1" kern="100" dirty="0" err="1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request.getAmount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() &lt; 80000)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800" b="1" kern="100" dirty="0" err="1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System.out.println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("</a:t>
                      </a:r>
                      <a:r>
                        <a:rPr lang="zh-CN" altLang="en-US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经理</a:t>
                      </a:r>
                      <a:r>
                        <a:rPr lang="en-US" alt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" + 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this.name + "</a:t>
                      </a:r>
                      <a:r>
                        <a:rPr lang="zh-CN" altLang="en-US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审批采购单：</a:t>
                      </a:r>
                      <a:r>
                        <a:rPr lang="en-US" alt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" + </a:t>
                      </a:r>
                      <a:r>
                        <a:rPr lang="en-US" sz="1800" b="1" kern="100" dirty="0" err="1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request.getNumber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() + "，</a:t>
                      </a:r>
                      <a:r>
                        <a:rPr lang="zh-CN" altLang="en-US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金额：</a:t>
                      </a:r>
                      <a:r>
                        <a:rPr lang="en-US" alt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" + </a:t>
                      </a:r>
                      <a:r>
                        <a:rPr lang="en-US" sz="1800" b="1" kern="100" dirty="0" err="1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request.getAmount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() + "</a:t>
                      </a:r>
                      <a:r>
                        <a:rPr lang="zh-CN" altLang="en-US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元，采购目的：</a:t>
                      </a:r>
                      <a:r>
                        <a:rPr lang="en-US" alt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" + </a:t>
                      </a:r>
                      <a:r>
                        <a:rPr lang="en-US" sz="1800" b="1" kern="100" dirty="0" err="1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request.getPurpose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() + "。");  //</a:t>
                      </a:r>
                      <a:r>
                        <a:rPr lang="zh-CN" altLang="en-US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处理请求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1" kern="100" baseline="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alt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else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800" b="1" kern="100" dirty="0" err="1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this.successor.processRequest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(request);  //</a:t>
                      </a:r>
                      <a:r>
                        <a:rPr lang="zh-CN" altLang="en-US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转发请求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1" kern="100" baseline="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alt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}	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b="1" kern="100" baseline="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en-US" alt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}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6989" marR="6698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09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6324600" cy="685800"/>
          </a:xfrm>
        </p:spPr>
        <p:txBody>
          <a:bodyPr/>
          <a:lstStyle/>
          <a:p>
            <a:pPr eaLnBrk="1" hangingPunct="1"/>
            <a:r>
              <a:rPr lang="zh-CN" altLang="en-US"/>
              <a:t>职责链模式的应用实例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结果及分析</a:t>
            </a:r>
            <a:endParaRPr lang="en-US" altLang="zh-CN"/>
          </a:p>
          <a:p>
            <a:pPr lvl="1" eaLnBrk="1" hangingPunct="1"/>
            <a:r>
              <a:rPr lang="zh-CN" altLang="en-US"/>
              <a:t>增加一个经理</a:t>
            </a:r>
            <a:r>
              <a:rPr lang="en-US" altLang="zh-CN"/>
              <a:t>(Manager)</a:t>
            </a:r>
            <a:r>
              <a:rPr lang="zh-CN" altLang="en-US"/>
              <a:t>角色</a:t>
            </a:r>
            <a:endParaRPr lang="en-US" altLang="zh-CN" sz="2000"/>
          </a:p>
          <a:p>
            <a:pPr lvl="1" eaLnBrk="1" hangingPunct="1"/>
            <a:endParaRPr lang="en-US" altLang="zh-CN" sz="2000"/>
          </a:p>
          <a:p>
            <a:pPr lvl="1" eaLnBrk="1" hangingPunct="1"/>
            <a:endParaRPr lang="en-US" altLang="zh-CN" sz="2000"/>
          </a:p>
          <a:p>
            <a:pPr lvl="1" eaLnBrk="1" hangingPunct="1"/>
            <a:endParaRPr lang="zh-CN" altLang="en-US" sz="2000"/>
          </a:p>
          <a:p>
            <a:pPr lvl="1" eaLnBrk="1" hangingPunct="1"/>
            <a:endParaRPr lang="en-US" altLang="zh-CN"/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3557" name="Picture 4" descr="PE0156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8" y="2971800"/>
            <a:ext cx="3205162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127856" y="85680"/>
          <a:ext cx="8888288" cy="6583680"/>
        </p:xfrm>
        <a:graphic>
          <a:graphicData uri="http://schemas.openxmlformats.org/drawingml/2006/table">
            <a:tbl>
              <a:tblPr/>
              <a:tblGrid>
                <a:gridCol w="888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1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public class Client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	public static void main(String[]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)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	Approver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wjzhang,gyang,jguo,meeting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wjzhang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= new Director("</a:t>
                      </a:r>
                      <a:r>
                        <a:rPr lang="zh-CN" alt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张无忌</a:t>
                      </a: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");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gyang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= new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VicePresident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("</a:t>
                      </a:r>
                      <a:r>
                        <a:rPr lang="zh-CN" alt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杨过</a:t>
                      </a: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");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jguo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= new President("</a:t>
                      </a:r>
                      <a:r>
                        <a:rPr lang="zh-CN" alt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郭靖</a:t>
                      </a: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");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meeting = new Congress("</a:t>
                      </a:r>
                      <a:r>
                        <a:rPr lang="zh-CN" alt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董事会</a:t>
                      </a: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");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	//</a:t>
                      </a:r>
                      <a:r>
                        <a:rPr lang="zh-CN" alt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创建职责链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wjzhang.setSuccessor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gyang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gyang.setSuccessor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jguo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jguo.setSuccessor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(meeting);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		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	//</a:t>
                      </a:r>
                      <a:r>
                        <a:rPr lang="zh-CN" alt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创建采购单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PurchaseRequest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pr1 = new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PurchaseRequest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(45000,10001,"</a:t>
                      </a:r>
                      <a:r>
                        <a:rPr lang="zh-CN" alt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购买倚天剑</a:t>
                      </a: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");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wjzhang.processRequest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(pr1);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		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PurchaseRequest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pr2 = new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PurchaseRequest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(60000,10002,"</a:t>
                      </a:r>
                      <a:r>
                        <a:rPr lang="zh-CN" alt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购买</a:t>
                      </a: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《</a:t>
                      </a:r>
                      <a:r>
                        <a:rPr lang="zh-CN" alt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葵花宝典</a:t>
                      </a: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》");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wjzhang.processRequest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(pr2);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PurchaseRequest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 pr3 = new 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PurchaseRequest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(160000,10003,"</a:t>
                      </a:r>
                      <a:r>
                        <a:rPr lang="zh-CN" alt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购买</a:t>
                      </a: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《</a:t>
                      </a:r>
                      <a:r>
                        <a:rPr lang="zh-CN" alt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金刚经</a:t>
                      </a: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》");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800" kern="100" dirty="0" err="1">
                          <a:latin typeface="Times New Roman"/>
                          <a:ea typeface="宋体"/>
                          <a:cs typeface="Times New Roman"/>
                        </a:rPr>
                        <a:t>wjzhang.processRequest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(pr3);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	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  <a:cs typeface="Times New Roman"/>
                        </a:rPr>
                        <a:t>} </a:t>
                      </a:r>
                    </a:p>
                  </a:txBody>
                  <a:tcPr marL="66989" marR="6698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20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63" name="Rectangle 3"/>
          <p:cNvSpPr>
            <a:spLocks noGrp="1" noChangeArrowheads="1"/>
          </p:cNvSpPr>
          <p:nvPr>
            <p:ph idx="1"/>
          </p:nvPr>
        </p:nvSpPr>
        <p:spPr>
          <a:xfrm>
            <a:off x="478768" y="578644"/>
            <a:ext cx="8186464" cy="4298927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CN" altLang="en-US" sz="2700" dirty="0">
                <a:solidFill>
                  <a:schemeClr val="tx1"/>
                </a:solidFill>
                <a:latin typeface="+mn-ea"/>
              </a:rPr>
              <a:t>现在来实现</a:t>
            </a:r>
            <a:r>
              <a:rPr lang="en-US" altLang="zh-CN" sz="2700" dirty="0" err="1">
                <a:solidFill>
                  <a:schemeClr val="tx1"/>
                </a:solidFill>
                <a:latin typeface="+mn-ea"/>
              </a:rPr>
              <a:t>measurementsChanged</a:t>
            </a:r>
            <a:endParaRPr lang="en-US" altLang="zh-CN" sz="2700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public void 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measurementsChanged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(){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	float temp=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getTemperature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();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	float humidity=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getHumidity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();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	float pressure=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getPressure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();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currentConditionDisplay.update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temp,humidity,pressure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statisticsDisplay.update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temp,humidity,pressure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forecastDisplay.update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</a:rPr>
              <a:t>temp,humidity,pressure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5A26A9-5450-4DBB-AF35-82B50B1EAD9A}" type="slidenum">
              <a:rPr lang="zh-CN" altLang="en-US">
                <a:latin typeface="+mn-ea"/>
                <a:ea typeface="+mn-ea"/>
              </a:rPr>
              <a:pPr>
                <a:defRPr/>
              </a:pPr>
              <a:t>4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4BC0BA-AB7C-4EB3-9107-4EB95BE70ACC}"/>
              </a:ext>
            </a:extLst>
          </p:cNvPr>
          <p:cNvSpPr txBox="1"/>
          <p:nvPr/>
        </p:nvSpPr>
        <p:spPr>
          <a:xfrm>
            <a:off x="611560" y="5085184"/>
            <a:ext cx="7416824" cy="96128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dirty="0">
                <a:latin typeface="+mn-ea"/>
                <a:ea typeface="+mn-ea"/>
              </a:rPr>
              <a:t>在</a:t>
            </a:r>
            <a:r>
              <a:rPr lang="en-US" altLang="zh-CN" sz="2000" b="0" dirty="0" err="1">
                <a:latin typeface="+mn-ea"/>
                <a:ea typeface="+mn-ea"/>
              </a:rPr>
              <a:t>WeatherData</a:t>
            </a:r>
            <a:r>
              <a:rPr lang="zh-CN" altLang="en-US" sz="2000" b="0" dirty="0">
                <a:latin typeface="+mn-ea"/>
                <a:ea typeface="+mn-ea"/>
              </a:rPr>
              <a:t>类中维护着具体的</a:t>
            </a:r>
            <a:r>
              <a:rPr lang="en-US" altLang="zh-CN" sz="2000" b="0" dirty="0" err="1">
                <a:latin typeface="+mn-ea"/>
                <a:ea typeface="+mn-ea"/>
              </a:rPr>
              <a:t>currentConditionDisplay</a:t>
            </a:r>
            <a:r>
              <a:rPr lang="zh-CN" altLang="en-US" sz="2000" b="0" dirty="0">
                <a:latin typeface="+mn-ea"/>
                <a:ea typeface="+mn-ea"/>
              </a:rPr>
              <a:t>、</a:t>
            </a:r>
            <a:r>
              <a:rPr lang="en-US" altLang="zh-CN" sz="2000" b="0" dirty="0">
                <a:latin typeface="+mn-ea"/>
                <a:ea typeface="+mn-ea"/>
              </a:rPr>
              <a:t> </a:t>
            </a:r>
            <a:r>
              <a:rPr lang="en-US" altLang="zh-CN" sz="2000" b="0" dirty="0" err="1">
                <a:latin typeface="+mn-ea"/>
                <a:ea typeface="+mn-ea"/>
              </a:rPr>
              <a:t>statisticsDisplay</a:t>
            </a:r>
            <a:r>
              <a:rPr lang="zh-CN" altLang="en-US" sz="2000" b="0" dirty="0">
                <a:latin typeface="+mn-ea"/>
                <a:ea typeface="+mn-ea"/>
              </a:rPr>
              <a:t>和</a:t>
            </a:r>
            <a:r>
              <a:rPr lang="en-US" altLang="zh-CN" sz="2000" b="0" dirty="0">
                <a:latin typeface="+mn-ea"/>
                <a:ea typeface="+mn-ea"/>
              </a:rPr>
              <a:t> </a:t>
            </a:r>
            <a:r>
              <a:rPr lang="en-US" altLang="zh-CN" sz="2000" b="0" dirty="0" err="1">
                <a:latin typeface="+mn-ea"/>
                <a:ea typeface="+mn-ea"/>
              </a:rPr>
              <a:t>forecastDisplay</a:t>
            </a:r>
            <a:endParaRPr lang="zh-CN" altLang="en-US" sz="2000" b="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2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2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2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2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2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2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2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9424" y="335632"/>
            <a:ext cx="7772400" cy="68580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责任链模式的优缺点与适用场景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1340768"/>
            <a:ext cx="7772400" cy="3816424"/>
          </a:xfrm>
        </p:spPr>
        <p:txBody>
          <a:bodyPr/>
          <a:lstStyle/>
          <a:p>
            <a:pPr eaLnBrk="1" hangingPunct="1"/>
            <a:r>
              <a:rPr lang="zh-CN" altLang="en-US" dirty="0"/>
              <a:t>模式优点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使得一个对象无须知道是其他哪一个对象处理其请求，</a:t>
            </a:r>
            <a:r>
              <a:rPr lang="zh-CN" altLang="en-US" dirty="0">
                <a:solidFill>
                  <a:srgbClr val="FF3300"/>
                </a:solidFill>
              </a:rPr>
              <a:t>降低了系统的耦合度</a:t>
            </a:r>
            <a:endParaRPr lang="en-US" altLang="zh-CN" dirty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dirty="0">
                <a:solidFill>
                  <a:srgbClr val="FF3300"/>
                </a:solidFill>
              </a:rPr>
              <a:t>可简化对象之间的相互连接</a:t>
            </a:r>
            <a:endParaRPr lang="en-US" altLang="zh-CN" dirty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dirty="0"/>
              <a:t>给对象</a:t>
            </a:r>
            <a:r>
              <a:rPr lang="zh-CN" altLang="en-US" dirty="0">
                <a:solidFill>
                  <a:srgbClr val="FF3300"/>
                </a:solidFill>
              </a:rPr>
              <a:t>职责的分配带来更多的灵活性</a:t>
            </a:r>
            <a:endParaRPr lang="en-US" altLang="zh-CN" dirty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dirty="0">
                <a:solidFill>
                  <a:srgbClr val="FF3300"/>
                </a:solidFill>
              </a:rPr>
              <a:t>增加一个新的具体请求处理者时无须修改原有系统的代码</a:t>
            </a:r>
            <a:r>
              <a:rPr lang="zh-CN" altLang="en-US" dirty="0"/>
              <a:t>，只需要在客户端重新建链即可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4853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" y="1371600"/>
            <a:ext cx="8763000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模式缺点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FF3300"/>
                </a:solidFill>
              </a:rPr>
              <a:t>不能保证请求一定会被处理</a:t>
            </a:r>
            <a:endParaRPr lang="en-US" altLang="zh-CN" dirty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dirty="0"/>
              <a:t>对于比较长的职责链，</a:t>
            </a:r>
            <a:r>
              <a:rPr lang="zh-CN" altLang="en-US" dirty="0">
                <a:solidFill>
                  <a:srgbClr val="FF3300"/>
                </a:solidFill>
              </a:rPr>
              <a:t>系统性能将受到一定影响，在进行代码调试时不太方便</a:t>
            </a:r>
            <a:endParaRPr lang="en-US" altLang="zh-CN" dirty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dirty="0"/>
              <a:t>如果建链不当，可能会造成</a:t>
            </a:r>
            <a:r>
              <a:rPr lang="zh-CN" altLang="en-US" dirty="0">
                <a:solidFill>
                  <a:srgbClr val="FF3300"/>
                </a:solidFill>
              </a:rPr>
              <a:t>循环调用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3300"/>
                </a:solidFill>
              </a:rPr>
              <a:t>将导致系统陷入死循环</a:t>
            </a:r>
            <a:endParaRPr lang="en-US" altLang="zh-CN" dirty="0">
              <a:solidFill>
                <a:srgbClr val="FF3300"/>
              </a:solidFill>
            </a:endParaRPr>
          </a:p>
          <a:p>
            <a:pPr lvl="1" eaLnBrk="1" hangingPunct="1"/>
            <a:endParaRPr lang="zh-CN" altLang="en-US" sz="2000" dirty="0"/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AFB0B5B-6297-4EDB-B424-B15BBE9E8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9424" y="335632"/>
            <a:ext cx="7772400" cy="68580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责任链模式的优缺点与适用场景</a:t>
            </a:r>
          </a:p>
        </p:txBody>
      </p:sp>
    </p:spTree>
    <p:extLst>
      <p:ext uri="{BB962C8B-B14F-4D97-AF65-F5344CB8AC3E}">
        <p14:creationId xmlns:p14="http://schemas.microsoft.com/office/powerpoint/2010/main" val="321650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8268" y="1556792"/>
            <a:ext cx="8367464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模式适用环境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FF3300"/>
                </a:solidFill>
              </a:rPr>
              <a:t>有多个对象可以处理同一个请求</a:t>
            </a:r>
            <a:r>
              <a:rPr lang="zh-CN" altLang="en-US" dirty="0"/>
              <a:t>，具体哪个对象处理该请求</a:t>
            </a:r>
            <a:r>
              <a:rPr lang="zh-CN" altLang="en-US" dirty="0">
                <a:solidFill>
                  <a:srgbClr val="FF3300"/>
                </a:solidFill>
              </a:rPr>
              <a:t>待运行时刻再确定</a:t>
            </a:r>
            <a:endParaRPr lang="en-US" altLang="zh-CN" dirty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dirty="0"/>
              <a:t>在不明确指定接收者的情况下，</a:t>
            </a:r>
            <a:r>
              <a:rPr lang="zh-CN" altLang="en-US" dirty="0">
                <a:solidFill>
                  <a:srgbClr val="FF3300"/>
                </a:solidFill>
              </a:rPr>
              <a:t>向多个对象中的一个提交一个请求</a:t>
            </a:r>
            <a:endParaRPr lang="en-US" altLang="zh-CN" dirty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dirty="0">
                <a:solidFill>
                  <a:srgbClr val="FF3300"/>
                </a:solidFill>
              </a:rPr>
              <a:t>可动态指定一组对象处理请求</a:t>
            </a:r>
            <a:endParaRPr lang="en-US" altLang="zh-CN" dirty="0">
              <a:solidFill>
                <a:srgbClr val="FF3300"/>
              </a:solidFill>
            </a:endParaRPr>
          </a:p>
          <a:p>
            <a:pPr lvl="1" eaLnBrk="1" hangingPunct="1"/>
            <a:endParaRPr lang="zh-CN" altLang="en-US" sz="2000" dirty="0"/>
          </a:p>
          <a:p>
            <a:pPr lvl="1" eaLnBrk="1" hangingPunct="1"/>
            <a:endParaRPr lang="en-US" altLang="zh-CN" dirty="0"/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w"/>
              <a:defRPr sz="3200">
                <a:solidFill>
                  <a:srgbClr val="080808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  <a:defRPr sz="2400" b="1">
                <a:solidFill>
                  <a:srgbClr val="333333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"/>
              <a:defRPr sz="2000">
                <a:solidFill>
                  <a:srgbClr val="333333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D4D4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B58B89E-E1F8-423E-A3F9-8751A5001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9424" y="335632"/>
            <a:ext cx="7772400" cy="68580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责任链模式的优缺点与适用场景</a:t>
            </a:r>
          </a:p>
        </p:txBody>
      </p:sp>
    </p:spTree>
    <p:extLst>
      <p:ext uri="{BB962C8B-B14F-4D97-AF65-F5344CB8AC3E}">
        <p14:creationId xmlns:p14="http://schemas.microsoft.com/office/powerpoint/2010/main" val="2255157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Strategy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43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855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策略模式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策略模式属于对象的行为模式。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其用意是针对一组算法，将每一个算法封装到具有共同接口的独立的类中，从而使得它们可以相互替换。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策略模式使得算法可以在不影响到客户端的情况下发生变化</a:t>
            </a:r>
            <a:r>
              <a:rPr lang="zh-CN" altLang="en-US" b="1" dirty="0">
                <a:latin typeface="+mn-ea"/>
              </a:rPr>
              <a:t>。</a:t>
            </a:r>
            <a:endParaRPr lang="en-US" altLang="zh-CN" b="1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策略模式主要用来平滑地处理算法的切换 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44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29750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0" b="48999"/>
          <a:stretch/>
        </p:blipFill>
        <p:spPr>
          <a:xfrm>
            <a:off x="252536" y="445741"/>
            <a:ext cx="8855968" cy="2623219"/>
          </a:xfrm>
          <a:prstGeom prst="rect">
            <a:avLst/>
          </a:prstGeom>
        </p:spPr>
      </p:pic>
      <p:sp>
        <p:nvSpPr>
          <p:cNvPr id="126157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3356992"/>
            <a:ext cx="8676257" cy="30829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CN" sz="2800" dirty="0"/>
              <a:t>Strategy(</a:t>
            </a:r>
            <a:r>
              <a:rPr lang="zh-CN" altLang="en-US" sz="2800" dirty="0"/>
              <a:t>策略</a:t>
            </a:r>
            <a:r>
              <a:rPr lang="en-US" altLang="zh-CN" sz="2800" dirty="0"/>
              <a:t>)</a:t>
            </a:r>
            <a:r>
              <a:rPr lang="zh-CN" altLang="en-US" sz="2800" dirty="0"/>
              <a:t>：</a:t>
            </a:r>
            <a:r>
              <a:rPr lang="zh-CN" altLang="en-US" sz="2800" dirty="0">
                <a:solidFill>
                  <a:schemeClr val="tx1"/>
                </a:solidFill>
              </a:rPr>
              <a:t>定义所有支持的算法的公共接口</a:t>
            </a:r>
          </a:p>
          <a:p>
            <a:pPr eaLnBrk="1" hangingPunct="1">
              <a:defRPr/>
            </a:pPr>
            <a:r>
              <a:rPr lang="en-US" altLang="zh-CN" sz="2800" dirty="0" err="1"/>
              <a:t>ConcreteStrategy</a:t>
            </a:r>
            <a:r>
              <a:rPr lang="en-US" altLang="zh-CN" sz="2800" dirty="0"/>
              <a:t>(</a:t>
            </a:r>
            <a:r>
              <a:rPr lang="zh-CN" altLang="en-US" sz="2800" dirty="0"/>
              <a:t>具体策略</a:t>
            </a:r>
            <a:r>
              <a:rPr lang="en-US" altLang="zh-CN" sz="2800" dirty="0"/>
              <a:t>)</a:t>
            </a:r>
            <a:r>
              <a:rPr lang="zh-CN" altLang="en-US" sz="2800" dirty="0"/>
              <a:t>：</a:t>
            </a:r>
            <a:r>
              <a:rPr lang="zh-CN" altLang="en-US" sz="2800" dirty="0">
                <a:solidFill>
                  <a:schemeClr val="tx1"/>
                </a:solidFill>
              </a:rPr>
              <a:t>实现具体算法</a:t>
            </a:r>
          </a:p>
          <a:p>
            <a:pPr eaLnBrk="1" hangingPunct="1">
              <a:defRPr/>
            </a:pPr>
            <a:r>
              <a:rPr lang="en-US" altLang="zh-CN" sz="2800" dirty="0"/>
              <a:t>Context(</a:t>
            </a:r>
            <a:r>
              <a:rPr lang="zh-CN" altLang="en-US" sz="2800" dirty="0"/>
              <a:t>上下文</a:t>
            </a:r>
            <a:r>
              <a:rPr lang="en-US" altLang="zh-CN" sz="2800" dirty="0"/>
              <a:t>)</a:t>
            </a:r>
            <a:r>
              <a:rPr lang="zh-CN" altLang="en-US" sz="2800" dirty="0"/>
              <a:t>：</a:t>
            </a:r>
          </a:p>
          <a:p>
            <a:pPr lvl="1" eaLnBrk="1" hangingPunct="1">
              <a:defRPr/>
            </a:pPr>
            <a:r>
              <a:rPr lang="zh-CN" altLang="en-US" sz="2800" dirty="0"/>
              <a:t>用一个</a:t>
            </a:r>
            <a:r>
              <a:rPr lang="en-US" altLang="zh-CN" sz="2800" dirty="0" err="1"/>
              <a:t>ConcreteStrategy</a:t>
            </a:r>
            <a:r>
              <a:rPr lang="zh-CN" altLang="en-US" sz="2800" dirty="0"/>
              <a:t>对象来配置</a:t>
            </a:r>
          </a:p>
          <a:p>
            <a:pPr lvl="1" eaLnBrk="1" hangingPunct="1">
              <a:defRPr/>
            </a:pPr>
            <a:r>
              <a:rPr lang="zh-CN" altLang="en-US" sz="2800" dirty="0"/>
              <a:t>维护一个对</a:t>
            </a:r>
            <a:r>
              <a:rPr lang="en-US" altLang="zh-CN" sz="2800" dirty="0"/>
              <a:t>Strategy</a:t>
            </a:r>
            <a:r>
              <a:rPr lang="zh-CN" altLang="en-US" sz="2800" dirty="0"/>
              <a:t>对象的引用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800" dirty="0"/>
              <a:t>对策略进行二次封装，目的是避免高层模块对策略的直接调用。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E4BE8F-8AD1-45F4-A02C-91CD902E5FC9}" type="slidenum">
              <a:rPr lang="zh-CN" altLang="en-US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46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512668"/>
            <a:ext cx="4248472" cy="598625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public class Context {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    //</a:t>
            </a:r>
            <a:r>
              <a:rPr lang="zh-CN" altLang="en-US" sz="2000" b="0" dirty="0">
                <a:latin typeface="+mn-ea"/>
                <a:ea typeface="+mn-ea"/>
                <a:cs typeface="Times New Roman" pitchFamily="18" charset="0"/>
              </a:rPr>
              <a:t>持有一个具体策略的对象</a:t>
            </a:r>
          </a:p>
          <a:p>
            <a:pPr algn="l"/>
            <a:r>
              <a:rPr lang="zh-CN" altLang="en-US" sz="2000" b="0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b="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private Strategy </a:t>
            </a:r>
            <a:r>
              <a:rPr lang="en-US" altLang="zh-CN" sz="2000" b="0" dirty="0" err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strategy</a:t>
            </a:r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;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    /**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     * </a:t>
            </a:r>
            <a:r>
              <a:rPr lang="zh-CN" altLang="en-US" sz="2000" b="0" dirty="0">
                <a:latin typeface="+mn-ea"/>
                <a:ea typeface="+mn-ea"/>
                <a:cs typeface="Times New Roman" pitchFamily="18" charset="0"/>
              </a:rPr>
              <a:t>构造函数，传入一个具体策略对象</a:t>
            </a:r>
          </a:p>
          <a:p>
            <a:pPr algn="l"/>
            <a:r>
              <a:rPr lang="zh-CN" altLang="en-US" sz="2000" b="0" dirty="0">
                <a:latin typeface="+mn-ea"/>
                <a:ea typeface="+mn-ea"/>
                <a:cs typeface="Times New Roman" pitchFamily="18" charset="0"/>
              </a:rPr>
              <a:t>     * </a:t>
            </a:r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@</a:t>
            </a:r>
            <a:r>
              <a:rPr lang="en-US" altLang="zh-CN" sz="2000" b="0" dirty="0" err="1">
                <a:latin typeface="+mn-ea"/>
                <a:ea typeface="+mn-ea"/>
                <a:cs typeface="Times New Roman" pitchFamily="18" charset="0"/>
              </a:rPr>
              <a:t>param</a:t>
            </a:r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 strategy    </a:t>
            </a:r>
            <a:r>
              <a:rPr lang="zh-CN" altLang="en-US" sz="2000" b="0" dirty="0">
                <a:latin typeface="+mn-ea"/>
                <a:ea typeface="+mn-ea"/>
                <a:cs typeface="Times New Roman" pitchFamily="18" charset="0"/>
              </a:rPr>
              <a:t>具体策略对象 *</a:t>
            </a:r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/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    public </a:t>
            </a:r>
            <a:r>
              <a:rPr lang="en-US" altLang="zh-CN" sz="2000" b="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Context(Strategy strategy</a:t>
            </a:r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){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        </a:t>
            </a:r>
            <a:r>
              <a:rPr lang="en-US" altLang="zh-CN" sz="2000" b="0" dirty="0" err="1">
                <a:latin typeface="+mn-ea"/>
                <a:ea typeface="+mn-ea"/>
                <a:cs typeface="Times New Roman" pitchFamily="18" charset="0"/>
              </a:rPr>
              <a:t>this.strategy</a:t>
            </a:r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 = strategy;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    }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    /**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     * </a:t>
            </a:r>
            <a:r>
              <a:rPr lang="zh-CN" altLang="en-US" sz="2000" b="0" dirty="0">
                <a:latin typeface="+mn-ea"/>
                <a:ea typeface="+mn-ea"/>
                <a:cs typeface="Times New Roman" pitchFamily="18" charset="0"/>
              </a:rPr>
              <a:t>策略方法</a:t>
            </a:r>
          </a:p>
          <a:p>
            <a:pPr algn="l"/>
            <a:r>
              <a:rPr lang="zh-CN" altLang="en-US" sz="2000" b="0" dirty="0">
                <a:latin typeface="+mn-ea"/>
                <a:ea typeface="+mn-ea"/>
                <a:cs typeface="Times New Roman" pitchFamily="18" charset="0"/>
              </a:rPr>
              <a:t>     *</a:t>
            </a:r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/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    public void </a:t>
            </a:r>
            <a:r>
              <a:rPr lang="en-US" altLang="zh-CN" sz="2000" b="0" dirty="0" err="1">
                <a:latin typeface="+mn-ea"/>
                <a:ea typeface="+mn-ea"/>
                <a:cs typeface="Times New Roman" pitchFamily="18" charset="0"/>
              </a:rPr>
              <a:t>contextInterface</a:t>
            </a:r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(){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        </a:t>
            </a:r>
            <a:r>
              <a:rPr lang="en-US" altLang="zh-CN" sz="2000" b="0" dirty="0" err="1">
                <a:latin typeface="+mn-ea"/>
                <a:ea typeface="+mn-ea"/>
                <a:cs typeface="Times New Roman" pitchFamily="18" charset="0"/>
              </a:rPr>
              <a:t>strategy.strategyInterface</a:t>
            </a:r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();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    } </a:t>
            </a:r>
          </a:p>
          <a:p>
            <a:pPr algn="l"/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}</a:t>
            </a:r>
            <a:endParaRPr lang="zh-CN" altLang="en-US" sz="2000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569926"/>
            <a:ext cx="4392488" cy="5210657"/>
          </a:xfrm>
          <a:prstGeom prst="rect">
            <a:avLst/>
          </a:prstGeom>
          <a:noFill/>
          <a:ln w="28575">
            <a:solidFill>
              <a:srgbClr val="CC33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//</a:t>
            </a:r>
            <a:r>
              <a:rPr lang="zh-CN" altLang="en-US" sz="2000" b="0" dirty="0">
                <a:latin typeface="+mn-ea"/>
                <a:ea typeface="+mn-ea"/>
                <a:cs typeface="Times New Roman" pitchFamily="18" charset="0"/>
              </a:rPr>
              <a:t>抽象策略类</a:t>
            </a:r>
          </a:p>
          <a:p>
            <a:pPr algn="l"/>
            <a:r>
              <a:rPr lang="en-US" altLang="zh-CN" sz="2000" b="0" dirty="0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public interface Strategy </a:t>
            </a:r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{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//* </a:t>
            </a:r>
            <a:r>
              <a:rPr lang="zh-CN" altLang="en-US" sz="2000" b="0" dirty="0">
                <a:latin typeface="+mn-ea"/>
                <a:ea typeface="+mn-ea"/>
                <a:cs typeface="Times New Roman" pitchFamily="18" charset="0"/>
              </a:rPr>
              <a:t>策略方法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      public void </a:t>
            </a:r>
            <a:r>
              <a:rPr lang="en-US" altLang="zh-CN" sz="2000" b="0" dirty="0" err="1">
                <a:latin typeface="+mn-ea"/>
                <a:ea typeface="+mn-ea"/>
                <a:cs typeface="Times New Roman" pitchFamily="18" charset="0"/>
              </a:rPr>
              <a:t>strategyInterface</a:t>
            </a:r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();}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//</a:t>
            </a:r>
            <a:r>
              <a:rPr lang="zh-CN" altLang="en-US" sz="2000" b="0" dirty="0">
                <a:latin typeface="+mn-ea"/>
                <a:ea typeface="+mn-ea"/>
                <a:cs typeface="Times New Roman" pitchFamily="18" charset="0"/>
              </a:rPr>
              <a:t>具体策略类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public class </a:t>
            </a:r>
            <a:r>
              <a:rPr lang="en-US" altLang="zh-CN" sz="2000" b="0" dirty="0" err="1">
                <a:latin typeface="+mn-ea"/>
                <a:ea typeface="+mn-ea"/>
                <a:cs typeface="Times New Roman" pitchFamily="18" charset="0"/>
              </a:rPr>
              <a:t>ConcreteStrategyA</a:t>
            </a:r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 implements Strategy {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public void </a:t>
            </a:r>
            <a:r>
              <a:rPr lang="en-US" altLang="zh-CN" sz="2000" b="0" dirty="0" err="1">
                <a:latin typeface="+mn-ea"/>
                <a:ea typeface="+mn-ea"/>
                <a:cs typeface="Times New Roman" pitchFamily="18" charset="0"/>
              </a:rPr>
              <a:t>strategyInterface</a:t>
            </a:r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() {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        //</a:t>
            </a:r>
            <a:r>
              <a:rPr lang="zh-CN" altLang="en-US" sz="2000" b="0" dirty="0">
                <a:latin typeface="+mn-ea"/>
                <a:ea typeface="+mn-ea"/>
                <a:cs typeface="Times New Roman" pitchFamily="18" charset="0"/>
              </a:rPr>
              <a:t>相关的业务</a:t>
            </a:r>
          </a:p>
          <a:p>
            <a:pPr algn="l"/>
            <a:r>
              <a:rPr lang="zh-CN" altLang="en-US" sz="2000" b="0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}}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public class </a:t>
            </a:r>
            <a:r>
              <a:rPr lang="en-US" altLang="zh-CN" sz="2000" b="0" dirty="0" err="1">
                <a:latin typeface="+mn-ea"/>
                <a:ea typeface="+mn-ea"/>
                <a:cs typeface="Times New Roman" pitchFamily="18" charset="0"/>
              </a:rPr>
              <a:t>ConcreteStrategyB</a:t>
            </a:r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 implements Strategy {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public void </a:t>
            </a:r>
            <a:r>
              <a:rPr lang="en-US" altLang="zh-CN" sz="2000" b="0" dirty="0" err="1">
                <a:latin typeface="+mn-ea"/>
                <a:ea typeface="+mn-ea"/>
                <a:cs typeface="Times New Roman" pitchFamily="18" charset="0"/>
              </a:rPr>
              <a:t>strategyInterface</a:t>
            </a:r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() {</a:t>
            </a:r>
          </a:p>
          <a:p>
            <a:pPr algn="l"/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        //</a:t>
            </a:r>
            <a:r>
              <a:rPr lang="zh-CN" altLang="en-US" sz="2000" b="0" dirty="0">
                <a:latin typeface="+mn-ea"/>
                <a:ea typeface="+mn-ea"/>
                <a:cs typeface="Times New Roman" pitchFamily="18" charset="0"/>
              </a:rPr>
              <a:t>相关的业务</a:t>
            </a:r>
          </a:p>
          <a:p>
            <a:pPr algn="l"/>
            <a:r>
              <a:rPr lang="zh-CN" altLang="en-US" sz="2000" b="0" dirty="0"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en-US" altLang="zh-CN" sz="2000" b="0" dirty="0">
                <a:latin typeface="+mn-ea"/>
                <a:ea typeface="+mn-ea"/>
                <a:cs typeface="Times New Roman" pitchFamily="18" charset="0"/>
              </a:rPr>
              <a:t>}}</a:t>
            </a:r>
          </a:p>
          <a:p>
            <a:pPr algn="l"/>
            <a:endParaRPr lang="zh-CN" altLang="en-US" sz="1200" dirty="0"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2712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47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5" name="AutoShape 2" descr="data:image/png;base64,iVBORw0KGgoAAAANSUhEUgAAA3YAAADuCAIAAAD6EgJpAAAgAElEQVR4nO3dIajs2P3A8VGXNYVnlm0pdJ8J/GGhXFpTEbFUVaxoTKl8EFOoKSWiVatCZU1KqShPRFRUlKhVJbImsFBTotZl11WMWJm/+HF//c05mcyZyUzmTO73Ix5z8zLJmeSXk1/OOUl2IwAAAHBVu3sXAAAAAFtDigkAAIArI8UEAADAlZFiAgAA4MpIMQEAAHBlpJgAAAC4MlJMAAAAXBkpJgAAAK7sRIr5/Py8A5Z5fn5eJ5oBAEAkTqSYux3NnFiKKAIA4LUhxcTNEUUAALw2pJi4OaIIAIDXhhQTN0cUAQDw2pBi4uaIIgAAXhtSTNwcUQQAwGtDirnIMAz3LsIDIIoAAHhtSDH/p67rNE2zLCvLMs/zLMtOfkXmX6FsD+1VRREAABhJMR1pmpZlKZ+zLMvzfH7+pmnatr15sR7ca4siAABAinnApphlWaZpqv+13+8nv3JsOtRriyIAAECKecBvxez7PsuyJEmKoiiKQnvGdbrOL5qmyV7MT3w9XlsUAQAAUswDx8ZipmmaJEnXdZJZ2uk2xWzbNkkSadfU/xqGQVtDq6p6hVnma4siAABAinkgTdOiKLquc24Vl+mT89sUsygKHb7Z973kmpKwdl3XdV1d10mS3PIXxOi1RRFCPD8/7wCs5fn5+d4HPV4dUswDTsp47vTJ2cqylJZRdd0yx++1RRFCEBXAmjjisD5SzAMLU0zJJvVPafh0OsebprlmiR/Ba4sihCAqgDVxxGF9pJgHFqaYwzAkSVLX9TiOVVXpfyVJUlWVM/H1eG1RhBBEBbAmjjisjxTzf+q6lo5s+xyi/X4/2cd9bPowDNKWKYnmzMTX41VFEQIRFcCaOOKwPlJM3BxRBB9RsYT0isxPtHcf3lpZlk3TTN4TeYGQX4dzccRhfaSYuDmiCD6i4mKBGVjf94Ejvxe+oizPc+n5KYqi7/sli1JkmVfHEYf1kWLi5ogi+IiKy9wi91rY2HmjZ/2SZV4XRxzWR4qJmyOK4CMqLhCedckbxewwcRlrXtd1URQ6vW1beWlZ0zS2ybPv+7Isi6LQibJAeb6vLkEaSvXrOopdOs2LonDKVlWVXbudGP7TyDIvwxGH9ZFi4uaIIviIinNNPoxi5gkVzp2IXddlWTbZo+00Qw7DoO2aZVlqN7osUN5MYRs+na/3fa+DMmV+nU3fRqFpoi6nbdvJ3zI5vvNagz5fFY44rI8UEzdHFMFHVJxLmg9DJgo/xdQ/beY3ejmi/d+u62y6OZkF+h3l+/1+GIa2baXhc3xpLtX/lVzTFmkcR33Rrqrr2n8Kx+REnMQRh/WRYuLmiCL4iIoLnJVlLkkxq6pqXmiLo/OtY1+XKZIF6lcm01PJX3VFzgzkl9fFEYf1kWLi5ogi+IiKy4RnmRekmNqRbe8x1xGWgSmmHcGpX7GtmOM4Sje9U2z7QGLyy6vjiMP6TsTc09PTDljm6elpnWjGA9lxwrtUYJZ5boq53+9l4jAMOm5S7u+Z/JbzdbteTQSLoui6ThJWXeZ+v9cZtCfdTiS/vAWOOKyPVkzcHFEEH1GxRN/3ts3Pnygd3NLfLVPkjnIZB1lVlU3X5P5xe0f5MAzydc0pZYF1XdvZ9vu9dHA3TWMbPuVNuU3TyHJ0umS9ztM6dWadMvk4z8BnfOIYjjisjxQTN0cUwUdUAGviiMP6SDFxc0QRfEQFsCaOOKyPFHMNy1+q1vf9MAxXKcz6iCL4iApgTRxxWB8p5gnDMCRJon+maXruU39lpNGSAsgoe/uQucdCFMFHVABr4ojD+m6SYtpx3+t//eqSJNEipWl6br7oPF74XPZuzbZtbYr5KNuZqg0+ogJYE0cc1neTFNO+W0z59z+e9fUbCenC1lf9tm2b5/n6KeaxTfco25mqDT6iAlgTRxzWtyjFlC7gsiyzLJORgn3f13WdJIm8rUHSHXnorjyWoixLfUtY+UK7nie/LmQJ9sFs8qAN+br8b9/3mgJKOjifQXZdt9vtTo5xLIpCmhK1wE755fEffd+naVrXdZZlVVXp84fleXUyp83q5BkidoFN00hXeF3XutKmadI0dVocb7SdJRu2c15lO1O1wUdUnKQPqhR933ddF34NKV9ZfiUpbw9v23b5mHLcEUcc1heUYhYe+V/NjZwOXP99Yl3X6ThCeUyaJC66nPmv25Y8/V/90LatPnpNP/d9H9IRHDK0UXLo8TDFtC/AyPNc8lTJ6vTnyLfkt8ucdV1L8aTW1on6jDqb3unEYRjyPPcTzVtsZ7tGZ+LF25mqDT6i4iQZCK4HXZIkaZqelWJ2XWeHkl8gz3N5OmZVVc6iFt6AeNYPwXIccVjfolZMaa7zK5rJ1Me/mJbXOdR1naZpYOozjmOapnIxrROl+nNmXtI37ZDWR1mLppi2SGVZSgF01U6KqYXpus5JQ8fDHNS+GMMhraQ2n7vudnY69PV0snw7U7XBR1SESJJEjmhJN7Vr4qwlXLx2qXP0T72WFn79c5Y1B0Rh5IjDPSwdiym3OTt1zWTq4+Qifd9r9/rJ1jVJK4V924R80bnFuyiKYRjOve97hqR9RVFol/H48t4zLZJckZ+VYtZ13Ru6Lqdh1XZOyYvd9M/rbmfZkrfYziej6P37959++un79+9PLgqbwQkvRJIkkiPKyBab8A3DYA9nqYVkin3GmXzdVjL2K/pZvtu2rb43cnxpBPWbG+VqUy5Z7aWyvivSqcSkqtQ/+75vmiZJEvv1yR/lTJTXF0ntpCU8d/DAq8URh/VdnmLay1l5t5j+adu99IOT+ki7oHw+lvroRFuxalUlSd7kW9TyPA+8XTqkbpLRh1JT2xTTboHwFFNyMv8Fbroup4a1OZztvx6vvZ2dYVs65/LtPBNF79+/f/v27bt379q2fffu3du3b0k0H9S7d+9+9atfffHFF4Hzc8ILkaap1Dx5nstoGZleFIWMh5Y8b7/fJ0mSZVme50mSFEWRJIlUUDJd5rSDcHSiVEQydCdJEhkXJN8ax1E+2+p9fBnPIzNLhbPf7+XreZ5Lo4NmxrKioii08NIdpF/XusX5Uf5E+QnSZS/Fk8XG9hCSOHHEYX2Xp5i2WauqKnuQyzjFYRh0ot8GJje7jOMoLWH21bf+16URcXx5c67OJvfEpGnq9LkE9uDIlfTJLNP2jMv9LuNh66AUab/f6zxS6WuKqcWTlj8tpPzAuq51Yum9wFfX6Hx9ckMt3M4y7mocx7Zt7WwLt/NkFGly+dVXX+nEr776ikTzQX311Vd//vOff/azn7158+bdu3d/+9vfvv3225n5OeGFkONOOos0S2vbVtM1uR1wHEeZTftJNEvTZ65JGqp5p9R7MlFXp/3y0tAoE2WMjdwdqHPqiizJAuWzjh2yY0ntJa7Tgz/5o+xs9s5IyTvlA/llII44rG9RR7nc6tE0jT8c094ANAyDdG04PTVyX7NMdJrunPuHZCFN0+gS+r63uZRtqxtfarcQTj7n074n7T9ynkypFZzO2XXdMAxOj49N2lTXdXaidgDZDaV3i0/WpFffzjKz7tCrbGcniiaTS4tE86H997//ff/+/S9/+csPPvjg5z//+fv377/++mt/Nk54ISSzlGs8fUyENDTqcx4kCdNuaz/F1KVp37S2IEproh7UThZoVVW12+3s1exkiukPzq6qSto1d7vdTIo5+aNGkw1L+6VMHIZBf2bYhgRHHO7ggd/uo2PPndufJ+9AwsWWb2eNopPJpUWiuQH/+Mc/3r17993vfvcnP/nJH//4R7vfY65b4pFlmYzClNxLU0y52FPjmSmmzuxcMzsppnOdbJ8KHJhiSt/95ML9FNP/UbJSybP9Ef91XXPPUDiOOKzvgVPM8WUUuTOQnPzy6hZu591ud1ZyaZFobsO//vWv3/zmN2/fvv2///u/3/3ud19++WXkdUsksizr+17a/zTFlJ5rnUf6GQJTTOlgsQOEnOdI2CywO3xChWR1+l9aBp3opJjO23fta9LGwx7wYz9KZpNnDDvNq5J500sejiMO63vsFBMPYQdMuXdgxk66gzVRk7GYkhrKwGhJAWWwjdy4Izd6y+2JkvlJiiZzat6md8nog3hlnI98y15M6tedFFD+S9oR5WpTkk6ZWedJ01Qeqyl93/rIufFlDIB9TJv/o2SilNYO9NQCXG9jbx9HHNZHiomb2+12S1oiL24BRVScTnPqlpMk7dvv95rD2Wc7dF1nB6tIV4PMIx3ckszJEO2qqvwh2nairMsfCy5LkzTRKd4wDHbc9mTP+ziObdvKbFIS+19OOuv/qPLwjWj2TnPn8Ro4iSMO6yPFxM1JFF3Q5U1y+ehmbv2hbsFJ0o5b17WME5DhmNJGK+279y7gI+GIw/pIMXFzNooCE02Sy4cW8gAj6hYEOta2esciPSKOOKyPFBM350fRTKJJcvm4/vOf//zhD394fn5++/btycewU7cAa+KIw/pOxNzT09Pq9wBga56eniajy0k0SS4f2qeffqp3i4fMv+OEB6yIIw7roxUTNzcfRZJo7nY7kstXhboFWBNHHNZHiombI4rgo4cEWNOx3iTgdh4yxdzv9ydfLI54xBlFuC+iAlgTRxzW93gppr49wr47GzGLMIpwd0QFsCaOOKzvwhRzv9/LQ3GbpqnrOiTba5rGf6ftufI81/bLYRjIMh8CVRt8rzMqpPqiEwbre51HHO7rjBTTeUu1PAtXPrdtKw/FnVdV1UWFHHUt9gW44zgWRcHT0eJH1QbfK4yKpmnkndpOPQas4BUecbi7M1JM581gNsUcV3ldrL4MV/V9T0Nm/Kja4Lt6VOz3+6ZpsizTd14fm62qqrqupQdGcr558orthcUry1Lrz77v5wu5ROAFv9X3vV+7jsGbFA+Behjru06KKa/5GsexbduiKMqyHIbBvl5WpvsVX1VVMr8/0W/ynKw3z61MsT6qNviORYXz0upzhVQIeZ7rWtI0PbnGsiwX5lj+O75vWnFdsPCZr1DHbgP1MNYXlGKWZVmWZVEUkg5KRihX9pJ35nmuFaj82TTNeFg3dV3njMXMskzGJJVlqQmlzUqd1HOypluh9RQLUbXBNxkVwzCENCvOCMmHbEUUkmIu5Fdl4y3zNmmjPesrbdvOjGIixdwG6mGsb1ErpqSYTgXddd1kleSkmNKuKZ/1IURO57ufkvqLXX4LEW6Nqg2+yaiYzI2apnESoL7v7XWp/bq/BOfr9vZE7X6RmkcujJumkQ+yoqqq/BVJ1uj0LE9OHJd1v/R9Hz5nVVV939sqUTaUZu0ySEAq22EY7IX9MAz+dh7DNikeAvUw1ne1sZgh023dp62hzjzSAipCWjG5wo4fVRt8zq2EUr1ox4hM13RwGAY90nXUoF/VOBeck1/PskyW37at7THX52M4F8lFUdiGVamjJEvT1Ul6p8t3yuCnaPOthpZ0H52crSgKSYvrutYCaMltu6Yts3YZpWmq6bVOdOYXsonGcdzv99S9j4V6GOu7W4ppWzHHlwFYzrB659EeVVU5nWiT1TdiQ9UGn59iaoYn9YzNgdq21ZZF/eD0CA/DYNOjY19P01Sub53BkWmaOlOEk0jpn9Ii6M9zbH5r8t6ai9kGXa0kbWasSbNNbXVOWxU76fXMJh25vH801MNY3+WPXl+YYo5mLOZ+v9dThbYx2In2K/ZP54IbcaJqg8+PCud4z7LMz8PkPsKmaZwe4dG7BJ38+rGH+B5rVnSeWTE5zFFuT9S+l/lWwNHL25azq5Aa0rbajuNY17XUyTa19VuFR+8H+pu0qir5mYGPQ0Y8qIexvssfvS7VljMQU1oL5Bxg2yCPTZfmBG1gEFVV+ROFdtOMUzdpIk5UbfD5UTHf6z0eZk5OFjV615+To7SzLJu8uedYs2JRFHb+ybR1cuKxUs2s6zK250eTV2f8qJZQC2PbI20J54e/M/D9oVEPY32P9wLJuq6HYRiGgS7yRxFhFOHu/KhwBsbYhEYuOO2TK+QuFs3V/KZB/+vj8STpWJ+vn8VqIbV5z6aY/u3wTqnkeZyT6/IVRXHyPUC210gf5WFHEOlnm4zqnLaXfH7gwXi49Rbe+I/1UQ9jfY+XYuLhEEXwnYwK6Yq1eY/2hMgHyY3k8eDyp83enK/LO29tjmiXqSmXnS63ztiOF7nXR7pZdE5pEXQmKvsGsrPGjoffSy5rlx+iy9ffrrmgtPvKzEVRyJzSj6TPopc5AzcpHgv1MNZHiombI4rgeyVRoc8GapqGgT24o1dyxCEqpJi4OaIIvtcTFSc7u4EVvJ4jDvEgxcTNEUXwERXAmjjisL6HTDH1bUB4CHFGEe6LqADWxBGH9T1eiqlj6h/uqWyvNi2OMIpwd0QFsCaOOKzvwVJMfXXbOI7DMNwuy2zb9tyHwMkb1fwR/XJ7ZpZlkzecvgaxRRFiQFQAa+KIw/rOSDH7vp98avESZy2wbVsnS7MPBLm6C16P5r+Vzv4XKSagiApgTRxxWN/l7yi/irOaIf23Yjivd7suUsxroWqDj6gA1sQRh/UtSjHlzRCSV0l7ZNu2+kII+yxiebOwfZBv3/dVVSVJIg9StuMU5cnA/iuDJ3O+wESw7/skSUKaPJumkecSOy/5lV8qS9jv9/qiEfuEZHnjiL6z2C7WTzH7vvcfbrxJVG3wvXnzZocH9J3vfOfeRcAl3rx5c++DHq9OUIop6VFRFJJmSapku63ti90033LebCYfnM7uyRf4Ts45OfM4jkmSzP8EFdKIWNe1prY6FrOqKvuyOF2a/5P1jSOj9+ZiJ8W0L2eTxDTwVzyiHSkmsAmffPLJj370o48//vjeBQHwAC5vxbS3tkzmW5piOi8cs7fROFmjzUpH74XCkynmuTflzJssm52oOeixFNNuE9sQ66SYdk55K90Vf0VsSDGBDfjLX/7y9u3bb7/99pNPPvn9739/7+IAiN2iFFM/z6eYzghF+0U/xZSXBetriO3/LukoD2TbRHXJdhWTP+pYiunklM6f8lph4Y8K2BJSTGADPvzwQ+lv+fLLLz/66KNvvvnm3iUCELVFKabeD768FVPGYnZdZ2/fcR4kaTusRV3XdsnLXbcV05bNTzHtb9n2IzNJMYFH99Of/vQXv/iF/vnb3/72hz/84R3LAyB+lz8X07Yy2k7zNE0lYZKxmzLRjrC0LXZ6k7je8qKL2u/3fvrotFmG9y93XRfSpa69213XJUkiJbGprb2ZSeZs21bntGmlU1R/LGaWZZpYX/1W/aiQYgIP7Z///Of3v//9r7/+Wqd8++233/ve9/7+97/fsVQAIrfo0et683VRFJokyWPGq6rq+14zM8kXpWvYWYjTxjm+3Io+eZ910zQ6c1VV4ZlZ+HPa67qWJsamabSZVvqy67q2zY1FUeR5bufs+77rOplT7/WRR69LSmrvnR+GQSZuO78cSTGBB/eDH/zgr3/9qzPxiy+++Oijj+5SHgAP4Tpv95l5HuTVSfY2DMN1u8hxO6SYwOP69a9//eMf/3jyvz777LPPPvts5fIAeBRXSDHl+Y4kfDiGFBN4UN98882HH374n//8Z/J/v/766w8//PDf//73yqUC8BAe7B3leEREEfCgTj6f6E9/+hOPyQQwiRQTN0cUAY9IH4Q5PxuPyQQwiRQTN0cUAY9IH4Q5j8dkAphEiombI4qAh+M8CHMej8kE4Dtx7n/z5s0OWObNmzfrRDOAq/AfhDmPx2QC8NG8BAA4MPkgzHk8JhOAgxQTAPA/Mw/CnMdjMgFYpJgAgP/54IMPLh4V88EHH9y7+ABiQYoJAAi14+49AGGoLAAAoUgxAQSisgAAhCLFBBCIygIAEIoUE0AgKgsAQChSTACBqCwAAKFIMQEEorIAAIQixQQQiMoCABDq448/vncRADwGUkwAAABcGSkmAAAArowUEwAAAFdGigkACMVYTACBSDEBAKG4oxxAICoLAEAoUkwAgagsAAChSDEBBKKyAACEIsUEEIjKAgAQihQTQCAqCwBAKFJMAIGoLAAAoUgxAQSisgAAhOK5mAACkWICAADgykgxAQAAcGWkmAAAALgyUkwAQCjGYgIIRIoJAAjFHeUAAlFZAABCkWICCERlAQAIRYoJIBCVBQAgFCkmgEBUFgCAUKSYAAJRWQAAQpFiAghEZQEACEWKCSAQlQUAIBTPxQQQiBQTAAAAV0aKCcTi888/3035/PPPmYd5mId5mOfieZ6fn0esjhQTAABs2Y4xxPfARgfuz15zAzEjVvGISDHvgo0O3B/VHx4FsYpHRNzeBRsduD+qPzwKYhWPiLi9CzY6cH9Uf3gUxCoeEXF7F2x04P6o/vAoiFU8IsYQ3wWVBXB/nLbxKIhVAIGoLID747SNR0GsAghEZQHcH6dtPApiFUAgKgvg/hgnhEdBrOIREbd3QYoJAAC2jNb3u2CjAwCALSPFvAs2OgAA2DJSzLtgowP3xzghPApiFY+IFPMu2OjA/VH94VEQq3hExO1dsNGB+6P6w6MgVvGIiNu7YKMD90f1h0dBrOIREbd3wUYH7o/qD4+CWMUjYgzxXVBZAPfHaRuPglgFEIjKArg/Ttt4FMQqgEBUFsD9cdrGoyBWAQSisgDuj3FCeBTEKh4RcXsXpJgAAGDLaH2/CzY6AADYMlLMu2CjI0bPz887bNfz8/O9Q2wcCTOsIpJoHwn41+qOEUiKiRjtuOLctEj2byTFwLbFE2bxlARruuN+J+AQI6rCbYtk/0ZSDGxbPGEWT0mwJlJM4ABV4bZFsn8jKQa2LZ4wi6ckWBMpJnCAqnDbItm/kRQD2xZPmMVTEqyJFBM4QFW4bZHs30iKgW2LJ8ziKQnWRIoJHKAq3LZI9m8kxcC2xRNm8ZQEayLFBA44h0TbtqVR1/XJJTRNk+f5zQo4juNY13VZlvqnlG2/34cvoSiKLMuWlKHv+zzPsyyrqqqqqiWLWlMkp7qTxZBdrNYpVaD9fl+WZZqmdmKWZW3bXmX5ctANwyB/VlVVluVZC6/r2ineBeQYKYrigcLbEUm0j8dLMgzD5J6ajLE1tW0rASAl0fCT4Aw5EdhFZVnWdd2S8lRVlWVZnud1Xfd9v2RRayLFBA74h4St6fI8L4pifgkr1Ixd1+12O6mz+r7f7XbnZiFd1y0ppJwYJKl1Tuf7/f6sZNfXNM2Sr8+L5KQbWIwkSQLPTDfdaL6u65IksVOSJAlMxUKKmiSJhnSSJBfEqlO8c6VpKlve/6ULN/W1EvEQkUT7eLwkZVnudrvJnMnf8ivTmjxNU43ALMsuKJWG02X0Ome/3zuLWhhOy6vreaSYwIH5FLNt2/vWekJSTKl0qqpaP8Usy9Km2rbVtqqqhdfrC5tX50Vy0r16innTjeZbcvoPKWqSJDKbXEGtnGI6R4dtUh0Xb+o191Qk0T4eL0mWZWmaTl6cRJViakmSJFk/xbRrbNvWXuQsDKfl1fU8UkzgQGCKKd2XkmZVVaX9Jna6TmmaRrpamqaxlanTAyhdMEVR9H2vfYXaU7/f72V+qRT0HCxX1TbFlJ5rOSnK12W9wzDo6uQkKlOcTh/potV2BVmpJJF1XWteK1+3X5R1JUlSFIWuaPJH2RXZtcuK5Oc4SbP9Uc7Evu9lsfKtqqqkb2ty8EAkJ90LUkz5UU3TyGbUsAnfaH7Q6jJlA9pIHl/2ndNMInutaRo97dld7M952f7VE7lEmk34bHzOlD9JEjlknPTF+VGT8dn3fZIkfvuQX36NtLqu7fGlS7Y/qqqqoij06zY4nYPOmVhVVdu2ciTKeuXDyRasSKJ9nE0xy7J08iQnxmwdqFvVzqk7/dgxImQDOnXI5JaXsCmKwqaYfd/3fW/TzdELp2O1vaSYsi5bAKcGPhZOk10Ek+HkH+N2RfaXTlbXkz/KmSi/a/LENHpIMYEDMymmdFLI0dt1nVRAeZ5LO6J2q2nFJORPqS5lPI2cdSR76Louz3M9XUnuKFOyLJORQHmeywIlL+z7vus67a+RE7AsQfqvm6ZpmkbmlBVVVSULqetaviUrKopClqnne2lRkIlSPfV9L9+SYUCazsq5tigKrTGl/PLFruukypv8UbIimU22iSxBamGpjjW18n+UFlUmysK7rpPPUmzZLyH79y4ua8WUWNKzr2z58I02GbT6Z5IksliZuSgK2ap5nmsrtXyWiXqi1V1si7pw/8qJfBgGGX+mB5Qfn8fKL9dgUlQtgP+jjsWnnH3zPLcn2snyS2GknHLKlxXJwWVzcTly9cC328r5UeM4SkWhO0iSA61/5Ig+2cUZSbSPR0rSdV1Zlk5rpR9jUgfK/pJo0SDxY2zyGJFN1zSNrEurrMktLxPbttVrG2lqlQts3cXjVDhN1vbjSy0tyZl+XQJeyq8RPhlOskBbyPFIOE0e47oimV9CerK6nvxR48vFlR5NEnv+iSlwv68jltAHrMkUU05XWZY5TTLSUjKOoz26ysOxmNrwYJs/5dwpMzgpqW2S1PpRvquNiFKPSOUix7mmfZpXlS9Nj3a9+qet1vVzXdc2G7Az7HY7qZjsJbgMY9esTkx2Cfk/Kssy+aBZr67L6RWd/FF2NrtGW6ePUyI56V6WYpamgdyebwI32jgVtHru0QabruvkysQWQ9v2dI3+WExb1IX7V0/q0solX5mMz8nya5m1bHq55fwo/ezEp3zQ66iZ8stKtWCaoEtvpp98O9vt2EGnH2yLr+ZSeZ6H3PMRSbSPR0piW+nk5xyLMUn4xpe7cGTiZIxNHiNy25Z+S9Y1ueVttqqBJ1+XlEuvGSbDabK2Hw+PVh0Y4Fww2xmccNLyaOeVXa+/VZ1jvGka+fmSoJemA8Gpro8dI3Zossa/f2LykWICB+Y7yi+YfqzSkbpMblp0Ukw/RZPKSKtUufrXS1WtNeRaWbJhraeOpZj2ulnn0fzcFZ4AAA+pSURBVGTa9gf5+YQl9bttGJhMMZ2Jkp7aK3Vdl7NVJ3+UvRE1NV32sli5232ytJGcdC9OMW17s34O3GjjVNBOpmjdy0gMIcWw3z2ZYi7cv5JZSpOJrncyPmdSTKdskz9qsvCWfGsmm3f2hZBrSCn8fIp57KDTHyK9B87Xj11BOSKJ9vFISWT7yBaQ3zgTY5KG2tx6MsYmj5HJ/XssnPTrNsXURk0t1bFj5FiKqQWwpbJfnzy0HdKTZiu3yRTTDw850chPnkkxjx0jeh1Y17Vdu3Ni8pFiAgfWSTHtXdjO/JO1oRzYtvKVi3W5GdOmmP7trmelmJP3y/v5hDMs0qlAT6aYOk7AX/hkCjJ5D69UtdKu4E8/NkwtkpPuCinm5EYLTzH92LZBO59iLt+/clKXe9psiunH51kp5rHMzNnOMjhE/5TBasfKP07lBKm5heVkijl50OUvnCVLRnXyuRYikmgfj6eY8kH7ZGdiTObRrxyLsWMppq0QpO6a3PJ2g9sUc7/fJy9DL/wqVJ2bYk4OdfDDyZZTer31z5AU03Z5z7diHjtGZGCGNOXa6c6JyUeKCRxYJ8W0Dz+S+fUse6xBJTEjviXF1O4hrTVK0yUq9weMASmmdhjZ++VlqI2uzk8xba1n/1d7fJwZ7I/yTyR6AtB1yd0bx36U9NHID3f6aJxmM0ckJ92rp5ghG20MTjGdVWvLsZ4U7ZAyv6jL96+0i0jDlZZ5Mj5Pppi278//UZPbWS7b7CaaKf/onbb93samaTSZ0CZ/OUCOHXQS3pLdOqNTjj3lxxdJtI9TJZFKTD5rVTYTY3rJoV+ZjLHJY8TmWHKfynhky9vFavKk3UF6q6XM4IfTTIqpIaRF1VE9MqftNHdSTNtN5FxgOOE0Th3jEoF24VoYv7qePEakoVfyb+fqPZl9WhkpJnDAf/S69I84x1VZlnLUlYd3hvrTbX+Z1F/SkyvzSN2XJElRFPYWP//RvqnpDpa1dF2nPThyna2r0yerSzWq65Xlt20r35UqIzVDgmRgqHxdRyzpfYvOiVbvkLCllYtsbQw49qNkLXJZnBwOMJKv2ynOjxpfrp5l4c5ldNd1x3rJ/f17L4GPXteNPL70kaVpKvfV2p0+hm00PzhlmboN7e1c8lm+rjtOAkkmStnGI7t4yf6VXyf/So+zHoBOfM6UXwPeKb/zo47Fp5TZuRr0y69PCJeZdR5tgJTC24NX1p6ZJ9X7B53UD9pZYTOMMbiXfIwm2kevJDaYx5fLQu2K9WNMpIdPsfBjbOYY8Q+HcWrLj+Ood7TIoqQ8UuH0fS9FlVDxw2mytrfTbTjJXpZQkYnHwkmnFN4rM5xwmjwxSUnKl7vZbMbpVNeTP2p86WqQLoXEG3x/rJfc3+9riiX0AWvNQyKwKULuVHBqlnkzx3xIGcLfHrHkPRMzhZz8L+fZhPZJH9quII1eMw9zieSke4tinNxoF5jcv4HLXLJ/LyhV+JzLw3vhFpicbtcl/ZL6Z2qeCaCNcCEiifbx/JKc3EQzs6282PBwujjsJVk8K5x8Z9XVdmZ7D9ZongMfcmIixQQOxFMpqyRJkpc7LiFkjLl0I2ZZJhfl0rM204Q5RrN/IykGomXbQSWn1MEh4QuJJ8ziKQkuoHFohxyEnJhIMYEDVIXbFsn+jaQY2LZ4wiyekmBNpJjAAarCbYtk/0ZSDGxbPGEWT0mwJlJM4ABV4bZFsn8jKQa2LZ4wi6ckWBMpJnCAqnDbItm/kRQD2xZPmMVTEqyJFBM4QFW4bZHs30iKgW2LJ8ziKQnWRIoJHKAq3LZI9m8kxcC2xRNm8ZQEayLFBA5QFW5bJPs3kmJg2+IJs3hKgjWRYgIHnp6edtiup6ene4fYOBJmWEUk0T4S8K/VHSOQFBMx2nG1vWmR7N9IioFtiyfM4ikJ1nTH/U7AIUZUhdsWyf6NpBjYtnjCLJ6SYE2kmMABqsJti2T/RlIMbFs8YRZPSbAmUkzgAFXhtkWyfyMpBrYtnjCLpyRYEykmcICqcNsi2b+RFAPbFk+YxVMSrIkUEzhAVbhtkezfSIqBbYsnzOIpCdZEigkcoCrctkj2byTFwLbFE2bxlARrIsUEDlAVblsk+zeSYmDb4gmzeEqCNZFiAgeoCrctkv0bSTGwbfGEWTwlwZpIMYEDVIXbFsn+jaQY2LZ4wiyekmBNpJjAAarCbYtk/0ZSDGxbPGEWT0mwJlJM4ABV4bZFsn8jKQa2LZ4wi6ckWBMpJnCAqnDbItm/kRQD2xZPmMVTEqyJFBM4QFW4bZHs30iKgW2LJ8ziKQnWRIoJHKAq3LZI9m8kxcC2xRNm8ZQEayLFBA5QFW5bJPs3kmJg2+IJs3hKgjWRYgIHqAq3LZL9G0kxsG3xhFk8JcGaSDGBA1SF2xbJ/o2kGNi2eMIsnpJgTaSYwAGqwm2LZP9GUgxsWzxhFk9JsCZSTOAAVeG2RbJ/IykGti2eMIunJFgTKSZwgKpw2yLZv5EUA9sWT5jFUxKsiRQTOPD09LTDdj09Pd07xMaRMMMqIon2kYB/re4YgaSYiNGOq+1Ni2T/RlIMbFs8YRZPSbCmO+53Ag4xoirctkj2byTFwLbFE2bxlARrIsUEDryeqrBt23Ecm6a5d0FWFcn+jaQYK3idYRaJeMIsnpLcmoS6hD1IMYEDVzwkhmGo6/paS7OLXb6Qoih0afr5FoZh2O/3537rWAXd9/3CZCWSU91rC7OmaW6aZcYWZpGIJNrHa5ekbdsLdvcK6rrWoMrz/KbruiCLnTlMbrRJSTGBA9c6JIZh6LouSZL52fq+T9O0bdu+78uyDMn20jQty3JJ2YqisAlEVVU3uube7/dFUXRdd9a3uq5L09Sf3vd9XdeT/xUukpNu5GE2DMNutzt3xzmcMLvdlUyEYRaJSKJ9vF5J9vu9BPPJ3V1VVZ7nfd+3bZtl2cn58zzPsmxJ2ZzLdTnWlixwRtd1F5Q2z3N/O4Rv0guQYgIHnENiYR1x8tw/jqOtKfI8P5ntLWxeGobBv7xeWLfOKMvygprrWHmOpQXhIjnpxh9mfd8vKZIfZjc948YWZpGIJNrHawd8SD7UdZ2uZRiGkB26sGrN89xZwk0bMi+otGcOE1JMYA33PfeXZalrvFFP0GSbpV85HnNuLXzy3G9/pn4mxTzLLcJs4el2MszCT4qPHmaRiCTax3unmGPYMbKwyvXDqa7r8EEs517UkWKeWPW9VgzMmK8Kpdpyuhrrui5fONWEX68VRSFf1+PZ1hRZlvV93/d9VVXyuaoqPfj3+33TNH5doGu31dnkxPFIxRTeCJRlWcileVVVZVlKX5UuuWkaLZVO0XO5nZ5lmfwpXV262Mlzv2zSwJ8QyUn3gjDTTef3OF83zORPf5nLwyz8pBhbmE3ukfhFEu1jQIrpB5Jucz+6/DpQK2HdQTbFlL7ycRybppFO87qui6LQgJTpTqn8ZY7HI6Hvez82nDR3Rtd1u93u5JWV9MXLBtHCy6rlQJAw3u/3OjZAOsFlTplnsvyBp5VzkWICB+SQkCOwKIo0TeWDHPzHTlTywa9QnPN0lmWyHDuSRsZWCnuTQZqmcmw3TWOrHqcusFWArq4sSzvq3H79WIoZWBWG3FfRtq3WX5r52Z5T+3ly6yVJImsZhsEW2D/3Z1l2slHKiuSke26Y2V5mP5m+RZg5y7xKmIW3lEQYZv4y4xdJtI8vJZEMyQa87IvJ6LLb2QknJ5DatrU7Wv5Lgt9Pp+yf/sXS/DLH45EwmU2eNWIy5NCYrO6cq0f9OX6Z7W90Lqv808qxQ/sspJjAgZmrbbmonfxW27Z1Xed5PpNiHhsPdKwOOtZV59QFJ5cpV67zq/OzliVsk5Iu2dZZoyn25LnfFtJuw5lzvyzzZGdTJCfdC8Jsv99Lv5ufqN0izJwU8yphdt0hv6uF2QVdrpGIJNrHU62Yx4JQbr2SlNSZ3x4Ck3exHGtBPNYs56SYIcu0kbCwFTOEc2hL9HZdZ9erHRfHUkx7yNiyOZt05tA+CykmcGCmKjzW1JdlmZzV5lsxjw3wOnbenckJbF0wecKTy27pDO26zjYILRyLGcKW0J77J6uwhSmmpJX6S0+WLZKT7rlh1ve9tk3Ot2JeK8ycuLpKmF03xVwtzOQsflaYRSKSaB9PpZiT0ZXnuWY2862Yk63jMynm5B6cT7l0mTORsHAs5klOWGqK6dQe10oxjx3aZyHFBA44h4StIPq+tz0j0tto25xOdpQ75y35sDDF1MxDyGdnoq0gVrij3LYk6VV1Xdf2UthvXmrbdvLc72w0P8XUzyHj5SM56Z4bZpMtduoWYXas811cEGZXv6N8tTBz9ggp5gVmAn6ciq7JFjvl1IFVVdkFHrvgF4Ep5uQy5yNh4R3lIWmcv02cMR6TF6J24I2tRpz2/pnTCikmcB3zh0RRFPryBvlgj/CqqoqisBWTc57W898wDHoiTNN08gAO7CiXWk+qA12mbfTy+ziWPBdTBlHNzyPbZL/fy1AknV/Xa9eYpmnTNDLySUcapWmqc9qBg36KKf1o4+EmnRHJSffcMNMrGRnNVte13Sy3CDNnmcvD7KwbZWILM21R0z3yECKJ9vFUSSajSyNW7sWx9arfxKgjC+u6luU0TTMZQs5YZDvdSUn9ZY6zkbDkuZhN0+jI4Bl6fpH78yS8NVm0l08ycKvrOrl1T76lv3G/3zvpr39amTm0w5FiAgdOHhJyN6JzzV3Xtd6+pxOli6HvezuzjC6ys8k8dhXyLFyZ7lQ6k8uUAvhpYtu2x3JHrV/ObVvqui6wS71pGr/8Xdc5t5VIGuQ3QMqGcjbd5GYZhkHWFVKqSE66F4SZjRw9GdwizI5NXxJmk1+c//mxhZk/Z/wiifYxoCST0SVXBeNLu+Z4GJzO3nRyvq7r/B5e+a5/LBybPnlFMRMJ9trv3IcPBF669C+vnpo53rXwklnqnJqy2+08v0kXvpWDFBM4EE+lfGtSd9zi3YMxi2T/RlKMFfCO8juKJ8ziKcmt8Y5yixQTOPB6qsLXKZL9G0kxsG3xhFk8JcGaSDGBA1SF2xbJ/o2kGNi2eMIsnpJgTaSYwAGqwm2LZP9GUgxsWzxhFk9JsCZSTOAAVeG2RbJ/IykGti2eMIunJFgTKSZwgKpw2yLZv5EUA9sWT5jFUxKsiRQTOEBVuG2R7N9IioFtiyfM4ikJ1kSKCRx48+bNDtv15s2be4fYOBJmWEUk0T4S8K/VHSOQFBMAAABXRooJAACAKyPFBAAAwJWRYgIAAODKSDEBAABwZaSYAAAAuDJSTAAAAFwZKSYAAACujBQTAAAAV0aKCQAAgCv7f+DtekUdpz97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6" name="AutoShape 4" descr="data:image/png;base64,iVBORw0KGgoAAAANSUhEUgAAA3YAAADuCAIAAAD6EgJpAAAgAElEQVR4nO3dIajs2P3A8VGXNYVnlm0pdJ8J/GGhXFpTEbFUVaxoTKl8EFOoKSWiVatCZU1KqShPRFRUlKhVJbImsFBTotZl11WMWJm/+HF//c05mcyZyUzmTO73Ix5z8zLJmeSXk1/OOUl2IwAAAHBVu3sXAAAAAFtDigkAAIArI8UEAADAlZFiAgAA4MpIMQEAAHBlpJgAAAC4MlJMAAAAXBkpJgAAAK7sRIr5/Py8A5Z5fn5eJ5oBAEAkTqSYux3NnFiKKAIA4LUhxcTNEUUAALw2pJi4OaIIAIDXhhQTN0cUAQDw2pBi4uaIIgAAXhtSTNwcUQQAwGtDirnIMAz3LsIDIIoAAHhtSDH/p67rNE2zLCvLMs/zLMtOfkXmX6FsD+1VRREAABhJMR1pmpZlKZ+zLMvzfH7+pmnatr15sR7ca4siAABAinnApphlWaZpqv+13+8nv3JsOtRriyIAAECKecBvxez7PsuyJEmKoiiKQnvGdbrOL5qmyV7MT3w9XlsUAQAAUswDx8ZipmmaJEnXdZJZ2uk2xWzbNkkSadfU/xqGQVtDq6p6hVnma4siAABAinkgTdOiKLquc24Vl+mT89sUsygKHb7Z973kmpKwdl3XdV1d10mS3PIXxOi1RRFCPD8/7wCs5fn5+d4HPV4dUswDTsp47vTJ2cqylJZRdd0yx++1RRFCEBXAmjjisD5SzAMLU0zJJvVPafh0OsebprlmiR/Ba4sihCAqgDVxxGF9pJgHFqaYwzAkSVLX9TiOVVXpfyVJUlWVM/H1eG1RhBBEBbAmjjisjxTzf+q6lo5s+xyi/X4/2cd9bPowDNKWKYnmzMTX41VFEQIRFcCaOOKwPlJM3BxRBB9RsYT0isxPtHcf3lpZlk3TTN4TeYGQX4dzccRhfaSYuDmiCD6i4mKBGVjf94Ejvxe+oizPc+n5KYqi7/sli1JkmVfHEYf1kWLi5ogi+IiKy9wi91rY2HmjZ/2SZV4XRxzWR4qJmyOK4CMqLhCedckbxewwcRlrXtd1URQ6vW1beWlZ0zS2ybPv+7Isi6LQibJAeb6vLkEaSvXrOopdOs2LonDKVlWVXbudGP7TyDIvwxGH9ZFi4uaIIviIinNNPoxi5gkVzp2IXddlWTbZo+00Qw7DoO2aZVlqN7osUN5MYRs+na/3fa+DMmV+nU3fRqFpoi6nbdvJ3zI5vvNagz5fFY44rI8UEzdHFMFHVJxLmg9DJgo/xdQ/beY3ejmi/d+u62y6OZkF+h3l+/1+GIa2baXhc3xpLtX/lVzTFmkcR33Rrqrr2n8Kx+REnMQRh/WRYuLmiCL4iIoLnJVlLkkxq6pqXmiLo/OtY1+XKZIF6lcm01PJX3VFzgzkl9fFEYf1kWLi5ogi+IiKy4RnmRekmNqRbe8x1xGWgSmmHcGpX7GtmOM4Sje9U2z7QGLyy6vjiMP6TsTc09PTDljm6elpnWjGA9lxwrtUYJZ5boq53+9l4jAMOm5S7u+Z/JbzdbteTQSLoui6ThJWXeZ+v9cZtCfdTiS/vAWOOKyPVkzcHFEEH1GxRN/3ts3Pnygd3NLfLVPkjnIZB1lVlU3X5P5xe0f5MAzydc0pZYF1XdvZ9vu9dHA3TWMbPuVNuU3TyHJ0umS9ztM6dWadMvk4z8BnfOIYjjisjxQTN0cUwUdUAGviiMP6SDFxc0QRfEQFsCaOOKyPFHMNy1+q1vf9MAxXKcz6iCL4iApgTRxxWB8p5gnDMCRJon+maXruU39lpNGSAsgoe/uQucdCFMFHVABr4ojD+m6SYtpx3+t//eqSJNEipWl6br7oPF74XPZuzbZtbYr5KNuZqg0+ogJYE0cc1neTFNO+W0z59z+e9fUbCenC1lf9tm2b5/n6KeaxTfco25mqDT6iAlgTRxzWtyjFlC7gsiyzLJORgn3f13WdJIm8rUHSHXnorjyWoixLfUtY+UK7nie/LmQJ9sFs8qAN+br8b9/3mgJKOjifQXZdt9vtTo5xLIpCmhK1wE755fEffd+naVrXdZZlVVXp84fleXUyp83q5BkidoFN00hXeF3XutKmadI0dVocb7SdJRu2c15lO1O1wUdUnKQPqhR933ddF34NKV9ZfiUpbw9v23b5mHLcEUcc1heUYhYe+V/NjZwOXP99Yl3X6ThCeUyaJC66nPmv25Y8/V/90LatPnpNP/d9H9IRHDK0UXLo8TDFtC/AyPNc8lTJ6vTnyLfkt8ucdV1L8aTW1on6jDqb3unEYRjyPPcTzVtsZ7tGZ+LF25mqDT6i4iQZCK4HXZIkaZqelWJ2XWeHkl8gz3N5OmZVVc6iFt6AeNYPwXIccVjfolZMaa7zK5rJ1Me/mJbXOdR1naZpYOozjmOapnIxrROl+nNmXtI37ZDWR1mLppi2SGVZSgF01U6KqYXpus5JQ8fDHNS+GMMhraQ2n7vudnY69PV0snw7U7XBR1SESJJEjmhJN7Vr4qwlXLx2qXP0T72WFn79c5Y1B0Rh5IjDPSwdiym3OTt1zWTq4+Qifd9r9/rJ1jVJK4V924R80bnFuyiKYRjOve97hqR9RVFol/H48t4zLZJckZ+VYtZ13Ru6Lqdh1XZOyYvd9M/rbmfZkrfYziej6P37959++un79+9PLgqbwQkvRJIkkiPKyBab8A3DYA9nqYVkin3GmXzdVjL2K/pZvtu2rb43cnxpBPWbG+VqUy5Z7aWyvivSqcSkqtQ/+75vmiZJEvv1yR/lTJTXF0ntpCU8d/DAq8URh/VdnmLay1l5t5j+adu99IOT+ki7oHw+lvroRFuxalUlSd7kW9TyPA+8XTqkbpLRh1JT2xTTboHwFFNyMv8Fbroup4a1OZztvx6vvZ2dYVs65/LtPBNF79+/f/v27bt379q2fffu3du3b0k0H9S7d+9+9atfffHFF4Hzc8ILkaap1Dx5nstoGZleFIWMh5Y8b7/fJ0mSZVme50mSFEWRJIlUUDJd5rSDcHSiVEQydCdJEhkXJN8ax1E+2+p9fBnPIzNLhbPf7+XreZ5Lo4NmxrKioii08NIdpF/XusX5Uf5E+QnSZS/Fk8XG9hCSOHHEYX2Xp5i2WauqKnuQyzjFYRh0ot8GJje7jOMoLWH21bf+16URcXx5c67OJvfEpGnq9LkE9uDIlfTJLNP2jMv9LuNh66AUab/f6zxS6WuKqcWTlj8tpPzAuq51Yum9wFfX6Hx9ckMt3M4y7mocx7Zt7WwLt/NkFGly+dVXX+nEr776ikTzQX311Vd//vOff/azn7158+bdu3d/+9vfvv3225n5OeGFkONOOos0S2vbVtM1uR1wHEeZTftJNEvTZ65JGqp5p9R7MlFXp/3y0tAoE2WMjdwdqHPqiizJAuWzjh2yY0ntJa7Tgz/5o+xs9s5IyTvlA/llII44rG9RR7nc6tE0jT8c094ANAyDdG04PTVyX7NMdJrunPuHZCFN0+gS+r63uZRtqxtfarcQTj7n074n7T9ynkypFZzO2XXdMAxOj49N2lTXdXaidgDZDaV3i0/WpFffzjKz7tCrbGcniiaTS4tE86H997//ff/+/S9/+csPPvjg5z//+fv377/++mt/Nk54ISSzlGs8fUyENDTqcx4kCdNuaz/F1KVp37S2IEproh7UThZoVVW12+3s1exkiukPzq6qSto1d7vdTIo5+aNGkw1L+6VMHIZBf2bYhgRHHO7ggd/uo2PPndufJ+9AwsWWb2eNopPJpUWiuQH/+Mc/3r17993vfvcnP/nJH//4R7vfY65b4pFlmYzClNxLU0y52FPjmSmmzuxcMzsppnOdbJ8KHJhiSt/95ML9FNP/UbJSybP9Ef91XXPPUDiOOKzvgVPM8WUUuTOQnPzy6hZu591ud1ZyaZFobsO//vWv3/zmN2/fvv2///u/3/3ud19++WXkdUsksizr+17a/zTFlJ5rnUf6GQJTTOlgsQOEnOdI2CywO3xChWR1+l9aBp3opJjO23fta9LGwx7wYz9KZpNnDDvNq5J500sejiMO63vsFBMPYQdMuXdgxk66gzVRk7GYkhrKwGhJAWWwjdy4Izd6y+2JkvlJiiZzat6md8nog3hlnI98y15M6tedFFD+S9oR5WpTkk6ZWedJ01Qeqyl93/rIufFlDIB9TJv/o2SilNYO9NQCXG9jbx9HHNZHiomb2+12S1oiL24BRVScTnPqlpMk7dvv95rD2Wc7dF1nB6tIV4PMIx3ckszJEO2qqvwh2nairMsfCy5LkzTRKd4wDHbc9mTP+ziObdvKbFIS+19OOuv/qPLwjWj2TnPn8Ro4iSMO6yPFxM1JFF3Q5U1y+ehmbv2hbsFJ0o5b17WME5DhmNJGK+279y7gI+GIw/pIMXFzNooCE02Sy4cW8gAj6hYEOta2esciPSKOOKyPFBM350fRTKJJcvm4/vOf//zhD394fn5++/btycewU7cAa+KIw/pOxNzT09Pq9wBga56eniajy0k0SS4f2qeffqp3i4fMv+OEB6yIIw7roxUTNzcfRZJo7nY7kstXhboFWBNHHNZHiombI4rgo4cEWNOx3iTgdh4yxdzv9ydfLI54xBlFuC+iAlgTRxzW93gppr49wr47GzGLMIpwd0QFsCaOOKzvwhRzv9/LQ3GbpqnrOiTba5rGf6ftufI81/bLYRjIMh8CVRt8rzMqpPqiEwbre51HHO7rjBTTeUu1PAtXPrdtKw/FnVdV1UWFHHUt9gW44zgWRcHT0eJH1QbfK4yKpmnkndpOPQas4BUecbi7M1JM581gNsUcV3ldrL4MV/V9T0Nm/Kja4Lt6VOz3+6ZpsizTd14fm62qqrqupQdGcr558orthcUry1Lrz77v5wu5ROAFv9X3vV+7jsGbFA+Behjru06KKa/5GsexbduiKMqyHIbBvl5WpvsVX1VVMr8/0W/ynKw3z61MsT6qNviORYXz0upzhVQIeZ7rWtI0PbnGsiwX5lj+O75vWnFdsPCZr1DHbgP1MNYXlGKWZVmWZVEUkg5KRihX9pJ35nmuFaj82TTNeFg3dV3njMXMskzGJJVlqQmlzUqd1HOypluh9RQLUbXBNxkVwzCENCvOCMmHbEUUkmIu5Fdl4y3zNmmjPesrbdvOjGIixdwG6mGsb1ErpqSYTgXddd1kleSkmNKuKZ/1IURO57ufkvqLXX4LEW6Nqg2+yaiYzI2apnESoL7v7XWp/bq/BOfr9vZE7X6RmkcujJumkQ+yoqqq/BVJ1uj0LE9OHJd1v/R9Hz5nVVV939sqUTaUZu0ySEAq22EY7IX9MAz+dh7DNikeAvUw1ne1sZgh023dp62hzjzSAipCWjG5wo4fVRt8zq2EUr1ox4hM13RwGAY90nXUoF/VOBeck1/PskyW37at7THX52M4F8lFUdiGVamjJEvT1Ul6p8t3yuCnaPOthpZ0H52crSgKSYvrutYCaMltu6Yts3YZpWmq6bVOdOYXsonGcdzv99S9j4V6GOu7W4ppWzHHlwFYzrB659EeVVU5nWiT1TdiQ9UGn59iaoYn9YzNgdq21ZZF/eD0CA/DYNOjY19P01Sub53BkWmaOlOEk0jpn9Ii6M9zbH5r8t6ai9kGXa0kbWasSbNNbXVOWxU76fXMJh25vH801MNY3+WPXl+YYo5mLOZ+v9dThbYx2In2K/ZP54IbcaJqg8+PCud4z7LMz8PkPsKmaZwe4dG7BJ38+rGH+B5rVnSeWTE5zFFuT9S+l/lWwNHL25azq5Aa0rbajuNY17XUyTa19VuFR+8H+pu0qir5mYGPQ0Y8qIexvssfvS7VljMQU1oL5Bxg2yCPTZfmBG1gEFVV+ROFdtOMUzdpIk5UbfD5UTHf6z0eZk5OFjV615+To7SzLJu8uedYs2JRFHb+ybR1cuKxUs2s6zK250eTV2f8qJZQC2PbI20J54e/M/D9oVEPY32P9wLJuq6HYRiGgS7yRxFhFOHu/KhwBsbYhEYuOO2TK+QuFs3V/KZB/+vj8STpWJ+vn8VqIbV5z6aY/u3wTqnkeZyT6/IVRXHyPUC210gf5WFHEOlnm4zqnLaXfH7gwXi49Rbe+I/1UQ9jfY+XYuLhEEXwnYwK6Yq1eY/2hMgHyY3k8eDyp83enK/LO29tjmiXqSmXnS63ztiOF7nXR7pZdE5pEXQmKvsGsrPGjoffSy5rlx+iy9ffrrmgtPvKzEVRyJzSj6TPopc5AzcpHgv1MNZHiombI4rgeyVRoc8GapqGgT24o1dyxCEqpJi4OaIIvtcTFSc7u4EVvJ4jDvEgxcTNEUXwERXAmjjisL6HTDH1bUB4CHFGEe6LqADWxBGH9T1eiqlj6h/uqWyvNi2OMIpwd0QFsCaOOKzvwVJMfXXbOI7DMNwuy2zb9tyHwMkb1fwR/XJ7ZpZlkzecvgaxRRFiQFQAa+KIw/rOSDH7vp98avESZy2wbVsnS7MPBLm6C16P5r+Vzv4XKSagiApgTRxxWN/l7yi/irOaIf23Yjivd7suUsxroWqDj6gA1sQRh/UtSjHlzRCSV0l7ZNu2+kII+yxiebOwfZBv3/dVVSVJIg9StuMU5cnA/iuDJ3O+wESw7/skSUKaPJumkecSOy/5lV8qS9jv9/qiEfuEZHnjiL6z2C7WTzH7vvcfbrxJVG3wvXnzZocH9J3vfOfeRcAl3rx5c++DHq9OUIop6VFRFJJmSapku63ti90033LebCYfnM7uyRf4Ts45OfM4jkmSzP8EFdKIWNe1prY6FrOqKvuyOF2a/5P1jSOj9+ZiJ8W0L2eTxDTwVzyiHSkmsAmffPLJj370o48//vjeBQHwAC5vxbS3tkzmW5piOi8cs7fROFmjzUpH74XCkynmuTflzJssm52oOeixFNNuE9sQ66SYdk55K90Vf0VsSDGBDfjLX/7y9u3bb7/99pNPPvn9739/7+IAiN2iFFM/z6eYzghF+0U/xZSXBetriO3/LukoD2TbRHXJdhWTP+pYiunklM6f8lph4Y8K2BJSTGADPvzwQ+lv+fLLLz/66KNvvvnm3iUCELVFKabeD768FVPGYnZdZ2/fcR4kaTusRV3XdsnLXbcV05bNTzHtb9n2IzNJMYFH99Of/vQXv/iF/vnb3/72hz/84R3LAyB+lz8X07Yy2k7zNE0lYZKxmzLRjrC0LXZ6k7je8qKL2u/3fvrotFmG9y93XRfSpa69213XJUkiJbGprb2ZSeZs21bntGmlU1R/LGaWZZpYX/1W/aiQYgIP7Z///Of3v//9r7/+Wqd8++233/ve9/7+97/fsVQAIrfo0et683VRFJokyWPGq6rq+14zM8kXpWvYWYjTxjm+3Io+eZ910zQ6c1VV4ZlZ+HPa67qWJsamabSZVvqy67q2zY1FUeR5bufs+77rOplT7/WRR69LSmrvnR+GQSZuO78cSTGBB/eDH/zgr3/9qzPxiy+++Oijj+5SHgAP4Tpv95l5HuTVSfY2DMN1u8hxO6SYwOP69a9//eMf/3jyvz777LPPPvts5fIAeBRXSDHl+Y4kfDiGFBN4UN98882HH374n//8Z/J/v/766w8//PDf//73yqUC8BAe7B3leEREEfCgTj6f6E9/+hOPyQQwiRQTN0cUAY9IH4Q5PxuPyQQwiRQTN0cUAY9IH4Q5j8dkAphEiombI4qAh+M8CHMej8kE4Dtx7n/z5s0OWObNmzfrRDOAq/AfhDmPx2QC8NG8BAA4MPkgzHk8JhOAgxQTAPA/Mw/CnMdjMgFYpJgAgP/54IMPLh4V88EHH9y7+ABiQYoJAAi14+49AGGoLAAAoUgxAQSisgAAhCLFBBCIygIAEIoUE0AgKgsAQChSTACBqCwAAKFIMQEEorIAAIQixQQQiMoCABDq448/vncRADwGUkwAAABcGSkmAAAArowUEwAAAFdGigkACMVYTACBSDEBAKG4oxxAICoLAEAoUkwAgagsAAChSDEBBKKyAACEIsUEEIjKAgAQihQTQCAqCwBAKFJMAIGoLAAAoUgxAQSisgAAhOK5mAACkWICAADgykgxAQAAcGWkmAAAALgyUkwAQCjGYgIIRIoJAAjFHeUAAlFZAABCkWICCERlAQAIRYoJIBCVBQAgFCkmgEBUFgCAUKSYAAJRWQAAQpFiAghEZQEACEWKCSAQlQUAIBTPxQQQiBQTAAAAV0aKCcTi888/3035/PPPmYd5mId5mOfieZ6fn0esjhQTAABs2Y4xxPfARgfuz15zAzEjVvGISDHvgo0O3B/VHx4FsYpHRNzeBRsduD+qPzwKYhWPiLi9CzY6cH9Uf3gUxCoeEXF7F2x04P6o/vAoiFU8IsYQ3wWVBXB/nLbxKIhVAIGoLID747SNR0GsAghEZQHcH6dtPApiFUAgKgvg/hgnhEdBrOIREbd3QYoJAAC2jNb3u2CjAwCALSPFvAs2OgAA2DJSzLtgowP3xzghPApiFY+IFPMu2OjA/VH94VEQq3hExO1dsNGB+6P6w6MgVvGIiNu7YKMD90f1h0dBrOIREbd3wUYH7o/qD4+CWMUjYgzxXVBZAPfHaRuPglgFEIjKArg/Ttt4FMQqgEBUFsD9cdrGoyBWAQSisgDuj3FCeBTEKh4RcXsXpJgAAGDLaH2/CzY6AADYMlLMu2CjI0bPz887bNfz8/O9Q2wcCTOsIpJoHwn41+qOEUiKiRjtuOLctEj2byTFwLbFE2bxlARruuN+J+AQI6rCbYtk/0ZSDGxbPGEWT0mwJlJM4ABV4bZFsn8jKQa2LZ4wi6ckWBMpJnCAqnDbItm/kRQD2xZPmMVTEqyJFBM4QFW4bZHs30iKgW2LJ8ziKQnWRIoJHKAq3LZI9m8kxcC2xRNm8ZQEayLFBA44h0TbtqVR1/XJJTRNk+f5zQo4juNY13VZlvqnlG2/34cvoSiKLMuWlKHv+zzPsyyrqqqqqiWLWlMkp7qTxZBdrNYpVaD9fl+WZZqmdmKWZW3bXmX5ctANwyB/VlVVluVZC6/r2ineBeQYKYrigcLbEUm0j8dLMgzD5J6ajLE1tW0rASAl0fCT4Aw5EdhFZVnWdd2S8lRVlWVZnud1Xfd9v2RRayLFBA74h4St6fI8L4pifgkr1Ixd1+12O6mz+r7f7XbnZiFd1y0ppJwYJKl1Tuf7/f6sZNfXNM2Sr8+L5KQbWIwkSQLPTDfdaL6u65IksVOSJAlMxUKKmiSJhnSSJBfEqlO8c6VpKlve/6ULN/W1EvEQkUT7eLwkZVnudrvJnMnf8ivTmjxNU43ALMsuKJWG02X0Ome/3zuLWhhOy6vreaSYwIH5FLNt2/vWekJSTKl0qqpaP8Usy9Km2rbVtqqqhdfrC5tX50Vy0r16innTjeZbcvoPKWqSJDKbXEGtnGI6R4dtUh0Xb+o191Qk0T4eL0mWZWmaTl6cRJViakmSJFk/xbRrbNvWXuQsDKfl1fU8UkzgQGCKKd2XkmZVVaX9Jna6TmmaRrpamqaxlanTAyhdMEVR9H2vfYXaU7/f72V+qRT0HCxX1TbFlJ5rOSnK12W9wzDo6uQkKlOcTh/potV2BVmpJJF1XWteK1+3X5R1JUlSFIWuaPJH2RXZtcuK5Oc4SbP9Uc7Evu9lsfKtqqqkb2ty8EAkJ90LUkz5UU3TyGbUsAnfaH7Q6jJlA9pIHl/2ndNMInutaRo97dld7M952f7VE7lEmk34bHzOlD9JEjlknPTF+VGT8dn3fZIkfvuQX36NtLqu7fGlS7Y/qqqqoij06zY4nYPOmVhVVdu2ciTKeuXDyRasSKJ9nE0xy7J08iQnxmwdqFvVzqk7/dgxImQDOnXI5JaXsCmKwqaYfd/3fW/TzdELp2O1vaSYsi5bAKcGPhZOk10Ek+HkH+N2RfaXTlbXkz/KmSi/a/LENHpIMYEDMymmdFLI0dt1nVRAeZ5LO6J2q2nFJORPqS5lPI2cdSR76Louz3M9XUnuKFOyLJORQHmeywIlL+z7vus67a+RE7AsQfqvm6ZpmkbmlBVVVSULqetaviUrKopClqnne2lRkIlSPfV9L9+SYUCazsq5tigKrTGl/PLFruukypv8UbIimU22iSxBamGpjjW18n+UFlUmysK7rpPPUmzZLyH79y4ua8WUWNKzr2z58I02GbT6Z5IksliZuSgK2ap5nmsrtXyWiXqi1V1si7pw/8qJfBgGGX+mB5Qfn8fKL9dgUlQtgP+jjsWnnH3zPLcn2snyS2GknHLKlxXJwWVzcTly9cC328r5UeM4SkWhO0iSA61/5Ig+2cUZSbSPR0rSdV1Zlk5rpR9jUgfK/pJo0SDxY2zyGJFN1zSNrEurrMktLxPbttVrG2lqlQts3cXjVDhN1vbjSy0tyZl+XQJeyq8RPhlOskBbyPFIOE0e47oimV9CerK6nvxR48vFlR5NEnv+iSlwv68jltAHrMkUU05XWZY5TTLSUjKOoz26ysOxmNrwYJs/5dwpMzgpqW2S1PpRvquNiFKPSOUix7mmfZpXlS9Nj3a9+qet1vVzXdc2G7Az7HY7qZjsJbgMY9esTkx2Cfk/Kssy+aBZr67L6RWd/FF2NrtGW6ePUyI56V6WYpamgdyebwI32jgVtHru0QabruvkysQWQ9v2dI3+WExb1IX7V0/q0solX5mMz8nya5m1bHq55fwo/ezEp3zQ66iZ8stKtWCaoEtvpp98O9vt2EGnH2yLr+ZSeZ6H3PMRSbSPR0piW+nk5xyLMUn4xpe7cGTiZIxNHiNy25Z+S9Y1ueVttqqBJ1+XlEuvGSbDabK2Hw+PVh0Y4Fww2xmccNLyaOeVXa+/VZ1jvGka+fmSoJemA8Gpro8dI3Zossa/f2LykWICB+Y7yi+YfqzSkbpMblp0Ukw/RZPKSKtUufrXS1WtNeRaWbJhraeOpZj2ulnn0fzcFZ4AAA+pSURBVGTa9gf5+YQl9bttGJhMMZ2Jkp7aK3Vdl7NVJ3+UvRE1NV32sli5232ytJGcdC9OMW17s34O3GjjVNBOpmjdy0gMIcWw3z2ZYi7cv5JZSpOJrncyPmdSTKdskz9qsvCWfGsmm3f2hZBrSCn8fIp57KDTHyK9B87Xj11BOSKJ9vFISWT7yBaQ3zgTY5KG2tx6MsYmj5HJ/XssnPTrNsXURk0t1bFj5FiKqQWwpbJfnzy0HdKTZiu3yRTTDw850chPnkkxjx0jeh1Y17Vdu3Ni8pFiAgfWSTHtXdjO/JO1oRzYtvKVi3W5GdOmmP7trmelmJP3y/v5hDMs0qlAT6aYOk7AX/hkCjJ5D69UtdKu4E8/NkwtkpPuCinm5EYLTzH92LZBO59iLt+/clKXe9psiunH51kp5rHMzNnOMjhE/5TBasfKP07lBKm5heVkijl50OUvnCVLRnXyuRYikmgfj6eY8kH7ZGdiTObRrxyLsWMppq0QpO6a3PJ2g9sUc7/fJy9DL/wqVJ2bYk4OdfDDyZZTer31z5AU03Z5z7diHjtGZGCGNOXa6c6JyUeKCRxYJ8W0Dz+S+fUse6xBJTEjviXF1O4hrTVK0yUq9weMASmmdhjZ++VlqI2uzk8xba1n/1d7fJwZ7I/yTyR6AtB1yd0bx36U9NHID3f6aJxmM0ckJ92rp5ghG20MTjGdVWvLsZ4U7ZAyv6jL96+0i0jDlZZ5Mj5Pppi278//UZPbWS7b7CaaKf/onbb93samaTSZ0CZ/OUCOHXQS3pLdOqNTjj3lxxdJtI9TJZFKTD5rVTYTY3rJoV+ZjLHJY8TmWHKfynhky9vFavKk3UF6q6XM4IfTTIqpIaRF1VE9MqftNHdSTNtN5FxgOOE0Th3jEoF24VoYv7qePEakoVfyb+fqPZl9WhkpJnDAf/S69I84x1VZlnLUlYd3hvrTbX+Z1F/SkyvzSN2XJElRFPYWP//RvqnpDpa1dF2nPThyna2r0yerSzWq65Xlt20r35UqIzVDgmRgqHxdRyzpfYvOiVbvkLCllYtsbQw49qNkLXJZnBwOMJKv2ynOjxpfrp5l4c5ldNd1x3rJ/f17L4GPXteNPL70kaVpKvfV2p0+hm00PzhlmboN7e1c8lm+rjtOAkkmStnGI7t4yf6VXyf/So+zHoBOfM6UXwPeKb/zo47Fp5TZuRr0y69PCJeZdR5tgJTC24NX1p6ZJ9X7B53UD9pZYTOMMbiXfIwm2kevJDaYx5fLQu2K9WNMpIdPsfBjbOYY8Q+HcWrLj+Ood7TIoqQ8UuH0fS9FlVDxw2mytrfTbTjJXpZQkYnHwkmnFN4rM5xwmjwxSUnKl7vZbMbpVNeTP2p86WqQLoXEG3x/rJfc3+9riiX0AWvNQyKwKULuVHBqlnkzx3xIGcLfHrHkPRMzhZz8L+fZhPZJH9quII1eMw9zieSke4tinNxoF5jcv4HLXLJ/LyhV+JzLw3vhFpicbtcl/ZL6Z2qeCaCNcCEiifbx/JKc3EQzs6282PBwujjsJVk8K5x8Z9XVdmZ7D9ZongMfcmIixQQOxFMpqyRJkpc7LiFkjLl0I2ZZJhfl0rM204Q5RrN/IykGomXbQSWn1MEh4QuJJ8ziKQkuoHFohxyEnJhIMYEDVIXbFsn+jaQY2LZ4wiyekmBNpJjAAarCbYtk/0ZSDGxbPGEWT0mwJlJM4ABV4bZFsn8jKQa2LZ4wi6ckWBMpJnCAqnDbItm/kRQD2xZPmMVTEqyJFBM4QFW4bZHs30iKgW2LJ8ziKQnWRIoJHKAq3LZI9m8kxcC2xRNm8ZQEayLFBA5QFW5bJPs3kmJg2+IJs3hKgjWRYgIHnp6edtiup6ene4fYOBJmWEUk0T4S8K/VHSOQFBMx2nG1vWmR7N9IioFtiyfM4ikJ1nTH/U7AIUZUhdsWyf6NpBjYtnjCLJ6SYE2kmMABqsJti2T/RlIMbFs8YRZPSbAmUkzgAFXhtkWyfyMpBrYtnjCLpyRYEykmcICqcNsi2b+RFAPbFk+YxVMSrIkUEzhAVbhtkezfSIqBbYsnzOIpCdZEigkcoCrctkj2byTFwLbFE2bxlARrIsUEDlAVblsk+zeSYmDb4gmzeEqCNZFiAgeoCrctkv0bSTGwbfGEWTwlwZpIMYEDVIXbFsn+jaQY2LZ4wiyekmBNpJjAAarCbYtk/0ZSDGxbPGEWT0mwJlJM4ABV4bZFsn8jKQa2LZ4wi6ckWBMpJnCAqnDbItm/kRQD2xZPmMVTEqyJFBM4QFW4bZHs30iKgW2LJ8ziKQnWRIoJHKAq3LZI9m8kxcC2xRNm8ZQEayLFBA5QFW5bJPs3kmJg2+IJs3hKgjWRYgIHqAq3LZL9G0kxsG3xhFk8JcGaSDGBA1SF2xbJ/o2kGNi2eMIsnpJgTaSYwAGqwm2LZP9GUgxsWzxhFk9JsCZSTOAAVeG2RbJ/IykGti2eMIunJFgTKSZwgKpw2yLZv5EUA9sWT5jFUxKsiRQTOPD09LTDdj09Pd07xMaRMMMqIon2kYB/re4YgaSYiNGOq+1Ni2T/RlIMbFs8YRZPSbCmO+53Ag4xoirctkj2byTFwLbFE2bxlARrIsUEDryeqrBt23Ecm6a5d0FWFcn+jaQYK3idYRaJeMIsnpLcmoS6hD1IMYEDVzwkhmGo6/paS7OLXb6Qoih0afr5FoZh2O/3537rWAXd9/3CZCWSU91rC7OmaW6aZcYWZpGIJNrHa5ekbdsLdvcK6rrWoMrz/KbruiCLnTlMbrRJSTGBA9c6JIZh6LouSZL52fq+T9O0bdu+78uyDMn20jQty3JJ2YqisAlEVVU3uube7/dFUXRdd9a3uq5L09Sf3vd9XdeT/xUukpNu5GE2DMNutzt3xzmcMLvdlUyEYRaJSKJ9vF5J9vu9BPPJ3V1VVZ7nfd+3bZtl2cn58zzPsmxJ2ZzLdTnWlixwRtd1F5Q2z3N/O4Rv0guQYgIHnENiYR1x8tw/jqOtKfI8P5ntLWxeGobBv7xeWLfOKMvygprrWHmOpQXhIjnpxh9mfd8vKZIfZjc948YWZpGIJNrHawd8SD7UdZ2uZRiGkB26sGrN89xZwk0bMi+otGcOE1JMYA33PfeXZalrvFFP0GSbpV85HnNuLXzy3G9/pn4mxTzLLcJs4el2MszCT4qPHmaRiCTax3unmGPYMbKwyvXDqa7r8EEs517UkWKeWPW9VgzMmK8Kpdpyuhrrui5fONWEX68VRSFf1+PZ1hRZlvV93/d9VVXyuaoqPfj3+33TNH5doGu31dnkxPFIxRTeCJRlWcileVVVZVlKX5UuuWkaLZVO0XO5nZ5lmfwpXV262Mlzv2zSwJ8QyUn3gjDTTef3OF83zORPf5nLwyz8pBhbmE3ukfhFEu1jQIrpB5Jucz+6/DpQK2HdQTbFlL7ycRybppFO87qui6LQgJTpTqn8ZY7HI6Hvez82nDR3Rtd1u93u5JWV9MXLBtHCy6rlQJAw3u/3OjZAOsFlTplnsvyBp5VzkWICB+SQkCOwKIo0TeWDHPzHTlTywa9QnPN0lmWyHDuSRsZWCnuTQZqmcmw3TWOrHqcusFWArq4sSzvq3H79WIoZWBWG3FfRtq3WX5r52Z5T+3ly6yVJImsZhsEW2D/3Z1l2slHKiuSke26Y2V5mP5m+RZg5y7xKmIW3lEQYZv4y4xdJtI8vJZEMyQa87IvJ6LLb2QknJ5DatrU7Wv5Lgt9Pp+yf/sXS/DLH45EwmU2eNWIy5NCYrO6cq0f9OX6Z7W90Lqv808qxQ/sspJjAgZmrbbmonfxW27Z1Xed5PpNiHhsPdKwOOtZV59QFJ5cpV67zq/OzliVsk5Iu2dZZoyn25LnfFtJuw5lzvyzzZGdTJCfdC8Jsv99Lv5ufqN0izJwU8yphdt0hv6uF2QVdrpGIJNrHU62Yx4JQbr2SlNSZ3x4Ck3exHGtBPNYs56SYIcu0kbCwFTOEc2hL9HZdZ9erHRfHUkx7yNiyOZt05tA+CykmcGCmKjzW1JdlmZzV5lsxjw3wOnbenckJbF0wecKTy27pDO26zjYILRyLGcKW0J77J6uwhSmmpJX6S0+WLZKT7rlh1ve9tk3Ot2JeK8ycuLpKmF03xVwtzOQsflaYRSKSaB9PpZiT0ZXnuWY2862Yk63jMynm5B6cT7l0mTORsHAs5klOWGqK6dQe10oxjx3aZyHFBA44h4StIPq+tz0j0tto25xOdpQ75y35sDDF1MxDyGdnoq0gVrij3LYk6VV1Xdf2UthvXmrbdvLc72w0P8XUzyHj5SM56Z4bZpMtduoWYXas811cEGZXv6N8tTBz9ggp5gVmAn6ciq7JFjvl1IFVVdkFHrvgF4Ep5uQy5yNh4R3lIWmcv02cMR6TF6J24I2tRpz2/pnTCikmcB3zh0RRFPryBvlgj/CqqoqisBWTc57W898wDHoiTNN08gAO7CiXWk+qA12mbfTy+ziWPBdTBlHNzyPbZL/fy1AknV/Xa9eYpmnTNDLySUcapWmqc9qBg36KKf1o4+EmnRHJSffcMNMrGRnNVte13Sy3CDNnmcvD7KwbZWILM21R0z3yECKJ9vFUSSajSyNW7sWx9arfxKgjC+u6luU0TTMZQs5YZDvdSUn9ZY6zkbDkuZhN0+jI4Bl6fpH78yS8NVm0l08ycKvrOrl1T76lv3G/3zvpr39amTm0w5FiAgdOHhJyN6JzzV3Xtd6+pxOli6HvezuzjC6ys8k8dhXyLFyZ7lQ6k8uUAvhpYtu2x3JHrV/ObVvqui6wS71pGr/8Xdc5t5VIGuQ3QMqGcjbd5GYZhkHWFVKqSE66F4SZjRw9GdwizI5NXxJmk1+c//mxhZk/Z/wiifYxoCST0SVXBeNLu+Z4GJzO3nRyvq7r/B5e+a5/LBybPnlFMRMJ9trv3IcPBF669C+vnpo53rXwklnqnJqy2+08v0kXvpWDFBM4EE+lfGtSd9zi3YMxi2T/RlKMFfCO8juKJ8ziKcmt8Y5yixQTOPB6qsLXKZL9G0kxsG3xhFk8JcGaSDGBA1SF2xbJ/o2kGNi2eMIsnpJgTaSYwAGqwm2LZP9GUgxsWzxhFk9JsCZSTOAAVeG2RbJ/IykGti2eMIunJFgTKSZwgKpw2yLZv5EUA9sWT5jFUxKsiRQTOEBVuG2R7N9IioFtiyfM4ikJ1kSKCRx48+bNDtv15s2be4fYOBJmWEUk0T4S8K/VHSOQFBMAAABXRooJAACAKyPFBAAAwJWRYgIAAODKSDEBAABwZaSYAAAAuDJSTAAAAFwZKSYAAACujBQTAAAAV0aKCQAAgCv7f+DtekUdpz97AAAAAElFTkSuQmCC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624" y="620688"/>
            <a:ext cx="7948116" cy="94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b="0" dirty="0">
                <a:latin typeface="+mn-ea"/>
                <a:ea typeface="+mn-ea"/>
              </a:rPr>
              <a:t>假设有不同的加密算法可以对数据进行加密，需要根据需求切换加密算法。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1" y="1772816"/>
            <a:ext cx="8644877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418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179512" y="116632"/>
            <a:ext cx="3960440" cy="60478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抽象策略（</a:t>
            </a:r>
            <a:r>
              <a:rPr lang="zh-CN" altLang="en-US" sz="2000" dirty="0"/>
              <a:t>加密接口）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interface Strategy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加密</a:t>
            </a:r>
          </a:p>
          <a:p>
            <a:pPr algn="l"/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encrypt(String s)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l"/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dirty="0"/>
              <a:t>具体策略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public class MD5Strategy implements Strategy{</a:t>
            </a:r>
          </a:p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public String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encrypt(String s)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return ""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执行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MD5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加密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”+s;    }</a:t>
            </a:r>
          </a:p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l"/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public class SHA1Strategy implements Strategy{</a:t>
            </a:r>
          </a:p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public String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encrypt(String s)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return "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执行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SHA1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加密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”+s;</a:t>
            </a:r>
          </a:p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7984" y="44624"/>
            <a:ext cx="4464496" cy="293926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封装类：上下文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public class Context {</a:t>
            </a:r>
          </a:p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private Strategy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strategy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public Context(Strategy strategy) {</a:t>
            </a:r>
          </a:p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this.strategy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= strategy;</a:t>
            </a:r>
          </a:p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}  </a:t>
            </a:r>
          </a:p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public String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encrypt(String s)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this.strategy.encrypt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(s);</a:t>
            </a:r>
          </a:p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}}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4283968" y="3140968"/>
            <a:ext cx="4860032" cy="37856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客户端调用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MainClass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public static void main(String[]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 { </a:t>
            </a:r>
          </a:p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String s=“test”; String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;//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密文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Context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=null;</a:t>
            </a:r>
          </a:p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context= new Context(new MD5Strategy());</a:t>
            </a:r>
          </a:p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context.encrypt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(s);</a:t>
            </a:r>
          </a:p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//context=new Context(new //SHA1Strategy()); </a:t>
            </a:r>
          </a:p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//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context.encrypt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(s);</a:t>
            </a:r>
          </a:p>
          <a:p>
            <a:pPr algn="l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}}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47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店除了正常日不打折，在节假日会推出满</a:t>
            </a:r>
            <a:r>
              <a:rPr lang="en-US" altLang="zh-CN" dirty="0"/>
              <a:t>300</a:t>
            </a:r>
            <a:r>
              <a:rPr lang="zh-CN" altLang="en-US" dirty="0"/>
              <a:t>减</a:t>
            </a:r>
            <a:r>
              <a:rPr lang="en-US" altLang="zh-CN" dirty="0"/>
              <a:t>100</a:t>
            </a:r>
            <a:r>
              <a:rPr lang="zh-CN" altLang="en-US" dirty="0"/>
              <a:t>，全场</a:t>
            </a:r>
            <a:r>
              <a:rPr lang="en-US" altLang="zh-CN" dirty="0"/>
              <a:t>8</a:t>
            </a:r>
            <a:r>
              <a:rPr lang="zh-CN" altLang="en-US" dirty="0"/>
              <a:t>折等活动</a:t>
            </a:r>
            <a:r>
              <a:rPr lang="zh-CN" altLang="en-US" dirty="0">
                <a:latin typeface="+mn-ea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49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156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/>
              <a:t>在这个实现中</a:t>
            </a:r>
          </a:p>
          <a:p>
            <a:pPr lvl="1" eaLnBrk="1" hangingPunct="1">
              <a:defRPr/>
            </a:pPr>
            <a:r>
              <a:rPr lang="zh-CN" altLang="en-US" b="0"/>
              <a:t>完全针对具体实现编程，而非针对接口</a:t>
            </a:r>
          </a:p>
          <a:p>
            <a:pPr lvl="1" eaLnBrk="1" hangingPunct="1">
              <a:defRPr/>
            </a:pPr>
            <a:r>
              <a:rPr lang="zh-CN" altLang="en-US" b="0"/>
              <a:t>对于每个新的布告板，我们都得修改代码</a:t>
            </a:r>
          </a:p>
          <a:p>
            <a:pPr lvl="1" eaLnBrk="1" hangingPunct="1">
              <a:defRPr/>
            </a:pPr>
            <a:r>
              <a:rPr lang="zh-CN" altLang="en-US" b="0"/>
              <a:t>无法在运行时动态地增加（和删除）布告板</a:t>
            </a:r>
          </a:p>
          <a:p>
            <a:pPr lvl="1" eaLnBrk="1" hangingPunct="1">
              <a:defRPr/>
            </a:pPr>
            <a:r>
              <a:rPr lang="zh-CN" altLang="en-US" b="0"/>
              <a:t>尚未封装改变的部分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F1C8C-122B-4206-81C5-A6C65E63194F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2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2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32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08260" y="431199"/>
            <a:ext cx="8280400" cy="57467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ffectLst/>
                <a:latin typeface="+mn-ea"/>
                <a:ea typeface="+mn-ea"/>
              </a:rPr>
              <a:t>定义抽象策略角色（</a:t>
            </a:r>
            <a:r>
              <a:rPr lang="en-US" altLang="zh-CN" dirty="0">
                <a:effectLst/>
                <a:latin typeface="+mn-ea"/>
                <a:ea typeface="+mn-ea"/>
              </a:rPr>
              <a:t>Strategy</a:t>
            </a:r>
            <a:r>
              <a:rPr lang="zh-CN" altLang="en-US" dirty="0">
                <a:effectLst/>
                <a:latin typeface="+mn-ea"/>
                <a:ea typeface="+mn-ea"/>
              </a:rPr>
              <a:t>）：现金收费接口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8260" y="1124744"/>
            <a:ext cx="8640960" cy="830997"/>
          </a:xfrm>
          <a:prstGeom prst="rect">
            <a:avLst/>
          </a:prstGeom>
          <a:noFill/>
          <a:ln w="12700">
            <a:solidFill>
              <a:srgbClr val="CC3300"/>
            </a:solidFill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public interface </a:t>
            </a:r>
            <a:r>
              <a:rPr lang="zh-CN" altLang="zh-CN" dirty="0">
                <a:latin typeface="Consolas" panose="020B0609020204030204" pitchFamily="49" charset="0"/>
              </a:rPr>
              <a:t>CashSuper { 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zh-CN" altLang="zh-CN" dirty="0">
                <a:latin typeface="Consolas" panose="020B0609020204030204" pitchFamily="49" charset="0"/>
              </a:rPr>
              <a:t>public double acceptCash(double money); }</a:t>
            </a:r>
            <a:r>
              <a:rPr lang="zh-CN" altLang="zh-CN" sz="800" dirty="0"/>
              <a:t> </a:t>
            </a:r>
            <a:endParaRPr lang="zh-CN" altLang="zh-CN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2526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33682" y="1237268"/>
            <a:ext cx="8496945" cy="1938992"/>
          </a:xfrm>
          <a:prstGeom prst="rect">
            <a:avLst/>
          </a:prstGeom>
          <a:noFill/>
          <a:ln w="12700">
            <a:solidFill>
              <a:srgbClr val="CC3300"/>
            </a:solidFill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public class </a:t>
            </a:r>
            <a:r>
              <a:rPr lang="en-US" altLang="zh-CN" dirty="0" err="1">
                <a:latin typeface="Consolas" panose="020B0609020204030204" pitchFamily="49" charset="0"/>
              </a:rPr>
              <a:t>CashNormal</a:t>
            </a:r>
            <a:r>
              <a:rPr lang="en-US" altLang="zh-CN" dirty="0">
                <a:latin typeface="Consolas" panose="020B0609020204030204" pitchFamily="49" charset="0"/>
              </a:rPr>
              <a:t> implements </a:t>
            </a:r>
            <a:r>
              <a:rPr lang="en-US" altLang="zh-CN" dirty="0" err="1">
                <a:latin typeface="Consolas" panose="020B0609020204030204" pitchFamily="49" charset="0"/>
              </a:rPr>
              <a:t>CashSuper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public double </a:t>
            </a:r>
            <a:r>
              <a:rPr lang="en-US" altLang="zh-CN" dirty="0" err="1">
                <a:latin typeface="Consolas" panose="020B0609020204030204" pitchFamily="49" charset="0"/>
              </a:rPr>
              <a:t>acceptCash</a:t>
            </a:r>
            <a:r>
              <a:rPr lang="en-US" altLang="zh-CN" dirty="0">
                <a:latin typeface="Consolas" panose="020B0609020204030204" pitchFamily="49" charset="0"/>
              </a:rPr>
              <a:t>(double money)</a:t>
            </a:r>
          </a:p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{ return money; } </a:t>
            </a:r>
          </a:p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6751" y="3548127"/>
            <a:ext cx="8730806" cy="3046988"/>
          </a:xfrm>
          <a:prstGeom prst="rect">
            <a:avLst/>
          </a:prstGeom>
          <a:noFill/>
          <a:ln w="12700">
            <a:solidFill>
              <a:srgbClr val="CC3300"/>
            </a:solidFill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public class </a:t>
            </a:r>
            <a:r>
              <a:rPr lang="en-US" altLang="zh-CN" dirty="0" err="1">
                <a:latin typeface="Consolas" panose="020B0609020204030204" pitchFamily="49" charset="0"/>
              </a:rPr>
              <a:t>CashRebate</a:t>
            </a:r>
            <a:r>
              <a:rPr lang="en-US" altLang="zh-CN" dirty="0">
                <a:latin typeface="Consolas" panose="020B0609020204030204" pitchFamily="49" charset="0"/>
              </a:rPr>
              <a:t> implements </a:t>
            </a:r>
            <a:r>
              <a:rPr lang="en-US" altLang="zh-CN" dirty="0" err="1">
                <a:latin typeface="Consolas" panose="020B0609020204030204" pitchFamily="49" charset="0"/>
              </a:rPr>
              <a:t>CashSuper</a:t>
            </a:r>
            <a:r>
              <a:rPr lang="en-US" altLang="zh-CN" dirty="0">
                <a:latin typeface="Consolas" panose="020B0609020204030204" pitchFamily="49" charset="0"/>
              </a:rPr>
              <a:t>{ private double </a:t>
            </a:r>
            <a:r>
              <a:rPr lang="en-US" altLang="zh-CN" dirty="0" err="1">
                <a:latin typeface="Consolas" panose="020B0609020204030204" pitchFamily="49" charset="0"/>
              </a:rPr>
              <a:t>moneyRebate</a:t>
            </a:r>
            <a:r>
              <a:rPr lang="en-US" altLang="zh-CN" dirty="0">
                <a:latin typeface="Consolas" panose="020B0609020204030204" pitchFamily="49" charset="0"/>
              </a:rPr>
              <a:t>=1; </a:t>
            </a:r>
          </a:p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public </a:t>
            </a:r>
            <a:r>
              <a:rPr lang="en-US" altLang="zh-CN" dirty="0" err="1">
                <a:latin typeface="Consolas" panose="020B0609020204030204" pitchFamily="49" charset="0"/>
              </a:rPr>
              <a:t>CashRebate</a:t>
            </a:r>
            <a:r>
              <a:rPr lang="en-US" altLang="zh-CN" dirty="0">
                <a:latin typeface="Consolas" panose="020B0609020204030204" pitchFamily="49" charset="0"/>
              </a:rPr>
              <a:t>(double </a:t>
            </a:r>
            <a:r>
              <a:rPr lang="en-US" altLang="zh-CN" dirty="0" err="1">
                <a:latin typeface="Consolas" panose="020B0609020204030204" pitchFamily="49" charset="0"/>
              </a:rPr>
              <a:t>moneyRebate</a:t>
            </a:r>
            <a:r>
              <a:rPr lang="en-US" altLang="zh-CN" dirty="0">
                <a:latin typeface="Consolas" panose="020B0609020204030204" pitchFamily="49" charset="0"/>
              </a:rPr>
              <a:t>){  </a:t>
            </a:r>
            <a:r>
              <a:rPr lang="en-US" altLang="zh-CN" dirty="0" err="1">
                <a:latin typeface="Consolas" panose="020B0609020204030204" pitchFamily="49" charset="0"/>
              </a:rPr>
              <a:t>this.moneyRebate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latin typeface="Consolas" panose="020B0609020204030204" pitchFamily="49" charset="0"/>
              </a:rPr>
              <a:t>moneyRebate</a:t>
            </a:r>
            <a:r>
              <a:rPr lang="en-US" altLang="zh-CN" dirty="0">
                <a:latin typeface="Consolas" panose="020B0609020204030204" pitchFamily="49" charset="0"/>
              </a:rPr>
              <a:t>; //</a:t>
            </a:r>
            <a:r>
              <a:rPr lang="zh-CN" altLang="en-US" dirty="0">
                <a:latin typeface="Consolas" panose="020B0609020204030204" pitchFamily="49" charset="0"/>
              </a:rPr>
              <a:t>如八折时，传入</a:t>
            </a:r>
            <a:r>
              <a:rPr lang="en-US" altLang="zh-CN" dirty="0">
                <a:latin typeface="Consolas" panose="020B0609020204030204" pitchFamily="49" charset="0"/>
              </a:rPr>
              <a:t>0.8</a:t>
            </a:r>
          </a:p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} </a:t>
            </a:r>
          </a:p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public double </a:t>
            </a:r>
            <a:r>
              <a:rPr lang="en-US" altLang="zh-CN" dirty="0" err="1">
                <a:latin typeface="Consolas" panose="020B0609020204030204" pitchFamily="49" charset="0"/>
              </a:rPr>
              <a:t>acceptCash</a:t>
            </a:r>
            <a:r>
              <a:rPr lang="en-US" altLang="zh-CN" dirty="0">
                <a:latin typeface="Consolas" panose="020B0609020204030204" pitchFamily="49" charset="0"/>
              </a:rPr>
              <a:t>(double money) {</a:t>
            </a:r>
          </a:p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return money*</a:t>
            </a:r>
            <a:r>
              <a:rPr lang="en-US" altLang="zh-CN" dirty="0" err="1">
                <a:latin typeface="Consolas" panose="020B0609020204030204" pitchFamily="49" charset="0"/>
              </a:rPr>
              <a:t>moneyRebate</a:t>
            </a:r>
            <a:r>
              <a:rPr lang="en-US" altLang="zh-CN" dirty="0">
                <a:latin typeface="Consolas" panose="020B0609020204030204" pitchFamily="49" charset="0"/>
              </a:rPr>
              <a:t>; } } </a:t>
            </a:r>
          </a:p>
          <a:p>
            <a:pPr lvl="0" algn="l"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08260" y="431199"/>
            <a:ext cx="8280400" cy="57467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ffectLst/>
                <a:latin typeface="+mn-ea"/>
                <a:ea typeface="+mn-ea"/>
              </a:rPr>
              <a:t>定义具体策略角色（</a:t>
            </a:r>
            <a:r>
              <a:rPr lang="en-US" altLang="zh-CN" dirty="0">
                <a:effectLst/>
                <a:latin typeface="+mn-ea"/>
                <a:ea typeface="+mn-ea"/>
              </a:rPr>
              <a:t>Concrete Strategy</a:t>
            </a:r>
            <a:r>
              <a:rPr lang="zh-CN" altLang="en-US" dirty="0">
                <a:effectLst/>
                <a:latin typeface="+mn-ea"/>
                <a:ea typeface="+mn-ea"/>
              </a:rPr>
              <a:t>）：正常收费、每个节日具体的促销活动</a:t>
            </a:r>
            <a:r>
              <a:rPr lang="en-US" altLang="zh-CN" dirty="0">
                <a:effectLst/>
                <a:latin typeface="+mn-ea"/>
                <a:ea typeface="+mn-ea"/>
              </a:rPr>
              <a:t>…..</a:t>
            </a:r>
            <a:endParaRPr lang="zh-CN" altLang="en-US" dirty="0"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97731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49548" y="2276872"/>
            <a:ext cx="8496945" cy="3785652"/>
          </a:xfrm>
          <a:prstGeom prst="rect">
            <a:avLst/>
          </a:prstGeom>
          <a:noFill/>
          <a:ln w="12700">
            <a:solidFill>
              <a:srgbClr val="CC3300"/>
            </a:solidFill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public class </a:t>
            </a:r>
            <a:r>
              <a:rPr lang="en-US" altLang="zh-CN" dirty="0" err="1">
                <a:latin typeface="Consolas" panose="020B0609020204030204" pitchFamily="49" charset="0"/>
              </a:rPr>
              <a:t>CashContext</a:t>
            </a:r>
            <a:r>
              <a:rPr lang="en-US" altLang="zh-CN" dirty="0">
                <a:latin typeface="Consolas" panose="020B0609020204030204" pitchFamily="49" charset="0"/>
              </a:rPr>
              <a:t> {</a:t>
            </a:r>
          </a:p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  private </a:t>
            </a:r>
            <a:r>
              <a:rPr lang="en-US" altLang="zh-CN" dirty="0" err="1">
                <a:latin typeface="Consolas" panose="020B0609020204030204" pitchFamily="49" charset="0"/>
              </a:rPr>
              <a:t>CashSuper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cs</a:t>
            </a:r>
            <a:r>
              <a:rPr lang="en-US" altLang="zh-CN" dirty="0">
                <a:latin typeface="Consolas" panose="020B0609020204030204" pitchFamily="49" charset="0"/>
              </a:rPr>
              <a:t> = null;</a:t>
            </a:r>
          </a:p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  public </a:t>
            </a:r>
            <a:r>
              <a:rPr lang="en-US" altLang="zh-CN" dirty="0" err="1">
                <a:latin typeface="Consolas" panose="020B0609020204030204" pitchFamily="49" charset="0"/>
              </a:rPr>
              <a:t>CashContext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CashSuper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cs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latin typeface="Consolas" panose="020B0609020204030204" pitchFamily="49" charset="0"/>
              </a:rPr>
              <a:t>this.cs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latin typeface="Consolas" panose="020B0609020204030204" pitchFamily="49" charset="0"/>
              </a:rPr>
              <a:t>cs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 public double </a:t>
            </a:r>
            <a:r>
              <a:rPr lang="en-US" altLang="zh-CN" dirty="0" err="1">
                <a:latin typeface="Consolas" panose="020B0609020204030204" pitchFamily="49" charset="0"/>
              </a:rPr>
              <a:t>getResult</a:t>
            </a:r>
            <a:r>
              <a:rPr lang="en-US" altLang="zh-CN" dirty="0">
                <a:latin typeface="Consolas" panose="020B0609020204030204" pitchFamily="49" charset="0"/>
              </a:rPr>
              <a:t>(double money) {</a:t>
            </a:r>
          </a:p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      return </a:t>
            </a:r>
            <a:r>
              <a:rPr lang="en-US" altLang="zh-CN" dirty="0" err="1">
                <a:latin typeface="Consolas" panose="020B0609020204030204" pitchFamily="49" charset="0"/>
              </a:rPr>
              <a:t>cs.acceptCash</a:t>
            </a:r>
            <a:r>
              <a:rPr lang="en-US" altLang="zh-CN" dirty="0">
                <a:latin typeface="Consolas" panose="020B0609020204030204" pitchFamily="49" charset="0"/>
              </a:rPr>
              <a:t>(money);</a:t>
            </a:r>
          </a:p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pPr lvl="0" algn="l"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367432" y="1191355"/>
            <a:ext cx="8280400" cy="57467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ffectLst/>
                <a:latin typeface="+mn-ea"/>
                <a:ea typeface="+mn-ea"/>
              </a:rPr>
              <a:t>定义环境角色（</a:t>
            </a:r>
            <a:r>
              <a:rPr lang="en-US" altLang="zh-CN" dirty="0">
                <a:effectLst/>
                <a:latin typeface="+mn-ea"/>
                <a:ea typeface="+mn-ea"/>
              </a:rPr>
              <a:t>Context</a:t>
            </a:r>
            <a:r>
              <a:rPr lang="zh-CN" altLang="en-US" dirty="0">
                <a:effectLst/>
                <a:latin typeface="+mn-ea"/>
                <a:ea typeface="+mn-ea"/>
              </a:rPr>
              <a:t>）：用于连接上下文，即把促销活动推销给客户</a:t>
            </a:r>
          </a:p>
        </p:txBody>
      </p:sp>
    </p:spTree>
    <p:extLst>
      <p:ext uri="{BB962C8B-B14F-4D97-AF65-F5344CB8AC3E}">
        <p14:creationId xmlns:p14="http://schemas.microsoft.com/office/powerpoint/2010/main" val="25572110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07891" y="1628800"/>
            <a:ext cx="8928217" cy="4154984"/>
          </a:xfrm>
          <a:prstGeom prst="rect">
            <a:avLst/>
          </a:prstGeom>
          <a:noFill/>
          <a:ln w="12700">
            <a:solidFill>
              <a:srgbClr val="CC3300"/>
            </a:solidFill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public class </a:t>
            </a:r>
            <a:r>
              <a:rPr lang="en-US" altLang="zh-CN" sz="2000" dirty="0" err="1">
                <a:latin typeface="Consolas" panose="020B0609020204030204" pitchFamily="49" charset="0"/>
              </a:rPr>
              <a:t>SalesMan</a:t>
            </a:r>
            <a:r>
              <a:rPr lang="en-US" altLang="zh-CN" sz="2000" dirty="0">
                <a:latin typeface="Consolas" panose="020B0609020204030204" pitchFamily="49" charset="0"/>
              </a:rPr>
              <a:t> {</a:t>
            </a:r>
          </a:p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    public static void main(String[] </a:t>
            </a:r>
            <a:r>
              <a:rPr lang="en-US" altLang="zh-CN" sz="2000" dirty="0" err="1">
                <a:latin typeface="Consolas" panose="020B0609020204030204" pitchFamily="49" charset="0"/>
              </a:rPr>
              <a:t>args</a:t>
            </a:r>
            <a:r>
              <a:rPr lang="en-US" altLang="zh-CN" sz="2000" dirty="0">
                <a:latin typeface="Consolas" panose="020B0609020204030204" pitchFamily="49" charset="0"/>
              </a:rPr>
              <a:t>) {</a:t>
            </a:r>
          </a:p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      </a:t>
            </a:r>
            <a:r>
              <a:rPr lang="en-US" altLang="zh-CN" sz="2000" dirty="0" err="1">
                <a:latin typeface="Consolas" panose="020B0609020204030204" pitchFamily="49" charset="0"/>
              </a:rPr>
              <a:t>CashContext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mSalesMan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		// </a:t>
            </a:r>
            <a:r>
              <a:rPr lang="zh-CN" altLang="en-US" sz="2000" dirty="0">
                <a:latin typeface="Consolas" panose="020B0609020204030204" pitchFamily="49" charset="0"/>
              </a:rPr>
              <a:t>平常不打折</a:t>
            </a:r>
            <a:r>
              <a:rPr lang="en-US" altLang="zh-CN" sz="2000" dirty="0">
                <a:latin typeface="Consolas" panose="020B0609020204030204" pitchFamily="49" charset="0"/>
              </a:rPr>
              <a:t>,</a:t>
            </a:r>
            <a:r>
              <a:rPr lang="zh-CN" altLang="en-US" sz="2000" dirty="0">
                <a:latin typeface="Consolas" panose="020B0609020204030204" pitchFamily="49" charset="0"/>
              </a:rPr>
              <a:t>消费了</a:t>
            </a:r>
            <a:r>
              <a:rPr lang="en-US" altLang="zh-CN" sz="2000" dirty="0">
                <a:latin typeface="Consolas" panose="020B0609020204030204" pitchFamily="49" charset="0"/>
              </a:rPr>
              <a:t>1000</a:t>
            </a:r>
          </a:p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CashSuper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cashWay</a:t>
            </a:r>
            <a:r>
              <a:rPr lang="en-US" altLang="zh-CN" sz="2000" dirty="0">
                <a:latin typeface="Consolas" panose="020B0609020204030204" pitchFamily="49" charset="0"/>
              </a:rPr>
              <a:t> = new </a:t>
            </a:r>
            <a:r>
              <a:rPr lang="en-US" altLang="zh-CN" sz="2000" dirty="0" err="1">
                <a:latin typeface="Consolas" panose="020B0609020204030204" pitchFamily="49" charset="0"/>
              </a:rPr>
              <a:t>CashNormal</a:t>
            </a:r>
            <a:r>
              <a:rPr lang="en-US" altLang="zh-CN" sz="2000" dirty="0">
                <a:latin typeface="Consolas" panose="020B0609020204030204" pitchFamily="49" charset="0"/>
              </a:rPr>
              <a:t>();</a:t>
            </a:r>
          </a:p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mSalesMan</a:t>
            </a:r>
            <a:r>
              <a:rPr lang="en-US" altLang="zh-CN" sz="2000" dirty="0">
                <a:latin typeface="Consolas" panose="020B0609020204030204" pitchFamily="49" charset="0"/>
              </a:rPr>
              <a:t> = new </a:t>
            </a:r>
            <a:r>
              <a:rPr lang="en-US" altLang="zh-CN" sz="2000" dirty="0" err="1">
                <a:latin typeface="Consolas" panose="020B0609020204030204" pitchFamily="49" charset="0"/>
              </a:rPr>
              <a:t>CashContext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cashWay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	double </a:t>
            </a:r>
            <a:r>
              <a:rPr lang="en-US" altLang="zh-CN" sz="2000" dirty="0" err="1">
                <a:latin typeface="Consolas" panose="020B0609020204030204" pitchFamily="49" charset="0"/>
              </a:rPr>
              <a:t>normalResult</a:t>
            </a:r>
            <a:r>
              <a:rPr lang="en-US" altLang="zh-CN" sz="2000" dirty="0"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latin typeface="Consolas" panose="020B0609020204030204" pitchFamily="49" charset="0"/>
              </a:rPr>
              <a:t>mSalesMan.getResult</a:t>
            </a:r>
            <a:r>
              <a:rPr lang="en-US" altLang="zh-CN" sz="2000" dirty="0">
                <a:latin typeface="Consolas" panose="020B0609020204030204" pitchFamily="49" charset="0"/>
              </a:rPr>
              <a:t>(1000);</a:t>
            </a:r>
          </a:p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System.out.println</a:t>
            </a:r>
            <a:r>
              <a:rPr lang="en-US" altLang="zh-CN" sz="2000" dirty="0">
                <a:latin typeface="Consolas" panose="020B0609020204030204" pitchFamily="49" charset="0"/>
              </a:rPr>
              <a:t>("</a:t>
            </a:r>
            <a:r>
              <a:rPr lang="zh-CN" altLang="en-US" sz="2000" dirty="0">
                <a:latin typeface="Consolas" panose="020B0609020204030204" pitchFamily="49" charset="0"/>
              </a:rPr>
              <a:t>平常：</a:t>
            </a:r>
            <a:r>
              <a:rPr lang="en-US" altLang="zh-CN" sz="2000" dirty="0">
                <a:latin typeface="Consolas" panose="020B0609020204030204" pitchFamily="49" charset="0"/>
              </a:rPr>
              <a:t>" + </a:t>
            </a:r>
            <a:r>
              <a:rPr lang="en-US" altLang="zh-CN" sz="2000" dirty="0" err="1">
                <a:latin typeface="Consolas" panose="020B0609020204030204" pitchFamily="49" charset="0"/>
              </a:rPr>
              <a:t>normalResult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cashWay</a:t>
            </a:r>
            <a:r>
              <a:rPr lang="en-US" altLang="zh-CN" sz="2000" dirty="0">
                <a:latin typeface="Consolas" panose="020B0609020204030204" pitchFamily="49" charset="0"/>
              </a:rPr>
              <a:t> = new </a:t>
            </a:r>
            <a:r>
              <a:rPr lang="en-US" altLang="zh-CN" sz="2000" dirty="0" err="1">
                <a:latin typeface="Consolas" panose="020B0609020204030204" pitchFamily="49" charset="0"/>
              </a:rPr>
              <a:t>CashRebate</a:t>
            </a:r>
            <a:r>
              <a:rPr lang="en-US" altLang="zh-CN" sz="2000" dirty="0">
                <a:latin typeface="Consolas" panose="020B0609020204030204" pitchFamily="49" charset="0"/>
              </a:rPr>
              <a:t>(0.8);</a:t>
            </a:r>
          </a:p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mSalesMan</a:t>
            </a:r>
            <a:r>
              <a:rPr lang="en-US" altLang="zh-CN" sz="2000" dirty="0">
                <a:latin typeface="Consolas" panose="020B0609020204030204" pitchFamily="49" charset="0"/>
              </a:rPr>
              <a:t> = new </a:t>
            </a:r>
            <a:r>
              <a:rPr lang="en-US" altLang="zh-CN" sz="2000" dirty="0" err="1">
                <a:latin typeface="Consolas" panose="020B0609020204030204" pitchFamily="49" charset="0"/>
              </a:rPr>
              <a:t>CashContext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cashWay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	double </a:t>
            </a:r>
            <a:r>
              <a:rPr lang="en-US" altLang="zh-CN" sz="2000" dirty="0" err="1">
                <a:latin typeface="Consolas" panose="020B0609020204030204" pitchFamily="49" charset="0"/>
              </a:rPr>
              <a:t>rebateResult</a:t>
            </a:r>
            <a:r>
              <a:rPr lang="en-US" altLang="zh-CN" sz="2000" dirty="0">
                <a:latin typeface="Consolas" panose="020B0609020204030204" pitchFamily="49" charset="0"/>
              </a:rPr>
              <a:t> = </a:t>
            </a:r>
            <a:r>
              <a:rPr lang="en-US" altLang="zh-CN" sz="2000" dirty="0" err="1">
                <a:latin typeface="Consolas" panose="020B0609020204030204" pitchFamily="49" charset="0"/>
              </a:rPr>
              <a:t>mSalesMan.getResult</a:t>
            </a:r>
            <a:r>
              <a:rPr lang="en-US" altLang="zh-CN" sz="2000" dirty="0">
                <a:latin typeface="Consolas" panose="020B0609020204030204" pitchFamily="49" charset="0"/>
              </a:rPr>
              <a:t>(1000);</a:t>
            </a:r>
          </a:p>
          <a:p>
            <a:pPr lvl="0"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System.out.println</a:t>
            </a:r>
            <a:r>
              <a:rPr lang="en-US" altLang="zh-CN" sz="2000" dirty="0">
                <a:latin typeface="Consolas" panose="020B0609020204030204" pitchFamily="49" charset="0"/>
              </a:rPr>
              <a:t>("</a:t>
            </a:r>
            <a:r>
              <a:rPr lang="zh-CN" altLang="en-US" sz="2000" dirty="0">
                <a:latin typeface="Consolas" panose="020B0609020204030204" pitchFamily="49" charset="0"/>
              </a:rPr>
              <a:t>打折：</a:t>
            </a:r>
            <a:r>
              <a:rPr lang="en-US" altLang="zh-CN" sz="2000" dirty="0">
                <a:latin typeface="Consolas" panose="020B0609020204030204" pitchFamily="49" charset="0"/>
              </a:rPr>
              <a:t>" + </a:t>
            </a:r>
            <a:r>
              <a:rPr lang="en-US" altLang="zh-CN" sz="2000" dirty="0" err="1">
                <a:latin typeface="Consolas" panose="020B0609020204030204" pitchFamily="49" charset="0"/>
              </a:rPr>
              <a:t>rebateResult</a:t>
            </a:r>
            <a:r>
              <a:rPr lang="en-US" altLang="zh-CN" sz="2000" dirty="0">
                <a:latin typeface="Consolas" panose="020B0609020204030204" pitchFamily="49" charset="0"/>
              </a:rPr>
              <a:t>);}</a:t>
            </a:r>
          </a:p>
          <a:p>
            <a:pPr lvl="0" algn="l"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51520" y="492968"/>
            <a:ext cx="8280400" cy="57467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ffectLst/>
                <a:latin typeface="+mn-ea"/>
                <a:ea typeface="+mn-ea"/>
              </a:rPr>
              <a:t> </a:t>
            </a:r>
            <a:r>
              <a:rPr lang="zh-CN" altLang="en-US" dirty="0">
                <a:effectLst/>
                <a:latin typeface="+mn-ea"/>
                <a:ea typeface="+mn-ea"/>
              </a:rPr>
              <a:t>客户端调用</a:t>
            </a:r>
          </a:p>
        </p:txBody>
      </p:sp>
    </p:spTree>
    <p:extLst>
      <p:ext uri="{BB962C8B-B14F-4D97-AF65-F5344CB8AC3E}">
        <p14:creationId xmlns:p14="http://schemas.microsoft.com/office/powerpoint/2010/main" val="11521670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策略模式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定义算法族，分别封装起来，让他们之间可以互相替换，此模式让算法的变化独立于使用算法的客户</a:t>
            </a:r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54</a:t>
            </a:fld>
            <a:endParaRPr lang="en-US" altLang="zh-CN"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0" b="48999"/>
          <a:stretch/>
        </p:blipFill>
        <p:spPr>
          <a:xfrm>
            <a:off x="395288" y="3140968"/>
            <a:ext cx="8855968" cy="262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831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280400" cy="540082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策略模式提供了管理相关的算法族的办法。策略类的等级结构定义了一个算法或行为族。</a:t>
            </a:r>
          </a:p>
          <a:p>
            <a:r>
              <a:rPr lang="zh-CN" altLang="en-US" dirty="0"/>
              <a:t>策略模式并不决定在何时使用何种算法。在什么情况下使用什么算法是由客户端决定的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是相同行为的不同实现；使得算法可以独立变化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所有这些算法完成的都是相同的工作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只是实现不同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它可以以相同的方式调用所有的算法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减少各种算法类与使用算法类之间的耦合。</a:t>
            </a:r>
          </a:p>
          <a:p>
            <a:r>
              <a:rPr lang="zh-CN" altLang="en-US" dirty="0">
                <a:latin typeface="+mn-ea"/>
              </a:rPr>
              <a:t>使用组合取代继承，封装了可变性，保证了“开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闭”。</a:t>
            </a:r>
          </a:p>
          <a:p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55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10712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策略模式体现的设计原则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组合优先：尽量用组合，而不是继承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开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闭原则：增加新功能，要做到只增加新代码，而不改动老代码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封装可变性：把变化的代码从不变的代码中分离出来，限制变化的影响范围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针对接口编程而不是具体类（定义了策略接口）</a:t>
            </a:r>
          </a:p>
          <a:p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56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754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>
                <a:latin typeface="+mn-ea"/>
                <a:ea typeface="+mn-ea"/>
              </a:rPr>
              <a:t>认识观察者模式</a:t>
            </a:r>
          </a:p>
        </p:txBody>
      </p:sp>
      <p:sp>
        <p:nvSpPr>
          <p:cNvPr id="132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0" dirty="0">
                <a:latin typeface="+mn-ea"/>
              </a:rPr>
              <a:t>报纸和杂志的订阅</a:t>
            </a:r>
          </a:p>
          <a:p>
            <a:pPr lvl="1" eaLnBrk="1" hangingPunct="1">
              <a:defRPr/>
            </a:pPr>
            <a:r>
              <a:rPr lang="zh-CN" altLang="en-US" b="0" dirty="0">
                <a:latin typeface="+mn-ea"/>
              </a:rPr>
              <a:t>报社的业务就是出版报纸</a:t>
            </a:r>
          </a:p>
          <a:p>
            <a:pPr lvl="1" eaLnBrk="1" hangingPunct="1">
              <a:defRPr/>
            </a:pPr>
            <a:r>
              <a:rPr lang="zh-CN" altLang="en-US" b="0" dirty="0">
                <a:latin typeface="+mn-ea"/>
              </a:rPr>
              <a:t>向某家报社订阅报纸，只要他们有新报纸出版，就会给你送来。只要你是他们的订户，你就会一直收到新报纸</a:t>
            </a:r>
          </a:p>
          <a:p>
            <a:pPr lvl="1" eaLnBrk="1" hangingPunct="1">
              <a:defRPr/>
            </a:pPr>
            <a:r>
              <a:rPr lang="zh-CN" altLang="en-US" b="0" dirty="0">
                <a:latin typeface="+mn-ea"/>
              </a:rPr>
              <a:t>当你不想再看报纸时，取消订阅</a:t>
            </a:r>
          </a:p>
          <a:p>
            <a:pPr lvl="1" eaLnBrk="1" hangingPunct="1">
              <a:buFont typeface="Wingdings 2" pitchFamily="18" charset="2"/>
              <a:buNone/>
              <a:defRPr/>
            </a:pPr>
            <a:endParaRPr lang="zh-CN" altLang="en-US" b="0" dirty="0">
              <a:latin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E841D-616F-46F2-880A-560D56E02D93}" type="slidenum">
              <a:rPr lang="zh-CN" altLang="en-US">
                <a:latin typeface="+mn-ea"/>
                <a:ea typeface="+mn-ea"/>
              </a:rPr>
              <a:pPr>
                <a:defRPr/>
              </a:pPr>
              <a:t>6</a:t>
            </a:fld>
            <a:endParaRPr lang="en-US" altLang="zh-CN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+mn-ea"/>
                <a:ea typeface="+mn-ea"/>
              </a:rPr>
              <a:t>Observer(</a:t>
            </a:r>
            <a:r>
              <a:rPr lang="zh-CN" altLang="en-US">
                <a:latin typeface="+mn-ea"/>
                <a:ea typeface="+mn-ea"/>
              </a:rPr>
              <a:t>观察者</a:t>
            </a:r>
            <a:r>
              <a:rPr lang="en-US" altLang="zh-CN">
                <a:latin typeface="+mn-ea"/>
                <a:ea typeface="+mn-ea"/>
              </a:rPr>
              <a:t>)</a:t>
            </a:r>
            <a:r>
              <a:rPr lang="zh-CN" altLang="en-US">
                <a:latin typeface="+mn-ea"/>
                <a:ea typeface="+mn-ea"/>
              </a:rPr>
              <a:t>模式</a:t>
            </a:r>
          </a:p>
        </p:txBody>
      </p:sp>
      <p:sp>
        <p:nvSpPr>
          <p:cNvPr id="125235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319213"/>
            <a:ext cx="8078787" cy="46116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+mn-ea"/>
              </a:rPr>
              <a:t>观察者模式 </a:t>
            </a:r>
            <a:r>
              <a:rPr lang="en-US" altLang="zh-CN">
                <a:latin typeface="+mn-ea"/>
              </a:rPr>
              <a:t>= </a:t>
            </a:r>
            <a:r>
              <a:rPr lang="zh-CN" altLang="en-US">
                <a:latin typeface="+mn-ea"/>
              </a:rPr>
              <a:t>订阅 </a:t>
            </a:r>
            <a:r>
              <a:rPr lang="en-US" altLang="zh-CN">
                <a:latin typeface="+mn-ea"/>
              </a:rPr>
              <a:t>+ </a:t>
            </a:r>
            <a:r>
              <a:rPr lang="zh-CN" altLang="en-US">
                <a:latin typeface="+mn-ea"/>
              </a:rPr>
              <a:t>广播</a:t>
            </a:r>
          </a:p>
          <a:p>
            <a:pPr eaLnBrk="1" hangingPunct="1">
              <a:defRPr/>
            </a:pPr>
            <a:r>
              <a:rPr lang="zh-CN" altLang="en-US">
                <a:latin typeface="+mn-ea"/>
              </a:rPr>
              <a:t>类比：邮局报刊订阅</a:t>
            </a:r>
          </a:p>
          <a:p>
            <a:pPr lvl="1" eaLnBrk="1" hangingPunct="1">
              <a:defRPr/>
            </a:pPr>
            <a:r>
              <a:rPr lang="zh-CN" altLang="en-US">
                <a:latin typeface="+mn-ea"/>
              </a:rPr>
              <a:t>你向邮局订阅报刊</a:t>
            </a:r>
          </a:p>
          <a:p>
            <a:pPr lvl="1" eaLnBrk="1" hangingPunct="1">
              <a:defRPr/>
            </a:pPr>
            <a:r>
              <a:rPr lang="zh-CN" altLang="en-US">
                <a:latin typeface="+mn-ea"/>
              </a:rPr>
              <a:t>邮局把你加入订阅人列表</a:t>
            </a:r>
          </a:p>
          <a:p>
            <a:pPr lvl="1" eaLnBrk="1" hangingPunct="1">
              <a:defRPr/>
            </a:pPr>
            <a:r>
              <a:rPr lang="zh-CN" altLang="en-US">
                <a:latin typeface="+mn-ea"/>
              </a:rPr>
              <a:t>每当有新的报纸，邮局会及时送到每个订阅人手中</a:t>
            </a:r>
          </a:p>
          <a:p>
            <a:pPr lvl="1" eaLnBrk="1" hangingPunct="1">
              <a:defRPr/>
            </a:pPr>
            <a:r>
              <a:rPr lang="zh-CN" altLang="en-US">
                <a:latin typeface="+mn-ea"/>
              </a:rPr>
              <a:t>当你不需要该报纸时，你向邮局退订，从此邮局不再给你送报纸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00FA66-623C-44BE-AE73-988810902721}" type="slidenum">
              <a:rPr lang="zh-CN" altLang="en-US">
                <a:latin typeface="+mn-ea"/>
                <a:ea typeface="+mn-ea"/>
              </a:rPr>
              <a:pPr>
                <a:defRPr/>
              </a:pPr>
              <a:t>7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593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B3B75-06BF-425F-B71D-E90578D22F03}" type="slidenum">
              <a:rPr lang="zh-CN" altLang="en-US">
                <a:latin typeface="+mn-ea"/>
                <a:ea typeface="+mn-ea"/>
              </a:rPr>
              <a:pPr>
                <a:defRPr/>
              </a:pPr>
              <a:t>8</a:t>
            </a:fld>
            <a:endParaRPr lang="en-US" altLang="zh-CN">
              <a:latin typeface="+mn-ea"/>
              <a:ea typeface="+mn-ea"/>
            </a:endParaRPr>
          </a:p>
        </p:txBody>
      </p:sp>
      <p:pic>
        <p:nvPicPr>
          <p:cNvPr id="1255429" name="Picture 5" descr="j0343711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765175"/>
            <a:ext cx="165735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5433" name="Picture 9" descr="j0239627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88913"/>
            <a:ext cx="1787525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5474" name="Group 50"/>
          <p:cNvGrpSpPr>
            <a:grpSpLocks/>
          </p:cNvGrpSpPr>
          <p:nvPr/>
        </p:nvGrpSpPr>
        <p:grpSpPr bwMode="auto">
          <a:xfrm>
            <a:off x="2947988" y="725488"/>
            <a:ext cx="4216400" cy="903287"/>
            <a:chOff x="1857" y="457"/>
            <a:chExt cx="2656" cy="569"/>
          </a:xfrm>
        </p:grpSpPr>
        <p:sp>
          <p:nvSpPr>
            <p:cNvPr id="1255434" name="Line 10"/>
            <p:cNvSpPr>
              <a:spLocks noChangeShapeType="1"/>
            </p:cNvSpPr>
            <p:nvPr/>
          </p:nvSpPr>
          <p:spPr bwMode="auto">
            <a:xfrm flipH="1">
              <a:off x="1882" y="572"/>
              <a:ext cx="2631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72000">
              <a:spAutoFit/>
            </a:bodyPr>
            <a:lstStyle/>
            <a:p>
              <a:pPr>
                <a:defRPr/>
              </a:pPr>
              <a:endParaRPr lang="zh-CN" altLang="en-US" b="0">
                <a:latin typeface="+mn-ea"/>
                <a:ea typeface="+mn-ea"/>
              </a:endParaRPr>
            </a:p>
          </p:txBody>
        </p:sp>
        <p:sp>
          <p:nvSpPr>
            <p:cNvPr id="1255435" name="Text Box 11"/>
            <p:cNvSpPr txBox="1">
              <a:spLocks noChangeArrowheads="1"/>
            </p:cNvSpPr>
            <p:nvPr/>
          </p:nvSpPr>
          <p:spPr bwMode="auto">
            <a:xfrm rot="-529590">
              <a:off x="1857" y="457"/>
              <a:ext cx="2565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72000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latin typeface="+mn-ea"/>
                  <a:ea typeface="+mn-ea"/>
                </a:rPr>
                <a:t>你向邮局申请订阅报纸</a:t>
              </a:r>
            </a:p>
          </p:txBody>
        </p:sp>
      </p:grpSp>
      <p:grpSp>
        <p:nvGrpSpPr>
          <p:cNvPr id="1255512" name="Group 88"/>
          <p:cNvGrpSpPr>
            <a:grpSpLocks/>
          </p:cNvGrpSpPr>
          <p:nvPr/>
        </p:nvGrpSpPr>
        <p:grpSpPr bwMode="auto">
          <a:xfrm>
            <a:off x="827088" y="2420938"/>
            <a:ext cx="3852862" cy="1509712"/>
            <a:chOff x="521" y="1525"/>
            <a:chExt cx="2427" cy="951"/>
          </a:xfrm>
        </p:grpSpPr>
        <p:grpSp>
          <p:nvGrpSpPr>
            <p:cNvPr id="286766" name="Group 48"/>
            <p:cNvGrpSpPr>
              <a:grpSpLocks/>
            </p:cNvGrpSpPr>
            <p:nvPr/>
          </p:nvGrpSpPr>
          <p:grpSpPr bwMode="auto">
            <a:xfrm>
              <a:off x="521" y="1525"/>
              <a:ext cx="928" cy="951"/>
              <a:chOff x="697" y="1582"/>
              <a:chExt cx="928" cy="951"/>
            </a:xfrm>
          </p:grpSpPr>
          <p:sp>
            <p:nvSpPr>
              <p:cNvPr id="1255440" name="Freeform 16"/>
              <p:cNvSpPr>
                <a:spLocks/>
              </p:cNvSpPr>
              <p:nvPr/>
            </p:nvSpPr>
            <p:spPr bwMode="auto">
              <a:xfrm>
                <a:off x="1154" y="1777"/>
                <a:ext cx="5" cy="13"/>
              </a:xfrm>
              <a:custGeom>
                <a:avLst/>
                <a:gdLst>
                  <a:gd name="T0" fmla="*/ 8 w 9"/>
                  <a:gd name="T1" fmla="*/ 0 h 24"/>
                  <a:gd name="T2" fmla="*/ 8 w 9"/>
                  <a:gd name="T3" fmla="*/ 7 h 24"/>
                  <a:gd name="T4" fmla="*/ 9 w 9"/>
                  <a:gd name="T5" fmla="*/ 14 h 24"/>
                  <a:gd name="T6" fmla="*/ 9 w 9"/>
                  <a:gd name="T7" fmla="*/ 19 h 24"/>
                  <a:gd name="T8" fmla="*/ 5 w 9"/>
                  <a:gd name="T9" fmla="*/ 24 h 24"/>
                  <a:gd name="T10" fmla="*/ 2 w 9"/>
                  <a:gd name="T11" fmla="*/ 18 h 24"/>
                  <a:gd name="T12" fmla="*/ 0 w 9"/>
                  <a:gd name="T13" fmla="*/ 11 h 24"/>
                  <a:gd name="T14" fmla="*/ 0 w 9"/>
                  <a:gd name="T15" fmla="*/ 6 h 24"/>
                  <a:gd name="T16" fmla="*/ 4 w 9"/>
                  <a:gd name="T17" fmla="*/ 0 h 24"/>
                  <a:gd name="T18" fmla="*/ 8 w 9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24">
                    <a:moveTo>
                      <a:pt x="8" y="0"/>
                    </a:moveTo>
                    <a:lnTo>
                      <a:pt x="8" y="7"/>
                    </a:lnTo>
                    <a:lnTo>
                      <a:pt x="9" y="14"/>
                    </a:lnTo>
                    <a:lnTo>
                      <a:pt x="9" y="19"/>
                    </a:lnTo>
                    <a:lnTo>
                      <a:pt x="5" y="24"/>
                    </a:lnTo>
                    <a:lnTo>
                      <a:pt x="2" y="18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41" name="Freeform 17"/>
              <p:cNvSpPr>
                <a:spLocks/>
              </p:cNvSpPr>
              <p:nvPr/>
            </p:nvSpPr>
            <p:spPr bwMode="auto">
              <a:xfrm>
                <a:off x="742" y="2231"/>
                <a:ext cx="11" cy="42"/>
              </a:xfrm>
              <a:custGeom>
                <a:avLst/>
                <a:gdLst>
                  <a:gd name="T0" fmla="*/ 14 w 22"/>
                  <a:gd name="T1" fmla="*/ 27 h 84"/>
                  <a:gd name="T2" fmla="*/ 14 w 22"/>
                  <a:gd name="T3" fmla="*/ 39 h 84"/>
                  <a:gd name="T4" fmla="*/ 15 w 22"/>
                  <a:gd name="T5" fmla="*/ 49 h 84"/>
                  <a:gd name="T6" fmla="*/ 18 w 22"/>
                  <a:gd name="T7" fmla="*/ 60 h 84"/>
                  <a:gd name="T8" fmla="*/ 22 w 22"/>
                  <a:gd name="T9" fmla="*/ 70 h 84"/>
                  <a:gd name="T10" fmla="*/ 21 w 22"/>
                  <a:gd name="T11" fmla="*/ 75 h 84"/>
                  <a:gd name="T12" fmla="*/ 21 w 22"/>
                  <a:gd name="T13" fmla="*/ 78 h 84"/>
                  <a:gd name="T14" fmla="*/ 21 w 22"/>
                  <a:gd name="T15" fmla="*/ 81 h 84"/>
                  <a:gd name="T16" fmla="*/ 18 w 22"/>
                  <a:gd name="T17" fmla="*/ 84 h 84"/>
                  <a:gd name="T18" fmla="*/ 12 w 22"/>
                  <a:gd name="T19" fmla="*/ 78 h 84"/>
                  <a:gd name="T20" fmla="*/ 10 w 22"/>
                  <a:gd name="T21" fmla="*/ 69 h 84"/>
                  <a:gd name="T22" fmla="*/ 7 w 22"/>
                  <a:gd name="T23" fmla="*/ 60 h 84"/>
                  <a:gd name="T24" fmla="*/ 4 w 22"/>
                  <a:gd name="T25" fmla="*/ 53 h 84"/>
                  <a:gd name="T26" fmla="*/ 0 w 22"/>
                  <a:gd name="T27" fmla="*/ 40 h 84"/>
                  <a:gd name="T28" fmla="*/ 2 w 22"/>
                  <a:gd name="T29" fmla="*/ 26 h 84"/>
                  <a:gd name="T30" fmla="*/ 3 w 22"/>
                  <a:gd name="T31" fmla="*/ 13 h 84"/>
                  <a:gd name="T32" fmla="*/ 4 w 22"/>
                  <a:gd name="T33" fmla="*/ 0 h 84"/>
                  <a:gd name="T34" fmla="*/ 8 w 22"/>
                  <a:gd name="T35" fmla="*/ 5 h 84"/>
                  <a:gd name="T36" fmla="*/ 11 w 22"/>
                  <a:gd name="T37" fmla="*/ 12 h 84"/>
                  <a:gd name="T38" fmla="*/ 13 w 22"/>
                  <a:gd name="T39" fmla="*/ 20 h 84"/>
                  <a:gd name="T40" fmla="*/ 14 w 22"/>
                  <a:gd name="T41" fmla="*/ 2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2" h="84">
                    <a:moveTo>
                      <a:pt x="14" y="27"/>
                    </a:moveTo>
                    <a:lnTo>
                      <a:pt x="14" y="39"/>
                    </a:lnTo>
                    <a:lnTo>
                      <a:pt x="15" y="49"/>
                    </a:lnTo>
                    <a:lnTo>
                      <a:pt x="18" y="60"/>
                    </a:lnTo>
                    <a:lnTo>
                      <a:pt x="22" y="70"/>
                    </a:lnTo>
                    <a:lnTo>
                      <a:pt x="21" y="75"/>
                    </a:lnTo>
                    <a:lnTo>
                      <a:pt x="21" y="78"/>
                    </a:lnTo>
                    <a:lnTo>
                      <a:pt x="21" y="81"/>
                    </a:lnTo>
                    <a:lnTo>
                      <a:pt x="18" y="84"/>
                    </a:lnTo>
                    <a:lnTo>
                      <a:pt x="12" y="78"/>
                    </a:lnTo>
                    <a:lnTo>
                      <a:pt x="10" y="69"/>
                    </a:lnTo>
                    <a:lnTo>
                      <a:pt x="7" y="60"/>
                    </a:lnTo>
                    <a:lnTo>
                      <a:pt x="4" y="53"/>
                    </a:lnTo>
                    <a:lnTo>
                      <a:pt x="0" y="40"/>
                    </a:lnTo>
                    <a:lnTo>
                      <a:pt x="2" y="26"/>
                    </a:lnTo>
                    <a:lnTo>
                      <a:pt x="3" y="13"/>
                    </a:lnTo>
                    <a:lnTo>
                      <a:pt x="4" y="0"/>
                    </a:lnTo>
                    <a:lnTo>
                      <a:pt x="8" y="5"/>
                    </a:lnTo>
                    <a:lnTo>
                      <a:pt x="11" y="12"/>
                    </a:lnTo>
                    <a:lnTo>
                      <a:pt x="13" y="20"/>
                    </a:lnTo>
                    <a:lnTo>
                      <a:pt x="14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42" name="Freeform 18"/>
              <p:cNvSpPr>
                <a:spLocks/>
              </p:cNvSpPr>
              <p:nvPr/>
            </p:nvSpPr>
            <p:spPr bwMode="auto">
              <a:xfrm>
                <a:off x="697" y="1587"/>
                <a:ext cx="928" cy="946"/>
              </a:xfrm>
              <a:custGeom>
                <a:avLst/>
                <a:gdLst>
                  <a:gd name="T0" fmla="*/ 0 w 1855"/>
                  <a:gd name="T1" fmla="*/ 1418 h 1892"/>
                  <a:gd name="T2" fmla="*/ 4 w 1855"/>
                  <a:gd name="T3" fmla="*/ 1434 h 1892"/>
                  <a:gd name="T4" fmla="*/ 14 w 1855"/>
                  <a:gd name="T5" fmla="*/ 1477 h 1892"/>
                  <a:gd name="T6" fmla="*/ 29 w 1855"/>
                  <a:gd name="T7" fmla="*/ 1519 h 1892"/>
                  <a:gd name="T8" fmla="*/ 44 w 1855"/>
                  <a:gd name="T9" fmla="*/ 1536 h 1892"/>
                  <a:gd name="T10" fmla="*/ 73 w 1855"/>
                  <a:gd name="T11" fmla="*/ 1547 h 1892"/>
                  <a:gd name="T12" fmla="*/ 122 w 1855"/>
                  <a:gd name="T13" fmla="*/ 1565 h 1892"/>
                  <a:gd name="T14" fmla="*/ 188 w 1855"/>
                  <a:gd name="T15" fmla="*/ 1589 h 1892"/>
                  <a:gd name="T16" fmla="*/ 269 w 1855"/>
                  <a:gd name="T17" fmla="*/ 1617 h 1892"/>
                  <a:gd name="T18" fmla="*/ 360 w 1855"/>
                  <a:gd name="T19" fmla="*/ 1648 h 1892"/>
                  <a:gd name="T20" fmla="*/ 460 w 1855"/>
                  <a:gd name="T21" fmla="*/ 1682 h 1892"/>
                  <a:gd name="T22" fmla="*/ 565 w 1855"/>
                  <a:gd name="T23" fmla="*/ 1715 h 1892"/>
                  <a:gd name="T24" fmla="*/ 672 w 1855"/>
                  <a:gd name="T25" fmla="*/ 1750 h 1892"/>
                  <a:gd name="T26" fmla="*/ 778 w 1855"/>
                  <a:gd name="T27" fmla="*/ 1782 h 1892"/>
                  <a:gd name="T28" fmla="*/ 880 w 1855"/>
                  <a:gd name="T29" fmla="*/ 1813 h 1892"/>
                  <a:gd name="T30" fmla="*/ 973 w 1855"/>
                  <a:gd name="T31" fmla="*/ 1840 h 1892"/>
                  <a:gd name="T32" fmla="*/ 1057 w 1855"/>
                  <a:gd name="T33" fmla="*/ 1863 h 1892"/>
                  <a:gd name="T34" fmla="*/ 1127 w 1855"/>
                  <a:gd name="T35" fmla="*/ 1879 h 1892"/>
                  <a:gd name="T36" fmla="*/ 1180 w 1855"/>
                  <a:gd name="T37" fmla="*/ 1889 h 1892"/>
                  <a:gd name="T38" fmla="*/ 1215 w 1855"/>
                  <a:gd name="T39" fmla="*/ 1892 h 1892"/>
                  <a:gd name="T40" fmla="*/ 1240 w 1855"/>
                  <a:gd name="T41" fmla="*/ 1866 h 1892"/>
                  <a:gd name="T42" fmla="*/ 1304 w 1855"/>
                  <a:gd name="T43" fmla="*/ 1736 h 1892"/>
                  <a:gd name="T44" fmla="*/ 1396 w 1855"/>
                  <a:gd name="T45" fmla="*/ 1522 h 1892"/>
                  <a:gd name="T46" fmla="*/ 1504 w 1855"/>
                  <a:gd name="T47" fmla="*/ 1257 h 1892"/>
                  <a:gd name="T48" fmla="*/ 1616 w 1855"/>
                  <a:gd name="T49" fmla="*/ 973 h 1892"/>
                  <a:gd name="T50" fmla="*/ 1718 w 1855"/>
                  <a:gd name="T51" fmla="*/ 706 h 1892"/>
                  <a:gd name="T52" fmla="*/ 1800 w 1855"/>
                  <a:gd name="T53" fmla="*/ 488 h 1892"/>
                  <a:gd name="T54" fmla="*/ 1847 w 1855"/>
                  <a:gd name="T55" fmla="*/ 353 h 1892"/>
                  <a:gd name="T56" fmla="*/ 1855 w 1855"/>
                  <a:gd name="T57" fmla="*/ 307 h 1892"/>
                  <a:gd name="T58" fmla="*/ 1853 w 1855"/>
                  <a:gd name="T59" fmla="*/ 270 h 1892"/>
                  <a:gd name="T60" fmla="*/ 1845 w 1855"/>
                  <a:gd name="T61" fmla="*/ 237 h 1892"/>
                  <a:gd name="T62" fmla="*/ 1830 w 1855"/>
                  <a:gd name="T63" fmla="*/ 206 h 1892"/>
                  <a:gd name="T64" fmla="*/ 1813 w 1855"/>
                  <a:gd name="T65" fmla="*/ 185 h 1892"/>
                  <a:gd name="T66" fmla="*/ 1783 w 1855"/>
                  <a:gd name="T67" fmla="*/ 175 h 1892"/>
                  <a:gd name="T68" fmla="*/ 1731 w 1855"/>
                  <a:gd name="T69" fmla="*/ 162 h 1892"/>
                  <a:gd name="T70" fmla="*/ 1663 w 1855"/>
                  <a:gd name="T71" fmla="*/ 147 h 1892"/>
                  <a:gd name="T72" fmla="*/ 1579 w 1855"/>
                  <a:gd name="T73" fmla="*/ 131 h 1892"/>
                  <a:gd name="T74" fmla="*/ 1484 w 1855"/>
                  <a:gd name="T75" fmla="*/ 115 h 1892"/>
                  <a:gd name="T76" fmla="*/ 1383 w 1855"/>
                  <a:gd name="T77" fmla="*/ 96 h 1892"/>
                  <a:gd name="T78" fmla="*/ 1275 w 1855"/>
                  <a:gd name="T79" fmla="*/ 79 h 1892"/>
                  <a:gd name="T80" fmla="*/ 1166 w 1855"/>
                  <a:gd name="T81" fmla="*/ 63 h 1892"/>
                  <a:gd name="T82" fmla="*/ 1059 w 1855"/>
                  <a:gd name="T83" fmla="*/ 47 h 1892"/>
                  <a:gd name="T84" fmla="*/ 957 w 1855"/>
                  <a:gd name="T85" fmla="*/ 32 h 1892"/>
                  <a:gd name="T86" fmla="*/ 862 w 1855"/>
                  <a:gd name="T87" fmla="*/ 20 h 1892"/>
                  <a:gd name="T88" fmla="*/ 779 w 1855"/>
                  <a:gd name="T89" fmla="*/ 10 h 1892"/>
                  <a:gd name="T90" fmla="*/ 710 w 1855"/>
                  <a:gd name="T91" fmla="*/ 3 h 1892"/>
                  <a:gd name="T92" fmla="*/ 660 w 1855"/>
                  <a:gd name="T93" fmla="*/ 1 h 1892"/>
                  <a:gd name="T94" fmla="*/ 630 w 1855"/>
                  <a:gd name="T95" fmla="*/ 1 h 1892"/>
                  <a:gd name="T96" fmla="*/ 612 w 1855"/>
                  <a:gd name="T97" fmla="*/ 24 h 1892"/>
                  <a:gd name="T98" fmla="*/ 556 w 1855"/>
                  <a:gd name="T99" fmla="*/ 148 h 1892"/>
                  <a:gd name="T100" fmla="*/ 466 w 1855"/>
                  <a:gd name="T101" fmla="*/ 354 h 1892"/>
                  <a:gd name="T102" fmla="*/ 359 w 1855"/>
                  <a:gd name="T103" fmla="*/ 608 h 1892"/>
                  <a:gd name="T104" fmla="*/ 245 w 1855"/>
                  <a:gd name="T105" fmla="*/ 875 h 1892"/>
                  <a:gd name="T106" fmla="*/ 140 w 1855"/>
                  <a:gd name="T107" fmla="*/ 1122 h 1892"/>
                  <a:gd name="T108" fmla="*/ 56 w 1855"/>
                  <a:gd name="T109" fmla="*/ 1314 h 1892"/>
                  <a:gd name="T110" fmla="*/ 6 w 1855"/>
                  <a:gd name="T111" fmla="*/ 1419 h 1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55" h="1892">
                    <a:moveTo>
                      <a:pt x="0" y="1427"/>
                    </a:moveTo>
                    <a:lnTo>
                      <a:pt x="0" y="1418"/>
                    </a:lnTo>
                    <a:lnTo>
                      <a:pt x="1" y="1421"/>
                    </a:lnTo>
                    <a:lnTo>
                      <a:pt x="4" y="1434"/>
                    </a:lnTo>
                    <a:lnTo>
                      <a:pt x="9" y="1454"/>
                    </a:lnTo>
                    <a:lnTo>
                      <a:pt x="14" y="1477"/>
                    </a:lnTo>
                    <a:lnTo>
                      <a:pt x="21" y="1500"/>
                    </a:lnTo>
                    <a:lnTo>
                      <a:pt x="29" y="1519"/>
                    </a:lnTo>
                    <a:lnTo>
                      <a:pt x="39" y="1532"/>
                    </a:lnTo>
                    <a:lnTo>
                      <a:pt x="44" y="1536"/>
                    </a:lnTo>
                    <a:lnTo>
                      <a:pt x="56" y="1540"/>
                    </a:lnTo>
                    <a:lnTo>
                      <a:pt x="73" y="1547"/>
                    </a:lnTo>
                    <a:lnTo>
                      <a:pt x="95" y="1555"/>
                    </a:lnTo>
                    <a:lnTo>
                      <a:pt x="122" y="1565"/>
                    </a:lnTo>
                    <a:lnTo>
                      <a:pt x="153" y="1577"/>
                    </a:lnTo>
                    <a:lnTo>
                      <a:pt x="188" y="1589"/>
                    </a:lnTo>
                    <a:lnTo>
                      <a:pt x="226" y="1602"/>
                    </a:lnTo>
                    <a:lnTo>
                      <a:pt x="269" y="1617"/>
                    </a:lnTo>
                    <a:lnTo>
                      <a:pt x="313" y="1632"/>
                    </a:lnTo>
                    <a:lnTo>
                      <a:pt x="360" y="1648"/>
                    </a:lnTo>
                    <a:lnTo>
                      <a:pt x="410" y="1665"/>
                    </a:lnTo>
                    <a:lnTo>
                      <a:pt x="460" y="1682"/>
                    </a:lnTo>
                    <a:lnTo>
                      <a:pt x="512" y="1698"/>
                    </a:lnTo>
                    <a:lnTo>
                      <a:pt x="565" y="1715"/>
                    </a:lnTo>
                    <a:lnTo>
                      <a:pt x="619" y="1733"/>
                    </a:lnTo>
                    <a:lnTo>
                      <a:pt x="672" y="1750"/>
                    </a:lnTo>
                    <a:lnTo>
                      <a:pt x="725" y="1766"/>
                    </a:lnTo>
                    <a:lnTo>
                      <a:pt x="778" y="1782"/>
                    </a:lnTo>
                    <a:lnTo>
                      <a:pt x="829" y="1798"/>
                    </a:lnTo>
                    <a:lnTo>
                      <a:pt x="880" y="1813"/>
                    </a:lnTo>
                    <a:lnTo>
                      <a:pt x="928" y="1827"/>
                    </a:lnTo>
                    <a:lnTo>
                      <a:pt x="973" y="1840"/>
                    </a:lnTo>
                    <a:lnTo>
                      <a:pt x="1017" y="1851"/>
                    </a:lnTo>
                    <a:lnTo>
                      <a:pt x="1057" y="1863"/>
                    </a:lnTo>
                    <a:lnTo>
                      <a:pt x="1094" y="1872"/>
                    </a:lnTo>
                    <a:lnTo>
                      <a:pt x="1127" y="1879"/>
                    </a:lnTo>
                    <a:lnTo>
                      <a:pt x="1156" y="1885"/>
                    </a:lnTo>
                    <a:lnTo>
                      <a:pt x="1180" y="1889"/>
                    </a:lnTo>
                    <a:lnTo>
                      <a:pt x="1200" y="1892"/>
                    </a:lnTo>
                    <a:lnTo>
                      <a:pt x="1215" y="1892"/>
                    </a:lnTo>
                    <a:lnTo>
                      <a:pt x="1223" y="1889"/>
                    </a:lnTo>
                    <a:lnTo>
                      <a:pt x="1240" y="1866"/>
                    </a:lnTo>
                    <a:lnTo>
                      <a:pt x="1267" y="1814"/>
                    </a:lnTo>
                    <a:lnTo>
                      <a:pt x="1304" y="1736"/>
                    </a:lnTo>
                    <a:lnTo>
                      <a:pt x="1346" y="1638"/>
                    </a:lnTo>
                    <a:lnTo>
                      <a:pt x="1396" y="1522"/>
                    </a:lnTo>
                    <a:lnTo>
                      <a:pt x="1448" y="1394"/>
                    </a:lnTo>
                    <a:lnTo>
                      <a:pt x="1504" y="1257"/>
                    </a:lnTo>
                    <a:lnTo>
                      <a:pt x="1559" y="1115"/>
                    </a:lnTo>
                    <a:lnTo>
                      <a:pt x="1616" y="973"/>
                    </a:lnTo>
                    <a:lnTo>
                      <a:pt x="1669" y="836"/>
                    </a:lnTo>
                    <a:lnTo>
                      <a:pt x="1718" y="706"/>
                    </a:lnTo>
                    <a:lnTo>
                      <a:pt x="1762" y="588"/>
                    </a:lnTo>
                    <a:lnTo>
                      <a:pt x="1800" y="488"/>
                    </a:lnTo>
                    <a:lnTo>
                      <a:pt x="1829" y="407"/>
                    </a:lnTo>
                    <a:lnTo>
                      <a:pt x="1847" y="353"/>
                    </a:lnTo>
                    <a:lnTo>
                      <a:pt x="1854" y="327"/>
                    </a:lnTo>
                    <a:lnTo>
                      <a:pt x="1855" y="307"/>
                    </a:lnTo>
                    <a:lnTo>
                      <a:pt x="1855" y="289"/>
                    </a:lnTo>
                    <a:lnTo>
                      <a:pt x="1853" y="270"/>
                    </a:lnTo>
                    <a:lnTo>
                      <a:pt x="1851" y="253"/>
                    </a:lnTo>
                    <a:lnTo>
                      <a:pt x="1845" y="237"/>
                    </a:lnTo>
                    <a:lnTo>
                      <a:pt x="1839" y="221"/>
                    </a:lnTo>
                    <a:lnTo>
                      <a:pt x="1830" y="206"/>
                    </a:lnTo>
                    <a:lnTo>
                      <a:pt x="1819" y="190"/>
                    </a:lnTo>
                    <a:lnTo>
                      <a:pt x="1813" y="185"/>
                    </a:lnTo>
                    <a:lnTo>
                      <a:pt x="1800" y="180"/>
                    </a:lnTo>
                    <a:lnTo>
                      <a:pt x="1783" y="175"/>
                    </a:lnTo>
                    <a:lnTo>
                      <a:pt x="1760" y="169"/>
                    </a:lnTo>
                    <a:lnTo>
                      <a:pt x="1731" y="162"/>
                    </a:lnTo>
                    <a:lnTo>
                      <a:pt x="1699" y="155"/>
                    </a:lnTo>
                    <a:lnTo>
                      <a:pt x="1663" y="147"/>
                    </a:lnTo>
                    <a:lnTo>
                      <a:pt x="1623" y="140"/>
                    </a:lnTo>
                    <a:lnTo>
                      <a:pt x="1579" y="131"/>
                    </a:lnTo>
                    <a:lnTo>
                      <a:pt x="1534" y="123"/>
                    </a:lnTo>
                    <a:lnTo>
                      <a:pt x="1484" y="115"/>
                    </a:lnTo>
                    <a:lnTo>
                      <a:pt x="1435" y="106"/>
                    </a:lnTo>
                    <a:lnTo>
                      <a:pt x="1383" y="96"/>
                    </a:lnTo>
                    <a:lnTo>
                      <a:pt x="1329" y="88"/>
                    </a:lnTo>
                    <a:lnTo>
                      <a:pt x="1275" y="79"/>
                    </a:lnTo>
                    <a:lnTo>
                      <a:pt x="1221" y="71"/>
                    </a:lnTo>
                    <a:lnTo>
                      <a:pt x="1166" y="63"/>
                    </a:lnTo>
                    <a:lnTo>
                      <a:pt x="1112" y="55"/>
                    </a:lnTo>
                    <a:lnTo>
                      <a:pt x="1059" y="47"/>
                    </a:lnTo>
                    <a:lnTo>
                      <a:pt x="1008" y="39"/>
                    </a:lnTo>
                    <a:lnTo>
                      <a:pt x="957" y="32"/>
                    </a:lnTo>
                    <a:lnTo>
                      <a:pt x="908" y="26"/>
                    </a:lnTo>
                    <a:lnTo>
                      <a:pt x="862" y="20"/>
                    </a:lnTo>
                    <a:lnTo>
                      <a:pt x="819" y="15"/>
                    </a:lnTo>
                    <a:lnTo>
                      <a:pt x="779" y="10"/>
                    </a:lnTo>
                    <a:lnTo>
                      <a:pt x="743" y="6"/>
                    </a:lnTo>
                    <a:lnTo>
                      <a:pt x="710" y="3"/>
                    </a:lnTo>
                    <a:lnTo>
                      <a:pt x="683" y="2"/>
                    </a:lnTo>
                    <a:lnTo>
                      <a:pt x="660" y="1"/>
                    </a:lnTo>
                    <a:lnTo>
                      <a:pt x="642" y="0"/>
                    </a:lnTo>
                    <a:lnTo>
                      <a:pt x="630" y="1"/>
                    </a:lnTo>
                    <a:lnTo>
                      <a:pt x="624" y="3"/>
                    </a:lnTo>
                    <a:lnTo>
                      <a:pt x="612" y="24"/>
                    </a:lnTo>
                    <a:lnTo>
                      <a:pt x="588" y="74"/>
                    </a:lnTo>
                    <a:lnTo>
                      <a:pt x="556" y="148"/>
                    </a:lnTo>
                    <a:lnTo>
                      <a:pt x="514" y="244"/>
                    </a:lnTo>
                    <a:lnTo>
                      <a:pt x="466" y="354"/>
                    </a:lnTo>
                    <a:lnTo>
                      <a:pt x="414" y="478"/>
                    </a:lnTo>
                    <a:lnTo>
                      <a:pt x="359" y="608"/>
                    </a:lnTo>
                    <a:lnTo>
                      <a:pt x="301" y="743"/>
                    </a:lnTo>
                    <a:lnTo>
                      <a:pt x="245" y="875"/>
                    </a:lnTo>
                    <a:lnTo>
                      <a:pt x="191" y="1003"/>
                    </a:lnTo>
                    <a:lnTo>
                      <a:pt x="140" y="1122"/>
                    </a:lnTo>
                    <a:lnTo>
                      <a:pt x="94" y="1228"/>
                    </a:lnTo>
                    <a:lnTo>
                      <a:pt x="56" y="1314"/>
                    </a:lnTo>
                    <a:lnTo>
                      <a:pt x="26" y="1380"/>
                    </a:lnTo>
                    <a:lnTo>
                      <a:pt x="6" y="1419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43" name="Freeform 19"/>
              <p:cNvSpPr>
                <a:spLocks/>
              </p:cNvSpPr>
              <p:nvPr/>
            </p:nvSpPr>
            <p:spPr bwMode="auto">
              <a:xfrm>
                <a:off x="721" y="1603"/>
                <a:ext cx="865" cy="867"/>
              </a:xfrm>
              <a:custGeom>
                <a:avLst/>
                <a:gdLst>
                  <a:gd name="T0" fmla="*/ 5 w 1729"/>
                  <a:gd name="T1" fmla="*/ 1410 h 1733"/>
                  <a:gd name="T2" fmla="*/ 31 w 1729"/>
                  <a:gd name="T3" fmla="*/ 1423 h 1733"/>
                  <a:gd name="T4" fmla="*/ 78 w 1729"/>
                  <a:gd name="T5" fmla="*/ 1440 h 1733"/>
                  <a:gd name="T6" fmla="*/ 143 w 1729"/>
                  <a:gd name="T7" fmla="*/ 1461 h 1733"/>
                  <a:gd name="T8" fmla="*/ 222 w 1729"/>
                  <a:gd name="T9" fmla="*/ 1486 h 1733"/>
                  <a:gd name="T10" fmla="*/ 312 w 1729"/>
                  <a:gd name="T11" fmla="*/ 1514 h 1733"/>
                  <a:gd name="T12" fmla="*/ 411 w 1729"/>
                  <a:gd name="T13" fmla="*/ 1543 h 1733"/>
                  <a:gd name="T14" fmla="*/ 514 w 1729"/>
                  <a:gd name="T15" fmla="*/ 1573 h 1733"/>
                  <a:gd name="T16" fmla="*/ 619 w 1729"/>
                  <a:gd name="T17" fmla="*/ 1603 h 1733"/>
                  <a:gd name="T18" fmla="*/ 722 w 1729"/>
                  <a:gd name="T19" fmla="*/ 1630 h 1733"/>
                  <a:gd name="T20" fmla="*/ 821 w 1729"/>
                  <a:gd name="T21" fmla="*/ 1658 h 1733"/>
                  <a:gd name="T22" fmla="*/ 912 w 1729"/>
                  <a:gd name="T23" fmla="*/ 1682 h 1733"/>
                  <a:gd name="T24" fmla="*/ 992 w 1729"/>
                  <a:gd name="T25" fmla="*/ 1702 h 1733"/>
                  <a:gd name="T26" fmla="*/ 1059 w 1729"/>
                  <a:gd name="T27" fmla="*/ 1718 h 1733"/>
                  <a:gd name="T28" fmla="*/ 1107 w 1729"/>
                  <a:gd name="T29" fmla="*/ 1728 h 1733"/>
                  <a:gd name="T30" fmla="*/ 1136 w 1729"/>
                  <a:gd name="T31" fmla="*/ 1733 h 1733"/>
                  <a:gd name="T32" fmla="*/ 1153 w 1729"/>
                  <a:gd name="T33" fmla="*/ 1712 h 1733"/>
                  <a:gd name="T34" fmla="*/ 1207 w 1729"/>
                  <a:gd name="T35" fmla="*/ 1586 h 1733"/>
                  <a:gd name="T36" fmla="*/ 1294 w 1729"/>
                  <a:gd name="T37" fmla="*/ 1374 h 1733"/>
                  <a:gd name="T38" fmla="*/ 1396 w 1729"/>
                  <a:gd name="T39" fmla="*/ 1109 h 1733"/>
                  <a:gd name="T40" fmla="*/ 1504 w 1729"/>
                  <a:gd name="T41" fmla="*/ 826 h 1733"/>
                  <a:gd name="T42" fmla="*/ 1605 w 1729"/>
                  <a:gd name="T43" fmla="*/ 559 h 1733"/>
                  <a:gd name="T44" fmla="*/ 1682 w 1729"/>
                  <a:gd name="T45" fmla="*/ 342 h 1733"/>
                  <a:gd name="T46" fmla="*/ 1724 w 1729"/>
                  <a:gd name="T47" fmla="*/ 211 h 1733"/>
                  <a:gd name="T48" fmla="*/ 1724 w 1729"/>
                  <a:gd name="T49" fmla="*/ 184 h 1733"/>
                  <a:gd name="T50" fmla="*/ 1699 w 1729"/>
                  <a:gd name="T51" fmla="*/ 174 h 1733"/>
                  <a:gd name="T52" fmla="*/ 1654 w 1729"/>
                  <a:gd name="T53" fmla="*/ 162 h 1733"/>
                  <a:gd name="T54" fmla="*/ 1592 w 1729"/>
                  <a:gd name="T55" fmla="*/ 147 h 1733"/>
                  <a:gd name="T56" fmla="*/ 1516 w 1729"/>
                  <a:gd name="T57" fmla="*/ 132 h 1733"/>
                  <a:gd name="T58" fmla="*/ 1430 w 1729"/>
                  <a:gd name="T59" fmla="*/ 116 h 1733"/>
                  <a:gd name="T60" fmla="*/ 1335 w 1729"/>
                  <a:gd name="T61" fmla="*/ 99 h 1733"/>
                  <a:gd name="T62" fmla="*/ 1235 w 1729"/>
                  <a:gd name="T63" fmla="*/ 82 h 1733"/>
                  <a:gd name="T64" fmla="*/ 1135 w 1729"/>
                  <a:gd name="T65" fmla="*/ 66 h 1733"/>
                  <a:gd name="T66" fmla="*/ 1034 w 1729"/>
                  <a:gd name="T67" fmla="*/ 49 h 1733"/>
                  <a:gd name="T68" fmla="*/ 939 w 1729"/>
                  <a:gd name="T69" fmla="*/ 36 h 1733"/>
                  <a:gd name="T70" fmla="*/ 850 w 1729"/>
                  <a:gd name="T71" fmla="*/ 23 h 1733"/>
                  <a:gd name="T72" fmla="*/ 772 w 1729"/>
                  <a:gd name="T73" fmla="*/ 13 h 1733"/>
                  <a:gd name="T74" fmla="*/ 707 w 1729"/>
                  <a:gd name="T75" fmla="*/ 6 h 1733"/>
                  <a:gd name="T76" fmla="*/ 659 w 1729"/>
                  <a:gd name="T77" fmla="*/ 1 h 1733"/>
                  <a:gd name="T78" fmla="*/ 629 w 1729"/>
                  <a:gd name="T79" fmla="*/ 1 h 1733"/>
                  <a:gd name="T80" fmla="*/ 610 w 1729"/>
                  <a:gd name="T81" fmla="*/ 21 h 1733"/>
                  <a:gd name="T82" fmla="*/ 551 w 1729"/>
                  <a:gd name="T83" fmla="*/ 137 h 1733"/>
                  <a:gd name="T84" fmla="*/ 460 w 1729"/>
                  <a:gd name="T85" fmla="*/ 331 h 1733"/>
                  <a:gd name="T86" fmla="*/ 350 w 1729"/>
                  <a:gd name="T87" fmla="*/ 571 h 1733"/>
                  <a:gd name="T88" fmla="*/ 235 w 1729"/>
                  <a:gd name="T89" fmla="*/ 828 h 1733"/>
                  <a:gd name="T90" fmla="*/ 130 w 1729"/>
                  <a:gd name="T91" fmla="*/ 1070 h 1733"/>
                  <a:gd name="T92" fmla="*/ 48 w 1729"/>
                  <a:gd name="T93" fmla="*/ 1267 h 1733"/>
                  <a:gd name="T94" fmla="*/ 3 w 1729"/>
                  <a:gd name="T95" fmla="*/ 1386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29" h="1733">
                    <a:moveTo>
                      <a:pt x="0" y="1407"/>
                    </a:moveTo>
                    <a:lnTo>
                      <a:pt x="5" y="1410"/>
                    </a:lnTo>
                    <a:lnTo>
                      <a:pt x="15" y="1416"/>
                    </a:lnTo>
                    <a:lnTo>
                      <a:pt x="31" y="1423"/>
                    </a:lnTo>
                    <a:lnTo>
                      <a:pt x="53" y="1431"/>
                    </a:lnTo>
                    <a:lnTo>
                      <a:pt x="78" y="1440"/>
                    </a:lnTo>
                    <a:lnTo>
                      <a:pt x="109" y="1451"/>
                    </a:lnTo>
                    <a:lnTo>
                      <a:pt x="143" y="1461"/>
                    </a:lnTo>
                    <a:lnTo>
                      <a:pt x="181" y="1474"/>
                    </a:lnTo>
                    <a:lnTo>
                      <a:pt x="222" y="1486"/>
                    </a:lnTo>
                    <a:lnTo>
                      <a:pt x="266" y="1500"/>
                    </a:lnTo>
                    <a:lnTo>
                      <a:pt x="312" y="1514"/>
                    </a:lnTo>
                    <a:lnTo>
                      <a:pt x="360" y="1528"/>
                    </a:lnTo>
                    <a:lnTo>
                      <a:pt x="411" y="1543"/>
                    </a:lnTo>
                    <a:lnTo>
                      <a:pt x="462" y="1558"/>
                    </a:lnTo>
                    <a:lnTo>
                      <a:pt x="514" y="1573"/>
                    </a:lnTo>
                    <a:lnTo>
                      <a:pt x="567" y="1588"/>
                    </a:lnTo>
                    <a:lnTo>
                      <a:pt x="619" y="1603"/>
                    </a:lnTo>
                    <a:lnTo>
                      <a:pt x="670" y="1616"/>
                    </a:lnTo>
                    <a:lnTo>
                      <a:pt x="722" y="1630"/>
                    </a:lnTo>
                    <a:lnTo>
                      <a:pt x="773" y="1644"/>
                    </a:lnTo>
                    <a:lnTo>
                      <a:pt x="821" y="1658"/>
                    </a:lnTo>
                    <a:lnTo>
                      <a:pt x="867" y="1669"/>
                    </a:lnTo>
                    <a:lnTo>
                      <a:pt x="912" y="1682"/>
                    </a:lnTo>
                    <a:lnTo>
                      <a:pt x="954" y="1693"/>
                    </a:lnTo>
                    <a:lnTo>
                      <a:pt x="992" y="1702"/>
                    </a:lnTo>
                    <a:lnTo>
                      <a:pt x="1027" y="1711"/>
                    </a:lnTo>
                    <a:lnTo>
                      <a:pt x="1059" y="1718"/>
                    </a:lnTo>
                    <a:lnTo>
                      <a:pt x="1085" y="1724"/>
                    </a:lnTo>
                    <a:lnTo>
                      <a:pt x="1107" y="1728"/>
                    </a:lnTo>
                    <a:lnTo>
                      <a:pt x="1124" y="1731"/>
                    </a:lnTo>
                    <a:lnTo>
                      <a:pt x="1136" y="1733"/>
                    </a:lnTo>
                    <a:lnTo>
                      <a:pt x="1142" y="1732"/>
                    </a:lnTo>
                    <a:lnTo>
                      <a:pt x="1153" y="1712"/>
                    </a:lnTo>
                    <a:lnTo>
                      <a:pt x="1176" y="1663"/>
                    </a:lnTo>
                    <a:lnTo>
                      <a:pt x="1207" y="1586"/>
                    </a:lnTo>
                    <a:lnTo>
                      <a:pt x="1248" y="1489"/>
                    </a:lnTo>
                    <a:lnTo>
                      <a:pt x="1294" y="1374"/>
                    </a:lnTo>
                    <a:lnTo>
                      <a:pt x="1343" y="1245"/>
                    </a:lnTo>
                    <a:lnTo>
                      <a:pt x="1396" y="1109"/>
                    </a:lnTo>
                    <a:lnTo>
                      <a:pt x="1451" y="968"/>
                    </a:lnTo>
                    <a:lnTo>
                      <a:pt x="1504" y="826"/>
                    </a:lnTo>
                    <a:lnTo>
                      <a:pt x="1556" y="688"/>
                    </a:lnTo>
                    <a:lnTo>
                      <a:pt x="1605" y="559"/>
                    </a:lnTo>
                    <a:lnTo>
                      <a:pt x="1646" y="442"/>
                    </a:lnTo>
                    <a:lnTo>
                      <a:pt x="1682" y="342"/>
                    </a:lnTo>
                    <a:lnTo>
                      <a:pt x="1708" y="264"/>
                    </a:lnTo>
                    <a:lnTo>
                      <a:pt x="1724" y="211"/>
                    </a:lnTo>
                    <a:lnTo>
                      <a:pt x="1729" y="188"/>
                    </a:lnTo>
                    <a:lnTo>
                      <a:pt x="1724" y="184"/>
                    </a:lnTo>
                    <a:lnTo>
                      <a:pt x="1715" y="180"/>
                    </a:lnTo>
                    <a:lnTo>
                      <a:pt x="1699" y="174"/>
                    </a:lnTo>
                    <a:lnTo>
                      <a:pt x="1680" y="168"/>
                    </a:lnTo>
                    <a:lnTo>
                      <a:pt x="1654" y="162"/>
                    </a:lnTo>
                    <a:lnTo>
                      <a:pt x="1625" y="155"/>
                    </a:lnTo>
                    <a:lnTo>
                      <a:pt x="1592" y="147"/>
                    </a:lnTo>
                    <a:lnTo>
                      <a:pt x="1556" y="140"/>
                    </a:lnTo>
                    <a:lnTo>
                      <a:pt x="1516" y="132"/>
                    </a:lnTo>
                    <a:lnTo>
                      <a:pt x="1474" y="124"/>
                    </a:lnTo>
                    <a:lnTo>
                      <a:pt x="1430" y="116"/>
                    </a:lnTo>
                    <a:lnTo>
                      <a:pt x="1383" y="107"/>
                    </a:lnTo>
                    <a:lnTo>
                      <a:pt x="1335" y="99"/>
                    </a:lnTo>
                    <a:lnTo>
                      <a:pt x="1286" y="90"/>
                    </a:lnTo>
                    <a:lnTo>
                      <a:pt x="1235" y="82"/>
                    </a:lnTo>
                    <a:lnTo>
                      <a:pt x="1185" y="74"/>
                    </a:lnTo>
                    <a:lnTo>
                      <a:pt x="1135" y="66"/>
                    </a:lnTo>
                    <a:lnTo>
                      <a:pt x="1084" y="57"/>
                    </a:lnTo>
                    <a:lnTo>
                      <a:pt x="1034" y="49"/>
                    </a:lnTo>
                    <a:lnTo>
                      <a:pt x="985" y="42"/>
                    </a:lnTo>
                    <a:lnTo>
                      <a:pt x="939" y="36"/>
                    </a:lnTo>
                    <a:lnTo>
                      <a:pt x="893" y="29"/>
                    </a:lnTo>
                    <a:lnTo>
                      <a:pt x="850" y="23"/>
                    </a:lnTo>
                    <a:lnTo>
                      <a:pt x="810" y="17"/>
                    </a:lnTo>
                    <a:lnTo>
                      <a:pt x="772" y="13"/>
                    </a:lnTo>
                    <a:lnTo>
                      <a:pt x="737" y="8"/>
                    </a:lnTo>
                    <a:lnTo>
                      <a:pt x="707" y="6"/>
                    </a:lnTo>
                    <a:lnTo>
                      <a:pt x="681" y="2"/>
                    </a:lnTo>
                    <a:lnTo>
                      <a:pt x="659" y="1"/>
                    </a:lnTo>
                    <a:lnTo>
                      <a:pt x="642" y="0"/>
                    </a:lnTo>
                    <a:lnTo>
                      <a:pt x="629" y="1"/>
                    </a:lnTo>
                    <a:lnTo>
                      <a:pt x="623" y="2"/>
                    </a:lnTo>
                    <a:lnTo>
                      <a:pt x="610" y="21"/>
                    </a:lnTo>
                    <a:lnTo>
                      <a:pt x="585" y="67"/>
                    </a:lnTo>
                    <a:lnTo>
                      <a:pt x="551" y="137"/>
                    </a:lnTo>
                    <a:lnTo>
                      <a:pt x="508" y="226"/>
                    </a:lnTo>
                    <a:lnTo>
                      <a:pt x="460" y="331"/>
                    </a:lnTo>
                    <a:lnTo>
                      <a:pt x="407" y="447"/>
                    </a:lnTo>
                    <a:lnTo>
                      <a:pt x="350" y="571"/>
                    </a:lnTo>
                    <a:lnTo>
                      <a:pt x="293" y="700"/>
                    </a:lnTo>
                    <a:lnTo>
                      <a:pt x="235" y="828"/>
                    </a:lnTo>
                    <a:lnTo>
                      <a:pt x="181" y="954"/>
                    </a:lnTo>
                    <a:lnTo>
                      <a:pt x="130" y="1070"/>
                    </a:lnTo>
                    <a:lnTo>
                      <a:pt x="85" y="1176"/>
                    </a:lnTo>
                    <a:lnTo>
                      <a:pt x="48" y="1267"/>
                    </a:lnTo>
                    <a:lnTo>
                      <a:pt x="21" y="1338"/>
                    </a:lnTo>
                    <a:lnTo>
                      <a:pt x="3" y="1386"/>
                    </a:lnTo>
                    <a:lnTo>
                      <a:pt x="0" y="1407"/>
                    </a:lnTo>
                    <a:close/>
                  </a:path>
                </a:pathLst>
              </a:custGeom>
              <a:solidFill>
                <a:srgbClr val="7F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44" name="Freeform 20"/>
              <p:cNvSpPr>
                <a:spLocks/>
              </p:cNvSpPr>
              <p:nvPr/>
            </p:nvSpPr>
            <p:spPr bwMode="auto">
              <a:xfrm>
                <a:off x="769" y="1619"/>
                <a:ext cx="773" cy="797"/>
              </a:xfrm>
              <a:custGeom>
                <a:avLst/>
                <a:gdLst>
                  <a:gd name="T0" fmla="*/ 1315 w 1546"/>
                  <a:gd name="T1" fmla="*/ 131 h 1594"/>
                  <a:gd name="T2" fmla="*/ 1527 w 1546"/>
                  <a:gd name="T3" fmla="*/ 176 h 1594"/>
                  <a:gd name="T4" fmla="*/ 1515 w 1546"/>
                  <a:gd name="T5" fmla="*/ 212 h 1594"/>
                  <a:gd name="T6" fmla="*/ 1546 w 1546"/>
                  <a:gd name="T7" fmla="*/ 227 h 1594"/>
                  <a:gd name="T8" fmla="*/ 1024 w 1546"/>
                  <a:gd name="T9" fmla="*/ 1594 h 1594"/>
                  <a:gd name="T10" fmla="*/ 21 w 1546"/>
                  <a:gd name="T11" fmla="*/ 1329 h 1594"/>
                  <a:gd name="T12" fmla="*/ 25 w 1546"/>
                  <a:gd name="T13" fmla="*/ 1275 h 1594"/>
                  <a:gd name="T14" fmla="*/ 0 w 1546"/>
                  <a:gd name="T15" fmla="*/ 1266 h 1594"/>
                  <a:gd name="T16" fmla="*/ 543 w 1546"/>
                  <a:gd name="T17" fmla="*/ 0 h 1594"/>
                  <a:gd name="T18" fmla="*/ 814 w 1546"/>
                  <a:gd name="T19" fmla="*/ 46 h 1594"/>
                  <a:gd name="T20" fmla="*/ 1315 w 1546"/>
                  <a:gd name="T21" fmla="*/ 131 h 1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46" h="1594">
                    <a:moveTo>
                      <a:pt x="1315" y="131"/>
                    </a:moveTo>
                    <a:lnTo>
                      <a:pt x="1527" y="176"/>
                    </a:lnTo>
                    <a:lnTo>
                      <a:pt x="1515" y="212"/>
                    </a:lnTo>
                    <a:lnTo>
                      <a:pt x="1546" y="227"/>
                    </a:lnTo>
                    <a:lnTo>
                      <a:pt x="1024" y="1594"/>
                    </a:lnTo>
                    <a:lnTo>
                      <a:pt x="21" y="1329"/>
                    </a:lnTo>
                    <a:lnTo>
                      <a:pt x="25" y="1275"/>
                    </a:lnTo>
                    <a:lnTo>
                      <a:pt x="0" y="1266"/>
                    </a:lnTo>
                    <a:lnTo>
                      <a:pt x="543" y="0"/>
                    </a:lnTo>
                    <a:lnTo>
                      <a:pt x="814" y="46"/>
                    </a:lnTo>
                    <a:lnTo>
                      <a:pt x="1315" y="1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45" name="Freeform 21"/>
              <p:cNvSpPr>
                <a:spLocks/>
              </p:cNvSpPr>
              <p:nvPr/>
            </p:nvSpPr>
            <p:spPr bwMode="auto">
              <a:xfrm>
                <a:off x="1300" y="1716"/>
                <a:ext cx="304" cy="794"/>
              </a:xfrm>
              <a:custGeom>
                <a:avLst/>
                <a:gdLst>
                  <a:gd name="T0" fmla="*/ 608 w 608"/>
                  <a:gd name="T1" fmla="*/ 0 h 1588"/>
                  <a:gd name="T2" fmla="*/ 608 w 608"/>
                  <a:gd name="T3" fmla="*/ 53 h 1588"/>
                  <a:gd name="T4" fmla="*/ 0 w 608"/>
                  <a:gd name="T5" fmla="*/ 1588 h 1588"/>
                  <a:gd name="T6" fmla="*/ 4 w 608"/>
                  <a:gd name="T7" fmla="*/ 1534 h 1588"/>
                  <a:gd name="T8" fmla="*/ 608 w 608"/>
                  <a:gd name="T9" fmla="*/ 0 h 1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8" h="1588">
                    <a:moveTo>
                      <a:pt x="608" y="0"/>
                    </a:moveTo>
                    <a:lnTo>
                      <a:pt x="608" y="53"/>
                    </a:lnTo>
                    <a:lnTo>
                      <a:pt x="0" y="1588"/>
                    </a:lnTo>
                    <a:lnTo>
                      <a:pt x="4" y="1534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46" name="Freeform 22"/>
              <p:cNvSpPr>
                <a:spLocks/>
              </p:cNvSpPr>
              <p:nvPr/>
            </p:nvSpPr>
            <p:spPr bwMode="auto">
              <a:xfrm>
                <a:off x="783" y="1633"/>
                <a:ext cx="746" cy="759"/>
              </a:xfrm>
              <a:custGeom>
                <a:avLst/>
                <a:gdLst>
                  <a:gd name="T0" fmla="*/ 771 w 1492"/>
                  <a:gd name="T1" fmla="*/ 41 h 1516"/>
                  <a:gd name="T2" fmla="*/ 528 w 1492"/>
                  <a:gd name="T3" fmla="*/ 0 h 1516"/>
                  <a:gd name="T4" fmla="*/ 0 w 1492"/>
                  <a:gd name="T5" fmla="*/ 1225 h 1516"/>
                  <a:gd name="T6" fmla="*/ 26 w 1492"/>
                  <a:gd name="T7" fmla="*/ 1237 h 1516"/>
                  <a:gd name="T8" fmla="*/ 19 w 1492"/>
                  <a:gd name="T9" fmla="*/ 1272 h 1516"/>
                  <a:gd name="T10" fmla="*/ 984 w 1492"/>
                  <a:gd name="T11" fmla="*/ 1516 h 1516"/>
                  <a:gd name="T12" fmla="*/ 1492 w 1492"/>
                  <a:gd name="T13" fmla="*/ 213 h 1516"/>
                  <a:gd name="T14" fmla="*/ 1464 w 1492"/>
                  <a:gd name="T15" fmla="*/ 201 h 1516"/>
                  <a:gd name="T16" fmla="*/ 1474 w 1492"/>
                  <a:gd name="T17" fmla="*/ 166 h 1516"/>
                  <a:gd name="T18" fmla="*/ 1280 w 1492"/>
                  <a:gd name="T19" fmla="*/ 128 h 1516"/>
                  <a:gd name="T20" fmla="*/ 771 w 1492"/>
                  <a:gd name="T21" fmla="*/ 41 h 1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2" h="1516">
                    <a:moveTo>
                      <a:pt x="771" y="41"/>
                    </a:moveTo>
                    <a:lnTo>
                      <a:pt x="528" y="0"/>
                    </a:lnTo>
                    <a:lnTo>
                      <a:pt x="0" y="1225"/>
                    </a:lnTo>
                    <a:lnTo>
                      <a:pt x="26" y="1237"/>
                    </a:lnTo>
                    <a:lnTo>
                      <a:pt x="19" y="1272"/>
                    </a:lnTo>
                    <a:lnTo>
                      <a:pt x="984" y="1516"/>
                    </a:lnTo>
                    <a:lnTo>
                      <a:pt x="1492" y="213"/>
                    </a:lnTo>
                    <a:lnTo>
                      <a:pt x="1464" y="201"/>
                    </a:lnTo>
                    <a:lnTo>
                      <a:pt x="1474" y="166"/>
                    </a:lnTo>
                    <a:lnTo>
                      <a:pt x="1280" y="128"/>
                    </a:lnTo>
                    <a:lnTo>
                      <a:pt x="771" y="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47" name="Freeform 23"/>
              <p:cNvSpPr>
                <a:spLocks/>
              </p:cNvSpPr>
              <p:nvPr/>
            </p:nvSpPr>
            <p:spPr bwMode="auto">
              <a:xfrm>
                <a:off x="806" y="1738"/>
                <a:ext cx="705" cy="634"/>
              </a:xfrm>
              <a:custGeom>
                <a:avLst/>
                <a:gdLst>
                  <a:gd name="T0" fmla="*/ 1410 w 1410"/>
                  <a:gd name="T1" fmla="*/ 10 h 1268"/>
                  <a:gd name="T2" fmla="*/ 922 w 1410"/>
                  <a:gd name="T3" fmla="*/ 1268 h 1268"/>
                  <a:gd name="T4" fmla="*/ 0 w 1410"/>
                  <a:gd name="T5" fmla="*/ 1033 h 1268"/>
                  <a:gd name="T6" fmla="*/ 25 w 1410"/>
                  <a:gd name="T7" fmla="*/ 1021 h 1268"/>
                  <a:gd name="T8" fmla="*/ 898 w 1410"/>
                  <a:gd name="T9" fmla="*/ 1229 h 1268"/>
                  <a:gd name="T10" fmla="*/ 1397 w 1410"/>
                  <a:gd name="T11" fmla="*/ 0 h 1268"/>
                  <a:gd name="T12" fmla="*/ 1410 w 1410"/>
                  <a:gd name="T13" fmla="*/ 10 h 1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0" h="1268">
                    <a:moveTo>
                      <a:pt x="1410" y="10"/>
                    </a:moveTo>
                    <a:lnTo>
                      <a:pt x="922" y="1268"/>
                    </a:lnTo>
                    <a:lnTo>
                      <a:pt x="0" y="1033"/>
                    </a:lnTo>
                    <a:lnTo>
                      <a:pt x="25" y="1021"/>
                    </a:lnTo>
                    <a:lnTo>
                      <a:pt x="898" y="1229"/>
                    </a:lnTo>
                    <a:lnTo>
                      <a:pt x="1397" y="0"/>
                    </a:lnTo>
                    <a:lnTo>
                      <a:pt x="141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48" name="Freeform 24"/>
              <p:cNvSpPr>
                <a:spLocks/>
              </p:cNvSpPr>
              <p:nvPr/>
            </p:nvSpPr>
            <p:spPr bwMode="auto">
              <a:xfrm>
                <a:off x="1045" y="2205"/>
                <a:ext cx="258" cy="110"/>
              </a:xfrm>
              <a:custGeom>
                <a:avLst/>
                <a:gdLst>
                  <a:gd name="T0" fmla="*/ 517 w 517"/>
                  <a:gd name="T1" fmla="*/ 0 h 219"/>
                  <a:gd name="T2" fmla="*/ 45 w 517"/>
                  <a:gd name="T3" fmla="*/ 219 h 219"/>
                  <a:gd name="T4" fmla="*/ 0 w 517"/>
                  <a:gd name="T5" fmla="*/ 196 h 219"/>
                  <a:gd name="T6" fmla="*/ 517 w 517"/>
                  <a:gd name="T7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7" h="219">
                    <a:moveTo>
                      <a:pt x="517" y="0"/>
                    </a:moveTo>
                    <a:lnTo>
                      <a:pt x="45" y="219"/>
                    </a:lnTo>
                    <a:lnTo>
                      <a:pt x="0" y="196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49" name="Freeform 25"/>
              <p:cNvSpPr>
                <a:spLocks/>
              </p:cNvSpPr>
              <p:nvPr/>
            </p:nvSpPr>
            <p:spPr bwMode="auto">
              <a:xfrm>
                <a:off x="1053" y="2178"/>
                <a:ext cx="228" cy="122"/>
              </a:xfrm>
              <a:custGeom>
                <a:avLst/>
                <a:gdLst>
                  <a:gd name="T0" fmla="*/ 457 w 457"/>
                  <a:gd name="T1" fmla="*/ 41 h 243"/>
                  <a:gd name="T2" fmla="*/ 135 w 457"/>
                  <a:gd name="T3" fmla="*/ 21 h 243"/>
                  <a:gd name="T4" fmla="*/ 33 w 457"/>
                  <a:gd name="T5" fmla="*/ 227 h 243"/>
                  <a:gd name="T6" fmla="*/ 0 w 457"/>
                  <a:gd name="T7" fmla="*/ 243 h 243"/>
                  <a:gd name="T8" fmla="*/ 117 w 457"/>
                  <a:gd name="T9" fmla="*/ 0 h 243"/>
                  <a:gd name="T10" fmla="*/ 457 w 457"/>
                  <a:gd name="T11" fmla="*/ 41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7" h="243">
                    <a:moveTo>
                      <a:pt x="457" y="41"/>
                    </a:moveTo>
                    <a:lnTo>
                      <a:pt x="135" y="21"/>
                    </a:lnTo>
                    <a:lnTo>
                      <a:pt x="33" y="227"/>
                    </a:lnTo>
                    <a:lnTo>
                      <a:pt x="0" y="243"/>
                    </a:lnTo>
                    <a:lnTo>
                      <a:pt x="117" y="0"/>
                    </a:lnTo>
                    <a:lnTo>
                      <a:pt x="457" y="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50" name="Freeform 26"/>
              <p:cNvSpPr>
                <a:spLocks/>
              </p:cNvSpPr>
              <p:nvPr/>
            </p:nvSpPr>
            <p:spPr bwMode="auto">
              <a:xfrm>
                <a:off x="724" y="1711"/>
                <a:ext cx="368" cy="217"/>
              </a:xfrm>
              <a:custGeom>
                <a:avLst/>
                <a:gdLst>
                  <a:gd name="T0" fmla="*/ 736 w 736"/>
                  <a:gd name="T1" fmla="*/ 435 h 435"/>
                  <a:gd name="T2" fmla="*/ 680 w 736"/>
                  <a:gd name="T3" fmla="*/ 355 h 435"/>
                  <a:gd name="T4" fmla="*/ 459 w 736"/>
                  <a:gd name="T5" fmla="*/ 212 h 435"/>
                  <a:gd name="T6" fmla="*/ 456 w 736"/>
                  <a:gd name="T7" fmla="*/ 210 h 435"/>
                  <a:gd name="T8" fmla="*/ 446 w 736"/>
                  <a:gd name="T9" fmla="*/ 204 h 435"/>
                  <a:gd name="T10" fmla="*/ 432 w 736"/>
                  <a:gd name="T11" fmla="*/ 195 h 435"/>
                  <a:gd name="T12" fmla="*/ 412 w 736"/>
                  <a:gd name="T13" fmla="*/ 184 h 435"/>
                  <a:gd name="T14" fmla="*/ 388 w 736"/>
                  <a:gd name="T15" fmla="*/ 170 h 435"/>
                  <a:gd name="T16" fmla="*/ 361 w 736"/>
                  <a:gd name="T17" fmla="*/ 154 h 435"/>
                  <a:gd name="T18" fmla="*/ 331 w 736"/>
                  <a:gd name="T19" fmla="*/ 136 h 435"/>
                  <a:gd name="T20" fmla="*/ 301 w 736"/>
                  <a:gd name="T21" fmla="*/ 118 h 435"/>
                  <a:gd name="T22" fmla="*/ 269 w 736"/>
                  <a:gd name="T23" fmla="*/ 99 h 435"/>
                  <a:gd name="T24" fmla="*/ 238 w 736"/>
                  <a:gd name="T25" fmla="*/ 81 h 435"/>
                  <a:gd name="T26" fmla="*/ 207 w 736"/>
                  <a:gd name="T27" fmla="*/ 64 h 435"/>
                  <a:gd name="T28" fmla="*/ 177 w 736"/>
                  <a:gd name="T29" fmla="*/ 48 h 435"/>
                  <a:gd name="T30" fmla="*/ 149 w 736"/>
                  <a:gd name="T31" fmla="*/ 33 h 435"/>
                  <a:gd name="T32" fmla="*/ 125 w 736"/>
                  <a:gd name="T33" fmla="*/ 20 h 435"/>
                  <a:gd name="T34" fmla="*/ 104 w 736"/>
                  <a:gd name="T35" fmla="*/ 11 h 435"/>
                  <a:gd name="T36" fmla="*/ 88 w 736"/>
                  <a:gd name="T37" fmla="*/ 4 h 435"/>
                  <a:gd name="T38" fmla="*/ 63 w 736"/>
                  <a:gd name="T39" fmla="*/ 0 h 435"/>
                  <a:gd name="T40" fmla="*/ 40 w 736"/>
                  <a:gd name="T41" fmla="*/ 10 h 435"/>
                  <a:gd name="T42" fmla="*/ 20 w 736"/>
                  <a:gd name="T43" fmla="*/ 28 h 435"/>
                  <a:gd name="T44" fmla="*/ 8 w 736"/>
                  <a:gd name="T45" fmla="*/ 51 h 435"/>
                  <a:gd name="T46" fmla="*/ 0 w 736"/>
                  <a:gd name="T47" fmla="*/ 79 h 435"/>
                  <a:gd name="T48" fmla="*/ 0 w 736"/>
                  <a:gd name="T49" fmla="*/ 106 h 435"/>
                  <a:gd name="T50" fmla="*/ 8 w 736"/>
                  <a:gd name="T51" fmla="*/ 131 h 435"/>
                  <a:gd name="T52" fmla="*/ 26 w 736"/>
                  <a:gd name="T53" fmla="*/ 150 h 435"/>
                  <a:gd name="T54" fmla="*/ 41 w 736"/>
                  <a:gd name="T55" fmla="*/ 159 h 435"/>
                  <a:gd name="T56" fmla="*/ 59 w 736"/>
                  <a:gd name="T57" fmla="*/ 170 h 435"/>
                  <a:gd name="T58" fmla="*/ 82 w 736"/>
                  <a:gd name="T59" fmla="*/ 181 h 435"/>
                  <a:gd name="T60" fmla="*/ 108 w 736"/>
                  <a:gd name="T61" fmla="*/ 195 h 435"/>
                  <a:gd name="T62" fmla="*/ 137 w 736"/>
                  <a:gd name="T63" fmla="*/ 210 h 435"/>
                  <a:gd name="T64" fmla="*/ 165 w 736"/>
                  <a:gd name="T65" fmla="*/ 225 h 435"/>
                  <a:gd name="T66" fmla="*/ 197 w 736"/>
                  <a:gd name="T67" fmla="*/ 240 h 435"/>
                  <a:gd name="T68" fmla="*/ 226 w 736"/>
                  <a:gd name="T69" fmla="*/ 255 h 435"/>
                  <a:gd name="T70" fmla="*/ 256 w 736"/>
                  <a:gd name="T71" fmla="*/ 270 h 435"/>
                  <a:gd name="T72" fmla="*/ 284 w 736"/>
                  <a:gd name="T73" fmla="*/ 284 h 435"/>
                  <a:gd name="T74" fmla="*/ 311 w 736"/>
                  <a:gd name="T75" fmla="*/ 296 h 435"/>
                  <a:gd name="T76" fmla="*/ 334 w 736"/>
                  <a:gd name="T77" fmla="*/ 308 h 435"/>
                  <a:gd name="T78" fmla="*/ 352 w 736"/>
                  <a:gd name="T79" fmla="*/ 317 h 435"/>
                  <a:gd name="T80" fmla="*/ 367 w 736"/>
                  <a:gd name="T81" fmla="*/ 324 h 435"/>
                  <a:gd name="T82" fmla="*/ 376 w 736"/>
                  <a:gd name="T83" fmla="*/ 329 h 435"/>
                  <a:gd name="T84" fmla="*/ 380 w 736"/>
                  <a:gd name="T85" fmla="*/ 330 h 435"/>
                  <a:gd name="T86" fmla="*/ 641 w 736"/>
                  <a:gd name="T87" fmla="*/ 423 h 435"/>
                  <a:gd name="T88" fmla="*/ 736 w 736"/>
                  <a:gd name="T89" fmla="*/ 435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36" h="435">
                    <a:moveTo>
                      <a:pt x="736" y="435"/>
                    </a:moveTo>
                    <a:lnTo>
                      <a:pt x="680" y="355"/>
                    </a:lnTo>
                    <a:lnTo>
                      <a:pt x="459" y="212"/>
                    </a:lnTo>
                    <a:lnTo>
                      <a:pt x="456" y="210"/>
                    </a:lnTo>
                    <a:lnTo>
                      <a:pt x="446" y="204"/>
                    </a:lnTo>
                    <a:lnTo>
                      <a:pt x="432" y="195"/>
                    </a:lnTo>
                    <a:lnTo>
                      <a:pt x="412" y="184"/>
                    </a:lnTo>
                    <a:lnTo>
                      <a:pt x="388" y="170"/>
                    </a:lnTo>
                    <a:lnTo>
                      <a:pt x="361" y="154"/>
                    </a:lnTo>
                    <a:lnTo>
                      <a:pt x="331" y="136"/>
                    </a:lnTo>
                    <a:lnTo>
                      <a:pt x="301" y="118"/>
                    </a:lnTo>
                    <a:lnTo>
                      <a:pt x="269" y="99"/>
                    </a:lnTo>
                    <a:lnTo>
                      <a:pt x="238" y="81"/>
                    </a:lnTo>
                    <a:lnTo>
                      <a:pt x="207" y="64"/>
                    </a:lnTo>
                    <a:lnTo>
                      <a:pt x="177" y="48"/>
                    </a:lnTo>
                    <a:lnTo>
                      <a:pt x="149" y="33"/>
                    </a:lnTo>
                    <a:lnTo>
                      <a:pt x="125" y="20"/>
                    </a:lnTo>
                    <a:lnTo>
                      <a:pt x="104" y="11"/>
                    </a:lnTo>
                    <a:lnTo>
                      <a:pt x="88" y="4"/>
                    </a:lnTo>
                    <a:lnTo>
                      <a:pt x="63" y="0"/>
                    </a:lnTo>
                    <a:lnTo>
                      <a:pt x="40" y="10"/>
                    </a:lnTo>
                    <a:lnTo>
                      <a:pt x="20" y="28"/>
                    </a:lnTo>
                    <a:lnTo>
                      <a:pt x="8" y="51"/>
                    </a:lnTo>
                    <a:lnTo>
                      <a:pt x="0" y="79"/>
                    </a:lnTo>
                    <a:lnTo>
                      <a:pt x="0" y="106"/>
                    </a:lnTo>
                    <a:lnTo>
                      <a:pt x="8" y="131"/>
                    </a:lnTo>
                    <a:lnTo>
                      <a:pt x="26" y="150"/>
                    </a:lnTo>
                    <a:lnTo>
                      <a:pt x="41" y="159"/>
                    </a:lnTo>
                    <a:lnTo>
                      <a:pt x="59" y="170"/>
                    </a:lnTo>
                    <a:lnTo>
                      <a:pt x="82" y="181"/>
                    </a:lnTo>
                    <a:lnTo>
                      <a:pt x="108" y="195"/>
                    </a:lnTo>
                    <a:lnTo>
                      <a:pt x="137" y="210"/>
                    </a:lnTo>
                    <a:lnTo>
                      <a:pt x="165" y="225"/>
                    </a:lnTo>
                    <a:lnTo>
                      <a:pt x="197" y="240"/>
                    </a:lnTo>
                    <a:lnTo>
                      <a:pt x="226" y="255"/>
                    </a:lnTo>
                    <a:lnTo>
                      <a:pt x="256" y="270"/>
                    </a:lnTo>
                    <a:lnTo>
                      <a:pt x="284" y="284"/>
                    </a:lnTo>
                    <a:lnTo>
                      <a:pt x="311" y="296"/>
                    </a:lnTo>
                    <a:lnTo>
                      <a:pt x="334" y="308"/>
                    </a:lnTo>
                    <a:lnTo>
                      <a:pt x="352" y="317"/>
                    </a:lnTo>
                    <a:lnTo>
                      <a:pt x="367" y="324"/>
                    </a:lnTo>
                    <a:lnTo>
                      <a:pt x="376" y="329"/>
                    </a:lnTo>
                    <a:lnTo>
                      <a:pt x="380" y="330"/>
                    </a:lnTo>
                    <a:lnTo>
                      <a:pt x="641" y="423"/>
                    </a:lnTo>
                    <a:lnTo>
                      <a:pt x="736" y="4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51" name="Freeform 27"/>
              <p:cNvSpPr>
                <a:spLocks/>
              </p:cNvSpPr>
              <p:nvPr/>
            </p:nvSpPr>
            <p:spPr bwMode="auto">
              <a:xfrm>
                <a:off x="743" y="1730"/>
                <a:ext cx="331" cy="187"/>
              </a:xfrm>
              <a:custGeom>
                <a:avLst/>
                <a:gdLst>
                  <a:gd name="T0" fmla="*/ 662 w 662"/>
                  <a:gd name="T1" fmla="*/ 376 h 376"/>
                  <a:gd name="T2" fmla="*/ 611 w 662"/>
                  <a:gd name="T3" fmla="*/ 316 h 376"/>
                  <a:gd name="T4" fmla="*/ 407 w 662"/>
                  <a:gd name="T5" fmla="*/ 196 h 376"/>
                  <a:gd name="T6" fmla="*/ 404 w 662"/>
                  <a:gd name="T7" fmla="*/ 194 h 376"/>
                  <a:gd name="T8" fmla="*/ 396 w 662"/>
                  <a:gd name="T9" fmla="*/ 189 h 376"/>
                  <a:gd name="T10" fmla="*/ 383 w 662"/>
                  <a:gd name="T11" fmla="*/ 180 h 376"/>
                  <a:gd name="T12" fmla="*/ 366 w 662"/>
                  <a:gd name="T13" fmla="*/ 170 h 376"/>
                  <a:gd name="T14" fmla="*/ 345 w 662"/>
                  <a:gd name="T15" fmla="*/ 156 h 376"/>
                  <a:gd name="T16" fmla="*/ 322 w 662"/>
                  <a:gd name="T17" fmla="*/ 141 h 376"/>
                  <a:gd name="T18" fmla="*/ 297 w 662"/>
                  <a:gd name="T19" fmla="*/ 126 h 376"/>
                  <a:gd name="T20" fmla="*/ 270 w 662"/>
                  <a:gd name="T21" fmla="*/ 108 h 376"/>
                  <a:gd name="T22" fmla="*/ 243 w 662"/>
                  <a:gd name="T23" fmla="*/ 91 h 376"/>
                  <a:gd name="T24" fmla="*/ 215 w 662"/>
                  <a:gd name="T25" fmla="*/ 75 h 376"/>
                  <a:gd name="T26" fmla="*/ 188 w 662"/>
                  <a:gd name="T27" fmla="*/ 59 h 376"/>
                  <a:gd name="T28" fmla="*/ 162 w 662"/>
                  <a:gd name="T29" fmla="*/ 44 h 376"/>
                  <a:gd name="T30" fmla="*/ 139 w 662"/>
                  <a:gd name="T31" fmla="*/ 30 h 376"/>
                  <a:gd name="T32" fmla="*/ 117 w 662"/>
                  <a:gd name="T33" fmla="*/ 19 h 376"/>
                  <a:gd name="T34" fmla="*/ 99 w 662"/>
                  <a:gd name="T35" fmla="*/ 9 h 376"/>
                  <a:gd name="T36" fmla="*/ 85 w 662"/>
                  <a:gd name="T37" fmla="*/ 4 h 376"/>
                  <a:gd name="T38" fmla="*/ 61 w 662"/>
                  <a:gd name="T39" fmla="*/ 0 h 376"/>
                  <a:gd name="T40" fmla="*/ 40 w 662"/>
                  <a:gd name="T41" fmla="*/ 7 h 376"/>
                  <a:gd name="T42" fmla="*/ 21 w 662"/>
                  <a:gd name="T43" fmla="*/ 21 h 376"/>
                  <a:gd name="T44" fmla="*/ 8 w 662"/>
                  <a:gd name="T45" fmla="*/ 39 h 376"/>
                  <a:gd name="T46" fmla="*/ 1 w 662"/>
                  <a:gd name="T47" fmla="*/ 61 h 376"/>
                  <a:gd name="T48" fmla="*/ 0 w 662"/>
                  <a:gd name="T49" fmla="*/ 83 h 376"/>
                  <a:gd name="T50" fmla="*/ 6 w 662"/>
                  <a:gd name="T51" fmla="*/ 104 h 376"/>
                  <a:gd name="T52" fmla="*/ 23 w 662"/>
                  <a:gd name="T53" fmla="*/ 120 h 376"/>
                  <a:gd name="T54" fmla="*/ 35 w 662"/>
                  <a:gd name="T55" fmla="*/ 128 h 376"/>
                  <a:gd name="T56" fmla="*/ 54 w 662"/>
                  <a:gd name="T57" fmla="*/ 137 h 376"/>
                  <a:gd name="T58" fmla="*/ 74 w 662"/>
                  <a:gd name="T59" fmla="*/ 148 h 376"/>
                  <a:gd name="T60" fmla="*/ 99 w 662"/>
                  <a:gd name="T61" fmla="*/ 160 h 376"/>
                  <a:gd name="T62" fmla="*/ 125 w 662"/>
                  <a:gd name="T63" fmla="*/ 173 h 376"/>
                  <a:gd name="T64" fmla="*/ 154 w 662"/>
                  <a:gd name="T65" fmla="*/ 186 h 376"/>
                  <a:gd name="T66" fmla="*/ 183 w 662"/>
                  <a:gd name="T67" fmla="*/ 200 h 376"/>
                  <a:gd name="T68" fmla="*/ 211 w 662"/>
                  <a:gd name="T69" fmla="*/ 212 h 376"/>
                  <a:gd name="T70" fmla="*/ 240 w 662"/>
                  <a:gd name="T71" fmla="*/ 225 h 376"/>
                  <a:gd name="T72" fmla="*/ 268 w 662"/>
                  <a:gd name="T73" fmla="*/ 236 h 376"/>
                  <a:gd name="T74" fmla="*/ 292 w 662"/>
                  <a:gd name="T75" fmla="*/ 248 h 376"/>
                  <a:gd name="T76" fmla="*/ 314 w 662"/>
                  <a:gd name="T77" fmla="*/ 257 h 376"/>
                  <a:gd name="T78" fmla="*/ 332 w 662"/>
                  <a:gd name="T79" fmla="*/ 265 h 376"/>
                  <a:gd name="T80" fmla="*/ 346 w 662"/>
                  <a:gd name="T81" fmla="*/ 271 h 376"/>
                  <a:gd name="T82" fmla="*/ 355 w 662"/>
                  <a:gd name="T83" fmla="*/ 276 h 376"/>
                  <a:gd name="T84" fmla="*/ 359 w 662"/>
                  <a:gd name="T85" fmla="*/ 277 h 376"/>
                  <a:gd name="T86" fmla="*/ 577 w 662"/>
                  <a:gd name="T87" fmla="*/ 365 h 376"/>
                  <a:gd name="T88" fmla="*/ 662 w 662"/>
                  <a:gd name="T89" fmla="*/ 376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2" h="376">
                    <a:moveTo>
                      <a:pt x="662" y="376"/>
                    </a:moveTo>
                    <a:lnTo>
                      <a:pt x="611" y="316"/>
                    </a:lnTo>
                    <a:lnTo>
                      <a:pt x="407" y="196"/>
                    </a:lnTo>
                    <a:lnTo>
                      <a:pt x="404" y="194"/>
                    </a:lnTo>
                    <a:lnTo>
                      <a:pt x="396" y="189"/>
                    </a:lnTo>
                    <a:lnTo>
                      <a:pt x="383" y="180"/>
                    </a:lnTo>
                    <a:lnTo>
                      <a:pt x="366" y="170"/>
                    </a:lnTo>
                    <a:lnTo>
                      <a:pt x="345" y="156"/>
                    </a:lnTo>
                    <a:lnTo>
                      <a:pt x="322" y="141"/>
                    </a:lnTo>
                    <a:lnTo>
                      <a:pt x="297" y="126"/>
                    </a:lnTo>
                    <a:lnTo>
                      <a:pt x="270" y="108"/>
                    </a:lnTo>
                    <a:lnTo>
                      <a:pt x="243" y="91"/>
                    </a:lnTo>
                    <a:lnTo>
                      <a:pt x="215" y="75"/>
                    </a:lnTo>
                    <a:lnTo>
                      <a:pt x="188" y="59"/>
                    </a:lnTo>
                    <a:lnTo>
                      <a:pt x="162" y="44"/>
                    </a:lnTo>
                    <a:lnTo>
                      <a:pt x="139" y="30"/>
                    </a:lnTo>
                    <a:lnTo>
                      <a:pt x="117" y="19"/>
                    </a:lnTo>
                    <a:lnTo>
                      <a:pt x="99" y="9"/>
                    </a:lnTo>
                    <a:lnTo>
                      <a:pt x="85" y="4"/>
                    </a:lnTo>
                    <a:lnTo>
                      <a:pt x="61" y="0"/>
                    </a:lnTo>
                    <a:lnTo>
                      <a:pt x="40" y="7"/>
                    </a:lnTo>
                    <a:lnTo>
                      <a:pt x="21" y="21"/>
                    </a:lnTo>
                    <a:lnTo>
                      <a:pt x="8" y="39"/>
                    </a:lnTo>
                    <a:lnTo>
                      <a:pt x="1" y="61"/>
                    </a:lnTo>
                    <a:lnTo>
                      <a:pt x="0" y="83"/>
                    </a:lnTo>
                    <a:lnTo>
                      <a:pt x="6" y="104"/>
                    </a:lnTo>
                    <a:lnTo>
                      <a:pt x="23" y="120"/>
                    </a:lnTo>
                    <a:lnTo>
                      <a:pt x="35" y="128"/>
                    </a:lnTo>
                    <a:lnTo>
                      <a:pt x="54" y="137"/>
                    </a:lnTo>
                    <a:lnTo>
                      <a:pt x="74" y="148"/>
                    </a:lnTo>
                    <a:lnTo>
                      <a:pt x="99" y="160"/>
                    </a:lnTo>
                    <a:lnTo>
                      <a:pt x="125" y="173"/>
                    </a:lnTo>
                    <a:lnTo>
                      <a:pt x="154" y="186"/>
                    </a:lnTo>
                    <a:lnTo>
                      <a:pt x="183" y="200"/>
                    </a:lnTo>
                    <a:lnTo>
                      <a:pt x="211" y="212"/>
                    </a:lnTo>
                    <a:lnTo>
                      <a:pt x="240" y="225"/>
                    </a:lnTo>
                    <a:lnTo>
                      <a:pt x="268" y="236"/>
                    </a:lnTo>
                    <a:lnTo>
                      <a:pt x="292" y="248"/>
                    </a:lnTo>
                    <a:lnTo>
                      <a:pt x="314" y="257"/>
                    </a:lnTo>
                    <a:lnTo>
                      <a:pt x="332" y="265"/>
                    </a:lnTo>
                    <a:lnTo>
                      <a:pt x="346" y="271"/>
                    </a:lnTo>
                    <a:lnTo>
                      <a:pt x="355" y="276"/>
                    </a:lnTo>
                    <a:lnTo>
                      <a:pt x="359" y="277"/>
                    </a:lnTo>
                    <a:lnTo>
                      <a:pt x="577" y="365"/>
                    </a:lnTo>
                    <a:lnTo>
                      <a:pt x="662" y="376"/>
                    </a:lnTo>
                    <a:close/>
                  </a:path>
                </a:pathLst>
              </a:custGeom>
              <a:solidFill>
                <a:srgbClr val="7F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52" name="Freeform 28"/>
              <p:cNvSpPr>
                <a:spLocks/>
              </p:cNvSpPr>
              <p:nvPr/>
            </p:nvSpPr>
            <p:spPr bwMode="auto">
              <a:xfrm>
                <a:off x="705" y="1712"/>
                <a:ext cx="88" cy="60"/>
              </a:xfrm>
              <a:custGeom>
                <a:avLst/>
                <a:gdLst>
                  <a:gd name="T0" fmla="*/ 168 w 177"/>
                  <a:gd name="T1" fmla="*/ 76 h 119"/>
                  <a:gd name="T2" fmla="*/ 157 w 177"/>
                  <a:gd name="T3" fmla="*/ 66 h 119"/>
                  <a:gd name="T4" fmla="*/ 143 w 177"/>
                  <a:gd name="T5" fmla="*/ 56 h 119"/>
                  <a:gd name="T6" fmla="*/ 127 w 177"/>
                  <a:gd name="T7" fmla="*/ 46 h 119"/>
                  <a:gd name="T8" fmla="*/ 111 w 177"/>
                  <a:gd name="T9" fmla="*/ 35 h 119"/>
                  <a:gd name="T10" fmla="*/ 93 w 177"/>
                  <a:gd name="T11" fmla="*/ 26 h 119"/>
                  <a:gd name="T12" fmla="*/ 75 w 177"/>
                  <a:gd name="T13" fmla="*/ 18 h 119"/>
                  <a:gd name="T14" fmla="*/ 58 w 177"/>
                  <a:gd name="T15" fmla="*/ 10 h 119"/>
                  <a:gd name="T16" fmla="*/ 43 w 177"/>
                  <a:gd name="T17" fmla="*/ 3 h 119"/>
                  <a:gd name="T18" fmla="*/ 30 w 177"/>
                  <a:gd name="T19" fmla="*/ 0 h 119"/>
                  <a:gd name="T20" fmla="*/ 19 w 177"/>
                  <a:gd name="T21" fmla="*/ 2 h 119"/>
                  <a:gd name="T22" fmla="*/ 11 w 177"/>
                  <a:gd name="T23" fmla="*/ 8 h 119"/>
                  <a:gd name="T24" fmla="*/ 4 w 177"/>
                  <a:gd name="T25" fmla="*/ 16 h 119"/>
                  <a:gd name="T26" fmla="*/ 0 w 177"/>
                  <a:gd name="T27" fmla="*/ 25 h 119"/>
                  <a:gd name="T28" fmla="*/ 0 w 177"/>
                  <a:gd name="T29" fmla="*/ 36 h 119"/>
                  <a:gd name="T30" fmla="*/ 5 w 177"/>
                  <a:gd name="T31" fmla="*/ 46 h 119"/>
                  <a:gd name="T32" fmla="*/ 12 w 177"/>
                  <a:gd name="T33" fmla="*/ 55 h 119"/>
                  <a:gd name="T34" fmla="*/ 24 w 177"/>
                  <a:gd name="T35" fmla="*/ 63 h 119"/>
                  <a:gd name="T36" fmla="*/ 39 w 177"/>
                  <a:gd name="T37" fmla="*/ 72 h 119"/>
                  <a:gd name="T38" fmla="*/ 55 w 177"/>
                  <a:gd name="T39" fmla="*/ 83 h 119"/>
                  <a:gd name="T40" fmla="*/ 73 w 177"/>
                  <a:gd name="T41" fmla="*/ 92 h 119"/>
                  <a:gd name="T42" fmla="*/ 91 w 177"/>
                  <a:gd name="T43" fmla="*/ 101 h 119"/>
                  <a:gd name="T44" fmla="*/ 110 w 177"/>
                  <a:gd name="T45" fmla="*/ 109 h 119"/>
                  <a:gd name="T46" fmla="*/ 125 w 177"/>
                  <a:gd name="T47" fmla="*/ 115 h 119"/>
                  <a:gd name="T48" fmla="*/ 139 w 177"/>
                  <a:gd name="T49" fmla="*/ 118 h 119"/>
                  <a:gd name="T50" fmla="*/ 150 w 177"/>
                  <a:gd name="T51" fmla="*/ 119 h 119"/>
                  <a:gd name="T52" fmla="*/ 159 w 177"/>
                  <a:gd name="T53" fmla="*/ 117 h 119"/>
                  <a:gd name="T54" fmla="*/ 168 w 177"/>
                  <a:gd name="T55" fmla="*/ 114 h 119"/>
                  <a:gd name="T56" fmla="*/ 173 w 177"/>
                  <a:gd name="T57" fmla="*/ 109 h 119"/>
                  <a:gd name="T58" fmla="*/ 177 w 177"/>
                  <a:gd name="T59" fmla="*/ 102 h 119"/>
                  <a:gd name="T60" fmla="*/ 177 w 177"/>
                  <a:gd name="T61" fmla="*/ 94 h 119"/>
                  <a:gd name="T62" fmla="*/ 173 w 177"/>
                  <a:gd name="T63" fmla="*/ 85 h 119"/>
                  <a:gd name="T64" fmla="*/ 168 w 177"/>
                  <a:gd name="T65" fmla="*/ 7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7" h="119">
                    <a:moveTo>
                      <a:pt x="168" y="76"/>
                    </a:moveTo>
                    <a:lnTo>
                      <a:pt x="157" y="66"/>
                    </a:lnTo>
                    <a:lnTo>
                      <a:pt x="143" y="56"/>
                    </a:lnTo>
                    <a:lnTo>
                      <a:pt x="127" y="46"/>
                    </a:lnTo>
                    <a:lnTo>
                      <a:pt x="111" y="35"/>
                    </a:lnTo>
                    <a:lnTo>
                      <a:pt x="93" y="26"/>
                    </a:lnTo>
                    <a:lnTo>
                      <a:pt x="75" y="18"/>
                    </a:lnTo>
                    <a:lnTo>
                      <a:pt x="58" y="10"/>
                    </a:lnTo>
                    <a:lnTo>
                      <a:pt x="43" y="3"/>
                    </a:lnTo>
                    <a:lnTo>
                      <a:pt x="30" y="0"/>
                    </a:lnTo>
                    <a:lnTo>
                      <a:pt x="19" y="2"/>
                    </a:lnTo>
                    <a:lnTo>
                      <a:pt x="11" y="8"/>
                    </a:lnTo>
                    <a:lnTo>
                      <a:pt x="4" y="16"/>
                    </a:lnTo>
                    <a:lnTo>
                      <a:pt x="0" y="25"/>
                    </a:lnTo>
                    <a:lnTo>
                      <a:pt x="0" y="36"/>
                    </a:lnTo>
                    <a:lnTo>
                      <a:pt x="5" y="46"/>
                    </a:lnTo>
                    <a:lnTo>
                      <a:pt x="12" y="55"/>
                    </a:lnTo>
                    <a:lnTo>
                      <a:pt x="24" y="63"/>
                    </a:lnTo>
                    <a:lnTo>
                      <a:pt x="39" y="72"/>
                    </a:lnTo>
                    <a:lnTo>
                      <a:pt x="55" y="83"/>
                    </a:lnTo>
                    <a:lnTo>
                      <a:pt x="73" y="92"/>
                    </a:lnTo>
                    <a:lnTo>
                      <a:pt x="91" y="101"/>
                    </a:lnTo>
                    <a:lnTo>
                      <a:pt x="110" y="109"/>
                    </a:lnTo>
                    <a:lnTo>
                      <a:pt x="125" y="115"/>
                    </a:lnTo>
                    <a:lnTo>
                      <a:pt x="139" y="118"/>
                    </a:lnTo>
                    <a:lnTo>
                      <a:pt x="150" y="119"/>
                    </a:lnTo>
                    <a:lnTo>
                      <a:pt x="159" y="117"/>
                    </a:lnTo>
                    <a:lnTo>
                      <a:pt x="168" y="114"/>
                    </a:lnTo>
                    <a:lnTo>
                      <a:pt x="173" y="109"/>
                    </a:lnTo>
                    <a:lnTo>
                      <a:pt x="177" y="102"/>
                    </a:lnTo>
                    <a:lnTo>
                      <a:pt x="177" y="94"/>
                    </a:lnTo>
                    <a:lnTo>
                      <a:pt x="173" y="85"/>
                    </a:lnTo>
                    <a:lnTo>
                      <a:pt x="168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53" name="Freeform 29"/>
              <p:cNvSpPr>
                <a:spLocks/>
              </p:cNvSpPr>
              <p:nvPr/>
            </p:nvSpPr>
            <p:spPr bwMode="auto">
              <a:xfrm>
                <a:off x="717" y="1722"/>
                <a:ext cx="64" cy="40"/>
              </a:xfrm>
              <a:custGeom>
                <a:avLst/>
                <a:gdLst>
                  <a:gd name="T0" fmla="*/ 120 w 127"/>
                  <a:gd name="T1" fmla="*/ 52 h 81"/>
                  <a:gd name="T2" fmla="*/ 112 w 127"/>
                  <a:gd name="T3" fmla="*/ 45 h 81"/>
                  <a:gd name="T4" fmla="*/ 102 w 127"/>
                  <a:gd name="T5" fmla="*/ 38 h 81"/>
                  <a:gd name="T6" fmla="*/ 91 w 127"/>
                  <a:gd name="T7" fmla="*/ 31 h 81"/>
                  <a:gd name="T8" fmla="*/ 78 w 127"/>
                  <a:gd name="T9" fmla="*/ 24 h 81"/>
                  <a:gd name="T10" fmla="*/ 65 w 127"/>
                  <a:gd name="T11" fmla="*/ 19 h 81"/>
                  <a:gd name="T12" fmla="*/ 53 w 127"/>
                  <a:gd name="T13" fmla="*/ 12 h 81"/>
                  <a:gd name="T14" fmla="*/ 40 w 127"/>
                  <a:gd name="T15" fmla="*/ 7 h 81"/>
                  <a:gd name="T16" fmla="*/ 30 w 127"/>
                  <a:gd name="T17" fmla="*/ 3 h 81"/>
                  <a:gd name="T18" fmla="*/ 21 w 127"/>
                  <a:gd name="T19" fmla="*/ 0 h 81"/>
                  <a:gd name="T20" fmla="*/ 13 w 127"/>
                  <a:gd name="T21" fmla="*/ 1 h 81"/>
                  <a:gd name="T22" fmla="*/ 7 w 127"/>
                  <a:gd name="T23" fmla="*/ 5 h 81"/>
                  <a:gd name="T24" fmla="*/ 2 w 127"/>
                  <a:gd name="T25" fmla="*/ 11 h 81"/>
                  <a:gd name="T26" fmla="*/ 0 w 127"/>
                  <a:gd name="T27" fmla="*/ 17 h 81"/>
                  <a:gd name="T28" fmla="*/ 0 w 127"/>
                  <a:gd name="T29" fmla="*/ 24 h 81"/>
                  <a:gd name="T30" fmla="*/ 2 w 127"/>
                  <a:gd name="T31" fmla="*/ 32 h 81"/>
                  <a:gd name="T32" fmla="*/ 7 w 127"/>
                  <a:gd name="T33" fmla="*/ 38 h 81"/>
                  <a:gd name="T34" fmla="*/ 15 w 127"/>
                  <a:gd name="T35" fmla="*/ 44 h 81"/>
                  <a:gd name="T36" fmla="*/ 26 w 127"/>
                  <a:gd name="T37" fmla="*/ 50 h 81"/>
                  <a:gd name="T38" fmla="*/ 38 w 127"/>
                  <a:gd name="T39" fmla="*/ 57 h 81"/>
                  <a:gd name="T40" fmla="*/ 52 w 127"/>
                  <a:gd name="T41" fmla="*/ 64 h 81"/>
                  <a:gd name="T42" fmla="*/ 65 w 127"/>
                  <a:gd name="T43" fmla="*/ 69 h 81"/>
                  <a:gd name="T44" fmla="*/ 78 w 127"/>
                  <a:gd name="T45" fmla="*/ 75 h 81"/>
                  <a:gd name="T46" fmla="*/ 90 w 127"/>
                  <a:gd name="T47" fmla="*/ 79 h 81"/>
                  <a:gd name="T48" fmla="*/ 99 w 127"/>
                  <a:gd name="T49" fmla="*/ 81 h 81"/>
                  <a:gd name="T50" fmla="*/ 107 w 127"/>
                  <a:gd name="T51" fmla="*/ 81 h 81"/>
                  <a:gd name="T52" fmla="*/ 114 w 127"/>
                  <a:gd name="T53" fmla="*/ 81 h 81"/>
                  <a:gd name="T54" fmla="*/ 120 w 127"/>
                  <a:gd name="T55" fmla="*/ 79 h 81"/>
                  <a:gd name="T56" fmla="*/ 123 w 127"/>
                  <a:gd name="T57" fmla="*/ 75 h 81"/>
                  <a:gd name="T58" fmla="*/ 125 w 127"/>
                  <a:gd name="T59" fmla="*/ 70 h 81"/>
                  <a:gd name="T60" fmla="*/ 127 w 127"/>
                  <a:gd name="T61" fmla="*/ 65 h 81"/>
                  <a:gd name="T62" fmla="*/ 124 w 127"/>
                  <a:gd name="T63" fmla="*/ 59 h 81"/>
                  <a:gd name="T64" fmla="*/ 120 w 127"/>
                  <a:gd name="T65" fmla="*/ 5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81">
                    <a:moveTo>
                      <a:pt x="120" y="52"/>
                    </a:moveTo>
                    <a:lnTo>
                      <a:pt x="112" y="45"/>
                    </a:lnTo>
                    <a:lnTo>
                      <a:pt x="102" y="38"/>
                    </a:lnTo>
                    <a:lnTo>
                      <a:pt x="91" y="31"/>
                    </a:lnTo>
                    <a:lnTo>
                      <a:pt x="78" y="24"/>
                    </a:lnTo>
                    <a:lnTo>
                      <a:pt x="65" y="19"/>
                    </a:lnTo>
                    <a:lnTo>
                      <a:pt x="53" y="12"/>
                    </a:lnTo>
                    <a:lnTo>
                      <a:pt x="40" y="7"/>
                    </a:lnTo>
                    <a:lnTo>
                      <a:pt x="30" y="3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7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7" y="38"/>
                    </a:lnTo>
                    <a:lnTo>
                      <a:pt x="15" y="44"/>
                    </a:lnTo>
                    <a:lnTo>
                      <a:pt x="26" y="50"/>
                    </a:lnTo>
                    <a:lnTo>
                      <a:pt x="38" y="57"/>
                    </a:lnTo>
                    <a:lnTo>
                      <a:pt x="52" y="64"/>
                    </a:lnTo>
                    <a:lnTo>
                      <a:pt x="65" y="69"/>
                    </a:lnTo>
                    <a:lnTo>
                      <a:pt x="78" y="75"/>
                    </a:lnTo>
                    <a:lnTo>
                      <a:pt x="90" y="79"/>
                    </a:lnTo>
                    <a:lnTo>
                      <a:pt x="99" y="81"/>
                    </a:lnTo>
                    <a:lnTo>
                      <a:pt x="107" y="81"/>
                    </a:lnTo>
                    <a:lnTo>
                      <a:pt x="114" y="81"/>
                    </a:lnTo>
                    <a:lnTo>
                      <a:pt x="120" y="79"/>
                    </a:lnTo>
                    <a:lnTo>
                      <a:pt x="123" y="75"/>
                    </a:lnTo>
                    <a:lnTo>
                      <a:pt x="125" y="70"/>
                    </a:lnTo>
                    <a:lnTo>
                      <a:pt x="127" y="65"/>
                    </a:lnTo>
                    <a:lnTo>
                      <a:pt x="124" y="59"/>
                    </a:lnTo>
                    <a:lnTo>
                      <a:pt x="120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54" name="Freeform 30"/>
              <p:cNvSpPr>
                <a:spLocks/>
              </p:cNvSpPr>
              <p:nvPr/>
            </p:nvSpPr>
            <p:spPr bwMode="auto">
              <a:xfrm>
                <a:off x="1130" y="1582"/>
                <a:ext cx="303" cy="179"/>
              </a:xfrm>
              <a:custGeom>
                <a:avLst/>
                <a:gdLst>
                  <a:gd name="T0" fmla="*/ 597 w 606"/>
                  <a:gd name="T1" fmla="*/ 357 h 357"/>
                  <a:gd name="T2" fmla="*/ 0 w 606"/>
                  <a:gd name="T3" fmla="*/ 254 h 357"/>
                  <a:gd name="T4" fmla="*/ 14 w 606"/>
                  <a:gd name="T5" fmla="*/ 224 h 357"/>
                  <a:gd name="T6" fmla="*/ 31 w 606"/>
                  <a:gd name="T7" fmla="*/ 203 h 357"/>
                  <a:gd name="T8" fmla="*/ 52 w 606"/>
                  <a:gd name="T9" fmla="*/ 190 h 357"/>
                  <a:gd name="T10" fmla="*/ 74 w 606"/>
                  <a:gd name="T11" fmla="*/ 182 h 357"/>
                  <a:gd name="T12" fmla="*/ 98 w 606"/>
                  <a:gd name="T13" fmla="*/ 178 h 357"/>
                  <a:gd name="T14" fmla="*/ 123 w 606"/>
                  <a:gd name="T15" fmla="*/ 173 h 357"/>
                  <a:gd name="T16" fmla="*/ 147 w 606"/>
                  <a:gd name="T17" fmla="*/ 165 h 357"/>
                  <a:gd name="T18" fmla="*/ 171 w 606"/>
                  <a:gd name="T19" fmla="*/ 152 h 357"/>
                  <a:gd name="T20" fmla="*/ 183 w 606"/>
                  <a:gd name="T21" fmla="*/ 143 h 357"/>
                  <a:gd name="T22" fmla="*/ 193 w 606"/>
                  <a:gd name="T23" fmla="*/ 133 h 357"/>
                  <a:gd name="T24" fmla="*/ 203 w 606"/>
                  <a:gd name="T25" fmla="*/ 120 h 357"/>
                  <a:gd name="T26" fmla="*/ 212 w 606"/>
                  <a:gd name="T27" fmla="*/ 106 h 357"/>
                  <a:gd name="T28" fmla="*/ 221 w 606"/>
                  <a:gd name="T29" fmla="*/ 92 h 357"/>
                  <a:gd name="T30" fmla="*/ 230 w 606"/>
                  <a:gd name="T31" fmla="*/ 79 h 357"/>
                  <a:gd name="T32" fmla="*/ 241 w 606"/>
                  <a:gd name="T33" fmla="*/ 65 h 357"/>
                  <a:gd name="T34" fmla="*/ 251 w 606"/>
                  <a:gd name="T35" fmla="*/ 51 h 357"/>
                  <a:gd name="T36" fmla="*/ 262 w 606"/>
                  <a:gd name="T37" fmla="*/ 38 h 357"/>
                  <a:gd name="T38" fmla="*/ 276 w 606"/>
                  <a:gd name="T39" fmla="*/ 27 h 357"/>
                  <a:gd name="T40" fmla="*/ 290 w 606"/>
                  <a:gd name="T41" fmla="*/ 17 h 357"/>
                  <a:gd name="T42" fmla="*/ 307 w 606"/>
                  <a:gd name="T43" fmla="*/ 9 h 357"/>
                  <a:gd name="T44" fmla="*/ 326 w 606"/>
                  <a:gd name="T45" fmla="*/ 4 h 357"/>
                  <a:gd name="T46" fmla="*/ 348 w 606"/>
                  <a:gd name="T47" fmla="*/ 0 h 357"/>
                  <a:gd name="T48" fmla="*/ 371 w 606"/>
                  <a:gd name="T49" fmla="*/ 0 h 357"/>
                  <a:gd name="T50" fmla="*/ 398 w 606"/>
                  <a:gd name="T51" fmla="*/ 4 h 357"/>
                  <a:gd name="T52" fmla="*/ 447 w 606"/>
                  <a:gd name="T53" fmla="*/ 16 h 357"/>
                  <a:gd name="T54" fmla="*/ 478 w 606"/>
                  <a:gd name="T55" fmla="*/ 35 h 357"/>
                  <a:gd name="T56" fmla="*/ 496 w 606"/>
                  <a:gd name="T57" fmla="*/ 57 h 357"/>
                  <a:gd name="T58" fmla="*/ 504 w 606"/>
                  <a:gd name="T59" fmla="*/ 81 h 357"/>
                  <a:gd name="T60" fmla="*/ 508 w 606"/>
                  <a:gd name="T61" fmla="*/ 109 h 357"/>
                  <a:gd name="T62" fmla="*/ 510 w 606"/>
                  <a:gd name="T63" fmla="*/ 136 h 357"/>
                  <a:gd name="T64" fmla="*/ 515 w 606"/>
                  <a:gd name="T65" fmla="*/ 164 h 357"/>
                  <a:gd name="T66" fmla="*/ 526 w 606"/>
                  <a:gd name="T67" fmla="*/ 191 h 357"/>
                  <a:gd name="T68" fmla="*/ 542 w 606"/>
                  <a:gd name="T69" fmla="*/ 216 h 357"/>
                  <a:gd name="T70" fmla="*/ 560 w 606"/>
                  <a:gd name="T71" fmla="*/ 235 h 357"/>
                  <a:gd name="T72" fmla="*/ 576 w 606"/>
                  <a:gd name="T73" fmla="*/ 253 h 357"/>
                  <a:gd name="T74" fmla="*/ 590 w 606"/>
                  <a:gd name="T75" fmla="*/ 269 h 357"/>
                  <a:gd name="T76" fmla="*/ 600 w 606"/>
                  <a:gd name="T77" fmla="*/ 286 h 357"/>
                  <a:gd name="T78" fmla="*/ 606 w 606"/>
                  <a:gd name="T79" fmla="*/ 306 h 357"/>
                  <a:gd name="T80" fmla="*/ 605 w 606"/>
                  <a:gd name="T81" fmla="*/ 329 h 357"/>
                  <a:gd name="T82" fmla="*/ 597 w 606"/>
                  <a:gd name="T83" fmla="*/ 35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06" h="357">
                    <a:moveTo>
                      <a:pt x="597" y="357"/>
                    </a:moveTo>
                    <a:lnTo>
                      <a:pt x="0" y="254"/>
                    </a:lnTo>
                    <a:lnTo>
                      <a:pt x="14" y="224"/>
                    </a:lnTo>
                    <a:lnTo>
                      <a:pt x="31" y="203"/>
                    </a:lnTo>
                    <a:lnTo>
                      <a:pt x="52" y="190"/>
                    </a:lnTo>
                    <a:lnTo>
                      <a:pt x="74" y="182"/>
                    </a:lnTo>
                    <a:lnTo>
                      <a:pt x="98" y="178"/>
                    </a:lnTo>
                    <a:lnTo>
                      <a:pt x="123" y="173"/>
                    </a:lnTo>
                    <a:lnTo>
                      <a:pt x="147" y="165"/>
                    </a:lnTo>
                    <a:lnTo>
                      <a:pt x="171" y="152"/>
                    </a:lnTo>
                    <a:lnTo>
                      <a:pt x="183" y="143"/>
                    </a:lnTo>
                    <a:lnTo>
                      <a:pt x="193" y="133"/>
                    </a:lnTo>
                    <a:lnTo>
                      <a:pt x="203" y="120"/>
                    </a:lnTo>
                    <a:lnTo>
                      <a:pt x="212" y="106"/>
                    </a:lnTo>
                    <a:lnTo>
                      <a:pt x="221" y="92"/>
                    </a:lnTo>
                    <a:lnTo>
                      <a:pt x="230" y="79"/>
                    </a:lnTo>
                    <a:lnTo>
                      <a:pt x="241" y="65"/>
                    </a:lnTo>
                    <a:lnTo>
                      <a:pt x="251" y="51"/>
                    </a:lnTo>
                    <a:lnTo>
                      <a:pt x="262" y="38"/>
                    </a:lnTo>
                    <a:lnTo>
                      <a:pt x="276" y="27"/>
                    </a:lnTo>
                    <a:lnTo>
                      <a:pt x="290" y="17"/>
                    </a:lnTo>
                    <a:lnTo>
                      <a:pt x="307" y="9"/>
                    </a:lnTo>
                    <a:lnTo>
                      <a:pt x="326" y="4"/>
                    </a:lnTo>
                    <a:lnTo>
                      <a:pt x="348" y="0"/>
                    </a:lnTo>
                    <a:lnTo>
                      <a:pt x="371" y="0"/>
                    </a:lnTo>
                    <a:lnTo>
                      <a:pt x="398" y="4"/>
                    </a:lnTo>
                    <a:lnTo>
                      <a:pt x="447" y="16"/>
                    </a:lnTo>
                    <a:lnTo>
                      <a:pt x="478" y="35"/>
                    </a:lnTo>
                    <a:lnTo>
                      <a:pt x="496" y="57"/>
                    </a:lnTo>
                    <a:lnTo>
                      <a:pt x="504" y="81"/>
                    </a:lnTo>
                    <a:lnTo>
                      <a:pt x="508" y="109"/>
                    </a:lnTo>
                    <a:lnTo>
                      <a:pt x="510" y="136"/>
                    </a:lnTo>
                    <a:lnTo>
                      <a:pt x="515" y="164"/>
                    </a:lnTo>
                    <a:lnTo>
                      <a:pt x="526" y="191"/>
                    </a:lnTo>
                    <a:lnTo>
                      <a:pt x="542" y="216"/>
                    </a:lnTo>
                    <a:lnTo>
                      <a:pt x="560" y="235"/>
                    </a:lnTo>
                    <a:lnTo>
                      <a:pt x="576" y="253"/>
                    </a:lnTo>
                    <a:lnTo>
                      <a:pt x="590" y="269"/>
                    </a:lnTo>
                    <a:lnTo>
                      <a:pt x="600" y="286"/>
                    </a:lnTo>
                    <a:lnTo>
                      <a:pt x="606" y="306"/>
                    </a:lnTo>
                    <a:lnTo>
                      <a:pt x="605" y="329"/>
                    </a:lnTo>
                    <a:lnTo>
                      <a:pt x="597" y="3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55" name="Freeform 31"/>
              <p:cNvSpPr>
                <a:spLocks/>
              </p:cNvSpPr>
              <p:nvPr/>
            </p:nvSpPr>
            <p:spPr bwMode="auto">
              <a:xfrm>
                <a:off x="1156" y="1605"/>
                <a:ext cx="248" cy="138"/>
              </a:xfrm>
              <a:custGeom>
                <a:avLst/>
                <a:gdLst>
                  <a:gd name="T0" fmla="*/ 487 w 495"/>
                  <a:gd name="T1" fmla="*/ 278 h 278"/>
                  <a:gd name="T2" fmla="*/ 0 w 495"/>
                  <a:gd name="T3" fmla="*/ 201 h 278"/>
                  <a:gd name="T4" fmla="*/ 11 w 495"/>
                  <a:gd name="T5" fmla="*/ 176 h 278"/>
                  <a:gd name="T6" fmla="*/ 26 w 495"/>
                  <a:gd name="T7" fmla="*/ 160 h 278"/>
                  <a:gd name="T8" fmla="*/ 42 w 495"/>
                  <a:gd name="T9" fmla="*/ 151 h 278"/>
                  <a:gd name="T10" fmla="*/ 61 w 495"/>
                  <a:gd name="T11" fmla="*/ 144 h 278"/>
                  <a:gd name="T12" fmla="*/ 80 w 495"/>
                  <a:gd name="T13" fmla="*/ 141 h 278"/>
                  <a:gd name="T14" fmla="*/ 101 w 495"/>
                  <a:gd name="T15" fmla="*/ 136 h 278"/>
                  <a:gd name="T16" fmla="*/ 122 w 495"/>
                  <a:gd name="T17" fmla="*/ 130 h 278"/>
                  <a:gd name="T18" fmla="*/ 141 w 495"/>
                  <a:gd name="T19" fmla="*/ 120 h 278"/>
                  <a:gd name="T20" fmla="*/ 151 w 495"/>
                  <a:gd name="T21" fmla="*/ 113 h 278"/>
                  <a:gd name="T22" fmla="*/ 159 w 495"/>
                  <a:gd name="T23" fmla="*/ 104 h 278"/>
                  <a:gd name="T24" fmla="*/ 167 w 495"/>
                  <a:gd name="T25" fmla="*/ 95 h 278"/>
                  <a:gd name="T26" fmla="*/ 175 w 495"/>
                  <a:gd name="T27" fmla="*/ 84 h 278"/>
                  <a:gd name="T28" fmla="*/ 182 w 495"/>
                  <a:gd name="T29" fmla="*/ 74 h 278"/>
                  <a:gd name="T30" fmla="*/ 190 w 495"/>
                  <a:gd name="T31" fmla="*/ 62 h 278"/>
                  <a:gd name="T32" fmla="*/ 198 w 495"/>
                  <a:gd name="T33" fmla="*/ 52 h 278"/>
                  <a:gd name="T34" fmla="*/ 207 w 495"/>
                  <a:gd name="T35" fmla="*/ 40 h 278"/>
                  <a:gd name="T36" fmla="*/ 216 w 495"/>
                  <a:gd name="T37" fmla="*/ 31 h 278"/>
                  <a:gd name="T38" fmla="*/ 227 w 495"/>
                  <a:gd name="T39" fmla="*/ 22 h 278"/>
                  <a:gd name="T40" fmla="*/ 239 w 495"/>
                  <a:gd name="T41" fmla="*/ 14 h 278"/>
                  <a:gd name="T42" fmla="*/ 253 w 495"/>
                  <a:gd name="T43" fmla="*/ 8 h 278"/>
                  <a:gd name="T44" fmla="*/ 268 w 495"/>
                  <a:gd name="T45" fmla="*/ 4 h 278"/>
                  <a:gd name="T46" fmla="*/ 287 w 495"/>
                  <a:gd name="T47" fmla="*/ 0 h 278"/>
                  <a:gd name="T48" fmla="*/ 306 w 495"/>
                  <a:gd name="T49" fmla="*/ 0 h 278"/>
                  <a:gd name="T50" fmla="*/ 328 w 495"/>
                  <a:gd name="T51" fmla="*/ 2 h 278"/>
                  <a:gd name="T52" fmla="*/ 367 w 495"/>
                  <a:gd name="T53" fmla="*/ 13 h 278"/>
                  <a:gd name="T54" fmla="*/ 391 w 495"/>
                  <a:gd name="T55" fmla="*/ 27 h 278"/>
                  <a:gd name="T56" fmla="*/ 406 w 495"/>
                  <a:gd name="T57" fmla="*/ 43 h 278"/>
                  <a:gd name="T58" fmla="*/ 413 w 495"/>
                  <a:gd name="T59" fmla="*/ 62 h 278"/>
                  <a:gd name="T60" fmla="*/ 417 w 495"/>
                  <a:gd name="T61" fmla="*/ 83 h 278"/>
                  <a:gd name="T62" fmla="*/ 418 w 495"/>
                  <a:gd name="T63" fmla="*/ 105 h 278"/>
                  <a:gd name="T64" fmla="*/ 421 w 495"/>
                  <a:gd name="T65" fmla="*/ 127 h 278"/>
                  <a:gd name="T66" fmla="*/ 431 w 495"/>
                  <a:gd name="T67" fmla="*/ 149 h 278"/>
                  <a:gd name="T68" fmla="*/ 443 w 495"/>
                  <a:gd name="T69" fmla="*/ 167 h 278"/>
                  <a:gd name="T70" fmla="*/ 457 w 495"/>
                  <a:gd name="T71" fmla="*/ 182 h 278"/>
                  <a:gd name="T72" fmla="*/ 471 w 495"/>
                  <a:gd name="T73" fmla="*/ 196 h 278"/>
                  <a:gd name="T74" fmla="*/ 481 w 495"/>
                  <a:gd name="T75" fmla="*/ 209 h 278"/>
                  <a:gd name="T76" fmla="*/ 490 w 495"/>
                  <a:gd name="T77" fmla="*/ 221 h 278"/>
                  <a:gd name="T78" fmla="*/ 495 w 495"/>
                  <a:gd name="T79" fmla="*/ 238 h 278"/>
                  <a:gd name="T80" fmla="*/ 494 w 495"/>
                  <a:gd name="T81" fmla="*/ 255 h 278"/>
                  <a:gd name="T82" fmla="*/ 487 w 495"/>
                  <a:gd name="T83" fmla="*/ 27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95" h="278">
                    <a:moveTo>
                      <a:pt x="487" y="278"/>
                    </a:moveTo>
                    <a:lnTo>
                      <a:pt x="0" y="201"/>
                    </a:lnTo>
                    <a:lnTo>
                      <a:pt x="11" y="176"/>
                    </a:lnTo>
                    <a:lnTo>
                      <a:pt x="26" y="160"/>
                    </a:lnTo>
                    <a:lnTo>
                      <a:pt x="42" y="151"/>
                    </a:lnTo>
                    <a:lnTo>
                      <a:pt x="61" y="144"/>
                    </a:lnTo>
                    <a:lnTo>
                      <a:pt x="80" y="141"/>
                    </a:lnTo>
                    <a:lnTo>
                      <a:pt x="101" y="136"/>
                    </a:lnTo>
                    <a:lnTo>
                      <a:pt x="122" y="130"/>
                    </a:lnTo>
                    <a:lnTo>
                      <a:pt x="141" y="120"/>
                    </a:lnTo>
                    <a:lnTo>
                      <a:pt x="151" y="113"/>
                    </a:lnTo>
                    <a:lnTo>
                      <a:pt x="159" y="104"/>
                    </a:lnTo>
                    <a:lnTo>
                      <a:pt x="167" y="95"/>
                    </a:lnTo>
                    <a:lnTo>
                      <a:pt x="175" y="84"/>
                    </a:lnTo>
                    <a:lnTo>
                      <a:pt x="182" y="74"/>
                    </a:lnTo>
                    <a:lnTo>
                      <a:pt x="190" y="62"/>
                    </a:lnTo>
                    <a:lnTo>
                      <a:pt x="198" y="52"/>
                    </a:lnTo>
                    <a:lnTo>
                      <a:pt x="207" y="40"/>
                    </a:lnTo>
                    <a:lnTo>
                      <a:pt x="216" y="31"/>
                    </a:lnTo>
                    <a:lnTo>
                      <a:pt x="227" y="22"/>
                    </a:lnTo>
                    <a:lnTo>
                      <a:pt x="239" y="14"/>
                    </a:lnTo>
                    <a:lnTo>
                      <a:pt x="253" y="8"/>
                    </a:lnTo>
                    <a:lnTo>
                      <a:pt x="268" y="4"/>
                    </a:lnTo>
                    <a:lnTo>
                      <a:pt x="287" y="0"/>
                    </a:lnTo>
                    <a:lnTo>
                      <a:pt x="306" y="0"/>
                    </a:lnTo>
                    <a:lnTo>
                      <a:pt x="328" y="2"/>
                    </a:lnTo>
                    <a:lnTo>
                      <a:pt x="367" y="13"/>
                    </a:lnTo>
                    <a:lnTo>
                      <a:pt x="391" y="27"/>
                    </a:lnTo>
                    <a:lnTo>
                      <a:pt x="406" y="43"/>
                    </a:lnTo>
                    <a:lnTo>
                      <a:pt x="413" y="62"/>
                    </a:lnTo>
                    <a:lnTo>
                      <a:pt x="417" y="83"/>
                    </a:lnTo>
                    <a:lnTo>
                      <a:pt x="418" y="105"/>
                    </a:lnTo>
                    <a:lnTo>
                      <a:pt x="421" y="127"/>
                    </a:lnTo>
                    <a:lnTo>
                      <a:pt x="431" y="149"/>
                    </a:lnTo>
                    <a:lnTo>
                      <a:pt x="443" y="167"/>
                    </a:lnTo>
                    <a:lnTo>
                      <a:pt x="457" y="182"/>
                    </a:lnTo>
                    <a:lnTo>
                      <a:pt x="471" y="196"/>
                    </a:lnTo>
                    <a:lnTo>
                      <a:pt x="481" y="209"/>
                    </a:lnTo>
                    <a:lnTo>
                      <a:pt x="490" y="221"/>
                    </a:lnTo>
                    <a:lnTo>
                      <a:pt x="495" y="238"/>
                    </a:lnTo>
                    <a:lnTo>
                      <a:pt x="494" y="255"/>
                    </a:lnTo>
                    <a:lnTo>
                      <a:pt x="487" y="2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56" name="Freeform 32"/>
              <p:cNvSpPr>
                <a:spLocks/>
              </p:cNvSpPr>
              <p:nvPr/>
            </p:nvSpPr>
            <p:spPr bwMode="auto">
              <a:xfrm>
                <a:off x="1042" y="1765"/>
                <a:ext cx="124" cy="91"/>
              </a:xfrm>
              <a:custGeom>
                <a:avLst/>
                <a:gdLst>
                  <a:gd name="T0" fmla="*/ 186 w 246"/>
                  <a:gd name="T1" fmla="*/ 183 h 183"/>
                  <a:gd name="T2" fmla="*/ 246 w 246"/>
                  <a:gd name="T3" fmla="*/ 41 h 183"/>
                  <a:gd name="T4" fmla="*/ 58 w 246"/>
                  <a:gd name="T5" fmla="*/ 0 h 183"/>
                  <a:gd name="T6" fmla="*/ 0 w 246"/>
                  <a:gd name="T7" fmla="*/ 142 h 183"/>
                  <a:gd name="T8" fmla="*/ 186 w 246"/>
                  <a:gd name="T9" fmla="*/ 1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183">
                    <a:moveTo>
                      <a:pt x="186" y="183"/>
                    </a:moveTo>
                    <a:lnTo>
                      <a:pt x="246" y="41"/>
                    </a:lnTo>
                    <a:lnTo>
                      <a:pt x="58" y="0"/>
                    </a:lnTo>
                    <a:lnTo>
                      <a:pt x="0" y="142"/>
                    </a:lnTo>
                    <a:lnTo>
                      <a:pt x="186" y="1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57" name="Freeform 33"/>
              <p:cNvSpPr>
                <a:spLocks/>
              </p:cNvSpPr>
              <p:nvPr/>
            </p:nvSpPr>
            <p:spPr bwMode="auto">
              <a:xfrm>
                <a:off x="1054" y="1774"/>
                <a:ext cx="99" cy="73"/>
              </a:xfrm>
              <a:custGeom>
                <a:avLst/>
                <a:gdLst>
                  <a:gd name="T0" fmla="*/ 150 w 197"/>
                  <a:gd name="T1" fmla="*/ 145 h 145"/>
                  <a:gd name="T2" fmla="*/ 197 w 197"/>
                  <a:gd name="T3" fmla="*/ 32 h 145"/>
                  <a:gd name="T4" fmla="*/ 48 w 197"/>
                  <a:gd name="T5" fmla="*/ 0 h 145"/>
                  <a:gd name="T6" fmla="*/ 0 w 197"/>
                  <a:gd name="T7" fmla="*/ 113 h 145"/>
                  <a:gd name="T8" fmla="*/ 150 w 197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" h="145">
                    <a:moveTo>
                      <a:pt x="150" y="145"/>
                    </a:moveTo>
                    <a:lnTo>
                      <a:pt x="197" y="32"/>
                    </a:lnTo>
                    <a:lnTo>
                      <a:pt x="48" y="0"/>
                    </a:lnTo>
                    <a:lnTo>
                      <a:pt x="0" y="113"/>
                    </a:lnTo>
                    <a:lnTo>
                      <a:pt x="150" y="145"/>
                    </a:lnTo>
                    <a:close/>
                  </a:path>
                </a:pathLst>
              </a:custGeom>
              <a:solidFill>
                <a:srgbClr val="7F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58" name="Freeform 34"/>
              <p:cNvSpPr>
                <a:spLocks/>
              </p:cNvSpPr>
              <p:nvPr/>
            </p:nvSpPr>
            <p:spPr bwMode="auto">
              <a:xfrm>
                <a:off x="1054" y="1784"/>
                <a:ext cx="120" cy="51"/>
              </a:xfrm>
              <a:custGeom>
                <a:avLst/>
                <a:gdLst>
                  <a:gd name="T0" fmla="*/ 239 w 239"/>
                  <a:gd name="T1" fmla="*/ 9 h 103"/>
                  <a:gd name="T2" fmla="*/ 227 w 239"/>
                  <a:gd name="T3" fmla="*/ 13 h 103"/>
                  <a:gd name="T4" fmla="*/ 215 w 239"/>
                  <a:gd name="T5" fmla="*/ 18 h 103"/>
                  <a:gd name="T6" fmla="*/ 204 w 239"/>
                  <a:gd name="T7" fmla="*/ 22 h 103"/>
                  <a:gd name="T8" fmla="*/ 193 w 239"/>
                  <a:gd name="T9" fmla="*/ 27 h 103"/>
                  <a:gd name="T10" fmla="*/ 183 w 239"/>
                  <a:gd name="T11" fmla="*/ 32 h 103"/>
                  <a:gd name="T12" fmla="*/ 171 w 239"/>
                  <a:gd name="T13" fmla="*/ 36 h 103"/>
                  <a:gd name="T14" fmla="*/ 160 w 239"/>
                  <a:gd name="T15" fmla="*/ 41 h 103"/>
                  <a:gd name="T16" fmla="*/ 148 w 239"/>
                  <a:gd name="T17" fmla="*/ 47 h 103"/>
                  <a:gd name="T18" fmla="*/ 133 w 239"/>
                  <a:gd name="T19" fmla="*/ 53 h 103"/>
                  <a:gd name="T20" fmla="*/ 118 w 239"/>
                  <a:gd name="T21" fmla="*/ 59 h 103"/>
                  <a:gd name="T22" fmla="*/ 103 w 239"/>
                  <a:gd name="T23" fmla="*/ 66 h 103"/>
                  <a:gd name="T24" fmla="*/ 88 w 239"/>
                  <a:gd name="T25" fmla="*/ 73 h 103"/>
                  <a:gd name="T26" fmla="*/ 74 w 239"/>
                  <a:gd name="T27" fmla="*/ 80 h 103"/>
                  <a:gd name="T28" fmla="*/ 60 w 239"/>
                  <a:gd name="T29" fmla="*/ 87 h 103"/>
                  <a:gd name="T30" fmla="*/ 45 w 239"/>
                  <a:gd name="T31" fmla="*/ 95 h 103"/>
                  <a:gd name="T32" fmla="*/ 31 w 239"/>
                  <a:gd name="T33" fmla="*/ 103 h 103"/>
                  <a:gd name="T34" fmla="*/ 24 w 239"/>
                  <a:gd name="T35" fmla="*/ 87 h 103"/>
                  <a:gd name="T36" fmla="*/ 16 w 239"/>
                  <a:gd name="T37" fmla="*/ 71 h 103"/>
                  <a:gd name="T38" fmla="*/ 7 w 239"/>
                  <a:gd name="T39" fmla="*/ 55 h 103"/>
                  <a:gd name="T40" fmla="*/ 0 w 239"/>
                  <a:gd name="T41" fmla="*/ 39 h 103"/>
                  <a:gd name="T42" fmla="*/ 8 w 239"/>
                  <a:gd name="T43" fmla="*/ 33 h 103"/>
                  <a:gd name="T44" fmla="*/ 16 w 239"/>
                  <a:gd name="T45" fmla="*/ 29 h 103"/>
                  <a:gd name="T46" fmla="*/ 23 w 239"/>
                  <a:gd name="T47" fmla="*/ 28 h 103"/>
                  <a:gd name="T48" fmla="*/ 27 w 239"/>
                  <a:gd name="T49" fmla="*/ 28 h 103"/>
                  <a:gd name="T50" fmla="*/ 31 w 239"/>
                  <a:gd name="T51" fmla="*/ 40 h 103"/>
                  <a:gd name="T52" fmla="*/ 34 w 239"/>
                  <a:gd name="T53" fmla="*/ 49 h 103"/>
                  <a:gd name="T54" fmla="*/ 39 w 239"/>
                  <a:gd name="T55" fmla="*/ 59 h 103"/>
                  <a:gd name="T56" fmla="*/ 43 w 239"/>
                  <a:gd name="T57" fmla="*/ 71 h 103"/>
                  <a:gd name="T58" fmla="*/ 50 w 239"/>
                  <a:gd name="T59" fmla="*/ 67 h 103"/>
                  <a:gd name="T60" fmla="*/ 56 w 239"/>
                  <a:gd name="T61" fmla="*/ 65 h 103"/>
                  <a:gd name="T62" fmla="*/ 63 w 239"/>
                  <a:gd name="T63" fmla="*/ 62 h 103"/>
                  <a:gd name="T64" fmla="*/ 69 w 239"/>
                  <a:gd name="T65" fmla="*/ 59 h 103"/>
                  <a:gd name="T66" fmla="*/ 76 w 239"/>
                  <a:gd name="T67" fmla="*/ 57 h 103"/>
                  <a:gd name="T68" fmla="*/ 81 w 239"/>
                  <a:gd name="T69" fmla="*/ 55 h 103"/>
                  <a:gd name="T70" fmla="*/ 88 w 239"/>
                  <a:gd name="T71" fmla="*/ 51 h 103"/>
                  <a:gd name="T72" fmla="*/ 95 w 239"/>
                  <a:gd name="T73" fmla="*/ 49 h 103"/>
                  <a:gd name="T74" fmla="*/ 114 w 239"/>
                  <a:gd name="T75" fmla="*/ 41 h 103"/>
                  <a:gd name="T76" fmla="*/ 132 w 239"/>
                  <a:gd name="T77" fmla="*/ 34 h 103"/>
                  <a:gd name="T78" fmla="*/ 148 w 239"/>
                  <a:gd name="T79" fmla="*/ 28 h 103"/>
                  <a:gd name="T80" fmla="*/ 163 w 239"/>
                  <a:gd name="T81" fmla="*/ 21 h 103"/>
                  <a:gd name="T82" fmla="*/ 179 w 239"/>
                  <a:gd name="T83" fmla="*/ 17 h 103"/>
                  <a:gd name="T84" fmla="*/ 195 w 239"/>
                  <a:gd name="T85" fmla="*/ 11 h 103"/>
                  <a:gd name="T86" fmla="*/ 213 w 239"/>
                  <a:gd name="T87" fmla="*/ 5 h 103"/>
                  <a:gd name="T88" fmla="*/ 231 w 239"/>
                  <a:gd name="T89" fmla="*/ 0 h 103"/>
                  <a:gd name="T90" fmla="*/ 233 w 239"/>
                  <a:gd name="T91" fmla="*/ 2 h 103"/>
                  <a:gd name="T92" fmla="*/ 236 w 239"/>
                  <a:gd name="T93" fmla="*/ 4 h 103"/>
                  <a:gd name="T94" fmla="*/ 238 w 239"/>
                  <a:gd name="T95" fmla="*/ 6 h 103"/>
                  <a:gd name="T96" fmla="*/ 239 w 239"/>
                  <a:gd name="T97" fmla="*/ 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9" h="103">
                    <a:moveTo>
                      <a:pt x="239" y="9"/>
                    </a:moveTo>
                    <a:lnTo>
                      <a:pt x="227" y="13"/>
                    </a:lnTo>
                    <a:lnTo>
                      <a:pt x="215" y="18"/>
                    </a:lnTo>
                    <a:lnTo>
                      <a:pt x="204" y="22"/>
                    </a:lnTo>
                    <a:lnTo>
                      <a:pt x="193" y="27"/>
                    </a:lnTo>
                    <a:lnTo>
                      <a:pt x="183" y="32"/>
                    </a:lnTo>
                    <a:lnTo>
                      <a:pt x="171" y="36"/>
                    </a:lnTo>
                    <a:lnTo>
                      <a:pt x="160" y="41"/>
                    </a:lnTo>
                    <a:lnTo>
                      <a:pt x="148" y="47"/>
                    </a:lnTo>
                    <a:lnTo>
                      <a:pt x="133" y="53"/>
                    </a:lnTo>
                    <a:lnTo>
                      <a:pt x="118" y="59"/>
                    </a:lnTo>
                    <a:lnTo>
                      <a:pt x="103" y="66"/>
                    </a:lnTo>
                    <a:lnTo>
                      <a:pt x="88" y="73"/>
                    </a:lnTo>
                    <a:lnTo>
                      <a:pt x="74" y="80"/>
                    </a:lnTo>
                    <a:lnTo>
                      <a:pt x="60" y="87"/>
                    </a:lnTo>
                    <a:lnTo>
                      <a:pt x="45" y="95"/>
                    </a:lnTo>
                    <a:lnTo>
                      <a:pt x="31" y="103"/>
                    </a:lnTo>
                    <a:lnTo>
                      <a:pt x="24" y="87"/>
                    </a:lnTo>
                    <a:lnTo>
                      <a:pt x="16" y="71"/>
                    </a:lnTo>
                    <a:lnTo>
                      <a:pt x="7" y="55"/>
                    </a:lnTo>
                    <a:lnTo>
                      <a:pt x="0" y="39"/>
                    </a:lnTo>
                    <a:lnTo>
                      <a:pt x="8" y="33"/>
                    </a:lnTo>
                    <a:lnTo>
                      <a:pt x="16" y="29"/>
                    </a:lnTo>
                    <a:lnTo>
                      <a:pt x="23" y="28"/>
                    </a:lnTo>
                    <a:lnTo>
                      <a:pt x="27" y="28"/>
                    </a:lnTo>
                    <a:lnTo>
                      <a:pt x="31" y="40"/>
                    </a:lnTo>
                    <a:lnTo>
                      <a:pt x="34" y="49"/>
                    </a:lnTo>
                    <a:lnTo>
                      <a:pt x="39" y="59"/>
                    </a:lnTo>
                    <a:lnTo>
                      <a:pt x="43" y="71"/>
                    </a:lnTo>
                    <a:lnTo>
                      <a:pt x="50" y="67"/>
                    </a:lnTo>
                    <a:lnTo>
                      <a:pt x="56" y="65"/>
                    </a:lnTo>
                    <a:lnTo>
                      <a:pt x="63" y="62"/>
                    </a:lnTo>
                    <a:lnTo>
                      <a:pt x="69" y="59"/>
                    </a:lnTo>
                    <a:lnTo>
                      <a:pt x="76" y="57"/>
                    </a:lnTo>
                    <a:lnTo>
                      <a:pt x="81" y="55"/>
                    </a:lnTo>
                    <a:lnTo>
                      <a:pt x="88" y="51"/>
                    </a:lnTo>
                    <a:lnTo>
                      <a:pt x="95" y="49"/>
                    </a:lnTo>
                    <a:lnTo>
                      <a:pt x="114" y="41"/>
                    </a:lnTo>
                    <a:lnTo>
                      <a:pt x="132" y="34"/>
                    </a:lnTo>
                    <a:lnTo>
                      <a:pt x="148" y="28"/>
                    </a:lnTo>
                    <a:lnTo>
                      <a:pt x="163" y="21"/>
                    </a:lnTo>
                    <a:lnTo>
                      <a:pt x="179" y="17"/>
                    </a:lnTo>
                    <a:lnTo>
                      <a:pt x="195" y="11"/>
                    </a:lnTo>
                    <a:lnTo>
                      <a:pt x="213" y="5"/>
                    </a:lnTo>
                    <a:lnTo>
                      <a:pt x="231" y="0"/>
                    </a:lnTo>
                    <a:lnTo>
                      <a:pt x="233" y="2"/>
                    </a:lnTo>
                    <a:lnTo>
                      <a:pt x="236" y="4"/>
                    </a:lnTo>
                    <a:lnTo>
                      <a:pt x="238" y="6"/>
                    </a:lnTo>
                    <a:lnTo>
                      <a:pt x="239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59" name="Freeform 35"/>
              <p:cNvSpPr>
                <a:spLocks/>
              </p:cNvSpPr>
              <p:nvPr/>
            </p:nvSpPr>
            <p:spPr bwMode="auto">
              <a:xfrm>
                <a:off x="1057" y="1786"/>
                <a:ext cx="114" cy="47"/>
              </a:xfrm>
              <a:custGeom>
                <a:avLst/>
                <a:gdLst>
                  <a:gd name="T0" fmla="*/ 226 w 226"/>
                  <a:gd name="T1" fmla="*/ 1 h 93"/>
                  <a:gd name="T2" fmla="*/ 214 w 226"/>
                  <a:gd name="T3" fmla="*/ 6 h 93"/>
                  <a:gd name="T4" fmla="*/ 201 w 226"/>
                  <a:gd name="T5" fmla="*/ 12 h 93"/>
                  <a:gd name="T6" fmla="*/ 190 w 226"/>
                  <a:gd name="T7" fmla="*/ 16 h 93"/>
                  <a:gd name="T8" fmla="*/ 177 w 226"/>
                  <a:gd name="T9" fmla="*/ 21 h 93"/>
                  <a:gd name="T10" fmla="*/ 165 w 226"/>
                  <a:gd name="T11" fmla="*/ 25 h 93"/>
                  <a:gd name="T12" fmla="*/ 153 w 226"/>
                  <a:gd name="T13" fmla="*/ 31 h 93"/>
                  <a:gd name="T14" fmla="*/ 141 w 226"/>
                  <a:gd name="T15" fmla="*/ 36 h 93"/>
                  <a:gd name="T16" fmla="*/ 130 w 226"/>
                  <a:gd name="T17" fmla="*/ 42 h 93"/>
                  <a:gd name="T18" fmla="*/ 116 w 226"/>
                  <a:gd name="T19" fmla="*/ 47 h 93"/>
                  <a:gd name="T20" fmla="*/ 103 w 226"/>
                  <a:gd name="T21" fmla="*/ 54 h 93"/>
                  <a:gd name="T22" fmla="*/ 91 w 226"/>
                  <a:gd name="T23" fmla="*/ 60 h 93"/>
                  <a:gd name="T24" fmla="*/ 78 w 226"/>
                  <a:gd name="T25" fmla="*/ 66 h 93"/>
                  <a:gd name="T26" fmla="*/ 64 w 226"/>
                  <a:gd name="T27" fmla="*/ 73 h 93"/>
                  <a:gd name="T28" fmla="*/ 51 w 226"/>
                  <a:gd name="T29" fmla="*/ 80 h 93"/>
                  <a:gd name="T30" fmla="*/ 39 w 226"/>
                  <a:gd name="T31" fmla="*/ 87 h 93"/>
                  <a:gd name="T32" fmla="*/ 26 w 226"/>
                  <a:gd name="T33" fmla="*/ 93 h 93"/>
                  <a:gd name="T34" fmla="*/ 19 w 226"/>
                  <a:gd name="T35" fmla="*/ 78 h 93"/>
                  <a:gd name="T36" fmla="*/ 12 w 226"/>
                  <a:gd name="T37" fmla="*/ 63 h 93"/>
                  <a:gd name="T38" fmla="*/ 5 w 226"/>
                  <a:gd name="T39" fmla="*/ 50 h 93"/>
                  <a:gd name="T40" fmla="*/ 0 w 226"/>
                  <a:gd name="T41" fmla="*/ 35 h 93"/>
                  <a:gd name="T42" fmla="*/ 3 w 226"/>
                  <a:gd name="T43" fmla="*/ 32 h 93"/>
                  <a:gd name="T44" fmla="*/ 6 w 226"/>
                  <a:gd name="T45" fmla="*/ 29 h 93"/>
                  <a:gd name="T46" fmla="*/ 10 w 226"/>
                  <a:gd name="T47" fmla="*/ 28 h 93"/>
                  <a:gd name="T48" fmla="*/ 14 w 226"/>
                  <a:gd name="T49" fmla="*/ 28 h 93"/>
                  <a:gd name="T50" fmla="*/ 18 w 226"/>
                  <a:gd name="T51" fmla="*/ 39 h 93"/>
                  <a:gd name="T52" fmla="*/ 23 w 226"/>
                  <a:gd name="T53" fmla="*/ 51 h 93"/>
                  <a:gd name="T54" fmla="*/ 28 w 226"/>
                  <a:gd name="T55" fmla="*/ 62 h 93"/>
                  <a:gd name="T56" fmla="*/ 33 w 226"/>
                  <a:gd name="T57" fmla="*/ 74 h 93"/>
                  <a:gd name="T58" fmla="*/ 40 w 226"/>
                  <a:gd name="T59" fmla="*/ 70 h 93"/>
                  <a:gd name="T60" fmla="*/ 46 w 226"/>
                  <a:gd name="T61" fmla="*/ 68 h 93"/>
                  <a:gd name="T62" fmla="*/ 53 w 226"/>
                  <a:gd name="T63" fmla="*/ 65 h 93"/>
                  <a:gd name="T64" fmla="*/ 58 w 226"/>
                  <a:gd name="T65" fmla="*/ 61 h 93"/>
                  <a:gd name="T66" fmla="*/ 64 w 226"/>
                  <a:gd name="T67" fmla="*/ 59 h 93"/>
                  <a:gd name="T68" fmla="*/ 71 w 226"/>
                  <a:gd name="T69" fmla="*/ 55 h 93"/>
                  <a:gd name="T70" fmla="*/ 77 w 226"/>
                  <a:gd name="T71" fmla="*/ 53 h 93"/>
                  <a:gd name="T72" fmla="*/ 84 w 226"/>
                  <a:gd name="T73" fmla="*/ 50 h 93"/>
                  <a:gd name="T74" fmla="*/ 101 w 226"/>
                  <a:gd name="T75" fmla="*/ 43 h 93"/>
                  <a:gd name="T76" fmla="*/ 118 w 226"/>
                  <a:gd name="T77" fmla="*/ 36 h 93"/>
                  <a:gd name="T78" fmla="*/ 135 w 226"/>
                  <a:gd name="T79" fmla="*/ 29 h 93"/>
                  <a:gd name="T80" fmla="*/ 153 w 226"/>
                  <a:gd name="T81" fmla="*/ 23 h 93"/>
                  <a:gd name="T82" fmla="*/ 170 w 226"/>
                  <a:gd name="T83" fmla="*/ 16 h 93"/>
                  <a:gd name="T84" fmla="*/ 187 w 226"/>
                  <a:gd name="T85" fmla="*/ 10 h 93"/>
                  <a:gd name="T86" fmla="*/ 206 w 226"/>
                  <a:gd name="T87" fmla="*/ 5 h 93"/>
                  <a:gd name="T88" fmla="*/ 224 w 226"/>
                  <a:gd name="T89" fmla="*/ 0 h 93"/>
                  <a:gd name="T90" fmla="*/ 225 w 226"/>
                  <a:gd name="T91" fmla="*/ 0 h 93"/>
                  <a:gd name="T92" fmla="*/ 225 w 226"/>
                  <a:gd name="T93" fmla="*/ 0 h 93"/>
                  <a:gd name="T94" fmla="*/ 226 w 226"/>
                  <a:gd name="T95" fmla="*/ 1 h 93"/>
                  <a:gd name="T96" fmla="*/ 226 w 226"/>
                  <a:gd name="T97" fmla="*/ 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6" h="93">
                    <a:moveTo>
                      <a:pt x="226" y="1"/>
                    </a:moveTo>
                    <a:lnTo>
                      <a:pt x="214" y="6"/>
                    </a:lnTo>
                    <a:lnTo>
                      <a:pt x="201" y="12"/>
                    </a:lnTo>
                    <a:lnTo>
                      <a:pt x="190" y="16"/>
                    </a:lnTo>
                    <a:lnTo>
                      <a:pt x="177" y="21"/>
                    </a:lnTo>
                    <a:lnTo>
                      <a:pt x="165" y="25"/>
                    </a:lnTo>
                    <a:lnTo>
                      <a:pt x="153" y="31"/>
                    </a:lnTo>
                    <a:lnTo>
                      <a:pt x="141" y="36"/>
                    </a:lnTo>
                    <a:lnTo>
                      <a:pt x="130" y="42"/>
                    </a:lnTo>
                    <a:lnTo>
                      <a:pt x="116" y="47"/>
                    </a:lnTo>
                    <a:lnTo>
                      <a:pt x="103" y="54"/>
                    </a:lnTo>
                    <a:lnTo>
                      <a:pt x="91" y="60"/>
                    </a:lnTo>
                    <a:lnTo>
                      <a:pt x="78" y="66"/>
                    </a:lnTo>
                    <a:lnTo>
                      <a:pt x="64" y="73"/>
                    </a:lnTo>
                    <a:lnTo>
                      <a:pt x="51" y="80"/>
                    </a:lnTo>
                    <a:lnTo>
                      <a:pt x="39" y="87"/>
                    </a:lnTo>
                    <a:lnTo>
                      <a:pt x="26" y="93"/>
                    </a:lnTo>
                    <a:lnTo>
                      <a:pt x="19" y="78"/>
                    </a:lnTo>
                    <a:lnTo>
                      <a:pt x="12" y="63"/>
                    </a:lnTo>
                    <a:lnTo>
                      <a:pt x="5" y="50"/>
                    </a:lnTo>
                    <a:lnTo>
                      <a:pt x="0" y="35"/>
                    </a:lnTo>
                    <a:lnTo>
                      <a:pt x="3" y="32"/>
                    </a:lnTo>
                    <a:lnTo>
                      <a:pt x="6" y="29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8" y="39"/>
                    </a:lnTo>
                    <a:lnTo>
                      <a:pt x="23" y="51"/>
                    </a:lnTo>
                    <a:lnTo>
                      <a:pt x="28" y="62"/>
                    </a:lnTo>
                    <a:lnTo>
                      <a:pt x="33" y="74"/>
                    </a:lnTo>
                    <a:lnTo>
                      <a:pt x="40" y="70"/>
                    </a:lnTo>
                    <a:lnTo>
                      <a:pt x="46" y="68"/>
                    </a:lnTo>
                    <a:lnTo>
                      <a:pt x="53" y="65"/>
                    </a:lnTo>
                    <a:lnTo>
                      <a:pt x="58" y="61"/>
                    </a:lnTo>
                    <a:lnTo>
                      <a:pt x="64" y="59"/>
                    </a:lnTo>
                    <a:lnTo>
                      <a:pt x="71" y="55"/>
                    </a:lnTo>
                    <a:lnTo>
                      <a:pt x="77" y="53"/>
                    </a:lnTo>
                    <a:lnTo>
                      <a:pt x="84" y="50"/>
                    </a:lnTo>
                    <a:lnTo>
                      <a:pt x="101" y="43"/>
                    </a:lnTo>
                    <a:lnTo>
                      <a:pt x="118" y="36"/>
                    </a:lnTo>
                    <a:lnTo>
                      <a:pt x="135" y="29"/>
                    </a:lnTo>
                    <a:lnTo>
                      <a:pt x="153" y="23"/>
                    </a:lnTo>
                    <a:lnTo>
                      <a:pt x="170" y="16"/>
                    </a:lnTo>
                    <a:lnTo>
                      <a:pt x="187" y="10"/>
                    </a:lnTo>
                    <a:lnTo>
                      <a:pt x="206" y="5"/>
                    </a:lnTo>
                    <a:lnTo>
                      <a:pt x="224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6" y="1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60" name="Freeform 36"/>
              <p:cNvSpPr>
                <a:spLocks/>
              </p:cNvSpPr>
              <p:nvPr/>
            </p:nvSpPr>
            <p:spPr bwMode="auto">
              <a:xfrm>
                <a:off x="976" y="1917"/>
                <a:ext cx="123" cy="91"/>
              </a:xfrm>
              <a:custGeom>
                <a:avLst/>
                <a:gdLst>
                  <a:gd name="T0" fmla="*/ 188 w 247"/>
                  <a:gd name="T1" fmla="*/ 182 h 182"/>
                  <a:gd name="T2" fmla="*/ 247 w 247"/>
                  <a:gd name="T3" fmla="*/ 40 h 182"/>
                  <a:gd name="T4" fmla="*/ 59 w 247"/>
                  <a:gd name="T5" fmla="*/ 0 h 182"/>
                  <a:gd name="T6" fmla="*/ 0 w 247"/>
                  <a:gd name="T7" fmla="*/ 142 h 182"/>
                  <a:gd name="T8" fmla="*/ 188 w 247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82">
                    <a:moveTo>
                      <a:pt x="188" y="182"/>
                    </a:moveTo>
                    <a:lnTo>
                      <a:pt x="247" y="40"/>
                    </a:lnTo>
                    <a:lnTo>
                      <a:pt x="59" y="0"/>
                    </a:lnTo>
                    <a:lnTo>
                      <a:pt x="0" y="142"/>
                    </a:lnTo>
                    <a:lnTo>
                      <a:pt x="188" y="18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61" name="Freeform 37"/>
              <p:cNvSpPr>
                <a:spLocks/>
              </p:cNvSpPr>
              <p:nvPr/>
            </p:nvSpPr>
            <p:spPr bwMode="auto">
              <a:xfrm>
                <a:off x="988" y="1927"/>
                <a:ext cx="99" cy="72"/>
              </a:xfrm>
              <a:custGeom>
                <a:avLst/>
                <a:gdLst>
                  <a:gd name="T0" fmla="*/ 151 w 198"/>
                  <a:gd name="T1" fmla="*/ 145 h 145"/>
                  <a:gd name="T2" fmla="*/ 198 w 198"/>
                  <a:gd name="T3" fmla="*/ 33 h 145"/>
                  <a:gd name="T4" fmla="*/ 48 w 198"/>
                  <a:gd name="T5" fmla="*/ 0 h 145"/>
                  <a:gd name="T6" fmla="*/ 0 w 198"/>
                  <a:gd name="T7" fmla="*/ 113 h 145"/>
                  <a:gd name="T8" fmla="*/ 151 w 198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145">
                    <a:moveTo>
                      <a:pt x="151" y="145"/>
                    </a:moveTo>
                    <a:lnTo>
                      <a:pt x="198" y="33"/>
                    </a:lnTo>
                    <a:lnTo>
                      <a:pt x="48" y="0"/>
                    </a:lnTo>
                    <a:lnTo>
                      <a:pt x="0" y="113"/>
                    </a:lnTo>
                    <a:lnTo>
                      <a:pt x="151" y="145"/>
                    </a:lnTo>
                    <a:close/>
                  </a:path>
                </a:pathLst>
              </a:custGeom>
              <a:solidFill>
                <a:srgbClr val="7F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62" name="Freeform 38"/>
              <p:cNvSpPr>
                <a:spLocks/>
              </p:cNvSpPr>
              <p:nvPr/>
            </p:nvSpPr>
            <p:spPr bwMode="auto">
              <a:xfrm>
                <a:off x="988" y="1936"/>
                <a:ext cx="119" cy="52"/>
              </a:xfrm>
              <a:custGeom>
                <a:avLst/>
                <a:gdLst>
                  <a:gd name="T0" fmla="*/ 240 w 240"/>
                  <a:gd name="T1" fmla="*/ 8 h 102"/>
                  <a:gd name="T2" fmla="*/ 227 w 240"/>
                  <a:gd name="T3" fmla="*/ 14 h 102"/>
                  <a:gd name="T4" fmla="*/ 216 w 240"/>
                  <a:gd name="T5" fmla="*/ 18 h 102"/>
                  <a:gd name="T6" fmla="*/ 205 w 240"/>
                  <a:gd name="T7" fmla="*/ 22 h 102"/>
                  <a:gd name="T8" fmla="*/ 195 w 240"/>
                  <a:gd name="T9" fmla="*/ 26 h 102"/>
                  <a:gd name="T10" fmla="*/ 183 w 240"/>
                  <a:gd name="T11" fmla="*/ 31 h 102"/>
                  <a:gd name="T12" fmla="*/ 173 w 240"/>
                  <a:gd name="T13" fmla="*/ 36 h 102"/>
                  <a:gd name="T14" fmla="*/ 161 w 240"/>
                  <a:gd name="T15" fmla="*/ 40 h 102"/>
                  <a:gd name="T16" fmla="*/ 149 w 240"/>
                  <a:gd name="T17" fmla="*/ 46 h 102"/>
                  <a:gd name="T18" fmla="*/ 134 w 240"/>
                  <a:gd name="T19" fmla="*/ 53 h 102"/>
                  <a:gd name="T20" fmla="*/ 119 w 240"/>
                  <a:gd name="T21" fmla="*/ 59 h 102"/>
                  <a:gd name="T22" fmla="*/ 104 w 240"/>
                  <a:gd name="T23" fmla="*/ 66 h 102"/>
                  <a:gd name="T24" fmla="*/ 90 w 240"/>
                  <a:gd name="T25" fmla="*/ 72 h 102"/>
                  <a:gd name="T26" fmla="*/ 75 w 240"/>
                  <a:gd name="T27" fmla="*/ 79 h 102"/>
                  <a:gd name="T28" fmla="*/ 60 w 240"/>
                  <a:gd name="T29" fmla="*/ 86 h 102"/>
                  <a:gd name="T30" fmla="*/ 45 w 240"/>
                  <a:gd name="T31" fmla="*/ 94 h 102"/>
                  <a:gd name="T32" fmla="*/ 31 w 240"/>
                  <a:gd name="T33" fmla="*/ 102 h 102"/>
                  <a:gd name="T34" fmla="*/ 24 w 240"/>
                  <a:gd name="T35" fmla="*/ 86 h 102"/>
                  <a:gd name="T36" fmla="*/ 16 w 240"/>
                  <a:gd name="T37" fmla="*/ 70 h 102"/>
                  <a:gd name="T38" fmla="*/ 7 w 240"/>
                  <a:gd name="T39" fmla="*/ 54 h 102"/>
                  <a:gd name="T40" fmla="*/ 0 w 240"/>
                  <a:gd name="T41" fmla="*/ 38 h 102"/>
                  <a:gd name="T42" fmla="*/ 8 w 240"/>
                  <a:gd name="T43" fmla="*/ 32 h 102"/>
                  <a:gd name="T44" fmla="*/ 16 w 240"/>
                  <a:gd name="T45" fmla="*/ 29 h 102"/>
                  <a:gd name="T46" fmla="*/ 23 w 240"/>
                  <a:gd name="T47" fmla="*/ 27 h 102"/>
                  <a:gd name="T48" fmla="*/ 28 w 240"/>
                  <a:gd name="T49" fmla="*/ 27 h 102"/>
                  <a:gd name="T50" fmla="*/ 31 w 240"/>
                  <a:gd name="T51" fmla="*/ 39 h 102"/>
                  <a:gd name="T52" fmla="*/ 35 w 240"/>
                  <a:gd name="T53" fmla="*/ 48 h 102"/>
                  <a:gd name="T54" fmla="*/ 39 w 240"/>
                  <a:gd name="T55" fmla="*/ 59 h 102"/>
                  <a:gd name="T56" fmla="*/ 44 w 240"/>
                  <a:gd name="T57" fmla="*/ 70 h 102"/>
                  <a:gd name="T58" fmla="*/ 51 w 240"/>
                  <a:gd name="T59" fmla="*/ 67 h 102"/>
                  <a:gd name="T60" fmla="*/ 57 w 240"/>
                  <a:gd name="T61" fmla="*/ 64 h 102"/>
                  <a:gd name="T62" fmla="*/ 63 w 240"/>
                  <a:gd name="T63" fmla="*/ 62 h 102"/>
                  <a:gd name="T64" fmla="*/ 69 w 240"/>
                  <a:gd name="T65" fmla="*/ 59 h 102"/>
                  <a:gd name="T66" fmla="*/ 76 w 240"/>
                  <a:gd name="T67" fmla="*/ 56 h 102"/>
                  <a:gd name="T68" fmla="*/ 82 w 240"/>
                  <a:gd name="T69" fmla="*/ 54 h 102"/>
                  <a:gd name="T70" fmla="*/ 89 w 240"/>
                  <a:gd name="T71" fmla="*/ 52 h 102"/>
                  <a:gd name="T72" fmla="*/ 96 w 240"/>
                  <a:gd name="T73" fmla="*/ 48 h 102"/>
                  <a:gd name="T74" fmla="*/ 115 w 240"/>
                  <a:gd name="T75" fmla="*/ 40 h 102"/>
                  <a:gd name="T76" fmla="*/ 133 w 240"/>
                  <a:gd name="T77" fmla="*/ 33 h 102"/>
                  <a:gd name="T78" fmla="*/ 149 w 240"/>
                  <a:gd name="T79" fmla="*/ 27 h 102"/>
                  <a:gd name="T80" fmla="*/ 165 w 240"/>
                  <a:gd name="T81" fmla="*/ 21 h 102"/>
                  <a:gd name="T82" fmla="*/ 181 w 240"/>
                  <a:gd name="T83" fmla="*/ 16 h 102"/>
                  <a:gd name="T84" fmla="*/ 197 w 240"/>
                  <a:gd name="T85" fmla="*/ 10 h 102"/>
                  <a:gd name="T86" fmla="*/ 214 w 240"/>
                  <a:gd name="T87" fmla="*/ 4 h 102"/>
                  <a:gd name="T88" fmla="*/ 233 w 240"/>
                  <a:gd name="T89" fmla="*/ 0 h 102"/>
                  <a:gd name="T90" fmla="*/ 235 w 240"/>
                  <a:gd name="T91" fmla="*/ 1 h 102"/>
                  <a:gd name="T92" fmla="*/ 237 w 240"/>
                  <a:gd name="T93" fmla="*/ 3 h 102"/>
                  <a:gd name="T94" fmla="*/ 239 w 240"/>
                  <a:gd name="T95" fmla="*/ 6 h 102"/>
                  <a:gd name="T96" fmla="*/ 240 w 240"/>
                  <a:gd name="T97" fmla="*/ 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0" h="102">
                    <a:moveTo>
                      <a:pt x="240" y="8"/>
                    </a:moveTo>
                    <a:lnTo>
                      <a:pt x="227" y="14"/>
                    </a:lnTo>
                    <a:lnTo>
                      <a:pt x="216" y="18"/>
                    </a:lnTo>
                    <a:lnTo>
                      <a:pt x="205" y="22"/>
                    </a:lnTo>
                    <a:lnTo>
                      <a:pt x="195" y="26"/>
                    </a:lnTo>
                    <a:lnTo>
                      <a:pt x="183" y="31"/>
                    </a:lnTo>
                    <a:lnTo>
                      <a:pt x="173" y="36"/>
                    </a:lnTo>
                    <a:lnTo>
                      <a:pt x="161" y="40"/>
                    </a:lnTo>
                    <a:lnTo>
                      <a:pt x="149" y="46"/>
                    </a:lnTo>
                    <a:lnTo>
                      <a:pt x="134" y="53"/>
                    </a:lnTo>
                    <a:lnTo>
                      <a:pt x="119" y="59"/>
                    </a:lnTo>
                    <a:lnTo>
                      <a:pt x="104" y="66"/>
                    </a:lnTo>
                    <a:lnTo>
                      <a:pt x="90" y="72"/>
                    </a:lnTo>
                    <a:lnTo>
                      <a:pt x="75" y="79"/>
                    </a:lnTo>
                    <a:lnTo>
                      <a:pt x="60" y="86"/>
                    </a:lnTo>
                    <a:lnTo>
                      <a:pt x="45" y="94"/>
                    </a:lnTo>
                    <a:lnTo>
                      <a:pt x="31" y="102"/>
                    </a:lnTo>
                    <a:lnTo>
                      <a:pt x="24" y="86"/>
                    </a:lnTo>
                    <a:lnTo>
                      <a:pt x="16" y="70"/>
                    </a:lnTo>
                    <a:lnTo>
                      <a:pt x="7" y="54"/>
                    </a:lnTo>
                    <a:lnTo>
                      <a:pt x="0" y="38"/>
                    </a:lnTo>
                    <a:lnTo>
                      <a:pt x="8" y="32"/>
                    </a:lnTo>
                    <a:lnTo>
                      <a:pt x="16" y="29"/>
                    </a:lnTo>
                    <a:lnTo>
                      <a:pt x="23" y="27"/>
                    </a:lnTo>
                    <a:lnTo>
                      <a:pt x="28" y="27"/>
                    </a:lnTo>
                    <a:lnTo>
                      <a:pt x="31" y="39"/>
                    </a:lnTo>
                    <a:lnTo>
                      <a:pt x="35" y="48"/>
                    </a:lnTo>
                    <a:lnTo>
                      <a:pt x="39" y="59"/>
                    </a:lnTo>
                    <a:lnTo>
                      <a:pt x="44" y="70"/>
                    </a:lnTo>
                    <a:lnTo>
                      <a:pt x="51" y="67"/>
                    </a:lnTo>
                    <a:lnTo>
                      <a:pt x="57" y="64"/>
                    </a:lnTo>
                    <a:lnTo>
                      <a:pt x="63" y="62"/>
                    </a:lnTo>
                    <a:lnTo>
                      <a:pt x="69" y="59"/>
                    </a:lnTo>
                    <a:lnTo>
                      <a:pt x="76" y="56"/>
                    </a:lnTo>
                    <a:lnTo>
                      <a:pt x="82" y="54"/>
                    </a:lnTo>
                    <a:lnTo>
                      <a:pt x="89" y="52"/>
                    </a:lnTo>
                    <a:lnTo>
                      <a:pt x="96" y="48"/>
                    </a:lnTo>
                    <a:lnTo>
                      <a:pt x="115" y="40"/>
                    </a:lnTo>
                    <a:lnTo>
                      <a:pt x="133" y="33"/>
                    </a:lnTo>
                    <a:lnTo>
                      <a:pt x="149" y="27"/>
                    </a:lnTo>
                    <a:lnTo>
                      <a:pt x="165" y="21"/>
                    </a:lnTo>
                    <a:lnTo>
                      <a:pt x="181" y="16"/>
                    </a:lnTo>
                    <a:lnTo>
                      <a:pt x="197" y="10"/>
                    </a:lnTo>
                    <a:lnTo>
                      <a:pt x="214" y="4"/>
                    </a:lnTo>
                    <a:lnTo>
                      <a:pt x="233" y="0"/>
                    </a:lnTo>
                    <a:lnTo>
                      <a:pt x="235" y="1"/>
                    </a:lnTo>
                    <a:lnTo>
                      <a:pt x="237" y="3"/>
                    </a:lnTo>
                    <a:lnTo>
                      <a:pt x="239" y="6"/>
                    </a:lnTo>
                    <a:lnTo>
                      <a:pt x="24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63" name="Freeform 39"/>
              <p:cNvSpPr>
                <a:spLocks/>
              </p:cNvSpPr>
              <p:nvPr/>
            </p:nvSpPr>
            <p:spPr bwMode="auto">
              <a:xfrm>
                <a:off x="990" y="1939"/>
                <a:ext cx="114" cy="46"/>
              </a:xfrm>
              <a:custGeom>
                <a:avLst/>
                <a:gdLst>
                  <a:gd name="T0" fmla="*/ 228 w 228"/>
                  <a:gd name="T1" fmla="*/ 2 h 94"/>
                  <a:gd name="T2" fmla="*/ 216 w 228"/>
                  <a:gd name="T3" fmla="*/ 6 h 94"/>
                  <a:gd name="T4" fmla="*/ 204 w 228"/>
                  <a:gd name="T5" fmla="*/ 12 h 94"/>
                  <a:gd name="T6" fmla="*/ 192 w 228"/>
                  <a:gd name="T7" fmla="*/ 17 h 94"/>
                  <a:gd name="T8" fmla="*/ 180 w 228"/>
                  <a:gd name="T9" fmla="*/ 21 h 94"/>
                  <a:gd name="T10" fmla="*/ 168 w 228"/>
                  <a:gd name="T11" fmla="*/ 26 h 94"/>
                  <a:gd name="T12" fmla="*/ 155 w 228"/>
                  <a:gd name="T13" fmla="*/ 32 h 94"/>
                  <a:gd name="T14" fmla="*/ 144 w 228"/>
                  <a:gd name="T15" fmla="*/ 36 h 94"/>
                  <a:gd name="T16" fmla="*/ 132 w 228"/>
                  <a:gd name="T17" fmla="*/ 42 h 94"/>
                  <a:gd name="T18" fmla="*/ 119 w 228"/>
                  <a:gd name="T19" fmla="*/ 48 h 94"/>
                  <a:gd name="T20" fmla="*/ 106 w 228"/>
                  <a:gd name="T21" fmla="*/ 55 h 94"/>
                  <a:gd name="T22" fmla="*/ 92 w 228"/>
                  <a:gd name="T23" fmla="*/ 60 h 94"/>
                  <a:gd name="T24" fmla="*/ 79 w 228"/>
                  <a:gd name="T25" fmla="*/ 66 h 94"/>
                  <a:gd name="T26" fmla="*/ 67 w 228"/>
                  <a:gd name="T27" fmla="*/ 73 h 94"/>
                  <a:gd name="T28" fmla="*/ 53 w 228"/>
                  <a:gd name="T29" fmla="*/ 80 h 94"/>
                  <a:gd name="T30" fmla="*/ 40 w 228"/>
                  <a:gd name="T31" fmla="*/ 87 h 94"/>
                  <a:gd name="T32" fmla="*/ 28 w 228"/>
                  <a:gd name="T33" fmla="*/ 94 h 94"/>
                  <a:gd name="T34" fmla="*/ 21 w 228"/>
                  <a:gd name="T35" fmla="*/ 79 h 94"/>
                  <a:gd name="T36" fmla="*/ 14 w 228"/>
                  <a:gd name="T37" fmla="*/ 64 h 94"/>
                  <a:gd name="T38" fmla="*/ 7 w 228"/>
                  <a:gd name="T39" fmla="*/ 50 h 94"/>
                  <a:gd name="T40" fmla="*/ 0 w 228"/>
                  <a:gd name="T41" fmla="*/ 35 h 94"/>
                  <a:gd name="T42" fmla="*/ 3 w 228"/>
                  <a:gd name="T43" fmla="*/ 33 h 94"/>
                  <a:gd name="T44" fmla="*/ 7 w 228"/>
                  <a:gd name="T45" fmla="*/ 29 h 94"/>
                  <a:gd name="T46" fmla="*/ 11 w 228"/>
                  <a:gd name="T47" fmla="*/ 28 h 94"/>
                  <a:gd name="T48" fmla="*/ 16 w 228"/>
                  <a:gd name="T49" fmla="*/ 28 h 94"/>
                  <a:gd name="T50" fmla="*/ 19 w 228"/>
                  <a:gd name="T51" fmla="*/ 40 h 94"/>
                  <a:gd name="T52" fmla="*/ 24 w 228"/>
                  <a:gd name="T53" fmla="*/ 51 h 94"/>
                  <a:gd name="T54" fmla="*/ 30 w 228"/>
                  <a:gd name="T55" fmla="*/ 63 h 94"/>
                  <a:gd name="T56" fmla="*/ 34 w 228"/>
                  <a:gd name="T57" fmla="*/ 74 h 94"/>
                  <a:gd name="T58" fmla="*/ 41 w 228"/>
                  <a:gd name="T59" fmla="*/ 71 h 94"/>
                  <a:gd name="T60" fmla="*/ 47 w 228"/>
                  <a:gd name="T61" fmla="*/ 68 h 94"/>
                  <a:gd name="T62" fmla="*/ 54 w 228"/>
                  <a:gd name="T63" fmla="*/ 65 h 94"/>
                  <a:gd name="T64" fmla="*/ 60 w 228"/>
                  <a:gd name="T65" fmla="*/ 62 h 94"/>
                  <a:gd name="T66" fmla="*/ 66 w 228"/>
                  <a:gd name="T67" fmla="*/ 59 h 94"/>
                  <a:gd name="T68" fmla="*/ 72 w 228"/>
                  <a:gd name="T69" fmla="*/ 56 h 94"/>
                  <a:gd name="T70" fmla="*/ 78 w 228"/>
                  <a:gd name="T71" fmla="*/ 53 h 94"/>
                  <a:gd name="T72" fmla="*/ 85 w 228"/>
                  <a:gd name="T73" fmla="*/ 50 h 94"/>
                  <a:gd name="T74" fmla="*/ 102 w 228"/>
                  <a:gd name="T75" fmla="*/ 43 h 94"/>
                  <a:gd name="T76" fmla="*/ 120 w 228"/>
                  <a:gd name="T77" fmla="*/ 36 h 94"/>
                  <a:gd name="T78" fmla="*/ 138 w 228"/>
                  <a:gd name="T79" fmla="*/ 29 h 94"/>
                  <a:gd name="T80" fmla="*/ 155 w 228"/>
                  <a:gd name="T81" fmla="*/ 23 h 94"/>
                  <a:gd name="T82" fmla="*/ 173 w 228"/>
                  <a:gd name="T83" fmla="*/ 17 h 94"/>
                  <a:gd name="T84" fmla="*/ 190 w 228"/>
                  <a:gd name="T85" fmla="*/ 11 h 94"/>
                  <a:gd name="T86" fmla="*/ 208 w 228"/>
                  <a:gd name="T87" fmla="*/ 5 h 94"/>
                  <a:gd name="T88" fmla="*/ 227 w 228"/>
                  <a:gd name="T89" fmla="*/ 0 h 94"/>
                  <a:gd name="T90" fmla="*/ 228 w 228"/>
                  <a:gd name="T91" fmla="*/ 0 h 94"/>
                  <a:gd name="T92" fmla="*/ 228 w 228"/>
                  <a:gd name="T93" fmla="*/ 0 h 94"/>
                  <a:gd name="T94" fmla="*/ 228 w 228"/>
                  <a:gd name="T95" fmla="*/ 2 h 94"/>
                  <a:gd name="T96" fmla="*/ 228 w 228"/>
                  <a:gd name="T97" fmla="*/ 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8" h="94">
                    <a:moveTo>
                      <a:pt x="228" y="2"/>
                    </a:moveTo>
                    <a:lnTo>
                      <a:pt x="216" y="6"/>
                    </a:lnTo>
                    <a:lnTo>
                      <a:pt x="204" y="12"/>
                    </a:lnTo>
                    <a:lnTo>
                      <a:pt x="192" y="17"/>
                    </a:lnTo>
                    <a:lnTo>
                      <a:pt x="180" y="21"/>
                    </a:lnTo>
                    <a:lnTo>
                      <a:pt x="168" y="26"/>
                    </a:lnTo>
                    <a:lnTo>
                      <a:pt x="155" y="32"/>
                    </a:lnTo>
                    <a:lnTo>
                      <a:pt x="144" y="36"/>
                    </a:lnTo>
                    <a:lnTo>
                      <a:pt x="132" y="42"/>
                    </a:lnTo>
                    <a:lnTo>
                      <a:pt x="119" y="48"/>
                    </a:lnTo>
                    <a:lnTo>
                      <a:pt x="106" y="55"/>
                    </a:lnTo>
                    <a:lnTo>
                      <a:pt x="92" y="60"/>
                    </a:lnTo>
                    <a:lnTo>
                      <a:pt x="79" y="66"/>
                    </a:lnTo>
                    <a:lnTo>
                      <a:pt x="67" y="73"/>
                    </a:lnTo>
                    <a:lnTo>
                      <a:pt x="53" y="80"/>
                    </a:lnTo>
                    <a:lnTo>
                      <a:pt x="40" y="87"/>
                    </a:lnTo>
                    <a:lnTo>
                      <a:pt x="28" y="94"/>
                    </a:lnTo>
                    <a:lnTo>
                      <a:pt x="21" y="79"/>
                    </a:lnTo>
                    <a:lnTo>
                      <a:pt x="14" y="64"/>
                    </a:lnTo>
                    <a:lnTo>
                      <a:pt x="7" y="50"/>
                    </a:lnTo>
                    <a:lnTo>
                      <a:pt x="0" y="35"/>
                    </a:lnTo>
                    <a:lnTo>
                      <a:pt x="3" y="33"/>
                    </a:lnTo>
                    <a:lnTo>
                      <a:pt x="7" y="29"/>
                    </a:lnTo>
                    <a:lnTo>
                      <a:pt x="11" y="28"/>
                    </a:lnTo>
                    <a:lnTo>
                      <a:pt x="16" y="28"/>
                    </a:lnTo>
                    <a:lnTo>
                      <a:pt x="19" y="40"/>
                    </a:lnTo>
                    <a:lnTo>
                      <a:pt x="24" y="51"/>
                    </a:lnTo>
                    <a:lnTo>
                      <a:pt x="30" y="63"/>
                    </a:lnTo>
                    <a:lnTo>
                      <a:pt x="34" y="74"/>
                    </a:lnTo>
                    <a:lnTo>
                      <a:pt x="41" y="71"/>
                    </a:lnTo>
                    <a:lnTo>
                      <a:pt x="47" y="68"/>
                    </a:lnTo>
                    <a:lnTo>
                      <a:pt x="54" y="65"/>
                    </a:lnTo>
                    <a:lnTo>
                      <a:pt x="60" y="62"/>
                    </a:lnTo>
                    <a:lnTo>
                      <a:pt x="66" y="59"/>
                    </a:lnTo>
                    <a:lnTo>
                      <a:pt x="72" y="56"/>
                    </a:lnTo>
                    <a:lnTo>
                      <a:pt x="78" y="53"/>
                    </a:lnTo>
                    <a:lnTo>
                      <a:pt x="85" y="50"/>
                    </a:lnTo>
                    <a:lnTo>
                      <a:pt x="102" y="43"/>
                    </a:lnTo>
                    <a:lnTo>
                      <a:pt x="120" y="36"/>
                    </a:lnTo>
                    <a:lnTo>
                      <a:pt x="138" y="29"/>
                    </a:lnTo>
                    <a:lnTo>
                      <a:pt x="155" y="23"/>
                    </a:lnTo>
                    <a:lnTo>
                      <a:pt x="173" y="17"/>
                    </a:lnTo>
                    <a:lnTo>
                      <a:pt x="190" y="11"/>
                    </a:lnTo>
                    <a:lnTo>
                      <a:pt x="208" y="5"/>
                    </a:lnTo>
                    <a:lnTo>
                      <a:pt x="227" y="0"/>
                    </a:lnTo>
                    <a:lnTo>
                      <a:pt x="228" y="0"/>
                    </a:lnTo>
                    <a:lnTo>
                      <a:pt x="228" y="0"/>
                    </a:lnTo>
                    <a:lnTo>
                      <a:pt x="228" y="2"/>
                    </a:lnTo>
                    <a:lnTo>
                      <a:pt x="228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64" name="Freeform 40"/>
              <p:cNvSpPr>
                <a:spLocks/>
              </p:cNvSpPr>
              <p:nvPr/>
            </p:nvSpPr>
            <p:spPr bwMode="auto">
              <a:xfrm>
                <a:off x="913" y="2068"/>
                <a:ext cx="124" cy="90"/>
              </a:xfrm>
              <a:custGeom>
                <a:avLst/>
                <a:gdLst>
                  <a:gd name="T0" fmla="*/ 187 w 247"/>
                  <a:gd name="T1" fmla="*/ 180 h 180"/>
                  <a:gd name="T2" fmla="*/ 247 w 247"/>
                  <a:gd name="T3" fmla="*/ 40 h 180"/>
                  <a:gd name="T4" fmla="*/ 58 w 247"/>
                  <a:gd name="T5" fmla="*/ 0 h 180"/>
                  <a:gd name="T6" fmla="*/ 0 w 247"/>
                  <a:gd name="T7" fmla="*/ 140 h 180"/>
                  <a:gd name="T8" fmla="*/ 187 w 247"/>
                  <a:gd name="T9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80">
                    <a:moveTo>
                      <a:pt x="187" y="180"/>
                    </a:moveTo>
                    <a:lnTo>
                      <a:pt x="247" y="40"/>
                    </a:lnTo>
                    <a:lnTo>
                      <a:pt x="58" y="0"/>
                    </a:lnTo>
                    <a:lnTo>
                      <a:pt x="0" y="140"/>
                    </a:lnTo>
                    <a:lnTo>
                      <a:pt x="187" y="1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65" name="Freeform 41"/>
              <p:cNvSpPr>
                <a:spLocks/>
              </p:cNvSpPr>
              <p:nvPr/>
            </p:nvSpPr>
            <p:spPr bwMode="auto">
              <a:xfrm>
                <a:off x="925" y="2077"/>
                <a:ext cx="99" cy="72"/>
              </a:xfrm>
              <a:custGeom>
                <a:avLst/>
                <a:gdLst>
                  <a:gd name="T0" fmla="*/ 151 w 198"/>
                  <a:gd name="T1" fmla="*/ 144 h 144"/>
                  <a:gd name="T2" fmla="*/ 198 w 198"/>
                  <a:gd name="T3" fmla="*/ 32 h 144"/>
                  <a:gd name="T4" fmla="*/ 48 w 198"/>
                  <a:gd name="T5" fmla="*/ 0 h 144"/>
                  <a:gd name="T6" fmla="*/ 0 w 198"/>
                  <a:gd name="T7" fmla="*/ 112 h 144"/>
                  <a:gd name="T8" fmla="*/ 151 w 198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144">
                    <a:moveTo>
                      <a:pt x="151" y="144"/>
                    </a:moveTo>
                    <a:lnTo>
                      <a:pt x="198" y="32"/>
                    </a:lnTo>
                    <a:lnTo>
                      <a:pt x="48" y="0"/>
                    </a:lnTo>
                    <a:lnTo>
                      <a:pt x="0" y="112"/>
                    </a:lnTo>
                    <a:lnTo>
                      <a:pt x="151" y="144"/>
                    </a:lnTo>
                    <a:close/>
                  </a:path>
                </a:pathLst>
              </a:custGeom>
              <a:solidFill>
                <a:srgbClr val="7F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66" name="Freeform 42"/>
              <p:cNvSpPr>
                <a:spLocks/>
              </p:cNvSpPr>
              <p:nvPr/>
            </p:nvSpPr>
            <p:spPr bwMode="auto">
              <a:xfrm>
                <a:off x="898" y="1927"/>
                <a:ext cx="156" cy="18"/>
              </a:xfrm>
              <a:custGeom>
                <a:avLst/>
                <a:gdLst>
                  <a:gd name="T0" fmla="*/ 155 w 311"/>
                  <a:gd name="T1" fmla="*/ 37 h 37"/>
                  <a:gd name="T2" fmla="*/ 124 w 311"/>
                  <a:gd name="T3" fmla="*/ 37 h 37"/>
                  <a:gd name="T4" fmla="*/ 94 w 311"/>
                  <a:gd name="T5" fmla="*/ 36 h 37"/>
                  <a:gd name="T6" fmla="*/ 68 w 311"/>
                  <a:gd name="T7" fmla="*/ 34 h 37"/>
                  <a:gd name="T8" fmla="*/ 44 w 311"/>
                  <a:gd name="T9" fmla="*/ 31 h 37"/>
                  <a:gd name="T10" fmla="*/ 26 w 311"/>
                  <a:gd name="T11" fmla="*/ 29 h 37"/>
                  <a:gd name="T12" fmla="*/ 12 w 311"/>
                  <a:gd name="T13" fmla="*/ 26 h 37"/>
                  <a:gd name="T14" fmla="*/ 3 w 311"/>
                  <a:gd name="T15" fmla="*/ 22 h 37"/>
                  <a:gd name="T16" fmla="*/ 0 w 311"/>
                  <a:gd name="T17" fmla="*/ 19 h 37"/>
                  <a:gd name="T18" fmla="*/ 3 w 311"/>
                  <a:gd name="T19" fmla="*/ 15 h 37"/>
                  <a:gd name="T20" fmla="*/ 12 w 311"/>
                  <a:gd name="T21" fmla="*/ 12 h 37"/>
                  <a:gd name="T22" fmla="*/ 26 w 311"/>
                  <a:gd name="T23" fmla="*/ 8 h 37"/>
                  <a:gd name="T24" fmla="*/ 44 w 311"/>
                  <a:gd name="T25" fmla="*/ 6 h 37"/>
                  <a:gd name="T26" fmla="*/ 68 w 311"/>
                  <a:gd name="T27" fmla="*/ 4 h 37"/>
                  <a:gd name="T28" fmla="*/ 94 w 311"/>
                  <a:gd name="T29" fmla="*/ 1 h 37"/>
                  <a:gd name="T30" fmla="*/ 124 w 311"/>
                  <a:gd name="T31" fmla="*/ 0 h 37"/>
                  <a:gd name="T32" fmla="*/ 155 w 311"/>
                  <a:gd name="T33" fmla="*/ 0 h 37"/>
                  <a:gd name="T34" fmla="*/ 186 w 311"/>
                  <a:gd name="T35" fmla="*/ 0 h 37"/>
                  <a:gd name="T36" fmla="*/ 215 w 311"/>
                  <a:gd name="T37" fmla="*/ 1 h 37"/>
                  <a:gd name="T38" fmla="*/ 241 w 311"/>
                  <a:gd name="T39" fmla="*/ 4 h 37"/>
                  <a:gd name="T40" fmla="*/ 265 w 311"/>
                  <a:gd name="T41" fmla="*/ 6 h 37"/>
                  <a:gd name="T42" fmla="*/ 284 w 311"/>
                  <a:gd name="T43" fmla="*/ 8 h 37"/>
                  <a:gd name="T44" fmla="*/ 298 w 311"/>
                  <a:gd name="T45" fmla="*/ 12 h 37"/>
                  <a:gd name="T46" fmla="*/ 307 w 311"/>
                  <a:gd name="T47" fmla="*/ 15 h 37"/>
                  <a:gd name="T48" fmla="*/ 311 w 311"/>
                  <a:gd name="T49" fmla="*/ 19 h 37"/>
                  <a:gd name="T50" fmla="*/ 307 w 311"/>
                  <a:gd name="T51" fmla="*/ 22 h 37"/>
                  <a:gd name="T52" fmla="*/ 298 w 311"/>
                  <a:gd name="T53" fmla="*/ 26 h 37"/>
                  <a:gd name="T54" fmla="*/ 284 w 311"/>
                  <a:gd name="T55" fmla="*/ 29 h 37"/>
                  <a:gd name="T56" fmla="*/ 265 w 311"/>
                  <a:gd name="T57" fmla="*/ 31 h 37"/>
                  <a:gd name="T58" fmla="*/ 241 w 311"/>
                  <a:gd name="T59" fmla="*/ 34 h 37"/>
                  <a:gd name="T60" fmla="*/ 215 w 311"/>
                  <a:gd name="T61" fmla="*/ 36 h 37"/>
                  <a:gd name="T62" fmla="*/ 186 w 311"/>
                  <a:gd name="T63" fmla="*/ 37 h 37"/>
                  <a:gd name="T64" fmla="*/ 155 w 311"/>
                  <a:gd name="T6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1" h="37">
                    <a:moveTo>
                      <a:pt x="155" y="37"/>
                    </a:moveTo>
                    <a:lnTo>
                      <a:pt x="124" y="37"/>
                    </a:lnTo>
                    <a:lnTo>
                      <a:pt x="94" y="36"/>
                    </a:lnTo>
                    <a:lnTo>
                      <a:pt x="68" y="34"/>
                    </a:lnTo>
                    <a:lnTo>
                      <a:pt x="44" y="31"/>
                    </a:lnTo>
                    <a:lnTo>
                      <a:pt x="26" y="29"/>
                    </a:lnTo>
                    <a:lnTo>
                      <a:pt x="12" y="26"/>
                    </a:lnTo>
                    <a:lnTo>
                      <a:pt x="3" y="22"/>
                    </a:lnTo>
                    <a:lnTo>
                      <a:pt x="0" y="19"/>
                    </a:lnTo>
                    <a:lnTo>
                      <a:pt x="3" y="15"/>
                    </a:lnTo>
                    <a:lnTo>
                      <a:pt x="12" y="12"/>
                    </a:lnTo>
                    <a:lnTo>
                      <a:pt x="26" y="8"/>
                    </a:lnTo>
                    <a:lnTo>
                      <a:pt x="44" y="6"/>
                    </a:lnTo>
                    <a:lnTo>
                      <a:pt x="68" y="4"/>
                    </a:lnTo>
                    <a:lnTo>
                      <a:pt x="94" y="1"/>
                    </a:lnTo>
                    <a:lnTo>
                      <a:pt x="124" y="0"/>
                    </a:lnTo>
                    <a:lnTo>
                      <a:pt x="155" y="0"/>
                    </a:lnTo>
                    <a:lnTo>
                      <a:pt x="186" y="0"/>
                    </a:lnTo>
                    <a:lnTo>
                      <a:pt x="215" y="1"/>
                    </a:lnTo>
                    <a:lnTo>
                      <a:pt x="241" y="4"/>
                    </a:lnTo>
                    <a:lnTo>
                      <a:pt x="265" y="6"/>
                    </a:lnTo>
                    <a:lnTo>
                      <a:pt x="284" y="8"/>
                    </a:lnTo>
                    <a:lnTo>
                      <a:pt x="298" y="12"/>
                    </a:lnTo>
                    <a:lnTo>
                      <a:pt x="307" y="15"/>
                    </a:lnTo>
                    <a:lnTo>
                      <a:pt x="311" y="19"/>
                    </a:lnTo>
                    <a:lnTo>
                      <a:pt x="307" y="22"/>
                    </a:lnTo>
                    <a:lnTo>
                      <a:pt x="298" y="26"/>
                    </a:lnTo>
                    <a:lnTo>
                      <a:pt x="284" y="29"/>
                    </a:lnTo>
                    <a:lnTo>
                      <a:pt x="265" y="31"/>
                    </a:lnTo>
                    <a:lnTo>
                      <a:pt x="241" y="34"/>
                    </a:lnTo>
                    <a:lnTo>
                      <a:pt x="215" y="36"/>
                    </a:lnTo>
                    <a:lnTo>
                      <a:pt x="186" y="37"/>
                    </a:lnTo>
                    <a:lnTo>
                      <a:pt x="155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67" name="Freeform 43"/>
              <p:cNvSpPr>
                <a:spLocks/>
              </p:cNvSpPr>
              <p:nvPr/>
            </p:nvSpPr>
            <p:spPr bwMode="auto">
              <a:xfrm>
                <a:off x="1201" y="1617"/>
                <a:ext cx="187" cy="96"/>
              </a:xfrm>
              <a:custGeom>
                <a:avLst/>
                <a:gdLst>
                  <a:gd name="T0" fmla="*/ 90 w 375"/>
                  <a:gd name="T1" fmla="*/ 90 h 193"/>
                  <a:gd name="T2" fmla="*/ 104 w 375"/>
                  <a:gd name="T3" fmla="*/ 65 h 193"/>
                  <a:gd name="T4" fmla="*/ 131 w 375"/>
                  <a:gd name="T5" fmla="*/ 29 h 193"/>
                  <a:gd name="T6" fmla="*/ 169 w 375"/>
                  <a:gd name="T7" fmla="*/ 4 h 193"/>
                  <a:gd name="T8" fmla="*/ 212 w 375"/>
                  <a:gd name="T9" fmla="*/ 1 h 193"/>
                  <a:gd name="T10" fmla="*/ 252 w 375"/>
                  <a:gd name="T11" fmla="*/ 5 h 193"/>
                  <a:gd name="T12" fmla="*/ 280 w 375"/>
                  <a:gd name="T13" fmla="*/ 15 h 193"/>
                  <a:gd name="T14" fmla="*/ 299 w 375"/>
                  <a:gd name="T15" fmla="*/ 37 h 193"/>
                  <a:gd name="T16" fmla="*/ 310 w 375"/>
                  <a:gd name="T17" fmla="*/ 93 h 193"/>
                  <a:gd name="T18" fmla="*/ 326 w 375"/>
                  <a:gd name="T19" fmla="*/ 149 h 193"/>
                  <a:gd name="T20" fmla="*/ 343 w 375"/>
                  <a:gd name="T21" fmla="*/ 165 h 193"/>
                  <a:gd name="T22" fmla="*/ 355 w 375"/>
                  <a:gd name="T23" fmla="*/ 175 h 193"/>
                  <a:gd name="T24" fmla="*/ 367 w 375"/>
                  <a:gd name="T25" fmla="*/ 186 h 193"/>
                  <a:gd name="T26" fmla="*/ 374 w 375"/>
                  <a:gd name="T27" fmla="*/ 192 h 193"/>
                  <a:gd name="T28" fmla="*/ 371 w 375"/>
                  <a:gd name="T29" fmla="*/ 193 h 193"/>
                  <a:gd name="T30" fmla="*/ 349 w 375"/>
                  <a:gd name="T31" fmla="*/ 188 h 193"/>
                  <a:gd name="T32" fmla="*/ 316 w 375"/>
                  <a:gd name="T33" fmla="*/ 182 h 193"/>
                  <a:gd name="T34" fmla="*/ 284 w 375"/>
                  <a:gd name="T35" fmla="*/ 174 h 193"/>
                  <a:gd name="T36" fmla="*/ 260 w 375"/>
                  <a:gd name="T37" fmla="*/ 169 h 193"/>
                  <a:gd name="T38" fmla="*/ 234 w 375"/>
                  <a:gd name="T39" fmla="*/ 166 h 193"/>
                  <a:gd name="T40" fmla="*/ 208 w 375"/>
                  <a:gd name="T41" fmla="*/ 167 h 193"/>
                  <a:gd name="T42" fmla="*/ 185 w 375"/>
                  <a:gd name="T43" fmla="*/ 169 h 193"/>
                  <a:gd name="T44" fmla="*/ 167 w 375"/>
                  <a:gd name="T45" fmla="*/ 167 h 193"/>
                  <a:gd name="T46" fmla="*/ 151 w 375"/>
                  <a:gd name="T47" fmla="*/ 163 h 193"/>
                  <a:gd name="T48" fmla="*/ 134 w 375"/>
                  <a:gd name="T49" fmla="*/ 156 h 193"/>
                  <a:gd name="T50" fmla="*/ 117 w 375"/>
                  <a:gd name="T51" fmla="*/ 149 h 193"/>
                  <a:gd name="T52" fmla="*/ 98 w 375"/>
                  <a:gd name="T53" fmla="*/ 143 h 193"/>
                  <a:gd name="T54" fmla="*/ 80 w 375"/>
                  <a:gd name="T55" fmla="*/ 142 h 193"/>
                  <a:gd name="T56" fmla="*/ 64 w 375"/>
                  <a:gd name="T57" fmla="*/ 143 h 193"/>
                  <a:gd name="T58" fmla="*/ 50 w 375"/>
                  <a:gd name="T59" fmla="*/ 146 h 193"/>
                  <a:gd name="T60" fmla="*/ 41 w 375"/>
                  <a:gd name="T61" fmla="*/ 149 h 193"/>
                  <a:gd name="T62" fmla="*/ 27 w 375"/>
                  <a:gd name="T63" fmla="*/ 146 h 193"/>
                  <a:gd name="T64" fmla="*/ 12 w 375"/>
                  <a:gd name="T65" fmla="*/ 139 h 193"/>
                  <a:gd name="T66" fmla="*/ 2 w 375"/>
                  <a:gd name="T67" fmla="*/ 134 h 193"/>
                  <a:gd name="T68" fmla="*/ 4 w 375"/>
                  <a:gd name="T69" fmla="*/ 132 h 193"/>
                  <a:gd name="T70" fmla="*/ 22 w 375"/>
                  <a:gd name="T71" fmla="*/ 124 h 193"/>
                  <a:gd name="T72" fmla="*/ 51 w 375"/>
                  <a:gd name="T73" fmla="*/ 112 h 193"/>
                  <a:gd name="T74" fmla="*/ 79 w 375"/>
                  <a:gd name="T75" fmla="*/ 10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5" h="193">
                    <a:moveTo>
                      <a:pt x="88" y="95"/>
                    </a:moveTo>
                    <a:lnTo>
                      <a:pt x="90" y="90"/>
                    </a:lnTo>
                    <a:lnTo>
                      <a:pt x="95" y="80"/>
                    </a:lnTo>
                    <a:lnTo>
                      <a:pt x="104" y="65"/>
                    </a:lnTo>
                    <a:lnTo>
                      <a:pt x="116" y="46"/>
                    </a:lnTo>
                    <a:lnTo>
                      <a:pt x="131" y="29"/>
                    </a:lnTo>
                    <a:lnTo>
                      <a:pt x="148" y="14"/>
                    </a:lnTo>
                    <a:lnTo>
                      <a:pt x="169" y="4"/>
                    </a:lnTo>
                    <a:lnTo>
                      <a:pt x="190" y="0"/>
                    </a:lnTo>
                    <a:lnTo>
                      <a:pt x="212" y="1"/>
                    </a:lnTo>
                    <a:lnTo>
                      <a:pt x="233" y="3"/>
                    </a:lnTo>
                    <a:lnTo>
                      <a:pt x="252" y="5"/>
                    </a:lnTo>
                    <a:lnTo>
                      <a:pt x="268" y="8"/>
                    </a:lnTo>
                    <a:lnTo>
                      <a:pt x="280" y="15"/>
                    </a:lnTo>
                    <a:lnTo>
                      <a:pt x="292" y="25"/>
                    </a:lnTo>
                    <a:lnTo>
                      <a:pt x="299" y="37"/>
                    </a:lnTo>
                    <a:lnTo>
                      <a:pt x="303" y="54"/>
                    </a:lnTo>
                    <a:lnTo>
                      <a:pt x="310" y="93"/>
                    </a:lnTo>
                    <a:lnTo>
                      <a:pt x="318" y="125"/>
                    </a:lnTo>
                    <a:lnTo>
                      <a:pt x="326" y="149"/>
                    </a:lnTo>
                    <a:lnTo>
                      <a:pt x="337" y="162"/>
                    </a:lnTo>
                    <a:lnTo>
                      <a:pt x="343" y="165"/>
                    </a:lnTo>
                    <a:lnTo>
                      <a:pt x="348" y="171"/>
                    </a:lnTo>
                    <a:lnTo>
                      <a:pt x="355" y="175"/>
                    </a:lnTo>
                    <a:lnTo>
                      <a:pt x="361" y="180"/>
                    </a:lnTo>
                    <a:lnTo>
                      <a:pt x="367" y="186"/>
                    </a:lnTo>
                    <a:lnTo>
                      <a:pt x="371" y="189"/>
                    </a:lnTo>
                    <a:lnTo>
                      <a:pt x="374" y="192"/>
                    </a:lnTo>
                    <a:lnTo>
                      <a:pt x="375" y="193"/>
                    </a:lnTo>
                    <a:lnTo>
                      <a:pt x="371" y="193"/>
                    </a:lnTo>
                    <a:lnTo>
                      <a:pt x="362" y="190"/>
                    </a:lnTo>
                    <a:lnTo>
                      <a:pt x="349" y="188"/>
                    </a:lnTo>
                    <a:lnTo>
                      <a:pt x="333" y="185"/>
                    </a:lnTo>
                    <a:lnTo>
                      <a:pt x="316" y="182"/>
                    </a:lnTo>
                    <a:lnTo>
                      <a:pt x="299" y="178"/>
                    </a:lnTo>
                    <a:lnTo>
                      <a:pt x="284" y="174"/>
                    </a:lnTo>
                    <a:lnTo>
                      <a:pt x="271" y="171"/>
                    </a:lnTo>
                    <a:lnTo>
                      <a:pt x="260" y="169"/>
                    </a:lnTo>
                    <a:lnTo>
                      <a:pt x="247" y="166"/>
                    </a:lnTo>
                    <a:lnTo>
                      <a:pt x="234" y="166"/>
                    </a:lnTo>
                    <a:lnTo>
                      <a:pt x="220" y="166"/>
                    </a:lnTo>
                    <a:lnTo>
                      <a:pt x="208" y="167"/>
                    </a:lnTo>
                    <a:lnTo>
                      <a:pt x="195" y="167"/>
                    </a:lnTo>
                    <a:lnTo>
                      <a:pt x="185" y="169"/>
                    </a:lnTo>
                    <a:lnTo>
                      <a:pt x="175" y="169"/>
                    </a:lnTo>
                    <a:lnTo>
                      <a:pt x="167" y="167"/>
                    </a:lnTo>
                    <a:lnTo>
                      <a:pt x="159" y="166"/>
                    </a:lnTo>
                    <a:lnTo>
                      <a:pt x="151" y="163"/>
                    </a:lnTo>
                    <a:lnTo>
                      <a:pt x="142" y="159"/>
                    </a:lnTo>
                    <a:lnTo>
                      <a:pt x="134" y="156"/>
                    </a:lnTo>
                    <a:lnTo>
                      <a:pt x="125" y="152"/>
                    </a:lnTo>
                    <a:lnTo>
                      <a:pt x="117" y="149"/>
                    </a:lnTo>
                    <a:lnTo>
                      <a:pt x="108" y="146"/>
                    </a:lnTo>
                    <a:lnTo>
                      <a:pt x="98" y="143"/>
                    </a:lnTo>
                    <a:lnTo>
                      <a:pt x="89" y="142"/>
                    </a:lnTo>
                    <a:lnTo>
                      <a:pt x="80" y="142"/>
                    </a:lnTo>
                    <a:lnTo>
                      <a:pt x="72" y="142"/>
                    </a:lnTo>
                    <a:lnTo>
                      <a:pt x="64" y="143"/>
                    </a:lnTo>
                    <a:lnTo>
                      <a:pt x="56" y="144"/>
                    </a:lnTo>
                    <a:lnTo>
                      <a:pt x="50" y="146"/>
                    </a:lnTo>
                    <a:lnTo>
                      <a:pt x="45" y="148"/>
                    </a:lnTo>
                    <a:lnTo>
                      <a:pt x="41" y="149"/>
                    </a:lnTo>
                    <a:lnTo>
                      <a:pt x="35" y="148"/>
                    </a:lnTo>
                    <a:lnTo>
                      <a:pt x="27" y="146"/>
                    </a:lnTo>
                    <a:lnTo>
                      <a:pt x="20" y="142"/>
                    </a:lnTo>
                    <a:lnTo>
                      <a:pt x="12" y="139"/>
                    </a:lnTo>
                    <a:lnTo>
                      <a:pt x="6" y="136"/>
                    </a:lnTo>
                    <a:lnTo>
                      <a:pt x="2" y="134"/>
                    </a:lnTo>
                    <a:lnTo>
                      <a:pt x="0" y="133"/>
                    </a:lnTo>
                    <a:lnTo>
                      <a:pt x="4" y="132"/>
                    </a:lnTo>
                    <a:lnTo>
                      <a:pt x="11" y="128"/>
                    </a:lnTo>
                    <a:lnTo>
                      <a:pt x="22" y="124"/>
                    </a:lnTo>
                    <a:lnTo>
                      <a:pt x="36" y="119"/>
                    </a:lnTo>
                    <a:lnTo>
                      <a:pt x="51" y="112"/>
                    </a:lnTo>
                    <a:lnTo>
                      <a:pt x="66" y="106"/>
                    </a:lnTo>
                    <a:lnTo>
                      <a:pt x="79" y="101"/>
                    </a:lnTo>
                    <a:lnTo>
                      <a:pt x="88" y="95"/>
                    </a:lnTo>
                    <a:close/>
                  </a:path>
                </a:pathLst>
              </a:custGeom>
              <a:solidFill>
                <a:srgbClr val="7F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68" name="Freeform 44"/>
              <p:cNvSpPr>
                <a:spLocks/>
              </p:cNvSpPr>
              <p:nvPr/>
            </p:nvSpPr>
            <p:spPr bwMode="auto">
              <a:xfrm>
                <a:off x="1296" y="1625"/>
                <a:ext cx="35" cy="26"/>
              </a:xfrm>
              <a:custGeom>
                <a:avLst/>
                <a:gdLst>
                  <a:gd name="T0" fmla="*/ 36 w 71"/>
                  <a:gd name="T1" fmla="*/ 51 h 51"/>
                  <a:gd name="T2" fmla="*/ 43 w 71"/>
                  <a:gd name="T3" fmla="*/ 51 h 51"/>
                  <a:gd name="T4" fmla="*/ 49 w 71"/>
                  <a:gd name="T5" fmla="*/ 49 h 51"/>
                  <a:gd name="T6" fmla="*/ 56 w 71"/>
                  <a:gd name="T7" fmla="*/ 47 h 51"/>
                  <a:gd name="T8" fmla="*/ 60 w 71"/>
                  <a:gd name="T9" fmla="*/ 43 h 51"/>
                  <a:gd name="T10" fmla="*/ 65 w 71"/>
                  <a:gd name="T11" fmla="*/ 40 h 51"/>
                  <a:gd name="T12" fmla="*/ 68 w 71"/>
                  <a:gd name="T13" fmla="*/ 35 h 51"/>
                  <a:gd name="T14" fmla="*/ 70 w 71"/>
                  <a:gd name="T15" fmla="*/ 31 h 51"/>
                  <a:gd name="T16" fmla="*/ 71 w 71"/>
                  <a:gd name="T17" fmla="*/ 25 h 51"/>
                  <a:gd name="T18" fmla="*/ 70 w 71"/>
                  <a:gd name="T19" fmla="*/ 20 h 51"/>
                  <a:gd name="T20" fmla="*/ 68 w 71"/>
                  <a:gd name="T21" fmla="*/ 15 h 51"/>
                  <a:gd name="T22" fmla="*/ 65 w 71"/>
                  <a:gd name="T23" fmla="*/ 11 h 51"/>
                  <a:gd name="T24" fmla="*/ 60 w 71"/>
                  <a:gd name="T25" fmla="*/ 7 h 51"/>
                  <a:gd name="T26" fmla="*/ 56 w 71"/>
                  <a:gd name="T27" fmla="*/ 4 h 51"/>
                  <a:gd name="T28" fmla="*/ 49 w 71"/>
                  <a:gd name="T29" fmla="*/ 2 h 51"/>
                  <a:gd name="T30" fmla="*/ 43 w 71"/>
                  <a:gd name="T31" fmla="*/ 0 h 51"/>
                  <a:gd name="T32" fmla="*/ 36 w 71"/>
                  <a:gd name="T33" fmla="*/ 0 h 51"/>
                  <a:gd name="T34" fmla="*/ 29 w 71"/>
                  <a:gd name="T35" fmla="*/ 0 h 51"/>
                  <a:gd name="T36" fmla="*/ 22 w 71"/>
                  <a:gd name="T37" fmla="*/ 2 h 51"/>
                  <a:gd name="T38" fmla="*/ 17 w 71"/>
                  <a:gd name="T39" fmla="*/ 4 h 51"/>
                  <a:gd name="T40" fmla="*/ 11 w 71"/>
                  <a:gd name="T41" fmla="*/ 7 h 51"/>
                  <a:gd name="T42" fmla="*/ 6 w 71"/>
                  <a:gd name="T43" fmla="*/ 11 h 51"/>
                  <a:gd name="T44" fmla="*/ 3 w 71"/>
                  <a:gd name="T45" fmla="*/ 15 h 51"/>
                  <a:gd name="T46" fmla="*/ 2 w 71"/>
                  <a:gd name="T47" fmla="*/ 20 h 51"/>
                  <a:gd name="T48" fmla="*/ 0 w 71"/>
                  <a:gd name="T49" fmla="*/ 25 h 51"/>
                  <a:gd name="T50" fmla="*/ 2 w 71"/>
                  <a:gd name="T51" fmla="*/ 31 h 51"/>
                  <a:gd name="T52" fmla="*/ 3 w 71"/>
                  <a:gd name="T53" fmla="*/ 35 h 51"/>
                  <a:gd name="T54" fmla="*/ 6 w 71"/>
                  <a:gd name="T55" fmla="*/ 40 h 51"/>
                  <a:gd name="T56" fmla="*/ 11 w 71"/>
                  <a:gd name="T57" fmla="*/ 43 h 51"/>
                  <a:gd name="T58" fmla="*/ 17 w 71"/>
                  <a:gd name="T59" fmla="*/ 47 h 51"/>
                  <a:gd name="T60" fmla="*/ 22 w 71"/>
                  <a:gd name="T61" fmla="*/ 49 h 51"/>
                  <a:gd name="T62" fmla="*/ 29 w 71"/>
                  <a:gd name="T63" fmla="*/ 51 h 51"/>
                  <a:gd name="T64" fmla="*/ 36 w 71"/>
                  <a:gd name="T65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1" h="51">
                    <a:moveTo>
                      <a:pt x="36" y="51"/>
                    </a:moveTo>
                    <a:lnTo>
                      <a:pt x="43" y="51"/>
                    </a:lnTo>
                    <a:lnTo>
                      <a:pt x="49" y="49"/>
                    </a:lnTo>
                    <a:lnTo>
                      <a:pt x="56" y="47"/>
                    </a:lnTo>
                    <a:lnTo>
                      <a:pt x="60" y="43"/>
                    </a:lnTo>
                    <a:lnTo>
                      <a:pt x="65" y="40"/>
                    </a:lnTo>
                    <a:lnTo>
                      <a:pt x="68" y="35"/>
                    </a:lnTo>
                    <a:lnTo>
                      <a:pt x="70" y="31"/>
                    </a:lnTo>
                    <a:lnTo>
                      <a:pt x="71" y="25"/>
                    </a:lnTo>
                    <a:lnTo>
                      <a:pt x="70" y="20"/>
                    </a:lnTo>
                    <a:lnTo>
                      <a:pt x="68" y="15"/>
                    </a:lnTo>
                    <a:lnTo>
                      <a:pt x="65" y="11"/>
                    </a:lnTo>
                    <a:lnTo>
                      <a:pt x="60" y="7"/>
                    </a:lnTo>
                    <a:lnTo>
                      <a:pt x="56" y="4"/>
                    </a:lnTo>
                    <a:lnTo>
                      <a:pt x="49" y="2"/>
                    </a:lnTo>
                    <a:lnTo>
                      <a:pt x="43" y="0"/>
                    </a:lnTo>
                    <a:lnTo>
                      <a:pt x="36" y="0"/>
                    </a:lnTo>
                    <a:lnTo>
                      <a:pt x="29" y="0"/>
                    </a:lnTo>
                    <a:lnTo>
                      <a:pt x="22" y="2"/>
                    </a:lnTo>
                    <a:lnTo>
                      <a:pt x="17" y="4"/>
                    </a:lnTo>
                    <a:lnTo>
                      <a:pt x="11" y="7"/>
                    </a:lnTo>
                    <a:lnTo>
                      <a:pt x="6" y="11"/>
                    </a:lnTo>
                    <a:lnTo>
                      <a:pt x="3" y="15"/>
                    </a:lnTo>
                    <a:lnTo>
                      <a:pt x="2" y="20"/>
                    </a:lnTo>
                    <a:lnTo>
                      <a:pt x="0" y="25"/>
                    </a:lnTo>
                    <a:lnTo>
                      <a:pt x="2" y="31"/>
                    </a:lnTo>
                    <a:lnTo>
                      <a:pt x="3" y="35"/>
                    </a:lnTo>
                    <a:lnTo>
                      <a:pt x="6" y="40"/>
                    </a:lnTo>
                    <a:lnTo>
                      <a:pt x="11" y="43"/>
                    </a:lnTo>
                    <a:lnTo>
                      <a:pt x="17" y="47"/>
                    </a:lnTo>
                    <a:lnTo>
                      <a:pt x="22" y="49"/>
                    </a:lnTo>
                    <a:lnTo>
                      <a:pt x="29" y="51"/>
                    </a:lnTo>
                    <a:lnTo>
                      <a:pt x="36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69" name="Freeform 45"/>
              <p:cNvSpPr>
                <a:spLocks/>
              </p:cNvSpPr>
              <p:nvPr/>
            </p:nvSpPr>
            <p:spPr bwMode="auto">
              <a:xfrm>
                <a:off x="1300" y="1631"/>
                <a:ext cx="27" cy="20"/>
              </a:xfrm>
              <a:custGeom>
                <a:avLst/>
                <a:gdLst>
                  <a:gd name="T0" fmla="*/ 27 w 54"/>
                  <a:gd name="T1" fmla="*/ 40 h 40"/>
                  <a:gd name="T2" fmla="*/ 38 w 54"/>
                  <a:gd name="T3" fmla="*/ 39 h 40"/>
                  <a:gd name="T4" fmla="*/ 46 w 54"/>
                  <a:gd name="T5" fmla="*/ 35 h 40"/>
                  <a:gd name="T6" fmla="*/ 51 w 54"/>
                  <a:gd name="T7" fmla="*/ 28 h 40"/>
                  <a:gd name="T8" fmla="*/ 54 w 54"/>
                  <a:gd name="T9" fmla="*/ 20 h 40"/>
                  <a:gd name="T10" fmla="*/ 51 w 54"/>
                  <a:gd name="T11" fmla="*/ 13 h 40"/>
                  <a:gd name="T12" fmla="*/ 46 w 54"/>
                  <a:gd name="T13" fmla="*/ 6 h 40"/>
                  <a:gd name="T14" fmla="*/ 38 w 54"/>
                  <a:gd name="T15" fmla="*/ 1 h 40"/>
                  <a:gd name="T16" fmla="*/ 27 w 54"/>
                  <a:gd name="T17" fmla="*/ 0 h 40"/>
                  <a:gd name="T18" fmla="*/ 17 w 54"/>
                  <a:gd name="T19" fmla="*/ 1 h 40"/>
                  <a:gd name="T20" fmla="*/ 8 w 54"/>
                  <a:gd name="T21" fmla="*/ 6 h 40"/>
                  <a:gd name="T22" fmla="*/ 2 w 54"/>
                  <a:gd name="T23" fmla="*/ 13 h 40"/>
                  <a:gd name="T24" fmla="*/ 0 w 54"/>
                  <a:gd name="T25" fmla="*/ 20 h 40"/>
                  <a:gd name="T26" fmla="*/ 2 w 54"/>
                  <a:gd name="T27" fmla="*/ 28 h 40"/>
                  <a:gd name="T28" fmla="*/ 8 w 54"/>
                  <a:gd name="T29" fmla="*/ 35 h 40"/>
                  <a:gd name="T30" fmla="*/ 17 w 54"/>
                  <a:gd name="T31" fmla="*/ 39 h 40"/>
                  <a:gd name="T32" fmla="*/ 27 w 54"/>
                  <a:gd name="T3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27" y="40"/>
                    </a:moveTo>
                    <a:lnTo>
                      <a:pt x="38" y="39"/>
                    </a:lnTo>
                    <a:lnTo>
                      <a:pt x="46" y="35"/>
                    </a:lnTo>
                    <a:lnTo>
                      <a:pt x="51" y="28"/>
                    </a:lnTo>
                    <a:lnTo>
                      <a:pt x="54" y="20"/>
                    </a:lnTo>
                    <a:lnTo>
                      <a:pt x="51" y="13"/>
                    </a:lnTo>
                    <a:lnTo>
                      <a:pt x="46" y="6"/>
                    </a:lnTo>
                    <a:lnTo>
                      <a:pt x="38" y="1"/>
                    </a:lnTo>
                    <a:lnTo>
                      <a:pt x="27" y="0"/>
                    </a:lnTo>
                    <a:lnTo>
                      <a:pt x="17" y="1"/>
                    </a:lnTo>
                    <a:lnTo>
                      <a:pt x="8" y="6"/>
                    </a:lnTo>
                    <a:lnTo>
                      <a:pt x="2" y="13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8" y="35"/>
                    </a:lnTo>
                    <a:lnTo>
                      <a:pt x="17" y="39"/>
                    </a:lnTo>
                    <a:lnTo>
                      <a:pt x="27" y="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70" name="Freeform 46"/>
              <p:cNvSpPr>
                <a:spLocks/>
              </p:cNvSpPr>
              <p:nvPr/>
            </p:nvSpPr>
            <p:spPr bwMode="auto">
              <a:xfrm>
                <a:off x="728" y="1730"/>
                <a:ext cx="52" cy="31"/>
              </a:xfrm>
              <a:custGeom>
                <a:avLst/>
                <a:gdLst>
                  <a:gd name="T0" fmla="*/ 10 w 103"/>
                  <a:gd name="T1" fmla="*/ 0 h 63"/>
                  <a:gd name="T2" fmla="*/ 11 w 103"/>
                  <a:gd name="T3" fmla="*/ 3 h 63"/>
                  <a:gd name="T4" fmla="*/ 12 w 103"/>
                  <a:gd name="T5" fmla="*/ 6 h 63"/>
                  <a:gd name="T6" fmla="*/ 12 w 103"/>
                  <a:gd name="T7" fmla="*/ 12 h 63"/>
                  <a:gd name="T8" fmla="*/ 11 w 103"/>
                  <a:gd name="T9" fmla="*/ 15 h 63"/>
                  <a:gd name="T10" fmla="*/ 8 w 103"/>
                  <a:gd name="T11" fmla="*/ 18 h 63"/>
                  <a:gd name="T12" fmla="*/ 4 w 103"/>
                  <a:gd name="T13" fmla="*/ 19 h 63"/>
                  <a:gd name="T14" fmla="*/ 1 w 103"/>
                  <a:gd name="T15" fmla="*/ 20 h 63"/>
                  <a:gd name="T16" fmla="*/ 0 w 103"/>
                  <a:gd name="T17" fmla="*/ 20 h 63"/>
                  <a:gd name="T18" fmla="*/ 92 w 103"/>
                  <a:gd name="T19" fmla="*/ 63 h 63"/>
                  <a:gd name="T20" fmla="*/ 93 w 103"/>
                  <a:gd name="T21" fmla="*/ 63 h 63"/>
                  <a:gd name="T22" fmla="*/ 96 w 103"/>
                  <a:gd name="T23" fmla="*/ 63 h 63"/>
                  <a:gd name="T24" fmla="*/ 100 w 103"/>
                  <a:gd name="T25" fmla="*/ 61 h 63"/>
                  <a:gd name="T26" fmla="*/ 102 w 103"/>
                  <a:gd name="T27" fmla="*/ 59 h 63"/>
                  <a:gd name="T28" fmla="*/ 103 w 103"/>
                  <a:gd name="T29" fmla="*/ 56 h 63"/>
                  <a:gd name="T30" fmla="*/ 103 w 103"/>
                  <a:gd name="T31" fmla="*/ 53 h 63"/>
                  <a:gd name="T32" fmla="*/ 103 w 103"/>
                  <a:gd name="T33" fmla="*/ 52 h 63"/>
                  <a:gd name="T34" fmla="*/ 103 w 103"/>
                  <a:gd name="T35" fmla="*/ 51 h 63"/>
                  <a:gd name="T36" fmla="*/ 10 w 103"/>
                  <a:gd name="T3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3" h="63">
                    <a:moveTo>
                      <a:pt x="10" y="0"/>
                    </a:moveTo>
                    <a:lnTo>
                      <a:pt x="11" y="3"/>
                    </a:lnTo>
                    <a:lnTo>
                      <a:pt x="12" y="6"/>
                    </a:lnTo>
                    <a:lnTo>
                      <a:pt x="12" y="12"/>
                    </a:lnTo>
                    <a:lnTo>
                      <a:pt x="11" y="15"/>
                    </a:lnTo>
                    <a:lnTo>
                      <a:pt x="8" y="18"/>
                    </a:lnTo>
                    <a:lnTo>
                      <a:pt x="4" y="19"/>
                    </a:lnTo>
                    <a:lnTo>
                      <a:pt x="1" y="20"/>
                    </a:lnTo>
                    <a:lnTo>
                      <a:pt x="0" y="20"/>
                    </a:lnTo>
                    <a:lnTo>
                      <a:pt x="92" y="63"/>
                    </a:lnTo>
                    <a:lnTo>
                      <a:pt x="93" y="63"/>
                    </a:lnTo>
                    <a:lnTo>
                      <a:pt x="96" y="63"/>
                    </a:lnTo>
                    <a:lnTo>
                      <a:pt x="100" y="61"/>
                    </a:lnTo>
                    <a:lnTo>
                      <a:pt x="102" y="59"/>
                    </a:lnTo>
                    <a:lnTo>
                      <a:pt x="103" y="56"/>
                    </a:lnTo>
                    <a:lnTo>
                      <a:pt x="103" y="53"/>
                    </a:lnTo>
                    <a:lnTo>
                      <a:pt x="103" y="52"/>
                    </a:lnTo>
                    <a:lnTo>
                      <a:pt x="103" y="5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7F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71" name="Freeform 47"/>
              <p:cNvSpPr>
                <a:spLocks/>
              </p:cNvSpPr>
              <p:nvPr/>
            </p:nvSpPr>
            <p:spPr bwMode="auto">
              <a:xfrm>
                <a:off x="850" y="1793"/>
                <a:ext cx="44" cy="53"/>
              </a:xfrm>
              <a:custGeom>
                <a:avLst/>
                <a:gdLst>
                  <a:gd name="T0" fmla="*/ 86 w 88"/>
                  <a:gd name="T1" fmla="*/ 0 h 106"/>
                  <a:gd name="T2" fmla="*/ 88 w 88"/>
                  <a:gd name="T3" fmla="*/ 24 h 106"/>
                  <a:gd name="T4" fmla="*/ 79 w 88"/>
                  <a:gd name="T5" fmla="*/ 45 h 106"/>
                  <a:gd name="T6" fmla="*/ 66 w 88"/>
                  <a:gd name="T7" fmla="*/ 63 h 106"/>
                  <a:gd name="T8" fmla="*/ 49 w 88"/>
                  <a:gd name="T9" fmla="*/ 78 h 106"/>
                  <a:gd name="T10" fmla="*/ 31 w 88"/>
                  <a:gd name="T11" fmla="*/ 90 h 106"/>
                  <a:gd name="T12" fmla="*/ 16 w 88"/>
                  <a:gd name="T13" fmla="*/ 99 h 106"/>
                  <a:gd name="T14" fmla="*/ 5 w 88"/>
                  <a:gd name="T15" fmla="*/ 104 h 106"/>
                  <a:gd name="T16" fmla="*/ 0 w 88"/>
                  <a:gd name="T17" fmla="*/ 106 h 106"/>
                  <a:gd name="T18" fmla="*/ 86 w 88"/>
                  <a:gd name="T1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106">
                    <a:moveTo>
                      <a:pt x="86" y="0"/>
                    </a:moveTo>
                    <a:lnTo>
                      <a:pt x="88" y="24"/>
                    </a:lnTo>
                    <a:lnTo>
                      <a:pt x="79" y="45"/>
                    </a:lnTo>
                    <a:lnTo>
                      <a:pt x="66" y="63"/>
                    </a:lnTo>
                    <a:lnTo>
                      <a:pt x="49" y="78"/>
                    </a:lnTo>
                    <a:lnTo>
                      <a:pt x="31" y="90"/>
                    </a:lnTo>
                    <a:lnTo>
                      <a:pt x="16" y="99"/>
                    </a:lnTo>
                    <a:lnTo>
                      <a:pt x="5" y="104"/>
                    </a:lnTo>
                    <a:lnTo>
                      <a:pt x="0" y="10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</p:grpSp>
        <p:sp>
          <p:nvSpPr>
            <p:cNvPr id="1255473" name="Text Box 49"/>
            <p:cNvSpPr txBox="1">
              <a:spLocks noChangeArrowheads="1"/>
            </p:cNvSpPr>
            <p:nvPr/>
          </p:nvSpPr>
          <p:spPr bwMode="auto">
            <a:xfrm>
              <a:off x="1383" y="1580"/>
              <a:ext cx="1565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72000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latin typeface="+mn-ea"/>
                  <a:ea typeface="+mn-ea"/>
                </a:rPr>
                <a:t>邮局把你列入</a:t>
              </a:r>
            </a:p>
            <a:p>
              <a:pPr>
                <a:defRPr/>
              </a:pPr>
              <a:r>
                <a:rPr lang="zh-CN" altLang="en-US" sz="2800" b="0">
                  <a:latin typeface="+mn-ea"/>
                  <a:ea typeface="+mn-ea"/>
                </a:rPr>
                <a:t>订阅者名单</a:t>
              </a:r>
            </a:p>
          </p:txBody>
        </p:sp>
      </p:grpSp>
      <p:grpSp>
        <p:nvGrpSpPr>
          <p:cNvPr id="1255514" name="Group 90"/>
          <p:cNvGrpSpPr>
            <a:grpSpLocks/>
          </p:cNvGrpSpPr>
          <p:nvPr/>
        </p:nvGrpSpPr>
        <p:grpSpPr bwMode="auto">
          <a:xfrm>
            <a:off x="1835150" y="3644900"/>
            <a:ext cx="5040313" cy="2738438"/>
            <a:chOff x="1156" y="2296"/>
            <a:chExt cx="3175" cy="1725"/>
          </a:xfrm>
        </p:grpSpPr>
        <p:pic>
          <p:nvPicPr>
            <p:cNvPr id="286762" name="Picture 7" descr="j0217438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" y="3113"/>
              <a:ext cx="643" cy="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86763" name="Group 89"/>
            <p:cNvGrpSpPr>
              <a:grpSpLocks/>
            </p:cNvGrpSpPr>
            <p:nvPr/>
          </p:nvGrpSpPr>
          <p:grpSpPr bwMode="auto">
            <a:xfrm>
              <a:off x="1156" y="2296"/>
              <a:ext cx="3175" cy="1043"/>
              <a:chOff x="1156" y="2296"/>
              <a:chExt cx="3175" cy="1043"/>
            </a:xfrm>
          </p:grpSpPr>
          <p:sp>
            <p:nvSpPr>
              <p:cNvPr id="1255475" name="Line 51"/>
              <p:cNvSpPr>
                <a:spLocks noChangeShapeType="1"/>
              </p:cNvSpPr>
              <p:nvPr/>
            </p:nvSpPr>
            <p:spPr bwMode="auto">
              <a:xfrm>
                <a:off x="1519" y="2296"/>
                <a:ext cx="2812" cy="9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36000" bIns="72000">
                <a:spAutoFit/>
              </a:bodyPr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76" name="Text Box 52"/>
              <p:cNvSpPr txBox="1">
                <a:spLocks noChangeArrowheads="1"/>
              </p:cNvSpPr>
              <p:nvPr/>
            </p:nvSpPr>
            <p:spPr bwMode="auto">
              <a:xfrm rot="1058754">
                <a:off x="1156" y="2759"/>
                <a:ext cx="3084" cy="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36000" bIns="72000">
                <a:spAutoFit/>
              </a:bodyPr>
              <a:lstStyle/>
              <a:p>
                <a:pPr>
                  <a:defRPr/>
                </a:pPr>
                <a:r>
                  <a:rPr lang="zh-CN" altLang="en-US" sz="2800" b="0" dirty="0">
                    <a:latin typeface="+mn-ea"/>
                    <a:ea typeface="+mn-ea"/>
                  </a:rPr>
                  <a:t>新的一期报纸到了，</a:t>
                </a:r>
              </a:p>
              <a:p>
                <a:pPr>
                  <a:defRPr/>
                </a:pPr>
                <a:r>
                  <a:rPr lang="zh-CN" altLang="en-US" sz="2800" b="0" dirty="0">
                    <a:latin typeface="+mn-ea"/>
                    <a:ea typeface="+mn-ea"/>
                  </a:rPr>
                  <a:t>邮递员会按照名单逐一送达</a:t>
                </a:r>
              </a:p>
            </p:txBody>
          </p:sp>
        </p:grpSp>
      </p:grpSp>
      <p:grpSp>
        <p:nvGrpSpPr>
          <p:cNvPr id="1255511" name="Group 87"/>
          <p:cNvGrpSpPr>
            <a:grpSpLocks/>
          </p:cNvGrpSpPr>
          <p:nvPr/>
        </p:nvGrpSpPr>
        <p:grpSpPr bwMode="auto">
          <a:xfrm>
            <a:off x="7019925" y="4437063"/>
            <a:ext cx="1655763" cy="1728787"/>
            <a:chOff x="4422" y="2886"/>
            <a:chExt cx="1043" cy="1089"/>
          </a:xfrm>
        </p:grpSpPr>
        <p:sp>
          <p:nvSpPr>
            <p:cNvPr id="1255477" name="AutoShape 53"/>
            <p:cNvSpPr>
              <a:spLocks noChangeAspect="1" noChangeArrowheads="1" noTextEdit="1"/>
            </p:cNvSpPr>
            <p:nvPr/>
          </p:nvSpPr>
          <p:spPr bwMode="auto">
            <a:xfrm>
              <a:off x="4422" y="2886"/>
              <a:ext cx="1043" cy="1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+mn-ea"/>
                <a:ea typeface="+mn-ea"/>
              </a:endParaRPr>
            </a:p>
          </p:txBody>
        </p:sp>
        <p:grpSp>
          <p:nvGrpSpPr>
            <p:cNvPr id="286730" name="Group 75"/>
            <p:cNvGrpSpPr>
              <a:grpSpLocks/>
            </p:cNvGrpSpPr>
            <p:nvPr/>
          </p:nvGrpSpPr>
          <p:grpSpPr bwMode="auto">
            <a:xfrm>
              <a:off x="4882" y="2886"/>
              <a:ext cx="582" cy="968"/>
              <a:chOff x="4882" y="2886"/>
              <a:chExt cx="582" cy="968"/>
            </a:xfrm>
          </p:grpSpPr>
          <p:sp>
            <p:nvSpPr>
              <p:cNvPr id="1255479" name="Freeform 55"/>
              <p:cNvSpPr>
                <a:spLocks/>
              </p:cNvSpPr>
              <p:nvPr/>
            </p:nvSpPr>
            <p:spPr bwMode="auto">
              <a:xfrm>
                <a:off x="5170" y="3196"/>
                <a:ext cx="40" cy="603"/>
              </a:xfrm>
              <a:custGeom>
                <a:avLst/>
                <a:gdLst>
                  <a:gd name="T0" fmla="*/ 47 w 80"/>
                  <a:gd name="T1" fmla="*/ 0 h 1205"/>
                  <a:gd name="T2" fmla="*/ 0 w 80"/>
                  <a:gd name="T3" fmla="*/ 12 h 1205"/>
                  <a:gd name="T4" fmla="*/ 20 w 80"/>
                  <a:gd name="T5" fmla="*/ 1205 h 1205"/>
                  <a:gd name="T6" fmla="*/ 49 w 80"/>
                  <a:gd name="T7" fmla="*/ 1159 h 1205"/>
                  <a:gd name="T8" fmla="*/ 44 w 80"/>
                  <a:gd name="T9" fmla="*/ 1054 h 1205"/>
                  <a:gd name="T10" fmla="*/ 49 w 80"/>
                  <a:gd name="T11" fmla="*/ 1002 h 1205"/>
                  <a:gd name="T12" fmla="*/ 80 w 80"/>
                  <a:gd name="T13" fmla="*/ 994 h 1205"/>
                  <a:gd name="T14" fmla="*/ 68 w 80"/>
                  <a:gd name="T15" fmla="*/ 615 h 1205"/>
                  <a:gd name="T16" fmla="*/ 47 w 80"/>
                  <a:gd name="T17" fmla="*/ 0 h 1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" h="1205">
                    <a:moveTo>
                      <a:pt x="47" y="0"/>
                    </a:moveTo>
                    <a:lnTo>
                      <a:pt x="0" y="12"/>
                    </a:lnTo>
                    <a:lnTo>
                      <a:pt x="20" y="1205"/>
                    </a:lnTo>
                    <a:lnTo>
                      <a:pt x="49" y="1159"/>
                    </a:lnTo>
                    <a:lnTo>
                      <a:pt x="44" y="1054"/>
                    </a:lnTo>
                    <a:lnTo>
                      <a:pt x="49" y="1002"/>
                    </a:lnTo>
                    <a:lnTo>
                      <a:pt x="80" y="994"/>
                    </a:lnTo>
                    <a:lnTo>
                      <a:pt x="68" y="615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80" name="Freeform 56"/>
              <p:cNvSpPr>
                <a:spLocks/>
              </p:cNvSpPr>
              <p:nvPr/>
            </p:nvSpPr>
            <p:spPr bwMode="auto">
              <a:xfrm>
                <a:off x="5193" y="3186"/>
                <a:ext cx="72" cy="583"/>
              </a:xfrm>
              <a:custGeom>
                <a:avLst/>
                <a:gdLst>
                  <a:gd name="T0" fmla="*/ 0 w 145"/>
                  <a:gd name="T1" fmla="*/ 19 h 1167"/>
                  <a:gd name="T2" fmla="*/ 105 w 145"/>
                  <a:gd name="T3" fmla="*/ 0 h 1167"/>
                  <a:gd name="T4" fmla="*/ 145 w 145"/>
                  <a:gd name="T5" fmla="*/ 1067 h 1167"/>
                  <a:gd name="T6" fmla="*/ 132 w 145"/>
                  <a:gd name="T7" fmla="*/ 1134 h 1167"/>
                  <a:gd name="T8" fmla="*/ 113 w 145"/>
                  <a:gd name="T9" fmla="*/ 1167 h 1167"/>
                  <a:gd name="T10" fmla="*/ 65 w 145"/>
                  <a:gd name="T11" fmla="*/ 1134 h 1167"/>
                  <a:gd name="T12" fmla="*/ 30 w 145"/>
                  <a:gd name="T13" fmla="*/ 1056 h 1167"/>
                  <a:gd name="T14" fmla="*/ 21 w 145"/>
                  <a:gd name="T15" fmla="*/ 764 h 1167"/>
                  <a:gd name="T16" fmla="*/ 16 w 145"/>
                  <a:gd name="T17" fmla="*/ 434 h 1167"/>
                  <a:gd name="T18" fmla="*/ 0 w 145"/>
                  <a:gd name="T19" fmla="*/ 19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5" h="1167">
                    <a:moveTo>
                      <a:pt x="0" y="19"/>
                    </a:moveTo>
                    <a:lnTo>
                      <a:pt x="105" y="0"/>
                    </a:lnTo>
                    <a:lnTo>
                      <a:pt x="145" y="1067"/>
                    </a:lnTo>
                    <a:lnTo>
                      <a:pt x="132" y="1134"/>
                    </a:lnTo>
                    <a:lnTo>
                      <a:pt x="113" y="1167"/>
                    </a:lnTo>
                    <a:lnTo>
                      <a:pt x="65" y="1134"/>
                    </a:lnTo>
                    <a:lnTo>
                      <a:pt x="30" y="1056"/>
                    </a:lnTo>
                    <a:lnTo>
                      <a:pt x="21" y="764"/>
                    </a:lnTo>
                    <a:lnTo>
                      <a:pt x="16" y="434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81" name="Freeform 57"/>
              <p:cNvSpPr>
                <a:spLocks/>
              </p:cNvSpPr>
              <p:nvPr/>
            </p:nvSpPr>
            <p:spPr bwMode="auto">
              <a:xfrm>
                <a:off x="4993" y="3109"/>
                <a:ext cx="108" cy="115"/>
              </a:xfrm>
              <a:custGeom>
                <a:avLst/>
                <a:gdLst>
                  <a:gd name="T0" fmla="*/ 210 w 217"/>
                  <a:gd name="T1" fmla="*/ 0 h 230"/>
                  <a:gd name="T2" fmla="*/ 87 w 217"/>
                  <a:gd name="T3" fmla="*/ 56 h 230"/>
                  <a:gd name="T4" fmla="*/ 0 w 217"/>
                  <a:gd name="T5" fmla="*/ 94 h 230"/>
                  <a:gd name="T6" fmla="*/ 198 w 217"/>
                  <a:gd name="T7" fmla="*/ 230 h 230"/>
                  <a:gd name="T8" fmla="*/ 217 w 217"/>
                  <a:gd name="T9" fmla="*/ 216 h 230"/>
                  <a:gd name="T10" fmla="*/ 210 w 217"/>
                  <a:gd name="T1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7" h="230">
                    <a:moveTo>
                      <a:pt x="210" y="0"/>
                    </a:moveTo>
                    <a:lnTo>
                      <a:pt x="87" y="56"/>
                    </a:lnTo>
                    <a:lnTo>
                      <a:pt x="0" y="94"/>
                    </a:lnTo>
                    <a:lnTo>
                      <a:pt x="198" y="230"/>
                    </a:lnTo>
                    <a:lnTo>
                      <a:pt x="217" y="216"/>
                    </a:lnTo>
                    <a:lnTo>
                      <a:pt x="210" y="0"/>
                    </a:lnTo>
                    <a:close/>
                  </a:path>
                </a:pathLst>
              </a:custGeom>
              <a:blipFill dpi="0" rotWithShape="0">
                <a:blip r:embed="rId5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82" name="Freeform 58"/>
              <p:cNvSpPr>
                <a:spLocks/>
              </p:cNvSpPr>
              <p:nvPr/>
            </p:nvSpPr>
            <p:spPr bwMode="auto">
              <a:xfrm>
                <a:off x="4979" y="2962"/>
                <a:ext cx="119" cy="192"/>
              </a:xfrm>
              <a:custGeom>
                <a:avLst/>
                <a:gdLst>
                  <a:gd name="T0" fmla="*/ 25 w 238"/>
                  <a:gd name="T1" fmla="*/ 386 h 386"/>
                  <a:gd name="T2" fmla="*/ 0 w 238"/>
                  <a:gd name="T3" fmla="*/ 158 h 386"/>
                  <a:gd name="T4" fmla="*/ 0 w 238"/>
                  <a:gd name="T5" fmla="*/ 63 h 386"/>
                  <a:gd name="T6" fmla="*/ 25 w 238"/>
                  <a:gd name="T7" fmla="*/ 11 h 386"/>
                  <a:gd name="T8" fmla="*/ 70 w 238"/>
                  <a:gd name="T9" fmla="*/ 0 h 386"/>
                  <a:gd name="T10" fmla="*/ 80 w 238"/>
                  <a:gd name="T11" fmla="*/ 0 h 386"/>
                  <a:gd name="T12" fmla="*/ 134 w 238"/>
                  <a:gd name="T13" fmla="*/ 37 h 386"/>
                  <a:gd name="T14" fmla="*/ 186 w 238"/>
                  <a:gd name="T15" fmla="*/ 96 h 386"/>
                  <a:gd name="T16" fmla="*/ 226 w 238"/>
                  <a:gd name="T17" fmla="*/ 209 h 386"/>
                  <a:gd name="T18" fmla="*/ 238 w 238"/>
                  <a:gd name="T19" fmla="*/ 306 h 386"/>
                  <a:gd name="T20" fmla="*/ 25 w 238"/>
                  <a:gd name="T21" fmla="*/ 386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8" h="386">
                    <a:moveTo>
                      <a:pt x="25" y="386"/>
                    </a:moveTo>
                    <a:lnTo>
                      <a:pt x="0" y="158"/>
                    </a:lnTo>
                    <a:lnTo>
                      <a:pt x="0" y="63"/>
                    </a:lnTo>
                    <a:lnTo>
                      <a:pt x="25" y="11"/>
                    </a:lnTo>
                    <a:lnTo>
                      <a:pt x="70" y="0"/>
                    </a:lnTo>
                    <a:lnTo>
                      <a:pt x="80" y="0"/>
                    </a:lnTo>
                    <a:lnTo>
                      <a:pt x="134" y="37"/>
                    </a:lnTo>
                    <a:lnTo>
                      <a:pt x="186" y="96"/>
                    </a:lnTo>
                    <a:lnTo>
                      <a:pt x="226" y="209"/>
                    </a:lnTo>
                    <a:lnTo>
                      <a:pt x="238" y="306"/>
                    </a:lnTo>
                    <a:lnTo>
                      <a:pt x="25" y="386"/>
                    </a:lnTo>
                    <a:close/>
                  </a:path>
                </a:pathLst>
              </a:custGeom>
              <a:blipFill dpi="0" rotWithShape="0">
                <a:blip r:embed="rId6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83" name="Freeform 59"/>
              <p:cNvSpPr>
                <a:spLocks/>
              </p:cNvSpPr>
              <p:nvPr/>
            </p:nvSpPr>
            <p:spPr bwMode="auto">
              <a:xfrm>
                <a:off x="4986" y="2891"/>
                <a:ext cx="416" cy="331"/>
              </a:xfrm>
              <a:custGeom>
                <a:avLst/>
                <a:gdLst>
                  <a:gd name="T0" fmla="*/ 224 w 834"/>
                  <a:gd name="T1" fmla="*/ 662 h 662"/>
                  <a:gd name="T2" fmla="*/ 224 w 834"/>
                  <a:gd name="T3" fmla="*/ 449 h 662"/>
                  <a:gd name="T4" fmla="*/ 200 w 834"/>
                  <a:gd name="T5" fmla="*/ 310 h 662"/>
                  <a:gd name="T6" fmla="*/ 165 w 834"/>
                  <a:gd name="T7" fmla="*/ 221 h 662"/>
                  <a:gd name="T8" fmla="*/ 111 w 834"/>
                  <a:gd name="T9" fmla="*/ 172 h 662"/>
                  <a:gd name="T10" fmla="*/ 49 w 834"/>
                  <a:gd name="T11" fmla="*/ 143 h 662"/>
                  <a:gd name="T12" fmla="*/ 0 w 834"/>
                  <a:gd name="T13" fmla="*/ 155 h 662"/>
                  <a:gd name="T14" fmla="*/ 44 w 834"/>
                  <a:gd name="T15" fmla="*/ 122 h 662"/>
                  <a:gd name="T16" fmla="*/ 626 w 834"/>
                  <a:gd name="T17" fmla="*/ 0 h 662"/>
                  <a:gd name="T18" fmla="*/ 711 w 834"/>
                  <a:gd name="T19" fmla="*/ 37 h 662"/>
                  <a:gd name="T20" fmla="*/ 768 w 834"/>
                  <a:gd name="T21" fmla="*/ 108 h 662"/>
                  <a:gd name="T22" fmla="*/ 799 w 834"/>
                  <a:gd name="T23" fmla="*/ 172 h 662"/>
                  <a:gd name="T24" fmla="*/ 834 w 834"/>
                  <a:gd name="T25" fmla="*/ 462 h 662"/>
                  <a:gd name="T26" fmla="*/ 766 w 834"/>
                  <a:gd name="T27" fmla="*/ 488 h 662"/>
                  <a:gd name="T28" fmla="*/ 263 w 834"/>
                  <a:gd name="T29" fmla="*/ 645 h 662"/>
                  <a:gd name="T30" fmla="*/ 224 w 834"/>
                  <a:gd name="T31" fmla="*/ 662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34" h="662">
                    <a:moveTo>
                      <a:pt x="224" y="662"/>
                    </a:moveTo>
                    <a:lnTo>
                      <a:pt x="224" y="449"/>
                    </a:lnTo>
                    <a:lnTo>
                      <a:pt x="200" y="310"/>
                    </a:lnTo>
                    <a:lnTo>
                      <a:pt x="165" y="221"/>
                    </a:lnTo>
                    <a:lnTo>
                      <a:pt x="111" y="172"/>
                    </a:lnTo>
                    <a:lnTo>
                      <a:pt x="49" y="143"/>
                    </a:lnTo>
                    <a:lnTo>
                      <a:pt x="0" y="155"/>
                    </a:lnTo>
                    <a:lnTo>
                      <a:pt x="44" y="122"/>
                    </a:lnTo>
                    <a:lnTo>
                      <a:pt x="626" y="0"/>
                    </a:lnTo>
                    <a:lnTo>
                      <a:pt x="711" y="37"/>
                    </a:lnTo>
                    <a:lnTo>
                      <a:pt x="768" y="108"/>
                    </a:lnTo>
                    <a:lnTo>
                      <a:pt x="799" y="172"/>
                    </a:lnTo>
                    <a:lnTo>
                      <a:pt x="834" y="462"/>
                    </a:lnTo>
                    <a:lnTo>
                      <a:pt x="766" y="488"/>
                    </a:lnTo>
                    <a:lnTo>
                      <a:pt x="263" y="645"/>
                    </a:lnTo>
                    <a:lnTo>
                      <a:pt x="224" y="662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84" name="Freeform 60"/>
              <p:cNvSpPr>
                <a:spLocks/>
              </p:cNvSpPr>
              <p:nvPr/>
            </p:nvSpPr>
            <p:spPr bwMode="auto">
              <a:xfrm>
                <a:off x="5266" y="2998"/>
                <a:ext cx="76" cy="104"/>
              </a:xfrm>
              <a:custGeom>
                <a:avLst/>
                <a:gdLst>
                  <a:gd name="T0" fmla="*/ 0 w 151"/>
                  <a:gd name="T1" fmla="*/ 33 h 208"/>
                  <a:gd name="T2" fmla="*/ 113 w 151"/>
                  <a:gd name="T3" fmla="*/ 0 h 208"/>
                  <a:gd name="T4" fmla="*/ 151 w 151"/>
                  <a:gd name="T5" fmla="*/ 175 h 208"/>
                  <a:gd name="T6" fmla="*/ 37 w 151"/>
                  <a:gd name="T7" fmla="*/ 208 h 208"/>
                  <a:gd name="T8" fmla="*/ 0 w 151"/>
                  <a:gd name="T9" fmla="*/ 33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208">
                    <a:moveTo>
                      <a:pt x="0" y="33"/>
                    </a:moveTo>
                    <a:lnTo>
                      <a:pt x="113" y="0"/>
                    </a:lnTo>
                    <a:lnTo>
                      <a:pt x="151" y="175"/>
                    </a:lnTo>
                    <a:lnTo>
                      <a:pt x="37" y="208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A500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grpSp>
            <p:nvGrpSpPr>
              <p:cNvPr id="286748" name="Group 63"/>
              <p:cNvGrpSpPr>
                <a:grpSpLocks/>
              </p:cNvGrpSpPr>
              <p:nvPr/>
            </p:nvGrpSpPr>
            <p:grpSpPr bwMode="auto">
              <a:xfrm>
                <a:off x="5121" y="2987"/>
                <a:ext cx="228" cy="123"/>
                <a:chOff x="5121" y="2987"/>
                <a:chExt cx="228" cy="123"/>
              </a:xfrm>
            </p:grpSpPr>
            <p:sp>
              <p:nvSpPr>
                <p:cNvPr id="1255485" name="Freeform 61"/>
                <p:cNvSpPr>
                  <a:spLocks/>
                </p:cNvSpPr>
                <p:nvPr/>
              </p:nvSpPr>
              <p:spPr bwMode="auto">
                <a:xfrm>
                  <a:off x="5121" y="2987"/>
                  <a:ext cx="215" cy="71"/>
                </a:xfrm>
                <a:custGeom>
                  <a:avLst/>
                  <a:gdLst>
                    <a:gd name="T0" fmla="*/ 0 w 429"/>
                    <a:gd name="T1" fmla="*/ 112 h 143"/>
                    <a:gd name="T2" fmla="*/ 421 w 429"/>
                    <a:gd name="T3" fmla="*/ 0 h 143"/>
                    <a:gd name="T4" fmla="*/ 429 w 429"/>
                    <a:gd name="T5" fmla="*/ 32 h 143"/>
                    <a:gd name="T6" fmla="*/ 18 w 429"/>
                    <a:gd name="T7" fmla="*/ 143 h 143"/>
                    <a:gd name="T8" fmla="*/ 0 w 429"/>
                    <a:gd name="T9" fmla="*/ 112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9" h="143">
                      <a:moveTo>
                        <a:pt x="0" y="112"/>
                      </a:moveTo>
                      <a:lnTo>
                        <a:pt x="421" y="0"/>
                      </a:lnTo>
                      <a:lnTo>
                        <a:pt x="429" y="32"/>
                      </a:lnTo>
                      <a:lnTo>
                        <a:pt x="18" y="143"/>
                      </a:lnTo>
                      <a:lnTo>
                        <a:pt x="0" y="1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0">
                    <a:latin typeface="+mn-ea"/>
                    <a:ea typeface="+mn-ea"/>
                  </a:endParaRPr>
                </a:p>
              </p:txBody>
            </p:sp>
            <p:sp>
              <p:nvSpPr>
                <p:cNvPr id="1255486" name="Freeform 62"/>
                <p:cNvSpPr>
                  <a:spLocks/>
                </p:cNvSpPr>
                <p:nvPr/>
              </p:nvSpPr>
              <p:spPr bwMode="auto">
                <a:xfrm>
                  <a:off x="5260" y="2996"/>
                  <a:ext cx="89" cy="114"/>
                </a:xfrm>
                <a:custGeom>
                  <a:avLst/>
                  <a:gdLst>
                    <a:gd name="T0" fmla="*/ 146 w 179"/>
                    <a:gd name="T1" fmla="*/ 0 h 227"/>
                    <a:gd name="T2" fmla="*/ 179 w 179"/>
                    <a:gd name="T3" fmla="*/ 189 h 227"/>
                    <a:gd name="T4" fmla="*/ 45 w 179"/>
                    <a:gd name="T5" fmla="*/ 227 h 227"/>
                    <a:gd name="T6" fmla="*/ 0 w 179"/>
                    <a:gd name="T7" fmla="*/ 33 h 227"/>
                    <a:gd name="T8" fmla="*/ 33 w 179"/>
                    <a:gd name="T9" fmla="*/ 29 h 227"/>
                    <a:gd name="T10" fmla="*/ 64 w 179"/>
                    <a:gd name="T11" fmla="*/ 199 h 227"/>
                    <a:gd name="T12" fmla="*/ 153 w 179"/>
                    <a:gd name="T13" fmla="*/ 170 h 227"/>
                    <a:gd name="T14" fmla="*/ 118 w 179"/>
                    <a:gd name="T15" fmla="*/ 3 h 227"/>
                    <a:gd name="T16" fmla="*/ 146 w 179"/>
                    <a:gd name="T17" fmla="*/ 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9" h="227">
                      <a:moveTo>
                        <a:pt x="146" y="0"/>
                      </a:moveTo>
                      <a:lnTo>
                        <a:pt x="179" y="189"/>
                      </a:lnTo>
                      <a:lnTo>
                        <a:pt x="45" y="227"/>
                      </a:lnTo>
                      <a:lnTo>
                        <a:pt x="0" y="33"/>
                      </a:lnTo>
                      <a:lnTo>
                        <a:pt x="33" y="29"/>
                      </a:lnTo>
                      <a:lnTo>
                        <a:pt x="64" y="199"/>
                      </a:lnTo>
                      <a:lnTo>
                        <a:pt x="153" y="170"/>
                      </a:lnTo>
                      <a:lnTo>
                        <a:pt x="118" y="3"/>
                      </a:lnTo>
                      <a:lnTo>
                        <a:pt x="14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255488" name="Freeform 64"/>
              <p:cNvSpPr>
                <a:spLocks/>
              </p:cNvSpPr>
              <p:nvPr/>
            </p:nvSpPr>
            <p:spPr bwMode="auto">
              <a:xfrm>
                <a:off x="5239" y="3184"/>
                <a:ext cx="34" cy="544"/>
              </a:xfrm>
              <a:custGeom>
                <a:avLst/>
                <a:gdLst>
                  <a:gd name="T0" fmla="*/ 26 w 68"/>
                  <a:gd name="T1" fmla="*/ 0 h 1089"/>
                  <a:gd name="T2" fmla="*/ 68 w 68"/>
                  <a:gd name="T3" fmla="*/ 1030 h 1089"/>
                  <a:gd name="T4" fmla="*/ 33 w 68"/>
                  <a:gd name="T5" fmla="*/ 1089 h 1089"/>
                  <a:gd name="T6" fmla="*/ 0 w 68"/>
                  <a:gd name="T7" fmla="*/ 5 h 1089"/>
                  <a:gd name="T8" fmla="*/ 26 w 68"/>
                  <a:gd name="T9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1089">
                    <a:moveTo>
                      <a:pt x="26" y="0"/>
                    </a:moveTo>
                    <a:lnTo>
                      <a:pt x="68" y="1030"/>
                    </a:lnTo>
                    <a:lnTo>
                      <a:pt x="33" y="1089"/>
                    </a:lnTo>
                    <a:lnTo>
                      <a:pt x="0" y="5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89" name="Freeform 65"/>
              <p:cNvSpPr>
                <a:spLocks/>
              </p:cNvSpPr>
              <p:nvPr/>
            </p:nvSpPr>
            <p:spPr bwMode="auto">
              <a:xfrm>
                <a:off x="5189" y="3198"/>
                <a:ext cx="31" cy="546"/>
              </a:xfrm>
              <a:custGeom>
                <a:avLst/>
                <a:gdLst>
                  <a:gd name="T0" fmla="*/ 27 w 62"/>
                  <a:gd name="T1" fmla="*/ 0 h 1092"/>
                  <a:gd name="T2" fmla="*/ 62 w 62"/>
                  <a:gd name="T3" fmla="*/ 1092 h 1092"/>
                  <a:gd name="T4" fmla="*/ 33 w 62"/>
                  <a:gd name="T5" fmla="*/ 1005 h 1092"/>
                  <a:gd name="T6" fmla="*/ 0 w 62"/>
                  <a:gd name="T7" fmla="*/ 3 h 1092"/>
                  <a:gd name="T8" fmla="*/ 27 w 62"/>
                  <a:gd name="T9" fmla="*/ 0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092">
                    <a:moveTo>
                      <a:pt x="27" y="0"/>
                    </a:moveTo>
                    <a:lnTo>
                      <a:pt x="62" y="1092"/>
                    </a:lnTo>
                    <a:lnTo>
                      <a:pt x="33" y="1005"/>
                    </a:lnTo>
                    <a:lnTo>
                      <a:pt x="0" y="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90" name="Freeform 66"/>
              <p:cNvSpPr>
                <a:spLocks/>
              </p:cNvSpPr>
              <p:nvPr/>
            </p:nvSpPr>
            <p:spPr bwMode="auto">
              <a:xfrm>
                <a:off x="5165" y="3201"/>
                <a:ext cx="24" cy="596"/>
              </a:xfrm>
              <a:custGeom>
                <a:avLst/>
                <a:gdLst>
                  <a:gd name="T0" fmla="*/ 24 w 47"/>
                  <a:gd name="T1" fmla="*/ 0 h 1192"/>
                  <a:gd name="T2" fmla="*/ 43 w 47"/>
                  <a:gd name="T3" fmla="*/ 1013 h 1192"/>
                  <a:gd name="T4" fmla="*/ 47 w 47"/>
                  <a:gd name="T5" fmla="*/ 1136 h 1192"/>
                  <a:gd name="T6" fmla="*/ 31 w 47"/>
                  <a:gd name="T7" fmla="*/ 1192 h 1192"/>
                  <a:gd name="T8" fmla="*/ 8 w 47"/>
                  <a:gd name="T9" fmla="*/ 1180 h 1192"/>
                  <a:gd name="T10" fmla="*/ 0 w 47"/>
                  <a:gd name="T11" fmla="*/ 4 h 1192"/>
                  <a:gd name="T12" fmla="*/ 24 w 47"/>
                  <a:gd name="T13" fmla="*/ 0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1192">
                    <a:moveTo>
                      <a:pt x="24" y="0"/>
                    </a:moveTo>
                    <a:lnTo>
                      <a:pt x="43" y="1013"/>
                    </a:lnTo>
                    <a:lnTo>
                      <a:pt x="47" y="1136"/>
                    </a:lnTo>
                    <a:lnTo>
                      <a:pt x="31" y="1192"/>
                    </a:lnTo>
                    <a:lnTo>
                      <a:pt x="8" y="1180"/>
                    </a:lnTo>
                    <a:lnTo>
                      <a:pt x="0" y="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grpSp>
            <p:nvGrpSpPr>
              <p:cNvPr id="286752" name="Group 69"/>
              <p:cNvGrpSpPr>
                <a:grpSpLocks/>
              </p:cNvGrpSpPr>
              <p:nvPr/>
            </p:nvGrpSpPr>
            <p:grpSpPr bwMode="auto">
              <a:xfrm>
                <a:off x="5049" y="3678"/>
                <a:ext cx="415" cy="176"/>
                <a:chOff x="5049" y="3678"/>
                <a:chExt cx="415" cy="176"/>
              </a:xfrm>
            </p:grpSpPr>
            <p:sp>
              <p:nvSpPr>
                <p:cNvPr id="1255491" name="Freeform 67"/>
                <p:cNvSpPr>
                  <a:spLocks/>
                </p:cNvSpPr>
                <p:nvPr/>
              </p:nvSpPr>
              <p:spPr bwMode="auto">
                <a:xfrm>
                  <a:off x="5072" y="3699"/>
                  <a:ext cx="389" cy="151"/>
                </a:xfrm>
                <a:custGeom>
                  <a:avLst/>
                  <a:gdLst>
                    <a:gd name="T0" fmla="*/ 558 w 778"/>
                    <a:gd name="T1" fmla="*/ 255 h 302"/>
                    <a:gd name="T2" fmla="*/ 653 w 778"/>
                    <a:gd name="T3" fmla="*/ 253 h 302"/>
                    <a:gd name="T4" fmla="*/ 737 w 778"/>
                    <a:gd name="T5" fmla="*/ 139 h 302"/>
                    <a:gd name="T6" fmla="*/ 773 w 778"/>
                    <a:gd name="T7" fmla="*/ 80 h 302"/>
                    <a:gd name="T8" fmla="*/ 778 w 778"/>
                    <a:gd name="T9" fmla="*/ 27 h 302"/>
                    <a:gd name="T10" fmla="*/ 742 w 778"/>
                    <a:gd name="T11" fmla="*/ 21 h 302"/>
                    <a:gd name="T12" fmla="*/ 566 w 778"/>
                    <a:gd name="T13" fmla="*/ 179 h 302"/>
                    <a:gd name="T14" fmla="*/ 539 w 778"/>
                    <a:gd name="T15" fmla="*/ 159 h 302"/>
                    <a:gd name="T16" fmla="*/ 533 w 778"/>
                    <a:gd name="T17" fmla="*/ 123 h 302"/>
                    <a:gd name="T18" fmla="*/ 533 w 778"/>
                    <a:gd name="T19" fmla="*/ 43 h 302"/>
                    <a:gd name="T20" fmla="*/ 474 w 778"/>
                    <a:gd name="T21" fmla="*/ 126 h 302"/>
                    <a:gd name="T22" fmla="*/ 441 w 778"/>
                    <a:gd name="T23" fmla="*/ 59 h 302"/>
                    <a:gd name="T24" fmla="*/ 419 w 778"/>
                    <a:gd name="T25" fmla="*/ 12 h 302"/>
                    <a:gd name="T26" fmla="*/ 388 w 778"/>
                    <a:gd name="T27" fmla="*/ 24 h 302"/>
                    <a:gd name="T28" fmla="*/ 360 w 778"/>
                    <a:gd name="T29" fmla="*/ 151 h 302"/>
                    <a:gd name="T30" fmla="*/ 299 w 778"/>
                    <a:gd name="T31" fmla="*/ 95 h 302"/>
                    <a:gd name="T32" fmla="*/ 259 w 778"/>
                    <a:gd name="T33" fmla="*/ 0 h 302"/>
                    <a:gd name="T34" fmla="*/ 238 w 778"/>
                    <a:gd name="T35" fmla="*/ 47 h 302"/>
                    <a:gd name="T36" fmla="*/ 238 w 778"/>
                    <a:gd name="T37" fmla="*/ 170 h 302"/>
                    <a:gd name="T38" fmla="*/ 216 w 778"/>
                    <a:gd name="T39" fmla="*/ 203 h 302"/>
                    <a:gd name="T40" fmla="*/ 71 w 778"/>
                    <a:gd name="T41" fmla="*/ 107 h 302"/>
                    <a:gd name="T42" fmla="*/ 91 w 778"/>
                    <a:gd name="T43" fmla="*/ 151 h 302"/>
                    <a:gd name="T44" fmla="*/ 124 w 778"/>
                    <a:gd name="T45" fmla="*/ 227 h 302"/>
                    <a:gd name="T46" fmla="*/ 35 w 778"/>
                    <a:gd name="T47" fmla="*/ 253 h 302"/>
                    <a:gd name="T48" fmla="*/ 0 w 778"/>
                    <a:gd name="T49" fmla="*/ 298 h 302"/>
                    <a:gd name="T50" fmla="*/ 96 w 778"/>
                    <a:gd name="T51" fmla="*/ 283 h 302"/>
                    <a:gd name="T52" fmla="*/ 183 w 778"/>
                    <a:gd name="T53" fmla="*/ 283 h 302"/>
                    <a:gd name="T54" fmla="*/ 250 w 778"/>
                    <a:gd name="T55" fmla="*/ 298 h 302"/>
                    <a:gd name="T56" fmla="*/ 330 w 778"/>
                    <a:gd name="T57" fmla="*/ 302 h 302"/>
                    <a:gd name="T58" fmla="*/ 398 w 778"/>
                    <a:gd name="T59" fmla="*/ 295 h 302"/>
                    <a:gd name="T60" fmla="*/ 447 w 778"/>
                    <a:gd name="T61" fmla="*/ 265 h 302"/>
                    <a:gd name="T62" fmla="*/ 483 w 778"/>
                    <a:gd name="T63" fmla="*/ 267 h 302"/>
                    <a:gd name="T64" fmla="*/ 530 w 778"/>
                    <a:gd name="T65" fmla="*/ 278 h 302"/>
                    <a:gd name="T66" fmla="*/ 558 w 778"/>
                    <a:gd name="T67" fmla="*/ 255 h 3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778" h="302">
                      <a:moveTo>
                        <a:pt x="558" y="255"/>
                      </a:moveTo>
                      <a:lnTo>
                        <a:pt x="653" y="253"/>
                      </a:lnTo>
                      <a:lnTo>
                        <a:pt x="737" y="139"/>
                      </a:lnTo>
                      <a:lnTo>
                        <a:pt x="773" y="80"/>
                      </a:lnTo>
                      <a:lnTo>
                        <a:pt x="778" y="27"/>
                      </a:lnTo>
                      <a:lnTo>
                        <a:pt x="742" y="21"/>
                      </a:lnTo>
                      <a:lnTo>
                        <a:pt x="566" y="179"/>
                      </a:lnTo>
                      <a:lnTo>
                        <a:pt x="539" y="159"/>
                      </a:lnTo>
                      <a:lnTo>
                        <a:pt x="533" y="123"/>
                      </a:lnTo>
                      <a:lnTo>
                        <a:pt x="533" y="43"/>
                      </a:lnTo>
                      <a:lnTo>
                        <a:pt x="474" y="126"/>
                      </a:lnTo>
                      <a:lnTo>
                        <a:pt x="441" y="59"/>
                      </a:lnTo>
                      <a:lnTo>
                        <a:pt x="419" y="12"/>
                      </a:lnTo>
                      <a:lnTo>
                        <a:pt x="388" y="24"/>
                      </a:lnTo>
                      <a:lnTo>
                        <a:pt x="360" y="151"/>
                      </a:lnTo>
                      <a:lnTo>
                        <a:pt x="299" y="95"/>
                      </a:lnTo>
                      <a:lnTo>
                        <a:pt x="259" y="0"/>
                      </a:lnTo>
                      <a:lnTo>
                        <a:pt x="238" y="47"/>
                      </a:lnTo>
                      <a:lnTo>
                        <a:pt x="238" y="170"/>
                      </a:lnTo>
                      <a:lnTo>
                        <a:pt x="216" y="203"/>
                      </a:lnTo>
                      <a:lnTo>
                        <a:pt x="71" y="107"/>
                      </a:lnTo>
                      <a:lnTo>
                        <a:pt x="91" y="151"/>
                      </a:lnTo>
                      <a:lnTo>
                        <a:pt x="124" y="227"/>
                      </a:lnTo>
                      <a:lnTo>
                        <a:pt x="35" y="253"/>
                      </a:lnTo>
                      <a:lnTo>
                        <a:pt x="0" y="298"/>
                      </a:lnTo>
                      <a:lnTo>
                        <a:pt x="96" y="283"/>
                      </a:lnTo>
                      <a:lnTo>
                        <a:pt x="183" y="283"/>
                      </a:lnTo>
                      <a:lnTo>
                        <a:pt x="250" y="298"/>
                      </a:lnTo>
                      <a:lnTo>
                        <a:pt x="330" y="302"/>
                      </a:lnTo>
                      <a:lnTo>
                        <a:pt x="398" y="295"/>
                      </a:lnTo>
                      <a:lnTo>
                        <a:pt x="447" y="265"/>
                      </a:lnTo>
                      <a:lnTo>
                        <a:pt x="483" y="267"/>
                      </a:lnTo>
                      <a:lnTo>
                        <a:pt x="530" y="278"/>
                      </a:lnTo>
                      <a:lnTo>
                        <a:pt x="558" y="255"/>
                      </a:lnTo>
                      <a:close/>
                    </a:path>
                  </a:pathLst>
                </a:custGeom>
                <a:solidFill>
                  <a:srgbClr val="009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0">
                    <a:latin typeface="+mn-ea"/>
                    <a:ea typeface="+mn-ea"/>
                  </a:endParaRPr>
                </a:p>
              </p:txBody>
            </p:sp>
            <p:sp>
              <p:nvSpPr>
                <p:cNvPr id="1255492" name="Freeform 68"/>
                <p:cNvSpPr>
                  <a:spLocks/>
                </p:cNvSpPr>
                <p:nvPr/>
              </p:nvSpPr>
              <p:spPr bwMode="auto">
                <a:xfrm>
                  <a:off x="5049" y="3678"/>
                  <a:ext cx="415" cy="176"/>
                </a:xfrm>
                <a:custGeom>
                  <a:avLst/>
                  <a:gdLst>
                    <a:gd name="T0" fmla="*/ 785 w 830"/>
                    <a:gd name="T1" fmla="*/ 208 h 353"/>
                    <a:gd name="T2" fmla="*/ 830 w 830"/>
                    <a:gd name="T3" fmla="*/ 61 h 353"/>
                    <a:gd name="T4" fmla="*/ 797 w 830"/>
                    <a:gd name="T5" fmla="*/ 43 h 353"/>
                    <a:gd name="T6" fmla="*/ 679 w 830"/>
                    <a:gd name="T7" fmla="*/ 141 h 353"/>
                    <a:gd name="T8" fmla="*/ 592 w 830"/>
                    <a:gd name="T9" fmla="*/ 168 h 353"/>
                    <a:gd name="T10" fmla="*/ 592 w 830"/>
                    <a:gd name="T11" fmla="*/ 57 h 353"/>
                    <a:gd name="T12" fmla="*/ 544 w 830"/>
                    <a:gd name="T13" fmla="*/ 80 h 353"/>
                    <a:gd name="T14" fmla="*/ 509 w 830"/>
                    <a:gd name="T15" fmla="*/ 116 h 353"/>
                    <a:gd name="T16" fmla="*/ 469 w 830"/>
                    <a:gd name="T17" fmla="*/ 21 h 353"/>
                    <a:gd name="T18" fmla="*/ 413 w 830"/>
                    <a:gd name="T19" fmla="*/ 68 h 353"/>
                    <a:gd name="T20" fmla="*/ 373 w 830"/>
                    <a:gd name="T21" fmla="*/ 144 h 353"/>
                    <a:gd name="T22" fmla="*/ 321 w 830"/>
                    <a:gd name="T23" fmla="*/ 16 h 353"/>
                    <a:gd name="T24" fmla="*/ 297 w 830"/>
                    <a:gd name="T25" fmla="*/ 5 h 353"/>
                    <a:gd name="T26" fmla="*/ 266 w 830"/>
                    <a:gd name="T27" fmla="*/ 69 h 353"/>
                    <a:gd name="T28" fmla="*/ 266 w 830"/>
                    <a:gd name="T29" fmla="*/ 208 h 353"/>
                    <a:gd name="T30" fmla="*/ 217 w 830"/>
                    <a:gd name="T31" fmla="*/ 193 h 353"/>
                    <a:gd name="T32" fmla="*/ 130 w 830"/>
                    <a:gd name="T33" fmla="*/ 116 h 353"/>
                    <a:gd name="T34" fmla="*/ 94 w 830"/>
                    <a:gd name="T35" fmla="*/ 149 h 353"/>
                    <a:gd name="T36" fmla="*/ 115 w 830"/>
                    <a:gd name="T37" fmla="*/ 193 h 353"/>
                    <a:gd name="T38" fmla="*/ 142 w 830"/>
                    <a:gd name="T39" fmla="*/ 261 h 353"/>
                    <a:gd name="T40" fmla="*/ 28 w 830"/>
                    <a:gd name="T41" fmla="*/ 290 h 353"/>
                    <a:gd name="T42" fmla="*/ 0 w 830"/>
                    <a:gd name="T43" fmla="*/ 333 h 353"/>
                    <a:gd name="T44" fmla="*/ 26 w 830"/>
                    <a:gd name="T45" fmla="*/ 353 h 353"/>
                    <a:gd name="T46" fmla="*/ 78 w 830"/>
                    <a:gd name="T47" fmla="*/ 321 h 353"/>
                    <a:gd name="T48" fmla="*/ 149 w 830"/>
                    <a:gd name="T49" fmla="*/ 294 h 353"/>
                    <a:gd name="T50" fmla="*/ 195 w 830"/>
                    <a:gd name="T51" fmla="*/ 266 h 353"/>
                    <a:gd name="T52" fmla="*/ 155 w 830"/>
                    <a:gd name="T53" fmla="*/ 186 h 353"/>
                    <a:gd name="T54" fmla="*/ 285 w 830"/>
                    <a:gd name="T55" fmla="*/ 261 h 353"/>
                    <a:gd name="T56" fmla="*/ 301 w 830"/>
                    <a:gd name="T57" fmla="*/ 224 h 353"/>
                    <a:gd name="T58" fmla="*/ 301 w 830"/>
                    <a:gd name="T59" fmla="*/ 113 h 353"/>
                    <a:gd name="T60" fmla="*/ 340 w 830"/>
                    <a:gd name="T61" fmla="*/ 160 h 353"/>
                    <a:gd name="T62" fmla="*/ 412 w 830"/>
                    <a:gd name="T63" fmla="*/ 245 h 353"/>
                    <a:gd name="T64" fmla="*/ 457 w 830"/>
                    <a:gd name="T65" fmla="*/ 257 h 353"/>
                    <a:gd name="T66" fmla="*/ 448 w 830"/>
                    <a:gd name="T67" fmla="*/ 208 h 353"/>
                    <a:gd name="T68" fmla="*/ 429 w 830"/>
                    <a:gd name="T69" fmla="*/ 149 h 353"/>
                    <a:gd name="T70" fmla="*/ 457 w 830"/>
                    <a:gd name="T71" fmla="*/ 76 h 353"/>
                    <a:gd name="T72" fmla="*/ 483 w 830"/>
                    <a:gd name="T73" fmla="*/ 137 h 353"/>
                    <a:gd name="T74" fmla="*/ 528 w 830"/>
                    <a:gd name="T75" fmla="*/ 193 h 353"/>
                    <a:gd name="T76" fmla="*/ 552 w 830"/>
                    <a:gd name="T77" fmla="*/ 172 h 353"/>
                    <a:gd name="T78" fmla="*/ 563 w 830"/>
                    <a:gd name="T79" fmla="*/ 196 h 353"/>
                    <a:gd name="T80" fmla="*/ 592 w 830"/>
                    <a:gd name="T81" fmla="*/ 238 h 353"/>
                    <a:gd name="T82" fmla="*/ 648 w 830"/>
                    <a:gd name="T83" fmla="*/ 229 h 353"/>
                    <a:gd name="T84" fmla="*/ 790 w 830"/>
                    <a:gd name="T85" fmla="*/ 85 h 353"/>
                    <a:gd name="T86" fmla="*/ 802 w 830"/>
                    <a:gd name="T87" fmla="*/ 113 h 353"/>
                    <a:gd name="T88" fmla="*/ 703 w 830"/>
                    <a:gd name="T89" fmla="*/ 241 h 353"/>
                    <a:gd name="T90" fmla="*/ 683 w 830"/>
                    <a:gd name="T91" fmla="*/ 297 h 353"/>
                    <a:gd name="T92" fmla="*/ 719 w 830"/>
                    <a:gd name="T93" fmla="*/ 297 h 3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30" h="353">
                      <a:moveTo>
                        <a:pt x="719" y="297"/>
                      </a:moveTo>
                      <a:lnTo>
                        <a:pt x="785" y="208"/>
                      </a:lnTo>
                      <a:lnTo>
                        <a:pt x="825" y="120"/>
                      </a:lnTo>
                      <a:lnTo>
                        <a:pt x="830" y="61"/>
                      </a:lnTo>
                      <a:lnTo>
                        <a:pt x="822" y="49"/>
                      </a:lnTo>
                      <a:lnTo>
                        <a:pt x="797" y="43"/>
                      </a:lnTo>
                      <a:lnTo>
                        <a:pt x="759" y="64"/>
                      </a:lnTo>
                      <a:lnTo>
                        <a:pt x="679" y="141"/>
                      </a:lnTo>
                      <a:lnTo>
                        <a:pt x="611" y="193"/>
                      </a:lnTo>
                      <a:lnTo>
                        <a:pt x="592" y="168"/>
                      </a:lnTo>
                      <a:lnTo>
                        <a:pt x="599" y="108"/>
                      </a:lnTo>
                      <a:lnTo>
                        <a:pt x="592" y="57"/>
                      </a:lnTo>
                      <a:lnTo>
                        <a:pt x="571" y="57"/>
                      </a:lnTo>
                      <a:lnTo>
                        <a:pt x="544" y="80"/>
                      </a:lnTo>
                      <a:lnTo>
                        <a:pt x="528" y="132"/>
                      </a:lnTo>
                      <a:lnTo>
                        <a:pt x="509" y="116"/>
                      </a:lnTo>
                      <a:lnTo>
                        <a:pt x="492" y="57"/>
                      </a:lnTo>
                      <a:lnTo>
                        <a:pt x="469" y="21"/>
                      </a:lnTo>
                      <a:lnTo>
                        <a:pt x="439" y="28"/>
                      </a:lnTo>
                      <a:lnTo>
                        <a:pt x="413" y="68"/>
                      </a:lnTo>
                      <a:lnTo>
                        <a:pt x="396" y="162"/>
                      </a:lnTo>
                      <a:lnTo>
                        <a:pt x="373" y="144"/>
                      </a:lnTo>
                      <a:lnTo>
                        <a:pt x="337" y="89"/>
                      </a:lnTo>
                      <a:lnTo>
                        <a:pt x="321" y="16"/>
                      </a:lnTo>
                      <a:lnTo>
                        <a:pt x="306" y="0"/>
                      </a:lnTo>
                      <a:lnTo>
                        <a:pt x="297" y="5"/>
                      </a:lnTo>
                      <a:lnTo>
                        <a:pt x="281" y="16"/>
                      </a:lnTo>
                      <a:lnTo>
                        <a:pt x="266" y="69"/>
                      </a:lnTo>
                      <a:lnTo>
                        <a:pt x="266" y="174"/>
                      </a:lnTo>
                      <a:lnTo>
                        <a:pt x="266" y="208"/>
                      </a:lnTo>
                      <a:lnTo>
                        <a:pt x="257" y="217"/>
                      </a:lnTo>
                      <a:lnTo>
                        <a:pt x="217" y="193"/>
                      </a:lnTo>
                      <a:lnTo>
                        <a:pt x="151" y="137"/>
                      </a:lnTo>
                      <a:lnTo>
                        <a:pt x="130" y="116"/>
                      </a:lnTo>
                      <a:lnTo>
                        <a:pt x="96" y="116"/>
                      </a:lnTo>
                      <a:lnTo>
                        <a:pt x="94" y="149"/>
                      </a:lnTo>
                      <a:lnTo>
                        <a:pt x="111" y="184"/>
                      </a:lnTo>
                      <a:lnTo>
                        <a:pt x="115" y="193"/>
                      </a:lnTo>
                      <a:lnTo>
                        <a:pt x="142" y="241"/>
                      </a:lnTo>
                      <a:lnTo>
                        <a:pt x="142" y="261"/>
                      </a:lnTo>
                      <a:lnTo>
                        <a:pt x="83" y="266"/>
                      </a:lnTo>
                      <a:lnTo>
                        <a:pt x="28" y="290"/>
                      </a:lnTo>
                      <a:lnTo>
                        <a:pt x="7" y="325"/>
                      </a:lnTo>
                      <a:lnTo>
                        <a:pt x="0" y="333"/>
                      </a:lnTo>
                      <a:lnTo>
                        <a:pt x="10" y="346"/>
                      </a:lnTo>
                      <a:lnTo>
                        <a:pt x="26" y="353"/>
                      </a:lnTo>
                      <a:lnTo>
                        <a:pt x="56" y="353"/>
                      </a:lnTo>
                      <a:lnTo>
                        <a:pt x="78" y="321"/>
                      </a:lnTo>
                      <a:lnTo>
                        <a:pt x="99" y="300"/>
                      </a:lnTo>
                      <a:lnTo>
                        <a:pt x="149" y="294"/>
                      </a:lnTo>
                      <a:lnTo>
                        <a:pt x="186" y="288"/>
                      </a:lnTo>
                      <a:lnTo>
                        <a:pt x="195" y="266"/>
                      </a:lnTo>
                      <a:lnTo>
                        <a:pt x="177" y="212"/>
                      </a:lnTo>
                      <a:lnTo>
                        <a:pt x="155" y="186"/>
                      </a:lnTo>
                      <a:lnTo>
                        <a:pt x="254" y="261"/>
                      </a:lnTo>
                      <a:lnTo>
                        <a:pt x="285" y="261"/>
                      </a:lnTo>
                      <a:lnTo>
                        <a:pt x="290" y="248"/>
                      </a:lnTo>
                      <a:lnTo>
                        <a:pt x="301" y="224"/>
                      </a:lnTo>
                      <a:lnTo>
                        <a:pt x="309" y="186"/>
                      </a:lnTo>
                      <a:lnTo>
                        <a:pt x="301" y="113"/>
                      </a:lnTo>
                      <a:lnTo>
                        <a:pt x="302" y="82"/>
                      </a:lnTo>
                      <a:lnTo>
                        <a:pt x="340" y="160"/>
                      </a:lnTo>
                      <a:lnTo>
                        <a:pt x="384" y="208"/>
                      </a:lnTo>
                      <a:lnTo>
                        <a:pt x="412" y="245"/>
                      </a:lnTo>
                      <a:lnTo>
                        <a:pt x="436" y="264"/>
                      </a:lnTo>
                      <a:lnTo>
                        <a:pt x="457" y="257"/>
                      </a:lnTo>
                      <a:lnTo>
                        <a:pt x="464" y="238"/>
                      </a:lnTo>
                      <a:lnTo>
                        <a:pt x="448" y="208"/>
                      </a:lnTo>
                      <a:lnTo>
                        <a:pt x="429" y="177"/>
                      </a:lnTo>
                      <a:lnTo>
                        <a:pt x="429" y="149"/>
                      </a:lnTo>
                      <a:lnTo>
                        <a:pt x="445" y="92"/>
                      </a:lnTo>
                      <a:lnTo>
                        <a:pt x="457" y="76"/>
                      </a:lnTo>
                      <a:lnTo>
                        <a:pt x="469" y="85"/>
                      </a:lnTo>
                      <a:lnTo>
                        <a:pt x="483" y="137"/>
                      </a:lnTo>
                      <a:lnTo>
                        <a:pt x="500" y="174"/>
                      </a:lnTo>
                      <a:lnTo>
                        <a:pt x="528" y="193"/>
                      </a:lnTo>
                      <a:lnTo>
                        <a:pt x="540" y="186"/>
                      </a:lnTo>
                      <a:lnTo>
                        <a:pt x="552" y="172"/>
                      </a:lnTo>
                      <a:lnTo>
                        <a:pt x="565" y="129"/>
                      </a:lnTo>
                      <a:lnTo>
                        <a:pt x="563" y="196"/>
                      </a:lnTo>
                      <a:lnTo>
                        <a:pt x="575" y="224"/>
                      </a:lnTo>
                      <a:lnTo>
                        <a:pt x="592" y="238"/>
                      </a:lnTo>
                      <a:lnTo>
                        <a:pt x="618" y="241"/>
                      </a:lnTo>
                      <a:lnTo>
                        <a:pt x="648" y="229"/>
                      </a:lnTo>
                      <a:lnTo>
                        <a:pt x="766" y="104"/>
                      </a:lnTo>
                      <a:lnTo>
                        <a:pt x="790" y="85"/>
                      </a:lnTo>
                      <a:lnTo>
                        <a:pt x="802" y="89"/>
                      </a:lnTo>
                      <a:lnTo>
                        <a:pt x="802" y="113"/>
                      </a:lnTo>
                      <a:lnTo>
                        <a:pt x="763" y="181"/>
                      </a:lnTo>
                      <a:lnTo>
                        <a:pt x="703" y="241"/>
                      </a:lnTo>
                      <a:lnTo>
                        <a:pt x="674" y="281"/>
                      </a:lnTo>
                      <a:lnTo>
                        <a:pt x="683" y="297"/>
                      </a:lnTo>
                      <a:lnTo>
                        <a:pt x="698" y="306"/>
                      </a:lnTo>
                      <a:lnTo>
                        <a:pt x="719" y="297"/>
                      </a:lnTo>
                      <a:close/>
                    </a:path>
                  </a:pathLst>
                </a:custGeom>
                <a:solidFill>
                  <a:srgbClr val="00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255494" name="Freeform 70"/>
              <p:cNvSpPr>
                <a:spLocks/>
              </p:cNvSpPr>
              <p:nvPr/>
            </p:nvSpPr>
            <p:spPr bwMode="auto">
              <a:xfrm>
                <a:off x="5002" y="3035"/>
                <a:ext cx="99" cy="137"/>
              </a:xfrm>
              <a:custGeom>
                <a:avLst/>
                <a:gdLst>
                  <a:gd name="T0" fmla="*/ 164 w 198"/>
                  <a:gd name="T1" fmla="*/ 0 h 272"/>
                  <a:gd name="T2" fmla="*/ 0 w 198"/>
                  <a:gd name="T3" fmla="*/ 29 h 272"/>
                  <a:gd name="T4" fmla="*/ 127 w 198"/>
                  <a:gd name="T5" fmla="*/ 272 h 272"/>
                  <a:gd name="T6" fmla="*/ 198 w 198"/>
                  <a:gd name="T7" fmla="*/ 241 h 272"/>
                  <a:gd name="T8" fmla="*/ 186 w 198"/>
                  <a:gd name="T9" fmla="*/ 94 h 272"/>
                  <a:gd name="T10" fmla="*/ 174 w 198"/>
                  <a:gd name="T11" fmla="*/ 28 h 272"/>
                  <a:gd name="T12" fmla="*/ 164 w 198"/>
                  <a:gd name="T13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8" h="272">
                    <a:moveTo>
                      <a:pt x="164" y="0"/>
                    </a:moveTo>
                    <a:lnTo>
                      <a:pt x="0" y="29"/>
                    </a:lnTo>
                    <a:lnTo>
                      <a:pt x="127" y="272"/>
                    </a:lnTo>
                    <a:lnTo>
                      <a:pt x="198" y="241"/>
                    </a:lnTo>
                    <a:lnTo>
                      <a:pt x="186" y="94"/>
                    </a:lnTo>
                    <a:lnTo>
                      <a:pt x="17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95" name="Freeform 71"/>
              <p:cNvSpPr>
                <a:spLocks/>
              </p:cNvSpPr>
              <p:nvPr/>
            </p:nvSpPr>
            <p:spPr bwMode="auto">
              <a:xfrm>
                <a:off x="4970" y="2886"/>
                <a:ext cx="443" cy="347"/>
              </a:xfrm>
              <a:custGeom>
                <a:avLst/>
                <a:gdLst>
                  <a:gd name="T0" fmla="*/ 849 w 886"/>
                  <a:gd name="T1" fmla="*/ 467 h 695"/>
                  <a:gd name="T2" fmla="*/ 787 w 886"/>
                  <a:gd name="T3" fmla="*/ 129 h 695"/>
                  <a:gd name="T4" fmla="*/ 723 w 886"/>
                  <a:gd name="T5" fmla="*/ 63 h 695"/>
                  <a:gd name="T6" fmla="*/ 648 w 886"/>
                  <a:gd name="T7" fmla="*/ 24 h 695"/>
                  <a:gd name="T8" fmla="*/ 83 w 886"/>
                  <a:gd name="T9" fmla="*/ 139 h 695"/>
                  <a:gd name="T10" fmla="*/ 188 w 886"/>
                  <a:gd name="T11" fmla="*/ 97 h 695"/>
                  <a:gd name="T12" fmla="*/ 485 w 886"/>
                  <a:gd name="T13" fmla="*/ 36 h 695"/>
                  <a:gd name="T14" fmla="*/ 650 w 886"/>
                  <a:gd name="T15" fmla="*/ 0 h 695"/>
                  <a:gd name="T16" fmla="*/ 742 w 886"/>
                  <a:gd name="T17" fmla="*/ 35 h 695"/>
                  <a:gd name="T18" fmla="*/ 811 w 886"/>
                  <a:gd name="T19" fmla="*/ 104 h 695"/>
                  <a:gd name="T20" fmla="*/ 846 w 886"/>
                  <a:gd name="T21" fmla="*/ 201 h 695"/>
                  <a:gd name="T22" fmla="*/ 886 w 886"/>
                  <a:gd name="T23" fmla="*/ 476 h 695"/>
                  <a:gd name="T24" fmla="*/ 842 w 886"/>
                  <a:gd name="T25" fmla="*/ 512 h 695"/>
                  <a:gd name="T26" fmla="*/ 332 w 886"/>
                  <a:gd name="T27" fmla="*/ 667 h 695"/>
                  <a:gd name="T28" fmla="*/ 219 w 886"/>
                  <a:gd name="T29" fmla="*/ 684 h 695"/>
                  <a:gd name="T30" fmla="*/ 42 w 886"/>
                  <a:gd name="T31" fmla="*/ 554 h 695"/>
                  <a:gd name="T32" fmla="*/ 141 w 886"/>
                  <a:gd name="T33" fmla="*/ 486 h 695"/>
                  <a:gd name="T34" fmla="*/ 82 w 886"/>
                  <a:gd name="T35" fmla="*/ 537 h 695"/>
                  <a:gd name="T36" fmla="*/ 241 w 886"/>
                  <a:gd name="T37" fmla="*/ 452 h 695"/>
                  <a:gd name="T38" fmla="*/ 208 w 886"/>
                  <a:gd name="T39" fmla="*/ 287 h 695"/>
                  <a:gd name="T40" fmla="*/ 153 w 886"/>
                  <a:gd name="T41" fmla="*/ 203 h 695"/>
                  <a:gd name="T42" fmla="*/ 94 w 886"/>
                  <a:gd name="T43" fmla="*/ 170 h 695"/>
                  <a:gd name="T44" fmla="*/ 43 w 886"/>
                  <a:gd name="T45" fmla="*/ 182 h 695"/>
                  <a:gd name="T46" fmla="*/ 31 w 886"/>
                  <a:gd name="T47" fmla="*/ 295 h 695"/>
                  <a:gd name="T48" fmla="*/ 54 w 886"/>
                  <a:gd name="T49" fmla="*/ 486 h 695"/>
                  <a:gd name="T50" fmla="*/ 36 w 886"/>
                  <a:gd name="T51" fmla="*/ 554 h 695"/>
                  <a:gd name="T52" fmla="*/ 12 w 886"/>
                  <a:gd name="T53" fmla="*/ 412 h 695"/>
                  <a:gd name="T54" fmla="*/ 0 w 886"/>
                  <a:gd name="T55" fmla="*/ 267 h 695"/>
                  <a:gd name="T56" fmla="*/ 12 w 886"/>
                  <a:gd name="T57" fmla="*/ 181 h 695"/>
                  <a:gd name="T58" fmla="*/ 56 w 886"/>
                  <a:gd name="T59" fmla="*/ 141 h 695"/>
                  <a:gd name="T60" fmla="*/ 130 w 886"/>
                  <a:gd name="T61" fmla="*/ 144 h 695"/>
                  <a:gd name="T62" fmla="*/ 186 w 886"/>
                  <a:gd name="T63" fmla="*/ 182 h 695"/>
                  <a:gd name="T64" fmla="*/ 233 w 886"/>
                  <a:gd name="T65" fmla="*/ 262 h 695"/>
                  <a:gd name="T66" fmla="*/ 261 w 886"/>
                  <a:gd name="T67" fmla="*/ 340 h 695"/>
                  <a:gd name="T68" fmla="*/ 276 w 886"/>
                  <a:gd name="T69" fmla="*/ 507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86" h="695">
                    <a:moveTo>
                      <a:pt x="274" y="650"/>
                    </a:moveTo>
                    <a:lnTo>
                      <a:pt x="849" y="467"/>
                    </a:lnTo>
                    <a:lnTo>
                      <a:pt x="808" y="175"/>
                    </a:lnTo>
                    <a:lnTo>
                      <a:pt x="787" y="129"/>
                    </a:lnTo>
                    <a:lnTo>
                      <a:pt x="757" y="89"/>
                    </a:lnTo>
                    <a:lnTo>
                      <a:pt x="723" y="63"/>
                    </a:lnTo>
                    <a:lnTo>
                      <a:pt x="690" y="42"/>
                    </a:lnTo>
                    <a:lnTo>
                      <a:pt x="648" y="24"/>
                    </a:lnTo>
                    <a:lnTo>
                      <a:pt x="122" y="139"/>
                    </a:lnTo>
                    <a:lnTo>
                      <a:pt x="83" y="139"/>
                    </a:lnTo>
                    <a:lnTo>
                      <a:pt x="52" y="132"/>
                    </a:lnTo>
                    <a:lnTo>
                      <a:pt x="188" y="97"/>
                    </a:lnTo>
                    <a:lnTo>
                      <a:pt x="337" y="69"/>
                    </a:lnTo>
                    <a:lnTo>
                      <a:pt x="485" y="36"/>
                    </a:lnTo>
                    <a:lnTo>
                      <a:pt x="603" y="10"/>
                    </a:lnTo>
                    <a:lnTo>
                      <a:pt x="650" y="0"/>
                    </a:lnTo>
                    <a:lnTo>
                      <a:pt x="698" y="12"/>
                    </a:lnTo>
                    <a:lnTo>
                      <a:pt x="742" y="35"/>
                    </a:lnTo>
                    <a:lnTo>
                      <a:pt x="780" y="68"/>
                    </a:lnTo>
                    <a:lnTo>
                      <a:pt x="811" y="104"/>
                    </a:lnTo>
                    <a:lnTo>
                      <a:pt x="834" y="156"/>
                    </a:lnTo>
                    <a:lnTo>
                      <a:pt x="846" y="201"/>
                    </a:lnTo>
                    <a:lnTo>
                      <a:pt x="861" y="339"/>
                    </a:lnTo>
                    <a:lnTo>
                      <a:pt x="886" y="476"/>
                    </a:lnTo>
                    <a:lnTo>
                      <a:pt x="879" y="493"/>
                    </a:lnTo>
                    <a:lnTo>
                      <a:pt x="842" y="512"/>
                    </a:lnTo>
                    <a:lnTo>
                      <a:pt x="544" y="597"/>
                    </a:lnTo>
                    <a:lnTo>
                      <a:pt x="332" y="667"/>
                    </a:lnTo>
                    <a:lnTo>
                      <a:pt x="248" y="695"/>
                    </a:lnTo>
                    <a:lnTo>
                      <a:pt x="219" y="684"/>
                    </a:lnTo>
                    <a:lnTo>
                      <a:pt x="54" y="564"/>
                    </a:lnTo>
                    <a:lnTo>
                      <a:pt x="42" y="554"/>
                    </a:lnTo>
                    <a:lnTo>
                      <a:pt x="50" y="523"/>
                    </a:lnTo>
                    <a:lnTo>
                      <a:pt x="141" y="486"/>
                    </a:lnTo>
                    <a:lnTo>
                      <a:pt x="146" y="504"/>
                    </a:lnTo>
                    <a:lnTo>
                      <a:pt x="82" y="537"/>
                    </a:lnTo>
                    <a:lnTo>
                      <a:pt x="243" y="655"/>
                    </a:lnTo>
                    <a:lnTo>
                      <a:pt x="241" y="452"/>
                    </a:lnTo>
                    <a:lnTo>
                      <a:pt x="229" y="354"/>
                    </a:lnTo>
                    <a:lnTo>
                      <a:pt x="208" y="287"/>
                    </a:lnTo>
                    <a:lnTo>
                      <a:pt x="186" y="234"/>
                    </a:lnTo>
                    <a:lnTo>
                      <a:pt x="153" y="203"/>
                    </a:lnTo>
                    <a:lnTo>
                      <a:pt x="116" y="177"/>
                    </a:lnTo>
                    <a:lnTo>
                      <a:pt x="94" y="170"/>
                    </a:lnTo>
                    <a:lnTo>
                      <a:pt x="66" y="167"/>
                    </a:lnTo>
                    <a:lnTo>
                      <a:pt x="43" y="182"/>
                    </a:lnTo>
                    <a:lnTo>
                      <a:pt x="33" y="224"/>
                    </a:lnTo>
                    <a:lnTo>
                      <a:pt x="31" y="295"/>
                    </a:lnTo>
                    <a:lnTo>
                      <a:pt x="42" y="394"/>
                    </a:lnTo>
                    <a:lnTo>
                      <a:pt x="54" y="486"/>
                    </a:lnTo>
                    <a:lnTo>
                      <a:pt x="54" y="525"/>
                    </a:lnTo>
                    <a:lnTo>
                      <a:pt x="36" y="554"/>
                    </a:lnTo>
                    <a:lnTo>
                      <a:pt x="26" y="516"/>
                    </a:lnTo>
                    <a:lnTo>
                      <a:pt x="12" y="412"/>
                    </a:lnTo>
                    <a:lnTo>
                      <a:pt x="9" y="335"/>
                    </a:lnTo>
                    <a:lnTo>
                      <a:pt x="0" y="267"/>
                    </a:lnTo>
                    <a:lnTo>
                      <a:pt x="3" y="215"/>
                    </a:lnTo>
                    <a:lnTo>
                      <a:pt x="12" y="181"/>
                    </a:lnTo>
                    <a:lnTo>
                      <a:pt x="24" y="155"/>
                    </a:lnTo>
                    <a:lnTo>
                      <a:pt x="56" y="141"/>
                    </a:lnTo>
                    <a:lnTo>
                      <a:pt x="97" y="142"/>
                    </a:lnTo>
                    <a:lnTo>
                      <a:pt x="130" y="144"/>
                    </a:lnTo>
                    <a:lnTo>
                      <a:pt x="156" y="160"/>
                    </a:lnTo>
                    <a:lnTo>
                      <a:pt x="186" y="182"/>
                    </a:lnTo>
                    <a:lnTo>
                      <a:pt x="212" y="222"/>
                    </a:lnTo>
                    <a:lnTo>
                      <a:pt x="233" y="262"/>
                    </a:lnTo>
                    <a:lnTo>
                      <a:pt x="245" y="292"/>
                    </a:lnTo>
                    <a:lnTo>
                      <a:pt x="261" y="340"/>
                    </a:lnTo>
                    <a:lnTo>
                      <a:pt x="266" y="406"/>
                    </a:lnTo>
                    <a:lnTo>
                      <a:pt x="276" y="507"/>
                    </a:lnTo>
                    <a:lnTo>
                      <a:pt x="274" y="6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96" name="Freeform 72"/>
              <p:cNvSpPr>
                <a:spLocks/>
              </p:cNvSpPr>
              <p:nvPr/>
            </p:nvSpPr>
            <p:spPr bwMode="auto">
              <a:xfrm>
                <a:off x="4996" y="3031"/>
                <a:ext cx="102" cy="149"/>
              </a:xfrm>
              <a:custGeom>
                <a:avLst/>
                <a:gdLst>
                  <a:gd name="T0" fmla="*/ 165 w 203"/>
                  <a:gd name="T1" fmla="*/ 0 h 297"/>
                  <a:gd name="T2" fmla="*/ 0 w 203"/>
                  <a:gd name="T3" fmla="*/ 31 h 297"/>
                  <a:gd name="T4" fmla="*/ 9 w 203"/>
                  <a:gd name="T5" fmla="*/ 63 h 297"/>
                  <a:gd name="T6" fmla="*/ 132 w 203"/>
                  <a:gd name="T7" fmla="*/ 297 h 297"/>
                  <a:gd name="T8" fmla="*/ 203 w 203"/>
                  <a:gd name="T9" fmla="*/ 276 h 297"/>
                  <a:gd name="T10" fmla="*/ 203 w 203"/>
                  <a:gd name="T11" fmla="*/ 241 h 297"/>
                  <a:gd name="T12" fmla="*/ 141 w 203"/>
                  <a:gd name="T13" fmla="*/ 269 h 297"/>
                  <a:gd name="T14" fmla="*/ 26 w 203"/>
                  <a:gd name="T15" fmla="*/ 54 h 297"/>
                  <a:gd name="T16" fmla="*/ 181 w 203"/>
                  <a:gd name="T17" fmla="*/ 19 h 297"/>
                  <a:gd name="T18" fmla="*/ 165 w 203"/>
                  <a:gd name="T1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3" h="297">
                    <a:moveTo>
                      <a:pt x="165" y="0"/>
                    </a:moveTo>
                    <a:lnTo>
                      <a:pt x="0" y="31"/>
                    </a:lnTo>
                    <a:lnTo>
                      <a:pt x="9" y="63"/>
                    </a:lnTo>
                    <a:lnTo>
                      <a:pt x="132" y="297"/>
                    </a:lnTo>
                    <a:lnTo>
                      <a:pt x="203" y="276"/>
                    </a:lnTo>
                    <a:lnTo>
                      <a:pt x="203" y="241"/>
                    </a:lnTo>
                    <a:lnTo>
                      <a:pt x="141" y="269"/>
                    </a:lnTo>
                    <a:lnTo>
                      <a:pt x="26" y="54"/>
                    </a:lnTo>
                    <a:lnTo>
                      <a:pt x="181" y="19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97" name="Freeform 73"/>
              <p:cNvSpPr>
                <a:spLocks/>
              </p:cNvSpPr>
              <p:nvPr/>
            </p:nvSpPr>
            <p:spPr bwMode="auto">
              <a:xfrm>
                <a:off x="4882" y="3153"/>
                <a:ext cx="213" cy="193"/>
              </a:xfrm>
              <a:custGeom>
                <a:avLst/>
                <a:gdLst>
                  <a:gd name="T0" fmla="*/ 222 w 425"/>
                  <a:gd name="T1" fmla="*/ 0 h 388"/>
                  <a:gd name="T2" fmla="*/ 149 w 425"/>
                  <a:gd name="T3" fmla="*/ 54 h 388"/>
                  <a:gd name="T4" fmla="*/ 34 w 425"/>
                  <a:gd name="T5" fmla="*/ 163 h 388"/>
                  <a:gd name="T6" fmla="*/ 8 w 425"/>
                  <a:gd name="T7" fmla="*/ 200 h 388"/>
                  <a:gd name="T8" fmla="*/ 0 w 425"/>
                  <a:gd name="T9" fmla="*/ 238 h 388"/>
                  <a:gd name="T10" fmla="*/ 0 w 425"/>
                  <a:gd name="T11" fmla="*/ 275 h 388"/>
                  <a:gd name="T12" fmla="*/ 10 w 425"/>
                  <a:gd name="T13" fmla="*/ 309 h 388"/>
                  <a:gd name="T14" fmla="*/ 31 w 425"/>
                  <a:gd name="T15" fmla="*/ 334 h 388"/>
                  <a:gd name="T16" fmla="*/ 64 w 425"/>
                  <a:gd name="T17" fmla="*/ 370 h 388"/>
                  <a:gd name="T18" fmla="*/ 111 w 425"/>
                  <a:gd name="T19" fmla="*/ 381 h 388"/>
                  <a:gd name="T20" fmla="*/ 142 w 425"/>
                  <a:gd name="T21" fmla="*/ 388 h 388"/>
                  <a:gd name="T22" fmla="*/ 194 w 425"/>
                  <a:gd name="T23" fmla="*/ 372 h 388"/>
                  <a:gd name="T24" fmla="*/ 248 w 425"/>
                  <a:gd name="T25" fmla="*/ 337 h 388"/>
                  <a:gd name="T26" fmla="*/ 305 w 425"/>
                  <a:gd name="T27" fmla="*/ 280 h 388"/>
                  <a:gd name="T28" fmla="*/ 425 w 425"/>
                  <a:gd name="T29" fmla="*/ 151 h 388"/>
                  <a:gd name="T30" fmla="*/ 403 w 425"/>
                  <a:gd name="T31" fmla="*/ 132 h 388"/>
                  <a:gd name="T32" fmla="*/ 246 w 425"/>
                  <a:gd name="T33" fmla="*/ 304 h 388"/>
                  <a:gd name="T34" fmla="*/ 196 w 425"/>
                  <a:gd name="T35" fmla="*/ 341 h 388"/>
                  <a:gd name="T36" fmla="*/ 151 w 425"/>
                  <a:gd name="T37" fmla="*/ 355 h 388"/>
                  <a:gd name="T38" fmla="*/ 114 w 425"/>
                  <a:gd name="T39" fmla="*/ 356 h 388"/>
                  <a:gd name="T40" fmla="*/ 76 w 425"/>
                  <a:gd name="T41" fmla="*/ 344 h 388"/>
                  <a:gd name="T42" fmla="*/ 48 w 425"/>
                  <a:gd name="T43" fmla="*/ 311 h 388"/>
                  <a:gd name="T44" fmla="*/ 33 w 425"/>
                  <a:gd name="T45" fmla="*/ 275 h 388"/>
                  <a:gd name="T46" fmla="*/ 26 w 425"/>
                  <a:gd name="T47" fmla="*/ 228 h 388"/>
                  <a:gd name="T48" fmla="*/ 55 w 425"/>
                  <a:gd name="T49" fmla="*/ 179 h 388"/>
                  <a:gd name="T50" fmla="*/ 116 w 425"/>
                  <a:gd name="T51" fmla="*/ 122 h 388"/>
                  <a:gd name="T52" fmla="*/ 182 w 425"/>
                  <a:gd name="T53" fmla="*/ 63 h 388"/>
                  <a:gd name="T54" fmla="*/ 241 w 425"/>
                  <a:gd name="T55" fmla="*/ 16 h 388"/>
                  <a:gd name="T56" fmla="*/ 222 w 425"/>
                  <a:gd name="T57" fmla="*/ 0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25" h="388">
                    <a:moveTo>
                      <a:pt x="222" y="0"/>
                    </a:moveTo>
                    <a:lnTo>
                      <a:pt x="149" y="54"/>
                    </a:lnTo>
                    <a:lnTo>
                      <a:pt x="34" y="163"/>
                    </a:lnTo>
                    <a:lnTo>
                      <a:pt x="8" y="200"/>
                    </a:lnTo>
                    <a:lnTo>
                      <a:pt x="0" y="238"/>
                    </a:lnTo>
                    <a:lnTo>
                      <a:pt x="0" y="275"/>
                    </a:lnTo>
                    <a:lnTo>
                      <a:pt x="10" y="309"/>
                    </a:lnTo>
                    <a:lnTo>
                      <a:pt x="31" y="334"/>
                    </a:lnTo>
                    <a:lnTo>
                      <a:pt x="64" y="370"/>
                    </a:lnTo>
                    <a:lnTo>
                      <a:pt x="111" y="381"/>
                    </a:lnTo>
                    <a:lnTo>
                      <a:pt x="142" y="388"/>
                    </a:lnTo>
                    <a:lnTo>
                      <a:pt x="194" y="372"/>
                    </a:lnTo>
                    <a:lnTo>
                      <a:pt x="248" y="337"/>
                    </a:lnTo>
                    <a:lnTo>
                      <a:pt x="305" y="280"/>
                    </a:lnTo>
                    <a:lnTo>
                      <a:pt x="425" y="151"/>
                    </a:lnTo>
                    <a:lnTo>
                      <a:pt x="403" y="132"/>
                    </a:lnTo>
                    <a:lnTo>
                      <a:pt x="246" y="304"/>
                    </a:lnTo>
                    <a:lnTo>
                      <a:pt x="196" y="341"/>
                    </a:lnTo>
                    <a:lnTo>
                      <a:pt x="151" y="355"/>
                    </a:lnTo>
                    <a:lnTo>
                      <a:pt x="114" y="356"/>
                    </a:lnTo>
                    <a:lnTo>
                      <a:pt x="76" y="344"/>
                    </a:lnTo>
                    <a:lnTo>
                      <a:pt x="48" y="311"/>
                    </a:lnTo>
                    <a:lnTo>
                      <a:pt x="33" y="275"/>
                    </a:lnTo>
                    <a:lnTo>
                      <a:pt x="26" y="228"/>
                    </a:lnTo>
                    <a:lnTo>
                      <a:pt x="55" y="179"/>
                    </a:lnTo>
                    <a:lnTo>
                      <a:pt x="116" y="122"/>
                    </a:lnTo>
                    <a:lnTo>
                      <a:pt x="182" y="63"/>
                    </a:lnTo>
                    <a:lnTo>
                      <a:pt x="241" y="16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498" name="Freeform 74"/>
              <p:cNvSpPr>
                <a:spLocks/>
              </p:cNvSpPr>
              <p:nvPr/>
            </p:nvSpPr>
            <p:spPr bwMode="auto">
              <a:xfrm>
                <a:off x="4894" y="3157"/>
                <a:ext cx="192" cy="177"/>
              </a:xfrm>
              <a:custGeom>
                <a:avLst/>
                <a:gdLst>
                  <a:gd name="T0" fmla="*/ 203 w 386"/>
                  <a:gd name="T1" fmla="*/ 0 h 354"/>
                  <a:gd name="T2" fmla="*/ 386 w 386"/>
                  <a:gd name="T3" fmla="*/ 130 h 354"/>
                  <a:gd name="T4" fmla="*/ 216 w 386"/>
                  <a:gd name="T5" fmla="*/ 319 h 354"/>
                  <a:gd name="T6" fmla="*/ 136 w 386"/>
                  <a:gd name="T7" fmla="*/ 354 h 354"/>
                  <a:gd name="T8" fmla="*/ 85 w 386"/>
                  <a:gd name="T9" fmla="*/ 354 h 354"/>
                  <a:gd name="T10" fmla="*/ 42 w 386"/>
                  <a:gd name="T11" fmla="*/ 333 h 354"/>
                  <a:gd name="T12" fmla="*/ 7 w 386"/>
                  <a:gd name="T13" fmla="*/ 283 h 354"/>
                  <a:gd name="T14" fmla="*/ 0 w 386"/>
                  <a:gd name="T15" fmla="*/ 220 h 354"/>
                  <a:gd name="T16" fmla="*/ 7 w 386"/>
                  <a:gd name="T17" fmla="*/ 177 h 354"/>
                  <a:gd name="T18" fmla="*/ 64 w 386"/>
                  <a:gd name="T19" fmla="*/ 118 h 354"/>
                  <a:gd name="T20" fmla="*/ 163 w 386"/>
                  <a:gd name="T21" fmla="*/ 29 h 354"/>
                  <a:gd name="T22" fmla="*/ 203 w 386"/>
                  <a:gd name="T23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6" h="354">
                    <a:moveTo>
                      <a:pt x="203" y="0"/>
                    </a:moveTo>
                    <a:lnTo>
                      <a:pt x="386" y="130"/>
                    </a:lnTo>
                    <a:lnTo>
                      <a:pt x="216" y="319"/>
                    </a:lnTo>
                    <a:lnTo>
                      <a:pt x="136" y="354"/>
                    </a:lnTo>
                    <a:lnTo>
                      <a:pt x="85" y="354"/>
                    </a:lnTo>
                    <a:lnTo>
                      <a:pt x="42" y="333"/>
                    </a:lnTo>
                    <a:lnTo>
                      <a:pt x="7" y="283"/>
                    </a:lnTo>
                    <a:lnTo>
                      <a:pt x="0" y="220"/>
                    </a:lnTo>
                    <a:lnTo>
                      <a:pt x="7" y="177"/>
                    </a:lnTo>
                    <a:lnTo>
                      <a:pt x="64" y="118"/>
                    </a:lnTo>
                    <a:lnTo>
                      <a:pt x="163" y="29"/>
                    </a:lnTo>
                    <a:lnTo>
                      <a:pt x="203" y="0"/>
                    </a:lnTo>
                    <a:close/>
                  </a:path>
                </a:pathLst>
              </a:custGeom>
              <a:blipFill dpi="0" rotWithShape="0">
                <a:blip r:embed="rId6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</p:grpSp>
        <p:grpSp>
          <p:nvGrpSpPr>
            <p:cNvPr id="286731" name="Group 82"/>
            <p:cNvGrpSpPr>
              <a:grpSpLocks/>
            </p:cNvGrpSpPr>
            <p:nvPr/>
          </p:nvGrpSpPr>
          <p:grpSpPr bwMode="auto">
            <a:xfrm>
              <a:off x="4502" y="3182"/>
              <a:ext cx="551" cy="792"/>
              <a:chOff x="4502" y="3182"/>
              <a:chExt cx="551" cy="792"/>
            </a:xfrm>
          </p:grpSpPr>
          <p:sp>
            <p:nvSpPr>
              <p:cNvPr id="1255500" name="Freeform 76"/>
              <p:cNvSpPr>
                <a:spLocks/>
              </p:cNvSpPr>
              <p:nvPr/>
            </p:nvSpPr>
            <p:spPr bwMode="auto">
              <a:xfrm>
                <a:off x="4560" y="3182"/>
                <a:ext cx="209" cy="204"/>
              </a:xfrm>
              <a:custGeom>
                <a:avLst/>
                <a:gdLst>
                  <a:gd name="T0" fmla="*/ 276 w 417"/>
                  <a:gd name="T1" fmla="*/ 106 h 408"/>
                  <a:gd name="T2" fmla="*/ 254 w 417"/>
                  <a:gd name="T3" fmla="*/ 63 h 408"/>
                  <a:gd name="T4" fmla="*/ 224 w 417"/>
                  <a:gd name="T5" fmla="*/ 32 h 408"/>
                  <a:gd name="T6" fmla="*/ 189 w 417"/>
                  <a:gd name="T7" fmla="*/ 11 h 408"/>
                  <a:gd name="T8" fmla="*/ 153 w 417"/>
                  <a:gd name="T9" fmla="*/ 0 h 408"/>
                  <a:gd name="T10" fmla="*/ 117 w 417"/>
                  <a:gd name="T11" fmla="*/ 0 h 408"/>
                  <a:gd name="T12" fmla="*/ 85 w 417"/>
                  <a:gd name="T13" fmla="*/ 11 h 408"/>
                  <a:gd name="T14" fmla="*/ 61 w 417"/>
                  <a:gd name="T15" fmla="*/ 23 h 408"/>
                  <a:gd name="T16" fmla="*/ 37 w 417"/>
                  <a:gd name="T17" fmla="*/ 44 h 408"/>
                  <a:gd name="T18" fmla="*/ 19 w 417"/>
                  <a:gd name="T19" fmla="*/ 75 h 408"/>
                  <a:gd name="T20" fmla="*/ 7 w 417"/>
                  <a:gd name="T21" fmla="*/ 115 h 408"/>
                  <a:gd name="T22" fmla="*/ 0 w 417"/>
                  <a:gd name="T23" fmla="*/ 150 h 408"/>
                  <a:gd name="T24" fmla="*/ 4 w 417"/>
                  <a:gd name="T25" fmla="*/ 202 h 408"/>
                  <a:gd name="T26" fmla="*/ 16 w 417"/>
                  <a:gd name="T27" fmla="*/ 252 h 408"/>
                  <a:gd name="T28" fmla="*/ 37 w 417"/>
                  <a:gd name="T29" fmla="*/ 297 h 408"/>
                  <a:gd name="T30" fmla="*/ 59 w 417"/>
                  <a:gd name="T31" fmla="*/ 335 h 408"/>
                  <a:gd name="T32" fmla="*/ 97 w 417"/>
                  <a:gd name="T33" fmla="*/ 379 h 408"/>
                  <a:gd name="T34" fmla="*/ 137 w 417"/>
                  <a:gd name="T35" fmla="*/ 400 h 408"/>
                  <a:gd name="T36" fmla="*/ 177 w 417"/>
                  <a:gd name="T37" fmla="*/ 408 h 408"/>
                  <a:gd name="T38" fmla="*/ 212 w 417"/>
                  <a:gd name="T39" fmla="*/ 407 h 408"/>
                  <a:gd name="T40" fmla="*/ 240 w 417"/>
                  <a:gd name="T41" fmla="*/ 400 h 408"/>
                  <a:gd name="T42" fmla="*/ 268 w 417"/>
                  <a:gd name="T43" fmla="*/ 381 h 408"/>
                  <a:gd name="T44" fmla="*/ 288 w 417"/>
                  <a:gd name="T45" fmla="*/ 363 h 408"/>
                  <a:gd name="T46" fmla="*/ 304 w 417"/>
                  <a:gd name="T47" fmla="*/ 335 h 408"/>
                  <a:gd name="T48" fmla="*/ 313 w 417"/>
                  <a:gd name="T49" fmla="*/ 311 h 408"/>
                  <a:gd name="T50" fmla="*/ 316 w 417"/>
                  <a:gd name="T51" fmla="*/ 268 h 408"/>
                  <a:gd name="T52" fmla="*/ 309 w 417"/>
                  <a:gd name="T53" fmla="*/ 233 h 408"/>
                  <a:gd name="T54" fmla="*/ 306 w 417"/>
                  <a:gd name="T55" fmla="*/ 198 h 408"/>
                  <a:gd name="T56" fmla="*/ 297 w 417"/>
                  <a:gd name="T57" fmla="*/ 169 h 408"/>
                  <a:gd name="T58" fmla="*/ 294 w 417"/>
                  <a:gd name="T59" fmla="*/ 143 h 408"/>
                  <a:gd name="T60" fmla="*/ 377 w 417"/>
                  <a:gd name="T61" fmla="*/ 110 h 408"/>
                  <a:gd name="T62" fmla="*/ 414 w 417"/>
                  <a:gd name="T63" fmla="*/ 78 h 408"/>
                  <a:gd name="T64" fmla="*/ 417 w 417"/>
                  <a:gd name="T65" fmla="*/ 58 h 408"/>
                  <a:gd name="T66" fmla="*/ 414 w 417"/>
                  <a:gd name="T67" fmla="*/ 38 h 408"/>
                  <a:gd name="T68" fmla="*/ 393 w 417"/>
                  <a:gd name="T69" fmla="*/ 30 h 408"/>
                  <a:gd name="T70" fmla="*/ 368 w 417"/>
                  <a:gd name="T71" fmla="*/ 35 h 408"/>
                  <a:gd name="T72" fmla="*/ 344 w 417"/>
                  <a:gd name="T73" fmla="*/ 58 h 408"/>
                  <a:gd name="T74" fmla="*/ 320 w 417"/>
                  <a:gd name="T75" fmla="*/ 82 h 408"/>
                  <a:gd name="T76" fmla="*/ 276 w 417"/>
                  <a:gd name="T77" fmla="*/ 106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17" h="408">
                    <a:moveTo>
                      <a:pt x="276" y="106"/>
                    </a:moveTo>
                    <a:lnTo>
                      <a:pt x="254" y="63"/>
                    </a:lnTo>
                    <a:lnTo>
                      <a:pt x="224" y="32"/>
                    </a:lnTo>
                    <a:lnTo>
                      <a:pt x="189" y="11"/>
                    </a:lnTo>
                    <a:lnTo>
                      <a:pt x="153" y="0"/>
                    </a:lnTo>
                    <a:lnTo>
                      <a:pt x="117" y="0"/>
                    </a:lnTo>
                    <a:lnTo>
                      <a:pt x="85" y="11"/>
                    </a:lnTo>
                    <a:lnTo>
                      <a:pt x="61" y="23"/>
                    </a:lnTo>
                    <a:lnTo>
                      <a:pt x="37" y="44"/>
                    </a:lnTo>
                    <a:lnTo>
                      <a:pt x="19" y="75"/>
                    </a:lnTo>
                    <a:lnTo>
                      <a:pt x="7" y="115"/>
                    </a:lnTo>
                    <a:lnTo>
                      <a:pt x="0" y="150"/>
                    </a:lnTo>
                    <a:lnTo>
                      <a:pt x="4" y="202"/>
                    </a:lnTo>
                    <a:lnTo>
                      <a:pt x="16" y="252"/>
                    </a:lnTo>
                    <a:lnTo>
                      <a:pt x="37" y="297"/>
                    </a:lnTo>
                    <a:lnTo>
                      <a:pt x="59" y="335"/>
                    </a:lnTo>
                    <a:lnTo>
                      <a:pt x="97" y="379"/>
                    </a:lnTo>
                    <a:lnTo>
                      <a:pt x="137" y="400"/>
                    </a:lnTo>
                    <a:lnTo>
                      <a:pt x="177" y="408"/>
                    </a:lnTo>
                    <a:lnTo>
                      <a:pt x="212" y="407"/>
                    </a:lnTo>
                    <a:lnTo>
                      <a:pt x="240" y="400"/>
                    </a:lnTo>
                    <a:lnTo>
                      <a:pt x="268" y="381"/>
                    </a:lnTo>
                    <a:lnTo>
                      <a:pt x="288" y="363"/>
                    </a:lnTo>
                    <a:lnTo>
                      <a:pt x="304" y="335"/>
                    </a:lnTo>
                    <a:lnTo>
                      <a:pt x="313" y="311"/>
                    </a:lnTo>
                    <a:lnTo>
                      <a:pt x="316" y="268"/>
                    </a:lnTo>
                    <a:lnTo>
                      <a:pt x="309" y="233"/>
                    </a:lnTo>
                    <a:lnTo>
                      <a:pt x="306" y="198"/>
                    </a:lnTo>
                    <a:lnTo>
                      <a:pt x="297" y="169"/>
                    </a:lnTo>
                    <a:lnTo>
                      <a:pt x="294" y="143"/>
                    </a:lnTo>
                    <a:lnTo>
                      <a:pt x="377" y="110"/>
                    </a:lnTo>
                    <a:lnTo>
                      <a:pt x="414" y="78"/>
                    </a:lnTo>
                    <a:lnTo>
                      <a:pt x="417" y="58"/>
                    </a:lnTo>
                    <a:lnTo>
                      <a:pt x="414" y="38"/>
                    </a:lnTo>
                    <a:lnTo>
                      <a:pt x="393" y="30"/>
                    </a:lnTo>
                    <a:lnTo>
                      <a:pt x="368" y="35"/>
                    </a:lnTo>
                    <a:lnTo>
                      <a:pt x="344" y="58"/>
                    </a:lnTo>
                    <a:lnTo>
                      <a:pt x="320" y="82"/>
                    </a:lnTo>
                    <a:lnTo>
                      <a:pt x="276" y="10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501" name="Freeform 77"/>
              <p:cNvSpPr>
                <a:spLocks/>
              </p:cNvSpPr>
              <p:nvPr/>
            </p:nvSpPr>
            <p:spPr bwMode="auto">
              <a:xfrm>
                <a:off x="4502" y="3406"/>
                <a:ext cx="258" cy="267"/>
              </a:xfrm>
              <a:custGeom>
                <a:avLst/>
                <a:gdLst>
                  <a:gd name="T0" fmla="*/ 274 w 516"/>
                  <a:gd name="T1" fmla="*/ 37 h 534"/>
                  <a:gd name="T2" fmla="*/ 332 w 516"/>
                  <a:gd name="T3" fmla="*/ 9 h 534"/>
                  <a:gd name="T4" fmla="*/ 375 w 516"/>
                  <a:gd name="T5" fmla="*/ 0 h 534"/>
                  <a:gd name="T6" fmla="*/ 422 w 516"/>
                  <a:gd name="T7" fmla="*/ 0 h 534"/>
                  <a:gd name="T8" fmla="*/ 462 w 516"/>
                  <a:gd name="T9" fmla="*/ 16 h 534"/>
                  <a:gd name="T10" fmla="*/ 491 w 516"/>
                  <a:gd name="T11" fmla="*/ 37 h 534"/>
                  <a:gd name="T12" fmla="*/ 507 w 516"/>
                  <a:gd name="T13" fmla="*/ 72 h 534"/>
                  <a:gd name="T14" fmla="*/ 516 w 516"/>
                  <a:gd name="T15" fmla="*/ 96 h 534"/>
                  <a:gd name="T16" fmla="*/ 516 w 516"/>
                  <a:gd name="T17" fmla="*/ 132 h 534"/>
                  <a:gd name="T18" fmla="*/ 502 w 516"/>
                  <a:gd name="T19" fmla="*/ 172 h 534"/>
                  <a:gd name="T20" fmla="*/ 474 w 516"/>
                  <a:gd name="T21" fmla="*/ 200 h 534"/>
                  <a:gd name="T22" fmla="*/ 427 w 516"/>
                  <a:gd name="T23" fmla="*/ 231 h 534"/>
                  <a:gd name="T24" fmla="*/ 382 w 516"/>
                  <a:gd name="T25" fmla="*/ 252 h 534"/>
                  <a:gd name="T26" fmla="*/ 342 w 516"/>
                  <a:gd name="T27" fmla="*/ 268 h 534"/>
                  <a:gd name="T28" fmla="*/ 299 w 516"/>
                  <a:gd name="T29" fmla="*/ 292 h 534"/>
                  <a:gd name="T30" fmla="*/ 274 w 516"/>
                  <a:gd name="T31" fmla="*/ 320 h 534"/>
                  <a:gd name="T32" fmla="*/ 271 w 516"/>
                  <a:gd name="T33" fmla="*/ 355 h 534"/>
                  <a:gd name="T34" fmla="*/ 274 w 516"/>
                  <a:gd name="T35" fmla="*/ 398 h 534"/>
                  <a:gd name="T36" fmla="*/ 274 w 516"/>
                  <a:gd name="T37" fmla="*/ 443 h 534"/>
                  <a:gd name="T38" fmla="*/ 252 w 516"/>
                  <a:gd name="T39" fmla="*/ 481 h 534"/>
                  <a:gd name="T40" fmla="*/ 226 w 516"/>
                  <a:gd name="T41" fmla="*/ 509 h 534"/>
                  <a:gd name="T42" fmla="*/ 191 w 516"/>
                  <a:gd name="T43" fmla="*/ 527 h 534"/>
                  <a:gd name="T44" fmla="*/ 151 w 516"/>
                  <a:gd name="T45" fmla="*/ 534 h 534"/>
                  <a:gd name="T46" fmla="*/ 99 w 516"/>
                  <a:gd name="T47" fmla="*/ 534 h 534"/>
                  <a:gd name="T48" fmla="*/ 90 w 516"/>
                  <a:gd name="T49" fmla="*/ 534 h 534"/>
                  <a:gd name="T50" fmla="*/ 55 w 516"/>
                  <a:gd name="T51" fmla="*/ 518 h 534"/>
                  <a:gd name="T52" fmla="*/ 26 w 516"/>
                  <a:gd name="T53" fmla="*/ 487 h 534"/>
                  <a:gd name="T54" fmla="*/ 3 w 516"/>
                  <a:gd name="T55" fmla="*/ 443 h 534"/>
                  <a:gd name="T56" fmla="*/ 0 w 516"/>
                  <a:gd name="T57" fmla="*/ 407 h 534"/>
                  <a:gd name="T58" fmla="*/ 0 w 516"/>
                  <a:gd name="T59" fmla="*/ 346 h 534"/>
                  <a:gd name="T60" fmla="*/ 14 w 516"/>
                  <a:gd name="T61" fmla="*/ 290 h 534"/>
                  <a:gd name="T62" fmla="*/ 3 w 516"/>
                  <a:gd name="T63" fmla="*/ 292 h 534"/>
                  <a:gd name="T64" fmla="*/ 31 w 516"/>
                  <a:gd name="T65" fmla="*/ 250 h 534"/>
                  <a:gd name="T66" fmla="*/ 62 w 516"/>
                  <a:gd name="T67" fmla="*/ 212 h 534"/>
                  <a:gd name="T68" fmla="*/ 54 w 516"/>
                  <a:gd name="T69" fmla="*/ 216 h 534"/>
                  <a:gd name="T70" fmla="*/ 102 w 516"/>
                  <a:gd name="T71" fmla="*/ 172 h 534"/>
                  <a:gd name="T72" fmla="*/ 147 w 516"/>
                  <a:gd name="T73" fmla="*/ 132 h 534"/>
                  <a:gd name="T74" fmla="*/ 198 w 516"/>
                  <a:gd name="T75" fmla="*/ 99 h 534"/>
                  <a:gd name="T76" fmla="*/ 238 w 516"/>
                  <a:gd name="T77" fmla="*/ 72 h 534"/>
                  <a:gd name="T78" fmla="*/ 274 w 516"/>
                  <a:gd name="T79" fmla="*/ 37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16" h="534">
                    <a:moveTo>
                      <a:pt x="274" y="37"/>
                    </a:moveTo>
                    <a:lnTo>
                      <a:pt x="332" y="9"/>
                    </a:lnTo>
                    <a:lnTo>
                      <a:pt x="375" y="0"/>
                    </a:lnTo>
                    <a:lnTo>
                      <a:pt x="422" y="0"/>
                    </a:lnTo>
                    <a:lnTo>
                      <a:pt x="462" y="16"/>
                    </a:lnTo>
                    <a:lnTo>
                      <a:pt x="491" y="37"/>
                    </a:lnTo>
                    <a:lnTo>
                      <a:pt x="507" y="72"/>
                    </a:lnTo>
                    <a:lnTo>
                      <a:pt x="516" y="96"/>
                    </a:lnTo>
                    <a:lnTo>
                      <a:pt x="516" y="132"/>
                    </a:lnTo>
                    <a:lnTo>
                      <a:pt x="502" y="172"/>
                    </a:lnTo>
                    <a:lnTo>
                      <a:pt x="474" y="200"/>
                    </a:lnTo>
                    <a:lnTo>
                      <a:pt x="427" y="231"/>
                    </a:lnTo>
                    <a:lnTo>
                      <a:pt x="382" y="252"/>
                    </a:lnTo>
                    <a:lnTo>
                      <a:pt x="342" y="268"/>
                    </a:lnTo>
                    <a:lnTo>
                      <a:pt x="299" y="292"/>
                    </a:lnTo>
                    <a:lnTo>
                      <a:pt x="274" y="320"/>
                    </a:lnTo>
                    <a:lnTo>
                      <a:pt x="271" y="355"/>
                    </a:lnTo>
                    <a:lnTo>
                      <a:pt x="274" y="398"/>
                    </a:lnTo>
                    <a:lnTo>
                      <a:pt x="274" y="443"/>
                    </a:lnTo>
                    <a:lnTo>
                      <a:pt x="252" y="481"/>
                    </a:lnTo>
                    <a:lnTo>
                      <a:pt x="226" y="509"/>
                    </a:lnTo>
                    <a:lnTo>
                      <a:pt x="191" y="527"/>
                    </a:lnTo>
                    <a:lnTo>
                      <a:pt x="151" y="534"/>
                    </a:lnTo>
                    <a:lnTo>
                      <a:pt x="99" y="534"/>
                    </a:lnTo>
                    <a:lnTo>
                      <a:pt x="90" y="534"/>
                    </a:lnTo>
                    <a:lnTo>
                      <a:pt x="55" y="518"/>
                    </a:lnTo>
                    <a:lnTo>
                      <a:pt x="26" y="487"/>
                    </a:lnTo>
                    <a:lnTo>
                      <a:pt x="3" y="443"/>
                    </a:lnTo>
                    <a:lnTo>
                      <a:pt x="0" y="407"/>
                    </a:lnTo>
                    <a:lnTo>
                      <a:pt x="0" y="346"/>
                    </a:lnTo>
                    <a:lnTo>
                      <a:pt x="14" y="290"/>
                    </a:lnTo>
                    <a:lnTo>
                      <a:pt x="3" y="292"/>
                    </a:lnTo>
                    <a:lnTo>
                      <a:pt x="31" y="250"/>
                    </a:lnTo>
                    <a:lnTo>
                      <a:pt x="62" y="212"/>
                    </a:lnTo>
                    <a:lnTo>
                      <a:pt x="54" y="216"/>
                    </a:lnTo>
                    <a:lnTo>
                      <a:pt x="102" y="172"/>
                    </a:lnTo>
                    <a:lnTo>
                      <a:pt x="147" y="132"/>
                    </a:lnTo>
                    <a:lnTo>
                      <a:pt x="198" y="99"/>
                    </a:lnTo>
                    <a:lnTo>
                      <a:pt x="238" y="72"/>
                    </a:lnTo>
                    <a:lnTo>
                      <a:pt x="274" y="3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502" name="Freeform 78"/>
              <p:cNvSpPr>
                <a:spLocks/>
              </p:cNvSpPr>
              <p:nvPr/>
            </p:nvSpPr>
            <p:spPr bwMode="auto">
              <a:xfrm>
                <a:off x="4564" y="3622"/>
                <a:ext cx="251" cy="347"/>
              </a:xfrm>
              <a:custGeom>
                <a:avLst/>
                <a:gdLst>
                  <a:gd name="T0" fmla="*/ 7 w 500"/>
                  <a:gd name="T1" fmla="*/ 33 h 695"/>
                  <a:gd name="T2" fmla="*/ 35 w 500"/>
                  <a:gd name="T3" fmla="*/ 4 h 695"/>
                  <a:gd name="T4" fmla="*/ 83 w 500"/>
                  <a:gd name="T5" fmla="*/ 0 h 695"/>
                  <a:gd name="T6" fmla="*/ 130 w 500"/>
                  <a:gd name="T7" fmla="*/ 19 h 695"/>
                  <a:gd name="T8" fmla="*/ 161 w 500"/>
                  <a:gd name="T9" fmla="*/ 56 h 695"/>
                  <a:gd name="T10" fmla="*/ 207 w 500"/>
                  <a:gd name="T11" fmla="*/ 113 h 695"/>
                  <a:gd name="T12" fmla="*/ 259 w 500"/>
                  <a:gd name="T13" fmla="*/ 191 h 695"/>
                  <a:gd name="T14" fmla="*/ 306 w 500"/>
                  <a:gd name="T15" fmla="*/ 255 h 695"/>
                  <a:gd name="T16" fmla="*/ 318 w 500"/>
                  <a:gd name="T17" fmla="*/ 275 h 695"/>
                  <a:gd name="T18" fmla="*/ 318 w 500"/>
                  <a:gd name="T19" fmla="*/ 304 h 695"/>
                  <a:gd name="T20" fmla="*/ 318 w 500"/>
                  <a:gd name="T21" fmla="*/ 335 h 695"/>
                  <a:gd name="T22" fmla="*/ 290 w 500"/>
                  <a:gd name="T23" fmla="*/ 407 h 695"/>
                  <a:gd name="T24" fmla="*/ 278 w 500"/>
                  <a:gd name="T25" fmla="*/ 474 h 695"/>
                  <a:gd name="T26" fmla="*/ 274 w 500"/>
                  <a:gd name="T27" fmla="*/ 483 h 695"/>
                  <a:gd name="T28" fmla="*/ 271 w 500"/>
                  <a:gd name="T29" fmla="*/ 532 h 695"/>
                  <a:gd name="T30" fmla="*/ 274 w 500"/>
                  <a:gd name="T31" fmla="*/ 578 h 695"/>
                  <a:gd name="T32" fmla="*/ 290 w 500"/>
                  <a:gd name="T33" fmla="*/ 603 h 695"/>
                  <a:gd name="T34" fmla="*/ 318 w 500"/>
                  <a:gd name="T35" fmla="*/ 618 h 695"/>
                  <a:gd name="T36" fmla="*/ 373 w 500"/>
                  <a:gd name="T37" fmla="*/ 594 h 695"/>
                  <a:gd name="T38" fmla="*/ 417 w 500"/>
                  <a:gd name="T39" fmla="*/ 554 h 695"/>
                  <a:gd name="T40" fmla="*/ 441 w 500"/>
                  <a:gd name="T41" fmla="*/ 532 h 695"/>
                  <a:gd name="T42" fmla="*/ 474 w 500"/>
                  <a:gd name="T43" fmla="*/ 539 h 695"/>
                  <a:gd name="T44" fmla="*/ 486 w 500"/>
                  <a:gd name="T45" fmla="*/ 568 h 695"/>
                  <a:gd name="T46" fmla="*/ 500 w 500"/>
                  <a:gd name="T47" fmla="*/ 618 h 695"/>
                  <a:gd name="T48" fmla="*/ 477 w 500"/>
                  <a:gd name="T49" fmla="*/ 636 h 695"/>
                  <a:gd name="T50" fmla="*/ 413 w 500"/>
                  <a:gd name="T51" fmla="*/ 662 h 695"/>
                  <a:gd name="T52" fmla="*/ 326 w 500"/>
                  <a:gd name="T53" fmla="*/ 671 h 695"/>
                  <a:gd name="T54" fmla="*/ 286 w 500"/>
                  <a:gd name="T55" fmla="*/ 683 h 695"/>
                  <a:gd name="T56" fmla="*/ 257 w 500"/>
                  <a:gd name="T57" fmla="*/ 695 h 695"/>
                  <a:gd name="T58" fmla="*/ 234 w 500"/>
                  <a:gd name="T59" fmla="*/ 686 h 695"/>
                  <a:gd name="T60" fmla="*/ 213 w 500"/>
                  <a:gd name="T61" fmla="*/ 671 h 695"/>
                  <a:gd name="T62" fmla="*/ 207 w 500"/>
                  <a:gd name="T63" fmla="*/ 636 h 695"/>
                  <a:gd name="T64" fmla="*/ 210 w 500"/>
                  <a:gd name="T65" fmla="*/ 599 h 695"/>
                  <a:gd name="T66" fmla="*/ 219 w 500"/>
                  <a:gd name="T67" fmla="*/ 556 h 695"/>
                  <a:gd name="T68" fmla="*/ 217 w 500"/>
                  <a:gd name="T69" fmla="*/ 500 h 695"/>
                  <a:gd name="T70" fmla="*/ 219 w 500"/>
                  <a:gd name="T71" fmla="*/ 443 h 695"/>
                  <a:gd name="T72" fmla="*/ 229 w 500"/>
                  <a:gd name="T73" fmla="*/ 368 h 695"/>
                  <a:gd name="T74" fmla="*/ 234 w 500"/>
                  <a:gd name="T75" fmla="*/ 320 h 695"/>
                  <a:gd name="T76" fmla="*/ 226 w 500"/>
                  <a:gd name="T77" fmla="*/ 288 h 695"/>
                  <a:gd name="T78" fmla="*/ 194 w 500"/>
                  <a:gd name="T79" fmla="*/ 248 h 695"/>
                  <a:gd name="T80" fmla="*/ 149 w 500"/>
                  <a:gd name="T81" fmla="*/ 209 h 695"/>
                  <a:gd name="T82" fmla="*/ 95 w 500"/>
                  <a:gd name="T83" fmla="*/ 176 h 695"/>
                  <a:gd name="T84" fmla="*/ 54 w 500"/>
                  <a:gd name="T85" fmla="*/ 139 h 695"/>
                  <a:gd name="T86" fmla="*/ 14 w 500"/>
                  <a:gd name="T87" fmla="*/ 96 h 695"/>
                  <a:gd name="T88" fmla="*/ 0 w 500"/>
                  <a:gd name="T89" fmla="*/ 64 h 695"/>
                  <a:gd name="T90" fmla="*/ 7 w 500"/>
                  <a:gd name="T91" fmla="*/ 33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00" h="695">
                    <a:moveTo>
                      <a:pt x="7" y="33"/>
                    </a:moveTo>
                    <a:lnTo>
                      <a:pt x="35" y="4"/>
                    </a:lnTo>
                    <a:lnTo>
                      <a:pt x="83" y="0"/>
                    </a:lnTo>
                    <a:lnTo>
                      <a:pt x="130" y="19"/>
                    </a:lnTo>
                    <a:lnTo>
                      <a:pt x="161" y="56"/>
                    </a:lnTo>
                    <a:lnTo>
                      <a:pt x="207" y="113"/>
                    </a:lnTo>
                    <a:lnTo>
                      <a:pt x="259" y="191"/>
                    </a:lnTo>
                    <a:lnTo>
                      <a:pt x="306" y="255"/>
                    </a:lnTo>
                    <a:lnTo>
                      <a:pt x="318" y="275"/>
                    </a:lnTo>
                    <a:lnTo>
                      <a:pt x="318" y="304"/>
                    </a:lnTo>
                    <a:lnTo>
                      <a:pt x="318" y="335"/>
                    </a:lnTo>
                    <a:lnTo>
                      <a:pt x="290" y="407"/>
                    </a:lnTo>
                    <a:lnTo>
                      <a:pt x="278" y="474"/>
                    </a:lnTo>
                    <a:lnTo>
                      <a:pt x="274" y="483"/>
                    </a:lnTo>
                    <a:lnTo>
                      <a:pt x="271" y="532"/>
                    </a:lnTo>
                    <a:lnTo>
                      <a:pt x="274" y="578"/>
                    </a:lnTo>
                    <a:lnTo>
                      <a:pt x="290" y="603"/>
                    </a:lnTo>
                    <a:lnTo>
                      <a:pt x="318" y="618"/>
                    </a:lnTo>
                    <a:lnTo>
                      <a:pt x="373" y="594"/>
                    </a:lnTo>
                    <a:lnTo>
                      <a:pt x="417" y="554"/>
                    </a:lnTo>
                    <a:lnTo>
                      <a:pt x="441" y="532"/>
                    </a:lnTo>
                    <a:lnTo>
                      <a:pt x="474" y="539"/>
                    </a:lnTo>
                    <a:lnTo>
                      <a:pt x="486" y="568"/>
                    </a:lnTo>
                    <a:lnTo>
                      <a:pt x="500" y="618"/>
                    </a:lnTo>
                    <a:lnTo>
                      <a:pt x="477" y="636"/>
                    </a:lnTo>
                    <a:lnTo>
                      <a:pt x="413" y="662"/>
                    </a:lnTo>
                    <a:lnTo>
                      <a:pt x="326" y="671"/>
                    </a:lnTo>
                    <a:lnTo>
                      <a:pt x="286" y="683"/>
                    </a:lnTo>
                    <a:lnTo>
                      <a:pt x="257" y="695"/>
                    </a:lnTo>
                    <a:lnTo>
                      <a:pt x="234" y="686"/>
                    </a:lnTo>
                    <a:lnTo>
                      <a:pt x="213" y="671"/>
                    </a:lnTo>
                    <a:lnTo>
                      <a:pt x="207" y="636"/>
                    </a:lnTo>
                    <a:lnTo>
                      <a:pt x="210" y="599"/>
                    </a:lnTo>
                    <a:lnTo>
                      <a:pt x="219" y="556"/>
                    </a:lnTo>
                    <a:lnTo>
                      <a:pt x="217" y="500"/>
                    </a:lnTo>
                    <a:lnTo>
                      <a:pt x="219" y="443"/>
                    </a:lnTo>
                    <a:lnTo>
                      <a:pt x="229" y="368"/>
                    </a:lnTo>
                    <a:lnTo>
                      <a:pt x="234" y="320"/>
                    </a:lnTo>
                    <a:lnTo>
                      <a:pt x="226" y="288"/>
                    </a:lnTo>
                    <a:lnTo>
                      <a:pt x="194" y="248"/>
                    </a:lnTo>
                    <a:lnTo>
                      <a:pt x="149" y="209"/>
                    </a:lnTo>
                    <a:lnTo>
                      <a:pt x="95" y="176"/>
                    </a:lnTo>
                    <a:lnTo>
                      <a:pt x="54" y="139"/>
                    </a:lnTo>
                    <a:lnTo>
                      <a:pt x="14" y="96"/>
                    </a:lnTo>
                    <a:lnTo>
                      <a:pt x="0" y="64"/>
                    </a:lnTo>
                    <a:lnTo>
                      <a:pt x="7" y="3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503" name="Freeform 79"/>
              <p:cNvSpPr>
                <a:spLocks/>
              </p:cNvSpPr>
              <p:nvPr/>
            </p:nvSpPr>
            <p:spPr bwMode="auto">
              <a:xfrm>
                <a:off x="4519" y="3627"/>
                <a:ext cx="200" cy="347"/>
              </a:xfrm>
              <a:custGeom>
                <a:avLst/>
                <a:gdLst>
                  <a:gd name="T0" fmla="*/ 0 w 399"/>
                  <a:gd name="T1" fmla="*/ 27 h 694"/>
                  <a:gd name="T2" fmla="*/ 20 w 399"/>
                  <a:gd name="T3" fmla="*/ 6 h 694"/>
                  <a:gd name="T4" fmla="*/ 67 w 399"/>
                  <a:gd name="T5" fmla="*/ 0 h 694"/>
                  <a:gd name="T6" fmla="*/ 111 w 399"/>
                  <a:gd name="T7" fmla="*/ 20 h 694"/>
                  <a:gd name="T8" fmla="*/ 138 w 399"/>
                  <a:gd name="T9" fmla="*/ 71 h 694"/>
                  <a:gd name="T10" fmla="*/ 180 w 399"/>
                  <a:gd name="T11" fmla="*/ 147 h 694"/>
                  <a:gd name="T12" fmla="*/ 218 w 399"/>
                  <a:gd name="T13" fmla="*/ 215 h 694"/>
                  <a:gd name="T14" fmla="*/ 246 w 399"/>
                  <a:gd name="T15" fmla="*/ 267 h 694"/>
                  <a:gd name="T16" fmla="*/ 248 w 399"/>
                  <a:gd name="T17" fmla="*/ 300 h 694"/>
                  <a:gd name="T18" fmla="*/ 239 w 399"/>
                  <a:gd name="T19" fmla="*/ 335 h 694"/>
                  <a:gd name="T20" fmla="*/ 211 w 399"/>
                  <a:gd name="T21" fmla="*/ 418 h 694"/>
                  <a:gd name="T22" fmla="*/ 187 w 399"/>
                  <a:gd name="T23" fmla="*/ 488 h 694"/>
                  <a:gd name="T24" fmla="*/ 171 w 399"/>
                  <a:gd name="T25" fmla="*/ 528 h 694"/>
                  <a:gd name="T26" fmla="*/ 166 w 399"/>
                  <a:gd name="T27" fmla="*/ 578 h 694"/>
                  <a:gd name="T28" fmla="*/ 171 w 399"/>
                  <a:gd name="T29" fmla="*/ 606 h 694"/>
                  <a:gd name="T30" fmla="*/ 191 w 399"/>
                  <a:gd name="T31" fmla="*/ 618 h 694"/>
                  <a:gd name="T32" fmla="*/ 224 w 399"/>
                  <a:gd name="T33" fmla="*/ 606 h 694"/>
                  <a:gd name="T34" fmla="*/ 260 w 399"/>
                  <a:gd name="T35" fmla="*/ 578 h 694"/>
                  <a:gd name="T36" fmla="*/ 298 w 399"/>
                  <a:gd name="T37" fmla="*/ 543 h 694"/>
                  <a:gd name="T38" fmla="*/ 319 w 399"/>
                  <a:gd name="T39" fmla="*/ 528 h 694"/>
                  <a:gd name="T40" fmla="*/ 359 w 399"/>
                  <a:gd name="T41" fmla="*/ 526 h 694"/>
                  <a:gd name="T42" fmla="*/ 396 w 399"/>
                  <a:gd name="T43" fmla="*/ 547 h 694"/>
                  <a:gd name="T44" fmla="*/ 399 w 399"/>
                  <a:gd name="T45" fmla="*/ 567 h 694"/>
                  <a:gd name="T46" fmla="*/ 392 w 399"/>
                  <a:gd name="T47" fmla="*/ 578 h 694"/>
                  <a:gd name="T48" fmla="*/ 378 w 399"/>
                  <a:gd name="T49" fmla="*/ 595 h 694"/>
                  <a:gd name="T50" fmla="*/ 323 w 399"/>
                  <a:gd name="T51" fmla="*/ 614 h 694"/>
                  <a:gd name="T52" fmla="*/ 276 w 399"/>
                  <a:gd name="T53" fmla="*/ 633 h 694"/>
                  <a:gd name="T54" fmla="*/ 218 w 399"/>
                  <a:gd name="T55" fmla="*/ 661 h 694"/>
                  <a:gd name="T56" fmla="*/ 180 w 399"/>
                  <a:gd name="T57" fmla="*/ 687 h 694"/>
                  <a:gd name="T58" fmla="*/ 159 w 399"/>
                  <a:gd name="T59" fmla="*/ 694 h 694"/>
                  <a:gd name="T60" fmla="*/ 135 w 399"/>
                  <a:gd name="T61" fmla="*/ 686 h 694"/>
                  <a:gd name="T62" fmla="*/ 119 w 399"/>
                  <a:gd name="T63" fmla="*/ 663 h 694"/>
                  <a:gd name="T64" fmla="*/ 111 w 399"/>
                  <a:gd name="T65" fmla="*/ 633 h 694"/>
                  <a:gd name="T66" fmla="*/ 111 w 399"/>
                  <a:gd name="T67" fmla="*/ 594 h 694"/>
                  <a:gd name="T68" fmla="*/ 123 w 399"/>
                  <a:gd name="T69" fmla="*/ 555 h 694"/>
                  <a:gd name="T70" fmla="*/ 128 w 399"/>
                  <a:gd name="T71" fmla="*/ 510 h 694"/>
                  <a:gd name="T72" fmla="*/ 135 w 399"/>
                  <a:gd name="T73" fmla="*/ 458 h 694"/>
                  <a:gd name="T74" fmla="*/ 151 w 399"/>
                  <a:gd name="T75" fmla="*/ 406 h 694"/>
                  <a:gd name="T76" fmla="*/ 156 w 399"/>
                  <a:gd name="T77" fmla="*/ 354 h 694"/>
                  <a:gd name="T78" fmla="*/ 171 w 399"/>
                  <a:gd name="T79" fmla="*/ 310 h 694"/>
                  <a:gd name="T80" fmla="*/ 180 w 399"/>
                  <a:gd name="T81" fmla="*/ 288 h 694"/>
                  <a:gd name="T82" fmla="*/ 151 w 399"/>
                  <a:gd name="T83" fmla="*/ 260 h 694"/>
                  <a:gd name="T84" fmla="*/ 107 w 399"/>
                  <a:gd name="T85" fmla="*/ 218 h 694"/>
                  <a:gd name="T86" fmla="*/ 71 w 399"/>
                  <a:gd name="T87" fmla="*/ 168 h 694"/>
                  <a:gd name="T88" fmla="*/ 33 w 399"/>
                  <a:gd name="T89" fmla="*/ 119 h 694"/>
                  <a:gd name="T90" fmla="*/ 8 w 399"/>
                  <a:gd name="T91" fmla="*/ 67 h 694"/>
                  <a:gd name="T92" fmla="*/ 0 w 399"/>
                  <a:gd name="T93" fmla="*/ 39 h 694"/>
                  <a:gd name="T94" fmla="*/ 0 w 399"/>
                  <a:gd name="T95" fmla="*/ 27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9" h="694">
                    <a:moveTo>
                      <a:pt x="0" y="27"/>
                    </a:moveTo>
                    <a:lnTo>
                      <a:pt x="20" y="6"/>
                    </a:lnTo>
                    <a:lnTo>
                      <a:pt x="67" y="0"/>
                    </a:lnTo>
                    <a:lnTo>
                      <a:pt x="111" y="20"/>
                    </a:lnTo>
                    <a:lnTo>
                      <a:pt x="138" y="71"/>
                    </a:lnTo>
                    <a:lnTo>
                      <a:pt x="180" y="147"/>
                    </a:lnTo>
                    <a:lnTo>
                      <a:pt x="218" y="215"/>
                    </a:lnTo>
                    <a:lnTo>
                      <a:pt x="246" y="267"/>
                    </a:lnTo>
                    <a:lnTo>
                      <a:pt x="248" y="300"/>
                    </a:lnTo>
                    <a:lnTo>
                      <a:pt x="239" y="335"/>
                    </a:lnTo>
                    <a:lnTo>
                      <a:pt x="211" y="418"/>
                    </a:lnTo>
                    <a:lnTo>
                      <a:pt x="187" y="488"/>
                    </a:lnTo>
                    <a:lnTo>
                      <a:pt x="171" y="528"/>
                    </a:lnTo>
                    <a:lnTo>
                      <a:pt x="166" y="578"/>
                    </a:lnTo>
                    <a:lnTo>
                      <a:pt x="171" y="606"/>
                    </a:lnTo>
                    <a:lnTo>
                      <a:pt x="191" y="618"/>
                    </a:lnTo>
                    <a:lnTo>
                      <a:pt x="224" y="606"/>
                    </a:lnTo>
                    <a:lnTo>
                      <a:pt x="260" y="578"/>
                    </a:lnTo>
                    <a:lnTo>
                      <a:pt x="298" y="543"/>
                    </a:lnTo>
                    <a:lnTo>
                      <a:pt x="319" y="528"/>
                    </a:lnTo>
                    <a:lnTo>
                      <a:pt x="359" y="526"/>
                    </a:lnTo>
                    <a:lnTo>
                      <a:pt x="396" y="547"/>
                    </a:lnTo>
                    <a:lnTo>
                      <a:pt x="399" y="567"/>
                    </a:lnTo>
                    <a:lnTo>
                      <a:pt x="392" y="578"/>
                    </a:lnTo>
                    <a:lnTo>
                      <a:pt x="378" y="595"/>
                    </a:lnTo>
                    <a:lnTo>
                      <a:pt x="323" y="614"/>
                    </a:lnTo>
                    <a:lnTo>
                      <a:pt x="276" y="633"/>
                    </a:lnTo>
                    <a:lnTo>
                      <a:pt x="218" y="661"/>
                    </a:lnTo>
                    <a:lnTo>
                      <a:pt x="180" y="687"/>
                    </a:lnTo>
                    <a:lnTo>
                      <a:pt x="159" y="694"/>
                    </a:lnTo>
                    <a:lnTo>
                      <a:pt x="135" y="686"/>
                    </a:lnTo>
                    <a:lnTo>
                      <a:pt x="119" y="663"/>
                    </a:lnTo>
                    <a:lnTo>
                      <a:pt x="111" y="633"/>
                    </a:lnTo>
                    <a:lnTo>
                      <a:pt x="111" y="594"/>
                    </a:lnTo>
                    <a:lnTo>
                      <a:pt x="123" y="555"/>
                    </a:lnTo>
                    <a:lnTo>
                      <a:pt x="128" y="510"/>
                    </a:lnTo>
                    <a:lnTo>
                      <a:pt x="135" y="458"/>
                    </a:lnTo>
                    <a:lnTo>
                      <a:pt x="151" y="406"/>
                    </a:lnTo>
                    <a:lnTo>
                      <a:pt x="156" y="354"/>
                    </a:lnTo>
                    <a:lnTo>
                      <a:pt x="171" y="310"/>
                    </a:lnTo>
                    <a:lnTo>
                      <a:pt x="180" y="288"/>
                    </a:lnTo>
                    <a:lnTo>
                      <a:pt x="151" y="260"/>
                    </a:lnTo>
                    <a:lnTo>
                      <a:pt x="107" y="218"/>
                    </a:lnTo>
                    <a:lnTo>
                      <a:pt x="71" y="168"/>
                    </a:lnTo>
                    <a:lnTo>
                      <a:pt x="33" y="119"/>
                    </a:lnTo>
                    <a:lnTo>
                      <a:pt x="8" y="67"/>
                    </a:lnTo>
                    <a:lnTo>
                      <a:pt x="0" y="39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504" name="Freeform 80"/>
              <p:cNvSpPr>
                <a:spLocks/>
              </p:cNvSpPr>
              <p:nvPr/>
            </p:nvSpPr>
            <p:spPr bwMode="auto">
              <a:xfrm>
                <a:off x="4690" y="3274"/>
                <a:ext cx="363" cy="236"/>
              </a:xfrm>
              <a:custGeom>
                <a:avLst/>
                <a:gdLst>
                  <a:gd name="T0" fmla="*/ 88 w 726"/>
                  <a:gd name="T1" fmla="*/ 341 h 473"/>
                  <a:gd name="T2" fmla="*/ 43 w 726"/>
                  <a:gd name="T3" fmla="*/ 341 h 473"/>
                  <a:gd name="T4" fmla="*/ 12 w 726"/>
                  <a:gd name="T5" fmla="*/ 369 h 473"/>
                  <a:gd name="T6" fmla="*/ 3 w 726"/>
                  <a:gd name="T7" fmla="*/ 409 h 473"/>
                  <a:gd name="T8" fmla="*/ 0 w 726"/>
                  <a:gd name="T9" fmla="*/ 417 h 473"/>
                  <a:gd name="T10" fmla="*/ 33 w 726"/>
                  <a:gd name="T11" fmla="*/ 448 h 473"/>
                  <a:gd name="T12" fmla="*/ 83 w 726"/>
                  <a:gd name="T13" fmla="*/ 457 h 473"/>
                  <a:gd name="T14" fmla="*/ 199 w 726"/>
                  <a:gd name="T15" fmla="*/ 466 h 473"/>
                  <a:gd name="T16" fmla="*/ 326 w 726"/>
                  <a:gd name="T17" fmla="*/ 473 h 473"/>
                  <a:gd name="T18" fmla="*/ 437 w 726"/>
                  <a:gd name="T19" fmla="*/ 457 h 473"/>
                  <a:gd name="T20" fmla="*/ 498 w 726"/>
                  <a:gd name="T21" fmla="*/ 445 h 473"/>
                  <a:gd name="T22" fmla="*/ 529 w 726"/>
                  <a:gd name="T23" fmla="*/ 428 h 473"/>
                  <a:gd name="T24" fmla="*/ 550 w 726"/>
                  <a:gd name="T25" fmla="*/ 405 h 473"/>
                  <a:gd name="T26" fmla="*/ 559 w 726"/>
                  <a:gd name="T27" fmla="*/ 344 h 473"/>
                  <a:gd name="T28" fmla="*/ 571 w 726"/>
                  <a:gd name="T29" fmla="*/ 277 h 473"/>
                  <a:gd name="T30" fmla="*/ 594 w 726"/>
                  <a:gd name="T31" fmla="*/ 217 h 473"/>
                  <a:gd name="T32" fmla="*/ 615 w 726"/>
                  <a:gd name="T33" fmla="*/ 172 h 473"/>
                  <a:gd name="T34" fmla="*/ 634 w 726"/>
                  <a:gd name="T35" fmla="*/ 138 h 473"/>
                  <a:gd name="T36" fmla="*/ 674 w 726"/>
                  <a:gd name="T37" fmla="*/ 129 h 473"/>
                  <a:gd name="T38" fmla="*/ 714 w 726"/>
                  <a:gd name="T39" fmla="*/ 136 h 473"/>
                  <a:gd name="T40" fmla="*/ 726 w 726"/>
                  <a:gd name="T41" fmla="*/ 120 h 473"/>
                  <a:gd name="T42" fmla="*/ 719 w 726"/>
                  <a:gd name="T43" fmla="*/ 99 h 473"/>
                  <a:gd name="T44" fmla="*/ 698 w 726"/>
                  <a:gd name="T45" fmla="*/ 85 h 473"/>
                  <a:gd name="T46" fmla="*/ 665 w 726"/>
                  <a:gd name="T47" fmla="*/ 92 h 473"/>
                  <a:gd name="T48" fmla="*/ 618 w 726"/>
                  <a:gd name="T49" fmla="*/ 108 h 473"/>
                  <a:gd name="T50" fmla="*/ 606 w 726"/>
                  <a:gd name="T51" fmla="*/ 96 h 473"/>
                  <a:gd name="T52" fmla="*/ 634 w 726"/>
                  <a:gd name="T53" fmla="*/ 52 h 473"/>
                  <a:gd name="T54" fmla="*/ 670 w 726"/>
                  <a:gd name="T55" fmla="*/ 28 h 473"/>
                  <a:gd name="T56" fmla="*/ 661 w 726"/>
                  <a:gd name="T57" fmla="*/ 0 h 473"/>
                  <a:gd name="T58" fmla="*/ 622 w 726"/>
                  <a:gd name="T59" fmla="*/ 7 h 473"/>
                  <a:gd name="T60" fmla="*/ 599 w 726"/>
                  <a:gd name="T61" fmla="*/ 32 h 473"/>
                  <a:gd name="T62" fmla="*/ 587 w 726"/>
                  <a:gd name="T63" fmla="*/ 56 h 473"/>
                  <a:gd name="T64" fmla="*/ 569 w 726"/>
                  <a:gd name="T65" fmla="*/ 89 h 473"/>
                  <a:gd name="T66" fmla="*/ 554 w 726"/>
                  <a:gd name="T67" fmla="*/ 105 h 473"/>
                  <a:gd name="T68" fmla="*/ 526 w 726"/>
                  <a:gd name="T69" fmla="*/ 92 h 473"/>
                  <a:gd name="T70" fmla="*/ 514 w 726"/>
                  <a:gd name="T71" fmla="*/ 61 h 473"/>
                  <a:gd name="T72" fmla="*/ 495 w 726"/>
                  <a:gd name="T73" fmla="*/ 44 h 473"/>
                  <a:gd name="T74" fmla="*/ 474 w 726"/>
                  <a:gd name="T75" fmla="*/ 49 h 473"/>
                  <a:gd name="T76" fmla="*/ 463 w 726"/>
                  <a:gd name="T77" fmla="*/ 77 h 473"/>
                  <a:gd name="T78" fmla="*/ 486 w 726"/>
                  <a:gd name="T79" fmla="*/ 96 h 473"/>
                  <a:gd name="T80" fmla="*/ 514 w 726"/>
                  <a:gd name="T81" fmla="*/ 124 h 473"/>
                  <a:gd name="T82" fmla="*/ 554 w 726"/>
                  <a:gd name="T83" fmla="*/ 151 h 473"/>
                  <a:gd name="T84" fmla="*/ 557 w 726"/>
                  <a:gd name="T85" fmla="*/ 178 h 473"/>
                  <a:gd name="T86" fmla="*/ 526 w 726"/>
                  <a:gd name="T87" fmla="*/ 244 h 473"/>
                  <a:gd name="T88" fmla="*/ 489 w 726"/>
                  <a:gd name="T89" fmla="*/ 310 h 473"/>
                  <a:gd name="T90" fmla="*/ 474 w 726"/>
                  <a:gd name="T91" fmla="*/ 365 h 473"/>
                  <a:gd name="T92" fmla="*/ 450 w 726"/>
                  <a:gd name="T93" fmla="*/ 384 h 473"/>
                  <a:gd name="T94" fmla="*/ 359 w 726"/>
                  <a:gd name="T95" fmla="*/ 384 h 473"/>
                  <a:gd name="T96" fmla="*/ 262 w 726"/>
                  <a:gd name="T97" fmla="*/ 372 h 473"/>
                  <a:gd name="T98" fmla="*/ 179 w 726"/>
                  <a:gd name="T99" fmla="*/ 360 h 473"/>
                  <a:gd name="T100" fmla="*/ 116 w 726"/>
                  <a:gd name="T101" fmla="*/ 349 h 473"/>
                  <a:gd name="T102" fmla="*/ 88 w 726"/>
                  <a:gd name="T103" fmla="*/ 341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26" h="473">
                    <a:moveTo>
                      <a:pt x="88" y="341"/>
                    </a:moveTo>
                    <a:lnTo>
                      <a:pt x="43" y="341"/>
                    </a:lnTo>
                    <a:lnTo>
                      <a:pt x="12" y="369"/>
                    </a:lnTo>
                    <a:lnTo>
                      <a:pt x="3" y="409"/>
                    </a:lnTo>
                    <a:lnTo>
                      <a:pt x="0" y="417"/>
                    </a:lnTo>
                    <a:lnTo>
                      <a:pt x="33" y="448"/>
                    </a:lnTo>
                    <a:lnTo>
                      <a:pt x="83" y="457"/>
                    </a:lnTo>
                    <a:lnTo>
                      <a:pt x="199" y="466"/>
                    </a:lnTo>
                    <a:lnTo>
                      <a:pt x="326" y="473"/>
                    </a:lnTo>
                    <a:lnTo>
                      <a:pt x="437" y="457"/>
                    </a:lnTo>
                    <a:lnTo>
                      <a:pt x="498" y="445"/>
                    </a:lnTo>
                    <a:lnTo>
                      <a:pt x="529" y="428"/>
                    </a:lnTo>
                    <a:lnTo>
                      <a:pt x="550" y="405"/>
                    </a:lnTo>
                    <a:lnTo>
                      <a:pt x="559" y="344"/>
                    </a:lnTo>
                    <a:lnTo>
                      <a:pt x="571" y="277"/>
                    </a:lnTo>
                    <a:lnTo>
                      <a:pt x="594" y="217"/>
                    </a:lnTo>
                    <a:lnTo>
                      <a:pt x="615" y="172"/>
                    </a:lnTo>
                    <a:lnTo>
                      <a:pt x="634" y="138"/>
                    </a:lnTo>
                    <a:lnTo>
                      <a:pt x="674" y="129"/>
                    </a:lnTo>
                    <a:lnTo>
                      <a:pt x="714" y="136"/>
                    </a:lnTo>
                    <a:lnTo>
                      <a:pt x="726" y="120"/>
                    </a:lnTo>
                    <a:lnTo>
                      <a:pt x="719" y="99"/>
                    </a:lnTo>
                    <a:lnTo>
                      <a:pt x="698" y="85"/>
                    </a:lnTo>
                    <a:lnTo>
                      <a:pt x="665" y="92"/>
                    </a:lnTo>
                    <a:lnTo>
                      <a:pt x="618" y="108"/>
                    </a:lnTo>
                    <a:lnTo>
                      <a:pt x="606" y="96"/>
                    </a:lnTo>
                    <a:lnTo>
                      <a:pt x="634" y="52"/>
                    </a:lnTo>
                    <a:lnTo>
                      <a:pt x="670" y="28"/>
                    </a:lnTo>
                    <a:lnTo>
                      <a:pt x="661" y="0"/>
                    </a:lnTo>
                    <a:lnTo>
                      <a:pt x="622" y="7"/>
                    </a:lnTo>
                    <a:lnTo>
                      <a:pt x="599" y="32"/>
                    </a:lnTo>
                    <a:lnTo>
                      <a:pt x="587" y="56"/>
                    </a:lnTo>
                    <a:lnTo>
                      <a:pt x="569" y="89"/>
                    </a:lnTo>
                    <a:lnTo>
                      <a:pt x="554" y="105"/>
                    </a:lnTo>
                    <a:lnTo>
                      <a:pt x="526" y="92"/>
                    </a:lnTo>
                    <a:lnTo>
                      <a:pt x="514" y="61"/>
                    </a:lnTo>
                    <a:lnTo>
                      <a:pt x="495" y="44"/>
                    </a:lnTo>
                    <a:lnTo>
                      <a:pt x="474" y="49"/>
                    </a:lnTo>
                    <a:lnTo>
                      <a:pt x="463" y="77"/>
                    </a:lnTo>
                    <a:lnTo>
                      <a:pt x="486" y="96"/>
                    </a:lnTo>
                    <a:lnTo>
                      <a:pt x="514" y="124"/>
                    </a:lnTo>
                    <a:lnTo>
                      <a:pt x="554" y="151"/>
                    </a:lnTo>
                    <a:lnTo>
                      <a:pt x="557" y="178"/>
                    </a:lnTo>
                    <a:lnTo>
                      <a:pt x="526" y="244"/>
                    </a:lnTo>
                    <a:lnTo>
                      <a:pt x="489" y="310"/>
                    </a:lnTo>
                    <a:lnTo>
                      <a:pt x="474" y="365"/>
                    </a:lnTo>
                    <a:lnTo>
                      <a:pt x="450" y="384"/>
                    </a:lnTo>
                    <a:lnTo>
                      <a:pt x="359" y="384"/>
                    </a:lnTo>
                    <a:lnTo>
                      <a:pt x="262" y="372"/>
                    </a:lnTo>
                    <a:lnTo>
                      <a:pt x="179" y="360"/>
                    </a:lnTo>
                    <a:lnTo>
                      <a:pt x="116" y="349"/>
                    </a:lnTo>
                    <a:lnTo>
                      <a:pt x="88" y="34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505" name="Freeform 81"/>
              <p:cNvSpPr>
                <a:spLocks/>
              </p:cNvSpPr>
              <p:nvPr/>
            </p:nvSpPr>
            <p:spPr bwMode="auto">
              <a:xfrm>
                <a:off x="4683" y="3206"/>
                <a:ext cx="232" cy="280"/>
              </a:xfrm>
              <a:custGeom>
                <a:avLst/>
                <a:gdLst>
                  <a:gd name="T0" fmla="*/ 0 w 466"/>
                  <a:gd name="T1" fmla="*/ 432 h 559"/>
                  <a:gd name="T2" fmla="*/ 47 w 466"/>
                  <a:gd name="T3" fmla="*/ 412 h 559"/>
                  <a:gd name="T4" fmla="*/ 94 w 466"/>
                  <a:gd name="T5" fmla="*/ 408 h 559"/>
                  <a:gd name="T6" fmla="*/ 146 w 466"/>
                  <a:gd name="T7" fmla="*/ 424 h 559"/>
                  <a:gd name="T8" fmla="*/ 207 w 466"/>
                  <a:gd name="T9" fmla="*/ 451 h 559"/>
                  <a:gd name="T10" fmla="*/ 262 w 466"/>
                  <a:gd name="T11" fmla="*/ 467 h 559"/>
                  <a:gd name="T12" fmla="*/ 297 w 466"/>
                  <a:gd name="T13" fmla="*/ 464 h 559"/>
                  <a:gd name="T14" fmla="*/ 302 w 466"/>
                  <a:gd name="T15" fmla="*/ 443 h 559"/>
                  <a:gd name="T16" fmla="*/ 321 w 466"/>
                  <a:gd name="T17" fmla="*/ 391 h 559"/>
                  <a:gd name="T18" fmla="*/ 327 w 466"/>
                  <a:gd name="T19" fmla="*/ 311 h 559"/>
                  <a:gd name="T20" fmla="*/ 342 w 466"/>
                  <a:gd name="T21" fmla="*/ 208 h 559"/>
                  <a:gd name="T22" fmla="*/ 346 w 466"/>
                  <a:gd name="T23" fmla="*/ 160 h 559"/>
                  <a:gd name="T24" fmla="*/ 342 w 466"/>
                  <a:gd name="T25" fmla="*/ 108 h 559"/>
                  <a:gd name="T26" fmla="*/ 349 w 466"/>
                  <a:gd name="T27" fmla="*/ 73 h 559"/>
                  <a:gd name="T28" fmla="*/ 361 w 466"/>
                  <a:gd name="T29" fmla="*/ 36 h 559"/>
                  <a:gd name="T30" fmla="*/ 377 w 466"/>
                  <a:gd name="T31" fmla="*/ 7 h 559"/>
                  <a:gd name="T32" fmla="*/ 405 w 466"/>
                  <a:gd name="T33" fmla="*/ 0 h 559"/>
                  <a:gd name="T34" fmla="*/ 417 w 466"/>
                  <a:gd name="T35" fmla="*/ 19 h 559"/>
                  <a:gd name="T36" fmla="*/ 398 w 466"/>
                  <a:gd name="T37" fmla="*/ 47 h 559"/>
                  <a:gd name="T38" fmla="*/ 380 w 466"/>
                  <a:gd name="T39" fmla="*/ 68 h 559"/>
                  <a:gd name="T40" fmla="*/ 380 w 466"/>
                  <a:gd name="T41" fmla="*/ 83 h 559"/>
                  <a:gd name="T42" fmla="*/ 398 w 466"/>
                  <a:gd name="T43" fmla="*/ 80 h 559"/>
                  <a:gd name="T44" fmla="*/ 420 w 466"/>
                  <a:gd name="T45" fmla="*/ 59 h 559"/>
                  <a:gd name="T46" fmla="*/ 438 w 466"/>
                  <a:gd name="T47" fmla="*/ 36 h 559"/>
                  <a:gd name="T48" fmla="*/ 460 w 466"/>
                  <a:gd name="T49" fmla="*/ 43 h 559"/>
                  <a:gd name="T50" fmla="*/ 466 w 466"/>
                  <a:gd name="T51" fmla="*/ 64 h 559"/>
                  <a:gd name="T52" fmla="*/ 441 w 466"/>
                  <a:gd name="T53" fmla="*/ 87 h 559"/>
                  <a:gd name="T54" fmla="*/ 413 w 466"/>
                  <a:gd name="T55" fmla="*/ 101 h 559"/>
                  <a:gd name="T56" fmla="*/ 393 w 466"/>
                  <a:gd name="T57" fmla="*/ 123 h 559"/>
                  <a:gd name="T58" fmla="*/ 393 w 466"/>
                  <a:gd name="T59" fmla="*/ 153 h 559"/>
                  <a:gd name="T60" fmla="*/ 413 w 466"/>
                  <a:gd name="T61" fmla="*/ 184 h 559"/>
                  <a:gd name="T62" fmla="*/ 429 w 466"/>
                  <a:gd name="T63" fmla="*/ 203 h 559"/>
                  <a:gd name="T64" fmla="*/ 422 w 466"/>
                  <a:gd name="T65" fmla="*/ 224 h 559"/>
                  <a:gd name="T66" fmla="*/ 394 w 466"/>
                  <a:gd name="T67" fmla="*/ 231 h 559"/>
                  <a:gd name="T68" fmla="*/ 373 w 466"/>
                  <a:gd name="T69" fmla="*/ 203 h 559"/>
                  <a:gd name="T70" fmla="*/ 377 w 466"/>
                  <a:gd name="T71" fmla="*/ 292 h 559"/>
                  <a:gd name="T72" fmla="*/ 373 w 466"/>
                  <a:gd name="T73" fmla="*/ 379 h 559"/>
                  <a:gd name="T74" fmla="*/ 365 w 466"/>
                  <a:gd name="T75" fmla="*/ 455 h 559"/>
                  <a:gd name="T76" fmla="*/ 354 w 466"/>
                  <a:gd name="T77" fmla="*/ 511 h 559"/>
                  <a:gd name="T78" fmla="*/ 334 w 466"/>
                  <a:gd name="T79" fmla="*/ 552 h 559"/>
                  <a:gd name="T80" fmla="*/ 302 w 466"/>
                  <a:gd name="T81" fmla="*/ 559 h 559"/>
                  <a:gd name="T82" fmla="*/ 226 w 466"/>
                  <a:gd name="T83" fmla="*/ 547 h 559"/>
                  <a:gd name="T84" fmla="*/ 155 w 466"/>
                  <a:gd name="T85" fmla="*/ 535 h 559"/>
                  <a:gd name="T86" fmla="*/ 83 w 466"/>
                  <a:gd name="T87" fmla="*/ 523 h 559"/>
                  <a:gd name="T88" fmla="*/ 35 w 466"/>
                  <a:gd name="T89" fmla="*/ 504 h 559"/>
                  <a:gd name="T90" fmla="*/ 12 w 466"/>
                  <a:gd name="T91" fmla="*/ 472 h 559"/>
                  <a:gd name="T92" fmla="*/ 0 w 466"/>
                  <a:gd name="T93" fmla="*/ 432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66" h="559">
                    <a:moveTo>
                      <a:pt x="0" y="432"/>
                    </a:moveTo>
                    <a:lnTo>
                      <a:pt x="47" y="412"/>
                    </a:lnTo>
                    <a:lnTo>
                      <a:pt x="94" y="408"/>
                    </a:lnTo>
                    <a:lnTo>
                      <a:pt x="146" y="424"/>
                    </a:lnTo>
                    <a:lnTo>
                      <a:pt x="207" y="451"/>
                    </a:lnTo>
                    <a:lnTo>
                      <a:pt x="262" y="467"/>
                    </a:lnTo>
                    <a:lnTo>
                      <a:pt x="297" y="464"/>
                    </a:lnTo>
                    <a:lnTo>
                      <a:pt x="302" y="443"/>
                    </a:lnTo>
                    <a:lnTo>
                      <a:pt x="321" y="391"/>
                    </a:lnTo>
                    <a:lnTo>
                      <a:pt x="327" y="311"/>
                    </a:lnTo>
                    <a:lnTo>
                      <a:pt x="342" y="208"/>
                    </a:lnTo>
                    <a:lnTo>
                      <a:pt x="346" y="160"/>
                    </a:lnTo>
                    <a:lnTo>
                      <a:pt x="342" y="108"/>
                    </a:lnTo>
                    <a:lnTo>
                      <a:pt x="349" y="73"/>
                    </a:lnTo>
                    <a:lnTo>
                      <a:pt x="361" y="36"/>
                    </a:lnTo>
                    <a:lnTo>
                      <a:pt x="377" y="7"/>
                    </a:lnTo>
                    <a:lnTo>
                      <a:pt x="405" y="0"/>
                    </a:lnTo>
                    <a:lnTo>
                      <a:pt x="417" y="19"/>
                    </a:lnTo>
                    <a:lnTo>
                      <a:pt x="398" y="47"/>
                    </a:lnTo>
                    <a:lnTo>
                      <a:pt x="380" y="68"/>
                    </a:lnTo>
                    <a:lnTo>
                      <a:pt x="380" y="83"/>
                    </a:lnTo>
                    <a:lnTo>
                      <a:pt x="398" y="80"/>
                    </a:lnTo>
                    <a:lnTo>
                      <a:pt x="420" y="59"/>
                    </a:lnTo>
                    <a:lnTo>
                      <a:pt x="438" y="36"/>
                    </a:lnTo>
                    <a:lnTo>
                      <a:pt x="460" y="43"/>
                    </a:lnTo>
                    <a:lnTo>
                      <a:pt x="466" y="64"/>
                    </a:lnTo>
                    <a:lnTo>
                      <a:pt x="441" y="87"/>
                    </a:lnTo>
                    <a:lnTo>
                      <a:pt x="413" y="101"/>
                    </a:lnTo>
                    <a:lnTo>
                      <a:pt x="393" y="123"/>
                    </a:lnTo>
                    <a:lnTo>
                      <a:pt x="393" y="153"/>
                    </a:lnTo>
                    <a:lnTo>
                      <a:pt x="413" y="184"/>
                    </a:lnTo>
                    <a:lnTo>
                      <a:pt x="429" y="203"/>
                    </a:lnTo>
                    <a:lnTo>
                      <a:pt x="422" y="224"/>
                    </a:lnTo>
                    <a:lnTo>
                      <a:pt x="394" y="231"/>
                    </a:lnTo>
                    <a:lnTo>
                      <a:pt x="373" y="203"/>
                    </a:lnTo>
                    <a:lnTo>
                      <a:pt x="377" y="292"/>
                    </a:lnTo>
                    <a:lnTo>
                      <a:pt x="373" y="379"/>
                    </a:lnTo>
                    <a:lnTo>
                      <a:pt x="365" y="455"/>
                    </a:lnTo>
                    <a:lnTo>
                      <a:pt x="354" y="511"/>
                    </a:lnTo>
                    <a:lnTo>
                      <a:pt x="334" y="552"/>
                    </a:lnTo>
                    <a:lnTo>
                      <a:pt x="302" y="559"/>
                    </a:lnTo>
                    <a:lnTo>
                      <a:pt x="226" y="547"/>
                    </a:lnTo>
                    <a:lnTo>
                      <a:pt x="155" y="535"/>
                    </a:lnTo>
                    <a:lnTo>
                      <a:pt x="83" y="523"/>
                    </a:lnTo>
                    <a:lnTo>
                      <a:pt x="35" y="504"/>
                    </a:lnTo>
                    <a:lnTo>
                      <a:pt x="12" y="472"/>
                    </a:lnTo>
                    <a:lnTo>
                      <a:pt x="0" y="43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</p:grpSp>
        <p:grpSp>
          <p:nvGrpSpPr>
            <p:cNvPr id="286732" name="Group 86"/>
            <p:cNvGrpSpPr>
              <a:grpSpLocks/>
            </p:cNvGrpSpPr>
            <p:nvPr/>
          </p:nvGrpSpPr>
          <p:grpSpPr bwMode="auto">
            <a:xfrm>
              <a:off x="4422" y="2999"/>
              <a:ext cx="280" cy="183"/>
              <a:chOff x="4422" y="2999"/>
              <a:chExt cx="280" cy="183"/>
            </a:xfrm>
          </p:grpSpPr>
          <p:sp>
            <p:nvSpPr>
              <p:cNvPr id="1255507" name="Freeform 83"/>
              <p:cNvSpPr>
                <a:spLocks/>
              </p:cNvSpPr>
              <p:nvPr/>
            </p:nvSpPr>
            <p:spPr bwMode="auto">
              <a:xfrm>
                <a:off x="4656" y="2999"/>
                <a:ext cx="46" cy="106"/>
              </a:xfrm>
              <a:custGeom>
                <a:avLst/>
                <a:gdLst>
                  <a:gd name="T0" fmla="*/ 0 w 92"/>
                  <a:gd name="T1" fmla="*/ 212 h 212"/>
                  <a:gd name="T2" fmla="*/ 33 w 92"/>
                  <a:gd name="T3" fmla="*/ 28 h 212"/>
                  <a:gd name="T4" fmla="*/ 63 w 92"/>
                  <a:gd name="T5" fmla="*/ 0 h 212"/>
                  <a:gd name="T6" fmla="*/ 84 w 92"/>
                  <a:gd name="T7" fmla="*/ 3 h 212"/>
                  <a:gd name="T8" fmla="*/ 92 w 92"/>
                  <a:gd name="T9" fmla="*/ 19 h 212"/>
                  <a:gd name="T10" fmla="*/ 91 w 92"/>
                  <a:gd name="T11" fmla="*/ 45 h 212"/>
                  <a:gd name="T12" fmla="*/ 80 w 92"/>
                  <a:gd name="T13" fmla="*/ 71 h 212"/>
                  <a:gd name="T14" fmla="*/ 0 w 92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212">
                    <a:moveTo>
                      <a:pt x="0" y="212"/>
                    </a:moveTo>
                    <a:lnTo>
                      <a:pt x="33" y="28"/>
                    </a:lnTo>
                    <a:lnTo>
                      <a:pt x="63" y="0"/>
                    </a:lnTo>
                    <a:lnTo>
                      <a:pt x="84" y="3"/>
                    </a:lnTo>
                    <a:lnTo>
                      <a:pt x="92" y="19"/>
                    </a:lnTo>
                    <a:lnTo>
                      <a:pt x="91" y="45"/>
                    </a:lnTo>
                    <a:lnTo>
                      <a:pt x="80" y="71"/>
                    </a:lnTo>
                    <a:lnTo>
                      <a:pt x="0" y="21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508" name="Freeform 84"/>
              <p:cNvSpPr>
                <a:spLocks/>
              </p:cNvSpPr>
              <p:nvPr/>
            </p:nvSpPr>
            <p:spPr bwMode="auto">
              <a:xfrm>
                <a:off x="4518" y="3002"/>
                <a:ext cx="48" cy="105"/>
              </a:xfrm>
              <a:custGeom>
                <a:avLst/>
                <a:gdLst>
                  <a:gd name="T0" fmla="*/ 95 w 95"/>
                  <a:gd name="T1" fmla="*/ 212 h 212"/>
                  <a:gd name="T2" fmla="*/ 0 w 95"/>
                  <a:gd name="T3" fmla="*/ 52 h 212"/>
                  <a:gd name="T4" fmla="*/ 3 w 95"/>
                  <a:gd name="T5" fmla="*/ 12 h 212"/>
                  <a:gd name="T6" fmla="*/ 22 w 95"/>
                  <a:gd name="T7" fmla="*/ 0 h 212"/>
                  <a:gd name="T8" fmla="*/ 40 w 95"/>
                  <a:gd name="T9" fmla="*/ 7 h 212"/>
                  <a:gd name="T10" fmla="*/ 54 w 95"/>
                  <a:gd name="T11" fmla="*/ 28 h 212"/>
                  <a:gd name="T12" fmla="*/ 64 w 95"/>
                  <a:gd name="T13" fmla="*/ 54 h 212"/>
                  <a:gd name="T14" fmla="*/ 95 w 95"/>
                  <a:gd name="T15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212">
                    <a:moveTo>
                      <a:pt x="95" y="212"/>
                    </a:moveTo>
                    <a:lnTo>
                      <a:pt x="0" y="52"/>
                    </a:lnTo>
                    <a:lnTo>
                      <a:pt x="3" y="12"/>
                    </a:lnTo>
                    <a:lnTo>
                      <a:pt x="22" y="0"/>
                    </a:lnTo>
                    <a:lnTo>
                      <a:pt x="40" y="7"/>
                    </a:lnTo>
                    <a:lnTo>
                      <a:pt x="54" y="28"/>
                    </a:lnTo>
                    <a:lnTo>
                      <a:pt x="64" y="54"/>
                    </a:lnTo>
                    <a:lnTo>
                      <a:pt x="95" y="21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5509" name="Freeform 85"/>
              <p:cNvSpPr>
                <a:spLocks/>
              </p:cNvSpPr>
              <p:nvPr/>
            </p:nvSpPr>
            <p:spPr bwMode="auto">
              <a:xfrm>
                <a:off x="4422" y="3127"/>
                <a:ext cx="102" cy="55"/>
              </a:xfrm>
              <a:custGeom>
                <a:avLst/>
                <a:gdLst>
                  <a:gd name="T0" fmla="*/ 205 w 205"/>
                  <a:gd name="T1" fmla="*/ 109 h 109"/>
                  <a:gd name="T2" fmla="*/ 24 w 205"/>
                  <a:gd name="T3" fmla="*/ 61 h 109"/>
                  <a:gd name="T4" fmla="*/ 0 w 205"/>
                  <a:gd name="T5" fmla="*/ 29 h 109"/>
                  <a:gd name="T6" fmla="*/ 3 w 205"/>
                  <a:gd name="T7" fmla="*/ 9 h 109"/>
                  <a:gd name="T8" fmla="*/ 21 w 205"/>
                  <a:gd name="T9" fmla="*/ 0 h 109"/>
                  <a:gd name="T10" fmla="*/ 47 w 205"/>
                  <a:gd name="T11" fmla="*/ 5 h 109"/>
                  <a:gd name="T12" fmla="*/ 71 w 205"/>
                  <a:gd name="T13" fmla="*/ 17 h 109"/>
                  <a:gd name="T14" fmla="*/ 205 w 205"/>
                  <a:gd name="T15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5" h="109">
                    <a:moveTo>
                      <a:pt x="205" y="109"/>
                    </a:moveTo>
                    <a:lnTo>
                      <a:pt x="24" y="61"/>
                    </a:lnTo>
                    <a:lnTo>
                      <a:pt x="0" y="29"/>
                    </a:lnTo>
                    <a:lnTo>
                      <a:pt x="3" y="9"/>
                    </a:lnTo>
                    <a:lnTo>
                      <a:pt x="21" y="0"/>
                    </a:lnTo>
                    <a:lnTo>
                      <a:pt x="47" y="5"/>
                    </a:lnTo>
                    <a:lnTo>
                      <a:pt x="71" y="17"/>
                    </a:lnTo>
                    <a:lnTo>
                      <a:pt x="205" y="10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139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5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5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5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F13F7A-2370-460E-9EFF-0B49DC4785B7}" type="slidenum">
              <a:rPr lang="zh-CN" altLang="en-US">
                <a:latin typeface="+mn-ea"/>
                <a:ea typeface="+mn-ea"/>
              </a:rPr>
              <a:pPr>
                <a:defRPr/>
              </a:pPr>
              <a:t>9</a:t>
            </a:fld>
            <a:endParaRPr lang="en-US" altLang="zh-CN">
              <a:latin typeface="+mn-ea"/>
              <a:ea typeface="+mn-ea"/>
            </a:endParaRPr>
          </a:p>
        </p:txBody>
      </p:sp>
      <p:pic>
        <p:nvPicPr>
          <p:cNvPr id="1258498" name="Picture 2" descr="j0343711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765175"/>
            <a:ext cx="165735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8500" name="Group 4"/>
          <p:cNvGrpSpPr>
            <a:grpSpLocks/>
          </p:cNvGrpSpPr>
          <p:nvPr/>
        </p:nvGrpSpPr>
        <p:grpSpPr bwMode="auto">
          <a:xfrm>
            <a:off x="2947988" y="725488"/>
            <a:ext cx="4216400" cy="903287"/>
            <a:chOff x="1857" y="457"/>
            <a:chExt cx="2656" cy="569"/>
          </a:xfrm>
        </p:grpSpPr>
        <p:sp>
          <p:nvSpPr>
            <p:cNvPr id="1258501" name="Line 5"/>
            <p:cNvSpPr>
              <a:spLocks noChangeShapeType="1"/>
            </p:cNvSpPr>
            <p:nvPr/>
          </p:nvSpPr>
          <p:spPr bwMode="auto">
            <a:xfrm flipH="1">
              <a:off x="1882" y="572"/>
              <a:ext cx="2631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72000">
              <a:spAutoFit/>
            </a:bodyPr>
            <a:lstStyle/>
            <a:p>
              <a:pPr>
                <a:defRPr/>
              </a:pPr>
              <a:endParaRPr lang="zh-CN" altLang="en-US" b="0">
                <a:latin typeface="+mn-ea"/>
                <a:ea typeface="+mn-ea"/>
              </a:endParaRPr>
            </a:p>
          </p:txBody>
        </p:sp>
        <p:sp>
          <p:nvSpPr>
            <p:cNvPr id="1258502" name="Text Box 6"/>
            <p:cNvSpPr txBox="1">
              <a:spLocks noChangeArrowheads="1"/>
            </p:cNvSpPr>
            <p:nvPr/>
          </p:nvSpPr>
          <p:spPr bwMode="auto">
            <a:xfrm rot="-529590">
              <a:off x="1857" y="457"/>
              <a:ext cx="2565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72000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latin typeface="+mn-ea"/>
                  <a:ea typeface="+mn-ea"/>
                </a:rPr>
                <a:t>你向邮局退订报纸</a:t>
              </a:r>
            </a:p>
          </p:txBody>
        </p:sp>
      </p:grpSp>
      <p:grpSp>
        <p:nvGrpSpPr>
          <p:cNvPr id="1258578" name="Group 82"/>
          <p:cNvGrpSpPr>
            <a:grpSpLocks/>
          </p:cNvGrpSpPr>
          <p:nvPr/>
        </p:nvGrpSpPr>
        <p:grpSpPr bwMode="auto">
          <a:xfrm>
            <a:off x="827088" y="2566988"/>
            <a:ext cx="4465637" cy="1509712"/>
            <a:chOff x="521" y="1525"/>
            <a:chExt cx="2813" cy="951"/>
          </a:xfrm>
        </p:grpSpPr>
        <p:grpSp>
          <p:nvGrpSpPr>
            <p:cNvPr id="287784" name="Group 8"/>
            <p:cNvGrpSpPr>
              <a:grpSpLocks/>
            </p:cNvGrpSpPr>
            <p:nvPr/>
          </p:nvGrpSpPr>
          <p:grpSpPr bwMode="auto">
            <a:xfrm>
              <a:off x="521" y="1525"/>
              <a:ext cx="928" cy="951"/>
              <a:chOff x="697" y="1582"/>
              <a:chExt cx="928" cy="951"/>
            </a:xfrm>
          </p:grpSpPr>
          <p:sp>
            <p:nvSpPr>
              <p:cNvPr id="1258505" name="Freeform 9"/>
              <p:cNvSpPr>
                <a:spLocks/>
              </p:cNvSpPr>
              <p:nvPr/>
            </p:nvSpPr>
            <p:spPr bwMode="auto">
              <a:xfrm>
                <a:off x="1154" y="1777"/>
                <a:ext cx="5" cy="13"/>
              </a:xfrm>
              <a:custGeom>
                <a:avLst/>
                <a:gdLst>
                  <a:gd name="T0" fmla="*/ 8 w 9"/>
                  <a:gd name="T1" fmla="*/ 0 h 24"/>
                  <a:gd name="T2" fmla="*/ 8 w 9"/>
                  <a:gd name="T3" fmla="*/ 7 h 24"/>
                  <a:gd name="T4" fmla="*/ 9 w 9"/>
                  <a:gd name="T5" fmla="*/ 14 h 24"/>
                  <a:gd name="T6" fmla="*/ 9 w 9"/>
                  <a:gd name="T7" fmla="*/ 19 h 24"/>
                  <a:gd name="T8" fmla="*/ 5 w 9"/>
                  <a:gd name="T9" fmla="*/ 24 h 24"/>
                  <a:gd name="T10" fmla="*/ 2 w 9"/>
                  <a:gd name="T11" fmla="*/ 18 h 24"/>
                  <a:gd name="T12" fmla="*/ 0 w 9"/>
                  <a:gd name="T13" fmla="*/ 11 h 24"/>
                  <a:gd name="T14" fmla="*/ 0 w 9"/>
                  <a:gd name="T15" fmla="*/ 6 h 24"/>
                  <a:gd name="T16" fmla="*/ 4 w 9"/>
                  <a:gd name="T17" fmla="*/ 0 h 24"/>
                  <a:gd name="T18" fmla="*/ 8 w 9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24">
                    <a:moveTo>
                      <a:pt x="8" y="0"/>
                    </a:moveTo>
                    <a:lnTo>
                      <a:pt x="8" y="7"/>
                    </a:lnTo>
                    <a:lnTo>
                      <a:pt x="9" y="14"/>
                    </a:lnTo>
                    <a:lnTo>
                      <a:pt x="9" y="19"/>
                    </a:lnTo>
                    <a:lnTo>
                      <a:pt x="5" y="24"/>
                    </a:lnTo>
                    <a:lnTo>
                      <a:pt x="2" y="18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06" name="Freeform 10"/>
              <p:cNvSpPr>
                <a:spLocks/>
              </p:cNvSpPr>
              <p:nvPr/>
            </p:nvSpPr>
            <p:spPr bwMode="auto">
              <a:xfrm>
                <a:off x="742" y="2231"/>
                <a:ext cx="11" cy="42"/>
              </a:xfrm>
              <a:custGeom>
                <a:avLst/>
                <a:gdLst>
                  <a:gd name="T0" fmla="*/ 14 w 22"/>
                  <a:gd name="T1" fmla="*/ 27 h 84"/>
                  <a:gd name="T2" fmla="*/ 14 w 22"/>
                  <a:gd name="T3" fmla="*/ 39 h 84"/>
                  <a:gd name="T4" fmla="*/ 15 w 22"/>
                  <a:gd name="T5" fmla="*/ 49 h 84"/>
                  <a:gd name="T6" fmla="*/ 18 w 22"/>
                  <a:gd name="T7" fmla="*/ 60 h 84"/>
                  <a:gd name="T8" fmla="*/ 22 w 22"/>
                  <a:gd name="T9" fmla="*/ 70 h 84"/>
                  <a:gd name="T10" fmla="*/ 21 w 22"/>
                  <a:gd name="T11" fmla="*/ 75 h 84"/>
                  <a:gd name="T12" fmla="*/ 21 w 22"/>
                  <a:gd name="T13" fmla="*/ 78 h 84"/>
                  <a:gd name="T14" fmla="*/ 21 w 22"/>
                  <a:gd name="T15" fmla="*/ 81 h 84"/>
                  <a:gd name="T16" fmla="*/ 18 w 22"/>
                  <a:gd name="T17" fmla="*/ 84 h 84"/>
                  <a:gd name="T18" fmla="*/ 12 w 22"/>
                  <a:gd name="T19" fmla="*/ 78 h 84"/>
                  <a:gd name="T20" fmla="*/ 10 w 22"/>
                  <a:gd name="T21" fmla="*/ 69 h 84"/>
                  <a:gd name="T22" fmla="*/ 7 w 22"/>
                  <a:gd name="T23" fmla="*/ 60 h 84"/>
                  <a:gd name="T24" fmla="*/ 4 w 22"/>
                  <a:gd name="T25" fmla="*/ 53 h 84"/>
                  <a:gd name="T26" fmla="*/ 0 w 22"/>
                  <a:gd name="T27" fmla="*/ 40 h 84"/>
                  <a:gd name="T28" fmla="*/ 2 w 22"/>
                  <a:gd name="T29" fmla="*/ 26 h 84"/>
                  <a:gd name="T30" fmla="*/ 3 w 22"/>
                  <a:gd name="T31" fmla="*/ 13 h 84"/>
                  <a:gd name="T32" fmla="*/ 4 w 22"/>
                  <a:gd name="T33" fmla="*/ 0 h 84"/>
                  <a:gd name="T34" fmla="*/ 8 w 22"/>
                  <a:gd name="T35" fmla="*/ 5 h 84"/>
                  <a:gd name="T36" fmla="*/ 11 w 22"/>
                  <a:gd name="T37" fmla="*/ 12 h 84"/>
                  <a:gd name="T38" fmla="*/ 13 w 22"/>
                  <a:gd name="T39" fmla="*/ 20 h 84"/>
                  <a:gd name="T40" fmla="*/ 14 w 22"/>
                  <a:gd name="T41" fmla="*/ 2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2" h="84">
                    <a:moveTo>
                      <a:pt x="14" y="27"/>
                    </a:moveTo>
                    <a:lnTo>
                      <a:pt x="14" y="39"/>
                    </a:lnTo>
                    <a:lnTo>
                      <a:pt x="15" y="49"/>
                    </a:lnTo>
                    <a:lnTo>
                      <a:pt x="18" y="60"/>
                    </a:lnTo>
                    <a:lnTo>
                      <a:pt x="22" y="70"/>
                    </a:lnTo>
                    <a:lnTo>
                      <a:pt x="21" y="75"/>
                    </a:lnTo>
                    <a:lnTo>
                      <a:pt x="21" y="78"/>
                    </a:lnTo>
                    <a:lnTo>
                      <a:pt x="21" y="81"/>
                    </a:lnTo>
                    <a:lnTo>
                      <a:pt x="18" y="84"/>
                    </a:lnTo>
                    <a:lnTo>
                      <a:pt x="12" y="78"/>
                    </a:lnTo>
                    <a:lnTo>
                      <a:pt x="10" y="69"/>
                    </a:lnTo>
                    <a:lnTo>
                      <a:pt x="7" y="60"/>
                    </a:lnTo>
                    <a:lnTo>
                      <a:pt x="4" y="53"/>
                    </a:lnTo>
                    <a:lnTo>
                      <a:pt x="0" y="40"/>
                    </a:lnTo>
                    <a:lnTo>
                      <a:pt x="2" y="26"/>
                    </a:lnTo>
                    <a:lnTo>
                      <a:pt x="3" y="13"/>
                    </a:lnTo>
                    <a:lnTo>
                      <a:pt x="4" y="0"/>
                    </a:lnTo>
                    <a:lnTo>
                      <a:pt x="8" y="5"/>
                    </a:lnTo>
                    <a:lnTo>
                      <a:pt x="11" y="12"/>
                    </a:lnTo>
                    <a:lnTo>
                      <a:pt x="13" y="20"/>
                    </a:lnTo>
                    <a:lnTo>
                      <a:pt x="14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07" name="Freeform 11"/>
              <p:cNvSpPr>
                <a:spLocks/>
              </p:cNvSpPr>
              <p:nvPr/>
            </p:nvSpPr>
            <p:spPr bwMode="auto">
              <a:xfrm>
                <a:off x="697" y="1587"/>
                <a:ext cx="928" cy="946"/>
              </a:xfrm>
              <a:custGeom>
                <a:avLst/>
                <a:gdLst>
                  <a:gd name="T0" fmla="*/ 0 w 1855"/>
                  <a:gd name="T1" fmla="*/ 1418 h 1892"/>
                  <a:gd name="T2" fmla="*/ 4 w 1855"/>
                  <a:gd name="T3" fmla="*/ 1434 h 1892"/>
                  <a:gd name="T4" fmla="*/ 14 w 1855"/>
                  <a:gd name="T5" fmla="*/ 1477 h 1892"/>
                  <a:gd name="T6" fmla="*/ 29 w 1855"/>
                  <a:gd name="T7" fmla="*/ 1519 h 1892"/>
                  <a:gd name="T8" fmla="*/ 44 w 1855"/>
                  <a:gd name="T9" fmla="*/ 1536 h 1892"/>
                  <a:gd name="T10" fmla="*/ 73 w 1855"/>
                  <a:gd name="T11" fmla="*/ 1547 h 1892"/>
                  <a:gd name="T12" fmla="*/ 122 w 1855"/>
                  <a:gd name="T13" fmla="*/ 1565 h 1892"/>
                  <a:gd name="T14" fmla="*/ 188 w 1855"/>
                  <a:gd name="T15" fmla="*/ 1589 h 1892"/>
                  <a:gd name="T16" fmla="*/ 269 w 1855"/>
                  <a:gd name="T17" fmla="*/ 1617 h 1892"/>
                  <a:gd name="T18" fmla="*/ 360 w 1855"/>
                  <a:gd name="T19" fmla="*/ 1648 h 1892"/>
                  <a:gd name="T20" fmla="*/ 460 w 1855"/>
                  <a:gd name="T21" fmla="*/ 1682 h 1892"/>
                  <a:gd name="T22" fmla="*/ 565 w 1855"/>
                  <a:gd name="T23" fmla="*/ 1715 h 1892"/>
                  <a:gd name="T24" fmla="*/ 672 w 1855"/>
                  <a:gd name="T25" fmla="*/ 1750 h 1892"/>
                  <a:gd name="T26" fmla="*/ 778 w 1855"/>
                  <a:gd name="T27" fmla="*/ 1782 h 1892"/>
                  <a:gd name="T28" fmla="*/ 880 w 1855"/>
                  <a:gd name="T29" fmla="*/ 1813 h 1892"/>
                  <a:gd name="T30" fmla="*/ 973 w 1855"/>
                  <a:gd name="T31" fmla="*/ 1840 h 1892"/>
                  <a:gd name="T32" fmla="*/ 1057 w 1855"/>
                  <a:gd name="T33" fmla="*/ 1863 h 1892"/>
                  <a:gd name="T34" fmla="*/ 1127 w 1855"/>
                  <a:gd name="T35" fmla="*/ 1879 h 1892"/>
                  <a:gd name="T36" fmla="*/ 1180 w 1855"/>
                  <a:gd name="T37" fmla="*/ 1889 h 1892"/>
                  <a:gd name="T38" fmla="*/ 1215 w 1855"/>
                  <a:gd name="T39" fmla="*/ 1892 h 1892"/>
                  <a:gd name="T40" fmla="*/ 1240 w 1855"/>
                  <a:gd name="T41" fmla="*/ 1866 h 1892"/>
                  <a:gd name="T42" fmla="*/ 1304 w 1855"/>
                  <a:gd name="T43" fmla="*/ 1736 h 1892"/>
                  <a:gd name="T44" fmla="*/ 1396 w 1855"/>
                  <a:gd name="T45" fmla="*/ 1522 h 1892"/>
                  <a:gd name="T46" fmla="*/ 1504 w 1855"/>
                  <a:gd name="T47" fmla="*/ 1257 h 1892"/>
                  <a:gd name="T48" fmla="*/ 1616 w 1855"/>
                  <a:gd name="T49" fmla="*/ 973 h 1892"/>
                  <a:gd name="T50" fmla="*/ 1718 w 1855"/>
                  <a:gd name="T51" fmla="*/ 706 h 1892"/>
                  <a:gd name="T52" fmla="*/ 1800 w 1855"/>
                  <a:gd name="T53" fmla="*/ 488 h 1892"/>
                  <a:gd name="T54" fmla="*/ 1847 w 1855"/>
                  <a:gd name="T55" fmla="*/ 353 h 1892"/>
                  <a:gd name="T56" fmla="*/ 1855 w 1855"/>
                  <a:gd name="T57" fmla="*/ 307 h 1892"/>
                  <a:gd name="T58" fmla="*/ 1853 w 1855"/>
                  <a:gd name="T59" fmla="*/ 270 h 1892"/>
                  <a:gd name="T60" fmla="*/ 1845 w 1855"/>
                  <a:gd name="T61" fmla="*/ 237 h 1892"/>
                  <a:gd name="T62" fmla="*/ 1830 w 1855"/>
                  <a:gd name="T63" fmla="*/ 206 h 1892"/>
                  <a:gd name="T64" fmla="*/ 1813 w 1855"/>
                  <a:gd name="T65" fmla="*/ 185 h 1892"/>
                  <a:gd name="T66" fmla="*/ 1783 w 1855"/>
                  <a:gd name="T67" fmla="*/ 175 h 1892"/>
                  <a:gd name="T68" fmla="*/ 1731 w 1855"/>
                  <a:gd name="T69" fmla="*/ 162 h 1892"/>
                  <a:gd name="T70" fmla="*/ 1663 w 1855"/>
                  <a:gd name="T71" fmla="*/ 147 h 1892"/>
                  <a:gd name="T72" fmla="*/ 1579 w 1855"/>
                  <a:gd name="T73" fmla="*/ 131 h 1892"/>
                  <a:gd name="T74" fmla="*/ 1484 w 1855"/>
                  <a:gd name="T75" fmla="*/ 115 h 1892"/>
                  <a:gd name="T76" fmla="*/ 1383 w 1855"/>
                  <a:gd name="T77" fmla="*/ 96 h 1892"/>
                  <a:gd name="T78" fmla="*/ 1275 w 1855"/>
                  <a:gd name="T79" fmla="*/ 79 h 1892"/>
                  <a:gd name="T80" fmla="*/ 1166 w 1855"/>
                  <a:gd name="T81" fmla="*/ 63 h 1892"/>
                  <a:gd name="T82" fmla="*/ 1059 w 1855"/>
                  <a:gd name="T83" fmla="*/ 47 h 1892"/>
                  <a:gd name="T84" fmla="*/ 957 w 1855"/>
                  <a:gd name="T85" fmla="*/ 32 h 1892"/>
                  <a:gd name="T86" fmla="*/ 862 w 1855"/>
                  <a:gd name="T87" fmla="*/ 20 h 1892"/>
                  <a:gd name="T88" fmla="*/ 779 w 1855"/>
                  <a:gd name="T89" fmla="*/ 10 h 1892"/>
                  <a:gd name="T90" fmla="*/ 710 w 1855"/>
                  <a:gd name="T91" fmla="*/ 3 h 1892"/>
                  <a:gd name="T92" fmla="*/ 660 w 1855"/>
                  <a:gd name="T93" fmla="*/ 1 h 1892"/>
                  <a:gd name="T94" fmla="*/ 630 w 1855"/>
                  <a:gd name="T95" fmla="*/ 1 h 1892"/>
                  <a:gd name="T96" fmla="*/ 612 w 1855"/>
                  <a:gd name="T97" fmla="*/ 24 h 1892"/>
                  <a:gd name="T98" fmla="*/ 556 w 1855"/>
                  <a:gd name="T99" fmla="*/ 148 h 1892"/>
                  <a:gd name="T100" fmla="*/ 466 w 1855"/>
                  <a:gd name="T101" fmla="*/ 354 h 1892"/>
                  <a:gd name="T102" fmla="*/ 359 w 1855"/>
                  <a:gd name="T103" fmla="*/ 608 h 1892"/>
                  <a:gd name="T104" fmla="*/ 245 w 1855"/>
                  <a:gd name="T105" fmla="*/ 875 h 1892"/>
                  <a:gd name="T106" fmla="*/ 140 w 1855"/>
                  <a:gd name="T107" fmla="*/ 1122 h 1892"/>
                  <a:gd name="T108" fmla="*/ 56 w 1855"/>
                  <a:gd name="T109" fmla="*/ 1314 h 1892"/>
                  <a:gd name="T110" fmla="*/ 6 w 1855"/>
                  <a:gd name="T111" fmla="*/ 1419 h 1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55" h="1892">
                    <a:moveTo>
                      <a:pt x="0" y="1427"/>
                    </a:moveTo>
                    <a:lnTo>
                      <a:pt x="0" y="1418"/>
                    </a:lnTo>
                    <a:lnTo>
                      <a:pt x="1" y="1421"/>
                    </a:lnTo>
                    <a:lnTo>
                      <a:pt x="4" y="1434"/>
                    </a:lnTo>
                    <a:lnTo>
                      <a:pt x="9" y="1454"/>
                    </a:lnTo>
                    <a:lnTo>
                      <a:pt x="14" y="1477"/>
                    </a:lnTo>
                    <a:lnTo>
                      <a:pt x="21" y="1500"/>
                    </a:lnTo>
                    <a:lnTo>
                      <a:pt x="29" y="1519"/>
                    </a:lnTo>
                    <a:lnTo>
                      <a:pt x="39" y="1532"/>
                    </a:lnTo>
                    <a:lnTo>
                      <a:pt x="44" y="1536"/>
                    </a:lnTo>
                    <a:lnTo>
                      <a:pt x="56" y="1540"/>
                    </a:lnTo>
                    <a:lnTo>
                      <a:pt x="73" y="1547"/>
                    </a:lnTo>
                    <a:lnTo>
                      <a:pt x="95" y="1555"/>
                    </a:lnTo>
                    <a:lnTo>
                      <a:pt x="122" y="1565"/>
                    </a:lnTo>
                    <a:lnTo>
                      <a:pt x="153" y="1577"/>
                    </a:lnTo>
                    <a:lnTo>
                      <a:pt x="188" y="1589"/>
                    </a:lnTo>
                    <a:lnTo>
                      <a:pt x="226" y="1602"/>
                    </a:lnTo>
                    <a:lnTo>
                      <a:pt x="269" y="1617"/>
                    </a:lnTo>
                    <a:lnTo>
                      <a:pt x="313" y="1632"/>
                    </a:lnTo>
                    <a:lnTo>
                      <a:pt x="360" y="1648"/>
                    </a:lnTo>
                    <a:lnTo>
                      <a:pt x="410" y="1665"/>
                    </a:lnTo>
                    <a:lnTo>
                      <a:pt x="460" y="1682"/>
                    </a:lnTo>
                    <a:lnTo>
                      <a:pt x="512" y="1698"/>
                    </a:lnTo>
                    <a:lnTo>
                      <a:pt x="565" y="1715"/>
                    </a:lnTo>
                    <a:lnTo>
                      <a:pt x="619" y="1733"/>
                    </a:lnTo>
                    <a:lnTo>
                      <a:pt x="672" y="1750"/>
                    </a:lnTo>
                    <a:lnTo>
                      <a:pt x="725" y="1766"/>
                    </a:lnTo>
                    <a:lnTo>
                      <a:pt x="778" y="1782"/>
                    </a:lnTo>
                    <a:lnTo>
                      <a:pt x="829" y="1798"/>
                    </a:lnTo>
                    <a:lnTo>
                      <a:pt x="880" y="1813"/>
                    </a:lnTo>
                    <a:lnTo>
                      <a:pt x="928" y="1827"/>
                    </a:lnTo>
                    <a:lnTo>
                      <a:pt x="973" y="1840"/>
                    </a:lnTo>
                    <a:lnTo>
                      <a:pt x="1017" y="1851"/>
                    </a:lnTo>
                    <a:lnTo>
                      <a:pt x="1057" y="1863"/>
                    </a:lnTo>
                    <a:lnTo>
                      <a:pt x="1094" y="1872"/>
                    </a:lnTo>
                    <a:lnTo>
                      <a:pt x="1127" y="1879"/>
                    </a:lnTo>
                    <a:lnTo>
                      <a:pt x="1156" y="1885"/>
                    </a:lnTo>
                    <a:lnTo>
                      <a:pt x="1180" y="1889"/>
                    </a:lnTo>
                    <a:lnTo>
                      <a:pt x="1200" y="1892"/>
                    </a:lnTo>
                    <a:lnTo>
                      <a:pt x="1215" y="1892"/>
                    </a:lnTo>
                    <a:lnTo>
                      <a:pt x="1223" y="1889"/>
                    </a:lnTo>
                    <a:lnTo>
                      <a:pt x="1240" y="1866"/>
                    </a:lnTo>
                    <a:lnTo>
                      <a:pt x="1267" y="1814"/>
                    </a:lnTo>
                    <a:lnTo>
                      <a:pt x="1304" y="1736"/>
                    </a:lnTo>
                    <a:lnTo>
                      <a:pt x="1346" y="1638"/>
                    </a:lnTo>
                    <a:lnTo>
                      <a:pt x="1396" y="1522"/>
                    </a:lnTo>
                    <a:lnTo>
                      <a:pt x="1448" y="1394"/>
                    </a:lnTo>
                    <a:lnTo>
                      <a:pt x="1504" y="1257"/>
                    </a:lnTo>
                    <a:lnTo>
                      <a:pt x="1559" y="1115"/>
                    </a:lnTo>
                    <a:lnTo>
                      <a:pt x="1616" y="973"/>
                    </a:lnTo>
                    <a:lnTo>
                      <a:pt x="1669" y="836"/>
                    </a:lnTo>
                    <a:lnTo>
                      <a:pt x="1718" y="706"/>
                    </a:lnTo>
                    <a:lnTo>
                      <a:pt x="1762" y="588"/>
                    </a:lnTo>
                    <a:lnTo>
                      <a:pt x="1800" y="488"/>
                    </a:lnTo>
                    <a:lnTo>
                      <a:pt x="1829" y="407"/>
                    </a:lnTo>
                    <a:lnTo>
                      <a:pt x="1847" y="353"/>
                    </a:lnTo>
                    <a:lnTo>
                      <a:pt x="1854" y="327"/>
                    </a:lnTo>
                    <a:lnTo>
                      <a:pt x="1855" y="307"/>
                    </a:lnTo>
                    <a:lnTo>
                      <a:pt x="1855" y="289"/>
                    </a:lnTo>
                    <a:lnTo>
                      <a:pt x="1853" y="270"/>
                    </a:lnTo>
                    <a:lnTo>
                      <a:pt x="1851" y="253"/>
                    </a:lnTo>
                    <a:lnTo>
                      <a:pt x="1845" y="237"/>
                    </a:lnTo>
                    <a:lnTo>
                      <a:pt x="1839" y="221"/>
                    </a:lnTo>
                    <a:lnTo>
                      <a:pt x="1830" y="206"/>
                    </a:lnTo>
                    <a:lnTo>
                      <a:pt x="1819" y="190"/>
                    </a:lnTo>
                    <a:lnTo>
                      <a:pt x="1813" y="185"/>
                    </a:lnTo>
                    <a:lnTo>
                      <a:pt x="1800" y="180"/>
                    </a:lnTo>
                    <a:lnTo>
                      <a:pt x="1783" y="175"/>
                    </a:lnTo>
                    <a:lnTo>
                      <a:pt x="1760" y="169"/>
                    </a:lnTo>
                    <a:lnTo>
                      <a:pt x="1731" y="162"/>
                    </a:lnTo>
                    <a:lnTo>
                      <a:pt x="1699" y="155"/>
                    </a:lnTo>
                    <a:lnTo>
                      <a:pt x="1663" y="147"/>
                    </a:lnTo>
                    <a:lnTo>
                      <a:pt x="1623" y="140"/>
                    </a:lnTo>
                    <a:lnTo>
                      <a:pt x="1579" y="131"/>
                    </a:lnTo>
                    <a:lnTo>
                      <a:pt x="1534" y="123"/>
                    </a:lnTo>
                    <a:lnTo>
                      <a:pt x="1484" y="115"/>
                    </a:lnTo>
                    <a:lnTo>
                      <a:pt x="1435" y="106"/>
                    </a:lnTo>
                    <a:lnTo>
                      <a:pt x="1383" y="96"/>
                    </a:lnTo>
                    <a:lnTo>
                      <a:pt x="1329" y="88"/>
                    </a:lnTo>
                    <a:lnTo>
                      <a:pt x="1275" y="79"/>
                    </a:lnTo>
                    <a:lnTo>
                      <a:pt x="1221" y="71"/>
                    </a:lnTo>
                    <a:lnTo>
                      <a:pt x="1166" y="63"/>
                    </a:lnTo>
                    <a:lnTo>
                      <a:pt x="1112" y="55"/>
                    </a:lnTo>
                    <a:lnTo>
                      <a:pt x="1059" y="47"/>
                    </a:lnTo>
                    <a:lnTo>
                      <a:pt x="1008" y="39"/>
                    </a:lnTo>
                    <a:lnTo>
                      <a:pt x="957" y="32"/>
                    </a:lnTo>
                    <a:lnTo>
                      <a:pt x="908" y="26"/>
                    </a:lnTo>
                    <a:lnTo>
                      <a:pt x="862" y="20"/>
                    </a:lnTo>
                    <a:lnTo>
                      <a:pt x="819" y="15"/>
                    </a:lnTo>
                    <a:lnTo>
                      <a:pt x="779" y="10"/>
                    </a:lnTo>
                    <a:lnTo>
                      <a:pt x="743" y="6"/>
                    </a:lnTo>
                    <a:lnTo>
                      <a:pt x="710" y="3"/>
                    </a:lnTo>
                    <a:lnTo>
                      <a:pt x="683" y="2"/>
                    </a:lnTo>
                    <a:lnTo>
                      <a:pt x="660" y="1"/>
                    </a:lnTo>
                    <a:lnTo>
                      <a:pt x="642" y="0"/>
                    </a:lnTo>
                    <a:lnTo>
                      <a:pt x="630" y="1"/>
                    </a:lnTo>
                    <a:lnTo>
                      <a:pt x="624" y="3"/>
                    </a:lnTo>
                    <a:lnTo>
                      <a:pt x="612" y="24"/>
                    </a:lnTo>
                    <a:lnTo>
                      <a:pt x="588" y="74"/>
                    </a:lnTo>
                    <a:lnTo>
                      <a:pt x="556" y="148"/>
                    </a:lnTo>
                    <a:lnTo>
                      <a:pt x="514" y="244"/>
                    </a:lnTo>
                    <a:lnTo>
                      <a:pt x="466" y="354"/>
                    </a:lnTo>
                    <a:lnTo>
                      <a:pt x="414" y="478"/>
                    </a:lnTo>
                    <a:lnTo>
                      <a:pt x="359" y="608"/>
                    </a:lnTo>
                    <a:lnTo>
                      <a:pt x="301" y="743"/>
                    </a:lnTo>
                    <a:lnTo>
                      <a:pt x="245" y="875"/>
                    </a:lnTo>
                    <a:lnTo>
                      <a:pt x="191" y="1003"/>
                    </a:lnTo>
                    <a:lnTo>
                      <a:pt x="140" y="1122"/>
                    </a:lnTo>
                    <a:lnTo>
                      <a:pt x="94" y="1228"/>
                    </a:lnTo>
                    <a:lnTo>
                      <a:pt x="56" y="1314"/>
                    </a:lnTo>
                    <a:lnTo>
                      <a:pt x="26" y="1380"/>
                    </a:lnTo>
                    <a:lnTo>
                      <a:pt x="6" y="1419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08" name="Freeform 12"/>
              <p:cNvSpPr>
                <a:spLocks/>
              </p:cNvSpPr>
              <p:nvPr/>
            </p:nvSpPr>
            <p:spPr bwMode="auto">
              <a:xfrm>
                <a:off x="721" y="1603"/>
                <a:ext cx="865" cy="867"/>
              </a:xfrm>
              <a:custGeom>
                <a:avLst/>
                <a:gdLst>
                  <a:gd name="T0" fmla="*/ 5 w 1729"/>
                  <a:gd name="T1" fmla="*/ 1410 h 1733"/>
                  <a:gd name="T2" fmla="*/ 31 w 1729"/>
                  <a:gd name="T3" fmla="*/ 1423 h 1733"/>
                  <a:gd name="T4" fmla="*/ 78 w 1729"/>
                  <a:gd name="T5" fmla="*/ 1440 h 1733"/>
                  <a:gd name="T6" fmla="*/ 143 w 1729"/>
                  <a:gd name="T7" fmla="*/ 1461 h 1733"/>
                  <a:gd name="T8" fmla="*/ 222 w 1729"/>
                  <a:gd name="T9" fmla="*/ 1486 h 1733"/>
                  <a:gd name="T10" fmla="*/ 312 w 1729"/>
                  <a:gd name="T11" fmla="*/ 1514 h 1733"/>
                  <a:gd name="T12" fmla="*/ 411 w 1729"/>
                  <a:gd name="T13" fmla="*/ 1543 h 1733"/>
                  <a:gd name="T14" fmla="*/ 514 w 1729"/>
                  <a:gd name="T15" fmla="*/ 1573 h 1733"/>
                  <a:gd name="T16" fmla="*/ 619 w 1729"/>
                  <a:gd name="T17" fmla="*/ 1603 h 1733"/>
                  <a:gd name="T18" fmla="*/ 722 w 1729"/>
                  <a:gd name="T19" fmla="*/ 1630 h 1733"/>
                  <a:gd name="T20" fmla="*/ 821 w 1729"/>
                  <a:gd name="T21" fmla="*/ 1658 h 1733"/>
                  <a:gd name="T22" fmla="*/ 912 w 1729"/>
                  <a:gd name="T23" fmla="*/ 1682 h 1733"/>
                  <a:gd name="T24" fmla="*/ 992 w 1729"/>
                  <a:gd name="T25" fmla="*/ 1702 h 1733"/>
                  <a:gd name="T26" fmla="*/ 1059 w 1729"/>
                  <a:gd name="T27" fmla="*/ 1718 h 1733"/>
                  <a:gd name="T28" fmla="*/ 1107 w 1729"/>
                  <a:gd name="T29" fmla="*/ 1728 h 1733"/>
                  <a:gd name="T30" fmla="*/ 1136 w 1729"/>
                  <a:gd name="T31" fmla="*/ 1733 h 1733"/>
                  <a:gd name="T32" fmla="*/ 1153 w 1729"/>
                  <a:gd name="T33" fmla="*/ 1712 h 1733"/>
                  <a:gd name="T34" fmla="*/ 1207 w 1729"/>
                  <a:gd name="T35" fmla="*/ 1586 h 1733"/>
                  <a:gd name="T36" fmla="*/ 1294 w 1729"/>
                  <a:gd name="T37" fmla="*/ 1374 h 1733"/>
                  <a:gd name="T38" fmla="*/ 1396 w 1729"/>
                  <a:gd name="T39" fmla="*/ 1109 h 1733"/>
                  <a:gd name="T40" fmla="*/ 1504 w 1729"/>
                  <a:gd name="T41" fmla="*/ 826 h 1733"/>
                  <a:gd name="T42" fmla="*/ 1605 w 1729"/>
                  <a:gd name="T43" fmla="*/ 559 h 1733"/>
                  <a:gd name="T44" fmla="*/ 1682 w 1729"/>
                  <a:gd name="T45" fmla="*/ 342 h 1733"/>
                  <a:gd name="T46" fmla="*/ 1724 w 1729"/>
                  <a:gd name="T47" fmla="*/ 211 h 1733"/>
                  <a:gd name="T48" fmla="*/ 1724 w 1729"/>
                  <a:gd name="T49" fmla="*/ 184 h 1733"/>
                  <a:gd name="T50" fmla="*/ 1699 w 1729"/>
                  <a:gd name="T51" fmla="*/ 174 h 1733"/>
                  <a:gd name="T52" fmla="*/ 1654 w 1729"/>
                  <a:gd name="T53" fmla="*/ 162 h 1733"/>
                  <a:gd name="T54" fmla="*/ 1592 w 1729"/>
                  <a:gd name="T55" fmla="*/ 147 h 1733"/>
                  <a:gd name="T56" fmla="*/ 1516 w 1729"/>
                  <a:gd name="T57" fmla="*/ 132 h 1733"/>
                  <a:gd name="T58" fmla="*/ 1430 w 1729"/>
                  <a:gd name="T59" fmla="*/ 116 h 1733"/>
                  <a:gd name="T60" fmla="*/ 1335 w 1729"/>
                  <a:gd name="T61" fmla="*/ 99 h 1733"/>
                  <a:gd name="T62" fmla="*/ 1235 w 1729"/>
                  <a:gd name="T63" fmla="*/ 82 h 1733"/>
                  <a:gd name="T64" fmla="*/ 1135 w 1729"/>
                  <a:gd name="T65" fmla="*/ 66 h 1733"/>
                  <a:gd name="T66" fmla="*/ 1034 w 1729"/>
                  <a:gd name="T67" fmla="*/ 49 h 1733"/>
                  <a:gd name="T68" fmla="*/ 939 w 1729"/>
                  <a:gd name="T69" fmla="*/ 36 h 1733"/>
                  <a:gd name="T70" fmla="*/ 850 w 1729"/>
                  <a:gd name="T71" fmla="*/ 23 h 1733"/>
                  <a:gd name="T72" fmla="*/ 772 w 1729"/>
                  <a:gd name="T73" fmla="*/ 13 h 1733"/>
                  <a:gd name="T74" fmla="*/ 707 w 1729"/>
                  <a:gd name="T75" fmla="*/ 6 h 1733"/>
                  <a:gd name="T76" fmla="*/ 659 w 1729"/>
                  <a:gd name="T77" fmla="*/ 1 h 1733"/>
                  <a:gd name="T78" fmla="*/ 629 w 1729"/>
                  <a:gd name="T79" fmla="*/ 1 h 1733"/>
                  <a:gd name="T80" fmla="*/ 610 w 1729"/>
                  <a:gd name="T81" fmla="*/ 21 h 1733"/>
                  <a:gd name="T82" fmla="*/ 551 w 1729"/>
                  <a:gd name="T83" fmla="*/ 137 h 1733"/>
                  <a:gd name="T84" fmla="*/ 460 w 1729"/>
                  <a:gd name="T85" fmla="*/ 331 h 1733"/>
                  <a:gd name="T86" fmla="*/ 350 w 1729"/>
                  <a:gd name="T87" fmla="*/ 571 h 1733"/>
                  <a:gd name="T88" fmla="*/ 235 w 1729"/>
                  <a:gd name="T89" fmla="*/ 828 h 1733"/>
                  <a:gd name="T90" fmla="*/ 130 w 1729"/>
                  <a:gd name="T91" fmla="*/ 1070 h 1733"/>
                  <a:gd name="T92" fmla="*/ 48 w 1729"/>
                  <a:gd name="T93" fmla="*/ 1267 h 1733"/>
                  <a:gd name="T94" fmla="*/ 3 w 1729"/>
                  <a:gd name="T95" fmla="*/ 1386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29" h="1733">
                    <a:moveTo>
                      <a:pt x="0" y="1407"/>
                    </a:moveTo>
                    <a:lnTo>
                      <a:pt x="5" y="1410"/>
                    </a:lnTo>
                    <a:lnTo>
                      <a:pt x="15" y="1416"/>
                    </a:lnTo>
                    <a:lnTo>
                      <a:pt x="31" y="1423"/>
                    </a:lnTo>
                    <a:lnTo>
                      <a:pt x="53" y="1431"/>
                    </a:lnTo>
                    <a:lnTo>
                      <a:pt x="78" y="1440"/>
                    </a:lnTo>
                    <a:lnTo>
                      <a:pt x="109" y="1451"/>
                    </a:lnTo>
                    <a:lnTo>
                      <a:pt x="143" y="1461"/>
                    </a:lnTo>
                    <a:lnTo>
                      <a:pt x="181" y="1474"/>
                    </a:lnTo>
                    <a:lnTo>
                      <a:pt x="222" y="1486"/>
                    </a:lnTo>
                    <a:lnTo>
                      <a:pt x="266" y="1500"/>
                    </a:lnTo>
                    <a:lnTo>
                      <a:pt x="312" y="1514"/>
                    </a:lnTo>
                    <a:lnTo>
                      <a:pt x="360" y="1528"/>
                    </a:lnTo>
                    <a:lnTo>
                      <a:pt x="411" y="1543"/>
                    </a:lnTo>
                    <a:lnTo>
                      <a:pt x="462" y="1558"/>
                    </a:lnTo>
                    <a:lnTo>
                      <a:pt x="514" y="1573"/>
                    </a:lnTo>
                    <a:lnTo>
                      <a:pt x="567" y="1588"/>
                    </a:lnTo>
                    <a:lnTo>
                      <a:pt x="619" y="1603"/>
                    </a:lnTo>
                    <a:lnTo>
                      <a:pt x="670" y="1616"/>
                    </a:lnTo>
                    <a:lnTo>
                      <a:pt x="722" y="1630"/>
                    </a:lnTo>
                    <a:lnTo>
                      <a:pt x="773" y="1644"/>
                    </a:lnTo>
                    <a:lnTo>
                      <a:pt x="821" y="1658"/>
                    </a:lnTo>
                    <a:lnTo>
                      <a:pt x="867" y="1669"/>
                    </a:lnTo>
                    <a:lnTo>
                      <a:pt x="912" y="1682"/>
                    </a:lnTo>
                    <a:lnTo>
                      <a:pt x="954" y="1693"/>
                    </a:lnTo>
                    <a:lnTo>
                      <a:pt x="992" y="1702"/>
                    </a:lnTo>
                    <a:lnTo>
                      <a:pt x="1027" y="1711"/>
                    </a:lnTo>
                    <a:lnTo>
                      <a:pt x="1059" y="1718"/>
                    </a:lnTo>
                    <a:lnTo>
                      <a:pt x="1085" y="1724"/>
                    </a:lnTo>
                    <a:lnTo>
                      <a:pt x="1107" y="1728"/>
                    </a:lnTo>
                    <a:lnTo>
                      <a:pt x="1124" y="1731"/>
                    </a:lnTo>
                    <a:lnTo>
                      <a:pt x="1136" y="1733"/>
                    </a:lnTo>
                    <a:lnTo>
                      <a:pt x="1142" y="1732"/>
                    </a:lnTo>
                    <a:lnTo>
                      <a:pt x="1153" y="1712"/>
                    </a:lnTo>
                    <a:lnTo>
                      <a:pt x="1176" y="1663"/>
                    </a:lnTo>
                    <a:lnTo>
                      <a:pt x="1207" y="1586"/>
                    </a:lnTo>
                    <a:lnTo>
                      <a:pt x="1248" y="1489"/>
                    </a:lnTo>
                    <a:lnTo>
                      <a:pt x="1294" y="1374"/>
                    </a:lnTo>
                    <a:lnTo>
                      <a:pt x="1343" y="1245"/>
                    </a:lnTo>
                    <a:lnTo>
                      <a:pt x="1396" y="1109"/>
                    </a:lnTo>
                    <a:lnTo>
                      <a:pt x="1451" y="968"/>
                    </a:lnTo>
                    <a:lnTo>
                      <a:pt x="1504" y="826"/>
                    </a:lnTo>
                    <a:lnTo>
                      <a:pt x="1556" y="688"/>
                    </a:lnTo>
                    <a:lnTo>
                      <a:pt x="1605" y="559"/>
                    </a:lnTo>
                    <a:lnTo>
                      <a:pt x="1646" y="442"/>
                    </a:lnTo>
                    <a:lnTo>
                      <a:pt x="1682" y="342"/>
                    </a:lnTo>
                    <a:lnTo>
                      <a:pt x="1708" y="264"/>
                    </a:lnTo>
                    <a:lnTo>
                      <a:pt x="1724" y="211"/>
                    </a:lnTo>
                    <a:lnTo>
                      <a:pt x="1729" y="188"/>
                    </a:lnTo>
                    <a:lnTo>
                      <a:pt x="1724" y="184"/>
                    </a:lnTo>
                    <a:lnTo>
                      <a:pt x="1715" y="180"/>
                    </a:lnTo>
                    <a:lnTo>
                      <a:pt x="1699" y="174"/>
                    </a:lnTo>
                    <a:lnTo>
                      <a:pt x="1680" y="168"/>
                    </a:lnTo>
                    <a:lnTo>
                      <a:pt x="1654" y="162"/>
                    </a:lnTo>
                    <a:lnTo>
                      <a:pt x="1625" y="155"/>
                    </a:lnTo>
                    <a:lnTo>
                      <a:pt x="1592" y="147"/>
                    </a:lnTo>
                    <a:lnTo>
                      <a:pt x="1556" y="140"/>
                    </a:lnTo>
                    <a:lnTo>
                      <a:pt x="1516" y="132"/>
                    </a:lnTo>
                    <a:lnTo>
                      <a:pt x="1474" y="124"/>
                    </a:lnTo>
                    <a:lnTo>
                      <a:pt x="1430" y="116"/>
                    </a:lnTo>
                    <a:lnTo>
                      <a:pt x="1383" y="107"/>
                    </a:lnTo>
                    <a:lnTo>
                      <a:pt x="1335" y="99"/>
                    </a:lnTo>
                    <a:lnTo>
                      <a:pt x="1286" y="90"/>
                    </a:lnTo>
                    <a:lnTo>
                      <a:pt x="1235" y="82"/>
                    </a:lnTo>
                    <a:lnTo>
                      <a:pt x="1185" y="74"/>
                    </a:lnTo>
                    <a:lnTo>
                      <a:pt x="1135" y="66"/>
                    </a:lnTo>
                    <a:lnTo>
                      <a:pt x="1084" y="57"/>
                    </a:lnTo>
                    <a:lnTo>
                      <a:pt x="1034" y="49"/>
                    </a:lnTo>
                    <a:lnTo>
                      <a:pt x="985" y="42"/>
                    </a:lnTo>
                    <a:lnTo>
                      <a:pt x="939" y="36"/>
                    </a:lnTo>
                    <a:lnTo>
                      <a:pt x="893" y="29"/>
                    </a:lnTo>
                    <a:lnTo>
                      <a:pt x="850" y="23"/>
                    </a:lnTo>
                    <a:lnTo>
                      <a:pt x="810" y="17"/>
                    </a:lnTo>
                    <a:lnTo>
                      <a:pt x="772" y="13"/>
                    </a:lnTo>
                    <a:lnTo>
                      <a:pt x="737" y="8"/>
                    </a:lnTo>
                    <a:lnTo>
                      <a:pt x="707" y="6"/>
                    </a:lnTo>
                    <a:lnTo>
                      <a:pt x="681" y="2"/>
                    </a:lnTo>
                    <a:lnTo>
                      <a:pt x="659" y="1"/>
                    </a:lnTo>
                    <a:lnTo>
                      <a:pt x="642" y="0"/>
                    </a:lnTo>
                    <a:lnTo>
                      <a:pt x="629" y="1"/>
                    </a:lnTo>
                    <a:lnTo>
                      <a:pt x="623" y="2"/>
                    </a:lnTo>
                    <a:lnTo>
                      <a:pt x="610" y="21"/>
                    </a:lnTo>
                    <a:lnTo>
                      <a:pt x="585" y="67"/>
                    </a:lnTo>
                    <a:lnTo>
                      <a:pt x="551" y="137"/>
                    </a:lnTo>
                    <a:lnTo>
                      <a:pt x="508" y="226"/>
                    </a:lnTo>
                    <a:lnTo>
                      <a:pt x="460" y="331"/>
                    </a:lnTo>
                    <a:lnTo>
                      <a:pt x="407" y="447"/>
                    </a:lnTo>
                    <a:lnTo>
                      <a:pt x="350" y="571"/>
                    </a:lnTo>
                    <a:lnTo>
                      <a:pt x="293" y="700"/>
                    </a:lnTo>
                    <a:lnTo>
                      <a:pt x="235" y="828"/>
                    </a:lnTo>
                    <a:lnTo>
                      <a:pt x="181" y="954"/>
                    </a:lnTo>
                    <a:lnTo>
                      <a:pt x="130" y="1070"/>
                    </a:lnTo>
                    <a:lnTo>
                      <a:pt x="85" y="1176"/>
                    </a:lnTo>
                    <a:lnTo>
                      <a:pt x="48" y="1267"/>
                    </a:lnTo>
                    <a:lnTo>
                      <a:pt x="21" y="1338"/>
                    </a:lnTo>
                    <a:lnTo>
                      <a:pt x="3" y="1386"/>
                    </a:lnTo>
                    <a:lnTo>
                      <a:pt x="0" y="1407"/>
                    </a:lnTo>
                    <a:close/>
                  </a:path>
                </a:pathLst>
              </a:custGeom>
              <a:solidFill>
                <a:srgbClr val="7F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09" name="Freeform 13"/>
              <p:cNvSpPr>
                <a:spLocks/>
              </p:cNvSpPr>
              <p:nvPr/>
            </p:nvSpPr>
            <p:spPr bwMode="auto">
              <a:xfrm>
                <a:off x="769" y="1619"/>
                <a:ext cx="773" cy="797"/>
              </a:xfrm>
              <a:custGeom>
                <a:avLst/>
                <a:gdLst>
                  <a:gd name="T0" fmla="*/ 1315 w 1546"/>
                  <a:gd name="T1" fmla="*/ 131 h 1594"/>
                  <a:gd name="T2" fmla="*/ 1527 w 1546"/>
                  <a:gd name="T3" fmla="*/ 176 h 1594"/>
                  <a:gd name="T4" fmla="*/ 1515 w 1546"/>
                  <a:gd name="T5" fmla="*/ 212 h 1594"/>
                  <a:gd name="T6" fmla="*/ 1546 w 1546"/>
                  <a:gd name="T7" fmla="*/ 227 h 1594"/>
                  <a:gd name="T8" fmla="*/ 1024 w 1546"/>
                  <a:gd name="T9" fmla="*/ 1594 h 1594"/>
                  <a:gd name="T10" fmla="*/ 21 w 1546"/>
                  <a:gd name="T11" fmla="*/ 1329 h 1594"/>
                  <a:gd name="T12" fmla="*/ 25 w 1546"/>
                  <a:gd name="T13" fmla="*/ 1275 h 1594"/>
                  <a:gd name="T14" fmla="*/ 0 w 1546"/>
                  <a:gd name="T15" fmla="*/ 1266 h 1594"/>
                  <a:gd name="T16" fmla="*/ 543 w 1546"/>
                  <a:gd name="T17" fmla="*/ 0 h 1594"/>
                  <a:gd name="T18" fmla="*/ 814 w 1546"/>
                  <a:gd name="T19" fmla="*/ 46 h 1594"/>
                  <a:gd name="T20" fmla="*/ 1315 w 1546"/>
                  <a:gd name="T21" fmla="*/ 131 h 1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46" h="1594">
                    <a:moveTo>
                      <a:pt x="1315" y="131"/>
                    </a:moveTo>
                    <a:lnTo>
                      <a:pt x="1527" y="176"/>
                    </a:lnTo>
                    <a:lnTo>
                      <a:pt x="1515" y="212"/>
                    </a:lnTo>
                    <a:lnTo>
                      <a:pt x="1546" y="227"/>
                    </a:lnTo>
                    <a:lnTo>
                      <a:pt x="1024" y="1594"/>
                    </a:lnTo>
                    <a:lnTo>
                      <a:pt x="21" y="1329"/>
                    </a:lnTo>
                    <a:lnTo>
                      <a:pt x="25" y="1275"/>
                    </a:lnTo>
                    <a:lnTo>
                      <a:pt x="0" y="1266"/>
                    </a:lnTo>
                    <a:lnTo>
                      <a:pt x="543" y="0"/>
                    </a:lnTo>
                    <a:lnTo>
                      <a:pt x="814" y="46"/>
                    </a:lnTo>
                    <a:lnTo>
                      <a:pt x="1315" y="1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10" name="Freeform 14"/>
              <p:cNvSpPr>
                <a:spLocks/>
              </p:cNvSpPr>
              <p:nvPr/>
            </p:nvSpPr>
            <p:spPr bwMode="auto">
              <a:xfrm>
                <a:off x="1300" y="1716"/>
                <a:ext cx="304" cy="794"/>
              </a:xfrm>
              <a:custGeom>
                <a:avLst/>
                <a:gdLst>
                  <a:gd name="T0" fmla="*/ 608 w 608"/>
                  <a:gd name="T1" fmla="*/ 0 h 1588"/>
                  <a:gd name="T2" fmla="*/ 608 w 608"/>
                  <a:gd name="T3" fmla="*/ 53 h 1588"/>
                  <a:gd name="T4" fmla="*/ 0 w 608"/>
                  <a:gd name="T5" fmla="*/ 1588 h 1588"/>
                  <a:gd name="T6" fmla="*/ 4 w 608"/>
                  <a:gd name="T7" fmla="*/ 1534 h 1588"/>
                  <a:gd name="T8" fmla="*/ 608 w 608"/>
                  <a:gd name="T9" fmla="*/ 0 h 1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8" h="1588">
                    <a:moveTo>
                      <a:pt x="608" y="0"/>
                    </a:moveTo>
                    <a:lnTo>
                      <a:pt x="608" y="53"/>
                    </a:lnTo>
                    <a:lnTo>
                      <a:pt x="0" y="1588"/>
                    </a:lnTo>
                    <a:lnTo>
                      <a:pt x="4" y="1534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11" name="Freeform 15"/>
              <p:cNvSpPr>
                <a:spLocks/>
              </p:cNvSpPr>
              <p:nvPr/>
            </p:nvSpPr>
            <p:spPr bwMode="auto">
              <a:xfrm>
                <a:off x="783" y="1633"/>
                <a:ext cx="746" cy="759"/>
              </a:xfrm>
              <a:custGeom>
                <a:avLst/>
                <a:gdLst>
                  <a:gd name="T0" fmla="*/ 771 w 1492"/>
                  <a:gd name="T1" fmla="*/ 41 h 1516"/>
                  <a:gd name="T2" fmla="*/ 528 w 1492"/>
                  <a:gd name="T3" fmla="*/ 0 h 1516"/>
                  <a:gd name="T4" fmla="*/ 0 w 1492"/>
                  <a:gd name="T5" fmla="*/ 1225 h 1516"/>
                  <a:gd name="T6" fmla="*/ 26 w 1492"/>
                  <a:gd name="T7" fmla="*/ 1237 h 1516"/>
                  <a:gd name="T8" fmla="*/ 19 w 1492"/>
                  <a:gd name="T9" fmla="*/ 1272 h 1516"/>
                  <a:gd name="T10" fmla="*/ 984 w 1492"/>
                  <a:gd name="T11" fmla="*/ 1516 h 1516"/>
                  <a:gd name="T12" fmla="*/ 1492 w 1492"/>
                  <a:gd name="T13" fmla="*/ 213 h 1516"/>
                  <a:gd name="T14" fmla="*/ 1464 w 1492"/>
                  <a:gd name="T15" fmla="*/ 201 h 1516"/>
                  <a:gd name="T16" fmla="*/ 1474 w 1492"/>
                  <a:gd name="T17" fmla="*/ 166 h 1516"/>
                  <a:gd name="T18" fmla="*/ 1280 w 1492"/>
                  <a:gd name="T19" fmla="*/ 128 h 1516"/>
                  <a:gd name="T20" fmla="*/ 771 w 1492"/>
                  <a:gd name="T21" fmla="*/ 41 h 1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92" h="1516">
                    <a:moveTo>
                      <a:pt x="771" y="41"/>
                    </a:moveTo>
                    <a:lnTo>
                      <a:pt x="528" y="0"/>
                    </a:lnTo>
                    <a:lnTo>
                      <a:pt x="0" y="1225"/>
                    </a:lnTo>
                    <a:lnTo>
                      <a:pt x="26" y="1237"/>
                    </a:lnTo>
                    <a:lnTo>
                      <a:pt x="19" y="1272"/>
                    </a:lnTo>
                    <a:lnTo>
                      <a:pt x="984" y="1516"/>
                    </a:lnTo>
                    <a:lnTo>
                      <a:pt x="1492" y="213"/>
                    </a:lnTo>
                    <a:lnTo>
                      <a:pt x="1464" y="201"/>
                    </a:lnTo>
                    <a:lnTo>
                      <a:pt x="1474" y="166"/>
                    </a:lnTo>
                    <a:lnTo>
                      <a:pt x="1280" y="128"/>
                    </a:lnTo>
                    <a:lnTo>
                      <a:pt x="771" y="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12" name="Freeform 16"/>
              <p:cNvSpPr>
                <a:spLocks/>
              </p:cNvSpPr>
              <p:nvPr/>
            </p:nvSpPr>
            <p:spPr bwMode="auto">
              <a:xfrm>
                <a:off x="806" y="1738"/>
                <a:ext cx="705" cy="634"/>
              </a:xfrm>
              <a:custGeom>
                <a:avLst/>
                <a:gdLst>
                  <a:gd name="T0" fmla="*/ 1410 w 1410"/>
                  <a:gd name="T1" fmla="*/ 10 h 1268"/>
                  <a:gd name="T2" fmla="*/ 922 w 1410"/>
                  <a:gd name="T3" fmla="*/ 1268 h 1268"/>
                  <a:gd name="T4" fmla="*/ 0 w 1410"/>
                  <a:gd name="T5" fmla="*/ 1033 h 1268"/>
                  <a:gd name="T6" fmla="*/ 25 w 1410"/>
                  <a:gd name="T7" fmla="*/ 1021 h 1268"/>
                  <a:gd name="T8" fmla="*/ 898 w 1410"/>
                  <a:gd name="T9" fmla="*/ 1229 h 1268"/>
                  <a:gd name="T10" fmla="*/ 1397 w 1410"/>
                  <a:gd name="T11" fmla="*/ 0 h 1268"/>
                  <a:gd name="T12" fmla="*/ 1410 w 1410"/>
                  <a:gd name="T13" fmla="*/ 10 h 1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10" h="1268">
                    <a:moveTo>
                      <a:pt x="1410" y="10"/>
                    </a:moveTo>
                    <a:lnTo>
                      <a:pt x="922" y="1268"/>
                    </a:lnTo>
                    <a:lnTo>
                      <a:pt x="0" y="1033"/>
                    </a:lnTo>
                    <a:lnTo>
                      <a:pt x="25" y="1021"/>
                    </a:lnTo>
                    <a:lnTo>
                      <a:pt x="898" y="1229"/>
                    </a:lnTo>
                    <a:lnTo>
                      <a:pt x="1397" y="0"/>
                    </a:lnTo>
                    <a:lnTo>
                      <a:pt x="141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13" name="Freeform 17"/>
              <p:cNvSpPr>
                <a:spLocks/>
              </p:cNvSpPr>
              <p:nvPr/>
            </p:nvSpPr>
            <p:spPr bwMode="auto">
              <a:xfrm>
                <a:off x="1045" y="2205"/>
                <a:ext cx="258" cy="110"/>
              </a:xfrm>
              <a:custGeom>
                <a:avLst/>
                <a:gdLst>
                  <a:gd name="T0" fmla="*/ 517 w 517"/>
                  <a:gd name="T1" fmla="*/ 0 h 219"/>
                  <a:gd name="T2" fmla="*/ 45 w 517"/>
                  <a:gd name="T3" fmla="*/ 219 h 219"/>
                  <a:gd name="T4" fmla="*/ 0 w 517"/>
                  <a:gd name="T5" fmla="*/ 196 h 219"/>
                  <a:gd name="T6" fmla="*/ 517 w 517"/>
                  <a:gd name="T7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7" h="219">
                    <a:moveTo>
                      <a:pt x="517" y="0"/>
                    </a:moveTo>
                    <a:lnTo>
                      <a:pt x="45" y="219"/>
                    </a:lnTo>
                    <a:lnTo>
                      <a:pt x="0" y="196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14" name="Freeform 18"/>
              <p:cNvSpPr>
                <a:spLocks/>
              </p:cNvSpPr>
              <p:nvPr/>
            </p:nvSpPr>
            <p:spPr bwMode="auto">
              <a:xfrm>
                <a:off x="1053" y="2178"/>
                <a:ext cx="228" cy="122"/>
              </a:xfrm>
              <a:custGeom>
                <a:avLst/>
                <a:gdLst>
                  <a:gd name="T0" fmla="*/ 457 w 457"/>
                  <a:gd name="T1" fmla="*/ 41 h 243"/>
                  <a:gd name="T2" fmla="*/ 135 w 457"/>
                  <a:gd name="T3" fmla="*/ 21 h 243"/>
                  <a:gd name="T4" fmla="*/ 33 w 457"/>
                  <a:gd name="T5" fmla="*/ 227 h 243"/>
                  <a:gd name="T6" fmla="*/ 0 w 457"/>
                  <a:gd name="T7" fmla="*/ 243 h 243"/>
                  <a:gd name="T8" fmla="*/ 117 w 457"/>
                  <a:gd name="T9" fmla="*/ 0 h 243"/>
                  <a:gd name="T10" fmla="*/ 457 w 457"/>
                  <a:gd name="T11" fmla="*/ 41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7" h="243">
                    <a:moveTo>
                      <a:pt x="457" y="41"/>
                    </a:moveTo>
                    <a:lnTo>
                      <a:pt x="135" y="21"/>
                    </a:lnTo>
                    <a:lnTo>
                      <a:pt x="33" y="227"/>
                    </a:lnTo>
                    <a:lnTo>
                      <a:pt x="0" y="243"/>
                    </a:lnTo>
                    <a:lnTo>
                      <a:pt x="117" y="0"/>
                    </a:lnTo>
                    <a:lnTo>
                      <a:pt x="457" y="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15" name="Freeform 19"/>
              <p:cNvSpPr>
                <a:spLocks/>
              </p:cNvSpPr>
              <p:nvPr/>
            </p:nvSpPr>
            <p:spPr bwMode="auto">
              <a:xfrm>
                <a:off x="724" y="1711"/>
                <a:ext cx="368" cy="217"/>
              </a:xfrm>
              <a:custGeom>
                <a:avLst/>
                <a:gdLst>
                  <a:gd name="T0" fmla="*/ 736 w 736"/>
                  <a:gd name="T1" fmla="*/ 435 h 435"/>
                  <a:gd name="T2" fmla="*/ 680 w 736"/>
                  <a:gd name="T3" fmla="*/ 355 h 435"/>
                  <a:gd name="T4" fmla="*/ 459 w 736"/>
                  <a:gd name="T5" fmla="*/ 212 h 435"/>
                  <a:gd name="T6" fmla="*/ 456 w 736"/>
                  <a:gd name="T7" fmla="*/ 210 h 435"/>
                  <a:gd name="T8" fmla="*/ 446 w 736"/>
                  <a:gd name="T9" fmla="*/ 204 h 435"/>
                  <a:gd name="T10" fmla="*/ 432 w 736"/>
                  <a:gd name="T11" fmla="*/ 195 h 435"/>
                  <a:gd name="T12" fmla="*/ 412 w 736"/>
                  <a:gd name="T13" fmla="*/ 184 h 435"/>
                  <a:gd name="T14" fmla="*/ 388 w 736"/>
                  <a:gd name="T15" fmla="*/ 170 h 435"/>
                  <a:gd name="T16" fmla="*/ 361 w 736"/>
                  <a:gd name="T17" fmla="*/ 154 h 435"/>
                  <a:gd name="T18" fmla="*/ 331 w 736"/>
                  <a:gd name="T19" fmla="*/ 136 h 435"/>
                  <a:gd name="T20" fmla="*/ 301 w 736"/>
                  <a:gd name="T21" fmla="*/ 118 h 435"/>
                  <a:gd name="T22" fmla="*/ 269 w 736"/>
                  <a:gd name="T23" fmla="*/ 99 h 435"/>
                  <a:gd name="T24" fmla="*/ 238 w 736"/>
                  <a:gd name="T25" fmla="*/ 81 h 435"/>
                  <a:gd name="T26" fmla="*/ 207 w 736"/>
                  <a:gd name="T27" fmla="*/ 64 h 435"/>
                  <a:gd name="T28" fmla="*/ 177 w 736"/>
                  <a:gd name="T29" fmla="*/ 48 h 435"/>
                  <a:gd name="T30" fmla="*/ 149 w 736"/>
                  <a:gd name="T31" fmla="*/ 33 h 435"/>
                  <a:gd name="T32" fmla="*/ 125 w 736"/>
                  <a:gd name="T33" fmla="*/ 20 h 435"/>
                  <a:gd name="T34" fmla="*/ 104 w 736"/>
                  <a:gd name="T35" fmla="*/ 11 h 435"/>
                  <a:gd name="T36" fmla="*/ 88 w 736"/>
                  <a:gd name="T37" fmla="*/ 4 h 435"/>
                  <a:gd name="T38" fmla="*/ 63 w 736"/>
                  <a:gd name="T39" fmla="*/ 0 h 435"/>
                  <a:gd name="T40" fmla="*/ 40 w 736"/>
                  <a:gd name="T41" fmla="*/ 10 h 435"/>
                  <a:gd name="T42" fmla="*/ 20 w 736"/>
                  <a:gd name="T43" fmla="*/ 28 h 435"/>
                  <a:gd name="T44" fmla="*/ 8 w 736"/>
                  <a:gd name="T45" fmla="*/ 51 h 435"/>
                  <a:gd name="T46" fmla="*/ 0 w 736"/>
                  <a:gd name="T47" fmla="*/ 79 h 435"/>
                  <a:gd name="T48" fmla="*/ 0 w 736"/>
                  <a:gd name="T49" fmla="*/ 106 h 435"/>
                  <a:gd name="T50" fmla="*/ 8 w 736"/>
                  <a:gd name="T51" fmla="*/ 131 h 435"/>
                  <a:gd name="T52" fmla="*/ 26 w 736"/>
                  <a:gd name="T53" fmla="*/ 150 h 435"/>
                  <a:gd name="T54" fmla="*/ 41 w 736"/>
                  <a:gd name="T55" fmla="*/ 159 h 435"/>
                  <a:gd name="T56" fmla="*/ 59 w 736"/>
                  <a:gd name="T57" fmla="*/ 170 h 435"/>
                  <a:gd name="T58" fmla="*/ 82 w 736"/>
                  <a:gd name="T59" fmla="*/ 181 h 435"/>
                  <a:gd name="T60" fmla="*/ 108 w 736"/>
                  <a:gd name="T61" fmla="*/ 195 h 435"/>
                  <a:gd name="T62" fmla="*/ 137 w 736"/>
                  <a:gd name="T63" fmla="*/ 210 h 435"/>
                  <a:gd name="T64" fmla="*/ 165 w 736"/>
                  <a:gd name="T65" fmla="*/ 225 h 435"/>
                  <a:gd name="T66" fmla="*/ 197 w 736"/>
                  <a:gd name="T67" fmla="*/ 240 h 435"/>
                  <a:gd name="T68" fmla="*/ 226 w 736"/>
                  <a:gd name="T69" fmla="*/ 255 h 435"/>
                  <a:gd name="T70" fmla="*/ 256 w 736"/>
                  <a:gd name="T71" fmla="*/ 270 h 435"/>
                  <a:gd name="T72" fmla="*/ 284 w 736"/>
                  <a:gd name="T73" fmla="*/ 284 h 435"/>
                  <a:gd name="T74" fmla="*/ 311 w 736"/>
                  <a:gd name="T75" fmla="*/ 296 h 435"/>
                  <a:gd name="T76" fmla="*/ 334 w 736"/>
                  <a:gd name="T77" fmla="*/ 308 h 435"/>
                  <a:gd name="T78" fmla="*/ 352 w 736"/>
                  <a:gd name="T79" fmla="*/ 317 h 435"/>
                  <a:gd name="T80" fmla="*/ 367 w 736"/>
                  <a:gd name="T81" fmla="*/ 324 h 435"/>
                  <a:gd name="T82" fmla="*/ 376 w 736"/>
                  <a:gd name="T83" fmla="*/ 329 h 435"/>
                  <a:gd name="T84" fmla="*/ 380 w 736"/>
                  <a:gd name="T85" fmla="*/ 330 h 435"/>
                  <a:gd name="T86" fmla="*/ 641 w 736"/>
                  <a:gd name="T87" fmla="*/ 423 h 435"/>
                  <a:gd name="T88" fmla="*/ 736 w 736"/>
                  <a:gd name="T89" fmla="*/ 435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36" h="435">
                    <a:moveTo>
                      <a:pt x="736" y="435"/>
                    </a:moveTo>
                    <a:lnTo>
                      <a:pt x="680" y="355"/>
                    </a:lnTo>
                    <a:lnTo>
                      <a:pt x="459" y="212"/>
                    </a:lnTo>
                    <a:lnTo>
                      <a:pt x="456" y="210"/>
                    </a:lnTo>
                    <a:lnTo>
                      <a:pt x="446" y="204"/>
                    </a:lnTo>
                    <a:lnTo>
                      <a:pt x="432" y="195"/>
                    </a:lnTo>
                    <a:lnTo>
                      <a:pt x="412" y="184"/>
                    </a:lnTo>
                    <a:lnTo>
                      <a:pt x="388" y="170"/>
                    </a:lnTo>
                    <a:lnTo>
                      <a:pt x="361" y="154"/>
                    </a:lnTo>
                    <a:lnTo>
                      <a:pt x="331" y="136"/>
                    </a:lnTo>
                    <a:lnTo>
                      <a:pt x="301" y="118"/>
                    </a:lnTo>
                    <a:lnTo>
                      <a:pt x="269" y="99"/>
                    </a:lnTo>
                    <a:lnTo>
                      <a:pt x="238" y="81"/>
                    </a:lnTo>
                    <a:lnTo>
                      <a:pt x="207" y="64"/>
                    </a:lnTo>
                    <a:lnTo>
                      <a:pt x="177" y="48"/>
                    </a:lnTo>
                    <a:lnTo>
                      <a:pt x="149" y="33"/>
                    </a:lnTo>
                    <a:lnTo>
                      <a:pt x="125" y="20"/>
                    </a:lnTo>
                    <a:lnTo>
                      <a:pt x="104" y="11"/>
                    </a:lnTo>
                    <a:lnTo>
                      <a:pt x="88" y="4"/>
                    </a:lnTo>
                    <a:lnTo>
                      <a:pt x="63" y="0"/>
                    </a:lnTo>
                    <a:lnTo>
                      <a:pt x="40" y="10"/>
                    </a:lnTo>
                    <a:lnTo>
                      <a:pt x="20" y="28"/>
                    </a:lnTo>
                    <a:lnTo>
                      <a:pt x="8" y="51"/>
                    </a:lnTo>
                    <a:lnTo>
                      <a:pt x="0" y="79"/>
                    </a:lnTo>
                    <a:lnTo>
                      <a:pt x="0" y="106"/>
                    </a:lnTo>
                    <a:lnTo>
                      <a:pt x="8" y="131"/>
                    </a:lnTo>
                    <a:lnTo>
                      <a:pt x="26" y="150"/>
                    </a:lnTo>
                    <a:lnTo>
                      <a:pt x="41" y="159"/>
                    </a:lnTo>
                    <a:lnTo>
                      <a:pt x="59" y="170"/>
                    </a:lnTo>
                    <a:lnTo>
                      <a:pt x="82" y="181"/>
                    </a:lnTo>
                    <a:lnTo>
                      <a:pt x="108" y="195"/>
                    </a:lnTo>
                    <a:lnTo>
                      <a:pt x="137" y="210"/>
                    </a:lnTo>
                    <a:lnTo>
                      <a:pt x="165" y="225"/>
                    </a:lnTo>
                    <a:lnTo>
                      <a:pt x="197" y="240"/>
                    </a:lnTo>
                    <a:lnTo>
                      <a:pt x="226" y="255"/>
                    </a:lnTo>
                    <a:lnTo>
                      <a:pt x="256" y="270"/>
                    </a:lnTo>
                    <a:lnTo>
                      <a:pt x="284" y="284"/>
                    </a:lnTo>
                    <a:lnTo>
                      <a:pt x="311" y="296"/>
                    </a:lnTo>
                    <a:lnTo>
                      <a:pt x="334" y="308"/>
                    </a:lnTo>
                    <a:lnTo>
                      <a:pt x="352" y="317"/>
                    </a:lnTo>
                    <a:lnTo>
                      <a:pt x="367" y="324"/>
                    </a:lnTo>
                    <a:lnTo>
                      <a:pt x="376" y="329"/>
                    </a:lnTo>
                    <a:lnTo>
                      <a:pt x="380" y="330"/>
                    </a:lnTo>
                    <a:lnTo>
                      <a:pt x="641" y="423"/>
                    </a:lnTo>
                    <a:lnTo>
                      <a:pt x="736" y="4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16" name="Freeform 20"/>
              <p:cNvSpPr>
                <a:spLocks/>
              </p:cNvSpPr>
              <p:nvPr/>
            </p:nvSpPr>
            <p:spPr bwMode="auto">
              <a:xfrm>
                <a:off x="743" y="1730"/>
                <a:ext cx="331" cy="187"/>
              </a:xfrm>
              <a:custGeom>
                <a:avLst/>
                <a:gdLst>
                  <a:gd name="T0" fmla="*/ 662 w 662"/>
                  <a:gd name="T1" fmla="*/ 376 h 376"/>
                  <a:gd name="T2" fmla="*/ 611 w 662"/>
                  <a:gd name="T3" fmla="*/ 316 h 376"/>
                  <a:gd name="T4" fmla="*/ 407 w 662"/>
                  <a:gd name="T5" fmla="*/ 196 h 376"/>
                  <a:gd name="T6" fmla="*/ 404 w 662"/>
                  <a:gd name="T7" fmla="*/ 194 h 376"/>
                  <a:gd name="T8" fmla="*/ 396 w 662"/>
                  <a:gd name="T9" fmla="*/ 189 h 376"/>
                  <a:gd name="T10" fmla="*/ 383 w 662"/>
                  <a:gd name="T11" fmla="*/ 180 h 376"/>
                  <a:gd name="T12" fmla="*/ 366 w 662"/>
                  <a:gd name="T13" fmla="*/ 170 h 376"/>
                  <a:gd name="T14" fmla="*/ 345 w 662"/>
                  <a:gd name="T15" fmla="*/ 156 h 376"/>
                  <a:gd name="T16" fmla="*/ 322 w 662"/>
                  <a:gd name="T17" fmla="*/ 141 h 376"/>
                  <a:gd name="T18" fmla="*/ 297 w 662"/>
                  <a:gd name="T19" fmla="*/ 126 h 376"/>
                  <a:gd name="T20" fmla="*/ 270 w 662"/>
                  <a:gd name="T21" fmla="*/ 108 h 376"/>
                  <a:gd name="T22" fmla="*/ 243 w 662"/>
                  <a:gd name="T23" fmla="*/ 91 h 376"/>
                  <a:gd name="T24" fmla="*/ 215 w 662"/>
                  <a:gd name="T25" fmla="*/ 75 h 376"/>
                  <a:gd name="T26" fmla="*/ 188 w 662"/>
                  <a:gd name="T27" fmla="*/ 59 h 376"/>
                  <a:gd name="T28" fmla="*/ 162 w 662"/>
                  <a:gd name="T29" fmla="*/ 44 h 376"/>
                  <a:gd name="T30" fmla="*/ 139 w 662"/>
                  <a:gd name="T31" fmla="*/ 30 h 376"/>
                  <a:gd name="T32" fmla="*/ 117 w 662"/>
                  <a:gd name="T33" fmla="*/ 19 h 376"/>
                  <a:gd name="T34" fmla="*/ 99 w 662"/>
                  <a:gd name="T35" fmla="*/ 9 h 376"/>
                  <a:gd name="T36" fmla="*/ 85 w 662"/>
                  <a:gd name="T37" fmla="*/ 4 h 376"/>
                  <a:gd name="T38" fmla="*/ 61 w 662"/>
                  <a:gd name="T39" fmla="*/ 0 h 376"/>
                  <a:gd name="T40" fmla="*/ 40 w 662"/>
                  <a:gd name="T41" fmla="*/ 7 h 376"/>
                  <a:gd name="T42" fmla="*/ 21 w 662"/>
                  <a:gd name="T43" fmla="*/ 21 h 376"/>
                  <a:gd name="T44" fmla="*/ 8 w 662"/>
                  <a:gd name="T45" fmla="*/ 39 h 376"/>
                  <a:gd name="T46" fmla="*/ 1 w 662"/>
                  <a:gd name="T47" fmla="*/ 61 h 376"/>
                  <a:gd name="T48" fmla="*/ 0 w 662"/>
                  <a:gd name="T49" fmla="*/ 83 h 376"/>
                  <a:gd name="T50" fmla="*/ 6 w 662"/>
                  <a:gd name="T51" fmla="*/ 104 h 376"/>
                  <a:gd name="T52" fmla="*/ 23 w 662"/>
                  <a:gd name="T53" fmla="*/ 120 h 376"/>
                  <a:gd name="T54" fmla="*/ 35 w 662"/>
                  <a:gd name="T55" fmla="*/ 128 h 376"/>
                  <a:gd name="T56" fmla="*/ 54 w 662"/>
                  <a:gd name="T57" fmla="*/ 137 h 376"/>
                  <a:gd name="T58" fmla="*/ 74 w 662"/>
                  <a:gd name="T59" fmla="*/ 148 h 376"/>
                  <a:gd name="T60" fmla="*/ 99 w 662"/>
                  <a:gd name="T61" fmla="*/ 160 h 376"/>
                  <a:gd name="T62" fmla="*/ 125 w 662"/>
                  <a:gd name="T63" fmla="*/ 173 h 376"/>
                  <a:gd name="T64" fmla="*/ 154 w 662"/>
                  <a:gd name="T65" fmla="*/ 186 h 376"/>
                  <a:gd name="T66" fmla="*/ 183 w 662"/>
                  <a:gd name="T67" fmla="*/ 200 h 376"/>
                  <a:gd name="T68" fmla="*/ 211 w 662"/>
                  <a:gd name="T69" fmla="*/ 212 h 376"/>
                  <a:gd name="T70" fmla="*/ 240 w 662"/>
                  <a:gd name="T71" fmla="*/ 225 h 376"/>
                  <a:gd name="T72" fmla="*/ 268 w 662"/>
                  <a:gd name="T73" fmla="*/ 236 h 376"/>
                  <a:gd name="T74" fmla="*/ 292 w 662"/>
                  <a:gd name="T75" fmla="*/ 248 h 376"/>
                  <a:gd name="T76" fmla="*/ 314 w 662"/>
                  <a:gd name="T77" fmla="*/ 257 h 376"/>
                  <a:gd name="T78" fmla="*/ 332 w 662"/>
                  <a:gd name="T79" fmla="*/ 265 h 376"/>
                  <a:gd name="T80" fmla="*/ 346 w 662"/>
                  <a:gd name="T81" fmla="*/ 271 h 376"/>
                  <a:gd name="T82" fmla="*/ 355 w 662"/>
                  <a:gd name="T83" fmla="*/ 276 h 376"/>
                  <a:gd name="T84" fmla="*/ 359 w 662"/>
                  <a:gd name="T85" fmla="*/ 277 h 376"/>
                  <a:gd name="T86" fmla="*/ 577 w 662"/>
                  <a:gd name="T87" fmla="*/ 365 h 376"/>
                  <a:gd name="T88" fmla="*/ 662 w 662"/>
                  <a:gd name="T89" fmla="*/ 376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2" h="376">
                    <a:moveTo>
                      <a:pt x="662" y="376"/>
                    </a:moveTo>
                    <a:lnTo>
                      <a:pt x="611" y="316"/>
                    </a:lnTo>
                    <a:lnTo>
                      <a:pt x="407" y="196"/>
                    </a:lnTo>
                    <a:lnTo>
                      <a:pt x="404" y="194"/>
                    </a:lnTo>
                    <a:lnTo>
                      <a:pt x="396" y="189"/>
                    </a:lnTo>
                    <a:lnTo>
                      <a:pt x="383" y="180"/>
                    </a:lnTo>
                    <a:lnTo>
                      <a:pt x="366" y="170"/>
                    </a:lnTo>
                    <a:lnTo>
                      <a:pt x="345" y="156"/>
                    </a:lnTo>
                    <a:lnTo>
                      <a:pt x="322" y="141"/>
                    </a:lnTo>
                    <a:lnTo>
                      <a:pt x="297" y="126"/>
                    </a:lnTo>
                    <a:lnTo>
                      <a:pt x="270" y="108"/>
                    </a:lnTo>
                    <a:lnTo>
                      <a:pt x="243" y="91"/>
                    </a:lnTo>
                    <a:lnTo>
                      <a:pt x="215" y="75"/>
                    </a:lnTo>
                    <a:lnTo>
                      <a:pt x="188" y="59"/>
                    </a:lnTo>
                    <a:lnTo>
                      <a:pt x="162" y="44"/>
                    </a:lnTo>
                    <a:lnTo>
                      <a:pt x="139" y="30"/>
                    </a:lnTo>
                    <a:lnTo>
                      <a:pt x="117" y="19"/>
                    </a:lnTo>
                    <a:lnTo>
                      <a:pt x="99" y="9"/>
                    </a:lnTo>
                    <a:lnTo>
                      <a:pt x="85" y="4"/>
                    </a:lnTo>
                    <a:lnTo>
                      <a:pt x="61" y="0"/>
                    </a:lnTo>
                    <a:lnTo>
                      <a:pt x="40" y="7"/>
                    </a:lnTo>
                    <a:lnTo>
                      <a:pt x="21" y="21"/>
                    </a:lnTo>
                    <a:lnTo>
                      <a:pt x="8" y="39"/>
                    </a:lnTo>
                    <a:lnTo>
                      <a:pt x="1" y="61"/>
                    </a:lnTo>
                    <a:lnTo>
                      <a:pt x="0" y="83"/>
                    </a:lnTo>
                    <a:lnTo>
                      <a:pt x="6" y="104"/>
                    </a:lnTo>
                    <a:lnTo>
                      <a:pt x="23" y="120"/>
                    </a:lnTo>
                    <a:lnTo>
                      <a:pt x="35" y="128"/>
                    </a:lnTo>
                    <a:lnTo>
                      <a:pt x="54" y="137"/>
                    </a:lnTo>
                    <a:lnTo>
                      <a:pt x="74" y="148"/>
                    </a:lnTo>
                    <a:lnTo>
                      <a:pt x="99" y="160"/>
                    </a:lnTo>
                    <a:lnTo>
                      <a:pt x="125" y="173"/>
                    </a:lnTo>
                    <a:lnTo>
                      <a:pt x="154" y="186"/>
                    </a:lnTo>
                    <a:lnTo>
                      <a:pt x="183" y="200"/>
                    </a:lnTo>
                    <a:lnTo>
                      <a:pt x="211" y="212"/>
                    </a:lnTo>
                    <a:lnTo>
                      <a:pt x="240" y="225"/>
                    </a:lnTo>
                    <a:lnTo>
                      <a:pt x="268" y="236"/>
                    </a:lnTo>
                    <a:lnTo>
                      <a:pt x="292" y="248"/>
                    </a:lnTo>
                    <a:lnTo>
                      <a:pt x="314" y="257"/>
                    </a:lnTo>
                    <a:lnTo>
                      <a:pt x="332" y="265"/>
                    </a:lnTo>
                    <a:lnTo>
                      <a:pt x="346" y="271"/>
                    </a:lnTo>
                    <a:lnTo>
                      <a:pt x="355" y="276"/>
                    </a:lnTo>
                    <a:lnTo>
                      <a:pt x="359" y="277"/>
                    </a:lnTo>
                    <a:lnTo>
                      <a:pt x="577" y="365"/>
                    </a:lnTo>
                    <a:lnTo>
                      <a:pt x="662" y="376"/>
                    </a:lnTo>
                    <a:close/>
                  </a:path>
                </a:pathLst>
              </a:custGeom>
              <a:solidFill>
                <a:srgbClr val="7F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17" name="Freeform 21"/>
              <p:cNvSpPr>
                <a:spLocks/>
              </p:cNvSpPr>
              <p:nvPr/>
            </p:nvSpPr>
            <p:spPr bwMode="auto">
              <a:xfrm>
                <a:off x="705" y="1712"/>
                <a:ext cx="88" cy="60"/>
              </a:xfrm>
              <a:custGeom>
                <a:avLst/>
                <a:gdLst>
                  <a:gd name="T0" fmla="*/ 168 w 177"/>
                  <a:gd name="T1" fmla="*/ 76 h 119"/>
                  <a:gd name="T2" fmla="*/ 157 w 177"/>
                  <a:gd name="T3" fmla="*/ 66 h 119"/>
                  <a:gd name="T4" fmla="*/ 143 w 177"/>
                  <a:gd name="T5" fmla="*/ 56 h 119"/>
                  <a:gd name="T6" fmla="*/ 127 w 177"/>
                  <a:gd name="T7" fmla="*/ 46 h 119"/>
                  <a:gd name="T8" fmla="*/ 111 w 177"/>
                  <a:gd name="T9" fmla="*/ 35 h 119"/>
                  <a:gd name="T10" fmla="*/ 93 w 177"/>
                  <a:gd name="T11" fmla="*/ 26 h 119"/>
                  <a:gd name="T12" fmla="*/ 75 w 177"/>
                  <a:gd name="T13" fmla="*/ 18 h 119"/>
                  <a:gd name="T14" fmla="*/ 58 w 177"/>
                  <a:gd name="T15" fmla="*/ 10 h 119"/>
                  <a:gd name="T16" fmla="*/ 43 w 177"/>
                  <a:gd name="T17" fmla="*/ 3 h 119"/>
                  <a:gd name="T18" fmla="*/ 30 w 177"/>
                  <a:gd name="T19" fmla="*/ 0 h 119"/>
                  <a:gd name="T20" fmla="*/ 19 w 177"/>
                  <a:gd name="T21" fmla="*/ 2 h 119"/>
                  <a:gd name="T22" fmla="*/ 11 w 177"/>
                  <a:gd name="T23" fmla="*/ 8 h 119"/>
                  <a:gd name="T24" fmla="*/ 4 w 177"/>
                  <a:gd name="T25" fmla="*/ 16 h 119"/>
                  <a:gd name="T26" fmla="*/ 0 w 177"/>
                  <a:gd name="T27" fmla="*/ 25 h 119"/>
                  <a:gd name="T28" fmla="*/ 0 w 177"/>
                  <a:gd name="T29" fmla="*/ 36 h 119"/>
                  <a:gd name="T30" fmla="*/ 5 w 177"/>
                  <a:gd name="T31" fmla="*/ 46 h 119"/>
                  <a:gd name="T32" fmla="*/ 12 w 177"/>
                  <a:gd name="T33" fmla="*/ 55 h 119"/>
                  <a:gd name="T34" fmla="*/ 24 w 177"/>
                  <a:gd name="T35" fmla="*/ 63 h 119"/>
                  <a:gd name="T36" fmla="*/ 39 w 177"/>
                  <a:gd name="T37" fmla="*/ 72 h 119"/>
                  <a:gd name="T38" fmla="*/ 55 w 177"/>
                  <a:gd name="T39" fmla="*/ 83 h 119"/>
                  <a:gd name="T40" fmla="*/ 73 w 177"/>
                  <a:gd name="T41" fmla="*/ 92 h 119"/>
                  <a:gd name="T42" fmla="*/ 91 w 177"/>
                  <a:gd name="T43" fmla="*/ 101 h 119"/>
                  <a:gd name="T44" fmla="*/ 110 w 177"/>
                  <a:gd name="T45" fmla="*/ 109 h 119"/>
                  <a:gd name="T46" fmla="*/ 125 w 177"/>
                  <a:gd name="T47" fmla="*/ 115 h 119"/>
                  <a:gd name="T48" fmla="*/ 139 w 177"/>
                  <a:gd name="T49" fmla="*/ 118 h 119"/>
                  <a:gd name="T50" fmla="*/ 150 w 177"/>
                  <a:gd name="T51" fmla="*/ 119 h 119"/>
                  <a:gd name="T52" fmla="*/ 159 w 177"/>
                  <a:gd name="T53" fmla="*/ 117 h 119"/>
                  <a:gd name="T54" fmla="*/ 168 w 177"/>
                  <a:gd name="T55" fmla="*/ 114 h 119"/>
                  <a:gd name="T56" fmla="*/ 173 w 177"/>
                  <a:gd name="T57" fmla="*/ 109 h 119"/>
                  <a:gd name="T58" fmla="*/ 177 w 177"/>
                  <a:gd name="T59" fmla="*/ 102 h 119"/>
                  <a:gd name="T60" fmla="*/ 177 w 177"/>
                  <a:gd name="T61" fmla="*/ 94 h 119"/>
                  <a:gd name="T62" fmla="*/ 173 w 177"/>
                  <a:gd name="T63" fmla="*/ 85 h 119"/>
                  <a:gd name="T64" fmla="*/ 168 w 177"/>
                  <a:gd name="T65" fmla="*/ 7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7" h="119">
                    <a:moveTo>
                      <a:pt x="168" y="76"/>
                    </a:moveTo>
                    <a:lnTo>
                      <a:pt x="157" y="66"/>
                    </a:lnTo>
                    <a:lnTo>
                      <a:pt x="143" y="56"/>
                    </a:lnTo>
                    <a:lnTo>
                      <a:pt x="127" y="46"/>
                    </a:lnTo>
                    <a:lnTo>
                      <a:pt x="111" y="35"/>
                    </a:lnTo>
                    <a:lnTo>
                      <a:pt x="93" y="26"/>
                    </a:lnTo>
                    <a:lnTo>
                      <a:pt x="75" y="18"/>
                    </a:lnTo>
                    <a:lnTo>
                      <a:pt x="58" y="10"/>
                    </a:lnTo>
                    <a:lnTo>
                      <a:pt x="43" y="3"/>
                    </a:lnTo>
                    <a:lnTo>
                      <a:pt x="30" y="0"/>
                    </a:lnTo>
                    <a:lnTo>
                      <a:pt x="19" y="2"/>
                    </a:lnTo>
                    <a:lnTo>
                      <a:pt x="11" y="8"/>
                    </a:lnTo>
                    <a:lnTo>
                      <a:pt x="4" y="16"/>
                    </a:lnTo>
                    <a:lnTo>
                      <a:pt x="0" y="25"/>
                    </a:lnTo>
                    <a:lnTo>
                      <a:pt x="0" y="36"/>
                    </a:lnTo>
                    <a:lnTo>
                      <a:pt x="5" y="46"/>
                    </a:lnTo>
                    <a:lnTo>
                      <a:pt x="12" y="55"/>
                    </a:lnTo>
                    <a:lnTo>
                      <a:pt x="24" y="63"/>
                    </a:lnTo>
                    <a:lnTo>
                      <a:pt x="39" y="72"/>
                    </a:lnTo>
                    <a:lnTo>
                      <a:pt x="55" y="83"/>
                    </a:lnTo>
                    <a:lnTo>
                      <a:pt x="73" y="92"/>
                    </a:lnTo>
                    <a:lnTo>
                      <a:pt x="91" y="101"/>
                    </a:lnTo>
                    <a:lnTo>
                      <a:pt x="110" y="109"/>
                    </a:lnTo>
                    <a:lnTo>
                      <a:pt x="125" y="115"/>
                    </a:lnTo>
                    <a:lnTo>
                      <a:pt x="139" y="118"/>
                    </a:lnTo>
                    <a:lnTo>
                      <a:pt x="150" y="119"/>
                    </a:lnTo>
                    <a:lnTo>
                      <a:pt x="159" y="117"/>
                    </a:lnTo>
                    <a:lnTo>
                      <a:pt x="168" y="114"/>
                    </a:lnTo>
                    <a:lnTo>
                      <a:pt x="173" y="109"/>
                    </a:lnTo>
                    <a:lnTo>
                      <a:pt x="177" y="102"/>
                    </a:lnTo>
                    <a:lnTo>
                      <a:pt x="177" y="94"/>
                    </a:lnTo>
                    <a:lnTo>
                      <a:pt x="173" y="85"/>
                    </a:lnTo>
                    <a:lnTo>
                      <a:pt x="168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18" name="Freeform 22"/>
              <p:cNvSpPr>
                <a:spLocks/>
              </p:cNvSpPr>
              <p:nvPr/>
            </p:nvSpPr>
            <p:spPr bwMode="auto">
              <a:xfrm>
                <a:off x="717" y="1722"/>
                <a:ext cx="64" cy="40"/>
              </a:xfrm>
              <a:custGeom>
                <a:avLst/>
                <a:gdLst>
                  <a:gd name="T0" fmla="*/ 120 w 127"/>
                  <a:gd name="T1" fmla="*/ 52 h 81"/>
                  <a:gd name="T2" fmla="*/ 112 w 127"/>
                  <a:gd name="T3" fmla="*/ 45 h 81"/>
                  <a:gd name="T4" fmla="*/ 102 w 127"/>
                  <a:gd name="T5" fmla="*/ 38 h 81"/>
                  <a:gd name="T6" fmla="*/ 91 w 127"/>
                  <a:gd name="T7" fmla="*/ 31 h 81"/>
                  <a:gd name="T8" fmla="*/ 78 w 127"/>
                  <a:gd name="T9" fmla="*/ 24 h 81"/>
                  <a:gd name="T10" fmla="*/ 65 w 127"/>
                  <a:gd name="T11" fmla="*/ 19 h 81"/>
                  <a:gd name="T12" fmla="*/ 53 w 127"/>
                  <a:gd name="T13" fmla="*/ 12 h 81"/>
                  <a:gd name="T14" fmla="*/ 40 w 127"/>
                  <a:gd name="T15" fmla="*/ 7 h 81"/>
                  <a:gd name="T16" fmla="*/ 30 w 127"/>
                  <a:gd name="T17" fmla="*/ 3 h 81"/>
                  <a:gd name="T18" fmla="*/ 21 w 127"/>
                  <a:gd name="T19" fmla="*/ 0 h 81"/>
                  <a:gd name="T20" fmla="*/ 13 w 127"/>
                  <a:gd name="T21" fmla="*/ 1 h 81"/>
                  <a:gd name="T22" fmla="*/ 7 w 127"/>
                  <a:gd name="T23" fmla="*/ 5 h 81"/>
                  <a:gd name="T24" fmla="*/ 2 w 127"/>
                  <a:gd name="T25" fmla="*/ 11 h 81"/>
                  <a:gd name="T26" fmla="*/ 0 w 127"/>
                  <a:gd name="T27" fmla="*/ 17 h 81"/>
                  <a:gd name="T28" fmla="*/ 0 w 127"/>
                  <a:gd name="T29" fmla="*/ 24 h 81"/>
                  <a:gd name="T30" fmla="*/ 2 w 127"/>
                  <a:gd name="T31" fmla="*/ 32 h 81"/>
                  <a:gd name="T32" fmla="*/ 7 w 127"/>
                  <a:gd name="T33" fmla="*/ 38 h 81"/>
                  <a:gd name="T34" fmla="*/ 15 w 127"/>
                  <a:gd name="T35" fmla="*/ 44 h 81"/>
                  <a:gd name="T36" fmla="*/ 26 w 127"/>
                  <a:gd name="T37" fmla="*/ 50 h 81"/>
                  <a:gd name="T38" fmla="*/ 38 w 127"/>
                  <a:gd name="T39" fmla="*/ 57 h 81"/>
                  <a:gd name="T40" fmla="*/ 52 w 127"/>
                  <a:gd name="T41" fmla="*/ 64 h 81"/>
                  <a:gd name="T42" fmla="*/ 65 w 127"/>
                  <a:gd name="T43" fmla="*/ 69 h 81"/>
                  <a:gd name="T44" fmla="*/ 78 w 127"/>
                  <a:gd name="T45" fmla="*/ 75 h 81"/>
                  <a:gd name="T46" fmla="*/ 90 w 127"/>
                  <a:gd name="T47" fmla="*/ 79 h 81"/>
                  <a:gd name="T48" fmla="*/ 99 w 127"/>
                  <a:gd name="T49" fmla="*/ 81 h 81"/>
                  <a:gd name="T50" fmla="*/ 107 w 127"/>
                  <a:gd name="T51" fmla="*/ 81 h 81"/>
                  <a:gd name="T52" fmla="*/ 114 w 127"/>
                  <a:gd name="T53" fmla="*/ 81 h 81"/>
                  <a:gd name="T54" fmla="*/ 120 w 127"/>
                  <a:gd name="T55" fmla="*/ 79 h 81"/>
                  <a:gd name="T56" fmla="*/ 123 w 127"/>
                  <a:gd name="T57" fmla="*/ 75 h 81"/>
                  <a:gd name="T58" fmla="*/ 125 w 127"/>
                  <a:gd name="T59" fmla="*/ 70 h 81"/>
                  <a:gd name="T60" fmla="*/ 127 w 127"/>
                  <a:gd name="T61" fmla="*/ 65 h 81"/>
                  <a:gd name="T62" fmla="*/ 124 w 127"/>
                  <a:gd name="T63" fmla="*/ 59 h 81"/>
                  <a:gd name="T64" fmla="*/ 120 w 127"/>
                  <a:gd name="T65" fmla="*/ 52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7" h="81">
                    <a:moveTo>
                      <a:pt x="120" y="52"/>
                    </a:moveTo>
                    <a:lnTo>
                      <a:pt x="112" y="45"/>
                    </a:lnTo>
                    <a:lnTo>
                      <a:pt x="102" y="38"/>
                    </a:lnTo>
                    <a:lnTo>
                      <a:pt x="91" y="31"/>
                    </a:lnTo>
                    <a:lnTo>
                      <a:pt x="78" y="24"/>
                    </a:lnTo>
                    <a:lnTo>
                      <a:pt x="65" y="19"/>
                    </a:lnTo>
                    <a:lnTo>
                      <a:pt x="53" y="12"/>
                    </a:lnTo>
                    <a:lnTo>
                      <a:pt x="40" y="7"/>
                    </a:lnTo>
                    <a:lnTo>
                      <a:pt x="30" y="3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7" y="5"/>
                    </a:lnTo>
                    <a:lnTo>
                      <a:pt x="2" y="11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7" y="38"/>
                    </a:lnTo>
                    <a:lnTo>
                      <a:pt x="15" y="44"/>
                    </a:lnTo>
                    <a:lnTo>
                      <a:pt x="26" y="50"/>
                    </a:lnTo>
                    <a:lnTo>
                      <a:pt x="38" y="57"/>
                    </a:lnTo>
                    <a:lnTo>
                      <a:pt x="52" y="64"/>
                    </a:lnTo>
                    <a:lnTo>
                      <a:pt x="65" y="69"/>
                    </a:lnTo>
                    <a:lnTo>
                      <a:pt x="78" y="75"/>
                    </a:lnTo>
                    <a:lnTo>
                      <a:pt x="90" y="79"/>
                    </a:lnTo>
                    <a:lnTo>
                      <a:pt x="99" y="81"/>
                    </a:lnTo>
                    <a:lnTo>
                      <a:pt x="107" y="81"/>
                    </a:lnTo>
                    <a:lnTo>
                      <a:pt x="114" y="81"/>
                    </a:lnTo>
                    <a:lnTo>
                      <a:pt x="120" y="79"/>
                    </a:lnTo>
                    <a:lnTo>
                      <a:pt x="123" y="75"/>
                    </a:lnTo>
                    <a:lnTo>
                      <a:pt x="125" y="70"/>
                    </a:lnTo>
                    <a:lnTo>
                      <a:pt x="127" y="65"/>
                    </a:lnTo>
                    <a:lnTo>
                      <a:pt x="124" y="59"/>
                    </a:lnTo>
                    <a:lnTo>
                      <a:pt x="120" y="5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19" name="Freeform 23"/>
              <p:cNvSpPr>
                <a:spLocks/>
              </p:cNvSpPr>
              <p:nvPr/>
            </p:nvSpPr>
            <p:spPr bwMode="auto">
              <a:xfrm>
                <a:off x="1130" y="1582"/>
                <a:ext cx="303" cy="179"/>
              </a:xfrm>
              <a:custGeom>
                <a:avLst/>
                <a:gdLst>
                  <a:gd name="T0" fmla="*/ 597 w 606"/>
                  <a:gd name="T1" fmla="*/ 357 h 357"/>
                  <a:gd name="T2" fmla="*/ 0 w 606"/>
                  <a:gd name="T3" fmla="*/ 254 h 357"/>
                  <a:gd name="T4" fmla="*/ 14 w 606"/>
                  <a:gd name="T5" fmla="*/ 224 h 357"/>
                  <a:gd name="T6" fmla="*/ 31 w 606"/>
                  <a:gd name="T7" fmla="*/ 203 h 357"/>
                  <a:gd name="T8" fmla="*/ 52 w 606"/>
                  <a:gd name="T9" fmla="*/ 190 h 357"/>
                  <a:gd name="T10" fmla="*/ 74 w 606"/>
                  <a:gd name="T11" fmla="*/ 182 h 357"/>
                  <a:gd name="T12" fmla="*/ 98 w 606"/>
                  <a:gd name="T13" fmla="*/ 178 h 357"/>
                  <a:gd name="T14" fmla="*/ 123 w 606"/>
                  <a:gd name="T15" fmla="*/ 173 h 357"/>
                  <a:gd name="T16" fmla="*/ 147 w 606"/>
                  <a:gd name="T17" fmla="*/ 165 h 357"/>
                  <a:gd name="T18" fmla="*/ 171 w 606"/>
                  <a:gd name="T19" fmla="*/ 152 h 357"/>
                  <a:gd name="T20" fmla="*/ 183 w 606"/>
                  <a:gd name="T21" fmla="*/ 143 h 357"/>
                  <a:gd name="T22" fmla="*/ 193 w 606"/>
                  <a:gd name="T23" fmla="*/ 133 h 357"/>
                  <a:gd name="T24" fmla="*/ 203 w 606"/>
                  <a:gd name="T25" fmla="*/ 120 h 357"/>
                  <a:gd name="T26" fmla="*/ 212 w 606"/>
                  <a:gd name="T27" fmla="*/ 106 h 357"/>
                  <a:gd name="T28" fmla="*/ 221 w 606"/>
                  <a:gd name="T29" fmla="*/ 92 h 357"/>
                  <a:gd name="T30" fmla="*/ 230 w 606"/>
                  <a:gd name="T31" fmla="*/ 79 h 357"/>
                  <a:gd name="T32" fmla="*/ 241 w 606"/>
                  <a:gd name="T33" fmla="*/ 65 h 357"/>
                  <a:gd name="T34" fmla="*/ 251 w 606"/>
                  <a:gd name="T35" fmla="*/ 51 h 357"/>
                  <a:gd name="T36" fmla="*/ 262 w 606"/>
                  <a:gd name="T37" fmla="*/ 38 h 357"/>
                  <a:gd name="T38" fmla="*/ 276 w 606"/>
                  <a:gd name="T39" fmla="*/ 27 h 357"/>
                  <a:gd name="T40" fmla="*/ 290 w 606"/>
                  <a:gd name="T41" fmla="*/ 17 h 357"/>
                  <a:gd name="T42" fmla="*/ 307 w 606"/>
                  <a:gd name="T43" fmla="*/ 9 h 357"/>
                  <a:gd name="T44" fmla="*/ 326 w 606"/>
                  <a:gd name="T45" fmla="*/ 4 h 357"/>
                  <a:gd name="T46" fmla="*/ 348 w 606"/>
                  <a:gd name="T47" fmla="*/ 0 h 357"/>
                  <a:gd name="T48" fmla="*/ 371 w 606"/>
                  <a:gd name="T49" fmla="*/ 0 h 357"/>
                  <a:gd name="T50" fmla="*/ 398 w 606"/>
                  <a:gd name="T51" fmla="*/ 4 h 357"/>
                  <a:gd name="T52" fmla="*/ 447 w 606"/>
                  <a:gd name="T53" fmla="*/ 16 h 357"/>
                  <a:gd name="T54" fmla="*/ 478 w 606"/>
                  <a:gd name="T55" fmla="*/ 35 h 357"/>
                  <a:gd name="T56" fmla="*/ 496 w 606"/>
                  <a:gd name="T57" fmla="*/ 57 h 357"/>
                  <a:gd name="T58" fmla="*/ 504 w 606"/>
                  <a:gd name="T59" fmla="*/ 81 h 357"/>
                  <a:gd name="T60" fmla="*/ 508 w 606"/>
                  <a:gd name="T61" fmla="*/ 109 h 357"/>
                  <a:gd name="T62" fmla="*/ 510 w 606"/>
                  <a:gd name="T63" fmla="*/ 136 h 357"/>
                  <a:gd name="T64" fmla="*/ 515 w 606"/>
                  <a:gd name="T65" fmla="*/ 164 h 357"/>
                  <a:gd name="T66" fmla="*/ 526 w 606"/>
                  <a:gd name="T67" fmla="*/ 191 h 357"/>
                  <a:gd name="T68" fmla="*/ 542 w 606"/>
                  <a:gd name="T69" fmla="*/ 216 h 357"/>
                  <a:gd name="T70" fmla="*/ 560 w 606"/>
                  <a:gd name="T71" fmla="*/ 235 h 357"/>
                  <a:gd name="T72" fmla="*/ 576 w 606"/>
                  <a:gd name="T73" fmla="*/ 253 h 357"/>
                  <a:gd name="T74" fmla="*/ 590 w 606"/>
                  <a:gd name="T75" fmla="*/ 269 h 357"/>
                  <a:gd name="T76" fmla="*/ 600 w 606"/>
                  <a:gd name="T77" fmla="*/ 286 h 357"/>
                  <a:gd name="T78" fmla="*/ 606 w 606"/>
                  <a:gd name="T79" fmla="*/ 306 h 357"/>
                  <a:gd name="T80" fmla="*/ 605 w 606"/>
                  <a:gd name="T81" fmla="*/ 329 h 357"/>
                  <a:gd name="T82" fmla="*/ 597 w 606"/>
                  <a:gd name="T83" fmla="*/ 35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06" h="357">
                    <a:moveTo>
                      <a:pt x="597" y="357"/>
                    </a:moveTo>
                    <a:lnTo>
                      <a:pt x="0" y="254"/>
                    </a:lnTo>
                    <a:lnTo>
                      <a:pt x="14" y="224"/>
                    </a:lnTo>
                    <a:lnTo>
                      <a:pt x="31" y="203"/>
                    </a:lnTo>
                    <a:lnTo>
                      <a:pt x="52" y="190"/>
                    </a:lnTo>
                    <a:lnTo>
                      <a:pt x="74" y="182"/>
                    </a:lnTo>
                    <a:lnTo>
                      <a:pt x="98" y="178"/>
                    </a:lnTo>
                    <a:lnTo>
                      <a:pt x="123" y="173"/>
                    </a:lnTo>
                    <a:lnTo>
                      <a:pt x="147" y="165"/>
                    </a:lnTo>
                    <a:lnTo>
                      <a:pt x="171" y="152"/>
                    </a:lnTo>
                    <a:lnTo>
                      <a:pt x="183" y="143"/>
                    </a:lnTo>
                    <a:lnTo>
                      <a:pt x="193" y="133"/>
                    </a:lnTo>
                    <a:lnTo>
                      <a:pt x="203" y="120"/>
                    </a:lnTo>
                    <a:lnTo>
                      <a:pt x="212" y="106"/>
                    </a:lnTo>
                    <a:lnTo>
                      <a:pt x="221" y="92"/>
                    </a:lnTo>
                    <a:lnTo>
                      <a:pt x="230" y="79"/>
                    </a:lnTo>
                    <a:lnTo>
                      <a:pt x="241" y="65"/>
                    </a:lnTo>
                    <a:lnTo>
                      <a:pt x="251" y="51"/>
                    </a:lnTo>
                    <a:lnTo>
                      <a:pt x="262" y="38"/>
                    </a:lnTo>
                    <a:lnTo>
                      <a:pt x="276" y="27"/>
                    </a:lnTo>
                    <a:lnTo>
                      <a:pt x="290" y="17"/>
                    </a:lnTo>
                    <a:lnTo>
                      <a:pt x="307" y="9"/>
                    </a:lnTo>
                    <a:lnTo>
                      <a:pt x="326" y="4"/>
                    </a:lnTo>
                    <a:lnTo>
                      <a:pt x="348" y="0"/>
                    </a:lnTo>
                    <a:lnTo>
                      <a:pt x="371" y="0"/>
                    </a:lnTo>
                    <a:lnTo>
                      <a:pt x="398" y="4"/>
                    </a:lnTo>
                    <a:lnTo>
                      <a:pt x="447" y="16"/>
                    </a:lnTo>
                    <a:lnTo>
                      <a:pt x="478" y="35"/>
                    </a:lnTo>
                    <a:lnTo>
                      <a:pt x="496" y="57"/>
                    </a:lnTo>
                    <a:lnTo>
                      <a:pt x="504" y="81"/>
                    </a:lnTo>
                    <a:lnTo>
                      <a:pt x="508" y="109"/>
                    </a:lnTo>
                    <a:lnTo>
                      <a:pt x="510" y="136"/>
                    </a:lnTo>
                    <a:lnTo>
                      <a:pt x="515" y="164"/>
                    </a:lnTo>
                    <a:lnTo>
                      <a:pt x="526" y="191"/>
                    </a:lnTo>
                    <a:lnTo>
                      <a:pt x="542" y="216"/>
                    </a:lnTo>
                    <a:lnTo>
                      <a:pt x="560" y="235"/>
                    </a:lnTo>
                    <a:lnTo>
                      <a:pt x="576" y="253"/>
                    </a:lnTo>
                    <a:lnTo>
                      <a:pt x="590" y="269"/>
                    </a:lnTo>
                    <a:lnTo>
                      <a:pt x="600" y="286"/>
                    </a:lnTo>
                    <a:lnTo>
                      <a:pt x="606" y="306"/>
                    </a:lnTo>
                    <a:lnTo>
                      <a:pt x="605" y="329"/>
                    </a:lnTo>
                    <a:lnTo>
                      <a:pt x="597" y="3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20" name="Freeform 24"/>
              <p:cNvSpPr>
                <a:spLocks/>
              </p:cNvSpPr>
              <p:nvPr/>
            </p:nvSpPr>
            <p:spPr bwMode="auto">
              <a:xfrm>
                <a:off x="1156" y="1605"/>
                <a:ext cx="248" cy="138"/>
              </a:xfrm>
              <a:custGeom>
                <a:avLst/>
                <a:gdLst>
                  <a:gd name="T0" fmla="*/ 487 w 495"/>
                  <a:gd name="T1" fmla="*/ 278 h 278"/>
                  <a:gd name="T2" fmla="*/ 0 w 495"/>
                  <a:gd name="T3" fmla="*/ 201 h 278"/>
                  <a:gd name="T4" fmla="*/ 11 w 495"/>
                  <a:gd name="T5" fmla="*/ 176 h 278"/>
                  <a:gd name="T6" fmla="*/ 26 w 495"/>
                  <a:gd name="T7" fmla="*/ 160 h 278"/>
                  <a:gd name="T8" fmla="*/ 42 w 495"/>
                  <a:gd name="T9" fmla="*/ 151 h 278"/>
                  <a:gd name="T10" fmla="*/ 61 w 495"/>
                  <a:gd name="T11" fmla="*/ 144 h 278"/>
                  <a:gd name="T12" fmla="*/ 80 w 495"/>
                  <a:gd name="T13" fmla="*/ 141 h 278"/>
                  <a:gd name="T14" fmla="*/ 101 w 495"/>
                  <a:gd name="T15" fmla="*/ 136 h 278"/>
                  <a:gd name="T16" fmla="*/ 122 w 495"/>
                  <a:gd name="T17" fmla="*/ 130 h 278"/>
                  <a:gd name="T18" fmla="*/ 141 w 495"/>
                  <a:gd name="T19" fmla="*/ 120 h 278"/>
                  <a:gd name="T20" fmla="*/ 151 w 495"/>
                  <a:gd name="T21" fmla="*/ 113 h 278"/>
                  <a:gd name="T22" fmla="*/ 159 w 495"/>
                  <a:gd name="T23" fmla="*/ 104 h 278"/>
                  <a:gd name="T24" fmla="*/ 167 w 495"/>
                  <a:gd name="T25" fmla="*/ 95 h 278"/>
                  <a:gd name="T26" fmla="*/ 175 w 495"/>
                  <a:gd name="T27" fmla="*/ 84 h 278"/>
                  <a:gd name="T28" fmla="*/ 182 w 495"/>
                  <a:gd name="T29" fmla="*/ 74 h 278"/>
                  <a:gd name="T30" fmla="*/ 190 w 495"/>
                  <a:gd name="T31" fmla="*/ 62 h 278"/>
                  <a:gd name="T32" fmla="*/ 198 w 495"/>
                  <a:gd name="T33" fmla="*/ 52 h 278"/>
                  <a:gd name="T34" fmla="*/ 207 w 495"/>
                  <a:gd name="T35" fmla="*/ 40 h 278"/>
                  <a:gd name="T36" fmla="*/ 216 w 495"/>
                  <a:gd name="T37" fmla="*/ 31 h 278"/>
                  <a:gd name="T38" fmla="*/ 227 w 495"/>
                  <a:gd name="T39" fmla="*/ 22 h 278"/>
                  <a:gd name="T40" fmla="*/ 239 w 495"/>
                  <a:gd name="T41" fmla="*/ 14 h 278"/>
                  <a:gd name="T42" fmla="*/ 253 w 495"/>
                  <a:gd name="T43" fmla="*/ 8 h 278"/>
                  <a:gd name="T44" fmla="*/ 268 w 495"/>
                  <a:gd name="T45" fmla="*/ 4 h 278"/>
                  <a:gd name="T46" fmla="*/ 287 w 495"/>
                  <a:gd name="T47" fmla="*/ 0 h 278"/>
                  <a:gd name="T48" fmla="*/ 306 w 495"/>
                  <a:gd name="T49" fmla="*/ 0 h 278"/>
                  <a:gd name="T50" fmla="*/ 328 w 495"/>
                  <a:gd name="T51" fmla="*/ 2 h 278"/>
                  <a:gd name="T52" fmla="*/ 367 w 495"/>
                  <a:gd name="T53" fmla="*/ 13 h 278"/>
                  <a:gd name="T54" fmla="*/ 391 w 495"/>
                  <a:gd name="T55" fmla="*/ 27 h 278"/>
                  <a:gd name="T56" fmla="*/ 406 w 495"/>
                  <a:gd name="T57" fmla="*/ 43 h 278"/>
                  <a:gd name="T58" fmla="*/ 413 w 495"/>
                  <a:gd name="T59" fmla="*/ 62 h 278"/>
                  <a:gd name="T60" fmla="*/ 417 w 495"/>
                  <a:gd name="T61" fmla="*/ 83 h 278"/>
                  <a:gd name="T62" fmla="*/ 418 w 495"/>
                  <a:gd name="T63" fmla="*/ 105 h 278"/>
                  <a:gd name="T64" fmla="*/ 421 w 495"/>
                  <a:gd name="T65" fmla="*/ 127 h 278"/>
                  <a:gd name="T66" fmla="*/ 431 w 495"/>
                  <a:gd name="T67" fmla="*/ 149 h 278"/>
                  <a:gd name="T68" fmla="*/ 443 w 495"/>
                  <a:gd name="T69" fmla="*/ 167 h 278"/>
                  <a:gd name="T70" fmla="*/ 457 w 495"/>
                  <a:gd name="T71" fmla="*/ 182 h 278"/>
                  <a:gd name="T72" fmla="*/ 471 w 495"/>
                  <a:gd name="T73" fmla="*/ 196 h 278"/>
                  <a:gd name="T74" fmla="*/ 481 w 495"/>
                  <a:gd name="T75" fmla="*/ 209 h 278"/>
                  <a:gd name="T76" fmla="*/ 490 w 495"/>
                  <a:gd name="T77" fmla="*/ 221 h 278"/>
                  <a:gd name="T78" fmla="*/ 495 w 495"/>
                  <a:gd name="T79" fmla="*/ 238 h 278"/>
                  <a:gd name="T80" fmla="*/ 494 w 495"/>
                  <a:gd name="T81" fmla="*/ 255 h 278"/>
                  <a:gd name="T82" fmla="*/ 487 w 495"/>
                  <a:gd name="T83" fmla="*/ 27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95" h="278">
                    <a:moveTo>
                      <a:pt x="487" y="278"/>
                    </a:moveTo>
                    <a:lnTo>
                      <a:pt x="0" y="201"/>
                    </a:lnTo>
                    <a:lnTo>
                      <a:pt x="11" y="176"/>
                    </a:lnTo>
                    <a:lnTo>
                      <a:pt x="26" y="160"/>
                    </a:lnTo>
                    <a:lnTo>
                      <a:pt x="42" y="151"/>
                    </a:lnTo>
                    <a:lnTo>
                      <a:pt x="61" y="144"/>
                    </a:lnTo>
                    <a:lnTo>
                      <a:pt x="80" y="141"/>
                    </a:lnTo>
                    <a:lnTo>
                      <a:pt x="101" y="136"/>
                    </a:lnTo>
                    <a:lnTo>
                      <a:pt x="122" y="130"/>
                    </a:lnTo>
                    <a:lnTo>
                      <a:pt x="141" y="120"/>
                    </a:lnTo>
                    <a:lnTo>
                      <a:pt x="151" y="113"/>
                    </a:lnTo>
                    <a:lnTo>
                      <a:pt x="159" y="104"/>
                    </a:lnTo>
                    <a:lnTo>
                      <a:pt x="167" y="95"/>
                    </a:lnTo>
                    <a:lnTo>
                      <a:pt x="175" y="84"/>
                    </a:lnTo>
                    <a:lnTo>
                      <a:pt x="182" y="74"/>
                    </a:lnTo>
                    <a:lnTo>
                      <a:pt x="190" y="62"/>
                    </a:lnTo>
                    <a:lnTo>
                      <a:pt x="198" y="52"/>
                    </a:lnTo>
                    <a:lnTo>
                      <a:pt x="207" y="40"/>
                    </a:lnTo>
                    <a:lnTo>
                      <a:pt x="216" y="31"/>
                    </a:lnTo>
                    <a:lnTo>
                      <a:pt x="227" y="22"/>
                    </a:lnTo>
                    <a:lnTo>
                      <a:pt x="239" y="14"/>
                    </a:lnTo>
                    <a:lnTo>
                      <a:pt x="253" y="8"/>
                    </a:lnTo>
                    <a:lnTo>
                      <a:pt x="268" y="4"/>
                    </a:lnTo>
                    <a:lnTo>
                      <a:pt x="287" y="0"/>
                    </a:lnTo>
                    <a:lnTo>
                      <a:pt x="306" y="0"/>
                    </a:lnTo>
                    <a:lnTo>
                      <a:pt x="328" y="2"/>
                    </a:lnTo>
                    <a:lnTo>
                      <a:pt x="367" y="13"/>
                    </a:lnTo>
                    <a:lnTo>
                      <a:pt x="391" y="27"/>
                    </a:lnTo>
                    <a:lnTo>
                      <a:pt x="406" y="43"/>
                    </a:lnTo>
                    <a:lnTo>
                      <a:pt x="413" y="62"/>
                    </a:lnTo>
                    <a:lnTo>
                      <a:pt x="417" y="83"/>
                    </a:lnTo>
                    <a:lnTo>
                      <a:pt x="418" y="105"/>
                    </a:lnTo>
                    <a:lnTo>
                      <a:pt x="421" y="127"/>
                    </a:lnTo>
                    <a:lnTo>
                      <a:pt x="431" y="149"/>
                    </a:lnTo>
                    <a:lnTo>
                      <a:pt x="443" y="167"/>
                    </a:lnTo>
                    <a:lnTo>
                      <a:pt x="457" y="182"/>
                    </a:lnTo>
                    <a:lnTo>
                      <a:pt x="471" y="196"/>
                    </a:lnTo>
                    <a:lnTo>
                      <a:pt x="481" y="209"/>
                    </a:lnTo>
                    <a:lnTo>
                      <a:pt x="490" y="221"/>
                    </a:lnTo>
                    <a:lnTo>
                      <a:pt x="495" y="238"/>
                    </a:lnTo>
                    <a:lnTo>
                      <a:pt x="494" y="255"/>
                    </a:lnTo>
                    <a:lnTo>
                      <a:pt x="487" y="2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21" name="Freeform 25"/>
              <p:cNvSpPr>
                <a:spLocks/>
              </p:cNvSpPr>
              <p:nvPr/>
            </p:nvSpPr>
            <p:spPr bwMode="auto">
              <a:xfrm>
                <a:off x="1042" y="1765"/>
                <a:ext cx="124" cy="91"/>
              </a:xfrm>
              <a:custGeom>
                <a:avLst/>
                <a:gdLst>
                  <a:gd name="T0" fmla="*/ 186 w 246"/>
                  <a:gd name="T1" fmla="*/ 183 h 183"/>
                  <a:gd name="T2" fmla="*/ 246 w 246"/>
                  <a:gd name="T3" fmla="*/ 41 h 183"/>
                  <a:gd name="T4" fmla="*/ 58 w 246"/>
                  <a:gd name="T5" fmla="*/ 0 h 183"/>
                  <a:gd name="T6" fmla="*/ 0 w 246"/>
                  <a:gd name="T7" fmla="*/ 142 h 183"/>
                  <a:gd name="T8" fmla="*/ 186 w 246"/>
                  <a:gd name="T9" fmla="*/ 1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6" h="183">
                    <a:moveTo>
                      <a:pt x="186" y="183"/>
                    </a:moveTo>
                    <a:lnTo>
                      <a:pt x="246" y="41"/>
                    </a:lnTo>
                    <a:lnTo>
                      <a:pt x="58" y="0"/>
                    </a:lnTo>
                    <a:lnTo>
                      <a:pt x="0" y="142"/>
                    </a:lnTo>
                    <a:lnTo>
                      <a:pt x="186" y="1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22" name="Freeform 26"/>
              <p:cNvSpPr>
                <a:spLocks/>
              </p:cNvSpPr>
              <p:nvPr/>
            </p:nvSpPr>
            <p:spPr bwMode="auto">
              <a:xfrm>
                <a:off x="1054" y="1774"/>
                <a:ext cx="99" cy="73"/>
              </a:xfrm>
              <a:custGeom>
                <a:avLst/>
                <a:gdLst>
                  <a:gd name="T0" fmla="*/ 150 w 197"/>
                  <a:gd name="T1" fmla="*/ 145 h 145"/>
                  <a:gd name="T2" fmla="*/ 197 w 197"/>
                  <a:gd name="T3" fmla="*/ 32 h 145"/>
                  <a:gd name="T4" fmla="*/ 48 w 197"/>
                  <a:gd name="T5" fmla="*/ 0 h 145"/>
                  <a:gd name="T6" fmla="*/ 0 w 197"/>
                  <a:gd name="T7" fmla="*/ 113 h 145"/>
                  <a:gd name="T8" fmla="*/ 150 w 197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" h="145">
                    <a:moveTo>
                      <a:pt x="150" y="145"/>
                    </a:moveTo>
                    <a:lnTo>
                      <a:pt x="197" y="32"/>
                    </a:lnTo>
                    <a:lnTo>
                      <a:pt x="48" y="0"/>
                    </a:lnTo>
                    <a:lnTo>
                      <a:pt x="0" y="113"/>
                    </a:lnTo>
                    <a:lnTo>
                      <a:pt x="150" y="145"/>
                    </a:lnTo>
                    <a:close/>
                  </a:path>
                </a:pathLst>
              </a:custGeom>
              <a:solidFill>
                <a:srgbClr val="7F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23" name="Freeform 27"/>
              <p:cNvSpPr>
                <a:spLocks/>
              </p:cNvSpPr>
              <p:nvPr/>
            </p:nvSpPr>
            <p:spPr bwMode="auto">
              <a:xfrm>
                <a:off x="1054" y="1784"/>
                <a:ext cx="120" cy="51"/>
              </a:xfrm>
              <a:custGeom>
                <a:avLst/>
                <a:gdLst>
                  <a:gd name="T0" fmla="*/ 239 w 239"/>
                  <a:gd name="T1" fmla="*/ 9 h 103"/>
                  <a:gd name="T2" fmla="*/ 227 w 239"/>
                  <a:gd name="T3" fmla="*/ 13 h 103"/>
                  <a:gd name="T4" fmla="*/ 215 w 239"/>
                  <a:gd name="T5" fmla="*/ 18 h 103"/>
                  <a:gd name="T6" fmla="*/ 204 w 239"/>
                  <a:gd name="T7" fmla="*/ 22 h 103"/>
                  <a:gd name="T8" fmla="*/ 193 w 239"/>
                  <a:gd name="T9" fmla="*/ 27 h 103"/>
                  <a:gd name="T10" fmla="*/ 183 w 239"/>
                  <a:gd name="T11" fmla="*/ 32 h 103"/>
                  <a:gd name="T12" fmla="*/ 171 w 239"/>
                  <a:gd name="T13" fmla="*/ 36 h 103"/>
                  <a:gd name="T14" fmla="*/ 160 w 239"/>
                  <a:gd name="T15" fmla="*/ 41 h 103"/>
                  <a:gd name="T16" fmla="*/ 148 w 239"/>
                  <a:gd name="T17" fmla="*/ 47 h 103"/>
                  <a:gd name="T18" fmla="*/ 133 w 239"/>
                  <a:gd name="T19" fmla="*/ 53 h 103"/>
                  <a:gd name="T20" fmla="*/ 118 w 239"/>
                  <a:gd name="T21" fmla="*/ 59 h 103"/>
                  <a:gd name="T22" fmla="*/ 103 w 239"/>
                  <a:gd name="T23" fmla="*/ 66 h 103"/>
                  <a:gd name="T24" fmla="*/ 88 w 239"/>
                  <a:gd name="T25" fmla="*/ 73 h 103"/>
                  <a:gd name="T26" fmla="*/ 74 w 239"/>
                  <a:gd name="T27" fmla="*/ 80 h 103"/>
                  <a:gd name="T28" fmla="*/ 60 w 239"/>
                  <a:gd name="T29" fmla="*/ 87 h 103"/>
                  <a:gd name="T30" fmla="*/ 45 w 239"/>
                  <a:gd name="T31" fmla="*/ 95 h 103"/>
                  <a:gd name="T32" fmla="*/ 31 w 239"/>
                  <a:gd name="T33" fmla="*/ 103 h 103"/>
                  <a:gd name="T34" fmla="*/ 24 w 239"/>
                  <a:gd name="T35" fmla="*/ 87 h 103"/>
                  <a:gd name="T36" fmla="*/ 16 w 239"/>
                  <a:gd name="T37" fmla="*/ 71 h 103"/>
                  <a:gd name="T38" fmla="*/ 7 w 239"/>
                  <a:gd name="T39" fmla="*/ 55 h 103"/>
                  <a:gd name="T40" fmla="*/ 0 w 239"/>
                  <a:gd name="T41" fmla="*/ 39 h 103"/>
                  <a:gd name="T42" fmla="*/ 8 w 239"/>
                  <a:gd name="T43" fmla="*/ 33 h 103"/>
                  <a:gd name="T44" fmla="*/ 16 w 239"/>
                  <a:gd name="T45" fmla="*/ 29 h 103"/>
                  <a:gd name="T46" fmla="*/ 23 w 239"/>
                  <a:gd name="T47" fmla="*/ 28 h 103"/>
                  <a:gd name="T48" fmla="*/ 27 w 239"/>
                  <a:gd name="T49" fmla="*/ 28 h 103"/>
                  <a:gd name="T50" fmla="*/ 31 w 239"/>
                  <a:gd name="T51" fmla="*/ 40 h 103"/>
                  <a:gd name="T52" fmla="*/ 34 w 239"/>
                  <a:gd name="T53" fmla="*/ 49 h 103"/>
                  <a:gd name="T54" fmla="*/ 39 w 239"/>
                  <a:gd name="T55" fmla="*/ 59 h 103"/>
                  <a:gd name="T56" fmla="*/ 43 w 239"/>
                  <a:gd name="T57" fmla="*/ 71 h 103"/>
                  <a:gd name="T58" fmla="*/ 50 w 239"/>
                  <a:gd name="T59" fmla="*/ 67 h 103"/>
                  <a:gd name="T60" fmla="*/ 56 w 239"/>
                  <a:gd name="T61" fmla="*/ 65 h 103"/>
                  <a:gd name="T62" fmla="*/ 63 w 239"/>
                  <a:gd name="T63" fmla="*/ 62 h 103"/>
                  <a:gd name="T64" fmla="*/ 69 w 239"/>
                  <a:gd name="T65" fmla="*/ 59 h 103"/>
                  <a:gd name="T66" fmla="*/ 76 w 239"/>
                  <a:gd name="T67" fmla="*/ 57 h 103"/>
                  <a:gd name="T68" fmla="*/ 81 w 239"/>
                  <a:gd name="T69" fmla="*/ 55 h 103"/>
                  <a:gd name="T70" fmla="*/ 88 w 239"/>
                  <a:gd name="T71" fmla="*/ 51 h 103"/>
                  <a:gd name="T72" fmla="*/ 95 w 239"/>
                  <a:gd name="T73" fmla="*/ 49 h 103"/>
                  <a:gd name="T74" fmla="*/ 114 w 239"/>
                  <a:gd name="T75" fmla="*/ 41 h 103"/>
                  <a:gd name="T76" fmla="*/ 132 w 239"/>
                  <a:gd name="T77" fmla="*/ 34 h 103"/>
                  <a:gd name="T78" fmla="*/ 148 w 239"/>
                  <a:gd name="T79" fmla="*/ 28 h 103"/>
                  <a:gd name="T80" fmla="*/ 163 w 239"/>
                  <a:gd name="T81" fmla="*/ 21 h 103"/>
                  <a:gd name="T82" fmla="*/ 179 w 239"/>
                  <a:gd name="T83" fmla="*/ 17 h 103"/>
                  <a:gd name="T84" fmla="*/ 195 w 239"/>
                  <a:gd name="T85" fmla="*/ 11 h 103"/>
                  <a:gd name="T86" fmla="*/ 213 w 239"/>
                  <a:gd name="T87" fmla="*/ 5 h 103"/>
                  <a:gd name="T88" fmla="*/ 231 w 239"/>
                  <a:gd name="T89" fmla="*/ 0 h 103"/>
                  <a:gd name="T90" fmla="*/ 233 w 239"/>
                  <a:gd name="T91" fmla="*/ 2 h 103"/>
                  <a:gd name="T92" fmla="*/ 236 w 239"/>
                  <a:gd name="T93" fmla="*/ 4 h 103"/>
                  <a:gd name="T94" fmla="*/ 238 w 239"/>
                  <a:gd name="T95" fmla="*/ 6 h 103"/>
                  <a:gd name="T96" fmla="*/ 239 w 239"/>
                  <a:gd name="T97" fmla="*/ 9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9" h="103">
                    <a:moveTo>
                      <a:pt x="239" y="9"/>
                    </a:moveTo>
                    <a:lnTo>
                      <a:pt x="227" y="13"/>
                    </a:lnTo>
                    <a:lnTo>
                      <a:pt x="215" y="18"/>
                    </a:lnTo>
                    <a:lnTo>
                      <a:pt x="204" y="22"/>
                    </a:lnTo>
                    <a:lnTo>
                      <a:pt x="193" y="27"/>
                    </a:lnTo>
                    <a:lnTo>
                      <a:pt x="183" y="32"/>
                    </a:lnTo>
                    <a:lnTo>
                      <a:pt x="171" y="36"/>
                    </a:lnTo>
                    <a:lnTo>
                      <a:pt x="160" y="41"/>
                    </a:lnTo>
                    <a:lnTo>
                      <a:pt x="148" y="47"/>
                    </a:lnTo>
                    <a:lnTo>
                      <a:pt x="133" y="53"/>
                    </a:lnTo>
                    <a:lnTo>
                      <a:pt x="118" y="59"/>
                    </a:lnTo>
                    <a:lnTo>
                      <a:pt x="103" y="66"/>
                    </a:lnTo>
                    <a:lnTo>
                      <a:pt x="88" y="73"/>
                    </a:lnTo>
                    <a:lnTo>
                      <a:pt x="74" y="80"/>
                    </a:lnTo>
                    <a:lnTo>
                      <a:pt x="60" y="87"/>
                    </a:lnTo>
                    <a:lnTo>
                      <a:pt x="45" y="95"/>
                    </a:lnTo>
                    <a:lnTo>
                      <a:pt x="31" y="103"/>
                    </a:lnTo>
                    <a:lnTo>
                      <a:pt x="24" y="87"/>
                    </a:lnTo>
                    <a:lnTo>
                      <a:pt x="16" y="71"/>
                    </a:lnTo>
                    <a:lnTo>
                      <a:pt x="7" y="55"/>
                    </a:lnTo>
                    <a:lnTo>
                      <a:pt x="0" y="39"/>
                    </a:lnTo>
                    <a:lnTo>
                      <a:pt x="8" y="33"/>
                    </a:lnTo>
                    <a:lnTo>
                      <a:pt x="16" y="29"/>
                    </a:lnTo>
                    <a:lnTo>
                      <a:pt x="23" y="28"/>
                    </a:lnTo>
                    <a:lnTo>
                      <a:pt x="27" y="28"/>
                    </a:lnTo>
                    <a:lnTo>
                      <a:pt x="31" y="40"/>
                    </a:lnTo>
                    <a:lnTo>
                      <a:pt x="34" y="49"/>
                    </a:lnTo>
                    <a:lnTo>
                      <a:pt x="39" y="59"/>
                    </a:lnTo>
                    <a:lnTo>
                      <a:pt x="43" y="71"/>
                    </a:lnTo>
                    <a:lnTo>
                      <a:pt x="50" y="67"/>
                    </a:lnTo>
                    <a:lnTo>
                      <a:pt x="56" y="65"/>
                    </a:lnTo>
                    <a:lnTo>
                      <a:pt x="63" y="62"/>
                    </a:lnTo>
                    <a:lnTo>
                      <a:pt x="69" y="59"/>
                    </a:lnTo>
                    <a:lnTo>
                      <a:pt x="76" y="57"/>
                    </a:lnTo>
                    <a:lnTo>
                      <a:pt x="81" y="55"/>
                    </a:lnTo>
                    <a:lnTo>
                      <a:pt x="88" y="51"/>
                    </a:lnTo>
                    <a:lnTo>
                      <a:pt x="95" y="49"/>
                    </a:lnTo>
                    <a:lnTo>
                      <a:pt x="114" y="41"/>
                    </a:lnTo>
                    <a:lnTo>
                      <a:pt x="132" y="34"/>
                    </a:lnTo>
                    <a:lnTo>
                      <a:pt x="148" y="28"/>
                    </a:lnTo>
                    <a:lnTo>
                      <a:pt x="163" y="21"/>
                    </a:lnTo>
                    <a:lnTo>
                      <a:pt x="179" y="17"/>
                    </a:lnTo>
                    <a:lnTo>
                      <a:pt x="195" y="11"/>
                    </a:lnTo>
                    <a:lnTo>
                      <a:pt x="213" y="5"/>
                    </a:lnTo>
                    <a:lnTo>
                      <a:pt x="231" y="0"/>
                    </a:lnTo>
                    <a:lnTo>
                      <a:pt x="233" y="2"/>
                    </a:lnTo>
                    <a:lnTo>
                      <a:pt x="236" y="4"/>
                    </a:lnTo>
                    <a:lnTo>
                      <a:pt x="238" y="6"/>
                    </a:lnTo>
                    <a:lnTo>
                      <a:pt x="239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24" name="Freeform 28"/>
              <p:cNvSpPr>
                <a:spLocks/>
              </p:cNvSpPr>
              <p:nvPr/>
            </p:nvSpPr>
            <p:spPr bwMode="auto">
              <a:xfrm>
                <a:off x="1057" y="1786"/>
                <a:ext cx="114" cy="47"/>
              </a:xfrm>
              <a:custGeom>
                <a:avLst/>
                <a:gdLst>
                  <a:gd name="T0" fmla="*/ 226 w 226"/>
                  <a:gd name="T1" fmla="*/ 1 h 93"/>
                  <a:gd name="T2" fmla="*/ 214 w 226"/>
                  <a:gd name="T3" fmla="*/ 6 h 93"/>
                  <a:gd name="T4" fmla="*/ 201 w 226"/>
                  <a:gd name="T5" fmla="*/ 12 h 93"/>
                  <a:gd name="T6" fmla="*/ 190 w 226"/>
                  <a:gd name="T7" fmla="*/ 16 h 93"/>
                  <a:gd name="T8" fmla="*/ 177 w 226"/>
                  <a:gd name="T9" fmla="*/ 21 h 93"/>
                  <a:gd name="T10" fmla="*/ 165 w 226"/>
                  <a:gd name="T11" fmla="*/ 25 h 93"/>
                  <a:gd name="T12" fmla="*/ 153 w 226"/>
                  <a:gd name="T13" fmla="*/ 31 h 93"/>
                  <a:gd name="T14" fmla="*/ 141 w 226"/>
                  <a:gd name="T15" fmla="*/ 36 h 93"/>
                  <a:gd name="T16" fmla="*/ 130 w 226"/>
                  <a:gd name="T17" fmla="*/ 42 h 93"/>
                  <a:gd name="T18" fmla="*/ 116 w 226"/>
                  <a:gd name="T19" fmla="*/ 47 h 93"/>
                  <a:gd name="T20" fmla="*/ 103 w 226"/>
                  <a:gd name="T21" fmla="*/ 54 h 93"/>
                  <a:gd name="T22" fmla="*/ 91 w 226"/>
                  <a:gd name="T23" fmla="*/ 60 h 93"/>
                  <a:gd name="T24" fmla="*/ 78 w 226"/>
                  <a:gd name="T25" fmla="*/ 66 h 93"/>
                  <a:gd name="T26" fmla="*/ 64 w 226"/>
                  <a:gd name="T27" fmla="*/ 73 h 93"/>
                  <a:gd name="T28" fmla="*/ 51 w 226"/>
                  <a:gd name="T29" fmla="*/ 80 h 93"/>
                  <a:gd name="T30" fmla="*/ 39 w 226"/>
                  <a:gd name="T31" fmla="*/ 87 h 93"/>
                  <a:gd name="T32" fmla="*/ 26 w 226"/>
                  <a:gd name="T33" fmla="*/ 93 h 93"/>
                  <a:gd name="T34" fmla="*/ 19 w 226"/>
                  <a:gd name="T35" fmla="*/ 78 h 93"/>
                  <a:gd name="T36" fmla="*/ 12 w 226"/>
                  <a:gd name="T37" fmla="*/ 63 h 93"/>
                  <a:gd name="T38" fmla="*/ 5 w 226"/>
                  <a:gd name="T39" fmla="*/ 50 h 93"/>
                  <a:gd name="T40" fmla="*/ 0 w 226"/>
                  <a:gd name="T41" fmla="*/ 35 h 93"/>
                  <a:gd name="T42" fmla="*/ 3 w 226"/>
                  <a:gd name="T43" fmla="*/ 32 h 93"/>
                  <a:gd name="T44" fmla="*/ 6 w 226"/>
                  <a:gd name="T45" fmla="*/ 29 h 93"/>
                  <a:gd name="T46" fmla="*/ 10 w 226"/>
                  <a:gd name="T47" fmla="*/ 28 h 93"/>
                  <a:gd name="T48" fmla="*/ 14 w 226"/>
                  <a:gd name="T49" fmla="*/ 28 h 93"/>
                  <a:gd name="T50" fmla="*/ 18 w 226"/>
                  <a:gd name="T51" fmla="*/ 39 h 93"/>
                  <a:gd name="T52" fmla="*/ 23 w 226"/>
                  <a:gd name="T53" fmla="*/ 51 h 93"/>
                  <a:gd name="T54" fmla="*/ 28 w 226"/>
                  <a:gd name="T55" fmla="*/ 62 h 93"/>
                  <a:gd name="T56" fmla="*/ 33 w 226"/>
                  <a:gd name="T57" fmla="*/ 74 h 93"/>
                  <a:gd name="T58" fmla="*/ 40 w 226"/>
                  <a:gd name="T59" fmla="*/ 70 h 93"/>
                  <a:gd name="T60" fmla="*/ 46 w 226"/>
                  <a:gd name="T61" fmla="*/ 68 h 93"/>
                  <a:gd name="T62" fmla="*/ 53 w 226"/>
                  <a:gd name="T63" fmla="*/ 65 h 93"/>
                  <a:gd name="T64" fmla="*/ 58 w 226"/>
                  <a:gd name="T65" fmla="*/ 61 h 93"/>
                  <a:gd name="T66" fmla="*/ 64 w 226"/>
                  <a:gd name="T67" fmla="*/ 59 h 93"/>
                  <a:gd name="T68" fmla="*/ 71 w 226"/>
                  <a:gd name="T69" fmla="*/ 55 h 93"/>
                  <a:gd name="T70" fmla="*/ 77 w 226"/>
                  <a:gd name="T71" fmla="*/ 53 h 93"/>
                  <a:gd name="T72" fmla="*/ 84 w 226"/>
                  <a:gd name="T73" fmla="*/ 50 h 93"/>
                  <a:gd name="T74" fmla="*/ 101 w 226"/>
                  <a:gd name="T75" fmla="*/ 43 h 93"/>
                  <a:gd name="T76" fmla="*/ 118 w 226"/>
                  <a:gd name="T77" fmla="*/ 36 h 93"/>
                  <a:gd name="T78" fmla="*/ 135 w 226"/>
                  <a:gd name="T79" fmla="*/ 29 h 93"/>
                  <a:gd name="T80" fmla="*/ 153 w 226"/>
                  <a:gd name="T81" fmla="*/ 23 h 93"/>
                  <a:gd name="T82" fmla="*/ 170 w 226"/>
                  <a:gd name="T83" fmla="*/ 16 h 93"/>
                  <a:gd name="T84" fmla="*/ 187 w 226"/>
                  <a:gd name="T85" fmla="*/ 10 h 93"/>
                  <a:gd name="T86" fmla="*/ 206 w 226"/>
                  <a:gd name="T87" fmla="*/ 5 h 93"/>
                  <a:gd name="T88" fmla="*/ 224 w 226"/>
                  <a:gd name="T89" fmla="*/ 0 h 93"/>
                  <a:gd name="T90" fmla="*/ 225 w 226"/>
                  <a:gd name="T91" fmla="*/ 0 h 93"/>
                  <a:gd name="T92" fmla="*/ 225 w 226"/>
                  <a:gd name="T93" fmla="*/ 0 h 93"/>
                  <a:gd name="T94" fmla="*/ 226 w 226"/>
                  <a:gd name="T95" fmla="*/ 1 h 93"/>
                  <a:gd name="T96" fmla="*/ 226 w 226"/>
                  <a:gd name="T97" fmla="*/ 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6" h="93">
                    <a:moveTo>
                      <a:pt x="226" y="1"/>
                    </a:moveTo>
                    <a:lnTo>
                      <a:pt x="214" y="6"/>
                    </a:lnTo>
                    <a:lnTo>
                      <a:pt x="201" y="12"/>
                    </a:lnTo>
                    <a:lnTo>
                      <a:pt x="190" y="16"/>
                    </a:lnTo>
                    <a:lnTo>
                      <a:pt x="177" y="21"/>
                    </a:lnTo>
                    <a:lnTo>
                      <a:pt x="165" y="25"/>
                    </a:lnTo>
                    <a:lnTo>
                      <a:pt x="153" y="31"/>
                    </a:lnTo>
                    <a:lnTo>
                      <a:pt x="141" y="36"/>
                    </a:lnTo>
                    <a:lnTo>
                      <a:pt x="130" y="42"/>
                    </a:lnTo>
                    <a:lnTo>
                      <a:pt x="116" y="47"/>
                    </a:lnTo>
                    <a:lnTo>
                      <a:pt x="103" y="54"/>
                    </a:lnTo>
                    <a:lnTo>
                      <a:pt x="91" y="60"/>
                    </a:lnTo>
                    <a:lnTo>
                      <a:pt x="78" y="66"/>
                    </a:lnTo>
                    <a:lnTo>
                      <a:pt x="64" y="73"/>
                    </a:lnTo>
                    <a:lnTo>
                      <a:pt x="51" y="80"/>
                    </a:lnTo>
                    <a:lnTo>
                      <a:pt x="39" y="87"/>
                    </a:lnTo>
                    <a:lnTo>
                      <a:pt x="26" y="93"/>
                    </a:lnTo>
                    <a:lnTo>
                      <a:pt x="19" y="78"/>
                    </a:lnTo>
                    <a:lnTo>
                      <a:pt x="12" y="63"/>
                    </a:lnTo>
                    <a:lnTo>
                      <a:pt x="5" y="50"/>
                    </a:lnTo>
                    <a:lnTo>
                      <a:pt x="0" y="35"/>
                    </a:lnTo>
                    <a:lnTo>
                      <a:pt x="3" y="32"/>
                    </a:lnTo>
                    <a:lnTo>
                      <a:pt x="6" y="29"/>
                    </a:lnTo>
                    <a:lnTo>
                      <a:pt x="10" y="28"/>
                    </a:lnTo>
                    <a:lnTo>
                      <a:pt x="14" y="28"/>
                    </a:lnTo>
                    <a:lnTo>
                      <a:pt x="18" y="39"/>
                    </a:lnTo>
                    <a:lnTo>
                      <a:pt x="23" y="51"/>
                    </a:lnTo>
                    <a:lnTo>
                      <a:pt x="28" y="62"/>
                    </a:lnTo>
                    <a:lnTo>
                      <a:pt x="33" y="74"/>
                    </a:lnTo>
                    <a:lnTo>
                      <a:pt x="40" y="70"/>
                    </a:lnTo>
                    <a:lnTo>
                      <a:pt x="46" y="68"/>
                    </a:lnTo>
                    <a:lnTo>
                      <a:pt x="53" y="65"/>
                    </a:lnTo>
                    <a:lnTo>
                      <a:pt x="58" y="61"/>
                    </a:lnTo>
                    <a:lnTo>
                      <a:pt x="64" y="59"/>
                    </a:lnTo>
                    <a:lnTo>
                      <a:pt x="71" y="55"/>
                    </a:lnTo>
                    <a:lnTo>
                      <a:pt x="77" y="53"/>
                    </a:lnTo>
                    <a:lnTo>
                      <a:pt x="84" y="50"/>
                    </a:lnTo>
                    <a:lnTo>
                      <a:pt x="101" y="43"/>
                    </a:lnTo>
                    <a:lnTo>
                      <a:pt x="118" y="36"/>
                    </a:lnTo>
                    <a:lnTo>
                      <a:pt x="135" y="29"/>
                    </a:lnTo>
                    <a:lnTo>
                      <a:pt x="153" y="23"/>
                    </a:lnTo>
                    <a:lnTo>
                      <a:pt x="170" y="16"/>
                    </a:lnTo>
                    <a:lnTo>
                      <a:pt x="187" y="10"/>
                    </a:lnTo>
                    <a:lnTo>
                      <a:pt x="206" y="5"/>
                    </a:lnTo>
                    <a:lnTo>
                      <a:pt x="224" y="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6" y="1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25" name="Freeform 29"/>
              <p:cNvSpPr>
                <a:spLocks/>
              </p:cNvSpPr>
              <p:nvPr/>
            </p:nvSpPr>
            <p:spPr bwMode="auto">
              <a:xfrm>
                <a:off x="976" y="1917"/>
                <a:ext cx="123" cy="91"/>
              </a:xfrm>
              <a:custGeom>
                <a:avLst/>
                <a:gdLst>
                  <a:gd name="T0" fmla="*/ 188 w 247"/>
                  <a:gd name="T1" fmla="*/ 182 h 182"/>
                  <a:gd name="T2" fmla="*/ 247 w 247"/>
                  <a:gd name="T3" fmla="*/ 40 h 182"/>
                  <a:gd name="T4" fmla="*/ 59 w 247"/>
                  <a:gd name="T5" fmla="*/ 0 h 182"/>
                  <a:gd name="T6" fmla="*/ 0 w 247"/>
                  <a:gd name="T7" fmla="*/ 142 h 182"/>
                  <a:gd name="T8" fmla="*/ 188 w 247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82">
                    <a:moveTo>
                      <a:pt x="188" y="182"/>
                    </a:moveTo>
                    <a:lnTo>
                      <a:pt x="247" y="40"/>
                    </a:lnTo>
                    <a:lnTo>
                      <a:pt x="59" y="0"/>
                    </a:lnTo>
                    <a:lnTo>
                      <a:pt x="0" y="142"/>
                    </a:lnTo>
                    <a:lnTo>
                      <a:pt x="188" y="18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26" name="Freeform 30"/>
              <p:cNvSpPr>
                <a:spLocks/>
              </p:cNvSpPr>
              <p:nvPr/>
            </p:nvSpPr>
            <p:spPr bwMode="auto">
              <a:xfrm>
                <a:off x="988" y="1927"/>
                <a:ext cx="99" cy="72"/>
              </a:xfrm>
              <a:custGeom>
                <a:avLst/>
                <a:gdLst>
                  <a:gd name="T0" fmla="*/ 151 w 198"/>
                  <a:gd name="T1" fmla="*/ 145 h 145"/>
                  <a:gd name="T2" fmla="*/ 198 w 198"/>
                  <a:gd name="T3" fmla="*/ 33 h 145"/>
                  <a:gd name="T4" fmla="*/ 48 w 198"/>
                  <a:gd name="T5" fmla="*/ 0 h 145"/>
                  <a:gd name="T6" fmla="*/ 0 w 198"/>
                  <a:gd name="T7" fmla="*/ 113 h 145"/>
                  <a:gd name="T8" fmla="*/ 151 w 198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145">
                    <a:moveTo>
                      <a:pt x="151" y="145"/>
                    </a:moveTo>
                    <a:lnTo>
                      <a:pt x="198" y="33"/>
                    </a:lnTo>
                    <a:lnTo>
                      <a:pt x="48" y="0"/>
                    </a:lnTo>
                    <a:lnTo>
                      <a:pt x="0" y="113"/>
                    </a:lnTo>
                    <a:lnTo>
                      <a:pt x="151" y="145"/>
                    </a:lnTo>
                    <a:close/>
                  </a:path>
                </a:pathLst>
              </a:custGeom>
              <a:solidFill>
                <a:srgbClr val="7F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27" name="Freeform 31"/>
              <p:cNvSpPr>
                <a:spLocks/>
              </p:cNvSpPr>
              <p:nvPr/>
            </p:nvSpPr>
            <p:spPr bwMode="auto">
              <a:xfrm>
                <a:off x="988" y="1936"/>
                <a:ext cx="119" cy="52"/>
              </a:xfrm>
              <a:custGeom>
                <a:avLst/>
                <a:gdLst>
                  <a:gd name="T0" fmla="*/ 240 w 240"/>
                  <a:gd name="T1" fmla="*/ 8 h 102"/>
                  <a:gd name="T2" fmla="*/ 227 w 240"/>
                  <a:gd name="T3" fmla="*/ 14 h 102"/>
                  <a:gd name="T4" fmla="*/ 216 w 240"/>
                  <a:gd name="T5" fmla="*/ 18 h 102"/>
                  <a:gd name="T6" fmla="*/ 205 w 240"/>
                  <a:gd name="T7" fmla="*/ 22 h 102"/>
                  <a:gd name="T8" fmla="*/ 195 w 240"/>
                  <a:gd name="T9" fmla="*/ 26 h 102"/>
                  <a:gd name="T10" fmla="*/ 183 w 240"/>
                  <a:gd name="T11" fmla="*/ 31 h 102"/>
                  <a:gd name="T12" fmla="*/ 173 w 240"/>
                  <a:gd name="T13" fmla="*/ 36 h 102"/>
                  <a:gd name="T14" fmla="*/ 161 w 240"/>
                  <a:gd name="T15" fmla="*/ 40 h 102"/>
                  <a:gd name="T16" fmla="*/ 149 w 240"/>
                  <a:gd name="T17" fmla="*/ 46 h 102"/>
                  <a:gd name="T18" fmla="*/ 134 w 240"/>
                  <a:gd name="T19" fmla="*/ 53 h 102"/>
                  <a:gd name="T20" fmla="*/ 119 w 240"/>
                  <a:gd name="T21" fmla="*/ 59 h 102"/>
                  <a:gd name="T22" fmla="*/ 104 w 240"/>
                  <a:gd name="T23" fmla="*/ 66 h 102"/>
                  <a:gd name="T24" fmla="*/ 90 w 240"/>
                  <a:gd name="T25" fmla="*/ 72 h 102"/>
                  <a:gd name="T26" fmla="*/ 75 w 240"/>
                  <a:gd name="T27" fmla="*/ 79 h 102"/>
                  <a:gd name="T28" fmla="*/ 60 w 240"/>
                  <a:gd name="T29" fmla="*/ 86 h 102"/>
                  <a:gd name="T30" fmla="*/ 45 w 240"/>
                  <a:gd name="T31" fmla="*/ 94 h 102"/>
                  <a:gd name="T32" fmla="*/ 31 w 240"/>
                  <a:gd name="T33" fmla="*/ 102 h 102"/>
                  <a:gd name="T34" fmla="*/ 24 w 240"/>
                  <a:gd name="T35" fmla="*/ 86 h 102"/>
                  <a:gd name="T36" fmla="*/ 16 w 240"/>
                  <a:gd name="T37" fmla="*/ 70 h 102"/>
                  <a:gd name="T38" fmla="*/ 7 w 240"/>
                  <a:gd name="T39" fmla="*/ 54 h 102"/>
                  <a:gd name="T40" fmla="*/ 0 w 240"/>
                  <a:gd name="T41" fmla="*/ 38 h 102"/>
                  <a:gd name="T42" fmla="*/ 8 w 240"/>
                  <a:gd name="T43" fmla="*/ 32 h 102"/>
                  <a:gd name="T44" fmla="*/ 16 w 240"/>
                  <a:gd name="T45" fmla="*/ 29 h 102"/>
                  <a:gd name="T46" fmla="*/ 23 w 240"/>
                  <a:gd name="T47" fmla="*/ 27 h 102"/>
                  <a:gd name="T48" fmla="*/ 28 w 240"/>
                  <a:gd name="T49" fmla="*/ 27 h 102"/>
                  <a:gd name="T50" fmla="*/ 31 w 240"/>
                  <a:gd name="T51" fmla="*/ 39 h 102"/>
                  <a:gd name="T52" fmla="*/ 35 w 240"/>
                  <a:gd name="T53" fmla="*/ 48 h 102"/>
                  <a:gd name="T54" fmla="*/ 39 w 240"/>
                  <a:gd name="T55" fmla="*/ 59 h 102"/>
                  <a:gd name="T56" fmla="*/ 44 w 240"/>
                  <a:gd name="T57" fmla="*/ 70 h 102"/>
                  <a:gd name="T58" fmla="*/ 51 w 240"/>
                  <a:gd name="T59" fmla="*/ 67 h 102"/>
                  <a:gd name="T60" fmla="*/ 57 w 240"/>
                  <a:gd name="T61" fmla="*/ 64 h 102"/>
                  <a:gd name="T62" fmla="*/ 63 w 240"/>
                  <a:gd name="T63" fmla="*/ 62 h 102"/>
                  <a:gd name="T64" fmla="*/ 69 w 240"/>
                  <a:gd name="T65" fmla="*/ 59 h 102"/>
                  <a:gd name="T66" fmla="*/ 76 w 240"/>
                  <a:gd name="T67" fmla="*/ 56 h 102"/>
                  <a:gd name="T68" fmla="*/ 82 w 240"/>
                  <a:gd name="T69" fmla="*/ 54 h 102"/>
                  <a:gd name="T70" fmla="*/ 89 w 240"/>
                  <a:gd name="T71" fmla="*/ 52 h 102"/>
                  <a:gd name="T72" fmla="*/ 96 w 240"/>
                  <a:gd name="T73" fmla="*/ 48 h 102"/>
                  <a:gd name="T74" fmla="*/ 115 w 240"/>
                  <a:gd name="T75" fmla="*/ 40 h 102"/>
                  <a:gd name="T76" fmla="*/ 133 w 240"/>
                  <a:gd name="T77" fmla="*/ 33 h 102"/>
                  <a:gd name="T78" fmla="*/ 149 w 240"/>
                  <a:gd name="T79" fmla="*/ 27 h 102"/>
                  <a:gd name="T80" fmla="*/ 165 w 240"/>
                  <a:gd name="T81" fmla="*/ 21 h 102"/>
                  <a:gd name="T82" fmla="*/ 181 w 240"/>
                  <a:gd name="T83" fmla="*/ 16 h 102"/>
                  <a:gd name="T84" fmla="*/ 197 w 240"/>
                  <a:gd name="T85" fmla="*/ 10 h 102"/>
                  <a:gd name="T86" fmla="*/ 214 w 240"/>
                  <a:gd name="T87" fmla="*/ 4 h 102"/>
                  <a:gd name="T88" fmla="*/ 233 w 240"/>
                  <a:gd name="T89" fmla="*/ 0 h 102"/>
                  <a:gd name="T90" fmla="*/ 235 w 240"/>
                  <a:gd name="T91" fmla="*/ 1 h 102"/>
                  <a:gd name="T92" fmla="*/ 237 w 240"/>
                  <a:gd name="T93" fmla="*/ 3 h 102"/>
                  <a:gd name="T94" fmla="*/ 239 w 240"/>
                  <a:gd name="T95" fmla="*/ 6 h 102"/>
                  <a:gd name="T96" fmla="*/ 240 w 240"/>
                  <a:gd name="T97" fmla="*/ 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0" h="102">
                    <a:moveTo>
                      <a:pt x="240" y="8"/>
                    </a:moveTo>
                    <a:lnTo>
                      <a:pt x="227" y="14"/>
                    </a:lnTo>
                    <a:lnTo>
                      <a:pt x="216" y="18"/>
                    </a:lnTo>
                    <a:lnTo>
                      <a:pt x="205" y="22"/>
                    </a:lnTo>
                    <a:lnTo>
                      <a:pt x="195" y="26"/>
                    </a:lnTo>
                    <a:lnTo>
                      <a:pt x="183" y="31"/>
                    </a:lnTo>
                    <a:lnTo>
                      <a:pt x="173" y="36"/>
                    </a:lnTo>
                    <a:lnTo>
                      <a:pt x="161" y="40"/>
                    </a:lnTo>
                    <a:lnTo>
                      <a:pt x="149" y="46"/>
                    </a:lnTo>
                    <a:lnTo>
                      <a:pt x="134" y="53"/>
                    </a:lnTo>
                    <a:lnTo>
                      <a:pt x="119" y="59"/>
                    </a:lnTo>
                    <a:lnTo>
                      <a:pt x="104" y="66"/>
                    </a:lnTo>
                    <a:lnTo>
                      <a:pt x="90" y="72"/>
                    </a:lnTo>
                    <a:lnTo>
                      <a:pt x="75" y="79"/>
                    </a:lnTo>
                    <a:lnTo>
                      <a:pt x="60" y="86"/>
                    </a:lnTo>
                    <a:lnTo>
                      <a:pt x="45" y="94"/>
                    </a:lnTo>
                    <a:lnTo>
                      <a:pt x="31" y="102"/>
                    </a:lnTo>
                    <a:lnTo>
                      <a:pt x="24" y="86"/>
                    </a:lnTo>
                    <a:lnTo>
                      <a:pt x="16" y="70"/>
                    </a:lnTo>
                    <a:lnTo>
                      <a:pt x="7" y="54"/>
                    </a:lnTo>
                    <a:lnTo>
                      <a:pt x="0" y="38"/>
                    </a:lnTo>
                    <a:lnTo>
                      <a:pt x="8" y="32"/>
                    </a:lnTo>
                    <a:lnTo>
                      <a:pt x="16" y="29"/>
                    </a:lnTo>
                    <a:lnTo>
                      <a:pt x="23" y="27"/>
                    </a:lnTo>
                    <a:lnTo>
                      <a:pt x="28" y="27"/>
                    </a:lnTo>
                    <a:lnTo>
                      <a:pt x="31" y="39"/>
                    </a:lnTo>
                    <a:lnTo>
                      <a:pt x="35" y="48"/>
                    </a:lnTo>
                    <a:lnTo>
                      <a:pt x="39" y="59"/>
                    </a:lnTo>
                    <a:lnTo>
                      <a:pt x="44" y="70"/>
                    </a:lnTo>
                    <a:lnTo>
                      <a:pt x="51" y="67"/>
                    </a:lnTo>
                    <a:lnTo>
                      <a:pt x="57" y="64"/>
                    </a:lnTo>
                    <a:lnTo>
                      <a:pt x="63" y="62"/>
                    </a:lnTo>
                    <a:lnTo>
                      <a:pt x="69" y="59"/>
                    </a:lnTo>
                    <a:lnTo>
                      <a:pt x="76" y="56"/>
                    </a:lnTo>
                    <a:lnTo>
                      <a:pt x="82" y="54"/>
                    </a:lnTo>
                    <a:lnTo>
                      <a:pt x="89" y="52"/>
                    </a:lnTo>
                    <a:lnTo>
                      <a:pt x="96" y="48"/>
                    </a:lnTo>
                    <a:lnTo>
                      <a:pt x="115" y="40"/>
                    </a:lnTo>
                    <a:lnTo>
                      <a:pt x="133" y="33"/>
                    </a:lnTo>
                    <a:lnTo>
                      <a:pt x="149" y="27"/>
                    </a:lnTo>
                    <a:lnTo>
                      <a:pt x="165" y="21"/>
                    </a:lnTo>
                    <a:lnTo>
                      <a:pt x="181" y="16"/>
                    </a:lnTo>
                    <a:lnTo>
                      <a:pt x="197" y="10"/>
                    </a:lnTo>
                    <a:lnTo>
                      <a:pt x="214" y="4"/>
                    </a:lnTo>
                    <a:lnTo>
                      <a:pt x="233" y="0"/>
                    </a:lnTo>
                    <a:lnTo>
                      <a:pt x="235" y="1"/>
                    </a:lnTo>
                    <a:lnTo>
                      <a:pt x="237" y="3"/>
                    </a:lnTo>
                    <a:lnTo>
                      <a:pt x="239" y="6"/>
                    </a:lnTo>
                    <a:lnTo>
                      <a:pt x="24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28" name="Freeform 32"/>
              <p:cNvSpPr>
                <a:spLocks/>
              </p:cNvSpPr>
              <p:nvPr/>
            </p:nvSpPr>
            <p:spPr bwMode="auto">
              <a:xfrm>
                <a:off x="990" y="1939"/>
                <a:ext cx="114" cy="46"/>
              </a:xfrm>
              <a:custGeom>
                <a:avLst/>
                <a:gdLst>
                  <a:gd name="T0" fmla="*/ 228 w 228"/>
                  <a:gd name="T1" fmla="*/ 2 h 94"/>
                  <a:gd name="T2" fmla="*/ 216 w 228"/>
                  <a:gd name="T3" fmla="*/ 6 h 94"/>
                  <a:gd name="T4" fmla="*/ 204 w 228"/>
                  <a:gd name="T5" fmla="*/ 12 h 94"/>
                  <a:gd name="T6" fmla="*/ 192 w 228"/>
                  <a:gd name="T7" fmla="*/ 17 h 94"/>
                  <a:gd name="T8" fmla="*/ 180 w 228"/>
                  <a:gd name="T9" fmla="*/ 21 h 94"/>
                  <a:gd name="T10" fmla="*/ 168 w 228"/>
                  <a:gd name="T11" fmla="*/ 26 h 94"/>
                  <a:gd name="T12" fmla="*/ 155 w 228"/>
                  <a:gd name="T13" fmla="*/ 32 h 94"/>
                  <a:gd name="T14" fmla="*/ 144 w 228"/>
                  <a:gd name="T15" fmla="*/ 36 h 94"/>
                  <a:gd name="T16" fmla="*/ 132 w 228"/>
                  <a:gd name="T17" fmla="*/ 42 h 94"/>
                  <a:gd name="T18" fmla="*/ 119 w 228"/>
                  <a:gd name="T19" fmla="*/ 48 h 94"/>
                  <a:gd name="T20" fmla="*/ 106 w 228"/>
                  <a:gd name="T21" fmla="*/ 55 h 94"/>
                  <a:gd name="T22" fmla="*/ 92 w 228"/>
                  <a:gd name="T23" fmla="*/ 60 h 94"/>
                  <a:gd name="T24" fmla="*/ 79 w 228"/>
                  <a:gd name="T25" fmla="*/ 66 h 94"/>
                  <a:gd name="T26" fmla="*/ 67 w 228"/>
                  <a:gd name="T27" fmla="*/ 73 h 94"/>
                  <a:gd name="T28" fmla="*/ 53 w 228"/>
                  <a:gd name="T29" fmla="*/ 80 h 94"/>
                  <a:gd name="T30" fmla="*/ 40 w 228"/>
                  <a:gd name="T31" fmla="*/ 87 h 94"/>
                  <a:gd name="T32" fmla="*/ 28 w 228"/>
                  <a:gd name="T33" fmla="*/ 94 h 94"/>
                  <a:gd name="T34" fmla="*/ 21 w 228"/>
                  <a:gd name="T35" fmla="*/ 79 h 94"/>
                  <a:gd name="T36" fmla="*/ 14 w 228"/>
                  <a:gd name="T37" fmla="*/ 64 h 94"/>
                  <a:gd name="T38" fmla="*/ 7 w 228"/>
                  <a:gd name="T39" fmla="*/ 50 h 94"/>
                  <a:gd name="T40" fmla="*/ 0 w 228"/>
                  <a:gd name="T41" fmla="*/ 35 h 94"/>
                  <a:gd name="T42" fmla="*/ 3 w 228"/>
                  <a:gd name="T43" fmla="*/ 33 h 94"/>
                  <a:gd name="T44" fmla="*/ 7 w 228"/>
                  <a:gd name="T45" fmla="*/ 29 h 94"/>
                  <a:gd name="T46" fmla="*/ 11 w 228"/>
                  <a:gd name="T47" fmla="*/ 28 h 94"/>
                  <a:gd name="T48" fmla="*/ 16 w 228"/>
                  <a:gd name="T49" fmla="*/ 28 h 94"/>
                  <a:gd name="T50" fmla="*/ 19 w 228"/>
                  <a:gd name="T51" fmla="*/ 40 h 94"/>
                  <a:gd name="T52" fmla="*/ 24 w 228"/>
                  <a:gd name="T53" fmla="*/ 51 h 94"/>
                  <a:gd name="T54" fmla="*/ 30 w 228"/>
                  <a:gd name="T55" fmla="*/ 63 h 94"/>
                  <a:gd name="T56" fmla="*/ 34 w 228"/>
                  <a:gd name="T57" fmla="*/ 74 h 94"/>
                  <a:gd name="T58" fmla="*/ 41 w 228"/>
                  <a:gd name="T59" fmla="*/ 71 h 94"/>
                  <a:gd name="T60" fmla="*/ 47 w 228"/>
                  <a:gd name="T61" fmla="*/ 68 h 94"/>
                  <a:gd name="T62" fmla="*/ 54 w 228"/>
                  <a:gd name="T63" fmla="*/ 65 h 94"/>
                  <a:gd name="T64" fmla="*/ 60 w 228"/>
                  <a:gd name="T65" fmla="*/ 62 h 94"/>
                  <a:gd name="T66" fmla="*/ 66 w 228"/>
                  <a:gd name="T67" fmla="*/ 59 h 94"/>
                  <a:gd name="T68" fmla="*/ 72 w 228"/>
                  <a:gd name="T69" fmla="*/ 56 h 94"/>
                  <a:gd name="T70" fmla="*/ 78 w 228"/>
                  <a:gd name="T71" fmla="*/ 53 h 94"/>
                  <a:gd name="T72" fmla="*/ 85 w 228"/>
                  <a:gd name="T73" fmla="*/ 50 h 94"/>
                  <a:gd name="T74" fmla="*/ 102 w 228"/>
                  <a:gd name="T75" fmla="*/ 43 h 94"/>
                  <a:gd name="T76" fmla="*/ 120 w 228"/>
                  <a:gd name="T77" fmla="*/ 36 h 94"/>
                  <a:gd name="T78" fmla="*/ 138 w 228"/>
                  <a:gd name="T79" fmla="*/ 29 h 94"/>
                  <a:gd name="T80" fmla="*/ 155 w 228"/>
                  <a:gd name="T81" fmla="*/ 23 h 94"/>
                  <a:gd name="T82" fmla="*/ 173 w 228"/>
                  <a:gd name="T83" fmla="*/ 17 h 94"/>
                  <a:gd name="T84" fmla="*/ 190 w 228"/>
                  <a:gd name="T85" fmla="*/ 11 h 94"/>
                  <a:gd name="T86" fmla="*/ 208 w 228"/>
                  <a:gd name="T87" fmla="*/ 5 h 94"/>
                  <a:gd name="T88" fmla="*/ 227 w 228"/>
                  <a:gd name="T89" fmla="*/ 0 h 94"/>
                  <a:gd name="T90" fmla="*/ 228 w 228"/>
                  <a:gd name="T91" fmla="*/ 0 h 94"/>
                  <a:gd name="T92" fmla="*/ 228 w 228"/>
                  <a:gd name="T93" fmla="*/ 0 h 94"/>
                  <a:gd name="T94" fmla="*/ 228 w 228"/>
                  <a:gd name="T95" fmla="*/ 2 h 94"/>
                  <a:gd name="T96" fmla="*/ 228 w 228"/>
                  <a:gd name="T97" fmla="*/ 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8" h="94">
                    <a:moveTo>
                      <a:pt x="228" y="2"/>
                    </a:moveTo>
                    <a:lnTo>
                      <a:pt x="216" y="6"/>
                    </a:lnTo>
                    <a:lnTo>
                      <a:pt x="204" y="12"/>
                    </a:lnTo>
                    <a:lnTo>
                      <a:pt x="192" y="17"/>
                    </a:lnTo>
                    <a:lnTo>
                      <a:pt x="180" y="21"/>
                    </a:lnTo>
                    <a:lnTo>
                      <a:pt x="168" y="26"/>
                    </a:lnTo>
                    <a:lnTo>
                      <a:pt x="155" y="32"/>
                    </a:lnTo>
                    <a:lnTo>
                      <a:pt x="144" y="36"/>
                    </a:lnTo>
                    <a:lnTo>
                      <a:pt x="132" y="42"/>
                    </a:lnTo>
                    <a:lnTo>
                      <a:pt x="119" y="48"/>
                    </a:lnTo>
                    <a:lnTo>
                      <a:pt x="106" y="55"/>
                    </a:lnTo>
                    <a:lnTo>
                      <a:pt x="92" y="60"/>
                    </a:lnTo>
                    <a:lnTo>
                      <a:pt x="79" y="66"/>
                    </a:lnTo>
                    <a:lnTo>
                      <a:pt x="67" y="73"/>
                    </a:lnTo>
                    <a:lnTo>
                      <a:pt x="53" y="80"/>
                    </a:lnTo>
                    <a:lnTo>
                      <a:pt x="40" y="87"/>
                    </a:lnTo>
                    <a:lnTo>
                      <a:pt x="28" y="94"/>
                    </a:lnTo>
                    <a:lnTo>
                      <a:pt x="21" y="79"/>
                    </a:lnTo>
                    <a:lnTo>
                      <a:pt x="14" y="64"/>
                    </a:lnTo>
                    <a:lnTo>
                      <a:pt x="7" y="50"/>
                    </a:lnTo>
                    <a:lnTo>
                      <a:pt x="0" y="35"/>
                    </a:lnTo>
                    <a:lnTo>
                      <a:pt x="3" y="33"/>
                    </a:lnTo>
                    <a:lnTo>
                      <a:pt x="7" y="29"/>
                    </a:lnTo>
                    <a:lnTo>
                      <a:pt x="11" y="28"/>
                    </a:lnTo>
                    <a:lnTo>
                      <a:pt x="16" y="28"/>
                    </a:lnTo>
                    <a:lnTo>
                      <a:pt x="19" y="40"/>
                    </a:lnTo>
                    <a:lnTo>
                      <a:pt x="24" y="51"/>
                    </a:lnTo>
                    <a:lnTo>
                      <a:pt x="30" y="63"/>
                    </a:lnTo>
                    <a:lnTo>
                      <a:pt x="34" y="74"/>
                    </a:lnTo>
                    <a:lnTo>
                      <a:pt x="41" y="71"/>
                    </a:lnTo>
                    <a:lnTo>
                      <a:pt x="47" y="68"/>
                    </a:lnTo>
                    <a:lnTo>
                      <a:pt x="54" y="65"/>
                    </a:lnTo>
                    <a:lnTo>
                      <a:pt x="60" y="62"/>
                    </a:lnTo>
                    <a:lnTo>
                      <a:pt x="66" y="59"/>
                    </a:lnTo>
                    <a:lnTo>
                      <a:pt x="72" y="56"/>
                    </a:lnTo>
                    <a:lnTo>
                      <a:pt x="78" y="53"/>
                    </a:lnTo>
                    <a:lnTo>
                      <a:pt x="85" y="50"/>
                    </a:lnTo>
                    <a:lnTo>
                      <a:pt x="102" y="43"/>
                    </a:lnTo>
                    <a:lnTo>
                      <a:pt x="120" y="36"/>
                    </a:lnTo>
                    <a:lnTo>
                      <a:pt x="138" y="29"/>
                    </a:lnTo>
                    <a:lnTo>
                      <a:pt x="155" y="23"/>
                    </a:lnTo>
                    <a:lnTo>
                      <a:pt x="173" y="17"/>
                    </a:lnTo>
                    <a:lnTo>
                      <a:pt x="190" y="11"/>
                    </a:lnTo>
                    <a:lnTo>
                      <a:pt x="208" y="5"/>
                    </a:lnTo>
                    <a:lnTo>
                      <a:pt x="227" y="0"/>
                    </a:lnTo>
                    <a:lnTo>
                      <a:pt x="228" y="0"/>
                    </a:lnTo>
                    <a:lnTo>
                      <a:pt x="228" y="0"/>
                    </a:lnTo>
                    <a:lnTo>
                      <a:pt x="228" y="2"/>
                    </a:lnTo>
                    <a:lnTo>
                      <a:pt x="228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29" name="Freeform 33"/>
              <p:cNvSpPr>
                <a:spLocks/>
              </p:cNvSpPr>
              <p:nvPr/>
            </p:nvSpPr>
            <p:spPr bwMode="auto">
              <a:xfrm>
                <a:off x="913" y="2068"/>
                <a:ext cx="124" cy="90"/>
              </a:xfrm>
              <a:custGeom>
                <a:avLst/>
                <a:gdLst>
                  <a:gd name="T0" fmla="*/ 187 w 247"/>
                  <a:gd name="T1" fmla="*/ 180 h 180"/>
                  <a:gd name="T2" fmla="*/ 247 w 247"/>
                  <a:gd name="T3" fmla="*/ 40 h 180"/>
                  <a:gd name="T4" fmla="*/ 58 w 247"/>
                  <a:gd name="T5" fmla="*/ 0 h 180"/>
                  <a:gd name="T6" fmla="*/ 0 w 247"/>
                  <a:gd name="T7" fmla="*/ 140 h 180"/>
                  <a:gd name="T8" fmla="*/ 187 w 247"/>
                  <a:gd name="T9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80">
                    <a:moveTo>
                      <a:pt x="187" y="180"/>
                    </a:moveTo>
                    <a:lnTo>
                      <a:pt x="247" y="40"/>
                    </a:lnTo>
                    <a:lnTo>
                      <a:pt x="58" y="0"/>
                    </a:lnTo>
                    <a:lnTo>
                      <a:pt x="0" y="140"/>
                    </a:lnTo>
                    <a:lnTo>
                      <a:pt x="187" y="1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30" name="Freeform 34"/>
              <p:cNvSpPr>
                <a:spLocks/>
              </p:cNvSpPr>
              <p:nvPr/>
            </p:nvSpPr>
            <p:spPr bwMode="auto">
              <a:xfrm>
                <a:off x="925" y="2077"/>
                <a:ext cx="99" cy="72"/>
              </a:xfrm>
              <a:custGeom>
                <a:avLst/>
                <a:gdLst>
                  <a:gd name="T0" fmla="*/ 151 w 198"/>
                  <a:gd name="T1" fmla="*/ 144 h 144"/>
                  <a:gd name="T2" fmla="*/ 198 w 198"/>
                  <a:gd name="T3" fmla="*/ 32 h 144"/>
                  <a:gd name="T4" fmla="*/ 48 w 198"/>
                  <a:gd name="T5" fmla="*/ 0 h 144"/>
                  <a:gd name="T6" fmla="*/ 0 w 198"/>
                  <a:gd name="T7" fmla="*/ 112 h 144"/>
                  <a:gd name="T8" fmla="*/ 151 w 198"/>
                  <a:gd name="T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144">
                    <a:moveTo>
                      <a:pt x="151" y="144"/>
                    </a:moveTo>
                    <a:lnTo>
                      <a:pt x="198" y="32"/>
                    </a:lnTo>
                    <a:lnTo>
                      <a:pt x="48" y="0"/>
                    </a:lnTo>
                    <a:lnTo>
                      <a:pt x="0" y="112"/>
                    </a:lnTo>
                    <a:lnTo>
                      <a:pt x="151" y="144"/>
                    </a:lnTo>
                    <a:close/>
                  </a:path>
                </a:pathLst>
              </a:custGeom>
              <a:solidFill>
                <a:srgbClr val="7F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31" name="Freeform 35"/>
              <p:cNvSpPr>
                <a:spLocks/>
              </p:cNvSpPr>
              <p:nvPr/>
            </p:nvSpPr>
            <p:spPr bwMode="auto">
              <a:xfrm>
                <a:off x="898" y="1927"/>
                <a:ext cx="156" cy="18"/>
              </a:xfrm>
              <a:custGeom>
                <a:avLst/>
                <a:gdLst>
                  <a:gd name="T0" fmla="*/ 155 w 311"/>
                  <a:gd name="T1" fmla="*/ 37 h 37"/>
                  <a:gd name="T2" fmla="*/ 124 w 311"/>
                  <a:gd name="T3" fmla="*/ 37 h 37"/>
                  <a:gd name="T4" fmla="*/ 94 w 311"/>
                  <a:gd name="T5" fmla="*/ 36 h 37"/>
                  <a:gd name="T6" fmla="*/ 68 w 311"/>
                  <a:gd name="T7" fmla="*/ 34 h 37"/>
                  <a:gd name="T8" fmla="*/ 44 w 311"/>
                  <a:gd name="T9" fmla="*/ 31 h 37"/>
                  <a:gd name="T10" fmla="*/ 26 w 311"/>
                  <a:gd name="T11" fmla="*/ 29 h 37"/>
                  <a:gd name="T12" fmla="*/ 12 w 311"/>
                  <a:gd name="T13" fmla="*/ 26 h 37"/>
                  <a:gd name="T14" fmla="*/ 3 w 311"/>
                  <a:gd name="T15" fmla="*/ 22 h 37"/>
                  <a:gd name="T16" fmla="*/ 0 w 311"/>
                  <a:gd name="T17" fmla="*/ 19 h 37"/>
                  <a:gd name="T18" fmla="*/ 3 w 311"/>
                  <a:gd name="T19" fmla="*/ 15 h 37"/>
                  <a:gd name="T20" fmla="*/ 12 w 311"/>
                  <a:gd name="T21" fmla="*/ 12 h 37"/>
                  <a:gd name="T22" fmla="*/ 26 w 311"/>
                  <a:gd name="T23" fmla="*/ 8 h 37"/>
                  <a:gd name="T24" fmla="*/ 44 w 311"/>
                  <a:gd name="T25" fmla="*/ 6 h 37"/>
                  <a:gd name="T26" fmla="*/ 68 w 311"/>
                  <a:gd name="T27" fmla="*/ 4 h 37"/>
                  <a:gd name="T28" fmla="*/ 94 w 311"/>
                  <a:gd name="T29" fmla="*/ 1 h 37"/>
                  <a:gd name="T30" fmla="*/ 124 w 311"/>
                  <a:gd name="T31" fmla="*/ 0 h 37"/>
                  <a:gd name="T32" fmla="*/ 155 w 311"/>
                  <a:gd name="T33" fmla="*/ 0 h 37"/>
                  <a:gd name="T34" fmla="*/ 186 w 311"/>
                  <a:gd name="T35" fmla="*/ 0 h 37"/>
                  <a:gd name="T36" fmla="*/ 215 w 311"/>
                  <a:gd name="T37" fmla="*/ 1 h 37"/>
                  <a:gd name="T38" fmla="*/ 241 w 311"/>
                  <a:gd name="T39" fmla="*/ 4 h 37"/>
                  <a:gd name="T40" fmla="*/ 265 w 311"/>
                  <a:gd name="T41" fmla="*/ 6 h 37"/>
                  <a:gd name="T42" fmla="*/ 284 w 311"/>
                  <a:gd name="T43" fmla="*/ 8 h 37"/>
                  <a:gd name="T44" fmla="*/ 298 w 311"/>
                  <a:gd name="T45" fmla="*/ 12 h 37"/>
                  <a:gd name="T46" fmla="*/ 307 w 311"/>
                  <a:gd name="T47" fmla="*/ 15 h 37"/>
                  <a:gd name="T48" fmla="*/ 311 w 311"/>
                  <a:gd name="T49" fmla="*/ 19 h 37"/>
                  <a:gd name="T50" fmla="*/ 307 w 311"/>
                  <a:gd name="T51" fmla="*/ 22 h 37"/>
                  <a:gd name="T52" fmla="*/ 298 w 311"/>
                  <a:gd name="T53" fmla="*/ 26 h 37"/>
                  <a:gd name="T54" fmla="*/ 284 w 311"/>
                  <a:gd name="T55" fmla="*/ 29 h 37"/>
                  <a:gd name="T56" fmla="*/ 265 w 311"/>
                  <a:gd name="T57" fmla="*/ 31 h 37"/>
                  <a:gd name="T58" fmla="*/ 241 w 311"/>
                  <a:gd name="T59" fmla="*/ 34 h 37"/>
                  <a:gd name="T60" fmla="*/ 215 w 311"/>
                  <a:gd name="T61" fmla="*/ 36 h 37"/>
                  <a:gd name="T62" fmla="*/ 186 w 311"/>
                  <a:gd name="T63" fmla="*/ 37 h 37"/>
                  <a:gd name="T64" fmla="*/ 155 w 311"/>
                  <a:gd name="T6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1" h="37">
                    <a:moveTo>
                      <a:pt x="155" y="37"/>
                    </a:moveTo>
                    <a:lnTo>
                      <a:pt x="124" y="37"/>
                    </a:lnTo>
                    <a:lnTo>
                      <a:pt x="94" y="36"/>
                    </a:lnTo>
                    <a:lnTo>
                      <a:pt x="68" y="34"/>
                    </a:lnTo>
                    <a:lnTo>
                      <a:pt x="44" y="31"/>
                    </a:lnTo>
                    <a:lnTo>
                      <a:pt x="26" y="29"/>
                    </a:lnTo>
                    <a:lnTo>
                      <a:pt x="12" y="26"/>
                    </a:lnTo>
                    <a:lnTo>
                      <a:pt x="3" y="22"/>
                    </a:lnTo>
                    <a:lnTo>
                      <a:pt x="0" y="19"/>
                    </a:lnTo>
                    <a:lnTo>
                      <a:pt x="3" y="15"/>
                    </a:lnTo>
                    <a:lnTo>
                      <a:pt x="12" y="12"/>
                    </a:lnTo>
                    <a:lnTo>
                      <a:pt x="26" y="8"/>
                    </a:lnTo>
                    <a:lnTo>
                      <a:pt x="44" y="6"/>
                    </a:lnTo>
                    <a:lnTo>
                      <a:pt x="68" y="4"/>
                    </a:lnTo>
                    <a:lnTo>
                      <a:pt x="94" y="1"/>
                    </a:lnTo>
                    <a:lnTo>
                      <a:pt x="124" y="0"/>
                    </a:lnTo>
                    <a:lnTo>
                      <a:pt x="155" y="0"/>
                    </a:lnTo>
                    <a:lnTo>
                      <a:pt x="186" y="0"/>
                    </a:lnTo>
                    <a:lnTo>
                      <a:pt x="215" y="1"/>
                    </a:lnTo>
                    <a:lnTo>
                      <a:pt x="241" y="4"/>
                    </a:lnTo>
                    <a:lnTo>
                      <a:pt x="265" y="6"/>
                    </a:lnTo>
                    <a:lnTo>
                      <a:pt x="284" y="8"/>
                    </a:lnTo>
                    <a:lnTo>
                      <a:pt x="298" y="12"/>
                    </a:lnTo>
                    <a:lnTo>
                      <a:pt x="307" y="15"/>
                    </a:lnTo>
                    <a:lnTo>
                      <a:pt x="311" y="19"/>
                    </a:lnTo>
                    <a:lnTo>
                      <a:pt x="307" y="22"/>
                    </a:lnTo>
                    <a:lnTo>
                      <a:pt x="298" y="26"/>
                    </a:lnTo>
                    <a:lnTo>
                      <a:pt x="284" y="29"/>
                    </a:lnTo>
                    <a:lnTo>
                      <a:pt x="265" y="31"/>
                    </a:lnTo>
                    <a:lnTo>
                      <a:pt x="241" y="34"/>
                    </a:lnTo>
                    <a:lnTo>
                      <a:pt x="215" y="36"/>
                    </a:lnTo>
                    <a:lnTo>
                      <a:pt x="186" y="37"/>
                    </a:lnTo>
                    <a:lnTo>
                      <a:pt x="155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32" name="Freeform 36"/>
              <p:cNvSpPr>
                <a:spLocks/>
              </p:cNvSpPr>
              <p:nvPr/>
            </p:nvSpPr>
            <p:spPr bwMode="auto">
              <a:xfrm>
                <a:off x="1201" y="1617"/>
                <a:ext cx="187" cy="96"/>
              </a:xfrm>
              <a:custGeom>
                <a:avLst/>
                <a:gdLst>
                  <a:gd name="T0" fmla="*/ 90 w 375"/>
                  <a:gd name="T1" fmla="*/ 90 h 193"/>
                  <a:gd name="T2" fmla="*/ 104 w 375"/>
                  <a:gd name="T3" fmla="*/ 65 h 193"/>
                  <a:gd name="T4" fmla="*/ 131 w 375"/>
                  <a:gd name="T5" fmla="*/ 29 h 193"/>
                  <a:gd name="T6" fmla="*/ 169 w 375"/>
                  <a:gd name="T7" fmla="*/ 4 h 193"/>
                  <a:gd name="T8" fmla="*/ 212 w 375"/>
                  <a:gd name="T9" fmla="*/ 1 h 193"/>
                  <a:gd name="T10" fmla="*/ 252 w 375"/>
                  <a:gd name="T11" fmla="*/ 5 h 193"/>
                  <a:gd name="T12" fmla="*/ 280 w 375"/>
                  <a:gd name="T13" fmla="*/ 15 h 193"/>
                  <a:gd name="T14" fmla="*/ 299 w 375"/>
                  <a:gd name="T15" fmla="*/ 37 h 193"/>
                  <a:gd name="T16" fmla="*/ 310 w 375"/>
                  <a:gd name="T17" fmla="*/ 93 h 193"/>
                  <a:gd name="T18" fmla="*/ 326 w 375"/>
                  <a:gd name="T19" fmla="*/ 149 h 193"/>
                  <a:gd name="T20" fmla="*/ 343 w 375"/>
                  <a:gd name="T21" fmla="*/ 165 h 193"/>
                  <a:gd name="T22" fmla="*/ 355 w 375"/>
                  <a:gd name="T23" fmla="*/ 175 h 193"/>
                  <a:gd name="T24" fmla="*/ 367 w 375"/>
                  <a:gd name="T25" fmla="*/ 186 h 193"/>
                  <a:gd name="T26" fmla="*/ 374 w 375"/>
                  <a:gd name="T27" fmla="*/ 192 h 193"/>
                  <a:gd name="T28" fmla="*/ 371 w 375"/>
                  <a:gd name="T29" fmla="*/ 193 h 193"/>
                  <a:gd name="T30" fmla="*/ 349 w 375"/>
                  <a:gd name="T31" fmla="*/ 188 h 193"/>
                  <a:gd name="T32" fmla="*/ 316 w 375"/>
                  <a:gd name="T33" fmla="*/ 182 h 193"/>
                  <a:gd name="T34" fmla="*/ 284 w 375"/>
                  <a:gd name="T35" fmla="*/ 174 h 193"/>
                  <a:gd name="T36" fmla="*/ 260 w 375"/>
                  <a:gd name="T37" fmla="*/ 169 h 193"/>
                  <a:gd name="T38" fmla="*/ 234 w 375"/>
                  <a:gd name="T39" fmla="*/ 166 h 193"/>
                  <a:gd name="T40" fmla="*/ 208 w 375"/>
                  <a:gd name="T41" fmla="*/ 167 h 193"/>
                  <a:gd name="T42" fmla="*/ 185 w 375"/>
                  <a:gd name="T43" fmla="*/ 169 h 193"/>
                  <a:gd name="T44" fmla="*/ 167 w 375"/>
                  <a:gd name="T45" fmla="*/ 167 h 193"/>
                  <a:gd name="T46" fmla="*/ 151 w 375"/>
                  <a:gd name="T47" fmla="*/ 163 h 193"/>
                  <a:gd name="T48" fmla="*/ 134 w 375"/>
                  <a:gd name="T49" fmla="*/ 156 h 193"/>
                  <a:gd name="T50" fmla="*/ 117 w 375"/>
                  <a:gd name="T51" fmla="*/ 149 h 193"/>
                  <a:gd name="T52" fmla="*/ 98 w 375"/>
                  <a:gd name="T53" fmla="*/ 143 h 193"/>
                  <a:gd name="T54" fmla="*/ 80 w 375"/>
                  <a:gd name="T55" fmla="*/ 142 h 193"/>
                  <a:gd name="T56" fmla="*/ 64 w 375"/>
                  <a:gd name="T57" fmla="*/ 143 h 193"/>
                  <a:gd name="T58" fmla="*/ 50 w 375"/>
                  <a:gd name="T59" fmla="*/ 146 h 193"/>
                  <a:gd name="T60" fmla="*/ 41 w 375"/>
                  <a:gd name="T61" fmla="*/ 149 h 193"/>
                  <a:gd name="T62" fmla="*/ 27 w 375"/>
                  <a:gd name="T63" fmla="*/ 146 h 193"/>
                  <a:gd name="T64" fmla="*/ 12 w 375"/>
                  <a:gd name="T65" fmla="*/ 139 h 193"/>
                  <a:gd name="T66" fmla="*/ 2 w 375"/>
                  <a:gd name="T67" fmla="*/ 134 h 193"/>
                  <a:gd name="T68" fmla="*/ 4 w 375"/>
                  <a:gd name="T69" fmla="*/ 132 h 193"/>
                  <a:gd name="T70" fmla="*/ 22 w 375"/>
                  <a:gd name="T71" fmla="*/ 124 h 193"/>
                  <a:gd name="T72" fmla="*/ 51 w 375"/>
                  <a:gd name="T73" fmla="*/ 112 h 193"/>
                  <a:gd name="T74" fmla="*/ 79 w 375"/>
                  <a:gd name="T75" fmla="*/ 10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5" h="193">
                    <a:moveTo>
                      <a:pt x="88" y="95"/>
                    </a:moveTo>
                    <a:lnTo>
                      <a:pt x="90" y="90"/>
                    </a:lnTo>
                    <a:lnTo>
                      <a:pt x="95" y="80"/>
                    </a:lnTo>
                    <a:lnTo>
                      <a:pt x="104" y="65"/>
                    </a:lnTo>
                    <a:lnTo>
                      <a:pt x="116" y="46"/>
                    </a:lnTo>
                    <a:lnTo>
                      <a:pt x="131" y="29"/>
                    </a:lnTo>
                    <a:lnTo>
                      <a:pt x="148" y="14"/>
                    </a:lnTo>
                    <a:lnTo>
                      <a:pt x="169" y="4"/>
                    </a:lnTo>
                    <a:lnTo>
                      <a:pt x="190" y="0"/>
                    </a:lnTo>
                    <a:lnTo>
                      <a:pt x="212" y="1"/>
                    </a:lnTo>
                    <a:lnTo>
                      <a:pt x="233" y="3"/>
                    </a:lnTo>
                    <a:lnTo>
                      <a:pt x="252" y="5"/>
                    </a:lnTo>
                    <a:lnTo>
                      <a:pt x="268" y="8"/>
                    </a:lnTo>
                    <a:lnTo>
                      <a:pt x="280" y="15"/>
                    </a:lnTo>
                    <a:lnTo>
                      <a:pt x="292" y="25"/>
                    </a:lnTo>
                    <a:lnTo>
                      <a:pt x="299" y="37"/>
                    </a:lnTo>
                    <a:lnTo>
                      <a:pt x="303" y="54"/>
                    </a:lnTo>
                    <a:lnTo>
                      <a:pt x="310" y="93"/>
                    </a:lnTo>
                    <a:lnTo>
                      <a:pt x="318" y="125"/>
                    </a:lnTo>
                    <a:lnTo>
                      <a:pt x="326" y="149"/>
                    </a:lnTo>
                    <a:lnTo>
                      <a:pt x="337" y="162"/>
                    </a:lnTo>
                    <a:lnTo>
                      <a:pt x="343" y="165"/>
                    </a:lnTo>
                    <a:lnTo>
                      <a:pt x="348" y="171"/>
                    </a:lnTo>
                    <a:lnTo>
                      <a:pt x="355" y="175"/>
                    </a:lnTo>
                    <a:lnTo>
                      <a:pt x="361" y="180"/>
                    </a:lnTo>
                    <a:lnTo>
                      <a:pt x="367" y="186"/>
                    </a:lnTo>
                    <a:lnTo>
                      <a:pt x="371" y="189"/>
                    </a:lnTo>
                    <a:lnTo>
                      <a:pt x="374" y="192"/>
                    </a:lnTo>
                    <a:lnTo>
                      <a:pt x="375" y="193"/>
                    </a:lnTo>
                    <a:lnTo>
                      <a:pt x="371" y="193"/>
                    </a:lnTo>
                    <a:lnTo>
                      <a:pt x="362" y="190"/>
                    </a:lnTo>
                    <a:lnTo>
                      <a:pt x="349" y="188"/>
                    </a:lnTo>
                    <a:lnTo>
                      <a:pt x="333" y="185"/>
                    </a:lnTo>
                    <a:lnTo>
                      <a:pt x="316" y="182"/>
                    </a:lnTo>
                    <a:lnTo>
                      <a:pt x="299" y="178"/>
                    </a:lnTo>
                    <a:lnTo>
                      <a:pt x="284" y="174"/>
                    </a:lnTo>
                    <a:lnTo>
                      <a:pt x="271" y="171"/>
                    </a:lnTo>
                    <a:lnTo>
                      <a:pt x="260" y="169"/>
                    </a:lnTo>
                    <a:lnTo>
                      <a:pt x="247" y="166"/>
                    </a:lnTo>
                    <a:lnTo>
                      <a:pt x="234" y="166"/>
                    </a:lnTo>
                    <a:lnTo>
                      <a:pt x="220" y="166"/>
                    </a:lnTo>
                    <a:lnTo>
                      <a:pt x="208" y="167"/>
                    </a:lnTo>
                    <a:lnTo>
                      <a:pt x="195" y="167"/>
                    </a:lnTo>
                    <a:lnTo>
                      <a:pt x="185" y="169"/>
                    </a:lnTo>
                    <a:lnTo>
                      <a:pt x="175" y="169"/>
                    </a:lnTo>
                    <a:lnTo>
                      <a:pt x="167" y="167"/>
                    </a:lnTo>
                    <a:lnTo>
                      <a:pt x="159" y="166"/>
                    </a:lnTo>
                    <a:lnTo>
                      <a:pt x="151" y="163"/>
                    </a:lnTo>
                    <a:lnTo>
                      <a:pt x="142" y="159"/>
                    </a:lnTo>
                    <a:lnTo>
                      <a:pt x="134" y="156"/>
                    </a:lnTo>
                    <a:lnTo>
                      <a:pt x="125" y="152"/>
                    </a:lnTo>
                    <a:lnTo>
                      <a:pt x="117" y="149"/>
                    </a:lnTo>
                    <a:lnTo>
                      <a:pt x="108" y="146"/>
                    </a:lnTo>
                    <a:lnTo>
                      <a:pt x="98" y="143"/>
                    </a:lnTo>
                    <a:lnTo>
                      <a:pt x="89" y="142"/>
                    </a:lnTo>
                    <a:lnTo>
                      <a:pt x="80" y="142"/>
                    </a:lnTo>
                    <a:lnTo>
                      <a:pt x="72" y="142"/>
                    </a:lnTo>
                    <a:lnTo>
                      <a:pt x="64" y="143"/>
                    </a:lnTo>
                    <a:lnTo>
                      <a:pt x="56" y="144"/>
                    </a:lnTo>
                    <a:lnTo>
                      <a:pt x="50" y="146"/>
                    </a:lnTo>
                    <a:lnTo>
                      <a:pt x="45" y="148"/>
                    </a:lnTo>
                    <a:lnTo>
                      <a:pt x="41" y="149"/>
                    </a:lnTo>
                    <a:lnTo>
                      <a:pt x="35" y="148"/>
                    </a:lnTo>
                    <a:lnTo>
                      <a:pt x="27" y="146"/>
                    </a:lnTo>
                    <a:lnTo>
                      <a:pt x="20" y="142"/>
                    </a:lnTo>
                    <a:lnTo>
                      <a:pt x="12" y="139"/>
                    </a:lnTo>
                    <a:lnTo>
                      <a:pt x="6" y="136"/>
                    </a:lnTo>
                    <a:lnTo>
                      <a:pt x="2" y="134"/>
                    </a:lnTo>
                    <a:lnTo>
                      <a:pt x="0" y="133"/>
                    </a:lnTo>
                    <a:lnTo>
                      <a:pt x="4" y="132"/>
                    </a:lnTo>
                    <a:lnTo>
                      <a:pt x="11" y="128"/>
                    </a:lnTo>
                    <a:lnTo>
                      <a:pt x="22" y="124"/>
                    </a:lnTo>
                    <a:lnTo>
                      <a:pt x="36" y="119"/>
                    </a:lnTo>
                    <a:lnTo>
                      <a:pt x="51" y="112"/>
                    </a:lnTo>
                    <a:lnTo>
                      <a:pt x="66" y="106"/>
                    </a:lnTo>
                    <a:lnTo>
                      <a:pt x="79" y="101"/>
                    </a:lnTo>
                    <a:lnTo>
                      <a:pt x="88" y="95"/>
                    </a:lnTo>
                    <a:close/>
                  </a:path>
                </a:pathLst>
              </a:custGeom>
              <a:solidFill>
                <a:srgbClr val="7F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33" name="Freeform 37"/>
              <p:cNvSpPr>
                <a:spLocks/>
              </p:cNvSpPr>
              <p:nvPr/>
            </p:nvSpPr>
            <p:spPr bwMode="auto">
              <a:xfrm>
                <a:off x="1296" y="1625"/>
                <a:ext cx="35" cy="26"/>
              </a:xfrm>
              <a:custGeom>
                <a:avLst/>
                <a:gdLst>
                  <a:gd name="T0" fmla="*/ 36 w 71"/>
                  <a:gd name="T1" fmla="*/ 51 h 51"/>
                  <a:gd name="T2" fmla="*/ 43 w 71"/>
                  <a:gd name="T3" fmla="*/ 51 h 51"/>
                  <a:gd name="T4" fmla="*/ 49 w 71"/>
                  <a:gd name="T5" fmla="*/ 49 h 51"/>
                  <a:gd name="T6" fmla="*/ 56 w 71"/>
                  <a:gd name="T7" fmla="*/ 47 h 51"/>
                  <a:gd name="T8" fmla="*/ 60 w 71"/>
                  <a:gd name="T9" fmla="*/ 43 h 51"/>
                  <a:gd name="T10" fmla="*/ 65 w 71"/>
                  <a:gd name="T11" fmla="*/ 40 h 51"/>
                  <a:gd name="T12" fmla="*/ 68 w 71"/>
                  <a:gd name="T13" fmla="*/ 35 h 51"/>
                  <a:gd name="T14" fmla="*/ 70 w 71"/>
                  <a:gd name="T15" fmla="*/ 31 h 51"/>
                  <a:gd name="T16" fmla="*/ 71 w 71"/>
                  <a:gd name="T17" fmla="*/ 25 h 51"/>
                  <a:gd name="T18" fmla="*/ 70 w 71"/>
                  <a:gd name="T19" fmla="*/ 20 h 51"/>
                  <a:gd name="T20" fmla="*/ 68 w 71"/>
                  <a:gd name="T21" fmla="*/ 15 h 51"/>
                  <a:gd name="T22" fmla="*/ 65 w 71"/>
                  <a:gd name="T23" fmla="*/ 11 h 51"/>
                  <a:gd name="T24" fmla="*/ 60 w 71"/>
                  <a:gd name="T25" fmla="*/ 7 h 51"/>
                  <a:gd name="T26" fmla="*/ 56 w 71"/>
                  <a:gd name="T27" fmla="*/ 4 h 51"/>
                  <a:gd name="T28" fmla="*/ 49 w 71"/>
                  <a:gd name="T29" fmla="*/ 2 h 51"/>
                  <a:gd name="T30" fmla="*/ 43 w 71"/>
                  <a:gd name="T31" fmla="*/ 0 h 51"/>
                  <a:gd name="T32" fmla="*/ 36 w 71"/>
                  <a:gd name="T33" fmla="*/ 0 h 51"/>
                  <a:gd name="T34" fmla="*/ 29 w 71"/>
                  <a:gd name="T35" fmla="*/ 0 h 51"/>
                  <a:gd name="T36" fmla="*/ 22 w 71"/>
                  <a:gd name="T37" fmla="*/ 2 h 51"/>
                  <a:gd name="T38" fmla="*/ 17 w 71"/>
                  <a:gd name="T39" fmla="*/ 4 h 51"/>
                  <a:gd name="T40" fmla="*/ 11 w 71"/>
                  <a:gd name="T41" fmla="*/ 7 h 51"/>
                  <a:gd name="T42" fmla="*/ 6 w 71"/>
                  <a:gd name="T43" fmla="*/ 11 h 51"/>
                  <a:gd name="T44" fmla="*/ 3 w 71"/>
                  <a:gd name="T45" fmla="*/ 15 h 51"/>
                  <a:gd name="T46" fmla="*/ 2 w 71"/>
                  <a:gd name="T47" fmla="*/ 20 h 51"/>
                  <a:gd name="T48" fmla="*/ 0 w 71"/>
                  <a:gd name="T49" fmla="*/ 25 h 51"/>
                  <a:gd name="T50" fmla="*/ 2 w 71"/>
                  <a:gd name="T51" fmla="*/ 31 h 51"/>
                  <a:gd name="T52" fmla="*/ 3 w 71"/>
                  <a:gd name="T53" fmla="*/ 35 h 51"/>
                  <a:gd name="T54" fmla="*/ 6 w 71"/>
                  <a:gd name="T55" fmla="*/ 40 h 51"/>
                  <a:gd name="T56" fmla="*/ 11 w 71"/>
                  <a:gd name="T57" fmla="*/ 43 h 51"/>
                  <a:gd name="T58" fmla="*/ 17 w 71"/>
                  <a:gd name="T59" fmla="*/ 47 h 51"/>
                  <a:gd name="T60" fmla="*/ 22 w 71"/>
                  <a:gd name="T61" fmla="*/ 49 h 51"/>
                  <a:gd name="T62" fmla="*/ 29 w 71"/>
                  <a:gd name="T63" fmla="*/ 51 h 51"/>
                  <a:gd name="T64" fmla="*/ 36 w 71"/>
                  <a:gd name="T65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1" h="51">
                    <a:moveTo>
                      <a:pt x="36" y="51"/>
                    </a:moveTo>
                    <a:lnTo>
                      <a:pt x="43" y="51"/>
                    </a:lnTo>
                    <a:lnTo>
                      <a:pt x="49" y="49"/>
                    </a:lnTo>
                    <a:lnTo>
                      <a:pt x="56" y="47"/>
                    </a:lnTo>
                    <a:lnTo>
                      <a:pt x="60" y="43"/>
                    </a:lnTo>
                    <a:lnTo>
                      <a:pt x="65" y="40"/>
                    </a:lnTo>
                    <a:lnTo>
                      <a:pt x="68" y="35"/>
                    </a:lnTo>
                    <a:lnTo>
                      <a:pt x="70" y="31"/>
                    </a:lnTo>
                    <a:lnTo>
                      <a:pt x="71" y="25"/>
                    </a:lnTo>
                    <a:lnTo>
                      <a:pt x="70" y="20"/>
                    </a:lnTo>
                    <a:lnTo>
                      <a:pt x="68" y="15"/>
                    </a:lnTo>
                    <a:lnTo>
                      <a:pt x="65" y="11"/>
                    </a:lnTo>
                    <a:lnTo>
                      <a:pt x="60" y="7"/>
                    </a:lnTo>
                    <a:lnTo>
                      <a:pt x="56" y="4"/>
                    </a:lnTo>
                    <a:lnTo>
                      <a:pt x="49" y="2"/>
                    </a:lnTo>
                    <a:lnTo>
                      <a:pt x="43" y="0"/>
                    </a:lnTo>
                    <a:lnTo>
                      <a:pt x="36" y="0"/>
                    </a:lnTo>
                    <a:lnTo>
                      <a:pt x="29" y="0"/>
                    </a:lnTo>
                    <a:lnTo>
                      <a:pt x="22" y="2"/>
                    </a:lnTo>
                    <a:lnTo>
                      <a:pt x="17" y="4"/>
                    </a:lnTo>
                    <a:lnTo>
                      <a:pt x="11" y="7"/>
                    </a:lnTo>
                    <a:lnTo>
                      <a:pt x="6" y="11"/>
                    </a:lnTo>
                    <a:lnTo>
                      <a:pt x="3" y="15"/>
                    </a:lnTo>
                    <a:lnTo>
                      <a:pt x="2" y="20"/>
                    </a:lnTo>
                    <a:lnTo>
                      <a:pt x="0" y="25"/>
                    </a:lnTo>
                    <a:lnTo>
                      <a:pt x="2" y="31"/>
                    </a:lnTo>
                    <a:lnTo>
                      <a:pt x="3" y="35"/>
                    </a:lnTo>
                    <a:lnTo>
                      <a:pt x="6" y="40"/>
                    </a:lnTo>
                    <a:lnTo>
                      <a:pt x="11" y="43"/>
                    </a:lnTo>
                    <a:lnTo>
                      <a:pt x="17" y="47"/>
                    </a:lnTo>
                    <a:lnTo>
                      <a:pt x="22" y="49"/>
                    </a:lnTo>
                    <a:lnTo>
                      <a:pt x="29" y="51"/>
                    </a:lnTo>
                    <a:lnTo>
                      <a:pt x="36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34" name="Freeform 38"/>
              <p:cNvSpPr>
                <a:spLocks/>
              </p:cNvSpPr>
              <p:nvPr/>
            </p:nvSpPr>
            <p:spPr bwMode="auto">
              <a:xfrm>
                <a:off x="1300" y="1631"/>
                <a:ext cx="27" cy="20"/>
              </a:xfrm>
              <a:custGeom>
                <a:avLst/>
                <a:gdLst>
                  <a:gd name="T0" fmla="*/ 27 w 54"/>
                  <a:gd name="T1" fmla="*/ 40 h 40"/>
                  <a:gd name="T2" fmla="*/ 38 w 54"/>
                  <a:gd name="T3" fmla="*/ 39 h 40"/>
                  <a:gd name="T4" fmla="*/ 46 w 54"/>
                  <a:gd name="T5" fmla="*/ 35 h 40"/>
                  <a:gd name="T6" fmla="*/ 51 w 54"/>
                  <a:gd name="T7" fmla="*/ 28 h 40"/>
                  <a:gd name="T8" fmla="*/ 54 w 54"/>
                  <a:gd name="T9" fmla="*/ 20 h 40"/>
                  <a:gd name="T10" fmla="*/ 51 w 54"/>
                  <a:gd name="T11" fmla="*/ 13 h 40"/>
                  <a:gd name="T12" fmla="*/ 46 w 54"/>
                  <a:gd name="T13" fmla="*/ 6 h 40"/>
                  <a:gd name="T14" fmla="*/ 38 w 54"/>
                  <a:gd name="T15" fmla="*/ 1 h 40"/>
                  <a:gd name="T16" fmla="*/ 27 w 54"/>
                  <a:gd name="T17" fmla="*/ 0 h 40"/>
                  <a:gd name="T18" fmla="*/ 17 w 54"/>
                  <a:gd name="T19" fmla="*/ 1 h 40"/>
                  <a:gd name="T20" fmla="*/ 8 w 54"/>
                  <a:gd name="T21" fmla="*/ 6 h 40"/>
                  <a:gd name="T22" fmla="*/ 2 w 54"/>
                  <a:gd name="T23" fmla="*/ 13 h 40"/>
                  <a:gd name="T24" fmla="*/ 0 w 54"/>
                  <a:gd name="T25" fmla="*/ 20 h 40"/>
                  <a:gd name="T26" fmla="*/ 2 w 54"/>
                  <a:gd name="T27" fmla="*/ 28 h 40"/>
                  <a:gd name="T28" fmla="*/ 8 w 54"/>
                  <a:gd name="T29" fmla="*/ 35 h 40"/>
                  <a:gd name="T30" fmla="*/ 17 w 54"/>
                  <a:gd name="T31" fmla="*/ 39 h 40"/>
                  <a:gd name="T32" fmla="*/ 27 w 54"/>
                  <a:gd name="T3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27" y="40"/>
                    </a:moveTo>
                    <a:lnTo>
                      <a:pt x="38" y="39"/>
                    </a:lnTo>
                    <a:lnTo>
                      <a:pt x="46" y="35"/>
                    </a:lnTo>
                    <a:lnTo>
                      <a:pt x="51" y="28"/>
                    </a:lnTo>
                    <a:lnTo>
                      <a:pt x="54" y="20"/>
                    </a:lnTo>
                    <a:lnTo>
                      <a:pt x="51" y="13"/>
                    </a:lnTo>
                    <a:lnTo>
                      <a:pt x="46" y="6"/>
                    </a:lnTo>
                    <a:lnTo>
                      <a:pt x="38" y="1"/>
                    </a:lnTo>
                    <a:lnTo>
                      <a:pt x="27" y="0"/>
                    </a:lnTo>
                    <a:lnTo>
                      <a:pt x="17" y="1"/>
                    </a:lnTo>
                    <a:lnTo>
                      <a:pt x="8" y="6"/>
                    </a:lnTo>
                    <a:lnTo>
                      <a:pt x="2" y="13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8" y="35"/>
                    </a:lnTo>
                    <a:lnTo>
                      <a:pt x="17" y="39"/>
                    </a:lnTo>
                    <a:lnTo>
                      <a:pt x="27" y="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35" name="Freeform 39"/>
              <p:cNvSpPr>
                <a:spLocks/>
              </p:cNvSpPr>
              <p:nvPr/>
            </p:nvSpPr>
            <p:spPr bwMode="auto">
              <a:xfrm>
                <a:off x="728" y="1730"/>
                <a:ext cx="52" cy="31"/>
              </a:xfrm>
              <a:custGeom>
                <a:avLst/>
                <a:gdLst>
                  <a:gd name="T0" fmla="*/ 10 w 103"/>
                  <a:gd name="T1" fmla="*/ 0 h 63"/>
                  <a:gd name="T2" fmla="*/ 11 w 103"/>
                  <a:gd name="T3" fmla="*/ 3 h 63"/>
                  <a:gd name="T4" fmla="*/ 12 w 103"/>
                  <a:gd name="T5" fmla="*/ 6 h 63"/>
                  <a:gd name="T6" fmla="*/ 12 w 103"/>
                  <a:gd name="T7" fmla="*/ 12 h 63"/>
                  <a:gd name="T8" fmla="*/ 11 w 103"/>
                  <a:gd name="T9" fmla="*/ 15 h 63"/>
                  <a:gd name="T10" fmla="*/ 8 w 103"/>
                  <a:gd name="T11" fmla="*/ 18 h 63"/>
                  <a:gd name="T12" fmla="*/ 4 w 103"/>
                  <a:gd name="T13" fmla="*/ 19 h 63"/>
                  <a:gd name="T14" fmla="*/ 1 w 103"/>
                  <a:gd name="T15" fmla="*/ 20 h 63"/>
                  <a:gd name="T16" fmla="*/ 0 w 103"/>
                  <a:gd name="T17" fmla="*/ 20 h 63"/>
                  <a:gd name="T18" fmla="*/ 92 w 103"/>
                  <a:gd name="T19" fmla="*/ 63 h 63"/>
                  <a:gd name="T20" fmla="*/ 93 w 103"/>
                  <a:gd name="T21" fmla="*/ 63 h 63"/>
                  <a:gd name="T22" fmla="*/ 96 w 103"/>
                  <a:gd name="T23" fmla="*/ 63 h 63"/>
                  <a:gd name="T24" fmla="*/ 100 w 103"/>
                  <a:gd name="T25" fmla="*/ 61 h 63"/>
                  <a:gd name="T26" fmla="*/ 102 w 103"/>
                  <a:gd name="T27" fmla="*/ 59 h 63"/>
                  <a:gd name="T28" fmla="*/ 103 w 103"/>
                  <a:gd name="T29" fmla="*/ 56 h 63"/>
                  <a:gd name="T30" fmla="*/ 103 w 103"/>
                  <a:gd name="T31" fmla="*/ 53 h 63"/>
                  <a:gd name="T32" fmla="*/ 103 w 103"/>
                  <a:gd name="T33" fmla="*/ 52 h 63"/>
                  <a:gd name="T34" fmla="*/ 103 w 103"/>
                  <a:gd name="T35" fmla="*/ 51 h 63"/>
                  <a:gd name="T36" fmla="*/ 10 w 103"/>
                  <a:gd name="T3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3" h="63">
                    <a:moveTo>
                      <a:pt x="10" y="0"/>
                    </a:moveTo>
                    <a:lnTo>
                      <a:pt x="11" y="3"/>
                    </a:lnTo>
                    <a:lnTo>
                      <a:pt x="12" y="6"/>
                    </a:lnTo>
                    <a:lnTo>
                      <a:pt x="12" y="12"/>
                    </a:lnTo>
                    <a:lnTo>
                      <a:pt x="11" y="15"/>
                    </a:lnTo>
                    <a:lnTo>
                      <a:pt x="8" y="18"/>
                    </a:lnTo>
                    <a:lnTo>
                      <a:pt x="4" y="19"/>
                    </a:lnTo>
                    <a:lnTo>
                      <a:pt x="1" y="20"/>
                    </a:lnTo>
                    <a:lnTo>
                      <a:pt x="0" y="20"/>
                    </a:lnTo>
                    <a:lnTo>
                      <a:pt x="92" y="63"/>
                    </a:lnTo>
                    <a:lnTo>
                      <a:pt x="93" y="63"/>
                    </a:lnTo>
                    <a:lnTo>
                      <a:pt x="96" y="63"/>
                    </a:lnTo>
                    <a:lnTo>
                      <a:pt x="100" y="61"/>
                    </a:lnTo>
                    <a:lnTo>
                      <a:pt x="102" y="59"/>
                    </a:lnTo>
                    <a:lnTo>
                      <a:pt x="103" y="56"/>
                    </a:lnTo>
                    <a:lnTo>
                      <a:pt x="103" y="53"/>
                    </a:lnTo>
                    <a:lnTo>
                      <a:pt x="103" y="52"/>
                    </a:lnTo>
                    <a:lnTo>
                      <a:pt x="103" y="5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7FB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36" name="Freeform 40"/>
              <p:cNvSpPr>
                <a:spLocks/>
              </p:cNvSpPr>
              <p:nvPr/>
            </p:nvSpPr>
            <p:spPr bwMode="auto">
              <a:xfrm>
                <a:off x="850" y="1793"/>
                <a:ext cx="44" cy="53"/>
              </a:xfrm>
              <a:custGeom>
                <a:avLst/>
                <a:gdLst>
                  <a:gd name="T0" fmla="*/ 86 w 88"/>
                  <a:gd name="T1" fmla="*/ 0 h 106"/>
                  <a:gd name="T2" fmla="*/ 88 w 88"/>
                  <a:gd name="T3" fmla="*/ 24 h 106"/>
                  <a:gd name="T4" fmla="*/ 79 w 88"/>
                  <a:gd name="T5" fmla="*/ 45 h 106"/>
                  <a:gd name="T6" fmla="*/ 66 w 88"/>
                  <a:gd name="T7" fmla="*/ 63 h 106"/>
                  <a:gd name="T8" fmla="*/ 49 w 88"/>
                  <a:gd name="T9" fmla="*/ 78 h 106"/>
                  <a:gd name="T10" fmla="*/ 31 w 88"/>
                  <a:gd name="T11" fmla="*/ 90 h 106"/>
                  <a:gd name="T12" fmla="*/ 16 w 88"/>
                  <a:gd name="T13" fmla="*/ 99 h 106"/>
                  <a:gd name="T14" fmla="*/ 5 w 88"/>
                  <a:gd name="T15" fmla="*/ 104 h 106"/>
                  <a:gd name="T16" fmla="*/ 0 w 88"/>
                  <a:gd name="T17" fmla="*/ 106 h 106"/>
                  <a:gd name="T18" fmla="*/ 86 w 88"/>
                  <a:gd name="T1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" h="106">
                    <a:moveTo>
                      <a:pt x="86" y="0"/>
                    </a:moveTo>
                    <a:lnTo>
                      <a:pt x="88" y="24"/>
                    </a:lnTo>
                    <a:lnTo>
                      <a:pt x="79" y="45"/>
                    </a:lnTo>
                    <a:lnTo>
                      <a:pt x="66" y="63"/>
                    </a:lnTo>
                    <a:lnTo>
                      <a:pt x="49" y="78"/>
                    </a:lnTo>
                    <a:lnTo>
                      <a:pt x="31" y="90"/>
                    </a:lnTo>
                    <a:lnTo>
                      <a:pt x="16" y="99"/>
                    </a:lnTo>
                    <a:lnTo>
                      <a:pt x="5" y="104"/>
                    </a:lnTo>
                    <a:lnTo>
                      <a:pt x="0" y="10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</p:grpSp>
        <p:sp>
          <p:nvSpPr>
            <p:cNvPr id="1258537" name="Text Box 41"/>
            <p:cNvSpPr txBox="1">
              <a:spLocks noChangeArrowheads="1"/>
            </p:cNvSpPr>
            <p:nvPr/>
          </p:nvSpPr>
          <p:spPr bwMode="auto">
            <a:xfrm>
              <a:off x="1383" y="1580"/>
              <a:ext cx="1951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72000">
              <a:spAutoFit/>
            </a:bodyPr>
            <a:lstStyle/>
            <a:p>
              <a:pPr>
                <a:defRPr/>
              </a:pPr>
              <a:r>
                <a:rPr lang="zh-CN" altLang="en-US" sz="2800" b="0" dirty="0">
                  <a:latin typeface="+mn-ea"/>
                  <a:ea typeface="+mn-ea"/>
                </a:rPr>
                <a:t>邮局把你从订阅</a:t>
              </a:r>
            </a:p>
            <a:p>
              <a:pPr>
                <a:defRPr/>
              </a:pPr>
              <a:r>
                <a:rPr lang="zh-CN" altLang="en-US" sz="2800" b="0" dirty="0">
                  <a:latin typeface="+mn-ea"/>
                  <a:ea typeface="+mn-ea"/>
                </a:rPr>
                <a:t>者名单中删除</a:t>
              </a:r>
            </a:p>
          </p:txBody>
        </p:sp>
      </p:grpSp>
      <p:pic>
        <p:nvPicPr>
          <p:cNvPr id="1258577" name="Picture 81"/>
          <p:cNvPicPr>
            <a:picLocks noChangeAspect="1" noChangeArrowheads="1"/>
          </p:cNvPicPr>
          <p:nvPr/>
        </p:nvPicPr>
        <p:blipFill>
          <a:blip r:embed="rId3" cstate="print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063" y="188913"/>
            <a:ext cx="1589087" cy="211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58610" name="Group 114"/>
          <p:cNvGrpSpPr>
            <a:grpSpLocks/>
          </p:cNvGrpSpPr>
          <p:nvPr/>
        </p:nvGrpSpPr>
        <p:grpSpPr bwMode="auto">
          <a:xfrm>
            <a:off x="6732588" y="4005263"/>
            <a:ext cx="1757362" cy="2281237"/>
            <a:chOff x="3424" y="1979"/>
            <a:chExt cx="1107" cy="1437"/>
          </a:xfrm>
        </p:grpSpPr>
        <p:sp>
          <p:nvSpPr>
            <p:cNvPr id="1258580" name="AutoShape 84"/>
            <p:cNvSpPr>
              <a:spLocks noChangeAspect="1" noChangeArrowheads="1" noTextEdit="1"/>
            </p:cNvSpPr>
            <p:nvPr/>
          </p:nvSpPr>
          <p:spPr bwMode="auto">
            <a:xfrm>
              <a:off x="3424" y="1979"/>
              <a:ext cx="1107" cy="1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+mn-ea"/>
                <a:ea typeface="+mn-ea"/>
              </a:endParaRPr>
            </a:p>
          </p:txBody>
        </p:sp>
        <p:grpSp>
          <p:nvGrpSpPr>
            <p:cNvPr id="287756" name="Group 104"/>
            <p:cNvGrpSpPr>
              <a:grpSpLocks/>
            </p:cNvGrpSpPr>
            <p:nvPr/>
          </p:nvGrpSpPr>
          <p:grpSpPr bwMode="auto">
            <a:xfrm>
              <a:off x="3805" y="2102"/>
              <a:ext cx="725" cy="1235"/>
              <a:chOff x="3805" y="2102"/>
              <a:chExt cx="725" cy="1235"/>
            </a:xfrm>
          </p:grpSpPr>
          <p:sp>
            <p:nvSpPr>
              <p:cNvPr id="1258582" name="Freeform 86"/>
              <p:cNvSpPr>
                <a:spLocks/>
              </p:cNvSpPr>
              <p:nvPr/>
            </p:nvSpPr>
            <p:spPr bwMode="auto">
              <a:xfrm>
                <a:off x="3813" y="2404"/>
                <a:ext cx="213" cy="264"/>
              </a:xfrm>
              <a:custGeom>
                <a:avLst/>
                <a:gdLst>
                  <a:gd name="T0" fmla="*/ 101 w 213"/>
                  <a:gd name="T1" fmla="*/ 0 h 264"/>
                  <a:gd name="T2" fmla="*/ 213 w 213"/>
                  <a:gd name="T3" fmla="*/ 100 h 264"/>
                  <a:gd name="T4" fmla="*/ 155 w 213"/>
                  <a:gd name="T5" fmla="*/ 218 h 264"/>
                  <a:gd name="T6" fmla="*/ 113 w 213"/>
                  <a:gd name="T7" fmla="*/ 256 h 264"/>
                  <a:gd name="T8" fmla="*/ 81 w 213"/>
                  <a:gd name="T9" fmla="*/ 264 h 264"/>
                  <a:gd name="T10" fmla="*/ 52 w 213"/>
                  <a:gd name="T11" fmla="*/ 260 h 264"/>
                  <a:gd name="T12" fmla="*/ 20 w 213"/>
                  <a:gd name="T13" fmla="*/ 236 h 264"/>
                  <a:gd name="T14" fmla="*/ 4 w 213"/>
                  <a:gd name="T15" fmla="*/ 198 h 264"/>
                  <a:gd name="T16" fmla="*/ 0 w 213"/>
                  <a:gd name="T17" fmla="*/ 170 h 264"/>
                  <a:gd name="T18" fmla="*/ 24 w 213"/>
                  <a:gd name="T19" fmla="*/ 122 h 264"/>
                  <a:gd name="T20" fmla="*/ 68 w 213"/>
                  <a:gd name="T21" fmla="*/ 48 h 264"/>
                  <a:gd name="T22" fmla="*/ 101 w 213"/>
                  <a:gd name="T23" fmla="*/ 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3" h="264">
                    <a:moveTo>
                      <a:pt x="101" y="0"/>
                    </a:moveTo>
                    <a:lnTo>
                      <a:pt x="213" y="100"/>
                    </a:lnTo>
                    <a:lnTo>
                      <a:pt x="155" y="218"/>
                    </a:lnTo>
                    <a:lnTo>
                      <a:pt x="113" y="256"/>
                    </a:lnTo>
                    <a:lnTo>
                      <a:pt x="81" y="264"/>
                    </a:lnTo>
                    <a:lnTo>
                      <a:pt x="52" y="260"/>
                    </a:lnTo>
                    <a:lnTo>
                      <a:pt x="20" y="236"/>
                    </a:lnTo>
                    <a:lnTo>
                      <a:pt x="4" y="198"/>
                    </a:lnTo>
                    <a:lnTo>
                      <a:pt x="0" y="170"/>
                    </a:lnTo>
                    <a:lnTo>
                      <a:pt x="24" y="122"/>
                    </a:lnTo>
                    <a:lnTo>
                      <a:pt x="68" y="48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83" name="Freeform 87"/>
              <p:cNvSpPr>
                <a:spLocks/>
              </p:cNvSpPr>
              <p:nvPr/>
            </p:nvSpPr>
            <p:spPr bwMode="auto">
              <a:xfrm>
                <a:off x="4149" y="2482"/>
                <a:ext cx="52" cy="783"/>
              </a:xfrm>
              <a:custGeom>
                <a:avLst/>
                <a:gdLst>
                  <a:gd name="T0" fmla="*/ 30 w 52"/>
                  <a:gd name="T1" fmla="*/ 0 h 783"/>
                  <a:gd name="T2" fmla="*/ 0 w 52"/>
                  <a:gd name="T3" fmla="*/ 8 h 783"/>
                  <a:gd name="T4" fmla="*/ 12 w 52"/>
                  <a:gd name="T5" fmla="*/ 783 h 783"/>
                  <a:gd name="T6" fmla="*/ 32 w 52"/>
                  <a:gd name="T7" fmla="*/ 753 h 783"/>
                  <a:gd name="T8" fmla="*/ 28 w 52"/>
                  <a:gd name="T9" fmla="*/ 685 h 783"/>
                  <a:gd name="T10" fmla="*/ 32 w 52"/>
                  <a:gd name="T11" fmla="*/ 651 h 783"/>
                  <a:gd name="T12" fmla="*/ 52 w 52"/>
                  <a:gd name="T13" fmla="*/ 645 h 783"/>
                  <a:gd name="T14" fmla="*/ 44 w 52"/>
                  <a:gd name="T15" fmla="*/ 399 h 783"/>
                  <a:gd name="T16" fmla="*/ 30 w 52"/>
                  <a:gd name="T17" fmla="*/ 0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783">
                    <a:moveTo>
                      <a:pt x="30" y="0"/>
                    </a:moveTo>
                    <a:lnTo>
                      <a:pt x="0" y="8"/>
                    </a:lnTo>
                    <a:lnTo>
                      <a:pt x="12" y="783"/>
                    </a:lnTo>
                    <a:lnTo>
                      <a:pt x="32" y="753"/>
                    </a:lnTo>
                    <a:lnTo>
                      <a:pt x="28" y="685"/>
                    </a:lnTo>
                    <a:lnTo>
                      <a:pt x="32" y="651"/>
                    </a:lnTo>
                    <a:lnTo>
                      <a:pt x="52" y="645"/>
                    </a:lnTo>
                    <a:lnTo>
                      <a:pt x="44" y="399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84" name="Freeform 88"/>
              <p:cNvSpPr>
                <a:spLocks/>
              </p:cNvSpPr>
              <p:nvPr/>
            </p:nvSpPr>
            <p:spPr bwMode="auto">
              <a:xfrm>
                <a:off x="4179" y="2469"/>
                <a:ext cx="94" cy="756"/>
              </a:xfrm>
              <a:custGeom>
                <a:avLst/>
                <a:gdLst>
                  <a:gd name="T0" fmla="*/ 0 w 94"/>
                  <a:gd name="T1" fmla="*/ 12 h 756"/>
                  <a:gd name="T2" fmla="*/ 67 w 94"/>
                  <a:gd name="T3" fmla="*/ 0 h 756"/>
                  <a:gd name="T4" fmla="*/ 94 w 94"/>
                  <a:gd name="T5" fmla="*/ 690 h 756"/>
                  <a:gd name="T6" fmla="*/ 86 w 94"/>
                  <a:gd name="T7" fmla="*/ 734 h 756"/>
                  <a:gd name="T8" fmla="*/ 73 w 94"/>
                  <a:gd name="T9" fmla="*/ 756 h 756"/>
                  <a:gd name="T10" fmla="*/ 41 w 94"/>
                  <a:gd name="T11" fmla="*/ 734 h 756"/>
                  <a:gd name="T12" fmla="*/ 20 w 94"/>
                  <a:gd name="T13" fmla="*/ 684 h 756"/>
                  <a:gd name="T14" fmla="*/ 14 w 94"/>
                  <a:gd name="T15" fmla="*/ 494 h 756"/>
                  <a:gd name="T16" fmla="*/ 10 w 94"/>
                  <a:gd name="T17" fmla="*/ 281 h 756"/>
                  <a:gd name="T18" fmla="*/ 0 w 94"/>
                  <a:gd name="T19" fmla="*/ 12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756">
                    <a:moveTo>
                      <a:pt x="0" y="12"/>
                    </a:moveTo>
                    <a:lnTo>
                      <a:pt x="67" y="0"/>
                    </a:lnTo>
                    <a:lnTo>
                      <a:pt x="94" y="690"/>
                    </a:lnTo>
                    <a:lnTo>
                      <a:pt x="86" y="734"/>
                    </a:lnTo>
                    <a:lnTo>
                      <a:pt x="73" y="756"/>
                    </a:lnTo>
                    <a:lnTo>
                      <a:pt x="41" y="734"/>
                    </a:lnTo>
                    <a:lnTo>
                      <a:pt x="20" y="684"/>
                    </a:lnTo>
                    <a:lnTo>
                      <a:pt x="14" y="494"/>
                    </a:lnTo>
                    <a:lnTo>
                      <a:pt x="10" y="281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85" name="Freeform 89"/>
              <p:cNvSpPr>
                <a:spLocks/>
              </p:cNvSpPr>
              <p:nvPr/>
            </p:nvSpPr>
            <p:spPr bwMode="auto">
              <a:xfrm>
                <a:off x="3915" y="2368"/>
                <a:ext cx="130" cy="138"/>
              </a:xfrm>
              <a:custGeom>
                <a:avLst/>
                <a:gdLst>
                  <a:gd name="T0" fmla="*/ 126 w 130"/>
                  <a:gd name="T1" fmla="*/ 0 h 138"/>
                  <a:gd name="T2" fmla="*/ 0 w 130"/>
                  <a:gd name="T3" fmla="*/ 34 h 138"/>
                  <a:gd name="T4" fmla="*/ 116 w 130"/>
                  <a:gd name="T5" fmla="*/ 138 h 138"/>
                  <a:gd name="T6" fmla="*/ 130 w 130"/>
                  <a:gd name="T7" fmla="*/ 130 h 138"/>
                  <a:gd name="T8" fmla="*/ 126 w 130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138">
                    <a:moveTo>
                      <a:pt x="126" y="0"/>
                    </a:moveTo>
                    <a:lnTo>
                      <a:pt x="0" y="34"/>
                    </a:lnTo>
                    <a:lnTo>
                      <a:pt x="116" y="138"/>
                    </a:lnTo>
                    <a:lnTo>
                      <a:pt x="130" y="130"/>
                    </a:lnTo>
                    <a:lnTo>
                      <a:pt x="126" y="0"/>
                    </a:lnTo>
                    <a:close/>
                  </a:path>
                </a:pathLst>
              </a:custGeom>
              <a:blipFill dpi="0" rotWithShape="0">
                <a:blip r:embed="rId4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86" name="Freeform 90"/>
              <p:cNvSpPr>
                <a:spLocks/>
              </p:cNvSpPr>
              <p:nvPr/>
            </p:nvSpPr>
            <p:spPr bwMode="auto">
              <a:xfrm>
                <a:off x="3914" y="2156"/>
                <a:ext cx="129" cy="245"/>
              </a:xfrm>
              <a:custGeom>
                <a:avLst/>
                <a:gdLst>
                  <a:gd name="T0" fmla="*/ 0 w 129"/>
                  <a:gd name="T1" fmla="*/ 245 h 245"/>
                  <a:gd name="T2" fmla="*/ 2 w 129"/>
                  <a:gd name="T3" fmla="*/ 96 h 245"/>
                  <a:gd name="T4" fmla="*/ 10 w 129"/>
                  <a:gd name="T5" fmla="*/ 34 h 245"/>
                  <a:gd name="T6" fmla="*/ 30 w 129"/>
                  <a:gd name="T7" fmla="*/ 2 h 245"/>
                  <a:gd name="T8" fmla="*/ 59 w 129"/>
                  <a:gd name="T9" fmla="*/ 0 h 245"/>
                  <a:gd name="T10" fmla="*/ 65 w 129"/>
                  <a:gd name="T11" fmla="*/ 0 h 245"/>
                  <a:gd name="T12" fmla="*/ 97 w 129"/>
                  <a:gd name="T13" fmla="*/ 28 h 245"/>
                  <a:gd name="T14" fmla="*/ 121 w 129"/>
                  <a:gd name="T15" fmla="*/ 90 h 245"/>
                  <a:gd name="T16" fmla="*/ 127 w 129"/>
                  <a:gd name="T17" fmla="*/ 146 h 245"/>
                  <a:gd name="T18" fmla="*/ 129 w 129"/>
                  <a:gd name="T19" fmla="*/ 215 h 245"/>
                  <a:gd name="T20" fmla="*/ 0 w 129"/>
                  <a:gd name="T21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9" h="245">
                    <a:moveTo>
                      <a:pt x="0" y="245"/>
                    </a:moveTo>
                    <a:lnTo>
                      <a:pt x="2" y="96"/>
                    </a:lnTo>
                    <a:lnTo>
                      <a:pt x="10" y="34"/>
                    </a:lnTo>
                    <a:lnTo>
                      <a:pt x="30" y="2"/>
                    </a:lnTo>
                    <a:lnTo>
                      <a:pt x="59" y="0"/>
                    </a:lnTo>
                    <a:lnTo>
                      <a:pt x="65" y="0"/>
                    </a:lnTo>
                    <a:lnTo>
                      <a:pt x="97" y="28"/>
                    </a:lnTo>
                    <a:lnTo>
                      <a:pt x="121" y="90"/>
                    </a:lnTo>
                    <a:lnTo>
                      <a:pt x="127" y="146"/>
                    </a:lnTo>
                    <a:lnTo>
                      <a:pt x="129" y="215"/>
                    </a:lnTo>
                    <a:lnTo>
                      <a:pt x="0" y="245"/>
                    </a:lnTo>
                    <a:close/>
                  </a:path>
                </a:pathLst>
              </a:custGeom>
              <a:blipFill dpi="0" rotWithShape="0">
                <a:blip r:embed="rId5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87" name="Freeform 91"/>
              <p:cNvSpPr>
                <a:spLocks/>
              </p:cNvSpPr>
              <p:nvPr/>
            </p:nvSpPr>
            <p:spPr bwMode="auto">
              <a:xfrm>
                <a:off x="3937" y="2109"/>
                <a:ext cx="511" cy="396"/>
              </a:xfrm>
              <a:custGeom>
                <a:avLst/>
                <a:gdLst>
                  <a:gd name="T0" fmla="*/ 104 w 511"/>
                  <a:gd name="T1" fmla="*/ 396 h 396"/>
                  <a:gd name="T2" fmla="*/ 104 w 511"/>
                  <a:gd name="T3" fmla="*/ 261 h 396"/>
                  <a:gd name="T4" fmla="*/ 100 w 511"/>
                  <a:gd name="T5" fmla="*/ 174 h 396"/>
                  <a:gd name="T6" fmla="*/ 92 w 511"/>
                  <a:gd name="T7" fmla="*/ 116 h 396"/>
                  <a:gd name="T8" fmla="*/ 70 w 511"/>
                  <a:gd name="T9" fmla="*/ 70 h 396"/>
                  <a:gd name="T10" fmla="*/ 32 w 511"/>
                  <a:gd name="T11" fmla="*/ 46 h 396"/>
                  <a:gd name="T12" fmla="*/ 0 w 511"/>
                  <a:gd name="T13" fmla="*/ 50 h 396"/>
                  <a:gd name="T14" fmla="*/ 30 w 511"/>
                  <a:gd name="T15" fmla="*/ 32 h 396"/>
                  <a:gd name="T16" fmla="*/ 413 w 511"/>
                  <a:gd name="T17" fmla="*/ 0 h 396"/>
                  <a:gd name="T18" fmla="*/ 465 w 511"/>
                  <a:gd name="T19" fmla="*/ 30 h 396"/>
                  <a:gd name="T20" fmla="*/ 497 w 511"/>
                  <a:gd name="T21" fmla="*/ 80 h 396"/>
                  <a:gd name="T22" fmla="*/ 511 w 511"/>
                  <a:gd name="T23" fmla="*/ 124 h 396"/>
                  <a:gd name="T24" fmla="*/ 511 w 511"/>
                  <a:gd name="T25" fmla="*/ 315 h 396"/>
                  <a:gd name="T26" fmla="*/ 465 w 511"/>
                  <a:gd name="T27" fmla="*/ 327 h 396"/>
                  <a:gd name="T28" fmla="*/ 129 w 511"/>
                  <a:gd name="T29" fmla="*/ 389 h 396"/>
                  <a:gd name="T30" fmla="*/ 104 w 511"/>
                  <a:gd name="T31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11" h="396">
                    <a:moveTo>
                      <a:pt x="104" y="396"/>
                    </a:moveTo>
                    <a:lnTo>
                      <a:pt x="104" y="261"/>
                    </a:lnTo>
                    <a:lnTo>
                      <a:pt x="100" y="174"/>
                    </a:lnTo>
                    <a:lnTo>
                      <a:pt x="92" y="116"/>
                    </a:lnTo>
                    <a:lnTo>
                      <a:pt x="70" y="70"/>
                    </a:lnTo>
                    <a:lnTo>
                      <a:pt x="32" y="46"/>
                    </a:lnTo>
                    <a:lnTo>
                      <a:pt x="0" y="50"/>
                    </a:lnTo>
                    <a:lnTo>
                      <a:pt x="30" y="32"/>
                    </a:lnTo>
                    <a:lnTo>
                      <a:pt x="413" y="0"/>
                    </a:lnTo>
                    <a:lnTo>
                      <a:pt x="465" y="30"/>
                    </a:lnTo>
                    <a:lnTo>
                      <a:pt x="497" y="80"/>
                    </a:lnTo>
                    <a:lnTo>
                      <a:pt x="511" y="124"/>
                    </a:lnTo>
                    <a:lnTo>
                      <a:pt x="511" y="315"/>
                    </a:lnTo>
                    <a:lnTo>
                      <a:pt x="465" y="327"/>
                    </a:lnTo>
                    <a:lnTo>
                      <a:pt x="129" y="389"/>
                    </a:lnTo>
                    <a:lnTo>
                      <a:pt x="104" y="396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88" name="Freeform 92"/>
              <p:cNvSpPr>
                <a:spLocks/>
              </p:cNvSpPr>
              <p:nvPr/>
            </p:nvSpPr>
            <p:spPr bwMode="auto">
              <a:xfrm>
                <a:off x="3905" y="2102"/>
                <a:ext cx="557" cy="418"/>
              </a:xfrm>
              <a:custGeom>
                <a:avLst/>
                <a:gdLst>
                  <a:gd name="T0" fmla="*/ 535 w 557"/>
                  <a:gd name="T1" fmla="*/ 318 h 418"/>
                  <a:gd name="T2" fmla="*/ 521 w 557"/>
                  <a:gd name="T3" fmla="*/ 94 h 418"/>
                  <a:gd name="T4" fmla="*/ 486 w 557"/>
                  <a:gd name="T5" fmla="*/ 46 h 418"/>
                  <a:gd name="T6" fmla="*/ 440 w 557"/>
                  <a:gd name="T7" fmla="*/ 16 h 418"/>
                  <a:gd name="T8" fmla="*/ 68 w 557"/>
                  <a:gd name="T9" fmla="*/ 46 h 418"/>
                  <a:gd name="T10" fmla="*/ 138 w 557"/>
                  <a:gd name="T11" fmla="*/ 26 h 418"/>
                  <a:gd name="T12" fmla="*/ 333 w 557"/>
                  <a:gd name="T13" fmla="*/ 10 h 418"/>
                  <a:gd name="T14" fmla="*/ 444 w 557"/>
                  <a:gd name="T15" fmla="*/ 0 h 418"/>
                  <a:gd name="T16" fmla="*/ 500 w 557"/>
                  <a:gd name="T17" fmla="*/ 30 h 418"/>
                  <a:gd name="T18" fmla="*/ 539 w 557"/>
                  <a:gd name="T19" fmla="*/ 80 h 418"/>
                  <a:gd name="T20" fmla="*/ 553 w 557"/>
                  <a:gd name="T21" fmla="*/ 145 h 418"/>
                  <a:gd name="T22" fmla="*/ 557 w 557"/>
                  <a:gd name="T23" fmla="*/ 326 h 418"/>
                  <a:gd name="T24" fmla="*/ 527 w 557"/>
                  <a:gd name="T25" fmla="*/ 346 h 418"/>
                  <a:gd name="T26" fmla="*/ 186 w 557"/>
                  <a:gd name="T27" fmla="*/ 406 h 418"/>
                  <a:gd name="T28" fmla="*/ 112 w 557"/>
                  <a:gd name="T29" fmla="*/ 408 h 418"/>
                  <a:gd name="T30" fmla="*/ 8 w 557"/>
                  <a:gd name="T31" fmla="*/ 310 h 418"/>
                  <a:gd name="T32" fmla="*/ 120 w 557"/>
                  <a:gd name="T33" fmla="*/ 264 h 418"/>
                  <a:gd name="T34" fmla="*/ 34 w 557"/>
                  <a:gd name="T35" fmla="*/ 302 h 418"/>
                  <a:gd name="T36" fmla="*/ 128 w 557"/>
                  <a:gd name="T37" fmla="*/ 215 h 418"/>
                  <a:gd name="T38" fmla="*/ 118 w 557"/>
                  <a:gd name="T39" fmla="*/ 143 h 418"/>
                  <a:gd name="T40" fmla="*/ 96 w 557"/>
                  <a:gd name="T41" fmla="*/ 92 h 418"/>
                  <a:gd name="T42" fmla="*/ 72 w 557"/>
                  <a:gd name="T43" fmla="*/ 66 h 418"/>
                  <a:gd name="T44" fmla="*/ 38 w 557"/>
                  <a:gd name="T45" fmla="*/ 70 h 418"/>
                  <a:gd name="T46" fmla="*/ 22 w 557"/>
                  <a:gd name="T47" fmla="*/ 141 h 418"/>
                  <a:gd name="T48" fmla="*/ 20 w 557"/>
                  <a:gd name="T49" fmla="*/ 268 h 418"/>
                  <a:gd name="T50" fmla="*/ 4 w 557"/>
                  <a:gd name="T51" fmla="*/ 310 h 418"/>
                  <a:gd name="T52" fmla="*/ 0 w 557"/>
                  <a:gd name="T53" fmla="*/ 215 h 418"/>
                  <a:gd name="T54" fmla="*/ 4 w 557"/>
                  <a:gd name="T55" fmla="*/ 122 h 418"/>
                  <a:gd name="T56" fmla="*/ 18 w 557"/>
                  <a:gd name="T57" fmla="*/ 66 h 418"/>
                  <a:gd name="T58" fmla="*/ 50 w 557"/>
                  <a:gd name="T59" fmla="*/ 44 h 418"/>
                  <a:gd name="T60" fmla="*/ 92 w 557"/>
                  <a:gd name="T61" fmla="*/ 56 h 418"/>
                  <a:gd name="T62" fmla="*/ 122 w 557"/>
                  <a:gd name="T63" fmla="*/ 92 h 418"/>
                  <a:gd name="T64" fmla="*/ 140 w 557"/>
                  <a:gd name="T65" fmla="*/ 145 h 418"/>
                  <a:gd name="T66" fmla="*/ 148 w 557"/>
                  <a:gd name="T67" fmla="*/ 199 h 418"/>
                  <a:gd name="T68" fmla="*/ 150 w 557"/>
                  <a:gd name="T69" fmla="*/ 308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7" h="418">
                    <a:moveTo>
                      <a:pt x="150" y="390"/>
                    </a:moveTo>
                    <a:lnTo>
                      <a:pt x="535" y="318"/>
                    </a:lnTo>
                    <a:lnTo>
                      <a:pt x="531" y="126"/>
                    </a:lnTo>
                    <a:lnTo>
                      <a:pt x="521" y="94"/>
                    </a:lnTo>
                    <a:lnTo>
                      <a:pt x="506" y="66"/>
                    </a:lnTo>
                    <a:lnTo>
                      <a:pt x="486" y="46"/>
                    </a:lnTo>
                    <a:lnTo>
                      <a:pt x="466" y="30"/>
                    </a:lnTo>
                    <a:lnTo>
                      <a:pt x="440" y="16"/>
                    </a:lnTo>
                    <a:lnTo>
                      <a:pt x="92" y="48"/>
                    </a:lnTo>
                    <a:lnTo>
                      <a:pt x="68" y="46"/>
                    </a:lnTo>
                    <a:lnTo>
                      <a:pt x="48" y="38"/>
                    </a:lnTo>
                    <a:lnTo>
                      <a:pt x="138" y="26"/>
                    </a:lnTo>
                    <a:lnTo>
                      <a:pt x="235" y="20"/>
                    </a:lnTo>
                    <a:lnTo>
                      <a:pt x="333" y="10"/>
                    </a:lnTo>
                    <a:lnTo>
                      <a:pt x="412" y="2"/>
                    </a:lnTo>
                    <a:lnTo>
                      <a:pt x="444" y="0"/>
                    </a:lnTo>
                    <a:lnTo>
                      <a:pt x="474" y="12"/>
                    </a:lnTo>
                    <a:lnTo>
                      <a:pt x="500" y="30"/>
                    </a:lnTo>
                    <a:lnTo>
                      <a:pt x="521" y="54"/>
                    </a:lnTo>
                    <a:lnTo>
                      <a:pt x="539" y="80"/>
                    </a:lnTo>
                    <a:lnTo>
                      <a:pt x="549" y="116"/>
                    </a:lnTo>
                    <a:lnTo>
                      <a:pt x="553" y="145"/>
                    </a:lnTo>
                    <a:lnTo>
                      <a:pt x="553" y="235"/>
                    </a:lnTo>
                    <a:lnTo>
                      <a:pt x="557" y="326"/>
                    </a:lnTo>
                    <a:lnTo>
                      <a:pt x="551" y="338"/>
                    </a:lnTo>
                    <a:lnTo>
                      <a:pt x="527" y="346"/>
                    </a:lnTo>
                    <a:lnTo>
                      <a:pt x="327" y="378"/>
                    </a:lnTo>
                    <a:lnTo>
                      <a:pt x="186" y="406"/>
                    </a:lnTo>
                    <a:lnTo>
                      <a:pt x="130" y="418"/>
                    </a:lnTo>
                    <a:lnTo>
                      <a:pt x="112" y="408"/>
                    </a:lnTo>
                    <a:lnTo>
                      <a:pt x="14" y="318"/>
                    </a:lnTo>
                    <a:lnTo>
                      <a:pt x="8" y="310"/>
                    </a:lnTo>
                    <a:lnTo>
                      <a:pt x="16" y="290"/>
                    </a:lnTo>
                    <a:lnTo>
                      <a:pt x="120" y="264"/>
                    </a:lnTo>
                    <a:lnTo>
                      <a:pt x="118" y="274"/>
                    </a:lnTo>
                    <a:lnTo>
                      <a:pt x="34" y="302"/>
                    </a:lnTo>
                    <a:lnTo>
                      <a:pt x="130" y="392"/>
                    </a:lnTo>
                    <a:lnTo>
                      <a:pt x="128" y="215"/>
                    </a:lnTo>
                    <a:lnTo>
                      <a:pt x="126" y="173"/>
                    </a:lnTo>
                    <a:lnTo>
                      <a:pt x="118" y="143"/>
                    </a:lnTo>
                    <a:lnTo>
                      <a:pt x="110" y="114"/>
                    </a:lnTo>
                    <a:lnTo>
                      <a:pt x="96" y="92"/>
                    </a:lnTo>
                    <a:lnTo>
                      <a:pt x="86" y="72"/>
                    </a:lnTo>
                    <a:lnTo>
                      <a:pt x="72" y="66"/>
                    </a:lnTo>
                    <a:lnTo>
                      <a:pt x="54" y="62"/>
                    </a:lnTo>
                    <a:lnTo>
                      <a:pt x="38" y="70"/>
                    </a:lnTo>
                    <a:lnTo>
                      <a:pt x="28" y="96"/>
                    </a:lnTo>
                    <a:lnTo>
                      <a:pt x="22" y="141"/>
                    </a:lnTo>
                    <a:lnTo>
                      <a:pt x="20" y="205"/>
                    </a:lnTo>
                    <a:lnTo>
                      <a:pt x="20" y="268"/>
                    </a:lnTo>
                    <a:lnTo>
                      <a:pt x="18" y="292"/>
                    </a:lnTo>
                    <a:lnTo>
                      <a:pt x="4" y="310"/>
                    </a:lnTo>
                    <a:lnTo>
                      <a:pt x="0" y="284"/>
                    </a:lnTo>
                    <a:lnTo>
                      <a:pt x="0" y="215"/>
                    </a:lnTo>
                    <a:lnTo>
                      <a:pt x="4" y="165"/>
                    </a:lnTo>
                    <a:lnTo>
                      <a:pt x="4" y="122"/>
                    </a:lnTo>
                    <a:lnTo>
                      <a:pt x="10" y="88"/>
                    </a:lnTo>
                    <a:lnTo>
                      <a:pt x="18" y="66"/>
                    </a:lnTo>
                    <a:lnTo>
                      <a:pt x="28" y="50"/>
                    </a:lnTo>
                    <a:lnTo>
                      <a:pt x="50" y="44"/>
                    </a:lnTo>
                    <a:lnTo>
                      <a:pt x="76" y="48"/>
                    </a:lnTo>
                    <a:lnTo>
                      <a:pt x="92" y="56"/>
                    </a:lnTo>
                    <a:lnTo>
                      <a:pt x="104" y="70"/>
                    </a:lnTo>
                    <a:lnTo>
                      <a:pt x="122" y="92"/>
                    </a:lnTo>
                    <a:lnTo>
                      <a:pt x="134" y="120"/>
                    </a:lnTo>
                    <a:lnTo>
                      <a:pt x="140" y="145"/>
                    </a:lnTo>
                    <a:lnTo>
                      <a:pt x="142" y="173"/>
                    </a:lnTo>
                    <a:lnTo>
                      <a:pt x="148" y="199"/>
                    </a:lnTo>
                    <a:lnTo>
                      <a:pt x="148" y="240"/>
                    </a:lnTo>
                    <a:lnTo>
                      <a:pt x="150" y="308"/>
                    </a:lnTo>
                    <a:lnTo>
                      <a:pt x="150" y="3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89" name="Freeform 93"/>
              <p:cNvSpPr>
                <a:spLocks/>
              </p:cNvSpPr>
              <p:nvPr/>
            </p:nvSpPr>
            <p:spPr bwMode="auto">
              <a:xfrm>
                <a:off x="3805" y="2390"/>
                <a:ext cx="232" cy="288"/>
              </a:xfrm>
              <a:custGeom>
                <a:avLst/>
                <a:gdLst>
                  <a:gd name="T0" fmla="*/ 108 w 232"/>
                  <a:gd name="T1" fmla="*/ 0 h 288"/>
                  <a:gd name="T2" fmla="*/ 60 w 232"/>
                  <a:gd name="T3" fmla="*/ 74 h 288"/>
                  <a:gd name="T4" fmla="*/ 10 w 232"/>
                  <a:gd name="T5" fmla="*/ 164 h 288"/>
                  <a:gd name="T6" fmla="*/ 0 w 232"/>
                  <a:gd name="T7" fmla="*/ 192 h 288"/>
                  <a:gd name="T8" fmla="*/ 2 w 232"/>
                  <a:gd name="T9" fmla="*/ 218 h 288"/>
                  <a:gd name="T10" fmla="*/ 10 w 232"/>
                  <a:gd name="T11" fmla="*/ 240 h 288"/>
                  <a:gd name="T12" fmla="*/ 22 w 232"/>
                  <a:gd name="T13" fmla="*/ 260 h 288"/>
                  <a:gd name="T14" fmla="*/ 40 w 232"/>
                  <a:gd name="T15" fmla="*/ 272 h 288"/>
                  <a:gd name="T16" fmla="*/ 68 w 232"/>
                  <a:gd name="T17" fmla="*/ 288 h 288"/>
                  <a:gd name="T18" fmla="*/ 98 w 232"/>
                  <a:gd name="T19" fmla="*/ 286 h 288"/>
                  <a:gd name="T20" fmla="*/ 120 w 232"/>
                  <a:gd name="T21" fmla="*/ 284 h 288"/>
                  <a:gd name="T22" fmla="*/ 148 w 232"/>
                  <a:gd name="T23" fmla="*/ 264 h 288"/>
                  <a:gd name="T24" fmla="*/ 176 w 232"/>
                  <a:gd name="T25" fmla="*/ 232 h 288"/>
                  <a:gd name="T26" fmla="*/ 200 w 232"/>
                  <a:gd name="T27" fmla="*/ 186 h 288"/>
                  <a:gd name="T28" fmla="*/ 232 w 232"/>
                  <a:gd name="T29" fmla="*/ 116 h 288"/>
                  <a:gd name="T30" fmla="*/ 214 w 232"/>
                  <a:gd name="T31" fmla="*/ 106 h 288"/>
                  <a:gd name="T32" fmla="*/ 168 w 232"/>
                  <a:gd name="T33" fmla="*/ 212 h 288"/>
                  <a:gd name="T34" fmla="*/ 144 w 232"/>
                  <a:gd name="T35" fmla="*/ 244 h 288"/>
                  <a:gd name="T36" fmla="*/ 118 w 232"/>
                  <a:gd name="T37" fmla="*/ 262 h 288"/>
                  <a:gd name="T38" fmla="*/ 96 w 232"/>
                  <a:gd name="T39" fmla="*/ 270 h 288"/>
                  <a:gd name="T40" fmla="*/ 70 w 232"/>
                  <a:gd name="T41" fmla="*/ 270 h 288"/>
                  <a:gd name="T42" fmla="*/ 46 w 232"/>
                  <a:gd name="T43" fmla="*/ 254 h 288"/>
                  <a:gd name="T44" fmla="*/ 30 w 232"/>
                  <a:gd name="T45" fmla="*/ 234 h 288"/>
                  <a:gd name="T46" fmla="*/ 16 w 232"/>
                  <a:gd name="T47" fmla="*/ 206 h 288"/>
                  <a:gd name="T48" fmla="*/ 26 w 232"/>
                  <a:gd name="T49" fmla="*/ 170 h 288"/>
                  <a:gd name="T50" fmla="*/ 52 w 232"/>
                  <a:gd name="T51" fmla="*/ 124 h 288"/>
                  <a:gd name="T52" fmla="*/ 82 w 232"/>
                  <a:gd name="T53" fmla="*/ 74 h 288"/>
                  <a:gd name="T54" fmla="*/ 124 w 232"/>
                  <a:gd name="T55" fmla="*/ 8 h 288"/>
                  <a:gd name="T56" fmla="*/ 108 w 232"/>
                  <a:gd name="T57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2" h="288">
                    <a:moveTo>
                      <a:pt x="108" y="0"/>
                    </a:moveTo>
                    <a:lnTo>
                      <a:pt x="60" y="74"/>
                    </a:lnTo>
                    <a:lnTo>
                      <a:pt x="10" y="164"/>
                    </a:lnTo>
                    <a:lnTo>
                      <a:pt x="0" y="192"/>
                    </a:lnTo>
                    <a:lnTo>
                      <a:pt x="2" y="218"/>
                    </a:lnTo>
                    <a:lnTo>
                      <a:pt x="10" y="240"/>
                    </a:lnTo>
                    <a:lnTo>
                      <a:pt x="22" y="260"/>
                    </a:lnTo>
                    <a:lnTo>
                      <a:pt x="40" y="272"/>
                    </a:lnTo>
                    <a:lnTo>
                      <a:pt x="68" y="288"/>
                    </a:lnTo>
                    <a:lnTo>
                      <a:pt x="98" y="286"/>
                    </a:lnTo>
                    <a:lnTo>
                      <a:pt x="120" y="284"/>
                    </a:lnTo>
                    <a:lnTo>
                      <a:pt x="148" y="264"/>
                    </a:lnTo>
                    <a:lnTo>
                      <a:pt x="176" y="232"/>
                    </a:lnTo>
                    <a:lnTo>
                      <a:pt x="200" y="186"/>
                    </a:lnTo>
                    <a:lnTo>
                      <a:pt x="232" y="116"/>
                    </a:lnTo>
                    <a:lnTo>
                      <a:pt x="214" y="106"/>
                    </a:lnTo>
                    <a:lnTo>
                      <a:pt x="168" y="212"/>
                    </a:lnTo>
                    <a:lnTo>
                      <a:pt x="144" y="244"/>
                    </a:lnTo>
                    <a:lnTo>
                      <a:pt x="118" y="262"/>
                    </a:lnTo>
                    <a:lnTo>
                      <a:pt x="96" y="270"/>
                    </a:lnTo>
                    <a:lnTo>
                      <a:pt x="70" y="270"/>
                    </a:lnTo>
                    <a:lnTo>
                      <a:pt x="46" y="254"/>
                    </a:lnTo>
                    <a:lnTo>
                      <a:pt x="30" y="234"/>
                    </a:lnTo>
                    <a:lnTo>
                      <a:pt x="16" y="206"/>
                    </a:lnTo>
                    <a:lnTo>
                      <a:pt x="26" y="170"/>
                    </a:lnTo>
                    <a:lnTo>
                      <a:pt x="52" y="124"/>
                    </a:lnTo>
                    <a:lnTo>
                      <a:pt x="82" y="74"/>
                    </a:lnTo>
                    <a:lnTo>
                      <a:pt x="124" y="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90" name="Freeform 94"/>
              <p:cNvSpPr>
                <a:spLocks/>
              </p:cNvSpPr>
              <p:nvPr/>
            </p:nvSpPr>
            <p:spPr bwMode="auto">
              <a:xfrm>
                <a:off x="4291" y="2252"/>
                <a:ext cx="86" cy="129"/>
              </a:xfrm>
              <a:custGeom>
                <a:avLst/>
                <a:gdLst>
                  <a:gd name="T0" fmla="*/ 0 w 86"/>
                  <a:gd name="T1" fmla="*/ 12 h 129"/>
                  <a:gd name="T2" fmla="*/ 76 w 86"/>
                  <a:gd name="T3" fmla="*/ 0 h 129"/>
                  <a:gd name="T4" fmla="*/ 86 w 86"/>
                  <a:gd name="T5" fmla="*/ 117 h 129"/>
                  <a:gd name="T6" fmla="*/ 10 w 86"/>
                  <a:gd name="T7" fmla="*/ 129 h 129"/>
                  <a:gd name="T8" fmla="*/ 0 w 86"/>
                  <a:gd name="T9" fmla="*/ 1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129">
                    <a:moveTo>
                      <a:pt x="0" y="12"/>
                    </a:moveTo>
                    <a:lnTo>
                      <a:pt x="76" y="0"/>
                    </a:lnTo>
                    <a:lnTo>
                      <a:pt x="86" y="117"/>
                    </a:lnTo>
                    <a:lnTo>
                      <a:pt x="10" y="129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A500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grpSp>
            <p:nvGrpSpPr>
              <p:cNvPr id="287775" name="Group 97"/>
              <p:cNvGrpSpPr>
                <a:grpSpLocks/>
              </p:cNvGrpSpPr>
              <p:nvPr/>
            </p:nvGrpSpPr>
            <p:grpSpPr bwMode="auto">
              <a:xfrm>
                <a:off x="4100" y="2238"/>
                <a:ext cx="285" cy="152"/>
                <a:chOff x="4100" y="2238"/>
                <a:chExt cx="285" cy="152"/>
              </a:xfrm>
            </p:grpSpPr>
            <p:sp>
              <p:nvSpPr>
                <p:cNvPr id="1258591" name="Freeform 95"/>
                <p:cNvSpPr>
                  <a:spLocks/>
                </p:cNvSpPr>
                <p:nvPr/>
              </p:nvSpPr>
              <p:spPr bwMode="auto">
                <a:xfrm>
                  <a:off x="4100" y="2238"/>
                  <a:ext cx="282" cy="60"/>
                </a:xfrm>
                <a:custGeom>
                  <a:avLst/>
                  <a:gdLst>
                    <a:gd name="T0" fmla="*/ 0 w 282"/>
                    <a:gd name="T1" fmla="*/ 38 h 60"/>
                    <a:gd name="T2" fmla="*/ 278 w 282"/>
                    <a:gd name="T3" fmla="*/ 0 h 60"/>
                    <a:gd name="T4" fmla="*/ 282 w 282"/>
                    <a:gd name="T5" fmla="*/ 22 h 60"/>
                    <a:gd name="T6" fmla="*/ 8 w 282"/>
                    <a:gd name="T7" fmla="*/ 60 h 60"/>
                    <a:gd name="T8" fmla="*/ 0 w 282"/>
                    <a:gd name="T9" fmla="*/ 3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2" h="60">
                      <a:moveTo>
                        <a:pt x="0" y="38"/>
                      </a:moveTo>
                      <a:lnTo>
                        <a:pt x="278" y="0"/>
                      </a:lnTo>
                      <a:lnTo>
                        <a:pt x="282" y="22"/>
                      </a:lnTo>
                      <a:lnTo>
                        <a:pt x="8" y="60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0">
                    <a:latin typeface="+mn-ea"/>
                    <a:ea typeface="+mn-ea"/>
                  </a:endParaRPr>
                </a:p>
              </p:txBody>
            </p:sp>
            <p:sp>
              <p:nvSpPr>
                <p:cNvPr id="1258592" name="Freeform 96"/>
                <p:cNvSpPr>
                  <a:spLocks/>
                </p:cNvSpPr>
                <p:nvPr/>
              </p:nvSpPr>
              <p:spPr bwMode="auto">
                <a:xfrm>
                  <a:off x="4283" y="2252"/>
                  <a:ext cx="102" cy="138"/>
                </a:xfrm>
                <a:custGeom>
                  <a:avLst/>
                  <a:gdLst>
                    <a:gd name="T0" fmla="*/ 96 w 102"/>
                    <a:gd name="T1" fmla="*/ 0 h 138"/>
                    <a:gd name="T2" fmla="*/ 102 w 102"/>
                    <a:gd name="T3" fmla="*/ 124 h 138"/>
                    <a:gd name="T4" fmla="*/ 14 w 102"/>
                    <a:gd name="T5" fmla="*/ 138 h 138"/>
                    <a:gd name="T6" fmla="*/ 0 w 102"/>
                    <a:gd name="T7" fmla="*/ 10 h 138"/>
                    <a:gd name="T8" fmla="*/ 22 w 102"/>
                    <a:gd name="T9" fmla="*/ 10 h 138"/>
                    <a:gd name="T10" fmla="*/ 28 w 102"/>
                    <a:gd name="T11" fmla="*/ 122 h 138"/>
                    <a:gd name="T12" fmla="*/ 88 w 102"/>
                    <a:gd name="T13" fmla="*/ 110 h 138"/>
                    <a:gd name="T14" fmla="*/ 78 w 102"/>
                    <a:gd name="T15" fmla="*/ 0 h 138"/>
                    <a:gd name="T16" fmla="*/ 96 w 102"/>
                    <a:gd name="T17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138">
                      <a:moveTo>
                        <a:pt x="96" y="0"/>
                      </a:moveTo>
                      <a:lnTo>
                        <a:pt x="102" y="124"/>
                      </a:lnTo>
                      <a:lnTo>
                        <a:pt x="14" y="138"/>
                      </a:lnTo>
                      <a:lnTo>
                        <a:pt x="0" y="10"/>
                      </a:lnTo>
                      <a:lnTo>
                        <a:pt x="22" y="10"/>
                      </a:lnTo>
                      <a:lnTo>
                        <a:pt x="28" y="122"/>
                      </a:lnTo>
                      <a:lnTo>
                        <a:pt x="88" y="110"/>
                      </a:lnTo>
                      <a:lnTo>
                        <a:pt x="78" y="0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0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1258594" name="Freeform 98"/>
              <p:cNvSpPr>
                <a:spLocks/>
              </p:cNvSpPr>
              <p:nvPr/>
            </p:nvSpPr>
            <p:spPr bwMode="auto">
              <a:xfrm>
                <a:off x="4238" y="2466"/>
                <a:ext cx="45" cy="707"/>
              </a:xfrm>
              <a:custGeom>
                <a:avLst/>
                <a:gdLst>
                  <a:gd name="T0" fmla="*/ 19 w 45"/>
                  <a:gd name="T1" fmla="*/ 0 h 707"/>
                  <a:gd name="T2" fmla="*/ 45 w 45"/>
                  <a:gd name="T3" fmla="*/ 669 h 707"/>
                  <a:gd name="T4" fmla="*/ 23 w 45"/>
                  <a:gd name="T5" fmla="*/ 707 h 707"/>
                  <a:gd name="T6" fmla="*/ 0 w 45"/>
                  <a:gd name="T7" fmla="*/ 4 h 707"/>
                  <a:gd name="T8" fmla="*/ 19 w 45"/>
                  <a:gd name="T9" fmla="*/ 0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707">
                    <a:moveTo>
                      <a:pt x="19" y="0"/>
                    </a:moveTo>
                    <a:lnTo>
                      <a:pt x="45" y="669"/>
                    </a:lnTo>
                    <a:lnTo>
                      <a:pt x="23" y="707"/>
                    </a:lnTo>
                    <a:lnTo>
                      <a:pt x="0" y="4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95" name="Freeform 99"/>
              <p:cNvSpPr>
                <a:spLocks/>
              </p:cNvSpPr>
              <p:nvPr/>
            </p:nvSpPr>
            <p:spPr bwMode="auto">
              <a:xfrm>
                <a:off x="4172" y="2484"/>
                <a:ext cx="43" cy="709"/>
              </a:xfrm>
              <a:custGeom>
                <a:avLst/>
                <a:gdLst>
                  <a:gd name="T0" fmla="*/ 18 w 43"/>
                  <a:gd name="T1" fmla="*/ 0 h 709"/>
                  <a:gd name="T2" fmla="*/ 43 w 43"/>
                  <a:gd name="T3" fmla="*/ 709 h 709"/>
                  <a:gd name="T4" fmla="*/ 22 w 43"/>
                  <a:gd name="T5" fmla="*/ 653 h 709"/>
                  <a:gd name="T6" fmla="*/ 0 w 43"/>
                  <a:gd name="T7" fmla="*/ 2 h 709"/>
                  <a:gd name="T8" fmla="*/ 18 w 43"/>
                  <a:gd name="T9" fmla="*/ 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09">
                    <a:moveTo>
                      <a:pt x="18" y="0"/>
                    </a:moveTo>
                    <a:lnTo>
                      <a:pt x="43" y="709"/>
                    </a:lnTo>
                    <a:lnTo>
                      <a:pt x="22" y="653"/>
                    </a:lnTo>
                    <a:lnTo>
                      <a:pt x="0" y="2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596" name="Freeform 100"/>
              <p:cNvSpPr>
                <a:spLocks/>
              </p:cNvSpPr>
              <p:nvPr/>
            </p:nvSpPr>
            <p:spPr bwMode="auto">
              <a:xfrm>
                <a:off x="4143" y="2488"/>
                <a:ext cx="29" cy="775"/>
              </a:xfrm>
              <a:custGeom>
                <a:avLst/>
                <a:gdLst>
                  <a:gd name="T0" fmla="*/ 15 w 29"/>
                  <a:gd name="T1" fmla="*/ 0 h 775"/>
                  <a:gd name="T2" fmla="*/ 27 w 29"/>
                  <a:gd name="T3" fmla="*/ 659 h 775"/>
                  <a:gd name="T4" fmla="*/ 29 w 29"/>
                  <a:gd name="T5" fmla="*/ 739 h 775"/>
                  <a:gd name="T6" fmla="*/ 19 w 29"/>
                  <a:gd name="T7" fmla="*/ 775 h 775"/>
                  <a:gd name="T8" fmla="*/ 6 w 29"/>
                  <a:gd name="T9" fmla="*/ 767 h 775"/>
                  <a:gd name="T10" fmla="*/ 0 w 29"/>
                  <a:gd name="T11" fmla="*/ 2 h 775"/>
                  <a:gd name="T12" fmla="*/ 15 w 29"/>
                  <a:gd name="T13" fmla="*/ 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775">
                    <a:moveTo>
                      <a:pt x="15" y="0"/>
                    </a:moveTo>
                    <a:lnTo>
                      <a:pt x="27" y="659"/>
                    </a:lnTo>
                    <a:lnTo>
                      <a:pt x="29" y="739"/>
                    </a:lnTo>
                    <a:lnTo>
                      <a:pt x="19" y="775"/>
                    </a:lnTo>
                    <a:lnTo>
                      <a:pt x="6" y="767"/>
                    </a:lnTo>
                    <a:lnTo>
                      <a:pt x="0" y="2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grpSp>
            <p:nvGrpSpPr>
              <p:cNvPr id="287779" name="Group 103"/>
              <p:cNvGrpSpPr>
                <a:grpSpLocks/>
              </p:cNvGrpSpPr>
              <p:nvPr/>
            </p:nvGrpSpPr>
            <p:grpSpPr bwMode="auto">
              <a:xfrm>
                <a:off x="3993" y="3108"/>
                <a:ext cx="537" cy="229"/>
                <a:chOff x="3993" y="3108"/>
                <a:chExt cx="537" cy="229"/>
              </a:xfrm>
            </p:grpSpPr>
            <p:sp>
              <p:nvSpPr>
                <p:cNvPr id="1258597" name="Freeform 101"/>
                <p:cNvSpPr>
                  <a:spLocks/>
                </p:cNvSpPr>
                <p:nvPr/>
              </p:nvSpPr>
              <p:spPr bwMode="auto">
                <a:xfrm>
                  <a:off x="4021" y="3135"/>
                  <a:ext cx="505" cy="195"/>
                </a:xfrm>
                <a:custGeom>
                  <a:avLst/>
                  <a:gdLst>
                    <a:gd name="T0" fmla="*/ 362 w 505"/>
                    <a:gd name="T1" fmla="*/ 165 h 195"/>
                    <a:gd name="T2" fmla="*/ 424 w 505"/>
                    <a:gd name="T3" fmla="*/ 163 h 195"/>
                    <a:gd name="T4" fmla="*/ 477 w 505"/>
                    <a:gd name="T5" fmla="*/ 89 h 195"/>
                    <a:gd name="T6" fmla="*/ 501 w 505"/>
                    <a:gd name="T7" fmla="*/ 51 h 195"/>
                    <a:gd name="T8" fmla="*/ 505 w 505"/>
                    <a:gd name="T9" fmla="*/ 17 h 195"/>
                    <a:gd name="T10" fmla="*/ 481 w 505"/>
                    <a:gd name="T11" fmla="*/ 13 h 195"/>
                    <a:gd name="T12" fmla="*/ 368 w 505"/>
                    <a:gd name="T13" fmla="*/ 115 h 195"/>
                    <a:gd name="T14" fmla="*/ 350 w 505"/>
                    <a:gd name="T15" fmla="*/ 103 h 195"/>
                    <a:gd name="T16" fmla="*/ 346 w 505"/>
                    <a:gd name="T17" fmla="*/ 79 h 195"/>
                    <a:gd name="T18" fmla="*/ 346 w 505"/>
                    <a:gd name="T19" fmla="*/ 27 h 195"/>
                    <a:gd name="T20" fmla="*/ 308 w 505"/>
                    <a:gd name="T21" fmla="*/ 81 h 195"/>
                    <a:gd name="T22" fmla="*/ 286 w 505"/>
                    <a:gd name="T23" fmla="*/ 37 h 195"/>
                    <a:gd name="T24" fmla="*/ 272 w 505"/>
                    <a:gd name="T25" fmla="*/ 7 h 195"/>
                    <a:gd name="T26" fmla="*/ 252 w 505"/>
                    <a:gd name="T27" fmla="*/ 15 h 195"/>
                    <a:gd name="T28" fmla="*/ 234 w 505"/>
                    <a:gd name="T29" fmla="*/ 97 h 195"/>
                    <a:gd name="T30" fmla="*/ 194 w 505"/>
                    <a:gd name="T31" fmla="*/ 61 h 195"/>
                    <a:gd name="T32" fmla="*/ 168 w 505"/>
                    <a:gd name="T33" fmla="*/ 0 h 195"/>
                    <a:gd name="T34" fmla="*/ 154 w 505"/>
                    <a:gd name="T35" fmla="*/ 29 h 195"/>
                    <a:gd name="T36" fmla="*/ 154 w 505"/>
                    <a:gd name="T37" fmla="*/ 109 h 195"/>
                    <a:gd name="T38" fmla="*/ 140 w 505"/>
                    <a:gd name="T39" fmla="*/ 131 h 195"/>
                    <a:gd name="T40" fmla="*/ 46 w 505"/>
                    <a:gd name="T41" fmla="*/ 69 h 195"/>
                    <a:gd name="T42" fmla="*/ 58 w 505"/>
                    <a:gd name="T43" fmla="*/ 97 h 195"/>
                    <a:gd name="T44" fmla="*/ 80 w 505"/>
                    <a:gd name="T45" fmla="*/ 147 h 195"/>
                    <a:gd name="T46" fmla="*/ 22 w 505"/>
                    <a:gd name="T47" fmla="*/ 163 h 195"/>
                    <a:gd name="T48" fmla="*/ 0 w 505"/>
                    <a:gd name="T49" fmla="*/ 193 h 195"/>
                    <a:gd name="T50" fmla="*/ 62 w 505"/>
                    <a:gd name="T51" fmla="*/ 183 h 195"/>
                    <a:gd name="T52" fmla="*/ 118 w 505"/>
                    <a:gd name="T53" fmla="*/ 183 h 195"/>
                    <a:gd name="T54" fmla="*/ 162 w 505"/>
                    <a:gd name="T55" fmla="*/ 193 h 195"/>
                    <a:gd name="T56" fmla="*/ 213 w 505"/>
                    <a:gd name="T57" fmla="*/ 195 h 195"/>
                    <a:gd name="T58" fmla="*/ 258 w 505"/>
                    <a:gd name="T59" fmla="*/ 191 h 195"/>
                    <a:gd name="T60" fmla="*/ 290 w 505"/>
                    <a:gd name="T61" fmla="*/ 171 h 195"/>
                    <a:gd name="T62" fmla="*/ 314 w 505"/>
                    <a:gd name="T63" fmla="*/ 173 h 195"/>
                    <a:gd name="T64" fmla="*/ 344 w 505"/>
                    <a:gd name="T65" fmla="*/ 179 h 195"/>
                    <a:gd name="T66" fmla="*/ 362 w 505"/>
                    <a:gd name="T67" fmla="*/ 165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05" h="195">
                      <a:moveTo>
                        <a:pt x="362" y="165"/>
                      </a:moveTo>
                      <a:lnTo>
                        <a:pt x="424" y="163"/>
                      </a:lnTo>
                      <a:lnTo>
                        <a:pt x="477" y="89"/>
                      </a:lnTo>
                      <a:lnTo>
                        <a:pt x="501" y="51"/>
                      </a:lnTo>
                      <a:lnTo>
                        <a:pt x="505" y="17"/>
                      </a:lnTo>
                      <a:lnTo>
                        <a:pt x="481" y="13"/>
                      </a:lnTo>
                      <a:lnTo>
                        <a:pt x="368" y="115"/>
                      </a:lnTo>
                      <a:lnTo>
                        <a:pt x="350" y="103"/>
                      </a:lnTo>
                      <a:lnTo>
                        <a:pt x="346" y="79"/>
                      </a:lnTo>
                      <a:lnTo>
                        <a:pt x="346" y="27"/>
                      </a:lnTo>
                      <a:lnTo>
                        <a:pt x="308" y="81"/>
                      </a:lnTo>
                      <a:lnTo>
                        <a:pt x="286" y="37"/>
                      </a:lnTo>
                      <a:lnTo>
                        <a:pt x="272" y="7"/>
                      </a:lnTo>
                      <a:lnTo>
                        <a:pt x="252" y="15"/>
                      </a:lnTo>
                      <a:lnTo>
                        <a:pt x="234" y="97"/>
                      </a:lnTo>
                      <a:lnTo>
                        <a:pt x="194" y="61"/>
                      </a:lnTo>
                      <a:lnTo>
                        <a:pt x="168" y="0"/>
                      </a:lnTo>
                      <a:lnTo>
                        <a:pt x="154" y="29"/>
                      </a:lnTo>
                      <a:lnTo>
                        <a:pt x="154" y="109"/>
                      </a:lnTo>
                      <a:lnTo>
                        <a:pt x="140" y="131"/>
                      </a:lnTo>
                      <a:lnTo>
                        <a:pt x="46" y="69"/>
                      </a:lnTo>
                      <a:lnTo>
                        <a:pt x="58" y="97"/>
                      </a:lnTo>
                      <a:lnTo>
                        <a:pt x="80" y="147"/>
                      </a:lnTo>
                      <a:lnTo>
                        <a:pt x="22" y="163"/>
                      </a:lnTo>
                      <a:lnTo>
                        <a:pt x="0" y="193"/>
                      </a:lnTo>
                      <a:lnTo>
                        <a:pt x="62" y="183"/>
                      </a:lnTo>
                      <a:lnTo>
                        <a:pt x="118" y="183"/>
                      </a:lnTo>
                      <a:lnTo>
                        <a:pt x="162" y="193"/>
                      </a:lnTo>
                      <a:lnTo>
                        <a:pt x="213" y="195"/>
                      </a:lnTo>
                      <a:lnTo>
                        <a:pt x="258" y="191"/>
                      </a:lnTo>
                      <a:lnTo>
                        <a:pt x="290" y="171"/>
                      </a:lnTo>
                      <a:lnTo>
                        <a:pt x="314" y="173"/>
                      </a:lnTo>
                      <a:lnTo>
                        <a:pt x="344" y="179"/>
                      </a:lnTo>
                      <a:lnTo>
                        <a:pt x="362" y="165"/>
                      </a:lnTo>
                      <a:close/>
                    </a:path>
                  </a:pathLst>
                </a:custGeom>
                <a:solidFill>
                  <a:srgbClr val="009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0">
                    <a:latin typeface="+mn-ea"/>
                    <a:ea typeface="+mn-ea"/>
                  </a:endParaRPr>
                </a:p>
              </p:txBody>
            </p:sp>
            <p:sp>
              <p:nvSpPr>
                <p:cNvPr id="1258598" name="Freeform 102"/>
                <p:cNvSpPr>
                  <a:spLocks/>
                </p:cNvSpPr>
                <p:nvPr/>
              </p:nvSpPr>
              <p:spPr bwMode="auto">
                <a:xfrm>
                  <a:off x="3993" y="3108"/>
                  <a:ext cx="537" cy="229"/>
                </a:xfrm>
                <a:custGeom>
                  <a:avLst/>
                  <a:gdLst>
                    <a:gd name="T0" fmla="*/ 507 w 537"/>
                    <a:gd name="T1" fmla="*/ 135 h 229"/>
                    <a:gd name="T2" fmla="*/ 537 w 537"/>
                    <a:gd name="T3" fmla="*/ 40 h 229"/>
                    <a:gd name="T4" fmla="*/ 515 w 537"/>
                    <a:gd name="T5" fmla="*/ 28 h 229"/>
                    <a:gd name="T6" fmla="*/ 440 w 537"/>
                    <a:gd name="T7" fmla="*/ 91 h 229"/>
                    <a:gd name="T8" fmla="*/ 384 w 537"/>
                    <a:gd name="T9" fmla="*/ 109 h 229"/>
                    <a:gd name="T10" fmla="*/ 384 w 537"/>
                    <a:gd name="T11" fmla="*/ 38 h 229"/>
                    <a:gd name="T12" fmla="*/ 352 w 537"/>
                    <a:gd name="T13" fmla="*/ 52 h 229"/>
                    <a:gd name="T14" fmla="*/ 330 w 537"/>
                    <a:gd name="T15" fmla="*/ 76 h 229"/>
                    <a:gd name="T16" fmla="*/ 304 w 537"/>
                    <a:gd name="T17" fmla="*/ 14 h 229"/>
                    <a:gd name="T18" fmla="*/ 268 w 537"/>
                    <a:gd name="T19" fmla="*/ 44 h 229"/>
                    <a:gd name="T20" fmla="*/ 241 w 537"/>
                    <a:gd name="T21" fmla="*/ 93 h 229"/>
                    <a:gd name="T22" fmla="*/ 208 w 537"/>
                    <a:gd name="T23" fmla="*/ 10 h 229"/>
                    <a:gd name="T24" fmla="*/ 192 w 537"/>
                    <a:gd name="T25" fmla="*/ 4 h 229"/>
                    <a:gd name="T26" fmla="*/ 172 w 537"/>
                    <a:gd name="T27" fmla="*/ 46 h 229"/>
                    <a:gd name="T28" fmla="*/ 172 w 537"/>
                    <a:gd name="T29" fmla="*/ 135 h 229"/>
                    <a:gd name="T30" fmla="*/ 140 w 537"/>
                    <a:gd name="T31" fmla="*/ 125 h 229"/>
                    <a:gd name="T32" fmla="*/ 84 w 537"/>
                    <a:gd name="T33" fmla="*/ 76 h 229"/>
                    <a:gd name="T34" fmla="*/ 60 w 537"/>
                    <a:gd name="T35" fmla="*/ 97 h 229"/>
                    <a:gd name="T36" fmla="*/ 74 w 537"/>
                    <a:gd name="T37" fmla="*/ 125 h 229"/>
                    <a:gd name="T38" fmla="*/ 92 w 537"/>
                    <a:gd name="T39" fmla="*/ 169 h 229"/>
                    <a:gd name="T40" fmla="*/ 18 w 537"/>
                    <a:gd name="T41" fmla="*/ 189 h 229"/>
                    <a:gd name="T42" fmla="*/ 0 w 537"/>
                    <a:gd name="T43" fmla="*/ 217 h 229"/>
                    <a:gd name="T44" fmla="*/ 16 w 537"/>
                    <a:gd name="T45" fmla="*/ 229 h 229"/>
                    <a:gd name="T46" fmla="*/ 50 w 537"/>
                    <a:gd name="T47" fmla="*/ 209 h 229"/>
                    <a:gd name="T48" fmla="*/ 96 w 537"/>
                    <a:gd name="T49" fmla="*/ 191 h 229"/>
                    <a:gd name="T50" fmla="*/ 126 w 537"/>
                    <a:gd name="T51" fmla="*/ 173 h 229"/>
                    <a:gd name="T52" fmla="*/ 100 w 537"/>
                    <a:gd name="T53" fmla="*/ 121 h 229"/>
                    <a:gd name="T54" fmla="*/ 184 w 537"/>
                    <a:gd name="T55" fmla="*/ 169 h 229"/>
                    <a:gd name="T56" fmla="*/ 194 w 537"/>
                    <a:gd name="T57" fmla="*/ 145 h 229"/>
                    <a:gd name="T58" fmla="*/ 194 w 537"/>
                    <a:gd name="T59" fmla="*/ 74 h 229"/>
                    <a:gd name="T60" fmla="*/ 220 w 537"/>
                    <a:gd name="T61" fmla="*/ 103 h 229"/>
                    <a:gd name="T62" fmla="*/ 266 w 537"/>
                    <a:gd name="T63" fmla="*/ 159 h 229"/>
                    <a:gd name="T64" fmla="*/ 296 w 537"/>
                    <a:gd name="T65" fmla="*/ 167 h 229"/>
                    <a:gd name="T66" fmla="*/ 290 w 537"/>
                    <a:gd name="T67" fmla="*/ 135 h 229"/>
                    <a:gd name="T68" fmla="*/ 278 w 537"/>
                    <a:gd name="T69" fmla="*/ 97 h 229"/>
                    <a:gd name="T70" fmla="*/ 296 w 537"/>
                    <a:gd name="T71" fmla="*/ 50 h 229"/>
                    <a:gd name="T72" fmla="*/ 312 w 537"/>
                    <a:gd name="T73" fmla="*/ 89 h 229"/>
                    <a:gd name="T74" fmla="*/ 342 w 537"/>
                    <a:gd name="T75" fmla="*/ 125 h 229"/>
                    <a:gd name="T76" fmla="*/ 358 w 537"/>
                    <a:gd name="T77" fmla="*/ 111 h 229"/>
                    <a:gd name="T78" fmla="*/ 364 w 537"/>
                    <a:gd name="T79" fmla="*/ 127 h 229"/>
                    <a:gd name="T80" fmla="*/ 384 w 537"/>
                    <a:gd name="T81" fmla="*/ 155 h 229"/>
                    <a:gd name="T82" fmla="*/ 420 w 537"/>
                    <a:gd name="T83" fmla="*/ 149 h 229"/>
                    <a:gd name="T84" fmla="*/ 511 w 537"/>
                    <a:gd name="T85" fmla="*/ 56 h 229"/>
                    <a:gd name="T86" fmla="*/ 519 w 537"/>
                    <a:gd name="T87" fmla="*/ 74 h 229"/>
                    <a:gd name="T88" fmla="*/ 456 w 537"/>
                    <a:gd name="T89" fmla="*/ 157 h 229"/>
                    <a:gd name="T90" fmla="*/ 442 w 537"/>
                    <a:gd name="T91" fmla="*/ 193 h 229"/>
                    <a:gd name="T92" fmla="*/ 466 w 537"/>
                    <a:gd name="T93" fmla="*/ 193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537" h="229">
                      <a:moveTo>
                        <a:pt x="466" y="193"/>
                      </a:moveTo>
                      <a:lnTo>
                        <a:pt x="507" y="135"/>
                      </a:lnTo>
                      <a:lnTo>
                        <a:pt x="533" y="77"/>
                      </a:lnTo>
                      <a:lnTo>
                        <a:pt x="537" y="40"/>
                      </a:lnTo>
                      <a:lnTo>
                        <a:pt x="531" y="32"/>
                      </a:lnTo>
                      <a:lnTo>
                        <a:pt x="515" y="28"/>
                      </a:lnTo>
                      <a:lnTo>
                        <a:pt x="492" y="42"/>
                      </a:lnTo>
                      <a:lnTo>
                        <a:pt x="440" y="91"/>
                      </a:lnTo>
                      <a:lnTo>
                        <a:pt x="396" y="125"/>
                      </a:lnTo>
                      <a:lnTo>
                        <a:pt x="384" y="109"/>
                      </a:lnTo>
                      <a:lnTo>
                        <a:pt x="388" y="70"/>
                      </a:lnTo>
                      <a:lnTo>
                        <a:pt x="384" y="38"/>
                      </a:lnTo>
                      <a:lnTo>
                        <a:pt x="370" y="38"/>
                      </a:lnTo>
                      <a:lnTo>
                        <a:pt x="352" y="52"/>
                      </a:lnTo>
                      <a:lnTo>
                        <a:pt x="342" y="85"/>
                      </a:lnTo>
                      <a:lnTo>
                        <a:pt x="330" y="76"/>
                      </a:lnTo>
                      <a:lnTo>
                        <a:pt x="318" y="38"/>
                      </a:lnTo>
                      <a:lnTo>
                        <a:pt x="304" y="14"/>
                      </a:lnTo>
                      <a:lnTo>
                        <a:pt x="284" y="18"/>
                      </a:lnTo>
                      <a:lnTo>
                        <a:pt x="268" y="44"/>
                      </a:lnTo>
                      <a:lnTo>
                        <a:pt x="255" y="105"/>
                      </a:lnTo>
                      <a:lnTo>
                        <a:pt x="241" y="93"/>
                      </a:lnTo>
                      <a:lnTo>
                        <a:pt x="218" y="58"/>
                      </a:lnTo>
                      <a:lnTo>
                        <a:pt x="208" y="10"/>
                      </a:lnTo>
                      <a:lnTo>
                        <a:pt x="198" y="0"/>
                      </a:lnTo>
                      <a:lnTo>
                        <a:pt x="192" y="4"/>
                      </a:lnTo>
                      <a:lnTo>
                        <a:pt x="182" y="10"/>
                      </a:lnTo>
                      <a:lnTo>
                        <a:pt x="172" y="46"/>
                      </a:lnTo>
                      <a:lnTo>
                        <a:pt x="172" y="113"/>
                      </a:lnTo>
                      <a:lnTo>
                        <a:pt x="172" y="135"/>
                      </a:lnTo>
                      <a:lnTo>
                        <a:pt x="166" y="141"/>
                      </a:lnTo>
                      <a:lnTo>
                        <a:pt x="140" y="125"/>
                      </a:lnTo>
                      <a:lnTo>
                        <a:pt x="98" y="89"/>
                      </a:lnTo>
                      <a:lnTo>
                        <a:pt x="84" y="76"/>
                      </a:lnTo>
                      <a:lnTo>
                        <a:pt x="62" y="76"/>
                      </a:lnTo>
                      <a:lnTo>
                        <a:pt x="60" y="97"/>
                      </a:lnTo>
                      <a:lnTo>
                        <a:pt x="72" y="119"/>
                      </a:lnTo>
                      <a:lnTo>
                        <a:pt x="74" y="125"/>
                      </a:lnTo>
                      <a:lnTo>
                        <a:pt x="92" y="157"/>
                      </a:lnTo>
                      <a:lnTo>
                        <a:pt x="92" y="169"/>
                      </a:lnTo>
                      <a:lnTo>
                        <a:pt x="54" y="173"/>
                      </a:lnTo>
                      <a:lnTo>
                        <a:pt x="18" y="189"/>
                      </a:lnTo>
                      <a:lnTo>
                        <a:pt x="4" y="211"/>
                      </a:lnTo>
                      <a:lnTo>
                        <a:pt x="0" y="217"/>
                      </a:lnTo>
                      <a:lnTo>
                        <a:pt x="6" y="225"/>
                      </a:lnTo>
                      <a:lnTo>
                        <a:pt x="16" y="229"/>
                      </a:lnTo>
                      <a:lnTo>
                        <a:pt x="36" y="229"/>
                      </a:lnTo>
                      <a:lnTo>
                        <a:pt x="50" y="209"/>
                      </a:lnTo>
                      <a:lnTo>
                        <a:pt x="64" y="195"/>
                      </a:lnTo>
                      <a:lnTo>
                        <a:pt x="96" y="191"/>
                      </a:lnTo>
                      <a:lnTo>
                        <a:pt x="120" y="187"/>
                      </a:lnTo>
                      <a:lnTo>
                        <a:pt x="126" y="173"/>
                      </a:lnTo>
                      <a:lnTo>
                        <a:pt x="114" y="137"/>
                      </a:lnTo>
                      <a:lnTo>
                        <a:pt x="100" y="121"/>
                      </a:lnTo>
                      <a:lnTo>
                        <a:pt x="164" y="169"/>
                      </a:lnTo>
                      <a:lnTo>
                        <a:pt x="184" y="169"/>
                      </a:lnTo>
                      <a:lnTo>
                        <a:pt x="188" y="161"/>
                      </a:lnTo>
                      <a:lnTo>
                        <a:pt x="194" y="145"/>
                      </a:lnTo>
                      <a:lnTo>
                        <a:pt x="200" y="121"/>
                      </a:lnTo>
                      <a:lnTo>
                        <a:pt x="194" y="74"/>
                      </a:lnTo>
                      <a:lnTo>
                        <a:pt x="196" y="54"/>
                      </a:lnTo>
                      <a:lnTo>
                        <a:pt x="220" y="103"/>
                      </a:lnTo>
                      <a:lnTo>
                        <a:pt x="247" y="135"/>
                      </a:lnTo>
                      <a:lnTo>
                        <a:pt x="266" y="159"/>
                      </a:lnTo>
                      <a:lnTo>
                        <a:pt x="282" y="171"/>
                      </a:lnTo>
                      <a:lnTo>
                        <a:pt x="296" y="167"/>
                      </a:lnTo>
                      <a:lnTo>
                        <a:pt x="300" y="155"/>
                      </a:lnTo>
                      <a:lnTo>
                        <a:pt x="290" y="135"/>
                      </a:lnTo>
                      <a:lnTo>
                        <a:pt x="278" y="115"/>
                      </a:lnTo>
                      <a:lnTo>
                        <a:pt x="278" y="97"/>
                      </a:lnTo>
                      <a:lnTo>
                        <a:pt x="288" y="60"/>
                      </a:lnTo>
                      <a:lnTo>
                        <a:pt x="296" y="50"/>
                      </a:lnTo>
                      <a:lnTo>
                        <a:pt x="304" y="56"/>
                      </a:lnTo>
                      <a:lnTo>
                        <a:pt x="312" y="89"/>
                      </a:lnTo>
                      <a:lnTo>
                        <a:pt x="324" y="113"/>
                      </a:lnTo>
                      <a:lnTo>
                        <a:pt x="342" y="125"/>
                      </a:lnTo>
                      <a:lnTo>
                        <a:pt x="350" y="121"/>
                      </a:lnTo>
                      <a:lnTo>
                        <a:pt x="358" y="111"/>
                      </a:lnTo>
                      <a:lnTo>
                        <a:pt x="366" y="83"/>
                      </a:lnTo>
                      <a:lnTo>
                        <a:pt x="364" y="127"/>
                      </a:lnTo>
                      <a:lnTo>
                        <a:pt x="372" y="145"/>
                      </a:lnTo>
                      <a:lnTo>
                        <a:pt x="384" y="155"/>
                      </a:lnTo>
                      <a:lnTo>
                        <a:pt x="400" y="157"/>
                      </a:lnTo>
                      <a:lnTo>
                        <a:pt x="420" y="149"/>
                      </a:lnTo>
                      <a:lnTo>
                        <a:pt x="495" y="68"/>
                      </a:lnTo>
                      <a:lnTo>
                        <a:pt x="511" y="56"/>
                      </a:lnTo>
                      <a:lnTo>
                        <a:pt x="519" y="58"/>
                      </a:lnTo>
                      <a:lnTo>
                        <a:pt x="519" y="74"/>
                      </a:lnTo>
                      <a:lnTo>
                        <a:pt x="493" y="117"/>
                      </a:lnTo>
                      <a:lnTo>
                        <a:pt x="456" y="157"/>
                      </a:lnTo>
                      <a:lnTo>
                        <a:pt x="436" y="183"/>
                      </a:lnTo>
                      <a:lnTo>
                        <a:pt x="442" y="193"/>
                      </a:lnTo>
                      <a:lnTo>
                        <a:pt x="452" y="199"/>
                      </a:lnTo>
                      <a:lnTo>
                        <a:pt x="466" y="193"/>
                      </a:lnTo>
                      <a:close/>
                    </a:path>
                  </a:pathLst>
                </a:custGeom>
                <a:solidFill>
                  <a:srgbClr val="0066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0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1258601" name="Freeform 105"/>
            <p:cNvSpPr>
              <a:spLocks/>
            </p:cNvSpPr>
            <p:nvPr/>
          </p:nvSpPr>
          <p:spPr bwMode="auto">
            <a:xfrm>
              <a:off x="3657" y="1979"/>
              <a:ext cx="112" cy="221"/>
            </a:xfrm>
            <a:custGeom>
              <a:avLst/>
              <a:gdLst>
                <a:gd name="T0" fmla="*/ 61 w 112"/>
                <a:gd name="T1" fmla="*/ 221 h 221"/>
                <a:gd name="T2" fmla="*/ 93 w 112"/>
                <a:gd name="T3" fmla="*/ 165 h 221"/>
                <a:gd name="T4" fmla="*/ 109 w 112"/>
                <a:gd name="T5" fmla="*/ 121 h 221"/>
                <a:gd name="T6" fmla="*/ 112 w 112"/>
                <a:gd name="T7" fmla="*/ 81 h 221"/>
                <a:gd name="T8" fmla="*/ 109 w 112"/>
                <a:gd name="T9" fmla="*/ 40 h 221"/>
                <a:gd name="T10" fmla="*/ 91 w 112"/>
                <a:gd name="T11" fmla="*/ 12 h 221"/>
                <a:gd name="T12" fmla="*/ 73 w 112"/>
                <a:gd name="T13" fmla="*/ 2 h 221"/>
                <a:gd name="T14" fmla="*/ 49 w 112"/>
                <a:gd name="T15" fmla="*/ 0 h 221"/>
                <a:gd name="T16" fmla="*/ 32 w 112"/>
                <a:gd name="T17" fmla="*/ 8 h 221"/>
                <a:gd name="T18" fmla="*/ 16 w 112"/>
                <a:gd name="T19" fmla="*/ 26 h 221"/>
                <a:gd name="T20" fmla="*/ 0 w 112"/>
                <a:gd name="T21" fmla="*/ 60 h 221"/>
                <a:gd name="T22" fmla="*/ 51 w 112"/>
                <a:gd name="T23" fmla="*/ 83 h 221"/>
                <a:gd name="T24" fmla="*/ 20 w 112"/>
                <a:gd name="T25" fmla="*/ 151 h 221"/>
                <a:gd name="T26" fmla="*/ 63 w 112"/>
                <a:gd name="T27" fmla="*/ 161 h 221"/>
                <a:gd name="T28" fmla="*/ 61 w 112"/>
                <a:gd name="T2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221">
                  <a:moveTo>
                    <a:pt x="61" y="221"/>
                  </a:moveTo>
                  <a:lnTo>
                    <a:pt x="93" y="165"/>
                  </a:lnTo>
                  <a:lnTo>
                    <a:pt x="109" y="121"/>
                  </a:lnTo>
                  <a:lnTo>
                    <a:pt x="112" y="81"/>
                  </a:lnTo>
                  <a:lnTo>
                    <a:pt x="109" y="40"/>
                  </a:lnTo>
                  <a:lnTo>
                    <a:pt x="91" y="12"/>
                  </a:lnTo>
                  <a:lnTo>
                    <a:pt x="73" y="2"/>
                  </a:lnTo>
                  <a:lnTo>
                    <a:pt x="49" y="0"/>
                  </a:lnTo>
                  <a:lnTo>
                    <a:pt x="32" y="8"/>
                  </a:lnTo>
                  <a:lnTo>
                    <a:pt x="16" y="26"/>
                  </a:lnTo>
                  <a:lnTo>
                    <a:pt x="0" y="60"/>
                  </a:lnTo>
                  <a:lnTo>
                    <a:pt x="51" y="83"/>
                  </a:lnTo>
                  <a:lnTo>
                    <a:pt x="20" y="151"/>
                  </a:lnTo>
                  <a:lnTo>
                    <a:pt x="63" y="161"/>
                  </a:lnTo>
                  <a:lnTo>
                    <a:pt x="61" y="221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+mn-ea"/>
                <a:ea typeface="+mn-ea"/>
              </a:endParaRPr>
            </a:p>
          </p:txBody>
        </p:sp>
        <p:sp>
          <p:nvSpPr>
            <p:cNvPr id="1258602" name="Freeform 106"/>
            <p:cNvSpPr>
              <a:spLocks/>
            </p:cNvSpPr>
            <p:nvPr/>
          </p:nvSpPr>
          <p:spPr bwMode="auto">
            <a:xfrm>
              <a:off x="3556" y="2005"/>
              <a:ext cx="154" cy="201"/>
            </a:xfrm>
            <a:custGeom>
              <a:avLst/>
              <a:gdLst>
                <a:gd name="T0" fmla="*/ 79 w 154"/>
                <a:gd name="T1" fmla="*/ 38 h 201"/>
                <a:gd name="T2" fmla="*/ 133 w 154"/>
                <a:gd name="T3" fmla="*/ 67 h 201"/>
                <a:gd name="T4" fmla="*/ 99 w 154"/>
                <a:gd name="T5" fmla="*/ 133 h 201"/>
                <a:gd name="T6" fmla="*/ 152 w 154"/>
                <a:gd name="T7" fmla="*/ 149 h 201"/>
                <a:gd name="T8" fmla="*/ 154 w 154"/>
                <a:gd name="T9" fmla="*/ 201 h 201"/>
                <a:gd name="T10" fmla="*/ 99 w 154"/>
                <a:gd name="T11" fmla="*/ 187 h 201"/>
                <a:gd name="T12" fmla="*/ 67 w 154"/>
                <a:gd name="T13" fmla="*/ 169 h 201"/>
                <a:gd name="T14" fmla="*/ 40 w 154"/>
                <a:gd name="T15" fmla="*/ 143 h 201"/>
                <a:gd name="T16" fmla="*/ 16 w 154"/>
                <a:gd name="T17" fmla="*/ 109 h 201"/>
                <a:gd name="T18" fmla="*/ 4 w 154"/>
                <a:gd name="T19" fmla="*/ 75 h 201"/>
                <a:gd name="T20" fmla="*/ 0 w 154"/>
                <a:gd name="T21" fmla="*/ 52 h 201"/>
                <a:gd name="T22" fmla="*/ 4 w 154"/>
                <a:gd name="T23" fmla="*/ 28 h 201"/>
                <a:gd name="T24" fmla="*/ 18 w 154"/>
                <a:gd name="T25" fmla="*/ 12 h 201"/>
                <a:gd name="T26" fmla="*/ 42 w 154"/>
                <a:gd name="T27" fmla="*/ 0 h 201"/>
                <a:gd name="T28" fmla="*/ 63 w 154"/>
                <a:gd name="T29" fmla="*/ 2 h 201"/>
                <a:gd name="T30" fmla="*/ 81 w 154"/>
                <a:gd name="T31" fmla="*/ 12 h 201"/>
                <a:gd name="T32" fmla="*/ 89 w 154"/>
                <a:gd name="T33" fmla="*/ 28 h 201"/>
                <a:gd name="T34" fmla="*/ 91 w 154"/>
                <a:gd name="T35" fmla="*/ 34 h 201"/>
                <a:gd name="T36" fmla="*/ 87 w 154"/>
                <a:gd name="T37" fmla="*/ 42 h 201"/>
                <a:gd name="T38" fmla="*/ 79 w 154"/>
                <a:gd name="T39" fmla="*/ 3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" h="201">
                  <a:moveTo>
                    <a:pt x="79" y="38"/>
                  </a:moveTo>
                  <a:lnTo>
                    <a:pt x="133" y="67"/>
                  </a:lnTo>
                  <a:lnTo>
                    <a:pt x="99" y="133"/>
                  </a:lnTo>
                  <a:lnTo>
                    <a:pt x="152" y="149"/>
                  </a:lnTo>
                  <a:lnTo>
                    <a:pt x="154" y="201"/>
                  </a:lnTo>
                  <a:lnTo>
                    <a:pt x="99" y="187"/>
                  </a:lnTo>
                  <a:lnTo>
                    <a:pt x="67" y="169"/>
                  </a:lnTo>
                  <a:lnTo>
                    <a:pt x="40" y="143"/>
                  </a:lnTo>
                  <a:lnTo>
                    <a:pt x="16" y="109"/>
                  </a:lnTo>
                  <a:lnTo>
                    <a:pt x="4" y="75"/>
                  </a:lnTo>
                  <a:lnTo>
                    <a:pt x="0" y="52"/>
                  </a:lnTo>
                  <a:lnTo>
                    <a:pt x="4" y="28"/>
                  </a:lnTo>
                  <a:lnTo>
                    <a:pt x="18" y="12"/>
                  </a:lnTo>
                  <a:lnTo>
                    <a:pt x="42" y="0"/>
                  </a:lnTo>
                  <a:lnTo>
                    <a:pt x="63" y="2"/>
                  </a:lnTo>
                  <a:lnTo>
                    <a:pt x="81" y="12"/>
                  </a:lnTo>
                  <a:lnTo>
                    <a:pt x="89" y="28"/>
                  </a:lnTo>
                  <a:lnTo>
                    <a:pt x="91" y="34"/>
                  </a:lnTo>
                  <a:lnTo>
                    <a:pt x="87" y="42"/>
                  </a:lnTo>
                  <a:lnTo>
                    <a:pt x="79" y="38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0">
                <a:latin typeface="+mn-ea"/>
                <a:ea typeface="+mn-ea"/>
              </a:endParaRPr>
            </a:p>
          </p:txBody>
        </p:sp>
        <p:grpSp>
          <p:nvGrpSpPr>
            <p:cNvPr id="287759" name="Group 113"/>
            <p:cNvGrpSpPr>
              <a:grpSpLocks/>
            </p:cNvGrpSpPr>
            <p:nvPr/>
          </p:nvGrpSpPr>
          <p:grpSpPr bwMode="auto">
            <a:xfrm>
              <a:off x="3424" y="2302"/>
              <a:ext cx="621" cy="1113"/>
              <a:chOff x="3424" y="2302"/>
              <a:chExt cx="621" cy="1113"/>
            </a:xfrm>
          </p:grpSpPr>
          <p:sp>
            <p:nvSpPr>
              <p:cNvPr id="1258603" name="Freeform 107"/>
              <p:cNvSpPr>
                <a:spLocks/>
              </p:cNvSpPr>
              <p:nvPr/>
            </p:nvSpPr>
            <p:spPr bwMode="auto">
              <a:xfrm>
                <a:off x="3821" y="2302"/>
                <a:ext cx="224" cy="293"/>
              </a:xfrm>
              <a:custGeom>
                <a:avLst/>
                <a:gdLst>
                  <a:gd name="T0" fmla="*/ 219 w 224"/>
                  <a:gd name="T1" fmla="*/ 0 h 293"/>
                  <a:gd name="T2" fmla="*/ 142 w 224"/>
                  <a:gd name="T3" fmla="*/ 4 h 293"/>
                  <a:gd name="T4" fmla="*/ 100 w 224"/>
                  <a:gd name="T5" fmla="*/ 10 h 293"/>
                  <a:gd name="T6" fmla="*/ 68 w 224"/>
                  <a:gd name="T7" fmla="*/ 23 h 293"/>
                  <a:gd name="T8" fmla="*/ 40 w 224"/>
                  <a:gd name="T9" fmla="*/ 45 h 293"/>
                  <a:gd name="T10" fmla="*/ 16 w 224"/>
                  <a:gd name="T11" fmla="*/ 71 h 293"/>
                  <a:gd name="T12" fmla="*/ 2 w 224"/>
                  <a:gd name="T13" fmla="*/ 105 h 293"/>
                  <a:gd name="T14" fmla="*/ 0 w 224"/>
                  <a:gd name="T15" fmla="*/ 129 h 293"/>
                  <a:gd name="T16" fmla="*/ 8 w 224"/>
                  <a:gd name="T17" fmla="*/ 158 h 293"/>
                  <a:gd name="T18" fmla="*/ 22 w 224"/>
                  <a:gd name="T19" fmla="*/ 178 h 293"/>
                  <a:gd name="T20" fmla="*/ 50 w 224"/>
                  <a:gd name="T21" fmla="*/ 197 h 293"/>
                  <a:gd name="T22" fmla="*/ 86 w 224"/>
                  <a:gd name="T23" fmla="*/ 208 h 293"/>
                  <a:gd name="T24" fmla="*/ 122 w 224"/>
                  <a:gd name="T25" fmla="*/ 212 h 293"/>
                  <a:gd name="T26" fmla="*/ 144 w 224"/>
                  <a:gd name="T27" fmla="*/ 212 h 293"/>
                  <a:gd name="T28" fmla="*/ 140 w 224"/>
                  <a:gd name="T29" fmla="*/ 263 h 293"/>
                  <a:gd name="T30" fmla="*/ 142 w 224"/>
                  <a:gd name="T31" fmla="*/ 285 h 293"/>
                  <a:gd name="T32" fmla="*/ 154 w 224"/>
                  <a:gd name="T33" fmla="*/ 293 h 293"/>
                  <a:gd name="T34" fmla="*/ 174 w 224"/>
                  <a:gd name="T35" fmla="*/ 291 h 293"/>
                  <a:gd name="T36" fmla="*/ 182 w 224"/>
                  <a:gd name="T37" fmla="*/ 280 h 293"/>
                  <a:gd name="T38" fmla="*/ 172 w 224"/>
                  <a:gd name="T39" fmla="*/ 254 h 293"/>
                  <a:gd name="T40" fmla="*/ 170 w 224"/>
                  <a:gd name="T41" fmla="*/ 222 h 293"/>
                  <a:gd name="T42" fmla="*/ 172 w 224"/>
                  <a:gd name="T43" fmla="*/ 203 h 293"/>
                  <a:gd name="T44" fmla="*/ 200 w 224"/>
                  <a:gd name="T45" fmla="*/ 191 h 293"/>
                  <a:gd name="T46" fmla="*/ 218 w 224"/>
                  <a:gd name="T47" fmla="*/ 182 h 293"/>
                  <a:gd name="T48" fmla="*/ 224 w 224"/>
                  <a:gd name="T49" fmla="*/ 131 h 293"/>
                  <a:gd name="T50" fmla="*/ 220 w 224"/>
                  <a:gd name="T51" fmla="*/ 79 h 293"/>
                  <a:gd name="T52" fmla="*/ 212 w 224"/>
                  <a:gd name="T53" fmla="*/ 39 h 293"/>
                  <a:gd name="T54" fmla="*/ 219 w 224"/>
                  <a:gd name="T55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4" h="293">
                    <a:moveTo>
                      <a:pt x="219" y="0"/>
                    </a:moveTo>
                    <a:lnTo>
                      <a:pt x="142" y="4"/>
                    </a:lnTo>
                    <a:lnTo>
                      <a:pt x="100" y="10"/>
                    </a:lnTo>
                    <a:lnTo>
                      <a:pt x="68" y="23"/>
                    </a:lnTo>
                    <a:lnTo>
                      <a:pt x="40" y="45"/>
                    </a:lnTo>
                    <a:lnTo>
                      <a:pt x="16" y="71"/>
                    </a:lnTo>
                    <a:lnTo>
                      <a:pt x="2" y="105"/>
                    </a:lnTo>
                    <a:lnTo>
                      <a:pt x="0" y="129"/>
                    </a:lnTo>
                    <a:lnTo>
                      <a:pt x="8" y="158"/>
                    </a:lnTo>
                    <a:lnTo>
                      <a:pt x="22" y="178"/>
                    </a:lnTo>
                    <a:lnTo>
                      <a:pt x="50" y="197"/>
                    </a:lnTo>
                    <a:lnTo>
                      <a:pt x="86" y="208"/>
                    </a:lnTo>
                    <a:lnTo>
                      <a:pt x="122" y="212"/>
                    </a:lnTo>
                    <a:lnTo>
                      <a:pt x="144" y="212"/>
                    </a:lnTo>
                    <a:lnTo>
                      <a:pt x="140" y="263"/>
                    </a:lnTo>
                    <a:lnTo>
                      <a:pt x="142" y="285"/>
                    </a:lnTo>
                    <a:lnTo>
                      <a:pt x="154" y="293"/>
                    </a:lnTo>
                    <a:lnTo>
                      <a:pt x="174" y="291"/>
                    </a:lnTo>
                    <a:lnTo>
                      <a:pt x="182" y="280"/>
                    </a:lnTo>
                    <a:lnTo>
                      <a:pt x="172" y="254"/>
                    </a:lnTo>
                    <a:lnTo>
                      <a:pt x="170" y="222"/>
                    </a:lnTo>
                    <a:lnTo>
                      <a:pt x="172" y="203"/>
                    </a:lnTo>
                    <a:lnTo>
                      <a:pt x="200" y="191"/>
                    </a:lnTo>
                    <a:lnTo>
                      <a:pt x="218" y="182"/>
                    </a:lnTo>
                    <a:lnTo>
                      <a:pt x="224" y="131"/>
                    </a:lnTo>
                    <a:lnTo>
                      <a:pt x="220" y="79"/>
                    </a:lnTo>
                    <a:lnTo>
                      <a:pt x="212" y="39"/>
                    </a:lnTo>
                    <a:lnTo>
                      <a:pt x="21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604" name="Freeform 108"/>
              <p:cNvSpPr>
                <a:spLocks/>
              </p:cNvSpPr>
              <p:nvPr/>
            </p:nvSpPr>
            <p:spPr bwMode="auto">
              <a:xfrm>
                <a:off x="3424" y="2406"/>
                <a:ext cx="394" cy="524"/>
              </a:xfrm>
              <a:custGeom>
                <a:avLst/>
                <a:gdLst>
                  <a:gd name="T0" fmla="*/ 181 w 394"/>
                  <a:gd name="T1" fmla="*/ 34 h 524"/>
                  <a:gd name="T2" fmla="*/ 233 w 394"/>
                  <a:gd name="T3" fmla="*/ 6 h 524"/>
                  <a:gd name="T4" fmla="*/ 292 w 394"/>
                  <a:gd name="T5" fmla="*/ 0 h 524"/>
                  <a:gd name="T6" fmla="*/ 338 w 394"/>
                  <a:gd name="T7" fmla="*/ 4 h 524"/>
                  <a:gd name="T8" fmla="*/ 366 w 394"/>
                  <a:gd name="T9" fmla="*/ 21 h 524"/>
                  <a:gd name="T10" fmla="*/ 384 w 394"/>
                  <a:gd name="T11" fmla="*/ 48 h 524"/>
                  <a:gd name="T12" fmla="*/ 394 w 394"/>
                  <a:gd name="T13" fmla="*/ 80 h 524"/>
                  <a:gd name="T14" fmla="*/ 390 w 394"/>
                  <a:gd name="T15" fmla="*/ 110 h 524"/>
                  <a:gd name="T16" fmla="*/ 372 w 394"/>
                  <a:gd name="T17" fmla="*/ 145 h 524"/>
                  <a:gd name="T18" fmla="*/ 338 w 394"/>
                  <a:gd name="T19" fmla="*/ 174 h 524"/>
                  <a:gd name="T20" fmla="*/ 290 w 394"/>
                  <a:gd name="T21" fmla="*/ 209 h 524"/>
                  <a:gd name="T22" fmla="*/ 253 w 394"/>
                  <a:gd name="T23" fmla="*/ 247 h 524"/>
                  <a:gd name="T24" fmla="*/ 231 w 394"/>
                  <a:gd name="T25" fmla="*/ 286 h 524"/>
                  <a:gd name="T26" fmla="*/ 223 w 394"/>
                  <a:gd name="T27" fmla="*/ 333 h 524"/>
                  <a:gd name="T28" fmla="*/ 229 w 394"/>
                  <a:gd name="T29" fmla="*/ 386 h 524"/>
                  <a:gd name="T30" fmla="*/ 237 w 394"/>
                  <a:gd name="T31" fmla="*/ 431 h 524"/>
                  <a:gd name="T32" fmla="*/ 239 w 394"/>
                  <a:gd name="T33" fmla="*/ 461 h 524"/>
                  <a:gd name="T34" fmla="*/ 233 w 394"/>
                  <a:gd name="T35" fmla="*/ 486 h 524"/>
                  <a:gd name="T36" fmla="*/ 215 w 394"/>
                  <a:gd name="T37" fmla="*/ 505 h 524"/>
                  <a:gd name="T38" fmla="*/ 187 w 394"/>
                  <a:gd name="T39" fmla="*/ 518 h 524"/>
                  <a:gd name="T40" fmla="*/ 151 w 394"/>
                  <a:gd name="T41" fmla="*/ 524 h 524"/>
                  <a:gd name="T42" fmla="*/ 112 w 394"/>
                  <a:gd name="T43" fmla="*/ 524 h 524"/>
                  <a:gd name="T44" fmla="*/ 68 w 394"/>
                  <a:gd name="T45" fmla="*/ 510 h 524"/>
                  <a:gd name="T46" fmla="*/ 40 w 394"/>
                  <a:gd name="T47" fmla="*/ 492 h 524"/>
                  <a:gd name="T48" fmla="*/ 22 w 394"/>
                  <a:gd name="T49" fmla="*/ 465 h 524"/>
                  <a:gd name="T50" fmla="*/ 8 w 394"/>
                  <a:gd name="T51" fmla="*/ 435 h 524"/>
                  <a:gd name="T52" fmla="*/ 2 w 394"/>
                  <a:gd name="T53" fmla="*/ 388 h 524"/>
                  <a:gd name="T54" fmla="*/ 0 w 394"/>
                  <a:gd name="T55" fmla="*/ 345 h 524"/>
                  <a:gd name="T56" fmla="*/ 12 w 394"/>
                  <a:gd name="T57" fmla="*/ 300 h 524"/>
                  <a:gd name="T58" fmla="*/ 26 w 394"/>
                  <a:gd name="T59" fmla="*/ 253 h 524"/>
                  <a:gd name="T60" fmla="*/ 52 w 394"/>
                  <a:gd name="T61" fmla="*/ 204 h 524"/>
                  <a:gd name="T62" fmla="*/ 74 w 394"/>
                  <a:gd name="T63" fmla="*/ 159 h 524"/>
                  <a:gd name="T64" fmla="*/ 94 w 394"/>
                  <a:gd name="T65" fmla="*/ 127 h 524"/>
                  <a:gd name="T66" fmla="*/ 120 w 394"/>
                  <a:gd name="T67" fmla="*/ 87 h 524"/>
                  <a:gd name="T68" fmla="*/ 155 w 394"/>
                  <a:gd name="T69" fmla="*/ 51 h 524"/>
                  <a:gd name="T70" fmla="*/ 181 w 394"/>
                  <a:gd name="T71" fmla="*/ 34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94" h="524">
                    <a:moveTo>
                      <a:pt x="181" y="34"/>
                    </a:moveTo>
                    <a:lnTo>
                      <a:pt x="233" y="6"/>
                    </a:lnTo>
                    <a:lnTo>
                      <a:pt x="292" y="0"/>
                    </a:lnTo>
                    <a:lnTo>
                      <a:pt x="338" y="4"/>
                    </a:lnTo>
                    <a:lnTo>
                      <a:pt x="366" y="21"/>
                    </a:lnTo>
                    <a:lnTo>
                      <a:pt x="384" y="48"/>
                    </a:lnTo>
                    <a:lnTo>
                      <a:pt x="394" y="80"/>
                    </a:lnTo>
                    <a:lnTo>
                      <a:pt x="390" y="110"/>
                    </a:lnTo>
                    <a:lnTo>
                      <a:pt x="372" y="145"/>
                    </a:lnTo>
                    <a:lnTo>
                      <a:pt x="338" y="174"/>
                    </a:lnTo>
                    <a:lnTo>
                      <a:pt x="290" y="209"/>
                    </a:lnTo>
                    <a:lnTo>
                      <a:pt x="253" y="247"/>
                    </a:lnTo>
                    <a:lnTo>
                      <a:pt x="231" y="286"/>
                    </a:lnTo>
                    <a:lnTo>
                      <a:pt x="223" y="333"/>
                    </a:lnTo>
                    <a:lnTo>
                      <a:pt x="229" y="386"/>
                    </a:lnTo>
                    <a:lnTo>
                      <a:pt x="237" y="431"/>
                    </a:lnTo>
                    <a:lnTo>
                      <a:pt x="239" y="461"/>
                    </a:lnTo>
                    <a:lnTo>
                      <a:pt x="233" y="486"/>
                    </a:lnTo>
                    <a:lnTo>
                      <a:pt x="215" y="505"/>
                    </a:lnTo>
                    <a:lnTo>
                      <a:pt x="187" y="518"/>
                    </a:lnTo>
                    <a:lnTo>
                      <a:pt x="151" y="524"/>
                    </a:lnTo>
                    <a:lnTo>
                      <a:pt x="112" y="524"/>
                    </a:lnTo>
                    <a:lnTo>
                      <a:pt x="68" y="510"/>
                    </a:lnTo>
                    <a:lnTo>
                      <a:pt x="40" y="492"/>
                    </a:lnTo>
                    <a:lnTo>
                      <a:pt x="22" y="465"/>
                    </a:lnTo>
                    <a:lnTo>
                      <a:pt x="8" y="435"/>
                    </a:lnTo>
                    <a:lnTo>
                      <a:pt x="2" y="388"/>
                    </a:lnTo>
                    <a:lnTo>
                      <a:pt x="0" y="345"/>
                    </a:lnTo>
                    <a:lnTo>
                      <a:pt x="12" y="300"/>
                    </a:lnTo>
                    <a:lnTo>
                      <a:pt x="26" y="253"/>
                    </a:lnTo>
                    <a:lnTo>
                      <a:pt x="52" y="204"/>
                    </a:lnTo>
                    <a:lnTo>
                      <a:pt x="74" y="159"/>
                    </a:lnTo>
                    <a:lnTo>
                      <a:pt x="94" y="127"/>
                    </a:lnTo>
                    <a:lnTo>
                      <a:pt x="120" y="87"/>
                    </a:lnTo>
                    <a:lnTo>
                      <a:pt x="155" y="51"/>
                    </a:lnTo>
                    <a:lnTo>
                      <a:pt x="181" y="3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605" name="Freeform 109"/>
              <p:cNvSpPr>
                <a:spLocks/>
              </p:cNvSpPr>
              <p:nvPr/>
            </p:nvSpPr>
            <p:spPr bwMode="auto">
              <a:xfrm>
                <a:off x="3747" y="2487"/>
                <a:ext cx="87" cy="489"/>
              </a:xfrm>
              <a:custGeom>
                <a:avLst/>
                <a:gdLst>
                  <a:gd name="T0" fmla="*/ 12 w 87"/>
                  <a:gd name="T1" fmla="*/ 0 h 489"/>
                  <a:gd name="T2" fmla="*/ 46 w 87"/>
                  <a:gd name="T3" fmla="*/ 1 h 489"/>
                  <a:gd name="T4" fmla="*/ 64 w 87"/>
                  <a:gd name="T5" fmla="*/ 15 h 489"/>
                  <a:gd name="T6" fmla="*/ 78 w 87"/>
                  <a:gd name="T7" fmla="*/ 50 h 489"/>
                  <a:gd name="T8" fmla="*/ 78 w 87"/>
                  <a:gd name="T9" fmla="*/ 107 h 489"/>
                  <a:gd name="T10" fmla="*/ 72 w 87"/>
                  <a:gd name="T11" fmla="*/ 171 h 489"/>
                  <a:gd name="T12" fmla="*/ 60 w 87"/>
                  <a:gd name="T13" fmla="*/ 242 h 489"/>
                  <a:gd name="T14" fmla="*/ 60 w 87"/>
                  <a:gd name="T15" fmla="*/ 280 h 489"/>
                  <a:gd name="T16" fmla="*/ 60 w 87"/>
                  <a:gd name="T17" fmla="*/ 285 h 489"/>
                  <a:gd name="T18" fmla="*/ 76 w 87"/>
                  <a:gd name="T19" fmla="*/ 346 h 489"/>
                  <a:gd name="T20" fmla="*/ 87 w 87"/>
                  <a:gd name="T21" fmla="*/ 398 h 489"/>
                  <a:gd name="T22" fmla="*/ 87 w 87"/>
                  <a:gd name="T23" fmla="*/ 430 h 489"/>
                  <a:gd name="T24" fmla="*/ 74 w 87"/>
                  <a:gd name="T25" fmla="*/ 464 h 489"/>
                  <a:gd name="T26" fmla="*/ 46 w 87"/>
                  <a:gd name="T27" fmla="*/ 489 h 489"/>
                  <a:gd name="T28" fmla="*/ 20 w 87"/>
                  <a:gd name="T29" fmla="*/ 489 h 489"/>
                  <a:gd name="T30" fmla="*/ 14 w 87"/>
                  <a:gd name="T31" fmla="*/ 473 h 489"/>
                  <a:gd name="T32" fmla="*/ 26 w 87"/>
                  <a:gd name="T33" fmla="*/ 458 h 489"/>
                  <a:gd name="T34" fmla="*/ 46 w 87"/>
                  <a:gd name="T35" fmla="*/ 451 h 489"/>
                  <a:gd name="T36" fmla="*/ 54 w 87"/>
                  <a:gd name="T37" fmla="*/ 436 h 489"/>
                  <a:gd name="T38" fmla="*/ 50 w 87"/>
                  <a:gd name="T39" fmla="*/ 428 h 489"/>
                  <a:gd name="T40" fmla="*/ 38 w 87"/>
                  <a:gd name="T41" fmla="*/ 441 h 489"/>
                  <a:gd name="T42" fmla="*/ 20 w 87"/>
                  <a:gd name="T43" fmla="*/ 462 h 489"/>
                  <a:gd name="T44" fmla="*/ 4 w 87"/>
                  <a:gd name="T45" fmla="*/ 458 h 489"/>
                  <a:gd name="T46" fmla="*/ 4 w 87"/>
                  <a:gd name="T47" fmla="*/ 441 h 489"/>
                  <a:gd name="T48" fmla="*/ 16 w 87"/>
                  <a:gd name="T49" fmla="*/ 419 h 489"/>
                  <a:gd name="T50" fmla="*/ 36 w 87"/>
                  <a:gd name="T51" fmla="*/ 396 h 489"/>
                  <a:gd name="T52" fmla="*/ 46 w 87"/>
                  <a:gd name="T53" fmla="*/ 366 h 489"/>
                  <a:gd name="T54" fmla="*/ 42 w 87"/>
                  <a:gd name="T55" fmla="*/ 323 h 489"/>
                  <a:gd name="T56" fmla="*/ 28 w 87"/>
                  <a:gd name="T57" fmla="*/ 278 h 489"/>
                  <a:gd name="T58" fmla="*/ 18 w 87"/>
                  <a:gd name="T59" fmla="*/ 236 h 489"/>
                  <a:gd name="T60" fmla="*/ 18 w 87"/>
                  <a:gd name="T61" fmla="*/ 176 h 489"/>
                  <a:gd name="T62" fmla="*/ 22 w 87"/>
                  <a:gd name="T63" fmla="*/ 116 h 489"/>
                  <a:gd name="T64" fmla="*/ 18 w 87"/>
                  <a:gd name="T65" fmla="*/ 77 h 489"/>
                  <a:gd name="T66" fmla="*/ 6 w 87"/>
                  <a:gd name="T67" fmla="*/ 43 h 489"/>
                  <a:gd name="T68" fmla="*/ 0 w 87"/>
                  <a:gd name="T69" fmla="*/ 9 h 489"/>
                  <a:gd name="T70" fmla="*/ 12 w 87"/>
                  <a:gd name="T71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7" h="489">
                    <a:moveTo>
                      <a:pt x="12" y="0"/>
                    </a:moveTo>
                    <a:lnTo>
                      <a:pt x="46" y="1"/>
                    </a:lnTo>
                    <a:lnTo>
                      <a:pt x="64" y="15"/>
                    </a:lnTo>
                    <a:lnTo>
                      <a:pt x="78" y="50"/>
                    </a:lnTo>
                    <a:lnTo>
                      <a:pt x="78" y="107"/>
                    </a:lnTo>
                    <a:lnTo>
                      <a:pt x="72" y="171"/>
                    </a:lnTo>
                    <a:lnTo>
                      <a:pt x="60" y="242"/>
                    </a:lnTo>
                    <a:lnTo>
                      <a:pt x="60" y="280"/>
                    </a:lnTo>
                    <a:lnTo>
                      <a:pt x="60" y="285"/>
                    </a:lnTo>
                    <a:lnTo>
                      <a:pt x="76" y="346"/>
                    </a:lnTo>
                    <a:lnTo>
                      <a:pt x="87" y="398"/>
                    </a:lnTo>
                    <a:lnTo>
                      <a:pt x="87" y="430"/>
                    </a:lnTo>
                    <a:lnTo>
                      <a:pt x="74" y="464"/>
                    </a:lnTo>
                    <a:lnTo>
                      <a:pt x="46" y="489"/>
                    </a:lnTo>
                    <a:lnTo>
                      <a:pt x="20" y="489"/>
                    </a:lnTo>
                    <a:lnTo>
                      <a:pt x="14" y="473"/>
                    </a:lnTo>
                    <a:lnTo>
                      <a:pt x="26" y="458"/>
                    </a:lnTo>
                    <a:lnTo>
                      <a:pt x="46" y="451"/>
                    </a:lnTo>
                    <a:lnTo>
                      <a:pt x="54" y="436"/>
                    </a:lnTo>
                    <a:lnTo>
                      <a:pt x="50" y="428"/>
                    </a:lnTo>
                    <a:lnTo>
                      <a:pt x="38" y="441"/>
                    </a:lnTo>
                    <a:lnTo>
                      <a:pt x="20" y="462"/>
                    </a:lnTo>
                    <a:lnTo>
                      <a:pt x="4" y="458"/>
                    </a:lnTo>
                    <a:lnTo>
                      <a:pt x="4" y="441"/>
                    </a:lnTo>
                    <a:lnTo>
                      <a:pt x="16" y="419"/>
                    </a:lnTo>
                    <a:lnTo>
                      <a:pt x="36" y="396"/>
                    </a:lnTo>
                    <a:lnTo>
                      <a:pt x="46" y="366"/>
                    </a:lnTo>
                    <a:lnTo>
                      <a:pt x="42" y="323"/>
                    </a:lnTo>
                    <a:lnTo>
                      <a:pt x="28" y="278"/>
                    </a:lnTo>
                    <a:lnTo>
                      <a:pt x="18" y="236"/>
                    </a:lnTo>
                    <a:lnTo>
                      <a:pt x="18" y="176"/>
                    </a:lnTo>
                    <a:lnTo>
                      <a:pt x="22" y="116"/>
                    </a:lnTo>
                    <a:lnTo>
                      <a:pt x="18" y="77"/>
                    </a:lnTo>
                    <a:lnTo>
                      <a:pt x="6" y="4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606" name="Freeform 110"/>
              <p:cNvSpPr>
                <a:spLocks/>
              </p:cNvSpPr>
              <p:nvPr/>
            </p:nvSpPr>
            <p:spPr bwMode="auto">
              <a:xfrm>
                <a:off x="3533" y="2849"/>
                <a:ext cx="199" cy="504"/>
              </a:xfrm>
              <a:custGeom>
                <a:avLst/>
                <a:gdLst>
                  <a:gd name="T0" fmla="*/ 20 w 199"/>
                  <a:gd name="T1" fmla="*/ 0 h 504"/>
                  <a:gd name="T2" fmla="*/ 60 w 199"/>
                  <a:gd name="T3" fmla="*/ 3 h 504"/>
                  <a:gd name="T4" fmla="*/ 74 w 199"/>
                  <a:gd name="T5" fmla="*/ 26 h 504"/>
                  <a:gd name="T6" fmla="*/ 80 w 199"/>
                  <a:gd name="T7" fmla="*/ 56 h 504"/>
                  <a:gd name="T8" fmla="*/ 86 w 199"/>
                  <a:gd name="T9" fmla="*/ 123 h 504"/>
                  <a:gd name="T10" fmla="*/ 88 w 199"/>
                  <a:gd name="T11" fmla="*/ 206 h 504"/>
                  <a:gd name="T12" fmla="*/ 88 w 199"/>
                  <a:gd name="T13" fmla="*/ 213 h 504"/>
                  <a:gd name="T14" fmla="*/ 82 w 199"/>
                  <a:gd name="T15" fmla="*/ 261 h 504"/>
                  <a:gd name="T16" fmla="*/ 74 w 199"/>
                  <a:gd name="T17" fmla="*/ 314 h 504"/>
                  <a:gd name="T18" fmla="*/ 74 w 199"/>
                  <a:gd name="T19" fmla="*/ 320 h 504"/>
                  <a:gd name="T20" fmla="*/ 60 w 199"/>
                  <a:gd name="T21" fmla="*/ 380 h 504"/>
                  <a:gd name="T22" fmla="*/ 54 w 199"/>
                  <a:gd name="T23" fmla="*/ 413 h 504"/>
                  <a:gd name="T24" fmla="*/ 56 w 199"/>
                  <a:gd name="T25" fmla="*/ 434 h 504"/>
                  <a:gd name="T26" fmla="*/ 70 w 199"/>
                  <a:gd name="T27" fmla="*/ 447 h 504"/>
                  <a:gd name="T28" fmla="*/ 100 w 199"/>
                  <a:gd name="T29" fmla="*/ 453 h 504"/>
                  <a:gd name="T30" fmla="*/ 175 w 199"/>
                  <a:gd name="T31" fmla="*/ 457 h 504"/>
                  <a:gd name="T32" fmla="*/ 191 w 199"/>
                  <a:gd name="T33" fmla="*/ 460 h 504"/>
                  <a:gd name="T34" fmla="*/ 199 w 199"/>
                  <a:gd name="T35" fmla="*/ 470 h 504"/>
                  <a:gd name="T36" fmla="*/ 197 w 199"/>
                  <a:gd name="T37" fmla="*/ 483 h 504"/>
                  <a:gd name="T38" fmla="*/ 195 w 199"/>
                  <a:gd name="T39" fmla="*/ 488 h 504"/>
                  <a:gd name="T40" fmla="*/ 171 w 199"/>
                  <a:gd name="T41" fmla="*/ 496 h 504"/>
                  <a:gd name="T42" fmla="*/ 164 w 199"/>
                  <a:gd name="T43" fmla="*/ 500 h 504"/>
                  <a:gd name="T44" fmla="*/ 128 w 199"/>
                  <a:gd name="T45" fmla="*/ 504 h 504"/>
                  <a:gd name="T46" fmla="*/ 108 w 199"/>
                  <a:gd name="T47" fmla="*/ 500 h 504"/>
                  <a:gd name="T48" fmla="*/ 76 w 199"/>
                  <a:gd name="T49" fmla="*/ 485 h 504"/>
                  <a:gd name="T50" fmla="*/ 32 w 199"/>
                  <a:gd name="T51" fmla="*/ 470 h 504"/>
                  <a:gd name="T52" fmla="*/ 6 w 199"/>
                  <a:gd name="T53" fmla="*/ 464 h 504"/>
                  <a:gd name="T54" fmla="*/ 0 w 199"/>
                  <a:gd name="T55" fmla="*/ 453 h 504"/>
                  <a:gd name="T56" fmla="*/ 0 w 199"/>
                  <a:gd name="T57" fmla="*/ 428 h 504"/>
                  <a:gd name="T58" fmla="*/ 12 w 199"/>
                  <a:gd name="T59" fmla="*/ 410 h 504"/>
                  <a:gd name="T60" fmla="*/ 26 w 199"/>
                  <a:gd name="T61" fmla="*/ 387 h 504"/>
                  <a:gd name="T62" fmla="*/ 30 w 199"/>
                  <a:gd name="T63" fmla="*/ 348 h 504"/>
                  <a:gd name="T64" fmla="*/ 26 w 199"/>
                  <a:gd name="T65" fmla="*/ 312 h 504"/>
                  <a:gd name="T66" fmla="*/ 32 w 199"/>
                  <a:gd name="T67" fmla="*/ 273 h 504"/>
                  <a:gd name="T68" fmla="*/ 40 w 199"/>
                  <a:gd name="T69" fmla="*/ 258 h 504"/>
                  <a:gd name="T70" fmla="*/ 38 w 199"/>
                  <a:gd name="T71" fmla="*/ 237 h 504"/>
                  <a:gd name="T72" fmla="*/ 24 w 199"/>
                  <a:gd name="T73" fmla="*/ 172 h 504"/>
                  <a:gd name="T74" fmla="*/ 12 w 199"/>
                  <a:gd name="T75" fmla="*/ 112 h 504"/>
                  <a:gd name="T76" fmla="*/ 6 w 199"/>
                  <a:gd name="T77" fmla="*/ 78 h 504"/>
                  <a:gd name="T78" fmla="*/ 8 w 199"/>
                  <a:gd name="T79" fmla="*/ 41 h 504"/>
                  <a:gd name="T80" fmla="*/ 18 w 199"/>
                  <a:gd name="T81" fmla="*/ 11 h 504"/>
                  <a:gd name="T82" fmla="*/ 20 w 199"/>
                  <a:gd name="T83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99" h="504">
                    <a:moveTo>
                      <a:pt x="20" y="0"/>
                    </a:moveTo>
                    <a:lnTo>
                      <a:pt x="60" y="3"/>
                    </a:lnTo>
                    <a:lnTo>
                      <a:pt x="74" y="26"/>
                    </a:lnTo>
                    <a:lnTo>
                      <a:pt x="80" y="56"/>
                    </a:lnTo>
                    <a:lnTo>
                      <a:pt x="86" y="123"/>
                    </a:lnTo>
                    <a:lnTo>
                      <a:pt x="88" y="206"/>
                    </a:lnTo>
                    <a:lnTo>
                      <a:pt x="88" y="213"/>
                    </a:lnTo>
                    <a:lnTo>
                      <a:pt x="82" y="261"/>
                    </a:lnTo>
                    <a:lnTo>
                      <a:pt x="74" y="314"/>
                    </a:lnTo>
                    <a:lnTo>
                      <a:pt x="74" y="320"/>
                    </a:lnTo>
                    <a:lnTo>
                      <a:pt x="60" y="380"/>
                    </a:lnTo>
                    <a:lnTo>
                      <a:pt x="54" y="413"/>
                    </a:lnTo>
                    <a:lnTo>
                      <a:pt x="56" y="434"/>
                    </a:lnTo>
                    <a:lnTo>
                      <a:pt x="70" y="447"/>
                    </a:lnTo>
                    <a:lnTo>
                      <a:pt x="100" y="453"/>
                    </a:lnTo>
                    <a:lnTo>
                      <a:pt x="175" y="457"/>
                    </a:lnTo>
                    <a:lnTo>
                      <a:pt x="191" y="460"/>
                    </a:lnTo>
                    <a:lnTo>
                      <a:pt x="199" y="470"/>
                    </a:lnTo>
                    <a:lnTo>
                      <a:pt x="197" y="483"/>
                    </a:lnTo>
                    <a:lnTo>
                      <a:pt x="195" y="488"/>
                    </a:lnTo>
                    <a:lnTo>
                      <a:pt x="171" y="496"/>
                    </a:lnTo>
                    <a:lnTo>
                      <a:pt x="164" y="500"/>
                    </a:lnTo>
                    <a:lnTo>
                      <a:pt x="128" y="504"/>
                    </a:lnTo>
                    <a:lnTo>
                      <a:pt x="108" y="500"/>
                    </a:lnTo>
                    <a:lnTo>
                      <a:pt x="76" y="485"/>
                    </a:lnTo>
                    <a:lnTo>
                      <a:pt x="32" y="470"/>
                    </a:lnTo>
                    <a:lnTo>
                      <a:pt x="6" y="464"/>
                    </a:lnTo>
                    <a:lnTo>
                      <a:pt x="0" y="453"/>
                    </a:lnTo>
                    <a:lnTo>
                      <a:pt x="0" y="428"/>
                    </a:lnTo>
                    <a:lnTo>
                      <a:pt x="12" y="410"/>
                    </a:lnTo>
                    <a:lnTo>
                      <a:pt x="26" y="387"/>
                    </a:lnTo>
                    <a:lnTo>
                      <a:pt x="30" y="348"/>
                    </a:lnTo>
                    <a:lnTo>
                      <a:pt x="26" y="312"/>
                    </a:lnTo>
                    <a:lnTo>
                      <a:pt x="32" y="273"/>
                    </a:lnTo>
                    <a:lnTo>
                      <a:pt x="40" y="258"/>
                    </a:lnTo>
                    <a:lnTo>
                      <a:pt x="38" y="237"/>
                    </a:lnTo>
                    <a:lnTo>
                      <a:pt x="24" y="172"/>
                    </a:lnTo>
                    <a:lnTo>
                      <a:pt x="12" y="112"/>
                    </a:lnTo>
                    <a:lnTo>
                      <a:pt x="6" y="78"/>
                    </a:lnTo>
                    <a:lnTo>
                      <a:pt x="8" y="41"/>
                    </a:lnTo>
                    <a:lnTo>
                      <a:pt x="18" y="1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607" name="Freeform 111"/>
              <p:cNvSpPr>
                <a:spLocks/>
              </p:cNvSpPr>
              <p:nvPr/>
            </p:nvSpPr>
            <p:spPr bwMode="auto">
              <a:xfrm>
                <a:off x="3445" y="2849"/>
                <a:ext cx="171" cy="566"/>
              </a:xfrm>
              <a:custGeom>
                <a:avLst/>
                <a:gdLst>
                  <a:gd name="T0" fmla="*/ 18 w 171"/>
                  <a:gd name="T1" fmla="*/ 22 h 566"/>
                  <a:gd name="T2" fmla="*/ 38 w 171"/>
                  <a:gd name="T3" fmla="*/ 0 h 566"/>
                  <a:gd name="T4" fmla="*/ 74 w 171"/>
                  <a:gd name="T5" fmla="*/ 4 h 566"/>
                  <a:gd name="T6" fmla="*/ 94 w 171"/>
                  <a:gd name="T7" fmla="*/ 20 h 566"/>
                  <a:gd name="T8" fmla="*/ 96 w 171"/>
                  <a:gd name="T9" fmla="*/ 52 h 566"/>
                  <a:gd name="T10" fmla="*/ 88 w 171"/>
                  <a:gd name="T11" fmla="*/ 131 h 566"/>
                  <a:gd name="T12" fmla="*/ 78 w 171"/>
                  <a:gd name="T13" fmla="*/ 230 h 566"/>
                  <a:gd name="T14" fmla="*/ 70 w 171"/>
                  <a:gd name="T15" fmla="*/ 282 h 566"/>
                  <a:gd name="T16" fmla="*/ 58 w 171"/>
                  <a:gd name="T17" fmla="*/ 335 h 566"/>
                  <a:gd name="T18" fmla="*/ 52 w 171"/>
                  <a:gd name="T19" fmla="*/ 393 h 566"/>
                  <a:gd name="T20" fmla="*/ 46 w 171"/>
                  <a:gd name="T21" fmla="*/ 434 h 566"/>
                  <a:gd name="T22" fmla="*/ 50 w 171"/>
                  <a:gd name="T23" fmla="*/ 464 h 566"/>
                  <a:gd name="T24" fmla="*/ 70 w 171"/>
                  <a:gd name="T25" fmla="*/ 489 h 566"/>
                  <a:gd name="T26" fmla="*/ 118 w 171"/>
                  <a:gd name="T27" fmla="*/ 519 h 566"/>
                  <a:gd name="T28" fmla="*/ 164 w 171"/>
                  <a:gd name="T29" fmla="*/ 536 h 566"/>
                  <a:gd name="T30" fmla="*/ 171 w 171"/>
                  <a:gd name="T31" fmla="*/ 547 h 566"/>
                  <a:gd name="T32" fmla="*/ 162 w 171"/>
                  <a:gd name="T33" fmla="*/ 556 h 566"/>
                  <a:gd name="T34" fmla="*/ 132 w 171"/>
                  <a:gd name="T35" fmla="*/ 558 h 566"/>
                  <a:gd name="T36" fmla="*/ 102 w 171"/>
                  <a:gd name="T37" fmla="*/ 566 h 566"/>
                  <a:gd name="T38" fmla="*/ 92 w 171"/>
                  <a:gd name="T39" fmla="*/ 562 h 566"/>
                  <a:gd name="T40" fmla="*/ 72 w 171"/>
                  <a:gd name="T41" fmla="*/ 543 h 566"/>
                  <a:gd name="T42" fmla="*/ 46 w 171"/>
                  <a:gd name="T43" fmla="*/ 519 h 566"/>
                  <a:gd name="T44" fmla="*/ 20 w 171"/>
                  <a:gd name="T45" fmla="*/ 504 h 566"/>
                  <a:gd name="T46" fmla="*/ 0 w 171"/>
                  <a:gd name="T47" fmla="*/ 489 h 566"/>
                  <a:gd name="T48" fmla="*/ 0 w 171"/>
                  <a:gd name="T49" fmla="*/ 474 h 566"/>
                  <a:gd name="T50" fmla="*/ 8 w 171"/>
                  <a:gd name="T51" fmla="*/ 455 h 566"/>
                  <a:gd name="T52" fmla="*/ 14 w 171"/>
                  <a:gd name="T53" fmla="*/ 444 h 566"/>
                  <a:gd name="T54" fmla="*/ 20 w 171"/>
                  <a:gd name="T55" fmla="*/ 414 h 566"/>
                  <a:gd name="T56" fmla="*/ 14 w 171"/>
                  <a:gd name="T57" fmla="*/ 367 h 566"/>
                  <a:gd name="T58" fmla="*/ 10 w 171"/>
                  <a:gd name="T59" fmla="*/ 331 h 566"/>
                  <a:gd name="T60" fmla="*/ 12 w 171"/>
                  <a:gd name="T61" fmla="*/ 303 h 566"/>
                  <a:gd name="T62" fmla="*/ 22 w 171"/>
                  <a:gd name="T63" fmla="*/ 267 h 566"/>
                  <a:gd name="T64" fmla="*/ 34 w 171"/>
                  <a:gd name="T65" fmla="*/ 247 h 566"/>
                  <a:gd name="T66" fmla="*/ 32 w 171"/>
                  <a:gd name="T67" fmla="*/ 219 h 566"/>
                  <a:gd name="T68" fmla="*/ 26 w 171"/>
                  <a:gd name="T69" fmla="*/ 165 h 566"/>
                  <a:gd name="T70" fmla="*/ 22 w 171"/>
                  <a:gd name="T71" fmla="*/ 112 h 566"/>
                  <a:gd name="T72" fmla="*/ 18 w 171"/>
                  <a:gd name="T73" fmla="*/ 58 h 566"/>
                  <a:gd name="T74" fmla="*/ 18 w 171"/>
                  <a:gd name="T75" fmla="*/ 22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1" h="566">
                    <a:moveTo>
                      <a:pt x="18" y="22"/>
                    </a:moveTo>
                    <a:lnTo>
                      <a:pt x="38" y="0"/>
                    </a:lnTo>
                    <a:lnTo>
                      <a:pt x="74" y="4"/>
                    </a:lnTo>
                    <a:lnTo>
                      <a:pt x="94" y="20"/>
                    </a:lnTo>
                    <a:lnTo>
                      <a:pt x="96" y="52"/>
                    </a:lnTo>
                    <a:lnTo>
                      <a:pt x="88" y="131"/>
                    </a:lnTo>
                    <a:lnTo>
                      <a:pt x="78" y="230"/>
                    </a:lnTo>
                    <a:lnTo>
                      <a:pt x="70" y="282"/>
                    </a:lnTo>
                    <a:lnTo>
                      <a:pt x="58" y="335"/>
                    </a:lnTo>
                    <a:lnTo>
                      <a:pt x="52" y="393"/>
                    </a:lnTo>
                    <a:lnTo>
                      <a:pt x="46" y="434"/>
                    </a:lnTo>
                    <a:lnTo>
                      <a:pt x="50" y="464"/>
                    </a:lnTo>
                    <a:lnTo>
                      <a:pt x="70" y="489"/>
                    </a:lnTo>
                    <a:lnTo>
                      <a:pt x="118" y="519"/>
                    </a:lnTo>
                    <a:lnTo>
                      <a:pt x="164" y="536"/>
                    </a:lnTo>
                    <a:lnTo>
                      <a:pt x="171" y="547"/>
                    </a:lnTo>
                    <a:lnTo>
                      <a:pt x="162" y="556"/>
                    </a:lnTo>
                    <a:lnTo>
                      <a:pt x="132" y="558"/>
                    </a:lnTo>
                    <a:lnTo>
                      <a:pt x="102" y="566"/>
                    </a:lnTo>
                    <a:lnTo>
                      <a:pt x="92" y="562"/>
                    </a:lnTo>
                    <a:lnTo>
                      <a:pt x="72" y="543"/>
                    </a:lnTo>
                    <a:lnTo>
                      <a:pt x="46" y="519"/>
                    </a:lnTo>
                    <a:lnTo>
                      <a:pt x="20" y="504"/>
                    </a:lnTo>
                    <a:lnTo>
                      <a:pt x="0" y="489"/>
                    </a:lnTo>
                    <a:lnTo>
                      <a:pt x="0" y="474"/>
                    </a:lnTo>
                    <a:lnTo>
                      <a:pt x="8" y="455"/>
                    </a:lnTo>
                    <a:lnTo>
                      <a:pt x="14" y="444"/>
                    </a:lnTo>
                    <a:lnTo>
                      <a:pt x="20" y="414"/>
                    </a:lnTo>
                    <a:lnTo>
                      <a:pt x="14" y="367"/>
                    </a:lnTo>
                    <a:lnTo>
                      <a:pt x="10" y="331"/>
                    </a:lnTo>
                    <a:lnTo>
                      <a:pt x="12" y="303"/>
                    </a:lnTo>
                    <a:lnTo>
                      <a:pt x="22" y="267"/>
                    </a:lnTo>
                    <a:lnTo>
                      <a:pt x="34" y="247"/>
                    </a:lnTo>
                    <a:lnTo>
                      <a:pt x="32" y="219"/>
                    </a:lnTo>
                    <a:lnTo>
                      <a:pt x="26" y="165"/>
                    </a:lnTo>
                    <a:lnTo>
                      <a:pt x="22" y="112"/>
                    </a:lnTo>
                    <a:lnTo>
                      <a:pt x="18" y="58"/>
                    </a:lnTo>
                    <a:lnTo>
                      <a:pt x="18" y="2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  <p:sp>
            <p:nvSpPr>
              <p:cNvPr id="1258608" name="Freeform 112"/>
              <p:cNvSpPr>
                <a:spLocks/>
              </p:cNvSpPr>
              <p:nvPr/>
            </p:nvSpPr>
            <p:spPr bwMode="auto">
              <a:xfrm>
                <a:off x="3671" y="2456"/>
                <a:ext cx="89" cy="488"/>
              </a:xfrm>
              <a:custGeom>
                <a:avLst/>
                <a:gdLst>
                  <a:gd name="T0" fmla="*/ 12 w 89"/>
                  <a:gd name="T1" fmla="*/ 0 h 488"/>
                  <a:gd name="T2" fmla="*/ 47 w 89"/>
                  <a:gd name="T3" fmla="*/ 2 h 488"/>
                  <a:gd name="T4" fmla="*/ 65 w 89"/>
                  <a:gd name="T5" fmla="*/ 15 h 488"/>
                  <a:gd name="T6" fmla="*/ 79 w 89"/>
                  <a:gd name="T7" fmla="*/ 51 h 488"/>
                  <a:gd name="T8" fmla="*/ 79 w 89"/>
                  <a:gd name="T9" fmla="*/ 107 h 488"/>
                  <a:gd name="T10" fmla="*/ 73 w 89"/>
                  <a:gd name="T11" fmla="*/ 171 h 488"/>
                  <a:gd name="T12" fmla="*/ 61 w 89"/>
                  <a:gd name="T13" fmla="*/ 242 h 488"/>
                  <a:gd name="T14" fmla="*/ 61 w 89"/>
                  <a:gd name="T15" fmla="*/ 280 h 488"/>
                  <a:gd name="T16" fmla="*/ 61 w 89"/>
                  <a:gd name="T17" fmla="*/ 285 h 488"/>
                  <a:gd name="T18" fmla="*/ 77 w 89"/>
                  <a:gd name="T19" fmla="*/ 345 h 488"/>
                  <a:gd name="T20" fmla="*/ 89 w 89"/>
                  <a:gd name="T21" fmla="*/ 398 h 488"/>
                  <a:gd name="T22" fmla="*/ 89 w 89"/>
                  <a:gd name="T23" fmla="*/ 430 h 488"/>
                  <a:gd name="T24" fmla="*/ 75 w 89"/>
                  <a:gd name="T25" fmla="*/ 464 h 488"/>
                  <a:gd name="T26" fmla="*/ 47 w 89"/>
                  <a:gd name="T27" fmla="*/ 488 h 488"/>
                  <a:gd name="T28" fmla="*/ 20 w 89"/>
                  <a:gd name="T29" fmla="*/ 488 h 488"/>
                  <a:gd name="T30" fmla="*/ 14 w 89"/>
                  <a:gd name="T31" fmla="*/ 473 h 488"/>
                  <a:gd name="T32" fmla="*/ 26 w 89"/>
                  <a:gd name="T33" fmla="*/ 458 h 488"/>
                  <a:gd name="T34" fmla="*/ 47 w 89"/>
                  <a:gd name="T35" fmla="*/ 450 h 488"/>
                  <a:gd name="T36" fmla="*/ 55 w 89"/>
                  <a:gd name="T37" fmla="*/ 435 h 488"/>
                  <a:gd name="T38" fmla="*/ 51 w 89"/>
                  <a:gd name="T39" fmla="*/ 428 h 488"/>
                  <a:gd name="T40" fmla="*/ 39 w 89"/>
                  <a:gd name="T41" fmla="*/ 441 h 488"/>
                  <a:gd name="T42" fmla="*/ 20 w 89"/>
                  <a:gd name="T43" fmla="*/ 462 h 488"/>
                  <a:gd name="T44" fmla="*/ 4 w 89"/>
                  <a:gd name="T45" fmla="*/ 458 h 488"/>
                  <a:gd name="T46" fmla="*/ 4 w 89"/>
                  <a:gd name="T47" fmla="*/ 441 h 488"/>
                  <a:gd name="T48" fmla="*/ 16 w 89"/>
                  <a:gd name="T49" fmla="*/ 419 h 488"/>
                  <a:gd name="T50" fmla="*/ 37 w 89"/>
                  <a:gd name="T51" fmla="*/ 396 h 488"/>
                  <a:gd name="T52" fmla="*/ 47 w 89"/>
                  <a:gd name="T53" fmla="*/ 366 h 488"/>
                  <a:gd name="T54" fmla="*/ 43 w 89"/>
                  <a:gd name="T55" fmla="*/ 323 h 488"/>
                  <a:gd name="T56" fmla="*/ 28 w 89"/>
                  <a:gd name="T57" fmla="*/ 278 h 488"/>
                  <a:gd name="T58" fmla="*/ 18 w 89"/>
                  <a:gd name="T59" fmla="*/ 236 h 488"/>
                  <a:gd name="T60" fmla="*/ 18 w 89"/>
                  <a:gd name="T61" fmla="*/ 176 h 488"/>
                  <a:gd name="T62" fmla="*/ 22 w 89"/>
                  <a:gd name="T63" fmla="*/ 116 h 488"/>
                  <a:gd name="T64" fmla="*/ 18 w 89"/>
                  <a:gd name="T65" fmla="*/ 77 h 488"/>
                  <a:gd name="T66" fmla="*/ 6 w 89"/>
                  <a:gd name="T67" fmla="*/ 43 h 488"/>
                  <a:gd name="T68" fmla="*/ 0 w 89"/>
                  <a:gd name="T69" fmla="*/ 9 h 488"/>
                  <a:gd name="T70" fmla="*/ 12 w 89"/>
                  <a:gd name="T71" fmla="*/ 0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488">
                    <a:moveTo>
                      <a:pt x="12" y="0"/>
                    </a:moveTo>
                    <a:lnTo>
                      <a:pt x="47" y="2"/>
                    </a:lnTo>
                    <a:lnTo>
                      <a:pt x="65" y="15"/>
                    </a:lnTo>
                    <a:lnTo>
                      <a:pt x="79" y="51"/>
                    </a:lnTo>
                    <a:lnTo>
                      <a:pt x="79" y="107"/>
                    </a:lnTo>
                    <a:lnTo>
                      <a:pt x="73" y="171"/>
                    </a:lnTo>
                    <a:lnTo>
                      <a:pt x="61" y="242"/>
                    </a:lnTo>
                    <a:lnTo>
                      <a:pt x="61" y="280"/>
                    </a:lnTo>
                    <a:lnTo>
                      <a:pt x="61" y="285"/>
                    </a:lnTo>
                    <a:lnTo>
                      <a:pt x="77" y="345"/>
                    </a:lnTo>
                    <a:lnTo>
                      <a:pt x="89" y="398"/>
                    </a:lnTo>
                    <a:lnTo>
                      <a:pt x="89" y="430"/>
                    </a:lnTo>
                    <a:lnTo>
                      <a:pt x="75" y="464"/>
                    </a:lnTo>
                    <a:lnTo>
                      <a:pt x="47" y="488"/>
                    </a:lnTo>
                    <a:lnTo>
                      <a:pt x="20" y="488"/>
                    </a:lnTo>
                    <a:lnTo>
                      <a:pt x="14" y="473"/>
                    </a:lnTo>
                    <a:lnTo>
                      <a:pt x="26" y="458"/>
                    </a:lnTo>
                    <a:lnTo>
                      <a:pt x="47" y="450"/>
                    </a:lnTo>
                    <a:lnTo>
                      <a:pt x="55" y="435"/>
                    </a:lnTo>
                    <a:lnTo>
                      <a:pt x="51" y="428"/>
                    </a:lnTo>
                    <a:lnTo>
                      <a:pt x="39" y="441"/>
                    </a:lnTo>
                    <a:lnTo>
                      <a:pt x="20" y="462"/>
                    </a:lnTo>
                    <a:lnTo>
                      <a:pt x="4" y="458"/>
                    </a:lnTo>
                    <a:lnTo>
                      <a:pt x="4" y="441"/>
                    </a:lnTo>
                    <a:lnTo>
                      <a:pt x="16" y="419"/>
                    </a:lnTo>
                    <a:lnTo>
                      <a:pt x="37" y="396"/>
                    </a:lnTo>
                    <a:lnTo>
                      <a:pt x="47" y="366"/>
                    </a:lnTo>
                    <a:lnTo>
                      <a:pt x="43" y="323"/>
                    </a:lnTo>
                    <a:lnTo>
                      <a:pt x="28" y="278"/>
                    </a:lnTo>
                    <a:lnTo>
                      <a:pt x="18" y="236"/>
                    </a:lnTo>
                    <a:lnTo>
                      <a:pt x="18" y="176"/>
                    </a:lnTo>
                    <a:lnTo>
                      <a:pt x="22" y="116"/>
                    </a:lnTo>
                    <a:lnTo>
                      <a:pt x="18" y="77"/>
                    </a:lnTo>
                    <a:lnTo>
                      <a:pt x="6" y="4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b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258613" name="Group 117"/>
          <p:cNvGrpSpPr>
            <a:grpSpLocks/>
          </p:cNvGrpSpPr>
          <p:nvPr/>
        </p:nvGrpSpPr>
        <p:grpSpPr bwMode="auto">
          <a:xfrm>
            <a:off x="2411413" y="3933825"/>
            <a:ext cx="4176712" cy="1223963"/>
            <a:chOff x="1519" y="2478"/>
            <a:chExt cx="2631" cy="771"/>
          </a:xfrm>
        </p:grpSpPr>
        <p:sp>
          <p:nvSpPr>
            <p:cNvPr id="1258611" name="Line 115"/>
            <p:cNvSpPr>
              <a:spLocks noChangeShapeType="1"/>
            </p:cNvSpPr>
            <p:nvPr/>
          </p:nvSpPr>
          <p:spPr bwMode="auto">
            <a:xfrm>
              <a:off x="1519" y="2478"/>
              <a:ext cx="2631" cy="7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72000">
              <a:spAutoFit/>
            </a:bodyPr>
            <a:lstStyle/>
            <a:p>
              <a:pPr>
                <a:defRPr/>
              </a:pPr>
              <a:endParaRPr lang="zh-CN" altLang="en-US" b="0">
                <a:latin typeface="+mn-ea"/>
                <a:ea typeface="+mn-ea"/>
              </a:endParaRPr>
            </a:p>
          </p:txBody>
        </p:sp>
        <p:sp>
          <p:nvSpPr>
            <p:cNvPr id="1258612" name="Text Box 116"/>
            <p:cNvSpPr txBox="1">
              <a:spLocks noChangeArrowheads="1"/>
            </p:cNvSpPr>
            <p:nvPr/>
          </p:nvSpPr>
          <p:spPr bwMode="auto">
            <a:xfrm rot="953570">
              <a:off x="1519" y="2886"/>
              <a:ext cx="220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72000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latin typeface="+mn-ea"/>
                  <a:ea typeface="+mn-ea"/>
                </a:rPr>
                <a:t>你再也不会收到报纸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020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5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5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5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IntroducingPowerPoint2007">
  <a:themeElements>
    <a:clrScheme name="4_IntroducingPowerPoint2007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4_IntroducingPowerPoint2007">
      <a:majorFont>
        <a:latin typeface="Corbel"/>
        <a:ea typeface="宋体"/>
        <a:cs typeface=""/>
      </a:majorFont>
      <a:minorFont>
        <a:latin typeface="Corbe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36000" rIns="91440" bIns="72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urier New" pitchFamily="49" charset="0"/>
            <a:ea typeface="幼圆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36000" rIns="91440" bIns="72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urier New" pitchFamily="49" charset="0"/>
            <a:ea typeface="幼圆" pitchFamily="49" charset="-122"/>
          </a:defRPr>
        </a:defPPr>
      </a:lstStyle>
    </a:lnDef>
  </a:objectDefaults>
  <a:extraClrSchemeLst>
    <a:extraClrScheme>
      <a:clrScheme name="4_IntroducingPowerPoint2007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主题-sdu">
  <a:themeElements>
    <a:clrScheme name="1_精品课程ppt模板(窄标题)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精品课程ppt模板(窄标题)">
      <a:majorFont>
        <a:latin typeface="Arial"/>
        <a:ea typeface="黑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微软雅黑" pitchFamily="34" charset="-122"/>
            <a:ea typeface="微软雅黑" pitchFamily="34" charset="-122"/>
          </a:defRPr>
        </a:defPPr>
      </a:lstStyle>
    </a:lnDef>
  </a:objectDefaults>
  <a:extraClrSchemeLst>
    <a:extraClrScheme>
      <a:clrScheme name="1_精品课程ppt模板(窄标题)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精品课程ppt模板(窄标题)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模板-2007</Template>
  <TotalTime>11695</TotalTime>
  <Words>3938</Words>
  <Application>Microsoft Office PowerPoint</Application>
  <PresentationFormat>全屏显示(4:3)</PresentationFormat>
  <Paragraphs>475</Paragraphs>
  <Slides>56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5" baseType="lpstr">
      <vt:lpstr>黑体</vt:lpstr>
      <vt:lpstr>宋体</vt:lpstr>
      <vt:lpstr>微软雅黑</vt:lpstr>
      <vt:lpstr>幼圆</vt:lpstr>
      <vt:lpstr>-쉬리B</vt:lpstr>
      <vt:lpstr>Arial</vt:lpstr>
      <vt:lpstr>Consolas</vt:lpstr>
      <vt:lpstr>Corbel</vt:lpstr>
      <vt:lpstr>Courier New</vt:lpstr>
      <vt:lpstr>Franklin Gothic Book</vt:lpstr>
      <vt:lpstr>Franklin Gothic Medium</vt:lpstr>
      <vt:lpstr>Tahoma</vt:lpstr>
      <vt:lpstr>Times New Roman</vt:lpstr>
      <vt:lpstr>Wingdings</vt:lpstr>
      <vt:lpstr>Wingdings 2</vt:lpstr>
      <vt:lpstr>Wingdings 3</vt:lpstr>
      <vt:lpstr>4_IntroducingPowerPoint2007</vt:lpstr>
      <vt:lpstr>主题-sdu</vt:lpstr>
      <vt:lpstr>Visio</vt:lpstr>
      <vt:lpstr>设计模式－观察者模式</vt:lpstr>
      <vt:lpstr>PowerPoint 演示文稿</vt:lpstr>
      <vt:lpstr>PowerPoint 演示文稿</vt:lpstr>
      <vt:lpstr>PowerPoint 演示文稿</vt:lpstr>
      <vt:lpstr>PowerPoint 演示文稿</vt:lpstr>
      <vt:lpstr>认识观察者模式</vt:lpstr>
      <vt:lpstr>Observer(观察者)模式</vt:lpstr>
      <vt:lpstr>PowerPoint 演示文稿</vt:lpstr>
      <vt:lpstr>PowerPoint 演示文稿</vt:lpstr>
      <vt:lpstr>PowerPoint 演示文稿</vt:lpstr>
      <vt:lpstr>观察者模式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观察者模式的本质：触发联动</vt:lpstr>
      <vt:lpstr>Observer(观察者)模式</vt:lpstr>
      <vt:lpstr>观察者模式的应用实例</vt:lpstr>
      <vt:lpstr>观察者模式的应用实例</vt:lpstr>
      <vt:lpstr>PowerPoint 演示文稿</vt:lpstr>
      <vt:lpstr>观察者模式的应用实例</vt:lpstr>
      <vt:lpstr>观察者模式的应用实例</vt:lpstr>
      <vt:lpstr>Chain of Responsibility </vt:lpstr>
      <vt:lpstr>责任链模式/职责链模式</vt:lpstr>
      <vt:lpstr>责任链模式/职责链模式概述</vt:lpstr>
      <vt:lpstr>责任链模式/职责链模式概述</vt:lpstr>
      <vt:lpstr>PowerPoint 演示文稿</vt:lpstr>
      <vt:lpstr>责任链模式的结构与实现</vt:lpstr>
      <vt:lpstr>PowerPoint 演示文稿</vt:lpstr>
      <vt:lpstr>PowerPoint 演示文稿</vt:lpstr>
      <vt:lpstr>PowerPoint 演示文稿</vt:lpstr>
      <vt:lpstr>责任链模式的应用实例</vt:lpstr>
      <vt:lpstr>责任链模式的应用实例</vt:lpstr>
      <vt:lpstr>职责链模式的应用实例</vt:lpstr>
      <vt:lpstr>职责链模式的应用实例</vt:lpstr>
      <vt:lpstr>职责链模式的应用实例</vt:lpstr>
      <vt:lpstr>责任链模式的优缺点与适用场景</vt:lpstr>
      <vt:lpstr>责任链模式的优缺点与适用场景</vt:lpstr>
      <vt:lpstr>责任链模式的优缺点与适用场景</vt:lpstr>
      <vt:lpstr>Strategy</vt:lpstr>
      <vt:lpstr>策略模式</vt:lpstr>
      <vt:lpstr>PowerPoint 演示文稿</vt:lpstr>
      <vt:lpstr>PowerPoint 演示文稿</vt:lpstr>
      <vt:lpstr>PowerPoint 演示文稿</vt:lpstr>
      <vt:lpstr>PowerPoint 演示文稿</vt:lpstr>
      <vt:lpstr>例子</vt:lpstr>
      <vt:lpstr>定义抽象策略角色（Strategy）：现金收费接口</vt:lpstr>
      <vt:lpstr>定义具体策略角色（Concrete Strategy）：正常收费、每个节日具体的促销活动…..</vt:lpstr>
      <vt:lpstr>定义环境角色（Context）：用于连接上下文，即把促销活动推销给客户</vt:lpstr>
      <vt:lpstr> 客户端调用</vt:lpstr>
      <vt:lpstr>策略模式</vt:lpstr>
      <vt:lpstr>特点</vt:lpstr>
      <vt:lpstr>策略模式体现的设计原则</vt:lpstr>
    </vt:vector>
  </TitlesOfParts>
  <Company>江南大学信息学院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qlibm</dc:creator>
  <cp:lastModifiedBy>PL</cp:lastModifiedBy>
  <cp:revision>494</cp:revision>
  <cp:lastPrinted>2011-06-05T07:22:16Z</cp:lastPrinted>
  <dcterms:created xsi:type="dcterms:W3CDTF">2005-11-04T12:34:45Z</dcterms:created>
  <dcterms:modified xsi:type="dcterms:W3CDTF">2022-06-06T14:36:10Z</dcterms:modified>
</cp:coreProperties>
</file>