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915" r:id="rId2"/>
  </p:sldMasterIdLst>
  <p:notesMasterIdLst>
    <p:notesMasterId r:id="rId26"/>
  </p:notesMasterIdLst>
  <p:handoutMasterIdLst>
    <p:handoutMasterId r:id="rId27"/>
  </p:handoutMasterIdLst>
  <p:sldIdLst>
    <p:sldId id="736" r:id="rId3"/>
    <p:sldId id="1003" r:id="rId4"/>
    <p:sldId id="1057" r:id="rId5"/>
    <p:sldId id="1058" r:id="rId6"/>
    <p:sldId id="419" r:id="rId7"/>
    <p:sldId id="1065" r:id="rId8"/>
    <p:sldId id="1066" r:id="rId9"/>
    <p:sldId id="1067" r:id="rId10"/>
    <p:sldId id="1063" r:id="rId11"/>
    <p:sldId id="1059" r:id="rId12"/>
    <p:sldId id="903" r:id="rId13"/>
    <p:sldId id="1060" r:id="rId14"/>
    <p:sldId id="841" r:id="rId15"/>
    <p:sldId id="1064" r:id="rId16"/>
    <p:sldId id="842" r:id="rId17"/>
    <p:sldId id="843" r:id="rId18"/>
    <p:sldId id="844" r:id="rId19"/>
    <p:sldId id="989" r:id="rId20"/>
    <p:sldId id="990" r:id="rId21"/>
    <p:sldId id="991" r:id="rId22"/>
    <p:sldId id="992" r:id="rId23"/>
    <p:sldId id="752" r:id="rId24"/>
    <p:sldId id="753" r:id="rId25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 New" pitchFamily="49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C3F41"/>
    <a:srgbClr val="FF9147"/>
    <a:srgbClr val="FF6600"/>
    <a:srgbClr val="CC6600"/>
    <a:srgbClr val="E27100"/>
    <a:srgbClr val="D06800"/>
    <a:srgbClr val="BC5E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3963" autoAdjust="0"/>
  </p:normalViewPr>
  <p:slideViewPr>
    <p:cSldViewPr>
      <p:cViewPr varScale="1">
        <p:scale>
          <a:sx n="63" d="100"/>
          <a:sy n="63" d="100"/>
        </p:scale>
        <p:origin x="14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72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5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effectLst/>
                <a:latin typeface="Franklin Gothic Medium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100" b="0">
                <a:effectLst/>
                <a:latin typeface="Franklin Gothic Boo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900" b="0">
                <a:effectLst/>
                <a:latin typeface="Franklin Gothic Book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effectLst/>
                <a:latin typeface="Franklin Gothic Medium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62E35DF-A956-4C15-AD8E-2AD0F19DCD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13717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900" b="0">
                <a:effectLst/>
                <a:latin typeface="Franklin Gothic Book" pitchFamily="34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5CDB957-8A1E-4BD1-95DD-9D1729C6FF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92932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CDB957-8A1E-4BD1-95DD-9D1729C6FFD6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00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005F0070-E4FA-42D9-B284-35E22B225571}" type="slidenum">
              <a:rPr lang="en-US" altLang="zh-CN" sz="120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2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91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098A3-55FF-4DEE-A8F9-5FF945E96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A89BC-1F1D-48F6-8A7D-4AF70E014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428625"/>
            <a:ext cx="1943100" cy="5927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28625"/>
            <a:ext cx="5676900" cy="5927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62A24-9138-4D61-8618-52E0C8407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667000"/>
            <a:ext cx="7772400" cy="1143000"/>
          </a:xfrm>
        </p:spPr>
        <p:txBody>
          <a:bodyPr/>
          <a:lstStyle>
            <a:lvl1pPr algn="ctr">
              <a:defRPr sz="4800" b="1" i="1">
                <a:solidFill>
                  <a:srgbClr val="FF3300"/>
                </a:solidFill>
                <a:effectLst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0099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400800"/>
            <a:ext cx="3657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山东大学计算机学院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11C5B-E5DE-4E7D-BEF8-3D5FD3DE1A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11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551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D0C6E-87DD-4DE5-8C13-2269A73AF05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28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F4A92-8541-408A-915B-1146574C6FF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78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3D520-0F06-4965-AD80-956CA7E7F5E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975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C0A0F-2027-46EC-85CF-913BD8A7869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299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D3778-C9DF-4C60-B493-521E1DB3FD8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793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AE1BF-7EFE-4C67-A158-BBA3A6F0893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34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BA6DC-16EA-4F9B-BABC-5328CC3E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8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7D87B-42D3-4FCA-9827-6D6BF494FC3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623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EE9DC-36F1-4C23-9917-7AC2AB07F94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9466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33375"/>
            <a:ext cx="2070100" cy="5991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057900" cy="5991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1D749-C734-42FB-A564-80A05F13F9C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18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E5450-0939-4DE8-B1D7-1832E3118B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2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43063"/>
            <a:ext cx="381000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43063"/>
            <a:ext cx="3810000" cy="4713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F03DA-54F8-4A46-8778-ECB2B78E3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6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AA55-0CDF-4605-BEBF-37D5F490B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E76C0-9968-4D7F-8F59-50AA1FB94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7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EE1B3-A7F8-4E0E-8780-6A9D406B2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F296A-3082-4303-8B77-B3FD4F0C4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C4C15-68A4-4098-B7EC-C57094628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6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946276" y="3867150"/>
            <a:ext cx="4533900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60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428625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6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643063"/>
            <a:ext cx="77724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758666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1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8741332-AB00-4AE6-B47F-F4B9CF84F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 i="1">
          <a:solidFill>
            <a:srgbClr val="F0E8D5"/>
          </a:solidFill>
          <a:latin typeface="Corbel" pitchFamily="34" charset="0"/>
          <a:ea typeface="宋体" pitchFamily="2" charset="-122"/>
        </a:defRPr>
      </a:lvl9pPr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3200" b="1">
          <a:solidFill>
            <a:schemeClr val="tx1"/>
          </a:solidFill>
          <a:latin typeface="+mn-lt"/>
          <a:ea typeface="+mn-ea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3200" b="1">
          <a:solidFill>
            <a:schemeClr val="tx1"/>
          </a:solidFill>
          <a:latin typeface="+mn-lt"/>
          <a:ea typeface="+mn-ea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sz="2800" b="1">
          <a:solidFill>
            <a:schemeClr val="tx1"/>
          </a:solidFill>
          <a:latin typeface="+mn-lt"/>
          <a:ea typeface="+mn-ea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5pPr>
      <a:lvl6pPr marL="19383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6pPr>
      <a:lvl7pPr marL="23955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7pPr>
      <a:lvl8pPr marL="28527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8pPr>
      <a:lvl9pPr marL="3309938" indent="-209550" algn="l" rtl="0" fontAlgn="base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7018338" y="476250"/>
            <a:ext cx="1657350" cy="1657350"/>
          </a:xfrm>
          <a:prstGeom prst="ellipse">
            <a:avLst/>
          </a:prstGeom>
          <a:solidFill>
            <a:schemeClr val="bg1">
              <a:alpha val="63136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280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abc</a:t>
            </a:r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2804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Abc</a:t>
            </a:r>
            <a:endParaRPr lang="en-US" altLang="zh-CN" dirty="0"/>
          </a:p>
          <a:p>
            <a:pPr lvl="1"/>
            <a:r>
              <a:rPr lang="en-US" altLang="zh-CN" dirty="0" err="1"/>
              <a:t>Abc</a:t>
            </a:r>
            <a:endParaRPr lang="en-US" altLang="zh-CN" dirty="0"/>
          </a:p>
          <a:p>
            <a:pPr lvl="2"/>
            <a:r>
              <a:rPr lang="en-US" altLang="zh-CN" dirty="0" err="1"/>
              <a:t>Abc</a:t>
            </a:r>
            <a:endParaRPr lang="en-US" altLang="ko-KR" dirty="0"/>
          </a:p>
          <a:p>
            <a:pPr lvl="3"/>
            <a:r>
              <a:rPr lang="en-US" altLang="zh-CN" dirty="0" err="1"/>
              <a:t>Abc</a:t>
            </a:r>
            <a:endParaRPr lang="en-US" altLang="ko-KR" dirty="0"/>
          </a:p>
          <a:p>
            <a:pPr lvl="4"/>
            <a:r>
              <a:rPr lang="en-US" altLang="zh-CN" dirty="0" err="1"/>
              <a:t>Abc</a:t>
            </a:r>
            <a:endParaRPr lang="en-US" altLang="ko-KR" dirty="0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97650"/>
            <a:ext cx="3657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fld id="{E4C7F2E6-C917-4718-BF91-DE022838486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000000"/>
          </a:solidFill>
          <a:latin typeface="微软雅黑" panose="020B0503020204020204" pitchFamily="34" charset="-122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微软雅黑" panose="020B0503020204020204" pitchFamily="34" charset="-122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微软雅黑" panose="020B0503020204020204" pitchFamily="34" charset="-122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00"/>
          </a:solidFill>
          <a:latin typeface="微软雅黑" panose="020B0503020204020204" pitchFamily="34" charset="-122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微软雅黑" panose="020B0503020204020204" pitchFamily="34" charset="-122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设计原则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1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97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里氏替换原则包含以下</a:t>
            </a:r>
            <a:r>
              <a:rPr lang="en-US" altLang="zh-CN" dirty="0"/>
              <a:t>4</a:t>
            </a:r>
            <a:r>
              <a:rPr lang="zh-CN" altLang="en-US" dirty="0"/>
              <a:t>层含义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子类可以实现父类的抽象方法，但是不能覆盖父类的非抽象方法。</a:t>
            </a:r>
          </a:p>
          <a:p>
            <a:r>
              <a:rPr lang="zh-CN" altLang="en-US" dirty="0"/>
              <a:t>子类中可以增加自己特有的方法。</a:t>
            </a:r>
          </a:p>
          <a:p>
            <a:r>
              <a:rPr lang="zh-CN" altLang="en-US" dirty="0"/>
              <a:t>当子类覆盖或实现父类的方法时，方法的前置条件（即方法的形参）要比父类方法的输入参数更宽松。</a:t>
            </a:r>
          </a:p>
          <a:p>
            <a:r>
              <a:rPr lang="zh-CN" altLang="en-US" dirty="0"/>
              <a:t>当子类的方法实现父类的抽象方法时，方法的后置条件（即方法的返回值）要比父类更严格。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20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67544" y="568757"/>
            <a:ext cx="8928992" cy="621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import </a:t>
            </a:r>
            <a:r>
              <a:rPr lang="en-US" altLang="zh-CN" sz="1600" b="0" dirty="0" err="1">
                <a:latin typeface="+mn-ea"/>
                <a:ea typeface="+mn-ea"/>
                <a:cs typeface="Calibri" panose="020F0502020204030204" pitchFamily="34" charset="0"/>
              </a:rPr>
              <a:t>java.util.HashMap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public class Father {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    public void </a:t>
            </a:r>
            <a:r>
              <a:rPr lang="en-US" altLang="zh-CN" sz="1600" b="0" dirty="0" err="1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func</a:t>
            </a:r>
            <a:r>
              <a:rPr lang="en-US" altLang="zh-CN" sz="1600" b="0" dirty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(</a:t>
            </a:r>
            <a:r>
              <a:rPr lang="en-US" altLang="zh-CN" sz="1600" b="0" dirty="0" err="1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HashMap</a:t>
            </a:r>
            <a:r>
              <a:rPr lang="en-US" altLang="zh-CN" sz="1600" b="0" dirty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 m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){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        </a:t>
            </a:r>
            <a:r>
              <a:rPr lang="en-US" altLang="zh-CN" sz="1600" b="0" dirty="0" err="1">
                <a:latin typeface="+mn-ea"/>
                <a:ea typeface="+mn-ea"/>
                <a:cs typeface="Calibri" panose="020F0502020204030204" pitchFamily="34" charset="0"/>
              </a:rPr>
              <a:t>System.out.println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("</a:t>
            </a:r>
            <a:r>
              <a:rPr lang="zh-CN" altLang="en-US" sz="1600" b="0" dirty="0">
                <a:latin typeface="+mn-ea"/>
                <a:ea typeface="+mn-ea"/>
                <a:cs typeface="Calibri" panose="020F0502020204030204" pitchFamily="34" charset="0"/>
              </a:rPr>
              <a:t>执行父类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...");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    }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import </a:t>
            </a:r>
            <a:r>
              <a:rPr lang="en-US" altLang="zh-CN" sz="1600" b="0" dirty="0" err="1">
                <a:latin typeface="+mn-ea"/>
                <a:ea typeface="+mn-ea"/>
                <a:cs typeface="Calibri" panose="020F0502020204030204" pitchFamily="34" charset="0"/>
              </a:rPr>
              <a:t>java.util.Map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public class Son extends Father{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    public void </a:t>
            </a:r>
            <a:r>
              <a:rPr lang="en-US" altLang="zh-CN" sz="1600" b="0" dirty="0" err="1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func</a:t>
            </a:r>
            <a:r>
              <a:rPr lang="en-US" altLang="zh-CN" sz="1600" b="0" dirty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(Map m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){//</a:t>
            </a:r>
            <a:r>
              <a:rPr lang="zh-CN" altLang="en-US" sz="1600" b="0" dirty="0">
                <a:latin typeface="+mn-ea"/>
                <a:ea typeface="+mn-ea"/>
                <a:cs typeface="Calibri" panose="020F0502020204030204" pitchFamily="34" charset="0"/>
              </a:rPr>
              <a:t>方法的形参比父类的更宽松</a:t>
            </a:r>
          </a:p>
          <a:p>
            <a:pPr algn="l"/>
            <a:r>
              <a:rPr lang="zh-CN" altLang="en-US" sz="1600" b="0" dirty="0">
                <a:latin typeface="+mn-ea"/>
                <a:ea typeface="+mn-ea"/>
                <a:cs typeface="Calibri" panose="020F0502020204030204" pitchFamily="34" charset="0"/>
              </a:rPr>
              <a:t>        </a:t>
            </a:r>
            <a:r>
              <a:rPr lang="en-US" altLang="zh-CN" sz="1600" b="0" dirty="0" err="1">
                <a:latin typeface="+mn-ea"/>
                <a:ea typeface="+mn-ea"/>
                <a:cs typeface="Calibri" panose="020F0502020204030204" pitchFamily="34" charset="0"/>
              </a:rPr>
              <a:t>System.out.println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("</a:t>
            </a:r>
            <a:r>
              <a:rPr lang="zh-CN" altLang="en-US" sz="1600" b="0" dirty="0">
                <a:latin typeface="+mn-ea"/>
                <a:ea typeface="+mn-ea"/>
                <a:cs typeface="Calibri" panose="020F0502020204030204" pitchFamily="34" charset="0"/>
              </a:rPr>
              <a:t>执行子类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...");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    }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 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import </a:t>
            </a:r>
            <a:r>
              <a:rPr lang="en-US" altLang="zh-CN" sz="1600" b="0" dirty="0" err="1">
                <a:latin typeface="+mn-ea"/>
                <a:ea typeface="+mn-ea"/>
                <a:cs typeface="Calibri" panose="020F0502020204030204" pitchFamily="34" charset="0"/>
              </a:rPr>
              <a:t>java.util.HashMap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;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public class Client{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    public static void main(String[] </a:t>
            </a:r>
            <a:r>
              <a:rPr lang="en-US" altLang="zh-CN" sz="1600" b="0" dirty="0" err="1">
                <a:latin typeface="+mn-ea"/>
                <a:ea typeface="+mn-ea"/>
                <a:cs typeface="Calibri" panose="020F0502020204030204" pitchFamily="34" charset="0"/>
              </a:rPr>
              <a:t>args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        Father f = new Son();//</a:t>
            </a:r>
            <a:r>
              <a:rPr lang="zh-CN" altLang="en-US" sz="1600" b="0" dirty="0">
                <a:latin typeface="+mn-ea"/>
                <a:ea typeface="+mn-ea"/>
                <a:cs typeface="Calibri" panose="020F0502020204030204" pitchFamily="34" charset="0"/>
              </a:rPr>
              <a:t>引用基类的地方能透明地使用其子类的对象。</a:t>
            </a:r>
          </a:p>
          <a:p>
            <a:pPr algn="l"/>
            <a:r>
              <a:rPr lang="zh-CN" altLang="en-US" sz="1600" b="0" dirty="0">
                <a:latin typeface="+mn-ea"/>
                <a:ea typeface="+mn-ea"/>
                <a:cs typeface="Calibri" panose="020F0502020204030204" pitchFamily="34" charset="0"/>
              </a:rPr>
              <a:t>        </a:t>
            </a:r>
            <a:r>
              <a:rPr lang="en-US" altLang="zh-CN" sz="1600" b="0" dirty="0" err="1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HashMap</a:t>
            </a:r>
            <a:r>
              <a:rPr lang="en-US" altLang="zh-CN" sz="1600" b="0" dirty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 h = new </a:t>
            </a:r>
            <a:r>
              <a:rPr lang="en-US" altLang="zh-CN" sz="1600" b="0" dirty="0" err="1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HashMap</a:t>
            </a:r>
            <a:r>
              <a:rPr lang="en-US" altLang="zh-CN" sz="1600" b="0" dirty="0">
                <a:solidFill>
                  <a:srgbClr val="FF0000"/>
                </a:solidFill>
                <a:latin typeface="+mn-ea"/>
                <a:ea typeface="+mn-ea"/>
                <a:cs typeface="Calibri" panose="020F0502020204030204" pitchFamily="34" charset="0"/>
              </a:rPr>
              <a:t>();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        </a:t>
            </a:r>
            <a:r>
              <a:rPr lang="en-US" altLang="zh-CN" sz="1600" b="0" dirty="0" err="1">
                <a:latin typeface="+mn-ea"/>
                <a:ea typeface="+mn-ea"/>
                <a:cs typeface="Calibri" panose="020F0502020204030204" pitchFamily="34" charset="0"/>
              </a:rPr>
              <a:t>f.func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(h);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    }</a:t>
            </a:r>
          </a:p>
          <a:p>
            <a:pPr algn="l"/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zh-CN" altLang="en-US" sz="1600" b="0" dirty="0">
                <a:latin typeface="+mn-ea"/>
                <a:ea typeface="+mn-ea"/>
                <a:cs typeface="Calibri" panose="020F0502020204030204" pitchFamily="34" charset="0"/>
              </a:rPr>
              <a:t>运行结果：执行父类</a:t>
            </a:r>
            <a:r>
              <a:rPr lang="en-US" altLang="zh-CN" sz="1600" b="0" dirty="0">
                <a:latin typeface="+mn-ea"/>
                <a:ea typeface="+mn-ea"/>
                <a:cs typeface="Calibri" panose="020F0502020204030204" pitchFamily="34" charset="0"/>
              </a:rPr>
              <a:t>...</a:t>
            </a:r>
          </a:p>
          <a:p>
            <a:pPr algn="l"/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54" y="162492"/>
            <a:ext cx="7560840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方法的前置条件要比父类方法的输入参数更宽松。</a:t>
            </a:r>
          </a:p>
        </p:txBody>
      </p:sp>
    </p:spTree>
    <p:extLst>
      <p:ext uri="{BB962C8B-B14F-4D97-AF65-F5344CB8AC3E}">
        <p14:creationId xmlns:p14="http://schemas.microsoft.com/office/powerpoint/2010/main" val="390963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里氏代换原则是实现开闭原则的重要方式之一，由于使用基类对象的地方都可以使用子类对象，因此</a:t>
            </a:r>
            <a:r>
              <a:rPr lang="zh-CN" altLang="en-US" b="1" dirty="0"/>
              <a:t>在程序中尽量使用基类类型来对对象进行定义，而在运行时再确定其子类类型，用子类对象来替换父类对象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29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设计原则：接口隔离原则（</a:t>
            </a:r>
            <a:r>
              <a:rPr lang="en-US" altLang="zh-CN" dirty="0">
                <a:latin typeface="+mn-ea"/>
                <a:ea typeface="+mn-ea"/>
              </a:rPr>
              <a:t>ISP</a:t>
            </a:r>
            <a:r>
              <a:rPr lang="zh-CN" altLang="en-US" dirty="0">
                <a:latin typeface="+mn-ea"/>
                <a:ea typeface="+mn-ea"/>
              </a:rPr>
              <a:t>）</a:t>
            </a:r>
          </a:p>
        </p:txBody>
      </p:sp>
      <p:sp>
        <p:nvSpPr>
          <p:cNvPr id="110489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3644900"/>
            <a:ext cx="8078787" cy="2525713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r>
              <a:rPr lang="zh-CN" altLang="en-US" sz="3200" dirty="0">
                <a:latin typeface="+mn-ea"/>
              </a:rPr>
              <a:t>角色的合理划分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zh-CN" altLang="en-US" sz="2800" dirty="0">
                <a:latin typeface="+mn-ea"/>
              </a:rPr>
              <a:t>一个接口应当简单的只代表一个角色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zh-CN" altLang="en-US" sz="3200" dirty="0">
                <a:latin typeface="+mn-ea"/>
              </a:rPr>
              <a:t>接口污染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zh-CN" altLang="en-US" sz="2800" dirty="0">
                <a:latin typeface="+mn-ea"/>
              </a:rPr>
              <a:t>过于臃肿的接口是对接口的污染</a:t>
            </a:r>
          </a:p>
          <a:p>
            <a:pPr lvl="1" eaLnBrk="1" hangingPunct="1">
              <a:spcBef>
                <a:spcPct val="10000"/>
              </a:spcBef>
              <a:defRPr/>
            </a:pPr>
            <a:r>
              <a:rPr lang="zh-CN" altLang="en-US" sz="2800" dirty="0">
                <a:latin typeface="+mn-ea"/>
              </a:rPr>
              <a:t>不要把没什么关系的接口合并在一起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7559A-1904-4279-8F78-4F04FFBD88B3}" type="slidenum">
              <a:rPr lang="zh-CN" altLang="en-US">
                <a:latin typeface="+mn-ea"/>
                <a:ea typeface="+mn-ea"/>
              </a:rPr>
              <a:pPr>
                <a:defRPr/>
              </a:pPr>
              <a:t>13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195589" name="Group 8"/>
          <p:cNvGrpSpPr>
            <a:grpSpLocks/>
          </p:cNvGrpSpPr>
          <p:nvPr/>
        </p:nvGrpSpPr>
        <p:grpSpPr bwMode="auto">
          <a:xfrm>
            <a:off x="323850" y="1339850"/>
            <a:ext cx="8101013" cy="2233613"/>
            <a:chOff x="657" y="2069"/>
            <a:chExt cx="5103" cy="1407"/>
          </a:xfrm>
        </p:grpSpPr>
        <p:pic>
          <p:nvPicPr>
            <p:cNvPr id="195590" name="Picture 5" descr="Dark Blue"/>
            <p:cNvPicPr>
              <a:picLocks noChangeAspect="1" noChangeArrowheads="1"/>
            </p:cNvPicPr>
            <p:nvPr/>
          </p:nvPicPr>
          <p:blipFill>
            <a:blip r:embed="rId2" cstate="print">
              <a:lum bright="-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2069"/>
              <a:ext cx="5103" cy="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4902" name="Text Box 6"/>
            <p:cNvSpPr txBox="1">
              <a:spLocks noChangeArrowheads="1"/>
            </p:cNvSpPr>
            <p:nvPr/>
          </p:nvSpPr>
          <p:spPr bwMode="auto">
            <a:xfrm>
              <a:off x="2063" y="2296"/>
              <a:ext cx="3221" cy="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720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3200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设计原则：接口隔离原则</a:t>
              </a:r>
            </a:p>
            <a:p>
              <a:pPr algn="l">
                <a:lnSpc>
                  <a:spcPct val="100000"/>
                </a:lnSpc>
                <a:spcBef>
                  <a:spcPct val="10000"/>
                </a:spcBef>
                <a:defRPr/>
              </a:pP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pic>
          <p:nvPicPr>
            <p:cNvPr id="195592" name="Picture 7" descr="j0290059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2387"/>
              <a:ext cx="816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2411413" y="2257886"/>
            <a:ext cx="5616971" cy="835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100" b="0" dirty="0">
                <a:solidFill>
                  <a:schemeClr val="bg1"/>
                </a:solidFill>
                <a:latin typeface="+mn-ea"/>
                <a:ea typeface="+mn-ea"/>
              </a:rPr>
              <a:t>使用多个专门的接口，而不使用单一的总接口，即客户端不应该依赖那些它不需要的接口。</a:t>
            </a:r>
          </a:p>
        </p:txBody>
      </p:sp>
    </p:spTree>
    <p:extLst>
      <p:ext uri="{BB962C8B-B14F-4D97-AF65-F5344CB8AC3E}">
        <p14:creationId xmlns:p14="http://schemas.microsoft.com/office/powerpoint/2010/main" val="296083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接口隔离原则的含义是：建立单一接口，不要建立庞大臃肿的接口，尽量细化接口，接口中的方法尽量少。</a:t>
            </a:r>
            <a:endParaRPr lang="en-US" altLang="zh-CN" sz="26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我们要为各个类建立专用的接口，而不要试图去建立一个很庞大的接口供所有依赖它的类去调用。</a:t>
            </a:r>
            <a:endParaRPr lang="en-US" altLang="zh-CN" sz="26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使用多个专门的接口比使用单一的总接口好</a:t>
            </a:r>
            <a:r>
              <a:rPr lang="en-US" altLang="zh-CN" sz="2600" dirty="0">
                <a:latin typeface="+mn-ea"/>
              </a:rPr>
              <a:t>(</a:t>
            </a:r>
            <a:r>
              <a:rPr lang="zh-CN" altLang="en-US" sz="2600" dirty="0">
                <a:latin typeface="+mn-ea"/>
              </a:rPr>
              <a:t>客户端不应该依赖它不需要的接口</a:t>
            </a:r>
            <a:r>
              <a:rPr lang="en-US" altLang="zh-CN" sz="2600" dirty="0">
                <a:latin typeface="+mn-ea"/>
              </a:rPr>
              <a:t>)</a:t>
            </a:r>
            <a:r>
              <a:rPr lang="zh-CN" altLang="en-US" sz="2600" dirty="0">
                <a:latin typeface="+mn-ea"/>
              </a:rPr>
              <a:t>。</a:t>
            </a:r>
            <a:endParaRPr lang="en-US" altLang="zh-CN" sz="26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一个类对另一个类的依赖性应建立在最小的接口</a:t>
            </a:r>
            <a:endParaRPr lang="en-US" altLang="zh-CN" sz="2600" dirty="0">
              <a:latin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ea"/>
              </a:rPr>
              <a:t>实质是提高内聚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14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10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+mn-ea"/>
                <a:ea typeface="+mn-ea"/>
              </a:rPr>
              <a:t>设计原则：接口隔离原则</a:t>
            </a:r>
          </a:p>
        </p:txBody>
      </p:sp>
      <p:sp>
        <p:nvSpPr>
          <p:cNvPr id="1105924" name="Rectangle 4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8078787" cy="579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>
                <a:latin typeface="+mn-ea"/>
              </a:rPr>
              <a:t>例子：全文搜索引擎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C9E39-1AAB-4350-B8B2-B1CA89941515}" type="slidenum">
              <a:rPr lang="zh-CN" altLang="en-US">
                <a:latin typeface="+mn-ea"/>
                <a:ea typeface="+mn-ea"/>
              </a:rPr>
              <a:pPr>
                <a:defRPr/>
              </a:pPr>
              <a:t>15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19661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38" y="1989138"/>
            <a:ext cx="3798887" cy="4319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105925" name="AutoShape 5"/>
          <p:cNvSpPr>
            <a:spLocks/>
          </p:cNvSpPr>
          <p:nvPr/>
        </p:nvSpPr>
        <p:spPr bwMode="auto">
          <a:xfrm flipH="1">
            <a:off x="3363913" y="2954867"/>
            <a:ext cx="504825" cy="443441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4D15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36000" bIns="720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05926" name="Text Box 6"/>
          <p:cNvSpPr txBox="1">
            <a:spLocks noChangeArrowheads="1"/>
          </p:cNvSpPr>
          <p:nvPr/>
        </p:nvSpPr>
        <p:spPr bwMode="auto">
          <a:xfrm>
            <a:off x="2492256" y="2924175"/>
            <a:ext cx="800219" cy="47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 bIns="72000">
            <a:spAutoFit/>
          </a:bodyPr>
          <a:lstStyle/>
          <a:p>
            <a:pPr algn="r" eaLnBrk="1" hangingPunct="1">
              <a:lnSpc>
                <a:spcPct val="10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搜索</a:t>
            </a:r>
          </a:p>
        </p:txBody>
      </p:sp>
      <p:sp>
        <p:nvSpPr>
          <p:cNvPr id="1105927" name="AutoShape 7"/>
          <p:cNvSpPr>
            <a:spLocks/>
          </p:cNvSpPr>
          <p:nvPr/>
        </p:nvSpPr>
        <p:spPr bwMode="auto">
          <a:xfrm flipH="1">
            <a:off x="3363913" y="4118566"/>
            <a:ext cx="503237" cy="492530"/>
          </a:xfrm>
          <a:prstGeom prst="rightBrace">
            <a:avLst>
              <a:gd name="adj1" fmla="val 26262"/>
              <a:gd name="adj2" fmla="val 50000"/>
            </a:avLst>
          </a:prstGeom>
          <a:noFill/>
          <a:ln w="38100">
            <a:solidFill>
              <a:srgbClr val="FF4D15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36000" bIns="720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05928" name="Text Box 8"/>
          <p:cNvSpPr txBox="1">
            <a:spLocks noChangeArrowheads="1"/>
          </p:cNvSpPr>
          <p:nvPr/>
        </p:nvSpPr>
        <p:spPr bwMode="auto">
          <a:xfrm>
            <a:off x="1204913" y="4105275"/>
            <a:ext cx="2092325" cy="47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36000" bIns="72000">
            <a:spAutoFit/>
          </a:bodyPr>
          <a:lstStyle/>
          <a:p>
            <a:pPr algn="r" eaLnBrk="1" hangingPunct="1">
              <a:lnSpc>
                <a:spcPct val="10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处理搜索结果</a:t>
            </a:r>
          </a:p>
        </p:txBody>
      </p:sp>
      <p:sp>
        <p:nvSpPr>
          <p:cNvPr id="1105929" name="AutoShape 9"/>
          <p:cNvSpPr>
            <a:spLocks/>
          </p:cNvSpPr>
          <p:nvPr/>
        </p:nvSpPr>
        <p:spPr bwMode="auto">
          <a:xfrm flipH="1">
            <a:off x="3363913" y="5404380"/>
            <a:ext cx="504825" cy="443441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4D15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36000" bIns="72000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05930" name="Text Box 10"/>
          <p:cNvSpPr txBox="1">
            <a:spLocks noChangeArrowheads="1"/>
          </p:cNvSpPr>
          <p:nvPr/>
        </p:nvSpPr>
        <p:spPr bwMode="auto">
          <a:xfrm>
            <a:off x="1876703" y="5375275"/>
            <a:ext cx="1415772" cy="47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36000" bIns="72000">
            <a:spAutoFit/>
          </a:bodyPr>
          <a:lstStyle/>
          <a:p>
            <a:pPr algn="r" eaLnBrk="1" hangingPunct="1">
              <a:lnSpc>
                <a:spcPct val="100000"/>
              </a:lnSpc>
              <a:defRPr/>
            </a:pPr>
            <a:r>
              <a:rPr lang="zh-CN" altLang="en-US" dirty="0">
                <a:latin typeface="+mn-ea"/>
                <a:ea typeface="+mn-ea"/>
              </a:rPr>
              <a:t>生成索引</a:t>
            </a:r>
          </a:p>
        </p:txBody>
      </p:sp>
    </p:spTree>
    <p:extLst>
      <p:ext uri="{BB962C8B-B14F-4D97-AF65-F5344CB8AC3E}">
        <p14:creationId xmlns:p14="http://schemas.microsoft.com/office/powerpoint/2010/main" val="48517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0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0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0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0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0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0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5" grpId="0" animBg="1"/>
      <p:bldP spid="1105926" grpId="0"/>
      <p:bldP spid="1105927" grpId="0" animBg="1"/>
      <p:bldP spid="1105928" grpId="0"/>
      <p:bldP spid="1105929" grpId="0" animBg="1"/>
      <p:bldP spid="11059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设计原则：接口隔离原则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6413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接口分割：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F6BD94-A17D-4D3C-9BFD-A9DFC08CA8A8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9763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t="2681" r="2411" b="3799"/>
          <a:stretch>
            <a:fillRect/>
          </a:stretch>
        </p:blipFill>
        <p:spPr bwMode="auto">
          <a:xfrm>
            <a:off x="3563938" y="1412875"/>
            <a:ext cx="4105275" cy="50403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22190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+mn-ea"/>
                <a:ea typeface="+mn-ea"/>
              </a:rPr>
              <a:t>设计原则：接口隔离原则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39306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接口隔离原则和迪米特法则的关系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</a:rPr>
              <a:t>迪米特法则要求尽量限制通信的广度和深度</a:t>
            </a:r>
          </a:p>
          <a:p>
            <a:pPr lvl="1" eaLnBrk="1" hangingPunct="1">
              <a:defRPr/>
            </a:pPr>
            <a:r>
              <a:rPr lang="zh-CN" altLang="en-US" dirty="0">
                <a:latin typeface="+mn-ea"/>
              </a:rPr>
              <a:t>而对接口进行分割，使其最小化，避免对客户提供不需要的服务，当然是符合迪米特法则的</a:t>
            </a:r>
          </a:p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也体现了高内聚、低耦合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A714C-AEAE-409C-860D-9F6A8FC9D460}" type="slidenum">
              <a:rPr lang="zh-CN" altLang="en-US">
                <a:latin typeface="+mn-ea"/>
                <a:ea typeface="+mn-ea"/>
              </a:rPr>
              <a:pPr>
                <a:defRPr/>
              </a:pPr>
              <a:t>17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53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>
                <a:latin typeface="+mn-ea"/>
                <a:ea typeface="+mn-ea"/>
              </a:rPr>
              <a:pPr>
                <a:defRPr/>
              </a:pPr>
              <a:t>18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5536" y="1124744"/>
            <a:ext cx="8280400" cy="5272087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单一职责原则是最简单的面向对象设计原则，它用于控制类的粒度大小。单一职责原则定义如下：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一个类只负责一个功能领域中的相应职责，或者可以定义为：就一个类而言，应该只有一个引起它变化的原因。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47688" y="485775"/>
            <a:ext cx="8280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b="0" dirty="0">
                <a:latin typeface="+mn-ea"/>
                <a:ea typeface="+mn-ea"/>
              </a:rPr>
              <a:t>设计原则</a:t>
            </a:r>
            <a:r>
              <a:rPr lang="en-US" altLang="zh-CN" b="0" dirty="0">
                <a:latin typeface="+mn-ea"/>
                <a:ea typeface="+mn-ea"/>
              </a:rPr>
              <a:t>-</a:t>
            </a:r>
            <a:r>
              <a:rPr lang="zh-CN" altLang="en-US" b="0" dirty="0">
                <a:latin typeface="+mn-ea"/>
                <a:ea typeface="+mn-ea"/>
              </a:rPr>
              <a:t>单一职责原则（</a:t>
            </a:r>
            <a:r>
              <a:rPr lang="en-US" altLang="zh-CN" b="0" dirty="0">
                <a:latin typeface="+mn-ea"/>
                <a:ea typeface="+mn-ea"/>
              </a:rPr>
              <a:t>SRP</a:t>
            </a:r>
            <a:r>
              <a:rPr lang="zh-CN" altLang="en-US" b="0" dirty="0"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82043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问题由来：类Ｔ负责两个不同的职责：职责Ｐ１、职责Ｐ２。当由于职责Ｐ１需求发生改变而需要修改类Ｔ时，有可能会导致原来运行的职责Ｐ２功能发生故障。解决方法：分别建立两个类完成对应的功能。</a:t>
            </a:r>
            <a:endParaRPr lang="en-US" altLang="zh-CN" dirty="0"/>
          </a:p>
          <a:p>
            <a:r>
              <a:rPr lang="zh-CN" altLang="en-US" b="1" dirty="0"/>
              <a:t>解决方案：</a:t>
            </a:r>
            <a:r>
              <a:rPr lang="zh-CN" altLang="en-US" dirty="0"/>
              <a:t>遵循单一职责原则。分别建立两个类</a:t>
            </a:r>
            <a:r>
              <a:rPr lang="en-US" altLang="zh-CN" dirty="0"/>
              <a:t>T1</a:t>
            </a:r>
            <a:r>
              <a:rPr lang="zh-CN" altLang="en-US" dirty="0"/>
              <a:t>、</a:t>
            </a:r>
            <a:r>
              <a:rPr lang="en-US" altLang="zh-CN" dirty="0"/>
              <a:t>T2</a:t>
            </a:r>
            <a:r>
              <a:rPr lang="zh-CN" altLang="en-US" dirty="0"/>
              <a:t>，使</a:t>
            </a:r>
            <a:r>
              <a:rPr lang="en-US" altLang="zh-CN" dirty="0"/>
              <a:t>T1</a:t>
            </a:r>
            <a:r>
              <a:rPr lang="zh-CN" altLang="en-US" dirty="0"/>
              <a:t>完成职责</a:t>
            </a:r>
            <a:r>
              <a:rPr lang="en-US" altLang="zh-CN" dirty="0"/>
              <a:t>P1</a:t>
            </a:r>
            <a:r>
              <a:rPr lang="zh-CN" altLang="en-US" dirty="0"/>
              <a:t>功能，</a:t>
            </a:r>
            <a:r>
              <a:rPr lang="en-US" altLang="zh-CN" dirty="0"/>
              <a:t>T2</a:t>
            </a:r>
            <a:r>
              <a:rPr lang="zh-CN" altLang="en-US" dirty="0"/>
              <a:t>完成职责</a:t>
            </a:r>
            <a:r>
              <a:rPr lang="en-US" altLang="zh-CN" dirty="0"/>
              <a:t>P2</a:t>
            </a:r>
            <a:r>
              <a:rPr lang="zh-CN" altLang="en-US" dirty="0"/>
              <a:t>功能。这样，当修改类</a:t>
            </a:r>
            <a:r>
              <a:rPr lang="en-US" altLang="zh-CN" dirty="0"/>
              <a:t>T1</a:t>
            </a:r>
            <a:r>
              <a:rPr lang="zh-CN" altLang="en-US" dirty="0"/>
              <a:t>时，不会使职责</a:t>
            </a:r>
            <a:r>
              <a:rPr lang="en-US" altLang="zh-CN" dirty="0"/>
              <a:t>P2</a:t>
            </a:r>
            <a:r>
              <a:rPr lang="zh-CN" altLang="en-US" dirty="0"/>
              <a:t>发生故障风险；同理，当修改</a:t>
            </a:r>
            <a:r>
              <a:rPr lang="en-US" altLang="zh-CN" dirty="0"/>
              <a:t>T2</a:t>
            </a:r>
            <a:r>
              <a:rPr lang="zh-CN" altLang="en-US" dirty="0"/>
              <a:t>时，也不会使职责</a:t>
            </a:r>
            <a:r>
              <a:rPr lang="en-US" altLang="zh-CN" dirty="0"/>
              <a:t>P1</a:t>
            </a:r>
            <a:r>
              <a:rPr lang="zh-CN" altLang="en-US" dirty="0"/>
              <a:t>发生故障风险。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75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FD3CF6-9733-4AE5-B28D-4291532257B5}" type="datetime1"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defRPr/>
              </a:pPr>
              <a:t>6/6/2022</a:t>
            </a:fld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5B6CBB7B-CA8D-4822-AE0E-F64E7D81DB4E}" type="slidenum">
              <a:rPr kumimoji="0"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/>
              <a:t>2</a:t>
            </a:fld>
            <a:endParaRPr kumimoji="0"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512" y="1479550"/>
            <a:ext cx="8686800" cy="4658072"/>
          </a:xfrm>
        </p:spPr>
        <p:txBody>
          <a:bodyPr>
            <a:normAutofit fontScale="92500"/>
          </a:bodyPr>
          <a:lstStyle/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开闭原则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OCP: Open-Closed Principle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里氏代换原则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LSP: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Liskov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Substitution Principle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依赖倒置原则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DIP: Dependency Inversion Principle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接口隔离原则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ISP: Interface Segregation Principle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组合复用原则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CRP: Composition Reuse Principle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Law of Demeter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单一职责原则（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SRP)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4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面向对象设计原则</a:t>
            </a:r>
          </a:p>
        </p:txBody>
      </p:sp>
    </p:spTree>
    <p:extLst>
      <p:ext uri="{BB962C8B-B14F-4D97-AF65-F5344CB8AC3E}">
        <p14:creationId xmlns:p14="http://schemas.microsoft.com/office/powerpoint/2010/main" val="3733035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0570" y="1340768"/>
            <a:ext cx="5868144" cy="305142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600" dirty="0" err="1">
                <a:latin typeface="+mn-ea"/>
              </a:rPr>
              <a:t>CustomerDataChart</a:t>
            </a:r>
            <a:r>
              <a:rPr lang="zh-CN" altLang="en-US" sz="1600" dirty="0">
                <a:latin typeface="+mn-ea"/>
              </a:rPr>
              <a:t>类承担了太多的职责，既包含与数据库相关的方法，又包含与图表生成和显示相关的方法。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+mn-ea"/>
              </a:rPr>
              <a:t>如果在其他类中也需要连接数据库或者使用</a:t>
            </a:r>
            <a:r>
              <a:rPr lang="en-US" altLang="zh-CN" sz="1600" dirty="0" err="1">
                <a:latin typeface="+mn-ea"/>
              </a:rPr>
              <a:t>findCustomers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方法查询客户信息，则难以实现代码的重用。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+mn-ea"/>
              </a:rPr>
              <a:t>无论是修改数据库连接方式还是修改图表显示方式都需要修改该类，它不止一个引起它变化的原因，违背了单一职责原则。因此需要对该类进行拆分，使其满足单一职责原则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325634" name="Picture 2" descr="http://my.csdn.net/uploads/201205/05/1336147233_352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28003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636" name="Picture 4" descr="http://my.csdn.net/uploads/201205/05/1336147240_489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45024"/>
            <a:ext cx="56388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20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与接口隔离原则的区别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1558076"/>
            <a:ext cx="8568952" cy="2448495"/>
          </a:xfrm>
        </p:spPr>
        <p:txBody>
          <a:bodyPr/>
          <a:lstStyle/>
          <a:p>
            <a:r>
              <a:rPr lang="zh-CN" altLang="en-US" sz="2600" dirty="0"/>
              <a:t>单一职责原则原注重的是</a:t>
            </a:r>
            <a:r>
              <a:rPr lang="zh-CN" altLang="en-US" sz="2600" dirty="0">
                <a:solidFill>
                  <a:srgbClr val="FF0000"/>
                </a:solidFill>
              </a:rPr>
              <a:t>职责</a:t>
            </a:r>
            <a:r>
              <a:rPr lang="zh-CN" altLang="en-US" sz="2600" dirty="0"/>
              <a:t>；而接口隔离原则注重对</a:t>
            </a:r>
            <a:r>
              <a:rPr lang="zh-CN" altLang="en-US" sz="2600" dirty="0">
                <a:solidFill>
                  <a:srgbClr val="FF0000"/>
                </a:solidFill>
              </a:rPr>
              <a:t>接口依赖的隔离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r>
              <a:rPr lang="zh-CN" altLang="en-US" sz="2600" dirty="0"/>
              <a:t>单一职责原则主要是</a:t>
            </a:r>
            <a:r>
              <a:rPr lang="zh-CN" altLang="en-US" sz="2600" dirty="0">
                <a:solidFill>
                  <a:srgbClr val="FF0000"/>
                </a:solidFill>
              </a:rPr>
              <a:t>约束类</a:t>
            </a:r>
            <a:r>
              <a:rPr lang="zh-CN" altLang="en-US" sz="2600" dirty="0"/>
              <a:t>，其次才是接口和方法，它针对的是程序中的实现和细节；而接口隔离原则主要约束</a:t>
            </a:r>
            <a:r>
              <a:rPr lang="zh-CN" altLang="en-US" sz="2600" dirty="0">
                <a:solidFill>
                  <a:srgbClr val="FF0000"/>
                </a:solidFill>
              </a:rPr>
              <a:t>接口</a:t>
            </a:r>
            <a:r>
              <a:rPr lang="zh-CN" altLang="en-US" sz="2600" dirty="0"/>
              <a:t>，主要针对抽象，针对程序整体框架的构建。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5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  <a:ea typeface="+mn-ea"/>
              </a:rPr>
              <a:t>设计原则：依赖倒置</a:t>
            </a:r>
            <a:r>
              <a:rPr lang="en-US" altLang="zh-CN" dirty="0">
                <a:latin typeface="+mn-ea"/>
                <a:ea typeface="+mn-ea"/>
              </a:rPr>
              <a:t>--</a:t>
            </a:r>
            <a:r>
              <a:rPr lang="zh-CN" altLang="en-US" dirty="0">
                <a:latin typeface="+mn-ea"/>
                <a:ea typeface="+mn-ea"/>
              </a:rPr>
              <a:t>针对接口编程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19213"/>
            <a:ext cx="8078787" cy="44846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如何做到“依赖倒置”？</a:t>
            </a:r>
          </a:p>
          <a:p>
            <a:pPr eaLnBrk="1" hangingPunct="1">
              <a:defRPr/>
            </a:pPr>
            <a:endParaRPr lang="zh-CN" altLang="en-US" dirty="0">
              <a:latin typeface="+mn-ea"/>
            </a:endParaRPr>
          </a:p>
          <a:p>
            <a:pPr eaLnBrk="1" hangingPunct="1">
              <a:defRPr/>
            </a:pPr>
            <a:endParaRPr lang="zh-CN" altLang="en-US" dirty="0">
              <a:latin typeface="+mn-ea"/>
            </a:endParaRPr>
          </a:p>
          <a:p>
            <a:pPr eaLnBrk="1" hangingPunct="1">
              <a:defRPr/>
            </a:pPr>
            <a:endParaRPr lang="zh-CN" altLang="en-US" dirty="0">
              <a:latin typeface="+mn-ea"/>
            </a:endParaRPr>
          </a:p>
          <a:p>
            <a:pPr eaLnBrk="1" hangingPunct="1">
              <a:defRPr/>
            </a:pPr>
            <a:endParaRPr lang="zh-CN" altLang="en-US" dirty="0">
              <a:latin typeface="+mn-ea"/>
            </a:endParaRPr>
          </a:p>
          <a:p>
            <a:pPr lvl="1" eaLnBrk="1" hangingPunct="1">
              <a:defRPr/>
            </a:pPr>
            <a:r>
              <a:rPr lang="zh-CN" altLang="en-US" sz="3600" dirty="0">
                <a:latin typeface="+mn-ea"/>
              </a:rPr>
              <a:t>“</a:t>
            </a:r>
            <a:r>
              <a:rPr lang="en-US" altLang="zh-CN" sz="3600" dirty="0">
                <a:latin typeface="+mn-ea"/>
              </a:rPr>
              <a:t>Program to an interface, not an implementation”</a:t>
            </a:r>
            <a:endParaRPr lang="zh-CN" altLang="en-US" sz="3600" dirty="0">
              <a:latin typeface="+mn-ea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809F3-8446-4EA1-8A4F-4FF539D89199}" type="slidenum">
              <a:rPr lang="zh-CN" altLang="en-US">
                <a:latin typeface="+mn-ea"/>
                <a:ea typeface="+mn-ea"/>
              </a:rPr>
              <a:pPr>
                <a:defRPr/>
              </a:pPr>
              <a:t>22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1031172" name="Group 4"/>
          <p:cNvGrpSpPr>
            <a:grpSpLocks/>
          </p:cNvGrpSpPr>
          <p:nvPr/>
        </p:nvGrpSpPr>
        <p:grpSpPr bwMode="auto">
          <a:xfrm>
            <a:off x="685799" y="1916832"/>
            <a:ext cx="8278813" cy="1858962"/>
            <a:chOff x="114" y="708"/>
            <a:chExt cx="5215" cy="1452"/>
          </a:xfrm>
        </p:grpSpPr>
        <p:pic>
          <p:nvPicPr>
            <p:cNvPr id="160774" name="Picture 5" descr="Dark Blue"/>
            <p:cNvPicPr>
              <a:picLocks noChangeAspect="1" noChangeArrowheads="1"/>
            </p:cNvPicPr>
            <p:nvPr/>
          </p:nvPicPr>
          <p:blipFill>
            <a:blip r:embed="rId2">
              <a:lum bright="-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708"/>
              <a:ext cx="5215" cy="14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1031174" name="Text Box 6"/>
            <p:cNvSpPr txBox="1">
              <a:spLocks noChangeArrowheads="1"/>
            </p:cNvSpPr>
            <p:nvPr/>
          </p:nvSpPr>
          <p:spPr bwMode="auto">
            <a:xfrm>
              <a:off x="1610" y="848"/>
              <a:ext cx="3220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720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3200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设计原则：针对接口编程</a:t>
              </a:r>
            </a:p>
            <a:p>
              <a:pPr algn="l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要针对接口编程</a:t>
              </a:r>
            </a:p>
            <a:p>
              <a:pPr algn="l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不要针对实现编程</a:t>
              </a:r>
            </a:p>
          </p:txBody>
        </p:sp>
        <p:pic>
          <p:nvPicPr>
            <p:cNvPr id="160776" name="Picture 7" descr="j0290059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989"/>
              <a:ext cx="817" cy="8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</p:spTree>
    <p:extLst>
      <p:ext uri="{BB962C8B-B14F-4D97-AF65-F5344CB8AC3E}">
        <p14:creationId xmlns:p14="http://schemas.microsoft.com/office/powerpoint/2010/main" val="176240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+mn-ea"/>
                <a:ea typeface="+mn-ea"/>
              </a:rPr>
              <a:t>设计原则：针对接口编程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76363"/>
            <a:ext cx="8078787" cy="3636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+mn-ea"/>
              </a:rPr>
              <a:t>“针对接口编程”的一些建议</a:t>
            </a:r>
          </a:p>
          <a:p>
            <a:pPr lvl="1" eaLnBrk="1" hangingPunct="1">
              <a:defRPr/>
            </a:pPr>
            <a:r>
              <a:rPr lang="zh-CN" altLang="en-US">
                <a:latin typeface="+mn-ea"/>
              </a:rPr>
              <a:t>变量、参数、返回值等应声明为抽象类</a:t>
            </a:r>
          </a:p>
          <a:p>
            <a:pPr lvl="1" eaLnBrk="1" hangingPunct="1">
              <a:defRPr/>
            </a:pPr>
            <a:r>
              <a:rPr lang="zh-CN" altLang="en-US">
                <a:latin typeface="+mn-ea"/>
              </a:rPr>
              <a:t>不要继承非抽象类</a:t>
            </a:r>
          </a:p>
          <a:p>
            <a:pPr lvl="1" eaLnBrk="1" hangingPunct="1">
              <a:defRPr/>
            </a:pPr>
            <a:r>
              <a:rPr lang="zh-CN" altLang="en-US">
                <a:latin typeface="+mn-ea"/>
              </a:rPr>
              <a:t>不要重载父类的非抽象方法</a:t>
            </a:r>
          </a:p>
          <a:p>
            <a:pPr eaLnBrk="1" hangingPunct="1">
              <a:defRPr/>
            </a:pPr>
            <a:r>
              <a:rPr lang="zh-CN" altLang="en-US">
                <a:latin typeface="+mn-ea"/>
              </a:rPr>
              <a:t>当然这些只是建议</a:t>
            </a:r>
          </a:p>
          <a:p>
            <a:pPr lvl="1" eaLnBrk="1" hangingPunct="1">
              <a:defRPr/>
            </a:pPr>
            <a:r>
              <a:rPr lang="zh-CN" altLang="en-US">
                <a:latin typeface="+mn-ea"/>
              </a:rPr>
              <a:t>实际情况要权衡利弊</a:t>
            </a: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0FC0A-55CF-447B-B259-D33E04B6B95F}" type="slidenum">
              <a:rPr lang="zh-CN" altLang="en-US">
                <a:latin typeface="+mn-ea"/>
                <a:ea typeface="+mn-ea"/>
              </a:rPr>
              <a:pPr>
                <a:defRPr/>
              </a:pPr>
              <a:t>23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设计原则：里氏代换原则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里氏代换原则由</a:t>
            </a:r>
            <a:r>
              <a:rPr lang="en-US" altLang="zh-CN" dirty="0"/>
              <a:t>2008</a:t>
            </a:r>
            <a:r>
              <a:rPr lang="zh-CN" altLang="en-US" dirty="0"/>
              <a:t>年图灵奖得主、美国第一位计算机科学女博士</a:t>
            </a:r>
            <a:r>
              <a:rPr lang="en-US" altLang="zh-CN" b="1" dirty="0"/>
              <a:t>Barbara </a:t>
            </a:r>
            <a:r>
              <a:rPr lang="en-US" altLang="zh-CN" b="1" dirty="0" err="1"/>
              <a:t>Liskov</a:t>
            </a:r>
            <a:r>
              <a:rPr lang="zh-CN" altLang="en-US" dirty="0"/>
              <a:t>教授和卡内基</a:t>
            </a:r>
            <a:r>
              <a:rPr lang="en-US" altLang="zh-CN" dirty="0"/>
              <a:t>·</a:t>
            </a:r>
            <a:r>
              <a:rPr lang="zh-CN" altLang="en-US" dirty="0"/>
              <a:t>梅隆大学</a:t>
            </a:r>
            <a:r>
              <a:rPr lang="en-US" altLang="zh-CN" dirty="0"/>
              <a:t>Jeannette Wing</a:t>
            </a:r>
            <a:r>
              <a:rPr lang="zh-CN" altLang="en-US" dirty="0"/>
              <a:t>教授于</a:t>
            </a:r>
            <a:r>
              <a:rPr lang="en-US" altLang="zh-CN" dirty="0"/>
              <a:t>1994</a:t>
            </a:r>
            <a:r>
              <a:rPr lang="zh-CN" altLang="en-US" dirty="0"/>
              <a:t>年提出</a:t>
            </a:r>
            <a:endParaRPr lang="en-US" altLang="zh-CN" dirty="0"/>
          </a:p>
          <a:p>
            <a:r>
              <a:rPr lang="zh-CN" altLang="en-US" dirty="0"/>
              <a:t>芭芭拉</a:t>
            </a:r>
            <a:r>
              <a:rPr lang="en-US" altLang="zh-CN" dirty="0"/>
              <a:t>·</a:t>
            </a:r>
            <a:r>
              <a:rPr lang="zh-CN" altLang="en-US" dirty="0"/>
              <a:t>利斯科夫：美国计算机科学家，</a:t>
            </a:r>
            <a:r>
              <a:rPr lang="en-US" altLang="zh-CN" dirty="0"/>
              <a:t>2008</a:t>
            </a:r>
            <a:r>
              <a:rPr lang="zh-CN" altLang="en-US" dirty="0"/>
              <a:t>年图灵奖得主，</a:t>
            </a:r>
            <a:r>
              <a:rPr lang="en-US" altLang="zh-CN" dirty="0"/>
              <a:t>2004</a:t>
            </a:r>
            <a:r>
              <a:rPr lang="zh-CN" altLang="en-US" dirty="0"/>
              <a:t>年约翰</a:t>
            </a:r>
            <a:r>
              <a:rPr lang="en-US" altLang="zh-CN" dirty="0"/>
              <a:t>·</a:t>
            </a:r>
            <a:r>
              <a:rPr lang="zh-CN" altLang="en-US" dirty="0"/>
              <a:t>冯诺依曼奖得主，美国工程院院士，美国艺术与科学院院士，美国计算机协会会士，麻省理工学院电子电气与计算机科学系教授，美国第一位计算机科学女博士。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AutoShape 1"/>
          <p:cNvSpPr>
            <a:spLocks noChangeAspect="1" noChangeArrowheads="1"/>
          </p:cNvSpPr>
          <p:nvPr/>
        </p:nvSpPr>
        <p:spPr bwMode="auto">
          <a:xfrm>
            <a:off x="2390775" y="2843213"/>
            <a:ext cx="20859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581128"/>
            <a:ext cx="2467039" cy="206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6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英文缩写：</a:t>
            </a:r>
            <a:r>
              <a:rPr lang="en-US" altLang="zh-CN" dirty="0"/>
              <a:t>LSP (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严格的定义：如果对每一个类型为</a:t>
            </a:r>
            <a:r>
              <a:rPr lang="en-US" altLang="zh-CN" dirty="0"/>
              <a:t>T1</a:t>
            </a:r>
            <a:r>
              <a:rPr lang="zh-CN" altLang="en-US" dirty="0"/>
              <a:t>的对象</a:t>
            </a:r>
            <a:r>
              <a:rPr lang="en-US" altLang="zh-CN" dirty="0"/>
              <a:t>o1</a:t>
            </a:r>
            <a:r>
              <a:rPr lang="zh-CN" altLang="en-US" dirty="0"/>
              <a:t>，都有类型为</a:t>
            </a:r>
            <a:r>
              <a:rPr lang="en-US" altLang="zh-CN" dirty="0"/>
              <a:t>T2</a:t>
            </a:r>
            <a:r>
              <a:rPr lang="zh-CN" altLang="en-US" dirty="0"/>
              <a:t>的对象</a:t>
            </a:r>
            <a:r>
              <a:rPr lang="en-US" altLang="zh-CN" dirty="0"/>
              <a:t>o2</a:t>
            </a:r>
            <a:r>
              <a:rPr lang="zh-CN" altLang="en-US" dirty="0"/>
              <a:t>，使得以</a:t>
            </a:r>
            <a:r>
              <a:rPr lang="en-US" altLang="zh-CN" dirty="0"/>
              <a:t>T1</a:t>
            </a:r>
            <a:r>
              <a:rPr lang="zh-CN" altLang="en-US" dirty="0"/>
              <a:t>定义的所有程序</a:t>
            </a:r>
            <a:r>
              <a:rPr lang="en-US" altLang="zh-CN" dirty="0"/>
              <a:t>P</a:t>
            </a:r>
            <a:r>
              <a:rPr lang="zh-CN" altLang="en-US" dirty="0"/>
              <a:t>在所有的对象</a:t>
            </a:r>
            <a:r>
              <a:rPr lang="en-US" altLang="zh-CN" dirty="0"/>
              <a:t>o1</a:t>
            </a:r>
            <a:r>
              <a:rPr lang="zh-CN" altLang="en-US" dirty="0"/>
              <a:t>都换成</a:t>
            </a:r>
            <a:r>
              <a:rPr lang="en-US" altLang="zh-CN" dirty="0"/>
              <a:t>o2</a:t>
            </a:r>
            <a:r>
              <a:rPr lang="zh-CN" altLang="en-US" dirty="0"/>
              <a:t>时，程序</a:t>
            </a:r>
            <a:r>
              <a:rPr lang="en-US" altLang="zh-CN" dirty="0"/>
              <a:t>P</a:t>
            </a:r>
            <a:r>
              <a:rPr lang="zh-CN" altLang="en-US" dirty="0"/>
              <a:t>的行为没有变化，那么类型</a:t>
            </a:r>
            <a:r>
              <a:rPr lang="en-US" altLang="zh-CN" dirty="0"/>
              <a:t>T2</a:t>
            </a:r>
            <a:r>
              <a:rPr lang="zh-CN" altLang="en-US" dirty="0"/>
              <a:t>是类型</a:t>
            </a:r>
            <a:r>
              <a:rPr lang="en-US" altLang="zh-CN" dirty="0"/>
              <a:t>T1</a:t>
            </a:r>
            <a:r>
              <a:rPr lang="zh-CN" altLang="en-US" dirty="0"/>
              <a:t>的子类型。 </a:t>
            </a:r>
          </a:p>
          <a:p>
            <a:r>
              <a:rPr lang="zh-CN" altLang="en-US" dirty="0"/>
              <a:t>通俗的定义：所有引用基类的地方必须能透明地使用其子类的对象。</a:t>
            </a:r>
          </a:p>
          <a:p>
            <a:r>
              <a:rPr lang="zh-CN" altLang="en-US" dirty="0"/>
              <a:t>更通俗的定义：子类可以扩展父类的功能，但不能改变父类原有的功能。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4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设计原则：里氏代换原则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932113"/>
            <a:ext cx="8078787" cy="3306762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CN" sz="2800" dirty="0" err="1"/>
              <a:t>Liskov</a:t>
            </a:r>
            <a:r>
              <a:rPr lang="en-US" altLang="zh-CN" sz="2800" dirty="0"/>
              <a:t> Substitution Principle</a:t>
            </a:r>
          </a:p>
          <a:p>
            <a:pPr lvl="1" eaLnBrk="1" hangingPunct="1">
              <a:defRPr/>
            </a:pPr>
            <a:r>
              <a:rPr lang="zh-CN" altLang="en-US" sz="2800" dirty="0"/>
              <a:t>一个软件如果使用的是一个父类的话，如果把该父类换成子类，它不能察觉出父类对象和子类对象的区别</a:t>
            </a:r>
          </a:p>
          <a:p>
            <a:pPr lvl="1" eaLnBrk="1" hangingPunct="1">
              <a:defRPr/>
            </a:pPr>
            <a:r>
              <a:rPr lang="zh-CN" altLang="en-US" sz="2800" dirty="0"/>
              <a:t>凡是父类适用的地方子类也适用</a:t>
            </a:r>
          </a:p>
          <a:p>
            <a:pPr lvl="1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继承只有满足里氏代换原则才是合理的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38B66-FF49-4D18-92B1-AD5C80EAB0B6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113669" name="Group 8"/>
          <p:cNvGrpSpPr>
            <a:grpSpLocks/>
          </p:cNvGrpSpPr>
          <p:nvPr/>
        </p:nvGrpSpPr>
        <p:grpSpPr bwMode="auto">
          <a:xfrm>
            <a:off x="360363" y="1196975"/>
            <a:ext cx="8675687" cy="1801813"/>
            <a:chOff x="204" y="2930"/>
            <a:chExt cx="5465" cy="1135"/>
          </a:xfrm>
        </p:grpSpPr>
        <p:pic>
          <p:nvPicPr>
            <p:cNvPr id="113670" name="Picture 5" descr="Dark Blue"/>
            <p:cNvPicPr>
              <a:picLocks noChangeAspect="1" noChangeArrowheads="1"/>
            </p:cNvPicPr>
            <p:nvPr/>
          </p:nvPicPr>
          <p:blipFill>
            <a:blip r:embed="rId2" cstate="print">
              <a:lum bright="-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2930"/>
              <a:ext cx="5465" cy="1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0454" name="Text Box 6"/>
            <p:cNvSpPr txBox="1">
              <a:spLocks noChangeArrowheads="1"/>
            </p:cNvSpPr>
            <p:nvPr/>
          </p:nvSpPr>
          <p:spPr bwMode="auto">
            <a:xfrm>
              <a:off x="1474" y="3140"/>
              <a:ext cx="3719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7200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3200" dirty="0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设计原则：里氏代换原则</a:t>
              </a:r>
            </a:p>
            <a:p>
              <a:pPr algn="l">
                <a:lnSpc>
                  <a:spcPct val="100000"/>
                </a:lnSpc>
                <a:spcBef>
                  <a:spcPct val="10000"/>
                </a:spcBef>
                <a:defRPr/>
              </a:pPr>
              <a:r>
                <a: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凡是父类适用的地方子类应当也适用</a:t>
              </a:r>
            </a:p>
          </p:txBody>
        </p:sp>
        <p:pic>
          <p:nvPicPr>
            <p:cNvPr id="113672" name="Picture 7" descr="j0290059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3075"/>
              <a:ext cx="817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6EA96-A753-48CE-BCDA-27986594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28" y="166251"/>
            <a:ext cx="8280400" cy="574675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338EF-18D2-48AD-B5AC-019EB123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28" y="620688"/>
            <a:ext cx="8280400" cy="5272087"/>
          </a:xfrm>
        </p:spPr>
        <p:txBody>
          <a:bodyPr/>
          <a:lstStyle/>
          <a:p>
            <a:r>
              <a:rPr lang="zh-CN" altLang="en-US" sz="2000" dirty="0"/>
              <a:t>鸟一般都会飞行，如燕子的飞行速度大概是每小时 </a:t>
            </a:r>
            <a:r>
              <a:rPr lang="en-US" altLang="zh-CN" sz="2000" dirty="0"/>
              <a:t>120 </a:t>
            </a:r>
            <a:r>
              <a:rPr lang="zh-CN" altLang="en-US" sz="2000" dirty="0"/>
              <a:t>千米。但是新西兰的几维鸟由于翅膀退化无法飞行。假如要设计一段程序，计算这两种鸟飞行 </a:t>
            </a:r>
            <a:r>
              <a:rPr lang="en-US" altLang="zh-CN" sz="2000" dirty="0"/>
              <a:t>300 </a:t>
            </a:r>
            <a:r>
              <a:rPr lang="zh-CN" altLang="en-US" sz="2000" dirty="0"/>
              <a:t>千米要花费的时间。显然，拿燕子来测试这段代码，结果正确，能计算出所需要的时间；但拿几维鸟来测试，结果会发生“除零异常”或是“无穷大”，明显不符合预期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3010CF-538A-44F5-AC62-78CFF7E7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DFEBA3-82E0-4E52-9127-8C77D868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2" y="2924944"/>
            <a:ext cx="3086100" cy="28727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991D38F-8BF6-43AE-952B-42AE633450D2}"/>
              </a:ext>
            </a:extLst>
          </p:cNvPr>
          <p:cNvSpPr txBox="1"/>
          <p:nvPr/>
        </p:nvSpPr>
        <p:spPr>
          <a:xfrm>
            <a:off x="455340" y="2329698"/>
            <a:ext cx="5112568" cy="439812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/>
              <a:t>class Bird {</a:t>
            </a:r>
          </a:p>
          <a:p>
            <a:pPr algn="l"/>
            <a:r>
              <a:rPr lang="en-US" altLang="zh-CN" sz="1600" dirty="0"/>
              <a:t>double </a:t>
            </a:r>
            <a:r>
              <a:rPr lang="en-US" altLang="zh-CN" sz="1600" dirty="0" err="1"/>
              <a:t>flySpeed</a:t>
            </a:r>
            <a:r>
              <a:rPr lang="en-US" altLang="zh-CN" sz="1600" dirty="0"/>
              <a:t>;</a:t>
            </a:r>
          </a:p>
          <a:p>
            <a:pPr algn="l"/>
            <a:r>
              <a:rPr lang="en-US" altLang="zh-CN" sz="1600" dirty="0"/>
              <a:t>public void </a:t>
            </a:r>
            <a:r>
              <a:rPr lang="en-US" altLang="zh-CN" sz="1600" dirty="0" err="1"/>
              <a:t>setSpeed</a:t>
            </a:r>
            <a:r>
              <a:rPr lang="en-US" altLang="zh-CN" sz="1600" dirty="0"/>
              <a:t>(double speed) {</a:t>
            </a:r>
          </a:p>
          <a:p>
            <a:pPr algn="l"/>
            <a:r>
              <a:rPr lang="en-US" altLang="zh-CN" sz="1600" dirty="0" err="1"/>
              <a:t>flySpeed</a:t>
            </a:r>
            <a:r>
              <a:rPr lang="en-US" altLang="zh-CN" sz="1600" dirty="0"/>
              <a:t> = speed;</a:t>
            </a:r>
          </a:p>
          <a:p>
            <a:pPr algn="l"/>
            <a:r>
              <a:rPr lang="en-US" altLang="zh-CN" sz="1600" dirty="0"/>
              <a:t>}</a:t>
            </a:r>
          </a:p>
          <a:p>
            <a:pPr algn="l"/>
            <a:r>
              <a:rPr lang="en-US" altLang="zh-CN" sz="1600" dirty="0"/>
              <a:t>public double </a:t>
            </a:r>
            <a:r>
              <a:rPr lang="en-US" altLang="zh-CN" sz="1600" dirty="0" err="1"/>
              <a:t>getFlyTime</a:t>
            </a:r>
            <a:r>
              <a:rPr lang="en-US" altLang="zh-CN" sz="1600" dirty="0"/>
              <a:t>(double distance) {</a:t>
            </a:r>
          </a:p>
          <a:p>
            <a:pPr algn="l"/>
            <a:r>
              <a:rPr lang="en-US" altLang="zh-CN" sz="1600" dirty="0"/>
              <a:t>return (distance / </a:t>
            </a:r>
            <a:r>
              <a:rPr lang="en-US" altLang="zh-CN" sz="1600" dirty="0" err="1"/>
              <a:t>flySpeed</a:t>
            </a:r>
            <a:r>
              <a:rPr lang="en-US" altLang="zh-CN" sz="1600" dirty="0"/>
              <a:t>);</a:t>
            </a:r>
          </a:p>
          <a:p>
            <a:pPr algn="l"/>
            <a:r>
              <a:rPr lang="en-US" altLang="zh-CN" sz="1600" dirty="0"/>
              <a:t>}</a:t>
            </a:r>
          </a:p>
          <a:p>
            <a:pPr algn="l"/>
            <a:r>
              <a:rPr lang="en-US" altLang="zh-CN" sz="1600" dirty="0"/>
              <a:t>…….</a:t>
            </a:r>
          </a:p>
          <a:p>
            <a:pPr algn="l"/>
            <a:r>
              <a:rPr lang="en-US" altLang="zh-CN" sz="1600" b="0" dirty="0"/>
              <a:t>}</a:t>
            </a:r>
          </a:p>
          <a:p>
            <a:pPr algn="l"/>
            <a:r>
              <a:rPr lang="en-US" altLang="zh-CN" sz="1600" dirty="0"/>
              <a:t>//</a:t>
            </a:r>
            <a:r>
              <a:rPr lang="zh-CN" altLang="en-US" sz="1600" dirty="0"/>
              <a:t>几维鸟类</a:t>
            </a:r>
          </a:p>
          <a:p>
            <a:pPr algn="l"/>
            <a:r>
              <a:rPr lang="en-US" altLang="zh-CN" sz="1600" dirty="0"/>
              <a:t>class </a:t>
            </a:r>
            <a:r>
              <a:rPr lang="en-US" altLang="zh-CN" sz="1600" dirty="0" err="1"/>
              <a:t>BrownKiwi</a:t>
            </a:r>
            <a:r>
              <a:rPr lang="en-US" altLang="zh-CN" sz="1600" dirty="0"/>
              <a:t> extends Bird {</a:t>
            </a:r>
          </a:p>
          <a:p>
            <a:pPr algn="l"/>
            <a:r>
              <a:rPr lang="en-US" altLang="zh-CN" sz="1600" dirty="0"/>
              <a:t>public void </a:t>
            </a:r>
            <a:r>
              <a:rPr lang="en-US" altLang="zh-CN" sz="1600" dirty="0" err="1"/>
              <a:t>setSpeed</a:t>
            </a:r>
            <a:r>
              <a:rPr lang="en-US" altLang="zh-CN" sz="1600" dirty="0"/>
              <a:t>(double speed) {</a:t>
            </a:r>
          </a:p>
          <a:p>
            <a:pPr algn="l"/>
            <a:r>
              <a:rPr lang="en-US" altLang="zh-CN" sz="1600" dirty="0" err="1"/>
              <a:t>flySpeed</a:t>
            </a:r>
            <a:r>
              <a:rPr lang="en-US" altLang="zh-CN" sz="1600" dirty="0"/>
              <a:t> = 0;</a:t>
            </a:r>
          </a:p>
          <a:p>
            <a:pPr algn="l"/>
            <a:r>
              <a:rPr lang="en-US" altLang="zh-CN" sz="1600" dirty="0"/>
              <a:t>}</a:t>
            </a:r>
          </a:p>
          <a:p>
            <a:pPr algn="l"/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485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6EA96-A753-48CE-BCDA-27986594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67537"/>
            <a:ext cx="8280400" cy="574675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338EF-18D2-48AD-B5AC-019EB123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872821"/>
            <a:ext cx="8280400" cy="5272087"/>
          </a:xfrm>
        </p:spPr>
        <p:txBody>
          <a:bodyPr/>
          <a:lstStyle/>
          <a:p>
            <a:r>
              <a:rPr lang="zh-CN" altLang="en-US" sz="2000" dirty="0"/>
              <a:t>鸟一般都会飞行，如燕子的飞行速度大概是每小时 </a:t>
            </a:r>
            <a:r>
              <a:rPr lang="en-US" altLang="zh-CN" sz="2000" dirty="0"/>
              <a:t>120 </a:t>
            </a:r>
            <a:r>
              <a:rPr lang="zh-CN" altLang="en-US" sz="2000" dirty="0"/>
              <a:t>千米。但是新西兰的几维鸟由于翅膀退化无法飞行。假如要设计一个实例，计算这两种鸟飞行 </a:t>
            </a:r>
            <a:r>
              <a:rPr lang="en-US" altLang="zh-CN" sz="2000" dirty="0"/>
              <a:t>300 </a:t>
            </a:r>
            <a:r>
              <a:rPr lang="zh-CN" altLang="en-US" sz="2000" dirty="0"/>
              <a:t>千米要花费的时间。显然，拿燕子来测试这段代码，结果正确，能计算出所需要的时间；但拿几维鸟来测试，结果会发生“除零异常”或是“无穷大”，明显不符合预期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3010CF-538A-44F5-AC62-78CFF7E7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DFEBA3-82E0-4E52-9127-8C77D868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2747144"/>
            <a:ext cx="3086100" cy="28727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AA1AF5-792F-4CEA-992F-D30B62BD0C5B}"/>
              </a:ext>
            </a:extLst>
          </p:cNvPr>
          <p:cNvSpPr txBox="1"/>
          <p:nvPr/>
        </p:nvSpPr>
        <p:spPr>
          <a:xfrm>
            <a:off x="291790" y="2554465"/>
            <a:ext cx="5474320" cy="3816814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public class </a:t>
            </a:r>
            <a:r>
              <a:rPr lang="en-US" altLang="zh-CN" sz="1400" dirty="0" err="1"/>
              <a:t>LSPtest</a:t>
            </a:r>
            <a:r>
              <a:rPr lang="en-US" altLang="zh-CN" sz="1400" dirty="0"/>
              <a:t> {</a:t>
            </a:r>
          </a:p>
          <a:p>
            <a:pPr algn="l"/>
            <a:r>
              <a:rPr lang="en-US" altLang="zh-CN" sz="1400" dirty="0"/>
              <a:t>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{</a:t>
            </a:r>
          </a:p>
          <a:p>
            <a:pPr algn="l"/>
            <a:r>
              <a:rPr lang="en-US" altLang="zh-CN" sz="1400" dirty="0"/>
              <a:t>        Bird bird1 = new Swallow();</a:t>
            </a:r>
          </a:p>
          <a:p>
            <a:pPr algn="l"/>
            <a:r>
              <a:rPr lang="en-US" altLang="zh-CN" sz="1400" dirty="0"/>
              <a:t>        Bird bird2 = new </a:t>
            </a:r>
            <a:r>
              <a:rPr lang="en-US" altLang="zh-CN" sz="1400" dirty="0" err="1"/>
              <a:t>BrownKiwi</a:t>
            </a:r>
            <a:r>
              <a:rPr lang="en-US" altLang="zh-CN" sz="1400" dirty="0"/>
              <a:t>();</a:t>
            </a:r>
          </a:p>
          <a:p>
            <a:pPr algn="l"/>
            <a:r>
              <a:rPr lang="en-US" altLang="zh-CN" sz="1400" dirty="0"/>
              <a:t>        bird1.setSpeed(120);</a:t>
            </a:r>
          </a:p>
          <a:p>
            <a:pPr algn="l"/>
            <a:r>
              <a:rPr lang="en-US" altLang="zh-CN" sz="1400" dirty="0"/>
              <a:t>        bird2.setSpeed(120);</a:t>
            </a:r>
          </a:p>
          <a:p>
            <a:pPr algn="l"/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如果飞行</a:t>
            </a:r>
            <a:r>
              <a:rPr lang="en-US" altLang="zh-CN" sz="1400" dirty="0"/>
              <a:t>300</a:t>
            </a:r>
            <a:r>
              <a:rPr lang="zh-CN" altLang="en-US" sz="1400" dirty="0"/>
              <a:t>公里：</a:t>
            </a:r>
            <a:r>
              <a:rPr lang="en-US" altLang="zh-CN" sz="1400" dirty="0"/>
              <a:t>");</a:t>
            </a:r>
          </a:p>
          <a:p>
            <a:pPr algn="l"/>
            <a:r>
              <a:rPr lang="en-US" altLang="zh-CN" sz="1400" dirty="0"/>
              <a:t>        try {</a:t>
            </a:r>
          </a:p>
          <a:p>
            <a:pPr algn="l"/>
            <a:r>
              <a:rPr lang="en-US" altLang="zh-CN" sz="1400" dirty="0"/>
              <a:t>  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燕子将飞行</a:t>
            </a:r>
            <a:r>
              <a:rPr lang="en-US" altLang="zh-CN" sz="1400" dirty="0"/>
              <a:t>" + bird1.getFlyTime(300) + "</a:t>
            </a:r>
            <a:r>
              <a:rPr lang="zh-CN" altLang="en-US" sz="1400" dirty="0"/>
              <a:t>小时</a:t>
            </a:r>
            <a:r>
              <a:rPr lang="en-US" altLang="zh-CN" sz="1400" dirty="0"/>
              <a:t>.");</a:t>
            </a:r>
          </a:p>
          <a:p>
            <a:pPr algn="l"/>
            <a:r>
              <a:rPr lang="en-US" altLang="zh-CN" sz="1400" dirty="0"/>
              <a:t>  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几维鸟将飞行</a:t>
            </a:r>
            <a:r>
              <a:rPr lang="en-US" altLang="zh-CN" sz="1400" dirty="0"/>
              <a:t>" + bird2.getFlyTime(300) + "</a:t>
            </a:r>
            <a:r>
              <a:rPr lang="zh-CN" altLang="en-US" sz="1400" dirty="0"/>
              <a:t>小时。</a:t>
            </a:r>
            <a:r>
              <a:rPr lang="en-US" altLang="zh-CN" sz="1400" dirty="0"/>
              <a:t>");</a:t>
            </a:r>
          </a:p>
          <a:p>
            <a:pPr algn="l"/>
            <a:r>
              <a:rPr lang="en-US" altLang="zh-CN" sz="1400" dirty="0"/>
              <a:t>        } catch (Exception err) {</a:t>
            </a:r>
          </a:p>
          <a:p>
            <a:pPr algn="l"/>
            <a:r>
              <a:rPr lang="en-US" altLang="zh-CN" sz="1400" dirty="0"/>
              <a:t>    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发生错误了</a:t>
            </a:r>
            <a:r>
              <a:rPr lang="en-US" altLang="zh-CN" sz="1400" dirty="0"/>
              <a:t>!");</a:t>
            </a:r>
          </a:p>
          <a:p>
            <a:pPr algn="l"/>
            <a:r>
              <a:rPr lang="en-US" altLang="zh-CN" sz="1400" dirty="0"/>
              <a:t>        }</a:t>
            </a:r>
          </a:p>
          <a:p>
            <a:pPr algn="l"/>
            <a:r>
              <a:rPr lang="en-US" altLang="zh-CN" sz="1400" dirty="0"/>
              <a:t>    }</a:t>
            </a:r>
          </a:p>
          <a:p>
            <a:pPr algn="l"/>
            <a:r>
              <a:rPr lang="en-US" altLang="zh-CN" sz="1400" dirty="0"/>
              <a:t>}</a:t>
            </a:r>
            <a:endParaRPr lang="en-US" altLang="zh-CN" sz="1400" b="0" dirty="0"/>
          </a:p>
        </p:txBody>
      </p:sp>
    </p:spTree>
    <p:extLst>
      <p:ext uri="{BB962C8B-B14F-4D97-AF65-F5344CB8AC3E}">
        <p14:creationId xmlns:p14="http://schemas.microsoft.com/office/powerpoint/2010/main" val="363595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B6281-8FB9-4907-834F-FC278C07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35565E-5F30-4A57-9959-19D8151F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D07B42-8969-4A64-A85F-7246DA42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590976"/>
            <a:ext cx="5052144" cy="54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2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B3F4C-580A-4286-AAAD-07AB86733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设计原则：</a:t>
            </a:r>
            <a:r>
              <a:rPr lang="en-US" altLang="zh-CN" dirty="0"/>
              <a:t>LSP</a:t>
            </a:r>
            <a:r>
              <a:rPr lang="zh-CN" altLang="en-US" dirty="0"/>
              <a:t>里氏代换原则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79FA5-140B-4CE3-A9F8-268C9DC9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如果两个具体的类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之间的关系违反了</a:t>
            </a:r>
            <a:r>
              <a:rPr lang="en-US" altLang="zh-CN" dirty="0"/>
              <a:t>LSP</a:t>
            </a:r>
            <a:r>
              <a:rPr lang="zh-CN" altLang="en-US" dirty="0"/>
              <a:t>的设计，</a:t>
            </a:r>
            <a:r>
              <a:rPr lang="en-US" altLang="zh-CN" dirty="0"/>
              <a:t>(</a:t>
            </a:r>
            <a:r>
              <a:rPr lang="zh-CN" altLang="en-US" dirty="0"/>
              <a:t>假设是从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的继承关系</a:t>
            </a:r>
            <a:r>
              <a:rPr lang="en-US" altLang="zh-CN" dirty="0"/>
              <a:t>)</a:t>
            </a:r>
            <a:r>
              <a:rPr lang="zh-CN" altLang="en-US" dirty="0"/>
              <a:t>那么根据具体的情况可以在下面的两种重构方案中选择一种。</a:t>
            </a:r>
          </a:p>
          <a:p>
            <a:pPr lvl="1"/>
            <a:r>
              <a:rPr lang="zh-CN" altLang="en-US" dirty="0"/>
              <a:t>创建一个新的抽象类</a:t>
            </a:r>
            <a:r>
              <a:rPr lang="en-US" altLang="zh-CN" dirty="0"/>
              <a:t>C</a:t>
            </a:r>
            <a:r>
              <a:rPr lang="zh-CN" altLang="en-US" dirty="0"/>
              <a:t>，作为两个具体类的超类，将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的共同行为移动到</a:t>
            </a:r>
            <a:r>
              <a:rPr lang="en-US" altLang="zh-CN" dirty="0"/>
              <a:t>C</a:t>
            </a:r>
            <a:r>
              <a:rPr lang="zh-CN" altLang="en-US" dirty="0"/>
              <a:t>中来解决问题。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A</a:t>
            </a:r>
            <a:r>
              <a:rPr lang="zh-CN" altLang="en-US" dirty="0"/>
              <a:t>的继承关系改为委派关系。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E2EA0-A5F0-4B46-98B0-9AF43E1C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FEBAD-3568-4D75-8EB6-B57E15E7B14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740251"/>
      </p:ext>
    </p:extLst>
  </p:cSld>
  <p:clrMapOvr>
    <a:masterClrMapping/>
  </p:clrMapOvr>
</p:sld>
</file>

<file path=ppt/theme/theme1.xml><?xml version="1.0" encoding="utf-8"?>
<a:theme xmlns:a="http://schemas.openxmlformats.org/drawingml/2006/main" name="4_IntroducingPowerPoint2007">
  <a:themeElements>
    <a:clrScheme name="4_IntroducingPowerPoint2007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IntroducingPowerPoint2007">
      <a:majorFont>
        <a:latin typeface="Corbel"/>
        <a:ea typeface="宋体"/>
        <a:cs typeface=""/>
      </a:majorFont>
      <a:minorFont>
        <a:latin typeface="Corbe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36000" rIns="91440" bIns="72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36000" rIns="91440" bIns="720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  <a:ea typeface="幼圆" pitchFamily="49" charset="-122"/>
          </a:defRPr>
        </a:defPPr>
      </a:lstStyle>
    </a:lnDef>
  </a:objectDefaults>
  <a:extraClrSchemeLst>
    <a:extraClrScheme>
      <a:clrScheme name="4_IntroducingPowerPoint2007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-sdu">
  <a:themeElements>
    <a:clrScheme name="1_精品课程ppt模板(窄标题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精品课程ppt模板(窄标题)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lnDef>
  </a:objectDefaults>
  <a:extraClrSchemeLst>
    <a:extraClrScheme>
      <a:clrScheme name="1_精品课程ppt模板(窄标题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精品课程ppt模板(窄标题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模板-2007</Template>
  <TotalTime>8575</TotalTime>
  <Words>1945</Words>
  <Application>Microsoft Office PowerPoint</Application>
  <PresentationFormat>全屏显示(4:3)</PresentationFormat>
  <Paragraphs>172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黑体</vt:lpstr>
      <vt:lpstr>宋体</vt:lpstr>
      <vt:lpstr>微软雅黑</vt:lpstr>
      <vt:lpstr>幼圆</vt:lpstr>
      <vt:lpstr>-쉬리B</vt:lpstr>
      <vt:lpstr>Arial</vt:lpstr>
      <vt:lpstr>Calibri</vt:lpstr>
      <vt:lpstr>Corbel</vt:lpstr>
      <vt:lpstr>Courier New</vt:lpstr>
      <vt:lpstr>Franklin Gothic Book</vt:lpstr>
      <vt:lpstr>Franklin Gothic Medium</vt:lpstr>
      <vt:lpstr>Tahoma</vt:lpstr>
      <vt:lpstr>Times New Roman</vt:lpstr>
      <vt:lpstr>Wingdings</vt:lpstr>
      <vt:lpstr>Wingdings 2</vt:lpstr>
      <vt:lpstr>Wingdings 3</vt:lpstr>
      <vt:lpstr>4_IntroducingPowerPoint2007</vt:lpstr>
      <vt:lpstr>主题-sdu</vt:lpstr>
      <vt:lpstr>设计原则</vt:lpstr>
      <vt:lpstr>面向对象设计原则</vt:lpstr>
      <vt:lpstr>设计原则：里氏代换原则</vt:lpstr>
      <vt:lpstr>PowerPoint 演示文稿</vt:lpstr>
      <vt:lpstr>设计原则：里氏代换原则</vt:lpstr>
      <vt:lpstr>例</vt:lpstr>
      <vt:lpstr>例</vt:lpstr>
      <vt:lpstr>重构</vt:lpstr>
      <vt:lpstr>设计原则：LSP里氏代换原则</vt:lpstr>
      <vt:lpstr>里氏替换原则包含以下4层含义</vt:lpstr>
      <vt:lpstr>PowerPoint 演示文稿</vt:lpstr>
      <vt:lpstr>PowerPoint 演示文稿</vt:lpstr>
      <vt:lpstr>设计原则：接口隔离原则（ISP）</vt:lpstr>
      <vt:lpstr>PowerPoint 演示文稿</vt:lpstr>
      <vt:lpstr>设计原则：接口隔离原则</vt:lpstr>
      <vt:lpstr>设计原则：接口隔离原则</vt:lpstr>
      <vt:lpstr>设计原则：接口隔离原则</vt:lpstr>
      <vt:lpstr>PowerPoint 演示文稿</vt:lpstr>
      <vt:lpstr>PowerPoint 演示文稿</vt:lpstr>
      <vt:lpstr>PowerPoint 演示文稿</vt:lpstr>
      <vt:lpstr>与接口隔离原则的区别</vt:lpstr>
      <vt:lpstr>设计原则：依赖倒置--针对接口编程</vt:lpstr>
      <vt:lpstr>设计原则：针对接口编程</vt:lpstr>
    </vt:vector>
  </TitlesOfParts>
  <Company>江南大学信息学院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qlibm</dc:creator>
  <cp:lastModifiedBy>PL</cp:lastModifiedBy>
  <cp:revision>505</cp:revision>
  <cp:lastPrinted>2011-06-05T07:22:16Z</cp:lastPrinted>
  <dcterms:created xsi:type="dcterms:W3CDTF">2005-11-04T12:34:45Z</dcterms:created>
  <dcterms:modified xsi:type="dcterms:W3CDTF">2022-06-06T14:34:22Z</dcterms:modified>
</cp:coreProperties>
</file>