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2" r:id="rId1"/>
    <p:sldMasterId id="2147483915" r:id="rId2"/>
  </p:sldMasterIdLst>
  <p:notesMasterIdLst>
    <p:notesMasterId r:id="rId28"/>
  </p:notesMasterIdLst>
  <p:handoutMasterIdLst>
    <p:handoutMasterId r:id="rId29"/>
  </p:handoutMasterIdLst>
  <p:sldIdLst>
    <p:sldId id="736" r:id="rId3"/>
    <p:sldId id="641" r:id="rId4"/>
    <p:sldId id="876" r:id="rId5"/>
    <p:sldId id="643" r:id="rId6"/>
    <p:sldId id="646" r:id="rId7"/>
    <p:sldId id="647" r:id="rId8"/>
    <p:sldId id="648" r:id="rId9"/>
    <p:sldId id="877" r:id="rId10"/>
    <p:sldId id="878" r:id="rId11"/>
    <p:sldId id="879" r:id="rId12"/>
    <p:sldId id="880" r:id="rId13"/>
    <p:sldId id="881" r:id="rId14"/>
    <p:sldId id="882" r:id="rId15"/>
    <p:sldId id="883" r:id="rId16"/>
    <p:sldId id="884" r:id="rId17"/>
    <p:sldId id="885" r:id="rId18"/>
    <p:sldId id="886" r:id="rId19"/>
    <p:sldId id="887" r:id="rId20"/>
    <p:sldId id="888" r:id="rId21"/>
    <p:sldId id="889" r:id="rId22"/>
    <p:sldId id="890" r:id="rId23"/>
    <p:sldId id="891" r:id="rId24"/>
    <p:sldId id="892" r:id="rId25"/>
    <p:sldId id="893" r:id="rId26"/>
    <p:sldId id="1056" r:id="rId27"/>
  </p:sldIdLst>
  <p:sldSz cx="9144000" cy="6858000" type="screen4x3"/>
  <p:notesSz cx="7099300" cy="10234613"/>
  <p:defaultTextStyle>
    <a:defPPr>
      <a:defRPr lang="en-US"/>
    </a:defPPr>
    <a:lvl1pPr algn="ctr" rtl="0" eaLnBrk="0" fontAlgn="base" hangingPunct="0">
      <a:lnSpc>
        <a:spcPct val="85000"/>
      </a:lnSpc>
      <a:spcBef>
        <a:spcPct val="20000"/>
      </a:spcBef>
      <a:spcAft>
        <a:spcPct val="0"/>
      </a:spcAft>
      <a:defRPr sz="2400" b="1" kern="1200">
        <a:solidFill>
          <a:schemeClr val="tx1"/>
        </a:solidFill>
        <a:latin typeface="Courier New" pitchFamily="49" charset="0"/>
        <a:ea typeface="幼圆" pitchFamily="49" charset="-122"/>
        <a:cs typeface="+mn-cs"/>
      </a:defRPr>
    </a:lvl1pPr>
    <a:lvl2pPr marL="457200" algn="ctr" rtl="0" eaLnBrk="0" fontAlgn="base" hangingPunct="0">
      <a:lnSpc>
        <a:spcPct val="85000"/>
      </a:lnSpc>
      <a:spcBef>
        <a:spcPct val="20000"/>
      </a:spcBef>
      <a:spcAft>
        <a:spcPct val="0"/>
      </a:spcAft>
      <a:defRPr sz="2400" b="1" kern="1200">
        <a:solidFill>
          <a:schemeClr val="tx1"/>
        </a:solidFill>
        <a:latin typeface="Courier New" pitchFamily="49" charset="0"/>
        <a:ea typeface="幼圆" pitchFamily="49" charset="-122"/>
        <a:cs typeface="+mn-cs"/>
      </a:defRPr>
    </a:lvl2pPr>
    <a:lvl3pPr marL="914400" algn="ctr" rtl="0" eaLnBrk="0" fontAlgn="base" hangingPunct="0">
      <a:lnSpc>
        <a:spcPct val="85000"/>
      </a:lnSpc>
      <a:spcBef>
        <a:spcPct val="20000"/>
      </a:spcBef>
      <a:spcAft>
        <a:spcPct val="0"/>
      </a:spcAft>
      <a:defRPr sz="2400" b="1" kern="1200">
        <a:solidFill>
          <a:schemeClr val="tx1"/>
        </a:solidFill>
        <a:latin typeface="Courier New" pitchFamily="49" charset="0"/>
        <a:ea typeface="幼圆" pitchFamily="49" charset="-122"/>
        <a:cs typeface="+mn-cs"/>
      </a:defRPr>
    </a:lvl3pPr>
    <a:lvl4pPr marL="1371600" algn="ctr" rtl="0" eaLnBrk="0" fontAlgn="base" hangingPunct="0">
      <a:lnSpc>
        <a:spcPct val="85000"/>
      </a:lnSpc>
      <a:spcBef>
        <a:spcPct val="20000"/>
      </a:spcBef>
      <a:spcAft>
        <a:spcPct val="0"/>
      </a:spcAft>
      <a:defRPr sz="2400" b="1" kern="1200">
        <a:solidFill>
          <a:schemeClr val="tx1"/>
        </a:solidFill>
        <a:latin typeface="Courier New" pitchFamily="49" charset="0"/>
        <a:ea typeface="幼圆" pitchFamily="49" charset="-122"/>
        <a:cs typeface="+mn-cs"/>
      </a:defRPr>
    </a:lvl4pPr>
    <a:lvl5pPr marL="1828800" algn="ctr" rtl="0" eaLnBrk="0" fontAlgn="base" hangingPunct="0">
      <a:lnSpc>
        <a:spcPct val="85000"/>
      </a:lnSpc>
      <a:spcBef>
        <a:spcPct val="20000"/>
      </a:spcBef>
      <a:spcAft>
        <a:spcPct val="0"/>
      </a:spcAft>
      <a:defRPr sz="2400" b="1" kern="1200">
        <a:solidFill>
          <a:schemeClr val="tx1"/>
        </a:solidFill>
        <a:latin typeface="Courier New" pitchFamily="49" charset="0"/>
        <a:ea typeface="幼圆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Courier New" pitchFamily="49" charset="0"/>
        <a:ea typeface="幼圆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Courier New" pitchFamily="49" charset="0"/>
        <a:ea typeface="幼圆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Courier New" pitchFamily="49" charset="0"/>
        <a:ea typeface="幼圆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Courier New" pitchFamily="49" charset="0"/>
        <a:ea typeface="幼圆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hiddenSlides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300"/>
    <a:srgbClr val="3C3F41"/>
    <a:srgbClr val="FF9147"/>
    <a:srgbClr val="FF6600"/>
    <a:srgbClr val="CC6600"/>
    <a:srgbClr val="E27100"/>
    <a:srgbClr val="D06800"/>
    <a:srgbClr val="BC5E00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56" autoAdjust="0"/>
    <p:restoredTop sz="93963" autoAdjust="0"/>
  </p:normalViewPr>
  <p:slideViewPr>
    <p:cSldViewPr>
      <p:cViewPr varScale="1">
        <p:scale>
          <a:sx n="63" d="100"/>
          <a:sy n="63" d="100"/>
        </p:scale>
        <p:origin x="1392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737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0" d="100"/>
          <a:sy n="50" d="100"/>
        </p:scale>
        <p:origin x="-1950" y="-108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 eaLnBrk="1" hangingPunct="1">
              <a:lnSpc>
                <a:spcPct val="100000"/>
              </a:lnSpc>
              <a:spcBef>
                <a:spcPct val="0"/>
              </a:spcBef>
              <a:defRPr sz="1300">
                <a:effectLst/>
                <a:latin typeface="Franklin Gothic Medium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lnSpc>
                <a:spcPct val="100000"/>
              </a:lnSpc>
              <a:spcBef>
                <a:spcPct val="0"/>
              </a:spcBef>
              <a:defRPr sz="1100" b="0">
                <a:effectLst/>
                <a:latin typeface="Franklin Gothic Book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6402388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 eaLnBrk="1" hangingPunct="1">
              <a:lnSpc>
                <a:spcPct val="100000"/>
              </a:lnSpc>
              <a:spcBef>
                <a:spcPct val="0"/>
              </a:spcBef>
              <a:defRPr sz="900" b="0">
                <a:effectLst/>
                <a:latin typeface="Franklin Gothic Book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465888" y="9723438"/>
            <a:ext cx="633412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lnSpc>
                <a:spcPct val="100000"/>
              </a:lnSpc>
              <a:spcBef>
                <a:spcPct val="0"/>
              </a:spcBef>
              <a:defRPr sz="1300">
                <a:effectLst/>
                <a:latin typeface="Franklin Gothic Medium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062E35DF-A956-4C15-AD8E-2AD0F19DCD2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83137179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 eaLnBrk="1" hangingPunct="1">
              <a:lnSpc>
                <a:spcPct val="100000"/>
              </a:lnSpc>
              <a:spcBef>
                <a:spcPct val="0"/>
              </a:spcBef>
              <a:defRPr sz="1300" b="0">
                <a:effectLst/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lnSpc>
                <a:spcPct val="100000"/>
              </a:lnSpc>
              <a:spcBef>
                <a:spcPct val="0"/>
              </a:spcBef>
              <a:defRPr sz="1300" b="0">
                <a:effectLst/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379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840913"/>
            <a:ext cx="5867400" cy="392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 eaLnBrk="1" hangingPunct="1">
              <a:lnSpc>
                <a:spcPct val="100000"/>
              </a:lnSpc>
              <a:spcBef>
                <a:spcPct val="0"/>
              </a:spcBef>
              <a:defRPr sz="900" b="0">
                <a:effectLst/>
                <a:latin typeface="Franklin Gothic Book" pitchFamily="34" charset="0"/>
                <a:ea typeface="宋体" pitchFamily="2" charset="-122"/>
                <a:cs typeface="Arial" charset="0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80088" y="9721850"/>
            <a:ext cx="131762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lnSpc>
                <a:spcPct val="100000"/>
              </a:lnSpc>
              <a:spcBef>
                <a:spcPct val="0"/>
              </a:spcBef>
              <a:defRPr sz="1300" b="0">
                <a:effectLst/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05CDB957-8A1E-4BD1-95DD-9D1729C6FFD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14929325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CDB957-8A1E-4BD1-95DD-9D1729C6FFD6}" type="slidenum">
              <a:rPr lang="zh-CN" altLang="en-US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910065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5CDB957-8A1E-4BD1-95DD-9D1729C6FFD6}" type="slidenum">
              <a:rPr lang="zh-CN" altLang="en-US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49834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5098A3-55FF-4DEE-A8F9-5FF945E966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498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9A89BC-1F1D-48F6-8A7D-4AF70E0145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638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43700" y="428625"/>
            <a:ext cx="1943100" cy="59277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428625"/>
            <a:ext cx="5676900" cy="59277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962A24-9138-4D61-8618-52E0C84077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8734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525"/>
            <a:ext cx="9144000" cy="683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5360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533400" y="2667000"/>
            <a:ext cx="7772400" cy="1143000"/>
          </a:xfrm>
        </p:spPr>
        <p:txBody>
          <a:bodyPr/>
          <a:lstStyle>
            <a:lvl1pPr algn="ctr">
              <a:defRPr sz="4800" b="1" i="1">
                <a:solidFill>
                  <a:srgbClr val="FF3300"/>
                </a:solidFill>
                <a:effectLst/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zh-CN" noProof="0"/>
          </a:p>
        </p:txBody>
      </p:sp>
      <p:sp>
        <p:nvSpPr>
          <p:cNvPr id="15360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962400"/>
            <a:ext cx="6400800" cy="1219200"/>
          </a:xfrm>
        </p:spPr>
        <p:txBody>
          <a:bodyPr/>
          <a:lstStyle>
            <a:lvl1pPr marL="0" indent="0" algn="ctr">
              <a:buFontTx/>
              <a:buNone/>
              <a:defRPr sz="3600">
                <a:solidFill>
                  <a:srgbClr val="000099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zh-CN" noProof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743200" y="6400800"/>
            <a:ext cx="3657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山东大学计算机学院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811C5B-E5DE-4E7D-BEF8-3D5FD3DE1A7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781143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2FEBAD-3568-4D75-8EB6-B57E15E7B148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335511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CD0C6E-87DD-4DE5-8C13-2269A73AF053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22894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95288" y="1052513"/>
            <a:ext cx="4064000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1688" y="1052513"/>
            <a:ext cx="4064000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3F4A92-8541-408A-915B-1146574C6FFE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297835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03D520-0F06-4965-AD80-956CA7E7F5E9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039755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7C0A0F-2027-46EC-85CF-913BD8A78697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02997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0D3778-C9DF-4C60-B493-521E1DB3FD8D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27936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0AE1BF-7EFE-4C67-A158-BBA3A6F0893D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52349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BBA6DC-16EA-4F9B-BABC-5328CC3E10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43884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B7D87B-42D3-4FCA-9827-6D6BF494FC31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646239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5EE9DC-36F1-4C23-9917-7AC2AB07F944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0594668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05588" y="333375"/>
            <a:ext cx="2070100" cy="59912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95288" y="333375"/>
            <a:ext cx="6057900" cy="59912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91D749-C734-42FB-A564-80A05F13F9C5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17187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6E5450-0939-4DE8-B1D7-1832E3118B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321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643063"/>
            <a:ext cx="3810000" cy="4713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76800" y="1643063"/>
            <a:ext cx="3810000" cy="4713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AF03DA-54F8-4A46-8778-ECB2B78E3D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962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C1AA55-0CDF-4605-BEBF-37D5F490BE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698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1E76C0-9968-4D7F-8F59-50AA1FB945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277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BEE1B3-A7F8-4E0E-8780-6A9D406B2D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254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4F296A-3082-4303-8B77-B3FD4F0C47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210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0C4C15-68A4-4098-B7EC-C57094628A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669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365125" cy="6854825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5588" y="5046663"/>
            <a:ext cx="73025" cy="169227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55588" y="4797425"/>
            <a:ext cx="73025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55588" y="4637088"/>
            <a:ext cx="73025" cy="138112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55588" y="4541838"/>
            <a:ext cx="73025" cy="7461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09563" y="681038"/>
            <a:ext cx="46037" cy="365125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68288" y="681038"/>
            <a:ext cx="28575" cy="365125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49238" y="681038"/>
            <a:ext cx="9525" cy="365125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22250" y="681038"/>
            <a:ext cx="7938" cy="365125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 rot="5400000">
            <a:off x="1946276" y="3867150"/>
            <a:ext cx="4533900" cy="3175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60" name="Title Placeholder 21"/>
          <p:cNvSpPr>
            <a:spLocks noGrp="1"/>
          </p:cNvSpPr>
          <p:nvPr>
            <p:ph type="title"/>
          </p:nvPr>
        </p:nvSpPr>
        <p:spPr bwMode="auto">
          <a:xfrm>
            <a:off x="914400" y="428625"/>
            <a:ext cx="7772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2061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914400" y="1643063"/>
            <a:ext cx="7772400" cy="471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9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7586663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1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E8741332-AB00-4AE6-B47F-F4B9CF84FB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3" r:id="rId1"/>
    <p:sldLayoutId id="2147483904" r:id="rId2"/>
    <p:sldLayoutId id="2147483905" r:id="rId3"/>
    <p:sldLayoutId id="2147483906" r:id="rId4"/>
    <p:sldLayoutId id="2147483907" r:id="rId5"/>
    <p:sldLayoutId id="2147483908" r:id="rId6"/>
    <p:sldLayoutId id="2147483909" r:id="rId7"/>
    <p:sldLayoutId id="2147483910" r:id="rId8"/>
    <p:sldLayoutId id="2147483911" r:id="rId9"/>
    <p:sldLayoutId id="2147483912" r:id="rId10"/>
    <p:sldLayoutId id="2147483913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rgbClr val="F0E8D5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rgbClr val="F0E8D5"/>
          </a:solidFill>
          <a:latin typeface="Corbe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rgbClr val="F0E8D5"/>
          </a:solidFill>
          <a:latin typeface="Corbe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rgbClr val="F0E8D5"/>
          </a:solidFill>
          <a:latin typeface="Corbe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rgbClr val="F0E8D5"/>
          </a:solidFill>
          <a:latin typeface="Corbel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 b="1" i="1">
          <a:solidFill>
            <a:srgbClr val="F0E8D5"/>
          </a:solidFill>
          <a:latin typeface="Corbel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 b="1" i="1">
          <a:solidFill>
            <a:srgbClr val="F0E8D5"/>
          </a:solidFill>
          <a:latin typeface="Corbel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 i="1">
          <a:solidFill>
            <a:srgbClr val="F0E8D5"/>
          </a:solidFill>
          <a:latin typeface="Corbel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 i="1">
          <a:solidFill>
            <a:srgbClr val="F0E8D5"/>
          </a:solidFill>
          <a:latin typeface="Corbel" pitchFamily="34" charset="0"/>
          <a:ea typeface="宋体" pitchFamily="2" charset="-122"/>
        </a:defRPr>
      </a:lvl9pPr>
    </p:titleStyle>
    <p:bodyStyle>
      <a:lvl1pPr marL="411163" indent="-342900" algn="l" rtl="0" eaLnBrk="0" fontAlgn="base" hangingPunct="0">
        <a:spcBef>
          <a:spcPts val="700"/>
        </a:spcBef>
        <a:spcAft>
          <a:spcPct val="0"/>
        </a:spcAft>
        <a:buSzPct val="95000"/>
        <a:buFont typeface="Wingdings" pitchFamily="2" charset="2"/>
        <a:buChar char=""/>
        <a:defRPr sz="3600" b="1">
          <a:solidFill>
            <a:schemeClr val="tx1"/>
          </a:solidFill>
          <a:latin typeface="+mn-lt"/>
          <a:ea typeface="+mn-ea"/>
          <a:cs typeface="+mn-cs"/>
        </a:defRPr>
      </a:lvl1pPr>
      <a:lvl2pPr marL="739775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"/>
        <a:defRPr sz="3200" b="1">
          <a:solidFill>
            <a:schemeClr val="tx1"/>
          </a:solidFill>
          <a:latin typeface="+mn-lt"/>
          <a:ea typeface="+mn-ea"/>
        </a:defRPr>
      </a:lvl2pPr>
      <a:lvl3pPr marL="995363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"/>
        <a:defRPr sz="3200" b="1">
          <a:solidFill>
            <a:schemeClr val="tx1"/>
          </a:solidFill>
          <a:latin typeface="+mn-lt"/>
          <a:ea typeface="+mn-ea"/>
        </a:defRPr>
      </a:lvl3pPr>
      <a:lvl4pPr marL="1260475" indent="-228600" algn="l" rtl="0" eaLnBrk="0" fontAlgn="base" hangingPunct="0">
        <a:spcBef>
          <a:spcPct val="20000"/>
        </a:spcBef>
        <a:spcAft>
          <a:spcPct val="0"/>
        </a:spcAft>
        <a:buClr>
          <a:srgbClr val="A28E6A"/>
        </a:buClr>
        <a:buFont typeface="Wingdings 3" pitchFamily="18" charset="2"/>
        <a:buChar char=""/>
        <a:defRPr sz="2800" b="1">
          <a:solidFill>
            <a:schemeClr val="tx1"/>
          </a:solidFill>
          <a:latin typeface="+mn-lt"/>
          <a:ea typeface="+mn-ea"/>
        </a:defRPr>
      </a:lvl4pPr>
      <a:lvl5pPr marL="1481138" indent="-209550" algn="l" rtl="0" eaLnBrk="0" fontAlgn="base" hangingPunct="0">
        <a:spcBef>
          <a:spcPct val="20000"/>
        </a:spcBef>
        <a:spcAft>
          <a:spcPct val="0"/>
        </a:spcAft>
        <a:buClr>
          <a:srgbClr val="A28E6A"/>
        </a:buClr>
        <a:buFont typeface="Wingdings 2" pitchFamily="18" charset="2"/>
        <a:buChar char=""/>
        <a:defRPr sz="2800" b="1">
          <a:solidFill>
            <a:schemeClr val="tx1"/>
          </a:solidFill>
          <a:latin typeface="+mn-lt"/>
          <a:ea typeface="+mn-ea"/>
        </a:defRPr>
      </a:lvl5pPr>
      <a:lvl6pPr marL="1938338" indent="-209550" algn="l" rtl="0" fontAlgn="base">
        <a:spcBef>
          <a:spcPct val="20000"/>
        </a:spcBef>
        <a:spcAft>
          <a:spcPct val="0"/>
        </a:spcAft>
        <a:buClr>
          <a:srgbClr val="A28E6A"/>
        </a:buClr>
        <a:buFont typeface="Wingdings 2" pitchFamily="18" charset="2"/>
        <a:buChar char=""/>
        <a:defRPr sz="2800" b="1">
          <a:solidFill>
            <a:schemeClr val="tx1"/>
          </a:solidFill>
          <a:latin typeface="+mn-lt"/>
          <a:ea typeface="+mn-ea"/>
        </a:defRPr>
      </a:lvl6pPr>
      <a:lvl7pPr marL="2395538" indent="-209550" algn="l" rtl="0" fontAlgn="base">
        <a:spcBef>
          <a:spcPct val="20000"/>
        </a:spcBef>
        <a:spcAft>
          <a:spcPct val="0"/>
        </a:spcAft>
        <a:buClr>
          <a:srgbClr val="A28E6A"/>
        </a:buClr>
        <a:buFont typeface="Wingdings 2" pitchFamily="18" charset="2"/>
        <a:buChar char=""/>
        <a:defRPr sz="2800" b="1">
          <a:solidFill>
            <a:schemeClr val="tx1"/>
          </a:solidFill>
          <a:latin typeface="+mn-lt"/>
          <a:ea typeface="+mn-ea"/>
        </a:defRPr>
      </a:lvl7pPr>
      <a:lvl8pPr marL="2852738" indent="-209550" algn="l" rtl="0" fontAlgn="base">
        <a:spcBef>
          <a:spcPct val="20000"/>
        </a:spcBef>
        <a:spcAft>
          <a:spcPct val="0"/>
        </a:spcAft>
        <a:buClr>
          <a:srgbClr val="A28E6A"/>
        </a:buClr>
        <a:buFont typeface="Wingdings 2" pitchFamily="18" charset="2"/>
        <a:buChar char=""/>
        <a:defRPr sz="2800" b="1">
          <a:solidFill>
            <a:schemeClr val="tx1"/>
          </a:solidFill>
          <a:latin typeface="+mn-lt"/>
          <a:ea typeface="+mn-ea"/>
        </a:defRPr>
      </a:lvl8pPr>
      <a:lvl9pPr marL="3309938" indent="-209550" algn="l" rtl="0" fontAlgn="base">
        <a:spcBef>
          <a:spcPct val="20000"/>
        </a:spcBef>
        <a:spcAft>
          <a:spcPct val="0"/>
        </a:spcAft>
        <a:buClr>
          <a:srgbClr val="A28E6A"/>
        </a:buClr>
        <a:buFont typeface="Wingdings 2" pitchFamily="18" charset="2"/>
        <a:buChar char=""/>
        <a:defRPr sz="28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525"/>
            <a:ext cx="9144000" cy="683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27" name="Oval 3"/>
          <p:cNvSpPr>
            <a:spLocks noChangeArrowheads="1"/>
          </p:cNvSpPr>
          <p:nvPr/>
        </p:nvSpPr>
        <p:spPr bwMode="auto">
          <a:xfrm>
            <a:off x="7018338" y="476250"/>
            <a:ext cx="1657350" cy="1657350"/>
          </a:xfrm>
          <a:prstGeom prst="ellipse">
            <a:avLst/>
          </a:prstGeom>
          <a:solidFill>
            <a:schemeClr val="bg1">
              <a:alpha val="63136"/>
            </a:schemeClr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258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395288" y="333375"/>
            <a:ext cx="8280400" cy="57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err="1"/>
              <a:t>abc</a:t>
            </a:r>
            <a:endParaRPr lang="en-US" altLang="ko-KR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8" y="1052513"/>
            <a:ext cx="8280400" cy="527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err="1"/>
              <a:t>Abc</a:t>
            </a:r>
            <a:endParaRPr lang="en-US" altLang="zh-CN" dirty="0"/>
          </a:p>
          <a:p>
            <a:pPr lvl="1"/>
            <a:r>
              <a:rPr lang="en-US" altLang="zh-CN" dirty="0" err="1"/>
              <a:t>Abc</a:t>
            </a:r>
            <a:endParaRPr lang="en-US" altLang="zh-CN" dirty="0"/>
          </a:p>
          <a:p>
            <a:pPr lvl="2"/>
            <a:r>
              <a:rPr lang="en-US" altLang="zh-CN" dirty="0" err="1"/>
              <a:t>Abc</a:t>
            </a:r>
            <a:endParaRPr lang="en-US" altLang="ko-KR" dirty="0"/>
          </a:p>
          <a:p>
            <a:pPr lvl="3"/>
            <a:r>
              <a:rPr lang="en-US" altLang="zh-CN" dirty="0" err="1"/>
              <a:t>Abc</a:t>
            </a:r>
            <a:endParaRPr lang="en-US" altLang="ko-KR" dirty="0"/>
          </a:p>
          <a:p>
            <a:pPr lvl="4"/>
            <a:r>
              <a:rPr lang="en-US" altLang="zh-CN" dirty="0" err="1"/>
              <a:t>Abc</a:t>
            </a:r>
            <a:endParaRPr lang="en-US" altLang="ko-KR" dirty="0"/>
          </a:p>
        </p:txBody>
      </p:sp>
      <p:sp>
        <p:nvSpPr>
          <p:cNvPr id="15258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597650"/>
            <a:ext cx="190500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latinLnBrk="1">
              <a:defRPr kumimoji="1" sz="1400" b="0">
                <a:solidFill>
                  <a:schemeClr val="tx1"/>
                </a:solidFill>
                <a:latin typeface="-쉬리B" pitchFamily="18" charset="-127"/>
                <a:ea typeface="-쉬리B" pitchFamily="18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5258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43200" y="6597650"/>
            <a:ext cx="365760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latinLnBrk="1">
              <a:defRPr kumimoji="1" sz="1400" b="0">
                <a:solidFill>
                  <a:schemeClr val="tx1"/>
                </a:solidFill>
                <a:latin typeface="-쉬리B" pitchFamily="18" charset="-127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258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97650"/>
            <a:ext cx="190500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1">
              <a:defRPr kumimoji="1" sz="1400" b="0">
                <a:solidFill>
                  <a:schemeClr val="tx1"/>
                </a:solidFill>
                <a:latin typeface="-쉬리B" pitchFamily="18" charset="-127"/>
                <a:ea typeface="-쉬리B" pitchFamily="18" charset="-127"/>
              </a:defRPr>
            </a:lvl1pPr>
          </a:lstStyle>
          <a:p>
            <a:pPr>
              <a:defRPr/>
            </a:pPr>
            <a:fld id="{E4C7F2E6-C917-4718-BF91-DE0228384869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6" r:id="rId1"/>
    <p:sldLayoutId id="2147483917" r:id="rId2"/>
    <p:sldLayoutId id="2147483918" r:id="rId3"/>
    <p:sldLayoutId id="2147483919" r:id="rId4"/>
    <p:sldLayoutId id="2147483920" r:id="rId5"/>
    <p:sldLayoutId id="2147483921" r:id="rId6"/>
    <p:sldLayoutId id="2147483922" r:id="rId7"/>
    <p:sldLayoutId id="2147483923" r:id="rId8"/>
    <p:sldLayoutId id="2147483924" r:id="rId9"/>
    <p:sldLayoutId id="2147483925" r:id="rId10"/>
    <p:sldLayoutId id="2147483926" r:id="rId11"/>
  </p:sldLayoutIdLst>
  <p:hf hdr="0" ft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32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32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2" charset="-122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32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2" charset="-122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32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2" charset="-122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32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2" charset="-122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32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2" charset="-122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32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2" charset="-122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32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2" charset="-122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32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2800">
          <a:solidFill>
            <a:srgbClr val="000000"/>
          </a:solidFill>
          <a:latin typeface="微软雅黑" panose="020B0503020204020204" pitchFamily="34" charset="-122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•"/>
        <a:defRPr kumimoji="1" sz="2400">
          <a:solidFill>
            <a:srgbClr val="000000"/>
          </a:solidFill>
          <a:latin typeface="微软雅黑" panose="020B0503020204020204" pitchFamily="34" charset="-122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000000"/>
          </a:solidFill>
          <a:latin typeface="微软雅黑" panose="020B0503020204020204" pitchFamily="34" charset="-122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>
          <a:solidFill>
            <a:srgbClr val="000000"/>
          </a:solidFill>
          <a:latin typeface="微软雅黑" panose="020B0503020204020204" pitchFamily="34" charset="-122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1600">
          <a:solidFill>
            <a:srgbClr val="000000"/>
          </a:solidFill>
          <a:latin typeface="微软雅黑" panose="020B0503020204020204" pitchFamily="34" charset="-122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1600">
          <a:solidFill>
            <a:srgbClr val="000000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1600">
          <a:solidFill>
            <a:srgbClr val="000000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1600">
          <a:solidFill>
            <a:srgbClr val="000000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16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+mn-ea"/>
                <a:ea typeface="+mn-ea"/>
              </a:rPr>
              <a:t>Proxy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2FEBAD-3568-4D75-8EB6-B57E15E7B148}" type="slidenum">
              <a:rPr lang="zh-CN" altLang="en-US" smtClean="0">
                <a:latin typeface="+mn-ea"/>
                <a:ea typeface="+mn-ea"/>
              </a:rPr>
              <a:pPr>
                <a:defRPr/>
              </a:pPr>
              <a:t>1</a:t>
            </a:fld>
            <a:endParaRPr lang="en-US" altLang="zh-CN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29763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FF3F6249-5A5C-4DC9-8DC8-97490F9FF4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8DB5800A-82D3-4393-BCB5-D749989B1E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077200" cy="4419600"/>
          </a:xfrm>
        </p:spPr>
        <p:txBody>
          <a:bodyPr/>
          <a:lstStyle/>
          <a:p>
            <a:pPr>
              <a:lnSpc>
                <a:spcPct val="110000"/>
              </a:lnSpc>
              <a:defRPr/>
            </a:pPr>
            <a:r>
              <a:rPr lang="zh-CN" altLang="en-US" dirty="0"/>
              <a:t>如果说这个计算程序部署在我们本地计算机上，使用就非常之简单了，我们也就不用去考虑</a:t>
            </a:r>
            <a:r>
              <a:rPr lang="en-US" altLang="zh-CN" dirty="0"/>
              <a:t>Proxy</a:t>
            </a:r>
            <a:r>
              <a:rPr lang="zh-CN" altLang="en-US" dirty="0"/>
              <a:t>模式了。但现在问题是这个</a:t>
            </a:r>
            <a:r>
              <a:rPr lang="en-US" altLang="zh-CN" dirty="0">
                <a:solidFill>
                  <a:srgbClr val="0000FF"/>
                </a:solidFill>
              </a:rPr>
              <a:t>Math</a:t>
            </a:r>
            <a:r>
              <a:rPr lang="zh-CN" altLang="en-US" dirty="0">
                <a:solidFill>
                  <a:srgbClr val="0000FF"/>
                </a:solidFill>
              </a:rPr>
              <a:t>类并没有部署在我们本地，而是部署在一台服务器上，也就是说</a:t>
            </a:r>
            <a:r>
              <a:rPr lang="en-US" altLang="zh-CN" dirty="0">
                <a:solidFill>
                  <a:srgbClr val="0000FF"/>
                </a:solidFill>
              </a:rPr>
              <a:t>Math</a:t>
            </a:r>
            <a:r>
              <a:rPr lang="zh-CN" altLang="en-US" dirty="0">
                <a:solidFill>
                  <a:srgbClr val="0000FF"/>
                </a:solidFill>
              </a:rPr>
              <a:t>类根本和我们的客户程序不在同一个地址空间之内，</a:t>
            </a:r>
            <a:r>
              <a:rPr lang="zh-CN" altLang="en-US" dirty="0"/>
              <a:t>我们现在要面对的</a:t>
            </a:r>
            <a:r>
              <a:rPr lang="zh-CN" altLang="en-US" dirty="0">
                <a:solidFill>
                  <a:srgbClr val="931D11"/>
                </a:solidFill>
              </a:rPr>
              <a:t>是跨越</a:t>
            </a:r>
            <a:r>
              <a:rPr lang="en-US" altLang="zh-CN" dirty="0">
                <a:solidFill>
                  <a:srgbClr val="931D11"/>
                </a:solidFill>
              </a:rPr>
              <a:t>Internet</a:t>
            </a:r>
            <a:r>
              <a:rPr lang="zh-CN" altLang="en-US" dirty="0">
                <a:solidFill>
                  <a:srgbClr val="931D11"/>
                </a:solidFill>
              </a:rPr>
              <a:t>这样一个网络障碍：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D81540DD-D351-42F4-8B7A-851692D038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pic>
        <p:nvPicPr>
          <p:cNvPr id="15363" name="Picture 5" descr="Proxy_01">
            <a:extLst>
              <a:ext uri="{FF2B5EF4-FFF2-40B4-BE49-F238E27FC236}">
                <a16:creationId xmlns:a16="http://schemas.microsoft.com/office/drawing/2014/main" id="{38B3589B-1F96-4861-92B1-EA221ED017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908050"/>
            <a:ext cx="6530975" cy="251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4" name="Text Box 6">
            <a:extLst>
              <a:ext uri="{FF2B5EF4-FFF2-40B4-BE49-F238E27FC236}">
                <a16:creationId xmlns:a16="http://schemas.microsoft.com/office/drawing/2014/main" id="{171F8950-BFD5-4554-AE3E-061CC059CD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3789363"/>
            <a:ext cx="73152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  <a:buClrTx/>
              <a:buSzTx/>
              <a:buFont typeface="Wingdings" panose="05000000000000000000" pitchFamily="2" charset="2"/>
              <a:buChar char="l"/>
            </a:pPr>
            <a:r>
              <a:rPr lang="zh-CN" altLang="en-US" sz="2400" b="0" dirty="0">
                <a:latin typeface="+mn-ea"/>
                <a:ea typeface="+mn-ea"/>
                <a:cs typeface="楷体_GB2312"/>
              </a:rPr>
              <a:t>这时候调用</a:t>
            </a:r>
            <a:r>
              <a:rPr lang="en-US" altLang="zh-CN" sz="2400" b="0" dirty="0">
                <a:latin typeface="+mn-ea"/>
                <a:ea typeface="+mn-ea"/>
                <a:cs typeface="楷体_GB2312"/>
              </a:rPr>
              <a:t>Math</a:t>
            </a:r>
            <a:r>
              <a:rPr lang="zh-CN" altLang="en-US" sz="2400" b="0" dirty="0">
                <a:latin typeface="+mn-ea"/>
                <a:ea typeface="+mn-ea"/>
                <a:cs typeface="楷体_GB2312"/>
              </a:rPr>
              <a:t>类的方法就没有那么简单了，因为我们更多的还要去考虑网络的问题，对接收到的结果解包等一系列操作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EDA25E31-1892-43E6-A71F-A5DAE523A3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98655D65-B2AF-44BB-869A-59B5A3C93F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50000"/>
              </a:spcBef>
              <a:buClrTx/>
              <a:buSzTx/>
              <a:defRPr/>
            </a:pPr>
            <a:r>
              <a:rPr lang="zh-CN" altLang="en-US" sz="2400" dirty="0">
                <a:latin typeface="+mn-ea"/>
              </a:rPr>
              <a:t>为了解决由于网络等障碍引起的复杂性，就引出了</a:t>
            </a:r>
            <a:r>
              <a:rPr lang="en-US" altLang="zh-CN" sz="2400" dirty="0">
                <a:latin typeface="+mn-ea"/>
              </a:rPr>
              <a:t>Proxy</a:t>
            </a:r>
            <a:r>
              <a:rPr lang="zh-CN" altLang="en-US" sz="2400" dirty="0">
                <a:latin typeface="+mn-ea"/>
              </a:rPr>
              <a:t>模式，我们使用一个本地的代理来替</a:t>
            </a:r>
            <a:r>
              <a:rPr lang="en-US" altLang="zh-CN" sz="2400" dirty="0">
                <a:latin typeface="+mn-ea"/>
              </a:rPr>
              <a:t>Math</a:t>
            </a:r>
            <a:r>
              <a:rPr lang="zh-CN" altLang="en-US" sz="2400" dirty="0">
                <a:latin typeface="+mn-ea"/>
              </a:rPr>
              <a:t>类打点一切，即为我们的系统引入了一层间接层 </a:t>
            </a:r>
          </a:p>
          <a:p>
            <a:pPr>
              <a:spcBef>
                <a:spcPct val="50000"/>
              </a:spcBef>
              <a:buClrTx/>
              <a:buSzTx/>
              <a:defRPr/>
            </a:pPr>
            <a:endParaRPr lang="zh-CN" altLang="en-US" sz="2000" b="1" dirty="0"/>
          </a:p>
          <a:p>
            <a:pPr>
              <a:spcBef>
                <a:spcPct val="50000"/>
              </a:spcBef>
              <a:buClrTx/>
              <a:buSzTx/>
              <a:defRPr/>
            </a:pPr>
            <a:endParaRPr lang="zh-CN" altLang="en-US" sz="2000" b="1" dirty="0"/>
          </a:p>
          <a:p>
            <a:pPr>
              <a:spcBef>
                <a:spcPct val="50000"/>
              </a:spcBef>
              <a:buClrTx/>
              <a:buSzTx/>
              <a:defRPr/>
            </a:pPr>
            <a:endParaRPr lang="zh-CN" altLang="en-US" sz="2000" b="1" dirty="0"/>
          </a:p>
          <a:p>
            <a:pPr>
              <a:spcBef>
                <a:spcPct val="50000"/>
              </a:spcBef>
              <a:buClrTx/>
              <a:buSzTx/>
              <a:defRPr/>
            </a:pPr>
            <a:endParaRPr lang="en-US" altLang="zh-CN" sz="2800" dirty="0">
              <a:latin typeface="+mn-ea"/>
            </a:endParaRPr>
          </a:p>
          <a:p>
            <a:pPr>
              <a:spcBef>
                <a:spcPct val="50000"/>
              </a:spcBef>
              <a:buClrTx/>
              <a:buSzTx/>
              <a:defRPr/>
            </a:pPr>
            <a:r>
              <a:rPr lang="zh-CN" altLang="en-US" sz="2800" dirty="0">
                <a:latin typeface="+mn-ea"/>
              </a:rPr>
              <a:t>我们在</a:t>
            </a:r>
            <a:r>
              <a:rPr lang="en-US" altLang="zh-CN" sz="2800" dirty="0" err="1">
                <a:latin typeface="+mn-ea"/>
              </a:rPr>
              <a:t>MathProxy</a:t>
            </a:r>
            <a:r>
              <a:rPr lang="zh-CN" altLang="en-US" sz="2800" dirty="0">
                <a:latin typeface="+mn-ea"/>
              </a:rPr>
              <a:t>中实现对</a:t>
            </a:r>
            <a:r>
              <a:rPr lang="en-US" altLang="zh-CN" sz="2800" dirty="0">
                <a:latin typeface="+mn-ea"/>
              </a:rPr>
              <a:t>Math</a:t>
            </a:r>
            <a:r>
              <a:rPr lang="zh-CN" altLang="en-US" sz="2800" dirty="0">
                <a:latin typeface="+mn-ea"/>
              </a:rPr>
              <a:t>数据类的访问，让</a:t>
            </a:r>
            <a:r>
              <a:rPr lang="en-US" altLang="zh-CN" sz="2800" dirty="0" err="1">
                <a:latin typeface="+mn-ea"/>
              </a:rPr>
              <a:t>MathProxy</a:t>
            </a:r>
            <a:r>
              <a:rPr lang="zh-CN" altLang="en-US" sz="2800" dirty="0">
                <a:latin typeface="+mn-ea"/>
              </a:rPr>
              <a:t>来代替网络上的</a:t>
            </a:r>
            <a:r>
              <a:rPr lang="en-US" altLang="zh-CN" sz="2800" dirty="0">
                <a:latin typeface="+mn-ea"/>
              </a:rPr>
              <a:t>Math</a:t>
            </a:r>
            <a:r>
              <a:rPr lang="zh-CN" altLang="en-US" sz="2800" dirty="0">
                <a:latin typeface="+mn-ea"/>
              </a:rPr>
              <a:t>类，这样我们看到</a:t>
            </a:r>
            <a:r>
              <a:rPr lang="en-US" altLang="zh-CN" sz="2800" dirty="0" err="1">
                <a:latin typeface="+mn-ea"/>
              </a:rPr>
              <a:t>MathProxy</a:t>
            </a:r>
            <a:r>
              <a:rPr lang="zh-CN" altLang="en-US" sz="2800" dirty="0">
                <a:latin typeface="+mn-ea"/>
              </a:rPr>
              <a:t>就好像是本地</a:t>
            </a:r>
            <a:r>
              <a:rPr lang="en-US" altLang="zh-CN" sz="2800" dirty="0">
                <a:latin typeface="+mn-ea"/>
              </a:rPr>
              <a:t>Math</a:t>
            </a:r>
            <a:r>
              <a:rPr lang="zh-CN" altLang="en-US" sz="2800" dirty="0">
                <a:latin typeface="+mn-ea"/>
              </a:rPr>
              <a:t>类，它与客户程序处在了同一地址空间内： </a:t>
            </a:r>
            <a:endParaRPr lang="zh-CN" altLang="en-US" sz="2000" dirty="0">
              <a:latin typeface="+mn-ea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98C560D-34A4-4632-AAD7-7474047A73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2420888"/>
            <a:ext cx="5838750" cy="187220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3">
            <a:extLst>
              <a:ext uri="{FF2B5EF4-FFF2-40B4-BE49-F238E27FC236}">
                <a16:creationId xmlns:a16="http://schemas.microsoft.com/office/drawing/2014/main" id="{175B4DFC-D3FB-4350-826D-5DADCE8976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9512" y="404664"/>
            <a:ext cx="8964488" cy="6453336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1800" b="1" dirty="0"/>
              <a:t>public class </a:t>
            </a:r>
            <a:r>
              <a:rPr lang="en-US" altLang="zh-CN" sz="1800" b="1" dirty="0" err="1"/>
              <a:t>MathProxy</a:t>
            </a:r>
            <a:br>
              <a:rPr lang="en-US" altLang="zh-CN" sz="1800" b="1" dirty="0"/>
            </a:br>
            <a:r>
              <a:rPr lang="en-US" altLang="zh-CN" sz="1800" b="1" dirty="0"/>
              <a:t>  {</a:t>
            </a:r>
            <a:br>
              <a:rPr lang="en-US" altLang="zh-CN" sz="1800" b="1" dirty="0"/>
            </a:br>
            <a:r>
              <a:rPr lang="en-US" altLang="zh-CN" sz="1800" b="1" dirty="0"/>
              <a:t>     private Math </a:t>
            </a:r>
            <a:r>
              <a:rPr lang="en-US" altLang="zh-CN" sz="1800" b="1" dirty="0" err="1"/>
              <a:t>math</a:t>
            </a:r>
            <a:r>
              <a:rPr lang="en-US" altLang="zh-CN" sz="1800" b="1" dirty="0"/>
              <a:t> 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1800" b="1" dirty="0"/>
              <a:t>          public </a:t>
            </a:r>
            <a:r>
              <a:rPr lang="en-US" altLang="zh-CN" sz="1800" b="1" dirty="0" err="1"/>
              <a:t>MathProxy</a:t>
            </a:r>
            <a:r>
              <a:rPr lang="en-US" altLang="zh-CN" sz="1800" b="1" dirty="0"/>
              <a:t>()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1800" b="1" dirty="0"/>
              <a:t>           {     math=new Math();   }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1800" b="1" dirty="0"/>
              <a:t>  </a:t>
            </a:r>
            <a:r>
              <a:rPr lang="en-US" altLang="zh-CN" sz="1800" b="1" dirty="0">
                <a:solidFill>
                  <a:srgbClr val="0000FF"/>
                </a:solidFill>
              </a:rPr>
              <a:t>   // </a:t>
            </a:r>
            <a:r>
              <a:rPr lang="zh-CN" altLang="en-US" sz="1800" b="1" dirty="0">
                <a:solidFill>
                  <a:srgbClr val="0000FF"/>
                </a:solidFill>
              </a:rPr>
              <a:t>以下的方法中，可能不仅仅是简单的调用</a:t>
            </a:r>
            <a:r>
              <a:rPr lang="en-US" altLang="zh-CN" sz="1800" b="1" dirty="0">
                <a:solidFill>
                  <a:srgbClr val="0000FF"/>
                </a:solidFill>
              </a:rPr>
              <a:t>Math</a:t>
            </a:r>
            <a:r>
              <a:rPr lang="zh-CN" altLang="en-US" sz="1800" b="1" dirty="0">
                <a:solidFill>
                  <a:srgbClr val="0000FF"/>
                </a:solidFill>
              </a:rPr>
              <a:t>类的方法</a:t>
            </a:r>
            <a:r>
              <a:rPr lang="zh-CN" altLang="en-US" sz="1800" b="1" dirty="0"/>
              <a:t> </a:t>
            </a:r>
            <a:br>
              <a:rPr lang="zh-CN" altLang="en-US" sz="1800" b="1" dirty="0"/>
            </a:br>
            <a:r>
              <a:rPr lang="zh-CN" altLang="en-US" sz="1800" b="1" dirty="0"/>
              <a:t>     </a:t>
            </a:r>
            <a:r>
              <a:rPr lang="en-US" altLang="zh-CN" sz="1800" b="1" dirty="0"/>
              <a:t>public double Add(double </a:t>
            </a:r>
            <a:r>
              <a:rPr lang="en-US" altLang="zh-CN" sz="1800" b="1" dirty="0" err="1"/>
              <a:t>x,double</a:t>
            </a:r>
            <a:r>
              <a:rPr lang="en-US" altLang="zh-CN" sz="1800" b="1" dirty="0"/>
              <a:t> y)</a:t>
            </a:r>
            <a:br>
              <a:rPr lang="en-US" altLang="zh-CN" sz="1800" b="1" dirty="0"/>
            </a:br>
            <a:r>
              <a:rPr lang="en-US" altLang="zh-CN" sz="1800" b="1" dirty="0"/>
              <a:t>      {</a:t>
            </a:r>
            <a:br>
              <a:rPr lang="en-US" altLang="zh-CN" sz="1800" b="1" dirty="0"/>
            </a:br>
            <a:r>
              <a:rPr lang="en-US" altLang="zh-CN" sz="1800" b="1" dirty="0"/>
              <a:t>         return </a:t>
            </a:r>
            <a:r>
              <a:rPr lang="en-US" altLang="zh-CN" sz="1800" b="1" dirty="0" err="1"/>
              <a:t>math.Add</a:t>
            </a:r>
            <a:r>
              <a:rPr lang="en-US" altLang="zh-CN" sz="1800" b="1" dirty="0"/>
              <a:t>(</a:t>
            </a:r>
            <a:r>
              <a:rPr lang="en-US" altLang="zh-CN" sz="1800" b="1" dirty="0" err="1"/>
              <a:t>x,y</a:t>
            </a:r>
            <a:r>
              <a:rPr lang="en-US" altLang="zh-CN" sz="1800" b="1" dirty="0"/>
              <a:t>);</a:t>
            </a:r>
            <a:br>
              <a:rPr lang="en-US" altLang="zh-CN" sz="1800" b="1" dirty="0"/>
            </a:br>
            <a:r>
              <a:rPr lang="en-US" altLang="zh-CN" sz="1800" b="1" dirty="0"/>
              <a:t>     }</a:t>
            </a:r>
            <a:br>
              <a:rPr lang="en-US" altLang="zh-CN" sz="1800" b="1" dirty="0"/>
            </a:br>
            <a:r>
              <a:rPr lang="en-US" altLang="zh-CN" sz="1800" b="1" dirty="0"/>
              <a:t>      public double Sub(double </a:t>
            </a:r>
            <a:r>
              <a:rPr lang="en-US" altLang="zh-CN" sz="1800" b="1" dirty="0" err="1"/>
              <a:t>x,double</a:t>
            </a:r>
            <a:r>
              <a:rPr lang="en-US" altLang="zh-CN" sz="1800" b="1" dirty="0"/>
              <a:t> y)</a:t>
            </a:r>
            <a:br>
              <a:rPr lang="en-US" altLang="zh-CN" sz="1800" b="1" dirty="0"/>
            </a:br>
            <a:r>
              <a:rPr lang="en-US" altLang="zh-CN" sz="1800" b="1" dirty="0"/>
              <a:t>      {</a:t>
            </a:r>
            <a:br>
              <a:rPr lang="en-US" altLang="zh-CN" sz="1800" b="1" dirty="0"/>
            </a:br>
            <a:r>
              <a:rPr lang="en-US" altLang="zh-CN" sz="1800" b="1" dirty="0"/>
              <a:t>         return </a:t>
            </a:r>
            <a:r>
              <a:rPr lang="en-US" altLang="zh-CN" sz="1800" b="1" dirty="0" err="1"/>
              <a:t>math.Sub</a:t>
            </a:r>
            <a:r>
              <a:rPr lang="en-US" altLang="zh-CN" sz="1800" b="1" dirty="0"/>
              <a:t>(</a:t>
            </a:r>
            <a:r>
              <a:rPr lang="en-US" altLang="zh-CN" sz="1800" b="1" dirty="0" err="1"/>
              <a:t>x,y</a:t>
            </a:r>
            <a:r>
              <a:rPr lang="en-US" altLang="zh-CN" sz="1800" b="1" dirty="0"/>
              <a:t>);</a:t>
            </a:r>
            <a:br>
              <a:rPr lang="en-US" altLang="zh-CN" sz="1800" b="1" dirty="0"/>
            </a:br>
            <a:r>
              <a:rPr lang="en-US" altLang="zh-CN" sz="1800" b="1" dirty="0"/>
              <a:t>     } </a:t>
            </a:r>
            <a:br>
              <a:rPr lang="en-US" altLang="zh-CN" sz="1800" b="1" dirty="0"/>
            </a:br>
            <a:r>
              <a:rPr lang="en-US" altLang="zh-CN" sz="1800" b="1" dirty="0"/>
              <a:t>     public double </a:t>
            </a:r>
            <a:r>
              <a:rPr lang="en-US" altLang="zh-CN" sz="1800" b="1" dirty="0" err="1"/>
              <a:t>Mul</a:t>
            </a:r>
            <a:r>
              <a:rPr lang="en-US" altLang="zh-CN" sz="1800" b="1" dirty="0"/>
              <a:t>(double </a:t>
            </a:r>
            <a:r>
              <a:rPr lang="en-US" altLang="zh-CN" sz="1800" b="1" dirty="0" err="1"/>
              <a:t>x,double</a:t>
            </a:r>
            <a:r>
              <a:rPr lang="en-US" altLang="zh-CN" sz="1800" b="1" dirty="0"/>
              <a:t> y)</a:t>
            </a:r>
            <a:br>
              <a:rPr lang="en-US" altLang="zh-CN" sz="1800" b="1" dirty="0"/>
            </a:br>
            <a:r>
              <a:rPr lang="en-US" altLang="zh-CN" sz="1800" b="1" dirty="0"/>
              <a:t>      {</a:t>
            </a:r>
            <a:br>
              <a:rPr lang="en-US" altLang="zh-CN" sz="1800" b="1" dirty="0"/>
            </a:br>
            <a:r>
              <a:rPr lang="en-US" altLang="zh-CN" sz="1800" b="1" dirty="0"/>
              <a:t>         return </a:t>
            </a:r>
            <a:r>
              <a:rPr lang="en-US" altLang="zh-CN" sz="1800" b="1" dirty="0" err="1"/>
              <a:t>math.Mul</a:t>
            </a:r>
            <a:r>
              <a:rPr lang="en-US" altLang="zh-CN" sz="1800" b="1" dirty="0"/>
              <a:t>(</a:t>
            </a:r>
            <a:r>
              <a:rPr lang="en-US" altLang="zh-CN" sz="1800" b="1" dirty="0" err="1"/>
              <a:t>x,y</a:t>
            </a:r>
            <a:r>
              <a:rPr lang="en-US" altLang="zh-CN" sz="1800" b="1" dirty="0"/>
              <a:t>);</a:t>
            </a:r>
            <a:br>
              <a:rPr lang="en-US" altLang="zh-CN" sz="1800" b="1" dirty="0"/>
            </a:br>
            <a:r>
              <a:rPr lang="en-US" altLang="zh-CN" sz="1800" b="1" dirty="0"/>
              <a:t>     } </a:t>
            </a:r>
            <a:br>
              <a:rPr lang="en-US" altLang="zh-CN" sz="1800" b="1" dirty="0"/>
            </a:br>
            <a:r>
              <a:rPr lang="en-US" altLang="zh-CN" sz="1800" b="1" dirty="0"/>
              <a:t>     public double Dev(double </a:t>
            </a:r>
            <a:r>
              <a:rPr lang="en-US" altLang="zh-CN" sz="1800" b="1" dirty="0" err="1"/>
              <a:t>x,double</a:t>
            </a:r>
            <a:r>
              <a:rPr lang="en-US" altLang="zh-CN" sz="1800" b="1" dirty="0"/>
              <a:t> y)</a:t>
            </a:r>
            <a:br>
              <a:rPr lang="en-US" altLang="zh-CN" sz="1800" b="1" dirty="0"/>
            </a:br>
            <a:r>
              <a:rPr lang="en-US" altLang="zh-CN" sz="1800" b="1" dirty="0"/>
              <a:t>      {</a:t>
            </a:r>
            <a:br>
              <a:rPr lang="en-US" altLang="zh-CN" sz="1800" b="1" dirty="0"/>
            </a:br>
            <a:r>
              <a:rPr lang="en-US" altLang="zh-CN" sz="1800" b="1" dirty="0"/>
              <a:t>         return </a:t>
            </a:r>
            <a:r>
              <a:rPr lang="en-US" altLang="zh-CN" sz="1800" b="1" dirty="0" err="1"/>
              <a:t>math.Dev</a:t>
            </a:r>
            <a:r>
              <a:rPr lang="en-US" altLang="zh-CN" sz="1800" b="1" dirty="0"/>
              <a:t>(</a:t>
            </a:r>
            <a:r>
              <a:rPr lang="en-US" altLang="zh-CN" sz="1800" b="1" dirty="0" err="1"/>
              <a:t>x,y</a:t>
            </a:r>
            <a:r>
              <a:rPr lang="en-US" altLang="zh-CN" sz="1800" b="1" dirty="0"/>
              <a:t>);</a:t>
            </a:r>
            <a:br>
              <a:rPr lang="en-US" altLang="zh-CN" sz="1800" b="1" dirty="0"/>
            </a:br>
            <a:r>
              <a:rPr lang="en-US" altLang="zh-CN" sz="1800" b="1" dirty="0"/>
              <a:t>     }</a:t>
            </a:r>
            <a:br>
              <a:rPr lang="en-US" altLang="zh-CN" sz="1800" b="1" dirty="0"/>
            </a:br>
            <a:r>
              <a:rPr lang="en-US" altLang="zh-CN" sz="1800" b="1" dirty="0"/>
              <a:t> </a:t>
            </a:r>
            <a:r>
              <a:rPr lang="en-US" altLang="zh-CN" sz="1800" dirty="0"/>
              <a:t>}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C8E51E14-A1EE-444A-8A9B-713071EF29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1DC676F3-F869-4C2A-9FFD-3F6736E01B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  <a:defRPr/>
            </a:pPr>
            <a:r>
              <a:rPr lang="zh-CN" altLang="en-US" sz="2400" dirty="0"/>
              <a:t>现在可以说我们已经实现了对</a:t>
            </a:r>
            <a:r>
              <a:rPr lang="en-US" altLang="zh-CN" sz="2400" dirty="0"/>
              <a:t>Math</a:t>
            </a:r>
            <a:r>
              <a:rPr lang="zh-CN" altLang="en-US" sz="2400" dirty="0"/>
              <a:t>类的代理，存在的一个问题是我们在</a:t>
            </a:r>
            <a:r>
              <a:rPr lang="en-US" altLang="zh-CN" sz="2400" dirty="0" err="1"/>
              <a:t>MathProxy</a:t>
            </a:r>
            <a:r>
              <a:rPr lang="zh-CN" altLang="en-US" sz="2400" dirty="0"/>
              <a:t>类中调用了原实现类</a:t>
            </a:r>
            <a:r>
              <a:rPr lang="en-US" altLang="zh-CN" sz="2400" dirty="0"/>
              <a:t>Math</a:t>
            </a:r>
            <a:r>
              <a:rPr lang="zh-CN" altLang="en-US" sz="2400" dirty="0"/>
              <a:t>的方法，但是</a:t>
            </a:r>
            <a:r>
              <a:rPr lang="en-US" altLang="zh-CN" sz="2400" dirty="0"/>
              <a:t>Math</a:t>
            </a:r>
            <a:r>
              <a:rPr lang="zh-CN" altLang="en-US" sz="2400" dirty="0"/>
              <a:t>并不一定实现了所有的方法，为了强迫</a:t>
            </a:r>
            <a:r>
              <a:rPr lang="en-US" altLang="zh-CN" sz="2400" dirty="0"/>
              <a:t>Math</a:t>
            </a:r>
            <a:r>
              <a:rPr lang="zh-CN" altLang="en-US" sz="2400" dirty="0"/>
              <a:t>类实现所有的方法，另一方面，为了我们更加透明的去操作对象，我们在</a:t>
            </a:r>
            <a:r>
              <a:rPr lang="en-US" altLang="zh-CN" sz="2400" dirty="0"/>
              <a:t>Math</a:t>
            </a:r>
            <a:r>
              <a:rPr lang="zh-CN" altLang="en-US" sz="2400" dirty="0"/>
              <a:t>类和</a:t>
            </a:r>
            <a:r>
              <a:rPr lang="en-US" altLang="zh-CN" sz="2400" dirty="0" err="1"/>
              <a:t>MathProxy</a:t>
            </a:r>
            <a:r>
              <a:rPr lang="zh-CN" altLang="en-US" sz="2400" dirty="0"/>
              <a:t>类的基础上加上一层抽象，即它们都实现与</a:t>
            </a:r>
            <a:r>
              <a:rPr lang="en-US" altLang="zh-CN" sz="2400" dirty="0" err="1"/>
              <a:t>IMath</a:t>
            </a:r>
            <a:r>
              <a:rPr lang="zh-CN" altLang="en-US" sz="2400" dirty="0"/>
              <a:t>接口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EC865C9-447D-46FB-8AE2-B0E68BA7B5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878" y="3789040"/>
            <a:ext cx="5761219" cy="2847079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3">
            <a:extLst>
              <a:ext uri="{FF2B5EF4-FFF2-40B4-BE49-F238E27FC236}">
                <a16:creationId xmlns:a16="http://schemas.microsoft.com/office/drawing/2014/main" id="{4D810277-D432-4927-8C42-7797C21F10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73088" y="548680"/>
            <a:ext cx="8175376" cy="6192688"/>
          </a:xfrm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1800" b="1" dirty="0"/>
              <a:t>public interface </a:t>
            </a:r>
            <a:r>
              <a:rPr lang="en-US" altLang="zh-CN" sz="1800" b="1" dirty="0" err="1"/>
              <a:t>IMath</a:t>
            </a:r>
            <a:br>
              <a:rPr lang="en-US" altLang="zh-CN" sz="1800" b="1" dirty="0"/>
            </a:br>
            <a:r>
              <a:rPr lang="en-US" altLang="zh-CN" sz="1800" b="1" dirty="0"/>
              <a:t>  {</a:t>
            </a:r>
            <a:br>
              <a:rPr lang="en-US" altLang="zh-CN" sz="1800" b="1" dirty="0"/>
            </a:br>
            <a:r>
              <a:rPr lang="en-US" altLang="zh-CN" sz="1800" b="1" dirty="0"/>
              <a:t>     double Add(double </a:t>
            </a:r>
            <a:r>
              <a:rPr lang="en-US" altLang="zh-CN" sz="1800" b="1" dirty="0" err="1"/>
              <a:t>x,double</a:t>
            </a:r>
            <a:r>
              <a:rPr lang="en-US" altLang="zh-CN" sz="1800" b="1" dirty="0"/>
              <a:t> y);</a:t>
            </a:r>
            <a:br>
              <a:rPr lang="en-US" altLang="zh-CN" sz="1800" b="1" dirty="0"/>
            </a:br>
            <a:r>
              <a:rPr lang="en-US" altLang="zh-CN" sz="1800" b="1" dirty="0"/>
              <a:t> </a:t>
            </a:r>
            <a:br>
              <a:rPr lang="en-US" altLang="zh-CN" sz="1800" b="1" dirty="0"/>
            </a:br>
            <a:r>
              <a:rPr lang="en-US" altLang="zh-CN" sz="1800" b="1" dirty="0"/>
              <a:t>     double Sub(double </a:t>
            </a:r>
            <a:r>
              <a:rPr lang="en-US" altLang="zh-CN" sz="1800" b="1" dirty="0" err="1"/>
              <a:t>x,double</a:t>
            </a:r>
            <a:r>
              <a:rPr lang="en-US" altLang="zh-CN" sz="1800" b="1" dirty="0"/>
              <a:t> y);</a:t>
            </a:r>
            <a:br>
              <a:rPr lang="en-US" altLang="zh-CN" sz="1800" b="1" dirty="0"/>
            </a:br>
            <a:r>
              <a:rPr lang="en-US" altLang="zh-CN" sz="1800" b="1" dirty="0"/>
              <a:t> </a:t>
            </a:r>
            <a:br>
              <a:rPr lang="en-US" altLang="zh-CN" sz="1800" b="1" dirty="0"/>
            </a:br>
            <a:r>
              <a:rPr lang="en-US" altLang="zh-CN" sz="1800" b="1" dirty="0"/>
              <a:t>     double </a:t>
            </a:r>
            <a:r>
              <a:rPr lang="en-US" altLang="zh-CN" sz="1800" b="1" dirty="0" err="1"/>
              <a:t>Mul</a:t>
            </a:r>
            <a:r>
              <a:rPr lang="en-US" altLang="zh-CN" sz="1800" b="1" dirty="0"/>
              <a:t>(double </a:t>
            </a:r>
            <a:r>
              <a:rPr lang="en-US" altLang="zh-CN" sz="1800" b="1" dirty="0" err="1"/>
              <a:t>x,double</a:t>
            </a:r>
            <a:r>
              <a:rPr lang="en-US" altLang="zh-CN" sz="1800" b="1" dirty="0"/>
              <a:t> y);</a:t>
            </a:r>
            <a:br>
              <a:rPr lang="en-US" altLang="zh-CN" sz="1800" b="1" dirty="0"/>
            </a:br>
            <a:r>
              <a:rPr lang="en-US" altLang="zh-CN" sz="1800" b="1" dirty="0"/>
              <a:t> </a:t>
            </a:r>
            <a:br>
              <a:rPr lang="en-US" altLang="zh-CN" sz="1800" b="1" dirty="0"/>
            </a:br>
            <a:r>
              <a:rPr lang="en-US" altLang="zh-CN" sz="1800" b="1" dirty="0"/>
              <a:t>     double Dev(double </a:t>
            </a:r>
            <a:r>
              <a:rPr lang="en-US" altLang="zh-CN" sz="1800" b="1" dirty="0" err="1"/>
              <a:t>x,double</a:t>
            </a:r>
            <a:r>
              <a:rPr lang="en-US" altLang="zh-CN" sz="1800" b="1" dirty="0"/>
              <a:t> y);</a:t>
            </a:r>
            <a:br>
              <a:rPr lang="en-US" altLang="zh-CN" sz="1800" b="1" dirty="0"/>
            </a:br>
            <a:r>
              <a:rPr lang="en-US" altLang="zh-CN" sz="1800" b="1" dirty="0"/>
              <a:t> }</a:t>
            </a:r>
            <a:br>
              <a:rPr lang="en-US" altLang="zh-CN" sz="1800" b="1" dirty="0"/>
            </a:br>
            <a:r>
              <a:rPr lang="en-US" altLang="zh-CN" sz="1800" b="1" dirty="0"/>
              <a:t> </a:t>
            </a:r>
            <a:br>
              <a:rPr lang="en-US" altLang="zh-CN" sz="1800" b="1" dirty="0"/>
            </a:br>
            <a:r>
              <a:rPr lang="en-US" altLang="zh-CN" sz="1800" b="1" dirty="0"/>
              <a:t> //Math</a:t>
            </a:r>
            <a:r>
              <a:rPr lang="zh-CN" altLang="en-US" sz="1800" b="1" dirty="0"/>
              <a:t>类和</a:t>
            </a:r>
            <a:r>
              <a:rPr lang="en-US" altLang="zh-CN" sz="1800" b="1" dirty="0" err="1"/>
              <a:t>MathProxy</a:t>
            </a:r>
            <a:r>
              <a:rPr lang="zh-CN" altLang="en-US" sz="1800" b="1" dirty="0"/>
              <a:t>类分别实现</a:t>
            </a:r>
            <a:r>
              <a:rPr lang="en-US" altLang="zh-CN" sz="1800" b="1" dirty="0" err="1"/>
              <a:t>IMath</a:t>
            </a:r>
            <a:r>
              <a:rPr lang="zh-CN" altLang="en-US" sz="1800" b="1" dirty="0"/>
              <a:t>接口：</a:t>
            </a:r>
            <a:br>
              <a:rPr lang="zh-CN" altLang="en-US" sz="1800" b="1" dirty="0"/>
            </a:br>
            <a:r>
              <a:rPr lang="zh-CN" altLang="en-US" sz="1800" b="1" dirty="0"/>
              <a:t> </a:t>
            </a:r>
            <a:br>
              <a:rPr lang="zh-CN" altLang="en-US" sz="1800" b="1" dirty="0"/>
            </a:br>
            <a:r>
              <a:rPr lang="zh-CN" altLang="en-US" sz="1800" b="1" dirty="0"/>
              <a:t> </a:t>
            </a:r>
            <a:r>
              <a:rPr lang="en-US" altLang="zh-CN" sz="1800" b="1" dirty="0"/>
              <a:t>public class </a:t>
            </a:r>
            <a:r>
              <a:rPr lang="en-US" altLang="zh-CN" sz="1800" b="1" dirty="0" err="1"/>
              <a:t>MathProxy</a:t>
            </a:r>
            <a:r>
              <a:rPr lang="en-US" altLang="zh-CN" sz="1800" b="1" dirty="0"/>
              <a:t> implements </a:t>
            </a:r>
            <a:r>
              <a:rPr lang="en-US" altLang="zh-CN" sz="1800" b="1" dirty="0" err="1"/>
              <a:t>IMath</a:t>
            </a:r>
            <a:br>
              <a:rPr lang="en-US" altLang="zh-CN" sz="1800" b="1" dirty="0"/>
            </a:br>
            <a:r>
              <a:rPr lang="en-US" altLang="zh-CN" sz="1800" b="1" dirty="0"/>
              <a:t>  {</a:t>
            </a:r>
            <a:br>
              <a:rPr lang="en-US" altLang="zh-CN" sz="1800" b="1" dirty="0"/>
            </a:br>
            <a:r>
              <a:rPr lang="en-US" altLang="zh-CN" sz="1800" b="1" dirty="0"/>
              <a:t>       </a:t>
            </a:r>
            <a:r>
              <a:rPr lang="zh-CN" altLang="en-US" sz="1800" b="1" dirty="0"/>
              <a:t>。。。。。。。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1800" b="1" dirty="0"/>
              <a:t>         </a:t>
            </a:r>
            <a:r>
              <a:rPr lang="en-US" altLang="zh-CN" sz="1800" b="1" dirty="0"/>
              <a:t>}</a:t>
            </a:r>
            <a:br>
              <a:rPr lang="en-US" altLang="zh-CN" sz="1800" b="1" dirty="0"/>
            </a:br>
            <a:r>
              <a:rPr lang="en-US" altLang="zh-CN" sz="1800" b="1" dirty="0"/>
              <a:t> </a:t>
            </a:r>
            <a:br>
              <a:rPr lang="en-US" altLang="zh-CN" sz="1800" b="1" dirty="0"/>
            </a:br>
            <a:r>
              <a:rPr lang="en-US" altLang="zh-CN" sz="1800" b="1" dirty="0"/>
              <a:t> public class Math  implements  </a:t>
            </a:r>
            <a:r>
              <a:rPr lang="en-US" altLang="zh-CN" sz="1800" b="1" dirty="0" err="1"/>
              <a:t>IMath</a:t>
            </a:r>
            <a:br>
              <a:rPr lang="en-US" altLang="zh-CN" sz="1800" b="1" dirty="0"/>
            </a:br>
            <a:r>
              <a:rPr lang="en-US" altLang="zh-CN" sz="1800" b="1" dirty="0"/>
              <a:t>  {</a:t>
            </a:r>
            <a:br>
              <a:rPr lang="en-US" altLang="zh-CN" sz="1800" b="1" dirty="0"/>
            </a:br>
            <a:r>
              <a:rPr lang="en-US" altLang="zh-CN" sz="1800" b="1" dirty="0"/>
              <a:t>     </a:t>
            </a:r>
            <a:r>
              <a:rPr lang="zh-CN" altLang="en-US" sz="1800" b="1" dirty="0"/>
              <a:t>。。。。。。。。。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1800" b="1" dirty="0"/>
              <a:t>        </a:t>
            </a:r>
            <a:r>
              <a:rPr lang="en-US" altLang="zh-CN" sz="1800" b="1" dirty="0"/>
              <a:t>}</a:t>
            </a:r>
            <a:r>
              <a:rPr lang="en-US" altLang="zh-CN" sz="1800" dirty="0"/>
              <a:t>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E2FABE77-A710-4B08-B56C-53072E921C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7290E392-162F-413E-8A61-5D01EA72AC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  <a:defRPr/>
            </a:pPr>
            <a:r>
              <a:rPr lang="zh-CN" altLang="en-US" dirty="0"/>
              <a:t>此时我们在客户程序中就可以像使用</a:t>
            </a:r>
            <a:r>
              <a:rPr lang="en-US" altLang="zh-CN" dirty="0"/>
              <a:t>Math</a:t>
            </a:r>
            <a:r>
              <a:rPr lang="zh-CN" altLang="en-US" dirty="0"/>
              <a:t>类一样来使用</a:t>
            </a:r>
            <a:r>
              <a:rPr lang="en-US" altLang="zh-CN" dirty="0" err="1"/>
              <a:t>MathProxy</a:t>
            </a:r>
            <a:r>
              <a:rPr lang="zh-CN" altLang="en-US" dirty="0"/>
              <a:t>类</a:t>
            </a:r>
          </a:p>
          <a:p>
            <a:pPr>
              <a:lnSpc>
                <a:spcPct val="80000"/>
              </a:lnSpc>
              <a:defRPr/>
            </a:pPr>
            <a:endParaRPr lang="zh-CN" altLang="en-US" sz="2000" b="1" dirty="0"/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000" b="1" dirty="0"/>
              <a:t>       public static void Main()</a:t>
            </a:r>
            <a:br>
              <a:rPr lang="en-US" altLang="zh-CN" sz="2000" b="1" dirty="0"/>
            </a:br>
            <a:r>
              <a:rPr lang="en-US" altLang="zh-CN" sz="2000" b="1" dirty="0"/>
              <a:t>      {</a:t>
            </a:r>
            <a:br>
              <a:rPr lang="en-US" altLang="zh-CN" sz="2000" b="1" dirty="0"/>
            </a:br>
            <a:r>
              <a:rPr lang="en-US" altLang="zh-CN" sz="2000" b="1" dirty="0"/>
              <a:t>         </a:t>
            </a:r>
            <a:r>
              <a:rPr lang="en-US" altLang="zh-CN" sz="2000" b="1" dirty="0" err="1"/>
              <a:t>MathProxy</a:t>
            </a:r>
            <a:r>
              <a:rPr lang="en-US" altLang="zh-CN" sz="2000" b="1" dirty="0"/>
              <a:t> proxy = new </a:t>
            </a:r>
            <a:r>
              <a:rPr lang="en-US" altLang="zh-CN" sz="2000" b="1" dirty="0" err="1"/>
              <a:t>MathProxy</a:t>
            </a:r>
            <a:r>
              <a:rPr lang="en-US" altLang="zh-CN" sz="2000" b="1" dirty="0"/>
              <a:t>();</a:t>
            </a:r>
            <a:br>
              <a:rPr lang="en-US" altLang="zh-CN" sz="2000" b="1" dirty="0"/>
            </a:br>
            <a:r>
              <a:rPr lang="en-US" altLang="zh-CN" sz="2000" b="1" dirty="0"/>
              <a:t> </a:t>
            </a:r>
            <a:br>
              <a:rPr lang="en-US" altLang="zh-CN" sz="2000" b="1" dirty="0"/>
            </a:br>
            <a:r>
              <a:rPr lang="en-US" altLang="zh-CN" sz="2000" b="1" dirty="0"/>
              <a:t>         double </a:t>
            </a:r>
            <a:r>
              <a:rPr lang="en-US" altLang="zh-CN" sz="2000" b="1" dirty="0" err="1"/>
              <a:t>addresult</a:t>
            </a:r>
            <a:r>
              <a:rPr lang="en-US" altLang="zh-CN" sz="2000" b="1" dirty="0"/>
              <a:t> = </a:t>
            </a:r>
            <a:r>
              <a:rPr lang="en-US" altLang="zh-CN" sz="2000" b="1" dirty="0" err="1"/>
              <a:t>proxy.Add</a:t>
            </a:r>
            <a:r>
              <a:rPr lang="en-US" altLang="zh-CN" sz="2000" b="1" dirty="0"/>
              <a:t>(2,3);</a:t>
            </a:r>
            <a:br>
              <a:rPr lang="en-US" altLang="zh-CN" sz="2000" b="1" dirty="0"/>
            </a:br>
            <a:r>
              <a:rPr lang="en-US" altLang="zh-CN" sz="2000" b="1" dirty="0"/>
              <a:t> </a:t>
            </a:r>
            <a:br>
              <a:rPr lang="en-US" altLang="zh-CN" sz="2000" b="1" dirty="0"/>
            </a:br>
            <a:r>
              <a:rPr lang="en-US" altLang="zh-CN" sz="2000" b="1" dirty="0"/>
              <a:t>         double </a:t>
            </a:r>
            <a:r>
              <a:rPr lang="en-US" altLang="zh-CN" sz="2000" b="1" dirty="0" err="1"/>
              <a:t>subresult</a:t>
            </a:r>
            <a:r>
              <a:rPr lang="en-US" altLang="zh-CN" sz="2000" b="1" dirty="0"/>
              <a:t> = </a:t>
            </a:r>
            <a:r>
              <a:rPr lang="en-US" altLang="zh-CN" sz="2000" b="1" dirty="0" err="1"/>
              <a:t>proxy.Sub</a:t>
            </a:r>
            <a:r>
              <a:rPr lang="en-US" altLang="zh-CN" sz="2000" b="1" dirty="0"/>
              <a:t>(2,3);</a:t>
            </a:r>
            <a:br>
              <a:rPr lang="en-US" altLang="zh-CN" sz="2000" b="1" dirty="0"/>
            </a:br>
            <a:r>
              <a:rPr lang="en-US" altLang="zh-CN" sz="2000" b="1" dirty="0"/>
              <a:t> </a:t>
            </a:r>
            <a:br>
              <a:rPr lang="en-US" altLang="zh-CN" sz="2000" b="1" dirty="0"/>
            </a:br>
            <a:r>
              <a:rPr lang="en-US" altLang="zh-CN" sz="2000" b="1" dirty="0"/>
              <a:t>         double </a:t>
            </a:r>
            <a:r>
              <a:rPr lang="en-US" altLang="zh-CN" sz="2000" b="1" dirty="0" err="1"/>
              <a:t>mulresult</a:t>
            </a:r>
            <a:r>
              <a:rPr lang="en-US" altLang="zh-CN" sz="2000" b="1" dirty="0"/>
              <a:t> = </a:t>
            </a:r>
            <a:r>
              <a:rPr lang="en-US" altLang="zh-CN" sz="2000" b="1" dirty="0" err="1"/>
              <a:t>proxy.Mul</a:t>
            </a:r>
            <a:r>
              <a:rPr lang="en-US" altLang="zh-CN" sz="2000" b="1" dirty="0"/>
              <a:t>(2,3);</a:t>
            </a:r>
            <a:br>
              <a:rPr lang="en-US" altLang="zh-CN" sz="2000" b="1" dirty="0"/>
            </a:br>
            <a:r>
              <a:rPr lang="en-US" altLang="zh-CN" sz="2000" b="1" dirty="0"/>
              <a:t> </a:t>
            </a:r>
            <a:br>
              <a:rPr lang="en-US" altLang="zh-CN" sz="2000" b="1" dirty="0"/>
            </a:br>
            <a:r>
              <a:rPr lang="en-US" altLang="zh-CN" sz="2000" b="1" dirty="0"/>
              <a:t>         double </a:t>
            </a:r>
            <a:r>
              <a:rPr lang="en-US" altLang="zh-CN" sz="2000" b="1" dirty="0" err="1"/>
              <a:t>devresult</a:t>
            </a:r>
            <a:r>
              <a:rPr lang="en-US" altLang="zh-CN" sz="2000" b="1" dirty="0"/>
              <a:t> = </a:t>
            </a:r>
            <a:r>
              <a:rPr lang="en-US" altLang="zh-CN" sz="2000" b="1" dirty="0" err="1"/>
              <a:t>proxy.Dev</a:t>
            </a:r>
            <a:r>
              <a:rPr lang="en-US" altLang="zh-CN" sz="2000" b="1" dirty="0"/>
              <a:t>(2,3);</a:t>
            </a:r>
            <a:br>
              <a:rPr lang="en-US" altLang="zh-CN" sz="2000" b="1" dirty="0"/>
            </a:br>
            <a:r>
              <a:rPr lang="en-US" altLang="zh-CN" sz="2000" b="1" dirty="0"/>
              <a:t>     }</a:t>
            </a:r>
            <a:br>
              <a:rPr lang="en-US" altLang="zh-CN" sz="2000" b="1" dirty="0"/>
            </a:br>
            <a:r>
              <a:rPr lang="en-US" altLang="zh-CN" sz="2000" b="1" dirty="0"/>
              <a:t>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3">
            <a:extLst>
              <a:ext uri="{FF2B5EF4-FFF2-40B4-BE49-F238E27FC236}">
                <a16:creationId xmlns:a16="http://schemas.microsoft.com/office/drawing/2014/main" id="{DBA93041-1E36-4AD2-824B-0C90BFDD0D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  <a:defRPr/>
            </a:pPr>
            <a:r>
              <a:rPr lang="zh-CN" altLang="en-US" sz="2800" dirty="0">
                <a:latin typeface="+mn-ea"/>
              </a:rPr>
              <a:t>到这儿整个使用</a:t>
            </a:r>
            <a:r>
              <a:rPr lang="en-US" altLang="zh-CN" sz="2800" dirty="0">
                <a:latin typeface="+mn-ea"/>
              </a:rPr>
              <a:t>Proxy</a:t>
            </a:r>
            <a:r>
              <a:rPr lang="zh-CN" altLang="en-US" sz="2800" dirty="0">
                <a:latin typeface="+mn-ea"/>
              </a:rPr>
              <a:t>模式的过程就完成了，回顾前面我们的解决方案，无非是在</a:t>
            </a:r>
            <a:r>
              <a:rPr lang="zh-CN" altLang="en-US" sz="2800" dirty="0">
                <a:solidFill>
                  <a:srgbClr val="931D11"/>
                </a:solidFill>
                <a:latin typeface="+mn-ea"/>
              </a:rPr>
              <a:t>客户程序和</a:t>
            </a:r>
            <a:r>
              <a:rPr lang="en-US" altLang="zh-CN" sz="2800" dirty="0">
                <a:solidFill>
                  <a:srgbClr val="931D11"/>
                </a:solidFill>
                <a:latin typeface="+mn-ea"/>
              </a:rPr>
              <a:t>Math</a:t>
            </a:r>
            <a:r>
              <a:rPr lang="zh-CN" altLang="en-US" sz="2800" dirty="0">
                <a:solidFill>
                  <a:srgbClr val="931D11"/>
                </a:solidFill>
                <a:latin typeface="+mn-ea"/>
              </a:rPr>
              <a:t>类之间加了一个间接层</a:t>
            </a:r>
            <a:r>
              <a:rPr lang="zh-CN" altLang="en-US" sz="2800" dirty="0">
                <a:latin typeface="+mn-ea"/>
              </a:rPr>
              <a:t>，这也是我们比较常见的解决问题的手段之一。</a:t>
            </a:r>
          </a:p>
          <a:p>
            <a:pPr>
              <a:lnSpc>
                <a:spcPct val="110000"/>
              </a:lnSpc>
              <a:defRPr/>
            </a:pPr>
            <a:r>
              <a:rPr lang="zh-CN" altLang="en-US" sz="2800" dirty="0">
                <a:latin typeface="+mn-ea"/>
              </a:rPr>
              <a:t>另外，对于</a:t>
            </a:r>
            <a:r>
              <a:rPr lang="zh-CN" altLang="en-US" sz="2800" dirty="0">
                <a:solidFill>
                  <a:srgbClr val="931D11"/>
                </a:solidFill>
                <a:latin typeface="+mn-ea"/>
              </a:rPr>
              <a:t>程序中的接口</a:t>
            </a:r>
            <a:r>
              <a:rPr lang="en-US" altLang="zh-CN" sz="2800" dirty="0" err="1">
                <a:solidFill>
                  <a:srgbClr val="931D11"/>
                </a:solidFill>
                <a:latin typeface="+mn-ea"/>
              </a:rPr>
              <a:t>Imath</a:t>
            </a:r>
            <a:r>
              <a:rPr lang="zh-CN" altLang="en-US" sz="2800" dirty="0">
                <a:solidFill>
                  <a:srgbClr val="931D11"/>
                </a:solidFill>
                <a:latin typeface="+mn-ea"/>
              </a:rPr>
              <a:t>，并不是必须的</a:t>
            </a:r>
            <a:r>
              <a:rPr lang="zh-CN" altLang="en-US" sz="2800" dirty="0">
                <a:latin typeface="+mn-ea"/>
              </a:rPr>
              <a:t>，大多数情况下，我们为了保持对对象操作的透明性，并强制实现类实现代理类所要调用的所有的方法，我们会让它们实现同一个接口。但是代理类它其实只是在一定程度上代表了原来的实现类，所以它们有时候也可以不实现于同一个接口</a:t>
            </a:r>
            <a:r>
              <a:rPr lang="zh-CN" altLang="en-US" sz="2800" b="1" dirty="0"/>
              <a:t>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581B4852-F7E5-4F62-9DED-B5B8D7F34E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代理（</a:t>
            </a:r>
            <a:r>
              <a:rPr lang="en-US" altLang="zh-CN"/>
              <a:t>Proxy</a:t>
            </a:r>
            <a:r>
              <a:rPr lang="zh-CN" altLang="en-US"/>
              <a:t>）模式 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B0AE8CDF-9B9A-452B-B11C-F8EB2FC46A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412664"/>
            <a:ext cx="8280400" cy="4032671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代理（</a:t>
            </a:r>
            <a:r>
              <a:rPr lang="en-US" altLang="zh-CN" dirty="0"/>
              <a:t>Proxy</a:t>
            </a:r>
            <a:r>
              <a:rPr lang="zh-CN" altLang="en-US" dirty="0"/>
              <a:t>）模式给某一个对象提供一个替身或占位符，以控制对这个对象的访问。</a:t>
            </a:r>
          </a:p>
          <a:p>
            <a:pPr>
              <a:defRPr/>
            </a:pPr>
            <a:r>
              <a:rPr lang="zh-CN" altLang="en-US" dirty="0"/>
              <a:t>所谓代理，就是一个人或者一个机构代表另一个人或者另一个机构采取行动。在一些情况下，</a:t>
            </a:r>
            <a:r>
              <a:rPr lang="zh-CN" altLang="en-US" dirty="0">
                <a:solidFill>
                  <a:srgbClr val="0000FF"/>
                </a:solidFill>
              </a:rPr>
              <a:t>一个客户不想或者不能够直接引用一个对象，而代理对象可以在客户端和目标对象之间起到中介的作用。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F4823AB4-9E38-47D2-9CEC-169841D9CA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代理模式应用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076CD22E-1C1E-4AE1-B4F7-A3C7F0D60B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13532" y="1052736"/>
            <a:ext cx="8443912" cy="3511550"/>
          </a:xfrm>
        </p:spPr>
        <p:txBody>
          <a:bodyPr/>
          <a:lstStyle/>
          <a:p>
            <a:pPr>
              <a:defRPr/>
            </a:pPr>
            <a:r>
              <a:rPr lang="zh-CN" altLang="en-US" sz="2400" dirty="0">
                <a:solidFill>
                  <a:srgbClr val="0000FF"/>
                </a:solidFill>
              </a:rPr>
              <a:t>远程（</a:t>
            </a:r>
            <a:r>
              <a:rPr lang="en-US" altLang="zh-CN" sz="2400" dirty="0">
                <a:solidFill>
                  <a:srgbClr val="0000FF"/>
                </a:solidFill>
              </a:rPr>
              <a:t>Remote</a:t>
            </a:r>
            <a:r>
              <a:rPr lang="zh-CN" altLang="en-US" sz="2400" dirty="0">
                <a:solidFill>
                  <a:srgbClr val="0000FF"/>
                </a:solidFill>
              </a:rPr>
              <a:t>）代理：</a:t>
            </a:r>
            <a:r>
              <a:rPr lang="zh-CN" altLang="en-US" sz="2400" dirty="0"/>
              <a:t>为一个位于不同的地址空间的对象提供一个局域代表对象。可以隐藏一个对象存在于不同地址空间的事实。这个不同的地址空间可以是在本机器中，也可是在另一台机器中。远程代理又叫做大使（</a:t>
            </a:r>
            <a:r>
              <a:rPr lang="en-US" altLang="zh-CN" sz="2400" dirty="0"/>
              <a:t>Ambassador</a:t>
            </a:r>
            <a:r>
              <a:rPr lang="zh-CN" altLang="en-US" sz="2400" dirty="0"/>
              <a:t>）。</a:t>
            </a:r>
          </a:p>
          <a:p>
            <a:pPr lvl="1">
              <a:defRPr/>
            </a:pPr>
            <a:r>
              <a:rPr lang="zh-CN" altLang="en-US" sz="2000" dirty="0"/>
              <a:t>可以将网络的细节隐藏起来，使得客户端不必考虑网络的存在。客户完全可以认为被代理的对象是局域的而不是远程的，而代理对象承担了大部分的网络通信工作，远程代理的结构图如下图所示。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0A62ADD-0B73-4812-B6DA-FB87801053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124" y="4096434"/>
            <a:ext cx="4340728" cy="245080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434" name="Rectangle 2">
            <a:extLst>
              <a:ext uri="{FF2B5EF4-FFF2-40B4-BE49-F238E27FC236}">
                <a16:creationId xmlns:a16="http://schemas.microsoft.com/office/drawing/2014/main" id="{7469A6E6-A447-4888-BE8C-96E97EA000D2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defRPr/>
            </a:pPr>
            <a:r>
              <a:rPr lang="en-US" altLang="zh-CN" dirty="0">
                <a:latin typeface="+mn-ea"/>
                <a:ea typeface="+mn-ea"/>
              </a:rPr>
              <a:t>PROXY</a:t>
            </a:r>
            <a:r>
              <a:rPr lang="zh-CN" altLang="en-US" dirty="0">
                <a:latin typeface="+mn-ea"/>
                <a:ea typeface="+mn-ea"/>
              </a:rPr>
              <a:t>模式 </a:t>
            </a:r>
          </a:p>
        </p:txBody>
      </p:sp>
      <p:sp>
        <p:nvSpPr>
          <p:cNvPr id="658435" name="Rectangle 3">
            <a:extLst>
              <a:ext uri="{FF2B5EF4-FFF2-40B4-BE49-F238E27FC236}">
                <a16:creationId xmlns:a16="http://schemas.microsoft.com/office/drawing/2014/main" id="{71D77D09-6756-4811-83E6-1BC5205F2A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38150" y="1484313"/>
            <a:ext cx="8507413" cy="4525962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800" dirty="0"/>
              <a:t>为其他对象提供一种代理以控制对这个对象的访问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>
            <a:extLst>
              <a:ext uri="{FF2B5EF4-FFF2-40B4-BE49-F238E27FC236}">
                <a16:creationId xmlns:a16="http://schemas.microsoft.com/office/drawing/2014/main" id="{C61F38D7-C2ED-46EB-AC98-0F966FFF67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268760"/>
            <a:ext cx="8280400" cy="3960663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solidFill>
                  <a:srgbClr val="0000FF"/>
                </a:solidFill>
              </a:rPr>
              <a:t>虚拟（</a:t>
            </a:r>
            <a:r>
              <a:rPr lang="en-US" altLang="zh-CN" dirty="0">
                <a:solidFill>
                  <a:srgbClr val="0000FF"/>
                </a:solidFill>
              </a:rPr>
              <a:t>Virtual</a:t>
            </a:r>
            <a:r>
              <a:rPr lang="zh-CN" altLang="en-US" dirty="0">
                <a:solidFill>
                  <a:srgbClr val="0000FF"/>
                </a:solidFill>
              </a:rPr>
              <a:t>）代理：</a:t>
            </a:r>
            <a:r>
              <a:rPr lang="zh-CN" altLang="en-US" dirty="0"/>
              <a:t>根据需求创建开销很大的对象的代理，通过它来存放实例化需要很长时间的真实对象，提升性能。代理对象可以在必要的时候才将被代理的对象加载。代理可以对加载的过程加以必要的优化。当一个模块的加载十分耗费资源的时候，虚拟代理的优点就非常明显。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2014F329-87DA-462B-A082-7CC8E81A54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288" y="287700"/>
            <a:ext cx="8280400" cy="574675"/>
          </a:xfrm>
        </p:spPr>
        <p:txBody>
          <a:bodyPr/>
          <a:lstStyle/>
          <a:p>
            <a:pPr>
              <a:defRPr/>
            </a:pPr>
            <a:r>
              <a:rPr kumimoji="1" lang="zh-CN" altLang="en-US" sz="2800" dirty="0">
                <a:solidFill>
                  <a:srgbClr val="0000FF"/>
                </a:solidFill>
                <a:ea typeface="+mn-ea"/>
                <a:cs typeface="+mn-cs"/>
              </a:rPr>
              <a:t>虚拟（</a:t>
            </a:r>
            <a:r>
              <a:rPr kumimoji="1" lang="en-US" altLang="zh-CN" sz="2800" dirty="0">
                <a:solidFill>
                  <a:srgbClr val="0000FF"/>
                </a:solidFill>
                <a:ea typeface="+mn-ea"/>
                <a:cs typeface="+mn-cs"/>
              </a:rPr>
              <a:t>Virtual</a:t>
            </a:r>
            <a:r>
              <a:rPr kumimoji="1" lang="zh-CN" altLang="en-US" sz="2800" dirty="0">
                <a:solidFill>
                  <a:srgbClr val="0000FF"/>
                </a:solidFill>
                <a:ea typeface="+mn-ea"/>
                <a:cs typeface="+mn-cs"/>
              </a:rPr>
              <a:t>）代理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4BD35A4F-3D77-4439-B896-AD458FB41B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69888" y="912450"/>
            <a:ext cx="8305800" cy="5370512"/>
          </a:xfrm>
        </p:spPr>
        <p:txBody>
          <a:bodyPr/>
          <a:lstStyle/>
          <a:p>
            <a:pPr marL="609600" indent="-609600">
              <a:lnSpc>
                <a:spcPct val="120000"/>
              </a:lnSpc>
              <a:defRPr/>
            </a:pPr>
            <a:r>
              <a:rPr lang="zh-CN" altLang="en-US" sz="2400" dirty="0"/>
              <a:t>举例两个具体情况</a:t>
            </a:r>
            <a:r>
              <a:rPr lang="en-US" altLang="zh-CN" sz="2400" dirty="0"/>
              <a:t>: </a:t>
            </a:r>
          </a:p>
          <a:p>
            <a:pPr marL="990600" lvl="1" indent="-533400">
              <a:lnSpc>
                <a:spcPct val="120000"/>
              </a:lnSpc>
              <a:defRPr/>
            </a:pPr>
            <a:r>
              <a:rPr lang="zh-CN" altLang="en-US" sz="2000" dirty="0"/>
              <a:t>如果那个对象是一个是很大的图片</a:t>
            </a:r>
            <a:r>
              <a:rPr lang="en-US" altLang="zh-CN" sz="2000" dirty="0"/>
              <a:t>,</a:t>
            </a:r>
            <a:r>
              <a:rPr lang="zh-CN" altLang="en-US" sz="2000" dirty="0"/>
              <a:t>需要花费很长时间才能显示出来</a:t>
            </a:r>
            <a:r>
              <a:rPr lang="en-US" altLang="zh-CN" sz="2000" dirty="0"/>
              <a:t>,</a:t>
            </a:r>
            <a:r>
              <a:rPr lang="zh-CN" altLang="en-US" sz="2000" dirty="0"/>
              <a:t>那么当这个图片包含在文档中时</a:t>
            </a:r>
            <a:r>
              <a:rPr lang="en-US" altLang="zh-CN" sz="2000" dirty="0"/>
              <a:t>,</a:t>
            </a:r>
            <a:r>
              <a:rPr lang="zh-CN" altLang="en-US" sz="2000" dirty="0"/>
              <a:t>使用编辑器或浏览器打开这个文档</a:t>
            </a:r>
            <a:r>
              <a:rPr lang="en-US" altLang="zh-CN" sz="2000" dirty="0"/>
              <a:t>,</a:t>
            </a:r>
            <a:r>
              <a:rPr lang="zh-CN" altLang="en-US" sz="2000" dirty="0"/>
              <a:t>打开文档必须很迅速</a:t>
            </a:r>
            <a:r>
              <a:rPr lang="en-US" altLang="zh-CN" sz="2000" dirty="0"/>
              <a:t>,</a:t>
            </a:r>
            <a:r>
              <a:rPr lang="zh-CN" altLang="en-US" sz="2000" dirty="0"/>
              <a:t>不能等待大图片处理完成</a:t>
            </a:r>
            <a:r>
              <a:rPr lang="en-US" altLang="zh-CN" sz="2000" dirty="0"/>
              <a:t>,</a:t>
            </a:r>
            <a:r>
              <a:rPr lang="zh-CN" altLang="en-US" sz="2000" dirty="0"/>
              <a:t>这时需要做个图片</a:t>
            </a:r>
            <a:r>
              <a:rPr lang="en-US" altLang="zh-CN" sz="2000" dirty="0"/>
              <a:t>Proxy</a:t>
            </a:r>
            <a:r>
              <a:rPr lang="zh-CN" altLang="en-US" sz="2000" dirty="0"/>
              <a:t>来代替真正的图片</a:t>
            </a:r>
            <a:r>
              <a:rPr lang="en-US" altLang="zh-CN" sz="2000" dirty="0"/>
              <a:t>.</a:t>
            </a:r>
          </a:p>
          <a:p>
            <a:pPr marL="990600" lvl="1" indent="-533400">
              <a:lnSpc>
                <a:spcPct val="120000"/>
              </a:lnSpc>
              <a:defRPr/>
            </a:pPr>
            <a:r>
              <a:rPr lang="zh-CN" altLang="en-US" sz="2000" dirty="0"/>
              <a:t>如果那个对象在</a:t>
            </a:r>
            <a:r>
              <a:rPr lang="en-US" altLang="zh-CN" sz="2000" dirty="0"/>
              <a:t>Internet</a:t>
            </a:r>
            <a:r>
              <a:rPr lang="zh-CN" altLang="en-US" sz="2000" dirty="0"/>
              <a:t>的某个远端服务器上</a:t>
            </a:r>
            <a:r>
              <a:rPr lang="en-US" altLang="zh-CN" sz="2000" dirty="0"/>
              <a:t>,</a:t>
            </a:r>
            <a:r>
              <a:rPr lang="zh-CN" altLang="en-US" sz="2000" dirty="0"/>
              <a:t>直接操作这个对象因为网络速度原因可能比较慢</a:t>
            </a:r>
            <a:r>
              <a:rPr lang="en-US" altLang="zh-CN" sz="2000" dirty="0"/>
              <a:t>,</a:t>
            </a:r>
            <a:r>
              <a:rPr lang="zh-CN" altLang="en-US" sz="2000" dirty="0"/>
              <a:t>那我们可以先用</a:t>
            </a:r>
            <a:r>
              <a:rPr lang="en-US" altLang="zh-CN" sz="2000" dirty="0"/>
              <a:t>Proxy</a:t>
            </a:r>
            <a:r>
              <a:rPr lang="zh-CN" altLang="en-US" sz="2000" dirty="0"/>
              <a:t>来代替那个对象</a:t>
            </a:r>
            <a:r>
              <a:rPr lang="en-US" altLang="zh-CN" sz="2000" dirty="0"/>
              <a:t>.</a:t>
            </a:r>
            <a:endParaRPr lang="en-US" altLang="zh-CN" sz="2400" dirty="0"/>
          </a:p>
          <a:p>
            <a:pPr marL="609600" indent="-609600">
              <a:lnSpc>
                <a:spcPct val="120000"/>
              </a:lnSpc>
              <a:defRPr/>
            </a:pPr>
            <a:r>
              <a:rPr lang="zh-CN" altLang="en-US" sz="2400" dirty="0"/>
              <a:t>总之原则是</a:t>
            </a:r>
            <a:r>
              <a:rPr lang="en-US" altLang="zh-CN" sz="2400" dirty="0"/>
              <a:t>,</a:t>
            </a:r>
            <a:r>
              <a:rPr lang="zh-CN" altLang="en-US" sz="2400" dirty="0"/>
              <a:t>对于开销很大的对象</a:t>
            </a:r>
            <a:r>
              <a:rPr lang="en-US" altLang="zh-CN" sz="2400" dirty="0"/>
              <a:t>,</a:t>
            </a:r>
            <a:r>
              <a:rPr lang="zh-CN" altLang="en-US" sz="2400" dirty="0"/>
              <a:t>只有在使用它时才创建</a:t>
            </a:r>
            <a:r>
              <a:rPr lang="en-US" altLang="zh-CN" sz="2400" dirty="0"/>
              <a:t>,</a:t>
            </a:r>
            <a:r>
              <a:rPr lang="zh-CN" altLang="en-US" sz="2400" dirty="0"/>
              <a:t>这个原则可以为我们节省很多宝贵的内存资源</a:t>
            </a:r>
            <a:r>
              <a:rPr lang="en-US" altLang="zh-CN" sz="2400" dirty="0"/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>
            <a:extLst>
              <a:ext uri="{FF2B5EF4-FFF2-40B4-BE49-F238E27FC236}">
                <a16:creationId xmlns:a16="http://schemas.microsoft.com/office/drawing/2014/main" id="{581DA9AA-5549-4F3E-B024-C2F0C32272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528" y="1196752"/>
            <a:ext cx="8280400" cy="4608735"/>
          </a:xfrm>
        </p:spPr>
        <p:txBody>
          <a:bodyPr/>
          <a:lstStyle/>
          <a:p>
            <a:pPr>
              <a:lnSpc>
                <a:spcPct val="110000"/>
              </a:lnSpc>
              <a:defRPr/>
            </a:pPr>
            <a:r>
              <a:rPr lang="zh-CN" altLang="en-US" dirty="0">
                <a:solidFill>
                  <a:srgbClr val="0000FF"/>
                </a:solidFill>
                <a:latin typeface="+mn-ea"/>
              </a:rPr>
              <a:t>保护（</a:t>
            </a:r>
            <a:r>
              <a:rPr lang="en-US" altLang="zh-CN" dirty="0">
                <a:solidFill>
                  <a:srgbClr val="0000FF"/>
                </a:solidFill>
                <a:latin typeface="+mn-ea"/>
              </a:rPr>
              <a:t>Protect or Access</a:t>
            </a:r>
            <a:r>
              <a:rPr lang="zh-CN" altLang="en-US" dirty="0">
                <a:solidFill>
                  <a:srgbClr val="0000FF"/>
                </a:solidFill>
                <a:latin typeface="+mn-ea"/>
              </a:rPr>
              <a:t>）代理（安全代理）：</a:t>
            </a:r>
            <a:r>
              <a:rPr lang="zh-CN" altLang="en-US" dirty="0">
                <a:latin typeface="+mn-ea"/>
              </a:rPr>
              <a:t>可以在运行时对用户的有关权限进行检查，然后在核实后决定将调用传递给被代理的对象。</a:t>
            </a:r>
            <a:r>
              <a:rPr lang="zh-CN" altLang="en-US" dirty="0"/>
              <a:t>用来控制真实对象的访问权限。</a:t>
            </a:r>
            <a:endParaRPr lang="zh-CN" altLang="en-US" dirty="0">
              <a:latin typeface="+mn-ea"/>
            </a:endParaRPr>
          </a:p>
          <a:p>
            <a:pPr lvl="1">
              <a:lnSpc>
                <a:spcPct val="110000"/>
              </a:lnSpc>
              <a:defRPr/>
            </a:pPr>
            <a:r>
              <a:rPr lang="zh-CN" altLang="en-US" dirty="0">
                <a:solidFill>
                  <a:srgbClr val="931D11"/>
                </a:solidFill>
                <a:latin typeface="+mn-ea"/>
              </a:rPr>
              <a:t>授权机制</a:t>
            </a:r>
            <a:r>
              <a:rPr lang="zh-CN" altLang="en-US" dirty="0">
                <a:latin typeface="+mn-ea"/>
              </a:rPr>
              <a:t> 不同级别的用户对同一对象拥有不同的访问权利</a:t>
            </a:r>
            <a:r>
              <a:rPr lang="en-US" altLang="zh-CN" dirty="0">
                <a:latin typeface="+mn-ea"/>
              </a:rPr>
              <a:t>,</a:t>
            </a:r>
            <a:r>
              <a:rPr lang="zh-CN" altLang="en-US" dirty="0">
                <a:latin typeface="+mn-ea"/>
              </a:rPr>
              <a:t>如</a:t>
            </a:r>
            <a:r>
              <a:rPr lang="en-US" altLang="zh-CN" dirty="0">
                <a:latin typeface="+mn-ea"/>
              </a:rPr>
              <a:t>Jive</a:t>
            </a:r>
            <a:r>
              <a:rPr lang="zh-CN" altLang="en-US" dirty="0">
                <a:latin typeface="+mn-ea"/>
              </a:rPr>
              <a:t>论坛系统中</a:t>
            </a:r>
            <a:r>
              <a:rPr lang="en-US" altLang="zh-CN" dirty="0">
                <a:latin typeface="+mn-ea"/>
              </a:rPr>
              <a:t>,</a:t>
            </a:r>
            <a:r>
              <a:rPr lang="zh-CN" altLang="en-US" dirty="0">
                <a:latin typeface="+mn-ea"/>
              </a:rPr>
              <a:t>就使用</a:t>
            </a:r>
            <a:r>
              <a:rPr lang="en-US" altLang="zh-CN" dirty="0">
                <a:latin typeface="+mn-ea"/>
              </a:rPr>
              <a:t>Proxy</a:t>
            </a:r>
            <a:r>
              <a:rPr lang="zh-CN" altLang="en-US" dirty="0">
                <a:latin typeface="+mn-ea"/>
              </a:rPr>
              <a:t>进行授权机制控制</a:t>
            </a:r>
            <a:r>
              <a:rPr lang="en-US" altLang="zh-CN" dirty="0">
                <a:latin typeface="+mn-ea"/>
              </a:rPr>
              <a:t>,</a:t>
            </a:r>
            <a:r>
              <a:rPr lang="zh-CN" altLang="en-US" dirty="0">
                <a:latin typeface="+mn-ea"/>
              </a:rPr>
              <a:t>访问论坛有两种人</a:t>
            </a:r>
            <a:r>
              <a:rPr lang="en-US" altLang="zh-CN" dirty="0">
                <a:latin typeface="+mn-ea"/>
              </a:rPr>
              <a:t>:</a:t>
            </a:r>
            <a:r>
              <a:rPr lang="zh-CN" altLang="en-US" dirty="0">
                <a:latin typeface="+mn-ea"/>
              </a:rPr>
              <a:t>注册用户和游客</a:t>
            </a:r>
            <a:r>
              <a:rPr lang="en-US" altLang="zh-CN" dirty="0">
                <a:latin typeface="+mn-ea"/>
              </a:rPr>
              <a:t>(</a:t>
            </a:r>
            <a:r>
              <a:rPr lang="zh-CN" altLang="en-US" dirty="0">
                <a:latin typeface="+mn-ea"/>
              </a:rPr>
              <a:t>未注册用户</a:t>
            </a:r>
            <a:r>
              <a:rPr lang="en-US" altLang="zh-CN" dirty="0">
                <a:latin typeface="+mn-ea"/>
              </a:rPr>
              <a:t>),Jive</a:t>
            </a:r>
            <a:r>
              <a:rPr lang="zh-CN" altLang="en-US" dirty="0">
                <a:latin typeface="+mn-ea"/>
              </a:rPr>
              <a:t>中就通过类似</a:t>
            </a:r>
            <a:r>
              <a:rPr lang="en-US" altLang="zh-CN" dirty="0" err="1">
                <a:latin typeface="+mn-ea"/>
              </a:rPr>
              <a:t>ForumProxy</a:t>
            </a:r>
            <a:r>
              <a:rPr lang="zh-CN" altLang="en-US" dirty="0">
                <a:latin typeface="+mn-ea"/>
              </a:rPr>
              <a:t>这样的代理来控制这两种用户对论坛的访问权限</a:t>
            </a:r>
            <a:r>
              <a:rPr lang="en-US" altLang="zh-CN" dirty="0">
                <a:latin typeface="+mn-ea"/>
              </a:rPr>
              <a:t>.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>
            <a:extLst>
              <a:ext uri="{FF2B5EF4-FFF2-40B4-BE49-F238E27FC236}">
                <a16:creationId xmlns:a16="http://schemas.microsoft.com/office/drawing/2014/main" id="{01B727F2-5EF1-496F-87BB-426CF28C6D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solidFill>
                  <a:srgbClr val="0000FF"/>
                </a:solidFill>
              </a:rPr>
              <a:t>智能引用（</a:t>
            </a:r>
            <a:r>
              <a:rPr lang="en-US" altLang="zh-CN" dirty="0">
                <a:solidFill>
                  <a:srgbClr val="0000FF"/>
                </a:solidFill>
              </a:rPr>
              <a:t>Smart Reference</a:t>
            </a:r>
            <a:r>
              <a:rPr lang="zh-CN" altLang="en-US" dirty="0">
                <a:solidFill>
                  <a:srgbClr val="0000FF"/>
                </a:solidFill>
              </a:rPr>
              <a:t>）代理：</a:t>
            </a:r>
            <a:r>
              <a:rPr lang="zh-CN" altLang="en-US" dirty="0"/>
              <a:t>当一个对象被引用时，提供一些额外的操作，比如将对此对象调用的次数记录下来等。 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调用真实对象的方法的同时，代理可以处理其他事务。</a:t>
            </a:r>
          </a:p>
          <a:p>
            <a:pPr>
              <a:defRPr/>
            </a:pPr>
            <a:endParaRPr lang="en-US" altLang="zh-CN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5C9026AF-EFC3-43C7-86E4-2AE541C651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Proxy</a:t>
            </a:r>
            <a:r>
              <a:rPr lang="zh-CN" altLang="en-US" dirty="0"/>
              <a:t>模式的要点： </a:t>
            </a:r>
          </a:p>
        </p:txBody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9E3252B2-5840-454B-9B0D-45A2E1F49C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“</a:t>
            </a:r>
            <a:r>
              <a:rPr lang="zh-CN" altLang="en-US" dirty="0"/>
              <a:t>增加一层间接层”是软件系统中对许多复杂问题的一种常见解决方法。在面向对象系统中，直接使用某些对象会带来很多问题，作为间接层的</a:t>
            </a:r>
            <a:r>
              <a:rPr lang="en-US" altLang="zh-CN" dirty="0"/>
              <a:t>proxy</a:t>
            </a:r>
            <a:r>
              <a:rPr lang="zh-CN" altLang="en-US" dirty="0"/>
              <a:t>对象便是解决这一问题的常用手段。</a:t>
            </a:r>
          </a:p>
          <a:p>
            <a:pPr>
              <a:defRPr/>
            </a:pPr>
            <a:r>
              <a:rPr lang="zh-CN" altLang="en-US" dirty="0"/>
              <a:t>具体</a:t>
            </a:r>
            <a:r>
              <a:rPr lang="en-US" altLang="zh-CN" dirty="0"/>
              <a:t>proxy</a:t>
            </a:r>
            <a:r>
              <a:rPr lang="zh-CN" altLang="en-US" dirty="0"/>
              <a:t>设计模式的实现方法、实现粒度都相差很大，有些可能对单个对象作细粒度的控制，有些可能对组件模块提供抽象代理层，在架构层次对对象作</a:t>
            </a:r>
            <a:r>
              <a:rPr lang="en-US" altLang="zh-CN" dirty="0"/>
              <a:t>proxy</a:t>
            </a:r>
            <a:r>
              <a:rPr lang="zh-CN" altLang="en-US" dirty="0"/>
              <a:t>。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模式相关性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10000"/>
              </a:lnSpc>
            </a:pPr>
            <a:r>
              <a:rPr lang="zh-CN" altLang="en-US" dirty="0"/>
              <a:t>代理模式和适配器模式</a:t>
            </a:r>
            <a:endParaRPr lang="en-US" altLang="zh-CN" sz="1800" dirty="0"/>
          </a:p>
          <a:p>
            <a:pPr>
              <a:lnSpc>
                <a:spcPct val="110000"/>
              </a:lnSpc>
            </a:pPr>
            <a:r>
              <a:rPr lang="zh-CN" altLang="en-US" sz="2200" dirty="0"/>
              <a:t>这两个模式有相似性，它们都为另一个对象提供间接性的访问，而且都是从自身以外的一个接口向这个对象转发请求。</a:t>
            </a:r>
            <a:endParaRPr lang="en-US" altLang="zh-CN" sz="2200" dirty="0"/>
          </a:p>
          <a:p>
            <a:pPr>
              <a:lnSpc>
                <a:spcPct val="110000"/>
              </a:lnSpc>
            </a:pPr>
            <a:r>
              <a:rPr lang="zh-CN" altLang="en-US" sz="2200" dirty="0"/>
              <a:t>但是从功能上，两个模式是不一样的。适配器模式主要用来解决</a:t>
            </a:r>
            <a:r>
              <a:rPr lang="zh-CN" altLang="en-US" sz="2200" dirty="0">
                <a:solidFill>
                  <a:srgbClr val="FF0000"/>
                </a:solidFill>
              </a:rPr>
              <a:t>接口之间不匹配</a:t>
            </a:r>
            <a:r>
              <a:rPr lang="zh-CN" altLang="en-US" sz="2200" dirty="0"/>
              <a:t>的问题，它通常是为所适配的对象提供一个不同的接口；而代理模式会</a:t>
            </a:r>
            <a:r>
              <a:rPr lang="zh-CN" altLang="en-US" sz="2200" dirty="0">
                <a:solidFill>
                  <a:srgbClr val="FF0000"/>
                </a:solidFill>
              </a:rPr>
              <a:t>实现和目标对象相同的接口</a:t>
            </a:r>
            <a:r>
              <a:rPr lang="zh-CN" altLang="en-US" sz="2200" dirty="0"/>
              <a:t>。</a:t>
            </a:r>
          </a:p>
          <a:p>
            <a:pPr>
              <a:lnSpc>
                <a:spcPct val="110000"/>
              </a:lnSpc>
            </a:pPr>
            <a:r>
              <a:rPr lang="zh-CN" altLang="en-US" dirty="0"/>
              <a:t>代理模式和装饰者模式</a:t>
            </a:r>
            <a:endParaRPr lang="en-US" altLang="zh-CN" sz="1800" dirty="0"/>
          </a:p>
          <a:p>
            <a:pPr>
              <a:lnSpc>
                <a:spcPct val="110000"/>
              </a:lnSpc>
            </a:pPr>
            <a:r>
              <a:rPr lang="zh-CN" altLang="en-US" sz="2200" dirty="0"/>
              <a:t>这两个模式从实现上相似，但是功能上是不同的。</a:t>
            </a:r>
            <a:endParaRPr lang="en-US" altLang="zh-CN" sz="2200" dirty="0"/>
          </a:p>
          <a:p>
            <a:pPr>
              <a:lnSpc>
                <a:spcPct val="110000"/>
              </a:lnSpc>
            </a:pPr>
            <a:r>
              <a:rPr lang="zh-CN" altLang="en-US" sz="2200" dirty="0"/>
              <a:t>装饰模式的实现和保护代理的实现上是类似的，都是在转调其它对象的前后执行一定的功能。但是它们的目的和功能都是不同的。</a:t>
            </a:r>
            <a:endParaRPr lang="en-US" altLang="zh-CN" sz="2200" dirty="0"/>
          </a:p>
          <a:p>
            <a:pPr>
              <a:lnSpc>
                <a:spcPct val="110000"/>
              </a:lnSpc>
            </a:pPr>
            <a:r>
              <a:rPr lang="zh-CN" altLang="en-US" sz="2200" dirty="0"/>
              <a:t>装饰模式的目的是为了让你</a:t>
            </a:r>
            <a:r>
              <a:rPr lang="zh-CN" altLang="en-US" sz="2200" dirty="0">
                <a:solidFill>
                  <a:srgbClr val="FF0000"/>
                </a:solidFill>
              </a:rPr>
              <a:t>不生成子类就可以给对象添加职责</a:t>
            </a:r>
            <a:r>
              <a:rPr lang="zh-CN" altLang="en-US" sz="2200" dirty="0"/>
              <a:t>，也就是为了</a:t>
            </a:r>
            <a:r>
              <a:rPr lang="zh-CN" altLang="en-US" sz="2200" dirty="0">
                <a:solidFill>
                  <a:srgbClr val="FF0000"/>
                </a:solidFill>
              </a:rPr>
              <a:t>动态地增加功能</a:t>
            </a:r>
            <a:r>
              <a:rPr lang="zh-CN" altLang="en-US" sz="2200" dirty="0"/>
              <a:t>；而代理模式的主要目的是</a:t>
            </a:r>
            <a:r>
              <a:rPr lang="zh-CN" altLang="en-US" sz="2200" dirty="0">
                <a:solidFill>
                  <a:srgbClr val="FF0000"/>
                </a:solidFill>
              </a:rPr>
              <a:t>控制对对象的访问</a:t>
            </a:r>
            <a:r>
              <a:rPr lang="zh-CN" altLang="en-US" sz="2200" dirty="0"/>
              <a:t>。</a:t>
            </a:r>
          </a:p>
          <a:p>
            <a:endParaRPr lang="zh-CN" altLang="en-US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2FEBAD-3568-4D75-8EB6-B57E15E7B148}" type="slidenum">
              <a:rPr lang="zh-CN" altLang="en-US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273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3">
            <a:extLst>
              <a:ext uri="{FF2B5EF4-FFF2-40B4-BE49-F238E27FC236}">
                <a16:creationId xmlns:a16="http://schemas.microsoft.com/office/drawing/2014/main" id="{7F88DCCA-60D5-44C4-8072-5741629560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620713"/>
            <a:ext cx="8229600" cy="5505450"/>
          </a:xfrm>
        </p:spPr>
        <p:txBody>
          <a:bodyPr/>
          <a:lstStyle/>
          <a:p>
            <a:pPr>
              <a:defRPr/>
            </a:pPr>
            <a:r>
              <a:rPr lang="zh-CN" altLang="en-US" sz="2800" b="1" dirty="0">
                <a:solidFill>
                  <a:srgbClr val="0000FF"/>
                </a:solidFill>
                <a:latin typeface="+mn-ea"/>
              </a:rPr>
              <a:t>抽象主题角色（</a:t>
            </a:r>
            <a:r>
              <a:rPr lang="en-US" altLang="zh-CN" sz="2800" b="1" dirty="0">
                <a:solidFill>
                  <a:srgbClr val="0000FF"/>
                </a:solidFill>
                <a:latin typeface="+mn-ea"/>
              </a:rPr>
              <a:t>Subject</a:t>
            </a:r>
            <a:r>
              <a:rPr lang="zh-CN" altLang="en-US" sz="2800" b="1" dirty="0">
                <a:solidFill>
                  <a:srgbClr val="0000FF"/>
                </a:solidFill>
                <a:latin typeface="+mn-ea"/>
              </a:rPr>
              <a:t>）：</a:t>
            </a:r>
            <a:r>
              <a:rPr lang="zh-CN" altLang="en-US" sz="2800" b="1" dirty="0">
                <a:latin typeface="+mn-ea"/>
              </a:rPr>
              <a:t>声明了真实主题和代理主题的共同接口，这样一来在任何使用真实主题的地方都可以使用代理主题</a:t>
            </a:r>
            <a:endParaRPr lang="zh-CN" altLang="en-US" sz="3600" b="1" dirty="0">
              <a:latin typeface="+mn-ea"/>
            </a:endParaRPr>
          </a:p>
          <a:p>
            <a:pPr>
              <a:defRPr/>
            </a:pPr>
            <a:r>
              <a:rPr lang="zh-CN" altLang="en-US" sz="2800" b="1" dirty="0">
                <a:solidFill>
                  <a:srgbClr val="0000FF"/>
                </a:solidFill>
                <a:latin typeface="+mn-ea"/>
              </a:rPr>
              <a:t>代理主题（</a:t>
            </a:r>
            <a:r>
              <a:rPr lang="en-US" altLang="zh-CN" sz="2800" b="1" dirty="0">
                <a:solidFill>
                  <a:srgbClr val="0000FF"/>
                </a:solidFill>
                <a:latin typeface="+mn-ea"/>
              </a:rPr>
              <a:t>Proxy</a:t>
            </a:r>
            <a:r>
              <a:rPr lang="zh-CN" altLang="en-US" sz="2800" b="1" dirty="0">
                <a:solidFill>
                  <a:srgbClr val="0000FF"/>
                </a:solidFill>
                <a:latin typeface="+mn-ea"/>
              </a:rPr>
              <a:t>）角色：</a:t>
            </a:r>
            <a:r>
              <a:rPr lang="zh-CN" altLang="en-US" sz="2800" b="1" dirty="0">
                <a:latin typeface="+mn-ea"/>
              </a:rPr>
              <a:t>代理主题角色内部含有对真实主题的引用，从而可以在任何时候操作真实主题对象；</a:t>
            </a:r>
            <a:r>
              <a:rPr lang="zh-CN" altLang="en-US" sz="2800" b="1" dirty="0">
                <a:solidFill>
                  <a:srgbClr val="931D11"/>
                </a:solidFill>
                <a:latin typeface="+mn-ea"/>
              </a:rPr>
              <a:t>代理主题角色提供一个与真实主题角色相同的接口，以便可以在任何时候都可以替代真实主题；</a:t>
            </a:r>
            <a:r>
              <a:rPr lang="zh-CN" altLang="en-US" sz="2800" b="1" dirty="0">
                <a:latin typeface="+mn-ea"/>
              </a:rPr>
              <a:t>控制真实主题的应用，负责在需要的时候创建真实主题对象（和删除真实主题对象）</a:t>
            </a:r>
          </a:p>
          <a:p>
            <a:pPr>
              <a:defRPr/>
            </a:pPr>
            <a:r>
              <a:rPr lang="zh-CN" altLang="en-US" sz="2800" b="1" dirty="0">
                <a:solidFill>
                  <a:srgbClr val="0000FF"/>
                </a:solidFill>
                <a:latin typeface="+mn-ea"/>
              </a:rPr>
              <a:t>真实主题（</a:t>
            </a:r>
            <a:r>
              <a:rPr lang="en-US" altLang="zh-CN" sz="2800" b="1" dirty="0" err="1">
                <a:solidFill>
                  <a:srgbClr val="0000FF"/>
                </a:solidFill>
                <a:latin typeface="+mn-ea"/>
              </a:rPr>
              <a:t>RealSubject</a:t>
            </a:r>
            <a:r>
              <a:rPr lang="zh-CN" altLang="en-US" sz="2800" b="1" dirty="0">
                <a:solidFill>
                  <a:srgbClr val="0000FF"/>
                </a:solidFill>
                <a:latin typeface="+mn-ea"/>
              </a:rPr>
              <a:t>）角色：</a:t>
            </a:r>
            <a:r>
              <a:rPr lang="zh-CN" altLang="en-US" sz="2800" b="1" dirty="0">
                <a:latin typeface="+mn-ea"/>
              </a:rPr>
              <a:t>定义了代理角色所代表的真实对象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482" name="Rectangle 2">
            <a:extLst>
              <a:ext uri="{FF2B5EF4-FFF2-40B4-BE49-F238E27FC236}">
                <a16:creationId xmlns:a16="http://schemas.microsoft.com/office/drawing/2014/main" id="{F5D68C3A-5A53-4AA4-9F9C-43ECF323DDB9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>
                <a:effectLst/>
                <a:latin typeface="+mn-ea"/>
                <a:ea typeface="+mn-ea"/>
              </a:rPr>
              <a:t>PROXY</a:t>
            </a:r>
            <a:r>
              <a:rPr lang="zh-CN" altLang="en-US" dirty="0">
                <a:effectLst/>
                <a:latin typeface="+mn-ea"/>
                <a:ea typeface="+mn-ea"/>
              </a:rPr>
              <a:t>代码</a:t>
            </a:r>
            <a:r>
              <a:rPr lang="en-US" altLang="zh-CN" dirty="0">
                <a:effectLst/>
                <a:latin typeface="+mn-ea"/>
                <a:ea typeface="+mn-ea"/>
              </a:rPr>
              <a:t>1</a:t>
            </a:r>
          </a:p>
        </p:txBody>
      </p:sp>
      <p:sp>
        <p:nvSpPr>
          <p:cNvPr id="660483" name="Rectangle 3">
            <a:extLst>
              <a:ext uri="{FF2B5EF4-FFF2-40B4-BE49-F238E27FC236}">
                <a16:creationId xmlns:a16="http://schemas.microsoft.com/office/drawing/2014/main" id="{EB048EEA-B2CF-4450-9851-6D490D3F98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03648" y="1556792"/>
            <a:ext cx="3898900" cy="4525962"/>
          </a:xfrm>
        </p:spPr>
        <p:txBody>
          <a:bodyPr/>
          <a:lstStyle/>
          <a:p>
            <a:pPr marL="0" indent="0" eaLnBrk="1" hangingPunct="1">
              <a:buNone/>
              <a:defRPr/>
            </a:pPr>
            <a:r>
              <a:rPr lang="en-US" altLang="zh-CN" dirty="0"/>
              <a:t>interface Subject{</a:t>
            </a:r>
          </a:p>
          <a:p>
            <a:pPr marL="0" indent="0" eaLnBrk="1" hangingPunct="1">
              <a:buNone/>
              <a:defRPr/>
            </a:pPr>
            <a:r>
              <a:rPr lang="en-US" altLang="zh-CN" dirty="0"/>
              <a:t>  void f();</a:t>
            </a:r>
          </a:p>
          <a:p>
            <a:pPr marL="0" indent="0" eaLnBrk="1" hangingPunct="1">
              <a:buNone/>
              <a:defRPr/>
            </a:pPr>
            <a:r>
              <a:rPr lang="en-US" altLang="zh-CN" dirty="0"/>
              <a:t>  void g();</a:t>
            </a:r>
          </a:p>
          <a:p>
            <a:pPr marL="0" indent="0" eaLnBrk="1" hangingPunct="1">
              <a:buNone/>
              <a:defRPr/>
            </a:pPr>
            <a:r>
              <a:rPr lang="en-US" altLang="zh-CN" dirty="0"/>
              <a:t>  void h();</a:t>
            </a:r>
          </a:p>
          <a:p>
            <a:pPr marL="0" indent="0" eaLnBrk="1" hangingPunct="1">
              <a:buNone/>
              <a:defRPr/>
            </a:pPr>
            <a:r>
              <a:rPr lang="en-US" altLang="zh-CN" dirty="0"/>
              <a:t>}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02" name="Rectangle 2">
            <a:extLst>
              <a:ext uri="{FF2B5EF4-FFF2-40B4-BE49-F238E27FC236}">
                <a16:creationId xmlns:a16="http://schemas.microsoft.com/office/drawing/2014/main" id="{062C0485-DE1D-41EC-B521-5BC23F8307D2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PROXY</a:t>
            </a:r>
            <a:r>
              <a:rPr lang="zh-CN" altLang="en-US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r>
              <a:rPr lang="en-US" altLang="zh-CN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</p:txBody>
      </p:sp>
      <p:sp>
        <p:nvSpPr>
          <p:cNvPr id="665603" name="Rectangle 3">
            <a:extLst>
              <a:ext uri="{FF2B5EF4-FFF2-40B4-BE49-F238E27FC236}">
                <a16:creationId xmlns:a16="http://schemas.microsoft.com/office/drawing/2014/main" id="{B06F587D-CE91-4396-B0BD-8A307A8859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40768"/>
            <a:ext cx="8229600" cy="4997450"/>
          </a:xfrm>
        </p:spPr>
        <p:txBody>
          <a:bodyPr>
            <a:normAutofit fontScale="85000" lnSpcReduction="20000"/>
          </a:bodyPr>
          <a:lstStyle/>
          <a:p>
            <a:pPr marL="0" indent="0" eaLnBrk="1" hangingPunct="1">
              <a:lnSpc>
                <a:spcPct val="110000"/>
              </a:lnSpc>
              <a:buNone/>
              <a:defRPr/>
            </a:pPr>
            <a:r>
              <a:rPr lang="en-US" altLang="zh-CN" sz="2800" dirty="0"/>
              <a:t>class Proxy implements Subject {</a:t>
            </a:r>
          </a:p>
          <a:p>
            <a:pPr marL="0" indent="0">
              <a:lnSpc>
                <a:spcPct val="110000"/>
              </a:lnSpc>
              <a:buNone/>
              <a:defRPr/>
            </a:pPr>
            <a:r>
              <a:rPr lang="zh-CN" altLang="en-US" dirty="0"/>
              <a:t> </a:t>
            </a:r>
            <a:r>
              <a:rPr lang="en-US" altLang="zh-CN" sz="2200" dirty="0"/>
              <a:t>/*</a:t>
            </a:r>
            <a:r>
              <a:rPr lang="zh-CN" altLang="en-US" sz="2200" dirty="0"/>
              <a:t> 适配器模式主要改变所考虑对象的接口，而代理模式不能改变所代理类的接口。 装饰器模式是为了增强功能，代理模式是为了加以控制。</a:t>
            </a:r>
            <a:r>
              <a:rPr lang="en-US" altLang="zh-CN" sz="2200" dirty="0"/>
              <a:t>*/</a:t>
            </a:r>
          </a:p>
          <a:p>
            <a:pPr marL="0" indent="0" eaLnBrk="1" hangingPunct="1">
              <a:lnSpc>
                <a:spcPct val="110000"/>
              </a:lnSpc>
              <a:buNone/>
              <a:defRPr/>
            </a:pPr>
            <a:r>
              <a:rPr lang="en-US" altLang="zh-CN" sz="2800" dirty="0"/>
              <a:t>  private Subject </a:t>
            </a:r>
            <a:r>
              <a:rPr lang="en-US" altLang="zh-CN" sz="2800" dirty="0" err="1"/>
              <a:t>realSubject</a:t>
            </a:r>
            <a:r>
              <a:rPr lang="en-US" altLang="zh-CN" sz="2800" dirty="0"/>
              <a:t>;</a:t>
            </a:r>
          </a:p>
          <a:p>
            <a:pPr marL="0" indent="0" eaLnBrk="1" hangingPunct="1">
              <a:lnSpc>
                <a:spcPct val="110000"/>
              </a:lnSpc>
              <a:buNone/>
              <a:defRPr/>
            </a:pPr>
            <a:r>
              <a:rPr lang="en-US" altLang="zh-CN" sz="2800" dirty="0"/>
              <a:t>  public Proxy() { </a:t>
            </a:r>
          </a:p>
          <a:p>
            <a:pPr marL="0" indent="0" eaLnBrk="1" hangingPunct="1">
              <a:lnSpc>
                <a:spcPct val="110000"/>
              </a:lnSpc>
              <a:buNone/>
              <a:defRPr/>
            </a:pPr>
            <a:r>
              <a:rPr lang="en-US" altLang="zh-CN" sz="2800" dirty="0"/>
              <a:t>    </a:t>
            </a:r>
            <a:r>
              <a:rPr lang="en-US" altLang="zh-CN" sz="2800" dirty="0" err="1"/>
              <a:t>realSubject</a:t>
            </a:r>
            <a:r>
              <a:rPr lang="en-US" altLang="zh-CN" sz="2800" dirty="0"/>
              <a:t> = new </a:t>
            </a:r>
            <a:r>
              <a:rPr lang="en-US" altLang="zh-CN" sz="2800" dirty="0" err="1"/>
              <a:t>RealSubject</a:t>
            </a:r>
            <a:r>
              <a:rPr lang="en-US" altLang="zh-CN" sz="2800" dirty="0"/>
              <a:t> (); </a:t>
            </a:r>
          </a:p>
          <a:p>
            <a:pPr marL="0" indent="0" eaLnBrk="1" hangingPunct="1">
              <a:lnSpc>
                <a:spcPct val="110000"/>
              </a:lnSpc>
              <a:buNone/>
              <a:defRPr/>
            </a:pPr>
            <a:r>
              <a:rPr lang="en-US" altLang="zh-CN" sz="2800" dirty="0"/>
              <a:t>  }</a:t>
            </a:r>
          </a:p>
          <a:p>
            <a:pPr marL="0" indent="0" eaLnBrk="1" hangingPunct="1">
              <a:lnSpc>
                <a:spcPct val="110000"/>
              </a:lnSpc>
              <a:buNone/>
              <a:defRPr/>
            </a:pPr>
            <a:r>
              <a:rPr lang="en-US" altLang="zh-CN" sz="2800" dirty="0"/>
              <a:t>  // Pass method calls to the </a:t>
            </a:r>
            <a:r>
              <a:rPr lang="en-US" altLang="zh-CN" sz="2800" dirty="0" err="1"/>
              <a:t>realSubject</a:t>
            </a:r>
            <a:r>
              <a:rPr lang="en-US" altLang="zh-CN" sz="2800" dirty="0"/>
              <a:t>:</a:t>
            </a:r>
          </a:p>
          <a:p>
            <a:pPr marL="0" indent="0" eaLnBrk="1" hangingPunct="1">
              <a:lnSpc>
                <a:spcPct val="110000"/>
              </a:lnSpc>
              <a:buNone/>
              <a:defRPr/>
            </a:pPr>
            <a:r>
              <a:rPr lang="en-US" altLang="zh-CN" sz="2800" dirty="0"/>
              <a:t>  public void f()  { </a:t>
            </a:r>
            <a:r>
              <a:rPr lang="en-US" altLang="zh-CN" sz="2800" dirty="0" err="1"/>
              <a:t>realSubject.f</a:t>
            </a:r>
            <a:r>
              <a:rPr lang="en-US" altLang="zh-CN" sz="2800" dirty="0"/>
              <a:t>(); }</a:t>
            </a:r>
          </a:p>
          <a:p>
            <a:pPr marL="0" indent="0" eaLnBrk="1" hangingPunct="1">
              <a:lnSpc>
                <a:spcPct val="110000"/>
              </a:lnSpc>
              <a:buNone/>
              <a:defRPr/>
            </a:pPr>
            <a:r>
              <a:rPr lang="en-US" altLang="zh-CN" sz="2800" dirty="0"/>
              <a:t>  public void g() { </a:t>
            </a:r>
            <a:r>
              <a:rPr lang="en-US" altLang="zh-CN" sz="2800" dirty="0" err="1"/>
              <a:t>realSubject.g</a:t>
            </a:r>
            <a:r>
              <a:rPr lang="en-US" altLang="zh-CN" sz="2800" dirty="0"/>
              <a:t>(); }</a:t>
            </a:r>
          </a:p>
          <a:p>
            <a:pPr marL="0" indent="0" eaLnBrk="1" hangingPunct="1">
              <a:lnSpc>
                <a:spcPct val="110000"/>
              </a:lnSpc>
              <a:buNone/>
              <a:defRPr/>
            </a:pPr>
            <a:r>
              <a:rPr lang="en-US" altLang="zh-CN" sz="2800" dirty="0"/>
              <a:t>  public void h() { </a:t>
            </a:r>
            <a:r>
              <a:rPr lang="en-US" altLang="zh-CN" sz="2800" dirty="0" err="1"/>
              <a:t>realSubject.h</a:t>
            </a:r>
            <a:r>
              <a:rPr lang="en-US" altLang="zh-CN" sz="2800" dirty="0"/>
              <a:t>(); }</a:t>
            </a:r>
          </a:p>
          <a:p>
            <a:pPr marL="0" indent="0" eaLnBrk="1" hangingPunct="1">
              <a:lnSpc>
                <a:spcPct val="110000"/>
              </a:lnSpc>
              <a:buNone/>
              <a:defRPr/>
            </a:pPr>
            <a:r>
              <a:rPr lang="en-US" altLang="zh-CN" sz="2800" dirty="0"/>
              <a:t>}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626" name="Rectangle 2">
            <a:extLst>
              <a:ext uri="{FF2B5EF4-FFF2-40B4-BE49-F238E27FC236}">
                <a16:creationId xmlns:a16="http://schemas.microsoft.com/office/drawing/2014/main" id="{985607D9-76A1-4CE2-A16E-7D8521D89C5A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>
                <a:effectLst/>
                <a:latin typeface="+mn-ea"/>
                <a:ea typeface="+mn-ea"/>
              </a:rPr>
              <a:t>PROXY</a:t>
            </a:r>
            <a:r>
              <a:rPr lang="zh-CN" altLang="en-US" dirty="0">
                <a:effectLst/>
                <a:latin typeface="+mn-ea"/>
                <a:ea typeface="+mn-ea"/>
              </a:rPr>
              <a:t>代码</a:t>
            </a:r>
            <a:r>
              <a:rPr lang="en-US" altLang="zh-CN" dirty="0">
                <a:effectLst/>
                <a:latin typeface="+mn-ea"/>
                <a:ea typeface="+mn-ea"/>
              </a:rPr>
              <a:t>3</a:t>
            </a:r>
          </a:p>
        </p:txBody>
      </p:sp>
      <p:sp>
        <p:nvSpPr>
          <p:cNvPr id="666627" name="Rectangle 3">
            <a:extLst>
              <a:ext uri="{FF2B5EF4-FFF2-40B4-BE49-F238E27FC236}">
                <a16:creationId xmlns:a16="http://schemas.microsoft.com/office/drawing/2014/main" id="{4D04D572-7C9D-4ACC-97F9-465BFE34D7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97450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en-US" altLang="zh-CN" sz="2800" dirty="0"/>
              <a:t>class </a:t>
            </a:r>
            <a:r>
              <a:rPr lang="en-US" altLang="zh-CN" sz="2800" dirty="0" err="1"/>
              <a:t>RealSubject</a:t>
            </a:r>
            <a:r>
              <a:rPr lang="en-US" altLang="zh-CN" sz="2800" dirty="0"/>
              <a:t> implements Subject {</a:t>
            </a: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en-US" altLang="zh-CN" sz="2800" dirty="0"/>
              <a:t>  public void f() { </a:t>
            </a: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en-US" altLang="zh-CN" sz="2800" dirty="0"/>
              <a:t>    </a:t>
            </a:r>
            <a:r>
              <a:rPr lang="en-US" altLang="zh-CN" sz="2800" dirty="0" err="1"/>
              <a:t>System.out.println</a:t>
            </a:r>
            <a:r>
              <a:rPr lang="en-US" altLang="zh-CN" sz="2800" dirty="0"/>
              <a:t>("</a:t>
            </a:r>
            <a:r>
              <a:rPr lang="en-US" altLang="zh-CN" sz="2800" dirty="0" err="1"/>
              <a:t>RealSubject.f</a:t>
            </a:r>
            <a:r>
              <a:rPr lang="en-US" altLang="zh-CN" sz="2800" dirty="0"/>
              <a:t>()"); </a:t>
            </a: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en-US" altLang="zh-CN" sz="2800" dirty="0"/>
              <a:t>  }</a:t>
            </a: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en-US" altLang="zh-CN" sz="2800" dirty="0"/>
              <a:t>  public void g() { </a:t>
            </a: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en-US" altLang="zh-CN" sz="2800" dirty="0"/>
              <a:t>    </a:t>
            </a:r>
            <a:r>
              <a:rPr lang="en-US" altLang="zh-CN" sz="2800" dirty="0" err="1"/>
              <a:t>System.out.println</a:t>
            </a:r>
            <a:r>
              <a:rPr lang="en-US" altLang="zh-CN" sz="2800" dirty="0"/>
              <a:t>("</a:t>
            </a:r>
            <a:r>
              <a:rPr lang="en-US" altLang="zh-CN" sz="2800" dirty="0" err="1"/>
              <a:t>RealSubject.g</a:t>
            </a:r>
            <a:r>
              <a:rPr lang="en-US" altLang="zh-CN" sz="2800" dirty="0"/>
              <a:t>()"); </a:t>
            </a: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en-US" altLang="zh-CN" sz="2800" dirty="0"/>
              <a:t>  }</a:t>
            </a: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en-US" altLang="zh-CN" sz="2800" dirty="0"/>
              <a:t>  public void h() { </a:t>
            </a: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en-US" altLang="zh-CN" sz="2800" dirty="0"/>
              <a:t>    </a:t>
            </a:r>
            <a:r>
              <a:rPr lang="en-US" altLang="zh-CN" sz="2800" dirty="0" err="1"/>
              <a:t>System.out.println</a:t>
            </a:r>
            <a:r>
              <a:rPr lang="en-US" altLang="zh-CN" sz="2800" dirty="0"/>
              <a:t>("</a:t>
            </a:r>
            <a:r>
              <a:rPr lang="en-US" altLang="zh-CN" sz="2800" dirty="0" err="1"/>
              <a:t>RealSubject.h</a:t>
            </a:r>
            <a:r>
              <a:rPr lang="en-US" altLang="zh-CN" sz="2800" dirty="0"/>
              <a:t>()"); </a:t>
            </a: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en-US" altLang="zh-CN" sz="2800" dirty="0"/>
              <a:t>  }</a:t>
            </a: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en-US" altLang="zh-CN" sz="2800" dirty="0"/>
              <a:t>}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650" name="Rectangle 2">
            <a:extLst>
              <a:ext uri="{FF2B5EF4-FFF2-40B4-BE49-F238E27FC236}">
                <a16:creationId xmlns:a16="http://schemas.microsoft.com/office/drawing/2014/main" id="{EBAFE897-E685-4B8B-9044-DFD7625BE84A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>
                <a:effectLst/>
                <a:latin typeface="+mn-ea"/>
                <a:ea typeface="+mn-ea"/>
              </a:rPr>
              <a:t>PROXY</a:t>
            </a:r>
            <a:r>
              <a:rPr lang="zh-CN" altLang="en-US" dirty="0">
                <a:effectLst/>
                <a:latin typeface="+mn-ea"/>
                <a:ea typeface="+mn-ea"/>
              </a:rPr>
              <a:t>代码</a:t>
            </a:r>
            <a:r>
              <a:rPr lang="en-US" altLang="zh-CN" dirty="0">
                <a:effectLst/>
                <a:latin typeface="+mn-ea"/>
                <a:ea typeface="+mn-ea"/>
              </a:rPr>
              <a:t>4</a:t>
            </a:r>
          </a:p>
        </p:txBody>
      </p:sp>
      <p:sp>
        <p:nvSpPr>
          <p:cNvPr id="667651" name="Rectangle 3">
            <a:extLst>
              <a:ext uri="{FF2B5EF4-FFF2-40B4-BE49-F238E27FC236}">
                <a16:creationId xmlns:a16="http://schemas.microsoft.com/office/drawing/2014/main" id="{3652910B-F278-48BA-ADBC-9C1518A781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70848" y="1412776"/>
            <a:ext cx="8229600" cy="4997450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en-US" altLang="zh-CN" sz="2400" dirty="0"/>
              <a:t>public class </a:t>
            </a:r>
            <a:r>
              <a:rPr lang="en-US" altLang="zh-CN" sz="2400" dirty="0" err="1"/>
              <a:t>ProxyDemo</a:t>
            </a:r>
            <a:r>
              <a:rPr lang="en-US" altLang="zh-CN" sz="2400" dirty="0"/>
              <a:t> {</a:t>
            </a: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en-US" altLang="zh-CN" sz="2400" dirty="0"/>
              <a:t>  Proxy p = new Proxy();</a:t>
            </a: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en-US" altLang="zh-CN" sz="2400" dirty="0"/>
              <a:t>  public void test() {</a:t>
            </a: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en-US" altLang="zh-CN" sz="2400" dirty="0"/>
              <a:t>    // This just makes sure it will complete </a:t>
            </a: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en-US" altLang="zh-CN" sz="2400" dirty="0"/>
              <a:t>    // without throwing an exception.</a:t>
            </a: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en-US" altLang="zh-CN" sz="2400" dirty="0"/>
              <a:t>    </a:t>
            </a:r>
            <a:r>
              <a:rPr lang="en-US" altLang="zh-CN" sz="2400" dirty="0" err="1"/>
              <a:t>p.f</a:t>
            </a:r>
            <a:r>
              <a:rPr lang="en-US" altLang="zh-CN" sz="2400" dirty="0"/>
              <a:t>();</a:t>
            </a: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en-US" altLang="zh-CN" sz="2400" dirty="0"/>
              <a:t>    </a:t>
            </a:r>
            <a:r>
              <a:rPr lang="en-US" altLang="zh-CN" sz="2400" dirty="0" err="1"/>
              <a:t>p.g</a:t>
            </a:r>
            <a:r>
              <a:rPr lang="en-US" altLang="zh-CN" sz="2400" dirty="0"/>
              <a:t>();</a:t>
            </a: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en-US" altLang="zh-CN" sz="2400" dirty="0"/>
              <a:t>    </a:t>
            </a:r>
            <a:r>
              <a:rPr lang="en-US" altLang="zh-CN" sz="2400" dirty="0" err="1"/>
              <a:t>p.h</a:t>
            </a:r>
            <a:r>
              <a:rPr lang="en-US" altLang="zh-CN" sz="2400" dirty="0"/>
              <a:t>();</a:t>
            </a: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en-US" altLang="zh-CN" sz="2400" dirty="0"/>
              <a:t>  }</a:t>
            </a: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en-US" altLang="zh-CN" sz="2400" dirty="0"/>
              <a:t>  public static void main(String </a:t>
            </a:r>
            <a:r>
              <a:rPr lang="en-US" altLang="zh-CN" sz="2400" dirty="0" err="1"/>
              <a:t>args</a:t>
            </a:r>
            <a:r>
              <a:rPr lang="en-US" altLang="zh-CN" sz="2400" dirty="0"/>
              <a:t>[]) {</a:t>
            </a: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en-US" altLang="zh-CN" sz="2400" dirty="0"/>
              <a:t>    new </a:t>
            </a:r>
            <a:r>
              <a:rPr lang="en-US" altLang="zh-CN" sz="2400" dirty="0" err="1"/>
              <a:t>ProxyDemo</a:t>
            </a:r>
            <a:r>
              <a:rPr lang="en-US" altLang="zh-CN" sz="2400" dirty="0"/>
              <a:t>().test();</a:t>
            </a: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en-US" altLang="zh-CN" sz="2400" dirty="0"/>
              <a:t>  }</a:t>
            </a: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en-US" altLang="zh-CN" sz="2400" dirty="0"/>
              <a:t>}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D232E393-6113-40FB-A402-48E19D1DCE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latin typeface="+mn-ea"/>
                <a:ea typeface="+mn-ea"/>
              </a:rPr>
              <a:t>Proxy</a:t>
            </a:r>
            <a:r>
              <a:rPr lang="zh-CN" altLang="en-US" dirty="0">
                <a:latin typeface="+mn-ea"/>
                <a:ea typeface="+mn-ea"/>
              </a:rPr>
              <a:t>模式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CA2B482B-8D10-4924-8B72-C756851F17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2800" dirty="0">
                <a:latin typeface="+mn-ea"/>
              </a:rPr>
              <a:t>在软件系统中，我们无时不在跨越障碍，当我们访问网络上一台计算机的资源时，我们正在跨越网络障碍，当我们去访问服务器上数据库时，我们又在跨越数据库访问障碍，同时还有网络障碍。跨越这些障碍有时候是非常复杂的，</a:t>
            </a:r>
            <a:r>
              <a:rPr lang="zh-CN" altLang="en-US" sz="2800" dirty="0">
                <a:solidFill>
                  <a:srgbClr val="0000FF"/>
                </a:solidFill>
                <a:latin typeface="+mn-ea"/>
              </a:rPr>
              <a:t>如果我们更多的去关注处理这些障碍问题，可能就会忽视了本来应该关注的业务逻辑问题，</a:t>
            </a:r>
            <a:r>
              <a:rPr lang="en-US" altLang="zh-CN" sz="2800" dirty="0">
                <a:latin typeface="+mn-ea"/>
              </a:rPr>
              <a:t>Proxy</a:t>
            </a:r>
            <a:r>
              <a:rPr lang="zh-CN" altLang="en-US" sz="2800" dirty="0">
                <a:latin typeface="+mn-ea"/>
              </a:rPr>
              <a:t>模式有助于我们去解决这些问题</a:t>
            </a:r>
          </a:p>
          <a:p>
            <a:pPr>
              <a:defRPr/>
            </a:pPr>
            <a:r>
              <a:rPr lang="zh-CN" altLang="en-US" sz="2800" dirty="0">
                <a:solidFill>
                  <a:srgbClr val="931D11"/>
                </a:solidFill>
                <a:latin typeface="+mn-ea"/>
              </a:rPr>
              <a:t>我们以一个简单的数学计算程序为例，这个程序只负责进行简单的加减乘除运算：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3">
            <a:extLst>
              <a:ext uri="{FF2B5EF4-FFF2-40B4-BE49-F238E27FC236}">
                <a16:creationId xmlns:a16="http://schemas.microsoft.com/office/drawing/2014/main" id="{7A1033B9-C814-4647-9713-DD27BC5318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549275"/>
            <a:ext cx="8229600" cy="5576888"/>
          </a:xfrm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b="1" dirty="0"/>
              <a:t>public class Math</a:t>
            </a:r>
            <a:br>
              <a:rPr lang="en-US" altLang="zh-CN" sz="2000" b="1" dirty="0"/>
            </a:br>
            <a:r>
              <a:rPr lang="en-US" altLang="zh-CN" sz="2000" b="1" dirty="0"/>
              <a:t>  {</a:t>
            </a:r>
            <a:br>
              <a:rPr lang="en-US" altLang="zh-CN" sz="2000" b="1" dirty="0"/>
            </a:br>
            <a:r>
              <a:rPr lang="en-US" altLang="zh-CN" sz="2000" b="1" dirty="0"/>
              <a:t>     public double Add(double </a:t>
            </a:r>
            <a:r>
              <a:rPr lang="en-US" altLang="zh-CN" sz="2000" b="1" dirty="0" err="1"/>
              <a:t>x,double</a:t>
            </a:r>
            <a:r>
              <a:rPr lang="en-US" altLang="zh-CN" sz="2000" b="1" dirty="0"/>
              <a:t> y)</a:t>
            </a:r>
            <a:br>
              <a:rPr lang="en-US" altLang="zh-CN" sz="2000" b="1" dirty="0"/>
            </a:br>
            <a:r>
              <a:rPr lang="en-US" altLang="zh-CN" sz="2000" b="1" dirty="0"/>
              <a:t>      {</a:t>
            </a:r>
            <a:br>
              <a:rPr lang="en-US" altLang="zh-CN" sz="2000" b="1" dirty="0"/>
            </a:br>
            <a:r>
              <a:rPr lang="en-US" altLang="zh-CN" sz="2000" b="1" dirty="0"/>
              <a:t>         return x + y;</a:t>
            </a:r>
            <a:br>
              <a:rPr lang="en-US" altLang="zh-CN" sz="2000" b="1" dirty="0"/>
            </a:br>
            <a:r>
              <a:rPr lang="en-US" altLang="zh-CN" sz="2000" b="1" dirty="0"/>
              <a:t>     }</a:t>
            </a:r>
            <a:br>
              <a:rPr lang="en-US" altLang="zh-CN" sz="2000" b="1" dirty="0"/>
            </a:br>
            <a:r>
              <a:rPr lang="en-US" altLang="zh-CN" sz="2000" b="1" dirty="0"/>
              <a:t> </a:t>
            </a:r>
            <a:br>
              <a:rPr lang="en-US" altLang="zh-CN" sz="2000" b="1" dirty="0"/>
            </a:br>
            <a:r>
              <a:rPr lang="en-US" altLang="zh-CN" sz="2000" b="1" dirty="0"/>
              <a:t>     public double Sub(double </a:t>
            </a:r>
            <a:r>
              <a:rPr lang="en-US" altLang="zh-CN" sz="2000" b="1" dirty="0" err="1"/>
              <a:t>x,double</a:t>
            </a:r>
            <a:r>
              <a:rPr lang="en-US" altLang="zh-CN" sz="2000" b="1" dirty="0"/>
              <a:t> y)</a:t>
            </a:r>
            <a:br>
              <a:rPr lang="en-US" altLang="zh-CN" sz="2000" b="1" dirty="0"/>
            </a:br>
            <a:r>
              <a:rPr lang="en-US" altLang="zh-CN" sz="2000" b="1" dirty="0"/>
              <a:t>      {</a:t>
            </a:r>
            <a:br>
              <a:rPr lang="en-US" altLang="zh-CN" sz="2000" b="1" dirty="0"/>
            </a:br>
            <a:r>
              <a:rPr lang="en-US" altLang="zh-CN" sz="2000" b="1" dirty="0"/>
              <a:t>         return x - y;</a:t>
            </a:r>
            <a:br>
              <a:rPr lang="en-US" altLang="zh-CN" sz="2000" b="1" dirty="0"/>
            </a:br>
            <a:r>
              <a:rPr lang="en-US" altLang="zh-CN" sz="2000" b="1" dirty="0"/>
              <a:t>     }</a:t>
            </a:r>
            <a:br>
              <a:rPr lang="en-US" altLang="zh-CN" sz="2000" b="1" dirty="0"/>
            </a:br>
            <a:r>
              <a:rPr lang="en-US" altLang="zh-CN" sz="2000" b="1" dirty="0"/>
              <a:t> </a:t>
            </a:r>
            <a:br>
              <a:rPr lang="en-US" altLang="zh-CN" sz="2000" b="1" dirty="0"/>
            </a:br>
            <a:r>
              <a:rPr lang="en-US" altLang="zh-CN" sz="2000" b="1" dirty="0"/>
              <a:t>     public double </a:t>
            </a:r>
            <a:r>
              <a:rPr lang="en-US" altLang="zh-CN" sz="2000" b="1" dirty="0" err="1"/>
              <a:t>Mul</a:t>
            </a:r>
            <a:r>
              <a:rPr lang="en-US" altLang="zh-CN" sz="2000" b="1" dirty="0"/>
              <a:t>(double </a:t>
            </a:r>
            <a:r>
              <a:rPr lang="en-US" altLang="zh-CN" sz="2000" b="1" dirty="0" err="1"/>
              <a:t>x,double</a:t>
            </a:r>
            <a:r>
              <a:rPr lang="en-US" altLang="zh-CN" sz="2000" b="1" dirty="0"/>
              <a:t> y)</a:t>
            </a:r>
            <a:br>
              <a:rPr lang="en-US" altLang="zh-CN" sz="2000" b="1" dirty="0"/>
            </a:br>
            <a:r>
              <a:rPr lang="en-US" altLang="zh-CN" sz="2000" b="1" dirty="0"/>
              <a:t>      {</a:t>
            </a:r>
            <a:br>
              <a:rPr lang="en-US" altLang="zh-CN" sz="2000" b="1" dirty="0"/>
            </a:br>
            <a:r>
              <a:rPr lang="en-US" altLang="zh-CN" sz="2000" b="1" dirty="0"/>
              <a:t>         return x * y;</a:t>
            </a:r>
            <a:br>
              <a:rPr lang="en-US" altLang="zh-CN" sz="2000" b="1" dirty="0"/>
            </a:br>
            <a:r>
              <a:rPr lang="en-US" altLang="zh-CN" sz="2000" b="1" dirty="0"/>
              <a:t>     }</a:t>
            </a:r>
            <a:br>
              <a:rPr lang="en-US" altLang="zh-CN" sz="2000" b="1" dirty="0"/>
            </a:br>
            <a:r>
              <a:rPr lang="en-US" altLang="zh-CN" sz="2000" b="1" dirty="0"/>
              <a:t> </a:t>
            </a:r>
            <a:br>
              <a:rPr lang="en-US" altLang="zh-CN" sz="2000" b="1" dirty="0"/>
            </a:br>
            <a:r>
              <a:rPr lang="en-US" altLang="zh-CN" sz="2000" b="1" dirty="0"/>
              <a:t>     public double Dev(double </a:t>
            </a:r>
            <a:r>
              <a:rPr lang="en-US" altLang="zh-CN" sz="2000" b="1" dirty="0" err="1"/>
              <a:t>x,double</a:t>
            </a:r>
            <a:r>
              <a:rPr lang="en-US" altLang="zh-CN" sz="2000" b="1" dirty="0"/>
              <a:t> y)</a:t>
            </a:r>
            <a:br>
              <a:rPr lang="en-US" altLang="zh-CN" sz="2000" b="1" dirty="0"/>
            </a:br>
            <a:r>
              <a:rPr lang="en-US" altLang="zh-CN" sz="2000" b="1" dirty="0"/>
              <a:t>      {</a:t>
            </a:r>
            <a:br>
              <a:rPr lang="en-US" altLang="zh-CN" sz="2000" b="1" dirty="0"/>
            </a:br>
            <a:r>
              <a:rPr lang="en-US" altLang="zh-CN" sz="2000" b="1" dirty="0"/>
              <a:t>         return x / y;</a:t>
            </a:r>
            <a:br>
              <a:rPr lang="en-US" altLang="zh-CN" sz="2000" b="1" dirty="0"/>
            </a:br>
            <a:r>
              <a:rPr lang="en-US" altLang="zh-CN" sz="2000" b="1" dirty="0"/>
              <a:t>     }</a:t>
            </a:r>
            <a:br>
              <a:rPr lang="en-US" altLang="zh-CN" sz="2000" b="1" dirty="0"/>
            </a:br>
            <a:r>
              <a:rPr lang="en-US" altLang="zh-CN" sz="2000" b="1" dirty="0"/>
              <a:t> }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4_IntroducingPowerPoint2007">
  <a:themeElements>
    <a:clrScheme name="4_IntroducingPowerPoint2007 1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FFFFFF"/>
      </a:accent3>
      <a:accent4>
        <a:srgbClr val="000000"/>
      </a:accent4>
      <a:accent5>
        <a:srgbClr val="E6B1AB"/>
      </a:accent5>
      <a:accent6>
        <a:srgbClr val="8C281B"/>
      </a:accent6>
      <a:hlink>
        <a:srgbClr val="CC9900"/>
      </a:hlink>
      <a:folHlink>
        <a:srgbClr val="96A9A9"/>
      </a:folHlink>
    </a:clrScheme>
    <a:fontScheme name="4_IntroducingPowerPoint2007">
      <a:majorFont>
        <a:latin typeface="Corbel"/>
        <a:ea typeface="宋体"/>
        <a:cs typeface=""/>
      </a:majorFont>
      <a:minorFont>
        <a:latin typeface="Corbe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36000" rIns="91440" bIns="7200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85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ourier New" pitchFamily="49" charset="0"/>
            <a:ea typeface="幼圆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36000" rIns="91440" bIns="7200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85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ourier New" pitchFamily="49" charset="0"/>
            <a:ea typeface="幼圆" pitchFamily="49" charset="-122"/>
          </a:defRPr>
        </a:defPPr>
      </a:lstStyle>
    </a:lnDef>
  </a:objectDefaults>
  <a:extraClrSchemeLst>
    <a:extraClrScheme>
      <a:clrScheme name="4_IntroducingPowerPoint2007 1">
        <a:dk1>
          <a:srgbClr val="000000"/>
        </a:dk1>
        <a:lt1>
          <a:srgbClr val="FFFFFF"/>
        </a:lt1>
        <a:dk2>
          <a:srgbClr val="696464"/>
        </a:dk2>
        <a:lt2>
          <a:srgbClr val="E9E5DC"/>
        </a:lt2>
        <a:accent1>
          <a:srgbClr val="D34817"/>
        </a:accent1>
        <a:accent2>
          <a:srgbClr val="9B2D1F"/>
        </a:accent2>
        <a:accent3>
          <a:srgbClr val="FFFFFF"/>
        </a:accent3>
        <a:accent4>
          <a:srgbClr val="000000"/>
        </a:accent4>
        <a:accent5>
          <a:srgbClr val="E6B1AB"/>
        </a:accent5>
        <a:accent6>
          <a:srgbClr val="8C281B"/>
        </a:accent6>
        <a:hlink>
          <a:srgbClr val="CC9900"/>
        </a:hlink>
        <a:folHlink>
          <a:srgbClr val="96A9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主题-sdu">
  <a:themeElements>
    <a:clrScheme name="1_精品课程ppt模板(窄标题)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精品课程ppt模板(窄标题)">
      <a:majorFont>
        <a:latin typeface="Arial"/>
        <a:ea typeface="黑体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微软雅黑" pitchFamily="34" charset="-122"/>
            <a:ea typeface="微软雅黑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微软雅黑" pitchFamily="34" charset="-122"/>
            <a:ea typeface="微软雅黑" pitchFamily="34" charset="-122"/>
          </a:defRPr>
        </a:defPPr>
      </a:lstStyle>
    </a:lnDef>
  </a:objectDefaults>
  <a:extraClrSchemeLst>
    <a:extraClrScheme>
      <a:clrScheme name="1_精品课程ppt模板(窄标题)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精品课程ppt模板(窄标题)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精品课程ppt模板(窄标题)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精品课程ppt模板(窄标题)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精品课程ppt模板(窄标题)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精品课程ppt模板(窄标题)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精品课程ppt模板(窄标题)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模板-2007</Template>
  <TotalTime>8452</TotalTime>
  <Words>2627</Words>
  <Application>Microsoft Office PowerPoint</Application>
  <PresentationFormat>全屏显示(4:3)</PresentationFormat>
  <Paragraphs>106</Paragraphs>
  <Slides>25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25</vt:i4>
      </vt:variant>
    </vt:vector>
  </HeadingPairs>
  <TitlesOfParts>
    <vt:vector size="42" baseType="lpstr">
      <vt:lpstr>黑体</vt:lpstr>
      <vt:lpstr>楷体_GB2312</vt:lpstr>
      <vt:lpstr>宋体</vt:lpstr>
      <vt:lpstr>微软雅黑</vt:lpstr>
      <vt:lpstr>幼圆</vt:lpstr>
      <vt:lpstr>-쉬리B</vt:lpstr>
      <vt:lpstr>Arial</vt:lpstr>
      <vt:lpstr>Corbel</vt:lpstr>
      <vt:lpstr>Courier New</vt:lpstr>
      <vt:lpstr>Franklin Gothic Book</vt:lpstr>
      <vt:lpstr>Franklin Gothic Medium</vt:lpstr>
      <vt:lpstr>Times New Roman</vt:lpstr>
      <vt:lpstr>Wingdings</vt:lpstr>
      <vt:lpstr>Wingdings 2</vt:lpstr>
      <vt:lpstr>Wingdings 3</vt:lpstr>
      <vt:lpstr>4_IntroducingPowerPoint2007</vt:lpstr>
      <vt:lpstr>主题-sdu</vt:lpstr>
      <vt:lpstr>Proxy</vt:lpstr>
      <vt:lpstr>PROXY模式 </vt:lpstr>
      <vt:lpstr>PowerPoint 演示文稿</vt:lpstr>
      <vt:lpstr>PROXY代码1</vt:lpstr>
      <vt:lpstr>PROXY代码2</vt:lpstr>
      <vt:lpstr>PROXY代码3</vt:lpstr>
      <vt:lpstr>PROXY代码4</vt:lpstr>
      <vt:lpstr>Proxy模式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代理（Proxy）模式 </vt:lpstr>
      <vt:lpstr>代理模式应用</vt:lpstr>
      <vt:lpstr>PowerPoint 演示文稿</vt:lpstr>
      <vt:lpstr>虚拟（Virtual）代理</vt:lpstr>
      <vt:lpstr>PowerPoint 演示文稿</vt:lpstr>
      <vt:lpstr>PowerPoint 演示文稿</vt:lpstr>
      <vt:lpstr>Proxy模式的要点： </vt:lpstr>
      <vt:lpstr>模式相关性</vt:lpstr>
    </vt:vector>
  </TitlesOfParts>
  <Company>江南大学信息学院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qlibm</dc:creator>
  <cp:lastModifiedBy>PL</cp:lastModifiedBy>
  <cp:revision>489</cp:revision>
  <cp:lastPrinted>2011-06-05T07:22:16Z</cp:lastPrinted>
  <dcterms:created xsi:type="dcterms:W3CDTF">2005-11-04T12:34:45Z</dcterms:created>
  <dcterms:modified xsi:type="dcterms:W3CDTF">2022-06-13T15:12:24Z</dcterms:modified>
</cp:coreProperties>
</file>