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687" r:id="rId2"/>
    <p:sldId id="702" r:id="rId3"/>
    <p:sldId id="703" r:id="rId4"/>
    <p:sldId id="704" r:id="rId5"/>
    <p:sldId id="705" r:id="rId6"/>
    <p:sldId id="706" r:id="rId7"/>
    <p:sldId id="707" r:id="rId8"/>
    <p:sldId id="708" r:id="rId9"/>
    <p:sldId id="709" r:id="rId10"/>
    <p:sldId id="710" r:id="rId11"/>
    <p:sldId id="713" r:id="rId12"/>
    <p:sldId id="714" r:id="rId13"/>
    <p:sldId id="727" r:id="rId14"/>
    <p:sldId id="715" r:id="rId15"/>
    <p:sldId id="734" r:id="rId16"/>
    <p:sldId id="735" r:id="rId17"/>
    <p:sldId id="736" r:id="rId18"/>
    <p:sldId id="737" r:id="rId19"/>
    <p:sldId id="716" r:id="rId20"/>
    <p:sldId id="717" r:id="rId21"/>
    <p:sldId id="718" r:id="rId22"/>
    <p:sldId id="719" r:id="rId23"/>
    <p:sldId id="720" r:id="rId24"/>
    <p:sldId id="722" r:id="rId25"/>
    <p:sldId id="723" r:id="rId26"/>
    <p:sldId id="728" r:id="rId27"/>
    <p:sldId id="724" r:id="rId28"/>
    <p:sldId id="740" r:id="rId29"/>
    <p:sldId id="738" r:id="rId30"/>
    <p:sldId id="739" r:id="rId31"/>
    <p:sldId id="729" r:id="rId32"/>
    <p:sldId id="732" r:id="rId33"/>
    <p:sldId id="733" r:id="rId34"/>
    <p:sldId id="730" r:id="rId35"/>
    <p:sldId id="725" r:id="rId36"/>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40" autoAdjust="0"/>
  </p:normalViewPr>
  <p:slideViewPr>
    <p:cSldViewPr>
      <p:cViewPr varScale="1">
        <p:scale>
          <a:sx n="89" d="100"/>
          <a:sy n="89" d="100"/>
        </p:scale>
        <p:origin x="797"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ea typeface="宋体"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ea typeface="宋体" pitchFamily="2" charset="-122"/>
              </a:defRPr>
            </a:lvl1pPr>
          </a:lstStyle>
          <a:p>
            <a:pPr>
              <a:defRPr/>
            </a:pPr>
            <a:fld id="{F9147B0A-0E96-4FE6-9850-8B1E8056E2DF}" type="slidenum">
              <a:rPr lang="en-US" altLang="zh-CN"/>
              <a:pPr>
                <a:defRPr/>
              </a:pPr>
              <a:t>‹#›</a:t>
            </a:fld>
            <a:endParaRPr lang="en-US" altLang="zh-CN"/>
          </a:p>
        </p:txBody>
      </p:sp>
    </p:spTree>
    <p:extLst>
      <p:ext uri="{BB962C8B-B14F-4D97-AF65-F5344CB8AC3E}">
        <p14:creationId xmlns:p14="http://schemas.microsoft.com/office/powerpoint/2010/main" val="22145073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650875" y="406400"/>
            <a:ext cx="5556250" cy="4167188"/>
          </a:xfrm>
          <a:ln/>
        </p:spPr>
      </p:sp>
      <p:sp>
        <p:nvSpPr>
          <p:cNvPr id="174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650875" y="406400"/>
            <a:ext cx="5556250" cy="4167188"/>
          </a:xfrm>
          <a:ln/>
        </p:spPr>
      </p:sp>
      <p:sp>
        <p:nvSpPr>
          <p:cNvPr id="389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650875" y="406400"/>
            <a:ext cx="5556250" cy="4167188"/>
          </a:xfrm>
          <a:ln/>
        </p:spPr>
      </p:sp>
      <p:sp>
        <p:nvSpPr>
          <p:cNvPr id="4198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650875" y="406400"/>
            <a:ext cx="5556250" cy="4167188"/>
          </a:xfrm>
          <a:ln/>
        </p:spPr>
      </p:sp>
      <p:sp>
        <p:nvSpPr>
          <p:cNvPr id="4403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a:xfrm>
            <a:off x="650875" y="406400"/>
            <a:ext cx="5556250" cy="4167188"/>
          </a:xfrm>
          <a:ln/>
        </p:spPr>
      </p:sp>
      <p:sp>
        <p:nvSpPr>
          <p:cNvPr id="460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xfrm>
            <a:off x="650875" y="406400"/>
            <a:ext cx="5556250" cy="4167188"/>
          </a:xfrm>
          <a:ln/>
        </p:spPr>
      </p:sp>
      <p:sp>
        <p:nvSpPr>
          <p:cNvPr id="4813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650875" y="406400"/>
            <a:ext cx="5556250" cy="4167188"/>
          </a:xfrm>
          <a:ln/>
        </p:spPr>
      </p:sp>
      <p:sp>
        <p:nvSpPr>
          <p:cNvPr id="5017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650875" y="406400"/>
            <a:ext cx="5556250" cy="4167188"/>
          </a:xfrm>
          <a:ln/>
        </p:spPr>
      </p:sp>
      <p:sp>
        <p:nvSpPr>
          <p:cNvPr id="5222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xfrm>
            <a:off x="650875" y="406400"/>
            <a:ext cx="5556250" cy="4167188"/>
          </a:xfrm>
          <a:ln/>
        </p:spPr>
      </p:sp>
      <p:sp>
        <p:nvSpPr>
          <p:cNvPr id="56322"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xfrm>
            <a:off x="650875" y="406400"/>
            <a:ext cx="5556250" cy="4167188"/>
          </a:xfrm>
          <a:ln/>
        </p:spPr>
      </p:sp>
      <p:sp>
        <p:nvSpPr>
          <p:cNvPr id="58370"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xfrm>
            <a:off x="1144588" y="685800"/>
            <a:ext cx="4570412" cy="3429000"/>
          </a:xfrm>
          <a:ln/>
        </p:spPr>
      </p:sp>
      <p:sp>
        <p:nvSpPr>
          <p:cNvPr id="60418"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en-US"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xfrm>
            <a:off x="650875" y="406400"/>
            <a:ext cx="5556250" cy="4167188"/>
          </a:xfrm>
          <a:ln/>
        </p:spPr>
      </p:sp>
      <p:sp>
        <p:nvSpPr>
          <p:cNvPr id="2048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650875" y="406400"/>
            <a:ext cx="5556250" cy="4167188"/>
          </a:xfrm>
          <a:ln/>
        </p:spPr>
      </p:sp>
      <p:sp>
        <p:nvSpPr>
          <p:cNvPr id="624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650875" y="406400"/>
            <a:ext cx="5556250" cy="4167188"/>
          </a:xfrm>
          <a:ln/>
        </p:spPr>
      </p:sp>
      <p:sp>
        <p:nvSpPr>
          <p:cNvPr id="624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extLst>
      <p:ext uri="{BB962C8B-B14F-4D97-AF65-F5344CB8AC3E}">
        <p14:creationId xmlns:p14="http://schemas.microsoft.com/office/powerpoint/2010/main" val="2031872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650875" y="406400"/>
            <a:ext cx="5556250" cy="4167188"/>
          </a:xfrm>
          <a:ln/>
        </p:spPr>
      </p:sp>
      <p:sp>
        <p:nvSpPr>
          <p:cNvPr id="3379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1618425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650875" y="406400"/>
            <a:ext cx="5556250" cy="4167188"/>
          </a:xfrm>
          <a:ln/>
        </p:spPr>
      </p:sp>
      <p:sp>
        <p:nvSpPr>
          <p:cNvPr id="35842"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smtClean="0">
              <a:ea typeface="宋体" charset="-122"/>
            </a:endParaRPr>
          </a:p>
        </p:txBody>
      </p:sp>
    </p:spTree>
    <p:extLst>
      <p:ext uri="{BB962C8B-B14F-4D97-AF65-F5344CB8AC3E}">
        <p14:creationId xmlns:p14="http://schemas.microsoft.com/office/powerpoint/2010/main" val="2391508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650875" y="406400"/>
            <a:ext cx="5556250" cy="4167188"/>
          </a:xfrm>
          <a:ln/>
        </p:spPr>
      </p:sp>
      <p:sp>
        <p:nvSpPr>
          <p:cNvPr id="64514"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44588" y="685800"/>
            <a:ext cx="4570412" cy="3429000"/>
          </a:xfrm>
          <a:ln/>
        </p:spPr>
      </p:sp>
      <p:sp>
        <p:nvSpPr>
          <p:cNvPr id="66562"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650875" y="406400"/>
            <a:ext cx="5556250" cy="4167188"/>
          </a:xfrm>
          <a:ln/>
        </p:spPr>
      </p:sp>
      <p:sp>
        <p:nvSpPr>
          <p:cNvPr id="68610"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650875" y="406400"/>
            <a:ext cx="5556250" cy="4167188"/>
          </a:xfrm>
          <a:ln/>
        </p:spPr>
      </p:sp>
      <p:sp>
        <p:nvSpPr>
          <p:cNvPr id="70658"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650875" y="406400"/>
            <a:ext cx="5556250" cy="4167188"/>
          </a:xfrm>
          <a:ln/>
        </p:spPr>
      </p:sp>
      <p:sp>
        <p:nvSpPr>
          <p:cNvPr id="7270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xfrm>
            <a:off x="650875" y="406400"/>
            <a:ext cx="5556250" cy="4167188"/>
          </a:xfrm>
          <a:ln/>
        </p:spPr>
      </p:sp>
      <p:sp>
        <p:nvSpPr>
          <p:cNvPr id="22530"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xfrm>
            <a:off x="650875" y="406400"/>
            <a:ext cx="5556250" cy="4167188"/>
          </a:xfrm>
          <a:ln/>
        </p:spPr>
      </p:sp>
      <p:sp>
        <p:nvSpPr>
          <p:cNvPr id="24578"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xfrm>
            <a:off x="650875" y="406400"/>
            <a:ext cx="5556250" cy="4167188"/>
          </a:xfrm>
          <a:ln/>
        </p:spPr>
      </p:sp>
      <p:sp>
        <p:nvSpPr>
          <p:cNvPr id="26626"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xfrm>
            <a:off x="650875" y="406400"/>
            <a:ext cx="5556250" cy="4167188"/>
          </a:xfrm>
          <a:ln/>
        </p:spPr>
      </p:sp>
      <p:sp>
        <p:nvSpPr>
          <p:cNvPr id="28674" name="Notes Placeholder 2"/>
          <p:cNvSpPr>
            <a:spLocks noGrp="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xfrm>
            <a:off x="1143000" y="684213"/>
            <a:ext cx="4573588" cy="3430587"/>
          </a:xfrm>
          <a:ln/>
        </p:spPr>
      </p:sp>
      <p:sp>
        <p:nvSpPr>
          <p:cNvPr id="30722" name="备注占位符 2"/>
          <p:cNvSpPr>
            <a:spLocks noGrp="1"/>
          </p:cNvSpPr>
          <p:nvPr>
            <p:ph type="body" idx="1"/>
          </p:nvPr>
        </p:nvSpPr>
        <p:spPr>
          <a:xfrm>
            <a:off x="915988" y="4341813"/>
            <a:ext cx="5026025" cy="4117975"/>
          </a:xfrm>
          <a:noFill/>
          <a:ln/>
        </p:spPr>
        <p:txBody>
          <a:bodyPr lIns="92319" tIns="46160" rIns="92319" bIns="46160"/>
          <a:lstStyle/>
          <a:p>
            <a:pPr eaLnBrk="1" hangingPunct="1">
              <a:lnSpc>
                <a:spcPct val="90000"/>
              </a:lnSpc>
            </a:pPr>
            <a:r>
              <a:rPr lang="en-US" altLang="zh-CN" b="1">
                <a:ea typeface="宋体" charset="-122"/>
              </a:rPr>
              <a:t>ATM</a:t>
            </a:r>
            <a:r>
              <a:rPr lang="zh-CN" altLang="en-US" b="1">
                <a:ea typeface="宋体" charset="-122"/>
              </a:rPr>
              <a:t>机出故障 男子</a:t>
            </a:r>
            <a:r>
              <a:rPr lang="en-US" altLang="zh-CN" b="1">
                <a:ea typeface="宋体" charset="-122"/>
              </a:rPr>
              <a:t>171</a:t>
            </a:r>
            <a:r>
              <a:rPr lang="zh-CN" altLang="en-US" b="1">
                <a:ea typeface="宋体" charset="-122"/>
              </a:rPr>
              <a:t>次恶意取款被判无期</a:t>
            </a:r>
          </a:p>
          <a:p>
            <a:pPr eaLnBrk="1" hangingPunct="1">
              <a:lnSpc>
                <a:spcPct val="90000"/>
              </a:lnSpc>
            </a:pPr>
            <a:r>
              <a:rPr lang="zh-CN" altLang="en-US">
                <a:ea typeface="宋体" charset="-122"/>
              </a:rPr>
              <a:t>核心提示：</a:t>
            </a:r>
            <a:r>
              <a:rPr lang="en-US" altLang="zh-CN">
                <a:ea typeface="宋体" charset="-122"/>
              </a:rPr>
              <a:t>2006</a:t>
            </a:r>
            <a:r>
              <a:rPr lang="zh-CN" altLang="en-US">
                <a:ea typeface="宋体" charset="-122"/>
              </a:rPr>
              <a:t>年</a:t>
            </a:r>
            <a:r>
              <a:rPr lang="en-US" altLang="zh-CN">
                <a:ea typeface="宋体" charset="-122"/>
              </a:rPr>
              <a:t>4</a:t>
            </a:r>
            <a:r>
              <a:rPr lang="zh-CN" altLang="en-US">
                <a:ea typeface="宋体" charset="-122"/>
              </a:rPr>
              <a:t>月</a:t>
            </a:r>
            <a:r>
              <a:rPr lang="en-US" altLang="zh-CN">
                <a:ea typeface="宋体" charset="-122"/>
              </a:rPr>
              <a:t>21</a:t>
            </a:r>
            <a:r>
              <a:rPr lang="zh-CN" altLang="en-US">
                <a:ea typeface="宋体" charset="-122"/>
              </a:rPr>
              <a:t>日晚</a:t>
            </a:r>
            <a:r>
              <a:rPr lang="en-US" altLang="zh-CN">
                <a:ea typeface="宋体" charset="-122"/>
              </a:rPr>
              <a:t>10</a:t>
            </a:r>
            <a:r>
              <a:rPr lang="zh-CN" altLang="en-US">
                <a:ea typeface="宋体" charset="-122"/>
              </a:rPr>
              <a:t>时，被告人许霆来到广州天河区黄埔大道某银行的</a:t>
            </a:r>
            <a:r>
              <a:rPr lang="en-US" altLang="zh-CN">
                <a:ea typeface="宋体" charset="-122"/>
              </a:rPr>
              <a:t>ATM</a:t>
            </a:r>
            <a:r>
              <a:rPr lang="zh-CN" altLang="en-US">
                <a:ea typeface="宋体" charset="-122"/>
              </a:rPr>
              <a:t>取款机取款。结果取出</a:t>
            </a:r>
            <a:r>
              <a:rPr lang="en-US" altLang="zh-CN">
                <a:ea typeface="宋体" charset="-122"/>
              </a:rPr>
              <a:t>1000</a:t>
            </a:r>
            <a:r>
              <a:rPr lang="zh-CN" altLang="en-US">
                <a:ea typeface="宋体" charset="-122"/>
              </a:rPr>
              <a:t>元后，银行卡账户里只被扣</a:t>
            </a:r>
            <a:r>
              <a:rPr lang="en-US" altLang="zh-CN">
                <a:ea typeface="宋体" charset="-122"/>
              </a:rPr>
              <a:t>1</a:t>
            </a:r>
            <a:r>
              <a:rPr lang="zh-CN" altLang="en-US">
                <a:ea typeface="宋体" charset="-122"/>
              </a:rPr>
              <a:t>元，许霆先后取款</a:t>
            </a:r>
            <a:r>
              <a:rPr lang="en-US" altLang="zh-CN">
                <a:ea typeface="宋体" charset="-122"/>
              </a:rPr>
              <a:t>171</a:t>
            </a:r>
            <a:r>
              <a:rPr lang="zh-CN" altLang="en-US">
                <a:ea typeface="宋体" charset="-122"/>
              </a:rPr>
              <a:t>笔，合计</a:t>
            </a:r>
            <a:r>
              <a:rPr lang="en-US" altLang="zh-CN">
                <a:ea typeface="宋体" charset="-122"/>
              </a:rPr>
              <a:t>17.5</a:t>
            </a:r>
            <a:r>
              <a:rPr lang="zh-CN" altLang="en-US">
                <a:ea typeface="宋体" charset="-122"/>
              </a:rPr>
              <a:t>万元。许霆潜逃一年后被抓获，以盗窃罪被判无期徒刑，后改判为</a:t>
            </a:r>
            <a:r>
              <a:rPr lang="en-US" altLang="zh-CN">
                <a:ea typeface="宋体" charset="-122"/>
              </a:rPr>
              <a:t>5</a:t>
            </a:r>
            <a:r>
              <a:rPr lang="zh-CN" altLang="en-US">
                <a:ea typeface="宋体" charset="-122"/>
              </a:rPr>
              <a:t>年。</a:t>
            </a:r>
          </a:p>
          <a:p>
            <a:pPr eaLnBrk="1" hangingPunct="1">
              <a:lnSpc>
                <a:spcPct val="90000"/>
              </a:lnSpc>
            </a:pPr>
            <a:r>
              <a:rPr lang="zh-CN" altLang="en-US">
                <a:ea typeface="宋体" charset="-122"/>
              </a:rPr>
              <a:t>是软件的错误将许霆送进了监狱！</a:t>
            </a:r>
          </a:p>
          <a:p>
            <a:pPr eaLnBrk="1" hangingPunct="1">
              <a:lnSpc>
                <a:spcPct val="90000"/>
              </a:lnSpc>
            </a:pPr>
            <a:endParaRPr lang="en-US" altLang="zh-CN">
              <a:ea typeface="宋体" charset="-122"/>
            </a:endParaRPr>
          </a:p>
          <a:p>
            <a:pPr eaLnBrk="1" hangingPunct="1">
              <a:lnSpc>
                <a:spcPct val="90000"/>
              </a:lnSpc>
            </a:pPr>
            <a:r>
              <a:rPr lang="en-US" altLang="zh-CN" b="1">
                <a:ea typeface="宋体" charset="-122"/>
              </a:rPr>
              <a:t>08</a:t>
            </a:r>
            <a:r>
              <a:rPr lang="zh-CN" altLang="en-US" b="1">
                <a:ea typeface="宋体" charset="-122"/>
              </a:rPr>
              <a:t>奥运票务中心的道歉</a:t>
            </a:r>
          </a:p>
          <a:p>
            <a:pPr eaLnBrk="1" hangingPunct="1">
              <a:lnSpc>
                <a:spcPct val="90000"/>
              </a:lnSpc>
            </a:pPr>
            <a:r>
              <a:rPr lang="en-US" altLang="zh-CN">
                <a:ea typeface="宋体" charset="-122"/>
              </a:rPr>
              <a:t>2007</a:t>
            </a:r>
            <a:r>
              <a:rPr lang="zh-CN" altLang="en-US">
                <a:ea typeface="宋体" charset="-122"/>
              </a:rPr>
              <a:t>年</a:t>
            </a:r>
            <a:r>
              <a:rPr lang="en-US" altLang="zh-CN">
                <a:ea typeface="宋体" charset="-122"/>
              </a:rPr>
              <a:t>10</a:t>
            </a:r>
            <a:r>
              <a:rPr lang="zh-CN" altLang="en-US">
                <a:ea typeface="宋体" charset="-122"/>
              </a:rPr>
              <a:t>月</a:t>
            </a:r>
            <a:r>
              <a:rPr lang="en-US" altLang="zh-CN">
                <a:ea typeface="宋体" charset="-122"/>
              </a:rPr>
              <a:t>30</a:t>
            </a:r>
            <a:r>
              <a:rPr lang="zh-CN" altLang="en-US">
                <a:ea typeface="宋体" charset="-122"/>
              </a:rPr>
              <a:t>日，北京奥运会第二阶段门票销售刚启动就因为购票者太多而被迫暂停。低估了群众购票的热情，导致售票系统出现了瓶颈问题，对此将在升级售票技术系统的同时考虑调整售票政策。 </a:t>
            </a:r>
          </a:p>
          <a:p>
            <a:pPr eaLnBrk="1" hangingPunct="1">
              <a:lnSpc>
                <a:spcPct val="90000"/>
              </a:lnSpc>
            </a:pPr>
            <a:r>
              <a:rPr lang="zh-CN" altLang="en-US">
                <a:ea typeface="宋体" charset="-122"/>
              </a:rPr>
              <a:t>功能没出乱子，而性能却不行了！</a:t>
            </a:r>
          </a:p>
          <a:p>
            <a:pPr eaLnBrk="1" hangingPunct="1">
              <a:lnSpc>
                <a:spcPct val="90000"/>
              </a:lnSpc>
            </a:pPr>
            <a:endParaRPr lang="en-US" altLang="zh-CN">
              <a:ea typeface="宋体" charset="-122"/>
            </a:endParaRPr>
          </a:p>
          <a:p>
            <a:pPr eaLnBrk="1" hangingPunct="1">
              <a:lnSpc>
                <a:spcPct val="90000"/>
              </a:lnSpc>
            </a:pPr>
            <a:r>
              <a:rPr lang="en-US" altLang="zh-CN">
                <a:ea typeface="宋体" charset="-122"/>
              </a:rPr>
              <a:t>ATM</a:t>
            </a:r>
            <a:r>
              <a:rPr lang="zh-CN" altLang="en-US">
                <a:ea typeface="宋体" charset="-122"/>
              </a:rPr>
              <a:t>取款：</a:t>
            </a:r>
            <a:endParaRPr lang="en-US" altLang="zh-CN">
              <a:ea typeface="宋体" charset="-122"/>
            </a:endParaRPr>
          </a:p>
          <a:p>
            <a:pPr eaLnBrk="1" hangingPunct="1">
              <a:lnSpc>
                <a:spcPct val="90000"/>
              </a:lnSpc>
            </a:pPr>
            <a:r>
              <a:rPr lang="en-US" altLang="zh-CN">
                <a:ea typeface="宋体" charset="-122"/>
              </a:rPr>
              <a:t>2006</a:t>
            </a:r>
            <a:r>
              <a:rPr lang="zh-CN" altLang="en-US">
                <a:ea typeface="宋体" charset="-122"/>
              </a:rPr>
              <a:t>年</a:t>
            </a:r>
            <a:r>
              <a:rPr lang="en-US" altLang="zh-CN">
                <a:ea typeface="宋体" charset="-122"/>
              </a:rPr>
              <a:t>4</a:t>
            </a:r>
            <a:r>
              <a:rPr lang="zh-CN" altLang="en-US">
                <a:ea typeface="宋体" charset="-122"/>
              </a:rPr>
              <a:t>月</a:t>
            </a:r>
            <a:r>
              <a:rPr lang="en-US" altLang="zh-CN">
                <a:ea typeface="宋体" charset="-122"/>
              </a:rPr>
              <a:t>21</a:t>
            </a:r>
            <a:r>
              <a:rPr lang="zh-CN" altLang="en-US">
                <a:ea typeface="宋体" charset="-122"/>
              </a:rPr>
              <a:t>日晚</a:t>
            </a:r>
            <a:r>
              <a:rPr lang="en-US" altLang="zh-CN">
                <a:ea typeface="宋体" charset="-122"/>
              </a:rPr>
              <a:t>10</a:t>
            </a:r>
            <a:r>
              <a:rPr lang="zh-CN" altLang="en-US">
                <a:ea typeface="宋体" charset="-122"/>
              </a:rPr>
              <a:t>时，被告人许霆来到天河区黄埔大道某银行的</a:t>
            </a:r>
            <a:r>
              <a:rPr lang="en-US" altLang="zh-CN">
                <a:ea typeface="宋体" charset="-122"/>
              </a:rPr>
              <a:t>ATM</a:t>
            </a:r>
            <a:r>
              <a:rPr lang="zh-CN" altLang="en-US">
                <a:ea typeface="宋体" charset="-122"/>
              </a:rPr>
              <a:t>取款机取款。结果取出</a:t>
            </a:r>
            <a:r>
              <a:rPr lang="en-US" altLang="zh-CN">
                <a:ea typeface="宋体" charset="-122"/>
              </a:rPr>
              <a:t>1000</a:t>
            </a:r>
            <a:r>
              <a:rPr lang="zh-CN" altLang="en-US">
                <a:ea typeface="宋体" charset="-122"/>
              </a:rPr>
              <a:t>元后，他惊讶地发现银行卡账户里只被扣了</a:t>
            </a:r>
            <a:r>
              <a:rPr lang="en-US" altLang="zh-CN">
                <a:ea typeface="宋体" charset="-122"/>
              </a:rPr>
              <a:t>1</a:t>
            </a:r>
            <a:r>
              <a:rPr lang="zh-CN" altLang="en-US">
                <a:ea typeface="宋体" charset="-122"/>
              </a:rPr>
              <a:t>元，狂喜之下，许霆连续取款</a:t>
            </a:r>
            <a:r>
              <a:rPr lang="en-US" altLang="zh-CN">
                <a:ea typeface="宋体" charset="-122"/>
              </a:rPr>
              <a:t>5.4</a:t>
            </a:r>
            <a:r>
              <a:rPr lang="zh-CN" altLang="en-US">
                <a:ea typeface="宋体" charset="-122"/>
              </a:rPr>
              <a:t>万元。当晚，许霆回到住处，将此事告诉了同伴郭安山。两人随即再次前往提款，之后反复操作多次。后经警方查实，许霆先后取款</a:t>
            </a:r>
            <a:r>
              <a:rPr lang="en-US" altLang="zh-CN">
                <a:ea typeface="宋体" charset="-122"/>
              </a:rPr>
              <a:t>171</a:t>
            </a:r>
            <a:r>
              <a:rPr lang="zh-CN" altLang="en-US">
                <a:ea typeface="宋体" charset="-122"/>
              </a:rPr>
              <a:t>笔，合计</a:t>
            </a:r>
            <a:r>
              <a:rPr lang="en-US" altLang="zh-CN">
                <a:ea typeface="宋体" charset="-122"/>
              </a:rPr>
              <a:t>17.5</a:t>
            </a:r>
            <a:r>
              <a:rPr lang="zh-CN" altLang="en-US">
                <a:ea typeface="宋体" charset="-122"/>
              </a:rPr>
              <a:t>万元；郭安山则取款</a:t>
            </a:r>
            <a:r>
              <a:rPr lang="en-US" altLang="zh-CN">
                <a:ea typeface="宋体" charset="-122"/>
              </a:rPr>
              <a:t>1.8</a:t>
            </a:r>
            <a:r>
              <a:rPr lang="zh-CN" altLang="en-US">
                <a:ea typeface="宋体" charset="-122"/>
              </a:rPr>
              <a:t>万元。事后，二人各携赃款潜逃。</a:t>
            </a:r>
            <a:endParaRPr lang="en-US" altLang="zh-CN">
              <a:ea typeface="宋体" charset="-122"/>
            </a:endParaRPr>
          </a:p>
          <a:p>
            <a:pPr eaLnBrk="1" hangingPunct="1">
              <a:lnSpc>
                <a:spcPct val="90000"/>
              </a:lnSpc>
            </a:pPr>
            <a:endParaRPr lang="en-US" altLang="zh-CN">
              <a:ea typeface="宋体" charset="-122"/>
            </a:endParaRPr>
          </a:p>
          <a:p>
            <a:pPr eaLnBrk="1" hangingPunct="1">
              <a:lnSpc>
                <a:spcPct val="90000"/>
              </a:lnSpc>
            </a:pPr>
            <a:r>
              <a:rPr lang="zh-CN" altLang="en-US">
                <a:ea typeface="宋体" charset="-122"/>
              </a:rPr>
              <a:t>替他例子：</a:t>
            </a:r>
            <a:endParaRPr lang="en-US" altLang="zh-CN">
              <a:ea typeface="宋体" charset="-122"/>
            </a:endParaRPr>
          </a:p>
          <a:p>
            <a:pPr eaLnBrk="1" hangingPunct="1">
              <a:lnSpc>
                <a:spcPct val="90000"/>
              </a:lnSpc>
            </a:pPr>
            <a:r>
              <a:rPr lang="zh-CN" altLang="en-US">
                <a:ea typeface="宋体" charset="-122"/>
              </a:rPr>
              <a:t>医疗器械方面由于软件故障导致损失，后果非常严重，甚至危机生命。</a:t>
            </a:r>
            <a:endParaRPr lang="en-US" altLang="zh-CN">
              <a:ea typeface="宋体" charset="-122"/>
            </a:endParaRPr>
          </a:p>
          <a:p>
            <a:pPr eaLnBrk="1" hangingPunct="1">
              <a:lnSpc>
                <a:spcPct val="90000"/>
              </a:lnSpc>
            </a:pPr>
            <a:r>
              <a:rPr lang="zh-CN" altLang="en-US">
                <a:ea typeface="宋体" charset="-122"/>
              </a:rPr>
              <a:t>如心脏起博器，核磁共振等</a:t>
            </a:r>
            <a:endParaRPr lang="en-US" altLang="zh-CN">
              <a:ea typeface="宋体" charset="-122"/>
            </a:endParaRPr>
          </a:p>
          <a:p>
            <a:pPr eaLnBrk="1" hangingPunct="1">
              <a:lnSpc>
                <a:spcPct val="90000"/>
              </a:lnSpc>
            </a:pPr>
            <a:endParaRPr lang="en-US" altLang="zh-CN">
              <a:ea typeface="宋体" charset="-122"/>
            </a:endParaRPr>
          </a:p>
          <a:p>
            <a:pPr eaLnBrk="1" hangingPunct="1">
              <a:lnSpc>
                <a:spcPct val="90000"/>
              </a:lnSpc>
            </a:pPr>
            <a:r>
              <a:rPr lang="zh-CN" altLang="en-US">
                <a:ea typeface="宋体" charset="-122"/>
              </a:rPr>
              <a:t>提问学生：</a:t>
            </a:r>
            <a:endParaRPr lang="en-US" altLang="zh-CN">
              <a:ea typeface="宋体" charset="-122"/>
            </a:endParaRPr>
          </a:p>
          <a:p>
            <a:pPr eaLnBrk="1" hangingPunct="1">
              <a:lnSpc>
                <a:spcPct val="90000"/>
              </a:lnSpc>
            </a:pPr>
            <a:r>
              <a:rPr lang="zh-CN" altLang="en-US">
                <a:ea typeface="宋体" charset="-122"/>
              </a:rPr>
              <a:t>还知道哪些由于软件缺陷导致损失的例子？</a:t>
            </a:r>
            <a:endParaRPr lang="en-US" altLang="zh-CN">
              <a:ea typeface="宋体" charset="-122"/>
            </a:endParaRPr>
          </a:p>
          <a:p>
            <a:pPr eaLnBrk="1" hangingPunct="1">
              <a:lnSpc>
                <a:spcPct val="90000"/>
              </a:lnSpc>
            </a:pPr>
            <a:endParaRPr lang="zh-CN" altLang="en-US">
              <a:ea typeface="宋体" charset="-122"/>
            </a:endParaRPr>
          </a:p>
        </p:txBody>
      </p:sp>
      <p:sp>
        <p:nvSpPr>
          <p:cNvPr id="30723" name="灯片编号占位符 3"/>
          <p:cNvSpPr txBox="1">
            <a:spLocks noGrp="1"/>
          </p:cNvSpPr>
          <p:nvPr/>
        </p:nvSpPr>
        <p:spPr bwMode="auto">
          <a:xfrm>
            <a:off x="3884613" y="8688388"/>
            <a:ext cx="2973387" cy="455612"/>
          </a:xfrm>
          <a:prstGeom prst="rect">
            <a:avLst/>
          </a:prstGeom>
          <a:noFill/>
          <a:ln w="9525">
            <a:noFill/>
            <a:miter lim="800000"/>
            <a:headEnd/>
            <a:tailEnd/>
          </a:ln>
        </p:spPr>
        <p:txBody>
          <a:bodyPr lIns="92319" tIns="46160" rIns="92319" bIns="46160" anchor="b"/>
          <a:lstStyle/>
          <a:p>
            <a:pPr algn="r" defTabSz="922338" eaLnBrk="0" hangingPunct="0"/>
            <a:fld id="{8C2733E0-9B70-4A64-ACB3-B14CDDDDE6C2}" type="slidenum">
              <a:rPr lang="de-DE" altLang="zh-CN" sz="1200">
                <a:latin typeface="Times New Roman" pitchFamily="18" charset="0"/>
              </a:rPr>
              <a:pPr algn="r" defTabSz="922338" eaLnBrk="0" hangingPunct="0"/>
              <a:t>9</a:t>
            </a:fld>
            <a:endParaRPr lang="de-DE" altLang="zh-CN" sz="120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a:xfrm>
            <a:off x="1141413" y="685800"/>
            <a:ext cx="4570412" cy="3429000"/>
          </a:xfrm>
          <a:ln/>
        </p:spPr>
      </p:sp>
      <p:sp>
        <p:nvSpPr>
          <p:cNvPr id="32770" name="Rectangle 3"/>
          <p:cNvSpPr>
            <a:spLocks noGrp="1"/>
          </p:cNvSpPr>
          <p:nvPr>
            <p:ph type="body" idx="1"/>
          </p:nvPr>
        </p:nvSpPr>
        <p:spPr>
          <a:xfrm>
            <a:off x="915988" y="4341813"/>
            <a:ext cx="5026025" cy="4116387"/>
          </a:xfrm>
          <a:noFill/>
          <a:ln/>
        </p:spPr>
        <p:txBody>
          <a:bodyPr/>
          <a:lstStyle/>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650875" y="406400"/>
            <a:ext cx="5556250" cy="4167188"/>
          </a:xfrm>
          <a:ln/>
        </p:spPr>
      </p:sp>
      <p:sp>
        <p:nvSpPr>
          <p:cNvPr id="36866" name="Rectangle 3"/>
          <p:cNvSpPr>
            <a:spLocks noGrp="1" noChangeArrowheads="1"/>
          </p:cNvSpPr>
          <p:nvPr>
            <p:ph type="body" idx="1"/>
          </p:nvPr>
        </p:nvSpPr>
        <p:spPr>
          <a:xfrm>
            <a:off x="685800" y="4344988"/>
            <a:ext cx="5486400" cy="4113212"/>
          </a:xfrm>
          <a:noFill/>
          <a:ln/>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A7179890-A0AD-4437-8816-1C699672912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48944A28-9FCA-4D06-8D24-F998239D872B}"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a:t>单击此处编辑母版标题样式</a:t>
            </a:r>
          </a:p>
        </p:txBody>
      </p:sp>
      <p:sp>
        <p:nvSpPr>
          <p:cNvPr id="3" name="表格占位符 2"/>
          <p:cNvSpPr>
            <a:spLocks noGrp="1"/>
          </p:cNvSpPr>
          <p:nvPr>
            <p:ph type="tbl" idx="1"/>
          </p:nvPr>
        </p:nvSpPr>
        <p:spPr>
          <a:xfrm>
            <a:off x="533400" y="1611313"/>
            <a:ext cx="8191500" cy="4713287"/>
          </a:xfrm>
        </p:spPr>
        <p:txBody>
          <a:bodyPr/>
          <a:lstStyle/>
          <a:p>
            <a:pPr lvl="0"/>
            <a:endParaRPr lang="zh-CN" altLang="en-US" noProof="0"/>
          </a:p>
        </p:txBody>
      </p:sp>
      <p:sp>
        <p:nvSpPr>
          <p:cNvPr id="4" name="页脚占位符 3"/>
          <p:cNvSpPr>
            <a:spLocks noGrp="1"/>
          </p:cNvSpPr>
          <p:nvPr>
            <p:ph type="ftr" sz="quarter" idx="10"/>
          </p:nvPr>
        </p:nvSpPr>
        <p:spPr>
          <a:xfrm>
            <a:off x="7315200" y="6461125"/>
            <a:ext cx="1752600" cy="320675"/>
          </a:xfrm>
          <a:prstGeom prst="rect">
            <a:avLst/>
          </a:prstGeom>
        </p:spPr>
        <p:txBody>
          <a:bodyPr/>
          <a:lstStyle>
            <a:lvl1pPr>
              <a:defRPr>
                <a:ea typeface="宋体" pitchFamily="2" charset="-122"/>
              </a:defRPr>
            </a:lvl1pPr>
          </a:lstStyle>
          <a:p>
            <a:pPr>
              <a:defRPr/>
            </a:pPr>
            <a:endParaRPr lang="en-US" altLang="zh-CN"/>
          </a:p>
        </p:txBody>
      </p:sp>
      <p:sp>
        <p:nvSpPr>
          <p:cNvPr id="5" name="灯片编号占位符 4"/>
          <p:cNvSpPr>
            <a:spLocks noGrp="1"/>
          </p:cNvSpPr>
          <p:nvPr>
            <p:ph type="sldNum" sz="quarter" idx="11"/>
          </p:nvPr>
        </p:nvSpPr>
        <p:spPr>
          <a:xfrm>
            <a:off x="4191000" y="6477000"/>
            <a:ext cx="838200" cy="261938"/>
          </a:xfrm>
        </p:spPr>
        <p:txBody>
          <a:bodyPr/>
          <a:lstStyle>
            <a:lvl1pPr>
              <a:defRPr/>
            </a:lvl1pPr>
          </a:lstStyle>
          <a:p>
            <a:pPr>
              <a:defRPr/>
            </a:pPr>
            <a:fld id="{A2E9B238-C3C8-4733-89E2-97C8FD7F7D99}" type="slidenum">
              <a:rPr lang="zh-CN" altLang="en-US"/>
              <a:pPr>
                <a:defRPr/>
              </a:pPr>
              <a:t>‹#›</a:t>
            </a:fld>
            <a:endParaRPr lang="en-US" altLang="zh-CN"/>
          </a:p>
        </p:txBody>
      </p:sp>
      <p:sp>
        <p:nvSpPr>
          <p:cNvPr id="6" name="日期占位符 5"/>
          <p:cNvSpPr>
            <a:spLocks noGrp="1"/>
          </p:cNvSpPr>
          <p:nvPr>
            <p:ph type="dt" sz="half" idx="12"/>
          </p:nvPr>
        </p:nvSpPr>
        <p:spPr>
          <a:xfrm>
            <a:off x="293688" y="6477000"/>
            <a:ext cx="1905000" cy="261938"/>
          </a:xfrm>
          <a:prstGeom prst="rect">
            <a:avLst/>
          </a:prstGeom>
        </p:spPr>
        <p:txBody>
          <a:bodyPr/>
          <a:lstStyle>
            <a:lvl1pPr>
              <a:defRPr>
                <a:ea typeface="宋体" pitchFamily="2" charset="-122"/>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4"/>
          <p:cNvSpPr>
            <a:spLocks noGrp="1"/>
          </p:cNvSpPr>
          <p:nvPr>
            <p:ph type="sldNum" sz="quarter" idx="10"/>
          </p:nvPr>
        </p:nvSpPr>
        <p:spPr/>
        <p:txBody>
          <a:bodyPr/>
          <a:lstStyle>
            <a:lvl1pPr>
              <a:defRPr/>
            </a:lvl1pPr>
          </a:lstStyle>
          <a:p>
            <a:pPr>
              <a:defRPr/>
            </a:pPr>
            <a:fld id="{9F1E1402-99D1-48CF-94E7-6AF97D51F067}"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4"/>
          <p:cNvSpPr>
            <a:spLocks noGrp="1"/>
          </p:cNvSpPr>
          <p:nvPr>
            <p:ph type="sldNum" sz="quarter" idx="10"/>
          </p:nvPr>
        </p:nvSpPr>
        <p:spPr/>
        <p:txBody>
          <a:bodyPr/>
          <a:lstStyle>
            <a:lvl1pPr>
              <a:defRPr/>
            </a:lvl1pPr>
          </a:lstStyle>
          <a:p>
            <a:pPr>
              <a:defRPr/>
            </a:pPr>
            <a:fld id="{57401FC7-3A8D-41FC-90A0-EE4906EA181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pPr>
              <a:defRPr/>
            </a:pPr>
            <a:fld id="{2726BCEA-E7B4-4206-AE61-C88262A6780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4"/>
          <p:cNvSpPr>
            <a:spLocks noGrp="1"/>
          </p:cNvSpPr>
          <p:nvPr>
            <p:ph type="sldNum" sz="quarter" idx="10"/>
          </p:nvPr>
        </p:nvSpPr>
        <p:spPr/>
        <p:txBody>
          <a:bodyPr/>
          <a:lstStyle>
            <a:lvl1pPr>
              <a:defRPr/>
            </a:lvl1pPr>
          </a:lstStyle>
          <a:p>
            <a:pPr>
              <a:defRPr/>
            </a:pPr>
            <a:fld id="{AC51DBDA-EC91-42A3-A25D-BE5E4DBC069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4"/>
          <p:cNvSpPr>
            <a:spLocks noGrp="1"/>
          </p:cNvSpPr>
          <p:nvPr>
            <p:ph type="sldNum" sz="quarter" idx="10"/>
          </p:nvPr>
        </p:nvSpPr>
        <p:spPr/>
        <p:txBody>
          <a:bodyPr/>
          <a:lstStyle>
            <a:lvl1pPr>
              <a:defRPr/>
            </a:lvl1pPr>
          </a:lstStyle>
          <a:p>
            <a:pPr>
              <a:defRPr/>
            </a:pPr>
            <a:fld id="{28C6F8D6-FEB3-4096-B5E4-5E0A7A42202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24DC8D02-6CCC-4970-B9DA-3EC7C732266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B820D842-260F-40D2-B47F-00F6E5744B2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55DF5A18-12A6-40C9-9891-530FAEB1EBE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itchFamily="2" charset="-122"/>
            </a:endParaRPr>
          </a:p>
        </p:txBody>
      </p:sp>
      <p:sp>
        <p:nvSpPr>
          <p:cNvPr id="1027" name="Rectangle 27"/>
          <p:cNvSpPr>
            <a:spLocks noGrp="1" noChangeArrowheads="1"/>
          </p:cNvSpPr>
          <p:nvPr>
            <p:ph type="title"/>
          </p:nvPr>
        </p:nvSpPr>
        <p:spPr bwMode="auto">
          <a:xfrm>
            <a:off x="468313" y="366713"/>
            <a:ext cx="7104062"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1"/>
          <p:cNvSpPr>
            <a:spLocks noGrp="1" noChangeArrowheads="1"/>
          </p:cNvSpPr>
          <p:nvPr>
            <p:ph type="body" idx="1"/>
          </p:nvPr>
        </p:nvSpPr>
        <p:spPr bwMode="auto">
          <a:xfrm>
            <a:off x="1357313" y="1285875"/>
            <a:ext cx="7104062"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itchFamily="2" charset="-122"/>
              </a:defRPr>
            </a:lvl1pPr>
          </a:lstStyle>
          <a:p>
            <a:pPr>
              <a:defRPr/>
            </a:pPr>
            <a:fld id="{2D50B258-BC81-471A-B123-83D9C710E153}" type="slidenum">
              <a:rPr lang="en-US" altLang="zh-CN"/>
              <a:pPr>
                <a:defRPr/>
              </a:pPr>
              <a:t>‹#›</a:t>
            </a:fld>
            <a:endParaRPr lang="en-US" altLang="zh-CN"/>
          </a:p>
        </p:txBody>
      </p:sp>
      <p:pic>
        <p:nvPicPr>
          <p:cNvPr id="1030" name="图片 7" descr="professional.gif"/>
          <p:cNvPicPr>
            <a:picLocks noChangeAspect="1"/>
          </p:cNvPicPr>
          <p:nvPr userDrawn="1"/>
        </p:nvPicPr>
        <p:blipFill>
          <a:blip r:embed="rId15"/>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Lst>
  <p:hf hdr="0" ftr="0"/>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黑体" pitchFamily="2" charset="-122"/>
        </a:defRPr>
      </a:lvl2pPr>
      <a:lvl3pPr algn="r" rtl="0" eaLnBrk="0" fontAlgn="base" hangingPunct="0">
        <a:spcBef>
          <a:spcPct val="0"/>
        </a:spcBef>
        <a:spcAft>
          <a:spcPct val="0"/>
        </a:spcAft>
        <a:defRPr sz="2800">
          <a:solidFill>
            <a:schemeClr val="bg1"/>
          </a:solidFill>
          <a:latin typeface="Arial" charset="0"/>
          <a:ea typeface="黑体" pitchFamily="2" charset="-122"/>
        </a:defRPr>
      </a:lvl3pPr>
      <a:lvl4pPr algn="r" rtl="0" eaLnBrk="0" fontAlgn="base" hangingPunct="0">
        <a:spcBef>
          <a:spcPct val="0"/>
        </a:spcBef>
        <a:spcAft>
          <a:spcPct val="0"/>
        </a:spcAft>
        <a:defRPr sz="2800">
          <a:solidFill>
            <a:schemeClr val="bg1"/>
          </a:solidFill>
          <a:latin typeface="Arial" charset="0"/>
          <a:ea typeface="黑体" pitchFamily="2" charset="-122"/>
        </a:defRPr>
      </a:lvl4pPr>
      <a:lvl5pPr algn="r" rtl="0" eaLnBrk="0" fontAlgn="base" hangingPunct="0">
        <a:spcBef>
          <a:spcPct val="0"/>
        </a:spcBef>
        <a:spcAft>
          <a:spcPct val="0"/>
        </a:spcAft>
        <a:defRPr sz="2800">
          <a:solidFill>
            <a:schemeClr val="bg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51testing.com/html/87/n-6987.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http://www.stickyminds.com/images_upload/bk183_5372.gif" TargetMode="External"/><Relationship Id="rId5" Type="http://schemas.openxmlformats.org/officeDocument/2006/relationships/image" Target="../media/image19.gif"/><Relationship Id="rId4" Type="http://schemas.openxmlformats.org/officeDocument/2006/relationships/image" Target="http://t0.gstatic.cn/images?q=tbn:jac8d-se5Sy-8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http://www.dorothygraham.co.uk/books/images/topTen12.gif" TargetMode="External"/><Relationship Id="rId5" Type="http://schemas.openxmlformats.org/officeDocument/2006/relationships/image" Target="../media/image21.gif"/><Relationship Id="rId4" Type="http://schemas.openxmlformats.org/officeDocument/2006/relationships/image" Target="http://t.douban.com/lpic/s1640918.jp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hyperlink" Target="http://news.163.com/07/1217/01/3VSLHQ4E0001122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headEnd/>
            <a:tailEnd/>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5362" name="标题 1"/>
          <p:cNvSpPr txBox="1">
            <a:spLocks/>
          </p:cNvSpPr>
          <p:nvPr/>
        </p:nvSpPr>
        <p:spPr bwMode="auto">
          <a:xfrm>
            <a:off x="107950" y="1989138"/>
            <a:ext cx="4319588" cy="1727200"/>
          </a:xfrm>
          <a:prstGeom prst="rect">
            <a:avLst/>
          </a:prstGeom>
          <a:noFill/>
          <a:ln w="9525">
            <a:noFill/>
            <a:miter lim="800000"/>
            <a:headEnd/>
            <a:tailEnd/>
          </a:ln>
        </p:spPr>
        <p:txBody>
          <a:bodyPr/>
          <a:lstStyle/>
          <a:p>
            <a:pPr algn="ctr">
              <a:lnSpc>
                <a:spcPct val="140000"/>
              </a:lnSpc>
            </a:pPr>
            <a:r>
              <a:rPr lang="zh-CN" altLang="en-US" sz="3200" b="1" i="0">
                <a:solidFill>
                  <a:schemeClr val="bg1"/>
                </a:solidFill>
              </a:rPr>
              <a:t>软件测试方法和技术</a:t>
            </a:r>
            <a:endParaRPr lang="en-US" altLang="zh-CN" sz="3200" b="1" i="0">
              <a:solidFill>
                <a:schemeClr val="bg1"/>
              </a:solidFill>
            </a:endParaRPr>
          </a:p>
          <a:p>
            <a:pPr algn="ctr">
              <a:lnSpc>
                <a:spcPct val="140000"/>
              </a:lnSpc>
            </a:pPr>
            <a:r>
              <a:rPr lang="zh-CN" altLang="en-US" sz="3600" b="1" i="0">
                <a:solidFill>
                  <a:srgbClr val="FFFF00"/>
                </a:solidFill>
              </a:rPr>
              <a:t>第</a:t>
            </a:r>
            <a:r>
              <a:rPr lang="en-US" altLang="zh-CN" sz="3600" b="1" i="0">
                <a:solidFill>
                  <a:srgbClr val="FFFF00"/>
                </a:solidFill>
              </a:rPr>
              <a:t>1</a:t>
            </a:r>
            <a:r>
              <a:rPr lang="zh-CN" altLang="en-US" sz="3600" b="1" i="0">
                <a:solidFill>
                  <a:srgbClr val="FFFF00"/>
                </a:solidFill>
              </a:rPr>
              <a:t>章 引论</a:t>
            </a:r>
          </a:p>
        </p:txBody>
      </p:sp>
      <p:pic>
        <p:nvPicPr>
          <p:cNvPr id="15363" name="图片 1" descr="屏幕快照 2014-01-02 下午7.34.36.png"/>
          <p:cNvPicPr>
            <a:picLocks noChangeAspect="1"/>
          </p:cNvPicPr>
          <p:nvPr/>
        </p:nvPicPr>
        <p:blipFill>
          <a:blip r:embed="rId2"/>
          <a:srcRect/>
          <a:stretch>
            <a:fillRect/>
          </a:stretch>
        </p:blipFill>
        <p:spPr bwMode="auto">
          <a:xfrm>
            <a:off x="4572000" y="1484313"/>
            <a:ext cx="4572000"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9"/>
          <p:cNvPicPr>
            <a:picLocks noChangeAspect="1" noChangeArrowheads="1"/>
          </p:cNvPicPr>
          <p:nvPr/>
        </p:nvPicPr>
        <p:blipFill>
          <a:blip r:embed="rId3"/>
          <a:srcRect/>
          <a:stretch>
            <a:fillRect/>
          </a:stretch>
        </p:blipFill>
        <p:spPr bwMode="auto">
          <a:xfrm>
            <a:off x="755650" y="1557338"/>
            <a:ext cx="4062413" cy="2957512"/>
          </a:xfrm>
          <a:prstGeom prst="rect">
            <a:avLst/>
          </a:prstGeom>
          <a:noFill/>
          <a:ln w="9525">
            <a:noFill/>
            <a:miter lim="800000"/>
            <a:headEnd/>
            <a:tailEnd/>
          </a:ln>
        </p:spPr>
      </p:pic>
      <p:sp>
        <p:nvSpPr>
          <p:cNvPr id="31746" name="Text Box 11"/>
          <p:cNvSpPr txBox="1">
            <a:spLocks noChangeArrowheads="1"/>
          </p:cNvSpPr>
          <p:nvPr/>
        </p:nvSpPr>
        <p:spPr bwMode="auto">
          <a:xfrm>
            <a:off x="792163" y="4545013"/>
            <a:ext cx="4221162" cy="1941512"/>
          </a:xfrm>
          <a:prstGeom prst="rect">
            <a:avLst/>
          </a:prstGeom>
          <a:noFill/>
          <a:ln w="9525">
            <a:noFill/>
            <a:miter lim="800000"/>
            <a:headEnd/>
            <a:tailEnd/>
          </a:ln>
        </p:spPr>
        <p:txBody>
          <a:bodyPr lIns="90000" tIns="46800" rIns="90000" bIns="46800">
            <a:spAutoFit/>
          </a:bodyPr>
          <a:lstStyle/>
          <a:p>
            <a:pPr eaLnBrk="0" hangingPunct="0">
              <a:lnSpc>
                <a:spcPct val="120000"/>
              </a:lnSpc>
              <a:spcBef>
                <a:spcPct val="50000"/>
              </a:spcBef>
            </a:pPr>
            <a:r>
              <a:rPr lang="en-US" altLang="zh-CN" sz="2000">
                <a:solidFill>
                  <a:srgbClr val="000066"/>
                </a:solidFill>
              </a:rPr>
              <a:t>2007</a:t>
            </a:r>
            <a:r>
              <a:rPr lang="zh-CN" altLang="en-US" sz="2000">
                <a:solidFill>
                  <a:srgbClr val="000066"/>
                </a:solidFill>
              </a:rPr>
              <a:t>年</a:t>
            </a:r>
            <a:r>
              <a:rPr lang="en-US" altLang="zh-CN" sz="2000">
                <a:solidFill>
                  <a:srgbClr val="000066"/>
                </a:solidFill>
              </a:rPr>
              <a:t>10</a:t>
            </a:r>
            <a:r>
              <a:rPr lang="zh-CN" altLang="en-US" sz="2000">
                <a:solidFill>
                  <a:srgbClr val="000066"/>
                </a:solidFill>
              </a:rPr>
              <a:t>月</a:t>
            </a:r>
            <a:r>
              <a:rPr lang="en-US" altLang="zh-CN" sz="2000">
                <a:solidFill>
                  <a:srgbClr val="000066"/>
                </a:solidFill>
              </a:rPr>
              <a:t>30</a:t>
            </a:r>
            <a:r>
              <a:rPr lang="zh-CN" altLang="en-US" sz="2000">
                <a:solidFill>
                  <a:srgbClr val="000066"/>
                </a:solidFill>
              </a:rPr>
              <a:t>日，北京奥运会第二阶段门票销售刚启动就因为购票者太多而被迫暂停。低估了群众购票的热情，导致售票系统出现了瓶颈问题</a:t>
            </a:r>
          </a:p>
        </p:txBody>
      </p:sp>
      <p:sp>
        <p:nvSpPr>
          <p:cNvPr id="6" name="标题 5"/>
          <p:cNvSpPr>
            <a:spLocks noGrp="1"/>
          </p:cNvSpPr>
          <p:nvPr>
            <p:ph type="title" idx="4294967295"/>
          </p:nvPr>
        </p:nvSpPr>
        <p:spPr>
          <a:xfrm>
            <a:off x="900113" y="333375"/>
            <a:ext cx="7056437" cy="792163"/>
          </a:xfrm>
        </p:spPr>
        <p:txBody>
          <a:bodyPr tIns="0" bIns="0" anchor="t"/>
          <a:lstStyle/>
          <a:p>
            <a:pPr marL="533400" indent="-355600" algn="ctr" eaLnBrk="1" hangingPunct="1">
              <a:lnSpc>
                <a:spcPct val="150000"/>
              </a:lnSpc>
              <a:defRPr/>
            </a:pPr>
            <a:r>
              <a:rPr lang="en-US" altLang="zh-CN" sz="3600" b="1" dirty="0">
                <a:solidFill>
                  <a:srgbClr val="FFFF00"/>
                </a:solidFill>
                <a:latin typeface="+mj-ea"/>
              </a:rPr>
              <a:t>08</a:t>
            </a:r>
            <a:r>
              <a:rPr lang="zh-CN" altLang="en-US" sz="3600" b="1" dirty="0">
                <a:solidFill>
                  <a:srgbClr val="FFFF00"/>
                </a:solidFill>
                <a:latin typeface="+mj-ea"/>
              </a:rPr>
              <a:t>奥运票务中心、</a:t>
            </a:r>
            <a:r>
              <a:rPr lang="en-US" altLang="zh-CN" sz="3600" b="1" dirty="0">
                <a:solidFill>
                  <a:srgbClr val="FFFF00"/>
                </a:solidFill>
                <a:latin typeface="+mj-ea"/>
              </a:rPr>
              <a:t>12306</a:t>
            </a:r>
            <a:r>
              <a:rPr lang="zh-CN" altLang="en-US" sz="3600" b="1" dirty="0">
                <a:solidFill>
                  <a:srgbClr val="FFFF00"/>
                </a:solidFill>
                <a:latin typeface="+mj-ea"/>
              </a:rPr>
              <a:t>的道歉</a:t>
            </a:r>
          </a:p>
        </p:txBody>
      </p:sp>
      <p:pic>
        <p:nvPicPr>
          <p:cNvPr id="31748" name="Picture 2" descr="http://ww2.sinaimg.cn/bmiddle/6285ad1bgw1doqpc7z5huj.jpg"/>
          <p:cNvPicPr>
            <a:picLocks noChangeAspect="1" noChangeArrowheads="1"/>
          </p:cNvPicPr>
          <p:nvPr/>
        </p:nvPicPr>
        <p:blipFill>
          <a:blip r:embed="rId4"/>
          <a:srcRect/>
          <a:stretch>
            <a:fillRect/>
          </a:stretch>
        </p:blipFill>
        <p:spPr bwMode="auto">
          <a:xfrm>
            <a:off x="5184775" y="3933825"/>
            <a:ext cx="3397250" cy="2159000"/>
          </a:xfrm>
          <a:prstGeom prst="rect">
            <a:avLst/>
          </a:prstGeom>
          <a:noFill/>
          <a:ln w="9525">
            <a:noFill/>
            <a:miter lim="800000"/>
            <a:headEnd/>
            <a:tailEnd/>
          </a:ln>
        </p:spPr>
      </p:pic>
      <p:pic>
        <p:nvPicPr>
          <p:cNvPr id="31749" name="Picture 4" descr="http://ww4.sinaimg.cn/bmiddle/6285ad1bgw1doqkdpn9u0j.jpg"/>
          <p:cNvPicPr>
            <a:picLocks noChangeAspect="1" noChangeArrowheads="1"/>
          </p:cNvPicPr>
          <p:nvPr/>
        </p:nvPicPr>
        <p:blipFill>
          <a:blip r:embed="rId5"/>
          <a:srcRect/>
          <a:stretch>
            <a:fillRect/>
          </a:stretch>
        </p:blipFill>
        <p:spPr bwMode="auto">
          <a:xfrm>
            <a:off x="5040313" y="2349500"/>
            <a:ext cx="3914775" cy="1439863"/>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7088" y="260350"/>
            <a:ext cx="7104062" cy="706438"/>
          </a:xfrm>
        </p:spPr>
        <p:txBody>
          <a:bodyPr/>
          <a:lstStyle/>
          <a:p>
            <a:pPr marL="533400" indent="-355600" algn="ctr" eaLnBrk="1" hangingPunct="1">
              <a:lnSpc>
                <a:spcPct val="150000"/>
              </a:lnSpc>
              <a:defRPr/>
            </a:pPr>
            <a:r>
              <a:rPr lang="en-US" altLang="zh-CN" sz="3600" b="1" dirty="0">
                <a:solidFill>
                  <a:srgbClr val="FFFF00"/>
                </a:solidFill>
                <a:latin typeface="+mj-ea"/>
              </a:rPr>
              <a:t>为什么要进行软件测试?</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395288" y="1484313"/>
            <a:ext cx="8424862" cy="5040312"/>
          </a:xfrm>
          <a:prstGeom prst="rect">
            <a:avLst/>
          </a:prstGeom>
          <a:noFill/>
          <a:ln w="9525">
            <a:noFill/>
            <a:miter lim="800000"/>
            <a:headEnd/>
            <a:tailEnd/>
          </a:ln>
        </p:spPr>
        <p:txBody>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软件总存在缺陷。只有通过测试，才可以发现软件缺陷。也只有发现了缺陷，才可以将软件缺陷从软件产品或软件系统中清理出去。</a:t>
            </a: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软件中存在的缺陷给我们带来的损失是巨大的，这也说明了软件测试的必要性和重要性</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测试是所有工程学科的基本组成单元，自然也是软件开发的重要组成部分。 </a:t>
            </a:r>
            <a:endParaRPr lang="en-US" altLang="zh-CN" sz="2400" i="0" dirty="0">
              <a:latin typeface="+mn-lt"/>
              <a:ea typeface="楷体"/>
              <a:cs typeface="楷体"/>
            </a:endParaRPr>
          </a:p>
          <a:p>
            <a:pPr marL="342900" indent="-342900" eaLnBrk="0" hangingPunct="0">
              <a:lnSpc>
                <a:spcPct val="130000"/>
              </a:lnSpc>
              <a:spcBef>
                <a:spcPct val="20000"/>
              </a:spcBef>
              <a:buClr>
                <a:schemeClr val="accent1">
                  <a:lumMod val="50000"/>
                </a:schemeClr>
              </a:buClr>
              <a:buSzPct val="90000"/>
              <a:buFont typeface="Wingdings" charset="2"/>
              <a:buChar char="p"/>
              <a:defRPr/>
            </a:pPr>
            <a:r>
              <a:rPr lang="zh-CN" altLang="en-US" sz="2400" i="0" dirty="0">
                <a:latin typeface="+mn-lt"/>
                <a:ea typeface="楷体"/>
                <a:cs typeface="楷体"/>
              </a:rPr>
              <a:t>测试人员水平越高，找到软件问题的时间就越早，软件就越容易更正，产品发布之后越稳定，公司赚的钱也越多，微软就是一个典型的例子</a:t>
            </a:r>
          </a:p>
          <a:p>
            <a:pPr marL="342900" indent="-342900">
              <a:lnSpc>
                <a:spcPct val="90000"/>
              </a:lnSpc>
              <a:spcBef>
                <a:spcPct val="20000"/>
              </a:spcBef>
              <a:buClr>
                <a:schemeClr val="folHlink"/>
              </a:buClr>
              <a:buSzPct val="90000"/>
              <a:buFont typeface="Wingdings" pitchFamily="2" charset="2"/>
              <a:buNone/>
              <a:defRPr/>
            </a:pPr>
            <a:endParaRPr lang="zh-CN" altLang="en-US" sz="2800" kern="0" dirty="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Right)">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strips(downRight)">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strips(downRight)">
                                      <p:cBhvr>
                                        <p:cTn id="17"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marL="533400" indent="-355600" algn="ctr" eaLnBrk="1" hangingPunct="1">
              <a:lnSpc>
                <a:spcPct val="150000"/>
              </a:lnSpc>
              <a:defRPr/>
            </a:pPr>
            <a:r>
              <a:rPr lang="en-US" altLang="zh-CN" sz="3600" b="1" dirty="0">
                <a:solidFill>
                  <a:srgbClr val="FFFF00"/>
                </a:solidFill>
                <a:latin typeface="+mj-ea"/>
              </a:rPr>
              <a:t>1.3 </a:t>
            </a:r>
            <a:r>
              <a:rPr lang="zh-CN" altLang="en-US" sz="3600" b="1" dirty="0">
                <a:solidFill>
                  <a:srgbClr val="FFFF00"/>
                </a:solidFill>
                <a:latin typeface="+mj-ea"/>
              </a:rPr>
              <a:t>什么是软件测试？</a:t>
            </a:r>
          </a:p>
        </p:txBody>
      </p:sp>
      <p:sp>
        <p:nvSpPr>
          <p:cNvPr id="6" name="Rectangle 3"/>
          <p:cNvSpPr txBox="1">
            <a:spLocks noChangeArrowheads="1"/>
          </p:cNvSpPr>
          <p:nvPr/>
        </p:nvSpPr>
        <p:spPr bwMode="auto">
          <a:xfrm>
            <a:off x="468313" y="2420938"/>
            <a:ext cx="5513387" cy="2952750"/>
          </a:xfrm>
          <a:prstGeom prst="rect">
            <a:avLst/>
          </a:prstGeom>
          <a:noFill/>
          <a:ln w="9525">
            <a:noFill/>
            <a:miter lim="800000"/>
            <a:headEnd/>
            <a:tailEnd/>
          </a:ln>
        </p:spPr>
        <p:txBody>
          <a:bodyPr/>
          <a:lstStyle/>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1.3.1 </a:t>
            </a:r>
            <a:r>
              <a:rPr lang="zh-CN" altLang="en-US" sz="2800" i="0" kern="0" dirty="0">
                <a:solidFill>
                  <a:srgbClr val="000090"/>
                </a:solidFill>
                <a:latin typeface="+mn-ea"/>
                <a:ea typeface="+mn-ea"/>
              </a:rPr>
              <a:t>软件测试学科的形成</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1.3.2 </a:t>
            </a:r>
            <a:r>
              <a:rPr lang="zh-CN" altLang="en-US" sz="2800" i="0" kern="0" dirty="0">
                <a:solidFill>
                  <a:srgbClr val="000090"/>
                </a:solidFill>
                <a:latin typeface="+mn-ea"/>
                <a:ea typeface="+mn-ea"/>
              </a:rPr>
              <a:t>正反两方面的争辩</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1.3.3 </a:t>
            </a:r>
            <a:r>
              <a:rPr lang="zh-CN" altLang="en-US" sz="2800" i="0" kern="0" dirty="0">
                <a:solidFill>
                  <a:srgbClr val="000090"/>
                </a:solidFill>
                <a:latin typeface="+mn-ea"/>
                <a:ea typeface="+mn-ea"/>
              </a:rPr>
              <a:t>软件测试的定义</a:t>
            </a:r>
          </a:p>
          <a:p>
            <a:pPr marL="457200" indent="-457200">
              <a:lnSpc>
                <a:spcPct val="150000"/>
              </a:lnSpc>
              <a:spcBef>
                <a:spcPct val="20000"/>
              </a:spcBef>
              <a:buClr>
                <a:schemeClr val="accent1">
                  <a:lumMod val="75000"/>
                </a:schemeClr>
              </a:buClr>
              <a:buSzPct val="90000"/>
              <a:buFont typeface="Wingdings" charset="2"/>
              <a:buChar char="p"/>
              <a:defRPr/>
            </a:pPr>
            <a:r>
              <a:rPr lang="en-US" altLang="zh-CN" sz="2800" i="0" kern="0" dirty="0">
                <a:solidFill>
                  <a:srgbClr val="000090"/>
                </a:solidFill>
                <a:latin typeface="+mn-ea"/>
                <a:ea typeface="+mn-ea"/>
              </a:rPr>
              <a:t>1.3.4 </a:t>
            </a:r>
            <a:r>
              <a:rPr lang="zh-CN" altLang="en-US" sz="2800" i="0" kern="0" dirty="0">
                <a:solidFill>
                  <a:srgbClr val="000090"/>
                </a:solidFill>
                <a:latin typeface="+mn-ea"/>
                <a:ea typeface="+mn-ea"/>
              </a:rPr>
              <a:t>软件测试的其它观点</a:t>
            </a:r>
          </a:p>
        </p:txBody>
      </p:sp>
      <p:pic>
        <p:nvPicPr>
          <p:cNvPr id="37891" name="Picture 7" descr="http://outsourceportfolio.com/wp-content/themes/revol/images/blogs/bugFreeSoftware.png"/>
          <p:cNvPicPr>
            <a:picLocks noChangeAspect="1" noChangeArrowheads="1"/>
          </p:cNvPicPr>
          <p:nvPr/>
        </p:nvPicPr>
        <p:blipFill>
          <a:blip r:embed="rId3"/>
          <a:srcRect/>
          <a:stretch>
            <a:fillRect/>
          </a:stretch>
        </p:blipFill>
        <p:spPr bwMode="auto">
          <a:xfrm>
            <a:off x="5472113" y="2297113"/>
            <a:ext cx="3671887" cy="3213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813" y="274638"/>
            <a:ext cx="6048375" cy="777875"/>
          </a:xfrm>
        </p:spPr>
        <p:txBody>
          <a:bodyPr/>
          <a:lstStyle/>
          <a:p>
            <a:pPr algn="ctr" eaLnBrk="1" hangingPunct="1">
              <a:defRPr/>
            </a:pPr>
            <a:r>
              <a:rPr lang="zh-CN" altLang="en-US" sz="3600" b="1" dirty="0">
                <a:solidFill>
                  <a:srgbClr val="FFFF00"/>
                </a:solidFill>
                <a:latin typeface="+mj-ea"/>
              </a:rPr>
              <a:t>什么是测试？</a:t>
            </a:r>
          </a:p>
        </p:txBody>
      </p:sp>
      <p:sp>
        <p:nvSpPr>
          <p:cNvPr id="5" name="Rectangle 3"/>
          <p:cNvSpPr txBox="1">
            <a:spLocks noChangeArrowheads="1"/>
          </p:cNvSpPr>
          <p:nvPr/>
        </p:nvSpPr>
        <p:spPr bwMode="auto">
          <a:xfrm>
            <a:off x="611188" y="1628775"/>
            <a:ext cx="5616575" cy="4464050"/>
          </a:xfrm>
          <a:prstGeom prst="rect">
            <a:avLst/>
          </a:prstGeom>
          <a:noFill/>
          <a:ln w="9525">
            <a:noFill/>
            <a:miter lim="800000"/>
            <a:headEnd/>
            <a:tailEnd/>
          </a:ln>
        </p:spPr>
        <p:txBody>
          <a:bodyPr/>
          <a:lstStyle/>
          <a:p>
            <a:pPr marL="342900" indent="-342900" eaLnBrk="0" hangingPunct="0">
              <a:lnSpc>
                <a:spcPct val="120000"/>
              </a:lnSpc>
              <a:spcBef>
                <a:spcPct val="20000"/>
              </a:spcBef>
              <a:buFontTx/>
              <a:buChar char="•"/>
              <a:defRPr/>
            </a:pPr>
            <a:r>
              <a:rPr lang="zh-CN" altLang="en-US" sz="2800" i="0" kern="0" dirty="0">
                <a:latin typeface="+mn-lt"/>
              </a:rPr>
              <a:t>检验 </a:t>
            </a:r>
            <a:r>
              <a:rPr lang="en-US" altLang="zh-CN" sz="2800" i="0" kern="0" dirty="0">
                <a:latin typeface="+mn-lt"/>
              </a:rPr>
              <a:t>Check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发现问题 </a:t>
            </a:r>
            <a:r>
              <a:rPr lang="en-US" altLang="zh-CN" sz="2800" i="0" kern="0" dirty="0">
                <a:latin typeface="+mn-lt"/>
              </a:rPr>
              <a:t>Detect error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验证 </a:t>
            </a:r>
            <a:r>
              <a:rPr lang="en-US" altLang="zh-CN" sz="2800" i="0" kern="0" dirty="0">
                <a:latin typeface="+mn-lt"/>
              </a:rPr>
              <a:t>Verification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确认 </a:t>
            </a:r>
            <a:r>
              <a:rPr lang="en-US" altLang="zh-CN" sz="2800" i="0" kern="0" dirty="0">
                <a:latin typeface="+mn-lt"/>
              </a:rPr>
              <a:t>Validation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证明是对的 </a:t>
            </a:r>
            <a:r>
              <a:rPr lang="en-US" altLang="zh-CN" sz="2800" i="0" kern="0" dirty="0">
                <a:latin typeface="+mn-lt"/>
              </a:rPr>
              <a:t>Correction proof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质量评估 </a:t>
            </a:r>
            <a:r>
              <a:rPr lang="en-US" altLang="zh-CN" sz="2800" i="0" kern="0" dirty="0">
                <a:latin typeface="+mn-lt"/>
              </a:rPr>
              <a:t>Quality evaluation </a:t>
            </a:r>
            <a:r>
              <a:rPr lang="zh-CN" altLang="en-US" sz="2800" i="0" kern="0" dirty="0">
                <a:latin typeface="+mn-lt"/>
              </a:rPr>
              <a:t>？</a:t>
            </a:r>
            <a:endParaRPr lang="en-US" altLang="zh-CN" sz="2800" i="0" kern="0" dirty="0">
              <a:latin typeface="+mn-lt"/>
            </a:endParaRPr>
          </a:p>
          <a:p>
            <a:pPr marL="342900" indent="-342900" eaLnBrk="0" hangingPunct="0">
              <a:lnSpc>
                <a:spcPct val="120000"/>
              </a:lnSpc>
              <a:spcBef>
                <a:spcPct val="20000"/>
              </a:spcBef>
              <a:buFontTx/>
              <a:buChar char="•"/>
              <a:defRPr/>
            </a:pPr>
            <a:r>
              <a:rPr lang="zh-CN" altLang="en-US" sz="2800" i="0" kern="0" dirty="0">
                <a:latin typeface="+mn-lt"/>
              </a:rPr>
              <a:t>质量保证 </a:t>
            </a:r>
            <a:r>
              <a:rPr lang="en-US" altLang="zh-CN" sz="2800" i="0" kern="0" dirty="0">
                <a:latin typeface="+mn-lt"/>
              </a:rPr>
              <a:t>Quality  Assurance</a:t>
            </a:r>
            <a:r>
              <a:rPr lang="zh-CN" altLang="en-US" sz="2800" i="0" kern="0" dirty="0">
                <a:latin typeface="+mn-lt"/>
              </a:rPr>
              <a:t>？</a:t>
            </a:r>
            <a:endParaRPr lang="en-US" altLang="zh-CN" sz="2800" i="0" kern="0" dirty="0">
              <a:latin typeface="+mn-lt"/>
            </a:endParaRPr>
          </a:p>
        </p:txBody>
      </p:sp>
      <p:pic>
        <p:nvPicPr>
          <p:cNvPr id="39939" name="Picture 2" descr="http://www.buzzle.com/img/articleImages/307413-10314-5.jpg"/>
          <p:cNvPicPr>
            <a:picLocks noChangeAspect="1" noChangeArrowheads="1"/>
          </p:cNvPicPr>
          <p:nvPr/>
        </p:nvPicPr>
        <p:blipFill>
          <a:blip r:embed="rId2"/>
          <a:srcRect/>
          <a:stretch>
            <a:fillRect/>
          </a:stretch>
        </p:blipFill>
        <p:spPr bwMode="auto">
          <a:xfrm>
            <a:off x="6372225" y="2636838"/>
            <a:ext cx="2592388" cy="25923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up)">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up)">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up)">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up)">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up)">
                                      <p:cBhvr>
                                        <p:cTn id="32" dur="1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up)">
                                      <p:cBhvr>
                                        <p:cTn id="3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16013" y="0"/>
            <a:ext cx="6840537" cy="1143000"/>
          </a:xfrm>
        </p:spPr>
        <p:txBody>
          <a:bodyPr/>
          <a:lstStyle/>
          <a:p>
            <a:pPr marL="533400" indent="-355600" algn="ctr" eaLnBrk="1" hangingPunct="1">
              <a:lnSpc>
                <a:spcPct val="150000"/>
              </a:lnSpc>
              <a:defRPr/>
            </a:pPr>
            <a:r>
              <a:rPr lang="zh-CN" altLang="en-US" sz="3600" b="1" dirty="0">
                <a:solidFill>
                  <a:srgbClr val="FFFF00"/>
                </a:solidFill>
                <a:latin typeface="+mj-ea"/>
              </a:rPr>
              <a:t>软件测试学科的发展</a:t>
            </a:r>
          </a:p>
        </p:txBody>
      </p:sp>
      <p:sp>
        <p:nvSpPr>
          <p:cNvPr id="26627" name="Rectangle 4"/>
          <p:cNvSpPr>
            <a:spLocks noGrp="1" noChangeArrowheads="1"/>
          </p:cNvSpPr>
          <p:nvPr>
            <p:ph type="body" idx="1"/>
          </p:nvPr>
        </p:nvSpPr>
        <p:spPr>
          <a:xfrm>
            <a:off x="0" y="1140006"/>
            <a:ext cx="8748712" cy="4379913"/>
          </a:xfrm>
        </p:spPr>
        <p:txBody>
          <a:bodyPr/>
          <a:lstStyle/>
          <a:p>
            <a:pPr>
              <a:lnSpc>
                <a:spcPct val="130000"/>
              </a:lnSpc>
              <a:buClr>
                <a:schemeClr val="accent1">
                  <a:lumMod val="50000"/>
                </a:schemeClr>
              </a:buClr>
              <a:buSzPct val="90000"/>
              <a:buFont typeface="Wingdings" charset="2"/>
              <a:buChar char="p"/>
              <a:defRPr/>
            </a:pPr>
            <a:r>
              <a:rPr lang="en-US" altLang="zh-CN" sz="2400" kern="1200" dirty="0" smtClean="0">
                <a:ea typeface="楷体"/>
                <a:cs typeface="楷体"/>
              </a:rPr>
              <a:t>1957</a:t>
            </a:r>
            <a:r>
              <a:rPr lang="zh-CN" altLang="en-US" sz="2400" kern="1200" dirty="0" smtClean="0">
                <a:ea typeface="楷体"/>
                <a:cs typeface="楷体"/>
              </a:rPr>
              <a:t>年之前，调试为主</a:t>
            </a:r>
            <a:r>
              <a:rPr lang="zh-CN" altLang="en-US" sz="2400" b="1" dirty="0" smtClean="0"/>
              <a:t> </a:t>
            </a:r>
            <a:r>
              <a:rPr lang="en-US" altLang="zh-CN" sz="2400" b="1" dirty="0" smtClean="0"/>
              <a:t>(</a:t>
            </a:r>
            <a:r>
              <a:rPr lang="en-US" altLang="zh-CN" sz="2400" b="1" dirty="0"/>
              <a:t>Debugging Oriented)</a:t>
            </a:r>
            <a:endParaRPr lang="en-US" altLang="zh-CN" sz="2400" kern="1200" dirty="0" smtClean="0">
              <a:ea typeface="楷体"/>
              <a:cs typeface="楷体"/>
            </a:endParaRPr>
          </a:p>
          <a:p>
            <a:pPr>
              <a:lnSpc>
                <a:spcPct val="130000"/>
              </a:lnSpc>
              <a:buClr>
                <a:schemeClr val="accent1">
                  <a:lumMod val="50000"/>
                </a:schemeClr>
              </a:buClr>
              <a:buSzPct val="90000"/>
              <a:buFont typeface="Wingdings" charset="2"/>
              <a:buChar char="p"/>
              <a:defRPr/>
            </a:pPr>
            <a:r>
              <a:rPr lang="en-US" altLang="zh-CN" sz="2400" kern="1200" dirty="0" smtClean="0">
                <a:ea typeface="楷体"/>
                <a:cs typeface="楷体"/>
              </a:rPr>
              <a:t>1957</a:t>
            </a:r>
            <a:r>
              <a:rPr lang="zh-CN" altLang="en-US" sz="2400" kern="1200" dirty="0">
                <a:ea typeface="楷体"/>
                <a:cs typeface="楷体"/>
              </a:rPr>
              <a:t>～</a:t>
            </a:r>
            <a:r>
              <a:rPr lang="en-US" altLang="zh-CN" sz="2400" kern="1200" dirty="0">
                <a:ea typeface="楷体"/>
                <a:cs typeface="楷体"/>
              </a:rPr>
              <a:t>1978</a:t>
            </a:r>
            <a:r>
              <a:rPr lang="zh-CN" altLang="en-US" sz="2400" kern="1200" dirty="0">
                <a:ea typeface="楷体"/>
                <a:cs typeface="楷体"/>
              </a:rPr>
              <a:t>年</a:t>
            </a:r>
            <a:r>
              <a:rPr lang="zh-CN" altLang="en-US" sz="2400" kern="1200" dirty="0" smtClean="0">
                <a:ea typeface="楷体"/>
                <a:cs typeface="楷体"/>
              </a:rPr>
              <a:t>，</a:t>
            </a:r>
            <a:r>
              <a:rPr lang="zh-CN" altLang="en-US" sz="2400" b="1" dirty="0"/>
              <a:t>证明为主</a:t>
            </a:r>
            <a:r>
              <a:rPr lang="en-US" altLang="zh-CN" sz="2400" b="1" dirty="0"/>
              <a:t>(Demonstration Oriented</a:t>
            </a:r>
            <a:r>
              <a:rPr lang="en-US" altLang="zh-CN" sz="2400" b="1" dirty="0" smtClean="0"/>
              <a:t>)</a:t>
            </a:r>
            <a:r>
              <a:rPr lang="zh-CN" altLang="en-US" sz="2400" b="1" dirty="0" smtClean="0"/>
              <a:t>：</a:t>
            </a:r>
            <a:r>
              <a:rPr lang="zh-CN" altLang="en-US" sz="2400" kern="1200" dirty="0" smtClean="0">
                <a:ea typeface="楷体"/>
                <a:cs typeface="楷体"/>
              </a:rPr>
              <a:t>以</a:t>
            </a:r>
            <a:r>
              <a:rPr lang="zh-CN" altLang="en-US" sz="2400" kern="1200" dirty="0">
                <a:ea typeface="楷体"/>
                <a:cs typeface="楷体"/>
              </a:rPr>
              <a:t>功能验证为导向，测试是证明软件是正确的（正向思维</a:t>
            </a:r>
            <a:r>
              <a:rPr lang="zh-CN" altLang="en-US" sz="2400" kern="1200" dirty="0" smtClean="0">
                <a:ea typeface="楷体"/>
                <a:cs typeface="楷体"/>
              </a:rPr>
              <a:t>）。</a:t>
            </a:r>
            <a:endParaRPr lang="zh-CN" altLang="en-US" sz="2400" kern="1200" dirty="0">
              <a:ea typeface="楷体"/>
              <a:cs typeface="楷体"/>
            </a:endParaRPr>
          </a:p>
          <a:p>
            <a:pPr>
              <a:lnSpc>
                <a:spcPct val="130000"/>
              </a:lnSpc>
              <a:buClr>
                <a:schemeClr val="accent1">
                  <a:lumMod val="50000"/>
                </a:schemeClr>
              </a:buClr>
              <a:buSzPct val="90000"/>
              <a:buFont typeface="Wingdings" charset="2"/>
              <a:buChar char="p"/>
              <a:defRPr/>
            </a:pPr>
            <a:r>
              <a:rPr lang="en-US" altLang="zh-CN" sz="2400" kern="1200" dirty="0">
                <a:ea typeface="楷体"/>
                <a:cs typeface="楷体"/>
              </a:rPr>
              <a:t>1978</a:t>
            </a:r>
            <a:r>
              <a:rPr lang="zh-CN" altLang="en-US" sz="2400" kern="1200" dirty="0">
                <a:ea typeface="楷体"/>
                <a:cs typeface="楷体"/>
              </a:rPr>
              <a:t>～</a:t>
            </a:r>
            <a:r>
              <a:rPr lang="en-US" altLang="zh-CN" sz="2400" kern="1200" dirty="0">
                <a:ea typeface="楷体"/>
                <a:cs typeface="楷体"/>
              </a:rPr>
              <a:t>1983</a:t>
            </a:r>
            <a:r>
              <a:rPr lang="zh-CN" altLang="en-US" sz="2400" kern="1200" dirty="0">
                <a:ea typeface="楷体"/>
                <a:cs typeface="楷体"/>
              </a:rPr>
              <a:t>年</a:t>
            </a:r>
            <a:r>
              <a:rPr lang="zh-CN" altLang="en-US" sz="2400" kern="1200" dirty="0" smtClean="0">
                <a:ea typeface="楷体"/>
                <a:cs typeface="楷体"/>
              </a:rPr>
              <a:t>，</a:t>
            </a:r>
            <a:r>
              <a:rPr lang="zh-CN" altLang="en-US" sz="2400" b="1" dirty="0"/>
              <a:t>破坏为主</a:t>
            </a:r>
            <a:r>
              <a:rPr lang="en-US" altLang="zh-CN" sz="2400" b="1" dirty="0"/>
              <a:t>(Destruction Oriented</a:t>
            </a:r>
            <a:r>
              <a:rPr lang="en-US" altLang="zh-CN" sz="2400" b="1" dirty="0" smtClean="0"/>
              <a:t>)</a:t>
            </a:r>
            <a:r>
              <a:rPr lang="zh-CN" altLang="en-US" sz="2400" b="1" dirty="0" smtClean="0"/>
              <a:t>：</a:t>
            </a:r>
            <a:r>
              <a:rPr lang="zh-CN" altLang="en-US" sz="2400" kern="1200" dirty="0" smtClean="0">
                <a:ea typeface="楷体"/>
                <a:cs typeface="楷体"/>
              </a:rPr>
              <a:t>以</a:t>
            </a:r>
            <a:r>
              <a:rPr lang="zh-CN" altLang="en-US" sz="2400" kern="1200" dirty="0">
                <a:ea typeface="楷体"/>
                <a:cs typeface="楷体"/>
              </a:rPr>
              <a:t>破坏性检测为导向，测试是为了找到软件中的错误（逆向思维</a:t>
            </a:r>
            <a:r>
              <a:rPr lang="zh-CN" altLang="en-US" sz="2400" kern="1200" dirty="0" smtClean="0">
                <a:ea typeface="楷体"/>
                <a:cs typeface="楷体"/>
              </a:rPr>
              <a:t>）</a:t>
            </a:r>
            <a:endParaRPr lang="zh-CN" altLang="en-US" sz="2400" kern="1200" dirty="0">
              <a:ea typeface="楷体"/>
              <a:cs typeface="楷体"/>
            </a:endParaRPr>
          </a:p>
          <a:p>
            <a:pPr>
              <a:lnSpc>
                <a:spcPct val="130000"/>
              </a:lnSpc>
              <a:buClr>
                <a:schemeClr val="accent1">
                  <a:lumMod val="50000"/>
                </a:schemeClr>
              </a:buClr>
              <a:buSzPct val="90000"/>
              <a:buFont typeface="Wingdings" charset="2"/>
              <a:buChar char="p"/>
              <a:defRPr/>
            </a:pPr>
            <a:r>
              <a:rPr lang="en-US" altLang="zh-CN" sz="2400" kern="1200" dirty="0">
                <a:ea typeface="楷体"/>
                <a:cs typeface="楷体"/>
              </a:rPr>
              <a:t>1983</a:t>
            </a:r>
            <a:r>
              <a:rPr lang="zh-CN" altLang="en-US" sz="2400" kern="1200" dirty="0">
                <a:ea typeface="楷体"/>
                <a:cs typeface="楷体"/>
              </a:rPr>
              <a:t>～</a:t>
            </a:r>
            <a:r>
              <a:rPr lang="en-US" altLang="zh-CN" sz="2400" kern="1200" dirty="0">
                <a:ea typeface="楷体"/>
                <a:cs typeface="楷体"/>
              </a:rPr>
              <a:t>1987</a:t>
            </a:r>
            <a:r>
              <a:rPr lang="zh-CN" altLang="en-US" sz="2400" kern="1200" dirty="0">
                <a:ea typeface="楷体"/>
                <a:cs typeface="楷体"/>
              </a:rPr>
              <a:t>年</a:t>
            </a:r>
            <a:r>
              <a:rPr lang="zh-CN" altLang="en-US" sz="2400" kern="1200" dirty="0" smtClean="0">
                <a:ea typeface="楷体"/>
                <a:cs typeface="楷体"/>
              </a:rPr>
              <a:t>，</a:t>
            </a:r>
            <a:r>
              <a:rPr lang="zh-CN" altLang="en-US" sz="2400" b="1" dirty="0"/>
              <a:t>评估为主</a:t>
            </a:r>
            <a:r>
              <a:rPr lang="en-US" altLang="zh-CN" sz="2400" b="1" dirty="0" smtClean="0"/>
              <a:t>(</a:t>
            </a:r>
            <a:r>
              <a:rPr lang="en-US" altLang="zh-CN" sz="2400" b="1" dirty="0"/>
              <a:t>Evaluation Oriented</a:t>
            </a:r>
            <a:r>
              <a:rPr lang="en-US" altLang="zh-CN" sz="2400" b="1" dirty="0" smtClean="0"/>
              <a:t>)</a:t>
            </a:r>
            <a:r>
              <a:rPr lang="zh-CN" altLang="en-US" sz="2400" b="1" dirty="0" smtClean="0"/>
              <a:t>：</a:t>
            </a:r>
            <a:r>
              <a:rPr lang="zh-CN" altLang="en-US" sz="2400" kern="1200" dirty="0" smtClean="0">
                <a:ea typeface="楷体"/>
                <a:cs typeface="楷体"/>
              </a:rPr>
              <a:t>以</a:t>
            </a:r>
            <a:r>
              <a:rPr lang="zh-CN" altLang="en-US" sz="2400" kern="1200" dirty="0">
                <a:ea typeface="楷体"/>
                <a:cs typeface="楷体"/>
              </a:rPr>
              <a:t>质量评估为导向，测试是提供产品的评估和</a:t>
            </a:r>
            <a:r>
              <a:rPr lang="zh-CN" altLang="en-US" sz="2400" kern="1200" dirty="0" smtClean="0">
                <a:ea typeface="楷体"/>
                <a:cs typeface="楷体"/>
              </a:rPr>
              <a:t>质量度量。</a:t>
            </a:r>
            <a:endParaRPr lang="zh-CN" altLang="en-US" sz="2400" kern="1200" dirty="0">
              <a:ea typeface="楷体"/>
              <a:cs typeface="楷体"/>
            </a:endParaRPr>
          </a:p>
          <a:p>
            <a:pPr>
              <a:lnSpc>
                <a:spcPct val="130000"/>
              </a:lnSpc>
              <a:buClr>
                <a:schemeClr val="accent1">
                  <a:lumMod val="50000"/>
                </a:schemeClr>
              </a:buClr>
              <a:buSzPct val="90000"/>
              <a:buFont typeface="Wingdings" charset="2"/>
              <a:buChar char="p"/>
              <a:defRPr/>
            </a:pPr>
            <a:r>
              <a:rPr lang="en-US" altLang="zh-CN" sz="2400" kern="1200" dirty="0">
                <a:ea typeface="楷体"/>
                <a:cs typeface="楷体"/>
              </a:rPr>
              <a:t>1988</a:t>
            </a:r>
            <a:r>
              <a:rPr lang="zh-CN" altLang="en-US" sz="2400" kern="1200" dirty="0">
                <a:ea typeface="楷体"/>
                <a:cs typeface="楷体"/>
              </a:rPr>
              <a:t>年起</a:t>
            </a:r>
            <a:r>
              <a:rPr lang="zh-CN" altLang="en-US" sz="2400" kern="1200" dirty="0" smtClean="0">
                <a:ea typeface="楷体"/>
                <a:cs typeface="楷体"/>
              </a:rPr>
              <a:t>，</a:t>
            </a:r>
            <a:r>
              <a:rPr lang="zh-CN" altLang="en-US" sz="2400" b="1" dirty="0"/>
              <a:t>预防为主</a:t>
            </a:r>
            <a:r>
              <a:rPr lang="en-US" altLang="zh-CN" sz="2400" b="1" dirty="0"/>
              <a:t>(Prevention Oriented</a:t>
            </a:r>
            <a:r>
              <a:rPr lang="en-US" altLang="zh-CN" sz="2400" b="1" dirty="0" smtClean="0"/>
              <a:t>)</a:t>
            </a:r>
            <a:r>
              <a:rPr lang="zh-CN" altLang="en-US" sz="2400" b="1" dirty="0" smtClean="0"/>
              <a:t>：</a:t>
            </a:r>
            <a:r>
              <a:rPr lang="zh-CN" altLang="en-US" sz="2400" kern="1200" dirty="0" smtClean="0">
                <a:ea typeface="楷体"/>
                <a:cs typeface="楷体"/>
              </a:rPr>
              <a:t>以</a:t>
            </a:r>
            <a:r>
              <a:rPr lang="zh-CN" altLang="en-US" sz="2400" kern="1200" dirty="0">
                <a:ea typeface="楷体"/>
                <a:cs typeface="楷体"/>
              </a:rPr>
              <a:t>缺陷预防为导向，测试是为了展示软件符合设计要求，发现缺陷、预防缺陷。</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kern="1200" dirty="0">
                <a:ea typeface="楷体"/>
                <a:cs typeface="楷体"/>
              </a:rPr>
              <a:t>1957</a:t>
            </a:r>
            <a:r>
              <a:rPr lang="zh-CN" altLang="en-US" kern="1200" dirty="0">
                <a:ea typeface="楷体"/>
                <a:cs typeface="楷体"/>
              </a:rPr>
              <a:t>～</a:t>
            </a:r>
            <a:r>
              <a:rPr lang="en-US" altLang="zh-CN" kern="1200" dirty="0">
                <a:ea typeface="楷体"/>
                <a:cs typeface="楷体"/>
              </a:rPr>
              <a:t>1978</a:t>
            </a:r>
            <a:r>
              <a:rPr lang="zh-CN" altLang="en-US" kern="1200" dirty="0">
                <a:ea typeface="楷体"/>
                <a:cs typeface="楷体"/>
              </a:rPr>
              <a:t>年，</a:t>
            </a:r>
            <a:r>
              <a:rPr lang="zh-CN" altLang="en-US" b="1" dirty="0"/>
              <a:t>证明为主</a:t>
            </a:r>
            <a:endParaRPr lang="zh-CN" altLang="en-US" dirty="0"/>
          </a:p>
        </p:txBody>
      </p:sp>
      <p:sp>
        <p:nvSpPr>
          <p:cNvPr id="3" name="内容占位符 2"/>
          <p:cNvSpPr>
            <a:spLocks noGrp="1"/>
          </p:cNvSpPr>
          <p:nvPr>
            <p:ph idx="1"/>
          </p:nvPr>
        </p:nvSpPr>
        <p:spPr>
          <a:xfrm>
            <a:off x="0" y="1285875"/>
            <a:ext cx="9036495" cy="4784725"/>
          </a:xfrm>
        </p:spPr>
        <p:txBody>
          <a:bodyPr/>
          <a:lstStyle/>
          <a:p>
            <a:r>
              <a:rPr lang="en-US" altLang="zh-CN" dirty="0"/>
              <a:t>1957</a:t>
            </a:r>
            <a:r>
              <a:rPr lang="zh-CN" altLang="en-US" dirty="0"/>
              <a:t>年，</a:t>
            </a:r>
            <a:r>
              <a:rPr lang="en-US" altLang="zh-CN" dirty="0"/>
              <a:t>Charles Baker</a:t>
            </a:r>
            <a:r>
              <a:rPr lang="zh-CN" altLang="en-US" dirty="0"/>
              <a:t>在他的一本书中对调试和测试进行了区分：</a:t>
            </a:r>
          </a:p>
          <a:p>
            <a:r>
              <a:rPr lang="zh-CN" altLang="en-US" b="1" dirty="0"/>
              <a:t>调试</a:t>
            </a:r>
            <a:r>
              <a:rPr lang="en-US" altLang="zh-CN" b="1" dirty="0"/>
              <a:t>(Debug)</a:t>
            </a:r>
            <a:r>
              <a:rPr lang="zh-CN" altLang="en-US" b="1" dirty="0"/>
              <a:t>：确保程序做了程序员想它做的事情</a:t>
            </a:r>
            <a:endParaRPr lang="zh-CN" altLang="en-US" dirty="0"/>
          </a:p>
          <a:p>
            <a:r>
              <a:rPr lang="zh-CN" altLang="en-US" b="1" dirty="0"/>
              <a:t>测试</a:t>
            </a:r>
            <a:r>
              <a:rPr lang="en-US" altLang="zh-CN" b="1" dirty="0"/>
              <a:t>(Testing)</a:t>
            </a:r>
            <a:r>
              <a:rPr lang="zh-CN" altLang="en-US" b="1" dirty="0"/>
              <a:t>：确保程序解决了它该解决的</a:t>
            </a:r>
            <a:r>
              <a:rPr lang="zh-CN" altLang="en-US" b="1" dirty="0" smtClean="0"/>
              <a:t>问题</a:t>
            </a:r>
            <a:endParaRPr lang="en-US" altLang="zh-CN" b="1" dirty="0" smtClean="0"/>
          </a:p>
          <a:p>
            <a:r>
              <a:rPr lang="zh-CN" altLang="en-US" dirty="0"/>
              <a:t>这个时期测试的主要目就是确认软件是满足需求的，也就是我们常说的“做了该做的事情”</a:t>
            </a:r>
            <a:r>
              <a:rPr lang="zh-CN" altLang="en-US" dirty="0" smtClean="0"/>
              <a:t>。</a:t>
            </a:r>
            <a:endParaRPr lang="en-US" altLang="zh-CN" dirty="0" smtClean="0"/>
          </a:p>
          <a:p>
            <a:r>
              <a:rPr lang="en-US" altLang="zh-CN" dirty="0"/>
              <a:t>1972</a:t>
            </a:r>
            <a:r>
              <a:rPr lang="zh-CN" altLang="en-US" dirty="0"/>
              <a:t>年，</a:t>
            </a:r>
            <a:r>
              <a:rPr lang="zh-CN" altLang="en-US" dirty="0">
                <a:hlinkClick r:id="rId2"/>
              </a:rPr>
              <a:t>软件测试</a:t>
            </a:r>
            <a:r>
              <a:rPr lang="zh-CN" altLang="en-US" dirty="0"/>
              <a:t>领域的先驱</a:t>
            </a:r>
            <a:r>
              <a:rPr lang="en-US" altLang="zh-CN" dirty="0"/>
              <a:t>Bill Hetzel</a:t>
            </a:r>
            <a:r>
              <a:rPr lang="zh-CN" altLang="en-US" dirty="0" smtClean="0"/>
              <a:t>博士，</a:t>
            </a:r>
            <a:r>
              <a:rPr lang="zh-CN" altLang="en-US" dirty="0"/>
              <a:t>提出了对软件测试的定义：“</a:t>
            </a:r>
            <a:r>
              <a:rPr lang="zh-CN" altLang="en-US" b="1" dirty="0"/>
              <a:t>就是建立一种信心，认为程序能够按预期的设想运行。</a:t>
            </a:r>
            <a:r>
              <a:rPr lang="en-US" altLang="zh-CN" b="1" dirty="0"/>
              <a:t>Establish confidence that a program does what it is supposed to do.</a:t>
            </a:r>
            <a:r>
              <a:rPr lang="en-US" altLang="zh-CN" dirty="0"/>
              <a:t> ”   </a:t>
            </a:r>
            <a:r>
              <a:rPr lang="zh-CN" altLang="en-US" dirty="0"/>
              <a:t>为表明软件正确而进行测试</a:t>
            </a:r>
            <a:endParaRPr lang="en-US" altLang="zh-CN" dirty="0" smtClean="0"/>
          </a:p>
          <a:p>
            <a:r>
              <a:rPr lang="en-US" altLang="zh-CN" dirty="0"/>
              <a:t>1972</a:t>
            </a:r>
            <a:r>
              <a:rPr lang="zh-CN" altLang="en-US" dirty="0" smtClean="0"/>
              <a:t>年</a:t>
            </a:r>
            <a:r>
              <a:rPr lang="en-US" altLang="zh-CN" dirty="0"/>
              <a:t>Bill Hetzel</a:t>
            </a:r>
            <a:r>
              <a:rPr lang="zh-CN" altLang="en-US" dirty="0" smtClean="0"/>
              <a:t>在</a:t>
            </a:r>
            <a:r>
              <a:rPr lang="zh-CN" altLang="en-US" dirty="0"/>
              <a:t>北卡罗来纳大学举行了首届软件测试正式</a:t>
            </a:r>
            <a:r>
              <a:rPr lang="zh-CN" altLang="en-US" dirty="0" smtClean="0"/>
              <a:t>会议</a:t>
            </a:r>
            <a:endParaRPr lang="en-US" altLang="zh-CN" dirty="0"/>
          </a:p>
          <a:p>
            <a:r>
              <a:rPr lang="en-US" altLang="zh-CN" dirty="0" smtClean="0"/>
              <a:t>1975</a:t>
            </a:r>
            <a:r>
              <a:rPr lang="zh-CN" altLang="en-US" dirty="0"/>
              <a:t>年</a:t>
            </a:r>
            <a:r>
              <a:rPr lang="en-US" altLang="zh-CN" dirty="0"/>
              <a:t>John Good Enough</a:t>
            </a:r>
            <a:r>
              <a:rPr lang="zh-CN" altLang="en-US" dirty="0"/>
              <a:t>和</a:t>
            </a:r>
            <a:r>
              <a:rPr lang="en-US" altLang="zh-CN" dirty="0"/>
              <a:t>Susan Gerhart</a:t>
            </a:r>
            <a:r>
              <a:rPr lang="zh-CN" altLang="en-US" dirty="0"/>
              <a:t>在</a:t>
            </a:r>
            <a:r>
              <a:rPr lang="en-US" altLang="zh-CN" dirty="0"/>
              <a:t>IEEE</a:t>
            </a:r>
            <a:r>
              <a:rPr lang="zh-CN" altLang="en-US" dirty="0"/>
              <a:t>上发表了</a:t>
            </a:r>
            <a:r>
              <a:rPr lang="en-US" altLang="zh-CN" dirty="0"/>
              <a:t>《</a:t>
            </a:r>
            <a:r>
              <a:rPr lang="zh-CN" altLang="en-US" dirty="0"/>
              <a:t>测试数据选择的原理</a:t>
            </a:r>
            <a:r>
              <a:rPr lang="en-US" altLang="zh-CN" dirty="0"/>
              <a:t>》</a:t>
            </a:r>
            <a:r>
              <a:rPr lang="zh-CN" altLang="en-US" dirty="0"/>
              <a:t>的文章，软件测试被确定为一种研究方向。</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9F1E1402-99D1-48CF-94E7-6AF97D51F067}" type="slidenum">
              <a:rPr lang="en-US" altLang="zh-CN" smtClean="0"/>
              <a:pPr>
                <a:defRPr/>
              </a:pPr>
              <a:t>15</a:t>
            </a:fld>
            <a:endParaRPr lang="en-US" altLang="zh-CN"/>
          </a:p>
        </p:txBody>
      </p:sp>
    </p:spTree>
    <p:extLst>
      <p:ext uri="{BB962C8B-B14F-4D97-AF65-F5344CB8AC3E}">
        <p14:creationId xmlns:p14="http://schemas.microsoft.com/office/powerpoint/2010/main" val="279841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352159" cy="561975"/>
          </a:xfrm>
        </p:spPr>
        <p:txBody>
          <a:bodyPr/>
          <a:lstStyle/>
          <a:p>
            <a:r>
              <a:rPr lang="en-US" altLang="zh-CN" kern="1200" dirty="0">
                <a:ea typeface="楷体"/>
                <a:cs typeface="楷体"/>
              </a:rPr>
              <a:t>1978</a:t>
            </a:r>
            <a:r>
              <a:rPr lang="zh-CN" altLang="en-US" kern="1200" dirty="0">
                <a:ea typeface="楷体"/>
                <a:cs typeface="楷体"/>
              </a:rPr>
              <a:t>～</a:t>
            </a:r>
            <a:r>
              <a:rPr lang="en-US" altLang="zh-CN" kern="1200" dirty="0">
                <a:ea typeface="楷体"/>
                <a:cs typeface="楷体"/>
              </a:rPr>
              <a:t>1983</a:t>
            </a:r>
            <a:r>
              <a:rPr lang="zh-CN" altLang="en-US" kern="1200" dirty="0">
                <a:ea typeface="楷体"/>
                <a:cs typeface="楷体"/>
              </a:rPr>
              <a:t>年，</a:t>
            </a:r>
            <a:r>
              <a:rPr lang="zh-CN" altLang="en-US" b="1" dirty="0"/>
              <a:t>破坏为主</a:t>
            </a:r>
            <a:r>
              <a:rPr lang="en-US" altLang="zh-CN" b="1" dirty="0"/>
              <a:t>(Destruction Oriented)</a:t>
            </a:r>
            <a:endParaRPr lang="zh-CN" altLang="en-US" dirty="0"/>
          </a:p>
        </p:txBody>
      </p:sp>
      <p:sp>
        <p:nvSpPr>
          <p:cNvPr id="3" name="内容占位符 2"/>
          <p:cNvSpPr>
            <a:spLocks noGrp="1"/>
          </p:cNvSpPr>
          <p:nvPr>
            <p:ph idx="1"/>
          </p:nvPr>
        </p:nvSpPr>
        <p:spPr>
          <a:xfrm>
            <a:off x="251520" y="1285875"/>
            <a:ext cx="8209855" cy="4784725"/>
          </a:xfrm>
        </p:spPr>
        <p:txBody>
          <a:bodyPr/>
          <a:lstStyle/>
          <a:p>
            <a:r>
              <a:rPr lang="en-US" altLang="zh-CN" dirty="0"/>
              <a:t>1979</a:t>
            </a:r>
            <a:r>
              <a:rPr lang="zh-CN" altLang="en-US" dirty="0"/>
              <a:t>年</a:t>
            </a:r>
            <a:r>
              <a:rPr lang="en-US" altLang="zh-CN" dirty="0" err="1"/>
              <a:t>Glenford</a:t>
            </a:r>
            <a:r>
              <a:rPr lang="en-US" altLang="zh-CN" dirty="0"/>
              <a:t> J. Myers</a:t>
            </a:r>
            <a:r>
              <a:rPr lang="zh-CN" altLang="en-US" dirty="0"/>
              <a:t>（代表论著</a:t>
            </a:r>
            <a:r>
              <a:rPr lang="en-US" altLang="zh-CN" dirty="0"/>
              <a:t>《The Art of Software Testing》</a:t>
            </a:r>
            <a:r>
              <a:rPr lang="zh-CN" altLang="en-US" dirty="0"/>
              <a:t>）提出了对软件测试的定义：</a:t>
            </a:r>
            <a:r>
              <a:rPr lang="zh-CN" altLang="en-US" b="1" dirty="0"/>
              <a:t>“测试是为发现错误而执行的一个程序或者系统的过程</a:t>
            </a:r>
            <a:r>
              <a:rPr lang="zh-CN" altLang="en-US" b="1" dirty="0" smtClean="0"/>
              <a:t>。</a:t>
            </a:r>
            <a:r>
              <a:rPr lang="en-US" altLang="zh-CN" b="1" dirty="0" smtClean="0"/>
              <a:t>”</a:t>
            </a:r>
            <a:r>
              <a:rPr lang="en-US" altLang="zh-CN" b="1" dirty="0"/>
              <a:t> </a:t>
            </a:r>
            <a:r>
              <a:rPr lang="en-US" altLang="zh-CN" dirty="0"/>
              <a:t> </a:t>
            </a:r>
            <a:r>
              <a:rPr lang="zh-CN" altLang="en-US" dirty="0"/>
              <a:t>　　　　　　　　　</a:t>
            </a:r>
            <a:endParaRPr lang="en-US" altLang="zh-CN" dirty="0" smtClean="0"/>
          </a:p>
          <a:p>
            <a:r>
              <a:rPr lang="zh-CN" altLang="en-US" dirty="0" smtClean="0"/>
              <a:t>测试</a:t>
            </a:r>
            <a:r>
              <a:rPr lang="zh-CN" altLang="en-US" dirty="0"/>
              <a:t>的目的是寻找错误，并且是尽最大可能找出最多的错误。</a:t>
            </a:r>
            <a:r>
              <a:rPr lang="zh-CN" altLang="en-US" dirty="0" smtClean="0"/>
              <a:t>这个</a:t>
            </a:r>
            <a:r>
              <a:rPr lang="zh-CN" altLang="en-US" dirty="0"/>
              <a:t>观点较之前证明为主的思路，是一个很大的进步。我们不仅要证明软件做了该做的事情，也要保证它没做不该做的事情，这会使测试更加全面，更容易发现问题</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9F1E1402-99D1-48CF-94E7-6AF97D51F067}" type="slidenum">
              <a:rPr lang="en-US" altLang="zh-CN" smtClean="0"/>
              <a:pPr>
                <a:defRPr/>
              </a:pPr>
              <a:t>16</a:t>
            </a:fld>
            <a:endParaRPr lang="en-US" altLang="zh-CN"/>
          </a:p>
        </p:txBody>
      </p:sp>
    </p:spTree>
    <p:extLst>
      <p:ext uri="{BB962C8B-B14F-4D97-AF65-F5344CB8AC3E}">
        <p14:creationId xmlns:p14="http://schemas.microsoft.com/office/powerpoint/2010/main" val="121191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2" y="366713"/>
            <a:ext cx="8424167" cy="561975"/>
          </a:xfrm>
        </p:spPr>
        <p:txBody>
          <a:bodyPr/>
          <a:lstStyle/>
          <a:p>
            <a:r>
              <a:rPr lang="en-US" altLang="zh-CN" kern="1200" dirty="0">
                <a:ea typeface="楷体"/>
                <a:cs typeface="楷体"/>
              </a:rPr>
              <a:t>1983</a:t>
            </a:r>
            <a:r>
              <a:rPr lang="zh-CN" altLang="en-US" kern="1200" dirty="0">
                <a:ea typeface="楷体"/>
                <a:cs typeface="楷体"/>
              </a:rPr>
              <a:t>～</a:t>
            </a:r>
            <a:r>
              <a:rPr lang="en-US" altLang="zh-CN" kern="1200" dirty="0">
                <a:ea typeface="楷体"/>
                <a:cs typeface="楷体"/>
              </a:rPr>
              <a:t>1987</a:t>
            </a:r>
            <a:r>
              <a:rPr lang="zh-CN" altLang="en-US" kern="1200" dirty="0">
                <a:ea typeface="楷体"/>
                <a:cs typeface="楷体"/>
              </a:rPr>
              <a:t>年，</a:t>
            </a:r>
            <a:r>
              <a:rPr lang="zh-CN" altLang="en-US" b="1" dirty="0"/>
              <a:t>评估为主</a:t>
            </a:r>
            <a:r>
              <a:rPr lang="en-US" altLang="zh-CN" b="1" dirty="0" smtClean="0"/>
              <a:t>(</a:t>
            </a:r>
            <a:r>
              <a:rPr lang="en-US" altLang="zh-CN" b="1" dirty="0"/>
              <a:t>Destruction Oriented)</a:t>
            </a:r>
            <a:endParaRPr lang="zh-CN" altLang="en-US" dirty="0"/>
          </a:p>
        </p:txBody>
      </p:sp>
      <p:sp>
        <p:nvSpPr>
          <p:cNvPr id="3" name="内容占位符 2"/>
          <p:cNvSpPr>
            <a:spLocks noGrp="1"/>
          </p:cNvSpPr>
          <p:nvPr>
            <p:ph idx="1"/>
          </p:nvPr>
        </p:nvSpPr>
        <p:spPr>
          <a:xfrm>
            <a:off x="107504" y="1285875"/>
            <a:ext cx="8784975" cy="4784725"/>
          </a:xfrm>
        </p:spPr>
        <p:txBody>
          <a:bodyPr/>
          <a:lstStyle/>
          <a:p>
            <a:r>
              <a:rPr lang="en-US" altLang="zh-CN" dirty="0"/>
              <a:t>1983</a:t>
            </a:r>
            <a:r>
              <a:rPr lang="zh-CN" altLang="en-US" dirty="0"/>
              <a:t>年，</a:t>
            </a:r>
            <a:r>
              <a:rPr lang="en-US" altLang="zh-CN" dirty="0"/>
              <a:t>《</a:t>
            </a:r>
            <a:r>
              <a:rPr lang="zh-CN" altLang="en-US" dirty="0"/>
              <a:t>软件测试完全指南</a:t>
            </a:r>
            <a:r>
              <a:rPr lang="en-US" altLang="zh-CN" dirty="0"/>
              <a:t>》(Bill Hetzel</a:t>
            </a:r>
            <a:r>
              <a:rPr lang="zh-CN" altLang="en-US" dirty="0"/>
              <a:t>著）定义：测试是以评价一个程序或者系统属性为目标的任何一种活动。测试是对软件质量的度量</a:t>
            </a:r>
            <a:endParaRPr lang="en-US" altLang="zh-CN" dirty="0"/>
          </a:p>
          <a:p>
            <a:r>
              <a:rPr lang="zh-CN" altLang="en-US" dirty="0" smtClean="0"/>
              <a:t>软件测试</a:t>
            </a:r>
            <a:r>
              <a:rPr lang="zh-CN" altLang="en-US" dirty="0"/>
              <a:t>定义发生了改变，测试不单纯是一个发现错误的过程，而且包含软件质量评价的内容。制定了各类标准。</a:t>
            </a:r>
            <a:endParaRPr lang="en-US" altLang="zh-CN" dirty="0" smtClean="0"/>
          </a:p>
          <a:p>
            <a:r>
              <a:rPr lang="en-US" altLang="zh-CN" dirty="0" smtClean="0"/>
              <a:t>1983</a:t>
            </a:r>
            <a:r>
              <a:rPr lang="zh-CN" altLang="en-US" dirty="0"/>
              <a:t>年，美国国家标准局</a:t>
            </a:r>
            <a:r>
              <a:rPr lang="en-US" altLang="zh-CN" dirty="0"/>
              <a:t>(National Bureau of Standards)</a:t>
            </a:r>
            <a:r>
              <a:rPr lang="zh-CN" altLang="en-US" dirty="0"/>
              <a:t>发布“</a:t>
            </a:r>
            <a:r>
              <a:rPr lang="en-US" altLang="zh-CN" dirty="0"/>
              <a:t>Guideline for Lifecycle Validation, Verification and Testing of Computer Software”</a:t>
            </a:r>
            <a:r>
              <a:rPr lang="zh-CN" altLang="en-US" dirty="0"/>
              <a:t>，也就是我们常说的</a:t>
            </a:r>
            <a:r>
              <a:rPr lang="en-US" altLang="zh-CN" dirty="0"/>
              <a:t>VV&amp;T</a:t>
            </a:r>
            <a:r>
              <a:rPr lang="zh-CN" altLang="en-US" dirty="0" smtClean="0"/>
              <a:t>。</a:t>
            </a:r>
            <a:endParaRPr lang="en-US" altLang="zh-CN" dirty="0" smtClean="0"/>
          </a:p>
          <a:p>
            <a:r>
              <a:rPr lang="en-US" altLang="zh-CN" dirty="0" smtClean="0"/>
              <a:t>VV&amp;T</a:t>
            </a:r>
            <a:r>
              <a:rPr lang="zh-CN" altLang="en-US" dirty="0"/>
              <a:t>提出了测试界很有名的两个名词：验证</a:t>
            </a:r>
            <a:r>
              <a:rPr lang="en-US" altLang="zh-CN" dirty="0"/>
              <a:t>(Verification)</a:t>
            </a:r>
            <a:r>
              <a:rPr lang="zh-CN" altLang="en-US" dirty="0"/>
              <a:t>和确认</a:t>
            </a:r>
            <a:r>
              <a:rPr lang="en-US" altLang="zh-CN" dirty="0"/>
              <a:t>(Validation</a:t>
            </a:r>
            <a:r>
              <a:rPr lang="en-US" altLang="zh-CN" dirty="0" smtClean="0"/>
              <a:t>)</a:t>
            </a:r>
          </a:p>
          <a:p>
            <a:r>
              <a:rPr lang="zh-CN" altLang="en-US" dirty="0"/>
              <a:t>人们提出了在软件生命周期中使用分析，评审，测试来评估产品的</a:t>
            </a:r>
            <a:r>
              <a:rPr lang="zh-CN" altLang="en-US" dirty="0" smtClean="0"/>
              <a:t>理论</a:t>
            </a:r>
            <a:endParaRPr lang="en-US" altLang="zh-CN" dirty="0" smtClean="0"/>
          </a:p>
          <a:p>
            <a:r>
              <a:rPr lang="zh-CN" altLang="en-US" dirty="0" smtClean="0"/>
              <a:t>软件测试</a:t>
            </a:r>
            <a:r>
              <a:rPr lang="zh-CN" altLang="en-US" dirty="0"/>
              <a:t>工程在这个时期得到了快速的发展</a:t>
            </a:r>
            <a:r>
              <a:rPr lang="zh-CN" altLang="en-US" dirty="0" smtClean="0"/>
              <a:t>：</a:t>
            </a:r>
            <a:endParaRPr lang="en-US" altLang="zh-CN" dirty="0" smtClean="0"/>
          </a:p>
          <a:p>
            <a:r>
              <a:rPr lang="zh-CN" altLang="en-US" dirty="0" smtClean="0"/>
              <a:t>出现</a:t>
            </a:r>
            <a:r>
              <a:rPr lang="zh-CN" altLang="en-US" dirty="0"/>
              <a:t>测试经理</a:t>
            </a:r>
            <a:r>
              <a:rPr lang="en-US" altLang="zh-CN" dirty="0"/>
              <a:t>(test manager)</a:t>
            </a:r>
            <a:r>
              <a:rPr lang="zh-CN" altLang="en-US" dirty="0"/>
              <a:t>，测试分析师</a:t>
            </a:r>
            <a:r>
              <a:rPr lang="en-US" altLang="zh-CN" dirty="0"/>
              <a:t>(test analyst)</a:t>
            </a:r>
            <a:r>
              <a:rPr lang="zh-CN" altLang="en-US" dirty="0"/>
              <a:t>等</a:t>
            </a:r>
            <a:r>
              <a:rPr lang="zh-CN" altLang="en-US" dirty="0" smtClean="0"/>
              <a:t>职称</a:t>
            </a:r>
            <a:endParaRPr lang="en-US" altLang="zh-CN" dirty="0" smtClean="0"/>
          </a:p>
          <a:p>
            <a:r>
              <a:rPr lang="zh-CN" altLang="en-US" dirty="0" smtClean="0"/>
              <a:t>开展</a:t>
            </a:r>
            <a:r>
              <a:rPr lang="zh-CN" altLang="en-US" dirty="0"/>
              <a:t>正式的国际性测试会议和</a:t>
            </a:r>
            <a:r>
              <a:rPr lang="zh-CN" altLang="en-US" dirty="0" smtClean="0"/>
              <a:t>活动</a:t>
            </a:r>
            <a:endParaRPr lang="en-US" altLang="zh-CN" dirty="0" smtClean="0"/>
          </a:p>
          <a:p>
            <a:r>
              <a:rPr lang="zh-CN" altLang="en-US" dirty="0" smtClean="0"/>
              <a:t>发表</a:t>
            </a:r>
            <a:r>
              <a:rPr lang="zh-CN" altLang="en-US" dirty="0"/>
              <a:t>大量测试刊物发布相关</a:t>
            </a:r>
            <a:r>
              <a:rPr lang="zh-CN" altLang="en-US" dirty="0" smtClean="0"/>
              <a:t>国际标准</a:t>
            </a:r>
            <a:endParaRPr lang="en-US" altLang="zh-CN" dirty="0" smtClean="0"/>
          </a:p>
          <a:p>
            <a:r>
              <a:rPr lang="zh-CN" altLang="en-US" dirty="0" smtClean="0"/>
              <a:t>以上</a:t>
            </a:r>
            <a:r>
              <a:rPr lang="zh-CN" altLang="en-US" dirty="0"/>
              <a:t>种种都预示着：软件测试正作为一门独立的，专业的，具有影响力的工程学发展起来</a:t>
            </a:r>
            <a:r>
              <a:rPr lang="zh-CN" altLang="en-US" dirty="0" smtClean="0"/>
              <a:t>了</a:t>
            </a:r>
            <a:endParaRPr lang="en-US" altLang="zh-CN" dirty="0" smtClean="0"/>
          </a:p>
        </p:txBody>
      </p:sp>
      <p:sp>
        <p:nvSpPr>
          <p:cNvPr id="4" name="灯片编号占位符 3"/>
          <p:cNvSpPr>
            <a:spLocks noGrp="1"/>
          </p:cNvSpPr>
          <p:nvPr>
            <p:ph type="sldNum" sz="quarter" idx="10"/>
          </p:nvPr>
        </p:nvSpPr>
        <p:spPr/>
        <p:txBody>
          <a:bodyPr/>
          <a:lstStyle/>
          <a:p>
            <a:pPr>
              <a:defRPr/>
            </a:pPr>
            <a:fld id="{9F1E1402-99D1-48CF-94E7-6AF97D51F067}" type="slidenum">
              <a:rPr lang="en-US" altLang="zh-CN" smtClean="0"/>
              <a:pPr>
                <a:defRPr/>
              </a:pPr>
              <a:t>17</a:t>
            </a:fld>
            <a:endParaRPr lang="en-US" altLang="zh-CN"/>
          </a:p>
        </p:txBody>
      </p:sp>
    </p:spTree>
    <p:extLst>
      <p:ext uri="{BB962C8B-B14F-4D97-AF65-F5344CB8AC3E}">
        <p14:creationId xmlns:p14="http://schemas.microsoft.com/office/powerpoint/2010/main" val="317442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404664"/>
            <a:ext cx="8928223" cy="561975"/>
          </a:xfrm>
        </p:spPr>
        <p:txBody>
          <a:bodyPr/>
          <a:lstStyle/>
          <a:p>
            <a:r>
              <a:rPr lang="en-US" altLang="zh-CN" kern="1200" dirty="0">
                <a:ea typeface="楷体"/>
                <a:cs typeface="楷体"/>
              </a:rPr>
              <a:t>1988</a:t>
            </a:r>
            <a:r>
              <a:rPr lang="zh-CN" altLang="en-US" kern="1200" dirty="0">
                <a:ea typeface="楷体"/>
                <a:cs typeface="楷体"/>
              </a:rPr>
              <a:t>年起，</a:t>
            </a:r>
            <a:r>
              <a:rPr lang="zh-CN" altLang="en-US" b="1" dirty="0"/>
              <a:t>预防为主</a:t>
            </a:r>
            <a:r>
              <a:rPr lang="en-US" altLang="zh-CN" b="1" dirty="0"/>
              <a:t>(Prevention Oriented)</a:t>
            </a:r>
            <a:endParaRPr lang="zh-CN" altLang="en-US" dirty="0"/>
          </a:p>
        </p:txBody>
      </p:sp>
      <p:sp>
        <p:nvSpPr>
          <p:cNvPr id="3" name="内容占位符 2"/>
          <p:cNvSpPr>
            <a:spLocks noGrp="1"/>
          </p:cNvSpPr>
          <p:nvPr>
            <p:ph idx="1"/>
          </p:nvPr>
        </p:nvSpPr>
        <p:spPr>
          <a:xfrm>
            <a:off x="107504" y="1052736"/>
            <a:ext cx="9036496" cy="4784725"/>
          </a:xfrm>
        </p:spPr>
        <p:txBody>
          <a:bodyPr/>
          <a:lstStyle/>
          <a:p>
            <a:r>
              <a:rPr lang="zh-CN" altLang="en-US" dirty="0"/>
              <a:t>预防为主是当下软件测试的主流思想之一</a:t>
            </a:r>
            <a:r>
              <a:rPr lang="zh-CN" altLang="en-US" dirty="0" smtClean="0"/>
              <a:t>。</a:t>
            </a:r>
            <a:endParaRPr lang="en-US" altLang="zh-CN" dirty="0" smtClean="0"/>
          </a:p>
          <a:p>
            <a:r>
              <a:rPr lang="en-US" altLang="zh-CN" dirty="0"/>
              <a:t>20</a:t>
            </a:r>
            <a:r>
              <a:rPr lang="zh-CN" altLang="en-US" dirty="0"/>
              <a:t>世纪</a:t>
            </a:r>
            <a:r>
              <a:rPr lang="en-US" altLang="zh-CN" dirty="0"/>
              <a:t>90</a:t>
            </a:r>
            <a:r>
              <a:rPr lang="zh-CN" altLang="en-US" dirty="0"/>
              <a:t>年代，软件测试开始迅猛发展。软件测试工具开始盛行，极大地提升了软件测试的能力，同时自动化测试技术也开始迅猛发展</a:t>
            </a:r>
            <a:r>
              <a:rPr lang="zh-CN" altLang="en-US" dirty="0" smtClean="0"/>
              <a:t>，</a:t>
            </a:r>
            <a:endParaRPr lang="en-US" altLang="zh-CN" dirty="0" smtClean="0"/>
          </a:p>
          <a:p>
            <a:r>
              <a:rPr lang="zh-CN" altLang="en-US" dirty="0" smtClean="0"/>
              <a:t>各种</a:t>
            </a:r>
            <a:r>
              <a:rPr lang="zh-CN" altLang="en-US" dirty="0"/>
              <a:t>对软件测试系统的评估方法也开始被提出，如</a:t>
            </a:r>
            <a:r>
              <a:rPr lang="en-US" altLang="zh-CN" dirty="0"/>
              <a:t>1996</a:t>
            </a:r>
            <a:r>
              <a:rPr lang="zh-CN" altLang="en-US" dirty="0"/>
              <a:t>年提出的“测试成熟度模型（</a:t>
            </a:r>
            <a:r>
              <a:rPr lang="en-US" altLang="zh-CN" dirty="0"/>
              <a:t>TMM</a:t>
            </a:r>
            <a:r>
              <a:rPr lang="zh-CN" altLang="en-US" dirty="0"/>
              <a:t>）”“测试能力成熟度模型（</a:t>
            </a:r>
            <a:r>
              <a:rPr lang="en-US" altLang="zh-CN" dirty="0"/>
              <a:t>TCMM</a:t>
            </a:r>
            <a:r>
              <a:rPr lang="zh-CN" altLang="en-US" dirty="0"/>
              <a:t>）”等。软件测试体系日益成熟完善</a:t>
            </a:r>
            <a:r>
              <a:rPr lang="zh-CN" altLang="en-US" dirty="0" smtClean="0"/>
              <a:t>。</a:t>
            </a:r>
            <a:endParaRPr lang="en-US" altLang="zh-CN" dirty="0" smtClean="0"/>
          </a:p>
          <a:p>
            <a:r>
              <a:rPr lang="en-US" altLang="zh-CN" dirty="0"/>
              <a:t>2002</a:t>
            </a:r>
            <a:r>
              <a:rPr lang="zh-CN" altLang="en-US" dirty="0"/>
              <a:t>年，</a:t>
            </a:r>
            <a:r>
              <a:rPr lang="en-US" altLang="zh-CN" dirty="0"/>
              <a:t>Rick</a:t>
            </a:r>
            <a:r>
              <a:rPr lang="zh-CN" altLang="en-US" dirty="0"/>
              <a:t>和</a:t>
            </a:r>
            <a:r>
              <a:rPr lang="en-US" altLang="zh-CN" dirty="0"/>
              <a:t>Stefan</a:t>
            </a:r>
            <a:r>
              <a:rPr lang="zh-CN" altLang="en-US" dirty="0"/>
              <a:t>在</a:t>
            </a:r>
            <a:r>
              <a:rPr lang="en-US" altLang="zh-CN" dirty="0"/>
              <a:t>《</a:t>
            </a:r>
            <a:r>
              <a:rPr lang="zh-CN" altLang="en-US" dirty="0"/>
              <a:t>系统的软件测试</a:t>
            </a:r>
            <a:r>
              <a:rPr lang="en-US" altLang="zh-CN" dirty="0"/>
              <a:t>》</a:t>
            </a:r>
            <a:r>
              <a:rPr lang="zh-CN" altLang="en-US" dirty="0"/>
              <a:t>一书中对软件测试做了进一步定义：“测试是为了度量和提高被测软件的质量，对测试软件进行工程设计、实施和维护的整个生命周期过程。”这一定义进一步丰富了软件测试的内容，扩展了软件测试的外延</a:t>
            </a:r>
            <a:r>
              <a:rPr lang="zh-CN" altLang="en-US" dirty="0" smtClean="0"/>
              <a:t>。</a:t>
            </a:r>
            <a:endParaRPr lang="en-US" altLang="zh-CN" dirty="0" smtClean="0"/>
          </a:p>
          <a:p>
            <a:r>
              <a:rPr lang="en-US" altLang="zh-CN" dirty="0" smtClean="0"/>
              <a:t>STEP(Systematic </a:t>
            </a:r>
            <a:r>
              <a:rPr lang="en-US" altLang="zh-CN" dirty="0"/>
              <a:t>Test and Evaluation Process)</a:t>
            </a:r>
            <a:r>
              <a:rPr lang="zh-CN" altLang="en-US" dirty="0"/>
              <a:t>是最早的一个以预防为主的生命周期</a:t>
            </a:r>
            <a:r>
              <a:rPr lang="zh-CN" altLang="en-US" dirty="0" smtClean="0"/>
              <a:t>模型</a:t>
            </a:r>
            <a:endParaRPr lang="en-US" altLang="zh-CN" dirty="0" smtClean="0"/>
          </a:p>
          <a:p>
            <a:r>
              <a:rPr lang="en-US" altLang="zh-CN" dirty="0" smtClean="0"/>
              <a:t>STEP</a:t>
            </a:r>
            <a:r>
              <a:rPr lang="zh-CN" altLang="en-US" dirty="0"/>
              <a:t>认为测试与开发是</a:t>
            </a:r>
            <a:r>
              <a:rPr lang="zh-CN" altLang="en-US" dirty="0">
                <a:solidFill>
                  <a:srgbClr val="FF0000"/>
                </a:solidFill>
              </a:rPr>
              <a:t>并行</a:t>
            </a:r>
            <a:r>
              <a:rPr lang="zh-CN" altLang="en-US" dirty="0"/>
              <a:t>的，整个测试的生命周期也是由计划，分析，设计，开发，执行和维护组成，也就是说，测试不是在编码完成后才开始介入，而是贯穿于整个软件生命周期</a:t>
            </a:r>
            <a:r>
              <a:rPr lang="zh-CN" altLang="en-US" dirty="0" smtClean="0"/>
              <a:t>。</a:t>
            </a:r>
            <a:endParaRPr lang="en-US" altLang="zh-CN" dirty="0" smtClean="0"/>
          </a:p>
          <a:p>
            <a:r>
              <a:rPr lang="zh-CN" altLang="en-US" dirty="0" smtClean="0"/>
              <a:t>没有</a:t>
            </a:r>
            <a:r>
              <a:rPr lang="en-US" altLang="zh-CN" dirty="0"/>
              <a:t>100%</a:t>
            </a:r>
            <a:r>
              <a:rPr lang="zh-CN" altLang="en-US" dirty="0"/>
              <a:t>完美的软件，零缺陷是不可能的，所以我们要做的是：尽量早的介入，尽量早的发现这些明显的或隐藏的</a:t>
            </a:r>
            <a:r>
              <a:rPr lang="en-US" altLang="zh-CN" dirty="0"/>
              <a:t>bug</a:t>
            </a:r>
            <a:r>
              <a:rPr lang="zh-CN" altLang="en-US" dirty="0"/>
              <a:t>，发现得越早，修复起来的成本越低，产生的风险也越小</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pPr>
              <a:defRPr/>
            </a:pPr>
            <a:fld id="{9F1E1402-99D1-48CF-94E7-6AF97D51F067}" type="slidenum">
              <a:rPr lang="en-US" altLang="zh-CN" smtClean="0"/>
              <a:pPr>
                <a:defRPr/>
              </a:pPr>
              <a:t>18</a:t>
            </a:fld>
            <a:endParaRPr lang="en-US" altLang="zh-CN"/>
          </a:p>
        </p:txBody>
      </p:sp>
    </p:spTree>
    <p:extLst>
      <p:ext uri="{BB962C8B-B14F-4D97-AF65-F5344CB8AC3E}">
        <p14:creationId xmlns:p14="http://schemas.microsoft.com/office/powerpoint/2010/main" val="99488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476375" y="188913"/>
            <a:ext cx="6264275" cy="792162"/>
          </a:xfrm>
        </p:spPr>
        <p:txBody>
          <a:bodyPr/>
          <a:lstStyle/>
          <a:p>
            <a:pPr marL="533400" indent="-355600" algn="ctr" eaLnBrk="1" hangingPunct="1">
              <a:lnSpc>
                <a:spcPct val="150000"/>
              </a:lnSpc>
              <a:defRPr/>
            </a:pPr>
            <a:r>
              <a:rPr lang="zh-CN" altLang="en-US" sz="3600" b="1" dirty="0">
                <a:solidFill>
                  <a:srgbClr val="FFFF00"/>
                </a:solidFill>
                <a:latin typeface="+mj-ea"/>
              </a:rPr>
              <a:t>更好的阶段划分</a:t>
            </a:r>
          </a:p>
        </p:txBody>
      </p:sp>
      <p:sp>
        <p:nvSpPr>
          <p:cNvPr id="27651" name="Rectangle 3"/>
          <p:cNvSpPr>
            <a:spLocks noGrp="1" noChangeArrowheads="1"/>
          </p:cNvSpPr>
          <p:nvPr>
            <p:ph type="body" idx="1"/>
          </p:nvPr>
        </p:nvSpPr>
        <p:spPr>
          <a:xfrm>
            <a:off x="323850" y="1773238"/>
            <a:ext cx="8389938" cy="3743325"/>
          </a:xfrm>
        </p:spPr>
        <p:txBody>
          <a:bodyPr/>
          <a:lstStyle/>
          <a:p>
            <a:pPr>
              <a:lnSpc>
                <a:spcPct val="130000"/>
              </a:lnSpc>
              <a:buClr>
                <a:schemeClr val="accent1">
                  <a:lumMod val="50000"/>
                </a:schemeClr>
              </a:buClr>
              <a:buSzPct val="90000"/>
              <a:buFont typeface="Wingdings" charset="2"/>
              <a:buChar char="p"/>
              <a:defRPr/>
            </a:pPr>
            <a:r>
              <a:rPr lang="zh-CN" altLang="en-US" sz="2400" kern="1200" dirty="0">
                <a:ea typeface="楷体"/>
                <a:cs typeface="楷体"/>
              </a:rPr>
              <a:t>初级阶段（</a:t>
            </a:r>
            <a:r>
              <a:rPr lang="en-US" altLang="zh-CN" sz="2400" kern="1200" dirty="0">
                <a:ea typeface="楷体"/>
                <a:cs typeface="楷体"/>
              </a:rPr>
              <a:t>1957</a:t>
            </a:r>
            <a:r>
              <a:rPr lang="zh-CN" altLang="en-US" sz="2400" kern="1200" dirty="0">
                <a:ea typeface="楷体"/>
                <a:cs typeface="楷体"/>
              </a:rPr>
              <a:t>～</a:t>
            </a:r>
            <a:r>
              <a:rPr lang="en-US" altLang="zh-CN" sz="2400" kern="1200" dirty="0">
                <a:ea typeface="楷体"/>
                <a:cs typeface="楷体"/>
              </a:rPr>
              <a:t>1971</a:t>
            </a:r>
            <a:r>
              <a:rPr lang="zh-CN" altLang="en-US" sz="2400" kern="1200" dirty="0">
                <a:ea typeface="楷体"/>
                <a:cs typeface="楷体"/>
              </a:rPr>
              <a:t>）测试通常被认为是对产品进行事后检验 ，缺乏有效的测试方法</a:t>
            </a:r>
          </a:p>
          <a:p>
            <a:pPr>
              <a:lnSpc>
                <a:spcPct val="130000"/>
              </a:lnSpc>
              <a:buClr>
                <a:schemeClr val="accent1">
                  <a:lumMod val="50000"/>
                </a:schemeClr>
              </a:buClr>
              <a:buSzPct val="90000"/>
              <a:buFont typeface="Wingdings" charset="2"/>
              <a:buChar char="p"/>
              <a:defRPr/>
            </a:pPr>
            <a:r>
              <a:rPr lang="zh-CN" altLang="en-US" sz="2400" kern="1200" dirty="0">
                <a:ea typeface="楷体"/>
                <a:cs typeface="楷体"/>
              </a:rPr>
              <a:t>发展阶段（</a:t>
            </a:r>
            <a:r>
              <a:rPr lang="en-US" altLang="zh-CN" sz="2400" kern="1200" dirty="0">
                <a:ea typeface="楷体"/>
                <a:cs typeface="楷体"/>
              </a:rPr>
              <a:t>1972</a:t>
            </a:r>
            <a:r>
              <a:rPr lang="zh-CN" altLang="en-US" sz="2400" kern="1200" dirty="0">
                <a:ea typeface="楷体"/>
                <a:cs typeface="楷体"/>
              </a:rPr>
              <a:t>～</a:t>
            </a:r>
            <a:r>
              <a:rPr lang="en-US" altLang="zh-CN" sz="2400" kern="1200" dirty="0">
                <a:ea typeface="楷体"/>
                <a:cs typeface="楷体"/>
              </a:rPr>
              <a:t>1982</a:t>
            </a:r>
            <a:r>
              <a:rPr lang="zh-CN" altLang="en-US" sz="2400" kern="1200" dirty="0">
                <a:ea typeface="楷体"/>
                <a:cs typeface="楷体"/>
              </a:rPr>
              <a:t>），</a:t>
            </a:r>
            <a:r>
              <a:rPr lang="en-US" altLang="zh-CN" sz="2400" kern="1200" dirty="0">
                <a:ea typeface="楷体"/>
                <a:cs typeface="楷体"/>
              </a:rPr>
              <a:t>1972</a:t>
            </a:r>
            <a:r>
              <a:rPr lang="zh-CN" altLang="en-US" sz="2400" kern="1200" dirty="0">
                <a:ea typeface="楷体"/>
                <a:cs typeface="楷体"/>
              </a:rPr>
              <a:t>年第一次关于软件测试的正式会议，促进了软件测试的发展  </a:t>
            </a:r>
          </a:p>
          <a:p>
            <a:pPr>
              <a:lnSpc>
                <a:spcPct val="130000"/>
              </a:lnSpc>
              <a:buClr>
                <a:schemeClr val="accent1">
                  <a:lumMod val="50000"/>
                </a:schemeClr>
              </a:buClr>
              <a:buSzPct val="90000"/>
              <a:buFont typeface="Wingdings" charset="2"/>
              <a:buChar char="p"/>
              <a:defRPr/>
            </a:pPr>
            <a:r>
              <a:rPr lang="zh-CN" altLang="en-US" sz="2400" kern="1200" dirty="0">
                <a:ea typeface="楷体"/>
                <a:cs typeface="楷体"/>
              </a:rPr>
              <a:t>成熟阶段（</a:t>
            </a:r>
            <a:r>
              <a:rPr lang="en-US" altLang="zh-CN" sz="2400" kern="1200" dirty="0">
                <a:ea typeface="楷体"/>
                <a:cs typeface="楷体"/>
              </a:rPr>
              <a:t>1983</a:t>
            </a:r>
            <a:r>
              <a:rPr lang="zh-CN" altLang="en-US" sz="2400" kern="1200" dirty="0">
                <a:ea typeface="楷体"/>
                <a:cs typeface="楷体"/>
              </a:rPr>
              <a:t>到现在），国际标准</a:t>
            </a:r>
            <a:r>
              <a:rPr lang="en-US" altLang="zh-CN" sz="2400" kern="1200" dirty="0">
                <a:ea typeface="楷体"/>
                <a:cs typeface="楷体"/>
              </a:rPr>
              <a:t>Std 829-1983 </a:t>
            </a:r>
            <a:r>
              <a:rPr lang="zh-CN" altLang="en-US" sz="2400" kern="1200" dirty="0">
                <a:ea typeface="楷体"/>
                <a:cs typeface="楷体"/>
              </a:rPr>
              <a:t>，形成一门独立的学科和专业，成为软件工程学科中的一个重要组成部分 </a:t>
            </a:r>
          </a:p>
        </p:txBody>
      </p:sp>
      <p:grpSp>
        <p:nvGrpSpPr>
          <p:cNvPr id="43011" name="Group 4"/>
          <p:cNvGrpSpPr>
            <a:grpSpLocks/>
          </p:cNvGrpSpPr>
          <p:nvPr/>
        </p:nvGrpSpPr>
        <p:grpSpPr bwMode="auto">
          <a:xfrm>
            <a:off x="6899275" y="5067300"/>
            <a:ext cx="2244725" cy="1790700"/>
            <a:chOff x="1632" y="1248"/>
            <a:chExt cx="2682" cy="2286"/>
          </a:xfrm>
        </p:grpSpPr>
        <p:sp>
          <p:nvSpPr>
            <p:cNvPr id="43012"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99FF">
                <a:alpha val="50195"/>
              </a:srgbClr>
            </a:solidFill>
            <a:ln w="9525">
              <a:miter lim="800000"/>
              <a:headEnd/>
              <a:tailEnd/>
            </a:ln>
            <a:scene3d>
              <a:camera prst="legacyPerspectiveFront">
                <a:rot lat="20099978" lon="1500000" rev="0"/>
              </a:camera>
              <a:lightRig rig="legacyFlat4" dir="b"/>
            </a:scene3d>
            <a:sp3d extrusionH="430200" prstMaterial="legacyMatte">
              <a:bevelT w="13500" h="13500" prst="angle"/>
              <a:bevelB w="13500" h="13500" prst="angle"/>
              <a:extrusionClr>
                <a:srgbClr val="CC99FF"/>
              </a:extrusionClr>
            </a:sp3d>
          </p:spPr>
          <p:txBody>
            <a:bodyPr>
              <a:flatTx/>
            </a:bodyPr>
            <a:lstStyle/>
            <a:p>
              <a:endParaRPr lang="zh-CN" altLang="en-US"/>
            </a:p>
          </p:txBody>
        </p:sp>
        <p:sp>
          <p:nvSpPr>
            <p:cNvPr id="43013" name="AutoShape 6"/>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CFFFF">
                <a:alpha val="50195"/>
              </a:srgbClr>
            </a:solidFill>
            <a:ln w="9525">
              <a:miter lim="800000"/>
              <a:headEnd/>
              <a:tailEnd/>
            </a:ln>
            <a:scene3d>
              <a:camera prst="legacyPerspectiveFront">
                <a:rot lat="20099978" lon="1500000" rev="0"/>
              </a:camera>
              <a:lightRig rig="legacyFlat4" dir="b"/>
            </a:scene3d>
            <a:sp3d extrusionH="430200" prstMaterial="legacyMatte">
              <a:bevelT w="13500" h="13500" prst="angle"/>
              <a:bevelB w="13500" h="13500" prst="angle"/>
              <a:extrusionClr>
                <a:srgbClr val="CCFFFF"/>
              </a:extrusionClr>
            </a:sp3d>
          </p:spPr>
          <p:txBody>
            <a:bodyPr>
              <a:flatTx/>
            </a:bodyPr>
            <a:lstStyle/>
            <a:p>
              <a:endParaRPr lang="zh-CN" altLang="en-US"/>
            </a:p>
          </p:txBody>
        </p:sp>
        <p:sp>
          <p:nvSpPr>
            <p:cNvPr id="43014" name="AutoShape 7"/>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CC99">
                <a:alpha val="50195"/>
              </a:srgbClr>
            </a:solidFill>
            <a:ln w="9525">
              <a:miter lim="800000"/>
              <a:headEnd/>
              <a:tailEnd/>
            </a:ln>
            <a:scene3d>
              <a:camera prst="legacyPerspectiveFront">
                <a:rot lat="20099978" lon="1500000" rev="0"/>
              </a:camera>
              <a:lightRig rig="legacyFlat4" dir="b"/>
            </a:scene3d>
            <a:sp3d extrusionH="430200" prstMaterial="legacyMatte">
              <a:bevelT w="13500" h="13500" prst="angle"/>
              <a:bevelB w="13500" h="13500" prst="angle"/>
              <a:extrusionClr>
                <a:srgbClr val="FFCC99"/>
              </a:extrusionClr>
            </a:sp3d>
          </p:spPr>
          <p:txBody>
            <a:bodyPr>
              <a:flatTx/>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6" descr="http://leonmeijer.nl/images/leonmeijer_nl/WindowsLiveWriter/TestdrivendevelopmentUni.NETwhatsallthis_D86E/sw_testing.jpg"/>
          <p:cNvPicPr>
            <a:picLocks noChangeAspect="1" noChangeArrowheads="1"/>
          </p:cNvPicPr>
          <p:nvPr/>
        </p:nvPicPr>
        <p:blipFill>
          <a:blip r:embed="rId3"/>
          <a:srcRect/>
          <a:stretch>
            <a:fillRect/>
          </a:stretch>
        </p:blipFill>
        <p:spPr bwMode="auto">
          <a:xfrm>
            <a:off x="4641850" y="2060575"/>
            <a:ext cx="4502150" cy="3816350"/>
          </a:xfrm>
          <a:prstGeom prst="rect">
            <a:avLst/>
          </a:prstGeom>
          <a:noFill/>
          <a:ln w="9525">
            <a:noFill/>
            <a:miter lim="800000"/>
            <a:headEnd/>
            <a:tailEnd/>
          </a:ln>
        </p:spPr>
      </p:pic>
      <p:sp>
        <p:nvSpPr>
          <p:cNvPr id="18436" name="Rectangle 2"/>
          <p:cNvSpPr>
            <a:spLocks noGrp="1" noChangeArrowheads="1"/>
          </p:cNvSpPr>
          <p:nvPr>
            <p:ph type="title"/>
          </p:nvPr>
        </p:nvSpPr>
        <p:spPr>
          <a:xfrm>
            <a:off x="1763713" y="333375"/>
            <a:ext cx="5976937" cy="661988"/>
          </a:xfrm>
        </p:spPr>
        <p:txBody>
          <a:bodyPr/>
          <a:lstStyle/>
          <a:p>
            <a:pPr marL="533400" indent="-355600" algn="ctr" eaLnBrk="1" hangingPunct="1">
              <a:lnSpc>
                <a:spcPct val="150000"/>
              </a:lnSpc>
              <a:defRPr/>
            </a:pPr>
            <a:r>
              <a:rPr lang="zh-CN" altLang="en-US" sz="3600" b="1" dirty="0">
                <a:solidFill>
                  <a:srgbClr val="FFFF00"/>
                </a:solidFill>
                <a:latin typeface="+mj-ea"/>
              </a:rPr>
              <a:t>第</a:t>
            </a:r>
            <a:r>
              <a:rPr lang="en-US" altLang="zh-CN" sz="3600" b="1" dirty="0">
                <a:solidFill>
                  <a:srgbClr val="FFFF00"/>
                </a:solidFill>
                <a:latin typeface="+mj-ea"/>
              </a:rPr>
              <a:t>1</a:t>
            </a:r>
            <a:r>
              <a:rPr lang="zh-CN" altLang="en-US" sz="3600" b="1" dirty="0">
                <a:solidFill>
                  <a:srgbClr val="FFFF00"/>
                </a:solidFill>
                <a:latin typeface="+mj-ea"/>
              </a:rPr>
              <a:t>章 引论</a:t>
            </a:r>
          </a:p>
        </p:txBody>
      </p:sp>
      <p:sp>
        <p:nvSpPr>
          <p:cNvPr id="2" name="Rectangle 4"/>
          <p:cNvSpPr>
            <a:spLocks noChangeArrowheads="1"/>
          </p:cNvSpPr>
          <p:nvPr/>
        </p:nvSpPr>
        <p:spPr bwMode="auto">
          <a:xfrm>
            <a:off x="0" y="2060575"/>
            <a:ext cx="4643438" cy="3841750"/>
          </a:xfrm>
          <a:prstGeom prst="rect">
            <a:avLst/>
          </a:prstGeom>
          <a:solidFill>
            <a:schemeClr val="accent2">
              <a:lumMod val="40000"/>
              <a:lumOff val="60000"/>
            </a:schemeClr>
          </a:solidFill>
          <a:ln w="9525">
            <a:noFill/>
            <a:miter lim="800000"/>
            <a:headEnd/>
            <a:tailEnd/>
          </a:ln>
        </p:spPr>
        <p:txBody>
          <a:bodyPr lIns="0" tIns="0" rIns="0" bIns="0">
            <a:spAutoFit/>
          </a:bodyPr>
          <a:lstStyle/>
          <a:p>
            <a:pPr marL="533400" indent="-355600">
              <a:lnSpc>
                <a:spcPct val="150000"/>
              </a:lnSpc>
              <a:defRPr/>
            </a:pPr>
            <a:r>
              <a:rPr lang="en-US" altLang="zh-CN" sz="2800" i="0" dirty="0">
                <a:latin typeface="+mn-lt"/>
                <a:ea typeface="宋体"/>
                <a:cs typeface="宋体"/>
              </a:rPr>
              <a:t>1.1 </a:t>
            </a:r>
            <a:r>
              <a:rPr lang="zh-CN" altLang="en-US" sz="2800" i="0" dirty="0">
                <a:latin typeface="+mn-lt"/>
                <a:ea typeface="宋体"/>
                <a:cs typeface="宋体"/>
              </a:rPr>
              <a:t>软件测试的必要性</a:t>
            </a:r>
          </a:p>
          <a:p>
            <a:pPr marL="533400" indent="-355600">
              <a:lnSpc>
                <a:spcPct val="150000"/>
              </a:lnSpc>
              <a:defRPr/>
            </a:pPr>
            <a:r>
              <a:rPr lang="en-US" altLang="zh-CN" sz="2800" i="0" dirty="0">
                <a:latin typeface="+mn-lt"/>
                <a:ea typeface="宋体"/>
                <a:cs typeface="宋体"/>
              </a:rPr>
              <a:t>1.2 </a:t>
            </a:r>
            <a:r>
              <a:rPr lang="zh-CN" altLang="en-US" sz="2800" i="0" dirty="0">
                <a:latin typeface="+mn-lt"/>
                <a:ea typeface="宋体"/>
                <a:cs typeface="宋体"/>
              </a:rPr>
              <a:t>为什么要进行软件测试？</a:t>
            </a:r>
          </a:p>
          <a:p>
            <a:pPr marL="533400" indent="-355600">
              <a:lnSpc>
                <a:spcPct val="150000"/>
              </a:lnSpc>
              <a:defRPr/>
            </a:pPr>
            <a:r>
              <a:rPr lang="en-US" altLang="zh-CN" sz="2800" i="0" dirty="0">
                <a:latin typeface="+mn-lt"/>
                <a:ea typeface="宋体"/>
                <a:cs typeface="宋体"/>
              </a:rPr>
              <a:t>1.3 </a:t>
            </a:r>
            <a:r>
              <a:rPr lang="zh-CN" altLang="en-US" sz="2800" i="0" dirty="0">
                <a:latin typeface="+mn-lt"/>
                <a:ea typeface="宋体"/>
                <a:cs typeface="宋体"/>
              </a:rPr>
              <a:t>什么是软件测试 ？</a:t>
            </a:r>
          </a:p>
          <a:p>
            <a:pPr marL="533400" indent="-355600">
              <a:lnSpc>
                <a:spcPct val="150000"/>
              </a:lnSpc>
              <a:defRPr/>
            </a:pPr>
            <a:r>
              <a:rPr lang="en-US" altLang="zh-CN" sz="2800" i="0" dirty="0">
                <a:latin typeface="+mn-lt"/>
                <a:ea typeface="宋体"/>
                <a:cs typeface="宋体"/>
              </a:rPr>
              <a:t>1.4 </a:t>
            </a:r>
            <a:r>
              <a:rPr lang="zh-CN" altLang="en-US" sz="2800" i="0" dirty="0">
                <a:latin typeface="+mn-lt"/>
                <a:ea typeface="宋体"/>
                <a:cs typeface="宋体"/>
              </a:rPr>
              <a:t>软件测试和开发的关系</a:t>
            </a:r>
            <a:endParaRPr lang="en-US" altLang="zh-CN" sz="2800" i="0" dirty="0">
              <a:latin typeface="+mn-lt"/>
              <a:ea typeface="宋体"/>
              <a:cs typeface="宋体"/>
            </a:endParaRPr>
          </a:p>
          <a:p>
            <a:pPr marL="533400" indent="-355600">
              <a:lnSpc>
                <a:spcPct val="150000"/>
              </a:lnSpc>
              <a:defRPr/>
            </a:pPr>
            <a:r>
              <a:rPr lang="en-US" altLang="zh-CN" sz="2800" i="0" dirty="0">
                <a:ea typeface="宋体"/>
                <a:cs typeface="宋体"/>
              </a:rPr>
              <a:t>1.5 </a:t>
            </a:r>
            <a:r>
              <a:rPr lang="zh-CN" altLang="en-US" sz="2800" i="0" dirty="0">
                <a:ea typeface="宋体"/>
                <a:cs typeface="宋体"/>
              </a:rPr>
              <a:t>测试和质量保证的关系</a:t>
            </a:r>
            <a:endParaRPr lang="zh-CN" altLang="en-US" sz="2800" i="0" dirty="0">
              <a:latin typeface="+mn-lt"/>
              <a:ea typeface="宋体"/>
              <a:cs typeface="宋体"/>
            </a:endParaRPr>
          </a:p>
          <a:p>
            <a:pPr marL="533400" indent="-355600">
              <a:lnSpc>
                <a:spcPct val="150000"/>
              </a:lnSpc>
              <a:defRPr/>
            </a:pPr>
            <a:r>
              <a:rPr lang="en-US" altLang="zh-CN" sz="2800" i="0" dirty="0">
                <a:latin typeface="+mn-lt"/>
                <a:ea typeface="宋体"/>
                <a:cs typeface="宋体"/>
              </a:rPr>
              <a:t>1.6 </a:t>
            </a:r>
            <a:r>
              <a:rPr lang="zh-CN" altLang="en-US" sz="2800" i="0" dirty="0">
                <a:latin typeface="+mn-lt"/>
                <a:ea typeface="宋体"/>
                <a:cs typeface="宋体"/>
              </a:rPr>
              <a:t>测试驱动开发的思想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strips(downRigh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strips(downRigh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strips(downRigh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strips(downRigh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Righ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547813" y="188913"/>
            <a:ext cx="6264275" cy="890587"/>
          </a:xfrm>
        </p:spPr>
        <p:txBody>
          <a:bodyPr/>
          <a:lstStyle/>
          <a:p>
            <a:pPr marL="533400" indent="-355600" algn="ctr" eaLnBrk="1" hangingPunct="1">
              <a:lnSpc>
                <a:spcPct val="150000"/>
              </a:lnSpc>
              <a:defRPr/>
            </a:pPr>
            <a:r>
              <a:rPr lang="zh-CN" altLang="en-US" sz="3600" b="1" dirty="0">
                <a:solidFill>
                  <a:srgbClr val="FFFF00"/>
                </a:solidFill>
                <a:latin typeface="+mj-ea"/>
              </a:rPr>
              <a:t>软件测试的正向思维</a:t>
            </a:r>
          </a:p>
        </p:txBody>
      </p:sp>
      <p:sp>
        <p:nvSpPr>
          <p:cNvPr id="28675" name="Rectangle 3"/>
          <p:cNvSpPr>
            <a:spLocks noChangeArrowheads="1"/>
          </p:cNvSpPr>
          <p:nvPr/>
        </p:nvSpPr>
        <p:spPr bwMode="auto">
          <a:xfrm>
            <a:off x="539750" y="1484313"/>
            <a:ext cx="8208963" cy="3657600"/>
          </a:xfrm>
          <a:prstGeom prst="rect">
            <a:avLst/>
          </a:prstGeom>
          <a:noFill/>
          <a:ln w="9525" algn="ctr">
            <a:noFill/>
            <a:miter lim="800000"/>
            <a:headEnd/>
            <a:tailEnd/>
          </a:ln>
        </p:spPr>
        <p:txBody>
          <a:bodyPr anchor="ctr">
            <a:spAutoFit/>
          </a:bodyPr>
          <a:lstStyle/>
          <a:p>
            <a:pPr marL="274638" indent="-274638">
              <a:lnSpc>
                <a:spcPct val="130000"/>
              </a:lnSpc>
              <a:buClr>
                <a:schemeClr val="accent1"/>
              </a:buClr>
              <a:buSzPct val="75000"/>
              <a:tabLst>
                <a:tab pos="571500" algn="l"/>
              </a:tabLst>
              <a:defRPr/>
            </a:pPr>
            <a:r>
              <a:rPr lang="en-US" altLang="zh-CN" sz="2400" b="1" dirty="0">
                <a:ea typeface="宋体" pitchFamily="2" charset="-122"/>
              </a:rPr>
              <a:t>Bill </a:t>
            </a:r>
            <a:r>
              <a:rPr lang="en-US" altLang="zh-CN" sz="2400" b="1" dirty="0" err="1">
                <a:ea typeface="宋体" pitchFamily="2" charset="-122"/>
              </a:rPr>
              <a:t>Hetzel</a:t>
            </a:r>
            <a:r>
              <a:rPr lang="zh-CN" altLang="en-US" sz="2400" b="1" dirty="0">
                <a:ea typeface="宋体" pitchFamily="2" charset="-122"/>
              </a:rPr>
              <a:t>博士（正向思维的代表）：</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u="sng" dirty="0">
                <a:ea typeface="宋体" pitchFamily="2" charset="-122"/>
              </a:rPr>
              <a:t> </a:t>
            </a:r>
            <a:r>
              <a:rPr lang="zh-CN" altLang="en-US" sz="2400" i="0" dirty="0">
                <a:latin typeface="+mn-lt"/>
                <a:ea typeface="楷体"/>
                <a:cs typeface="楷体"/>
              </a:rPr>
              <a:t>软件测试就是为程序能够按预期设想那样运行而建立足够的信心。</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i="0" dirty="0">
                <a:latin typeface="+mn-lt"/>
                <a:ea typeface="楷体"/>
                <a:cs typeface="楷体"/>
              </a:rPr>
              <a:t> “软件测试是一系列活动以评价一个程序或系统的特性或能力并确定是否达到预期的结果”</a:t>
            </a:r>
          </a:p>
          <a:p>
            <a:pPr marL="342900" indent="-342900" eaLnBrk="0" hangingPunct="0">
              <a:lnSpc>
                <a:spcPct val="130000"/>
              </a:lnSpc>
              <a:spcBef>
                <a:spcPct val="20000"/>
              </a:spcBef>
              <a:buClr>
                <a:schemeClr val="accent1">
                  <a:lumMod val="50000"/>
                </a:schemeClr>
              </a:buClr>
              <a:buSzPct val="90000"/>
              <a:buFont typeface="Wingdings" charset="2"/>
              <a:buChar char="p"/>
              <a:tabLst>
                <a:tab pos="571500" algn="l"/>
              </a:tabLst>
              <a:defRPr/>
            </a:pPr>
            <a:r>
              <a:rPr lang="zh-CN" altLang="en-US" sz="2400" i="0" dirty="0">
                <a:latin typeface="+mn-lt"/>
                <a:ea typeface="楷体"/>
                <a:cs typeface="楷体"/>
              </a:rPr>
              <a:t> 测试是为了验证软件是否符合用户需求，即验证软件产品是否能正常工作</a:t>
            </a:r>
            <a:endParaRPr lang="en-US" altLang="zh-CN" sz="2400" i="0" dirty="0">
              <a:latin typeface="+mn-lt"/>
              <a:ea typeface="楷体"/>
              <a:cs typeface="楷体"/>
            </a:endParaRPr>
          </a:p>
        </p:txBody>
      </p:sp>
      <p:pic>
        <p:nvPicPr>
          <p:cNvPr id="45059" name="Picture 2" descr="http://t0.gstatic.cn/images?q=tbn:jac8d-se5Sy-8M"/>
          <p:cNvPicPr>
            <a:picLocks noChangeAspect="1" noChangeArrowheads="1"/>
          </p:cNvPicPr>
          <p:nvPr/>
        </p:nvPicPr>
        <p:blipFill>
          <a:blip r:embed="rId3" r:link="rId4"/>
          <a:srcRect/>
          <a:stretch>
            <a:fillRect/>
          </a:stretch>
        </p:blipFill>
        <p:spPr bwMode="auto">
          <a:xfrm>
            <a:off x="5824538" y="4889500"/>
            <a:ext cx="2014537" cy="1939925"/>
          </a:xfrm>
          <a:prstGeom prst="rect">
            <a:avLst/>
          </a:prstGeom>
          <a:noFill/>
          <a:ln w="9525">
            <a:noFill/>
            <a:miter lim="800000"/>
            <a:headEnd/>
            <a:tailEnd/>
          </a:ln>
        </p:spPr>
      </p:pic>
      <p:pic>
        <p:nvPicPr>
          <p:cNvPr id="45060" name="Picture 3" descr="http://www.stickyminds.com/images_upload/bk183_5372.gif"/>
          <p:cNvPicPr>
            <a:picLocks noChangeAspect="1" noChangeArrowheads="1"/>
          </p:cNvPicPr>
          <p:nvPr/>
        </p:nvPicPr>
        <p:blipFill>
          <a:blip r:embed="rId5" r:link="rId6"/>
          <a:srcRect/>
          <a:stretch>
            <a:fillRect/>
          </a:stretch>
        </p:blipFill>
        <p:spPr bwMode="auto">
          <a:xfrm>
            <a:off x="7821613" y="4875213"/>
            <a:ext cx="1322387" cy="198278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6375" y="188913"/>
            <a:ext cx="6264275" cy="890587"/>
          </a:xfrm>
        </p:spPr>
        <p:txBody>
          <a:bodyPr/>
          <a:lstStyle/>
          <a:p>
            <a:pPr marL="533400" indent="-355600" algn="ctr" eaLnBrk="1" hangingPunct="1">
              <a:lnSpc>
                <a:spcPct val="150000"/>
              </a:lnSpc>
              <a:defRPr/>
            </a:pPr>
            <a:r>
              <a:rPr lang="zh-CN" altLang="en-US" sz="3600" b="1" dirty="0">
                <a:solidFill>
                  <a:srgbClr val="FFFF00"/>
                </a:solidFill>
                <a:latin typeface="+mj-ea"/>
              </a:rPr>
              <a:t>软件测试的反向思维 </a:t>
            </a:r>
          </a:p>
        </p:txBody>
      </p:sp>
      <p:sp>
        <p:nvSpPr>
          <p:cNvPr id="29699" name="Rectangle 3"/>
          <p:cNvSpPr>
            <a:spLocks noChangeArrowheads="1"/>
          </p:cNvSpPr>
          <p:nvPr/>
        </p:nvSpPr>
        <p:spPr bwMode="auto">
          <a:xfrm>
            <a:off x="611188" y="1557338"/>
            <a:ext cx="8064500" cy="2295525"/>
          </a:xfrm>
          <a:prstGeom prst="rect">
            <a:avLst/>
          </a:prstGeom>
          <a:noFill/>
          <a:ln w="9525" algn="ctr">
            <a:noFill/>
            <a:miter lim="800000"/>
            <a:headEnd/>
            <a:tailEnd/>
          </a:ln>
        </p:spPr>
        <p:txBody>
          <a:bodyPr anchor="ctr">
            <a:spAutoFit/>
          </a:bodyPr>
          <a:lstStyle/>
          <a:p>
            <a:pPr marL="274638" indent="-274638">
              <a:lnSpc>
                <a:spcPct val="130000"/>
              </a:lnSpc>
              <a:buClr>
                <a:schemeClr val="accent1"/>
              </a:buClr>
              <a:buSzPct val="75000"/>
              <a:tabLst>
                <a:tab pos="274638" algn="l"/>
              </a:tabLst>
              <a:defRPr/>
            </a:pPr>
            <a:r>
              <a:rPr lang="en-US" altLang="zh-CN" sz="2800" b="1" i="0" dirty="0" err="1">
                <a:ea typeface="宋体" pitchFamily="2" charset="-122"/>
              </a:rPr>
              <a:t>Glenford</a:t>
            </a:r>
            <a:r>
              <a:rPr lang="en-US" altLang="zh-CN" sz="2800" b="1" i="0" dirty="0">
                <a:ea typeface="宋体" pitchFamily="2" charset="-122"/>
              </a:rPr>
              <a:t> J. Myers</a:t>
            </a:r>
            <a:r>
              <a:rPr lang="en-US" altLang="zh-CN" sz="2800" i="0" dirty="0">
                <a:ea typeface="宋体" pitchFamily="2" charset="-122"/>
              </a:rPr>
              <a:t> </a:t>
            </a:r>
            <a:r>
              <a:rPr lang="zh-CN" altLang="en-US" sz="2800" b="1" i="0" dirty="0">
                <a:ea typeface="宋体" pitchFamily="2" charset="-122"/>
              </a:rPr>
              <a:t>（反向思维的代表）：</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i="0" dirty="0">
                <a:ea typeface="宋体" pitchFamily="2" charset="-122"/>
              </a:rPr>
              <a:t>  </a:t>
            </a:r>
            <a:r>
              <a:rPr lang="zh-CN" altLang="en-US" sz="2400" i="0" dirty="0">
                <a:latin typeface="+mn-lt"/>
                <a:ea typeface="楷体"/>
                <a:cs typeface="楷体"/>
              </a:rPr>
              <a:t>测试是为了证明程序有错，而不是证明程序无错误</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sz="2400" i="0" dirty="0">
                <a:latin typeface="+mn-lt"/>
                <a:ea typeface="楷体"/>
                <a:cs typeface="楷体"/>
              </a:rPr>
              <a:t>  一个好的测试用例是在于它能发现至今未发现的错误 </a:t>
            </a:r>
          </a:p>
          <a:p>
            <a:pPr marL="342900" indent="-342900" eaLnBrk="0" hangingPunct="0">
              <a:lnSpc>
                <a:spcPct val="130000"/>
              </a:lnSpc>
              <a:spcBef>
                <a:spcPct val="20000"/>
              </a:spcBef>
              <a:buClr>
                <a:schemeClr val="accent1">
                  <a:lumMod val="50000"/>
                </a:schemeClr>
              </a:buClr>
              <a:buSzPct val="90000"/>
              <a:buFont typeface="Wingdings" charset="2"/>
              <a:buChar char="p"/>
              <a:tabLst>
                <a:tab pos="274638" algn="l"/>
              </a:tabLst>
              <a:defRPr/>
            </a:pPr>
            <a:r>
              <a:rPr lang="zh-CN" altLang="en-US" sz="2400" i="0" dirty="0">
                <a:latin typeface="+mn-lt"/>
                <a:ea typeface="楷体"/>
                <a:cs typeface="楷体"/>
              </a:rPr>
              <a:t>  一个成功的测试是发现了至今未发现的错误的测试 </a:t>
            </a:r>
            <a:endParaRPr lang="en-US" altLang="zh-CN" sz="2400" i="0" dirty="0">
              <a:latin typeface="+mn-lt"/>
              <a:ea typeface="楷体"/>
              <a:cs typeface="楷体"/>
            </a:endParaRPr>
          </a:p>
        </p:txBody>
      </p:sp>
      <p:pic>
        <p:nvPicPr>
          <p:cNvPr id="47107" name="Picture 2" descr="http://t.douban.com/lpic/s1640918.jpg"/>
          <p:cNvPicPr>
            <a:picLocks noChangeAspect="1" noChangeArrowheads="1"/>
          </p:cNvPicPr>
          <p:nvPr/>
        </p:nvPicPr>
        <p:blipFill>
          <a:blip r:embed="rId3" r:link="rId4"/>
          <a:srcRect/>
          <a:stretch>
            <a:fillRect/>
          </a:stretch>
        </p:blipFill>
        <p:spPr bwMode="auto">
          <a:xfrm>
            <a:off x="4427538" y="4149725"/>
            <a:ext cx="1462087" cy="2341563"/>
          </a:xfrm>
          <a:prstGeom prst="rect">
            <a:avLst/>
          </a:prstGeom>
          <a:noFill/>
          <a:ln w="9525">
            <a:noFill/>
            <a:miter lim="800000"/>
            <a:headEnd/>
            <a:tailEnd/>
          </a:ln>
        </p:spPr>
      </p:pic>
      <p:pic>
        <p:nvPicPr>
          <p:cNvPr id="47108" name="Picture 3" descr="http://www.dorothygraham.co.uk/books/images/topTen12.gif"/>
          <p:cNvPicPr>
            <a:picLocks noChangeAspect="1" noChangeArrowheads="1"/>
          </p:cNvPicPr>
          <p:nvPr/>
        </p:nvPicPr>
        <p:blipFill>
          <a:blip r:embed="rId5" r:link="rId6"/>
          <a:srcRect/>
          <a:stretch>
            <a:fillRect/>
          </a:stretch>
        </p:blipFill>
        <p:spPr bwMode="auto">
          <a:xfrm>
            <a:off x="3055938" y="4149725"/>
            <a:ext cx="1541462" cy="23415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58888" y="188913"/>
            <a:ext cx="6264275" cy="890587"/>
          </a:xfrm>
        </p:spPr>
        <p:txBody>
          <a:bodyPr/>
          <a:lstStyle/>
          <a:p>
            <a:pPr marL="533400" indent="-355600" algn="ctr" eaLnBrk="1" hangingPunct="1">
              <a:lnSpc>
                <a:spcPct val="150000"/>
              </a:lnSpc>
              <a:defRPr/>
            </a:pPr>
            <a:r>
              <a:rPr lang="zh-CN" altLang="en-US" sz="3600" b="1" dirty="0">
                <a:solidFill>
                  <a:srgbClr val="FFFF00"/>
                </a:solidFill>
                <a:latin typeface="+mj-ea"/>
              </a:rPr>
              <a:t>软件测试定义的两面性 </a:t>
            </a:r>
          </a:p>
        </p:txBody>
      </p:sp>
      <p:grpSp>
        <p:nvGrpSpPr>
          <p:cNvPr id="49154" name="Group 4"/>
          <p:cNvGrpSpPr>
            <a:grpSpLocks noChangeAspect="1"/>
          </p:cNvGrpSpPr>
          <p:nvPr/>
        </p:nvGrpSpPr>
        <p:grpSpPr bwMode="auto">
          <a:xfrm>
            <a:off x="30163" y="2116138"/>
            <a:ext cx="9144000" cy="3240087"/>
            <a:chOff x="2076" y="8513"/>
            <a:chExt cx="7018" cy="2174"/>
          </a:xfrm>
        </p:grpSpPr>
        <p:sp>
          <p:nvSpPr>
            <p:cNvPr id="49156" name="AutoShape 5"/>
            <p:cNvSpPr>
              <a:spLocks noChangeAspect="1" noChangeArrowheads="1"/>
            </p:cNvSpPr>
            <p:nvPr/>
          </p:nvSpPr>
          <p:spPr bwMode="auto">
            <a:xfrm>
              <a:off x="2076" y="8513"/>
              <a:ext cx="7018" cy="2174"/>
            </a:xfrm>
            <a:prstGeom prst="rect">
              <a:avLst/>
            </a:prstGeom>
            <a:noFill/>
            <a:ln w="9525">
              <a:noFill/>
              <a:miter lim="800000"/>
              <a:headEnd/>
              <a:tailEnd/>
            </a:ln>
          </p:spPr>
          <p:txBody>
            <a:bodyPr/>
            <a:lstStyle/>
            <a:p>
              <a:endParaRPr lang="zh-CN" altLang="en-US" i="0"/>
            </a:p>
          </p:txBody>
        </p:sp>
        <p:sp>
          <p:nvSpPr>
            <p:cNvPr id="49157" name="Rectangle 6"/>
            <p:cNvSpPr>
              <a:spLocks noChangeArrowheads="1"/>
            </p:cNvSpPr>
            <p:nvPr/>
          </p:nvSpPr>
          <p:spPr bwMode="auto">
            <a:xfrm>
              <a:off x="4552" y="8531"/>
              <a:ext cx="1723" cy="951"/>
            </a:xfrm>
            <a:prstGeom prst="rect">
              <a:avLst/>
            </a:prstGeom>
            <a:solidFill>
              <a:srgbClr val="FFFFFF"/>
            </a:solidFill>
            <a:ln w="9525">
              <a:solidFill>
                <a:srgbClr val="000000"/>
              </a:solidFill>
              <a:miter lim="800000"/>
              <a:headEnd/>
              <a:tailEnd/>
            </a:ln>
          </p:spPr>
          <p:txBody>
            <a:bodyPr/>
            <a:lstStyle/>
            <a:p>
              <a:pPr algn="just"/>
              <a:r>
                <a:rPr lang="zh-CN" altLang="en-US" sz="2000" i="0" dirty="0">
                  <a:latin typeface="Verdana" pitchFamily="34" charset="0"/>
                </a:rPr>
                <a:t>评价一个程序或系统的特性或能力并确定是否达到预期的结果</a:t>
              </a:r>
              <a:endParaRPr lang="zh-CN" altLang="en-US" sz="2000" i="0" dirty="0"/>
            </a:p>
          </p:txBody>
        </p:sp>
        <p:sp>
          <p:nvSpPr>
            <p:cNvPr id="49158" name="Rectangle 7"/>
            <p:cNvSpPr>
              <a:spLocks noChangeArrowheads="1"/>
            </p:cNvSpPr>
            <p:nvPr/>
          </p:nvSpPr>
          <p:spPr bwMode="auto">
            <a:xfrm>
              <a:off x="4553" y="9736"/>
              <a:ext cx="1566" cy="951"/>
            </a:xfrm>
            <a:prstGeom prst="rect">
              <a:avLst/>
            </a:prstGeom>
            <a:solidFill>
              <a:srgbClr val="FFFFFF"/>
            </a:solidFill>
            <a:ln w="9525">
              <a:solidFill>
                <a:srgbClr val="000000"/>
              </a:solidFill>
              <a:miter lim="800000"/>
              <a:headEnd/>
              <a:tailEnd/>
            </a:ln>
          </p:spPr>
          <p:txBody>
            <a:bodyPr/>
            <a:lstStyle/>
            <a:p>
              <a:pPr algn="just"/>
              <a:r>
                <a:rPr lang="zh-CN" altLang="en-US" sz="2000" i="0">
                  <a:solidFill>
                    <a:srgbClr val="000000"/>
                  </a:solidFill>
                  <a:latin typeface="宋体" charset="-122"/>
                </a:rPr>
                <a:t>测试是为发现错误而针对某个程序或系统的执行过程</a:t>
              </a:r>
              <a:endParaRPr lang="zh-CN" altLang="en-US" sz="2000" i="0"/>
            </a:p>
          </p:txBody>
        </p:sp>
        <p:sp>
          <p:nvSpPr>
            <p:cNvPr id="49159" name="Text Box 8"/>
            <p:cNvSpPr txBox="1">
              <a:spLocks noChangeArrowheads="1"/>
            </p:cNvSpPr>
            <p:nvPr/>
          </p:nvSpPr>
          <p:spPr bwMode="auto">
            <a:xfrm>
              <a:off x="2166" y="9090"/>
              <a:ext cx="470" cy="1222"/>
            </a:xfrm>
            <a:prstGeom prst="rect">
              <a:avLst/>
            </a:prstGeom>
            <a:noFill/>
            <a:ln w="9525">
              <a:noFill/>
              <a:miter lim="800000"/>
              <a:headEnd/>
              <a:tailEnd/>
            </a:ln>
          </p:spPr>
          <p:txBody>
            <a:bodyPr/>
            <a:lstStyle/>
            <a:p>
              <a:pPr algn="just"/>
              <a:r>
                <a:rPr lang="zh-CN" altLang="en-US" sz="2400" b="1" i="0">
                  <a:latin typeface="Times New Roman" pitchFamily="18" charset="0"/>
                </a:rPr>
                <a:t>软件测试</a:t>
              </a:r>
              <a:endParaRPr lang="zh-CN" altLang="en-US" sz="2400" b="1" i="0"/>
            </a:p>
          </p:txBody>
        </p:sp>
        <p:sp>
          <p:nvSpPr>
            <p:cNvPr id="49160" name="Rectangle 9"/>
            <p:cNvSpPr>
              <a:spLocks noChangeArrowheads="1"/>
            </p:cNvSpPr>
            <p:nvPr/>
          </p:nvSpPr>
          <p:spPr bwMode="auto">
            <a:xfrm>
              <a:off x="2780" y="8680"/>
              <a:ext cx="1317" cy="681"/>
            </a:xfrm>
            <a:prstGeom prst="rect">
              <a:avLst/>
            </a:prstGeom>
            <a:solidFill>
              <a:srgbClr val="FFFFFF"/>
            </a:solidFill>
            <a:ln w="9525">
              <a:solidFill>
                <a:srgbClr val="000000"/>
              </a:solidFill>
              <a:miter lim="800000"/>
              <a:headEnd/>
              <a:tailEnd/>
            </a:ln>
          </p:spPr>
          <p:txBody>
            <a:bodyPr lIns="15240" rIns="15240"/>
            <a:lstStyle/>
            <a:p>
              <a:pPr algn="ctr"/>
              <a:r>
                <a:rPr lang="zh-CN" altLang="en-US" sz="2000" b="1" i="0">
                  <a:solidFill>
                    <a:srgbClr val="0000FF"/>
                  </a:solidFill>
                </a:rPr>
                <a:t>正向思维</a:t>
              </a:r>
              <a:r>
                <a:rPr lang="zh-CN" altLang="en-US" sz="2000" i="0">
                  <a:solidFill>
                    <a:srgbClr val="0000FF"/>
                  </a:solidFill>
                </a:rPr>
                <a:t>－</a:t>
              </a:r>
            </a:p>
            <a:p>
              <a:pPr algn="ctr"/>
              <a:r>
                <a:rPr lang="zh-CN" altLang="en-US" sz="2000" i="0">
                  <a:solidFill>
                    <a:srgbClr val="008000"/>
                  </a:solidFill>
                </a:rPr>
                <a:t>验证软件正常工作</a:t>
              </a:r>
            </a:p>
          </p:txBody>
        </p:sp>
        <p:sp>
          <p:nvSpPr>
            <p:cNvPr id="49161" name="Rectangle 10"/>
            <p:cNvSpPr>
              <a:spLocks noChangeArrowheads="1"/>
            </p:cNvSpPr>
            <p:nvPr/>
          </p:nvSpPr>
          <p:spPr bwMode="auto">
            <a:xfrm>
              <a:off x="2794" y="9833"/>
              <a:ext cx="1278" cy="718"/>
            </a:xfrm>
            <a:prstGeom prst="rect">
              <a:avLst/>
            </a:prstGeom>
            <a:solidFill>
              <a:srgbClr val="FFFFFF"/>
            </a:solidFill>
            <a:ln w="9525">
              <a:solidFill>
                <a:srgbClr val="000000"/>
              </a:solidFill>
              <a:miter lim="800000"/>
              <a:headEnd/>
              <a:tailEnd/>
            </a:ln>
          </p:spPr>
          <p:txBody>
            <a:bodyPr lIns="15240" rIns="15240"/>
            <a:lstStyle/>
            <a:p>
              <a:pPr algn="ctr"/>
              <a:r>
                <a:rPr lang="zh-CN" altLang="en-US" sz="2000" b="1" i="0">
                  <a:solidFill>
                    <a:srgbClr val="0000FF"/>
                  </a:solidFill>
                </a:rPr>
                <a:t>逆向思维</a:t>
              </a:r>
              <a:r>
                <a:rPr lang="zh-CN" altLang="en-US" sz="2000" i="0">
                  <a:solidFill>
                    <a:srgbClr val="0000FF"/>
                  </a:solidFill>
                </a:rPr>
                <a:t>－</a:t>
              </a:r>
            </a:p>
            <a:p>
              <a:pPr algn="ctr"/>
              <a:r>
                <a:rPr lang="zh-CN" altLang="en-US" sz="2000" b="1" i="0">
                  <a:solidFill>
                    <a:srgbClr val="FF6600"/>
                  </a:solidFill>
                </a:rPr>
                <a:t>假定软件有错误</a:t>
              </a:r>
            </a:p>
          </p:txBody>
        </p:sp>
        <p:sp>
          <p:nvSpPr>
            <p:cNvPr id="49162" name="AutoShape 11"/>
            <p:cNvSpPr>
              <a:spLocks/>
            </p:cNvSpPr>
            <p:nvPr/>
          </p:nvSpPr>
          <p:spPr bwMode="auto">
            <a:xfrm>
              <a:off x="2479" y="9130"/>
              <a:ext cx="300" cy="1085"/>
            </a:xfrm>
            <a:prstGeom prst="leftBrace">
              <a:avLst>
                <a:gd name="adj1" fmla="val 30139"/>
                <a:gd name="adj2" fmla="val 50000"/>
              </a:avLst>
            </a:prstGeom>
            <a:noFill/>
            <a:ln w="9525">
              <a:solidFill>
                <a:srgbClr val="000000"/>
              </a:solidFill>
              <a:round/>
              <a:headEnd/>
              <a:tailEnd/>
            </a:ln>
          </p:spPr>
          <p:txBody>
            <a:bodyPr/>
            <a:lstStyle/>
            <a:p>
              <a:endParaRPr lang="zh-CN" altLang="en-US" i="0"/>
            </a:p>
          </p:txBody>
        </p:sp>
        <p:cxnSp>
          <p:nvCxnSpPr>
            <p:cNvPr id="49163" name="AutoShape 12"/>
            <p:cNvCxnSpPr>
              <a:cxnSpLocks noChangeShapeType="1"/>
              <a:stCxn id="49160" idx="3"/>
              <a:endCxn id="49157" idx="1"/>
            </p:cNvCxnSpPr>
            <p:nvPr/>
          </p:nvCxnSpPr>
          <p:spPr bwMode="auto">
            <a:xfrm flipV="1">
              <a:off x="4097" y="9007"/>
              <a:ext cx="455" cy="14"/>
            </a:xfrm>
            <a:prstGeom prst="straightConnector1">
              <a:avLst/>
            </a:prstGeom>
            <a:noFill/>
            <a:ln w="9525">
              <a:solidFill>
                <a:srgbClr val="000000"/>
              </a:solidFill>
              <a:round/>
              <a:headEnd/>
              <a:tailEnd type="triangle" w="med" len="med"/>
            </a:ln>
          </p:spPr>
        </p:cxnSp>
        <p:cxnSp>
          <p:nvCxnSpPr>
            <p:cNvPr id="49164" name="AutoShape 13"/>
            <p:cNvCxnSpPr>
              <a:cxnSpLocks noChangeShapeType="1"/>
              <a:stCxn id="49161" idx="3"/>
              <a:endCxn id="49158" idx="1"/>
            </p:cNvCxnSpPr>
            <p:nvPr/>
          </p:nvCxnSpPr>
          <p:spPr bwMode="auto">
            <a:xfrm>
              <a:off x="4072" y="10192"/>
              <a:ext cx="481" cy="19"/>
            </a:xfrm>
            <a:prstGeom prst="straightConnector1">
              <a:avLst/>
            </a:prstGeom>
            <a:noFill/>
            <a:ln w="9525">
              <a:solidFill>
                <a:srgbClr val="000000"/>
              </a:solidFill>
              <a:round/>
              <a:headEnd/>
              <a:tailEnd type="triangle" w="med" len="med"/>
            </a:ln>
          </p:spPr>
        </p:cxnSp>
        <p:sp>
          <p:nvSpPr>
            <p:cNvPr id="49165" name="Rectangle 14"/>
            <p:cNvSpPr>
              <a:spLocks noChangeArrowheads="1"/>
            </p:cNvSpPr>
            <p:nvPr/>
          </p:nvSpPr>
          <p:spPr bwMode="auto">
            <a:xfrm>
              <a:off x="6901" y="8531"/>
              <a:ext cx="1723" cy="951"/>
            </a:xfrm>
            <a:prstGeom prst="rect">
              <a:avLst/>
            </a:prstGeom>
            <a:solidFill>
              <a:srgbClr val="FFFFFF"/>
            </a:solidFill>
            <a:ln w="9525">
              <a:solidFill>
                <a:srgbClr val="000000"/>
              </a:solidFill>
              <a:miter lim="800000"/>
              <a:headEnd/>
              <a:tailEnd/>
            </a:ln>
          </p:spPr>
          <p:txBody>
            <a:bodyPr/>
            <a:lstStyle/>
            <a:p>
              <a:pPr algn="just"/>
              <a:r>
                <a:rPr lang="zh-CN" altLang="en-US" sz="2000" i="0">
                  <a:solidFill>
                    <a:srgbClr val="000000"/>
                  </a:solidFill>
                  <a:latin typeface="宋体" charset="-122"/>
                </a:rPr>
                <a:t>在设计规定的环境下运行软件的所有功能，直至全部通过</a:t>
              </a:r>
              <a:r>
                <a:rPr lang="zh-CN" altLang="en-US" sz="1600" i="0">
                  <a:solidFill>
                    <a:srgbClr val="000000"/>
                  </a:solidFill>
                  <a:latin typeface="宋体" charset="-122"/>
                </a:rPr>
                <a:t>。</a:t>
              </a:r>
              <a:endParaRPr lang="zh-CN" altLang="en-US" sz="1600" i="0"/>
            </a:p>
          </p:txBody>
        </p:sp>
        <p:cxnSp>
          <p:nvCxnSpPr>
            <p:cNvPr id="49166" name="AutoShape 15"/>
            <p:cNvCxnSpPr>
              <a:cxnSpLocks noChangeShapeType="1"/>
              <a:stCxn id="49157" idx="3"/>
              <a:endCxn id="49165" idx="1"/>
            </p:cNvCxnSpPr>
            <p:nvPr/>
          </p:nvCxnSpPr>
          <p:spPr bwMode="auto">
            <a:xfrm>
              <a:off x="6275" y="9007"/>
              <a:ext cx="626" cy="1"/>
            </a:xfrm>
            <a:prstGeom prst="straightConnector1">
              <a:avLst/>
            </a:prstGeom>
            <a:noFill/>
            <a:ln w="9525">
              <a:solidFill>
                <a:srgbClr val="000000"/>
              </a:solidFill>
              <a:round/>
              <a:headEnd/>
              <a:tailEnd type="triangle" w="med" len="med"/>
            </a:ln>
          </p:spPr>
        </p:cxnSp>
        <p:cxnSp>
          <p:nvCxnSpPr>
            <p:cNvPr id="49167" name="AutoShape 16"/>
            <p:cNvCxnSpPr>
              <a:cxnSpLocks noChangeShapeType="1"/>
              <a:stCxn id="49158" idx="3"/>
            </p:cNvCxnSpPr>
            <p:nvPr/>
          </p:nvCxnSpPr>
          <p:spPr bwMode="auto">
            <a:xfrm flipV="1">
              <a:off x="6119" y="10210"/>
              <a:ext cx="626" cy="1"/>
            </a:xfrm>
            <a:prstGeom prst="straightConnector1">
              <a:avLst/>
            </a:prstGeom>
            <a:noFill/>
            <a:ln w="9525">
              <a:solidFill>
                <a:srgbClr val="000000"/>
              </a:solidFill>
              <a:round/>
              <a:headEnd/>
              <a:tailEnd type="triangle" w="med" len="med"/>
            </a:ln>
          </p:spPr>
        </p:cxnSp>
      </p:grpSp>
      <p:sp>
        <p:nvSpPr>
          <p:cNvPr id="49155" name="Rectangle 17"/>
          <p:cNvSpPr>
            <a:spLocks noChangeArrowheads="1"/>
          </p:cNvSpPr>
          <p:nvPr/>
        </p:nvSpPr>
        <p:spPr bwMode="auto">
          <a:xfrm>
            <a:off x="5559425" y="3933825"/>
            <a:ext cx="2663825" cy="1476375"/>
          </a:xfrm>
          <a:prstGeom prst="rect">
            <a:avLst/>
          </a:prstGeom>
          <a:solidFill>
            <a:srgbClr val="FFFFFF"/>
          </a:solidFill>
          <a:ln w="9525">
            <a:solidFill>
              <a:srgbClr val="000000"/>
            </a:solidFill>
            <a:miter lim="800000"/>
            <a:headEnd/>
            <a:tailEnd/>
          </a:ln>
        </p:spPr>
        <p:txBody>
          <a:bodyPr/>
          <a:lstStyle/>
          <a:p>
            <a:pPr algn="just"/>
            <a:r>
              <a:rPr lang="zh-CN" altLang="en-US" sz="2000" i="0" dirty="0">
                <a:solidFill>
                  <a:srgbClr val="000000"/>
                </a:solidFill>
                <a:latin typeface="宋体" charset="-122"/>
              </a:rPr>
              <a:t>寻找容易犯错误的地方和系统的薄弱环节，试图破坏系统，直至找不出问题。</a:t>
            </a:r>
            <a:endParaRPr lang="zh-CN" altLang="en-US" sz="2000" i="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331913" y="188913"/>
            <a:ext cx="6264275" cy="890587"/>
          </a:xfrm>
        </p:spPr>
        <p:txBody>
          <a:bodyPr/>
          <a:lstStyle/>
          <a:p>
            <a:pPr marL="533400" indent="-355600" algn="ctr" eaLnBrk="1" hangingPunct="1">
              <a:lnSpc>
                <a:spcPct val="150000"/>
              </a:lnSpc>
              <a:defRPr/>
            </a:pPr>
            <a:r>
              <a:rPr lang="zh-CN" altLang="en-US" sz="3600" b="1" dirty="0">
                <a:solidFill>
                  <a:srgbClr val="FFFF00"/>
                </a:solidFill>
                <a:latin typeface="+mj-ea"/>
              </a:rPr>
              <a:t>软件测试的定义</a:t>
            </a:r>
          </a:p>
        </p:txBody>
      </p:sp>
      <p:sp>
        <p:nvSpPr>
          <p:cNvPr id="51202" name="Rectangle 3"/>
          <p:cNvSpPr>
            <a:spLocks noChangeArrowheads="1"/>
          </p:cNvSpPr>
          <p:nvPr/>
        </p:nvSpPr>
        <p:spPr bwMode="auto">
          <a:xfrm>
            <a:off x="755650" y="1916113"/>
            <a:ext cx="7612063" cy="2740025"/>
          </a:xfrm>
          <a:prstGeom prst="rect">
            <a:avLst/>
          </a:prstGeom>
          <a:noFill/>
          <a:ln w="9525" algn="ctr">
            <a:noFill/>
            <a:miter lim="800000"/>
            <a:headEnd/>
            <a:tailEnd/>
          </a:ln>
        </p:spPr>
        <p:txBody>
          <a:bodyPr anchor="ctr">
            <a:spAutoFit/>
          </a:bodyPr>
          <a:lstStyle/>
          <a:p>
            <a:pPr marL="274638" indent="-274638">
              <a:lnSpc>
                <a:spcPct val="140000"/>
              </a:lnSpc>
              <a:buClr>
                <a:schemeClr val="accent1"/>
              </a:buClr>
              <a:buSzPct val="75000"/>
              <a:tabLst>
                <a:tab pos="571500" algn="l"/>
              </a:tabLst>
            </a:pPr>
            <a:r>
              <a:rPr lang="en-US" altLang="zh-CN" sz="2800" b="1" i="0" dirty="0"/>
              <a:t>IEEE </a:t>
            </a:r>
            <a:r>
              <a:rPr lang="zh-CN" altLang="en-US" sz="2800" b="1" i="0" dirty="0"/>
              <a:t>的定义</a:t>
            </a:r>
            <a:r>
              <a:rPr lang="zh-CN" altLang="en-US" sz="2800" i="0" dirty="0"/>
              <a:t> </a:t>
            </a:r>
            <a:r>
              <a:rPr lang="zh-CN" altLang="en-US" sz="2800" b="1" i="0" dirty="0"/>
              <a:t>：</a:t>
            </a:r>
          </a:p>
          <a:p>
            <a:pPr marL="274638" indent="-274638">
              <a:lnSpc>
                <a:spcPct val="140000"/>
              </a:lnSpc>
              <a:buClr>
                <a:schemeClr val="accent1"/>
              </a:buClr>
              <a:buSzPct val="75000"/>
              <a:buFont typeface="Wingdings" pitchFamily="2" charset="2"/>
              <a:buChar char="p"/>
              <a:tabLst>
                <a:tab pos="571500" algn="l"/>
              </a:tabLst>
            </a:pPr>
            <a:r>
              <a:rPr lang="zh-CN" altLang="en-US" sz="2400" i="0" u="sng" dirty="0"/>
              <a:t>在特定的条件下运行系统或构件，观察或记录结果，对系统的某个方面做出评价</a:t>
            </a:r>
            <a:r>
              <a:rPr lang="zh-CN" altLang="en-US" sz="2400" i="0" dirty="0"/>
              <a:t> </a:t>
            </a:r>
          </a:p>
          <a:p>
            <a:pPr marL="274638" indent="-274638">
              <a:lnSpc>
                <a:spcPct val="140000"/>
              </a:lnSpc>
              <a:buClr>
                <a:schemeClr val="accent1"/>
              </a:buClr>
              <a:buSzPct val="75000"/>
              <a:buFont typeface="Wingdings" pitchFamily="2" charset="2"/>
              <a:buChar char="p"/>
              <a:tabLst>
                <a:tab pos="571500" algn="l"/>
              </a:tabLst>
            </a:pPr>
            <a:r>
              <a:rPr lang="zh-CN" altLang="en-US" sz="2400" i="0" u="sng" dirty="0"/>
              <a:t>分析某个软件项以发现现存的和要求的条件之差别（即错误）并评价此软件项的特性</a:t>
            </a:r>
            <a:r>
              <a:rPr lang="zh-CN" altLang="en-US" sz="2400" i="0" dirty="0"/>
              <a:t> </a:t>
            </a:r>
            <a:endParaRPr lang="en-US" altLang="zh-CN" sz="2400" i="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marL="533400" indent="-355600" algn="ctr" eaLnBrk="1" hangingPunct="1">
              <a:lnSpc>
                <a:spcPct val="150000"/>
              </a:lnSpc>
              <a:defRPr/>
            </a:pPr>
            <a:r>
              <a:rPr lang="zh-CN" altLang="en-US" sz="3600" b="1" dirty="0">
                <a:solidFill>
                  <a:srgbClr val="FFFF00"/>
                </a:solidFill>
                <a:latin typeface="+mj-ea"/>
              </a:rPr>
              <a:t>更完整的定义</a:t>
            </a:r>
          </a:p>
        </p:txBody>
      </p:sp>
      <p:sp>
        <p:nvSpPr>
          <p:cNvPr id="32771" name="Content Placeholder 2"/>
          <p:cNvSpPr>
            <a:spLocks noGrp="1"/>
          </p:cNvSpPr>
          <p:nvPr>
            <p:ph idx="1"/>
          </p:nvPr>
        </p:nvSpPr>
        <p:spPr>
          <a:xfrm>
            <a:off x="684213" y="3213100"/>
            <a:ext cx="7920037" cy="2154238"/>
          </a:xfrm>
        </p:spPr>
        <p:txBody>
          <a:bodyPr/>
          <a:lstStyle/>
          <a:p>
            <a:pPr>
              <a:lnSpc>
                <a:spcPct val="130000"/>
              </a:lnSpc>
              <a:buClr>
                <a:schemeClr val="accent1">
                  <a:lumMod val="50000"/>
                </a:schemeClr>
              </a:buClr>
              <a:buSzPct val="90000"/>
              <a:buFont typeface="Wingdings" charset="2"/>
              <a:buChar char="p"/>
              <a:defRPr/>
            </a:pPr>
            <a:r>
              <a:rPr lang="zh-CN" altLang="en-US" sz="2400" kern="1200" dirty="0">
                <a:ea typeface="楷体"/>
                <a:cs typeface="楷体"/>
              </a:rPr>
              <a:t>“</a:t>
            </a:r>
            <a:r>
              <a:rPr lang="zh-CN" sz="2400" kern="1200" dirty="0">
                <a:solidFill>
                  <a:srgbClr val="3366FF"/>
                </a:solidFill>
                <a:ea typeface="楷体"/>
                <a:cs typeface="楷体"/>
              </a:rPr>
              <a:t>验证</a:t>
            </a:r>
            <a:r>
              <a:rPr lang="zh-CN" sz="2400" kern="1200" dirty="0">
                <a:ea typeface="楷体"/>
                <a:cs typeface="楷体"/>
              </a:rPr>
              <a:t>”是检验软件是否已正确地实现了产品规格书所定义的系统功能和特性</a:t>
            </a:r>
            <a:endParaRPr lang="en-US" altLang="zh-CN" sz="2400" kern="1200" dirty="0">
              <a:ea typeface="楷体"/>
              <a:cs typeface="楷体"/>
            </a:endParaRPr>
          </a:p>
          <a:p>
            <a:pPr>
              <a:lnSpc>
                <a:spcPct val="130000"/>
              </a:lnSpc>
              <a:buClr>
                <a:schemeClr val="accent1">
                  <a:lumMod val="50000"/>
                </a:schemeClr>
              </a:buClr>
              <a:buSzPct val="90000"/>
              <a:buFont typeface="Wingdings" charset="2"/>
              <a:buChar char="p"/>
              <a:defRPr/>
            </a:pPr>
            <a:r>
              <a:rPr lang="zh-CN" sz="2400" kern="1200" dirty="0">
                <a:ea typeface="楷体"/>
                <a:cs typeface="楷体"/>
              </a:rPr>
              <a:t>“</a:t>
            </a:r>
            <a:r>
              <a:rPr lang="zh-CN" sz="2400" u="sng" kern="1200" dirty="0">
                <a:solidFill>
                  <a:srgbClr val="3366FF"/>
                </a:solidFill>
                <a:ea typeface="楷体"/>
                <a:cs typeface="楷体"/>
              </a:rPr>
              <a:t>有效性确认</a:t>
            </a:r>
            <a:r>
              <a:rPr lang="zh-CN" sz="2400" kern="1200" dirty="0">
                <a:ea typeface="楷体"/>
                <a:cs typeface="楷体"/>
              </a:rPr>
              <a:t>”是确认所开发的软件是否满足用户真正需求的活动。</a:t>
            </a:r>
            <a:endParaRPr lang="zh-CN" altLang="en-US" sz="2400" kern="1200" dirty="0">
              <a:ea typeface="楷体"/>
              <a:cs typeface="楷体"/>
            </a:endParaRPr>
          </a:p>
        </p:txBody>
      </p:sp>
      <p:sp>
        <p:nvSpPr>
          <p:cNvPr id="4" name="Rectangle 3"/>
          <p:cNvSpPr/>
          <p:nvPr/>
        </p:nvSpPr>
        <p:spPr>
          <a:xfrm>
            <a:off x="539750" y="1773238"/>
            <a:ext cx="8064500" cy="1033462"/>
          </a:xfrm>
          <a:prstGeom prst="rect">
            <a:avLst/>
          </a:prstGeom>
        </p:spPr>
        <p:txBody>
          <a:bodyPr>
            <a:spAutoFit/>
          </a:bodyPr>
          <a:lstStyle/>
          <a:p>
            <a:pPr eaLnBrk="0" hangingPunct="0">
              <a:lnSpc>
                <a:spcPct val="130000"/>
              </a:lnSpc>
              <a:spcBef>
                <a:spcPct val="20000"/>
              </a:spcBef>
              <a:buClr>
                <a:schemeClr val="accent1">
                  <a:lumMod val="50000"/>
                </a:schemeClr>
              </a:buClr>
              <a:buSzPct val="90000"/>
              <a:defRPr/>
            </a:pPr>
            <a:r>
              <a:rPr lang="zh-CN" altLang="en-US" sz="2400" i="0" dirty="0">
                <a:solidFill>
                  <a:srgbClr val="800000"/>
                </a:solidFill>
                <a:latin typeface="+mn-lt"/>
                <a:ea typeface="楷体"/>
                <a:cs typeface="楷体"/>
              </a:rPr>
              <a:t>软件测试是由“验证（</a:t>
            </a:r>
            <a:r>
              <a:rPr lang="en-US" sz="2400" i="0" dirty="0">
                <a:solidFill>
                  <a:srgbClr val="800000"/>
                </a:solidFill>
                <a:latin typeface="+mn-lt"/>
                <a:ea typeface="楷体"/>
                <a:cs typeface="楷体"/>
              </a:rPr>
              <a:t>Verification</a:t>
            </a:r>
            <a:r>
              <a:rPr lang="zh-CN" altLang="en-US" sz="2400" i="0" dirty="0">
                <a:solidFill>
                  <a:srgbClr val="800000"/>
                </a:solidFill>
                <a:latin typeface="+mn-lt"/>
                <a:ea typeface="楷体"/>
                <a:cs typeface="楷体"/>
              </a:rPr>
              <a:t>）”和“有效性确认（</a:t>
            </a:r>
            <a:r>
              <a:rPr lang="en-US" sz="2400" i="0" dirty="0">
                <a:solidFill>
                  <a:srgbClr val="800000"/>
                </a:solidFill>
                <a:latin typeface="+mn-lt"/>
                <a:ea typeface="楷体"/>
                <a:cs typeface="楷体"/>
              </a:rPr>
              <a:t>Validation</a:t>
            </a:r>
            <a:r>
              <a:rPr lang="zh-CN" altLang="en-US" sz="2400" i="0" dirty="0">
                <a:solidFill>
                  <a:srgbClr val="800000"/>
                </a:solidFill>
                <a:latin typeface="+mn-lt"/>
                <a:ea typeface="楷体"/>
                <a:cs typeface="楷体"/>
              </a:rPr>
              <a:t>）”活动构成的整体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marL="533400" indent="-355600" algn="ctr" eaLnBrk="1" hangingPunct="1">
              <a:lnSpc>
                <a:spcPct val="150000"/>
              </a:lnSpc>
              <a:defRPr/>
            </a:pPr>
            <a:r>
              <a:rPr lang="zh-CN" altLang="en-US" sz="3600" b="1" dirty="0">
                <a:solidFill>
                  <a:srgbClr val="FFFF00"/>
                </a:solidFill>
                <a:latin typeface="+mj-ea"/>
              </a:rPr>
              <a:t>软件测试的其它观点</a:t>
            </a:r>
          </a:p>
        </p:txBody>
      </p:sp>
      <p:sp>
        <p:nvSpPr>
          <p:cNvPr id="33795" name="Content Placeholder 2"/>
          <p:cNvSpPr>
            <a:spLocks noGrp="1"/>
          </p:cNvSpPr>
          <p:nvPr>
            <p:ph idx="1"/>
          </p:nvPr>
        </p:nvSpPr>
        <p:spPr>
          <a:xfrm>
            <a:off x="395288" y="1484313"/>
            <a:ext cx="8353425" cy="4673600"/>
          </a:xfrm>
        </p:spPr>
        <p:txBody>
          <a:bodyPr/>
          <a:lstStyle/>
          <a:p>
            <a:pPr>
              <a:lnSpc>
                <a:spcPct val="130000"/>
              </a:lnSpc>
              <a:buClr>
                <a:srgbClr val="3C8C93"/>
              </a:buClr>
              <a:buSzPct val="90000"/>
              <a:buFont typeface="Wingdings" pitchFamily="2" charset="2"/>
              <a:buChar char="p"/>
            </a:pPr>
            <a:r>
              <a:rPr lang="zh-CN" altLang="en-US" sz="2400" dirty="0">
                <a:ea typeface="楷体" pitchFamily="49" charset="-122"/>
              </a:rPr>
              <a:t>软件测试被认为是对软件系统中</a:t>
            </a:r>
            <a:r>
              <a:rPr lang="zh-CN" altLang="en-US" sz="2400" u="sng" dirty="0">
                <a:ea typeface="楷体" pitchFamily="49" charset="-122"/>
              </a:rPr>
              <a:t>潜在的</a:t>
            </a:r>
            <a:r>
              <a:rPr lang="zh-CN" altLang="en-US" sz="2400" b="1" u="sng" dirty="0">
                <a:solidFill>
                  <a:srgbClr val="3366FF"/>
                </a:solidFill>
                <a:ea typeface="楷体" pitchFamily="49" charset="-122"/>
              </a:rPr>
              <a:t>各种</a:t>
            </a:r>
            <a:r>
              <a:rPr lang="zh-CN" altLang="en-US" sz="2400" b="1" u="sng" dirty="0">
                <a:solidFill>
                  <a:srgbClr val="FF6600"/>
                </a:solidFill>
                <a:ea typeface="楷体" pitchFamily="49" charset="-122"/>
              </a:rPr>
              <a:t>质量风险</a:t>
            </a:r>
            <a:r>
              <a:rPr lang="zh-CN" altLang="en-US" sz="2400" b="1" u="sng" dirty="0">
                <a:solidFill>
                  <a:srgbClr val="3366FF"/>
                </a:solidFill>
                <a:ea typeface="楷体" pitchFamily="49" charset="-122"/>
              </a:rPr>
              <a:t>进行评估的活动</a:t>
            </a:r>
            <a:r>
              <a:rPr lang="zh-CN" altLang="en-US" sz="2400" dirty="0">
                <a:ea typeface="楷体" pitchFamily="49" charset="-122"/>
              </a:rPr>
              <a:t>。不能穷举测试，测试是抽样的活动（</a:t>
            </a:r>
            <a:r>
              <a:rPr lang="en-US" altLang="zh-CN" sz="2400" dirty="0">
                <a:ea typeface="楷体" pitchFamily="49" charset="-122"/>
              </a:rPr>
              <a:t>sampling activity</a:t>
            </a:r>
            <a:r>
              <a:rPr lang="zh-CN" altLang="en-US" sz="2400" dirty="0">
                <a:ea typeface="楷体" pitchFamily="49" charset="-122"/>
              </a:rPr>
              <a:t>）风险总是存在的。基于风险的测试强调对软件开发全过程进行检测，随时发现问题、报告问题，减少对客户不利影响的风险</a:t>
            </a:r>
            <a:endParaRPr lang="en-US" altLang="zh-CN" sz="2400" dirty="0">
              <a:ea typeface="楷体" pitchFamily="49" charset="-122"/>
            </a:endParaRPr>
          </a:p>
          <a:p>
            <a:pPr>
              <a:lnSpc>
                <a:spcPct val="130000"/>
              </a:lnSpc>
              <a:buClr>
                <a:srgbClr val="3C8C93"/>
              </a:buClr>
              <a:buSzPct val="90000"/>
              <a:buFont typeface="Wingdings" pitchFamily="2" charset="2"/>
              <a:buChar char="p"/>
            </a:pPr>
            <a:r>
              <a:rPr lang="zh-CN" altLang="en-US" sz="2400" b="1" u="sng" dirty="0">
                <a:solidFill>
                  <a:srgbClr val="3366FF"/>
                </a:solidFill>
                <a:ea typeface="楷体" pitchFamily="49" charset="-122"/>
              </a:rPr>
              <a:t>测试的经济观点</a:t>
            </a:r>
            <a:r>
              <a:rPr lang="zh-CN" altLang="en-US" sz="2400" dirty="0">
                <a:ea typeface="楷体" pitchFamily="49" charset="-122"/>
              </a:rPr>
              <a:t>就是以最小的代价获得最高的软件产品质量。经济观点也要求软件测试尽早开展工作，发现缺陷越早，返工的工作量就越小，所造成的损失就越小。测试的成本</a:t>
            </a:r>
            <a:r>
              <a:rPr lang="en-US" altLang="zh-CN" sz="2400" dirty="0">
                <a:ea typeface="楷体" pitchFamily="49" charset="-122"/>
              </a:rPr>
              <a:t>&lt; </a:t>
            </a:r>
            <a:r>
              <a:rPr lang="zh-CN" altLang="en-US" sz="2400" dirty="0">
                <a:ea typeface="楷体" pitchFamily="49" charset="-122"/>
              </a:rPr>
              <a:t>缺陷造成的损失，测试才有意义。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146" name="Rectangle 2"/>
          <p:cNvSpPr>
            <a:spLocks noGrp="1" noChangeArrowheads="1"/>
          </p:cNvSpPr>
          <p:nvPr>
            <p:ph type="title"/>
          </p:nvPr>
        </p:nvSpPr>
        <p:spPr>
          <a:xfrm>
            <a:off x="1116013" y="404813"/>
            <a:ext cx="6400800" cy="487362"/>
          </a:xfrm>
        </p:spPr>
        <p:txBody>
          <a:bodyPr/>
          <a:lstStyle/>
          <a:p>
            <a:pPr algn="ctr" eaLnBrk="1" hangingPunct="1">
              <a:defRPr/>
            </a:pPr>
            <a:r>
              <a:rPr lang="zh-CN" altLang="en-US" sz="3600" b="1" dirty="0">
                <a:solidFill>
                  <a:srgbClr val="FFFF00"/>
                </a:solidFill>
                <a:latin typeface="+mj-ea"/>
              </a:rPr>
              <a:t>软件测试的价值</a:t>
            </a:r>
          </a:p>
        </p:txBody>
      </p:sp>
      <p:sp>
        <p:nvSpPr>
          <p:cNvPr id="5" name="矩形 4"/>
          <p:cNvSpPr/>
          <p:nvPr/>
        </p:nvSpPr>
        <p:spPr>
          <a:xfrm>
            <a:off x="611560" y="2132856"/>
            <a:ext cx="7776914" cy="2960688"/>
          </a:xfrm>
          <a:prstGeom prst="rect">
            <a:avLst/>
          </a:prstGeom>
        </p:spPr>
        <p:txBody>
          <a:bodyPr wrap="square">
            <a:spAutoFit/>
          </a:bodyPr>
          <a:lstStyle/>
          <a:p>
            <a:pPr marL="342900" indent="-342900" eaLnBrk="0" hangingPunct="0">
              <a:lnSpc>
                <a:spcPct val="120000"/>
              </a:lnSpc>
              <a:spcBef>
                <a:spcPct val="20000"/>
              </a:spcBef>
              <a:buFontTx/>
              <a:buChar char="•"/>
              <a:defRPr/>
            </a:pPr>
            <a:r>
              <a:rPr lang="zh-CN" altLang="en-US" sz="2400" i="0" kern="0" dirty="0">
                <a:ea typeface="宋体" pitchFamily="2" charset="-122"/>
              </a:rPr>
              <a:t>全面评估产品质量，获得有关产品质量的全面、客观的信息</a:t>
            </a:r>
            <a:endParaRPr lang="en-US" altLang="zh-CN" sz="2400" i="0" kern="0" dirty="0">
              <a:ea typeface="宋体" pitchFamily="2" charset="-122"/>
            </a:endParaRPr>
          </a:p>
          <a:p>
            <a:pPr marL="342900" indent="-342900" eaLnBrk="0" hangingPunct="0">
              <a:lnSpc>
                <a:spcPct val="120000"/>
              </a:lnSpc>
              <a:spcBef>
                <a:spcPct val="20000"/>
              </a:spcBef>
              <a:buFontTx/>
              <a:buChar char="•"/>
              <a:defRPr/>
            </a:pPr>
            <a:r>
              <a:rPr lang="zh-CN" altLang="en-US" sz="2400" i="0" kern="0" dirty="0">
                <a:ea typeface="宋体" pitchFamily="2" charset="-122"/>
              </a:rPr>
              <a:t>发现问题，督促问题解决，提高产品质量</a:t>
            </a:r>
            <a:endParaRPr lang="en-US" altLang="zh-CN" sz="2400" i="0" kern="0" dirty="0">
              <a:ea typeface="宋体" pitchFamily="2" charset="-122"/>
            </a:endParaRPr>
          </a:p>
          <a:p>
            <a:pPr marL="342900" indent="-342900" eaLnBrk="0" hangingPunct="0">
              <a:lnSpc>
                <a:spcPct val="120000"/>
              </a:lnSpc>
              <a:spcBef>
                <a:spcPct val="20000"/>
              </a:spcBef>
              <a:buFontTx/>
              <a:buChar char="•"/>
              <a:defRPr/>
            </a:pPr>
            <a:r>
              <a:rPr lang="zh-CN" altLang="en-US" sz="2400" i="0" kern="0" dirty="0">
                <a:ea typeface="宋体" pitchFamily="2" charset="-122"/>
              </a:rPr>
              <a:t>持续提供质量反馈、及时揭示质量风险，有助于控制项目风险，提高构建的质量</a:t>
            </a:r>
            <a:endParaRPr lang="en-US" altLang="zh-CN" sz="2400" i="0" kern="0" dirty="0">
              <a:ea typeface="宋体" pitchFamily="2" charset="-122"/>
            </a:endParaRPr>
          </a:p>
          <a:p>
            <a:pPr marL="342900" indent="-342900" eaLnBrk="0" hangingPunct="0">
              <a:lnSpc>
                <a:spcPct val="120000"/>
              </a:lnSpc>
              <a:spcBef>
                <a:spcPct val="20000"/>
              </a:spcBef>
              <a:buFontTx/>
              <a:buChar char="•"/>
              <a:defRPr/>
            </a:pPr>
            <a:r>
              <a:rPr lang="zh-CN" altLang="en-US" sz="2400" i="0" kern="0" dirty="0">
                <a:ea typeface="宋体" pitchFamily="2" charset="-122"/>
              </a:rPr>
              <a:t>通过缺陷分析，获得缺陷模式，有助于缺陷预防</a:t>
            </a:r>
            <a:endParaRPr lang="en-US" altLang="zh-CN" sz="2400" i="0" kern="0" dirty="0">
              <a:ea typeface="宋体" pitchFamily="2" charset="-122"/>
            </a:endParaRPr>
          </a:p>
        </p:txBody>
      </p:sp>
    </p:spTree>
  </p:cSld>
  <p:clrMapOvr>
    <a:masterClrMapping/>
  </p:clrMapOvr>
  <p:transition>
    <p:push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defRPr/>
            </a:pPr>
            <a:r>
              <a:rPr lang="en-US" altLang="zh-CN" sz="3600" b="1" dirty="0">
                <a:solidFill>
                  <a:srgbClr val="FFFF00"/>
                </a:solidFill>
                <a:latin typeface="+mj-ea"/>
              </a:rPr>
              <a:t>1.4 </a:t>
            </a:r>
            <a:r>
              <a:rPr lang="zh-CN" altLang="en-US" sz="3600" b="1" dirty="0">
                <a:solidFill>
                  <a:srgbClr val="FFFF00"/>
                </a:solidFill>
                <a:latin typeface="+mj-ea"/>
              </a:rPr>
              <a:t>软件测试和开发的关系</a:t>
            </a:r>
          </a:p>
        </p:txBody>
      </p:sp>
      <p:sp>
        <p:nvSpPr>
          <p:cNvPr id="6" name="Rectangle 3"/>
          <p:cNvSpPr txBox="1">
            <a:spLocks noChangeArrowheads="1"/>
          </p:cNvSpPr>
          <p:nvPr/>
        </p:nvSpPr>
        <p:spPr bwMode="auto">
          <a:xfrm>
            <a:off x="1295400" y="2591147"/>
            <a:ext cx="5513388" cy="2409825"/>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90000"/>
              <a:buFont typeface="Wingdings" pitchFamily="2" charset="2"/>
              <a:buChar char="n"/>
              <a:defRPr/>
            </a:pPr>
            <a:endParaRPr lang="zh-CN" altLang="en-US" sz="2800" kern="0" dirty="0">
              <a:latin typeface="+mn-lt"/>
              <a:ea typeface="+mn-ea"/>
            </a:endParaRPr>
          </a:p>
        </p:txBody>
      </p:sp>
      <p:pic>
        <p:nvPicPr>
          <p:cNvPr id="117762" name="Picture 2"/>
          <p:cNvPicPr>
            <a:picLocks noChangeAspect="1" noChangeArrowheads="1"/>
          </p:cNvPicPr>
          <p:nvPr/>
        </p:nvPicPr>
        <p:blipFill>
          <a:blip r:embed="rId3"/>
          <a:srcRect/>
          <a:stretch>
            <a:fillRect/>
          </a:stretch>
        </p:blipFill>
        <p:spPr bwMode="auto">
          <a:xfrm>
            <a:off x="1167956" y="2304909"/>
            <a:ext cx="6462713" cy="3657600"/>
          </a:xfrm>
          <a:prstGeom prst="rect">
            <a:avLst/>
          </a:prstGeom>
          <a:noFill/>
          <a:ln w="9525">
            <a:noFill/>
            <a:miter lim="800000"/>
            <a:headEnd/>
            <a:tailEnd/>
          </a:ln>
        </p:spPr>
      </p:pic>
      <p:sp>
        <p:nvSpPr>
          <p:cNvPr id="61445"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500"/>
                                        <p:tgtEl>
                                          <p:spTgt spid="117762"/>
                                        </p:tgtEl>
                                      </p:cBhvr>
                                    </p:animEffect>
                                    <p:set>
                                      <p:cBhvr>
                                        <p:cTn id="7" dur="1" fill="hold">
                                          <p:stCondLst>
                                            <p:cond delay="499"/>
                                          </p:stCondLst>
                                        </p:cTn>
                                        <p:tgtEl>
                                          <p:spTgt spid="1177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defRPr/>
            </a:pPr>
            <a:r>
              <a:rPr lang="en-US" altLang="zh-CN" sz="3600" b="1" dirty="0" smtClean="0">
                <a:solidFill>
                  <a:srgbClr val="FFFF00"/>
                </a:solidFill>
                <a:latin typeface="+mj-ea"/>
              </a:rPr>
              <a:t>V</a:t>
            </a:r>
            <a:r>
              <a:rPr lang="zh-CN" altLang="en-US" sz="3600" b="1" dirty="0" smtClean="0">
                <a:solidFill>
                  <a:srgbClr val="FFFF00"/>
                </a:solidFill>
                <a:latin typeface="+mj-ea"/>
              </a:rPr>
              <a:t>模型</a:t>
            </a:r>
            <a:endParaRPr lang="zh-CN" altLang="en-US" sz="3600" b="1" dirty="0">
              <a:solidFill>
                <a:srgbClr val="FFFF00"/>
              </a:solidFill>
              <a:latin typeface="+mj-ea"/>
            </a:endParaRPr>
          </a:p>
        </p:txBody>
      </p:sp>
      <p:sp>
        <p:nvSpPr>
          <p:cNvPr id="6" name="Rectangle 3"/>
          <p:cNvSpPr txBox="1">
            <a:spLocks noChangeArrowheads="1"/>
          </p:cNvSpPr>
          <p:nvPr/>
        </p:nvSpPr>
        <p:spPr bwMode="auto">
          <a:xfrm>
            <a:off x="1295400" y="2591147"/>
            <a:ext cx="5513388" cy="2409825"/>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90000"/>
              <a:buFont typeface="Wingdings" pitchFamily="2" charset="2"/>
              <a:buChar char="n"/>
              <a:defRPr/>
            </a:pPr>
            <a:endParaRPr lang="zh-CN" altLang="en-US" sz="2800" kern="0" dirty="0">
              <a:latin typeface="+mn-lt"/>
              <a:ea typeface="+mn-ea"/>
            </a:endParaRPr>
          </a:p>
        </p:txBody>
      </p:sp>
      <p:sp>
        <p:nvSpPr>
          <p:cNvPr id="61445"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grpSp>
        <p:nvGrpSpPr>
          <p:cNvPr id="2" name="Group 3"/>
          <p:cNvGrpSpPr>
            <a:grpSpLocks noChangeAspect="1"/>
          </p:cNvGrpSpPr>
          <p:nvPr/>
        </p:nvGrpSpPr>
        <p:grpSpPr bwMode="auto">
          <a:xfrm>
            <a:off x="395536" y="1988840"/>
            <a:ext cx="6996113" cy="4597013"/>
            <a:chOff x="3208" y="7540"/>
            <a:chExt cx="6129" cy="4032"/>
          </a:xfrm>
        </p:grpSpPr>
        <p:sp>
          <p:nvSpPr>
            <p:cNvPr id="61447" name="AutoShape 33"/>
            <p:cNvSpPr>
              <a:spLocks noChangeAspect="1" noChangeArrowheads="1" noTextEdit="1"/>
            </p:cNvSpPr>
            <p:nvPr/>
          </p:nvSpPr>
          <p:spPr bwMode="auto">
            <a:xfrm>
              <a:off x="3208" y="7619"/>
              <a:ext cx="6129" cy="3875"/>
            </a:xfrm>
            <a:prstGeom prst="rect">
              <a:avLst/>
            </a:prstGeom>
            <a:noFill/>
            <a:ln w="9525">
              <a:noFill/>
              <a:miter lim="800000"/>
              <a:headEnd/>
              <a:tailEnd/>
            </a:ln>
          </p:spPr>
          <p:txBody>
            <a:bodyPr/>
            <a:lstStyle/>
            <a:p>
              <a:endParaRPr lang="zh-CN" altLang="en-US"/>
            </a:p>
          </p:txBody>
        </p:sp>
        <p:sp>
          <p:nvSpPr>
            <p:cNvPr id="61448" name="Line 32"/>
            <p:cNvSpPr>
              <a:spLocks noChangeShapeType="1"/>
            </p:cNvSpPr>
            <p:nvPr/>
          </p:nvSpPr>
          <p:spPr bwMode="auto">
            <a:xfrm>
              <a:off x="6248" y="7540"/>
              <a:ext cx="0" cy="4032"/>
            </a:xfrm>
            <a:prstGeom prst="line">
              <a:avLst/>
            </a:prstGeom>
            <a:noFill/>
            <a:ln w="9525">
              <a:solidFill>
                <a:srgbClr val="CCFFCC"/>
              </a:solidFill>
              <a:prstDash val="dashDot"/>
              <a:round/>
              <a:headEnd/>
              <a:tailEnd/>
            </a:ln>
          </p:spPr>
          <p:txBody>
            <a:bodyPr/>
            <a:lstStyle/>
            <a:p>
              <a:endParaRPr lang="zh-CN" altLang="en-US"/>
            </a:p>
          </p:txBody>
        </p:sp>
        <p:sp>
          <p:nvSpPr>
            <p:cNvPr id="61449" name="Line 31"/>
            <p:cNvSpPr>
              <a:spLocks noChangeShapeType="1"/>
            </p:cNvSpPr>
            <p:nvPr/>
          </p:nvSpPr>
          <p:spPr bwMode="auto">
            <a:xfrm>
              <a:off x="4053" y="7953"/>
              <a:ext cx="2190" cy="3483"/>
            </a:xfrm>
            <a:prstGeom prst="line">
              <a:avLst/>
            </a:prstGeom>
            <a:noFill/>
            <a:ln w="9525">
              <a:solidFill>
                <a:srgbClr val="000000"/>
              </a:solidFill>
              <a:round/>
              <a:headEnd/>
              <a:tailEnd/>
            </a:ln>
          </p:spPr>
          <p:txBody>
            <a:bodyPr/>
            <a:lstStyle/>
            <a:p>
              <a:endParaRPr lang="zh-CN" altLang="en-US"/>
            </a:p>
          </p:txBody>
        </p:sp>
        <p:sp>
          <p:nvSpPr>
            <p:cNvPr id="61450" name="Line 30"/>
            <p:cNvSpPr>
              <a:spLocks noChangeShapeType="1"/>
            </p:cNvSpPr>
            <p:nvPr/>
          </p:nvSpPr>
          <p:spPr bwMode="auto">
            <a:xfrm flipV="1">
              <a:off x="6258" y="7953"/>
              <a:ext cx="2152" cy="3483"/>
            </a:xfrm>
            <a:prstGeom prst="line">
              <a:avLst/>
            </a:prstGeom>
            <a:noFill/>
            <a:ln w="9525">
              <a:solidFill>
                <a:srgbClr val="000000"/>
              </a:solidFill>
              <a:round/>
              <a:headEnd/>
              <a:tailEnd/>
            </a:ln>
          </p:spPr>
          <p:txBody>
            <a:bodyPr/>
            <a:lstStyle/>
            <a:p>
              <a:endParaRPr lang="zh-CN" altLang="en-US"/>
            </a:p>
          </p:txBody>
        </p:sp>
        <p:sp>
          <p:nvSpPr>
            <p:cNvPr id="61451" name="Oval 29"/>
            <p:cNvSpPr>
              <a:spLocks noChangeArrowheads="1"/>
            </p:cNvSpPr>
            <p:nvPr/>
          </p:nvSpPr>
          <p:spPr bwMode="auto">
            <a:xfrm>
              <a:off x="3973" y="7888"/>
              <a:ext cx="159" cy="135"/>
            </a:xfrm>
            <a:prstGeom prst="ellipse">
              <a:avLst/>
            </a:prstGeom>
            <a:solidFill>
              <a:srgbClr val="C0C0C0"/>
            </a:solidFill>
            <a:ln w="9525">
              <a:solidFill>
                <a:srgbClr val="000000"/>
              </a:solidFill>
              <a:round/>
              <a:headEnd/>
              <a:tailEnd/>
            </a:ln>
          </p:spPr>
          <p:txBody>
            <a:bodyPr/>
            <a:lstStyle/>
            <a:p>
              <a:endParaRPr lang="zh-CN" altLang="en-US"/>
            </a:p>
          </p:txBody>
        </p:sp>
        <p:sp>
          <p:nvSpPr>
            <p:cNvPr id="61452" name="Oval 28"/>
            <p:cNvSpPr>
              <a:spLocks noChangeArrowheads="1"/>
            </p:cNvSpPr>
            <p:nvPr/>
          </p:nvSpPr>
          <p:spPr bwMode="auto">
            <a:xfrm>
              <a:off x="4575" y="8868"/>
              <a:ext cx="156" cy="136"/>
            </a:xfrm>
            <a:prstGeom prst="ellipse">
              <a:avLst/>
            </a:prstGeom>
            <a:solidFill>
              <a:srgbClr val="C0C0C0"/>
            </a:solidFill>
            <a:ln w="9525">
              <a:solidFill>
                <a:srgbClr val="000000"/>
              </a:solidFill>
              <a:round/>
              <a:headEnd/>
              <a:tailEnd/>
            </a:ln>
          </p:spPr>
          <p:txBody>
            <a:bodyPr/>
            <a:lstStyle/>
            <a:p>
              <a:endParaRPr lang="zh-CN" altLang="en-US"/>
            </a:p>
          </p:txBody>
        </p:sp>
        <p:sp>
          <p:nvSpPr>
            <p:cNvPr id="61453" name="Oval 27"/>
            <p:cNvSpPr>
              <a:spLocks noChangeArrowheads="1"/>
            </p:cNvSpPr>
            <p:nvPr/>
          </p:nvSpPr>
          <p:spPr bwMode="auto">
            <a:xfrm>
              <a:off x="5238" y="9926"/>
              <a:ext cx="157" cy="136"/>
            </a:xfrm>
            <a:prstGeom prst="ellipse">
              <a:avLst/>
            </a:prstGeom>
            <a:solidFill>
              <a:srgbClr val="C0C0C0"/>
            </a:solidFill>
            <a:ln w="9525">
              <a:solidFill>
                <a:srgbClr val="000000"/>
              </a:solidFill>
              <a:round/>
              <a:headEnd/>
              <a:tailEnd/>
            </a:ln>
          </p:spPr>
          <p:txBody>
            <a:bodyPr/>
            <a:lstStyle/>
            <a:p>
              <a:endParaRPr lang="zh-CN" altLang="en-US"/>
            </a:p>
          </p:txBody>
        </p:sp>
        <p:sp>
          <p:nvSpPr>
            <p:cNvPr id="61454" name="Oval 26"/>
            <p:cNvSpPr>
              <a:spLocks noChangeArrowheads="1"/>
            </p:cNvSpPr>
            <p:nvPr/>
          </p:nvSpPr>
          <p:spPr bwMode="auto">
            <a:xfrm>
              <a:off x="5907" y="10971"/>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61455" name="Oval 25"/>
            <p:cNvSpPr>
              <a:spLocks noChangeArrowheads="1"/>
            </p:cNvSpPr>
            <p:nvPr/>
          </p:nvSpPr>
          <p:spPr bwMode="auto">
            <a:xfrm>
              <a:off x="6415" y="10971"/>
              <a:ext cx="157" cy="139"/>
            </a:xfrm>
            <a:prstGeom prst="ellipse">
              <a:avLst/>
            </a:prstGeom>
            <a:solidFill>
              <a:srgbClr val="C0C0C0"/>
            </a:solidFill>
            <a:ln w="9525">
              <a:solidFill>
                <a:srgbClr val="000000"/>
              </a:solidFill>
              <a:round/>
              <a:headEnd/>
              <a:tailEnd/>
            </a:ln>
          </p:spPr>
          <p:txBody>
            <a:bodyPr/>
            <a:lstStyle/>
            <a:p>
              <a:endParaRPr lang="zh-CN" altLang="en-US"/>
            </a:p>
          </p:txBody>
        </p:sp>
        <p:sp>
          <p:nvSpPr>
            <p:cNvPr id="61456" name="Oval 24"/>
            <p:cNvSpPr>
              <a:spLocks noChangeArrowheads="1"/>
            </p:cNvSpPr>
            <p:nvPr/>
          </p:nvSpPr>
          <p:spPr bwMode="auto">
            <a:xfrm>
              <a:off x="7081" y="9926"/>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61457" name="Oval 23"/>
            <p:cNvSpPr>
              <a:spLocks noChangeArrowheads="1"/>
            </p:cNvSpPr>
            <p:nvPr/>
          </p:nvSpPr>
          <p:spPr bwMode="auto">
            <a:xfrm>
              <a:off x="7744" y="8842"/>
              <a:ext cx="157" cy="136"/>
            </a:xfrm>
            <a:prstGeom prst="ellipse">
              <a:avLst/>
            </a:prstGeom>
            <a:solidFill>
              <a:srgbClr val="C0C0C0"/>
            </a:solidFill>
            <a:ln w="9525">
              <a:solidFill>
                <a:srgbClr val="000000"/>
              </a:solidFill>
              <a:round/>
              <a:headEnd/>
              <a:tailEnd/>
            </a:ln>
          </p:spPr>
          <p:txBody>
            <a:bodyPr/>
            <a:lstStyle/>
            <a:p>
              <a:endParaRPr lang="zh-CN" altLang="en-US"/>
            </a:p>
          </p:txBody>
        </p:sp>
        <p:sp>
          <p:nvSpPr>
            <p:cNvPr id="61458" name="Oval 22"/>
            <p:cNvSpPr>
              <a:spLocks noChangeArrowheads="1"/>
            </p:cNvSpPr>
            <p:nvPr/>
          </p:nvSpPr>
          <p:spPr bwMode="auto">
            <a:xfrm>
              <a:off x="8345" y="7888"/>
              <a:ext cx="157" cy="137"/>
            </a:xfrm>
            <a:prstGeom prst="ellipse">
              <a:avLst/>
            </a:prstGeom>
            <a:solidFill>
              <a:srgbClr val="C0C0C0"/>
            </a:solidFill>
            <a:ln w="9525">
              <a:solidFill>
                <a:srgbClr val="000000"/>
              </a:solidFill>
              <a:round/>
              <a:headEnd/>
              <a:tailEnd/>
            </a:ln>
          </p:spPr>
          <p:txBody>
            <a:bodyPr/>
            <a:lstStyle/>
            <a:p>
              <a:endParaRPr lang="zh-CN" altLang="en-US"/>
            </a:p>
          </p:txBody>
        </p:sp>
        <p:sp>
          <p:nvSpPr>
            <p:cNvPr id="61459" name="Line 21"/>
            <p:cNvSpPr>
              <a:spLocks noChangeShapeType="1"/>
            </p:cNvSpPr>
            <p:nvPr/>
          </p:nvSpPr>
          <p:spPr bwMode="auto">
            <a:xfrm>
              <a:off x="4159" y="7945"/>
              <a:ext cx="4186"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61460" name="Line 20"/>
            <p:cNvSpPr>
              <a:spLocks noChangeShapeType="1"/>
            </p:cNvSpPr>
            <p:nvPr/>
          </p:nvSpPr>
          <p:spPr bwMode="auto">
            <a:xfrm>
              <a:off x="4745" y="8912"/>
              <a:ext cx="3012"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61461" name="Line 19"/>
            <p:cNvSpPr>
              <a:spLocks noChangeShapeType="1"/>
            </p:cNvSpPr>
            <p:nvPr/>
          </p:nvSpPr>
          <p:spPr bwMode="auto">
            <a:xfrm>
              <a:off x="5425" y="9983"/>
              <a:ext cx="1640"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61462" name="Line 18"/>
            <p:cNvSpPr>
              <a:spLocks noChangeShapeType="1"/>
            </p:cNvSpPr>
            <p:nvPr/>
          </p:nvSpPr>
          <p:spPr bwMode="auto">
            <a:xfrm>
              <a:off x="6064" y="11029"/>
              <a:ext cx="375" cy="1"/>
            </a:xfrm>
            <a:prstGeom prst="line">
              <a:avLst/>
            </a:prstGeom>
            <a:noFill/>
            <a:ln w="9525">
              <a:solidFill>
                <a:srgbClr val="000000"/>
              </a:solidFill>
              <a:prstDash val="dash"/>
              <a:round/>
              <a:headEnd type="arrow" w="med" len="med"/>
              <a:tailEnd type="arrow" w="med" len="med"/>
            </a:ln>
          </p:spPr>
          <p:txBody>
            <a:bodyPr/>
            <a:lstStyle/>
            <a:p>
              <a:endParaRPr lang="zh-CN" altLang="en-US"/>
            </a:p>
          </p:txBody>
        </p:sp>
        <p:sp>
          <p:nvSpPr>
            <p:cNvPr id="61463" name="Text Box 17"/>
            <p:cNvSpPr txBox="1">
              <a:spLocks noChangeArrowheads="1"/>
            </p:cNvSpPr>
            <p:nvPr/>
          </p:nvSpPr>
          <p:spPr bwMode="auto">
            <a:xfrm>
              <a:off x="3208" y="7723"/>
              <a:ext cx="1110"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需求分</a:t>
              </a:r>
              <a:endParaRPr lang="zh-CN" altLang="en-US" sz="1100"/>
            </a:p>
            <a:p>
              <a:pPr eaLnBrk="0" hangingPunct="0"/>
              <a:r>
                <a:rPr lang="zh-CN" altLang="en-US" sz="900">
                  <a:latin typeface="Times New Roman" pitchFamily="18" charset="0"/>
                  <a:cs typeface="Times New Roman" pitchFamily="18" charset="0"/>
                </a:rPr>
                <a:t>析和定义</a:t>
              </a:r>
              <a:endParaRPr lang="zh-CN" altLang="en-US"/>
            </a:p>
          </p:txBody>
        </p:sp>
        <p:sp>
          <p:nvSpPr>
            <p:cNvPr id="61464" name="Text Box 16"/>
            <p:cNvSpPr txBox="1">
              <a:spLocks noChangeArrowheads="1"/>
            </p:cNvSpPr>
            <p:nvPr/>
          </p:nvSpPr>
          <p:spPr bwMode="auto">
            <a:xfrm>
              <a:off x="4043" y="8664"/>
              <a:ext cx="563"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系统设计</a:t>
              </a:r>
              <a:endParaRPr lang="zh-CN" altLang="en-US"/>
            </a:p>
          </p:txBody>
        </p:sp>
        <p:sp>
          <p:nvSpPr>
            <p:cNvPr id="61465" name="Text Box 15"/>
            <p:cNvSpPr txBox="1">
              <a:spLocks noChangeArrowheads="1"/>
            </p:cNvSpPr>
            <p:nvPr/>
          </p:nvSpPr>
          <p:spPr bwMode="auto">
            <a:xfrm>
              <a:off x="4526" y="9696"/>
              <a:ext cx="736"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详细功能设计</a:t>
              </a:r>
              <a:endParaRPr lang="zh-CN" altLang="en-US"/>
            </a:p>
          </p:txBody>
        </p:sp>
        <p:sp>
          <p:nvSpPr>
            <p:cNvPr id="61466" name="Text Box 14"/>
            <p:cNvSpPr txBox="1">
              <a:spLocks noChangeArrowheads="1"/>
            </p:cNvSpPr>
            <p:nvPr/>
          </p:nvSpPr>
          <p:spPr bwMode="auto">
            <a:xfrm>
              <a:off x="5336" y="10697"/>
              <a:ext cx="616" cy="391"/>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编码</a:t>
              </a:r>
              <a:endParaRPr lang="zh-CN" altLang="en-US"/>
            </a:p>
          </p:txBody>
        </p:sp>
        <p:sp>
          <p:nvSpPr>
            <p:cNvPr id="61467" name="Text Box 13"/>
            <p:cNvSpPr txBox="1">
              <a:spLocks noChangeArrowheads="1"/>
            </p:cNvSpPr>
            <p:nvPr/>
          </p:nvSpPr>
          <p:spPr bwMode="auto">
            <a:xfrm>
              <a:off x="6655" y="10715"/>
              <a:ext cx="577"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单元测试</a:t>
              </a:r>
              <a:endParaRPr lang="zh-CN" altLang="en-US"/>
            </a:p>
          </p:txBody>
        </p:sp>
        <p:sp>
          <p:nvSpPr>
            <p:cNvPr id="61468" name="Text Box 12"/>
            <p:cNvSpPr txBox="1">
              <a:spLocks noChangeArrowheads="1"/>
            </p:cNvSpPr>
            <p:nvPr/>
          </p:nvSpPr>
          <p:spPr bwMode="auto">
            <a:xfrm>
              <a:off x="7225" y="9774"/>
              <a:ext cx="578"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功能测试</a:t>
              </a:r>
              <a:endParaRPr lang="zh-CN" altLang="en-US"/>
            </a:p>
          </p:txBody>
        </p:sp>
        <p:sp>
          <p:nvSpPr>
            <p:cNvPr id="61469" name="Text Box 11"/>
            <p:cNvSpPr txBox="1">
              <a:spLocks noChangeArrowheads="1"/>
            </p:cNvSpPr>
            <p:nvPr/>
          </p:nvSpPr>
          <p:spPr bwMode="auto">
            <a:xfrm>
              <a:off x="7852" y="8651"/>
              <a:ext cx="577"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系统测试</a:t>
              </a:r>
              <a:endParaRPr lang="zh-CN" altLang="en-US"/>
            </a:p>
          </p:txBody>
        </p:sp>
        <p:sp>
          <p:nvSpPr>
            <p:cNvPr id="61470" name="Text Box 10"/>
            <p:cNvSpPr txBox="1">
              <a:spLocks noChangeArrowheads="1"/>
            </p:cNvSpPr>
            <p:nvPr/>
          </p:nvSpPr>
          <p:spPr bwMode="auto">
            <a:xfrm>
              <a:off x="8453" y="7697"/>
              <a:ext cx="604" cy="614"/>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验收测试测试</a:t>
              </a:r>
              <a:endParaRPr lang="zh-CN" altLang="en-US"/>
            </a:p>
          </p:txBody>
        </p:sp>
        <p:sp>
          <p:nvSpPr>
            <p:cNvPr id="61471" name="Text Box 9"/>
            <p:cNvSpPr txBox="1">
              <a:spLocks noChangeArrowheads="1"/>
            </p:cNvSpPr>
            <p:nvPr/>
          </p:nvSpPr>
          <p:spPr bwMode="auto">
            <a:xfrm>
              <a:off x="5660" y="7619"/>
              <a:ext cx="1280"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用户需求验证</a:t>
              </a:r>
              <a:endParaRPr lang="zh-CN" altLang="en-US"/>
            </a:p>
          </p:txBody>
        </p:sp>
        <p:sp>
          <p:nvSpPr>
            <p:cNvPr id="61472" name="Text Box 8"/>
            <p:cNvSpPr txBox="1">
              <a:spLocks noChangeArrowheads="1"/>
            </p:cNvSpPr>
            <p:nvPr/>
          </p:nvSpPr>
          <p:spPr bwMode="auto">
            <a:xfrm>
              <a:off x="5439" y="8559"/>
              <a:ext cx="1854"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系统非功能特性验证</a:t>
              </a:r>
              <a:endParaRPr lang="zh-CN" altLang="en-US"/>
            </a:p>
          </p:txBody>
        </p:sp>
        <p:sp>
          <p:nvSpPr>
            <p:cNvPr id="61473" name="Text Box 7"/>
            <p:cNvSpPr txBox="1">
              <a:spLocks noChangeArrowheads="1"/>
            </p:cNvSpPr>
            <p:nvPr/>
          </p:nvSpPr>
          <p:spPr bwMode="auto">
            <a:xfrm>
              <a:off x="5871" y="9631"/>
              <a:ext cx="914" cy="392"/>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功能验证</a:t>
              </a:r>
              <a:endParaRPr lang="zh-CN" altLang="en-US"/>
            </a:p>
          </p:txBody>
        </p:sp>
        <p:sp>
          <p:nvSpPr>
            <p:cNvPr id="61474" name="Text Box 6"/>
            <p:cNvSpPr txBox="1">
              <a:spLocks noChangeArrowheads="1"/>
            </p:cNvSpPr>
            <p:nvPr/>
          </p:nvSpPr>
          <p:spPr bwMode="auto">
            <a:xfrm>
              <a:off x="5963" y="10362"/>
              <a:ext cx="563" cy="627"/>
            </a:xfrm>
            <a:prstGeom prst="rect">
              <a:avLst/>
            </a:prstGeom>
            <a:noFill/>
            <a:ln w="9525">
              <a:noFill/>
              <a:miter lim="800000"/>
              <a:headEnd/>
              <a:tailEnd/>
            </a:ln>
          </p:spPr>
          <p:txBody>
            <a:bodyPr/>
            <a:lstStyle/>
            <a:p>
              <a:pPr eaLnBrk="0" hangingPunct="0"/>
              <a:r>
                <a:rPr lang="zh-CN" altLang="en-US" sz="900">
                  <a:latin typeface="Times New Roman" pitchFamily="18" charset="0"/>
                  <a:cs typeface="Times New Roman" pitchFamily="18" charset="0"/>
                </a:rPr>
                <a:t>代码验证</a:t>
              </a:r>
              <a:endParaRPr lang="zh-CN" altLang="en-US"/>
            </a:p>
          </p:txBody>
        </p:sp>
        <p:sp>
          <p:nvSpPr>
            <p:cNvPr id="61475" name="Text Box 5"/>
            <p:cNvSpPr txBox="1">
              <a:spLocks noChangeArrowheads="1"/>
            </p:cNvSpPr>
            <p:nvPr/>
          </p:nvSpPr>
          <p:spPr bwMode="auto">
            <a:xfrm>
              <a:off x="3264" y="10571"/>
              <a:ext cx="1047" cy="405"/>
            </a:xfrm>
            <a:prstGeom prst="rect">
              <a:avLst/>
            </a:prstGeom>
            <a:noFill/>
            <a:ln w="9525">
              <a:noFill/>
              <a:miter lim="800000"/>
              <a:headEnd/>
              <a:tailEnd/>
            </a:ln>
          </p:spPr>
          <p:txBody>
            <a:bodyPr/>
            <a:lstStyle/>
            <a:p>
              <a:pPr eaLnBrk="0" hangingPunct="0"/>
              <a:r>
                <a:rPr lang="zh-CN" altLang="en-US" sz="900" u="sng">
                  <a:latin typeface="Times New Roman" pitchFamily="18" charset="0"/>
                  <a:cs typeface="Times New Roman" pitchFamily="18" charset="0"/>
                </a:rPr>
                <a:t>构建过程</a:t>
              </a:r>
              <a:endParaRPr lang="zh-CN" altLang="en-US"/>
            </a:p>
          </p:txBody>
        </p:sp>
        <p:sp>
          <p:nvSpPr>
            <p:cNvPr id="61476" name="Text Box 4"/>
            <p:cNvSpPr txBox="1">
              <a:spLocks noChangeArrowheads="1"/>
            </p:cNvSpPr>
            <p:nvPr/>
          </p:nvSpPr>
          <p:spPr bwMode="auto">
            <a:xfrm>
              <a:off x="8220" y="10480"/>
              <a:ext cx="1047" cy="405"/>
            </a:xfrm>
            <a:prstGeom prst="rect">
              <a:avLst/>
            </a:prstGeom>
            <a:noFill/>
            <a:ln w="9525">
              <a:noFill/>
              <a:miter lim="800000"/>
              <a:headEnd/>
              <a:tailEnd/>
            </a:ln>
          </p:spPr>
          <p:txBody>
            <a:bodyPr/>
            <a:lstStyle/>
            <a:p>
              <a:pPr eaLnBrk="0" hangingPunct="0"/>
              <a:r>
                <a:rPr lang="zh-CN" altLang="en-US" sz="900" u="sng">
                  <a:latin typeface="Times New Roman" pitchFamily="18" charset="0"/>
                  <a:cs typeface="Times New Roman" pitchFamily="18" charset="0"/>
                </a:rPr>
                <a:t>验证过程</a:t>
              </a:r>
              <a:endParaRPr lang="zh-CN" altLang="en-US"/>
            </a:p>
          </p:txBody>
        </p:sp>
      </p:grpSp>
    </p:spTree>
    <p:extLst>
      <p:ext uri="{BB962C8B-B14F-4D97-AF65-F5344CB8AC3E}">
        <p14:creationId xmlns:p14="http://schemas.microsoft.com/office/powerpoint/2010/main" val="4431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404813"/>
            <a:ext cx="7104062" cy="561975"/>
          </a:xfrm>
        </p:spPr>
        <p:txBody>
          <a:bodyPr/>
          <a:lstStyle/>
          <a:p>
            <a:pPr algn="ctr" eaLnBrk="1" hangingPunct="1">
              <a:defRPr/>
            </a:pPr>
            <a:r>
              <a:rPr lang="zh-CN" altLang="en-US" sz="3600" dirty="0">
                <a:solidFill>
                  <a:srgbClr val="FFFF00"/>
                </a:solidFill>
                <a:latin typeface="+mj-ea"/>
              </a:rPr>
              <a:t>进一步彰显全过程测试</a:t>
            </a:r>
            <a:endParaRPr lang="en-US" altLang="en-US" sz="3600" dirty="0">
              <a:solidFill>
                <a:srgbClr val="FFFF00"/>
              </a:solidFill>
              <a:latin typeface="+mj-ea"/>
            </a:endParaRPr>
          </a:p>
        </p:txBody>
      </p:sp>
      <p:pic>
        <p:nvPicPr>
          <p:cNvPr id="32770" name="Picture 3" descr="4-5.gif"/>
          <p:cNvPicPr>
            <a:picLocks noChangeAspect="1"/>
          </p:cNvPicPr>
          <p:nvPr/>
        </p:nvPicPr>
        <p:blipFill>
          <a:blip r:embed="rId3"/>
          <a:srcRect/>
          <a:stretch>
            <a:fillRect/>
          </a:stretch>
        </p:blipFill>
        <p:spPr bwMode="auto">
          <a:xfrm>
            <a:off x="1066800" y="1603375"/>
            <a:ext cx="6897688" cy="4856163"/>
          </a:xfrm>
          <a:prstGeom prst="rect">
            <a:avLst/>
          </a:prstGeom>
          <a:noFill/>
          <a:ln w="9525">
            <a:noFill/>
            <a:miter lim="800000"/>
            <a:headEnd/>
            <a:tailEnd/>
          </a:ln>
        </p:spPr>
      </p:pic>
      <p:sp>
        <p:nvSpPr>
          <p:cNvPr id="5" name="Rounded Rectangle 4"/>
          <p:cNvSpPr/>
          <p:nvPr/>
        </p:nvSpPr>
        <p:spPr bwMode="auto">
          <a:xfrm>
            <a:off x="5101431" y="1548607"/>
            <a:ext cx="1716088"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6" name="Rounded Rectangle 5"/>
          <p:cNvSpPr/>
          <p:nvPr/>
        </p:nvSpPr>
        <p:spPr bwMode="auto">
          <a:xfrm>
            <a:off x="3834323" y="2680494"/>
            <a:ext cx="240982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7" name="Rounded Rectangle 6"/>
          <p:cNvSpPr/>
          <p:nvPr/>
        </p:nvSpPr>
        <p:spPr bwMode="auto">
          <a:xfrm>
            <a:off x="4060825" y="3976688"/>
            <a:ext cx="153352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8" name="Rounded Rectangle 7"/>
          <p:cNvSpPr/>
          <p:nvPr/>
        </p:nvSpPr>
        <p:spPr bwMode="auto">
          <a:xfrm>
            <a:off x="5229225" y="5510213"/>
            <a:ext cx="730250"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9" name="Rounded Rectangle 8"/>
          <p:cNvSpPr/>
          <p:nvPr/>
        </p:nvSpPr>
        <p:spPr bwMode="auto">
          <a:xfrm>
            <a:off x="5776913" y="448786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10" name="Rounded Rectangle 9"/>
          <p:cNvSpPr/>
          <p:nvPr/>
        </p:nvSpPr>
        <p:spPr bwMode="auto">
          <a:xfrm>
            <a:off x="6580188" y="317341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
        <p:nvSpPr>
          <p:cNvPr id="11" name="Rounded Rectangle 10"/>
          <p:cNvSpPr/>
          <p:nvPr/>
        </p:nvSpPr>
        <p:spPr bwMode="auto">
          <a:xfrm>
            <a:off x="7237413" y="200501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itchFamily="2" charset="-122"/>
            </a:endParaRPr>
          </a:p>
        </p:txBody>
      </p:sp>
    </p:spTree>
    <p:extLst>
      <p:ext uri="{BB962C8B-B14F-4D97-AF65-F5344CB8AC3E}">
        <p14:creationId xmlns:p14="http://schemas.microsoft.com/office/powerpoint/2010/main" val="3239229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8" presetClass="entr" presetSubtype="32"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ou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0" nodeType="clickEffect">
                                  <p:stCondLst>
                                    <p:cond delay="0"/>
                                  </p:stCondLst>
                                  <p:childTnLst>
                                    <p:animEffect transition="out" filter="box(i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8" presetClass="entr" presetSubtype="32"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amond(ou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0" nodeType="clickEffect">
                                  <p:stCondLst>
                                    <p:cond delay="0"/>
                                  </p:stCondLst>
                                  <p:childTnLst>
                                    <p:animEffect transition="out" filter="box(i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8" presetClass="entr" presetSubtype="32"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amond(out)">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0" nodeType="clickEffect">
                                  <p:stCondLst>
                                    <p:cond delay="0"/>
                                  </p:stCondLst>
                                  <p:childTnLst>
                                    <p:animEffect transition="out" filter="box(in)">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8" presetClass="entr" presetSubtype="32" fill="hold" grpId="1"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amond(out)">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0" nodeType="clickEffect">
                                  <p:stCondLst>
                                    <p:cond delay="0"/>
                                  </p:stCondLst>
                                  <p:childTnLst>
                                    <p:animEffect transition="out" filter="box(in)">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8" presetClass="entr" presetSubtype="32" fill="hold" grpId="1"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amond(out)">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8" presetClass="entr" presetSubtype="32"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amond(out)">
                                      <p:cBhvr>
                                        <p:cTn id="5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2163" y="368300"/>
            <a:ext cx="7772400" cy="612775"/>
          </a:xfrm>
        </p:spPr>
        <p:txBody>
          <a:bodyPr/>
          <a:lstStyle/>
          <a:p>
            <a:pPr marL="533400" indent="-355600" algn="ctr" eaLnBrk="1" hangingPunct="1">
              <a:lnSpc>
                <a:spcPct val="150000"/>
              </a:lnSpc>
              <a:defRPr/>
            </a:pPr>
            <a:r>
              <a:rPr lang="zh-CN" altLang="en-US" sz="3600" b="1" dirty="0">
                <a:solidFill>
                  <a:srgbClr val="FFFF00"/>
                </a:solidFill>
                <a:latin typeface="+mj-ea"/>
              </a:rPr>
              <a:t>问题</a:t>
            </a:r>
          </a:p>
        </p:txBody>
      </p:sp>
      <p:pic>
        <p:nvPicPr>
          <p:cNvPr id="18434" name="Picture 6" descr="http://t1.gstatic.com/images?q=tbn:ANd9GcTRWrVfgbWnsR8zidpoEFBUhJsQMocL3NedSnQu0H-bRNc2RXNP"/>
          <p:cNvPicPr>
            <a:picLocks noChangeAspect="1" noChangeArrowheads="1"/>
          </p:cNvPicPr>
          <p:nvPr/>
        </p:nvPicPr>
        <p:blipFill>
          <a:blip r:embed="rId2"/>
          <a:srcRect/>
          <a:stretch>
            <a:fillRect/>
          </a:stretch>
        </p:blipFill>
        <p:spPr bwMode="auto">
          <a:xfrm>
            <a:off x="6119813" y="2673350"/>
            <a:ext cx="2052637" cy="2051050"/>
          </a:xfrm>
          <a:prstGeom prst="rect">
            <a:avLst/>
          </a:prstGeom>
          <a:noFill/>
          <a:ln w="9525">
            <a:noFill/>
            <a:miter lim="800000"/>
            <a:headEnd/>
            <a:tailEnd/>
          </a:ln>
        </p:spPr>
      </p:pic>
      <p:sp>
        <p:nvSpPr>
          <p:cNvPr id="18435" name="TextBox 5"/>
          <p:cNvSpPr txBox="1">
            <a:spLocks noChangeArrowheads="1"/>
          </p:cNvSpPr>
          <p:nvPr/>
        </p:nvSpPr>
        <p:spPr bwMode="auto">
          <a:xfrm>
            <a:off x="1295400" y="3500438"/>
            <a:ext cx="5076825" cy="646112"/>
          </a:xfrm>
          <a:prstGeom prst="rect">
            <a:avLst/>
          </a:prstGeom>
          <a:noFill/>
          <a:ln w="9525">
            <a:noFill/>
            <a:miter lim="800000"/>
            <a:headEnd/>
            <a:tailEnd/>
          </a:ln>
        </p:spPr>
        <p:txBody>
          <a:bodyPr>
            <a:spAutoFit/>
          </a:bodyPr>
          <a:lstStyle/>
          <a:p>
            <a:r>
              <a:rPr lang="zh-CN" altLang="en-US" sz="3600" b="1">
                <a:solidFill>
                  <a:srgbClr val="FFC000"/>
                </a:solidFill>
              </a:rPr>
              <a:t>为什么要实施软件测试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5"/>
          <p:cNvSpPr>
            <a:spLocks noGrp="1" noChangeArrowheads="1"/>
          </p:cNvSpPr>
          <p:nvPr>
            <p:ph type="title"/>
          </p:nvPr>
        </p:nvSpPr>
        <p:spPr>
          <a:xfrm>
            <a:off x="1331913" y="366713"/>
            <a:ext cx="6240462" cy="561975"/>
          </a:xfrm>
        </p:spPr>
        <p:txBody>
          <a:bodyPr/>
          <a:lstStyle/>
          <a:p>
            <a:pPr algn="ctr" eaLnBrk="1" hangingPunct="1">
              <a:defRPr/>
            </a:pPr>
            <a:r>
              <a:rPr lang="en-US" altLang="zh-CN" sz="3600" dirty="0" smtClean="0">
                <a:solidFill>
                  <a:srgbClr val="FFFF00"/>
                </a:solidFill>
                <a:latin typeface="+mj-ea"/>
              </a:rPr>
              <a:t>W</a:t>
            </a:r>
            <a:r>
              <a:rPr lang="zh-CN" altLang="en-US" sz="3600" dirty="0">
                <a:solidFill>
                  <a:srgbClr val="FFFF00"/>
                </a:solidFill>
                <a:latin typeface="+mj-ea"/>
              </a:rPr>
              <a:t>模型</a:t>
            </a:r>
            <a:endParaRPr lang="en-US" altLang="en-US" sz="3600" dirty="0">
              <a:solidFill>
                <a:srgbClr val="FFFF00"/>
              </a:solidFill>
              <a:latin typeface="+mj-ea"/>
            </a:endParaRPr>
          </a:p>
        </p:txBody>
      </p:sp>
      <p:pic>
        <p:nvPicPr>
          <p:cNvPr id="34818" name="Picture 26" descr="4-6.gif"/>
          <p:cNvPicPr>
            <a:picLocks noChangeAspect="1"/>
          </p:cNvPicPr>
          <p:nvPr/>
        </p:nvPicPr>
        <p:blipFill>
          <a:blip r:embed="rId3"/>
          <a:srcRect/>
          <a:stretch>
            <a:fillRect/>
          </a:stretch>
        </p:blipFill>
        <p:spPr bwMode="auto">
          <a:xfrm>
            <a:off x="163513" y="1773238"/>
            <a:ext cx="8837612" cy="4392612"/>
          </a:xfrm>
          <a:prstGeom prst="rect">
            <a:avLst/>
          </a:prstGeom>
          <a:noFill/>
          <a:ln w="9525">
            <a:noFill/>
            <a:miter lim="800000"/>
            <a:headEnd/>
            <a:tailEnd/>
          </a:ln>
        </p:spPr>
      </p:pic>
    </p:spTree>
    <p:extLst>
      <p:ext uri="{BB962C8B-B14F-4D97-AF65-F5344CB8AC3E}">
        <p14:creationId xmlns:p14="http://schemas.microsoft.com/office/powerpoint/2010/main" val="2941227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defRPr/>
            </a:pPr>
            <a:r>
              <a:rPr lang="en-US" altLang="zh-CN" sz="3600" b="1" dirty="0">
                <a:solidFill>
                  <a:srgbClr val="FFFF00"/>
                </a:solidFill>
                <a:latin typeface="+mj-ea"/>
              </a:rPr>
              <a:t>1.5 </a:t>
            </a:r>
            <a:r>
              <a:rPr lang="zh-CN" altLang="en-US" sz="3600" b="1" dirty="0">
                <a:solidFill>
                  <a:srgbClr val="FFFF00"/>
                </a:solidFill>
                <a:latin typeface="+mj-ea"/>
              </a:rPr>
              <a:t>测试和质量保证的关系</a:t>
            </a:r>
          </a:p>
        </p:txBody>
      </p:sp>
      <p:sp>
        <p:nvSpPr>
          <p:cNvPr id="63490"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sp>
        <p:nvSpPr>
          <p:cNvPr id="3" name="矩形 2"/>
          <p:cNvSpPr/>
          <p:nvPr/>
        </p:nvSpPr>
        <p:spPr>
          <a:xfrm>
            <a:off x="684213" y="1341438"/>
            <a:ext cx="7920037" cy="5138737"/>
          </a:xfrm>
          <a:prstGeom prst="rect">
            <a:avLst/>
          </a:prstGeom>
        </p:spPr>
        <p:txBody>
          <a:bodyPr>
            <a:spAutoFit/>
          </a:bodyPr>
          <a:lstStyle/>
          <a:p>
            <a:pPr>
              <a:lnSpc>
                <a:spcPct val="130000"/>
              </a:lnSpc>
              <a:defRPr/>
            </a:pPr>
            <a:r>
              <a:rPr lang="zh-CN" altLang="zh-CN" sz="2400" i="0" u="sng" dirty="0">
                <a:solidFill>
                  <a:schemeClr val="accent1">
                    <a:lumMod val="25000"/>
                  </a:schemeClr>
                </a:solidFill>
                <a:ea typeface="宋体" pitchFamily="2" charset="-122"/>
              </a:rPr>
              <a:t>软件质量保证（</a:t>
            </a:r>
            <a:r>
              <a:rPr lang="en-US" altLang="zh-CN" sz="2400" i="0" u="sng" dirty="0">
                <a:solidFill>
                  <a:schemeClr val="accent1">
                    <a:lumMod val="25000"/>
                  </a:schemeClr>
                </a:solidFill>
                <a:ea typeface="宋体" pitchFamily="2" charset="-122"/>
              </a:rPr>
              <a:t>Software Quality Assurance</a:t>
            </a:r>
            <a:r>
              <a:rPr lang="zh-CN" altLang="zh-CN" sz="2400" i="0" u="sng" dirty="0">
                <a:solidFill>
                  <a:schemeClr val="accent1">
                    <a:lumMod val="25000"/>
                  </a:schemeClr>
                </a:solidFill>
                <a:ea typeface="宋体" pitchFamily="2" charset="-122"/>
              </a:rPr>
              <a:t>，</a:t>
            </a:r>
            <a:r>
              <a:rPr lang="en-US" altLang="zh-CN" sz="2400" i="0" u="sng" dirty="0">
                <a:solidFill>
                  <a:schemeClr val="accent1">
                    <a:lumMod val="25000"/>
                  </a:schemeClr>
                </a:solidFill>
                <a:ea typeface="宋体" pitchFamily="2" charset="-122"/>
              </a:rPr>
              <a:t>SQA</a:t>
            </a:r>
            <a:r>
              <a:rPr lang="zh-CN" altLang="zh-CN" sz="2400" i="0" u="sng" dirty="0">
                <a:solidFill>
                  <a:schemeClr val="accent1">
                    <a:lumMod val="25000"/>
                  </a:schemeClr>
                </a:solidFill>
                <a:ea typeface="宋体" pitchFamily="2" charset="-122"/>
              </a:rPr>
              <a:t>）活动是通过对软件产品有计划的进行评审和审计来验证软件是否合乎标准的系统工程，通过协调、审查和跟踪以获取有用信息，形成分析结果以指导软件过程。</a:t>
            </a:r>
            <a:endParaRPr lang="zh-CN" altLang="zh-CN" sz="2400" i="0" dirty="0">
              <a:solidFill>
                <a:schemeClr val="accent1">
                  <a:lumMod val="25000"/>
                </a:schemeClr>
              </a:solidFill>
              <a:ea typeface="宋体" pitchFamily="2" charset="-122"/>
            </a:endParaRPr>
          </a:p>
          <a:p>
            <a:pPr>
              <a:lnSpc>
                <a:spcPct val="130000"/>
              </a:lnSpc>
              <a:defRPr/>
            </a:pPr>
            <a:endParaRPr lang="en-US" altLang="zh-CN" sz="2400" i="0" dirty="0">
              <a:ea typeface="宋体" pitchFamily="2" charset="-122"/>
            </a:endParaRPr>
          </a:p>
          <a:p>
            <a:pPr marL="342900" indent="-342900">
              <a:lnSpc>
                <a:spcPct val="120000"/>
              </a:lnSpc>
              <a:buFont typeface="Wingdings" charset="2"/>
              <a:buChar char="²"/>
              <a:defRPr/>
            </a:pPr>
            <a:r>
              <a:rPr lang="zh-CN" altLang="zh-CN" sz="2400" i="0" dirty="0">
                <a:ea typeface="宋体" pitchFamily="2" charset="-122"/>
              </a:rPr>
              <a:t>对软件工程各个阶段的进展、完成质量及出现的问题进行评审、跟踪。</a:t>
            </a:r>
          </a:p>
          <a:p>
            <a:pPr marL="342900" indent="-342900">
              <a:lnSpc>
                <a:spcPct val="120000"/>
              </a:lnSpc>
              <a:buFont typeface="Wingdings" charset="2"/>
              <a:buChar char="²"/>
              <a:defRPr/>
            </a:pPr>
            <a:r>
              <a:rPr lang="zh-CN" altLang="zh-CN" sz="2400" i="0" dirty="0">
                <a:ea typeface="宋体" pitchFamily="2" charset="-122"/>
              </a:rPr>
              <a:t>审查和验证软件产品是否遵守适用的标准、规程和要求，并最终确保符合标准、满足要求。</a:t>
            </a:r>
          </a:p>
          <a:p>
            <a:pPr marL="342900" indent="-342900">
              <a:lnSpc>
                <a:spcPct val="120000"/>
              </a:lnSpc>
              <a:buFont typeface="Wingdings" charset="2"/>
              <a:buChar char="²"/>
              <a:defRPr/>
            </a:pPr>
            <a:r>
              <a:rPr lang="zh-CN" altLang="zh-CN" sz="2400" i="0" dirty="0">
                <a:ea typeface="宋体" pitchFamily="2" charset="-122"/>
              </a:rPr>
              <a:t>建立软件质量要素的度量机制，了解各种指标的量化信息，向管理者提供可视信息。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0" y="260350"/>
            <a:ext cx="7772400" cy="1143000"/>
          </a:xfrm>
        </p:spPr>
        <p:txBody>
          <a:bodyPr/>
          <a:lstStyle/>
          <a:p>
            <a:pPr algn="ctr" eaLnBrk="1" hangingPunct="1">
              <a:defRPr/>
            </a:pPr>
            <a:r>
              <a:rPr lang="en-US" altLang="zh-CN" sz="3600" dirty="0">
                <a:solidFill>
                  <a:srgbClr val="FFFF00"/>
                </a:solidFill>
                <a:latin typeface="+mj-ea"/>
              </a:rPr>
              <a:t>SQA</a:t>
            </a:r>
            <a:r>
              <a:rPr lang="zh-CN" altLang="en-US" sz="3600" dirty="0">
                <a:solidFill>
                  <a:srgbClr val="FFFF00"/>
                </a:solidFill>
                <a:latin typeface="+mj-ea"/>
              </a:rPr>
              <a:t>活动</a:t>
            </a:r>
          </a:p>
        </p:txBody>
      </p:sp>
      <p:sp>
        <p:nvSpPr>
          <p:cNvPr id="26627" name="Rectangle 3"/>
          <p:cNvSpPr>
            <a:spLocks noGrp="1" noChangeArrowheads="1"/>
          </p:cNvSpPr>
          <p:nvPr>
            <p:ph type="body" idx="1"/>
          </p:nvPr>
        </p:nvSpPr>
        <p:spPr>
          <a:xfrm>
            <a:off x="1116013" y="1844675"/>
            <a:ext cx="4232275" cy="4311650"/>
          </a:xfrm>
        </p:spPr>
        <p:txBody>
          <a:bodyPr/>
          <a:lstStyle/>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技术方法的应用</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正式技术评审的实施</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软件测试</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标准的执行</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修改的控制</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度量</a:t>
            </a:r>
          </a:p>
          <a:p>
            <a:pPr marL="342900" lvl="1" indent="-342900">
              <a:lnSpc>
                <a:spcPct val="130000"/>
              </a:lnSpc>
              <a:buClr>
                <a:schemeClr val="accent1">
                  <a:lumMod val="50000"/>
                </a:schemeClr>
              </a:buClr>
              <a:buSzPct val="90000"/>
              <a:buFont typeface="Wingdings" charset="2"/>
              <a:buChar char="p"/>
              <a:defRPr/>
            </a:pPr>
            <a:r>
              <a:rPr lang="zh-CN" altLang="en-US" sz="2400" kern="1200" dirty="0">
                <a:ea typeface="楷体"/>
                <a:cs typeface="楷体"/>
              </a:rPr>
              <a:t>质量记录和记录保存</a:t>
            </a:r>
          </a:p>
        </p:txBody>
      </p:sp>
      <p:pic>
        <p:nvPicPr>
          <p:cNvPr id="65539" name="Picture 6" descr="http://www.mahavirtraders.co.in/images/pges%20img/software_bug.jpg"/>
          <p:cNvPicPr>
            <a:picLocks noChangeAspect="1" noChangeArrowheads="1"/>
          </p:cNvPicPr>
          <p:nvPr/>
        </p:nvPicPr>
        <p:blipFill>
          <a:blip r:embed="rId3"/>
          <a:srcRect/>
          <a:stretch>
            <a:fillRect/>
          </a:stretch>
        </p:blipFill>
        <p:spPr bwMode="auto">
          <a:xfrm>
            <a:off x="4932363" y="2060575"/>
            <a:ext cx="3614737" cy="36147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84213" y="4868863"/>
            <a:ext cx="7848600" cy="1143000"/>
          </a:xfrm>
        </p:spPr>
        <p:txBody>
          <a:bodyPr/>
          <a:lstStyle/>
          <a:p>
            <a:pPr algn="ctr" eaLnBrk="1" hangingPunct="1"/>
            <a:r>
              <a:rPr lang="en-US" altLang="zh-CN" sz="3600" b="1">
                <a:solidFill>
                  <a:srgbClr val="00B050"/>
                </a:solidFill>
              </a:rPr>
              <a:t>SQA</a:t>
            </a:r>
            <a:r>
              <a:rPr lang="zh-CN" altLang="en-US" sz="3600" b="1">
                <a:solidFill>
                  <a:srgbClr val="00B050"/>
                </a:solidFill>
              </a:rPr>
              <a:t>与软件测试有什么关系和区别？</a:t>
            </a:r>
            <a:r>
              <a:rPr lang="zh-CN" altLang="en-US" sz="3800">
                <a:solidFill>
                  <a:srgbClr val="00B050"/>
                </a:solidFill>
              </a:rPr>
              <a:t> </a:t>
            </a:r>
          </a:p>
        </p:txBody>
      </p:sp>
      <p:pic>
        <p:nvPicPr>
          <p:cNvPr id="67586" name="Picture 3" descr="http://testingblues.com/wp-content/uploads/2008/12/software-testing.jpg"/>
          <p:cNvPicPr>
            <a:picLocks noChangeAspect="1" noChangeArrowheads="1"/>
          </p:cNvPicPr>
          <p:nvPr/>
        </p:nvPicPr>
        <p:blipFill>
          <a:blip r:embed="rId3"/>
          <a:srcRect/>
          <a:stretch>
            <a:fillRect/>
          </a:stretch>
        </p:blipFill>
        <p:spPr bwMode="auto">
          <a:xfrm>
            <a:off x="1042988" y="1989138"/>
            <a:ext cx="6937375" cy="269875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58888" y="252413"/>
            <a:ext cx="6553200" cy="728662"/>
          </a:xfrm>
        </p:spPr>
        <p:txBody>
          <a:bodyPr/>
          <a:lstStyle/>
          <a:p>
            <a:pPr marL="533400" indent="-355600" algn="ctr" eaLnBrk="1" hangingPunct="1">
              <a:lnSpc>
                <a:spcPct val="150000"/>
              </a:lnSpc>
              <a:defRPr/>
            </a:pPr>
            <a:r>
              <a:rPr lang="zh-CN" altLang="en-US" sz="3600" b="1" dirty="0">
                <a:solidFill>
                  <a:srgbClr val="FFFF00"/>
                </a:solidFill>
                <a:latin typeface="+mj-ea"/>
              </a:rPr>
              <a:t>测试</a:t>
            </a:r>
            <a:r>
              <a:rPr lang="en-US" altLang="zh-CN" sz="3600" b="1" dirty="0">
                <a:solidFill>
                  <a:srgbClr val="FFFF00"/>
                </a:solidFill>
                <a:latin typeface="+mj-ea"/>
              </a:rPr>
              <a:t> vs. SQA</a:t>
            </a:r>
            <a:endParaRPr lang="zh-CN" altLang="en-US" sz="3600" b="1" dirty="0">
              <a:solidFill>
                <a:srgbClr val="FFFF00"/>
              </a:solidFill>
              <a:latin typeface="+mj-ea"/>
            </a:endParaRPr>
          </a:p>
        </p:txBody>
      </p:sp>
      <p:sp>
        <p:nvSpPr>
          <p:cNvPr id="69634" name="Rectangle 34"/>
          <p:cNvSpPr>
            <a:spLocks noChangeArrowheads="1"/>
          </p:cNvSpPr>
          <p:nvPr/>
        </p:nvSpPr>
        <p:spPr bwMode="auto">
          <a:xfrm>
            <a:off x="0" y="0"/>
            <a:ext cx="9144000" cy="0"/>
          </a:xfrm>
          <a:prstGeom prst="rect">
            <a:avLst/>
          </a:prstGeom>
          <a:noFill/>
          <a:ln w="9525">
            <a:noFill/>
            <a:miter lim="800000"/>
            <a:headEnd/>
            <a:tailEnd/>
          </a:ln>
        </p:spPr>
        <p:txBody>
          <a:bodyPr wrap="none" lIns="0" tIns="0" rIns="0" bIns="0" anchor="ctr">
            <a:spAutoFit/>
          </a:bodyPr>
          <a:lstStyle/>
          <a:p>
            <a:endParaRPr lang="zh-CN" altLang="en-US"/>
          </a:p>
        </p:txBody>
      </p:sp>
      <p:sp>
        <p:nvSpPr>
          <p:cNvPr id="2" name="矩形 1"/>
          <p:cNvSpPr/>
          <p:nvPr/>
        </p:nvSpPr>
        <p:spPr>
          <a:xfrm>
            <a:off x="539750" y="1844675"/>
            <a:ext cx="8064500" cy="3502025"/>
          </a:xfrm>
          <a:prstGeom prst="rect">
            <a:avLst/>
          </a:prstGeom>
        </p:spPr>
        <p:txBody>
          <a:bodyPr>
            <a:spAutoFit/>
          </a:bodyPr>
          <a:lstStyle/>
          <a:p>
            <a:pPr marL="342900" indent="-342900">
              <a:lnSpc>
                <a:spcPct val="130000"/>
              </a:lnSpc>
              <a:buFont typeface="Wingdings" charset="2"/>
              <a:buChar char="²"/>
              <a:defRPr/>
            </a:pPr>
            <a:r>
              <a:rPr lang="en-US" altLang="zh-CN" sz="2400" i="0" dirty="0">
                <a:ea typeface="宋体" pitchFamily="2" charset="-122"/>
              </a:rPr>
              <a:t>SQA</a:t>
            </a:r>
            <a:r>
              <a:rPr lang="zh-CN" altLang="zh-CN" sz="2400" i="0" dirty="0">
                <a:ea typeface="宋体" pitchFamily="2" charset="-122"/>
              </a:rPr>
              <a:t>指导、监督软件测试的计划和执行，督促测试工作的结果客观、准确和有效，并协助测试流程的改进。</a:t>
            </a:r>
            <a:endParaRPr lang="en-US" altLang="zh-CN" sz="2400" i="0" dirty="0">
              <a:ea typeface="宋体" pitchFamily="2" charset="-122"/>
            </a:endParaRPr>
          </a:p>
          <a:p>
            <a:pPr marL="342900" indent="-342900">
              <a:lnSpc>
                <a:spcPct val="130000"/>
              </a:lnSpc>
              <a:buFont typeface="Wingdings" charset="2"/>
              <a:buChar char="²"/>
              <a:defRPr/>
            </a:pPr>
            <a:r>
              <a:rPr lang="zh-CN" altLang="zh-CN" sz="2400" i="0" dirty="0">
                <a:ea typeface="宋体" pitchFamily="2" charset="-122"/>
              </a:rPr>
              <a:t>软件测试是</a:t>
            </a:r>
            <a:r>
              <a:rPr lang="en-US" altLang="zh-CN" sz="2400" i="0" dirty="0">
                <a:ea typeface="宋体" pitchFamily="2" charset="-122"/>
              </a:rPr>
              <a:t>SQA</a:t>
            </a:r>
            <a:r>
              <a:rPr lang="zh-CN" altLang="zh-CN" sz="2400" i="0" dirty="0">
                <a:ea typeface="宋体" pitchFamily="2" charset="-122"/>
              </a:rPr>
              <a:t>重要手段之一，为</a:t>
            </a:r>
            <a:r>
              <a:rPr lang="en-US" altLang="zh-CN" sz="2400" i="0" dirty="0">
                <a:ea typeface="宋体" pitchFamily="2" charset="-122"/>
              </a:rPr>
              <a:t>SQA</a:t>
            </a:r>
            <a:r>
              <a:rPr lang="zh-CN" altLang="zh-CN" sz="2400" i="0" dirty="0">
                <a:ea typeface="宋体" pitchFamily="2" charset="-122"/>
              </a:rPr>
              <a:t>提供所需的数据，作为质量评价的客观依据。</a:t>
            </a:r>
            <a:endParaRPr lang="en-US" altLang="zh-CN" sz="2400" i="0" dirty="0">
              <a:ea typeface="宋体" pitchFamily="2" charset="-122"/>
            </a:endParaRPr>
          </a:p>
          <a:p>
            <a:pPr>
              <a:lnSpc>
                <a:spcPct val="130000"/>
              </a:lnSpc>
              <a:defRPr/>
            </a:pPr>
            <a:endParaRPr lang="en-US" altLang="zh-CN" sz="2400" i="0" dirty="0">
              <a:ea typeface="宋体" pitchFamily="2" charset="-122"/>
            </a:endParaRPr>
          </a:p>
          <a:p>
            <a:pPr marL="342900" indent="-342900">
              <a:lnSpc>
                <a:spcPct val="140000"/>
              </a:lnSpc>
              <a:buFont typeface="Wingdings" charset="2"/>
              <a:buChar char="²"/>
              <a:defRPr/>
            </a:pPr>
            <a:r>
              <a:rPr lang="en-US" altLang="zh-CN" sz="2400" i="0" dirty="0">
                <a:solidFill>
                  <a:srgbClr val="FF6600"/>
                </a:solidFill>
                <a:ea typeface="宋体" pitchFamily="2" charset="-122"/>
              </a:rPr>
              <a:t>SQA</a:t>
            </a:r>
            <a:r>
              <a:rPr lang="zh-CN" altLang="zh-CN" sz="2400" i="0" dirty="0">
                <a:solidFill>
                  <a:srgbClr val="FF6600"/>
                </a:solidFill>
                <a:ea typeface="宋体" pitchFamily="2" charset="-122"/>
              </a:rPr>
              <a:t>是一项管理工作，侧重于对流程的评审和监控</a:t>
            </a:r>
            <a:endParaRPr lang="en-US" altLang="zh-CN" sz="2400" i="0" dirty="0">
              <a:solidFill>
                <a:srgbClr val="FF6600"/>
              </a:solidFill>
              <a:ea typeface="宋体" pitchFamily="2" charset="-122"/>
            </a:endParaRPr>
          </a:p>
          <a:p>
            <a:pPr marL="342900" indent="-342900">
              <a:lnSpc>
                <a:spcPct val="140000"/>
              </a:lnSpc>
              <a:buFont typeface="Wingdings" charset="2"/>
              <a:buChar char="²"/>
              <a:defRPr/>
            </a:pPr>
            <a:r>
              <a:rPr lang="zh-CN" altLang="zh-CN" sz="2400" i="0" dirty="0">
                <a:solidFill>
                  <a:srgbClr val="FF6600"/>
                </a:solidFill>
                <a:ea typeface="宋体" pitchFamily="2" charset="-122"/>
              </a:rPr>
              <a:t>测试是一项技术性的工作，侧重对产品进行评估和验证 </a:t>
            </a:r>
            <a:endParaRPr lang="zh-CN" altLang="en-US" sz="2400" i="0" dirty="0">
              <a:solidFill>
                <a:srgbClr val="FF6600"/>
              </a:solidFill>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65163" y="288925"/>
            <a:ext cx="7772400" cy="619125"/>
          </a:xfrm>
        </p:spPr>
        <p:txBody>
          <a:bodyPr/>
          <a:lstStyle/>
          <a:p>
            <a:pPr marL="533400" indent="-355600" algn="ctr" eaLnBrk="1" hangingPunct="1">
              <a:lnSpc>
                <a:spcPct val="150000"/>
              </a:lnSpc>
              <a:defRPr/>
            </a:pPr>
            <a:r>
              <a:rPr lang="en-US" altLang="zh-CN" sz="3600" b="1" dirty="0">
                <a:solidFill>
                  <a:srgbClr val="FFFF00"/>
                </a:solidFill>
                <a:latin typeface="+mj-ea"/>
              </a:rPr>
              <a:t>1.6 </a:t>
            </a:r>
            <a:r>
              <a:rPr lang="zh-CN" altLang="en-US" sz="3600" b="1" dirty="0">
                <a:solidFill>
                  <a:srgbClr val="FFFF00"/>
                </a:solidFill>
                <a:latin typeface="+mj-ea"/>
              </a:rPr>
              <a:t>测试驱动开发的思想</a:t>
            </a:r>
          </a:p>
        </p:txBody>
      </p:sp>
      <p:sp>
        <p:nvSpPr>
          <p:cNvPr id="6" name="Rectangle 3"/>
          <p:cNvSpPr txBox="1">
            <a:spLocks noChangeArrowheads="1"/>
          </p:cNvSpPr>
          <p:nvPr/>
        </p:nvSpPr>
        <p:spPr bwMode="auto">
          <a:xfrm>
            <a:off x="1504950" y="2151063"/>
            <a:ext cx="5513388" cy="2409825"/>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90000"/>
              <a:buFont typeface="Wingdings" pitchFamily="2" charset="2"/>
              <a:buChar char="n"/>
              <a:defRPr/>
            </a:pPr>
            <a:endParaRPr lang="zh-CN" altLang="en-US" sz="2800" kern="0" dirty="0">
              <a:latin typeface="+mn-lt"/>
              <a:ea typeface="+mn-ea"/>
            </a:endParaRPr>
          </a:p>
        </p:txBody>
      </p:sp>
      <p:pic>
        <p:nvPicPr>
          <p:cNvPr id="71683" name="Picture 1" descr="10-5"/>
          <p:cNvPicPr>
            <a:picLocks noChangeAspect="1" noChangeArrowheads="1"/>
          </p:cNvPicPr>
          <p:nvPr/>
        </p:nvPicPr>
        <p:blipFill>
          <a:blip r:embed="rId3"/>
          <a:srcRect/>
          <a:stretch>
            <a:fillRect/>
          </a:stretch>
        </p:blipFill>
        <p:spPr bwMode="auto">
          <a:xfrm>
            <a:off x="1066800" y="2151063"/>
            <a:ext cx="6754813" cy="3906837"/>
          </a:xfrm>
          <a:prstGeom prst="rect">
            <a:avLst/>
          </a:prstGeom>
          <a:noFill/>
          <a:ln w="9525">
            <a:noFill/>
            <a:miter lim="800000"/>
            <a:headEnd/>
            <a:tailEnd/>
          </a:ln>
        </p:spPr>
      </p:pic>
      <p:sp>
        <p:nvSpPr>
          <p:cNvPr id="5" name="内容占位符 2"/>
          <p:cNvSpPr>
            <a:spLocks noGrp="1"/>
          </p:cNvSpPr>
          <p:nvPr>
            <p:ph idx="1"/>
          </p:nvPr>
        </p:nvSpPr>
        <p:spPr>
          <a:xfrm>
            <a:off x="1357313" y="1285875"/>
            <a:ext cx="7104062" cy="774973"/>
          </a:xfrm>
        </p:spPr>
        <p:txBody>
          <a:bodyPr/>
          <a:lstStyle/>
          <a:p>
            <a:r>
              <a:rPr lang="zh-CN" altLang="en-US" dirty="0"/>
              <a:t>测试在先，编码在后</a:t>
            </a:r>
            <a:r>
              <a:rPr lang="en-US" altLang="zh-CN" dirty="0"/>
              <a:t>——</a:t>
            </a:r>
            <a:r>
              <a:rPr lang="zh-CN" altLang="en-US" dirty="0"/>
              <a:t>编程之前，先写测试脚本或设计测试用例</a:t>
            </a:r>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71550" y="404813"/>
            <a:ext cx="6913563" cy="660400"/>
          </a:xfrm>
        </p:spPr>
        <p:txBody>
          <a:bodyPr/>
          <a:lstStyle/>
          <a:p>
            <a:pPr marL="533400" indent="-355600" algn="ctr" eaLnBrk="1" hangingPunct="1">
              <a:lnSpc>
                <a:spcPct val="150000"/>
              </a:lnSpc>
              <a:defRPr/>
            </a:pPr>
            <a:r>
              <a:rPr lang="en-US" altLang="zh-CN" sz="3600" b="1" dirty="0">
                <a:solidFill>
                  <a:srgbClr val="FFFF00"/>
                </a:solidFill>
                <a:latin typeface="+mj-ea"/>
              </a:rPr>
              <a:t>1.1 </a:t>
            </a:r>
            <a:r>
              <a:rPr lang="zh-CN" altLang="en-US" sz="3600" b="1" dirty="0">
                <a:solidFill>
                  <a:srgbClr val="FFFF00"/>
                </a:solidFill>
                <a:latin typeface="+mj-ea"/>
              </a:rPr>
              <a:t>软件测试的必要性</a:t>
            </a:r>
            <a:endParaRPr lang="en-US" altLang="zh-CN" sz="3600" b="1" dirty="0">
              <a:solidFill>
                <a:srgbClr val="FFFF00"/>
              </a:solidFill>
              <a:latin typeface="+mj-ea"/>
            </a:endParaRPr>
          </a:p>
        </p:txBody>
      </p:sp>
      <p:sp>
        <p:nvSpPr>
          <p:cNvPr id="2" name="Content Placeholder 4"/>
          <p:cNvSpPr>
            <a:spLocks noGrp="1"/>
          </p:cNvSpPr>
          <p:nvPr>
            <p:ph idx="1"/>
          </p:nvPr>
        </p:nvSpPr>
        <p:spPr>
          <a:xfrm>
            <a:off x="1030288" y="2078038"/>
            <a:ext cx="6980237" cy="2741612"/>
          </a:xfrm>
        </p:spPr>
        <p:txBody>
          <a:bodyPr/>
          <a:lstStyle/>
          <a:p>
            <a:pPr eaLnBrk="1" hangingPunct="1">
              <a:lnSpc>
                <a:spcPct val="140000"/>
              </a:lnSpc>
              <a:buFontTx/>
              <a:buNone/>
            </a:pPr>
            <a:r>
              <a:rPr lang="en-US" altLang="zh-CN" sz="2400"/>
              <a:t>1.1.1 </a:t>
            </a:r>
            <a:r>
              <a:rPr lang="zh-CN" altLang="en-US" sz="2400"/>
              <a:t>迪斯尼并不总是带来笑声</a:t>
            </a:r>
            <a:endParaRPr lang="en-US" altLang="zh-CN" sz="2400"/>
          </a:p>
          <a:p>
            <a:pPr eaLnBrk="1" hangingPunct="1">
              <a:lnSpc>
                <a:spcPct val="140000"/>
              </a:lnSpc>
              <a:buFontTx/>
              <a:buNone/>
            </a:pPr>
            <a:r>
              <a:rPr lang="en-US" altLang="zh-CN" sz="2400"/>
              <a:t>1.1.2 </a:t>
            </a:r>
            <a:r>
              <a:rPr lang="zh-CN" altLang="en-US" sz="2400"/>
              <a:t>一个缺陷造成了数亿美元损失</a:t>
            </a:r>
            <a:endParaRPr lang="en-US" altLang="zh-CN" sz="2400"/>
          </a:p>
          <a:p>
            <a:pPr eaLnBrk="1" hangingPunct="1">
              <a:lnSpc>
                <a:spcPct val="140000"/>
              </a:lnSpc>
              <a:buFontTx/>
              <a:buNone/>
            </a:pPr>
            <a:r>
              <a:rPr lang="en-US" altLang="zh-CN" sz="2400"/>
              <a:t>1.1.3 </a:t>
            </a:r>
            <a:r>
              <a:rPr lang="zh-CN" altLang="en-US" sz="2400"/>
              <a:t>火星探测飞船坠毁</a:t>
            </a:r>
            <a:endParaRPr lang="en-US" altLang="zh-CN" sz="2400"/>
          </a:p>
          <a:p>
            <a:pPr eaLnBrk="1" hangingPunct="1">
              <a:lnSpc>
                <a:spcPct val="140000"/>
              </a:lnSpc>
              <a:buFontTx/>
              <a:buNone/>
            </a:pPr>
            <a:r>
              <a:rPr lang="en-US" altLang="zh-CN" sz="2400"/>
              <a:t>1.1.4 </a:t>
            </a:r>
            <a:r>
              <a:rPr lang="zh-CN" altLang="en-US" sz="2400"/>
              <a:t>更多的悲剧</a:t>
            </a:r>
          </a:p>
        </p:txBody>
      </p:sp>
      <p:pic>
        <p:nvPicPr>
          <p:cNvPr id="19459" name="Picture 8" descr="http://nagpals.com/blog/assets/content/images/bug.png"/>
          <p:cNvPicPr>
            <a:picLocks noChangeAspect="1" noChangeArrowheads="1"/>
          </p:cNvPicPr>
          <p:nvPr/>
        </p:nvPicPr>
        <p:blipFill>
          <a:blip r:embed="rId3"/>
          <a:srcRect/>
          <a:stretch>
            <a:fillRect/>
          </a:stretch>
        </p:blipFill>
        <p:spPr bwMode="auto">
          <a:xfrm>
            <a:off x="5922963" y="3392488"/>
            <a:ext cx="2847975" cy="250666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marL="533400" indent="-355600" algn="ctr" eaLnBrk="1" hangingPunct="1">
              <a:lnSpc>
                <a:spcPct val="150000"/>
              </a:lnSpc>
              <a:defRPr/>
            </a:pPr>
            <a:r>
              <a:rPr lang="zh-CN" altLang="en-US" sz="3600" b="1" dirty="0">
                <a:solidFill>
                  <a:srgbClr val="FFFF00"/>
                </a:solidFill>
                <a:latin typeface="+mj-ea"/>
              </a:rPr>
              <a:t>迪斯尼并不总是带来笑声</a:t>
            </a:r>
          </a:p>
        </p:txBody>
      </p:sp>
      <p:sp>
        <p:nvSpPr>
          <p:cNvPr id="21506" name="Content Placeholder 2"/>
          <p:cNvSpPr>
            <a:spLocks noGrp="1"/>
          </p:cNvSpPr>
          <p:nvPr>
            <p:ph idx="1"/>
          </p:nvPr>
        </p:nvSpPr>
        <p:spPr>
          <a:xfrm>
            <a:off x="914400" y="1600200"/>
            <a:ext cx="7772400" cy="2705100"/>
          </a:xfrm>
        </p:spPr>
        <p:txBody>
          <a:bodyPr/>
          <a:lstStyle/>
          <a:p>
            <a:pPr eaLnBrk="1" hangingPunct="1">
              <a:buFontTx/>
              <a:buNone/>
            </a:pPr>
            <a:r>
              <a:rPr lang="en-US" altLang="zh-CN" sz="2400">
                <a:latin typeface="楷体_GB2312"/>
                <a:ea typeface="楷体_GB2312"/>
                <a:cs typeface="楷体_GB2312"/>
              </a:rPr>
              <a:t>1994</a:t>
            </a:r>
            <a:r>
              <a:rPr lang="zh-CN" altLang="en-US" sz="2400">
                <a:latin typeface="楷体_GB2312"/>
                <a:ea typeface="楷体_GB2312"/>
                <a:cs typeface="楷体_GB2312"/>
              </a:rPr>
              <a:t>年圣诞节前夕，迪斯尼公司发布了第一个面向儿童的多媒体光盘游戏“狮子王童话”</a:t>
            </a:r>
            <a:endParaRPr lang="en-US" altLang="zh-CN" sz="2400">
              <a:latin typeface="楷体_GB2312"/>
              <a:ea typeface="楷体_GB2312"/>
              <a:cs typeface="楷体_GB2312"/>
            </a:endParaRPr>
          </a:p>
          <a:p>
            <a:pPr eaLnBrk="1" hangingPunct="1">
              <a:buFontTx/>
              <a:buNone/>
            </a:pPr>
            <a:r>
              <a:rPr lang="zh-CN" altLang="en-US" sz="2400">
                <a:latin typeface="楷体_GB2312"/>
                <a:ea typeface="楷体_GB2312"/>
                <a:cs typeface="楷体_GB2312"/>
              </a:rPr>
              <a:t>圣诞节后的第一天，迪斯尼客户支持部电话开始响个不停，不断有人咨询、抱怨为什么游戏总是安装不成功，或没法正常使用</a:t>
            </a:r>
            <a:endParaRPr lang="en-US" altLang="zh-CN" sz="2400">
              <a:latin typeface="楷体_GB2312"/>
              <a:ea typeface="楷体_GB2312"/>
              <a:cs typeface="楷体_GB2312"/>
            </a:endParaRPr>
          </a:p>
          <a:p>
            <a:pPr eaLnBrk="1" hangingPunct="1">
              <a:buFontTx/>
              <a:buNone/>
            </a:pPr>
            <a:r>
              <a:rPr lang="zh-CN" altLang="en-US" sz="2400">
                <a:latin typeface="楷体_GB2312"/>
                <a:ea typeface="楷体_GB2312"/>
                <a:cs typeface="楷体_GB2312"/>
              </a:rPr>
              <a:t>这个游戏软件只能在少数系统中正常运行</a:t>
            </a:r>
          </a:p>
        </p:txBody>
      </p:sp>
      <p:pic>
        <p:nvPicPr>
          <p:cNvPr id="21507" name="Picture 7" descr="http://c1334242.cdn.cloudfiles.rackspacecloud.com/images/products/specials/lion_king_large.gif"/>
          <p:cNvPicPr>
            <a:picLocks noChangeAspect="1" noChangeArrowheads="1"/>
          </p:cNvPicPr>
          <p:nvPr/>
        </p:nvPicPr>
        <p:blipFill>
          <a:blip r:embed="rId3"/>
          <a:srcRect/>
          <a:stretch>
            <a:fillRect/>
          </a:stretch>
        </p:blipFill>
        <p:spPr bwMode="auto">
          <a:xfrm>
            <a:off x="1906588" y="4159250"/>
            <a:ext cx="5294312" cy="26479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738188" y="215900"/>
            <a:ext cx="7772400" cy="836613"/>
          </a:xfrm>
        </p:spPr>
        <p:txBody>
          <a:bodyPr/>
          <a:lstStyle/>
          <a:p>
            <a:pPr marL="533400" indent="-355600" algn="ctr" eaLnBrk="1" hangingPunct="1">
              <a:lnSpc>
                <a:spcPct val="150000"/>
              </a:lnSpc>
              <a:defRPr/>
            </a:pPr>
            <a:r>
              <a:rPr lang="zh-CN" altLang="en-US" sz="3600" b="1" dirty="0">
                <a:solidFill>
                  <a:srgbClr val="FFFF00"/>
                </a:solidFill>
                <a:latin typeface="+mj-ea"/>
              </a:rPr>
              <a:t>一个缺陷造成了数亿美元损失</a:t>
            </a:r>
          </a:p>
        </p:txBody>
      </p:sp>
      <p:sp>
        <p:nvSpPr>
          <p:cNvPr id="23554" name="Content Placeholder 2"/>
          <p:cNvSpPr>
            <a:spLocks noGrp="1"/>
          </p:cNvSpPr>
          <p:nvPr>
            <p:ph idx="1"/>
          </p:nvPr>
        </p:nvSpPr>
        <p:spPr>
          <a:xfrm>
            <a:off x="446088" y="1858963"/>
            <a:ext cx="8229600" cy="550862"/>
          </a:xfrm>
        </p:spPr>
        <p:txBody>
          <a:bodyPr/>
          <a:lstStyle/>
          <a:p>
            <a:pPr eaLnBrk="1" hangingPunct="1">
              <a:buFont typeface="Wingdings" pitchFamily="2" charset="2"/>
              <a:buNone/>
            </a:pPr>
            <a:r>
              <a:rPr lang="zh-CN" altLang="en-US" b="1"/>
              <a:t>（</a:t>
            </a:r>
            <a:r>
              <a:rPr lang="en-US" altLang="zh-CN" b="1"/>
              <a:t>4195835</a:t>
            </a:r>
            <a:r>
              <a:rPr lang="zh-CN" altLang="en-US" b="1"/>
              <a:t>／</a:t>
            </a:r>
            <a:r>
              <a:rPr lang="en-US" altLang="zh-CN" b="1"/>
              <a:t>3145727</a:t>
            </a:r>
            <a:r>
              <a:rPr lang="zh-CN" altLang="en-US" b="1"/>
              <a:t>）</a:t>
            </a:r>
            <a:r>
              <a:rPr lang="zh-CN" altLang="zh-CN" b="1"/>
              <a:t>×</a:t>
            </a:r>
            <a:r>
              <a:rPr lang="en-US" altLang="zh-CN" b="1"/>
              <a:t>3145727- 4195835 = </a:t>
            </a:r>
            <a:r>
              <a:rPr lang="en-US" altLang="zh-CN" sz="3600" b="1">
                <a:solidFill>
                  <a:srgbClr val="FF0000"/>
                </a:solidFill>
              </a:rPr>
              <a:t>?</a:t>
            </a:r>
            <a:endParaRPr lang="zh-CN" altLang="en-US" sz="3600">
              <a:solidFill>
                <a:srgbClr val="FF0000"/>
              </a:solidFill>
            </a:endParaRPr>
          </a:p>
        </p:txBody>
      </p:sp>
      <p:pic>
        <p:nvPicPr>
          <p:cNvPr id="21508" name="Picture 4" descr="pentium-CPU.gif"/>
          <p:cNvPicPr>
            <a:picLocks noChangeAspect="1"/>
          </p:cNvPicPr>
          <p:nvPr/>
        </p:nvPicPr>
        <p:blipFill>
          <a:blip r:embed="rId3"/>
          <a:srcRect/>
          <a:stretch>
            <a:fillRect/>
          </a:stretch>
        </p:blipFill>
        <p:spPr bwMode="auto">
          <a:xfrm>
            <a:off x="1833563" y="2954338"/>
            <a:ext cx="5153025" cy="2543175"/>
          </a:xfrm>
          <a:prstGeom prst="rect">
            <a:avLst/>
          </a:prstGeom>
          <a:noFill/>
          <a:ln w="9525">
            <a:noFill/>
            <a:miter lim="800000"/>
            <a:headEnd/>
            <a:tailEnd/>
          </a:ln>
        </p:spPr>
      </p:pic>
      <p:sp>
        <p:nvSpPr>
          <p:cNvPr id="6" name="TextBox 5"/>
          <p:cNvSpPr txBox="1"/>
          <p:nvPr/>
        </p:nvSpPr>
        <p:spPr>
          <a:xfrm>
            <a:off x="446088" y="5875338"/>
            <a:ext cx="8324850" cy="461962"/>
          </a:xfrm>
          <a:prstGeom prst="rect">
            <a:avLst/>
          </a:prstGeom>
          <a:noFill/>
        </p:spPr>
        <p:txBody>
          <a:bodyPr>
            <a:spAutoFit/>
          </a:bodyPr>
          <a:lstStyle/>
          <a:p>
            <a:pPr>
              <a:defRPr/>
            </a:pPr>
            <a:r>
              <a:rPr lang="zh-CN" altLang="en-US" sz="2400" b="1" dirty="0">
                <a:solidFill>
                  <a:schemeClr val="accent6"/>
                </a:solidFill>
                <a:ea typeface="宋体" pitchFamily="2" charset="-122"/>
              </a:rPr>
              <a:t>最后 </a:t>
            </a:r>
            <a:r>
              <a:rPr lang="en-US" altLang="zh-CN" sz="2400" b="1" dirty="0">
                <a:solidFill>
                  <a:schemeClr val="accent6"/>
                </a:solidFill>
                <a:ea typeface="宋体" pitchFamily="2" charset="-122"/>
              </a:rPr>
              <a:t>Intel</a:t>
            </a:r>
            <a:r>
              <a:rPr lang="zh-CN" altLang="en-US" sz="2400" b="1" dirty="0">
                <a:solidFill>
                  <a:schemeClr val="accent6"/>
                </a:solidFill>
                <a:ea typeface="宋体" pitchFamily="2" charset="-122"/>
              </a:rPr>
              <a:t>公司付出很大代价，回收</a:t>
            </a:r>
            <a:r>
              <a:rPr lang="en-US" altLang="zh-CN" sz="2400" b="1" dirty="0">
                <a:solidFill>
                  <a:schemeClr val="accent6"/>
                </a:solidFill>
                <a:ea typeface="宋体" pitchFamily="2" charset="-122"/>
              </a:rPr>
              <a:t>CPU</a:t>
            </a:r>
            <a:r>
              <a:rPr lang="zh-CN" altLang="en-US" sz="2400" b="1" dirty="0">
                <a:solidFill>
                  <a:schemeClr val="accent6"/>
                </a:solidFill>
                <a:ea typeface="宋体" pitchFamily="2" charset="-122"/>
              </a:rPr>
              <a:t>，造成</a:t>
            </a:r>
            <a:r>
              <a:rPr lang="en-US" altLang="zh-CN" sz="2400" b="1" dirty="0">
                <a:solidFill>
                  <a:schemeClr val="accent6"/>
                </a:solidFill>
                <a:ea typeface="宋体" pitchFamily="2" charset="-122"/>
              </a:rPr>
              <a:t>4</a:t>
            </a:r>
            <a:r>
              <a:rPr lang="zh-CN" altLang="en-US" sz="2400" b="1" dirty="0">
                <a:solidFill>
                  <a:schemeClr val="accent6"/>
                </a:solidFill>
                <a:ea typeface="宋体" pitchFamily="2" charset="-122"/>
              </a:rPr>
              <a:t>亿美元损失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strVal val="#ppt_w*0.70"/>
                                          </p:val>
                                        </p:tav>
                                        <p:tav tm="100000">
                                          <p:val>
                                            <p:strVal val="#ppt_w"/>
                                          </p:val>
                                        </p:tav>
                                      </p:tavLst>
                                    </p:anim>
                                    <p:anim calcmode="lin" valueType="num">
                                      <p:cBhvr>
                                        <p:cTn id="8" dur="1000" fill="hold"/>
                                        <p:tgtEl>
                                          <p:spTgt spid="21508"/>
                                        </p:tgtEl>
                                        <p:attrNameLst>
                                          <p:attrName>ppt_h</p:attrName>
                                        </p:attrNameLst>
                                      </p:cBhvr>
                                      <p:tavLst>
                                        <p:tav tm="0">
                                          <p:val>
                                            <p:strVal val="#ppt_h"/>
                                          </p:val>
                                        </p:tav>
                                        <p:tav tm="100000">
                                          <p:val>
                                            <p:strVal val="#ppt_h"/>
                                          </p:val>
                                        </p:tav>
                                      </p:tavLst>
                                    </p:anim>
                                    <p:animEffect transition="in" filter="fade">
                                      <p:cBhvr>
                                        <p:cTn id="9" dur="1000"/>
                                        <p:tgtEl>
                                          <p:spTgt spid="2150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31913" y="366713"/>
            <a:ext cx="6240462" cy="561975"/>
          </a:xfrm>
        </p:spPr>
        <p:txBody>
          <a:bodyPr/>
          <a:lstStyle/>
          <a:p>
            <a:pPr marL="533400" indent="-355600" algn="ctr" eaLnBrk="1" hangingPunct="1">
              <a:lnSpc>
                <a:spcPct val="150000"/>
              </a:lnSpc>
              <a:defRPr/>
            </a:pPr>
            <a:r>
              <a:rPr lang="zh-CN" altLang="en-US" sz="3600" b="1" dirty="0">
                <a:solidFill>
                  <a:srgbClr val="FFFF00"/>
                </a:solidFill>
                <a:latin typeface="+mj-ea"/>
              </a:rPr>
              <a:t>火星探测飞船坠毁</a:t>
            </a:r>
          </a:p>
        </p:txBody>
      </p:sp>
      <p:sp>
        <p:nvSpPr>
          <p:cNvPr id="22531" name="Content Placeholder 2"/>
          <p:cNvSpPr>
            <a:spLocks noGrp="1"/>
          </p:cNvSpPr>
          <p:nvPr>
            <p:ph idx="1"/>
          </p:nvPr>
        </p:nvSpPr>
        <p:spPr>
          <a:xfrm>
            <a:off x="395288" y="1557338"/>
            <a:ext cx="5329237" cy="4749800"/>
          </a:xfrm>
        </p:spPr>
        <p:txBody>
          <a:bodyPr/>
          <a:lstStyle/>
          <a:p>
            <a:pPr>
              <a:lnSpc>
                <a:spcPct val="130000"/>
              </a:lnSpc>
              <a:buClr>
                <a:srgbClr val="3C8C93"/>
              </a:buClr>
              <a:buSzPct val="90000"/>
              <a:buFont typeface="Wingdings" pitchFamily="2" charset="2"/>
              <a:buChar char="p"/>
            </a:pPr>
            <a:r>
              <a:rPr lang="zh-CN" altLang="en-US" sz="2400" dirty="0">
                <a:ea typeface="楷体" pitchFamily="49" charset="-122"/>
              </a:rPr>
              <a:t>机械震动在大多数情况下也会触发着地开关，设置错误的数据位。设想飞船开始着陆时，计算机极有可能关闭推进器，而火星登陆飞船下坠</a:t>
            </a:r>
            <a:r>
              <a:rPr lang="en-US" altLang="zh-CN" sz="2400" dirty="0">
                <a:ea typeface="楷体" pitchFamily="49" charset="-122"/>
              </a:rPr>
              <a:t>1800</a:t>
            </a:r>
            <a:r>
              <a:rPr lang="zh-CN" altLang="en-US" sz="2400" dirty="0">
                <a:ea typeface="楷体" pitchFamily="49" charset="-122"/>
              </a:rPr>
              <a:t>米之后没有反推进器的帮助，冲向地面，必然会撞成碎片</a:t>
            </a:r>
            <a:endParaRPr lang="en-US" altLang="zh-CN" sz="2400" dirty="0">
              <a:ea typeface="楷体" pitchFamily="49" charset="-122"/>
            </a:endParaRPr>
          </a:p>
          <a:p>
            <a:pPr>
              <a:lnSpc>
                <a:spcPct val="130000"/>
              </a:lnSpc>
              <a:buClr>
                <a:srgbClr val="3C8C93"/>
              </a:buClr>
              <a:buSzPct val="90000"/>
              <a:buFont typeface="Wingdings" pitchFamily="2" charset="2"/>
              <a:buChar char="p"/>
            </a:pPr>
            <a:r>
              <a:rPr lang="zh-CN" altLang="en-US" sz="2400" dirty="0">
                <a:ea typeface="楷体" pitchFamily="49" charset="-122"/>
              </a:rPr>
              <a:t>两个小组本身的工作都没什么问题，就是没有合在一起测试，其接口没有被测，而问题就在这里</a:t>
            </a:r>
          </a:p>
        </p:txBody>
      </p:sp>
      <p:pic>
        <p:nvPicPr>
          <p:cNvPr id="25603" name="Picture 5" descr="http://www.scientificamerican.com/media/inline/E94DBF14-9F3B-3D1F-3CFD4102717B20A9_1.jpg"/>
          <p:cNvPicPr>
            <a:picLocks noChangeAspect="1" noChangeArrowheads="1"/>
          </p:cNvPicPr>
          <p:nvPr/>
        </p:nvPicPr>
        <p:blipFill>
          <a:blip r:embed="rId3"/>
          <a:srcRect/>
          <a:stretch>
            <a:fillRect/>
          </a:stretch>
        </p:blipFill>
        <p:spPr bwMode="auto">
          <a:xfrm>
            <a:off x="5795963" y="2492375"/>
            <a:ext cx="30480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left)">
                                      <p:cBhvr>
                                        <p:cTn id="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533400" indent="-355600" algn="ctr" eaLnBrk="1" hangingPunct="1">
              <a:lnSpc>
                <a:spcPct val="150000"/>
              </a:lnSpc>
              <a:defRPr/>
            </a:pPr>
            <a:r>
              <a:rPr lang="zh-CN" altLang="en-US" sz="3600" b="1" dirty="0">
                <a:solidFill>
                  <a:srgbClr val="FFFF00"/>
                </a:solidFill>
                <a:latin typeface="+mj-ea"/>
              </a:rPr>
              <a:t>更多的悲剧</a:t>
            </a:r>
          </a:p>
        </p:txBody>
      </p:sp>
      <p:sp>
        <p:nvSpPr>
          <p:cNvPr id="23555" name="Content Placeholder 2"/>
          <p:cNvSpPr>
            <a:spLocks noGrp="1"/>
          </p:cNvSpPr>
          <p:nvPr>
            <p:ph idx="1"/>
          </p:nvPr>
        </p:nvSpPr>
        <p:spPr>
          <a:xfrm>
            <a:off x="539750" y="1844675"/>
            <a:ext cx="8064500" cy="4032250"/>
          </a:xfrm>
        </p:spPr>
        <p:txBody>
          <a:bodyPr/>
          <a:lstStyle/>
          <a:p>
            <a:pPr>
              <a:lnSpc>
                <a:spcPct val="130000"/>
              </a:lnSpc>
              <a:buClr>
                <a:srgbClr val="3C8C93"/>
              </a:buClr>
              <a:buSzPct val="90000"/>
              <a:buFont typeface="Wingdings" pitchFamily="2" charset="2"/>
              <a:buChar char="p"/>
            </a:pPr>
            <a:r>
              <a:rPr lang="zh-CN" altLang="en-US" sz="2400">
                <a:ea typeface="楷体" pitchFamily="49" charset="-122"/>
              </a:rPr>
              <a:t>放射性治疗仪</a:t>
            </a:r>
            <a:r>
              <a:rPr lang="en-US" altLang="zh-CN" sz="2400">
                <a:ea typeface="楷体" pitchFamily="49" charset="-122"/>
              </a:rPr>
              <a:t>Therac-25</a:t>
            </a:r>
            <a:r>
              <a:rPr lang="zh-CN" altLang="en-US" sz="2400">
                <a:ea typeface="楷体" pitchFamily="49" charset="-122"/>
              </a:rPr>
              <a:t>中的软件存在缺陷，导致几个癌症病人受到非常严重的过量放射性治疗，其中</a:t>
            </a:r>
            <a:r>
              <a:rPr lang="en-US" altLang="zh-CN" sz="2400">
                <a:ea typeface="楷体" pitchFamily="49" charset="-122"/>
              </a:rPr>
              <a:t>4</a:t>
            </a:r>
            <a:r>
              <a:rPr lang="zh-CN" altLang="en-US" sz="2400">
                <a:ea typeface="楷体" pitchFamily="49" charset="-122"/>
              </a:rPr>
              <a:t>个人因此死亡</a:t>
            </a:r>
            <a:endParaRPr lang="en-US" altLang="zh-CN" sz="2400">
              <a:ea typeface="楷体" pitchFamily="49" charset="-122"/>
            </a:endParaRPr>
          </a:p>
          <a:p>
            <a:pPr>
              <a:lnSpc>
                <a:spcPct val="130000"/>
              </a:lnSpc>
              <a:buClr>
                <a:srgbClr val="3C8C93"/>
              </a:buClr>
              <a:buSzPct val="90000"/>
              <a:buFont typeface="Wingdings" pitchFamily="2" charset="2"/>
              <a:buChar char="p"/>
            </a:pPr>
            <a:r>
              <a:rPr lang="zh-CN" altLang="en-US" sz="2400">
                <a:ea typeface="楷体" pitchFamily="49" charset="-122"/>
              </a:rPr>
              <a:t>当爱国者导弹防御系统的时钟累计运行超过</a:t>
            </a:r>
            <a:r>
              <a:rPr lang="en-US" altLang="zh-CN" sz="2400">
                <a:ea typeface="楷体" pitchFamily="49" charset="-122"/>
              </a:rPr>
              <a:t>14</a:t>
            </a:r>
            <a:r>
              <a:rPr lang="zh-CN" altLang="en-US" sz="2400">
                <a:ea typeface="楷体" pitchFamily="49" charset="-122"/>
              </a:rPr>
              <a:t>小时后，系统的跟踪系统就不准确。从而导致拦截伊拉克飞毛腿导弹的几次失败，其中一枚在沙特阿拉伯的多哈爆炸的飞毛腿导弹造成</a:t>
            </a:r>
            <a:r>
              <a:rPr lang="en-US" altLang="zh-CN" sz="2400">
                <a:ea typeface="楷体" pitchFamily="49" charset="-122"/>
              </a:rPr>
              <a:t>28</a:t>
            </a:r>
            <a:r>
              <a:rPr lang="zh-CN" altLang="en-US" sz="2400">
                <a:ea typeface="楷体" pitchFamily="49" charset="-122"/>
              </a:rPr>
              <a:t>名美国士兵死亡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p:cNvPicPr>
            <a:picLocks noChangeAspect="1" noChangeArrowheads="1"/>
          </p:cNvPicPr>
          <p:nvPr/>
        </p:nvPicPr>
        <p:blipFill>
          <a:blip r:embed="rId3"/>
          <a:srcRect/>
          <a:stretch>
            <a:fillRect/>
          </a:stretch>
        </p:blipFill>
        <p:spPr bwMode="auto">
          <a:xfrm>
            <a:off x="4967288" y="4076700"/>
            <a:ext cx="3563937" cy="2571750"/>
          </a:xfrm>
          <a:prstGeom prst="rect">
            <a:avLst/>
          </a:prstGeom>
          <a:noFill/>
          <a:ln w="9525">
            <a:noFill/>
            <a:miter lim="800000"/>
            <a:headEnd/>
            <a:tailEnd/>
          </a:ln>
        </p:spPr>
      </p:pic>
      <p:sp>
        <p:nvSpPr>
          <p:cNvPr id="4" name="Text Box 4"/>
          <p:cNvSpPr txBox="1">
            <a:spLocks noChangeArrowheads="1"/>
          </p:cNvSpPr>
          <p:nvPr/>
        </p:nvSpPr>
        <p:spPr bwMode="auto">
          <a:xfrm>
            <a:off x="611188" y="6092825"/>
            <a:ext cx="3957637" cy="525463"/>
          </a:xfrm>
          <a:prstGeom prst="rect">
            <a:avLst/>
          </a:prstGeom>
          <a:noFill/>
          <a:ln w="9525">
            <a:noFill/>
            <a:miter lim="800000"/>
            <a:headEnd/>
            <a:tailEnd/>
          </a:ln>
        </p:spPr>
        <p:txBody>
          <a:bodyPr lIns="90000" tIns="46800" rIns="90000" bIns="46800">
            <a:spAutoFit/>
          </a:bodyPr>
          <a:lstStyle/>
          <a:p>
            <a:pPr eaLnBrk="0" hangingPunct="0"/>
            <a:r>
              <a:rPr kumimoji="1" lang="de-DE" altLang="zh-CN" sz="1400" b="1">
                <a:solidFill>
                  <a:schemeClr val="accent2"/>
                </a:solidFill>
                <a:hlinkClick r:id="rId4"/>
              </a:rPr>
              <a:t>http://news.163.com/07/1217/01/3VSLHQ4E00011229.html</a:t>
            </a:r>
            <a:endParaRPr kumimoji="1" lang="zh-TW" altLang="en-US" sz="1400" b="1"/>
          </a:p>
        </p:txBody>
      </p:sp>
      <p:pic>
        <p:nvPicPr>
          <p:cNvPr id="29699" name="Picture 3"/>
          <p:cNvPicPr>
            <a:picLocks noChangeAspect="1" noChangeArrowheads="1"/>
          </p:cNvPicPr>
          <p:nvPr/>
        </p:nvPicPr>
        <p:blipFill>
          <a:blip r:embed="rId5"/>
          <a:srcRect/>
          <a:stretch>
            <a:fillRect/>
          </a:stretch>
        </p:blipFill>
        <p:spPr bwMode="auto">
          <a:xfrm>
            <a:off x="4967288" y="1520825"/>
            <a:ext cx="3554412" cy="2543175"/>
          </a:xfrm>
          <a:prstGeom prst="rect">
            <a:avLst/>
          </a:prstGeom>
          <a:noFill/>
          <a:ln w="9525">
            <a:noFill/>
            <a:miter lim="800000"/>
            <a:headEnd/>
            <a:tailEnd/>
          </a:ln>
        </p:spPr>
      </p:pic>
      <p:sp>
        <p:nvSpPr>
          <p:cNvPr id="130056" name="Text Box 8"/>
          <p:cNvSpPr txBox="1">
            <a:spLocks noChangeArrowheads="1"/>
          </p:cNvSpPr>
          <p:nvPr/>
        </p:nvSpPr>
        <p:spPr bwMode="auto">
          <a:xfrm>
            <a:off x="179388" y="1484313"/>
            <a:ext cx="4824412" cy="4397375"/>
          </a:xfrm>
          <a:prstGeom prst="rect">
            <a:avLst/>
          </a:prstGeom>
          <a:noFill/>
          <a:ln w="9525">
            <a:noFill/>
            <a:miter lim="800000"/>
            <a:headEnd/>
            <a:tailEnd/>
          </a:ln>
          <a:effectLst/>
        </p:spPr>
        <p:txBody>
          <a:bodyPr lIns="90000" tIns="46800" rIns="90000" bIns="46800">
            <a:spAutoFit/>
          </a:bodyPr>
          <a:lstStyle/>
          <a:p>
            <a:pPr marL="342900" indent="-342900" eaLnBrk="0" hangingPunct="0">
              <a:lnSpc>
                <a:spcPct val="130000"/>
              </a:lnSpc>
              <a:spcBef>
                <a:spcPct val="20000"/>
              </a:spcBef>
              <a:buClr>
                <a:schemeClr val="accent1">
                  <a:lumMod val="50000"/>
                </a:schemeClr>
              </a:buClr>
              <a:buSzPct val="90000"/>
              <a:buFont typeface="Wingdings" charset="2"/>
              <a:buChar char="p"/>
              <a:defRPr/>
            </a:pPr>
            <a:r>
              <a:rPr lang="en-US" altLang="zh-CN" sz="2400" i="0" dirty="0">
                <a:latin typeface="+mn-lt"/>
                <a:ea typeface="楷体"/>
                <a:cs typeface="楷体"/>
              </a:rPr>
              <a:t>2006</a:t>
            </a:r>
            <a:r>
              <a:rPr lang="zh-CN" altLang="en-US" sz="2400" i="0" dirty="0">
                <a:latin typeface="+mn-lt"/>
                <a:ea typeface="楷体"/>
                <a:cs typeface="楷体"/>
              </a:rPr>
              <a:t>年</a:t>
            </a:r>
            <a:r>
              <a:rPr lang="en-US" altLang="zh-CN" sz="2400" i="0" dirty="0">
                <a:latin typeface="+mn-lt"/>
                <a:ea typeface="楷体"/>
                <a:cs typeface="楷体"/>
              </a:rPr>
              <a:t>4</a:t>
            </a:r>
            <a:r>
              <a:rPr lang="zh-CN" altLang="en-US" sz="2400" i="0" dirty="0">
                <a:latin typeface="+mn-lt"/>
                <a:ea typeface="楷体"/>
                <a:cs typeface="楷体"/>
              </a:rPr>
              <a:t>月</a:t>
            </a:r>
            <a:r>
              <a:rPr lang="en-US" altLang="zh-CN" sz="2400" i="0" dirty="0">
                <a:latin typeface="+mn-lt"/>
                <a:ea typeface="楷体"/>
                <a:cs typeface="楷体"/>
              </a:rPr>
              <a:t>21</a:t>
            </a:r>
            <a:r>
              <a:rPr lang="zh-CN" altLang="en-US" sz="2400" i="0" dirty="0">
                <a:latin typeface="+mn-lt"/>
                <a:ea typeface="楷体"/>
                <a:cs typeface="楷体"/>
              </a:rPr>
              <a:t>日晚</a:t>
            </a:r>
            <a:r>
              <a:rPr lang="en-US" altLang="zh-CN" sz="2400" i="0" dirty="0">
                <a:latin typeface="+mn-lt"/>
                <a:ea typeface="楷体"/>
                <a:cs typeface="楷体"/>
              </a:rPr>
              <a:t>10</a:t>
            </a:r>
            <a:r>
              <a:rPr lang="zh-CN" altLang="en-US" sz="2400" i="0" dirty="0">
                <a:latin typeface="+mn-lt"/>
                <a:ea typeface="楷体"/>
                <a:cs typeface="楷体"/>
              </a:rPr>
              <a:t>时，许霆来到广州天河区黄埔大道某银行的</a:t>
            </a:r>
            <a:r>
              <a:rPr lang="en-US" altLang="zh-CN" sz="2400" i="0" dirty="0">
                <a:latin typeface="+mn-lt"/>
                <a:ea typeface="楷体"/>
                <a:cs typeface="楷体"/>
              </a:rPr>
              <a:t>ATM</a:t>
            </a:r>
            <a:r>
              <a:rPr lang="zh-CN" altLang="en-US" sz="2400" i="0" dirty="0">
                <a:latin typeface="+mn-lt"/>
                <a:ea typeface="楷体"/>
                <a:cs typeface="楷体"/>
              </a:rPr>
              <a:t>取款机取款。结果取出</a:t>
            </a:r>
            <a:r>
              <a:rPr lang="en-US" altLang="zh-CN" sz="2400" i="0" dirty="0">
                <a:latin typeface="+mn-lt"/>
                <a:ea typeface="楷体"/>
                <a:cs typeface="楷体"/>
              </a:rPr>
              <a:t>1000</a:t>
            </a:r>
            <a:r>
              <a:rPr lang="zh-CN" altLang="en-US" sz="2400" i="0" dirty="0">
                <a:latin typeface="+mn-lt"/>
                <a:ea typeface="楷体"/>
                <a:cs typeface="楷体"/>
              </a:rPr>
              <a:t>元后，银行卡账户里只被扣</a:t>
            </a:r>
            <a:r>
              <a:rPr lang="en-US" altLang="zh-CN" sz="2400" i="0" dirty="0">
                <a:latin typeface="+mn-lt"/>
                <a:ea typeface="楷体"/>
                <a:cs typeface="楷体"/>
              </a:rPr>
              <a:t>1</a:t>
            </a:r>
            <a:r>
              <a:rPr lang="zh-CN" altLang="en-US" sz="2400" i="0" dirty="0">
                <a:latin typeface="+mn-lt"/>
                <a:ea typeface="楷体"/>
                <a:cs typeface="楷体"/>
              </a:rPr>
              <a:t>元，许霆先后取款</a:t>
            </a:r>
            <a:r>
              <a:rPr lang="en-US" altLang="zh-CN" sz="2400" i="0" dirty="0">
                <a:latin typeface="+mn-lt"/>
                <a:ea typeface="楷体"/>
                <a:cs typeface="楷体"/>
              </a:rPr>
              <a:t>171</a:t>
            </a:r>
            <a:r>
              <a:rPr lang="zh-CN" altLang="en-US" sz="2400" i="0" dirty="0">
                <a:latin typeface="+mn-lt"/>
                <a:ea typeface="楷体"/>
                <a:cs typeface="楷体"/>
              </a:rPr>
              <a:t>笔，合计</a:t>
            </a:r>
            <a:r>
              <a:rPr lang="en-US" altLang="zh-CN" sz="2400" i="0" dirty="0">
                <a:latin typeface="+mn-lt"/>
                <a:ea typeface="楷体"/>
                <a:cs typeface="楷体"/>
              </a:rPr>
              <a:t>17.5</a:t>
            </a:r>
            <a:r>
              <a:rPr lang="zh-CN" altLang="en-US" sz="2400" i="0" dirty="0">
                <a:latin typeface="+mn-lt"/>
                <a:ea typeface="楷体"/>
                <a:cs typeface="楷体"/>
              </a:rPr>
              <a:t>万元。许霆潜逃一年后被抓获，以盗窃罪被判无期徒刑，后改判为</a:t>
            </a:r>
            <a:r>
              <a:rPr lang="en-US" altLang="zh-CN" sz="2400" i="0" dirty="0">
                <a:latin typeface="+mn-lt"/>
                <a:ea typeface="楷体"/>
                <a:cs typeface="楷体"/>
              </a:rPr>
              <a:t>5</a:t>
            </a:r>
            <a:r>
              <a:rPr lang="zh-CN" altLang="en-US" sz="2400" i="0" dirty="0">
                <a:latin typeface="+mn-lt"/>
                <a:ea typeface="楷体"/>
                <a:cs typeface="楷体"/>
              </a:rPr>
              <a:t>年有期徒刑。</a:t>
            </a:r>
          </a:p>
        </p:txBody>
      </p:sp>
      <p:sp>
        <p:nvSpPr>
          <p:cNvPr id="7" name="标题 6"/>
          <p:cNvSpPr>
            <a:spLocks noGrp="1"/>
          </p:cNvSpPr>
          <p:nvPr>
            <p:ph type="title" idx="4294967295"/>
          </p:nvPr>
        </p:nvSpPr>
        <p:spPr>
          <a:xfrm>
            <a:off x="539750" y="333375"/>
            <a:ext cx="7488238" cy="1008063"/>
          </a:xfrm>
        </p:spPr>
        <p:txBody>
          <a:bodyPr tIns="0" bIns="0" anchor="t"/>
          <a:lstStyle/>
          <a:p>
            <a:pPr marL="533400" indent="-355600" algn="ctr" eaLnBrk="1" hangingPunct="1">
              <a:lnSpc>
                <a:spcPct val="150000"/>
              </a:lnSpc>
              <a:defRPr/>
            </a:pPr>
            <a:r>
              <a:rPr lang="zh-CN" altLang="en-US" sz="3600" b="1" dirty="0">
                <a:solidFill>
                  <a:srgbClr val="FFFF00"/>
                </a:solidFill>
                <a:latin typeface="+mj-ea"/>
              </a:rPr>
              <a:t>是软件的错误将许霆送进了监狱？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6"/>
                                        </p:tgtEl>
                                        <p:attrNameLst>
                                          <p:attrName>style.visibility</p:attrName>
                                        </p:attrNameLst>
                                      </p:cBhvr>
                                      <p:to>
                                        <p:strVal val="visible"/>
                                      </p:to>
                                    </p:set>
                                    <p:anim calcmode="lin" valueType="num">
                                      <p:cBhvr additive="base">
                                        <p:cTn id="7" dur="500" fill="hold"/>
                                        <p:tgtEl>
                                          <p:spTgt spid="130056"/>
                                        </p:tgtEl>
                                        <p:attrNameLst>
                                          <p:attrName>ppt_x</p:attrName>
                                        </p:attrNameLst>
                                      </p:cBhvr>
                                      <p:tavLst>
                                        <p:tav tm="0">
                                          <p:val>
                                            <p:strVal val="1+#ppt_w/2"/>
                                          </p:val>
                                        </p:tav>
                                        <p:tav tm="100000">
                                          <p:val>
                                            <p:strVal val="#ppt_x"/>
                                          </p:val>
                                        </p:tav>
                                      </p:tavLst>
                                    </p:anim>
                                    <p:anim calcmode="lin" valueType="num">
                                      <p:cBhvr additive="base">
                                        <p:cTn id="8" dur="500" fill="hold"/>
                                        <p:tgtEl>
                                          <p:spTgt spid="1300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0056" grpId="0"/>
    </p:bldLst>
  </p:timing>
</p:sld>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Template>
  <TotalTime>16745</TotalTime>
  <Words>2667</Words>
  <Application>Microsoft Office PowerPoint</Application>
  <PresentationFormat>全屏显示(4:3)</PresentationFormat>
  <Paragraphs>193</Paragraphs>
  <Slides>35</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黑体</vt:lpstr>
      <vt:lpstr>楷体</vt:lpstr>
      <vt:lpstr>楷体_GB2312</vt:lpstr>
      <vt:lpstr>宋体</vt:lpstr>
      <vt:lpstr>Arial</vt:lpstr>
      <vt:lpstr>Times New Roman</vt:lpstr>
      <vt:lpstr>Verdana</vt:lpstr>
      <vt:lpstr>Wingdings</vt:lpstr>
      <vt:lpstr>6</vt:lpstr>
      <vt:lpstr>PowerPoint 演示文稿</vt:lpstr>
      <vt:lpstr>第1章 引论</vt:lpstr>
      <vt:lpstr>问题</vt:lpstr>
      <vt:lpstr>1.1 软件测试的必要性</vt:lpstr>
      <vt:lpstr>迪斯尼并不总是带来笑声</vt:lpstr>
      <vt:lpstr>一个缺陷造成了数亿美元损失</vt:lpstr>
      <vt:lpstr>火星探测飞船坠毁</vt:lpstr>
      <vt:lpstr>更多的悲剧</vt:lpstr>
      <vt:lpstr>是软件的错误将许霆送进了监狱？</vt:lpstr>
      <vt:lpstr>08奥运票务中心、12306的道歉</vt:lpstr>
      <vt:lpstr>为什么要进行软件测试?</vt:lpstr>
      <vt:lpstr>1.3 什么是软件测试？</vt:lpstr>
      <vt:lpstr>什么是测试？</vt:lpstr>
      <vt:lpstr>软件测试学科的发展</vt:lpstr>
      <vt:lpstr>1957～1978年，证明为主</vt:lpstr>
      <vt:lpstr>1978～1983年，破坏为主(Destruction Oriented)</vt:lpstr>
      <vt:lpstr>1983～1987年，评估为主(Destruction Oriented)</vt:lpstr>
      <vt:lpstr>1988年起，预防为主(Prevention Oriented)</vt:lpstr>
      <vt:lpstr>更好的阶段划分</vt:lpstr>
      <vt:lpstr>软件测试的正向思维</vt:lpstr>
      <vt:lpstr>软件测试的反向思维 </vt:lpstr>
      <vt:lpstr>软件测试定义的两面性 </vt:lpstr>
      <vt:lpstr>软件测试的定义</vt:lpstr>
      <vt:lpstr>更完整的定义</vt:lpstr>
      <vt:lpstr>软件测试的其它观点</vt:lpstr>
      <vt:lpstr>软件测试的价值</vt:lpstr>
      <vt:lpstr>1.4 软件测试和开发的关系</vt:lpstr>
      <vt:lpstr>V模型</vt:lpstr>
      <vt:lpstr>进一步彰显全过程测试</vt:lpstr>
      <vt:lpstr>W模型</vt:lpstr>
      <vt:lpstr>1.5 测试和质量保证的关系</vt:lpstr>
      <vt:lpstr>SQA活动</vt:lpstr>
      <vt:lpstr>SQA与软件测试有什么关系和区别？ </vt:lpstr>
      <vt:lpstr>测试 vs. SQA</vt:lpstr>
      <vt:lpstr>1.6 测试驱动开发的思想</vt:lpstr>
    </vt:vector>
  </TitlesOfParts>
  <Company>Webex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lastModifiedBy>Microsoft</cp:lastModifiedBy>
  <cp:revision>321</cp:revision>
  <dcterms:created xsi:type="dcterms:W3CDTF">2011-09-26T13:26:34Z</dcterms:created>
  <dcterms:modified xsi:type="dcterms:W3CDTF">2020-02-14T10:50:13Z</dcterms:modified>
  <cp:category>免费模板</cp:category>
</cp:coreProperties>
</file>