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767" r:id="rId2"/>
    <p:sldId id="768" r:id="rId3"/>
    <p:sldId id="872" r:id="rId4"/>
    <p:sldId id="769" r:id="rId5"/>
    <p:sldId id="770" r:id="rId6"/>
    <p:sldId id="771" r:id="rId7"/>
    <p:sldId id="772" r:id="rId8"/>
    <p:sldId id="774" r:id="rId9"/>
    <p:sldId id="775" r:id="rId10"/>
    <p:sldId id="873" r:id="rId11"/>
    <p:sldId id="874" r:id="rId12"/>
    <p:sldId id="875" r:id="rId13"/>
    <p:sldId id="876" r:id="rId14"/>
    <p:sldId id="776" r:id="rId15"/>
    <p:sldId id="777" r:id="rId16"/>
    <p:sldId id="778" r:id="rId17"/>
    <p:sldId id="779" r:id="rId18"/>
    <p:sldId id="780" r:id="rId19"/>
    <p:sldId id="888" r:id="rId20"/>
    <p:sldId id="781" r:id="rId21"/>
    <p:sldId id="782" r:id="rId22"/>
    <p:sldId id="783" r:id="rId23"/>
    <p:sldId id="881" r:id="rId24"/>
    <p:sldId id="784" r:id="rId25"/>
    <p:sldId id="877" r:id="rId26"/>
    <p:sldId id="786" r:id="rId27"/>
    <p:sldId id="787" r:id="rId28"/>
    <p:sldId id="788" r:id="rId29"/>
    <p:sldId id="789" r:id="rId30"/>
    <p:sldId id="790" r:id="rId31"/>
    <p:sldId id="891" r:id="rId32"/>
    <p:sldId id="791" r:id="rId33"/>
    <p:sldId id="792" r:id="rId34"/>
    <p:sldId id="793" r:id="rId35"/>
    <p:sldId id="878" r:id="rId36"/>
    <p:sldId id="879" r:id="rId37"/>
    <p:sldId id="849" r:id="rId38"/>
    <p:sldId id="850" r:id="rId39"/>
    <p:sldId id="851" r:id="rId40"/>
    <p:sldId id="852" r:id="rId41"/>
    <p:sldId id="801" r:id="rId42"/>
    <p:sldId id="802" r:id="rId43"/>
    <p:sldId id="803" r:id="rId44"/>
    <p:sldId id="861" r:id="rId45"/>
    <p:sldId id="862" r:id="rId46"/>
    <p:sldId id="863" r:id="rId47"/>
    <p:sldId id="864" r:id="rId48"/>
    <p:sldId id="865" r:id="rId49"/>
    <p:sldId id="866" r:id="rId50"/>
    <p:sldId id="867" r:id="rId51"/>
    <p:sldId id="882" r:id="rId52"/>
    <p:sldId id="868" r:id="rId53"/>
    <p:sldId id="804" r:id="rId54"/>
    <p:sldId id="805" r:id="rId55"/>
    <p:sldId id="806" r:id="rId56"/>
    <p:sldId id="807" r:id="rId57"/>
    <p:sldId id="808" r:id="rId58"/>
    <p:sldId id="809" r:id="rId59"/>
    <p:sldId id="883" r:id="rId60"/>
    <p:sldId id="884" r:id="rId61"/>
    <p:sldId id="819" r:id="rId62"/>
    <p:sldId id="820" r:id="rId63"/>
    <p:sldId id="821" r:id="rId64"/>
    <p:sldId id="822" r:id="rId65"/>
    <p:sldId id="823" r:id="rId66"/>
    <p:sldId id="824" r:id="rId67"/>
    <p:sldId id="825" r:id="rId68"/>
    <p:sldId id="826" r:id="rId69"/>
    <p:sldId id="827" r:id="rId70"/>
    <p:sldId id="828" r:id="rId71"/>
    <p:sldId id="829" r:id="rId72"/>
    <p:sldId id="830" r:id="rId73"/>
    <p:sldId id="831" r:id="rId74"/>
    <p:sldId id="833" r:id="rId75"/>
    <p:sldId id="885" r:id="rId76"/>
    <p:sldId id="834" r:id="rId77"/>
    <p:sldId id="886" r:id="rId78"/>
    <p:sldId id="869" r:id="rId79"/>
    <p:sldId id="835" r:id="rId80"/>
    <p:sldId id="836" r:id="rId81"/>
    <p:sldId id="837" r:id="rId82"/>
    <p:sldId id="887" r:id="rId83"/>
    <p:sldId id="841" r:id="rId84"/>
    <p:sldId id="892" r:id="rId85"/>
    <p:sldId id="842" r:id="rId86"/>
    <p:sldId id="893" r:id="rId87"/>
    <p:sldId id="843" r:id="rId88"/>
    <p:sldId id="870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83" autoAdjust="0"/>
  </p:normalViewPr>
  <p:slideViewPr>
    <p:cSldViewPr>
      <p:cViewPr>
        <p:scale>
          <a:sx n="66" d="100"/>
          <a:sy n="66" d="100"/>
        </p:scale>
        <p:origin x="556" y="-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fld id="{135436B0-3DB4-4091-A7E3-8B3C448C5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7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997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4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7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1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5F79-9A7B-45B1-84F6-F3F559354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93B3C-C27F-4C9C-9871-9FBE26EE8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859C-07D4-40DE-BA34-3D1718BE73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D300C-C8D0-4F02-80B2-9DD450AB8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4E3-F246-4D6A-9492-B173BE245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D9C92-148D-4D0C-BD2B-54A087EEF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19E9-E10C-4374-986B-36CAFD31B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512EA-4634-4B49-BA99-645548479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505B-1777-435A-BF1D-40946472B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8B9D-7629-482E-AE6E-E693669B9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E2CAC-255D-48B9-8A07-31168BF16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25A7F-C9E5-4EFA-9607-9E68E0C97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8A36-03A8-4A42-AD8B-E6B71516D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62DB9AD-A837-499D-A1F7-586735559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图片 7" descr="professional.g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64" r:id="rId12"/>
    <p:sldLayoutId id="2147483665" r:id="rId13"/>
    <p:sldLayoutId id="2147483666" r:id="rId14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cppguide.x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://yangyubo.com/google-cpp-styleguid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martbearsoftware.com/" TargetMode="External"/><Relationship Id="rId4" Type="http://schemas.openxmlformats.org/officeDocument/2006/relationships/hyperlink" Target="http://smartbear.com/docs/BestPracticesForPeerCodeReview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9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unit.org/apidocs/overview-summary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findbugs.sourceforge.net/" TargetMode="Externa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://checkstyle.sourceforge.net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style.sourceforge.net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md.sourceforge.net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ampwoodsw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testing.org/unit_c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4464050" cy="6619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4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章 回顾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87450" y="1341438"/>
            <a:ext cx="4752975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4.1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传统的软件测试过程</a:t>
            </a:r>
            <a:endParaRPr lang="en-US" altLang="zh-CN" sz="28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i="0" dirty="0">
                <a:latin typeface="+mn-lt"/>
                <a:ea typeface="宋体"/>
                <a:cs typeface="宋体"/>
              </a:rPr>
              <a:t>V</a:t>
            </a:r>
            <a:r>
              <a:rPr lang="zh-CN" altLang="en-US" sz="2000" i="0" dirty="0">
                <a:latin typeface="+mn-lt"/>
                <a:ea typeface="宋体"/>
                <a:cs typeface="宋体"/>
              </a:rPr>
              <a:t>模型、</a:t>
            </a:r>
            <a:r>
              <a:rPr lang="en-US" altLang="zh-CN" sz="2000" i="0" dirty="0">
                <a:latin typeface="+mn-lt"/>
                <a:ea typeface="宋体"/>
                <a:cs typeface="宋体"/>
              </a:rPr>
              <a:t>W</a:t>
            </a:r>
            <a:r>
              <a:rPr lang="zh-CN" altLang="en-US" sz="2000" i="0" dirty="0">
                <a:latin typeface="+mn-lt"/>
                <a:ea typeface="宋体"/>
                <a:cs typeface="宋体"/>
              </a:rPr>
              <a:t>模型、</a:t>
            </a:r>
            <a:r>
              <a:rPr lang="en-US" altLang="zh-CN" sz="2000" i="0" dirty="0" err="1">
                <a:latin typeface="+mn-lt"/>
                <a:ea typeface="宋体"/>
                <a:cs typeface="宋体"/>
              </a:rPr>
              <a:t>TMap</a:t>
            </a:r>
            <a:endParaRPr lang="zh-CN" altLang="en-US" sz="2000" i="0" dirty="0">
              <a:latin typeface="+mn-lt"/>
              <a:ea typeface="宋体"/>
              <a:cs typeface="宋体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4.2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敏捷测试过程</a:t>
            </a:r>
            <a:endParaRPr lang="en-US" altLang="zh-CN" sz="28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4.3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软件测试学派</a:t>
            </a:r>
            <a:endParaRPr lang="en-US" altLang="zh-CN" sz="28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4.4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基于风险的测试策略</a:t>
            </a:r>
            <a:endParaRPr lang="en-US" altLang="zh-CN" sz="28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4.5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测试过程改进</a:t>
            </a:r>
            <a:endParaRPr lang="en-US" altLang="zh-CN" sz="28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i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TMMi</a:t>
            </a:r>
            <a:r>
              <a:rPr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TPI</a:t>
            </a:r>
            <a:r>
              <a:rPr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CTP</a:t>
            </a:r>
            <a:r>
              <a:rPr lang="zh-CN" altLang="en-US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STEP</a:t>
            </a:r>
            <a:endParaRPr lang="zh-CN" altLang="en-US" sz="20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en-US" altLang="zh-CN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4.6  </a:t>
            </a:r>
            <a:r>
              <a:rPr lang="zh-CN" altLang="en-US" sz="280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软件测试规范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75"/>
            <a:ext cx="9144000" cy="4784725"/>
          </a:xfrm>
        </p:spPr>
        <p:txBody>
          <a:bodyPr/>
          <a:lstStyle/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信息能否正确地流入和流出单元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在单元工作过程中，其内部数据能否保持其完整性，包括内部数据的形式、内容及相互关系不发生错误，全局变量在单元中的处理和影响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为限制数据加工而设置的边界处，能否正确工作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单元的运行能否做到满足特定的逻辑覆盖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单元中发生错误，其中的出错处理措施是否有效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指针是否被错误引用，资源是否及时被释放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有无安全隐患？是否使用了不恰当的字符串处理函数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endParaRPr lang="zh-CN" altLang="en-US" sz="2400" kern="1200" dirty="0">
              <a:ea typeface="楷体"/>
              <a:cs typeface="楷体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18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依据：</a:t>
            </a:r>
            <a:r>
              <a:rPr lang="en-US" altLang="zh-CN" dirty="0"/>
              <a:t>《</a:t>
            </a:r>
            <a:r>
              <a:rPr lang="zh-CN" altLang="en-US" dirty="0"/>
              <a:t>软件需求规格说明书</a:t>
            </a:r>
            <a:r>
              <a:rPr lang="en-US" altLang="zh-CN" dirty="0"/>
              <a:t>》《</a:t>
            </a:r>
            <a:r>
              <a:rPr lang="zh-CN" altLang="en-US" dirty="0"/>
              <a:t>软件详细设计说明书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建立测试环境</a:t>
            </a:r>
            <a:endParaRPr lang="en-US" altLang="zh-CN" dirty="0"/>
          </a:p>
          <a:p>
            <a:r>
              <a:rPr lang="zh-CN" altLang="en-US" dirty="0"/>
              <a:t>测试脚本的开发和调试</a:t>
            </a:r>
            <a:endParaRPr lang="en-US" altLang="zh-CN" dirty="0"/>
          </a:p>
          <a:p>
            <a:r>
              <a:rPr lang="zh-CN" altLang="en-US" dirty="0"/>
              <a:t>测试执行及其结果分析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测试通过的一般准则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单元功能与设计需求一致</a:t>
            </a:r>
            <a:endParaRPr lang="en-US" altLang="zh-CN" dirty="0"/>
          </a:p>
          <a:p>
            <a:r>
              <a:rPr lang="zh-CN" altLang="en-US" dirty="0"/>
              <a:t>接口与设计需求一致</a:t>
            </a:r>
            <a:endParaRPr lang="en-US" altLang="zh-CN" dirty="0"/>
          </a:p>
          <a:p>
            <a:r>
              <a:rPr lang="zh-CN" altLang="en-US" dirty="0"/>
              <a:t>能正确处理输入和运行中的错误</a:t>
            </a:r>
            <a:endParaRPr lang="en-US" altLang="zh-CN" dirty="0"/>
          </a:p>
          <a:p>
            <a:r>
              <a:rPr lang="zh-CN" altLang="en-US" dirty="0"/>
              <a:t>发现的错误已经得到修改并且通过测试</a:t>
            </a:r>
            <a:endParaRPr lang="en-US" altLang="zh-CN" dirty="0"/>
          </a:p>
          <a:p>
            <a:r>
              <a:rPr lang="zh-CN" altLang="en-US" dirty="0"/>
              <a:t>达到相关覆盖率的要求</a:t>
            </a:r>
            <a:endParaRPr lang="en-US" altLang="zh-CN" dirty="0"/>
          </a:p>
          <a:p>
            <a:r>
              <a:rPr lang="zh-CN" altLang="en-US" dirty="0"/>
              <a:t>完成测试报告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3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</a:t>
            </a:r>
            <a:r>
              <a:rPr lang="zh-CN" altLang="en-US" dirty="0"/>
              <a:t>测试任务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独立路径的测试</a:t>
            </a:r>
            <a:endParaRPr lang="en-US" altLang="zh-CN" dirty="0"/>
          </a:p>
          <a:p>
            <a:r>
              <a:rPr lang="zh-CN" altLang="en-US" dirty="0"/>
              <a:t>局部数据结构</a:t>
            </a:r>
            <a:endParaRPr lang="en-US" altLang="zh-CN" dirty="0"/>
          </a:p>
          <a:p>
            <a:r>
              <a:rPr lang="zh-CN" altLang="en-US" dirty="0"/>
              <a:t>单元接口</a:t>
            </a:r>
            <a:endParaRPr lang="en-US" altLang="zh-CN" dirty="0"/>
          </a:p>
          <a:p>
            <a:r>
              <a:rPr lang="zh-CN" altLang="en-US" dirty="0"/>
              <a:t>边界条件</a:t>
            </a:r>
            <a:endParaRPr lang="en-US" altLang="zh-CN" dirty="0"/>
          </a:p>
          <a:p>
            <a:r>
              <a:rPr lang="zh-CN" altLang="en-US" dirty="0"/>
              <a:t>容错性测试</a:t>
            </a:r>
            <a:endParaRPr lang="en-US" altLang="zh-CN" dirty="0"/>
          </a:p>
          <a:p>
            <a:r>
              <a:rPr lang="zh-CN" altLang="en-US" dirty="0"/>
              <a:t>内存分析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41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6697663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任务１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: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模块独立执行路径测试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9138" y="1736725"/>
            <a:ext cx="7848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检查每一条独立执行路径的测试，并保证每条语句被至少执行一次。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</a:rPr>
              <a:t>Checklist: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误解或用错了算符优先级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混合类型运算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变量初值错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精度不够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表达式符号错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其它</a:t>
            </a:r>
          </a:p>
        </p:txBody>
      </p:sp>
      <p:pic>
        <p:nvPicPr>
          <p:cNvPr id="34819" name="Picture 2" descr="http://rollerjm.free.fr/images/graph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3033713"/>
            <a:ext cx="3311525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" descr="http://www.testingthefuture.net/wp-content/uploads/2009/08/Data-Flo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349500"/>
            <a:ext cx="31321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626225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2: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局部数据结构测试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55650" y="1557338"/>
            <a:ext cx="7848600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检查局部数据结构完整性</a:t>
            </a:r>
          </a:p>
          <a:p>
            <a:pPr>
              <a:spcBef>
                <a:spcPct val="50000"/>
              </a:spcBef>
              <a:defRPr/>
            </a:pPr>
            <a:endParaRPr lang="en-US" altLang="zh-CN" sz="2400" b="1" dirty="0">
              <a:solidFill>
                <a:srgbClr val="00B0F0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</a:rPr>
              <a:t>Checklist: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不适合或不相容的类型说明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变量无初值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变量初始化或默认值有错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不正确的变量名或从来未被使用过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出现上溢或下溢和地址异常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其它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04813"/>
            <a:ext cx="6121400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任务３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: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模块接口测试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1188" y="1484313"/>
            <a:ext cx="79216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检查模块接口是否正确</a:t>
            </a:r>
            <a:endParaRPr lang="en-US" altLang="zh-CN" sz="2400" b="1" i="0" dirty="0">
              <a:solidFill>
                <a:schemeClr val="accent1">
                  <a:lumMod val="50000"/>
                </a:schemeClr>
              </a:solidFill>
              <a:latin typeface="楷体"/>
              <a:ea typeface="楷体"/>
              <a:cs typeface="楷体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B0F0"/>
                </a:solidFill>
                <a:ea typeface="宋体" pitchFamily="2" charset="-122"/>
              </a:rPr>
              <a:t>c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</a:rPr>
              <a:t>hecklist: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输入的实际参数与形式参数是否一致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(个数、属性、量纲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)</a:t>
            </a:r>
            <a:endParaRPr lang="zh-CN" altLang="en-US" sz="2000" i="0" dirty="0">
              <a:latin typeface="+mn-lt"/>
              <a:ea typeface="楷体"/>
              <a:cs typeface="楷体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调用其他模块的实际参数与被调模块的形参是否一致。</a:t>
            </a:r>
          </a:p>
          <a:p>
            <a:pPr marL="0" lvl="1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 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个数、属性、量纲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全程变量的定义在各模块是否一致。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外部输入、输出</a:t>
            </a:r>
          </a:p>
          <a:p>
            <a:pPr marL="342900" lvl="1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文件、缓冲区、错误处理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其它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http://www.mathphysics.com/pde/pix/ch10nb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4581525"/>
            <a:ext cx="2427288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6553200" cy="50323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任务４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: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单元边界条件测试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55650" y="1773238"/>
            <a:ext cx="532923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检查临界数据处理的正确性</a:t>
            </a:r>
            <a:endParaRPr lang="en-US" altLang="zh-CN" sz="2400" b="1" i="0" dirty="0">
              <a:solidFill>
                <a:schemeClr val="accent1">
                  <a:lumMod val="50000"/>
                </a:schemeClr>
              </a:solidFill>
              <a:latin typeface="楷体"/>
              <a:ea typeface="楷体"/>
              <a:cs typeface="楷体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</a:rPr>
              <a:t>Checklist: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普通合法数据的处理。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普通非法数据的处理。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边界值内合法边界数据的处理。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边界值外非法边界数据的处理。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其它</a:t>
            </a:r>
          </a:p>
        </p:txBody>
      </p:sp>
      <p:pic>
        <p:nvPicPr>
          <p:cNvPr id="40964" name="Picture 4" descr="http://wissrech.iam.uni-bonn.de/research/projects/gieberma/pic/streu_kugel5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5084763"/>
            <a:ext cx="162083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http://www1.umassd.edu/cas/mathematics/people/heryudono/images/burgers2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1628775"/>
            <a:ext cx="2762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264275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5: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单元容错测试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00113" y="1484313"/>
            <a:ext cx="78486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预设的各种出错处理是否正确有效。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</a:rPr>
              <a:t>Checklist: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输出的出错信息难以理解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记录的错误与实际不相符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异常处理不当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未提供足够的定位出错的信息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其它</a:t>
            </a:r>
          </a:p>
        </p:txBody>
      </p:sp>
      <p:pic>
        <p:nvPicPr>
          <p:cNvPr id="43011" name="图片 4" descr="google 404 err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0238" y="4762500"/>
            <a:ext cx="597376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264275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任务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6: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内存分析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00113" y="1484313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预设的各种出错处理是否正确有效。内存泄漏会导致系统运行的崩溃，尤其对于嵌入式系统这种资源比较匮乏，应用广泛，且处于重要部位的，可能导致无法预料的重大损失</a:t>
            </a:r>
          </a:p>
        </p:txBody>
      </p:sp>
    </p:spTree>
    <p:extLst>
      <p:ext uri="{BB962C8B-B14F-4D97-AF65-F5344CB8AC3E}">
        <p14:creationId xmlns:p14="http://schemas.microsoft.com/office/powerpoint/2010/main" val="3976177358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03350" y="333375"/>
            <a:ext cx="6121400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第二篇 软件测试的技术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101012" cy="11033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660066"/>
                </a:solidFill>
                <a:latin typeface="楷体" pitchFamily="49" charset="-122"/>
                <a:ea typeface="楷体" pitchFamily="49" charset="-122"/>
              </a:rPr>
              <a:t>从方法到技术，熟悉业务领域知识，深入系统架构、设计模式和开发框架，灵活运用测试工具，才能真正解决问题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400">
              <a:solidFill>
                <a:srgbClr val="66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1547813" y="2852738"/>
            <a:ext cx="45275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itchFamily="2" charset="-122"/>
                <a:cs typeface="Arial" pitchFamily="34" charset="0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第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5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章 单元测试与</a:t>
            </a:r>
            <a:r>
              <a:rPr lang="zh-CN" altLang="en-US" sz="2400" i="0" dirty="0">
                <a:ea typeface="楷体"/>
                <a:cs typeface="楷体"/>
              </a:rPr>
              <a:t>集成测试</a:t>
            </a:r>
            <a:endParaRPr lang="zh-CN" altLang="en-US" sz="2400" i="0" dirty="0">
              <a:latin typeface="+mn-lt"/>
              <a:ea typeface="楷体"/>
              <a:cs typeface="楷体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第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6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章 系统测试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第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7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章 验收测试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i="0" dirty="0">
                <a:latin typeface="+mn-lt"/>
                <a:ea typeface="楷体"/>
                <a:cs typeface="楷体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第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8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章 软件本地化测试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第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9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章 测试自动化及其框架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696075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5.2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静态测试技术的运用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19138" y="1881188"/>
            <a:ext cx="7848600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静态测试技术： 不运行被测试程序，对代码通过检查、阅读进行分析。</a:t>
            </a:r>
          </a:p>
          <a:p>
            <a:pPr>
              <a:spcBef>
                <a:spcPct val="50000"/>
              </a:spcBef>
              <a:defRPr/>
            </a:pPr>
            <a:endParaRPr lang="zh-CN" altLang="en-US" sz="2400" b="1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a typeface="宋体" pitchFamily="2" charset="-122"/>
              </a:rPr>
              <a:t>三步曲：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互查（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Peer Review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）</a:t>
            </a:r>
            <a:endParaRPr lang="en-US" altLang="zh-CN" sz="2400" i="0" dirty="0">
              <a:latin typeface="+mn-lt"/>
              <a:ea typeface="楷体"/>
              <a:cs typeface="楷体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i="0" dirty="0">
                <a:latin typeface="+mn-lt"/>
                <a:ea typeface="楷体"/>
                <a:cs typeface="楷体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走查 （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Walk Through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）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评审 （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 Inspection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）</a:t>
            </a:r>
          </a:p>
          <a:p>
            <a:pPr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n"/>
              <a:defRPr/>
            </a:pPr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45059" name="Picture 5" descr="sw_tes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997200"/>
            <a:ext cx="352742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编码的标准和规范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87450" y="1916113"/>
            <a:ext cx="6481763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标准：建立起来必须遵守的规则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规范：建议最佳做法，推荐更好方式</a:t>
            </a:r>
          </a:p>
          <a:p>
            <a:pPr>
              <a:spcBef>
                <a:spcPct val="50000"/>
              </a:spcBef>
              <a:defRPr/>
            </a:pPr>
            <a:endParaRPr lang="zh-CN" altLang="en-US" sz="2400" b="1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a typeface="宋体" pitchFamily="2" charset="-122"/>
              </a:rPr>
              <a:t>实施代码规范的原因：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可靠性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可读性和可维护性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可移植性</a:t>
            </a:r>
          </a:p>
          <a:p>
            <a:pPr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n"/>
              <a:defRPr/>
            </a:pP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3375"/>
            <a:ext cx="6949132" cy="6111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关于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C++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的规范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——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来自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Google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的说明</a:t>
            </a:r>
          </a:p>
        </p:txBody>
      </p:sp>
      <p:sp>
        <p:nvSpPr>
          <p:cNvPr id="7" name="矩形 6"/>
          <p:cNvSpPr/>
          <p:nvPr/>
        </p:nvSpPr>
        <p:spPr>
          <a:xfrm>
            <a:off x="468313" y="1557338"/>
            <a:ext cx="8424862" cy="4324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000" i="0" dirty="0">
                <a:latin typeface="+mn-lt"/>
                <a:ea typeface="楷体"/>
                <a:cs typeface="楷体"/>
              </a:rPr>
              <a:t>目的是通过详细阐述 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C++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注意事项来驾驭其复杂性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这些规则在保证代码易于管理的同时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高效使用 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C++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的语言特性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000" i="0" dirty="0">
                <a:latin typeface="+mn-lt"/>
                <a:ea typeface="楷体"/>
                <a:cs typeface="楷体"/>
              </a:rPr>
              <a:t>风格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亦被称作可读性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也就是指导 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C++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编程的约定</a:t>
            </a:r>
            <a:endParaRPr lang="en-US" altLang="zh-CN" sz="2000" i="0" dirty="0">
              <a:latin typeface="+mn-lt"/>
              <a:ea typeface="楷体"/>
              <a:cs typeface="楷体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000" i="0" dirty="0">
                <a:latin typeface="+mn-lt"/>
                <a:ea typeface="楷体"/>
                <a:cs typeface="楷体"/>
              </a:rPr>
              <a:t>使代码易于管理的方法之一是加强代码一致性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保持统一编程风格并遵守约定意味着可以很容易根据 “模式匹配” 规则来推断各种标识符的含义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 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000" i="0" dirty="0">
                <a:latin typeface="+mn-lt"/>
                <a:ea typeface="楷体"/>
                <a:cs typeface="楷体"/>
              </a:rPr>
              <a:t>创建通用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必需的习惯用语和模式可以使代码更容易理解</a:t>
            </a:r>
            <a:endParaRPr lang="en-US" altLang="zh-CN" sz="2000" i="0" dirty="0">
              <a:latin typeface="+mn-lt"/>
              <a:ea typeface="楷体"/>
              <a:cs typeface="楷体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000" i="0" dirty="0">
                <a:latin typeface="+mn-lt"/>
                <a:ea typeface="楷体"/>
                <a:cs typeface="楷体"/>
              </a:rPr>
              <a:t>C++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是一门包含大量高级特性的庞大语言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某些情况下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我们会限制甚至禁止使用某些特性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.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这么做是为了保持代码清爽</a:t>
            </a:r>
            <a:r>
              <a:rPr lang="en-US" altLang="zh-CN" sz="2000" i="0" dirty="0">
                <a:latin typeface="+mn-lt"/>
                <a:ea typeface="楷体"/>
                <a:cs typeface="楷体"/>
              </a:rPr>
              <a:t>, </a:t>
            </a:r>
            <a:r>
              <a:rPr lang="zh-CN" altLang="en-US" sz="2000" i="0" dirty="0">
                <a:latin typeface="+mn-lt"/>
                <a:ea typeface="楷体"/>
                <a:cs typeface="楷体"/>
              </a:rPr>
              <a:t>避免这些特性可能导致的各种问题</a:t>
            </a:r>
            <a:endParaRPr lang="en-US" altLang="zh-CN" sz="2000" i="0" dirty="0">
              <a:latin typeface="+mn-lt"/>
              <a:ea typeface="楷体"/>
              <a:cs typeface="楷体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的编码规范</a:t>
            </a:r>
            <a:r>
              <a:rPr lang="en-US" altLang="zh-CN" dirty="0"/>
              <a:t>——</a:t>
            </a:r>
            <a:r>
              <a:rPr lang="en-US" altLang="zh-CN" dirty="0" err="1"/>
              <a:t>google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83568" y="1285875"/>
            <a:ext cx="7777807" cy="4784725"/>
          </a:xfrm>
        </p:spPr>
        <p:txBody>
          <a:bodyPr/>
          <a:lstStyle/>
          <a:p>
            <a:r>
              <a:rPr lang="zh-CN" altLang="en-US" dirty="0"/>
              <a:t>该规范主要分为</a:t>
            </a:r>
            <a:r>
              <a:rPr lang="en-US" altLang="zh-CN" dirty="0"/>
              <a:t>6</a:t>
            </a:r>
            <a:r>
              <a:rPr lang="zh-CN" altLang="en-US" dirty="0"/>
              <a:t>大部分：源文件基本规范、源文件结构、代码格式、命名、编程实践和</a:t>
            </a:r>
            <a:r>
              <a:rPr lang="en-US" altLang="zh-CN" dirty="0" err="1"/>
              <a:t>Javadoc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源文件基本规范说明文件名、文件编码、空格和特殊字符等规范要求。</a:t>
            </a:r>
            <a:endParaRPr lang="en-US" altLang="zh-CN" dirty="0"/>
          </a:p>
          <a:p>
            <a:r>
              <a:rPr lang="zh-CN" altLang="en-US" dirty="0"/>
              <a:t>源文件结构说明许可信息、</a:t>
            </a:r>
            <a:r>
              <a:rPr lang="en-US" altLang="zh-CN" dirty="0"/>
              <a:t>package</a:t>
            </a:r>
            <a:r>
              <a:rPr lang="zh-CN" altLang="en-US" dirty="0"/>
              <a:t>和</a:t>
            </a:r>
            <a:r>
              <a:rPr lang="en-US" altLang="zh-CN" dirty="0"/>
              <a:t>import</a:t>
            </a:r>
            <a:r>
              <a:rPr lang="zh-CN" altLang="en-US" dirty="0"/>
              <a:t>声明、类成员顺序等规范要求。</a:t>
            </a:r>
            <a:endParaRPr lang="en-US" altLang="zh-CN" dirty="0"/>
          </a:p>
          <a:p>
            <a:r>
              <a:rPr lang="zh-CN" altLang="en-US" dirty="0"/>
              <a:t>代码格式用于说明源代码中大括号、缩进、换行、空格、括号、枚举、数组、</a:t>
            </a:r>
            <a:r>
              <a:rPr lang="en-US" altLang="zh-CN" dirty="0"/>
              <a:t>switch</a:t>
            </a:r>
            <a:r>
              <a:rPr lang="zh-CN" altLang="en-US" dirty="0"/>
              <a:t>语句、注解、注释和修饰符等格式要求。</a:t>
            </a:r>
            <a:endParaRPr lang="en-US" altLang="zh-CN" dirty="0"/>
          </a:p>
          <a:p>
            <a:r>
              <a:rPr lang="zh-CN" altLang="en-US" dirty="0"/>
              <a:t>命名说明了标识符（包、类、方法、常量、属性、局部变量和类变量）的命名规范和驼峰大小写定义。</a:t>
            </a:r>
            <a:endParaRPr lang="en-US" altLang="zh-CN" dirty="0"/>
          </a:p>
          <a:p>
            <a:r>
              <a:rPr lang="zh-CN" altLang="en-US" dirty="0"/>
              <a:t>编程实践说明</a:t>
            </a:r>
            <a:r>
              <a:rPr lang="en-US" altLang="zh-CN" dirty="0"/>
              <a:t>@Override</a:t>
            </a:r>
            <a:r>
              <a:rPr lang="zh-CN" altLang="en-US" dirty="0"/>
              <a:t>、异常、静态成员和终结器的用法。</a:t>
            </a:r>
            <a:endParaRPr lang="en-US" altLang="zh-CN" dirty="0"/>
          </a:p>
          <a:p>
            <a:r>
              <a:rPr lang="en-US" altLang="zh-CN" dirty="0" err="1"/>
              <a:t>Javadoc</a:t>
            </a:r>
            <a:r>
              <a:rPr lang="zh-CN" altLang="en-US" dirty="0"/>
              <a:t>说明哪些地方需要</a:t>
            </a:r>
            <a:r>
              <a:rPr lang="en-US" altLang="zh-CN" dirty="0" err="1"/>
              <a:t>Javadoc</a:t>
            </a:r>
            <a:r>
              <a:rPr lang="zh-CN" altLang="en-US" dirty="0"/>
              <a:t>，以及它的格式要求。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8859C-07D4-40DE-BA34-3D1718BE73E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22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0113" y="1557338"/>
            <a:ext cx="74517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教材 </a:t>
            </a:r>
            <a:r>
              <a:rPr lang="en-US" altLang="zh-CN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P100~102 </a:t>
            </a: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给出</a:t>
            </a:r>
            <a:r>
              <a:rPr lang="en-US" altLang="zh-CN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Java</a:t>
            </a:r>
            <a:r>
              <a:rPr lang="zh-CN" altLang="en-US" sz="2400" b="1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 编程规范</a:t>
            </a:r>
          </a:p>
          <a:p>
            <a:pPr>
              <a:spcBef>
                <a:spcPct val="20000"/>
              </a:spcBef>
              <a:buClr>
                <a:srgbClr val="3366FF"/>
              </a:buClr>
              <a:defRPr/>
            </a:pPr>
            <a:r>
              <a:rPr lang="en-US" altLang="zh-CN" dirty="0">
                <a:ea typeface="宋体" pitchFamily="2" charset="-122"/>
                <a:hlinkClick r:id="rId3"/>
              </a:rPr>
              <a:t>http://google-styleguide.googlecode.com/svn/trunk/cppguide.xml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3366FF"/>
              </a:buClr>
              <a:defRPr/>
            </a:pPr>
            <a:r>
              <a:rPr lang="en-US" altLang="zh-CN" dirty="0">
                <a:ea typeface="宋体" pitchFamily="2" charset="-122"/>
                <a:hlinkClick r:id="rId4"/>
              </a:rPr>
              <a:t>http://yangyubo.com/google-cpp-styleguide/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1203" name="图片 5" descr="Google C cod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2924175"/>
            <a:ext cx="84899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代码评审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</a:t>
            </a:r>
            <a:r>
              <a:rPr lang="en-US" altLang="zh-CN" dirty="0"/>
              <a:t>60%</a:t>
            </a:r>
            <a:r>
              <a:rPr lang="zh-CN" altLang="en-US" dirty="0"/>
              <a:t>以上的缺陷可以通过代码审查发现</a:t>
            </a:r>
            <a:endParaRPr lang="en-US" altLang="zh-CN" dirty="0"/>
          </a:p>
          <a:p>
            <a:r>
              <a:rPr lang="zh-CN" altLang="en-US" dirty="0"/>
              <a:t>互查</a:t>
            </a:r>
            <a:endParaRPr lang="en-US" altLang="zh-CN" dirty="0"/>
          </a:p>
          <a:p>
            <a:r>
              <a:rPr lang="zh-CN" altLang="en-US" dirty="0"/>
              <a:t>走查</a:t>
            </a:r>
            <a:endParaRPr lang="en-US" altLang="zh-CN" dirty="0"/>
          </a:p>
          <a:p>
            <a:r>
              <a:rPr lang="zh-CN" altLang="en-US" dirty="0"/>
              <a:t>会议评审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8859C-07D4-40DE-BA34-3D1718BE73E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2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04813"/>
            <a:ext cx="5797550" cy="50323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代码互查</a:t>
            </a:r>
          </a:p>
        </p:txBody>
      </p:sp>
      <p:pic>
        <p:nvPicPr>
          <p:cNvPr id="55298" name="Picture 12" descr="http://www.klocwork.com/blog/wp-content/uploads/2009/11/sally-code-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1628775"/>
            <a:ext cx="3916362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611188" y="1628775"/>
            <a:ext cx="3960812" cy="4357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一次检查少于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200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～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400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行代码</a:t>
            </a: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努力达到一个合适的检查速度：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300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～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500LOC/hour</a:t>
            </a:r>
            <a:endParaRPr lang="zh-CN" altLang="en-US" dirty="0">
              <a:solidFill>
                <a:schemeClr val="accent3">
                  <a:lumMod val="10000"/>
                </a:schemeClr>
              </a:solidFill>
              <a:ea typeface="宋体" pitchFamily="2" charset="-122"/>
            </a:endParaRP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有足够的时间、以适当的速度、仔细地检查，但不宜超过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60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～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90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分钟</a:t>
            </a: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在复审前，代码作者应该对代码进行注释</a:t>
            </a: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使用检查表（</a:t>
            </a: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checklist</a:t>
            </a: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）肯定能改进双方（作者和复审者）的结果</a:t>
            </a: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验证缺陷是否真正被修复</a:t>
            </a:r>
            <a:endParaRPr lang="en-US" altLang="zh-CN" dirty="0">
              <a:solidFill>
                <a:schemeClr val="accent3">
                  <a:lumMod val="10000"/>
                </a:schemeClr>
              </a:solidFill>
              <a:ea typeface="宋体" pitchFamily="2" charset="-122"/>
            </a:endParaRPr>
          </a:p>
          <a:p>
            <a:pPr marL="273050" indent="-273050"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……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5300" name="矩形 11"/>
          <p:cNvSpPr>
            <a:spLocks noChangeArrowheads="1"/>
          </p:cNvSpPr>
          <p:nvPr/>
        </p:nvSpPr>
        <p:spPr bwMode="auto">
          <a:xfrm>
            <a:off x="792163" y="6129338"/>
            <a:ext cx="7559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hlinkClick r:id="rId4"/>
              </a:rPr>
              <a:t>Best Practices for Peer Code Review</a:t>
            </a:r>
            <a:r>
              <a:rPr lang="en-US" altLang="zh-CN"/>
              <a:t>  ( </a:t>
            </a:r>
            <a:r>
              <a:rPr lang="en-US" altLang="zh-CN">
                <a:hlinkClick r:id="rId5"/>
              </a:rPr>
              <a:t>www.SmartBearSoftware.com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6229350" cy="574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</a:p>
        </p:txBody>
      </p:sp>
      <p:pic>
        <p:nvPicPr>
          <p:cNvPr id="57346" name="Picture 14" descr="http://smartbear.com/images/products/codecollaborator/ccollab-SideBySide-com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486398"/>
            <a:ext cx="8160519" cy="403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 descr="Code Review To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975" y="5842000"/>
            <a:ext cx="4295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6480175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走查 （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Walk Through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）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98392" y="1556792"/>
            <a:ext cx="8029326" cy="558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a typeface="宋体" pitchFamily="2" charset="-122"/>
              </a:rPr>
              <a:t>定义：采用讲解、讨论和模拟运行的方式进行的查找错误的活动。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a typeface="宋体" pitchFamily="2" charset="-122"/>
              </a:rPr>
              <a:t>注意：</a:t>
            </a:r>
            <a:endParaRPr lang="zh-CN" altLang="en-US" sz="24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引导小组成员在走查前通读设计和编码。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限时，避免跑题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发现问题适当记录，避免现场修改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检查要点是代码是否符合标准和规范，是否有逻辑错误</a:t>
            </a:r>
            <a:endParaRPr lang="en-US" altLang="zh-CN" sz="2400" b="1" dirty="0">
              <a:solidFill>
                <a:schemeClr val="accent3">
                  <a:lumMod val="10000"/>
                </a:schemeClr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endParaRPr lang="en-US" altLang="zh-CN" sz="2400" b="1" dirty="0">
              <a:solidFill>
                <a:schemeClr val="accent3">
                  <a:lumMod val="10000"/>
                </a:schemeClr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怀疑过程中发现的缺陷比通过测试实例本身发现的缺陷更多</a:t>
            </a:r>
          </a:p>
          <a:p>
            <a:pPr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n"/>
              <a:defRPr/>
            </a:pP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3375"/>
            <a:ext cx="5399088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审查 （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Inspection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）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47813" y="1484313"/>
            <a:ext cx="5761037" cy="2087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以会议形式，制定目标、流程和规则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按缺陷检查表（不断完善）逐项检查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发现问题适当记录，避免现场修改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91AC4E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chemeClr val="accent3">
                    <a:lumMod val="10000"/>
                  </a:schemeClr>
                </a:solidFill>
                <a:ea typeface="宋体" pitchFamily="2" charset="-122"/>
              </a:rPr>
              <a:t> 发现重大缺陷，改正后会议需要重开。</a:t>
            </a:r>
            <a:endParaRPr lang="zh-CN" altLang="en-US" sz="2000" b="1" i="0" dirty="0">
              <a:solidFill>
                <a:schemeClr val="accent3">
                  <a:lumMod val="10000"/>
                </a:schemeClr>
              </a:solidFill>
              <a:ea typeface="宋体" pitchFamily="2" charset="-122"/>
            </a:endParaRPr>
          </a:p>
        </p:txBody>
      </p:sp>
      <p:pic>
        <p:nvPicPr>
          <p:cNvPr id="61443" name="Picture 10" descr="http://smartbear.com/images/products/codecollaborator/ccollab-lifecyc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225" y="3708400"/>
            <a:ext cx="54006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2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dirty="0">
                <a:solidFill>
                  <a:srgbClr val="FFFFFF"/>
                </a:solidFill>
                <a:latin typeface="+mj-lt"/>
                <a:ea typeface="+mn-ea"/>
              </a:rPr>
              <a:t>     </a:t>
            </a:r>
            <a:endParaRPr lang="zh-CN" altLang="en-US" sz="2400" i="0" kern="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21506" name="标题 1"/>
          <p:cNvSpPr txBox="1">
            <a:spLocks/>
          </p:cNvSpPr>
          <p:nvPr/>
        </p:nvSpPr>
        <p:spPr bwMode="auto">
          <a:xfrm>
            <a:off x="0" y="2133600"/>
            <a:ext cx="47879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2800" b="1" i="0">
                <a:solidFill>
                  <a:schemeClr val="bg1"/>
                </a:solidFill>
              </a:rPr>
              <a:t>软件测试方法和技术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>
              <a:solidFill>
                <a:srgbClr val="FFFF0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 b="1" i="0">
                <a:solidFill>
                  <a:srgbClr val="FFFF00"/>
                </a:solidFill>
              </a:rPr>
              <a:t>第</a:t>
            </a:r>
            <a:r>
              <a:rPr lang="en-US" altLang="zh-CN" sz="2400" b="1" i="0">
                <a:solidFill>
                  <a:srgbClr val="FFFF00"/>
                </a:solidFill>
              </a:rPr>
              <a:t>5</a:t>
            </a:r>
            <a:r>
              <a:rPr lang="zh-CN" altLang="en-US" sz="2400" b="1" i="0">
                <a:solidFill>
                  <a:srgbClr val="FFFF00"/>
                </a:solidFill>
              </a:rPr>
              <a:t>章 </a:t>
            </a:r>
            <a:r>
              <a:rPr lang="zh-CN" altLang="en-US" sz="2800" b="1" i="0">
                <a:solidFill>
                  <a:srgbClr val="FFFF00"/>
                </a:solidFill>
              </a:rPr>
              <a:t>单元测试与集成测试</a:t>
            </a:r>
          </a:p>
        </p:txBody>
      </p:sp>
      <p:pic>
        <p:nvPicPr>
          <p:cNvPr id="21507" name="图片 1" descr="屏幕快照 2014-01-02 下午7.34.3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84313"/>
            <a:ext cx="45720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41325"/>
            <a:ext cx="5494338" cy="6111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走查与审查的比较</a:t>
            </a:r>
          </a:p>
        </p:txBody>
      </p:sp>
      <p:graphicFrame>
        <p:nvGraphicFramePr>
          <p:cNvPr id="1579169" name="Group 161"/>
          <p:cNvGraphicFramePr>
            <a:graphicFrameLocks noGrp="1"/>
          </p:cNvGraphicFramePr>
          <p:nvPr>
            <p:ph idx="1"/>
          </p:nvPr>
        </p:nvGraphicFramePr>
        <p:xfrm>
          <a:off x="250825" y="1916113"/>
          <a:ext cx="8640960" cy="4373644"/>
        </p:xfrm>
        <a:graphic>
          <a:graphicData uri="http://schemas.openxmlformats.org/drawingml/2006/table">
            <a:tbl>
              <a:tblPr/>
              <a:tblGrid>
                <a:gridCol w="173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走   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审   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准备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通读设计和编码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事先准备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Spec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、程序设计文档、源代码清单、代码缺陷检查表等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非正式会议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正式会议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参加人员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开发人员为主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项目组成员包括测试人员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主要技术方法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缺陷检查表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生成文档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会议记录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静态分析错误报告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4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目标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代码标准规范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无逻辑错误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代码标准规范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342900" marR="0" lvl="0" indent="-165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无逻辑错误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5CD300C-C8D0-4F02-80B2-9DD450AB8F9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下列是审查与走查区别的是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会议正式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通读代码和设计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有缺陷检查表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923661" y="531574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有测试人员参加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384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04813"/>
            <a:ext cx="5545137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5.3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动态测试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2276475"/>
            <a:ext cx="3455988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rgbClr val="3C8C93"/>
                </a:solidFill>
                <a:ea typeface="宋体" pitchFamily="2" charset="-122"/>
              </a:rPr>
              <a:t>动态测试需要真正将程序运行起来，需要设计系列的测试用例保证测试的完整性和有效性。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白盒测试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黑盒（灰盒）测试</a:t>
            </a:r>
          </a:p>
          <a:p>
            <a:pPr>
              <a:spcBef>
                <a:spcPct val="20000"/>
              </a:spcBef>
              <a:buClr>
                <a:srgbClr val="3366FF"/>
              </a:buClr>
              <a:buFont typeface="Wingdings" pitchFamily="2" charset="2"/>
              <a:buChar char="n"/>
              <a:defRPr/>
            </a:pPr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65539" name="图片 1" descr="屏幕快照 2014-03-28 下午10.04.0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1844675"/>
            <a:ext cx="488632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驱动程序和桩程序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484313"/>
            <a:ext cx="78486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400" b="1" i="0" dirty="0">
                <a:solidFill>
                  <a:srgbClr val="3C8C93"/>
                </a:solidFill>
                <a:ea typeface="宋体" pitchFamily="2" charset="-122"/>
              </a:rPr>
              <a:t>运行单元程序有时需要基于被测单元的接口，开发相应的驱动模块和桩模块。</a:t>
            </a:r>
          </a:p>
          <a:p>
            <a:pPr>
              <a:spcBef>
                <a:spcPct val="50000"/>
              </a:spcBef>
              <a:defRPr/>
            </a:pPr>
            <a:endParaRPr lang="zh-CN" altLang="en-US" sz="2400" b="1" dirty="0">
              <a:ea typeface="宋体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驱动模块（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drive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）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: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对底层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或子层模块进行测试所编写的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调用这些模块的程序。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桩模块（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stub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）：对顶层或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上层模块进行测试时所编写的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替代下层模块的程序。</a:t>
            </a:r>
          </a:p>
        </p:txBody>
      </p:sp>
      <p:pic>
        <p:nvPicPr>
          <p:cNvPr id="67587" name="Picture 2" descr="http://homepages.feis.herts.ac.uk/~comqmw/SDD/Image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141663"/>
            <a:ext cx="39941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476250"/>
            <a:ext cx="4392612" cy="576263"/>
          </a:xfrm>
        </p:spPr>
        <p:txBody>
          <a:bodyPr/>
          <a:lstStyle/>
          <a:p>
            <a:pPr algn="ctr" eaLnBrk="1" hangingPunct="1"/>
            <a:r>
              <a:rPr lang="zh-CN" altLang="en-US" sz="4000" b="1" i="1">
                <a:solidFill>
                  <a:srgbClr val="FFFF00"/>
                </a:solidFill>
                <a:ea typeface="楷体_GB2312"/>
                <a:cs typeface="楷体_GB2312"/>
              </a:rPr>
              <a:t>示例</a:t>
            </a:r>
          </a:p>
        </p:txBody>
      </p:sp>
      <p:pic>
        <p:nvPicPr>
          <p:cNvPr id="69634" name="图片 6" descr="drivers -stu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2" y="1233488"/>
            <a:ext cx="5184427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 bwMode="auto">
          <a:xfrm>
            <a:off x="1800225" y="1736725"/>
            <a:ext cx="1116013" cy="252413"/>
          </a:xfrm>
          <a:prstGeom prst="roundRect">
            <a:avLst/>
          </a:prstGeom>
          <a:solidFill>
            <a:schemeClr val="bg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 i="0"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484438" y="2960688"/>
            <a:ext cx="1511300" cy="252412"/>
          </a:xfrm>
          <a:prstGeom prst="roundRect">
            <a:avLst/>
          </a:prstGeom>
          <a:solidFill>
            <a:schemeClr val="bg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 i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692275" y="6524625"/>
            <a:ext cx="4464050" cy="333375"/>
          </a:xfrm>
          <a:prstGeom prst="roundRect">
            <a:avLst/>
          </a:prstGeom>
          <a:solidFill>
            <a:schemeClr val="bg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 i="0">
              <a:ea typeface="宋体" pitchFamily="2" charset="-122"/>
            </a:endParaRPr>
          </a:p>
        </p:txBody>
      </p:sp>
      <p:sp>
        <p:nvSpPr>
          <p:cNvPr id="69638" name="TextBox 10"/>
          <p:cNvSpPr txBox="1">
            <a:spLocks noChangeArrowheads="1"/>
          </p:cNvSpPr>
          <p:nvPr/>
        </p:nvSpPr>
        <p:spPr bwMode="auto">
          <a:xfrm>
            <a:off x="6408738" y="2168525"/>
            <a:ext cx="201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Driver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639" name="直接箭头连接符 12"/>
          <p:cNvCxnSpPr>
            <a:cxnSpLocks noChangeShapeType="1"/>
            <a:stCxn id="69638" idx="1"/>
            <a:endCxn id="8" idx="3"/>
          </p:cNvCxnSpPr>
          <p:nvPr/>
        </p:nvCxnSpPr>
        <p:spPr bwMode="auto">
          <a:xfrm rot="10800000">
            <a:off x="2916238" y="1862138"/>
            <a:ext cx="3492500" cy="4921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69640" name="直接箭头连接符 13"/>
          <p:cNvCxnSpPr>
            <a:cxnSpLocks noChangeShapeType="1"/>
          </p:cNvCxnSpPr>
          <p:nvPr/>
        </p:nvCxnSpPr>
        <p:spPr bwMode="auto">
          <a:xfrm rot="10800000" flipV="1">
            <a:off x="5940425" y="5842000"/>
            <a:ext cx="1260475" cy="682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69641" name="TextBox 16"/>
          <p:cNvSpPr txBox="1">
            <a:spLocks noChangeArrowheads="1"/>
          </p:cNvSpPr>
          <p:nvPr/>
        </p:nvSpPr>
        <p:spPr bwMode="auto">
          <a:xfrm>
            <a:off x="7127875" y="5624513"/>
            <a:ext cx="865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Stub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642" name="TextBox 17"/>
          <p:cNvSpPr txBox="1">
            <a:spLocks noChangeArrowheads="1"/>
          </p:cNvSpPr>
          <p:nvPr/>
        </p:nvSpPr>
        <p:spPr bwMode="auto">
          <a:xfrm>
            <a:off x="5292725" y="2924175"/>
            <a:ext cx="2195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C000"/>
                </a:solidFill>
              </a:rPr>
              <a:t>Function under test</a:t>
            </a:r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69643" name="直接箭头连接符 18"/>
          <p:cNvCxnSpPr>
            <a:cxnSpLocks noChangeShapeType="1"/>
          </p:cNvCxnSpPr>
          <p:nvPr/>
        </p:nvCxnSpPr>
        <p:spPr bwMode="auto">
          <a:xfrm rot="10800000">
            <a:off x="4032250" y="3068638"/>
            <a:ext cx="1368425" cy="36512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69644" name="曲线连接符 22"/>
          <p:cNvCxnSpPr>
            <a:cxnSpLocks noChangeShapeType="1"/>
          </p:cNvCxnSpPr>
          <p:nvPr/>
        </p:nvCxnSpPr>
        <p:spPr bwMode="auto">
          <a:xfrm rot="10800000">
            <a:off x="3167063" y="6165850"/>
            <a:ext cx="649287" cy="3238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" name="矩形 3"/>
          <p:cNvSpPr/>
          <p:nvPr/>
        </p:nvSpPr>
        <p:spPr>
          <a:xfrm>
            <a:off x="1800225" y="1233488"/>
            <a:ext cx="1366838" cy="179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//Program1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325" y="5534869"/>
            <a:ext cx="1366838" cy="179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//Program2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类测试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285875"/>
            <a:ext cx="7993831" cy="4784725"/>
          </a:xfrm>
        </p:spPr>
        <p:txBody>
          <a:bodyPr/>
          <a:lstStyle/>
          <a:p>
            <a:r>
              <a:rPr lang="zh-CN" altLang="en-US" dirty="0"/>
              <a:t>对类的成员函数进行测试</a:t>
            </a:r>
            <a:endParaRPr lang="en-US" altLang="zh-CN" dirty="0"/>
          </a:p>
          <a:p>
            <a:r>
              <a:rPr lang="zh-CN" altLang="en-US" dirty="0"/>
              <a:t>不会对类的每个成员及方法进行测试</a:t>
            </a:r>
            <a:endParaRPr lang="en-US" altLang="zh-CN" dirty="0"/>
          </a:p>
          <a:p>
            <a:r>
              <a:rPr lang="zh-CN" altLang="en-US" dirty="0"/>
              <a:t>对于核心或重要的方法进行全面的单元测试，方法类似于传统软件的单个函数的测试</a:t>
            </a:r>
            <a:endParaRPr lang="en-US" altLang="zh-CN" dirty="0"/>
          </a:p>
          <a:p>
            <a:r>
              <a:rPr lang="zh-CN" altLang="en-US" dirty="0"/>
              <a:t>类测试要验证类的实现是否和类的说明方法一样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8859C-07D4-40DE-BA34-3D1718BE73E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27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代码评审案例分析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空指针保护</a:t>
            </a:r>
            <a:endParaRPr lang="en-US" altLang="zh-CN" dirty="0"/>
          </a:p>
          <a:p>
            <a:r>
              <a:rPr lang="zh-CN" altLang="en-US" dirty="0"/>
              <a:t>格式化数字错误</a:t>
            </a:r>
            <a:endParaRPr lang="en-US" altLang="zh-CN" dirty="0"/>
          </a:p>
          <a:p>
            <a:r>
              <a:rPr lang="zh-CN" altLang="en-US" dirty="0"/>
              <a:t>字符串或数字越界</a:t>
            </a:r>
            <a:endParaRPr lang="en-US" altLang="zh-CN" dirty="0"/>
          </a:p>
          <a:p>
            <a:r>
              <a:rPr lang="zh-CN" altLang="en-US" dirty="0"/>
              <a:t>不当使用</a:t>
            </a:r>
            <a:r>
              <a:rPr lang="en-US" altLang="zh-CN" dirty="0" err="1"/>
              <a:t>synchoronized</a:t>
            </a:r>
            <a:r>
              <a:rPr lang="zh-CN" altLang="en-US" dirty="0"/>
              <a:t>导致系统性能下降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49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240463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空指针保护案例分析</a:t>
            </a:r>
          </a:p>
        </p:txBody>
      </p:sp>
      <p:pic>
        <p:nvPicPr>
          <p:cNvPr id="768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73238"/>
            <a:ext cx="8589963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圆角矩形 5"/>
          <p:cNvSpPr>
            <a:spLocks noChangeArrowheads="1"/>
          </p:cNvSpPr>
          <p:nvPr/>
        </p:nvSpPr>
        <p:spPr bwMode="auto">
          <a:xfrm>
            <a:off x="755650" y="4292600"/>
            <a:ext cx="7524750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i="0"/>
          </a:p>
        </p:txBody>
      </p:sp>
      <p:sp>
        <p:nvSpPr>
          <p:cNvPr id="2" name="TextBox 1"/>
          <p:cNvSpPr txBox="1"/>
          <p:nvPr/>
        </p:nvSpPr>
        <p:spPr>
          <a:xfrm>
            <a:off x="2627784" y="4791572"/>
            <a:ext cx="65527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在特定</a:t>
            </a:r>
            <a:r>
              <a:rPr lang="en-US" altLang="zh-CN" dirty="0"/>
              <a:t>Case</a:t>
            </a:r>
            <a:r>
              <a:rPr lang="zh-CN" altLang="en-US" dirty="0"/>
              <a:t>下，有可能会出</a:t>
            </a:r>
            <a:r>
              <a:rPr lang="en-US" altLang="zh-CN" dirty="0" err="1"/>
              <a:t>NullPoint</a:t>
            </a:r>
            <a:r>
              <a:rPr lang="zh-CN" altLang="en-US" dirty="0"/>
              <a:t>错误，如匿名用户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5334248"/>
            <a:ext cx="48245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 (“</a:t>
            </a:r>
            <a:r>
              <a:rPr lang="en-US" altLang="zh-CN" dirty="0" err="1"/>
              <a:t>schadamin</a:t>
            </a:r>
            <a:r>
              <a:rPr lang="en-US" altLang="zh-CN" dirty="0"/>
              <a:t>”.equals(username)){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366713"/>
            <a:ext cx="6240462" cy="56197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格式化数字错误案例分析</a:t>
            </a:r>
          </a:p>
        </p:txBody>
      </p:sp>
      <p:pic>
        <p:nvPicPr>
          <p:cNvPr id="788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2384425"/>
            <a:ext cx="8443913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圆角矩形 5"/>
          <p:cNvSpPr>
            <a:spLocks noChangeArrowheads="1"/>
          </p:cNvSpPr>
          <p:nvPr/>
        </p:nvSpPr>
        <p:spPr bwMode="auto">
          <a:xfrm>
            <a:off x="863600" y="4797425"/>
            <a:ext cx="7524750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i="0"/>
          </a:p>
        </p:txBody>
      </p:sp>
      <p:sp>
        <p:nvSpPr>
          <p:cNvPr id="5" name="TextBox 4"/>
          <p:cNvSpPr txBox="1"/>
          <p:nvPr/>
        </p:nvSpPr>
        <p:spPr>
          <a:xfrm>
            <a:off x="3133683" y="5102264"/>
            <a:ext cx="48245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userAge</a:t>
            </a:r>
            <a:r>
              <a:rPr lang="zh-CN" altLang="en-US" dirty="0"/>
              <a:t>有可能不是数字形式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1454" y="779394"/>
            <a:ext cx="6336704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getIntValue</a:t>
            </a:r>
            <a:r>
              <a:rPr lang="en-US" altLang="zh-CN" dirty="0"/>
              <a:t>(String </a:t>
            </a:r>
            <a:r>
              <a:rPr lang="en-US" altLang="zh-CN" dirty="0" err="1"/>
              <a:t>intStr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pareseInt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isNumeric</a:t>
            </a:r>
            <a:r>
              <a:rPr lang="en-US" altLang="zh-CN" dirty="0"/>
              <a:t>(</a:t>
            </a:r>
            <a:r>
              <a:rPr lang="en-US" altLang="zh-CN" dirty="0" err="1"/>
              <a:t>intStr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pareseInt</a:t>
            </a:r>
            <a:r>
              <a:rPr lang="en-US" altLang="zh-CN" dirty="0"/>
              <a:t>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intStr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366713"/>
            <a:ext cx="5953125" cy="5619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字符串或数组越界案例分析</a:t>
            </a:r>
          </a:p>
        </p:txBody>
      </p:sp>
      <p:pic>
        <p:nvPicPr>
          <p:cNvPr id="808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" y="2097088"/>
            <a:ext cx="82486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圆角矩形 5"/>
          <p:cNvSpPr>
            <a:spLocks noChangeArrowheads="1"/>
          </p:cNvSpPr>
          <p:nvPr/>
        </p:nvSpPr>
        <p:spPr bwMode="auto">
          <a:xfrm>
            <a:off x="647700" y="5516563"/>
            <a:ext cx="7524750" cy="2524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i="0"/>
          </a:p>
        </p:txBody>
      </p:sp>
      <p:sp>
        <p:nvSpPr>
          <p:cNvPr id="5" name="TextBox 4"/>
          <p:cNvSpPr txBox="1"/>
          <p:nvPr/>
        </p:nvSpPr>
        <p:spPr>
          <a:xfrm>
            <a:off x="3779912" y="4685566"/>
            <a:ext cx="48245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数组有可能为空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807" y="5761814"/>
            <a:ext cx="482453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arrPhone.length</a:t>
            </a:r>
            <a:r>
              <a:rPr lang="en-US" altLang="zh-CN" dirty="0"/>
              <a:t>&gt;2){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arrPhone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333375"/>
            <a:ext cx="6300787" cy="6619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第五章 单元测试与集成测试</a:t>
            </a:r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84213" y="2492375"/>
            <a:ext cx="4535487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0"/>
              <a:t>5.1 </a:t>
            </a:r>
            <a:r>
              <a:rPr lang="zh-CN" altLang="en-US" sz="2800" i="0">
                <a:solidFill>
                  <a:srgbClr val="3366FF"/>
                </a:solidFill>
              </a:rPr>
              <a:t>单元测试的目标和任务</a:t>
            </a:r>
          </a:p>
          <a:p>
            <a:pPr>
              <a:lnSpc>
                <a:spcPct val="130000"/>
              </a:lnSpc>
            </a:pPr>
            <a:r>
              <a:rPr lang="en-US" altLang="zh-CN" sz="2800" i="0"/>
              <a:t>5.2 </a:t>
            </a:r>
            <a:r>
              <a:rPr lang="zh-CN" altLang="en-US" sz="2800" i="0"/>
              <a:t>单元的静态测试</a:t>
            </a:r>
          </a:p>
          <a:p>
            <a:pPr>
              <a:lnSpc>
                <a:spcPct val="130000"/>
              </a:lnSpc>
            </a:pPr>
            <a:r>
              <a:rPr lang="en-US" altLang="zh-CN" sz="2800" i="0"/>
              <a:t>5.3 </a:t>
            </a:r>
            <a:r>
              <a:rPr lang="zh-CN" altLang="en-US" sz="2800" i="0"/>
              <a:t>驱动程序和桩程序</a:t>
            </a:r>
          </a:p>
          <a:p>
            <a:pPr>
              <a:lnSpc>
                <a:spcPct val="130000"/>
              </a:lnSpc>
            </a:pPr>
            <a:r>
              <a:rPr lang="en-US" altLang="zh-CN" sz="2800" i="0"/>
              <a:t>5.4 </a:t>
            </a:r>
            <a:r>
              <a:rPr lang="zh-CN" altLang="en-US" sz="2800" i="0"/>
              <a:t>单元测试工具</a:t>
            </a:r>
            <a:endParaRPr lang="en-US" altLang="zh-CN" sz="2800" i="0"/>
          </a:p>
          <a:p>
            <a:pPr>
              <a:lnSpc>
                <a:spcPct val="130000"/>
              </a:lnSpc>
            </a:pPr>
            <a:r>
              <a:rPr lang="en-US" altLang="zh-CN" sz="2800" i="0"/>
              <a:t>5.5 </a:t>
            </a:r>
            <a:r>
              <a:rPr lang="zh-CN" altLang="en-US" sz="2800" i="0"/>
              <a:t>集成测试</a:t>
            </a:r>
          </a:p>
        </p:txBody>
      </p:sp>
      <p:pic>
        <p:nvPicPr>
          <p:cNvPr id="22531" name="图片 1" descr="屏幕快照 2014-03-28 下午10.04.3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492375"/>
            <a:ext cx="38687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366713"/>
            <a:ext cx="6024562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其它示例</a:t>
            </a:r>
          </a:p>
        </p:txBody>
      </p:sp>
      <p:sp>
        <p:nvSpPr>
          <p:cNvPr id="82946" name="Text Box 5"/>
          <p:cNvSpPr txBox="1">
            <a:spLocks noChangeArrowheads="1"/>
          </p:cNvSpPr>
          <p:nvPr/>
        </p:nvSpPr>
        <p:spPr bwMode="auto">
          <a:xfrm>
            <a:off x="900113" y="2276475"/>
            <a:ext cx="7632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dirty="0"/>
              <a:t>没有合理的关闭资源导致系统性能下降或最终崩溃 </a:t>
            </a:r>
          </a:p>
          <a:p>
            <a:pPr>
              <a:spcBef>
                <a:spcPct val="50000"/>
              </a:spcBef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400" b="1" dirty="0"/>
              <a:t>不当使用</a:t>
            </a:r>
            <a:r>
              <a:rPr lang="en-US" altLang="zh-CN" sz="2400" b="1" dirty="0"/>
              <a:t>synchronized</a:t>
            </a:r>
            <a:r>
              <a:rPr lang="zh-CN" altLang="en-US" sz="2400" b="1" dirty="0"/>
              <a:t>导致系统性能下降或最终崩溃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5.6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单元测试常用工具简介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42988" y="1628775"/>
            <a:ext cx="6697662" cy="44005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2800" i="0" dirty="0" err="1">
                <a:latin typeface="+mn-lt"/>
                <a:ea typeface="宋体" pitchFamily="2" charset="-122"/>
              </a:rPr>
              <a:t>JUnit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介绍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800" i="0" dirty="0">
                <a:latin typeface="+mn-lt"/>
                <a:ea typeface="宋体" pitchFamily="2" charset="-122"/>
              </a:rPr>
              <a:t>在</a:t>
            </a:r>
            <a:r>
              <a:rPr lang="en-US" altLang="zh-CN" sz="2800" i="0" dirty="0">
                <a:latin typeface="+mn-lt"/>
                <a:ea typeface="宋体" pitchFamily="2" charset="-122"/>
              </a:rPr>
              <a:t>Eclipse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中</a:t>
            </a:r>
            <a:r>
              <a:rPr lang="en-US" altLang="zh-CN" sz="2800" i="0" dirty="0" err="1">
                <a:latin typeface="+mn-lt"/>
                <a:ea typeface="宋体" pitchFamily="2" charset="-122"/>
              </a:rPr>
              <a:t>JUnit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应用举例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2800" i="0" dirty="0" err="1">
                <a:latin typeface="+mn-lt"/>
                <a:ea typeface="宋体" pitchFamily="2" charset="-122"/>
              </a:rPr>
              <a:t>Junit+Ant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构建自动的单元测试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2800" i="0" dirty="0" err="1">
                <a:latin typeface="+mn-lt"/>
                <a:ea typeface="宋体" pitchFamily="2" charset="-122"/>
              </a:rPr>
              <a:t>CheckStyle</a:t>
            </a:r>
            <a:r>
              <a:rPr lang="en-US" altLang="zh-CN" sz="2800" i="0" dirty="0">
                <a:latin typeface="+mn-lt"/>
                <a:ea typeface="宋体" pitchFamily="2" charset="-122"/>
              </a:rPr>
              <a:t>/PMD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与</a:t>
            </a:r>
            <a:r>
              <a:rPr lang="en-US" altLang="zh-CN" sz="2800" i="0" dirty="0" err="1">
                <a:latin typeface="+mn-lt"/>
                <a:ea typeface="宋体" pitchFamily="2" charset="-122"/>
              </a:rPr>
              <a:t>FindBug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的使用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2800" i="0" dirty="0" err="1">
                <a:latin typeface="+mn-lt"/>
                <a:ea typeface="宋体" pitchFamily="2" charset="-122"/>
              </a:rPr>
              <a:t>SourceMonitor</a:t>
            </a:r>
            <a:r>
              <a:rPr lang="zh-CN" altLang="en-US" sz="2800" i="0" dirty="0">
                <a:latin typeface="+mn-lt"/>
                <a:ea typeface="宋体" pitchFamily="2" charset="-122"/>
              </a:rPr>
              <a:t>检测代码复杂度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800" i="0" dirty="0">
                <a:latin typeface="+mn-lt"/>
                <a:ea typeface="宋体" pitchFamily="2" charset="-122"/>
              </a:rPr>
              <a:t>开源的单元测试工具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800" i="0" dirty="0">
                <a:latin typeface="+mn-lt"/>
                <a:ea typeface="宋体" pitchFamily="2" charset="-122"/>
              </a:rPr>
              <a:t>商业的单元测试工具</a:t>
            </a:r>
          </a:p>
        </p:txBody>
      </p: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76250"/>
            <a:ext cx="5200650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单元测试工具种类</a:t>
            </a:r>
          </a:p>
        </p:txBody>
      </p:sp>
      <p:sp>
        <p:nvSpPr>
          <p:cNvPr id="2298885" name="Rectangle 5"/>
          <p:cNvSpPr>
            <a:spLocks noChangeArrowheads="1"/>
          </p:cNvSpPr>
          <p:nvPr/>
        </p:nvSpPr>
        <p:spPr bwMode="auto">
          <a:xfrm>
            <a:off x="1079500" y="2786063"/>
            <a:ext cx="5111750" cy="2511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b="1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代码规则</a:t>
            </a:r>
            <a:r>
              <a:rPr lang="en-US" altLang="zh-CN" sz="2400" i="0" dirty="0">
                <a:latin typeface="+mn-lt"/>
                <a:ea typeface="楷体"/>
                <a:cs typeface="楷体"/>
              </a:rPr>
              <a:t>/</a:t>
            </a:r>
            <a:r>
              <a:rPr lang="zh-CN" altLang="en-US" sz="2400" i="0" dirty="0">
                <a:latin typeface="+mn-lt"/>
                <a:ea typeface="楷体"/>
                <a:cs typeface="楷体"/>
              </a:rPr>
              <a:t>风格检查工具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内存资源泄漏检查工具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代码覆盖率检查工具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 代码性能检查工具</a:t>
            </a:r>
          </a:p>
          <a:p>
            <a:pPr>
              <a:defRPr/>
            </a:pPr>
            <a:endParaRPr lang="zh-CN" altLang="en-US" sz="2400" b="1" dirty="0">
              <a:solidFill>
                <a:srgbClr val="CA351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1379" name="Picture 2" descr="http://www.blueopal.com/images/SuperSOAP!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675" y="1844675"/>
            <a:ext cx="35639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9928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单元测试工具列表</a:t>
            </a:r>
          </a:p>
        </p:txBody>
      </p:sp>
      <p:pic>
        <p:nvPicPr>
          <p:cNvPr id="103426" name="Picture 5" descr="5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1773238"/>
            <a:ext cx="842327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404813"/>
            <a:ext cx="4679950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5.6.1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JUnit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5474" name="Text Box 5"/>
          <p:cNvSpPr txBox="1">
            <a:spLocks noChangeArrowheads="1"/>
          </p:cNvSpPr>
          <p:nvPr/>
        </p:nvSpPr>
        <p:spPr bwMode="auto">
          <a:xfrm>
            <a:off x="827088" y="2781300"/>
            <a:ext cx="748982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3050" indent="-273050" eaLnBrk="0" hangingPunct="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提供了编写测试类的框架，使测试代码的编写更方便</a:t>
            </a:r>
            <a:endParaRPr lang="en-US" altLang="zh-CN" sz="2400" i="0"/>
          </a:p>
          <a:p>
            <a:pPr marL="273050" indent="-273050" eaLnBrk="0" hangingPunct="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共享测试数据的测试工具</a:t>
            </a:r>
          </a:p>
          <a:p>
            <a:pPr marL="273050" indent="-273050" eaLnBrk="0" hangingPunct="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方便地组织和运行测试的测试套件</a:t>
            </a:r>
          </a:p>
          <a:p>
            <a:pPr marL="273050" indent="-273050" eaLnBrk="0" hangingPunct="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可以使测试代码与产品代码分开，这更有利于代码的打包发布和测试代码的管理</a:t>
            </a:r>
          </a:p>
          <a:p>
            <a:pPr marL="273050" indent="-273050" eaLnBrk="0" hangingPunct="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易于集成到程序构建过程中，</a:t>
            </a:r>
            <a:r>
              <a:rPr lang="en-US" altLang="zh-CN" sz="2400" i="0"/>
              <a:t>JUnit</a:t>
            </a:r>
            <a:r>
              <a:rPr lang="zh-CN" altLang="en-US" sz="2400" i="0"/>
              <a:t>和</a:t>
            </a:r>
            <a:r>
              <a:rPr lang="en-US" altLang="zh-CN" sz="2400" i="0"/>
              <a:t>Ant</a:t>
            </a:r>
            <a:r>
              <a:rPr lang="zh-CN" altLang="en-US" sz="2400" i="0"/>
              <a:t>的结合还可以实施增量开发。</a:t>
            </a:r>
          </a:p>
          <a:p>
            <a:pPr marL="273050" indent="-273050">
              <a:lnSpc>
                <a:spcPct val="120000"/>
              </a:lnSpc>
              <a:buClr>
                <a:srgbClr val="92D050"/>
              </a:buClr>
              <a:buSzPct val="70000"/>
              <a:buFont typeface="Wingdings" pitchFamily="2" charset="2"/>
              <a:buChar char="p"/>
              <a:tabLst>
                <a:tab pos="365125" algn="l"/>
                <a:tab pos="571500" algn="l"/>
              </a:tabLst>
            </a:pPr>
            <a:r>
              <a:rPr lang="zh-CN" altLang="en-US" sz="2400" i="0"/>
              <a:t>具有很强的扩展性</a:t>
            </a:r>
          </a:p>
        </p:txBody>
      </p:sp>
      <p:sp>
        <p:nvSpPr>
          <p:cNvPr id="105475" name="矩形 5"/>
          <p:cNvSpPr>
            <a:spLocks noChangeArrowheads="1"/>
          </p:cNvSpPr>
          <p:nvPr/>
        </p:nvSpPr>
        <p:spPr bwMode="auto">
          <a:xfrm>
            <a:off x="539750" y="1412875"/>
            <a:ext cx="7993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Junit</a:t>
            </a:r>
            <a:r>
              <a:rPr lang="zh-CN" altLang="en-US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i="0">
                <a:hlinkClick r:id="rId3"/>
              </a:rPr>
              <a:t> http://www.junit.org </a:t>
            </a:r>
            <a:r>
              <a:rPr lang="zh-CN" altLang="en-US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）是一个开放源代码的</a:t>
            </a:r>
            <a:r>
              <a:rPr lang="en-US" altLang="zh-CN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测试框架（单元测试框架体系</a:t>
            </a:r>
            <a:r>
              <a:rPr lang="en-US" altLang="zh-CN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xUnit</a:t>
            </a:r>
            <a:r>
              <a:rPr lang="zh-CN" altLang="en-US" sz="2000" i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的一个实例），用在编写和运行可重复的的测试上，包括如下特性：</a:t>
            </a:r>
          </a:p>
        </p:txBody>
      </p:sp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在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Eclipse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中</a:t>
            </a: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应用举例</a:t>
            </a:r>
          </a:p>
        </p:txBody>
      </p:sp>
      <p:pic>
        <p:nvPicPr>
          <p:cNvPr id="10752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628775"/>
            <a:ext cx="8101012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35038" y="5842000"/>
            <a:ext cx="7200900" cy="46037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  <a:hlinkClick r:id="rId4"/>
              </a:rPr>
              <a:t>http://www.junit.org/apidocs/overview-summary.html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1484313"/>
            <a:ext cx="5292725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76250"/>
            <a:ext cx="5272088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结构</a:t>
            </a:r>
          </a:p>
        </p:txBody>
      </p:sp>
      <p:sp>
        <p:nvSpPr>
          <p:cNvPr id="109571" name="Rectangle 7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0957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600325"/>
            <a:ext cx="4002087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76250"/>
            <a:ext cx="4984750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安装</a:t>
            </a:r>
          </a:p>
        </p:txBody>
      </p:sp>
      <p:sp>
        <p:nvSpPr>
          <p:cNvPr id="111618" name="Rectangle 7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11619" name="Picture 6" descr="Junit inst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520825"/>
            <a:ext cx="813752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0" name="Rectangle 10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11621" name="Picture 9" descr="Junit install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25" y="4437063"/>
            <a:ext cx="4611688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2" name="AutoShape 12"/>
          <p:cNvSpPr>
            <a:spLocks noChangeArrowheads="1"/>
          </p:cNvSpPr>
          <p:nvPr/>
        </p:nvSpPr>
        <p:spPr bwMode="auto">
          <a:xfrm rot="2450687">
            <a:off x="6134100" y="4730750"/>
            <a:ext cx="608013" cy="1592263"/>
          </a:xfrm>
          <a:prstGeom prst="curvedLeftArrow">
            <a:avLst>
              <a:gd name="adj1" fmla="val 52376"/>
              <a:gd name="adj2" fmla="val 104752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333375"/>
            <a:ext cx="4624387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设置</a:t>
            </a:r>
          </a:p>
        </p:txBody>
      </p:sp>
      <p:sp>
        <p:nvSpPr>
          <p:cNvPr id="113666" name="Rectangle 7"/>
          <p:cNvSpPr>
            <a:spLocks noChangeArrowheads="1"/>
          </p:cNvSpPr>
          <p:nvPr/>
        </p:nvSpPr>
        <p:spPr bwMode="auto">
          <a:xfrm>
            <a:off x="0" y="1757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13667" name="Picture 6" descr="JUnit prefer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1520825"/>
            <a:ext cx="854392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59928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脚本示例一</a:t>
            </a:r>
          </a:p>
        </p:txBody>
      </p:sp>
      <p:pic>
        <p:nvPicPr>
          <p:cNvPr id="115714" name="Picture 6" descr="5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268413"/>
            <a:ext cx="497840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979712" y="5013176"/>
            <a:ext cx="42484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6165304"/>
            <a:ext cx="44415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056438" cy="7620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5.1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单元测试的目标和任务</a:t>
            </a:r>
            <a:br>
              <a:rPr lang="zh-CN" altLang="en-US" sz="3200" dirty="0">
                <a:solidFill>
                  <a:srgbClr val="FFFF00"/>
                </a:solidFill>
                <a:latin typeface="+mj-ea"/>
              </a:rPr>
            </a:b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pic>
        <p:nvPicPr>
          <p:cNvPr id="24578" name="Picture 41" descr="car_un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73238"/>
            <a:ext cx="8470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76250"/>
            <a:ext cx="51292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脚本示例二</a:t>
            </a:r>
          </a:p>
        </p:txBody>
      </p:sp>
      <p:sp>
        <p:nvSpPr>
          <p:cNvPr id="117762" name="Rectangle 7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17763" name="Picture 6" descr="Junit source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628775"/>
            <a:ext cx="871378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JUnit+Ant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构建自动的单元测试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Ant(another neat tool)</a:t>
            </a:r>
            <a:r>
              <a:rPr lang="zh-CN" altLang="en-US" dirty="0"/>
              <a:t>：一种基于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build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make</a:t>
            </a:r>
            <a:r>
              <a:rPr lang="zh-CN" altLang="en-US" dirty="0"/>
              <a:t>，用</a:t>
            </a:r>
            <a:r>
              <a:rPr lang="en-US" altLang="zh-CN" dirty="0"/>
              <a:t>java</a:t>
            </a:r>
            <a:r>
              <a:rPr lang="zh-CN" altLang="en-US" dirty="0"/>
              <a:t>的类来扩展</a:t>
            </a:r>
            <a:endParaRPr lang="en-US" altLang="zh-CN" dirty="0"/>
          </a:p>
          <a:p>
            <a:r>
              <a:rPr lang="zh-CN" altLang="en-US" dirty="0"/>
              <a:t>配置文件基于</a:t>
            </a:r>
            <a:r>
              <a:rPr lang="en-US" altLang="zh-CN" dirty="0"/>
              <a:t>XML</a:t>
            </a:r>
            <a:r>
              <a:rPr lang="zh-CN" altLang="en-US" dirty="0"/>
              <a:t>，通过调用</a:t>
            </a:r>
            <a:r>
              <a:rPr lang="en-US" altLang="zh-CN" dirty="0"/>
              <a:t>target</a:t>
            </a:r>
            <a:r>
              <a:rPr lang="zh-CN" altLang="en-US" dirty="0"/>
              <a:t>树，就可执行各种</a:t>
            </a:r>
            <a:r>
              <a:rPr lang="en-US" altLang="zh-CN" dirty="0"/>
              <a:t>task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task</a:t>
            </a:r>
            <a:r>
              <a:rPr lang="zh-CN" altLang="en-US" dirty="0"/>
              <a:t>由实现了特定接口的对象来运行</a:t>
            </a:r>
            <a:endParaRPr lang="en-US" altLang="zh-CN" dirty="0"/>
          </a:p>
          <a:p>
            <a:r>
              <a:rPr lang="zh-CN" altLang="en-US" dirty="0"/>
              <a:t>本身就是脚本执行的引擎，用于自动调用程序完成项目的编译，打包和测试等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build.xml</a:t>
            </a:r>
            <a:r>
              <a:rPr lang="zh-CN" altLang="en-US" dirty="0"/>
              <a:t>中加入</a:t>
            </a:r>
            <a:r>
              <a:rPr lang="en-US" altLang="zh-CN" dirty="0" err="1"/>
              <a:t>Junit</a:t>
            </a:r>
            <a:r>
              <a:rPr lang="zh-CN" altLang="en-US" dirty="0"/>
              <a:t>的测试设置，可测试单个类或批量类</a:t>
            </a:r>
          </a:p>
        </p:txBody>
      </p:sp>
    </p:spTree>
    <p:extLst>
      <p:ext uri="{BB962C8B-B14F-4D97-AF65-F5344CB8AC3E}">
        <p14:creationId xmlns:p14="http://schemas.microsoft.com/office/powerpoint/2010/main" val="2675771958"/>
      </p:ext>
    </p:extLst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j-ea"/>
              </a:rPr>
              <a:t>JUnit+Ant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构建自动的单元测试</a:t>
            </a:r>
          </a:p>
        </p:txBody>
      </p:sp>
      <p:pic>
        <p:nvPicPr>
          <p:cNvPr id="1198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484784"/>
            <a:ext cx="775335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259632" y="4293096"/>
            <a:ext cx="56166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4837186"/>
            <a:ext cx="5616624" cy="1040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0215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</a:rPr>
              <a:t>5.6.</a:t>
            </a:r>
            <a:r>
              <a:rPr lang="en-US" altLang="en-US" sz="3200" dirty="0">
                <a:solidFill>
                  <a:srgbClr val="FFFF00"/>
                </a:solidFill>
              </a:rPr>
              <a:t>2</a:t>
            </a:r>
            <a:r>
              <a:rPr lang="en-US" altLang="en-US" sz="3200" dirty="0">
                <a:solidFill>
                  <a:srgbClr val="FFFF00"/>
                </a:solidFill>
                <a:latin typeface="+mj-ea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微软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VSTS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的单元测试 </a:t>
            </a:r>
          </a:p>
        </p:txBody>
      </p:sp>
      <p:sp>
        <p:nvSpPr>
          <p:cNvPr id="1218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1619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楷体_GB2312"/>
                <a:cs typeface="楷体_GB2312"/>
              </a:rPr>
              <a:t>Visual Studio Team System</a:t>
            </a:r>
            <a:r>
              <a:rPr lang="zh-CN" altLang="en-US" sz="2400" dirty="0">
                <a:ea typeface="楷体_GB2312"/>
                <a:cs typeface="楷体_GB2312"/>
              </a:rPr>
              <a:t>（</a:t>
            </a:r>
            <a:r>
              <a:rPr lang="en-US" altLang="zh-CN" sz="2400" dirty="0">
                <a:ea typeface="楷体_GB2312"/>
                <a:cs typeface="楷体_GB2312"/>
              </a:rPr>
              <a:t>VSTS</a:t>
            </a:r>
            <a:r>
              <a:rPr lang="zh-CN" altLang="en-US" sz="2400" dirty="0">
                <a:ea typeface="楷体_GB2312"/>
                <a:cs typeface="楷体_GB2312"/>
              </a:rPr>
              <a:t>）是一套工具集，全面整合了软件设计、开发、测试、部署和人员协作工具，其开发版（</a:t>
            </a:r>
            <a:r>
              <a:rPr lang="en-US" altLang="zh-CN" sz="2400" dirty="0">
                <a:ea typeface="楷体_GB2312"/>
                <a:cs typeface="楷体_GB2312"/>
              </a:rPr>
              <a:t>Development Edition</a:t>
            </a:r>
            <a:r>
              <a:rPr lang="zh-CN" altLang="en-US" sz="2400" dirty="0">
                <a:ea typeface="楷体_GB2312"/>
                <a:cs typeface="楷体_GB2312"/>
              </a:rPr>
              <a:t>）提供了静态分析、代码剖析、代码涵盖以及其它单元测试所需的功能特性。 </a:t>
            </a:r>
          </a:p>
        </p:txBody>
      </p:sp>
      <p:sp>
        <p:nvSpPr>
          <p:cNvPr id="121859" name="Rectangle 6"/>
          <p:cNvSpPr>
            <a:spLocks noChangeArrowheads="1"/>
          </p:cNvSpPr>
          <p:nvPr/>
        </p:nvSpPr>
        <p:spPr bwMode="auto">
          <a:xfrm>
            <a:off x="863600" y="3644900"/>
            <a:ext cx="7380288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创建单元测试项目。 </a:t>
            </a:r>
          </a:p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设置项目引用。 </a:t>
            </a:r>
          </a:p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添加适当的测试类（一个或多个）。 </a:t>
            </a:r>
          </a:p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生成主干的单元测试框架（</a:t>
            </a:r>
            <a:r>
              <a:rPr lang="en-US" altLang="zh-CN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Unit Test Framework</a:t>
            </a: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）类和属性。 </a:t>
            </a:r>
          </a:p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创建单个测试方法。 </a:t>
            </a:r>
          </a:p>
          <a:p>
            <a:pPr marL="457200" indent="-457200">
              <a:buClr>
                <a:schemeClr val="hlink"/>
              </a:buClr>
              <a:buSzPct val="90000"/>
              <a:buFont typeface="Wingdings" pitchFamily="2" charset="2"/>
              <a:buChar char="p"/>
            </a:pPr>
            <a:r>
              <a:rPr lang="zh-CN" altLang="en-US" sz="2000">
                <a:solidFill>
                  <a:srgbClr val="CA351C"/>
                </a:solidFill>
                <a:latin typeface="楷体_GB2312"/>
                <a:ea typeface="楷体_GB2312"/>
                <a:cs typeface="楷体_GB2312"/>
              </a:rPr>
              <a:t> 创建适合特定接口的逻辑 </a:t>
            </a:r>
          </a:p>
        </p:txBody>
      </p:sp>
    </p:spTree>
  </p:cSld>
  <p:clrMapOvr>
    <a:masterClrMapping/>
  </p:clrMapOvr>
  <p:transition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366713"/>
            <a:ext cx="5953125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VSTS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架构</a:t>
            </a:r>
          </a:p>
        </p:txBody>
      </p:sp>
      <p:pic>
        <p:nvPicPr>
          <p:cNvPr id="123906" name="Picture 2" descr="http://images.cnblogs.com/cnblogs_com/njypcmqj/VisualStudio200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268413"/>
            <a:ext cx="7345362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3851275" y="3752850"/>
            <a:ext cx="3924300" cy="68421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 i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76250"/>
            <a:ext cx="51292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VSTS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单元测试属性</a:t>
            </a:r>
          </a:p>
        </p:txBody>
      </p:sp>
      <p:pic>
        <p:nvPicPr>
          <p:cNvPr id="124930" name="Picture 6" descr="5-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2097088"/>
            <a:ext cx="8380413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441325"/>
            <a:ext cx="4408487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VSTS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断言</a:t>
            </a:r>
          </a:p>
        </p:txBody>
      </p:sp>
      <p:pic>
        <p:nvPicPr>
          <p:cNvPr id="126978" name="Picture 5" descr="5-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412875"/>
            <a:ext cx="7380288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3600" y="1808163"/>
            <a:ext cx="7777163" cy="4008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bg-BG" altLang="zh-CN" sz="2400" noProof="1">
                <a:solidFill>
                  <a:srgbClr val="3366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[TestMethod]</a:t>
            </a:r>
            <a:endParaRPr lang="en-US" altLang="zh-CN" sz="2400" noProof="1">
              <a:solidFill>
                <a:srgbClr val="3366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lang="en-US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TestDeposit</a:t>
            </a: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endParaRPr lang="en-US" altLang="zh-CN" sz="24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lang="en-US" altLang="zh-CN" sz="24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BanckAccount account = new BanckAccount();</a:t>
            </a:r>
            <a:endParaRPr lang="en-US" altLang="zh-CN" sz="24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account.Deposit(125.0);</a:t>
            </a:r>
            <a:endParaRPr lang="en-US" altLang="zh-CN" sz="24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bg-BG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account.Deposit(25.0);</a:t>
            </a:r>
            <a:endParaRPr lang="en-US" altLang="zh-CN" sz="24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bg-BG" altLang="zh-CN" sz="2400" noProof="1">
                <a:solidFill>
                  <a:srgbClr val="3366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Assert.AreEqual</a:t>
            </a:r>
            <a:r>
              <a:rPr lang="bg-BG" altLang="zh-CN" sz="2400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(150.0, account.Balance, </a:t>
            </a:r>
            <a:endParaRPr lang="en-US" altLang="zh-CN" sz="2400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bg-BG" altLang="zh-CN" sz="2400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"Balance is wrong.");</a:t>
            </a:r>
            <a:endParaRPr lang="en-US" altLang="zh-CN" sz="2400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4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5832475" cy="7905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Unit test-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1</a:t>
            </a:r>
          </a:p>
        </p:txBody>
      </p:sp>
    </p:spTree>
  </p:cSld>
  <p:clrMapOvr>
    <a:masterClrMapping/>
  </p:clrMapOvr>
  <p:transition>
    <p:pull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6084888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Unit test-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2</a:t>
            </a:r>
            <a:endParaRPr lang="en-US" altLang="zh-CN" sz="3200" b="1" i="1" dirty="0">
              <a:solidFill>
                <a:schemeClr val="hlink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1412875"/>
            <a:ext cx="8135938" cy="5062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endParaRPr lang="en-US" altLang="zh-CN" sz="2000" noProof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[TestClass]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public class Account</a:t>
            </a: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Test      </a:t>
            </a:r>
            <a:r>
              <a:rPr lang="en-US" altLang="zh-CN" sz="2000" noProof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Wingdings" pitchFamily="2" charset="2"/>
              </a:rPr>
              <a:t></a:t>
            </a:r>
            <a:r>
              <a:rPr lang="en-US" altLang="zh-CN" sz="2000" noProof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(public class Account)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[TestMethod]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public 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source.Deposit(200.00M);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dest.Deposit(150.00F);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source.TransferFunds(dest, 100.00F);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Assert.AreEqual(250.00F, 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Assert.AreEqual(100.00F, 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    }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  <a:defRPr/>
            </a:pPr>
            <a:r>
              <a:rPr lang="en-US" altLang="zh-CN" sz="2000" noProof="1"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679950" y="2205038"/>
            <a:ext cx="3636963" cy="5762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 i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5157192"/>
            <a:ext cx="61926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5.6.4 </a:t>
            </a:r>
            <a:r>
              <a:rPr lang="zh-CN" altLang="en-US" dirty="0"/>
              <a:t>代码的静态检测工具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 err="1"/>
              <a:t>java:checkstyle,findbugs,pmd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 err="1"/>
              <a:t>parasoft</a:t>
            </a:r>
            <a:r>
              <a:rPr lang="en-US" altLang="zh-CN" dirty="0"/>
              <a:t> 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en-US" altLang="zh-CN" dirty="0" err="1"/>
              <a:t>test,prqa</a:t>
            </a:r>
            <a:r>
              <a:rPr lang="en-US" altLang="zh-CN" dirty="0"/>
              <a:t> </a:t>
            </a:r>
            <a:r>
              <a:rPr lang="en-US" altLang="zh-CN" dirty="0" err="1"/>
              <a:t>qa.C</a:t>
            </a:r>
            <a:r>
              <a:rPr lang="en-US" altLang="zh-CN" dirty="0"/>
              <a:t>++</a:t>
            </a:r>
          </a:p>
          <a:p>
            <a:r>
              <a:rPr lang="zh-CN" altLang="en-US" dirty="0"/>
              <a:t>维护工作量低</a:t>
            </a:r>
            <a:endParaRPr lang="en-US" altLang="zh-CN" dirty="0"/>
          </a:p>
          <a:p>
            <a:r>
              <a:rPr lang="zh-CN" altLang="en-US" dirty="0"/>
              <a:t>可集成到项目的每日构架中，通过不断检查与修改来减少软件缺陷可能存在的地方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8859C-07D4-40DE-BA34-3D1718BE73E3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333375"/>
            <a:ext cx="4527550" cy="81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单元测试的定义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188" y="1484313"/>
            <a:ext cx="8064500" cy="508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定义</a:t>
            </a:r>
            <a:endParaRPr lang="en-US" altLang="zh-CN" sz="2400" i="0" dirty="0">
              <a:latin typeface="+mn-lt"/>
              <a:ea typeface="楷体"/>
              <a:cs typeface="楷体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单元测试是对软件基本的</a:t>
            </a:r>
            <a:r>
              <a:rPr lang="zh-CN" altLang="en-US" sz="2400" i="0" u="sng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组成单元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进行独立的测试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400" i="0" dirty="0">
              <a:latin typeface="宋体" pitchFamily="2" charset="-122"/>
              <a:ea typeface="宋体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时机</a:t>
            </a:r>
            <a:endParaRPr lang="en-US" altLang="zh-CN" sz="2400" i="0" dirty="0">
              <a:latin typeface="+mn-lt"/>
              <a:ea typeface="楷体"/>
              <a:cs typeface="楷体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800" b="1" u="sng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单元测试和编码是同步进行，但在</a:t>
            </a:r>
            <a:r>
              <a:rPr lang="en-US" altLang="zh-CN" sz="2400" i="0" dirty="0">
                <a:latin typeface="宋体" pitchFamily="2" charset="-122"/>
                <a:ea typeface="宋体" pitchFamily="2" charset="-122"/>
              </a:rPr>
              <a:t>TDD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中，强调测试在先，编码在后。单元测试一般由开发人员完成</a:t>
            </a:r>
            <a:r>
              <a:rPr lang="en-US" altLang="zh-CN" sz="2400" i="0" dirty="0">
                <a:latin typeface="宋体" pitchFamily="2" charset="-122"/>
                <a:ea typeface="宋体" pitchFamily="2" charset="-122"/>
              </a:rPr>
              <a:t>,QA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人员辅助</a:t>
            </a:r>
            <a:r>
              <a:rPr lang="en-US" altLang="zh-CN" sz="2400" i="0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400" i="0" dirty="0">
              <a:latin typeface="宋体" pitchFamily="2" charset="-122"/>
              <a:ea typeface="宋体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测试对象</a:t>
            </a:r>
            <a:endParaRPr lang="en-US" altLang="zh-CN" sz="2400" i="0" dirty="0">
              <a:latin typeface="+mn-lt"/>
              <a:ea typeface="楷体"/>
              <a:cs typeface="楷体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对象，类，函数，组件、模块　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调试与测试工作常交织在一起</a:t>
            </a:r>
            <a:endParaRPr lang="en-US" altLang="zh-CN" sz="2400" i="0" dirty="0">
              <a:ea typeface="楷体"/>
              <a:cs typeface="楷体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000" dirty="0">
                <a:latin typeface="Arial Black" pitchFamily="34" charset="0"/>
                <a:ea typeface="宋体" pitchFamily="2" charset="-122"/>
              </a:rPr>
              <a:t>                                  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扫描和分析</a:t>
            </a:r>
            <a:r>
              <a:rPr lang="en-US" altLang="zh-CN" dirty="0"/>
              <a:t>java</a:t>
            </a:r>
            <a:r>
              <a:rPr lang="zh-CN" altLang="en-US" dirty="0"/>
              <a:t>字节码</a:t>
            </a:r>
            <a:r>
              <a:rPr lang="en-US" altLang="zh-CN" dirty="0"/>
              <a:t>(.class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，如果选上对应的源文件，可定位至出问题的代码行</a:t>
            </a:r>
            <a:endParaRPr lang="en-US" altLang="zh-CN" dirty="0"/>
          </a:p>
          <a:p>
            <a:r>
              <a:rPr lang="zh-CN" altLang="en-US" dirty="0"/>
              <a:t>可检测：</a:t>
            </a:r>
            <a:endParaRPr lang="en-US" altLang="zh-CN" dirty="0"/>
          </a:p>
          <a:p>
            <a:pPr lvl="1"/>
            <a:r>
              <a:rPr lang="zh-CN" altLang="en-US" dirty="0"/>
              <a:t>恶意的代码安全漏洞</a:t>
            </a:r>
            <a:endParaRPr lang="en-US" altLang="zh-CN" dirty="0"/>
          </a:p>
          <a:p>
            <a:pPr lvl="1"/>
            <a:r>
              <a:rPr lang="zh-CN" altLang="en-US" dirty="0"/>
              <a:t>可疑的或危险的代码</a:t>
            </a:r>
            <a:endParaRPr lang="en-US" altLang="zh-CN" dirty="0"/>
          </a:p>
          <a:p>
            <a:pPr lvl="1"/>
            <a:r>
              <a:rPr lang="zh-CN" altLang="en-US" dirty="0"/>
              <a:t>不良实践</a:t>
            </a:r>
            <a:endParaRPr lang="en-US" altLang="zh-CN" dirty="0"/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1"/>
            <a:r>
              <a:rPr lang="zh-CN" altLang="en-US" dirty="0"/>
              <a:t>国际化问题</a:t>
            </a:r>
            <a:endParaRPr lang="en-US" altLang="zh-CN" dirty="0"/>
          </a:p>
          <a:p>
            <a:pPr lvl="1"/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安全性</a:t>
            </a:r>
            <a:endParaRPr lang="en-US" altLang="zh-CN" dirty="0"/>
          </a:p>
          <a:p>
            <a:pPr lvl="1"/>
            <a:r>
              <a:rPr lang="zh-CN" altLang="en-US" dirty="0"/>
              <a:t>多线程问题</a:t>
            </a:r>
            <a:endParaRPr lang="en-US" altLang="zh-CN" dirty="0"/>
          </a:p>
          <a:p>
            <a:pPr lvl="1"/>
            <a:r>
              <a:rPr lang="zh-CN" altLang="en-US" dirty="0"/>
              <a:t>经验性的问题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5" name="Picture 2" descr="FindBug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4288" y="4437111"/>
            <a:ext cx="1736725" cy="1692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34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9" name="Picture 6" descr="http://findbugs.sourceforge.net/manual/example-detai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465263"/>
            <a:ext cx="8064500" cy="5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0" name="Picture 2" descr="FindBug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152400"/>
            <a:ext cx="1736725" cy="16922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3167063" y="6488113"/>
            <a:ext cx="3365500" cy="36988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hlinkClick r:id="rId5"/>
              </a:rPr>
              <a:t>http://findbugs.sourceforge.net/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333375"/>
            <a:ext cx="6084887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FindBugs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 in Eclipse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137218" name="Picture 4" descr="http://www.blogjava.net/images/blogjava_net/josson/xfindbug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571625"/>
            <a:ext cx="76485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5" name="Picture 4" descr="http://wiki.hudson-ci.org/download/attachments/27295763/checkstyle-warnings.png?version=2&amp;modificationDate=12114465320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484313"/>
            <a:ext cx="7431087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7675" y="260350"/>
            <a:ext cx="2987675" cy="8239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CheckStyle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39267" name="Text Box 4"/>
          <p:cNvSpPr txBox="1">
            <a:spLocks noChangeArrowheads="1"/>
          </p:cNvSpPr>
          <p:nvPr/>
        </p:nvSpPr>
        <p:spPr bwMode="auto">
          <a:xfrm>
            <a:off x="179388" y="1052513"/>
            <a:ext cx="2746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808080"/>
                </a:solidFill>
              </a:rPr>
              <a:t>Zhu.Kerry@gmail.com</a:t>
            </a:r>
          </a:p>
        </p:txBody>
      </p:sp>
      <p:sp>
        <p:nvSpPr>
          <p:cNvPr id="4" name="矩形 3"/>
          <p:cNvSpPr/>
          <p:nvPr/>
        </p:nvSpPr>
        <p:spPr>
          <a:xfrm>
            <a:off x="4356100" y="6165850"/>
            <a:ext cx="3570288" cy="3683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hlinkClick r:id="rId4"/>
              </a:rPr>
              <a:t>http://checkstyle.sourceforge.net/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22882" name="Picture 2" descr="Checksty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9675" y="1520825"/>
            <a:ext cx="1158875" cy="1008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333375"/>
            <a:ext cx="5976938" cy="7905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CheckStyle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41314" name="矩形 3"/>
          <p:cNvSpPr>
            <a:spLocks noChangeArrowheads="1"/>
          </p:cNvSpPr>
          <p:nvPr/>
        </p:nvSpPr>
        <p:spPr bwMode="auto">
          <a:xfrm>
            <a:off x="2339975" y="5624513"/>
            <a:ext cx="3570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/>
              </a:rPr>
              <a:t>http://checkstyle.sourceforge.net/</a:t>
            </a:r>
            <a:endParaRPr lang="zh-CN" altLang="en-US"/>
          </a:p>
        </p:txBody>
      </p:sp>
      <p:pic>
        <p:nvPicPr>
          <p:cNvPr id="141315" name="图片 5" descr="checkstyl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1557338"/>
            <a:ext cx="879951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6551612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CheckStyle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143362" name="Picture 2" descr="http://mojo.codehaus.org/dashboard-maven-plugin/examples/images/LogAnalyzer_CheckStyle_Err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773238"/>
            <a:ext cx="81232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" descr="http://persistentdesigns.com/wp/wp-content/uploads/pm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313" y="1385888"/>
            <a:ext cx="6421437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333375"/>
            <a:ext cx="5832475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PMD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45411" name="矩形 3"/>
          <p:cNvSpPr>
            <a:spLocks noChangeArrowheads="1"/>
          </p:cNvSpPr>
          <p:nvPr/>
        </p:nvSpPr>
        <p:spPr bwMode="auto">
          <a:xfrm>
            <a:off x="2484438" y="6273800"/>
            <a:ext cx="29416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4"/>
              </a:rPr>
              <a:t>http://pmd.sourceforge.net/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PMD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147458" name="图片 5" descr="PM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1438"/>
            <a:ext cx="9144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8101012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FlexPMD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149506" name="Picture 2" descr="http://opensource.adobe.com/wiki/download/attachments/29852444/WhatFlexPM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341438"/>
            <a:ext cx="8543925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4813"/>
            <a:ext cx="7200900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CheckStyle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/PMD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与</a:t>
            </a: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FindBugs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比较</a:t>
            </a:r>
          </a:p>
        </p:txBody>
      </p:sp>
      <p:pic>
        <p:nvPicPr>
          <p:cNvPr id="15155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557338"/>
            <a:ext cx="817403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6011862" cy="50323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为何要进行单元测试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?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55650" y="1989138"/>
            <a:ext cx="7669213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尽早发现错误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pPr marL="355600">
              <a:lnSpc>
                <a:spcPct val="13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  <a:defRPr/>
            </a:pP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错误发现越早</a:t>
            </a:r>
            <a:r>
              <a:rPr lang="en-US" altLang="zh-CN" sz="2400" i="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成本越低</a:t>
            </a:r>
            <a:r>
              <a:rPr lang="en-US" altLang="zh-CN" sz="2400" i="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 marL="355600">
              <a:lnSpc>
                <a:spcPct val="13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  <a:defRPr/>
            </a:pP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发现问题比较容易</a:t>
            </a:r>
            <a:endParaRPr lang="en-US" altLang="zh-CN" sz="2400" i="0" dirty="0">
              <a:latin typeface="宋体" pitchFamily="2" charset="-122"/>
              <a:ea typeface="宋体" pitchFamily="2" charset="-122"/>
            </a:endParaRPr>
          </a:p>
          <a:p>
            <a:pPr marL="355600">
              <a:lnSpc>
                <a:spcPct val="13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  <a:defRPr/>
            </a:pPr>
            <a:r>
              <a:rPr lang="zh-CN" altLang="en-US" sz="2400" i="0" dirty="0">
                <a:latin typeface="宋体" pitchFamily="2" charset="-122"/>
                <a:ea typeface="宋体" pitchFamily="2" charset="-122"/>
              </a:rPr>
              <a:t>修正问题更容易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i="0" dirty="0">
                <a:latin typeface="+mn-lt"/>
                <a:ea typeface="楷体"/>
                <a:cs typeface="楷体"/>
              </a:rPr>
              <a:t>检查代码是否符合设计和规范，有利于将来代码的维护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                           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04813"/>
            <a:ext cx="6553200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SourceMonitor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检测代码复杂度</a:t>
            </a:r>
          </a:p>
        </p:txBody>
      </p:sp>
      <p:sp>
        <p:nvSpPr>
          <p:cNvPr id="153602" name="Text Box 5"/>
          <p:cNvSpPr txBox="1">
            <a:spLocks noChangeArrowheads="1"/>
          </p:cNvSpPr>
          <p:nvPr/>
        </p:nvSpPr>
        <p:spPr bwMode="auto">
          <a:xfrm>
            <a:off x="107504" y="1484313"/>
            <a:ext cx="90364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i="0" dirty="0"/>
              <a:t>测试代码数量和性能：</a:t>
            </a:r>
            <a:r>
              <a:rPr lang="en-US" altLang="zh-CN" sz="2400" i="0" dirty="0"/>
              <a:t>C++,C,C#,</a:t>
            </a:r>
            <a:r>
              <a:rPr lang="en-US" altLang="zh-CN" sz="2400" i="0" dirty="0" err="1"/>
              <a:t>java,Delphi,VB,HTML</a:t>
            </a:r>
            <a:r>
              <a:rPr lang="zh-CN" altLang="en-US" sz="2400" i="0" dirty="0"/>
              <a:t>的源码文件</a:t>
            </a:r>
            <a:endParaRPr lang="en-US" altLang="zh-CN" sz="2400" i="0" dirty="0"/>
          </a:p>
          <a:p>
            <a:pPr>
              <a:spcBef>
                <a:spcPct val="50000"/>
              </a:spcBef>
            </a:pPr>
            <a:r>
              <a:rPr lang="zh-CN" altLang="en-US" sz="2400" i="0" dirty="0"/>
              <a:t>测试各类源代码的复杂度、深度嵌套类和性能，生成相应的图表</a:t>
            </a:r>
          </a:p>
        </p:txBody>
      </p:sp>
      <p:pic>
        <p:nvPicPr>
          <p:cNvPr id="1536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560668"/>
            <a:ext cx="5976391" cy="415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859338" y="5373688"/>
            <a:ext cx="3263900" cy="3683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hlinkClick r:id="rId4"/>
              </a:rPr>
              <a:t>http://www.campwoodsw.com/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4768850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开源单元测试工具</a:t>
            </a:r>
            <a:endParaRPr lang="en-US" altLang="zh-CN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311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56550" cy="3276600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kern="1200" dirty="0">
                <a:ea typeface="楷体"/>
                <a:cs typeface="楷体"/>
              </a:rPr>
              <a:t>C/C++ </a:t>
            </a:r>
            <a:r>
              <a:rPr lang="zh-CN" altLang="en-US" sz="2400" kern="1200" dirty="0">
                <a:ea typeface="楷体"/>
                <a:cs typeface="楷体"/>
              </a:rPr>
              <a:t>语言单元测试工具：</a:t>
            </a:r>
            <a:r>
              <a:rPr lang="en-US" altLang="zh-CN" sz="2400" kern="1200" dirty="0" err="1">
                <a:ea typeface="楷体"/>
                <a:cs typeface="楷体"/>
              </a:rPr>
              <a:t>CppTest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CppUnit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>
                <a:ea typeface="楷体"/>
                <a:cs typeface="楷体"/>
              </a:rPr>
              <a:t>…  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kern="1200" dirty="0">
                <a:ea typeface="楷体"/>
                <a:cs typeface="楷体"/>
              </a:rPr>
              <a:t>Java</a:t>
            </a:r>
            <a:r>
              <a:rPr lang="zh-CN" altLang="en-US" sz="2400" kern="1200" dirty="0">
                <a:ea typeface="楷体"/>
                <a:cs typeface="楷体"/>
              </a:rPr>
              <a:t>语言单元测试工具：</a:t>
            </a:r>
            <a:r>
              <a:rPr lang="en-US" altLang="zh-CN" sz="2400" kern="1200" dirty="0" err="1">
                <a:ea typeface="楷体"/>
                <a:cs typeface="楷体"/>
              </a:rPr>
              <a:t>TestNG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>
                <a:ea typeface="楷体"/>
                <a:cs typeface="楷体"/>
              </a:rPr>
              <a:t>PMD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Checkstyle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Findbugs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>
                <a:ea typeface="楷体"/>
                <a:cs typeface="楷体"/>
              </a:rPr>
              <a:t>Jalopy……</a:t>
            </a:r>
            <a:endParaRPr lang="zh-CN" altLang="en-US" sz="2400" kern="1200" dirty="0">
              <a:ea typeface="楷体"/>
              <a:cs typeface="楷体"/>
            </a:endParaRP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kern="1200" dirty="0">
                <a:ea typeface="楷体"/>
                <a:cs typeface="楷体"/>
              </a:rPr>
              <a:t>Mock Object</a:t>
            </a:r>
            <a:r>
              <a:rPr lang="zh-CN" altLang="en-US" sz="2400" kern="1200" dirty="0">
                <a:ea typeface="楷体"/>
                <a:cs typeface="楷体"/>
              </a:rPr>
              <a:t>类工具</a:t>
            </a:r>
            <a:r>
              <a:rPr lang="en-US" altLang="zh-CN" sz="2400" kern="1200" dirty="0">
                <a:ea typeface="楷体"/>
                <a:cs typeface="楷体"/>
              </a:rPr>
              <a:t>: </a:t>
            </a:r>
            <a:r>
              <a:rPr lang="en-US" altLang="zh-CN" sz="2400" kern="1200" dirty="0" err="1">
                <a:ea typeface="楷体"/>
                <a:cs typeface="楷体"/>
              </a:rPr>
              <a:t>MockObjects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Xdoclet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EasyMock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MockCreator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MockEJB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  <a:hlinkClick r:id="rId3"/>
              </a:rPr>
              <a:t>ObjcUnit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jMock</a:t>
            </a:r>
            <a:r>
              <a:rPr lang="zh-CN" altLang="en-US" sz="2400" kern="1200" dirty="0">
                <a:ea typeface="楷体"/>
                <a:cs typeface="楷体"/>
              </a:rPr>
              <a:t>等 </a:t>
            </a:r>
            <a:r>
              <a:rPr lang="en-US" altLang="zh-CN" sz="2400" kern="1200" dirty="0">
                <a:ea typeface="楷体"/>
                <a:cs typeface="楷体"/>
              </a:rPr>
              <a:t> 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其它 </a:t>
            </a:r>
          </a:p>
        </p:txBody>
      </p:sp>
    </p:spTree>
  </p:cSld>
  <p:clrMapOvr>
    <a:masterClrMapping/>
  </p:clrMapOvr>
  <p:transition>
    <p:pull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5992813" cy="6127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商业单元测试工具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325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608512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kern="1200" dirty="0">
                <a:ea typeface="楷体"/>
                <a:cs typeface="楷体"/>
              </a:rPr>
              <a:t>C/C++</a:t>
            </a:r>
            <a:r>
              <a:rPr lang="zh-CN" altLang="en-US" sz="2400" kern="1200" dirty="0">
                <a:ea typeface="楷体"/>
                <a:cs typeface="楷体"/>
              </a:rPr>
              <a:t>语言的单元测试工具以商业工具为主，例如</a:t>
            </a:r>
            <a:r>
              <a:rPr lang="en-US" altLang="zh-CN" sz="2400" kern="1200" dirty="0" err="1">
                <a:ea typeface="楷体"/>
                <a:cs typeface="楷体"/>
              </a:rPr>
              <a:t>Parasoft</a:t>
            </a:r>
            <a:r>
              <a:rPr lang="en-US" altLang="zh-CN" sz="2400" kern="1200" dirty="0">
                <a:ea typeface="楷体"/>
                <a:cs typeface="楷体"/>
              </a:rPr>
              <a:t> C++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>
                <a:ea typeface="楷体"/>
                <a:cs typeface="楷体"/>
              </a:rPr>
              <a:t>PR QA•C/C++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 err="1">
                <a:ea typeface="楷体"/>
                <a:cs typeface="楷体"/>
              </a:rPr>
              <a:t>CompuWare</a:t>
            </a:r>
            <a:r>
              <a:rPr lang="en-US" altLang="zh-CN" sz="2400" kern="1200" dirty="0">
                <a:ea typeface="楷体"/>
                <a:cs typeface="楷体"/>
              </a:rPr>
              <a:t> </a:t>
            </a:r>
            <a:r>
              <a:rPr lang="en-US" altLang="zh-CN" sz="2400" kern="1200" dirty="0" err="1">
                <a:ea typeface="楷体"/>
                <a:cs typeface="楷体"/>
              </a:rPr>
              <a:t>DevPartner</a:t>
            </a:r>
            <a:r>
              <a:rPr lang="en-US" altLang="zh-CN" sz="2400" kern="1200" dirty="0">
                <a:ea typeface="楷体"/>
                <a:cs typeface="楷体"/>
              </a:rPr>
              <a:t> for Visual C++ </a:t>
            </a:r>
            <a:r>
              <a:rPr lang="en-US" altLang="zh-CN" sz="2400" kern="1200" dirty="0" err="1">
                <a:ea typeface="楷体"/>
                <a:cs typeface="楷体"/>
              </a:rPr>
              <a:t>BoundsChecker</a:t>
            </a:r>
            <a:r>
              <a:rPr lang="en-US" altLang="zh-CN" sz="2400" kern="1200" dirty="0">
                <a:ea typeface="楷体"/>
                <a:cs typeface="楷体"/>
              </a:rPr>
              <a:t> Suite</a:t>
            </a:r>
            <a:r>
              <a:rPr lang="zh-CN" altLang="en-US" sz="2400" kern="1200" dirty="0">
                <a:ea typeface="楷体"/>
                <a:cs typeface="楷体"/>
              </a:rPr>
              <a:t>、</a:t>
            </a:r>
            <a:r>
              <a:rPr lang="en-US" altLang="zh-CN" sz="2400" kern="1200" dirty="0">
                <a:ea typeface="楷体"/>
                <a:cs typeface="楷体"/>
              </a:rPr>
              <a:t>Panorama C++</a:t>
            </a:r>
            <a:r>
              <a:rPr lang="zh-CN" altLang="pt-BR" sz="2400" kern="1200" dirty="0">
                <a:ea typeface="楷体"/>
                <a:cs typeface="楷体"/>
              </a:rPr>
              <a:t>等 </a:t>
            </a:r>
            <a:endParaRPr lang="en-US" altLang="zh-CN" sz="2400" kern="1200" dirty="0">
              <a:ea typeface="楷体"/>
              <a:cs typeface="楷体"/>
            </a:endParaRP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内存资源泄漏检查工具，如</a:t>
            </a:r>
            <a:r>
              <a:rPr lang="en-US" altLang="zh-CN" sz="2400" kern="1200" dirty="0" err="1">
                <a:ea typeface="楷体"/>
                <a:cs typeface="楷体"/>
              </a:rPr>
              <a:t>CompuWare</a:t>
            </a:r>
            <a:r>
              <a:rPr lang="en-US" altLang="zh-CN" sz="2400" kern="1200" dirty="0">
                <a:ea typeface="楷体"/>
                <a:cs typeface="楷体"/>
              </a:rPr>
              <a:t> </a:t>
            </a:r>
            <a:r>
              <a:rPr lang="en-US" altLang="zh-CN" sz="2400" kern="1200" dirty="0" err="1">
                <a:ea typeface="楷体"/>
                <a:cs typeface="楷体"/>
              </a:rPr>
              <a:t>BounceChecker</a:t>
            </a:r>
            <a:r>
              <a:rPr lang="zh-CN" altLang="en-US" sz="2400" kern="1200" dirty="0">
                <a:ea typeface="楷体"/>
                <a:cs typeface="楷体"/>
              </a:rPr>
              <a:t>， </a:t>
            </a:r>
            <a:r>
              <a:rPr lang="en-US" altLang="zh-CN" sz="2400" kern="1200" dirty="0">
                <a:ea typeface="楷体"/>
                <a:cs typeface="楷体"/>
              </a:rPr>
              <a:t>IBM Rational </a:t>
            </a:r>
            <a:r>
              <a:rPr lang="en-US" altLang="zh-CN" sz="2400" kern="1200" dirty="0" err="1">
                <a:ea typeface="楷体"/>
                <a:cs typeface="楷体"/>
              </a:rPr>
              <a:t>PurifyPlus</a:t>
            </a:r>
            <a:r>
              <a:rPr lang="zh-CN" altLang="en-US" sz="2400" kern="1200" dirty="0">
                <a:ea typeface="楷体"/>
                <a:cs typeface="楷体"/>
              </a:rPr>
              <a:t>等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代码覆盖率检查工具，如</a:t>
            </a:r>
            <a:r>
              <a:rPr lang="en-US" altLang="zh-CN" sz="2400" kern="1200" dirty="0" err="1">
                <a:ea typeface="楷体"/>
                <a:cs typeface="楷体"/>
              </a:rPr>
              <a:t>CompuWare</a:t>
            </a:r>
            <a:r>
              <a:rPr lang="en-US" altLang="zh-CN" sz="2400" kern="1200" dirty="0">
                <a:ea typeface="楷体"/>
                <a:cs typeface="楷体"/>
              </a:rPr>
              <a:t> </a:t>
            </a:r>
            <a:r>
              <a:rPr lang="en-US" altLang="zh-CN" sz="2400" kern="1200" dirty="0" err="1">
                <a:ea typeface="楷体"/>
                <a:cs typeface="楷体"/>
              </a:rPr>
              <a:t>TrueCoverage</a:t>
            </a:r>
            <a:r>
              <a:rPr lang="zh-CN" altLang="en-US" sz="2400" kern="1200" dirty="0">
                <a:ea typeface="楷体"/>
                <a:cs typeface="楷体"/>
              </a:rPr>
              <a:t>， </a:t>
            </a:r>
            <a:r>
              <a:rPr lang="en-US" altLang="zh-CN" sz="2400" kern="1200" dirty="0">
                <a:ea typeface="楷体"/>
                <a:cs typeface="楷体"/>
              </a:rPr>
              <a:t>IBM Rational </a:t>
            </a:r>
            <a:r>
              <a:rPr lang="en-US" altLang="zh-CN" sz="2400" kern="1200" dirty="0" err="1">
                <a:ea typeface="楷体"/>
                <a:cs typeface="楷体"/>
              </a:rPr>
              <a:t>PureCoverage</a:t>
            </a:r>
            <a:r>
              <a:rPr lang="zh-CN" altLang="en-US" sz="2400" kern="1200" dirty="0">
                <a:ea typeface="楷体"/>
                <a:cs typeface="楷体"/>
              </a:rPr>
              <a:t>，</a:t>
            </a:r>
            <a:r>
              <a:rPr lang="en-US" altLang="zh-CN" sz="2400" kern="1200" dirty="0" err="1">
                <a:ea typeface="楷体"/>
                <a:cs typeface="楷体"/>
              </a:rPr>
              <a:t>TeleLogic</a:t>
            </a:r>
            <a:r>
              <a:rPr lang="en-US" altLang="zh-CN" sz="2400" kern="1200" dirty="0">
                <a:ea typeface="楷体"/>
                <a:cs typeface="楷体"/>
              </a:rPr>
              <a:t> </a:t>
            </a:r>
            <a:r>
              <a:rPr lang="en-US" altLang="zh-CN" sz="2400" kern="1200" dirty="0" err="1">
                <a:ea typeface="楷体"/>
                <a:cs typeface="楷体"/>
              </a:rPr>
              <a:t>Logiscope</a:t>
            </a:r>
            <a:r>
              <a:rPr lang="zh-CN" altLang="en-US" sz="2400" kern="1200" dirty="0">
                <a:ea typeface="楷体"/>
                <a:cs typeface="楷体"/>
              </a:rPr>
              <a:t>等。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代码性能检查工具，如</a:t>
            </a:r>
            <a:r>
              <a:rPr lang="en-US" altLang="zh-CN" sz="2400" kern="1200" dirty="0" err="1">
                <a:ea typeface="楷体"/>
                <a:cs typeface="楷体"/>
              </a:rPr>
              <a:t>Logiscope</a:t>
            </a:r>
            <a:r>
              <a:rPr lang="zh-CN" altLang="en-US" sz="2400" kern="1200" dirty="0">
                <a:ea typeface="楷体"/>
                <a:cs typeface="楷体"/>
              </a:rPr>
              <a:t>和 </a:t>
            </a:r>
            <a:r>
              <a:rPr lang="en-US" altLang="zh-CN" sz="2400" kern="1200" dirty="0" err="1">
                <a:ea typeface="楷体"/>
                <a:cs typeface="楷体"/>
              </a:rPr>
              <a:t>Macabe</a:t>
            </a:r>
            <a:r>
              <a:rPr lang="zh-CN" altLang="en-US" sz="2400" kern="1200" dirty="0">
                <a:ea typeface="楷体"/>
                <a:cs typeface="楷体"/>
              </a:rPr>
              <a:t>等 </a:t>
            </a:r>
          </a:p>
        </p:txBody>
      </p:sp>
    </p:spTree>
  </p:cSld>
  <p:clrMapOvr>
    <a:masterClrMapping/>
  </p:clrMapOvr>
  <p:transition>
    <p:pull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191250" cy="661988"/>
          </a:xfrm>
        </p:spPr>
        <p:txBody>
          <a:bodyPr/>
          <a:lstStyle/>
          <a:p>
            <a:pPr marL="177800" algn="ctr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5.7 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系统集成的模式与方法</a:t>
            </a:r>
          </a:p>
        </p:txBody>
      </p:sp>
      <p:sp>
        <p:nvSpPr>
          <p:cNvPr id="1448965" name="Rectangle 5"/>
          <p:cNvSpPr>
            <a:spLocks noChangeArrowheads="1"/>
          </p:cNvSpPr>
          <p:nvPr/>
        </p:nvSpPr>
        <p:spPr bwMode="auto">
          <a:xfrm>
            <a:off x="1547813" y="2060575"/>
            <a:ext cx="6021387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635000" indent="-457200">
              <a:lnSpc>
                <a:spcPct val="150000"/>
              </a:lnSpc>
              <a:buFont typeface="Wingdings" charset="2"/>
              <a:buChar char="²"/>
              <a:defRPr/>
            </a:pPr>
            <a:r>
              <a:rPr lang="zh-CN" altLang="en-US" sz="2800" i="0" dirty="0">
                <a:latin typeface="+mn-lt"/>
                <a:ea typeface="宋体" pitchFamily="2" charset="-122"/>
                <a:cs typeface="Times New Roman" pitchFamily="18" charset="0"/>
              </a:rPr>
              <a:t>集成测试前的准备</a:t>
            </a:r>
          </a:p>
          <a:p>
            <a:pPr marL="635000" indent="-457200">
              <a:lnSpc>
                <a:spcPct val="150000"/>
              </a:lnSpc>
              <a:buFont typeface="Wingdings" charset="2"/>
              <a:buChar char="²"/>
              <a:defRPr/>
            </a:pPr>
            <a:r>
              <a:rPr lang="zh-CN" altLang="en-US" sz="2800" i="0" dirty="0">
                <a:latin typeface="+mn-lt"/>
                <a:ea typeface="宋体" pitchFamily="2" charset="-122"/>
                <a:cs typeface="Times New Roman" pitchFamily="18" charset="0"/>
              </a:rPr>
              <a:t>集成测试的模式</a:t>
            </a:r>
          </a:p>
          <a:p>
            <a:pPr marL="635000" indent="-457200">
              <a:lnSpc>
                <a:spcPct val="150000"/>
              </a:lnSpc>
              <a:buFont typeface="Wingdings" charset="2"/>
              <a:buChar char="²"/>
              <a:defRPr/>
            </a:pPr>
            <a:r>
              <a:rPr lang="zh-CN" altLang="en-US" sz="2800" i="0" dirty="0">
                <a:latin typeface="+mn-lt"/>
                <a:ea typeface="宋体" pitchFamily="2" charset="-122"/>
                <a:cs typeface="Times New Roman" pitchFamily="18" charset="0"/>
              </a:rPr>
              <a:t>自顶向下和自底向上集成方法</a:t>
            </a:r>
          </a:p>
          <a:p>
            <a:pPr marL="635000" indent="-457200">
              <a:lnSpc>
                <a:spcPct val="150000"/>
              </a:lnSpc>
              <a:buFont typeface="Wingdings" charset="2"/>
              <a:buChar char="²"/>
              <a:defRPr/>
            </a:pPr>
            <a:r>
              <a:rPr lang="zh-CN" altLang="en-US" sz="2800" i="0" dirty="0">
                <a:latin typeface="+mn-lt"/>
                <a:ea typeface="宋体" pitchFamily="2" charset="-122"/>
                <a:cs typeface="Times New Roman" pitchFamily="18" charset="0"/>
              </a:rPr>
              <a:t>大棒与三明治集成方法</a:t>
            </a:r>
          </a:p>
          <a:p>
            <a:pPr marL="635000" indent="-457200">
              <a:lnSpc>
                <a:spcPct val="150000"/>
              </a:lnSpc>
              <a:buFont typeface="Wingdings" charset="2"/>
              <a:buChar char="²"/>
              <a:defRPr/>
            </a:pPr>
            <a:r>
              <a:rPr lang="zh-CN" altLang="en-US" sz="2800" i="0" dirty="0">
                <a:latin typeface="+mn-lt"/>
                <a:ea typeface="宋体" pitchFamily="2" charset="-122"/>
                <a:cs typeface="Times New Roman" pitchFamily="18" charset="0"/>
              </a:rPr>
              <a:t>持续集成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为什么总是集成不起来？</a:t>
            </a:r>
          </a:p>
        </p:txBody>
      </p:sp>
      <p:pic>
        <p:nvPicPr>
          <p:cNvPr id="161794" name="Picture 12" descr="img00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1989138"/>
            <a:ext cx="5943600" cy="3887787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集成出现的问题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接口参数不匹配</a:t>
            </a:r>
            <a:endParaRPr lang="en-US" altLang="zh-CN" dirty="0"/>
          </a:p>
          <a:p>
            <a:r>
              <a:rPr lang="zh-CN" altLang="en-US" dirty="0"/>
              <a:t>传递错误数据</a:t>
            </a:r>
            <a:endParaRPr lang="en-US" altLang="zh-CN" dirty="0"/>
          </a:p>
          <a:p>
            <a:r>
              <a:rPr lang="zh-CN" altLang="en-US" dirty="0"/>
              <a:t>全局数据结构程序错误</a:t>
            </a:r>
            <a:endParaRPr lang="en-US" altLang="zh-CN" dirty="0"/>
          </a:p>
          <a:p>
            <a:r>
              <a:rPr lang="zh-CN" altLang="en-US" dirty="0"/>
              <a:t>集成主要测试内容</a:t>
            </a:r>
            <a:endParaRPr lang="en-US" altLang="zh-CN" dirty="0"/>
          </a:p>
          <a:p>
            <a:pPr lvl="1"/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业务流程端到端的正确性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817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5472113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集成测试的模式</a:t>
            </a:r>
            <a:endParaRPr lang="en-US" altLang="zh-CN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827088" y="1700213"/>
            <a:ext cx="7848600" cy="38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zh-CN" altLang="en-US" sz="2400" b="1" dirty="0">
                <a:latin typeface="宋体" charset="-122"/>
              </a:rPr>
              <a:t>渐增式测试模式与非渐增式测试模式　</a:t>
            </a:r>
          </a:p>
          <a:p>
            <a:pPr marL="457200" indent="-457200">
              <a:lnSpc>
                <a:spcPts val="2200"/>
              </a:lnSpc>
              <a:buClr>
                <a:schemeClr val="accent1"/>
              </a:buClr>
              <a:buSzPct val="75000"/>
            </a:pPr>
            <a:endParaRPr lang="zh-CN" altLang="en-US" sz="2400" b="1" dirty="0">
              <a:latin typeface="宋体" charset="-122"/>
            </a:endParaRPr>
          </a:p>
          <a:p>
            <a:pPr marL="457200" indent="-457200"/>
            <a:r>
              <a:rPr lang="zh-CN" altLang="en-US" sz="2400" b="1" dirty="0">
                <a:solidFill>
                  <a:srgbClr val="3366FF"/>
                </a:solidFill>
              </a:rPr>
              <a:t>非渐增式测试模式</a:t>
            </a:r>
            <a:r>
              <a:rPr lang="zh-CN" altLang="en-US" sz="2400" dirty="0"/>
              <a:t>：先分别测试每个模块，再把所有模块按设计要求放在一起结合成所要的程序，如大棒模式。</a:t>
            </a:r>
          </a:p>
          <a:p>
            <a:pPr marL="457200" indent="-457200"/>
            <a:endParaRPr lang="zh-CN" altLang="en-US" sz="2400" dirty="0">
              <a:solidFill>
                <a:srgbClr val="3366FF"/>
              </a:solidFill>
            </a:endParaRPr>
          </a:p>
          <a:p>
            <a:pPr marL="457200" indent="-457200"/>
            <a:r>
              <a:rPr lang="zh-CN" altLang="en-US" sz="2400" b="1" dirty="0">
                <a:solidFill>
                  <a:srgbClr val="3366FF"/>
                </a:solidFill>
              </a:rPr>
              <a:t>渐增式测试模式</a:t>
            </a:r>
            <a:r>
              <a:rPr lang="zh-CN" altLang="en-US" sz="2400" dirty="0"/>
              <a:t>：把下一个要测试的模块同已经测试好的模块结合起来进行测试，测试完以后再把下一个应该测试的模块结合进来测试。</a:t>
            </a:r>
          </a:p>
          <a:p>
            <a:pPr marL="457200" indent="-457200"/>
            <a:endParaRPr lang="zh-CN" altLang="en-US" sz="2400" dirty="0"/>
          </a:p>
          <a:p>
            <a:pPr marL="457200" indent="-457200"/>
            <a:r>
              <a:rPr lang="zh-CN" altLang="en-US" sz="2400" b="1" dirty="0">
                <a:solidFill>
                  <a:srgbClr val="3366FF"/>
                </a:solidFill>
              </a:rPr>
              <a:t>一般采用渐进式</a:t>
            </a:r>
            <a:endParaRPr lang="en-US" altLang="zh-CN" sz="2400" b="1" dirty="0">
              <a:solidFill>
                <a:srgbClr val="3366FF"/>
              </a:solidFill>
            </a:endParaRPr>
          </a:p>
          <a:p>
            <a:pPr marL="457200" indent="-457200"/>
            <a:endParaRPr lang="zh-CN" altLang="en-US" sz="2400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编写的测试软件工作量：渐进式多</a:t>
            </a:r>
            <a:endParaRPr lang="en-US" altLang="zh-CN" dirty="0"/>
          </a:p>
          <a:p>
            <a:r>
              <a:rPr lang="zh-CN" altLang="en-US" dirty="0"/>
              <a:t>发现模块间接口错误：渐进式早</a:t>
            </a:r>
            <a:endParaRPr lang="en-US" altLang="zh-CN" dirty="0"/>
          </a:p>
          <a:p>
            <a:r>
              <a:rPr lang="zh-CN" altLang="en-US" dirty="0"/>
              <a:t>错误定位：渐进式容易</a:t>
            </a:r>
            <a:endParaRPr lang="en-US" altLang="zh-CN" dirty="0"/>
          </a:p>
          <a:p>
            <a:r>
              <a:rPr lang="zh-CN" altLang="en-US" dirty="0"/>
              <a:t>测试彻底：渐进式</a:t>
            </a:r>
            <a:endParaRPr lang="en-US" altLang="zh-CN" dirty="0"/>
          </a:p>
          <a:p>
            <a:r>
              <a:rPr lang="zh-CN" altLang="en-US" dirty="0"/>
              <a:t>机器时间：渐进式多</a:t>
            </a:r>
            <a:endParaRPr lang="en-US" altLang="zh-CN" dirty="0"/>
          </a:p>
          <a:p>
            <a:r>
              <a:rPr lang="zh-CN" altLang="en-US" dirty="0"/>
              <a:t>并行测试：非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295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542213" cy="687388"/>
          </a:xfrm>
        </p:spPr>
        <p:txBody>
          <a:bodyPr/>
          <a:lstStyle/>
          <a:p>
            <a:pPr marL="800100" indent="-800100"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大棒集成方法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(Big-bang Integration)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165890" name="Picture 5" descr="图6-4大棒集成方法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36725"/>
            <a:ext cx="78120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1" name="Text Box 6"/>
          <p:cNvSpPr txBox="1">
            <a:spLocks noChangeArrowheads="1"/>
          </p:cNvSpPr>
          <p:nvPr/>
        </p:nvSpPr>
        <p:spPr bwMode="auto">
          <a:xfrm>
            <a:off x="900113" y="5229225"/>
            <a:ext cx="741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</a:rPr>
              <a:t>　　采用大棒集成方法</a:t>
            </a:r>
            <a:r>
              <a:rPr lang="en-US" altLang="zh-CN" b="1">
                <a:solidFill>
                  <a:srgbClr val="3366FF"/>
                </a:solidFill>
              </a:rPr>
              <a:t>,</a:t>
            </a:r>
            <a:r>
              <a:rPr lang="zh-CN" altLang="en-US" b="1">
                <a:solidFill>
                  <a:srgbClr val="3366FF"/>
                </a:solidFill>
              </a:rPr>
              <a:t>先是对每一个子模块进行测试（单元测试阶段），然后将所有模块一次性的全部集成起来进行集成测试 。</a:t>
            </a:r>
          </a:p>
        </p:txBody>
      </p:sp>
      <p:sp>
        <p:nvSpPr>
          <p:cNvPr id="165892" name="Text Box 7"/>
          <p:cNvSpPr txBox="1">
            <a:spLocks noChangeArrowheads="1"/>
          </p:cNvSpPr>
          <p:nvPr/>
        </p:nvSpPr>
        <p:spPr bwMode="auto">
          <a:xfrm>
            <a:off x="935038" y="5842000"/>
            <a:ext cx="72374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　　因为所有的模块一次集成的，所以很难确定出错的真正位置、所在的模块、错误的原因。这种方法并不推荐在任何系统中使用，适合在规模较小的应用系统中使用。  </a:t>
            </a:r>
          </a:p>
        </p:txBody>
      </p:sp>
    </p:spTree>
  </p:cSld>
  <p:clrMapOvr>
    <a:masterClrMapping/>
  </p:clrMapOvr>
  <p:transition>
    <p:wipe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481763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自顶向下和自底向上集成方法 </a:t>
            </a: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7704137" cy="38163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pic>
        <p:nvPicPr>
          <p:cNvPr id="167939" name="Picture 6" descr="top_dow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84784"/>
            <a:ext cx="5904185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66713"/>
            <a:ext cx="6384925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单元测试的背景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52625"/>
            <a:ext cx="7993063" cy="3779838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编程过程中，每写</a:t>
            </a:r>
            <a:r>
              <a:rPr lang="en-US" altLang="zh-CN" sz="2400" kern="1200" dirty="0">
                <a:ea typeface="楷体"/>
                <a:cs typeface="楷体"/>
              </a:rPr>
              <a:t>1000</a:t>
            </a:r>
            <a:r>
              <a:rPr lang="zh-CN" altLang="en-US" sz="2400" kern="1200" dirty="0">
                <a:ea typeface="楷体"/>
                <a:cs typeface="楷体"/>
              </a:rPr>
              <a:t>行代码会犯几十个错误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编程与编译运行结束后，每</a:t>
            </a:r>
            <a:r>
              <a:rPr lang="en-US" altLang="zh-CN" sz="2400" kern="1200" dirty="0">
                <a:ea typeface="楷体"/>
                <a:cs typeface="楷体"/>
              </a:rPr>
              <a:t>1000</a:t>
            </a:r>
            <a:r>
              <a:rPr lang="zh-CN" altLang="en-US" sz="2400" kern="1200" dirty="0">
                <a:ea typeface="楷体"/>
                <a:cs typeface="楷体"/>
              </a:rPr>
              <a:t>行代码中大约残留有</a:t>
            </a:r>
            <a:r>
              <a:rPr lang="zh-CN" altLang="zh-CN" sz="2400" kern="1200" dirty="0">
                <a:ea typeface="楷体"/>
                <a:cs typeface="楷体"/>
              </a:rPr>
              <a:t>2</a:t>
            </a:r>
            <a:r>
              <a:rPr lang="en-US" altLang="zh-CN" sz="2400" kern="1200" dirty="0">
                <a:ea typeface="楷体"/>
                <a:cs typeface="楷体"/>
              </a:rPr>
              <a:t>-6</a:t>
            </a:r>
            <a:r>
              <a:rPr lang="zh-CN" altLang="en-US" sz="2400" kern="1200" dirty="0">
                <a:ea typeface="楷体"/>
                <a:cs typeface="楷体"/>
              </a:rPr>
              <a:t>个</a:t>
            </a:r>
            <a:r>
              <a:rPr lang="en-US" altLang="zh-CN" sz="2400" kern="1200" dirty="0">
                <a:ea typeface="楷体"/>
                <a:cs typeface="楷体"/>
              </a:rPr>
              <a:t>Bug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寻找与修改程序错误的代价占总体开发投资的</a:t>
            </a:r>
            <a:r>
              <a:rPr lang="zh-CN" altLang="zh-CN" sz="2400" kern="1200" dirty="0">
                <a:ea typeface="楷体"/>
                <a:cs typeface="楷体"/>
              </a:rPr>
              <a:t>3</a:t>
            </a:r>
            <a:r>
              <a:rPr lang="en-US" altLang="zh-CN" sz="2400" kern="1200" dirty="0">
                <a:ea typeface="楷体"/>
                <a:cs typeface="楷体"/>
              </a:rPr>
              <a:t>0%</a:t>
            </a:r>
            <a:r>
              <a:rPr lang="zh-CN" altLang="en-US" sz="2400" kern="1200" dirty="0">
                <a:ea typeface="楷体"/>
                <a:cs typeface="楷体"/>
              </a:rPr>
              <a:t> </a:t>
            </a:r>
            <a:r>
              <a:rPr lang="en-US" altLang="zh-CN" sz="2400" kern="1200" dirty="0">
                <a:ea typeface="楷体"/>
                <a:cs typeface="楷体"/>
              </a:rPr>
              <a:t>-</a:t>
            </a:r>
            <a:r>
              <a:rPr lang="zh-CN" altLang="zh-CN" sz="2400" kern="1200" dirty="0">
                <a:ea typeface="楷体"/>
                <a:cs typeface="楷体"/>
              </a:rPr>
              <a:t>6</a:t>
            </a:r>
            <a:r>
              <a:rPr lang="en-US" altLang="zh-CN" sz="2400" kern="1200" dirty="0">
                <a:ea typeface="楷体"/>
                <a:cs typeface="楷体"/>
              </a:rPr>
              <a:t>0%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en-US" altLang="zh-CN" sz="2400" kern="1200" dirty="0">
                <a:ea typeface="楷体"/>
                <a:cs typeface="楷体"/>
              </a:rPr>
              <a:t>Bug</a:t>
            </a:r>
            <a:r>
              <a:rPr lang="zh-CN" altLang="en-US" sz="2400" kern="1200" dirty="0">
                <a:ea typeface="楷体"/>
                <a:cs typeface="楷体"/>
              </a:rPr>
              <a:t>在整个研发流程中被发现的越早，修改的代价就越低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848600" cy="8239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自顶向下法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(Top-down Integration) 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69986" name="Rectangle 3"/>
          <p:cNvSpPr>
            <a:spLocks noChangeArrowheads="1"/>
          </p:cNvSpPr>
          <p:nvPr/>
        </p:nvSpPr>
        <p:spPr bwMode="auto">
          <a:xfrm>
            <a:off x="755650" y="1628775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/>
          </a:p>
        </p:txBody>
      </p:sp>
      <p:pic>
        <p:nvPicPr>
          <p:cNvPr id="169987" name="Picture 5" descr="图6－1自顶向下集成方法示意图"/>
          <p:cNvPicPr>
            <a:picLocks noChangeAspect="1" noChangeArrowheads="1"/>
          </p:cNvPicPr>
          <p:nvPr/>
        </p:nvPicPr>
        <p:blipFill>
          <a:blip r:embed="rId3">
            <a:lum bright="-12000" contrast="-10000"/>
          </a:blip>
          <a:srcRect/>
          <a:stretch>
            <a:fillRect/>
          </a:stretch>
        </p:blipFill>
        <p:spPr bwMode="auto">
          <a:xfrm>
            <a:off x="1008063" y="1952625"/>
            <a:ext cx="49320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88" name="Text Box 6"/>
          <p:cNvSpPr txBox="1">
            <a:spLocks noChangeArrowheads="1"/>
          </p:cNvSpPr>
          <p:nvPr/>
        </p:nvSpPr>
        <p:spPr bwMode="auto">
          <a:xfrm>
            <a:off x="1042988" y="5984875"/>
            <a:ext cx="698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</a:rPr>
              <a:t>自顶向下法的主要优缺点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52625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对主控模块测试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根据选定的结合策略，每次用一个实际模块代替一个桩程序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结合下一个模块的同时进行测试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为保证加入模块没有引进新的错误，回归测试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648" y="4260949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不需要测试驱动程序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能在早期实现并验证系统的主要功能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能在早期发现上层模块的接口错误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需要桩程序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底层模块错误发现较晚</a:t>
            </a:r>
          </a:p>
        </p:txBody>
      </p:sp>
    </p:spTree>
  </p:cSld>
  <p:clrMapOvr>
    <a:masterClrMapping/>
  </p:clrMapOvr>
  <p:transition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626225" cy="646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自底向上法</a:t>
            </a:r>
            <a:r>
              <a:rPr lang="zh-CN" altLang="zh-CN" sz="3200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Bottom-up Integration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2034" name="Rectangle 3"/>
          <p:cNvSpPr>
            <a:spLocks noChangeArrowheads="1"/>
          </p:cNvSpPr>
          <p:nvPr/>
        </p:nvSpPr>
        <p:spPr bwMode="auto">
          <a:xfrm>
            <a:off x="755650" y="1628775"/>
            <a:ext cx="5199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endParaRPr lang="zh-CN" altLang="en-US" b="1">
              <a:solidFill>
                <a:srgbClr val="000000"/>
              </a:solidFill>
            </a:endParaRPr>
          </a:p>
        </p:txBody>
      </p:sp>
      <p:pic>
        <p:nvPicPr>
          <p:cNvPr id="172035" name="Picture 6" descr="图6－2自底向上集成方法示意图"/>
          <p:cNvPicPr>
            <a:picLocks noChangeAspect="1" noChangeArrowheads="1"/>
          </p:cNvPicPr>
          <p:nvPr/>
        </p:nvPicPr>
        <p:blipFill>
          <a:blip r:embed="rId3">
            <a:lum bright="-16000" contrast="-16000"/>
          </a:blip>
          <a:srcRect/>
          <a:stretch>
            <a:fillRect/>
          </a:stretch>
        </p:blipFill>
        <p:spPr bwMode="auto">
          <a:xfrm>
            <a:off x="179512" y="1628775"/>
            <a:ext cx="554454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36" name="Rectangle 7"/>
          <p:cNvSpPr>
            <a:spLocks noChangeArrowheads="1"/>
          </p:cNvSpPr>
          <p:nvPr/>
        </p:nvSpPr>
        <p:spPr bwMode="auto">
          <a:xfrm>
            <a:off x="1079500" y="6021388"/>
            <a:ext cx="2532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</a:rPr>
              <a:t>自底向上法的主要优缺点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52625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把底层模块组合成实现某个特定软件子功能的族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写一个驱动程序，协调测试数据的输入和输出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对由模块组成的子功能进行测试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去掉驱动程序，沿软件结构自下向上移动，把子功能族组合起来形成更大的子功能族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步开始不断重复进行上述过程，直至完成</a:t>
            </a:r>
          </a:p>
        </p:txBody>
      </p:sp>
    </p:spTree>
  </p:cSld>
  <p:clrMapOvr>
    <a:masterClrMapping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改进的自顶向下：基本“自顶向下”，早期，“自底向上”测试少数关键模块</a:t>
            </a:r>
            <a:endParaRPr lang="en-US" altLang="zh-CN" dirty="0"/>
          </a:p>
          <a:p>
            <a:r>
              <a:rPr lang="zh-CN" altLang="en-US" dirty="0"/>
              <a:t>混合法：上层“自顶向下”，下层“自底向上”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混合策略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(Modified Top-down Integration) 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9697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7813"/>
            <a:ext cx="831691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3200" dirty="0">
                <a:solidFill>
                  <a:srgbClr val="FFFF00"/>
                </a:solidFill>
                <a:latin typeface="+mn-lt"/>
              </a:rPr>
              <a:t>三明治集成方法</a:t>
            </a:r>
            <a:r>
              <a:rPr lang="de-DE" altLang="zh-CN" sz="3200" dirty="0">
                <a:solidFill>
                  <a:srgbClr val="FFFF00"/>
                </a:solidFill>
                <a:latin typeface="+mn-lt"/>
              </a:rPr>
              <a:t>(Sandwich Integration</a:t>
            </a:r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) </a:t>
            </a:r>
          </a:p>
        </p:txBody>
      </p:sp>
      <p:pic>
        <p:nvPicPr>
          <p:cNvPr id="176130" name="Picture 6" descr="图6－5三明治集成方法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1736725"/>
            <a:ext cx="75961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1" name="Text Box 7"/>
          <p:cNvSpPr txBox="1">
            <a:spLocks noChangeArrowheads="1"/>
          </p:cNvSpPr>
          <p:nvPr/>
        </p:nvSpPr>
        <p:spPr bwMode="auto">
          <a:xfrm>
            <a:off x="900113" y="5157788"/>
            <a:ext cx="75961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　　采用三明治方法的优点是：它将自顶向下和自底向上的集成方法有机地结合起来，可以少写桩程序或驱动程序。采用这种方法的主要缺点是：在真正集成之前每一个独立的模块没有完全测试过。</a:t>
            </a:r>
          </a:p>
        </p:txBody>
      </p:sp>
      <p:sp>
        <p:nvSpPr>
          <p:cNvPr id="2" name="矩形 1"/>
          <p:cNvSpPr/>
          <p:nvPr/>
        </p:nvSpPr>
        <p:spPr>
          <a:xfrm>
            <a:off x="449649" y="1341328"/>
            <a:ext cx="8046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66FF"/>
                </a:solidFill>
              </a:rPr>
              <a:t>对软件结构中较上层，使用的是“自顶向下”法；对软件结构中较下层，使用的是“自底向上”法，两者相结合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44A-9300-41AF-B8CA-FF1CE04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09EA-662F-4B01-AF86-B21C462C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83421-CB38-4FDF-B75A-1B8B47DF8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4787F-353A-4E3B-BB18-4322A9DB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3102868" cy="2030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3B198D-56D6-4497-84D0-F2BCD40B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69797"/>
            <a:ext cx="6411075" cy="22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03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476250"/>
            <a:ext cx="7885112" cy="6080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改善的三明治集成方法</a:t>
            </a:r>
          </a:p>
        </p:txBody>
      </p:sp>
      <p:pic>
        <p:nvPicPr>
          <p:cNvPr id="178178" name="Picture 70" descr="图6－6改善的三明治集成方法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1773238"/>
            <a:ext cx="792003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79" name="Text Box 71"/>
          <p:cNvSpPr txBox="1">
            <a:spLocks noChangeArrowheads="1"/>
          </p:cNvSpPr>
          <p:nvPr/>
        </p:nvSpPr>
        <p:spPr bwMode="auto">
          <a:xfrm>
            <a:off x="1008063" y="5049838"/>
            <a:ext cx="7308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</a:rPr>
              <a:t>　　改进的三明治集成方法，不仅自两头向中间集成，而且保证每个模块得到单独的测试，使测试进行得比较彻底 。</a:t>
            </a:r>
          </a:p>
        </p:txBody>
      </p:sp>
    </p:spTree>
  </p:cSld>
  <p:clrMapOvr>
    <a:masterClrMapping/>
  </p:clrMapOvr>
  <p:transition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A95C1-A2EA-4922-9248-BB958E30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EBB70-D374-4492-A95E-65EE1D7E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880" y="1329961"/>
            <a:ext cx="5400600" cy="1825593"/>
          </a:xfrm>
        </p:spPr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M4,M2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层使用使用独立测试策略（即对该层模块设计桩模块和驱动模块完成对目标层的测试）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EB61B-C2A8-4FCD-9121-AF96C08B4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D9C92-148D-4D0C-BD2B-54A087EEF35C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5C8256-165C-4B3D-9EC7-947BE799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3102868" cy="2030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5E73DB-B934-4146-8C8F-3737F3F2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25" y="3351610"/>
            <a:ext cx="6987207" cy="3461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68D569-1A69-4C00-B4EF-12565A0E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485374"/>
            <a:ext cx="648071" cy="29603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DCBAD5-74FC-48D5-BC01-C719D1CA1F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991" y="4318398"/>
            <a:ext cx="504057" cy="3149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42308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6713"/>
            <a:ext cx="6169025" cy="5619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持续集成</a:t>
            </a:r>
            <a:endParaRPr lang="en-US" altLang="zh-CN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80226" name="Text Box 7"/>
          <p:cNvSpPr txBox="1">
            <a:spLocks noChangeArrowheads="1"/>
          </p:cNvSpPr>
          <p:nvPr/>
        </p:nvSpPr>
        <p:spPr bwMode="auto">
          <a:xfrm>
            <a:off x="395536" y="1412776"/>
            <a:ext cx="835292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800" i="0" dirty="0"/>
              <a:t> 通常系统集成都会采用持续集成的策略，软件开发中各个模块不是同时完成，根据进度将完成的模块尽可能早的进行集成，有助于尽早发现</a:t>
            </a:r>
            <a:r>
              <a:rPr lang="en-US" altLang="zh-CN" sz="2800" i="0" dirty="0"/>
              <a:t>Bug</a:t>
            </a:r>
            <a:r>
              <a:rPr lang="zh-CN" altLang="en-US" sz="2800" i="0" dirty="0"/>
              <a:t>，避免集成中大量</a:t>
            </a:r>
            <a:r>
              <a:rPr lang="en-US" altLang="zh-CN" sz="2800" i="0" dirty="0"/>
              <a:t>Bug</a:t>
            </a:r>
            <a:r>
              <a:rPr lang="zh-CN" altLang="en-US" sz="2800" i="0" dirty="0"/>
              <a:t>涌现</a:t>
            </a:r>
            <a:endParaRPr lang="en-US" altLang="zh-CN" sz="2800" i="0" dirty="0"/>
          </a:p>
          <a:p>
            <a:pPr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endParaRPr lang="en-US" altLang="zh-CN" sz="2800" i="0" dirty="0"/>
          </a:p>
          <a:p>
            <a:pPr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而且容易定位</a:t>
            </a:r>
            <a:r>
              <a:rPr lang="en-US" altLang="zh-CN" sz="2800" i="0" dirty="0"/>
              <a:t>Bug</a:t>
            </a:r>
            <a:r>
              <a:rPr lang="zh-CN" altLang="en-US" sz="2800" i="0" dirty="0"/>
              <a:t>、修正</a:t>
            </a:r>
            <a:r>
              <a:rPr lang="en-US" altLang="zh-CN" sz="2800" i="0" dirty="0"/>
              <a:t>Bug</a:t>
            </a:r>
            <a:r>
              <a:rPr lang="zh-CN" altLang="en-US" sz="2800" i="0" dirty="0"/>
              <a:t>，最终提高软件开发的质量与效率</a:t>
            </a:r>
            <a:endParaRPr lang="en-US" altLang="zh-CN" sz="2800" i="0" dirty="0"/>
          </a:p>
          <a:p>
            <a:pPr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800" i="0" dirty="0"/>
              <a:t>持续集成测试环境搭建：</a:t>
            </a:r>
            <a:r>
              <a:rPr lang="en-US" altLang="zh-CN" sz="2800" i="0" dirty="0" err="1"/>
              <a:t>maven,ant</a:t>
            </a:r>
            <a:r>
              <a:rPr lang="zh-CN" altLang="en-US" sz="2800" i="0" dirty="0"/>
              <a:t>在</a:t>
            </a:r>
            <a:r>
              <a:rPr lang="en-US" altLang="zh-CN" sz="2800" i="0" dirty="0"/>
              <a:t>Jenkins</a:t>
            </a:r>
            <a:r>
              <a:rPr lang="zh-CN" altLang="en-US" sz="2800" i="0" dirty="0"/>
              <a:t>中完成持续构架和集成，自动触发自动化测试，完成基本功能和接口测试，称为构建包的验证</a:t>
            </a:r>
            <a:r>
              <a:rPr lang="en-US" altLang="zh-CN" sz="2800" i="0" dirty="0"/>
              <a:t>(BVT)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图片 3" descr="屏幕快照 2013-12-11 下午3.11.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573463"/>
            <a:ext cx="6119812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4" name="标题 1"/>
          <p:cNvSpPr>
            <a:spLocks noGrp="1"/>
          </p:cNvSpPr>
          <p:nvPr>
            <p:ph type="title"/>
          </p:nvPr>
        </p:nvSpPr>
        <p:spPr>
          <a:xfrm>
            <a:off x="1331913" y="476250"/>
            <a:ext cx="6400800" cy="487363"/>
          </a:xfrm>
        </p:spPr>
        <p:txBody>
          <a:bodyPr/>
          <a:lstStyle/>
          <a:p>
            <a:pPr algn="ctr" eaLnBrk="1" hangingPunct="1"/>
            <a:r>
              <a:rPr kumimoji="1" lang="zh-CN" altLang="en-US" sz="3600">
                <a:solidFill>
                  <a:srgbClr val="FFFF00"/>
                </a:solidFill>
              </a:rPr>
              <a:t>持续集成</a:t>
            </a:r>
            <a:r>
              <a:rPr kumimoji="1" lang="en-US" altLang="zh-CN" sz="3600">
                <a:solidFill>
                  <a:srgbClr val="FFFF00"/>
                </a:solidFill>
              </a:rPr>
              <a:t>/</a:t>
            </a:r>
            <a:r>
              <a:rPr kumimoji="1" lang="zh-CN" altLang="en-US" sz="3600">
                <a:solidFill>
                  <a:srgbClr val="FFFF00"/>
                </a:solidFill>
              </a:rPr>
              <a:t>测试的支撑基础</a:t>
            </a:r>
          </a:p>
        </p:txBody>
      </p:sp>
      <p:sp>
        <p:nvSpPr>
          <p:cNvPr id="182275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3313112" cy="21605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>
                <a:solidFill>
                  <a:srgbClr val="3C8C93"/>
                </a:solidFill>
                <a:latin typeface="宋体" charset="-122"/>
                <a:ea typeface="宋体" charset="-122"/>
              </a:rPr>
              <a:t>CI</a:t>
            </a:r>
            <a:r>
              <a:rPr lang="zh-CN" altLang="en-US" sz="2400">
                <a:solidFill>
                  <a:srgbClr val="3C8C93"/>
                </a:solidFill>
                <a:latin typeface="宋体" charset="-122"/>
                <a:ea typeface="宋体" charset="-122"/>
              </a:rPr>
              <a:t>的文化</a:t>
            </a:r>
            <a:endParaRPr lang="en-US" altLang="zh-CN" sz="2400">
              <a:solidFill>
                <a:srgbClr val="3C8C93"/>
              </a:solidFill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>
                <a:solidFill>
                  <a:srgbClr val="3C8C93"/>
                </a:solidFill>
                <a:latin typeface="宋体" charset="-122"/>
                <a:ea typeface="宋体" charset="-122"/>
              </a:rPr>
              <a:t>CI </a:t>
            </a:r>
            <a:r>
              <a:rPr lang="zh-CN" altLang="en-US" sz="2400">
                <a:solidFill>
                  <a:srgbClr val="3C8C93"/>
                </a:solidFill>
                <a:latin typeface="宋体" charset="-122"/>
                <a:ea typeface="宋体" charset="-122"/>
              </a:rPr>
              <a:t>流程</a:t>
            </a:r>
            <a:endParaRPr lang="en-US" altLang="zh-CN" sz="2400">
              <a:solidFill>
                <a:srgbClr val="3C8C93"/>
              </a:solidFill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3C8C93"/>
                </a:solidFill>
                <a:latin typeface="宋体" charset="-122"/>
                <a:ea typeface="宋体" charset="-122"/>
              </a:rPr>
              <a:t>良好的基础设施</a:t>
            </a:r>
            <a:endParaRPr lang="en-US" altLang="zh-CN" sz="2400">
              <a:solidFill>
                <a:srgbClr val="3C8C93"/>
              </a:solidFill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3C8C93"/>
                </a:solidFill>
                <a:latin typeface="宋体" charset="-122"/>
                <a:ea typeface="宋体" charset="-122"/>
              </a:rPr>
              <a:t>统一的代码库</a:t>
            </a:r>
            <a:r>
              <a:rPr lang="en-US" altLang="zh-CN" sz="2400">
                <a:solidFill>
                  <a:srgbClr val="3C8C93"/>
                </a:solidFill>
                <a:latin typeface="宋体" charset="-122"/>
                <a:ea typeface="宋体" charset="-122"/>
              </a:rPr>
              <a:t> </a:t>
            </a:r>
            <a:endParaRPr lang="en-US" altLang="zh-TW" sz="2400">
              <a:solidFill>
                <a:srgbClr val="3C8C93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82276" name="幻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F4D775E-D2C4-4AF2-8E4D-250EB0D95412}" type="slidenum">
              <a:rPr lang="zh-CN" altLang="en-US" smtClean="0">
                <a:ea typeface="宋体" charset="-122"/>
              </a:rPr>
              <a:pPr/>
              <a:t>88</a:t>
            </a:fld>
            <a:endParaRPr lang="en-US" altLang="zh-CN">
              <a:ea typeface="宋体" charset="-122"/>
            </a:endParaRPr>
          </a:p>
        </p:txBody>
      </p:sp>
      <p:sp>
        <p:nvSpPr>
          <p:cNvPr id="182277" name="文本占位符 2"/>
          <p:cNvSpPr txBox="1">
            <a:spLocks/>
          </p:cNvSpPr>
          <p:nvPr/>
        </p:nvSpPr>
        <p:spPr bwMode="auto">
          <a:xfrm>
            <a:off x="4932363" y="1484313"/>
            <a:ext cx="33115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2400" i="0">
                <a:solidFill>
                  <a:srgbClr val="3C8C93"/>
                </a:solidFill>
                <a:latin typeface="宋体" charset="-122"/>
              </a:rPr>
              <a:t>定期提交代码</a:t>
            </a:r>
            <a:endParaRPr lang="en-US" altLang="zh-TW" sz="2400" i="0">
              <a:solidFill>
                <a:srgbClr val="3C8C93"/>
              </a:solidFill>
              <a:latin typeface="宋体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2400" i="0">
                <a:solidFill>
                  <a:srgbClr val="3C8C93"/>
                </a:solidFill>
                <a:latin typeface="宋体" charset="-122"/>
              </a:rPr>
              <a:t>自动、快速构建</a:t>
            </a:r>
            <a:endParaRPr lang="en-US" altLang="zh-TW" sz="2400" i="0">
              <a:solidFill>
                <a:srgbClr val="3C8C93"/>
              </a:solidFill>
              <a:latin typeface="宋体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i="0">
                <a:solidFill>
                  <a:srgbClr val="3C8C93"/>
                </a:solidFill>
                <a:latin typeface="宋体" charset="-122"/>
              </a:rPr>
              <a:t>自动部署</a:t>
            </a:r>
            <a:endParaRPr lang="en-US" altLang="zh-CN" sz="2400" i="0">
              <a:solidFill>
                <a:srgbClr val="3C8C93"/>
              </a:solidFill>
              <a:latin typeface="宋体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2400" i="0">
                <a:solidFill>
                  <a:srgbClr val="3C8C93"/>
                </a:solidFill>
                <a:latin typeface="宋体" charset="-122"/>
              </a:rPr>
              <a:t>自动</a:t>
            </a:r>
            <a:r>
              <a:rPr lang="zh-CN" altLang="en-US" sz="2400" i="0">
                <a:solidFill>
                  <a:srgbClr val="3C8C93"/>
                </a:solidFill>
                <a:latin typeface="宋体" charset="-122"/>
              </a:rPr>
              <a:t>集成</a:t>
            </a:r>
            <a:r>
              <a:rPr lang="zh-TW" altLang="en-US" sz="2400" i="0">
                <a:solidFill>
                  <a:srgbClr val="3C8C93"/>
                </a:solidFill>
                <a:latin typeface="宋体" charset="-122"/>
              </a:rPr>
              <a:t>测试</a:t>
            </a:r>
            <a:endParaRPr lang="en-US" altLang="zh-TW" sz="2400" i="0">
              <a:solidFill>
                <a:srgbClr val="3C8C93"/>
              </a:solidFill>
              <a:latin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6300788" cy="57626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单元测试的目标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9036496" cy="4319587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与调试关系</a:t>
            </a:r>
            <a:endParaRPr lang="en-US" altLang="zh-CN" sz="2400" kern="1200" dirty="0">
              <a:ea typeface="楷体"/>
              <a:cs typeface="楷体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目的：测试为了找出代码中存在的缺陷，调试为了修正已发现的缺陷</a:t>
            </a:r>
            <a:endParaRPr lang="en-US" altLang="zh-CN" sz="2400" kern="1200" dirty="0">
              <a:ea typeface="楷体"/>
              <a:cs typeface="楷体"/>
            </a:endParaRP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目标</a:t>
            </a:r>
            <a:r>
              <a:rPr lang="en-US" altLang="zh-CN" sz="2400" kern="1200" dirty="0">
                <a:ea typeface="楷体"/>
                <a:cs typeface="楷体"/>
              </a:rPr>
              <a:t>: </a:t>
            </a:r>
            <a:r>
              <a:rPr lang="zh-CN" altLang="en-US" sz="2400" kern="1200" dirty="0">
                <a:ea typeface="楷体"/>
                <a:cs typeface="楷体"/>
              </a:rPr>
              <a:t>单元模块被正确编码：验证代码与软件系统设计的一致性</a:t>
            </a: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en-US" sz="2400" kern="1200" dirty="0">
                <a:ea typeface="楷体"/>
                <a:cs typeface="楷体"/>
              </a:rPr>
              <a:t>对单元的代码规范性，正确性，安全性等进行验证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5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19401</TotalTime>
  <Words>3672</Words>
  <Application>Microsoft Office PowerPoint</Application>
  <PresentationFormat>全屏显示(4:3)</PresentationFormat>
  <Paragraphs>493</Paragraphs>
  <Slides>88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0" baseType="lpstr">
      <vt:lpstr>-apple-system</vt:lpstr>
      <vt:lpstr>黑体</vt:lpstr>
      <vt:lpstr>楷体</vt:lpstr>
      <vt:lpstr>楷体_GB2312</vt:lpstr>
      <vt:lpstr>宋体</vt:lpstr>
      <vt:lpstr>Microsoft Yahei</vt:lpstr>
      <vt:lpstr>Arial</vt:lpstr>
      <vt:lpstr>Arial Black</vt:lpstr>
      <vt:lpstr>Consolas</vt:lpstr>
      <vt:lpstr>Times New Roman</vt:lpstr>
      <vt:lpstr>Wingdings</vt:lpstr>
      <vt:lpstr>6</vt:lpstr>
      <vt:lpstr>第4章 回顾</vt:lpstr>
      <vt:lpstr>第二篇 软件测试的技术</vt:lpstr>
      <vt:lpstr>PowerPoint 演示文稿</vt:lpstr>
      <vt:lpstr>第五章 单元测试与集成测试</vt:lpstr>
      <vt:lpstr>5.1 单元测试的目标和任务 </vt:lpstr>
      <vt:lpstr>单元测试的定义</vt:lpstr>
      <vt:lpstr>为何要进行单元测试?</vt:lpstr>
      <vt:lpstr>单元测试的背景</vt:lpstr>
      <vt:lpstr>单元测试的目标</vt:lpstr>
      <vt:lpstr>验证内容</vt:lpstr>
      <vt:lpstr>测试活动</vt:lpstr>
      <vt:lpstr>测试通过的一般准则</vt:lpstr>
      <vt:lpstr>5.1.3测试任务</vt:lpstr>
      <vt:lpstr>任务１:模块独立执行路径测试</vt:lpstr>
      <vt:lpstr>任务2:局部数据结构测试</vt:lpstr>
      <vt:lpstr>任务３:模块接口测试</vt:lpstr>
      <vt:lpstr>任务４:单元边界条件测试</vt:lpstr>
      <vt:lpstr>任务5: 单元容错测试</vt:lpstr>
      <vt:lpstr>任务6: 内存分析</vt:lpstr>
      <vt:lpstr>5.2 静态测试技术的运用</vt:lpstr>
      <vt:lpstr>编码的标准和规范</vt:lpstr>
      <vt:lpstr>关于C++的规范——来自Google的说明</vt:lpstr>
      <vt:lpstr>Java的编码规范——google</vt:lpstr>
      <vt:lpstr>示例</vt:lpstr>
      <vt:lpstr>5.2.2 代码评审</vt:lpstr>
      <vt:lpstr>代码互查</vt:lpstr>
      <vt:lpstr>示例</vt:lpstr>
      <vt:lpstr>走查 （Walk Through）</vt:lpstr>
      <vt:lpstr>审查 （Inspection）</vt:lpstr>
      <vt:lpstr>走查与审查的比较</vt:lpstr>
      <vt:lpstr>PowerPoint 演示文稿</vt:lpstr>
      <vt:lpstr>5.3 动态测试</vt:lpstr>
      <vt:lpstr>驱动程序和桩程序</vt:lpstr>
      <vt:lpstr>示例</vt:lpstr>
      <vt:lpstr>5.3.2 类测试</vt:lpstr>
      <vt:lpstr>5.4 代码评审案例分析</vt:lpstr>
      <vt:lpstr>空指针保护案例分析</vt:lpstr>
      <vt:lpstr>格式化数字错误案例分析</vt:lpstr>
      <vt:lpstr>字符串或数组越界案例分析</vt:lpstr>
      <vt:lpstr>其它示例</vt:lpstr>
      <vt:lpstr>5.6 单元测试常用工具简介</vt:lpstr>
      <vt:lpstr>单元测试工具种类</vt:lpstr>
      <vt:lpstr>单元测试工具列表</vt:lpstr>
      <vt:lpstr>5.6.1  JUnit</vt:lpstr>
      <vt:lpstr>在Eclipse中JUnit应用举例</vt:lpstr>
      <vt:lpstr>JUnit结构</vt:lpstr>
      <vt:lpstr>JUnit安装</vt:lpstr>
      <vt:lpstr>JUnit设置</vt:lpstr>
      <vt:lpstr>JUnit脚本示例一</vt:lpstr>
      <vt:lpstr>JUnit脚本示例二</vt:lpstr>
      <vt:lpstr>JUnit+Ant构建自动的单元测试</vt:lpstr>
      <vt:lpstr>JUnit+Ant构建自动的单元测试</vt:lpstr>
      <vt:lpstr>5.6.2 微软VSTS的单元测试 </vt:lpstr>
      <vt:lpstr>VSTS架构</vt:lpstr>
      <vt:lpstr>VSTS单元测试属性</vt:lpstr>
      <vt:lpstr>VSTS断言</vt:lpstr>
      <vt:lpstr>Unit test-示例1</vt:lpstr>
      <vt:lpstr>Unit test-示例2</vt:lpstr>
      <vt:lpstr>5.6.4 代码的静态检测工具</vt:lpstr>
      <vt:lpstr>FindBugs</vt:lpstr>
      <vt:lpstr>PowerPoint 演示文稿</vt:lpstr>
      <vt:lpstr>FindBugs in Eclipse</vt:lpstr>
      <vt:lpstr>CheckStyle</vt:lpstr>
      <vt:lpstr>CheckStyle</vt:lpstr>
      <vt:lpstr>CheckStyle</vt:lpstr>
      <vt:lpstr>PMD</vt:lpstr>
      <vt:lpstr>PMD</vt:lpstr>
      <vt:lpstr>FlexPMD</vt:lpstr>
      <vt:lpstr>CheckStyle/PMD与FindBugs比较</vt:lpstr>
      <vt:lpstr>SourceMonitor检测代码复杂度</vt:lpstr>
      <vt:lpstr>开源单元测试工具</vt:lpstr>
      <vt:lpstr>商业单元测试工具</vt:lpstr>
      <vt:lpstr>5.7 系统集成的模式与方法</vt:lpstr>
      <vt:lpstr>为什么总是集成不起来？</vt:lpstr>
      <vt:lpstr>集成出现的问题</vt:lpstr>
      <vt:lpstr>集成测试的模式</vt:lpstr>
      <vt:lpstr>优缺点</vt:lpstr>
      <vt:lpstr>大棒集成方法(Big-bang Integration)</vt:lpstr>
      <vt:lpstr>自顶向下和自底向上集成方法 </vt:lpstr>
      <vt:lpstr>自顶向下法(Top-down Integration) </vt:lpstr>
      <vt:lpstr>自底向上法 Bottom-up Integration </vt:lpstr>
      <vt:lpstr>混合策略(Modified Top-down Integration) </vt:lpstr>
      <vt:lpstr>三明治集成方法(Sandwich Integration) </vt:lpstr>
      <vt:lpstr>PowerPoint 演示文稿</vt:lpstr>
      <vt:lpstr>改善的三明治集成方法</vt:lpstr>
      <vt:lpstr>PowerPoint 演示文稿</vt:lpstr>
      <vt:lpstr>持续集成</vt:lpstr>
      <vt:lpstr>持续集成/测试的支撑基础</vt:lpstr>
    </vt:vector>
  </TitlesOfParts>
  <Company>Webex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samsara</cp:lastModifiedBy>
  <cp:revision>381</cp:revision>
  <dcterms:created xsi:type="dcterms:W3CDTF">2011-09-26T13:26:34Z</dcterms:created>
  <dcterms:modified xsi:type="dcterms:W3CDTF">2021-06-04T05:11:15Z</dcterms:modified>
  <cp:category>免费模板</cp:category>
</cp:coreProperties>
</file>