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687" r:id="rId2"/>
    <p:sldId id="768" r:id="rId3"/>
    <p:sldId id="769" r:id="rId4"/>
    <p:sldId id="770" r:id="rId5"/>
    <p:sldId id="771" r:id="rId6"/>
    <p:sldId id="772" r:id="rId7"/>
    <p:sldId id="773" r:id="rId8"/>
    <p:sldId id="814" r:id="rId9"/>
    <p:sldId id="815" r:id="rId10"/>
    <p:sldId id="774" r:id="rId11"/>
    <p:sldId id="816" r:id="rId12"/>
    <p:sldId id="817" r:id="rId13"/>
    <p:sldId id="819" r:id="rId14"/>
    <p:sldId id="812" r:id="rId15"/>
    <p:sldId id="813" r:id="rId16"/>
    <p:sldId id="779" r:id="rId17"/>
    <p:sldId id="780" r:id="rId18"/>
    <p:sldId id="810" r:id="rId19"/>
    <p:sldId id="781" r:id="rId20"/>
    <p:sldId id="811" r:id="rId21"/>
    <p:sldId id="782" r:id="rId22"/>
    <p:sldId id="783" r:id="rId23"/>
    <p:sldId id="784" r:id="rId24"/>
    <p:sldId id="785" r:id="rId25"/>
    <p:sldId id="786" r:id="rId26"/>
    <p:sldId id="787" r:id="rId27"/>
    <p:sldId id="788" r:id="rId28"/>
    <p:sldId id="789" r:id="rId29"/>
    <p:sldId id="790" r:id="rId30"/>
    <p:sldId id="791" r:id="rId31"/>
    <p:sldId id="792" r:id="rId3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3" autoAdjust="0"/>
  </p:normalViewPr>
  <p:slideViewPr>
    <p:cSldViewPr>
      <p:cViewPr varScale="1">
        <p:scale>
          <a:sx n="56" d="100"/>
          <a:sy n="56" d="100"/>
        </p:scale>
        <p:origin x="15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ea typeface="宋体"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ea typeface="宋体" pitchFamily="2" charset="-122"/>
              </a:defRPr>
            </a:lvl1pPr>
          </a:lstStyle>
          <a:p>
            <a:pPr>
              <a:defRPr/>
            </a:pPr>
            <a:fld id="{672F4004-1BD7-43C2-B525-88AE581735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650875" y="406400"/>
            <a:ext cx="5556250" cy="4167188"/>
          </a:xfrm>
          <a:ln/>
        </p:spPr>
      </p:sp>
      <p:sp>
        <p:nvSpPr>
          <p:cNvPr id="184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650875" y="406400"/>
            <a:ext cx="5556250" cy="4167188"/>
          </a:xfrm>
          <a:ln/>
        </p:spPr>
      </p:sp>
      <p:sp>
        <p:nvSpPr>
          <p:cNvPr id="8499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650875" y="406400"/>
            <a:ext cx="5556250" cy="4167188"/>
          </a:xfrm>
          <a:ln/>
        </p:spPr>
      </p:sp>
      <p:sp>
        <p:nvSpPr>
          <p:cNvPr id="8704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650875" y="406400"/>
            <a:ext cx="5556250" cy="4167188"/>
          </a:xfrm>
          <a:ln/>
        </p:spPr>
      </p:sp>
      <p:sp>
        <p:nvSpPr>
          <p:cNvPr id="481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650875" y="406400"/>
            <a:ext cx="5556250" cy="4167188"/>
          </a:xfrm>
          <a:ln/>
        </p:spPr>
      </p:sp>
      <p:sp>
        <p:nvSpPr>
          <p:cNvPr id="501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650875" y="406400"/>
            <a:ext cx="5556250" cy="4167188"/>
          </a:xfrm>
          <a:ln/>
        </p:spPr>
      </p:sp>
      <p:sp>
        <p:nvSpPr>
          <p:cNvPr id="5325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xfrm>
            <a:off x="650875" y="406400"/>
            <a:ext cx="5556250" cy="4167188"/>
          </a:xfrm>
          <a:ln/>
        </p:spPr>
      </p:sp>
      <p:sp>
        <p:nvSpPr>
          <p:cNvPr id="5632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650875" y="406400"/>
            <a:ext cx="5556250" cy="4167188"/>
          </a:xfrm>
          <a:ln/>
        </p:spPr>
      </p:sp>
      <p:sp>
        <p:nvSpPr>
          <p:cNvPr id="5837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650875" y="406400"/>
            <a:ext cx="5556250" cy="4167188"/>
          </a:xfrm>
          <a:ln/>
        </p:spPr>
      </p:sp>
      <p:sp>
        <p:nvSpPr>
          <p:cNvPr id="6041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1144588" y="685800"/>
            <a:ext cx="4570412" cy="3429000"/>
          </a:xfrm>
          <a:ln/>
        </p:spPr>
      </p:sp>
      <p:sp>
        <p:nvSpPr>
          <p:cNvPr id="62466"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1144588" y="685800"/>
            <a:ext cx="4570412" cy="3429000"/>
          </a:xfrm>
          <a:ln/>
        </p:spPr>
      </p:sp>
      <p:sp>
        <p:nvSpPr>
          <p:cNvPr id="64514"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650875" y="406400"/>
            <a:ext cx="5556250" cy="4167188"/>
          </a:xfrm>
          <a:ln/>
        </p:spPr>
      </p:sp>
      <p:sp>
        <p:nvSpPr>
          <p:cNvPr id="2048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650875" y="406400"/>
            <a:ext cx="5556250" cy="4167188"/>
          </a:xfrm>
          <a:ln/>
        </p:spPr>
      </p:sp>
      <p:sp>
        <p:nvSpPr>
          <p:cNvPr id="6656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650875" y="406400"/>
            <a:ext cx="5556250" cy="4167188"/>
          </a:xfrm>
          <a:ln/>
        </p:spPr>
      </p:sp>
      <p:sp>
        <p:nvSpPr>
          <p:cNvPr id="6861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650875" y="406400"/>
            <a:ext cx="5556250" cy="4167188"/>
          </a:xfrm>
          <a:ln/>
        </p:spPr>
      </p:sp>
      <p:sp>
        <p:nvSpPr>
          <p:cNvPr id="706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650875" y="406400"/>
            <a:ext cx="5556250" cy="4167188"/>
          </a:xfrm>
          <a:ln/>
        </p:spPr>
      </p:sp>
      <p:sp>
        <p:nvSpPr>
          <p:cNvPr id="737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650875" y="406400"/>
            <a:ext cx="5556250" cy="4167188"/>
          </a:xfrm>
          <a:ln/>
        </p:spPr>
      </p:sp>
      <p:sp>
        <p:nvSpPr>
          <p:cNvPr id="757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650875" y="406400"/>
            <a:ext cx="5556250" cy="4167188"/>
          </a:xfrm>
          <a:ln/>
        </p:spPr>
      </p:sp>
      <p:sp>
        <p:nvSpPr>
          <p:cNvPr id="225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650875" y="406400"/>
            <a:ext cx="5556250" cy="4167188"/>
          </a:xfrm>
          <a:ln/>
        </p:spPr>
      </p:sp>
      <p:sp>
        <p:nvSpPr>
          <p:cNvPr id="245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650875" y="406400"/>
            <a:ext cx="5556250" cy="4167188"/>
          </a:xfrm>
          <a:ln/>
        </p:spPr>
      </p:sp>
      <p:sp>
        <p:nvSpPr>
          <p:cNvPr id="2662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650875" y="406400"/>
            <a:ext cx="5556250" cy="4167188"/>
          </a:xfrm>
          <a:ln/>
        </p:spPr>
      </p:sp>
      <p:sp>
        <p:nvSpPr>
          <p:cNvPr id="2867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650875" y="406400"/>
            <a:ext cx="5556250" cy="4167188"/>
          </a:xfrm>
          <a:ln/>
        </p:spPr>
      </p:sp>
      <p:sp>
        <p:nvSpPr>
          <p:cNvPr id="8909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650875" y="406400"/>
            <a:ext cx="5556250" cy="4167188"/>
          </a:xfrm>
          <a:ln/>
        </p:spPr>
      </p:sp>
      <p:sp>
        <p:nvSpPr>
          <p:cNvPr id="9113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650875" y="406400"/>
            <a:ext cx="5556250" cy="4167188"/>
          </a:xfrm>
          <a:ln/>
        </p:spPr>
      </p:sp>
      <p:sp>
        <p:nvSpPr>
          <p:cNvPr id="389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7A560546-F968-4F32-84BB-EBEE05F1AD9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CDC809D2-B9ED-4847-A622-9EA17FE582E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a:ea typeface="宋体" pitchFamily="2" charset="-122"/>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a:ea typeface="宋体" pitchFamily="2" charset="-122"/>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a:lvl1pPr>
          </a:lstStyle>
          <a:p>
            <a:pPr>
              <a:defRPr/>
            </a:pPr>
            <a:fld id="{977B7190-1281-4B54-A635-7E4B6B0BACEA}"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E5A47583-5B5B-4137-9786-27DF56802AF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4"/>
          <p:cNvSpPr>
            <a:spLocks noGrp="1"/>
          </p:cNvSpPr>
          <p:nvPr>
            <p:ph type="sldNum" sz="quarter" idx="10"/>
          </p:nvPr>
        </p:nvSpPr>
        <p:spPr/>
        <p:txBody>
          <a:bodyPr/>
          <a:lstStyle>
            <a:lvl1pPr>
              <a:defRPr/>
            </a:lvl1pPr>
          </a:lstStyle>
          <a:p>
            <a:pPr>
              <a:defRPr/>
            </a:pPr>
            <a:fld id="{4A3C35DA-B36B-4A53-AEFE-C5CEC0AFEBC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5B8CE630-BE8D-40DA-A532-DB4892FD090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4"/>
          <p:cNvSpPr>
            <a:spLocks noGrp="1"/>
          </p:cNvSpPr>
          <p:nvPr>
            <p:ph type="sldNum" sz="quarter" idx="10"/>
          </p:nvPr>
        </p:nvSpPr>
        <p:spPr/>
        <p:txBody>
          <a:bodyPr/>
          <a:lstStyle>
            <a:lvl1pPr>
              <a:defRPr/>
            </a:lvl1pPr>
          </a:lstStyle>
          <a:p>
            <a:pPr>
              <a:defRPr/>
            </a:pPr>
            <a:fld id="{B39FF03F-5167-47E0-9795-4EBD844E484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4"/>
          <p:cNvSpPr>
            <a:spLocks noGrp="1"/>
          </p:cNvSpPr>
          <p:nvPr>
            <p:ph type="sldNum" sz="quarter" idx="10"/>
          </p:nvPr>
        </p:nvSpPr>
        <p:spPr/>
        <p:txBody>
          <a:bodyPr/>
          <a:lstStyle>
            <a:lvl1pPr>
              <a:defRPr/>
            </a:lvl1pPr>
          </a:lstStyle>
          <a:p>
            <a:pPr>
              <a:defRPr/>
            </a:pPr>
            <a:fld id="{D2F4592F-1D18-4EB3-A00F-285E1B695DA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B862F53D-CBC0-4A0B-9FE5-018D664660F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09F9FA98-9375-4E3B-A959-E32BF42EE57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191D42D8-8D48-4AB0-993E-8E3A819F678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itchFamily="2" charset="-122"/>
            </a:endParaRPr>
          </a:p>
        </p:txBody>
      </p:sp>
      <p:sp>
        <p:nvSpPr>
          <p:cNvPr id="1027" name="Rectangle 27"/>
          <p:cNvSpPr>
            <a:spLocks noGrp="1" noChangeArrowheads="1"/>
          </p:cNvSpPr>
          <p:nvPr>
            <p:ph type="title"/>
          </p:nvPr>
        </p:nvSpPr>
        <p:spPr bwMode="auto">
          <a:xfrm>
            <a:off x="468313" y="366713"/>
            <a:ext cx="7104062"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1"/>
          <p:cNvSpPr>
            <a:spLocks noGrp="1" noChangeArrowheads="1"/>
          </p:cNvSpPr>
          <p:nvPr>
            <p:ph type="body" idx="1"/>
          </p:nvPr>
        </p:nvSpPr>
        <p:spPr bwMode="auto">
          <a:xfrm>
            <a:off x="1357313" y="1285875"/>
            <a:ext cx="7104062"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itchFamily="2" charset="-122"/>
              </a:defRPr>
            </a:lvl1pPr>
          </a:lstStyle>
          <a:p>
            <a:pPr>
              <a:defRPr/>
            </a:pPr>
            <a:fld id="{4ACB93B6-9062-4E79-A94E-A88EA6B482D5}" type="slidenum">
              <a:rPr lang="en-US" altLang="zh-CN"/>
              <a:pPr>
                <a:defRPr/>
              </a:pPr>
              <a:t>‹#›</a:t>
            </a:fld>
            <a:endParaRPr lang="en-US" altLang="zh-CN"/>
          </a:p>
        </p:txBody>
      </p:sp>
      <p:pic>
        <p:nvPicPr>
          <p:cNvPr id="1030" name="图片 7" descr="professional.gif"/>
          <p:cNvPicPr>
            <a:picLocks noChangeAspect="1"/>
          </p:cNvPicPr>
          <p:nvPr userDrawn="1"/>
        </p:nvPicPr>
        <p:blipFill>
          <a:blip r:embed="rId15" cstate="print"/>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63" r:id="rId12"/>
  </p:sldLayoutIdLst>
  <p:hf hdr="0" ftr="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黑体" pitchFamily="2" charset="-122"/>
        </a:defRPr>
      </a:lvl2pPr>
      <a:lvl3pPr algn="r" rtl="0" eaLnBrk="0" fontAlgn="base" hangingPunct="0">
        <a:spcBef>
          <a:spcPct val="0"/>
        </a:spcBef>
        <a:spcAft>
          <a:spcPct val="0"/>
        </a:spcAft>
        <a:defRPr sz="2800">
          <a:solidFill>
            <a:schemeClr val="bg1"/>
          </a:solidFill>
          <a:latin typeface="Arial" charset="0"/>
          <a:ea typeface="黑体" pitchFamily="2" charset="-122"/>
        </a:defRPr>
      </a:lvl3pPr>
      <a:lvl4pPr algn="r" rtl="0" eaLnBrk="0" fontAlgn="base" hangingPunct="0">
        <a:spcBef>
          <a:spcPct val="0"/>
        </a:spcBef>
        <a:spcAft>
          <a:spcPct val="0"/>
        </a:spcAft>
        <a:defRPr sz="2800">
          <a:solidFill>
            <a:schemeClr val="bg1"/>
          </a:solidFill>
          <a:latin typeface="Arial" charset="0"/>
          <a:ea typeface="黑体" pitchFamily="2" charset="-122"/>
        </a:defRPr>
      </a:lvl4pPr>
      <a:lvl5pPr algn="r" rtl="0" eaLnBrk="0" fontAlgn="base" hangingPunct="0">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9.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http://www.chilton-computing.org.uk/gallery/ral76/med/r23447m.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headEnd/>
            <a:tailEnd/>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16386" name="标题 1"/>
          <p:cNvSpPr txBox="1">
            <a:spLocks/>
          </p:cNvSpPr>
          <p:nvPr/>
        </p:nvSpPr>
        <p:spPr bwMode="auto">
          <a:xfrm>
            <a:off x="0" y="2133600"/>
            <a:ext cx="4787900" cy="1727200"/>
          </a:xfrm>
          <a:prstGeom prst="rect">
            <a:avLst/>
          </a:prstGeom>
          <a:noFill/>
          <a:ln w="9525">
            <a:noFill/>
            <a:miter lim="800000"/>
            <a:headEnd/>
            <a:tailEnd/>
          </a:ln>
        </p:spPr>
        <p:txBody>
          <a:bodyPr/>
          <a:lstStyle/>
          <a:p>
            <a:pPr algn="ctr">
              <a:lnSpc>
                <a:spcPct val="140000"/>
              </a:lnSpc>
            </a:pPr>
            <a:r>
              <a:rPr lang="zh-CN" altLang="en-US" sz="2800" b="1" i="0">
                <a:solidFill>
                  <a:schemeClr val="bg1"/>
                </a:solidFill>
              </a:rPr>
              <a:t>软件测试方法和技术</a:t>
            </a:r>
            <a:endParaRPr lang="en-US" altLang="zh-CN" sz="2800" b="1" i="0" dirty="0">
              <a:solidFill>
                <a:schemeClr val="bg1"/>
              </a:solidFill>
            </a:endParaRPr>
          </a:p>
          <a:p>
            <a:pPr algn="ctr">
              <a:lnSpc>
                <a:spcPct val="140000"/>
              </a:lnSpc>
            </a:pPr>
            <a:endParaRPr lang="en-US" altLang="zh-CN" sz="1200" b="1" i="0" dirty="0">
              <a:solidFill>
                <a:srgbClr val="FFFF00"/>
              </a:solidFill>
            </a:endParaRPr>
          </a:p>
          <a:p>
            <a:pPr algn="ctr">
              <a:lnSpc>
                <a:spcPct val="140000"/>
              </a:lnSpc>
            </a:pPr>
            <a:r>
              <a:rPr lang="zh-CN" altLang="en-US" sz="3600" b="1" i="0">
                <a:solidFill>
                  <a:srgbClr val="FFFF00"/>
                </a:solidFill>
              </a:rPr>
              <a:t>第</a:t>
            </a:r>
            <a:r>
              <a:rPr lang="en-US" altLang="zh-CN" sz="3600" b="1" i="0" dirty="0">
                <a:solidFill>
                  <a:srgbClr val="FFFF00"/>
                </a:solidFill>
              </a:rPr>
              <a:t>7</a:t>
            </a:r>
            <a:r>
              <a:rPr lang="zh-CN" altLang="en-US" sz="3600" b="1" i="0">
                <a:solidFill>
                  <a:srgbClr val="FFFF00"/>
                </a:solidFill>
              </a:rPr>
              <a:t>章 验收测试</a:t>
            </a:r>
          </a:p>
        </p:txBody>
      </p:sp>
      <p:pic>
        <p:nvPicPr>
          <p:cNvPr id="16387" name="图片 1" descr="屏幕快照 2014-01-02 下午7.34.36.png"/>
          <p:cNvPicPr>
            <a:picLocks noChangeAspect="1"/>
          </p:cNvPicPr>
          <p:nvPr/>
        </p:nvPicPr>
        <p:blipFill>
          <a:blip r:embed="rId2" cstate="print"/>
          <a:srcRect/>
          <a:stretch>
            <a:fillRect/>
          </a:stretch>
        </p:blipFill>
        <p:spPr bwMode="auto">
          <a:xfrm>
            <a:off x="4572000" y="1484313"/>
            <a:ext cx="4572000" cy="27368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258888" y="404813"/>
            <a:ext cx="6697662" cy="503237"/>
          </a:xfrm>
        </p:spPr>
        <p:txBody>
          <a:bodyPr/>
          <a:lstStyle/>
          <a:p>
            <a:pPr algn="ctr" eaLnBrk="1" hangingPunct="1"/>
            <a:r>
              <a:rPr lang="en-US" altLang="zh-CN" sz="3600" dirty="0">
                <a:solidFill>
                  <a:srgbClr val="FFFF00"/>
                </a:solidFill>
              </a:rPr>
              <a:t>7.2 </a:t>
            </a:r>
            <a:r>
              <a:rPr lang="zh-CN" altLang="en-US" sz="3600">
                <a:solidFill>
                  <a:srgbClr val="FFFF00"/>
                </a:solidFill>
              </a:rPr>
              <a:t>产品规格说明书的验证</a:t>
            </a:r>
          </a:p>
        </p:txBody>
      </p:sp>
      <p:sp>
        <p:nvSpPr>
          <p:cNvPr id="10243" name="Rectangle 3"/>
          <p:cNvSpPr>
            <a:spLocks noChangeArrowheads="1"/>
          </p:cNvSpPr>
          <p:nvPr/>
        </p:nvSpPr>
        <p:spPr bwMode="auto">
          <a:xfrm>
            <a:off x="285720" y="1357298"/>
            <a:ext cx="8643998" cy="3699474"/>
          </a:xfrm>
          <a:prstGeom prst="rect">
            <a:avLst/>
          </a:prstGeom>
          <a:noFill/>
          <a:ln w="9525">
            <a:noFill/>
            <a:miter lim="800000"/>
            <a:headEnd/>
            <a:tailEnd/>
          </a:ln>
        </p:spPr>
        <p:txBody>
          <a:bodyPr wrap="square">
            <a:spAutoFit/>
          </a:bodyPr>
          <a:lstStyle/>
          <a:p>
            <a:pPr>
              <a:spcBef>
                <a:spcPct val="50000"/>
              </a:spcBef>
              <a:defRPr/>
            </a:pPr>
            <a:r>
              <a:rPr lang="zh-CN" altLang="en-US" sz="2800" b="1" i="0" u="sng" dirty="0">
                <a:solidFill>
                  <a:srgbClr val="0000FF"/>
                </a:solidFill>
                <a:ea typeface="宋体" pitchFamily="2" charset="-122"/>
              </a:rPr>
              <a:t>产品规格说明书的审核：不是验收测试阶段的主要任务，应该是在整个产品生命周期的初期，即初稿完成后就开始评审，在编程之前完成评审</a:t>
            </a:r>
          </a:p>
          <a:p>
            <a:pPr>
              <a:spcBef>
                <a:spcPct val="50000"/>
              </a:spcBef>
              <a:defRPr/>
            </a:pPr>
            <a:endParaRPr lang="en-US" altLang="zh-CN" sz="2400" b="1" i="0" u="sng" dirty="0">
              <a:solidFill>
                <a:srgbClr val="0000FF"/>
              </a:solidFill>
              <a:ea typeface="宋体" pitchFamily="2" charset="-122"/>
            </a:endParaRPr>
          </a:p>
          <a:p>
            <a:pPr marL="444500" indent="-444500">
              <a:lnSpc>
                <a:spcPct val="130000"/>
              </a:lnSpc>
              <a:buClr>
                <a:srgbClr val="3366FF"/>
              </a:buClr>
              <a:buFont typeface="Wingdings" pitchFamily="2" charset="2"/>
              <a:buChar char="n"/>
              <a:defRPr/>
            </a:pPr>
            <a:r>
              <a:rPr lang="zh-CN" altLang="en-US" sz="2200" b="1" i="0" dirty="0">
                <a:ea typeface="宋体" pitchFamily="2" charset="-122"/>
              </a:rPr>
              <a:t>从客户的角度和立场进行审核工作</a:t>
            </a:r>
          </a:p>
          <a:p>
            <a:pPr marL="444500" indent="-444500">
              <a:lnSpc>
                <a:spcPct val="130000"/>
              </a:lnSpc>
              <a:buClr>
                <a:srgbClr val="3366FF"/>
              </a:buClr>
              <a:buFont typeface="Wingdings" pitchFamily="2" charset="2"/>
              <a:buChar char="n"/>
              <a:defRPr/>
            </a:pPr>
            <a:r>
              <a:rPr lang="zh-CN" altLang="en-US" sz="2200" b="1" i="0" dirty="0">
                <a:ea typeface="宋体" pitchFamily="2" charset="-122"/>
              </a:rPr>
              <a:t>检验套用标准的正确性，不要和行业规范相抵触</a:t>
            </a:r>
          </a:p>
          <a:p>
            <a:pPr marL="444500" indent="-444500">
              <a:lnSpc>
                <a:spcPct val="130000"/>
              </a:lnSpc>
              <a:buClr>
                <a:srgbClr val="3366FF"/>
              </a:buClr>
              <a:buFont typeface="Wingdings" pitchFamily="2" charset="2"/>
              <a:buChar char="n"/>
              <a:defRPr/>
            </a:pPr>
            <a:r>
              <a:rPr lang="zh-CN" altLang="en-US" sz="2200" b="1" i="0" dirty="0">
                <a:ea typeface="宋体" pitchFamily="2" charset="-122"/>
              </a:rPr>
              <a:t>审查、研究同类产品。</a:t>
            </a:r>
          </a:p>
          <a:p>
            <a:pPr marL="444500" indent="-444500">
              <a:lnSpc>
                <a:spcPct val="130000"/>
              </a:lnSpc>
              <a:buClr>
                <a:srgbClr val="3366FF"/>
              </a:buClr>
              <a:buFont typeface="Wingdings" pitchFamily="2" charset="2"/>
              <a:buChar char="n"/>
              <a:defRPr/>
            </a:pPr>
            <a:r>
              <a:rPr lang="zh-CN" altLang="en-US" sz="2200" b="1" i="0" dirty="0">
                <a:ea typeface="宋体" pitchFamily="2" charset="-122"/>
              </a:rPr>
              <a:t>验证其完整性、准确性、一致性、合理性等特性。</a:t>
            </a:r>
            <a:endParaRPr lang="zh-CN" altLang="en-US" sz="2200" b="1" dirty="0">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b="1" u="sng" dirty="0">
                <a:solidFill>
                  <a:srgbClr val="0000FF"/>
                </a:solidFill>
                <a:ea typeface="宋体" pitchFamily="2" charset="-122"/>
              </a:rPr>
              <a:t>产品规格说明书的验证</a:t>
            </a:r>
            <a:r>
              <a:rPr lang="en-US" altLang="zh-CN" b="1" u="sng" dirty="0">
                <a:solidFill>
                  <a:srgbClr val="0000FF"/>
                </a:solidFill>
                <a:ea typeface="宋体" pitchFamily="2" charset="-122"/>
              </a:rPr>
              <a:t/>
            </a:r>
            <a:br>
              <a:rPr lang="en-US" altLang="zh-CN" b="1" u="sng" dirty="0">
                <a:solidFill>
                  <a:srgbClr val="0000FF"/>
                </a:solidFill>
                <a:ea typeface="宋体" pitchFamily="2" charset="-122"/>
              </a:rPr>
            </a:br>
            <a:endParaRPr lang="zh-CN" altLang="en-US" dirty="0"/>
          </a:p>
        </p:txBody>
      </p:sp>
      <p:sp>
        <p:nvSpPr>
          <p:cNvPr id="9" name="内容占位符 8"/>
          <p:cNvSpPr>
            <a:spLocks noGrp="1"/>
          </p:cNvSpPr>
          <p:nvPr>
            <p:ph idx="1"/>
          </p:nvPr>
        </p:nvSpPr>
        <p:spPr>
          <a:xfrm>
            <a:off x="0" y="1751866"/>
            <a:ext cx="9144000" cy="4784725"/>
          </a:xfrm>
        </p:spPr>
        <p:txBody>
          <a:bodyPr/>
          <a:lstStyle/>
          <a:p>
            <a:pPr marL="444500" indent="-444500">
              <a:lnSpc>
                <a:spcPct val="130000"/>
              </a:lnSpc>
              <a:buClr>
                <a:srgbClr val="3366FF"/>
              </a:buClr>
              <a:buFont typeface="Wingdings" pitchFamily="2" charset="2"/>
              <a:buChar char="n"/>
              <a:defRPr/>
            </a:pPr>
            <a:r>
              <a:rPr lang="zh-CN" altLang="en-US" b="1" dirty="0">
                <a:ea typeface="宋体" pitchFamily="2" charset="-122"/>
              </a:rPr>
              <a:t>验证大部分属于功能性测试的范畴，在集成测试后，系统测试前，就开始对软件系统进行功能性测试，但早期的功能性测试旨在验证说明书定义的功能实现以保证后续测试的进行，并尽早地发现问题</a:t>
            </a:r>
          </a:p>
          <a:p>
            <a:pPr marL="444500" indent="-444500">
              <a:lnSpc>
                <a:spcPct val="130000"/>
              </a:lnSpc>
              <a:buClr>
                <a:srgbClr val="3366FF"/>
              </a:buClr>
              <a:buFont typeface="Wingdings" pitchFamily="2" charset="2"/>
              <a:buChar char="n"/>
              <a:defRPr/>
            </a:pPr>
            <a:r>
              <a:rPr lang="zh-CN" altLang="en-US" b="1" dirty="0">
                <a:ea typeface="宋体" pitchFamily="2" charset="-122"/>
              </a:rPr>
              <a:t>验收测试阶段，说明书的验证将更加严格，彻底的进行</a:t>
            </a:r>
          </a:p>
          <a:p>
            <a:pPr marL="444500" indent="-444500">
              <a:lnSpc>
                <a:spcPct val="130000"/>
              </a:lnSpc>
              <a:buClr>
                <a:srgbClr val="3366FF"/>
              </a:buClr>
              <a:buFont typeface="Wingdings" pitchFamily="2" charset="2"/>
              <a:buChar char="n"/>
              <a:defRPr/>
            </a:pPr>
            <a:r>
              <a:rPr lang="zh-CN" altLang="en-US" b="1" dirty="0" smtClean="0">
                <a:ea typeface="宋体" pitchFamily="2" charset="-122"/>
              </a:rPr>
              <a:t>尽管</a:t>
            </a:r>
            <a:r>
              <a:rPr lang="zh-CN" altLang="en-US" b="1" dirty="0">
                <a:ea typeface="宋体" pitchFamily="2" charset="-122"/>
              </a:rPr>
              <a:t>产品规格说明书已经通过审核，但由于审核不充分，需求的变更，设计修改等，都会导致产品规格说明书不得不做相应更改</a:t>
            </a:r>
            <a:endParaRPr lang="en-US" altLang="zh-CN" b="1" dirty="0">
              <a:ea typeface="宋体" pitchFamily="2" charset="-122"/>
            </a:endParaRPr>
          </a:p>
          <a:p>
            <a:pPr marL="444500" indent="-444500">
              <a:lnSpc>
                <a:spcPct val="130000"/>
              </a:lnSpc>
              <a:buClr>
                <a:srgbClr val="3366FF"/>
              </a:buClr>
              <a:buFont typeface="Wingdings" pitchFamily="2" charset="2"/>
              <a:buChar char="n"/>
              <a:defRPr/>
            </a:pPr>
            <a:r>
              <a:rPr lang="zh-CN" altLang="en-US" b="1" dirty="0">
                <a:ea typeface="宋体" pitchFamily="2" charset="-122"/>
              </a:rPr>
              <a:t>根据产品说明书，逐字逐句验证产品的每一项特征，并在验证结束时提交基于产品规格说明书的验证报告</a:t>
            </a:r>
            <a:endParaRPr lang="en-US" altLang="zh-CN" b="1" dirty="0">
              <a:ea typeface="宋体" pitchFamily="2" charset="-122"/>
            </a:endParaRPr>
          </a:p>
          <a:p>
            <a:pPr marL="444500" indent="-444500">
              <a:lnSpc>
                <a:spcPct val="130000"/>
              </a:lnSpc>
              <a:buClr>
                <a:srgbClr val="3366FF"/>
              </a:buClr>
              <a:buFont typeface="Wingdings" pitchFamily="2" charset="2"/>
              <a:buChar char="n"/>
              <a:defRPr/>
            </a:pPr>
            <a:r>
              <a:rPr lang="zh-CN" altLang="en-US" b="1" dirty="0">
                <a:ea typeface="宋体" pitchFamily="2" charset="-122"/>
              </a:rPr>
              <a:t>目的在于能够在验收测试初期进行评测软件特性是否都已实现，是否可以进行全面的验收测试</a:t>
            </a:r>
            <a:endParaRPr lang="en-US" altLang="zh-CN" b="1" dirty="0">
              <a:ea typeface="宋体" pitchFamily="2" charset="-122"/>
            </a:endParaRPr>
          </a:p>
          <a:p>
            <a:pPr marL="444500" indent="-444500">
              <a:lnSpc>
                <a:spcPct val="130000"/>
              </a:lnSpc>
              <a:buClr>
                <a:srgbClr val="3366FF"/>
              </a:buClr>
              <a:buFont typeface="Wingdings" pitchFamily="2" charset="2"/>
              <a:buChar char="n"/>
              <a:defRPr/>
            </a:pPr>
            <a:endParaRPr lang="zh-CN" altLang="en-US" b="1" dirty="0">
              <a:ea typeface="宋体" pitchFamily="2" charset="-122"/>
            </a:endParaRPr>
          </a:p>
        </p:txBody>
      </p:sp>
      <p:sp>
        <p:nvSpPr>
          <p:cNvPr id="7" name="灯片编号占位符 6"/>
          <p:cNvSpPr>
            <a:spLocks noGrp="1"/>
          </p:cNvSpPr>
          <p:nvPr>
            <p:ph type="sldNum" sz="quarter" idx="10"/>
          </p:nvPr>
        </p:nvSpPr>
        <p:spPr/>
        <p:txBody>
          <a:bodyPr/>
          <a:lstStyle/>
          <a:p>
            <a:pPr>
              <a:defRPr/>
            </a:pPr>
            <a:fld id="{977B7190-1281-4B54-A635-7E4B6B0BACEA}" type="slidenum">
              <a:rPr lang="zh-CN" altLang="en-US" smtClean="0"/>
              <a:pPr>
                <a:defRPr/>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验证情况</a:t>
            </a:r>
            <a:endParaRPr lang="zh-CN" altLang="en-US" dirty="0"/>
          </a:p>
        </p:txBody>
      </p:sp>
      <p:sp>
        <p:nvSpPr>
          <p:cNvPr id="3" name="内容占位符 2"/>
          <p:cNvSpPr>
            <a:spLocks noGrp="1"/>
          </p:cNvSpPr>
          <p:nvPr>
            <p:ph idx="1"/>
          </p:nvPr>
        </p:nvSpPr>
        <p:spPr>
          <a:xfrm>
            <a:off x="683568" y="2028825"/>
            <a:ext cx="7104062" cy="4784725"/>
          </a:xfrm>
        </p:spPr>
        <p:txBody>
          <a:bodyPr/>
          <a:lstStyle/>
          <a:p>
            <a:pPr marL="444500" indent="-444500">
              <a:lnSpc>
                <a:spcPct val="130000"/>
              </a:lnSpc>
              <a:buClr>
                <a:srgbClr val="3366FF"/>
              </a:buClr>
              <a:buFont typeface="Wingdings" pitchFamily="2" charset="2"/>
              <a:buChar char="n"/>
              <a:defRPr/>
            </a:pPr>
            <a:r>
              <a:rPr lang="zh-CN" altLang="en-US" b="1" dirty="0">
                <a:ea typeface="宋体" pitchFamily="2" charset="-122"/>
              </a:rPr>
              <a:t>已经实现的特性标识为通过</a:t>
            </a:r>
          </a:p>
          <a:p>
            <a:pPr marL="444500" indent="-444500">
              <a:lnSpc>
                <a:spcPct val="130000"/>
              </a:lnSpc>
              <a:buClr>
                <a:srgbClr val="3366FF"/>
              </a:buClr>
              <a:buFont typeface="Wingdings" pitchFamily="2" charset="2"/>
              <a:buChar char="n"/>
              <a:defRPr/>
            </a:pPr>
            <a:r>
              <a:rPr lang="zh-CN" altLang="en-US" b="1" dirty="0">
                <a:ea typeface="宋体" pitchFamily="2" charset="-122"/>
              </a:rPr>
              <a:t>特性没有实现、报告</a:t>
            </a:r>
            <a:r>
              <a:rPr lang="en-US" altLang="zh-CN" b="1" dirty="0">
                <a:ea typeface="宋体" pitchFamily="2" charset="-122"/>
              </a:rPr>
              <a:t>bug</a:t>
            </a:r>
            <a:r>
              <a:rPr lang="zh-CN" altLang="en-US" b="1" dirty="0">
                <a:ea typeface="宋体" pitchFamily="2" charset="-122"/>
              </a:rPr>
              <a:t>并在报告中体现</a:t>
            </a:r>
          </a:p>
          <a:p>
            <a:pPr marL="444500" indent="-444500">
              <a:lnSpc>
                <a:spcPct val="130000"/>
              </a:lnSpc>
              <a:buClr>
                <a:srgbClr val="3366FF"/>
              </a:buClr>
              <a:buFont typeface="Wingdings" pitchFamily="2" charset="2"/>
              <a:buChar char="n"/>
              <a:defRPr/>
            </a:pPr>
            <a:r>
              <a:rPr lang="zh-CN" altLang="en-US" b="1" dirty="0">
                <a:ea typeface="宋体" pitchFamily="2" charset="-122"/>
              </a:rPr>
              <a:t>特性基本实现，但与产品规格说明书中内容不一致，报</a:t>
            </a:r>
            <a:r>
              <a:rPr lang="en-US" altLang="zh-CN" b="1" dirty="0">
                <a:ea typeface="宋体" pitchFamily="2" charset="-122"/>
              </a:rPr>
              <a:t>bug</a:t>
            </a:r>
            <a:r>
              <a:rPr lang="zh-CN" altLang="en-US" b="1" dirty="0">
                <a:ea typeface="宋体" pitchFamily="2" charset="-122"/>
              </a:rPr>
              <a:t>并在报告中体现</a:t>
            </a:r>
            <a:endParaRPr lang="en-US" altLang="zh-CN" b="1" dirty="0">
              <a:ea typeface="宋体" pitchFamily="2" charset="-122"/>
            </a:endParaRPr>
          </a:p>
          <a:p>
            <a:pPr marL="444500" indent="-444500">
              <a:lnSpc>
                <a:spcPct val="130000"/>
              </a:lnSpc>
              <a:buClr>
                <a:srgbClr val="3366FF"/>
              </a:buClr>
              <a:buFont typeface="Wingdings" pitchFamily="2" charset="2"/>
              <a:buChar char="n"/>
              <a:defRPr/>
            </a:pPr>
            <a:r>
              <a:rPr lang="zh-CN" altLang="en-US" b="1" dirty="0">
                <a:ea typeface="宋体" pitchFamily="2" charset="-122"/>
              </a:rPr>
              <a:t>特征基本实现，但存在一些问题或错误</a:t>
            </a:r>
            <a:endParaRPr lang="en-US" altLang="zh-CN" b="1" dirty="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A47583-5B5B-4137-9786-27DF56802AF4}" type="slidenum">
              <a:rPr lang="en-US" altLang="zh-CN" smtClean="0"/>
              <a:pPr>
                <a:defRPr/>
              </a:pPr>
              <a:t>12</a:t>
            </a:fld>
            <a:endParaRPr lang="en-US" altLang="zh-CN"/>
          </a:p>
        </p:txBody>
      </p:sp>
    </p:spTree>
    <p:extLst>
      <p:ext uri="{BB962C8B-B14F-4D97-AF65-F5344CB8AC3E}">
        <p14:creationId xmlns:p14="http://schemas.microsoft.com/office/powerpoint/2010/main" val="2771267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862F53D-CBC0-4A0B-9FE5-018D664660F5}" type="slidenum">
              <a:rPr lang="en-US" altLang="zh-CN" smtClean="0"/>
              <a:pPr>
                <a:defRPr/>
              </a:pPr>
              <a:t>13</a:t>
            </a:fld>
            <a:endParaRPr lang="en-US" altLang="zh-CN"/>
          </a:p>
        </p:txBody>
      </p:sp>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需求规格说明书的评审是在</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进行的，验证是在</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进行的</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nvSpPr>
        <p:spPr>
          <a:xfrm>
            <a:off x="914400" y="2729267"/>
            <a:ext cx="2247731" cy="461665"/>
          </a:xfrm>
          <a:prstGeom prst="rect">
            <a:avLst/>
          </a:prstGeom>
        </p:spPr>
        <p:txBody>
          <a:bodyPr wrap="none">
            <a:spAutoFit/>
          </a:bodyPr>
          <a:lstStyle/>
          <a:p>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系统测试</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期间</a:t>
            </a:r>
          </a:p>
        </p:txBody>
      </p:sp>
      <p:sp>
        <p:nvSpPr>
          <p:cNvPr id="14" name="矩形 13"/>
          <p:cNvSpPr/>
          <p:nvPr/>
        </p:nvSpPr>
        <p:spPr>
          <a:xfrm>
            <a:off x="937652" y="3457712"/>
            <a:ext cx="2223686" cy="461665"/>
          </a:xfrm>
          <a:prstGeom prst="rect">
            <a:avLst/>
          </a:prstGeom>
        </p:spPr>
        <p:txBody>
          <a:bodyPr wrap="none">
            <a:spAutoFit/>
          </a:bodyPr>
          <a:lstStyle/>
          <a:p>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集成测试</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期间</a:t>
            </a:r>
          </a:p>
        </p:txBody>
      </p:sp>
      <p:sp>
        <p:nvSpPr>
          <p:cNvPr id="15" name="矩形 14"/>
          <p:cNvSpPr/>
          <p:nvPr/>
        </p:nvSpPr>
        <p:spPr>
          <a:xfrm>
            <a:off x="971907" y="4282750"/>
            <a:ext cx="1620957" cy="461665"/>
          </a:xfrm>
          <a:prstGeom prst="rect">
            <a:avLst/>
          </a:prstGeom>
        </p:spPr>
        <p:txBody>
          <a:bodyPr wrap="none">
            <a:spAutoFit/>
          </a:bodyPr>
          <a:lstStyle/>
          <a:p>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验收</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期间</a:t>
            </a:r>
          </a:p>
        </p:txBody>
      </p:sp>
      <p:sp>
        <p:nvSpPr>
          <p:cNvPr id="16" name="矩形 15"/>
          <p:cNvSpPr/>
          <p:nvPr/>
        </p:nvSpPr>
        <p:spPr>
          <a:xfrm>
            <a:off x="1008908" y="5024265"/>
            <a:ext cx="3188693" cy="461665"/>
          </a:xfrm>
          <a:prstGeom prst="rect">
            <a:avLst/>
          </a:prstGeom>
        </p:spPr>
        <p:txBody>
          <a:bodyPr wrap="none">
            <a:spAutoFit/>
          </a:bodyPr>
          <a:lstStyle/>
          <a:p>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初稿完成至编程之前</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8620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547813" y="333375"/>
            <a:ext cx="6300787" cy="647700"/>
          </a:xfrm>
        </p:spPr>
        <p:txBody>
          <a:bodyPr/>
          <a:lstStyle/>
          <a:p>
            <a:pPr algn="ctr" eaLnBrk="1" hangingPunct="1"/>
            <a:r>
              <a:rPr lang="en-US" altLang="zh-CN" sz="3600" dirty="0">
                <a:solidFill>
                  <a:srgbClr val="FFFF00"/>
                </a:solidFill>
              </a:rPr>
              <a:t>7.2.3  </a:t>
            </a:r>
            <a:r>
              <a:rPr lang="zh-CN" altLang="en-US" sz="3600" dirty="0">
                <a:solidFill>
                  <a:srgbClr val="FFFF00"/>
                </a:solidFill>
              </a:rPr>
              <a:t>文档测试</a:t>
            </a:r>
          </a:p>
        </p:txBody>
      </p:sp>
      <p:sp>
        <p:nvSpPr>
          <p:cNvPr id="83970" name="Rectangle 3"/>
          <p:cNvSpPr>
            <a:spLocks noChangeArrowheads="1"/>
          </p:cNvSpPr>
          <p:nvPr/>
        </p:nvSpPr>
        <p:spPr bwMode="auto">
          <a:xfrm>
            <a:off x="1403350" y="1484313"/>
            <a:ext cx="5868988" cy="4721225"/>
          </a:xfrm>
          <a:prstGeom prst="rect">
            <a:avLst/>
          </a:prstGeom>
          <a:noFill/>
          <a:ln w="9525">
            <a:noFill/>
            <a:miter lim="800000"/>
            <a:headEnd/>
            <a:tailEnd/>
          </a:ln>
        </p:spPr>
        <p:txBody>
          <a:bodyPr>
            <a:spAutoFit/>
          </a:bodyPr>
          <a:lstStyle/>
          <a:p>
            <a:pPr marL="628650" lvl="1" indent="-514350">
              <a:lnSpc>
                <a:spcPct val="140000"/>
              </a:lnSpc>
              <a:buClr>
                <a:srgbClr val="3366FF"/>
              </a:buClr>
              <a:buFont typeface="Wingdings" pitchFamily="2" charset="2"/>
              <a:buChar char="p"/>
            </a:pPr>
            <a:r>
              <a:rPr lang="zh-CN" altLang="en-US" sz="2400" i="0"/>
              <a:t>联机帮助文档或用户手册</a:t>
            </a:r>
            <a:r>
              <a:rPr lang="zh-CN" altLang="zh-CN" sz="2400" i="0"/>
              <a:t>；</a:t>
            </a:r>
            <a:endParaRPr lang="zh-CN" altLang="en-US" sz="2400" i="0"/>
          </a:p>
          <a:p>
            <a:pPr marL="628650" lvl="1" indent="-514350">
              <a:lnSpc>
                <a:spcPct val="140000"/>
              </a:lnSpc>
              <a:buClr>
                <a:srgbClr val="3366FF"/>
              </a:buClr>
              <a:buFont typeface="Wingdings" pitchFamily="2" charset="2"/>
              <a:buChar char="p"/>
            </a:pPr>
            <a:r>
              <a:rPr lang="zh-CN" altLang="en-US" sz="2400" i="0"/>
              <a:t>指南和向导；</a:t>
            </a:r>
          </a:p>
          <a:p>
            <a:pPr marL="628650" lvl="1" indent="-514350">
              <a:lnSpc>
                <a:spcPct val="140000"/>
              </a:lnSpc>
              <a:buClr>
                <a:srgbClr val="3366FF"/>
              </a:buClr>
              <a:buFont typeface="Wingdings" pitchFamily="2" charset="2"/>
              <a:buChar char="p"/>
            </a:pPr>
            <a:r>
              <a:rPr lang="zh-CN" altLang="en-US" sz="2400" i="0"/>
              <a:t>安装、设置指南；</a:t>
            </a:r>
          </a:p>
          <a:p>
            <a:pPr marL="628650" lvl="1" indent="-514350">
              <a:lnSpc>
                <a:spcPct val="140000"/>
              </a:lnSpc>
              <a:buClr>
                <a:srgbClr val="3366FF"/>
              </a:buClr>
              <a:buFont typeface="Wingdings" pitchFamily="2" charset="2"/>
              <a:buChar char="p"/>
            </a:pPr>
            <a:r>
              <a:rPr lang="zh-CN" altLang="en-US" sz="2400" i="0"/>
              <a:t>示例及模板；</a:t>
            </a:r>
          </a:p>
          <a:p>
            <a:pPr marL="628650" lvl="1" indent="-514350">
              <a:lnSpc>
                <a:spcPct val="140000"/>
              </a:lnSpc>
              <a:buClr>
                <a:srgbClr val="3366FF"/>
              </a:buClr>
              <a:buFont typeface="Wingdings" pitchFamily="2" charset="2"/>
              <a:buChar char="p"/>
            </a:pPr>
            <a:r>
              <a:rPr lang="zh-CN" altLang="en-US" sz="2400" i="0"/>
              <a:t>错误提示信息；</a:t>
            </a:r>
          </a:p>
          <a:p>
            <a:pPr marL="628650" lvl="1" indent="-514350">
              <a:lnSpc>
                <a:spcPct val="140000"/>
              </a:lnSpc>
              <a:buClr>
                <a:srgbClr val="3366FF"/>
              </a:buClr>
              <a:buFont typeface="Wingdings" pitchFamily="2" charset="2"/>
              <a:buChar char="p"/>
            </a:pPr>
            <a:r>
              <a:rPr lang="zh-CN" altLang="en-US" sz="2400" i="0"/>
              <a:t>用于演示的图像和声音；</a:t>
            </a:r>
          </a:p>
          <a:p>
            <a:pPr marL="628650" lvl="1" indent="-514350">
              <a:lnSpc>
                <a:spcPct val="140000"/>
              </a:lnSpc>
              <a:buClr>
                <a:srgbClr val="3366FF"/>
              </a:buClr>
              <a:buFont typeface="Wingdings" pitchFamily="2" charset="2"/>
              <a:buChar char="p"/>
            </a:pPr>
            <a:r>
              <a:rPr lang="zh-CN" altLang="en-US" sz="2400" i="0"/>
              <a:t>授权</a:t>
            </a:r>
            <a:r>
              <a:rPr lang="en-US" altLang="zh-CN" sz="2400" i="0" dirty="0"/>
              <a:t>/</a:t>
            </a:r>
            <a:r>
              <a:rPr lang="zh-CN" altLang="en-US" sz="2400" i="0"/>
              <a:t>注册登记表及用户许可协议；</a:t>
            </a:r>
          </a:p>
          <a:p>
            <a:pPr marL="628650" lvl="1" indent="-514350">
              <a:lnSpc>
                <a:spcPct val="140000"/>
              </a:lnSpc>
              <a:buClr>
                <a:srgbClr val="3366FF"/>
              </a:buClr>
              <a:buFont typeface="Wingdings" pitchFamily="2" charset="2"/>
              <a:buChar char="p"/>
            </a:pPr>
            <a:r>
              <a:rPr lang="zh-CN" altLang="en-US" sz="2400" i="0"/>
              <a:t>软件的包装、广告宣传材料；</a:t>
            </a:r>
          </a:p>
          <a:p>
            <a:pPr marL="628650" lvl="1" indent="-514350">
              <a:lnSpc>
                <a:spcPct val="140000"/>
              </a:lnSpc>
              <a:buClr>
                <a:srgbClr val="3366FF"/>
              </a:buClr>
              <a:buFont typeface="Wingdings" pitchFamily="2" charset="2"/>
              <a:buChar char="p"/>
            </a:pPr>
            <a:r>
              <a:rPr lang="en-US" altLang="zh-CN" sz="2400" i="0" dirty="0"/>
              <a:t>……</a:t>
            </a:r>
            <a:endParaRPr lang="zh-CN" altLang="en-US" sz="2400" i="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403350" y="404813"/>
            <a:ext cx="6264275" cy="647700"/>
          </a:xfrm>
        </p:spPr>
        <p:txBody>
          <a:bodyPr/>
          <a:lstStyle/>
          <a:p>
            <a:pPr algn="ctr" eaLnBrk="1" hangingPunct="1"/>
            <a:r>
              <a:rPr lang="zh-CN" altLang="en-US" sz="3600">
                <a:solidFill>
                  <a:srgbClr val="FFFF00"/>
                </a:solidFill>
              </a:rPr>
              <a:t>怎样进行文档测试</a:t>
            </a:r>
          </a:p>
        </p:txBody>
      </p:sp>
      <p:sp>
        <p:nvSpPr>
          <p:cNvPr id="86018" name="Rectangle 3"/>
          <p:cNvSpPr>
            <a:spLocks noChangeArrowheads="1"/>
          </p:cNvSpPr>
          <p:nvPr/>
        </p:nvSpPr>
        <p:spPr bwMode="auto">
          <a:xfrm>
            <a:off x="0" y="1285860"/>
            <a:ext cx="9144000" cy="4832092"/>
          </a:xfrm>
          <a:prstGeom prst="rect">
            <a:avLst/>
          </a:prstGeom>
          <a:noFill/>
          <a:ln w="9525">
            <a:noFill/>
            <a:miter lim="800000"/>
            <a:headEnd/>
            <a:tailEnd/>
          </a:ln>
        </p:spPr>
        <p:txBody>
          <a:bodyPr wrap="square">
            <a:spAutoFit/>
          </a:bodyPr>
          <a:lstStyle/>
          <a:p>
            <a:pPr>
              <a:spcBef>
                <a:spcPct val="50000"/>
              </a:spcBef>
              <a:buClr>
                <a:srgbClr val="3366FF"/>
              </a:buClr>
              <a:buFont typeface="Wingdings" pitchFamily="2" charset="2"/>
              <a:buNone/>
            </a:pPr>
            <a:r>
              <a:rPr lang="zh-CN" altLang="en-US" sz="2400" b="1" i="0" dirty="0"/>
              <a:t>好的文档能达到提高易用性、提高可靠性、降低技术支持费用的目的，从而提高了产品的整体质量。</a:t>
            </a:r>
            <a:r>
              <a:rPr lang="zh-CN" altLang="en-US" sz="2400" i="0" dirty="0"/>
              <a:t> </a:t>
            </a:r>
          </a:p>
          <a:p>
            <a:pPr>
              <a:spcBef>
                <a:spcPct val="50000"/>
              </a:spcBef>
              <a:buClr>
                <a:srgbClr val="3366FF"/>
              </a:buClr>
              <a:buFont typeface="Wingdings" pitchFamily="2" charset="2"/>
              <a:buNone/>
            </a:pPr>
            <a:r>
              <a:rPr lang="zh-CN" altLang="en-US" sz="2400" b="1" i="0" dirty="0"/>
              <a:t>主要检查文档</a:t>
            </a:r>
            <a:r>
              <a:rPr lang="en-US" altLang="zh-CN" sz="2400" b="1" i="0" dirty="0"/>
              <a:t>:</a:t>
            </a:r>
            <a:endParaRPr lang="zh-CN" altLang="en-US" sz="2400" b="1" i="0" dirty="0"/>
          </a:p>
          <a:p>
            <a:pPr lvl="2">
              <a:spcBef>
                <a:spcPct val="50000"/>
              </a:spcBef>
              <a:buClr>
                <a:srgbClr val="3366FF"/>
              </a:buClr>
              <a:buFont typeface="Wingdings" pitchFamily="2" charset="2"/>
              <a:buChar char="p"/>
            </a:pPr>
            <a:r>
              <a:rPr lang="zh-CN" altLang="en-US" sz="2800" b="1" i="0" dirty="0">
                <a:solidFill>
                  <a:srgbClr val="0070C0"/>
                </a:solidFill>
              </a:rPr>
              <a:t> 正确性：不要把软件的功能和操作写错，也不允许文档内容前后矛盾。有无多余信息？功能是否满足客户要求</a:t>
            </a:r>
          </a:p>
          <a:p>
            <a:pPr lvl="2">
              <a:spcBef>
                <a:spcPct val="50000"/>
              </a:spcBef>
              <a:buClr>
                <a:srgbClr val="3366FF"/>
              </a:buClr>
              <a:buFont typeface="Wingdings" pitchFamily="2" charset="2"/>
              <a:buChar char="p"/>
            </a:pPr>
            <a:r>
              <a:rPr lang="zh-CN" altLang="en-US" sz="2800" b="1" i="0" dirty="0">
                <a:solidFill>
                  <a:srgbClr val="0070C0"/>
                </a:solidFill>
              </a:rPr>
              <a:t> 完备性：不能虎头蛇尾，更不能漏掉关键内容</a:t>
            </a:r>
          </a:p>
          <a:p>
            <a:pPr lvl="2">
              <a:spcBef>
                <a:spcPct val="50000"/>
              </a:spcBef>
              <a:buClr>
                <a:srgbClr val="3366FF"/>
              </a:buClr>
              <a:buFont typeface="Wingdings" pitchFamily="2" charset="2"/>
              <a:buChar char="p"/>
            </a:pPr>
            <a:r>
              <a:rPr lang="zh-CN" altLang="en-US" sz="2800" b="1" i="0" dirty="0">
                <a:solidFill>
                  <a:srgbClr val="0070C0"/>
                </a:solidFill>
              </a:rPr>
              <a:t> 可理解性：文档不含糊，清晰</a:t>
            </a:r>
            <a:endParaRPr lang="en-US" altLang="zh-CN" sz="2800" b="1" i="0" dirty="0">
              <a:solidFill>
                <a:srgbClr val="0070C0"/>
              </a:solidFill>
            </a:endParaRPr>
          </a:p>
          <a:p>
            <a:pPr lvl="2">
              <a:spcBef>
                <a:spcPct val="50000"/>
              </a:spcBef>
              <a:buClr>
                <a:srgbClr val="3366FF"/>
              </a:buClr>
              <a:buFont typeface="Wingdings" pitchFamily="2" charset="2"/>
              <a:buChar char="p"/>
            </a:pPr>
            <a:r>
              <a:rPr lang="zh-CN" altLang="en-US" sz="2800" b="1" i="0" dirty="0">
                <a:solidFill>
                  <a:srgbClr val="0070C0"/>
                </a:solidFill>
              </a:rPr>
              <a:t>一致性：产品功能描述是否自相矛盾</a:t>
            </a: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258888" y="404813"/>
            <a:ext cx="6626225" cy="720725"/>
          </a:xfrm>
        </p:spPr>
        <p:txBody>
          <a:bodyPr/>
          <a:lstStyle/>
          <a:p>
            <a:pPr algn="ctr" eaLnBrk="1" hangingPunct="1"/>
            <a:r>
              <a:rPr lang="en-US" altLang="zh-CN" sz="3600" dirty="0">
                <a:solidFill>
                  <a:srgbClr val="FFFF00"/>
                </a:solidFill>
              </a:rPr>
              <a:t>7.3 </a:t>
            </a:r>
            <a:r>
              <a:rPr lang="zh-CN" altLang="en-US" sz="3600" dirty="0">
                <a:solidFill>
                  <a:srgbClr val="FFFF00"/>
                </a:solidFill>
              </a:rPr>
              <a:t>用户界面和可用性测试</a:t>
            </a:r>
          </a:p>
        </p:txBody>
      </p:sp>
      <p:sp>
        <p:nvSpPr>
          <p:cNvPr id="47106" name="Rectangle 3"/>
          <p:cNvSpPr>
            <a:spLocks noChangeArrowheads="1"/>
          </p:cNvSpPr>
          <p:nvPr/>
        </p:nvSpPr>
        <p:spPr bwMode="auto">
          <a:xfrm>
            <a:off x="684213" y="1700213"/>
            <a:ext cx="7848600" cy="4845050"/>
          </a:xfrm>
          <a:prstGeom prst="rect">
            <a:avLst/>
          </a:prstGeom>
          <a:noFill/>
          <a:ln w="9525">
            <a:noFill/>
            <a:miter lim="800000"/>
            <a:headEnd/>
            <a:tailEnd/>
          </a:ln>
        </p:spPr>
        <p:txBody>
          <a:bodyPr>
            <a:spAutoFit/>
          </a:bodyPr>
          <a:lstStyle/>
          <a:p>
            <a:pPr>
              <a:spcBef>
                <a:spcPct val="50000"/>
              </a:spcBef>
            </a:pPr>
            <a:r>
              <a:rPr lang="zh-CN" altLang="en-US" sz="2800" b="1" i="0" u="sng"/>
              <a:t>用户界面的 </a:t>
            </a:r>
            <a:r>
              <a:rPr lang="en-US" altLang="zh-CN" sz="2800" b="1" i="0" u="sng" dirty="0"/>
              <a:t>7</a:t>
            </a:r>
            <a:r>
              <a:rPr lang="zh-CN" altLang="en-US" sz="2800" b="1" i="0" u="sng"/>
              <a:t>个要素</a:t>
            </a:r>
            <a:r>
              <a:rPr lang="en-US" altLang="zh-CN" sz="2800" b="1" i="0" u="sng" dirty="0"/>
              <a:t>:</a:t>
            </a:r>
            <a:endParaRPr lang="en-US" altLang="zh-CN" sz="2400" b="1" i="0" u="sng" dirty="0"/>
          </a:p>
          <a:p>
            <a:pPr lvl="2">
              <a:lnSpc>
                <a:spcPct val="130000"/>
              </a:lnSpc>
              <a:spcBef>
                <a:spcPct val="20000"/>
              </a:spcBef>
              <a:buClr>
                <a:srgbClr val="3366FF"/>
              </a:buClr>
              <a:buFont typeface="Wingdings" pitchFamily="2" charset="2"/>
              <a:buChar char="n"/>
            </a:pPr>
            <a:r>
              <a:rPr lang="zh-CN" altLang="en-US" sz="2400" b="1"/>
              <a:t> </a:t>
            </a:r>
            <a:r>
              <a:rPr lang="zh-CN" altLang="en-US" sz="2400" b="1" i="0"/>
              <a:t>符合标准和规范</a:t>
            </a:r>
          </a:p>
          <a:p>
            <a:pPr lvl="2">
              <a:lnSpc>
                <a:spcPct val="130000"/>
              </a:lnSpc>
              <a:spcBef>
                <a:spcPct val="20000"/>
              </a:spcBef>
              <a:buClr>
                <a:srgbClr val="3366FF"/>
              </a:buClr>
              <a:buFont typeface="Wingdings" pitchFamily="2" charset="2"/>
              <a:buChar char="n"/>
            </a:pPr>
            <a:r>
              <a:rPr lang="zh-CN" altLang="en-US" sz="2400" b="1" i="0"/>
              <a:t> 直观性</a:t>
            </a:r>
          </a:p>
          <a:p>
            <a:pPr lvl="2">
              <a:lnSpc>
                <a:spcPct val="130000"/>
              </a:lnSpc>
              <a:spcBef>
                <a:spcPct val="20000"/>
              </a:spcBef>
              <a:buClr>
                <a:srgbClr val="3366FF"/>
              </a:buClr>
              <a:buFont typeface="Wingdings" pitchFamily="2" charset="2"/>
              <a:buChar char="n"/>
            </a:pPr>
            <a:r>
              <a:rPr lang="zh-CN" altLang="en-US" sz="2400" b="1" i="0"/>
              <a:t> 一致性</a:t>
            </a:r>
          </a:p>
          <a:p>
            <a:pPr lvl="2">
              <a:lnSpc>
                <a:spcPct val="130000"/>
              </a:lnSpc>
              <a:spcBef>
                <a:spcPct val="20000"/>
              </a:spcBef>
              <a:buClr>
                <a:srgbClr val="3366FF"/>
              </a:buClr>
              <a:buFont typeface="Wingdings" pitchFamily="2" charset="2"/>
              <a:buChar char="n"/>
            </a:pPr>
            <a:r>
              <a:rPr lang="zh-CN" altLang="en-US" sz="2400" b="1" i="0"/>
              <a:t> 灵活性</a:t>
            </a:r>
          </a:p>
          <a:p>
            <a:pPr lvl="2">
              <a:lnSpc>
                <a:spcPct val="130000"/>
              </a:lnSpc>
              <a:spcBef>
                <a:spcPct val="20000"/>
              </a:spcBef>
              <a:buClr>
                <a:srgbClr val="3366FF"/>
              </a:buClr>
              <a:buFont typeface="Wingdings" pitchFamily="2" charset="2"/>
              <a:buChar char="n"/>
            </a:pPr>
            <a:r>
              <a:rPr lang="zh-CN" altLang="en-US" sz="2400" b="1" i="0"/>
              <a:t> 舒适性</a:t>
            </a:r>
          </a:p>
          <a:p>
            <a:pPr lvl="2">
              <a:lnSpc>
                <a:spcPct val="130000"/>
              </a:lnSpc>
              <a:spcBef>
                <a:spcPct val="20000"/>
              </a:spcBef>
              <a:buClr>
                <a:srgbClr val="3366FF"/>
              </a:buClr>
              <a:buFont typeface="Wingdings" pitchFamily="2" charset="2"/>
              <a:buChar char="n"/>
            </a:pPr>
            <a:r>
              <a:rPr lang="en-US" altLang="zh-CN" sz="2400" b="1" i="0" dirty="0"/>
              <a:t> </a:t>
            </a:r>
            <a:r>
              <a:rPr lang="zh-CN" altLang="en-US" sz="2400" b="1" i="0"/>
              <a:t>正确性</a:t>
            </a:r>
          </a:p>
          <a:p>
            <a:pPr lvl="2">
              <a:lnSpc>
                <a:spcPct val="130000"/>
              </a:lnSpc>
              <a:spcBef>
                <a:spcPct val="20000"/>
              </a:spcBef>
              <a:buClr>
                <a:srgbClr val="3366FF"/>
              </a:buClr>
              <a:buFont typeface="Wingdings" pitchFamily="2" charset="2"/>
              <a:buChar char="n"/>
            </a:pPr>
            <a:r>
              <a:rPr lang="zh-CN" altLang="en-US" sz="2400" b="1" i="0"/>
              <a:t> 实用性</a:t>
            </a:r>
          </a:p>
          <a:p>
            <a:pPr>
              <a:spcBef>
                <a:spcPct val="20000"/>
              </a:spcBef>
              <a:buClr>
                <a:srgbClr val="3366FF"/>
              </a:buClr>
              <a:buFont typeface="Wingdings" pitchFamily="2" charset="2"/>
              <a:buNone/>
            </a:pPr>
            <a:r>
              <a:rPr lang="zh-CN" altLang="en-US" sz="2400" b="1" i="0">
                <a:solidFill>
                  <a:srgbClr val="800000"/>
                </a:solidFill>
              </a:rPr>
              <a:t>易用性测试没有具体量化的指标，主观性较强</a:t>
            </a:r>
          </a:p>
        </p:txBody>
      </p:sp>
      <p:pic>
        <p:nvPicPr>
          <p:cNvPr id="47107" name="Picture 6" descr="http://homerluther.com/img/uploads/usability.jpg"/>
          <p:cNvPicPr>
            <a:picLocks noChangeAspect="1" noChangeArrowheads="1"/>
          </p:cNvPicPr>
          <p:nvPr/>
        </p:nvPicPr>
        <p:blipFill>
          <a:blip r:embed="rId3" cstate="print"/>
          <a:srcRect/>
          <a:stretch>
            <a:fillRect/>
          </a:stretch>
        </p:blipFill>
        <p:spPr bwMode="auto">
          <a:xfrm>
            <a:off x="4932363" y="1844675"/>
            <a:ext cx="3727450" cy="38893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403350" y="404813"/>
            <a:ext cx="6481763" cy="576262"/>
          </a:xfrm>
        </p:spPr>
        <p:txBody>
          <a:bodyPr/>
          <a:lstStyle/>
          <a:p>
            <a:pPr algn="ctr" eaLnBrk="1" hangingPunct="1"/>
            <a:r>
              <a:rPr lang="zh-CN" altLang="en-US" sz="3600">
                <a:solidFill>
                  <a:srgbClr val="FFFF00"/>
                </a:solidFill>
              </a:rPr>
              <a:t>符合标准和规范</a:t>
            </a:r>
          </a:p>
        </p:txBody>
      </p:sp>
      <p:sp>
        <p:nvSpPr>
          <p:cNvPr id="49154" name="Rectangle 3"/>
          <p:cNvSpPr>
            <a:spLocks noChangeArrowheads="1"/>
          </p:cNvSpPr>
          <p:nvPr/>
        </p:nvSpPr>
        <p:spPr bwMode="auto">
          <a:xfrm>
            <a:off x="611188" y="1628775"/>
            <a:ext cx="7848600" cy="4340225"/>
          </a:xfrm>
          <a:prstGeom prst="rect">
            <a:avLst/>
          </a:prstGeom>
          <a:noFill/>
          <a:ln w="9525">
            <a:noFill/>
            <a:miter lim="800000"/>
            <a:headEnd/>
            <a:tailEnd/>
          </a:ln>
        </p:spPr>
        <p:txBody>
          <a:bodyPr>
            <a:spAutoFit/>
          </a:bodyPr>
          <a:lstStyle/>
          <a:p>
            <a:pPr>
              <a:spcBef>
                <a:spcPct val="50000"/>
              </a:spcBef>
            </a:pPr>
            <a:r>
              <a:rPr lang="zh-CN" altLang="en-US" sz="2400" b="1" i="0"/>
              <a:t>通常标准是已经确立的，多数用户已经熟悉并接受了这些标准和规范、或已经认同了这些信息所代表的意义。</a:t>
            </a:r>
          </a:p>
          <a:p>
            <a:pPr>
              <a:spcBef>
                <a:spcPct val="50000"/>
              </a:spcBef>
            </a:pPr>
            <a:r>
              <a:rPr lang="zh-CN" altLang="en-US" sz="2400" b="1" i="0"/>
              <a:t>例：</a:t>
            </a:r>
          </a:p>
          <a:p>
            <a:pPr>
              <a:spcBef>
                <a:spcPct val="50000"/>
              </a:spcBef>
            </a:pPr>
            <a:endParaRPr lang="zh-CN" altLang="en-US" sz="2400" b="1" i="0"/>
          </a:p>
          <a:p>
            <a:pPr>
              <a:spcBef>
                <a:spcPct val="50000"/>
              </a:spcBef>
            </a:pPr>
            <a:endParaRPr lang="zh-CN" altLang="en-US" sz="2400" b="1" i="0"/>
          </a:p>
          <a:p>
            <a:pPr>
              <a:spcBef>
                <a:spcPct val="50000"/>
              </a:spcBef>
            </a:pPr>
            <a:endParaRPr lang="zh-CN" altLang="en-US" sz="2400" b="1" i="0"/>
          </a:p>
          <a:p>
            <a:pPr>
              <a:spcBef>
                <a:spcPct val="50000"/>
              </a:spcBef>
            </a:pPr>
            <a:r>
              <a:rPr lang="zh-CN" altLang="en-US" sz="2400" i="0"/>
              <a:t>如果软件在某一个平台上运行，就需要把该平台的标准和规范作为产品规格说明书的补充内容，在建立测试案例时和产品规格说明书一样作为依据</a:t>
            </a:r>
            <a:r>
              <a:rPr lang="zh-CN" altLang="en-US" i="0"/>
              <a:t> </a:t>
            </a:r>
            <a:endParaRPr lang="zh-CN" altLang="en-US" sz="2400" i="0"/>
          </a:p>
        </p:txBody>
      </p:sp>
      <p:pic>
        <p:nvPicPr>
          <p:cNvPr id="49155" name="Picture 5" descr="9-1"/>
          <p:cNvPicPr>
            <a:picLocks noChangeAspect="1" noChangeArrowheads="1"/>
          </p:cNvPicPr>
          <p:nvPr/>
        </p:nvPicPr>
        <p:blipFill>
          <a:blip r:embed="rId3" cstate="print"/>
          <a:srcRect/>
          <a:stretch>
            <a:fillRect/>
          </a:stretch>
        </p:blipFill>
        <p:spPr bwMode="auto">
          <a:xfrm>
            <a:off x="539750" y="2997200"/>
            <a:ext cx="8086725" cy="136842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1116013" y="260350"/>
            <a:ext cx="6681787" cy="774700"/>
          </a:xfrm>
        </p:spPr>
        <p:txBody>
          <a:bodyPr/>
          <a:lstStyle/>
          <a:p>
            <a:pPr algn="ctr" eaLnBrk="1" hangingPunct="1"/>
            <a:r>
              <a:rPr kumimoji="1" lang="zh-CN" altLang="en-US" sz="3600">
                <a:solidFill>
                  <a:srgbClr val="FFFF00"/>
                </a:solidFill>
              </a:rPr>
              <a:t>示例</a:t>
            </a:r>
          </a:p>
        </p:txBody>
      </p:sp>
      <p:sp>
        <p:nvSpPr>
          <p:cNvPr id="51202" name="幻灯片编号占位符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E669BED-00E0-4E76-9042-944BFA505B62}" type="slidenum">
              <a:rPr lang="zh-CN" altLang="en-US" smtClean="0">
                <a:ea typeface="宋体" charset="-122"/>
              </a:rPr>
              <a:pPr/>
              <a:t>18</a:t>
            </a:fld>
            <a:endParaRPr lang="en-US" altLang="zh-CN" dirty="0">
              <a:ea typeface="宋体" charset="-122"/>
            </a:endParaRPr>
          </a:p>
        </p:txBody>
      </p:sp>
      <p:pic>
        <p:nvPicPr>
          <p:cNvPr id="51203" name="图片 10" descr="iphone_gui_05.jpg"/>
          <p:cNvPicPr>
            <a:picLocks noChangeAspect="1"/>
          </p:cNvPicPr>
          <p:nvPr/>
        </p:nvPicPr>
        <p:blipFill>
          <a:blip r:embed="rId2" cstate="print"/>
          <a:srcRect/>
          <a:stretch>
            <a:fillRect/>
          </a:stretch>
        </p:blipFill>
        <p:spPr bwMode="auto">
          <a:xfrm>
            <a:off x="179388" y="1773238"/>
            <a:ext cx="8734425" cy="4176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692275" y="333375"/>
            <a:ext cx="5940425" cy="574675"/>
          </a:xfrm>
        </p:spPr>
        <p:txBody>
          <a:bodyPr/>
          <a:lstStyle/>
          <a:p>
            <a:pPr algn="ctr" eaLnBrk="1" hangingPunct="1"/>
            <a:r>
              <a:rPr lang="zh-CN" altLang="en-US" sz="3600">
                <a:solidFill>
                  <a:srgbClr val="FFFF00"/>
                </a:solidFill>
              </a:rPr>
              <a:t>直观性和一致性</a:t>
            </a:r>
          </a:p>
        </p:txBody>
      </p:sp>
      <p:sp>
        <p:nvSpPr>
          <p:cNvPr id="52226" name="Rectangle 3"/>
          <p:cNvSpPr>
            <a:spLocks noChangeArrowheads="1"/>
          </p:cNvSpPr>
          <p:nvPr/>
        </p:nvSpPr>
        <p:spPr bwMode="auto">
          <a:xfrm>
            <a:off x="719138" y="1881188"/>
            <a:ext cx="8029575" cy="4438138"/>
          </a:xfrm>
          <a:prstGeom prst="rect">
            <a:avLst/>
          </a:prstGeom>
          <a:noFill/>
          <a:ln w="9525">
            <a:noFill/>
            <a:miter lim="800000"/>
            <a:headEnd/>
            <a:tailEnd/>
          </a:ln>
        </p:spPr>
        <p:txBody>
          <a:bodyPr>
            <a:spAutoFit/>
          </a:bodyPr>
          <a:lstStyle/>
          <a:p>
            <a:pPr>
              <a:spcBef>
                <a:spcPct val="50000"/>
              </a:spcBef>
            </a:pPr>
            <a:r>
              <a:rPr lang="zh-CN" altLang="en-US" sz="2800" b="1" i="0" u="sng" dirty="0"/>
              <a:t>直观性</a:t>
            </a:r>
            <a:r>
              <a:rPr lang="zh-CN" altLang="en-US" sz="2800" b="1" i="0" dirty="0"/>
              <a:t>：</a:t>
            </a:r>
          </a:p>
          <a:p>
            <a:pPr>
              <a:spcBef>
                <a:spcPct val="50000"/>
              </a:spcBef>
            </a:pPr>
            <a:r>
              <a:rPr lang="en-US" altLang="zh-CN" sz="2400" b="1" i="0" dirty="0"/>
              <a:t>- </a:t>
            </a:r>
            <a:r>
              <a:rPr lang="zh-CN" altLang="en-US" sz="2400" b="1" i="0" dirty="0"/>
              <a:t>首先了解所需的功能或期待的响应是否</a:t>
            </a:r>
            <a:r>
              <a:rPr lang="zh-CN" altLang="en-US" sz="2400" b="1" i="0" dirty="0">
                <a:solidFill>
                  <a:srgbClr val="3366FF"/>
                </a:solidFill>
              </a:rPr>
              <a:t>显著</a:t>
            </a:r>
            <a:r>
              <a:rPr lang="zh-CN" altLang="en-US" sz="2400" b="1" i="0" dirty="0"/>
              <a:t>，并在预期的地方出现。如执行结果不明显，未被客户注意；图标不熟悉的表示</a:t>
            </a:r>
          </a:p>
          <a:p>
            <a:pPr>
              <a:spcBef>
                <a:spcPct val="50000"/>
              </a:spcBef>
              <a:buFontTx/>
              <a:buChar char="-"/>
            </a:pPr>
            <a:r>
              <a:rPr lang="zh-CN" altLang="en-US" sz="2400" b="1" i="0" dirty="0"/>
              <a:t>其次要考虑用户界面的组织和布局是否合理。界面是否洁净，不拥挤以及是否有多余的功能</a:t>
            </a:r>
          </a:p>
          <a:p>
            <a:pPr>
              <a:spcBef>
                <a:spcPct val="20000"/>
              </a:spcBef>
              <a:buClr>
                <a:srgbClr val="3366FF"/>
              </a:buClr>
              <a:buFontTx/>
              <a:buChar char="-"/>
            </a:pPr>
            <a:r>
              <a:rPr lang="zh-CN" altLang="en-US" sz="2800" b="1" i="0" u="sng" dirty="0"/>
              <a:t>一致性</a:t>
            </a:r>
            <a:r>
              <a:rPr lang="zh-CN" altLang="en-US" sz="2800" b="1" i="0" dirty="0"/>
              <a:t>：</a:t>
            </a:r>
          </a:p>
          <a:p>
            <a:pPr>
              <a:spcBef>
                <a:spcPct val="20000"/>
              </a:spcBef>
              <a:buClr>
                <a:srgbClr val="3366FF"/>
              </a:buClr>
              <a:buFont typeface="Wingdings" pitchFamily="2" charset="2"/>
              <a:buNone/>
            </a:pPr>
            <a:r>
              <a:rPr lang="en-US" altLang="zh-CN" sz="2400" b="1" i="0" dirty="0"/>
              <a:t>- </a:t>
            </a:r>
            <a:r>
              <a:rPr lang="zh-CN" altLang="en-US" sz="2400" b="1" i="0" dirty="0"/>
              <a:t>包括软件本身的一致性，以及软件与其他软件的一致性</a:t>
            </a:r>
            <a:r>
              <a:rPr lang="zh-CN" altLang="en-US" sz="2400" i="0" dirty="0"/>
              <a:t>。如字体风格等；平台的标准和规范（用户在不同程序中的使用习惯）</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2555875" y="333375"/>
            <a:ext cx="4464050" cy="661988"/>
          </a:xfrm>
        </p:spPr>
        <p:txBody>
          <a:bodyPr/>
          <a:lstStyle/>
          <a:p>
            <a:pPr algn="ctr" eaLnBrk="1" hangingPunct="1"/>
            <a:r>
              <a:rPr lang="zh-CN" altLang="en-US" sz="3600">
                <a:solidFill>
                  <a:srgbClr val="FFFF00"/>
                </a:solidFill>
              </a:rPr>
              <a:t>第</a:t>
            </a:r>
            <a:r>
              <a:rPr lang="en-US" altLang="zh-CN" sz="3600" dirty="0">
                <a:solidFill>
                  <a:srgbClr val="FFFF00"/>
                </a:solidFill>
              </a:rPr>
              <a:t>6</a:t>
            </a:r>
            <a:r>
              <a:rPr lang="zh-CN" altLang="en-US" sz="3600">
                <a:solidFill>
                  <a:srgbClr val="FFFF00"/>
                </a:solidFill>
              </a:rPr>
              <a:t>章 回顾</a:t>
            </a:r>
          </a:p>
        </p:txBody>
      </p:sp>
      <p:sp>
        <p:nvSpPr>
          <p:cNvPr id="4100" name="Text Box 6"/>
          <p:cNvSpPr txBox="1">
            <a:spLocks noChangeArrowheads="1"/>
          </p:cNvSpPr>
          <p:nvPr/>
        </p:nvSpPr>
        <p:spPr bwMode="auto">
          <a:xfrm>
            <a:off x="1358900" y="2297113"/>
            <a:ext cx="6121400" cy="2586037"/>
          </a:xfrm>
          <a:prstGeom prst="rect">
            <a:avLst/>
          </a:prstGeom>
          <a:noFill/>
          <a:ln w="9525">
            <a:noFill/>
            <a:miter lim="800000"/>
            <a:headEnd/>
            <a:tailEnd/>
          </a:ln>
        </p:spPr>
        <p:txBody>
          <a:bodyPr lIns="0" tIns="0" rIns="0" bIns="0">
            <a:spAutoFit/>
          </a:bodyPr>
          <a:lstStyle/>
          <a:p>
            <a:pPr marL="542925" indent="-542925">
              <a:spcBef>
                <a:spcPct val="50000"/>
              </a:spcBef>
              <a:buFontTx/>
              <a:buAutoNum type="circleNumDbPlain"/>
              <a:defRPr/>
            </a:pPr>
            <a:r>
              <a:rPr lang="zh-CN" altLang="en-US" sz="2400" b="1" i="0" dirty="0">
                <a:latin typeface="+mn-lt"/>
                <a:ea typeface="宋体" pitchFamily="2" charset="-122"/>
              </a:rPr>
              <a:t>功能测试与回归测试</a:t>
            </a:r>
            <a:endParaRPr lang="en-US" altLang="zh-CN" sz="2400" b="1" i="0" dirty="0">
              <a:latin typeface="+mn-lt"/>
              <a:ea typeface="宋体" pitchFamily="2" charset="-122"/>
            </a:endParaRPr>
          </a:p>
          <a:p>
            <a:pPr marL="542925" indent="-542925">
              <a:spcBef>
                <a:spcPct val="50000"/>
              </a:spcBef>
              <a:buFontTx/>
              <a:buAutoNum type="circleNumDbPlain"/>
              <a:defRPr/>
            </a:pPr>
            <a:r>
              <a:rPr lang="zh-CN" altLang="en-US" sz="2400" b="1" i="0" dirty="0">
                <a:latin typeface="+mn-lt"/>
                <a:ea typeface="宋体" pitchFamily="2" charset="-122"/>
              </a:rPr>
              <a:t>性能测试、压力测试、容量测试</a:t>
            </a:r>
          </a:p>
          <a:p>
            <a:pPr marL="542925" indent="-542925">
              <a:spcBef>
                <a:spcPct val="50000"/>
              </a:spcBef>
              <a:buFontTx/>
              <a:buAutoNum type="circleNumDbPlain"/>
              <a:defRPr/>
            </a:pPr>
            <a:r>
              <a:rPr lang="zh-CN" altLang="en-US" sz="2400" b="1" i="0" dirty="0">
                <a:latin typeface="+mn-lt"/>
                <a:ea typeface="宋体" pitchFamily="2" charset="-122"/>
              </a:rPr>
              <a:t>安全性测试</a:t>
            </a:r>
            <a:endParaRPr lang="en-US" altLang="zh-CN" sz="2400" b="1" i="0" dirty="0">
              <a:latin typeface="+mn-lt"/>
              <a:ea typeface="宋体" pitchFamily="2" charset="-122"/>
            </a:endParaRPr>
          </a:p>
          <a:p>
            <a:pPr marL="542925" indent="-542925">
              <a:spcBef>
                <a:spcPct val="50000"/>
              </a:spcBef>
              <a:buFontTx/>
              <a:buAutoNum type="circleNumDbPlain"/>
              <a:defRPr/>
            </a:pPr>
            <a:r>
              <a:rPr lang="zh-CN" altLang="en-US" sz="2400" b="1" i="0" dirty="0">
                <a:latin typeface="+mn-lt"/>
                <a:ea typeface="宋体" pitchFamily="2" charset="-122"/>
              </a:rPr>
              <a:t>可靠性</a:t>
            </a:r>
            <a:r>
              <a:rPr lang="en-US" altLang="zh-CN" sz="2400" b="1" i="0" dirty="0">
                <a:latin typeface="+mn-lt"/>
                <a:ea typeface="宋体" pitchFamily="2" charset="-122"/>
              </a:rPr>
              <a:t>/</a:t>
            </a:r>
            <a:r>
              <a:rPr lang="zh-CN" altLang="en-US" sz="2400" b="1" i="0" dirty="0">
                <a:ea typeface="宋体" pitchFamily="2" charset="-122"/>
              </a:rPr>
              <a:t>容错性</a:t>
            </a:r>
            <a:r>
              <a:rPr lang="zh-CN" altLang="en-US" sz="2400" b="1" i="0" dirty="0">
                <a:latin typeface="+mn-lt"/>
                <a:ea typeface="宋体" pitchFamily="2" charset="-122"/>
              </a:rPr>
              <a:t>测试</a:t>
            </a:r>
            <a:endParaRPr lang="en-US" altLang="zh-CN" sz="2400" b="1" i="0" dirty="0">
              <a:latin typeface="+mn-lt"/>
              <a:ea typeface="宋体" pitchFamily="2" charset="-122"/>
            </a:endParaRPr>
          </a:p>
          <a:p>
            <a:pPr marL="542925" indent="-542925">
              <a:spcBef>
                <a:spcPct val="50000"/>
              </a:spcBef>
              <a:buFontTx/>
              <a:buAutoNum type="circleNumDbPlain"/>
              <a:defRPr/>
            </a:pPr>
            <a:r>
              <a:rPr lang="zh-CN" altLang="en-US" sz="2400" b="1" i="0" dirty="0">
                <a:latin typeface="+mn-lt"/>
                <a:ea typeface="宋体" pitchFamily="2" charset="-122"/>
              </a:rPr>
              <a:t>兼容性测试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1116013" y="260350"/>
            <a:ext cx="6681787" cy="774700"/>
          </a:xfrm>
        </p:spPr>
        <p:txBody>
          <a:bodyPr/>
          <a:lstStyle/>
          <a:p>
            <a:pPr algn="ctr" eaLnBrk="1" hangingPunct="1"/>
            <a:r>
              <a:rPr kumimoji="1" lang="zh-CN" altLang="en-US" sz="3600">
                <a:solidFill>
                  <a:srgbClr val="FFFF00"/>
                </a:solidFill>
              </a:rPr>
              <a:t>示例</a:t>
            </a:r>
            <a:r>
              <a:rPr kumimoji="1" lang="en-US" altLang="zh-CN" sz="3600" dirty="0">
                <a:solidFill>
                  <a:srgbClr val="FFFF00"/>
                </a:solidFill>
              </a:rPr>
              <a:t>1</a:t>
            </a:r>
            <a:endParaRPr kumimoji="1" lang="zh-CN" altLang="en-US" sz="3600">
              <a:solidFill>
                <a:srgbClr val="FFFF00"/>
              </a:solidFill>
            </a:endParaRPr>
          </a:p>
        </p:txBody>
      </p:sp>
      <p:sp>
        <p:nvSpPr>
          <p:cNvPr id="54274" name="幻灯片编号占位符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0F20406-3932-4B22-9C4C-CE2E49941740}" type="slidenum">
              <a:rPr lang="zh-CN" altLang="en-US" smtClean="0">
                <a:ea typeface="宋体" charset="-122"/>
              </a:rPr>
              <a:pPr/>
              <a:t>20</a:t>
            </a:fld>
            <a:endParaRPr lang="en-US" altLang="zh-CN" dirty="0">
              <a:ea typeface="宋体" charset="-122"/>
            </a:endParaRPr>
          </a:p>
        </p:txBody>
      </p:sp>
      <p:pic>
        <p:nvPicPr>
          <p:cNvPr id="54275" name="图片 11" descr="屏幕快照 2014-05-09 上午8.51.59.png"/>
          <p:cNvPicPr>
            <a:picLocks noChangeAspect="1"/>
          </p:cNvPicPr>
          <p:nvPr/>
        </p:nvPicPr>
        <p:blipFill>
          <a:blip r:embed="rId2" cstate="print"/>
          <a:srcRect/>
          <a:stretch>
            <a:fillRect/>
          </a:stretch>
        </p:blipFill>
        <p:spPr bwMode="auto">
          <a:xfrm>
            <a:off x="6908800" y="2349500"/>
            <a:ext cx="2235200" cy="2887663"/>
          </a:xfrm>
          <a:prstGeom prst="rect">
            <a:avLst/>
          </a:prstGeom>
          <a:noFill/>
          <a:ln w="9525">
            <a:noFill/>
            <a:miter lim="800000"/>
            <a:headEnd/>
            <a:tailEnd/>
          </a:ln>
        </p:spPr>
      </p:pic>
      <p:pic>
        <p:nvPicPr>
          <p:cNvPr id="54276" name="图片 12" descr="1387269837_flatastic-mobile-ui-preview-1.png"/>
          <p:cNvPicPr>
            <a:picLocks noChangeAspect="1"/>
          </p:cNvPicPr>
          <p:nvPr/>
        </p:nvPicPr>
        <p:blipFill>
          <a:blip r:embed="rId3" cstate="print"/>
          <a:srcRect/>
          <a:stretch>
            <a:fillRect/>
          </a:stretch>
        </p:blipFill>
        <p:spPr bwMode="auto">
          <a:xfrm>
            <a:off x="0" y="2276475"/>
            <a:ext cx="6902450"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84213" y="404813"/>
            <a:ext cx="8101012" cy="823912"/>
          </a:xfrm>
        </p:spPr>
        <p:txBody>
          <a:bodyPr/>
          <a:lstStyle/>
          <a:p>
            <a:pPr algn="ctr" eaLnBrk="1" hangingPunct="1"/>
            <a:r>
              <a:rPr lang="zh-CN" altLang="en-US" sz="3600">
                <a:solidFill>
                  <a:srgbClr val="FFFF00"/>
                </a:solidFill>
              </a:rPr>
              <a:t>直观性示例</a:t>
            </a:r>
            <a:r>
              <a:rPr lang="en-US" altLang="zh-CN" sz="3600" dirty="0">
                <a:solidFill>
                  <a:srgbClr val="FFFF00"/>
                </a:solidFill>
              </a:rPr>
              <a:t>2</a:t>
            </a:r>
            <a:endParaRPr lang="zh-CN" altLang="en-US" sz="3600">
              <a:solidFill>
                <a:srgbClr val="FFFF00"/>
              </a:solidFill>
            </a:endParaRPr>
          </a:p>
        </p:txBody>
      </p:sp>
      <p:pic>
        <p:nvPicPr>
          <p:cNvPr id="55298" name="Picture 2" descr="7-2"/>
          <p:cNvPicPr>
            <a:picLocks noChangeAspect="1" noChangeArrowheads="1"/>
          </p:cNvPicPr>
          <p:nvPr/>
        </p:nvPicPr>
        <p:blipFill>
          <a:blip r:embed="rId3" cstate="print"/>
          <a:srcRect/>
          <a:stretch>
            <a:fillRect/>
          </a:stretch>
        </p:blipFill>
        <p:spPr bwMode="auto">
          <a:xfrm>
            <a:off x="611188" y="1557338"/>
            <a:ext cx="7870825" cy="481965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547813" y="260350"/>
            <a:ext cx="6048375" cy="823913"/>
          </a:xfrm>
        </p:spPr>
        <p:txBody>
          <a:bodyPr/>
          <a:lstStyle/>
          <a:p>
            <a:pPr algn="ctr" eaLnBrk="1" hangingPunct="1"/>
            <a:r>
              <a:rPr lang="zh-CN" altLang="en-US" sz="3600">
                <a:solidFill>
                  <a:srgbClr val="FFFF00"/>
                </a:solidFill>
              </a:rPr>
              <a:t>灵活性</a:t>
            </a:r>
          </a:p>
        </p:txBody>
      </p:sp>
      <p:sp>
        <p:nvSpPr>
          <p:cNvPr id="57346" name="Rectangle 3"/>
          <p:cNvSpPr>
            <a:spLocks noChangeArrowheads="1"/>
          </p:cNvSpPr>
          <p:nvPr/>
        </p:nvSpPr>
        <p:spPr bwMode="auto">
          <a:xfrm>
            <a:off x="323850" y="1484313"/>
            <a:ext cx="8496300" cy="2087562"/>
          </a:xfrm>
          <a:prstGeom prst="rect">
            <a:avLst/>
          </a:prstGeom>
          <a:noFill/>
          <a:ln w="9525">
            <a:noFill/>
            <a:miter lim="800000"/>
            <a:headEnd/>
            <a:tailEnd/>
          </a:ln>
        </p:spPr>
        <p:txBody>
          <a:bodyPr>
            <a:spAutoFit/>
          </a:bodyPr>
          <a:lstStyle/>
          <a:p>
            <a:pPr>
              <a:lnSpc>
                <a:spcPct val="130000"/>
              </a:lnSpc>
              <a:spcBef>
                <a:spcPct val="50000"/>
              </a:spcBef>
            </a:pPr>
            <a:r>
              <a:rPr lang="zh-CN" altLang="en-US" sz="2400" i="0"/>
              <a:t>用户可灵活地选择不同的状态和方式，完成相应的功能。但灵活性也可能发展为复杂性，太多的状态和方式增加了用户理解和掌握的困难，也增加了编程的难度和测试的工作量</a:t>
            </a:r>
          </a:p>
          <a:p>
            <a:pPr>
              <a:spcBef>
                <a:spcPct val="50000"/>
              </a:spcBef>
            </a:pPr>
            <a:r>
              <a:rPr lang="zh-CN" altLang="en-US" sz="2400" b="1"/>
              <a:t>例：</a:t>
            </a:r>
          </a:p>
        </p:txBody>
      </p:sp>
      <p:pic>
        <p:nvPicPr>
          <p:cNvPr id="57347" name="图片 1" descr="屏幕快照 2014-04-25 下午10.26.09.png"/>
          <p:cNvPicPr>
            <a:picLocks noChangeAspect="1"/>
          </p:cNvPicPr>
          <p:nvPr/>
        </p:nvPicPr>
        <p:blipFill>
          <a:blip r:embed="rId3" cstate="print"/>
          <a:srcRect/>
          <a:stretch>
            <a:fillRect/>
          </a:stretch>
        </p:blipFill>
        <p:spPr bwMode="auto">
          <a:xfrm>
            <a:off x="1331913" y="3068638"/>
            <a:ext cx="6572250" cy="34925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547813" y="333375"/>
            <a:ext cx="5832475" cy="574675"/>
          </a:xfrm>
        </p:spPr>
        <p:txBody>
          <a:bodyPr/>
          <a:lstStyle/>
          <a:p>
            <a:pPr algn="ctr" eaLnBrk="1" hangingPunct="1"/>
            <a:r>
              <a:rPr lang="zh-CN" altLang="en-US" sz="3600">
                <a:solidFill>
                  <a:srgbClr val="FFFF00"/>
                </a:solidFill>
              </a:rPr>
              <a:t>舒适性、正确性、实用性</a:t>
            </a:r>
          </a:p>
        </p:txBody>
      </p:sp>
      <p:sp>
        <p:nvSpPr>
          <p:cNvPr id="59394" name="Rectangle 3"/>
          <p:cNvSpPr>
            <a:spLocks noChangeArrowheads="1"/>
          </p:cNvSpPr>
          <p:nvPr/>
        </p:nvSpPr>
        <p:spPr bwMode="auto">
          <a:xfrm>
            <a:off x="285720" y="1225689"/>
            <a:ext cx="8429684" cy="5632311"/>
          </a:xfrm>
          <a:prstGeom prst="rect">
            <a:avLst/>
          </a:prstGeom>
          <a:noFill/>
          <a:ln w="9525">
            <a:noFill/>
            <a:miter lim="800000"/>
            <a:headEnd/>
            <a:tailEnd/>
          </a:ln>
        </p:spPr>
        <p:txBody>
          <a:bodyPr wrap="square">
            <a:spAutoFit/>
          </a:bodyPr>
          <a:lstStyle/>
          <a:p>
            <a:pPr>
              <a:spcBef>
                <a:spcPct val="50000"/>
              </a:spcBef>
            </a:pPr>
            <a:r>
              <a:rPr lang="zh-CN" altLang="en-US" sz="2400" b="1" i="0" u="sng" dirty="0">
                <a:solidFill>
                  <a:srgbClr val="3366FF"/>
                </a:solidFill>
              </a:rPr>
              <a:t>舒适性</a:t>
            </a:r>
            <a:r>
              <a:rPr lang="zh-CN" altLang="en-US" sz="2400" b="1" i="0" dirty="0"/>
              <a:t>：</a:t>
            </a:r>
          </a:p>
          <a:p>
            <a:pPr>
              <a:spcBef>
                <a:spcPct val="50000"/>
              </a:spcBef>
            </a:pPr>
            <a:r>
              <a:rPr lang="zh-CN" altLang="en-US" sz="2400" i="0" dirty="0">
                <a:latin typeface="楷体" pitchFamily="49" charset="-122"/>
                <a:ea typeface="楷体" pitchFamily="49" charset="-122"/>
              </a:rPr>
              <a:t>恰当的表现、合理的安排、必要的提示或更正能力等是要考虑的因素，包括容错处理和性能。（</a:t>
            </a:r>
            <a:r>
              <a:rPr lang="en-US" altLang="zh-CN" sz="2400" i="0" dirty="0" err="1">
                <a:latin typeface="楷体" pitchFamily="49" charset="-122"/>
                <a:ea typeface="楷体" pitchFamily="49" charset="-122"/>
              </a:rPr>
              <a:t>iphone</a:t>
            </a:r>
            <a:r>
              <a:rPr lang="zh-CN" altLang="en-US" sz="2400" i="0" dirty="0">
                <a:latin typeface="楷体" pitchFamily="49" charset="-122"/>
                <a:ea typeface="楷体" pitchFamily="49" charset="-122"/>
              </a:rPr>
              <a:t>的操作）</a:t>
            </a:r>
          </a:p>
          <a:p>
            <a:pPr>
              <a:spcBef>
                <a:spcPct val="50000"/>
              </a:spcBef>
            </a:pPr>
            <a:r>
              <a:rPr lang="zh-CN" altLang="en-US" sz="2400" b="1" i="0" u="sng" dirty="0">
                <a:solidFill>
                  <a:srgbClr val="3366FF"/>
                </a:solidFill>
              </a:rPr>
              <a:t>正确性</a:t>
            </a:r>
            <a:r>
              <a:rPr lang="zh-CN" altLang="en-US" sz="2400" b="1" i="0" dirty="0"/>
              <a:t>：</a:t>
            </a:r>
          </a:p>
          <a:p>
            <a:pPr>
              <a:spcBef>
                <a:spcPct val="50000"/>
              </a:spcBef>
            </a:pPr>
            <a:r>
              <a:rPr lang="zh-CN" altLang="en-US" sz="2400" i="0" dirty="0">
                <a:latin typeface="楷体" pitchFamily="49" charset="-122"/>
                <a:ea typeface="楷体" pitchFamily="49" charset="-122"/>
              </a:rPr>
              <a:t>正确性的问题一般都很明显，比较容易发现。 </a:t>
            </a:r>
            <a:endParaRPr lang="en-US" altLang="zh-CN" sz="2400" i="0" dirty="0">
              <a:latin typeface="楷体" pitchFamily="49" charset="-122"/>
              <a:ea typeface="楷体" pitchFamily="49" charset="-122"/>
            </a:endParaRPr>
          </a:p>
          <a:p>
            <a:pPr>
              <a:spcBef>
                <a:spcPct val="50000"/>
              </a:spcBef>
            </a:pPr>
            <a:r>
              <a:rPr lang="en-US" altLang="zh-CN" sz="2400" i="0" dirty="0">
                <a:latin typeface="楷体" pitchFamily="49" charset="-122"/>
                <a:ea typeface="楷体" pitchFamily="49" charset="-122"/>
              </a:rPr>
              <a:t>	</a:t>
            </a:r>
            <a:r>
              <a:rPr lang="zh-CN" altLang="en-US" sz="2400" i="0" dirty="0">
                <a:latin typeface="楷体" pitchFamily="49" charset="-122"/>
                <a:ea typeface="楷体" pitchFamily="49" charset="-122"/>
              </a:rPr>
              <a:t>是否有多余或遗漏的功能；功能是否被正确实现；语言拼写是否无误；所有界面元素的状态是否准确无误；如权限的屏蔽，密码的输入等</a:t>
            </a:r>
          </a:p>
          <a:p>
            <a:pPr>
              <a:spcBef>
                <a:spcPct val="50000"/>
              </a:spcBef>
            </a:pPr>
            <a:r>
              <a:rPr lang="zh-CN" altLang="en-US" sz="2400" b="1" i="0" u="sng" dirty="0">
                <a:solidFill>
                  <a:srgbClr val="3366FF"/>
                </a:solidFill>
              </a:rPr>
              <a:t>实用性</a:t>
            </a:r>
            <a:r>
              <a:rPr lang="zh-CN" altLang="en-US" sz="2400" b="1" i="0" dirty="0"/>
              <a:t>：</a:t>
            </a:r>
          </a:p>
          <a:p>
            <a:pPr>
              <a:spcBef>
                <a:spcPct val="50000"/>
              </a:spcBef>
            </a:pPr>
            <a:r>
              <a:rPr lang="zh-CN" altLang="en-US" sz="2400" i="0" dirty="0">
                <a:latin typeface="楷体" pitchFamily="49" charset="-122"/>
                <a:ea typeface="楷体" pitchFamily="49" charset="-122"/>
              </a:rPr>
              <a:t>实用性不是指的是软件本身是否实用，而仅仅指的是具体特性是否实用。大型软件的开发或周期较长经过几次反复的软件开发中容易产生一些没有实用性的功能。 </a:t>
            </a: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noChangeArrowheads="1"/>
          </p:cNvSpPr>
          <p:nvPr>
            <p:ph type="title"/>
          </p:nvPr>
        </p:nvSpPr>
        <p:spPr>
          <a:xfrm>
            <a:off x="1403350" y="366713"/>
            <a:ext cx="6169025" cy="561975"/>
          </a:xfrm>
        </p:spPr>
        <p:txBody>
          <a:bodyPr/>
          <a:lstStyle/>
          <a:p>
            <a:pPr algn="ctr" eaLnBrk="1" hangingPunct="1"/>
            <a:r>
              <a:rPr lang="zh-CN" altLang="en-US" sz="3600">
                <a:solidFill>
                  <a:srgbClr val="FFFF00"/>
                </a:solidFill>
              </a:rPr>
              <a:t>舒适性例子</a:t>
            </a:r>
            <a:endParaRPr lang="en-US" altLang="zh-CN" sz="3600">
              <a:solidFill>
                <a:srgbClr val="FFFF00"/>
              </a:solidFill>
            </a:endParaRPr>
          </a:p>
        </p:txBody>
      </p:sp>
      <p:pic>
        <p:nvPicPr>
          <p:cNvPr id="61442" name="Picture 5" descr="c1"/>
          <p:cNvPicPr>
            <a:picLocks noChangeAspect="1" noChangeArrowheads="1"/>
          </p:cNvPicPr>
          <p:nvPr/>
        </p:nvPicPr>
        <p:blipFill>
          <a:blip r:embed="rId3" cstate="print"/>
          <a:srcRect/>
          <a:stretch>
            <a:fillRect/>
          </a:stretch>
        </p:blipFill>
        <p:spPr bwMode="auto">
          <a:xfrm>
            <a:off x="539750" y="2420938"/>
            <a:ext cx="3924300" cy="1831975"/>
          </a:xfrm>
          <a:prstGeom prst="rect">
            <a:avLst/>
          </a:prstGeom>
          <a:noFill/>
          <a:ln w="9525">
            <a:noFill/>
            <a:miter lim="800000"/>
            <a:headEnd/>
            <a:tailEnd/>
          </a:ln>
        </p:spPr>
      </p:pic>
      <p:pic>
        <p:nvPicPr>
          <p:cNvPr id="61444" name="Picture 2" descr="c3"/>
          <p:cNvPicPr>
            <a:picLocks noGrp="1" noChangeAspect="1" noChangeArrowheads="1"/>
          </p:cNvPicPr>
          <p:nvPr>
            <p:ph sz="half" idx="1"/>
          </p:nvPr>
        </p:nvPicPr>
        <p:blipFill>
          <a:blip r:embed="rId4" cstate="print"/>
          <a:srcRect/>
          <a:stretch>
            <a:fillRect/>
          </a:stretch>
        </p:blipFill>
        <p:spPr>
          <a:xfrm>
            <a:off x="4824413" y="1628775"/>
            <a:ext cx="3455987" cy="3416300"/>
          </a:xfrm>
        </p:spPr>
      </p:pic>
      <p:sp>
        <p:nvSpPr>
          <p:cNvPr id="6" name="内容占位符 5"/>
          <p:cNvSpPr>
            <a:spLocks noGrp="1"/>
          </p:cNvSpPr>
          <p:nvPr>
            <p:ph sz="half" idx="2"/>
          </p:nvPr>
        </p:nvSpPr>
        <p:spPr/>
        <p:txBody>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403350" y="366713"/>
            <a:ext cx="6169025" cy="561975"/>
          </a:xfrm>
        </p:spPr>
        <p:txBody>
          <a:bodyPr/>
          <a:lstStyle/>
          <a:p>
            <a:pPr algn="ctr" eaLnBrk="1" hangingPunct="1"/>
            <a:r>
              <a:rPr lang="zh-CN" altLang="en-US" sz="3600">
                <a:solidFill>
                  <a:srgbClr val="FFFF00"/>
                </a:solidFill>
              </a:rPr>
              <a:t>简单性</a:t>
            </a:r>
          </a:p>
        </p:txBody>
      </p:sp>
      <p:sp>
        <p:nvSpPr>
          <p:cNvPr id="1623043" name="Text Box 3"/>
          <p:cNvSpPr txBox="1">
            <a:spLocks noChangeArrowheads="1"/>
          </p:cNvSpPr>
          <p:nvPr/>
        </p:nvSpPr>
        <p:spPr bwMode="auto">
          <a:xfrm>
            <a:off x="838200" y="1828800"/>
            <a:ext cx="4953000" cy="1004888"/>
          </a:xfrm>
          <a:prstGeom prst="rect">
            <a:avLst/>
          </a:prstGeom>
          <a:noFill/>
          <a:ln w="9525">
            <a:noFill/>
            <a:miter lim="800000"/>
            <a:headEnd/>
            <a:tailEnd/>
          </a:ln>
          <a:effectLst/>
        </p:spPr>
        <p:txBody>
          <a:bodyPr>
            <a:spAutoFit/>
          </a:bodyPr>
          <a:lstStyle/>
          <a:p>
            <a:pPr eaLnBrk="0" hangingPunct="0">
              <a:spcBef>
                <a:spcPct val="50000"/>
              </a:spcBef>
              <a:buClr>
                <a:schemeClr val="accent1"/>
              </a:buClr>
              <a:buFontTx/>
              <a:buChar char="•"/>
              <a:defRPr/>
            </a:pPr>
            <a:r>
              <a:rPr lang="en-US" altLang="zh-CN">
                <a:effectLst>
                  <a:outerShdw blurRad="38100" dist="38100" dir="2700000" algn="tl">
                    <a:srgbClr val="FFFFFF"/>
                  </a:outerShdw>
                </a:effectLst>
                <a:latin typeface="Verdana" pitchFamily="34" charset="0"/>
                <a:ea typeface="宋体" pitchFamily="2" charset="-122"/>
              </a:rPr>
              <a:t> </a:t>
            </a:r>
            <a:r>
              <a:rPr lang="en-US" altLang="zh-CN" sz="2400" b="1">
                <a:solidFill>
                  <a:srgbClr val="3333FF"/>
                </a:solidFill>
                <a:effectLst>
                  <a:outerShdw blurRad="38100" dist="38100" dir="2700000" algn="tl">
                    <a:srgbClr val="000000"/>
                  </a:outerShdw>
                </a:effectLst>
                <a:latin typeface="Verdana" pitchFamily="34" charset="0"/>
                <a:ea typeface="宋体" pitchFamily="2" charset="-122"/>
              </a:rPr>
              <a:t>1-click</a:t>
            </a:r>
          </a:p>
          <a:p>
            <a:pPr eaLnBrk="0" hangingPunct="0">
              <a:spcBef>
                <a:spcPct val="50000"/>
              </a:spcBef>
              <a:buClr>
                <a:schemeClr val="accent1"/>
              </a:buClr>
              <a:buFontTx/>
              <a:buChar char="•"/>
              <a:defRPr/>
            </a:pPr>
            <a:r>
              <a:rPr lang="en-US" altLang="zh-CN" sz="2400">
                <a:effectLst>
                  <a:outerShdw blurRad="38100" dist="38100" dir="2700000" algn="tl">
                    <a:srgbClr val="FFFFFF"/>
                  </a:outerShdw>
                </a:effectLst>
                <a:latin typeface="Verdana" pitchFamily="34" charset="0"/>
                <a:ea typeface="宋体" pitchFamily="2" charset="-122"/>
              </a:rPr>
              <a:t> Next </a:t>
            </a:r>
            <a:r>
              <a:rPr lang="en-US" altLang="zh-CN" sz="2400">
                <a:effectLst>
                  <a:outerShdw blurRad="38100" dist="38100" dir="2700000" algn="tl">
                    <a:srgbClr val="FFFFFF"/>
                  </a:outerShdw>
                </a:effectLst>
                <a:latin typeface="Verdana" pitchFamily="34" charset="0"/>
                <a:ea typeface="宋体" pitchFamily="2" charset="-122"/>
                <a:sym typeface="Wingdings" pitchFamily="2" charset="2"/>
              </a:rPr>
              <a:t> Next  Next …</a:t>
            </a:r>
            <a:endParaRPr lang="en-US" altLang="zh-CN">
              <a:effectLst>
                <a:outerShdw blurRad="38100" dist="38100" dir="2700000" algn="tl">
                  <a:srgbClr val="FFFFFF"/>
                </a:outerShdw>
              </a:effectLst>
              <a:latin typeface="Verdana" pitchFamily="34" charset="0"/>
              <a:ea typeface="宋体" pitchFamily="2" charset="-122"/>
            </a:endParaRPr>
          </a:p>
        </p:txBody>
      </p:sp>
      <p:pic>
        <p:nvPicPr>
          <p:cNvPr id="1623045" name="Picture 5"/>
          <p:cNvPicPr>
            <a:picLocks noChangeAspect="1" noChangeArrowheads="1"/>
          </p:cNvPicPr>
          <p:nvPr/>
        </p:nvPicPr>
        <p:blipFill>
          <a:blip r:embed="rId3" cstate="print"/>
          <a:srcRect/>
          <a:stretch>
            <a:fillRect/>
          </a:stretch>
        </p:blipFill>
        <p:spPr bwMode="auto">
          <a:xfrm>
            <a:off x="107504" y="3057391"/>
            <a:ext cx="4267200" cy="3454400"/>
          </a:xfrm>
          <a:prstGeom prst="rect">
            <a:avLst/>
          </a:prstGeom>
          <a:noFill/>
          <a:ln w="9525">
            <a:noFill/>
            <a:miter lim="800000"/>
            <a:headEnd/>
            <a:tailEnd/>
          </a:ln>
        </p:spPr>
      </p:pic>
      <p:pic>
        <p:nvPicPr>
          <p:cNvPr id="1623046" name="Picture 6"/>
          <p:cNvPicPr>
            <a:picLocks noChangeAspect="1" noChangeArrowheads="1"/>
          </p:cNvPicPr>
          <p:nvPr/>
        </p:nvPicPr>
        <p:blipFill>
          <a:blip r:embed="rId4" cstate="print"/>
          <a:srcRect/>
          <a:stretch>
            <a:fillRect/>
          </a:stretch>
        </p:blipFill>
        <p:spPr bwMode="auto">
          <a:xfrm>
            <a:off x="316550" y="815975"/>
            <a:ext cx="7924800" cy="2017713"/>
          </a:xfrm>
          <a:prstGeom prst="rect">
            <a:avLst/>
          </a:prstGeom>
          <a:noFill/>
          <a:ln w="9525">
            <a:noFill/>
            <a:miter lim="800000"/>
            <a:headEnd/>
            <a:tailEnd/>
          </a:ln>
        </p:spPr>
      </p:pic>
      <p:pic>
        <p:nvPicPr>
          <p:cNvPr id="1623047" name="Picture 7" descr="temp"/>
          <p:cNvPicPr>
            <a:picLocks noChangeAspect="1" noChangeArrowheads="1"/>
          </p:cNvPicPr>
          <p:nvPr/>
        </p:nvPicPr>
        <p:blipFill>
          <a:blip r:embed="rId5" cstate="print"/>
          <a:srcRect/>
          <a:stretch>
            <a:fillRect/>
          </a:stretch>
        </p:blipFill>
        <p:spPr bwMode="auto">
          <a:xfrm>
            <a:off x="4487862" y="3186113"/>
            <a:ext cx="4506392" cy="31969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23045"/>
                                        </p:tgtEl>
                                        <p:attrNameLst>
                                          <p:attrName>style.visibility</p:attrName>
                                        </p:attrNameLst>
                                      </p:cBhvr>
                                      <p:to>
                                        <p:strVal val="visible"/>
                                      </p:to>
                                    </p:set>
                                    <p:anim calcmode="lin" valueType="num">
                                      <p:cBhvr>
                                        <p:cTn id="7" dur="500" fill="hold"/>
                                        <p:tgtEl>
                                          <p:spTgt spid="1623045"/>
                                        </p:tgtEl>
                                        <p:attrNameLst>
                                          <p:attrName>ppt_w</p:attrName>
                                        </p:attrNameLst>
                                      </p:cBhvr>
                                      <p:tavLst>
                                        <p:tav tm="0">
                                          <p:val>
                                            <p:fltVal val="0"/>
                                          </p:val>
                                        </p:tav>
                                        <p:tav tm="100000">
                                          <p:val>
                                            <p:strVal val="#ppt_w"/>
                                          </p:val>
                                        </p:tav>
                                      </p:tavLst>
                                    </p:anim>
                                    <p:anim calcmode="lin" valueType="num">
                                      <p:cBhvr>
                                        <p:cTn id="8" dur="500" fill="hold"/>
                                        <p:tgtEl>
                                          <p:spTgt spid="16230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23045"/>
                                        </p:tgtEl>
                                        <p:attrNameLst>
                                          <p:attrName>ppt_x</p:attrName>
                                        </p:attrNameLst>
                                      </p:cBhvr>
                                      <p:tavLst>
                                        <p:tav tm="0">
                                          <p:val>
                                            <p:strVal val="ppt_x"/>
                                          </p:val>
                                        </p:tav>
                                        <p:tav tm="100000">
                                          <p:val>
                                            <p:strVal val="ppt_x"/>
                                          </p:val>
                                        </p:tav>
                                      </p:tavLst>
                                    </p:anim>
                                    <p:anim calcmode="lin" valueType="num">
                                      <p:cBhvr additive="base">
                                        <p:cTn id="13" dur="500"/>
                                        <p:tgtEl>
                                          <p:spTgt spid="1623045"/>
                                        </p:tgtEl>
                                        <p:attrNameLst>
                                          <p:attrName>ppt_y</p:attrName>
                                        </p:attrNameLst>
                                      </p:cBhvr>
                                      <p:tavLst>
                                        <p:tav tm="0">
                                          <p:val>
                                            <p:strVal val="ppt_y"/>
                                          </p:val>
                                        </p:tav>
                                        <p:tav tm="100000">
                                          <p:val>
                                            <p:strVal val="1+ppt_h/2"/>
                                          </p:val>
                                        </p:tav>
                                      </p:tavLst>
                                    </p:anim>
                                    <p:set>
                                      <p:cBhvr>
                                        <p:cTn id="14" dur="1" fill="hold">
                                          <p:stCondLst>
                                            <p:cond delay="499"/>
                                          </p:stCondLst>
                                        </p:cTn>
                                        <p:tgtEl>
                                          <p:spTgt spid="1623045"/>
                                        </p:tgtEl>
                                        <p:attrNameLst>
                                          <p:attrName>style.visibility</p:attrName>
                                        </p:attrNameLst>
                                      </p:cBhvr>
                                      <p:to>
                                        <p:strVal val="hidden"/>
                                      </p:to>
                                    </p:set>
                                  </p:childTnLst>
                                </p:cTn>
                              </p:par>
                              <p:par>
                                <p:cTn id="15" presetID="2" presetClass="entr" presetSubtype="1" fill="hold" nodeType="withEffect">
                                  <p:stCondLst>
                                    <p:cond delay="0"/>
                                  </p:stCondLst>
                                  <p:childTnLst>
                                    <p:set>
                                      <p:cBhvr>
                                        <p:cTn id="16" dur="1" fill="hold">
                                          <p:stCondLst>
                                            <p:cond delay="0"/>
                                          </p:stCondLst>
                                        </p:cTn>
                                        <p:tgtEl>
                                          <p:spTgt spid="1623046"/>
                                        </p:tgtEl>
                                        <p:attrNameLst>
                                          <p:attrName>style.visibility</p:attrName>
                                        </p:attrNameLst>
                                      </p:cBhvr>
                                      <p:to>
                                        <p:strVal val="visible"/>
                                      </p:to>
                                    </p:set>
                                    <p:anim calcmode="lin" valueType="num">
                                      <p:cBhvr additive="base">
                                        <p:cTn id="17" dur="500" fill="hold"/>
                                        <p:tgtEl>
                                          <p:spTgt spid="1623046"/>
                                        </p:tgtEl>
                                        <p:attrNameLst>
                                          <p:attrName>ppt_x</p:attrName>
                                        </p:attrNameLst>
                                      </p:cBhvr>
                                      <p:tavLst>
                                        <p:tav tm="0">
                                          <p:val>
                                            <p:strVal val="#ppt_x"/>
                                          </p:val>
                                        </p:tav>
                                        <p:tav tm="100000">
                                          <p:val>
                                            <p:strVal val="#ppt_x"/>
                                          </p:val>
                                        </p:tav>
                                      </p:tavLst>
                                    </p:anim>
                                    <p:anim calcmode="lin" valueType="num">
                                      <p:cBhvr additive="base">
                                        <p:cTn id="18" dur="500" fill="hold"/>
                                        <p:tgtEl>
                                          <p:spTgt spid="162304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623046"/>
                                        </p:tgtEl>
                                        <p:attrNameLst>
                                          <p:attrName>ppt_x</p:attrName>
                                        </p:attrNameLst>
                                      </p:cBhvr>
                                      <p:tavLst>
                                        <p:tav tm="0">
                                          <p:val>
                                            <p:strVal val="ppt_x"/>
                                          </p:val>
                                        </p:tav>
                                        <p:tav tm="100000">
                                          <p:val>
                                            <p:strVal val="ppt_x"/>
                                          </p:val>
                                        </p:tav>
                                      </p:tavLst>
                                    </p:anim>
                                    <p:anim calcmode="lin" valueType="num">
                                      <p:cBhvr additive="base">
                                        <p:cTn id="23" dur="500"/>
                                        <p:tgtEl>
                                          <p:spTgt spid="1623046"/>
                                        </p:tgtEl>
                                        <p:attrNameLst>
                                          <p:attrName>ppt_y</p:attrName>
                                        </p:attrNameLst>
                                      </p:cBhvr>
                                      <p:tavLst>
                                        <p:tav tm="0">
                                          <p:val>
                                            <p:strVal val="ppt_y"/>
                                          </p:val>
                                        </p:tav>
                                        <p:tav tm="100000">
                                          <p:val>
                                            <p:strVal val="1+ppt_h/2"/>
                                          </p:val>
                                        </p:tav>
                                      </p:tavLst>
                                    </p:anim>
                                    <p:set>
                                      <p:cBhvr>
                                        <p:cTn id="24" dur="1" fill="hold">
                                          <p:stCondLst>
                                            <p:cond delay="499"/>
                                          </p:stCondLst>
                                        </p:cTn>
                                        <p:tgtEl>
                                          <p:spTgt spid="1623046"/>
                                        </p:tgtEl>
                                        <p:attrNameLst>
                                          <p:attrName>style.visibility</p:attrName>
                                        </p:attrNameLst>
                                      </p:cBhvr>
                                      <p:to>
                                        <p:strVal val="hidden"/>
                                      </p:to>
                                    </p:set>
                                  </p:childTnLst>
                                </p:cTn>
                              </p:par>
                              <p:par>
                                <p:cTn id="25" presetID="2" presetClass="entr" presetSubtype="1" fill="hold" nodeType="withEffect">
                                  <p:stCondLst>
                                    <p:cond delay="0"/>
                                  </p:stCondLst>
                                  <p:childTnLst>
                                    <p:set>
                                      <p:cBhvr>
                                        <p:cTn id="26" dur="1" fill="hold">
                                          <p:stCondLst>
                                            <p:cond delay="0"/>
                                          </p:stCondLst>
                                        </p:cTn>
                                        <p:tgtEl>
                                          <p:spTgt spid="1623047"/>
                                        </p:tgtEl>
                                        <p:attrNameLst>
                                          <p:attrName>style.visibility</p:attrName>
                                        </p:attrNameLst>
                                      </p:cBhvr>
                                      <p:to>
                                        <p:strVal val="visible"/>
                                      </p:to>
                                    </p:set>
                                    <p:anim calcmode="lin" valueType="num">
                                      <p:cBhvr additive="base">
                                        <p:cTn id="27" dur="1000" fill="hold"/>
                                        <p:tgtEl>
                                          <p:spTgt spid="1623047"/>
                                        </p:tgtEl>
                                        <p:attrNameLst>
                                          <p:attrName>ppt_x</p:attrName>
                                        </p:attrNameLst>
                                      </p:cBhvr>
                                      <p:tavLst>
                                        <p:tav tm="0">
                                          <p:val>
                                            <p:strVal val="#ppt_x"/>
                                          </p:val>
                                        </p:tav>
                                        <p:tav tm="100000">
                                          <p:val>
                                            <p:strVal val="#ppt_x"/>
                                          </p:val>
                                        </p:tav>
                                      </p:tavLst>
                                    </p:anim>
                                    <p:anim calcmode="lin" valueType="num">
                                      <p:cBhvr additive="base">
                                        <p:cTn id="28" dur="1000" fill="hold"/>
                                        <p:tgtEl>
                                          <p:spTgt spid="16230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692275" y="333375"/>
            <a:ext cx="5688013" cy="647700"/>
          </a:xfrm>
        </p:spPr>
        <p:txBody>
          <a:bodyPr/>
          <a:lstStyle/>
          <a:p>
            <a:pPr algn="ctr" eaLnBrk="1" hangingPunct="1"/>
            <a:r>
              <a:rPr lang="zh-CN" altLang="en-US" sz="3600">
                <a:solidFill>
                  <a:srgbClr val="FFFF00"/>
                </a:solidFill>
              </a:rPr>
              <a:t>兼容性问题</a:t>
            </a:r>
          </a:p>
        </p:txBody>
      </p:sp>
      <p:pic>
        <p:nvPicPr>
          <p:cNvPr id="65538" name="Picture 3" descr="http://macosfile.it168.com/month_0806/20080626_821aaf230d860ec160d2UFCRmGFH8UWe.jpg"/>
          <p:cNvPicPr>
            <a:picLocks noChangeAspect="1" noChangeArrowheads="1"/>
          </p:cNvPicPr>
          <p:nvPr/>
        </p:nvPicPr>
        <p:blipFill>
          <a:blip r:embed="rId3" cstate="print"/>
          <a:srcRect/>
          <a:stretch>
            <a:fillRect/>
          </a:stretch>
        </p:blipFill>
        <p:spPr bwMode="auto">
          <a:xfrm>
            <a:off x="6804025" y="1844675"/>
            <a:ext cx="1920875" cy="2298700"/>
          </a:xfrm>
          <a:prstGeom prst="rect">
            <a:avLst/>
          </a:prstGeom>
          <a:noFill/>
          <a:ln w="9525">
            <a:noFill/>
            <a:miter lim="800000"/>
            <a:headEnd/>
            <a:tailEnd/>
          </a:ln>
        </p:spPr>
      </p:pic>
      <p:sp>
        <p:nvSpPr>
          <p:cNvPr id="65539" name="AutoShape 5" descr="data:image/jpg;base64,/9j/4AAQSkZJRgABAQAAAQABAAD/2wCEAAkGBhQPEBAQEBQUFRASFxYYGBYSEBUVEhQUFhUWFhQQGRQXHTIeGhojGxUVHzAgIycpLC04GB8xNTAqNSYrLCkBCQoKDgwOGg8PGi8lHiU1Miw1NSwpKSwsMDQwNSwqLCwsNCwpLCwtLCwvLDQpLCwsLCwsLCwqLCwsLCwsLCksLP/AABEIALQBGAMBIgACEQEDEQH/xAAcAAEAAgIDAQAAAAAAAAAAAAAABgcEBQEDCAL/xABJEAABAwIDBQMEDgYKAwAAAAABAAIDBBEFEiEGBxMxQSJRYRRxgZEIIzJCUnKCkpOhsbPB0RU1U2JzshYXJDM0Q3Si0vDCw+L/xAAaAQEAAgMBAAAAAAAAAAAAAAAAAQUDBAYC/8QAMREBAAIBAwICCAQHAAAAAAAAAAECAwQRIQUSMUETFFFhcYHR8CJSkeEGIzJCobHB/9oADAMBAAIRAxEAPwC8UREBERAREQEREBERAREQEREBERAREQEREBERAREQEREBERAREQEREBERAREQEREBERAREQEREBERAREQFwSuVjYkbQykcwx/8pRMRvOyOVm8+gie6N0pLmmxyRvc245jMBYr5bvToTykf9C/8lRdHSmRzWjUusB5ypPBsnKADa48A4/gqe+uyb7Vj/DsrdE0eOI9JeY+cfRaTd5NGeT3/RO/JdzNvqU8nP8Ao3KtI8Bkb7x3oY78lmQUDm82PHi5hA9ZWtk6hqqxv28fBgt0vQ/23mfnH0WphuMR1IJide3MEWcPQVnKscNkdDVUpabXMgPiMl7H1KzQrTQ6mdRi75jlQa3TxgydtZ4lyi4RbrScoiICIiAiIgIiICIiAiIgIiICIiAiIgIiICIiAiIgIiICxsS/uZfiP/lKyVj4h/dS/Ed/KVE+D1X+qHnvB4LPjPcQry2cga6nYS0E2HMA+9Cpuiiy2Pd+SufZf/DR+YfytVN023da7qv4i8MbY+SM+A35oWq2kpmiDRrR2m8gFulqdpzancbEhpBNgSbDmbDVWGsiZwXiPY5rTztlr8UJcbVdGPGX7sqc1uLcM5Wtvbnc/Uq8grWzVtLw8xy8UuuxwAuyw1IUzxZ4Y9xfcAm4NtCLDuWHoWL+TteGXrl7Umvb7PqTbTvbyY31laefeK+NwzQtLeuVxzW8L6LHw7Zh9YDJx523LtGvDWgZiGgAtPQLB2i2eNMGsL3SEi93kE87WuAF1uDFpL39HMbz81B3Z6177TwsfC8TZUxMmiN43i4PXuII6EEEWWWoXuvNqQN6Xk++eFNFUZ8cY8tqR5SsazvWJERFhehERAREQEREBERAREQEREBERAREQEREBERAREQF0Vw9qk+K77Cu9cOCiY3hMTtO6k6WluPQpvhG0T4o2xhjSBbUuPcB3eC+8X2LcXl9O9rWnmwx3sfA3GiwxsvVDlIz6Ef81zNdJrMNp9HMRv73UajWaXVVjvn/AG3P9K3fAb84/kstm0bX0jKpg0cB2XHUa2INvMVGXbL1mtpmfQD/AJrcYRsuWURpZHEWAs+wvcXOa3nPJb2njWdt4yTztx4eKrzV0sdvbPnztv4OjDMfinqBE+MBz7kEPNrgXIIus/HcbEWZjmBwHeSPHotFSbDyxVDZc+drM1gGAXzC175luNptmvKQSx1nHmD6rixVr0zeIj1qfv5K/qsU3j1Sfv5szDcTjNPx422va7c2t75bX86j+0VT5QQbWsLc7rY4Bs2+GnfA9xuQbPAGhLi4ENudBpoea09VsrWnM3ylhB0zNpmg+cXfzVtgvgx5Jt3bc8b7+CqzUy3rEM/doLU3ypfv5FMlotk8D8jhbGL2aLakFxNy5zzbqSSVvVp58kZMtrV8Jlu0jasQIiLC9iIiAiIgIiICIiAiIgIiICIiAiIgIiICIiAiIgLgrlEGpxuUjIOhutWJFm7SSZTH8r8FqsPjEs+Q8rD6y78lw+rxZdT1O2GLbR+yzxzFMHdsyS8f9C7p69zqV5POPLc36XNye7ktkMEj7j61y6FlOxxAJBsCO/8A7qrXF0ydNjyTlycTG3w97BbPF5jthG6DHg2WMNcHZs1wHA6AXuvraGtEcr8zst7Wu61xbotlS08D5NGZXG/IADvI0Gi7cVq43ExyR5svWw8+l1qxp9P6lFfTfh7vH/jU1+15/F+Fr8FxR09G7rlLrEG92iQgfUFhPk8frUnwmnjDM0QsHdO6x5WWPi2FRiOWQNAcGk6WtcBbGu6ZOox1yUycVr+uzSy4ZvWJiWkoMXMMjBqWvNiL+B1CmTHXAI5FVpNPeeAD4f4OVk0/uG+YfYs3QLWnTT3T5o0UzOPl2IiK/boiIgIiICIiAiIgIiICIiAozs7t1FW1dZRtY9ktI4g57WkAeWOey3QEAa/CCkyp+B/kcxxS9mQ4nWQTnoKaoe0Zz4MkDD6SgnlXtvFHicGF5XullYXF4tw2dl7g13W5DCdO8LbYZXumEhfE+LJI9gEmXttadJm5T7l3S+qrTCGGSvwiueCH19RWzC/MQim4dMz6JrT8or5mlc6nfAXObDU43JDM5ri08FziTHmGoDi1rfT4oLZDxz6JnHpVe7SYHTUNPirKV4iL6CVzqVhswWDwKoNv2SfcG1r28FgYlgzIKXC4gXgYlUU4rJuI4STXic8RF1+y1zuzYW00QWiHg8kDwqzxbDWUNe+koZG0kVVQ1DpLOLYYJGENhq7E2YbuLbi17d6x8Cohh1TQeU0BppHOELamkqxJDUSPYQGTtPaIcRmBcDY21QWpnHLqtFju1Bp54aWGB9RUStdJkY9jAyJha10jnvNubgAFAqHCIqvCK3E6kny8Gqfx87my074XvEcbDfsNaGt7I79ea76HAYKzE6CWqgYZajDuPKCCLz5oBnIvzAJCCw6HaCGUVBa6wp5HRyF/Za17Q0u1OhHaGqzoZmvaHMILSLgg3BHeCq82D2Rpc2KgQtaW1c0ILbhzYrROEY15XsVP6GibDG2JmjGCwubn1oI/tlJlMPyvwWv2ZkvVfJZ9sqyNvrjgOt2e0CelzYgfUVGqLE3ROzMNnd9r9/f5z61yua0YOoTmtHH7LbHjnJp+2FqLW4++0N/3goe3aqf9p/tb+S4nx2WUZXuJF72sB9iya3q2LLgvjis7zGzHj0d62iZmGwZPdzQOd13Yu/26Tz/gFpqKpvPG3r2j9Sk2P4M915YQC73zSbX8Qe9VmLRZM3TYrjjeYtu0Or47WnarpwXEmRZs5tfznqu3FtpoDFI0OJc5pAGU8yFGZsPqj/lD59vwWDPgNW7/ACm/Sf8Ayt7Fk6jGKMU4+NtvvlV1tnivbsxYKnNU04/f/wDFytyn9wzzD7FV2DbI1HlDJJWgNZcgNJcXOIIHTQaqYijrWytDZGmDO2+YtzCMSXLW9nqzTXuVv0vT2wYe20bctnT0mldpSRECK0bAiIgIiICIiAiIgIiICIiAtRJsrTOgqKZ0d4al73ytLndt8hBe697jUDlyW3VN76t6T6Vxw6iflmIvNK09qMEaRNPRxGpPMaW56BN8bxnC6SSmNTPDHLR5hE3inNGHM4ZHDab+501Cw8OxXBq2OakimgkbUSOkfG6VzXOle4EvbnIcHXAIy8uipfYjc7V4tH5S57YYHE5XyAufJY2LmtHMXvqSPSu3bTcnVYbC6pY9tRCzV5Y0tkjHwyw82jvB0QX7R7EUsUVREGPcKlpZK6WaSSV7MpbkMjjmAAJsAdLrOxDAIKin8llYHQWaA0k3GS2QhwNw4WBBBvoqZ3Lb05DMzDa15ex+kEjzdzXdIC482nkL8jYdRa0d4+OuocLrKmM2kayzD3Pe4Ma7zjNf0INRUVODYYZ4qiaMyzNySiomfUTOZawidmLnBv7uiyNj8FwyfJV0TnzMgcWx8SeeSOF9hfIyU2aQDztpdUHu62EdjlVKx0pjbG3PI8tzvJc6wAudSTc3J6K8KfAhs1g1cYJHSOYHytc9obZ7mtY3QaaGxQNpafBaeoe6slZHJI4Pkh8ok4cjxa0klMw5SdBzGvitrQ7SYbUE4lHPHaBvAMrnOYxjXua7hkOsNSG62XnbYPZF+O1z4nzFpyulkkcM7zqByJ1JLh1VtYruifS4NWUNE51RLPLFIA/JHbIW5hcm3IXQTLA2YfPVy1NFO1857UrYKlxjcSMglfE05c1hbNbopSqh3JbB1mGT1b6yIRtkjY1p4jHXIcSR2Seit5BjV+HsqIzHK3Mw9PsII5FRs7vYgTle8D47vzUtRYr4cd+bREvdcl68VlE/6v2ftH/Pd+aHd+z9o/57vzUsRePVcP5I/R79Pk/NKOYbsZHA7M03J5k3Lrd1ydFIrLlFmrStY2rG0MVrTad5cWSy5RekOLLlEQEREBERAREQEREBERAREQEREHVVTiNj3nkxpcfMBc/YvGlTUPr61z3H2ypm5nXWR9h6rj1L2Dj8ZdSVTRzMMoHnLHALyBss8NrqInkJ4b+biNQexcNoG08MUMYsyJjWNA6NaAB9i7Z4Wva5jwC1wIIPItIsR6ivsIUHjLGaV1DXTxsNnU07w09QY5DlP1BTjePUYpUCoqXeUfoqYRSC7v7OGvbG5oAvyzlRbeO8HF8RI5eUS/U4g/Wrl2uiLNj42u5inpL/AD4kFNbGRYi58v6K4+ezeJ5O6xy3OW+vK91u8epceFNMa3yzyXL7ZxX3jy3Huhfleyk/sa/8RX/w4/53Kzt7f6lxD+GPvGIPNWx0Ve6Z4wvjcfIc3AdZ3DzC9zflfKrPdXYrR4BXy1slTHUieHhvkeeIGEtDg035c1qfY5frKo/0zvvI1Ze/T9SVHx4fvWoIpuD2nqqyorG1VRLM1kbC0SPLg0l5BIuu7e5vikpJXUGHkCZn97NYOyEi/CYDpmF9SeXLne0f9jzUcKXE5DyZTtd81zj+CgGztKcRxSnZMS7ymobxCTqQ9+aTXzXQb6iw7HquPyyI1z2EXDxM8Zh3taXXcPMFLd1m+CoFUygxJxe2R2RkjxaWOQmwY89QTprqCr2iiDWhrQA0AAACwAGgAHcq7xzcjTVldLXPmmjdI5r8kORoDwBd2Ygm5Iv05oM/ehvIbg8DQwB9XNfhscey0DnK+3vQdLdT5iqiwylx7Hg6ojml4NyA4z8CG45tY1tr25aD0rVb58TdPjNUCbiHLE0dwa0E/wC4uPpU1wDf7TUdLBTMo5csMbWaSsFyBq7l1Nz6UEak2nxrZ+oYyqfI5p1DJ5DNDK0c8r76egghX/sftTHilJFVQ6B+jmE3Mbx7qM+bv6ggqh95W9mDGKRsApnxyMkD2vdI11tCHN0F9QfqCkXsa8SNq+mJOUcKRo6AnMx/rsz1ILxREQEREBERAREQEREBERAREQEREBERBw5txY8ivH22uAvwzEZ4NW5JM0Z74yc0bx6Leor2EoNvN3Zx4zE1zSI6uIHhyH3JHMxPt72+oPMekhBu9idqI8SooamNwLnNAkbfVkoFnsI6a3t3ggrK2k2hiw+mlqZ3BrIwSLnV7vextHUk6WXmd2yWM4TI7hRVUZ5F9Lncxw6ax6H0p/RfGcXkaJY6uS3J1TnZGzvN5LAehBo8Lw+XFcQbG3WWqlJJHvc7i57z4AEn0L0TvjpxHgFTG0WawQNA7g2WMAeoJuw3WMwdplkcJayQWc8DsRt6xsvrqebjzsOSzt7eGS1OEVUNPG6SV3Csxgu42lYTYeYEoKz9jV/iK/8Ahx/zuVnb2/1LiH8MfeMUF3CbLVVFPWuqqeWEPjjDTIwtDiHEkBWDvNoJKjCa2GFjpJXsAaxgu5xztNgPMCgpz2OX6yqP9M77yNWXv1/UlR8eH71qhe4rZGsoq+eSqp5YmOgc0OkYWgu4jDlv32B9Sn2+HCparCZ4aeN0srnRWYwXcQJGkm3gEFYex5puLJicfw6drfnOcPxUA2cqv0dilPJMCPJqhvEFtQGPyv08BdW1uF2WqqKorHVVPLC18bA0yMLQ4h5JA9C+t7m56SpldX4e3NI/WWG4Bc4f5rL6XPUdefVBcsUoc0OaQWuAIINwQdQQe5VXi+/dsOISUUNNx2tkbE17Jw3O82aQAWkaOJHPoqnposbij8jjbiLY/c8NrJg0A+9GmgVhbpNzssE7K/EG5HR6xQkguzdJX20Fug531NrIIFvnwx0GM1ZI0myytPeHNAP+4OHoV9bHYTQVtBS1DaWldnjZc+TREh4AD2ns8w4FYm9Ldq3GIWujIZVw34bne5c084n21t1B6ekqlqOhx3BXPjgjqo2k6iOLjQuPwhYFt/HmgvDa04VhUAnqqWmDHODAGUcLnuce5tuQAJK79hcbw6tEsuGRsZlytkLKUQnW5a0nKM3K+hNvSqPbsdjWOzMdVNmyjTiVTeFHG08y1lh6mjVegNjNkosKpGUsOtu095HakkNszz3cgAOgACDeoiICIiAiIgIiICIiAiIgIiICIiAiIgIiICIiAiIgIiICIiAiIgLBxrGYqKnlqah2WKJt3Hme4ADqSSAB3kLOUV3j7HPxajFLHKIvbGvc5zS4FrQ7s2BHUg+hRKYRBm+2oma6elwmplpG39tzO1A5nsxlot5zZTTYXbyDGIDLBdr2ECSN9s8biLjUaFpsbHwPIghbASQYZRsEj2RU9PG1uY9loDWgCw7zbkNT4qpt09V/asfxSGMto7SOjBGUEhz5Qy3K4bzHTOFPHKPJM9qN79LQ1Jo2RzVNSPdMp2B2Q2uWEk6ut0ANutlm7GbzaXFXvhjEkVTGCXQztDX2BsSLEg2JFxzHcor7H3DA6lqsQk7VTUzPBefdZW5XEX8XucTbnYdyxt58AosewWuis18zxHJbTMGvYwk25ksmLfkhPOIk9swuFRzZrbmDEamtp4A4+Rua1z7tMby4vF2EHUXYdVibb7BOxQs/tlRBG1paY4XWjfck5nC+p1soPuGw4U1bjdO0lzYZGRhxFiRHJUMDiB1NkjxJW5imKRUsMlRO8MhjGZzncgPtJJsABqbgKuP6/wCl1eKWsNMHZTNwmZAfnfVe/gsf2QFW98WH0LDYVc+p+Jla0EdReUH5IVlU+Bwx0oo2xt8nDOHkt2Sy2UgjrfW/nT3jnBcairYI6mneHwyC7XDTrYgg6ggggg9yzlUe4SR0TsWoCbsppxlvz1Mkbj6eE0q3E+AIiICIiAiIgIiICIiAiIgIiICIiAiIgIiICIiAiIgKO7e7YNwmikqnNzPuGRsvbPI6+UE9AACT4AqRKMbd7BxYzFFDNJJG2N5eOFl1OUt1zA9CfWolMIPgu7Wqxgx12PTSFru1HSRksaxp1Adb3GnRva5Xde4VkVuCMZQT0lNG1jDDJGxjAGtBcxwA9JPPxUBHsfaccq2t+kZ/xUm2J3cR4TJLJHUTzGVoaRO5pDQDe4sFM88I96Oex5rmuwyWG/tkM78zeoD2tLSR42cPklYe9dwqsbwGjZrIyTiPHcx0sZubfuwvK2WNbpJmVkldhFY6jkmJMjMpMZJN3EW6E65SCLk2tyWw2F3XigqJK6rndVV8gIMjxowEAOy3JJNhbMbaaABTvvMSeUwniqTc7+tdo/8AUf8AvqVbaiOxuwX6NqsRqeNxDXSZ8vCycPtyPtfMc395bkOSiPEnwRDf80xOwisIvHBUOzHzmN7R6RE/1K2G1TCwShw4ZbmzXGXLa+e/dbW61+0+zUOJUslJUAmN9tW6PY4atkaehB/EHQqtf6nMQ4XkX6Vd+j+WThuzZP2ds3LplzW8OieWw+9w7OLLjFaB7VUVAyE9bOkkIt5pWK3FqtmNm4cNpY6SnBEcY5u1c9x1dI4jmSfy5BbVT7oBERQCIiAiIgIiICIiAiIgIiICIiAiIgIiICIiAiIgIiICIiAiIgIiICIiAiIgIiICIiAiIgIiICIi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pic>
        <p:nvPicPr>
          <p:cNvPr id="65540" name="Picture 7" descr="http://strongwillow.net/voyage/wp-content/uploads/2010/10/openoffice4pu.png"/>
          <p:cNvPicPr>
            <a:picLocks noChangeAspect="1" noChangeArrowheads="1"/>
          </p:cNvPicPr>
          <p:nvPr/>
        </p:nvPicPr>
        <p:blipFill>
          <a:blip r:embed="rId4" cstate="print"/>
          <a:srcRect/>
          <a:stretch>
            <a:fillRect/>
          </a:stretch>
        </p:blipFill>
        <p:spPr bwMode="auto">
          <a:xfrm>
            <a:off x="684213" y="4473575"/>
            <a:ext cx="3128962" cy="2124075"/>
          </a:xfrm>
          <a:prstGeom prst="rect">
            <a:avLst/>
          </a:prstGeom>
          <a:noFill/>
          <a:ln w="9525">
            <a:noFill/>
            <a:miter lim="800000"/>
            <a:headEnd/>
            <a:tailEnd/>
          </a:ln>
        </p:spPr>
      </p:pic>
      <p:pic>
        <p:nvPicPr>
          <p:cNvPr id="65541" name="Picture 9" descr="http://www.x-berry.com/wordpress/wp-content/uploads/2010/04/ms-office-2010-RTM.jpg"/>
          <p:cNvPicPr>
            <a:picLocks noChangeAspect="1" noChangeArrowheads="1"/>
          </p:cNvPicPr>
          <p:nvPr/>
        </p:nvPicPr>
        <p:blipFill>
          <a:blip r:embed="rId5" cstate="print"/>
          <a:srcRect/>
          <a:stretch>
            <a:fillRect/>
          </a:stretch>
        </p:blipFill>
        <p:spPr bwMode="auto">
          <a:xfrm>
            <a:off x="755650" y="1773238"/>
            <a:ext cx="3524250" cy="2268537"/>
          </a:xfrm>
          <a:prstGeom prst="rect">
            <a:avLst/>
          </a:prstGeom>
          <a:noFill/>
          <a:ln w="9525">
            <a:noFill/>
            <a:miter lim="800000"/>
            <a:headEnd/>
            <a:tailEnd/>
          </a:ln>
        </p:spPr>
      </p:pic>
      <p:pic>
        <p:nvPicPr>
          <p:cNvPr id="65542" name="Picture 2" descr="http://macosfile.it168.com/month_0806/20080626_690e5e56ef15d394b7c1fIZAKxXxX3za.jpg"/>
          <p:cNvPicPr>
            <a:picLocks noChangeAspect="1" noChangeArrowheads="1"/>
          </p:cNvPicPr>
          <p:nvPr/>
        </p:nvPicPr>
        <p:blipFill>
          <a:blip r:embed="rId6" cstate="print"/>
          <a:srcRect/>
          <a:stretch>
            <a:fillRect/>
          </a:stretch>
        </p:blipFill>
        <p:spPr bwMode="auto">
          <a:xfrm>
            <a:off x="3887788" y="1773238"/>
            <a:ext cx="2339975" cy="2530475"/>
          </a:xfrm>
          <a:prstGeom prst="rect">
            <a:avLst/>
          </a:prstGeom>
          <a:noFill/>
          <a:ln w="9525">
            <a:noFill/>
            <a:miter lim="800000"/>
            <a:headEnd/>
            <a:tailEnd/>
          </a:ln>
        </p:spPr>
      </p:pic>
      <p:pic>
        <p:nvPicPr>
          <p:cNvPr id="65543" name="Picture 11" descr="http://d.lanrentuku.com/down/png/0905/Bluetooth_HTML/Regular_Document-Code-HTML.png"/>
          <p:cNvPicPr>
            <a:picLocks noChangeAspect="1" noChangeArrowheads="1"/>
          </p:cNvPicPr>
          <p:nvPr/>
        </p:nvPicPr>
        <p:blipFill>
          <a:blip r:embed="rId7" cstate="print"/>
          <a:srcRect/>
          <a:stretch>
            <a:fillRect/>
          </a:stretch>
        </p:blipFill>
        <p:spPr bwMode="auto">
          <a:xfrm>
            <a:off x="6740525" y="4419600"/>
            <a:ext cx="2214563" cy="2212975"/>
          </a:xfrm>
          <a:prstGeom prst="rect">
            <a:avLst/>
          </a:prstGeom>
          <a:noFill/>
          <a:ln w="9525">
            <a:noFill/>
            <a:miter lim="800000"/>
            <a:headEnd/>
            <a:tailEnd/>
          </a:ln>
        </p:spPr>
      </p:pic>
      <p:pic>
        <p:nvPicPr>
          <p:cNvPr id="65544" name="Picture 15" descr="http://new.51cto.com/files/uploadimg/20081126/1007468.jpg"/>
          <p:cNvPicPr>
            <a:picLocks noChangeAspect="1" noChangeArrowheads="1"/>
          </p:cNvPicPr>
          <p:nvPr/>
        </p:nvPicPr>
        <p:blipFill>
          <a:blip r:embed="rId8" cstate="print"/>
          <a:srcRect/>
          <a:stretch>
            <a:fillRect/>
          </a:stretch>
        </p:blipFill>
        <p:spPr bwMode="auto">
          <a:xfrm>
            <a:off x="4319588" y="4352925"/>
            <a:ext cx="1911350" cy="25050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403350" y="404813"/>
            <a:ext cx="6481763" cy="720725"/>
          </a:xfrm>
        </p:spPr>
        <p:txBody>
          <a:bodyPr/>
          <a:lstStyle/>
          <a:p>
            <a:pPr algn="ctr" eaLnBrk="1" hangingPunct="1"/>
            <a:r>
              <a:rPr lang="en-US" altLang="zh-CN" sz="3600">
                <a:solidFill>
                  <a:srgbClr val="FFFF00"/>
                </a:solidFill>
              </a:rPr>
              <a:t>7.4 </a:t>
            </a:r>
            <a:r>
              <a:rPr lang="zh-CN" altLang="en-US" sz="3600">
                <a:solidFill>
                  <a:srgbClr val="FFFF00"/>
                </a:solidFill>
              </a:rPr>
              <a:t>可安装性和可恢复性测试</a:t>
            </a:r>
          </a:p>
        </p:txBody>
      </p:sp>
      <p:sp>
        <p:nvSpPr>
          <p:cNvPr id="67586" name="Rectangle 3"/>
          <p:cNvSpPr>
            <a:spLocks noChangeArrowheads="1"/>
          </p:cNvSpPr>
          <p:nvPr/>
        </p:nvSpPr>
        <p:spPr bwMode="auto">
          <a:xfrm>
            <a:off x="1079500" y="2349500"/>
            <a:ext cx="3563938" cy="3108325"/>
          </a:xfrm>
          <a:prstGeom prst="rect">
            <a:avLst/>
          </a:prstGeom>
          <a:noFill/>
          <a:ln w="9525">
            <a:noFill/>
            <a:miter lim="800000"/>
            <a:headEnd/>
            <a:tailEnd/>
          </a:ln>
        </p:spPr>
        <p:txBody>
          <a:bodyPr>
            <a:spAutoFit/>
          </a:bodyPr>
          <a:lstStyle/>
          <a:p>
            <a:pPr>
              <a:spcBef>
                <a:spcPct val="50000"/>
              </a:spcBef>
              <a:buClr>
                <a:srgbClr val="3366FF"/>
              </a:buClr>
              <a:buFont typeface="Wingdings" pitchFamily="2" charset="2"/>
              <a:buChar char="n"/>
            </a:pPr>
            <a:r>
              <a:rPr lang="zh-CN" altLang="en-US" sz="2400" b="1" i="0"/>
              <a:t>  </a:t>
            </a:r>
            <a:r>
              <a:rPr lang="zh-CN" altLang="en-US" sz="2800" b="1" i="0"/>
              <a:t>系统软件安装</a:t>
            </a:r>
          </a:p>
          <a:p>
            <a:pPr>
              <a:spcBef>
                <a:spcPct val="50000"/>
              </a:spcBef>
              <a:buClr>
                <a:srgbClr val="3366FF"/>
              </a:buClr>
              <a:buFont typeface="Wingdings" pitchFamily="2" charset="2"/>
              <a:buChar char="n"/>
            </a:pPr>
            <a:r>
              <a:rPr lang="zh-CN" altLang="en-US" sz="2800" b="1" i="0"/>
              <a:t>  应用软件安装</a:t>
            </a:r>
          </a:p>
          <a:p>
            <a:pPr>
              <a:spcBef>
                <a:spcPct val="50000"/>
              </a:spcBef>
              <a:buClr>
                <a:srgbClr val="3366FF"/>
              </a:buClr>
              <a:buFont typeface="Wingdings" pitchFamily="2" charset="2"/>
              <a:buChar char="n"/>
            </a:pPr>
            <a:r>
              <a:rPr lang="zh-CN" altLang="en-US" sz="2800" b="1" i="0"/>
              <a:t>  服务器的安装</a:t>
            </a:r>
          </a:p>
          <a:p>
            <a:pPr>
              <a:spcBef>
                <a:spcPct val="50000"/>
              </a:spcBef>
              <a:buClr>
                <a:srgbClr val="3366FF"/>
              </a:buClr>
              <a:buFont typeface="Wingdings" pitchFamily="2" charset="2"/>
              <a:buChar char="n"/>
            </a:pPr>
            <a:r>
              <a:rPr lang="zh-CN" altLang="en-US" sz="2800" b="1" i="0"/>
              <a:t>  客户端的安装</a:t>
            </a:r>
          </a:p>
          <a:p>
            <a:pPr>
              <a:spcBef>
                <a:spcPct val="50000"/>
              </a:spcBef>
              <a:buClr>
                <a:srgbClr val="3366FF"/>
              </a:buClr>
              <a:buFont typeface="Wingdings" pitchFamily="2" charset="2"/>
              <a:buChar char="n"/>
            </a:pPr>
            <a:r>
              <a:rPr lang="zh-CN" altLang="en-US" sz="2800" b="1" i="0"/>
              <a:t>  产品升级安装</a:t>
            </a:r>
          </a:p>
        </p:txBody>
      </p:sp>
      <p:pic>
        <p:nvPicPr>
          <p:cNvPr id="67587" name="Picture 2" descr="http://t2.gstatic.com/images?q=tbn:ANd9GcRKbBEna2J-dWCT5Gpo3DMu7DRe5XU9ROlKztk9dXjDQYaZw3-XeQ"/>
          <p:cNvPicPr>
            <a:picLocks noChangeAspect="1" noChangeArrowheads="1"/>
          </p:cNvPicPr>
          <p:nvPr/>
        </p:nvPicPr>
        <p:blipFill>
          <a:blip r:embed="rId3" cstate="print"/>
          <a:srcRect/>
          <a:stretch>
            <a:fillRect/>
          </a:stretch>
        </p:blipFill>
        <p:spPr bwMode="auto">
          <a:xfrm>
            <a:off x="4824413" y="2133600"/>
            <a:ext cx="3851275" cy="36353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476375" y="260350"/>
            <a:ext cx="5903913" cy="792163"/>
          </a:xfrm>
        </p:spPr>
        <p:txBody>
          <a:bodyPr/>
          <a:lstStyle/>
          <a:p>
            <a:pPr algn="ctr" eaLnBrk="1" hangingPunct="1"/>
            <a:r>
              <a:rPr lang="zh-CN" altLang="en-US" sz="3600">
                <a:solidFill>
                  <a:srgbClr val="FFFF00"/>
                </a:solidFill>
              </a:rPr>
              <a:t>安装性测试</a:t>
            </a:r>
          </a:p>
        </p:txBody>
      </p:sp>
      <p:grpSp>
        <p:nvGrpSpPr>
          <p:cNvPr id="69634" name="组 1"/>
          <p:cNvGrpSpPr>
            <a:grpSpLocks/>
          </p:cNvGrpSpPr>
          <p:nvPr/>
        </p:nvGrpSpPr>
        <p:grpSpPr bwMode="auto">
          <a:xfrm>
            <a:off x="1331913" y="1557338"/>
            <a:ext cx="6356350" cy="4824412"/>
            <a:chOff x="1367643" y="1700807"/>
            <a:chExt cx="6357333" cy="4824537"/>
          </a:xfrm>
        </p:grpSpPr>
        <p:pic>
          <p:nvPicPr>
            <p:cNvPr id="69635" name="Picture 2" descr="http://always-online.com/images/softwareinstall.jpg"/>
            <p:cNvPicPr>
              <a:picLocks noChangeAspect="1" noChangeArrowheads="1"/>
            </p:cNvPicPr>
            <p:nvPr/>
          </p:nvPicPr>
          <p:blipFill>
            <a:blip r:embed="rId3" cstate="print"/>
            <a:srcRect/>
            <a:stretch>
              <a:fillRect/>
            </a:stretch>
          </p:blipFill>
          <p:spPr bwMode="auto">
            <a:xfrm>
              <a:off x="1367643" y="1700807"/>
              <a:ext cx="6357333" cy="4824537"/>
            </a:xfrm>
            <a:prstGeom prst="rect">
              <a:avLst/>
            </a:prstGeom>
            <a:noFill/>
            <a:ln w="9525">
              <a:noFill/>
              <a:miter lim="800000"/>
              <a:headEnd/>
              <a:tailEnd/>
            </a:ln>
          </p:spPr>
        </p:pic>
        <p:sp>
          <p:nvSpPr>
            <p:cNvPr id="69636" name="椭圆 5"/>
            <p:cNvSpPr>
              <a:spLocks noChangeArrowheads="1"/>
            </p:cNvSpPr>
            <p:nvPr/>
          </p:nvSpPr>
          <p:spPr bwMode="auto">
            <a:xfrm>
              <a:off x="4139952" y="5769260"/>
              <a:ext cx="1116124" cy="540060"/>
            </a:xfrm>
            <a:prstGeom prst="ellipse">
              <a:avLst/>
            </a:prstGeom>
            <a:noFill/>
            <a:ln w="9525" algn="ctr">
              <a:solidFill>
                <a:srgbClr val="FF0000"/>
              </a:solidFill>
              <a:round/>
              <a:headEnd/>
              <a:tailEnd/>
            </a:ln>
          </p:spPr>
          <p:txBody>
            <a:bodyPr lIns="0" tIns="0" rIns="0" bIns="0" anchor="ctr"/>
            <a:lstStyle/>
            <a:p>
              <a:endParaRPr lang="zh-CN" altLang="en-US" i="0"/>
            </a:p>
          </p:txBody>
        </p:sp>
        <p:sp>
          <p:nvSpPr>
            <p:cNvPr id="69637" name="椭圆 6"/>
            <p:cNvSpPr>
              <a:spLocks noChangeArrowheads="1"/>
            </p:cNvSpPr>
            <p:nvPr/>
          </p:nvSpPr>
          <p:spPr bwMode="auto">
            <a:xfrm>
              <a:off x="6408204" y="5769260"/>
              <a:ext cx="1116124" cy="540060"/>
            </a:xfrm>
            <a:prstGeom prst="ellipse">
              <a:avLst/>
            </a:prstGeom>
            <a:noFill/>
            <a:ln w="9525" algn="ctr">
              <a:solidFill>
                <a:srgbClr val="FF0000"/>
              </a:solidFill>
              <a:round/>
              <a:headEnd/>
              <a:tailEnd/>
            </a:ln>
          </p:spPr>
          <p:txBody>
            <a:bodyPr lIns="0" tIns="0" rIns="0" bIns="0" anchor="ctr"/>
            <a:lstStyle/>
            <a:p>
              <a:endParaRPr lang="zh-CN" altLang="en-US" i="0"/>
            </a:p>
          </p:txBody>
        </p:sp>
        <p:sp>
          <p:nvSpPr>
            <p:cNvPr id="69638" name="椭圆 7"/>
            <p:cNvSpPr>
              <a:spLocks noChangeArrowheads="1"/>
            </p:cNvSpPr>
            <p:nvPr/>
          </p:nvSpPr>
          <p:spPr bwMode="auto">
            <a:xfrm>
              <a:off x="3383868" y="4761148"/>
              <a:ext cx="1620180" cy="540060"/>
            </a:xfrm>
            <a:prstGeom prst="ellipse">
              <a:avLst/>
            </a:prstGeom>
            <a:noFill/>
            <a:ln w="9525" algn="ctr">
              <a:solidFill>
                <a:srgbClr val="FF0000"/>
              </a:solidFill>
              <a:round/>
              <a:headEnd/>
              <a:tailEnd/>
            </a:ln>
          </p:spPr>
          <p:txBody>
            <a:bodyPr lIns="0" tIns="0" rIns="0" bIns="0" anchor="ctr"/>
            <a:lstStyle/>
            <a:p>
              <a:endParaRPr lang="zh-CN" altLang="en-US" i="0"/>
            </a:p>
          </p:txBody>
        </p:sp>
      </p:gr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979613" y="260350"/>
            <a:ext cx="5457825" cy="774700"/>
          </a:xfrm>
        </p:spPr>
        <p:txBody>
          <a:bodyPr/>
          <a:lstStyle/>
          <a:p>
            <a:pPr algn="ctr" eaLnBrk="1" hangingPunct="1"/>
            <a:r>
              <a:rPr lang="zh-CN" altLang="en-US" sz="3600">
                <a:solidFill>
                  <a:srgbClr val="FFFF00"/>
                </a:solidFill>
              </a:rPr>
              <a:t>卸载</a:t>
            </a:r>
          </a:p>
        </p:txBody>
      </p:sp>
      <p:sp>
        <p:nvSpPr>
          <p:cNvPr id="71682" name="文本占位符 2"/>
          <p:cNvSpPr>
            <a:spLocks noGrp="1"/>
          </p:cNvSpPr>
          <p:nvPr>
            <p:ph type="body" sz="half" idx="1"/>
          </p:nvPr>
        </p:nvSpPr>
        <p:spPr>
          <a:xfrm>
            <a:off x="971550" y="5805488"/>
            <a:ext cx="7581900" cy="747712"/>
          </a:xfrm>
        </p:spPr>
        <p:txBody>
          <a:bodyPr/>
          <a:lstStyle/>
          <a:p>
            <a:pPr algn="ctr" eaLnBrk="1" hangingPunct="1">
              <a:buFontTx/>
              <a:buNone/>
            </a:pPr>
            <a:r>
              <a:rPr lang="zh-CN" altLang="en-US" sz="3600" b="1" u="sng">
                <a:solidFill>
                  <a:srgbClr val="FF0000"/>
                </a:solidFill>
              </a:rPr>
              <a:t>卸载最大的风险是什么？</a:t>
            </a:r>
          </a:p>
        </p:txBody>
      </p:sp>
      <p:pic>
        <p:nvPicPr>
          <p:cNvPr id="71683" name="Picture 2" descr="http://www2.incredimail.com/english/images/help_center_new/uninstall_incredimail_01.gif"/>
          <p:cNvPicPr>
            <a:picLocks noChangeAspect="1" noChangeArrowheads="1"/>
          </p:cNvPicPr>
          <p:nvPr/>
        </p:nvPicPr>
        <p:blipFill>
          <a:blip r:embed="rId2" cstate="print"/>
          <a:srcRect/>
          <a:stretch>
            <a:fillRect/>
          </a:stretch>
        </p:blipFill>
        <p:spPr bwMode="auto">
          <a:xfrm>
            <a:off x="2195513" y="1557338"/>
            <a:ext cx="511492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331913" y="333375"/>
            <a:ext cx="6696075" cy="661988"/>
          </a:xfrm>
        </p:spPr>
        <p:txBody>
          <a:bodyPr/>
          <a:lstStyle/>
          <a:p>
            <a:pPr algn="ctr" eaLnBrk="1" hangingPunct="1"/>
            <a:r>
              <a:rPr lang="zh-CN" altLang="en-US" sz="3600">
                <a:solidFill>
                  <a:srgbClr val="FFFF00"/>
                </a:solidFill>
              </a:rPr>
              <a:t>第</a:t>
            </a:r>
            <a:r>
              <a:rPr lang="en-US" altLang="zh-CN" sz="3600" dirty="0">
                <a:solidFill>
                  <a:srgbClr val="FFFF00"/>
                </a:solidFill>
              </a:rPr>
              <a:t>7</a:t>
            </a:r>
            <a:r>
              <a:rPr lang="zh-CN" altLang="en-US" sz="3600">
                <a:solidFill>
                  <a:srgbClr val="FFFF00"/>
                </a:solidFill>
              </a:rPr>
              <a:t>章 验收测试</a:t>
            </a:r>
          </a:p>
        </p:txBody>
      </p:sp>
      <p:sp>
        <p:nvSpPr>
          <p:cNvPr id="19458" name="Rectangle 5"/>
          <p:cNvSpPr>
            <a:spLocks noChangeArrowheads="1"/>
          </p:cNvSpPr>
          <p:nvPr/>
        </p:nvSpPr>
        <p:spPr bwMode="auto">
          <a:xfrm>
            <a:off x="755650" y="2205038"/>
            <a:ext cx="6445250" cy="2779712"/>
          </a:xfrm>
          <a:prstGeom prst="rect">
            <a:avLst/>
          </a:prstGeom>
          <a:noFill/>
          <a:ln w="9525">
            <a:noFill/>
            <a:miter lim="800000"/>
            <a:headEnd/>
            <a:tailEnd/>
          </a:ln>
        </p:spPr>
        <p:txBody>
          <a:bodyPr lIns="0" tIns="0" rIns="0" bIns="0">
            <a:spAutoFit/>
          </a:bodyPr>
          <a:lstStyle/>
          <a:p>
            <a:pPr>
              <a:lnSpc>
                <a:spcPct val="130000"/>
              </a:lnSpc>
            </a:pPr>
            <a:r>
              <a:rPr lang="en-US" altLang="zh-CN" sz="2800" i="0" dirty="0"/>
              <a:t>7.1 </a:t>
            </a:r>
            <a:r>
              <a:rPr lang="zh-CN" altLang="en-US" sz="2800" i="0"/>
              <a:t>验收测试的过程和主要内容</a:t>
            </a:r>
          </a:p>
          <a:p>
            <a:pPr>
              <a:lnSpc>
                <a:spcPct val="130000"/>
              </a:lnSpc>
            </a:pPr>
            <a:r>
              <a:rPr lang="en-US" altLang="zh-CN" sz="2800" i="0" dirty="0"/>
              <a:t>7.2 </a:t>
            </a:r>
            <a:r>
              <a:rPr lang="zh-CN" altLang="en-US" sz="2800" i="0"/>
              <a:t>产品规格说明书的验证</a:t>
            </a:r>
          </a:p>
          <a:p>
            <a:pPr>
              <a:lnSpc>
                <a:spcPct val="130000"/>
              </a:lnSpc>
            </a:pPr>
            <a:r>
              <a:rPr lang="en-US" altLang="zh-CN" sz="2800" i="0" dirty="0"/>
              <a:t>7.3 </a:t>
            </a:r>
            <a:r>
              <a:rPr lang="zh-CN" altLang="en-US" sz="2800" i="0"/>
              <a:t>用户界面和可用性测试</a:t>
            </a:r>
          </a:p>
          <a:p>
            <a:pPr>
              <a:lnSpc>
                <a:spcPct val="130000"/>
              </a:lnSpc>
            </a:pPr>
            <a:r>
              <a:rPr lang="en-US" altLang="zh-CN" sz="2800" i="0" dirty="0"/>
              <a:t>7.4 </a:t>
            </a:r>
            <a:r>
              <a:rPr lang="zh-CN" altLang="en-US" sz="2800" i="0"/>
              <a:t>可安装性和可恢复性测试</a:t>
            </a:r>
          </a:p>
          <a:p>
            <a:pPr>
              <a:lnSpc>
                <a:spcPct val="130000"/>
              </a:lnSpc>
            </a:pPr>
            <a:r>
              <a:rPr lang="en-US" altLang="zh-CN" sz="2800" i="0" dirty="0"/>
              <a:t>7.5 </a:t>
            </a:r>
            <a:r>
              <a:rPr lang="zh-CN" altLang="en-US" sz="2800" i="0"/>
              <a:t>文档测试</a:t>
            </a:r>
          </a:p>
        </p:txBody>
      </p:sp>
      <p:pic>
        <p:nvPicPr>
          <p:cNvPr id="19459" name="Picture 7" descr="http://www.myprogo.com/media/catalog/category/ProGoSolutionAcceptanceAndDeployment.gif"/>
          <p:cNvPicPr>
            <a:picLocks noChangeAspect="1" noChangeArrowheads="1"/>
          </p:cNvPicPr>
          <p:nvPr/>
        </p:nvPicPr>
        <p:blipFill>
          <a:blip r:embed="rId3" cstate="print"/>
          <a:srcRect/>
          <a:stretch>
            <a:fillRect/>
          </a:stretch>
        </p:blipFill>
        <p:spPr bwMode="auto">
          <a:xfrm>
            <a:off x="6110288" y="2205038"/>
            <a:ext cx="3033712" cy="303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258888" y="333375"/>
            <a:ext cx="6480175" cy="719138"/>
          </a:xfrm>
        </p:spPr>
        <p:txBody>
          <a:bodyPr/>
          <a:lstStyle/>
          <a:p>
            <a:pPr algn="ctr" eaLnBrk="1" hangingPunct="1"/>
            <a:r>
              <a:rPr lang="zh-CN" altLang="en-US" sz="3600">
                <a:solidFill>
                  <a:srgbClr val="FFFF00"/>
                </a:solidFill>
              </a:rPr>
              <a:t>可安装性测试</a:t>
            </a:r>
          </a:p>
        </p:txBody>
      </p:sp>
      <p:sp>
        <p:nvSpPr>
          <p:cNvPr id="72706" name="Rectangle 3"/>
          <p:cNvSpPr>
            <a:spLocks noChangeArrowheads="1"/>
          </p:cNvSpPr>
          <p:nvPr/>
        </p:nvSpPr>
        <p:spPr bwMode="auto">
          <a:xfrm>
            <a:off x="357158" y="1484313"/>
            <a:ext cx="8501122" cy="4819650"/>
          </a:xfrm>
          <a:prstGeom prst="rect">
            <a:avLst/>
          </a:prstGeom>
          <a:noFill/>
          <a:ln w="9525">
            <a:noFill/>
            <a:miter lim="800000"/>
            <a:headEnd/>
            <a:tailEnd/>
          </a:ln>
        </p:spPr>
        <p:txBody>
          <a:bodyPr wrap="square">
            <a:spAutoFit/>
          </a:bodyPr>
          <a:lstStyle/>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安装说明书有无对安装环境限制和特别要求？</a:t>
            </a:r>
          </a:p>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过程是否简单、易掌握？</a:t>
            </a:r>
          </a:p>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过程中是否有明显的、合理的提示信息？</a:t>
            </a:r>
          </a:p>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是否会出现不可预见或不可修复的错误？</a:t>
            </a:r>
            <a:endParaRPr lang="en-US" altLang="zh-CN" sz="2400" i="0" dirty="0">
              <a:latin typeface="楷体" pitchFamily="49" charset="-122"/>
              <a:ea typeface="楷体" pitchFamily="49" charset="-122"/>
            </a:endParaRPr>
          </a:p>
          <a:p>
            <a:pPr>
              <a:lnSpc>
                <a:spcPct val="120000"/>
              </a:lnSpc>
              <a:spcBef>
                <a:spcPct val="25000"/>
              </a:spcBef>
              <a:buClr>
                <a:srgbClr val="3366FF"/>
              </a:buClr>
              <a:buFont typeface="Wingdings" pitchFamily="2" charset="2"/>
              <a:buChar char="n"/>
            </a:pPr>
            <a:r>
              <a:rPr lang="en-US" altLang="zh-CN" sz="2400" i="0" dirty="0">
                <a:latin typeface="楷体" pitchFamily="49" charset="-122"/>
                <a:ea typeface="楷体" pitchFamily="49" charset="-122"/>
              </a:rPr>
              <a:t>  </a:t>
            </a:r>
            <a:r>
              <a:rPr lang="zh-CN" altLang="en-US" sz="2400" i="0" dirty="0">
                <a:latin typeface="楷体" pitchFamily="49" charset="-122"/>
                <a:ea typeface="楷体" pitchFamily="49" charset="-122"/>
              </a:rPr>
              <a:t>安装程序是否占用与原系统冲突的资源</a:t>
            </a:r>
            <a:r>
              <a:rPr lang="en-US" altLang="zh-CN" sz="2400" i="0" dirty="0">
                <a:latin typeface="楷体" pitchFamily="49" charset="-122"/>
                <a:ea typeface="楷体" pitchFamily="49" charset="-122"/>
              </a:rPr>
              <a:t>(</a:t>
            </a:r>
            <a:r>
              <a:rPr lang="zh-CN" altLang="en-US" sz="2400" i="0" dirty="0">
                <a:latin typeface="楷体" pitchFamily="49" charset="-122"/>
                <a:ea typeface="楷体" pitchFamily="49" charset="-122"/>
              </a:rPr>
              <a:t>如端口</a:t>
            </a:r>
            <a:r>
              <a:rPr lang="en-US" altLang="zh-CN" sz="2400" i="0" dirty="0">
                <a:latin typeface="楷体" pitchFamily="49" charset="-122"/>
                <a:ea typeface="楷体" pitchFamily="49" charset="-122"/>
              </a:rPr>
              <a:t>)</a:t>
            </a:r>
            <a:r>
              <a:rPr lang="zh-CN" altLang="en-US" sz="2400" i="0" dirty="0">
                <a:latin typeface="楷体" pitchFamily="49" charset="-122"/>
                <a:ea typeface="楷体" pitchFamily="49" charset="-122"/>
              </a:rPr>
              <a:t>？</a:t>
            </a:r>
            <a:endParaRPr lang="en-US" altLang="zh-CN" sz="2400" i="0" dirty="0">
              <a:latin typeface="楷体" pitchFamily="49" charset="-122"/>
              <a:ea typeface="楷体" pitchFamily="49" charset="-122"/>
            </a:endParaRPr>
          </a:p>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安装中途是否可退出？是否能够后退？</a:t>
            </a:r>
            <a:endParaRPr lang="en-US" altLang="zh-CN" sz="2400" i="0" dirty="0">
              <a:latin typeface="楷体" pitchFamily="49" charset="-122"/>
              <a:ea typeface="楷体" pitchFamily="49" charset="-122"/>
            </a:endParaRPr>
          </a:p>
          <a:p>
            <a:pPr>
              <a:lnSpc>
                <a:spcPct val="120000"/>
              </a:lnSpc>
              <a:spcBef>
                <a:spcPct val="25000"/>
              </a:spcBef>
              <a:buClr>
                <a:srgbClr val="3366FF"/>
              </a:buClr>
              <a:buFont typeface="Wingdings" pitchFamily="2" charset="2"/>
              <a:buChar char="n"/>
            </a:pPr>
            <a:r>
              <a:rPr lang="en-US" altLang="zh-CN" sz="2400" i="0" dirty="0">
                <a:latin typeface="楷体" pitchFamily="49" charset="-122"/>
                <a:ea typeface="楷体" pitchFamily="49" charset="-122"/>
              </a:rPr>
              <a:t>  </a:t>
            </a:r>
            <a:r>
              <a:rPr lang="zh-CN" altLang="en-US" sz="2400" i="0" dirty="0">
                <a:latin typeface="楷体" pitchFamily="49" charset="-122"/>
                <a:ea typeface="楷体" pitchFamily="49" charset="-122"/>
              </a:rPr>
              <a:t>能否安全卸载测试？</a:t>
            </a:r>
          </a:p>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升级安装后原有程序是否可正常运行？</a:t>
            </a:r>
          </a:p>
          <a:p>
            <a:pPr>
              <a:lnSpc>
                <a:spcPct val="120000"/>
              </a:lnSpc>
              <a:spcBef>
                <a:spcPct val="25000"/>
              </a:spcBef>
              <a:buClr>
                <a:srgbClr val="3366FF"/>
              </a:buClr>
              <a:buFont typeface="Wingdings" pitchFamily="2" charset="2"/>
              <a:buChar char="n"/>
            </a:pPr>
            <a:r>
              <a:rPr lang="zh-CN" altLang="en-US" sz="2400" i="0" dirty="0">
                <a:latin typeface="楷体" pitchFamily="49" charset="-122"/>
                <a:ea typeface="楷体" pitchFamily="49" charset="-122"/>
              </a:rPr>
              <a:t> 许可证号码与注册号码的验证</a:t>
            </a: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476375" y="333375"/>
            <a:ext cx="6262688" cy="719138"/>
          </a:xfrm>
        </p:spPr>
        <p:txBody>
          <a:bodyPr/>
          <a:lstStyle/>
          <a:p>
            <a:pPr algn="ctr" eaLnBrk="1" hangingPunct="1"/>
            <a:r>
              <a:rPr lang="zh-CN" altLang="en-US" sz="3600">
                <a:solidFill>
                  <a:srgbClr val="FFFF00"/>
                </a:solidFill>
              </a:rPr>
              <a:t>可恢复性测试</a:t>
            </a:r>
          </a:p>
        </p:txBody>
      </p:sp>
      <p:sp>
        <p:nvSpPr>
          <p:cNvPr id="74754" name="Rectangle 3"/>
          <p:cNvSpPr>
            <a:spLocks noChangeArrowheads="1"/>
          </p:cNvSpPr>
          <p:nvPr/>
        </p:nvSpPr>
        <p:spPr bwMode="auto">
          <a:xfrm>
            <a:off x="468313" y="1808163"/>
            <a:ext cx="8280400" cy="3976687"/>
          </a:xfrm>
          <a:prstGeom prst="rect">
            <a:avLst/>
          </a:prstGeom>
          <a:noFill/>
          <a:ln w="9525">
            <a:noFill/>
            <a:miter lim="800000"/>
            <a:headEnd/>
            <a:tailEnd/>
          </a:ln>
        </p:spPr>
        <p:txBody>
          <a:bodyPr>
            <a:spAutoFit/>
          </a:bodyPr>
          <a:lstStyle/>
          <a:p>
            <a:pPr marL="444500" indent="-444500">
              <a:spcBef>
                <a:spcPct val="50000"/>
              </a:spcBef>
              <a:buClr>
                <a:srgbClr val="3366FF"/>
              </a:buClr>
              <a:buFont typeface="Wingdings" pitchFamily="2" charset="2"/>
              <a:buChar char="n"/>
            </a:pPr>
            <a:r>
              <a:rPr lang="zh-CN" altLang="zh-CN" sz="2400" b="1" i="0">
                <a:latin typeface="宋体" charset="-122"/>
              </a:rPr>
              <a:t>检查系统的容错能力。</a:t>
            </a:r>
            <a:r>
              <a:rPr lang="zh-CN" altLang="zh-CN" sz="2400" i="0">
                <a:latin typeface="宋体" charset="-122"/>
              </a:rPr>
              <a:t>当系统出错时，能否在指定时间内修正错误或重新启动系统。</a:t>
            </a:r>
            <a:endParaRPr lang="zh-CN" altLang="en-US" sz="2400" i="0">
              <a:latin typeface="宋体" charset="-122"/>
            </a:endParaRPr>
          </a:p>
          <a:p>
            <a:pPr marL="444500" indent="-444500">
              <a:spcBef>
                <a:spcPct val="50000"/>
              </a:spcBef>
              <a:buClr>
                <a:srgbClr val="3366FF"/>
              </a:buClr>
              <a:buFont typeface="Wingdings" pitchFamily="2" charset="2"/>
              <a:buChar char="n"/>
            </a:pPr>
            <a:r>
              <a:rPr lang="zh-CN" altLang="zh-CN" sz="2400" b="1" i="0">
                <a:latin typeface="宋体" charset="-122"/>
              </a:rPr>
              <a:t>恢复测试</a:t>
            </a:r>
            <a:r>
              <a:rPr lang="en-US" altLang="zh-CN" sz="2400" b="1" i="0" dirty="0">
                <a:latin typeface="宋体" charset="-122"/>
              </a:rPr>
              <a:t>:</a:t>
            </a:r>
            <a:r>
              <a:rPr lang="zh-CN" altLang="zh-CN" sz="2400" i="0">
                <a:latin typeface="宋体" charset="-122"/>
              </a:rPr>
              <a:t>通过各种手段、让软件强制性地发生故障，然后验证系统是否能尽快恢复</a:t>
            </a:r>
            <a:r>
              <a:rPr lang="zh-CN" altLang="zh-CN" sz="2800" b="1"/>
              <a:t>。</a:t>
            </a:r>
            <a:endParaRPr lang="zh-CN" altLang="en-US" sz="2800" b="1"/>
          </a:p>
          <a:p>
            <a:pPr marL="901700" lvl="1" indent="-358775">
              <a:lnSpc>
                <a:spcPct val="120000"/>
              </a:lnSpc>
              <a:spcBef>
                <a:spcPct val="50000"/>
              </a:spcBef>
              <a:buClr>
                <a:srgbClr val="3366FF"/>
              </a:buClr>
              <a:buFont typeface="Wingdings" pitchFamily="2" charset="2"/>
              <a:buChar char="p"/>
            </a:pPr>
            <a:r>
              <a:rPr lang="zh-CN" altLang="zh-CN" sz="2400" i="0">
                <a:latin typeface="楷体" pitchFamily="49" charset="-122"/>
                <a:ea typeface="楷体" pitchFamily="49" charset="-122"/>
              </a:rPr>
              <a:t>对于自动恢复需验证重新初始化、检查点、数据恢复和重新启动等机制的正确性；</a:t>
            </a:r>
            <a:endParaRPr lang="zh-CN" altLang="en-US" sz="2400" i="0">
              <a:latin typeface="楷体" pitchFamily="49" charset="-122"/>
              <a:ea typeface="楷体" pitchFamily="49" charset="-122"/>
            </a:endParaRPr>
          </a:p>
          <a:p>
            <a:pPr marL="901700" lvl="1" indent="-358775">
              <a:lnSpc>
                <a:spcPct val="120000"/>
              </a:lnSpc>
              <a:spcBef>
                <a:spcPct val="50000"/>
              </a:spcBef>
              <a:buClr>
                <a:srgbClr val="3366FF"/>
              </a:buClr>
              <a:buFont typeface="Wingdings" pitchFamily="2" charset="2"/>
              <a:buChar char="p"/>
            </a:pPr>
            <a:r>
              <a:rPr lang="zh-CN" altLang="zh-CN" sz="2400" i="0">
                <a:latin typeface="楷体" pitchFamily="49" charset="-122"/>
                <a:ea typeface="楷体" pitchFamily="49" charset="-122"/>
              </a:rPr>
              <a:t>对于人工干预的恢复系统，还需估测平均修复时间，确定其是否在可接受的范围内。</a:t>
            </a:r>
            <a:endParaRPr lang="zh-CN" altLang="en-US" sz="2400" i="0">
              <a:latin typeface="楷体" pitchFamily="49" charset="-122"/>
              <a:ea typeface="楷体" pitchFamily="49" charset="-122"/>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title"/>
          </p:nvPr>
        </p:nvSpPr>
        <p:spPr>
          <a:xfrm>
            <a:off x="1403350" y="404813"/>
            <a:ext cx="6408738" cy="574675"/>
          </a:xfrm>
        </p:spPr>
        <p:txBody>
          <a:bodyPr/>
          <a:lstStyle/>
          <a:p>
            <a:pPr algn="ctr" eaLnBrk="1" hangingPunct="1">
              <a:lnSpc>
                <a:spcPct val="120000"/>
              </a:lnSpc>
            </a:pPr>
            <a:r>
              <a:rPr lang="zh-CN" altLang="en-US" sz="3600">
                <a:solidFill>
                  <a:srgbClr val="FFFF00"/>
                </a:solidFill>
              </a:rPr>
              <a:t>什么是验收测试</a:t>
            </a:r>
          </a:p>
        </p:txBody>
      </p:sp>
      <p:sp>
        <p:nvSpPr>
          <p:cNvPr id="21506" name="Rectangle 5"/>
          <p:cNvSpPr>
            <a:spLocks noChangeArrowheads="1"/>
          </p:cNvSpPr>
          <p:nvPr/>
        </p:nvSpPr>
        <p:spPr bwMode="auto">
          <a:xfrm>
            <a:off x="323850" y="1412875"/>
            <a:ext cx="8351838" cy="1619250"/>
          </a:xfrm>
          <a:prstGeom prst="rect">
            <a:avLst/>
          </a:prstGeom>
          <a:noFill/>
          <a:ln w="9525" algn="ctr">
            <a:noFill/>
            <a:miter lim="800000"/>
            <a:headEnd/>
            <a:tailEnd/>
          </a:ln>
        </p:spPr>
        <p:txBody>
          <a:bodyPr>
            <a:spAutoFit/>
          </a:bodyPr>
          <a:lstStyle/>
          <a:p>
            <a:pPr marL="85725">
              <a:lnSpc>
                <a:spcPct val="140000"/>
              </a:lnSpc>
              <a:spcAft>
                <a:spcPct val="20000"/>
              </a:spcAft>
              <a:buClr>
                <a:schemeClr val="accent1"/>
              </a:buClr>
              <a:buSzPct val="75000"/>
            </a:pPr>
            <a:r>
              <a:rPr lang="zh-CN" altLang="en-US" sz="2400" b="1" i="0" u="sng">
                <a:solidFill>
                  <a:srgbClr val="3366FF"/>
                </a:solidFill>
              </a:rPr>
              <a:t>验收测试</a:t>
            </a:r>
            <a:r>
              <a:rPr lang="zh-CN" altLang="en-US" sz="2400" b="1" i="0"/>
              <a:t> </a:t>
            </a:r>
            <a:r>
              <a:rPr lang="en-US" altLang="zh-CN" sz="2400" b="1" i="0" dirty="0"/>
              <a:t>(Acceptance Test):</a:t>
            </a:r>
            <a:r>
              <a:rPr lang="zh-CN" altLang="en-US" sz="2400" b="1" i="0"/>
              <a:t> 在软件产品完成了系统功能和非功能测试之后、产品发布之前所进行的软件测试活动它是技术测试的最后一个阶段</a:t>
            </a:r>
            <a:r>
              <a:rPr lang="zh-CN" altLang="zh-CN" sz="2400" b="1" i="0"/>
              <a:t>，</a:t>
            </a:r>
            <a:r>
              <a:rPr lang="zh-CN" altLang="en-US" sz="2400" b="1" i="0"/>
              <a:t>也称为交付测试。</a:t>
            </a:r>
            <a:r>
              <a:rPr lang="zh-CN" altLang="en-US" sz="2400" i="0"/>
              <a:t> </a:t>
            </a:r>
          </a:p>
        </p:txBody>
      </p:sp>
      <p:pic>
        <p:nvPicPr>
          <p:cNvPr id="21507" name="Picture 7" descr="http://www.chilton-computing.org.uk/gallery/ral76/med/r23447m.jpg"/>
          <p:cNvPicPr>
            <a:picLocks noChangeAspect="1" noChangeArrowheads="1"/>
          </p:cNvPicPr>
          <p:nvPr/>
        </p:nvPicPr>
        <p:blipFill>
          <a:blip r:embed="rId3" r:link="rId4" cstate="print"/>
          <a:srcRect/>
          <a:stretch>
            <a:fillRect/>
          </a:stretch>
        </p:blipFill>
        <p:spPr bwMode="auto">
          <a:xfrm>
            <a:off x="1979613" y="3213100"/>
            <a:ext cx="5057775" cy="331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042988" y="260350"/>
            <a:ext cx="6769100" cy="720725"/>
          </a:xfrm>
        </p:spPr>
        <p:txBody>
          <a:bodyPr/>
          <a:lstStyle/>
          <a:p>
            <a:pPr algn="ctr" eaLnBrk="1" hangingPunct="1"/>
            <a:r>
              <a:rPr lang="en-US" altLang="zh-CN" sz="3600" dirty="0">
                <a:solidFill>
                  <a:srgbClr val="FFFF00"/>
                </a:solidFill>
              </a:rPr>
              <a:t>7.1 </a:t>
            </a:r>
            <a:r>
              <a:rPr lang="zh-CN" altLang="en-US" sz="3600">
                <a:solidFill>
                  <a:srgbClr val="FFFF00"/>
                </a:solidFill>
              </a:rPr>
              <a:t>验收测试的过程和主要内容</a:t>
            </a:r>
            <a:endParaRPr lang="en-US" altLang="zh-CN" sz="3600" dirty="0">
              <a:solidFill>
                <a:srgbClr val="FFFF00"/>
              </a:solidFill>
            </a:endParaRPr>
          </a:p>
        </p:txBody>
      </p:sp>
      <p:sp>
        <p:nvSpPr>
          <p:cNvPr id="23554" name="Text Box 4"/>
          <p:cNvSpPr txBox="1">
            <a:spLocks noChangeArrowheads="1"/>
          </p:cNvSpPr>
          <p:nvPr/>
        </p:nvSpPr>
        <p:spPr bwMode="auto">
          <a:xfrm>
            <a:off x="428596" y="1357298"/>
            <a:ext cx="8207375" cy="3039294"/>
          </a:xfrm>
          <a:prstGeom prst="rect">
            <a:avLst/>
          </a:prstGeom>
          <a:noFill/>
          <a:ln w="9525">
            <a:noFill/>
            <a:miter lim="800000"/>
            <a:headEnd/>
            <a:tailEnd/>
          </a:ln>
        </p:spPr>
        <p:txBody>
          <a:bodyPr lIns="0" tIns="0" rIns="0" bIns="0">
            <a:spAutoFit/>
          </a:bodyPr>
          <a:lstStyle/>
          <a:p>
            <a:pPr marL="457200" indent="-457200">
              <a:lnSpc>
                <a:spcPts val="2200"/>
              </a:lnSpc>
              <a:buClr>
                <a:schemeClr val="accent1"/>
              </a:buClr>
              <a:buSzPct val="75000"/>
            </a:pPr>
            <a:r>
              <a:rPr lang="zh-CN" altLang="en-US" sz="2800" b="1" i="0" u="sng" dirty="0">
                <a:solidFill>
                  <a:srgbClr val="3366FF"/>
                </a:solidFill>
                <a:latin typeface="宋体" charset="-122"/>
              </a:rPr>
              <a:t>前提</a:t>
            </a:r>
            <a:r>
              <a:rPr lang="en-US" altLang="zh-CN" sz="2400" b="1" i="0" dirty="0">
                <a:latin typeface="宋体" charset="-122"/>
              </a:rPr>
              <a:t>:</a:t>
            </a:r>
          </a:p>
          <a:p>
            <a:pPr marL="457200" indent="-457200">
              <a:lnSpc>
                <a:spcPts val="2200"/>
              </a:lnSpc>
              <a:buClr>
                <a:schemeClr val="accent1"/>
              </a:buClr>
              <a:buSzPct val="75000"/>
            </a:pPr>
            <a:endParaRPr lang="zh-CN" altLang="en-US" sz="2400" b="1" i="0" dirty="0">
              <a:latin typeface="宋体" charset="-122"/>
            </a:endParaRPr>
          </a:p>
          <a:p>
            <a:pPr marL="457200" indent="-457200">
              <a:lnSpc>
                <a:spcPts val="2200"/>
              </a:lnSpc>
              <a:buClr>
                <a:schemeClr val="accent1"/>
              </a:buClr>
              <a:buSzPct val="75000"/>
            </a:pPr>
            <a:r>
              <a:rPr lang="zh-CN" altLang="en-US" sz="2400" b="1" i="0" dirty="0">
                <a:latin typeface="宋体" charset="-122"/>
              </a:rPr>
              <a:t>    系统或软件产品已通过了系统测试的软件系统。</a:t>
            </a:r>
            <a:endParaRPr lang="en-US" altLang="zh-CN" sz="2400" b="1" i="0" dirty="0">
              <a:latin typeface="宋体" charset="-122"/>
            </a:endParaRPr>
          </a:p>
          <a:p>
            <a:pPr marL="457200" indent="-457200">
              <a:lnSpc>
                <a:spcPts val="2200"/>
              </a:lnSpc>
              <a:buClr>
                <a:schemeClr val="accent1"/>
              </a:buClr>
              <a:buSzPct val="75000"/>
            </a:pPr>
            <a:endParaRPr lang="zh-CN" altLang="en-US" sz="2400" b="1" i="0" dirty="0">
              <a:latin typeface="宋体" charset="-122"/>
            </a:endParaRPr>
          </a:p>
          <a:p>
            <a:pPr marL="457200" indent="-457200">
              <a:lnSpc>
                <a:spcPts val="2200"/>
              </a:lnSpc>
              <a:buClr>
                <a:schemeClr val="accent1"/>
              </a:buClr>
              <a:buSzPct val="75000"/>
            </a:pPr>
            <a:r>
              <a:rPr lang="zh-CN" altLang="en-US" sz="2800" b="1" i="0" u="sng" dirty="0">
                <a:solidFill>
                  <a:srgbClr val="3366FF"/>
                </a:solidFill>
                <a:latin typeface="宋体" charset="-122"/>
              </a:rPr>
              <a:t>测试内容</a:t>
            </a:r>
            <a:r>
              <a:rPr lang="en-US" altLang="zh-CN" sz="2400" b="1" i="0" dirty="0">
                <a:latin typeface="宋体" charset="-122"/>
              </a:rPr>
              <a:t>:</a:t>
            </a:r>
          </a:p>
          <a:p>
            <a:pPr marL="457200" indent="-457200">
              <a:lnSpc>
                <a:spcPts val="2200"/>
              </a:lnSpc>
              <a:buClr>
                <a:schemeClr val="accent1"/>
              </a:buClr>
              <a:buSzPct val="75000"/>
            </a:pPr>
            <a:endParaRPr lang="zh-CN" altLang="en-US" sz="2400" b="1" i="0" dirty="0">
              <a:latin typeface="宋体" charset="-122"/>
            </a:endParaRPr>
          </a:p>
          <a:p>
            <a:pPr marL="457200" indent="-457200">
              <a:lnSpc>
                <a:spcPts val="3500"/>
              </a:lnSpc>
              <a:buClr>
                <a:schemeClr val="accent1"/>
              </a:buClr>
              <a:buSzPct val="75000"/>
            </a:pPr>
            <a:r>
              <a:rPr lang="zh-CN" altLang="en-US" sz="2400" b="1" i="0" dirty="0">
                <a:latin typeface="宋体" charset="-122"/>
              </a:rPr>
              <a:t>和用户一起来验收软件系统，在真实环境下运行软件系统，看是否存在和用户要求不一致的问题，或违背产品规格的要求；发现测试人员不能预见的问题</a:t>
            </a:r>
            <a:endParaRPr lang="en-US" altLang="zh-CN" sz="2400" b="1" i="0" dirty="0">
              <a:latin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403350" y="404813"/>
            <a:ext cx="6408738" cy="503237"/>
          </a:xfrm>
        </p:spPr>
        <p:txBody>
          <a:bodyPr/>
          <a:lstStyle/>
          <a:p>
            <a:pPr algn="ctr" eaLnBrk="1" hangingPunct="1"/>
            <a:r>
              <a:rPr lang="zh-CN" altLang="en-US" sz="3600">
                <a:solidFill>
                  <a:srgbClr val="FFFF00"/>
                </a:solidFill>
              </a:rPr>
              <a:t>测试步骤</a:t>
            </a:r>
          </a:p>
        </p:txBody>
      </p:sp>
      <p:sp>
        <p:nvSpPr>
          <p:cNvPr id="8195" name="Rectangle 3"/>
          <p:cNvSpPr>
            <a:spLocks noGrp="1" noChangeArrowheads="1"/>
          </p:cNvSpPr>
          <p:nvPr>
            <p:ph type="body" idx="1"/>
          </p:nvPr>
        </p:nvSpPr>
        <p:spPr>
          <a:xfrm>
            <a:off x="611188" y="1341438"/>
            <a:ext cx="8532812" cy="5040312"/>
          </a:xfrm>
        </p:spPr>
        <p:txBody>
          <a:bodyPr/>
          <a:lstStyle/>
          <a:p>
            <a:pPr marL="444500" indent="-444500" eaLnBrk="1" hangingPunct="1">
              <a:lnSpc>
                <a:spcPct val="130000"/>
              </a:lnSpc>
              <a:spcBef>
                <a:spcPct val="0"/>
              </a:spcBef>
              <a:buClr>
                <a:srgbClr val="3366FF"/>
              </a:buClr>
              <a:buFont typeface="Wingdings" pitchFamily="2" charset="2"/>
              <a:buChar char="n"/>
              <a:defRPr/>
            </a:pPr>
            <a:r>
              <a:rPr lang="zh-CN" altLang="en-US" sz="2400" kern="1200" dirty="0">
                <a:ea typeface="楷体"/>
                <a:cs typeface="楷体"/>
              </a:rPr>
              <a:t>制定测试计划及验收通过准则，通过客户评审（需求阶段）</a:t>
            </a:r>
          </a:p>
          <a:p>
            <a:pPr marL="444500" indent="-444500" eaLnBrk="1" hangingPunct="1">
              <a:lnSpc>
                <a:spcPct val="130000"/>
              </a:lnSpc>
              <a:spcBef>
                <a:spcPct val="0"/>
              </a:spcBef>
              <a:buClr>
                <a:srgbClr val="3366FF"/>
              </a:buClr>
              <a:buFont typeface="Wingdings" pitchFamily="2" charset="2"/>
              <a:buChar char="n"/>
              <a:defRPr/>
            </a:pPr>
            <a:r>
              <a:rPr lang="zh-CN" altLang="en-GB" sz="2400" kern="1200" dirty="0">
                <a:ea typeface="楷体"/>
                <a:cs typeface="楷体"/>
              </a:rPr>
              <a:t>设计测试用例并</a:t>
            </a:r>
            <a:r>
              <a:rPr lang="zh-CN" altLang="en-US" sz="2400" kern="1200" dirty="0">
                <a:ea typeface="楷体"/>
                <a:cs typeface="楷体"/>
              </a:rPr>
              <a:t>通</a:t>
            </a:r>
            <a:r>
              <a:rPr lang="zh-CN" altLang="en-GB" sz="2400" kern="1200" dirty="0">
                <a:ea typeface="楷体"/>
                <a:cs typeface="楷体"/>
              </a:rPr>
              <a:t>过评审</a:t>
            </a:r>
          </a:p>
          <a:p>
            <a:pPr marL="444500" indent="-444500" eaLnBrk="1" hangingPunct="1">
              <a:lnSpc>
                <a:spcPct val="130000"/>
              </a:lnSpc>
              <a:spcBef>
                <a:spcPct val="0"/>
              </a:spcBef>
              <a:buClr>
                <a:srgbClr val="3366FF"/>
              </a:buClr>
              <a:buFont typeface="Wingdings" pitchFamily="2" charset="2"/>
              <a:buChar char="n"/>
              <a:defRPr/>
            </a:pPr>
            <a:r>
              <a:rPr lang="zh-CN" altLang="en-GB" sz="2400" kern="1200" dirty="0">
                <a:ea typeface="楷体"/>
                <a:cs typeface="楷体"/>
              </a:rPr>
              <a:t>准备测试环境</a:t>
            </a:r>
            <a:r>
              <a:rPr lang="zh-CN" altLang="en-US" sz="2400" kern="1200" dirty="0">
                <a:ea typeface="楷体"/>
                <a:cs typeface="楷体"/>
              </a:rPr>
              <a:t>与</a:t>
            </a:r>
            <a:r>
              <a:rPr lang="zh-CN" altLang="en-GB" sz="2400" kern="1200" dirty="0">
                <a:ea typeface="楷体"/>
                <a:cs typeface="楷体"/>
              </a:rPr>
              <a:t>数据，执行测试用例，记录测试结果</a:t>
            </a:r>
          </a:p>
          <a:p>
            <a:pPr marL="444500" indent="-444500" eaLnBrk="1" hangingPunct="1">
              <a:lnSpc>
                <a:spcPct val="130000"/>
              </a:lnSpc>
              <a:spcBef>
                <a:spcPct val="0"/>
              </a:spcBef>
              <a:buClr>
                <a:srgbClr val="3366FF"/>
              </a:buClr>
              <a:buFont typeface="Wingdings" pitchFamily="2" charset="2"/>
              <a:buChar char="n"/>
              <a:defRPr/>
            </a:pPr>
            <a:r>
              <a:rPr lang="zh-CN" altLang="en-GB" sz="2400" kern="1200" dirty="0">
                <a:ea typeface="楷体"/>
                <a:cs typeface="楷体"/>
              </a:rPr>
              <a:t>分析测试结果，根据验收通过准则分析测试结果，作出验收是否通过及测试评价。</a:t>
            </a:r>
          </a:p>
          <a:p>
            <a:pPr marL="952500" lvl="1" indent="-495300" eaLnBrk="1" hangingPunct="1">
              <a:lnSpc>
                <a:spcPct val="120000"/>
              </a:lnSpc>
              <a:spcBef>
                <a:spcPct val="0"/>
              </a:spcBef>
              <a:buClr>
                <a:schemeClr val="tx1"/>
              </a:buClr>
              <a:buFont typeface="Wingdings" pitchFamily="2" charset="2"/>
              <a:buChar char="l"/>
              <a:defRPr/>
            </a:pPr>
            <a:r>
              <a:rPr lang="zh-CN" altLang="en-US" dirty="0">
                <a:solidFill>
                  <a:schemeClr val="accent1">
                    <a:lumMod val="50000"/>
                  </a:schemeClr>
                </a:solidFill>
                <a:latin typeface="楷体"/>
                <a:ea typeface="楷体"/>
                <a:cs typeface="楷体"/>
              </a:rPr>
              <a:t>测试项目通过；</a:t>
            </a:r>
          </a:p>
          <a:p>
            <a:pPr marL="952500" lvl="1" indent="-495300" eaLnBrk="1" hangingPunct="1">
              <a:lnSpc>
                <a:spcPct val="120000"/>
              </a:lnSpc>
              <a:spcBef>
                <a:spcPct val="0"/>
              </a:spcBef>
              <a:buClr>
                <a:schemeClr val="tx1"/>
              </a:buClr>
              <a:buFont typeface="Wingdings" pitchFamily="2" charset="2"/>
              <a:buChar char="l"/>
              <a:defRPr/>
            </a:pPr>
            <a:r>
              <a:rPr lang="zh-CN" altLang="en-US" dirty="0">
                <a:solidFill>
                  <a:schemeClr val="accent1">
                    <a:lumMod val="50000"/>
                  </a:schemeClr>
                </a:solidFill>
                <a:latin typeface="楷体"/>
                <a:ea typeface="楷体"/>
                <a:cs typeface="楷体"/>
              </a:rPr>
              <a:t>测试项目没有通过，但存在变通方法，在维护后期或下一个版本改进；</a:t>
            </a:r>
            <a:endParaRPr lang="en-US" altLang="zh-CN" dirty="0">
              <a:solidFill>
                <a:schemeClr val="accent1">
                  <a:lumMod val="50000"/>
                </a:schemeClr>
              </a:solidFill>
              <a:latin typeface="楷体"/>
              <a:ea typeface="楷体"/>
              <a:cs typeface="楷体"/>
            </a:endParaRPr>
          </a:p>
          <a:p>
            <a:pPr marL="952500" lvl="1" indent="-495300" eaLnBrk="1" hangingPunct="1">
              <a:lnSpc>
                <a:spcPct val="120000"/>
              </a:lnSpc>
              <a:spcBef>
                <a:spcPct val="0"/>
              </a:spcBef>
              <a:buClr>
                <a:schemeClr val="tx1"/>
              </a:buClr>
              <a:buFont typeface="Wingdings" pitchFamily="2" charset="2"/>
              <a:buChar char="l"/>
              <a:defRPr/>
            </a:pPr>
            <a:r>
              <a:rPr lang="zh-CN" altLang="en-US" dirty="0">
                <a:solidFill>
                  <a:schemeClr val="accent1">
                    <a:lumMod val="50000"/>
                  </a:schemeClr>
                </a:solidFill>
                <a:latin typeface="楷体"/>
                <a:ea typeface="楷体"/>
                <a:cs typeface="楷体"/>
              </a:rPr>
              <a:t>测试项目没有通过，并且不存在变通方法，需要很大的修改；</a:t>
            </a:r>
          </a:p>
          <a:p>
            <a:pPr marL="952500" lvl="1" indent="-495300" eaLnBrk="1" hangingPunct="1">
              <a:lnSpc>
                <a:spcPct val="120000"/>
              </a:lnSpc>
              <a:spcBef>
                <a:spcPct val="0"/>
              </a:spcBef>
              <a:buClr>
                <a:schemeClr val="tx1"/>
              </a:buClr>
              <a:buFont typeface="Wingdings" pitchFamily="2" charset="2"/>
              <a:buChar char="l"/>
              <a:defRPr/>
            </a:pPr>
            <a:r>
              <a:rPr lang="zh-CN" altLang="en-US" dirty="0">
                <a:solidFill>
                  <a:schemeClr val="accent1">
                    <a:lumMod val="50000"/>
                  </a:schemeClr>
                </a:solidFill>
                <a:latin typeface="楷体"/>
                <a:ea typeface="楷体"/>
                <a:cs typeface="楷体"/>
              </a:rPr>
              <a:t>测试项目无法评估或者无法给出完整的评估。此时须给出原因</a:t>
            </a:r>
            <a:r>
              <a:rPr lang="zh-CN" altLang="en-US" sz="1700" dirty="0">
                <a:solidFill>
                  <a:schemeClr val="accent1">
                    <a:lumMod val="50000"/>
                  </a:schemeClr>
                </a:solidFill>
              </a:rPr>
              <a:t> </a:t>
            </a:r>
            <a:endParaRPr lang="zh-CN" altLang="en-US" sz="2100" dirty="0">
              <a:solidFill>
                <a:schemeClr val="accent1">
                  <a:lumMod val="50000"/>
                </a:schemeClr>
              </a:solidFill>
            </a:endParaRPr>
          </a:p>
          <a:p>
            <a:pPr marL="444500" indent="-444500" eaLnBrk="1" hangingPunct="1">
              <a:lnSpc>
                <a:spcPct val="140000"/>
              </a:lnSpc>
              <a:spcBef>
                <a:spcPct val="0"/>
              </a:spcBef>
              <a:buClr>
                <a:srgbClr val="3366FF"/>
              </a:buClr>
              <a:buFont typeface="Wingdings" pitchFamily="2" charset="2"/>
              <a:buChar char="n"/>
              <a:defRPr/>
            </a:pPr>
            <a:r>
              <a:rPr lang="zh-CN" altLang="en-US" sz="2400" kern="1200" dirty="0">
                <a:ea typeface="楷体"/>
                <a:cs typeface="楷体"/>
              </a:rPr>
              <a:t>提交测试报告</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476375" y="404813"/>
            <a:ext cx="6408738" cy="576262"/>
          </a:xfrm>
        </p:spPr>
        <p:txBody>
          <a:bodyPr/>
          <a:lstStyle/>
          <a:p>
            <a:pPr algn="ctr" eaLnBrk="1" hangingPunct="1"/>
            <a:r>
              <a:rPr lang="zh-CN" altLang="en-US" sz="3600">
                <a:solidFill>
                  <a:srgbClr val="FFFF00"/>
                </a:solidFill>
              </a:rPr>
              <a:t>验收标准和注意事项</a:t>
            </a:r>
          </a:p>
        </p:txBody>
      </p:sp>
      <p:sp>
        <p:nvSpPr>
          <p:cNvPr id="27650" name="Rectangle 3"/>
          <p:cNvSpPr>
            <a:spLocks noChangeArrowheads="1"/>
          </p:cNvSpPr>
          <p:nvPr/>
        </p:nvSpPr>
        <p:spPr bwMode="auto">
          <a:xfrm>
            <a:off x="214282" y="1285860"/>
            <a:ext cx="8715436" cy="5398401"/>
          </a:xfrm>
          <a:prstGeom prst="rect">
            <a:avLst/>
          </a:prstGeom>
          <a:noFill/>
          <a:ln w="9525">
            <a:noFill/>
            <a:miter lim="800000"/>
            <a:headEnd/>
            <a:tailEnd/>
          </a:ln>
        </p:spPr>
        <p:txBody>
          <a:bodyPr wrap="square">
            <a:spAutoFit/>
          </a:bodyPr>
          <a:lstStyle/>
          <a:p>
            <a:pPr marL="457200" indent="-457200">
              <a:spcBef>
                <a:spcPct val="50000"/>
              </a:spcBef>
            </a:pPr>
            <a:r>
              <a:rPr lang="zh-CN" altLang="en-US" sz="2800" b="1" i="0" u="sng" dirty="0">
                <a:solidFill>
                  <a:srgbClr val="0000FF"/>
                </a:solidFill>
              </a:rPr>
              <a:t>验收测试完成标准</a:t>
            </a:r>
            <a:r>
              <a:rPr lang="en-US" altLang="zh-CN" sz="2400" b="1" dirty="0"/>
              <a:t>:</a:t>
            </a:r>
          </a:p>
          <a:p>
            <a:pPr marL="914400" lvl="1" indent="-457200">
              <a:lnSpc>
                <a:spcPct val="130000"/>
              </a:lnSpc>
              <a:buClr>
                <a:srgbClr val="3366FF"/>
              </a:buClr>
              <a:buFont typeface="Wingdings" pitchFamily="2" charset="2"/>
              <a:buChar char="n"/>
            </a:pPr>
            <a:r>
              <a:rPr lang="zh-CN" altLang="en-US" sz="2400" b="1" i="0" dirty="0"/>
              <a:t>完全执行了验收测试计划中的每个测试用例</a:t>
            </a:r>
          </a:p>
          <a:p>
            <a:pPr marL="914400" lvl="1" indent="-457200">
              <a:lnSpc>
                <a:spcPct val="130000"/>
              </a:lnSpc>
              <a:buClr>
                <a:srgbClr val="3366FF"/>
              </a:buClr>
              <a:buFont typeface="Wingdings" pitchFamily="2" charset="2"/>
              <a:buChar char="n"/>
            </a:pPr>
            <a:r>
              <a:rPr lang="zh-CN" altLang="en-US" sz="2400" b="1" i="0" dirty="0"/>
              <a:t>在验收测试中发现的错误已经得到修改并且通过了测试、或经过评估留待下一版本中修改 </a:t>
            </a:r>
          </a:p>
          <a:p>
            <a:pPr marL="914400" lvl="1" indent="-457200">
              <a:lnSpc>
                <a:spcPct val="130000"/>
              </a:lnSpc>
              <a:buClr>
                <a:srgbClr val="3366FF"/>
              </a:buClr>
              <a:buFont typeface="Wingdings" pitchFamily="2" charset="2"/>
              <a:buChar char="n"/>
            </a:pPr>
            <a:r>
              <a:rPr lang="zh-CN" altLang="en-US" sz="2400" b="1" i="0" dirty="0"/>
              <a:t>完成软件验收测试报告</a:t>
            </a:r>
          </a:p>
          <a:p>
            <a:pPr marL="914400" lvl="1" indent="-457200">
              <a:buClr>
                <a:srgbClr val="3366FF"/>
              </a:buClr>
              <a:buFont typeface="Wingdings" pitchFamily="2" charset="2"/>
              <a:buNone/>
            </a:pPr>
            <a:endParaRPr lang="zh-CN" altLang="en-US" sz="2400" b="1" dirty="0"/>
          </a:p>
          <a:p>
            <a:pPr marL="457200" indent="-457200">
              <a:spcBef>
                <a:spcPct val="20000"/>
              </a:spcBef>
              <a:buClr>
                <a:srgbClr val="3366FF"/>
              </a:buClr>
              <a:buFont typeface="Wingdings" pitchFamily="2" charset="2"/>
              <a:buNone/>
            </a:pPr>
            <a:r>
              <a:rPr lang="zh-CN" altLang="en-US" sz="2800" b="1" i="0" u="sng" dirty="0">
                <a:solidFill>
                  <a:srgbClr val="0000FF"/>
                </a:solidFill>
              </a:rPr>
              <a:t>注意事项</a:t>
            </a:r>
            <a:r>
              <a:rPr lang="zh-CN" altLang="en-US" sz="2800" b="1" i="0" dirty="0">
                <a:solidFill>
                  <a:srgbClr val="0000FF"/>
                </a:solidFill>
              </a:rPr>
              <a:t>：</a:t>
            </a:r>
          </a:p>
          <a:p>
            <a:pPr marL="457200" indent="-457200">
              <a:spcBef>
                <a:spcPct val="20000"/>
              </a:spcBef>
              <a:buClr>
                <a:srgbClr val="3366FF"/>
              </a:buClr>
              <a:buFont typeface="Wingdings" pitchFamily="2" charset="2"/>
              <a:buChar char="n"/>
            </a:pPr>
            <a:r>
              <a:rPr lang="zh-CN" altLang="en-US" sz="2400" b="1" i="0" dirty="0"/>
              <a:t>必须编写正式的、单独的验收测试报告。通过验收测试的产品并不表示它不存在缺陷</a:t>
            </a:r>
          </a:p>
          <a:p>
            <a:pPr marL="457200" indent="-457200">
              <a:spcBef>
                <a:spcPct val="20000"/>
              </a:spcBef>
              <a:buClr>
                <a:srgbClr val="3366FF"/>
              </a:buClr>
              <a:buFont typeface="Wingdings" pitchFamily="2" charset="2"/>
              <a:buChar char="n"/>
            </a:pPr>
            <a:r>
              <a:rPr lang="zh-CN" altLang="en-US" sz="2400" b="1" i="0" dirty="0"/>
              <a:t>验收测试必须在实际用户运行环境中进行</a:t>
            </a:r>
          </a:p>
          <a:p>
            <a:pPr marL="457200" indent="-457200">
              <a:spcBef>
                <a:spcPct val="20000"/>
              </a:spcBef>
              <a:buClr>
                <a:srgbClr val="3366FF"/>
              </a:buClr>
              <a:buFont typeface="Wingdings" pitchFamily="2" charset="2"/>
              <a:buChar char="n"/>
            </a:pPr>
            <a:r>
              <a:rPr lang="zh-CN" altLang="en-US" sz="2400" b="1" i="0" dirty="0"/>
              <a:t>由用户和测试部门共同执行。如公司自开发产品，应由测试人员，产品设计部门，市场部门等共同进行</a:t>
            </a:r>
            <a:endParaRPr lang="zh-CN" altLang="en-US" sz="2400" b="1"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1476375" y="333375"/>
            <a:ext cx="6408738" cy="719138"/>
          </a:xfrm>
        </p:spPr>
        <p:txBody>
          <a:bodyPr/>
          <a:lstStyle/>
          <a:p>
            <a:pPr algn="ctr" eaLnBrk="1" hangingPunct="1"/>
            <a:r>
              <a:rPr lang="en-US" altLang="zh-CN" sz="3600" dirty="0">
                <a:solidFill>
                  <a:srgbClr val="FFFF00"/>
                </a:solidFill>
              </a:rPr>
              <a:t>α/β</a:t>
            </a:r>
            <a:r>
              <a:rPr lang="zh-CN" altLang="en-US" sz="3600">
                <a:solidFill>
                  <a:srgbClr val="FFFF00"/>
                </a:solidFill>
              </a:rPr>
              <a:t>测试</a:t>
            </a:r>
          </a:p>
        </p:txBody>
      </p:sp>
      <p:sp>
        <p:nvSpPr>
          <p:cNvPr id="88066" name="Rectangle 3"/>
          <p:cNvSpPr>
            <a:spLocks noChangeArrowheads="1"/>
          </p:cNvSpPr>
          <p:nvPr/>
        </p:nvSpPr>
        <p:spPr bwMode="auto">
          <a:xfrm>
            <a:off x="611188" y="1844675"/>
            <a:ext cx="8027987" cy="3989388"/>
          </a:xfrm>
          <a:prstGeom prst="rect">
            <a:avLst/>
          </a:prstGeom>
          <a:noFill/>
          <a:ln w="9525">
            <a:noFill/>
            <a:miter lim="800000"/>
            <a:headEnd/>
            <a:tailEnd/>
          </a:ln>
        </p:spPr>
        <p:txBody>
          <a:bodyPr>
            <a:spAutoFit/>
          </a:bodyPr>
          <a:lstStyle/>
          <a:p>
            <a:pPr>
              <a:lnSpc>
                <a:spcPct val="130000"/>
              </a:lnSpc>
              <a:spcBef>
                <a:spcPct val="50000"/>
              </a:spcBef>
              <a:buClr>
                <a:srgbClr val="3366FF"/>
              </a:buClr>
              <a:buFont typeface="Wingdings" pitchFamily="2" charset="2"/>
              <a:buNone/>
            </a:pPr>
            <a:r>
              <a:rPr lang="en-US" altLang="zh-CN" sz="2400" b="1" i="0" u="sng" dirty="0">
                <a:solidFill>
                  <a:srgbClr val="3366FF"/>
                </a:solidFill>
              </a:rPr>
              <a:t>α</a:t>
            </a:r>
            <a:r>
              <a:rPr lang="zh-CN" altLang="en-US" sz="2400" b="1" i="0" u="sng">
                <a:solidFill>
                  <a:srgbClr val="3366FF"/>
                </a:solidFill>
              </a:rPr>
              <a:t> 测试</a:t>
            </a:r>
            <a:r>
              <a:rPr lang="en-US" altLang="zh-CN" sz="2400" b="1" i="0" dirty="0"/>
              <a:t>: </a:t>
            </a:r>
            <a:r>
              <a:rPr lang="zh-CN" altLang="en-US" sz="2400" i="0"/>
              <a:t>开发公司组织内部人员模拟各类用户行对即将面市软件产品（称为</a:t>
            </a:r>
            <a:r>
              <a:rPr lang="en-US" altLang="zh-CN" sz="2400" i="0" dirty="0"/>
              <a:t>α</a:t>
            </a:r>
            <a:r>
              <a:rPr lang="zh-CN" altLang="en-US" sz="2400" i="0"/>
              <a:t>版本）进行测试，试图发现错误并修正</a:t>
            </a:r>
          </a:p>
          <a:p>
            <a:pPr>
              <a:lnSpc>
                <a:spcPct val="130000"/>
              </a:lnSpc>
              <a:spcBef>
                <a:spcPct val="50000"/>
              </a:spcBef>
              <a:buClr>
                <a:srgbClr val="3366FF"/>
              </a:buClr>
              <a:buFont typeface="Wingdings" pitchFamily="2" charset="2"/>
              <a:buNone/>
            </a:pPr>
            <a:r>
              <a:rPr lang="zh-CN" altLang="en-US" sz="2400" i="0"/>
              <a:t>经过</a:t>
            </a:r>
            <a:r>
              <a:rPr lang="en-US" altLang="zh-CN" sz="2400" i="0" dirty="0"/>
              <a:t>α</a:t>
            </a:r>
            <a:r>
              <a:rPr lang="zh-CN" altLang="en-US" sz="2400" i="0"/>
              <a:t>测试调整的软件产品称为</a:t>
            </a:r>
            <a:r>
              <a:rPr lang="en-US" altLang="zh-CN" sz="2400" i="0" dirty="0"/>
              <a:t>β</a:t>
            </a:r>
            <a:r>
              <a:rPr lang="zh-CN" altLang="en-US" sz="2400" i="0"/>
              <a:t>版本</a:t>
            </a:r>
            <a:endParaRPr lang="en-US" altLang="zh-CN" sz="2400" i="0" dirty="0"/>
          </a:p>
          <a:p>
            <a:pPr>
              <a:lnSpc>
                <a:spcPct val="130000"/>
              </a:lnSpc>
              <a:spcBef>
                <a:spcPct val="50000"/>
              </a:spcBef>
              <a:buClr>
                <a:srgbClr val="3366FF"/>
              </a:buClr>
              <a:buFont typeface="Wingdings" pitchFamily="2" charset="2"/>
              <a:buNone/>
            </a:pPr>
            <a:r>
              <a:rPr lang="en-US" altLang="zh-CN" sz="2400" b="1" i="0" u="sng" dirty="0">
                <a:solidFill>
                  <a:srgbClr val="3366FF"/>
                </a:solidFill>
              </a:rPr>
              <a:t>β</a:t>
            </a:r>
            <a:r>
              <a:rPr lang="zh-CN" altLang="en-US" sz="2400" b="1" i="0" u="sng">
                <a:solidFill>
                  <a:srgbClr val="3366FF"/>
                </a:solidFill>
              </a:rPr>
              <a:t> 测试</a:t>
            </a:r>
            <a:r>
              <a:rPr lang="zh-CN" altLang="en-US" sz="2400" b="1" i="0"/>
              <a:t>：</a:t>
            </a:r>
            <a:r>
              <a:rPr lang="zh-CN" altLang="en-US" sz="2400" i="0"/>
              <a:t>组织外部的典型用户在日常工作中实际使用</a:t>
            </a:r>
            <a:r>
              <a:rPr lang="en-US" altLang="zh-CN" sz="2400" i="0" dirty="0"/>
              <a:t>β</a:t>
            </a:r>
            <a:r>
              <a:rPr lang="zh-CN" altLang="en-US" sz="2400" i="0"/>
              <a:t>版本，并要求用户报告异常情况、反馈使用意见。然后软件开发公司再对</a:t>
            </a:r>
            <a:r>
              <a:rPr lang="en-US" altLang="zh-CN" sz="2400" i="0" dirty="0"/>
              <a:t>β</a:t>
            </a:r>
            <a:r>
              <a:rPr lang="zh-CN" altLang="en-US" sz="2400" i="0"/>
              <a:t>版本进行改错和完善。</a:t>
            </a:r>
          </a:p>
          <a:p>
            <a:pPr>
              <a:lnSpc>
                <a:spcPct val="130000"/>
              </a:lnSpc>
              <a:spcBef>
                <a:spcPct val="50000"/>
              </a:spcBef>
              <a:buClr>
                <a:srgbClr val="3366FF"/>
              </a:buClr>
              <a:buFont typeface="Wingdings" pitchFamily="2" charset="2"/>
              <a:buNone/>
            </a:pPr>
            <a:r>
              <a:rPr lang="zh-CN" altLang="en-US" sz="2400" i="0"/>
              <a:t>验收测试报告，也称为发布报告（</a:t>
            </a:r>
            <a:r>
              <a:rPr lang="en-US" altLang="zh-CN" sz="2400" i="0" dirty="0"/>
              <a:t>Release Report</a:t>
            </a:r>
            <a:r>
              <a:rPr lang="zh-CN" altLang="en-US" sz="2400" i="0"/>
              <a:t>）</a:t>
            </a:r>
            <a:r>
              <a:rPr lang="zh-CN" altLang="en-US" sz="2400" b="1" i="0"/>
              <a:t> </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1619250" y="404813"/>
            <a:ext cx="5832475" cy="576262"/>
          </a:xfrm>
        </p:spPr>
        <p:txBody>
          <a:bodyPr/>
          <a:lstStyle/>
          <a:p>
            <a:pPr algn="ctr" eaLnBrk="1" hangingPunct="1"/>
            <a:r>
              <a:rPr lang="zh-CN" altLang="en-US" sz="3600">
                <a:solidFill>
                  <a:srgbClr val="FFFF00"/>
                </a:solidFill>
              </a:rPr>
              <a:t>示例：游戏公测</a:t>
            </a:r>
          </a:p>
        </p:txBody>
      </p:sp>
      <p:pic>
        <p:nvPicPr>
          <p:cNvPr id="90114" name="Picture 2" descr="http://images.17173.com/2011/news/2011/03/06/allan0306qq_02s.jpg"/>
          <p:cNvPicPr>
            <a:picLocks noChangeAspect="1" noChangeArrowheads="1"/>
          </p:cNvPicPr>
          <p:nvPr/>
        </p:nvPicPr>
        <p:blipFill>
          <a:blip r:embed="rId3" cstate="print"/>
          <a:srcRect/>
          <a:stretch>
            <a:fillRect/>
          </a:stretch>
        </p:blipFill>
        <p:spPr bwMode="auto">
          <a:xfrm>
            <a:off x="684213" y="1412875"/>
            <a:ext cx="6116637" cy="5192713"/>
          </a:xfrm>
          <a:prstGeom prst="rect">
            <a:avLst/>
          </a:prstGeom>
          <a:noFill/>
          <a:ln w="9525">
            <a:noFill/>
            <a:miter lim="800000"/>
            <a:headEnd/>
            <a:tailEnd/>
          </a:ln>
        </p:spPr>
      </p:pic>
      <p:pic>
        <p:nvPicPr>
          <p:cNvPr id="90115" name="Picture 2" descr="http://i0.sinaimg.cn/gm/2010/1029/20101029175918.jpg"/>
          <p:cNvPicPr>
            <a:picLocks noChangeAspect="1" noChangeArrowheads="1"/>
          </p:cNvPicPr>
          <p:nvPr/>
        </p:nvPicPr>
        <p:blipFill>
          <a:blip r:embed="rId4" cstate="print"/>
          <a:srcRect/>
          <a:stretch>
            <a:fillRect/>
          </a:stretch>
        </p:blipFill>
        <p:spPr bwMode="auto">
          <a:xfrm>
            <a:off x="6772275" y="2420938"/>
            <a:ext cx="2349500" cy="313213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0"/>
  <p:tag name="PROBLEMBLANK" val="[{&quot;Num&quot;:1,&quot;Score&quot;:2.0,&quot;Answers&quot;:[&quot;D&quot;],&quot;CaseSensitive&quot;:false,&quot;FuzzyMatch&quot;:false},{&quot;Num&quot;:2,&quot;Score&quot;:2.0,&quot;Answers&quot;:[&quot;C&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Template>
  <TotalTime>17298</TotalTime>
  <Words>1455</Words>
  <Application>Microsoft Office PowerPoint</Application>
  <PresentationFormat>全屏显示(4:3)</PresentationFormat>
  <Paragraphs>167</Paragraphs>
  <Slides>31</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Microsoft Yahei</vt:lpstr>
      <vt:lpstr>黑体</vt:lpstr>
      <vt:lpstr>楷体</vt:lpstr>
      <vt:lpstr>宋体</vt:lpstr>
      <vt:lpstr>Arial</vt:lpstr>
      <vt:lpstr>Verdana</vt:lpstr>
      <vt:lpstr>Wingdings</vt:lpstr>
      <vt:lpstr>6</vt:lpstr>
      <vt:lpstr>PowerPoint 演示文稿</vt:lpstr>
      <vt:lpstr>第6章 回顾</vt:lpstr>
      <vt:lpstr>第7章 验收测试</vt:lpstr>
      <vt:lpstr>什么是验收测试</vt:lpstr>
      <vt:lpstr>7.1 验收测试的过程和主要内容</vt:lpstr>
      <vt:lpstr>测试步骤</vt:lpstr>
      <vt:lpstr>验收标准和注意事项</vt:lpstr>
      <vt:lpstr>α/β测试</vt:lpstr>
      <vt:lpstr>示例：游戏公测</vt:lpstr>
      <vt:lpstr>7.2 产品规格说明书的验证</vt:lpstr>
      <vt:lpstr>产品规格说明书的验证 </vt:lpstr>
      <vt:lpstr>验证情况</vt:lpstr>
      <vt:lpstr>PowerPoint 演示文稿</vt:lpstr>
      <vt:lpstr>7.2.3  文档测试</vt:lpstr>
      <vt:lpstr>怎样进行文档测试</vt:lpstr>
      <vt:lpstr>7.3 用户界面和可用性测试</vt:lpstr>
      <vt:lpstr>符合标准和规范</vt:lpstr>
      <vt:lpstr>示例</vt:lpstr>
      <vt:lpstr>直观性和一致性</vt:lpstr>
      <vt:lpstr>示例1</vt:lpstr>
      <vt:lpstr>直观性示例2</vt:lpstr>
      <vt:lpstr>灵活性</vt:lpstr>
      <vt:lpstr>舒适性、正确性、实用性</vt:lpstr>
      <vt:lpstr>舒适性例子</vt:lpstr>
      <vt:lpstr>简单性</vt:lpstr>
      <vt:lpstr>兼容性问题</vt:lpstr>
      <vt:lpstr>7.4 可安装性和可恢复性测试</vt:lpstr>
      <vt:lpstr>安装性测试</vt:lpstr>
      <vt:lpstr>卸载</vt:lpstr>
      <vt:lpstr>可安装性测试</vt:lpstr>
      <vt:lpstr>可恢复性测试</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Microsoft</cp:lastModifiedBy>
  <cp:revision>347</cp:revision>
  <dcterms:created xsi:type="dcterms:W3CDTF">2011-09-26T13:26:34Z</dcterms:created>
  <dcterms:modified xsi:type="dcterms:W3CDTF">2020-05-14T01:57:02Z</dcterms:modified>
  <cp:category>免费模板</cp:category>
</cp:coreProperties>
</file>