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687" r:id="rId2"/>
    <p:sldId id="771" r:id="rId3"/>
    <p:sldId id="772" r:id="rId4"/>
    <p:sldId id="773" r:id="rId5"/>
    <p:sldId id="774" r:id="rId6"/>
    <p:sldId id="775" r:id="rId7"/>
    <p:sldId id="776" r:id="rId8"/>
    <p:sldId id="777" r:id="rId9"/>
    <p:sldId id="778" r:id="rId10"/>
    <p:sldId id="779" r:id="rId11"/>
    <p:sldId id="780" r:id="rId12"/>
    <p:sldId id="782" r:id="rId13"/>
    <p:sldId id="817" r:id="rId14"/>
    <p:sldId id="814" r:id="rId15"/>
    <p:sldId id="821" r:id="rId16"/>
    <p:sldId id="822" r:id="rId17"/>
    <p:sldId id="816" r:id="rId18"/>
    <p:sldId id="818" r:id="rId19"/>
    <p:sldId id="819" r:id="rId20"/>
    <p:sldId id="823" r:id="rId21"/>
    <p:sldId id="824" r:id="rId22"/>
    <p:sldId id="783" r:id="rId23"/>
    <p:sldId id="786" r:id="rId24"/>
    <p:sldId id="787" r:id="rId25"/>
    <p:sldId id="789" r:id="rId26"/>
    <p:sldId id="790" r:id="rId27"/>
    <p:sldId id="791" r:id="rId28"/>
    <p:sldId id="793" r:id="rId29"/>
    <p:sldId id="794" r:id="rId30"/>
    <p:sldId id="795" r:id="rId31"/>
    <p:sldId id="820" r:id="rId32"/>
    <p:sldId id="796" r:id="rId33"/>
    <p:sldId id="797" r:id="rId34"/>
    <p:sldId id="798" r:id="rId35"/>
    <p:sldId id="799" r:id="rId36"/>
    <p:sldId id="800" r:id="rId37"/>
    <p:sldId id="801" r:id="rId38"/>
    <p:sldId id="802" r:id="rId39"/>
    <p:sldId id="803" r:id="rId40"/>
    <p:sldId id="804" r:id="rId41"/>
    <p:sldId id="805" r:id="rId42"/>
    <p:sldId id="806" r:id="rId43"/>
    <p:sldId id="807" r:id="rId44"/>
    <p:sldId id="808" r:id="rId45"/>
    <p:sldId id="810" r:id="rId46"/>
    <p:sldId id="811" r:id="rId47"/>
    <p:sldId id="812" r:id="rId48"/>
    <p:sldId id="813" r:id="rId49"/>
    <p:sldId id="266" r:id="rId50"/>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charset="-122"/>
        <a:cs typeface="+mn-cs"/>
      </a:defRPr>
    </a:lvl1pPr>
    <a:lvl2pPr marL="457200" algn="l" rtl="0" fontAlgn="base">
      <a:spcBef>
        <a:spcPct val="0"/>
      </a:spcBef>
      <a:spcAft>
        <a:spcPct val="0"/>
      </a:spcAft>
      <a:defRPr i="1" kern="1200">
        <a:solidFill>
          <a:schemeClr val="tx1"/>
        </a:solidFill>
        <a:latin typeface="Arial" charset="0"/>
        <a:ea typeface="宋体" charset="-122"/>
        <a:cs typeface="+mn-cs"/>
      </a:defRPr>
    </a:lvl2pPr>
    <a:lvl3pPr marL="914400" algn="l" rtl="0" fontAlgn="base">
      <a:spcBef>
        <a:spcPct val="0"/>
      </a:spcBef>
      <a:spcAft>
        <a:spcPct val="0"/>
      </a:spcAft>
      <a:defRPr i="1" kern="1200">
        <a:solidFill>
          <a:schemeClr val="tx1"/>
        </a:solidFill>
        <a:latin typeface="Arial" charset="0"/>
        <a:ea typeface="宋体" charset="-122"/>
        <a:cs typeface="+mn-cs"/>
      </a:defRPr>
    </a:lvl3pPr>
    <a:lvl4pPr marL="1371600" algn="l" rtl="0" fontAlgn="base">
      <a:spcBef>
        <a:spcPct val="0"/>
      </a:spcBef>
      <a:spcAft>
        <a:spcPct val="0"/>
      </a:spcAft>
      <a:defRPr i="1" kern="1200">
        <a:solidFill>
          <a:schemeClr val="tx1"/>
        </a:solidFill>
        <a:latin typeface="Arial" charset="0"/>
        <a:ea typeface="宋体" charset="-122"/>
        <a:cs typeface="+mn-cs"/>
      </a:defRPr>
    </a:lvl4pPr>
    <a:lvl5pPr marL="1828800" algn="l" rtl="0" fontAlgn="base">
      <a:spcBef>
        <a:spcPct val="0"/>
      </a:spcBef>
      <a:spcAft>
        <a:spcPct val="0"/>
      </a:spcAft>
      <a:defRPr i="1" kern="1200">
        <a:solidFill>
          <a:schemeClr val="tx1"/>
        </a:solidFill>
        <a:latin typeface="Arial" charset="0"/>
        <a:ea typeface="宋体" charset="-122"/>
        <a:cs typeface="+mn-cs"/>
      </a:defRPr>
    </a:lvl5pPr>
    <a:lvl6pPr marL="2286000" algn="l" defTabSz="914400" rtl="0" eaLnBrk="1" latinLnBrk="0" hangingPunct="1">
      <a:defRPr i="1" kern="1200">
        <a:solidFill>
          <a:schemeClr val="tx1"/>
        </a:solidFill>
        <a:latin typeface="Arial" charset="0"/>
        <a:ea typeface="宋体" charset="-122"/>
        <a:cs typeface="+mn-cs"/>
      </a:defRPr>
    </a:lvl6pPr>
    <a:lvl7pPr marL="2743200" algn="l" defTabSz="914400" rtl="0" eaLnBrk="1" latinLnBrk="0" hangingPunct="1">
      <a:defRPr i="1" kern="1200">
        <a:solidFill>
          <a:schemeClr val="tx1"/>
        </a:solidFill>
        <a:latin typeface="Arial" charset="0"/>
        <a:ea typeface="宋体" charset="-122"/>
        <a:cs typeface="+mn-cs"/>
      </a:defRPr>
    </a:lvl7pPr>
    <a:lvl8pPr marL="3200400" algn="l" defTabSz="914400" rtl="0" eaLnBrk="1" latinLnBrk="0" hangingPunct="1">
      <a:defRPr i="1" kern="1200">
        <a:solidFill>
          <a:schemeClr val="tx1"/>
        </a:solidFill>
        <a:latin typeface="Arial" charset="0"/>
        <a:ea typeface="宋体" charset="-122"/>
        <a:cs typeface="+mn-cs"/>
      </a:defRPr>
    </a:lvl8pPr>
    <a:lvl9pPr marL="3657600" algn="l" defTabSz="914400" rtl="0" eaLnBrk="1" latinLnBrk="0" hangingPunct="1">
      <a:defRPr i="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8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ea typeface="宋体" pitchFamily="2" charset="-122"/>
              </a:defRPr>
            </a:lvl1pPr>
          </a:lstStyle>
          <a:p>
            <a:pPr>
              <a:defRPr/>
            </a:pPr>
            <a:fld id="{8CD6F174-C63A-4176-A6DA-0A036D0EAA8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1144588" y="685800"/>
            <a:ext cx="4570412" cy="3429000"/>
          </a:xfrm>
          <a:ln/>
        </p:spPr>
      </p:sp>
      <p:sp>
        <p:nvSpPr>
          <p:cNvPr id="16386"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650875" y="406400"/>
            <a:ext cx="5556250" cy="4167188"/>
          </a:xfrm>
          <a:ln/>
        </p:spPr>
      </p:sp>
      <p:sp>
        <p:nvSpPr>
          <p:cNvPr id="3481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650875" y="406400"/>
            <a:ext cx="5556250" cy="4167188"/>
          </a:xfrm>
          <a:ln/>
        </p:spPr>
      </p:sp>
      <p:sp>
        <p:nvSpPr>
          <p:cNvPr id="3686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650875" y="406400"/>
            <a:ext cx="5556250" cy="4167188"/>
          </a:xfrm>
          <a:ln/>
        </p:spPr>
      </p:sp>
      <p:sp>
        <p:nvSpPr>
          <p:cNvPr id="3891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650875" y="406400"/>
            <a:ext cx="5556250" cy="4167188"/>
          </a:xfrm>
          <a:ln/>
        </p:spPr>
      </p:sp>
      <p:sp>
        <p:nvSpPr>
          <p:cNvPr id="4403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1144588" y="685800"/>
            <a:ext cx="4570412" cy="3429000"/>
          </a:xfrm>
          <a:ln/>
        </p:spPr>
      </p:sp>
      <p:sp>
        <p:nvSpPr>
          <p:cNvPr id="48130"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1144588" y="685800"/>
            <a:ext cx="4570412" cy="3429000"/>
          </a:xfrm>
          <a:ln/>
        </p:spPr>
      </p:sp>
      <p:sp>
        <p:nvSpPr>
          <p:cNvPr id="50178"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xfrm>
            <a:off x="650875" y="406400"/>
            <a:ext cx="5556250" cy="4167188"/>
          </a:xfrm>
          <a:ln/>
        </p:spPr>
      </p:sp>
      <p:sp>
        <p:nvSpPr>
          <p:cNvPr id="5427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xfrm>
            <a:off x="912813" y="4341813"/>
            <a:ext cx="5032375" cy="4116387"/>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650875" y="406400"/>
            <a:ext cx="5556250" cy="4167188"/>
          </a:xfrm>
          <a:ln/>
        </p:spPr>
      </p:sp>
      <p:sp>
        <p:nvSpPr>
          <p:cNvPr id="5837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xfrm>
            <a:off x="650875" y="406400"/>
            <a:ext cx="5556250" cy="4167188"/>
          </a:xfrm>
          <a:ln/>
        </p:spPr>
      </p:sp>
      <p:sp>
        <p:nvSpPr>
          <p:cNvPr id="6041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xfrm>
            <a:off x="650875" y="406400"/>
            <a:ext cx="5556250" cy="4167188"/>
          </a:xfrm>
          <a:ln/>
        </p:spPr>
      </p:sp>
      <p:sp>
        <p:nvSpPr>
          <p:cNvPr id="1843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650875" y="406400"/>
            <a:ext cx="5556250" cy="4167188"/>
          </a:xfrm>
          <a:ln/>
        </p:spPr>
      </p:sp>
      <p:sp>
        <p:nvSpPr>
          <p:cNvPr id="6349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xfrm>
            <a:off x="650875" y="406400"/>
            <a:ext cx="5556250" cy="4167188"/>
          </a:xfrm>
          <a:ln/>
        </p:spPr>
      </p:sp>
      <p:sp>
        <p:nvSpPr>
          <p:cNvPr id="6553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xfrm>
            <a:off x="1144588" y="685800"/>
            <a:ext cx="4570412" cy="3429000"/>
          </a:xfrm>
          <a:ln/>
        </p:spPr>
      </p:sp>
      <p:sp>
        <p:nvSpPr>
          <p:cNvPr id="67586"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xfrm>
            <a:off x="650875" y="406400"/>
            <a:ext cx="5556250" cy="4167188"/>
          </a:xfrm>
          <a:ln/>
        </p:spPr>
      </p:sp>
      <p:sp>
        <p:nvSpPr>
          <p:cNvPr id="6963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xfrm>
            <a:off x="650875" y="406400"/>
            <a:ext cx="5556250" cy="4167188"/>
          </a:xfrm>
          <a:ln/>
        </p:spPr>
      </p:sp>
      <p:sp>
        <p:nvSpPr>
          <p:cNvPr id="7168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xfrm>
            <a:off x="650875" y="406400"/>
            <a:ext cx="5556250" cy="4167188"/>
          </a:xfrm>
          <a:ln/>
        </p:spPr>
      </p:sp>
      <p:sp>
        <p:nvSpPr>
          <p:cNvPr id="7373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xfrm>
            <a:off x="1144588" y="685800"/>
            <a:ext cx="4570412" cy="3429000"/>
          </a:xfrm>
          <a:ln/>
        </p:spPr>
      </p:sp>
      <p:sp>
        <p:nvSpPr>
          <p:cNvPr id="75778"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xfrm>
            <a:off x="1144588" y="685800"/>
            <a:ext cx="4570412" cy="3429000"/>
          </a:xfrm>
          <a:ln/>
        </p:spPr>
      </p:sp>
      <p:sp>
        <p:nvSpPr>
          <p:cNvPr id="77826"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650875" y="406400"/>
            <a:ext cx="5556250" cy="4167188"/>
          </a:xfrm>
          <a:ln/>
        </p:spPr>
      </p:sp>
      <p:sp>
        <p:nvSpPr>
          <p:cNvPr id="7987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650875" y="406400"/>
            <a:ext cx="5556250" cy="4167188"/>
          </a:xfrm>
          <a:ln/>
        </p:spPr>
      </p:sp>
      <p:sp>
        <p:nvSpPr>
          <p:cNvPr id="8192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xfrm>
            <a:off x="1144588" y="685800"/>
            <a:ext cx="4570412" cy="3429000"/>
          </a:xfrm>
          <a:ln/>
        </p:spPr>
      </p:sp>
      <p:sp>
        <p:nvSpPr>
          <p:cNvPr id="20482"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650875" y="406400"/>
            <a:ext cx="5556250" cy="4167188"/>
          </a:xfrm>
          <a:ln/>
        </p:spPr>
      </p:sp>
      <p:sp>
        <p:nvSpPr>
          <p:cNvPr id="8397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650875" y="406400"/>
            <a:ext cx="5556250" cy="4167188"/>
          </a:xfrm>
          <a:ln/>
        </p:spPr>
      </p:sp>
      <p:sp>
        <p:nvSpPr>
          <p:cNvPr id="8601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650875" y="406400"/>
            <a:ext cx="5556250" cy="4167188"/>
          </a:xfrm>
          <a:ln/>
        </p:spPr>
      </p:sp>
      <p:sp>
        <p:nvSpPr>
          <p:cNvPr id="8806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xfrm>
            <a:off x="650875" y="406400"/>
            <a:ext cx="5556250" cy="4167188"/>
          </a:xfrm>
          <a:ln/>
        </p:spPr>
      </p:sp>
      <p:sp>
        <p:nvSpPr>
          <p:cNvPr id="9011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650875" y="406400"/>
            <a:ext cx="5556250" cy="4167188"/>
          </a:xfrm>
          <a:ln/>
        </p:spPr>
      </p:sp>
      <p:sp>
        <p:nvSpPr>
          <p:cNvPr id="9421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650875" y="406400"/>
            <a:ext cx="5556250" cy="4167188"/>
          </a:xfrm>
          <a:ln/>
        </p:spPr>
      </p:sp>
      <p:sp>
        <p:nvSpPr>
          <p:cNvPr id="9625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650875" y="406400"/>
            <a:ext cx="5556250" cy="4167188"/>
          </a:xfrm>
          <a:ln/>
        </p:spPr>
      </p:sp>
      <p:sp>
        <p:nvSpPr>
          <p:cNvPr id="9830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650875" y="406400"/>
            <a:ext cx="5556250" cy="4167188"/>
          </a:xfrm>
          <a:ln/>
        </p:spPr>
      </p:sp>
      <p:sp>
        <p:nvSpPr>
          <p:cNvPr id="10035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xfrm>
            <a:off x="650875" y="406400"/>
            <a:ext cx="5556250" cy="4167188"/>
          </a:xfrm>
          <a:ln/>
        </p:spPr>
      </p:sp>
      <p:sp>
        <p:nvSpPr>
          <p:cNvPr id="2253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a:xfrm>
            <a:off x="650875" y="406400"/>
            <a:ext cx="5556250" cy="4167188"/>
          </a:xfrm>
          <a:ln/>
        </p:spPr>
      </p:sp>
      <p:sp>
        <p:nvSpPr>
          <p:cNvPr id="2457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xfrm>
            <a:off x="912813" y="4341813"/>
            <a:ext cx="5032375" cy="4116387"/>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1144588" y="685800"/>
            <a:ext cx="4570412" cy="3429000"/>
          </a:xfrm>
          <a:ln/>
        </p:spPr>
      </p:sp>
      <p:sp>
        <p:nvSpPr>
          <p:cNvPr id="28674"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650875" y="406400"/>
            <a:ext cx="5556250" cy="4167188"/>
          </a:xfrm>
          <a:ln/>
        </p:spPr>
      </p:sp>
      <p:sp>
        <p:nvSpPr>
          <p:cNvPr id="3072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1144588" y="685800"/>
            <a:ext cx="4572000" cy="3429000"/>
          </a:xfrm>
          <a:ln/>
        </p:spPr>
      </p:sp>
      <p:sp>
        <p:nvSpPr>
          <p:cNvPr id="32770"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3204057D-C8C7-44E7-822F-9693B92E77F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88EDBC64-6417-4427-A90B-2A17E4B1D4B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2AAD7587-FD4A-4913-914C-6513690539B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4"/>
          <p:cNvSpPr>
            <a:spLocks noGrp="1"/>
          </p:cNvSpPr>
          <p:nvPr>
            <p:ph type="sldNum" sz="quarter" idx="10"/>
          </p:nvPr>
        </p:nvSpPr>
        <p:spPr/>
        <p:txBody>
          <a:bodyPr/>
          <a:lstStyle>
            <a:lvl1pPr>
              <a:defRPr/>
            </a:lvl1pPr>
          </a:lstStyle>
          <a:p>
            <a:pPr>
              <a:defRPr/>
            </a:pPr>
            <a:fld id="{72F40828-AA36-4CAD-A506-4BF73849DE7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pPr>
              <a:defRPr/>
            </a:pPr>
            <a:fld id="{9C533F2C-395D-48D0-8585-4C8E460B666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4"/>
          <p:cNvSpPr>
            <a:spLocks noGrp="1"/>
          </p:cNvSpPr>
          <p:nvPr>
            <p:ph type="sldNum" sz="quarter" idx="10"/>
          </p:nvPr>
        </p:nvSpPr>
        <p:spPr/>
        <p:txBody>
          <a:bodyPr/>
          <a:lstStyle>
            <a:lvl1pPr>
              <a:defRPr/>
            </a:lvl1pPr>
          </a:lstStyle>
          <a:p>
            <a:pPr>
              <a:defRPr/>
            </a:pPr>
            <a:fld id="{C26F5614-BB1E-469F-927C-D65EF93512E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4"/>
          <p:cNvSpPr>
            <a:spLocks noGrp="1"/>
          </p:cNvSpPr>
          <p:nvPr>
            <p:ph type="sldNum" sz="quarter" idx="10"/>
          </p:nvPr>
        </p:nvSpPr>
        <p:spPr/>
        <p:txBody>
          <a:bodyPr/>
          <a:lstStyle>
            <a:lvl1pPr>
              <a:defRPr/>
            </a:lvl1pPr>
          </a:lstStyle>
          <a:p>
            <a:pPr>
              <a:defRPr/>
            </a:pPr>
            <a:fld id="{CB0F75C2-99C0-4602-B616-74E00361E8C4}"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p:cNvSpPr>
          <p:nvPr>
            <p:ph type="sldNum" sz="quarter" idx="10"/>
          </p:nvPr>
        </p:nvSpPr>
        <p:spPr/>
        <p:txBody>
          <a:bodyPr/>
          <a:lstStyle>
            <a:lvl1pPr>
              <a:defRPr/>
            </a:lvl1pPr>
          </a:lstStyle>
          <a:p>
            <a:pPr>
              <a:defRPr/>
            </a:pPr>
            <a:fld id="{DBF1F3B1-1AE9-4803-B354-31EE8BE4C90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B426B9A7-CC13-4695-82AA-0A829DF1A94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C1A322D8-D94D-49F1-B476-3BF9062B0C2E}"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38"/>
            <a:ext cx="9144000" cy="5643562"/>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a:lstStyle/>
          <a:p>
            <a:pPr>
              <a:defRPr/>
            </a:pPr>
            <a:endParaRPr lang="zh-CN" altLang="en-US">
              <a:ea typeface="宋体" pitchFamily="2" charset="-122"/>
            </a:endParaRPr>
          </a:p>
        </p:txBody>
      </p:sp>
      <p:sp>
        <p:nvSpPr>
          <p:cNvPr id="1027" name="Rectangle 27"/>
          <p:cNvSpPr>
            <a:spLocks noGrp="1" noChangeArrowheads="1"/>
          </p:cNvSpPr>
          <p:nvPr>
            <p:ph type="title"/>
          </p:nvPr>
        </p:nvSpPr>
        <p:spPr bwMode="auto">
          <a:xfrm>
            <a:off x="468313" y="366713"/>
            <a:ext cx="7104062"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1"/>
          <p:cNvSpPr>
            <a:spLocks noGrp="1" noChangeArrowheads="1"/>
          </p:cNvSpPr>
          <p:nvPr>
            <p:ph type="body" idx="1"/>
          </p:nvPr>
        </p:nvSpPr>
        <p:spPr bwMode="auto">
          <a:xfrm>
            <a:off x="1357313" y="1285875"/>
            <a:ext cx="7104062"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ea typeface="宋体" pitchFamily="2" charset="-122"/>
              </a:defRPr>
            </a:lvl1pPr>
          </a:lstStyle>
          <a:p>
            <a:pPr>
              <a:defRPr/>
            </a:pPr>
            <a:fld id="{2B204905-CE95-42D6-8D6E-4D36683194FF}" type="slidenum">
              <a:rPr lang="en-US" altLang="zh-CN"/>
              <a:pPr>
                <a:defRPr/>
              </a:pPr>
              <a:t>‹#›</a:t>
            </a:fld>
            <a:endParaRPr lang="en-US" altLang="zh-CN"/>
          </a:p>
        </p:txBody>
      </p:sp>
      <p:pic>
        <p:nvPicPr>
          <p:cNvPr id="1030" name="图片 7" descr="professional.gif"/>
          <p:cNvPicPr>
            <a:picLocks noChangeAspect="1"/>
          </p:cNvPicPr>
          <p:nvPr userDrawn="1"/>
        </p:nvPicPr>
        <p:blipFill>
          <a:blip r:embed="rId14" cstate="print"/>
          <a:srcRect/>
          <a:stretch>
            <a:fillRect/>
          </a:stretch>
        </p:blipFill>
        <p:spPr bwMode="auto">
          <a:xfrm>
            <a:off x="8016875" y="188913"/>
            <a:ext cx="1127125" cy="1052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charset="0"/>
          <a:ea typeface="黑体" pitchFamily="2" charset="-122"/>
        </a:defRPr>
      </a:lvl2pPr>
      <a:lvl3pPr algn="r" rtl="0" eaLnBrk="0" fontAlgn="base" hangingPunct="0">
        <a:spcBef>
          <a:spcPct val="0"/>
        </a:spcBef>
        <a:spcAft>
          <a:spcPct val="0"/>
        </a:spcAft>
        <a:defRPr sz="2800">
          <a:solidFill>
            <a:schemeClr val="bg1"/>
          </a:solidFill>
          <a:latin typeface="Arial" charset="0"/>
          <a:ea typeface="黑体" pitchFamily="2" charset="-122"/>
        </a:defRPr>
      </a:lvl3pPr>
      <a:lvl4pPr algn="r" rtl="0" eaLnBrk="0" fontAlgn="base" hangingPunct="0">
        <a:spcBef>
          <a:spcPct val="0"/>
        </a:spcBef>
        <a:spcAft>
          <a:spcPct val="0"/>
        </a:spcAft>
        <a:defRPr sz="2800">
          <a:solidFill>
            <a:schemeClr val="bg1"/>
          </a:solidFill>
          <a:latin typeface="Arial" charset="0"/>
          <a:ea typeface="黑体" pitchFamily="2" charset="-122"/>
        </a:defRPr>
      </a:lvl4pPr>
      <a:lvl5pPr algn="r" rtl="0" eaLnBrk="0" fontAlgn="base" hangingPunct="0">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iki.ccw.com.cn/%E5%AD%97%E8%8A%8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www.rfc-editor.org/rfc/rfc3629.tx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7.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1.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17.tmp"/><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1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Layout" Target="../slideLayouts/slideLayout7.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l10n.openoffice.org/localization/L10n_testplan.html" TargetMode="External"/><Relationship Id="rId4" Type="http://schemas.openxmlformats.org/officeDocument/2006/relationships/hyperlink" Target="https://wiki.mozilla.org/Firefox:2.0_QA_Activities:L10n_Test_Pla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NULL" TargetMode="External"/><Relationship Id="rId3" Type="http://schemas.openxmlformats.org/officeDocument/2006/relationships/hyperlink" Target="http://www.w3.org/International/" TargetMode="External"/><Relationship Id="rId7" Type="http://schemas.openxmlformats.org/officeDocument/2006/relationships/hyperlink" Target="http://en.wikipedia.org/wiki/Internationalization_and_localization"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blogs.msdn.com/b/kierans/" TargetMode="External"/><Relationship Id="rId5" Type="http://schemas.openxmlformats.org/officeDocument/2006/relationships/hyperlink" Target="http://www.gala-global.org/" TargetMode="External"/><Relationship Id="rId4" Type="http://schemas.openxmlformats.org/officeDocument/2006/relationships/hyperlink" Target="https://confluence.sakaiproject.org/display/I18N/Home" TargetMode="External"/><Relationship Id="rId9" Type="http://schemas.openxmlformats.org/officeDocument/2006/relationships/hyperlink" Target="http://java.sun.com/developer/technicalArticles/Intl/IntlIntro/"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headEnd/>
            <a:tailEnd/>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14338" name="标题 1"/>
          <p:cNvSpPr txBox="1">
            <a:spLocks/>
          </p:cNvSpPr>
          <p:nvPr/>
        </p:nvSpPr>
        <p:spPr bwMode="auto">
          <a:xfrm>
            <a:off x="-30163" y="2133600"/>
            <a:ext cx="4787901" cy="1727200"/>
          </a:xfrm>
          <a:prstGeom prst="rect">
            <a:avLst/>
          </a:prstGeom>
          <a:noFill/>
          <a:ln w="9525">
            <a:noFill/>
            <a:miter lim="800000"/>
            <a:headEnd/>
            <a:tailEnd/>
          </a:ln>
        </p:spPr>
        <p:txBody>
          <a:bodyPr/>
          <a:lstStyle/>
          <a:p>
            <a:pPr algn="ctr">
              <a:lnSpc>
                <a:spcPct val="140000"/>
              </a:lnSpc>
            </a:pPr>
            <a:r>
              <a:rPr lang="zh-CN" altLang="en-US" sz="2800" b="1" i="0">
                <a:solidFill>
                  <a:schemeClr val="bg1"/>
                </a:solidFill>
              </a:rPr>
              <a:t>软件测试方法和技术</a:t>
            </a:r>
            <a:endParaRPr lang="en-US" altLang="zh-CN" sz="2800" b="1" i="0">
              <a:solidFill>
                <a:schemeClr val="bg1"/>
              </a:solidFill>
            </a:endParaRPr>
          </a:p>
          <a:p>
            <a:pPr algn="ctr">
              <a:lnSpc>
                <a:spcPct val="140000"/>
              </a:lnSpc>
            </a:pPr>
            <a:endParaRPr lang="en-US" altLang="zh-CN" sz="1200" b="1" i="0">
              <a:solidFill>
                <a:srgbClr val="FFFF00"/>
              </a:solidFill>
            </a:endParaRPr>
          </a:p>
          <a:p>
            <a:pPr algn="ctr">
              <a:lnSpc>
                <a:spcPct val="140000"/>
              </a:lnSpc>
            </a:pPr>
            <a:r>
              <a:rPr lang="zh-CN" altLang="en-US" sz="2400" b="1" i="0">
                <a:solidFill>
                  <a:srgbClr val="FFFF00"/>
                </a:solidFill>
              </a:rPr>
              <a:t>第</a:t>
            </a:r>
            <a:r>
              <a:rPr lang="zh-CN" altLang="zh-CN" sz="2400" b="1" i="0">
                <a:solidFill>
                  <a:srgbClr val="FFFF00"/>
                </a:solidFill>
              </a:rPr>
              <a:t>8</a:t>
            </a:r>
            <a:r>
              <a:rPr lang="zh-CN" altLang="en-US" sz="2400" b="1" i="0">
                <a:solidFill>
                  <a:srgbClr val="FFFF00"/>
                </a:solidFill>
              </a:rPr>
              <a:t>章</a:t>
            </a:r>
            <a:r>
              <a:rPr lang="zh-CN" altLang="en-US" sz="2800" b="1" i="0">
                <a:solidFill>
                  <a:srgbClr val="FFFF00"/>
                </a:solidFill>
              </a:rPr>
              <a:t> 国际化和本地化测试</a:t>
            </a:r>
          </a:p>
        </p:txBody>
      </p:sp>
      <p:pic>
        <p:nvPicPr>
          <p:cNvPr id="14339" name="图片 1" descr="屏幕快照 2014-01-02 下午7.34.36.png"/>
          <p:cNvPicPr>
            <a:picLocks noChangeAspect="1"/>
          </p:cNvPicPr>
          <p:nvPr/>
        </p:nvPicPr>
        <p:blipFill>
          <a:blip r:embed="rId2" cstate="print"/>
          <a:srcRect/>
          <a:stretch>
            <a:fillRect/>
          </a:stretch>
        </p:blipFill>
        <p:spPr bwMode="auto">
          <a:xfrm>
            <a:off x="4572000" y="1484313"/>
            <a:ext cx="4572000" cy="27368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2124075" y="333375"/>
            <a:ext cx="5040313" cy="666750"/>
          </a:xfrm>
        </p:spPr>
        <p:txBody>
          <a:bodyPr/>
          <a:lstStyle/>
          <a:p>
            <a:pPr algn="ctr" eaLnBrk="1" hangingPunct="1"/>
            <a:r>
              <a:rPr lang="zh-CN" altLang="en-US" sz="3200" b="1">
                <a:solidFill>
                  <a:srgbClr val="FFFF00"/>
                </a:solidFill>
              </a:rPr>
              <a:t>国际化功能实例</a:t>
            </a:r>
          </a:p>
        </p:txBody>
      </p:sp>
      <p:pic>
        <p:nvPicPr>
          <p:cNvPr id="31746" name="Picture 3" descr="temp"/>
          <p:cNvPicPr>
            <a:picLocks noChangeAspect="1" noChangeArrowheads="1"/>
          </p:cNvPicPr>
          <p:nvPr/>
        </p:nvPicPr>
        <p:blipFill>
          <a:blip r:embed="rId3" cstate="print"/>
          <a:srcRect/>
          <a:stretch>
            <a:fillRect/>
          </a:stretch>
        </p:blipFill>
        <p:spPr bwMode="auto">
          <a:xfrm>
            <a:off x="755650" y="1628775"/>
            <a:ext cx="7632700" cy="4194175"/>
          </a:xfrm>
          <a:prstGeom prst="rect">
            <a:avLst/>
          </a:prstGeom>
          <a:noFill/>
          <a:ln w="9525">
            <a:noFill/>
            <a:miter lim="800000"/>
            <a:headEnd/>
            <a:tailEnd/>
          </a:ln>
        </p:spPr>
      </p:pic>
    </p:spTree>
  </p:cSld>
  <p:clrMapOvr>
    <a:masterClrMapping/>
  </p:clrMapOvr>
  <p:transition>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2339975" y="333375"/>
            <a:ext cx="4932363" cy="661988"/>
          </a:xfrm>
        </p:spPr>
        <p:txBody>
          <a:bodyPr/>
          <a:lstStyle/>
          <a:p>
            <a:pPr algn="ctr" eaLnBrk="1" hangingPunct="1"/>
            <a:r>
              <a:rPr lang="en-US" altLang="zh-CN" sz="3200" b="1">
                <a:solidFill>
                  <a:srgbClr val="FFFF00"/>
                </a:solidFill>
              </a:rPr>
              <a:t>L10N</a:t>
            </a:r>
            <a:endParaRPr lang="zh-CN" altLang="en-US" sz="3200" b="1">
              <a:solidFill>
                <a:srgbClr val="FFFF00"/>
              </a:solidFill>
            </a:endParaRPr>
          </a:p>
        </p:txBody>
      </p:sp>
      <p:sp>
        <p:nvSpPr>
          <p:cNvPr id="13316" name="Rectangle 15"/>
          <p:cNvSpPr>
            <a:spLocks noChangeArrowheads="1"/>
          </p:cNvSpPr>
          <p:nvPr/>
        </p:nvSpPr>
        <p:spPr bwMode="auto">
          <a:xfrm>
            <a:off x="642910" y="1277107"/>
            <a:ext cx="7732719" cy="4690515"/>
          </a:xfrm>
          <a:prstGeom prst="rect">
            <a:avLst/>
          </a:prstGeom>
          <a:noFill/>
          <a:ln w="9525">
            <a:noFill/>
            <a:miter lim="800000"/>
            <a:headEnd/>
            <a:tailEnd/>
          </a:ln>
        </p:spPr>
        <p:txBody>
          <a:bodyPr wrap="square" lIns="0" tIns="0" rIns="0" bIns="0" anchor="ctr">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ea typeface="宋体" pitchFamily="2" charset="-122"/>
              </a:rPr>
              <a:t>本地化是国际化向特定本地语言环境的转换，即将软件从源语言转换成一种或多种目标语言的过程，同时针对目标国家或地区，对产品的外观，参数设置等进行相应的处理</a:t>
            </a:r>
            <a:endParaRPr lang="en-US" altLang="zh-CN" sz="2400" i="0" dirty="0">
              <a:ea typeface="宋体" pitchFamily="2" charset="-122"/>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软件用户界面默认值的设置</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联机文档 </a:t>
            </a:r>
            <a:r>
              <a:rPr lang="en-US" altLang="zh-CN" sz="2400" i="0" dirty="0">
                <a:latin typeface="+mn-lt"/>
                <a:ea typeface="楷体"/>
                <a:cs typeface="楷体"/>
              </a:rPr>
              <a:t>(</a:t>
            </a:r>
            <a:r>
              <a:rPr lang="zh-CN" altLang="en-US" sz="2400" i="0" dirty="0">
                <a:latin typeface="+mn-lt"/>
                <a:ea typeface="楷体"/>
                <a:cs typeface="楷体"/>
              </a:rPr>
              <a:t>帮助文档和功能性的</a:t>
            </a:r>
            <a:r>
              <a:rPr lang="en-US" altLang="zh-CN" sz="2400" i="0" dirty="0">
                <a:latin typeface="+mn-lt"/>
                <a:ea typeface="楷体"/>
                <a:cs typeface="楷体"/>
              </a:rPr>
              <a:t>PDF</a:t>
            </a:r>
            <a:r>
              <a:rPr lang="zh-CN" altLang="en-US" sz="2400" i="0" dirty="0">
                <a:latin typeface="+mn-lt"/>
                <a:ea typeface="楷体"/>
                <a:cs typeface="楷体"/>
              </a:rPr>
              <a:t>文档</a:t>
            </a:r>
            <a:r>
              <a:rPr lang="en-US" altLang="zh-CN" sz="2400" i="0" dirty="0">
                <a:latin typeface="+mn-lt"/>
                <a:ea typeface="楷体"/>
                <a:cs typeface="楷体"/>
              </a:rPr>
              <a:t>) </a:t>
            </a:r>
            <a:endParaRPr lang="zh-CN" altLang="en-US"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数据库初始化工作</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热键设置 </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度量衡或时区等</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2051050" y="260350"/>
            <a:ext cx="5040313" cy="661988"/>
          </a:xfrm>
        </p:spPr>
        <p:txBody>
          <a:bodyPr/>
          <a:lstStyle/>
          <a:p>
            <a:pPr algn="ctr" eaLnBrk="1" hangingPunct="1"/>
            <a:r>
              <a:rPr lang="en-US" altLang="zh-CN" sz="3200" b="1">
                <a:solidFill>
                  <a:srgbClr val="FFFF00"/>
                </a:solidFill>
              </a:rPr>
              <a:t>8.1.2 </a:t>
            </a:r>
            <a:r>
              <a:rPr lang="zh-CN" altLang="en-US" sz="3200" b="1">
                <a:solidFill>
                  <a:srgbClr val="FFFF00"/>
                </a:solidFill>
              </a:rPr>
              <a:t>字符集问题</a:t>
            </a:r>
          </a:p>
        </p:txBody>
      </p:sp>
      <p:sp>
        <p:nvSpPr>
          <p:cNvPr id="15364" name="矩形 5"/>
          <p:cNvSpPr>
            <a:spLocks noChangeArrowheads="1"/>
          </p:cNvSpPr>
          <p:nvPr/>
        </p:nvSpPr>
        <p:spPr bwMode="auto">
          <a:xfrm>
            <a:off x="539750" y="1844675"/>
            <a:ext cx="7343775" cy="3798888"/>
          </a:xfrm>
          <a:prstGeom prst="rect">
            <a:avLst/>
          </a:prstGeom>
          <a:noFill/>
          <a:ln w="9525">
            <a:noFill/>
            <a:miter lim="800000"/>
            <a:headEnd/>
            <a:tailEnd/>
          </a:ln>
        </p:spPr>
        <p:txBody>
          <a:bodyPr>
            <a:spAutoFit/>
          </a:bodyPr>
          <a:lstStyle/>
          <a:p>
            <a:pPr>
              <a:defRPr/>
            </a:pPr>
            <a:r>
              <a:rPr lang="zh-CN" altLang="en-US" sz="2800" i="0" dirty="0">
                <a:ea typeface="宋体" pitchFamily="2" charset="-122"/>
              </a:rPr>
              <a:t>字符集是操作系统中所使用的字符映射表</a:t>
            </a:r>
            <a:endParaRPr lang="en-US" altLang="zh-CN" sz="2800" i="0" dirty="0">
              <a:ea typeface="宋体" pitchFamily="2" charset="-122"/>
            </a:endParaRPr>
          </a:p>
          <a:p>
            <a:pPr>
              <a:defRPr/>
            </a:pPr>
            <a:endParaRPr lang="zh-CN" altLang="en-US" sz="2800" i="0" dirty="0">
              <a:ea typeface="宋体" pitchFamily="2" charset="-122"/>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ASCII</a:t>
            </a:r>
            <a:r>
              <a:rPr lang="zh-CN" altLang="en-US" sz="2400" i="0" dirty="0">
                <a:latin typeface="+mn-lt"/>
                <a:ea typeface="楷体"/>
                <a:cs typeface="楷体"/>
              </a:rPr>
              <a:t>字符集</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Gb2312 </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ISO8859-X </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smtClean="0">
                <a:latin typeface="+mn-lt"/>
                <a:ea typeface="楷体"/>
                <a:cs typeface="楷体"/>
              </a:rPr>
              <a:t>Unicode(UCS-2/UCS-4)</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UTF-8/ UTF-16/ UTF-32</a:t>
            </a:r>
            <a:endParaRPr lang="zh-CN" altLang="en-US" sz="2400" i="0" dirty="0">
              <a:latin typeface="+mn-lt"/>
              <a:ea typeface="楷体"/>
              <a:cs typeface="楷体"/>
            </a:endParaRPr>
          </a:p>
        </p:txBody>
      </p:sp>
      <p:pic>
        <p:nvPicPr>
          <p:cNvPr id="35843" name="图片 1"/>
          <p:cNvPicPr>
            <a:picLocks noChangeAspect="1"/>
          </p:cNvPicPr>
          <p:nvPr/>
        </p:nvPicPr>
        <p:blipFill>
          <a:blip r:embed="rId3" cstate="print"/>
          <a:srcRect/>
          <a:stretch>
            <a:fillRect/>
          </a:stretch>
        </p:blipFill>
        <p:spPr bwMode="auto">
          <a:xfrm>
            <a:off x="4583113" y="2924175"/>
            <a:ext cx="4578350" cy="2522538"/>
          </a:xfrm>
          <a:prstGeom prst="rect">
            <a:avLst/>
          </a:prstGeom>
          <a:noFill/>
          <a:ln w="9525">
            <a:noFill/>
            <a:miter lim="800000"/>
            <a:headEnd/>
            <a:tailEnd/>
          </a:ln>
        </p:spPr>
      </p:pic>
      <p:sp>
        <p:nvSpPr>
          <p:cNvPr id="5" name="TextBox 4"/>
          <p:cNvSpPr txBox="1"/>
          <p:nvPr/>
        </p:nvSpPr>
        <p:spPr>
          <a:xfrm>
            <a:off x="214282" y="5643578"/>
            <a:ext cx="7000924" cy="646331"/>
          </a:xfrm>
          <a:prstGeom prst="rect">
            <a:avLst/>
          </a:prstGeom>
          <a:noFill/>
        </p:spPr>
        <p:txBody>
          <a:bodyPr wrap="square" rtlCol="0">
            <a:spAutoFit/>
          </a:bodyPr>
          <a:lstStyle/>
          <a:p>
            <a:r>
              <a:rPr lang="en-US" altLang="zh-CN" dirty="0"/>
              <a:t>UCS</a:t>
            </a:r>
            <a:r>
              <a:rPr lang="zh-CN" altLang="en-US" dirty="0"/>
              <a:t>只是规定如何编码，并没有规定如何传输，保存编码，出现</a:t>
            </a:r>
            <a:r>
              <a:rPr lang="en-US" altLang="zh-CN" dirty="0" err="1"/>
              <a:t>unicode</a:t>
            </a:r>
            <a:r>
              <a:rPr lang="zh-CN" altLang="en-US" dirty="0"/>
              <a:t>的实用编码体系，</a:t>
            </a:r>
            <a:r>
              <a:rPr lang="en-US" altLang="zh-CN" dirty="0"/>
              <a:t>UFT-X</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547813" y="333375"/>
            <a:ext cx="6119812" cy="661988"/>
          </a:xfrm>
        </p:spPr>
        <p:txBody>
          <a:bodyPr/>
          <a:lstStyle/>
          <a:p>
            <a:pPr algn="ctr" eaLnBrk="1" hangingPunct="1"/>
            <a:r>
              <a:rPr lang="zh-CN" altLang="en-US" sz="3200" b="1">
                <a:solidFill>
                  <a:srgbClr val="FFFF00"/>
                </a:solidFill>
              </a:rPr>
              <a:t>字符集问题标准</a:t>
            </a:r>
          </a:p>
        </p:txBody>
      </p:sp>
      <p:sp>
        <p:nvSpPr>
          <p:cNvPr id="5" name="Rectangle 7"/>
          <p:cNvSpPr>
            <a:spLocks noChangeArrowheads="1"/>
          </p:cNvSpPr>
          <p:nvPr/>
        </p:nvSpPr>
        <p:spPr bwMode="gray">
          <a:xfrm>
            <a:off x="468313" y="1989138"/>
            <a:ext cx="8064500" cy="3887787"/>
          </a:xfrm>
          <a:prstGeom prst="rect">
            <a:avLst/>
          </a:prstGeom>
          <a:noFill/>
          <a:ln w="9525">
            <a:noFill/>
            <a:miter lim="800000"/>
            <a:headEnd/>
            <a:tailEnd/>
          </a:ln>
        </p:spPr>
        <p:txBody>
          <a:bodyPr/>
          <a:lstStyle/>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ISO/IEC 10646-1:2003</a:t>
            </a:r>
            <a:r>
              <a:rPr lang="zh-CN" altLang="en-US" sz="2400" i="0" dirty="0">
                <a:latin typeface="+mn-lt"/>
                <a:ea typeface="楷体"/>
                <a:cs typeface="楷体"/>
              </a:rPr>
              <a:t>定义了</a:t>
            </a:r>
            <a:r>
              <a:rPr lang="en-US" altLang="zh-CN" sz="2400" i="0" dirty="0">
                <a:latin typeface="+mn-lt"/>
                <a:ea typeface="楷体"/>
                <a:cs typeface="楷体"/>
              </a:rPr>
              <a:t>4</a:t>
            </a:r>
            <a:r>
              <a:rPr lang="zh-CN" altLang="en-US" sz="2400" i="0" dirty="0">
                <a:latin typeface="+mn-lt"/>
                <a:ea typeface="楷体"/>
                <a:cs typeface="楷体"/>
                <a:hlinkClick r:id="rId3" tooltip="字节"/>
              </a:rPr>
              <a:t>字节</a:t>
            </a:r>
            <a:r>
              <a:rPr lang="zh-CN" altLang="en-US" sz="2400" i="0" dirty="0">
                <a:latin typeface="+mn-lt"/>
                <a:ea typeface="楷体"/>
                <a:cs typeface="楷体"/>
              </a:rPr>
              <a:t>编码的通用字符集（</a:t>
            </a:r>
            <a:r>
              <a:rPr lang="en-US" altLang="zh-CN" sz="2400" i="0" dirty="0">
                <a:latin typeface="+mn-lt"/>
                <a:ea typeface="楷体"/>
                <a:cs typeface="楷体"/>
              </a:rPr>
              <a:t>Universal Character Set</a:t>
            </a:r>
            <a:r>
              <a:rPr lang="zh-CN" altLang="en-US" sz="2400" i="0" dirty="0">
                <a:latin typeface="+mn-lt"/>
                <a:ea typeface="楷体"/>
                <a:cs typeface="楷体"/>
              </a:rPr>
              <a:t>，</a:t>
            </a:r>
            <a:r>
              <a:rPr lang="en-US" altLang="zh-CN" sz="2400" i="0" dirty="0">
                <a:latin typeface="+mn-lt"/>
                <a:ea typeface="楷体"/>
                <a:cs typeface="楷体"/>
              </a:rPr>
              <a:t>UCS</a:t>
            </a:r>
            <a:r>
              <a:rPr lang="zh-CN" altLang="en-US" sz="2400" i="0" dirty="0">
                <a:latin typeface="+mn-lt"/>
                <a:ea typeface="楷体"/>
                <a:cs typeface="楷体"/>
              </a:rPr>
              <a:t>），也称通用多八位编码字符集</a:t>
            </a:r>
            <a:r>
              <a:rPr lang="zh-CN" altLang="en-US" sz="2000" i="0" dirty="0">
                <a:latin typeface="+mn-lt"/>
                <a:ea typeface="楷体"/>
                <a:cs typeface="楷体"/>
              </a:rPr>
              <a:t>（</a:t>
            </a:r>
            <a:r>
              <a:rPr lang="en-US" altLang="zh-CN" sz="2000" i="0" dirty="0">
                <a:latin typeface="+mn-lt"/>
                <a:ea typeface="楷体"/>
                <a:cs typeface="楷体"/>
              </a:rPr>
              <a:t>Universal Multiple-Octet Coded Character Set</a:t>
            </a:r>
            <a:r>
              <a:rPr lang="zh-CN" altLang="en-US" sz="2000" i="0" dirty="0">
                <a:latin typeface="+mn-lt"/>
                <a:ea typeface="楷体"/>
                <a:cs typeface="楷体"/>
              </a:rPr>
              <a:t>）</a:t>
            </a:r>
          </a:p>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ISO 639-1:2002</a:t>
            </a:r>
            <a:r>
              <a:rPr lang="zh-CN" altLang="en-US" sz="2400" i="0" dirty="0">
                <a:latin typeface="+mn-lt"/>
                <a:ea typeface="楷体"/>
                <a:cs typeface="楷体"/>
              </a:rPr>
              <a:t>，</a:t>
            </a:r>
            <a:r>
              <a:rPr lang="en-US" altLang="zh-CN" sz="2400" i="0" dirty="0">
                <a:latin typeface="+mn-lt"/>
                <a:ea typeface="楷体"/>
                <a:cs typeface="楷体"/>
              </a:rPr>
              <a:t>2</a:t>
            </a:r>
            <a:r>
              <a:rPr lang="zh-CN" altLang="en-US" sz="2400" i="0" dirty="0">
                <a:latin typeface="+mn-lt"/>
                <a:ea typeface="楷体"/>
                <a:cs typeface="楷体"/>
              </a:rPr>
              <a:t>字母语种代码（</a:t>
            </a:r>
            <a:r>
              <a:rPr lang="en-US" altLang="zh-CN" sz="2400" i="0" dirty="0">
                <a:latin typeface="+mn-lt"/>
                <a:ea typeface="楷体"/>
                <a:cs typeface="楷体"/>
              </a:rPr>
              <a:t>alpha-2</a:t>
            </a:r>
            <a:r>
              <a:rPr lang="zh-CN" altLang="en-US" sz="2400" i="0" dirty="0">
                <a:latin typeface="+mn-lt"/>
                <a:ea typeface="楷体"/>
                <a:cs typeface="楷体"/>
              </a:rPr>
              <a:t>）标准</a:t>
            </a:r>
            <a:endParaRPr lang="en-US" altLang="zh-CN" sz="2400" i="0" dirty="0">
              <a:latin typeface="+mn-lt"/>
              <a:ea typeface="楷体"/>
              <a:cs typeface="楷体"/>
            </a:endParaRPr>
          </a:p>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ISO 3166-1:1997 </a:t>
            </a:r>
            <a:r>
              <a:rPr lang="zh-CN" altLang="en-US" sz="2400" i="0" dirty="0">
                <a:latin typeface="+mn-lt"/>
                <a:ea typeface="楷体"/>
                <a:cs typeface="楷体"/>
              </a:rPr>
              <a:t>，国家代码标准</a:t>
            </a:r>
          </a:p>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RFC 3066</a:t>
            </a:r>
            <a:r>
              <a:rPr lang="zh-CN" altLang="en-US" sz="2400" i="0" dirty="0">
                <a:latin typeface="+mn-lt"/>
                <a:ea typeface="楷体"/>
                <a:cs typeface="楷体"/>
              </a:rPr>
              <a:t>，语言鉴定标签标准</a:t>
            </a:r>
            <a:endParaRPr lang="en-US" altLang="zh-CN" sz="2400" i="0" dirty="0">
              <a:latin typeface="+mn-lt"/>
              <a:ea typeface="楷体"/>
              <a:cs typeface="楷体"/>
            </a:endParaRPr>
          </a:p>
          <a:p>
            <a:pPr marL="342900" lvl="3"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ea typeface="楷体"/>
                <a:cs typeface="楷体"/>
              </a:rPr>
              <a:t>RFC 36</a:t>
            </a:r>
            <a:r>
              <a:rPr lang="zh-CN" altLang="zh-CN" sz="2400" i="0" dirty="0">
                <a:ea typeface="楷体"/>
                <a:cs typeface="楷体"/>
              </a:rPr>
              <a:t>2</a:t>
            </a:r>
            <a:r>
              <a:rPr lang="en-US" altLang="zh-CN" sz="2400" i="0" dirty="0">
                <a:ea typeface="楷体"/>
                <a:cs typeface="楷体"/>
              </a:rPr>
              <a:t>9</a:t>
            </a:r>
            <a:r>
              <a:rPr lang="zh-CN" altLang="en-US" sz="2400" i="0" dirty="0">
                <a:ea typeface="楷体"/>
                <a:cs typeface="楷体"/>
              </a:rPr>
              <a:t>，</a:t>
            </a:r>
            <a:r>
              <a:rPr lang="en-US" altLang="zh-CN" sz="2400" i="0" dirty="0">
                <a:ea typeface="楷体"/>
                <a:cs typeface="楷体"/>
              </a:rPr>
              <a:t>UTF-8</a:t>
            </a:r>
            <a:endParaRPr lang="zh-CN" altLang="en-US" sz="2400" i="0" dirty="0">
              <a:ea typeface="楷体"/>
              <a:cs typeface="楷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1692275" y="366713"/>
            <a:ext cx="5880100" cy="561975"/>
          </a:xfrm>
        </p:spPr>
        <p:txBody>
          <a:bodyPr/>
          <a:lstStyle/>
          <a:p>
            <a:pPr algn="ctr" eaLnBrk="1" hangingPunct="1"/>
            <a:r>
              <a:rPr kumimoji="1" lang="en-US" altLang="zh-CN" sz="3600">
                <a:solidFill>
                  <a:srgbClr val="FFFF00"/>
                </a:solidFill>
              </a:rPr>
              <a:t>ASCII</a:t>
            </a:r>
            <a:endParaRPr kumimoji="1" lang="zh-CN" altLang="en-US" sz="3600">
              <a:solidFill>
                <a:srgbClr val="FFFF00"/>
              </a:solidFill>
            </a:endParaRPr>
          </a:p>
        </p:txBody>
      </p:sp>
      <p:sp>
        <p:nvSpPr>
          <p:cNvPr id="39938" name="幻灯片编号占位符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27B8AC4-26F9-42B8-A6C2-DF68AE4C7CE6}" type="slidenum">
              <a:rPr lang="en-US" altLang="zh-CN" smtClean="0">
                <a:ea typeface="宋体" charset="-122"/>
              </a:rPr>
              <a:pPr/>
              <a:t>14</a:t>
            </a:fld>
            <a:endParaRPr lang="en-US" altLang="zh-CN">
              <a:ea typeface="宋体" charset="-122"/>
            </a:endParaRPr>
          </a:p>
        </p:txBody>
      </p:sp>
      <p:pic>
        <p:nvPicPr>
          <p:cNvPr id="39939" name="图片 4" descr="屏幕快照 2014-04-26 下午5.50.03.png"/>
          <p:cNvPicPr>
            <a:picLocks noChangeAspect="1"/>
          </p:cNvPicPr>
          <p:nvPr/>
        </p:nvPicPr>
        <p:blipFill>
          <a:blip r:embed="rId2" cstate="print"/>
          <a:srcRect/>
          <a:stretch>
            <a:fillRect/>
          </a:stretch>
        </p:blipFill>
        <p:spPr bwMode="auto">
          <a:xfrm>
            <a:off x="323850" y="1303338"/>
            <a:ext cx="8416925" cy="553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Unicode </a:t>
            </a:r>
            <a:r>
              <a:rPr lang="zh-CN" altLang="en-US" dirty="0"/>
              <a:t>为世界上所有字符都分配了一个唯一的数字</a:t>
            </a:r>
            <a:r>
              <a:rPr lang="zh-CN" altLang="en-US" dirty="0" smtClean="0"/>
              <a:t>编号</a:t>
            </a:r>
            <a:endParaRPr lang="en-US" altLang="zh-CN" dirty="0" smtClean="0"/>
          </a:p>
          <a:p>
            <a:r>
              <a:rPr lang="en-US" altLang="zh-CN" dirty="0"/>
              <a:t>Unicode </a:t>
            </a:r>
            <a:r>
              <a:rPr lang="zh-CN" altLang="en-US" dirty="0"/>
              <a:t>就相当于一张表，建立了字符与编号之间的</a:t>
            </a:r>
            <a:r>
              <a:rPr lang="zh-CN" altLang="en-US" dirty="0" smtClean="0"/>
              <a:t>联系</a:t>
            </a:r>
            <a:endParaRPr lang="en-US" altLang="zh-CN" dirty="0" smtClean="0"/>
          </a:p>
          <a:p>
            <a:r>
              <a:rPr lang="zh-CN" altLang="en-US" dirty="0"/>
              <a:t>它是一种规定，</a:t>
            </a:r>
            <a:r>
              <a:rPr lang="en-US" altLang="zh-CN" dirty="0"/>
              <a:t>Unicode </a:t>
            </a:r>
            <a:r>
              <a:rPr lang="zh-CN" altLang="en-US" dirty="0"/>
              <a:t>本身只规定了每个字符的数字编号是多少，并没有规定这个编号如何</a:t>
            </a:r>
            <a:r>
              <a:rPr lang="zh-CN" altLang="en-US" dirty="0" smtClean="0"/>
              <a:t>存储</a:t>
            </a:r>
            <a:endParaRPr lang="en-US" altLang="zh-CN" dirty="0" smtClean="0"/>
          </a:p>
          <a:p>
            <a:r>
              <a:rPr lang="en-US" altLang="zh-CN" dirty="0" smtClean="0"/>
              <a:t>Unicode</a:t>
            </a:r>
            <a:r>
              <a:rPr lang="zh-CN" altLang="en-US" dirty="0" smtClean="0"/>
              <a:t>的几种实现：</a:t>
            </a:r>
            <a:r>
              <a:rPr lang="en-US" altLang="zh-CN" dirty="0" smtClean="0"/>
              <a:t>UTF-8</a:t>
            </a:r>
            <a:r>
              <a:rPr lang="zh-CN" altLang="en-US" dirty="0"/>
              <a:t>，</a:t>
            </a:r>
            <a:r>
              <a:rPr lang="en-US" altLang="zh-CN" dirty="0"/>
              <a:t>UTF-16</a:t>
            </a:r>
            <a:r>
              <a:rPr lang="zh-CN" altLang="en-US" dirty="0"/>
              <a:t>，</a:t>
            </a:r>
            <a:r>
              <a:rPr lang="en-US" altLang="zh-CN" dirty="0"/>
              <a:t>UTF-32</a:t>
            </a:r>
            <a:endParaRPr lang="zh-CN" altLang="en-US" dirty="0"/>
          </a:p>
        </p:txBody>
      </p:sp>
      <p:sp>
        <p:nvSpPr>
          <p:cNvPr id="4" name="灯片编号占位符 3"/>
          <p:cNvSpPr>
            <a:spLocks noGrp="1"/>
          </p:cNvSpPr>
          <p:nvPr>
            <p:ph type="sldNum" sz="quarter" idx="10"/>
          </p:nvPr>
        </p:nvSpPr>
        <p:spPr/>
        <p:txBody>
          <a:bodyPr/>
          <a:lstStyle/>
          <a:p>
            <a:pPr>
              <a:defRPr/>
            </a:pPr>
            <a:fld id="{2AAD7587-FD4A-4913-914C-6513690539B9}" type="slidenum">
              <a:rPr lang="en-US" altLang="zh-CN" smtClean="0"/>
              <a:pPr>
                <a:defRPr/>
              </a:pPr>
              <a:t>15</a:t>
            </a:fld>
            <a:endParaRPr lang="en-US" altLang="zh-CN" dirty="0"/>
          </a:p>
        </p:txBody>
      </p:sp>
      <p:pic>
        <p:nvPicPr>
          <p:cNvPr id="5" name="图片 4"/>
          <p:cNvPicPr>
            <a:picLocks noChangeAspect="1"/>
          </p:cNvPicPr>
          <p:nvPr/>
        </p:nvPicPr>
        <p:blipFill>
          <a:blip r:embed="rId2"/>
          <a:stretch>
            <a:fillRect/>
          </a:stretch>
        </p:blipFill>
        <p:spPr>
          <a:xfrm>
            <a:off x="1763688" y="3212976"/>
            <a:ext cx="1814147" cy="2598643"/>
          </a:xfrm>
          <a:prstGeom prst="rect">
            <a:avLst/>
          </a:prstGeom>
        </p:spPr>
      </p:pic>
    </p:spTree>
    <p:extLst>
      <p:ext uri="{BB962C8B-B14F-4D97-AF65-F5344CB8AC3E}">
        <p14:creationId xmlns:p14="http://schemas.microsoft.com/office/powerpoint/2010/main" val="1065346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UTF-32</a:t>
            </a:r>
            <a:r>
              <a:rPr lang="zh-CN" altLang="en-US" dirty="0" smtClean="0"/>
              <a:t>和</a:t>
            </a:r>
            <a:r>
              <a:rPr lang="en-US" altLang="zh-CN" dirty="0" smtClean="0"/>
              <a:t>UTF-16</a:t>
            </a:r>
            <a:endParaRPr lang="zh-CN" altLang="en-US" dirty="0"/>
          </a:p>
        </p:txBody>
      </p:sp>
      <p:sp>
        <p:nvSpPr>
          <p:cNvPr id="3" name="内容占位符 2"/>
          <p:cNvSpPr>
            <a:spLocks noGrp="1"/>
          </p:cNvSpPr>
          <p:nvPr>
            <p:ph idx="1"/>
          </p:nvPr>
        </p:nvSpPr>
        <p:spPr>
          <a:xfrm>
            <a:off x="827584" y="1285875"/>
            <a:ext cx="7633791" cy="4784725"/>
          </a:xfrm>
        </p:spPr>
        <p:txBody>
          <a:bodyPr/>
          <a:lstStyle/>
          <a:p>
            <a:r>
              <a:rPr lang="en-US" altLang="zh-CN" dirty="0" smtClean="0"/>
              <a:t>UTF-32</a:t>
            </a:r>
          </a:p>
          <a:p>
            <a:r>
              <a:rPr lang="zh-CN" altLang="en-US" dirty="0" smtClean="0"/>
              <a:t>字符</a:t>
            </a:r>
            <a:r>
              <a:rPr lang="zh-CN" altLang="en-US" dirty="0"/>
              <a:t>所对应编号的整数二进制形式，四个字节。这个就是直接转换。 比如马的 </a:t>
            </a:r>
            <a:r>
              <a:rPr lang="en-US" altLang="zh-CN" dirty="0"/>
              <a:t>Unicode </a:t>
            </a:r>
            <a:r>
              <a:rPr lang="zh-CN" altLang="en-US" dirty="0"/>
              <a:t>为：</a:t>
            </a:r>
            <a:r>
              <a:rPr lang="en-US" altLang="zh-CN" dirty="0"/>
              <a:t>U+9A6C</a:t>
            </a:r>
            <a:r>
              <a:rPr lang="zh-CN" altLang="en-US" dirty="0"/>
              <a:t>，那么直接转化为二进制，它的表示就为：</a:t>
            </a:r>
            <a:r>
              <a:rPr lang="en-US" altLang="zh-CN" dirty="0"/>
              <a:t>1001 1010 0110 1100</a:t>
            </a:r>
            <a:r>
              <a:rPr lang="zh-CN" altLang="en-US" dirty="0" smtClean="0"/>
              <a:t>。</a:t>
            </a:r>
            <a:endParaRPr lang="en-US" altLang="zh-CN" dirty="0" smtClean="0"/>
          </a:p>
          <a:p>
            <a:endParaRPr lang="en-US" altLang="zh-CN" dirty="0"/>
          </a:p>
          <a:p>
            <a:r>
              <a:rPr lang="en-US" altLang="zh-CN" dirty="0"/>
              <a:t>UTF-16 </a:t>
            </a:r>
            <a:r>
              <a:rPr lang="zh-CN" altLang="en-US" dirty="0"/>
              <a:t>使用变长字节表示 </a:t>
            </a:r>
          </a:p>
          <a:p>
            <a:r>
              <a:rPr lang="zh-CN" altLang="en-US" dirty="0"/>
              <a:t>① 对于编号在 </a:t>
            </a:r>
            <a:r>
              <a:rPr lang="en-US" altLang="zh-CN" dirty="0"/>
              <a:t>U+0000 </a:t>
            </a:r>
            <a:r>
              <a:rPr lang="zh-CN" altLang="en-US" dirty="0"/>
              <a:t>到 </a:t>
            </a:r>
            <a:r>
              <a:rPr lang="en-US" altLang="zh-CN" dirty="0"/>
              <a:t>U+FFFF </a:t>
            </a:r>
            <a:r>
              <a:rPr lang="zh-CN" altLang="en-US" dirty="0"/>
              <a:t>的字符（常用字符集），直接用两个字节表示。 </a:t>
            </a:r>
            <a:br>
              <a:rPr lang="zh-CN" altLang="en-US" dirty="0"/>
            </a:br>
            <a:r>
              <a:rPr lang="zh-CN" altLang="en-US" dirty="0"/>
              <a:t>② 编号在 </a:t>
            </a:r>
            <a:r>
              <a:rPr lang="en-US" altLang="zh-CN" dirty="0"/>
              <a:t>U+10000 </a:t>
            </a:r>
            <a:r>
              <a:rPr lang="zh-CN" altLang="en-US" dirty="0"/>
              <a:t>到 </a:t>
            </a:r>
            <a:r>
              <a:rPr lang="en-US" altLang="zh-CN" dirty="0"/>
              <a:t>U+10FFFF </a:t>
            </a:r>
            <a:r>
              <a:rPr lang="zh-CN" altLang="en-US" dirty="0"/>
              <a:t>之间的字符，需要用四个字节表示。</a:t>
            </a:r>
          </a:p>
          <a:p>
            <a:endParaRPr lang="zh-CN" altLang="en-US" dirty="0"/>
          </a:p>
        </p:txBody>
      </p:sp>
      <p:sp>
        <p:nvSpPr>
          <p:cNvPr id="4" name="灯片编号占位符 3"/>
          <p:cNvSpPr>
            <a:spLocks noGrp="1"/>
          </p:cNvSpPr>
          <p:nvPr>
            <p:ph type="sldNum" sz="quarter" idx="10"/>
          </p:nvPr>
        </p:nvSpPr>
        <p:spPr/>
        <p:txBody>
          <a:bodyPr/>
          <a:lstStyle/>
          <a:p>
            <a:pPr>
              <a:defRPr/>
            </a:pPr>
            <a:fld id="{2AAD7587-FD4A-4913-914C-6513690539B9}" type="slidenum">
              <a:rPr lang="en-US" altLang="zh-CN" smtClean="0"/>
              <a:pPr>
                <a:defRPr/>
              </a:pPr>
              <a:t>16</a:t>
            </a:fld>
            <a:endParaRPr lang="en-US" altLang="zh-CN"/>
          </a:p>
        </p:txBody>
      </p:sp>
    </p:spTree>
    <p:extLst>
      <p:ext uri="{BB962C8B-B14F-4D97-AF65-F5344CB8AC3E}">
        <p14:creationId xmlns:p14="http://schemas.microsoft.com/office/powerpoint/2010/main" val="55139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1547813" y="366713"/>
            <a:ext cx="6024562" cy="561975"/>
          </a:xfrm>
        </p:spPr>
        <p:txBody>
          <a:bodyPr/>
          <a:lstStyle/>
          <a:p>
            <a:pPr algn="ctr" eaLnBrk="1" hangingPunct="1"/>
            <a:r>
              <a:rPr kumimoji="1" lang="en-US" altLang="zh-CN" sz="3600">
                <a:solidFill>
                  <a:srgbClr val="FFFF00"/>
                </a:solidFill>
              </a:rPr>
              <a:t>UTF-8</a:t>
            </a:r>
            <a:endParaRPr kumimoji="1" lang="zh-CN" altLang="en-US" sz="3600">
              <a:solidFill>
                <a:srgbClr val="FFFF00"/>
              </a:solidFill>
            </a:endParaRPr>
          </a:p>
        </p:txBody>
      </p:sp>
      <p:sp>
        <p:nvSpPr>
          <p:cNvPr id="41986" name="幻灯片编号占位符 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F3CCF9C-CDFE-4668-B2C6-D35C7410F821}" type="slidenum">
              <a:rPr lang="en-US" altLang="zh-CN" smtClean="0">
                <a:ea typeface="宋体" charset="-122"/>
              </a:rPr>
              <a:pPr/>
              <a:t>17</a:t>
            </a:fld>
            <a:endParaRPr lang="en-US" altLang="zh-CN">
              <a:ea typeface="宋体" charset="-122"/>
            </a:endParaRPr>
          </a:p>
        </p:txBody>
      </p:sp>
      <p:pic>
        <p:nvPicPr>
          <p:cNvPr id="41987" name="图片 6" descr="屏幕快照 2014-04-26 下午6.11.16.png"/>
          <p:cNvPicPr>
            <a:picLocks noChangeAspect="1"/>
          </p:cNvPicPr>
          <p:nvPr/>
        </p:nvPicPr>
        <p:blipFill>
          <a:blip r:embed="rId2" cstate="print"/>
          <a:srcRect/>
          <a:stretch>
            <a:fillRect/>
          </a:stretch>
        </p:blipFill>
        <p:spPr bwMode="auto">
          <a:xfrm>
            <a:off x="539552" y="2667000"/>
            <a:ext cx="7559675" cy="2260600"/>
          </a:xfrm>
          <a:prstGeom prst="rect">
            <a:avLst/>
          </a:prstGeom>
          <a:noFill/>
          <a:ln w="9525">
            <a:noFill/>
            <a:miter lim="800000"/>
            <a:headEnd/>
            <a:tailEnd/>
          </a:ln>
        </p:spPr>
      </p:pic>
      <p:pic>
        <p:nvPicPr>
          <p:cNvPr id="41988" name="图片 7" descr="屏幕快照 2014-04-26 下午6.15.50.png"/>
          <p:cNvPicPr>
            <a:picLocks noChangeAspect="1"/>
          </p:cNvPicPr>
          <p:nvPr/>
        </p:nvPicPr>
        <p:blipFill>
          <a:blip r:embed="rId3" cstate="print"/>
          <a:srcRect/>
          <a:stretch>
            <a:fillRect/>
          </a:stretch>
        </p:blipFill>
        <p:spPr bwMode="auto">
          <a:xfrm>
            <a:off x="2032794" y="5057775"/>
            <a:ext cx="5054600" cy="1800225"/>
          </a:xfrm>
          <a:prstGeom prst="rect">
            <a:avLst/>
          </a:prstGeom>
          <a:noFill/>
          <a:ln w="9525">
            <a:noFill/>
            <a:miter lim="800000"/>
            <a:headEnd/>
            <a:tailEnd/>
          </a:ln>
        </p:spPr>
      </p:pic>
      <p:sp>
        <p:nvSpPr>
          <p:cNvPr id="9" name="圆角矩形 8"/>
          <p:cNvSpPr/>
          <p:nvPr/>
        </p:nvSpPr>
        <p:spPr>
          <a:xfrm>
            <a:off x="950931" y="3091800"/>
            <a:ext cx="6192837" cy="287338"/>
          </a:xfrm>
          <a:prstGeom prst="roundRect">
            <a:avLst/>
          </a:prstGeom>
          <a:solidFill>
            <a:srgbClr val="FFFF00">
              <a:alpha val="29000"/>
            </a:srgb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41990" name="矩形 9"/>
          <p:cNvSpPr>
            <a:spLocks noChangeArrowheads="1"/>
          </p:cNvSpPr>
          <p:nvPr/>
        </p:nvSpPr>
        <p:spPr bwMode="auto">
          <a:xfrm>
            <a:off x="2320131" y="4657725"/>
            <a:ext cx="4503738" cy="400050"/>
          </a:xfrm>
          <a:prstGeom prst="rect">
            <a:avLst/>
          </a:prstGeom>
          <a:noFill/>
          <a:ln w="9525">
            <a:noFill/>
            <a:miter lim="800000"/>
            <a:headEnd/>
            <a:tailEnd/>
          </a:ln>
        </p:spPr>
        <p:txBody>
          <a:bodyPr wrap="none">
            <a:spAutoFit/>
          </a:bodyPr>
          <a:lstStyle/>
          <a:p>
            <a:r>
              <a:rPr lang="en-US" altLang="zh-CN" sz="2000" i="0" dirty="0">
                <a:hlinkClick r:id="rId4"/>
              </a:rPr>
              <a:t>http://www.rfc-editor.org/rfc/rfc3629.txt</a:t>
            </a:r>
            <a:r>
              <a:rPr lang="zh-CN" altLang="en-US" sz="2000" i="0" dirty="0"/>
              <a:t> </a:t>
            </a:r>
          </a:p>
        </p:txBody>
      </p:sp>
      <p:sp>
        <p:nvSpPr>
          <p:cNvPr id="8" name="TextBox 7"/>
          <p:cNvSpPr txBox="1"/>
          <p:nvPr/>
        </p:nvSpPr>
        <p:spPr>
          <a:xfrm>
            <a:off x="785786" y="1285860"/>
            <a:ext cx="7242598" cy="1200329"/>
          </a:xfrm>
          <a:prstGeom prst="rect">
            <a:avLst/>
          </a:prstGeom>
          <a:noFill/>
        </p:spPr>
        <p:txBody>
          <a:bodyPr wrap="square" rtlCol="0">
            <a:spAutoFit/>
          </a:bodyPr>
          <a:lstStyle/>
          <a:p>
            <a:r>
              <a:rPr lang="en-US" altLang="zh-CN" i="0" dirty="0"/>
              <a:t>UFT-8</a:t>
            </a:r>
            <a:r>
              <a:rPr lang="zh-CN" altLang="en-US" i="0" dirty="0"/>
              <a:t>采用可变长度字节来存储</a:t>
            </a:r>
            <a:r>
              <a:rPr lang="en-US" altLang="zh-CN" i="0" dirty="0" err="1"/>
              <a:t>unicode</a:t>
            </a:r>
            <a:r>
              <a:rPr lang="zh-CN" altLang="en-US" i="0" dirty="0"/>
              <a:t>字节，前面几个</a:t>
            </a:r>
            <a:r>
              <a:rPr lang="en-US" altLang="zh-CN" i="0" dirty="0"/>
              <a:t>1</a:t>
            </a:r>
            <a:r>
              <a:rPr lang="zh-CN" altLang="en-US" i="0" dirty="0"/>
              <a:t>，表示几个字节</a:t>
            </a:r>
            <a:r>
              <a:rPr lang="zh-CN" altLang="en-US" i="0" dirty="0" smtClean="0"/>
              <a:t>构成</a:t>
            </a:r>
            <a:endParaRPr lang="en-US" altLang="zh-CN" i="0" dirty="0" smtClean="0"/>
          </a:p>
          <a:p>
            <a:r>
              <a:rPr lang="zh-CN" altLang="en-US" i="0" dirty="0"/>
              <a:t>这个变化</a:t>
            </a:r>
            <a:r>
              <a:rPr lang="zh-CN" altLang="en-US" i="0" dirty="0" smtClean="0"/>
              <a:t>是与 </a:t>
            </a:r>
            <a:r>
              <a:rPr lang="en-US" altLang="zh-CN" i="0" dirty="0"/>
              <a:t>Unicode </a:t>
            </a:r>
            <a:r>
              <a:rPr lang="zh-CN" altLang="en-US" i="0" dirty="0"/>
              <a:t>编号的大小有关，编号小的使用的字节就少，编号大的使用的字节就多。使用的字节个数从 </a:t>
            </a:r>
            <a:r>
              <a:rPr lang="en-US" altLang="zh-CN" i="0" dirty="0"/>
              <a:t>1 </a:t>
            </a:r>
            <a:r>
              <a:rPr lang="zh-CN" altLang="en-US" i="0" dirty="0"/>
              <a:t>到 </a:t>
            </a:r>
            <a:r>
              <a:rPr lang="en-US" altLang="zh-CN" i="0" dirty="0"/>
              <a:t>4 </a:t>
            </a:r>
            <a:r>
              <a:rPr lang="zh-CN" altLang="en-US" i="0" dirty="0"/>
              <a:t>个不等。</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1484784"/>
            <a:ext cx="8496944" cy="4784725"/>
          </a:xfrm>
        </p:spPr>
        <p:txBody>
          <a:bodyPr/>
          <a:lstStyle/>
          <a:p>
            <a:r>
              <a:rPr lang="en-US" altLang="zh-CN" dirty="0"/>
              <a:t>UTF-8</a:t>
            </a:r>
            <a:r>
              <a:rPr lang="zh-CN" altLang="en-US" dirty="0"/>
              <a:t>最大的一个特点，就是它是一种变长的编码方式。它可以使用</a:t>
            </a:r>
            <a:r>
              <a:rPr lang="en-US" altLang="zh-CN" dirty="0"/>
              <a:t>1~4</a:t>
            </a:r>
            <a:r>
              <a:rPr lang="zh-CN" altLang="en-US" dirty="0"/>
              <a:t>个字节表示一个符号，根据不同的符号而变化字节长度。 </a:t>
            </a:r>
            <a:br>
              <a:rPr lang="zh-CN" altLang="en-US" dirty="0"/>
            </a:br>
            <a:r>
              <a:rPr lang="zh-CN" altLang="en-US" dirty="0"/>
              <a:t/>
            </a:r>
            <a:br>
              <a:rPr lang="zh-CN" altLang="en-US" dirty="0"/>
            </a:br>
            <a:r>
              <a:rPr lang="en-US" altLang="zh-CN" dirty="0"/>
              <a:t>UTF-8</a:t>
            </a:r>
            <a:r>
              <a:rPr lang="zh-CN" altLang="en-US" dirty="0"/>
              <a:t>的编码规则很简单，只有二条： </a:t>
            </a:r>
            <a:br>
              <a:rPr lang="zh-CN" altLang="en-US" dirty="0"/>
            </a:br>
            <a:r>
              <a:rPr lang="zh-CN" altLang="en-US" dirty="0"/>
              <a:t/>
            </a:r>
            <a:br>
              <a:rPr lang="zh-CN" altLang="en-US" dirty="0"/>
            </a:br>
            <a:r>
              <a:rPr lang="en-US" altLang="zh-CN" dirty="0"/>
              <a:t>1</a:t>
            </a:r>
            <a:r>
              <a:rPr lang="zh-CN" altLang="en-US" dirty="0"/>
              <a:t>）对于单字节的符号，字节的第一位设为</a:t>
            </a:r>
            <a:r>
              <a:rPr lang="en-US" altLang="zh-CN" dirty="0"/>
              <a:t>0</a:t>
            </a:r>
            <a:r>
              <a:rPr lang="zh-CN" altLang="en-US" dirty="0"/>
              <a:t>，后面</a:t>
            </a:r>
            <a:r>
              <a:rPr lang="en-US" altLang="zh-CN" dirty="0"/>
              <a:t>7</a:t>
            </a:r>
            <a:r>
              <a:rPr lang="zh-CN" altLang="en-US" dirty="0"/>
              <a:t>位为这个符号的</a:t>
            </a:r>
            <a:r>
              <a:rPr lang="en-US" altLang="zh-CN" dirty="0" err="1"/>
              <a:t>unicode</a:t>
            </a:r>
            <a:r>
              <a:rPr lang="zh-CN" altLang="en-US" dirty="0"/>
              <a:t>码。因此对于英语字母，</a:t>
            </a:r>
            <a:r>
              <a:rPr lang="en-US" altLang="zh-CN" dirty="0"/>
              <a:t>UTF-8</a:t>
            </a:r>
            <a:r>
              <a:rPr lang="zh-CN" altLang="en-US" dirty="0"/>
              <a:t>编码和</a:t>
            </a:r>
            <a:r>
              <a:rPr lang="en-US" altLang="zh-CN" dirty="0"/>
              <a:t>ASCII</a:t>
            </a:r>
            <a:r>
              <a:rPr lang="zh-CN" altLang="en-US" dirty="0"/>
              <a:t>码是相同的。 </a:t>
            </a:r>
            <a:br>
              <a:rPr lang="zh-CN" altLang="en-US" dirty="0"/>
            </a:br>
            <a:r>
              <a:rPr lang="zh-CN" altLang="en-US" dirty="0"/>
              <a:t/>
            </a:r>
            <a:br>
              <a:rPr lang="zh-CN" altLang="en-US" dirty="0"/>
            </a:br>
            <a:r>
              <a:rPr lang="en-US" altLang="zh-CN" dirty="0"/>
              <a:t>2</a:t>
            </a:r>
            <a:r>
              <a:rPr lang="zh-CN" altLang="en-US" dirty="0"/>
              <a:t>）对于</a:t>
            </a:r>
            <a:r>
              <a:rPr lang="en-US" altLang="zh-CN" dirty="0"/>
              <a:t>n</a:t>
            </a:r>
            <a:r>
              <a:rPr lang="zh-CN" altLang="en-US" dirty="0"/>
              <a:t>字节的符号（</a:t>
            </a:r>
            <a:r>
              <a:rPr lang="en-US" altLang="zh-CN" dirty="0"/>
              <a:t>n&gt;1</a:t>
            </a:r>
            <a:r>
              <a:rPr lang="zh-CN" altLang="en-US" dirty="0"/>
              <a:t>），第一个字节的前</a:t>
            </a:r>
            <a:r>
              <a:rPr lang="en-US" altLang="zh-CN" dirty="0"/>
              <a:t>n</a:t>
            </a:r>
            <a:r>
              <a:rPr lang="zh-CN" altLang="en-US" dirty="0"/>
              <a:t>位都设为</a:t>
            </a:r>
            <a:r>
              <a:rPr lang="en-US" altLang="zh-CN" dirty="0"/>
              <a:t>1</a:t>
            </a:r>
            <a:r>
              <a:rPr lang="zh-CN" altLang="en-US" dirty="0"/>
              <a:t>，第</a:t>
            </a:r>
            <a:r>
              <a:rPr lang="en-US" altLang="zh-CN" dirty="0"/>
              <a:t>n+1</a:t>
            </a:r>
            <a:r>
              <a:rPr lang="zh-CN" altLang="en-US" dirty="0"/>
              <a:t>位设为</a:t>
            </a:r>
            <a:r>
              <a:rPr lang="en-US" altLang="zh-CN" dirty="0"/>
              <a:t>0</a:t>
            </a:r>
            <a:r>
              <a:rPr lang="zh-CN" altLang="en-US" dirty="0"/>
              <a:t>，后面字节的前两位一律设为</a:t>
            </a:r>
            <a:r>
              <a:rPr lang="en-US" altLang="zh-CN" dirty="0"/>
              <a:t>10</a:t>
            </a:r>
            <a:r>
              <a:rPr lang="zh-CN" altLang="en-US" dirty="0"/>
              <a:t>。剩下的没有提及的二进制位，全部为这个符号的</a:t>
            </a:r>
            <a:r>
              <a:rPr lang="en-US" altLang="zh-CN" dirty="0" err="1"/>
              <a:t>unicode</a:t>
            </a:r>
            <a:r>
              <a:rPr lang="zh-CN" altLang="en-US" dirty="0" smtClean="0"/>
              <a:t>码值。</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2AAD7587-FD4A-4913-914C-6513690539B9}" type="slidenum">
              <a:rPr lang="en-US" altLang="zh-CN" smtClean="0"/>
              <a:pPr>
                <a:defRPr/>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27584" y="1738762"/>
            <a:ext cx="7104062" cy="4784725"/>
          </a:xfrm>
        </p:spPr>
        <p:txBody>
          <a:bodyPr/>
          <a:lstStyle/>
          <a:p>
            <a:r>
              <a:rPr lang="zh-CN" altLang="en-US" dirty="0"/>
              <a:t>已知“严”的</a:t>
            </a:r>
            <a:r>
              <a:rPr lang="en-US" altLang="zh-CN" dirty="0" err="1"/>
              <a:t>unicode</a:t>
            </a:r>
            <a:r>
              <a:rPr lang="zh-CN" altLang="en-US" dirty="0" smtClean="0"/>
              <a:t>是</a:t>
            </a:r>
            <a:r>
              <a:rPr lang="en-US" altLang="zh-CN" dirty="0" smtClean="0"/>
              <a:t>U+4E25</a:t>
            </a:r>
            <a:r>
              <a:rPr lang="zh-CN" altLang="en-US" dirty="0"/>
              <a:t>（</a:t>
            </a:r>
            <a:r>
              <a:rPr lang="en-US" altLang="zh-CN" dirty="0"/>
              <a:t>100111000100101</a:t>
            </a:r>
            <a:r>
              <a:rPr lang="zh-CN" altLang="en-US" dirty="0"/>
              <a:t>），根据上表，可以发现</a:t>
            </a:r>
            <a:r>
              <a:rPr lang="en-US" altLang="zh-CN" dirty="0"/>
              <a:t>4E25</a:t>
            </a:r>
            <a:r>
              <a:rPr lang="zh-CN" altLang="en-US" dirty="0"/>
              <a:t>处在第三行的范围内（</a:t>
            </a:r>
            <a:r>
              <a:rPr lang="en-US" altLang="zh-CN" dirty="0"/>
              <a:t>0000 0800-0000 FFFF</a:t>
            </a:r>
            <a:r>
              <a:rPr lang="zh-CN" altLang="en-US" dirty="0"/>
              <a:t>），因此“严”的</a:t>
            </a:r>
            <a:r>
              <a:rPr lang="en-US" altLang="zh-CN" dirty="0"/>
              <a:t>UTF-8</a:t>
            </a:r>
            <a:r>
              <a:rPr lang="zh-CN" altLang="en-US" dirty="0"/>
              <a:t>编码需要三个字节，即格式是“</a:t>
            </a:r>
            <a:r>
              <a:rPr lang="en-US" altLang="zh-CN" dirty="0"/>
              <a:t>1110xxxx 10xxxxxx </a:t>
            </a:r>
            <a:r>
              <a:rPr lang="en-US" altLang="zh-CN" dirty="0" err="1"/>
              <a:t>10xxxxxx</a:t>
            </a:r>
            <a:r>
              <a:rPr lang="en-US" altLang="zh-CN" dirty="0"/>
              <a:t>”</a:t>
            </a:r>
            <a:r>
              <a:rPr lang="zh-CN" altLang="en-US" dirty="0"/>
              <a:t>。然后，从“严”的最后一个二进制位开始，依次从后向前填入格式中的</a:t>
            </a:r>
            <a:r>
              <a:rPr lang="en-US" altLang="zh-CN" dirty="0"/>
              <a:t>x</a:t>
            </a:r>
            <a:r>
              <a:rPr lang="zh-CN" altLang="en-US" dirty="0"/>
              <a:t>，多出的位补</a:t>
            </a:r>
            <a:r>
              <a:rPr lang="en-US" altLang="zh-CN" dirty="0"/>
              <a:t>0</a:t>
            </a:r>
            <a:r>
              <a:rPr lang="zh-CN" altLang="en-US" dirty="0"/>
              <a:t>。这样就得到了，“严”的</a:t>
            </a:r>
            <a:r>
              <a:rPr lang="en-US" altLang="zh-CN" dirty="0"/>
              <a:t>UTF-8</a:t>
            </a:r>
            <a:r>
              <a:rPr lang="zh-CN" altLang="en-US" dirty="0"/>
              <a:t>编码是“</a:t>
            </a:r>
            <a:r>
              <a:rPr lang="en-US" altLang="zh-CN" dirty="0"/>
              <a:t>11100100 10111000 10100101”</a:t>
            </a:r>
            <a:r>
              <a:rPr lang="zh-CN" altLang="en-US" dirty="0"/>
              <a:t>，转换成十六进制就是</a:t>
            </a:r>
            <a:r>
              <a:rPr lang="en-US" altLang="zh-CN" dirty="0"/>
              <a:t>E4B8A5</a:t>
            </a:r>
            <a:r>
              <a:rPr lang="zh-CN" altLang="en-US" dirty="0"/>
              <a:t>。 </a:t>
            </a:r>
            <a:br>
              <a:rPr lang="zh-CN" altLang="en-US" dirty="0"/>
            </a:br>
            <a:r>
              <a:rPr lang="zh-CN" altLang="en-US" dirty="0"/>
              <a:t/>
            </a:r>
            <a:br>
              <a:rPr lang="zh-CN" altLang="en-US" dirty="0"/>
            </a:b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2AAD7587-FD4A-4913-914C-6513690539B9}" type="slidenum">
              <a:rPr lang="en-US" altLang="zh-CN" smtClean="0"/>
              <a:pPr>
                <a:defRPr/>
              </a:pPr>
              <a:t>19</a:t>
            </a:fld>
            <a:endParaRPr lang="en-US" altLang="zh-CN"/>
          </a:p>
        </p:txBody>
      </p:sp>
      <p:pic>
        <p:nvPicPr>
          <p:cNvPr id="5" name="图片 4"/>
          <p:cNvPicPr>
            <a:picLocks noChangeAspect="1"/>
          </p:cNvPicPr>
          <p:nvPr/>
        </p:nvPicPr>
        <p:blipFill>
          <a:blip r:embed="rId2"/>
          <a:stretch>
            <a:fillRect/>
          </a:stretch>
        </p:blipFill>
        <p:spPr>
          <a:xfrm>
            <a:off x="1907704" y="4355202"/>
            <a:ext cx="6707286" cy="233563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331913" y="366713"/>
            <a:ext cx="6240462" cy="561975"/>
          </a:xfrm>
        </p:spPr>
        <p:txBody>
          <a:bodyPr/>
          <a:lstStyle/>
          <a:p>
            <a:pPr algn="ctr" eaLnBrk="1" hangingPunct="1"/>
            <a:r>
              <a:rPr lang="zh-CN" altLang="en-US" sz="3200" b="1">
                <a:solidFill>
                  <a:srgbClr val="FFFF00"/>
                </a:solidFill>
              </a:rPr>
              <a:t>国际化生活的体验</a:t>
            </a:r>
          </a:p>
        </p:txBody>
      </p:sp>
      <p:sp>
        <p:nvSpPr>
          <p:cNvPr id="2008067" name="Rectangle 3"/>
          <p:cNvSpPr>
            <a:spLocks noGrp="1" noChangeArrowheads="1"/>
          </p:cNvSpPr>
          <p:nvPr>
            <p:ph type="body" idx="1"/>
          </p:nvPr>
        </p:nvSpPr>
        <p:spPr>
          <a:xfrm>
            <a:off x="468313" y="2420938"/>
            <a:ext cx="5400675" cy="3384550"/>
          </a:xfrm>
        </p:spPr>
        <p:txBody>
          <a:bodyPr/>
          <a:lstStyle/>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去美国旅行，最感不适应会有什么？</a:t>
            </a:r>
          </a:p>
          <a:p>
            <a:pPr>
              <a:lnSpc>
                <a:spcPct val="130000"/>
              </a:lnSpc>
              <a:buClr>
                <a:schemeClr val="accent1">
                  <a:lumMod val="50000"/>
                </a:schemeClr>
              </a:buClr>
              <a:buSzPct val="90000"/>
              <a:buFont typeface="Wingdings" charset="2"/>
              <a:buChar char="p"/>
              <a:tabLst>
                <a:tab pos="685800" algn="l"/>
              </a:tabLst>
              <a:defRPr/>
            </a:pPr>
            <a:r>
              <a:rPr lang="en-US" altLang="zh-CN" sz="2400" kern="1200" dirty="0">
                <a:ea typeface="楷体"/>
                <a:cs typeface="楷体"/>
              </a:rPr>
              <a:t>2/3/2009  </a:t>
            </a:r>
            <a:r>
              <a:rPr lang="zh-CN" altLang="en-US" sz="2400" kern="1200" dirty="0">
                <a:ea typeface="楷体"/>
                <a:cs typeface="楷体"/>
              </a:rPr>
              <a:t>代表哪一天，</a:t>
            </a:r>
            <a:r>
              <a:rPr lang="en-US" altLang="zh-CN" sz="2400" kern="1200" dirty="0">
                <a:ea typeface="楷体"/>
                <a:cs typeface="楷体"/>
              </a:rPr>
              <a:t>2</a:t>
            </a:r>
            <a:r>
              <a:rPr lang="zh-CN" altLang="en-US" sz="2400" kern="1200" dirty="0">
                <a:ea typeface="楷体"/>
                <a:cs typeface="楷体"/>
              </a:rPr>
              <a:t>月</a:t>
            </a:r>
            <a:r>
              <a:rPr lang="en-US" altLang="zh-CN" sz="2400" kern="1200" dirty="0">
                <a:ea typeface="楷体"/>
                <a:cs typeface="楷体"/>
              </a:rPr>
              <a:t>3</a:t>
            </a:r>
            <a:r>
              <a:rPr lang="zh-CN" altLang="en-US" sz="2400" kern="1200" dirty="0">
                <a:ea typeface="楷体"/>
                <a:cs typeface="楷体"/>
              </a:rPr>
              <a:t>日或</a:t>
            </a:r>
            <a:r>
              <a:rPr lang="en-US" altLang="zh-CN" sz="2400" kern="1200" dirty="0">
                <a:ea typeface="楷体"/>
                <a:cs typeface="楷体"/>
              </a:rPr>
              <a:t>3</a:t>
            </a:r>
            <a:r>
              <a:rPr lang="zh-CN" altLang="en-US" sz="2400" kern="1200" dirty="0">
                <a:ea typeface="楷体"/>
                <a:cs typeface="楷体"/>
              </a:rPr>
              <a:t>月</a:t>
            </a:r>
            <a:r>
              <a:rPr lang="en-US" altLang="zh-CN" sz="2400" kern="1200" dirty="0">
                <a:ea typeface="楷体"/>
                <a:cs typeface="楷体"/>
              </a:rPr>
              <a:t>2</a:t>
            </a:r>
            <a:r>
              <a:rPr lang="zh-CN" altLang="en-US" sz="2400" kern="1200" dirty="0">
                <a:ea typeface="楷体"/>
                <a:cs typeface="楷体"/>
              </a:rPr>
              <a:t>日？</a:t>
            </a:r>
          </a:p>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收到邮件，出现乱码 </a:t>
            </a:r>
            <a:r>
              <a:rPr lang="en-US" altLang="zh-CN" sz="2400" kern="1200" dirty="0">
                <a:ea typeface="楷体"/>
                <a:cs typeface="楷体"/>
              </a:rPr>
              <a:t>…</a:t>
            </a:r>
            <a:r>
              <a:rPr lang="en-US" altLang="zh-CN" dirty="0"/>
              <a:t>…</a:t>
            </a:r>
          </a:p>
        </p:txBody>
      </p:sp>
      <p:pic>
        <p:nvPicPr>
          <p:cNvPr id="15363" name="图片 1" descr="屏幕快照 2014-04-26 下午5.25.36.png"/>
          <p:cNvPicPr>
            <a:picLocks noChangeAspect="1"/>
          </p:cNvPicPr>
          <p:nvPr/>
        </p:nvPicPr>
        <p:blipFill>
          <a:blip r:embed="rId3" cstate="print"/>
          <a:srcRect/>
          <a:stretch>
            <a:fillRect/>
          </a:stretch>
        </p:blipFill>
        <p:spPr bwMode="auto">
          <a:xfrm>
            <a:off x="5867400" y="1484313"/>
            <a:ext cx="3113088" cy="5051425"/>
          </a:xfrm>
          <a:prstGeom prst="rect">
            <a:avLst/>
          </a:prstGeom>
          <a:noFill/>
          <a:ln w="9525">
            <a:noFill/>
            <a:miter lim="800000"/>
            <a:headEnd/>
            <a:tailEnd/>
          </a:ln>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08067">
                                            <p:txEl>
                                              <p:pRg st="1" end="1"/>
                                            </p:txEl>
                                          </p:spTgt>
                                        </p:tgtEl>
                                        <p:attrNameLst>
                                          <p:attrName>style.visibility</p:attrName>
                                        </p:attrNameLst>
                                      </p:cBhvr>
                                      <p:to>
                                        <p:strVal val="visible"/>
                                      </p:to>
                                    </p:set>
                                    <p:anim calcmode="lin" valueType="num">
                                      <p:cBhvr additive="base">
                                        <p:cTn id="7" dur="500" fill="hold"/>
                                        <p:tgtEl>
                                          <p:spTgt spid="200806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08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08067">
                                            <p:txEl>
                                              <p:pRg st="2" end="2"/>
                                            </p:txEl>
                                          </p:spTgt>
                                        </p:tgtEl>
                                        <p:attrNameLst>
                                          <p:attrName>style.visibility</p:attrName>
                                        </p:attrNameLst>
                                      </p:cBhvr>
                                      <p:to>
                                        <p:strVal val="visible"/>
                                      </p:to>
                                    </p:set>
                                    <p:anim calcmode="lin" valueType="num">
                                      <p:cBhvr additive="base">
                                        <p:cTn id="13" dur="500" fill="hold"/>
                                        <p:tgtEl>
                                          <p:spTgt spid="200806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080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AAD7587-FD4A-4913-914C-6513690539B9}" type="slidenum">
              <a:rPr lang="en-US" altLang="zh-CN" smtClean="0"/>
              <a:pPr>
                <a:defRPr/>
              </a:pPr>
              <a:t>20</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此处添加题目描述</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此处添加选项内容</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此处添加选项内容</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此处添加选项内容</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此处添加选项内容</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2"/>
            </p:custDataLst>
          </p:nvPr>
        </p:nvGrpSpPr>
        <p:grpSpPr>
          <a:xfrm>
            <a:off x="0" y="0"/>
            <a:ext cx="9144000" cy="635000"/>
            <a:chOff x="0" y="0"/>
            <a:chExt cx="9144000" cy="635000"/>
          </a:xfrm>
        </p:grpSpPr>
        <p:sp>
          <p:nvSpPr>
            <p:cNvPr id="16" name="TitleBackground"/>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3769435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DBF1F3B1-1AE9-4803-B354-31EE8BE4C907}" type="slidenum">
              <a:rPr lang="en-US" altLang="zh-CN" smtClean="0"/>
              <a:pPr>
                <a:defRPr/>
              </a:pPr>
              <a:t>21</a:t>
            </a:fld>
            <a:endParaRPr lang="en-US" altLang="zh-CN"/>
          </a:p>
        </p:txBody>
      </p:sp>
      <p:sp>
        <p:nvSpPr>
          <p:cNvPr id="4" name="文本框 3"/>
          <p:cNvSpPr txBox="1"/>
          <p:nvPr>
            <p:custDataLst>
              <p:tags r:id="rId2"/>
            </p:custDataLst>
          </p:nvPr>
        </p:nvSpPr>
        <p:spPr>
          <a:xfrm>
            <a:off x="973154" y="2297308"/>
            <a:ext cx="7315200" cy="2143125"/>
          </a:xfrm>
          <a:prstGeom prst="rect">
            <a:avLst/>
          </a:prstGeom>
          <a:noFill/>
        </p:spPr>
        <p:txBody>
          <a:bodyPr vert="horz" wrap="square" rtlCol="0" anchor="ctr" anchorCtr="0">
            <a:noAutofit/>
          </a:bodyPr>
          <a:lstStyle/>
          <a:p>
            <a:r>
              <a:rPr lang="zh-CN" altLang="en-US" sz="2600" i="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如果采用</a:t>
            </a:r>
            <a:r>
              <a:rPr lang="en-US" altLang="zh-CN" sz="2600" i="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UTF-8</a:t>
            </a:r>
            <a:r>
              <a:rPr lang="zh-CN" altLang="en-US" sz="2600" i="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格式存储，可用 </a:t>
            </a:r>
            <a:r>
              <a:rPr lang="en-US" altLang="zh-CN" sz="2600" i="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i="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i="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i="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个字节表示，形式为 </a:t>
            </a:r>
            <a:r>
              <a:rPr lang="en-US" altLang="zh-CN" sz="2600" i="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i="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i="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                                          ]</a:t>
            </a:r>
            <a:r>
              <a:rPr lang="en-US" altLang="zh-CN" sz="2600" i="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13" name="图片 12"/>
          <p:cNvPicPr>
            <a:picLocks noChangeAspect="1"/>
          </p:cNvPicPr>
          <p:nvPr/>
        </p:nvPicPr>
        <p:blipFill>
          <a:blip r:embed="rId12"/>
          <a:stretch>
            <a:fillRect/>
          </a:stretch>
        </p:blipFill>
        <p:spPr>
          <a:xfrm>
            <a:off x="915068" y="1522004"/>
            <a:ext cx="7431372" cy="521866"/>
          </a:xfrm>
          <a:prstGeom prst="rect">
            <a:avLst/>
          </a:prstGeom>
        </p:spPr>
      </p:pic>
      <p:grpSp>
        <p:nvGrpSpPr>
          <p:cNvPr id="10" name="组合 9"/>
          <p:cNvGrpSpPr/>
          <p:nvPr>
            <p:custDataLst>
              <p:tags r:id="rId5"/>
            </p:custDataLst>
          </p:nvPr>
        </p:nvGrpSpPr>
        <p:grpSpPr>
          <a:xfrm>
            <a:off x="0" y="0"/>
            <a:ext cx="9144000" cy="635000"/>
            <a:chOff x="0" y="0"/>
            <a:chExt cx="9144000" cy="635000"/>
          </a:xfrm>
        </p:grpSpPr>
        <p:sp>
          <p:nvSpPr>
            <p:cNvPr id="6"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00588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692275" y="260350"/>
            <a:ext cx="6119813" cy="661988"/>
          </a:xfrm>
        </p:spPr>
        <p:txBody>
          <a:bodyPr/>
          <a:lstStyle/>
          <a:p>
            <a:pPr algn="ctr" eaLnBrk="1" hangingPunct="1"/>
            <a:r>
              <a:rPr lang="en-US" altLang="zh-CN" sz="3200" b="1">
                <a:solidFill>
                  <a:srgbClr val="FFFF00"/>
                </a:solidFill>
              </a:rPr>
              <a:t>8.1.3 </a:t>
            </a:r>
            <a:r>
              <a:rPr lang="zh-CN" altLang="en-US" sz="3200" b="1">
                <a:solidFill>
                  <a:srgbClr val="FFFF00"/>
                </a:solidFill>
              </a:rPr>
              <a:t>软件国际化标准</a:t>
            </a:r>
          </a:p>
        </p:txBody>
      </p:sp>
      <p:sp>
        <p:nvSpPr>
          <p:cNvPr id="5" name="Rectangle 3"/>
          <p:cNvSpPr txBox="1">
            <a:spLocks noChangeArrowheads="1"/>
          </p:cNvSpPr>
          <p:nvPr/>
        </p:nvSpPr>
        <p:spPr bwMode="auto">
          <a:xfrm>
            <a:off x="928662" y="2786058"/>
            <a:ext cx="6262687" cy="3025775"/>
          </a:xfrm>
          <a:prstGeom prst="rect">
            <a:avLst/>
          </a:prstGeom>
          <a:noFill/>
          <a:ln w="9525">
            <a:noFill/>
            <a:miter lim="800000"/>
            <a:headEnd/>
            <a:tailEnd/>
          </a:ln>
        </p:spPr>
        <p:txBody>
          <a:bodyPr/>
          <a:lstStyle/>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切换语言的机制。</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与语言无关的输出接口。</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与语言无关的输入接口和标准的输入协议</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资源文件的国际化</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支持和包容本地化数据格式 </a:t>
            </a:r>
          </a:p>
        </p:txBody>
      </p:sp>
      <p:sp>
        <p:nvSpPr>
          <p:cNvPr id="4" name="TextBox 3"/>
          <p:cNvSpPr txBox="1"/>
          <p:nvPr/>
        </p:nvSpPr>
        <p:spPr>
          <a:xfrm>
            <a:off x="500034" y="1428736"/>
            <a:ext cx="8286808" cy="1200329"/>
          </a:xfrm>
          <a:prstGeom prst="rect">
            <a:avLst/>
          </a:prstGeom>
          <a:noFill/>
        </p:spPr>
        <p:txBody>
          <a:bodyPr wrap="square" rtlCol="0">
            <a:spAutoFit/>
          </a:bodyPr>
          <a:lstStyle/>
          <a:p>
            <a:r>
              <a:rPr lang="zh-CN" altLang="en-US" sz="2400" i="0" dirty="0"/>
              <a:t>软件国际化标准</a:t>
            </a:r>
            <a:endParaRPr lang="en-US" altLang="zh-CN" sz="2400" i="0" dirty="0"/>
          </a:p>
          <a:p>
            <a:r>
              <a:rPr lang="en-US" altLang="zh-CN" sz="2400" i="0" dirty="0"/>
              <a:t>1 </a:t>
            </a:r>
            <a:r>
              <a:rPr lang="zh-CN" altLang="en-US" sz="2400" i="0" dirty="0"/>
              <a:t>运行时可动态切换某种国家或地区的语言</a:t>
            </a:r>
            <a:endParaRPr lang="en-US" altLang="zh-CN" sz="2400" i="0" dirty="0"/>
          </a:p>
          <a:p>
            <a:r>
              <a:rPr lang="en-US" altLang="zh-CN" sz="2400" i="0" dirty="0"/>
              <a:t>2 </a:t>
            </a:r>
            <a:r>
              <a:rPr lang="zh-CN" altLang="en-US" sz="2400" i="0" dirty="0"/>
              <a:t>在应用软件启动前或启动时可以设置某种语言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0" fill="hold" grpId="0" nodeType="clickEffect">
                                  <p:stCondLst>
                                    <p:cond delay="0"/>
                                  </p:stCondLst>
                                  <p:childTnLst>
                                    <p:anim calcmode="lin" valueType="num">
                                      <p:cBhvr>
                                        <p:cTn id="6" dur="500"/>
                                        <p:tgtEl>
                                          <p:spTgt spid="5">
                                            <p:txEl>
                                              <p:pRg st="0" end="0"/>
                                            </p:txEl>
                                          </p:spTgt>
                                        </p:tgtEl>
                                        <p:attrNameLst>
                                          <p:attrName>ppt_w</p:attrName>
                                        </p:attrNameLst>
                                      </p:cBhvr>
                                      <p:tavLst>
                                        <p:tav tm="0">
                                          <p:val>
                                            <p:strVal val="ppt_w"/>
                                          </p:val>
                                        </p:tav>
                                        <p:tav tm="100000">
                                          <p:val>
                                            <p:fltVal val="0"/>
                                          </p:val>
                                        </p:tav>
                                      </p:tavLst>
                                    </p:anim>
                                    <p:anim calcmode="lin" valueType="num">
                                      <p:cBhvr>
                                        <p:cTn id="7"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5">
                                            <p:txEl>
                                              <p:pRg st="0" end="0"/>
                                            </p:txEl>
                                          </p:spTgt>
                                        </p:tgtEl>
                                      </p:cBhvr>
                                    </p:animEffect>
                                    <p:set>
                                      <p:cBhvr>
                                        <p:cTn id="9" dur="1" fill="hold">
                                          <p:stCondLst>
                                            <p:cond delay="499"/>
                                          </p:stCondLst>
                                        </p:cTn>
                                        <p:tgtEl>
                                          <p:spTgt spid="5">
                                            <p:txEl>
                                              <p:pRg st="0" end="0"/>
                                            </p:txEl>
                                          </p:spTgt>
                                        </p:tgtEl>
                                        <p:attrNameLst>
                                          <p:attrName>style.visibility</p:attrName>
                                        </p:attrNameLst>
                                      </p:cBhvr>
                                      <p:to>
                                        <p:strVal val="hidden"/>
                                      </p:to>
                                    </p:set>
                                  </p:childTnLst>
                                </p:cTn>
                              </p:par>
                              <p:par>
                                <p:cTn id="10" presetID="53" presetClass="exit" presetSubtype="0" fill="hold" grpId="0" nodeType="withEffect">
                                  <p:stCondLst>
                                    <p:cond delay="0"/>
                                  </p:stCondLst>
                                  <p:childTnLst>
                                    <p:anim calcmode="lin" valueType="num">
                                      <p:cBhvr>
                                        <p:cTn id="11" dur="500"/>
                                        <p:tgtEl>
                                          <p:spTgt spid="5">
                                            <p:txEl>
                                              <p:pRg st="1" end="1"/>
                                            </p:txEl>
                                          </p:spTgt>
                                        </p:tgtEl>
                                        <p:attrNameLst>
                                          <p:attrName>ppt_w</p:attrName>
                                        </p:attrNameLst>
                                      </p:cBhvr>
                                      <p:tavLst>
                                        <p:tav tm="0">
                                          <p:val>
                                            <p:strVal val="ppt_w"/>
                                          </p:val>
                                        </p:tav>
                                        <p:tav tm="100000">
                                          <p:val>
                                            <p:fltVal val="0"/>
                                          </p:val>
                                        </p:tav>
                                      </p:tavLst>
                                    </p:anim>
                                    <p:anim calcmode="lin" valueType="num">
                                      <p:cBhvr>
                                        <p:cTn id="12" dur="500"/>
                                        <p:tgtEl>
                                          <p:spTgt spid="5">
                                            <p:txEl>
                                              <p:pRg st="1" end="1"/>
                                            </p:txEl>
                                          </p:spTgt>
                                        </p:tgtEl>
                                        <p:attrNameLst>
                                          <p:attrName>ppt_h</p:attrName>
                                        </p:attrNameLst>
                                      </p:cBhvr>
                                      <p:tavLst>
                                        <p:tav tm="0">
                                          <p:val>
                                            <p:strVal val="ppt_h"/>
                                          </p:val>
                                        </p:tav>
                                        <p:tav tm="100000">
                                          <p:val>
                                            <p:fltVal val="0"/>
                                          </p:val>
                                        </p:tav>
                                      </p:tavLst>
                                    </p:anim>
                                    <p:animEffect transition="out" filter="fade">
                                      <p:cBhvr>
                                        <p:cTn id="13" dur="500"/>
                                        <p:tgtEl>
                                          <p:spTgt spid="5">
                                            <p:txEl>
                                              <p:pRg st="1" end="1"/>
                                            </p:txEl>
                                          </p:spTgt>
                                        </p:tgtEl>
                                      </p:cBhvr>
                                    </p:animEffect>
                                    <p:set>
                                      <p:cBhvr>
                                        <p:cTn id="14" dur="1" fill="hold">
                                          <p:stCondLst>
                                            <p:cond delay="499"/>
                                          </p:stCondLst>
                                        </p:cTn>
                                        <p:tgtEl>
                                          <p:spTgt spid="5">
                                            <p:txEl>
                                              <p:pRg st="1" end="1"/>
                                            </p:txEl>
                                          </p:spTgt>
                                        </p:tgtEl>
                                        <p:attrNameLst>
                                          <p:attrName>style.visibility</p:attrName>
                                        </p:attrNameLst>
                                      </p:cBhvr>
                                      <p:to>
                                        <p:strVal val="hidden"/>
                                      </p:to>
                                    </p:set>
                                  </p:childTnLst>
                                </p:cTn>
                              </p:par>
                              <p:par>
                                <p:cTn id="15" presetID="53" presetClass="exit" presetSubtype="0" fill="hold" grpId="0" nodeType="withEffect">
                                  <p:stCondLst>
                                    <p:cond delay="0"/>
                                  </p:stCondLst>
                                  <p:childTnLst>
                                    <p:anim calcmode="lin" valueType="num">
                                      <p:cBhvr>
                                        <p:cTn id="16" dur="500"/>
                                        <p:tgtEl>
                                          <p:spTgt spid="5">
                                            <p:txEl>
                                              <p:pRg st="2" end="2"/>
                                            </p:txEl>
                                          </p:spTgt>
                                        </p:tgtEl>
                                        <p:attrNameLst>
                                          <p:attrName>ppt_w</p:attrName>
                                        </p:attrNameLst>
                                      </p:cBhvr>
                                      <p:tavLst>
                                        <p:tav tm="0">
                                          <p:val>
                                            <p:strVal val="ppt_w"/>
                                          </p:val>
                                        </p:tav>
                                        <p:tav tm="100000">
                                          <p:val>
                                            <p:fltVal val="0"/>
                                          </p:val>
                                        </p:tav>
                                      </p:tavLst>
                                    </p:anim>
                                    <p:anim calcmode="lin" valueType="num">
                                      <p:cBhvr>
                                        <p:cTn id="17" dur="500"/>
                                        <p:tgtEl>
                                          <p:spTgt spid="5">
                                            <p:txEl>
                                              <p:pRg st="2" end="2"/>
                                            </p:txEl>
                                          </p:spTgt>
                                        </p:tgtEl>
                                        <p:attrNameLst>
                                          <p:attrName>ppt_h</p:attrName>
                                        </p:attrNameLst>
                                      </p:cBhvr>
                                      <p:tavLst>
                                        <p:tav tm="0">
                                          <p:val>
                                            <p:strVal val="ppt_h"/>
                                          </p:val>
                                        </p:tav>
                                        <p:tav tm="100000">
                                          <p:val>
                                            <p:fltVal val="0"/>
                                          </p:val>
                                        </p:tav>
                                      </p:tavLst>
                                    </p:anim>
                                    <p:animEffect transition="out" filter="fade">
                                      <p:cBhvr>
                                        <p:cTn id="18" dur="500"/>
                                        <p:tgtEl>
                                          <p:spTgt spid="5">
                                            <p:txEl>
                                              <p:pRg st="2" end="2"/>
                                            </p:txEl>
                                          </p:spTgt>
                                        </p:tgtEl>
                                      </p:cBhvr>
                                    </p:animEffect>
                                    <p:set>
                                      <p:cBhvr>
                                        <p:cTn id="19" dur="1" fill="hold">
                                          <p:stCondLst>
                                            <p:cond delay="499"/>
                                          </p:stCondLst>
                                        </p:cTn>
                                        <p:tgtEl>
                                          <p:spTgt spid="5">
                                            <p:txEl>
                                              <p:pRg st="2" end="2"/>
                                            </p:txEl>
                                          </p:spTgt>
                                        </p:tgtEl>
                                        <p:attrNameLst>
                                          <p:attrName>style.visibility</p:attrName>
                                        </p:attrNameLst>
                                      </p:cBhvr>
                                      <p:to>
                                        <p:strVal val="hidden"/>
                                      </p:to>
                                    </p:set>
                                  </p:childTnLst>
                                </p:cTn>
                              </p:par>
                              <p:par>
                                <p:cTn id="20" presetID="53" presetClass="exit" presetSubtype="0" fill="hold" grpId="0" nodeType="withEffect">
                                  <p:stCondLst>
                                    <p:cond delay="0"/>
                                  </p:stCondLst>
                                  <p:childTnLst>
                                    <p:anim calcmode="lin" valueType="num">
                                      <p:cBhvr>
                                        <p:cTn id="21" dur="500"/>
                                        <p:tgtEl>
                                          <p:spTgt spid="5">
                                            <p:txEl>
                                              <p:pRg st="3" end="3"/>
                                            </p:txEl>
                                          </p:spTgt>
                                        </p:tgtEl>
                                        <p:attrNameLst>
                                          <p:attrName>ppt_w</p:attrName>
                                        </p:attrNameLst>
                                      </p:cBhvr>
                                      <p:tavLst>
                                        <p:tav tm="0">
                                          <p:val>
                                            <p:strVal val="ppt_w"/>
                                          </p:val>
                                        </p:tav>
                                        <p:tav tm="100000">
                                          <p:val>
                                            <p:fltVal val="0"/>
                                          </p:val>
                                        </p:tav>
                                      </p:tavLst>
                                    </p:anim>
                                    <p:anim calcmode="lin" valueType="num">
                                      <p:cBhvr>
                                        <p:cTn id="22" dur="500"/>
                                        <p:tgtEl>
                                          <p:spTgt spid="5">
                                            <p:txEl>
                                              <p:pRg st="3" end="3"/>
                                            </p:txEl>
                                          </p:spTgt>
                                        </p:tgtEl>
                                        <p:attrNameLst>
                                          <p:attrName>ppt_h</p:attrName>
                                        </p:attrNameLst>
                                      </p:cBhvr>
                                      <p:tavLst>
                                        <p:tav tm="0">
                                          <p:val>
                                            <p:strVal val="ppt_h"/>
                                          </p:val>
                                        </p:tav>
                                        <p:tav tm="100000">
                                          <p:val>
                                            <p:fltVal val="0"/>
                                          </p:val>
                                        </p:tav>
                                      </p:tavLst>
                                    </p:anim>
                                    <p:animEffect transition="out" filter="fade">
                                      <p:cBhvr>
                                        <p:cTn id="23" dur="500"/>
                                        <p:tgtEl>
                                          <p:spTgt spid="5">
                                            <p:txEl>
                                              <p:pRg st="3" end="3"/>
                                            </p:txEl>
                                          </p:spTgt>
                                        </p:tgtEl>
                                      </p:cBhvr>
                                    </p:animEffect>
                                    <p:set>
                                      <p:cBhvr>
                                        <p:cTn id="24" dur="1" fill="hold">
                                          <p:stCondLst>
                                            <p:cond delay="499"/>
                                          </p:stCondLst>
                                        </p:cTn>
                                        <p:tgtEl>
                                          <p:spTgt spid="5">
                                            <p:txEl>
                                              <p:pRg st="3" end="3"/>
                                            </p:txEl>
                                          </p:spTgt>
                                        </p:tgtEl>
                                        <p:attrNameLst>
                                          <p:attrName>style.visibility</p:attrName>
                                        </p:attrNameLst>
                                      </p:cBhvr>
                                      <p:to>
                                        <p:strVal val="hidden"/>
                                      </p:to>
                                    </p:set>
                                  </p:childTnLst>
                                </p:cTn>
                              </p:par>
                              <p:par>
                                <p:cTn id="25" presetID="53" presetClass="exit" presetSubtype="0" fill="hold" grpId="0" nodeType="withEffect">
                                  <p:stCondLst>
                                    <p:cond delay="0"/>
                                  </p:stCondLst>
                                  <p:childTnLst>
                                    <p:anim calcmode="lin" valueType="num">
                                      <p:cBhvr>
                                        <p:cTn id="26" dur="500"/>
                                        <p:tgtEl>
                                          <p:spTgt spid="5">
                                            <p:txEl>
                                              <p:pRg st="4" end="4"/>
                                            </p:txEl>
                                          </p:spTgt>
                                        </p:tgtEl>
                                        <p:attrNameLst>
                                          <p:attrName>ppt_w</p:attrName>
                                        </p:attrNameLst>
                                      </p:cBhvr>
                                      <p:tavLst>
                                        <p:tav tm="0">
                                          <p:val>
                                            <p:strVal val="ppt_w"/>
                                          </p:val>
                                        </p:tav>
                                        <p:tav tm="100000">
                                          <p:val>
                                            <p:fltVal val="0"/>
                                          </p:val>
                                        </p:tav>
                                      </p:tavLst>
                                    </p:anim>
                                    <p:anim calcmode="lin" valueType="num">
                                      <p:cBhvr>
                                        <p:cTn id="27" dur="500"/>
                                        <p:tgtEl>
                                          <p:spTgt spid="5">
                                            <p:txEl>
                                              <p:pRg st="4" end="4"/>
                                            </p:txEl>
                                          </p:spTgt>
                                        </p:tgtEl>
                                        <p:attrNameLst>
                                          <p:attrName>ppt_h</p:attrName>
                                        </p:attrNameLst>
                                      </p:cBhvr>
                                      <p:tavLst>
                                        <p:tav tm="0">
                                          <p:val>
                                            <p:strVal val="ppt_h"/>
                                          </p:val>
                                        </p:tav>
                                        <p:tav tm="100000">
                                          <p:val>
                                            <p:fltVal val="0"/>
                                          </p:val>
                                        </p:tav>
                                      </p:tavLst>
                                    </p:anim>
                                    <p:animEffect transition="out" filter="fade">
                                      <p:cBhvr>
                                        <p:cTn id="28" dur="500"/>
                                        <p:tgtEl>
                                          <p:spTgt spid="5">
                                            <p:txEl>
                                              <p:pRg st="4" end="4"/>
                                            </p:txEl>
                                          </p:spTgt>
                                        </p:tgtEl>
                                      </p:cBhvr>
                                    </p:animEffect>
                                    <p:set>
                                      <p:cBhvr>
                                        <p:cTn id="29"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835150" y="366713"/>
            <a:ext cx="5737225" cy="561975"/>
          </a:xfrm>
        </p:spPr>
        <p:txBody>
          <a:bodyPr/>
          <a:lstStyle/>
          <a:p>
            <a:pPr algn="ctr" eaLnBrk="1" hangingPunct="1"/>
            <a:r>
              <a:rPr lang="zh-CN" altLang="en-US" sz="3200" b="1">
                <a:solidFill>
                  <a:srgbClr val="FFFF00"/>
                </a:solidFill>
              </a:rPr>
              <a:t>国际化测试方法</a:t>
            </a:r>
          </a:p>
        </p:txBody>
      </p:sp>
      <p:sp>
        <p:nvSpPr>
          <p:cNvPr id="19459" name="Rectangle 3"/>
          <p:cNvSpPr>
            <a:spLocks noGrp="1" noChangeArrowheads="1"/>
          </p:cNvSpPr>
          <p:nvPr>
            <p:ph type="body" idx="1"/>
          </p:nvPr>
        </p:nvSpPr>
        <p:spPr>
          <a:xfrm>
            <a:off x="250825" y="2060575"/>
            <a:ext cx="4681538" cy="3671888"/>
          </a:xfrm>
        </p:spPr>
        <p:txBody>
          <a:bodyPr/>
          <a:lstStyle/>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设计评审和代码审查 </a:t>
            </a:r>
          </a:p>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针对源语言的功能测试，如不同的区域设置、不同的时区显示</a:t>
            </a:r>
          </a:p>
        </p:txBody>
      </p:sp>
      <p:sp>
        <p:nvSpPr>
          <p:cNvPr id="47107" name="Rectangle 5"/>
          <p:cNvSpPr>
            <a:spLocks noChangeArrowheads="1"/>
          </p:cNvSpPr>
          <p:nvPr/>
        </p:nvSpPr>
        <p:spPr bwMode="auto">
          <a:xfrm>
            <a:off x="0" y="1819275"/>
            <a:ext cx="9144000" cy="0"/>
          </a:xfrm>
          <a:prstGeom prst="rect">
            <a:avLst/>
          </a:prstGeom>
          <a:noFill/>
          <a:ln w="9525" algn="ctr">
            <a:noFill/>
            <a:miter lim="800000"/>
            <a:headEnd/>
            <a:tailEnd/>
          </a:ln>
        </p:spPr>
        <p:txBody>
          <a:bodyPr wrap="none" lIns="0" tIns="0" rIns="0" bIns="0" anchor="ctr">
            <a:spAutoFit/>
          </a:bodyPr>
          <a:lstStyle/>
          <a:p>
            <a:endParaRPr lang="zh-CN" altLang="en-US"/>
          </a:p>
        </p:txBody>
      </p:sp>
      <p:pic>
        <p:nvPicPr>
          <p:cNvPr id="47108" name="Picture 4"/>
          <p:cNvPicPr>
            <a:picLocks noChangeAspect="1" noChangeArrowheads="1"/>
          </p:cNvPicPr>
          <p:nvPr/>
        </p:nvPicPr>
        <p:blipFill>
          <a:blip r:embed="rId3" cstate="print"/>
          <a:srcRect/>
          <a:stretch>
            <a:fillRect/>
          </a:stretch>
        </p:blipFill>
        <p:spPr bwMode="auto">
          <a:xfrm>
            <a:off x="5003800" y="2060575"/>
            <a:ext cx="3910013" cy="3384550"/>
          </a:xfrm>
          <a:prstGeom prst="rect">
            <a:avLst/>
          </a:prstGeom>
          <a:noFill/>
          <a:ln w="9525">
            <a:noFill/>
            <a:miter lim="800000"/>
            <a:headEnd/>
            <a:tailEnd/>
          </a:ln>
        </p:spPr>
      </p:pic>
    </p:spTree>
  </p:cSld>
  <p:clrMapOvr>
    <a:masterClrMapping/>
  </p:clrMapOvr>
  <p:transition>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7" descr="7-8"/>
          <p:cNvPicPr>
            <a:picLocks noChangeAspect="1" noChangeArrowheads="1"/>
          </p:cNvPicPr>
          <p:nvPr/>
        </p:nvPicPr>
        <p:blipFill>
          <a:blip r:embed="rId3" cstate="print"/>
          <a:srcRect/>
          <a:stretch>
            <a:fillRect/>
          </a:stretch>
        </p:blipFill>
        <p:spPr bwMode="auto">
          <a:xfrm>
            <a:off x="3851920" y="3184525"/>
            <a:ext cx="5143500" cy="3673475"/>
          </a:xfrm>
          <a:prstGeom prst="rect">
            <a:avLst/>
          </a:prstGeom>
          <a:noFill/>
          <a:ln w="9525">
            <a:noFill/>
            <a:miter lim="800000"/>
            <a:headEnd/>
            <a:tailEnd/>
          </a:ln>
        </p:spPr>
      </p:pic>
      <p:sp>
        <p:nvSpPr>
          <p:cNvPr id="49154" name="Rectangle 2"/>
          <p:cNvSpPr>
            <a:spLocks noGrp="1" noChangeArrowheads="1"/>
          </p:cNvSpPr>
          <p:nvPr>
            <p:ph type="title"/>
          </p:nvPr>
        </p:nvSpPr>
        <p:spPr>
          <a:xfrm>
            <a:off x="1619250" y="366713"/>
            <a:ext cx="5953125" cy="561975"/>
          </a:xfrm>
        </p:spPr>
        <p:txBody>
          <a:bodyPr/>
          <a:lstStyle/>
          <a:p>
            <a:pPr algn="ctr" eaLnBrk="1" hangingPunct="1"/>
            <a:r>
              <a:rPr lang="zh-CN" altLang="en-US" sz="3200" b="1">
                <a:solidFill>
                  <a:srgbClr val="FFFF00"/>
                </a:solidFill>
              </a:rPr>
              <a:t>国际化测试点</a:t>
            </a:r>
          </a:p>
        </p:txBody>
      </p:sp>
      <p:sp>
        <p:nvSpPr>
          <p:cNvPr id="20484" name="Rectangle 3"/>
          <p:cNvSpPr>
            <a:spLocks noGrp="1" noChangeArrowheads="1"/>
          </p:cNvSpPr>
          <p:nvPr>
            <p:ph type="body" idx="1"/>
          </p:nvPr>
        </p:nvSpPr>
        <p:spPr>
          <a:xfrm>
            <a:off x="428596" y="1196975"/>
            <a:ext cx="4248150" cy="5661025"/>
          </a:xfrm>
        </p:spPr>
        <p:txBody>
          <a:bodyPr/>
          <a:lstStyle/>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双向识别功能 </a:t>
            </a:r>
          </a:p>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硬编码 </a:t>
            </a:r>
          </a:p>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语言切换方式</a:t>
            </a:r>
          </a:p>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多字节和单字节文字的混合</a:t>
            </a:r>
          </a:p>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输入法编辑器（</a:t>
            </a:r>
            <a:r>
              <a:rPr lang="en-US" altLang="zh-CN" sz="2400" kern="1200" dirty="0">
                <a:ea typeface="楷体"/>
                <a:cs typeface="楷体"/>
              </a:rPr>
              <a:t>IME</a:t>
            </a:r>
            <a:r>
              <a:rPr lang="zh-CN" altLang="en-US" sz="2400" kern="1200" dirty="0">
                <a:ea typeface="楷体"/>
                <a:cs typeface="楷体"/>
              </a:rPr>
              <a:t>）</a:t>
            </a:r>
          </a:p>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大小写转换、换行</a:t>
            </a:r>
          </a:p>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快捷组合键</a:t>
            </a:r>
          </a:p>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纸张大小</a:t>
            </a:r>
          </a:p>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电话号码</a:t>
            </a:r>
          </a:p>
          <a:p>
            <a:pPr>
              <a:lnSpc>
                <a:spcPct val="12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词序问题</a:t>
            </a:r>
          </a:p>
          <a:p>
            <a:pPr>
              <a:lnSpc>
                <a:spcPct val="120000"/>
              </a:lnSpc>
              <a:buClr>
                <a:schemeClr val="accent1">
                  <a:lumMod val="50000"/>
                </a:schemeClr>
              </a:buClr>
              <a:buSzPct val="90000"/>
              <a:buFont typeface="Wingdings" charset="2"/>
              <a:buChar char="p"/>
              <a:tabLst>
                <a:tab pos="685800" algn="l"/>
              </a:tabLst>
              <a:defRPr/>
            </a:pPr>
            <a:r>
              <a:rPr lang="en-US" altLang="zh-CN" sz="2400" kern="1200" dirty="0">
                <a:ea typeface="楷体"/>
                <a:cs typeface="楷体"/>
              </a:rPr>
              <a:t>……</a:t>
            </a:r>
          </a:p>
        </p:txBody>
      </p:sp>
      <p:sp>
        <p:nvSpPr>
          <p:cNvPr id="49156" name="Rectangle 4"/>
          <p:cNvSpPr>
            <a:spLocks noChangeArrowheads="1"/>
          </p:cNvSpPr>
          <p:nvPr/>
        </p:nvSpPr>
        <p:spPr bwMode="auto">
          <a:xfrm>
            <a:off x="250825" y="1484313"/>
            <a:ext cx="9144000" cy="0"/>
          </a:xfrm>
          <a:prstGeom prst="rect">
            <a:avLst/>
          </a:prstGeom>
          <a:noFill/>
          <a:ln w="9525" algn="ctr">
            <a:noFill/>
            <a:miter lim="800000"/>
            <a:headEnd/>
            <a:tailEnd/>
          </a:ln>
        </p:spPr>
        <p:txBody>
          <a:bodyPr wrap="none" lIns="0" tIns="0" rIns="0" bIns="0" anchor="ctr">
            <a:spAutoFit/>
          </a:bodyPr>
          <a:lstStyle/>
          <a:p>
            <a:endParaRPr lang="zh-CN" altLang="en-US"/>
          </a:p>
        </p:txBody>
      </p:sp>
      <p:sp>
        <p:nvSpPr>
          <p:cNvPr id="49157" name="Rectangle 8"/>
          <p:cNvSpPr>
            <a:spLocks noChangeArrowheads="1"/>
          </p:cNvSpPr>
          <p:nvPr/>
        </p:nvSpPr>
        <p:spPr bwMode="auto">
          <a:xfrm>
            <a:off x="0" y="2028825"/>
            <a:ext cx="9144000" cy="0"/>
          </a:xfrm>
          <a:prstGeom prst="rect">
            <a:avLst/>
          </a:prstGeom>
          <a:noFill/>
          <a:ln w="9525" algn="ctr">
            <a:noFill/>
            <a:miter lim="800000"/>
            <a:headEnd/>
            <a:tailEnd/>
          </a:ln>
        </p:spPr>
        <p:txBody>
          <a:bodyPr wrap="none" lIns="0" tIns="0" rIns="0" bIns="0" anchor="ctr">
            <a:spAutoFit/>
          </a:bodyPr>
          <a:lstStyle/>
          <a:p>
            <a:endParaRPr lang="zh-CN" altLang="en-US"/>
          </a:p>
        </p:txBody>
      </p:sp>
    </p:spTree>
  </p:cSld>
  <p:clrMapOvr>
    <a:masterClrMapping/>
  </p:clrMapOvr>
  <p:transition>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476375" y="260350"/>
            <a:ext cx="6372225" cy="661988"/>
          </a:xfrm>
        </p:spPr>
        <p:txBody>
          <a:bodyPr/>
          <a:lstStyle/>
          <a:p>
            <a:pPr algn="ctr" eaLnBrk="1" hangingPunct="1"/>
            <a:r>
              <a:rPr lang="en-US" altLang="zh-CN" sz="3200" b="1">
                <a:solidFill>
                  <a:srgbClr val="FFFF00"/>
                </a:solidFill>
              </a:rPr>
              <a:t>8.1.4 </a:t>
            </a:r>
            <a:r>
              <a:rPr lang="zh-CN" altLang="en-US" sz="3200" b="1">
                <a:solidFill>
                  <a:srgbClr val="FFFF00"/>
                </a:solidFill>
              </a:rPr>
              <a:t>软件本地化基本步骤</a:t>
            </a:r>
          </a:p>
        </p:txBody>
      </p:sp>
      <p:sp>
        <p:nvSpPr>
          <p:cNvPr id="22532" name="Rectangle 4"/>
          <p:cNvSpPr>
            <a:spLocks noChangeArrowheads="1"/>
          </p:cNvSpPr>
          <p:nvPr/>
        </p:nvSpPr>
        <p:spPr bwMode="auto">
          <a:xfrm>
            <a:off x="500034" y="2142718"/>
            <a:ext cx="8172450" cy="4358116"/>
          </a:xfrm>
          <a:prstGeom prst="rect">
            <a:avLst/>
          </a:prstGeom>
          <a:noFill/>
          <a:ln w="9525">
            <a:noFill/>
            <a:miter lim="800000"/>
            <a:headEnd/>
            <a:tailEnd/>
          </a:ln>
        </p:spPr>
        <p:txBody>
          <a:bodyPr lIns="0" tIns="0" rIns="0" bIns="0" anchor="ctr">
            <a:spAutoFit/>
          </a:bodyPr>
          <a:lstStyle/>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建立</a:t>
            </a:r>
            <a:r>
              <a:rPr lang="zh-CN" altLang="en-US" sz="2400" i="0" dirty="0">
                <a:solidFill>
                  <a:srgbClr val="3366FF"/>
                </a:solidFill>
                <a:latin typeface="+mn-lt"/>
                <a:ea typeface="楷体"/>
                <a:cs typeface="楷体"/>
              </a:rPr>
              <a:t>配置管理体系</a:t>
            </a:r>
            <a:r>
              <a:rPr lang="zh-CN" altLang="en-US" sz="2400" i="0" dirty="0">
                <a:latin typeface="+mn-lt"/>
                <a:ea typeface="楷体"/>
                <a:cs typeface="楷体"/>
              </a:rPr>
              <a:t>，跟踪目标语言各个版本的源代码</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创造和维护</a:t>
            </a:r>
            <a:r>
              <a:rPr lang="zh-CN" altLang="en-US" sz="2400" i="0" dirty="0">
                <a:solidFill>
                  <a:srgbClr val="3366FF"/>
                </a:solidFill>
                <a:latin typeface="+mn-lt"/>
                <a:ea typeface="楷体"/>
                <a:cs typeface="楷体"/>
              </a:rPr>
              <a:t>术语表</a:t>
            </a:r>
            <a:endParaRPr lang="en-US" altLang="zh-CN" sz="2400" i="0" dirty="0">
              <a:solidFill>
                <a:srgbClr val="3366FF"/>
              </a:solidFill>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a:t>
            </a:r>
            <a:r>
              <a:rPr lang="zh-CN" altLang="en-US" sz="2400" i="0" dirty="0">
                <a:solidFill>
                  <a:srgbClr val="3366FF"/>
                </a:solidFill>
                <a:latin typeface="+mn-lt"/>
                <a:ea typeface="楷体"/>
                <a:cs typeface="楷体"/>
              </a:rPr>
              <a:t>源语言代码和资源文件分离</a:t>
            </a:r>
            <a:r>
              <a:rPr lang="zh-CN" altLang="en-US" sz="2400" i="0" dirty="0">
                <a:latin typeface="+mn-lt"/>
                <a:ea typeface="楷体"/>
                <a:cs typeface="楷体"/>
              </a:rPr>
              <a:t>、或提取需要本地化的文本</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把分离或提取的文本、图片等翻译成目标语言</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把翻译好的文本、图片重新检入目标语言的源代码版本</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如果需要，编译目标语言的源代码</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测试翻译后的软件，调整</a:t>
            </a:r>
            <a:r>
              <a:rPr lang="en-US" altLang="zh-CN" sz="2400" i="0" dirty="0">
                <a:latin typeface="+mn-lt"/>
                <a:ea typeface="楷体"/>
                <a:cs typeface="楷体"/>
              </a:rPr>
              <a:t>UI </a:t>
            </a:r>
            <a:r>
              <a:rPr lang="zh-CN" altLang="en-US" sz="2400" i="0" dirty="0">
                <a:latin typeface="+mn-lt"/>
                <a:ea typeface="楷体"/>
                <a:cs typeface="楷体"/>
              </a:rPr>
              <a:t>以适应翻译后的文本</a:t>
            </a: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测试本地化后的软件，确保格式和内容都正确</a:t>
            </a:r>
            <a:endParaRPr lang="zh-CN" altLang="en-US" sz="2400" i="0" dirty="0">
              <a:ea typeface="宋体" pitchFamily="2" charset="-122"/>
            </a:endParaRPr>
          </a:p>
        </p:txBody>
      </p:sp>
      <p:sp>
        <p:nvSpPr>
          <p:cNvPr id="4" name="TextBox 3"/>
          <p:cNvSpPr txBox="1"/>
          <p:nvPr/>
        </p:nvSpPr>
        <p:spPr>
          <a:xfrm>
            <a:off x="500034" y="1285860"/>
            <a:ext cx="7858180" cy="830997"/>
          </a:xfrm>
          <a:prstGeom prst="rect">
            <a:avLst/>
          </a:prstGeom>
          <a:noFill/>
        </p:spPr>
        <p:txBody>
          <a:bodyPr wrap="square" rtlCol="0">
            <a:spAutoFit/>
          </a:bodyPr>
          <a:lstStyle/>
          <a:p>
            <a:r>
              <a:rPr lang="zh-CN" altLang="en-US" sz="2400" i="0" dirty="0"/>
              <a:t>第一步是建立在软件国际化的基础上，即规范甚至是迫使源语言版本的开发遵守软件国际化的标准</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2843213" y="404813"/>
            <a:ext cx="4075112" cy="576262"/>
          </a:xfrm>
        </p:spPr>
        <p:txBody>
          <a:bodyPr/>
          <a:lstStyle/>
          <a:p>
            <a:pPr algn="ctr" eaLnBrk="1" hangingPunct="1"/>
            <a:r>
              <a:rPr lang="zh-CN" altLang="en-US" sz="3200" b="1">
                <a:solidFill>
                  <a:srgbClr val="FFFF00"/>
                </a:solidFill>
              </a:rPr>
              <a:t>本地化过程</a:t>
            </a:r>
          </a:p>
        </p:txBody>
      </p:sp>
      <p:sp>
        <p:nvSpPr>
          <p:cNvPr id="1630211" name="Rectangle 3">
            <a:hlinkClick r:id="rId3" action="ppaction://hlinksldjump"/>
          </p:cNvPr>
          <p:cNvSpPr>
            <a:spLocks noChangeArrowheads="1"/>
          </p:cNvSpPr>
          <p:nvPr/>
        </p:nvSpPr>
        <p:spPr bwMode="auto">
          <a:xfrm>
            <a:off x="3211513" y="2646363"/>
            <a:ext cx="2601912" cy="457200"/>
          </a:xfrm>
          <a:prstGeom prst="rect">
            <a:avLst/>
          </a:prstGeom>
          <a:gradFill rotWithShape="0">
            <a:gsLst>
              <a:gs pos="0">
                <a:srgbClr val="A9C9E2"/>
              </a:gs>
              <a:gs pos="100000">
                <a:srgbClr val="FFFFFF"/>
              </a:gs>
            </a:gsLst>
            <a:lin ang="5400000" scaled="1"/>
          </a:gradFill>
          <a:ln w="9525">
            <a:solidFill>
              <a:srgbClr val="666699"/>
            </a:solidFill>
            <a:miter lim="800000"/>
            <a:headEnd/>
            <a:tailEnd/>
          </a:ln>
          <a:effectLst>
            <a:outerShdw dist="107763" dir="2700000" algn="ctr" rotWithShape="0">
              <a:schemeClr val="bg2"/>
            </a:outerShdw>
          </a:effectLst>
        </p:spPr>
        <p:txBody>
          <a:bodyPr wrap="none" lIns="0" tIns="0" rIns="0" bIns="0" anchor="ctr"/>
          <a:lstStyle/>
          <a:p>
            <a:pPr algn="ctr" eaLnBrk="0" hangingPunct="0">
              <a:lnSpc>
                <a:spcPct val="95000"/>
              </a:lnSpc>
              <a:buClr>
                <a:srgbClr val="FF9218"/>
              </a:buClr>
              <a:defRPr/>
            </a:pPr>
            <a:r>
              <a:rPr lang="zh-CN" altLang="en-US" sz="2000" i="0">
                <a:ea typeface="宋体" pitchFamily="2" charset="-122"/>
                <a:cs typeface="Times New Roman" pitchFamily="18" charset="0"/>
              </a:rPr>
              <a:t>核心功能测试</a:t>
            </a:r>
            <a:endParaRPr lang="zh-CN" altLang="en-IE" sz="2000" i="0">
              <a:latin typeface="Times" pitchFamily="18" charset="0"/>
              <a:ea typeface="Osaka" charset="-128"/>
              <a:cs typeface="Times New Roman" pitchFamily="18" charset="0"/>
            </a:endParaRPr>
          </a:p>
        </p:txBody>
      </p:sp>
      <p:sp>
        <p:nvSpPr>
          <p:cNvPr id="1630213" name="Rectangle 5">
            <a:hlinkClick r:id="rId4" action="ppaction://hlinksldjump"/>
          </p:cNvPr>
          <p:cNvSpPr>
            <a:spLocks noChangeArrowheads="1"/>
          </p:cNvSpPr>
          <p:nvPr/>
        </p:nvSpPr>
        <p:spPr bwMode="auto">
          <a:xfrm>
            <a:off x="3211513" y="3644900"/>
            <a:ext cx="2663825" cy="457200"/>
          </a:xfrm>
          <a:prstGeom prst="rect">
            <a:avLst/>
          </a:prstGeom>
          <a:gradFill rotWithShape="0">
            <a:gsLst>
              <a:gs pos="0">
                <a:srgbClr val="E18D39"/>
              </a:gs>
              <a:gs pos="100000">
                <a:srgbClr val="FFFFFF"/>
              </a:gs>
            </a:gsLst>
            <a:lin ang="5400000" scaled="1"/>
          </a:gradFill>
          <a:ln w="9525">
            <a:solidFill>
              <a:srgbClr val="666699"/>
            </a:solidFill>
            <a:miter lim="800000"/>
            <a:headEnd/>
            <a:tailEnd/>
          </a:ln>
          <a:effectLst>
            <a:outerShdw dist="107763" dir="2700000" algn="ctr" rotWithShape="0">
              <a:schemeClr val="bg2"/>
            </a:outerShdw>
          </a:effectLst>
        </p:spPr>
        <p:txBody>
          <a:bodyPr wrap="none" lIns="0" tIns="0" rIns="0" bIns="0" anchor="ctr"/>
          <a:lstStyle/>
          <a:p>
            <a:pPr algn="ctr" eaLnBrk="0" hangingPunct="0">
              <a:lnSpc>
                <a:spcPct val="95000"/>
              </a:lnSpc>
              <a:buClr>
                <a:srgbClr val="FF9218"/>
              </a:buClr>
              <a:defRPr/>
            </a:pPr>
            <a:r>
              <a:rPr lang="zh-CN" altLang="en-IE" sz="2000" b="1" i="0">
                <a:ea typeface="宋体" pitchFamily="2" charset="-122"/>
                <a:cs typeface="Times New Roman" pitchFamily="18" charset="0"/>
              </a:rPr>
              <a:t>国际化测试</a:t>
            </a:r>
            <a:endParaRPr lang="en-IE" altLang="zh-CN" sz="2000" b="1" i="0">
              <a:latin typeface="Times" pitchFamily="18" charset="0"/>
              <a:ea typeface="宋体" pitchFamily="2" charset="-122"/>
              <a:cs typeface="Times New Roman" pitchFamily="18" charset="0"/>
            </a:endParaRPr>
          </a:p>
        </p:txBody>
      </p:sp>
      <p:sp>
        <p:nvSpPr>
          <p:cNvPr id="1630214" name="Rectangle 6">
            <a:hlinkClick r:id="rId5" action="ppaction://hlinksldjump"/>
          </p:cNvPr>
          <p:cNvSpPr>
            <a:spLocks noChangeArrowheads="1"/>
          </p:cNvSpPr>
          <p:nvPr/>
        </p:nvSpPr>
        <p:spPr bwMode="auto">
          <a:xfrm>
            <a:off x="3211513" y="4703763"/>
            <a:ext cx="2601912" cy="457200"/>
          </a:xfrm>
          <a:prstGeom prst="rect">
            <a:avLst/>
          </a:prstGeom>
          <a:gradFill rotWithShape="0">
            <a:gsLst>
              <a:gs pos="0">
                <a:schemeClr val="accent1"/>
              </a:gs>
              <a:gs pos="100000">
                <a:srgbClr val="FFFFFF"/>
              </a:gs>
            </a:gsLst>
            <a:lin ang="5400000" scaled="1"/>
          </a:gradFill>
          <a:ln w="9525">
            <a:solidFill>
              <a:srgbClr val="666699"/>
            </a:solidFill>
            <a:miter lim="800000"/>
            <a:headEnd/>
            <a:tailEnd/>
          </a:ln>
          <a:effectLst>
            <a:outerShdw dist="107763" dir="2700000" algn="ctr" rotWithShape="0">
              <a:schemeClr val="bg2"/>
            </a:outerShdw>
          </a:effectLst>
        </p:spPr>
        <p:txBody>
          <a:bodyPr wrap="none" lIns="0" tIns="0" rIns="0" bIns="0" anchor="ctr"/>
          <a:lstStyle/>
          <a:p>
            <a:pPr algn="ctr" eaLnBrk="0" hangingPunct="0">
              <a:lnSpc>
                <a:spcPct val="95000"/>
              </a:lnSpc>
              <a:buClr>
                <a:srgbClr val="FF9218"/>
              </a:buClr>
              <a:defRPr/>
            </a:pPr>
            <a:r>
              <a:rPr lang="zh-CN" altLang="en-US" sz="2000" b="1" i="0">
                <a:ea typeface="宋体" pitchFamily="2" charset="-122"/>
                <a:cs typeface="Times New Roman" pitchFamily="18" charset="0"/>
              </a:rPr>
              <a:t>本地化测试</a:t>
            </a:r>
            <a:endParaRPr lang="zh-CN" altLang="en-IE" sz="2000" b="1" i="0">
              <a:ea typeface="宋体" pitchFamily="2" charset="-122"/>
              <a:cs typeface="Times New Roman" pitchFamily="18" charset="0"/>
            </a:endParaRPr>
          </a:p>
        </p:txBody>
      </p:sp>
      <p:sp>
        <p:nvSpPr>
          <p:cNvPr id="55301" name="Line 7"/>
          <p:cNvSpPr>
            <a:spLocks noChangeShapeType="1"/>
          </p:cNvSpPr>
          <p:nvPr/>
        </p:nvSpPr>
        <p:spPr bwMode="auto">
          <a:xfrm flipH="1">
            <a:off x="4576763" y="4221163"/>
            <a:ext cx="1587" cy="482600"/>
          </a:xfrm>
          <a:prstGeom prst="line">
            <a:avLst/>
          </a:prstGeom>
          <a:noFill/>
          <a:ln w="38100">
            <a:solidFill>
              <a:schemeClr val="bg2"/>
            </a:solidFill>
            <a:round/>
            <a:headEnd/>
            <a:tailEnd type="triangle" w="med" len="med"/>
          </a:ln>
        </p:spPr>
        <p:txBody>
          <a:bodyPr anchor="ctr"/>
          <a:lstStyle/>
          <a:p>
            <a:endParaRPr lang="zh-CN" altLang="en-US"/>
          </a:p>
        </p:txBody>
      </p:sp>
      <p:sp>
        <p:nvSpPr>
          <p:cNvPr id="55302" name="AutoShape 8"/>
          <p:cNvSpPr>
            <a:spLocks noChangeArrowheads="1"/>
          </p:cNvSpPr>
          <p:nvPr/>
        </p:nvSpPr>
        <p:spPr bwMode="auto">
          <a:xfrm>
            <a:off x="3311525" y="1579563"/>
            <a:ext cx="2390775" cy="533400"/>
          </a:xfrm>
          <a:prstGeom prst="flowChartAlternateProcess">
            <a:avLst/>
          </a:prstGeom>
          <a:noFill/>
          <a:ln w="9525">
            <a:noFill/>
            <a:miter lim="800000"/>
            <a:headEnd/>
            <a:tailEnd/>
          </a:ln>
        </p:spPr>
        <p:txBody>
          <a:bodyPr wrap="none" anchor="ctr"/>
          <a:lstStyle/>
          <a:p>
            <a:endParaRPr lang="zh-CN" altLang="en-US"/>
          </a:p>
        </p:txBody>
      </p:sp>
      <p:sp>
        <p:nvSpPr>
          <p:cNvPr id="1630217" name="Text Box 9"/>
          <p:cNvSpPr txBox="1">
            <a:spLocks noChangeArrowheads="1"/>
          </p:cNvSpPr>
          <p:nvPr/>
        </p:nvSpPr>
        <p:spPr bwMode="auto">
          <a:xfrm>
            <a:off x="3419475" y="1628775"/>
            <a:ext cx="2339975" cy="461963"/>
          </a:xfrm>
          <a:prstGeom prst="rect">
            <a:avLst/>
          </a:prstGeom>
          <a:solidFill>
            <a:schemeClr val="accent6">
              <a:lumMod val="20000"/>
              <a:lumOff val="80000"/>
            </a:schemeClr>
          </a:solidFill>
          <a:ln w="9525">
            <a:solidFill>
              <a:schemeClr val="tx1"/>
            </a:solidFill>
            <a:miter lim="800000"/>
            <a:headEnd/>
            <a:tailEnd/>
          </a:ln>
          <a:effectLst>
            <a:outerShdw dist="107763" dir="2700000" algn="ctr" rotWithShape="0">
              <a:schemeClr val="bg2"/>
            </a:outerShdw>
          </a:effectLst>
        </p:spPr>
        <p:txBody>
          <a:bodyPr wrap="none">
            <a:spAutoFit/>
          </a:bodyPr>
          <a:lstStyle/>
          <a:p>
            <a:pPr algn="r">
              <a:defRPr/>
            </a:pPr>
            <a:r>
              <a:rPr lang="zh-CN" altLang="en-IE" sz="2400" i="0">
                <a:ea typeface="宋体" pitchFamily="2" charset="-122"/>
              </a:rPr>
              <a:t>国际化</a:t>
            </a:r>
            <a:r>
              <a:rPr lang="zh-CN" altLang="en-IE" sz="2400" i="0">
                <a:ea typeface="宋体" pitchFamily="2" charset="-122"/>
                <a:cs typeface="Times New Roman" pitchFamily="18" charset="0"/>
              </a:rPr>
              <a:t>软件设计</a:t>
            </a:r>
          </a:p>
        </p:txBody>
      </p:sp>
      <p:sp>
        <p:nvSpPr>
          <p:cNvPr id="55304" name="Line 10"/>
          <p:cNvSpPr>
            <a:spLocks noChangeShapeType="1"/>
          </p:cNvSpPr>
          <p:nvPr/>
        </p:nvSpPr>
        <p:spPr bwMode="auto">
          <a:xfrm>
            <a:off x="4578350" y="2133600"/>
            <a:ext cx="0" cy="503238"/>
          </a:xfrm>
          <a:prstGeom prst="line">
            <a:avLst/>
          </a:prstGeom>
          <a:noFill/>
          <a:ln w="38100">
            <a:solidFill>
              <a:schemeClr val="bg2"/>
            </a:solidFill>
            <a:round/>
            <a:headEnd/>
            <a:tailEnd type="triangle" w="med" len="med"/>
          </a:ln>
        </p:spPr>
        <p:txBody>
          <a:bodyPr anchor="ctr"/>
          <a:lstStyle/>
          <a:p>
            <a:endParaRPr lang="zh-CN" altLang="en-US"/>
          </a:p>
        </p:txBody>
      </p:sp>
      <p:sp>
        <p:nvSpPr>
          <p:cNvPr id="1630219" name="Text Box 11"/>
          <p:cNvSpPr txBox="1">
            <a:spLocks noChangeArrowheads="1"/>
          </p:cNvSpPr>
          <p:nvPr/>
        </p:nvSpPr>
        <p:spPr bwMode="auto">
          <a:xfrm>
            <a:off x="3492500" y="5661025"/>
            <a:ext cx="2052638" cy="400050"/>
          </a:xfrm>
          <a:prstGeom prst="rect">
            <a:avLst/>
          </a:prstGeom>
          <a:gradFill rotWithShape="0">
            <a:gsLst>
              <a:gs pos="0">
                <a:srgbClr val="D4EACC"/>
              </a:gs>
              <a:gs pos="100000">
                <a:srgbClr val="FFFFFF"/>
              </a:gs>
            </a:gsLst>
            <a:lin ang="5400000" scaled="1"/>
          </a:gradFill>
          <a:ln w="9525">
            <a:solidFill>
              <a:schemeClr val="tx1"/>
            </a:solidFill>
            <a:miter lim="800000"/>
            <a:headEnd/>
            <a:tailEnd/>
          </a:ln>
          <a:effectLst>
            <a:outerShdw dist="107763" dir="2700000" algn="ctr" rotWithShape="0">
              <a:schemeClr val="bg2"/>
            </a:outerShdw>
          </a:effectLst>
        </p:spPr>
        <p:txBody>
          <a:bodyPr wrap="none">
            <a:spAutoFit/>
          </a:bodyPr>
          <a:lstStyle/>
          <a:p>
            <a:pPr algn="r">
              <a:defRPr/>
            </a:pPr>
            <a:r>
              <a:rPr lang="zh-CN" altLang="en-IE" sz="2000" b="1" i="0">
                <a:solidFill>
                  <a:srgbClr val="98082A"/>
                </a:solidFill>
                <a:ea typeface="宋体" pitchFamily="2" charset="-122"/>
                <a:cs typeface="Times New Roman" pitchFamily="18" charset="0"/>
              </a:rPr>
              <a:t>全球化软件发布</a:t>
            </a:r>
          </a:p>
        </p:txBody>
      </p:sp>
      <p:sp>
        <p:nvSpPr>
          <p:cNvPr id="55306" name="Line 12"/>
          <p:cNvSpPr>
            <a:spLocks noChangeShapeType="1"/>
          </p:cNvSpPr>
          <p:nvPr/>
        </p:nvSpPr>
        <p:spPr bwMode="auto">
          <a:xfrm>
            <a:off x="4578350" y="5157788"/>
            <a:ext cx="0" cy="503237"/>
          </a:xfrm>
          <a:prstGeom prst="line">
            <a:avLst/>
          </a:prstGeom>
          <a:noFill/>
          <a:ln w="38100">
            <a:solidFill>
              <a:schemeClr val="bg2"/>
            </a:solidFill>
            <a:round/>
            <a:headEnd/>
            <a:tailEnd type="triangle" w="med" len="med"/>
          </a:ln>
        </p:spPr>
        <p:txBody>
          <a:bodyPr anchor="ctr"/>
          <a:lstStyle/>
          <a:p>
            <a:endParaRPr lang="zh-CN" altLang="en-US"/>
          </a:p>
        </p:txBody>
      </p:sp>
      <p:sp>
        <p:nvSpPr>
          <p:cNvPr id="55307" name="Rectangle 13"/>
          <p:cNvSpPr>
            <a:spLocks noChangeArrowheads="1"/>
          </p:cNvSpPr>
          <p:nvPr/>
        </p:nvSpPr>
        <p:spPr bwMode="auto">
          <a:xfrm>
            <a:off x="1843088" y="2349500"/>
            <a:ext cx="5184775" cy="3095625"/>
          </a:xfrm>
          <a:prstGeom prst="rect">
            <a:avLst/>
          </a:prstGeom>
          <a:noFill/>
          <a:ln w="19050">
            <a:solidFill>
              <a:srgbClr val="E18D39"/>
            </a:solidFill>
            <a:prstDash val="sysDot"/>
            <a:miter lim="800000"/>
            <a:headEnd/>
            <a:tailEnd/>
          </a:ln>
        </p:spPr>
        <p:txBody>
          <a:bodyPr wrap="none" anchor="ctr"/>
          <a:lstStyle/>
          <a:p>
            <a:endParaRPr lang="zh-CN" altLang="en-US"/>
          </a:p>
        </p:txBody>
      </p:sp>
      <p:sp>
        <p:nvSpPr>
          <p:cNvPr id="55308" name="Line 14"/>
          <p:cNvSpPr>
            <a:spLocks noChangeShapeType="1"/>
          </p:cNvSpPr>
          <p:nvPr/>
        </p:nvSpPr>
        <p:spPr bwMode="auto">
          <a:xfrm flipV="1">
            <a:off x="5875338" y="5013325"/>
            <a:ext cx="1331912" cy="1588"/>
          </a:xfrm>
          <a:prstGeom prst="line">
            <a:avLst/>
          </a:prstGeom>
          <a:noFill/>
          <a:ln w="38100">
            <a:solidFill>
              <a:schemeClr val="bg2"/>
            </a:solidFill>
            <a:round/>
            <a:headEnd/>
            <a:tailEnd type="triangle" w="med" len="med"/>
          </a:ln>
        </p:spPr>
        <p:txBody>
          <a:bodyPr anchor="ctr"/>
          <a:lstStyle/>
          <a:p>
            <a:endParaRPr lang="zh-CN" altLang="en-US"/>
          </a:p>
        </p:txBody>
      </p:sp>
      <p:sp>
        <p:nvSpPr>
          <p:cNvPr id="1630228" name="Rectangle 20"/>
          <p:cNvSpPr>
            <a:spLocks noGrp="1" noChangeArrowheads="1"/>
          </p:cNvSpPr>
          <p:nvPr>
            <p:ph type="body" idx="1"/>
          </p:nvPr>
        </p:nvSpPr>
        <p:spPr>
          <a:xfrm>
            <a:off x="7170738" y="4833938"/>
            <a:ext cx="1504950" cy="347662"/>
          </a:xfrm>
          <a:gradFill rotWithShape="0">
            <a:gsLst>
              <a:gs pos="0">
                <a:srgbClr val="FFCCFF"/>
              </a:gs>
              <a:gs pos="100000">
                <a:schemeClr val="bg1"/>
              </a:gs>
            </a:gsLst>
            <a:lin ang="5400000" scaled="1"/>
          </a:gradFill>
          <a:ln cap="flat">
            <a:solidFill>
              <a:schemeClr val="tx1"/>
            </a:solidFill>
          </a:ln>
          <a:effectLst>
            <a:outerShdw dist="107763" dir="2700000" algn="ctr" rotWithShape="0">
              <a:schemeClr val="bg2"/>
            </a:outerShdw>
          </a:effectLst>
        </p:spPr>
        <p:txBody>
          <a:bodyPr/>
          <a:lstStyle/>
          <a:p>
            <a:pPr algn="ctr" eaLnBrk="1" hangingPunct="1">
              <a:spcBef>
                <a:spcPct val="0"/>
              </a:spcBef>
              <a:buFontTx/>
              <a:buNone/>
              <a:defRPr/>
            </a:pPr>
            <a:r>
              <a:rPr lang="zh-CN" altLang="en-US">
                <a:latin typeface="楷体"/>
                <a:ea typeface="楷体"/>
                <a:cs typeface="楷体"/>
              </a:rPr>
              <a:t>翻译测试</a:t>
            </a:r>
          </a:p>
        </p:txBody>
      </p:sp>
      <p:sp>
        <p:nvSpPr>
          <p:cNvPr id="55310" name="Line 23"/>
          <p:cNvSpPr>
            <a:spLocks noChangeShapeType="1"/>
          </p:cNvSpPr>
          <p:nvPr/>
        </p:nvSpPr>
        <p:spPr bwMode="auto">
          <a:xfrm>
            <a:off x="4578350" y="3176588"/>
            <a:ext cx="0" cy="503237"/>
          </a:xfrm>
          <a:prstGeom prst="line">
            <a:avLst/>
          </a:prstGeom>
          <a:noFill/>
          <a:ln w="38100">
            <a:solidFill>
              <a:schemeClr val="bg2"/>
            </a:solidFill>
            <a:round/>
            <a:headEnd/>
            <a:tailEnd type="triangle" w="med" len="med"/>
          </a:ln>
        </p:spPr>
        <p:txBody>
          <a:bodyPr anchor="ct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2195513" y="333375"/>
            <a:ext cx="4859337" cy="682625"/>
          </a:xfrm>
        </p:spPr>
        <p:txBody>
          <a:bodyPr/>
          <a:lstStyle/>
          <a:p>
            <a:pPr algn="ctr" eaLnBrk="1" hangingPunct="1"/>
            <a:r>
              <a:rPr lang="en-US" altLang="zh-CN" sz="3200" b="1">
                <a:solidFill>
                  <a:srgbClr val="FFFF00"/>
                </a:solidFill>
              </a:rPr>
              <a:t>8.1.5 </a:t>
            </a:r>
            <a:r>
              <a:rPr lang="zh-CN" altLang="en-US" sz="3200" b="1">
                <a:solidFill>
                  <a:srgbClr val="FFFF00"/>
                </a:solidFill>
              </a:rPr>
              <a:t>软件本地化测试</a:t>
            </a:r>
          </a:p>
        </p:txBody>
      </p:sp>
      <p:sp>
        <p:nvSpPr>
          <p:cNvPr id="57346" name="Rectangle 4"/>
          <p:cNvSpPr>
            <a:spLocks noChangeArrowheads="1"/>
          </p:cNvSpPr>
          <p:nvPr/>
        </p:nvSpPr>
        <p:spPr bwMode="auto">
          <a:xfrm>
            <a:off x="468313" y="2090738"/>
            <a:ext cx="7770812" cy="3076575"/>
          </a:xfrm>
          <a:prstGeom prst="rect">
            <a:avLst/>
          </a:prstGeom>
          <a:noFill/>
          <a:ln w="9525">
            <a:noFill/>
            <a:miter lim="800000"/>
            <a:headEnd/>
            <a:tailEnd/>
          </a:ln>
        </p:spPr>
        <p:txBody>
          <a:bodyPr wrap="none" lIns="0" tIns="0" rIns="0" bIns="0" anchor="ctr">
            <a:spAutoFit/>
          </a:bodyPr>
          <a:lstStyle/>
          <a:p>
            <a:pPr lvl="1">
              <a:lnSpc>
                <a:spcPct val="140000"/>
              </a:lnSpc>
              <a:buClr>
                <a:srgbClr val="91AC4E"/>
              </a:buClr>
              <a:buSzPct val="86000"/>
              <a:buFont typeface="Wingdings" pitchFamily="2" charset="2"/>
              <a:buChar char="p"/>
              <a:tabLst>
                <a:tab pos="701675" algn="l"/>
              </a:tabLst>
            </a:pPr>
            <a:r>
              <a:rPr lang="zh-CN" altLang="en-US" sz="2400" dirty="0"/>
              <a:t> </a:t>
            </a:r>
            <a:r>
              <a:rPr lang="zh-CN" altLang="en-US" sz="2400" b="1" i="0" dirty="0"/>
              <a:t>功能性测试</a:t>
            </a:r>
            <a:r>
              <a:rPr lang="zh-CN" altLang="en-US" sz="2400" i="0" dirty="0"/>
              <a:t>，所有基本功能、安装、升级等测试；</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翻译测试</a:t>
            </a:r>
            <a:r>
              <a:rPr lang="zh-CN" altLang="en-US" sz="2400" i="0" dirty="0"/>
              <a:t>，包括语言完整性、术语准确性等的检查；</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可用性测试</a:t>
            </a:r>
            <a:r>
              <a:rPr lang="zh-CN" altLang="en-US" sz="2400" i="0" dirty="0"/>
              <a:t>，包括用户界面、度量衡和时区等；</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兼容性调试</a:t>
            </a:r>
            <a:r>
              <a:rPr lang="zh-CN" altLang="en-US" sz="2400" i="0" dirty="0"/>
              <a:t>，包括硬件兼容性、版本兼容性等测试；</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文化、宗教、喜好等适用性测试</a:t>
            </a:r>
          </a:p>
          <a:p>
            <a:pPr lvl="1">
              <a:lnSpc>
                <a:spcPct val="140000"/>
              </a:lnSpc>
              <a:buClr>
                <a:srgbClr val="91AC4E"/>
              </a:buClr>
              <a:buSzPct val="86000"/>
              <a:buFont typeface="Wingdings" pitchFamily="2" charset="2"/>
              <a:buChar char="p"/>
              <a:tabLst>
                <a:tab pos="701675" algn="l"/>
              </a:tabLst>
            </a:pPr>
            <a:r>
              <a:rPr lang="zh-CN" altLang="en-US" sz="2400" i="0" dirty="0"/>
              <a:t> </a:t>
            </a:r>
            <a:r>
              <a:rPr lang="zh-CN" altLang="en-US" sz="2400" b="1" i="0" dirty="0"/>
              <a:t>手册验证</a:t>
            </a:r>
            <a:r>
              <a:rPr lang="zh-CN" altLang="en-US" sz="2400" i="0" dirty="0"/>
              <a:t>，包括联机文件、在线帮助、</a:t>
            </a:r>
            <a:r>
              <a:rPr lang="en-US" altLang="zh-CN" sz="2400" i="0" dirty="0"/>
              <a:t>PDF</a:t>
            </a:r>
            <a:r>
              <a:rPr lang="zh-CN" altLang="en-US" sz="2400" i="0" dirty="0"/>
              <a:t>文件等测试</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476375" y="333375"/>
            <a:ext cx="6119813" cy="661988"/>
          </a:xfrm>
        </p:spPr>
        <p:txBody>
          <a:bodyPr/>
          <a:lstStyle/>
          <a:p>
            <a:pPr algn="ctr" eaLnBrk="1" hangingPunct="1"/>
            <a:r>
              <a:rPr lang="zh-CN" altLang="en-US" sz="3200" b="1">
                <a:solidFill>
                  <a:srgbClr val="FFFF00"/>
                </a:solidFill>
              </a:rPr>
              <a:t>软件本地化测试</a:t>
            </a:r>
          </a:p>
        </p:txBody>
      </p:sp>
      <p:sp>
        <p:nvSpPr>
          <p:cNvPr id="26628" name="Rectangle 4"/>
          <p:cNvSpPr>
            <a:spLocks noChangeArrowheads="1"/>
          </p:cNvSpPr>
          <p:nvPr/>
        </p:nvSpPr>
        <p:spPr bwMode="auto">
          <a:xfrm>
            <a:off x="500034" y="1643050"/>
            <a:ext cx="3671887" cy="3324225"/>
          </a:xfrm>
          <a:prstGeom prst="rect">
            <a:avLst/>
          </a:prstGeom>
          <a:noFill/>
          <a:ln w="9525">
            <a:noFill/>
            <a:miter lim="800000"/>
            <a:headEnd/>
            <a:tailEnd/>
          </a:ln>
        </p:spPr>
        <p:txBody>
          <a:bodyPr>
            <a:spAutoFit/>
          </a:bodyPr>
          <a:lstStyle/>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Verdana" pitchFamily="34" charset="0"/>
                <a:ea typeface="宋体" pitchFamily="2" charset="-122"/>
              </a:rPr>
              <a:t> </a:t>
            </a:r>
            <a:r>
              <a:rPr lang="en-US" altLang="zh-CN" sz="2400" i="0" dirty="0">
                <a:latin typeface="+mn-lt"/>
                <a:ea typeface="楷体"/>
                <a:cs typeface="楷体"/>
              </a:rPr>
              <a:t>I18n </a:t>
            </a:r>
            <a:r>
              <a:rPr lang="zh-CN" altLang="en-US" sz="2400" i="0" dirty="0">
                <a:latin typeface="+mn-lt"/>
                <a:ea typeface="楷体"/>
                <a:cs typeface="楷体"/>
              </a:rPr>
              <a:t>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 L10n </a:t>
            </a:r>
            <a:r>
              <a:rPr lang="zh-CN" altLang="en-US" sz="2400" i="0" dirty="0">
                <a:latin typeface="+mn-lt"/>
                <a:ea typeface="楷体"/>
                <a:cs typeface="楷体"/>
              </a:rPr>
              <a:t>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 语言</a:t>
            </a:r>
            <a:r>
              <a:rPr lang="en-US" altLang="zh-CN" sz="2400" i="0" dirty="0">
                <a:latin typeface="+mn-lt"/>
                <a:ea typeface="楷体"/>
                <a:cs typeface="楷体"/>
              </a:rPr>
              <a:t>/</a:t>
            </a:r>
            <a:r>
              <a:rPr lang="zh-CN" altLang="en-US" sz="2400" i="0" dirty="0">
                <a:latin typeface="+mn-lt"/>
                <a:ea typeface="楷体"/>
                <a:cs typeface="楷体"/>
              </a:rPr>
              <a:t>翻译的 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 </a:t>
            </a:r>
            <a:r>
              <a:rPr lang="zh-CN" altLang="en-US" sz="2400" i="0" dirty="0">
                <a:latin typeface="+mn-lt"/>
                <a:ea typeface="楷体"/>
                <a:cs typeface="楷体"/>
              </a:rPr>
              <a:t>美观</a:t>
            </a:r>
            <a:r>
              <a:rPr lang="en-US" altLang="zh-CN" sz="2400" i="0" dirty="0">
                <a:latin typeface="+mn-lt"/>
                <a:ea typeface="楷体"/>
                <a:cs typeface="楷体"/>
              </a:rPr>
              <a:t>/</a:t>
            </a:r>
            <a:r>
              <a:rPr lang="zh-CN" altLang="en-US" sz="2400" i="0" dirty="0">
                <a:latin typeface="+mn-lt"/>
                <a:ea typeface="楷体"/>
                <a:cs typeface="楷体"/>
              </a:rPr>
              <a:t>界面 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 </a:t>
            </a:r>
            <a:r>
              <a:rPr lang="zh-CN" altLang="en-US" sz="2400" i="0" dirty="0">
                <a:latin typeface="+mn-lt"/>
                <a:ea typeface="楷体"/>
                <a:cs typeface="楷体"/>
              </a:rPr>
              <a:t>功能 测试</a:t>
            </a:r>
            <a:endParaRPr lang="en-US" altLang="zh-CN" sz="2400" i="0" dirty="0">
              <a:latin typeface="+mn-lt"/>
              <a:ea typeface="楷体"/>
              <a:cs typeface="楷体"/>
            </a:endParaRPr>
          </a:p>
          <a:p>
            <a:pPr marL="342900" lvl="1"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en-US" altLang="zh-CN" sz="2400" i="0" dirty="0">
                <a:latin typeface="+mn-lt"/>
                <a:ea typeface="楷体"/>
                <a:cs typeface="楷体"/>
              </a:rPr>
              <a:t> </a:t>
            </a:r>
            <a:r>
              <a:rPr lang="zh-CN" altLang="en-US" sz="2400" i="0" dirty="0">
                <a:latin typeface="+mn-lt"/>
                <a:ea typeface="楷体"/>
                <a:cs typeface="楷体"/>
              </a:rPr>
              <a:t>发布 测试</a:t>
            </a:r>
          </a:p>
        </p:txBody>
      </p:sp>
      <p:pic>
        <p:nvPicPr>
          <p:cNvPr id="59395" name="Picture 2" descr="http://www.xbosoft.com/images/Localization_testing.bmp"/>
          <p:cNvPicPr>
            <a:picLocks noChangeAspect="1" noChangeArrowheads="1"/>
          </p:cNvPicPr>
          <p:nvPr/>
        </p:nvPicPr>
        <p:blipFill>
          <a:blip r:embed="rId3" cstate="print"/>
          <a:srcRect/>
          <a:stretch>
            <a:fillRect/>
          </a:stretch>
        </p:blipFill>
        <p:spPr bwMode="auto">
          <a:xfrm>
            <a:off x="4286248" y="1785926"/>
            <a:ext cx="4537075" cy="2921000"/>
          </a:xfrm>
          <a:prstGeom prst="rect">
            <a:avLst/>
          </a:prstGeom>
          <a:noFill/>
          <a:ln w="9525">
            <a:noFill/>
            <a:miter lim="800000"/>
            <a:headEnd/>
            <a:tailEnd/>
          </a:ln>
        </p:spPr>
      </p:pic>
      <p:sp>
        <p:nvSpPr>
          <p:cNvPr id="59396" name="矩形 1"/>
          <p:cNvSpPr>
            <a:spLocks noChangeArrowheads="1"/>
          </p:cNvSpPr>
          <p:nvPr/>
        </p:nvSpPr>
        <p:spPr bwMode="auto">
          <a:xfrm>
            <a:off x="1116013" y="5445125"/>
            <a:ext cx="7416800" cy="369888"/>
          </a:xfrm>
          <a:prstGeom prst="rect">
            <a:avLst/>
          </a:prstGeom>
          <a:noFill/>
          <a:ln w="9525">
            <a:noFill/>
            <a:miter lim="800000"/>
            <a:headEnd/>
            <a:tailEnd/>
          </a:ln>
        </p:spPr>
        <p:txBody>
          <a:bodyPr>
            <a:spAutoFit/>
          </a:bodyPr>
          <a:lstStyle/>
          <a:p>
            <a:r>
              <a:rPr lang="en-US" altLang="zh-CN">
                <a:hlinkClick r:id="rId4"/>
              </a:rPr>
              <a:t>https://wiki.mozilla.org/Firefox:2.0_QA_Activities:L10n_Test_Plan</a:t>
            </a:r>
            <a:endParaRPr lang="zh-CN" altLang="en-US"/>
          </a:p>
        </p:txBody>
      </p:sp>
      <p:sp>
        <p:nvSpPr>
          <p:cNvPr id="59397" name="矩形 2"/>
          <p:cNvSpPr>
            <a:spLocks noChangeArrowheads="1"/>
          </p:cNvSpPr>
          <p:nvPr/>
        </p:nvSpPr>
        <p:spPr bwMode="auto">
          <a:xfrm>
            <a:off x="1122363" y="5994400"/>
            <a:ext cx="6623050" cy="369888"/>
          </a:xfrm>
          <a:prstGeom prst="rect">
            <a:avLst/>
          </a:prstGeom>
          <a:noFill/>
          <a:ln w="9525">
            <a:noFill/>
            <a:miter lim="800000"/>
            <a:headEnd/>
            <a:tailEnd/>
          </a:ln>
        </p:spPr>
        <p:txBody>
          <a:bodyPr>
            <a:spAutoFit/>
          </a:bodyPr>
          <a:lstStyle/>
          <a:p>
            <a:r>
              <a:rPr lang="en-US" altLang="zh-CN">
                <a:hlinkClick r:id="rId5"/>
              </a:rPr>
              <a:t>http://l10n.openoffice.org/localization/L10n_testplan.html</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1547813" y="260350"/>
            <a:ext cx="6323012" cy="609600"/>
          </a:xfrm>
        </p:spPr>
        <p:txBody>
          <a:bodyPr/>
          <a:lstStyle/>
          <a:p>
            <a:pPr algn="ctr" eaLnBrk="1" hangingPunct="1"/>
            <a:r>
              <a:rPr lang="en-US" altLang="zh-CN" sz="3200" b="1">
                <a:solidFill>
                  <a:srgbClr val="FFFF00"/>
                </a:solidFill>
              </a:rPr>
              <a:t>I18N </a:t>
            </a:r>
            <a:r>
              <a:rPr lang="zh-CN" altLang="en-US" sz="3200" b="1">
                <a:solidFill>
                  <a:srgbClr val="FFFF00"/>
                </a:solidFill>
              </a:rPr>
              <a:t>测试 </a:t>
            </a:r>
            <a:r>
              <a:rPr lang="en-US" altLang="zh-CN" sz="3200" b="1">
                <a:solidFill>
                  <a:srgbClr val="FFFF00"/>
                </a:solidFill>
              </a:rPr>
              <a:t>vs. L10N </a:t>
            </a:r>
            <a:r>
              <a:rPr lang="zh-CN" altLang="en-US" sz="3200" b="1">
                <a:solidFill>
                  <a:srgbClr val="FFFF00"/>
                </a:solidFill>
              </a:rPr>
              <a:t>测试</a:t>
            </a:r>
          </a:p>
        </p:txBody>
      </p:sp>
      <p:graphicFrame>
        <p:nvGraphicFramePr>
          <p:cNvPr id="4" name="表格 3"/>
          <p:cNvGraphicFramePr>
            <a:graphicFrameLocks noGrp="1"/>
          </p:cNvGraphicFramePr>
          <p:nvPr/>
        </p:nvGraphicFramePr>
        <p:xfrm>
          <a:off x="0" y="1268413"/>
          <a:ext cx="9144002" cy="5539159"/>
        </p:xfrm>
        <a:graphic>
          <a:graphicData uri="http://schemas.openxmlformats.org/drawingml/2006/table">
            <a:tbl>
              <a:tblPr/>
              <a:tblGrid>
                <a:gridCol w="922789">
                  <a:extLst>
                    <a:ext uri="{9D8B030D-6E8A-4147-A177-3AD203B41FA5}">
                      <a16:colId xmlns:a16="http://schemas.microsoft.com/office/drawing/2014/main" val="20000"/>
                    </a:ext>
                  </a:extLst>
                </a:gridCol>
                <a:gridCol w="2624457">
                  <a:extLst>
                    <a:ext uri="{9D8B030D-6E8A-4147-A177-3AD203B41FA5}">
                      <a16:colId xmlns:a16="http://schemas.microsoft.com/office/drawing/2014/main" val="20001"/>
                    </a:ext>
                  </a:extLst>
                </a:gridCol>
                <a:gridCol w="2325414">
                  <a:extLst>
                    <a:ext uri="{9D8B030D-6E8A-4147-A177-3AD203B41FA5}">
                      <a16:colId xmlns:a16="http://schemas.microsoft.com/office/drawing/2014/main" val="20002"/>
                    </a:ext>
                  </a:extLst>
                </a:gridCol>
                <a:gridCol w="1549156">
                  <a:extLst>
                    <a:ext uri="{9D8B030D-6E8A-4147-A177-3AD203B41FA5}">
                      <a16:colId xmlns:a16="http://schemas.microsoft.com/office/drawing/2014/main" val="20003"/>
                    </a:ext>
                  </a:extLst>
                </a:gridCol>
                <a:gridCol w="1722186">
                  <a:extLst>
                    <a:ext uri="{9D8B030D-6E8A-4147-A177-3AD203B41FA5}">
                      <a16:colId xmlns:a16="http://schemas.microsoft.com/office/drawing/2014/main" val="20004"/>
                    </a:ext>
                  </a:extLst>
                </a:gridCol>
              </a:tblGrid>
              <a:tr h="391970">
                <a:tc>
                  <a:txBody>
                    <a:bodyPr/>
                    <a:lstStyle/>
                    <a:p>
                      <a:pPr algn="ctr"/>
                      <a:r>
                        <a:rPr lang="en-US" sz="1200" b="1" dirty="0">
                          <a:latin typeface="+mn-lt"/>
                        </a:rPr>
                        <a:t>Category</a:t>
                      </a: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I18n functional testing </a:t>
                      </a: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Pseudo l10n testing </a:t>
                      </a: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L10n message testing </a:t>
                      </a:r>
                    </a:p>
                  </a:txBody>
                  <a:tcPr marL="8997" marR="8997" marT="8997" marB="8997" anchor="ctr">
                    <a:lnL>
                      <a:noFill/>
                    </a:lnL>
                    <a:lnR>
                      <a:noFill/>
                    </a:lnR>
                    <a:lnT>
                      <a:noFill/>
                    </a:lnT>
                    <a:lnB>
                      <a:noFill/>
                    </a:lnB>
                    <a:solidFill>
                      <a:schemeClr val="accent1">
                        <a:lumMod val="20000"/>
                        <a:lumOff val="80000"/>
                      </a:schemeClr>
                    </a:solidFill>
                  </a:tcPr>
                </a:tc>
                <a:tc>
                  <a:txBody>
                    <a:bodyPr/>
                    <a:lstStyle/>
                    <a:p>
                      <a:pPr algn="ctr"/>
                      <a:r>
                        <a:rPr lang="en-US" sz="1200" b="1" dirty="0">
                          <a:latin typeface="+mn-lt"/>
                        </a:rPr>
                        <a:t>L10n functional testing </a:t>
                      </a:r>
                    </a:p>
                  </a:txBody>
                  <a:tcPr marL="8997" marR="8997" marT="8997" marB="8997" anchor="ctr">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0000"/>
                  </a:ext>
                </a:extLst>
              </a:tr>
              <a:tr h="1768269">
                <a:tc>
                  <a:txBody>
                    <a:bodyPr/>
                    <a:lstStyle/>
                    <a:p>
                      <a:pPr algn="ctr"/>
                      <a:r>
                        <a:rPr lang="en-US" sz="1400" b="1" dirty="0">
                          <a:latin typeface="+mn-lt"/>
                        </a:rPr>
                        <a:t>What to test</a:t>
                      </a:r>
                    </a:p>
                  </a:txBody>
                  <a:tcPr marL="8997" marR="8997" marT="8997" marB="8997" anchor="ctr">
                    <a:lnL>
                      <a:noFill/>
                    </a:lnL>
                    <a:lnR>
                      <a:noFill/>
                    </a:lnR>
                    <a:lnT>
                      <a:noFill/>
                    </a:lnT>
                    <a:lnB>
                      <a:noFill/>
                    </a:lnB>
                    <a:solidFill>
                      <a:srgbClr val="CCECFF"/>
                    </a:solidFill>
                  </a:tcPr>
                </a:tc>
                <a:tc>
                  <a:txBody>
                    <a:bodyPr/>
                    <a:lstStyle/>
                    <a:p>
                      <a:r>
                        <a:rPr lang="en-US" sz="1400" dirty="0">
                          <a:latin typeface="+mn-lt"/>
                        </a:rPr>
                        <a:t>Installation and uninstallation of l10n support in CLI/GUI/Silent modes, all functions especially input, output (fonts, display and printing) and internal conversion or processing of non ASCII characters in non English environment.</a:t>
                      </a:r>
                    </a:p>
                  </a:txBody>
                  <a:tcPr marL="8997" marR="8997" marT="8997" marB="8997" anchor="ctr">
                    <a:lnL>
                      <a:noFill/>
                    </a:lnL>
                    <a:lnR>
                      <a:noFill/>
                    </a:lnR>
                    <a:lnT>
                      <a:noFill/>
                    </a:lnT>
                    <a:lnB>
                      <a:noFill/>
                    </a:lnB>
                  </a:tcPr>
                </a:tc>
                <a:tc>
                  <a:txBody>
                    <a:bodyPr/>
                    <a:lstStyle/>
                    <a:p>
                      <a:r>
                        <a:rPr lang="en-US" sz="1400" dirty="0">
                          <a:latin typeface="+mn-lt"/>
                        </a:rPr>
                        <a:t>Hardcoded messages</a:t>
                      </a:r>
                      <a:r>
                        <a:rPr lang="zh-CN" altLang="en-US" sz="1400" dirty="0">
                          <a:latin typeface="+mn-lt"/>
                        </a:rPr>
                        <a:t>/</a:t>
                      </a:r>
                      <a:r>
                        <a:rPr lang="en-US" sz="1400" dirty="0">
                          <a:latin typeface="+mn-lt"/>
                        </a:rPr>
                        <a:t>button/menu/label</a:t>
                      </a:r>
                      <a:br>
                        <a:rPr lang="en-US" sz="1400" dirty="0">
                          <a:latin typeface="+mn-lt"/>
                        </a:rPr>
                      </a:br>
                      <a:r>
                        <a:rPr lang="en-US" sz="1400" dirty="0">
                          <a:latin typeface="+mn-lt"/>
                        </a:rPr>
                        <a:t>width, garbage, white boxes, question marks, mismatched encodings or bad layouts in CLI/GUI installation, CLI commands, BUI, Error messages, OLH, etc.</a:t>
                      </a:r>
                    </a:p>
                  </a:txBody>
                  <a:tcPr marL="8997" marR="8997" marT="8997" marB="8997" anchor="ctr">
                    <a:lnL>
                      <a:noFill/>
                    </a:lnL>
                    <a:lnR>
                      <a:noFill/>
                    </a:lnR>
                    <a:lnT>
                      <a:noFill/>
                    </a:lnT>
                    <a:lnB>
                      <a:noFill/>
                    </a:lnB>
                  </a:tcPr>
                </a:tc>
                <a:tc>
                  <a:txBody>
                    <a:bodyPr/>
                    <a:lstStyle/>
                    <a:p>
                      <a:r>
                        <a:rPr lang="en-US" sz="1400" dirty="0">
                          <a:latin typeface="+mn-lt"/>
                        </a:rPr>
                        <a:t>Correct and consistent translations of all</a:t>
                      </a:r>
                      <a:br>
                        <a:rPr lang="en-US" sz="1400" dirty="0">
                          <a:latin typeface="+mn-lt"/>
                        </a:rPr>
                      </a:br>
                      <a:r>
                        <a:rPr lang="en-US" sz="1400" dirty="0">
                          <a:latin typeface="+mn-lt"/>
                        </a:rPr>
                        <a:t>of the messages.</a:t>
                      </a:r>
                    </a:p>
                  </a:txBody>
                  <a:tcPr marL="8997" marR="8997" marT="8997" marB="8997" anchor="ctr">
                    <a:lnL>
                      <a:noFill/>
                    </a:lnL>
                    <a:lnR>
                      <a:noFill/>
                    </a:lnR>
                    <a:lnT>
                      <a:noFill/>
                    </a:lnT>
                    <a:lnB>
                      <a:noFill/>
                    </a:lnB>
                  </a:tcPr>
                </a:tc>
                <a:tc>
                  <a:txBody>
                    <a:bodyPr/>
                    <a:lstStyle/>
                    <a:p>
                      <a:r>
                        <a:rPr lang="en-US" sz="1400" dirty="0">
                          <a:latin typeface="+mn-lt"/>
                        </a:rPr>
                        <a:t>All of the Locale data, all of the input</a:t>
                      </a:r>
                      <a:br>
                        <a:rPr lang="en-US" sz="1400" dirty="0">
                          <a:latin typeface="+mn-lt"/>
                        </a:rPr>
                      </a:br>
                      <a:r>
                        <a:rPr lang="en-US" sz="1400" dirty="0">
                          <a:latin typeface="+mn-lt"/>
                        </a:rPr>
                        <a:t>methods, the fonts, display, and printing in all applications, all of the</a:t>
                      </a:r>
                      <a:br>
                        <a:rPr lang="en-US" sz="1400" dirty="0">
                          <a:latin typeface="+mn-lt"/>
                        </a:rPr>
                      </a:br>
                      <a:r>
                        <a:rPr lang="en-US" sz="1400" dirty="0">
                          <a:latin typeface="+mn-lt"/>
                        </a:rPr>
                        <a:t>converters, etc.</a:t>
                      </a:r>
                    </a:p>
                  </a:txBody>
                  <a:tcPr marL="8997" marR="8997" marT="8997" marB="8997" anchor="ctr">
                    <a:lnL>
                      <a:noFill/>
                    </a:lnL>
                    <a:lnR>
                      <a:noFill/>
                    </a:lnR>
                    <a:lnT>
                      <a:noFill/>
                    </a:lnT>
                    <a:lnB>
                      <a:noFill/>
                    </a:lnB>
                  </a:tcPr>
                </a:tc>
                <a:extLst>
                  <a:ext uri="{0D108BD9-81ED-4DB2-BD59-A6C34878D82A}">
                    <a16:rowId xmlns:a16="http://schemas.microsoft.com/office/drawing/2014/main" val="10001"/>
                  </a:ext>
                </a:extLst>
              </a:tr>
              <a:tr h="635323">
                <a:tc>
                  <a:txBody>
                    <a:bodyPr/>
                    <a:lstStyle/>
                    <a:p>
                      <a:pPr algn="ctr"/>
                      <a:r>
                        <a:rPr lang="en-US" sz="1200" b="1" dirty="0">
                          <a:latin typeface="+mn-lt"/>
                        </a:rPr>
                        <a:t>Who write</a:t>
                      </a:r>
                      <a:r>
                        <a:rPr lang="en-US" altLang="zh-CN" sz="1200" b="1" dirty="0">
                          <a:latin typeface="+mn-lt"/>
                        </a:rPr>
                        <a:t>s</a:t>
                      </a:r>
                      <a:r>
                        <a:rPr lang="en-US" sz="1200" b="1" dirty="0">
                          <a:latin typeface="+mn-lt"/>
                        </a:rPr>
                        <a:t> test cases</a:t>
                      </a:r>
                    </a:p>
                  </a:txBody>
                  <a:tcPr marL="8997" marR="8997" marT="8997" marB="8997" anchor="ctr">
                    <a:lnL>
                      <a:noFill/>
                    </a:lnL>
                    <a:lnR>
                      <a:noFill/>
                    </a:lnR>
                    <a:lnT>
                      <a:noFill/>
                    </a:lnT>
                    <a:lnB>
                      <a:noFill/>
                    </a:lnB>
                    <a:solidFill>
                      <a:srgbClr val="CCECFF"/>
                    </a:solidFill>
                  </a:tcPr>
                </a:tc>
                <a:tc>
                  <a:txBody>
                    <a:bodyPr/>
                    <a:lstStyle/>
                    <a:p>
                      <a:r>
                        <a:rPr lang="en-US" sz="1400" dirty="0">
                          <a:latin typeface="+mn-lt"/>
                        </a:rPr>
                        <a:t>I18n developers, base team or  SQEs </a:t>
                      </a:r>
                      <a:r>
                        <a:rPr lang="en-US" sz="1200" dirty="0">
                          <a:latin typeface="+mn-lt"/>
                        </a:rPr>
                        <a:t>(Software Quality Engineers)</a:t>
                      </a:r>
                    </a:p>
                  </a:txBody>
                  <a:tcPr marL="8997" marR="8997" marT="8997" marB="8997" anchor="ctr">
                    <a:lnL>
                      <a:noFill/>
                    </a:lnL>
                    <a:lnR>
                      <a:noFill/>
                    </a:lnR>
                    <a:lnT>
                      <a:noFill/>
                    </a:lnT>
                    <a:lnB>
                      <a:noFill/>
                    </a:lnB>
                  </a:tcPr>
                </a:tc>
                <a:tc>
                  <a:txBody>
                    <a:bodyPr/>
                    <a:lstStyle/>
                    <a:p>
                      <a:r>
                        <a:rPr lang="en-US" sz="1400" dirty="0">
                          <a:latin typeface="+mn-lt"/>
                        </a:rPr>
                        <a:t>I18n developers, base SQEs</a:t>
                      </a:r>
                    </a:p>
                  </a:txBody>
                  <a:tcPr marL="8997" marR="8997" marT="8997" marB="8997" anchor="ctr">
                    <a:lnL>
                      <a:noFill/>
                    </a:lnL>
                    <a:lnR>
                      <a:noFill/>
                    </a:lnR>
                    <a:lnT>
                      <a:noFill/>
                    </a:lnT>
                    <a:lnB>
                      <a:noFill/>
                    </a:lnB>
                  </a:tcPr>
                </a:tc>
                <a:tc>
                  <a:txBody>
                    <a:bodyPr/>
                    <a:lstStyle/>
                    <a:p>
                      <a:r>
                        <a:rPr lang="en-US" sz="1400" dirty="0">
                          <a:latin typeface="+mn-lt"/>
                        </a:rPr>
                        <a:t>I18n developers, base SQEs</a:t>
                      </a:r>
                    </a:p>
                  </a:txBody>
                  <a:tcPr marL="8997" marR="8997" marT="8997" marB="8997" anchor="ctr">
                    <a:lnL>
                      <a:noFill/>
                    </a:lnL>
                    <a:lnR>
                      <a:noFill/>
                    </a:lnR>
                    <a:lnT>
                      <a:noFill/>
                    </a:lnT>
                    <a:lnB>
                      <a:noFill/>
                    </a:lnB>
                  </a:tcPr>
                </a:tc>
                <a:tc>
                  <a:txBody>
                    <a:bodyPr/>
                    <a:lstStyle/>
                    <a:p>
                      <a:r>
                        <a:rPr lang="en-US" sz="1400" dirty="0">
                          <a:latin typeface="+mn-lt"/>
                        </a:rPr>
                        <a:t>L10n developers, l10n SQEs</a:t>
                      </a:r>
                    </a:p>
                  </a:txBody>
                  <a:tcPr marL="8997" marR="8997" marT="8997" marB="8997" anchor="ctr">
                    <a:lnL>
                      <a:noFill/>
                    </a:lnL>
                    <a:lnR>
                      <a:noFill/>
                    </a:lnR>
                    <a:lnT>
                      <a:noFill/>
                    </a:lnT>
                    <a:lnB>
                      <a:noFill/>
                    </a:lnB>
                  </a:tcPr>
                </a:tc>
                <a:extLst>
                  <a:ext uri="{0D108BD9-81ED-4DB2-BD59-A6C34878D82A}">
                    <a16:rowId xmlns:a16="http://schemas.microsoft.com/office/drawing/2014/main" val="10002"/>
                  </a:ext>
                </a:extLst>
              </a:tr>
              <a:tr h="635323">
                <a:tc>
                  <a:txBody>
                    <a:bodyPr/>
                    <a:lstStyle/>
                    <a:p>
                      <a:pPr algn="ctr"/>
                      <a:r>
                        <a:rPr lang="en-US" sz="1400" b="1" dirty="0">
                          <a:latin typeface="+mn-lt"/>
                        </a:rPr>
                        <a:t>Who to do the testing</a:t>
                      </a:r>
                      <a:br>
                        <a:rPr lang="en-US" sz="1400" b="1" dirty="0">
                          <a:latin typeface="+mn-lt"/>
                        </a:rPr>
                      </a:br>
                      <a:endParaRPr lang="en-US" sz="1400" b="1" dirty="0">
                        <a:latin typeface="+mn-lt"/>
                      </a:endParaRPr>
                    </a:p>
                  </a:txBody>
                  <a:tcPr marL="8997" marR="8997" marT="8997" marB="8997" anchor="ctr">
                    <a:lnL>
                      <a:noFill/>
                    </a:lnL>
                    <a:lnR>
                      <a:noFill/>
                    </a:lnR>
                    <a:lnT>
                      <a:noFill/>
                    </a:lnT>
                    <a:lnB>
                      <a:noFill/>
                    </a:lnB>
                    <a:solidFill>
                      <a:srgbClr val="CCECFF"/>
                    </a:solidFill>
                  </a:tcPr>
                </a:tc>
                <a:tc>
                  <a:txBody>
                    <a:bodyPr/>
                    <a:lstStyle/>
                    <a:p>
                      <a:r>
                        <a:rPr lang="en-US" sz="1400" dirty="0">
                          <a:latin typeface="+mn-lt"/>
                        </a:rPr>
                        <a:t>I18n developers, base team or i18n SQAs (Software Quality </a:t>
                      </a:r>
                      <a:r>
                        <a:rPr lang="en-US" sz="1400" dirty="0" err="1">
                          <a:latin typeface="+mn-lt"/>
                        </a:rPr>
                        <a:t>Asurances</a:t>
                      </a:r>
                      <a:r>
                        <a:rPr lang="en-US" sz="1400" dirty="0">
                          <a:latin typeface="+mn-lt"/>
                        </a:rPr>
                        <a:t>)</a:t>
                      </a:r>
                    </a:p>
                  </a:txBody>
                  <a:tcPr marL="8997" marR="8997" marT="8997" marB="8997" anchor="ctr">
                    <a:lnL>
                      <a:noFill/>
                    </a:lnL>
                    <a:lnR>
                      <a:noFill/>
                    </a:lnR>
                    <a:lnT>
                      <a:noFill/>
                    </a:lnT>
                    <a:lnB>
                      <a:noFill/>
                    </a:lnB>
                  </a:tcPr>
                </a:tc>
                <a:tc>
                  <a:txBody>
                    <a:bodyPr/>
                    <a:lstStyle/>
                    <a:p>
                      <a:r>
                        <a:rPr lang="en-US" sz="1400" dirty="0">
                          <a:latin typeface="+mn-lt"/>
                        </a:rPr>
                        <a:t>I18n developers, base SQEs, l10n SQEs, l10n</a:t>
                      </a:r>
                      <a:br>
                        <a:rPr lang="en-US" sz="1400" dirty="0">
                          <a:latin typeface="+mn-lt"/>
                        </a:rPr>
                      </a:br>
                      <a:r>
                        <a:rPr lang="en-US" sz="1400" dirty="0" err="1">
                          <a:latin typeface="+mn-lt"/>
                        </a:rPr>
                        <a:t>Ces</a:t>
                      </a:r>
                      <a:r>
                        <a:rPr lang="en-US" sz="1400" dirty="0">
                          <a:latin typeface="+mn-lt"/>
                        </a:rPr>
                        <a:t>, l10n tech leads, </a:t>
                      </a:r>
                      <a:r>
                        <a:rPr lang="en-US" sz="1400" dirty="0" err="1">
                          <a:latin typeface="+mn-lt"/>
                        </a:rPr>
                        <a:t>etc</a:t>
                      </a:r>
                      <a:endParaRPr lang="en-US" sz="1400" dirty="0">
                        <a:latin typeface="+mn-lt"/>
                      </a:endParaRPr>
                    </a:p>
                  </a:txBody>
                  <a:tcPr marL="8997" marR="8997" marT="8997" marB="8997" anchor="ctr">
                    <a:lnL>
                      <a:noFill/>
                    </a:lnL>
                    <a:lnR>
                      <a:noFill/>
                    </a:lnR>
                    <a:lnT>
                      <a:noFill/>
                    </a:lnT>
                    <a:lnB>
                      <a:noFill/>
                    </a:lnB>
                  </a:tcPr>
                </a:tc>
                <a:tc>
                  <a:txBody>
                    <a:bodyPr/>
                    <a:lstStyle/>
                    <a:p>
                      <a:r>
                        <a:rPr lang="en-US" sz="1400" dirty="0">
                          <a:latin typeface="+mn-lt"/>
                        </a:rPr>
                        <a:t>L10n SQAs</a:t>
                      </a:r>
                    </a:p>
                  </a:txBody>
                  <a:tcPr marL="8997" marR="8997" marT="8997" marB="8997" anchor="ctr">
                    <a:lnL>
                      <a:noFill/>
                    </a:lnL>
                    <a:lnR>
                      <a:noFill/>
                    </a:lnR>
                    <a:lnT>
                      <a:noFill/>
                    </a:lnT>
                    <a:lnB>
                      <a:noFill/>
                    </a:lnB>
                  </a:tcPr>
                </a:tc>
                <a:tc>
                  <a:txBody>
                    <a:bodyPr/>
                    <a:lstStyle/>
                    <a:p>
                      <a:r>
                        <a:rPr lang="en-US" sz="1400" dirty="0">
                          <a:latin typeface="+mn-lt"/>
                        </a:rPr>
                        <a:t>10n developers, l10n SQAs </a:t>
                      </a:r>
                      <a:br>
                        <a:rPr lang="en-US" sz="1400" dirty="0">
                          <a:latin typeface="+mn-lt"/>
                        </a:rPr>
                      </a:br>
                      <a:endParaRPr lang="en-US" sz="1400" dirty="0">
                        <a:latin typeface="+mn-lt"/>
                      </a:endParaRPr>
                    </a:p>
                  </a:txBody>
                  <a:tcPr marL="8997" marR="8997" marT="8997" marB="8997" anchor="ctr">
                    <a:lnL>
                      <a:noFill/>
                    </a:lnL>
                    <a:lnR>
                      <a:noFill/>
                    </a:lnR>
                    <a:lnT>
                      <a:noFill/>
                    </a:lnT>
                    <a:lnB>
                      <a:noFill/>
                    </a:lnB>
                  </a:tcPr>
                </a:tc>
                <a:extLst>
                  <a:ext uri="{0D108BD9-81ED-4DB2-BD59-A6C34878D82A}">
                    <a16:rowId xmlns:a16="http://schemas.microsoft.com/office/drawing/2014/main" val="10003"/>
                  </a:ext>
                </a:extLst>
              </a:tr>
              <a:tr h="635323">
                <a:tc>
                  <a:txBody>
                    <a:bodyPr/>
                    <a:lstStyle/>
                    <a:p>
                      <a:pPr algn="ctr"/>
                      <a:r>
                        <a:rPr lang="en-US" sz="1400" b="1" dirty="0">
                          <a:latin typeface="+mn-lt"/>
                        </a:rPr>
                        <a:t>Where to test</a:t>
                      </a:r>
                    </a:p>
                  </a:txBody>
                  <a:tcPr marL="8997" marR="8997" marT="8997" marB="8997" anchor="ctr">
                    <a:lnL>
                      <a:noFill/>
                    </a:lnL>
                    <a:lnR>
                      <a:noFill/>
                    </a:lnR>
                    <a:lnT>
                      <a:noFill/>
                    </a:lnT>
                    <a:lnB>
                      <a:noFill/>
                    </a:lnB>
                    <a:solidFill>
                      <a:srgbClr val="CCECFF"/>
                    </a:solidFill>
                  </a:tcPr>
                </a:tc>
                <a:tc>
                  <a:txBody>
                    <a:bodyPr/>
                    <a:lstStyle/>
                    <a:p>
                      <a:r>
                        <a:rPr lang="en-US" sz="1200" dirty="0">
                          <a:latin typeface="+mn-lt"/>
                        </a:rPr>
                        <a:t>In one Asian multiple byte locale of each OS release on all</a:t>
                      </a:r>
                      <a:br>
                        <a:rPr lang="en-US" sz="1200" dirty="0">
                          <a:latin typeface="+mn-lt"/>
                        </a:rPr>
                      </a:br>
                      <a:r>
                        <a:rPr lang="en-US" sz="1200" dirty="0">
                          <a:latin typeface="+mn-lt"/>
                        </a:rPr>
                        <a:t>platforms</a:t>
                      </a:r>
                    </a:p>
                  </a:txBody>
                  <a:tcPr marL="8997" marR="8997" marT="8997" marB="8997" anchor="ctr">
                    <a:lnL>
                      <a:noFill/>
                    </a:lnL>
                    <a:lnR>
                      <a:noFill/>
                    </a:lnR>
                    <a:lnT>
                      <a:noFill/>
                    </a:lnT>
                    <a:lnB>
                      <a:noFill/>
                    </a:lnB>
                  </a:tcPr>
                </a:tc>
                <a:tc>
                  <a:txBody>
                    <a:bodyPr/>
                    <a:lstStyle/>
                    <a:p>
                      <a:r>
                        <a:rPr lang="en-US" sz="1400">
                          <a:latin typeface="+mn-lt"/>
                        </a:rPr>
                        <a:t>In one locale of one OS release On all platforms</a:t>
                      </a:r>
                    </a:p>
                  </a:txBody>
                  <a:tcPr marL="8997" marR="8997" marT="8997" marB="8997" anchor="ctr">
                    <a:lnL>
                      <a:noFill/>
                    </a:lnL>
                    <a:lnR>
                      <a:noFill/>
                    </a:lnR>
                    <a:lnT>
                      <a:noFill/>
                    </a:lnT>
                    <a:lnB>
                      <a:noFill/>
                    </a:lnB>
                  </a:tcPr>
                </a:tc>
                <a:tc>
                  <a:txBody>
                    <a:bodyPr/>
                    <a:lstStyle/>
                    <a:p>
                      <a:r>
                        <a:rPr lang="en-US" sz="1200" dirty="0">
                          <a:latin typeface="+mn-lt"/>
                        </a:rPr>
                        <a:t>One language in one release on one platform</a:t>
                      </a:r>
                    </a:p>
                  </a:txBody>
                  <a:tcPr marL="8997" marR="8997" marT="8997" marB="8997" anchor="ctr">
                    <a:lnL>
                      <a:noFill/>
                    </a:lnL>
                    <a:lnR>
                      <a:noFill/>
                    </a:lnR>
                    <a:lnT>
                      <a:noFill/>
                    </a:lnT>
                    <a:lnB>
                      <a:noFill/>
                    </a:lnB>
                  </a:tcPr>
                </a:tc>
                <a:tc>
                  <a:txBody>
                    <a:bodyPr/>
                    <a:lstStyle/>
                    <a:p>
                      <a:r>
                        <a:rPr lang="en-US" sz="1400" dirty="0">
                          <a:latin typeface="+mn-lt"/>
                        </a:rPr>
                        <a:t>all releases on all platforms</a:t>
                      </a:r>
                    </a:p>
                  </a:txBody>
                  <a:tcPr marL="8997" marR="8997" marT="8997" marB="8997" anchor="ctr">
                    <a:lnL>
                      <a:noFill/>
                    </a:lnL>
                    <a:lnR>
                      <a:noFill/>
                    </a:lnR>
                    <a:lnT>
                      <a:noFill/>
                    </a:lnT>
                    <a:lnB>
                      <a:noFill/>
                    </a:lnB>
                  </a:tcPr>
                </a:tc>
                <a:extLst>
                  <a:ext uri="{0D108BD9-81ED-4DB2-BD59-A6C34878D82A}">
                    <a16:rowId xmlns:a16="http://schemas.microsoft.com/office/drawing/2014/main" val="10004"/>
                  </a:ext>
                </a:extLst>
              </a:tr>
              <a:tr h="841307">
                <a:tc>
                  <a:txBody>
                    <a:bodyPr/>
                    <a:lstStyle/>
                    <a:p>
                      <a:pPr algn="ctr"/>
                      <a:r>
                        <a:rPr lang="en-US" sz="1400" b="1" dirty="0">
                          <a:latin typeface="+mn-lt"/>
                        </a:rPr>
                        <a:t>When to test</a:t>
                      </a:r>
                    </a:p>
                  </a:txBody>
                  <a:tcPr marL="8997" marR="8997" marT="8997" marB="8997" anchor="ctr">
                    <a:lnL>
                      <a:noFill/>
                    </a:lnL>
                    <a:lnR>
                      <a:noFill/>
                    </a:lnR>
                    <a:lnT>
                      <a:noFill/>
                    </a:lnT>
                    <a:lnB>
                      <a:noFill/>
                    </a:lnB>
                    <a:solidFill>
                      <a:srgbClr val="CCECFF"/>
                    </a:solidFill>
                  </a:tcPr>
                </a:tc>
                <a:tc>
                  <a:txBody>
                    <a:bodyPr/>
                    <a:lstStyle/>
                    <a:p>
                      <a:r>
                        <a:rPr lang="en-US" sz="1400" dirty="0">
                          <a:latin typeface="+mn-lt"/>
                        </a:rPr>
                        <a:t>When the features are implemented or bugs</a:t>
                      </a:r>
                      <a:br>
                        <a:rPr lang="en-US" sz="1400" dirty="0">
                          <a:latin typeface="+mn-lt"/>
                        </a:rPr>
                      </a:br>
                      <a:r>
                        <a:rPr lang="en-US" sz="1400" dirty="0">
                          <a:latin typeface="+mn-lt"/>
                        </a:rPr>
                        <a:t>are fixed, before l10n message engineering is started</a:t>
                      </a:r>
                    </a:p>
                  </a:txBody>
                  <a:tcPr marL="8997" marR="8997" marT="8997" marB="8997" anchor="ctr">
                    <a:lnL>
                      <a:noFill/>
                    </a:lnL>
                    <a:lnR>
                      <a:noFill/>
                    </a:lnR>
                    <a:lnT>
                      <a:noFill/>
                    </a:lnT>
                    <a:lnB>
                      <a:noFill/>
                    </a:lnB>
                  </a:tcPr>
                </a:tc>
                <a:tc>
                  <a:txBody>
                    <a:bodyPr/>
                    <a:lstStyle/>
                    <a:p>
                      <a:r>
                        <a:rPr lang="en-US" sz="1400" dirty="0">
                          <a:latin typeface="+mn-lt"/>
                        </a:rPr>
                        <a:t>During development, while messages are being</a:t>
                      </a:r>
                      <a:br>
                        <a:rPr lang="en-US" sz="1400" dirty="0">
                          <a:latin typeface="+mn-lt"/>
                        </a:rPr>
                      </a:br>
                      <a:r>
                        <a:rPr lang="en-US" sz="1400" dirty="0">
                          <a:latin typeface="+mn-lt"/>
                        </a:rPr>
                        <a:t>translated, before l10n testing is started</a:t>
                      </a:r>
                    </a:p>
                  </a:txBody>
                  <a:tcPr marL="8997" marR="8997" marT="8997" marB="8997" anchor="ctr">
                    <a:lnL>
                      <a:noFill/>
                    </a:lnL>
                    <a:lnR>
                      <a:noFill/>
                    </a:lnR>
                    <a:lnT>
                      <a:noFill/>
                    </a:lnT>
                    <a:lnB>
                      <a:noFill/>
                    </a:lnB>
                  </a:tcPr>
                </a:tc>
                <a:tc>
                  <a:txBody>
                    <a:bodyPr/>
                    <a:lstStyle/>
                    <a:p>
                      <a:r>
                        <a:rPr lang="en-US" sz="1400">
                          <a:latin typeface="+mn-lt"/>
                        </a:rPr>
                        <a:t>After the message translations are integrated</a:t>
                      </a:r>
                    </a:p>
                  </a:txBody>
                  <a:tcPr marL="8997" marR="8997" marT="8997" marB="8997" anchor="ctr">
                    <a:lnL>
                      <a:noFill/>
                    </a:lnL>
                    <a:lnR>
                      <a:noFill/>
                    </a:lnR>
                    <a:lnT>
                      <a:noFill/>
                    </a:lnT>
                    <a:lnB>
                      <a:noFill/>
                    </a:lnB>
                  </a:tcPr>
                </a:tc>
                <a:tc>
                  <a:txBody>
                    <a:bodyPr/>
                    <a:lstStyle/>
                    <a:p>
                      <a:r>
                        <a:rPr lang="en-US" sz="1400" dirty="0">
                          <a:latin typeface="+mn-lt"/>
                        </a:rPr>
                        <a:t>When the features are implemented or bugs</a:t>
                      </a:r>
                      <a:br>
                        <a:rPr lang="en-US" sz="1400" dirty="0">
                          <a:latin typeface="+mn-lt"/>
                        </a:rPr>
                      </a:br>
                      <a:r>
                        <a:rPr lang="en-US" sz="1400" dirty="0">
                          <a:latin typeface="+mn-lt"/>
                        </a:rPr>
                        <a:t>are fixed</a:t>
                      </a:r>
                    </a:p>
                  </a:txBody>
                  <a:tcPr marL="8997" marR="8997" marT="8997" marB="8997" anchor="ctr">
                    <a:lnL>
                      <a:noFill/>
                    </a:lnL>
                    <a:lnR>
                      <a:noFill/>
                    </a:lnR>
                    <a:lnT>
                      <a:noFill/>
                    </a:lnT>
                    <a:lnB>
                      <a:noFill/>
                    </a:lnB>
                  </a:tcPr>
                </a:tc>
                <a:extLst>
                  <a:ext uri="{0D108BD9-81ED-4DB2-BD59-A6C34878D82A}">
                    <a16:rowId xmlns:a16="http://schemas.microsoft.com/office/drawing/2014/main" val="10005"/>
                  </a:ext>
                </a:extLst>
              </a:tr>
              <a:tr h="578766">
                <a:tc>
                  <a:txBody>
                    <a:bodyPr/>
                    <a:lstStyle/>
                    <a:p>
                      <a:pPr algn="ctr"/>
                      <a:r>
                        <a:rPr lang="en-US" sz="1400" b="1" dirty="0">
                          <a:latin typeface="+mn-lt"/>
                        </a:rPr>
                        <a:t>How often to test</a:t>
                      </a:r>
                    </a:p>
                  </a:txBody>
                  <a:tcPr marL="8997" marR="8997" marT="8997" marB="8997" anchor="ctr">
                    <a:lnL>
                      <a:noFill/>
                    </a:lnL>
                    <a:lnR>
                      <a:noFill/>
                    </a:lnR>
                    <a:lnT>
                      <a:noFill/>
                    </a:lnT>
                    <a:lnB>
                      <a:noFill/>
                    </a:lnB>
                    <a:solidFill>
                      <a:srgbClr val="CCECFF"/>
                    </a:solidFill>
                  </a:tcPr>
                </a:tc>
                <a:tc>
                  <a:txBody>
                    <a:bodyPr/>
                    <a:lstStyle/>
                    <a:p>
                      <a:r>
                        <a:rPr lang="en-US" sz="1400" dirty="0">
                          <a:latin typeface="+mn-lt"/>
                        </a:rPr>
                        <a:t>Whenever there are new features or bug fixes</a:t>
                      </a:r>
                    </a:p>
                  </a:txBody>
                  <a:tcPr marL="8997" marR="8997" marT="8997" marB="8997" anchor="ctr">
                    <a:lnL>
                      <a:noFill/>
                    </a:lnL>
                    <a:lnR>
                      <a:noFill/>
                    </a:lnR>
                    <a:lnT>
                      <a:noFill/>
                    </a:lnT>
                    <a:lnB>
                      <a:noFill/>
                    </a:lnB>
                  </a:tcPr>
                </a:tc>
                <a:tc>
                  <a:txBody>
                    <a:bodyPr/>
                    <a:lstStyle/>
                    <a:p>
                      <a:r>
                        <a:rPr lang="en-US" sz="1400">
                          <a:latin typeface="+mn-lt"/>
                        </a:rPr>
                        <a:t>Whenever there are message updates</a:t>
                      </a:r>
                    </a:p>
                  </a:txBody>
                  <a:tcPr marL="8997" marR="8997" marT="8997" marB="8997" anchor="ctr">
                    <a:lnL>
                      <a:noFill/>
                    </a:lnL>
                    <a:lnR>
                      <a:noFill/>
                    </a:lnR>
                    <a:lnT>
                      <a:noFill/>
                    </a:lnT>
                    <a:lnB>
                      <a:noFill/>
                    </a:lnB>
                  </a:tcPr>
                </a:tc>
                <a:tc>
                  <a:txBody>
                    <a:bodyPr/>
                    <a:lstStyle/>
                    <a:p>
                      <a:r>
                        <a:rPr lang="en-US" sz="1200" dirty="0">
                          <a:latin typeface="+mn-lt"/>
                        </a:rPr>
                        <a:t>Rotate sub test groups among builds</a:t>
                      </a:r>
                    </a:p>
                  </a:txBody>
                  <a:tcPr marL="8997" marR="8997" marT="8997" marB="8997" anchor="ctr">
                    <a:lnL>
                      <a:noFill/>
                    </a:lnL>
                    <a:lnR>
                      <a:noFill/>
                    </a:lnR>
                    <a:lnT>
                      <a:noFill/>
                    </a:lnT>
                    <a:lnB>
                      <a:noFill/>
                    </a:lnB>
                  </a:tcPr>
                </a:tc>
                <a:tc>
                  <a:txBody>
                    <a:bodyPr/>
                    <a:lstStyle/>
                    <a:p>
                      <a:r>
                        <a:rPr lang="en-US" sz="1200" dirty="0">
                          <a:latin typeface="+mn-lt"/>
                        </a:rPr>
                        <a:t>Whenever there are new features or bug fixes</a:t>
                      </a:r>
                    </a:p>
                  </a:txBody>
                  <a:tcPr marL="8997" marR="8997" marT="8997" marB="8997" anchor="ctr">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61478" name="Rectangle 1"/>
          <p:cNvSpPr>
            <a:spLocks noChangeArrowheads="1"/>
          </p:cNvSpPr>
          <p:nvPr/>
        </p:nvSpPr>
        <p:spPr bwMode="auto">
          <a:xfrm>
            <a:off x="3883025" y="1600200"/>
            <a:ext cx="9144000" cy="0"/>
          </a:xfrm>
          <a:prstGeom prst="rect">
            <a:avLst/>
          </a:prstGeom>
          <a:noFill/>
          <a:ln w="9525">
            <a:noFill/>
            <a:miter lim="800000"/>
            <a:headEnd/>
            <a:tailEnd/>
          </a:ln>
        </p:spPr>
        <p:txBody>
          <a:bodyPr wrap="none" anchor="ctr">
            <a:spAutoFit/>
          </a:bodyPr>
          <a:lstStyle/>
          <a:p>
            <a:endParaRPr lang="zh-CN" altLang="zh-CN" i="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403350" y="366713"/>
            <a:ext cx="6169025" cy="561975"/>
          </a:xfrm>
        </p:spPr>
        <p:txBody>
          <a:bodyPr/>
          <a:lstStyle/>
          <a:p>
            <a:pPr algn="ctr" eaLnBrk="1" hangingPunct="1"/>
            <a:r>
              <a:rPr lang="zh-CN" altLang="en-US" sz="3200" b="1">
                <a:solidFill>
                  <a:srgbClr val="FFFF00"/>
                </a:solidFill>
              </a:rPr>
              <a:t>具体例子</a:t>
            </a:r>
          </a:p>
        </p:txBody>
      </p:sp>
      <p:sp>
        <p:nvSpPr>
          <p:cNvPr id="17410" name="Rectangle 4"/>
          <p:cNvSpPr>
            <a:spLocks noChangeArrowheads="1"/>
          </p:cNvSpPr>
          <p:nvPr/>
        </p:nvSpPr>
        <p:spPr bwMode="auto">
          <a:xfrm>
            <a:off x="287338" y="1812925"/>
            <a:ext cx="2770187" cy="368300"/>
          </a:xfrm>
          <a:prstGeom prst="rect">
            <a:avLst/>
          </a:prstGeom>
          <a:noFill/>
          <a:ln w="9525" algn="ctr">
            <a:noFill/>
            <a:miter lim="800000"/>
            <a:headEnd/>
            <a:tailEnd/>
          </a:ln>
        </p:spPr>
        <p:txBody>
          <a:bodyPr wrap="none" lIns="0" tIns="0" rIns="0" bIns="0" anchor="ctr">
            <a:spAutoFit/>
          </a:bodyPr>
          <a:lstStyle/>
          <a:p>
            <a:r>
              <a:rPr lang="en-US" altLang="zh-CN" sz="2400" i="0">
                <a:solidFill>
                  <a:schemeClr val="hlink"/>
                </a:solidFill>
                <a:latin typeface="ˎ̥"/>
                <a:cs typeface="Tahoma" pitchFamily="34" charset="0"/>
              </a:rPr>
              <a:t>【</a:t>
            </a:r>
            <a:r>
              <a:rPr lang="zh-CN" altLang="en-US" sz="2400" i="0">
                <a:solidFill>
                  <a:schemeClr val="hlink"/>
                </a:solidFill>
                <a:latin typeface="ˎ̥"/>
                <a:cs typeface="Tahoma" pitchFamily="34" charset="0"/>
              </a:rPr>
              <a:t>中文简体、北京</a:t>
            </a:r>
            <a:r>
              <a:rPr lang="en-US" altLang="zh-CN" sz="2400" i="0">
                <a:solidFill>
                  <a:schemeClr val="hlink"/>
                </a:solidFill>
                <a:latin typeface="ˎ̥"/>
                <a:cs typeface="Tahoma" pitchFamily="34" charset="0"/>
              </a:rPr>
              <a:t>】</a:t>
            </a:r>
            <a:endParaRPr lang="en-US" altLang="zh-CN" sz="2400" i="0">
              <a:solidFill>
                <a:schemeClr val="hlink"/>
              </a:solidFill>
              <a:latin typeface="Times New Roman" pitchFamily="18" charset="0"/>
              <a:cs typeface="Tahoma" pitchFamily="34" charset="0"/>
            </a:endParaRPr>
          </a:p>
        </p:txBody>
      </p:sp>
      <p:graphicFrame>
        <p:nvGraphicFramePr>
          <p:cNvPr id="2057254" name="Group 38"/>
          <p:cNvGraphicFramePr>
            <a:graphicFrameLocks noGrp="1"/>
          </p:cNvGraphicFramePr>
          <p:nvPr/>
        </p:nvGraphicFramePr>
        <p:xfrm>
          <a:off x="935038" y="2312988"/>
          <a:ext cx="6985000" cy="609600"/>
        </p:xfrm>
        <a:graphic>
          <a:graphicData uri="http://schemas.openxmlformats.org/drawingml/2006/table">
            <a:tbl>
              <a:tblPr/>
              <a:tblGrid>
                <a:gridCol w="1428750">
                  <a:extLst>
                    <a:ext uri="{9D8B030D-6E8A-4147-A177-3AD203B41FA5}">
                      <a16:colId xmlns:a16="http://schemas.microsoft.com/office/drawing/2014/main" val="20000"/>
                    </a:ext>
                  </a:extLst>
                </a:gridCol>
                <a:gridCol w="555625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Arial" pitchFamily="34" charset="0"/>
                          <a:ea typeface="宋体" pitchFamily="2" charset="-122"/>
                          <a:cs typeface="Arial" pitchFamily="34" charset="0"/>
                        </a:rPr>
                        <a:t>开始日期：  </a:t>
                      </a:r>
                      <a:endParaRPr kumimoji="0" lang="zh-CN" altLang="en-US" sz="2000" b="0" i="0" u="none" strike="noStrike" cap="none" normalizeH="0" baseline="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pitchFamily="34" charset="0"/>
                          <a:ea typeface="宋体" pitchFamily="2" charset="-122"/>
                          <a:cs typeface="Arial" pitchFamily="34" charset="0"/>
                        </a:rPr>
                        <a:t>2008</a:t>
                      </a:r>
                      <a:r>
                        <a:rPr kumimoji="0" lang="zh-CN" altLang="en-US" sz="2000" b="0" i="0" u="none" strike="noStrike" cap="none" normalizeH="0" baseline="0">
                          <a:ln>
                            <a:noFill/>
                          </a:ln>
                          <a:solidFill>
                            <a:srgbClr val="000000"/>
                          </a:solidFill>
                          <a:effectLst/>
                          <a:latin typeface="Arial" pitchFamily="34" charset="0"/>
                          <a:ea typeface="宋体" pitchFamily="2" charset="-122"/>
                          <a:cs typeface="Arial" pitchFamily="34" charset="0"/>
                        </a:rPr>
                        <a:t>年</a:t>
                      </a:r>
                      <a:r>
                        <a:rPr kumimoji="0" lang="en-US" altLang="zh-CN" sz="2000" b="0" i="0" u="none" strike="noStrike" cap="none" normalizeH="0" baseline="0">
                          <a:ln>
                            <a:noFill/>
                          </a:ln>
                          <a:solidFill>
                            <a:srgbClr val="000000"/>
                          </a:solidFill>
                          <a:effectLst/>
                          <a:latin typeface="Arial" pitchFamily="34" charset="0"/>
                          <a:ea typeface="宋体" pitchFamily="2" charset="-122"/>
                          <a:cs typeface="Arial" pitchFamily="34" charset="0"/>
                        </a:rPr>
                        <a:t>12</a:t>
                      </a:r>
                      <a:r>
                        <a:rPr kumimoji="0" lang="zh-CN" altLang="en-US" sz="2000" b="0" i="0" u="none" strike="noStrike" cap="none" normalizeH="0" baseline="0">
                          <a:ln>
                            <a:noFill/>
                          </a:ln>
                          <a:solidFill>
                            <a:srgbClr val="000000"/>
                          </a:solidFill>
                          <a:effectLst/>
                          <a:latin typeface="Arial" pitchFamily="34" charset="0"/>
                          <a:ea typeface="宋体" pitchFamily="2" charset="-122"/>
                          <a:cs typeface="Arial" pitchFamily="34" charset="0"/>
                        </a:rPr>
                        <a:t>月</a:t>
                      </a:r>
                      <a:r>
                        <a:rPr kumimoji="0" lang="en-US" altLang="zh-CN" sz="2000" b="0" i="0" u="none" strike="noStrike" cap="none" normalizeH="0" baseline="0">
                          <a:ln>
                            <a:noFill/>
                          </a:ln>
                          <a:solidFill>
                            <a:srgbClr val="000000"/>
                          </a:solidFill>
                          <a:effectLst/>
                          <a:latin typeface="Arial" pitchFamily="34" charset="0"/>
                          <a:ea typeface="宋体" pitchFamily="2" charset="-122"/>
                          <a:cs typeface="Arial" pitchFamily="34" charset="0"/>
                        </a:rPr>
                        <a:t>1</a:t>
                      </a:r>
                      <a:r>
                        <a:rPr kumimoji="0" lang="zh-CN" altLang="en-US" sz="2000" b="0" i="0" u="none" strike="noStrike" cap="none" normalizeH="0" baseline="0">
                          <a:ln>
                            <a:noFill/>
                          </a:ln>
                          <a:solidFill>
                            <a:srgbClr val="000000"/>
                          </a:solidFill>
                          <a:effectLst/>
                          <a:latin typeface="Arial" pitchFamily="34" charset="0"/>
                          <a:ea typeface="宋体" pitchFamily="2" charset="-122"/>
                          <a:cs typeface="Arial" pitchFamily="34" charset="0"/>
                        </a:rPr>
                        <a:t>日</a:t>
                      </a:r>
                      <a:endParaRPr kumimoji="0" lang="zh-CN" altLang="en-US" sz="2000" b="0" i="0" u="none" strike="noStrike" cap="none" normalizeH="0" baseline="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52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Arial" pitchFamily="34" charset="0"/>
                          <a:ea typeface="宋体" pitchFamily="2" charset="-122"/>
                          <a:cs typeface="Arial" pitchFamily="34" charset="0"/>
                        </a:rPr>
                        <a:t>开始时间：  </a:t>
                      </a:r>
                      <a:endParaRPr kumimoji="0" lang="zh-CN" altLang="en-US" sz="2000" b="0" i="0" u="none" strike="noStrike" cap="none" normalizeH="0" baseline="0">
                        <a:ln>
                          <a:noFill/>
                        </a:ln>
                        <a:solidFill>
                          <a:schemeClr val="tx1"/>
                        </a:solidFill>
                        <a:effectLst/>
                        <a:latin typeface="Times New Roman" pitchFamily="18" charset="0"/>
                        <a:ea typeface="宋体" pitchFamily="2" charset="-122"/>
                        <a:cs typeface="Arial" pitchFamily="34" charset="0"/>
                      </a:endParaRPr>
                    </a:p>
                  </a:txBody>
                  <a:tcPr marL="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Arial" pitchFamily="34" charset="0"/>
                          <a:ea typeface="宋体" pitchFamily="2" charset="-122"/>
                          <a:cs typeface="Arial" pitchFamily="34" charset="0"/>
                        </a:rPr>
                        <a:t>8:00</a:t>
                      </a:r>
                      <a:r>
                        <a:rPr kumimoji="0" lang="zh-CN" altLang="en-US" sz="2000" b="0" i="0" u="none" strike="noStrike" cap="none" normalizeH="0" baseline="0">
                          <a:ln>
                            <a:noFill/>
                          </a:ln>
                          <a:solidFill>
                            <a:srgbClr val="000000"/>
                          </a:solidFill>
                          <a:effectLst/>
                          <a:latin typeface="Arial" pitchFamily="34" charset="0"/>
                          <a:ea typeface="宋体" pitchFamily="2" charset="-122"/>
                          <a:cs typeface="Arial" pitchFamily="34" charset="0"/>
                        </a:rPr>
                        <a:t>， 中国 标准时间 </a:t>
                      </a:r>
                      <a:r>
                        <a:rPr kumimoji="0" lang="en-US" altLang="zh-CN" sz="2000" b="0" i="0" u="none" strike="noStrike" cap="none" normalizeH="0" baseline="0">
                          <a:ln>
                            <a:noFill/>
                          </a:ln>
                          <a:solidFill>
                            <a:srgbClr val="000000"/>
                          </a:solidFill>
                          <a:effectLst/>
                          <a:latin typeface="Arial" pitchFamily="34" charset="0"/>
                          <a:ea typeface="宋体" pitchFamily="2" charset="-122"/>
                          <a:cs typeface="Arial" pitchFamily="34" charset="0"/>
                        </a:rPr>
                        <a:t>(GMT +08:00</a:t>
                      </a:r>
                      <a:r>
                        <a:rPr kumimoji="0" lang="zh-CN" altLang="en-US" sz="2000" b="0" i="0" u="none" strike="noStrike" cap="none" normalizeH="0" baseline="0">
                          <a:ln>
                            <a:noFill/>
                          </a:ln>
                          <a:solidFill>
                            <a:srgbClr val="000000"/>
                          </a:solidFill>
                          <a:effectLst/>
                          <a:latin typeface="Arial" pitchFamily="34" charset="0"/>
                          <a:ea typeface="宋体" pitchFamily="2" charset="-122"/>
                          <a:cs typeface="Arial" pitchFamily="34" charset="0"/>
                        </a:rPr>
                        <a:t>， 北京</a:t>
                      </a:r>
                      <a:r>
                        <a:rPr kumimoji="0" lang="en-US" altLang="zh-CN" sz="2000" b="0" i="0" u="none" strike="noStrike" cap="none" normalizeH="0" baseline="0">
                          <a:ln>
                            <a:noFill/>
                          </a:ln>
                          <a:solidFill>
                            <a:srgbClr val="000000"/>
                          </a:solidFill>
                          <a:effectLst/>
                          <a:latin typeface="Arial" pitchFamily="34" charset="0"/>
                          <a:ea typeface="宋体" pitchFamily="2" charset="-122"/>
                          <a:cs typeface="Arial" pitchFamily="34" charset="0"/>
                        </a:rPr>
                        <a:t>)</a:t>
                      </a:r>
                      <a:endParaRPr kumimoji="0" lang="en-US" altLang="zh-CN" sz="2000" b="0" i="0" u="none" strike="noStrike" cap="none" normalizeH="0" baseline="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416" name="Rectangle 20"/>
          <p:cNvSpPr>
            <a:spLocks noChangeArrowheads="1"/>
          </p:cNvSpPr>
          <p:nvPr/>
        </p:nvSpPr>
        <p:spPr bwMode="auto">
          <a:xfrm>
            <a:off x="323850" y="3001963"/>
            <a:ext cx="2154238" cy="368300"/>
          </a:xfrm>
          <a:prstGeom prst="rect">
            <a:avLst/>
          </a:prstGeom>
          <a:noFill/>
          <a:ln w="9525" algn="ctr">
            <a:noFill/>
            <a:miter lim="800000"/>
            <a:headEnd/>
            <a:tailEnd/>
          </a:ln>
        </p:spPr>
        <p:txBody>
          <a:bodyPr wrap="none" lIns="0" tIns="0" rIns="0" bIns="0" anchor="ctr">
            <a:spAutoFit/>
          </a:bodyPr>
          <a:lstStyle/>
          <a:p>
            <a:r>
              <a:rPr lang="en-US" altLang="zh-CN" sz="2400" i="0">
                <a:solidFill>
                  <a:schemeClr val="hlink"/>
                </a:solidFill>
                <a:latin typeface="ˎ̥"/>
                <a:cs typeface="Tahoma" pitchFamily="34" charset="0"/>
              </a:rPr>
              <a:t>【</a:t>
            </a:r>
            <a:r>
              <a:rPr lang="zh-CN" altLang="en-US" sz="2400" i="0">
                <a:solidFill>
                  <a:schemeClr val="hlink"/>
                </a:solidFill>
                <a:latin typeface="ˎ̥"/>
                <a:cs typeface="Tahoma" pitchFamily="34" charset="0"/>
              </a:rPr>
              <a:t>英文、纽约</a:t>
            </a:r>
            <a:r>
              <a:rPr lang="en-US" altLang="zh-CN" sz="2400" i="0">
                <a:solidFill>
                  <a:schemeClr val="hlink"/>
                </a:solidFill>
                <a:latin typeface="ˎ̥"/>
                <a:cs typeface="Tahoma" pitchFamily="34" charset="0"/>
              </a:rPr>
              <a:t>】</a:t>
            </a:r>
            <a:endParaRPr lang="en-US" altLang="zh-CN" sz="2400" i="0">
              <a:solidFill>
                <a:schemeClr val="hlink"/>
              </a:solidFill>
              <a:latin typeface="Times New Roman" pitchFamily="18" charset="0"/>
              <a:cs typeface="Tahoma" pitchFamily="34" charset="0"/>
            </a:endParaRPr>
          </a:p>
        </p:txBody>
      </p:sp>
      <p:graphicFrame>
        <p:nvGraphicFramePr>
          <p:cNvPr id="2057257" name="Group 41"/>
          <p:cNvGraphicFramePr>
            <a:graphicFrameLocks noGrp="1"/>
          </p:cNvGraphicFramePr>
          <p:nvPr/>
        </p:nvGraphicFramePr>
        <p:xfrm>
          <a:off x="863600" y="3429000"/>
          <a:ext cx="8101013" cy="579120"/>
        </p:xfrm>
        <a:graphic>
          <a:graphicData uri="http://schemas.openxmlformats.org/drawingml/2006/table">
            <a:tbl>
              <a:tblPr/>
              <a:tblGrid>
                <a:gridCol w="1731963">
                  <a:extLst>
                    <a:ext uri="{9D8B030D-6E8A-4147-A177-3AD203B41FA5}">
                      <a16:colId xmlns:a16="http://schemas.microsoft.com/office/drawing/2014/main" val="20000"/>
                    </a:ext>
                  </a:extLst>
                </a:gridCol>
                <a:gridCol w="636905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itchFamily="34" charset="0"/>
                          <a:ea typeface="宋体" pitchFamily="2" charset="-122"/>
                          <a:cs typeface="Arial" pitchFamily="34" charset="0"/>
                        </a:rPr>
                        <a:t>Starting date:  </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pitchFamily="34" charset="0"/>
                          <a:ea typeface="宋体" pitchFamily="2" charset="-122"/>
                          <a:cs typeface="Arial" pitchFamily="34" charset="0"/>
                        </a:rPr>
                        <a:t>Sunday</a:t>
                      </a:r>
                      <a:r>
                        <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rPr>
                        <a:t>， </a:t>
                      </a:r>
                      <a:r>
                        <a:rPr kumimoji="0" lang="en-US" altLang="zh-CN" sz="1800" b="0" i="0" u="none" strike="noStrike" cap="none" normalizeH="0" baseline="0">
                          <a:ln>
                            <a:noFill/>
                          </a:ln>
                          <a:solidFill>
                            <a:srgbClr val="000000"/>
                          </a:solidFill>
                          <a:effectLst/>
                          <a:latin typeface="Arial" pitchFamily="34" charset="0"/>
                          <a:ea typeface="宋体" pitchFamily="2" charset="-122"/>
                          <a:cs typeface="Arial" pitchFamily="34" charset="0"/>
                        </a:rPr>
                        <a:t>November 30</a:t>
                      </a:r>
                      <a:r>
                        <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rPr>
                        <a:t>， </a:t>
                      </a:r>
                      <a:r>
                        <a:rPr kumimoji="0" lang="en-US" altLang="zh-CN" sz="1800" b="0" i="0" u="none" strike="noStrike" cap="none" normalizeH="0" baseline="0">
                          <a:ln>
                            <a:noFill/>
                          </a:ln>
                          <a:solidFill>
                            <a:srgbClr val="000000"/>
                          </a:solidFill>
                          <a:effectLst/>
                          <a:latin typeface="Arial" pitchFamily="34" charset="0"/>
                          <a:ea typeface="宋体" pitchFamily="2" charset="-122"/>
                          <a:cs typeface="Arial" pitchFamily="34" charset="0"/>
                        </a:rPr>
                        <a:t>2008</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52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pitchFamily="34" charset="0"/>
                          <a:ea typeface="宋体" pitchFamily="2" charset="-122"/>
                          <a:cs typeface="Arial" pitchFamily="34" charset="0"/>
                        </a:rPr>
                        <a:t>Starting time:  </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Arial" pitchFamily="34" charset="0"/>
                      </a:endParaRPr>
                    </a:p>
                  </a:txBody>
                  <a:tcPr marL="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Arial" pitchFamily="34" charset="0"/>
                          <a:ea typeface="宋体" pitchFamily="2" charset="-122"/>
                          <a:cs typeface="Arial" pitchFamily="34" charset="0"/>
                        </a:rPr>
                        <a:t>7:00 pm</a:t>
                      </a:r>
                      <a:r>
                        <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rPr>
                        <a:t>， </a:t>
                      </a:r>
                      <a:r>
                        <a:rPr kumimoji="0" lang="en-US" altLang="zh-CN" sz="1800" b="0" i="0" u="none" strike="noStrike" cap="none" normalizeH="0" baseline="0">
                          <a:ln>
                            <a:noFill/>
                          </a:ln>
                          <a:solidFill>
                            <a:srgbClr val="000000"/>
                          </a:solidFill>
                          <a:effectLst/>
                          <a:latin typeface="Arial" pitchFamily="34" charset="0"/>
                          <a:ea typeface="宋体" pitchFamily="2" charset="-122"/>
                          <a:cs typeface="Arial" pitchFamily="34" charset="0"/>
                        </a:rPr>
                        <a:t>Eastern Standard Time (GMT -05:00</a:t>
                      </a:r>
                      <a:r>
                        <a:rPr kumimoji="0" lang="zh-CN" altLang="en-US" sz="1800" b="0" i="0" u="none" strike="noStrike" cap="none" normalizeH="0" baseline="0">
                          <a:ln>
                            <a:noFill/>
                          </a:ln>
                          <a:solidFill>
                            <a:srgbClr val="000000"/>
                          </a:solidFill>
                          <a:effectLst/>
                          <a:latin typeface="Arial" pitchFamily="34" charset="0"/>
                          <a:ea typeface="宋体" pitchFamily="2" charset="-122"/>
                          <a:cs typeface="Arial" pitchFamily="34" charset="0"/>
                        </a:rPr>
                        <a:t>， </a:t>
                      </a:r>
                      <a:r>
                        <a:rPr kumimoji="0" lang="en-US" altLang="zh-CN" sz="1800" b="0" i="0" u="none" strike="noStrike" cap="none" normalizeH="0" baseline="0">
                          <a:ln>
                            <a:noFill/>
                          </a:ln>
                          <a:solidFill>
                            <a:srgbClr val="000000"/>
                          </a:solidFill>
                          <a:effectLst/>
                          <a:latin typeface="Arial" pitchFamily="34" charset="0"/>
                          <a:ea typeface="宋体" pitchFamily="2" charset="-122"/>
                          <a:cs typeface="Arial" pitchFamily="34" charset="0"/>
                        </a:rPr>
                        <a:t>New York)</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Arial" pitchFamily="34" charset="0"/>
                      </a:endParaRPr>
                    </a:p>
                  </a:txBody>
                  <a:tcPr marL="0" marR="0" marT="0" marB="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422" name="Rectangle 36"/>
          <p:cNvSpPr>
            <a:spLocks noChangeArrowheads="1"/>
          </p:cNvSpPr>
          <p:nvPr/>
        </p:nvSpPr>
        <p:spPr bwMode="auto">
          <a:xfrm>
            <a:off x="0" y="4022725"/>
            <a:ext cx="9144000" cy="0"/>
          </a:xfrm>
          <a:prstGeom prst="rect">
            <a:avLst/>
          </a:prstGeom>
          <a:noFill/>
          <a:ln w="9525" algn="ctr">
            <a:noFill/>
            <a:miter lim="800000"/>
            <a:headEnd/>
            <a:tailEnd/>
          </a:ln>
        </p:spPr>
        <p:txBody>
          <a:bodyPr wrap="none" lIns="0" tIns="0" rIns="0" bIns="0" anchor="ctr">
            <a:spAutoFit/>
          </a:bodyPr>
          <a:lstStyle/>
          <a:p>
            <a:endParaRPr lang="zh-CN" altLang="en-US" sz="2400">
              <a:latin typeface="Times New Roman" pitchFamily="18" charset="0"/>
            </a:endParaRPr>
          </a:p>
        </p:txBody>
      </p:sp>
      <p:sp>
        <p:nvSpPr>
          <p:cNvPr id="17423" name="Rectangle 43"/>
          <p:cNvSpPr>
            <a:spLocks noChangeArrowheads="1"/>
          </p:cNvSpPr>
          <p:nvPr/>
        </p:nvSpPr>
        <p:spPr bwMode="auto">
          <a:xfrm>
            <a:off x="0" y="2690813"/>
            <a:ext cx="9144000" cy="0"/>
          </a:xfrm>
          <a:prstGeom prst="rect">
            <a:avLst/>
          </a:prstGeom>
          <a:noFill/>
          <a:ln w="9525" algn="ctr">
            <a:noFill/>
            <a:miter lim="800000"/>
            <a:headEnd/>
            <a:tailEnd/>
          </a:ln>
        </p:spPr>
        <p:txBody>
          <a:bodyPr wrap="none" lIns="0" tIns="0" rIns="0" bIns="0" anchor="ctr">
            <a:spAutoFit/>
          </a:bodyPr>
          <a:lstStyle/>
          <a:p>
            <a:endParaRPr lang="zh-CN" altLang="en-US"/>
          </a:p>
        </p:txBody>
      </p:sp>
      <p:pic>
        <p:nvPicPr>
          <p:cNvPr id="17424" name="Picture 42" descr="7-6-3"/>
          <p:cNvPicPr>
            <a:picLocks noChangeAspect="1" noChangeArrowheads="1"/>
          </p:cNvPicPr>
          <p:nvPr/>
        </p:nvPicPr>
        <p:blipFill>
          <a:blip r:embed="rId3" cstate="print"/>
          <a:srcRect/>
          <a:stretch>
            <a:fillRect/>
          </a:stretch>
        </p:blipFill>
        <p:spPr bwMode="auto">
          <a:xfrm>
            <a:off x="1042988" y="4365625"/>
            <a:ext cx="6373812" cy="1982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1547813" y="260350"/>
            <a:ext cx="5903912" cy="661988"/>
          </a:xfrm>
        </p:spPr>
        <p:txBody>
          <a:bodyPr/>
          <a:lstStyle/>
          <a:p>
            <a:pPr algn="ctr" eaLnBrk="1" hangingPunct="1"/>
            <a:r>
              <a:rPr lang="en-US" altLang="zh-CN" sz="3200" b="1">
                <a:solidFill>
                  <a:srgbClr val="FFFF00"/>
                </a:solidFill>
              </a:rPr>
              <a:t>8.2 </a:t>
            </a:r>
            <a:r>
              <a:rPr lang="zh-CN" altLang="en-US" sz="3200" b="1">
                <a:solidFill>
                  <a:srgbClr val="FFFF00"/>
                </a:solidFill>
              </a:rPr>
              <a:t>翻译验证</a:t>
            </a:r>
          </a:p>
        </p:txBody>
      </p:sp>
      <p:grpSp>
        <p:nvGrpSpPr>
          <p:cNvPr id="62466" name="组 1"/>
          <p:cNvGrpSpPr>
            <a:grpSpLocks/>
          </p:cNvGrpSpPr>
          <p:nvPr/>
        </p:nvGrpSpPr>
        <p:grpSpPr bwMode="auto">
          <a:xfrm>
            <a:off x="395288" y="2852738"/>
            <a:ext cx="3733800" cy="1941512"/>
            <a:chOff x="1511300" y="2241550"/>
            <a:chExt cx="3733800" cy="1941513"/>
          </a:xfrm>
        </p:grpSpPr>
        <p:sp>
          <p:nvSpPr>
            <p:cNvPr id="62468" name="Rectangle 5"/>
            <p:cNvSpPr>
              <a:spLocks noChangeArrowheads="1"/>
            </p:cNvSpPr>
            <p:nvPr/>
          </p:nvSpPr>
          <p:spPr bwMode="auto">
            <a:xfrm>
              <a:off x="1511300" y="2241550"/>
              <a:ext cx="2290763" cy="430213"/>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800" b="1" i="0"/>
                <a:t> 翻译的内容</a:t>
              </a:r>
              <a:r>
                <a:rPr lang="zh-CN" altLang="en-US" sz="2800" i="0"/>
                <a:t> </a:t>
              </a:r>
            </a:p>
          </p:txBody>
        </p:sp>
        <p:sp>
          <p:nvSpPr>
            <p:cNvPr id="62469" name="Rectangle 6"/>
            <p:cNvSpPr>
              <a:spLocks noChangeArrowheads="1"/>
            </p:cNvSpPr>
            <p:nvPr/>
          </p:nvSpPr>
          <p:spPr bwMode="auto">
            <a:xfrm>
              <a:off x="1511300" y="2997200"/>
              <a:ext cx="3733800" cy="430213"/>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800" b="1" i="0"/>
                <a:t> 目标语言的文化心理</a:t>
              </a:r>
              <a:r>
                <a:rPr lang="zh-CN" altLang="en-US" sz="2800" i="0"/>
                <a:t> </a:t>
              </a:r>
            </a:p>
          </p:txBody>
        </p:sp>
        <p:sp>
          <p:nvSpPr>
            <p:cNvPr id="62470" name="Rectangle 7"/>
            <p:cNvSpPr>
              <a:spLocks noChangeArrowheads="1"/>
            </p:cNvSpPr>
            <p:nvPr/>
          </p:nvSpPr>
          <p:spPr bwMode="auto">
            <a:xfrm>
              <a:off x="1511300" y="3752850"/>
              <a:ext cx="1930400" cy="430213"/>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800" b="1" i="0"/>
                <a:t> 特殊符号</a:t>
              </a:r>
              <a:r>
                <a:rPr lang="zh-CN" altLang="en-US" sz="2800" i="0"/>
                <a:t> </a:t>
              </a:r>
            </a:p>
          </p:txBody>
        </p:sp>
      </p:grpSp>
      <p:pic>
        <p:nvPicPr>
          <p:cNvPr id="62467" name="Picture 12" descr="680458"/>
          <p:cNvPicPr>
            <a:picLocks noChangeAspect="1" noChangeArrowheads="1"/>
          </p:cNvPicPr>
          <p:nvPr/>
        </p:nvPicPr>
        <p:blipFill>
          <a:blip r:embed="rId3" cstate="print"/>
          <a:srcRect/>
          <a:stretch>
            <a:fillRect/>
          </a:stretch>
        </p:blipFill>
        <p:spPr bwMode="auto">
          <a:xfrm>
            <a:off x="4357686" y="2349500"/>
            <a:ext cx="4643437" cy="285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翻译的内容</a:t>
            </a:r>
          </a:p>
        </p:txBody>
      </p:sp>
      <p:sp>
        <p:nvSpPr>
          <p:cNvPr id="3" name="内容占位符 2"/>
          <p:cNvSpPr>
            <a:spLocks noGrp="1"/>
          </p:cNvSpPr>
          <p:nvPr>
            <p:ph idx="1"/>
          </p:nvPr>
        </p:nvSpPr>
        <p:spPr/>
        <p:txBody>
          <a:bodyPr/>
          <a:lstStyle/>
          <a:p>
            <a:r>
              <a:rPr lang="zh-CN" altLang="en-US" dirty="0"/>
              <a:t>用户界面</a:t>
            </a:r>
            <a:endParaRPr lang="en-US" altLang="zh-CN" dirty="0"/>
          </a:p>
          <a:p>
            <a:r>
              <a:rPr lang="zh-CN" altLang="en-US" dirty="0"/>
              <a:t>联机文档</a:t>
            </a:r>
            <a:endParaRPr lang="en-US" altLang="zh-CN" dirty="0"/>
          </a:p>
          <a:p>
            <a:r>
              <a:rPr lang="zh-CN" altLang="en-US" dirty="0"/>
              <a:t>用户手册</a:t>
            </a:r>
            <a:endParaRPr lang="en-US" altLang="zh-CN" dirty="0"/>
          </a:p>
          <a:p>
            <a:r>
              <a:rPr lang="zh-CN" altLang="en-US" dirty="0"/>
              <a:t>步骤</a:t>
            </a:r>
            <a:endParaRPr lang="en-US" altLang="zh-CN" dirty="0"/>
          </a:p>
          <a:p>
            <a:pPr lvl="1"/>
            <a:r>
              <a:rPr lang="zh-CN" altLang="en-US" dirty="0"/>
              <a:t>提取要翻译的文字，图片等</a:t>
            </a:r>
            <a:endParaRPr lang="en-US" altLang="zh-CN" dirty="0"/>
          </a:p>
          <a:p>
            <a:pPr lvl="1"/>
            <a:r>
              <a:rPr lang="zh-CN" altLang="en-US" dirty="0"/>
              <a:t>将翻译的素材交给本地化团队去翻译</a:t>
            </a:r>
            <a:endParaRPr lang="en-US" altLang="zh-CN" dirty="0"/>
          </a:p>
          <a:p>
            <a:pPr lvl="1"/>
            <a:r>
              <a:rPr lang="zh-CN" altLang="en-US" dirty="0"/>
              <a:t>创建新的语言版本</a:t>
            </a:r>
          </a:p>
        </p:txBody>
      </p:sp>
      <p:sp>
        <p:nvSpPr>
          <p:cNvPr id="4" name="灯片编号占位符 3"/>
          <p:cNvSpPr>
            <a:spLocks noGrp="1"/>
          </p:cNvSpPr>
          <p:nvPr>
            <p:ph type="sldNum" sz="quarter" idx="10"/>
          </p:nvPr>
        </p:nvSpPr>
        <p:spPr/>
        <p:txBody>
          <a:bodyPr/>
          <a:lstStyle/>
          <a:p>
            <a:pPr>
              <a:defRPr/>
            </a:pPr>
            <a:fld id="{2AAD7587-FD4A-4913-914C-6513690539B9}"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979613" y="333375"/>
            <a:ext cx="5400675" cy="661988"/>
          </a:xfrm>
        </p:spPr>
        <p:txBody>
          <a:bodyPr/>
          <a:lstStyle/>
          <a:p>
            <a:pPr algn="ctr" eaLnBrk="1" hangingPunct="1"/>
            <a:r>
              <a:rPr lang="zh-CN" altLang="en-US" sz="3200" b="1">
                <a:solidFill>
                  <a:srgbClr val="FFFF00"/>
                </a:solidFill>
              </a:rPr>
              <a:t>软件本地化与翻译</a:t>
            </a:r>
          </a:p>
        </p:txBody>
      </p:sp>
      <p:sp>
        <p:nvSpPr>
          <p:cNvPr id="64514" name="Rectangle 16"/>
          <p:cNvSpPr>
            <a:spLocks noChangeArrowheads="1"/>
          </p:cNvSpPr>
          <p:nvPr/>
        </p:nvSpPr>
        <p:spPr bwMode="auto">
          <a:xfrm>
            <a:off x="1008063" y="2766070"/>
            <a:ext cx="7380287" cy="2000548"/>
          </a:xfrm>
          <a:prstGeom prst="rect">
            <a:avLst/>
          </a:prstGeom>
          <a:noFill/>
          <a:ln w="9525">
            <a:noFill/>
            <a:miter lim="800000"/>
            <a:headEnd/>
            <a:tailEnd/>
          </a:ln>
        </p:spPr>
        <p:txBody>
          <a:bodyPr lIns="0" tIns="0" rIns="0" bIns="0" anchor="ctr">
            <a:spAutoFit/>
          </a:bodyPr>
          <a:lstStyle/>
          <a:p>
            <a:pPr>
              <a:lnSpc>
                <a:spcPct val="130000"/>
              </a:lnSpc>
              <a:tabLst>
                <a:tab pos="723900" algn="l"/>
              </a:tabLst>
            </a:pPr>
            <a:endParaRPr lang="zh-CN" altLang="en-US" sz="2400" dirty="0"/>
          </a:p>
          <a:p>
            <a:pPr>
              <a:lnSpc>
                <a:spcPct val="130000"/>
              </a:lnSpc>
              <a:tabLst>
                <a:tab pos="723900" algn="l"/>
              </a:tabLst>
            </a:pPr>
            <a:r>
              <a:rPr lang="zh-CN" altLang="en-US" sz="2800" b="1" i="0" dirty="0">
                <a:solidFill>
                  <a:srgbClr val="3366FF"/>
                </a:solidFill>
              </a:rPr>
              <a:t>文化层面的更改 </a:t>
            </a:r>
          </a:p>
          <a:p>
            <a:pPr>
              <a:lnSpc>
                <a:spcPct val="130000"/>
              </a:lnSpc>
              <a:tabLst>
                <a:tab pos="723900" algn="l"/>
              </a:tabLst>
            </a:pPr>
            <a:r>
              <a:rPr lang="zh-CN" altLang="en-US" sz="2400" dirty="0"/>
              <a:t>包装、图标、宣传、样品、政治敏感的术语，地方规章和宗教信仰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476375" y="260350"/>
            <a:ext cx="6329363" cy="735013"/>
          </a:xfrm>
        </p:spPr>
        <p:txBody>
          <a:bodyPr/>
          <a:lstStyle/>
          <a:p>
            <a:pPr algn="ctr" eaLnBrk="1" hangingPunct="1"/>
            <a:r>
              <a:rPr lang="zh-CN" altLang="en-US" sz="3200" b="1">
                <a:solidFill>
                  <a:srgbClr val="FFFF00"/>
                </a:solidFill>
              </a:rPr>
              <a:t>翻译问题 </a:t>
            </a:r>
            <a:r>
              <a:rPr lang="en-US" altLang="zh-CN" sz="3200" b="1">
                <a:solidFill>
                  <a:srgbClr val="FFFF00"/>
                </a:solidFill>
              </a:rPr>
              <a:t>– </a:t>
            </a:r>
            <a:r>
              <a:rPr lang="zh-CN" altLang="en-US" sz="3200" b="1">
                <a:solidFill>
                  <a:srgbClr val="FFFF00"/>
                </a:solidFill>
              </a:rPr>
              <a:t>文字扩展</a:t>
            </a:r>
            <a:endParaRPr lang="en-US" altLang="en-US" sz="3200" b="1">
              <a:solidFill>
                <a:srgbClr val="FFFF00"/>
              </a:solidFill>
            </a:endParaRPr>
          </a:p>
        </p:txBody>
      </p:sp>
      <p:sp>
        <p:nvSpPr>
          <p:cNvPr id="66562" name="Rectangle 3"/>
          <p:cNvSpPr>
            <a:spLocks noGrp="1" noChangeArrowheads="1"/>
          </p:cNvSpPr>
          <p:nvPr>
            <p:ph type="body" idx="1"/>
          </p:nvPr>
        </p:nvSpPr>
        <p:spPr/>
        <p:txBody>
          <a:bodyPr/>
          <a:lstStyle/>
          <a:p>
            <a:pPr eaLnBrk="1" hangingPunct="1">
              <a:buFontTx/>
              <a:buNone/>
            </a:pPr>
            <a:endParaRPr lang="en-US" altLang="zh-CN"/>
          </a:p>
          <a:p>
            <a:pPr eaLnBrk="1" hangingPunct="1">
              <a:buFontTx/>
              <a:buNone/>
            </a:pPr>
            <a:endParaRPr lang="en-US" altLang="zh-CN"/>
          </a:p>
        </p:txBody>
      </p:sp>
      <p:pic>
        <p:nvPicPr>
          <p:cNvPr id="66563" name="Picture 4" descr="Nav bar"/>
          <p:cNvPicPr>
            <a:picLocks noChangeAspect="1" noChangeArrowheads="1"/>
          </p:cNvPicPr>
          <p:nvPr/>
        </p:nvPicPr>
        <p:blipFill>
          <a:blip r:embed="rId3" cstate="print"/>
          <a:srcRect/>
          <a:stretch>
            <a:fillRect/>
          </a:stretch>
        </p:blipFill>
        <p:spPr bwMode="auto">
          <a:xfrm>
            <a:off x="1116013" y="1268413"/>
            <a:ext cx="6919912" cy="547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1547813" y="260350"/>
            <a:ext cx="6335712" cy="661988"/>
          </a:xfrm>
        </p:spPr>
        <p:txBody>
          <a:bodyPr/>
          <a:lstStyle/>
          <a:p>
            <a:pPr algn="ctr" eaLnBrk="1" hangingPunct="1"/>
            <a:r>
              <a:rPr lang="en-US" altLang="zh-CN" sz="3200" b="1">
                <a:solidFill>
                  <a:srgbClr val="FFFF00"/>
                </a:solidFill>
              </a:rPr>
              <a:t>8.3 </a:t>
            </a:r>
            <a:r>
              <a:rPr lang="zh-CN" altLang="en-US" sz="3200" b="1">
                <a:solidFill>
                  <a:srgbClr val="FFFF00"/>
                </a:solidFill>
              </a:rPr>
              <a:t>软件本地化测试技术</a:t>
            </a:r>
          </a:p>
        </p:txBody>
      </p:sp>
      <p:sp>
        <p:nvSpPr>
          <p:cNvPr id="68610" name="Rectangle 4"/>
          <p:cNvSpPr>
            <a:spLocks noChangeArrowheads="1"/>
          </p:cNvSpPr>
          <p:nvPr/>
        </p:nvSpPr>
        <p:spPr bwMode="auto">
          <a:xfrm>
            <a:off x="323850" y="2781300"/>
            <a:ext cx="3960813" cy="1903413"/>
          </a:xfrm>
          <a:prstGeom prst="rect">
            <a:avLst/>
          </a:prstGeom>
          <a:noFill/>
          <a:ln w="9525">
            <a:noFill/>
            <a:miter lim="800000"/>
            <a:headEnd/>
            <a:tailEnd/>
          </a:ln>
        </p:spPr>
        <p:txBody>
          <a:bodyPr lIns="0" tIns="0" rIns="0" bIns="0">
            <a:spAutoFit/>
          </a:bodyPr>
          <a:lstStyle/>
          <a:p>
            <a:pPr>
              <a:lnSpc>
                <a:spcPct val="150000"/>
              </a:lnSpc>
              <a:tabLst>
                <a:tab pos="3405188" algn="l"/>
              </a:tabLst>
            </a:pPr>
            <a:r>
              <a:rPr lang="en-US" altLang="zh-CN" sz="2800" i="0"/>
              <a:t>8.3.1 </a:t>
            </a:r>
            <a:r>
              <a:rPr lang="zh-CN" altLang="en-US" sz="2800" i="0"/>
              <a:t>数据格式</a:t>
            </a:r>
          </a:p>
          <a:p>
            <a:pPr>
              <a:lnSpc>
                <a:spcPct val="150000"/>
              </a:lnSpc>
              <a:tabLst>
                <a:tab pos="3405188" algn="l"/>
              </a:tabLst>
            </a:pPr>
            <a:r>
              <a:rPr lang="en-US" altLang="zh-CN" sz="2800" i="0"/>
              <a:t>8.3.2 </a:t>
            </a:r>
            <a:r>
              <a:rPr lang="zh-CN" altLang="en-US" sz="2800" i="0"/>
              <a:t>页面显示和布局</a:t>
            </a:r>
          </a:p>
          <a:p>
            <a:pPr>
              <a:lnSpc>
                <a:spcPct val="150000"/>
              </a:lnSpc>
              <a:tabLst>
                <a:tab pos="3405188" algn="l"/>
              </a:tabLst>
            </a:pPr>
            <a:r>
              <a:rPr lang="en-US" altLang="zh-CN" sz="2800" i="0"/>
              <a:t>8.3.3 </a:t>
            </a:r>
            <a:r>
              <a:rPr lang="zh-CN" altLang="en-US" sz="2800" i="0"/>
              <a:t>配置和兼容性问题</a:t>
            </a:r>
          </a:p>
        </p:txBody>
      </p:sp>
      <p:pic>
        <p:nvPicPr>
          <p:cNvPr id="68611" name="图片 1" descr="屏幕快照 2014-04-26 下午6.46.29.png"/>
          <p:cNvPicPr>
            <a:picLocks noChangeAspect="1"/>
          </p:cNvPicPr>
          <p:nvPr/>
        </p:nvPicPr>
        <p:blipFill>
          <a:blip r:embed="rId3" cstate="print"/>
          <a:srcRect/>
          <a:stretch>
            <a:fillRect/>
          </a:stretch>
        </p:blipFill>
        <p:spPr bwMode="auto">
          <a:xfrm>
            <a:off x="4284663" y="1988840"/>
            <a:ext cx="4700588" cy="368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900113" y="512763"/>
            <a:ext cx="6119812" cy="661987"/>
          </a:xfrm>
        </p:spPr>
        <p:txBody>
          <a:bodyPr/>
          <a:lstStyle/>
          <a:p>
            <a:pPr algn="ctr" eaLnBrk="1" hangingPunct="1"/>
            <a:r>
              <a:rPr lang="zh-CN" altLang="en-US" sz="3200" b="1">
                <a:solidFill>
                  <a:srgbClr val="FFFF00"/>
                </a:solidFill>
              </a:rPr>
              <a:t>最常见的问题</a:t>
            </a:r>
          </a:p>
        </p:txBody>
      </p:sp>
      <p:grpSp>
        <p:nvGrpSpPr>
          <p:cNvPr id="70658" name="组 1"/>
          <p:cNvGrpSpPr>
            <a:grpSpLocks/>
          </p:cNvGrpSpPr>
          <p:nvPr/>
        </p:nvGrpSpPr>
        <p:grpSpPr bwMode="auto">
          <a:xfrm>
            <a:off x="395288" y="2636838"/>
            <a:ext cx="5832475" cy="2382837"/>
            <a:chOff x="323528" y="2475387"/>
            <a:chExt cx="5832648" cy="2382191"/>
          </a:xfrm>
        </p:grpSpPr>
        <p:sp>
          <p:nvSpPr>
            <p:cNvPr id="70660" name="Rectangle 4"/>
            <p:cNvSpPr>
              <a:spLocks noChangeArrowheads="1"/>
            </p:cNvSpPr>
            <p:nvPr/>
          </p:nvSpPr>
          <p:spPr bwMode="auto">
            <a:xfrm>
              <a:off x="323528" y="2475387"/>
              <a:ext cx="5832648" cy="2382191"/>
            </a:xfrm>
            <a:prstGeom prst="rect">
              <a:avLst/>
            </a:prstGeom>
            <a:noFill/>
            <a:ln w="9525">
              <a:noFill/>
              <a:miter lim="800000"/>
              <a:headEnd/>
              <a:tailEnd/>
            </a:ln>
          </p:spPr>
          <p:txBody>
            <a:bodyPr lIns="0" tIns="0" rIns="0" bIns="0" anchor="ctr">
              <a:spAutoFit/>
            </a:bodyPr>
            <a:lstStyle/>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en-US" sz="2400" b="1" i="0">
                  <a:solidFill>
                    <a:srgbClr val="3366FF"/>
                  </a:solidFill>
                  <a:latin typeface="宋体" charset="-122"/>
                </a:rPr>
                <a:t>用户姓名</a:t>
              </a:r>
              <a:endParaRPr lang="en-US" altLang="zh-CN" sz="2400" b="1" i="0">
                <a:solidFill>
                  <a:srgbClr val="3366FF"/>
                </a:solidFill>
                <a:latin typeface="宋体"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zh-CN" sz="2400" b="1" i="0">
                <a:solidFill>
                  <a:srgbClr val="3366FF"/>
                </a:solidFill>
                <a:latin typeface="宋体"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en-US" sz="2400" b="1" i="0">
                  <a:solidFill>
                    <a:srgbClr val="3366FF"/>
                  </a:solidFill>
                  <a:latin typeface="宋体" charset="-122"/>
                </a:rPr>
                <a:t>中文</a:t>
              </a:r>
              <a:r>
                <a:rPr lang="en-US" altLang="zh-CN" sz="2400" b="1" i="0">
                  <a:solidFill>
                    <a:srgbClr val="3366FF"/>
                  </a:solidFill>
                  <a:latin typeface="宋体" charset="-122"/>
                </a:rPr>
                <a:t>:</a:t>
              </a:r>
              <a:r>
                <a:rPr lang="zh-CN" altLang="en-US" sz="2400" b="1" i="0">
                  <a:solidFill>
                    <a:srgbClr val="3366FF"/>
                  </a:solidFill>
                  <a:latin typeface="宋体" charset="-122"/>
                </a:rPr>
                <a:t>朱少民    朱先生</a:t>
              </a:r>
              <a:endParaRPr lang="en-US" altLang="zh-CN" sz="2400" b="1" i="0">
                <a:solidFill>
                  <a:srgbClr val="3366FF"/>
                </a:solidFill>
                <a:latin typeface="宋体"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zh-CN" sz="2400" b="1" i="0">
                <a:solidFill>
                  <a:srgbClr val="3366FF"/>
                </a:solidFill>
                <a:latin typeface="宋体"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zh-CN" altLang="en-US" sz="2400" b="1" i="0">
                  <a:solidFill>
                    <a:srgbClr val="3366FF"/>
                  </a:solidFill>
                  <a:latin typeface="宋体" charset="-122"/>
                </a:rPr>
                <a:t>英文</a:t>
              </a:r>
              <a:r>
                <a:rPr lang="en-US" altLang="zh-CN" sz="2400" b="1" i="0">
                  <a:solidFill>
                    <a:srgbClr val="3366FF"/>
                  </a:solidFill>
                  <a:latin typeface="宋体" charset="-122"/>
                </a:rPr>
                <a:t>:Shaomin Zhu    Mr. Zhu</a:t>
              </a:r>
            </a:p>
          </p:txBody>
        </p:sp>
        <p:sp>
          <p:nvSpPr>
            <p:cNvPr id="70661" name="矩形 4"/>
            <p:cNvSpPr>
              <a:spLocks noChangeArrowheads="1"/>
            </p:cNvSpPr>
            <p:nvPr/>
          </p:nvSpPr>
          <p:spPr bwMode="auto">
            <a:xfrm>
              <a:off x="2123728" y="4419603"/>
              <a:ext cx="144016" cy="431304"/>
            </a:xfrm>
            <a:prstGeom prst="rect">
              <a:avLst/>
            </a:prstGeom>
            <a:solidFill>
              <a:srgbClr val="FF6600">
                <a:alpha val="50195"/>
              </a:srgbClr>
            </a:solidFill>
            <a:ln w="9525" algn="ctr">
              <a:noFill/>
              <a:round/>
              <a:headEnd/>
              <a:tailEnd/>
            </a:ln>
          </p:spPr>
          <p:txBody>
            <a:bodyPr lIns="0" tIns="0" rIns="0" bIns="0" anchor="ctr"/>
            <a:lstStyle/>
            <a:p>
              <a:endParaRPr lang="zh-CN" altLang="en-US">
                <a:solidFill>
                  <a:srgbClr val="3366FF"/>
                </a:solidFill>
              </a:endParaRPr>
            </a:p>
          </p:txBody>
        </p:sp>
        <p:sp>
          <p:nvSpPr>
            <p:cNvPr id="70662" name="矩形 6"/>
            <p:cNvSpPr>
              <a:spLocks noChangeArrowheads="1"/>
            </p:cNvSpPr>
            <p:nvPr/>
          </p:nvSpPr>
          <p:spPr bwMode="auto">
            <a:xfrm>
              <a:off x="3779912" y="4419603"/>
              <a:ext cx="216024" cy="431304"/>
            </a:xfrm>
            <a:prstGeom prst="rect">
              <a:avLst/>
            </a:prstGeom>
            <a:solidFill>
              <a:srgbClr val="FF6600">
                <a:alpha val="50195"/>
              </a:srgbClr>
            </a:solidFill>
            <a:ln w="9525" algn="ctr">
              <a:noFill/>
              <a:round/>
              <a:headEnd/>
              <a:tailEnd/>
            </a:ln>
          </p:spPr>
          <p:txBody>
            <a:bodyPr lIns="0" tIns="0" rIns="0" bIns="0" anchor="ctr"/>
            <a:lstStyle/>
            <a:p>
              <a:endParaRPr lang="zh-CN" altLang="en-US">
                <a:solidFill>
                  <a:srgbClr val="3366FF"/>
                </a:solidFill>
              </a:endParaRPr>
            </a:p>
          </p:txBody>
        </p:sp>
      </p:grpSp>
      <p:pic>
        <p:nvPicPr>
          <p:cNvPr id="70659" name="图片 2" descr="屏幕快照 2014-04-26 下午6.50.01.png"/>
          <p:cNvPicPr>
            <a:picLocks noChangeAspect="1"/>
          </p:cNvPicPr>
          <p:nvPr/>
        </p:nvPicPr>
        <p:blipFill>
          <a:blip r:embed="rId3" cstate="print"/>
          <a:srcRect/>
          <a:stretch>
            <a:fillRect/>
          </a:stretch>
        </p:blipFill>
        <p:spPr bwMode="auto">
          <a:xfrm>
            <a:off x="4699000" y="2060575"/>
            <a:ext cx="44450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2411413" y="260350"/>
            <a:ext cx="4464050" cy="661988"/>
          </a:xfrm>
        </p:spPr>
        <p:txBody>
          <a:bodyPr/>
          <a:lstStyle/>
          <a:p>
            <a:pPr algn="ctr" eaLnBrk="1" hangingPunct="1"/>
            <a:r>
              <a:rPr lang="en-US" altLang="zh-CN" sz="3200" b="1">
                <a:solidFill>
                  <a:srgbClr val="FFFF00"/>
                </a:solidFill>
              </a:rPr>
              <a:t>8.3.1 </a:t>
            </a:r>
            <a:r>
              <a:rPr lang="zh-CN" altLang="en-US" sz="3200" b="1">
                <a:solidFill>
                  <a:srgbClr val="FFFF00"/>
                </a:solidFill>
              </a:rPr>
              <a:t>数据格式</a:t>
            </a:r>
          </a:p>
        </p:txBody>
      </p:sp>
      <p:sp>
        <p:nvSpPr>
          <p:cNvPr id="72706" name="Rectangle 4"/>
          <p:cNvSpPr>
            <a:spLocks noChangeArrowheads="1"/>
          </p:cNvSpPr>
          <p:nvPr/>
        </p:nvSpPr>
        <p:spPr bwMode="auto">
          <a:xfrm>
            <a:off x="1042988" y="1559862"/>
            <a:ext cx="3241675" cy="4481227"/>
          </a:xfrm>
          <a:prstGeom prst="rect">
            <a:avLst/>
          </a:prstGeom>
          <a:noFill/>
          <a:ln w="9525">
            <a:noFill/>
            <a:miter lim="800000"/>
            <a:headEnd/>
            <a:tailEnd/>
          </a:ln>
        </p:spPr>
        <p:txBody>
          <a:bodyPr lIns="0" tIns="0" rIns="0" bIns="0" anchor="ctr">
            <a:spAutoFit/>
          </a:bodyPr>
          <a:lstStyle/>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charset="-122"/>
              </a:rPr>
              <a:t>1. </a:t>
            </a:r>
            <a:r>
              <a:rPr lang="zh-CN" altLang="en-US" sz="2800" i="0" dirty="0">
                <a:latin typeface="宋体" charset="-122"/>
              </a:rPr>
              <a:t>数字</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charset="-122"/>
              </a:rPr>
              <a:t>2. </a:t>
            </a:r>
            <a:r>
              <a:rPr lang="zh-CN" altLang="en-US" sz="2800" i="0" dirty="0">
                <a:latin typeface="宋体" charset="-122"/>
              </a:rPr>
              <a:t>货币</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charset="-122"/>
              </a:rPr>
              <a:t>3. </a:t>
            </a:r>
            <a:r>
              <a:rPr lang="zh-CN" altLang="en-US" sz="2800" i="0" dirty="0">
                <a:latin typeface="宋体" charset="-122"/>
              </a:rPr>
              <a:t>时间</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charset="-122"/>
              </a:rPr>
              <a:t>4. </a:t>
            </a:r>
            <a:r>
              <a:rPr lang="zh-CN" altLang="en-US" sz="2800" i="0" dirty="0">
                <a:latin typeface="宋体" charset="-122"/>
              </a:rPr>
              <a:t>日期格式</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charset="-122"/>
              </a:rPr>
              <a:t>5. </a:t>
            </a:r>
            <a:r>
              <a:rPr lang="zh-CN" altLang="en-US" sz="2800" i="0" dirty="0">
                <a:latin typeface="宋体" charset="-122"/>
              </a:rPr>
              <a:t>度量衡的单位</a:t>
            </a:r>
            <a:endParaRPr lang="en-US" altLang="zh-CN" sz="2800" i="0" dirty="0">
              <a:latin typeface="宋体"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charset="-122"/>
              </a:rPr>
              <a:t>6. </a:t>
            </a:r>
            <a:r>
              <a:rPr lang="zh-CN" altLang="en-US" sz="2800" i="0" dirty="0">
                <a:latin typeface="宋体" charset="-122"/>
              </a:rPr>
              <a:t>索引和排序</a:t>
            </a:r>
            <a:endParaRPr lang="en-US" altLang="zh-CN" sz="2800" i="0" dirty="0">
              <a:latin typeface="宋体" charset="-122"/>
            </a:endParaRP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charset="-122"/>
              </a:rPr>
              <a:t>7. </a:t>
            </a:r>
            <a:r>
              <a:rPr lang="zh-CN" altLang="en-US" sz="2800" i="0" dirty="0">
                <a:latin typeface="宋体" charset="-122"/>
              </a:rPr>
              <a:t>姓名格式</a:t>
            </a:r>
          </a:p>
          <a:p>
            <a:pPr>
              <a:lnSpc>
                <a:spcPct val="130000"/>
              </a:lnSpc>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zh-CN" sz="2800" i="0" dirty="0">
                <a:latin typeface="宋体" charset="-122"/>
              </a:rPr>
              <a:t>8. </a:t>
            </a:r>
            <a:r>
              <a:rPr lang="zh-CN" altLang="en-US" sz="2800" i="0" dirty="0">
                <a:latin typeface="宋体" charset="-122"/>
              </a:rPr>
              <a:t>复数问题</a:t>
            </a:r>
          </a:p>
        </p:txBody>
      </p:sp>
      <p:pic>
        <p:nvPicPr>
          <p:cNvPr id="72707" name="Picture 2" descr="http://upload.wikimedia.org/wikipedia/commons/thumb/0/05/Date_format_by_country.svg/900px-Date_format_by_country.svg.png"/>
          <p:cNvPicPr>
            <a:picLocks noChangeAspect="1" noChangeArrowheads="1"/>
          </p:cNvPicPr>
          <p:nvPr/>
        </p:nvPicPr>
        <p:blipFill>
          <a:blip r:embed="rId3" cstate="print"/>
          <a:srcRect/>
          <a:stretch>
            <a:fillRect/>
          </a:stretch>
        </p:blipFill>
        <p:spPr bwMode="auto">
          <a:xfrm>
            <a:off x="3992563" y="2506663"/>
            <a:ext cx="5151437" cy="297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1619250" y="260350"/>
            <a:ext cx="5843588" cy="762000"/>
          </a:xfrm>
        </p:spPr>
        <p:txBody>
          <a:bodyPr/>
          <a:lstStyle/>
          <a:p>
            <a:pPr algn="ctr" eaLnBrk="1" hangingPunct="1"/>
            <a:r>
              <a:rPr lang="zh-CN" altLang="en-US" sz="3200" b="1">
                <a:solidFill>
                  <a:srgbClr val="FFFF00"/>
                </a:solidFill>
              </a:rPr>
              <a:t>区域与语言</a:t>
            </a:r>
            <a:endParaRPr lang="en-US" altLang="en-US" sz="3200" b="1">
              <a:solidFill>
                <a:srgbClr val="FFFF00"/>
              </a:solidFill>
            </a:endParaRPr>
          </a:p>
        </p:txBody>
      </p:sp>
      <p:pic>
        <p:nvPicPr>
          <p:cNvPr id="74754" name="图片 1"/>
          <p:cNvPicPr>
            <a:picLocks noChangeAspect="1"/>
          </p:cNvPicPr>
          <p:nvPr/>
        </p:nvPicPr>
        <p:blipFill>
          <a:blip r:embed="rId3" cstate="print"/>
          <a:srcRect/>
          <a:stretch>
            <a:fillRect/>
          </a:stretch>
        </p:blipFill>
        <p:spPr bwMode="auto">
          <a:xfrm>
            <a:off x="250825" y="1268413"/>
            <a:ext cx="4335463" cy="5473700"/>
          </a:xfrm>
          <a:prstGeom prst="rect">
            <a:avLst/>
          </a:prstGeom>
          <a:noFill/>
          <a:ln w="9525">
            <a:noFill/>
            <a:miter lim="800000"/>
            <a:headEnd/>
            <a:tailEnd/>
          </a:ln>
        </p:spPr>
      </p:pic>
      <p:pic>
        <p:nvPicPr>
          <p:cNvPr id="74755" name="图片 2"/>
          <p:cNvPicPr>
            <a:picLocks noChangeAspect="1"/>
          </p:cNvPicPr>
          <p:nvPr/>
        </p:nvPicPr>
        <p:blipFill>
          <a:blip r:embed="rId4" cstate="print"/>
          <a:srcRect/>
          <a:stretch>
            <a:fillRect/>
          </a:stretch>
        </p:blipFill>
        <p:spPr bwMode="auto">
          <a:xfrm>
            <a:off x="4716463" y="1268413"/>
            <a:ext cx="4283075" cy="548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763713" y="188913"/>
            <a:ext cx="5699125" cy="762000"/>
          </a:xfrm>
        </p:spPr>
        <p:txBody>
          <a:bodyPr/>
          <a:lstStyle/>
          <a:p>
            <a:pPr algn="ctr" eaLnBrk="1" hangingPunct="1"/>
            <a:r>
              <a:rPr lang="zh-CN" altLang="en-US" sz="3200" b="1">
                <a:solidFill>
                  <a:srgbClr val="FFFF00"/>
                </a:solidFill>
              </a:rPr>
              <a:t>本地化问题 </a:t>
            </a:r>
            <a:r>
              <a:rPr lang="en-US" altLang="zh-CN" sz="3200" b="1">
                <a:solidFill>
                  <a:srgbClr val="FFFF00"/>
                </a:solidFill>
              </a:rPr>
              <a:t>- </a:t>
            </a:r>
            <a:r>
              <a:rPr lang="zh-CN" altLang="en-US" sz="3200" b="1">
                <a:solidFill>
                  <a:srgbClr val="FFFF00"/>
                </a:solidFill>
              </a:rPr>
              <a:t>数据格式</a:t>
            </a:r>
            <a:endParaRPr lang="en-US" altLang="en-US" sz="3200" b="1">
              <a:solidFill>
                <a:srgbClr val="FFFF00"/>
              </a:solidFill>
            </a:endParaRPr>
          </a:p>
        </p:txBody>
      </p:sp>
      <p:pic>
        <p:nvPicPr>
          <p:cNvPr id="76802" name="Picture 4" descr="Regions"/>
          <p:cNvPicPr>
            <a:picLocks noChangeAspect="1" noChangeArrowheads="1"/>
          </p:cNvPicPr>
          <p:nvPr/>
        </p:nvPicPr>
        <p:blipFill>
          <a:blip r:embed="rId3" cstate="print"/>
          <a:srcRect/>
          <a:stretch>
            <a:fillRect/>
          </a:stretch>
        </p:blipFill>
        <p:spPr bwMode="auto">
          <a:xfrm>
            <a:off x="323850" y="1196975"/>
            <a:ext cx="8512175" cy="5472113"/>
          </a:xfrm>
          <a:prstGeom prst="rect">
            <a:avLst/>
          </a:prstGeom>
          <a:noFill/>
          <a:ln w="9525">
            <a:noFill/>
            <a:miter lim="800000"/>
            <a:headEnd/>
            <a:tailEnd/>
          </a:ln>
        </p:spPr>
      </p:pic>
      <p:cxnSp>
        <p:nvCxnSpPr>
          <p:cNvPr id="7" name="直接连接符 6"/>
          <p:cNvCxnSpPr>
            <a:cxnSpLocks noChangeShapeType="1"/>
          </p:cNvCxnSpPr>
          <p:nvPr/>
        </p:nvCxnSpPr>
        <p:spPr bwMode="auto">
          <a:xfrm>
            <a:off x="6480175" y="3429000"/>
            <a:ext cx="647700" cy="0"/>
          </a:xfrm>
          <a:prstGeom prst="line">
            <a:avLst/>
          </a:prstGeom>
          <a:noFill/>
          <a:ln w="22225" algn="ctr">
            <a:solidFill>
              <a:srgbClr val="FF0000"/>
            </a:solidFill>
            <a:round/>
            <a:headEnd/>
            <a:tailEnd/>
          </a:ln>
        </p:spPr>
      </p:cxnSp>
      <p:cxnSp>
        <p:nvCxnSpPr>
          <p:cNvPr id="9" name="直接连接符 8"/>
          <p:cNvCxnSpPr>
            <a:cxnSpLocks noChangeShapeType="1"/>
          </p:cNvCxnSpPr>
          <p:nvPr/>
        </p:nvCxnSpPr>
        <p:spPr bwMode="auto">
          <a:xfrm>
            <a:off x="6443663" y="4473575"/>
            <a:ext cx="649287" cy="0"/>
          </a:xfrm>
          <a:prstGeom prst="line">
            <a:avLst/>
          </a:prstGeom>
          <a:noFill/>
          <a:ln w="22225" algn="ctr">
            <a:solidFill>
              <a:srgbClr val="FF0000"/>
            </a:solidFill>
            <a:round/>
            <a:headEnd/>
            <a:tailEnd/>
          </a:ln>
        </p:spPr>
      </p:cxnSp>
      <p:cxnSp>
        <p:nvCxnSpPr>
          <p:cNvPr id="10" name="直接连接符 9"/>
          <p:cNvCxnSpPr>
            <a:cxnSpLocks noChangeShapeType="1"/>
          </p:cNvCxnSpPr>
          <p:nvPr/>
        </p:nvCxnSpPr>
        <p:spPr bwMode="auto">
          <a:xfrm>
            <a:off x="6408738" y="5732463"/>
            <a:ext cx="647700" cy="0"/>
          </a:xfrm>
          <a:prstGeom prst="line">
            <a:avLst/>
          </a:prstGeom>
          <a:noFill/>
          <a:ln w="22225" algn="ctr">
            <a:solidFill>
              <a:srgbClr val="FF0000"/>
            </a:solidFill>
            <a:round/>
            <a:headEnd/>
            <a:tailEnd/>
          </a:ln>
        </p:spPr>
      </p:cxnSp>
      <p:cxnSp>
        <p:nvCxnSpPr>
          <p:cNvPr id="11" name="直接连接符 10"/>
          <p:cNvCxnSpPr>
            <a:cxnSpLocks noChangeShapeType="1"/>
          </p:cNvCxnSpPr>
          <p:nvPr/>
        </p:nvCxnSpPr>
        <p:spPr bwMode="auto">
          <a:xfrm>
            <a:off x="1655763" y="2997200"/>
            <a:ext cx="1368425" cy="0"/>
          </a:xfrm>
          <a:prstGeom prst="line">
            <a:avLst/>
          </a:prstGeom>
          <a:noFill/>
          <a:ln w="22225" algn="ctr">
            <a:solidFill>
              <a:srgbClr val="FF0000"/>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200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par>
                          <p:cTn id="8" fill="hold">
                            <p:stCondLst>
                              <p:cond delay="2500"/>
                            </p:stCondLst>
                            <p:childTnLst>
                              <p:par>
                                <p:cTn id="9" presetID="12" presetClass="entr" presetSubtype="8"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slide(fromLeft)">
                                      <p:cBhvr>
                                        <p:cTn id="11" dur="500"/>
                                        <p:tgtEl>
                                          <p:spTgt spid="7"/>
                                        </p:tgtEl>
                                      </p:cBhvr>
                                    </p:animEffect>
                                  </p:childTnLst>
                                </p:cTn>
                              </p:par>
                            </p:childTnLst>
                          </p:cTn>
                        </p:par>
                        <p:par>
                          <p:cTn id="12" fill="hold">
                            <p:stCondLst>
                              <p:cond delay="5000"/>
                            </p:stCondLst>
                            <p:childTnLst>
                              <p:par>
                                <p:cTn id="13" presetID="12" presetClass="entr" presetSubtype="8" fill="hold" nodeType="afterEffect">
                                  <p:stCondLst>
                                    <p:cond delay="2000"/>
                                  </p:stCondLst>
                                  <p:childTnLst>
                                    <p:set>
                                      <p:cBhvr>
                                        <p:cTn id="14" dur="1" fill="hold">
                                          <p:stCondLst>
                                            <p:cond delay="0"/>
                                          </p:stCondLst>
                                        </p:cTn>
                                        <p:tgtEl>
                                          <p:spTgt spid="9"/>
                                        </p:tgtEl>
                                        <p:attrNameLst>
                                          <p:attrName>style.visibility</p:attrName>
                                        </p:attrNameLst>
                                      </p:cBhvr>
                                      <p:to>
                                        <p:strVal val="visible"/>
                                      </p:to>
                                    </p:set>
                                    <p:animEffect transition="in" filter="slide(fromLeft)">
                                      <p:cBhvr>
                                        <p:cTn id="15" dur="500"/>
                                        <p:tgtEl>
                                          <p:spTgt spid="9"/>
                                        </p:tgtEl>
                                      </p:cBhvr>
                                    </p:animEffect>
                                  </p:childTnLst>
                                </p:cTn>
                              </p:par>
                            </p:childTnLst>
                          </p:cTn>
                        </p:par>
                        <p:par>
                          <p:cTn id="16" fill="hold">
                            <p:stCondLst>
                              <p:cond delay="7500"/>
                            </p:stCondLst>
                            <p:childTnLst>
                              <p:par>
                                <p:cTn id="17" presetID="12" presetClass="entr" presetSubtype="8"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animEffect transition="in" filter="slide(from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619250" y="404813"/>
            <a:ext cx="5472113" cy="661987"/>
          </a:xfrm>
        </p:spPr>
        <p:txBody>
          <a:bodyPr/>
          <a:lstStyle/>
          <a:p>
            <a:pPr algn="ctr" eaLnBrk="1" hangingPunct="1"/>
            <a:r>
              <a:rPr lang="en-US" altLang="zh-CN" sz="3200" b="1">
                <a:solidFill>
                  <a:srgbClr val="FFFF00"/>
                </a:solidFill>
              </a:rPr>
              <a:t>8.3.2 </a:t>
            </a:r>
            <a:r>
              <a:rPr lang="zh-CN" altLang="en-US" sz="3200" b="1">
                <a:solidFill>
                  <a:srgbClr val="FFFF00"/>
                </a:solidFill>
              </a:rPr>
              <a:t>页面显示和布局</a:t>
            </a:r>
          </a:p>
        </p:txBody>
      </p:sp>
      <p:sp>
        <p:nvSpPr>
          <p:cNvPr id="34820" name="Rectangle 4"/>
          <p:cNvSpPr>
            <a:spLocks noGrp="1" noChangeArrowheads="1"/>
          </p:cNvSpPr>
          <p:nvPr>
            <p:ph type="body" idx="1"/>
          </p:nvPr>
        </p:nvSpPr>
        <p:spPr>
          <a:xfrm>
            <a:off x="1835150" y="1700213"/>
            <a:ext cx="5905500" cy="1766887"/>
          </a:xfrm>
        </p:spPr>
        <p:txBody>
          <a:bodyPr/>
          <a:lstStyle/>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德语最长，汉语比较精炼</a:t>
            </a:r>
          </a:p>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乱码 （双字节语言 </a:t>
            </a:r>
            <a:r>
              <a:rPr lang="en-US" altLang="zh-CN" sz="2400" kern="1200" dirty="0">
                <a:ea typeface="楷体"/>
                <a:cs typeface="楷体"/>
              </a:rPr>
              <a:t>GB/BIG5/JP/ … </a:t>
            </a:r>
            <a:r>
              <a:rPr lang="zh-CN" altLang="en-US" sz="2400" kern="1200" dirty="0">
                <a:ea typeface="楷体"/>
                <a:cs typeface="楷体"/>
              </a:rPr>
              <a:t>）</a:t>
            </a:r>
            <a:endParaRPr lang="en-US" altLang="zh-CN" sz="2400" kern="1200" dirty="0">
              <a:ea typeface="楷体"/>
              <a:cs typeface="楷体"/>
            </a:endParaRPr>
          </a:p>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字符索引、排序</a:t>
            </a:r>
            <a:endParaRPr lang="en-US" altLang="zh-CN" sz="2400" kern="1200" dirty="0">
              <a:ea typeface="楷体"/>
              <a:cs typeface="楷体"/>
            </a:endParaRPr>
          </a:p>
        </p:txBody>
      </p:sp>
      <p:pic>
        <p:nvPicPr>
          <p:cNvPr id="78851" name="图片 2" descr="屏幕快照 2014-04-26 下午6.58.41.png"/>
          <p:cNvPicPr>
            <a:picLocks noChangeAspect="1"/>
          </p:cNvPicPr>
          <p:nvPr/>
        </p:nvPicPr>
        <p:blipFill>
          <a:blip r:embed="rId3" cstate="print"/>
          <a:srcRect/>
          <a:stretch>
            <a:fillRect/>
          </a:stretch>
        </p:blipFill>
        <p:spPr bwMode="auto">
          <a:xfrm>
            <a:off x="1619250" y="4005263"/>
            <a:ext cx="6300788" cy="250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03350" y="366713"/>
            <a:ext cx="6169025" cy="561975"/>
          </a:xfrm>
        </p:spPr>
        <p:txBody>
          <a:bodyPr/>
          <a:lstStyle/>
          <a:p>
            <a:pPr algn="ctr" eaLnBrk="1" hangingPunct="1"/>
            <a:r>
              <a:rPr lang="zh-CN" altLang="en-US" sz="3200" b="1">
                <a:solidFill>
                  <a:srgbClr val="FFFF00"/>
                </a:solidFill>
              </a:rPr>
              <a:t>示例－阿拉伯语</a:t>
            </a:r>
          </a:p>
        </p:txBody>
      </p:sp>
      <p:pic>
        <p:nvPicPr>
          <p:cNvPr id="19459" name="Picture 3"/>
          <p:cNvPicPr>
            <a:picLocks noChangeAspect="1" noChangeArrowheads="1"/>
          </p:cNvPicPr>
          <p:nvPr/>
        </p:nvPicPr>
        <p:blipFill>
          <a:blip r:embed="rId5" cstate="print"/>
          <a:srcRect/>
          <a:stretch>
            <a:fillRect/>
          </a:stretch>
        </p:blipFill>
        <p:spPr bwMode="auto">
          <a:xfrm>
            <a:off x="684213" y="1412875"/>
            <a:ext cx="8208962" cy="5189538"/>
          </a:xfrm>
          <a:prstGeom prst="rect">
            <a:avLst/>
          </a:prstGeom>
          <a:noFill/>
          <a:ln w="12700" cap="sq">
            <a:noFill/>
            <a:miter lim="800000"/>
            <a:headEnd type="none" w="sm" len="sm"/>
            <a:tailEnd type="none" w="sm" len="sm"/>
          </a:ln>
        </p:spPr>
      </p:pic>
    </p:spTree>
  </p:cSld>
  <p:clrMapOvr>
    <a:overrideClrMapping bg1="lt1" tx1="dk1" bg2="lt2" tx2="dk2" accent1="accent1" accent2="accent2" accent3="accent3" accent4="accent4" accent5="accent5" accent6="accent6" hlink="hlink" folHlink="folHlink"/>
  </p:clrMapOvr>
  <p:transition>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1547813" y="333375"/>
            <a:ext cx="6119812" cy="661988"/>
          </a:xfrm>
        </p:spPr>
        <p:txBody>
          <a:bodyPr/>
          <a:lstStyle/>
          <a:p>
            <a:pPr algn="ctr" eaLnBrk="1" hangingPunct="1"/>
            <a:r>
              <a:rPr lang="zh-CN" altLang="en-US" sz="3200" b="1">
                <a:solidFill>
                  <a:srgbClr val="FFFF00"/>
                </a:solidFill>
              </a:rPr>
              <a:t>示例</a:t>
            </a:r>
            <a:r>
              <a:rPr lang="en-US" altLang="zh-CN" sz="3200" b="1">
                <a:solidFill>
                  <a:srgbClr val="FFFF00"/>
                </a:solidFill>
              </a:rPr>
              <a:t>- </a:t>
            </a:r>
            <a:r>
              <a:rPr lang="zh-CN" altLang="en-US" sz="3200" b="1">
                <a:solidFill>
                  <a:srgbClr val="FFFF00"/>
                </a:solidFill>
              </a:rPr>
              <a:t>不能完全显示</a:t>
            </a:r>
          </a:p>
        </p:txBody>
      </p:sp>
      <p:pic>
        <p:nvPicPr>
          <p:cNvPr id="80898" name="图片 2"/>
          <p:cNvPicPr>
            <a:picLocks noChangeAspect="1"/>
          </p:cNvPicPr>
          <p:nvPr/>
        </p:nvPicPr>
        <p:blipFill>
          <a:blip r:embed="rId3" cstate="print"/>
          <a:srcRect/>
          <a:stretch>
            <a:fillRect/>
          </a:stretch>
        </p:blipFill>
        <p:spPr bwMode="auto">
          <a:xfrm>
            <a:off x="1547813" y="1412875"/>
            <a:ext cx="6010275"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900113" y="512763"/>
            <a:ext cx="6119812" cy="661987"/>
          </a:xfrm>
        </p:spPr>
        <p:txBody>
          <a:bodyPr/>
          <a:lstStyle/>
          <a:p>
            <a:pPr algn="ctr" eaLnBrk="1" hangingPunct="1"/>
            <a:r>
              <a:rPr lang="zh-CN" altLang="en-US" sz="3200" b="1">
                <a:solidFill>
                  <a:srgbClr val="FFFF00"/>
                </a:solidFill>
              </a:rPr>
              <a:t>示例</a:t>
            </a:r>
            <a:r>
              <a:rPr lang="en-US" altLang="zh-CN" sz="3200" b="1">
                <a:solidFill>
                  <a:srgbClr val="FFFF00"/>
                </a:solidFill>
              </a:rPr>
              <a:t>- </a:t>
            </a:r>
            <a:r>
              <a:rPr lang="zh-CN" altLang="en-US" sz="3200" b="1">
                <a:solidFill>
                  <a:srgbClr val="FFFF00"/>
                </a:solidFill>
              </a:rPr>
              <a:t>乱码</a:t>
            </a:r>
          </a:p>
        </p:txBody>
      </p:sp>
      <p:pic>
        <p:nvPicPr>
          <p:cNvPr id="82946" name="图片 1"/>
          <p:cNvPicPr>
            <a:picLocks noChangeAspect="1"/>
          </p:cNvPicPr>
          <p:nvPr/>
        </p:nvPicPr>
        <p:blipFill>
          <a:blip r:embed="rId3" cstate="print"/>
          <a:srcRect/>
          <a:stretch>
            <a:fillRect/>
          </a:stretch>
        </p:blipFill>
        <p:spPr bwMode="auto">
          <a:xfrm>
            <a:off x="827088" y="1341438"/>
            <a:ext cx="7697787" cy="5256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1403350" y="333375"/>
            <a:ext cx="6119813" cy="661988"/>
          </a:xfrm>
        </p:spPr>
        <p:txBody>
          <a:bodyPr/>
          <a:lstStyle/>
          <a:p>
            <a:pPr algn="ctr" eaLnBrk="1" hangingPunct="1"/>
            <a:r>
              <a:rPr lang="zh-CN" altLang="en-US" sz="3200" b="1">
                <a:solidFill>
                  <a:srgbClr val="FFFF00"/>
                </a:solidFill>
              </a:rPr>
              <a:t>示例</a:t>
            </a:r>
            <a:r>
              <a:rPr lang="en-US" altLang="zh-CN" sz="3200" b="1">
                <a:solidFill>
                  <a:srgbClr val="FFFF00"/>
                </a:solidFill>
              </a:rPr>
              <a:t>- </a:t>
            </a:r>
            <a:r>
              <a:rPr lang="zh-CN" altLang="en-US" sz="3200" b="1">
                <a:solidFill>
                  <a:srgbClr val="FFFF00"/>
                </a:solidFill>
              </a:rPr>
              <a:t>其它</a:t>
            </a:r>
          </a:p>
        </p:txBody>
      </p:sp>
      <p:pic>
        <p:nvPicPr>
          <p:cNvPr id="84994" name="图片 2"/>
          <p:cNvPicPr>
            <a:picLocks noChangeAspect="1"/>
          </p:cNvPicPr>
          <p:nvPr/>
        </p:nvPicPr>
        <p:blipFill>
          <a:blip r:embed="rId3" cstate="print"/>
          <a:srcRect/>
          <a:stretch>
            <a:fillRect/>
          </a:stretch>
        </p:blipFill>
        <p:spPr bwMode="auto">
          <a:xfrm>
            <a:off x="1476375" y="1700213"/>
            <a:ext cx="6245225" cy="2306637"/>
          </a:xfrm>
          <a:prstGeom prst="rect">
            <a:avLst/>
          </a:prstGeom>
          <a:noFill/>
          <a:ln w="9525">
            <a:noFill/>
            <a:miter lim="800000"/>
            <a:headEnd/>
            <a:tailEnd/>
          </a:ln>
        </p:spPr>
      </p:pic>
      <p:pic>
        <p:nvPicPr>
          <p:cNvPr id="84995" name="图片 3"/>
          <p:cNvPicPr>
            <a:picLocks noChangeAspect="1"/>
          </p:cNvPicPr>
          <p:nvPr/>
        </p:nvPicPr>
        <p:blipFill>
          <a:blip r:embed="rId4" cstate="print"/>
          <a:srcRect/>
          <a:stretch>
            <a:fillRect/>
          </a:stretch>
        </p:blipFill>
        <p:spPr bwMode="auto">
          <a:xfrm>
            <a:off x="468313" y="4724400"/>
            <a:ext cx="8404225" cy="136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algn="ctr" eaLnBrk="1" hangingPunct="1"/>
            <a:r>
              <a:rPr lang="en-US" altLang="zh-CN" sz="3200" b="1">
                <a:solidFill>
                  <a:srgbClr val="FFFF00"/>
                </a:solidFill>
              </a:rPr>
              <a:t>UI</a:t>
            </a:r>
            <a:r>
              <a:rPr lang="zh-CN" altLang="en-US" sz="3200" b="1">
                <a:solidFill>
                  <a:srgbClr val="FFFF00"/>
                </a:solidFill>
              </a:rPr>
              <a:t>验证的细节</a:t>
            </a:r>
          </a:p>
        </p:txBody>
      </p:sp>
      <p:sp>
        <p:nvSpPr>
          <p:cNvPr id="35843" name="Rectangle 3"/>
          <p:cNvSpPr>
            <a:spLocks noGrp="1" noChangeArrowheads="1"/>
          </p:cNvSpPr>
          <p:nvPr>
            <p:ph type="body" idx="1"/>
          </p:nvPr>
        </p:nvSpPr>
        <p:spPr>
          <a:xfrm>
            <a:off x="395288" y="1700213"/>
            <a:ext cx="8353425" cy="4321175"/>
          </a:xfrm>
        </p:spPr>
        <p:txBody>
          <a:bodyPr/>
          <a:lstStyle/>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控件相互重叠或排列间隔不均衡。</a:t>
            </a:r>
          </a:p>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文字遮挡图像、文字超过边界或者控件中字符没有完整显示等问题</a:t>
            </a:r>
          </a:p>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文字方向的问题，如希伯莱文和阿拉伯文是从右到左显示</a:t>
            </a:r>
          </a:p>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左右对齐问题，</a:t>
            </a:r>
            <a:r>
              <a:rPr lang="zh-CN" altLang="en-US" kern="1200" dirty="0">
                <a:ea typeface="楷体"/>
                <a:cs typeface="楷体"/>
              </a:rPr>
              <a:t>如阿拉伯文应右对齐。中英文之间有区别，中文段落开头需要空两个字的距离，而英文开头则不是。</a:t>
            </a:r>
          </a:p>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连字符对多数拉丁语言有效，但对东方语言一般无效。</a:t>
            </a:r>
          </a:p>
          <a:p>
            <a:pPr>
              <a:lnSpc>
                <a:spcPct val="130000"/>
              </a:lnSpc>
              <a:buClr>
                <a:schemeClr val="accent1">
                  <a:lumMod val="50000"/>
                </a:schemeClr>
              </a:buClr>
              <a:buSzPct val="90000"/>
              <a:buFont typeface="Wingdings" charset="2"/>
              <a:buChar char="p"/>
              <a:tabLst>
                <a:tab pos="685800" algn="l"/>
              </a:tabLst>
              <a:defRPr/>
            </a:pPr>
            <a:r>
              <a:rPr lang="zh-CN" altLang="en-US" sz="2400" kern="1200" dirty="0">
                <a:ea typeface="楷体"/>
                <a:cs typeface="楷体"/>
              </a:rPr>
              <a:t>拉丁语言的大小写问题、多字节语言的显示乱码问题等等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2051050" y="333375"/>
            <a:ext cx="5184775" cy="661988"/>
          </a:xfrm>
        </p:spPr>
        <p:txBody>
          <a:bodyPr/>
          <a:lstStyle/>
          <a:p>
            <a:pPr algn="ctr" eaLnBrk="1" hangingPunct="1"/>
            <a:r>
              <a:rPr lang="en-US" altLang="zh-CN" sz="3200" b="1">
                <a:solidFill>
                  <a:srgbClr val="FFFF00"/>
                </a:solidFill>
              </a:rPr>
              <a:t>8.3.3 </a:t>
            </a:r>
            <a:r>
              <a:rPr lang="zh-CN" altLang="en-US" sz="3200" b="1">
                <a:solidFill>
                  <a:srgbClr val="FFFF00"/>
                </a:solidFill>
              </a:rPr>
              <a:t>配置和兼容性问题</a:t>
            </a:r>
          </a:p>
        </p:txBody>
      </p:sp>
      <p:sp>
        <p:nvSpPr>
          <p:cNvPr id="89090" name="Rectangle 4"/>
          <p:cNvSpPr>
            <a:spLocks noChangeArrowheads="1"/>
          </p:cNvSpPr>
          <p:nvPr/>
        </p:nvSpPr>
        <p:spPr bwMode="auto">
          <a:xfrm>
            <a:off x="755650" y="1728788"/>
            <a:ext cx="7777163" cy="3762375"/>
          </a:xfrm>
          <a:prstGeom prst="rect">
            <a:avLst/>
          </a:prstGeom>
          <a:noFill/>
          <a:ln w="9525">
            <a:noFill/>
            <a:miter lim="800000"/>
            <a:headEnd/>
            <a:tailEnd/>
          </a:ln>
        </p:spPr>
        <p:txBody>
          <a:bodyPr lIns="0" tIns="0" rIns="0" bIns="0" anchor="ctr">
            <a:spAutoFit/>
          </a:bodyPr>
          <a:lstStyle/>
          <a:p>
            <a:pPr>
              <a:lnSpc>
                <a:spcPct val="140000"/>
              </a:lnSpc>
              <a:tabLst>
                <a:tab pos="457200" algn="l"/>
              </a:tabLst>
            </a:pPr>
            <a:r>
              <a:rPr lang="zh-CN" altLang="en-US" sz="2400" i="0"/>
              <a:t>配置性包括键盘布局设计，它是语言依赖性最大的硬件、打印机配置等。</a:t>
            </a:r>
          </a:p>
          <a:p>
            <a:pPr>
              <a:lnSpc>
                <a:spcPct val="140000"/>
              </a:lnSpc>
              <a:tabLst>
                <a:tab pos="457200" algn="l"/>
              </a:tabLst>
            </a:pPr>
            <a:endParaRPr lang="en-US" altLang="zh-CN" sz="2400" i="0"/>
          </a:p>
          <a:p>
            <a:pPr>
              <a:lnSpc>
                <a:spcPct val="140000"/>
              </a:lnSpc>
              <a:tabLst>
                <a:tab pos="457200" algn="l"/>
              </a:tabLst>
            </a:pPr>
            <a:r>
              <a:rPr lang="zh-CN" altLang="en-US" sz="2400" i="0"/>
              <a:t>兼容性包括与硬件的兼容性、与上一版本的数据兼容及与其他本地化软件的兼容性等等</a:t>
            </a:r>
            <a:endParaRPr lang="en-US" altLang="zh-CN" sz="2400" i="0"/>
          </a:p>
          <a:p>
            <a:pPr>
              <a:lnSpc>
                <a:spcPct val="140000"/>
              </a:lnSpc>
              <a:tabLst>
                <a:tab pos="457200" algn="l"/>
              </a:tabLst>
            </a:pPr>
            <a:r>
              <a:rPr lang="en-US" altLang="zh-CN" sz="2800" b="1" i="0"/>
              <a:t>1. </a:t>
            </a:r>
            <a:r>
              <a:rPr lang="zh-CN" altLang="en-US" sz="2800" b="1" i="0"/>
              <a:t>数据库问题</a:t>
            </a:r>
            <a:endParaRPr lang="zh-CN" altLang="en-US" sz="2800" i="0"/>
          </a:p>
          <a:p>
            <a:pPr>
              <a:lnSpc>
                <a:spcPct val="140000"/>
              </a:lnSpc>
              <a:tabLst>
                <a:tab pos="457200" algn="l"/>
              </a:tabLst>
            </a:pPr>
            <a:r>
              <a:rPr lang="en-US" altLang="zh-CN" sz="2800" b="1" i="0"/>
              <a:t>2. </a:t>
            </a:r>
            <a:r>
              <a:rPr lang="zh-CN" altLang="en-US" sz="2800" b="1" i="0"/>
              <a:t>热键</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1763713" y="260350"/>
            <a:ext cx="5975350" cy="661988"/>
          </a:xfrm>
        </p:spPr>
        <p:txBody>
          <a:bodyPr/>
          <a:lstStyle/>
          <a:p>
            <a:pPr algn="ctr" eaLnBrk="1" hangingPunct="1"/>
            <a:r>
              <a:rPr lang="en-US" altLang="zh-CN" sz="3200" b="1">
                <a:solidFill>
                  <a:srgbClr val="FFFF00"/>
                </a:solidFill>
              </a:rPr>
              <a:t>8.4</a:t>
            </a:r>
            <a:r>
              <a:rPr lang="zh-CN" altLang="en-US" sz="3200" b="1">
                <a:solidFill>
                  <a:srgbClr val="FFFF00"/>
                </a:solidFill>
              </a:rPr>
              <a:t> 本地化的功能测试</a:t>
            </a:r>
          </a:p>
        </p:txBody>
      </p:sp>
      <p:grpSp>
        <p:nvGrpSpPr>
          <p:cNvPr id="93186" name="Group 4"/>
          <p:cNvGrpSpPr>
            <a:grpSpLocks/>
          </p:cNvGrpSpPr>
          <p:nvPr/>
        </p:nvGrpSpPr>
        <p:grpSpPr bwMode="auto">
          <a:xfrm>
            <a:off x="1287463" y="1685925"/>
            <a:ext cx="6432550" cy="4097338"/>
            <a:chOff x="811" y="1062"/>
            <a:chExt cx="4052" cy="2581"/>
          </a:xfrm>
        </p:grpSpPr>
        <p:sp>
          <p:nvSpPr>
            <p:cNvPr id="93187" name="Text Box 5"/>
            <p:cNvSpPr txBox="1">
              <a:spLocks noChangeArrowheads="1"/>
            </p:cNvSpPr>
            <p:nvPr/>
          </p:nvSpPr>
          <p:spPr bwMode="auto">
            <a:xfrm>
              <a:off x="2307" y="1062"/>
              <a:ext cx="1081" cy="288"/>
            </a:xfrm>
            <a:prstGeom prst="rect">
              <a:avLst/>
            </a:prstGeom>
            <a:noFill/>
            <a:ln w="9525">
              <a:noFill/>
              <a:miter lim="800000"/>
              <a:headEnd/>
              <a:tailEnd/>
            </a:ln>
          </p:spPr>
          <p:txBody>
            <a:bodyPr wrap="none">
              <a:spAutoFit/>
            </a:bodyPr>
            <a:lstStyle/>
            <a:p>
              <a:pPr algn="ctr"/>
              <a:r>
                <a:rPr lang="zh-CN" altLang="en-US" sz="2400" b="1"/>
                <a:t>本地化测试</a:t>
              </a:r>
              <a:endParaRPr lang="en-US" altLang="zh-CN" sz="2400" b="1"/>
            </a:p>
          </p:txBody>
        </p:sp>
        <p:sp>
          <p:nvSpPr>
            <p:cNvPr id="93188" name="Line 6"/>
            <p:cNvSpPr>
              <a:spLocks noChangeShapeType="1"/>
            </p:cNvSpPr>
            <p:nvPr/>
          </p:nvSpPr>
          <p:spPr bwMode="auto">
            <a:xfrm>
              <a:off x="2882" y="1375"/>
              <a:ext cx="0" cy="288"/>
            </a:xfrm>
            <a:prstGeom prst="line">
              <a:avLst/>
            </a:prstGeom>
            <a:noFill/>
            <a:ln w="9525">
              <a:solidFill>
                <a:schemeClr val="tx1"/>
              </a:solidFill>
              <a:round/>
              <a:headEnd/>
              <a:tailEnd/>
            </a:ln>
          </p:spPr>
          <p:txBody>
            <a:bodyPr wrap="none" anchor="ctr"/>
            <a:lstStyle/>
            <a:p>
              <a:endParaRPr lang="zh-CN" altLang="en-US"/>
            </a:p>
          </p:txBody>
        </p:sp>
        <p:sp>
          <p:nvSpPr>
            <p:cNvPr id="93189" name="Line 7"/>
            <p:cNvSpPr>
              <a:spLocks noChangeShapeType="1"/>
            </p:cNvSpPr>
            <p:nvPr/>
          </p:nvSpPr>
          <p:spPr bwMode="auto">
            <a:xfrm>
              <a:off x="1154" y="1663"/>
              <a:ext cx="3504" cy="0"/>
            </a:xfrm>
            <a:prstGeom prst="line">
              <a:avLst/>
            </a:prstGeom>
            <a:noFill/>
            <a:ln w="9525">
              <a:solidFill>
                <a:schemeClr val="tx1"/>
              </a:solidFill>
              <a:round/>
              <a:headEnd/>
              <a:tailEnd/>
            </a:ln>
          </p:spPr>
          <p:txBody>
            <a:bodyPr wrap="none" anchor="ctr"/>
            <a:lstStyle/>
            <a:p>
              <a:endParaRPr lang="zh-CN" altLang="en-US"/>
            </a:p>
          </p:txBody>
        </p:sp>
        <p:sp>
          <p:nvSpPr>
            <p:cNvPr id="93190" name="Text Box 8"/>
            <p:cNvSpPr txBox="1">
              <a:spLocks noChangeArrowheads="1"/>
            </p:cNvSpPr>
            <p:nvPr/>
          </p:nvSpPr>
          <p:spPr bwMode="auto">
            <a:xfrm>
              <a:off x="887" y="1957"/>
              <a:ext cx="500" cy="288"/>
            </a:xfrm>
            <a:prstGeom prst="rect">
              <a:avLst/>
            </a:prstGeom>
            <a:noFill/>
            <a:ln w="9525">
              <a:noFill/>
              <a:miter lim="800000"/>
              <a:headEnd/>
              <a:tailEnd/>
            </a:ln>
          </p:spPr>
          <p:txBody>
            <a:bodyPr wrap="none">
              <a:spAutoFit/>
            </a:bodyPr>
            <a:lstStyle/>
            <a:p>
              <a:pPr algn="ctr"/>
              <a:r>
                <a:rPr lang="zh-CN" altLang="en-US" sz="2400" b="1"/>
                <a:t>语言</a:t>
              </a:r>
              <a:endParaRPr lang="en-US" altLang="zh-CN" sz="2400" b="1"/>
            </a:p>
          </p:txBody>
        </p:sp>
        <p:sp>
          <p:nvSpPr>
            <p:cNvPr id="93191" name="Text Box 9"/>
            <p:cNvSpPr txBox="1">
              <a:spLocks noChangeArrowheads="1"/>
            </p:cNvSpPr>
            <p:nvPr/>
          </p:nvSpPr>
          <p:spPr bwMode="auto">
            <a:xfrm>
              <a:off x="4363" y="1957"/>
              <a:ext cx="500" cy="288"/>
            </a:xfrm>
            <a:prstGeom prst="rect">
              <a:avLst/>
            </a:prstGeom>
            <a:noFill/>
            <a:ln w="9525">
              <a:noFill/>
              <a:miter lim="800000"/>
              <a:headEnd/>
              <a:tailEnd/>
            </a:ln>
          </p:spPr>
          <p:txBody>
            <a:bodyPr wrap="none">
              <a:spAutoFit/>
            </a:bodyPr>
            <a:lstStyle/>
            <a:p>
              <a:pPr algn="ctr"/>
              <a:r>
                <a:rPr lang="zh-CN" altLang="en-US" sz="2400" b="1"/>
                <a:t>功能</a:t>
              </a:r>
              <a:endParaRPr lang="en-US" altLang="zh-CN" sz="2400" b="1"/>
            </a:p>
          </p:txBody>
        </p:sp>
        <p:sp>
          <p:nvSpPr>
            <p:cNvPr id="93192" name="Text Box 10"/>
            <p:cNvSpPr txBox="1">
              <a:spLocks noChangeArrowheads="1"/>
            </p:cNvSpPr>
            <p:nvPr/>
          </p:nvSpPr>
          <p:spPr bwMode="auto">
            <a:xfrm>
              <a:off x="2385" y="1969"/>
              <a:ext cx="994" cy="288"/>
            </a:xfrm>
            <a:prstGeom prst="rect">
              <a:avLst/>
            </a:prstGeom>
            <a:noFill/>
            <a:ln w="9525">
              <a:noFill/>
              <a:miter lim="800000"/>
              <a:headEnd/>
              <a:tailEnd/>
            </a:ln>
          </p:spPr>
          <p:txBody>
            <a:bodyPr wrap="none">
              <a:spAutoFit/>
            </a:bodyPr>
            <a:lstStyle/>
            <a:p>
              <a:pPr algn="ctr"/>
              <a:r>
                <a:rPr lang="zh-CN" altLang="en-US" sz="2400" b="1"/>
                <a:t>美观</a:t>
              </a:r>
              <a:r>
                <a:rPr lang="en-US" altLang="zh-CN" sz="2400" b="1"/>
                <a:t>/</a:t>
              </a:r>
              <a:r>
                <a:rPr lang="zh-CN" altLang="en-US" sz="2400" b="1"/>
                <a:t>界面</a:t>
              </a:r>
              <a:r>
                <a:rPr lang="zh-CN" altLang="en-US" sz="2400"/>
                <a:t> </a:t>
              </a:r>
              <a:endParaRPr lang="en-US" altLang="zh-CN" sz="2400"/>
            </a:p>
          </p:txBody>
        </p:sp>
        <p:sp>
          <p:nvSpPr>
            <p:cNvPr id="93193" name="Line 11"/>
            <p:cNvSpPr>
              <a:spLocks noChangeShapeType="1"/>
            </p:cNvSpPr>
            <p:nvPr/>
          </p:nvSpPr>
          <p:spPr bwMode="auto">
            <a:xfrm>
              <a:off x="1154" y="1663"/>
              <a:ext cx="0" cy="240"/>
            </a:xfrm>
            <a:prstGeom prst="line">
              <a:avLst/>
            </a:prstGeom>
            <a:noFill/>
            <a:ln w="9525">
              <a:solidFill>
                <a:schemeClr val="tx1"/>
              </a:solidFill>
              <a:round/>
              <a:headEnd/>
              <a:tailEnd/>
            </a:ln>
          </p:spPr>
          <p:txBody>
            <a:bodyPr wrap="none" anchor="ctr"/>
            <a:lstStyle/>
            <a:p>
              <a:endParaRPr lang="zh-CN" altLang="en-US"/>
            </a:p>
          </p:txBody>
        </p:sp>
        <p:sp>
          <p:nvSpPr>
            <p:cNvPr id="93194" name="Line 12"/>
            <p:cNvSpPr>
              <a:spLocks noChangeShapeType="1"/>
            </p:cNvSpPr>
            <p:nvPr/>
          </p:nvSpPr>
          <p:spPr bwMode="auto">
            <a:xfrm>
              <a:off x="2882" y="1663"/>
              <a:ext cx="0" cy="240"/>
            </a:xfrm>
            <a:prstGeom prst="line">
              <a:avLst/>
            </a:prstGeom>
            <a:noFill/>
            <a:ln w="9525">
              <a:solidFill>
                <a:schemeClr val="tx1"/>
              </a:solidFill>
              <a:round/>
              <a:headEnd/>
              <a:tailEnd/>
            </a:ln>
          </p:spPr>
          <p:txBody>
            <a:bodyPr wrap="none" anchor="ctr"/>
            <a:lstStyle/>
            <a:p>
              <a:endParaRPr lang="zh-CN" altLang="en-US"/>
            </a:p>
          </p:txBody>
        </p:sp>
        <p:sp>
          <p:nvSpPr>
            <p:cNvPr id="93195" name="Line 13"/>
            <p:cNvSpPr>
              <a:spLocks noChangeShapeType="1"/>
            </p:cNvSpPr>
            <p:nvPr/>
          </p:nvSpPr>
          <p:spPr bwMode="auto">
            <a:xfrm>
              <a:off x="4658" y="1663"/>
              <a:ext cx="0" cy="240"/>
            </a:xfrm>
            <a:prstGeom prst="line">
              <a:avLst/>
            </a:prstGeom>
            <a:noFill/>
            <a:ln w="9525">
              <a:solidFill>
                <a:schemeClr val="tx1"/>
              </a:solidFill>
              <a:round/>
              <a:headEnd/>
              <a:tailEnd/>
            </a:ln>
          </p:spPr>
          <p:txBody>
            <a:bodyPr wrap="none" anchor="ctr"/>
            <a:lstStyle/>
            <a:p>
              <a:endParaRPr lang="zh-CN" altLang="en-US"/>
            </a:p>
          </p:txBody>
        </p:sp>
        <p:sp>
          <p:nvSpPr>
            <p:cNvPr id="93196" name="Rectangle 14"/>
            <p:cNvSpPr>
              <a:spLocks noChangeArrowheads="1"/>
            </p:cNvSpPr>
            <p:nvPr/>
          </p:nvSpPr>
          <p:spPr bwMode="auto">
            <a:xfrm>
              <a:off x="2880" y="2544"/>
              <a:ext cx="1604" cy="461"/>
            </a:xfrm>
            <a:prstGeom prst="rect">
              <a:avLst/>
            </a:prstGeom>
            <a:noFill/>
            <a:ln w="9525">
              <a:noFill/>
              <a:miter lim="800000"/>
              <a:headEnd/>
              <a:tailEnd/>
            </a:ln>
          </p:spPr>
          <p:txBody>
            <a:bodyPr wrap="none">
              <a:spAutoFit/>
            </a:bodyPr>
            <a:lstStyle/>
            <a:p>
              <a:pPr algn="ctr" eaLnBrk="0" hangingPunct="0"/>
              <a:r>
                <a:rPr lang="en-US" altLang="zh-CN" b="1">
                  <a:latin typeface="Verdana" pitchFamily="34" charset="0"/>
                </a:rPr>
                <a:t>In-country testing</a:t>
              </a:r>
            </a:p>
            <a:p>
              <a:pPr algn="ctr" eaLnBrk="0" hangingPunct="0"/>
              <a:r>
                <a:rPr lang="zh-CN" altLang="en-US" sz="2400" b="1"/>
                <a:t>本土测试</a:t>
              </a:r>
              <a:endParaRPr lang="en-US" altLang="zh-CN" sz="2400" b="1">
                <a:latin typeface="Verdana" pitchFamily="34" charset="0"/>
              </a:endParaRPr>
            </a:p>
          </p:txBody>
        </p:sp>
        <p:sp>
          <p:nvSpPr>
            <p:cNvPr id="93197" name="Rectangle 15"/>
            <p:cNvSpPr>
              <a:spLocks noChangeArrowheads="1"/>
            </p:cNvSpPr>
            <p:nvPr/>
          </p:nvSpPr>
          <p:spPr bwMode="auto">
            <a:xfrm>
              <a:off x="811" y="3120"/>
              <a:ext cx="2944" cy="523"/>
            </a:xfrm>
            <a:prstGeom prst="rect">
              <a:avLst/>
            </a:prstGeom>
            <a:noFill/>
            <a:ln w="9525">
              <a:noFill/>
              <a:miter lim="800000"/>
              <a:headEnd/>
              <a:tailEnd/>
            </a:ln>
          </p:spPr>
          <p:txBody>
            <a:bodyPr wrap="none">
              <a:spAutoFit/>
            </a:bodyPr>
            <a:lstStyle/>
            <a:p>
              <a:pPr algn="ctr" eaLnBrk="0" hangingPunct="0"/>
              <a:r>
                <a:rPr lang="en-US" altLang="zh-CN" sz="1600" b="1">
                  <a:latin typeface="Verdana" pitchFamily="34" charset="0"/>
                </a:rPr>
                <a:t>Translation verification testing</a:t>
              </a:r>
              <a:r>
                <a:rPr lang="en-US" altLang="zh-CN" sz="2400" b="1">
                  <a:latin typeface="Verdana" pitchFamily="34" charset="0"/>
                </a:rPr>
                <a:t> </a:t>
              </a:r>
              <a:r>
                <a:rPr lang="en-US" altLang="zh-CN" b="1">
                  <a:latin typeface="Verdana" pitchFamily="34" charset="0"/>
                </a:rPr>
                <a:t>(TVT)</a:t>
              </a:r>
            </a:p>
            <a:p>
              <a:pPr algn="ctr" eaLnBrk="0" hangingPunct="0"/>
              <a:r>
                <a:rPr lang="zh-CN" altLang="en-US" sz="2400" b="1">
                  <a:latin typeface="Verdana" pitchFamily="34" charset="0"/>
                </a:rPr>
                <a:t>翻译验证测试</a:t>
              </a:r>
            </a:p>
          </p:txBody>
        </p:sp>
        <p:sp>
          <p:nvSpPr>
            <p:cNvPr id="93198" name="Line 16"/>
            <p:cNvSpPr>
              <a:spLocks noChangeShapeType="1"/>
            </p:cNvSpPr>
            <p:nvPr/>
          </p:nvSpPr>
          <p:spPr bwMode="auto">
            <a:xfrm>
              <a:off x="2016" y="1680"/>
              <a:ext cx="0" cy="1440"/>
            </a:xfrm>
            <a:prstGeom prst="line">
              <a:avLst/>
            </a:prstGeom>
            <a:noFill/>
            <a:ln w="9525">
              <a:solidFill>
                <a:schemeClr val="tx1"/>
              </a:solidFill>
              <a:round/>
              <a:headEnd/>
              <a:tailEnd/>
            </a:ln>
          </p:spPr>
          <p:txBody>
            <a:bodyPr/>
            <a:lstStyle/>
            <a:p>
              <a:endParaRPr lang="zh-CN" altLang="en-US"/>
            </a:p>
          </p:txBody>
        </p:sp>
        <p:sp>
          <p:nvSpPr>
            <p:cNvPr id="93199" name="Line 17"/>
            <p:cNvSpPr>
              <a:spLocks noChangeShapeType="1"/>
            </p:cNvSpPr>
            <p:nvPr/>
          </p:nvSpPr>
          <p:spPr bwMode="auto">
            <a:xfrm>
              <a:off x="3696" y="1680"/>
              <a:ext cx="0" cy="912"/>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algn="ctr" eaLnBrk="1" hangingPunct="1"/>
            <a:r>
              <a:rPr lang="en-US" altLang="zh-CN" sz="3200" b="1">
                <a:solidFill>
                  <a:srgbClr val="FFFF00"/>
                </a:solidFill>
              </a:rPr>
              <a:t>L10N</a:t>
            </a:r>
            <a:r>
              <a:rPr lang="zh-CN" altLang="en-US" sz="3200" b="1">
                <a:solidFill>
                  <a:srgbClr val="FFFF00"/>
                </a:solidFill>
              </a:rPr>
              <a:t>功能测试</a:t>
            </a:r>
          </a:p>
        </p:txBody>
      </p:sp>
      <p:sp>
        <p:nvSpPr>
          <p:cNvPr id="8" name="内容占位符 7"/>
          <p:cNvSpPr>
            <a:spLocks noGrp="1"/>
          </p:cNvSpPr>
          <p:nvPr>
            <p:ph idx="1"/>
          </p:nvPr>
        </p:nvSpPr>
        <p:spPr>
          <a:xfrm>
            <a:off x="323528" y="2636912"/>
            <a:ext cx="7992888" cy="4784725"/>
          </a:xfrm>
        </p:spPr>
        <p:txBody>
          <a:bodyPr/>
          <a:lstStyle/>
          <a:p>
            <a:r>
              <a:rPr lang="zh-CN" altLang="en-US" dirty="0"/>
              <a:t>联机文档：确保能在目标语言的</a:t>
            </a:r>
            <a:r>
              <a:rPr lang="en-US" altLang="zh-CN" dirty="0"/>
              <a:t>OS</a:t>
            </a:r>
            <a:r>
              <a:rPr lang="zh-CN" altLang="en-US" dirty="0"/>
              <a:t>下实现功能，字符能正确显示</a:t>
            </a:r>
            <a:endParaRPr lang="en-US" altLang="zh-CN" dirty="0"/>
          </a:p>
          <a:p>
            <a:pPr lvl="1"/>
            <a:r>
              <a:rPr lang="zh-CN" altLang="en-US" dirty="0"/>
              <a:t>与目标语言</a:t>
            </a:r>
            <a:r>
              <a:rPr lang="en-US" altLang="zh-CN" dirty="0"/>
              <a:t>OS</a:t>
            </a:r>
            <a:r>
              <a:rPr lang="zh-CN" altLang="en-US" dirty="0"/>
              <a:t>的兼容性</a:t>
            </a:r>
            <a:endParaRPr lang="en-US" altLang="zh-CN" dirty="0"/>
          </a:p>
          <a:p>
            <a:pPr lvl="1"/>
            <a:r>
              <a:rPr lang="zh-CN" altLang="en-US" dirty="0"/>
              <a:t>字体和图形能正确显示</a:t>
            </a:r>
            <a:endParaRPr lang="en-US" altLang="zh-CN" dirty="0"/>
          </a:p>
          <a:p>
            <a:pPr lvl="1"/>
            <a:r>
              <a:rPr lang="zh-CN" altLang="en-US" dirty="0"/>
              <a:t>与本地化的</a:t>
            </a:r>
            <a:r>
              <a:rPr lang="en-US" altLang="zh-CN" dirty="0"/>
              <a:t>acrobat reader</a:t>
            </a:r>
            <a:r>
              <a:rPr lang="zh-CN" altLang="en-US" dirty="0"/>
              <a:t>和</a:t>
            </a:r>
            <a:r>
              <a:rPr lang="en-US" altLang="zh-CN" dirty="0"/>
              <a:t>html</a:t>
            </a:r>
            <a:r>
              <a:rPr lang="zh-CN" altLang="en-US" dirty="0"/>
              <a:t>浏览器兼容</a:t>
            </a:r>
            <a:endParaRPr lang="en-US" altLang="zh-CN" dirty="0"/>
          </a:p>
          <a:p>
            <a:pPr lvl="1"/>
            <a:r>
              <a:rPr lang="zh-CN" altLang="en-US" dirty="0"/>
              <a:t>超链接的正常跳转</a:t>
            </a:r>
            <a:endParaRPr lang="en-US" altLang="zh-CN" dirty="0"/>
          </a:p>
          <a:p>
            <a:r>
              <a:rPr lang="zh-CN" altLang="en-US" dirty="0"/>
              <a:t>页面内容和图片：有些文字不是一眼就能看到的</a:t>
            </a:r>
            <a:endParaRPr lang="en-US" altLang="zh-CN" dirty="0"/>
          </a:p>
          <a:p>
            <a:pPr lvl="1"/>
            <a:r>
              <a:rPr lang="zh-CN" altLang="en-US" dirty="0"/>
              <a:t>显示在浏览器界面顶部的页面的标题</a:t>
            </a:r>
            <a:endParaRPr lang="en-US" altLang="zh-CN" dirty="0"/>
          </a:p>
          <a:p>
            <a:pPr lvl="1"/>
            <a:r>
              <a:rPr lang="zh-CN" altLang="en-US" dirty="0"/>
              <a:t>图片的标题，当图片正在下载或用户鼠标指向该图形时所显示的</a:t>
            </a:r>
            <a:r>
              <a:rPr lang="en-US" altLang="zh-CN" dirty="0"/>
              <a:t>ALT</a:t>
            </a:r>
            <a:r>
              <a:rPr lang="zh-CN" altLang="en-US" dirty="0"/>
              <a:t>属性</a:t>
            </a:r>
            <a:endParaRPr lang="en-US" altLang="zh-CN" dirty="0"/>
          </a:p>
          <a:p>
            <a:pPr lvl="1"/>
            <a:r>
              <a:rPr lang="zh-CN" altLang="en-US" dirty="0"/>
              <a:t>超链接的标题</a:t>
            </a:r>
            <a:endParaRPr lang="en-US" altLang="zh-CN" dirty="0"/>
          </a:p>
          <a:p>
            <a:r>
              <a:rPr lang="en-US" altLang="zh-CN" dirty="0"/>
              <a:t>Web</a:t>
            </a:r>
            <a:r>
              <a:rPr lang="zh-CN" altLang="en-US" dirty="0"/>
              <a:t>链接和高级选项：超链未被本地化的部分需提示</a:t>
            </a:r>
            <a:endParaRPr lang="en-US" altLang="zh-CN" dirty="0"/>
          </a:p>
          <a:p>
            <a:endParaRPr lang="zh-CN" altLang="en-US" dirty="0"/>
          </a:p>
        </p:txBody>
      </p:sp>
      <p:sp>
        <p:nvSpPr>
          <p:cNvPr id="39944" name="Rectangle 8"/>
          <p:cNvSpPr>
            <a:spLocks noChangeArrowheads="1"/>
          </p:cNvSpPr>
          <p:nvPr/>
        </p:nvSpPr>
        <p:spPr bwMode="auto">
          <a:xfrm>
            <a:off x="467544" y="1340768"/>
            <a:ext cx="8208912" cy="1317625"/>
          </a:xfrm>
          <a:prstGeom prst="rect">
            <a:avLst/>
          </a:prstGeom>
          <a:noFill/>
          <a:ln w="9525" algn="ctr">
            <a:noFill/>
            <a:miter lim="800000"/>
            <a:headEnd/>
            <a:tailEnd/>
          </a:ln>
        </p:spPr>
        <p:txBody>
          <a:bodyPr wrap="square" lIns="0" tIns="0" rIns="0" bIns="0" anchor="ctr">
            <a:spAutoFit/>
          </a:bodyPr>
          <a:lstStyle/>
          <a:p>
            <a:pPr>
              <a:lnSpc>
                <a:spcPct val="120000"/>
              </a:lnSpc>
              <a:defRPr/>
            </a:pPr>
            <a:r>
              <a:rPr lang="zh-CN" altLang="en-US" sz="2400" i="0" dirty="0">
                <a:solidFill>
                  <a:schemeClr val="accent1">
                    <a:lumMod val="50000"/>
                  </a:schemeClr>
                </a:solidFill>
                <a:latin typeface="楷体"/>
                <a:ea typeface="楷体"/>
                <a:cs typeface="楷体"/>
              </a:rPr>
              <a:t>不仅要查看用户界面，而且要对文件保存、打印等类似的功能进行测试，特别要注意语言环境特定的组件，比如时间、日期格式以及文字处理等相关方面的功能进行测试</a:t>
            </a:r>
            <a:r>
              <a:rPr lang="zh-CN" altLang="en-US" i="0" dirty="0">
                <a:solidFill>
                  <a:schemeClr val="accent1">
                    <a:lumMod val="50000"/>
                  </a:schemeClr>
                </a:solidFill>
                <a:latin typeface="楷体"/>
                <a:ea typeface="楷体"/>
                <a:cs typeface="楷体"/>
              </a:rPr>
              <a:t>。 </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2195513" y="333375"/>
            <a:ext cx="4824412" cy="661988"/>
          </a:xfrm>
        </p:spPr>
        <p:txBody>
          <a:bodyPr/>
          <a:lstStyle/>
          <a:p>
            <a:pPr algn="ctr" eaLnBrk="1" hangingPunct="1"/>
            <a:r>
              <a:rPr lang="zh-CN" altLang="en-US" sz="3200" b="1">
                <a:solidFill>
                  <a:srgbClr val="FFFF00"/>
                </a:solidFill>
              </a:rPr>
              <a:t>参考资源</a:t>
            </a:r>
          </a:p>
        </p:txBody>
      </p:sp>
      <p:sp>
        <p:nvSpPr>
          <p:cNvPr id="97282" name="Rectangle 3"/>
          <p:cNvSpPr>
            <a:spLocks noChangeArrowheads="1"/>
          </p:cNvSpPr>
          <p:nvPr/>
        </p:nvSpPr>
        <p:spPr bwMode="auto">
          <a:xfrm>
            <a:off x="1295400" y="2054225"/>
            <a:ext cx="4797425" cy="369888"/>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a:t>  </a:t>
            </a:r>
            <a:r>
              <a:rPr lang="en-US" altLang="zh-CN" sz="2400">
                <a:hlinkClick r:id="rId3"/>
              </a:rPr>
              <a:t>http://www.w3.org/International/</a:t>
            </a:r>
            <a:r>
              <a:rPr lang="zh-CN" altLang="en-US" sz="2400"/>
              <a:t> </a:t>
            </a:r>
          </a:p>
        </p:txBody>
      </p:sp>
      <p:sp>
        <p:nvSpPr>
          <p:cNvPr id="97283" name="Rectangle 4"/>
          <p:cNvSpPr>
            <a:spLocks noChangeArrowheads="1"/>
          </p:cNvSpPr>
          <p:nvPr/>
        </p:nvSpPr>
        <p:spPr bwMode="auto">
          <a:xfrm>
            <a:off x="1295400" y="2738438"/>
            <a:ext cx="7777163" cy="369887"/>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a:t>  </a:t>
            </a:r>
            <a:r>
              <a:rPr lang="en-US" altLang="zh-CN" sz="2400">
                <a:hlinkClick r:id="rId4"/>
              </a:rPr>
              <a:t>https://confluence.sakaiproject.org/display/I18N/Home</a:t>
            </a:r>
            <a:endParaRPr lang="zh-CN" altLang="en-US" sz="2400"/>
          </a:p>
        </p:txBody>
      </p:sp>
      <p:sp>
        <p:nvSpPr>
          <p:cNvPr id="97284" name="Rectangle 5"/>
          <p:cNvSpPr>
            <a:spLocks noChangeArrowheads="1"/>
          </p:cNvSpPr>
          <p:nvPr/>
        </p:nvSpPr>
        <p:spPr bwMode="auto">
          <a:xfrm>
            <a:off x="1295400" y="3386138"/>
            <a:ext cx="4090988" cy="369887"/>
          </a:xfrm>
          <a:prstGeom prst="rect">
            <a:avLst/>
          </a:prstGeom>
          <a:noFill/>
          <a:ln w="9525">
            <a:noFill/>
            <a:miter lim="800000"/>
            <a:headEnd/>
            <a:tailEnd/>
          </a:ln>
        </p:spPr>
        <p:txBody>
          <a:bodyPr wrap="none" lIns="0" tIns="0" rIns="0" bIns="0" anchor="ctr">
            <a:spAutoFit/>
          </a:bodyPr>
          <a:lstStyle/>
          <a:p>
            <a:pPr marL="457200" indent="-457200">
              <a:buClr>
                <a:srgbClr val="91AC4E"/>
              </a:buClr>
              <a:buSzPct val="90000"/>
              <a:buFont typeface="Wingdings" pitchFamily="2" charset="2"/>
              <a:buChar char="p"/>
            </a:pPr>
            <a:r>
              <a:rPr lang="en-US" altLang="zh-CN" sz="2400">
                <a:hlinkClick r:id="rId5"/>
              </a:rPr>
              <a:t>http://www.gala-global.org/</a:t>
            </a:r>
            <a:endParaRPr lang="zh-CN" altLang="en-US" sz="2400" b="1"/>
          </a:p>
        </p:txBody>
      </p:sp>
      <p:sp>
        <p:nvSpPr>
          <p:cNvPr id="97285" name="Rectangle 6"/>
          <p:cNvSpPr>
            <a:spLocks noChangeArrowheads="1"/>
          </p:cNvSpPr>
          <p:nvPr/>
        </p:nvSpPr>
        <p:spPr bwMode="auto">
          <a:xfrm>
            <a:off x="1295400" y="4070350"/>
            <a:ext cx="4762500" cy="369888"/>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a:t> </a:t>
            </a:r>
            <a:r>
              <a:rPr lang="en-US" altLang="zh-CN" sz="2400">
                <a:hlinkClick r:id="rId6"/>
              </a:rPr>
              <a:t>http://blogs.msdn.com/b/kierans/</a:t>
            </a:r>
            <a:endParaRPr lang="zh-CN" altLang="en-US" sz="2400"/>
          </a:p>
        </p:txBody>
      </p:sp>
      <p:sp>
        <p:nvSpPr>
          <p:cNvPr id="97286" name="Rectangle 6"/>
          <p:cNvSpPr>
            <a:spLocks noChangeArrowheads="1"/>
          </p:cNvSpPr>
          <p:nvPr/>
        </p:nvSpPr>
        <p:spPr bwMode="auto">
          <a:xfrm>
            <a:off x="1304925" y="5449888"/>
            <a:ext cx="7616825" cy="368300"/>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a:t> </a:t>
            </a:r>
            <a:r>
              <a:rPr lang="en-US" altLang="zh-CN" sz="2000">
                <a:hlinkClick r:id="rId7"/>
              </a:rPr>
              <a:t>http://en.wikipedia.org/wiki/Internationalization_and_localization</a:t>
            </a:r>
            <a:r>
              <a:rPr lang="en-US" altLang="zh-CN" sz="2400">
                <a:hlinkClick r:id="rId6"/>
              </a:rPr>
              <a:t>/</a:t>
            </a:r>
            <a:endParaRPr lang="zh-CN" altLang="en-US" sz="2400"/>
          </a:p>
        </p:txBody>
      </p:sp>
      <p:sp>
        <p:nvSpPr>
          <p:cNvPr id="97287" name="Rectangle 6"/>
          <p:cNvSpPr>
            <a:spLocks noChangeArrowheads="1"/>
          </p:cNvSpPr>
          <p:nvPr/>
        </p:nvSpPr>
        <p:spPr bwMode="auto">
          <a:xfrm>
            <a:off x="1295400" y="4833938"/>
            <a:ext cx="6937375" cy="368300"/>
          </a:xfrm>
          <a:prstGeom prst="rect">
            <a:avLst/>
          </a:prstGeom>
          <a:noFill/>
          <a:ln w="9525">
            <a:noFill/>
            <a:miter lim="800000"/>
            <a:headEnd/>
            <a:tailEnd/>
          </a:ln>
        </p:spPr>
        <p:txBody>
          <a:bodyPr wrap="none" lIns="0" tIns="0" rIns="0" bIns="0" anchor="ctr">
            <a:spAutoFit/>
          </a:bodyPr>
          <a:lstStyle/>
          <a:p>
            <a:pPr>
              <a:buClr>
                <a:srgbClr val="91AC4E"/>
              </a:buClr>
              <a:buSzPct val="90000"/>
              <a:buFont typeface="Wingdings" pitchFamily="2" charset="2"/>
              <a:buChar char="p"/>
            </a:pPr>
            <a:r>
              <a:rPr lang="zh-CN" altLang="en-US" sz="2400" b="1"/>
              <a:t> </a:t>
            </a:r>
            <a:r>
              <a:rPr lang="en-US" altLang="zh-CN" sz="2000">
                <a:hlinkClick r:id="rId6"/>
              </a:rPr>
              <a:t>http</a:t>
            </a:r>
            <a:r>
              <a:rPr lang="en-US" altLang="zh-CN" sz="2000">
                <a:hlinkClick r:id="rId8" invalidUrl="http:///"/>
              </a:rPr>
              <a:t>://</a:t>
            </a:r>
            <a:r>
              <a:rPr lang="en-US" altLang="zh-CN" sz="2000">
                <a:hlinkClick r:id="rId9"/>
              </a:rPr>
              <a:t>java.sun.com/developer/technicalArticles/Intl/IntlIntro</a:t>
            </a:r>
            <a:endParaRPr lang="zh-CN" altLang="en-US" sz="2000"/>
          </a:p>
        </p:txBody>
      </p:sp>
    </p:spTree>
  </p:cSld>
  <p:clrMapOvr>
    <a:masterClrMapping/>
  </p:clrMapOvr>
  <p:transition>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1835150" y="366713"/>
            <a:ext cx="5737225" cy="561975"/>
          </a:xfrm>
        </p:spPr>
        <p:txBody>
          <a:bodyPr/>
          <a:lstStyle/>
          <a:p>
            <a:pPr algn="ctr" eaLnBrk="1" hangingPunct="1"/>
            <a:r>
              <a:rPr lang="zh-CN" altLang="en-US" sz="3200" b="1">
                <a:solidFill>
                  <a:srgbClr val="FFFF00"/>
                </a:solidFill>
              </a:rPr>
              <a:t>作业</a:t>
            </a:r>
          </a:p>
        </p:txBody>
      </p:sp>
      <p:sp>
        <p:nvSpPr>
          <p:cNvPr id="99330" name="Rectangle 6"/>
          <p:cNvSpPr>
            <a:spLocks noChangeArrowheads="1"/>
          </p:cNvSpPr>
          <p:nvPr/>
        </p:nvSpPr>
        <p:spPr bwMode="auto">
          <a:xfrm>
            <a:off x="935038" y="2343150"/>
            <a:ext cx="4716462" cy="519113"/>
          </a:xfrm>
          <a:prstGeom prst="rect">
            <a:avLst/>
          </a:prstGeom>
          <a:noFill/>
          <a:ln w="9525" algn="ctr">
            <a:noFill/>
            <a:miter lim="800000"/>
            <a:headEnd/>
            <a:tailEnd/>
          </a:ln>
        </p:spPr>
        <p:txBody>
          <a:bodyPr anchor="ctr">
            <a:spAutoFit/>
          </a:bodyPr>
          <a:lstStyle/>
          <a:p>
            <a:pPr>
              <a:tabLst>
                <a:tab pos="571500" algn="l"/>
              </a:tabLst>
            </a:pPr>
            <a:r>
              <a:rPr lang="zh-CN" altLang="en-US" sz="2800" b="1"/>
              <a:t>第</a:t>
            </a:r>
            <a:r>
              <a:rPr lang="en-US" altLang="zh-CN" sz="2800" b="1"/>
              <a:t>10</a:t>
            </a:r>
            <a:r>
              <a:rPr lang="zh-CN" altLang="en-US" sz="2800" b="1"/>
              <a:t>章  </a:t>
            </a:r>
            <a:r>
              <a:rPr lang="en-US" altLang="zh-CN" sz="2800" b="1">
                <a:solidFill>
                  <a:schemeClr val="accent2"/>
                </a:solidFill>
              </a:rPr>
              <a:t>5</a:t>
            </a:r>
            <a:r>
              <a:rPr lang="zh-CN" altLang="en-US" sz="2800" b="1">
                <a:solidFill>
                  <a:schemeClr val="accent2"/>
                </a:solidFill>
              </a:rPr>
              <a:t>、</a:t>
            </a:r>
            <a:r>
              <a:rPr lang="en-US" altLang="zh-CN" sz="2800" b="1">
                <a:solidFill>
                  <a:schemeClr val="accent2"/>
                </a:solidFill>
              </a:rPr>
              <a:t>6</a:t>
            </a:r>
            <a:endParaRPr lang="zh-CN" altLang="en-US" sz="2400" b="1">
              <a:solidFill>
                <a:schemeClr val="accent2"/>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Rectangle 4"/>
          <p:cNvSpPr>
            <a:spLocks noChangeArrowheads="1"/>
          </p:cNvSpPr>
          <p:nvPr/>
        </p:nvSpPr>
        <p:spPr bwMode="black">
          <a:xfrm>
            <a:off x="971550" y="3141663"/>
            <a:ext cx="2663825" cy="647700"/>
          </a:xfrm>
          <a:prstGeom prst="rect">
            <a:avLst/>
          </a:prstGeom>
          <a:noFill/>
          <a:ln w="9525">
            <a:noFill/>
            <a:miter lim="800000"/>
            <a:headEnd/>
            <a:tailEnd/>
          </a:ln>
        </p:spPr>
        <p:txBody>
          <a:bodyPr/>
          <a:lstStyle/>
          <a:p>
            <a:pPr marL="342900" indent="-342900">
              <a:lnSpc>
                <a:spcPct val="130000"/>
              </a:lnSpc>
              <a:spcBef>
                <a:spcPct val="20000"/>
              </a:spcBef>
            </a:pPr>
            <a:r>
              <a:rPr lang="en-US" altLang="zh-CN" sz="2800" i="0">
                <a:solidFill>
                  <a:schemeClr val="bg1"/>
                </a:solidFill>
                <a:latin typeface="Chalkduster"/>
                <a:ea typeface="Chalkduster"/>
                <a:cs typeface="Chalkduster"/>
              </a:rPr>
              <a:t>Thank you</a:t>
            </a:r>
          </a:p>
        </p:txBody>
      </p:sp>
      <p:sp>
        <p:nvSpPr>
          <p:cNvPr id="8" name="Rectangle 5"/>
          <p:cNvSpPr>
            <a:spLocks noChangeArrowheads="1"/>
          </p:cNvSpPr>
          <p:nvPr/>
        </p:nvSpPr>
        <p:spPr bwMode="black">
          <a:xfrm>
            <a:off x="971550" y="1989138"/>
            <a:ext cx="2808288" cy="1214437"/>
          </a:xfrm>
          <a:prstGeom prst="rect">
            <a:avLst/>
          </a:prstGeom>
          <a:noFill/>
          <a:ln w="9525">
            <a:noFill/>
            <a:miter lim="800000"/>
            <a:headEnd/>
            <a:tailEnd/>
          </a:ln>
        </p:spPr>
        <p:txBody>
          <a:bodyPr anchor="ctr"/>
          <a:lstStyle/>
          <a:p>
            <a:r>
              <a:rPr lang="en-US" altLang="zh-CN" sz="5400" i="0">
                <a:solidFill>
                  <a:schemeClr val="bg1"/>
                </a:solidFill>
                <a:latin typeface="Avenir Black Oblique"/>
                <a:ea typeface="黑体" pitchFamily="49" charset="-122"/>
                <a:cs typeface="Avenir Black Oblique"/>
              </a:rPr>
              <a:t>Q &amp; A</a:t>
            </a:r>
            <a:endParaRPr lang="zh-CN" altLang="en-US" sz="5400" i="0">
              <a:solidFill>
                <a:schemeClr val="bg1"/>
              </a:solidFill>
              <a:latin typeface="Avenir Black Oblique"/>
              <a:ea typeface="黑体" pitchFamily="49" charset="-122"/>
              <a:cs typeface="Avenir Black Oblique"/>
            </a:endParaRPr>
          </a:p>
        </p:txBody>
      </p:sp>
      <p:pic>
        <p:nvPicPr>
          <p:cNvPr id="101380" name="图片 8"/>
          <p:cNvPicPr>
            <a:picLocks noChangeAspect="1"/>
          </p:cNvPicPr>
          <p:nvPr/>
        </p:nvPicPr>
        <p:blipFill>
          <a:blip r:embed="rId3" cstate="print"/>
          <a:srcRect/>
          <a:stretch>
            <a:fillRect/>
          </a:stretch>
        </p:blipFill>
        <p:spPr bwMode="auto">
          <a:xfrm>
            <a:off x="4406900" y="1484313"/>
            <a:ext cx="4737100" cy="273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5"/>
          <p:cNvPicPr>
            <a:picLocks noChangeAspect="1" noChangeArrowheads="1"/>
          </p:cNvPicPr>
          <p:nvPr/>
        </p:nvPicPr>
        <p:blipFill>
          <a:blip r:embed="rId3" cstate="print"/>
          <a:srcRect/>
          <a:stretch>
            <a:fillRect/>
          </a:stretch>
        </p:blipFill>
        <p:spPr bwMode="auto">
          <a:xfrm>
            <a:off x="4859338" y="1916113"/>
            <a:ext cx="4275137" cy="4275137"/>
          </a:xfrm>
          <a:prstGeom prst="rect">
            <a:avLst/>
          </a:prstGeom>
          <a:noFill/>
          <a:ln w="12700" cap="sq">
            <a:noFill/>
            <a:miter lim="800000"/>
            <a:headEnd type="none" w="sm" len="sm"/>
            <a:tailEnd type="none" w="sm" len="sm"/>
          </a:ln>
        </p:spPr>
      </p:pic>
      <p:sp>
        <p:nvSpPr>
          <p:cNvPr id="21506" name="Rectangle 2"/>
          <p:cNvSpPr>
            <a:spLocks noGrp="1" noChangeArrowheads="1"/>
          </p:cNvSpPr>
          <p:nvPr>
            <p:ph type="title"/>
          </p:nvPr>
        </p:nvSpPr>
        <p:spPr>
          <a:xfrm>
            <a:off x="1547813" y="333375"/>
            <a:ext cx="6262687" cy="574675"/>
          </a:xfrm>
        </p:spPr>
        <p:txBody>
          <a:bodyPr/>
          <a:lstStyle/>
          <a:p>
            <a:pPr algn="ctr" eaLnBrk="1" hangingPunct="1"/>
            <a:r>
              <a:rPr lang="zh-CN" altLang="en-US" sz="3200" b="1">
                <a:solidFill>
                  <a:srgbClr val="FFFF00"/>
                </a:solidFill>
              </a:rPr>
              <a:t>第</a:t>
            </a:r>
            <a:r>
              <a:rPr lang="zh-CN" altLang="zh-CN" sz="3200" b="1">
                <a:solidFill>
                  <a:srgbClr val="FFFF00"/>
                </a:solidFill>
              </a:rPr>
              <a:t>8</a:t>
            </a:r>
            <a:r>
              <a:rPr lang="zh-CN" altLang="en-US" sz="3200" b="1">
                <a:solidFill>
                  <a:srgbClr val="FFFF00"/>
                </a:solidFill>
              </a:rPr>
              <a:t>章 软件本地化测试</a:t>
            </a:r>
          </a:p>
        </p:txBody>
      </p:sp>
      <p:sp>
        <p:nvSpPr>
          <p:cNvPr id="21507" name="Rectangle 5"/>
          <p:cNvSpPr>
            <a:spLocks noChangeArrowheads="1"/>
          </p:cNvSpPr>
          <p:nvPr/>
        </p:nvSpPr>
        <p:spPr bwMode="auto">
          <a:xfrm>
            <a:off x="755650" y="2708275"/>
            <a:ext cx="4608513" cy="2239963"/>
          </a:xfrm>
          <a:prstGeom prst="rect">
            <a:avLst/>
          </a:prstGeom>
          <a:noFill/>
          <a:ln w="9525">
            <a:noFill/>
            <a:miter lim="800000"/>
            <a:headEnd/>
            <a:tailEnd/>
          </a:ln>
        </p:spPr>
        <p:txBody>
          <a:bodyPr lIns="0" tIns="0" rIns="0" bIns="0">
            <a:spAutoFit/>
          </a:bodyPr>
          <a:lstStyle/>
          <a:p>
            <a:pPr>
              <a:lnSpc>
                <a:spcPct val="130000"/>
              </a:lnSpc>
            </a:pPr>
            <a:r>
              <a:rPr lang="en-US" altLang="zh-CN" sz="2800" b="1" i="0" dirty="0"/>
              <a:t>8.1 </a:t>
            </a:r>
            <a:r>
              <a:rPr lang="zh-CN" altLang="en-US" sz="2800" b="1" i="0" dirty="0"/>
              <a:t>什么是软件本地化</a:t>
            </a:r>
          </a:p>
          <a:p>
            <a:pPr>
              <a:lnSpc>
                <a:spcPct val="130000"/>
              </a:lnSpc>
            </a:pPr>
            <a:r>
              <a:rPr lang="en-US" altLang="zh-CN" sz="2800" b="1" i="0" dirty="0"/>
              <a:t>8.2 </a:t>
            </a:r>
            <a:r>
              <a:rPr lang="zh-CN" altLang="en-US" sz="2800" b="1" i="0" dirty="0"/>
              <a:t>翻译验证</a:t>
            </a:r>
          </a:p>
          <a:p>
            <a:pPr>
              <a:lnSpc>
                <a:spcPct val="130000"/>
              </a:lnSpc>
            </a:pPr>
            <a:r>
              <a:rPr lang="en-US" altLang="zh-CN" sz="2800" b="1" i="0" dirty="0"/>
              <a:t>8.3 </a:t>
            </a:r>
            <a:r>
              <a:rPr lang="zh-CN" altLang="en-US" sz="2800" b="1" i="0" dirty="0"/>
              <a:t>本地化测试的技术问题</a:t>
            </a:r>
          </a:p>
          <a:p>
            <a:pPr>
              <a:lnSpc>
                <a:spcPct val="130000"/>
              </a:lnSpc>
            </a:pPr>
            <a:r>
              <a:rPr lang="en-US" altLang="zh-CN" sz="2800" b="1" i="0" dirty="0"/>
              <a:t>8.4 </a:t>
            </a:r>
            <a:r>
              <a:rPr lang="zh-CN" altLang="en-US" sz="2800" b="1" i="0" dirty="0"/>
              <a:t>本地化的功能测试</a:t>
            </a:r>
            <a:endParaRPr lang="en-US" altLang="zh-CN" sz="2800" b="1" i="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835150" y="260350"/>
            <a:ext cx="5113338" cy="719138"/>
          </a:xfrm>
        </p:spPr>
        <p:txBody>
          <a:bodyPr/>
          <a:lstStyle/>
          <a:p>
            <a:pPr algn="ctr" eaLnBrk="1" hangingPunct="1"/>
            <a:r>
              <a:rPr lang="en-US" altLang="zh-CN" sz="3200" b="1">
                <a:solidFill>
                  <a:srgbClr val="FFFF00"/>
                </a:solidFill>
              </a:rPr>
              <a:t>8.1</a:t>
            </a:r>
            <a:r>
              <a:rPr lang="zh-CN" altLang="en-US" sz="3200" b="1">
                <a:solidFill>
                  <a:srgbClr val="FFFF00"/>
                </a:solidFill>
              </a:rPr>
              <a:t> 什么是软件本地化</a:t>
            </a:r>
          </a:p>
        </p:txBody>
      </p:sp>
      <p:sp>
        <p:nvSpPr>
          <p:cNvPr id="23554" name="Rectangle 4"/>
          <p:cNvSpPr>
            <a:spLocks noChangeArrowheads="1"/>
          </p:cNvSpPr>
          <p:nvPr/>
        </p:nvSpPr>
        <p:spPr bwMode="auto">
          <a:xfrm>
            <a:off x="647700" y="2024063"/>
            <a:ext cx="5903913" cy="3148012"/>
          </a:xfrm>
          <a:prstGeom prst="rect">
            <a:avLst/>
          </a:prstGeom>
          <a:noFill/>
          <a:ln w="9525">
            <a:noFill/>
            <a:miter lim="800000"/>
            <a:headEnd/>
            <a:tailEnd/>
          </a:ln>
        </p:spPr>
        <p:txBody>
          <a:bodyPr lIns="0" tIns="0" rIns="0" bIns="0">
            <a:spAutoFit/>
          </a:bodyPr>
          <a:lstStyle/>
          <a:p>
            <a:endParaRPr lang="zh-CN" altLang="en-US" sz="2400"/>
          </a:p>
          <a:p>
            <a:pPr>
              <a:lnSpc>
                <a:spcPct val="130000"/>
              </a:lnSpc>
            </a:pPr>
            <a:r>
              <a:rPr lang="en-US" altLang="zh-CN" sz="2800" b="1" i="0"/>
              <a:t>8.1.1 </a:t>
            </a:r>
            <a:r>
              <a:rPr lang="zh-CN" altLang="en-US" sz="2800" b="1" i="0"/>
              <a:t>软件本地化与国际化</a:t>
            </a:r>
            <a:endParaRPr lang="en-US" altLang="zh-CN" sz="2800" b="1" i="0"/>
          </a:p>
          <a:p>
            <a:pPr>
              <a:lnSpc>
                <a:spcPct val="130000"/>
              </a:lnSpc>
            </a:pPr>
            <a:r>
              <a:rPr lang="en-US" altLang="zh-CN" sz="2800" b="1" i="0"/>
              <a:t>8.1.2 </a:t>
            </a:r>
            <a:r>
              <a:rPr lang="zh-CN" altLang="en-US" sz="2800" b="1" i="0"/>
              <a:t>字符集问题</a:t>
            </a:r>
            <a:endParaRPr lang="en-US" altLang="zh-CN" sz="2800" b="1" i="0"/>
          </a:p>
          <a:p>
            <a:pPr>
              <a:lnSpc>
                <a:spcPct val="130000"/>
              </a:lnSpc>
            </a:pPr>
            <a:r>
              <a:rPr lang="en-US" altLang="zh-CN" sz="2800" b="1" i="0"/>
              <a:t>8.1.3 </a:t>
            </a:r>
            <a:r>
              <a:rPr lang="zh-CN" altLang="en-US" sz="2800" b="1" i="0"/>
              <a:t>软件国际化标准</a:t>
            </a:r>
            <a:endParaRPr lang="en-US" altLang="zh-CN" sz="2800" b="1" i="0"/>
          </a:p>
          <a:p>
            <a:pPr>
              <a:lnSpc>
                <a:spcPct val="130000"/>
              </a:lnSpc>
            </a:pPr>
            <a:r>
              <a:rPr lang="en-US" altLang="zh-CN" sz="2800" b="1" i="0"/>
              <a:t>8.1.4 </a:t>
            </a:r>
            <a:r>
              <a:rPr lang="zh-CN" altLang="en-US" sz="2800" b="1" i="0"/>
              <a:t>软件本地化基本步骤</a:t>
            </a:r>
            <a:endParaRPr lang="en-US" altLang="zh-CN" sz="2800" b="1" i="0"/>
          </a:p>
          <a:p>
            <a:pPr>
              <a:lnSpc>
                <a:spcPct val="130000"/>
              </a:lnSpc>
            </a:pPr>
            <a:r>
              <a:rPr lang="en-US" altLang="zh-CN" sz="2800" b="1" i="0"/>
              <a:t>8.1.5 </a:t>
            </a:r>
            <a:r>
              <a:rPr lang="zh-CN" altLang="en-US" sz="2800" b="1" i="0"/>
              <a:t>软件本地化测试</a:t>
            </a:r>
            <a:endParaRPr lang="en-US" altLang="zh-CN" sz="2800" b="1" i="0"/>
          </a:p>
        </p:txBody>
      </p:sp>
      <p:pic>
        <p:nvPicPr>
          <p:cNvPr id="23555" name="Picture 2" descr="countries"/>
          <p:cNvPicPr>
            <a:picLocks noChangeAspect="1" noChangeArrowheads="1"/>
          </p:cNvPicPr>
          <p:nvPr/>
        </p:nvPicPr>
        <p:blipFill>
          <a:blip r:embed="rId3" cstate="print"/>
          <a:srcRect/>
          <a:stretch>
            <a:fillRect/>
          </a:stretch>
        </p:blipFill>
        <p:spPr bwMode="auto">
          <a:xfrm>
            <a:off x="5349875" y="2349500"/>
            <a:ext cx="3794125" cy="299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835150" y="476250"/>
            <a:ext cx="5257800" cy="561975"/>
          </a:xfrm>
        </p:spPr>
        <p:txBody>
          <a:bodyPr/>
          <a:lstStyle/>
          <a:p>
            <a:pPr algn="ctr" eaLnBrk="1" hangingPunct="1"/>
            <a:r>
              <a:rPr lang="en-US" altLang="zh-CN" sz="3200" b="1">
                <a:solidFill>
                  <a:srgbClr val="FFFF00"/>
                </a:solidFill>
              </a:rPr>
              <a:t>8.1.1 </a:t>
            </a:r>
            <a:r>
              <a:rPr lang="zh-CN" altLang="en-US" sz="3200" b="1">
                <a:solidFill>
                  <a:srgbClr val="FFFF00"/>
                </a:solidFill>
              </a:rPr>
              <a:t>软件本地化与国际化</a:t>
            </a:r>
            <a:endParaRPr lang="zh-CN" altLang="en-GB" sz="3200" b="1">
              <a:solidFill>
                <a:srgbClr val="FFFF00"/>
              </a:solidFill>
            </a:endParaRPr>
          </a:p>
        </p:txBody>
      </p:sp>
      <p:sp>
        <p:nvSpPr>
          <p:cNvPr id="9219" name="Rectangle 3"/>
          <p:cNvSpPr>
            <a:spLocks noGrp="1" noChangeArrowheads="1"/>
          </p:cNvSpPr>
          <p:nvPr>
            <p:ph type="body" idx="4294967295"/>
          </p:nvPr>
        </p:nvSpPr>
        <p:spPr>
          <a:xfrm>
            <a:off x="684213" y="1557338"/>
            <a:ext cx="7559675" cy="4679950"/>
          </a:xfrm>
        </p:spPr>
        <p:txBody>
          <a:bodyPr/>
          <a:lstStyle/>
          <a:p>
            <a:pPr eaLnBrk="1" hangingPunct="1">
              <a:spcBef>
                <a:spcPct val="0"/>
              </a:spcBef>
              <a:buClr>
                <a:srgbClr val="D56745"/>
              </a:buClr>
              <a:buFont typeface="Wingdings" pitchFamily="2" charset="2"/>
              <a:buNone/>
              <a:defRPr/>
            </a:pPr>
            <a:r>
              <a:rPr lang="zh-CN" altLang="en-US" sz="2400" dirty="0">
                <a:solidFill>
                  <a:srgbClr val="0000FF"/>
                </a:solidFill>
              </a:rPr>
              <a:t>软件国际化</a:t>
            </a:r>
            <a:r>
              <a:rPr lang="zh-CN" altLang="en-GB" sz="2400" dirty="0">
                <a:solidFill>
                  <a:srgbClr val="0000FF"/>
                </a:solidFill>
              </a:rPr>
              <a:t>（</a:t>
            </a:r>
            <a:r>
              <a:rPr lang="en-GB" altLang="zh-CN" sz="2400" dirty="0">
                <a:solidFill>
                  <a:srgbClr val="0000FF"/>
                </a:solidFill>
              </a:rPr>
              <a:t>SW Internationalization，I18N）</a:t>
            </a:r>
            <a:endParaRPr lang="zh-CN" altLang="en-US" sz="2400" dirty="0">
              <a:solidFill>
                <a:srgbClr val="0000FF"/>
              </a:solidFill>
            </a:endParaRPr>
          </a:p>
          <a:p>
            <a:pPr lvl="1" eaLnBrk="1" hangingPunct="1">
              <a:spcBef>
                <a:spcPct val="0"/>
              </a:spcBef>
              <a:buClr>
                <a:srgbClr val="D56745"/>
              </a:buClr>
              <a:buFont typeface="Wingdings" pitchFamily="2" charset="2"/>
              <a:buChar char="§"/>
              <a:defRPr/>
            </a:pPr>
            <a:r>
              <a:rPr lang="en-US" altLang="zh-CN" sz="2400" kern="1200" dirty="0">
                <a:ea typeface="楷体"/>
                <a:cs typeface="楷体"/>
              </a:rPr>
              <a:t>I18N</a:t>
            </a:r>
            <a:r>
              <a:rPr lang="zh-CN" altLang="en-US" sz="2400" kern="1200" dirty="0">
                <a:ea typeface="楷体"/>
                <a:cs typeface="楷体"/>
              </a:rPr>
              <a:t>是借助功能设计和代码实现中软件系统有能力处理多种语言和不同文化，使创建不同语言版本时，不需要重新编写代码的软件工程方法</a:t>
            </a:r>
            <a:r>
              <a:rPr lang="zh-CN" altLang="en-US" sz="2200" dirty="0"/>
              <a:t>。</a:t>
            </a:r>
            <a:endParaRPr lang="en-US" altLang="zh-CN" sz="2200" dirty="0"/>
          </a:p>
          <a:p>
            <a:pPr lvl="1" eaLnBrk="1" hangingPunct="1">
              <a:spcBef>
                <a:spcPct val="0"/>
              </a:spcBef>
              <a:buClr>
                <a:srgbClr val="D56745"/>
              </a:buClr>
              <a:buFont typeface="Wingdings" pitchFamily="2" charset="2"/>
              <a:buChar char="§"/>
              <a:defRPr/>
            </a:pPr>
            <a:endParaRPr lang="zh-CN" altLang="en-US" sz="2200" dirty="0"/>
          </a:p>
          <a:p>
            <a:pPr eaLnBrk="1" hangingPunct="1">
              <a:spcBef>
                <a:spcPct val="0"/>
              </a:spcBef>
              <a:buClr>
                <a:srgbClr val="D56745"/>
              </a:buClr>
              <a:buFontTx/>
              <a:buNone/>
              <a:defRPr/>
            </a:pPr>
            <a:r>
              <a:rPr lang="zh-CN" altLang="en-US" sz="2400" dirty="0">
                <a:solidFill>
                  <a:srgbClr val="4F4F4F"/>
                </a:solidFill>
              </a:rPr>
              <a:t> </a:t>
            </a:r>
            <a:r>
              <a:rPr lang="zh-CN" altLang="en-IE" sz="2400" dirty="0">
                <a:solidFill>
                  <a:srgbClr val="0000FF"/>
                </a:solidFill>
              </a:rPr>
              <a:t>软件本地化</a:t>
            </a:r>
            <a:r>
              <a:rPr lang="zh-CN" altLang="en-GB" sz="2400" dirty="0">
                <a:solidFill>
                  <a:srgbClr val="0000FF"/>
                </a:solidFill>
              </a:rPr>
              <a:t>（</a:t>
            </a:r>
            <a:r>
              <a:rPr lang="en-GB" altLang="zh-CN" sz="2400" dirty="0">
                <a:solidFill>
                  <a:srgbClr val="0000FF"/>
                </a:solidFill>
              </a:rPr>
              <a:t>SW Localization，L10N）</a:t>
            </a:r>
            <a:endParaRPr lang="zh-CN" altLang="en-IE" sz="2400" dirty="0">
              <a:solidFill>
                <a:srgbClr val="0000FF"/>
              </a:solidFill>
            </a:endParaRPr>
          </a:p>
          <a:p>
            <a:pPr lvl="1" eaLnBrk="1" hangingPunct="1">
              <a:lnSpc>
                <a:spcPct val="130000"/>
              </a:lnSpc>
              <a:spcBef>
                <a:spcPct val="0"/>
              </a:spcBef>
              <a:buClr>
                <a:srgbClr val="D56745"/>
              </a:buClr>
              <a:buFont typeface="Wingdings" pitchFamily="2" charset="2"/>
              <a:buChar char="§"/>
              <a:tabLst>
                <a:tab pos="685800" algn="l"/>
              </a:tabLst>
              <a:defRPr/>
            </a:pPr>
            <a:r>
              <a:rPr lang="en-US" altLang="zh-CN" sz="2400" kern="1200" dirty="0">
                <a:ea typeface="楷体"/>
                <a:cs typeface="楷体"/>
              </a:rPr>
              <a:t>L10N</a:t>
            </a:r>
            <a:r>
              <a:rPr lang="zh-CN" altLang="en-US" sz="2400" kern="1200" dirty="0">
                <a:ea typeface="楷体"/>
                <a:cs typeface="楷体"/>
              </a:rPr>
              <a:t>是将一个软件产品按特定国家/地区或语言市场的需要进行加工，使之满足特定市场上的用户对语言和文化的特殊要求的软件生产活动。</a:t>
            </a:r>
          </a:p>
          <a:p>
            <a:pPr lvl="1" eaLnBrk="1" hangingPunct="1">
              <a:spcBef>
                <a:spcPct val="0"/>
              </a:spcBef>
              <a:buClr>
                <a:srgbClr val="D56745"/>
              </a:buClr>
              <a:buFont typeface="Wingdings" pitchFamily="2" charset="2"/>
              <a:buNone/>
              <a:defRPr/>
            </a:pPr>
            <a:endParaRPr lang="en-GB" altLang="zh-CN" sz="2200" dirty="0"/>
          </a:p>
          <a:p>
            <a:pPr lvl="1" algn="ctr" eaLnBrk="1" hangingPunct="1">
              <a:spcBef>
                <a:spcPct val="0"/>
              </a:spcBef>
              <a:buClr>
                <a:srgbClr val="D56745"/>
              </a:buClr>
              <a:buFont typeface="Wingdings" pitchFamily="2" charset="2"/>
              <a:buNone/>
              <a:defRPr/>
            </a:pPr>
            <a:r>
              <a:rPr lang="en-GB" altLang="zh-CN" sz="2800" b="1" dirty="0">
                <a:solidFill>
                  <a:schemeClr val="accent1">
                    <a:lumMod val="50000"/>
                  </a:schemeClr>
                </a:solidFill>
              </a:rPr>
              <a:t>G11N (</a:t>
            </a:r>
            <a:r>
              <a:rPr lang="en-US" altLang="zh-CN" sz="2800" kern="1200" dirty="0">
                <a:ea typeface="楷体"/>
                <a:cs typeface="楷体"/>
              </a:rPr>
              <a:t>globalization</a:t>
            </a:r>
            <a:r>
              <a:rPr lang="en-GB" altLang="zh-CN" sz="2800" b="1" dirty="0">
                <a:solidFill>
                  <a:schemeClr val="accent1">
                    <a:lumMod val="50000"/>
                  </a:schemeClr>
                </a:solidFill>
              </a:rPr>
              <a:t>)= I18N + L10N</a:t>
            </a:r>
          </a:p>
          <a:p>
            <a:pPr eaLnBrk="1" hangingPunct="1">
              <a:spcBef>
                <a:spcPct val="0"/>
              </a:spcBef>
              <a:buClr>
                <a:srgbClr val="D56745"/>
              </a:buClr>
              <a:buFont typeface="Wingdings" pitchFamily="2" charset="2"/>
              <a:buNone/>
              <a:defRPr/>
            </a:pPr>
            <a:endParaRPr lang="zh-CN" altLang="en-GB" sz="24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2124075" y="333375"/>
            <a:ext cx="5003800" cy="646113"/>
          </a:xfrm>
        </p:spPr>
        <p:txBody>
          <a:bodyPr/>
          <a:lstStyle/>
          <a:p>
            <a:pPr algn="ctr" eaLnBrk="1" hangingPunct="1"/>
            <a:r>
              <a:rPr lang="en-US" altLang="zh-CN" sz="3200" b="1">
                <a:solidFill>
                  <a:srgbClr val="FFFF00"/>
                </a:solidFill>
              </a:rPr>
              <a:t>I18N vs. L10N</a:t>
            </a:r>
          </a:p>
        </p:txBody>
      </p:sp>
      <p:sp>
        <p:nvSpPr>
          <p:cNvPr id="10243" name="Rectangle 3"/>
          <p:cNvSpPr>
            <a:spLocks noGrp="1" noChangeArrowheads="1"/>
          </p:cNvSpPr>
          <p:nvPr>
            <p:ph type="body" idx="1"/>
          </p:nvPr>
        </p:nvSpPr>
        <p:spPr>
          <a:xfrm>
            <a:off x="611188" y="1844675"/>
            <a:ext cx="4824412" cy="4176713"/>
          </a:xfrm>
        </p:spPr>
        <p:txBody>
          <a:bodyPr/>
          <a:lstStyle/>
          <a:p>
            <a:pPr>
              <a:lnSpc>
                <a:spcPct val="130000"/>
              </a:lnSpc>
              <a:buClr>
                <a:schemeClr val="accent1">
                  <a:lumMod val="50000"/>
                </a:schemeClr>
              </a:buClr>
              <a:buSzPct val="90000"/>
              <a:buFont typeface="Wingdings" charset="2"/>
              <a:buChar char="p"/>
              <a:tabLst>
                <a:tab pos="685800" algn="l"/>
              </a:tabLst>
              <a:defRPr/>
            </a:pPr>
            <a:r>
              <a:rPr lang="en-US" altLang="zh-CN" sz="2400" kern="1200" dirty="0">
                <a:ea typeface="楷体"/>
                <a:cs typeface="楷体"/>
              </a:rPr>
              <a:t>I18N</a:t>
            </a:r>
            <a:r>
              <a:rPr lang="zh-CN" altLang="en-US" sz="2400" kern="1200" dirty="0">
                <a:ea typeface="楷体"/>
                <a:cs typeface="楷体"/>
              </a:rPr>
              <a:t>是</a:t>
            </a:r>
            <a:r>
              <a:rPr lang="en-US" altLang="zh-CN" sz="2400" kern="1200" dirty="0">
                <a:ea typeface="楷体"/>
                <a:cs typeface="楷体"/>
              </a:rPr>
              <a:t>L10N</a:t>
            </a:r>
            <a:r>
              <a:rPr lang="zh-CN" altLang="en-US" sz="2400" kern="1200" dirty="0">
                <a:ea typeface="楷体"/>
                <a:cs typeface="楷体"/>
              </a:rPr>
              <a:t>的基础和前提，为</a:t>
            </a:r>
            <a:r>
              <a:rPr lang="en-US" altLang="zh-CN" sz="2400" kern="1200" dirty="0">
                <a:ea typeface="楷体"/>
                <a:cs typeface="楷体"/>
              </a:rPr>
              <a:t>L10N</a:t>
            </a:r>
            <a:r>
              <a:rPr lang="zh-CN" altLang="en-US" sz="2400" kern="1200" dirty="0">
                <a:ea typeface="楷体"/>
                <a:cs typeface="楷体"/>
              </a:rPr>
              <a:t>做准备 </a:t>
            </a:r>
          </a:p>
          <a:p>
            <a:pPr>
              <a:lnSpc>
                <a:spcPct val="130000"/>
              </a:lnSpc>
              <a:buClr>
                <a:schemeClr val="accent1">
                  <a:lumMod val="50000"/>
                </a:schemeClr>
              </a:buClr>
              <a:buSzPct val="90000"/>
              <a:buFont typeface="Wingdings" charset="2"/>
              <a:buChar char="p"/>
              <a:tabLst>
                <a:tab pos="685800" algn="l"/>
              </a:tabLst>
              <a:defRPr/>
            </a:pPr>
            <a:r>
              <a:rPr lang="en-US" altLang="zh-CN" sz="2400" kern="1200" dirty="0">
                <a:ea typeface="楷体"/>
                <a:cs typeface="楷体"/>
              </a:rPr>
              <a:t>L10N</a:t>
            </a:r>
            <a:r>
              <a:rPr lang="zh-CN" altLang="en-US" sz="2400" kern="1200" dirty="0">
                <a:ea typeface="楷体"/>
                <a:cs typeface="楷体"/>
              </a:rPr>
              <a:t>是</a:t>
            </a:r>
            <a:r>
              <a:rPr lang="en-US" altLang="zh-CN" sz="2400" kern="1200" dirty="0">
                <a:ea typeface="楷体"/>
                <a:cs typeface="楷体"/>
              </a:rPr>
              <a:t>I18N</a:t>
            </a:r>
            <a:r>
              <a:rPr lang="zh-CN" altLang="en-US" sz="2400" kern="1200" dirty="0">
                <a:ea typeface="楷体"/>
                <a:cs typeface="楷体"/>
              </a:rPr>
              <a:t>向特定本地语言环境的转换 </a:t>
            </a:r>
          </a:p>
          <a:p>
            <a:pPr>
              <a:lnSpc>
                <a:spcPct val="130000"/>
              </a:lnSpc>
              <a:buClr>
                <a:schemeClr val="accent1">
                  <a:lumMod val="50000"/>
                </a:schemeClr>
              </a:buClr>
              <a:buSzPct val="90000"/>
              <a:buFont typeface="Wingdings" charset="2"/>
              <a:buChar char="p"/>
              <a:tabLst>
                <a:tab pos="685800" algn="l"/>
              </a:tabLst>
              <a:defRPr/>
            </a:pPr>
            <a:r>
              <a:rPr lang="en-US" altLang="zh-CN" sz="2400" kern="1200" dirty="0">
                <a:ea typeface="楷体"/>
                <a:cs typeface="楷体"/>
              </a:rPr>
              <a:t>I18N </a:t>
            </a:r>
            <a:r>
              <a:rPr lang="zh-CN" altLang="en-US" sz="2400" kern="1200" dirty="0">
                <a:ea typeface="楷体"/>
                <a:cs typeface="楷体"/>
              </a:rPr>
              <a:t>是软件产品源语言开发的一部分，属于</a:t>
            </a:r>
            <a:r>
              <a:rPr lang="en-US" altLang="zh-CN" sz="2400" kern="1200" dirty="0">
                <a:ea typeface="楷体"/>
                <a:cs typeface="楷体"/>
              </a:rPr>
              <a:t>Engineering</a:t>
            </a:r>
          </a:p>
          <a:p>
            <a:pPr>
              <a:lnSpc>
                <a:spcPct val="130000"/>
              </a:lnSpc>
              <a:buClr>
                <a:schemeClr val="accent1">
                  <a:lumMod val="50000"/>
                </a:schemeClr>
              </a:buClr>
              <a:buSzPct val="90000"/>
              <a:buFont typeface="Wingdings" charset="2"/>
              <a:buChar char="p"/>
              <a:tabLst>
                <a:tab pos="685800" algn="l"/>
              </a:tabLst>
              <a:defRPr/>
            </a:pPr>
            <a:r>
              <a:rPr lang="en-US" altLang="zh-CN" sz="2400" kern="1200" dirty="0">
                <a:ea typeface="楷体"/>
                <a:cs typeface="楷体"/>
              </a:rPr>
              <a:t>L10N </a:t>
            </a:r>
            <a:r>
              <a:rPr lang="zh-CN" altLang="en-US" sz="2400" kern="1200" dirty="0">
                <a:ea typeface="楷体"/>
                <a:cs typeface="楷体"/>
              </a:rPr>
              <a:t>可以独立于</a:t>
            </a:r>
            <a:r>
              <a:rPr lang="en-US" altLang="zh-CN" kern="1200" dirty="0">
                <a:ea typeface="楷体"/>
                <a:cs typeface="楷体"/>
              </a:rPr>
              <a:t>Engineering</a:t>
            </a:r>
            <a:r>
              <a:rPr lang="zh-CN" altLang="en-US" sz="2400" kern="1200" dirty="0">
                <a:ea typeface="楷体"/>
                <a:cs typeface="楷体"/>
              </a:rPr>
              <a:t>，可由第三方完成</a:t>
            </a:r>
          </a:p>
        </p:txBody>
      </p:sp>
      <p:grpSp>
        <p:nvGrpSpPr>
          <p:cNvPr id="27651" name="Group 4"/>
          <p:cNvGrpSpPr>
            <a:grpSpLocks noChangeAspect="1"/>
          </p:cNvGrpSpPr>
          <p:nvPr/>
        </p:nvGrpSpPr>
        <p:grpSpPr bwMode="auto">
          <a:xfrm>
            <a:off x="5364163" y="2205038"/>
            <a:ext cx="3311525" cy="3136900"/>
            <a:chOff x="2152" y="11432"/>
            <a:chExt cx="2810" cy="2722"/>
          </a:xfrm>
        </p:grpSpPr>
        <p:sp>
          <p:nvSpPr>
            <p:cNvPr id="27652" name="AutoShape 5"/>
            <p:cNvSpPr>
              <a:spLocks noChangeAspect="1" noChangeArrowheads="1"/>
            </p:cNvSpPr>
            <p:nvPr/>
          </p:nvSpPr>
          <p:spPr bwMode="auto">
            <a:xfrm>
              <a:off x="2152" y="11432"/>
              <a:ext cx="2810" cy="2722"/>
            </a:xfrm>
            <a:prstGeom prst="rect">
              <a:avLst/>
            </a:prstGeom>
            <a:noFill/>
            <a:ln w="9525">
              <a:noFill/>
              <a:miter lim="800000"/>
              <a:headEnd/>
              <a:tailEnd/>
            </a:ln>
          </p:spPr>
          <p:txBody>
            <a:bodyPr/>
            <a:lstStyle/>
            <a:p>
              <a:endParaRPr lang="zh-CN" altLang="en-US"/>
            </a:p>
          </p:txBody>
        </p:sp>
        <p:sp>
          <p:nvSpPr>
            <p:cNvPr id="27653" name="Oval 6"/>
            <p:cNvSpPr>
              <a:spLocks noChangeArrowheads="1"/>
            </p:cNvSpPr>
            <p:nvPr/>
          </p:nvSpPr>
          <p:spPr bwMode="auto">
            <a:xfrm>
              <a:off x="3039" y="12389"/>
              <a:ext cx="987" cy="1008"/>
            </a:xfrm>
            <a:prstGeom prst="ellipse">
              <a:avLst/>
            </a:prstGeom>
            <a:noFill/>
            <a:ln w="19050">
              <a:solidFill>
                <a:srgbClr val="000000"/>
              </a:solidFill>
              <a:round/>
              <a:headEnd/>
              <a:tailEnd/>
            </a:ln>
          </p:spPr>
          <p:txBody>
            <a:bodyPr wrap="none" anchor="ctr"/>
            <a:lstStyle/>
            <a:p>
              <a:pPr algn="ctr"/>
              <a:endParaRPr lang="zh-CN" altLang="en-US" i="0"/>
            </a:p>
          </p:txBody>
        </p:sp>
        <p:sp>
          <p:nvSpPr>
            <p:cNvPr id="27654" name="Oval 7"/>
            <p:cNvSpPr>
              <a:spLocks noChangeArrowheads="1"/>
            </p:cNvSpPr>
            <p:nvPr/>
          </p:nvSpPr>
          <p:spPr bwMode="auto">
            <a:xfrm>
              <a:off x="2548" y="11884"/>
              <a:ext cx="1971" cy="1916"/>
            </a:xfrm>
            <a:prstGeom prst="ellipse">
              <a:avLst/>
            </a:prstGeom>
            <a:noFill/>
            <a:ln w="19050">
              <a:solidFill>
                <a:srgbClr val="000000"/>
              </a:solidFill>
              <a:round/>
              <a:headEnd/>
              <a:tailEnd/>
            </a:ln>
          </p:spPr>
          <p:txBody>
            <a:bodyPr wrap="none" anchor="ctr"/>
            <a:lstStyle/>
            <a:p>
              <a:endParaRPr lang="zh-CN" altLang="en-US"/>
            </a:p>
          </p:txBody>
        </p:sp>
        <p:sp>
          <p:nvSpPr>
            <p:cNvPr id="27655" name="Oval 8"/>
            <p:cNvSpPr>
              <a:spLocks noChangeArrowheads="1"/>
            </p:cNvSpPr>
            <p:nvPr/>
          </p:nvSpPr>
          <p:spPr bwMode="auto">
            <a:xfrm>
              <a:off x="2152" y="11432"/>
              <a:ext cx="2810" cy="2722"/>
            </a:xfrm>
            <a:prstGeom prst="ellipse">
              <a:avLst/>
            </a:prstGeom>
            <a:noFill/>
            <a:ln w="19050">
              <a:solidFill>
                <a:srgbClr val="000000"/>
              </a:solidFill>
              <a:prstDash val="dash"/>
              <a:round/>
              <a:headEnd/>
              <a:tailEnd/>
            </a:ln>
          </p:spPr>
          <p:txBody>
            <a:bodyPr wrap="none" anchor="ctr"/>
            <a:lstStyle/>
            <a:p>
              <a:endParaRPr lang="zh-CN" altLang="en-US"/>
            </a:p>
          </p:txBody>
        </p:sp>
        <p:sp>
          <p:nvSpPr>
            <p:cNvPr id="9" name="Rectangle 9"/>
            <p:cNvSpPr>
              <a:spLocks noChangeArrowheads="1"/>
            </p:cNvSpPr>
            <p:nvPr/>
          </p:nvSpPr>
          <p:spPr bwMode="auto">
            <a:xfrm>
              <a:off x="4046" y="12494"/>
              <a:ext cx="427" cy="630"/>
            </a:xfrm>
            <a:prstGeom prst="rect">
              <a:avLst/>
            </a:prstGeom>
            <a:noFill/>
            <a:ln w="9525">
              <a:noFill/>
              <a:miter lim="800000"/>
              <a:headEnd/>
              <a:tailEnd/>
            </a:ln>
          </p:spPr>
          <p:txBody>
            <a:bodyPr>
              <a:spAutoFit/>
            </a:bodyPr>
            <a:lstStyle/>
            <a:p>
              <a:pPr algn="just">
                <a:defRPr/>
              </a:pPr>
              <a:r>
                <a:rPr lang="zh-CN" altLang="en-US" sz="2000" i="0" dirty="0">
                  <a:solidFill>
                    <a:schemeClr val="accent1">
                      <a:lumMod val="50000"/>
                    </a:schemeClr>
                  </a:solidFill>
                  <a:ea typeface="宋体" pitchFamily="2" charset="-122"/>
                </a:rPr>
                <a:t>翻译</a:t>
              </a:r>
            </a:p>
          </p:txBody>
        </p:sp>
        <p:sp>
          <p:nvSpPr>
            <p:cNvPr id="27657" name="Text Box 10"/>
            <p:cNvSpPr txBox="1">
              <a:spLocks noChangeArrowheads="1"/>
            </p:cNvSpPr>
            <p:nvPr/>
          </p:nvSpPr>
          <p:spPr bwMode="auto">
            <a:xfrm>
              <a:off x="3069" y="12692"/>
              <a:ext cx="977" cy="401"/>
            </a:xfrm>
            <a:prstGeom prst="rect">
              <a:avLst/>
            </a:prstGeom>
            <a:noFill/>
            <a:ln w="9525">
              <a:noFill/>
              <a:miter lim="800000"/>
              <a:headEnd/>
              <a:tailEnd/>
            </a:ln>
          </p:spPr>
          <p:txBody>
            <a:bodyPr>
              <a:spAutoFit/>
            </a:bodyPr>
            <a:lstStyle/>
            <a:p>
              <a:pPr algn="ctr"/>
              <a:r>
                <a:rPr lang="zh-CN" altLang="en-US" sz="2400" b="1" i="0">
                  <a:solidFill>
                    <a:srgbClr val="0000FF"/>
                  </a:solidFill>
                </a:rPr>
                <a:t> 国际化</a:t>
              </a:r>
              <a:endParaRPr lang="zh-CN" altLang="en-US" sz="2400" i="0">
                <a:solidFill>
                  <a:srgbClr val="0000FF"/>
                </a:solidFill>
              </a:endParaRPr>
            </a:p>
          </p:txBody>
        </p:sp>
        <p:sp>
          <p:nvSpPr>
            <p:cNvPr id="27658" name="Text Box 11"/>
            <p:cNvSpPr txBox="1">
              <a:spLocks noChangeArrowheads="1"/>
            </p:cNvSpPr>
            <p:nvPr/>
          </p:nvSpPr>
          <p:spPr bwMode="auto">
            <a:xfrm>
              <a:off x="3007" y="11932"/>
              <a:ext cx="1089" cy="397"/>
            </a:xfrm>
            <a:prstGeom prst="rect">
              <a:avLst/>
            </a:prstGeom>
            <a:noFill/>
            <a:ln w="9525">
              <a:noFill/>
              <a:miter lim="800000"/>
              <a:headEnd/>
              <a:tailEnd/>
            </a:ln>
          </p:spPr>
          <p:txBody>
            <a:bodyPr>
              <a:spAutoFit/>
            </a:bodyPr>
            <a:lstStyle/>
            <a:p>
              <a:pPr algn="just"/>
              <a:r>
                <a:rPr lang="zh-CN" altLang="en-US" sz="2400" b="1">
                  <a:solidFill>
                    <a:srgbClr val="000000"/>
                  </a:solidFill>
                </a:rPr>
                <a:t> </a:t>
              </a:r>
              <a:r>
                <a:rPr lang="zh-CN" altLang="en-US" sz="2400" b="1" i="0">
                  <a:solidFill>
                    <a:srgbClr val="800000"/>
                  </a:solidFill>
                </a:rPr>
                <a:t>本地化</a:t>
              </a:r>
              <a:endParaRPr lang="zh-CN" altLang="en-US" sz="2400" i="0">
                <a:solidFill>
                  <a:srgbClr val="800000"/>
                </a:solidFill>
              </a:endParaRPr>
            </a:p>
          </p:txBody>
        </p:sp>
        <p:sp>
          <p:nvSpPr>
            <p:cNvPr id="27659" name="Line 12"/>
            <p:cNvSpPr>
              <a:spLocks noChangeShapeType="1"/>
            </p:cNvSpPr>
            <p:nvPr/>
          </p:nvSpPr>
          <p:spPr bwMode="auto">
            <a:xfrm>
              <a:off x="3928" y="13197"/>
              <a:ext cx="343" cy="301"/>
            </a:xfrm>
            <a:prstGeom prst="line">
              <a:avLst/>
            </a:prstGeom>
            <a:noFill/>
            <a:ln w="9525">
              <a:solidFill>
                <a:srgbClr val="000000"/>
              </a:solidFill>
              <a:prstDash val="dash"/>
              <a:round/>
              <a:headEnd/>
              <a:tailEnd/>
            </a:ln>
          </p:spPr>
          <p:txBody>
            <a:bodyPr/>
            <a:lstStyle/>
            <a:p>
              <a:endParaRPr lang="zh-CN" altLang="en-US"/>
            </a:p>
          </p:txBody>
        </p:sp>
        <p:sp>
          <p:nvSpPr>
            <p:cNvPr id="27660" name="Line 13"/>
            <p:cNvSpPr>
              <a:spLocks noChangeShapeType="1"/>
            </p:cNvSpPr>
            <p:nvPr/>
          </p:nvSpPr>
          <p:spPr bwMode="auto">
            <a:xfrm flipV="1">
              <a:off x="3827" y="12119"/>
              <a:ext cx="341" cy="371"/>
            </a:xfrm>
            <a:prstGeom prst="line">
              <a:avLst/>
            </a:prstGeom>
            <a:noFill/>
            <a:ln w="9525">
              <a:solidFill>
                <a:srgbClr val="000000"/>
              </a:solidFill>
              <a:prstDash val="dash"/>
              <a:round/>
              <a:headEnd/>
              <a:tailEnd/>
            </a:ln>
          </p:spPr>
          <p:txBody>
            <a:bodyPr/>
            <a:lstStyle/>
            <a:p>
              <a:endParaRPr lang="zh-CN" altLang="en-US"/>
            </a:p>
          </p:txBody>
        </p:sp>
        <p:sp>
          <p:nvSpPr>
            <p:cNvPr id="27661" name="Text Box 14"/>
            <p:cNvSpPr txBox="1">
              <a:spLocks noChangeArrowheads="1"/>
            </p:cNvSpPr>
            <p:nvPr/>
          </p:nvSpPr>
          <p:spPr bwMode="auto">
            <a:xfrm>
              <a:off x="3069" y="11494"/>
              <a:ext cx="933" cy="344"/>
            </a:xfrm>
            <a:prstGeom prst="rect">
              <a:avLst/>
            </a:prstGeom>
            <a:noFill/>
            <a:ln w="9525">
              <a:noFill/>
              <a:miter lim="800000"/>
              <a:headEnd/>
              <a:tailEnd/>
            </a:ln>
          </p:spPr>
          <p:txBody>
            <a:bodyPr>
              <a:spAutoFit/>
            </a:bodyPr>
            <a:lstStyle/>
            <a:p>
              <a:pPr algn="ctr"/>
              <a:r>
                <a:rPr lang="zh-CN" altLang="en-US" sz="2000" b="1" i="0">
                  <a:solidFill>
                    <a:srgbClr val="000000"/>
                  </a:solidFill>
                </a:rPr>
                <a:t>全球化</a:t>
              </a:r>
              <a:endParaRPr lang="zh-CN" altLang="en-US" sz="2000" i="0"/>
            </a:p>
          </p:txBody>
        </p:sp>
      </p:grpSp>
    </p:spTree>
  </p:cSld>
  <p:clrMapOvr>
    <a:masterClrMapping/>
  </p:clrMapOvr>
  <p:transition>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411413" y="44624"/>
            <a:ext cx="4932362" cy="661988"/>
          </a:xfrm>
        </p:spPr>
        <p:txBody>
          <a:bodyPr/>
          <a:lstStyle/>
          <a:p>
            <a:pPr algn="ctr" eaLnBrk="1" hangingPunct="1"/>
            <a:r>
              <a:rPr lang="en-US" altLang="zh-CN" sz="3200" b="1" dirty="0">
                <a:solidFill>
                  <a:srgbClr val="FFFF00"/>
                </a:solidFill>
              </a:rPr>
              <a:t>I18N</a:t>
            </a:r>
            <a:endParaRPr lang="zh-CN" altLang="en-US" sz="3200" b="1" dirty="0">
              <a:solidFill>
                <a:srgbClr val="FFFF00"/>
              </a:solidFill>
            </a:endParaRPr>
          </a:p>
        </p:txBody>
      </p:sp>
      <p:sp>
        <p:nvSpPr>
          <p:cNvPr id="11268" name="Rectangle 15"/>
          <p:cNvSpPr>
            <a:spLocks noChangeArrowheads="1"/>
          </p:cNvSpPr>
          <p:nvPr/>
        </p:nvSpPr>
        <p:spPr bwMode="auto">
          <a:xfrm>
            <a:off x="214282" y="622912"/>
            <a:ext cx="8929717" cy="6721840"/>
          </a:xfrm>
          <a:prstGeom prst="rect">
            <a:avLst/>
          </a:prstGeom>
          <a:noFill/>
          <a:ln w="9525">
            <a:noFill/>
            <a:miter lim="800000"/>
            <a:headEnd/>
            <a:tailEnd/>
          </a:ln>
        </p:spPr>
        <p:txBody>
          <a:bodyPr wrap="square" lIns="0" tIns="0" rIns="0" bIns="0" anchor="ctr">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支持</a:t>
            </a:r>
            <a:r>
              <a:rPr lang="en-US" altLang="zh-CN" sz="2400" i="0" dirty="0">
                <a:latin typeface="+mn-lt"/>
                <a:ea typeface="楷体"/>
                <a:cs typeface="楷体"/>
              </a:rPr>
              <a:t>Unicode</a:t>
            </a:r>
            <a:r>
              <a:rPr lang="zh-CN" altLang="en-US" sz="2400" i="0" dirty="0">
                <a:latin typeface="+mn-lt"/>
                <a:ea typeface="楷体"/>
                <a:cs typeface="楷体"/>
              </a:rPr>
              <a:t>字符集、双字节的字符；</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分离程序代码和显示内容</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消除</a:t>
            </a:r>
            <a:r>
              <a:rPr lang="en-US" altLang="zh-CN" sz="2400" i="0" dirty="0">
                <a:latin typeface="+mn-lt"/>
                <a:ea typeface="楷体"/>
                <a:cs typeface="楷体"/>
              </a:rPr>
              <a:t>Hard code</a:t>
            </a:r>
            <a:r>
              <a:rPr lang="zh-CN" altLang="en-US" sz="2400" i="0" dirty="0">
                <a:latin typeface="+mn-lt"/>
                <a:ea typeface="楷体"/>
                <a:cs typeface="楷体"/>
              </a:rPr>
              <a:t>（程序代码中所包含一些特定的数据，本应作为变量处理，而对应的具体数据应该存储在数据库或初始化文件中）</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使用</a:t>
            </a:r>
            <a:r>
              <a:rPr lang="en-US" altLang="zh-CN" sz="2400" i="0" dirty="0">
                <a:latin typeface="+mn-lt"/>
                <a:ea typeface="楷体"/>
                <a:cs typeface="楷体"/>
              </a:rPr>
              <a:t>Header files </a:t>
            </a:r>
            <a:r>
              <a:rPr lang="zh-CN" altLang="en-US" sz="2400" i="0" dirty="0">
                <a:latin typeface="+mn-lt"/>
                <a:ea typeface="楷体"/>
                <a:cs typeface="楷体"/>
              </a:rPr>
              <a:t>去定义经常被调用的代码段；</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改善翻译文本尺寸，具有调整的灵活性（在资源文件中可直接具有调整用户界面的灵活性来适应翻译文本尺寸）</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支持各个国家的键盘设置，并有对应的热键处理；</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支持文字排序和大小写转换；</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支持各个国家的度量衡，时区，货币单位格式等的设置；</a:t>
            </a:r>
          </a:p>
          <a:p>
            <a:pPr marL="342900" indent="-342900" eaLnBrk="0" hangingPunct="0">
              <a:lnSpc>
                <a:spcPct val="130000"/>
              </a:lnSpc>
              <a:spcBef>
                <a:spcPct val="20000"/>
              </a:spcBef>
              <a:buClr>
                <a:schemeClr val="accent1">
                  <a:lumMod val="50000"/>
                </a:schemeClr>
              </a:buClr>
              <a:buSzPct val="90000"/>
              <a:buFont typeface="Wingdings" charset="2"/>
              <a:buChar char="p"/>
              <a:tabLst>
                <a:tab pos="685800" algn="l"/>
              </a:tabLst>
              <a:defRPr/>
            </a:pPr>
            <a:r>
              <a:rPr lang="zh-CN" altLang="en-US" sz="2400" i="0" dirty="0">
                <a:latin typeface="+mn-lt"/>
                <a:ea typeface="楷体"/>
                <a:cs typeface="楷体"/>
              </a:rPr>
              <a:t>国际化用户界面设计（自我定义）。</a:t>
            </a:r>
          </a:p>
          <a:p>
            <a:pPr eaLnBrk="0" hangingPunct="0">
              <a:buClr>
                <a:srgbClr val="91AC4E"/>
              </a:buClr>
              <a:buSzPct val="88000"/>
              <a:buFont typeface="Wingdings" pitchFamily="2" charset="2"/>
              <a:buChar char="p"/>
              <a:tabLst>
                <a:tab pos="571500" algn="l"/>
              </a:tabLst>
              <a:defRPr/>
            </a:pPr>
            <a:endParaRPr lang="zh-CN" altLang="en-US" sz="240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0"/>
  <p:tag name="PROBLEMBLANK" val="[{&quot;Num&quot;:1,&quot;Score&quot;:2.0,&quot;Answers&quot;:[&quot;3&quot;],&quot;CaseSensitive&quot;:false,&quot;FuzzyMatch&quot;:false},{&quot;Num&quot;:2,&quot;Score&quot;:3.0,&quot;Answers&quot;:[&quot;111010011010100110101100&quot;],&quot;CaseSensitive&quot;:false,&quot;FuzzyMatch&quot;: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themeOverride>
</file>

<file path=docProps/app.xml><?xml version="1.0" encoding="utf-8"?>
<Properties xmlns="http://schemas.openxmlformats.org/officeDocument/2006/extended-properties" xmlns:vt="http://schemas.openxmlformats.org/officeDocument/2006/docPropsVTypes">
  <Template/>
  <TotalTime>17138</TotalTime>
  <Words>2144</Words>
  <Application>Microsoft Office PowerPoint</Application>
  <PresentationFormat>全屏显示(4:3)</PresentationFormat>
  <Paragraphs>309</Paragraphs>
  <Slides>49</Slides>
  <Notes>37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49</vt:i4>
      </vt:variant>
    </vt:vector>
  </HeadingPairs>
  <TitlesOfParts>
    <vt:vector size="64" baseType="lpstr">
      <vt:lpstr>ˎ̥</vt:lpstr>
      <vt:lpstr>Avenir Black Oblique</vt:lpstr>
      <vt:lpstr>Chalkduster</vt:lpstr>
      <vt:lpstr>Microsoft Yahei</vt:lpstr>
      <vt:lpstr>Osaka</vt:lpstr>
      <vt:lpstr>黑体</vt:lpstr>
      <vt:lpstr>楷体</vt:lpstr>
      <vt:lpstr>宋体</vt:lpstr>
      <vt:lpstr>Arial</vt:lpstr>
      <vt:lpstr>Tahoma</vt:lpstr>
      <vt:lpstr>Times</vt:lpstr>
      <vt:lpstr>Times New Roman</vt:lpstr>
      <vt:lpstr>Verdana</vt:lpstr>
      <vt:lpstr>Wingdings</vt:lpstr>
      <vt:lpstr>6</vt:lpstr>
      <vt:lpstr>PowerPoint 演示文稿</vt:lpstr>
      <vt:lpstr>国际化生活的体验</vt:lpstr>
      <vt:lpstr>具体例子</vt:lpstr>
      <vt:lpstr>示例－阿拉伯语</vt:lpstr>
      <vt:lpstr>第8章 软件本地化测试</vt:lpstr>
      <vt:lpstr>8.1 什么是软件本地化</vt:lpstr>
      <vt:lpstr>8.1.1 软件本地化与国际化</vt:lpstr>
      <vt:lpstr>I18N vs. L10N</vt:lpstr>
      <vt:lpstr>I18N</vt:lpstr>
      <vt:lpstr>国际化功能实例</vt:lpstr>
      <vt:lpstr>L10N</vt:lpstr>
      <vt:lpstr>8.1.2 字符集问题</vt:lpstr>
      <vt:lpstr>字符集问题标准</vt:lpstr>
      <vt:lpstr>ASCII</vt:lpstr>
      <vt:lpstr>PowerPoint 演示文稿</vt:lpstr>
      <vt:lpstr>UTF-32和UTF-16</vt:lpstr>
      <vt:lpstr>UTF-8</vt:lpstr>
      <vt:lpstr>PowerPoint 演示文稿</vt:lpstr>
      <vt:lpstr>PowerPoint 演示文稿</vt:lpstr>
      <vt:lpstr>PowerPoint 演示文稿</vt:lpstr>
      <vt:lpstr>PowerPoint 演示文稿</vt:lpstr>
      <vt:lpstr>8.1.3 软件国际化标准</vt:lpstr>
      <vt:lpstr>国际化测试方法</vt:lpstr>
      <vt:lpstr>国际化测试点</vt:lpstr>
      <vt:lpstr>8.1.4 软件本地化基本步骤</vt:lpstr>
      <vt:lpstr>本地化过程</vt:lpstr>
      <vt:lpstr>8.1.5 软件本地化测试</vt:lpstr>
      <vt:lpstr>软件本地化测试</vt:lpstr>
      <vt:lpstr>I18N 测试 vs. L10N 测试</vt:lpstr>
      <vt:lpstr>8.2 翻译验证</vt:lpstr>
      <vt:lpstr>翻译的内容</vt:lpstr>
      <vt:lpstr>软件本地化与翻译</vt:lpstr>
      <vt:lpstr>翻译问题 – 文字扩展</vt:lpstr>
      <vt:lpstr>8.3 软件本地化测试技术</vt:lpstr>
      <vt:lpstr>最常见的问题</vt:lpstr>
      <vt:lpstr>8.3.1 数据格式</vt:lpstr>
      <vt:lpstr>区域与语言</vt:lpstr>
      <vt:lpstr>本地化问题 - 数据格式</vt:lpstr>
      <vt:lpstr>8.3.2 页面显示和布局</vt:lpstr>
      <vt:lpstr>示例- 不能完全显示</vt:lpstr>
      <vt:lpstr>示例- 乱码</vt:lpstr>
      <vt:lpstr>示例- 其它</vt:lpstr>
      <vt:lpstr>UI验证的细节</vt:lpstr>
      <vt:lpstr>8.3.3 配置和兼容性问题</vt:lpstr>
      <vt:lpstr>8.4 本地化的功能测试</vt:lpstr>
      <vt:lpstr>L10N功能测试</vt:lpstr>
      <vt:lpstr>参考资源</vt:lpstr>
      <vt:lpstr>作业</vt:lpstr>
      <vt:lpstr>PowerPoint 演示文稿</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Microsoft</cp:lastModifiedBy>
  <cp:revision>365</cp:revision>
  <dcterms:created xsi:type="dcterms:W3CDTF">2011-09-26T13:26:34Z</dcterms:created>
  <dcterms:modified xsi:type="dcterms:W3CDTF">2020-05-14T01:56:55Z</dcterms:modified>
  <cp:category>免费模板</cp:category>
</cp:coreProperties>
</file>