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801" r:id="rId2"/>
    <p:sldId id="711" r:id="rId3"/>
    <p:sldId id="830" r:id="rId4"/>
    <p:sldId id="716" r:id="rId5"/>
    <p:sldId id="717" r:id="rId6"/>
    <p:sldId id="718" r:id="rId7"/>
    <p:sldId id="719" r:id="rId8"/>
    <p:sldId id="720" r:id="rId9"/>
    <p:sldId id="722" r:id="rId10"/>
    <p:sldId id="840" r:id="rId11"/>
    <p:sldId id="802" r:id="rId12"/>
    <p:sldId id="803" r:id="rId13"/>
    <p:sldId id="723" r:id="rId14"/>
    <p:sldId id="724" r:id="rId15"/>
    <p:sldId id="725" r:id="rId16"/>
    <p:sldId id="726" r:id="rId17"/>
    <p:sldId id="727" r:id="rId18"/>
    <p:sldId id="728" r:id="rId19"/>
    <p:sldId id="729" r:id="rId20"/>
    <p:sldId id="730" r:id="rId21"/>
    <p:sldId id="806" r:id="rId22"/>
    <p:sldId id="731" r:id="rId23"/>
    <p:sldId id="733" r:id="rId24"/>
    <p:sldId id="734" r:id="rId25"/>
    <p:sldId id="735" r:id="rId26"/>
    <p:sldId id="736" r:id="rId27"/>
    <p:sldId id="737" r:id="rId28"/>
    <p:sldId id="738" r:id="rId29"/>
    <p:sldId id="739" r:id="rId30"/>
    <p:sldId id="740" r:id="rId31"/>
    <p:sldId id="841" r:id="rId32"/>
    <p:sldId id="741" r:id="rId33"/>
    <p:sldId id="742" r:id="rId34"/>
    <p:sldId id="743" r:id="rId35"/>
    <p:sldId id="745" r:id="rId36"/>
    <p:sldId id="746" r:id="rId37"/>
    <p:sldId id="842" r:id="rId38"/>
    <p:sldId id="809" r:id="rId39"/>
    <p:sldId id="843" r:id="rId40"/>
    <p:sldId id="844" r:id="rId41"/>
    <p:sldId id="845" r:id="rId42"/>
    <p:sldId id="749" r:id="rId43"/>
    <p:sldId id="750" r:id="rId44"/>
    <p:sldId id="753" r:id="rId45"/>
    <p:sldId id="754" r:id="rId46"/>
    <p:sldId id="755" r:id="rId47"/>
    <p:sldId id="756" r:id="rId48"/>
    <p:sldId id="758" r:id="rId49"/>
    <p:sldId id="759" r:id="rId50"/>
    <p:sldId id="760" r:id="rId51"/>
    <p:sldId id="761" r:id="rId52"/>
    <p:sldId id="762" r:id="rId53"/>
    <p:sldId id="831" r:id="rId54"/>
    <p:sldId id="837" r:id="rId55"/>
    <p:sldId id="835" r:id="rId56"/>
    <p:sldId id="836" r:id="rId57"/>
    <p:sldId id="832" r:id="rId58"/>
    <p:sldId id="833" r:id="rId59"/>
    <p:sldId id="834" r:id="rId60"/>
    <p:sldId id="764" r:id="rId61"/>
    <p:sldId id="838" r:id="rId62"/>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charset="-122"/>
        <a:cs typeface="+mn-cs"/>
      </a:defRPr>
    </a:lvl1pPr>
    <a:lvl2pPr marL="457200" algn="l" rtl="0" fontAlgn="base">
      <a:spcBef>
        <a:spcPct val="0"/>
      </a:spcBef>
      <a:spcAft>
        <a:spcPct val="0"/>
      </a:spcAft>
      <a:defRPr i="1" kern="1200">
        <a:solidFill>
          <a:schemeClr val="tx1"/>
        </a:solidFill>
        <a:latin typeface="Arial" charset="0"/>
        <a:ea typeface="宋体" charset="-122"/>
        <a:cs typeface="+mn-cs"/>
      </a:defRPr>
    </a:lvl2pPr>
    <a:lvl3pPr marL="914400" algn="l" rtl="0" fontAlgn="base">
      <a:spcBef>
        <a:spcPct val="0"/>
      </a:spcBef>
      <a:spcAft>
        <a:spcPct val="0"/>
      </a:spcAft>
      <a:defRPr i="1" kern="1200">
        <a:solidFill>
          <a:schemeClr val="tx1"/>
        </a:solidFill>
        <a:latin typeface="Arial" charset="0"/>
        <a:ea typeface="宋体" charset="-122"/>
        <a:cs typeface="+mn-cs"/>
      </a:defRPr>
    </a:lvl3pPr>
    <a:lvl4pPr marL="1371600" algn="l" rtl="0" fontAlgn="base">
      <a:spcBef>
        <a:spcPct val="0"/>
      </a:spcBef>
      <a:spcAft>
        <a:spcPct val="0"/>
      </a:spcAft>
      <a:defRPr i="1" kern="1200">
        <a:solidFill>
          <a:schemeClr val="tx1"/>
        </a:solidFill>
        <a:latin typeface="Arial" charset="0"/>
        <a:ea typeface="宋体" charset="-122"/>
        <a:cs typeface="+mn-cs"/>
      </a:defRPr>
    </a:lvl4pPr>
    <a:lvl5pPr marL="1828800" algn="l" rtl="0" fontAlgn="base">
      <a:spcBef>
        <a:spcPct val="0"/>
      </a:spcBef>
      <a:spcAft>
        <a:spcPct val="0"/>
      </a:spcAft>
      <a:defRPr i="1" kern="1200">
        <a:solidFill>
          <a:schemeClr val="tx1"/>
        </a:solidFill>
        <a:latin typeface="Arial" charset="0"/>
        <a:ea typeface="宋体" charset="-122"/>
        <a:cs typeface="+mn-cs"/>
      </a:defRPr>
    </a:lvl5pPr>
    <a:lvl6pPr marL="2286000" algn="l" defTabSz="914400" rtl="0" eaLnBrk="1" latinLnBrk="0" hangingPunct="1">
      <a:defRPr i="1" kern="1200">
        <a:solidFill>
          <a:schemeClr val="tx1"/>
        </a:solidFill>
        <a:latin typeface="Arial" charset="0"/>
        <a:ea typeface="宋体" charset="-122"/>
        <a:cs typeface="+mn-cs"/>
      </a:defRPr>
    </a:lvl6pPr>
    <a:lvl7pPr marL="2743200" algn="l" defTabSz="914400" rtl="0" eaLnBrk="1" latinLnBrk="0" hangingPunct="1">
      <a:defRPr i="1" kern="1200">
        <a:solidFill>
          <a:schemeClr val="tx1"/>
        </a:solidFill>
        <a:latin typeface="Arial" charset="0"/>
        <a:ea typeface="宋体" charset="-122"/>
        <a:cs typeface="+mn-cs"/>
      </a:defRPr>
    </a:lvl7pPr>
    <a:lvl8pPr marL="3200400" algn="l" defTabSz="914400" rtl="0" eaLnBrk="1" latinLnBrk="0" hangingPunct="1">
      <a:defRPr i="1" kern="1200">
        <a:solidFill>
          <a:schemeClr val="tx1"/>
        </a:solidFill>
        <a:latin typeface="Arial" charset="0"/>
        <a:ea typeface="宋体" charset="-122"/>
        <a:cs typeface="+mn-cs"/>
      </a:defRPr>
    </a:lvl8pPr>
    <a:lvl9pPr marL="3657600" algn="l" defTabSz="914400" rtl="0" eaLnBrk="1" latinLnBrk="0" hangingPunct="1">
      <a:defRPr i="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40" autoAdjust="0"/>
  </p:normalViewPr>
  <p:slideViewPr>
    <p:cSldViewPr>
      <p:cViewPr varScale="1">
        <p:scale>
          <a:sx n="75" d="100"/>
          <a:sy n="75" d="100"/>
        </p:scale>
        <p:origin x="90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ea typeface="宋体" pitchFamily="2" charset="-122"/>
              </a:defRPr>
            </a:lvl1pPr>
          </a:lstStyle>
          <a:p>
            <a:pPr>
              <a:defRPr/>
            </a:pPr>
            <a:fld id="{B3A55920-59BF-48DF-BD81-D3FDBC37221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xfrm>
            <a:off x="650875" y="406400"/>
            <a:ext cx="5556250" cy="4167188"/>
          </a:xfrm>
          <a:ln/>
        </p:spPr>
      </p:sp>
      <p:sp>
        <p:nvSpPr>
          <p:cNvPr id="184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xfrm>
            <a:off x="650875" y="406400"/>
            <a:ext cx="5556250" cy="4167188"/>
          </a:xfrm>
          <a:ln/>
        </p:spPr>
      </p:sp>
      <p:sp>
        <p:nvSpPr>
          <p:cNvPr id="4505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txBox="1">
            <a:spLocks noGrp="1" noChangeArrowheads="1"/>
          </p:cNvSpPr>
          <p:nvPr/>
        </p:nvSpPr>
        <p:spPr bwMode="auto">
          <a:xfrm>
            <a:off x="5800725" y="8537575"/>
            <a:ext cx="795338" cy="282575"/>
          </a:xfrm>
          <a:prstGeom prst="rect">
            <a:avLst/>
          </a:prstGeom>
          <a:noFill/>
          <a:ln w="9525">
            <a:noFill/>
            <a:miter lim="800000"/>
            <a:headEnd/>
            <a:tailEnd/>
          </a:ln>
        </p:spPr>
        <p:txBody>
          <a:bodyPr lIns="18819" tIns="0" rIns="18819" bIns="0" anchor="b"/>
          <a:lstStyle/>
          <a:p>
            <a:pPr algn="r" defTabSz="903288" eaLnBrk="0" hangingPunct="0"/>
            <a:fld id="{2F278736-6805-4E5C-AE64-F9DBA9154511}" type="slidenum">
              <a:rPr lang="zh-CN" altLang="en-US" sz="800">
                <a:ea typeface="MS PGothic" pitchFamily="34" charset="-128"/>
              </a:rPr>
              <a:pPr algn="r" defTabSz="903288" eaLnBrk="0" hangingPunct="0"/>
              <a:t>14</a:t>
            </a:fld>
            <a:endParaRPr lang="en-US" altLang="zh-CN" sz="800">
              <a:ea typeface="MS PGothic" pitchFamily="34" charset="-128"/>
            </a:endParaRPr>
          </a:p>
        </p:txBody>
      </p:sp>
      <p:sp>
        <p:nvSpPr>
          <p:cNvPr id="47106" name="AutoShape 2"/>
          <p:cNvSpPr>
            <a:spLocks noGrp="1" noRot="1" noChangeAspect="1" noChangeArrowheads="1" noTextEdit="1"/>
          </p:cNvSpPr>
          <p:nvPr>
            <p:ph type="sldImg"/>
          </p:nvPr>
        </p:nvSpPr>
        <p:spPr>
          <a:xfrm>
            <a:off x="841375" y="241300"/>
            <a:ext cx="5230813" cy="3924300"/>
          </a:xfrm>
          <a:ln/>
        </p:spPr>
      </p:sp>
      <p:sp>
        <p:nvSpPr>
          <p:cNvPr id="47107" name="Rectangle 3"/>
          <p:cNvSpPr>
            <a:spLocks noGrp="1" noChangeArrowheads="1"/>
          </p:cNvSpPr>
          <p:nvPr>
            <p:ph type="body" idx="1"/>
          </p:nvPr>
        </p:nvSpPr>
        <p:spPr>
          <a:xfrm>
            <a:off x="752475" y="4306888"/>
            <a:ext cx="5348288" cy="4183062"/>
          </a:xfrm>
          <a:noFill/>
          <a:ln>
            <a:solidFill>
              <a:srgbClr val="000000"/>
            </a:solidFill>
          </a:ln>
        </p:spPr>
        <p:txBody>
          <a:bodyPr lIns="95667" tIns="50185" rIns="95667" bIns="50185"/>
          <a:lstStyle/>
          <a:p>
            <a:pPr marL="112713" indent="-112713" defTabSz="1020763" eaLnBrk="1" hangingPunct="1"/>
            <a:endParaRPr lang="en-GB"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650875" y="406400"/>
            <a:ext cx="5556250" cy="4167188"/>
          </a:xfrm>
          <a:ln/>
        </p:spPr>
      </p:sp>
      <p:sp>
        <p:nvSpPr>
          <p:cNvPr id="4915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650875" y="406400"/>
            <a:ext cx="5556250" cy="4167188"/>
          </a:xfrm>
          <a:ln/>
        </p:spPr>
      </p:sp>
      <p:sp>
        <p:nvSpPr>
          <p:cNvPr id="5120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r>
              <a:rPr lang="en-US" altLang="zh-CN">
                <a:ea typeface="宋体" charset="-122"/>
              </a:rPr>
              <a:t>Why do we perform functional testing?</a:t>
            </a:r>
          </a:p>
          <a:p>
            <a:pPr eaLnBrk="1" hangingPunct="1"/>
            <a:r>
              <a:rPr lang="en-US" altLang="zh-CN">
                <a:ea typeface="宋体" charset="-122"/>
              </a:rPr>
              <a:t>When is functional testing performed?</a:t>
            </a:r>
          </a:p>
          <a:p>
            <a:pPr eaLnBrk="1" hangingPunct="1"/>
            <a:r>
              <a:rPr lang="en-US" altLang="zh-CN">
                <a:ea typeface="宋体" charset="-122"/>
              </a:rPr>
              <a:t>What problems do we encounter when the entire testing phase is to be tested manually?</a:t>
            </a:r>
          </a:p>
          <a:p>
            <a:pPr eaLnBrk="1" hangingPunct="1"/>
            <a:endParaRPr lang="zh-CN" altLang="en-US">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xfrm>
            <a:off x="650875" y="406400"/>
            <a:ext cx="5556250" cy="4167188"/>
          </a:xfrm>
          <a:ln/>
        </p:spPr>
      </p:sp>
      <p:sp>
        <p:nvSpPr>
          <p:cNvPr id="5632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650875" y="406400"/>
            <a:ext cx="5556250" cy="4167188"/>
          </a:xfrm>
          <a:ln/>
        </p:spPr>
      </p:sp>
      <p:sp>
        <p:nvSpPr>
          <p:cNvPr id="5837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xfrm>
            <a:off x="650875" y="406400"/>
            <a:ext cx="5556250" cy="4167188"/>
          </a:xfrm>
          <a:ln/>
        </p:spPr>
      </p:sp>
      <p:sp>
        <p:nvSpPr>
          <p:cNvPr id="6041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650875" y="406400"/>
            <a:ext cx="5556250" cy="4167188"/>
          </a:xfrm>
          <a:ln/>
        </p:spPr>
      </p:sp>
      <p:sp>
        <p:nvSpPr>
          <p:cNvPr id="645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650875" y="406400"/>
            <a:ext cx="5556250" cy="4167188"/>
          </a:xfrm>
          <a:ln/>
        </p:spPr>
      </p:sp>
      <p:sp>
        <p:nvSpPr>
          <p:cNvPr id="6246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650875" y="406400"/>
            <a:ext cx="5556250" cy="4167188"/>
          </a:xfrm>
          <a:ln/>
        </p:spPr>
      </p:sp>
      <p:sp>
        <p:nvSpPr>
          <p:cNvPr id="2048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650875" y="406400"/>
            <a:ext cx="5556250" cy="4167188"/>
          </a:xfrm>
          <a:ln/>
        </p:spPr>
      </p:sp>
      <p:sp>
        <p:nvSpPr>
          <p:cNvPr id="6656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650875" y="406400"/>
            <a:ext cx="5556250" cy="4167188"/>
          </a:xfrm>
          <a:ln/>
        </p:spPr>
      </p:sp>
      <p:sp>
        <p:nvSpPr>
          <p:cNvPr id="6861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xfrm>
            <a:off x="650875" y="406400"/>
            <a:ext cx="5556250" cy="4167188"/>
          </a:xfrm>
          <a:ln/>
        </p:spPr>
      </p:sp>
      <p:sp>
        <p:nvSpPr>
          <p:cNvPr id="7065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650875" y="406400"/>
            <a:ext cx="5556250" cy="4167188"/>
          </a:xfrm>
          <a:ln/>
        </p:spPr>
      </p:sp>
      <p:sp>
        <p:nvSpPr>
          <p:cNvPr id="7270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152525" y="682625"/>
            <a:ext cx="4554538" cy="3416300"/>
          </a:xfrm>
          <a:ln/>
        </p:spPr>
      </p:sp>
      <p:sp>
        <p:nvSpPr>
          <p:cNvPr id="74754" name="Rectangle 3"/>
          <p:cNvSpPr>
            <a:spLocks noGrp="1" noChangeArrowheads="1"/>
          </p:cNvSpPr>
          <p:nvPr>
            <p:ph type="body" idx="1"/>
          </p:nvPr>
        </p:nvSpPr>
        <p:spPr>
          <a:xfrm>
            <a:off x="914400" y="4327525"/>
            <a:ext cx="5029200" cy="4095750"/>
          </a:xfrm>
          <a:solidFill>
            <a:srgbClr val="FFFFFF"/>
          </a:solidFill>
          <a:ln>
            <a:solidFill>
              <a:srgbClr val="000000"/>
            </a:solidFill>
          </a:ln>
        </p:spPr>
        <p:txBody>
          <a:bodyPr/>
          <a:lstStyle/>
          <a:p>
            <a:pPr eaLnBrk="1" hangingPunct="1"/>
            <a:endParaRPr lang="zh-CN" altLang="en-US">
              <a:ea typeface="宋体" charset="-122"/>
            </a:endParaRPr>
          </a:p>
          <a:p>
            <a:pPr eaLnBrk="1" hangingPunct="1"/>
            <a:r>
              <a:rPr lang="en-US" altLang="zh-CN">
                <a:ea typeface="宋体" charset="-122"/>
              </a:rPr>
              <a:t>When the developers were creating this system, this </a:t>
            </a:r>
          </a:p>
          <a:p>
            <a:pPr eaLnBrk="1" hangingPunct="1"/>
            <a:r>
              <a:rPr lang="en-US" altLang="zh-CN">
                <a:ea typeface="宋体" charset="-122"/>
              </a:rPr>
              <a:t>Then again reinforce name, method and value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650875" y="406400"/>
            <a:ext cx="5556250" cy="4167188"/>
          </a:xfrm>
          <a:ln/>
        </p:spPr>
      </p:sp>
      <p:sp>
        <p:nvSpPr>
          <p:cNvPr id="7680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650875" y="406400"/>
            <a:ext cx="5556250" cy="4167188"/>
          </a:xfrm>
          <a:ln/>
        </p:spPr>
      </p:sp>
      <p:sp>
        <p:nvSpPr>
          <p:cNvPr id="7885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650875" y="406400"/>
            <a:ext cx="5556250" cy="4167188"/>
          </a:xfrm>
          <a:ln/>
        </p:spPr>
      </p:sp>
      <p:sp>
        <p:nvSpPr>
          <p:cNvPr id="8089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650875" y="406400"/>
            <a:ext cx="5556250" cy="4167188"/>
          </a:xfrm>
          <a:ln/>
        </p:spPr>
      </p:sp>
      <p:sp>
        <p:nvSpPr>
          <p:cNvPr id="8499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650875" y="406400"/>
            <a:ext cx="5556250" cy="4167188"/>
          </a:xfrm>
          <a:ln/>
        </p:spPr>
      </p:sp>
      <p:sp>
        <p:nvSpPr>
          <p:cNvPr id="8499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650875" y="406400"/>
            <a:ext cx="5556250" cy="4167188"/>
          </a:xfrm>
          <a:ln/>
        </p:spPr>
      </p:sp>
      <p:sp>
        <p:nvSpPr>
          <p:cNvPr id="225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650875" y="406400"/>
            <a:ext cx="5556250" cy="4167188"/>
          </a:xfrm>
          <a:ln/>
        </p:spPr>
      </p:sp>
      <p:sp>
        <p:nvSpPr>
          <p:cNvPr id="8704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650875" y="406400"/>
            <a:ext cx="5556250" cy="4167188"/>
          </a:xfrm>
          <a:ln/>
        </p:spPr>
      </p:sp>
      <p:sp>
        <p:nvSpPr>
          <p:cNvPr id="8909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1485900" y="912813"/>
            <a:ext cx="3886200" cy="2916237"/>
          </a:xfrm>
          <a:ln/>
        </p:spPr>
      </p:sp>
      <p:sp>
        <p:nvSpPr>
          <p:cNvPr id="93186" name="Rectangle 3"/>
          <p:cNvSpPr>
            <a:spLocks noGrp="1" noChangeArrowheads="1"/>
          </p:cNvSpPr>
          <p:nvPr>
            <p:ph type="body" idx="1"/>
          </p:nvPr>
        </p:nvSpPr>
        <p:spPr>
          <a:xfrm>
            <a:off x="458788" y="3960813"/>
            <a:ext cx="5945187" cy="4497387"/>
          </a:xfrm>
          <a:solidFill>
            <a:srgbClr val="FFFFFF"/>
          </a:solidFill>
          <a:ln>
            <a:solidFill>
              <a:srgbClr val="000000"/>
            </a:solidFill>
          </a:ln>
        </p:spPr>
        <p:txBody>
          <a:bodyPr/>
          <a:lstStyle/>
          <a:p>
            <a:pPr eaLnBrk="1" hangingPunct="1"/>
            <a:r>
              <a:rPr lang="en-US" altLang="zh-CN">
                <a:ea typeface="宋体" charset="-122"/>
              </a:rPr>
              <a:t>Dynamic Data Validation solves another very common problem with java and web applications.</a:t>
            </a:r>
          </a:p>
          <a:p>
            <a:pPr eaLnBrk="1" hangingPunct="1"/>
            <a:endParaRPr lang="en-US" altLang="zh-CN">
              <a:ea typeface="宋体" charset="-122"/>
            </a:endParaRPr>
          </a:p>
          <a:p>
            <a:pPr eaLnBrk="1" hangingPunct="1"/>
            <a:r>
              <a:rPr lang="en-US" altLang="zh-CN">
                <a:ea typeface="宋体" charset="-122"/>
              </a:rPr>
              <a:t>In many applications, there will be dynamic data that changes with every run of the application.  In the case we have here, you can see that every time an order is placed a new order number is generated.  Any attempt to compare this order number to a static baseline will result in a test failure.</a:t>
            </a:r>
          </a:p>
          <a:p>
            <a:pPr eaLnBrk="1" hangingPunct="1"/>
            <a:endParaRPr lang="en-US" altLang="zh-CN">
              <a:ea typeface="宋体" charset="-122"/>
            </a:endParaRPr>
          </a:p>
          <a:p>
            <a:pPr eaLnBrk="1" hangingPunct="1"/>
            <a:r>
              <a:rPr lang="en-US" altLang="zh-CN">
                <a:ea typeface="宋体" charset="-122"/>
              </a:rPr>
              <a:t>So how does one validate ever changing data in an application.</a:t>
            </a:r>
          </a:p>
          <a:p>
            <a:pPr eaLnBrk="1" hangingPunct="1"/>
            <a:endParaRPr lang="en-US" altLang="zh-CN">
              <a:ea typeface="宋体" charset="-122"/>
            </a:endParaRPr>
          </a:p>
          <a:p>
            <a:pPr eaLnBrk="1" hangingPunct="1"/>
            <a:r>
              <a:rPr lang="en-US" altLang="zh-CN">
                <a:ea typeface="宋体" charset="-122"/>
              </a:rPr>
              <a:t>&lt;&lt;&lt; CLICK &gt;&gt;&gt;</a:t>
            </a:r>
          </a:p>
          <a:p>
            <a:pPr eaLnBrk="1" hangingPunct="1"/>
            <a:endParaRPr lang="en-US" altLang="zh-CN">
              <a:ea typeface="宋体" charset="-122"/>
            </a:endParaRPr>
          </a:p>
          <a:p>
            <a:pPr eaLnBrk="1" hangingPunct="1"/>
            <a:r>
              <a:rPr lang="en-US" altLang="zh-CN">
                <a:ea typeface="宋体" charset="-122"/>
              </a:rPr>
              <a:t>The answer is to use Pattern Matching technology.  Instead of trying to match a dynamic value to a static baseline, you match it to a pattern.  In our case here, we match simply against 3 digits.  If we get a three digit number, the test passes.  This of course is a very simple pattern.  Using industry standard Regular Expression notation (common in popular parsing languages such as PERL), you can create any imaginable pattern to validate any imaginable type of dynamic data!</a:t>
            </a:r>
          </a:p>
          <a:p>
            <a:pPr eaLnBrk="1" hangingPunct="1"/>
            <a:endParaRPr lang="en-US" altLang="zh-CN">
              <a:ea typeface="宋体" charset="-122"/>
            </a:endParaRPr>
          </a:p>
          <a:p>
            <a:pPr eaLnBrk="1" hangingPunct="1"/>
            <a:endParaRPr lang="en-US"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650875" y="406400"/>
            <a:ext cx="5556250" cy="4167188"/>
          </a:xfrm>
          <a:ln/>
        </p:spPr>
      </p:sp>
      <p:sp>
        <p:nvSpPr>
          <p:cNvPr id="952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650875" y="406400"/>
            <a:ext cx="5556250" cy="4167188"/>
          </a:xfrm>
          <a:ln/>
        </p:spPr>
      </p:sp>
      <p:sp>
        <p:nvSpPr>
          <p:cNvPr id="10240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xfrm>
            <a:off x="650875" y="406400"/>
            <a:ext cx="5556250" cy="4167188"/>
          </a:xfrm>
          <a:ln/>
        </p:spPr>
      </p:sp>
      <p:sp>
        <p:nvSpPr>
          <p:cNvPr id="10445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xfrm>
            <a:off x="650875" y="406400"/>
            <a:ext cx="5556250" cy="4167188"/>
          </a:xfrm>
          <a:ln/>
        </p:spPr>
      </p:sp>
      <p:sp>
        <p:nvSpPr>
          <p:cNvPr id="11059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xfrm>
            <a:off x="650875" y="406400"/>
            <a:ext cx="5556250" cy="4167188"/>
          </a:xfrm>
          <a:ln/>
        </p:spPr>
      </p:sp>
      <p:sp>
        <p:nvSpPr>
          <p:cNvPr id="11264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xfrm>
            <a:off x="650875" y="406400"/>
            <a:ext cx="5556250" cy="4167188"/>
          </a:xfrm>
          <a:ln/>
        </p:spPr>
      </p:sp>
      <p:sp>
        <p:nvSpPr>
          <p:cNvPr id="11469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650875" y="406400"/>
            <a:ext cx="5556250" cy="4167188"/>
          </a:xfrm>
          <a:ln/>
        </p:spPr>
      </p:sp>
      <p:sp>
        <p:nvSpPr>
          <p:cNvPr id="11673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650875" y="406400"/>
            <a:ext cx="5556250" cy="4167188"/>
          </a:xfrm>
          <a:ln/>
        </p:spPr>
      </p:sp>
      <p:sp>
        <p:nvSpPr>
          <p:cNvPr id="2457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650875" y="406400"/>
            <a:ext cx="5556250" cy="4167188"/>
          </a:xfrm>
          <a:ln/>
        </p:spPr>
      </p:sp>
      <p:sp>
        <p:nvSpPr>
          <p:cNvPr id="1208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xfrm>
            <a:off x="650875" y="406400"/>
            <a:ext cx="5556250" cy="4167188"/>
          </a:xfrm>
          <a:ln/>
        </p:spPr>
      </p:sp>
      <p:sp>
        <p:nvSpPr>
          <p:cNvPr id="12288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650875" y="406400"/>
            <a:ext cx="5556250" cy="4167188"/>
          </a:xfrm>
          <a:ln/>
        </p:spPr>
      </p:sp>
      <p:sp>
        <p:nvSpPr>
          <p:cNvPr id="1249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xfrm>
            <a:off x="650875" y="406400"/>
            <a:ext cx="5556250" cy="4167188"/>
          </a:xfrm>
          <a:ln/>
        </p:spPr>
      </p:sp>
      <p:sp>
        <p:nvSpPr>
          <p:cNvPr id="12697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ln/>
        </p:spPr>
      </p:sp>
      <p:sp>
        <p:nvSpPr>
          <p:cNvPr id="129026"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r>
              <a:rPr lang="en-US" altLang="zh-CN">
                <a:ea typeface="宋体" charset="-122"/>
              </a:rPr>
              <a:t>We learned steps 1, 2 and 3 in the Fundamentals  course. We will add unto this process a fourth step which is to correlate data and integrate the SAP tests.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ChangeArrowheads="1" noTextEdit="1"/>
          </p:cNvSpPr>
          <p:nvPr>
            <p:ph type="sldImg"/>
          </p:nvPr>
        </p:nvSpPr>
        <p:spPr>
          <a:xfrm>
            <a:off x="650875" y="406400"/>
            <a:ext cx="5556250" cy="4167188"/>
          </a:xfrm>
          <a:ln/>
        </p:spPr>
      </p:sp>
      <p:sp>
        <p:nvSpPr>
          <p:cNvPr id="13414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xfrm>
            <a:off x="650875" y="406400"/>
            <a:ext cx="5556250" cy="4167188"/>
          </a:xfrm>
          <a:ln/>
        </p:spPr>
      </p:sp>
      <p:sp>
        <p:nvSpPr>
          <p:cNvPr id="1413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650875" y="406400"/>
            <a:ext cx="5556250" cy="4167188"/>
          </a:xfrm>
          <a:ln/>
        </p:spPr>
      </p:sp>
      <p:sp>
        <p:nvSpPr>
          <p:cNvPr id="14336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xfrm>
            <a:off x="650875" y="406400"/>
            <a:ext cx="5556250" cy="4167188"/>
          </a:xfrm>
          <a:ln/>
        </p:spPr>
      </p:sp>
      <p:sp>
        <p:nvSpPr>
          <p:cNvPr id="2662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1144588" y="685800"/>
            <a:ext cx="4570412" cy="3429000"/>
          </a:xfrm>
          <a:ln/>
        </p:spPr>
      </p:sp>
      <p:sp>
        <p:nvSpPr>
          <p:cNvPr id="28674"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650875" y="406400"/>
            <a:ext cx="5556250" cy="4167188"/>
          </a:xfrm>
          <a:ln/>
        </p:spPr>
      </p:sp>
      <p:sp>
        <p:nvSpPr>
          <p:cNvPr id="3277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650875" y="406400"/>
            <a:ext cx="5556250" cy="4167188"/>
          </a:xfrm>
          <a:ln/>
        </p:spPr>
      </p:sp>
      <p:sp>
        <p:nvSpPr>
          <p:cNvPr id="3481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650875" y="406400"/>
            <a:ext cx="5556250" cy="4167188"/>
          </a:xfrm>
          <a:ln/>
        </p:spPr>
      </p:sp>
      <p:sp>
        <p:nvSpPr>
          <p:cNvPr id="3686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B37619B5-202D-4B69-BA21-C375DA27A05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DE0ECEB9-33C3-420F-AA2F-FDFB385711A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6484E883-3A72-4165-9CBB-EB6AC78A37E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4"/>
          <p:cNvSpPr>
            <a:spLocks noGrp="1"/>
          </p:cNvSpPr>
          <p:nvPr>
            <p:ph type="sldNum" sz="quarter" idx="10"/>
          </p:nvPr>
        </p:nvSpPr>
        <p:spPr/>
        <p:txBody>
          <a:bodyPr/>
          <a:lstStyle>
            <a:lvl1pPr>
              <a:defRPr/>
            </a:lvl1pPr>
          </a:lstStyle>
          <a:p>
            <a:pPr>
              <a:defRPr/>
            </a:pPr>
            <a:fld id="{513E58F2-A16B-4ECE-A5C3-48D42A31C61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fld id="{6CCD71AF-632E-4956-8B28-557DD010228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4"/>
          <p:cNvSpPr>
            <a:spLocks noGrp="1"/>
          </p:cNvSpPr>
          <p:nvPr>
            <p:ph type="sldNum" sz="quarter" idx="10"/>
          </p:nvPr>
        </p:nvSpPr>
        <p:spPr/>
        <p:txBody>
          <a:bodyPr/>
          <a:lstStyle>
            <a:lvl1pPr>
              <a:defRPr/>
            </a:lvl1pPr>
          </a:lstStyle>
          <a:p>
            <a:pPr>
              <a:defRPr/>
            </a:pPr>
            <a:fld id="{AF13FB96-8B19-4291-A613-CBAE1EBA576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4"/>
          <p:cNvSpPr>
            <a:spLocks noGrp="1"/>
          </p:cNvSpPr>
          <p:nvPr>
            <p:ph type="sldNum" sz="quarter" idx="10"/>
          </p:nvPr>
        </p:nvSpPr>
        <p:spPr/>
        <p:txBody>
          <a:bodyPr/>
          <a:lstStyle>
            <a:lvl1pPr>
              <a:defRPr/>
            </a:lvl1pPr>
          </a:lstStyle>
          <a:p>
            <a:pPr>
              <a:defRPr/>
            </a:pPr>
            <a:fld id="{A082FFFB-8DA2-4FFA-A60A-70A284FE884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CDB502E0-F6FE-4232-B3EC-64BBEB99AAB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E9AE12BF-5EE9-4DDA-A0B8-F4231B440E9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7A09A06E-C4BB-419D-A835-F00098EFE9E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38"/>
            <a:ext cx="9144000" cy="5643562"/>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a:ea typeface="宋体" pitchFamily="2" charset="-122"/>
            </a:endParaRPr>
          </a:p>
        </p:txBody>
      </p:sp>
      <p:sp>
        <p:nvSpPr>
          <p:cNvPr id="53251" name="Rectangle 27"/>
          <p:cNvSpPr>
            <a:spLocks noGrp="1" noChangeArrowheads="1"/>
          </p:cNvSpPr>
          <p:nvPr>
            <p:ph type="title"/>
          </p:nvPr>
        </p:nvSpPr>
        <p:spPr bwMode="auto">
          <a:xfrm>
            <a:off x="468313" y="366713"/>
            <a:ext cx="7104062"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3252" name="Rectangle 31"/>
          <p:cNvSpPr>
            <a:spLocks noGrp="1" noChangeArrowheads="1"/>
          </p:cNvSpPr>
          <p:nvPr>
            <p:ph type="body" idx="1"/>
          </p:nvPr>
        </p:nvSpPr>
        <p:spPr bwMode="auto">
          <a:xfrm>
            <a:off x="1357313" y="1285875"/>
            <a:ext cx="7104062"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ea typeface="宋体" pitchFamily="2" charset="-122"/>
              </a:defRPr>
            </a:lvl1pPr>
          </a:lstStyle>
          <a:p>
            <a:pPr>
              <a:defRPr/>
            </a:pPr>
            <a:fld id="{550F2A1A-B529-407E-9388-E4CE30B06D3A}" type="slidenum">
              <a:rPr lang="en-US" altLang="zh-CN"/>
              <a:pPr>
                <a:defRPr/>
              </a:pPr>
              <a:t>‹#›</a:t>
            </a:fld>
            <a:endParaRPr lang="en-US" altLang="zh-CN"/>
          </a:p>
        </p:txBody>
      </p:sp>
      <p:pic>
        <p:nvPicPr>
          <p:cNvPr id="53254" name="图片 7" descr="professional.gif"/>
          <p:cNvPicPr>
            <a:picLocks noChangeAspect="1"/>
          </p:cNvPicPr>
          <p:nvPr userDrawn="1"/>
        </p:nvPicPr>
        <p:blipFill>
          <a:blip r:embed="rId14" cstate="print"/>
          <a:srcRect/>
          <a:stretch>
            <a:fillRect/>
          </a:stretch>
        </p:blipFill>
        <p:spPr bwMode="auto">
          <a:xfrm>
            <a:off x="8016875" y="188913"/>
            <a:ext cx="1127125" cy="1052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charset="0"/>
          <a:ea typeface="黑体" pitchFamily="2" charset="-122"/>
        </a:defRPr>
      </a:lvl2pPr>
      <a:lvl3pPr algn="r" rtl="0" eaLnBrk="0" fontAlgn="base" hangingPunct="0">
        <a:spcBef>
          <a:spcPct val="0"/>
        </a:spcBef>
        <a:spcAft>
          <a:spcPct val="0"/>
        </a:spcAft>
        <a:defRPr sz="2800">
          <a:solidFill>
            <a:schemeClr val="bg1"/>
          </a:solidFill>
          <a:latin typeface="Arial" charset="0"/>
          <a:ea typeface="黑体" pitchFamily="2" charset="-122"/>
        </a:defRPr>
      </a:lvl3pPr>
      <a:lvl4pPr algn="r" rtl="0" eaLnBrk="0" fontAlgn="base" hangingPunct="0">
        <a:spcBef>
          <a:spcPct val="0"/>
        </a:spcBef>
        <a:spcAft>
          <a:spcPct val="0"/>
        </a:spcAft>
        <a:defRPr sz="2800">
          <a:solidFill>
            <a:schemeClr val="bg1"/>
          </a:solidFill>
          <a:latin typeface="Arial" charset="0"/>
          <a:ea typeface="黑体" pitchFamily="2" charset="-122"/>
        </a:defRPr>
      </a:lvl4pPr>
      <a:lvl5pPr algn="r" rtl="0" eaLnBrk="0" fontAlgn="base" hangingPunct="0">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headEnd/>
            <a:tailEnd/>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15362" name="标题 1"/>
          <p:cNvSpPr txBox="1">
            <a:spLocks/>
          </p:cNvSpPr>
          <p:nvPr/>
        </p:nvSpPr>
        <p:spPr bwMode="auto">
          <a:xfrm>
            <a:off x="-30163" y="2133600"/>
            <a:ext cx="4787901" cy="1727200"/>
          </a:xfrm>
          <a:prstGeom prst="rect">
            <a:avLst/>
          </a:prstGeom>
          <a:noFill/>
          <a:ln w="9525">
            <a:noFill/>
            <a:miter lim="800000"/>
            <a:headEnd/>
            <a:tailEnd/>
          </a:ln>
        </p:spPr>
        <p:txBody>
          <a:bodyPr/>
          <a:lstStyle/>
          <a:p>
            <a:pPr algn="ctr">
              <a:lnSpc>
                <a:spcPct val="140000"/>
              </a:lnSpc>
            </a:pPr>
            <a:r>
              <a:rPr lang="zh-CN" altLang="en-US" sz="2800" b="1" i="0">
                <a:solidFill>
                  <a:schemeClr val="bg1"/>
                </a:solidFill>
              </a:rPr>
              <a:t>软件测试方法和技术</a:t>
            </a:r>
            <a:endParaRPr lang="en-US" altLang="zh-CN" sz="2800" b="1" i="0">
              <a:solidFill>
                <a:schemeClr val="bg1"/>
              </a:solidFill>
            </a:endParaRPr>
          </a:p>
          <a:p>
            <a:pPr algn="ctr">
              <a:lnSpc>
                <a:spcPct val="140000"/>
              </a:lnSpc>
            </a:pPr>
            <a:endParaRPr lang="en-US" altLang="zh-CN" sz="1200" b="1" i="0">
              <a:solidFill>
                <a:srgbClr val="FFFF00"/>
              </a:solidFill>
            </a:endParaRPr>
          </a:p>
          <a:p>
            <a:pPr algn="ctr">
              <a:lnSpc>
                <a:spcPct val="140000"/>
              </a:lnSpc>
            </a:pPr>
            <a:r>
              <a:rPr lang="zh-CN" altLang="en-US" sz="3200" b="1" i="0">
                <a:solidFill>
                  <a:srgbClr val="FFFF00"/>
                </a:solidFill>
              </a:rPr>
              <a:t>第</a:t>
            </a:r>
            <a:r>
              <a:rPr lang="zh-CN" altLang="zh-CN" sz="3200" b="1" i="0">
                <a:solidFill>
                  <a:srgbClr val="FFFF00"/>
                </a:solidFill>
              </a:rPr>
              <a:t>9</a:t>
            </a:r>
            <a:r>
              <a:rPr lang="zh-CN" altLang="en-US" sz="3200" b="1" i="0">
                <a:solidFill>
                  <a:srgbClr val="FFFF00"/>
                </a:solidFill>
              </a:rPr>
              <a:t>章 软件测试自动化</a:t>
            </a:r>
          </a:p>
        </p:txBody>
      </p:sp>
      <p:pic>
        <p:nvPicPr>
          <p:cNvPr id="15363" name="图片 1" descr="屏幕快照 2014-01-02 下午7.34.36.png"/>
          <p:cNvPicPr>
            <a:picLocks noChangeAspect="1"/>
          </p:cNvPicPr>
          <p:nvPr/>
        </p:nvPicPr>
        <p:blipFill>
          <a:blip r:embed="rId2" cstate="print"/>
          <a:srcRect/>
          <a:stretch>
            <a:fillRect/>
          </a:stretch>
        </p:blipFill>
        <p:spPr bwMode="auto">
          <a:xfrm>
            <a:off x="4572000" y="1484313"/>
            <a:ext cx="4572000" cy="27368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357313" y="1308571"/>
            <a:ext cx="7104062" cy="4784725"/>
          </a:xfrm>
        </p:spPr>
        <p:txBody>
          <a:bodyPr/>
          <a:lstStyle/>
          <a:p>
            <a:pPr>
              <a:buNone/>
            </a:pPr>
            <a:r>
              <a:rPr lang="zh-CN" altLang="en-US" dirty="0"/>
              <a:t>自动化测试：把以人为驱动的测试行为转化为机器执行的一种过程，即模拟手工测试步骤，通过执行由程序语言编制的测试脚本，自动完成软件的单元测试，功能测试，负载测试或性能测试等全部工作 </a:t>
            </a:r>
            <a:endParaRPr lang="en-US" altLang="zh-CN" dirty="0"/>
          </a:p>
          <a:p>
            <a:pPr>
              <a:buNone/>
            </a:pPr>
            <a:r>
              <a:rPr lang="zh-CN" altLang="en-US" dirty="0"/>
              <a:t>体现在实际测试被自动执行的过程上</a:t>
            </a:r>
            <a:endParaRPr lang="en-US" altLang="zh-CN" dirty="0"/>
          </a:p>
          <a:p>
            <a:pPr>
              <a:buNone/>
            </a:pPr>
            <a:endParaRPr lang="zh-CN" altLang="en-US" dirty="0"/>
          </a:p>
        </p:txBody>
      </p:sp>
      <p:sp>
        <p:nvSpPr>
          <p:cNvPr id="4" name="灯片编号占位符 3"/>
          <p:cNvSpPr>
            <a:spLocks noGrp="1"/>
          </p:cNvSpPr>
          <p:nvPr>
            <p:ph type="sldNum" sz="quarter" idx="10"/>
          </p:nvPr>
        </p:nvSpPr>
        <p:spPr/>
        <p:txBody>
          <a:bodyPr/>
          <a:lstStyle/>
          <a:p>
            <a:pPr>
              <a:defRPr/>
            </a:pPr>
            <a:fld id="{6484E883-3A72-4165-9CBB-EB6AC78A37EE}"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547813" y="366713"/>
            <a:ext cx="6024562" cy="561975"/>
          </a:xfrm>
        </p:spPr>
        <p:txBody>
          <a:bodyPr/>
          <a:lstStyle/>
          <a:p>
            <a:pPr algn="ctr" eaLnBrk="1" hangingPunct="1"/>
            <a:r>
              <a:rPr lang="zh-CN" altLang="en-US" sz="3200">
                <a:solidFill>
                  <a:srgbClr val="FFFF00"/>
                </a:solidFill>
              </a:rPr>
              <a:t>简单的实验</a:t>
            </a:r>
          </a:p>
        </p:txBody>
      </p:sp>
      <p:sp>
        <p:nvSpPr>
          <p:cNvPr id="33794" name="Rectangle 3"/>
          <p:cNvSpPr>
            <a:spLocks noGrp="1" noChangeArrowheads="1"/>
          </p:cNvSpPr>
          <p:nvPr>
            <p:ph type="body" idx="1"/>
          </p:nvPr>
        </p:nvSpPr>
        <p:spPr>
          <a:xfrm>
            <a:off x="1547813" y="1557338"/>
            <a:ext cx="5734050" cy="846137"/>
          </a:xfrm>
        </p:spPr>
        <p:txBody>
          <a:bodyPr/>
          <a:lstStyle/>
          <a:p>
            <a:pPr eaLnBrk="1" hangingPunct="1">
              <a:buFontTx/>
              <a:buNone/>
            </a:pPr>
            <a:r>
              <a:rPr lang="zh-CN" altLang="en-US">
                <a:latin typeface="楷体" pitchFamily="49" charset="-122"/>
                <a:ea typeface="楷体" pitchFamily="49" charset="-122"/>
              </a:rPr>
              <a:t>批处理文件</a:t>
            </a:r>
          </a:p>
          <a:p>
            <a:pPr eaLnBrk="1" hangingPunct="1">
              <a:buFontTx/>
              <a:buNone/>
            </a:pPr>
            <a:r>
              <a:rPr lang="en-US" altLang="zh-CN">
                <a:latin typeface="楷体" pitchFamily="49" charset="-122"/>
                <a:ea typeface="楷体" pitchFamily="49" charset="-122"/>
              </a:rPr>
              <a:t>Word</a:t>
            </a:r>
            <a:r>
              <a:rPr lang="zh-CN" altLang="en-US">
                <a:latin typeface="楷体" pitchFamily="49" charset="-122"/>
                <a:ea typeface="楷体" pitchFamily="49" charset="-122"/>
              </a:rPr>
              <a:t>的邮件合并功能 </a:t>
            </a:r>
          </a:p>
        </p:txBody>
      </p:sp>
      <p:sp>
        <p:nvSpPr>
          <p:cNvPr id="33795" name="Rectangle 5"/>
          <p:cNvSpPr>
            <a:spLocks noChangeArrowheads="1"/>
          </p:cNvSpPr>
          <p:nvPr/>
        </p:nvSpPr>
        <p:spPr bwMode="auto">
          <a:xfrm>
            <a:off x="1403350" y="2565400"/>
            <a:ext cx="6084888" cy="368300"/>
          </a:xfrm>
          <a:prstGeom prst="rect">
            <a:avLst/>
          </a:prstGeom>
          <a:noFill/>
          <a:ln w="9525" algn="ctr">
            <a:noFill/>
            <a:miter lim="800000"/>
            <a:headEnd/>
            <a:tailEnd/>
          </a:ln>
        </p:spPr>
        <p:txBody>
          <a:bodyPr lIns="0" tIns="0" rIns="0" bIns="0" anchor="ctr">
            <a:spAutoFit/>
          </a:bodyPr>
          <a:lstStyle/>
          <a:p>
            <a:r>
              <a:rPr lang="zh-CN" altLang="en-US" sz="2400" i="0" dirty="0"/>
              <a:t>“工具”</a:t>
            </a:r>
            <a:r>
              <a:rPr lang="zh-CN" altLang="en-US" sz="2400" i="0" dirty="0">
                <a:sym typeface="Wingdings" pitchFamily="2" charset="2"/>
              </a:rPr>
              <a:t></a:t>
            </a:r>
            <a:r>
              <a:rPr lang="zh-CN" altLang="en-US" sz="2400" i="0" dirty="0"/>
              <a:t>“信和邮件”</a:t>
            </a:r>
            <a:r>
              <a:rPr lang="zh-CN" altLang="en-US" sz="2400" i="0" dirty="0">
                <a:sym typeface="Wingdings" pitchFamily="2" charset="2"/>
              </a:rPr>
              <a:t></a:t>
            </a:r>
            <a:r>
              <a:rPr lang="zh-CN" altLang="en-US" sz="2400" i="0" dirty="0"/>
              <a:t>“邮件合并”</a:t>
            </a:r>
            <a:r>
              <a:rPr lang="zh-CN" altLang="en-US" i="0" dirty="0">
                <a:sym typeface="Wingdings" pitchFamily="2" charset="2"/>
              </a:rPr>
              <a:t> </a:t>
            </a:r>
          </a:p>
        </p:txBody>
      </p:sp>
      <p:pic>
        <p:nvPicPr>
          <p:cNvPr id="33796" name="Picture 6" descr="4-1"/>
          <p:cNvPicPr>
            <a:picLocks noChangeAspect="1" noChangeArrowheads="1"/>
          </p:cNvPicPr>
          <p:nvPr/>
        </p:nvPicPr>
        <p:blipFill>
          <a:blip r:embed="rId3" cstate="print"/>
          <a:srcRect/>
          <a:stretch>
            <a:fillRect/>
          </a:stretch>
        </p:blipFill>
        <p:spPr bwMode="auto">
          <a:xfrm>
            <a:off x="1619250" y="2997200"/>
            <a:ext cx="5292725" cy="345281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619250" y="366713"/>
            <a:ext cx="5953125" cy="561975"/>
          </a:xfrm>
        </p:spPr>
        <p:txBody>
          <a:bodyPr/>
          <a:lstStyle/>
          <a:p>
            <a:pPr algn="ctr" eaLnBrk="1" hangingPunct="1"/>
            <a:r>
              <a:rPr lang="en-US" altLang="zh-CN" sz="3200">
                <a:solidFill>
                  <a:srgbClr val="FFFF00"/>
                </a:solidFill>
              </a:rPr>
              <a:t>Word</a:t>
            </a:r>
            <a:r>
              <a:rPr lang="zh-CN" altLang="en-US" sz="3200">
                <a:solidFill>
                  <a:srgbClr val="FFFF00"/>
                </a:solidFill>
              </a:rPr>
              <a:t>中的宏 </a:t>
            </a:r>
          </a:p>
        </p:txBody>
      </p:sp>
      <p:pic>
        <p:nvPicPr>
          <p:cNvPr id="35842" name="Picture 4" descr="Macro"/>
          <p:cNvPicPr>
            <a:picLocks noChangeAspect="1" noChangeArrowheads="1"/>
          </p:cNvPicPr>
          <p:nvPr/>
        </p:nvPicPr>
        <p:blipFill>
          <a:blip r:embed="rId3" cstate="print"/>
          <a:srcRect/>
          <a:stretch>
            <a:fillRect/>
          </a:stretch>
        </p:blipFill>
        <p:spPr bwMode="auto">
          <a:xfrm>
            <a:off x="323850" y="1412875"/>
            <a:ext cx="5472113" cy="4418013"/>
          </a:xfrm>
          <a:prstGeom prst="rect">
            <a:avLst/>
          </a:prstGeom>
          <a:noFill/>
          <a:ln w="9525">
            <a:noFill/>
            <a:miter lim="800000"/>
            <a:headEnd/>
            <a:tailEnd/>
          </a:ln>
        </p:spPr>
      </p:pic>
      <p:pic>
        <p:nvPicPr>
          <p:cNvPr id="35843" name="图片 4" descr="宏.png"/>
          <p:cNvPicPr>
            <a:picLocks noChangeAspect="1"/>
          </p:cNvPicPr>
          <p:nvPr/>
        </p:nvPicPr>
        <p:blipFill>
          <a:blip r:embed="rId4" cstate="print"/>
          <a:srcRect/>
          <a:stretch>
            <a:fillRect/>
          </a:stretch>
        </p:blipFill>
        <p:spPr bwMode="auto">
          <a:xfrm>
            <a:off x="3132138" y="2420938"/>
            <a:ext cx="5821362" cy="42084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187450" y="366713"/>
            <a:ext cx="6384925" cy="561975"/>
          </a:xfrm>
        </p:spPr>
        <p:txBody>
          <a:bodyPr/>
          <a:lstStyle/>
          <a:p>
            <a:pPr algn="ctr" eaLnBrk="1" hangingPunct="1"/>
            <a:r>
              <a:rPr lang="zh-CN" altLang="en-US" sz="3200">
                <a:solidFill>
                  <a:srgbClr val="FFFF00"/>
                </a:solidFill>
              </a:rPr>
              <a:t>自动化测试  </a:t>
            </a:r>
            <a:r>
              <a:rPr lang="en-US" altLang="zh-CN" sz="3200">
                <a:solidFill>
                  <a:srgbClr val="FFFF00"/>
                </a:solidFill>
              </a:rPr>
              <a:t>vs. </a:t>
            </a:r>
            <a:r>
              <a:rPr lang="zh-CN" altLang="en-US" sz="3200">
                <a:solidFill>
                  <a:srgbClr val="FFFF00"/>
                </a:solidFill>
              </a:rPr>
              <a:t>测试自动化</a:t>
            </a:r>
          </a:p>
        </p:txBody>
      </p:sp>
      <p:sp>
        <p:nvSpPr>
          <p:cNvPr id="17411" name="Rectangle 3"/>
          <p:cNvSpPr>
            <a:spLocks noGrp="1" noChangeArrowheads="1"/>
          </p:cNvSpPr>
          <p:nvPr>
            <p:ph type="body" idx="1"/>
          </p:nvPr>
        </p:nvSpPr>
        <p:spPr>
          <a:xfrm>
            <a:off x="107504" y="2097088"/>
            <a:ext cx="8599934" cy="2908300"/>
          </a:xfrm>
        </p:spPr>
        <p:txBody>
          <a:bodyPr/>
          <a:lstStyle/>
          <a:p>
            <a:pPr>
              <a:lnSpc>
                <a:spcPct val="130000"/>
              </a:lnSpc>
              <a:buClr>
                <a:schemeClr val="accent1">
                  <a:lumMod val="50000"/>
                </a:schemeClr>
              </a:buClr>
              <a:buSzPct val="90000"/>
              <a:buFont typeface="Wingdings" charset="2"/>
              <a:buChar char="p"/>
              <a:defRPr/>
            </a:pPr>
            <a:r>
              <a:rPr lang="zh-CN" altLang="en-US" sz="2400" b="1" u="sng" kern="1200" dirty="0">
                <a:solidFill>
                  <a:srgbClr val="0000FF"/>
                </a:solidFill>
                <a:latin typeface="楷体"/>
                <a:ea typeface="楷体"/>
                <a:cs typeface="楷体"/>
              </a:rPr>
              <a:t>自动化测试</a:t>
            </a:r>
            <a:r>
              <a:rPr lang="zh-CN" altLang="en-US" sz="2400" kern="1200" dirty="0">
                <a:latin typeface="楷体"/>
                <a:ea typeface="楷体"/>
                <a:cs typeface="楷体"/>
              </a:rPr>
              <a:t>焦点集中在测试执行，主要是由测试工具自动地完成测试。</a:t>
            </a:r>
          </a:p>
          <a:p>
            <a:pPr>
              <a:lnSpc>
                <a:spcPct val="130000"/>
              </a:lnSpc>
              <a:buClr>
                <a:schemeClr val="accent1">
                  <a:lumMod val="50000"/>
                </a:schemeClr>
              </a:buClr>
              <a:buSzPct val="90000"/>
              <a:buFont typeface="Wingdings" charset="2"/>
              <a:buChar char="p"/>
              <a:defRPr/>
            </a:pPr>
            <a:r>
              <a:rPr lang="zh-CN" altLang="en-US" sz="2400" b="1" u="sng" kern="1200" dirty="0">
                <a:solidFill>
                  <a:srgbClr val="0000FF"/>
                </a:solidFill>
                <a:latin typeface="楷体"/>
                <a:ea typeface="楷体"/>
                <a:cs typeface="楷体"/>
              </a:rPr>
              <a:t>测试自动化</a:t>
            </a:r>
            <a:r>
              <a:rPr lang="zh-CN" altLang="en-US" sz="2400" kern="1200" dirty="0">
                <a:latin typeface="楷体"/>
                <a:ea typeface="楷体"/>
                <a:cs typeface="楷体"/>
              </a:rPr>
              <a:t>指“一切可以由计算机系统自动完成的测试任务都已经由计算机系统或软件工具、程序来承担并自动执行” </a:t>
            </a:r>
            <a:endParaRPr lang="en-US" altLang="zh-CN" sz="2400" kern="1200" dirty="0">
              <a:latin typeface="楷体"/>
              <a:ea typeface="楷体"/>
              <a:cs typeface="楷体"/>
            </a:endParaRPr>
          </a:p>
          <a:p>
            <a:pPr>
              <a:lnSpc>
                <a:spcPct val="130000"/>
              </a:lnSpc>
              <a:buClr>
                <a:schemeClr val="accent1">
                  <a:lumMod val="50000"/>
                </a:schemeClr>
              </a:buClr>
              <a:buSzPct val="90000"/>
              <a:buFont typeface="Wingdings" charset="2"/>
              <a:buChar char="p"/>
              <a:defRPr/>
            </a:pPr>
            <a:r>
              <a:rPr lang="zh-CN" altLang="en-US" sz="2400" kern="1200" dirty="0">
                <a:latin typeface="楷体"/>
                <a:ea typeface="楷体"/>
                <a:cs typeface="楷体"/>
              </a:rPr>
              <a:t>测试自动化意味着测试全过程的自动化和测试管理工作的自动化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0"/>
          <p:cNvSpPr>
            <a:spLocks noGrp="1" noChangeArrowheads="1"/>
          </p:cNvSpPr>
          <p:nvPr>
            <p:ph type="title" idx="4294967295"/>
          </p:nvPr>
        </p:nvSpPr>
        <p:spPr>
          <a:xfrm>
            <a:off x="1258888" y="366713"/>
            <a:ext cx="6313487" cy="561975"/>
          </a:xfrm>
        </p:spPr>
        <p:txBody>
          <a:bodyPr lIns="82124" tIns="41061" rIns="82124" bIns="41061" anchor="b"/>
          <a:lstStyle/>
          <a:p>
            <a:pPr algn="ctr" eaLnBrk="1" hangingPunct="1"/>
            <a:r>
              <a:rPr lang="zh-CN" altLang="en-US" sz="3200">
                <a:solidFill>
                  <a:srgbClr val="FFFF00"/>
                </a:solidFill>
              </a:rPr>
              <a:t>自动化测试 </a:t>
            </a:r>
            <a:r>
              <a:rPr lang="en-US" altLang="zh-CN" sz="3200">
                <a:solidFill>
                  <a:srgbClr val="FFFF00"/>
                </a:solidFill>
              </a:rPr>
              <a:t>vs. </a:t>
            </a:r>
            <a:r>
              <a:rPr lang="zh-CN" altLang="en-US" sz="3200">
                <a:solidFill>
                  <a:srgbClr val="FFFF00"/>
                </a:solidFill>
              </a:rPr>
              <a:t>测试自动化</a:t>
            </a:r>
          </a:p>
        </p:txBody>
      </p:sp>
      <p:sp>
        <p:nvSpPr>
          <p:cNvPr id="46082" name="AutoShape 1031"/>
          <p:cNvSpPr>
            <a:spLocks noChangeArrowheads="1"/>
          </p:cNvSpPr>
          <p:nvPr/>
        </p:nvSpPr>
        <p:spPr bwMode="auto">
          <a:xfrm>
            <a:off x="4756150" y="2022475"/>
            <a:ext cx="2989263" cy="3127375"/>
          </a:xfrm>
          <a:prstGeom prst="roundRect">
            <a:avLst>
              <a:gd name="adj" fmla="val 7519"/>
            </a:avLst>
          </a:prstGeom>
          <a:solidFill>
            <a:srgbClr val="466B0F"/>
          </a:solidFill>
          <a:ln w="9525">
            <a:noFill/>
            <a:round/>
            <a:headEnd/>
            <a:tailEnd/>
          </a:ln>
        </p:spPr>
        <p:txBody>
          <a:bodyPr lIns="82124" tIns="41061" rIns="82124" bIns="41061" anchor="ctr">
            <a:spAutoFit/>
          </a:bodyPr>
          <a:lstStyle/>
          <a:p>
            <a:r>
              <a:rPr lang="en-US" altLang="zh-CN" sz="2400">
                <a:solidFill>
                  <a:srgbClr val="4A7210"/>
                </a:solidFill>
                <a:ea typeface="MS PGothic" pitchFamily="34" charset="-128"/>
              </a:rPr>
              <a:t>.</a:t>
            </a:r>
          </a:p>
          <a:p>
            <a:r>
              <a:rPr lang="en-US" altLang="zh-CN" sz="2400">
                <a:solidFill>
                  <a:srgbClr val="4A7210"/>
                </a:solidFill>
                <a:ea typeface="MS PGothic" pitchFamily="34" charset="-128"/>
              </a:rPr>
              <a:t>.</a:t>
            </a:r>
          </a:p>
          <a:p>
            <a:r>
              <a:rPr lang="en-US" altLang="zh-CN" sz="2400">
                <a:solidFill>
                  <a:srgbClr val="4A7210"/>
                </a:solidFill>
                <a:ea typeface="MS PGothic" pitchFamily="34" charset="-128"/>
              </a:rPr>
              <a:t>.</a:t>
            </a:r>
          </a:p>
          <a:p>
            <a:r>
              <a:rPr lang="en-US" altLang="zh-CN" sz="2400">
                <a:solidFill>
                  <a:srgbClr val="4A7210"/>
                </a:solidFill>
                <a:ea typeface="MS PGothic" pitchFamily="34" charset="-128"/>
              </a:rPr>
              <a:t>.</a:t>
            </a:r>
          </a:p>
          <a:p>
            <a:r>
              <a:rPr lang="en-US" altLang="zh-CN" sz="2400">
                <a:solidFill>
                  <a:srgbClr val="4A7210"/>
                </a:solidFill>
                <a:ea typeface="MS PGothic" pitchFamily="34" charset="-128"/>
              </a:rPr>
              <a:t>.</a:t>
            </a:r>
          </a:p>
          <a:p>
            <a:r>
              <a:rPr lang="en-US" altLang="zh-CN" sz="2400">
                <a:solidFill>
                  <a:srgbClr val="4A7210"/>
                </a:solidFill>
                <a:ea typeface="MS PGothic" pitchFamily="34" charset="-128"/>
              </a:rPr>
              <a:t>.</a:t>
            </a:r>
          </a:p>
          <a:p>
            <a:r>
              <a:rPr lang="en-US" altLang="zh-CN" sz="2400">
                <a:solidFill>
                  <a:srgbClr val="4A7210"/>
                </a:solidFill>
                <a:ea typeface="MS PGothic" pitchFamily="34" charset="-128"/>
              </a:rPr>
              <a:t>.</a:t>
            </a:r>
          </a:p>
          <a:p>
            <a:r>
              <a:rPr lang="en-US" altLang="zh-CN" sz="2400">
                <a:solidFill>
                  <a:srgbClr val="4A7210"/>
                </a:solidFill>
                <a:ea typeface="MS PGothic" pitchFamily="34" charset="-128"/>
              </a:rPr>
              <a:t>.</a:t>
            </a:r>
          </a:p>
        </p:txBody>
      </p:sp>
      <p:sp>
        <p:nvSpPr>
          <p:cNvPr id="46083" name="AutoShape 1032"/>
          <p:cNvSpPr>
            <a:spLocks noChangeArrowheads="1"/>
          </p:cNvSpPr>
          <p:nvPr/>
        </p:nvSpPr>
        <p:spPr bwMode="auto">
          <a:xfrm>
            <a:off x="4787900" y="2133600"/>
            <a:ext cx="2862263" cy="2962275"/>
          </a:xfrm>
          <a:prstGeom prst="roundRect">
            <a:avLst>
              <a:gd name="adj" fmla="val 7519"/>
            </a:avLst>
          </a:prstGeom>
          <a:gradFill rotWithShape="1">
            <a:gsLst>
              <a:gs pos="0">
                <a:srgbClr val="7FC31C"/>
              </a:gs>
              <a:gs pos="100000">
                <a:srgbClr val="000000">
                  <a:alpha val="0"/>
                </a:srgbClr>
              </a:gs>
            </a:gsLst>
            <a:lin ang="5400000" scaled="1"/>
          </a:gradFill>
          <a:ln w="9525">
            <a:noFill/>
            <a:round/>
            <a:headEnd/>
            <a:tailEnd/>
          </a:ln>
        </p:spPr>
        <p:txBody>
          <a:bodyPr lIns="82124" tIns="41061" rIns="82124" bIns="41061" anchor="ctr">
            <a:spAutoFit/>
          </a:bodyPr>
          <a:lstStyle/>
          <a:p>
            <a:pPr algn="ctr">
              <a:buClr>
                <a:schemeClr val="accent1"/>
              </a:buClr>
              <a:buSzPct val="50000"/>
              <a:buFont typeface="Wingdings" pitchFamily="2" charset="2"/>
              <a:buNone/>
            </a:pPr>
            <a:r>
              <a:rPr lang="zh-CN" altLang="en-US" sz="2800" b="1" i="0" dirty="0">
                <a:solidFill>
                  <a:srgbClr val="FFFFFF"/>
                </a:solidFill>
                <a:ea typeface="黑体" pitchFamily="49" charset="-122"/>
              </a:rPr>
              <a:t>测试自动化</a:t>
            </a:r>
            <a:endParaRPr lang="zh-CN" altLang="en-US" sz="2800" b="1" i="0" dirty="0">
              <a:solidFill>
                <a:srgbClr val="FFFFFF"/>
              </a:solidFill>
            </a:endParaRPr>
          </a:p>
          <a:p>
            <a:pPr>
              <a:buClr>
                <a:schemeClr val="accent1"/>
              </a:buClr>
              <a:buSzPct val="50000"/>
              <a:buFont typeface="Wingdings" pitchFamily="2" charset="2"/>
              <a:buChar char="n"/>
            </a:pPr>
            <a:r>
              <a:rPr lang="zh-CN" altLang="en-US" sz="1200" dirty="0">
                <a:solidFill>
                  <a:schemeClr val="bg1"/>
                </a:solidFill>
                <a:latin typeface="楷体_GB2312"/>
                <a:ea typeface="楷体_GB2312"/>
                <a:cs typeface="楷体_GB2312"/>
              </a:rPr>
              <a:t> </a:t>
            </a:r>
          </a:p>
          <a:p>
            <a:pPr>
              <a:buClr>
                <a:schemeClr val="accent1"/>
              </a:buClr>
              <a:buSzPct val="50000"/>
              <a:buFont typeface="Wingdings" pitchFamily="2" charset="2"/>
              <a:buChar char="n"/>
            </a:pPr>
            <a:r>
              <a:rPr lang="zh-CN" altLang="en-US" sz="2800" dirty="0">
                <a:solidFill>
                  <a:schemeClr val="bg1"/>
                </a:solidFill>
                <a:latin typeface="楷体_GB2312"/>
                <a:ea typeface="楷体_GB2312"/>
                <a:cs typeface="楷体_GB2312"/>
              </a:rPr>
              <a:t>  </a:t>
            </a:r>
            <a:r>
              <a:rPr lang="zh-CN" altLang="en-CA" sz="2800" i="0" dirty="0">
                <a:solidFill>
                  <a:schemeClr val="bg1"/>
                </a:solidFill>
                <a:latin typeface="楷体" pitchFamily="49" charset="-122"/>
                <a:ea typeface="楷体" pitchFamily="49" charset="-122"/>
              </a:rPr>
              <a:t>理念</a:t>
            </a:r>
            <a:endParaRPr lang="zh-CN" altLang="en-US" sz="2800" i="0" dirty="0">
              <a:solidFill>
                <a:schemeClr val="bg1"/>
              </a:solidFill>
              <a:latin typeface="楷体" pitchFamily="49" charset="-122"/>
              <a:ea typeface="楷体" pitchFamily="49" charset="-122"/>
            </a:endParaRPr>
          </a:p>
          <a:p>
            <a:pPr>
              <a:buClr>
                <a:schemeClr val="accent1"/>
              </a:buClr>
              <a:buSzPct val="50000"/>
              <a:buFont typeface="Wingdings" pitchFamily="2" charset="2"/>
              <a:buChar char="n"/>
            </a:pPr>
            <a:r>
              <a:rPr lang="zh-CN" altLang="en-US" sz="2800" i="0" dirty="0">
                <a:solidFill>
                  <a:schemeClr val="bg1"/>
                </a:solidFill>
                <a:latin typeface="楷体" pitchFamily="49" charset="-122"/>
                <a:ea typeface="楷体" pitchFamily="49" charset="-122"/>
              </a:rPr>
              <a:t> </a:t>
            </a:r>
            <a:r>
              <a:rPr lang="zh-CN" altLang="en-CA" sz="2800" i="0" dirty="0">
                <a:solidFill>
                  <a:schemeClr val="bg1"/>
                </a:solidFill>
                <a:latin typeface="楷体" pitchFamily="49" charset="-122"/>
                <a:ea typeface="楷体" pitchFamily="49" charset="-122"/>
              </a:rPr>
              <a:t>全过程</a:t>
            </a:r>
            <a:endParaRPr lang="zh-CN" altLang="en-US" sz="2800" i="0" dirty="0">
              <a:solidFill>
                <a:schemeClr val="bg1"/>
              </a:solidFill>
              <a:latin typeface="楷体" pitchFamily="49" charset="-122"/>
              <a:ea typeface="楷体" pitchFamily="49" charset="-122"/>
            </a:endParaRPr>
          </a:p>
          <a:p>
            <a:pPr>
              <a:buClr>
                <a:schemeClr val="accent1"/>
              </a:buClr>
              <a:buSzPct val="50000"/>
              <a:buFont typeface="Wingdings" pitchFamily="2" charset="2"/>
              <a:buChar char="n"/>
            </a:pPr>
            <a:r>
              <a:rPr lang="en-CA" altLang="zh-CN" sz="2800" i="0" dirty="0">
                <a:solidFill>
                  <a:schemeClr val="bg1"/>
                </a:solidFill>
                <a:latin typeface="楷体" pitchFamily="49" charset="-122"/>
                <a:ea typeface="楷体" pitchFamily="49" charset="-122"/>
              </a:rPr>
              <a:t> </a:t>
            </a:r>
            <a:r>
              <a:rPr lang="zh-CN" altLang="en-CA" sz="2800" i="0" dirty="0">
                <a:solidFill>
                  <a:schemeClr val="bg1"/>
                </a:solidFill>
                <a:latin typeface="楷体" pitchFamily="49" charset="-122"/>
                <a:ea typeface="楷体" pitchFamily="49" charset="-122"/>
              </a:rPr>
              <a:t>所有测试活动</a:t>
            </a:r>
            <a:endParaRPr lang="zh-CN" altLang="en-US" sz="2800" i="0" dirty="0">
              <a:solidFill>
                <a:srgbClr val="FFFFFF"/>
              </a:solidFill>
              <a:latin typeface="楷体" pitchFamily="49" charset="-122"/>
              <a:ea typeface="楷体" pitchFamily="49" charset="-122"/>
            </a:endParaRPr>
          </a:p>
          <a:p>
            <a:pPr>
              <a:buClr>
                <a:schemeClr val="accent1"/>
              </a:buClr>
              <a:buSzPct val="50000"/>
              <a:buFont typeface="Wingdings" pitchFamily="2" charset="2"/>
              <a:buChar char="n"/>
            </a:pPr>
            <a:r>
              <a:rPr lang="zh-CN" altLang="en-US" sz="2800" i="0" dirty="0">
                <a:solidFill>
                  <a:srgbClr val="FFFFFF"/>
                </a:solidFill>
                <a:latin typeface="楷体" pitchFamily="49" charset="-122"/>
                <a:ea typeface="楷体" pitchFamily="49" charset="-122"/>
              </a:rPr>
              <a:t> 包括测试设计</a:t>
            </a:r>
          </a:p>
          <a:p>
            <a:pPr>
              <a:buClr>
                <a:schemeClr val="accent1"/>
              </a:buClr>
              <a:buSzPct val="50000"/>
              <a:buFont typeface="Wingdings" pitchFamily="2" charset="2"/>
              <a:buChar char="n"/>
            </a:pPr>
            <a:r>
              <a:rPr lang="zh-CN" altLang="en-US" sz="2400" i="0" dirty="0">
                <a:solidFill>
                  <a:srgbClr val="FFFFFF"/>
                </a:solidFill>
                <a:latin typeface="楷体" pitchFamily="49" charset="-122"/>
                <a:ea typeface="楷体" pitchFamily="49" charset="-122"/>
              </a:rPr>
              <a:t>  </a:t>
            </a:r>
            <a:r>
              <a:rPr lang="zh-CN" altLang="en-US" sz="2800" i="0" dirty="0">
                <a:solidFill>
                  <a:srgbClr val="FFFFFF"/>
                </a:solidFill>
                <a:latin typeface="楷体" pitchFamily="49" charset="-122"/>
                <a:ea typeface="楷体" pitchFamily="49" charset="-122"/>
              </a:rPr>
              <a:t>测试管理</a:t>
            </a:r>
          </a:p>
        </p:txBody>
      </p:sp>
      <p:sp>
        <p:nvSpPr>
          <p:cNvPr id="46084" name="AutoShape 1033"/>
          <p:cNvSpPr>
            <a:spLocks noChangeArrowheads="1"/>
          </p:cNvSpPr>
          <p:nvPr/>
        </p:nvSpPr>
        <p:spPr bwMode="auto">
          <a:xfrm>
            <a:off x="4783138" y="5213350"/>
            <a:ext cx="2944812" cy="590550"/>
          </a:xfrm>
          <a:prstGeom prst="roundRect">
            <a:avLst>
              <a:gd name="adj" fmla="val 47917"/>
            </a:avLst>
          </a:prstGeom>
          <a:gradFill rotWithShape="1">
            <a:gsLst>
              <a:gs pos="0">
                <a:srgbClr val="466B0F">
                  <a:alpha val="42000"/>
                </a:srgbClr>
              </a:gs>
              <a:gs pos="100000">
                <a:srgbClr val="203207">
                  <a:alpha val="0"/>
                </a:srgbClr>
              </a:gs>
            </a:gsLst>
            <a:lin ang="5400000" scaled="1"/>
          </a:gradFill>
          <a:ln w="9525">
            <a:noFill/>
            <a:round/>
            <a:headEnd/>
            <a:tailEnd/>
          </a:ln>
        </p:spPr>
        <p:txBody>
          <a:bodyPr lIns="82124" tIns="41061" rIns="82124" bIns="41061" anchor="ctr">
            <a:spAutoFit/>
          </a:bodyPr>
          <a:lstStyle/>
          <a:p>
            <a:endParaRPr lang="zh-CN" altLang="en-US" sz="2400">
              <a:ea typeface="MS PGothic" pitchFamily="34" charset="-128"/>
            </a:endParaRPr>
          </a:p>
        </p:txBody>
      </p:sp>
      <p:sp>
        <p:nvSpPr>
          <p:cNvPr id="46085" name="AutoShape 1039"/>
          <p:cNvSpPr>
            <a:spLocks noChangeArrowheads="1"/>
          </p:cNvSpPr>
          <p:nvPr/>
        </p:nvSpPr>
        <p:spPr bwMode="auto">
          <a:xfrm>
            <a:off x="1387475" y="2043113"/>
            <a:ext cx="2697163" cy="3114675"/>
          </a:xfrm>
          <a:prstGeom prst="roundRect">
            <a:avLst>
              <a:gd name="adj" fmla="val 7519"/>
            </a:avLst>
          </a:prstGeom>
          <a:solidFill>
            <a:srgbClr val="004386"/>
          </a:solidFill>
          <a:ln w="9525">
            <a:noFill/>
            <a:round/>
            <a:headEnd/>
            <a:tailEnd/>
          </a:ln>
        </p:spPr>
        <p:txBody>
          <a:bodyPr lIns="82124" tIns="41061" rIns="82124" bIns="41061" anchor="ctr">
            <a:spAutoFit/>
          </a:bodyPr>
          <a:lstStyle/>
          <a:p>
            <a:r>
              <a:rPr lang="en-US" altLang="zh-CN" sz="2400">
                <a:solidFill>
                  <a:schemeClr val="accent1"/>
                </a:solidFill>
                <a:ea typeface="MS PGothic" pitchFamily="34" charset="-128"/>
              </a:rPr>
              <a:t>.</a:t>
            </a:r>
          </a:p>
          <a:p>
            <a:r>
              <a:rPr lang="en-US" altLang="zh-CN" sz="2400">
                <a:solidFill>
                  <a:schemeClr val="accent1"/>
                </a:solidFill>
                <a:ea typeface="MS PGothic" pitchFamily="34" charset="-128"/>
              </a:rPr>
              <a:t>.</a:t>
            </a:r>
          </a:p>
          <a:p>
            <a:r>
              <a:rPr lang="en-US" altLang="zh-CN" sz="2400">
                <a:solidFill>
                  <a:schemeClr val="accent1"/>
                </a:solidFill>
                <a:ea typeface="MS PGothic" pitchFamily="34" charset="-128"/>
              </a:rPr>
              <a:t>.</a:t>
            </a:r>
          </a:p>
          <a:p>
            <a:r>
              <a:rPr lang="en-US" altLang="zh-CN" sz="2400">
                <a:solidFill>
                  <a:schemeClr val="accent1"/>
                </a:solidFill>
                <a:ea typeface="MS PGothic" pitchFamily="34" charset="-128"/>
              </a:rPr>
              <a:t>.</a:t>
            </a:r>
          </a:p>
          <a:p>
            <a:r>
              <a:rPr lang="en-US" altLang="zh-CN" sz="2400">
                <a:solidFill>
                  <a:schemeClr val="accent1"/>
                </a:solidFill>
                <a:ea typeface="MS PGothic" pitchFamily="34" charset="-128"/>
              </a:rPr>
              <a:t>.</a:t>
            </a:r>
          </a:p>
          <a:p>
            <a:r>
              <a:rPr lang="en-US" altLang="zh-CN" sz="2400">
                <a:solidFill>
                  <a:schemeClr val="accent1"/>
                </a:solidFill>
                <a:ea typeface="MS PGothic" pitchFamily="34" charset="-128"/>
              </a:rPr>
              <a:t>.</a:t>
            </a:r>
          </a:p>
          <a:p>
            <a:r>
              <a:rPr lang="en-US" altLang="zh-CN" sz="2400">
                <a:solidFill>
                  <a:schemeClr val="accent1"/>
                </a:solidFill>
                <a:ea typeface="MS PGothic" pitchFamily="34" charset="-128"/>
              </a:rPr>
              <a:t>.</a:t>
            </a:r>
          </a:p>
          <a:p>
            <a:r>
              <a:rPr lang="en-US" altLang="zh-CN" sz="2400">
                <a:solidFill>
                  <a:schemeClr val="accent1"/>
                </a:solidFill>
                <a:ea typeface="MS PGothic" pitchFamily="34" charset="-128"/>
              </a:rPr>
              <a:t>.</a:t>
            </a:r>
          </a:p>
        </p:txBody>
      </p:sp>
      <p:sp>
        <p:nvSpPr>
          <p:cNvPr id="46086" name="AutoShape 1040"/>
          <p:cNvSpPr>
            <a:spLocks noChangeArrowheads="1"/>
          </p:cNvSpPr>
          <p:nvPr/>
        </p:nvSpPr>
        <p:spPr bwMode="auto">
          <a:xfrm>
            <a:off x="1398588" y="2101850"/>
            <a:ext cx="2595562" cy="2867025"/>
          </a:xfrm>
          <a:prstGeom prst="roundRect">
            <a:avLst>
              <a:gd name="adj" fmla="val 7519"/>
            </a:avLst>
          </a:prstGeom>
          <a:gradFill rotWithShape="1">
            <a:gsLst>
              <a:gs pos="0">
                <a:srgbClr val="0066CC"/>
              </a:gs>
              <a:gs pos="100000">
                <a:srgbClr val="000000">
                  <a:alpha val="0"/>
                </a:srgbClr>
              </a:gs>
            </a:gsLst>
            <a:lin ang="5400000" scaled="1"/>
          </a:gradFill>
          <a:ln w="9525">
            <a:noFill/>
            <a:round/>
            <a:headEnd/>
            <a:tailEnd/>
          </a:ln>
        </p:spPr>
        <p:txBody>
          <a:bodyPr lIns="82124" tIns="41061" rIns="82124" bIns="41061" anchor="ctr">
            <a:spAutoFit/>
          </a:bodyPr>
          <a:lstStyle/>
          <a:p>
            <a:pPr algn="ctr">
              <a:buClr>
                <a:schemeClr val="accent1"/>
              </a:buClr>
              <a:buSzPct val="50000"/>
              <a:buFont typeface="Wingdings" pitchFamily="2" charset="2"/>
              <a:buNone/>
            </a:pPr>
            <a:r>
              <a:rPr lang="zh-CN" altLang="en-US" sz="2800" b="1" i="0">
                <a:solidFill>
                  <a:schemeClr val="bg1"/>
                </a:solidFill>
                <a:ea typeface="黑体" pitchFamily="49" charset="-122"/>
              </a:rPr>
              <a:t>自动化测试</a:t>
            </a:r>
            <a:r>
              <a:rPr lang="zh-CN" altLang="en-US" sz="2400" i="0">
                <a:solidFill>
                  <a:schemeClr val="bg1"/>
                </a:solidFill>
                <a:latin typeface="楷体_GB2312"/>
                <a:ea typeface="楷体_GB2312"/>
                <a:cs typeface="楷体_GB2312"/>
              </a:rPr>
              <a:t> </a:t>
            </a:r>
          </a:p>
          <a:p>
            <a:pPr>
              <a:buClr>
                <a:schemeClr val="accent1"/>
              </a:buClr>
              <a:buSzPct val="50000"/>
              <a:buFont typeface="Wingdings" pitchFamily="2" charset="2"/>
              <a:buChar char="n"/>
            </a:pPr>
            <a:r>
              <a:rPr lang="en-US" altLang="zh-CN" sz="1400">
                <a:solidFill>
                  <a:schemeClr val="bg1"/>
                </a:solidFill>
                <a:latin typeface="楷体_GB2312"/>
                <a:ea typeface="楷体_GB2312"/>
                <a:cs typeface="楷体_GB2312"/>
              </a:rPr>
              <a:t> </a:t>
            </a:r>
          </a:p>
          <a:p>
            <a:pPr>
              <a:buClr>
                <a:schemeClr val="accent1"/>
              </a:buClr>
              <a:buSzPct val="50000"/>
              <a:buFont typeface="Wingdings" pitchFamily="2" charset="2"/>
              <a:buChar char="n"/>
            </a:pPr>
            <a:r>
              <a:rPr lang="zh-CN" altLang="en-US" sz="2800">
                <a:solidFill>
                  <a:schemeClr val="bg1"/>
                </a:solidFill>
                <a:latin typeface="楷体_GB2312"/>
                <a:ea typeface="楷体_GB2312"/>
                <a:cs typeface="楷体_GB2312"/>
              </a:rPr>
              <a:t>  </a:t>
            </a:r>
            <a:r>
              <a:rPr lang="zh-CN" altLang="en-US" sz="2800" i="0">
                <a:solidFill>
                  <a:schemeClr val="bg1"/>
                </a:solidFill>
                <a:latin typeface="楷体" pitchFamily="49" charset="-122"/>
                <a:ea typeface="楷体" pitchFamily="49" charset="-122"/>
              </a:rPr>
              <a:t>测试工具 </a:t>
            </a:r>
          </a:p>
          <a:p>
            <a:pPr>
              <a:buClr>
                <a:schemeClr val="accent1"/>
              </a:buClr>
              <a:buSzPct val="50000"/>
              <a:buFont typeface="Wingdings" pitchFamily="2" charset="2"/>
              <a:buChar char="n"/>
            </a:pPr>
            <a:r>
              <a:rPr lang="zh-CN" altLang="en-US" sz="2800" i="0">
                <a:solidFill>
                  <a:schemeClr val="bg1"/>
                </a:solidFill>
                <a:latin typeface="楷体" pitchFamily="49" charset="-122"/>
                <a:ea typeface="楷体" pitchFamily="49" charset="-122"/>
              </a:rPr>
              <a:t> 测试执行</a:t>
            </a:r>
          </a:p>
          <a:p>
            <a:pPr>
              <a:buClr>
                <a:schemeClr val="accent1"/>
              </a:buClr>
              <a:buSzPct val="50000"/>
              <a:buFont typeface="Wingdings" pitchFamily="2" charset="2"/>
              <a:buChar char="n"/>
            </a:pPr>
            <a:r>
              <a:rPr lang="en-GB" altLang="zh-CN" sz="2800" i="0">
                <a:solidFill>
                  <a:schemeClr val="bg1"/>
                </a:solidFill>
                <a:latin typeface="楷体" pitchFamily="49" charset="-122"/>
                <a:ea typeface="楷体" pitchFamily="49" charset="-122"/>
              </a:rPr>
              <a:t> </a:t>
            </a:r>
            <a:r>
              <a:rPr lang="zh-CN" altLang="en-GB" sz="2800" i="0">
                <a:solidFill>
                  <a:schemeClr val="bg1"/>
                </a:solidFill>
                <a:latin typeface="楷体" pitchFamily="49" charset="-122"/>
                <a:ea typeface="楷体" pitchFamily="49" charset="-122"/>
              </a:rPr>
              <a:t>单项活动</a:t>
            </a:r>
            <a:endParaRPr lang="zh-CN" altLang="en-US" sz="2800" i="0">
              <a:solidFill>
                <a:schemeClr val="bg1"/>
              </a:solidFill>
              <a:latin typeface="楷体" pitchFamily="49" charset="-122"/>
              <a:ea typeface="楷体" pitchFamily="49" charset="-122"/>
            </a:endParaRPr>
          </a:p>
          <a:p>
            <a:pPr>
              <a:buClr>
                <a:schemeClr val="accent1"/>
              </a:buClr>
              <a:buSzPct val="50000"/>
              <a:buFont typeface="Wingdings" pitchFamily="2" charset="2"/>
              <a:buChar char="n"/>
            </a:pPr>
            <a:r>
              <a:rPr lang="zh-CN" altLang="en-US" sz="2400">
                <a:solidFill>
                  <a:schemeClr val="bg1"/>
                </a:solidFill>
                <a:latin typeface="楷体_GB2312"/>
                <a:ea typeface="楷体_GB2312"/>
                <a:cs typeface="楷体_GB2312"/>
              </a:rPr>
              <a:t> </a:t>
            </a:r>
          </a:p>
          <a:p>
            <a:pPr>
              <a:buClr>
                <a:schemeClr val="accent1"/>
              </a:buClr>
              <a:buSzPct val="50000"/>
              <a:buFont typeface="Wingdings" pitchFamily="2" charset="2"/>
              <a:buChar char="n"/>
            </a:pPr>
            <a:endParaRPr lang="zh-CN" altLang="en-US" sz="2400">
              <a:solidFill>
                <a:schemeClr val="bg1"/>
              </a:solidFill>
              <a:ea typeface="楷体_GB2312"/>
              <a:cs typeface="楷体_GB2312"/>
            </a:endParaRPr>
          </a:p>
        </p:txBody>
      </p:sp>
      <p:sp>
        <p:nvSpPr>
          <p:cNvPr id="46087" name="AutoShape 1041"/>
          <p:cNvSpPr>
            <a:spLocks noChangeArrowheads="1"/>
          </p:cNvSpPr>
          <p:nvPr/>
        </p:nvSpPr>
        <p:spPr bwMode="auto">
          <a:xfrm>
            <a:off x="1362075" y="5213350"/>
            <a:ext cx="2749550" cy="552450"/>
          </a:xfrm>
          <a:prstGeom prst="roundRect">
            <a:avLst>
              <a:gd name="adj" fmla="val 38194"/>
            </a:avLst>
          </a:prstGeom>
          <a:gradFill rotWithShape="1">
            <a:gsLst>
              <a:gs pos="0">
                <a:srgbClr val="0066CC">
                  <a:alpha val="42000"/>
                </a:srgbClr>
              </a:gs>
              <a:gs pos="100000">
                <a:srgbClr val="002F5E">
                  <a:alpha val="0"/>
                </a:srgbClr>
              </a:gs>
            </a:gsLst>
            <a:lin ang="5400000" scaled="1"/>
          </a:gradFill>
          <a:ln w="9525">
            <a:noFill/>
            <a:round/>
            <a:headEnd/>
            <a:tailEnd/>
          </a:ln>
        </p:spPr>
        <p:txBody>
          <a:bodyPr lIns="82124" tIns="41061" rIns="82124" bIns="41061" anchor="ctr">
            <a:spAutoFit/>
          </a:bodyPr>
          <a:lstStyle/>
          <a:p>
            <a:endParaRPr lang="zh-CN" altLang="en-US" sz="2400">
              <a:ea typeface="MS PGothic"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116013" y="1484313"/>
            <a:ext cx="7343775" cy="4321175"/>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自动运行的速度快，是手工无法相比的。</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测试结果准确。例如搜索用时及时是</a:t>
            </a:r>
            <a:r>
              <a:rPr lang="en-US" altLang="zh-CN" sz="2400" i="0" dirty="0">
                <a:latin typeface="楷体"/>
                <a:ea typeface="楷体"/>
                <a:cs typeface="楷体"/>
              </a:rPr>
              <a:t>0.33</a:t>
            </a:r>
            <a:r>
              <a:rPr lang="zh-CN" altLang="en-US" sz="2400" i="0" dirty="0">
                <a:latin typeface="楷体"/>
                <a:ea typeface="楷体"/>
                <a:cs typeface="楷体"/>
              </a:rPr>
              <a:t>秒或</a:t>
            </a:r>
            <a:r>
              <a:rPr lang="en-US" altLang="zh-CN" sz="2400" i="0" dirty="0">
                <a:latin typeface="楷体"/>
                <a:ea typeface="楷体"/>
                <a:cs typeface="楷体"/>
              </a:rPr>
              <a:t>0.24</a:t>
            </a:r>
            <a:r>
              <a:rPr lang="zh-CN" altLang="en-US" sz="2400" i="0" dirty="0">
                <a:latin typeface="楷体"/>
                <a:ea typeface="楷体"/>
                <a:cs typeface="楷体"/>
              </a:rPr>
              <a:t>秒，系统都会发现问题，不会忽视任何差异</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高复用性。一旦完成所用的测试脚本，可以一劳永逸运行很多遍</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永不疲劳 </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可靠 </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独特的能力 </a:t>
            </a:r>
          </a:p>
          <a:p>
            <a:pPr marL="342900" indent="-342900" eaLnBrk="0" hangingPunct="0">
              <a:lnSpc>
                <a:spcPct val="130000"/>
              </a:lnSpc>
              <a:spcBef>
                <a:spcPct val="20000"/>
              </a:spcBef>
              <a:buClr>
                <a:schemeClr val="accent1">
                  <a:lumMod val="50000"/>
                </a:schemeClr>
              </a:buClr>
              <a:buSzPct val="90000"/>
              <a:buFont typeface="Wingdings" charset="2"/>
              <a:buChar char="p"/>
              <a:defRPr/>
            </a:pPr>
            <a:endParaRPr lang="zh-CN" altLang="en-US" sz="2400" i="0" dirty="0">
              <a:latin typeface="楷体"/>
              <a:ea typeface="楷体"/>
              <a:cs typeface="楷体"/>
            </a:endParaRPr>
          </a:p>
        </p:txBody>
      </p:sp>
      <p:sp>
        <p:nvSpPr>
          <p:cNvPr id="48130" name="Rectangle 2"/>
          <p:cNvSpPr>
            <a:spLocks noGrp="1" noChangeArrowheads="1"/>
          </p:cNvSpPr>
          <p:nvPr>
            <p:ph type="title"/>
          </p:nvPr>
        </p:nvSpPr>
        <p:spPr>
          <a:xfrm>
            <a:off x="1116013" y="333375"/>
            <a:ext cx="6804025" cy="661988"/>
          </a:xfrm>
        </p:spPr>
        <p:txBody>
          <a:bodyPr/>
          <a:lstStyle/>
          <a:p>
            <a:pPr algn="ctr" eaLnBrk="1" hangingPunct="1"/>
            <a:r>
              <a:rPr lang="en-US" altLang="zh-CN" sz="3200">
                <a:solidFill>
                  <a:srgbClr val="FFFF00"/>
                </a:solidFill>
              </a:rPr>
              <a:t>9.1.3  </a:t>
            </a:r>
            <a:r>
              <a:rPr lang="zh-CN" altLang="en-US" sz="3200">
                <a:solidFill>
                  <a:srgbClr val="FFFF00"/>
                </a:solidFill>
              </a:rPr>
              <a:t>软件测试自动化的优势</a:t>
            </a:r>
          </a:p>
        </p:txBody>
      </p:sp>
      <p:sp>
        <p:nvSpPr>
          <p:cNvPr id="5" name="TextBox 4"/>
          <p:cNvSpPr txBox="1"/>
          <p:nvPr/>
        </p:nvSpPr>
        <p:spPr>
          <a:xfrm>
            <a:off x="395288" y="5805488"/>
            <a:ext cx="8208962" cy="522287"/>
          </a:xfrm>
          <a:prstGeom prst="rect">
            <a:avLst/>
          </a:prstGeom>
          <a:noFill/>
        </p:spPr>
        <p:txBody>
          <a:bodyPr>
            <a:spAutoFit/>
          </a:bodyPr>
          <a:lstStyle/>
          <a:p>
            <a:pPr algn="ctr">
              <a:defRPr/>
            </a:pPr>
            <a:r>
              <a:rPr lang="zh-CN" altLang="en-US" sz="2800" b="1" i="0" u="sng" dirty="0">
                <a:solidFill>
                  <a:srgbClr val="00B050"/>
                </a:solidFill>
                <a:effectLst>
                  <a:outerShdw blurRad="38100" dist="38100" dir="2700000" algn="tl">
                    <a:srgbClr val="000000">
                      <a:alpha val="43137"/>
                    </a:srgbClr>
                  </a:outerShdw>
                </a:effectLst>
                <a:ea typeface="宋体" pitchFamily="2" charset="-122"/>
              </a:rPr>
              <a:t>自动化测试有什么优势、带来什么益处？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0-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left)">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left)">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wipe(left)">
                                      <p:cBhvr>
                                        <p:cTn id="33" dur="500"/>
                                        <p:tgtEl>
                                          <p:spTgt spid="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wipe(left)">
                                      <p:cBhvr>
                                        <p:cTn id="3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187450" y="366713"/>
            <a:ext cx="6384925" cy="561975"/>
          </a:xfrm>
        </p:spPr>
        <p:txBody>
          <a:bodyPr/>
          <a:lstStyle/>
          <a:p>
            <a:pPr algn="ctr" eaLnBrk="1" hangingPunct="1"/>
            <a:r>
              <a:rPr lang="zh-CN" altLang="en-US" sz="3200">
                <a:solidFill>
                  <a:srgbClr val="FFFF00"/>
                </a:solidFill>
              </a:rPr>
              <a:t>自动化测试带来的好处</a:t>
            </a:r>
          </a:p>
        </p:txBody>
      </p:sp>
      <p:sp>
        <p:nvSpPr>
          <p:cNvPr id="2137091" name="Rectangle 3"/>
          <p:cNvSpPr>
            <a:spLocks noGrp="1" noChangeArrowheads="1"/>
          </p:cNvSpPr>
          <p:nvPr>
            <p:ph type="body" idx="1"/>
          </p:nvPr>
        </p:nvSpPr>
        <p:spPr>
          <a:xfrm>
            <a:off x="1258888" y="1844675"/>
            <a:ext cx="6734175" cy="3887788"/>
          </a:xfrm>
        </p:spPr>
        <p:txBody>
          <a:bodyPr/>
          <a:lstStyle/>
          <a:p>
            <a:pPr>
              <a:lnSpc>
                <a:spcPct val="130000"/>
              </a:lnSpc>
              <a:buClr>
                <a:schemeClr val="accent1">
                  <a:lumMod val="50000"/>
                </a:schemeClr>
              </a:buClr>
              <a:buSzPct val="90000"/>
              <a:buFont typeface="Wingdings" charset="2"/>
              <a:buChar char="p"/>
              <a:defRPr/>
            </a:pPr>
            <a:r>
              <a:rPr lang="zh-CN" altLang="en-US" sz="2800" kern="1200" dirty="0">
                <a:latin typeface="楷体"/>
                <a:ea typeface="楷体"/>
                <a:cs typeface="楷体"/>
              </a:rPr>
              <a:t>测试周期缩短</a:t>
            </a:r>
          </a:p>
          <a:p>
            <a:pPr>
              <a:lnSpc>
                <a:spcPct val="130000"/>
              </a:lnSpc>
              <a:buClr>
                <a:schemeClr val="accent1">
                  <a:lumMod val="50000"/>
                </a:schemeClr>
              </a:buClr>
              <a:buSzPct val="90000"/>
              <a:buFont typeface="Wingdings" charset="2"/>
              <a:buChar char="p"/>
              <a:defRPr/>
            </a:pPr>
            <a:r>
              <a:rPr lang="zh-CN" altLang="en-US" sz="2800" kern="1200" dirty="0">
                <a:latin typeface="楷体"/>
                <a:ea typeface="楷体"/>
                <a:cs typeface="楷体"/>
              </a:rPr>
              <a:t>更高质量的产品</a:t>
            </a:r>
          </a:p>
          <a:p>
            <a:pPr>
              <a:lnSpc>
                <a:spcPct val="130000"/>
              </a:lnSpc>
              <a:buClr>
                <a:schemeClr val="accent1">
                  <a:lumMod val="50000"/>
                </a:schemeClr>
              </a:buClr>
              <a:buSzPct val="90000"/>
              <a:buFont typeface="Wingdings" charset="2"/>
              <a:buChar char="p"/>
              <a:defRPr/>
            </a:pPr>
            <a:r>
              <a:rPr lang="zh-CN" altLang="en-US" sz="2800" kern="1200" dirty="0">
                <a:latin typeface="楷体"/>
                <a:ea typeface="楷体"/>
                <a:cs typeface="楷体"/>
              </a:rPr>
              <a:t>软件过程更规范</a:t>
            </a:r>
          </a:p>
          <a:p>
            <a:pPr>
              <a:lnSpc>
                <a:spcPct val="130000"/>
              </a:lnSpc>
              <a:buClr>
                <a:schemeClr val="accent1">
                  <a:lumMod val="50000"/>
                </a:schemeClr>
              </a:buClr>
              <a:buSzPct val="90000"/>
              <a:buFont typeface="Wingdings" charset="2"/>
              <a:buChar char="p"/>
              <a:defRPr/>
            </a:pPr>
            <a:r>
              <a:rPr lang="zh-CN" altLang="en-US" sz="2800" kern="1200" dirty="0">
                <a:latin typeface="楷体"/>
                <a:ea typeface="楷体"/>
                <a:cs typeface="楷体"/>
              </a:rPr>
              <a:t>提高团队士气</a:t>
            </a:r>
          </a:p>
          <a:p>
            <a:pPr>
              <a:lnSpc>
                <a:spcPct val="130000"/>
              </a:lnSpc>
              <a:buClr>
                <a:schemeClr val="accent1">
                  <a:lumMod val="50000"/>
                </a:schemeClr>
              </a:buClr>
              <a:buSzPct val="90000"/>
              <a:buFont typeface="Wingdings" charset="2"/>
              <a:buChar char="p"/>
              <a:defRPr/>
            </a:pPr>
            <a:r>
              <a:rPr lang="zh-CN" altLang="en-US" sz="2800" kern="1200" dirty="0">
                <a:latin typeface="楷体"/>
                <a:ea typeface="楷体"/>
                <a:cs typeface="楷体"/>
              </a:rPr>
              <a:t>节省人力资源，降低企业成本</a:t>
            </a:r>
          </a:p>
          <a:p>
            <a:pPr>
              <a:lnSpc>
                <a:spcPct val="130000"/>
              </a:lnSpc>
              <a:buClr>
                <a:schemeClr val="accent1">
                  <a:lumMod val="50000"/>
                </a:schemeClr>
              </a:buClr>
              <a:buSzPct val="90000"/>
              <a:buFont typeface="Wingdings" charset="2"/>
              <a:buChar char="p"/>
              <a:defRPr/>
            </a:pPr>
            <a:r>
              <a:rPr lang="zh-CN" altLang="en-US" sz="2800" kern="1200" dirty="0">
                <a:latin typeface="楷体"/>
                <a:ea typeface="楷体"/>
                <a:cs typeface="楷体"/>
              </a:rPr>
              <a:t>充分利用硬件资源，降低企业成本。</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37091">
                                            <p:txEl>
                                              <p:pRg st="1" end="1"/>
                                            </p:txEl>
                                          </p:spTgt>
                                        </p:tgtEl>
                                        <p:attrNameLst>
                                          <p:attrName>style.visibility</p:attrName>
                                        </p:attrNameLst>
                                      </p:cBhvr>
                                      <p:to>
                                        <p:strVal val="visible"/>
                                      </p:to>
                                    </p:set>
                                    <p:animEffect transition="in" filter="strips(downRight)">
                                      <p:cBhvr>
                                        <p:cTn id="7" dur="500"/>
                                        <p:tgtEl>
                                          <p:spTgt spid="2137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37091">
                                            <p:txEl>
                                              <p:pRg st="2" end="2"/>
                                            </p:txEl>
                                          </p:spTgt>
                                        </p:tgtEl>
                                        <p:attrNameLst>
                                          <p:attrName>style.visibility</p:attrName>
                                        </p:attrNameLst>
                                      </p:cBhvr>
                                      <p:to>
                                        <p:strVal val="visible"/>
                                      </p:to>
                                    </p:set>
                                    <p:animEffect transition="in" filter="strips(downRight)">
                                      <p:cBhvr>
                                        <p:cTn id="12" dur="500"/>
                                        <p:tgtEl>
                                          <p:spTgt spid="2137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137091">
                                            <p:txEl>
                                              <p:pRg st="3" end="3"/>
                                            </p:txEl>
                                          </p:spTgt>
                                        </p:tgtEl>
                                        <p:attrNameLst>
                                          <p:attrName>style.visibility</p:attrName>
                                        </p:attrNameLst>
                                      </p:cBhvr>
                                      <p:to>
                                        <p:strVal val="visible"/>
                                      </p:to>
                                    </p:set>
                                    <p:animEffect transition="in" filter="strips(downRight)">
                                      <p:cBhvr>
                                        <p:cTn id="17" dur="500"/>
                                        <p:tgtEl>
                                          <p:spTgt spid="21370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137091">
                                            <p:txEl>
                                              <p:pRg st="4" end="4"/>
                                            </p:txEl>
                                          </p:spTgt>
                                        </p:tgtEl>
                                        <p:attrNameLst>
                                          <p:attrName>style.visibility</p:attrName>
                                        </p:attrNameLst>
                                      </p:cBhvr>
                                      <p:to>
                                        <p:strVal val="visible"/>
                                      </p:to>
                                    </p:set>
                                    <p:animEffect transition="in" filter="strips(downRight)">
                                      <p:cBhvr>
                                        <p:cTn id="22" dur="500"/>
                                        <p:tgtEl>
                                          <p:spTgt spid="21370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137091">
                                            <p:txEl>
                                              <p:pRg st="5" end="5"/>
                                            </p:txEl>
                                          </p:spTgt>
                                        </p:tgtEl>
                                        <p:attrNameLst>
                                          <p:attrName>style.visibility</p:attrName>
                                        </p:attrNameLst>
                                      </p:cBhvr>
                                      <p:to>
                                        <p:strVal val="visible"/>
                                      </p:to>
                                    </p:set>
                                    <p:animEffect transition="in" filter="strips(downRight)">
                                      <p:cBhvr>
                                        <p:cTn id="27" dur="500"/>
                                        <p:tgtEl>
                                          <p:spTgt spid="213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 name="Group 2"/>
          <p:cNvGrpSpPr>
            <a:grpSpLocks/>
          </p:cNvGrpSpPr>
          <p:nvPr/>
        </p:nvGrpSpPr>
        <p:grpSpPr bwMode="auto">
          <a:xfrm>
            <a:off x="719138" y="1412875"/>
            <a:ext cx="3390900" cy="1792288"/>
            <a:chOff x="1859" y="1354"/>
            <a:chExt cx="1863" cy="1129"/>
          </a:xfrm>
        </p:grpSpPr>
        <p:graphicFrame>
          <p:nvGraphicFramePr>
            <p:cNvPr id="1053" name="Object 29"/>
            <p:cNvGraphicFramePr>
              <a:graphicFrameLocks/>
            </p:cNvGraphicFramePr>
            <p:nvPr/>
          </p:nvGraphicFramePr>
          <p:xfrm>
            <a:off x="2789" y="1354"/>
            <a:ext cx="933" cy="979"/>
          </p:xfrm>
          <a:graphic>
            <a:graphicData uri="http://schemas.openxmlformats.org/presentationml/2006/ole">
              <mc:AlternateContent xmlns:mc="http://schemas.openxmlformats.org/markup-compatibility/2006">
                <mc:Choice xmlns:v="urn:schemas-microsoft-com:vml" Requires="v">
                  <p:oleObj r:id="rId3" imgW="3310103" imgH="3468632" progId="">
                    <p:embed/>
                  </p:oleObj>
                </mc:Choice>
                <mc:Fallback>
                  <p:oleObj r:id="rId3" imgW="3310103" imgH="3468632" progId="">
                    <p:embed/>
                    <p:pic>
                      <p:nvPicPr>
                        <p:cNvPr id="0" name="Picture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 y="1354"/>
                          <a:ext cx="933"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069" name="Rectangle 4"/>
            <p:cNvSpPr>
              <a:spLocks noChangeArrowheads="1"/>
            </p:cNvSpPr>
            <p:nvPr/>
          </p:nvSpPr>
          <p:spPr bwMode="auto">
            <a:xfrm>
              <a:off x="1859" y="2195"/>
              <a:ext cx="1686" cy="288"/>
            </a:xfrm>
            <a:prstGeom prst="rect">
              <a:avLst/>
            </a:prstGeom>
            <a:noFill/>
            <a:ln w="9525">
              <a:noFill/>
              <a:miter lim="800000"/>
              <a:headEnd/>
              <a:tailEnd/>
            </a:ln>
          </p:spPr>
          <p:txBody>
            <a:bodyPr lIns="92075" tIns="46038" rIns="92075" bIns="46038">
              <a:spAutoFit/>
            </a:bodyPr>
            <a:lstStyle/>
            <a:p>
              <a:pPr marL="228600" indent="-228600" eaLnBrk="0" hangingPunct="0"/>
              <a:r>
                <a:rPr lang="zh-CN" altLang="en-US" sz="2400" b="1">
                  <a:solidFill>
                    <a:srgbClr val="3366FF"/>
                  </a:solidFill>
                </a:rPr>
                <a:t>手工测试</a:t>
              </a:r>
            </a:p>
          </p:txBody>
        </p:sp>
      </p:grpSp>
      <p:sp>
        <p:nvSpPr>
          <p:cNvPr id="1055" name="Rectangle 5"/>
          <p:cNvSpPr>
            <a:spLocks noChangeArrowheads="1"/>
          </p:cNvSpPr>
          <p:nvPr/>
        </p:nvSpPr>
        <p:spPr bwMode="auto">
          <a:xfrm>
            <a:off x="574675" y="3248025"/>
            <a:ext cx="3563938" cy="2974975"/>
          </a:xfrm>
          <a:prstGeom prst="rect">
            <a:avLst/>
          </a:prstGeom>
          <a:noFill/>
          <a:ln w="9525">
            <a:noFill/>
            <a:miter lim="800000"/>
            <a:headEnd/>
            <a:tailEnd/>
          </a:ln>
        </p:spPr>
        <p:txBody>
          <a:bodyPr lIns="92075" tIns="46038" rIns="92075" bIns="46038">
            <a:spAutoFit/>
          </a:bodyPr>
          <a:lstStyle/>
          <a:p>
            <a:pPr marL="228600" indent="-228600">
              <a:buClr>
                <a:srgbClr val="91AC4E"/>
              </a:buClr>
              <a:buSzPct val="80000"/>
              <a:buFont typeface="Wingdings" pitchFamily="2" charset="2"/>
              <a:buChar char="p"/>
            </a:pPr>
            <a:r>
              <a:rPr lang="zh-CN" altLang="en-US" sz="2400"/>
              <a:t> </a:t>
            </a:r>
            <a:r>
              <a:rPr lang="zh-CN" altLang="en-US" sz="2400" b="1" i="0">
                <a:latin typeface="宋体" charset="-122"/>
              </a:rPr>
              <a:t>发现缺陷率高</a:t>
            </a:r>
          </a:p>
          <a:p>
            <a:pPr marL="228600" indent="-228600">
              <a:buClr>
                <a:srgbClr val="91AC4E"/>
              </a:buClr>
              <a:buSzPct val="80000"/>
              <a:buFont typeface="Wingdings" pitchFamily="2" charset="2"/>
              <a:buChar char="p"/>
            </a:pPr>
            <a:r>
              <a:rPr lang="zh-CN" altLang="en-US" sz="2400" b="1" i="0">
                <a:latin typeface="宋体" charset="-122"/>
              </a:rPr>
              <a:t> 容易实施 </a:t>
            </a:r>
          </a:p>
          <a:p>
            <a:pPr marL="228600" indent="-228600" eaLnBrk="0" hangingPunct="0">
              <a:spcBef>
                <a:spcPct val="20000"/>
              </a:spcBef>
              <a:buClr>
                <a:srgbClr val="91AC4E"/>
              </a:buClr>
              <a:buSzPct val="80000"/>
              <a:buFont typeface="Wingdings" pitchFamily="2" charset="2"/>
              <a:buChar char="p"/>
            </a:pPr>
            <a:r>
              <a:rPr lang="zh-CN" altLang="en-US" sz="2400" b="1" i="0">
                <a:latin typeface="宋体" charset="-122"/>
              </a:rPr>
              <a:t> 创造性、</a:t>
            </a:r>
            <a:r>
              <a:rPr lang="zh-CN" altLang="en-GB" sz="2400" b="1" i="0">
                <a:latin typeface="宋体" charset="-122"/>
              </a:rPr>
              <a:t>灵活性</a:t>
            </a:r>
          </a:p>
          <a:p>
            <a:pPr marL="228600" indent="-228600">
              <a:buClr>
                <a:srgbClr val="91AC4E"/>
              </a:buClr>
              <a:buSzPct val="80000"/>
              <a:buFont typeface="Wingdings" pitchFamily="2" charset="2"/>
              <a:buChar char="p"/>
            </a:pPr>
            <a:r>
              <a:rPr lang="zh-CN" altLang="en-US" sz="2400" i="0">
                <a:latin typeface="宋体" charset="-122"/>
              </a:rPr>
              <a:t> </a:t>
            </a:r>
            <a:r>
              <a:rPr lang="zh-CN" altLang="en-US" sz="2400" b="1" i="0">
                <a:solidFill>
                  <a:srgbClr val="FF6600"/>
                </a:solidFill>
                <a:latin typeface="宋体" charset="-122"/>
              </a:rPr>
              <a:t>覆盖率量化困难</a:t>
            </a:r>
          </a:p>
          <a:p>
            <a:pPr marL="228600" indent="-228600" eaLnBrk="0" hangingPunct="0">
              <a:spcBef>
                <a:spcPct val="20000"/>
              </a:spcBef>
              <a:buClr>
                <a:srgbClr val="91AC4E"/>
              </a:buClr>
              <a:buSzPct val="80000"/>
              <a:buFont typeface="Wingdings" pitchFamily="2" charset="2"/>
              <a:buChar char="p"/>
            </a:pPr>
            <a:r>
              <a:rPr lang="zh-CN" altLang="en-US" sz="2400" i="0">
                <a:solidFill>
                  <a:srgbClr val="FF6600"/>
                </a:solidFill>
                <a:latin typeface="宋体" charset="-122"/>
              </a:rPr>
              <a:t> </a:t>
            </a:r>
            <a:r>
              <a:rPr lang="zh-CN" altLang="en-US" sz="2400" b="1" i="0">
                <a:solidFill>
                  <a:srgbClr val="FF6600"/>
                </a:solidFill>
                <a:latin typeface="宋体" charset="-122"/>
              </a:rPr>
              <a:t>重复测试效率低</a:t>
            </a:r>
          </a:p>
          <a:p>
            <a:pPr marL="228600" indent="-228600" eaLnBrk="0" hangingPunct="0">
              <a:spcBef>
                <a:spcPct val="20000"/>
              </a:spcBef>
              <a:buClr>
                <a:srgbClr val="91AC4E"/>
              </a:buClr>
              <a:buSzPct val="80000"/>
              <a:buFont typeface="Wingdings" pitchFamily="2" charset="2"/>
              <a:buChar char="p"/>
            </a:pPr>
            <a:r>
              <a:rPr lang="zh-CN" altLang="en-US" sz="2400" b="1" i="0">
                <a:solidFill>
                  <a:srgbClr val="FF6600"/>
                </a:solidFill>
                <a:latin typeface="宋体" charset="-122"/>
              </a:rPr>
              <a:t> 不一致性、可靠性低</a:t>
            </a:r>
          </a:p>
          <a:p>
            <a:pPr marL="228600" indent="-228600" eaLnBrk="0" hangingPunct="0">
              <a:spcBef>
                <a:spcPct val="20000"/>
              </a:spcBef>
              <a:buClr>
                <a:srgbClr val="91AC4E"/>
              </a:buClr>
              <a:buSzPct val="80000"/>
              <a:buFont typeface="Wingdings" pitchFamily="2" charset="2"/>
              <a:buChar char="p"/>
            </a:pPr>
            <a:r>
              <a:rPr lang="zh-CN" altLang="en-US" sz="2400" b="1" i="0">
                <a:solidFill>
                  <a:srgbClr val="FF6600"/>
                </a:solidFill>
                <a:latin typeface="宋体" charset="-122"/>
              </a:rPr>
              <a:t> 依赖人力资源</a:t>
            </a:r>
          </a:p>
        </p:txBody>
      </p:sp>
      <p:sp>
        <p:nvSpPr>
          <p:cNvPr id="1056" name="Rectangle 6"/>
          <p:cNvSpPr>
            <a:spLocks noChangeArrowheads="1"/>
          </p:cNvSpPr>
          <p:nvPr/>
        </p:nvSpPr>
        <p:spPr bwMode="auto">
          <a:xfrm>
            <a:off x="4427538" y="2924175"/>
            <a:ext cx="3384550" cy="3565525"/>
          </a:xfrm>
          <a:prstGeom prst="rect">
            <a:avLst/>
          </a:prstGeom>
          <a:noFill/>
          <a:ln w="9525">
            <a:noFill/>
            <a:miter lim="800000"/>
            <a:headEnd/>
            <a:tailEnd/>
          </a:ln>
        </p:spPr>
        <p:txBody>
          <a:bodyPr lIns="92075" tIns="46038" rIns="92075" bIns="46038">
            <a:spAutoFit/>
          </a:bodyPr>
          <a:lstStyle/>
          <a:p>
            <a:pPr marL="228600" indent="-228600" eaLnBrk="0" hangingPunct="0">
              <a:spcBef>
                <a:spcPct val="20000"/>
              </a:spcBef>
              <a:buClr>
                <a:srgbClr val="66FF33"/>
              </a:buClr>
              <a:buSzPct val="120000"/>
              <a:buFont typeface="Wingdings" pitchFamily="2" charset="2"/>
              <a:buChar char="ü"/>
            </a:pPr>
            <a:r>
              <a:rPr lang="zh-CN" altLang="en-US" sz="2400" b="1" dirty="0"/>
              <a:t> </a:t>
            </a:r>
            <a:r>
              <a:rPr lang="zh-CN" altLang="en-US" sz="2400" b="1" i="0" dirty="0">
                <a:solidFill>
                  <a:srgbClr val="000000"/>
                </a:solidFill>
                <a:latin typeface="宋体" charset="-122"/>
              </a:rPr>
              <a:t>高效率（速度）</a:t>
            </a:r>
          </a:p>
          <a:p>
            <a:pPr marL="228600" indent="-228600" eaLnBrk="0" hangingPunct="0">
              <a:spcBef>
                <a:spcPct val="20000"/>
              </a:spcBef>
              <a:buClr>
                <a:srgbClr val="66FF33"/>
              </a:buClr>
              <a:buSzPct val="120000"/>
              <a:buFont typeface="Wingdings" pitchFamily="2" charset="2"/>
              <a:buChar char="ü"/>
            </a:pPr>
            <a:r>
              <a:rPr lang="zh-CN" altLang="en-US" sz="2400" b="1" i="0" dirty="0">
                <a:solidFill>
                  <a:srgbClr val="000000"/>
                </a:solidFill>
                <a:latin typeface="宋体" charset="-122"/>
              </a:rPr>
              <a:t> 高复用性</a:t>
            </a:r>
            <a:endParaRPr lang="en-US" altLang="zh-CN" sz="2400" b="1" i="0" dirty="0">
              <a:solidFill>
                <a:srgbClr val="000000"/>
              </a:solidFill>
              <a:latin typeface="宋体" charset="-122"/>
            </a:endParaRPr>
          </a:p>
          <a:p>
            <a:pPr marL="228600" indent="-228600" eaLnBrk="0" hangingPunct="0">
              <a:spcBef>
                <a:spcPct val="20000"/>
              </a:spcBef>
              <a:buClr>
                <a:srgbClr val="66FF33"/>
              </a:buClr>
              <a:buSzPct val="120000"/>
              <a:buFont typeface="Wingdings" pitchFamily="2" charset="2"/>
              <a:buChar char="ü"/>
            </a:pPr>
            <a:r>
              <a:rPr lang="zh-CN" altLang="en-US" sz="2400" b="1" i="0" dirty="0">
                <a:solidFill>
                  <a:srgbClr val="000000"/>
                </a:solidFill>
                <a:latin typeface="宋体" charset="-122"/>
              </a:rPr>
              <a:t> 覆盖率容易度量</a:t>
            </a:r>
          </a:p>
          <a:p>
            <a:pPr marL="228600" indent="-228600" eaLnBrk="0" hangingPunct="0">
              <a:spcBef>
                <a:spcPct val="20000"/>
              </a:spcBef>
              <a:buClr>
                <a:srgbClr val="66FF33"/>
              </a:buClr>
              <a:buSzPct val="120000"/>
              <a:buFont typeface="Wingdings" pitchFamily="2" charset="2"/>
              <a:buChar char="ü"/>
            </a:pPr>
            <a:r>
              <a:rPr lang="zh-CN" altLang="en-CA" sz="2400" b="1" i="0" dirty="0">
                <a:solidFill>
                  <a:srgbClr val="000000"/>
                </a:solidFill>
                <a:latin typeface="宋体" charset="-122"/>
              </a:rPr>
              <a:t> 准确、</a:t>
            </a:r>
            <a:r>
              <a:rPr lang="zh-CN" altLang="en-US" sz="2400" b="1" i="0" dirty="0">
                <a:solidFill>
                  <a:srgbClr val="000000"/>
                </a:solidFill>
                <a:latin typeface="宋体" charset="-122"/>
              </a:rPr>
              <a:t>可靠</a:t>
            </a:r>
          </a:p>
          <a:p>
            <a:pPr marL="228600" indent="-228600" eaLnBrk="0" hangingPunct="0">
              <a:spcBef>
                <a:spcPct val="20000"/>
              </a:spcBef>
              <a:buClr>
                <a:srgbClr val="66FF33"/>
              </a:buClr>
              <a:buSzPct val="120000"/>
              <a:buFont typeface="Wingdings" pitchFamily="2" charset="2"/>
              <a:buChar char="ü"/>
            </a:pPr>
            <a:r>
              <a:rPr lang="zh-CN" altLang="en-CA" sz="2400" b="1" i="0" dirty="0">
                <a:solidFill>
                  <a:srgbClr val="000000"/>
                </a:solidFill>
                <a:latin typeface="宋体" charset="-122"/>
              </a:rPr>
              <a:t> 不知疲劳</a:t>
            </a:r>
            <a:endParaRPr lang="en-US" altLang="zh-CN" sz="2400" b="1" i="0" dirty="0">
              <a:solidFill>
                <a:srgbClr val="000000"/>
              </a:solidFill>
              <a:latin typeface="宋体" charset="-122"/>
            </a:endParaRPr>
          </a:p>
          <a:p>
            <a:pPr marL="228600" indent="-228600" eaLnBrk="0" hangingPunct="0">
              <a:spcBef>
                <a:spcPct val="20000"/>
              </a:spcBef>
              <a:buClr>
                <a:srgbClr val="66FF33"/>
              </a:buClr>
              <a:buSzPct val="120000"/>
              <a:buFont typeface="Wingdings" pitchFamily="2" charset="2"/>
              <a:buChar char="ü"/>
            </a:pPr>
            <a:r>
              <a:rPr lang="zh-CN" altLang="en-CA" sz="2400" b="1" i="0" dirty="0">
                <a:solidFill>
                  <a:srgbClr val="000000"/>
                </a:solidFill>
                <a:latin typeface="宋体" charset="-122"/>
              </a:rPr>
              <a:t> 激励团队士气</a:t>
            </a:r>
          </a:p>
          <a:p>
            <a:pPr marL="228600" indent="-228600" eaLnBrk="0" hangingPunct="0">
              <a:spcBef>
                <a:spcPct val="20000"/>
              </a:spcBef>
              <a:buClr>
                <a:srgbClr val="66FF33"/>
              </a:buClr>
              <a:buSzPct val="120000"/>
              <a:buFont typeface="Wingdings" pitchFamily="2" charset="2"/>
              <a:buChar char="ü"/>
            </a:pPr>
            <a:r>
              <a:rPr lang="zh-CN" altLang="en-US" sz="2400" i="0" dirty="0">
                <a:solidFill>
                  <a:srgbClr val="000000"/>
                </a:solidFill>
                <a:latin typeface="宋体" charset="-122"/>
              </a:rPr>
              <a:t> </a:t>
            </a:r>
            <a:r>
              <a:rPr lang="zh-CN" altLang="en-US" sz="2400" b="1" i="0" dirty="0">
                <a:solidFill>
                  <a:srgbClr val="FF6600"/>
                </a:solidFill>
                <a:latin typeface="宋体" charset="-122"/>
              </a:rPr>
              <a:t>机械、难以发现缺陷</a:t>
            </a:r>
          </a:p>
          <a:p>
            <a:pPr marL="228600" indent="-228600" eaLnBrk="0" hangingPunct="0">
              <a:spcBef>
                <a:spcPct val="20000"/>
              </a:spcBef>
              <a:buClr>
                <a:srgbClr val="66FF33"/>
              </a:buClr>
              <a:buSzPct val="120000"/>
              <a:buFont typeface="Wingdings" pitchFamily="2" charset="2"/>
              <a:buChar char="ü"/>
            </a:pPr>
            <a:r>
              <a:rPr lang="zh-CN" altLang="en-US" sz="2400" b="1" i="0" dirty="0">
                <a:solidFill>
                  <a:srgbClr val="FF6600"/>
                </a:solidFill>
                <a:latin typeface="宋体" charset="-122"/>
              </a:rPr>
              <a:t> 一次性投入大</a:t>
            </a:r>
            <a:endParaRPr lang="zh-CN" altLang="en-US" sz="2000" b="1" i="0" dirty="0">
              <a:solidFill>
                <a:srgbClr val="FF6600"/>
              </a:solidFill>
              <a:latin typeface="宋体" charset="-122"/>
            </a:endParaRPr>
          </a:p>
        </p:txBody>
      </p:sp>
      <p:grpSp>
        <p:nvGrpSpPr>
          <p:cNvPr id="1057" name="Group 7"/>
          <p:cNvGrpSpPr>
            <a:grpSpLocks/>
          </p:cNvGrpSpPr>
          <p:nvPr/>
        </p:nvGrpSpPr>
        <p:grpSpPr bwMode="auto">
          <a:xfrm>
            <a:off x="6731000" y="1412875"/>
            <a:ext cx="2052638" cy="2146300"/>
            <a:chOff x="3944" y="945"/>
            <a:chExt cx="1332" cy="1607"/>
          </a:xfrm>
        </p:grpSpPr>
        <p:sp>
          <p:nvSpPr>
            <p:cNvPr id="1060" name="Rectangle 8"/>
            <p:cNvSpPr>
              <a:spLocks noChangeArrowheads="1"/>
            </p:cNvSpPr>
            <p:nvPr/>
          </p:nvSpPr>
          <p:spPr bwMode="auto">
            <a:xfrm>
              <a:off x="4119" y="2209"/>
              <a:ext cx="1100" cy="343"/>
            </a:xfrm>
            <a:prstGeom prst="rect">
              <a:avLst/>
            </a:prstGeom>
            <a:noFill/>
            <a:ln w="9525">
              <a:noFill/>
              <a:miter lim="800000"/>
              <a:headEnd/>
              <a:tailEnd/>
            </a:ln>
          </p:spPr>
          <p:txBody>
            <a:bodyPr lIns="92075" tIns="46038" rIns="92075" bIns="46038">
              <a:spAutoFit/>
            </a:bodyPr>
            <a:lstStyle/>
            <a:p>
              <a:pPr algn="ctr" eaLnBrk="0" hangingPunct="0"/>
              <a:r>
                <a:rPr lang="zh-CN" altLang="en-US" sz="2400" b="1">
                  <a:solidFill>
                    <a:srgbClr val="3366FF"/>
                  </a:solidFill>
                </a:rPr>
                <a:t>自动测试</a:t>
              </a:r>
            </a:p>
          </p:txBody>
        </p:sp>
        <p:grpSp>
          <p:nvGrpSpPr>
            <p:cNvPr id="1061" name="Group 9"/>
            <p:cNvGrpSpPr>
              <a:grpSpLocks/>
            </p:cNvGrpSpPr>
            <p:nvPr/>
          </p:nvGrpSpPr>
          <p:grpSpPr bwMode="auto">
            <a:xfrm>
              <a:off x="4090" y="1054"/>
              <a:ext cx="1112" cy="1062"/>
              <a:chOff x="4090" y="1054"/>
              <a:chExt cx="1112" cy="1062"/>
            </a:xfrm>
          </p:grpSpPr>
          <p:pic>
            <p:nvPicPr>
              <p:cNvPr id="1063" name="Picture 10"/>
              <p:cNvPicPr>
                <a:picLocks noChangeArrowheads="1"/>
              </p:cNvPicPr>
              <p:nvPr/>
            </p:nvPicPr>
            <p:blipFill>
              <a:blip r:embed="rId5" cstate="print"/>
              <a:srcRect/>
              <a:stretch>
                <a:fillRect/>
              </a:stretch>
            </p:blipFill>
            <p:spPr bwMode="auto">
              <a:xfrm>
                <a:off x="4094" y="1059"/>
                <a:ext cx="1104" cy="1055"/>
              </a:xfrm>
              <a:prstGeom prst="rect">
                <a:avLst/>
              </a:prstGeom>
              <a:noFill/>
              <a:ln w="9525">
                <a:noFill/>
                <a:miter lim="800000"/>
                <a:headEnd/>
                <a:tailEnd/>
              </a:ln>
            </p:spPr>
          </p:pic>
          <p:sp useBgFill="1">
            <p:nvSpPr>
              <p:cNvPr id="1064" name="Freeform 11"/>
              <p:cNvSpPr>
                <a:spLocks/>
              </p:cNvSpPr>
              <p:nvPr/>
            </p:nvSpPr>
            <p:spPr bwMode="auto">
              <a:xfrm>
                <a:off x="4477" y="1768"/>
                <a:ext cx="53" cy="47"/>
              </a:xfrm>
              <a:custGeom>
                <a:avLst/>
                <a:gdLst>
                  <a:gd name="T0" fmla="*/ 16 w 53"/>
                  <a:gd name="T1" fmla="*/ 0 h 35"/>
                  <a:gd name="T2" fmla="*/ 0 w 53"/>
                  <a:gd name="T3" fmla="*/ 111 h 35"/>
                  <a:gd name="T4" fmla="*/ 53 w 53"/>
                  <a:gd name="T5" fmla="*/ 114 h 35"/>
                  <a:gd name="T6" fmla="*/ 53 w 53"/>
                  <a:gd name="T7" fmla="*/ 78 h 35"/>
                  <a:gd name="T8" fmla="*/ 22 w 53"/>
                  <a:gd name="T9" fmla="*/ 83 h 35"/>
                  <a:gd name="T10" fmla="*/ 16 w 53"/>
                  <a:gd name="T11" fmla="*/ 0 h 35"/>
                  <a:gd name="T12" fmla="*/ 0 60000 65536"/>
                  <a:gd name="T13" fmla="*/ 0 60000 65536"/>
                  <a:gd name="T14" fmla="*/ 0 60000 65536"/>
                  <a:gd name="T15" fmla="*/ 0 60000 65536"/>
                  <a:gd name="T16" fmla="*/ 0 60000 65536"/>
                  <a:gd name="T17" fmla="*/ 0 60000 65536"/>
                  <a:gd name="T18" fmla="*/ 0 w 53"/>
                  <a:gd name="T19" fmla="*/ 0 h 35"/>
                  <a:gd name="T20" fmla="*/ 53 w 5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53" h="35">
                    <a:moveTo>
                      <a:pt x="16" y="0"/>
                    </a:moveTo>
                    <a:lnTo>
                      <a:pt x="0" y="34"/>
                    </a:lnTo>
                    <a:lnTo>
                      <a:pt x="53" y="35"/>
                    </a:lnTo>
                    <a:lnTo>
                      <a:pt x="53" y="24"/>
                    </a:lnTo>
                    <a:lnTo>
                      <a:pt x="22" y="25"/>
                    </a:lnTo>
                    <a:lnTo>
                      <a:pt x="16" y="0"/>
                    </a:lnTo>
                    <a:close/>
                  </a:path>
                </a:pathLst>
              </a:custGeom>
              <a:ln w="9525">
                <a:noFill/>
                <a:round/>
                <a:headEnd/>
                <a:tailEnd/>
              </a:ln>
            </p:spPr>
            <p:txBody>
              <a:bodyPr wrap="none" anchor="ctr"/>
              <a:lstStyle/>
              <a:p>
                <a:endParaRPr lang="zh-CN" altLang="en-US"/>
              </a:p>
            </p:txBody>
          </p:sp>
          <p:grpSp>
            <p:nvGrpSpPr>
              <p:cNvPr id="1065" name="Group 12"/>
              <p:cNvGrpSpPr>
                <a:grpSpLocks/>
              </p:cNvGrpSpPr>
              <p:nvPr/>
            </p:nvGrpSpPr>
            <p:grpSpPr bwMode="auto">
              <a:xfrm>
                <a:off x="4090" y="1054"/>
                <a:ext cx="1112" cy="1062"/>
                <a:chOff x="4090" y="1054"/>
                <a:chExt cx="1112" cy="1062"/>
              </a:xfrm>
            </p:grpSpPr>
            <p:sp useBgFill="1">
              <p:nvSpPr>
                <p:cNvPr id="1066" name="Freeform 13"/>
                <p:cNvSpPr>
                  <a:spLocks/>
                </p:cNvSpPr>
                <p:nvPr/>
              </p:nvSpPr>
              <p:spPr bwMode="white">
                <a:xfrm>
                  <a:off x="4500" y="1699"/>
                  <a:ext cx="197" cy="120"/>
                </a:xfrm>
                <a:custGeom>
                  <a:avLst/>
                  <a:gdLst>
                    <a:gd name="T0" fmla="*/ 45 w 196"/>
                    <a:gd name="T1" fmla="*/ 0 h 112"/>
                    <a:gd name="T2" fmla="*/ 27 w 196"/>
                    <a:gd name="T3" fmla="*/ 18 h 112"/>
                    <a:gd name="T4" fmla="*/ 15 w 196"/>
                    <a:gd name="T5" fmla="*/ 50 h 112"/>
                    <a:gd name="T6" fmla="*/ 3 w 196"/>
                    <a:gd name="T7" fmla="*/ 74 h 112"/>
                    <a:gd name="T8" fmla="*/ 0 w 196"/>
                    <a:gd name="T9" fmla="*/ 93 h 112"/>
                    <a:gd name="T10" fmla="*/ 11 w 196"/>
                    <a:gd name="T11" fmla="*/ 90 h 112"/>
                    <a:gd name="T12" fmla="*/ 18 w 196"/>
                    <a:gd name="T13" fmla="*/ 81 h 112"/>
                    <a:gd name="T14" fmla="*/ 28 w 196"/>
                    <a:gd name="T15" fmla="*/ 76 h 112"/>
                    <a:gd name="T16" fmla="*/ 35 w 196"/>
                    <a:gd name="T17" fmla="*/ 66 h 112"/>
                    <a:gd name="T18" fmla="*/ 59 w 196"/>
                    <a:gd name="T19" fmla="*/ 93 h 112"/>
                    <a:gd name="T20" fmla="*/ 75 w 196"/>
                    <a:gd name="T21" fmla="*/ 114 h 112"/>
                    <a:gd name="T22" fmla="*/ 83 w 196"/>
                    <a:gd name="T23" fmla="*/ 125 h 112"/>
                    <a:gd name="T24" fmla="*/ 89 w 196"/>
                    <a:gd name="T25" fmla="*/ 146 h 112"/>
                    <a:gd name="T26" fmla="*/ 160 w 196"/>
                    <a:gd name="T27" fmla="*/ 148 h 112"/>
                    <a:gd name="T28" fmla="*/ 171 w 196"/>
                    <a:gd name="T29" fmla="*/ 122 h 112"/>
                    <a:gd name="T30" fmla="*/ 188 w 196"/>
                    <a:gd name="T31" fmla="*/ 90 h 112"/>
                    <a:gd name="T32" fmla="*/ 200 w 196"/>
                    <a:gd name="T33" fmla="*/ 58 h 112"/>
                    <a:gd name="T34" fmla="*/ 109 w 196"/>
                    <a:gd name="T35" fmla="*/ 59 h 112"/>
                    <a:gd name="T36" fmla="*/ 84 w 196"/>
                    <a:gd name="T37" fmla="*/ 58 h 112"/>
                    <a:gd name="T38" fmla="*/ 66 w 196"/>
                    <a:gd name="T39" fmla="*/ 44 h 112"/>
                    <a:gd name="T40" fmla="*/ 53 w 196"/>
                    <a:gd name="T41" fmla="*/ 32 h 112"/>
                    <a:gd name="T42" fmla="*/ 45 w 196"/>
                    <a:gd name="T43" fmla="*/ 0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6"/>
                    <a:gd name="T67" fmla="*/ 0 h 112"/>
                    <a:gd name="T68" fmla="*/ 196 w 196"/>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6" h="112">
                      <a:moveTo>
                        <a:pt x="45" y="0"/>
                      </a:moveTo>
                      <a:lnTo>
                        <a:pt x="27" y="14"/>
                      </a:lnTo>
                      <a:lnTo>
                        <a:pt x="15" y="38"/>
                      </a:lnTo>
                      <a:lnTo>
                        <a:pt x="3" y="56"/>
                      </a:lnTo>
                      <a:lnTo>
                        <a:pt x="0" y="71"/>
                      </a:lnTo>
                      <a:lnTo>
                        <a:pt x="11" y="68"/>
                      </a:lnTo>
                      <a:lnTo>
                        <a:pt x="18" y="62"/>
                      </a:lnTo>
                      <a:lnTo>
                        <a:pt x="28" y="58"/>
                      </a:lnTo>
                      <a:lnTo>
                        <a:pt x="35" y="50"/>
                      </a:lnTo>
                      <a:lnTo>
                        <a:pt x="59" y="71"/>
                      </a:lnTo>
                      <a:lnTo>
                        <a:pt x="75" y="86"/>
                      </a:lnTo>
                      <a:lnTo>
                        <a:pt x="83" y="95"/>
                      </a:lnTo>
                      <a:lnTo>
                        <a:pt x="89" y="111"/>
                      </a:lnTo>
                      <a:lnTo>
                        <a:pt x="156" y="112"/>
                      </a:lnTo>
                      <a:lnTo>
                        <a:pt x="167" y="92"/>
                      </a:lnTo>
                      <a:lnTo>
                        <a:pt x="184" y="68"/>
                      </a:lnTo>
                      <a:lnTo>
                        <a:pt x="196" y="44"/>
                      </a:lnTo>
                      <a:lnTo>
                        <a:pt x="105" y="45"/>
                      </a:lnTo>
                      <a:lnTo>
                        <a:pt x="84" y="44"/>
                      </a:lnTo>
                      <a:lnTo>
                        <a:pt x="66" y="33"/>
                      </a:lnTo>
                      <a:lnTo>
                        <a:pt x="53" y="24"/>
                      </a:lnTo>
                      <a:lnTo>
                        <a:pt x="45" y="0"/>
                      </a:lnTo>
                      <a:close/>
                    </a:path>
                  </a:pathLst>
                </a:custGeom>
                <a:ln w="9525">
                  <a:noFill/>
                  <a:round/>
                  <a:headEnd/>
                  <a:tailEnd/>
                </a:ln>
              </p:spPr>
              <p:txBody>
                <a:bodyPr wrap="none" anchor="ctr"/>
                <a:lstStyle/>
                <a:p>
                  <a:endParaRPr lang="zh-CN" altLang="en-US"/>
                </a:p>
              </p:txBody>
            </p:sp>
            <p:sp useBgFill="1">
              <p:nvSpPr>
                <p:cNvPr id="1067" name="Freeform 14"/>
                <p:cNvSpPr>
                  <a:spLocks/>
                </p:cNvSpPr>
                <p:nvPr/>
              </p:nvSpPr>
              <p:spPr bwMode="white">
                <a:xfrm>
                  <a:off x="4090" y="1357"/>
                  <a:ext cx="1112" cy="759"/>
                </a:xfrm>
                <a:custGeom>
                  <a:avLst/>
                  <a:gdLst>
                    <a:gd name="T0" fmla="*/ 970 w 1112"/>
                    <a:gd name="T1" fmla="*/ 31 h 759"/>
                    <a:gd name="T2" fmla="*/ 990 w 1112"/>
                    <a:gd name="T3" fmla="*/ 56 h 759"/>
                    <a:gd name="T4" fmla="*/ 1022 w 1112"/>
                    <a:gd name="T5" fmla="*/ 78 h 759"/>
                    <a:gd name="T6" fmla="*/ 1038 w 1112"/>
                    <a:gd name="T7" fmla="*/ 118 h 759"/>
                    <a:gd name="T8" fmla="*/ 1044 w 1112"/>
                    <a:gd name="T9" fmla="*/ 201 h 759"/>
                    <a:gd name="T10" fmla="*/ 1053 w 1112"/>
                    <a:gd name="T11" fmla="*/ 242 h 759"/>
                    <a:gd name="T12" fmla="*/ 1027 w 1112"/>
                    <a:gd name="T13" fmla="*/ 255 h 759"/>
                    <a:gd name="T14" fmla="*/ 1003 w 1112"/>
                    <a:gd name="T15" fmla="*/ 272 h 759"/>
                    <a:gd name="T16" fmla="*/ 991 w 1112"/>
                    <a:gd name="T17" fmla="*/ 282 h 759"/>
                    <a:gd name="T18" fmla="*/ 978 w 1112"/>
                    <a:gd name="T19" fmla="*/ 326 h 759"/>
                    <a:gd name="T20" fmla="*/ 962 w 1112"/>
                    <a:gd name="T21" fmla="*/ 336 h 759"/>
                    <a:gd name="T22" fmla="*/ 940 w 1112"/>
                    <a:gd name="T23" fmla="*/ 345 h 759"/>
                    <a:gd name="T24" fmla="*/ 914 w 1112"/>
                    <a:gd name="T25" fmla="*/ 351 h 759"/>
                    <a:gd name="T26" fmla="*/ 878 w 1112"/>
                    <a:gd name="T27" fmla="*/ 356 h 759"/>
                    <a:gd name="T28" fmla="*/ 889 w 1112"/>
                    <a:gd name="T29" fmla="*/ 375 h 759"/>
                    <a:gd name="T30" fmla="*/ 896 w 1112"/>
                    <a:gd name="T31" fmla="*/ 394 h 759"/>
                    <a:gd name="T32" fmla="*/ 907 w 1112"/>
                    <a:gd name="T33" fmla="*/ 410 h 759"/>
                    <a:gd name="T34" fmla="*/ 914 w 1112"/>
                    <a:gd name="T35" fmla="*/ 446 h 759"/>
                    <a:gd name="T36" fmla="*/ 928 w 1112"/>
                    <a:gd name="T37" fmla="*/ 471 h 759"/>
                    <a:gd name="T38" fmla="*/ 964 w 1112"/>
                    <a:gd name="T39" fmla="*/ 480 h 759"/>
                    <a:gd name="T40" fmla="*/ 987 w 1112"/>
                    <a:gd name="T41" fmla="*/ 487 h 759"/>
                    <a:gd name="T42" fmla="*/ 1002 w 1112"/>
                    <a:gd name="T43" fmla="*/ 502 h 759"/>
                    <a:gd name="T44" fmla="*/ 676 w 1112"/>
                    <a:gd name="T45" fmla="*/ 642 h 759"/>
                    <a:gd name="T46" fmla="*/ 667 w 1112"/>
                    <a:gd name="T47" fmla="*/ 678 h 759"/>
                    <a:gd name="T48" fmla="*/ 608 w 1112"/>
                    <a:gd name="T49" fmla="*/ 684 h 759"/>
                    <a:gd name="T50" fmla="*/ 541 w 1112"/>
                    <a:gd name="T51" fmla="*/ 692 h 759"/>
                    <a:gd name="T52" fmla="*/ 466 w 1112"/>
                    <a:gd name="T53" fmla="*/ 699 h 759"/>
                    <a:gd name="T54" fmla="*/ 259 w 1112"/>
                    <a:gd name="T55" fmla="*/ 709 h 759"/>
                    <a:gd name="T56" fmla="*/ 153 w 1112"/>
                    <a:gd name="T57" fmla="*/ 699 h 759"/>
                    <a:gd name="T58" fmla="*/ 73 w 1112"/>
                    <a:gd name="T59" fmla="*/ 692 h 759"/>
                    <a:gd name="T60" fmla="*/ 55 w 1112"/>
                    <a:gd name="T61" fmla="*/ 670 h 759"/>
                    <a:gd name="T62" fmla="*/ 63 w 1112"/>
                    <a:gd name="T63" fmla="*/ 632 h 759"/>
                    <a:gd name="T64" fmla="*/ 93 w 1112"/>
                    <a:gd name="T65" fmla="*/ 625 h 759"/>
                    <a:gd name="T66" fmla="*/ 109 w 1112"/>
                    <a:gd name="T67" fmla="*/ 612 h 759"/>
                    <a:gd name="T68" fmla="*/ 135 w 1112"/>
                    <a:gd name="T69" fmla="*/ 603 h 759"/>
                    <a:gd name="T70" fmla="*/ 162 w 1112"/>
                    <a:gd name="T71" fmla="*/ 594 h 759"/>
                    <a:gd name="T72" fmla="*/ 186 w 1112"/>
                    <a:gd name="T73" fmla="*/ 585 h 759"/>
                    <a:gd name="T74" fmla="*/ 207 w 1112"/>
                    <a:gd name="T75" fmla="*/ 579 h 759"/>
                    <a:gd name="T76" fmla="*/ 192 w 1112"/>
                    <a:gd name="T77" fmla="*/ 566 h 759"/>
                    <a:gd name="T78" fmla="*/ 181 w 1112"/>
                    <a:gd name="T79" fmla="*/ 542 h 759"/>
                    <a:gd name="T80" fmla="*/ 172 w 1112"/>
                    <a:gd name="T81" fmla="*/ 523 h 759"/>
                    <a:gd name="T82" fmla="*/ 195 w 1112"/>
                    <a:gd name="T83" fmla="*/ 516 h 759"/>
                    <a:gd name="T84" fmla="*/ 268 w 1112"/>
                    <a:gd name="T85" fmla="*/ 490 h 759"/>
                    <a:gd name="T86" fmla="*/ 304 w 1112"/>
                    <a:gd name="T87" fmla="*/ 498 h 759"/>
                    <a:gd name="T88" fmla="*/ 324 w 1112"/>
                    <a:gd name="T89" fmla="*/ 465 h 759"/>
                    <a:gd name="T90" fmla="*/ 327 w 1112"/>
                    <a:gd name="T91" fmla="*/ 432 h 759"/>
                    <a:gd name="T92" fmla="*/ 334 w 1112"/>
                    <a:gd name="T93" fmla="*/ 399 h 759"/>
                    <a:gd name="T94" fmla="*/ 343 w 1112"/>
                    <a:gd name="T95" fmla="*/ 375 h 759"/>
                    <a:gd name="T96" fmla="*/ 352 w 1112"/>
                    <a:gd name="T97" fmla="*/ 349 h 759"/>
                    <a:gd name="T98" fmla="*/ 360 w 1112"/>
                    <a:gd name="T99" fmla="*/ 328 h 759"/>
                    <a:gd name="T100" fmla="*/ 368 w 1112"/>
                    <a:gd name="T101" fmla="*/ 310 h 759"/>
                    <a:gd name="T102" fmla="*/ 378 w 1112"/>
                    <a:gd name="T103" fmla="*/ 289 h 759"/>
                    <a:gd name="T104" fmla="*/ 398 w 1112"/>
                    <a:gd name="T105" fmla="*/ 252 h 759"/>
                    <a:gd name="T106" fmla="*/ 403 w 1112"/>
                    <a:gd name="T107" fmla="*/ 231 h 759"/>
                    <a:gd name="T108" fmla="*/ 412 w 1112"/>
                    <a:gd name="T109" fmla="*/ 212 h 759"/>
                    <a:gd name="T110" fmla="*/ 424 w 1112"/>
                    <a:gd name="T111" fmla="*/ 196 h 759"/>
                    <a:gd name="T112" fmla="*/ 429 w 1112"/>
                    <a:gd name="T113" fmla="*/ 43 h 759"/>
                    <a:gd name="T114" fmla="*/ 1 w 1112"/>
                    <a:gd name="T115" fmla="*/ 759 h 759"/>
                    <a:gd name="T116" fmla="*/ 1110 w 1112"/>
                    <a:gd name="T117" fmla="*/ 2 h 7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2"/>
                    <a:gd name="T178" fmla="*/ 0 h 759"/>
                    <a:gd name="T179" fmla="*/ 1112 w 1112"/>
                    <a:gd name="T180" fmla="*/ 759 h 7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2" h="759">
                      <a:moveTo>
                        <a:pt x="972" y="0"/>
                      </a:moveTo>
                      <a:lnTo>
                        <a:pt x="970" y="31"/>
                      </a:lnTo>
                      <a:lnTo>
                        <a:pt x="986" y="43"/>
                      </a:lnTo>
                      <a:lnTo>
                        <a:pt x="990" y="56"/>
                      </a:lnTo>
                      <a:lnTo>
                        <a:pt x="1012" y="81"/>
                      </a:lnTo>
                      <a:lnTo>
                        <a:pt x="1022" y="78"/>
                      </a:lnTo>
                      <a:lnTo>
                        <a:pt x="1035" y="97"/>
                      </a:lnTo>
                      <a:lnTo>
                        <a:pt x="1038" y="118"/>
                      </a:lnTo>
                      <a:lnTo>
                        <a:pt x="1044" y="128"/>
                      </a:lnTo>
                      <a:lnTo>
                        <a:pt x="1044" y="201"/>
                      </a:lnTo>
                      <a:lnTo>
                        <a:pt x="1051" y="211"/>
                      </a:lnTo>
                      <a:lnTo>
                        <a:pt x="1053" y="242"/>
                      </a:lnTo>
                      <a:lnTo>
                        <a:pt x="1045" y="252"/>
                      </a:lnTo>
                      <a:lnTo>
                        <a:pt x="1027" y="255"/>
                      </a:lnTo>
                      <a:lnTo>
                        <a:pt x="1012" y="265"/>
                      </a:lnTo>
                      <a:lnTo>
                        <a:pt x="1003" y="272"/>
                      </a:lnTo>
                      <a:lnTo>
                        <a:pt x="1000" y="280"/>
                      </a:lnTo>
                      <a:lnTo>
                        <a:pt x="991" y="282"/>
                      </a:lnTo>
                      <a:lnTo>
                        <a:pt x="978" y="300"/>
                      </a:lnTo>
                      <a:lnTo>
                        <a:pt x="978" y="326"/>
                      </a:lnTo>
                      <a:lnTo>
                        <a:pt x="962" y="327"/>
                      </a:lnTo>
                      <a:lnTo>
                        <a:pt x="962" y="336"/>
                      </a:lnTo>
                      <a:lnTo>
                        <a:pt x="948" y="336"/>
                      </a:lnTo>
                      <a:lnTo>
                        <a:pt x="940" y="345"/>
                      </a:lnTo>
                      <a:lnTo>
                        <a:pt x="915" y="342"/>
                      </a:lnTo>
                      <a:lnTo>
                        <a:pt x="914" y="351"/>
                      </a:lnTo>
                      <a:lnTo>
                        <a:pt x="888" y="351"/>
                      </a:lnTo>
                      <a:lnTo>
                        <a:pt x="878" y="356"/>
                      </a:lnTo>
                      <a:lnTo>
                        <a:pt x="874" y="366"/>
                      </a:lnTo>
                      <a:lnTo>
                        <a:pt x="889" y="375"/>
                      </a:lnTo>
                      <a:lnTo>
                        <a:pt x="886" y="385"/>
                      </a:lnTo>
                      <a:lnTo>
                        <a:pt x="896" y="394"/>
                      </a:lnTo>
                      <a:lnTo>
                        <a:pt x="897" y="405"/>
                      </a:lnTo>
                      <a:lnTo>
                        <a:pt x="907" y="410"/>
                      </a:lnTo>
                      <a:lnTo>
                        <a:pt x="907" y="436"/>
                      </a:lnTo>
                      <a:lnTo>
                        <a:pt x="914" y="446"/>
                      </a:lnTo>
                      <a:lnTo>
                        <a:pt x="914" y="471"/>
                      </a:lnTo>
                      <a:lnTo>
                        <a:pt x="928" y="471"/>
                      </a:lnTo>
                      <a:lnTo>
                        <a:pt x="931" y="480"/>
                      </a:lnTo>
                      <a:lnTo>
                        <a:pt x="964" y="480"/>
                      </a:lnTo>
                      <a:lnTo>
                        <a:pt x="974" y="484"/>
                      </a:lnTo>
                      <a:lnTo>
                        <a:pt x="987" y="487"/>
                      </a:lnTo>
                      <a:lnTo>
                        <a:pt x="994" y="493"/>
                      </a:lnTo>
                      <a:lnTo>
                        <a:pt x="1002" y="502"/>
                      </a:lnTo>
                      <a:lnTo>
                        <a:pt x="1003" y="643"/>
                      </a:lnTo>
                      <a:lnTo>
                        <a:pt x="676" y="642"/>
                      </a:lnTo>
                      <a:lnTo>
                        <a:pt x="676" y="678"/>
                      </a:lnTo>
                      <a:lnTo>
                        <a:pt x="667" y="678"/>
                      </a:lnTo>
                      <a:lnTo>
                        <a:pt x="658" y="684"/>
                      </a:lnTo>
                      <a:lnTo>
                        <a:pt x="608" y="684"/>
                      </a:lnTo>
                      <a:lnTo>
                        <a:pt x="606" y="692"/>
                      </a:lnTo>
                      <a:lnTo>
                        <a:pt x="541" y="692"/>
                      </a:lnTo>
                      <a:lnTo>
                        <a:pt x="537" y="700"/>
                      </a:lnTo>
                      <a:lnTo>
                        <a:pt x="466" y="699"/>
                      </a:lnTo>
                      <a:lnTo>
                        <a:pt x="463" y="709"/>
                      </a:lnTo>
                      <a:lnTo>
                        <a:pt x="259" y="709"/>
                      </a:lnTo>
                      <a:lnTo>
                        <a:pt x="252" y="699"/>
                      </a:lnTo>
                      <a:lnTo>
                        <a:pt x="153" y="699"/>
                      </a:lnTo>
                      <a:lnTo>
                        <a:pt x="146" y="692"/>
                      </a:lnTo>
                      <a:lnTo>
                        <a:pt x="73" y="692"/>
                      </a:lnTo>
                      <a:lnTo>
                        <a:pt x="61" y="680"/>
                      </a:lnTo>
                      <a:lnTo>
                        <a:pt x="55" y="670"/>
                      </a:lnTo>
                      <a:lnTo>
                        <a:pt x="51" y="642"/>
                      </a:lnTo>
                      <a:lnTo>
                        <a:pt x="63" y="632"/>
                      </a:lnTo>
                      <a:lnTo>
                        <a:pt x="74" y="625"/>
                      </a:lnTo>
                      <a:lnTo>
                        <a:pt x="93" y="625"/>
                      </a:lnTo>
                      <a:lnTo>
                        <a:pt x="105" y="620"/>
                      </a:lnTo>
                      <a:lnTo>
                        <a:pt x="109" y="612"/>
                      </a:lnTo>
                      <a:lnTo>
                        <a:pt x="134" y="612"/>
                      </a:lnTo>
                      <a:lnTo>
                        <a:pt x="135" y="603"/>
                      </a:lnTo>
                      <a:lnTo>
                        <a:pt x="147" y="602"/>
                      </a:lnTo>
                      <a:lnTo>
                        <a:pt x="162" y="594"/>
                      </a:lnTo>
                      <a:lnTo>
                        <a:pt x="171" y="588"/>
                      </a:lnTo>
                      <a:lnTo>
                        <a:pt x="186" y="585"/>
                      </a:lnTo>
                      <a:lnTo>
                        <a:pt x="193" y="580"/>
                      </a:lnTo>
                      <a:lnTo>
                        <a:pt x="207" y="579"/>
                      </a:lnTo>
                      <a:lnTo>
                        <a:pt x="204" y="567"/>
                      </a:lnTo>
                      <a:lnTo>
                        <a:pt x="192" y="566"/>
                      </a:lnTo>
                      <a:lnTo>
                        <a:pt x="182" y="552"/>
                      </a:lnTo>
                      <a:lnTo>
                        <a:pt x="181" y="542"/>
                      </a:lnTo>
                      <a:lnTo>
                        <a:pt x="183" y="530"/>
                      </a:lnTo>
                      <a:lnTo>
                        <a:pt x="172" y="523"/>
                      </a:lnTo>
                      <a:lnTo>
                        <a:pt x="187" y="514"/>
                      </a:lnTo>
                      <a:lnTo>
                        <a:pt x="195" y="516"/>
                      </a:lnTo>
                      <a:lnTo>
                        <a:pt x="218" y="490"/>
                      </a:lnTo>
                      <a:lnTo>
                        <a:pt x="268" y="490"/>
                      </a:lnTo>
                      <a:lnTo>
                        <a:pt x="277" y="499"/>
                      </a:lnTo>
                      <a:lnTo>
                        <a:pt x="304" y="498"/>
                      </a:lnTo>
                      <a:lnTo>
                        <a:pt x="306" y="465"/>
                      </a:lnTo>
                      <a:lnTo>
                        <a:pt x="324" y="465"/>
                      </a:lnTo>
                      <a:lnTo>
                        <a:pt x="328" y="453"/>
                      </a:lnTo>
                      <a:lnTo>
                        <a:pt x="327" y="432"/>
                      </a:lnTo>
                      <a:lnTo>
                        <a:pt x="337" y="422"/>
                      </a:lnTo>
                      <a:lnTo>
                        <a:pt x="334" y="399"/>
                      </a:lnTo>
                      <a:lnTo>
                        <a:pt x="343" y="393"/>
                      </a:lnTo>
                      <a:lnTo>
                        <a:pt x="343" y="375"/>
                      </a:lnTo>
                      <a:lnTo>
                        <a:pt x="355" y="376"/>
                      </a:lnTo>
                      <a:lnTo>
                        <a:pt x="352" y="349"/>
                      </a:lnTo>
                      <a:lnTo>
                        <a:pt x="361" y="349"/>
                      </a:lnTo>
                      <a:lnTo>
                        <a:pt x="360" y="328"/>
                      </a:lnTo>
                      <a:lnTo>
                        <a:pt x="368" y="327"/>
                      </a:lnTo>
                      <a:lnTo>
                        <a:pt x="368" y="310"/>
                      </a:lnTo>
                      <a:lnTo>
                        <a:pt x="379" y="309"/>
                      </a:lnTo>
                      <a:lnTo>
                        <a:pt x="378" y="289"/>
                      </a:lnTo>
                      <a:lnTo>
                        <a:pt x="392" y="266"/>
                      </a:lnTo>
                      <a:lnTo>
                        <a:pt x="398" y="252"/>
                      </a:lnTo>
                      <a:lnTo>
                        <a:pt x="403" y="242"/>
                      </a:lnTo>
                      <a:lnTo>
                        <a:pt x="403" y="231"/>
                      </a:lnTo>
                      <a:lnTo>
                        <a:pt x="412" y="224"/>
                      </a:lnTo>
                      <a:lnTo>
                        <a:pt x="412" y="212"/>
                      </a:lnTo>
                      <a:lnTo>
                        <a:pt x="423" y="204"/>
                      </a:lnTo>
                      <a:lnTo>
                        <a:pt x="424" y="196"/>
                      </a:lnTo>
                      <a:lnTo>
                        <a:pt x="428" y="170"/>
                      </a:lnTo>
                      <a:lnTo>
                        <a:pt x="429" y="43"/>
                      </a:lnTo>
                      <a:lnTo>
                        <a:pt x="0" y="40"/>
                      </a:lnTo>
                      <a:lnTo>
                        <a:pt x="1" y="759"/>
                      </a:lnTo>
                      <a:lnTo>
                        <a:pt x="1112" y="758"/>
                      </a:lnTo>
                      <a:lnTo>
                        <a:pt x="1110" y="2"/>
                      </a:lnTo>
                      <a:lnTo>
                        <a:pt x="972" y="0"/>
                      </a:lnTo>
                      <a:close/>
                    </a:path>
                  </a:pathLst>
                </a:custGeom>
                <a:ln w="9525">
                  <a:noFill/>
                  <a:round/>
                  <a:headEnd/>
                  <a:tailEnd/>
                </a:ln>
              </p:spPr>
              <p:txBody>
                <a:bodyPr wrap="none" anchor="ctr"/>
                <a:lstStyle/>
                <a:p>
                  <a:endParaRPr lang="zh-CN" altLang="en-US"/>
                </a:p>
              </p:txBody>
            </p:sp>
            <p:sp useBgFill="1">
              <p:nvSpPr>
                <p:cNvPr id="1068" name="Freeform 15"/>
                <p:cNvSpPr>
                  <a:spLocks/>
                </p:cNvSpPr>
                <p:nvPr/>
              </p:nvSpPr>
              <p:spPr bwMode="white">
                <a:xfrm>
                  <a:off x="4091" y="1054"/>
                  <a:ext cx="1111" cy="348"/>
                </a:xfrm>
                <a:custGeom>
                  <a:avLst/>
                  <a:gdLst>
                    <a:gd name="T0" fmla="*/ 553 w 1111"/>
                    <a:gd name="T1" fmla="*/ 287 h 348"/>
                    <a:gd name="T2" fmla="*/ 512 w 1111"/>
                    <a:gd name="T3" fmla="*/ 305 h 348"/>
                    <a:gd name="T4" fmla="*/ 491 w 1111"/>
                    <a:gd name="T5" fmla="*/ 315 h 348"/>
                    <a:gd name="T6" fmla="*/ 469 w 1111"/>
                    <a:gd name="T7" fmla="*/ 321 h 348"/>
                    <a:gd name="T8" fmla="*/ 451 w 1111"/>
                    <a:gd name="T9" fmla="*/ 331 h 348"/>
                    <a:gd name="T10" fmla="*/ 438 w 1111"/>
                    <a:gd name="T11" fmla="*/ 339 h 348"/>
                    <a:gd name="T12" fmla="*/ 0 w 1111"/>
                    <a:gd name="T13" fmla="*/ 348 h 348"/>
                    <a:gd name="T14" fmla="*/ 1111 w 1111"/>
                    <a:gd name="T15" fmla="*/ 0 h 348"/>
                    <a:gd name="T16" fmla="*/ 963 w 1111"/>
                    <a:gd name="T17" fmla="*/ 307 h 348"/>
                    <a:gd name="T18" fmla="*/ 951 w 1111"/>
                    <a:gd name="T19" fmla="*/ 300 h 348"/>
                    <a:gd name="T20" fmla="*/ 923 w 1111"/>
                    <a:gd name="T21" fmla="*/ 292 h 348"/>
                    <a:gd name="T22" fmla="*/ 905 w 1111"/>
                    <a:gd name="T23" fmla="*/ 283 h 348"/>
                    <a:gd name="T24" fmla="*/ 882 w 1111"/>
                    <a:gd name="T25" fmla="*/ 275 h 348"/>
                    <a:gd name="T26" fmla="*/ 839 w 1111"/>
                    <a:gd name="T27" fmla="*/ 265 h 348"/>
                    <a:gd name="T28" fmla="*/ 782 w 1111"/>
                    <a:gd name="T29" fmla="*/ 256 h 348"/>
                    <a:gd name="T30" fmla="*/ 747 w 1111"/>
                    <a:gd name="T31" fmla="*/ 247 h 348"/>
                    <a:gd name="T32" fmla="*/ 691 w 1111"/>
                    <a:gd name="T33" fmla="*/ 256 h 348"/>
                    <a:gd name="T34" fmla="*/ 697 w 1111"/>
                    <a:gd name="T35" fmla="*/ 237 h 348"/>
                    <a:gd name="T36" fmla="*/ 707 w 1111"/>
                    <a:gd name="T37" fmla="*/ 213 h 348"/>
                    <a:gd name="T38" fmla="*/ 697 w 1111"/>
                    <a:gd name="T39" fmla="*/ 144 h 348"/>
                    <a:gd name="T40" fmla="*/ 690 w 1111"/>
                    <a:gd name="T41" fmla="*/ 119 h 348"/>
                    <a:gd name="T42" fmla="*/ 673 w 1111"/>
                    <a:gd name="T43" fmla="*/ 103 h 348"/>
                    <a:gd name="T44" fmla="*/ 659 w 1111"/>
                    <a:gd name="T45" fmla="*/ 93 h 348"/>
                    <a:gd name="T46" fmla="*/ 643 w 1111"/>
                    <a:gd name="T47" fmla="*/ 99 h 348"/>
                    <a:gd name="T48" fmla="*/ 623 w 1111"/>
                    <a:gd name="T49" fmla="*/ 109 h 348"/>
                    <a:gd name="T50" fmla="*/ 609 w 1111"/>
                    <a:gd name="T51" fmla="*/ 118 h 348"/>
                    <a:gd name="T52" fmla="*/ 585 w 1111"/>
                    <a:gd name="T53" fmla="*/ 120 h 348"/>
                    <a:gd name="T54" fmla="*/ 569 w 1111"/>
                    <a:gd name="T55" fmla="*/ 141 h 348"/>
                    <a:gd name="T56" fmla="*/ 559 w 1111"/>
                    <a:gd name="T57" fmla="*/ 163 h 348"/>
                    <a:gd name="T58" fmla="*/ 552 w 1111"/>
                    <a:gd name="T59" fmla="*/ 207 h 348"/>
                    <a:gd name="T60" fmla="*/ 551 w 1111"/>
                    <a:gd name="T61" fmla="*/ 221 h 348"/>
                    <a:gd name="T62" fmla="*/ 559 w 1111"/>
                    <a:gd name="T63" fmla="*/ 251 h 348"/>
                    <a:gd name="T64" fmla="*/ 572 w 1111"/>
                    <a:gd name="T65" fmla="*/ 268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1"/>
                    <a:gd name="T100" fmla="*/ 0 h 348"/>
                    <a:gd name="T101" fmla="*/ 1111 w 1111"/>
                    <a:gd name="T102" fmla="*/ 348 h 3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1" h="348">
                      <a:moveTo>
                        <a:pt x="578" y="277"/>
                      </a:moveTo>
                      <a:lnTo>
                        <a:pt x="553" y="287"/>
                      </a:lnTo>
                      <a:lnTo>
                        <a:pt x="524" y="298"/>
                      </a:lnTo>
                      <a:lnTo>
                        <a:pt x="512" y="305"/>
                      </a:lnTo>
                      <a:lnTo>
                        <a:pt x="501" y="305"/>
                      </a:lnTo>
                      <a:lnTo>
                        <a:pt x="491" y="315"/>
                      </a:lnTo>
                      <a:lnTo>
                        <a:pt x="475" y="312"/>
                      </a:lnTo>
                      <a:lnTo>
                        <a:pt x="469" y="321"/>
                      </a:lnTo>
                      <a:lnTo>
                        <a:pt x="458" y="321"/>
                      </a:lnTo>
                      <a:lnTo>
                        <a:pt x="451" y="331"/>
                      </a:lnTo>
                      <a:lnTo>
                        <a:pt x="440" y="329"/>
                      </a:lnTo>
                      <a:lnTo>
                        <a:pt x="438" y="339"/>
                      </a:lnTo>
                      <a:lnTo>
                        <a:pt x="432" y="348"/>
                      </a:lnTo>
                      <a:lnTo>
                        <a:pt x="0" y="348"/>
                      </a:lnTo>
                      <a:lnTo>
                        <a:pt x="0" y="0"/>
                      </a:lnTo>
                      <a:lnTo>
                        <a:pt x="1111" y="0"/>
                      </a:lnTo>
                      <a:lnTo>
                        <a:pt x="1111" y="310"/>
                      </a:lnTo>
                      <a:lnTo>
                        <a:pt x="963" y="307"/>
                      </a:lnTo>
                      <a:lnTo>
                        <a:pt x="960" y="298"/>
                      </a:lnTo>
                      <a:lnTo>
                        <a:pt x="951" y="300"/>
                      </a:lnTo>
                      <a:lnTo>
                        <a:pt x="941" y="289"/>
                      </a:lnTo>
                      <a:lnTo>
                        <a:pt x="923" y="292"/>
                      </a:lnTo>
                      <a:lnTo>
                        <a:pt x="917" y="280"/>
                      </a:lnTo>
                      <a:lnTo>
                        <a:pt x="905" y="283"/>
                      </a:lnTo>
                      <a:lnTo>
                        <a:pt x="900" y="273"/>
                      </a:lnTo>
                      <a:lnTo>
                        <a:pt x="882" y="275"/>
                      </a:lnTo>
                      <a:lnTo>
                        <a:pt x="867" y="264"/>
                      </a:lnTo>
                      <a:lnTo>
                        <a:pt x="839" y="265"/>
                      </a:lnTo>
                      <a:lnTo>
                        <a:pt x="834" y="253"/>
                      </a:lnTo>
                      <a:lnTo>
                        <a:pt x="782" y="256"/>
                      </a:lnTo>
                      <a:lnTo>
                        <a:pt x="767" y="250"/>
                      </a:lnTo>
                      <a:lnTo>
                        <a:pt x="747" y="247"/>
                      </a:lnTo>
                      <a:lnTo>
                        <a:pt x="741" y="255"/>
                      </a:lnTo>
                      <a:lnTo>
                        <a:pt x="691" y="256"/>
                      </a:lnTo>
                      <a:lnTo>
                        <a:pt x="689" y="245"/>
                      </a:lnTo>
                      <a:lnTo>
                        <a:pt x="697" y="237"/>
                      </a:lnTo>
                      <a:lnTo>
                        <a:pt x="695" y="222"/>
                      </a:lnTo>
                      <a:lnTo>
                        <a:pt x="707" y="213"/>
                      </a:lnTo>
                      <a:lnTo>
                        <a:pt x="707" y="160"/>
                      </a:lnTo>
                      <a:lnTo>
                        <a:pt x="697" y="144"/>
                      </a:lnTo>
                      <a:lnTo>
                        <a:pt x="693" y="129"/>
                      </a:lnTo>
                      <a:lnTo>
                        <a:pt x="690" y="119"/>
                      </a:lnTo>
                      <a:lnTo>
                        <a:pt x="684" y="113"/>
                      </a:lnTo>
                      <a:lnTo>
                        <a:pt x="673" y="103"/>
                      </a:lnTo>
                      <a:lnTo>
                        <a:pt x="660" y="103"/>
                      </a:lnTo>
                      <a:lnTo>
                        <a:pt x="659" y="93"/>
                      </a:lnTo>
                      <a:lnTo>
                        <a:pt x="650" y="91"/>
                      </a:lnTo>
                      <a:lnTo>
                        <a:pt x="643" y="99"/>
                      </a:lnTo>
                      <a:lnTo>
                        <a:pt x="629" y="102"/>
                      </a:lnTo>
                      <a:lnTo>
                        <a:pt x="623" y="109"/>
                      </a:lnTo>
                      <a:lnTo>
                        <a:pt x="618" y="127"/>
                      </a:lnTo>
                      <a:lnTo>
                        <a:pt x="609" y="118"/>
                      </a:lnTo>
                      <a:lnTo>
                        <a:pt x="594" y="118"/>
                      </a:lnTo>
                      <a:lnTo>
                        <a:pt x="585" y="120"/>
                      </a:lnTo>
                      <a:lnTo>
                        <a:pt x="573" y="126"/>
                      </a:lnTo>
                      <a:lnTo>
                        <a:pt x="569" y="141"/>
                      </a:lnTo>
                      <a:lnTo>
                        <a:pt x="559" y="144"/>
                      </a:lnTo>
                      <a:lnTo>
                        <a:pt x="559" y="163"/>
                      </a:lnTo>
                      <a:lnTo>
                        <a:pt x="554" y="171"/>
                      </a:lnTo>
                      <a:lnTo>
                        <a:pt x="552" y="207"/>
                      </a:lnTo>
                      <a:lnTo>
                        <a:pt x="545" y="214"/>
                      </a:lnTo>
                      <a:lnTo>
                        <a:pt x="551" y="221"/>
                      </a:lnTo>
                      <a:lnTo>
                        <a:pt x="553" y="244"/>
                      </a:lnTo>
                      <a:lnTo>
                        <a:pt x="559" y="251"/>
                      </a:lnTo>
                      <a:lnTo>
                        <a:pt x="561" y="262"/>
                      </a:lnTo>
                      <a:lnTo>
                        <a:pt x="572" y="268"/>
                      </a:lnTo>
                      <a:lnTo>
                        <a:pt x="578" y="277"/>
                      </a:lnTo>
                      <a:close/>
                    </a:path>
                  </a:pathLst>
                </a:custGeom>
                <a:ln w="9525">
                  <a:noFill/>
                  <a:round/>
                  <a:headEnd/>
                  <a:tailEnd/>
                </a:ln>
              </p:spPr>
              <p:txBody>
                <a:bodyPr wrap="none" anchor="ctr"/>
                <a:lstStyle/>
                <a:p>
                  <a:endParaRPr lang="zh-CN" altLang="en-US"/>
                </a:p>
              </p:txBody>
            </p:sp>
          </p:grpSp>
        </p:grpSp>
        <p:sp>
          <p:nvSpPr>
            <p:cNvPr id="1062" name="Oval 16"/>
            <p:cNvSpPr>
              <a:spLocks noChangeArrowheads="1"/>
            </p:cNvSpPr>
            <p:nvPr/>
          </p:nvSpPr>
          <p:spPr bwMode="auto">
            <a:xfrm>
              <a:off x="3944" y="945"/>
              <a:ext cx="1332" cy="1318"/>
            </a:xfrm>
            <a:prstGeom prst="ellipse">
              <a:avLst/>
            </a:prstGeom>
            <a:noFill/>
            <a:ln w="57150">
              <a:solidFill>
                <a:srgbClr val="66FF33"/>
              </a:solidFill>
              <a:round/>
              <a:headEnd/>
              <a:tailEnd/>
            </a:ln>
          </p:spPr>
          <p:txBody>
            <a:bodyPr lIns="92075" tIns="46038" rIns="92075" bIns="46038" anchor="ctr">
              <a:spAutoFit/>
            </a:bodyPr>
            <a:lstStyle/>
            <a:p>
              <a:endParaRPr lang="zh-CN" altLang="en-US"/>
            </a:p>
          </p:txBody>
        </p:sp>
      </p:grpSp>
      <p:sp>
        <p:nvSpPr>
          <p:cNvPr id="1058" name="Rectangle 17"/>
          <p:cNvSpPr>
            <a:spLocks noGrp="1" noChangeArrowheads="1"/>
          </p:cNvSpPr>
          <p:nvPr>
            <p:ph type="title"/>
          </p:nvPr>
        </p:nvSpPr>
        <p:spPr>
          <a:xfrm>
            <a:off x="1835150" y="333375"/>
            <a:ext cx="5832475" cy="612775"/>
          </a:xfrm>
        </p:spPr>
        <p:txBody>
          <a:bodyPr/>
          <a:lstStyle/>
          <a:p>
            <a:pPr algn="ctr" eaLnBrk="1" hangingPunct="1"/>
            <a:r>
              <a:rPr lang="zh-CN" altLang="en-US" sz="3200">
                <a:solidFill>
                  <a:srgbClr val="FFFF00"/>
                </a:solidFill>
              </a:rPr>
              <a:t>手工测试 </a:t>
            </a:r>
            <a:r>
              <a:rPr lang="en-US" altLang="zh-CN" sz="3200">
                <a:solidFill>
                  <a:srgbClr val="FFFF00"/>
                </a:solidFill>
              </a:rPr>
              <a:t>vs.</a:t>
            </a:r>
            <a:r>
              <a:rPr lang="zh-CN" altLang="en-US" sz="3200">
                <a:solidFill>
                  <a:srgbClr val="FFFF00"/>
                </a:solidFill>
              </a:rPr>
              <a:t>自动测试</a:t>
            </a:r>
            <a:endParaRPr lang="en-US" altLang="zh-CN" sz="3200">
              <a:solidFill>
                <a:srgbClr val="FFFF00"/>
              </a:solidFill>
            </a:endParaRPr>
          </a:p>
        </p:txBody>
      </p:sp>
      <p:sp>
        <p:nvSpPr>
          <p:cNvPr id="1059" name="Line 18"/>
          <p:cNvSpPr>
            <a:spLocks noChangeShapeType="1"/>
          </p:cNvSpPr>
          <p:nvPr/>
        </p:nvSpPr>
        <p:spPr bwMode="auto">
          <a:xfrm>
            <a:off x="4248150" y="1339850"/>
            <a:ext cx="0" cy="5005388"/>
          </a:xfrm>
          <a:prstGeom prst="line">
            <a:avLst/>
          </a:prstGeom>
          <a:noFill/>
          <a:ln w="38100" cmpd="dbl">
            <a:solidFill>
              <a:srgbClr val="808080"/>
            </a:solidFill>
            <a:round/>
            <a:headEnd/>
            <a:tailEnd/>
          </a:ln>
        </p:spPr>
        <p:txBody>
          <a:bodyPr lIns="0" tIns="0" rIns="0" bIns="0" anchor="ctr"/>
          <a:lstStyle/>
          <a:p>
            <a:endParaRPr lang="zh-CN" altLang="en-US"/>
          </a:p>
        </p:txBody>
      </p:sp>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547813" y="366713"/>
            <a:ext cx="6024562" cy="561975"/>
          </a:xfrm>
        </p:spPr>
        <p:txBody>
          <a:bodyPr/>
          <a:lstStyle/>
          <a:p>
            <a:pPr algn="ctr" eaLnBrk="1" hangingPunct="1"/>
            <a:r>
              <a:rPr lang="zh-CN" altLang="en-US" sz="3200">
                <a:solidFill>
                  <a:srgbClr val="FFFF00"/>
                </a:solidFill>
              </a:rPr>
              <a:t>正确认识测试自动化</a:t>
            </a:r>
          </a:p>
        </p:txBody>
      </p:sp>
      <p:sp>
        <p:nvSpPr>
          <p:cNvPr id="1852419" name="Rectangle 3"/>
          <p:cNvSpPr>
            <a:spLocks noGrp="1" noChangeArrowheads="1"/>
          </p:cNvSpPr>
          <p:nvPr>
            <p:ph type="body" idx="1"/>
          </p:nvPr>
        </p:nvSpPr>
        <p:spPr>
          <a:xfrm>
            <a:off x="1763713" y="1700213"/>
            <a:ext cx="5688012" cy="4465637"/>
          </a:xfrm>
        </p:spPr>
        <p:txBody>
          <a:bodyPr/>
          <a:lstStyle/>
          <a:p>
            <a:pPr>
              <a:lnSpc>
                <a:spcPct val="130000"/>
              </a:lnSpc>
              <a:buClr>
                <a:schemeClr val="accent1">
                  <a:lumMod val="50000"/>
                </a:schemeClr>
              </a:buClr>
              <a:buSzPct val="90000"/>
              <a:buFont typeface="Wingdings" charset="2"/>
              <a:buChar char="p"/>
              <a:defRPr/>
            </a:pPr>
            <a:r>
              <a:rPr lang="zh-CN" altLang="en-US" sz="2400" b="1" kern="1200" dirty="0">
                <a:latin typeface="宋体"/>
                <a:ea typeface="宋体"/>
                <a:cs typeface="宋体"/>
              </a:rPr>
              <a:t>不现实的期望注定测试自动化的失败</a:t>
            </a:r>
          </a:p>
          <a:p>
            <a:pPr>
              <a:lnSpc>
                <a:spcPct val="130000"/>
              </a:lnSpc>
              <a:buClr>
                <a:schemeClr val="accent1">
                  <a:lumMod val="50000"/>
                </a:schemeClr>
              </a:buClr>
              <a:buSzPct val="90000"/>
              <a:buFont typeface="Wingdings" charset="2"/>
              <a:buChar char="p"/>
              <a:defRPr/>
            </a:pPr>
            <a:r>
              <a:rPr lang="zh-CN" altLang="en-US" sz="2400" b="1" kern="1200" dirty="0">
                <a:latin typeface="宋体"/>
                <a:ea typeface="宋体"/>
                <a:cs typeface="宋体"/>
              </a:rPr>
              <a:t>测试自动化能：</a:t>
            </a:r>
          </a:p>
          <a:p>
            <a:pPr lvl="1" eaLnBrk="1" hangingPunct="1">
              <a:lnSpc>
                <a:spcPct val="130000"/>
              </a:lnSpc>
              <a:buFontTx/>
              <a:buNone/>
              <a:defRPr/>
            </a:pPr>
            <a:r>
              <a:rPr lang="zh-CN" altLang="en-US" dirty="0">
                <a:latin typeface="楷体"/>
                <a:ea typeface="楷体"/>
                <a:cs typeface="楷体"/>
              </a:rPr>
              <a:t>显著降低重复手工测试的时间</a:t>
            </a:r>
          </a:p>
          <a:p>
            <a:pPr lvl="1" eaLnBrk="1" hangingPunct="1">
              <a:lnSpc>
                <a:spcPct val="130000"/>
              </a:lnSpc>
              <a:buFontTx/>
              <a:buNone/>
              <a:defRPr/>
            </a:pPr>
            <a:r>
              <a:rPr lang="zh-CN" altLang="en-US" dirty="0">
                <a:latin typeface="楷体"/>
                <a:ea typeface="楷体"/>
                <a:cs typeface="楷体"/>
              </a:rPr>
              <a:t>建立可靠、重复的测试，减少人为错误</a:t>
            </a:r>
          </a:p>
          <a:p>
            <a:pPr lvl="1" eaLnBrk="1" hangingPunct="1">
              <a:lnSpc>
                <a:spcPct val="130000"/>
              </a:lnSpc>
              <a:buFontTx/>
              <a:buNone/>
              <a:defRPr/>
            </a:pPr>
            <a:r>
              <a:rPr lang="zh-CN" altLang="en-US" dirty="0">
                <a:latin typeface="楷体"/>
                <a:ea typeface="楷体"/>
                <a:cs typeface="楷体"/>
              </a:rPr>
              <a:t>增强测试质量和覆盖率</a:t>
            </a:r>
          </a:p>
          <a:p>
            <a:pPr>
              <a:lnSpc>
                <a:spcPct val="130000"/>
              </a:lnSpc>
              <a:buClr>
                <a:schemeClr val="accent1">
                  <a:lumMod val="50000"/>
                </a:schemeClr>
              </a:buClr>
              <a:buSzPct val="90000"/>
              <a:buFont typeface="Wingdings" charset="2"/>
              <a:buChar char="p"/>
              <a:defRPr/>
            </a:pPr>
            <a:r>
              <a:rPr lang="zh-CN" altLang="en-US" sz="2400" b="1" kern="1200" dirty="0">
                <a:latin typeface="宋体"/>
                <a:ea typeface="宋体"/>
                <a:cs typeface="宋体"/>
              </a:rPr>
              <a:t>测试自动化不能：</a:t>
            </a:r>
          </a:p>
          <a:p>
            <a:pPr lvl="1" eaLnBrk="1" hangingPunct="1">
              <a:lnSpc>
                <a:spcPct val="130000"/>
              </a:lnSpc>
              <a:buFontTx/>
              <a:buNone/>
              <a:defRPr/>
            </a:pPr>
            <a:r>
              <a:rPr lang="zh-CN" altLang="en-US" dirty="0">
                <a:latin typeface="楷体"/>
                <a:ea typeface="楷体"/>
                <a:cs typeface="楷体"/>
              </a:rPr>
              <a:t>完全替代手工测试和手工测试工程师</a:t>
            </a:r>
          </a:p>
          <a:p>
            <a:pPr lvl="1" eaLnBrk="1" hangingPunct="1">
              <a:lnSpc>
                <a:spcPct val="130000"/>
              </a:lnSpc>
              <a:buFontTx/>
              <a:buNone/>
              <a:defRPr/>
            </a:pPr>
            <a:r>
              <a:rPr lang="zh-CN" altLang="en-US" dirty="0">
                <a:latin typeface="楷体"/>
                <a:ea typeface="楷体"/>
                <a:cs typeface="楷体"/>
              </a:rPr>
              <a:t>保证100%的测试覆盖率</a:t>
            </a:r>
          </a:p>
          <a:p>
            <a:pPr lvl="1" eaLnBrk="1" hangingPunct="1">
              <a:lnSpc>
                <a:spcPct val="130000"/>
              </a:lnSpc>
              <a:buFontTx/>
              <a:buNone/>
              <a:defRPr/>
            </a:pPr>
            <a:r>
              <a:rPr lang="zh-CN" altLang="en-US" dirty="0">
                <a:latin typeface="楷体"/>
                <a:ea typeface="楷体"/>
                <a:cs typeface="楷体"/>
              </a:rPr>
              <a:t>弥补测试实践的不足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52419">
                                            <p:txEl>
                                              <p:pRg st="1" end="1"/>
                                            </p:txEl>
                                          </p:spTgt>
                                        </p:tgtEl>
                                        <p:attrNameLst>
                                          <p:attrName>style.visibility</p:attrName>
                                        </p:attrNameLst>
                                      </p:cBhvr>
                                      <p:to>
                                        <p:strVal val="visible"/>
                                      </p:to>
                                    </p:set>
                                    <p:anim calcmode="lin" valueType="num">
                                      <p:cBhvr additive="base">
                                        <p:cTn id="7" dur="1000" fill="hold"/>
                                        <p:tgtEl>
                                          <p:spTgt spid="1852419">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85241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52419">
                                            <p:txEl>
                                              <p:pRg st="2" end="2"/>
                                            </p:txEl>
                                          </p:spTgt>
                                        </p:tgtEl>
                                        <p:attrNameLst>
                                          <p:attrName>style.visibility</p:attrName>
                                        </p:attrNameLst>
                                      </p:cBhvr>
                                      <p:to>
                                        <p:strVal val="visible"/>
                                      </p:to>
                                    </p:set>
                                    <p:anim calcmode="lin" valueType="num">
                                      <p:cBhvr additive="base">
                                        <p:cTn id="11" dur="1000" fill="hold"/>
                                        <p:tgtEl>
                                          <p:spTgt spid="1852419">
                                            <p:txEl>
                                              <p:pRg st="2" end="2"/>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185241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852419">
                                            <p:txEl>
                                              <p:pRg st="3" end="3"/>
                                            </p:txEl>
                                          </p:spTgt>
                                        </p:tgtEl>
                                        <p:attrNameLst>
                                          <p:attrName>style.visibility</p:attrName>
                                        </p:attrNameLst>
                                      </p:cBhvr>
                                      <p:to>
                                        <p:strVal val="visible"/>
                                      </p:to>
                                    </p:set>
                                    <p:anim calcmode="lin" valueType="num">
                                      <p:cBhvr additive="base">
                                        <p:cTn id="15" dur="1000" fill="hold"/>
                                        <p:tgtEl>
                                          <p:spTgt spid="1852419">
                                            <p:txEl>
                                              <p:pRg st="3" end="3"/>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85241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852419">
                                            <p:txEl>
                                              <p:pRg st="4" end="4"/>
                                            </p:txEl>
                                          </p:spTgt>
                                        </p:tgtEl>
                                        <p:attrNameLst>
                                          <p:attrName>style.visibility</p:attrName>
                                        </p:attrNameLst>
                                      </p:cBhvr>
                                      <p:to>
                                        <p:strVal val="visible"/>
                                      </p:to>
                                    </p:set>
                                    <p:anim calcmode="lin" valueType="num">
                                      <p:cBhvr additive="base">
                                        <p:cTn id="19" dur="1000" fill="hold"/>
                                        <p:tgtEl>
                                          <p:spTgt spid="1852419">
                                            <p:txEl>
                                              <p:pRg st="4" end="4"/>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1852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852419">
                                            <p:txEl>
                                              <p:pRg st="5" end="5"/>
                                            </p:txEl>
                                          </p:spTgt>
                                        </p:tgtEl>
                                        <p:attrNameLst>
                                          <p:attrName>style.visibility</p:attrName>
                                        </p:attrNameLst>
                                      </p:cBhvr>
                                      <p:to>
                                        <p:strVal val="visible"/>
                                      </p:to>
                                    </p:set>
                                    <p:anim calcmode="lin" valueType="num">
                                      <p:cBhvr additive="base">
                                        <p:cTn id="25" dur="1000" fill="hold"/>
                                        <p:tgtEl>
                                          <p:spTgt spid="1852419">
                                            <p:txEl>
                                              <p:pRg st="5" end="5"/>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185241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852419">
                                            <p:txEl>
                                              <p:pRg st="6" end="6"/>
                                            </p:txEl>
                                          </p:spTgt>
                                        </p:tgtEl>
                                        <p:attrNameLst>
                                          <p:attrName>style.visibility</p:attrName>
                                        </p:attrNameLst>
                                      </p:cBhvr>
                                      <p:to>
                                        <p:strVal val="visible"/>
                                      </p:to>
                                    </p:set>
                                    <p:anim calcmode="lin" valueType="num">
                                      <p:cBhvr additive="base">
                                        <p:cTn id="29" dur="1000" fill="hold"/>
                                        <p:tgtEl>
                                          <p:spTgt spid="1852419">
                                            <p:txEl>
                                              <p:pRg st="6" end="6"/>
                                            </p:txEl>
                                          </p:spTgt>
                                        </p:tgtEl>
                                        <p:attrNameLst>
                                          <p:attrName>ppt_x</p:attrName>
                                        </p:attrNameLst>
                                      </p:cBhvr>
                                      <p:tavLst>
                                        <p:tav tm="0">
                                          <p:val>
                                            <p:strVal val="1+#ppt_w/2"/>
                                          </p:val>
                                        </p:tav>
                                        <p:tav tm="100000">
                                          <p:val>
                                            <p:strVal val="#ppt_x"/>
                                          </p:val>
                                        </p:tav>
                                      </p:tavLst>
                                    </p:anim>
                                    <p:anim calcmode="lin" valueType="num">
                                      <p:cBhvr additive="base">
                                        <p:cTn id="30" dur="1000" fill="hold"/>
                                        <p:tgtEl>
                                          <p:spTgt spid="1852419">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852419">
                                            <p:txEl>
                                              <p:pRg st="7" end="7"/>
                                            </p:txEl>
                                          </p:spTgt>
                                        </p:tgtEl>
                                        <p:attrNameLst>
                                          <p:attrName>style.visibility</p:attrName>
                                        </p:attrNameLst>
                                      </p:cBhvr>
                                      <p:to>
                                        <p:strVal val="visible"/>
                                      </p:to>
                                    </p:set>
                                    <p:anim calcmode="lin" valueType="num">
                                      <p:cBhvr additive="base">
                                        <p:cTn id="33" dur="1000" fill="hold"/>
                                        <p:tgtEl>
                                          <p:spTgt spid="1852419">
                                            <p:txEl>
                                              <p:pRg st="7" end="7"/>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1852419">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852419">
                                            <p:txEl>
                                              <p:pRg st="8" end="8"/>
                                            </p:txEl>
                                          </p:spTgt>
                                        </p:tgtEl>
                                        <p:attrNameLst>
                                          <p:attrName>style.visibility</p:attrName>
                                        </p:attrNameLst>
                                      </p:cBhvr>
                                      <p:to>
                                        <p:strVal val="visible"/>
                                      </p:to>
                                    </p:set>
                                    <p:anim calcmode="lin" valueType="num">
                                      <p:cBhvr additive="base">
                                        <p:cTn id="37" dur="1000" fill="hold"/>
                                        <p:tgtEl>
                                          <p:spTgt spid="1852419">
                                            <p:txEl>
                                              <p:pRg st="8" end="8"/>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18524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835150" y="260350"/>
            <a:ext cx="5541963" cy="771525"/>
          </a:xfrm>
        </p:spPr>
        <p:txBody>
          <a:bodyPr/>
          <a:lstStyle/>
          <a:p>
            <a:pPr algn="ctr" eaLnBrk="1" hangingPunct="1"/>
            <a:r>
              <a:rPr lang="zh-CN" altLang="en-US" sz="3200">
                <a:solidFill>
                  <a:srgbClr val="FFFF00"/>
                </a:solidFill>
              </a:rPr>
              <a:t>进一步说明各自应用范围</a:t>
            </a:r>
          </a:p>
        </p:txBody>
      </p:sp>
      <p:sp>
        <p:nvSpPr>
          <p:cNvPr id="57346" name="Rectangle 3"/>
          <p:cNvSpPr>
            <a:spLocks noChangeArrowheads="1"/>
          </p:cNvSpPr>
          <p:nvPr/>
        </p:nvSpPr>
        <p:spPr bwMode="auto">
          <a:xfrm>
            <a:off x="468313" y="1412875"/>
            <a:ext cx="8245475" cy="4875213"/>
          </a:xfrm>
          <a:prstGeom prst="rect">
            <a:avLst/>
          </a:prstGeom>
          <a:noFill/>
          <a:ln w="9525" algn="ctr">
            <a:noFill/>
            <a:miter lim="800000"/>
            <a:headEnd/>
            <a:tailEnd/>
          </a:ln>
        </p:spPr>
        <p:txBody>
          <a:bodyPr anchor="ctr">
            <a:spAutoFit/>
          </a:bodyPr>
          <a:lstStyle/>
          <a:p>
            <a:pPr marL="457200" indent="-457200">
              <a:lnSpc>
                <a:spcPct val="130000"/>
              </a:lnSpc>
              <a:buClr>
                <a:srgbClr val="91AC4E"/>
              </a:buClr>
              <a:buSzPct val="80000"/>
              <a:buFont typeface="Arial" charset="0"/>
              <a:buAutoNum type="alphaLcParenR"/>
              <a:tabLst>
                <a:tab pos="609600" algn="l"/>
              </a:tabLst>
            </a:pPr>
            <a:r>
              <a:rPr lang="zh-CN" altLang="en-US" sz="2400" i="0" dirty="0"/>
              <a:t>在系统功能逻辑测试、验收测试、适用性测试、涉及物理交互性测试时，多采用手工测试</a:t>
            </a:r>
            <a:r>
              <a:rPr lang="en-US" altLang="zh-CN" sz="2400" i="0" dirty="0"/>
              <a:t>(</a:t>
            </a:r>
            <a:r>
              <a:rPr lang="zh-CN" altLang="en-US" sz="2400" i="0" dirty="0"/>
              <a:t>黑盒</a:t>
            </a:r>
            <a:r>
              <a:rPr lang="en-US" altLang="zh-CN" sz="2400" i="0" dirty="0"/>
              <a:t>)</a:t>
            </a:r>
            <a:r>
              <a:rPr lang="zh-CN" altLang="en-US" sz="2400" i="0" dirty="0"/>
              <a:t>方法；</a:t>
            </a:r>
          </a:p>
          <a:p>
            <a:pPr marL="457200" indent="-457200">
              <a:lnSpc>
                <a:spcPct val="130000"/>
              </a:lnSpc>
              <a:buClr>
                <a:srgbClr val="91AC4E"/>
              </a:buClr>
              <a:buSzPct val="80000"/>
              <a:buFont typeface="Arial" charset="0"/>
              <a:buAutoNum type="alphaLcParenR"/>
              <a:tabLst>
                <a:tab pos="609600" algn="l"/>
              </a:tabLst>
            </a:pPr>
            <a:r>
              <a:rPr lang="zh-CN" altLang="en-US" sz="2400" i="0" dirty="0"/>
              <a:t>单元测试、集成测试、系统负载或性能、稳定性、可靠性测试等比较适合采用</a:t>
            </a:r>
            <a:r>
              <a:rPr lang="en-US" altLang="zh-CN" sz="2400" i="0" dirty="0"/>
              <a:t>TA</a:t>
            </a:r>
            <a:r>
              <a:rPr lang="zh-CN" altLang="en-US" sz="2400" i="0" dirty="0"/>
              <a:t>；</a:t>
            </a:r>
          </a:p>
          <a:p>
            <a:pPr marL="457200" indent="-457200">
              <a:lnSpc>
                <a:spcPct val="130000"/>
              </a:lnSpc>
              <a:buClr>
                <a:srgbClr val="91AC4E"/>
              </a:buClr>
              <a:buSzPct val="80000"/>
              <a:buFont typeface="Arial" charset="0"/>
              <a:buAutoNum type="alphaLcParenR"/>
              <a:tabLst>
                <a:tab pos="609600" algn="l"/>
              </a:tabLst>
            </a:pPr>
            <a:r>
              <a:rPr lang="zh-CN" altLang="en-US" sz="2400" i="0" dirty="0"/>
              <a:t>对那种不稳定软件的测试、开发周期很短的软件、一次性的软件等不适合测试自动化</a:t>
            </a:r>
          </a:p>
          <a:p>
            <a:pPr marL="457200" indent="-457200">
              <a:lnSpc>
                <a:spcPct val="130000"/>
              </a:lnSpc>
              <a:buClr>
                <a:srgbClr val="91AC4E"/>
              </a:buClr>
              <a:buSzPct val="80000"/>
              <a:buFont typeface="Arial" charset="0"/>
              <a:buAutoNum type="alphaLcParenR"/>
              <a:tabLst>
                <a:tab pos="609600" algn="l"/>
              </a:tabLst>
            </a:pPr>
            <a:r>
              <a:rPr lang="zh-CN" altLang="en-US" sz="2400" i="0" dirty="0"/>
              <a:t>功能测试时，工具更能发挥回归测试作用，因为工具缺乏想象力和灵活性而不能发现更多的新问题</a:t>
            </a:r>
            <a:r>
              <a:rPr lang="zh-CN" altLang="en-US" sz="2000" i="0" dirty="0"/>
              <a:t>（自动测试只能发现</a:t>
            </a:r>
            <a:r>
              <a:rPr lang="en-US" altLang="zh-CN" sz="2000" i="0" dirty="0"/>
              <a:t>15%</a:t>
            </a:r>
            <a:r>
              <a:rPr lang="zh-CN" altLang="en-US" sz="2000" i="0" dirty="0"/>
              <a:t>的缺陷，而手工测试可以发现</a:t>
            </a:r>
            <a:r>
              <a:rPr lang="en-US" altLang="zh-CN" sz="2000" i="0" dirty="0"/>
              <a:t>85%</a:t>
            </a:r>
            <a:r>
              <a:rPr lang="zh-CN" altLang="en-US" sz="2000" i="0" dirty="0"/>
              <a:t>的缺陷），</a:t>
            </a:r>
            <a:r>
              <a:rPr lang="zh-CN" altLang="en-US" sz="2400" i="0" dirty="0"/>
              <a:t>但可以保证对已经测试过部分进行测试的准确性和客观性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1331913" y="366713"/>
            <a:ext cx="6240462" cy="561975"/>
          </a:xfrm>
        </p:spPr>
        <p:txBody>
          <a:bodyPr/>
          <a:lstStyle/>
          <a:p>
            <a:pPr algn="ctr" eaLnBrk="1" hangingPunct="1"/>
            <a:r>
              <a:rPr lang="zh-CN" altLang="en-US" sz="3200">
                <a:solidFill>
                  <a:srgbClr val="FFFF00"/>
                </a:solidFill>
              </a:rPr>
              <a:t>工欲善其事，必先利其器</a:t>
            </a:r>
          </a:p>
        </p:txBody>
      </p:sp>
      <p:pic>
        <p:nvPicPr>
          <p:cNvPr id="16386" name="Picture 4" descr="http://www.knowth.com/images/stone-age-tools.gif"/>
          <p:cNvPicPr>
            <a:picLocks noChangeAspect="1" noChangeArrowheads="1"/>
          </p:cNvPicPr>
          <p:nvPr/>
        </p:nvPicPr>
        <p:blipFill>
          <a:blip r:embed="rId2" cstate="print"/>
          <a:srcRect/>
          <a:stretch>
            <a:fillRect/>
          </a:stretch>
        </p:blipFill>
        <p:spPr bwMode="auto">
          <a:xfrm>
            <a:off x="1116013" y="1736725"/>
            <a:ext cx="6840537" cy="44783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042988" y="333375"/>
            <a:ext cx="6769100" cy="661988"/>
          </a:xfrm>
        </p:spPr>
        <p:txBody>
          <a:bodyPr/>
          <a:lstStyle/>
          <a:p>
            <a:pPr algn="ctr" eaLnBrk="1" hangingPunct="1"/>
            <a:r>
              <a:rPr lang="en-US" altLang="zh-CN" sz="3200">
                <a:solidFill>
                  <a:srgbClr val="FFFF00"/>
                </a:solidFill>
              </a:rPr>
              <a:t>9.2 </a:t>
            </a:r>
            <a:r>
              <a:rPr lang="zh-CN" altLang="en-US" sz="3200">
                <a:solidFill>
                  <a:srgbClr val="FFFF00"/>
                </a:solidFill>
              </a:rPr>
              <a:t>测试自动化实现的原理</a:t>
            </a:r>
          </a:p>
        </p:txBody>
      </p:sp>
      <p:sp>
        <p:nvSpPr>
          <p:cNvPr id="59394" name="Rectangle 4"/>
          <p:cNvSpPr>
            <a:spLocks noChangeArrowheads="1"/>
          </p:cNvSpPr>
          <p:nvPr/>
        </p:nvSpPr>
        <p:spPr bwMode="auto">
          <a:xfrm>
            <a:off x="1331913" y="2133600"/>
            <a:ext cx="5184775" cy="3232150"/>
          </a:xfrm>
          <a:prstGeom prst="rect">
            <a:avLst/>
          </a:prstGeom>
          <a:noFill/>
          <a:ln w="9525">
            <a:noFill/>
            <a:miter lim="800000"/>
            <a:headEnd/>
            <a:tailEnd/>
          </a:ln>
        </p:spPr>
        <p:txBody>
          <a:bodyPr lIns="0" tIns="0" rIns="0" bIns="0">
            <a:spAutoFit/>
          </a:bodyPr>
          <a:lstStyle/>
          <a:p>
            <a:pPr>
              <a:lnSpc>
                <a:spcPct val="150000"/>
              </a:lnSpc>
            </a:pPr>
            <a:r>
              <a:rPr lang="en-US" altLang="zh-CN" sz="2800" b="1" i="0"/>
              <a:t>9.2.1 </a:t>
            </a:r>
            <a:r>
              <a:rPr lang="zh-CN" altLang="en-US" sz="2800" b="1" i="0"/>
              <a:t>代码分析	</a:t>
            </a:r>
            <a:endParaRPr lang="en-US" altLang="zh-CN" sz="2800" b="1" i="0"/>
          </a:p>
          <a:p>
            <a:pPr>
              <a:lnSpc>
                <a:spcPct val="150000"/>
              </a:lnSpc>
            </a:pPr>
            <a:r>
              <a:rPr lang="en-US" altLang="zh-CN" sz="2800" b="1" i="0"/>
              <a:t>9.2.2 </a:t>
            </a:r>
            <a:r>
              <a:rPr lang="zh-CN" altLang="en-US" sz="2800" b="1" i="0"/>
              <a:t>对象识别	</a:t>
            </a:r>
            <a:endParaRPr lang="en-US" altLang="zh-CN" sz="2800" b="1" i="0"/>
          </a:p>
          <a:p>
            <a:pPr>
              <a:lnSpc>
                <a:spcPct val="150000"/>
              </a:lnSpc>
            </a:pPr>
            <a:r>
              <a:rPr lang="en-US" altLang="zh-CN" sz="2800" b="1" i="0"/>
              <a:t>9.2.3 </a:t>
            </a:r>
            <a:r>
              <a:rPr lang="zh-CN" altLang="en-US" sz="2800" b="1" i="0"/>
              <a:t>脚本技术</a:t>
            </a:r>
            <a:endParaRPr lang="en-US" altLang="zh-CN" sz="2800" b="1" i="0"/>
          </a:p>
          <a:p>
            <a:pPr>
              <a:lnSpc>
                <a:spcPct val="150000"/>
              </a:lnSpc>
            </a:pPr>
            <a:r>
              <a:rPr lang="en-US" altLang="zh-CN" sz="2800" b="1" i="0"/>
              <a:t>9.2.4 </a:t>
            </a:r>
            <a:r>
              <a:rPr lang="zh-CN" altLang="en-US" sz="2800" b="1" i="0"/>
              <a:t>自动比较技术</a:t>
            </a:r>
            <a:endParaRPr lang="en-US" altLang="zh-CN" sz="2800" b="1" i="0"/>
          </a:p>
          <a:p>
            <a:pPr>
              <a:lnSpc>
                <a:spcPct val="150000"/>
              </a:lnSpc>
            </a:pPr>
            <a:r>
              <a:rPr lang="en-US" altLang="zh-CN" sz="2800" b="1" i="0"/>
              <a:t>9.2.5 </a:t>
            </a:r>
            <a:r>
              <a:rPr lang="zh-CN" altLang="en-US" sz="2800" b="1" i="0"/>
              <a:t>测试自动化系统的构成</a:t>
            </a:r>
            <a:endParaRPr lang="en-US" altLang="zh-CN" sz="2800" b="1" i="0"/>
          </a:p>
        </p:txBody>
      </p:sp>
      <p:pic>
        <p:nvPicPr>
          <p:cNvPr id="59395" name="Picture 5" descr="J0286068"/>
          <p:cNvPicPr>
            <a:picLocks noChangeAspect="1" noChangeArrowheads="1"/>
          </p:cNvPicPr>
          <p:nvPr/>
        </p:nvPicPr>
        <p:blipFill>
          <a:blip r:embed="rId3" cstate="print"/>
          <a:srcRect/>
          <a:stretch>
            <a:fillRect/>
          </a:stretch>
        </p:blipFill>
        <p:spPr bwMode="auto">
          <a:xfrm>
            <a:off x="6156325" y="2060575"/>
            <a:ext cx="2052638" cy="3073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331913" y="260350"/>
            <a:ext cx="6192837" cy="828675"/>
          </a:xfrm>
        </p:spPr>
        <p:txBody>
          <a:bodyPr/>
          <a:lstStyle/>
          <a:p>
            <a:pPr algn="ctr" eaLnBrk="1" hangingPunct="1"/>
            <a:r>
              <a:rPr lang="zh-CN" altLang="en-US" sz="3200">
                <a:solidFill>
                  <a:srgbClr val="FFFF00"/>
                </a:solidFill>
              </a:rPr>
              <a:t>自动化测试的流程举例</a:t>
            </a:r>
          </a:p>
        </p:txBody>
      </p:sp>
      <p:sp>
        <p:nvSpPr>
          <p:cNvPr id="63490" name="AutoShape 3"/>
          <p:cNvSpPr>
            <a:spLocks noChangeAspect="1" noChangeArrowheads="1"/>
          </p:cNvSpPr>
          <p:nvPr/>
        </p:nvSpPr>
        <p:spPr bwMode="auto">
          <a:xfrm>
            <a:off x="576263" y="2205038"/>
            <a:ext cx="8351837" cy="4156075"/>
          </a:xfrm>
          <a:prstGeom prst="rect">
            <a:avLst/>
          </a:prstGeom>
          <a:noFill/>
          <a:ln w="9525">
            <a:noFill/>
            <a:miter lim="800000"/>
            <a:headEnd/>
            <a:tailEnd/>
          </a:ln>
        </p:spPr>
        <p:txBody>
          <a:bodyPr/>
          <a:lstStyle/>
          <a:p>
            <a:endParaRPr lang="zh-CN" altLang="en-US"/>
          </a:p>
        </p:txBody>
      </p:sp>
      <p:sp>
        <p:nvSpPr>
          <p:cNvPr id="63491" name="Rectangle 4"/>
          <p:cNvSpPr>
            <a:spLocks noChangeArrowheads="1"/>
          </p:cNvSpPr>
          <p:nvPr/>
        </p:nvSpPr>
        <p:spPr bwMode="auto">
          <a:xfrm>
            <a:off x="4772025" y="5105400"/>
            <a:ext cx="1095375" cy="555625"/>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保存脚本</a:t>
            </a:r>
            <a:endParaRPr lang="zh-CN" altLang="en-US" sz="1600"/>
          </a:p>
        </p:txBody>
      </p:sp>
      <p:cxnSp>
        <p:nvCxnSpPr>
          <p:cNvPr id="63492" name="AutoShape 5"/>
          <p:cNvCxnSpPr>
            <a:cxnSpLocks noChangeShapeType="1"/>
            <a:endCxn id="63491" idx="1"/>
          </p:cNvCxnSpPr>
          <p:nvPr/>
        </p:nvCxnSpPr>
        <p:spPr bwMode="auto">
          <a:xfrm>
            <a:off x="3889375" y="5370513"/>
            <a:ext cx="882650" cy="12700"/>
          </a:xfrm>
          <a:prstGeom prst="bentConnector3">
            <a:avLst>
              <a:gd name="adj1" fmla="val 50000"/>
            </a:avLst>
          </a:prstGeom>
          <a:noFill/>
          <a:ln w="19050">
            <a:solidFill>
              <a:srgbClr val="000000"/>
            </a:solidFill>
            <a:miter lim="800000"/>
            <a:headEnd/>
            <a:tailEnd type="arrow" w="med" len="med"/>
          </a:ln>
        </p:spPr>
      </p:cxnSp>
      <p:cxnSp>
        <p:nvCxnSpPr>
          <p:cNvPr id="63493" name="AutoShape 6"/>
          <p:cNvCxnSpPr>
            <a:cxnSpLocks noChangeShapeType="1"/>
            <a:endCxn id="63491" idx="3"/>
          </p:cNvCxnSpPr>
          <p:nvPr/>
        </p:nvCxnSpPr>
        <p:spPr bwMode="auto">
          <a:xfrm rot="10800000">
            <a:off x="5867400" y="5383213"/>
            <a:ext cx="1006475" cy="50800"/>
          </a:xfrm>
          <a:prstGeom prst="bentConnector3">
            <a:avLst>
              <a:gd name="adj1" fmla="val 50000"/>
            </a:avLst>
          </a:prstGeom>
          <a:noFill/>
          <a:ln w="19050">
            <a:solidFill>
              <a:srgbClr val="000000"/>
            </a:solidFill>
            <a:prstDash val="dash"/>
            <a:miter lim="800000"/>
            <a:headEnd/>
            <a:tailEnd type="arrow" w="med" len="med"/>
          </a:ln>
        </p:spPr>
      </p:cxnSp>
      <p:grpSp>
        <p:nvGrpSpPr>
          <p:cNvPr id="2" name="Group 7"/>
          <p:cNvGrpSpPr>
            <a:grpSpLocks/>
          </p:cNvGrpSpPr>
          <p:nvPr/>
        </p:nvGrpSpPr>
        <p:grpSpPr bwMode="auto">
          <a:xfrm>
            <a:off x="6346825" y="2282825"/>
            <a:ext cx="2403475" cy="4068763"/>
            <a:chOff x="3839" y="1461"/>
            <a:chExt cx="1514" cy="2287"/>
          </a:xfrm>
        </p:grpSpPr>
        <p:sp>
          <p:nvSpPr>
            <p:cNvPr id="63509" name="Rectangle 8"/>
            <p:cNvSpPr>
              <a:spLocks noChangeArrowheads="1"/>
            </p:cNvSpPr>
            <p:nvPr/>
          </p:nvSpPr>
          <p:spPr bwMode="auto">
            <a:xfrm>
              <a:off x="3879" y="1480"/>
              <a:ext cx="1474" cy="2268"/>
            </a:xfrm>
            <a:prstGeom prst="rect">
              <a:avLst/>
            </a:prstGeom>
            <a:solidFill>
              <a:srgbClr val="969696">
                <a:alpha val="50195"/>
              </a:srgbClr>
            </a:solidFill>
            <a:ln w="9525">
              <a:noFill/>
              <a:miter lim="800000"/>
              <a:headEnd/>
              <a:tailEnd/>
            </a:ln>
          </p:spPr>
          <p:txBody>
            <a:bodyPr wrap="none" lIns="0" tIns="0" rIns="0" bIns="0" anchor="ctr"/>
            <a:lstStyle/>
            <a:p>
              <a:endParaRPr lang="zh-CN" altLang="en-US"/>
            </a:p>
          </p:txBody>
        </p:sp>
        <p:sp>
          <p:nvSpPr>
            <p:cNvPr id="63510" name="Rectangle 9"/>
            <p:cNvSpPr>
              <a:spLocks noChangeArrowheads="1"/>
            </p:cNvSpPr>
            <p:nvPr/>
          </p:nvSpPr>
          <p:spPr bwMode="auto">
            <a:xfrm>
              <a:off x="3839" y="1461"/>
              <a:ext cx="1432" cy="2211"/>
            </a:xfrm>
            <a:prstGeom prst="rect">
              <a:avLst/>
            </a:prstGeom>
            <a:solidFill>
              <a:srgbClr val="3366FF"/>
            </a:solidFill>
            <a:ln w="9525">
              <a:solidFill>
                <a:srgbClr val="000000"/>
              </a:solidFill>
              <a:miter lim="800000"/>
              <a:headEnd/>
              <a:tailEnd/>
            </a:ln>
          </p:spPr>
          <p:txBody>
            <a:bodyPr/>
            <a:lstStyle/>
            <a:p>
              <a:endParaRPr lang="zh-CN" altLang="en-US"/>
            </a:p>
          </p:txBody>
        </p:sp>
        <p:sp>
          <p:nvSpPr>
            <p:cNvPr id="63511" name="Rectangle 10"/>
            <p:cNvSpPr>
              <a:spLocks noChangeArrowheads="1"/>
            </p:cNvSpPr>
            <p:nvPr/>
          </p:nvSpPr>
          <p:spPr bwMode="auto">
            <a:xfrm>
              <a:off x="4010" y="1607"/>
              <a:ext cx="1002" cy="311"/>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记录执行</a:t>
              </a:r>
              <a:r>
                <a:rPr lang="en-US" altLang="zh-CN" sz="1600">
                  <a:latin typeface="Times New Roman" pitchFamily="18" charset="0"/>
                </a:rPr>
                <a:t>Log</a:t>
              </a:r>
              <a:endParaRPr lang="en-US" altLang="zh-CN" sz="1600"/>
            </a:p>
          </p:txBody>
        </p:sp>
        <p:sp>
          <p:nvSpPr>
            <p:cNvPr id="63512" name="Rectangle 11"/>
            <p:cNvSpPr>
              <a:spLocks noChangeArrowheads="1"/>
            </p:cNvSpPr>
            <p:nvPr/>
          </p:nvSpPr>
          <p:spPr bwMode="auto">
            <a:xfrm>
              <a:off x="3956" y="2142"/>
              <a:ext cx="1141" cy="312"/>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验证测试结果</a:t>
              </a:r>
              <a:endParaRPr lang="zh-CN" altLang="en-US" sz="1600"/>
            </a:p>
          </p:txBody>
        </p:sp>
        <p:sp>
          <p:nvSpPr>
            <p:cNvPr id="63513" name="Rectangle 12"/>
            <p:cNvSpPr>
              <a:spLocks noChangeArrowheads="1"/>
            </p:cNvSpPr>
            <p:nvPr/>
          </p:nvSpPr>
          <p:spPr bwMode="auto">
            <a:xfrm>
              <a:off x="3933" y="2712"/>
              <a:ext cx="1211" cy="313"/>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启动应用、执行脚本</a:t>
              </a:r>
              <a:endParaRPr lang="zh-CN" altLang="en-US" sz="1600"/>
            </a:p>
          </p:txBody>
        </p:sp>
        <p:sp>
          <p:nvSpPr>
            <p:cNvPr id="63514" name="Rectangle 13"/>
            <p:cNvSpPr>
              <a:spLocks noChangeArrowheads="1"/>
            </p:cNvSpPr>
            <p:nvPr/>
          </p:nvSpPr>
          <p:spPr bwMode="auto">
            <a:xfrm>
              <a:off x="4171" y="3290"/>
              <a:ext cx="750" cy="312"/>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调用脚本</a:t>
              </a:r>
              <a:endParaRPr lang="zh-CN" altLang="en-US" sz="1600"/>
            </a:p>
          </p:txBody>
        </p:sp>
        <p:cxnSp>
          <p:nvCxnSpPr>
            <p:cNvPr id="63515" name="AutoShape 14"/>
            <p:cNvCxnSpPr>
              <a:cxnSpLocks noChangeShapeType="1"/>
              <a:stCxn id="63514" idx="0"/>
              <a:endCxn id="63513" idx="2"/>
            </p:cNvCxnSpPr>
            <p:nvPr/>
          </p:nvCxnSpPr>
          <p:spPr bwMode="auto">
            <a:xfrm rot="5400000" flipH="1">
              <a:off x="4410" y="3154"/>
              <a:ext cx="265" cy="7"/>
            </a:xfrm>
            <a:prstGeom prst="bentConnector3">
              <a:avLst>
                <a:gd name="adj1" fmla="val 50000"/>
              </a:avLst>
            </a:prstGeom>
            <a:noFill/>
            <a:ln w="19050">
              <a:solidFill>
                <a:srgbClr val="000000"/>
              </a:solidFill>
              <a:miter lim="800000"/>
              <a:headEnd/>
              <a:tailEnd type="arrow" w="med" len="med"/>
            </a:ln>
          </p:spPr>
        </p:cxnSp>
        <p:cxnSp>
          <p:nvCxnSpPr>
            <p:cNvPr id="63516" name="AutoShape 15"/>
            <p:cNvCxnSpPr>
              <a:cxnSpLocks noChangeShapeType="1"/>
              <a:stCxn id="63513" idx="0"/>
              <a:endCxn id="63512" idx="2"/>
            </p:cNvCxnSpPr>
            <p:nvPr/>
          </p:nvCxnSpPr>
          <p:spPr bwMode="auto">
            <a:xfrm rot="5400000" flipH="1">
              <a:off x="4404" y="2577"/>
              <a:ext cx="258" cy="12"/>
            </a:xfrm>
            <a:prstGeom prst="bentConnector3">
              <a:avLst>
                <a:gd name="adj1" fmla="val 49856"/>
              </a:avLst>
            </a:prstGeom>
            <a:noFill/>
            <a:ln w="19050">
              <a:solidFill>
                <a:srgbClr val="000000"/>
              </a:solidFill>
              <a:miter lim="800000"/>
              <a:headEnd/>
              <a:tailEnd type="arrow" w="med" len="med"/>
            </a:ln>
          </p:spPr>
        </p:cxnSp>
        <p:cxnSp>
          <p:nvCxnSpPr>
            <p:cNvPr id="63517" name="AutoShape 16"/>
            <p:cNvCxnSpPr>
              <a:cxnSpLocks noChangeShapeType="1"/>
              <a:stCxn id="63512" idx="0"/>
              <a:endCxn id="63511" idx="2"/>
            </p:cNvCxnSpPr>
            <p:nvPr/>
          </p:nvCxnSpPr>
          <p:spPr bwMode="auto">
            <a:xfrm rot="5400000" flipH="1">
              <a:off x="4407" y="2022"/>
              <a:ext cx="224" cy="16"/>
            </a:xfrm>
            <a:prstGeom prst="bentConnector3">
              <a:avLst>
                <a:gd name="adj1" fmla="val 50167"/>
              </a:avLst>
            </a:prstGeom>
            <a:noFill/>
            <a:ln w="19050">
              <a:solidFill>
                <a:srgbClr val="000000"/>
              </a:solidFill>
              <a:miter lim="800000"/>
              <a:headEnd/>
              <a:tailEnd type="arrow" w="med" len="med"/>
            </a:ln>
          </p:spPr>
        </p:cxnSp>
      </p:grpSp>
      <p:cxnSp>
        <p:nvCxnSpPr>
          <p:cNvPr id="2165777" name="AutoShape 17"/>
          <p:cNvCxnSpPr>
            <a:cxnSpLocks noChangeShapeType="1"/>
          </p:cNvCxnSpPr>
          <p:nvPr/>
        </p:nvCxnSpPr>
        <p:spPr bwMode="auto">
          <a:xfrm rot="10800000">
            <a:off x="5975350" y="2744788"/>
            <a:ext cx="642938" cy="17462"/>
          </a:xfrm>
          <a:prstGeom prst="bentConnector3">
            <a:avLst>
              <a:gd name="adj1" fmla="val 50000"/>
            </a:avLst>
          </a:prstGeom>
          <a:noFill/>
          <a:ln w="19050">
            <a:solidFill>
              <a:srgbClr val="000000"/>
            </a:solidFill>
            <a:miter lim="800000"/>
            <a:headEnd/>
            <a:tailEnd type="arrow" w="med" len="med"/>
          </a:ln>
        </p:spPr>
      </p:cxnSp>
      <p:grpSp>
        <p:nvGrpSpPr>
          <p:cNvPr id="63496" name="Group 18"/>
          <p:cNvGrpSpPr>
            <a:grpSpLocks/>
          </p:cNvGrpSpPr>
          <p:nvPr/>
        </p:nvGrpSpPr>
        <p:grpSpPr bwMode="auto">
          <a:xfrm>
            <a:off x="652463" y="2289175"/>
            <a:ext cx="3813175" cy="4019550"/>
            <a:chOff x="252" y="1465"/>
            <a:chExt cx="2402" cy="2260"/>
          </a:xfrm>
        </p:grpSpPr>
        <p:sp>
          <p:nvSpPr>
            <p:cNvPr id="63498" name="Rectangle 19"/>
            <p:cNvSpPr>
              <a:spLocks noChangeArrowheads="1"/>
            </p:cNvSpPr>
            <p:nvPr/>
          </p:nvSpPr>
          <p:spPr bwMode="auto">
            <a:xfrm>
              <a:off x="1225" y="1480"/>
              <a:ext cx="1429" cy="2245"/>
            </a:xfrm>
            <a:prstGeom prst="rect">
              <a:avLst/>
            </a:prstGeom>
            <a:solidFill>
              <a:srgbClr val="969696">
                <a:alpha val="50195"/>
              </a:srgbClr>
            </a:solidFill>
            <a:ln w="9525">
              <a:noFill/>
              <a:miter lim="800000"/>
              <a:headEnd/>
              <a:tailEnd/>
            </a:ln>
          </p:spPr>
          <p:txBody>
            <a:bodyPr wrap="none" lIns="0" tIns="0" rIns="0" bIns="0" anchor="ctr"/>
            <a:lstStyle/>
            <a:p>
              <a:endParaRPr lang="zh-CN" altLang="en-US"/>
            </a:p>
          </p:txBody>
        </p:sp>
        <p:sp>
          <p:nvSpPr>
            <p:cNvPr id="63499" name="Rectangle 20"/>
            <p:cNvSpPr>
              <a:spLocks noChangeArrowheads="1"/>
            </p:cNvSpPr>
            <p:nvPr/>
          </p:nvSpPr>
          <p:spPr bwMode="auto">
            <a:xfrm>
              <a:off x="1211" y="1465"/>
              <a:ext cx="1372" cy="2172"/>
            </a:xfrm>
            <a:prstGeom prst="rect">
              <a:avLst/>
            </a:prstGeom>
            <a:solidFill>
              <a:srgbClr val="91AC4E"/>
            </a:solidFill>
            <a:ln w="9525">
              <a:solidFill>
                <a:srgbClr val="000000"/>
              </a:solidFill>
              <a:miter lim="800000"/>
              <a:headEnd/>
              <a:tailEnd/>
            </a:ln>
          </p:spPr>
          <p:txBody>
            <a:bodyPr/>
            <a:lstStyle/>
            <a:p>
              <a:endParaRPr lang="zh-CN" altLang="en-US"/>
            </a:p>
          </p:txBody>
        </p:sp>
        <p:sp>
          <p:nvSpPr>
            <p:cNvPr id="63500" name="Rectangle 21"/>
            <p:cNvSpPr>
              <a:spLocks noChangeArrowheads="1"/>
            </p:cNvSpPr>
            <p:nvPr/>
          </p:nvSpPr>
          <p:spPr bwMode="auto">
            <a:xfrm>
              <a:off x="1481" y="1569"/>
              <a:ext cx="820" cy="313"/>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创建脚本</a:t>
              </a:r>
              <a:endParaRPr lang="zh-CN" altLang="en-US" sz="1600"/>
            </a:p>
          </p:txBody>
        </p:sp>
        <p:sp>
          <p:nvSpPr>
            <p:cNvPr id="63501" name="Rectangle 22"/>
            <p:cNvSpPr>
              <a:spLocks noChangeArrowheads="1"/>
            </p:cNvSpPr>
            <p:nvPr/>
          </p:nvSpPr>
          <p:spPr bwMode="auto">
            <a:xfrm>
              <a:off x="1338" y="2104"/>
              <a:ext cx="1139" cy="312"/>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录制对象及其操作</a:t>
              </a:r>
              <a:endParaRPr lang="zh-CN" altLang="en-US" sz="1600"/>
            </a:p>
          </p:txBody>
        </p:sp>
        <p:sp>
          <p:nvSpPr>
            <p:cNvPr id="63502" name="Rectangle 23"/>
            <p:cNvSpPr>
              <a:spLocks noChangeArrowheads="1"/>
            </p:cNvSpPr>
            <p:nvPr/>
          </p:nvSpPr>
          <p:spPr bwMode="auto">
            <a:xfrm>
              <a:off x="1484" y="2693"/>
              <a:ext cx="871" cy="311"/>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插入验证点</a:t>
              </a:r>
              <a:endParaRPr lang="zh-CN" altLang="en-US" sz="1600"/>
            </a:p>
          </p:txBody>
        </p:sp>
        <p:sp>
          <p:nvSpPr>
            <p:cNvPr id="63503" name="Rectangle 24"/>
            <p:cNvSpPr>
              <a:spLocks noChangeArrowheads="1"/>
            </p:cNvSpPr>
            <p:nvPr/>
          </p:nvSpPr>
          <p:spPr bwMode="auto">
            <a:xfrm>
              <a:off x="1541" y="3250"/>
              <a:ext cx="750" cy="312"/>
            </a:xfrm>
            <a:prstGeom prst="rect">
              <a:avLst/>
            </a:prstGeom>
            <a:solidFill>
              <a:srgbClr val="FFFFFF"/>
            </a:solidFill>
            <a:ln w="9525">
              <a:solidFill>
                <a:srgbClr val="000000"/>
              </a:solidFill>
              <a:miter lim="800000"/>
              <a:headEnd/>
              <a:tailEnd/>
            </a:ln>
          </p:spPr>
          <p:txBody>
            <a:bodyPr lIns="27940" rIns="27940"/>
            <a:lstStyle/>
            <a:p>
              <a:pPr algn="ctr"/>
              <a:r>
                <a:rPr lang="zh-CN" altLang="en-US" sz="1600">
                  <a:latin typeface="Times New Roman" pitchFamily="18" charset="0"/>
                </a:rPr>
                <a:t>调试脚本</a:t>
              </a:r>
              <a:endParaRPr lang="zh-CN" altLang="en-US" sz="1600"/>
            </a:p>
          </p:txBody>
        </p:sp>
        <p:sp>
          <p:nvSpPr>
            <p:cNvPr id="63504" name="AutoShape 25"/>
            <p:cNvSpPr>
              <a:spLocks noChangeArrowheads="1"/>
            </p:cNvSpPr>
            <p:nvPr/>
          </p:nvSpPr>
          <p:spPr bwMode="auto">
            <a:xfrm>
              <a:off x="1039" y="1622"/>
              <a:ext cx="440" cy="162"/>
            </a:xfrm>
            <a:prstGeom prst="rightArrow">
              <a:avLst>
                <a:gd name="adj1" fmla="val 50000"/>
                <a:gd name="adj2" fmla="val 67901"/>
              </a:avLst>
            </a:prstGeom>
            <a:solidFill>
              <a:srgbClr val="FFFFFF"/>
            </a:solidFill>
            <a:ln w="9525">
              <a:solidFill>
                <a:srgbClr val="000000"/>
              </a:solidFill>
              <a:miter lim="800000"/>
              <a:headEnd/>
              <a:tailEnd/>
            </a:ln>
          </p:spPr>
          <p:txBody>
            <a:bodyPr/>
            <a:lstStyle/>
            <a:p>
              <a:endParaRPr lang="zh-CN" altLang="en-US"/>
            </a:p>
          </p:txBody>
        </p:sp>
        <p:cxnSp>
          <p:nvCxnSpPr>
            <p:cNvPr id="63505" name="AutoShape 26"/>
            <p:cNvCxnSpPr>
              <a:cxnSpLocks noChangeShapeType="1"/>
              <a:stCxn id="63500" idx="2"/>
              <a:endCxn id="63501" idx="0"/>
            </p:cNvCxnSpPr>
            <p:nvPr/>
          </p:nvCxnSpPr>
          <p:spPr bwMode="auto">
            <a:xfrm rot="16200000" flipH="1">
              <a:off x="1788" y="1985"/>
              <a:ext cx="222" cy="16"/>
            </a:xfrm>
            <a:prstGeom prst="bentConnector3">
              <a:avLst>
                <a:gd name="adj1" fmla="val 49833"/>
              </a:avLst>
            </a:prstGeom>
            <a:noFill/>
            <a:ln w="19050">
              <a:solidFill>
                <a:srgbClr val="000000"/>
              </a:solidFill>
              <a:miter lim="800000"/>
              <a:headEnd/>
              <a:tailEnd type="arrow" w="med" len="med"/>
            </a:ln>
          </p:spPr>
        </p:cxnSp>
        <p:cxnSp>
          <p:nvCxnSpPr>
            <p:cNvPr id="63506" name="AutoShape 27"/>
            <p:cNvCxnSpPr>
              <a:cxnSpLocks noChangeShapeType="1"/>
              <a:stCxn id="63501" idx="2"/>
              <a:endCxn id="63502" idx="0"/>
            </p:cNvCxnSpPr>
            <p:nvPr/>
          </p:nvCxnSpPr>
          <p:spPr bwMode="auto">
            <a:xfrm rot="16200000" flipH="1">
              <a:off x="1775" y="2548"/>
              <a:ext cx="277" cy="13"/>
            </a:xfrm>
            <a:prstGeom prst="bentConnector3">
              <a:avLst>
                <a:gd name="adj1" fmla="val 49866"/>
              </a:avLst>
            </a:prstGeom>
            <a:noFill/>
            <a:ln w="19050">
              <a:solidFill>
                <a:srgbClr val="000000"/>
              </a:solidFill>
              <a:miter lim="800000"/>
              <a:headEnd/>
              <a:tailEnd type="arrow" w="med" len="med"/>
            </a:ln>
          </p:spPr>
        </p:cxnSp>
        <p:cxnSp>
          <p:nvCxnSpPr>
            <p:cNvPr id="63507" name="AutoShape 28"/>
            <p:cNvCxnSpPr>
              <a:cxnSpLocks noChangeShapeType="1"/>
              <a:stCxn id="63502" idx="2"/>
              <a:endCxn id="63503" idx="0"/>
            </p:cNvCxnSpPr>
            <p:nvPr/>
          </p:nvCxnSpPr>
          <p:spPr bwMode="auto">
            <a:xfrm rot="5400000">
              <a:off x="1796" y="3125"/>
              <a:ext cx="246" cy="3"/>
            </a:xfrm>
            <a:prstGeom prst="bentConnector3">
              <a:avLst>
                <a:gd name="adj1" fmla="val 50000"/>
              </a:avLst>
            </a:prstGeom>
            <a:noFill/>
            <a:ln w="19050">
              <a:solidFill>
                <a:srgbClr val="000000"/>
              </a:solidFill>
              <a:miter lim="800000"/>
              <a:headEnd/>
              <a:tailEnd type="arrow" w="med" len="med"/>
            </a:ln>
          </p:spPr>
        </p:cxnSp>
        <p:sp>
          <p:nvSpPr>
            <p:cNvPr id="63508" name="Oval 29"/>
            <p:cNvSpPr>
              <a:spLocks noChangeArrowheads="1"/>
            </p:cNvSpPr>
            <p:nvPr/>
          </p:nvSpPr>
          <p:spPr bwMode="auto">
            <a:xfrm>
              <a:off x="252" y="1527"/>
              <a:ext cx="780" cy="351"/>
            </a:xfrm>
            <a:prstGeom prst="ellipse">
              <a:avLst/>
            </a:prstGeom>
            <a:noFill/>
            <a:ln w="9525">
              <a:solidFill>
                <a:srgbClr val="000000"/>
              </a:solidFill>
              <a:round/>
              <a:headEnd/>
              <a:tailEnd/>
            </a:ln>
          </p:spPr>
          <p:txBody>
            <a:bodyPr lIns="2540" tIns="7620" rIns="2540" bIns="7620"/>
            <a:lstStyle/>
            <a:p>
              <a:pPr algn="just"/>
              <a:r>
                <a:rPr lang="zh-CN" altLang="en-US" sz="1600">
                  <a:latin typeface="Times New Roman" pitchFamily="18" charset="0"/>
                </a:rPr>
                <a:t>启动应用</a:t>
              </a:r>
              <a:endParaRPr lang="zh-CN" altLang="en-US" sz="1600"/>
            </a:p>
          </p:txBody>
        </p:sp>
      </p:grpSp>
      <p:sp>
        <p:nvSpPr>
          <p:cNvPr id="2165790" name="Oval 30"/>
          <p:cNvSpPr>
            <a:spLocks noChangeArrowheads="1"/>
          </p:cNvSpPr>
          <p:nvPr/>
        </p:nvSpPr>
        <p:spPr bwMode="auto">
          <a:xfrm>
            <a:off x="4733925" y="2444750"/>
            <a:ext cx="1236663" cy="622300"/>
          </a:xfrm>
          <a:prstGeom prst="ellipse">
            <a:avLst/>
          </a:prstGeom>
          <a:noFill/>
          <a:ln w="9525">
            <a:solidFill>
              <a:srgbClr val="000000"/>
            </a:solidFill>
            <a:round/>
            <a:headEnd/>
            <a:tailEnd/>
          </a:ln>
        </p:spPr>
        <p:txBody>
          <a:bodyPr lIns="2540" tIns="7620" rIns="2540" bIns="7620"/>
          <a:lstStyle/>
          <a:p>
            <a:pPr algn="just"/>
            <a:r>
              <a:rPr lang="zh-CN" altLang="en-US" sz="1600">
                <a:latin typeface="Times New Roman" pitchFamily="18" charset="0"/>
              </a:rPr>
              <a:t>测试报告</a:t>
            </a:r>
            <a:endParaRPr lang="zh-CN" altLang="en-US" sz="160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65790"/>
                                        </p:tgtEl>
                                        <p:attrNameLst>
                                          <p:attrName>style.visibility</p:attrName>
                                        </p:attrNameLst>
                                      </p:cBhvr>
                                      <p:to>
                                        <p:strVal val="visible"/>
                                      </p:to>
                                    </p:set>
                                    <p:anim calcmode="lin" valueType="num">
                                      <p:cBhvr additive="base">
                                        <p:cTn id="11" dur="500" fill="hold"/>
                                        <p:tgtEl>
                                          <p:spTgt spid="2165790"/>
                                        </p:tgtEl>
                                        <p:attrNameLst>
                                          <p:attrName>ppt_x</p:attrName>
                                        </p:attrNameLst>
                                      </p:cBhvr>
                                      <p:tavLst>
                                        <p:tav tm="0">
                                          <p:val>
                                            <p:strVal val="1+#ppt_w/2"/>
                                          </p:val>
                                        </p:tav>
                                        <p:tav tm="100000">
                                          <p:val>
                                            <p:strVal val="#ppt_x"/>
                                          </p:val>
                                        </p:tav>
                                      </p:tavLst>
                                    </p:anim>
                                    <p:anim calcmode="lin" valueType="num">
                                      <p:cBhvr additive="base">
                                        <p:cTn id="12" dur="500" fill="hold"/>
                                        <p:tgtEl>
                                          <p:spTgt spid="216579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165777"/>
                                        </p:tgtEl>
                                        <p:attrNameLst>
                                          <p:attrName>style.visibility</p:attrName>
                                        </p:attrNameLst>
                                      </p:cBhvr>
                                      <p:to>
                                        <p:strVal val="visible"/>
                                      </p:to>
                                    </p:set>
                                    <p:anim calcmode="lin" valueType="num">
                                      <p:cBhvr additive="base">
                                        <p:cTn id="15" dur="500" fill="hold"/>
                                        <p:tgtEl>
                                          <p:spTgt spid="2165777"/>
                                        </p:tgtEl>
                                        <p:attrNameLst>
                                          <p:attrName>ppt_x</p:attrName>
                                        </p:attrNameLst>
                                      </p:cBhvr>
                                      <p:tavLst>
                                        <p:tav tm="0">
                                          <p:val>
                                            <p:strVal val="1+#ppt_w/2"/>
                                          </p:val>
                                        </p:tav>
                                        <p:tav tm="100000">
                                          <p:val>
                                            <p:strVal val="#ppt_x"/>
                                          </p:val>
                                        </p:tav>
                                      </p:tavLst>
                                    </p:anim>
                                    <p:anim calcmode="lin" valueType="num">
                                      <p:cBhvr additive="base">
                                        <p:cTn id="16" dur="500" fill="hold"/>
                                        <p:tgtEl>
                                          <p:spTgt spid="2165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57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647700" y="260350"/>
            <a:ext cx="7772400" cy="1143000"/>
          </a:xfrm>
        </p:spPr>
        <p:txBody>
          <a:bodyPr/>
          <a:lstStyle/>
          <a:p>
            <a:pPr algn="ctr" eaLnBrk="1" hangingPunct="1"/>
            <a:r>
              <a:rPr lang="zh-CN" altLang="en-US" sz="3200">
                <a:solidFill>
                  <a:srgbClr val="FFFF00"/>
                </a:solidFill>
              </a:rPr>
              <a:t>测试自动化的原理和方法</a:t>
            </a:r>
          </a:p>
        </p:txBody>
      </p:sp>
      <p:sp>
        <p:nvSpPr>
          <p:cNvPr id="1858563" name="Rectangle 3"/>
          <p:cNvSpPr>
            <a:spLocks noChangeArrowheads="1"/>
          </p:cNvSpPr>
          <p:nvPr/>
        </p:nvSpPr>
        <p:spPr bwMode="auto">
          <a:xfrm>
            <a:off x="755650" y="1916113"/>
            <a:ext cx="7920038" cy="3711575"/>
          </a:xfrm>
          <a:prstGeom prst="rect">
            <a:avLst/>
          </a:prstGeom>
          <a:noFill/>
          <a:ln w="9525" algn="ctr">
            <a:noFill/>
            <a:miter lim="800000"/>
            <a:headEnd/>
            <a:tailEnd/>
          </a:ln>
        </p:spPr>
        <p:txBody>
          <a:bodyPr anchor="ctr">
            <a:spAutoFit/>
          </a:bodyPr>
          <a:lstStyle/>
          <a:p>
            <a:pPr marL="357188" indent="-357188">
              <a:lnSpc>
                <a:spcPct val="140000"/>
              </a:lnSpc>
              <a:buClr>
                <a:schemeClr val="accent1"/>
              </a:buClr>
              <a:buSzPct val="75000"/>
              <a:buFont typeface="Wingdings" pitchFamily="2" charset="2"/>
              <a:buChar char="p"/>
              <a:tabLst>
                <a:tab pos="357188" algn="l"/>
              </a:tabLst>
            </a:pPr>
            <a:r>
              <a:rPr lang="zh-CN" altLang="en-US" sz="2400" b="1" i="0" dirty="0">
                <a:latin typeface="宋体" charset="-122"/>
              </a:rPr>
              <a:t>代码分析</a:t>
            </a:r>
            <a:r>
              <a:rPr lang="en-US" altLang="zh-CN" sz="2400" i="0" dirty="0">
                <a:latin typeface="楷体" pitchFamily="49" charset="-122"/>
                <a:ea typeface="楷体" pitchFamily="49" charset="-122"/>
              </a:rPr>
              <a:t>: </a:t>
            </a:r>
            <a:r>
              <a:rPr lang="zh-CN" altLang="en-US" sz="2400" i="0" dirty="0">
                <a:latin typeface="楷体" pitchFamily="49" charset="-122"/>
                <a:ea typeface="楷体" pitchFamily="49" charset="-122"/>
              </a:rPr>
              <a:t>类似于高级编译系统，在工具中定义类</a:t>
            </a:r>
            <a:r>
              <a:rPr lang="en-US" altLang="zh-CN" sz="2400" i="0" dirty="0">
                <a:latin typeface="楷体" pitchFamily="49" charset="-122"/>
                <a:ea typeface="楷体" pitchFamily="49" charset="-122"/>
              </a:rPr>
              <a:t>/</a:t>
            </a:r>
            <a:r>
              <a:rPr lang="zh-CN" altLang="en-US" sz="2400" i="0" dirty="0">
                <a:latin typeface="楷体" pitchFamily="49" charset="-122"/>
                <a:ea typeface="楷体" pitchFamily="49" charset="-122"/>
              </a:rPr>
              <a:t>对象</a:t>
            </a:r>
            <a:r>
              <a:rPr lang="en-US" altLang="zh-CN" sz="2400" i="0" dirty="0">
                <a:latin typeface="楷体" pitchFamily="49" charset="-122"/>
                <a:ea typeface="楷体" pitchFamily="49" charset="-122"/>
              </a:rPr>
              <a:t>/</a:t>
            </a:r>
            <a:r>
              <a:rPr lang="zh-CN" altLang="en-US" sz="2400" i="0" dirty="0">
                <a:latin typeface="楷体" pitchFamily="49" charset="-122"/>
                <a:ea typeface="楷体" pitchFamily="49" charset="-122"/>
              </a:rPr>
              <a:t>函数</a:t>
            </a:r>
            <a:r>
              <a:rPr lang="en-US" altLang="zh-CN" sz="2400" i="0" dirty="0">
                <a:latin typeface="楷体" pitchFamily="49" charset="-122"/>
                <a:ea typeface="楷体" pitchFamily="49" charset="-122"/>
              </a:rPr>
              <a:t>/</a:t>
            </a:r>
            <a:r>
              <a:rPr lang="zh-CN" altLang="en-US" sz="2400" i="0" dirty="0">
                <a:latin typeface="楷体" pitchFamily="49" charset="-122"/>
                <a:ea typeface="楷体" pitchFamily="49" charset="-122"/>
              </a:rPr>
              <a:t>变量等定义规则、语法规则等，在分析时对代码进行语法扫描，找出不符合编码规范的地方。　　</a:t>
            </a:r>
          </a:p>
          <a:p>
            <a:pPr marL="357188" indent="-357188">
              <a:lnSpc>
                <a:spcPct val="140000"/>
              </a:lnSpc>
              <a:buClr>
                <a:schemeClr val="accent1"/>
              </a:buClr>
              <a:buSzPct val="75000"/>
              <a:buFont typeface="Wingdings" pitchFamily="2" charset="2"/>
              <a:buChar char="p"/>
              <a:tabLst>
                <a:tab pos="357188" algn="l"/>
              </a:tabLst>
            </a:pPr>
            <a:r>
              <a:rPr lang="zh-CN" altLang="en-US" sz="2400" b="1" i="0" dirty="0">
                <a:latin typeface="宋体" charset="-122"/>
              </a:rPr>
              <a:t>捕获和回放</a:t>
            </a:r>
            <a:r>
              <a:rPr lang="en-US" altLang="zh-CN" sz="2400" i="0" dirty="0">
                <a:latin typeface="楷体" pitchFamily="49" charset="-122"/>
                <a:ea typeface="楷体" pitchFamily="49" charset="-122"/>
              </a:rPr>
              <a:t>: </a:t>
            </a:r>
            <a:r>
              <a:rPr lang="zh-CN" altLang="en-US" sz="2400" i="0" dirty="0">
                <a:latin typeface="楷体" pitchFamily="49" charset="-122"/>
                <a:ea typeface="楷体" pitchFamily="49" charset="-122"/>
              </a:rPr>
              <a:t>代码分析是一种白盒测试的自动化方法，捕获和回放则是一种黑盒测试的自动化方法。</a:t>
            </a:r>
            <a:endParaRPr lang="en-US" altLang="zh-CN" sz="2400" i="0" dirty="0">
              <a:latin typeface="楷体" pitchFamily="49" charset="-122"/>
              <a:ea typeface="楷体" pitchFamily="49" charset="-122"/>
            </a:endParaRPr>
          </a:p>
          <a:p>
            <a:pPr marL="357188" indent="-357188">
              <a:lnSpc>
                <a:spcPct val="140000"/>
              </a:lnSpc>
              <a:buClr>
                <a:schemeClr val="accent1"/>
              </a:buClr>
              <a:buSzPct val="75000"/>
              <a:buFont typeface="Wingdings" pitchFamily="2" charset="2"/>
              <a:buChar char="p"/>
              <a:tabLst>
                <a:tab pos="357188" algn="l"/>
              </a:tabLst>
            </a:pPr>
            <a:r>
              <a:rPr lang="zh-CN" altLang="en-US" sz="2400" b="1" i="0" dirty="0">
                <a:latin typeface="宋体" charset="-122"/>
              </a:rPr>
              <a:t>直接编写脚本来操作、控制、验证对象</a:t>
            </a:r>
            <a:r>
              <a:rPr lang="zh-CN" altLang="en-US" sz="2400" i="0" dirty="0">
                <a:latin typeface="楷体" pitchFamily="49" charset="-122"/>
                <a:ea typeface="楷体" pitchFamily="49" charset="-122"/>
              </a:rPr>
              <a:t>：包括对象识别、脚本技术、对运行结果进行比较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8563">
                                            <p:txEl>
                                              <p:pRg st="1" end="1"/>
                                            </p:txEl>
                                          </p:spTgt>
                                        </p:tgtEl>
                                        <p:attrNameLst>
                                          <p:attrName>style.visibility</p:attrName>
                                        </p:attrNameLst>
                                      </p:cBhvr>
                                      <p:to>
                                        <p:strVal val="visible"/>
                                      </p:to>
                                    </p:set>
                                    <p:animEffect transition="in" filter="blinds(horizontal)">
                                      <p:cBhvr>
                                        <p:cTn id="7" dur="1000"/>
                                        <p:tgtEl>
                                          <p:spTgt spid="1858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8563">
                                            <p:txEl>
                                              <p:pRg st="2" end="2"/>
                                            </p:txEl>
                                          </p:spTgt>
                                        </p:tgtEl>
                                        <p:attrNameLst>
                                          <p:attrName>style.visibility</p:attrName>
                                        </p:attrNameLst>
                                      </p:cBhvr>
                                      <p:to>
                                        <p:strVal val="visible"/>
                                      </p:to>
                                    </p:set>
                                    <p:animEffect transition="in" filter="blinds(horizontal)">
                                      <p:cBhvr>
                                        <p:cTn id="12" dur="1000"/>
                                        <p:tgtEl>
                                          <p:spTgt spid="1858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algn="ctr" eaLnBrk="1" hangingPunct="1"/>
            <a:r>
              <a:rPr lang="en-US" altLang="zh-CN" sz="3200">
                <a:solidFill>
                  <a:srgbClr val="FFFF00"/>
                </a:solidFill>
              </a:rPr>
              <a:t>9.2.1 </a:t>
            </a:r>
            <a:r>
              <a:rPr lang="zh-CN" altLang="en-US" sz="3200">
                <a:solidFill>
                  <a:srgbClr val="FFFF00"/>
                </a:solidFill>
              </a:rPr>
              <a:t>代码分析</a:t>
            </a:r>
          </a:p>
        </p:txBody>
      </p:sp>
      <p:sp>
        <p:nvSpPr>
          <p:cNvPr id="26627" name="Rectangle 3"/>
          <p:cNvSpPr>
            <a:spLocks noGrp="1" noChangeArrowheads="1"/>
          </p:cNvSpPr>
          <p:nvPr>
            <p:ph type="body" idx="1"/>
          </p:nvPr>
        </p:nvSpPr>
        <p:spPr>
          <a:xfrm>
            <a:off x="611188" y="1700213"/>
            <a:ext cx="8191500" cy="2449512"/>
          </a:xfrm>
        </p:spPr>
        <p:txBody>
          <a:bodyPr/>
          <a:lstStyle/>
          <a:p>
            <a:pPr>
              <a:lnSpc>
                <a:spcPct val="130000"/>
              </a:lnSpc>
              <a:buClr>
                <a:schemeClr val="accent1">
                  <a:lumMod val="50000"/>
                </a:schemeClr>
              </a:buClr>
              <a:buSzPct val="90000"/>
              <a:buFont typeface="Wingdings" charset="2"/>
              <a:buChar char="p"/>
              <a:defRPr/>
            </a:pPr>
            <a:r>
              <a:rPr lang="zh-CN" altLang="en-US" sz="2400" kern="1200" dirty="0">
                <a:latin typeface="楷体"/>
                <a:ea typeface="楷体"/>
                <a:cs typeface="楷体"/>
              </a:rPr>
              <a:t>代码的静态分析的关键是建立各种规则，而这种规则的建立是依赖于相应编程语言的语法。如依据</a:t>
            </a:r>
            <a:r>
              <a:rPr lang="en-US" altLang="zh-CN" sz="2400" kern="1200" dirty="0">
                <a:latin typeface="楷体"/>
                <a:ea typeface="楷体"/>
                <a:cs typeface="楷体"/>
              </a:rPr>
              <a:t>EBNF</a:t>
            </a:r>
            <a:r>
              <a:rPr lang="zh-CN" altLang="en-US" sz="2400" kern="1200" dirty="0">
                <a:latin typeface="楷体"/>
                <a:ea typeface="楷体"/>
                <a:cs typeface="楷体"/>
              </a:rPr>
              <a:t>（扩展巴科斯</a:t>
            </a:r>
            <a:r>
              <a:rPr lang="en-US" altLang="zh-CN" sz="2400" kern="1200" dirty="0">
                <a:latin typeface="楷体"/>
                <a:ea typeface="楷体"/>
                <a:cs typeface="楷体"/>
              </a:rPr>
              <a:t>-</a:t>
            </a:r>
            <a:r>
              <a:rPr lang="zh-CN" altLang="en-US" sz="2400" kern="1200" dirty="0">
                <a:latin typeface="楷体"/>
                <a:ea typeface="楷体"/>
                <a:cs typeface="楷体"/>
              </a:rPr>
              <a:t>诺尔范式） 对 </a:t>
            </a:r>
            <a:r>
              <a:rPr lang="en-US" altLang="zh-CN" sz="2400" kern="1200" dirty="0">
                <a:latin typeface="楷体"/>
                <a:ea typeface="楷体"/>
                <a:cs typeface="楷体"/>
              </a:rPr>
              <a:t>Java</a:t>
            </a:r>
            <a:r>
              <a:rPr lang="zh-CN" altLang="en-US" sz="2400" kern="1200" dirty="0">
                <a:latin typeface="楷体"/>
                <a:ea typeface="楷体"/>
                <a:cs typeface="楷体"/>
              </a:rPr>
              <a:t>代码的分析。</a:t>
            </a:r>
          </a:p>
          <a:p>
            <a:pPr>
              <a:lnSpc>
                <a:spcPct val="130000"/>
              </a:lnSpc>
              <a:buClr>
                <a:schemeClr val="accent1">
                  <a:lumMod val="50000"/>
                </a:schemeClr>
              </a:buClr>
              <a:buSzPct val="90000"/>
              <a:buFont typeface="Wingdings" charset="2"/>
              <a:buChar char="p"/>
              <a:defRPr/>
            </a:pPr>
            <a:r>
              <a:rPr lang="zh-CN" altLang="en-US" sz="2800" kern="1200" dirty="0">
                <a:latin typeface="楷体"/>
                <a:ea typeface="楷体"/>
                <a:cs typeface="楷体"/>
              </a:rPr>
              <a:t>参考</a:t>
            </a:r>
            <a:r>
              <a:rPr lang="en-US" altLang="zh-CN" sz="2800" kern="1200" dirty="0" err="1">
                <a:latin typeface="楷体"/>
                <a:ea typeface="楷体"/>
                <a:cs typeface="楷体"/>
              </a:rPr>
              <a:t>Parasoft</a:t>
            </a:r>
            <a:r>
              <a:rPr lang="en-US" altLang="zh-CN" sz="2800" kern="1200" dirty="0">
                <a:latin typeface="楷体"/>
                <a:ea typeface="楷体"/>
                <a:cs typeface="楷体"/>
              </a:rPr>
              <a:t> </a:t>
            </a:r>
            <a:r>
              <a:rPr lang="en-US" altLang="zh-CN" sz="2800" kern="1200" dirty="0" err="1">
                <a:latin typeface="楷体"/>
                <a:ea typeface="楷体"/>
                <a:cs typeface="楷体"/>
              </a:rPr>
              <a:t>Jtest</a:t>
            </a:r>
            <a:r>
              <a:rPr lang="en-US" altLang="zh-CN" sz="2800" kern="1200" dirty="0">
                <a:latin typeface="楷体"/>
                <a:ea typeface="楷体"/>
                <a:cs typeface="楷体"/>
              </a:rPr>
              <a:t> </a:t>
            </a:r>
            <a:r>
              <a:rPr lang="zh-CN" altLang="en-US" sz="2800" kern="1200" dirty="0">
                <a:latin typeface="楷体"/>
                <a:ea typeface="楷体"/>
                <a:cs typeface="楷体"/>
              </a:rPr>
              <a:t>或</a:t>
            </a:r>
            <a:r>
              <a:rPr lang="en-US" altLang="zh-CN" sz="2800" kern="1200" dirty="0">
                <a:latin typeface="楷体"/>
                <a:ea typeface="楷体"/>
                <a:cs typeface="楷体"/>
              </a:rPr>
              <a:t>C++test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algn="ctr" eaLnBrk="1" hangingPunct="1"/>
            <a:r>
              <a:rPr lang="zh-CN" altLang="en-US" sz="3200">
                <a:solidFill>
                  <a:srgbClr val="FFFF00"/>
                </a:solidFill>
              </a:rPr>
              <a:t>举例</a:t>
            </a:r>
          </a:p>
        </p:txBody>
      </p:sp>
      <p:pic>
        <p:nvPicPr>
          <p:cNvPr id="67586" name="Picture 2" descr="findbugs in eclipse"/>
          <p:cNvPicPr>
            <a:picLocks noChangeAspect="1" noChangeArrowheads="1"/>
          </p:cNvPicPr>
          <p:nvPr/>
        </p:nvPicPr>
        <p:blipFill>
          <a:blip r:embed="rId3" cstate="print"/>
          <a:srcRect/>
          <a:stretch>
            <a:fillRect/>
          </a:stretch>
        </p:blipFill>
        <p:spPr bwMode="auto">
          <a:xfrm>
            <a:off x="1403350" y="1341438"/>
            <a:ext cx="6011863" cy="51498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2" descr="parasoft JTest"/>
          <p:cNvPicPr>
            <a:picLocks noChangeAspect="1" noChangeArrowheads="1"/>
          </p:cNvPicPr>
          <p:nvPr/>
        </p:nvPicPr>
        <p:blipFill>
          <a:blip r:embed="rId3" cstate="print"/>
          <a:srcRect/>
          <a:stretch>
            <a:fillRect/>
          </a:stretch>
        </p:blipFill>
        <p:spPr bwMode="auto">
          <a:xfrm>
            <a:off x="2051050" y="1484313"/>
            <a:ext cx="6856413" cy="4900612"/>
          </a:xfrm>
          <a:prstGeom prst="rect">
            <a:avLst/>
          </a:prstGeom>
          <a:noFill/>
          <a:ln w="9525">
            <a:noFill/>
            <a:miter lim="800000"/>
            <a:headEnd/>
            <a:tailEnd/>
          </a:ln>
        </p:spPr>
      </p:pic>
      <p:sp>
        <p:nvSpPr>
          <p:cNvPr id="69634" name="Rectangle 3"/>
          <p:cNvSpPr>
            <a:spLocks noGrp="1" noChangeArrowheads="1"/>
          </p:cNvSpPr>
          <p:nvPr>
            <p:ph type="title"/>
          </p:nvPr>
        </p:nvSpPr>
        <p:spPr>
          <a:xfrm>
            <a:off x="611188" y="549275"/>
            <a:ext cx="6481762" cy="661988"/>
          </a:xfrm>
        </p:spPr>
        <p:txBody>
          <a:bodyPr/>
          <a:lstStyle/>
          <a:p>
            <a:pPr algn="ctr" eaLnBrk="1" hangingPunct="1"/>
            <a:r>
              <a:rPr lang="zh-CN" altLang="en-US" sz="3200">
                <a:solidFill>
                  <a:srgbClr val="FFFF00"/>
                </a:solidFill>
              </a:rPr>
              <a:t>代码扫描</a:t>
            </a:r>
          </a:p>
        </p:txBody>
      </p:sp>
      <p:sp>
        <p:nvSpPr>
          <p:cNvPr id="69635" name="Rectangle 4"/>
          <p:cNvSpPr>
            <a:spLocks noChangeArrowheads="1"/>
          </p:cNvSpPr>
          <p:nvPr/>
        </p:nvSpPr>
        <p:spPr bwMode="auto">
          <a:xfrm>
            <a:off x="323850" y="3068638"/>
            <a:ext cx="1584325" cy="1538287"/>
          </a:xfrm>
          <a:prstGeom prst="rect">
            <a:avLst/>
          </a:prstGeom>
          <a:noFill/>
          <a:ln w="9525">
            <a:noFill/>
            <a:miter lim="800000"/>
            <a:headEnd/>
            <a:tailEnd/>
          </a:ln>
        </p:spPr>
        <p:txBody>
          <a:bodyPr lIns="0" tIns="0" rIns="0" bIns="0">
            <a:spAutoFit/>
          </a:bodyPr>
          <a:lstStyle/>
          <a:p>
            <a:pPr>
              <a:spcBef>
                <a:spcPct val="30000"/>
              </a:spcBef>
              <a:buClr>
                <a:schemeClr val="accent1"/>
              </a:buClr>
              <a:buSzPct val="80000"/>
              <a:buFont typeface="Wingdings" pitchFamily="2" charset="2"/>
              <a:buChar char="p"/>
            </a:pPr>
            <a:r>
              <a:rPr lang="zh-CN" altLang="en-US" sz="2800" b="1"/>
              <a:t> </a:t>
            </a:r>
            <a:r>
              <a:rPr lang="zh-CN" altLang="en-US" sz="2800" b="1" i="0"/>
              <a:t>编译器 </a:t>
            </a:r>
          </a:p>
          <a:p>
            <a:pPr>
              <a:spcBef>
                <a:spcPct val="30000"/>
              </a:spcBef>
              <a:buClr>
                <a:schemeClr val="accent1"/>
              </a:buClr>
              <a:buSzPct val="80000"/>
              <a:buFont typeface="Wingdings" pitchFamily="2" charset="2"/>
              <a:buChar char="p"/>
            </a:pPr>
            <a:r>
              <a:rPr lang="zh-CN" altLang="en-US" sz="2800" b="1" i="0"/>
              <a:t> 规则</a:t>
            </a:r>
          </a:p>
          <a:p>
            <a:pPr>
              <a:spcBef>
                <a:spcPct val="30000"/>
              </a:spcBef>
              <a:buClr>
                <a:schemeClr val="accent1"/>
              </a:buClr>
              <a:buSzPct val="80000"/>
              <a:buFont typeface="Wingdings" pitchFamily="2" charset="2"/>
              <a:buChar char="p"/>
            </a:pPr>
            <a:r>
              <a:rPr lang="zh-CN" altLang="en-US" sz="2800" b="1" i="0"/>
              <a:t> 工具</a:t>
            </a:r>
            <a:endParaRPr lang="zh-CN" altLang="en-US" sz="2800" i="0"/>
          </a:p>
        </p:txBody>
      </p:sp>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31913" y="333375"/>
            <a:ext cx="6264275" cy="661988"/>
          </a:xfrm>
        </p:spPr>
        <p:txBody>
          <a:bodyPr/>
          <a:lstStyle/>
          <a:p>
            <a:pPr algn="ctr" eaLnBrk="1" hangingPunct="1"/>
            <a:r>
              <a:rPr lang="en-US" altLang="zh-CN" sz="3200">
                <a:solidFill>
                  <a:srgbClr val="FFFF00"/>
                </a:solidFill>
              </a:rPr>
              <a:t>9.2.2  </a:t>
            </a:r>
            <a:r>
              <a:rPr lang="zh-CN" altLang="en-US" sz="3200">
                <a:solidFill>
                  <a:srgbClr val="FFFF00"/>
                </a:solidFill>
              </a:rPr>
              <a:t>对象识别</a:t>
            </a:r>
          </a:p>
        </p:txBody>
      </p:sp>
      <p:sp>
        <p:nvSpPr>
          <p:cNvPr id="71682" name="Rectangle 4"/>
          <p:cNvSpPr>
            <a:spLocks noChangeArrowheads="1"/>
          </p:cNvSpPr>
          <p:nvPr/>
        </p:nvSpPr>
        <p:spPr bwMode="auto">
          <a:xfrm>
            <a:off x="1042988" y="2636838"/>
            <a:ext cx="3313112" cy="1938337"/>
          </a:xfrm>
          <a:prstGeom prst="rect">
            <a:avLst/>
          </a:prstGeom>
          <a:noFill/>
          <a:ln w="9525">
            <a:noFill/>
            <a:miter lim="800000"/>
            <a:headEnd/>
            <a:tailEnd/>
          </a:ln>
        </p:spPr>
        <p:txBody>
          <a:bodyPr lIns="0" tIns="0" rIns="0" bIns="0">
            <a:spAutoFit/>
          </a:bodyPr>
          <a:lstStyle/>
          <a:p>
            <a:pPr>
              <a:lnSpc>
                <a:spcPct val="150000"/>
              </a:lnSpc>
            </a:pPr>
            <a:r>
              <a:rPr lang="en-US" altLang="zh-CN" sz="2800" b="1"/>
              <a:t>Windows </a:t>
            </a:r>
            <a:r>
              <a:rPr lang="zh-CN" altLang="en-US" sz="2800" b="1"/>
              <a:t>对象	</a:t>
            </a:r>
            <a:endParaRPr lang="en-US" altLang="zh-CN" sz="2800" b="1"/>
          </a:p>
          <a:p>
            <a:pPr>
              <a:lnSpc>
                <a:spcPct val="150000"/>
              </a:lnSpc>
            </a:pPr>
            <a:r>
              <a:rPr lang="en-US" altLang="zh-CN" sz="2800" b="1"/>
              <a:t>Mac </a:t>
            </a:r>
            <a:r>
              <a:rPr lang="zh-CN" altLang="en-US" sz="2800" b="1"/>
              <a:t>对象</a:t>
            </a:r>
            <a:endParaRPr lang="en-US" altLang="zh-CN" sz="2800" b="1"/>
          </a:p>
          <a:p>
            <a:pPr>
              <a:lnSpc>
                <a:spcPct val="150000"/>
              </a:lnSpc>
            </a:pPr>
            <a:r>
              <a:rPr lang="en-US" altLang="zh-CN" sz="2800" b="1"/>
              <a:t>Web DOM</a:t>
            </a:r>
            <a:r>
              <a:rPr lang="zh-CN" altLang="en-US" sz="2800" b="1"/>
              <a:t>对象</a:t>
            </a:r>
            <a:endParaRPr lang="en-US" altLang="zh-CN" sz="2800" b="1"/>
          </a:p>
        </p:txBody>
      </p:sp>
      <p:pic>
        <p:nvPicPr>
          <p:cNvPr id="71683" name="Picture 4" descr="http://developer.apple.com/library/mac/documentation/Cocoa/Conceptual/RubyPythonCocoa/Art/rc_generic_object.jpg"/>
          <p:cNvPicPr>
            <a:picLocks noChangeAspect="1" noChangeArrowheads="1"/>
          </p:cNvPicPr>
          <p:nvPr/>
        </p:nvPicPr>
        <p:blipFill>
          <a:blip r:embed="rId3" cstate="print"/>
          <a:srcRect/>
          <a:stretch>
            <a:fillRect/>
          </a:stretch>
        </p:blipFill>
        <p:spPr bwMode="auto">
          <a:xfrm>
            <a:off x="4284663" y="1484313"/>
            <a:ext cx="4032250" cy="52101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2"/>
          <p:cNvPicPr>
            <a:picLocks noChangeAspect="1" noChangeArrowheads="1"/>
          </p:cNvPicPr>
          <p:nvPr/>
        </p:nvPicPr>
        <p:blipFill>
          <a:blip r:embed="rId3" cstate="print"/>
          <a:srcRect b="37831"/>
          <a:stretch>
            <a:fillRect/>
          </a:stretch>
        </p:blipFill>
        <p:spPr bwMode="auto">
          <a:xfrm>
            <a:off x="719138" y="3032125"/>
            <a:ext cx="4156075" cy="2241550"/>
          </a:xfrm>
          <a:prstGeom prst="rect">
            <a:avLst/>
          </a:prstGeom>
          <a:noFill/>
          <a:ln w="9525">
            <a:noFill/>
            <a:miter lim="800000"/>
            <a:headEnd/>
            <a:tailEnd/>
          </a:ln>
        </p:spPr>
      </p:pic>
      <p:sp>
        <p:nvSpPr>
          <p:cNvPr id="30723" name="Rectangle 3"/>
          <p:cNvSpPr>
            <a:spLocks noGrp="1" noChangeArrowheads="1"/>
          </p:cNvSpPr>
          <p:nvPr>
            <p:ph type="body" idx="1"/>
          </p:nvPr>
        </p:nvSpPr>
        <p:spPr>
          <a:xfrm>
            <a:off x="755650" y="1484313"/>
            <a:ext cx="4895850" cy="1189037"/>
          </a:xfrm>
        </p:spPr>
        <p:txBody>
          <a:bodyPr/>
          <a:lstStyle/>
          <a:p>
            <a:pPr marL="357188" indent="-357188" eaLnBrk="1" hangingPunct="1">
              <a:lnSpc>
                <a:spcPct val="140000"/>
              </a:lnSpc>
              <a:spcBef>
                <a:spcPct val="0"/>
              </a:spcBef>
              <a:buClr>
                <a:schemeClr val="accent1"/>
              </a:buClr>
              <a:buSzPct val="75000"/>
              <a:buFont typeface="Wingdings" pitchFamily="2" charset="2"/>
              <a:buChar char="p"/>
              <a:tabLst>
                <a:tab pos="357188" algn="l"/>
              </a:tabLst>
              <a:defRPr/>
            </a:pPr>
            <a:r>
              <a:rPr lang="zh-CN" altLang="en-US" sz="2400" b="1" kern="1200" dirty="0">
                <a:latin typeface="宋体"/>
                <a:ea typeface="宋体"/>
                <a:cs typeface="宋体"/>
              </a:rPr>
              <a:t>逻辑名称是对象属性之一的值</a:t>
            </a:r>
          </a:p>
          <a:p>
            <a:pPr marL="357188" indent="-357188" eaLnBrk="1" hangingPunct="1">
              <a:lnSpc>
                <a:spcPct val="140000"/>
              </a:lnSpc>
              <a:spcBef>
                <a:spcPct val="0"/>
              </a:spcBef>
              <a:buClr>
                <a:schemeClr val="accent1"/>
              </a:buClr>
              <a:buSzPct val="75000"/>
              <a:buFont typeface="Wingdings" pitchFamily="2" charset="2"/>
              <a:buChar char="p"/>
              <a:tabLst>
                <a:tab pos="357188" algn="l"/>
              </a:tabLst>
              <a:defRPr/>
            </a:pPr>
            <a:r>
              <a:rPr lang="zh-CN" altLang="en-US" sz="2400" b="1" kern="1200" dirty="0">
                <a:latin typeface="宋体"/>
                <a:ea typeface="宋体"/>
                <a:cs typeface="宋体"/>
              </a:rPr>
              <a:t>数值</a:t>
            </a:r>
            <a:r>
              <a:rPr lang="zh-TW" altLang="en-US" sz="2400" b="1" kern="1200" dirty="0">
                <a:latin typeface="宋体"/>
                <a:ea typeface="宋体"/>
                <a:cs typeface="宋体"/>
              </a:rPr>
              <a:t> </a:t>
            </a:r>
            <a:r>
              <a:rPr lang="zh-CN" altLang="en-US" sz="2400" b="1" kern="1200" dirty="0">
                <a:latin typeface="宋体"/>
                <a:ea typeface="宋体"/>
                <a:cs typeface="宋体"/>
              </a:rPr>
              <a:t>用于识别对象名称</a:t>
            </a:r>
            <a:endParaRPr lang="zh-TW" altLang="en-US" sz="2400" b="1" kern="1200" dirty="0">
              <a:latin typeface="宋体"/>
              <a:ea typeface="宋体"/>
              <a:cs typeface="宋体"/>
            </a:endParaRPr>
          </a:p>
        </p:txBody>
      </p:sp>
      <p:pic>
        <p:nvPicPr>
          <p:cNvPr id="73731" name="Picture 4"/>
          <p:cNvPicPr>
            <a:picLocks noChangeAspect="1" noChangeArrowheads="1"/>
          </p:cNvPicPr>
          <p:nvPr/>
        </p:nvPicPr>
        <p:blipFill>
          <a:blip r:embed="rId4" cstate="print"/>
          <a:srcRect/>
          <a:stretch>
            <a:fillRect/>
          </a:stretch>
        </p:blipFill>
        <p:spPr bwMode="auto">
          <a:xfrm>
            <a:off x="4211638" y="3355975"/>
            <a:ext cx="4359275" cy="3022600"/>
          </a:xfrm>
          <a:prstGeom prst="rect">
            <a:avLst/>
          </a:prstGeom>
          <a:noFill/>
          <a:ln w="9525">
            <a:noFill/>
            <a:miter lim="800000"/>
            <a:headEnd/>
            <a:tailEnd/>
          </a:ln>
        </p:spPr>
      </p:pic>
      <p:sp>
        <p:nvSpPr>
          <p:cNvPr id="73732" name="AutoShape 5"/>
          <p:cNvSpPr>
            <a:spLocks noChangeArrowheads="1"/>
          </p:cNvSpPr>
          <p:nvPr/>
        </p:nvSpPr>
        <p:spPr bwMode="auto">
          <a:xfrm>
            <a:off x="4322763" y="4205288"/>
            <a:ext cx="1771650" cy="422275"/>
          </a:xfrm>
          <a:prstGeom prst="roundRect">
            <a:avLst>
              <a:gd name="adj" fmla="val 16667"/>
            </a:avLst>
          </a:prstGeom>
          <a:noFill/>
          <a:ln w="38100">
            <a:solidFill>
              <a:srgbClr val="990000"/>
            </a:solidFill>
            <a:round/>
            <a:headEnd/>
            <a:tailEnd/>
          </a:ln>
        </p:spPr>
        <p:txBody>
          <a:bodyPr wrap="none" anchor="ctr"/>
          <a:lstStyle/>
          <a:p>
            <a:endParaRPr lang="zh-CN" altLang="en-US"/>
          </a:p>
        </p:txBody>
      </p:sp>
      <p:sp>
        <p:nvSpPr>
          <p:cNvPr id="73733" name="Text Box 6"/>
          <p:cNvSpPr txBox="1">
            <a:spLocks noChangeArrowheads="1"/>
          </p:cNvSpPr>
          <p:nvPr/>
        </p:nvSpPr>
        <p:spPr bwMode="auto">
          <a:xfrm>
            <a:off x="6230938" y="3197225"/>
            <a:ext cx="2695575" cy="1812925"/>
          </a:xfrm>
          <a:prstGeom prst="rect">
            <a:avLst/>
          </a:prstGeom>
          <a:solidFill>
            <a:srgbClr val="CCFFFF"/>
          </a:solidFill>
          <a:ln w="9525">
            <a:solidFill>
              <a:schemeClr val="tx1"/>
            </a:solidFill>
            <a:miter lim="800000"/>
            <a:headEnd/>
            <a:tailEnd/>
          </a:ln>
        </p:spPr>
        <p:txBody>
          <a:bodyPr>
            <a:spAutoFit/>
          </a:bodyPr>
          <a:lstStyle/>
          <a:p>
            <a:pPr defTabSz="457200"/>
            <a:r>
              <a:rPr lang="en-US" altLang="zh-CN" sz="1600"/>
              <a:t>Nativeclass: 	Edit</a:t>
            </a:r>
          </a:p>
          <a:p>
            <a:pPr defTabSz="457200"/>
            <a:r>
              <a:rPr lang="en-US" altLang="zh-CN" sz="1600"/>
              <a:t>Attached Text: Agent Name:</a:t>
            </a:r>
          </a:p>
          <a:p>
            <a:pPr defTabSz="457200"/>
            <a:r>
              <a:rPr lang="en-US" altLang="zh-CN" sz="1600"/>
              <a:t>Enabled: 		True</a:t>
            </a:r>
          </a:p>
          <a:p>
            <a:pPr defTabSz="457200"/>
            <a:r>
              <a:rPr lang="en-US" altLang="zh-CN" sz="1600"/>
              <a:t>Focused: 		True</a:t>
            </a:r>
          </a:p>
          <a:p>
            <a:pPr defTabSz="457200"/>
            <a:r>
              <a:rPr lang="en-US" altLang="zh-CN" sz="1600"/>
              <a:t>Height: 		20</a:t>
            </a:r>
          </a:p>
          <a:p>
            <a:pPr defTabSz="457200"/>
            <a:r>
              <a:rPr lang="en-US" altLang="zh-CN" sz="1600"/>
              <a:t>Text: 		Harold</a:t>
            </a:r>
          </a:p>
          <a:p>
            <a:pPr defTabSz="457200"/>
            <a:r>
              <a:rPr lang="en-US" altLang="zh-CN" sz="1600"/>
              <a:t>Width: 		119</a:t>
            </a:r>
          </a:p>
        </p:txBody>
      </p:sp>
      <p:sp>
        <p:nvSpPr>
          <p:cNvPr id="73734" name="Freeform 7"/>
          <p:cNvSpPr>
            <a:spLocks/>
          </p:cNvSpPr>
          <p:nvPr/>
        </p:nvSpPr>
        <p:spPr bwMode="auto">
          <a:xfrm>
            <a:off x="2451100" y="4276725"/>
            <a:ext cx="1905000" cy="338138"/>
          </a:xfrm>
          <a:custGeom>
            <a:avLst/>
            <a:gdLst>
              <a:gd name="T0" fmla="*/ 0 w 364"/>
              <a:gd name="T1" fmla="*/ 2147483647 h 677"/>
              <a:gd name="T2" fmla="*/ 2147483647 w 364"/>
              <a:gd name="T3" fmla="*/ 2147483647 h 677"/>
              <a:gd name="T4" fmla="*/ 2147483647 w 364"/>
              <a:gd name="T5" fmla="*/ 0 h 677"/>
              <a:gd name="T6" fmla="*/ 2147483647 w 364"/>
              <a:gd name="T7" fmla="*/ 0 h 677"/>
              <a:gd name="T8" fmla="*/ 0 60000 65536"/>
              <a:gd name="T9" fmla="*/ 0 60000 65536"/>
              <a:gd name="T10" fmla="*/ 0 60000 65536"/>
              <a:gd name="T11" fmla="*/ 0 60000 65536"/>
              <a:gd name="T12" fmla="*/ 0 w 364"/>
              <a:gd name="T13" fmla="*/ 0 h 677"/>
              <a:gd name="T14" fmla="*/ 364 w 364"/>
              <a:gd name="T15" fmla="*/ 677 h 677"/>
            </a:gdLst>
            <a:ahLst/>
            <a:cxnLst>
              <a:cxn ang="T8">
                <a:pos x="T0" y="T1"/>
              </a:cxn>
              <a:cxn ang="T9">
                <a:pos x="T2" y="T3"/>
              </a:cxn>
              <a:cxn ang="T10">
                <a:pos x="T4" y="T5"/>
              </a:cxn>
              <a:cxn ang="T11">
                <a:pos x="T6" y="T7"/>
              </a:cxn>
            </a:cxnLst>
            <a:rect l="T12" t="T13" r="T14" b="T15"/>
            <a:pathLst>
              <a:path w="364" h="677">
                <a:moveTo>
                  <a:pt x="0" y="677"/>
                </a:moveTo>
                <a:lnTo>
                  <a:pt x="220" y="677"/>
                </a:lnTo>
                <a:lnTo>
                  <a:pt x="220" y="0"/>
                </a:lnTo>
                <a:lnTo>
                  <a:pt x="364" y="0"/>
                </a:lnTo>
              </a:path>
            </a:pathLst>
          </a:custGeom>
          <a:noFill/>
          <a:ln w="38100">
            <a:solidFill>
              <a:srgbClr val="990000"/>
            </a:solidFill>
            <a:round/>
            <a:headEnd/>
            <a:tailEnd/>
          </a:ln>
        </p:spPr>
        <p:txBody>
          <a:bodyPr/>
          <a:lstStyle/>
          <a:p>
            <a:endParaRPr lang="zh-CN" altLang="en-US"/>
          </a:p>
        </p:txBody>
      </p:sp>
      <p:sp>
        <p:nvSpPr>
          <p:cNvPr id="73735" name="Rectangle 8"/>
          <p:cNvSpPr>
            <a:spLocks noGrp="1" noChangeArrowheads="1"/>
          </p:cNvSpPr>
          <p:nvPr>
            <p:ph type="title"/>
          </p:nvPr>
        </p:nvSpPr>
        <p:spPr>
          <a:xfrm>
            <a:off x="1403350" y="366713"/>
            <a:ext cx="6169025" cy="561975"/>
          </a:xfrm>
        </p:spPr>
        <p:txBody>
          <a:bodyPr/>
          <a:lstStyle/>
          <a:p>
            <a:pPr algn="ctr" eaLnBrk="1" hangingPunct="1"/>
            <a:r>
              <a:rPr lang="en-US" altLang="zh-CN" sz="3200">
                <a:solidFill>
                  <a:srgbClr val="FFFF00"/>
                </a:solidFill>
              </a:rPr>
              <a:t>Windows</a:t>
            </a:r>
            <a:r>
              <a:rPr lang="zh-CN" altLang="en-US" sz="3200">
                <a:solidFill>
                  <a:srgbClr val="FFFF00"/>
                </a:solidFill>
              </a:rPr>
              <a:t>对象识别</a:t>
            </a:r>
          </a:p>
        </p:txBody>
      </p:sp>
      <p:sp>
        <p:nvSpPr>
          <p:cNvPr id="73736" name="Line 9"/>
          <p:cNvSpPr>
            <a:spLocks noChangeShapeType="1"/>
          </p:cNvSpPr>
          <p:nvPr/>
        </p:nvSpPr>
        <p:spPr bwMode="auto">
          <a:xfrm flipH="1">
            <a:off x="5870575" y="3484563"/>
            <a:ext cx="431800" cy="757237"/>
          </a:xfrm>
          <a:prstGeom prst="line">
            <a:avLst/>
          </a:prstGeom>
          <a:noFill/>
          <a:ln w="9525">
            <a:solidFill>
              <a:schemeClr val="tx1"/>
            </a:solidFill>
            <a:round/>
            <a:headEnd/>
            <a:tailEnd type="triangle" w="med" len="med"/>
          </a:ln>
        </p:spPr>
        <p:txBody>
          <a:bodyPr lIns="0" tIns="0" rIns="0" bIns="0" anchor="ctr"/>
          <a:lstStyle/>
          <a:p>
            <a:endParaRPr lang="zh-CN" altLang="en-US"/>
          </a:p>
        </p:txBody>
      </p:sp>
    </p:spTree>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258888" y="366713"/>
            <a:ext cx="6313487" cy="561975"/>
          </a:xfrm>
        </p:spPr>
        <p:txBody>
          <a:bodyPr/>
          <a:lstStyle/>
          <a:p>
            <a:pPr algn="ctr" eaLnBrk="1" hangingPunct="1"/>
            <a:r>
              <a:rPr lang="zh-CN" altLang="en-US" sz="3200">
                <a:solidFill>
                  <a:srgbClr val="FFFF00"/>
                </a:solidFill>
              </a:rPr>
              <a:t>对象识别工具</a:t>
            </a:r>
          </a:p>
        </p:txBody>
      </p:sp>
      <p:pic>
        <p:nvPicPr>
          <p:cNvPr id="75778" name="Picture 3" descr="Spy window"/>
          <p:cNvPicPr>
            <a:picLocks noChangeAspect="1" noChangeArrowheads="1"/>
          </p:cNvPicPr>
          <p:nvPr/>
        </p:nvPicPr>
        <p:blipFill>
          <a:blip r:embed="rId3" cstate="print"/>
          <a:srcRect/>
          <a:stretch>
            <a:fillRect/>
          </a:stretch>
        </p:blipFill>
        <p:spPr bwMode="auto">
          <a:xfrm>
            <a:off x="484188" y="1484313"/>
            <a:ext cx="8640762" cy="4872037"/>
          </a:xfrm>
          <a:prstGeom prst="rect">
            <a:avLst/>
          </a:prstGeom>
          <a:noFill/>
          <a:ln w="9525">
            <a:noFill/>
            <a:miter lim="800000"/>
            <a:headEnd/>
            <a:tailEnd/>
          </a:ln>
        </p:spPr>
      </p:pic>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1187450" y="366713"/>
            <a:ext cx="6384925" cy="561975"/>
          </a:xfrm>
        </p:spPr>
        <p:txBody>
          <a:bodyPr/>
          <a:lstStyle/>
          <a:p>
            <a:pPr algn="ctr" eaLnBrk="1" hangingPunct="1"/>
            <a:r>
              <a:rPr lang="en-US" altLang="zh-CN" sz="3200">
                <a:solidFill>
                  <a:srgbClr val="FFFF00"/>
                </a:solidFill>
              </a:rPr>
              <a:t>DOM</a:t>
            </a:r>
            <a:r>
              <a:rPr lang="zh-CN" altLang="en-US" sz="3200">
                <a:solidFill>
                  <a:srgbClr val="FFFF00"/>
                </a:solidFill>
              </a:rPr>
              <a:t>对象的识别</a:t>
            </a:r>
          </a:p>
        </p:txBody>
      </p:sp>
      <p:pic>
        <p:nvPicPr>
          <p:cNvPr id="77826" name="Picture 3" descr="DOM识别"/>
          <p:cNvPicPr>
            <a:picLocks noChangeAspect="1" noChangeArrowheads="1"/>
          </p:cNvPicPr>
          <p:nvPr/>
        </p:nvPicPr>
        <p:blipFill>
          <a:blip r:embed="rId3" cstate="print"/>
          <a:srcRect/>
          <a:stretch>
            <a:fillRect/>
          </a:stretch>
        </p:blipFill>
        <p:spPr bwMode="auto">
          <a:xfrm>
            <a:off x="323850" y="1557338"/>
            <a:ext cx="8591550" cy="5040312"/>
          </a:xfrm>
          <a:prstGeom prst="rect">
            <a:avLst/>
          </a:prstGeom>
          <a:noFill/>
          <a:ln w="9525">
            <a:noFill/>
            <a:miter lim="800000"/>
            <a:headEnd/>
            <a:tailEnd/>
          </a:ln>
        </p:spPr>
      </p:pic>
      <p:sp>
        <p:nvSpPr>
          <p:cNvPr id="32772" name="Rectangle 4"/>
          <p:cNvSpPr>
            <a:spLocks noChangeArrowheads="1"/>
          </p:cNvSpPr>
          <p:nvPr/>
        </p:nvSpPr>
        <p:spPr bwMode="auto">
          <a:xfrm>
            <a:off x="3563938" y="4905375"/>
            <a:ext cx="3028950" cy="427038"/>
          </a:xfrm>
          <a:prstGeom prst="rect">
            <a:avLst/>
          </a:prstGeom>
          <a:solidFill>
            <a:schemeClr val="accent6">
              <a:lumMod val="20000"/>
              <a:lumOff val="80000"/>
            </a:schemeClr>
          </a:solidFill>
          <a:ln w="9525">
            <a:noFill/>
            <a:miter lim="800000"/>
            <a:headEnd/>
            <a:tailEnd/>
          </a:ln>
        </p:spPr>
        <p:txBody>
          <a:bodyPr wrap="none" lIns="0" tIns="0" rIns="0" bIns="0" anchor="ctr">
            <a:spAutoFit/>
          </a:bodyPr>
          <a:lstStyle/>
          <a:p>
            <a:pPr>
              <a:defRPr/>
            </a:pPr>
            <a:r>
              <a:rPr lang="en-US" altLang="zh-CN" sz="2800" b="1" dirty="0">
                <a:ea typeface="宋体" pitchFamily="2" charset="-122"/>
              </a:rPr>
              <a:t>IE DOM Inspector</a:t>
            </a:r>
            <a:r>
              <a:rPr lang="en-US" altLang="zh-CN" b="1" dirty="0">
                <a:ea typeface="宋体" pitchFamily="2" charset="-122"/>
              </a:rPr>
              <a:t> </a:t>
            </a: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92275" y="333375"/>
            <a:ext cx="6156325" cy="639763"/>
          </a:xfrm>
        </p:spPr>
        <p:txBody>
          <a:bodyPr/>
          <a:lstStyle/>
          <a:p>
            <a:pPr algn="ctr" eaLnBrk="1" hangingPunct="1">
              <a:defRPr/>
            </a:pPr>
            <a:r>
              <a:rPr lang="zh-CN" altLang="en-US" sz="3200" dirty="0">
                <a:solidFill>
                  <a:srgbClr val="FFFF00"/>
                </a:solidFill>
                <a:latin typeface="+mj-ea"/>
              </a:rPr>
              <a:t>自动测试和手工测试</a:t>
            </a:r>
          </a:p>
        </p:txBody>
      </p:sp>
      <p:pic>
        <p:nvPicPr>
          <p:cNvPr id="17410" name="Picture 83" descr="j0195384"/>
          <p:cNvPicPr>
            <a:picLocks noGrp="1" noChangeAspect="1" noChangeArrowheads="1"/>
          </p:cNvPicPr>
          <p:nvPr>
            <p:ph idx="1"/>
          </p:nvPr>
        </p:nvPicPr>
        <p:blipFill>
          <a:blip r:embed="rId3" cstate="print"/>
          <a:srcRect/>
          <a:stretch>
            <a:fillRect/>
          </a:stretch>
        </p:blipFill>
        <p:spPr>
          <a:xfrm>
            <a:off x="6264275" y="2582863"/>
            <a:ext cx="2303463" cy="2163762"/>
          </a:xfrm>
        </p:spPr>
      </p:pic>
      <p:sp>
        <p:nvSpPr>
          <p:cNvPr id="17411" name="Line 84"/>
          <p:cNvSpPr>
            <a:spLocks noChangeShapeType="1"/>
          </p:cNvSpPr>
          <p:nvPr/>
        </p:nvSpPr>
        <p:spPr bwMode="auto">
          <a:xfrm>
            <a:off x="5688013" y="1520825"/>
            <a:ext cx="0" cy="5337175"/>
          </a:xfrm>
          <a:prstGeom prst="line">
            <a:avLst/>
          </a:prstGeom>
          <a:noFill/>
          <a:ln w="38100" cmpd="dbl">
            <a:solidFill>
              <a:srgbClr val="91AC4E"/>
            </a:solidFill>
            <a:round/>
            <a:headEnd/>
            <a:tailEnd/>
          </a:ln>
        </p:spPr>
        <p:txBody>
          <a:bodyPr lIns="0" tIns="0" rIns="0" bIns="0" anchor="ctr"/>
          <a:lstStyle/>
          <a:p>
            <a:endParaRPr lang="zh-CN" altLang="en-US"/>
          </a:p>
        </p:txBody>
      </p:sp>
      <p:sp>
        <p:nvSpPr>
          <p:cNvPr id="17412" name="Text Box 85"/>
          <p:cNvSpPr txBox="1">
            <a:spLocks noChangeArrowheads="1"/>
          </p:cNvSpPr>
          <p:nvPr/>
        </p:nvSpPr>
        <p:spPr bwMode="auto">
          <a:xfrm>
            <a:off x="6551613" y="4976813"/>
            <a:ext cx="1873250" cy="738187"/>
          </a:xfrm>
          <a:prstGeom prst="rect">
            <a:avLst/>
          </a:prstGeom>
          <a:noFill/>
          <a:ln w="9525">
            <a:noFill/>
            <a:miter lim="800000"/>
            <a:headEnd/>
            <a:tailEnd/>
          </a:ln>
        </p:spPr>
        <p:txBody>
          <a:bodyPr lIns="0" tIns="0" rIns="0" bIns="0">
            <a:spAutoFit/>
          </a:bodyPr>
          <a:lstStyle/>
          <a:p>
            <a:pPr algn="ctr">
              <a:spcBef>
                <a:spcPct val="50000"/>
              </a:spcBef>
            </a:pPr>
            <a:r>
              <a:rPr lang="zh-CN" altLang="en-US" sz="2400" b="1" i="0" u="sng"/>
              <a:t>手工模拟用户操作</a:t>
            </a:r>
          </a:p>
        </p:txBody>
      </p:sp>
      <p:pic>
        <p:nvPicPr>
          <p:cNvPr id="17413" name="Picture 86" descr="ratlerpi"/>
          <p:cNvPicPr>
            <a:picLocks noChangeAspect="1" noChangeArrowheads="1"/>
          </p:cNvPicPr>
          <p:nvPr/>
        </p:nvPicPr>
        <p:blipFill>
          <a:blip r:embed="rId4" cstate="print"/>
          <a:srcRect/>
          <a:stretch>
            <a:fillRect/>
          </a:stretch>
        </p:blipFill>
        <p:spPr bwMode="auto">
          <a:xfrm>
            <a:off x="1042988" y="1773238"/>
            <a:ext cx="3960812" cy="2970212"/>
          </a:xfrm>
          <a:prstGeom prst="rect">
            <a:avLst/>
          </a:prstGeom>
          <a:noFill/>
          <a:ln w="9525">
            <a:noFill/>
            <a:miter lim="800000"/>
            <a:headEnd/>
            <a:tailEnd/>
          </a:ln>
        </p:spPr>
      </p:pic>
      <p:grpSp>
        <p:nvGrpSpPr>
          <p:cNvPr id="17414" name="Group 92"/>
          <p:cNvGrpSpPr>
            <a:grpSpLocks/>
          </p:cNvGrpSpPr>
          <p:nvPr/>
        </p:nvGrpSpPr>
        <p:grpSpPr bwMode="auto">
          <a:xfrm>
            <a:off x="1116013" y="4833938"/>
            <a:ext cx="1239837" cy="919162"/>
            <a:chOff x="2400" y="1581"/>
            <a:chExt cx="781" cy="579"/>
          </a:xfrm>
        </p:grpSpPr>
        <p:grpSp>
          <p:nvGrpSpPr>
            <p:cNvPr id="18316" name="Group 93"/>
            <p:cNvGrpSpPr>
              <a:grpSpLocks/>
            </p:cNvGrpSpPr>
            <p:nvPr/>
          </p:nvGrpSpPr>
          <p:grpSpPr bwMode="auto">
            <a:xfrm>
              <a:off x="2400" y="1581"/>
              <a:ext cx="589" cy="387"/>
              <a:chOff x="2436" y="2170"/>
              <a:chExt cx="589" cy="387"/>
            </a:xfrm>
          </p:grpSpPr>
          <p:sp>
            <p:nvSpPr>
              <p:cNvPr id="183479" name="Freeform 94"/>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83480" name="Freeform 95"/>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83481" name="Freeform 96"/>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83482" name="Freeform 97"/>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83483" name="Freeform 98"/>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83484" name="Freeform 99"/>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83485" name="Freeform 100"/>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486" name="Freeform 101"/>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487" name="Freeform 102"/>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488" name="Freeform 103"/>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489" name="Freeform 104"/>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490" name="Freeform 105"/>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83491" name="Line 106"/>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83492" name="Line 107"/>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83493" name="Freeform 108"/>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83494" name="Freeform 109"/>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495" name="Freeform 110"/>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83496" name="Freeform 111"/>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83497" name="Line 112"/>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3498" name="Freeform 113"/>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83499" name="Freeform 114"/>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83500" name="Line 115"/>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3501" name="Freeform 116"/>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83502" name="Freeform 117"/>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03" name="Freeform 118"/>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04" name="Freeform 119"/>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505" name="Freeform 120"/>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06" name="Freeform 121"/>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507" name="Freeform 122"/>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08" name="Freeform 123"/>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3509" name="Freeform 124"/>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10" name="Freeform 125"/>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11" name="Freeform 126"/>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12" name="Freeform 127"/>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13" name="Freeform 128"/>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14" name="Freeform 129"/>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15" name="Freeform 130"/>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3516" name="Freeform 131"/>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17" name="Freeform 132"/>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18" name="Freeform 133"/>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19" name="Freeform 134"/>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20" name="Freeform 135"/>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21" name="Freeform 136"/>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22" name="Freeform 137"/>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523" name="Freeform 138"/>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524" name="Freeform 139"/>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25" name="Freeform 140"/>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26" name="Freeform 141"/>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27" name="Freeform 142"/>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28" name="Freeform 143"/>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29" name="Freeform 144"/>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30" name="Freeform 145"/>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31" name="Freeform 146"/>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32" name="Freeform 147"/>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33" name="Freeform 148"/>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34" name="Freeform 149"/>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35" name="Freeform 150"/>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36" name="Freeform 151"/>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537" name="Freeform 152"/>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38" name="Freeform 153"/>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39" name="Freeform 154"/>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40" name="Freeform 155"/>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541" name="Freeform 156"/>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42" name="Freeform 157"/>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43" name="Freeform 158"/>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44" name="Freeform 159"/>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45" name="Freeform 160"/>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46" name="Freeform 161"/>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47" name="Freeform 162"/>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48" name="Freeform 163"/>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49" name="Freeform 164"/>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50" name="Freeform 165"/>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51" name="Freeform 166"/>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52" name="Freeform 167"/>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53" name="Freeform 168"/>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54" name="Freeform 169"/>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55" name="Freeform 170"/>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56" name="Freeform 171"/>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57" name="Freeform 172"/>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58" name="Freeform 173"/>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59" name="Freeform 174"/>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60" name="Freeform 175"/>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61" name="Freeform 176"/>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62" name="Freeform 177"/>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63" name="Freeform 178"/>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64" name="Freeform 179"/>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65" name="Freeform 180"/>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66" name="Freeform 181"/>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67" name="Freeform 182"/>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68" name="Freeform 183"/>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69" name="Freeform 184"/>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70" name="Freeform 185"/>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571" name="Freeform 186"/>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72" name="Freeform 187"/>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73" name="Freeform 188"/>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74" name="Freeform 189"/>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75" name="Freeform 190"/>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76" name="Freeform 191"/>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77" name="Freeform 192"/>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78" name="Freeform 193"/>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79" name="Freeform 194"/>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80" name="Freeform 195"/>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81" name="Freeform 196"/>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82" name="Freeform 197"/>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83583" name="Freeform 198"/>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83584" name="Freeform 199"/>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585" name="Freeform 200"/>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586" name="Freeform 201"/>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87" name="Freeform 202"/>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88" name="Freeform 203"/>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89" name="Freeform 204"/>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90" name="Freeform 205"/>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91" name="Freeform 206"/>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92" name="Freeform 207"/>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93" name="Freeform 208"/>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94" name="Freeform 209"/>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595" name="Freeform 210"/>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596" name="Freeform 211"/>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97" name="Freeform 212"/>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598" name="Freeform 213"/>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599" name="Freeform 214"/>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600" name="Freeform 215"/>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601" name="Freeform 216"/>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602" name="Freeform 217"/>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603" name="Freeform 218"/>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604" name="Freeform 219"/>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605" name="Freeform 220"/>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606" name="Freeform 221"/>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607" name="Freeform 222"/>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608" name="Freeform 223"/>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609" name="Freeform 224"/>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610" name="Freeform 225"/>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611" name="Freeform 226"/>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612" name="Freeform 227"/>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613" name="Freeform 228"/>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614" name="Freeform 229"/>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615" name="Freeform 230"/>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616" name="Freeform 231"/>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617" name="Freeform 232"/>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618" name="Freeform 233"/>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619" name="Freeform 234"/>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83620" name="Freeform 235"/>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83621" name="Freeform 236"/>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83622" name="Freeform 237"/>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83623" name="Freeform 238"/>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83624" name="Freeform 239"/>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83625" name="Freeform 240"/>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83626" name="Line 241"/>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8317" name="Group 242"/>
            <p:cNvGrpSpPr>
              <a:grpSpLocks/>
            </p:cNvGrpSpPr>
            <p:nvPr/>
          </p:nvGrpSpPr>
          <p:grpSpPr bwMode="auto">
            <a:xfrm>
              <a:off x="2496" y="1677"/>
              <a:ext cx="589" cy="387"/>
              <a:chOff x="2436" y="2170"/>
              <a:chExt cx="589" cy="387"/>
            </a:xfrm>
          </p:grpSpPr>
          <p:sp>
            <p:nvSpPr>
              <p:cNvPr id="183331" name="Freeform 243"/>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83332" name="Freeform 244"/>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83333" name="Freeform 245"/>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83334" name="Freeform 246"/>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83335" name="Freeform 247"/>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83336" name="Freeform 248"/>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83337" name="Freeform 249"/>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338" name="Freeform 250"/>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339" name="Freeform 251"/>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340" name="Freeform 252"/>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41" name="Freeform 253"/>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42" name="Freeform 254"/>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83343" name="Line 255"/>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83344" name="Line 256"/>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83345" name="Freeform 257"/>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83346" name="Freeform 258"/>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47" name="Freeform 259"/>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83348" name="Freeform 260"/>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83349" name="Line 261"/>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3350" name="Freeform 262"/>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83351" name="Freeform 263"/>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83352" name="Line 264"/>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3353" name="Freeform 265"/>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83354" name="Freeform 266"/>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355" name="Freeform 267"/>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56" name="Freeform 268"/>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357" name="Freeform 269"/>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358" name="Freeform 270"/>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359" name="Freeform 271"/>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60" name="Freeform 272"/>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3361" name="Freeform 273"/>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62" name="Freeform 274"/>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363" name="Freeform 275"/>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364" name="Freeform 276"/>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365" name="Freeform 277"/>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366" name="Freeform 278"/>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367" name="Freeform 279"/>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3368" name="Freeform 280"/>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69" name="Freeform 281"/>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370" name="Freeform 282"/>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71" name="Freeform 283"/>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372" name="Freeform 284"/>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373" name="Freeform 285"/>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374" name="Freeform 286"/>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375" name="Freeform 287"/>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376" name="Freeform 288"/>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377" name="Freeform 289"/>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378" name="Freeform 290"/>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79" name="Freeform 291"/>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380" name="Freeform 292"/>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381" name="Freeform 293"/>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82" name="Freeform 294"/>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383" name="Freeform 295"/>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84" name="Freeform 296"/>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385" name="Freeform 297"/>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86" name="Freeform 298"/>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387" name="Freeform 299"/>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88" name="Freeform 300"/>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389" name="Freeform 301"/>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90" name="Freeform 302"/>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391" name="Freeform 303"/>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92" name="Freeform 304"/>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393" name="Freeform 305"/>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394" name="Freeform 306"/>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395" name="Freeform 307"/>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96" name="Freeform 308"/>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97" name="Freeform 309"/>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398" name="Freeform 310"/>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399" name="Freeform 311"/>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00" name="Freeform 312"/>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01" name="Freeform 313"/>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402" name="Freeform 314"/>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03" name="Freeform 315"/>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04" name="Freeform 316"/>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05" name="Freeform 317"/>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406" name="Freeform 318"/>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07" name="Freeform 319"/>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08" name="Freeform 320"/>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09" name="Freeform 321"/>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10" name="Freeform 322"/>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11" name="Freeform 323"/>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12" name="Freeform 324"/>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413" name="Freeform 325"/>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14" name="Freeform 326"/>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15" name="Freeform 327"/>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16" name="Freeform 328"/>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17" name="Freeform 329"/>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18" name="Freeform 330"/>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19" name="Freeform 331"/>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20" name="Freeform 332"/>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21" name="Freeform 333"/>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22" name="Freeform 334"/>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423" name="Freeform 335"/>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24" name="Freeform 336"/>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25" name="Freeform 337"/>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26" name="Freeform 338"/>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27" name="Freeform 339"/>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28" name="Freeform 340"/>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29" name="Freeform 341"/>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30" name="Freeform 342"/>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31" name="Freeform 343"/>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432" name="Freeform 344"/>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33" name="Freeform 345"/>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34" name="Freeform 346"/>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83435" name="Freeform 347"/>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83436" name="Freeform 348"/>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37" name="Freeform 349"/>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438" name="Freeform 350"/>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439" name="Freeform 351"/>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40" name="Freeform 352"/>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41" name="Freeform 353"/>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42" name="Freeform 354"/>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43" name="Freeform 355"/>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44" name="Freeform 356"/>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45" name="Freeform 357"/>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46" name="Freeform 358"/>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447" name="Freeform 359"/>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48" name="Freeform 360"/>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49" name="Freeform 361"/>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450" name="Freeform 362"/>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51" name="Freeform 363"/>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52" name="Freeform 364"/>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53" name="Freeform 365"/>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54" name="Freeform 366"/>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55" name="Freeform 367"/>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456" name="Freeform 368"/>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57" name="Freeform 369"/>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58" name="Freeform 370"/>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459" name="Freeform 371"/>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60" name="Freeform 372"/>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461" name="Freeform 373"/>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462" name="Freeform 374"/>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463" name="Freeform 375"/>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64" name="Freeform 376"/>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65" name="Freeform 377"/>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466" name="Freeform 378"/>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467" name="Freeform 379"/>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468" name="Freeform 380"/>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469" name="Freeform 381"/>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470" name="Freeform 382"/>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471" name="Freeform 383"/>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83472" name="Freeform 384"/>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83473" name="Freeform 385"/>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83474" name="Freeform 386"/>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83475" name="Freeform 387"/>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83476" name="Freeform 388"/>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83477" name="Freeform 389"/>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83478" name="Line 390"/>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8318" name="Group 391"/>
            <p:cNvGrpSpPr>
              <a:grpSpLocks/>
            </p:cNvGrpSpPr>
            <p:nvPr/>
          </p:nvGrpSpPr>
          <p:grpSpPr bwMode="auto">
            <a:xfrm>
              <a:off x="2592" y="1773"/>
              <a:ext cx="589" cy="387"/>
              <a:chOff x="2436" y="2170"/>
              <a:chExt cx="589" cy="387"/>
            </a:xfrm>
          </p:grpSpPr>
          <p:sp>
            <p:nvSpPr>
              <p:cNvPr id="18319" name="Freeform 392"/>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8320" name="Freeform 393"/>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8321" name="Freeform 394"/>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8322" name="Freeform 395"/>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8323" name="Freeform 396"/>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8324" name="Freeform 397"/>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8325" name="Freeform 398"/>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26" name="Freeform 399"/>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27" name="Freeform 400"/>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328" name="Freeform 401"/>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29" name="Freeform 402"/>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0" name="Freeform 403"/>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8331" name="Line 404"/>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8332" name="Line 405"/>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8333" name="Freeform 406"/>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8334" name="Freeform 407"/>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5" name="Freeform 408"/>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8336" name="Freeform 409"/>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8337" name="Line 410"/>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338" name="Freeform 411"/>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8339" name="Freeform 412"/>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8340" name="Line 413"/>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341" name="Freeform 414"/>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8342" name="Freeform 415"/>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43" name="Freeform 416"/>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44" name="Freeform 417"/>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45" name="Freeform 418"/>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46" name="Freeform 419"/>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47" name="Freeform 420"/>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48" name="Freeform 421"/>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349" name="Freeform 422"/>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0" name="Freeform 423"/>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51" name="Freeform 424"/>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2" name="Freeform 425"/>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3" name="Freeform 426"/>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4" name="Freeform 427"/>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55" name="Freeform 428"/>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356" name="Freeform 429"/>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7" name="Freeform 430"/>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58" name="Freeform 431"/>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59" name="Freeform 432"/>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60" name="Freeform 433"/>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61" name="Freeform 434"/>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62" name="Freeform 435"/>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63" name="Freeform 436"/>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364" name="Freeform 437"/>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65" name="Freeform 438"/>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66" name="Freeform 439"/>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67" name="Freeform 440"/>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68" name="Freeform 441"/>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369" name="Freeform 442"/>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70" name="Freeform 443"/>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71" name="Freeform 444"/>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72" name="Freeform 445"/>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73" name="Freeform 446"/>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74" name="Freeform 447"/>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75" name="Freeform 448"/>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76" name="Freeform 449"/>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77" name="Freeform 450"/>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78" name="Freeform 451"/>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79" name="Freeform 452"/>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80" name="Freeform 453"/>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81" name="Freeform 454"/>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82" name="Freeform 455"/>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83" name="Freeform 456"/>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84" name="Freeform 457"/>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85" name="Freeform 458"/>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86" name="Freeform 459"/>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87" name="Freeform 460"/>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88" name="Freeform 461"/>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89" name="Freeform 462"/>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390" name="Freeform 463"/>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91" name="Freeform 464"/>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92" name="Freeform 465"/>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93" name="Freeform 466"/>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94" name="Freeform 467"/>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95" name="Freeform 468"/>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96" name="Freeform 469"/>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97" name="Freeform 470"/>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98" name="Freeform 471"/>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99" name="Freeform 472"/>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400" name="Freeform 473"/>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401" name="Freeform 474"/>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02" name="Freeform 475"/>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03" name="Freeform 476"/>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04" name="Freeform 477"/>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05" name="Freeform 478"/>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06" name="Freeform 479"/>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07" name="Freeform 480"/>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08" name="Freeform 481"/>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09" name="Freeform 482"/>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10" name="Freeform 483"/>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411" name="Freeform 484"/>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12" name="Freeform 485"/>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13" name="Freeform 486"/>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414" name="Freeform 487"/>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415" name="Freeform 488"/>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16" name="Freeform 489"/>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417" name="Freeform 490"/>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18" name="Freeform 491"/>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419" name="Freeform 492"/>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420" name="Freeform 493"/>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421" name="Freeform 494"/>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22" name="Freeform 495"/>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8423" name="Freeform 496"/>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8424" name="Freeform 497"/>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425" name="Freeform 498"/>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426" name="Freeform 499"/>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427" name="Freeform 500"/>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28" name="Freeform 501"/>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29" name="Freeform 502"/>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430" name="Freeform 503"/>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431" name="Freeform 504"/>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296" name="Freeform 505"/>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297" name="Freeform 506"/>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298" name="Freeform 507"/>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299" name="Freeform 508"/>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300" name="Freeform 509"/>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01" name="Freeform 510"/>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3302" name="Freeform 511"/>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03" name="Freeform 512"/>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04" name="Freeform 513"/>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05" name="Freeform 514"/>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06" name="Freeform 515"/>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07" name="Freeform 516"/>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308" name="Freeform 517"/>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309" name="Freeform 518"/>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10" name="Freeform 519"/>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3311" name="Freeform 520"/>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12" name="Freeform 521"/>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3313" name="Freeform 522"/>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3314" name="Freeform 523"/>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315" name="Freeform 524"/>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16" name="Freeform 525"/>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17" name="Freeform 526"/>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318" name="Freeform 527"/>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319" name="Freeform 528"/>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320" name="Freeform 529"/>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21" name="Freeform 530"/>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22" name="Freeform 531"/>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323" name="Freeform 532"/>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83324" name="Freeform 533"/>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83325" name="Freeform 534"/>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83326" name="Freeform 535"/>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83327" name="Freeform 536"/>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83328" name="Freeform 537"/>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83329" name="Freeform 538"/>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83330" name="Line 539"/>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grpSp>
        <p:nvGrpSpPr>
          <p:cNvPr id="17415" name="Group 540"/>
          <p:cNvGrpSpPr>
            <a:grpSpLocks/>
          </p:cNvGrpSpPr>
          <p:nvPr/>
        </p:nvGrpSpPr>
        <p:grpSpPr bwMode="auto">
          <a:xfrm>
            <a:off x="2592388" y="4870450"/>
            <a:ext cx="1239837" cy="919163"/>
            <a:chOff x="2400" y="1581"/>
            <a:chExt cx="781" cy="579"/>
          </a:xfrm>
        </p:grpSpPr>
        <p:grpSp>
          <p:nvGrpSpPr>
            <p:cNvPr id="17869" name="Group 541"/>
            <p:cNvGrpSpPr>
              <a:grpSpLocks/>
            </p:cNvGrpSpPr>
            <p:nvPr/>
          </p:nvGrpSpPr>
          <p:grpSpPr bwMode="auto">
            <a:xfrm>
              <a:off x="2400" y="1581"/>
              <a:ext cx="589" cy="387"/>
              <a:chOff x="2436" y="2170"/>
              <a:chExt cx="589" cy="387"/>
            </a:xfrm>
          </p:grpSpPr>
          <p:sp>
            <p:nvSpPr>
              <p:cNvPr id="18168" name="Freeform 542"/>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8169" name="Freeform 543"/>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8170" name="Freeform 544"/>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8171" name="Freeform 545"/>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8172" name="Freeform 546"/>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8173" name="Freeform 547"/>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8174" name="Freeform 548"/>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175" name="Freeform 549"/>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176" name="Freeform 550"/>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177" name="Freeform 551"/>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178" name="Freeform 552"/>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179" name="Freeform 553"/>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8180" name="Line 554"/>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8181" name="Line 555"/>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8182" name="Freeform 556"/>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8183" name="Freeform 557"/>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184" name="Freeform 558"/>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8185" name="Freeform 559"/>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8186" name="Line 560"/>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187" name="Freeform 561"/>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8188" name="Freeform 562"/>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8189" name="Line 563"/>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190" name="Freeform 564"/>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8191" name="Freeform 565"/>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192" name="Freeform 566"/>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193" name="Freeform 567"/>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194" name="Freeform 568"/>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195" name="Freeform 569"/>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196" name="Freeform 570"/>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197" name="Freeform 571"/>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198" name="Freeform 572"/>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199" name="Freeform 573"/>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00" name="Freeform 574"/>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201" name="Freeform 575"/>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202" name="Freeform 576"/>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203" name="Freeform 577"/>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204" name="Freeform 578"/>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205" name="Freeform 579"/>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206" name="Freeform 580"/>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207" name="Freeform 581"/>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208" name="Freeform 582"/>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209" name="Freeform 583"/>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210" name="Freeform 584"/>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211" name="Freeform 585"/>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212" name="Freeform 586"/>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213" name="Freeform 587"/>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214" name="Freeform 588"/>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215" name="Freeform 589"/>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216" name="Freeform 590"/>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217" name="Freeform 591"/>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218" name="Freeform 592"/>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219" name="Freeform 593"/>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20" name="Freeform 594"/>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21" name="Freeform 595"/>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22" name="Freeform 596"/>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23" name="Freeform 597"/>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24" name="Freeform 598"/>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25" name="Freeform 599"/>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226" name="Freeform 600"/>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227" name="Freeform 601"/>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28" name="Freeform 602"/>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29" name="Freeform 603"/>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230" name="Freeform 604"/>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31" name="Freeform 605"/>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32" name="Freeform 606"/>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33" name="Freeform 607"/>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34" name="Freeform 608"/>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35" name="Freeform 609"/>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36" name="Freeform 610"/>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37" name="Freeform 611"/>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38" name="Freeform 612"/>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239" name="Freeform 613"/>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40" name="Freeform 614"/>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41" name="Freeform 615"/>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42" name="Freeform 616"/>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43" name="Freeform 617"/>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44" name="Freeform 618"/>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45" name="Freeform 619"/>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46" name="Freeform 620"/>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47" name="Freeform 621"/>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48" name="Freeform 622"/>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49" name="Freeform 623"/>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50" name="Freeform 624"/>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51" name="Freeform 625"/>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52" name="Freeform 626"/>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53" name="Freeform 627"/>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54" name="Freeform 628"/>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55" name="Freeform 629"/>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56" name="Freeform 630"/>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57" name="Freeform 631"/>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58" name="Freeform 632"/>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59" name="Freeform 633"/>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260" name="Freeform 634"/>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61" name="Freeform 635"/>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62" name="Freeform 636"/>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63" name="Freeform 637"/>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64" name="Freeform 638"/>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65" name="Freeform 639"/>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66" name="Freeform 640"/>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67" name="Freeform 641"/>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68" name="Freeform 642"/>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69" name="Freeform 643"/>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70" name="Freeform 644"/>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71" name="Freeform 645"/>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8272" name="Freeform 646"/>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8273" name="Freeform 647"/>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74" name="Freeform 648"/>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275" name="Freeform 649"/>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76" name="Freeform 650"/>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77" name="Freeform 651"/>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78" name="Freeform 652"/>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79" name="Freeform 653"/>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80" name="Freeform 654"/>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81" name="Freeform 655"/>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82" name="Freeform 656"/>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83" name="Freeform 657"/>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284" name="Freeform 658"/>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85" name="Freeform 659"/>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86" name="Freeform 660"/>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287" name="Freeform 661"/>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88" name="Freeform 662"/>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89" name="Freeform 663"/>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90" name="Freeform 664"/>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91" name="Freeform 665"/>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92" name="Freeform 666"/>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293" name="Freeform 667"/>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94" name="Freeform 668"/>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95" name="Freeform 669"/>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296" name="Freeform 670"/>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297" name="Freeform 671"/>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298" name="Freeform 672"/>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299" name="Freeform 673"/>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300" name="Freeform 674"/>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01" name="Freeform 675"/>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02" name="Freeform 676"/>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03" name="Freeform 677"/>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304" name="Freeform 678"/>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305" name="Freeform 679"/>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06" name="Freeform 680"/>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07" name="Freeform 681"/>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308" name="Freeform 682"/>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8309" name="Freeform 683"/>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8310" name="Freeform 684"/>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8311" name="Freeform 685"/>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8312" name="Freeform 686"/>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8313" name="Freeform 687"/>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8314" name="Freeform 688"/>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8315" name="Line 689"/>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7870" name="Group 690"/>
            <p:cNvGrpSpPr>
              <a:grpSpLocks/>
            </p:cNvGrpSpPr>
            <p:nvPr/>
          </p:nvGrpSpPr>
          <p:grpSpPr bwMode="auto">
            <a:xfrm>
              <a:off x="2496" y="1677"/>
              <a:ext cx="589" cy="387"/>
              <a:chOff x="2436" y="2170"/>
              <a:chExt cx="589" cy="387"/>
            </a:xfrm>
          </p:grpSpPr>
          <p:sp>
            <p:nvSpPr>
              <p:cNvPr id="18020" name="Freeform 691"/>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8021" name="Freeform 692"/>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8022" name="Freeform 693"/>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8023" name="Freeform 694"/>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8024" name="Freeform 695"/>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8025" name="Freeform 696"/>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8026" name="Freeform 697"/>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027" name="Freeform 698"/>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028" name="Freeform 699"/>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8029" name="Freeform 700"/>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030" name="Freeform 701"/>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031" name="Freeform 702"/>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8032" name="Line 703"/>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8033" name="Line 704"/>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8034" name="Freeform 705"/>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8035" name="Freeform 706"/>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036" name="Freeform 707"/>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8037" name="Freeform 708"/>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8038" name="Line 709"/>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039" name="Freeform 710"/>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8040" name="Freeform 711"/>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8041" name="Line 712"/>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8042" name="Freeform 713"/>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8043" name="Freeform 714"/>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044" name="Freeform 715"/>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45" name="Freeform 716"/>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046" name="Freeform 717"/>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47" name="Freeform 718"/>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048" name="Freeform 719"/>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49" name="Freeform 720"/>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050" name="Freeform 721"/>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51" name="Freeform 722"/>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052" name="Freeform 723"/>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053" name="Freeform 724"/>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54" name="Freeform 725"/>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055" name="Freeform 726"/>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56" name="Freeform 727"/>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8057" name="Freeform 728"/>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58" name="Freeform 729"/>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059" name="Freeform 730"/>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60" name="Freeform 731"/>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061" name="Freeform 732"/>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62" name="Freeform 733"/>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63" name="Freeform 734"/>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064" name="Freeform 735"/>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8065" name="Freeform 736"/>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66" name="Freeform 737"/>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067" name="Freeform 738"/>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68" name="Freeform 739"/>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69" name="Freeform 740"/>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8070" name="Freeform 741"/>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71" name="Freeform 742"/>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072" name="Freeform 743"/>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73" name="Freeform 744"/>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074" name="Freeform 745"/>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75" name="Freeform 746"/>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076" name="Freeform 747"/>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77" name="Freeform 748"/>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078" name="Freeform 749"/>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79" name="Freeform 750"/>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080" name="Freeform 751"/>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81" name="Freeform 752"/>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082" name="Freeform 753"/>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083" name="Freeform 754"/>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084" name="Freeform 755"/>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85" name="Freeform 756"/>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86" name="Freeform 757"/>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087" name="Freeform 758"/>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088" name="Freeform 759"/>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89" name="Freeform 760"/>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90" name="Freeform 761"/>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8091" name="Freeform 762"/>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092" name="Freeform 763"/>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93" name="Freeform 764"/>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94" name="Freeform 765"/>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095" name="Freeform 766"/>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096" name="Freeform 767"/>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97" name="Freeform 768"/>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98" name="Freeform 769"/>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099" name="Freeform 770"/>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00" name="Freeform 771"/>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01" name="Freeform 772"/>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102" name="Freeform 773"/>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03" name="Freeform 774"/>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04" name="Freeform 775"/>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05" name="Freeform 776"/>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06" name="Freeform 777"/>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07" name="Freeform 778"/>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08" name="Freeform 779"/>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09" name="Freeform 780"/>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10" name="Freeform 781"/>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11" name="Freeform 782"/>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112" name="Freeform 783"/>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13" name="Freeform 784"/>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14" name="Freeform 785"/>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15" name="Freeform 786"/>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116" name="Freeform 787"/>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17" name="Freeform 788"/>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18" name="Freeform 789"/>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19" name="Freeform 790"/>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20" name="Freeform 791"/>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121" name="Freeform 792"/>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122" name="Freeform 793"/>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23" name="Freeform 794"/>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8124" name="Freeform 795"/>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8125" name="Freeform 796"/>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26" name="Freeform 797"/>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127" name="Freeform 798"/>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128" name="Freeform 799"/>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29" name="Freeform 800"/>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30" name="Freeform 801"/>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31" name="Freeform 802"/>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132" name="Freeform 803"/>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33" name="Freeform 804"/>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134" name="Freeform 805"/>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135" name="Freeform 806"/>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136" name="Freeform 807"/>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37" name="Freeform 808"/>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38" name="Freeform 809"/>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8139" name="Freeform 810"/>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40" name="Freeform 811"/>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41" name="Freeform 812"/>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42" name="Freeform 813"/>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43" name="Freeform 814"/>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44" name="Freeform 815"/>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145" name="Freeform 816"/>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46" name="Freeform 817"/>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47" name="Freeform 818"/>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148" name="Freeform 819"/>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49" name="Freeform 820"/>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150" name="Freeform 821"/>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151" name="Freeform 822"/>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152" name="Freeform 823"/>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53" name="Freeform 824"/>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54" name="Freeform 825"/>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155" name="Freeform 826"/>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156" name="Freeform 827"/>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157" name="Freeform 828"/>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158" name="Freeform 829"/>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159" name="Freeform 830"/>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160" name="Freeform 831"/>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8161" name="Freeform 832"/>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8162" name="Freeform 833"/>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8163" name="Freeform 834"/>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8164" name="Freeform 835"/>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8165" name="Freeform 836"/>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8166" name="Freeform 837"/>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8167" name="Line 838"/>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7871" name="Group 839"/>
            <p:cNvGrpSpPr>
              <a:grpSpLocks/>
            </p:cNvGrpSpPr>
            <p:nvPr/>
          </p:nvGrpSpPr>
          <p:grpSpPr bwMode="auto">
            <a:xfrm>
              <a:off x="2592" y="1773"/>
              <a:ext cx="589" cy="387"/>
              <a:chOff x="2436" y="2170"/>
              <a:chExt cx="589" cy="387"/>
            </a:xfrm>
          </p:grpSpPr>
          <p:sp>
            <p:nvSpPr>
              <p:cNvPr id="17872" name="Freeform 840"/>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7873" name="Freeform 841"/>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7874" name="Freeform 842"/>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7875" name="Freeform 843"/>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7876" name="Freeform 844"/>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7877" name="Freeform 845"/>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7878" name="Freeform 846"/>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879" name="Freeform 847"/>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880" name="Freeform 848"/>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881" name="Freeform 849"/>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882" name="Freeform 850"/>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883" name="Freeform 851"/>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7884" name="Line 852"/>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7885" name="Line 853"/>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7886" name="Freeform 854"/>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7887" name="Freeform 855"/>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888" name="Freeform 856"/>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7889" name="Freeform 857"/>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7890" name="Line 858"/>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891" name="Freeform 859"/>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7892" name="Freeform 860"/>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7893" name="Line 861"/>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894" name="Freeform 862"/>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7895" name="Freeform 863"/>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896" name="Freeform 864"/>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897" name="Freeform 865"/>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898" name="Freeform 866"/>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899" name="Freeform 867"/>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900" name="Freeform 868"/>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901" name="Freeform 869"/>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902" name="Freeform 870"/>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903" name="Freeform 871"/>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04" name="Freeform 872"/>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905" name="Freeform 873"/>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906" name="Freeform 874"/>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907" name="Freeform 875"/>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908" name="Freeform 876"/>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909" name="Freeform 877"/>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910" name="Freeform 878"/>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911" name="Freeform 879"/>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912" name="Freeform 880"/>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913" name="Freeform 881"/>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914" name="Freeform 882"/>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915" name="Freeform 883"/>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916" name="Freeform 884"/>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917" name="Freeform 885"/>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918" name="Freeform 886"/>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919" name="Freeform 887"/>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920" name="Freeform 888"/>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921" name="Freeform 889"/>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922" name="Freeform 890"/>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923" name="Freeform 891"/>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24" name="Freeform 892"/>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25" name="Freeform 893"/>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26" name="Freeform 894"/>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27" name="Freeform 895"/>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28" name="Freeform 896"/>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29" name="Freeform 897"/>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930" name="Freeform 898"/>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931" name="Freeform 899"/>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32" name="Freeform 900"/>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33" name="Freeform 901"/>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934" name="Freeform 902"/>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35" name="Freeform 903"/>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36" name="Freeform 904"/>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37" name="Freeform 905"/>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38" name="Freeform 906"/>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39" name="Freeform 907"/>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40" name="Freeform 908"/>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41" name="Freeform 909"/>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42" name="Freeform 910"/>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943" name="Freeform 911"/>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44" name="Freeform 912"/>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45" name="Freeform 913"/>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46" name="Freeform 914"/>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47" name="Freeform 915"/>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48" name="Freeform 916"/>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49" name="Freeform 917"/>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50" name="Freeform 918"/>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51" name="Freeform 919"/>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52" name="Freeform 920"/>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53" name="Freeform 921"/>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54" name="Freeform 922"/>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55" name="Freeform 923"/>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56" name="Freeform 924"/>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57" name="Freeform 925"/>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58" name="Freeform 926"/>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59" name="Freeform 927"/>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60" name="Freeform 928"/>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61" name="Freeform 929"/>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62" name="Freeform 930"/>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63" name="Freeform 931"/>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964" name="Freeform 932"/>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65" name="Freeform 933"/>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66" name="Freeform 934"/>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67" name="Freeform 935"/>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68" name="Freeform 936"/>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69" name="Freeform 937"/>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70" name="Freeform 938"/>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71" name="Freeform 939"/>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72" name="Freeform 940"/>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73" name="Freeform 941"/>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74" name="Freeform 942"/>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75" name="Freeform 943"/>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7976" name="Freeform 944"/>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7977" name="Freeform 945"/>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78" name="Freeform 946"/>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979" name="Freeform 947"/>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80" name="Freeform 948"/>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81" name="Freeform 949"/>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82" name="Freeform 950"/>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83" name="Freeform 951"/>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84" name="Freeform 952"/>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85" name="Freeform 953"/>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86" name="Freeform 954"/>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87" name="Freeform 955"/>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988" name="Freeform 956"/>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89" name="Freeform 957"/>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90" name="Freeform 958"/>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991" name="Freeform 959"/>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92" name="Freeform 960"/>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93" name="Freeform 961"/>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94" name="Freeform 962"/>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95" name="Freeform 963"/>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996" name="Freeform 964"/>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997" name="Freeform 965"/>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998" name="Freeform 966"/>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999" name="Freeform 967"/>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8000" name="Freeform 968"/>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01" name="Freeform 969"/>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8002" name="Freeform 970"/>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8003" name="Freeform 971"/>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8004" name="Freeform 972"/>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05" name="Freeform 973"/>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06" name="Freeform 974"/>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007" name="Freeform 975"/>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8008" name="Freeform 976"/>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8009" name="Freeform 977"/>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010" name="Freeform 978"/>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011" name="Freeform 979"/>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8012" name="Freeform 980"/>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8013" name="Freeform 981"/>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8014" name="Freeform 982"/>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8015" name="Freeform 983"/>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8016" name="Freeform 984"/>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8017" name="Freeform 985"/>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8018" name="Freeform 986"/>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8019" name="Line 987"/>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grpSp>
        <p:nvGrpSpPr>
          <p:cNvPr id="17416" name="Group 988"/>
          <p:cNvGrpSpPr>
            <a:grpSpLocks/>
          </p:cNvGrpSpPr>
          <p:nvPr/>
        </p:nvGrpSpPr>
        <p:grpSpPr bwMode="auto">
          <a:xfrm>
            <a:off x="3887788" y="4833938"/>
            <a:ext cx="1239837" cy="919162"/>
            <a:chOff x="2400" y="1581"/>
            <a:chExt cx="781" cy="579"/>
          </a:xfrm>
        </p:grpSpPr>
        <p:grpSp>
          <p:nvGrpSpPr>
            <p:cNvPr id="17422" name="Group 989"/>
            <p:cNvGrpSpPr>
              <a:grpSpLocks/>
            </p:cNvGrpSpPr>
            <p:nvPr/>
          </p:nvGrpSpPr>
          <p:grpSpPr bwMode="auto">
            <a:xfrm>
              <a:off x="2400" y="1581"/>
              <a:ext cx="589" cy="387"/>
              <a:chOff x="2436" y="2170"/>
              <a:chExt cx="589" cy="387"/>
            </a:xfrm>
          </p:grpSpPr>
          <p:sp>
            <p:nvSpPr>
              <p:cNvPr id="17721" name="Freeform 990"/>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7722" name="Freeform 991"/>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7723" name="Freeform 992"/>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7724" name="Freeform 993"/>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7725" name="Freeform 994"/>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7726" name="Freeform 995"/>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7727" name="Freeform 996"/>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728" name="Freeform 997"/>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729" name="Freeform 998"/>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730" name="Freeform 999"/>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731" name="Freeform 1000"/>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732" name="Freeform 1001"/>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7733" name="Line 1002"/>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7734" name="Line 1003"/>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7735" name="Freeform 1004"/>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7736" name="Freeform 1005"/>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737" name="Freeform 1006"/>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7738" name="Freeform 1007"/>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7739" name="Line 1008"/>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740" name="Freeform 1009"/>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7741" name="Freeform 1010"/>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7742" name="Line 1011"/>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743" name="Freeform 1012"/>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7744" name="Freeform 1013"/>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745" name="Freeform 1014"/>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46" name="Freeform 1015"/>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747" name="Freeform 1016"/>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48" name="Freeform 1017"/>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749" name="Freeform 1018"/>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50" name="Freeform 1019"/>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751" name="Freeform 1020"/>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52" name="Freeform 1021"/>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753" name="Freeform 1022"/>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754" name="Freeform 1023"/>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55" name="Freeform 1024"/>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756" name="Freeform 1025"/>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57" name="Freeform 1026"/>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758" name="Freeform 1027"/>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59" name="Freeform 1028"/>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760" name="Freeform 1029"/>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61" name="Freeform 1030"/>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762" name="Freeform 1031"/>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63" name="Freeform 1032"/>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64" name="Freeform 1033"/>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765" name="Freeform 1034"/>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766" name="Freeform 1035"/>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67" name="Freeform 1036"/>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768" name="Freeform 1037"/>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69" name="Freeform 1038"/>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70" name="Freeform 1039"/>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771" name="Freeform 1040"/>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72" name="Freeform 1041"/>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773" name="Freeform 1042"/>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74" name="Freeform 1043"/>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775" name="Freeform 1044"/>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76" name="Freeform 1045"/>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777" name="Freeform 1046"/>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78" name="Freeform 1047"/>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779" name="Freeform 1048"/>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80" name="Freeform 1049"/>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781" name="Freeform 1050"/>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82" name="Freeform 1051"/>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783" name="Freeform 1052"/>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784" name="Freeform 1053"/>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785" name="Freeform 1054"/>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86" name="Freeform 1055"/>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87" name="Freeform 1056"/>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788" name="Freeform 1057"/>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789" name="Freeform 1058"/>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90" name="Freeform 1059"/>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91" name="Freeform 1060"/>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792" name="Freeform 1061"/>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793" name="Freeform 1062"/>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94" name="Freeform 1063"/>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95" name="Freeform 1064"/>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796" name="Freeform 1065"/>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797" name="Freeform 1066"/>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98" name="Freeform 1067"/>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99" name="Freeform 1068"/>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800" name="Freeform 1069"/>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01" name="Freeform 1070"/>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02" name="Freeform 1071"/>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803" name="Freeform 1072"/>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04" name="Freeform 1073"/>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05" name="Freeform 1074"/>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06" name="Freeform 1075"/>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07" name="Freeform 1076"/>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08" name="Freeform 1077"/>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09" name="Freeform 1078"/>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10" name="Freeform 1079"/>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11" name="Freeform 1080"/>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12" name="Freeform 1081"/>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813" name="Freeform 1082"/>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14" name="Freeform 1083"/>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15" name="Freeform 1084"/>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16" name="Freeform 1085"/>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817" name="Freeform 1086"/>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18" name="Freeform 1087"/>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19" name="Freeform 1088"/>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20" name="Freeform 1089"/>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21" name="Freeform 1090"/>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822" name="Freeform 1091"/>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823" name="Freeform 1092"/>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24" name="Freeform 1093"/>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7825" name="Freeform 1094"/>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7826" name="Freeform 1095"/>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27" name="Freeform 1096"/>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828" name="Freeform 1097"/>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829" name="Freeform 1098"/>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30" name="Freeform 1099"/>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31" name="Freeform 1100"/>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32" name="Freeform 1101"/>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833" name="Freeform 1102"/>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34" name="Freeform 1103"/>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835" name="Freeform 1104"/>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836" name="Freeform 1105"/>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837" name="Freeform 1106"/>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38" name="Freeform 1107"/>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39" name="Freeform 1108"/>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840" name="Freeform 1109"/>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41" name="Freeform 1110"/>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42" name="Freeform 1111"/>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43" name="Freeform 1112"/>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44" name="Freeform 1113"/>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45" name="Freeform 1114"/>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846" name="Freeform 1115"/>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47" name="Freeform 1116"/>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48" name="Freeform 1117"/>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849" name="Freeform 1118"/>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50" name="Freeform 1119"/>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851" name="Freeform 1120"/>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852" name="Freeform 1121"/>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853" name="Freeform 1122"/>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54" name="Freeform 1123"/>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55" name="Freeform 1124"/>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856" name="Freeform 1125"/>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857" name="Freeform 1126"/>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858" name="Freeform 1127"/>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859" name="Freeform 1128"/>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860" name="Freeform 1129"/>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861" name="Freeform 1130"/>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7862" name="Freeform 1131"/>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7863" name="Freeform 1132"/>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7864" name="Freeform 1133"/>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7865" name="Freeform 1134"/>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7866" name="Freeform 1135"/>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7867" name="Freeform 1136"/>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7868" name="Line 1137"/>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7423" name="Group 1138"/>
            <p:cNvGrpSpPr>
              <a:grpSpLocks/>
            </p:cNvGrpSpPr>
            <p:nvPr/>
          </p:nvGrpSpPr>
          <p:grpSpPr bwMode="auto">
            <a:xfrm>
              <a:off x="2496" y="1677"/>
              <a:ext cx="589" cy="387"/>
              <a:chOff x="2436" y="2170"/>
              <a:chExt cx="589" cy="387"/>
            </a:xfrm>
          </p:grpSpPr>
          <p:sp>
            <p:nvSpPr>
              <p:cNvPr id="17573" name="Freeform 1139"/>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7574" name="Freeform 1140"/>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7575" name="Freeform 1141"/>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7576" name="Freeform 1142"/>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7577" name="Freeform 1143"/>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7578" name="Freeform 1144"/>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7579" name="Freeform 1145"/>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580" name="Freeform 1146"/>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581" name="Freeform 1147"/>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582" name="Freeform 1148"/>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583" name="Freeform 1149"/>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584" name="Freeform 1150"/>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7585" name="Line 1151"/>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7586" name="Line 1152"/>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7587" name="Freeform 1153"/>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7588" name="Freeform 1154"/>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589" name="Freeform 1155"/>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7590" name="Freeform 1156"/>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7591" name="Line 1157"/>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592" name="Freeform 1158"/>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7593" name="Freeform 1159"/>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7594" name="Line 1160"/>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595" name="Freeform 1161"/>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7596" name="Freeform 1162"/>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597" name="Freeform 1163"/>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598" name="Freeform 1164"/>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599" name="Freeform 1165"/>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00" name="Freeform 1166"/>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601" name="Freeform 1167"/>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602" name="Freeform 1168"/>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603" name="Freeform 1169"/>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604" name="Freeform 1170"/>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05" name="Freeform 1171"/>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606" name="Freeform 1172"/>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07" name="Freeform 1173"/>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608" name="Freeform 1174"/>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09" name="Freeform 1175"/>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610" name="Freeform 1176"/>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611" name="Freeform 1177"/>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612" name="Freeform 1178"/>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613" name="Freeform 1179"/>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614" name="Freeform 1180"/>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15" name="Freeform 1181"/>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16" name="Freeform 1182"/>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617" name="Freeform 1183"/>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618" name="Freeform 1184"/>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19" name="Freeform 1185"/>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620" name="Freeform 1186"/>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621" name="Freeform 1187"/>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22" name="Freeform 1188"/>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623" name="Freeform 1189"/>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624" name="Freeform 1190"/>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25" name="Freeform 1191"/>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26" name="Freeform 1192"/>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27" name="Freeform 1193"/>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28" name="Freeform 1194"/>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29" name="Freeform 1195"/>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30" name="Freeform 1196"/>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631" name="Freeform 1197"/>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632" name="Freeform 1198"/>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33" name="Freeform 1199"/>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34" name="Freeform 1200"/>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635" name="Freeform 1201"/>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36" name="Freeform 1202"/>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37" name="Freeform 1203"/>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38" name="Freeform 1204"/>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39" name="Freeform 1205"/>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40" name="Freeform 1206"/>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41" name="Freeform 1207"/>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42" name="Freeform 1208"/>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43" name="Freeform 1209"/>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644" name="Freeform 1210"/>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45" name="Freeform 1211"/>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46" name="Freeform 1212"/>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47" name="Freeform 1213"/>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48" name="Freeform 1214"/>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49" name="Freeform 1215"/>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50" name="Freeform 1216"/>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51" name="Freeform 1217"/>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52" name="Freeform 1218"/>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53" name="Freeform 1219"/>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54" name="Freeform 1220"/>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55" name="Freeform 1221"/>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56" name="Freeform 1222"/>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57" name="Freeform 1223"/>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58" name="Freeform 1224"/>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59" name="Freeform 1225"/>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60" name="Freeform 1226"/>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61" name="Freeform 1227"/>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62" name="Freeform 1228"/>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63" name="Freeform 1229"/>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64" name="Freeform 1230"/>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665" name="Freeform 1231"/>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66" name="Freeform 1232"/>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67" name="Freeform 1233"/>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68" name="Freeform 1234"/>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69" name="Freeform 1235"/>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70" name="Freeform 1236"/>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71" name="Freeform 1237"/>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72" name="Freeform 1238"/>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73" name="Freeform 1239"/>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74" name="Freeform 1240"/>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75" name="Freeform 1241"/>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76" name="Freeform 1242"/>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7677" name="Freeform 1243"/>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7678" name="Freeform 1244"/>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79" name="Freeform 1245"/>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680" name="Freeform 1246"/>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81" name="Freeform 1247"/>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82" name="Freeform 1248"/>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83" name="Freeform 1249"/>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84" name="Freeform 1250"/>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85" name="Freeform 1251"/>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86" name="Freeform 1252"/>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87" name="Freeform 1253"/>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88" name="Freeform 1254"/>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689" name="Freeform 1255"/>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90" name="Freeform 1256"/>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91" name="Freeform 1257"/>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692" name="Freeform 1258"/>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93" name="Freeform 1259"/>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94" name="Freeform 1260"/>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95" name="Freeform 1261"/>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696" name="Freeform 1262"/>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697" name="Freeform 1263"/>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698" name="Freeform 1264"/>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699" name="Freeform 1265"/>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00" name="Freeform 1266"/>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701" name="Freeform 1267"/>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02" name="Freeform 1268"/>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703" name="Freeform 1269"/>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704" name="Freeform 1270"/>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705" name="Freeform 1271"/>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06" name="Freeform 1272"/>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07" name="Freeform 1273"/>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708" name="Freeform 1274"/>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709" name="Freeform 1275"/>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710" name="Freeform 1276"/>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711" name="Freeform 1277"/>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712" name="Freeform 1278"/>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713" name="Freeform 1279"/>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7714" name="Freeform 1280"/>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7715" name="Freeform 1281"/>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7716" name="Freeform 1282"/>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7717" name="Freeform 1283"/>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7718" name="Freeform 1284"/>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7719" name="Freeform 1285"/>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7720" name="Line 1286"/>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nvGrpSpPr>
            <p:cNvPr id="17424" name="Group 1287"/>
            <p:cNvGrpSpPr>
              <a:grpSpLocks/>
            </p:cNvGrpSpPr>
            <p:nvPr/>
          </p:nvGrpSpPr>
          <p:grpSpPr bwMode="auto">
            <a:xfrm>
              <a:off x="2592" y="1773"/>
              <a:ext cx="589" cy="387"/>
              <a:chOff x="2436" y="2170"/>
              <a:chExt cx="589" cy="387"/>
            </a:xfrm>
          </p:grpSpPr>
          <p:sp>
            <p:nvSpPr>
              <p:cNvPr id="17425" name="Freeform 1288"/>
              <p:cNvSpPr>
                <a:spLocks/>
              </p:cNvSpPr>
              <p:nvPr/>
            </p:nvSpPr>
            <p:spPr bwMode="auto">
              <a:xfrm>
                <a:off x="2914" y="2504"/>
                <a:ext cx="111" cy="53"/>
              </a:xfrm>
              <a:custGeom>
                <a:avLst/>
                <a:gdLst>
                  <a:gd name="T0" fmla="*/ 2 w 111"/>
                  <a:gd name="T1" fmla="*/ 22 h 53"/>
                  <a:gd name="T2" fmla="*/ 1 w 111"/>
                  <a:gd name="T3" fmla="*/ 21 h 53"/>
                  <a:gd name="T4" fmla="*/ 0 w 111"/>
                  <a:gd name="T5" fmla="*/ 19 h 53"/>
                  <a:gd name="T6" fmla="*/ 0 w 111"/>
                  <a:gd name="T7" fmla="*/ 17 h 53"/>
                  <a:gd name="T8" fmla="*/ 0 w 111"/>
                  <a:gd name="T9" fmla="*/ 16 h 53"/>
                  <a:gd name="T10" fmla="*/ 0 w 111"/>
                  <a:gd name="T11" fmla="*/ 7 h 53"/>
                  <a:gd name="T12" fmla="*/ 0 w 111"/>
                  <a:gd name="T13" fmla="*/ 5 h 53"/>
                  <a:gd name="T14" fmla="*/ 2 w 111"/>
                  <a:gd name="T15" fmla="*/ 4 h 53"/>
                  <a:gd name="T16" fmla="*/ 35 w 111"/>
                  <a:gd name="T17" fmla="*/ 0 h 53"/>
                  <a:gd name="T18" fmla="*/ 37 w 111"/>
                  <a:gd name="T19" fmla="*/ 0 h 53"/>
                  <a:gd name="T20" fmla="*/ 38 w 111"/>
                  <a:gd name="T21" fmla="*/ 0 h 53"/>
                  <a:gd name="T22" fmla="*/ 40 w 111"/>
                  <a:gd name="T23" fmla="*/ 0 h 53"/>
                  <a:gd name="T24" fmla="*/ 81 w 111"/>
                  <a:gd name="T25" fmla="*/ 2 h 53"/>
                  <a:gd name="T26" fmla="*/ 82 w 111"/>
                  <a:gd name="T27" fmla="*/ 2 h 53"/>
                  <a:gd name="T28" fmla="*/ 84 w 111"/>
                  <a:gd name="T29" fmla="*/ 3 h 53"/>
                  <a:gd name="T30" fmla="*/ 86 w 111"/>
                  <a:gd name="T31" fmla="*/ 3 h 53"/>
                  <a:gd name="T32" fmla="*/ 88 w 111"/>
                  <a:gd name="T33" fmla="*/ 4 h 53"/>
                  <a:gd name="T34" fmla="*/ 90 w 111"/>
                  <a:gd name="T35" fmla="*/ 5 h 53"/>
                  <a:gd name="T36" fmla="*/ 107 w 111"/>
                  <a:gd name="T37" fmla="*/ 21 h 53"/>
                  <a:gd name="T38" fmla="*/ 108 w 111"/>
                  <a:gd name="T39" fmla="*/ 23 h 53"/>
                  <a:gd name="T40" fmla="*/ 109 w 111"/>
                  <a:gd name="T41" fmla="*/ 24 h 53"/>
                  <a:gd name="T42" fmla="*/ 110 w 111"/>
                  <a:gd name="T43" fmla="*/ 26 h 53"/>
                  <a:gd name="T44" fmla="*/ 110 w 111"/>
                  <a:gd name="T45" fmla="*/ 36 h 53"/>
                  <a:gd name="T46" fmla="*/ 109 w 111"/>
                  <a:gd name="T47" fmla="*/ 37 h 53"/>
                  <a:gd name="T48" fmla="*/ 108 w 111"/>
                  <a:gd name="T49" fmla="*/ 39 h 53"/>
                  <a:gd name="T50" fmla="*/ 72 w 111"/>
                  <a:gd name="T51" fmla="*/ 51 h 53"/>
                  <a:gd name="T52" fmla="*/ 70 w 111"/>
                  <a:gd name="T53" fmla="*/ 51 h 53"/>
                  <a:gd name="T54" fmla="*/ 68 w 111"/>
                  <a:gd name="T55" fmla="*/ 52 h 53"/>
                  <a:gd name="T56" fmla="*/ 66 w 111"/>
                  <a:gd name="T57" fmla="*/ 52 h 53"/>
                  <a:gd name="T58" fmla="*/ 64 w 111"/>
                  <a:gd name="T59" fmla="*/ 51 h 53"/>
                  <a:gd name="T60" fmla="*/ 62 w 111"/>
                  <a:gd name="T61" fmla="*/ 51 h 53"/>
                  <a:gd name="T62" fmla="*/ 2 w 111"/>
                  <a:gd name="T63" fmla="*/ 22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53"/>
                  <a:gd name="T98" fmla="*/ 111 w 111"/>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53">
                    <a:moveTo>
                      <a:pt x="2" y="22"/>
                    </a:moveTo>
                    <a:lnTo>
                      <a:pt x="1" y="21"/>
                    </a:lnTo>
                    <a:lnTo>
                      <a:pt x="0" y="19"/>
                    </a:lnTo>
                    <a:lnTo>
                      <a:pt x="0" y="17"/>
                    </a:lnTo>
                    <a:lnTo>
                      <a:pt x="0" y="16"/>
                    </a:lnTo>
                    <a:lnTo>
                      <a:pt x="0" y="7"/>
                    </a:lnTo>
                    <a:lnTo>
                      <a:pt x="0" y="5"/>
                    </a:lnTo>
                    <a:lnTo>
                      <a:pt x="2" y="4"/>
                    </a:lnTo>
                    <a:lnTo>
                      <a:pt x="35" y="0"/>
                    </a:lnTo>
                    <a:lnTo>
                      <a:pt x="37" y="0"/>
                    </a:lnTo>
                    <a:lnTo>
                      <a:pt x="38" y="0"/>
                    </a:lnTo>
                    <a:lnTo>
                      <a:pt x="40" y="0"/>
                    </a:lnTo>
                    <a:lnTo>
                      <a:pt x="81" y="2"/>
                    </a:lnTo>
                    <a:lnTo>
                      <a:pt x="82" y="2"/>
                    </a:lnTo>
                    <a:lnTo>
                      <a:pt x="84" y="3"/>
                    </a:lnTo>
                    <a:lnTo>
                      <a:pt x="86" y="3"/>
                    </a:lnTo>
                    <a:lnTo>
                      <a:pt x="88" y="4"/>
                    </a:lnTo>
                    <a:lnTo>
                      <a:pt x="90" y="5"/>
                    </a:lnTo>
                    <a:lnTo>
                      <a:pt x="107" y="21"/>
                    </a:lnTo>
                    <a:lnTo>
                      <a:pt x="108" y="23"/>
                    </a:lnTo>
                    <a:lnTo>
                      <a:pt x="109" y="24"/>
                    </a:lnTo>
                    <a:lnTo>
                      <a:pt x="110" y="26"/>
                    </a:lnTo>
                    <a:lnTo>
                      <a:pt x="110" y="36"/>
                    </a:lnTo>
                    <a:lnTo>
                      <a:pt x="109" y="37"/>
                    </a:lnTo>
                    <a:lnTo>
                      <a:pt x="108" y="39"/>
                    </a:lnTo>
                    <a:lnTo>
                      <a:pt x="72" y="51"/>
                    </a:lnTo>
                    <a:lnTo>
                      <a:pt x="70" y="51"/>
                    </a:lnTo>
                    <a:lnTo>
                      <a:pt x="68" y="52"/>
                    </a:lnTo>
                    <a:lnTo>
                      <a:pt x="66" y="52"/>
                    </a:lnTo>
                    <a:lnTo>
                      <a:pt x="64" y="51"/>
                    </a:lnTo>
                    <a:lnTo>
                      <a:pt x="62" y="51"/>
                    </a:lnTo>
                    <a:lnTo>
                      <a:pt x="2" y="22"/>
                    </a:lnTo>
                  </a:path>
                </a:pathLst>
              </a:custGeom>
              <a:solidFill>
                <a:srgbClr val="FFFFFF"/>
              </a:solidFill>
              <a:ln w="12700" cap="rnd">
                <a:solidFill>
                  <a:srgbClr val="ABABAB"/>
                </a:solidFill>
                <a:round/>
                <a:headEnd/>
                <a:tailEnd/>
              </a:ln>
            </p:spPr>
            <p:txBody>
              <a:bodyPr/>
              <a:lstStyle/>
              <a:p>
                <a:endParaRPr lang="zh-CN" altLang="en-US"/>
              </a:p>
            </p:txBody>
          </p:sp>
          <p:sp>
            <p:nvSpPr>
              <p:cNvPr id="17426" name="Freeform 1289"/>
              <p:cNvSpPr>
                <a:spLocks/>
              </p:cNvSpPr>
              <p:nvPr/>
            </p:nvSpPr>
            <p:spPr bwMode="auto">
              <a:xfrm>
                <a:off x="2914" y="2509"/>
                <a:ext cx="75" cy="28"/>
              </a:xfrm>
              <a:custGeom>
                <a:avLst/>
                <a:gdLst>
                  <a:gd name="T0" fmla="*/ 2 w 75"/>
                  <a:gd name="T1" fmla="*/ 0 h 28"/>
                  <a:gd name="T2" fmla="*/ 0 w 75"/>
                  <a:gd name="T3" fmla="*/ 0 h 28"/>
                  <a:gd name="T4" fmla="*/ 0 w 75"/>
                  <a:gd name="T5" fmla="*/ 1 h 28"/>
                  <a:gd name="T6" fmla="*/ 40 w 75"/>
                  <a:gd name="T7" fmla="*/ 4 h 28"/>
                  <a:gd name="T8" fmla="*/ 65 w 75"/>
                  <a:gd name="T9" fmla="*/ 24 h 28"/>
                  <a:gd name="T10" fmla="*/ 67 w 75"/>
                  <a:gd name="T11" fmla="*/ 25 h 28"/>
                  <a:gd name="T12" fmla="*/ 69 w 75"/>
                  <a:gd name="T13" fmla="*/ 26 h 28"/>
                  <a:gd name="T14" fmla="*/ 71 w 75"/>
                  <a:gd name="T15" fmla="*/ 27 h 28"/>
                  <a:gd name="T16" fmla="*/ 72 w 75"/>
                  <a:gd name="T17" fmla="*/ 26 h 28"/>
                  <a:gd name="T18" fmla="*/ 74 w 75"/>
                  <a:gd name="T19" fmla="*/ 25 h 28"/>
                  <a:gd name="T20" fmla="*/ 72 w 75"/>
                  <a:gd name="T21" fmla="*/ 23 h 28"/>
                  <a:gd name="T22" fmla="*/ 71 w 75"/>
                  <a:gd name="T23" fmla="*/ 23 h 28"/>
                  <a:gd name="T24" fmla="*/ 69 w 75"/>
                  <a:gd name="T25" fmla="*/ 23 h 28"/>
                  <a:gd name="T26" fmla="*/ 67 w 75"/>
                  <a:gd name="T27" fmla="*/ 22 h 28"/>
                  <a:gd name="T28" fmla="*/ 66 w 75"/>
                  <a:gd name="T29" fmla="*/ 21 h 28"/>
                  <a:gd name="T30" fmla="*/ 45 w 75"/>
                  <a:gd name="T31" fmla="*/ 5 h 28"/>
                  <a:gd name="T32" fmla="*/ 43 w 75"/>
                  <a:gd name="T33" fmla="*/ 4 h 28"/>
                  <a:gd name="T34" fmla="*/ 41 w 75"/>
                  <a:gd name="T35" fmla="*/ 3 h 28"/>
                  <a:gd name="T36" fmla="*/ 40 w 75"/>
                  <a:gd name="T37" fmla="*/ 2 h 28"/>
                  <a:gd name="T38" fmla="*/ 2 w 75"/>
                  <a:gd name="T39" fmla="*/ 0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8"/>
                  <a:gd name="T62" fmla="*/ 75 w 75"/>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8">
                    <a:moveTo>
                      <a:pt x="2" y="0"/>
                    </a:moveTo>
                    <a:lnTo>
                      <a:pt x="0" y="0"/>
                    </a:lnTo>
                    <a:lnTo>
                      <a:pt x="0" y="1"/>
                    </a:lnTo>
                    <a:lnTo>
                      <a:pt x="40" y="4"/>
                    </a:lnTo>
                    <a:lnTo>
                      <a:pt x="65" y="24"/>
                    </a:lnTo>
                    <a:lnTo>
                      <a:pt x="67" y="25"/>
                    </a:lnTo>
                    <a:lnTo>
                      <a:pt x="69" y="26"/>
                    </a:lnTo>
                    <a:lnTo>
                      <a:pt x="71" y="27"/>
                    </a:lnTo>
                    <a:lnTo>
                      <a:pt x="72" y="26"/>
                    </a:lnTo>
                    <a:lnTo>
                      <a:pt x="74" y="25"/>
                    </a:lnTo>
                    <a:lnTo>
                      <a:pt x="72" y="23"/>
                    </a:lnTo>
                    <a:lnTo>
                      <a:pt x="71" y="23"/>
                    </a:lnTo>
                    <a:lnTo>
                      <a:pt x="69" y="23"/>
                    </a:lnTo>
                    <a:lnTo>
                      <a:pt x="67" y="22"/>
                    </a:lnTo>
                    <a:lnTo>
                      <a:pt x="66" y="21"/>
                    </a:lnTo>
                    <a:lnTo>
                      <a:pt x="45" y="5"/>
                    </a:lnTo>
                    <a:lnTo>
                      <a:pt x="43" y="4"/>
                    </a:lnTo>
                    <a:lnTo>
                      <a:pt x="41" y="3"/>
                    </a:lnTo>
                    <a:lnTo>
                      <a:pt x="40" y="2"/>
                    </a:lnTo>
                    <a:lnTo>
                      <a:pt x="2" y="0"/>
                    </a:lnTo>
                  </a:path>
                </a:pathLst>
              </a:custGeom>
              <a:solidFill>
                <a:srgbClr val="ABABAB"/>
              </a:solidFill>
              <a:ln w="12700" cap="rnd">
                <a:solidFill>
                  <a:srgbClr val="ABABAB"/>
                </a:solidFill>
                <a:round/>
                <a:headEnd/>
                <a:tailEnd/>
              </a:ln>
            </p:spPr>
            <p:txBody>
              <a:bodyPr/>
              <a:lstStyle/>
              <a:p>
                <a:endParaRPr lang="zh-CN" altLang="en-US"/>
              </a:p>
            </p:txBody>
          </p:sp>
          <p:sp>
            <p:nvSpPr>
              <p:cNvPr id="17427" name="Freeform 1290"/>
              <p:cNvSpPr>
                <a:spLocks/>
              </p:cNvSpPr>
              <p:nvPr/>
            </p:nvSpPr>
            <p:spPr bwMode="auto">
              <a:xfrm>
                <a:off x="2929" y="2505"/>
                <a:ext cx="37" cy="19"/>
              </a:xfrm>
              <a:custGeom>
                <a:avLst/>
                <a:gdLst>
                  <a:gd name="T0" fmla="*/ 0 w 37"/>
                  <a:gd name="T1" fmla="*/ 12 h 19"/>
                  <a:gd name="T2" fmla="*/ 18 w 37"/>
                  <a:gd name="T3" fmla="*/ 18 h 19"/>
                  <a:gd name="T4" fmla="*/ 36 w 37"/>
                  <a:gd name="T5" fmla="*/ 0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2"/>
                    </a:moveTo>
                    <a:lnTo>
                      <a:pt x="18" y="18"/>
                    </a:lnTo>
                    <a:lnTo>
                      <a:pt x="36" y="0"/>
                    </a:lnTo>
                  </a:path>
                </a:pathLst>
              </a:custGeom>
              <a:noFill/>
              <a:ln w="12700" cap="rnd">
                <a:solidFill>
                  <a:srgbClr val="000000"/>
                </a:solidFill>
                <a:round/>
                <a:headEnd type="none" w="sm" len="sm"/>
                <a:tailEnd type="none" w="sm" len="sm"/>
              </a:ln>
            </p:spPr>
            <p:txBody>
              <a:bodyPr/>
              <a:lstStyle/>
              <a:p>
                <a:endParaRPr lang="zh-CN" altLang="en-US"/>
              </a:p>
            </p:txBody>
          </p:sp>
          <p:sp>
            <p:nvSpPr>
              <p:cNvPr id="17428" name="Freeform 1291"/>
              <p:cNvSpPr>
                <a:spLocks/>
              </p:cNvSpPr>
              <p:nvPr/>
            </p:nvSpPr>
            <p:spPr bwMode="auto">
              <a:xfrm>
                <a:off x="2978" y="2527"/>
                <a:ext cx="47" cy="30"/>
              </a:xfrm>
              <a:custGeom>
                <a:avLst/>
                <a:gdLst>
                  <a:gd name="T0" fmla="*/ 0 w 47"/>
                  <a:gd name="T1" fmla="*/ 28 h 30"/>
                  <a:gd name="T2" fmla="*/ 1 w 47"/>
                  <a:gd name="T3" fmla="*/ 28 h 30"/>
                  <a:gd name="T4" fmla="*/ 3 w 47"/>
                  <a:gd name="T5" fmla="*/ 27 h 30"/>
                  <a:gd name="T6" fmla="*/ 3 w 47"/>
                  <a:gd name="T7" fmla="*/ 16 h 30"/>
                  <a:gd name="T8" fmla="*/ 3 w 47"/>
                  <a:gd name="T9" fmla="*/ 14 h 30"/>
                  <a:gd name="T10" fmla="*/ 3 w 47"/>
                  <a:gd name="T11" fmla="*/ 13 h 30"/>
                  <a:gd name="T12" fmla="*/ 2 w 47"/>
                  <a:gd name="T13" fmla="*/ 11 h 30"/>
                  <a:gd name="T14" fmla="*/ 4 w 47"/>
                  <a:gd name="T15" fmla="*/ 11 h 30"/>
                  <a:gd name="T16" fmla="*/ 5 w 47"/>
                  <a:gd name="T17" fmla="*/ 11 h 30"/>
                  <a:gd name="T18" fmla="*/ 43 w 47"/>
                  <a:gd name="T19" fmla="*/ 1 h 30"/>
                  <a:gd name="T20" fmla="*/ 43 w 47"/>
                  <a:gd name="T21" fmla="*/ 0 h 30"/>
                  <a:gd name="T22" fmla="*/ 45 w 47"/>
                  <a:gd name="T23" fmla="*/ 1 h 30"/>
                  <a:gd name="T24" fmla="*/ 46 w 47"/>
                  <a:gd name="T25" fmla="*/ 3 h 30"/>
                  <a:gd name="T26" fmla="*/ 46 w 47"/>
                  <a:gd name="T27" fmla="*/ 13 h 30"/>
                  <a:gd name="T28" fmla="*/ 45 w 47"/>
                  <a:gd name="T29" fmla="*/ 15 h 30"/>
                  <a:gd name="T30" fmla="*/ 43 w 47"/>
                  <a:gd name="T31" fmla="*/ 16 h 30"/>
                  <a:gd name="T32" fmla="*/ 7 w 47"/>
                  <a:gd name="T33" fmla="*/ 28 h 30"/>
                  <a:gd name="T34" fmla="*/ 5 w 47"/>
                  <a:gd name="T35" fmla="*/ 28 h 30"/>
                  <a:gd name="T36" fmla="*/ 3 w 47"/>
                  <a:gd name="T37" fmla="*/ 29 h 30"/>
                  <a:gd name="T38" fmla="*/ 1 w 47"/>
                  <a:gd name="T39" fmla="*/ 29 h 30"/>
                  <a:gd name="T40" fmla="*/ 0 w 47"/>
                  <a:gd name="T41" fmla="*/ 28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0"/>
                  <a:gd name="T65" fmla="*/ 47 w 47"/>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0">
                    <a:moveTo>
                      <a:pt x="0" y="28"/>
                    </a:moveTo>
                    <a:lnTo>
                      <a:pt x="1" y="28"/>
                    </a:lnTo>
                    <a:lnTo>
                      <a:pt x="3" y="27"/>
                    </a:lnTo>
                    <a:lnTo>
                      <a:pt x="3" y="16"/>
                    </a:lnTo>
                    <a:lnTo>
                      <a:pt x="3" y="14"/>
                    </a:lnTo>
                    <a:lnTo>
                      <a:pt x="3" y="13"/>
                    </a:lnTo>
                    <a:lnTo>
                      <a:pt x="2" y="11"/>
                    </a:lnTo>
                    <a:lnTo>
                      <a:pt x="4" y="11"/>
                    </a:lnTo>
                    <a:lnTo>
                      <a:pt x="5" y="11"/>
                    </a:lnTo>
                    <a:lnTo>
                      <a:pt x="43" y="1"/>
                    </a:lnTo>
                    <a:lnTo>
                      <a:pt x="43" y="0"/>
                    </a:lnTo>
                    <a:lnTo>
                      <a:pt x="45" y="1"/>
                    </a:lnTo>
                    <a:lnTo>
                      <a:pt x="46" y="3"/>
                    </a:lnTo>
                    <a:lnTo>
                      <a:pt x="46" y="13"/>
                    </a:lnTo>
                    <a:lnTo>
                      <a:pt x="45" y="15"/>
                    </a:lnTo>
                    <a:lnTo>
                      <a:pt x="43" y="16"/>
                    </a:lnTo>
                    <a:lnTo>
                      <a:pt x="7" y="28"/>
                    </a:lnTo>
                    <a:lnTo>
                      <a:pt x="5" y="28"/>
                    </a:lnTo>
                    <a:lnTo>
                      <a:pt x="3" y="29"/>
                    </a:lnTo>
                    <a:lnTo>
                      <a:pt x="1" y="29"/>
                    </a:lnTo>
                    <a:lnTo>
                      <a:pt x="0" y="28"/>
                    </a:lnTo>
                  </a:path>
                </a:pathLst>
              </a:custGeom>
              <a:solidFill>
                <a:srgbClr val="ABABAB"/>
              </a:solidFill>
              <a:ln w="12700" cap="rnd">
                <a:solidFill>
                  <a:srgbClr val="ABABAB"/>
                </a:solidFill>
                <a:round/>
                <a:headEnd/>
                <a:tailEnd/>
              </a:ln>
            </p:spPr>
            <p:txBody>
              <a:bodyPr/>
              <a:lstStyle/>
              <a:p>
                <a:endParaRPr lang="zh-CN" altLang="en-US"/>
              </a:p>
            </p:txBody>
          </p:sp>
          <p:sp>
            <p:nvSpPr>
              <p:cNvPr id="17429" name="Freeform 1292"/>
              <p:cNvSpPr>
                <a:spLocks/>
              </p:cNvSpPr>
              <p:nvPr/>
            </p:nvSpPr>
            <p:spPr bwMode="auto">
              <a:xfrm>
                <a:off x="2914" y="2513"/>
                <a:ext cx="110" cy="28"/>
              </a:xfrm>
              <a:custGeom>
                <a:avLst/>
                <a:gdLst>
                  <a:gd name="T0" fmla="*/ 0 w 110"/>
                  <a:gd name="T1" fmla="*/ 0 h 28"/>
                  <a:gd name="T2" fmla="*/ 1 w 110"/>
                  <a:gd name="T3" fmla="*/ 1 h 28"/>
                  <a:gd name="T4" fmla="*/ 39 w 110"/>
                  <a:gd name="T5" fmla="*/ 6 h 28"/>
                  <a:gd name="T6" fmla="*/ 64 w 110"/>
                  <a:gd name="T7" fmla="*/ 26 h 28"/>
                  <a:gd name="T8" fmla="*/ 65 w 110"/>
                  <a:gd name="T9" fmla="*/ 26 h 28"/>
                  <a:gd name="T10" fmla="*/ 67 w 110"/>
                  <a:gd name="T11" fmla="*/ 27 h 28"/>
                  <a:gd name="T12" fmla="*/ 69 w 110"/>
                  <a:gd name="T13" fmla="*/ 27 h 28"/>
                  <a:gd name="T14" fmla="*/ 71 w 110"/>
                  <a:gd name="T15" fmla="*/ 27 h 28"/>
                  <a:gd name="T16" fmla="*/ 109 w 110"/>
                  <a:gd name="T17" fmla="*/ 16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28"/>
                  <a:gd name="T29" fmla="*/ 110 w 110"/>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28">
                    <a:moveTo>
                      <a:pt x="0" y="0"/>
                    </a:moveTo>
                    <a:lnTo>
                      <a:pt x="1" y="1"/>
                    </a:lnTo>
                    <a:lnTo>
                      <a:pt x="39" y="6"/>
                    </a:lnTo>
                    <a:lnTo>
                      <a:pt x="64" y="26"/>
                    </a:lnTo>
                    <a:lnTo>
                      <a:pt x="65" y="26"/>
                    </a:lnTo>
                    <a:lnTo>
                      <a:pt x="67" y="27"/>
                    </a:lnTo>
                    <a:lnTo>
                      <a:pt x="69" y="27"/>
                    </a:lnTo>
                    <a:lnTo>
                      <a:pt x="71" y="27"/>
                    </a:lnTo>
                    <a:lnTo>
                      <a:pt x="109" y="16"/>
                    </a:lnTo>
                  </a:path>
                </a:pathLst>
              </a:custGeom>
              <a:noFill/>
              <a:ln w="12700" cap="rnd">
                <a:solidFill>
                  <a:srgbClr val="000000"/>
                </a:solidFill>
                <a:round/>
                <a:headEnd type="none" w="sm" len="sm"/>
                <a:tailEnd type="none" w="sm" len="sm"/>
              </a:ln>
            </p:spPr>
            <p:txBody>
              <a:bodyPr/>
              <a:lstStyle/>
              <a:p>
                <a:endParaRPr lang="zh-CN" altLang="en-US"/>
              </a:p>
            </p:txBody>
          </p:sp>
          <p:sp>
            <p:nvSpPr>
              <p:cNvPr id="17430" name="Freeform 1293"/>
              <p:cNvSpPr>
                <a:spLocks/>
              </p:cNvSpPr>
              <p:nvPr/>
            </p:nvSpPr>
            <p:spPr bwMode="auto">
              <a:xfrm>
                <a:off x="2472" y="2385"/>
                <a:ext cx="409" cy="84"/>
              </a:xfrm>
              <a:custGeom>
                <a:avLst/>
                <a:gdLst>
                  <a:gd name="T0" fmla="*/ 0 w 409"/>
                  <a:gd name="T1" fmla="*/ 17 h 84"/>
                  <a:gd name="T2" fmla="*/ 101 w 409"/>
                  <a:gd name="T3" fmla="*/ 0 h 84"/>
                  <a:gd name="T4" fmla="*/ 305 w 409"/>
                  <a:gd name="T5" fmla="*/ 0 h 84"/>
                  <a:gd name="T6" fmla="*/ 408 w 409"/>
                  <a:gd name="T7" fmla="*/ 17 h 84"/>
                  <a:gd name="T8" fmla="*/ 408 w 409"/>
                  <a:gd name="T9" fmla="*/ 25 h 84"/>
                  <a:gd name="T10" fmla="*/ 408 w 409"/>
                  <a:gd name="T11" fmla="*/ 33 h 84"/>
                  <a:gd name="T12" fmla="*/ 408 w 409"/>
                  <a:gd name="T13" fmla="*/ 41 h 84"/>
                  <a:gd name="T14" fmla="*/ 408 w 409"/>
                  <a:gd name="T15" fmla="*/ 50 h 84"/>
                  <a:gd name="T16" fmla="*/ 408 w 409"/>
                  <a:gd name="T17" fmla="*/ 58 h 84"/>
                  <a:gd name="T18" fmla="*/ 408 w 409"/>
                  <a:gd name="T19" fmla="*/ 66 h 84"/>
                  <a:gd name="T20" fmla="*/ 408 w 409"/>
                  <a:gd name="T21" fmla="*/ 74 h 84"/>
                  <a:gd name="T22" fmla="*/ 408 w 409"/>
                  <a:gd name="T23" fmla="*/ 83 h 84"/>
                  <a:gd name="T24" fmla="*/ 0 w 409"/>
                  <a:gd name="T25" fmla="*/ 83 h 84"/>
                  <a:gd name="T26" fmla="*/ 0 w 409"/>
                  <a:gd name="T27" fmla="*/ 74 h 84"/>
                  <a:gd name="T28" fmla="*/ 0 w 409"/>
                  <a:gd name="T29" fmla="*/ 66 h 84"/>
                  <a:gd name="T30" fmla="*/ 0 w 409"/>
                  <a:gd name="T31" fmla="*/ 58 h 84"/>
                  <a:gd name="T32" fmla="*/ 0 w 409"/>
                  <a:gd name="T33" fmla="*/ 50 h 84"/>
                  <a:gd name="T34" fmla="*/ 0 w 409"/>
                  <a:gd name="T35" fmla="*/ 41 h 84"/>
                  <a:gd name="T36" fmla="*/ 0 w 409"/>
                  <a:gd name="T37" fmla="*/ 33 h 84"/>
                  <a:gd name="T38" fmla="*/ 0 w 409"/>
                  <a:gd name="T39" fmla="*/ 25 h 84"/>
                  <a:gd name="T40" fmla="*/ 0 w 409"/>
                  <a:gd name="T41" fmla="*/ 1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9"/>
                  <a:gd name="T64" fmla="*/ 0 h 84"/>
                  <a:gd name="T65" fmla="*/ 409 w 40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9" h="84">
                    <a:moveTo>
                      <a:pt x="0" y="17"/>
                    </a:moveTo>
                    <a:lnTo>
                      <a:pt x="101" y="0"/>
                    </a:lnTo>
                    <a:lnTo>
                      <a:pt x="305" y="0"/>
                    </a:lnTo>
                    <a:lnTo>
                      <a:pt x="408" y="17"/>
                    </a:lnTo>
                    <a:lnTo>
                      <a:pt x="408" y="25"/>
                    </a:lnTo>
                    <a:lnTo>
                      <a:pt x="408" y="33"/>
                    </a:lnTo>
                    <a:lnTo>
                      <a:pt x="408" y="41"/>
                    </a:lnTo>
                    <a:lnTo>
                      <a:pt x="408" y="50"/>
                    </a:lnTo>
                    <a:lnTo>
                      <a:pt x="408" y="58"/>
                    </a:lnTo>
                    <a:lnTo>
                      <a:pt x="408" y="66"/>
                    </a:lnTo>
                    <a:lnTo>
                      <a:pt x="408" y="74"/>
                    </a:lnTo>
                    <a:lnTo>
                      <a:pt x="408" y="83"/>
                    </a:lnTo>
                    <a:lnTo>
                      <a:pt x="0" y="83"/>
                    </a:lnTo>
                    <a:lnTo>
                      <a:pt x="0" y="74"/>
                    </a:lnTo>
                    <a:lnTo>
                      <a:pt x="0" y="66"/>
                    </a:lnTo>
                    <a:lnTo>
                      <a:pt x="0" y="58"/>
                    </a:lnTo>
                    <a:lnTo>
                      <a:pt x="0" y="50"/>
                    </a:lnTo>
                    <a:lnTo>
                      <a:pt x="0" y="41"/>
                    </a:lnTo>
                    <a:lnTo>
                      <a:pt x="0" y="33"/>
                    </a:lnTo>
                    <a:lnTo>
                      <a:pt x="0" y="25"/>
                    </a:lnTo>
                    <a:lnTo>
                      <a:pt x="0" y="17"/>
                    </a:lnTo>
                  </a:path>
                </a:pathLst>
              </a:custGeom>
              <a:solidFill>
                <a:srgbClr val="FFFFFF"/>
              </a:solidFill>
              <a:ln w="12700" cap="rnd">
                <a:solidFill>
                  <a:srgbClr val="ABABAB"/>
                </a:solidFill>
                <a:round/>
                <a:headEnd/>
                <a:tailEnd/>
              </a:ln>
            </p:spPr>
            <p:txBody>
              <a:bodyPr/>
              <a:lstStyle/>
              <a:p>
                <a:endParaRPr lang="zh-CN" altLang="en-US"/>
              </a:p>
            </p:txBody>
          </p:sp>
          <p:sp>
            <p:nvSpPr>
              <p:cNvPr id="17431" name="Freeform 1294"/>
              <p:cNvSpPr>
                <a:spLocks/>
              </p:cNvSpPr>
              <p:nvPr/>
            </p:nvSpPr>
            <p:spPr bwMode="auto">
              <a:xfrm>
                <a:off x="2473" y="2403"/>
                <a:ext cx="406" cy="19"/>
              </a:xfrm>
              <a:custGeom>
                <a:avLst/>
                <a:gdLst>
                  <a:gd name="T0" fmla="*/ 0 w 406"/>
                  <a:gd name="T1" fmla="*/ 0 h 19"/>
                  <a:gd name="T2" fmla="*/ 405 w 406"/>
                  <a:gd name="T3" fmla="*/ 0 h 19"/>
                  <a:gd name="T4" fmla="*/ 405 w 406"/>
                  <a:gd name="T5" fmla="*/ 18 h 19"/>
                  <a:gd name="T6" fmla="*/ 0 w 406"/>
                  <a:gd name="T7" fmla="*/ 18 h 19"/>
                  <a:gd name="T8" fmla="*/ 0 w 406"/>
                  <a:gd name="T9" fmla="*/ 0 h 19"/>
                  <a:gd name="T10" fmla="*/ 0 60000 65536"/>
                  <a:gd name="T11" fmla="*/ 0 60000 65536"/>
                  <a:gd name="T12" fmla="*/ 0 60000 65536"/>
                  <a:gd name="T13" fmla="*/ 0 60000 65536"/>
                  <a:gd name="T14" fmla="*/ 0 60000 65536"/>
                  <a:gd name="T15" fmla="*/ 0 w 406"/>
                  <a:gd name="T16" fmla="*/ 0 h 19"/>
                  <a:gd name="T17" fmla="*/ 406 w 406"/>
                  <a:gd name="T18" fmla="*/ 19 h 19"/>
                </a:gdLst>
                <a:ahLst/>
                <a:cxnLst>
                  <a:cxn ang="T10">
                    <a:pos x="T0" y="T1"/>
                  </a:cxn>
                  <a:cxn ang="T11">
                    <a:pos x="T2" y="T3"/>
                  </a:cxn>
                  <a:cxn ang="T12">
                    <a:pos x="T4" y="T5"/>
                  </a:cxn>
                  <a:cxn ang="T13">
                    <a:pos x="T6" y="T7"/>
                  </a:cxn>
                  <a:cxn ang="T14">
                    <a:pos x="T8" y="T9"/>
                  </a:cxn>
                </a:cxnLst>
                <a:rect l="T15" t="T16" r="T17" b="T18"/>
                <a:pathLst>
                  <a:path w="406" h="19">
                    <a:moveTo>
                      <a:pt x="0" y="0"/>
                    </a:moveTo>
                    <a:lnTo>
                      <a:pt x="405" y="0"/>
                    </a:lnTo>
                    <a:lnTo>
                      <a:pt x="405"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432" name="Freeform 1295"/>
              <p:cNvSpPr>
                <a:spLocks/>
              </p:cNvSpPr>
              <p:nvPr/>
            </p:nvSpPr>
            <p:spPr bwMode="auto">
              <a:xfrm>
                <a:off x="2470" y="2420"/>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433" name="Freeform 1296"/>
              <p:cNvSpPr>
                <a:spLocks/>
              </p:cNvSpPr>
              <p:nvPr/>
            </p:nvSpPr>
            <p:spPr bwMode="auto">
              <a:xfrm>
                <a:off x="2470" y="2439"/>
                <a:ext cx="411" cy="19"/>
              </a:xfrm>
              <a:custGeom>
                <a:avLst/>
                <a:gdLst>
                  <a:gd name="T0" fmla="*/ 0 w 411"/>
                  <a:gd name="T1" fmla="*/ 0 h 19"/>
                  <a:gd name="T2" fmla="*/ 410 w 411"/>
                  <a:gd name="T3" fmla="*/ 0 h 19"/>
                  <a:gd name="T4" fmla="*/ 410 w 411"/>
                  <a:gd name="T5" fmla="*/ 18 h 19"/>
                  <a:gd name="T6" fmla="*/ 0 w 411"/>
                  <a:gd name="T7" fmla="*/ 18 h 19"/>
                  <a:gd name="T8" fmla="*/ 0 w 411"/>
                  <a:gd name="T9" fmla="*/ 0 h 19"/>
                  <a:gd name="T10" fmla="*/ 0 60000 65536"/>
                  <a:gd name="T11" fmla="*/ 0 60000 65536"/>
                  <a:gd name="T12" fmla="*/ 0 60000 65536"/>
                  <a:gd name="T13" fmla="*/ 0 60000 65536"/>
                  <a:gd name="T14" fmla="*/ 0 60000 65536"/>
                  <a:gd name="T15" fmla="*/ 0 w 411"/>
                  <a:gd name="T16" fmla="*/ 0 h 19"/>
                  <a:gd name="T17" fmla="*/ 411 w 411"/>
                  <a:gd name="T18" fmla="*/ 19 h 19"/>
                </a:gdLst>
                <a:ahLst/>
                <a:cxnLst>
                  <a:cxn ang="T10">
                    <a:pos x="T0" y="T1"/>
                  </a:cxn>
                  <a:cxn ang="T11">
                    <a:pos x="T2" y="T3"/>
                  </a:cxn>
                  <a:cxn ang="T12">
                    <a:pos x="T4" y="T5"/>
                  </a:cxn>
                  <a:cxn ang="T13">
                    <a:pos x="T6" y="T7"/>
                  </a:cxn>
                  <a:cxn ang="T14">
                    <a:pos x="T8" y="T9"/>
                  </a:cxn>
                </a:cxnLst>
                <a:rect l="T15" t="T16" r="T17" b="T18"/>
                <a:pathLst>
                  <a:path w="411" h="19">
                    <a:moveTo>
                      <a:pt x="0" y="0"/>
                    </a:moveTo>
                    <a:lnTo>
                      <a:pt x="410" y="0"/>
                    </a:lnTo>
                    <a:lnTo>
                      <a:pt x="410" y="18"/>
                    </a:lnTo>
                    <a:lnTo>
                      <a:pt x="0" y="18"/>
                    </a:lnTo>
                    <a:lnTo>
                      <a:pt x="0" y="0"/>
                    </a:lnTo>
                  </a:path>
                </a:pathLst>
              </a:custGeom>
              <a:solidFill>
                <a:srgbClr val="ABABAB"/>
              </a:solidFill>
              <a:ln w="12700" cap="rnd">
                <a:solidFill>
                  <a:srgbClr val="ABABAB"/>
                </a:solidFill>
                <a:round/>
                <a:headEnd/>
                <a:tailEnd/>
              </a:ln>
            </p:spPr>
            <p:txBody>
              <a:bodyPr/>
              <a:lstStyle/>
              <a:p>
                <a:endParaRPr lang="zh-CN" altLang="en-US"/>
              </a:p>
            </p:txBody>
          </p:sp>
          <p:sp>
            <p:nvSpPr>
              <p:cNvPr id="17434" name="Freeform 1297"/>
              <p:cNvSpPr>
                <a:spLocks/>
              </p:cNvSpPr>
              <p:nvPr/>
            </p:nvSpPr>
            <p:spPr bwMode="auto">
              <a:xfrm>
                <a:off x="2472" y="2442"/>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435" name="Freeform 1298"/>
              <p:cNvSpPr>
                <a:spLocks/>
              </p:cNvSpPr>
              <p:nvPr/>
            </p:nvSpPr>
            <p:spPr bwMode="auto">
              <a:xfrm>
                <a:off x="2472" y="2424"/>
                <a:ext cx="409" cy="19"/>
              </a:xfrm>
              <a:custGeom>
                <a:avLst/>
                <a:gdLst>
                  <a:gd name="T0" fmla="*/ 0 w 409"/>
                  <a:gd name="T1" fmla="*/ 0 h 19"/>
                  <a:gd name="T2" fmla="*/ 408 w 409"/>
                  <a:gd name="T3" fmla="*/ 0 h 19"/>
                  <a:gd name="T4" fmla="*/ 0 w 409"/>
                  <a:gd name="T5" fmla="*/ 18 h 19"/>
                  <a:gd name="T6" fmla="*/ 0 w 409"/>
                  <a:gd name="T7" fmla="*/ 0 h 19"/>
                  <a:gd name="T8" fmla="*/ 0 60000 65536"/>
                  <a:gd name="T9" fmla="*/ 0 60000 65536"/>
                  <a:gd name="T10" fmla="*/ 0 60000 65536"/>
                  <a:gd name="T11" fmla="*/ 0 60000 65536"/>
                  <a:gd name="T12" fmla="*/ 0 w 409"/>
                  <a:gd name="T13" fmla="*/ 0 h 19"/>
                  <a:gd name="T14" fmla="*/ 409 w 409"/>
                  <a:gd name="T15" fmla="*/ 19 h 19"/>
                </a:gdLst>
                <a:ahLst/>
                <a:cxnLst>
                  <a:cxn ang="T8">
                    <a:pos x="T0" y="T1"/>
                  </a:cxn>
                  <a:cxn ang="T9">
                    <a:pos x="T2" y="T3"/>
                  </a:cxn>
                  <a:cxn ang="T10">
                    <a:pos x="T4" y="T5"/>
                  </a:cxn>
                  <a:cxn ang="T11">
                    <a:pos x="T6" y="T7"/>
                  </a:cxn>
                </a:cxnLst>
                <a:rect l="T12" t="T13" r="T14" b="T15"/>
                <a:pathLst>
                  <a:path w="409" h="19">
                    <a:moveTo>
                      <a:pt x="0" y="0"/>
                    </a:moveTo>
                    <a:lnTo>
                      <a:pt x="408" y="0"/>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436" name="Freeform 1299"/>
              <p:cNvSpPr>
                <a:spLocks/>
              </p:cNvSpPr>
              <p:nvPr/>
            </p:nvSpPr>
            <p:spPr bwMode="auto">
              <a:xfrm>
                <a:off x="2472" y="2439"/>
                <a:ext cx="409" cy="19"/>
              </a:xfrm>
              <a:custGeom>
                <a:avLst/>
                <a:gdLst>
                  <a:gd name="T0" fmla="*/ 408 w 409"/>
                  <a:gd name="T1" fmla="*/ 18 h 19"/>
                  <a:gd name="T2" fmla="*/ 408 w 409"/>
                  <a:gd name="T3" fmla="*/ 0 h 19"/>
                  <a:gd name="T4" fmla="*/ 0 w 409"/>
                  <a:gd name="T5" fmla="*/ 0 h 19"/>
                  <a:gd name="T6" fmla="*/ 0 60000 65536"/>
                  <a:gd name="T7" fmla="*/ 0 60000 65536"/>
                  <a:gd name="T8" fmla="*/ 0 60000 65536"/>
                  <a:gd name="T9" fmla="*/ 0 w 409"/>
                  <a:gd name="T10" fmla="*/ 0 h 19"/>
                  <a:gd name="T11" fmla="*/ 409 w 409"/>
                  <a:gd name="T12" fmla="*/ 19 h 19"/>
                </a:gdLst>
                <a:ahLst/>
                <a:cxnLst>
                  <a:cxn ang="T6">
                    <a:pos x="T0" y="T1"/>
                  </a:cxn>
                  <a:cxn ang="T7">
                    <a:pos x="T2" y="T3"/>
                  </a:cxn>
                  <a:cxn ang="T8">
                    <a:pos x="T4" y="T5"/>
                  </a:cxn>
                </a:cxnLst>
                <a:rect l="T9" t="T10" r="T11" b="T12"/>
                <a:pathLst>
                  <a:path w="409" h="19">
                    <a:moveTo>
                      <a:pt x="408" y="18"/>
                    </a:moveTo>
                    <a:lnTo>
                      <a:pt x="408" y="0"/>
                    </a:lnTo>
                    <a:lnTo>
                      <a:pt x="0" y="0"/>
                    </a:lnTo>
                  </a:path>
                </a:pathLst>
              </a:custGeom>
              <a:noFill/>
              <a:ln w="12700" cap="rnd">
                <a:solidFill>
                  <a:srgbClr val="FFFFFF"/>
                </a:solidFill>
                <a:round/>
                <a:headEnd type="none" w="sm" len="sm"/>
                <a:tailEnd type="none" w="sm" len="sm"/>
              </a:ln>
            </p:spPr>
            <p:txBody>
              <a:bodyPr/>
              <a:lstStyle/>
              <a:p>
                <a:endParaRPr lang="zh-CN" altLang="en-US"/>
              </a:p>
            </p:txBody>
          </p:sp>
          <p:sp>
            <p:nvSpPr>
              <p:cNvPr id="17437" name="Line 1300"/>
              <p:cNvSpPr>
                <a:spLocks noChangeShapeType="1"/>
              </p:cNvSpPr>
              <p:nvPr/>
            </p:nvSpPr>
            <p:spPr bwMode="auto">
              <a:xfrm>
                <a:off x="2472" y="2423"/>
                <a:ext cx="406" cy="0"/>
              </a:xfrm>
              <a:prstGeom prst="line">
                <a:avLst/>
              </a:prstGeom>
              <a:noFill/>
              <a:ln w="12700">
                <a:solidFill>
                  <a:srgbClr val="FFFFFF"/>
                </a:solidFill>
                <a:round/>
                <a:headEnd type="none" w="sm" len="sm"/>
                <a:tailEnd type="none" w="sm" len="sm"/>
              </a:ln>
            </p:spPr>
            <p:txBody>
              <a:bodyPr wrap="none" anchor="ctr"/>
              <a:lstStyle/>
              <a:p>
                <a:endParaRPr lang="zh-CN" altLang="en-US"/>
              </a:p>
            </p:txBody>
          </p:sp>
          <p:sp>
            <p:nvSpPr>
              <p:cNvPr id="17438" name="Line 1301"/>
              <p:cNvSpPr>
                <a:spLocks noChangeShapeType="1"/>
              </p:cNvSpPr>
              <p:nvPr/>
            </p:nvSpPr>
            <p:spPr bwMode="auto">
              <a:xfrm>
                <a:off x="2473" y="2403"/>
                <a:ext cx="0" cy="9"/>
              </a:xfrm>
              <a:prstGeom prst="line">
                <a:avLst/>
              </a:prstGeom>
              <a:noFill/>
              <a:ln w="12700">
                <a:solidFill>
                  <a:srgbClr val="ABABAB"/>
                </a:solidFill>
                <a:round/>
                <a:headEnd type="none" w="sm" len="sm"/>
                <a:tailEnd type="none" w="sm" len="sm"/>
              </a:ln>
            </p:spPr>
            <p:txBody>
              <a:bodyPr wrap="none" anchor="ctr"/>
              <a:lstStyle/>
              <a:p>
                <a:endParaRPr lang="zh-CN" altLang="en-US"/>
              </a:p>
            </p:txBody>
          </p:sp>
          <p:sp>
            <p:nvSpPr>
              <p:cNvPr id="17439" name="Freeform 1302"/>
              <p:cNvSpPr>
                <a:spLocks/>
              </p:cNvSpPr>
              <p:nvPr/>
            </p:nvSpPr>
            <p:spPr bwMode="auto">
              <a:xfrm>
                <a:off x="2499" y="2422"/>
                <a:ext cx="22" cy="19"/>
              </a:xfrm>
              <a:custGeom>
                <a:avLst/>
                <a:gdLst>
                  <a:gd name="T0" fmla="*/ 0 w 22"/>
                  <a:gd name="T1" fmla="*/ 0 h 19"/>
                  <a:gd name="T2" fmla="*/ 21 w 22"/>
                  <a:gd name="T3" fmla="*/ 0 h 19"/>
                  <a:gd name="T4" fmla="*/ 21 w 22"/>
                  <a:gd name="T5" fmla="*/ 18 h 19"/>
                  <a:gd name="T6" fmla="*/ 0 w 22"/>
                  <a:gd name="T7" fmla="*/ 18 h 19"/>
                  <a:gd name="T8" fmla="*/ 0 w 22"/>
                  <a:gd name="T9" fmla="*/ 0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0"/>
                    </a:moveTo>
                    <a:lnTo>
                      <a:pt x="21" y="0"/>
                    </a:lnTo>
                    <a:lnTo>
                      <a:pt x="21" y="18"/>
                    </a:lnTo>
                    <a:lnTo>
                      <a:pt x="0" y="18"/>
                    </a:lnTo>
                    <a:lnTo>
                      <a:pt x="0" y="0"/>
                    </a:lnTo>
                  </a:path>
                </a:pathLst>
              </a:custGeom>
              <a:solidFill>
                <a:srgbClr val="00FF00"/>
              </a:solidFill>
              <a:ln w="12700" cap="rnd">
                <a:solidFill>
                  <a:srgbClr val="000000"/>
                </a:solidFill>
                <a:round/>
                <a:headEnd/>
                <a:tailEnd/>
              </a:ln>
            </p:spPr>
            <p:txBody>
              <a:bodyPr/>
              <a:lstStyle/>
              <a:p>
                <a:endParaRPr lang="zh-CN" altLang="en-US"/>
              </a:p>
            </p:txBody>
          </p:sp>
          <p:sp>
            <p:nvSpPr>
              <p:cNvPr id="17440" name="Freeform 1303"/>
              <p:cNvSpPr>
                <a:spLocks/>
              </p:cNvSpPr>
              <p:nvPr/>
            </p:nvSpPr>
            <p:spPr bwMode="auto">
              <a:xfrm>
                <a:off x="2780" y="2420"/>
                <a:ext cx="86" cy="19"/>
              </a:xfrm>
              <a:custGeom>
                <a:avLst/>
                <a:gdLst>
                  <a:gd name="T0" fmla="*/ 0 w 86"/>
                  <a:gd name="T1" fmla="*/ 0 h 19"/>
                  <a:gd name="T2" fmla="*/ 85 w 86"/>
                  <a:gd name="T3" fmla="*/ 0 h 19"/>
                  <a:gd name="T4" fmla="*/ 85 w 86"/>
                  <a:gd name="T5" fmla="*/ 18 h 19"/>
                  <a:gd name="T6" fmla="*/ 0 w 86"/>
                  <a:gd name="T7" fmla="*/ 18 h 19"/>
                  <a:gd name="T8" fmla="*/ 0 w 86"/>
                  <a:gd name="T9" fmla="*/ 0 h 19"/>
                  <a:gd name="T10" fmla="*/ 0 60000 65536"/>
                  <a:gd name="T11" fmla="*/ 0 60000 65536"/>
                  <a:gd name="T12" fmla="*/ 0 60000 65536"/>
                  <a:gd name="T13" fmla="*/ 0 60000 65536"/>
                  <a:gd name="T14" fmla="*/ 0 60000 65536"/>
                  <a:gd name="T15" fmla="*/ 0 w 86"/>
                  <a:gd name="T16" fmla="*/ 0 h 19"/>
                  <a:gd name="T17" fmla="*/ 86 w 86"/>
                  <a:gd name="T18" fmla="*/ 19 h 19"/>
                </a:gdLst>
                <a:ahLst/>
                <a:cxnLst>
                  <a:cxn ang="T10">
                    <a:pos x="T0" y="T1"/>
                  </a:cxn>
                  <a:cxn ang="T11">
                    <a:pos x="T2" y="T3"/>
                  </a:cxn>
                  <a:cxn ang="T12">
                    <a:pos x="T4" y="T5"/>
                  </a:cxn>
                  <a:cxn ang="T13">
                    <a:pos x="T6" y="T7"/>
                  </a:cxn>
                  <a:cxn ang="T14">
                    <a:pos x="T8" y="T9"/>
                  </a:cxn>
                </a:cxnLst>
                <a:rect l="T15" t="T16" r="T17" b="T18"/>
                <a:pathLst>
                  <a:path w="86" h="19">
                    <a:moveTo>
                      <a:pt x="0" y="0"/>
                    </a:moveTo>
                    <a:lnTo>
                      <a:pt x="85" y="0"/>
                    </a:lnTo>
                    <a:lnTo>
                      <a:pt x="85"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441" name="Freeform 1304"/>
              <p:cNvSpPr>
                <a:spLocks/>
              </p:cNvSpPr>
              <p:nvPr/>
            </p:nvSpPr>
            <p:spPr bwMode="auto">
              <a:xfrm>
                <a:off x="2437" y="2456"/>
                <a:ext cx="496" cy="74"/>
              </a:xfrm>
              <a:custGeom>
                <a:avLst/>
                <a:gdLst>
                  <a:gd name="T0" fmla="*/ 34 w 496"/>
                  <a:gd name="T1" fmla="*/ 0 h 74"/>
                  <a:gd name="T2" fmla="*/ 450 w 496"/>
                  <a:gd name="T3" fmla="*/ 0 h 74"/>
                  <a:gd name="T4" fmla="*/ 452 w 496"/>
                  <a:gd name="T5" fmla="*/ 0 h 74"/>
                  <a:gd name="T6" fmla="*/ 454 w 496"/>
                  <a:gd name="T7" fmla="*/ 0 h 74"/>
                  <a:gd name="T8" fmla="*/ 456 w 496"/>
                  <a:gd name="T9" fmla="*/ 2 h 74"/>
                  <a:gd name="T10" fmla="*/ 458 w 496"/>
                  <a:gd name="T11" fmla="*/ 3 h 74"/>
                  <a:gd name="T12" fmla="*/ 459 w 496"/>
                  <a:gd name="T13" fmla="*/ 5 h 74"/>
                  <a:gd name="T14" fmla="*/ 460 w 496"/>
                  <a:gd name="T15" fmla="*/ 6 h 74"/>
                  <a:gd name="T16" fmla="*/ 494 w 496"/>
                  <a:gd name="T17" fmla="*/ 66 h 74"/>
                  <a:gd name="T18" fmla="*/ 495 w 496"/>
                  <a:gd name="T19" fmla="*/ 68 h 74"/>
                  <a:gd name="T20" fmla="*/ 494 w 496"/>
                  <a:gd name="T21" fmla="*/ 69 h 74"/>
                  <a:gd name="T22" fmla="*/ 492 w 496"/>
                  <a:gd name="T23" fmla="*/ 71 h 74"/>
                  <a:gd name="T24" fmla="*/ 490 w 496"/>
                  <a:gd name="T25" fmla="*/ 72 h 74"/>
                  <a:gd name="T26" fmla="*/ 488 w 496"/>
                  <a:gd name="T27" fmla="*/ 73 h 74"/>
                  <a:gd name="T28" fmla="*/ 487 w 496"/>
                  <a:gd name="T29" fmla="*/ 73 h 74"/>
                  <a:gd name="T30" fmla="*/ 7 w 496"/>
                  <a:gd name="T31" fmla="*/ 73 h 74"/>
                  <a:gd name="T32" fmla="*/ 5 w 496"/>
                  <a:gd name="T33" fmla="*/ 73 h 74"/>
                  <a:gd name="T34" fmla="*/ 3 w 496"/>
                  <a:gd name="T35" fmla="*/ 72 h 74"/>
                  <a:gd name="T36" fmla="*/ 1 w 496"/>
                  <a:gd name="T37" fmla="*/ 71 h 74"/>
                  <a:gd name="T38" fmla="*/ 0 w 496"/>
                  <a:gd name="T39" fmla="*/ 69 h 74"/>
                  <a:gd name="T40" fmla="*/ 0 w 496"/>
                  <a:gd name="T41" fmla="*/ 67 h 74"/>
                  <a:gd name="T42" fmla="*/ 0 w 496"/>
                  <a:gd name="T43" fmla="*/ 66 h 74"/>
                  <a:gd name="T44" fmla="*/ 24 w 496"/>
                  <a:gd name="T45" fmla="*/ 6 h 74"/>
                  <a:gd name="T46" fmla="*/ 25 w 496"/>
                  <a:gd name="T47" fmla="*/ 4 h 74"/>
                  <a:gd name="T48" fmla="*/ 27 w 496"/>
                  <a:gd name="T49" fmla="*/ 3 h 74"/>
                  <a:gd name="T50" fmla="*/ 29 w 496"/>
                  <a:gd name="T51" fmla="*/ 1 h 74"/>
                  <a:gd name="T52" fmla="*/ 31 w 496"/>
                  <a:gd name="T53" fmla="*/ 0 h 74"/>
                  <a:gd name="T54" fmla="*/ 33 w 496"/>
                  <a:gd name="T55" fmla="*/ 0 h 74"/>
                  <a:gd name="T56" fmla="*/ 34 w 496"/>
                  <a:gd name="T57" fmla="*/ 0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6"/>
                  <a:gd name="T88" fmla="*/ 0 h 74"/>
                  <a:gd name="T89" fmla="*/ 496 w 496"/>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6" h="74">
                    <a:moveTo>
                      <a:pt x="34" y="0"/>
                    </a:moveTo>
                    <a:lnTo>
                      <a:pt x="450" y="0"/>
                    </a:lnTo>
                    <a:lnTo>
                      <a:pt x="452" y="0"/>
                    </a:lnTo>
                    <a:lnTo>
                      <a:pt x="454" y="0"/>
                    </a:lnTo>
                    <a:lnTo>
                      <a:pt x="456" y="2"/>
                    </a:lnTo>
                    <a:lnTo>
                      <a:pt x="458" y="3"/>
                    </a:lnTo>
                    <a:lnTo>
                      <a:pt x="459" y="5"/>
                    </a:lnTo>
                    <a:lnTo>
                      <a:pt x="460" y="6"/>
                    </a:lnTo>
                    <a:lnTo>
                      <a:pt x="494" y="66"/>
                    </a:lnTo>
                    <a:lnTo>
                      <a:pt x="495" y="68"/>
                    </a:lnTo>
                    <a:lnTo>
                      <a:pt x="494" y="69"/>
                    </a:lnTo>
                    <a:lnTo>
                      <a:pt x="492" y="71"/>
                    </a:lnTo>
                    <a:lnTo>
                      <a:pt x="490" y="72"/>
                    </a:lnTo>
                    <a:lnTo>
                      <a:pt x="488" y="73"/>
                    </a:lnTo>
                    <a:lnTo>
                      <a:pt x="487" y="73"/>
                    </a:lnTo>
                    <a:lnTo>
                      <a:pt x="7" y="73"/>
                    </a:lnTo>
                    <a:lnTo>
                      <a:pt x="5" y="73"/>
                    </a:lnTo>
                    <a:lnTo>
                      <a:pt x="3" y="72"/>
                    </a:lnTo>
                    <a:lnTo>
                      <a:pt x="1" y="71"/>
                    </a:lnTo>
                    <a:lnTo>
                      <a:pt x="0" y="69"/>
                    </a:lnTo>
                    <a:lnTo>
                      <a:pt x="0" y="67"/>
                    </a:lnTo>
                    <a:lnTo>
                      <a:pt x="0" y="66"/>
                    </a:lnTo>
                    <a:lnTo>
                      <a:pt x="24" y="6"/>
                    </a:lnTo>
                    <a:lnTo>
                      <a:pt x="25" y="4"/>
                    </a:lnTo>
                    <a:lnTo>
                      <a:pt x="27" y="3"/>
                    </a:lnTo>
                    <a:lnTo>
                      <a:pt x="29" y="1"/>
                    </a:lnTo>
                    <a:lnTo>
                      <a:pt x="31" y="0"/>
                    </a:lnTo>
                    <a:lnTo>
                      <a:pt x="33" y="0"/>
                    </a:lnTo>
                    <a:lnTo>
                      <a:pt x="34" y="0"/>
                    </a:lnTo>
                  </a:path>
                </a:pathLst>
              </a:custGeom>
              <a:solidFill>
                <a:srgbClr val="FFFFFF"/>
              </a:solidFill>
              <a:ln w="12700" cap="rnd">
                <a:solidFill>
                  <a:srgbClr val="ABABAB"/>
                </a:solidFill>
                <a:round/>
                <a:headEnd/>
                <a:tailEnd/>
              </a:ln>
            </p:spPr>
            <p:txBody>
              <a:bodyPr/>
              <a:lstStyle/>
              <a:p>
                <a:endParaRPr lang="zh-CN" altLang="en-US"/>
              </a:p>
            </p:txBody>
          </p:sp>
          <p:sp>
            <p:nvSpPr>
              <p:cNvPr id="17442" name="Freeform 1305"/>
              <p:cNvSpPr>
                <a:spLocks/>
              </p:cNvSpPr>
              <p:nvPr/>
            </p:nvSpPr>
            <p:spPr bwMode="auto">
              <a:xfrm>
                <a:off x="2436" y="2523"/>
                <a:ext cx="497" cy="26"/>
              </a:xfrm>
              <a:custGeom>
                <a:avLst/>
                <a:gdLst>
                  <a:gd name="T0" fmla="*/ 4 w 497"/>
                  <a:gd name="T1" fmla="*/ 25 h 26"/>
                  <a:gd name="T2" fmla="*/ 491 w 497"/>
                  <a:gd name="T3" fmla="*/ 25 h 26"/>
                  <a:gd name="T4" fmla="*/ 492 w 497"/>
                  <a:gd name="T5" fmla="*/ 25 h 26"/>
                  <a:gd name="T6" fmla="*/ 494 w 497"/>
                  <a:gd name="T7" fmla="*/ 23 h 26"/>
                  <a:gd name="T8" fmla="*/ 495 w 497"/>
                  <a:gd name="T9" fmla="*/ 21 h 26"/>
                  <a:gd name="T10" fmla="*/ 496 w 497"/>
                  <a:gd name="T11" fmla="*/ 20 h 26"/>
                  <a:gd name="T12" fmla="*/ 496 w 497"/>
                  <a:gd name="T13" fmla="*/ 0 h 26"/>
                  <a:gd name="T14" fmla="*/ 495 w 497"/>
                  <a:gd name="T15" fmla="*/ 1 h 26"/>
                  <a:gd name="T16" fmla="*/ 493 w 497"/>
                  <a:gd name="T17" fmla="*/ 3 h 26"/>
                  <a:gd name="T18" fmla="*/ 492 w 497"/>
                  <a:gd name="T19" fmla="*/ 4 h 26"/>
                  <a:gd name="T20" fmla="*/ 489 w 497"/>
                  <a:gd name="T21" fmla="*/ 5 h 26"/>
                  <a:gd name="T22" fmla="*/ 488 w 497"/>
                  <a:gd name="T23" fmla="*/ 5 h 26"/>
                  <a:gd name="T24" fmla="*/ 7 w 497"/>
                  <a:gd name="T25" fmla="*/ 5 h 26"/>
                  <a:gd name="T26" fmla="*/ 5 w 497"/>
                  <a:gd name="T27" fmla="*/ 5 h 26"/>
                  <a:gd name="T28" fmla="*/ 3 w 497"/>
                  <a:gd name="T29" fmla="*/ 4 h 26"/>
                  <a:gd name="T30" fmla="*/ 2 w 497"/>
                  <a:gd name="T31" fmla="*/ 3 h 26"/>
                  <a:gd name="T32" fmla="*/ 0 w 497"/>
                  <a:gd name="T33" fmla="*/ 1 h 26"/>
                  <a:gd name="T34" fmla="*/ 0 w 497"/>
                  <a:gd name="T35" fmla="*/ 0 h 26"/>
                  <a:gd name="T36" fmla="*/ 0 w 497"/>
                  <a:gd name="T37" fmla="*/ 20 h 26"/>
                  <a:gd name="T38" fmla="*/ 0 w 497"/>
                  <a:gd name="T39" fmla="*/ 22 h 26"/>
                  <a:gd name="T40" fmla="*/ 1 w 497"/>
                  <a:gd name="T41" fmla="*/ 23 h 26"/>
                  <a:gd name="T42" fmla="*/ 2 w 497"/>
                  <a:gd name="T43" fmla="*/ 25 h 26"/>
                  <a:gd name="T44" fmla="*/ 4 w 49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7"/>
                  <a:gd name="T70" fmla="*/ 0 h 26"/>
                  <a:gd name="T71" fmla="*/ 497 w 49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7" h="26">
                    <a:moveTo>
                      <a:pt x="4" y="25"/>
                    </a:moveTo>
                    <a:lnTo>
                      <a:pt x="491" y="25"/>
                    </a:lnTo>
                    <a:lnTo>
                      <a:pt x="492" y="25"/>
                    </a:lnTo>
                    <a:lnTo>
                      <a:pt x="494" y="23"/>
                    </a:lnTo>
                    <a:lnTo>
                      <a:pt x="495" y="21"/>
                    </a:lnTo>
                    <a:lnTo>
                      <a:pt x="496" y="20"/>
                    </a:lnTo>
                    <a:lnTo>
                      <a:pt x="496" y="0"/>
                    </a:lnTo>
                    <a:lnTo>
                      <a:pt x="495" y="1"/>
                    </a:lnTo>
                    <a:lnTo>
                      <a:pt x="493" y="3"/>
                    </a:lnTo>
                    <a:lnTo>
                      <a:pt x="492" y="4"/>
                    </a:lnTo>
                    <a:lnTo>
                      <a:pt x="489" y="5"/>
                    </a:lnTo>
                    <a:lnTo>
                      <a:pt x="488" y="5"/>
                    </a:lnTo>
                    <a:lnTo>
                      <a:pt x="7" y="5"/>
                    </a:lnTo>
                    <a:lnTo>
                      <a:pt x="5" y="5"/>
                    </a:lnTo>
                    <a:lnTo>
                      <a:pt x="3" y="4"/>
                    </a:lnTo>
                    <a:lnTo>
                      <a:pt x="2" y="3"/>
                    </a:lnTo>
                    <a:lnTo>
                      <a:pt x="0" y="1"/>
                    </a:lnTo>
                    <a:lnTo>
                      <a:pt x="0" y="0"/>
                    </a:lnTo>
                    <a:lnTo>
                      <a:pt x="0" y="20"/>
                    </a:lnTo>
                    <a:lnTo>
                      <a:pt x="0" y="22"/>
                    </a:lnTo>
                    <a:lnTo>
                      <a:pt x="1" y="23"/>
                    </a:lnTo>
                    <a:lnTo>
                      <a:pt x="2" y="25"/>
                    </a:lnTo>
                    <a:lnTo>
                      <a:pt x="4" y="25"/>
                    </a:lnTo>
                  </a:path>
                </a:pathLst>
              </a:custGeom>
              <a:solidFill>
                <a:srgbClr val="ABABAB"/>
              </a:solidFill>
              <a:ln w="12700" cap="rnd">
                <a:solidFill>
                  <a:srgbClr val="ABABAB"/>
                </a:solidFill>
                <a:round/>
                <a:headEnd/>
                <a:tailEnd/>
              </a:ln>
            </p:spPr>
            <p:txBody>
              <a:bodyPr/>
              <a:lstStyle/>
              <a:p>
                <a:endParaRPr lang="zh-CN" altLang="en-US"/>
              </a:p>
            </p:txBody>
          </p:sp>
          <p:sp>
            <p:nvSpPr>
              <p:cNvPr id="17443" name="Line 1306"/>
              <p:cNvSpPr>
                <a:spLocks noChangeShapeType="1"/>
              </p:cNvSpPr>
              <p:nvPr/>
            </p:nvSpPr>
            <p:spPr bwMode="auto">
              <a:xfrm>
                <a:off x="2439" y="2545"/>
                <a:ext cx="488"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444" name="Freeform 1307"/>
              <p:cNvSpPr>
                <a:spLocks/>
              </p:cNvSpPr>
              <p:nvPr/>
            </p:nvSpPr>
            <p:spPr bwMode="auto">
              <a:xfrm>
                <a:off x="2436" y="2530"/>
                <a:ext cx="497" cy="19"/>
              </a:xfrm>
              <a:custGeom>
                <a:avLst/>
                <a:gdLst>
                  <a:gd name="T0" fmla="*/ 496 w 497"/>
                  <a:gd name="T1" fmla="*/ 0 h 19"/>
                  <a:gd name="T2" fmla="*/ 495 w 497"/>
                  <a:gd name="T3" fmla="*/ 8 h 19"/>
                  <a:gd name="T4" fmla="*/ 494 w 497"/>
                  <a:gd name="T5" fmla="*/ 16 h 19"/>
                  <a:gd name="T6" fmla="*/ 492 w 497"/>
                  <a:gd name="T7" fmla="*/ 18 h 19"/>
                  <a:gd name="T8" fmla="*/ 5 w 497"/>
                  <a:gd name="T9" fmla="*/ 18 h 19"/>
                  <a:gd name="T10" fmla="*/ 3 w 497"/>
                  <a:gd name="T11" fmla="*/ 18 h 19"/>
                  <a:gd name="T12" fmla="*/ 1 w 497"/>
                  <a:gd name="T13" fmla="*/ 16 h 19"/>
                  <a:gd name="T14" fmla="*/ 0 w 497"/>
                  <a:gd name="T15" fmla="*/ 6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8"/>
                    </a:lnTo>
                    <a:lnTo>
                      <a:pt x="494" y="16"/>
                    </a:lnTo>
                    <a:lnTo>
                      <a:pt x="492" y="18"/>
                    </a:lnTo>
                    <a:lnTo>
                      <a:pt x="5" y="18"/>
                    </a:lnTo>
                    <a:lnTo>
                      <a:pt x="3" y="18"/>
                    </a:lnTo>
                    <a:lnTo>
                      <a:pt x="1" y="16"/>
                    </a:lnTo>
                    <a:lnTo>
                      <a:pt x="0" y="6"/>
                    </a:lnTo>
                    <a:lnTo>
                      <a:pt x="0" y="1"/>
                    </a:lnTo>
                  </a:path>
                </a:pathLst>
              </a:custGeom>
              <a:noFill/>
              <a:ln w="12700" cap="rnd">
                <a:solidFill>
                  <a:srgbClr val="000000"/>
                </a:solidFill>
                <a:round/>
                <a:headEnd type="none" w="sm" len="sm"/>
                <a:tailEnd type="none" w="sm" len="sm"/>
              </a:ln>
            </p:spPr>
            <p:txBody>
              <a:bodyPr/>
              <a:lstStyle/>
              <a:p>
                <a:endParaRPr lang="zh-CN" altLang="en-US"/>
              </a:p>
            </p:txBody>
          </p:sp>
          <p:sp>
            <p:nvSpPr>
              <p:cNvPr id="17445" name="Freeform 1308"/>
              <p:cNvSpPr>
                <a:spLocks/>
              </p:cNvSpPr>
              <p:nvPr/>
            </p:nvSpPr>
            <p:spPr bwMode="auto">
              <a:xfrm>
                <a:off x="2436" y="2531"/>
                <a:ext cx="497" cy="19"/>
              </a:xfrm>
              <a:custGeom>
                <a:avLst/>
                <a:gdLst>
                  <a:gd name="T0" fmla="*/ 496 w 497"/>
                  <a:gd name="T1" fmla="*/ 0 h 19"/>
                  <a:gd name="T2" fmla="*/ 495 w 497"/>
                  <a:gd name="T3" fmla="*/ 7 h 19"/>
                  <a:gd name="T4" fmla="*/ 494 w 497"/>
                  <a:gd name="T5" fmla="*/ 16 h 19"/>
                  <a:gd name="T6" fmla="*/ 492 w 497"/>
                  <a:gd name="T7" fmla="*/ 18 h 19"/>
                  <a:gd name="T8" fmla="*/ 5 w 497"/>
                  <a:gd name="T9" fmla="*/ 18 h 19"/>
                  <a:gd name="T10" fmla="*/ 3 w 497"/>
                  <a:gd name="T11" fmla="*/ 16 h 19"/>
                  <a:gd name="T12" fmla="*/ 1 w 497"/>
                  <a:gd name="T13" fmla="*/ 15 h 19"/>
                  <a:gd name="T14" fmla="*/ 0 w 497"/>
                  <a:gd name="T15" fmla="*/ 7 h 19"/>
                  <a:gd name="T16" fmla="*/ 0 w 497"/>
                  <a:gd name="T17" fmla="*/ 1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7"/>
                  <a:gd name="T28" fmla="*/ 0 h 19"/>
                  <a:gd name="T29" fmla="*/ 497 w 49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7" h="19">
                    <a:moveTo>
                      <a:pt x="496" y="0"/>
                    </a:moveTo>
                    <a:lnTo>
                      <a:pt x="495" y="7"/>
                    </a:lnTo>
                    <a:lnTo>
                      <a:pt x="494" y="16"/>
                    </a:lnTo>
                    <a:lnTo>
                      <a:pt x="492" y="18"/>
                    </a:lnTo>
                    <a:lnTo>
                      <a:pt x="5" y="18"/>
                    </a:lnTo>
                    <a:lnTo>
                      <a:pt x="3" y="16"/>
                    </a:lnTo>
                    <a:lnTo>
                      <a:pt x="1" y="15"/>
                    </a:lnTo>
                    <a:lnTo>
                      <a:pt x="0" y="7"/>
                    </a:lnTo>
                    <a:lnTo>
                      <a:pt x="0" y="1"/>
                    </a:lnTo>
                  </a:path>
                </a:pathLst>
              </a:custGeom>
              <a:noFill/>
              <a:ln w="12700" cap="rnd">
                <a:solidFill>
                  <a:srgbClr val="FFFFFF"/>
                </a:solidFill>
                <a:round/>
                <a:headEnd type="none" w="sm" len="sm"/>
                <a:tailEnd type="none" w="sm" len="sm"/>
              </a:ln>
            </p:spPr>
            <p:txBody>
              <a:bodyPr/>
              <a:lstStyle/>
              <a:p>
                <a:endParaRPr lang="zh-CN" altLang="en-US"/>
              </a:p>
            </p:txBody>
          </p:sp>
          <p:sp>
            <p:nvSpPr>
              <p:cNvPr id="17446" name="Line 1309"/>
              <p:cNvSpPr>
                <a:spLocks noChangeShapeType="1"/>
              </p:cNvSpPr>
              <p:nvPr/>
            </p:nvSpPr>
            <p:spPr bwMode="auto">
              <a:xfrm>
                <a:off x="2780" y="2473"/>
                <a:ext cx="49" cy="0"/>
              </a:xfrm>
              <a:prstGeom prst="line">
                <a:avLst/>
              </a:prstGeom>
              <a:noFill/>
              <a:ln w="12700">
                <a:solidFill>
                  <a:srgbClr val="000000"/>
                </a:solidFill>
                <a:round/>
                <a:headEnd type="none" w="sm" len="sm"/>
                <a:tailEnd type="none" w="sm" len="sm"/>
              </a:ln>
            </p:spPr>
            <p:txBody>
              <a:bodyPr wrap="none" anchor="ctr"/>
              <a:lstStyle/>
              <a:p>
                <a:endParaRPr lang="zh-CN" altLang="en-US"/>
              </a:p>
            </p:txBody>
          </p:sp>
          <p:sp>
            <p:nvSpPr>
              <p:cNvPr id="17447" name="Freeform 1310"/>
              <p:cNvSpPr>
                <a:spLocks/>
              </p:cNvSpPr>
              <p:nvPr/>
            </p:nvSpPr>
            <p:spPr bwMode="auto">
              <a:xfrm>
                <a:off x="2595" y="2459"/>
                <a:ext cx="52" cy="19"/>
              </a:xfrm>
              <a:custGeom>
                <a:avLst/>
                <a:gdLst>
                  <a:gd name="T0" fmla="*/ 2 w 52"/>
                  <a:gd name="T1" fmla="*/ 0 h 19"/>
                  <a:gd name="T2" fmla="*/ 0 w 52"/>
                  <a:gd name="T3" fmla="*/ 18 h 19"/>
                  <a:gd name="T4" fmla="*/ 51 w 52"/>
                  <a:gd name="T5" fmla="*/ 18 h 19"/>
                  <a:gd name="T6" fmla="*/ 49 w 52"/>
                  <a:gd name="T7" fmla="*/ 0 h 19"/>
                  <a:gd name="T8" fmla="*/ 49 w 52"/>
                  <a:gd name="T9" fmla="*/ 13 h 19"/>
                  <a:gd name="T10" fmla="*/ 1 w 52"/>
                  <a:gd name="T11" fmla="*/ 13 h 19"/>
                  <a:gd name="T12" fmla="*/ 2 w 52"/>
                  <a:gd name="T13" fmla="*/ 0 h 19"/>
                  <a:gd name="T14" fmla="*/ 0 60000 65536"/>
                  <a:gd name="T15" fmla="*/ 0 60000 65536"/>
                  <a:gd name="T16" fmla="*/ 0 60000 65536"/>
                  <a:gd name="T17" fmla="*/ 0 60000 65536"/>
                  <a:gd name="T18" fmla="*/ 0 60000 65536"/>
                  <a:gd name="T19" fmla="*/ 0 60000 65536"/>
                  <a:gd name="T20" fmla="*/ 0 60000 65536"/>
                  <a:gd name="T21" fmla="*/ 0 w 52"/>
                  <a:gd name="T22" fmla="*/ 0 h 19"/>
                  <a:gd name="T23" fmla="*/ 52 w 5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9">
                    <a:moveTo>
                      <a:pt x="2" y="0"/>
                    </a:moveTo>
                    <a:lnTo>
                      <a:pt x="0" y="18"/>
                    </a:lnTo>
                    <a:lnTo>
                      <a:pt x="51" y="18"/>
                    </a:lnTo>
                    <a:lnTo>
                      <a:pt x="49" y="0"/>
                    </a:lnTo>
                    <a:lnTo>
                      <a:pt x="49" y="13"/>
                    </a:lnTo>
                    <a:lnTo>
                      <a:pt x="1" y="13"/>
                    </a:lnTo>
                    <a:lnTo>
                      <a:pt x="2" y="0"/>
                    </a:lnTo>
                  </a:path>
                </a:pathLst>
              </a:custGeom>
              <a:solidFill>
                <a:srgbClr val="ABABAB"/>
              </a:solidFill>
              <a:ln w="12700" cap="rnd">
                <a:solidFill>
                  <a:srgbClr val="000000"/>
                </a:solidFill>
                <a:round/>
                <a:headEnd/>
                <a:tailEnd/>
              </a:ln>
            </p:spPr>
            <p:txBody>
              <a:bodyPr/>
              <a:lstStyle/>
              <a:p>
                <a:endParaRPr lang="zh-CN" altLang="en-US"/>
              </a:p>
            </p:txBody>
          </p:sp>
          <p:sp>
            <p:nvSpPr>
              <p:cNvPr id="17448" name="Freeform 1311"/>
              <p:cNvSpPr>
                <a:spLocks/>
              </p:cNvSpPr>
              <p:nvPr/>
            </p:nvSpPr>
            <p:spPr bwMode="auto">
              <a:xfrm>
                <a:off x="2859"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449" name="Freeform 1312"/>
              <p:cNvSpPr>
                <a:spLocks/>
              </p:cNvSpPr>
              <p:nvPr/>
            </p:nvSpPr>
            <p:spPr bwMode="auto">
              <a:xfrm>
                <a:off x="2859" y="2473"/>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3 w 22"/>
                  <a:gd name="T21" fmla="*/ 11 h 19"/>
                  <a:gd name="T22" fmla="*/ 15 w 22"/>
                  <a:gd name="T23" fmla="*/ 10 h 19"/>
                  <a:gd name="T24" fmla="*/ 17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50" name="Freeform 1313"/>
              <p:cNvSpPr>
                <a:spLocks/>
              </p:cNvSpPr>
              <p:nvPr/>
            </p:nvSpPr>
            <p:spPr bwMode="auto">
              <a:xfrm>
                <a:off x="2864" y="2481"/>
                <a:ext cx="22" cy="19"/>
              </a:xfrm>
              <a:custGeom>
                <a:avLst/>
                <a:gdLst>
                  <a:gd name="T0" fmla="*/ 17 w 22"/>
                  <a:gd name="T1" fmla="*/ 0 h 19"/>
                  <a:gd name="T2" fmla="*/ 21 w 22"/>
                  <a:gd name="T3" fmla="*/ 13 h 19"/>
                  <a:gd name="T4" fmla="*/ 13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3"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451" name="Freeform 1314"/>
              <p:cNvSpPr>
                <a:spLocks/>
              </p:cNvSpPr>
              <p:nvPr/>
            </p:nvSpPr>
            <p:spPr bwMode="auto">
              <a:xfrm>
                <a:off x="2864" y="2482"/>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1 h 19"/>
                  <a:gd name="T16" fmla="*/ 10 w 22"/>
                  <a:gd name="T17" fmla="*/ 11 h 19"/>
                  <a:gd name="T18" fmla="*/ 12 w 22"/>
                  <a:gd name="T19" fmla="*/ 11 h 19"/>
                  <a:gd name="T20" fmla="*/ 14 w 22"/>
                  <a:gd name="T21" fmla="*/ 11 h 19"/>
                  <a:gd name="T22" fmla="*/ 16 w 22"/>
                  <a:gd name="T23" fmla="*/ 11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1"/>
                    </a:lnTo>
                    <a:lnTo>
                      <a:pt x="10" y="11"/>
                    </a:lnTo>
                    <a:lnTo>
                      <a:pt x="12" y="11"/>
                    </a:lnTo>
                    <a:lnTo>
                      <a:pt x="14" y="11"/>
                    </a:lnTo>
                    <a:lnTo>
                      <a:pt x="16" y="11"/>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52" name="Freeform 1315"/>
              <p:cNvSpPr>
                <a:spLocks/>
              </p:cNvSpPr>
              <p:nvPr/>
            </p:nvSpPr>
            <p:spPr bwMode="auto">
              <a:xfrm>
                <a:off x="2868" y="2491"/>
                <a:ext cx="22" cy="19"/>
              </a:xfrm>
              <a:custGeom>
                <a:avLst/>
                <a:gdLst>
                  <a:gd name="T0" fmla="*/ 17 w 22"/>
                  <a:gd name="T1" fmla="*/ 0 h 19"/>
                  <a:gd name="T2" fmla="*/ 21 w 22"/>
                  <a:gd name="T3" fmla="*/ 14 h 19"/>
                  <a:gd name="T4" fmla="*/ 13 w 22"/>
                  <a:gd name="T5" fmla="*/ 18 h 19"/>
                  <a:gd name="T6" fmla="*/ 3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3" y="18"/>
                    </a:lnTo>
                    <a:lnTo>
                      <a:pt x="3"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453" name="Freeform 1316"/>
              <p:cNvSpPr>
                <a:spLocks/>
              </p:cNvSpPr>
              <p:nvPr/>
            </p:nvSpPr>
            <p:spPr bwMode="auto">
              <a:xfrm>
                <a:off x="2868" y="2491"/>
                <a:ext cx="22" cy="19"/>
              </a:xfrm>
              <a:custGeom>
                <a:avLst/>
                <a:gdLst>
                  <a:gd name="T0" fmla="*/ 19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9 w 22"/>
                  <a:gd name="T17" fmla="*/ 11 h 19"/>
                  <a:gd name="T18" fmla="*/ 11 w 22"/>
                  <a:gd name="T19" fmla="*/ 11 h 19"/>
                  <a:gd name="T20" fmla="*/ 14 w 22"/>
                  <a:gd name="T21" fmla="*/ 11 h 19"/>
                  <a:gd name="T22" fmla="*/ 16 w 22"/>
                  <a:gd name="T23" fmla="*/ 10 h 19"/>
                  <a:gd name="T24" fmla="*/ 18 w 22"/>
                  <a:gd name="T25" fmla="*/ 10 h 19"/>
                  <a:gd name="T26" fmla="*/ 19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9" y="10"/>
                    </a:moveTo>
                    <a:lnTo>
                      <a:pt x="21" y="18"/>
                    </a:lnTo>
                    <a:lnTo>
                      <a:pt x="3" y="18"/>
                    </a:lnTo>
                    <a:lnTo>
                      <a:pt x="0" y="4"/>
                    </a:lnTo>
                    <a:lnTo>
                      <a:pt x="0" y="0"/>
                    </a:lnTo>
                    <a:lnTo>
                      <a:pt x="3" y="10"/>
                    </a:lnTo>
                    <a:lnTo>
                      <a:pt x="5" y="10"/>
                    </a:lnTo>
                    <a:lnTo>
                      <a:pt x="7" y="10"/>
                    </a:lnTo>
                    <a:lnTo>
                      <a:pt x="9" y="11"/>
                    </a:lnTo>
                    <a:lnTo>
                      <a:pt x="11" y="11"/>
                    </a:lnTo>
                    <a:lnTo>
                      <a:pt x="14" y="11"/>
                    </a:lnTo>
                    <a:lnTo>
                      <a:pt x="16" y="10"/>
                    </a:lnTo>
                    <a:lnTo>
                      <a:pt x="18"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54" name="Freeform 1317"/>
              <p:cNvSpPr>
                <a:spLocks/>
              </p:cNvSpPr>
              <p:nvPr/>
            </p:nvSpPr>
            <p:spPr bwMode="auto">
              <a:xfrm>
                <a:off x="2872" y="2501"/>
                <a:ext cx="21" cy="19"/>
              </a:xfrm>
              <a:custGeom>
                <a:avLst/>
                <a:gdLst>
                  <a:gd name="T0" fmla="*/ 15 w 21"/>
                  <a:gd name="T1" fmla="*/ 0 h 19"/>
                  <a:gd name="T2" fmla="*/ 20 w 21"/>
                  <a:gd name="T3" fmla="*/ 13 h 19"/>
                  <a:gd name="T4" fmla="*/ 12 w 21"/>
                  <a:gd name="T5" fmla="*/ 18 h 19"/>
                  <a:gd name="T6" fmla="*/ 4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2" y="18"/>
                    </a:lnTo>
                    <a:lnTo>
                      <a:pt x="4"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455" name="Freeform 1318"/>
              <p:cNvSpPr>
                <a:spLocks/>
              </p:cNvSpPr>
              <p:nvPr/>
            </p:nvSpPr>
            <p:spPr bwMode="auto">
              <a:xfrm>
                <a:off x="2872" y="2501"/>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1"/>
                    </a:lnTo>
                    <a:lnTo>
                      <a:pt x="7" y="11"/>
                    </a:lnTo>
                    <a:lnTo>
                      <a:pt x="9" y="11"/>
                    </a:lnTo>
                    <a:lnTo>
                      <a:pt x="11"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56" name="Freeform 1319"/>
              <p:cNvSpPr>
                <a:spLocks/>
              </p:cNvSpPr>
              <p:nvPr/>
            </p:nvSpPr>
            <p:spPr bwMode="auto">
              <a:xfrm>
                <a:off x="2876" y="2510"/>
                <a:ext cx="23" cy="19"/>
              </a:xfrm>
              <a:custGeom>
                <a:avLst/>
                <a:gdLst>
                  <a:gd name="T0" fmla="*/ 21 w 23"/>
                  <a:gd name="T1" fmla="*/ 10 h 19"/>
                  <a:gd name="T2" fmla="*/ 22 w 23"/>
                  <a:gd name="T3" fmla="*/ 18 h 19"/>
                  <a:gd name="T4" fmla="*/ 3 w 23"/>
                  <a:gd name="T5" fmla="*/ 18 h 19"/>
                  <a:gd name="T6" fmla="*/ 0 w 23"/>
                  <a:gd name="T7" fmla="*/ 5 h 19"/>
                  <a:gd name="T8" fmla="*/ 0 w 23"/>
                  <a:gd name="T9" fmla="*/ 0 h 19"/>
                  <a:gd name="T10" fmla="*/ 3 w 23"/>
                  <a:gd name="T11" fmla="*/ 10 h 19"/>
                  <a:gd name="T12" fmla="*/ 6 w 23"/>
                  <a:gd name="T13" fmla="*/ 10 h 19"/>
                  <a:gd name="T14" fmla="*/ 8 w 23"/>
                  <a:gd name="T15" fmla="*/ 10 h 19"/>
                  <a:gd name="T16" fmla="*/ 10 w 23"/>
                  <a:gd name="T17" fmla="*/ 11 h 19"/>
                  <a:gd name="T18" fmla="*/ 12 w 23"/>
                  <a:gd name="T19" fmla="*/ 11 h 19"/>
                  <a:gd name="T20" fmla="*/ 14 w 23"/>
                  <a:gd name="T21" fmla="*/ 11 h 19"/>
                  <a:gd name="T22" fmla="*/ 16 w 23"/>
                  <a:gd name="T23" fmla="*/ 10 h 19"/>
                  <a:gd name="T24" fmla="*/ 19 w 23"/>
                  <a:gd name="T25" fmla="*/ 10 h 19"/>
                  <a:gd name="T26" fmla="*/ 21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21" y="10"/>
                    </a:moveTo>
                    <a:lnTo>
                      <a:pt x="22" y="18"/>
                    </a:lnTo>
                    <a:lnTo>
                      <a:pt x="3" y="18"/>
                    </a:lnTo>
                    <a:lnTo>
                      <a:pt x="0" y="5"/>
                    </a:lnTo>
                    <a:lnTo>
                      <a:pt x="0" y="0"/>
                    </a:lnTo>
                    <a:lnTo>
                      <a:pt x="3" y="10"/>
                    </a:lnTo>
                    <a:lnTo>
                      <a:pt x="6" y="10"/>
                    </a:lnTo>
                    <a:lnTo>
                      <a:pt x="8" y="10"/>
                    </a:lnTo>
                    <a:lnTo>
                      <a:pt x="10" y="11"/>
                    </a:lnTo>
                    <a:lnTo>
                      <a:pt x="12" y="11"/>
                    </a:lnTo>
                    <a:lnTo>
                      <a:pt x="14" y="11"/>
                    </a:lnTo>
                    <a:lnTo>
                      <a:pt x="16" y="10"/>
                    </a:lnTo>
                    <a:lnTo>
                      <a:pt x="19" y="10"/>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457" name="Freeform 1320"/>
              <p:cNvSpPr>
                <a:spLocks/>
              </p:cNvSpPr>
              <p:nvPr/>
            </p:nvSpPr>
            <p:spPr bwMode="auto">
              <a:xfrm>
                <a:off x="2842" y="2472"/>
                <a:ext cx="22" cy="19"/>
              </a:xfrm>
              <a:custGeom>
                <a:avLst/>
                <a:gdLst>
                  <a:gd name="T0" fmla="*/ 16 w 22"/>
                  <a:gd name="T1" fmla="*/ 0 h 19"/>
                  <a:gd name="T2" fmla="*/ 21 w 22"/>
                  <a:gd name="T3" fmla="*/ 14 h 19"/>
                  <a:gd name="T4" fmla="*/ 12 w 22"/>
                  <a:gd name="T5" fmla="*/ 18 h 19"/>
                  <a:gd name="T6" fmla="*/ 4 w 22"/>
                  <a:gd name="T7" fmla="*/ 14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4"/>
                    </a:lnTo>
                    <a:lnTo>
                      <a:pt x="12" y="18"/>
                    </a:lnTo>
                    <a:lnTo>
                      <a:pt x="4"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458" name="Freeform 1321"/>
              <p:cNvSpPr>
                <a:spLocks/>
              </p:cNvSpPr>
              <p:nvPr/>
            </p:nvSpPr>
            <p:spPr bwMode="auto">
              <a:xfrm>
                <a:off x="2842"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5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5"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59" name="Freeform 1322"/>
              <p:cNvSpPr>
                <a:spLocks/>
              </p:cNvSpPr>
              <p:nvPr/>
            </p:nvSpPr>
            <p:spPr bwMode="auto">
              <a:xfrm>
                <a:off x="2846"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460" name="Freeform 1323"/>
              <p:cNvSpPr>
                <a:spLocks/>
              </p:cNvSpPr>
              <p:nvPr/>
            </p:nvSpPr>
            <p:spPr bwMode="auto">
              <a:xfrm>
                <a:off x="2853"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4 w 22"/>
                  <a:gd name="T11" fmla="*/ 10 h 19"/>
                  <a:gd name="T12" fmla="*/ 6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4" y="10"/>
                    </a:lnTo>
                    <a:lnTo>
                      <a:pt x="6"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61" name="Freeform 1324"/>
              <p:cNvSpPr>
                <a:spLocks/>
              </p:cNvSpPr>
              <p:nvPr/>
            </p:nvSpPr>
            <p:spPr bwMode="auto">
              <a:xfrm>
                <a:off x="2862" y="2510"/>
                <a:ext cx="21" cy="19"/>
              </a:xfrm>
              <a:custGeom>
                <a:avLst/>
                <a:gdLst>
                  <a:gd name="T0" fmla="*/ 15 w 21"/>
                  <a:gd name="T1" fmla="*/ 0 h 19"/>
                  <a:gd name="T2" fmla="*/ 20 w 21"/>
                  <a:gd name="T3" fmla="*/ 13 h 19"/>
                  <a:gd name="T4" fmla="*/ 11 w 21"/>
                  <a:gd name="T5" fmla="*/ 18 h 19"/>
                  <a:gd name="T6" fmla="*/ 3 w 21"/>
                  <a:gd name="T7" fmla="*/ 13 h 19"/>
                  <a:gd name="T8" fmla="*/ 0 w 21"/>
                  <a:gd name="T9" fmla="*/ 0 h 19"/>
                  <a:gd name="T10" fmla="*/ 15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5" y="0"/>
                    </a:moveTo>
                    <a:lnTo>
                      <a:pt x="20" y="13"/>
                    </a:lnTo>
                    <a:lnTo>
                      <a:pt x="11" y="18"/>
                    </a:lnTo>
                    <a:lnTo>
                      <a:pt x="3" y="13"/>
                    </a:lnTo>
                    <a:lnTo>
                      <a:pt x="0" y="0"/>
                    </a:lnTo>
                    <a:lnTo>
                      <a:pt x="15" y="0"/>
                    </a:lnTo>
                  </a:path>
                </a:pathLst>
              </a:custGeom>
              <a:solidFill>
                <a:srgbClr val="FFFFFF"/>
              </a:solidFill>
              <a:ln w="12700" cap="rnd">
                <a:solidFill>
                  <a:srgbClr val="ABABAB"/>
                </a:solidFill>
                <a:round/>
                <a:headEnd/>
                <a:tailEnd/>
              </a:ln>
            </p:spPr>
            <p:txBody>
              <a:bodyPr/>
              <a:lstStyle/>
              <a:p>
                <a:endParaRPr lang="zh-CN" altLang="en-US"/>
              </a:p>
            </p:txBody>
          </p:sp>
          <p:sp>
            <p:nvSpPr>
              <p:cNvPr id="17462" name="Freeform 1325"/>
              <p:cNvSpPr>
                <a:spLocks/>
              </p:cNvSpPr>
              <p:nvPr/>
            </p:nvSpPr>
            <p:spPr bwMode="auto">
              <a:xfrm>
                <a:off x="2862" y="2510"/>
                <a:ext cx="21" cy="19"/>
              </a:xfrm>
              <a:custGeom>
                <a:avLst/>
                <a:gdLst>
                  <a:gd name="T0" fmla="*/ 19 w 21"/>
                  <a:gd name="T1" fmla="*/ 10 h 19"/>
                  <a:gd name="T2" fmla="*/ 20 w 21"/>
                  <a:gd name="T3" fmla="*/ 18 h 19"/>
                  <a:gd name="T4" fmla="*/ 3 w 21"/>
                  <a:gd name="T5" fmla="*/ 18 h 19"/>
                  <a:gd name="T6" fmla="*/ 0 w 21"/>
                  <a:gd name="T7" fmla="*/ 5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5"/>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63" name="Freeform 1326"/>
              <p:cNvSpPr>
                <a:spLocks/>
              </p:cNvSpPr>
              <p:nvPr/>
            </p:nvSpPr>
            <p:spPr bwMode="auto">
              <a:xfrm>
                <a:off x="2823" y="2472"/>
                <a:ext cx="21" cy="19"/>
              </a:xfrm>
              <a:custGeom>
                <a:avLst/>
                <a:gdLst>
                  <a:gd name="T0" fmla="*/ 16 w 21"/>
                  <a:gd name="T1" fmla="*/ 0 h 19"/>
                  <a:gd name="T2" fmla="*/ 20 w 21"/>
                  <a:gd name="T3" fmla="*/ 14 h 19"/>
                  <a:gd name="T4" fmla="*/ 12 w 21"/>
                  <a:gd name="T5" fmla="*/ 18 h 19"/>
                  <a:gd name="T6" fmla="*/ 3 w 21"/>
                  <a:gd name="T7" fmla="*/ 14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4"/>
                    </a:lnTo>
                    <a:lnTo>
                      <a:pt x="12" y="18"/>
                    </a:lnTo>
                    <a:lnTo>
                      <a:pt x="3" y="14"/>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464" name="Freeform 1327"/>
              <p:cNvSpPr>
                <a:spLocks/>
              </p:cNvSpPr>
              <p:nvPr/>
            </p:nvSpPr>
            <p:spPr bwMode="auto">
              <a:xfrm>
                <a:off x="2823" y="2473"/>
                <a:ext cx="21" cy="19"/>
              </a:xfrm>
              <a:custGeom>
                <a:avLst/>
                <a:gdLst>
                  <a:gd name="T0" fmla="*/ 19 w 21"/>
                  <a:gd name="T1" fmla="*/ 10 h 19"/>
                  <a:gd name="T2" fmla="*/ 20 w 21"/>
                  <a:gd name="T3" fmla="*/ 18 h 19"/>
                  <a:gd name="T4" fmla="*/ 3 w 21"/>
                  <a:gd name="T5" fmla="*/ 18 h 19"/>
                  <a:gd name="T6" fmla="*/ 0 w 21"/>
                  <a:gd name="T7" fmla="*/ 4 h 19"/>
                  <a:gd name="T8" fmla="*/ 0 w 21"/>
                  <a:gd name="T9" fmla="*/ 0 h 19"/>
                  <a:gd name="T10" fmla="*/ 3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3" y="18"/>
                    </a:lnTo>
                    <a:lnTo>
                      <a:pt x="0" y="4"/>
                    </a:lnTo>
                    <a:lnTo>
                      <a:pt x="0" y="0"/>
                    </a:lnTo>
                    <a:lnTo>
                      <a:pt x="3"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65" name="Freeform 1328"/>
              <p:cNvSpPr>
                <a:spLocks/>
              </p:cNvSpPr>
              <p:nvPr/>
            </p:nvSpPr>
            <p:spPr bwMode="auto">
              <a:xfrm>
                <a:off x="2828" y="2481"/>
                <a:ext cx="22" cy="19"/>
              </a:xfrm>
              <a:custGeom>
                <a:avLst/>
                <a:gdLst>
                  <a:gd name="T0" fmla="*/ 16 w 22"/>
                  <a:gd name="T1" fmla="*/ 0 h 19"/>
                  <a:gd name="T2" fmla="*/ 21 w 22"/>
                  <a:gd name="T3" fmla="*/ 13 h 19"/>
                  <a:gd name="T4" fmla="*/ 13 w 22"/>
                  <a:gd name="T5" fmla="*/ 18 h 19"/>
                  <a:gd name="T6" fmla="*/ 3 w 22"/>
                  <a:gd name="T7" fmla="*/ 13 h 19"/>
                  <a:gd name="T8" fmla="*/ 0 w 22"/>
                  <a:gd name="T9" fmla="*/ 0 h 19"/>
                  <a:gd name="T10" fmla="*/ 16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6" y="0"/>
                    </a:moveTo>
                    <a:lnTo>
                      <a:pt x="21" y="13"/>
                    </a:lnTo>
                    <a:lnTo>
                      <a:pt x="13"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466" name="Freeform 1329"/>
              <p:cNvSpPr>
                <a:spLocks/>
              </p:cNvSpPr>
              <p:nvPr/>
            </p:nvSpPr>
            <p:spPr bwMode="auto">
              <a:xfrm>
                <a:off x="2833" y="249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8 w 22"/>
                  <a:gd name="T15" fmla="*/ 10 h 19"/>
                  <a:gd name="T16" fmla="*/ 10 w 22"/>
                  <a:gd name="T17" fmla="*/ 11 h 19"/>
                  <a:gd name="T18" fmla="*/ 11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8" y="10"/>
                    </a:lnTo>
                    <a:lnTo>
                      <a:pt x="10" y="11"/>
                    </a:lnTo>
                    <a:lnTo>
                      <a:pt x="11"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67" name="Freeform 1330"/>
              <p:cNvSpPr>
                <a:spLocks/>
              </p:cNvSpPr>
              <p:nvPr/>
            </p:nvSpPr>
            <p:spPr bwMode="auto">
              <a:xfrm>
                <a:off x="2837" y="2501"/>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1 h 19"/>
                  <a:gd name="T14" fmla="*/ 8 w 22"/>
                  <a:gd name="T15" fmla="*/ 11 h 19"/>
                  <a:gd name="T16" fmla="*/ 10 w 22"/>
                  <a:gd name="T17" fmla="*/ 11 h 19"/>
                  <a:gd name="T18" fmla="*/ 12 w 22"/>
                  <a:gd name="T19" fmla="*/ 11 h 19"/>
                  <a:gd name="T20" fmla="*/ 14 w 22"/>
                  <a:gd name="T21" fmla="*/ 11 h 19"/>
                  <a:gd name="T22" fmla="*/ 16 w 22"/>
                  <a:gd name="T23" fmla="*/ 11 h 19"/>
                  <a:gd name="T24" fmla="*/ 18 w 22"/>
                  <a:gd name="T25" fmla="*/ 11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1"/>
                    </a:lnTo>
                    <a:lnTo>
                      <a:pt x="8" y="11"/>
                    </a:lnTo>
                    <a:lnTo>
                      <a:pt x="10" y="11"/>
                    </a:lnTo>
                    <a:lnTo>
                      <a:pt x="12" y="11"/>
                    </a:lnTo>
                    <a:lnTo>
                      <a:pt x="14" y="11"/>
                    </a:lnTo>
                    <a:lnTo>
                      <a:pt x="16" y="11"/>
                    </a:lnTo>
                    <a:lnTo>
                      <a:pt x="18"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68" name="Freeform 1331"/>
              <p:cNvSpPr>
                <a:spLocks/>
              </p:cNvSpPr>
              <p:nvPr/>
            </p:nvSpPr>
            <p:spPr bwMode="auto">
              <a:xfrm>
                <a:off x="2841" y="2510"/>
                <a:ext cx="22" cy="19"/>
              </a:xfrm>
              <a:custGeom>
                <a:avLst/>
                <a:gdLst>
                  <a:gd name="T0" fmla="*/ 17 w 22"/>
                  <a:gd name="T1" fmla="*/ 0 h 19"/>
                  <a:gd name="T2" fmla="*/ 21 w 22"/>
                  <a:gd name="T3" fmla="*/ 13 h 19"/>
                  <a:gd name="T4" fmla="*/ 12 w 22"/>
                  <a:gd name="T5" fmla="*/ 18 h 19"/>
                  <a:gd name="T6" fmla="*/ 3 w 22"/>
                  <a:gd name="T7" fmla="*/ 13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3"/>
                    </a:lnTo>
                    <a:lnTo>
                      <a:pt x="12" y="18"/>
                    </a:lnTo>
                    <a:lnTo>
                      <a:pt x="3" y="13"/>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469" name="Freeform 1332"/>
              <p:cNvSpPr>
                <a:spLocks/>
              </p:cNvSpPr>
              <p:nvPr/>
            </p:nvSpPr>
            <p:spPr bwMode="auto">
              <a:xfrm>
                <a:off x="2804" y="2472"/>
                <a:ext cx="22" cy="19"/>
              </a:xfrm>
              <a:custGeom>
                <a:avLst/>
                <a:gdLst>
                  <a:gd name="T0" fmla="*/ 17 w 22"/>
                  <a:gd name="T1" fmla="*/ 0 h 19"/>
                  <a:gd name="T2" fmla="*/ 21 w 22"/>
                  <a:gd name="T3" fmla="*/ 14 h 19"/>
                  <a:gd name="T4" fmla="*/ 12 w 22"/>
                  <a:gd name="T5" fmla="*/ 18 h 19"/>
                  <a:gd name="T6" fmla="*/ 4 w 22"/>
                  <a:gd name="T7" fmla="*/ 14 h 19"/>
                  <a:gd name="T8" fmla="*/ 0 w 22"/>
                  <a:gd name="T9" fmla="*/ 0 h 19"/>
                  <a:gd name="T10" fmla="*/ 17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7" y="0"/>
                    </a:moveTo>
                    <a:lnTo>
                      <a:pt x="21" y="14"/>
                    </a:lnTo>
                    <a:lnTo>
                      <a:pt x="12" y="18"/>
                    </a:lnTo>
                    <a:lnTo>
                      <a:pt x="4" y="14"/>
                    </a:lnTo>
                    <a:lnTo>
                      <a:pt x="0" y="0"/>
                    </a:lnTo>
                    <a:lnTo>
                      <a:pt x="17" y="0"/>
                    </a:lnTo>
                  </a:path>
                </a:pathLst>
              </a:custGeom>
              <a:solidFill>
                <a:srgbClr val="FFFFFF"/>
              </a:solidFill>
              <a:ln w="12700" cap="rnd">
                <a:solidFill>
                  <a:srgbClr val="ABABAB"/>
                </a:solidFill>
                <a:round/>
                <a:headEnd/>
                <a:tailEnd/>
              </a:ln>
            </p:spPr>
            <p:txBody>
              <a:bodyPr/>
              <a:lstStyle/>
              <a:p>
                <a:endParaRPr lang="zh-CN" altLang="en-US"/>
              </a:p>
            </p:txBody>
          </p:sp>
          <p:sp>
            <p:nvSpPr>
              <p:cNvPr id="17470" name="Freeform 1333"/>
              <p:cNvSpPr>
                <a:spLocks/>
              </p:cNvSpPr>
              <p:nvPr/>
            </p:nvSpPr>
            <p:spPr bwMode="auto">
              <a:xfrm>
                <a:off x="2804" y="2473"/>
                <a:ext cx="22" cy="19"/>
              </a:xfrm>
              <a:custGeom>
                <a:avLst/>
                <a:gdLst>
                  <a:gd name="T0" fmla="*/ 20 w 22"/>
                  <a:gd name="T1" fmla="*/ 10 h 19"/>
                  <a:gd name="T2" fmla="*/ 21 w 22"/>
                  <a:gd name="T3" fmla="*/ 18 h 19"/>
                  <a:gd name="T4" fmla="*/ 3 w 22"/>
                  <a:gd name="T5" fmla="*/ 18 h 19"/>
                  <a:gd name="T6" fmla="*/ 0 w 22"/>
                  <a:gd name="T7" fmla="*/ 4 h 19"/>
                  <a:gd name="T8" fmla="*/ 0 w 22"/>
                  <a:gd name="T9" fmla="*/ 0 h 19"/>
                  <a:gd name="T10" fmla="*/ 3 w 22"/>
                  <a:gd name="T11" fmla="*/ 10 h 19"/>
                  <a:gd name="T12" fmla="*/ 5 w 22"/>
                  <a:gd name="T13" fmla="*/ 10 h 19"/>
                  <a:gd name="T14" fmla="*/ 7 w 22"/>
                  <a:gd name="T15" fmla="*/ 10 h 19"/>
                  <a:gd name="T16" fmla="*/ 10 w 22"/>
                  <a:gd name="T17" fmla="*/ 11 h 19"/>
                  <a:gd name="T18" fmla="*/ 12 w 22"/>
                  <a:gd name="T19" fmla="*/ 11 h 19"/>
                  <a:gd name="T20" fmla="*/ 14 w 22"/>
                  <a:gd name="T21" fmla="*/ 11 h 19"/>
                  <a:gd name="T22" fmla="*/ 16 w 22"/>
                  <a:gd name="T23" fmla="*/ 10 h 19"/>
                  <a:gd name="T24" fmla="*/ 18 w 22"/>
                  <a:gd name="T25" fmla="*/ 10 h 19"/>
                  <a:gd name="T26" fmla="*/ 2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0" y="10"/>
                    </a:moveTo>
                    <a:lnTo>
                      <a:pt x="21" y="18"/>
                    </a:lnTo>
                    <a:lnTo>
                      <a:pt x="3" y="18"/>
                    </a:lnTo>
                    <a:lnTo>
                      <a:pt x="0" y="4"/>
                    </a:lnTo>
                    <a:lnTo>
                      <a:pt x="0" y="0"/>
                    </a:lnTo>
                    <a:lnTo>
                      <a:pt x="3" y="10"/>
                    </a:lnTo>
                    <a:lnTo>
                      <a:pt x="5" y="10"/>
                    </a:lnTo>
                    <a:lnTo>
                      <a:pt x="7" y="10"/>
                    </a:lnTo>
                    <a:lnTo>
                      <a:pt x="10" y="11"/>
                    </a:lnTo>
                    <a:lnTo>
                      <a:pt x="12" y="11"/>
                    </a:lnTo>
                    <a:lnTo>
                      <a:pt x="14" y="11"/>
                    </a:lnTo>
                    <a:lnTo>
                      <a:pt x="16" y="10"/>
                    </a:lnTo>
                    <a:lnTo>
                      <a:pt x="18" y="10"/>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71" name="Freeform 1334"/>
              <p:cNvSpPr>
                <a:spLocks/>
              </p:cNvSpPr>
              <p:nvPr/>
            </p:nvSpPr>
            <p:spPr bwMode="auto">
              <a:xfrm>
                <a:off x="2809" y="2481"/>
                <a:ext cx="21" cy="19"/>
              </a:xfrm>
              <a:custGeom>
                <a:avLst/>
                <a:gdLst>
                  <a:gd name="T0" fmla="*/ 16 w 21"/>
                  <a:gd name="T1" fmla="*/ 0 h 19"/>
                  <a:gd name="T2" fmla="*/ 20 w 21"/>
                  <a:gd name="T3" fmla="*/ 13 h 19"/>
                  <a:gd name="T4" fmla="*/ 12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2"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472" name="Freeform 1335"/>
              <p:cNvSpPr>
                <a:spLocks/>
              </p:cNvSpPr>
              <p:nvPr/>
            </p:nvSpPr>
            <p:spPr bwMode="auto">
              <a:xfrm>
                <a:off x="2809" y="2482"/>
                <a:ext cx="21" cy="19"/>
              </a:xfrm>
              <a:custGeom>
                <a:avLst/>
                <a:gdLst>
                  <a:gd name="T0" fmla="*/ 19 w 21"/>
                  <a:gd name="T1" fmla="*/ 10 h 19"/>
                  <a:gd name="T2" fmla="*/ 20 w 21"/>
                  <a:gd name="T3" fmla="*/ 18 h 19"/>
                  <a:gd name="T4" fmla="*/ 2 w 21"/>
                  <a:gd name="T5" fmla="*/ 18 h 19"/>
                  <a:gd name="T6" fmla="*/ 0 w 21"/>
                  <a:gd name="T7" fmla="*/ 4 h 19"/>
                  <a:gd name="T8" fmla="*/ 0 w 21"/>
                  <a:gd name="T9" fmla="*/ 0 h 19"/>
                  <a:gd name="T10" fmla="*/ 2 w 21"/>
                  <a:gd name="T11" fmla="*/ 10 h 19"/>
                  <a:gd name="T12" fmla="*/ 5 w 21"/>
                  <a:gd name="T13" fmla="*/ 10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4"/>
                    </a:lnTo>
                    <a:lnTo>
                      <a:pt x="0" y="0"/>
                    </a:lnTo>
                    <a:lnTo>
                      <a:pt x="2" y="10"/>
                    </a:lnTo>
                    <a:lnTo>
                      <a:pt x="5" y="10"/>
                    </a:lnTo>
                    <a:lnTo>
                      <a:pt x="7" y="11"/>
                    </a:lnTo>
                    <a:lnTo>
                      <a:pt x="9" y="11"/>
                    </a:lnTo>
                    <a:lnTo>
                      <a:pt x="11" y="11"/>
                    </a:lnTo>
                    <a:lnTo>
                      <a:pt x="13" y="11"/>
                    </a:lnTo>
                    <a:lnTo>
                      <a:pt x="15" y="11"/>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73" name="Freeform 1336"/>
              <p:cNvSpPr>
                <a:spLocks/>
              </p:cNvSpPr>
              <p:nvPr/>
            </p:nvSpPr>
            <p:spPr bwMode="auto">
              <a:xfrm>
                <a:off x="2818" y="2501"/>
                <a:ext cx="21" cy="19"/>
              </a:xfrm>
              <a:custGeom>
                <a:avLst/>
                <a:gdLst>
                  <a:gd name="T0" fmla="*/ 20 w 21"/>
                  <a:gd name="T1" fmla="*/ 10 h 19"/>
                  <a:gd name="T2" fmla="*/ 20 w 21"/>
                  <a:gd name="T3" fmla="*/ 18 h 19"/>
                  <a:gd name="T4" fmla="*/ 2 w 21"/>
                  <a:gd name="T5" fmla="*/ 18 h 19"/>
                  <a:gd name="T6" fmla="*/ 0 w 21"/>
                  <a:gd name="T7" fmla="*/ 4 h 19"/>
                  <a:gd name="T8" fmla="*/ 0 w 21"/>
                  <a:gd name="T9" fmla="*/ 0 h 19"/>
                  <a:gd name="T10" fmla="*/ 3 w 21"/>
                  <a:gd name="T11" fmla="*/ 10 h 19"/>
                  <a:gd name="T12" fmla="*/ 5 w 21"/>
                  <a:gd name="T13" fmla="*/ 11 h 19"/>
                  <a:gd name="T14" fmla="*/ 7 w 21"/>
                  <a:gd name="T15" fmla="*/ 11 h 19"/>
                  <a:gd name="T16" fmla="*/ 9 w 21"/>
                  <a:gd name="T17" fmla="*/ 11 h 19"/>
                  <a:gd name="T18" fmla="*/ 11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2" y="18"/>
                    </a:lnTo>
                    <a:lnTo>
                      <a:pt x="0" y="4"/>
                    </a:lnTo>
                    <a:lnTo>
                      <a:pt x="0" y="0"/>
                    </a:lnTo>
                    <a:lnTo>
                      <a:pt x="3" y="10"/>
                    </a:lnTo>
                    <a:lnTo>
                      <a:pt x="5" y="11"/>
                    </a:lnTo>
                    <a:lnTo>
                      <a:pt x="7" y="11"/>
                    </a:lnTo>
                    <a:lnTo>
                      <a:pt x="9" y="11"/>
                    </a:lnTo>
                    <a:lnTo>
                      <a:pt x="11"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74" name="Freeform 1337"/>
              <p:cNvSpPr>
                <a:spLocks/>
              </p:cNvSpPr>
              <p:nvPr/>
            </p:nvSpPr>
            <p:spPr bwMode="auto">
              <a:xfrm>
                <a:off x="2823" y="2510"/>
                <a:ext cx="21" cy="19"/>
              </a:xfrm>
              <a:custGeom>
                <a:avLst/>
                <a:gdLst>
                  <a:gd name="T0" fmla="*/ 16 w 21"/>
                  <a:gd name="T1" fmla="*/ 0 h 19"/>
                  <a:gd name="T2" fmla="*/ 20 w 21"/>
                  <a:gd name="T3" fmla="*/ 13 h 19"/>
                  <a:gd name="T4" fmla="*/ 11 w 21"/>
                  <a:gd name="T5" fmla="*/ 18 h 19"/>
                  <a:gd name="T6" fmla="*/ 3 w 21"/>
                  <a:gd name="T7" fmla="*/ 13 h 19"/>
                  <a:gd name="T8" fmla="*/ 0 w 21"/>
                  <a:gd name="T9" fmla="*/ 0 h 19"/>
                  <a:gd name="T10" fmla="*/ 16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6" y="0"/>
                    </a:moveTo>
                    <a:lnTo>
                      <a:pt x="20" y="13"/>
                    </a:lnTo>
                    <a:lnTo>
                      <a:pt x="11" y="18"/>
                    </a:lnTo>
                    <a:lnTo>
                      <a:pt x="3" y="13"/>
                    </a:lnTo>
                    <a:lnTo>
                      <a:pt x="0" y="0"/>
                    </a:lnTo>
                    <a:lnTo>
                      <a:pt x="16" y="0"/>
                    </a:lnTo>
                  </a:path>
                </a:pathLst>
              </a:custGeom>
              <a:solidFill>
                <a:srgbClr val="FFFFFF"/>
              </a:solidFill>
              <a:ln w="12700" cap="rnd">
                <a:solidFill>
                  <a:srgbClr val="ABABAB"/>
                </a:solidFill>
                <a:round/>
                <a:headEnd/>
                <a:tailEnd/>
              </a:ln>
            </p:spPr>
            <p:txBody>
              <a:bodyPr/>
              <a:lstStyle/>
              <a:p>
                <a:endParaRPr lang="zh-CN" altLang="en-US"/>
              </a:p>
            </p:txBody>
          </p:sp>
          <p:sp>
            <p:nvSpPr>
              <p:cNvPr id="17475" name="Freeform 1338"/>
              <p:cNvSpPr>
                <a:spLocks/>
              </p:cNvSpPr>
              <p:nvPr/>
            </p:nvSpPr>
            <p:spPr bwMode="auto">
              <a:xfrm>
                <a:off x="2823" y="2510"/>
                <a:ext cx="21" cy="19"/>
              </a:xfrm>
              <a:custGeom>
                <a:avLst/>
                <a:gdLst>
                  <a:gd name="T0" fmla="*/ 19 w 21"/>
                  <a:gd name="T1" fmla="*/ 10 h 19"/>
                  <a:gd name="T2" fmla="*/ 20 w 21"/>
                  <a:gd name="T3" fmla="*/ 18 h 19"/>
                  <a:gd name="T4" fmla="*/ 2 w 21"/>
                  <a:gd name="T5" fmla="*/ 18 h 19"/>
                  <a:gd name="T6" fmla="*/ 0 w 21"/>
                  <a:gd name="T7" fmla="*/ 5 h 19"/>
                  <a:gd name="T8" fmla="*/ 0 w 21"/>
                  <a:gd name="T9" fmla="*/ 0 h 19"/>
                  <a:gd name="T10" fmla="*/ 2 w 21"/>
                  <a:gd name="T11" fmla="*/ 10 h 19"/>
                  <a:gd name="T12" fmla="*/ 5 w 21"/>
                  <a:gd name="T13" fmla="*/ 10 h 19"/>
                  <a:gd name="T14" fmla="*/ 7 w 21"/>
                  <a:gd name="T15" fmla="*/ 10 h 19"/>
                  <a:gd name="T16" fmla="*/ 9 w 21"/>
                  <a:gd name="T17" fmla="*/ 11 h 19"/>
                  <a:gd name="T18" fmla="*/ 11 w 21"/>
                  <a:gd name="T19" fmla="*/ 11 h 19"/>
                  <a:gd name="T20" fmla="*/ 13 w 21"/>
                  <a:gd name="T21" fmla="*/ 11 h 19"/>
                  <a:gd name="T22" fmla="*/ 15 w 21"/>
                  <a:gd name="T23" fmla="*/ 10 h 19"/>
                  <a:gd name="T24" fmla="*/ 17 w 21"/>
                  <a:gd name="T25" fmla="*/ 10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2" y="18"/>
                    </a:lnTo>
                    <a:lnTo>
                      <a:pt x="0" y="5"/>
                    </a:lnTo>
                    <a:lnTo>
                      <a:pt x="0" y="0"/>
                    </a:lnTo>
                    <a:lnTo>
                      <a:pt x="2" y="10"/>
                    </a:lnTo>
                    <a:lnTo>
                      <a:pt x="5" y="10"/>
                    </a:lnTo>
                    <a:lnTo>
                      <a:pt x="7" y="10"/>
                    </a:lnTo>
                    <a:lnTo>
                      <a:pt x="9" y="11"/>
                    </a:lnTo>
                    <a:lnTo>
                      <a:pt x="11" y="11"/>
                    </a:lnTo>
                    <a:lnTo>
                      <a:pt x="13" y="11"/>
                    </a:lnTo>
                    <a:lnTo>
                      <a:pt x="15" y="10"/>
                    </a:lnTo>
                    <a:lnTo>
                      <a:pt x="17" y="10"/>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76" name="Freeform 1339"/>
              <p:cNvSpPr>
                <a:spLocks/>
              </p:cNvSpPr>
              <p:nvPr/>
            </p:nvSpPr>
            <p:spPr bwMode="auto">
              <a:xfrm>
                <a:off x="2488" y="2472"/>
                <a:ext cx="21" cy="19"/>
              </a:xfrm>
              <a:custGeom>
                <a:avLst/>
                <a:gdLst>
                  <a:gd name="T0" fmla="*/ 2 w 21"/>
                  <a:gd name="T1" fmla="*/ 0 h 19"/>
                  <a:gd name="T2" fmla="*/ 0 w 21"/>
                  <a:gd name="T3" fmla="*/ 14 h 19"/>
                  <a:gd name="T4" fmla="*/ 9 w 21"/>
                  <a:gd name="T5" fmla="*/ 18 h 19"/>
                  <a:gd name="T6" fmla="*/ 18 w 21"/>
                  <a:gd name="T7" fmla="*/ 14 h 19"/>
                  <a:gd name="T8" fmla="*/ 20 w 21"/>
                  <a:gd name="T9" fmla="*/ 0 h 19"/>
                  <a:gd name="T10" fmla="*/ 2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2" y="0"/>
                    </a:moveTo>
                    <a:lnTo>
                      <a:pt x="0" y="14"/>
                    </a:lnTo>
                    <a:lnTo>
                      <a:pt x="9" y="18"/>
                    </a:lnTo>
                    <a:lnTo>
                      <a:pt x="18" y="14"/>
                    </a:lnTo>
                    <a:lnTo>
                      <a:pt x="20"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477" name="Freeform 1340"/>
              <p:cNvSpPr>
                <a:spLocks/>
              </p:cNvSpPr>
              <p:nvPr/>
            </p:nvSpPr>
            <p:spPr bwMode="auto">
              <a:xfrm>
                <a:off x="2488" y="2473"/>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8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8"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478" name="Freeform 1341"/>
              <p:cNvSpPr>
                <a:spLocks/>
              </p:cNvSpPr>
              <p:nvPr/>
            </p:nvSpPr>
            <p:spPr bwMode="auto">
              <a:xfrm>
                <a:off x="2506" y="2472"/>
                <a:ext cx="21" cy="19"/>
              </a:xfrm>
              <a:custGeom>
                <a:avLst/>
                <a:gdLst>
                  <a:gd name="T0" fmla="*/ 1 w 21"/>
                  <a:gd name="T1" fmla="*/ 0 h 19"/>
                  <a:gd name="T2" fmla="*/ 0 w 21"/>
                  <a:gd name="T3" fmla="*/ 14 h 19"/>
                  <a:gd name="T4" fmla="*/ 9 w 21"/>
                  <a:gd name="T5" fmla="*/ 18 h 19"/>
                  <a:gd name="T6" fmla="*/ 17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7"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479" name="Freeform 1342"/>
              <p:cNvSpPr>
                <a:spLocks/>
              </p:cNvSpPr>
              <p:nvPr/>
            </p:nvSpPr>
            <p:spPr bwMode="auto">
              <a:xfrm>
                <a:off x="2506"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3 w 21"/>
                  <a:gd name="T21" fmla="*/ 11 h 19"/>
                  <a:gd name="T22" fmla="*/ 1 w 21"/>
                  <a:gd name="T23" fmla="*/ 11 h 19"/>
                  <a:gd name="T24" fmla="*/ 0 w 21"/>
                  <a:gd name="T25" fmla="*/ 1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9"/>
                  <a:gd name="T41" fmla="*/ 21 w 21"/>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9">
                    <a:moveTo>
                      <a:pt x="0" y="10"/>
                    </a:moveTo>
                    <a:lnTo>
                      <a:pt x="0" y="18"/>
                    </a:lnTo>
                    <a:lnTo>
                      <a:pt x="19" y="18"/>
                    </a:lnTo>
                    <a:lnTo>
                      <a:pt x="20" y="4"/>
                    </a:lnTo>
                    <a:lnTo>
                      <a:pt x="19" y="0"/>
                    </a:lnTo>
                    <a:lnTo>
                      <a:pt x="17" y="10"/>
                    </a:lnTo>
                    <a:lnTo>
                      <a:pt x="15" y="11"/>
                    </a:lnTo>
                    <a:lnTo>
                      <a:pt x="13" y="11"/>
                    </a:lnTo>
                    <a:lnTo>
                      <a:pt x="10" y="11"/>
                    </a:lnTo>
                    <a:lnTo>
                      <a:pt x="8" y="11"/>
                    </a:lnTo>
                    <a:lnTo>
                      <a:pt x="3" y="11"/>
                    </a:lnTo>
                    <a:lnTo>
                      <a:pt x="1"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480" name="Freeform 1343"/>
              <p:cNvSpPr>
                <a:spLocks/>
              </p:cNvSpPr>
              <p:nvPr/>
            </p:nvSpPr>
            <p:spPr bwMode="auto">
              <a:xfrm>
                <a:off x="2524"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481" name="Freeform 1344"/>
              <p:cNvSpPr>
                <a:spLocks/>
              </p:cNvSpPr>
              <p:nvPr/>
            </p:nvSpPr>
            <p:spPr bwMode="auto">
              <a:xfrm>
                <a:off x="2524" y="2473"/>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482" name="Freeform 1345"/>
              <p:cNvSpPr>
                <a:spLocks/>
              </p:cNvSpPr>
              <p:nvPr/>
            </p:nvSpPr>
            <p:spPr bwMode="auto">
              <a:xfrm>
                <a:off x="2764" y="2472"/>
                <a:ext cx="21" cy="19"/>
              </a:xfrm>
              <a:custGeom>
                <a:avLst/>
                <a:gdLst>
                  <a:gd name="T0" fmla="*/ 18 w 21"/>
                  <a:gd name="T1" fmla="*/ 0 h 19"/>
                  <a:gd name="T2" fmla="*/ 20 w 21"/>
                  <a:gd name="T3" fmla="*/ 14 h 19"/>
                  <a:gd name="T4" fmla="*/ 10 w 21"/>
                  <a:gd name="T5" fmla="*/ 18 h 19"/>
                  <a:gd name="T6" fmla="*/ 1 w 21"/>
                  <a:gd name="T7" fmla="*/ 14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483" name="Freeform 1346"/>
              <p:cNvSpPr>
                <a:spLocks/>
              </p:cNvSpPr>
              <p:nvPr/>
            </p:nvSpPr>
            <p:spPr bwMode="auto">
              <a:xfrm>
                <a:off x="2764" y="2473"/>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484" name="Freeform 1347"/>
              <p:cNvSpPr>
                <a:spLocks/>
              </p:cNvSpPr>
              <p:nvPr/>
            </p:nvSpPr>
            <p:spPr bwMode="auto">
              <a:xfrm>
                <a:off x="2543"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485" name="Freeform 1348"/>
              <p:cNvSpPr>
                <a:spLocks/>
              </p:cNvSpPr>
              <p:nvPr/>
            </p:nvSpPr>
            <p:spPr bwMode="auto">
              <a:xfrm>
                <a:off x="2543" y="2473"/>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486" name="Freeform 1349"/>
              <p:cNvSpPr>
                <a:spLocks/>
              </p:cNvSpPr>
              <p:nvPr/>
            </p:nvSpPr>
            <p:spPr bwMode="auto">
              <a:xfrm>
                <a:off x="2745" y="2472"/>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487" name="Freeform 1350"/>
              <p:cNvSpPr>
                <a:spLocks/>
              </p:cNvSpPr>
              <p:nvPr/>
            </p:nvSpPr>
            <p:spPr bwMode="auto">
              <a:xfrm>
                <a:off x="274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4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488" name="Freeform 1351"/>
              <p:cNvSpPr>
                <a:spLocks/>
              </p:cNvSpPr>
              <p:nvPr/>
            </p:nvSpPr>
            <p:spPr bwMode="auto">
              <a:xfrm>
                <a:off x="2558" y="2472"/>
                <a:ext cx="22" cy="19"/>
              </a:xfrm>
              <a:custGeom>
                <a:avLst/>
                <a:gdLst>
                  <a:gd name="T0" fmla="*/ 1 w 22"/>
                  <a:gd name="T1" fmla="*/ 0 h 19"/>
                  <a:gd name="T2" fmla="*/ 0 w 22"/>
                  <a:gd name="T3" fmla="*/ 14 h 19"/>
                  <a:gd name="T4" fmla="*/ 9 w 22"/>
                  <a:gd name="T5" fmla="*/ 18 h 19"/>
                  <a:gd name="T6" fmla="*/ 18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8"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489" name="Freeform 1352"/>
              <p:cNvSpPr>
                <a:spLocks/>
              </p:cNvSpPr>
              <p:nvPr/>
            </p:nvSpPr>
            <p:spPr bwMode="auto">
              <a:xfrm>
                <a:off x="2558" y="2473"/>
                <a:ext cx="23" cy="19"/>
              </a:xfrm>
              <a:custGeom>
                <a:avLst/>
                <a:gdLst>
                  <a:gd name="T0" fmla="*/ 0 w 23"/>
                  <a:gd name="T1" fmla="*/ 10 h 19"/>
                  <a:gd name="T2" fmla="*/ 0 w 23"/>
                  <a:gd name="T3" fmla="*/ 18 h 19"/>
                  <a:gd name="T4" fmla="*/ 21 w 23"/>
                  <a:gd name="T5" fmla="*/ 18 h 19"/>
                  <a:gd name="T6" fmla="*/ 22 w 23"/>
                  <a:gd name="T7" fmla="*/ 4 h 19"/>
                  <a:gd name="T8" fmla="*/ 21 w 23"/>
                  <a:gd name="T9" fmla="*/ 0 h 19"/>
                  <a:gd name="T10" fmla="*/ 19 w 23"/>
                  <a:gd name="T11" fmla="*/ 10 h 19"/>
                  <a:gd name="T12" fmla="*/ 17 w 23"/>
                  <a:gd name="T13" fmla="*/ 11 h 19"/>
                  <a:gd name="T14" fmla="*/ 14 w 23"/>
                  <a:gd name="T15" fmla="*/ 11 h 19"/>
                  <a:gd name="T16" fmla="*/ 12 w 23"/>
                  <a:gd name="T17" fmla="*/ 11 h 19"/>
                  <a:gd name="T18" fmla="*/ 9 w 23"/>
                  <a:gd name="T19" fmla="*/ 11 h 19"/>
                  <a:gd name="T20" fmla="*/ 7 w 23"/>
                  <a:gd name="T21" fmla="*/ 11 h 19"/>
                  <a:gd name="T22" fmla="*/ 5 w 23"/>
                  <a:gd name="T23" fmla="*/ 11 h 19"/>
                  <a:gd name="T24" fmla="*/ 2 w 23"/>
                  <a:gd name="T25" fmla="*/ 11 h 19"/>
                  <a:gd name="T26" fmla="*/ 0 w 23"/>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9"/>
                  <a:gd name="T44" fmla="*/ 23 w 23"/>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9">
                    <a:moveTo>
                      <a:pt x="0" y="10"/>
                    </a:moveTo>
                    <a:lnTo>
                      <a:pt x="0" y="18"/>
                    </a:lnTo>
                    <a:lnTo>
                      <a:pt x="21" y="18"/>
                    </a:lnTo>
                    <a:lnTo>
                      <a:pt x="22"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490" name="Freeform 1353"/>
              <p:cNvSpPr>
                <a:spLocks/>
              </p:cNvSpPr>
              <p:nvPr/>
            </p:nvSpPr>
            <p:spPr bwMode="auto">
              <a:xfrm>
                <a:off x="2727"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491" name="Freeform 1354"/>
              <p:cNvSpPr>
                <a:spLocks/>
              </p:cNvSpPr>
              <p:nvPr/>
            </p:nvSpPr>
            <p:spPr bwMode="auto">
              <a:xfrm>
                <a:off x="2727"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3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3"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492" name="Freeform 1355"/>
              <p:cNvSpPr>
                <a:spLocks/>
              </p:cNvSpPr>
              <p:nvPr/>
            </p:nvSpPr>
            <p:spPr bwMode="auto">
              <a:xfrm>
                <a:off x="2580" y="2472"/>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493" name="Freeform 1356"/>
              <p:cNvSpPr>
                <a:spLocks/>
              </p:cNvSpPr>
              <p:nvPr/>
            </p:nvSpPr>
            <p:spPr bwMode="auto">
              <a:xfrm>
                <a:off x="2580" y="2473"/>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4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7"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494" name="Freeform 1357"/>
              <p:cNvSpPr>
                <a:spLocks/>
              </p:cNvSpPr>
              <p:nvPr/>
            </p:nvSpPr>
            <p:spPr bwMode="auto">
              <a:xfrm>
                <a:off x="2709"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495" name="Freeform 1358"/>
              <p:cNvSpPr>
                <a:spLocks/>
              </p:cNvSpPr>
              <p:nvPr/>
            </p:nvSpPr>
            <p:spPr bwMode="auto">
              <a:xfrm>
                <a:off x="2707" y="2473"/>
                <a:ext cx="21" cy="19"/>
              </a:xfrm>
              <a:custGeom>
                <a:avLst/>
                <a:gdLst>
                  <a:gd name="T0" fmla="*/ 20 w 21"/>
                  <a:gd name="T1" fmla="*/ 10 h 19"/>
                  <a:gd name="T2" fmla="*/ 20 w 21"/>
                  <a:gd name="T3" fmla="*/ 18 h 19"/>
                  <a:gd name="T4" fmla="*/ 0 w 21"/>
                  <a:gd name="T5" fmla="*/ 18 h 19"/>
                  <a:gd name="T6" fmla="*/ 0 w 21"/>
                  <a:gd name="T7" fmla="*/ 4 h 19"/>
                  <a:gd name="T8" fmla="*/ 0 w 21"/>
                  <a:gd name="T9" fmla="*/ 0 h 19"/>
                  <a:gd name="T10" fmla="*/ 1 w 21"/>
                  <a:gd name="T11" fmla="*/ 10 h 19"/>
                  <a:gd name="T12" fmla="*/ 4 w 21"/>
                  <a:gd name="T13" fmla="*/ 11 h 19"/>
                  <a:gd name="T14" fmla="*/ 6 w 21"/>
                  <a:gd name="T15" fmla="*/ 11 h 19"/>
                  <a:gd name="T16" fmla="*/ 8 w 21"/>
                  <a:gd name="T17" fmla="*/ 11 h 19"/>
                  <a:gd name="T18" fmla="*/ 10 w 21"/>
                  <a:gd name="T19" fmla="*/ 11 h 19"/>
                  <a:gd name="T20" fmla="*/ 13 w 21"/>
                  <a:gd name="T21" fmla="*/ 11 h 19"/>
                  <a:gd name="T22" fmla="*/ 15 w 21"/>
                  <a:gd name="T23" fmla="*/ 11 h 19"/>
                  <a:gd name="T24" fmla="*/ 17 w 21"/>
                  <a:gd name="T25" fmla="*/ 11 h 19"/>
                  <a:gd name="T26" fmla="*/ 2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20" y="10"/>
                    </a:moveTo>
                    <a:lnTo>
                      <a:pt x="20" y="18"/>
                    </a:lnTo>
                    <a:lnTo>
                      <a:pt x="0" y="18"/>
                    </a:lnTo>
                    <a:lnTo>
                      <a:pt x="0" y="4"/>
                    </a:lnTo>
                    <a:lnTo>
                      <a:pt x="0" y="0"/>
                    </a:lnTo>
                    <a:lnTo>
                      <a:pt x="1" y="10"/>
                    </a:lnTo>
                    <a:lnTo>
                      <a:pt x="4" y="11"/>
                    </a:lnTo>
                    <a:lnTo>
                      <a:pt x="6" y="11"/>
                    </a:lnTo>
                    <a:lnTo>
                      <a:pt x="8" y="11"/>
                    </a:lnTo>
                    <a:lnTo>
                      <a:pt x="10" y="11"/>
                    </a:lnTo>
                    <a:lnTo>
                      <a:pt x="13" y="11"/>
                    </a:lnTo>
                    <a:lnTo>
                      <a:pt x="15" y="11"/>
                    </a:lnTo>
                    <a:lnTo>
                      <a:pt x="17" y="11"/>
                    </a:lnTo>
                    <a:lnTo>
                      <a:pt x="20" y="10"/>
                    </a:lnTo>
                  </a:path>
                </a:pathLst>
              </a:custGeom>
              <a:solidFill>
                <a:srgbClr val="ABABAB"/>
              </a:solidFill>
              <a:ln w="12700" cap="rnd">
                <a:solidFill>
                  <a:srgbClr val="ABABAB"/>
                </a:solidFill>
                <a:round/>
                <a:headEnd/>
                <a:tailEnd/>
              </a:ln>
            </p:spPr>
            <p:txBody>
              <a:bodyPr/>
              <a:lstStyle/>
              <a:p>
                <a:endParaRPr lang="zh-CN" altLang="en-US"/>
              </a:p>
            </p:txBody>
          </p:sp>
          <p:sp>
            <p:nvSpPr>
              <p:cNvPr id="17496" name="Freeform 1359"/>
              <p:cNvSpPr>
                <a:spLocks/>
              </p:cNvSpPr>
              <p:nvPr/>
            </p:nvSpPr>
            <p:spPr bwMode="auto">
              <a:xfrm>
                <a:off x="2598" y="2472"/>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497" name="Freeform 1360"/>
              <p:cNvSpPr>
                <a:spLocks/>
              </p:cNvSpPr>
              <p:nvPr/>
            </p:nvSpPr>
            <p:spPr bwMode="auto">
              <a:xfrm>
                <a:off x="2598" y="2473"/>
                <a:ext cx="22" cy="19"/>
              </a:xfrm>
              <a:custGeom>
                <a:avLst/>
                <a:gdLst>
                  <a:gd name="T0" fmla="*/ 0 w 22"/>
                  <a:gd name="T1" fmla="*/ 10 h 19"/>
                  <a:gd name="T2" fmla="*/ 0 w 22"/>
                  <a:gd name="T3" fmla="*/ 18 h 19"/>
                  <a:gd name="T4" fmla="*/ 21 w 22"/>
                  <a:gd name="T5" fmla="*/ 18 h 19"/>
                  <a:gd name="T6" fmla="*/ 21 w 22"/>
                  <a:gd name="T7" fmla="*/ 4 h 19"/>
                  <a:gd name="T8" fmla="*/ 20 w 22"/>
                  <a:gd name="T9" fmla="*/ 0 h 19"/>
                  <a:gd name="T10" fmla="*/ 19 w 22"/>
                  <a:gd name="T11" fmla="*/ 10 h 19"/>
                  <a:gd name="T12" fmla="*/ 17 w 22"/>
                  <a:gd name="T13" fmla="*/ 11 h 19"/>
                  <a:gd name="T14" fmla="*/ 14 w 22"/>
                  <a:gd name="T15" fmla="*/ 11 h 19"/>
                  <a:gd name="T16" fmla="*/ 11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1" y="18"/>
                    </a:lnTo>
                    <a:lnTo>
                      <a:pt x="21" y="4"/>
                    </a:lnTo>
                    <a:lnTo>
                      <a:pt x="20" y="0"/>
                    </a:lnTo>
                    <a:lnTo>
                      <a:pt x="19" y="10"/>
                    </a:lnTo>
                    <a:lnTo>
                      <a:pt x="17" y="11"/>
                    </a:lnTo>
                    <a:lnTo>
                      <a:pt x="14" y="11"/>
                    </a:lnTo>
                    <a:lnTo>
                      <a:pt x="11"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498" name="Freeform 1361"/>
              <p:cNvSpPr>
                <a:spLocks/>
              </p:cNvSpPr>
              <p:nvPr/>
            </p:nvSpPr>
            <p:spPr bwMode="auto">
              <a:xfrm>
                <a:off x="2691"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499" name="Freeform 1362"/>
              <p:cNvSpPr>
                <a:spLocks/>
              </p:cNvSpPr>
              <p:nvPr/>
            </p:nvSpPr>
            <p:spPr bwMode="auto">
              <a:xfrm>
                <a:off x="2690"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500" name="Freeform 1363"/>
              <p:cNvSpPr>
                <a:spLocks/>
              </p:cNvSpPr>
              <p:nvPr/>
            </p:nvSpPr>
            <p:spPr bwMode="auto">
              <a:xfrm>
                <a:off x="2617" y="2472"/>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01" name="Freeform 1364"/>
              <p:cNvSpPr>
                <a:spLocks/>
              </p:cNvSpPr>
              <p:nvPr/>
            </p:nvSpPr>
            <p:spPr bwMode="auto">
              <a:xfrm>
                <a:off x="2617" y="2473"/>
                <a:ext cx="21" cy="19"/>
              </a:xfrm>
              <a:custGeom>
                <a:avLst/>
                <a:gdLst>
                  <a:gd name="T0" fmla="*/ 0 w 21"/>
                  <a:gd name="T1" fmla="*/ 10 h 19"/>
                  <a:gd name="T2" fmla="*/ 0 w 21"/>
                  <a:gd name="T3" fmla="*/ 18 h 19"/>
                  <a:gd name="T4" fmla="*/ 20 w 21"/>
                  <a:gd name="T5" fmla="*/ 18 h 19"/>
                  <a:gd name="T6" fmla="*/ 20 w 21"/>
                  <a:gd name="T7" fmla="*/ 4 h 19"/>
                  <a:gd name="T8" fmla="*/ 19 w 21"/>
                  <a:gd name="T9" fmla="*/ 0 h 19"/>
                  <a:gd name="T10" fmla="*/ 18 w 21"/>
                  <a:gd name="T11" fmla="*/ 10 h 19"/>
                  <a:gd name="T12" fmla="*/ 16 w 21"/>
                  <a:gd name="T13" fmla="*/ 11 h 19"/>
                  <a:gd name="T14" fmla="*/ 13 w 21"/>
                  <a:gd name="T15" fmla="*/ 11 h 19"/>
                  <a:gd name="T16" fmla="*/ 11 w 21"/>
                  <a:gd name="T17" fmla="*/ 11 h 19"/>
                  <a:gd name="T18" fmla="*/ 9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19" y="0"/>
                    </a:lnTo>
                    <a:lnTo>
                      <a:pt x="18" y="10"/>
                    </a:lnTo>
                    <a:lnTo>
                      <a:pt x="16" y="11"/>
                    </a:lnTo>
                    <a:lnTo>
                      <a:pt x="13" y="11"/>
                    </a:lnTo>
                    <a:lnTo>
                      <a:pt x="11" y="11"/>
                    </a:lnTo>
                    <a:lnTo>
                      <a:pt x="9"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02" name="Freeform 1365"/>
              <p:cNvSpPr>
                <a:spLocks/>
              </p:cNvSpPr>
              <p:nvPr/>
            </p:nvSpPr>
            <p:spPr bwMode="auto">
              <a:xfrm>
                <a:off x="2672" y="247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03" name="Freeform 1366"/>
              <p:cNvSpPr>
                <a:spLocks/>
              </p:cNvSpPr>
              <p:nvPr/>
            </p:nvSpPr>
            <p:spPr bwMode="auto">
              <a:xfrm>
                <a:off x="2635" y="2472"/>
                <a:ext cx="21" cy="19"/>
              </a:xfrm>
              <a:custGeom>
                <a:avLst/>
                <a:gdLst>
                  <a:gd name="T0" fmla="*/ 1 w 21"/>
                  <a:gd name="T1" fmla="*/ 0 h 19"/>
                  <a:gd name="T2" fmla="*/ 0 w 21"/>
                  <a:gd name="T3" fmla="*/ 14 h 19"/>
                  <a:gd name="T4" fmla="*/ 9 w 21"/>
                  <a:gd name="T5" fmla="*/ 18 h 19"/>
                  <a:gd name="T6" fmla="*/ 19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9"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04" name="Freeform 1367"/>
              <p:cNvSpPr>
                <a:spLocks/>
              </p:cNvSpPr>
              <p:nvPr/>
            </p:nvSpPr>
            <p:spPr bwMode="auto">
              <a:xfrm>
                <a:off x="2635" y="2473"/>
                <a:ext cx="21" cy="19"/>
              </a:xfrm>
              <a:custGeom>
                <a:avLst/>
                <a:gdLst>
                  <a:gd name="T0" fmla="*/ 0 w 21"/>
                  <a:gd name="T1" fmla="*/ 10 h 19"/>
                  <a:gd name="T2" fmla="*/ 0 w 21"/>
                  <a:gd name="T3" fmla="*/ 18 h 19"/>
                  <a:gd name="T4" fmla="*/ 20 w 21"/>
                  <a:gd name="T5" fmla="*/ 18 h 19"/>
                  <a:gd name="T6" fmla="*/ 20 w 21"/>
                  <a:gd name="T7" fmla="*/ 4 h 19"/>
                  <a:gd name="T8" fmla="*/ 20 w 21"/>
                  <a:gd name="T9" fmla="*/ 0 h 19"/>
                  <a:gd name="T10" fmla="*/ 19 w 21"/>
                  <a:gd name="T11" fmla="*/ 10 h 19"/>
                  <a:gd name="T12" fmla="*/ 16 w 21"/>
                  <a:gd name="T13" fmla="*/ 11 h 19"/>
                  <a:gd name="T14" fmla="*/ 14 w 21"/>
                  <a:gd name="T15" fmla="*/ 11 h 19"/>
                  <a:gd name="T16" fmla="*/ 11 w 21"/>
                  <a:gd name="T17" fmla="*/ 11 h 19"/>
                  <a:gd name="T18" fmla="*/ 9 w 21"/>
                  <a:gd name="T19" fmla="*/ 11 h 19"/>
                  <a:gd name="T20" fmla="*/ 7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20" y="18"/>
                    </a:lnTo>
                    <a:lnTo>
                      <a:pt x="20" y="4"/>
                    </a:lnTo>
                    <a:lnTo>
                      <a:pt x="20" y="0"/>
                    </a:lnTo>
                    <a:lnTo>
                      <a:pt x="19" y="10"/>
                    </a:lnTo>
                    <a:lnTo>
                      <a:pt x="16" y="11"/>
                    </a:lnTo>
                    <a:lnTo>
                      <a:pt x="14" y="11"/>
                    </a:lnTo>
                    <a:lnTo>
                      <a:pt x="11" y="11"/>
                    </a:lnTo>
                    <a:lnTo>
                      <a:pt x="9" y="11"/>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05" name="Freeform 1368"/>
              <p:cNvSpPr>
                <a:spLocks/>
              </p:cNvSpPr>
              <p:nvPr/>
            </p:nvSpPr>
            <p:spPr bwMode="auto">
              <a:xfrm>
                <a:off x="2655" y="2472"/>
                <a:ext cx="22" cy="19"/>
              </a:xfrm>
              <a:custGeom>
                <a:avLst/>
                <a:gdLst>
                  <a:gd name="T0" fmla="*/ 19 w 22"/>
                  <a:gd name="T1" fmla="*/ 0 h 19"/>
                  <a:gd name="T2" fmla="*/ 21 w 22"/>
                  <a:gd name="T3" fmla="*/ 14 h 19"/>
                  <a:gd name="T4" fmla="*/ 11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1"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06" name="Freeform 1369"/>
              <p:cNvSpPr>
                <a:spLocks/>
              </p:cNvSpPr>
              <p:nvPr/>
            </p:nvSpPr>
            <p:spPr bwMode="auto">
              <a:xfrm>
                <a:off x="2655" y="2473"/>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8 w 22"/>
                  <a:gd name="T17" fmla="*/ 11 h 19"/>
                  <a:gd name="T18" fmla="*/ 11 w 22"/>
                  <a:gd name="T19" fmla="*/ 11 h 19"/>
                  <a:gd name="T20" fmla="*/ 13 w 22"/>
                  <a:gd name="T21" fmla="*/ 11 h 19"/>
                  <a:gd name="T22" fmla="*/ 15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8" y="11"/>
                    </a:lnTo>
                    <a:lnTo>
                      <a:pt x="11" y="11"/>
                    </a:lnTo>
                    <a:lnTo>
                      <a:pt x="13" y="11"/>
                    </a:lnTo>
                    <a:lnTo>
                      <a:pt x="15"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507" name="Freeform 1370"/>
              <p:cNvSpPr>
                <a:spLocks/>
              </p:cNvSpPr>
              <p:nvPr/>
            </p:nvSpPr>
            <p:spPr bwMode="auto">
              <a:xfrm>
                <a:off x="2499" y="2482"/>
                <a:ext cx="22" cy="20"/>
              </a:xfrm>
              <a:custGeom>
                <a:avLst/>
                <a:gdLst>
                  <a:gd name="T0" fmla="*/ 2 w 22"/>
                  <a:gd name="T1" fmla="*/ 0 h 20"/>
                  <a:gd name="T2" fmla="*/ 0 w 22"/>
                  <a:gd name="T3" fmla="*/ 14 h 20"/>
                  <a:gd name="T4" fmla="*/ 9 w 22"/>
                  <a:gd name="T5" fmla="*/ 19 h 20"/>
                  <a:gd name="T6" fmla="*/ 18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08" name="Freeform 1371"/>
              <p:cNvSpPr>
                <a:spLocks/>
              </p:cNvSpPr>
              <p:nvPr/>
            </p:nvSpPr>
            <p:spPr bwMode="auto">
              <a:xfrm>
                <a:off x="2498" y="2483"/>
                <a:ext cx="22" cy="20"/>
              </a:xfrm>
              <a:custGeom>
                <a:avLst/>
                <a:gdLst>
                  <a:gd name="T0" fmla="*/ 0 w 22"/>
                  <a:gd name="T1" fmla="*/ 10 h 20"/>
                  <a:gd name="T2" fmla="*/ 0 w 22"/>
                  <a:gd name="T3" fmla="*/ 19 h 20"/>
                  <a:gd name="T4" fmla="*/ 19 w 22"/>
                  <a:gd name="T5" fmla="*/ 19 h 20"/>
                  <a:gd name="T6" fmla="*/ 21 w 22"/>
                  <a:gd name="T7" fmla="*/ 5 h 20"/>
                  <a:gd name="T8" fmla="*/ 20 w 22"/>
                  <a:gd name="T9" fmla="*/ 0 h 20"/>
                  <a:gd name="T10" fmla="*/ 18 w 22"/>
                  <a:gd name="T11" fmla="*/ 10 h 20"/>
                  <a:gd name="T12" fmla="*/ 13 w 22"/>
                  <a:gd name="T13" fmla="*/ 11 h 20"/>
                  <a:gd name="T14" fmla="*/ 11 w 22"/>
                  <a:gd name="T15" fmla="*/ 11 h 20"/>
                  <a:gd name="T16" fmla="*/ 9 w 22"/>
                  <a:gd name="T17" fmla="*/ 12 h 20"/>
                  <a:gd name="T18" fmla="*/ 7 w 22"/>
                  <a:gd name="T19" fmla="*/ 11 h 20"/>
                  <a:gd name="T20" fmla="*/ 4 w 22"/>
                  <a:gd name="T21" fmla="*/ 11 h 20"/>
                  <a:gd name="T22" fmla="*/ 2 w 22"/>
                  <a:gd name="T23" fmla="*/ 11 h 20"/>
                  <a:gd name="T24" fmla="*/ 0 w 22"/>
                  <a:gd name="T25" fmla="*/ 1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0"/>
                  <a:gd name="T41" fmla="*/ 22 w 22"/>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0">
                    <a:moveTo>
                      <a:pt x="0" y="10"/>
                    </a:moveTo>
                    <a:lnTo>
                      <a:pt x="0" y="19"/>
                    </a:lnTo>
                    <a:lnTo>
                      <a:pt x="19" y="19"/>
                    </a:lnTo>
                    <a:lnTo>
                      <a:pt x="21" y="5"/>
                    </a:lnTo>
                    <a:lnTo>
                      <a:pt x="20" y="0"/>
                    </a:lnTo>
                    <a:lnTo>
                      <a:pt x="18" y="10"/>
                    </a:lnTo>
                    <a:lnTo>
                      <a:pt x="13"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09" name="Freeform 1372"/>
              <p:cNvSpPr>
                <a:spLocks/>
              </p:cNvSpPr>
              <p:nvPr/>
            </p:nvSpPr>
            <p:spPr bwMode="auto">
              <a:xfrm>
                <a:off x="2516"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10" name="Freeform 1373"/>
              <p:cNvSpPr>
                <a:spLocks/>
              </p:cNvSpPr>
              <p:nvPr/>
            </p:nvSpPr>
            <p:spPr bwMode="auto">
              <a:xfrm>
                <a:off x="2516"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3 w 22"/>
                  <a:gd name="T15" fmla="*/ 11 h 20"/>
                  <a:gd name="T16" fmla="*/ 11 w 22"/>
                  <a:gd name="T17" fmla="*/ 11 h 20"/>
                  <a:gd name="T18" fmla="*/ 9 w 22"/>
                  <a:gd name="T19" fmla="*/ 12 h 20"/>
                  <a:gd name="T20" fmla="*/ 6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11" name="Freeform 1374"/>
              <p:cNvSpPr>
                <a:spLocks/>
              </p:cNvSpPr>
              <p:nvPr/>
            </p:nvSpPr>
            <p:spPr bwMode="auto">
              <a:xfrm>
                <a:off x="2533" y="2483"/>
                <a:ext cx="21" cy="20"/>
              </a:xfrm>
              <a:custGeom>
                <a:avLst/>
                <a:gdLst>
                  <a:gd name="T0" fmla="*/ 0 w 21"/>
                  <a:gd name="T1" fmla="*/ 10 h 20"/>
                  <a:gd name="T2" fmla="*/ 0 w 21"/>
                  <a:gd name="T3" fmla="*/ 19 h 20"/>
                  <a:gd name="T4" fmla="*/ 19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8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19" y="19"/>
                    </a:lnTo>
                    <a:lnTo>
                      <a:pt x="20" y="5"/>
                    </a:lnTo>
                    <a:lnTo>
                      <a:pt x="19" y="0"/>
                    </a:lnTo>
                    <a:lnTo>
                      <a:pt x="18" y="10"/>
                    </a:lnTo>
                    <a:lnTo>
                      <a:pt x="15" y="11"/>
                    </a:lnTo>
                    <a:lnTo>
                      <a:pt x="13" y="11"/>
                    </a:lnTo>
                    <a:lnTo>
                      <a:pt x="11" y="11"/>
                    </a:lnTo>
                    <a:lnTo>
                      <a:pt x="8"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12" name="Freeform 1375"/>
              <p:cNvSpPr>
                <a:spLocks/>
              </p:cNvSpPr>
              <p:nvPr/>
            </p:nvSpPr>
            <p:spPr bwMode="auto">
              <a:xfrm>
                <a:off x="248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13" name="Freeform 1376"/>
              <p:cNvSpPr>
                <a:spLocks/>
              </p:cNvSpPr>
              <p:nvPr/>
            </p:nvSpPr>
            <p:spPr bwMode="auto">
              <a:xfrm>
                <a:off x="248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14" name="Freeform 1377"/>
              <p:cNvSpPr>
                <a:spLocks/>
              </p:cNvSpPr>
              <p:nvPr/>
            </p:nvSpPr>
            <p:spPr bwMode="auto">
              <a:xfrm>
                <a:off x="2552"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15" name="Freeform 1378"/>
              <p:cNvSpPr>
                <a:spLocks/>
              </p:cNvSpPr>
              <p:nvPr/>
            </p:nvSpPr>
            <p:spPr bwMode="auto">
              <a:xfrm>
                <a:off x="2552"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16" name="Freeform 1379"/>
              <p:cNvSpPr>
                <a:spLocks/>
              </p:cNvSpPr>
              <p:nvPr/>
            </p:nvSpPr>
            <p:spPr bwMode="auto">
              <a:xfrm>
                <a:off x="2756" y="2482"/>
                <a:ext cx="21" cy="20"/>
              </a:xfrm>
              <a:custGeom>
                <a:avLst/>
                <a:gdLst>
                  <a:gd name="T0" fmla="*/ 18 w 21"/>
                  <a:gd name="T1" fmla="*/ 0 h 20"/>
                  <a:gd name="T2" fmla="*/ 20 w 21"/>
                  <a:gd name="T3" fmla="*/ 14 h 20"/>
                  <a:gd name="T4" fmla="*/ 10 w 21"/>
                  <a:gd name="T5" fmla="*/ 19 h 20"/>
                  <a:gd name="T6" fmla="*/ 1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517" name="Freeform 1380"/>
              <p:cNvSpPr>
                <a:spLocks/>
              </p:cNvSpPr>
              <p:nvPr/>
            </p:nvSpPr>
            <p:spPr bwMode="auto">
              <a:xfrm>
                <a:off x="2571" y="2482"/>
                <a:ext cx="22" cy="20"/>
              </a:xfrm>
              <a:custGeom>
                <a:avLst/>
                <a:gdLst>
                  <a:gd name="T0" fmla="*/ 2 w 22"/>
                  <a:gd name="T1" fmla="*/ 0 h 20"/>
                  <a:gd name="T2" fmla="*/ 0 w 22"/>
                  <a:gd name="T3" fmla="*/ 14 h 20"/>
                  <a:gd name="T4" fmla="*/ 9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9"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18" name="Freeform 1381"/>
              <p:cNvSpPr>
                <a:spLocks/>
              </p:cNvSpPr>
              <p:nvPr/>
            </p:nvSpPr>
            <p:spPr bwMode="auto">
              <a:xfrm>
                <a:off x="2571" y="2483"/>
                <a:ext cx="22" cy="20"/>
              </a:xfrm>
              <a:custGeom>
                <a:avLst/>
                <a:gdLst>
                  <a:gd name="T0" fmla="*/ 0 w 22"/>
                  <a:gd name="T1" fmla="*/ 10 h 20"/>
                  <a:gd name="T2" fmla="*/ 0 w 22"/>
                  <a:gd name="T3" fmla="*/ 19 h 20"/>
                  <a:gd name="T4" fmla="*/ 20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0"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19" name="Freeform 1382"/>
              <p:cNvSpPr>
                <a:spLocks/>
              </p:cNvSpPr>
              <p:nvPr/>
            </p:nvSpPr>
            <p:spPr bwMode="auto">
              <a:xfrm>
                <a:off x="2739"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20" name="Freeform 1383"/>
              <p:cNvSpPr>
                <a:spLocks/>
              </p:cNvSpPr>
              <p:nvPr/>
            </p:nvSpPr>
            <p:spPr bwMode="auto">
              <a:xfrm>
                <a:off x="2592" y="2482"/>
                <a:ext cx="22" cy="20"/>
              </a:xfrm>
              <a:custGeom>
                <a:avLst/>
                <a:gdLst>
                  <a:gd name="T0" fmla="*/ 1 w 22"/>
                  <a:gd name="T1" fmla="*/ 0 h 20"/>
                  <a:gd name="T2" fmla="*/ 0 w 22"/>
                  <a:gd name="T3" fmla="*/ 14 h 20"/>
                  <a:gd name="T4" fmla="*/ 9 w 22"/>
                  <a:gd name="T5" fmla="*/ 19 h 20"/>
                  <a:gd name="T6" fmla="*/ 19 w 22"/>
                  <a:gd name="T7" fmla="*/ 14 h 20"/>
                  <a:gd name="T8" fmla="*/ 21 w 22"/>
                  <a:gd name="T9" fmla="*/ 0 h 20"/>
                  <a:gd name="T10" fmla="*/ 1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 y="0"/>
                    </a:moveTo>
                    <a:lnTo>
                      <a:pt x="0" y="14"/>
                    </a:lnTo>
                    <a:lnTo>
                      <a:pt x="9" y="19"/>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21" name="Freeform 1384"/>
              <p:cNvSpPr>
                <a:spLocks/>
              </p:cNvSpPr>
              <p:nvPr/>
            </p:nvSpPr>
            <p:spPr bwMode="auto">
              <a:xfrm>
                <a:off x="2592" y="2483"/>
                <a:ext cx="22" cy="20"/>
              </a:xfrm>
              <a:custGeom>
                <a:avLst/>
                <a:gdLst>
                  <a:gd name="T0" fmla="*/ 0 w 22"/>
                  <a:gd name="T1" fmla="*/ 10 h 20"/>
                  <a:gd name="T2" fmla="*/ 0 w 22"/>
                  <a:gd name="T3" fmla="*/ 19 h 20"/>
                  <a:gd name="T4" fmla="*/ 21 w 22"/>
                  <a:gd name="T5" fmla="*/ 19 h 20"/>
                  <a:gd name="T6" fmla="*/ 21 w 22"/>
                  <a:gd name="T7" fmla="*/ 5 h 20"/>
                  <a:gd name="T8" fmla="*/ 20 w 22"/>
                  <a:gd name="T9" fmla="*/ 0 h 20"/>
                  <a:gd name="T10" fmla="*/ 19 w 22"/>
                  <a:gd name="T11" fmla="*/ 10 h 20"/>
                  <a:gd name="T12" fmla="*/ 16 w 22"/>
                  <a:gd name="T13" fmla="*/ 11 h 20"/>
                  <a:gd name="T14" fmla="*/ 14 w 22"/>
                  <a:gd name="T15" fmla="*/ 11 h 20"/>
                  <a:gd name="T16" fmla="*/ 11 w 22"/>
                  <a:gd name="T17" fmla="*/ 11 h 20"/>
                  <a:gd name="T18" fmla="*/ 9 w 22"/>
                  <a:gd name="T19" fmla="*/ 12 h 20"/>
                  <a:gd name="T20" fmla="*/ 7 w 22"/>
                  <a:gd name="T21" fmla="*/ 11 h 20"/>
                  <a:gd name="T22" fmla="*/ 4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0" y="0"/>
                    </a:lnTo>
                    <a:lnTo>
                      <a:pt x="19" y="10"/>
                    </a:lnTo>
                    <a:lnTo>
                      <a:pt x="16" y="11"/>
                    </a:lnTo>
                    <a:lnTo>
                      <a:pt x="14" y="11"/>
                    </a:lnTo>
                    <a:lnTo>
                      <a:pt x="11" y="11"/>
                    </a:lnTo>
                    <a:lnTo>
                      <a:pt x="9" y="12"/>
                    </a:lnTo>
                    <a:lnTo>
                      <a:pt x="7"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22" name="Freeform 1385"/>
              <p:cNvSpPr>
                <a:spLocks/>
              </p:cNvSpPr>
              <p:nvPr/>
            </p:nvSpPr>
            <p:spPr bwMode="auto">
              <a:xfrm>
                <a:off x="2718" y="2482"/>
                <a:ext cx="22" cy="20"/>
              </a:xfrm>
              <a:custGeom>
                <a:avLst/>
                <a:gdLst>
                  <a:gd name="T0" fmla="*/ 19 w 22"/>
                  <a:gd name="T1" fmla="*/ 0 h 20"/>
                  <a:gd name="T2" fmla="*/ 21 w 22"/>
                  <a:gd name="T3" fmla="*/ 14 h 20"/>
                  <a:gd name="T4" fmla="*/ 10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0"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23" name="Freeform 1386"/>
              <p:cNvSpPr>
                <a:spLocks/>
              </p:cNvSpPr>
              <p:nvPr/>
            </p:nvSpPr>
            <p:spPr bwMode="auto">
              <a:xfrm>
                <a:off x="2607" y="2482"/>
                <a:ext cx="22" cy="20"/>
              </a:xfrm>
              <a:custGeom>
                <a:avLst/>
                <a:gdLst>
                  <a:gd name="T0" fmla="*/ 2 w 22"/>
                  <a:gd name="T1" fmla="*/ 0 h 20"/>
                  <a:gd name="T2" fmla="*/ 0 w 22"/>
                  <a:gd name="T3" fmla="*/ 14 h 20"/>
                  <a:gd name="T4" fmla="*/ 10 w 22"/>
                  <a:gd name="T5" fmla="*/ 19 h 20"/>
                  <a:gd name="T6" fmla="*/ 19 w 22"/>
                  <a:gd name="T7" fmla="*/ 14 h 20"/>
                  <a:gd name="T8" fmla="*/ 21 w 22"/>
                  <a:gd name="T9" fmla="*/ 0 h 20"/>
                  <a:gd name="T10" fmla="*/ 2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 y="0"/>
                    </a:moveTo>
                    <a:lnTo>
                      <a:pt x="0" y="14"/>
                    </a:lnTo>
                    <a:lnTo>
                      <a:pt x="10" y="19"/>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24" name="Freeform 1387"/>
              <p:cNvSpPr>
                <a:spLocks/>
              </p:cNvSpPr>
              <p:nvPr/>
            </p:nvSpPr>
            <p:spPr bwMode="auto">
              <a:xfrm>
                <a:off x="2700" y="2482"/>
                <a:ext cx="22" cy="20"/>
              </a:xfrm>
              <a:custGeom>
                <a:avLst/>
                <a:gdLst>
                  <a:gd name="T0" fmla="*/ 19 w 22"/>
                  <a:gd name="T1" fmla="*/ 0 h 20"/>
                  <a:gd name="T2" fmla="*/ 21 w 22"/>
                  <a:gd name="T3" fmla="*/ 14 h 20"/>
                  <a:gd name="T4" fmla="*/ 11 w 22"/>
                  <a:gd name="T5" fmla="*/ 19 h 20"/>
                  <a:gd name="T6" fmla="*/ 1 w 22"/>
                  <a:gd name="T7" fmla="*/ 14 h 20"/>
                  <a:gd name="T8" fmla="*/ 0 w 22"/>
                  <a:gd name="T9" fmla="*/ 0 h 20"/>
                  <a:gd name="T10" fmla="*/ 19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19" y="0"/>
                    </a:moveTo>
                    <a:lnTo>
                      <a:pt x="21" y="14"/>
                    </a:lnTo>
                    <a:lnTo>
                      <a:pt x="11" y="19"/>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25" name="Freeform 1388"/>
              <p:cNvSpPr>
                <a:spLocks/>
              </p:cNvSpPr>
              <p:nvPr/>
            </p:nvSpPr>
            <p:spPr bwMode="auto">
              <a:xfrm>
                <a:off x="2699"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9" y="11"/>
                    </a:lnTo>
                    <a:lnTo>
                      <a:pt x="11" y="12"/>
                    </a:lnTo>
                    <a:lnTo>
                      <a:pt x="14"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526" name="Freeform 1389"/>
              <p:cNvSpPr>
                <a:spLocks/>
              </p:cNvSpPr>
              <p:nvPr/>
            </p:nvSpPr>
            <p:spPr bwMode="auto">
              <a:xfrm>
                <a:off x="2627" y="2482"/>
                <a:ext cx="21" cy="20"/>
              </a:xfrm>
              <a:custGeom>
                <a:avLst/>
                <a:gdLst>
                  <a:gd name="T0" fmla="*/ 1 w 21"/>
                  <a:gd name="T1" fmla="*/ 0 h 20"/>
                  <a:gd name="T2" fmla="*/ 0 w 21"/>
                  <a:gd name="T3" fmla="*/ 14 h 20"/>
                  <a:gd name="T4" fmla="*/ 9 w 21"/>
                  <a:gd name="T5" fmla="*/ 19 h 20"/>
                  <a:gd name="T6" fmla="*/ 18 w 21"/>
                  <a:gd name="T7" fmla="*/ 14 h 20"/>
                  <a:gd name="T8" fmla="*/ 20 w 21"/>
                  <a:gd name="T9" fmla="*/ 0 h 20"/>
                  <a:gd name="T10" fmla="*/ 1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 y="0"/>
                    </a:moveTo>
                    <a:lnTo>
                      <a:pt x="0" y="14"/>
                    </a:lnTo>
                    <a:lnTo>
                      <a:pt x="9" y="19"/>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27" name="Freeform 1390"/>
              <p:cNvSpPr>
                <a:spLocks/>
              </p:cNvSpPr>
              <p:nvPr/>
            </p:nvSpPr>
            <p:spPr bwMode="auto">
              <a:xfrm>
                <a:off x="2627" y="2483"/>
                <a:ext cx="21" cy="20"/>
              </a:xfrm>
              <a:custGeom>
                <a:avLst/>
                <a:gdLst>
                  <a:gd name="T0" fmla="*/ 0 w 21"/>
                  <a:gd name="T1" fmla="*/ 10 h 20"/>
                  <a:gd name="T2" fmla="*/ 0 w 21"/>
                  <a:gd name="T3" fmla="*/ 19 h 20"/>
                  <a:gd name="T4" fmla="*/ 20 w 21"/>
                  <a:gd name="T5" fmla="*/ 19 h 20"/>
                  <a:gd name="T6" fmla="*/ 20 w 21"/>
                  <a:gd name="T7" fmla="*/ 5 h 20"/>
                  <a:gd name="T8" fmla="*/ 19 w 21"/>
                  <a:gd name="T9" fmla="*/ 0 h 20"/>
                  <a:gd name="T10" fmla="*/ 18 w 21"/>
                  <a:gd name="T11" fmla="*/ 10 h 20"/>
                  <a:gd name="T12" fmla="*/ 15 w 21"/>
                  <a:gd name="T13" fmla="*/ 11 h 20"/>
                  <a:gd name="T14" fmla="*/ 13 w 21"/>
                  <a:gd name="T15" fmla="*/ 11 h 20"/>
                  <a:gd name="T16" fmla="*/ 11 w 21"/>
                  <a:gd name="T17" fmla="*/ 11 h 20"/>
                  <a:gd name="T18" fmla="*/ 9 w 21"/>
                  <a:gd name="T19" fmla="*/ 12 h 20"/>
                  <a:gd name="T20" fmla="*/ 6 w 21"/>
                  <a:gd name="T21" fmla="*/ 11 h 20"/>
                  <a:gd name="T22" fmla="*/ 4 w 21"/>
                  <a:gd name="T23" fmla="*/ 11 h 20"/>
                  <a:gd name="T24" fmla="*/ 2 w 21"/>
                  <a:gd name="T25" fmla="*/ 11 h 20"/>
                  <a:gd name="T26" fmla="*/ 0 w 21"/>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0"/>
                  <a:gd name="T44" fmla="*/ 21 w 21"/>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0">
                    <a:moveTo>
                      <a:pt x="0" y="10"/>
                    </a:moveTo>
                    <a:lnTo>
                      <a:pt x="0" y="19"/>
                    </a:lnTo>
                    <a:lnTo>
                      <a:pt x="20" y="19"/>
                    </a:lnTo>
                    <a:lnTo>
                      <a:pt x="20" y="5"/>
                    </a:lnTo>
                    <a:lnTo>
                      <a:pt x="19" y="0"/>
                    </a:lnTo>
                    <a:lnTo>
                      <a:pt x="18" y="10"/>
                    </a:lnTo>
                    <a:lnTo>
                      <a:pt x="15" y="11"/>
                    </a:lnTo>
                    <a:lnTo>
                      <a:pt x="13" y="11"/>
                    </a:lnTo>
                    <a:lnTo>
                      <a:pt x="11" y="11"/>
                    </a:lnTo>
                    <a:lnTo>
                      <a:pt x="9" y="12"/>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28" name="Freeform 1391"/>
              <p:cNvSpPr>
                <a:spLocks/>
              </p:cNvSpPr>
              <p:nvPr/>
            </p:nvSpPr>
            <p:spPr bwMode="auto">
              <a:xfrm>
                <a:off x="2682" y="2482"/>
                <a:ext cx="22" cy="20"/>
              </a:xfrm>
              <a:custGeom>
                <a:avLst/>
                <a:gdLst>
                  <a:gd name="T0" fmla="*/ 20 w 22"/>
                  <a:gd name="T1" fmla="*/ 0 h 20"/>
                  <a:gd name="T2" fmla="*/ 21 w 22"/>
                  <a:gd name="T3" fmla="*/ 14 h 20"/>
                  <a:gd name="T4" fmla="*/ 11 w 22"/>
                  <a:gd name="T5" fmla="*/ 19 h 20"/>
                  <a:gd name="T6" fmla="*/ 2 w 22"/>
                  <a:gd name="T7" fmla="*/ 14 h 20"/>
                  <a:gd name="T8" fmla="*/ 0 w 22"/>
                  <a:gd name="T9" fmla="*/ 0 h 20"/>
                  <a:gd name="T10" fmla="*/ 20 w 22"/>
                  <a:gd name="T11" fmla="*/ 0 h 20"/>
                  <a:gd name="T12" fmla="*/ 0 60000 65536"/>
                  <a:gd name="T13" fmla="*/ 0 60000 65536"/>
                  <a:gd name="T14" fmla="*/ 0 60000 65536"/>
                  <a:gd name="T15" fmla="*/ 0 60000 65536"/>
                  <a:gd name="T16" fmla="*/ 0 60000 65536"/>
                  <a:gd name="T17" fmla="*/ 0 60000 65536"/>
                  <a:gd name="T18" fmla="*/ 0 w 22"/>
                  <a:gd name="T19" fmla="*/ 0 h 20"/>
                  <a:gd name="T20" fmla="*/ 22 w 22"/>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2" h="20">
                    <a:moveTo>
                      <a:pt x="20" y="0"/>
                    </a:moveTo>
                    <a:lnTo>
                      <a:pt x="21" y="14"/>
                    </a:lnTo>
                    <a:lnTo>
                      <a:pt x="11" y="19"/>
                    </a:lnTo>
                    <a:lnTo>
                      <a:pt x="2" y="14"/>
                    </a:lnTo>
                    <a:lnTo>
                      <a:pt x="0" y="0"/>
                    </a:lnTo>
                    <a:lnTo>
                      <a:pt x="20" y="0"/>
                    </a:lnTo>
                  </a:path>
                </a:pathLst>
              </a:custGeom>
              <a:solidFill>
                <a:srgbClr val="FFFFFF"/>
              </a:solidFill>
              <a:ln w="12700" cap="rnd">
                <a:solidFill>
                  <a:srgbClr val="ABABAB"/>
                </a:solidFill>
                <a:round/>
                <a:headEnd/>
                <a:tailEnd/>
              </a:ln>
            </p:spPr>
            <p:txBody>
              <a:bodyPr/>
              <a:lstStyle/>
              <a:p>
                <a:endParaRPr lang="zh-CN" altLang="en-US"/>
              </a:p>
            </p:txBody>
          </p:sp>
          <p:sp>
            <p:nvSpPr>
              <p:cNvPr id="17529" name="Freeform 1392"/>
              <p:cNvSpPr>
                <a:spLocks/>
              </p:cNvSpPr>
              <p:nvPr/>
            </p:nvSpPr>
            <p:spPr bwMode="auto">
              <a:xfrm>
                <a:off x="2682" y="2482"/>
                <a:ext cx="22" cy="20"/>
              </a:xfrm>
              <a:custGeom>
                <a:avLst/>
                <a:gdLst>
                  <a:gd name="T0" fmla="*/ 21 w 22"/>
                  <a:gd name="T1" fmla="*/ 11 h 20"/>
                  <a:gd name="T2" fmla="*/ 21 w 22"/>
                  <a:gd name="T3" fmla="*/ 19 h 20"/>
                  <a:gd name="T4" fmla="*/ 0 w 22"/>
                  <a:gd name="T5" fmla="*/ 19 h 20"/>
                  <a:gd name="T6" fmla="*/ 0 w 22"/>
                  <a:gd name="T7" fmla="*/ 5 h 20"/>
                  <a:gd name="T8" fmla="*/ 0 w 22"/>
                  <a:gd name="T9" fmla="*/ 0 h 20"/>
                  <a:gd name="T10" fmla="*/ 1 w 22"/>
                  <a:gd name="T11" fmla="*/ 11 h 20"/>
                  <a:gd name="T12" fmla="*/ 4 w 22"/>
                  <a:gd name="T13" fmla="*/ 11 h 20"/>
                  <a:gd name="T14" fmla="*/ 6 w 22"/>
                  <a:gd name="T15" fmla="*/ 11 h 20"/>
                  <a:gd name="T16" fmla="*/ 9 w 22"/>
                  <a:gd name="T17" fmla="*/ 11 h 20"/>
                  <a:gd name="T18" fmla="*/ 11 w 22"/>
                  <a:gd name="T19" fmla="*/ 12 h 20"/>
                  <a:gd name="T20" fmla="*/ 14 w 22"/>
                  <a:gd name="T21" fmla="*/ 11 h 20"/>
                  <a:gd name="T22" fmla="*/ 16 w 22"/>
                  <a:gd name="T23" fmla="*/ 11 h 20"/>
                  <a:gd name="T24" fmla="*/ 18 w 22"/>
                  <a:gd name="T25" fmla="*/ 11 h 20"/>
                  <a:gd name="T26" fmla="*/ 21 w 22"/>
                  <a:gd name="T27" fmla="*/ 11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1"/>
                    </a:moveTo>
                    <a:lnTo>
                      <a:pt x="21" y="19"/>
                    </a:lnTo>
                    <a:lnTo>
                      <a:pt x="0" y="19"/>
                    </a:lnTo>
                    <a:lnTo>
                      <a:pt x="0" y="5"/>
                    </a:lnTo>
                    <a:lnTo>
                      <a:pt x="0" y="0"/>
                    </a:lnTo>
                    <a:lnTo>
                      <a:pt x="1" y="11"/>
                    </a:lnTo>
                    <a:lnTo>
                      <a:pt x="4" y="11"/>
                    </a:lnTo>
                    <a:lnTo>
                      <a:pt x="6" y="11"/>
                    </a:lnTo>
                    <a:lnTo>
                      <a:pt x="9" y="11"/>
                    </a:lnTo>
                    <a:lnTo>
                      <a:pt x="11" y="12"/>
                    </a:lnTo>
                    <a:lnTo>
                      <a:pt x="14" y="11"/>
                    </a:lnTo>
                    <a:lnTo>
                      <a:pt x="16" y="11"/>
                    </a:lnTo>
                    <a:lnTo>
                      <a:pt x="18" y="11"/>
                    </a:lnTo>
                    <a:lnTo>
                      <a:pt x="21" y="11"/>
                    </a:lnTo>
                  </a:path>
                </a:pathLst>
              </a:custGeom>
              <a:solidFill>
                <a:srgbClr val="ABABAB"/>
              </a:solidFill>
              <a:ln w="12700" cap="rnd">
                <a:solidFill>
                  <a:srgbClr val="ABABAB"/>
                </a:solidFill>
                <a:round/>
                <a:headEnd/>
                <a:tailEnd/>
              </a:ln>
            </p:spPr>
            <p:txBody>
              <a:bodyPr/>
              <a:lstStyle/>
              <a:p>
                <a:endParaRPr lang="zh-CN" altLang="en-US"/>
              </a:p>
            </p:txBody>
          </p:sp>
          <p:sp>
            <p:nvSpPr>
              <p:cNvPr id="17530" name="Freeform 1393"/>
              <p:cNvSpPr>
                <a:spLocks/>
              </p:cNvSpPr>
              <p:nvPr/>
            </p:nvSpPr>
            <p:spPr bwMode="auto">
              <a:xfrm>
                <a:off x="2646" y="2483"/>
                <a:ext cx="22" cy="20"/>
              </a:xfrm>
              <a:custGeom>
                <a:avLst/>
                <a:gdLst>
                  <a:gd name="T0" fmla="*/ 0 w 22"/>
                  <a:gd name="T1" fmla="*/ 10 h 20"/>
                  <a:gd name="T2" fmla="*/ 0 w 22"/>
                  <a:gd name="T3" fmla="*/ 19 h 20"/>
                  <a:gd name="T4" fmla="*/ 21 w 22"/>
                  <a:gd name="T5" fmla="*/ 19 h 20"/>
                  <a:gd name="T6" fmla="*/ 21 w 22"/>
                  <a:gd name="T7" fmla="*/ 5 h 20"/>
                  <a:gd name="T8" fmla="*/ 21 w 22"/>
                  <a:gd name="T9" fmla="*/ 0 h 20"/>
                  <a:gd name="T10" fmla="*/ 19 w 22"/>
                  <a:gd name="T11" fmla="*/ 10 h 20"/>
                  <a:gd name="T12" fmla="*/ 17 w 22"/>
                  <a:gd name="T13" fmla="*/ 11 h 20"/>
                  <a:gd name="T14" fmla="*/ 14 w 22"/>
                  <a:gd name="T15" fmla="*/ 11 h 20"/>
                  <a:gd name="T16" fmla="*/ 12 w 22"/>
                  <a:gd name="T17" fmla="*/ 11 h 20"/>
                  <a:gd name="T18" fmla="*/ 9 w 22"/>
                  <a:gd name="T19" fmla="*/ 12 h 20"/>
                  <a:gd name="T20" fmla="*/ 7 w 22"/>
                  <a:gd name="T21" fmla="*/ 11 h 20"/>
                  <a:gd name="T22" fmla="*/ 5 w 22"/>
                  <a:gd name="T23" fmla="*/ 11 h 20"/>
                  <a:gd name="T24" fmla="*/ 2 w 22"/>
                  <a:gd name="T25" fmla="*/ 11 h 20"/>
                  <a:gd name="T26" fmla="*/ 0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0" y="10"/>
                    </a:moveTo>
                    <a:lnTo>
                      <a:pt x="0" y="19"/>
                    </a:lnTo>
                    <a:lnTo>
                      <a:pt x="21" y="19"/>
                    </a:lnTo>
                    <a:lnTo>
                      <a:pt x="21" y="5"/>
                    </a:lnTo>
                    <a:lnTo>
                      <a:pt x="21" y="0"/>
                    </a:lnTo>
                    <a:lnTo>
                      <a:pt x="19" y="10"/>
                    </a:lnTo>
                    <a:lnTo>
                      <a:pt x="17" y="11"/>
                    </a:lnTo>
                    <a:lnTo>
                      <a:pt x="14" y="11"/>
                    </a:lnTo>
                    <a:lnTo>
                      <a:pt x="12" y="11"/>
                    </a:lnTo>
                    <a:lnTo>
                      <a:pt x="9" y="12"/>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31" name="Freeform 1394"/>
              <p:cNvSpPr>
                <a:spLocks/>
              </p:cNvSpPr>
              <p:nvPr/>
            </p:nvSpPr>
            <p:spPr bwMode="auto">
              <a:xfrm>
                <a:off x="2666" y="2482"/>
                <a:ext cx="21" cy="20"/>
              </a:xfrm>
              <a:custGeom>
                <a:avLst/>
                <a:gdLst>
                  <a:gd name="T0" fmla="*/ 18 w 21"/>
                  <a:gd name="T1" fmla="*/ 0 h 20"/>
                  <a:gd name="T2" fmla="*/ 20 w 21"/>
                  <a:gd name="T3" fmla="*/ 14 h 20"/>
                  <a:gd name="T4" fmla="*/ 10 w 21"/>
                  <a:gd name="T5" fmla="*/ 19 h 20"/>
                  <a:gd name="T6" fmla="*/ 0 w 21"/>
                  <a:gd name="T7" fmla="*/ 14 h 20"/>
                  <a:gd name="T8" fmla="*/ 0 w 21"/>
                  <a:gd name="T9" fmla="*/ 0 h 20"/>
                  <a:gd name="T10" fmla="*/ 18 w 21"/>
                  <a:gd name="T11" fmla="*/ 0 h 20"/>
                  <a:gd name="T12" fmla="*/ 0 60000 65536"/>
                  <a:gd name="T13" fmla="*/ 0 60000 65536"/>
                  <a:gd name="T14" fmla="*/ 0 60000 65536"/>
                  <a:gd name="T15" fmla="*/ 0 60000 65536"/>
                  <a:gd name="T16" fmla="*/ 0 60000 65536"/>
                  <a:gd name="T17" fmla="*/ 0 60000 65536"/>
                  <a:gd name="T18" fmla="*/ 0 w 21"/>
                  <a:gd name="T19" fmla="*/ 0 h 20"/>
                  <a:gd name="T20" fmla="*/ 21 w 2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 h="20">
                    <a:moveTo>
                      <a:pt x="18" y="0"/>
                    </a:moveTo>
                    <a:lnTo>
                      <a:pt x="20" y="14"/>
                    </a:lnTo>
                    <a:lnTo>
                      <a:pt x="10" y="19"/>
                    </a:lnTo>
                    <a:lnTo>
                      <a:pt x="0"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532" name="Freeform 1395"/>
              <p:cNvSpPr>
                <a:spLocks/>
              </p:cNvSpPr>
              <p:nvPr/>
            </p:nvSpPr>
            <p:spPr bwMode="auto">
              <a:xfrm>
                <a:off x="2663" y="2483"/>
                <a:ext cx="22" cy="20"/>
              </a:xfrm>
              <a:custGeom>
                <a:avLst/>
                <a:gdLst>
                  <a:gd name="T0" fmla="*/ 21 w 22"/>
                  <a:gd name="T1" fmla="*/ 10 h 20"/>
                  <a:gd name="T2" fmla="*/ 21 w 22"/>
                  <a:gd name="T3" fmla="*/ 19 h 20"/>
                  <a:gd name="T4" fmla="*/ 0 w 22"/>
                  <a:gd name="T5" fmla="*/ 19 h 20"/>
                  <a:gd name="T6" fmla="*/ 0 w 22"/>
                  <a:gd name="T7" fmla="*/ 5 h 20"/>
                  <a:gd name="T8" fmla="*/ 0 w 22"/>
                  <a:gd name="T9" fmla="*/ 0 h 20"/>
                  <a:gd name="T10" fmla="*/ 1 w 22"/>
                  <a:gd name="T11" fmla="*/ 10 h 20"/>
                  <a:gd name="T12" fmla="*/ 4 w 22"/>
                  <a:gd name="T13" fmla="*/ 11 h 20"/>
                  <a:gd name="T14" fmla="*/ 6 w 22"/>
                  <a:gd name="T15" fmla="*/ 11 h 20"/>
                  <a:gd name="T16" fmla="*/ 8 w 22"/>
                  <a:gd name="T17" fmla="*/ 11 h 20"/>
                  <a:gd name="T18" fmla="*/ 11 w 22"/>
                  <a:gd name="T19" fmla="*/ 12 h 20"/>
                  <a:gd name="T20" fmla="*/ 13 w 22"/>
                  <a:gd name="T21" fmla="*/ 11 h 20"/>
                  <a:gd name="T22" fmla="*/ 16 w 22"/>
                  <a:gd name="T23" fmla="*/ 11 h 20"/>
                  <a:gd name="T24" fmla="*/ 18 w 22"/>
                  <a:gd name="T25" fmla="*/ 11 h 20"/>
                  <a:gd name="T26" fmla="*/ 21 w 22"/>
                  <a:gd name="T27" fmla="*/ 10 h 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0"/>
                  <a:gd name="T44" fmla="*/ 22 w 22"/>
                  <a:gd name="T45" fmla="*/ 20 h 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0">
                    <a:moveTo>
                      <a:pt x="21" y="10"/>
                    </a:moveTo>
                    <a:lnTo>
                      <a:pt x="21" y="19"/>
                    </a:lnTo>
                    <a:lnTo>
                      <a:pt x="0" y="19"/>
                    </a:lnTo>
                    <a:lnTo>
                      <a:pt x="0" y="5"/>
                    </a:lnTo>
                    <a:lnTo>
                      <a:pt x="0" y="0"/>
                    </a:lnTo>
                    <a:lnTo>
                      <a:pt x="1" y="10"/>
                    </a:lnTo>
                    <a:lnTo>
                      <a:pt x="4" y="11"/>
                    </a:lnTo>
                    <a:lnTo>
                      <a:pt x="6" y="11"/>
                    </a:lnTo>
                    <a:lnTo>
                      <a:pt x="8" y="11"/>
                    </a:lnTo>
                    <a:lnTo>
                      <a:pt x="11" y="12"/>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533" name="Freeform 1396"/>
              <p:cNvSpPr>
                <a:spLocks/>
              </p:cNvSpPr>
              <p:nvPr/>
            </p:nvSpPr>
            <p:spPr bwMode="auto">
              <a:xfrm>
                <a:off x="250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34" name="Freeform 1397"/>
              <p:cNvSpPr>
                <a:spLocks/>
              </p:cNvSpPr>
              <p:nvPr/>
            </p:nvSpPr>
            <p:spPr bwMode="auto">
              <a:xfrm>
                <a:off x="2522" y="2491"/>
                <a:ext cx="22" cy="19"/>
              </a:xfrm>
              <a:custGeom>
                <a:avLst/>
                <a:gdLst>
                  <a:gd name="T0" fmla="*/ 2 w 22"/>
                  <a:gd name="T1" fmla="*/ 0 h 19"/>
                  <a:gd name="T2" fmla="*/ 0 w 22"/>
                  <a:gd name="T3" fmla="*/ 14 h 19"/>
                  <a:gd name="T4" fmla="*/ 9 w 22"/>
                  <a:gd name="T5" fmla="*/ 18 h 19"/>
                  <a:gd name="T6" fmla="*/ 18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8"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35" name="Freeform 1398"/>
              <p:cNvSpPr>
                <a:spLocks/>
              </p:cNvSpPr>
              <p:nvPr/>
            </p:nvSpPr>
            <p:spPr bwMode="auto">
              <a:xfrm>
                <a:off x="2540"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36" name="Freeform 1399"/>
              <p:cNvSpPr>
                <a:spLocks/>
              </p:cNvSpPr>
              <p:nvPr/>
            </p:nvSpPr>
            <p:spPr bwMode="auto">
              <a:xfrm>
                <a:off x="2476" y="2491"/>
                <a:ext cx="28" cy="19"/>
              </a:xfrm>
              <a:custGeom>
                <a:avLst/>
                <a:gdLst>
                  <a:gd name="T0" fmla="*/ 1 w 28"/>
                  <a:gd name="T1" fmla="*/ 0 h 19"/>
                  <a:gd name="T2" fmla="*/ 0 w 28"/>
                  <a:gd name="T3" fmla="*/ 14 h 19"/>
                  <a:gd name="T4" fmla="*/ 1 w 28"/>
                  <a:gd name="T5" fmla="*/ 18 h 19"/>
                  <a:gd name="T6" fmla="*/ 23 w 28"/>
                  <a:gd name="T7" fmla="*/ 18 h 19"/>
                  <a:gd name="T8" fmla="*/ 25 w 28"/>
                  <a:gd name="T9" fmla="*/ 14 h 19"/>
                  <a:gd name="T10" fmla="*/ 27 w 28"/>
                  <a:gd name="T11" fmla="*/ 0 h 19"/>
                  <a:gd name="T12" fmla="*/ 1 w 28"/>
                  <a:gd name="T13" fmla="*/ 0 h 19"/>
                  <a:gd name="T14" fmla="*/ 0 60000 65536"/>
                  <a:gd name="T15" fmla="*/ 0 60000 65536"/>
                  <a:gd name="T16" fmla="*/ 0 60000 65536"/>
                  <a:gd name="T17" fmla="*/ 0 60000 65536"/>
                  <a:gd name="T18" fmla="*/ 0 60000 65536"/>
                  <a:gd name="T19" fmla="*/ 0 60000 65536"/>
                  <a:gd name="T20" fmla="*/ 0 60000 65536"/>
                  <a:gd name="T21" fmla="*/ 0 w 28"/>
                  <a:gd name="T22" fmla="*/ 0 h 19"/>
                  <a:gd name="T23" fmla="*/ 28 w 2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9">
                    <a:moveTo>
                      <a:pt x="1" y="0"/>
                    </a:moveTo>
                    <a:lnTo>
                      <a:pt x="0" y="14"/>
                    </a:lnTo>
                    <a:lnTo>
                      <a:pt x="1" y="18"/>
                    </a:lnTo>
                    <a:lnTo>
                      <a:pt x="23" y="18"/>
                    </a:lnTo>
                    <a:lnTo>
                      <a:pt x="25" y="14"/>
                    </a:lnTo>
                    <a:lnTo>
                      <a:pt x="27"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37" name="Freeform 1400"/>
              <p:cNvSpPr>
                <a:spLocks/>
              </p:cNvSpPr>
              <p:nvPr/>
            </p:nvSpPr>
            <p:spPr bwMode="auto">
              <a:xfrm>
                <a:off x="2558"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38" name="Freeform 1401"/>
              <p:cNvSpPr>
                <a:spLocks/>
              </p:cNvSpPr>
              <p:nvPr/>
            </p:nvSpPr>
            <p:spPr bwMode="auto">
              <a:xfrm>
                <a:off x="2578" y="2491"/>
                <a:ext cx="21" cy="19"/>
              </a:xfrm>
              <a:custGeom>
                <a:avLst/>
                <a:gdLst>
                  <a:gd name="T0" fmla="*/ 1 w 21"/>
                  <a:gd name="T1" fmla="*/ 0 h 19"/>
                  <a:gd name="T2" fmla="*/ 0 w 21"/>
                  <a:gd name="T3" fmla="*/ 14 h 19"/>
                  <a:gd name="T4" fmla="*/ 9 w 21"/>
                  <a:gd name="T5" fmla="*/ 18 h 19"/>
                  <a:gd name="T6" fmla="*/ 18 w 21"/>
                  <a:gd name="T7" fmla="*/ 14 h 19"/>
                  <a:gd name="T8" fmla="*/ 20 w 21"/>
                  <a:gd name="T9" fmla="*/ 0 h 19"/>
                  <a:gd name="T10" fmla="*/ 1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 y="0"/>
                    </a:moveTo>
                    <a:lnTo>
                      <a:pt x="0" y="14"/>
                    </a:lnTo>
                    <a:lnTo>
                      <a:pt x="9" y="18"/>
                    </a:lnTo>
                    <a:lnTo>
                      <a:pt x="18" y="14"/>
                    </a:lnTo>
                    <a:lnTo>
                      <a:pt x="20"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39" name="Freeform 1402"/>
              <p:cNvSpPr>
                <a:spLocks/>
              </p:cNvSpPr>
              <p:nvPr/>
            </p:nvSpPr>
            <p:spPr bwMode="auto">
              <a:xfrm>
                <a:off x="2614" y="2491"/>
                <a:ext cx="22" cy="19"/>
              </a:xfrm>
              <a:custGeom>
                <a:avLst/>
                <a:gdLst>
                  <a:gd name="T0" fmla="*/ 1 w 22"/>
                  <a:gd name="T1" fmla="*/ 0 h 19"/>
                  <a:gd name="T2" fmla="*/ 0 w 22"/>
                  <a:gd name="T3" fmla="*/ 14 h 19"/>
                  <a:gd name="T4" fmla="*/ 9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9"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40" name="Freeform 1403"/>
              <p:cNvSpPr>
                <a:spLocks/>
              </p:cNvSpPr>
              <p:nvPr/>
            </p:nvSpPr>
            <p:spPr bwMode="auto">
              <a:xfrm>
                <a:off x="2705" y="2491"/>
                <a:ext cx="22" cy="19"/>
              </a:xfrm>
              <a:custGeom>
                <a:avLst/>
                <a:gdLst>
                  <a:gd name="T0" fmla="*/ 18 w 22"/>
                  <a:gd name="T1" fmla="*/ 0 h 19"/>
                  <a:gd name="T2" fmla="*/ 21 w 22"/>
                  <a:gd name="T3" fmla="*/ 14 h 19"/>
                  <a:gd name="T4" fmla="*/ 10 w 22"/>
                  <a:gd name="T5" fmla="*/ 18 h 19"/>
                  <a:gd name="T6" fmla="*/ 1 w 22"/>
                  <a:gd name="T7" fmla="*/ 14 h 19"/>
                  <a:gd name="T8" fmla="*/ 0 w 22"/>
                  <a:gd name="T9" fmla="*/ 0 h 19"/>
                  <a:gd name="T10" fmla="*/ 18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8" y="0"/>
                    </a:moveTo>
                    <a:lnTo>
                      <a:pt x="21" y="14"/>
                    </a:lnTo>
                    <a:lnTo>
                      <a:pt x="10" y="18"/>
                    </a:lnTo>
                    <a:lnTo>
                      <a:pt x="1" y="14"/>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541" name="Freeform 1404"/>
              <p:cNvSpPr>
                <a:spLocks/>
              </p:cNvSpPr>
              <p:nvPr/>
            </p:nvSpPr>
            <p:spPr bwMode="auto">
              <a:xfrm>
                <a:off x="2633" y="2491"/>
                <a:ext cx="22" cy="19"/>
              </a:xfrm>
              <a:custGeom>
                <a:avLst/>
                <a:gdLst>
                  <a:gd name="T0" fmla="*/ 2 w 22"/>
                  <a:gd name="T1" fmla="*/ 0 h 19"/>
                  <a:gd name="T2" fmla="*/ 0 w 22"/>
                  <a:gd name="T3" fmla="*/ 14 h 19"/>
                  <a:gd name="T4" fmla="*/ 9 w 22"/>
                  <a:gd name="T5" fmla="*/ 18 h 19"/>
                  <a:gd name="T6" fmla="*/ 19 w 22"/>
                  <a:gd name="T7" fmla="*/ 14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4"/>
                    </a:lnTo>
                    <a:lnTo>
                      <a:pt x="9" y="18"/>
                    </a:lnTo>
                    <a:lnTo>
                      <a:pt x="19" y="14"/>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42" name="Freeform 1405"/>
              <p:cNvSpPr>
                <a:spLocks/>
              </p:cNvSpPr>
              <p:nvPr/>
            </p:nvSpPr>
            <p:spPr bwMode="auto">
              <a:xfrm>
                <a:off x="2687"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43" name="Freeform 1406"/>
              <p:cNvSpPr>
                <a:spLocks/>
              </p:cNvSpPr>
              <p:nvPr/>
            </p:nvSpPr>
            <p:spPr bwMode="auto">
              <a:xfrm>
                <a:off x="2651" y="2491"/>
                <a:ext cx="22" cy="19"/>
              </a:xfrm>
              <a:custGeom>
                <a:avLst/>
                <a:gdLst>
                  <a:gd name="T0" fmla="*/ 1 w 22"/>
                  <a:gd name="T1" fmla="*/ 0 h 19"/>
                  <a:gd name="T2" fmla="*/ 0 w 22"/>
                  <a:gd name="T3" fmla="*/ 14 h 19"/>
                  <a:gd name="T4" fmla="*/ 10 w 22"/>
                  <a:gd name="T5" fmla="*/ 18 h 19"/>
                  <a:gd name="T6" fmla="*/ 19 w 22"/>
                  <a:gd name="T7" fmla="*/ 14 h 19"/>
                  <a:gd name="T8" fmla="*/ 21 w 22"/>
                  <a:gd name="T9" fmla="*/ 0 h 19"/>
                  <a:gd name="T10" fmla="*/ 1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 y="0"/>
                    </a:moveTo>
                    <a:lnTo>
                      <a:pt x="0" y="14"/>
                    </a:lnTo>
                    <a:lnTo>
                      <a:pt x="10" y="18"/>
                    </a:lnTo>
                    <a:lnTo>
                      <a:pt x="19" y="14"/>
                    </a:lnTo>
                    <a:lnTo>
                      <a:pt x="21" y="0"/>
                    </a:lnTo>
                    <a:lnTo>
                      <a:pt x="1" y="0"/>
                    </a:lnTo>
                  </a:path>
                </a:pathLst>
              </a:custGeom>
              <a:solidFill>
                <a:srgbClr val="FFFFFF"/>
              </a:solidFill>
              <a:ln w="12700" cap="rnd">
                <a:solidFill>
                  <a:srgbClr val="ABABAB"/>
                </a:solidFill>
                <a:round/>
                <a:headEnd/>
                <a:tailEnd/>
              </a:ln>
            </p:spPr>
            <p:txBody>
              <a:bodyPr/>
              <a:lstStyle/>
              <a:p>
                <a:endParaRPr lang="zh-CN" altLang="en-US"/>
              </a:p>
            </p:txBody>
          </p:sp>
          <p:sp>
            <p:nvSpPr>
              <p:cNvPr id="17544" name="Freeform 1407"/>
              <p:cNvSpPr>
                <a:spLocks/>
              </p:cNvSpPr>
              <p:nvPr/>
            </p:nvSpPr>
            <p:spPr bwMode="auto">
              <a:xfrm>
                <a:off x="2669" y="2491"/>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45" name="Freeform 1408"/>
              <p:cNvSpPr>
                <a:spLocks/>
              </p:cNvSpPr>
              <p:nvPr/>
            </p:nvSpPr>
            <p:spPr bwMode="auto">
              <a:xfrm>
                <a:off x="2473" y="2502"/>
                <a:ext cx="38" cy="19"/>
              </a:xfrm>
              <a:custGeom>
                <a:avLst/>
                <a:gdLst>
                  <a:gd name="T0" fmla="*/ 0 w 38"/>
                  <a:gd name="T1" fmla="*/ 10 h 19"/>
                  <a:gd name="T2" fmla="*/ 0 w 38"/>
                  <a:gd name="T3" fmla="*/ 18 h 19"/>
                  <a:gd name="T4" fmla="*/ 36 w 38"/>
                  <a:gd name="T5" fmla="*/ 18 h 19"/>
                  <a:gd name="T6" fmla="*/ 37 w 38"/>
                  <a:gd name="T7" fmla="*/ 4 h 19"/>
                  <a:gd name="T8" fmla="*/ 37 w 38"/>
                  <a:gd name="T9" fmla="*/ 0 h 19"/>
                  <a:gd name="T10" fmla="*/ 35 w 38"/>
                  <a:gd name="T11" fmla="*/ 10 h 19"/>
                  <a:gd name="T12" fmla="*/ 32 w 38"/>
                  <a:gd name="T13" fmla="*/ 11 h 19"/>
                  <a:gd name="T14" fmla="*/ 30 w 38"/>
                  <a:gd name="T15" fmla="*/ 11 h 19"/>
                  <a:gd name="T16" fmla="*/ 27 w 38"/>
                  <a:gd name="T17" fmla="*/ 11 h 19"/>
                  <a:gd name="T18" fmla="*/ 25 w 38"/>
                  <a:gd name="T19" fmla="*/ 11 h 19"/>
                  <a:gd name="T20" fmla="*/ 22 w 38"/>
                  <a:gd name="T21" fmla="*/ 11 h 19"/>
                  <a:gd name="T22" fmla="*/ 20 w 38"/>
                  <a:gd name="T23" fmla="*/ 11 h 19"/>
                  <a:gd name="T24" fmla="*/ 17 w 38"/>
                  <a:gd name="T25" fmla="*/ 11 h 19"/>
                  <a:gd name="T26" fmla="*/ 14 w 38"/>
                  <a:gd name="T27" fmla="*/ 11 h 19"/>
                  <a:gd name="T28" fmla="*/ 12 w 38"/>
                  <a:gd name="T29" fmla="*/ 11 h 19"/>
                  <a:gd name="T30" fmla="*/ 9 w 38"/>
                  <a:gd name="T31" fmla="*/ 11 h 19"/>
                  <a:gd name="T32" fmla="*/ 7 w 38"/>
                  <a:gd name="T33" fmla="*/ 11 h 19"/>
                  <a:gd name="T34" fmla="*/ 5 w 38"/>
                  <a:gd name="T35" fmla="*/ 11 h 19"/>
                  <a:gd name="T36" fmla="*/ 2 w 38"/>
                  <a:gd name="T37" fmla="*/ 11 h 19"/>
                  <a:gd name="T38" fmla="*/ 0 w 38"/>
                  <a:gd name="T39" fmla="*/ 10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9"/>
                  <a:gd name="T62" fmla="*/ 38 w 38"/>
                  <a:gd name="T63" fmla="*/ 19 h 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9">
                    <a:moveTo>
                      <a:pt x="0" y="10"/>
                    </a:moveTo>
                    <a:lnTo>
                      <a:pt x="0" y="18"/>
                    </a:lnTo>
                    <a:lnTo>
                      <a:pt x="36" y="18"/>
                    </a:lnTo>
                    <a:lnTo>
                      <a:pt x="37" y="4"/>
                    </a:lnTo>
                    <a:lnTo>
                      <a:pt x="37" y="0"/>
                    </a:lnTo>
                    <a:lnTo>
                      <a:pt x="35" y="10"/>
                    </a:lnTo>
                    <a:lnTo>
                      <a:pt x="32" y="11"/>
                    </a:lnTo>
                    <a:lnTo>
                      <a:pt x="30" y="11"/>
                    </a:lnTo>
                    <a:lnTo>
                      <a:pt x="27" y="11"/>
                    </a:lnTo>
                    <a:lnTo>
                      <a:pt x="25" y="11"/>
                    </a:lnTo>
                    <a:lnTo>
                      <a:pt x="22" y="11"/>
                    </a:lnTo>
                    <a:lnTo>
                      <a:pt x="20" y="11"/>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46" name="Freeform 1409"/>
              <p:cNvSpPr>
                <a:spLocks/>
              </p:cNvSpPr>
              <p:nvPr/>
            </p:nvSpPr>
            <p:spPr bwMode="auto">
              <a:xfrm>
                <a:off x="2548" y="2502"/>
                <a:ext cx="22" cy="19"/>
              </a:xfrm>
              <a:custGeom>
                <a:avLst/>
                <a:gdLst>
                  <a:gd name="T0" fmla="*/ 0 w 22"/>
                  <a:gd name="T1" fmla="*/ 10 h 19"/>
                  <a:gd name="T2" fmla="*/ 0 w 22"/>
                  <a:gd name="T3" fmla="*/ 18 h 19"/>
                  <a:gd name="T4" fmla="*/ 20 w 22"/>
                  <a:gd name="T5" fmla="*/ 18 h 19"/>
                  <a:gd name="T6" fmla="*/ 21 w 22"/>
                  <a:gd name="T7" fmla="*/ 4 h 19"/>
                  <a:gd name="T8" fmla="*/ 21 w 22"/>
                  <a:gd name="T9" fmla="*/ 0 h 19"/>
                  <a:gd name="T10" fmla="*/ 19 w 22"/>
                  <a:gd name="T11" fmla="*/ 10 h 19"/>
                  <a:gd name="T12" fmla="*/ 17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1" y="0"/>
                    </a:lnTo>
                    <a:lnTo>
                      <a:pt x="19" y="10"/>
                    </a:lnTo>
                    <a:lnTo>
                      <a:pt x="17"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47" name="Freeform 1410"/>
              <p:cNvSpPr>
                <a:spLocks/>
              </p:cNvSpPr>
              <p:nvPr/>
            </p:nvSpPr>
            <p:spPr bwMode="auto">
              <a:xfrm>
                <a:off x="2602" y="2502"/>
                <a:ext cx="22" cy="19"/>
              </a:xfrm>
              <a:custGeom>
                <a:avLst/>
                <a:gdLst>
                  <a:gd name="T0" fmla="*/ 0 w 22"/>
                  <a:gd name="T1" fmla="*/ 10 h 19"/>
                  <a:gd name="T2" fmla="*/ 0 w 22"/>
                  <a:gd name="T3" fmla="*/ 18 h 19"/>
                  <a:gd name="T4" fmla="*/ 20 w 22"/>
                  <a:gd name="T5" fmla="*/ 18 h 19"/>
                  <a:gd name="T6" fmla="*/ 21 w 22"/>
                  <a:gd name="T7" fmla="*/ 4 h 19"/>
                  <a:gd name="T8" fmla="*/ 20 w 22"/>
                  <a:gd name="T9" fmla="*/ 0 h 19"/>
                  <a:gd name="T10" fmla="*/ 19 w 22"/>
                  <a:gd name="T11" fmla="*/ 10 h 19"/>
                  <a:gd name="T12" fmla="*/ 16 w 22"/>
                  <a:gd name="T13" fmla="*/ 11 h 19"/>
                  <a:gd name="T14" fmla="*/ 14 w 22"/>
                  <a:gd name="T15" fmla="*/ 11 h 19"/>
                  <a:gd name="T16" fmla="*/ 12 w 22"/>
                  <a:gd name="T17" fmla="*/ 11 h 19"/>
                  <a:gd name="T18" fmla="*/ 9 w 22"/>
                  <a:gd name="T19" fmla="*/ 11 h 19"/>
                  <a:gd name="T20" fmla="*/ 7 w 22"/>
                  <a:gd name="T21" fmla="*/ 11 h 19"/>
                  <a:gd name="T22" fmla="*/ 5 w 22"/>
                  <a:gd name="T23" fmla="*/ 11 h 19"/>
                  <a:gd name="T24" fmla="*/ 2 w 22"/>
                  <a:gd name="T25" fmla="*/ 11 h 19"/>
                  <a:gd name="T26" fmla="*/ 0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0" y="10"/>
                    </a:moveTo>
                    <a:lnTo>
                      <a:pt x="0" y="18"/>
                    </a:lnTo>
                    <a:lnTo>
                      <a:pt x="20" y="18"/>
                    </a:lnTo>
                    <a:lnTo>
                      <a:pt x="21" y="4"/>
                    </a:lnTo>
                    <a:lnTo>
                      <a:pt x="20" y="0"/>
                    </a:lnTo>
                    <a:lnTo>
                      <a:pt x="19" y="10"/>
                    </a:lnTo>
                    <a:lnTo>
                      <a:pt x="16" y="11"/>
                    </a:lnTo>
                    <a:lnTo>
                      <a:pt x="14" y="11"/>
                    </a:lnTo>
                    <a:lnTo>
                      <a:pt x="12" y="11"/>
                    </a:lnTo>
                    <a:lnTo>
                      <a:pt x="9" y="11"/>
                    </a:lnTo>
                    <a:lnTo>
                      <a:pt x="7" y="11"/>
                    </a:lnTo>
                    <a:lnTo>
                      <a:pt x="5"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48" name="Freeform 1411"/>
              <p:cNvSpPr>
                <a:spLocks/>
              </p:cNvSpPr>
              <p:nvPr/>
            </p:nvSpPr>
            <p:spPr bwMode="auto">
              <a:xfrm>
                <a:off x="2678" y="2502"/>
                <a:ext cx="22" cy="19"/>
              </a:xfrm>
              <a:custGeom>
                <a:avLst/>
                <a:gdLst>
                  <a:gd name="T0" fmla="*/ 19 w 22"/>
                  <a:gd name="T1" fmla="*/ 0 h 19"/>
                  <a:gd name="T2" fmla="*/ 21 w 22"/>
                  <a:gd name="T3" fmla="*/ 14 h 19"/>
                  <a:gd name="T4" fmla="*/ 10 w 22"/>
                  <a:gd name="T5" fmla="*/ 18 h 19"/>
                  <a:gd name="T6" fmla="*/ 1 w 22"/>
                  <a:gd name="T7" fmla="*/ 14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4"/>
                    </a:lnTo>
                    <a:lnTo>
                      <a:pt x="10" y="18"/>
                    </a:lnTo>
                    <a:lnTo>
                      <a:pt x="1" y="14"/>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49" name="Freeform 1412"/>
              <p:cNvSpPr>
                <a:spLocks/>
              </p:cNvSpPr>
              <p:nvPr/>
            </p:nvSpPr>
            <p:spPr bwMode="auto">
              <a:xfrm>
                <a:off x="2678" y="2502"/>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550" name="Freeform 1413"/>
              <p:cNvSpPr>
                <a:spLocks/>
              </p:cNvSpPr>
              <p:nvPr/>
            </p:nvSpPr>
            <p:spPr bwMode="auto">
              <a:xfrm>
                <a:off x="2472"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51" name="Freeform 1414"/>
              <p:cNvSpPr>
                <a:spLocks/>
              </p:cNvSpPr>
              <p:nvPr/>
            </p:nvSpPr>
            <p:spPr bwMode="auto">
              <a:xfrm>
                <a:off x="2471" y="2511"/>
                <a:ext cx="21" cy="19"/>
              </a:xfrm>
              <a:custGeom>
                <a:avLst/>
                <a:gdLst>
                  <a:gd name="T0" fmla="*/ 0 w 21"/>
                  <a:gd name="T1" fmla="*/ 10 h 19"/>
                  <a:gd name="T2" fmla="*/ 0 w 21"/>
                  <a:gd name="T3" fmla="*/ 18 h 19"/>
                  <a:gd name="T4" fmla="*/ 19 w 21"/>
                  <a:gd name="T5" fmla="*/ 18 h 19"/>
                  <a:gd name="T6" fmla="*/ 20 w 21"/>
                  <a:gd name="T7" fmla="*/ 4 h 19"/>
                  <a:gd name="T8" fmla="*/ 19 w 21"/>
                  <a:gd name="T9" fmla="*/ 0 h 19"/>
                  <a:gd name="T10" fmla="*/ 17 w 21"/>
                  <a:gd name="T11" fmla="*/ 10 h 19"/>
                  <a:gd name="T12" fmla="*/ 15 w 21"/>
                  <a:gd name="T13" fmla="*/ 11 h 19"/>
                  <a:gd name="T14" fmla="*/ 13 w 21"/>
                  <a:gd name="T15" fmla="*/ 11 h 19"/>
                  <a:gd name="T16" fmla="*/ 10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19" y="0"/>
                    </a:lnTo>
                    <a:lnTo>
                      <a:pt x="17" y="10"/>
                    </a:lnTo>
                    <a:lnTo>
                      <a:pt x="15" y="11"/>
                    </a:lnTo>
                    <a:lnTo>
                      <a:pt x="13" y="11"/>
                    </a:lnTo>
                    <a:lnTo>
                      <a:pt x="10"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52" name="Freeform 1415"/>
              <p:cNvSpPr>
                <a:spLocks/>
              </p:cNvSpPr>
              <p:nvPr/>
            </p:nvSpPr>
            <p:spPr bwMode="auto">
              <a:xfrm>
                <a:off x="2488" y="2511"/>
                <a:ext cx="21" cy="19"/>
              </a:xfrm>
              <a:custGeom>
                <a:avLst/>
                <a:gdLst>
                  <a:gd name="T0" fmla="*/ 0 w 21"/>
                  <a:gd name="T1" fmla="*/ 10 h 19"/>
                  <a:gd name="T2" fmla="*/ 0 w 21"/>
                  <a:gd name="T3" fmla="*/ 18 h 19"/>
                  <a:gd name="T4" fmla="*/ 19 w 21"/>
                  <a:gd name="T5" fmla="*/ 18 h 19"/>
                  <a:gd name="T6" fmla="*/ 20 w 21"/>
                  <a:gd name="T7" fmla="*/ 4 h 19"/>
                  <a:gd name="T8" fmla="*/ 20 w 21"/>
                  <a:gd name="T9" fmla="*/ 0 h 19"/>
                  <a:gd name="T10" fmla="*/ 17 w 21"/>
                  <a:gd name="T11" fmla="*/ 10 h 19"/>
                  <a:gd name="T12" fmla="*/ 15 w 21"/>
                  <a:gd name="T13" fmla="*/ 11 h 19"/>
                  <a:gd name="T14" fmla="*/ 13 w 21"/>
                  <a:gd name="T15" fmla="*/ 11 h 19"/>
                  <a:gd name="T16" fmla="*/ 11 w 21"/>
                  <a:gd name="T17" fmla="*/ 11 h 19"/>
                  <a:gd name="T18" fmla="*/ 8 w 21"/>
                  <a:gd name="T19" fmla="*/ 11 h 19"/>
                  <a:gd name="T20" fmla="*/ 6 w 21"/>
                  <a:gd name="T21" fmla="*/ 11 h 19"/>
                  <a:gd name="T22" fmla="*/ 4 w 21"/>
                  <a:gd name="T23" fmla="*/ 11 h 19"/>
                  <a:gd name="T24" fmla="*/ 2 w 21"/>
                  <a:gd name="T25" fmla="*/ 11 h 19"/>
                  <a:gd name="T26" fmla="*/ 0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0" y="10"/>
                    </a:moveTo>
                    <a:lnTo>
                      <a:pt x="0" y="18"/>
                    </a:lnTo>
                    <a:lnTo>
                      <a:pt x="19" y="18"/>
                    </a:lnTo>
                    <a:lnTo>
                      <a:pt x="20" y="4"/>
                    </a:lnTo>
                    <a:lnTo>
                      <a:pt x="20" y="0"/>
                    </a:lnTo>
                    <a:lnTo>
                      <a:pt x="17" y="10"/>
                    </a:lnTo>
                    <a:lnTo>
                      <a:pt x="15" y="11"/>
                    </a:lnTo>
                    <a:lnTo>
                      <a:pt x="13" y="11"/>
                    </a:lnTo>
                    <a:lnTo>
                      <a:pt x="11" y="11"/>
                    </a:lnTo>
                    <a:lnTo>
                      <a:pt x="8" y="11"/>
                    </a:lnTo>
                    <a:lnTo>
                      <a:pt x="6" y="11"/>
                    </a:lnTo>
                    <a:lnTo>
                      <a:pt x="4" y="11"/>
                    </a:lnTo>
                    <a:lnTo>
                      <a:pt x="2" y="11"/>
                    </a:lnTo>
                    <a:lnTo>
                      <a:pt x="0" y="10"/>
                    </a:lnTo>
                  </a:path>
                </a:pathLst>
              </a:custGeom>
              <a:solidFill>
                <a:srgbClr val="ABABAB"/>
              </a:solidFill>
              <a:ln w="12700" cap="rnd">
                <a:solidFill>
                  <a:srgbClr val="ABABAB"/>
                </a:solidFill>
                <a:round/>
                <a:headEnd/>
                <a:tailEnd/>
              </a:ln>
            </p:spPr>
            <p:txBody>
              <a:bodyPr/>
              <a:lstStyle/>
              <a:p>
                <a:endParaRPr lang="zh-CN" altLang="en-US"/>
              </a:p>
            </p:txBody>
          </p:sp>
          <p:sp>
            <p:nvSpPr>
              <p:cNvPr id="17553" name="Freeform 1416"/>
              <p:cNvSpPr>
                <a:spLocks/>
              </p:cNvSpPr>
              <p:nvPr/>
            </p:nvSpPr>
            <p:spPr bwMode="auto">
              <a:xfrm>
                <a:off x="2776" y="2510"/>
                <a:ext cx="22" cy="19"/>
              </a:xfrm>
              <a:custGeom>
                <a:avLst/>
                <a:gdLst>
                  <a:gd name="T0" fmla="*/ 19 w 22"/>
                  <a:gd name="T1" fmla="*/ 0 h 19"/>
                  <a:gd name="T2" fmla="*/ 21 w 22"/>
                  <a:gd name="T3" fmla="*/ 13 h 19"/>
                  <a:gd name="T4" fmla="*/ 11 w 22"/>
                  <a:gd name="T5" fmla="*/ 18 h 19"/>
                  <a:gd name="T6" fmla="*/ 2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1" y="18"/>
                    </a:lnTo>
                    <a:lnTo>
                      <a:pt x="2"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54" name="Freeform 1417"/>
              <p:cNvSpPr>
                <a:spLocks/>
              </p:cNvSpPr>
              <p:nvPr/>
            </p:nvSpPr>
            <p:spPr bwMode="auto">
              <a:xfrm>
                <a:off x="2774" y="2511"/>
                <a:ext cx="21" cy="19"/>
              </a:xfrm>
              <a:custGeom>
                <a:avLst/>
                <a:gdLst>
                  <a:gd name="T0" fmla="*/ 19 w 21"/>
                  <a:gd name="T1" fmla="*/ 10 h 19"/>
                  <a:gd name="T2" fmla="*/ 20 w 21"/>
                  <a:gd name="T3" fmla="*/ 18 h 19"/>
                  <a:gd name="T4" fmla="*/ 0 w 21"/>
                  <a:gd name="T5" fmla="*/ 18 h 19"/>
                  <a:gd name="T6" fmla="*/ 0 w 21"/>
                  <a:gd name="T7" fmla="*/ 4 h 19"/>
                  <a:gd name="T8" fmla="*/ 0 w 21"/>
                  <a:gd name="T9" fmla="*/ 0 h 19"/>
                  <a:gd name="T10" fmla="*/ 2 w 21"/>
                  <a:gd name="T11" fmla="*/ 10 h 19"/>
                  <a:gd name="T12" fmla="*/ 4 w 21"/>
                  <a:gd name="T13" fmla="*/ 11 h 19"/>
                  <a:gd name="T14" fmla="*/ 6 w 21"/>
                  <a:gd name="T15" fmla="*/ 11 h 19"/>
                  <a:gd name="T16" fmla="*/ 8 w 21"/>
                  <a:gd name="T17" fmla="*/ 11 h 19"/>
                  <a:gd name="T18" fmla="*/ 11 w 21"/>
                  <a:gd name="T19" fmla="*/ 11 h 19"/>
                  <a:gd name="T20" fmla="*/ 12 w 21"/>
                  <a:gd name="T21" fmla="*/ 11 h 19"/>
                  <a:gd name="T22" fmla="*/ 15 w 21"/>
                  <a:gd name="T23" fmla="*/ 11 h 19"/>
                  <a:gd name="T24" fmla="*/ 17 w 21"/>
                  <a:gd name="T25" fmla="*/ 11 h 19"/>
                  <a:gd name="T26" fmla="*/ 19 w 21"/>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19"/>
                  <a:gd name="T44" fmla="*/ 21 w 21"/>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19">
                    <a:moveTo>
                      <a:pt x="19" y="10"/>
                    </a:moveTo>
                    <a:lnTo>
                      <a:pt x="20" y="18"/>
                    </a:lnTo>
                    <a:lnTo>
                      <a:pt x="0" y="18"/>
                    </a:lnTo>
                    <a:lnTo>
                      <a:pt x="0" y="4"/>
                    </a:lnTo>
                    <a:lnTo>
                      <a:pt x="0" y="0"/>
                    </a:lnTo>
                    <a:lnTo>
                      <a:pt x="2" y="10"/>
                    </a:lnTo>
                    <a:lnTo>
                      <a:pt x="4" y="11"/>
                    </a:lnTo>
                    <a:lnTo>
                      <a:pt x="6" y="11"/>
                    </a:lnTo>
                    <a:lnTo>
                      <a:pt x="8" y="11"/>
                    </a:lnTo>
                    <a:lnTo>
                      <a:pt x="11" y="11"/>
                    </a:lnTo>
                    <a:lnTo>
                      <a:pt x="12" y="11"/>
                    </a:lnTo>
                    <a:lnTo>
                      <a:pt x="15" y="11"/>
                    </a:lnTo>
                    <a:lnTo>
                      <a:pt x="17" y="11"/>
                    </a:lnTo>
                    <a:lnTo>
                      <a:pt x="19" y="10"/>
                    </a:lnTo>
                  </a:path>
                </a:pathLst>
              </a:custGeom>
              <a:solidFill>
                <a:srgbClr val="ABABAB"/>
              </a:solidFill>
              <a:ln w="12700" cap="rnd">
                <a:solidFill>
                  <a:srgbClr val="ABABAB"/>
                </a:solidFill>
                <a:round/>
                <a:headEnd/>
                <a:tailEnd/>
              </a:ln>
            </p:spPr>
            <p:txBody>
              <a:bodyPr/>
              <a:lstStyle/>
              <a:p>
                <a:endParaRPr lang="zh-CN" altLang="en-US"/>
              </a:p>
            </p:txBody>
          </p:sp>
          <p:sp>
            <p:nvSpPr>
              <p:cNvPr id="17555" name="Freeform 1418"/>
              <p:cNvSpPr>
                <a:spLocks/>
              </p:cNvSpPr>
              <p:nvPr/>
            </p:nvSpPr>
            <p:spPr bwMode="auto">
              <a:xfrm>
                <a:off x="2543" y="2510"/>
                <a:ext cx="22" cy="19"/>
              </a:xfrm>
              <a:custGeom>
                <a:avLst/>
                <a:gdLst>
                  <a:gd name="T0" fmla="*/ 2 w 22"/>
                  <a:gd name="T1" fmla="*/ 0 h 19"/>
                  <a:gd name="T2" fmla="*/ 0 w 22"/>
                  <a:gd name="T3" fmla="*/ 13 h 19"/>
                  <a:gd name="T4" fmla="*/ 9 w 22"/>
                  <a:gd name="T5" fmla="*/ 18 h 19"/>
                  <a:gd name="T6" fmla="*/ 18 w 22"/>
                  <a:gd name="T7" fmla="*/ 13 h 19"/>
                  <a:gd name="T8" fmla="*/ 21 w 22"/>
                  <a:gd name="T9" fmla="*/ 0 h 19"/>
                  <a:gd name="T10" fmla="*/ 2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2" y="0"/>
                    </a:moveTo>
                    <a:lnTo>
                      <a:pt x="0" y="13"/>
                    </a:lnTo>
                    <a:lnTo>
                      <a:pt x="9" y="18"/>
                    </a:lnTo>
                    <a:lnTo>
                      <a:pt x="18" y="13"/>
                    </a:lnTo>
                    <a:lnTo>
                      <a:pt x="21" y="0"/>
                    </a:lnTo>
                    <a:lnTo>
                      <a:pt x="2" y="0"/>
                    </a:lnTo>
                  </a:path>
                </a:pathLst>
              </a:custGeom>
              <a:solidFill>
                <a:srgbClr val="FFFFFF"/>
              </a:solidFill>
              <a:ln w="12700" cap="rnd">
                <a:solidFill>
                  <a:srgbClr val="ABABAB"/>
                </a:solidFill>
                <a:round/>
                <a:headEnd/>
                <a:tailEnd/>
              </a:ln>
            </p:spPr>
            <p:txBody>
              <a:bodyPr/>
              <a:lstStyle/>
              <a:p>
                <a:endParaRPr lang="zh-CN" altLang="en-US"/>
              </a:p>
            </p:txBody>
          </p:sp>
          <p:sp>
            <p:nvSpPr>
              <p:cNvPr id="17556" name="Freeform 1419"/>
              <p:cNvSpPr>
                <a:spLocks/>
              </p:cNvSpPr>
              <p:nvPr/>
            </p:nvSpPr>
            <p:spPr bwMode="auto">
              <a:xfrm>
                <a:off x="2756" y="2510"/>
                <a:ext cx="21" cy="19"/>
              </a:xfrm>
              <a:custGeom>
                <a:avLst/>
                <a:gdLst>
                  <a:gd name="T0" fmla="*/ 18 w 21"/>
                  <a:gd name="T1" fmla="*/ 0 h 19"/>
                  <a:gd name="T2" fmla="*/ 20 w 21"/>
                  <a:gd name="T3" fmla="*/ 13 h 19"/>
                  <a:gd name="T4" fmla="*/ 10 w 21"/>
                  <a:gd name="T5" fmla="*/ 18 h 19"/>
                  <a:gd name="T6" fmla="*/ 1 w 21"/>
                  <a:gd name="T7" fmla="*/ 13 h 19"/>
                  <a:gd name="T8" fmla="*/ 0 w 21"/>
                  <a:gd name="T9" fmla="*/ 0 h 19"/>
                  <a:gd name="T10" fmla="*/ 18 w 21"/>
                  <a:gd name="T11" fmla="*/ 0 h 19"/>
                  <a:gd name="T12" fmla="*/ 0 60000 65536"/>
                  <a:gd name="T13" fmla="*/ 0 60000 65536"/>
                  <a:gd name="T14" fmla="*/ 0 60000 65536"/>
                  <a:gd name="T15" fmla="*/ 0 60000 65536"/>
                  <a:gd name="T16" fmla="*/ 0 60000 65536"/>
                  <a:gd name="T17" fmla="*/ 0 60000 65536"/>
                  <a:gd name="T18" fmla="*/ 0 w 21"/>
                  <a:gd name="T19" fmla="*/ 0 h 19"/>
                  <a:gd name="T20" fmla="*/ 21 w 2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1" h="19">
                    <a:moveTo>
                      <a:pt x="18" y="0"/>
                    </a:moveTo>
                    <a:lnTo>
                      <a:pt x="20" y="13"/>
                    </a:lnTo>
                    <a:lnTo>
                      <a:pt x="10" y="18"/>
                    </a:lnTo>
                    <a:lnTo>
                      <a:pt x="1" y="13"/>
                    </a:lnTo>
                    <a:lnTo>
                      <a:pt x="0" y="0"/>
                    </a:lnTo>
                    <a:lnTo>
                      <a:pt x="18" y="0"/>
                    </a:lnTo>
                  </a:path>
                </a:pathLst>
              </a:custGeom>
              <a:solidFill>
                <a:srgbClr val="FFFFFF"/>
              </a:solidFill>
              <a:ln w="12700" cap="rnd">
                <a:solidFill>
                  <a:srgbClr val="ABABAB"/>
                </a:solidFill>
                <a:round/>
                <a:headEnd/>
                <a:tailEnd/>
              </a:ln>
            </p:spPr>
            <p:txBody>
              <a:bodyPr/>
              <a:lstStyle/>
              <a:p>
                <a:endParaRPr lang="zh-CN" altLang="en-US"/>
              </a:p>
            </p:txBody>
          </p:sp>
          <p:sp>
            <p:nvSpPr>
              <p:cNvPr id="17557" name="Freeform 1420"/>
              <p:cNvSpPr>
                <a:spLocks/>
              </p:cNvSpPr>
              <p:nvPr/>
            </p:nvSpPr>
            <p:spPr bwMode="auto">
              <a:xfrm>
                <a:off x="2739"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58" name="Freeform 1421"/>
              <p:cNvSpPr>
                <a:spLocks/>
              </p:cNvSpPr>
              <p:nvPr/>
            </p:nvSpPr>
            <p:spPr bwMode="auto">
              <a:xfrm>
                <a:off x="2718"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59" name="Freeform 1422"/>
              <p:cNvSpPr>
                <a:spLocks/>
              </p:cNvSpPr>
              <p:nvPr/>
            </p:nvSpPr>
            <p:spPr bwMode="auto">
              <a:xfrm>
                <a:off x="2718"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560" name="Freeform 1423"/>
              <p:cNvSpPr>
                <a:spLocks/>
              </p:cNvSpPr>
              <p:nvPr/>
            </p:nvSpPr>
            <p:spPr bwMode="auto">
              <a:xfrm>
                <a:off x="2700" y="2510"/>
                <a:ext cx="22" cy="19"/>
              </a:xfrm>
              <a:custGeom>
                <a:avLst/>
                <a:gdLst>
                  <a:gd name="T0" fmla="*/ 19 w 22"/>
                  <a:gd name="T1" fmla="*/ 0 h 19"/>
                  <a:gd name="T2" fmla="*/ 21 w 22"/>
                  <a:gd name="T3" fmla="*/ 13 h 19"/>
                  <a:gd name="T4" fmla="*/ 10 w 22"/>
                  <a:gd name="T5" fmla="*/ 18 h 19"/>
                  <a:gd name="T6" fmla="*/ 1 w 22"/>
                  <a:gd name="T7" fmla="*/ 13 h 19"/>
                  <a:gd name="T8" fmla="*/ 0 w 22"/>
                  <a:gd name="T9" fmla="*/ 0 h 19"/>
                  <a:gd name="T10" fmla="*/ 19 w 22"/>
                  <a:gd name="T11" fmla="*/ 0 h 19"/>
                  <a:gd name="T12" fmla="*/ 0 60000 65536"/>
                  <a:gd name="T13" fmla="*/ 0 60000 65536"/>
                  <a:gd name="T14" fmla="*/ 0 60000 65536"/>
                  <a:gd name="T15" fmla="*/ 0 60000 65536"/>
                  <a:gd name="T16" fmla="*/ 0 60000 65536"/>
                  <a:gd name="T17" fmla="*/ 0 60000 65536"/>
                  <a:gd name="T18" fmla="*/ 0 w 22"/>
                  <a:gd name="T19" fmla="*/ 0 h 19"/>
                  <a:gd name="T20" fmla="*/ 22 w 22"/>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2" h="19">
                    <a:moveTo>
                      <a:pt x="19" y="0"/>
                    </a:moveTo>
                    <a:lnTo>
                      <a:pt x="21" y="13"/>
                    </a:lnTo>
                    <a:lnTo>
                      <a:pt x="10" y="18"/>
                    </a:lnTo>
                    <a:lnTo>
                      <a:pt x="1" y="13"/>
                    </a:lnTo>
                    <a:lnTo>
                      <a:pt x="0" y="0"/>
                    </a:lnTo>
                    <a:lnTo>
                      <a:pt x="19" y="0"/>
                    </a:lnTo>
                  </a:path>
                </a:pathLst>
              </a:custGeom>
              <a:solidFill>
                <a:srgbClr val="FFFFFF"/>
              </a:solidFill>
              <a:ln w="12700" cap="rnd">
                <a:solidFill>
                  <a:srgbClr val="ABABAB"/>
                </a:solidFill>
                <a:round/>
                <a:headEnd/>
                <a:tailEnd/>
              </a:ln>
            </p:spPr>
            <p:txBody>
              <a:bodyPr/>
              <a:lstStyle/>
              <a:p>
                <a:endParaRPr lang="zh-CN" altLang="en-US"/>
              </a:p>
            </p:txBody>
          </p:sp>
          <p:sp>
            <p:nvSpPr>
              <p:cNvPr id="17561" name="Freeform 1424"/>
              <p:cNvSpPr>
                <a:spLocks/>
              </p:cNvSpPr>
              <p:nvPr/>
            </p:nvSpPr>
            <p:spPr bwMode="auto">
              <a:xfrm>
                <a:off x="2699" y="2511"/>
                <a:ext cx="22" cy="19"/>
              </a:xfrm>
              <a:custGeom>
                <a:avLst/>
                <a:gdLst>
                  <a:gd name="T0" fmla="*/ 21 w 22"/>
                  <a:gd name="T1" fmla="*/ 10 h 19"/>
                  <a:gd name="T2" fmla="*/ 21 w 22"/>
                  <a:gd name="T3" fmla="*/ 18 h 19"/>
                  <a:gd name="T4" fmla="*/ 0 w 22"/>
                  <a:gd name="T5" fmla="*/ 18 h 19"/>
                  <a:gd name="T6" fmla="*/ 0 w 22"/>
                  <a:gd name="T7" fmla="*/ 4 h 19"/>
                  <a:gd name="T8" fmla="*/ 0 w 22"/>
                  <a:gd name="T9" fmla="*/ 0 h 19"/>
                  <a:gd name="T10" fmla="*/ 1 w 22"/>
                  <a:gd name="T11" fmla="*/ 10 h 19"/>
                  <a:gd name="T12" fmla="*/ 4 w 22"/>
                  <a:gd name="T13" fmla="*/ 11 h 19"/>
                  <a:gd name="T14" fmla="*/ 6 w 22"/>
                  <a:gd name="T15" fmla="*/ 11 h 19"/>
                  <a:gd name="T16" fmla="*/ 9 w 22"/>
                  <a:gd name="T17" fmla="*/ 11 h 19"/>
                  <a:gd name="T18" fmla="*/ 11 w 22"/>
                  <a:gd name="T19" fmla="*/ 11 h 19"/>
                  <a:gd name="T20" fmla="*/ 13 w 22"/>
                  <a:gd name="T21" fmla="*/ 11 h 19"/>
                  <a:gd name="T22" fmla="*/ 16 w 22"/>
                  <a:gd name="T23" fmla="*/ 11 h 19"/>
                  <a:gd name="T24" fmla="*/ 18 w 22"/>
                  <a:gd name="T25" fmla="*/ 11 h 19"/>
                  <a:gd name="T26" fmla="*/ 21 w 22"/>
                  <a:gd name="T27" fmla="*/ 1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21" y="10"/>
                    </a:moveTo>
                    <a:lnTo>
                      <a:pt x="21" y="18"/>
                    </a:lnTo>
                    <a:lnTo>
                      <a:pt x="0" y="18"/>
                    </a:lnTo>
                    <a:lnTo>
                      <a:pt x="0" y="4"/>
                    </a:lnTo>
                    <a:lnTo>
                      <a:pt x="0" y="0"/>
                    </a:lnTo>
                    <a:lnTo>
                      <a:pt x="1" y="10"/>
                    </a:lnTo>
                    <a:lnTo>
                      <a:pt x="4" y="11"/>
                    </a:lnTo>
                    <a:lnTo>
                      <a:pt x="6" y="11"/>
                    </a:lnTo>
                    <a:lnTo>
                      <a:pt x="9" y="11"/>
                    </a:lnTo>
                    <a:lnTo>
                      <a:pt x="11" y="11"/>
                    </a:lnTo>
                    <a:lnTo>
                      <a:pt x="13" y="11"/>
                    </a:lnTo>
                    <a:lnTo>
                      <a:pt x="16" y="11"/>
                    </a:lnTo>
                    <a:lnTo>
                      <a:pt x="18" y="11"/>
                    </a:lnTo>
                    <a:lnTo>
                      <a:pt x="21" y="10"/>
                    </a:lnTo>
                  </a:path>
                </a:pathLst>
              </a:custGeom>
              <a:solidFill>
                <a:srgbClr val="ABABAB"/>
              </a:solidFill>
              <a:ln w="12700" cap="rnd">
                <a:solidFill>
                  <a:srgbClr val="ABABAB"/>
                </a:solidFill>
                <a:round/>
                <a:headEnd/>
                <a:tailEnd/>
              </a:ln>
            </p:spPr>
            <p:txBody>
              <a:bodyPr/>
              <a:lstStyle/>
              <a:p>
                <a:endParaRPr lang="zh-CN" altLang="en-US"/>
              </a:p>
            </p:txBody>
          </p:sp>
          <p:sp>
            <p:nvSpPr>
              <p:cNvPr id="17562" name="Freeform 1425"/>
              <p:cNvSpPr>
                <a:spLocks/>
              </p:cNvSpPr>
              <p:nvPr/>
            </p:nvSpPr>
            <p:spPr bwMode="auto">
              <a:xfrm>
                <a:off x="2574"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563" name="Freeform 1426"/>
              <p:cNvSpPr>
                <a:spLocks/>
              </p:cNvSpPr>
              <p:nvPr/>
            </p:nvSpPr>
            <p:spPr bwMode="auto">
              <a:xfrm>
                <a:off x="2646" y="2392"/>
                <a:ext cx="64" cy="19"/>
              </a:xfrm>
              <a:custGeom>
                <a:avLst/>
                <a:gdLst>
                  <a:gd name="T0" fmla="*/ 0 w 64"/>
                  <a:gd name="T1" fmla="*/ 0 h 19"/>
                  <a:gd name="T2" fmla="*/ 63 w 64"/>
                  <a:gd name="T3" fmla="*/ 0 h 19"/>
                  <a:gd name="T4" fmla="*/ 63 w 64"/>
                  <a:gd name="T5" fmla="*/ 18 h 19"/>
                  <a:gd name="T6" fmla="*/ 0 w 64"/>
                  <a:gd name="T7" fmla="*/ 18 h 19"/>
                  <a:gd name="T8" fmla="*/ 0 w 64"/>
                  <a:gd name="T9" fmla="*/ 0 h 19"/>
                  <a:gd name="T10" fmla="*/ 0 60000 65536"/>
                  <a:gd name="T11" fmla="*/ 0 60000 65536"/>
                  <a:gd name="T12" fmla="*/ 0 60000 65536"/>
                  <a:gd name="T13" fmla="*/ 0 60000 65536"/>
                  <a:gd name="T14" fmla="*/ 0 60000 65536"/>
                  <a:gd name="T15" fmla="*/ 0 w 64"/>
                  <a:gd name="T16" fmla="*/ 0 h 19"/>
                  <a:gd name="T17" fmla="*/ 64 w 64"/>
                  <a:gd name="T18" fmla="*/ 19 h 19"/>
                </a:gdLst>
                <a:ahLst/>
                <a:cxnLst>
                  <a:cxn ang="T10">
                    <a:pos x="T0" y="T1"/>
                  </a:cxn>
                  <a:cxn ang="T11">
                    <a:pos x="T2" y="T3"/>
                  </a:cxn>
                  <a:cxn ang="T12">
                    <a:pos x="T4" y="T5"/>
                  </a:cxn>
                  <a:cxn ang="T13">
                    <a:pos x="T6" y="T7"/>
                  </a:cxn>
                  <a:cxn ang="T14">
                    <a:pos x="T8" y="T9"/>
                  </a:cxn>
                </a:cxnLst>
                <a:rect l="T15" t="T16" r="T17" b="T18"/>
                <a:pathLst>
                  <a:path w="64" h="19">
                    <a:moveTo>
                      <a:pt x="0" y="0"/>
                    </a:moveTo>
                    <a:lnTo>
                      <a:pt x="63" y="0"/>
                    </a:lnTo>
                    <a:lnTo>
                      <a:pt x="63"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564" name="Freeform 1427"/>
              <p:cNvSpPr>
                <a:spLocks/>
              </p:cNvSpPr>
              <p:nvPr/>
            </p:nvSpPr>
            <p:spPr bwMode="auto">
              <a:xfrm>
                <a:off x="2716" y="2392"/>
                <a:ext cx="65" cy="19"/>
              </a:xfrm>
              <a:custGeom>
                <a:avLst/>
                <a:gdLst>
                  <a:gd name="T0" fmla="*/ 0 w 65"/>
                  <a:gd name="T1" fmla="*/ 0 h 19"/>
                  <a:gd name="T2" fmla="*/ 64 w 65"/>
                  <a:gd name="T3" fmla="*/ 0 h 19"/>
                  <a:gd name="T4" fmla="*/ 64 w 65"/>
                  <a:gd name="T5" fmla="*/ 18 h 19"/>
                  <a:gd name="T6" fmla="*/ 0 w 65"/>
                  <a:gd name="T7" fmla="*/ 18 h 19"/>
                  <a:gd name="T8" fmla="*/ 0 w 65"/>
                  <a:gd name="T9" fmla="*/ 0 h 19"/>
                  <a:gd name="T10" fmla="*/ 0 60000 65536"/>
                  <a:gd name="T11" fmla="*/ 0 60000 65536"/>
                  <a:gd name="T12" fmla="*/ 0 60000 65536"/>
                  <a:gd name="T13" fmla="*/ 0 60000 65536"/>
                  <a:gd name="T14" fmla="*/ 0 60000 65536"/>
                  <a:gd name="T15" fmla="*/ 0 w 65"/>
                  <a:gd name="T16" fmla="*/ 0 h 19"/>
                  <a:gd name="T17" fmla="*/ 65 w 65"/>
                  <a:gd name="T18" fmla="*/ 19 h 19"/>
                </a:gdLst>
                <a:ahLst/>
                <a:cxnLst>
                  <a:cxn ang="T10">
                    <a:pos x="T0" y="T1"/>
                  </a:cxn>
                  <a:cxn ang="T11">
                    <a:pos x="T2" y="T3"/>
                  </a:cxn>
                  <a:cxn ang="T12">
                    <a:pos x="T4" y="T5"/>
                  </a:cxn>
                  <a:cxn ang="T13">
                    <a:pos x="T6" y="T7"/>
                  </a:cxn>
                  <a:cxn ang="T14">
                    <a:pos x="T8" y="T9"/>
                  </a:cxn>
                </a:cxnLst>
                <a:rect l="T15" t="T16" r="T17" b="T18"/>
                <a:pathLst>
                  <a:path w="65" h="19">
                    <a:moveTo>
                      <a:pt x="0" y="0"/>
                    </a:moveTo>
                    <a:lnTo>
                      <a:pt x="64" y="0"/>
                    </a:lnTo>
                    <a:lnTo>
                      <a:pt x="64" y="18"/>
                    </a:lnTo>
                    <a:lnTo>
                      <a:pt x="0" y="18"/>
                    </a:lnTo>
                    <a:lnTo>
                      <a:pt x="0" y="0"/>
                    </a:lnTo>
                  </a:path>
                </a:pathLst>
              </a:custGeom>
              <a:solidFill>
                <a:srgbClr val="000000"/>
              </a:solidFill>
              <a:ln w="12700" cap="rnd">
                <a:solidFill>
                  <a:srgbClr val="000000"/>
                </a:solidFill>
                <a:round/>
                <a:headEnd/>
                <a:tailEnd/>
              </a:ln>
            </p:spPr>
            <p:txBody>
              <a:bodyPr/>
              <a:lstStyle/>
              <a:p>
                <a:endParaRPr lang="zh-CN" altLang="en-US"/>
              </a:p>
            </p:txBody>
          </p:sp>
          <p:sp>
            <p:nvSpPr>
              <p:cNvPr id="17565" name="Freeform 1428"/>
              <p:cNvSpPr>
                <a:spLocks/>
              </p:cNvSpPr>
              <p:nvPr/>
            </p:nvSpPr>
            <p:spPr bwMode="auto">
              <a:xfrm>
                <a:off x="2529" y="2170"/>
                <a:ext cx="290" cy="224"/>
              </a:xfrm>
              <a:custGeom>
                <a:avLst/>
                <a:gdLst>
                  <a:gd name="T0" fmla="*/ 12 w 290"/>
                  <a:gd name="T1" fmla="*/ 0 h 224"/>
                  <a:gd name="T2" fmla="*/ 276 w 290"/>
                  <a:gd name="T3" fmla="*/ 0 h 224"/>
                  <a:gd name="T4" fmla="*/ 279 w 290"/>
                  <a:gd name="T5" fmla="*/ 0 h 224"/>
                  <a:gd name="T6" fmla="*/ 281 w 290"/>
                  <a:gd name="T7" fmla="*/ 0 h 224"/>
                  <a:gd name="T8" fmla="*/ 283 w 290"/>
                  <a:gd name="T9" fmla="*/ 1 h 224"/>
                  <a:gd name="T10" fmla="*/ 285 w 290"/>
                  <a:gd name="T11" fmla="*/ 3 h 224"/>
                  <a:gd name="T12" fmla="*/ 287 w 290"/>
                  <a:gd name="T13" fmla="*/ 4 h 224"/>
                  <a:gd name="T14" fmla="*/ 288 w 290"/>
                  <a:gd name="T15" fmla="*/ 7 h 224"/>
                  <a:gd name="T16" fmla="*/ 289 w 290"/>
                  <a:gd name="T17" fmla="*/ 9 h 224"/>
                  <a:gd name="T18" fmla="*/ 289 w 290"/>
                  <a:gd name="T19" fmla="*/ 11 h 224"/>
                  <a:gd name="T20" fmla="*/ 289 w 290"/>
                  <a:gd name="T21" fmla="*/ 211 h 224"/>
                  <a:gd name="T22" fmla="*/ 289 w 290"/>
                  <a:gd name="T23" fmla="*/ 213 h 224"/>
                  <a:gd name="T24" fmla="*/ 288 w 290"/>
                  <a:gd name="T25" fmla="*/ 215 h 224"/>
                  <a:gd name="T26" fmla="*/ 287 w 290"/>
                  <a:gd name="T27" fmla="*/ 218 h 224"/>
                  <a:gd name="T28" fmla="*/ 285 w 290"/>
                  <a:gd name="T29" fmla="*/ 219 h 224"/>
                  <a:gd name="T30" fmla="*/ 283 w 290"/>
                  <a:gd name="T31" fmla="*/ 221 h 224"/>
                  <a:gd name="T32" fmla="*/ 281 w 290"/>
                  <a:gd name="T33" fmla="*/ 222 h 224"/>
                  <a:gd name="T34" fmla="*/ 279 w 290"/>
                  <a:gd name="T35" fmla="*/ 222 h 224"/>
                  <a:gd name="T36" fmla="*/ 276 w 290"/>
                  <a:gd name="T37" fmla="*/ 223 h 224"/>
                  <a:gd name="T38" fmla="*/ 12 w 290"/>
                  <a:gd name="T39" fmla="*/ 223 h 224"/>
                  <a:gd name="T40" fmla="*/ 9 w 290"/>
                  <a:gd name="T41" fmla="*/ 222 h 224"/>
                  <a:gd name="T42" fmla="*/ 7 w 290"/>
                  <a:gd name="T43" fmla="*/ 222 h 224"/>
                  <a:gd name="T44" fmla="*/ 5 w 290"/>
                  <a:gd name="T45" fmla="*/ 221 h 224"/>
                  <a:gd name="T46" fmla="*/ 3 w 290"/>
                  <a:gd name="T47" fmla="*/ 219 h 224"/>
                  <a:gd name="T48" fmla="*/ 1 w 290"/>
                  <a:gd name="T49" fmla="*/ 218 h 224"/>
                  <a:gd name="T50" fmla="*/ 0 w 290"/>
                  <a:gd name="T51" fmla="*/ 215 h 224"/>
                  <a:gd name="T52" fmla="*/ 0 w 290"/>
                  <a:gd name="T53" fmla="*/ 213 h 224"/>
                  <a:gd name="T54" fmla="*/ 0 w 290"/>
                  <a:gd name="T55" fmla="*/ 211 h 224"/>
                  <a:gd name="T56" fmla="*/ 0 w 290"/>
                  <a:gd name="T57" fmla="*/ 11 h 224"/>
                  <a:gd name="T58" fmla="*/ 0 w 290"/>
                  <a:gd name="T59" fmla="*/ 9 h 224"/>
                  <a:gd name="T60" fmla="*/ 0 w 290"/>
                  <a:gd name="T61" fmla="*/ 7 h 224"/>
                  <a:gd name="T62" fmla="*/ 1 w 290"/>
                  <a:gd name="T63" fmla="*/ 4 h 224"/>
                  <a:gd name="T64" fmla="*/ 3 w 290"/>
                  <a:gd name="T65" fmla="*/ 3 h 224"/>
                  <a:gd name="T66" fmla="*/ 5 w 290"/>
                  <a:gd name="T67" fmla="*/ 1 h 224"/>
                  <a:gd name="T68" fmla="*/ 7 w 290"/>
                  <a:gd name="T69" fmla="*/ 0 h 224"/>
                  <a:gd name="T70" fmla="*/ 9 w 290"/>
                  <a:gd name="T71" fmla="*/ 0 h 224"/>
                  <a:gd name="T72" fmla="*/ 12 w 290"/>
                  <a:gd name="T73" fmla="*/ 0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224"/>
                  <a:gd name="T113" fmla="*/ 290 w 29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224">
                    <a:moveTo>
                      <a:pt x="12" y="0"/>
                    </a:moveTo>
                    <a:lnTo>
                      <a:pt x="276" y="0"/>
                    </a:lnTo>
                    <a:lnTo>
                      <a:pt x="279" y="0"/>
                    </a:lnTo>
                    <a:lnTo>
                      <a:pt x="281" y="0"/>
                    </a:lnTo>
                    <a:lnTo>
                      <a:pt x="283" y="1"/>
                    </a:lnTo>
                    <a:lnTo>
                      <a:pt x="285" y="3"/>
                    </a:lnTo>
                    <a:lnTo>
                      <a:pt x="287" y="4"/>
                    </a:lnTo>
                    <a:lnTo>
                      <a:pt x="288" y="7"/>
                    </a:lnTo>
                    <a:lnTo>
                      <a:pt x="289" y="9"/>
                    </a:lnTo>
                    <a:lnTo>
                      <a:pt x="289" y="11"/>
                    </a:lnTo>
                    <a:lnTo>
                      <a:pt x="289" y="211"/>
                    </a:lnTo>
                    <a:lnTo>
                      <a:pt x="289" y="213"/>
                    </a:lnTo>
                    <a:lnTo>
                      <a:pt x="288" y="215"/>
                    </a:lnTo>
                    <a:lnTo>
                      <a:pt x="287" y="218"/>
                    </a:lnTo>
                    <a:lnTo>
                      <a:pt x="285" y="219"/>
                    </a:lnTo>
                    <a:lnTo>
                      <a:pt x="283" y="221"/>
                    </a:lnTo>
                    <a:lnTo>
                      <a:pt x="281" y="222"/>
                    </a:lnTo>
                    <a:lnTo>
                      <a:pt x="279" y="222"/>
                    </a:lnTo>
                    <a:lnTo>
                      <a:pt x="276" y="223"/>
                    </a:lnTo>
                    <a:lnTo>
                      <a:pt x="12" y="223"/>
                    </a:lnTo>
                    <a:lnTo>
                      <a:pt x="9" y="222"/>
                    </a:lnTo>
                    <a:lnTo>
                      <a:pt x="7" y="222"/>
                    </a:lnTo>
                    <a:lnTo>
                      <a:pt x="5" y="221"/>
                    </a:lnTo>
                    <a:lnTo>
                      <a:pt x="3" y="219"/>
                    </a:lnTo>
                    <a:lnTo>
                      <a:pt x="1" y="218"/>
                    </a:lnTo>
                    <a:lnTo>
                      <a:pt x="0" y="215"/>
                    </a:lnTo>
                    <a:lnTo>
                      <a:pt x="0" y="213"/>
                    </a:lnTo>
                    <a:lnTo>
                      <a:pt x="0" y="211"/>
                    </a:lnTo>
                    <a:lnTo>
                      <a:pt x="0" y="11"/>
                    </a:lnTo>
                    <a:lnTo>
                      <a:pt x="0" y="9"/>
                    </a:lnTo>
                    <a:lnTo>
                      <a:pt x="0" y="7"/>
                    </a:lnTo>
                    <a:lnTo>
                      <a:pt x="1" y="4"/>
                    </a:lnTo>
                    <a:lnTo>
                      <a:pt x="3" y="3"/>
                    </a:lnTo>
                    <a:lnTo>
                      <a:pt x="5" y="1"/>
                    </a:lnTo>
                    <a:lnTo>
                      <a:pt x="7" y="0"/>
                    </a:lnTo>
                    <a:lnTo>
                      <a:pt x="9" y="0"/>
                    </a:lnTo>
                    <a:lnTo>
                      <a:pt x="12" y="0"/>
                    </a:lnTo>
                  </a:path>
                </a:pathLst>
              </a:custGeom>
              <a:solidFill>
                <a:srgbClr val="FFFFFF"/>
              </a:solidFill>
              <a:ln w="12700" cap="rnd">
                <a:solidFill>
                  <a:srgbClr val="ABABAB"/>
                </a:solidFill>
                <a:round/>
                <a:headEnd/>
                <a:tailEnd/>
              </a:ln>
            </p:spPr>
            <p:txBody>
              <a:bodyPr/>
              <a:lstStyle/>
              <a:p>
                <a:endParaRPr lang="zh-CN" altLang="en-US"/>
              </a:p>
            </p:txBody>
          </p:sp>
          <p:sp>
            <p:nvSpPr>
              <p:cNvPr id="17566" name="Freeform 1429"/>
              <p:cNvSpPr>
                <a:spLocks/>
              </p:cNvSpPr>
              <p:nvPr/>
            </p:nvSpPr>
            <p:spPr bwMode="auto">
              <a:xfrm>
                <a:off x="2565" y="2203"/>
                <a:ext cx="220" cy="153"/>
              </a:xfrm>
              <a:custGeom>
                <a:avLst/>
                <a:gdLst>
                  <a:gd name="T0" fmla="*/ 217 w 220"/>
                  <a:gd name="T1" fmla="*/ 2 h 153"/>
                  <a:gd name="T2" fmla="*/ 217 w 220"/>
                  <a:gd name="T3" fmla="*/ 8 h 153"/>
                  <a:gd name="T4" fmla="*/ 218 w 220"/>
                  <a:gd name="T5" fmla="*/ 17 h 153"/>
                  <a:gd name="T6" fmla="*/ 218 w 220"/>
                  <a:gd name="T7" fmla="*/ 26 h 153"/>
                  <a:gd name="T8" fmla="*/ 218 w 220"/>
                  <a:gd name="T9" fmla="*/ 35 h 153"/>
                  <a:gd name="T10" fmla="*/ 218 w 220"/>
                  <a:gd name="T11" fmla="*/ 45 h 153"/>
                  <a:gd name="T12" fmla="*/ 219 w 220"/>
                  <a:gd name="T13" fmla="*/ 54 h 153"/>
                  <a:gd name="T14" fmla="*/ 219 w 220"/>
                  <a:gd name="T15" fmla="*/ 63 h 153"/>
                  <a:gd name="T16" fmla="*/ 219 w 220"/>
                  <a:gd name="T17" fmla="*/ 72 h 153"/>
                  <a:gd name="T18" fmla="*/ 219 w 220"/>
                  <a:gd name="T19" fmla="*/ 77 h 153"/>
                  <a:gd name="T20" fmla="*/ 219 w 220"/>
                  <a:gd name="T21" fmla="*/ 86 h 153"/>
                  <a:gd name="T22" fmla="*/ 218 w 220"/>
                  <a:gd name="T23" fmla="*/ 95 h 153"/>
                  <a:gd name="T24" fmla="*/ 218 w 220"/>
                  <a:gd name="T25" fmla="*/ 104 h 153"/>
                  <a:gd name="T26" fmla="*/ 218 w 220"/>
                  <a:gd name="T27" fmla="*/ 113 h 153"/>
                  <a:gd name="T28" fmla="*/ 218 w 220"/>
                  <a:gd name="T29" fmla="*/ 122 h 153"/>
                  <a:gd name="T30" fmla="*/ 218 w 220"/>
                  <a:gd name="T31" fmla="*/ 131 h 153"/>
                  <a:gd name="T32" fmla="*/ 217 w 220"/>
                  <a:gd name="T33" fmla="*/ 140 h 153"/>
                  <a:gd name="T34" fmla="*/ 217 w 220"/>
                  <a:gd name="T35" fmla="*/ 146 h 153"/>
                  <a:gd name="T36" fmla="*/ 214 w 220"/>
                  <a:gd name="T37" fmla="*/ 149 h 153"/>
                  <a:gd name="T38" fmla="*/ 209 w 220"/>
                  <a:gd name="T39" fmla="*/ 150 h 153"/>
                  <a:gd name="T40" fmla="*/ 199 w 220"/>
                  <a:gd name="T41" fmla="*/ 150 h 153"/>
                  <a:gd name="T42" fmla="*/ 186 w 220"/>
                  <a:gd name="T43" fmla="*/ 151 h 153"/>
                  <a:gd name="T44" fmla="*/ 173 w 220"/>
                  <a:gd name="T45" fmla="*/ 151 h 153"/>
                  <a:gd name="T46" fmla="*/ 160 w 220"/>
                  <a:gd name="T47" fmla="*/ 151 h 153"/>
                  <a:gd name="T48" fmla="*/ 147 w 220"/>
                  <a:gd name="T49" fmla="*/ 151 h 153"/>
                  <a:gd name="T50" fmla="*/ 134 w 220"/>
                  <a:gd name="T51" fmla="*/ 152 h 153"/>
                  <a:gd name="T52" fmla="*/ 121 w 220"/>
                  <a:gd name="T53" fmla="*/ 152 h 153"/>
                  <a:gd name="T54" fmla="*/ 108 w 220"/>
                  <a:gd name="T55" fmla="*/ 152 h 153"/>
                  <a:gd name="T56" fmla="*/ 101 w 220"/>
                  <a:gd name="T57" fmla="*/ 152 h 153"/>
                  <a:gd name="T58" fmla="*/ 88 w 220"/>
                  <a:gd name="T59" fmla="*/ 152 h 153"/>
                  <a:gd name="T60" fmla="*/ 75 w 220"/>
                  <a:gd name="T61" fmla="*/ 151 h 153"/>
                  <a:gd name="T62" fmla="*/ 62 w 220"/>
                  <a:gd name="T63" fmla="*/ 151 h 153"/>
                  <a:gd name="T64" fmla="*/ 49 w 220"/>
                  <a:gd name="T65" fmla="*/ 151 h 153"/>
                  <a:gd name="T66" fmla="*/ 37 w 220"/>
                  <a:gd name="T67" fmla="*/ 151 h 153"/>
                  <a:gd name="T68" fmla="*/ 24 w 220"/>
                  <a:gd name="T69" fmla="*/ 151 h 153"/>
                  <a:gd name="T70" fmla="*/ 11 w 220"/>
                  <a:gd name="T71" fmla="*/ 150 h 153"/>
                  <a:gd name="T72" fmla="*/ 3 w 220"/>
                  <a:gd name="T73" fmla="*/ 150 h 153"/>
                  <a:gd name="T74" fmla="*/ 0 w 220"/>
                  <a:gd name="T75" fmla="*/ 147 h 153"/>
                  <a:gd name="T76" fmla="*/ 182 w 220"/>
                  <a:gd name="T77" fmla="*/ 127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153"/>
                  <a:gd name="T119" fmla="*/ 220 w 22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153">
                    <a:moveTo>
                      <a:pt x="217" y="0"/>
                    </a:moveTo>
                    <a:lnTo>
                      <a:pt x="217" y="2"/>
                    </a:lnTo>
                    <a:lnTo>
                      <a:pt x="217" y="4"/>
                    </a:lnTo>
                    <a:lnTo>
                      <a:pt x="217" y="8"/>
                    </a:lnTo>
                    <a:lnTo>
                      <a:pt x="218" y="13"/>
                    </a:lnTo>
                    <a:lnTo>
                      <a:pt x="218" y="17"/>
                    </a:lnTo>
                    <a:lnTo>
                      <a:pt x="218" y="22"/>
                    </a:lnTo>
                    <a:lnTo>
                      <a:pt x="218" y="26"/>
                    </a:lnTo>
                    <a:lnTo>
                      <a:pt x="218" y="31"/>
                    </a:lnTo>
                    <a:lnTo>
                      <a:pt x="218" y="35"/>
                    </a:lnTo>
                    <a:lnTo>
                      <a:pt x="218" y="40"/>
                    </a:lnTo>
                    <a:lnTo>
                      <a:pt x="218" y="45"/>
                    </a:lnTo>
                    <a:lnTo>
                      <a:pt x="218" y="49"/>
                    </a:lnTo>
                    <a:lnTo>
                      <a:pt x="219" y="54"/>
                    </a:lnTo>
                    <a:lnTo>
                      <a:pt x="219" y="58"/>
                    </a:lnTo>
                    <a:lnTo>
                      <a:pt x="219" y="63"/>
                    </a:lnTo>
                    <a:lnTo>
                      <a:pt x="219" y="67"/>
                    </a:lnTo>
                    <a:lnTo>
                      <a:pt x="219" y="72"/>
                    </a:lnTo>
                    <a:lnTo>
                      <a:pt x="219" y="74"/>
                    </a:lnTo>
                    <a:lnTo>
                      <a:pt x="219" y="77"/>
                    </a:lnTo>
                    <a:lnTo>
                      <a:pt x="219" y="81"/>
                    </a:lnTo>
                    <a:lnTo>
                      <a:pt x="219" y="86"/>
                    </a:lnTo>
                    <a:lnTo>
                      <a:pt x="219" y="90"/>
                    </a:lnTo>
                    <a:lnTo>
                      <a:pt x="218" y="95"/>
                    </a:lnTo>
                    <a:lnTo>
                      <a:pt x="218" y="99"/>
                    </a:lnTo>
                    <a:lnTo>
                      <a:pt x="218" y="104"/>
                    </a:lnTo>
                    <a:lnTo>
                      <a:pt x="218" y="108"/>
                    </a:lnTo>
                    <a:lnTo>
                      <a:pt x="218" y="113"/>
                    </a:lnTo>
                    <a:lnTo>
                      <a:pt x="218" y="117"/>
                    </a:lnTo>
                    <a:lnTo>
                      <a:pt x="218" y="122"/>
                    </a:lnTo>
                    <a:lnTo>
                      <a:pt x="218" y="127"/>
                    </a:lnTo>
                    <a:lnTo>
                      <a:pt x="218" y="131"/>
                    </a:lnTo>
                    <a:lnTo>
                      <a:pt x="217" y="136"/>
                    </a:lnTo>
                    <a:lnTo>
                      <a:pt x="217" y="140"/>
                    </a:lnTo>
                    <a:lnTo>
                      <a:pt x="217" y="145"/>
                    </a:lnTo>
                    <a:lnTo>
                      <a:pt x="217" y="146"/>
                    </a:lnTo>
                    <a:lnTo>
                      <a:pt x="216" y="148"/>
                    </a:lnTo>
                    <a:lnTo>
                      <a:pt x="214" y="149"/>
                    </a:lnTo>
                    <a:lnTo>
                      <a:pt x="212" y="150"/>
                    </a:lnTo>
                    <a:lnTo>
                      <a:pt x="209" y="150"/>
                    </a:lnTo>
                    <a:lnTo>
                      <a:pt x="205" y="150"/>
                    </a:lnTo>
                    <a:lnTo>
                      <a:pt x="199" y="150"/>
                    </a:lnTo>
                    <a:lnTo>
                      <a:pt x="192" y="151"/>
                    </a:lnTo>
                    <a:lnTo>
                      <a:pt x="186" y="151"/>
                    </a:lnTo>
                    <a:lnTo>
                      <a:pt x="180" y="151"/>
                    </a:lnTo>
                    <a:lnTo>
                      <a:pt x="173" y="151"/>
                    </a:lnTo>
                    <a:lnTo>
                      <a:pt x="167" y="151"/>
                    </a:lnTo>
                    <a:lnTo>
                      <a:pt x="160" y="151"/>
                    </a:lnTo>
                    <a:lnTo>
                      <a:pt x="154" y="151"/>
                    </a:lnTo>
                    <a:lnTo>
                      <a:pt x="147" y="151"/>
                    </a:lnTo>
                    <a:lnTo>
                      <a:pt x="141" y="151"/>
                    </a:lnTo>
                    <a:lnTo>
                      <a:pt x="134" y="152"/>
                    </a:lnTo>
                    <a:lnTo>
                      <a:pt x="128" y="152"/>
                    </a:lnTo>
                    <a:lnTo>
                      <a:pt x="121" y="152"/>
                    </a:lnTo>
                    <a:lnTo>
                      <a:pt x="115" y="152"/>
                    </a:lnTo>
                    <a:lnTo>
                      <a:pt x="108" y="152"/>
                    </a:lnTo>
                    <a:lnTo>
                      <a:pt x="105" y="152"/>
                    </a:lnTo>
                    <a:lnTo>
                      <a:pt x="101" y="152"/>
                    </a:lnTo>
                    <a:lnTo>
                      <a:pt x="95" y="152"/>
                    </a:lnTo>
                    <a:lnTo>
                      <a:pt x="88" y="152"/>
                    </a:lnTo>
                    <a:lnTo>
                      <a:pt x="82" y="152"/>
                    </a:lnTo>
                    <a:lnTo>
                      <a:pt x="75" y="151"/>
                    </a:lnTo>
                    <a:lnTo>
                      <a:pt x="69" y="151"/>
                    </a:lnTo>
                    <a:lnTo>
                      <a:pt x="62" y="151"/>
                    </a:lnTo>
                    <a:lnTo>
                      <a:pt x="56" y="151"/>
                    </a:lnTo>
                    <a:lnTo>
                      <a:pt x="49" y="151"/>
                    </a:lnTo>
                    <a:lnTo>
                      <a:pt x="43" y="151"/>
                    </a:lnTo>
                    <a:lnTo>
                      <a:pt x="37" y="151"/>
                    </a:lnTo>
                    <a:lnTo>
                      <a:pt x="30" y="151"/>
                    </a:lnTo>
                    <a:lnTo>
                      <a:pt x="24" y="151"/>
                    </a:lnTo>
                    <a:lnTo>
                      <a:pt x="17" y="150"/>
                    </a:lnTo>
                    <a:lnTo>
                      <a:pt x="11" y="150"/>
                    </a:lnTo>
                    <a:lnTo>
                      <a:pt x="4" y="150"/>
                    </a:lnTo>
                    <a:lnTo>
                      <a:pt x="3" y="150"/>
                    </a:lnTo>
                    <a:lnTo>
                      <a:pt x="1" y="149"/>
                    </a:lnTo>
                    <a:lnTo>
                      <a:pt x="0" y="147"/>
                    </a:lnTo>
                    <a:lnTo>
                      <a:pt x="0" y="145"/>
                    </a:lnTo>
                    <a:lnTo>
                      <a:pt x="182" y="127"/>
                    </a:lnTo>
                    <a:lnTo>
                      <a:pt x="217" y="0"/>
                    </a:lnTo>
                  </a:path>
                </a:pathLst>
              </a:custGeom>
              <a:solidFill>
                <a:srgbClr val="FFFFFF"/>
              </a:solidFill>
              <a:ln w="12700" cap="rnd">
                <a:solidFill>
                  <a:srgbClr val="ABABAB"/>
                </a:solidFill>
                <a:round/>
                <a:headEnd/>
                <a:tailEnd/>
              </a:ln>
            </p:spPr>
            <p:txBody>
              <a:bodyPr/>
              <a:lstStyle/>
              <a:p>
                <a:endParaRPr lang="zh-CN" altLang="en-US"/>
              </a:p>
            </p:txBody>
          </p:sp>
          <p:sp>
            <p:nvSpPr>
              <p:cNvPr id="17567" name="Freeform 1430"/>
              <p:cNvSpPr>
                <a:spLocks/>
              </p:cNvSpPr>
              <p:nvPr/>
            </p:nvSpPr>
            <p:spPr bwMode="auto">
              <a:xfrm>
                <a:off x="2564" y="2197"/>
                <a:ext cx="219" cy="157"/>
              </a:xfrm>
              <a:custGeom>
                <a:avLst/>
                <a:gdLst>
                  <a:gd name="T0" fmla="*/ 1 w 219"/>
                  <a:gd name="T1" fmla="*/ 149 h 157"/>
                  <a:gd name="T2" fmla="*/ 0 w 219"/>
                  <a:gd name="T3" fmla="*/ 142 h 157"/>
                  <a:gd name="T4" fmla="*/ 0 w 219"/>
                  <a:gd name="T5" fmla="*/ 133 h 157"/>
                  <a:gd name="T6" fmla="*/ 0 w 219"/>
                  <a:gd name="T7" fmla="*/ 124 h 157"/>
                  <a:gd name="T8" fmla="*/ 0 w 219"/>
                  <a:gd name="T9" fmla="*/ 115 h 157"/>
                  <a:gd name="T10" fmla="*/ 0 w 219"/>
                  <a:gd name="T11" fmla="*/ 106 h 157"/>
                  <a:gd name="T12" fmla="*/ 0 w 219"/>
                  <a:gd name="T13" fmla="*/ 96 h 157"/>
                  <a:gd name="T14" fmla="*/ 0 w 219"/>
                  <a:gd name="T15" fmla="*/ 87 h 157"/>
                  <a:gd name="T16" fmla="*/ 0 w 219"/>
                  <a:gd name="T17" fmla="*/ 78 h 157"/>
                  <a:gd name="T18" fmla="*/ 0 w 219"/>
                  <a:gd name="T19" fmla="*/ 74 h 157"/>
                  <a:gd name="T20" fmla="*/ 0 w 219"/>
                  <a:gd name="T21" fmla="*/ 65 h 157"/>
                  <a:gd name="T22" fmla="*/ 0 w 219"/>
                  <a:gd name="T23" fmla="*/ 56 h 157"/>
                  <a:gd name="T24" fmla="*/ 0 w 219"/>
                  <a:gd name="T25" fmla="*/ 47 h 157"/>
                  <a:gd name="T26" fmla="*/ 0 w 219"/>
                  <a:gd name="T27" fmla="*/ 38 h 157"/>
                  <a:gd name="T28" fmla="*/ 0 w 219"/>
                  <a:gd name="T29" fmla="*/ 29 h 157"/>
                  <a:gd name="T30" fmla="*/ 0 w 219"/>
                  <a:gd name="T31" fmla="*/ 20 h 157"/>
                  <a:gd name="T32" fmla="*/ 1 w 219"/>
                  <a:gd name="T33" fmla="*/ 11 h 157"/>
                  <a:gd name="T34" fmla="*/ 1 w 219"/>
                  <a:gd name="T35" fmla="*/ 5 h 157"/>
                  <a:gd name="T36" fmla="*/ 4 w 219"/>
                  <a:gd name="T37" fmla="*/ 2 h 157"/>
                  <a:gd name="T38" fmla="*/ 9 w 219"/>
                  <a:gd name="T39" fmla="*/ 1 h 157"/>
                  <a:gd name="T40" fmla="*/ 19 w 219"/>
                  <a:gd name="T41" fmla="*/ 1 h 157"/>
                  <a:gd name="T42" fmla="*/ 32 w 219"/>
                  <a:gd name="T43" fmla="*/ 0 h 157"/>
                  <a:gd name="T44" fmla="*/ 44 w 219"/>
                  <a:gd name="T45" fmla="*/ 0 h 157"/>
                  <a:gd name="T46" fmla="*/ 57 w 219"/>
                  <a:gd name="T47" fmla="*/ 0 h 157"/>
                  <a:gd name="T48" fmla="*/ 70 w 219"/>
                  <a:gd name="T49" fmla="*/ 0 h 157"/>
                  <a:gd name="T50" fmla="*/ 83 w 219"/>
                  <a:gd name="T51" fmla="*/ 0 h 157"/>
                  <a:gd name="T52" fmla="*/ 96 w 219"/>
                  <a:gd name="T53" fmla="*/ 0 h 157"/>
                  <a:gd name="T54" fmla="*/ 109 w 219"/>
                  <a:gd name="T55" fmla="*/ 0 h 157"/>
                  <a:gd name="T56" fmla="*/ 116 w 219"/>
                  <a:gd name="T57" fmla="*/ 0 h 157"/>
                  <a:gd name="T58" fmla="*/ 129 w 219"/>
                  <a:gd name="T59" fmla="*/ 0 h 157"/>
                  <a:gd name="T60" fmla="*/ 142 w 219"/>
                  <a:gd name="T61" fmla="*/ 0 h 157"/>
                  <a:gd name="T62" fmla="*/ 155 w 219"/>
                  <a:gd name="T63" fmla="*/ 0 h 157"/>
                  <a:gd name="T64" fmla="*/ 168 w 219"/>
                  <a:gd name="T65" fmla="*/ 0 h 157"/>
                  <a:gd name="T66" fmla="*/ 181 w 219"/>
                  <a:gd name="T67" fmla="*/ 0 h 157"/>
                  <a:gd name="T68" fmla="*/ 193 w 219"/>
                  <a:gd name="T69" fmla="*/ 0 h 157"/>
                  <a:gd name="T70" fmla="*/ 206 w 219"/>
                  <a:gd name="T71" fmla="*/ 1 h 157"/>
                  <a:gd name="T72" fmla="*/ 214 w 219"/>
                  <a:gd name="T73" fmla="*/ 2 h 157"/>
                  <a:gd name="T74" fmla="*/ 217 w 219"/>
                  <a:gd name="T75" fmla="*/ 4 h 157"/>
                  <a:gd name="T76" fmla="*/ 183 w 219"/>
                  <a:gd name="T77" fmla="*/ 133 h 157"/>
                  <a:gd name="T78" fmla="*/ 5 w 219"/>
                  <a:gd name="T79" fmla="*/ 155 h 157"/>
                  <a:gd name="T80" fmla="*/ 1 w 219"/>
                  <a:gd name="T81" fmla="*/ 153 h 157"/>
                  <a:gd name="T82" fmla="*/ 1 w 219"/>
                  <a:gd name="T83" fmla="*/ 150 h 1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157"/>
                  <a:gd name="T128" fmla="*/ 219 w 219"/>
                  <a:gd name="T129" fmla="*/ 157 h 1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157">
                    <a:moveTo>
                      <a:pt x="1" y="150"/>
                    </a:moveTo>
                    <a:lnTo>
                      <a:pt x="1" y="149"/>
                    </a:lnTo>
                    <a:lnTo>
                      <a:pt x="1" y="146"/>
                    </a:lnTo>
                    <a:lnTo>
                      <a:pt x="0" y="142"/>
                    </a:lnTo>
                    <a:lnTo>
                      <a:pt x="0" y="137"/>
                    </a:lnTo>
                    <a:lnTo>
                      <a:pt x="0" y="133"/>
                    </a:lnTo>
                    <a:lnTo>
                      <a:pt x="0" y="128"/>
                    </a:lnTo>
                    <a:lnTo>
                      <a:pt x="0" y="124"/>
                    </a:lnTo>
                    <a:lnTo>
                      <a:pt x="0" y="119"/>
                    </a:lnTo>
                    <a:lnTo>
                      <a:pt x="0" y="115"/>
                    </a:lnTo>
                    <a:lnTo>
                      <a:pt x="0" y="110"/>
                    </a:lnTo>
                    <a:lnTo>
                      <a:pt x="0" y="106"/>
                    </a:lnTo>
                    <a:lnTo>
                      <a:pt x="0" y="101"/>
                    </a:lnTo>
                    <a:lnTo>
                      <a:pt x="0" y="96"/>
                    </a:lnTo>
                    <a:lnTo>
                      <a:pt x="0" y="92"/>
                    </a:lnTo>
                    <a:lnTo>
                      <a:pt x="0" y="87"/>
                    </a:lnTo>
                    <a:lnTo>
                      <a:pt x="0" y="83"/>
                    </a:lnTo>
                    <a:lnTo>
                      <a:pt x="0" y="78"/>
                    </a:lnTo>
                    <a:lnTo>
                      <a:pt x="0" y="76"/>
                    </a:lnTo>
                    <a:lnTo>
                      <a:pt x="0" y="74"/>
                    </a:lnTo>
                    <a:lnTo>
                      <a:pt x="0" y="69"/>
                    </a:lnTo>
                    <a:lnTo>
                      <a:pt x="0" y="65"/>
                    </a:lnTo>
                    <a:lnTo>
                      <a:pt x="0" y="60"/>
                    </a:lnTo>
                    <a:lnTo>
                      <a:pt x="0" y="56"/>
                    </a:lnTo>
                    <a:lnTo>
                      <a:pt x="0" y="51"/>
                    </a:lnTo>
                    <a:lnTo>
                      <a:pt x="0" y="47"/>
                    </a:lnTo>
                    <a:lnTo>
                      <a:pt x="0" y="43"/>
                    </a:lnTo>
                    <a:lnTo>
                      <a:pt x="0" y="38"/>
                    </a:lnTo>
                    <a:lnTo>
                      <a:pt x="0" y="33"/>
                    </a:lnTo>
                    <a:lnTo>
                      <a:pt x="0" y="29"/>
                    </a:lnTo>
                    <a:lnTo>
                      <a:pt x="0" y="24"/>
                    </a:lnTo>
                    <a:lnTo>
                      <a:pt x="0" y="20"/>
                    </a:lnTo>
                    <a:lnTo>
                      <a:pt x="0" y="15"/>
                    </a:lnTo>
                    <a:lnTo>
                      <a:pt x="1" y="11"/>
                    </a:lnTo>
                    <a:lnTo>
                      <a:pt x="1" y="6"/>
                    </a:lnTo>
                    <a:lnTo>
                      <a:pt x="1" y="5"/>
                    </a:lnTo>
                    <a:lnTo>
                      <a:pt x="2" y="3"/>
                    </a:lnTo>
                    <a:lnTo>
                      <a:pt x="4" y="2"/>
                    </a:lnTo>
                    <a:lnTo>
                      <a:pt x="6" y="1"/>
                    </a:lnTo>
                    <a:lnTo>
                      <a:pt x="9" y="1"/>
                    </a:lnTo>
                    <a:lnTo>
                      <a:pt x="12" y="1"/>
                    </a:lnTo>
                    <a:lnTo>
                      <a:pt x="19" y="1"/>
                    </a:lnTo>
                    <a:lnTo>
                      <a:pt x="25" y="0"/>
                    </a:lnTo>
                    <a:lnTo>
                      <a:pt x="32" y="0"/>
                    </a:lnTo>
                    <a:lnTo>
                      <a:pt x="38" y="0"/>
                    </a:lnTo>
                    <a:lnTo>
                      <a:pt x="44" y="0"/>
                    </a:lnTo>
                    <a:lnTo>
                      <a:pt x="51" y="0"/>
                    </a:lnTo>
                    <a:lnTo>
                      <a:pt x="57" y="0"/>
                    </a:lnTo>
                    <a:lnTo>
                      <a:pt x="64" y="0"/>
                    </a:lnTo>
                    <a:lnTo>
                      <a:pt x="70" y="0"/>
                    </a:lnTo>
                    <a:lnTo>
                      <a:pt x="77" y="0"/>
                    </a:lnTo>
                    <a:lnTo>
                      <a:pt x="83" y="0"/>
                    </a:lnTo>
                    <a:lnTo>
                      <a:pt x="90" y="0"/>
                    </a:lnTo>
                    <a:lnTo>
                      <a:pt x="96" y="0"/>
                    </a:lnTo>
                    <a:lnTo>
                      <a:pt x="103" y="0"/>
                    </a:lnTo>
                    <a:lnTo>
                      <a:pt x="109" y="0"/>
                    </a:lnTo>
                    <a:lnTo>
                      <a:pt x="112" y="0"/>
                    </a:lnTo>
                    <a:lnTo>
                      <a:pt x="116" y="0"/>
                    </a:lnTo>
                    <a:lnTo>
                      <a:pt x="122" y="0"/>
                    </a:lnTo>
                    <a:lnTo>
                      <a:pt x="129" y="0"/>
                    </a:lnTo>
                    <a:lnTo>
                      <a:pt x="135" y="0"/>
                    </a:lnTo>
                    <a:lnTo>
                      <a:pt x="142" y="0"/>
                    </a:lnTo>
                    <a:lnTo>
                      <a:pt x="148" y="0"/>
                    </a:lnTo>
                    <a:lnTo>
                      <a:pt x="155" y="0"/>
                    </a:lnTo>
                    <a:lnTo>
                      <a:pt x="161" y="0"/>
                    </a:lnTo>
                    <a:lnTo>
                      <a:pt x="168" y="0"/>
                    </a:lnTo>
                    <a:lnTo>
                      <a:pt x="174" y="0"/>
                    </a:lnTo>
                    <a:lnTo>
                      <a:pt x="181" y="0"/>
                    </a:lnTo>
                    <a:lnTo>
                      <a:pt x="187" y="0"/>
                    </a:lnTo>
                    <a:lnTo>
                      <a:pt x="193" y="0"/>
                    </a:lnTo>
                    <a:lnTo>
                      <a:pt x="199" y="1"/>
                    </a:lnTo>
                    <a:lnTo>
                      <a:pt x="206" y="1"/>
                    </a:lnTo>
                    <a:lnTo>
                      <a:pt x="212" y="1"/>
                    </a:lnTo>
                    <a:lnTo>
                      <a:pt x="214" y="2"/>
                    </a:lnTo>
                    <a:lnTo>
                      <a:pt x="216" y="3"/>
                    </a:lnTo>
                    <a:lnTo>
                      <a:pt x="217" y="4"/>
                    </a:lnTo>
                    <a:lnTo>
                      <a:pt x="218" y="6"/>
                    </a:lnTo>
                    <a:lnTo>
                      <a:pt x="183" y="133"/>
                    </a:lnTo>
                    <a:lnTo>
                      <a:pt x="7" y="156"/>
                    </a:lnTo>
                    <a:lnTo>
                      <a:pt x="5" y="155"/>
                    </a:lnTo>
                    <a:lnTo>
                      <a:pt x="3" y="155"/>
                    </a:lnTo>
                    <a:lnTo>
                      <a:pt x="1" y="153"/>
                    </a:lnTo>
                    <a:lnTo>
                      <a:pt x="1" y="151"/>
                    </a:lnTo>
                    <a:lnTo>
                      <a:pt x="1" y="150"/>
                    </a:lnTo>
                  </a:path>
                </a:pathLst>
              </a:custGeom>
              <a:solidFill>
                <a:srgbClr val="ABABAB"/>
              </a:solidFill>
              <a:ln w="12700" cap="rnd">
                <a:solidFill>
                  <a:srgbClr val="ABABAB"/>
                </a:solidFill>
                <a:round/>
                <a:headEnd/>
                <a:tailEnd/>
              </a:ln>
            </p:spPr>
            <p:txBody>
              <a:bodyPr/>
              <a:lstStyle/>
              <a:p>
                <a:endParaRPr lang="zh-CN" altLang="en-US"/>
              </a:p>
            </p:txBody>
          </p:sp>
          <p:sp>
            <p:nvSpPr>
              <p:cNvPr id="17568" name="Freeform 1431"/>
              <p:cNvSpPr>
                <a:spLocks/>
              </p:cNvSpPr>
              <p:nvPr/>
            </p:nvSpPr>
            <p:spPr bwMode="auto">
              <a:xfrm>
                <a:off x="2568" y="2202"/>
                <a:ext cx="212" cy="148"/>
              </a:xfrm>
              <a:custGeom>
                <a:avLst/>
                <a:gdLst>
                  <a:gd name="T0" fmla="*/ 3 w 212"/>
                  <a:gd name="T1" fmla="*/ 0 h 148"/>
                  <a:gd name="T2" fmla="*/ 207 w 212"/>
                  <a:gd name="T3" fmla="*/ 0 h 148"/>
                  <a:gd name="T4" fmla="*/ 209 w 212"/>
                  <a:gd name="T5" fmla="*/ 0 h 148"/>
                  <a:gd name="T6" fmla="*/ 210 w 212"/>
                  <a:gd name="T7" fmla="*/ 1 h 148"/>
                  <a:gd name="T8" fmla="*/ 211 w 212"/>
                  <a:gd name="T9" fmla="*/ 3 h 148"/>
                  <a:gd name="T10" fmla="*/ 211 w 212"/>
                  <a:gd name="T11" fmla="*/ 143 h 148"/>
                  <a:gd name="T12" fmla="*/ 210 w 212"/>
                  <a:gd name="T13" fmla="*/ 145 h 148"/>
                  <a:gd name="T14" fmla="*/ 209 w 212"/>
                  <a:gd name="T15" fmla="*/ 146 h 148"/>
                  <a:gd name="T16" fmla="*/ 207 w 212"/>
                  <a:gd name="T17" fmla="*/ 147 h 148"/>
                  <a:gd name="T18" fmla="*/ 3 w 212"/>
                  <a:gd name="T19" fmla="*/ 147 h 148"/>
                  <a:gd name="T20" fmla="*/ 1 w 212"/>
                  <a:gd name="T21" fmla="*/ 146 h 148"/>
                  <a:gd name="T22" fmla="*/ 0 w 212"/>
                  <a:gd name="T23" fmla="*/ 145 h 148"/>
                  <a:gd name="T24" fmla="*/ 0 w 212"/>
                  <a:gd name="T25" fmla="*/ 143 h 148"/>
                  <a:gd name="T26" fmla="*/ 0 w 212"/>
                  <a:gd name="T27" fmla="*/ 3 h 148"/>
                  <a:gd name="T28" fmla="*/ 0 w 212"/>
                  <a:gd name="T29" fmla="*/ 1 h 148"/>
                  <a:gd name="T30" fmla="*/ 1 w 212"/>
                  <a:gd name="T31" fmla="*/ 0 h 148"/>
                  <a:gd name="T32" fmla="*/ 3 w 212"/>
                  <a:gd name="T33" fmla="*/ 0 h 1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48"/>
                  <a:gd name="T53" fmla="*/ 212 w 212"/>
                  <a:gd name="T54" fmla="*/ 148 h 1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48">
                    <a:moveTo>
                      <a:pt x="3" y="0"/>
                    </a:moveTo>
                    <a:lnTo>
                      <a:pt x="207" y="0"/>
                    </a:lnTo>
                    <a:lnTo>
                      <a:pt x="209" y="0"/>
                    </a:lnTo>
                    <a:lnTo>
                      <a:pt x="210" y="1"/>
                    </a:lnTo>
                    <a:lnTo>
                      <a:pt x="211" y="3"/>
                    </a:lnTo>
                    <a:lnTo>
                      <a:pt x="211" y="143"/>
                    </a:lnTo>
                    <a:lnTo>
                      <a:pt x="210" y="145"/>
                    </a:lnTo>
                    <a:lnTo>
                      <a:pt x="209" y="146"/>
                    </a:lnTo>
                    <a:lnTo>
                      <a:pt x="207" y="147"/>
                    </a:lnTo>
                    <a:lnTo>
                      <a:pt x="3" y="147"/>
                    </a:lnTo>
                    <a:lnTo>
                      <a:pt x="1" y="146"/>
                    </a:lnTo>
                    <a:lnTo>
                      <a:pt x="0" y="145"/>
                    </a:lnTo>
                    <a:lnTo>
                      <a:pt x="0" y="143"/>
                    </a:lnTo>
                    <a:lnTo>
                      <a:pt x="0" y="3"/>
                    </a:lnTo>
                    <a:lnTo>
                      <a:pt x="0" y="1"/>
                    </a:lnTo>
                    <a:lnTo>
                      <a:pt x="1" y="0"/>
                    </a:lnTo>
                    <a:lnTo>
                      <a:pt x="3" y="0"/>
                    </a:lnTo>
                  </a:path>
                </a:pathLst>
              </a:custGeom>
              <a:solidFill>
                <a:srgbClr val="000000"/>
              </a:solidFill>
              <a:ln w="12700" cap="rnd">
                <a:solidFill>
                  <a:srgbClr val="000000"/>
                </a:solidFill>
                <a:round/>
                <a:headEnd/>
                <a:tailEnd/>
              </a:ln>
            </p:spPr>
            <p:txBody>
              <a:bodyPr/>
              <a:lstStyle/>
              <a:p>
                <a:endParaRPr lang="zh-CN" altLang="en-US"/>
              </a:p>
            </p:txBody>
          </p:sp>
          <p:sp>
            <p:nvSpPr>
              <p:cNvPr id="17569" name="Freeform 1432"/>
              <p:cNvSpPr>
                <a:spLocks/>
              </p:cNvSpPr>
              <p:nvPr/>
            </p:nvSpPr>
            <p:spPr bwMode="auto">
              <a:xfrm>
                <a:off x="2577" y="2207"/>
                <a:ext cx="197" cy="135"/>
              </a:xfrm>
              <a:custGeom>
                <a:avLst/>
                <a:gdLst>
                  <a:gd name="T0" fmla="*/ 0 w 197"/>
                  <a:gd name="T1" fmla="*/ 134 h 135"/>
                  <a:gd name="T2" fmla="*/ 196 w 197"/>
                  <a:gd name="T3" fmla="*/ 134 h 135"/>
                  <a:gd name="T4" fmla="*/ 196 w 197"/>
                  <a:gd name="T5" fmla="*/ 0 h 135"/>
                  <a:gd name="T6" fmla="*/ 0 w 197"/>
                  <a:gd name="T7" fmla="*/ 0 h 135"/>
                  <a:gd name="T8" fmla="*/ 0 w 197"/>
                  <a:gd name="T9" fmla="*/ 134 h 135"/>
                  <a:gd name="T10" fmla="*/ 0 60000 65536"/>
                  <a:gd name="T11" fmla="*/ 0 60000 65536"/>
                  <a:gd name="T12" fmla="*/ 0 60000 65536"/>
                  <a:gd name="T13" fmla="*/ 0 60000 65536"/>
                  <a:gd name="T14" fmla="*/ 0 60000 65536"/>
                  <a:gd name="T15" fmla="*/ 0 w 197"/>
                  <a:gd name="T16" fmla="*/ 0 h 135"/>
                  <a:gd name="T17" fmla="*/ 197 w 197"/>
                  <a:gd name="T18" fmla="*/ 135 h 135"/>
                </a:gdLst>
                <a:ahLst/>
                <a:cxnLst>
                  <a:cxn ang="T10">
                    <a:pos x="T0" y="T1"/>
                  </a:cxn>
                  <a:cxn ang="T11">
                    <a:pos x="T2" y="T3"/>
                  </a:cxn>
                  <a:cxn ang="T12">
                    <a:pos x="T4" y="T5"/>
                  </a:cxn>
                  <a:cxn ang="T13">
                    <a:pos x="T6" y="T7"/>
                  </a:cxn>
                  <a:cxn ang="T14">
                    <a:pos x="T8" y="T9"/>
                  </a:cxn>
                </a:cxnLst>
                <a:rect l="T15" t="T16" r="T17" b="T18"/>
                <a:pathLst>
                  <a:path w="197" h="135">
                    <a:moveTo>
                      <a:pt x="0" y="134"/>
                    </a:moveTo>
                    <a:lnTo>
                      <a:pt x="196" y="134"/>
                    </a:lnTo>
                    <a:lnTo>
                      <a:pt x="196" y="0"/>
                    </a:lnTo>
                    <a:lnTo>
                      <a:pt x="0" y="0"/>
                    </a:lnTo>
                    <a:lnTo>
                      <a:pt x="0" y="134"/>
                    </a:lnTo>
                  </a:path>
                </a:pathLst>
              </a:custGeom>
              <a:solidFill>
                <a:srgbClr val="00CCFF"/>
              </a:solidFill>
              <a:ln w="12700" cap="rnd">
                <a:solidFill>
                  <a:srgbClr val="00CCFF"/>
                </a:solidFill>
                <a:round/>
                <a:headEnd/>
                <a:tailEnd/>
              </a:ln>
            </p:spPr>
            <p:txBody>
              <a:bodyPr/>
              <a:lstStyle/>
              <a:p>
                <a:endParaRPr lang="zh-CN" altLang="en-US"/>
              </a:p>
            </p:txBody>
          </p:sp>
          <p:sp>
            <p:nvSpPr>
              <p:cNvPr id="17570" name="Freeform 1433"/>
              <p:cNvSpPr>
                <a:spLocks/>
              </p:cNvSpPr>
              <p:nvPr/>
            </p:nvSpPr>
            <p:spPr bwMode="auto">
              <a:xfrm>
                <a:off x="2769" y="2371"/>
                <a:ext cx="21" cy="19"/>
              </a:xfrm>
              <a:custGeom>
                <a:avLst/>
                <a:gdLst>
                  <a:gd name="T0" fmla="*/ 0 w 21"/>
                  <a:gd name="T1" fmla="*/ 18 h 19"/>
                  <a:gd name="T2" fmla="*/ 20 w 21"/>
                  <a:gd name="T3" fmla="*/ 18 h 19"/>
                  <a:gd name="T4" fmla="*/ 20 w 21"/>
                  <a:gd name="T5" fmla="*/ 0 h 19"/>
                  <a:gd name="T6" fmla="*/ 0 w 21"/>
                  <a:gd name="T7" fmla="*/ 0 h 19"/>
                  <a:gd name="T8" fmla="*/ 0 w 21"/>
                  <a:gd name="T9" fmla="*/ 18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0" y="18"/>
                    </a:moveTo>
                    <a:lnTo>
                      <a:pt x="20" y="18"/>
                    </a:lnTo>
                    <a:lnTo>
                      <a:pt x="20" y="0"/>
                    </a:lnTo>
                    <a:lnTo>
                      <a:pt x="0" y="0"/>
                    </a:lnTo>
                    <a:lnTo>
                      <a:pt x="0" y="18"/>
                    </a:lnTo>
                  </a:path>
                </a:pathLst>
              </a:custGeom>
              <a:solidFill>
                <a:srgbClr val="00FF00"/>
              </a:solidFill>
              <a:ln w="12700" cap="rnd">
                <a:solidFill>
                  <a:srgbClr val="000000"/>
                </a:solidFill>
                <a:round/>
                <a:headEnd/>
                <a:tailEnd/>
              </a:ln>
            </p:spPr>
            <p:txBody>
              <a:bodyPr/>
              <a:lstStyle/>
              <a:p>
                <a:endParaRPr lang="zh-CN" altLang="en-US"/>
              </a:p>
            </p:txBody>
          </p:sp>
          <p:sp>
            <p:nvSpPr>
              <p:cNvPr id="17571" name="Freeform 1434"/>
              <p:cNvSpPr>
                <a:spLocks/>
              </p:cNvSpPr>
              <p:nvPr/>
            </p:nvSpPr>
            <p:spPr bwMode="auto">
              <a:xfrm>
                <a:off x="2565" y="2370"/>
                <a:ext cx="22" cy="19"/>
              </a:xfrm>
              <a:custGeom>
                <a:avLst/>
                <a:gdLst>
                  <a:gd name="T0" fmla="*/ 10 w 22"/>
                  <a:gd name="T1" fmla="*/ 0 h 19"/>
                  <a:gd name="T2" fmla="*/ 14 w 22"/>
                  <a:gd name="T3" fmla="*/ 1 h 19"/>
                  <a:gd name="T4" fmla="*/ 19 w 22"/>
                  <a:gd name="T5" fmla="*/ 5 h 19"/>
                  <a:gd name="T6" fmla="*/ 21 w 22"/>
                  <a:gd name="T7" fmla="*/ 9 h 19"/>
                  <a:gd name="T8" fmla="*/ 19 w 22"/>
                  <a:gd name="T9" fmla="*/ 12 h 19"/>
                  <a:gd name="T10" fmla="*/ 15 w 22"/>
                  <a:gd name="T11" fmla="*/ 16 h 19"/>
                  <a:gd name="T12" fmla="*/ 11 w 22"/>
                  <a:gd name="T13" fmla="*/ 18 h 19"/>
                  <a:gd name="T14" fmla="*/ 6 w 22"/>
                  <a:gd name="T15" fmla="*/ 17 h 19"/>
                  <a:gd name="T16" fmla="*/ 2 w 22"/>
                  <a:gd name="T17" fmla="*/ 14 h 19"/>
                  <a:gd name="T18" fmla="*/ 0 w 22"/>
                  <a:gd name="T19" fmla="*/ 10 h 19"/>
                  <a:gd name="T20" fmla="*/ 0 w 22"/>
                  <a:gd name="T21" fmla="*/ 7 h 19"/>
                  <a:gd name="T22" fmla="*/ 3 w 22"/>
                  <a:gd name="T23" fmla="*/ 3 h 19"/>
                  <a:gd name="T24" fmla="*/ 7 w 22"/>
                  <a:gd name="T25" fmla="*/ 0 h 19"/>
                  <a:gd name="T26" fmla="*/ 10 w 22"/>
                  <a:gd name="T27" fmla="*/ 0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9"/>
                  <a:gd name="T44" fmla="*/ 22 w 2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9">
                    <a:moveTo>
                      <a:pt x="10" y="0"/>
                    </a:moveTo>
                    <a:lnTo>
                      <a:pt x="14" y="1"/>
                    </a:lnTo>
                    <a:lnTo>
                      <a:pt x="19" y="5"/>
                    </a:lnTo>
                    <a:lnTo>
                      <a:pt x="21" y="9"/>
                    </a:lnTo>
                    <a:lnTo>
                      <a:pt x="19" y="12"/>
                    </a:lnTo>
                    <a:lnTo>
                      <a:pt x="15" y="16"/>
                    </a:lnTo>
                    <a:lnTo>
                      <a:pt x="11" y="18"/>
                    </a:lnTo>
                    <a:lnTo>
                      <a:pt x="6" y="17"/>
                    </a:lnTo>
                    <a:lnTo>
                      <a:pt x="2" y="14"/>
                    </a:lnTo>
                    <a:lnTo>
                      <a:pt x="0" y="10"/>
                    </a:lnTo>
                    <a:lnTo>
                      <a:pt x="0" y="7"/>
                    </a:lnTo>
                    <a:lnTo>
                      <a:pt x="3" y="3"/>
                    </a:lnTo>
                    <a:lnTo>
                      <a:pt x="7" y="0"/>
                    </a:lnTo>
                    <a:lnTo>
                      <a:pt x="10" y="0"/>
                    </a:lnTo>
                  </a:path>
                </a:pathLst>
              </a:custGeom>
              <a:solidFill>
                <a:srgbClr val="FF0016"/>
              </a:solidFill>
              <a:ln w="12700" cap="rnd">
                <a:solidFill>
                  <a:srgbClr val="000000"/>
                </a:solidFill>
                <a:round/>
                <a:headEnd/>
                <a:tailEnd/>
              </a:ln>
            </p:spPr>
            <p:txBody>
              <a:bodyPr/>
              <a:lstStyle/>
              <a:p>
                <a:endParaRPr lang="zh-CN" altLang="en-US"/>
              </a:p>
            </p:txBody>
          </p:sp>
          <p:sp>
            <p:nvSpPr>
              <p:cNvPr id="17572" name="Line 1435"/>
              <p:cNvSpPr>
                <a:spLocks noChangeShapeType="1"/>
              </p:cNvSpPr>
              <p:nvPr/>
            </p:nvSpPr>
            <p:spPr bwMode="auto">
              <a:xfrm>
                <a:off x="2568" y="2371"/>
                <a:ext cx="5" cy="0"/>
              </a:xfrm>
              <a:prstGeom prst="line">
                <a:avLst/>
              </a:prstGeom>
              <a:noFill/>
              <a:ln w="12700">
                <a:solidFill>
                  <a:srgbClr val="00FF00"/>
                </a:solidFill>
                <a:round/>
                <a:headEnd type="none" w="sm" len="sm"/>
                <a:tailEnd type="none" w="sm" len="sm"/>
              </a:ln>
            </p:spPr>
            <p:txBody>
              <a:bodyPr wrap="none" anchor="ctr"/>
              <a:lstStyle/>
              <a:p>
                <a:endParaRPr lang="zh-CN" altLang="en-US"/>
              </a:p>
            </p:txBody>
          </p:sp>
        </p:grpSp>
      </p:grpSp>
      <p:sp>
        <p:nvSpPr>
          <p:cNvPr id="17417" name="Freeform 1437"/>
          <p:cNvSpPr>
            <a:spLocks/>
          </p:cNvSpPr>
          <p:nvPr/>
        </p:nvSpPr>
        <p:spPr bwMode="auto">
          <a:xfrm>
            <a:off x="2051050" y="5265738"/>
            <a:ext cx="612775" cy="280987"/>
          </a:xfrm>
          <a:custGeom>
            <a:avLst/>
            <a:gdLst>
              <a:gd name="T0" fmla="*/ 0 w 386"/>
              <a:gd name="T1" fmla="*/ 2147483647 h 177"/>
              <a:gd name="T2" fmla="*/ 2147483647 w 386"/>
              <a:gd name="T3" fmla="*/ 2147483647 h 177"/>
              <a:gd name="T4" fmla="*/ 2147483647 w 386"/>
              <a:gd name="T5" fmla="*/ 0 h 177"/>
              <a:gd name="T6" fmla="*/ 0 60000 65536"/>
              <a:gd name="T7" fmla="*/ 0 60000 65536"/>
              <a:gd name="T8" fmla="*/ 0 60000 65536"/>
              <a:gd name="T9" fmla="*/ 0 w 386"/>
              <a:gd name="T10" fmla="*/ 0 h 177"/>
              <a:gd name="T11" fmla="*/ 386 w 386"/>
              <a:gd name="T12" fmla="*/ 177 h 177"/>
            </a:gdLst>
            <a:ahLst/>
            <a:cxnLst>
              <a:cxn ang="T6">
                <a:pos x="T0" y="T1"/>
              </a:cxn>
              <a:cxn ang="T7">
                <a:pos x="T2" y="T3"/>
              </a:cxn>
              <a:cxn ang="T8">
                <a:pos x="T4" y="T5"/>
              </a:cxn>
            </a:cxnLst>
            <a:rect l="T9" t="T10" r="T11" b="T12"/>
            <a:pathLst>
              <a:path w="386" h="177">
                <a:moveTo>
                  <a:pt x="0" y="113"/>
                </a:moveTo>
                <a:cubicBezTo>
                  <a:pt x="59" y="145"/>
                  <a:pt x="118" y="177"/>
                  <a:pt x="182" y="158"/>
                </a:cubicBezTo>
                <a:cubicBezTo>
                  <a:pt x="246" y="139"/>
                  <a:pt x="352" y="26"/>
                  <a:pt x="386" y="0"/>
                </a:cubicBezTo>
              </a:path>
            </a:pathLst>
          </a:custGeom>
          <a:noFill/>
          <a:ln w="9525">
            <a:solidFill>
              <a:schemeClr val="tx1"/>
            </a:solidFill>
            <a:round/>
            <a:headEnd/>
            <a:tailEnd/>
          </a:ln>
        </p:spPr>
        <p:txBody>
          <a:bodyPr lIns="0" tIns="0" rIns="0" bIns="0" anchor="ctr"/>
          <a:lstStyle/>
          <a:p>
            <a:endParaRPr lang="zh-CN" altLang="en-US"/>
          </a:p>
        </p:txBody>
      </p:sp>
      <p:sp>
        <p:nvSpPr>
          <p:cNvPr id="17418" name="Freeform 1438"/>
          <p:cNvSpPr>
            <a:spLocks/>
          </p:cNvSpPr>
          <p:nvPr/>
        </p:nvSpPr>
        <p:spPr bwMode="auto">
          <a:xfrm>
            <a:off x="3600450" y="5373688"/>
            <a:ext cx="612775" cy="280987"/>
          </a:xfrm>
          <a:custGeom>
            <a:avLst/>
            <a:gdLst>
              <a:gd name="T0" fmla="*/ 0 w 386"/>
              <a:gd name="T1" fmla="*/ 2147483647 h 177"/>
              <a:gd name="T2" fmla="*/ 2147483647 w 386"/>
              <a:gd name="T3" fmla="*/ 2147483647 h 177"/>
              <a:gd name="T4" fmla="*/ 2147483647 w 386"/>
              <a:gd name="T5" fmla="*/ 0 h 177"/>
              <a:gd name="T6" fmla="*/ 0 60000 65536"/>
              <a:gd name="T7" fmla="*/ 0 60000 65536"/>
              <a:gd name="T8" fmla="*/ 0 60000 65536"/>
              <a:gd name="T9" fmla="*/ 0 w 386"/>
              <a:gd name="T10" fmla="*/ 0 h 177"/>
              <a:gd name="T11" fmla="*/ 386 w 386"/>
              <a:gd name="T12" fmla="*/ 177 h 177"/>
            </a:gdLst>
            <a:ahLst/>
            <a:cxnLst>
              <a:cxn ang="T6">
                <a:pos x="T0" y="T1"/>
              </a:cxn>
              <a:cxn ang="T7">
                <a:pos x="T2" y="T3"/>
              </a:cxn>
              <a:cxn ang="T8">
                <a:pos x="T4" y="T5"/>
              </a:cxn>
            </a:cxnLst>
            <a:rect l="T9" t="T10" r="T11" b="T12"/>
            <a:pathLst>
              <a:path w="386" h="177">
                <a:moveTo>
                  <a:pt x="0" y="113"/>
                </a:moveTo>
                <a:cubicBezTo>
                  <a:pt x="59" y="145"/>
                  <a:pt x="118" y="177"/>
                  <a:pt x="182" y="158"/>
                </a:cubicBezTo>
                <a:cubicBezTo>
                  <a:pt x="246" y="139"/>
                  <a:pt x="352" y="26"/>
                  <a:pt x="386" y="0"/>
                </a:cubicBezTo>
              </a:path>
            </a:pathLst>
          </a:custGeom>
          <a:noFill/>
          <a:ln w="9525">
            <a:solidFill>
              <a:schemeClr val="tx1"/>
            </a:solidFill>
            <a:round/>
            <a:headEnd/>
            <a:tailEnd/>
          </a:ln>
        </p:spPr>
        <p:txBody>
          <a:bodyPr lIns="0" tIns="0" rIns="0" bIns="0" anchor="ctr"/>
          <a:lstStyle/>
          <a:p>
            <a:endParaRPr lang="zh-CN" altLang="en-US"/>
          </a:p>
        </p:txBody>
      </p:sp>
      <p:pic>
        <p:nvPicPr>
          <p:cNvPr id="17419" name="Picture 1440"/>
          <p:cNvPicPr>
            <a:picLocks noChangeAspect="1" noChangeArrowheads="1"/>
          </p:cNvPicPr>
          <p:nvPr/>
        </p:nvPicPr>
        <p:blipFill>
          <a:blip r:embed="rId5" cstate="print"/>
          <a:srcRect/>
          <a:stretch>
            <a:fillRect/>
          </a:stretch>
        </p:blipFill>
        <p:spPr bwMode="auto">
          <a:xfrm>
            <a:off x="1619250" y="5192713"/>
            <a:ext cx="323850" cy="247650"/>
          </a:xfrm>
          <a:prstGeom prst="rect">
            <a:avLst/>
          </a:prstGeom>
          <a:noFill/>
          <a:ln w="9525">
            <a:noFill/>
            <a:miter lim="800000"/>
            <a:headEnd/>
            <a:tailEnd/>
          </a:ln>
        </p:spPr>
      </p:pic>
      <p:pic>
        <p:nvPicPr>
          <p:cNvPr id="17420" name="Picture 1441"/>
          <p:cNvPicPr>
            <a:picLocks noChangeAspect="1" noChangeArrowheads="1"/>
          </p:cNvPicPr>
          <p:nvPr/>
        </p:nvPicPr>
        <p:blipFill>
          <a:blip r:embed="rId5" cstate="print"/>
          <a:srcRect/>
          <a:stretch>
            <a:fillRect/>
          </a:stretch>
        </p:blipFill>
        <p:spPr bwMode="auto">
          <a:xfrm>
            <a:off x="3095625" y="5229225"/>
            <a:ext cx="323850" cy="247650"/>
          </a:xfrm>
          <a:prstGeom prst="rect">
            <a:avLst/>
          </a:prstGeom>
          <a:noFill/>
          <a:ln w="9525">
            <a:noFill/>
            <a:miter lim="800000"/>
            <a:headEnd/>
            <a:tailEnd/>
          </a:ln>
        </p:spPr>
      </p:pic>
      <p:pic>
        <p:nvPicPr>
          <p:cNvPr id="17421" name="Picture 1442"/>
          <p:cNvPicPr>
            <a:picLocks noChangeAspect="1" noChangeArrowheads="1"/>
          </p:cNvPicPr>
          <p:nvPr/>
        </p:nvPicPr>
        <p:blipFill>
          <a:blip r:embed="rId5" cstate="print"/>
          <a:srcRect/>
          <a:stretch>
            <a:fillRect/>
          </a:stretch>
        </p:blipFill>
        <p:spPr bwMode="auto">
          <a:xfrm>
            <a:off x="4392613" y="5192713"/>
            <a:ext cx="323850" cy="2476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algn="ctr" eaLnBrk="1" hangingPunct="1"/>
            <a:r>
              <a:rPr lang="en-US" altLang="zh-CN" sz="3200">
                <a:solidFill>
                  <a:srgbClr val="FFFF00"/>
                </a:solidFill>
              </a:rPr>
              <a:t>DOM</a:t>
            </a:r>
            <a:r>
              <a:rPr lang="zh-CN" altLang="en-US" sz="3200">
                <a:solidFill>
                  <a:srgbClr val="FFFF00"/>
                </a:solidFill>
              </a:rPr>
              <a:t>对象识别工具</a:t>
            </a:r>
          </a:p>
        </p:txBody>
      </p:sp>
      <p:pic>
        <p:nvPicPr>
          <p:cNvPr id="79874" name="Picture 3" descr="DOM2"/>
          <p:cNvPicPr>
            <a:picLocks noChangeAspect="1" noChangeArrowheads="1"/>
          </p:cNvPicPr>
          <p:nvPr/>
        </p:nvPicPr>
        <p:blipFill>
          <a:blip r:embed="rId3" cstate="print"/>
          <a:srcRect/>
          <a:stretch>
            <a:fillRect/>
          </a:stretch>
        </p:blipFill>
        <p:spPr bwMode="auto">
          <a:xfrm>
            <a:off x="468313" y="1484313"/>
            <a:ext cx="8135937" cy="4892675"/>
          </a:xfrm>
          <a:prstGeom prst="rect">
            <a:avLst/>
          </a:prstGeom>
          <a:noFill/>
          <a:ln w="9525">
            <a:noFill/>
            <a:miter lim="800000"/>
            <a:headEnd/>
            <a:tailEnd/>
          </a:ln>
        </p:spPr>
      </p:pic>
      <p:sp>
        <p:nvSpPr>
          <p:cNvPr id="33796" name="Rectangle 4"/>
          <p:cNvSpPr>
            <a:spLocks noChangeArrowheads="1"/>
          </p:cNvSpPr>
          <p:nvPr/>
        </p:nvSpPr>
        <p:spPr bwMode="auto">
          <a:xfrm>
            <a:off x="6372225" y="3141663"/>
            <a:ext cx="1408113" cy="427037"/>
          </a:xfrm>
          <a:prstGeom prst="rect">
            <a:avLst/>
          </a:prstGeom>
          <a:solidFill>
            <a:schemeClr val="accent6">
              <a:lumMod val="20000"/>
              <a:lumOff val="80000"/>
            </a:schemeClr>
          </a:solidFill>
          <a:ln w="9525">
            <a:noFill/>
            <a:miter lim="800000"/>
            <a:headEnd/>
            <a:tailEnd/>
          </a:ln>
        </p:spPr>
        <p:txBody>
          <a:bodyPr wrap="none" lIns="0" tIns="0" rIns="0" bIns="0" anchor="ctr">
            <a:spAutoFit/>
          </a:bodyPr>
          <a:lstStyle/>
          <a:p>
            <a:pPr>
              <a:defRPr/>
            </a:pPr>
            <a:r>
              <a:rPr lang="en-US" altLang="zh-CN" sz="2800" b="1" dirty="0" err="1">
                <a:ea typeface="宋体" pitchFamily="2" charset="-122"/>
              </a:rPr>
              <a:t>FireBug</a:t>
            </a:r>
            <a:r>
              <a:rPr lang="en-US" altLang="zh-CN" dirty="0">
                <a:ea typeface="宋体" pitchFamily="2" charset="-122"/>
              </a:rPr>
              <a:t> </a:t>
            </a:r>
          </a:p>
        </p:txBody>
      </p:sp>
    </p:spTree>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187450" y="366713"/>
            <a:ext cx="6384925" cy="561975"/>
          </a:xfrm>
        </p:spPr>
        <p:txBody>
          <a:bodyPr/>
          <a:lstStyle/>
          <a:p>
            <a:pPr marL="457200" indent="-457200" algn="ctr" eaLnBrk="1" hangingPunct="1"/>
            <a:r>
              <a:rPr lang="en-US" altLang="zh-CN" sz="3200">
                <a:solidFill>
                  <a:srgbClr val="FFFF00"/>
                </a:solidFill>
              </a:rPr>
              <a:t>9.2.3 </a:t>
            </a:r>
            <a:r>
              <a:rPr lang="zh-CN" altLang="en-US" sz="3200">
                <a:solidFill>
                  <a:srgbClr val="FFFF00"/>
                </a:solidFill>
              </a:rPr>
              <a:t>脚本技术</a:t>
            </a:r>
          </a:p>
        </p:txBody>
      </p:sp>
      <p:sp>
        <p:nvSpPr>
          <p:cNvPr id="2209795" name="Rectangle 3"/>
          <p:cNvSpPr>
            <a:spLocks noChangeArrowheads="1"/>
          </p:cNvSpPr>
          <p:nvPr/>
        </p:nvSpPr>
        <p:spPr bwMode="auto">
          <a:xfrm>
            <a:off x="539750" y="1574134"/>
            <a:ext cx="7992690" cy="4228850"/>
          </a:xfrm>
          <a:prstGeom prst="rect">
            <a:avLst/>
          </a:prstGeom>
          <a:noFill/>
          <a:ln w="9525" algn="ctr">
            <a:noFill/>
            <a:miter lim="800000"/>
            <a:headEnd/>
            <a:tailEnd/>
          </a:ln>
        </p:spPr>
        <p:txBody>
          <a:bodyPr wrap="square" anchor="ctr">
            <a:spAutoFit/>
          </a:bodyPr>
          <a:lstStyle/>
          <a:p>
            <a:pPr marL="357188" lvl="2"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脚本：一组测试工具执行的指令集合</a:t>
            </a:r>
            <a:endParaRPr lang="en-US" altLang="zh-CN" sz="2400" i="0" dirty="0">
              <a:latin typeface="楷体" pitchFamily="49" charset="-122"/>
              <a:ea typeface="楷体" pitchFamily="49" charset="-122"/>
            </a:endParaRPr>
          </a:p>
          <a:p>
            <a:pPr marL="357188" lvl="2"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可通过录制测试的操作产生，然后进行修改</a:t>
            </a:r>
            <a:endParaRPr lang="en-US" altLang="zh-CN" sz="2400" i="0" dirty="0">
              <a:latin typeface="楷体" pitchFamily="49" charset="-122"/>
              <a:ea typeface="楷体" pitchFamily="49" charset="-122"/>
            </a:endParaRPr>
          </a:p>
          <a:p>
            <a:pPr marL="357188" lvl="2"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包含</a:t>
            </a:r>
            <a:endParaRPr lang="en-US" altLang="zh-CN" sz="2400" i="0" dirty="0">
              <a:latin typeface="楷体" pitchFamily="49" charset="-122"/>
              <a:ea typeface="楷体" pitchFamily="49" charset="-122"/>
            </a:endParaRPr>
          </a:p>
          <a:p>
            <a:pPr marL="814388" lvl="3"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同步（何时进行下一个输入）</a:t>
            </a:r>
            <a:endParaRPr lang="en-US" altLang="zh-CN" sz="2400" i="0" dirty="0">
              <a:latin typeface="楷体" pitchFamily="49" charset="-122"/>
              <a:ea typeface="楷体" pitchFamily="49" charset="-122"/>
            </a:endParaRPr>
          </a:p>
          <a:p>
            <a:pPr marL="814388" lvl="3"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比较信息（比较什么，如何比较）</a:t>
            </a:r>
            <a:endParaRPr lang="en-US" altLang="zh-CN" sz="2400" i="0" dirty="0">
              <a:latin typeface="楷体" pitchFamily="49" charset="-122"/>
              <a:ea typeface="楷体" pitchFamily="49" charset="-122"/>
            </a:endParaRPr>
          </a:p>
          <a:p>
            <a:pPr marL="814388" lvl="3"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捕获何种屏幕数据及存储在何处</a:t>
            </a:r>
            <a:endParaRPr lang="en-US" altLang="zh-CN" sz="2400" i="0" dirty="0">
              <a:latin typeface="楷体" pitchFamily="49" charset="-122"/>
              <a:ea typeface="楷体" pitchFamily="49" charset="-122"/>
            </a:endParaRPr>
          </a:p>
          <a:p>
            <a:pPr marL="814388" lvl="3"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从另一个数据源读取数据时从何处读取</a:t>
            </a:r>
            <a:endParaRPr lang="en-US" altLang="zh-CN" sz="2400" i="0" dirty="0">
              <a:latin typeface="楷体" pitchFamily="49" charset="-122"/>
              <a:ea typeface="楷体" pitchFamily="49" charset="-122"/>
            </a:endParaRPr>
          </a:p>
          <a:p>
            <a:pPr marL="814388" lvl="3" indent="-357188">
              <a:lnSpc>
                <a:spcPct val="140000"/>
              </a:lnSpc>
              <a:buClr>
                <a:schemeClr val="accent1"/>
              </a:buClr>
              <a:buSzPct val="75000"/>
              <a:buFont typeface="Wingdings" pitchFamily="2" charset="2"/>
              <a:buChar char="p"/>
              <a:tabLst>
                <a:tab pos="357188" algn="l"/>
              </a:tabLst>
            </a:pPr>
            <a:r>
              <a:rPr lang="zh-CN" altLang="en-US" sz="2400" i="0" dirty="0">
                <a:latin typeface="楷体" pitchFamily="49" charset="-122"/>
                <a:ea typeface="楷体" pitchFamily="49" charset="-122"/>
              </a:rPr>
              <a:t>控制信息等</a:t>
            </a:r>
          </a:p>
        </p:txBody>
      </p:sp>
    </p:spTree>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187450" y="366713"/>
            <a:ext cx="6384925" cy="561975"/>
          </a:xfrm>
        </p:spPr>
        <p:txBody>
          <a:bodyPr/>
          <a:lstStyle/>
          <a:p>
            <a:pPr marL="457200" indent="-457200" algn="ctr" eaLnBrk="1" hangingPunct="1"/>
            <a:r>
              <a:rPr lang="en-US" altLang="zh-CN" sz="3200">
                <a:solidFill>
                  <a:srgbClr val="FFFF00"/>
                </a:solidFill>
              </a:rPr>
              <a:t>9.2.3 </a:t>
            </a:r>
            <a:r>
              <a:rPr lang="zh-CN" altLang="en-US" sz="3200">
                <a:solidFill>
                  <a:srgbClr val="FFFF00"/>
                </a:solidFill>
              </a:rPr>
              <a:t>脚本技术</a:t>
            </a:r>
          </a:p>
        </p:txBody>
      </p:sp>
      <p:sp>
        <p:nvSpPr>
          <p:cNvPr id="2209795" name="Rectangle 3"/>
          <p:cNvSpPr>
            <a:spLocks noChangeArrowheads="1"/>
          </p:cNvSpPr>
          <p:nvPr/>
        </p:nvSpPr>
        <p:spPr bwMode="auto">
          <a:xfrm>
            <a:off x="539750" y="1574132"/>
            <a:ext cx="8135938" cy="4228850"/>
          </a:xfrm>
          <a:prstGeom prst="rect">
            <a:avLst/>
          </a:prstGeom>
          <a:noFill/>
          <a:ln w="9525" algn="ctr">
            <a:noFill/>
            <a:miter lim="800000"/>
            <a:headEnd/>
            <a:tailEnd/>
          </a:ln>
        </p:spPr>
        <p:txBody>
          <a:bodyPr anchor="ctr">
            <a:spAutoFit/>
          </a:bodyPr>
          <a:lstStyle/>
          <a:p>
            <a:pPr marL="357188" lvl="2" indent="-357188">
              <a:lnSpc>
                <a:spcPct val="140000"/>
              </a:lnSpc>
              <a:buClr>
                <a:schemeClr val="accent1"/>
              </a:buClr>
              <a:buSzPct val="75000"/>
              <a:buFont typeface="Wingdings" pitchFamily="2" charset="2"/>
              <a:buChar char="p"/>
              <a:tabLst>
                <a:tab pos="357188" algn="l"/>
              </a:tabLst>
            </a:pPr>
            <a:endParaRPr lang="en-US" altLang="zh-CN" sz="2400" b="1" i="0" dirty="0">
              <a:latin typeface="宋体" charset="-122"/>
            </a:endParaRPr>
          </a:p>
          <a:p>
            <a:pPr marL="357188" lvl="2" indent="-357188">
              <a:lnSpc>
                <a:spcPct val="140000"/>
              </a:lnSpc>
              <a:buClr>
                <a:schemeClr val="accent1"/>
              </a:buClr>
              <a:buSzPct val="75000"/>
              <a:buFont typeface="Wingdings" pitchFamily="2" charset="2"/>
              <a:buChar char="p"/>
              <a:tabLst>
                <a:tab pos="357188" algn="l"/>
              </a:tabLst>
            </a:pPr>
            <a:r>
              <a:rPr lang="zh-CN" altLang="en-US" sz="2400" b="1" i="0" dirty="0">
                <a:latin typeface="宋体" charset="-122"/>
              </a:rPr>
              <a:t>线性脚本，</a:t>
            </a:r>
            <a:r>
              <a:rPr lang="zh-CN" altLang="en-US" sz="2400" i="0" dirty="0">
                <a:latin typeface="楷体" pitchFamily="49" charset="-122"/>
                <a:ea typeface="楷体" pitchFamily="49" charset="-122"/>
              </a:rPr>
              <a:t>是录制手工执行的测试用例得到的脚本，这种脚本包含所有的击键、移动、输入数据等，所有录制的测试用例都可以得到完整的回放</a:t>
            </a:r>
            <a:endParaRPr lang="zh-CN" altLang="en-US" sz="2400" b="1" i="0" dirty="0">
              <a:latin typeface="宋体" charset="-122"/>
            </a:endParaRPr>
          </a:p>
          <a:p>
            <a:pPr marL="357188" lvl="2" indent="-357188">
              <a:lnSpc>
                <a:spcPct val="140000"/>
              </a:lnSpc>
              <a:buClr>
                <a:schemeClr val="accent1"/>
              </a:buClr>
              <a:buSzPct val="75000"/>
              <a:buFont typeface="Wingdings" pitchFamily="2" charset="2"/>
              <a:buChar char="p"/>
              <a:tabLst>
                <a:tab pos="357188" algn="l"/>
              </a:tabLst>
            </a:pPr>
            <a:r>
              <a:rPr lang="zh-CN" altLang="en-US" sz="2400" b="1" i="0" dirty="0">
                <a:latin typeface="宋体" charset="-122"/>
              </a:rPr>
              <a:t>结构化脚本，</a:t>
            </a:r>
            <a:r>
              <a:rPr lang="zh-CN" altLang="en-US" sz="2400" i="0" dirty="0">
                <a:latin typeface="楷体" pitchFamily="49" charset="-122"/>
                <a:ea typeface="楷体" pitchFamily="49" charset="-122"/>
              </a:rPr>
              <a:t>类似于结构化程序设计，具有各种逻辑结构、函数调用功能</a:t>
            </a:r>
          </a:p>
          <a:p>
            <a:pPr marL="357188" lvl="2" indent="-357188">
              <a:lnSpc>
                <a:spcPct val="140000"/>
              </a:lnSpc>
              <a:buClr>
                <a:schemeClr val="accent1"/>
              </a:buClr>
              <a:buSzPct val="75000"/>
              <a:buFont typeface="Wingdings" pitchFamily="2" charset="2"/>
              <a:buChar char="p"/>
              <a:tabLst>
                <a:tab pos="357188" algn="l"/>
              </a:tabLst>
            </a:pPr>
            <a:r>
              <a:rPr lang="zh-CN" altLang="en-US" sz="2400" b="1" i="0" dirty="0">
                <a:latin typeface="宋体" charset="-122"/>
              </a:rPr>
              <a:t>数据驱动脚本，</a:t>
            </a:r>
            <a:r>
              <a:rPr lang="zh-CN" altLang="en-US" sz="2400" i="0" dirty="0">
                <a:latin typeface="楷体" pitchFamily="49" charset="-122"/>
                <a:ea typeface="楷体" pitchFamily="49" charset="-122"/>
              </a:rPr>
              <a:t>将测试输入存储在独立的（数据）文件中，而不是存储在脚本中</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09795">
                                            <p:txEl>
                                              <p:pRg st="2" end="2"/>
                                            </p:txEl>
                                          </p:spTgt>
                                        </p:tgtEl>
                                        <p:attrNameLst>
                                          <p:attrName>style.visibility</p:attrName>
                                        </p:attrNameLst>
                                      </p:cBhvr>
                                      <p:to>
                                        <p:strVal val="visible"/>
                                      </p:to>
                                    </p:set>
                                    <p:animEffect transition="in" filter="wipe(left)">
                                      <p:cBhvr>
                                        <p:cTn id="7" dur="500"/>
                                        <p:tgtEl>
                                          <p:spTgt spid="2209795">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09795">
                                            <p:txEl>
                                              <p:pRg st="3" end="3"/>
                                            </p:txEl>
                                          </p:spTgt>
                                        </p:tgtEl>
                                        <p:attrNameLst>
                                          <p:attrName>style.visibility</p:attrName>
                                        </p:attrNameLst>
                                      </p:cBhvr>
                                      <p:to>
                                        <p:strVal val="visible"/>
                                      </p:to>
                                    </p:set>
                                    <p:animEffect transition="in" filter="wipe(left)">
                                      <p:cBhvr>
                                        <p:cTn id="10" dur="500"/>
                                        <p:tgtEl>
                                          <p:spTgt spid="220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1908175" y="188913"/>
            <a:ext cx="4987925" cy="762000"/>
          </a:xfrm>
        </p:spPr>
        <p:txBody>
          <a:bodyPr/>
          <a:lstStyle/>
          <a:p>
            <a:pPr algn="ctr" eaLnBrk="1" hangingPunct="1"/>
            <a:r>
              <a:rPr lang="zh-CN" altLang="en-US" i="1"/>
              <a:t> </a:t>
            </a:r>
            <a:r>
              <a:rPr lang="zh-CN" altLang="en-US" sz="3200">
                <a:solidFill>
                  <a:srgbClr val="FFFF00"/>
                </a:solidFill>
              </a:rPr>
              <a:t>线性脚本</a:t>
            </a:r>
          </a:p>
        </p:txBody>
      </p:sp>
      <p:pic>
        <p:nvPicPr>
          <p:cNvPr id="86018" name="Picture 4" descr="temp3"/>
          <p:cNvPicPr>
            <a:picLocks noChangeAspect="1" noChangeArrowheads="1"/>
          </p:cNvPicPr>
          <p:nvPr/>
        </p:nvPicPr>
        <p:blipFill>
          <a:blip r:embed="rId3" cstate="print"/>
          <a:srcRect/>
          <a:stretch>
            <a:fillRect/>
          </a:stretch>
        </p:blipFill>
        <p:spPr bwMode="auto">
          <a:xfrm>
            <a:off x="1476375" y="1343025"/>
            <a:ext cx="5976938" cy="5514975"/>
          </a:xfrm>
          <a:prstGeom prst="rect">
            <a:avLst/>
          </a:prstGeom>
          <a:noFill/>
          <a:ln w="9525">
            <a:noFill/>
            <a:miter lim="800000"/>
            <a:headEnd/>
            <a:tailEnd/>
          </a:ln>
        </p:spPr>
      </p:pic>
    </p:spTree>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3"/>
          <p:cNvSpPr>
            <a:spLocks noGrp="1" noChangeArrowheads="1"/>
          </p:cNvSpPr>
          <p:nvPr>
            <p:ph type="title"/>
          </p:nvPr>
        </p:nvSpPr>
        <p:spPr>
          <a:xfrm>
            <a:off x="1979613" y="188913"/>
            <a:ext cx="4987925" cy="762000"/>
          </a:xfrm>
        </p:spPr>
        <p:txBody>
          <a:bodyPr/>
          <a:lstStyle/>
          <a:p>
            <a:pPr algn="ctr" eaLnBrk="1" hangingPunct="1"/>
            <a:r>
              <a:rPr lang="zh-CN" altLang="en-US" sz="3200">
                <a:solidFill>
                  <a:srgbClr val="FFFF00"/>
                </a:solidFill>
              </a:rPr>
              <a:t>结构化脚本</a:t>
            </a:r>
          </a:p>
        </p:txBody>
      </p:sp>
      <p:pic>
        <p:nvPicPr>
          <p:cNvPr id="88066" name="Picture 5" descr="script1"/>
          <p:cNvPicPr>
            <a:picLocks noChangeAspect="1" noChangeArrowheads="1"/>
          </p:cNvPicPr>
          <p:nvPr/>
        </p:nvPicPr>
        <p:blipFill>
          <a:blip r:embed="rId3" cstate="print"/>
          <a:srcRect/>
          <a:stretch>
            <a:fillRect/>
          </a:stretch>
        </p:blipFill>
        <p:spPr bwMode="auto">
          <a:xfrm>
            <a:off x="1187450" y="1376363"/>
            <a:ext cx="5940425" cy="5457825"/>
          </a:xfrm>
          <a:prstGeom prst="rect">
            <a:avLst/>
          </a:prstGeom>
          <a:noFill/>
          <a:ln w="9525">
            <a:noFill/>
            <a:miter lim="800000"/>
            <a:headEnd/>
            <a:tailEnd/>
          </a:ln>
        </p:spPr>
      </p:pic>
      <p:sp>
        <p:nvSpPr>
          <p:cNvPr id="88067" name="Rectangle 7"/>
          <p:cNvSpPr>
            <a:spLocks noChangeArrowheads="1"/>
          </p:cNvSpPr>
          <p:nvPr/>
        </p:nvSpPr>
        <p:spPr bwMode="auto">
          <a:xfrm>
            <a:off x="0" y="5359400"/>
            <a:ext cx="9144000" cy="0"/>
          </a:xfrm>
          <a:prstGeom prst="rect">
            <a:avLst/>
          </a:prstGeom>
          <a:noFill/>
          <a:ln w="9525" algn="ctr">
            <a:noFill/>
            <a:miter lim="800000"/>
            <a:headEnd/>
            <a:tailEnd/>
          </a:ln>
        </p:spPr>
        <p:txBody>
          <a:bodyPr wrap="none" lIns="0" tIns="0" rIns="0" bIns="0" anchor="ctr">
            <a:spAutoFit/>
          </a:bodyPr>
          <a:lstStyle/>
          <a:p>
            <a:endParaRPr lang="zh-CN" altLang="en-US" sz="2400">
              <a:latin typeface="Times New Roman" pitchFamily="18" charset="0"/>
            </a:endParaRPr>
          </a:p>
        </p:txBody>
      </p:sp>
    </p:spTree>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1619250" y="404813"/>
            <a:ext cx="5689600" cy="514350"/>
          </a:xfrm>
        </p:spPr>
        <p:txBody>
          <a:bodyPr/>
          <a:lstStyle/>
          <a:p>
            <a:pPr algn="ctr" eaLnBrk="1" hangingPunct="1"/>
            <a:r>
              <a:rPr lang="zh-CN" altLang="en-US" sz="3200">
                <a:solidFill>
                  <a:srgbClr val="FFFF00"/>
                </a:solidFill>
              </a:rPr>
              <a:t>数据驱动测试脚本</a:t>
            </a:r>
          </a:p>
        </p:txBody>
      </p:sp>
      <p:pic>
        <p:nvPicPr>
          <p:cNvPr id="92162" name="Picture 3"/>
          <p:cNvPicPr>
            <a:picLocks noChangeAspect="1" noChangeArrowheads="1"/>
          </p:cNvPicPr>
          <p:nvPr/>
        </p:nvPicPr>
        <p:blipFill>
          <a:blip r:embed="rId3" cstate="print"/>
          <a:srcRect/>
          <a:stretch>
            <a:fillRect/>
          </a:stretch>
        </p:blipFill>
        <p:spPr bwMode="auto">
          <a:xfrm>
            <a:off x="874713" y="1736725"/>
            <a:ext cx="7335837" cy="2146300"/>
          </a:xfrm>
          <a:prstGeom prst="rect">
            <a:avLst/>
          </a:prstGeom>
          <a:noFill/>
          <a:ln w="38100">
            <a:noFill/>
            <a:miter lim="800000"/>
            <a:headEnd/>
            <a:tailEnd/>
          </a:ln>
        </p:spPr>
      </p:pic>
      <p:sp>
        <p:nvSpPr>
          <p:cNvPr id="2215940" name="Text Box 4"/>
          <p:cNvSpPr txBox="1">
            <a:spLocks noChangeArrowheads="1"/>
          </p:cNvSpPr>
          <p:nvPr/>
        </p:nvSpPr>
        <p:spPr bwMode="invGray">
          <a:xfrm>
            <a:off x="2808288" y="3105150"/>
            <a:ext cx="2546350" cy="673100"/>
          </a:xfrm>
          <a:prstGeom prst="rect">
            <a:avLst/>
          </a:prstGeom>
          <a:gradFill rotWithShape="0">
            <a:gsLst>
              <a:gs pos="0">
                <a:schemeClr val="accent1"/>
              </a:gs>
              <a:gs pos="100000">
                <a:schemeClr val="accent1">
                  <a:gamma/>
                  <a:shade val="46275"/>
                  <a:invGamma/>
                </a:schemeClr>
              </a:gs>
            </a:gsLst>
            <a:lin ang="2700000" scaled="1"/>
          </a:gradFill>
          <a:ln w="38100">
            <a:noFill/>
            <a:miter lim="800000"/>
            <a:headEnd/>
            <a:tailEnd/>
          </a:ln>
          <a:effectLst/>
        </p:spPr>
        <p:txBody>
          <a:bodyPr tIns="91440" bIns="91440">
            <a:spAutoFit/>
          </a:bodyPr>
          <a:lstStyle/>
          <a:p>
            <a:pPr algn="ctr">
              <a:lnSpc>
                <a:spcPct val="80000"/>
              </a:lnSpc>
              <a:defRPr/>
            </a:pPr>
            <a:r>
              <a:rPr lang="en-US" altLang="zh-CN" sz="2000" b="1">
                <a:latin typeface="Arial Narrow" pitchFamily="34" charset="0"/>
                <a:ea typeface="宋体" pitchFamily="2" charset="-122"/>
              </a:rPr>
              <a:t>Order ID changes with each order placed</a:t>
            </a:r>
          </a:p>
        </p:txBody>
      </p:sp>
      <p:grpSp>
        <p:nvGrpSpPr>
          <p:cNvPr id="2" name="Group 5"/>
          <p:cNvGrpSpPr>
            <a:grpSpLocks/>
          </p:cNvGrpSpPr>
          <p:nvPr/>
        </p:nvGrpSpPr>
        <p:grpSpPr bwMode="auto">
          <a:xfrm>
            <a:off x="5184775" y="2816225"/>
            <a:ext cx="1689100" cy="1860550"/>
            <a:chOff x="3645" y="1162"/>
            <a:chExt cx="1064" cy="1172"/>
          </a:xfrm>
        </p:grpSpPr>
        <p:grpSp>
          <p:nvGrpSpPr>
            <p:cNvPr id="92201" name="Group 6"/>
            <p:cNvGrpSpPr>
              <a:grpSpLocks/>
            </p:cNvGrpSpPr>
            <p:nvPr/>
          </p:nvGrpSpPr>
          <p:grpSpPr bwMode="auto">
            <a:xfrm>
              <a:off x="4225" y="1162"/>
              <a:ext cx="278" cy="255"/>
              <a:chOff x="2673" y="3290"/>
              <a:chExt cx="278" cy="255"/>
            </a:xfrm>
          </p:grpSpPr>
          <p:sp>
            <p:nvSpPr>
              <p:cNvPr id="2215943" name="Rectangle 7"/>
              <p:cNvSpPr>
                <a:spLocks noChangeArrowheads="1"/>
              </p:cNvSpPr>
              <p:nvPr/>
            </p:nvSpPr>
            <p:spPr bwMode="invGray">
              <a:xfrm>
                <a:off x="2673" y="3290"/>
                <a:ext cx="278" cy="255"/>
              </a:xfrm>
              <a:prstGeom prst="rect">
                <a:avLst/>
              </a:prstGeom>
              <a:solidFill>
                <a:schemeClr val="accent2"/>
              </a:solidFill>
              <a:ln w="38100">
                <a:solidFill>
                  <a:srgbClr val="FF0000"/>
                </a:solidFill>
                <a:miter lim="800000"/>
                <a:headEnd/>
                <a:tailEnd/>
              </a:ln>
              <a:effectLst>
                <a:outerShdw dist="45791" dir="2021404"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44" name="Picture 8"/>
              <p:cNvPicPr>
                <a:picLocks noChangeAspect="1" noChangeArrowheads="1"/>
              </p:cNvPicPr>
              <p:nvPr/>
            </p:nvPicPr>
            <p:blipFill>
              <a:blip r:embed="rId4" cstate="print"/>
              <a:srcRect/>
              <a:stretch>
                <a:fillRect/>
              </a:stretch>
            </p:blipFill>
            <p:spPr bwMode="invGray">
              <a:xfrm>
                <a:off x="2692" y="3315"/>
                <a:ext cx="246" cy="203"/>
              </a:xfrm>
              <a:prstGeom prst="rect">
                <a:avLst/>
              </a:prstGeom>
              <a:noFill/>
              <a:ln w="38100">
                <a:solidFill>
                  <a:srgbClr val="FF0000"/>
                </a:solidFill>
                <a:miter lim="800000"/>
                <a:headEnd/>
                <a:tailEnd/>
              </a:ln>
              <a:effectLst>
                <a:outerShdw dist="45791" dir="2021404" algn="ctr" rotWithShape="0">
                  <a:schemeClr val="bg2"/>
                </a:outerShdw>
              </a:effectLst>
            </p:spPr>
          </p:pic>
        </p:grpSp>
        <p:grpSp>
          <p:nvGrpSpPr>
            <p:cNvPr id="92202" name="Group 9"/>
            <p:cNvGrpSpPr>
              <a:grpSpLocks/>
            </p:cNvGrpSpPr>
            <p:nvPr/>
          </p:nvGrpSpPr>
          <p:grpSpPr bwMode="auto">
            <a:xfrm>
              <a:off x="4425" y="1373"/>
              <a:ext cx="284" cy="233"/>
              <a:chOff x="1815" y="2841"/>
              <a:chExt cx="284" cy="233"/>
            </a:xfrm>
          </p:grpSpPr>
          <p:sp>
            <p:nvSpPr>
              <p:cNvPr id="2215946" name="Rectangle 10"/>
              <p:cNvSpPr>
                <a:spLocks noChangeArrowheads="1"/>
              </p:cNvSpPr>
              <p:nvPr/>
            </p:nvSpPr>
            <p:spPr bwMode="invGray">
              <a:xfrm>
                <a:off x="1815" y="2841"/>
                <a:ext cx="284" cy="233"/>
              </a:xfrm>
              <a:prstGeom prst="rect">
                <a:avLst/>
              </a:prstGeom>
              <a:solidFill>
                <a:schemeClr val="accent2"/>
              </a:solidFill>
              <a:ln w="38100">
                <a:solidFill>
                  <a:srgbClr val="FF00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47" name="Picture 11"/>
              <p:cNvPicPr>
                <a:picLocks noChangeAspect="1" noChangeArrowheads="1"/>
              </p:cNvPicPr>
              <p:nvPr/>
            </p:nvPicPr>
            <p:blipFill>
              <a:blip r:embed="rId5" cstate="print"/>
              <a:srcRect/>
              <a:stretch>
                <a:fillRect/>
              </a:stretch>
            </p:blipFill>
            <p:spPr bwMode="invGray">
              <a:xfrm>
                <a:off x="1837" y="2857"/>
                <a:ext cx="246" cy="197"/>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92203" name="Group 12"/>
            <p:cNvGrpSpPr>
              <a:grpSpLocks/>
            </p:cNvGrpSpPr>
            <p:nvPr/>
          </p:nvGrpSpPr>
          <p:grpSpPr bwMode="auto">
            <a:xfrm>
              <a:off x="4329" y="1663"/>
              <a:ext cx="272" cy="201"/>
              <a:chOff x="2159" y="2831"/>
              <a:chExt cx="272" cy="201"/>
            </a:xfrm>
          </p:grpSpPr>
          <p:sp>
            <p:nvSpPr>
              <p:cNvPr id="2215949" name="Rectangle 13"/>
              <p:cNvSpPr>
                <a:spLocks noChangeArrowheads="1"/>
              </p:cNvSpPr>
              <p:nvPr/>
            </p:nvSpPr>
            <p:spPr bwMode="invGray">
              <a:xfrm>
                <a:off x="2159" y="2831"/>
                <a:ext cx="272" cy="201"/>
              </a:xfrm>
              <a:prstGeom prst="rect">
                <a:avLst/>
              </a:prstGeom>
              <a:solidFill>
                <a:schemeClr val="accent2"/>
              </a:solidFill>
              <a:ln w="38100">
                <a:solidFill>
                  <a:srgbClr val="FF00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50" name="Picture 14"/>
              <p:cNvPicPr>
                <a:picLocks noChangeAspect="1" noChangeArrowheads="1"/>
              </p:cNvPicPr>
              <p:nvPr/>
            </p:nvPicPr>
            <p:blipFill>
              <a:blip r:embed="rId6" cstate="print"/>
              <a:srcRect/>
              <a:stretch>
                <a:fillRect/>
              </a:stretch>
            </p:blipFill>
            <p:spPr bwMode="invGray">
              <a:xfrm>
                <a:off x="2170" y="2840"/>
                <a:ext cx="252" cy="178"/>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92204" name="Group 15"/>
            <p:cNvGrpSpPr>
              <a:grpSpLocks/>
            </p:cNvGrpSpPr>
            <p:nvPr/>
          </p:nvGrpSpPr>
          <p:grpSpPr bwMode="auto">
            <a:xfrm>
              <a:off x="4089" y="1821"/>
              <a:ext cx="284" cy="225"/>
              <a:chOff x="2673" y="2725"/>
              <a:chExt cx="284" cy="225"/>
            </a:xfrm>
          </p:grpSpPr>
          <p:sp>
            <p:nvSpPr>
              <p:cNvPr id="2215952" name="Rectangle 16"/>
              <p:cNvSpPr>
                <a:spLocks noChangeArrowheads="1"/>
              </p:cNvSpPr>
              <p:nvPr/>
            </p:nvSpPr>
            <p:spPr bwMode="invGray">
              <a:xfrm>
                <a:off x="2673" y="2725"/>
                <a:ext cx="284" cy="225"/>
              </a:xfrm>
              <a:prstGeom prst="rect">
                <a:avLst/>
              </a:prstGeom>
              <a:solidFill>
                <a:schemeClr val="accent2"/>
              </a:solidFill>
              <a:ln w="38100">
                <a:solidFill>
                  <a:srgbClr val="FF00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53" name="Picture 17"/>
              <p:cNvPicPr>
                <a:picLocks noChangeAspect="1" noChangeArrowheads="1"/>
              </p:cNvPicPr>
              <p:nvPr/>
            </p:nvPicPr>
            <p:blipFill>
              <a:blip r:embed="rId7" cstate="print"/>
              <a:srcRect/>
              <a:stretch>
                <a:fillRect/>
              </a:stretch>
            </p:blipFill>
            <p:spPr bwMode="invGray">
              <a:xfrm>
                <a:off x="2689" y="2742"/>
                <a:ext cx="252" cy="185"/>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92205" name="Group 18"/>
            <p:cNvGrpSpPr>
              <a:grpSpLocks/>
            </p:cNvGrpSpPr>
            <p:nvPr/>
          </p:nvGrpSpPr>
          <p:grpSpPr bwMode="auto">
            <a:xfrm>
              <a:off x="3851" y="1991"/>
              <a:ext cx="276" cy="185"/>
              <a:chOff x="2995" y="2735"/>
              <a:chExt cx="276" cy="185"/>
            </a:xfrm>
          </p:grpSpPr>
          <p:sp>
            <p:nvSpPr>
              <p:cNvPr id="2215955" name="Rectangle 19"/>
              <p:cNvSpPr>
                <a:spLocks noChangeArrowheads="1"/>
              </p:cNvSpPr>
              <p:nvPr/>
            </p:nvSpPr>
            <p:spPr bwMode="invGray">
              <a:xfrm>
                <a:off x="2995" y="2735"/>
                <a:ext cx="276" cy="185"/>
              </a:xfrm>
              <a:prstGeom prst="rect">
                <a:avLst/>
              </a:prstGeom>
              <a:solidFill>
                <a:schemeClr val="accent2"/>
              </a:solidFill>
              <a:ln w="38100">
                <a:solidFill>
                  <a:srgbClr val="FF00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56" name="Picture 20"/>
              <p:cNvPicPr>
                <a:picLocks noChangeAspect="1" noChangeArrowheads="1"/>
              </p:cNvPicPr>
              <p:nvPr/>
            </p:nvPicPr>
            <p:blipFill>
              <a:blip r:embed="rId8" cstate="print"/>
              <a:srcRect/>
              <a:stretch>
                <a:fillRect/>
              </a:stretch>
            </p:blipFill>
            <p:spPr bwMode="invGray">
              <a:xfrm>
                <a:off x="3016" y="2746"/>
                <a:ext cx="246" cy="166"/>
              </a:xfrm>
              <a:prstGeom prst="rect">
                <a:avLst/>
              </a:prstGeom>
              <a:noFill/>
              <a:ln w="38100">
                <a:solidFill>
                  <a:srgbClr val="FF0000"/>
                </a:solidFill>
                <a:miter lim="800000"/>
                <a:headEnd/>
                <a:tailEnd/>
              </a:ln>
              <a:effectLst>
                <a:outerShdw dist="63500" dir="3187806" algn="ctr" rotWithShape="0">
                  <a:schemeClr val="bg2"/>
                </a:outerShdw>
              </a:effectLst>
            </p:spPr>
          </p:pic>
        </p:grpSp>
        <p:grpSp>
          <p:nvGrpSpPr>
            <p:cNvPr id="92206" name="Group 21"/>
            <p:cNvGrpSpPr>
              <a:grpSpLocks/>
            </p:cNvGrpSpPr>
            <p:nvPr/>
          </p:nvGrpSpPr>
          <p:grpSpPr bwMode="auto">
            <a:xfrm>
              <a:off x="3645" y="2153"/>
              <a:ext cx="284" cy="181"/>
              <a:chOff x="3309" y="2705"/>
              <a:chExt cx="284" cy="181"/>
            </a:xfrm>
          </p:grpSpPr>
          <p:sp>
            <p:nvSpPr>
              <p:cNvPr id="2215958" name="Rectangle 22"/>
              <p:cNvSpPr>
                <a:spLocks noChangeArrowheads="1"/>
              </p:cNvSpPr>
              <p:nvPr/>
            </p:nvSpPr>
            <p:spPr bwMode="invGray">
              <a:xfrm>
                <a:off x="3309" y="2705"/>
                <a:ext cx="284" cy="181"/>
              </a:xfrm>
              <a:prstGeom prst="rect">
                <a:avLst/>
              </a:prstGeom>
              <a:solidFill>
                <a:schemeClr val="accent2"/>
              </a:solidFill>
              <a:ln w="38100">
                <a:solidFill>
                  <a:srgbClr val="FF00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59" name="Picture 23"/>
              <p:cNvPicPr>
                <a:picLocks noChangeAspect="1" noChangeArrowheads="1"/>
              </p:cNvPicPr>
              <p:nvPr/>
            </p:nvPicPr>
            <p:blipFill>
              <a:blip r:embed="rId9" cstate="print"/>
              <a:srcRect/>
              <a:stretch>
                <a:fillRect/>
              </a:stretch>
            </p:blipFill>
            <p:spPr bwMode="invGray">
              <a:xfrm>
                <a:off x="3324" y="2716"/>
                <a:ext cx="252" cy="160"/>
              </a:xfrm>
              <a:prstGeom prst="rect">
                <a:avLst/>
              </a:prstGeom>
              <a:noFill/>
              <a:ln w="38100">
                <a:solidFill>
                  <a:srgbClr val="FF0000"/>
                </a:solidFill>
                <a:miter lim="800000"/>
                <a:headEnd/>
                <a:tailEnd/>
              </a:ln>
              <a:effectLst>
                <a:outerShdw dist="63500" dir="3187806" algn="ctr" rotWithShape="0">
                  <a:schemeClr val="bg2"/>
                </a:outerShdw>
              </a:effectLst>
            </p:spPr>
          </p:pic>
        </p:grpSp>
        <p:sp>
          <p:nvSpPr>
            <p:cNvPr id="2215960" name="Line 24"/>
            <p:cNvSpPr>
              <a:spLocks noChangeShapeType="1"/>
            </p:cNvSpPr>
            <p:nvPr/>
          </p:nvSpPr>
          <p:spPr bwMode="invGray">
            <a:xfrm flipV="1">
              <a:off x="3784" y="1168"/>
              <a:ext cx="352" cy="432"/>
            </a:xfrm>
            <a:prstGeom prst="line">
              <a:avLst/>
            </a:prstGeom>
            <a:noFill/>
            <a:ln w="38100">
              <a:solidFill>
                <a:srgbClr val="FF00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61" name="Line 25"/>
            <p:cNvSpPr>
              <a:spLocks noChangeShapeType="1"/>
            </p:cNvSpPr>
            <p:nvPr/>
          </p:nvSpPr>
          <p:spPr bwMode="invGray">
            <a:xfrm flipV="1">
              <a:off x="3784" y="1408"/>
              <a:ext cx="360" cy="192"/>
            </a:xfrm>
            <a:prstGeom prst="line">
              <a:avLst/>
            </a:prstGeom>
            <a:noFill/>
            <a:ln w="38100">
              <a:solidFill>
                <a:srgbClr val="FF00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62" name="Line 26"/>
            <p:cNvSpPr>
              <a:spLocks noChangeShapeType="1"/>
            </p:cNvSpPr>
            <p:nvPr/>
          </p:nvSpPr>
          <p:spPr bwMode="invGray">
            <a:xfrm flipV="1">
              <a:off x="3784" y="1536"/>
              <a:ext cx="576" cy="64"/>
            </a:xfrm>
            <a:prstGeom prst="line">
              <a:avLst/>
            </a:prstGeom>
            <a:noFill/>
            <a:ln w="38100">
              <a:solidFill>
                <a:srgbClr val="FF00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63" name="Line 27"/>
            <p:cNvSpPr>
              <a:spLocks noChangeShapeType="1"/>
            </p:cNvSpPr>
            <p:nvPr/>
          </p:nvSpPr>
          <p:spPr bwMode="invGray">
            <a:xfrm>
              <a:off x="3784" y="1600"/>
              <a:ext cx="464" cy="128"/>
            </a:xfrm>
            <a:prstGeom prst="line">
              <a:avLst/>
            </a:prstGeom>
            <a:noFill/>
            <a:ln w="38100">
              <a:solidFill>
                <a:srgbClr val="FF00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64" name="Line 28"/>
            <p:cNvSpPr>
              <a:spLocks noChangeShapeType="1"/>
            </p:cNvSpPr>
            <p:nvPr/>
          </p:nvSpPr>
          <p:spPr bwMode="invGray">
            <a:xfrm>
              <a:off x="3784" y="1600"/>
              <a:ext cx="240" cy="208"/>
            </a:xfrm>
            <a:prstGeom prst="line">
              <a:avLst/>
            </a:prstGeom>
            <a:noFill/>
            <a:ln w="38100">
              <a:solidFill>
                <a:srgbClr val="FF00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65" name="Line 29"/>
            <p:cNvSpPr>
              <a:spLocks noChangeShapeType="1"/>
            </p:cNvSpPr>
            <p:nvPr/>
          </p:nvSpPr>
          <p:spPr bwMode="invGray">
            <a:xfrm>
              <a:off x="3784" y="1600"/>
              <a:ext cx="120" cy="280"/>
            </a:xfrm>
            <a:prstGeom prst="line">
              <a:avLst/>
            </a:prstGeom>
            <a:noFill/>
            <a:ln w="38100">
              <a:solidFill>
                <a:srgbClr val="FF00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66" name="Line 30"/>
            <p:cNvSpPr>
              <a:spLocks noChangeShapeType="1"/>
            </p:cNvSpPr>
            <p:nvPr/>
          </p:nvSpPr>
          <p:spPr bwMode="invGray">
            <a:xfrm flipH="1">
              <a:off x="3744" y="1600"/>
              <a:ext cx="40" cy="504"/>
            </a:xfrm>
            <a:prstGeom prst="line">
              <a:avLst/>
            </a:prstGeom>
            <a:noFill/>
            <a:ln w="38100">
              <a:solidFill>
                <a:srgbClr val="FF00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grpSp>
      <p:grpSp>
        <p:nvGrpSpPr>
          <p:cNvPr id="9" name="Group 31"/>
          <p:cNvGrpSpPr>
            <a:grpSpLocks/>
          </p:cNvGrpSpPr>
          <p:nvPr/>
        </p:nvGrpSpPr>
        <p:grpSpPr bwMode="auto">
          <a:xfrm>
            <a:off x="5184775" y="2816225"/>
            <a:ext cx="1689100" cy="1860550"/>
            <a:chOff x="3645" y="1162"/>
            <a:chExt cx="1064" cy="1172"/>
          </a:xfrm>
        </p:grpSpPr>
        <p:grpSp>
          <p:nvGrpSpPr>
            <p:cNvPr id="92170" name="Group 32"/>
            <p:cNvGrpSpPr>
              <a:grpSpLocks/>
            </p:cNvGrpSpPr>
            <p:nvPr/>
          </p:nvGrpSpPr>
          <p:grpSpPr bwMode="auto">
            <a:xfrm>
              <a:off x="4225" y="1162"/>
              <a:ext cx="278" cy="255"/>
              <a:chOff x="2673" y="3290"/>
              <a:chExt cx="278" cy="255"/>
            </a:xfrm>
          </p:grpSpPr>
          <p:sp>
            <p:nvSpPr>
              <p:cNvPr id="2215969" name="Rectangle 33"/>
              <p:cNvSpPr>
                <a:spLocks noChangeArrowheads="1"/>
              </p:cNvSpPr>
              <p:nvPr/>
            </p:nvSpPr>
            <p:spPr bwMode="ltGray">
              <a:xfrm>
                <a:off x="2673" y="3290"/>
                <a:ext cx="278" cy="255"/>
              </a:xfrm>
              <a:prstGeom prst="rect">
                <a:avLst/>
              </a:prstGeom>
              <a:solidFill>
                <a:schemeClr val="accent2"/>
              </a:solidFill>
              <a:ln w="38100">
                <a:solidFill>
                  <a:srgbClr val="00FF00"/>
                </a:solidFill>
                <a:miter lim="800000"/>
                <a:headEnd/>
                <a:tailEnd/>
              </a:ln>
              <a:effectLst>
                <a:outerShdw dist="45791" dir="2021404"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70" name="Picture 34"/>
              <p:cNvPicPr>
                <a:picLocks noChangeAspect="1" noChangeArrowheads="1"/>
              </p:cNvPicPr>
              <p:nvPr/>
            </p:nvPicPr>
            <p:blipFill>
              <a:blip r:embed="rId4" cstate="print"/>
              <a:srcRect/>
              <a:stretch>
                <a:fillRect/>
              </a:stretch>
            </p:blipFill>
            <p:spPr bwMode="ltGray">
              <a:xfrm>
                <a:off x="2692" y="3315"/>
                <a:ext cx="246" cy="203"/>
              </a:xfrm>
              <a:prstGeom prst="rect">
                <a:avLst/>
              </a:prstGeom>
              <a:noFill/>
              <a:ln w="38100">
                <a:solidFill>
                  <a:srgbClr val="00FF00"/>
                </a:solidFill>
                <a:miter lim="800000"/>
                <a:headEnd/>
                <a:tailEnd/>
              </a:ln>
              <a:effectLst>
                <a:outerShdw dist="45791" dir="2021404" algn="ctr" rotWithShape="0">
                  <a:schemeClr val="bg2"/>
                </a:outerShdw>
              </a:effectLst>
            </p:spPr>
          </p:pic>
        </p:grpSp>
        <p:grpSp>
          <p:nvGrpSpPr>
            <p:cNvPr id="92171" name="Group 35"/>
            <p:cNvGrpSpPr>
              <a:grpSpLocks/>
            </p:cNvGrpSpPr>
            <p:nvPr/>
          </p:nvGrpSpPr>
          <p:grpSpPr bwMode="auto">
            <a:xfrm>
              <a:off x="4425" y="1373"/>
              <a:ext cx="284" cy="233"/>
              <a:chOff x="1815" y="2841"/>
              <a:chExt cx="284" cy="233"/>
            </a:xfrm>
          </p:grpSpPr>
          <p:sp>
            <p:nvSpPr>
              <p:cNvPr id="2215972" name="Rectangle 36"/>
              <p:cNvSpPr>
                <a:spLocks noChangeArrowheads="1"/>
              </p:cNvSpPr>
              <p:nvPr/>
            </p:nvSpPr>
            <p:spPr bwMode="ltGray">
              <a:xfrm>
                <a:off x="1815" y="2841"/>
                <a:ext cx="284" cy="233"/>
              </a:xfrm>
              <a:prstGeom prst="rect">
                <a:avLst/>
              </a:prstGeom>
              <a:solidFill>
                <a:schemeClr val="accent2"/>
              </a:solidFill>
              <a:ln w="38100">
                <a:solidFill>
                  <a:srgbClr val="00FF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73" name="Picture 37"/>
              <p:cNvPicPr>
                <a:picLocks noChangeAspect="1" noChangeArrowheads="1"/>
              </p:cNvPicPr>
              <p:nvPr/>
            </p:nvPicPr>
            <p:blipFill>
              <a:blip r:embed="rId5" cstate="print"/>
              <a:srcRect/>
              <a:stretch>
                <a:fillRect/>
              </a:stretch>
            </p:blipFill>
            <p:spPr bwMode="ltGray">
              <a:xfrm>
                <a:off x="1837" y="2857"/>
                <a:ext cx="246" cy="197"/>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92172" name="Group 38"/>
            <p:cNvGrpSpPr>
              <a:grpSpLocks/>
            </p:cNvGrpSpPr>
            <p:nvPr/>
          </p:nvGrpSpPr>
          <p:grpSpPr bwMode="auto">
            <a:xfrm>
              <a:off x="4329" y="1663"/>
              <a:ext cx="272" cy="201"/>
              <a:chOff x="2159" y="2831"/>
              <a:chExt cx="272" cy="201"/>
            </a:xfrm>
          </p:grpSpPr>
          <p:sp>
            <p:nvSpPr>
              <p:cNvPr id="2215975" name="Rectangle 39"/>
              <p:cNvSpPr>
                <a:spLocks noChangeArrowheads="1"/>
              </p:cNvSpPr>
              <p:nvPr/>
            </p:nvSpPr>
            <p:spPr bwMode="ltGray">
              <a:xfrm>
                <a:off x="2159" y="2831"/>
                <a:ext cx="272" cy="201"/>
              </a:xfrm>
              <a:prstGeom prst="rect">
                <a:avLst/>
              </a:prstGeom>
              <a:solidFill>
                <a:schemeClr val="accent2"/>
              </a:solidFill>
              <a:ln w="38100">
                <a:solidFill>
                  <a:srgbClr val="00FF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76" name="Picture 40"/>
              <p:cNvPicPr>
                <a:picLocks noChangeAspect="1" noChangeArrowheads="1"/>
              </p:cNvPicPr>
              <p:nvPr/>
            </p:nvPicPr>
            <p:blipFill>
              <a:blip r:embed="rId6" cstate="print"/>
              <a:srcRect/>
              <a:stretch>
                <a:fillRect/>
              </a:stretch>
            </p:blipFill>
            <p:spPr bwMode="ltGray">
              <a:xfrm>
                <a:off x="2170" y="2840"/>
                <a:ext cx="252" cy="178"/>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92173" name="Group 41"/>
            <p:cNvGrpSpPr>
              <a:grpSpLocks/>
            </p:cNvGrpSpPr>
            <p:nvPr/>
          </p:nvGrpSpPr>
          <p:grpSpPr bwMode="auto">
            <a:xfrm>
              <a:off x="4089" y="1821"/>
              <a:ext cx="284" cy="225"/>
              <a:chOff x="2673" y="2725"/>
              <a:chExt cx="284" cy="225"/>
            </a:xfrm>
          </p:grpSpPr>
          <p:sp>
            <p:nvSpPr>
              <p:cNvPr id="2215978" name="Rectangle 42"/>
              <p:cNvSpPr>
                <a:spLocks noChangeArrowheads="1"/>
              </p:cNvSpPr>
              <p:nvPr/>
            </p:nvSpPr>
            <p:spPr bwMode="ltGray">
              <a:xfrm>
                <a:off x="2673" y="2725"/>
                <a:ext cx="284" cy="225"/>
              </a:xfrm>
              <a:prstGeom prst="rect">
                <a:avLst/>
              </a:prstGeom>
              <a:solidFill>
                <a:schemeClr val="accent2"/>
              </a:solidFill>
              <a:ln w="38100">
                <a:solidFill>
                  <a:srgbClr val="00FF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79" name="Picture 43"/>
              <p:cNvPicPr>
                <a:picLocks noChangeAspect="1" noChangeArrowheads="1"/>
              </p:cNvPicPr>
              <p:nvPr/>
            </p:nvPicPr>
            <p:blipFill>
              <a:blip r:embed="rId7" cstate="print"/>
              <a:srcRect/>
              <a:stretch>
                <a:fillRect/>
              </a:stretch>
            </p:blipFill>
            <p:spPr bwMode="ltGray">
              <a:xfrm>
                <a:off x="2689" y="2742"/>
                <a:ext cx="252" cy="185"/>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92174" name="Group 44"/>
            <p:cNvGrpSpPr>
              <a:grpSpLocks/>
            </p:cNvGrpSpPr>
            <p:nvPr/>
          </p:nvGrpSpPr>
          <p:grpSpPr bwMode="auto">
            <a:xfrm>
              <a:off x="3851" y="1991"/>
              <a:ext cx="276" cy="185"/>
              <a:chOff x="2995" y="2735"/>
              <a:chExt cx="276" cy="185"/>
            </a:xfrm>
          </p:grpSpPr>
          <p:sp>
            <p:nvSpPr>
              <p:cNvPr id="2215981" name="Rectangle 45"/>
              <p:cNvSpPr>
                <a:spLocks noChangeArrowheads="1"/>
              </p:cNvSpPr>
              <p:nvPr/>
            </p:nvSpPr>
            <p:spPr bwMode="ltGray">
              <a:xfrm>
                <a:off x="2995" y="2735"/>
                <a:ext cx="276" cy="185"/>
              </a:xfrm>
              <a:prstGeom prst="rect">
                <a:avLst/>
              </a:prstGeom>
              <a:solidFill>
                <a:schemeClr val="accent2"/>
              </a:solidFill>
              <a:ln w="38100">
                <a:solidFill>
                  <a:srgbClr val="00FF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82" name="Picture 46"/>
              <p:cNvPicPr>
                <a:picLocks noChangeAspect="1" noChangeArrowheads="1"/>
              </p:cNvPicPr>
              <p:nvPr/>
            </p:nvPicPr>
            <p:blipFill>
              <a:blip r:embed="rId8" cstate="print"/>
              <a:srcRect/>
              <a:stretch>
                <a:fillRect/>
              </a:stretch>
            </p:blipFill>
            <p:spPr bwMode="ltGray">
              <a:xfrm>
                <a:off x="3016" y="2746"/>
                <a:ext cx="246" cy="166"/>
              </a:xfrm>
              <a:prstGeom prst="rect">
                <a:avLst/>
              </a:prstGeom>
              <a:noFill/>
              <a:ln w="38100">
                <a:solidFill>
                  <a:srgbClr val="00FF00"/>
                </a:solidFill>
                <a:miter lim="800000"/>
                <a:headEnd/>
                <a:tailEnd/>
              </a:ln>
              <a:effectLst>
                <a:outerShdw dist="63500" dir="3187806" algn="ctr" rotWithShape="0">
                  <a:schemeClr val="bg2"/>
                </a:outerShdw>
              </a:effectLst>
            </p:spPr>
          </p:pic>
        </p:grpSp>
        <p:grpSp>
          <p:nvGrpSpPr>
            <p:cNvPr id="92175" name="Group 47"/>
            <p:cNvGrpSpPr>
              <a:grpSpLocks/>
            </p:cNvGrpSpPr>
            <p:nvPr/>
          </p:nvGrpSpPr>
          <p:grpSpPr bwMode="auto">
            <a:xfrm>
              <a:off x="3645" y="2153"/>
              <a:ext cx="284" cy="181"/>
              <a:chOff x="3309" y="2705"/>
              <a:chExt cx="284" cy="181"/>
            </a:xfrm>
          </p:grpSpPr>
          <p:sp>
            <p:nvSpPr>
              <p:cNvPr id="2215984" name="Rectangle 48"/>
              <p:cNvSpPr>
                <a:spLocks noChangeArrowheads="1"/>
              </p:cNvSpPr>
              <p:nvPr/>
            </p:nvSpPr>
            <p:spPr bwMode="ltGray">
              <a:xfrm>
                <a:off x="3309" y="2705"/>
                <a:ext cx="284" cy="181"/>
              </a:xfrm>
              <a:prstGeom prst="rect">
                <a:avLst/>
              </a:prstGeom>
              <a:solidFill>
                <a:schemeClr val="accent2"/>
              </a:solidFill>
              <a:ln w="38100">
                <a:solidFill>
                  <a:srgbClr val="00FF00"/>
                </a:solidFill>
                <a:miter lim="800000"/>
                <a:headEnd/>
                <a:tailEnd/>
              </a:ln>
              <a:effectLst>
                <a:outerShdw dist="63500" dir="3187806" algn="ctr" rotWithShape="0">
                  <a:schemeClr val="bg2"/>
                </a:outerShdw>
              </a:effectLst>
            </p:spPr>
            <p:txBody>
              <a:bodyPr tIns="91440" bIns="91440" anchor="ctr">
                <a:spAutoFit/>
              </a:bodyPr>
              <a:lstStyle/>
              <a:p>
                <a:pPr>
                  <a:defRPr/>
                </a:pPr>
                <a:endParaRPr lang="zh-CN" altLang="en-US">
                  <a:ea typeface="宋体" pitchFamily="2" charset="-122"/>
                </a:endParaRPr>
              </a:p>
            </p:txBody>
          </p:sp>
          <p:pic>
            <p:nvPicPr>
              <p:cNvPr id="2215985" name="Picture 49"/>
              <p:cNvPicPr>
                <a:picLocks noChangeAspect="1" noChangeArrowheads="1"/>
              </p:cNvPicPr>
              <p:nvPr/>
            </p:nvPicPr>
            <p:blipFill>
              <a:blip r:embed="rId9" cstate="print"/>
              <a:srcRect/>
              <a:stretch>
                <a:fillRect/>
              </a:stretch>
            </p:blipFill>
            <p:spPr bwMode="ltGray">
              <a:xfrm>
                <a:off x="3324" y="2716"/>
                <a:ext cx="252" cy="160"/>
              </a:xfrm>
              <a:prstGeom prst="rect">
                <a:avLst/>
              </a:prstGeom>
              <a:noFill/>
              <a:ln w="38100">
                <a:solidFill>
                  <a:srgbClr val="00FF00"/>
                </a:solidFill>
                <a:miter lim="800000"/>
                <a:headEnd/>
                <a:tailEnd/>
              </a:ln>
              <a:effectLst>
                <a:outerShdw dist="63500" dir="3187806" algn="ctr" rotWithShape="0">
                  <a:schemeClr val="bg2"/>
                </a:outerShdw>
              </a:effectLst>
            </p:spPr>
          </p:pic>
        </p:grpSp>
        <p:sp>
          <p:nvSpPr>
            <p:cNvPr id="2215986" name="Line 50"/>
            <p:cNvSpPr>
              <a:spLocks noChangeShapeType="1"/>
            </p:cNvSpPr>
            <p:nvPr/>
          </p:nvSpPr>
          <p:spPr bwMode="ltGray">
            <a:xfrm flipV="1">
              <a:off x="3784" y="1168"/>
              <a:ext cx="352" cy="432"/>
            </a:xfrm>
            <a:prstGeom prst="line">
              <a:avLst/>
            </a:prstGeom>
            <a:noFill/>
            <a:ln w="38100">
              <a:solidFill>
                <a:srgbClr val="00FF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87" name="Line 51"/>
            <p:cNvSpPr>
              <a:spLocks noChangeShapeType="1"/>
            </p:cNvSpPr>
            <p:nvPr/>
          </p:nvSpPr>
          <p:spPr bwMode="ltGray">
            <a:xfrm flipV="1">
              <a:off x="3784" y="1408"/>
              <a:ext cx="360" cy="192"/>
            </a:xfrm>
            <a:prstGeom prst="line">
              <a:avLst/>
            </a:prstGeom>
            <a:noFill/>
            <a:ln w="38100">
              <a:solidFill>
                <a:srgbClr val="00FF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88" name="Line 52"/>
            <p:cNvSpPr>
              <a:spLocks noChangeShapeType="1"/>
            </p:cNvSpPr>
            <p:nvPr/>
          </p:nvSpPr>
          <p:spPr bwMode="ltGray">
            <a:xfrm flipV="1">
              <a:off x="3784" y="1536"/>
              <a:ext cx="576" cy="64"/>
            </a:xfrm>
            <a:prstGeom prst="line">
              <a:avLst/>
            </a:prstGeom>
            <a:noFill/>
            <a:ln w="38100">
              <a:solidFill>
                <a:srgbClr val="00FF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89" name="Line 53"/>
            <p:cNvSpPr>
              <a:spLocks noChangeShapeType="1"/>
            </p:cNvSpPr>
            <p:nvPr/>
          </p:nvSpPr>
          <p:spPr bwMode="ltGray">
            <a:xfrm>
              <a:off x="3784" y="1600"/>
              <a:ext cx="464" cy="128"/>
            </a:xfrm>
            <a:prstGeom prst="line">
              <a:avLst/>
            </a:prstGeom>
            <a:noFill/>
            <a:ln w="38100">
              <a:solidFill>
                <a:srgbClr val="00FF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90" name="Line 54"/>
            <p:cNvSpPr>
              <a:spLocks noChangeShapeType="1"/>
            </p:cNvSpPr>
            <p:nvPr/>
          </p:nvSpPr>
          <p:spPr bwMode="ltGray">
            <a:xfrm>
              <a:off x="3784" y="1600"/>
              <a:ext cx="240" cy="208"/>
            </a:xfrm>
            <a:prstGeom prst="line">
              <a:avLst/>
            </a:prstGeom>
            <a:noFill/>
            <a:ln w="38100">
              <a:solidFill>
                <a:srgbClr val="00FF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91" name="Line 55"/>
            <p:cNvSpPr>
              <a:spLocks noChangeShapeType="1"/>
            </p:cNvSpPr>
            <p:nvPr/>
          </p:nvSpPr>
          <p:spPr bwMode="ltGray">
            <a:xfrm>
              <a:off x="3784" y="1600"/>
              <a:ext cx="120" cy="280"/>
            </a:xfrm>
            <a:prstGeom prst="line">
              <a:avLst/>
            </a:prstGeom>
            <a:noFill/>
            <a:ln w="38100">
              <a:solidFill>
                <a:srgbClr val="00FF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sp>
          <p:nvSpPr>
            <p:cNvPr id="2215992" name="Line 56"/>
            <p:cNvSpPr>
              <a:spLocks noChangeShapeType="1"/>
            </p:cNvSpPr>
            <p:nvPr/>
          </p:nvSpPr>
          <p:spPr bwMode="ltGray">
            <a:xfrm flipH="1">
              <a:off x="3744" y="1600"/>
              <a:ext cx="40" cy="504"/>
            </a:xfrm>
            <a:prstGeom prst="line">
              <a:avLst/>
            </a:prstGeom>
            <a:noFill/>
            <a:ln w="38100">
              <a:solidFill>
                <a:srgbClr val="00FF00"/>
              </a:solidFill>
              <a:round/>
              <a:headEnd/>
              <a:tailEnd type="triangle" w="med" len="med"/>
            </a:ln>
            <a:effectLst>
              <a:outerShdw dist="53882" dir="2700000" algn="ctr" rotWithShape="0">
                <a:schemeClr val="bg2"/>
              </a:outerShdw>
            </a:effectLst>
          </p:spPr>
          <p:txBody>
            <a:bodyPr wrap="none" tIns="91440" bIns="91440" anchor="ctr">
              <a:spAutoFit/>
            </a:bodyPr>
            <a:lstStyle/>
            <a:p>
              <a:pPr>
                <a:defRPr/>
              </a:pPr>
              <a:endParaRPr lang="zh-CN" altLang="en-US">
                <a:ea typeface="宋体" pitchFamily="2" charset="-122"/>
              </a:endParaRPr>
            </a:p>
          </p:txBody>
        </p:sp>
        <p:pic>
          <p:nvPicPr>
            <p:cNvPr id="92183" name="Picture 57"/>
            <p:cNvPicPr>
              <a:picLocks noChangeAspect="1" noChangeArrowheads="1"/>
            </p:cNvPicPr>
            <p:nvPr/>
          </p:nvPicPr>
          <p:blipFill>
            <a:blip r:embed="rId10" cstate="print"/>
            <a:srcRect/>
            <a:stretch>
              <a:fillRect/>
            </a:stretch>
          </p:blipFill>
          <p:spPr bwMode="ltGray">
            <a:xfrm>
              <a:off x="4252" y="1235"/>
              <a:ext cx="215" cy="105"/>
            </a:xfrm>
            <a:prstGeom prst="rect">
              <a:avLst/>
            </a:prstGeom>
            <a:noFill/>
            <a:ln w="38100">
              <a:noFill/>
              <a:miter lim="800000"/>
              <a:headEnd/>
              <a:tailEnd/>
            </a:ln>
          </p:spPr>
        </p:pic>
        <p:pic>
          <p:nvPicPr>
            <p:cNvPr id="92184" name="Picture 58"/>
            <p:cNvPicPr>
              <a:picLocks noChangeAspect="1" noChangeArrowheads="1"/>
            </p:cNvPicPr>
            <p:nvPr/>
          </p:nvPicPr>
          <p:blipFill>
            <a:blip r:embed="rId10" cstate="print"/>
            <a:srcRect/>
            <a:stretch>
              <a:fillRect/>
            </a:stretch>
          </p:blipFill>
          <p:spPr bwMode="ltGray">
            <a:xfrm>
              <a:off x="4466" y="1434"/>
              <a:ext cx="215" cy="105"/>
            </a:xfrm>
            <a:prstGeom prst="rect">
              <a:avLst/>
            </a:prstGeom>
            <a:noFill/>
            <a:ln w="38100">
              <a:noFill/>
              <a:miter lim="800000"/>
              <a:headEnd/>
              <a:tailEnd/>
            </a:ln>
          </p:spPr>
        </p:pic>
        <p:pic>
          <p:nvPicPr>
            <p:cNvPr id="92185" name="Picture 59"/>
            <p:cNvPicPr>
              <a:picLocks noChangeAspect="1" noChangeArrowheads="1"/>
            </p:cNvPicPr>
            <p:nvPr/>
          </p:nvPicPr>
          <p:blipFill>
            <a:blip r:embed="rId10" cstate="print"/>
            <a:srcRect/>
            <a:stretch>
              <a:fillRect/>
            </a:stretch>
          </p:blipFill>
          <p:spPr bwMode="ltGray">
            <a:xfrm>
              <a:off x="4354" y="1697"/>
              <a:ext cx="215" cy="105"/>
            </a:xfrm>
            <a:prstGeom prst="rect">
              <a:avLst/>
            </a:prstGeom>
            <a:noFill/>
            <a:ln w="38100">
              <a:noFill/>
              <a:miter lim="800000"/>
              <a:headEnd/>
              <a:tailEnd/>
            </a:ln>
          </p:spPr>
        </p:pic>
        <p:pic>
          <p:nvPicPr>
            <p:cNvPr id="92186" name="Picture 60"/>
            <p:cNvPicPr>
              <a:picLocks noChangeAspect="1" noChangeArrowheads="1"/>
            </p:cNvPicPr>
            <p:nvPr/>
          </p:nvPicPr>
          <p:blipFill>
            <a:blip r:embed="rId10" cstate="print"/>
            <a:srcRect/>
            <a:stretch>
              <a:fillRect/>
            </a:stretch>
          </p:blipFill>
          <p:spPr bwMode="ltGray">
            <a:xfrm>
              <a:off x="4129" y="1877"/>
              <a:ext cx="215" cy="105"/>
            </a:xfrm>
            <a:prstGeom prst="rect">
              <a:avLst/>
            </a:prstGeom>
            <a:noFill/>
            <a:ln w="38100">
              <a:noFill/>
              <a:miter lim="800000"/>
              <a:headEnd/>
              <a:tailEnd/>
            </a:ln>
          </p:spPr>
        </p:pic>
        <p:pic>
          <p:nvPicPr>
            <p:cNvPr id="92187" name="Picture 61"/>
            <p:cNvPicPr>
              <a:picLocks noChangeAspect="1" noChangeArrowheads="1"/>
            </p:cNvPicPr>
            <p:nvPr/>
          </p:nvPicPr>
          <p:blipFill>
            <a:blip r:embed="rId10" cstate="print"/>
            <a:srcRect/>
            <a:stretch>
              <a:fillRect/>
            </a:stretch>
          </p:blipFill>
          <p:spPr bwMode="ltGray">
            <a:xfrm>
              <a:off x="3889" y="2033"/>
              <a:ext cx="215" cy="105"/>
            </a:xfrm>
            <a:prstGeom prst="rect">
              <a:avLst/>
            </a:prstGeom>
            <a:noFill/>
            <a:ln w="38100">
              <a:noFill/>
              <a:miter lim="800000"/>
              <a:headEnd/>
              <a:tailEnd/>
            </a:ln>
          </p:spPr>
        </p:pic>
        <p:pic>
          <p:nvPicPr>
            <p:cNvPr id="92188" name="Picture 62"/>
            <p:cNvPicPr>
              <a:picLocks noChangeAspect="1" noChangeArrowheads="1"/>
            </p:cNvPicPr>
            <p:nvPr/>
          </p:nvPicPr>
          <p:blipFill>
            <a:blip r:embed="rId10" cstate="print"/>
            <a:srcRect/>
            <a:stretch>
              <a:fillRect/>
            </a:stretch>
          </p:blipFill>
          <p:spPr bwMode="ltGray">
            <a:xfrm>
              <a:off x="3682" y="2189"/>
              <a:ext cx="215" cy="105"/>
            </a:xfrm>
            <a:prstGeom prst="rect">
              <a:avLst/>
            </a:prstGeom>
            <a:noFill/>
            <a:ln w="38100">
              <a:noFill/>
              <a:miter lim="800000"/>
              <a:headEnd/>
              <a:tailEnd/>
            </a:ln>
          </p:spPr>
        </p:pic>
      </p:grpSp>
      <p:sp>
        <p:nvSpPr>
          <p:cNvPr id="2215999" name="Rectangle 63"/>
          <p:cNvSpPr>
            <a:spLocks noChangeArrowheads="1"/>
          </p:cNvSpPr>
          <p:nvPr/>
        </p:nvSpPr>
        <p:spPr bwMode="invGray">
          <a:xfrm>
            <a:off x="7005638" y="2938463"/>
            <a:ext cx="1536700" cy="2144712"/>
          </a:xfrm>
          <a:prstGeom prst="rect">
            <a:avLst/>
          </a:prstGeom>
          <a:solidFill>
            <a:srgbClr val="FF0000"/>
          </a:solidFill>
          <a:ln w="38100">
            <a:solidFill>
              <a:srgbClr val="FF0000"/>
            </a:solidFill>
            <a:miter lim="800000"/>
            <a:headEnd/>
            <a:tailEnd/>
          </a:ln>
          <a:effectLst>
            <a:outerShdw dist="53882" dir="2700000" algn="ctr" rotWithShape="0">
              <a:schemeClr val="bg2"/>
            </a:outerShdw>
          </a:effectLst>
        </p:spPr>
        <p:txBody>
          <a:bodyPr tIns="91440" bIns="91440" anchor="ctr">
            <a:spAutoFit/>
          </a:bodyPr>
          <a:lstStyle/>
          <a:p>
            <a:pPr algn="ctr">
              <a:lnSpc>
                <a:spcPct val="90000"/>
              </a:lnSpc>
              <a:defRPr/>
            </a:pPr>
            <a:r>
              <a:rPr lang="en-US" altLang="zh-CN" sz="2000" b="1">
                <a:latin typeface="Arial Narrow" pitchFamily="34" charset="0"/>
                <a:ea typeface="宋体" pitchFamily="2" charset="-122"/>
              </a:rPr>
              <a:t>Test Fails when comparing static baseline to dynamic data</a:t>
            </a:r>
          </a:p>
        </p:txBody>
      </p:sp>
      <p:sp>
        <p:nvSpPr>
          <p:cNvPr id="2216000" name="Rectangle 64"/>
          <p:cNvSpPr>
            <a:spLocks noChangeArrowheads="1"/>
          </p:cNvSpPr>
          <p:nvPr/>
        </p:nvSpPr>
        <p:spPr bwMode="gray">
          <a:xfrm>
            <a:off x="7005638" y="2936875"/>
            <a:ext cx="1536700" cy="2144713"/>
          </a:xfrm>
          <a:prstGeom prst="rect">
            <a:avLst/>
          </a:prstGeom>
          <a:solidFill>
            <a:srgbClr val="CCFFCC"/>
          </a:solidFill>
          <a:ln w="38100">
            <a:solidFill>
              <a:srgbClr val="CCFFCC"/>
            </a:solidFill>
            <a:miter lim="800000"/>
            <a:headEnd/>
            <a:tailEnd/>
          </a:ln>
          <a:effectLst>
            <a:outerShdw dist="53882" dir="2700000" algn="ctr" rotWithShape="0">
              <a:schemeClr val="bg2"/>
            </a:outerShdw>
          </a:effectLst>
        </p:spPr>
        <p:txBody>
          <a:bodyPr tIns="91440" bIns="91440" anchor="ctr">
            <a:spAutoFit/>
          </a:bodyPr>
          <a:lstStyle/>
          <a:p>
            <a:pPr algn="ctr">
              <a:lnSpc>
                <a:spcPct val="90000"/>
              </a:lnSpc>
              <a:defRPr/>
            </a:pPr>
            <a:r>
              <a:rPr lang="en-US" altLang="zh-CN" sz="2000" b="1">
                <a:latin typeface="Arial Narrow" pitchFamily="34" charset="0"/>
                <a:ea typeface="宋体" pitchFamily="2" charset="-122"/>
              </a:rPr>
              <a:t>Test Passes when comparing pattern baseline to dynamic data</a:t>
            </a:r>
          </a:p>
        </p:txBody>
      </p:sp>
      <p:sp>
        <p:nvSpPr>
          <p:cNvPr id="92168" name="Rectangle 65"/>
          <p:cNvSpPr>
            <a:spLocks noChangeArrowheads="1"/>
          </p:cNvSpPr>
          <p:nvPr/>
        </p:nvSpPr>
        <p:spPr bwMode="auto">
          <a:xfrm>
            <a:off x="863600" y="4832350"/>
            <a:ext cx="5364163" cy="650875"/>
          </a:xfrm>
          <a:prstGeom prst="rect">
            <a:avLst/>
          </a:prstGeom>
          <a:noFill/>
          <a:ln w="9525" algn="ctr">
            <a:noFill/>
            <a:miter lim="800000"/>
            <a:headEnd/>
            <a:tailEnd/>
          </a:ln>
        </p:spPr>
        <p:txBody>
          <a:bodyPr>
            <a:spAutoFit/>
          </a:bodyPr>
          <a:lstStyle/>
          <a:p>
            <a:pPr marL="114300" indent="-114300">
              <a:lnSpc>
                <a:spcPts val="2200"/>
              </a:lnSpc>
              <a:buClr>
                <a:schemeClr val="accent1"/>
              </a:buClr>
              <a:buSzPct val="75000"/>
            </a:pPr>
            <a:r>
              <a:rPr lang="zh-CN" altLang="en-US" sz="2400" b="1" dirty="0">
                <a:latin typeface="Arial Black" pitchFamily="34" charset="0"/>
                <a:ea typeface="楷体_GB2312"/>
                <a:cs typeface="楷体_GB2312"/>
              </a:rPr>
              <a:t>动态内容匹配</a:t>
            </a:r>
          </a:p>
          <a:p>
            <a:pPr lvl="1">
              <a:lnSpc>
                <a:spcPts val="2200"/>
              </a:lnSpc>
              <a:buClr>
                <a:schemeClr val="accent1"/>
              </a:buClr>
              <a:buSzPct val="75000"/>
            </a:pPr>
            <a:r>
              <a:rPr lang="zh-CN" altLang="en-US" sz="2400" b="1" dirty="0">
                <a:latin typeface="Arial Black" pitchFamily="34" charset="0"/>
                <a:ea typeface="楷体_GB2312"/>
                <a:cs typeface="楷体_GB2312"/>
              </a:rPr>
              <a:t>利用模式匹配技术来验证数据</a:t>
            </a:r>
          </a:p>
        </p:txBody>
      </p:sp>
      <p:sp>
        <p:nvSpPr>
          <p:cNvPr id="92169" name="Rectangle 66"/>
          <p:cNvSpPr>
            <a:spLocks noChangeArrowheads="1"/>
          </p:cNvSpPr>
          <p:nvPr/>
        </p:nvSpPr>
        <p:spPr bwMode="auto">
          <a:xfrm>
            <a:off x="792163" y="5481638"/>
            <a:ext cx="7669212" cy="650875"/>
          </a:xfrm>
          <a:prstGeom prst="rect">
            <a:avLst/>
          </a:prstGeom>
          <a:noFill/>
          <a:ln w="9525" algn="ctr">
            <a:noFill/>
            <a:miter lim="800000"/>
            <a:headEnd/>
            <a:tailEnd/>
          </a:ln>
        </p:spPr>
        <p:txBody>
          <a:bodyPr>
            <a:spAutoFit/>
          </a:bodyPr>
          <a:lstStyle/>
          <a:p>
            <a:pPr lvl="1">
              <a:lnSpc>
                <a:spcPts val="2200"/>
              </a:lnSpc>
              <a:buClr>
                <a:schemeClr val="accent1"/>
              </a:buClr>
              <a:buSzPct val="75000"/>
            </a:pPr>
            <a:r>
              <a:rPr lang="zh-CN" altLang="en-US" sz="2400" dirty="0">
                <a:ea typeface="楷体_GB2312"/>
                <a:cs typeface="楷体_GB2312"/>
              </a:rPr>
              <a:t>如不是验证 “</a:t>
            </a:r>
            <a:r>
              <a:rPr lang="en-US" altLang="zh-CN" sz="2400" dirty="0">
                <a:ea typeface="楷体_GB2312"/>
                <a:cs typeface="楷体_GB2312"/>
              </a:rPr>
              <a:t>Order ID 230”, </a:t>
            </a:r>
            <a:r>
              <a:rPr lang="zh-CN" altLang="en-US" sz="2400" dirty="0">
                <a:ea typeface="楷体_GB2312"/>
                <a:cs typeface="楷体_GB2312"/>
              </a:rPr>
              <a:t>而是 “</a:t>
            </a:r>
            <a:r>
              <a:rPr lang="en-US" altLang="zh-CN" sz="2400" dirty="0">
                <a:ea typeface="楷体_GB2312"/>
                <a:cs typeface="楷体_GB2312"/>
              </a:rPr>
              <a:t>Order ID ###” </a:t>
            </a:r>
          </a:p>
          <a:p>
            <a:pPr lvl="1">
              <a:lnSpc>
                <a:spcPts val="2200"/>
              </a:lnSpc>
              <a:buClr>
                <a:schemeClr val="accent1"/>
              </a:buClr>
              <a:buSzPct val="75000"/>
            </a:pPr>
            <a:r>
              <a:rPr lang="zh-CN" altLang="en-US" sz="2400" dirty="0">
                <a:ea typeface="楷体_GB2312"/>
                <a:cs typeface="楷体_GB2312"/>
              </a:rPr>
              <a:t>当验证应用的行为时，</a:t>
            </a:r>
            <a:r>
              <a:rPr lang="zh-CN" altLang="en-US" sz="2400" i="0" dirty="0">
                <a:ea typeface="楷体_GB2312"/>
                <a:cs typeface="楷体_GB2312"/>
              </a:rPr>
              <a:t>考虑</a:t>
            </a:r>
            <a:r>
              <a:rPr lang="zh-CN" altLang="en-US" sz="2400" dirty="0">
                <a:ea typeface="楷体_GB2312"/>
                <a:cs typeface="楷体_GB2312"/>
              </a:rPr>
              <a:t>了各种不同的合法响应</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15940"/>
                                        </p:tgtEl>
                                        <p:attrNameLst>
                                          <p:attrName>style.visibility</p:attrName>
                                        </p:attrNameLst>
                                      </p:cBhvr>
                                      <p:to>
                                        <p:strVal val="visible"/>
                                      </p:to>
                                    </p:set>
                                    <p:animEffect transition="in" filter="dissolve">
                                      <p:cBhvr>
                                        <p:cTn id="7" dur="500"/>
                                        <p:tgtEl>
                                          <p:spTgt spid="22159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15999"/>
                                        </p:tgtEl>
                                        <p:attrNameLst>
                                          <p:attrName>style.visibility</p:attrName>
                                        </p:attrNameLst>
                                      </p:cBhvr>
                                      <p:to>
                                        <p:strVal val="visible"/>
                                      </p:to>
                                    </p:set>
                                    <p:animEffect transition="in" filter="wipe(up)">
                                      <p:cBhvr>
                                        <p:cTn id="15" dur="500"/>
                                        <p:tgtEl>
                                          <p:spTgt spid="221599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216000"/>
                                        </p:tgtEl>
                                        <p:attrNameLst>
                                          <p:attrName>style.visibility</p:attrName>
                                        </p:attrNameLst>
                                      </p:cBhvr>
                                      <p:to>
                                        <p:strVal val="visible"/>
                                      </p:to>
                                    </p:set>
                                    <p:animEffect transition="in" filter="dissolve">
                                      <p:cBhvr>
                                        <p:cTn id="24" dur="500"/>
                                        <p:tgtEl>
                                          <p:spTgt spid="2216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5940" grpId="0" animBg="1" autoUpdateAnimBg="0"/>
      <p:bldP spid="2215999" grpId="0" animBg="1" autoUpdateAnimBg="0"/>
      <p:bldP spid="221600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1258888" y="366713"/>
            <a:ext cx="6313487" cy="561975"/>
          </a:xfrm>
        </p:spPr>
        <p:txBody>
          <a:bodyPr/>
          <a:lstStyle/>
          <a:p>
            <a:pPr algn="ctr" eaLnBrk="1" hangingPunct="1"/>
            <a:r>
              <a:rPr lang="zh-CN" altLang="en-US" sz="3200">
                <a:solidFill>
                  <a:srgbClr val="FFFF00"/>
                </a:solidFill>
              </a:rPr>
              <a:t>另外一个例子</a:t>
            </a:r>
          </a:p>
        </p:txBody>
      </p:sp>
      <p:pic>
        <p:nvPicPr>
          <p:cNvPr id="94210" name="Picture 4" descr="4-6"/>
          <p:cNvPicPr>
            <a:picLocks noChangeAspect="1" noChangeArrowheads="1"/>
          </p:cNvPicPr>
          <p:nvPr/>
        </p:nvPicPr>
        <p:blipFill>
          <a:blip r:embed="rId3" cstate="print"/>
          <a:srcRect/>
          <a:stretch>
            <a:fillRect/>
          </a:stretch>
        </p:blipFill>
        <p:spPr bwMode="auto">
          <a:xfrm>
            <a:off x="900113" y="1412875"/>
            <a:ext cx="7092950" cy="52800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关键字驱动脚本</a:t>
            </a:r>
          </a:p>
        </p:txBody>
      </p:sp>
      <p:sp>
        <p:nvSpPr>
          <p:cNvPr id="3" name="内容占位符 2"/>
          <p:cNvSpPr>
            <a:spLocks noGrp="1"/>
          </p:cNvSpPr>
          <p:nvPr>
            <p:ph idx="1"/>
          </p:nvPr>
        </p:nvSpPr>
        <p:spPr>
          <a:xfrm>
            <a:off x="251520" y="1844824"/>
            <a:ext cx="8568952" cy="4225776"/>
          </a:xfrm>
        </p:spPr>
        <p:txBody>
          <a:bodyPr/>
          <a:lstStyle/>
          <a:p>
            <a:r>
              <a:rPr lang="zh-CN" altLang="en-US" dirty="0"/>
              <a:t>脚本用一个简单的表格表示</a:t>
            </a:r>
            <a:endParaRPr lang="en-US" altLang="zh-CN" dirty="0"/>
          </a:p>
          <a:p>
            <a:r>
              <a:rPr lang="zh-CN" altLang="en-US" dirty="0"/>
              <a:t>是数据驱动脚本的逻辑扩张，实际封装了各自基本操作，每个操作由相应函数实现</a:t>
            </a:r>
            <a:endParaRPr lang="en-US" altLang="zh-CN" dirty="0"/>
          </a:p>
          <a:p>
            <a:r>
              <a:rPr lang="zh-CN" altLang="en-US" dirty="0"/>
              <a:t>开发脚本时，不需要关心这些基础函数，直接使用已定义好的关键字</a:t>
            </a:r>
          </a:p>
        </p:txBody>
      </p:sp>
      <p:sp>
        <p:nvSpPr>
          <p:cNvPr id="4" name="灯片编号占位符 3"/>
          <p:cNvSpPr>
            <a:spLocks noGrp="1"/>
          </p:cNvSpPr>
          <p:nvPr>
            <p:ph type="sldNum" sz="quarter" idx="10"/>
          </p:nvPr>
        </p:nvSpPr>
        <p:spPr/>
        <p:txBody>
          <a:bodyPr/>
          <a:lstStyle/>
          <a:p>
            <a:pPr>
              <a:defRPr/>
            </a:pPr>
            <a:fld id="{6484E883-3A72-4165-9CBB-EB6AC78A37EE}" type="slidenum">
              <a:rPr lang="en-US" altLang="zh-CN"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图片 25" descr="keyword script.png"/>
          <p:cNvPicPr>
            <a:picLocks noChangeAspect="1"/>
          </p:cNvPicPr>
          <p:nvPr/>
        </p:nvPicPr>
        <p:blipFill>
          <a:blip r:embed="rId2" cstate="print"/>
          <a:srcRect/>
          <a:stretch>
            <a:fillRect/>
          </a:stretch>
        </p:blipFill>
        <p:spPr bwMode="auto">
          <a:xfrm>
            <a:off x="177800" y="4852988"/>
            <a:ext cx="5162550" cy="1343025"/>
          </a:xfrm>
          <a:prstGeom prst="rect">
            <a:avLst/>
          </a:prstGeom>
          <a:noFill/>
          <a:ln w="9525">
            <a:noFill/>
            <a:miter lim="800000"/>
            <a:headEnd/>
            <a:tailEnd/>
          </a:ln>
        </p:spPr>
      </p:pic>
      <p:sp>
        <p:nvSpPr>
          <p:cNvPr id="96258" name="标题 1"/>
          <p:cNvSpPr>
            <a:spLocks noGrp="1"/>
          </p:cNvSpPr>
          <p:nvPr>
            <p:ph type="title"/>
          </p:nvPr>
        </p:nvSpPr>
        <p:spPr>
          <a:xfrm>
            <a:off x="1403350" y="366713"/>
            <a:ext cx="6169025" cy="561975"/>
          </a:xfrm>
        </p:spPr>
        <p:txBody>
          <a:bodyPr/>
          <a:lstStyle/>
          <a:p>
            <a:pPr algn="ctr" eaLnBrk="1" hangingPunct="1"/>
            <a:r>
              <a:rPr lang="zh-CN" altLang="en-US" sz="3600" dirty="0">
                <a:solidFill>
                  <a:srgbClr val="FFFBBF"/>
                </a:solidFill>
              </a:rPr>
              <a:t>关键字驱动原理</a:t>
            </a:r>
          </a:p>
        </p:txBody>
      </p:sp>
      <p:sp>
        <p:nvSpPr>
          <p:cNvPr id="9625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8" name="矩形 7"/>
          <p:cNvSpPr/>
          <p:nvPr/>
        </p:nvSpPr>
        <p:spPr>
          <a:xfrm>
            <a:off x="0" y="6654800"/>
            <a:ext cx="4114800" cy="203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61" name="AutoShape 9"/>
          <p:cNvSpPr>
            <a:spLocks noChangeArrowheads="1"/>
          </p:cNvSpPr>
          <p:nvPr/>
        </p:nvSpPr>
        <p:spPr bwMode="auto">
          <a:xfrm>
            <a:off x="7231063" y="4987925"/>
            <a:ext cx="1143000" cy="990600"/>
          </a:xfrm>
          <a:prstGeom prst="can">
            <a:avLst>
              <a:gd name="adj" fmla="val 25000"/>
            </a:avLst>
          </a:prstGeom>
          <a:solidFill>
            <a:schemeClr val="accent1"/>
          </a:solidFill>
          <a:ln w="9525">
            <a:solidFill>
              <a:schemeClr val="tx1"/>
            </a:solidFill>
            <a:round/>
            <a:headEnd/>
            <a:tailEnd/>
          </a:ln>
        </p:spPr>
        <p:txBody>
          <a:bodyPr wrap="none" anchor="ctr"/>
          <a:lstStyle/>
          <a:p>
            <a:pPr algn="ctr">
              <a:defRPr/>
            </a:pPr>
            <a:r>
              <a:rPr lang="zh-CN" altLang="en-US" dirty="0">
                <a:solidFill>
                  <a:schemeClr val="accent2">
                    <a:lumMod val="20000"/>
                    <a:lumOff val="80000"/>
                  </a:schemeClr>
                </a:solidFill>
                <a:latin typeface="宋体" pitchFamily="2" charset="-122"/>
                <a:ea typeface="宋体" pitchFamily="2" charset="-122"/>
              </a:rPr>
              <a:t>对象库</a:t>
            </a:r>
            <a:endParaRPr lang="en-US" altLang="zh-CN" dirty="0">
              <a:solidFill>
                <a:schemeClr val="accent2">
                  <a:lumMod val="20000"/>
                  <a:lumOff val="80000"/>
                </a:schemeClr>
              </a:solidFill>
              <a:latin typeface="宋体" pitchFamily="2" charset="-122"/>
              <a:ea typeface="宋体" pitchFamily="2" charset="-122"/>
            </a:endParaRPr>
          </a:p>
        </p:txBody>
      </p:sp>
      <p:sp>
        <p:nvSpPr>
          <p:cNvPr id="62" name="AutoShape 10"/>
          <p:cNvSpPr>
            <a:spLocks noChangeArrowheads="1"/>
          </p:cNvSpPr>
          <p:nvPr/>
        </p:nvSpPr>
        <p:spPr bwMode="auto">
          <a:xfrm>
            <a:off x="5511800" y="4960938"/>
            <a:ext cx="1320800" cy="1058862"/>
          </a:xfrm>
          <a:prstGeom prst="can">
            <a:avLst>
              <a:gd name="adj" fmla="val 25000"/>
            </a:avLst>
          </a:prstGeom>
          <a:solidFill>
            <a:srgbClr val="FFFF99"/>
          </a:solidFill>
          <a:ln w="9525">
            <a:solidFill>
              <a:schemeClr val="tx1"/>
            </a:solidFill>
            <a:round/>
            <a:headEnd/>
            <a:tailEnd/>
          </a:ln>
        </p:spPr>
        <p:txBody>
          <a:bodyPr wrap="none" anchor="ctr"/>
          <a:lstStyle/>
          <a:p>
            <a:pPr algn="ctr">
              <a:defRPr/>
            </a:pPr>
            <a:r>
              <a:rPr lang="zh-CN" altLang="en-US" b="1" dirty="0">
                <a:solidFill>
                  <a:schemeClr val="accent1">
                    <a:lumMod val="50000"/>
                  </a:schemeClr>
                </a:solidFill>
                <a:latin typeface="宋体" pitchFamily="2" charset="-122"/>
                <a:ea typeface="宋体" pitchFamily="2" charset="-122"/>
              </a:rPr>
              <a:t>关键字</a:t>
            </a:r>
            <a:endParaRPr lang="en-US" altLang="zh-CN" b="1" dirty="0">
              <a:solidFill>
                <a:schemeClr val="accent1">
                  <a:lumMod val="50000"/>
                </a:schemeClr>
              </a:solidFill>
              <a:latin typeface="宋体" pitchFamily="2" charset="-122"/>
              <a:ea typeface="宋体" pitchFamily="2" charset="-122"/>
            </a:endParaRPr>
          </a:p>
          <a:p>
            <a:pPr algn="ctr">
              <a:defRPr/>
            </a:pPr>
            <a:r>
              <a:rPr lang="zh-CN" altLang="en-US" b="1" dirty="0">
                <a:solidFill>
                  <a:schemeClr val="accent1">
                    <a:lumMod val="50000"/>
                  </a:schemeClr>
                </a:solidFill>
                <a:latin typeface="宋体" pitchFamily="2" charset="-122"/>
                <a:ea typeface="宋体" pitchFamily="2" charset="-122"/>
              </a:rPr>
              <a:t>函数库</a:t>
            </a:r>
            <a:endParaRPr lang="en-US" altLang="zh-CN" b="1" dirty="0">
              <a:solidFill>
                <a:schemeClr val="accent1">
                  <a:lumMod val="50000"/>
                </a:schemeClr>
              </a:solidFill>
              <a:latin typeface="宋体" pitchFamily="2" charset="-122"/>
              <a:ea typeface="宋体" pitchFamily="2" charset="-122"/>
            </a:endParaRPr>
          </a:p>
        </p:txBody>
      </p:sp>
      <p:sp>
        <p:nvSpPr>
          <p:cNvPr id="63" name="AutoShape 11"/>
          <p:cNvSpPr>
            <a:spLocks noChangeArrowheads="1"/>
          </p:cNvSpPr>
          <p:nvPr/>
        </p:nvSpPr>
        <p:spPr bwMode="auto">
          <a:xfrm>
            <a:off x="1778000" y="2259013"/>
            <a:ext cx="1689100" cy="992187"/>
          </a:xfrm>
          <a:prstGeom prst="foldedCorner">
            <a:avLst>
              <a:gd name="adj" fmla="val 28595"/>
            </a:avLst>
          </a:prstGeom>
          <a:solidFill>
            <a:schemeClr val="bg1">
              <a:lumMod val="65000"/>
              <a:lumOff val="35000"/>
            </a:schemeClr>
          </a:solidFill>
          <a:ln w="9525">
            <a:solidFill>
              <a:schemeClr val="tx1"/>
            </a:solidFill>
            <a:round/>
            <a:headEnd/>
            <a:tailEnd/>
          </a:ln>
        </p:spPr>
        <p:txBody>
          <a:bodyPr wrap="none" anchor="ctr"/>
          <a:lstStyle/>
          <a:p>
            <a:pPr algn="ctr">
              <a:defRPr/>
            </a:pPr>
            <a:r>
              <a:rPr lang="zh-CN" altLang="en-US" b="1" dirty="0">
                <a:latin typeface="宋体" pitchFamily="2" charset="-122"/>
                <a:ea typeface="宋体" pitchFamily="2" charset="-122"/>
              </a:rPr>
              <a:t>业务</a:t>
            </a:r>
            <a:endParaRPr lang="en-US" altLang="zh-CN" b="1" dirty="0">
              <a:latin typeface="宋体" pitchFamily="2" charset="-122"/>
              <a:ea typeface="宋体" pitchFamily="2" charset="-122"/>
            </a:endParaRPr>
          </a:p>
          <a:p>
            <a:pPr algn="ctr">
              <a:defRPr/>
            </a:pPr>
            <a:r>
              <a:rPr lang="zh-CN" altLang="en-US" b="1" dirty="0">
                <a:latin typeface="宋体" pitchFamily="2" charset="-122"/>
                <a:ea typeface="宋体" pitchFamily="2" charset="-122"/>
              </a:rPr>
              <a:t>测试用例</a:t>
            </a:r>
            <a:endParaRPr lang="en-US" altLang="zh-CN" b="1" dirty="0">
              <a:latin typeface="宋体" pitchFamily="2" charset="-122"/>
              <a:ea typeface="宋体" pitchFamily="2" charset="-122"/>
            </a:endParaRPr>
          </a:p>
        </p:txBody>
      </p:sp>
      <p:sp>
        <p:nvSpPr>
          <p:cNvPr id="64" name="AutoShape 12"/>
          <p:cNvSpPr>
            <a:spLocks noChangeArrowheads="1"/>
          </p:cNvSpPr>
          <p:nvPr/>
        </p:nvSpPr>
        <p:spPr bwMode="auto">
          <a:xfrm>
            <a:off x="4308475" y="2286000"/>
            <a:ext cx="1889125" cy="915988"/>
          </a:xfrm>
          <a:prstGeom prst="foldedCorner">
            <a:avLst>
              <a:gd name="adj" fmla="val 19519"/>
            </a:avLst>
          </a:prstGeom>
          <a:solidFill>
            <a:srgbClr val="FFFF99"/>
          </a:solidFill>
          <a:ln w="9525">
            <a:solidFill>
              <a:schemeClr val="tx1"/>
            </a:solidFill>
            <a:round/>
            <a:headEnd/>
            <a:tailEnd/>
          </a:ln>
        </p:spPr>
        <p:txBody>
          <a:bodyPr wrap="none" anchor="ctr"/>
          <a:lstStyle/>
          <a:p>
            <a:pPr algn="ctr">
              <a:defRPr/>
            </a:pPr>
            <a:r>
              <a:rPr lang="zh-CN" altLang="en-US" dirty="0">
                <a:solidFill>
                  <a:schemeClr val="accent1">
                    <a:lumMod val="50000"/>
                  </a:schemeClr>
                </a:solidFill>
                <a:latin typeface="宋体" pitchFamily="2" charset="-122"/>
                <a:ea typeface="宋体" pitchFamily="2" charset="-122"/>
              </a:rPr>
              <a:t>关键字驱动</a:t>
            </a:r>
            <a:endParaRPr lang="en-US" altLang="zh-CN" dirty="0">
              <a:solidFill>
                <a:schemeClr val="accent1">
                  <a:lumMod val="50000"/>
                </a:schemeClr>
              </a:solidFill>
              <a:latin typeface="宋体" pitchFamily="2" charset="-122"/>
              <a:ea typeface="宋体" pitchFamily="2" charset="-122"/>
            </a:endParaRPr>
          </a:p>
          <a:p>
            <a:pPr algn="ctr">
              <a:defRPr/>
            </a:pPr>
            <a:r>
              <a:rPr lang="zh-CN" altLang="en-US" dirty="0">
                <a:solidFill>
                  <a:schemeClr val="accent1">
                    <a:lumMod val="50000"/>
                  </a:schemeClr>
                </a:solidFill>
                <a:latin typeface="宋体" pitchFamily="2" charset="-122"/>
                <a:ea typeface="宋体" pitchFamily="2" charset="-122"/>
              </a:rPr>
              <a:t>脚本</a:t>
            </a:r>
            <a:endParaRPr lang="en-US" altLang="zh-CN" sz="1400" dirty="0">
              <a:solidFill>
                <a:schemeClr val="accent1">
                  <a:lumMod val="50000"/>
                </a:schemeClr>
              </a:solidFill>
              <a:latin typeface="宋体" pitchFamily="2" charset="-122"/>
              <a:ea typeface="宋体" pitchFamily="2" charset="-122"/>
            </a:endParaRPr>
          </a:p>
        </p:txBody>
      </p:sp>
      <p:sp>
        <p:nvSpPr>
          <p:cNvPr id="65" name="AutoShape 13"/>
          <p:cNvSpPr>
            <a:spLocks noChangeArrowheads="1"/>
          </p:cNvSpPr>
          <p:nvPr/>
        </p:nvSpPr>
        <p:spPr bwMode="auto">
          <a:xfrm>
            <a:off x="5173663" y="3819525"/>
            <a:ext cx="2438400" cy="519113"/>
          </a:xfrm>
          <a:prstGeom prst="roundRect">
            <a:avLst>
              <a:gd name="adj" fmla="val 40366"/>
            </a:avLst>
          </a:prstGeom>
          <a:solidFill>
            <a:srgbClr val="FFFF99"/>
          </a:solidFill>
          <a:ln w="9525">
            <a:solidFill>
              <a:schemeClr val="tx1"/>
            </a:solidFill>
            <a:round/>
            <a:headEnd/>
            <a:tailEnd/>
          </a:ln>
        </p:spPr>
        <p:txBody>
          <a:bodyPr wrap="none" anchor="ctr"/>
          <a:lstStyle/>
          <a:p>
            <a:pPr algn="ctr">
              <a:defRPr/>
            </a:pPr>
            <a:r>
              <a:rPr lang="zh-CN" altLang="en-US" b="1" dirty="0">
                <a:solidFill>
                  <a:schemeClr val="accent1">
                    <a:lumMod val="50000"/>
                  </a:schemeClr>
                </a:solidFill>
                <a:latin typeface="宋体" pitchFamily="2" charset="-122"/>
                <a:ea typeface="宋体" pitchFamily="2" charset="-122"/>
              </a:rPr>
              <a:t>关键字解释器</a:t>
            </a:r>
            <a:endParaRPr lang="en-US" altLang="zh-CN" b="1" dirty="0">
              <a:solidFill>
                <a:schemeClr val="accent1">
                  <a:lumMod val="50000"/>
                </a:schemeClr>
              </a:solidFill>
              <a:latin typeface="宋体" pitchFamily="2" charset="-122"/>
              <a:ea typeface="宋体" pitchFamily="2" charset="-122"/>
            </a:endParaRPr>
          </a:p>
        </p:txBody>
      </p:sp>
      <p:cxnSp>
        <p:nvCxnSpPr>
          <p:cNvPr id="96266" name="AutoShape 14"/>
          <p:cNvCxnSpPr>
            <a:cxnSpLocks noChangeShapeType="1"/>
            <a:stCxn id="65" idx="2"/>
            <a:endCxn id="62" idx="1"/>
          </p:cNvCxnSpPr>
          <p:nvPr/>
        </p:nvCxnSpPr>
        <p:spPr bwMode="auto">
          <a:xfrm rot="5400000">
            <a:off x="5971382" y="4539456"/>
            <a:ext cx="622300" cy="220663"/>
          </a:xfrm>
          <a:prstGeom prst="straightConnector1">
            <a:avLst/>
          </a:prstGeom>
          <a:noFill/>
          <a:ln w="9525">
            <a:solidFill>
              <a:schemeClr val="tx1"/>
            </a:solidFill>
            <a:round/>
            <a:headEnd type="arrow" w="med" len="med"/>
            <a:tailEnd type="arrow" w="med" len="med"/>
          </a:ln>
        </p:spPr>
      </p:cxnSp>
      <p:cxnSp>
        <p:nvCxnSpPr>
          <p:cNvPr id="96267" name="AutoShape 15"/>
          <p:cNvCxnSpPr>
            <a:cxnSpLocks noChangeShapeType="1"/>
            <a:stCxn id="63" idx="3"/>
            <a:endCxn id="64" idx="1"/>
          </p:cNvCxnSpPr>
          <p:nvPr/>
        </p:nvCxnSpPr>
        <p:spPr bwMode="auto">
          <a:xfrm flipV="1">
            <a:off x="3467100" y="2744788"/>
            <a:ext cx="841375" cy="9525"/>
          </a:xfrm>
          <a:prstGeom prst="straightConnector1">
            <a:avLst/>
          </a:prstGeom>
          <a:noFill/>
          <a:ln w="9525">
            <a:solidFill>
              <a:schemeClr val="tx1"/>
            </a:solidFill>
            <a:round/>
            <a:headEnd/>
            <a:tailEnd type="triangle" w="med" len="med"/>
          </a:ln>
        </p:spPr>
      </p:cxnSp>
      <p:cxnSp>
        <p:nvCxnSpPr>
          <p:cNvPr id="96268" name="AutoShape 17"/>
          <p:cNvCxnSpPr>
            <a:cxnSpLocks noChangeShapeType="1"/>
            <a:stCxn id="65" idx="2"/>
            <a:endCxn id="61" idx="1"/>
          </p:cNvCxnSpPr>
          <p:nvPr/>
        </p:nvCxnSpPr>
        <p:spPr bwMode="auto">
          <a:xfrm rot="16200000" flipH="1">
            <a:off x="6773069" y="3958432"/>
            <a:ext cx="649287" cy="1409700"/>
          </a:xfrm>
          <a:prstGeom prst="straightConnector1">
            <a:avLst/>
          </a:prstGeom>
          <a:noFill/>
          <a:ln w="9525">
            <a:solidFill>
              <a:schemeClr val="tx1"/>
            </a:solidFill>
            <a:round/>
            <a:headEnd type="arrow" w="med" len="med"/>
            <a:tailEnd type="arrow" w="med" len="med"/>
          </a:ln>
        </p:spPr>
      </p:cxnSp>
      <p:sp>
        <p:nvSpPr>
          <p:cNvPr id="69" name="AutoShape 18"/>
          <p:cNvSpPr>
            <a:spLocks noChangeArrowheads="1"/>
          </p:cNvSpPr>
          <p:nvPr/>
        </p:nvSpPr>
        <p:spPr bwMode="auto">
          <a:xfrm>
            <a:off x="5426075" y="3275013"/>
            <a:ext cx="323850" cy="484187"/>
          </a:xfrm>
          <a:prstGeom prst="downArrow">
            <a:avLst>
              <a:gd name="adj1" fmla="val 50000"/>
              <a:gd name="adj2" fmla="val 33333"/>
            </a:avLst>
          </a:prstGeom>
          <a:solidFill>
            <a:srgbClr val="FFFFFF"/>
          </a:solidFill>
          <a:ln w="9525">
            <a:solidFill>
              <a:schemeClr val="tx1"/>
            </a:solidFill>
            <a:miter lim="800000"/>
            <a:headEnd/>
            <a:tailEnd/>
          </a:ln>
        </p:spPr>
        <p:txBody>
          <a:bodyPr wrap="none" anchor="ctr"/>
          <a:lstStyle/>
          <a:p>
            <a:pPr>
              <a:defRPr/>
            </a:pPr>
            <a:endParaRPr lang="zh-CN" altLang="en-US">
              <a:solidFill>
                <a:schemeClr val="accent1">
                  <a:lumMod val="50000"/>
                </a:schemeClr>
              </a:solidFill>
              <a:latin typeface="宋体" pitchFamily="2" charset="-122"/>
              <a:ea typeface="宋体" pitchFamily="2" charset="-122"/>
            </a:endParaRPr>
          </a:p>
        </p:txBody>
      </p:sp>
      <p:sp>
        <p:nvSpPr>
          <p:cNvPr id="70" name="AutoShape 19"/>
          <p:cNvSpPr>
            <a:spLocks noChangeArrowheads="1"/>
          </p:cNvSpPr>
          <p:nvPr/>
        </p:nvSpPr>
        <p:spPr bwMode="auto">
          <a:xfrm>
            <a:off x="6792913" y="2311400"/>
            <a:ext cx="1716087" cy="925513"/>
          </a:xfrm>
          <a:prstGeom prst="foldedCorner">
            <a:avLst>
              <a:gd name="adj" fmla="val 19519"/>
            </a:avLst>
          </a:prstGeom>
          <a:solidFill>
            <a:schemeClr val="accent1">
              <a:lumMod val="40000"/>
              <a:lumOff val="60000"/>
            </a:schemeClr>
          </a:solidFill>
          <a:ln w="9525">
            <a:solidFill>
              <a:schemeClr val="tx1"/>
            </a:solidFill>
            <a:round/>
            <a:headEnd/>
            <a:tailEnd/>
          </a:ln>
        </p:spPr>
        <p:txBody>
          <a:bodyPr wrap="none" anchor="ctr"/>
          <a:lstStyle/>
          <a:p>
            <a:pPr algn="ctr">
              <a:defRPr/>
            </a:pPr>
            <a:r>
              <a:rPr lang="zh-CN" altLang="en-US" dirty="0">
                <a:solidFill>
                  <a:schemeClr val="accent1">
                    <a:lumMod val="50000"/>
                  </a:schemeClr>
                </a:solidFill>
                <a:latin typeface="宋体" pitchFamily="2" charset="-122"/>
                <a:ea typeface="宋体" pitchFamily="2" charset="-122"/>
              </a:rPr>
              <a:t>工具可执行</a:t>
            </a:r>
            <a:endParaRPr lang="en-US" altLang="zh-CN" dirty="0">
              <a:solidFill>
                <a:schemeClr val="accent1">
                  <a:lumMod val="50000"/>
                </a:schemeClr>
              </a:solidFill>
              <a:latin typeface="宋体" pitchFamily="2" charset="-122"/>
              <a:ea typeface="宋体" pitchFamily="2" charset="-122"/>
            </a:endParaRPr>
          </a:p>
          <a:p>
            <a:pPr algn="ctr">
              <a:defRPr/>
            </a:pPr>
            <a:r>
              <a:rPr lang="zh-CN" altLang="en-US" dirty="0">
                <a:solidFill>
                  <a:schemeClr val="accent1">
                    <a:lumMod val="50000"/>
                  </a:schemeClr>
                </a:solidFill>
                <a:latin typeface="宋体" pitchFamily="2" charset="-122"/>
                <a:ea typeface="宋体" pitchFamily="2" charset="-122"/>
              </a:rPr>
              <a:t>的脚本</a:t>
            </a:r>
            <a:endParaRPr lang="en-US" altLang="zh-CN" dirty="0">
              <a:solidFill>
                <a:schemeClr val="accent1">
                  <a:lumMod val="50000"/>
                </a:schemeClr>
              </a:solidFill>
              <a:latin typeface="宋体" pitchFamily="2" charset="-122"/>
              <a:ea typeface="宋体" pitchFamily="2" charset="-122"/>
            </a:endParaRPr>
          </a:p>
        </p:txBody>
      </p:sp>
      <p:sp>
        <p:nvSpPr>
          <p:cNvPr id="71" name="AutoShape 20"/>
          <p:cNvSpPr>
            <a:spLocks noChangeArrowheads="1"/>
          </p:cNvSpPr>
          <p:nvPr/>
        </p:nvSpPr>
        <p:spPr bwMode="auto">
          <a:xfrm rot="10800000">
            <a:off x="7045325" y="3275013"/>
            <a:ext cx="323850" cy="496887"/>
          </a:xfrm>
          <a:prstGeom prst="downArrow">
            <a:avLst>
              <a:gd name="adj1" fmla="val 50000"/>
              <a:gd name="adj2" fmla="val 33333"/>
            </a:avLst>
          </a:prstGeom>
          <a:solidFill>
            <a:srgbClr val="FFFFFF"/>
          </a:solidFill>
          <a:ln w="9525">
            <a:solidFill>
              <a:schemeClr val="tx1"/>
            </a:solidFill>
            <a:miter lim="800000"/>
            <a:headEnd/>
            <a:tailEnd/>
          </a:ln>
        </p:spPr>
        <p:txBody>
          <a:bodyPr wrap="none" anchor="ctr"/>
          <a:lstStyle/>
          <a:p>
            <a:pPr>
              <a:defRPr/>
            </a:pPr>
            <a:endParaRPr lang="zh-CN" altLang="en-US">
              <a:solidFill>
                <a:schemeClr val="accent1">
                  <a:lumMod val="50000"/>
                </a:schemeClr>
              </a:solidFill>
              <a:latin typeface="宋体" pitchFamily="2" charset="-122"/>
              <a:ea typeface="宋体"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C62DF-A1E4-4142-B730-87765ABD3E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DBA3420-6F0E-4270-AE1B-92009C7B7558}"/>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38A8467A-9FCD-4B8D-815F-67065C18223C}"/>
              </a:ext>
            </a:extLst>
          </p:cNvPr>
          <p:cNvSpPr>
            <a:spLocks noGrp="1"/>
          </p:cNvSpPr>
          <p:nvPr>
            <p:ph type="sldNum" sz="quarter" idx="10"/>
          </p:nvPr>
        </p:nvSpPr>
        <p:spPr/>
        <p:txBody>
          <a:bodyPr/>
          <a:lstStyle/>
          <a:p>
            <a:pPr>
              <a:defRPr/>
            </a:pPr>
            <a:fld id="{6484E883-3A72-4165-9CBB-EB6AC78A37EE}" type="slidenum">
              <a:rPr lang="en-US" altLang="zh-CN" smtClean="0"/>
              <a:pPr>
                <a:defRPr/>
              </a:pPr>
              <a:t>39</a:t>
            </a:fld>
            <a:endParaRPr lang="en-US" altLang="zh-CN"/>
          </a:p>
        </p:txBody>
      </p:sp>
      <p:pic>
        <p:nvPicPr>
          <p:cNvPr id="5" name="图片 4">
            <a:extLst>
              <a:ext uri="{FF2B5EF4-FFF2-40B4-BE49-F238E27FC236}">
                <a16:creationId xmlns:a16="http://schemas.microsoft.com/office/drawing/2014/main" id="{4D522157-2AFB-4924-998B-B6E3C9BC3770}"/>
              </a:ext>
            </a:extLst>
          </p:cNvPr>
          <p:cNvPicPr>
            <a:picLocks noChangeAspect="1"/>
          </p:cNvPicPr>
          <p:nvPr/>
        </p:nvPicPr>
        <p:blipFill>
          <a:blip r:embed="rId2"/>
          <a:stretch>
            <a:fillRect/>
          </a:stretch>
        </p:blipFill>
        <p:spPr>
          <a:xfrm>
            <a:off x="288975" y="287962"/>
            <a:ext cx="8172400" cy="6019970"/>
          </a:xfrm>
          <a:prstGeom prst="rect">
            <a:avLst/>
          </a:prstGeom>
        </p:spPr>
      </p:pic>
      <p:sp>
        <p:nvSpPr>
          <p:cNvPr id="6" name="矩形 5">
            <a:extLst>
              <a:ext uri="{FF2B5EF4-FFF2-40B4-BE49-F238E27FC236}">
                <a16:creationId xmlns:a16="http://schemas.microsoft.com/office/drawing/2014/main" id="{C3AD2A1C-130E-4E4F-A118-688908BB08E6}"/>
              </a:ext>
            </a:extLst>
          </p:cNvPr>
          <p:cNvSpPr/>
          <p:nvPr/>
        </p:nvSpPr>
        <p:spPr>
          <a:xfrm>
            <a:off x="1403648" y="1412776"/>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1155D45-C37A-45DE-8365-E819A5B6F8BF}"/>
              </a:ext>
            </a:extLst>
          </p:cNvPr>
          <p:cNvSpPr/>
          <p:nvPr/>
        </p:nvSpPr>
        <p:spPr>
          <a:xfrm>
            <a:off x="1403648" y="949672"/>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C16E05E-B038-4202-8FFD-926E7883774D}"/>
              </a:ext>
            </a:extLst>
          </p:cNvPr>
          <p:cNvSpPr/>
          <p:nvPr/>
        </p:nvSpPr>
        <p:spPr>
          <a:xfrm>
            <a:off x="1403648" y="2554705"/>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0D532FD-E4C2-4698-86E2-97CE7064F7BC}"/>
              </a:ext>
            </a:extLst>
          </p:cNvPr>
          <p:cNvSpPr/>
          <p:nvPr/>
        </p:nvSpPr>
        <p:spPr>
          <a:xfrm>
            <a:off x="1403648" y="2148008"/>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5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403350" y="333375"/>
            <a:ext cx="6337300" cy="661988"/>
          </a:xfrm>
        </p:spPr>
        <p:txBody>
          <a:bodyPr/>
          <a:lstStyle/>
          <a:p>
            <a:pPr algn="ctr" eaLnBrk="1" hangingPunct="1"/>
            <a:r>
              <a:rPr lang="zh-CN" altLang="en-US" sz="3200">
                <a:solidFill>
                  <a:srgbClr val="FFFF00"/>
                </a:solidFill>
              </a:rPr>
              <a:t>第</a:t>
            </a:r>
            <a:r>
              <a:rPr lang="zh-CN" altLang="zh-CN" sz="3200">
                <a:solidFill>
                  <a:srgbClr val="FFFF00"/>
                </a:solidFill>
              </a:rPr>
              <a:t>9</a:t>
            </a:r>
            <a:r>
              <a:rPr lang="zh-CN" altLang="en-US" sz="3200">
                <a:solidFill>
                  <a:srgbClr val="FFFF00"/>
                </a:solidFill>
              </a:rPr>
              <a:t>章  软件测试自动化</a:t>
            </a:r>
          </a:p>
        </p:txBody>
      </p:sp>
      <p:sp>
        <p:nvSpPr>
          <p:cNvPr id="19458" name="Rectangle 5"/>
          <p:cNvSpPr>
            <a:spLocks noChangeArrowheads="1"/>
          </p:cNvSpPr>
          <p:nvPr/>
        </p:nvSpPr>
        <p:spPr bwMode="auto">
          <a:xfrm>
            <a:off x="827088" y="2492375"/>
            <a:ext cx="5292725" cy="3340100"/>
          </a:xfrm>
          <a:prstGeom prst="rect">
            <a:avLst/>
          </a:prstGeom>
          <a:noFill/>
          <a:ln w="9525">
            <a:noFill/>
            <a:miter lim="800000"/>
            <a:headEnd/>
            <a:tailEnd/>
          </a:ln>
        </p:spPr>
        <p:txBody>
          <a:bodyPr lIns="0" tIns="0" rIns="0" bIns="0">
            <a:spAutoFit/>
          </a:bodyPr>
          <a:lstStyle/>
          <a:p>
            <a:pPr marL="177800">
              <a:lnSpc>
                <a:spcPct val="130000"/>
              </a:lnSpc>
            </a:pPr>
            <a:r>
              <a:rPr lang="en-US" altLang="zh-CN" sz="2800" b="1" i="0">
                <a:latin typeface="宋体" charset="-122"/>
                <a:cs typeface="Times New Roman" pitchFamily="18" charset="0"/>
              </a:rPr>
              <a:t>9.1 </a:t>
            </a:r>
            <a:r>
              <a:rPr lang="zh-CN" altLang="en-US" sz="2800" b="1" i="0">
                <a:latin typeface="宋体" charset="-122"/>
                <a:cs typeface="Times New Roman" pitchFamily="18" charset="0"/>
              </a:rPr>
              <a:t>测试自动化的内涵</a:t>
            </a:r>
          </a:p>
          <a:p>
            <a:pPr marL="177800">
              <a:lnSpc>
                <a:spcPct val="130000"/>
              </a:lnSpc>
            </a:pPr>
            <a:r>
              <a:rPr lang="en-US" altLang="zh-CN" sz="2800" b="1" i="0">
                <a:latin typeface="宋体" charset="-122"/>
                <a:cs typeface="Times New Roman" pitchFamily="18" charset="0"/>
              </a:rPr>
              <a:t>9.2 </a:t>
            </a:r>
            <a:r>
              <a:rPr lang="zh-CN" altLang="en-US" sz="2800" b="1" i="0">
                <a:latin typeface="宋体" charset="-122"/>
                <a:cs typeface="Times New Roman" pitchFamily="18" charset="0"/>
              </a:rPr>
              <a:t>测试自动化实现的原理</a:t>
            </a:r>
          </a:p>
          <a:p>
            <a:pPr marL="177800">
              <a:lnSpc>
                <a:spcPct val="130000"/>
              </a:lnSpc>
            </a:pPr>
            <a:r>
              <a:rPr lang="en-US" altLang="zh-CN" sz="2800" b="1" i="0">
                <a:latin typeface="宋体" charset="-122"/>
                <a:cs typeface="Times New Roman" pitchFamily="18" charset="0"/>
              </a:rPr>
              <a:t>9.3 </a:t>
            </a:r>
            <a:r>
              <a:rPr lang="zh-CN" altLang="en-US" sz="2800" b="1" i="0">
                <a:latin typeface="宋体" charset="-122"/>
                <a:cs typeface="Times New Roman" pitchFamily="18" charset="0"/>
              </a:rPr>
              <a:t>测试自动化的实施</a:t>
            </a:r>
            <a:endParaRPr lang="en-US" altLang="zh-CN" sz="2800" b="1" i="0">
              <a:latin typeface="宋体" charset="-122"/>
              <a:cs typeface="Times New Roman" pitchFamily="18" charset="0"/>
            </a:endParaRPr>
          </a:p>
          <a:p>
            <a:pPr marL="177800">
              <a:lnSpc>
                <a:spcPct val="130000"/>
              </a:lnSpc>
            </a:pPr>
            <a:r>
              <a:rPr lang="en-US" altLang="zh-CN" sz="2800" b="1" i="0">
                <a:latin typeface="宋体" charset="-122"/>
                <a:cs typeface="Times New Roman" pitchFamily="18" charset="0"/>
              </a:rPr>
              <a:t>9.4 </a:t>
            </a:r>
            <a:r>
              <a:rPr lang="zh-CN" altLang="zh-CN" sz="2800" b="1" i="0">
                <a:latin typeface="宋体" charset="-122"/>
                <a:cs typeface="Times New Roman" pitchFamily="18" charset="0"/>
              </a:rPr>
              <a:t>功能测试工具特性要求</a:t>
            </a:r>
          </a:p>
          <a:p>
            <a:pPr marL="177800">
              <a:lnSpc>
                <a:spcPct val="130000"/>
              </a:lnSpc>
            </a:pPr>
            <a:r>
              <a:rPr lang="en-US" altLang="zh-CN" sz="2800" b="1" i="0">
                <a:latin typeface="宋体" charset="-122"/>
                <a:cs typeface="Times New Roman" pitchFamily="18" charset="0"/>
              </a:rPr>
              <a:t>9.5 </a:t>
            </a:r>
            <a:r>
              <a:rPr lang="zh-CN" altLang="en-US" sz="2800" b="1" i="0">
                <a:latin typeface="宋体" charset="-122"/>
                <a:cs typeface="Times New Roman" pitchFamily="18" charset="0"/>
              </a:rPr>
              <a:t>性能</a:t>
            </a:r>
            <a:r>
              <a:rPr lang="zh-CN" altLang="zh-CN" sz="2800" b="1" i="0">
                <a:latin typeface="宋体" charset="-122"/>
                <a:cs typeface="Times New Roman" pitchFamily="18" charset="0"/>
              </a:rPr>
              <a:t>测试工具特性要求</a:t>
            </a:r>
            <a:endParaRPr lang="zh-CN" altLang="en-US" sz="2800" b="1" i="0">
              <a:latin typeface="宋体" charset="-122"/>
              <a:cs typeface="Times New Roman" pitchFamily="18" charset="0"/>
            </a:endParaRPr>
          </a:p>
          <a:p>
            <a:pPr marL="177800">
              <a:lnSpc>
                <a:spcPct val="130000"/>
              </a:lnSpc>
            </a:pPr>
            <a:r>
              <a:rPr lang="en-US" altLang="zh-CN" sz="2800" b="1" i="0">
                <a:latin typeface="宋体" charset="-122"/>
                <a:cs typeface="Times New Roman" pitchFamily="18" charset="0"/>
              </a:rPr>
              <a:t>9.6 </a:t>
            </a:r>
            <a:r>
              <a:rPr lang="zh-CN" altLang="en-US" sz="2800" b="1" i="0">
                <a:latin typeface="宋体" charset="-122"/>
                <a:cs typeface="Times New Roman" pitchFamily="18" charset="0"/>
              </a:rPr>
              <a:t>自动化测试框架</a:t>
            </a:r>
          </a:p>
        </p:txBody>
      </p:sp>
      <p:pic>
        <p:nvPicPr>
          <p:cNvPr id="19459" name="Picture 7" descr="J0300840"/>
          <p:cNvPicPr>
            <a:picLocks noChangeAspect="1" noChangeArrowheads="1"/>
          </p:cNvPicPr>
          <p:nvPr/>
        </p:nvPicPr>
        <p:blipFill>
          <a:blip r:embed="rId3" cstate="print"/>
          <a:srcRect/>
          <a:stretch>
            <a:fillRect/>
          </a:stretch>
        </p:blipFill>
        <p:spPr bwMode="auto">
          <a:xfrm>
            <a:off x="5724525" y="2565400"/>
            <a:ext cx="3254375" cy="27416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03EAE-82DE-472C-B6BD-DF5A5B8389B7}"/>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68A8A501-648B-4A30-A0CC-49216A2BC4E7}"/>
              </a:ext>
            </a:extLst>
          </p:cNvPr>
          <p:cNvSpPr>
            <a:spLocks noGrp="1"/>
          </p:cNvSpPr>
          <p:nvPr>
            <p:ph type="sldNum" sz="quarter" idx="10"/>
          </p:nvPr>
        </p:nvSpPr>
        <p:spPr/>
        <p:txBody>
          <a:bodyPr/>
          <a:lstStyle/>
          <a:p>
            <a:pPr>
              <a:defRPr/>
            </a:pPr>
            <a:fld id="{6484E883-3A72-4165-9CBB-EB6AC78A37EE}" type="slidenum">
              <a:rPr lang="en-US" altLang="zh-CN" smtClean="0"/>
              <a:pPr>
                <a:defRPr/>
              </a:pPr>
              <a:t>40</a:t>
            </a:fld>
            <a:endParaRPr lang="en-US" altLang="zh-CN"/>
          </a:p>
        </p:txBody>
      </p:sp>
      <p:sp>
        <p:nvSpPr>
          <p:cNvPr id="6" name="矩形 5">
            <a:extLst>
              <a:ext uri="{FF2B5EF4-FFF2-40B4-BE49-F238E27FC236}">
                <a16:creationId xmlns:a16="http://schemas.microsoft.com/office/drawing/2014/main" id="{CA36CD34-1FF7-432B-87B2-06A36F56BAD0}"/>
              </a:ext>
            </a:extLst>
          </p:cNvPr>
          <p:cNvSpPr/>
          <p:nvPr/>
        </p:nvSpPr>
        <p:spPr>
          <a:xfrm>
            <a:off x="755576" y="188640"/>
            <a:ext cx="7776864" cy="5078313"/>
          </a:xfrm>
          <a:prstGeom prst="rect">
            <a:avLst/>
          </a:prstGeom>
        </p:spPr>
        <p:txBody>
          <a:bodyPr wrap="square">
            <a:spAutoFit/>
          </a:bodyPr>
          <a:lstStyle/>
          <a:p>
            <a:r>
              <a:rPr lang="zh-CN" altLang="en-US" dirty="0"/>
              <a:t>#打开浏览器关键字</a:t>
            </a:r>
          </a:p>
          <a:p>
            <a:r>
              <a:rPr lang="zh-CN" altLang="en-US" dirty="0"/>
              <a:t>def </a:t>
            </a:r>
            <a:r>
              <a:rPr lang="zh-CN" altLang="en-US" dirty="0">
                <a:solidFill>
                  <a:srgbClr val="FF0000"/>
                </a:solidFill>
              </a:rPr>
              <a:t>open_browser</a:t>
            </a:r>
            <a:r>
              <a:rPr lang="zh-CN" altLang="en-US" dirty="0"/>
              <a:t>(browser):</a:t>
            </a:r>
          </a:p>
          <a:p>
            <a:r>
              <a:rPr lang="zh-CN" altLang="en-US" dirty="0"/>
              <a:t>    global driver</a:t>
            </a:r>
          </a:p>
          <a:p>
            <a:r>
              <a:rPr lang="zh-CN" altLang="en-US" dirty="0"/>
              <a:t>    try:</a:t>
            </a:r>
          </a:p>
          <a:p>
            <a:r>
              <a:rPr lang="zh-CN" altLang="en-US" dirty="0"/>
              <a:t>        if browser.lower() == "chrome":</a:t>
            </a:r>
          </a:p>
          <a:p>
            <a:r>
              <a:rPr lang="zh-CN" altLang="en-US" dirty="0"/>
              <a:t>            driver = webdriver.Chrome(executable_path="e:\\chromedriver")</a:t>
            </a:r>
          </a:p>
          <a:p>
            <a:r>
              <a:rPr lang="zh-CN" altLang="en-US" dirty="0"/>
              <a:t>        elif browser.lower() == "firefox":</a:t>
            </a:r>
          </a:p>
          <a:p>
            <a:r>
              <a:rPr lang="zh-CN" altLang="en-US" dirty="0"/>
              <a:t>            driver = webdriver.Firfox(executable_path = "e:\\geckodriver")</a:t>
            </a:r>
          </a:p>
          <a:p>
            <a:r>
              <a:rPr lang="zh-CN" altLang="en-US" dirty="0"/>
              <a:t>    except Exception as e:</a:t>
            </a:r>
          </a:p>
          <a:p>
            <a:r>
              <a:rPr lang="zh-CN" altLang="en-US" dirty="0"/>
              <a:t>        raise e</a:t>
            </a:r>
          </a:p>
          <a:p>
            <a:endParaRPr lang="zh-CN" altLang="en-US" dirty="0"/>
          </a:p>
          <a:p>
            <a:r>
              <a:rPr lang="zh-CN" altLang="en-US" dirty="0"/>
              <a:t>#访问指定网址关键字</a:t>
            </a:r>
          </a:p>
          <a:p>
            <a:r>
              <a:rPr lang="zh-CN" altLang="en-US" dirty="0"/>
              <a:t>def </a:t>
            </a:r>
            <a:r>
              <a:rPr lang="zh-CN" altLang="en-US" dirty="0">
                <a:solidFill>
                  <a:srgbClr val="FF0000"/>
                </a:solidFill>
              </a:rPr>
              <a:t>visit_url</a:t>
            </a:r>
            <a:r>
              <a:rPr lang="zh-CN" altLang="en-US" dirty="0"/>
              <a:t>(url):</a:t>
            </a:r>
          </a:p>
          <a:p>
            <a:r>
              <a:rPr lang="zh-CN" altLang="en-US" dirty="0"/>
              <a:t>    global driver</a:t>
            </a:r>
          </a:p>
          <a:p>
            <a:r>
              <a:rPr lang="zh-CN" altLang="en-US" dirty="0"/>
              <a:t>    try:</a:t>
            </a:r>
          </a:p>
          <a:p>
            <a:r>
              <a:rPr lang="zh-CN" altLang="en-US" dirty="0"/>
              <a:t>        driver.get(url)</a:t>
            </a:r>
          </a:p>
          <a:p>
            <a:r>
              <a:rPr lang="zh-CN" altLang="en-US" dirty="0"/>
              <a:t>    except Exception as e:</a:t>
            </a:r>
          </a:p>
          <a:p>
            <a:r>
              <a:rPr lang="zh-CN" altLang="en-US" dirty="0"/>
              <a:t>        raise e</a:t>
            </a:r>
          </a:p>
        </p:txBody>
      </p:sp>
    </p:spTree>
    <p:extLst>
      <p:ext uri="{BB962C8B-B14F-4D97-AF65-F5344CB8AC3E}">
        <p14:creationId xmlns:p14="http://schemas.microsoft.com/office/powerpoint/2010/main" val="3018614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8CC3B-4349-45D3-975A-6D401ECC3319}"/>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90F52B31-5B2A-4F1D-8541-7F9F721B6F96}"/>
              </a:ext>
            </a:extLst>
          </p:cNvPr>
          <p:cNvSpPr>
            <a:spLocks noGrp="1"/>
          </p:cNvSpPr>
          <p:nvPr>
            <p:ph type="sldNum" sz="quarter" idx="10"/>
          </p:nvPr>
        </p:nvSpPr>
        <p:spPr/>
        <p:txBody>
          <a:bodyPr/>
          <a:lstStyle/>
          <a:p>
            <a:pPr>
              <a:defRPr/>
            </a:pPr>
            <a:fld id="{6484E883-3A72-4165-9CBB-EB6AC78A37EE}" type="slidenum">
              <a:rPr lang="en-US" altLang="zh-CN" smtClean="0"/>
              <a:pPr>
                <a:defRPr/>
              </a:pPr>
              <a:t>41</a:t>
            </a:fld>
            <a:endParaRPr lang="en-US" altLang="zh-CN"/>
          </a:p>
        </p:txBody>
      </p:sp>
      <p:sp>
        <p:nvSpPr>
          <p:cNvPr id="5" name="矩形 4">
            <a:extLst>
              <a:ext uri="{FF2B5EF4-FFF2-40B4-BE49-F238E27FC236}">
                <a16:creationId xmlns:a16="http://schemas.microsoft.com/office/drawing/2014/main" id="{CD1D2B88-2E1B-4541-BD76-31D1B748ED1D}"/>
              </a:ext>
            </a:extLst>
          </p:cNvPr>
          <p:cNvSpPr/>
          <p:nvPr/>
        </p:nvSpPr>
        <p:spPr>
          <a:xfrm>
            <a:off x="611560" y="1591529"/>
            <a:ext cx="7273751" cy="4524315"/>
          </a:xfrm>
          <a:prstGeom prst="rect">
            <a:avLst/>
          </a:prstGeom>
        </p:spPr>
        <p:txBody>
          <a:bodyPr wrap="square">
            <a:spAutoFit/>
          </a:bodyPr>
          <a:lstStyle/>
          <a:p>
            <a:r>
              <a:rPr lang="zh-CN" altLang="en-US" dirty="0"/>
              <a:t>def </a:t>
            </a:r>
            <a:r>
              <a:rPr lang="zh-CN" altLang="en-US" dirty="0">
                <a:solidFill>
                  <a:srgbClr val="FF0000"/>
                </a:solidFill>
              </a:rPr>
              <a:t>input_string</a:t>
            </a:r>
            <a:r>
              <a:rPr lang="zh-CN" altLang="en-US" dirty="0"/>
              <a:t>(locateType,locatorexpression,content):</a:t>
            </a:r>
          </a:p>
          <a:p>
            <a:r>
              <a:rPr lang="zh-CN" altLang="en-US" dirty="0"/>
              <a:t>    global driver</a:t>
            </a:r>
          </a:p>
          <a:p>
            <a:r>
              <a:rPr lang="zh-CN" altLang="en-US" dirty="0"/>
              <a:t>    try:</a:t>
            </a:r>
          </a:p>
          <a:p>
            <a:r>
              <a:rPr lang="zh-CN" altLang="en-US" dirty="0"/>
              <a:t>        element = get_element(driver,locateType,locatorexpression)</a:t>
            </a:r>
          </a:p>
          <a:p>
            <a:r>
              <a:rPr lang="zh-CN" altLang="en-US" dirty="0"/>
              <a:t>        element.send_keys(content)</a:t>
            </a:r>
          </a:p>
          <a:p>
            <a:r>
              <a:rPr lang="zh-CN" altLang="en-US" dirty="0"/>
              <a:t>    except Exception as e:</a:t>
            </a:r>
          </a:p>
          <a:p>
            <a:r>
              <a:rPr lang="zh-CN" altLang="en-US" dirty="0"/>
              <a:t>        raise e</a:t>
            </a:r>
          </a:p>
          <a:p>
            <a:endParaRPr lang="zh-CN" altLang="en-US" dirty="0"/>
          </a:p>
          <a:p>
            <a:r>
              <a:rPr lang="zh-CN" altLang="en-US" dirty="0"/>
              <a:t>#点击按钮关键字</a:t>
            </a:r>
          </a:p>
          <a:p>
            <a:r>
              <a:rPr lang="zh-CN" altLang="en-US" dirty="0"/>
              <a:t>def </a:t>
            </a:r>
            <a:r>
              <a:rPr lang="zh-CN" altLang="en-US" dirty="0">
                <a:solidFill>
                  <a:srgbClr val="FF0000"/>
                </a:solidFill>
              </a:rPr>
              <a:t>click(locateType,locatorexpression):</a:t>
            </a:r>
          </a:p>
          <a:p>
            <a:r>
              <a:rPr lang="zh-CN" altLang="en-US" dirty="0"/>
              <a:t>    global driver</a:t>
            </a:r>
          </a:p>
          <a:p>
            <a:r>
              <a:rPr lang="zh-CN" altLang="en-US" dirty="0"/>
              <a:t>    try:</a:t>
            </a:r>
          </a:p>
          <a:p>
            <a:r>
              <a:rPr lang="zh-CN" altLang="en-US" dirty="0"/>
              <a:t>        element = get_element(driver,locateType,locatorexpression)</a:t>
            </a:r>
          </a:p>
          <a:p>
            <a:r>
              <a:rPr lang="zh-CN" altLang="en-US" dirty="0"/>
              <a:t>        element.click()</a:t>
            </a:r>
          </a:p>
          <a:p>
            <a:r>
              <a:rPr lang="zh-CN" altLang="en-US" dirty="0"/>
              <a:t>    except Exception as e:</a:t>
            </a:r>
          </a:p>
          <a:p>
            <a:r>
              <a:rPr lang="zh-CN" altLang="en-US" dirty="0"/>
              <a:t>        raise e</a:t>
            </a:r>
          </a:p>
        </p:txBody>
      </p:sp>
    </p:spTree>
    <p:extLst>
      <p:ext uri="{BB962C8B-B14F-4D97-AF65-F5344CB8AC3E}">
        <p14:creationId xmlns:p14="http://schemas.microsoft.com/office/powerpoint/2010/main" val="1137122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1042988" y="366713"/>
            <a:ext cx="6529387" cy="561975"/>
          </a:xfrm>
        </p:spPr>
        <p:txBody>
          <a:bodyPr/>
          <a:lstStyle/>
          <a:p>
            <a:pPr algn="ctr" eaLnBrk="1" hangingPunct="1"/>
            <a:r>
              <a:rPr lang="zh-CN" altLang="en-US" sz="3200">
                <a:solidFill>
                  <a:srgbClr val="FFFF00"/>
                </a:solidFill>
              </a:rPr>
              <a:t>测试自动化成本/收益分析</a:t>
            </a:r>
          </a:p>
        </p:txBody>
      </p:sp>
      <p:graphicFrame>
        <p:nvGraphicFramePr>
          <p:cNvPr id="1848368" name="Group 48"/>
          <p:cNvGraphicFramePr>
            <a:graphicFrameLocks noGrp="1"/>
          </p:cNvGraphicFramePr>
          <p:nvPr>
            <p:extLst>
              <p:ext uri="{D42A27DB-BD31-4B8C-83A1-F6EECF244321}">
                <p14:modId xmlns:p14="http://schemas.microsoft.com/office/powerpoint/2010/main" val="1302278183"/>
              </p:ext>
            </p:extLst>
          </p:nvPr>
        </p:nvGraphicFramePr>
        <p:xfrm>
          <a:off x="611560" y="1988840"/>
          <a:ext cx="8062912" cy="3718560"/>
        </p:xfrm>
        <a:graphic>
          <a:graphicData uri="http://schemas.openxmlformats.org/drawingml/2006/table">
            <a:tbl>
              <a:tblPr/>
              <a:tblGrid>
                <a:gridCol w="547052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tblGrid>
              <a:tr h="528638">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chemeClr val="bg1"/>
                          </a:solidFill>
                          <a:effectLst/>
                          <a:latin typeface="Arial" charset="0"/>
                          <a:ea typeface="宋体" charset="-122"/>
                        </a:rPr>
                        <a:t>结构</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chemeClr val="bg1"/>
                          </a:solidFill>
                          <a:effectLst/>
                          <a:latin typeface="Arial" charset="0"/>
                          <a:ea typeface="宋体" charset="-122"/>
                        </a:rPr>
                        <a:t>成本</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chemeClr val="bg1"/>
                          </a:solidFill>
                          <a:effectLst/>
                          <a:latin typeface="Arial" charset="0"/>
                          <a:ea typeface="宋体" charset="-122"/>
                        </a:rPr>
                        <a:t>收益</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chemeClr val="bg1"/>
                          </a:solidFill>
                          <a:effectLst/>
                          <a:latin typeface="Arial" charset="0"/>
                          <a:ea typeface="宋体" charset="-122"/>
                        </a:rPr>
                        <a:t>净收益</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36575">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Recording and Playback</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8.3</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11</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2.7</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Data-driven structure using </a:t>
                      </a:r>
                      <a:r>
                        <a:rPr kumimoji="0" lang="en-US" altLang="zh-CN" sz="2400" b="0" i="0" u="none" strike="noStrike" cap="none" normalizeH="0" baseline="0" dirty="0" err="1">
                          <a:ln>
                            <a:noFill/>
                          </a:ln>
                          <a:solidFill>
                            <a:schemeClr val="tx1"/>
                          </a:solidFill>
                          <a:effectLst/>
                          <a:latin typeface="Arial" charset="0"/>
                          <a:ea typeface="宋体" charset="-122"/>
                        </a:rPr>
                        <a:t>datapools</a:t>
                      </a:r>
                      <a:endParaRPr kumimoji="0" lang="en-US" altLang="zh-CN" sz="2400" b="0" i="0" u="none" strike="noStrike" cap="none" normalizeH="0" baseline="0" dirty="0">
                        <a:ln>
                          <a:noFill/>
                        </a:ln>
                        <a:solidFill>
                          <a:schemeClr val="tx1"/>
                        </a:solidFill>
                        <a:effectLst/>
                        <a:latin typeface="Arial" charset="0"/>
                        <a:ea typeface="宋体" charset="-122"/>
                      </a:endParaRP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8.4</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18</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9.6</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6575">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Framework structure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9.8</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15</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5.2</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5175">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Framework / data-driven (hybrid) structure focusing on views of the application and using datapools</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9.6</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19</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46125"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7.4</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algn="ctr" eaLnBrk="1" hangingPunct="1"/>
            <a:r>
              <a:rPr lang="en-US" altLang="zh-CN" sz="3200">
                <a:solidFill>
                  <a:srgbClr val="FFFF00"/>
                </a:solidFill>
              </a:rPr>
              <a:t>9.2.4 </a:t>
            </a:r>
            <a:r>
              <a:rPr lang="zh-CN" altLang="en-US" sz="3200">
                <a:solidFill>
                  <a:srgbClr val="FFFF00"/>
                </a:solidFill>
              </a:rPr>
              <a:t>自动比较 </a:t>
            </a:r>
            <a:endParaRPr lang="en-US" altLang="zh-CN" sz="3200">
              <a:solidFill>
                <a:srgbClr val="FFFF00"/>
              </a:solidFill>
            </a:endParaRPr>
          </a:p>
        </p:txBody>
      </p:sp>
      <p:sp>
        <p:nvSpPr>
          <p:cNvPr id="2157571" name="Rectangle 3"/>
          <p:cNvSpPr>
            <a:spLocks noChangeArrowheads="1"/>
          </p:cNvSpPr>
          <p:nvPr/>
        </p:nvSpPr>
        <p:spPr bwMode="auto">
          <a:xfrm>
            <a:off x="323529" y="2087451"/>
            <a:ext cx="8640960" cy="2505301"/>
          </a:xfrm>
          <a:prstGeom prst="rect">
            <a:avLst/>
          </a:prstGeom>
          <a:noFill/>
          <a:ln w="9525" algn="ctr">
            <a:noFill/>
            <a:miter lim="800000"/>
            <a:headEnd/>
            <a:tailEnd/>
          </a:ln>
          <a:effectLst/>
        </p:spPr>
        <p:txBody>
          <a:bodyPr wrap="square" anchor="ctr">
            <a:spAutoFit/>
          </a:bodyPr>
          <a:lstStyle/>
          <a:p>
            <a:pPr>
              <a:lnSpc>
                <a:spcPct val="140000"/>
              </a:lnSpc>
              <a:buClr>
                <a:schemeClr val="accent1"/>
              </a:buClr>
              <a:buSzPct val="75000"/>
              <a:buFont typeface="Wingdings" pitchFamily="2" charset="2"/>
              <a:buChar char="p"/>
              <a:tabLst>
                <a:tab pos="800100" algn="l"/>
              </a:tabLst>
              <a:defRPr/>
            </a:pPr>
            <a:r>
              <a:rPr lang="zh-CN" altLang="en-US" sz="2800" dirty="0">
                <a:latin typeface="Arial Black" pitchFamily="34" charset="0"/>
                <a:ea typeface="楷体_GB2312" pitchFamily="49" charset="-122"/>
              </a:rPr>
              <a:t>就是对执行过程中输出的数值和期望获得 的数值进行比较</a:t>
            </a:r>
            <a:endParaRPr lang="en-US" altLang="zh-CN" sz="2800" dirty="0">
              <a:latin typeface="Arial Black" pitchFamily="34" charset="0"/>
              <a:ea typeface="楷体_GB2312" pitchFamily="49" charset="-122"/>
            </a:endParaRPr>
          </a:p>
          <a:p>
            <a:pPr>
              <a:lnSpc>
                <a:spcPct val="140000"/>
              </a:lnSpc>
              <a:buClr>
                <a:schemeClr val="accent1"/>
              </a:buClr>
              <a:buSzPct val="75000"/>
              <a:buFont typeface="Wingdings" pitchFamily="2" charset="2"/>
              <a:buChar char="p"/>
              <a:tabLst>
                <a:tab pos="800100" algn="l"/>
              </a:tabLst>
              <a:defRPr/>
            </a:pPr>
            <a:r>
              <a:rPr lang="zh-CN" altLang="en-US" sz="2800" dirty="0">
                <a:latin typeface="Arial Black" pitchFamily="34" charset="0"/>
                <a:ea typeface="楷体_GB2312" pitchFamily="49" charset="-122"/>
              </a:rPr>
              <a:t>图形或自绘窗口特效的验证是难点</a:t>
            </a:r>
            <a:endParaRPr lang="en-US" altLang="zh-CN" sz="2800" dirty="0">
              <a:latin typeface="Arial Black" pitchFamily="34" charset="0"/>
              <a:ea typeface="楷体_GB2312" pitchFamily="49" charset="-122"/>
            </a:endParaRPr>
          </a:p>
          <a:p>
            <a:pPr>
              <a:lnSpc>
                <a:spcPct val="140000"/>
              </a:lnSpc>
              <a:buClr>
                <a:schemeClr val="accent1"/>
              </a:buClr>
              <a:buSzPct val="75000"/>
              <a:buFont typeface="Wingdings" pitchFamily="2" charset="2"/>
              <a:buChar char="p"/>
              <a:tabLst>
                <a:tab pos="800100" algn="l"/>
              </a:tabLst>
              <a:defRPr/>
            </a:pPr>
            <a:r>
              <a:rPr lang="zh-CN" altLang="en-US" sz="2800" dirty="0">
                <a:latin typeface="Arial Black" pitchFamily="34" charset="0"/>
                <a:ea typeface="楷体_GB2312" pitchFamily="49" charset="-122"/>
              </a:rPr>
              <a:t>阈值的设定</a:t>
            </a:r>
            <a:endParaRPr lang="en-US" altLang="zh-CN" sz="2800" dirty="0">
              <a:latin typeface="Arial Black" pitchFamily="34" charset="0"/>
              <a:ea typeface="楷体_GB2312" pitchFamily="49" charset="-122"/>
            </a:endParaRPr>
          </a:p>
        </p:txBody>
      </p:sp>
    </p:spTree>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1042988" y="260350"/>
            <a:ext cx="6410325" cy="661988"/>
          </a:xfrm>
        </p:spPr>
        <p:txBody>
          <a:bodyPr/>
          <a:lstStyle/>
          <a:p>
            <a:pPr algn="ctr" eaLnBrk="1" hangingPunct="1"/>
            <a:r>
              <a:rPr lang="en-US" altLang="zh-CN" sz="3200">
                <a:solidFill>
                  <a:srgbClr val="FFFF00"/>
                </a:solidFill>
              </a:rPr>
              <a:t>9.3 </a:t>
            </a:r>
            <a:r>
              <a:rPr lang="zh-CN" altLang="en-US" sz="3200">
                <a:solidFill>
                  <a:srgbClr val="FFFF00"/>
                </a:solidFill>
              </a:rPr>
              <a:t>测试自动化的实施</a:t>
            </a:r>
          </a:p>
        </p:txBody>
      </p:sp>
      <p:sp>
        <p:nvSpPr>
          <p:cNvPr id="109570" name="Rectangle 4"/>
          <p:cNvSpPr>
            <a:spLocks noChangeArrowheads="1"/>
          </p:cNvSpPr>
          <p:nvPr/>
        </p:nvSpPr>
        <p:spPr bwMode="auto">
          <a:xfrm>
            <a:off x="935038" y="2133600"/>
            <a:ext cx="6732587" cy="2954338"/>
          </a:xfrm>
          <a:prstGeom prst="rect">
            <a:avLst/>
          </a:prstGeom>
          <a:noFill/>
          <a:ln w="9525">
            <a:noFill/>
            <a:miter lim="800000"/>
            <a:headEnd/>
            <a:tailEnd/>
          </a:ln>
        </p:spPr>
        <p:txBody>
          <a:bodyPr lIns="0" tIns="0" rIns="0" bIns="0">
            <a:spAutoFit/>
          </a:bodyPr>
          <a:lstStyle/>
          <a:p>
            <a:endParaRPr lang="zh-CN" altLang="en-US" sz="2400" dirty="0"/>
          </a:p>
          <a:p>
            <a:pPr>
              <a:lnSpc>
                <a:spcPct val="150000"/>
              </a:lnSpc>
            </a:pPr>
            <a:r>
              <a:rPr lang="en-US" altLang="zh-CN" sz="2800" b="1" dirty="0"/>
              <a:t>9.3.1 </a:t>
            </a:r>
            <a:r>
              <a:rPr lang="zh-CN" altLang="en-US" sz="2800" b="1" dirty="0"/>
              <a:t>测试工具的分类	</a:t>
            </a:r>
            <a:endParaRPr lang="en-US" altLang="zh-CN" sz="2800" b="1" dirty="0"/>
          </a:p>
          <a:p>
            <a:pPr>
              <a:lnSpc>
                <a:spcPct val="150000"/>
              </a:lnSpc>
            </a:pPr>
            <a:r>
              <a:rPr lang="en-US" altLang="zh-CN" sz="2800" b="1" dirty="0"/>
              <a:t>9.3.2 </a:t>
            </a:r>
            <a:r>
              <a:rPr lang="zh-CN" altLang="en-US" sz="2800" b="1" dirty="0"/>
              <a:t>测试工具的选择	</a:t>
            </a:r>
            <a:endParaRPr lang="en-US" altLang="zh-CN" sz="2800" b="1" dirty="0"/>
          </a:p>
          <a:p>
            <a:pPr>
              <a:lnSpc>
                <a:spcPct val="150000"/>
              </a:lnSpc>
            </a:pPr>
            <a:r>
              <a:rPr lang="en-US" altLang="zh-CN" sz="2800" b="1" dirty="0"/>
              <a:t>9.3.3 </a:t>
            </a:r>
            <a:r>
              <a:rPr lang="zh-CN" altLang="en-US" sz="2800" b="1" dirty="0"/>
              <a:t>测试自动化普遍存在的问题	</a:t>
            </a:r>
            <a:endParaRPr lang="en-US" altLang="zh-CN" sz="2800" b="1" dirty="0"/>
          </a:p>
          <a:p>
            <a:pPr>
              <a:lnSpc>
                <a:spcPct val="150000"/>
              </a:lnSpc>
            </a:pPr>
            <a:r>
              <a:rPr lang="en-US" altLang="zh-CN" sz="2800" b="1" dirty="0"/>
              <a:t>9.3.4 </a:t>
            </a:r>
            <a:r>
              <a:rPr lang="zh-CN" altLang="en-US" sz="2800" b="1" dirty="0"/>
              <a:t>自动化测试的引入和应用</a:t>
            </a:r>
          </a:p>
        </p:txBody>
      </p:sp>
      <p:pic>
        <p:nvPicPr>
          <p:cNvPr id="109571" name="Picture 5" descr="J0286068"/>
          <p:cNvPicPr>
            <a:picLocks noChangeAspect="1" noChangeArrowheads="1"/>
          </p:cNvPicPr>
          <p:nvPr/>
        </p:nvPicPr>
        <p:blipFill>
          <a:blip r:embed="rId3" cstate="print"/>
          <a:srcRect/>
          <a:stretch>
            <a:fillRect/>
          </a:stretch>
        </p:blipFill>
        <p:spPr bwMode="auto">
          <a:xfrm>
            <a:off x="6804025" y="2205038"/>
            <a:ext cx="2052638" cy="3073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1116013" y="366713"/>
            <a:ext cx="6456362" cy="561975"/>
          </a:xfrm>
        </p:spPr>
        <p:txBody>
          <a:bodyPr/>
          <a:lstStyle/>
          <a:p>
            <a:pPr algn="ctr" eaLnBrk="1" hangingPunct="1"/>
            <a:r>
              <a:rPr lang="en-US" altLang="zh-CN" sz="3200">
                <a:solidFill>
                  <a:srgbClr val="FFFF00"/>
                </a:solidFill>
              </a:rPr>
              <a:t>9.3.1 </a:t>
            </a:r>
            <a:r>
              <a:rPr lang="zh-CN" altLang="en-US" sz="3200">
                <a:solidFill>
                  <a:srgbClr val="FFFF00"/>
                </a:solidFill>
              </a:rPr>
              <a:t>测试工具的分类</a:t>
            </a:r>
          </a:p>
        </p:txBody>
      </p:sp>
      <p:sp>
        <p:nvSpPr>
          <p:cNvPr id="48131" name="Rectangle 3"/>
          <p:cNvSpPr>
            <a:spLocks noGrp="1" noChangeArrowheads="1"/>
          </p:cNvSpPr>
          <p:nvPr>
            <p:ph type="body" idx="1"/>
          </p:nvPr>
        </p:nvSpPr>
        <p:spPr>
          <a:xfrm>
            <a:off x="539750" y="2060575"/>
            <a:ext cx="8191500" cy="3546475"/>
          </a:xfrm>
        </p:spPr>
        <p:txBody>
          <a:bodyPr/>
          <a:lstStyle/>
          <a:p>
            <a:pPr eaLnBrk="1" hangingPunct="1">
              <a:lnSpc>
                <a:spcPct val="130000"/>
              </a:lnSpc>
              <a:buClr>
                <a:schemeClr val="accent1">
                  <a:lumMod val="75000"/>
                </a:schemeClr>
              </a:buClr>
              <a:buFont typeface="Wingdings" charset="2"/>
              <a:buChar char="p"/>
              <a:defRPr/>
            </a:pPr>
            <a:r>
              <a:rPr lang="zh-CN" altLang="en-US" sz="2400" dirty="0">
                <a:latin typeface="宋体"/>
                <a:ea typeface="宋体"/>
                <a:cs typeface="宋体"/>
              </a:rPr>
              <a:t>根据测试方法不同，分为</a:t>
            </a:r>
            <a:r>
              <a:rPr lang="zh-CN" altLang="en-US" sz="2400" b="1" dirty="0">
                <a:solidFill>
                  <a:schemeClr val="accent2"/>
                </a:solidFill>
                <a:latin typeface="宋体"/>
                <a:ea typeface="宋体"/>
                <a:cs typeface="宋体"/>
              </a:rPr>
              <a:t>白盒</a:t>
            </a:r>
            <a:r>
              <a:rPr lang="zh-CN" altLang="en-US" sz="2400" dirty="0">
                <a:latin typeface="宋体"/>
                <a:ea typeface="宋体"/>
                <a:cs typeface="宋体"/>
              </a:rPr>
              <a:t>测试工具和</a:t>
            </a:r>
            <a:r>
              <a:rPr lang="zh-CN" altLang="en-US" sz="2400" b="1" dirty="0">
                <a:solidFill>
                  <a:schemeClr val="accent2"/>
                </a:solidFill>
                <a:latin typeface="宋体"/>
                <a:ea typeface="宋体"/>
                <a:cs typeface="宋体"/>
              </a:rPr>
              <a:t>黑盒</a:t>
            </a:r>
            <a:r>
              <a:rPr lang="zh-CN" altLang="en-US" sz="2400" dirty="0">
                <a:latin typeface="宋体"/>
                <a:ea typeface="宋体"/>
                <a:cs typeface="宋体"/>
              </a:rPr>
              <a:t>测试工具、</a:t>
            </a:r>
            <a:r>
              <a:rPr lang="zh-CN" altLang="en-US" sz="2400" b="1" dirty="0">
                <a:solidFill>
                  <a:srgbClr val="99CCFF"/>
                </a:solidFill>
                <a:latin typeface="宋体"/>
                <a:ea typeface="宋体"/>
                <a:cs typeface="宋体"/>
              </a:rPr>
              <a:t>静态</a:t>
            </a:r>
            <a:r>
              <a:rPr lang="zh-CN" altLang="en-US" sz="2400" dirty="0">
                <a:latin typeface="宋体"/>
                <a:ea typeface="宋体"/>
                <a:cs typeface="宋体"/>
              </a:rPr>
              <a:t>测试工具和</a:t>
            </a:r>
            <a:r>
              <a:rPr lang="zh-CN" altLang="en-US" sz="2400" b="1" dirty="0">
                <a:solidFill>
                  <a:srgbClr val="99CCFF"/>
                </a:solidFill>
                <a:latin typeface="宋体"/>
                <a:ea typeface="宋体"/>
                <a:cs typeface="宋体"/>
              </a:rPr>
              <a:t>动态</a:t>
            </a:r>
            <a:r>
              <a:rPr lang="zh-CN" altLang="en-US" sz="2400" dirty="0">
                <a:latin typeface="宋体"/>
                <a:ea typeface="宋体"/>
                <a:cs typeface="宋体"/>
              </a:rPr>
              <a:t>测试工具等。</a:t>
            </a:r>
          </a:p>
          <a:p>
            <a:pPr eaLnBrk="1" hangingPunct="1">
              <a:lnSpc>
                <a:spcPct val="130000"/>
              </a:lnSpc>
              <a:buClr>
                <a:schemeClr val="accent1">
                  <a:lumMod val="75000"/>
                </a:schemeClr>
              </a:buClr>
              <a:buFont typeface="Wingdings" charset="2"/>
              <a:buChar char="p"/>
              <a:defRPr/>
            </a:pPr>
            <a:r>
              <a:rPr lang="zh-CN" altLang="en-US" sz="2400" dirty="0">
                <a:latin typeface="宋体"/>
                <a:ea typeface="宋体"/>
                <a:cs typeface="宋体"/>
              </a:rPr>
              <a:t>根据工具的来源不同，分为</a:t>
            </a:r>
            <a:r>
              <a:rPr lang="zh-CN" altLang="en-US" sz="2400" b="1" dirty="0">
                <a:latin typeface="宋体"/>
                <a:ea typeface="宋体"/>
                <a:cs typeface="宋体"/>
              </a:rPr>
              <a:t>开源</a:t>
            </a:r>
            <a:r>
              <a:rPr lang="zh-CN" altLang="en-US" sz="2400" dirty="0">
                <a:latin typeface="宋体"/>
                <a:ea typeface="宋体"/>
                <a:cs typeface="宋体"/>
              </a:rPr>
              <a:t>测试工具（多数是免费的）和</a:t>
            </a:r>
            <a:r>
              <a:rPr lang="zh-CN" altLang="en-US" sz="2400" b="1" dirty="0">
                <a:latin typeface="宋体"/>
                <a:ea typeface="宋体"/>
                <a:cs typeface="宋体"/>
              </a:rPr>
              <a:t>商业</a:t>
            </a:r>
            <a:r>
              <a:rPr lang="zh-CN" altLang="en-US" sz="2400" dirty="0">
                <a:latin typeface="宋体"/>
                <a:ea typeface="宋体"/>
                <a:cs typeface="宋体"/>
              </a:rPr>
              <a:t>测试工具、</a:t>
            </a:r>
            <a:r>
              <a:rPr lang="zh-CN" altLang="en-US" sz="2400" b="1" dirty="0">
                <a:solidFill>
                  <a:srgbClr val="CA351C"/>
                </a:solidFill>
                <a:latin typeface="宋体"/>
                <a:ea typeface="宋体"/>
                <a:cs typeface="宋体"/>
              </a:rPr>
              <a:t>自主开发</a:t>
            </a:r>
            <a:r>
              <a:rPr lang="zh-CN" altLang="en-US" sz="2400" dirty="0">
                <a:latin typeface="宋体"/>
                <a:ea typeface="宋体"/>
                <a:cs typeface="宋体"/>
              </a:rPr>
              <a:t>的测试工具和</a:t>
            </a:r>
            <a:r>
              <a:rPr lang="zh-CN" altLang="en-US" sz="2400" b="1" dirty="0">
                <a:solidFill>
                  <a:srgbClr val="CA351C"/>
                </a:solidFill>
                <a:latin typeface="宋体"/>
                <a:ea typeface="宋体"/>
                <a:cs typeface="宋体"/>
              </a:rPr>
              <a:t>第三方</a:t>
            </a:r>
            <a:r>
              <a:rPr lang="zh-CN" altLang="en-US" sz="2400" dirty="0">
                <a:latin typeface="宋体"/>
                <a:ea typeface="宋体"/>
                <a:cs typeface="宋体"/>
              </a:rPr>
              <a:t>测试工具等。</a:t>
            </a:r>
          </a:p>
          <a:p>
            <a:pPr eaLnBrk="1" hangingPunct="1">
              <a:lnSpc>
                <a:spcPct val="130000"/>
              </a:lnSpc>
              <a:buClr>
                <a:schemeClr val="accent1">
                  <a:lumMod val="75000"/>
                </a:schemeClr>
              </a:buClr>
              <a:buFont typeface="Wingdings" charset="2"/>
              <a:buChar char="p"/>
              <a:defRPr/>
            </a:pPr>
            <a:r>
              <a:rPr lang="zh-CN" altLang="en-US" sz="2400" dirty="0">
                <a:latin typeface="宋体"/>
                <a:ea typeface="宋体"/>
                <a:cs typeface="宋体"/>
              </a:rPr>
              <a:t>根据测试的对象和目的，分为</a:t>
            </a:r>
            <a:r>
              <a:rPr lang="zh-CN" altLang="en-US" sz="2400" b="1" dirty="0">
                <a:solidFill>
                  <a:schemeClr val="hlink"/>
                </a:solidFill>
                <a:latin typeface="宋体"/>
                <a:ea typeface="宋体"/>
                <a:cs typeface="宋体"/>
              </a:rPr>
              <a:t>单元</a:t>
            </a:r>
            <a:r>
              <a:rPr lang="zh-CN" altLang="en-US" sz="2400" dirty="0">
                <a:latin typeface="宋体"/>
                <a:ea typeface="宋体"/>
                <a:cs typeface="宋体"/>
              </a:rPr>
              <a:t>测试工具、</a:t>
            </a:r>
            <a:r>
              <a:rPr lang="zh-CN" altLang="en-US" sz="2400" b="1" dirty="0">
                <a:solidFill>
                  <a:schemeClr val="hlink"/>
                </a:solidFill>
                <a:latin typeface="宋体"/>
                <a:ea typeface="宋体"/>
                <a:cs typeface="宋体"/>
              </a:rPr>
              <a:t>功能</a:t>
            </a:r>
            <a:r>
              <a:rPr lang="zh-CN" altLang="en-US" sz="2400" dirty="0">
                <a:latin typeface="宋体"/>
                <a:ea typeface="宋体"/>
                <a:cs typeface="宋体"/>
              </a:rPr>
              <a:t>测试工具、</a:t>
            </a:r>
            <a:r>
              <a:rPr lang="zh-CN" altLang="en-US" sz="2400" b="1" dirty="0">
                <a:solidFill>
                  <a:schemeClr val="hlink"/>
                </a:solidFill>
                <a:latin typeface="宋体"/>
                <a:ea typeface="宋体"/>
                <a:cs typeface="宋体"/>
              </a:rPr>
              <a:t>性能</a:t>
            </a:r>
            <a:r>
              <a:rPr lang="zh-CN" altLang="en-US" sz="2400" dirty="0">
                <a:latin typeface="宋体"/>
                <a:ea typeface="宋体"/>
                <a:cs typeface="宋体"/>
              </a:rPr>
              <a:t>测试工具、</a:t>
            </a:r>
            <a:r>
              <a:rPr lang="zh-CN" altLang="en-US" sz="2400" b="1" dirty="0">
                <a:solidFill>
                  <a:schemeClr val="hlink"/>
                </a:solidFill>
                <a:latin typeface="宋体"/>
                <a:ea typeface="宋体"/>
                <a:cs typeface="宋体"/>
              </a:rPr>
              <a:t>测试</a:t>
            </a:r>
            <a:r>
              <a:rPr lang="zh-CN" altLang="en-US" sz="2400" dirty="0">
                <a:latin typeface="宋体"/>
                <a:ea typeface="宋体"/>
                <a:cs typeface="宋体"/>
              </a:rPr>
              <a:t>管理工具等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a:xfrm>
            <a:off x="1692275" y="366713"/>
            <a:ext cx="5880100" cy="561975"/>
          </a:xfrm>
        </p:spPr>
        <p:txBody>
          <a:bodyPr/>
          <a:lstStyle/>
          <a:p>
            <a:pPr algn="ctr" eaLnBrk="1" hangingPunct="1"/>
            <a:r>
              <a:rPr lang="zh-CN" altLang="en-US" sz="3200">
                <a:solidFill>
                  <a:srgbClr val="FFFF00"/>
                </a:solidFill>
              </a:rPr>
              <a:t>更细的分类</a:t>
            </a:r>
          </a:p>
        </p:txBody>
      </p:sp>
      <p:sp>
        <p:nvSpPr>
          <p:cNvPr id="2203651" name="Rectangle 3"/>
          <p:cNvSpPr>
            <a:spLocks noChangeArrowheads="1"/>
          </p:cNvSpPr>
          <p:nvPr/>
        </p:nvSpPr>
        <p:spPr bwMode="auto">
          <a:xfrm>
            <a:off x="1258888" y="1844675"/>
            <a:ext cx="6553200" cy="3983038"/>
          </a:xfrm>
          <a:prstGeom prst="rect">
            <a:avLst/>
          </a:prstGeom>
          <a:noFill/>
          <a:ln w="9525">
            <a:noFill/>
            <a:miter lim="800000"/>
            <a:headEnd/>
            <a:tailEnd/>
          </a:ln>
        </p:spPr>
        <p:txBody>
          <a:bodyPr lIns="0" tIns="0" rIns="0" bIns="0">
            <a:spAutoFit/>
          </a:bodyPr>
          <a:lstStyle/>
          <a:p>
            <a:pPr marL="114300" indent="-114300">
              <a:lnSpc>
                <a:spcPct val="130000"/>
              </a:lnSpc>
              <a:buClr>
                <a:schemeClr val="accent1"/>
              </a:buClr>
              <a:buSzPct val="99000"/>
              <a:buFontTx/>
              <a:buChar char="•"/>
              <a:defRPr/>
            </a:pPr>
            <a:r>
              <a:rPr lang="zh-CN" altLang="en-US" sz="2800" b="1" i="0" dirty="0">
                <a:solidFill>
                  <a:srgbClr val="3366FF"/>
                </a:solidFill>
                <a:latin typeface="+mn-lt"/>
                <a:ea typeface="宋体"/>
                <a:cs typeface="宋体"/>
              </a:rPr>
              <a:t>静态测试工具 </a:t>
            </a:r>
            <a:endParaRPr lang="en-US" altLang="zh-CN" sz="2800" b="1" i="0" dirty="0">
              <a:solidFill>
                <a:srgbClr val="3366FF"/>
              </a:solidFill>
              <a:latin typeface="+mn-lt"/>
              <a:ea typeface="宋体"/>
              <a:cs typeface="宋体"/>
            </a:endParaRPr>
          </a:p>
          <a:p>
            <a:pPr marL="114300" indent="-114300">
              <a:lnSpc>
                <a:spcPct val="130000"/>
              </a:lnSpc>
              <a:buClr>
                <a:schemeClr val="accent1"/>
              </a:buClr>
              <a:buSzPct val="99000"/>
              <a:defRPr/>
            </a:pPr>
            <a:r>
              <a:rPr lang="en-US" altLang="zh-CN" sz="2400" i="0" dirty="0">
                <a:latin typeface="+mn-lt"/>
                <a:ea typeface="宋体"/>
                <a:cs typeface="宋体"/>
              </a:rPr>
              <a:t>		- </a:t>
            </a:r>
            <a:r>
              <a:rPr lang="zh-CN" altLang="en-US" sz="2400" i="0" dirty="0">
                <a:latin typeface="+mn-lt"/>
                <a:ea typeface="宋体"/>
                <a:cs typeface="宋体"/>
              </a:rPr>
              <a:t>扫描分析：</a:t>
            </a:r>
            <a:r>
              <a:rPr lang="en-US" altLang="zh-CN" sz="2400" i="0" dirty="0" err="1">
                <a:latin typeface="+mn-lt"/>
                <a:ea typeface="宋体"/>
                <a:cs typeface="宋体"/>
              </a:rPr>
              <a:t>Findbugs</a:t>
            </a:r>
            <a:r>
              <a:rPr lang="en-US" altLang="zh-CN" sz="2400" i="0" dirty="0">
                <a:latin typeface="+mn-lt"/>
                <a:ea typeface="宋体"/>
                <a:cs typeface="宋体"/>
              </a:rPr>
              <a:t>, </a:t>
            </a:r>
            <a:r>
              <a:rPr lang="en-US" altLang="zh-CN" sz="2400" i="0" dirty="0" err="1">
                <a:latin typeface="+mn-lt"/>
                <a:ea typeface="宋体"/>
                <a:cs typeface="宋体"/>
              </a:rPr>
              <a:t>JTest</a:t>
            </a:r>
            <a:r>
              <a:rPr lang="en-US" altLang="zh-CN" sz="2400" i="0" dirty="0">
                <a:latin typeface="+mn-lt"/>
                <a:ea typeface="宋体"/>
                <a:cs typeface="宋体"/>
              </a:rPr>
              <a:t>/C++Test</a:t>
            </a:r>
          </a:p>
          <a:p>
            <a:pPr marL="114300" indent="-114300">
              <a:lnSpc>
                <a:spcPct val="130000"/>
              </a:lnSpc>
              <a:buClr>
                <a:schemeClr val="accent1"/>
              </a:buClr>
              <a:buSzPct val="99000"/>
              <a:defRPr/>
            </a:pPr>
            <a:r>
              <a:rPr lang="en-US" altLang="zh-CN" sz="2400" i="0" dirty="0">
                <a:latin typeface="+mn-lt"/>
                <a:ea typeface="宋体"/>
                <a:cs typeface="宋体"/>
              </a:rPr>
              <a:t>		- </a:t>
            </a:r>
            <a:r>
              <a:rPr lang="zh-CN" altLang="en-US" sz="2400" i="0" dirty="0">
                <a:latin typeface="+mn-lt"/>
                <a:ea typeface="宋体"/>
                <a:cs typeface="宋体"/>
              </a:rPr>
              <a:t>规则定义</a:t>
            </a:r>
          </a:p>
          <a:p>
            <a:pPr marL="114300" indent="-114300">
              <a:lnSpc>
                <a:spcPct val="130000"/>
              </a:lnSpc>
              <a:buClr>
                <a:schemeClr val="accent1"/>
              </a:buClr>
              <a:buSzPct val="99000"/>
              <a:buFontTx/>
              <a:buChar char="•"/>
              <a:defRPr/>
            </a:pPr>
            <a:r>
              <a:rPr lang="zh-CN" altLang="en-US" sz="2800" b="1" i="0" dirty="0">
                <a:solidFill>
                  <a:srgbClr val="3366FF"/>
                </a:solidFill>
                <a:latin typeface="+mn-lt"/>
                <a:ea typeface="宋体"/>
                <a:cs typeface="宋体"/>
              </a:rPr>
              <a:t>动态测试工具</a:t>
            </a:r>
          </a:p>
          <a:p>
            <a:pPr marL="114300" indent="-114300">
              <a:lnSpc>
                <a:spcPct val="130000"/>
              </a:lnSpc>
              <a:buClr>
                <a:schemeClr val="accent1"/>
              </a:buClr>
              <a:buSzPct val="99000"/>
              <a:defRPr/>
            </a:pPr>
            <a:r>
              <a:rPr lang="en-US" altLang="zh-CN" sz="2400" i="0" dirty="0">
                <a:latin typeface="+mn-lt"/>
                <a:ea typeface="宋体"/>
                <a:cs typeface="宋体"/>
              </a:rPr>
              <a:t>		- </a:t>
            </a:r>
            <a:r>
              <a:rPr lang="zh-CN" altLang="en-US" sz="2400" i="0" dirty="0">
                <a:latin typeface="+mn-lt"/>
                <a:ea typeface="宋体"/>
                <a:cs typeface="宋体"/>
              </a:rPr>
              <a:t>内存检测工具</a:t>
            </a:r>
          </a:p>
          <a:p>
            <a:pPr marL="114300" indent="-114300">
              <a:lnSpc>
                <a:spcPct val="130000"/>
              </a:lnSpc>
              <a:buClr>
                <a:schemeClr val="accent1"/>
              </a:buClr>
              <a:buSzPct val="99000"/>
              <a:defRPr/>
            </a:pPr>
            <a:r>
              <a:rPr lang="en-US" altLang="zh-CN" sz="2400" i="0" dirty="0">
                <a:latin typeface="+mn-lt"/>
                <a:ea typeface="宋体"/>
                <a:cs typeface="宋体"/>
              </a:rPr>
              <a:t>		- </a:t>
            </a:r>
            <a:r>
              <a:rPr lang="zh-CN" altLang="en-US" sz="2400" i="0" dirty="0">
                <a:latin typeface="+mn-lt"/>
                <a:ea typeface="宋体"/>
                <a:cs typeface="宋体"/>
              </a:rPr>
              <a:t>录制</a:t>
            </a:r>
            <a:r>
              <a:rPr lang="en-US" altLang="zh-CN" sz="2400" i="0" dirty="0">
                <a:latin typeface="+mn-lt"/>
                <a:ea typeface="宋体"/>
                <a:cs typeface="宋体"/>
              </a:rPr>
              <a:t>/</a:t>
            </a:r>
            <a:r>
              <a:rPr lang="zh-CN" altLang="en-US" sz="2400" i="0" dirty="0">
                <a:latin typeface="+mn-lt"/>
                <a:ea typeface="宋体"/>
                <a:cs typeface="宋体"/>
              </a:rPr>
              <a:t>回放工具</a:t>
            </a:r>
          </a:p>
          <a:p>
            <a:pPr marL="114300" indent="-114300">
              <a:lnSpc>
                <a:spcPct val="130000"/>
              </a:lnSpc>
              <a:buClr>
                <a:schemeClr val="accent1"/>
              </a:buClr>
              <a:buSzPct val="99000"/>
              <a:defRPr/>
            </a:pPr>
            <a:r>
              <a:rPr lang="en-US" altLang="zh-CN" sz="2400" i="0" dirty="0">
                <a:latin typeface="+mn-lt"/>
                <a:ea typeface="宋体"/>
                <a:cs typeface="宋体"/>
              </a:rPr>
              <a:t>		- </a:t>
            </a:r>
            <a:r>
              <a:rPr lang="zh-CN" altLang="en-US" sz="2400" i="0" dirty="0">
                <a:latin typeface="+mn-lt"/>
                <a:ea typeface="宋体"/>
                <a:cs typeface="宋体"/>
              </a:rPr>
              <a:t>负载测试工具</a:t>
            </a:r>
          </a:p>
          <a:p>
            <a:pPr marL="114300" indent="-114300">
              <a:lnSpc>
                <a:spcPct val="130000"/>
              </a:lnSpc>
              <a:buClr>
                <a:schemeClr val="accent1"/>
              </a:buClr>
              <a:buSzPct val="99000"/>
              <a:defRPr/>
            </a:pPr>
            <a:r>
              <a:rPr lang="en-US" altLang="zh-CN" sz="2400" i="0" dirty="0">
                <a:latin typeface="+mn-lt"/>
                <a:ea typeface="宋体"/>
                <a:cs typeface="宋体"/>
              </a:rPr>
              <a:t>		- </a:t>
            </a:r>
            <a:r>
              <a:rPr lang="zh-CN" altLang="en-US" sz="2400" i="0" dirty="0">
                <a:latin typeface="+mn-lt"/>
                <a:ea typeface="宋体"/>
                <a:cs typeface="宋体"/>
              </a:rPr>
              <a:t>监控工具</a:t>
            </a:r>
            <a:endParaRPr lang="en-US" altLang="zh-CN" sz="2400" i="0" dirty="0">
              <a:latin typeface="+mn-lt"/>
              <a:ea typeface="宋体"/>
              <a:cs typeface="宋体"/>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03651">
                                            <p:txEl>
                                              <p:pRg st="4" end="4"/>
                                            </p:txEl>
                                          </p:spTgt>
                                        </p:tgtEl>
                                        <p:attrNameLst>
                                          <p:attrName>style.visibility</p:attrName>
                                        </p:attrNameLst>
                                      </p:cBhvr>
                                      <p:to>
                                        <p:strVal val="visible"/>
                                      </p:to>
                                    </p:set>
                                    <p:anim calcmode="lin" valueType="num">
                                      <p:cBhvr additive="base">
                                        <p:cTn id="7" dur="1000" fill="hold"/>
                                        <p:tgtEl>
                                          <p:spTgt spid="2203651">
                                            <p:txEl>
                                              <p:pRg st="4" end="4"/>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20365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03651">
                                            <p:txEl>
                                              <p:pRg st="5" end="5"/>
                                            </p:txEl>
                                          </p:spTgt>
                                        </p:tgtEl>
                                        <p:attrNameLst>
                                          <p:attrName>style.visibility</p:attrName>
                                        </p:attrNameLst>
                                      </p:cBhvr>
                                      <p:to>
                                        <p:strVal val="visible"/>
                                      </p:to>
                                    </p:set>
                                    <p:anim calcmode="lin" valueType="num">
                                      <p:cBhvr additive="base">
                                        <p:cTn id="11" dur="1000" fill="hold"/>
                                        <p:tgtEl>
                                          <p:spTgt spid="2203651">
                                            <p:txEl>
                                              <p:pRg st="5" end="5"/>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20365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03651">
                                            <p:txEl>
                                              <p:pRg st="6" end="6"/>
                                            </p:txEl>
                                          </p:spTgt>
                                        </p:tgtEl>
                                        <p:attrNameLst>
                                          <p:attrName>style.visibility</p:attrName>
                                        </p:attrNameLst>
                                      </p:cBhvr>
                                      <p:to>
                                        <p:strVal val="visible"/>
                                      </p:to>
                                    </p:set>
                                    <p:anim calcmode="lin" valueType="num">
                                      <p:cBhvr additive="base">
                                        <p:cTn id="15" dur="1000" fill="hold"/>
                                        <p:tgtEl>
                                          <p:spTgt spid="2203651">
                                            <p:txEl>
                                              <p:pRg st="6" end="6"/>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20365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03651">
                                            <p:txEl>
                                              <p:pRg st="7" end="7"/>
                                            </p:txEl>
                                          </p:spTgt>
                                        </p:tgtEl>
                                        <p:attrNameLst>
                                          <p:attrName>style.visibility</p:attrName>
                                        </p:attrNameLst>
                                      </p:cBhvr>
                                      <p:to>
                                        <p:strVal val="visible"/>
                                      </p:to>
                                    </p:set>
                                    <p:anim calcmode="lin" valueType="num">
                                      <p:cBhvr additive="base">
                                        <p:cTn id="19" dur="1000" fill="hold"/>
                                        <p:tgtEl>
                                          <p:spTgt spid="2203651">
                                            <p:txEl>
                                              <p:pRg st="7" end="7"/>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203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00113" y="1557338"/>
            <a:ext cx="7272337" cy="23034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115714" name="Rectangle 2"/>
          <p:cNvSpPr>
            <a:spLocks noGrp="1" noChangeArrowheads="1"/>
          </p:cNvSpPr>
          <p:nvPr>
            <p:ph type="title"/>
          </p:nvPr>
        </p:nvSpPr>
        <p:spPr>
          <a:xfrm>
            <a:off x="1476375" y="260350"/>
            <a:ext cx="6046788" cy="828675"/>
          </a:xfrm>
        </p:spPr>
        <p:txBody>
          <a:bodyPr/>
          <a:lstStyle/>
          <a:p>
            <a:pPr algn="ctr" eaLnBrk="1" hangingPunct="1"/>
            <a:r>
              <a:rPr lang="en-US" altLang="zh-CN" sz="3200">
                <a:solidFill>
                  <a:srgbClr val="FFFF00"/>
                </a:solidFill>
              </a:rPr>
              <a:t>9.3.2 </a:t>
            </a:r>
            <a:r>
              <a:rPr lang="zh-CN" altLang="en-US" sz="3200">
                <a:solidFill>
                  <a:srgbClr val="FFFF00"/>
                </a:solidFill>
              </a:rPr>
              <a:t>测试工具的选择</a:t>
            </a:r>
            <a:r>
              <a:rPr lang="zh-CN" altLang="en-US" b="1" i="1">
                <a:solidFill>
                  <a:schemeClr val="hlink"/>
                </a:solidFill>
              </a:rPr>
              <a:t>	</a:t>
            </a:r>
            <a:endParaRPr lang="zh-CN" altLang="en-US" i="1">
              <a:solidFill>
                <a:schemeClr val="hlink"/>
              </a:solidFill>
            </a:endParaRPr>
          </a:p>
        </p:txBody>
      </p:sp>
      <p:sp>
        <p:nvSpPr>
          <p:cNvPr id="7" name="Rectangle 3"/>
          <p:cNvSpPr txBox="1">
            <a:spLocks noChangeArrowheads="1"/>
          </p:cNvSpPr>
          <p:nvPr/>
        </p:nvSpPr>
        <p:spPr bwMode="auto">
          <a:xfrm>
            <a:off x="1187450" y="1557338"/>
            <a:ext cx="4573588" cy="2232025"/>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需求，自己特定的需求</a:t>
            </a:r>
            <a:endParaRPr lang="en-US" altLang="zh-CN" sz="2400" i="0" dirty="0">
              <a:latin typeface="楷体"/>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开源、商业、自己开发？</a:t>
            </a:r>
            <a:endParaRPr lang="en-US" altLang="zh-CN" sz="2400" i="0" dirty="0">
              <a:latin typeface="楷体"/>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功能</a:t>
            </a:r>
            <a:endParaRPr lang="en-US" altLang="zh-CN" sz="2400" i="0" dirty="0">
              <a:latin typeface="楷体"/>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成熟度</a:t>
            </a:r>
            <a:endParaRPr lang="en-US" altLang="zh-CN" sz="2400" i="0" dirty="0">
              <a:latin typeface="楷体"/>
              <a:ea typeface="楷体"/>
              <a:cs typeface="楷体"/>
            </a:endParaRPr>
          </a:p>
        </p:txBody>
      </p:sp>
      <p:pic>
        <p:nvPicPr>
          <p:cNvPr id="115716" name="图片 1" descr="屏幕快照 2014-05-13 下午11.06.06.png"/>
          <p:cNvPicPr>
            <a:picLocks noChangeAspect="1"/>
          </p:cNvPicPr>
          <p:nvPr/>
        </p:nvPicPr>
        <p:blipFill>
          <a:blip r:embed="rId3" cstate="print"/>
          <a:srcRect/>
          <a:stretch>
            <a:fillRect/>
          </a:stretch>
        </p:blipFill>
        <p:spPr bwMode="auto">
          <a:xfrm>
            <a:off x="1116013" y="4005263"/>
            <a:ext cx="6794500" cy="2717800"/>
          </a:xfrm>
          <a:prstGeom prst="rect">
            <a:avLst/>
          </a:prstGeom>
          <a:noFill/>
          <a:ln w="9525">
            <a:noFill/>
            <a:miter lim="800000"/>
            <a:headEnd/>
            <a:tailEnd/>
          </a:ln>
        </p:spPr>
      </p:pic>
      <p:sp>
        <p:nvSpPr>
          <p:cNvPr id="6" name="Rectangle 3"/>
          <p:cNvSpPr txBox="1">
            <a:spLocks noChangeArrowheads="1"/>
          </p:cNvSpPr>
          <p:nvPr/>
        </p:nvSpPr>
        <p:spPr bwMode="auto">
          <a:xfrm>
            <a:off x="5867400" y="1628775"/>
            <a:ext cx="2305050" cy="1655763"/>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运行环境</a:t>
            </a:r>
            <a:endParaRPr lang="en-US" altLang="zh-CN" sz="2400" i="0" dirty="0">
              <a:latin typeface="楷体"/>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支持、服务</a:t>
            </a:r>
            <a:endParaRPr lang="en-US" altLang="zh-CN" sz="2400" i="0" dirty="0">
              <a:latin typeface="楷体"/>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价格</a:t>
            </a:r>
            <a:endParaRPr lang="en-US" altLang="zh-CN" sz="2400" i="0" dirty="0">
              <a:latin typeface="楷体"/>
              <a:ea typeface="楷体"/>
              <a:cs typeface="楷体"/>
            </a:endParaRPr>
          </a:p>
        </p:txBody>
      </p:sp>
    </p:spTree>
  </p:cSld>
  <p:clrMapOvr>
    <a:masterClrMapping/>
  </p:clrMapOvr>
  <p:transition spd="med">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1187450" y="333375"/>
            <a:ext cx="6553200" cy="792163"/>
          </a:xfrm>
        </p:spPr>
        <p:txBody>
          <a:bodyPr/>
          <a:lstStyle/>
          <a:p>
            <a:pPr algn="ctr" eaLnBrk="1" hangingPunct="1"/>
            <a:r>
              <a:rPr lang="zh-CN" altLang="en-US" sz="3600" b="1" i="1"/>
              <a:t> </a:t>
            </a:r>
            <a:r>
              <a:rPr lang="en-US" altLang="zh-CN" sz="3200">
                <a:solidFill>
                  <a:srgbClr val="FFFF00"/>
                </a:solidFill>
              </a:rPr>
              <a:t>9.3.3 </a:t>
            </a:r>
            <a:r>
              <a:rPr lang="zh-CN" altLang="en-US" sz="3200">
                <a:solidFill>
                  <a:srgbClr val="FFFF00"/>
                </a:solidFill>
              </a:rPr>
              <a:t>测试自动化普遍存在的问题</a:t>
            </a:r>
          </a:p>
        </p:txBody>
      </p:sp>
      <p:sp>
        <p:nvSpPr>
          <p:cNvPr id="2189315" name="Rectangle 3"/>
          <p:cNvSpPr>
            <a:spLocks noChangeArrowheads="1"/>
          </p:cNvSpPr>
          <p:nvPr/>
        </p:nvSpPr>
        <p:spPr bwMode="auto">
          <a:xfrm>
            <a:off x="1042988" y="1700213"/>
            <a:ext cx="7135812" cy="4432300"/>
          </a:xfrm>
          <a:prstGeom prst="rect">
            <a:avLst/>
          </a:prstGeom>
          <a:noFill/>
          <a:ln w="9525" algn="ctr">
            <a:noFill/>
            <a:miter lim="800000"/>
            <a:headEnd/>
            <a:tailEnd/>
          </a:ln>
        </p:spPr>
        <p:txBody>
          <a:bodyPr wrap="none" anchor="ctr">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b="1" dirty="0">
                <a:latin typeface="Arial Black" pitchFamily="34" charset="0"/>
                <a:ea typeface="楷体_GB2312" pitchFamily="49" charset="-122"/>
              </a:rPr>
              <a:t> </a:t>
            </a:r>
            <a:r>
              <a:rPr lang="zh-CN" altLang="en-US" sz="2400" i="0" dirty="0">
                <a:latin typeface="楷体"/>
                <a:ea typeface="楷体"/>
                <a:cs typeface="楷体"/>
              </a:rPr>
              <a:t>不正确的观念或不现实的期望</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缺乏具有良好素质、经验的测试人才</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楷体"/>
                <a:ea typeface="楷体"/>
                <a:cs typeface="楷体"/>
              </a:rPr>
              <a:t> </a:t>
            </a:r>
            <a:r>
              <a:rPr lang="zh-CN" altLang="en-US" sz="2400" i="0" dirty="0">
                <a:latin typeface="楷体"/>
                <a:ea typeface="楷体"/>
                <a:cs typeface="楷体"/>
              </a:rPr>
              <a:t>测试工具本身的问题影响测试的质量</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测试脚本的质量低劣</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楷体"/>
                <a:ea typeface="楷体"/>
                <a:cs typeface="楷体"/>
              </a:rPr>
              <a:t> </a:t>
            </a:r>
            <a:r>
              <a:rPr lang="zh-CN" altLang="en-US" sz="2400" i="0" dirty="0">
                <a:latin typeface="楷体"/>
                <a:ea typeface="楷体"/>
                <a:cs typeface="楷体"/>
              </a:rPr>
              <a:t>没有进行有效的、充分的培训</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楷体"/>
                <a:ea typeface="楷体"/>
                <a:cs typeface="楷体"/>
              </a:rPr>
              <a:t> </a:t>
            </a:r>
            <a:r>
              <a:rPr lang="zh-CN" altLang="en-US" sz="2400" i="0" dirty="0">
                <a:latin typeface="楷体"/>
                <a:ea typeface="楷体"/>
                <a:cs typeface="楷体"/>
              </a:rPr>
              <a:t>没有考虑到公司的实际情况，盲目引入测试工具</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没有形成一个良好的使用测试工具的环境</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楷体"/>
                <a:ea typeface="楷体"/>
                <a:cs typeface="楷体"/>
              </a:rPr>
              <a:t> </a:t>
            </a:r>
            <a:r>
              <a:rPr lang="zh-CN" altLang="en-US" sz="2400" i="0" dirty="0">
                <a:latin typeface="楷体"/>
                <a:ea typeface="楷体"/>
                <a:cs typeface="楷体"/>
              </a:rPr>
              <a:t>其它问题</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89315">
                                            <p:txEl>
                                              <p:pRg st="1" end="1"/>
                                            </p:txEl>
                                          </p:spTgt>
                                        </p:tgtEl>
                                        <p:attrNameLst>
                                          <p:attrName>style.visibility</p:attrName>
                                        </p:attrNameLst>
                                      </p:cBhvr>
                                      <p:to>
                                        <p:strVal val="visible"/>
                                      </p:to>
                                    </p:set>
                                    <p:anim calcmode="lin" valueType="num">
                                      <p:cBhvr additive="base">
                                        <p:cTn id="7" dur="1000" fill="hold"/>
                                        <p:tgtEl>
                                          <p:spTgt spid="2189315">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189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189315">
                                            <p:txEl>
                                              <p:pRg st="2" end="2"/>
                                            </p:txEl>
                                          </p:spTgt>
                                        </p:tgtEl>
                                        <p:attrNameLst>
                                          <p:attrName>style.visibility</p:attrName>
                                        </p:attrNameLst>
                                      </p:cBhvr>
                                      <p:to>
                                        <p:strVal val="visible"/>
                                      </p:to>
                                    </p:set>
                                    <p:anim calcmode="lin" valueType="num">
                                      <p:cBhvr additive="base">
                                        <p:cTn id="13" dur="1000" fill="hold"/>
                                        <p:tgtEl>
                                          <p:spTgt spid="2189315">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189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89315">
                                            <p:txEl>
                                              <p:pRg st="3" end="3"/>
                                            </p:txEl>
                                          </p:spTgt>
                                        </p:tgtEl>
                                        <p:attrNameLst>
                                          <p:attrName>style.visibility</p:attrName>
                                        </p:attrNameLst>
                                      </p:cBhvr>
                                      <p:to>
                                        <p:strVal val="visible"/>
                                      </p:to>
                                    </p:set>
                                    <p:anim calcmode="lin" valueType="num">
                                      <p:cBhvr additive="base">
                                        <p:cTn id="19" dur="1000" fill="hold"/>
                                        <p:tgtEl>
                                          <p:spTgt spid="2189315">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189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89315">
                                            <p:txEl>
                                              <p:pRg st="4" end="4"/>
                                            </p:txEl>
                                          </p:spTgt>
                                        </p:tgtEl>
                                        <p:attrNameLst>
                                          <p:attrName>style.visibility</p:attrName>
                                        </p:attrNameLst>
                                      </p:cBhvr>
                                      <p:to>
                                        <p:strVal val="visible"/>
                                      </p:to>
                                    </p:set>
                                    <p:anim calcmode="lin" valueType="num">
                                      <p:cBhvr additive="base">
                                        <p:cTn id="25" dur="1000" fill="hold"/>
                                        <p:tgtEl>
                                          <p:spTgt spid="2189315">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189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189315">
                                            <p:txEl>
                                              <p:pRg st="5" end="5"/>
                                            </p:txEl>
                                          </p:spTgt>
                                        </p:tgtEl>
                                        <p:attrNameLst>
                                          <p:attrName>style.visibility</p:attrName>
                                        </p:attrNameLst>
                                      </p:cBhvr>
                                      <p:to>
                                        <p:strVal val="visible"/>
                                      </p:to>
                                    </p:set>
                                    <p:anim calcmode="lin" valueType="num">
                                      <p:cBhvr additive="base">
                                        <p:cTn id="31" dur="1000" fill="hold"/>
                                        <p:tgtEl>
                                          <p:spTgt spid="2189315">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2189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189315">
                                            <p:txEl>
                                              <p:pRg st="6" end="6"/>
                                            </p:txEl>
                                          </p:spTgt>
                                        </p:tgtEl>
                                        <p:attrNameLst>
                                          <p:attrName>style.visibility</p:attrName>
                                        </p:attrNameLst>
                                      </p:cBhvr>
                                      <p:to>
                                        <p:strVal val="visible"/>
                                      </p:to>
                                    </p:set>
                                    <p:anim calcmode="lin" valueType="num">
                                      <p:cBhvr additive="base">
                                        <p:cTn id="37" dur="1000" fill="hold"/>
                                        <p:tgtEl>
                                          <p:spTgt spid="2189315">
                                            <p:txEl>
                                              <p:pRg st="6" end="6"/>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2189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189315">
                                            <p:txEl>
                                              <p:pRg st="7" end="7"/>
                                            </p:txEl>
                                          </p:spTgt>
                                        </p:tgtEl>
                                        <p:attrNameLst>
                                          <p:attrName>style.visibility</p:attrName>
                                        </p:attrNameLst>
                                      </p:cBhvr>
                                      <p:to>
                                        <p:strVal val="visible"/>
                                      </p:to>
                                    </p:set>
                                    <p:anim calcmode="lin" valueType="num">
                                      <p:cBhvr additive="base">
                                        <p:cTn id="43" dur="1000" fill="hold"/>
                                        <p:tgtEl>
                                          <p:spTgt spid="2189315">
                                            <p:txEl>
                                              <p:pRg st="7" end="7"/>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21893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1619250" y="366713"/>
            <a:ext cx="5953125" cy="561975"/>
          </a:xfrm>
        </p:spPr>
        <p:txBody>
          <a:bodyPr/>
          <a:lstStyle/>
          <a:p>
            <a:pPr algn="ctr" eaLnBrk="1" hangingPunct="1"/>
            <a:r>
              <a:rPr lang="zh-CN" altLang="en-US" sz="3200">
                <a:solidFill>
                  <a:srgbClr val="FFFF00"/>
                </a:solidFill>
              </a:rPr>
              <a:t>测试自动化项目的本质</a:t>
            </a:r>
          </a:p>
        </p:txBody>
      </p:sp>
      <p:sp>
        <p:nvSpPr>
          <p:cNvPr id="53251" name="Rectangle 3"/>
          <p:cNvSpPr>
            <a:spLocks noGrp="1" noChangeArrowheads="1"/>
          </p:cNvSpPr>
          <p:nvPr>
            <p:ph type="body" idx="1"/>
          </p:nvPr>
        </p:nvSpPr>
        <p:spPr>
          <a:xfrm>
            <a:off x="1476375" y="1989138"/>
            <a:ext cx="6624638" cy="3527425"/>
          </a:xfrm>
        </p:spPr>
        <p:txBody>
          <a:bodyPr/>
          <a:lstStyle/>
          <a:p>
            <a:pPr eaLnBrk="1" hangingPunct="1">
              <a:lnSpc>
                <a:spcPct val="120000"/>
              </a:lnSpc>
              <a:buFont typeface="Wingdings" pitchFamily="2" charset="2"/>
              <a:buNone/>
              <a:defRPr/>
            </a:pPr>
            <a:r>
              <a:rPr lang="zh-CN" altLang="en-US" sz="2400" b="1" dirty="0">
                <a:solidFill>
                  <a:srgbClr val="00B0F0"/>
                </a:solidFill>
              </a:rPr>
              <a:t>测试自动化项目本质上是软件开发项目</a:t>
            </a:r>
          </a:p>
          <a:p>
            <a:pPr>
              <a:lnSpc>
                <a:spcPct val="130000"/>
              </a:lnSpc>
              <a:buClr>
                <a:schemeClr val="accent1">
                  <a:lumMod val="50000"/>
                </a:schemeClr>
              </a:buClr>
              <a:buSzPct val="90000"/>
              <a:buFont typeface="Wingdings" charset="2"/>
              <a:buChar char="p"/>
              <a:defRPr/>
            </a:pPr>
            <a:r>
              <a:rPr lang="zh-CN" altLang="en-US" sz="2400" kern="1200" dirty="0">
                <a:latin typeface="楷体"/>
                <a:ea typeface="楷体"/>
                <a:cs typeface="楷体"/>
              </a:rPr>
              <a:t>一个测试自动化项目必须具有：</a:t>
            </a:r>
          </a:p>
          <a:p>
            <a:pPr marL="342900" lvl="1" indent="-342900">
              <a:lnSpc>
                <a:spcPct val="130000"/>
              </a:lnSpc>
              <a:buClr>
                <a:schemeClr val="accent1">
                  <a:lumMod val="50000"/>
                </a:schemeClr>
              </a:buClr>
              <a:buSzPct val="90000"/>
              <a:buFont typeface="Wingdings" charset="2"/>
              <a:buChar char="p"/>
              <a:defRPr/>
            </a:pPr>
            <a:r>
              <a:rPr lang="zh-CN" altLang="en-US" sz="2400" kern="1200" dirty="0">
                <a:latin typeface="楷体"/>
                <a:ea typeface="楷体"/>
                <a:cs typeface="楷体"/>
              </a:rPr>
              <a:t>清晰定义并严格实施的过程</a:t>
            </a:r>
          </a:p>
          <a:p>
            <a:pPr marL="342900" lvl="1" indent="-342900">
              <a:lnSpc>
                <a:spcPct val="130000"/>
              </a:lnSpc>
              <a:buClr>
                <a:schemeClr val="accent1">
                  <a:lumMod val="50000"/>
                </a:schemeClr>
              </a:buClr>
              <a:buSzPct val="90000"/>
              <a:buFont typeface="Wingdings" charset="2"/>
              <a:buChar char="p"/>
              <a:defRPr/>
            </a:pPr>
            <a:r>
              <a:rPr lang="zh-CN" altLang="en-US" sz="2400" kern="1200" dirty="0">
                <a:latin typeface="楷体"/>
                <a:ea typeface="楷体"/>
                <a:cs typeface="楷体"/>
              </a:rPr>
              <a:t>来自组织各级的支持</a:t>
            </a:r>
          </a:p>
          <a:p>
            <a:pPr marL="342900" lvl="1" indent="-342900">
              <a:lnSpc>
                <a:spcPct val="130000"/>
              </a:lnSpc>
              <a:buClr>
                <a:schemeClr val="accent1">
                  <a:lumMod val="50000"/>
                </a:schemeClr>
              </a:buClr>
              <a:buSzPct val="90000"/>
              <a:buFont typeface="Wingdings" charset="2"/>
              <a:buChar char="p"/>
              <a:defRPr/>
            </a:pPr>
            <a:r>
              <a:rPr lang="zh-CN" altLang="en-US" sz="2400" kern="1200" dirty="0">
                <a:latin typeface="楷体"/>
                <a:ea typeface="楷体"/>
                <a:cs typeface="楷体"/>
              </a:rPr>
              <a:t>周密的计划</a:t>
            </a:r>
          </a:p>
          <a:p>
            <a:pPr marL="342900" lvl="1" indent="-342900">
              <a:lnSpc>
                <a:spcPct val="130000"/>
              </a:lnSpc>
              <a:buClr>
                <a:schemeClr val="accent1">
                  <a:lumMod val="50000"/>
                </a:schemeClr>
              </a:buClr>
              <a:buSzPct val="90000"/>
              <a:buFont typeface="Wingdings" charset="2"/>
              <a:buChar char="p"/>
              <a:defRPr/>
            </a:pPr>
            <a:r>
              <a:rPr lang="zh-CN" altLang="en-US" sz="2400" kern="1200" dirty="0">
                <a:latin typeface="楷体"/>
                <a:ea typeface="楷体"/>
                <a:cs typeface="楷体"/>
              </a:rPr>
              <a:t>具体的设计和架构</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331913" y="404813"/>
            <a:ext cx="6337300" cy="661987"/>
          </a:xfrm>
        </p:spPr>
        <p:txBody>
          <a:bodyPr/>
          <a:lstStyle/>
          <a:p>
            <a:pPr algn="ctr" eaLnBrk="1" hangingPunct="1"/>
            <a:r>
              <a:rPr lang="en-US" altLang="zh-CN" sz="3200">
                <a:solidFill>
                  <a:srgbClr val="FFFF00"/>
                </a:solidFill>
              </a:rPr>
              <a:t>9.1 </a:t>
            </a:r>
            <a:r>
              <a:rPr lang="zh-CN" altLang="en-US" sz="3200">
                <a:solidFill>
                  <a:srgbClr val="FFFF00"/>
                </a:solidFill>
              </a:rPr>
              <a:t>测试自动化的内涵</a:t>
            </a:r>
          </a:p>
        </p:txBody>
      </p:sp>
      <p:sp>
        <p:nvSpPr>
          <p:cNvPr id="21506" name="Rectangle 4"/>
          <p:cNvSpPr>
            <a:spLocks noChangeArrowheads="1"/>
          </p:cNvSpPr>
          <p:nvPr/>
        </p:nvSpPr>
        <p:spPr bwMode="auto">
          <a:xfrm>
            <a:off x="971550" y="2384425"/>
            <a:ext cx="5545138" cy="2308225"/>
          </a:xfrm>
          <a:prstGeom prst="rect">
            <a:avLst/>
          </a:prstGeom>
          <a:noFill/>
          <a:ln w="9525">
            <a:noFill/>
            <a:miter lim="800000"/>
            <a:headEnd/>
            <a:tailEnd/>
          </a:ln>
        </p:spPr>
        <p:txBody>
          <a:bodyPr lIns="0" tIns="0" rIns="0" bIns="0">
            <a:spAutoFit/>
          </a:bodyPr>
          <a:lstStyle/>
          <a:p>
            <a:endParaRPr lang="zh-CN" altLang="en-US" sz="2400"/>
          </a:p>
          <a:p>
            <a:pPr>
              <a:lnSpc>
                <a:spcPct val="150000"/>
              </a:lnSpc>
            </a:pPr>
            <a:r>
              <a:rPr lang="en-US" altLang="zh-CN" sz="2800" b="1" i="0"/>
              <a:t>9.1.1  </a:t>
            </a:r>
            <a:r>
              <a:rPr lang="zh-CN" altLang="en-US" sz="2800" b="1" i="0"/>
              <a:t>手工测试的局限性</a:t>
            </a:r>
            <a:endParaRPr lang="en-US" altLang="zh-CN" sz="2800" b="1" i="0"/>
          </a:p>
          <a:p>
            <a:pPr>
              <a:lnSpc>
                <a:spcPct val="150000"/>
              </a:lnSpc>
            </a:pPr>
            <a:r>
              <a:rPr lang="en-US" altLang="zh-CN" sz="2800" b="1" i="0"/>
              <a:t>9.1.2  </a:t>
            </a:r>
            <a:r>
              <a:rPr lang="zh-CN" altLang="en-US" sz="2800" b="1" i="0"/>
              <a:t>什么是测试自动化</a:t>
            </a:r>
            <a:endParaRPr lang="en-US" altLang="zh-CN" sz="2800" b="1" i="0"/>
          </a:p>
          <a:p>
            <a:pPr>
              <a:lnSpc>
                <a:spcPct val="150000"/>
              </a:lnSpc>
            </a:pPr>
            <a:r>
              <a:rPr lang="en-US" altLang="zh-CN" sz="2800" b="1" i="0"/>
              <a:t>9.1.3  </a:t>
            </a:r>
            <a:r>
              <a:rPr lang="zh-CN" altLang="en-US" sz="2800" b="1" i="0"/>
              <a:t>软件测试自动化的优势</a:t>
            </a:r>
          </a:p>
        </p:txBody>
      </p:sp>
      <p:pic>
        <p:nvPicPr>
          <p:cNvPr id="21507" name="Picture 5" descr="J0286068"/>
          <p:cNvPicPr>
            <a:picLocks noChangeAspect="1" noChangeArrowheads="1"/>
          </p:cNvPicPr>
          <p:nvPr/>
        </p:nvPicPr>
        <p:blipFill>
          <a:blip r:embed="rId3" cstate="print"/>
          <a:srcRect/>
          <a:stretch>
            <a:fillRect/>
          </a:stretch>
        </p:blipFill>
        <p:spPr bwMode="auto">
          <a:xfrm>
            <a:off x="6804025" y="2205038"/>
            <a:ext cx="2052638" cy="30734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1547813" y="441325"/>
            <a:ext cx="5761037" cy="792163"/>
          </a:xfrm>
        </p:spPr>
        <p:txBody>
          <a:bodyPr/>
          <a:lstStyle/>
          <a:p>
            <a:pPr algn="ctr" eaLnBrk="1" hangingPunct="1"/>
            <a:r>
              <a:rPr lang="zh-CN" altLang="en-US" sz="3200">
                <a:solidFill>
                  <a:srgbClr val="FFFF00"/>
                </a:solidFill>
              </a:rPr>
              <a:t>对策</a:t>
            </a:r>
          </a:p>
        </p:txBody>
      </p:sp>
      <p:sp>
        <p:nvSpPr>
          <p:cNvPr id="2193411" name="Rectangle 3"/>
          <p:cNvSpPr>
            <a:spLocks noChangeArrowheads="1"/>
          </p:cNvSpPr>
          <p:nvPr/>
        </p:nvSpPr>
        <p:spPr bwMode="auto">
          <a:xfrm>
            <a:off x="1116013" y="1728788"/>
            <a:ext cx="6805612" cy="3876675"/>
          </a:xfrm>
          <a:prstGeom prst="rect">
            <a:avLst/>
          </a:prstGeom>
          <a:noFill/>
          <a:ln w="9525" algn="ctr">
            <a:noFill/>
            <a:miter lim="800000"/>
            <a:headEnd/>
            <a:tailEnd/>
          </a:ln>
        </p:spPr>
        <p:txBody>
          <a:bodyPr anchor="ctr">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b="1" dirty="0">
                <a:latin typeface="Arial Black" pitchFamily="34" charset="0"/>
                <a:ea typeface="楷体_GB2312" pitchFamily="49" charset="-122"/>
              </a:rPr>
              <a:t> </a:t>
            </a:r>
            <a:r>
              <a:rPr lang="zh-CN" altLang="en-US" sz="2400" i="0" dirty="0">
                <a:latin typeface="楷体"/>
                <a:ea typeface="楷体"/>
                <a:cs typeface="楷体"/>
              </a:rPr>
              <a:t>正确的认识 </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找准测试自动化的切入点</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把测试脚本开发纳入整个软件开发体系</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软件程序开发和测试自动化不可分离 </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资源的合理调度</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测试自动化依赖测试流程和测试用例</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楷体"/>
                <a:ea typeface="楷体"/>
                <a:cs typeface="楷体"/>
              </a:rPr>
              <a:t> 降低测试自动化的投入、提高其产出</a:t>
            </a:r>
            <a:r>
              <a:rPr lang="zh-CN" altLang="en-US" sz="2400" b="1" dirty="0">
                <a:latin typeface="Arial Black" pitchFamily="34" charset="0"/>
                <a:ea typeface="楷体_GB2312" pitchFamily="49" charset="-122"/>
              </a:rPr>
              <a:t>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93411">
                                            <p:txEl>
                                              <p:pRg st="2" end="2"/>
                                            </p:txEl>
                                          </p:spTgt>
                                        </p:tgtEl>
                                        <p:attrNameLst>
                                          <p:attrName>style.visibility</p:attrName>
                                        </p:attrNameLst>
                                      </p:cBhvr>
                                      <p:to>
                                        <p:strVal val="visible"/>
                                      </p:to>
                                    </p:set>
                                    <p:anim calcmode="lin" valueType="num">
                                      <p:cBhvr additive="base">
                                        <p:cTn id="7" dur="1000" fill="hold"/>
                                        <p:tgtEl>
                                          <p:spTgt spid="2193411">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93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93411">
                                            <p:txEl>
                                              <p:pRg st="3" end="3"/>
                                            </p:txEl>
                                          </p:spTgt>
                                        </p:tgtEl>
                                        <p:attrNameLst>
                                          <p:attrName>style.visibility</p:attrName>
                                        </p:attrNameLst>
                                      </p:cBhvr>
                                      <p:to>
                                        <p:strVal val="visible"/>
                                      </p:to>
                                    </p:set>
                                    <p:anim calcmode="lin" valueType="num">
                                      <p:cBhvr additive="base">
                                        <p:cTn id="13" dur="1000" fill="hold"/>
                                        <p:tgtEl>
                                          <p:spTgt spid="2193411">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193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93411">
                                            <p:txEl>
                                              <p:pRg st="4" end="4"/>
                                            </p:txEl>
                                          </p:spTgt>
                                        </p:tgtEl>
                                        <p:attrNameLst>
                                          <p:attrName>style.visibility</p:attrName>
                                        </p:attrNameLst>
                                      </p:cBhvr>
                                      <p:to>
                                        <p:strVal val="visible"/>
                                      </p:to>
                                    </p:set>
                                    <p:anim calcmode="lin" valueType="num">
                                      <p:cBhvr additive="base">
                                        <p:cTn id="19" dur="1000" fill="hold"/>
                                        <p:tgtEl>
                                          <p:spTgt spid="2193411">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93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93411">
                                            <p:txEl>
                                              <p:pRg st="5" end="5"/>
                                            </p:txEl>
                                          </p:spTgt>
                                        </p:tgtEl>
                                        <p:attrNameLst>
                                          <p:attrName>style.visibility</p:attrName>
                                        </p:attrNameLst>
                                      </p:cBhvr>
                                      <p:to>
                                        <p:strVal val="visible"/>
                                      </p:to>
                                    </p:set>
                                    <p:anim calcmode="lin" valueType="num">
                                      <p:cBhvr additive="base">
                                        <p:cTn id="25" dur="1000" fill="hold"/>
                                        <p:tgtEl>
                                          <p:spTgt spid="2193411">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193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93411">
                                            <p:txEl>
                                              <p:pRg st="6" end="6"/>
                                            </p:txEl>
                                          </p:spTgt>
                                        </p:tgtEl>
                                        <p:attrNameLst>
                                          <p:attrName>style.visibility</p:attrName>
                                        </p:attrNameLst>
                                      </p:cBhvr>
                                      <p:to>
                                        <p:strVal val="visible"/>
                                      </p:to>
                                    </p:set>
                                    <p:anim calcmode="lin" valueType="num">
                                      <p:cBhvr additive="base">
                                        <p:cTn id="31" dur="1000" fill="hold"/>
                                        <p:tgtEl>
                                          <p:spTgt spid="2193411">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193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a:xfrm>
            <a:off x="1187450" y="260350"/>
            <a:ext cx="6913563" cy="936625"/>
          </a:xfrm>
        </p:spPr>
        <p:txBody>
          <a:bodyPr/>
          <a:lstStyle/>
          <a:p>
            <a:pPr algn="ctr" eaLnBrk="1" hangingPunct="1"/>
            <a:r>
              <a:rPr lang="en-US" altLang="zh-CN" sz="3200" dirty="0">
                <a:solidFill>
                  <a:srgbClr val="FFFF00"/>
                </a:solidFill>
              </a:rPr>
              <a:t>9.3.4</a:t>
            </a:r>
            <a:r>
              <a:rPr lang="zh-CN" altLang="en-US" sz="3200" dirty="0">
                <a:solidFill>
                  <a:srgbClr val="FFFF00"/>
                </a:solidFill>
              </a:rPr>
              <a:t>测试自动化的引入和应用</a:t>
            </a:r>
          </a:p>
        </p:txBody>
      </p:sp>
      <p:sp>
        <p:nvSpPr>
          <p:cNvPr id="1854467" name="Rectangle 3"/>
          <p:cNvSpPr>
            <a:spLocks noChangeArrowheads="1"/>
          </p:cNvSpPr>
          <p:nvPr/>
        </p:nvSpPr>
        <p:spPr bwMode="auto">
          <a:xfrm>
            <a:off x="935038" y="1924050"/>
            <a:ext cx="6365875" cy="3214688"/>
          </a:xfrm>
          <a:prstGeom prst="rect">
            <a:avLst/>
          </a:prstGeom>
          <a:noFill/>
          <a:ln w="9525" algn="ctr">
            <a:noFill/>
            <a:miter lim="800000"/>
            <a:headEnd/>
            <a:tailEnd/>
          </a:ln>
        </p:spPr>
        <p:txBody>
          <a:bodyPr wrap="none" anchor="ctr">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800" b="1" dirty="0">
                <a:latin typeface="Arial Black" pitchFamily="34" charset="0"/>
                <a:ea typeface="楷体_GB2312" pitchFamily="49" charset="-122"/>
              </a:rPr>
              <a:t> </a:t>
            </a:r>
            <a:r>
              <a:rPr lang="zh-CN" altLang="en-US" sz="2800" i="0" dirty="0">
                <a:latin typeface="楷体"/>
                <a:ea typeface="楷体"/>
                <a:cs typeface="楷体"/>
              </a:rPr>
              <a:t>找准测试自动化的切入点</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800" i="0" dirty="0">
                <a:latin typeface="楷体"/>
                <a:ea typeface="楷体"/>
                <a:cs typeface="楷体"/>
              </a:rPr>
              <a:t> 把测试开发纳入整个软件开发体系</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800" i="0" dirty="0">
                <a:latin typeface="楷体"/>
                <a:ea typeface="楷体"/>
                <a:cs typeface="楷体"/>
              </a:rPr>
              <a:t> 测试自动化依赖测试流程和测试用例</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800" i="0" dirty="0">
                <a:latin typeface="楷体"/>
                <a:ea typeface="楷体"/>
                <a:cs typeface="楷体"/>
              </a:rPr>
              <a:t> 软件测试自动化的投入较大</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800" i="0" dirty="0">
                <a:latin typeface="楷体"/>
                <a:ea typeface="楷体"/>
                <a:cs typeface="楷体"/>
              </a:rPr>
              <a:t> 进行资源的合理调度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4467">
                                            <p:txEl>
                                              <p:pRg st="1" end="1"/>
                                            </p:txEl>
                                          </p:spTgt>
                                        </p:tgtEl>
                                        <p:attrNameLst>
                                          <p:attrName>style.visibility</p:attrName>
                                        </p:attrNameLst>
                                      </p:cBhvr>
                                      <p:to>
                                        <p:strVal val="visible"/>
                                      </p:to>
                                    </p:set>
                                    <p:anim calcmode="lin" valueType="num">
                                      <p:cBhvr additive="base">
                                        <p:cTn id="7" dur="1000" fill="hold"/>
                                        <p:tgtEl>
                                          <p:spTgt spid="1854467">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54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54467">
                                            <p:txEl>
                                              <p:pRg st="2" end="2"/>
                                            </p:txEl>
                                          </p:spTgt>
                                        </p:tgtEl>
                                        <p:attrNameLst>
                                          <p:attrName>style.visibility</p:attrName>
                                        </p:attrNameLst>
                                      </p:cBhvr>
                                      <p:to>
                                        <p:strVal val="visible"/>
                                      </p:to>
                                    </p:set>
                                    <p:anim calcmode="lin" valueType="num">
                                      <p:cBhvr additive="base">
                                        <p:cTn id="13" dur="1000" fill="hold"/>
                                        <p:tgtEl>
                                          <p:spTgt spid="1854467">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854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54467">
                                            <p:txEl>
                                              <p:pRg st="3" end="3"/>
                                            </p:txEl>
                                          </p:spTgt>
                                        </p:tgtEl>
                                        <p:attrNameLst>
                                          <p:attrName>style.visibility</p:attrName>
                                        </p:attrNameLst>
                                      </p:cBhvr>
                                      <p:to>
                                        <p:strVal val="visible"/>
                                      </p:to>
                                    </p:set>
                                    <p:anim calcmode="lin" valueType="num">
                                      <p:cBhvr additive="base">
                                        <p:cTn id="19" dur="1000" fill="hold"/>
                                        <p:tgtEl>
                                          <p:spTgt spid="185446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54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54467">
                                            <p:txEl>
                                              <p:pRg st="4" end="4"/>
                                            </p:txEl>
                                          </p:spTgt>
                                        </p:tgtEl>
                                        <p:attrNameLst>
                                          <p:attrName>style.visibility</p:attrName>
                                        </p:attrNameLst>
                                      </p:cBhvr>
                                      <p:to>
                                        <p:strVal val="visible"/>
                                      </p:to>
                                    </p:set>
                                    <p:anim calcmode="lin" valueType="num">
                                      <p:cBhvr additive="base">
                                        <p:cTn id="25" dur="1000" fill="hold"/>
                                        <p:tgtEl>
                                          <p:spTgt spid="1854467">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854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1979613" y="333375"/>
            <a:ext cx="5205412" cy="728663"/>
          </a:xfrm>
        </p:spPr>
        <p:txBody>
          <a:bodyPr/>
          <a:lstStyle/>
          <a:p>
            <a:pPr algn="ctr" eaLnBrk="1" hangingPunct="1"/>
            <a:r>
              <a:rPr lang="zh-CN" altLang="en-US" sz="3200">
                <a:solidFill>
                  <a:srgbClr val="FFFF00"/>
                </a:solidFill>
              </a:rPr>
              <a:t>自动化测试工作流程</a:t>
            </a:r>
          </a:p>
        </p:txBody>
      </p:sp>
      <p:sp>
        <p:nvSpPr>
          <p:cNvPr id="128002" name="Rectangle 4"/>
          <p:cNvSpPr>
            <a:spLocks noChangeArrowheads="1"/>
          </p:cNvSpPr>
          <p:nvPr/>
        </p:nvSpPr>
        <p:spPr bwMode="auto">
          <a:xfrm>
            <a:off x="739775" y="3352800"/>
            <a:ext cx="1812925" cy="2209800"/>
          </a:xfrm>
          <a:prstGeom prst="rect">
            <a:avLst/>
          </a:prstGeom>
          <a:solidFill>
            <a:schemeClr val="bg1"/>
          </a:solidFill>
          <a:ln w="9525">
            <a:noFill/>
            <a:miter lim="800000"/>
            <a:headEnd/>
            <a:tailEnd/>
          </a:ln>
        </p:spPr>
        <p:txBody>
          <a:bodyPr wrap="none" lIns="109728" rIns="109728"/>
          <a:lstStyle/>
          <a:p>
            <a:pPr>
              <a:spcBef>
                <a:spcPct val="50000"/>
              </a:spcBef>
            </a:pPr>
            <a:endParaRPr lang="zh-CN" altLang="en-US">
              <a:latin typeface="Trebuchet MS" pitchFamily="34" charset="0"/>
            </a:endParaRPr>
          </a:p>
        </p:txBody>
      </p:sp>
      <p:sp>
        <p:nvSpPr>
          <p:cNvPr id="128003" name="Rectangle 5"/>
          <p:cNvSpPr>
            <a:spLocks noChangeArrowheads="1"/>
          </p:cNvSpPr>
          <p:nvPr/>
        </p:nvSpPr>
        <p:spPr bwMode="auto">
          <a:xfrm>
            <a:off x="935038" y="3357563"/>
            <a:ext cx="1814512" cy="471487"/>
          </a:xfrm>
          <a:prstGeom prst="rect">
            <a:avLst/>
          </a:prstGeom>
          <a:solidFill>
            <a:srgbClr val="F3E600"/>
          </a:solidFill>
          <a:ln w="25400">
            <a:solidFill>
              <a:srgbClr val="990000"/>
            </a:solidFill>
            <a:miter lim="800000"/>
            <a:headEnd/>
            <a:tailEnd/>
          </a:ln>
        </p:spPr>
        <p:txBody>
          <a:bodyPr wrap="none" anchor="ctr"/>
          <a:lstStyle/>
          <a:p>
            <a:pPr algn="ctr"/>
            <a:r>
              <a:rPr lang="zh-CN" altLang="en-US" sz="2000" b="1" dirty="0">
                <a:ea typeface="楷体_GB2312"/>
                <a:cs typeface="楷体_GB2312"/>
              </a:rPr>
              <a:t>收集测试信息</a:t>
            </a:r>
          </a:p>
        </p:txBody>
      </p:sp>
      <p:sp>
        <p:nvSpPr>
          <p:cNvPr id="128004" name="Rectangle 6"/>
          <p:cNvSpPr>
            <a:spLocks noChangeArrowheads="1"/>
          </p:cNvSpPr>
          <p:nvPr/>
        </p:nvSpPr>
        <p:spPr bwMode="auto">
          <a:xfrm>
            <a:off x="900114" y="3681413"/>
            <a:ext cx="1809750" cy="1547812"/>
          </a:xfrm>
          <a:prstGeom prst="rect">
            <a:avLst/>
          </a:prstGeom>
          <a:noFill/>
          <a:ln w="9525">
            <a:noFill/>
            <a:miter lim="800000"/>
            <a:headEnd/>
            <a:tailEnd/>
          </a:ln>
        </p:spPr>
        <p:txBody>
          <a:bodyPr lIns="109728" tIns="18288" rIns="109728"/>
          <a:lstStyle/>
          <a:p>
            <a:pPr marL="115888" indent="-115888" eaLnBrk="0" hangingPunct="0"/>
            <a:endParaRPr lang="zh-CN" altLang="en-US" dirty="0">
              <a:latin typeface="Trebuchet MS" pitchFamily="34" charset="0"/>
            </a:endParaRPr>
          </a:p>
          <a:p>
            <a:pPr marL="115888" indent="-115888">
              <a:spcBef>
                <a:spcPct val="40000"/>
              </a:spcBef>
              <a:buFontTx/>
              <a:buChar char="•"/>
            </a:pPr>
            <a:r>
              <a:rPr lang="zh-CN" altLang="en-US" dirty="0">
                <a:latin typeface="Trebuchet MS" pitchFamily="34" charset="0"/>
              </a:rPr>
              <a:t>测试需求是什么？</a:t>
            </a:r>
          </a:p>
          <a:p>
            <a:pPr marL="115888" indent="-115888">
              <a:spcBef>
                <a:spcPct val="40000"/>
              </a:spcBef>
              <a:buFontTx/>
              <a:buChar char="•"/>
            </a:pPr>
            <a:r>
              <a:rPr lang="zh-CN" altLang="en-US" dirty="0">
                <a:latin typeface="Trebuchet MS" pitchFamily="34" charset="0"/>
              </a:rPr>
              <a:t>那里能得到用到的数据？</a:t>
            </a:r>
          </a:p>
        </p:txBody>
      </p:sp>
      <p:sp>
        <p:nvSpPr>
          <p:cNvPr id="128005" name="Rectangle 7"/>
          <p:cNvSpPr>
            <a:spLocks noChangeArrowheads="1"/>
          </p:cNvSpPr>
          <p:nvPr/>
        </p:nvSpPr>
        <p:spPr bwMode="auto">
          <a:xfrm>
            <a:off x="2816225" y="3352800"/>
            <a:ext cx="1798638" cy="2209800"/>
          </a:xfrm>
          <a:prstGeom prst="rect">
            <a:avLst/>
          </a:prstGeom>
          <a:solidFill>
            <a:schemeClr val="bg1"/>
          </a:solidFill>
          <a:ln w="9525">
            <a:noFill/>
            <a:miter lim="800000"/>
            <a:headEnd/>
            <a:tailEnd/>
          </a:ln>
        </p:spPr>
        <p:txBody>
          <a:bodyPr wrap="none" lIns="109728" rIns="109728"/>
          <a:lstStyle/>
          <a:p>
            <a:pPr>
              <a:spcBef>
                <a:spcPct val="50000"/>
              </a:spcBef>
            </a:pPr>
            <a:endParaRPr lang="zh-CN" altLang="en-US">
              <a:latin typeface="Trebuchet MS" pitchFamily="34" charset="0"/>
            </a:endParaRPr>
          </a:p>
        </p:txBody>
      </p:sp>
      <p:sp>
        <p:nvSpPr>
          <p:cNvPr id="128006" name="Rectangle 8"/>
          <p:cNvSpPr>
            <a:spLocks noChangeArrowheads="1"/>
          </p:cNvSpPr>
          <p:nvPr/>
        </p:nvSpPr>
        <p:spPr bwMode="auto">
          <a:xfrm>
            <a:off x="3276600" y="3357563"/>
            <a:ext cx="1611313" cy="471487"/>
          </a:xfrm>
          <a:prstGeom prst="rect">
            <a:avLst/>
          </a:prstGeom>
          <a:solidFill>
            <a:srgbClr val="F3E600"/>
          </a:solidFill>
          <a:ln w="25400">
            <a:solidFill>
              <a:srgbClr val="990000"/>
            </a:solidFill>
            <a:miter lim="800000"/>
            <a:headEnd/>
            <a:tailEnd/>
          </a:ln>
        </p:spPr>
        <p:txBody>
          <a:bodyPr wrap="none" anchor="ctr"/>
          <a:lstStyle/>
          <a:p>
            <a:pPr algn="ctr"/>
            <a:r>
              <a:rPr lang="zh-CN" altLang="en-US" sz="2000" b="1">
                <a:ea typeface="楷体_GB2312"/>
                <a:cs typeface="楷体_GB2312"/>
              </a:rPr>
              <a:t>建立基本测试</a:t>
            </a:r>
          </a:p>
        </p:txBody>
      </p:sp>
      <p:sp>
        <p:nvSpPr>
          <p:cNvPr id="128007" name="Rectangle 9"/>
          <p:cNvSpPr>
            <a:spLocks noChangeArrowheads="1"/>
          </p:cNvSpPr>
          <p:nvPr/>
        </p:nvSpPr>
        <p:spPr bwMode="auto">
          <a:xfrm>
            <a:off x="2673350" y="3809901"/>
            <a:ext cx="2098675" cy="1452563"/>
          </a:xfrm>
          <a:prstGeom prst="rect">
            <a:avLst/>
          </a:prstGeom>
          <a:noFill/>
          <a:ln w="9525">
            <a:noFill/>
            <a:miter lim="800000"/>
            <a:headEnd/>
            <a:tailEnd/>
          </a:ln>
        </p:spPr>
        <p:txBody>
          <a:bodyPr lIns="109728" tIns="18288" rIns="109728"/>
          <a:lstStyle/>
          <a:p>
            <a:pPr marL="115888" indent="-115888">
              <a:spcBef>
                <a:spcPct val="25000"/>
              </a:spcBef>
            </a:pPr>
            <a:endParaRPr lang="zh-CN" altLang="en-US" dirty="0">
              <a:latin typeface="Trebuchet MS" pitchFamily="34" charset="0"/>
            </a:endParaRPr>
          </a:p>
          <a:p>
            <a:pPr marL="115888" indent="-115888">
              <a:spcBef>
                <a:spcPct val="25000"/>
              </a:spcBef>
              <a:buFontTx/>
              <a:buChar char="•"/>
            </a:pPr>
            <a:r>
              <a:rPr lang="zh-CN" altLang="en-US" dirty="0">
                <a:latin typeface="Trebuchet MS" pitchFamily="34" charset="0"/>
              </a:rPr>
              <a:t>纪录用户的操作</a:t>
            </a:r>
          </a:p>
          <a:p>
            <a:pPr marL="115888" indent="-115888">
              <a:spcBef>
                <a:spcPct val="40000"/>
              </a:spcBef>
              <a:buFontTx/>
              <a:buChar char="•"/>
            </a:pPr>
            <a:r>
              <a:rPr lang="zh-CN" altLang="en-US" dirty="0">
                <a:latin typeface="Trebuchet MS" pitchFamily="34" charset="0"/>
              </a:rPr>
              <a:t>核实成功回放</a:t>
            </a:r>
          </a:p>
        </p:txBody>
      </p:sp>
      <p:sp>
        <p:nvSpPr>
          <p:cNvPr id="128008" name="Rectangle 10"/>
          <p:cNvSpPr>
            <a:spLocks noChangeArrowheads="1"/>
          </p:cNvSpPr>
          <p:nvPr/>
        </p:nvSpPr>
        <p:spPr bwMode="auto">
          <a:xfrm>
            <a:off x="4929188" y="3352800"/>
            <a:ext cx="1909762" cy="2209800"/>
          </a:xfrm>
          <a:prstGeom prst="rect">
            <a:avLst/>
          </a:prstGeom>
          <a:solidFill>
            <a:schemeClr val="bg1"/>
          </a:solidFill>
          <a:ln w="9525">
            <a:noFill/>
            <a:miter lim="800000"/>
            <a:headEnd/>
            <a:tailEnd/>
          </a:ln>
        </p:spPr>
        <p:txBody>
          <a:bodyPr wrap="none" lIns="109728" rIns="109728"/>
          <a:lstStyle/>
          <a:p>
            <a:pPr>
              <a:spcBef>
                <a:spcPct val="50000"/>
              </a:spcBef>
            </a:pPr>
            <a:endParaRPr lang="zh-CN" altLang="en-US">
              <a:latin typeface="Trebuchet MS" pitchFamily="34" charset="0"/>
            </a:endParaRPr>
          </a:p>
        </p:txBody>
      </p:sp>
      <p:sp>
        <p:nvSpPr>
          <p:cNvPr id="128009" name="Rectangle 11"/>
          <p:cNvSpPr>
            <a:spLocks noChangeArrowheads="1"/>
          </p:cNvSpPr>
          <p:nvPr/>
        </p:nvSpPr>
        <p:spPr bwMode="auto">
          <a:xfrm>
            <a:off x="5256213" y="3357563"/>
            <a:ext cx="1595437" cy="471487"/>
          </a:xfrm>
          <a:prstGeom prst="rect">
            <a:avLst/>
          </a:prstGeom>
          <a:solidFill>
            <a:srgbClr val="F3E600"/>
          </a:solidFill>
          <a:ln w="25400">
            <a:solidFill>
              <a:srgbClr val="990000"/>
            </a:solidFill>
            <a:miter lim="800000"/>
            <a:headEnd/>
            <a:tailEnd/>
          </a:ln>
        </p:spPr>
        <p:txBody>
          <a:bodyPr wrap="none" anchor="ctr"/>
          <a:lstStyle/>
          <a:p>
            <a:pPr algn="ctr">
              <a:spcBef>
                <a:spcPct val="25000"/>
              </a:spcBef>
            </a:pPr>
            <a:r>
              <a:rPr lang="zh-CN" altLang="en-US" sz="2000" b="1">
                <a:ea typeface="楷体_GB2312"/>
                <a:cs typeface="楷体_GB2312"/>
              </a:rPr>
              <a:t>提高基本测试</a:t>
            </a:r>
          </a:p>
        </p:txBody>
      </p:sp>
      <p:sp>
        <p:nvSpPr>
          <p:cNvPr id="128010" name="Rectangle 12"/>
          <p:cNvSpPr>
            <a:spLocks noChangeArrowheads="1"/>
          </p:cNvSpPr>
          <p:nvPr/>
        </p:nvSpPr>
        <p:spPr bwMode="auto">
          <a:xfrm>
            <a:off x="5148263" y="4076700"/>
            <a:ext cx="1825625" cy="876300"/>
          </a:xfrm>
          <a:prstGeom prst="rect">
            <a:avLst/>
          </a:prstGeom>
          <a:noFill/>
          <a:ln w="9525">
            <a:noFill/>
            <a:miter lim="800000"/>
            <a:headEnd/>
            <a:tailEnd/>
          </a:ln>
        </p:spPr>
        <p:txBody>
          <a:bodyPr wrap="none" lIns="109728" tIns="18288" rIns="109728"/>
          <a:lstStyle/>
          <a:p>
            <a:pPr marL="115888" indent="-115888">
              <a:spcBef>
                <a:spcPct val="50000"/>
              </a:spcBef>
              <a:buFontTx/>
              <a:buChar char="•"/>
            </a:pPr>
            <a:r>
              <a:rPr lang="zh-CN" altLang="en-US">
                <a:latin typeface="Trebuchet MS" pitchFamily="34" charset="0"/>
              </a:rPr>
              <a:t>插入测试点</a:t>
            </a:r>
          </a:p>
          <a:p>
            <a:pPr marL="115888" indent="-115888">
              <a:spcBef>
                <a:spcPct val="40000"/>
              </a:spcBef>
              <a:buFontTx/>
              <a:buChar char="•"/>
            </a:pPr>
            <a:r>
              <a:rPr lang="zh-CN" altLang="en-US">
                <a:latin typeface="Trebuchet MS" pitchFamily="34" charset="0"/>
              </a:rPr>
              <a:t>驱动测试数据</a:t>
            </a:r>
          </a:p>
        </p:txBody>
      </p:sp>
      <p:sp>
        <p:nvSpPr>
          <p:cNvPr id="128011" name="Rectangle 13"/>
          <p:cNvSpPr>
            <a:spLocks noChangeArrowheads="1"/>
          </p:cNvSpPr>
          <p:nvPr/>
        </p:nvSpPr>
        <p:spPr bwMode="auto">
          <a:xfrm>
            <a:off x="7054850" y="3359150"/>
            <a:ext cx="1909763" cy="2209800"/>
          </a:xfrm>
          <a:prstGeom prst="rect">
            <a:avLst/>
          </a:prstGeom>
          <a:solidFill>
            <a:schemeClr val="bg1"/>
          </a:solidFill>
          <a:ln w="9525">
            <a:noFill/>
            <a:miter lim="800000"/>
            <a:headEnd/>
            <a:tailEnd/>
          </a:ln>
        </p:spPr>
        <p:txBody>
          <a:bodyPr wrap="none" lIns="109728" rIns="109728"/>
          <a:lstStyle/>
          <a:p>
            <a:pPr>
              <a:spcBef>
                <a:spcPct val="50000"/>
              </a:spcBef>
            </a:pPr>
            <a:endParaRPr lang="zh-CN" altLang="en-US">
              <a:latin typeface="Trebuchet MS" pitchFamily="34" charset="0"/>
            </a:endParaRPr>
          </a:p>
        </p:txBody>
      </p:sp>
      <p:sp>
        <p:nvSpPr>
          <p:cNvPr id="128012" name="Rectangle 14"/>
          <p:cNvSpPr>
            <a:spLocks noChangeArrowheads="1"/>
          </p:cNvSpPr>
          <p:nvPr/>
        </p:nvSpPr>
        <p:spPr bwMode="auto">
          <a:xfrm>
            <a:off x="7200900" y="3357563"/>
            <a:ext cx="1223963" cy="466725"/>
          </a:xfrm>
          <a:prstGeom prst="rect">
            <a:avLst/>
          </a:prstGeom>
          <a:solidFill>
            <a:srgbClr val="F3E600"/>
          </a:solidFill>
          <a:ln w="25400">
            <a:solidFill>
              <a:srgbClr val="990000"/>
            </a:solidFill>
            <a:miter lim="800000"/>
            <a:headEnd/>
            <a:tailEnd/>
          </a:ln>
        </p:spPr>
        <p:txBody>
          <a:bodyPr wrap="none" anchor="ctr"/>
          <a:lstStyle/>
          <a:p>
            <a:pPr algn="ctr"/>
            <a:r>
              <a:rPr lang="zh-CN" altLang="en-US" sz="2000" b="1">
                <a:ea typeface="楷体_GB2312"/>
                <a:cs typeface="楷体_GB2312"/>
              </a:rPr>
              <a:t>整体测试</a:t>
            </a:r>
          </a:p>
        </p:txBody>
      </p:sp>
      <p:sp>
        <p:nvSpPr>
          <p:cNvPr id="128013" name="Rectangle 15"/>
          <p:cNvSpPr>
            <a:spLocks noChangeArrowheads="1"/>
          </p:cNvSpPr>
          <p:nvPr/>
        </p:nvSpPr>
        <p:spPr bwMode="auto">
          <a:xfrm>
            <a:off x="7092950" y="3573463"/>
            <a:ext cx="1827213" cy="1511300"/>
          </a:xfrm>
          <a:prstGeom prst="rect">
            <a:avLst/>
          </a:prstGeom>
          <a:noFill/>
          <a:ln w="9525">
            <a:noFill/>
            <a:miter lim="800000"/>
            <a:headEnd/>
            <a:tailEnd/>
          </a:ln>
        </p:spPr>
        <p:txBody>
          <a:bodyPr lIns="109728" tIns="18288" rIns="109728"/>
          <a:lstStyle/>
          <a:p>
            <a:pPr marL="115888" indent="-115888">
              <a:spcBef>
                <a:spcPct val="25000"/>
              </a:spcBef>
            </a:pPr>
            <a:endParaRPr lang="zh-CN" altLang="en-US" b="1">
              <a:solidFill>
                <a:schemeClr val="bg2"/>
              </a:solidFill>
              <a:latin typeface="Trebuchet MS" pitchFamily="34" charset="0"/>
            </a:endParaRPr>
          </a:p>
          <a:p>
            <a:pPr marL="115888" indent="-115888">
              <a:spcBef>
                <a:spcPct val="50000"/>
              </a:spcBef>
              <a:buFontTx/>
              <a:buChar char="•"/>
            </a:pPr>
            <a:r>
              <a:rPr lang="zh-CN" altLang="en-US">
                <a:latin typeface="Trebuchet MS" pitchFamily="34" charset="0"/>
              </a:rPr>
              <a:t>关联数据</a:t>
            </a:r>
          </a:p>
          <a:p>
            <a:pPr marL="115888" indent="-115888">
              <a:spcBef>
                <a:spcPct val="50000"/>
              </a:spcBef>
              <a:buFontTx/>
              <a:buChar char="•"/>
            </a:pPr>
            <a:r>
              <a:rPr lang="zh-CN" altLang="en-US">
                <a:latin typeface="Trebuchet MS" pitchFamily="34" charset="0"/>
              </a:rPr>
              <a:t>建立综合的测试场景</a:t>
            </a:r>
          </a:p>
        </p:txBody>
      </p:sp>
      <p:grpSp>
        <p:nvGrpSpPr>
          <p:cNvPr id="128014" name="Group 16"/>
          <p:cNvGrpSpPr>
            <a:grpSpLocks/>
          </p:cNvGrpSpPr>
          <p:nvPr/>
        </p:nvGrpSpPr>
        <p:grpSpPr bwMode="auto">
          <a:xfrm>
            <a:off x="900113" y="1736725"/>
            <a:ext cx="7559675" cy="693738"/>
            <a:chOff x="317" y="1085"/>
            <a:chExt cx="5224" cy="437"/>
          </a:xfrm>
        </p:grpSpPr>
        <p:grpSp>
          <p:nvGrpSpPr>
            <p:cNvPr id="128020" name="Group 17"/>
            <p:cNvGrpSpPr>
              <a:grpSpLocks/>
            </p:cNvGrpSpPr>
            <p:nvPr/>
          </p:nvGrpSpPr>
          <p:grpSpPr bwMode="auto">
            <a:xfrm>
              <a:off x="317" y="1090"/>
              <a:ext cx="1152" cy="432"/>
              <a:chOff x="192" y="816"/>
              <a:chExt cx="1152" cy="432"/>
            </a:xfrm>
          </p:grpSpPr>
          <p:sp>
            <p:nvSpPr>
              <p:cNvPr id="2016274" name="AutoShape 18"/>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headEnd/>
                <a:tailEnd/>
              </a:ln>
              <a:effectLst>
                <a:outerShdw dist="35921" dir="2700000" algn="ctr" rotWithShape="0">
                  <a:schemeClr val="tx1"/>
                </a:outerShdw>
              </a:effectLst>
            </p:spPr>
            <p:txBody>
              <a:bodyPr wrap="none" anchor="b"/>
              <a:lstStyle/>
              <a:p>
                <a:pPr algn="ctr">
                  <a:defRPr/>
                </a:pPr>
                <a:r>
                  <a:rPr lang="zh-CN" altLang="en-US" sz="2000" b="1">
                    <a:latin typeface="Trebuchet MS" pitchFamily="34" charset="0"/>
                  </a:rPr>
                  <a:t>计划</a:t>
                </a:r>
              </a:p>
            </p:txBody>
          </p:sp>
          <p:sp>
            <p:nvSpPr>
              <p:cNvPr id="128034" name="Oval 19"/>
              <p:cNvSpPr>
                <a:spLocks noChangeArrowheads="1"/>
              </p:cNvSpPr>
              <p:nvPr/>
            </p:nvSpPr>
            <p:spPr bwMode="auto">
              <a:xfrm>
                <a:off x="672" y="816"/>
                <a:ext cx="190" cy="190"/>
              </a:xfrm>
              <a:prstGeom prst="ellipse">
                <a:avLst/>
              </a:prstGeom>
              <a:solidFill>
                <a:schemeClr val="bg1"/>
              </a:solidFill>
              <a:ln w="9525">
                <a:noFill/>
                <a:round/>
                <a:headEnd/>
                <a:tailEnd/>
              </a:ln>
            </p:spPr>
            <p:txBody>
              <a:bodyPr lIns="0" tIns="0" rIns="0" bIns="0" anchor="ctr" anchorCtr="1"/>
              <a:lstStyle/>
              <a:p>
                <a:pPr algn="ctr"/>
                <a:r>
                  <a:rPr lang="zh-CN" altLang="en-US" sz="2000" b="1">
                    <a:solidFill>
                      <a:schemeClr val="accent2"/>
                    </a:solidFill>
                    <a:latin typeface="Trebuchet MS" pitchFamily="34" charset="0"/>
                  </a:rPr>
                  <a:t>1</a:t>
                </a:r>
              </a:p>
            </p:txBody>
          </p:sp>
        </p:grpSp>
        <p:sp>
          <p:nvSpPr>
            <p:cNvPr id="128021" name="AutoShape 20"/>
            <p:cNvSpPr>
              <a:spLocks noChangeArrowheads="1"/>
            </p:cNvSpPr>
            <p:nvPr/>
          </p:nvSpPr>
          <p:spPr bwMode="auto">
            <a:xfrm>
              <a:off x="1517" y="1330"/>
              <a:ext cx="144" cy="72"/>
            </a:xfrm>
            <a:prstGeom prst="homePlate">
              <a:avLst>
                <a:gd name="adj" fmla="val 50000"/>
              </a:avLst>
            </a:prstGeom>
            <a:solidFill>
              <a:schemeClr val="bg1"/>
            </a:solidFill>
            <a:ln w="9525">
              <a:noFill/>
              <a:miter lim="800000"/>
              <a:headEnd/>
              <a:tailEnd/>
            </a:ln>
          </p:spPr>
          <p:txBody>
            <a:bodyPr wrap="none" anchor="ctr"/>
            <a:lstStyle/>
            <a:p>
              <a:endParaRPr lang="zh-CN" altLang="en-US"/>
            </a:p>
          </p:txBody>
        </p:sp>
        <p:grpSp>
          <p:nvGrpSpPr>
            <p:cNvPr id="128022" name="Group 21"/>
            <p:cNvGrpSpPr>
              <a:grpSpLocks/>
            </p:cNvGrpSpPr>
            <p:nvPr/>
          </p:nvGrpSpPr>
          <p:grpSpPr bwMode="auto">
            <a:xfrm>
              <a:off x="1697" y="1090"/>
              <a:ext cx="1152" cy="432"/>
              <a:chOff x="192" y="816"/>
              <a:chExt cx="1152" cy="432"/>
            </a:xfrm>
          </p:grpSpPr>
          <p:sp>
            <p:nvSpPr>
              <p:cNvPr id="2016278" name="AutoShape 22"/>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headEnd/>
                <a:tailEnd/>
              </a:ln>
              <a:effectLst>
                <a:outerShdw dist="35921" dir="2700000" algn="ctr" rotWithShape="0">
                  <a:schemeClr val="tx1"/>
                </a:outerShdw>
              </a:effectLst>
            </p:spPr>
            <p:txBody>
              <a:bodyPr wrap="none" anchor="b"/>
              <a:lstStyle/>
              <a:p>
                <a:pPr algn="ctr">
                  <a:defRPr/>
                </a:pPr>
                <a:r>
                  <a:rPr lang="zh-CN" altLang="en-US" sz="2000" b="1">
                    <a:latin typeface="Trebuchet MS" pitchFamily="34" charset="0"/>
                  </a:rPr>
                  <a:t>创建</a:t>
                </a:r>
              </a:p>
            </p:txBody>
          </p:sp>
          <p:sp>
            <p:nvSpPr>
              <p:cNvPr id="128032" name="Oval 23"/>
              <p:cNvSpPr>
                <a:spLocks noChangeArrowheads="1"/>
              </p:cNvSpPr>
              <p:nvPr/>
            </p:nvSpPr>
            <p:spPr bwMode="auto">
              <a:xfrm>
                <a:off x="672" y="816"/>
                <a:ext cx="190" cy="190"/>
              </a:xfrm>
              <a:prstGeom prst="ellipse">
                <a:avLst/>
              </a:prstGeom>
              <a:solidFill>
                <a:schemeClr val="bg1"/>
              </a:solidFill>
              <a:ln w="9525">
                <a:noFill/>
                <a:round/>
                <a:headEnd/>
                <a:tailEnd/>
              </a:ln>
            </p:spPr>
            <p:txBody>
              <a:bodyPr lIns="0" tIns="0" rIns="0" bIns="0" anchor="ctr" anchorCtr="1"/>
              <a:lstStyle/>
              <a:p>
                <a:pPr algn="ctr"/>
                <a:r>
                  <a:rPr lang="zh-CN" altLang="en-US" sz="2000" b="1">
                    <a:solidFill>
                      <a:schemeClr val="accent2"/>
                    </a:solidFill>
                    <a:latin typeface="Trebuchet MS" pitchFamily="34" charset="0"/>
                  </a:rPr>
                  <a:t>2</a:t>
                </a:r>
              </a:p>
            </p:txBody>
          </p:sp>
        </p:grpSp>
        <p:sp>
          <p:nvSpPr>
            <p:cNvPr id="128023" name="AutoShape 24"/>
            <p:cNvSpPr>
              <a:spLocks noChangeArrowheads="1"/>
            </p:cNvSpPr>
            <p:nvPr/>
          </p:nvSpPr>
          <p:spPr bwMode="auto">
            <a:xfrm flipV="1">
              <a:off x="2897" y="1330"/>
              <a:ext cx="144" cy="60"/>
            </a:xfrm>
            <a:prstGeom prst="homePlate">
              <a:avLst>
                <a:gd name="adj" fmla="val 60000"/>
              </a:avLst>
            </a:prstGeom>
            <a:solidFill>
              <a:schemeClr val="bg1"/>
            </a:solidFill>
            <a:ln w="9525">
              <a:noFill/>
              <a:miter lim="800000"/>
              <a:headEnd/>
              <a:tailEnd/>
            </a:ln>
          </p:spPr>
          <p:txBody>
            <a:bodyPr wrap="none" anchor="ctr"/>
            <a:lstStyle/>
            <a:p>
              <a:endParaRPr lang="zh-CN" altLang="en-US"/>
            </a:p>
          </p:txBody>
        </p:sp>
        <p:grpSp>
          <p:nvGrpSpPr>
            <p:cNvPr id="128024" name="Group 25"/>
            <p:cNvGrpSpPr>
              <a:grpSpLocks/>
            </p:cNvGrpSpPr>
            <p:nvPr/>
          </p:nvGrpSpPr>
          <p:grpSpPr bwMode="auto">
            <a:xfrm>
              <a:off x="3077" y="1090"/>
              <a:ext cx="1152" cy="432"/>
              <a:chOff x="192" y="816"/>
              <a:chExt cx="1152" cy="432"/>
            </a:xfrm>
          </p:grpSpPr>
          <p:sp>
            <p:nvSpPr>
              <p:cNvPr id="2016282" name="AutoShape 26"/>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headEnd/>
                <a:tailEnd/>
              </a:ln>
              <a:effectLst>
                <a:outerShdw dist="35921" dir="2700000" algn="ctr" rotWithShape="0">
                  <a:schemeClr val="tx1"/>
                </a:outerShdw>
              </a:effectLst>
            </p:spPr>
            <p:txBody>
              <a:bodyPr wrap="none" anchor="b"/>
              <a:lstStyle/>
              <a:p>
                <a:pPr algn="ctr">
                  <a:defRPr/>
                </a:pPr>
                <a:r>
                  <a:rPr lang="zh-CN" altLang="en-US" sz="2000" b="1">
                    <a:latin typeface="Trebuchet MS" pitchFamily="34" charset="0"/>
                  </a:rPr>
                  <a:t>核实 和 提高</a:t>
                </a:r>
              </a:p>
            </p:txBody>
          </p:sp>
          <p:sp>
            <p:nvSpPr>
              <p:cNvPr id="128030" name="Oval 27"/>
              <p:cNvSpPr>
                <a:spLocks noChangeArrowheads="1"/>
              </p:cNvSpPr>
              <p:nvPr/>
            </p:nvSpPr>
            <p:spPr bwMode="auto">
              <a:xfrm>
                <a:off x="672" y="816"/>
                <a:ext cx="190" cy="190"/>
              </a:xfrm>
              <a:prstGeom prst="ellipse">
                <a:avLst/>
              </a:prstGeom>
              <a:solidFill>
                <a:schemeClr val="bg1"/>
              </a:solidFill>
              <a:ln w="9525">
                <a:noFill/>
                <a:round/>
                <a:headEnd/>
                <a:tailEnd/>
              </a:ln>
            </p:spPr>
            <p:txBody>
              <a:bodyPr lIns="0" tIns="0" rIns="0" bIns="0" anchor="ctr" anchorCtr="1"/>
              <a:lstStyle/>
              <a:p>
                <a:pPr algn="ctr"/>
                <a:r>
                  <a:rPr lang="zh-CN" altLang="en-US" sz="2000" b="1">
                    <a:solidFill>
                      <a:schemeClr val="accent2"/>
                    </a:solidFill>
                    <a:latin typeface="Trebuchet MS" pitchFamily="34" charset="0"/>
                  </a:rPr>
                  <a:t>3</a:t>
                </a:r>
              </a:p>
            </p:txBody>
          </p:sp>
        </p:grpSp>
        <p:grpSp>
          <p:nvGrpSpPr>
            <p:cNvPr id="128025" name="Group 28"/>
            <p:cNvGrpSpPr>
              <a:grpSpLocks/>
            </p:cNvGrpSpPr>
            <p:nvPr/>
          </p:nvGrpSpPr>
          <p:grpSpPr bwMode="auto">
            <a:xfrm>
              <a:off x="4389" y="1085"/>
              <a:ext cx="1152" cy="432"/>
              <a:chOff x="192" y="816"/>
              <a:chExt cx="1152" cy="432"/>
            </a:xfrm>
          </p:grpSpPr>
          <p:sp>
            <p:nvSpPr>
              <p:cNvPr id="2016285" name="AutoShape 29"/>
              <p:cNvSpPr>
                <a:spLocks noChangeArrowheads="1"/>
              </p:cNvSpPr>
              <p:nvPr/>
            </p:nvSpPr>
            <p:spPr bwMode="auto">
              <a:xfrm>
                <a:off x="192" y="912"/>
                <a:ext cx="1152" cy="336"/>
              </a:xfrm>
              <a:prstGeom prst="roundRect">
                <a:avLst>
                  <a:gd name="adj" fmla="val 16667"/>
                </a:avLst>
              </a:prstGeom>
              <a:gradFill rotWithShape="0">
                <a:gsLst>
                  <a:gs pos="0">
                    <a:srgbClr val="CCCC66">
                      <a:gamma/>
                      <a:shade val="89804"/>
                      <a:invGamma/>
                    </a:srgbClr>
                  </a:gs>
                  <a:gs pos="100000">
                    <a:srgbClr val="CCCC66"/>
                  </a:gs>
                </a:gsLst>
                <a:lin ang="5400000" scaled="1"/>
              </a:gradFill>
              <a:ln w="38100">
                <a:solidFill>
                  <a:schemeClr val="bg1"/>
                </a:solidFill>
                <a:round/>
                <a:headEnd/>
                <a:tailEnd/>
              </a:ln>
              <a:effectLst>
                <a:outerShdw dist="35921" dir="2700000" algn="ctr" rotWithShape="0">
                  <a:schemeClr val="tx1"/>
                </a:outerShdw>
              </a:effectLst>
            </p:spPr>
            <p:txBody>
              <a:bodyPr wrap="none" anchor="b"/>
              <a:lstStyle/>
              <a:p>
                <a:pPr algn="ctr">
                  <a:defRPr/>
                </a:pPr>
                <a:r>
                  <a:rPr lang="zh-CN" altLang="en-US" sz="2000" b="1">
                    <a:latin typeface="Trebuchet MS" pitchFamily="34" charset="0"/>
                  </a:rPr>
                  <a:t>整合</a:t>
                </a:r>
                <a:endParaRPr lang="en-US" altLang="zh-CN" sz="2000" b="1">
                  <a:latin typeface="Trebuchet MS" pitchFamily="34" charset="0"/>
                </a:endParaRPr>
              </a:p>
            </p:txBody>
          </p:sp>
          <p:sp>
            <p:nvSpPr>
              <p:cNvPr id="128028" name="Oval 30"/>
              <p:cNvSpPr>
                <a:spLocks noChangeArrowheads="1"/>
              </p:cNvSpPr>
              <p:nvPr/>
            </p:nvSpPr>
            <p:spPr bwMode="auto">
              <a:xfrm>
                <a:off x="672" y="816"/>
                <a:ext cx="190" cy="190"/>
              </a:xfrm>
              <a:prstGeom prst="ellipse">
                <a:avLst/>
              </a:prstGeom>
              <a:solidFill>
                <a:schemeClr val="bg1"/>
              </a:solidFill>
              <a:ln w="9525">
                <a:noFill/>
                <a:round/>
                <a:headEnd/>
                <a:tailEnd/>
              </a:ln>
            </p:spPr>
            <p:txBody>
              <a:bodyPr lIns="0" tIns="0" rIns="0" bIns="0" anchor="ctr" anchorCtr="1"/>
              <a:lstStyle/>
              <a:p>
                <a:pPr algn="ctr"/>
                <a:r>
                  <a:rPr lang="zh-CN" altLang="en-US" sz="2000" b="1">
                    <a:solidFill>
                      <a:schemeClr val="accent2"/>
                    </a:solidFill>
                    <a:latin typeface="Trebuchet MS" pitchFamily="34" charset="0"/>
                  </a:rPr>
                  <a:t>4</a:t>
                </a:r>
              </a:p>
            </p:txBody>
          </p:sp>
        </p:grpSp>
        <p:sp>
          <p:nvSpPr>
            <p:cNvPr id="128026" name="AutoShape 31"/>
            <p:cNvSpPr>
              <a:spLocks noChangeArrowheads="1"/>
            </p:cNvSpPr>
            <p:nvPr/>
          </p:nvSpPr>
          <p:spPr bwMode="auto">
            <a:xfrm flipV="1">
              <a:off x="4254" y="1316"/>
              <a:ext cx="144" cy="60"/>
            </a:xfrm>
            <a:prstGeom prst="homePlate">
              <a:avLst>
                <a:gd name="adj" fmla="val 60000"/>
              </a:avLst>
            </a:prstGeom>
            <a:solidFill>
              <a:schemeClr val="bg1"/>
            </a:solidFill>
            <a:ln w="9525">
              <a:noFill/>
              <a:miter lim="800000"/>
              <a:headEnd/>
              <a:tailEnd/>
            </a:ln>
          </p:spPr>
          <p:txBody>
            <a:bodyPr wrap="none" anchor="ctr"/>
            <a:lstStyle/>
            <a:p>
              <a:endParaRPr lang="zh-CN" altLang="en-US"/>
            </a:p>
          </p:txBody>
        </p:sp>
      </p:grpSp>
      <p:grpSp>
        <p:nvGrpSpPr>
          <p:cNvPr id="128015" name="Group 32"/>
          <p:cNvGrpSpPr>
            <a:grpSpLocks/>
          </p:cNvGrpSpPr>
          <p:nvPr/>
        </p:nvGrpSpPr>
        <p:grpSpPr bwMode="auto">
          <a:xfrm>
            <a:off x="900113" y="2636838"/>
            <a:ext cx="7704137" cy="566737"/>
            <a:chOff x="147" y="1575"/>
            <a:chExt cx="5532" cy="357"/>
          </a:xfrm>
        </p:grpSpPr>
        <p:sp>
          <p:nvSpPr>
            <p:cNvPr id="128016" name="Rectangle 33"/>
            <p:cNvSpPr>
              <a:spLocks noChangeArrowheads="1"/>
            </p:cNvSpPr>
            <p:nvPr/>
          </p:nvSpPr>
          <p:spPr bwMode="blackWhite">
            <a:xfrm>
              <a:off x="147" y="1580"/>
              <a:ext cx="1323" cy="205"/>
            </a:xfrm>
            <a:prstGeom prst="rect">
              <a:avLst/>
            </a:prstGeom>
            <a:noFill/>
            <a:ln w="3175">
              <a:noFill/>
              <a:miter lim="800000"/>
              <a:headEnd/>
              <a:tailEnd/>
            </a:ln>
          </p:spPr>
          <p:txBody>
            <a:bodyPr>
              <a:spAutoFit/>
            </a:bodyPr>
            <a:lstStyle/>
            <a:p>
              <a:pPr eaLnBrk="0" hangingPunct="0">
                <a:lnSpc>
                  <a:spcPct val="85000"/>
                </a:lnSpc>
                <a:spcBef>
                  <a:spcPct val="20000"/>
                </a:spcBef>
                <a:buClr>
                  <a:schemeClr val="tx2"/>
                </a:buClr>
              </a:pPr>
              <a:r>
                <a:rPr lang="zh-CN" altLang="en-US" b="1">
                  <a:solidFill>
                    <a:srgbClr val="3366FF"/>
                  </a:solidFill>
                </a:rPr>
                <a:t>计划自动化测试</a:t>
              </a:r>
            </a:p>
          </p:txBody>
        </p:sp>
        <p:sp>
          <p:nvSpPr>
            <p:cNvPr id="128017" name="Rectangle 34"/>
            <p:cNvSpPr>
              <a:spLocks noChangeArrowheads="1"/>
            </p:cNvSpPr>
            <p:nvPr/>
          </p:nvSpPr>
          <p:spPr bwMode="blackWhite">
            <a:xfrm>
              <a:off x="1547" y="1580"/>
              <a:ext cx="1367" cy="352"/>
            </a:xfrm>
            <a:prstGeom prst="rect">
              <a:avLst/>
            </a:prstGeom>
            <a:noFill/>
            <a:ln w="3175">
              <a:noFill/>
              <a:miter lim="800000"/>
              <a:headEnd/>
              <a:tailEnd/>
            </a:ln>
          </p:spPr>
          <p:txBody>
            <a:bodyPr>
              <a:spAutoFit/>
            </a:bodyPr>
            <a:lstStyle/>
            <a:p>
              <a:pPr eaLnBrk="0" hangingPunct="0">
                <a:lnSpc>
                  <a:spcPct val="85000"/>
                </a:lnSpc>
                <a:spcBef>
                  <a:spcPct val="20000"/>
                </a:spcBef>
                <a:buClr>
                  <a:schemeClr val="tx2"/>
                </a:buClr>
              </a:pPr>
              <a:r>
                <a:rPr lang="zh-CN" altLang="en-US" b="1">
                  <a:solidFill>
                    <a:srgbClr val="3366FF"/>
                  </a:solidFill>
                </a:rPr>
                <a:t>纪录用户操作形成基本测试</a:t>
              </a:r>
              <a:endParaRPr lang="en-US" altLang="zh-CN" b="1">
                <a:solidFill>
                  <a:srgbClr val="3366FF"/>
                </a:solidFill>
              </a:endParaRPr>
            </a:p>
          </p:txBody>
        </p:sp>
        <p:sp>
          <p:nvSpPr>
            <p:cNvPr id="128018" name="Rectangle 35"/>
            <p:cNvSpPr>
              <a:spLocks noChangeArrowheads="1"/>
            </p:cNvSpPr>
            <p:nvPr/>
          </p:nvSpPr>
          <p:spPr bwMode="blackWhite">
            <a:xfrm>
              <a:off x="2963" y="1580"/>
              <a:ext cx="1339" cy="352"/>
            </a:xfrm>
            <a:prstGeom prst="rect">
              <a:avLst/>
            </a:prstGeom>
            <a:noFill/>
            <a:ln w="3175">
              <a:noFill/>
              <a:miter lim="800000"/>
              <a:headEnd/>
              <a:tailEnd/>
            </a:ln>
          </p:spPr>
          <p:txBody>
            <a:bodyPr>
              <a:spAutoFit/>
            </a:bodyPr>
            <a:lstStyle/>
            <a:p>
              <a:pPr eaLnBrk="0" hangingPunct="0">
                <a:lnSpc>
                  <a:spcPct val="85000"/>
                </a:lnSpc>
                <a:spcBef>
                  <a:spcPct val="20000"/>
                </a:spcBef>
                <a:buClr>
                  <a:schemeClr val="tx2"/>
                </a:buClr>
              </a:pPr>
              <a:r>
                <a:rPr lang="zh-CN" altLang="en-US" b="1">
                  <a:solidFill>
                    <a:srgbClr val="3366FF"/>
                  </a:solidFill>
                </a:rPr>
                <a:t>对 回放 和  测试提高自动化测试</a:t>
              </a:r>
            </a:p>
          </p:txBody>
        </p:sp>
        <p:sp>
          <p:nvSpPr>
            <p:cNvPr id="128019" name="Rectangle 36"/>
            <p:cNvSpPr>
              <a:spLocks noChangeArrowheads="1"/>
            </p:cNvSpPr>
            <p:nvPr/>
          </p:nvSpPr>
          <p:spPr bwMode="blackWhite">
            <a:xfrm>
              <a:off x="4340" y="1575"/>
              <a:ext cx="1339" cy="352"/>
            </a:xfrm>
            <a:prstGeom prst="rect">
              <a:avLst/>
            </a:prstGeom>
            <a:noFill/>
            <a:ln w="3175">
              <a:noFill/>
              <a:miter lim="800000"/>
              <a:headEnd/>
              <a:tailEnd/>
            </a:ln>
          </p:spPr>
          <p:txBody>
            <a:bodyPr>
              <a:spAutoFit/>
            </a:bodyPr>
            <a:lstStyle/>
            <a:p>
              <a:pPr eaLnBrk="0" hangingPunct="0">
                <a:lnSpc>
                  <a:spcPct val="85000"/>
                </a:lnSpc>
                <a:spcBef>
                  <a:spcPct val="20000"/>
                </a:spcBef>
                <a:buClr>
                  <a:schemeClr val="tx2"/>
                </a:buClr>
              </a:pPr>
              <a:r>
                <a:rPr lang="zh-CN" altLang="en-US" b="1">
                  <a:solidFill>
                    <a:srgbClr val="3366FF"/>
                  </a:solidFill>
                </a:rPr>
                <a:t>运行多种测试检查数据流</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p:cNvSpPr>
          <p:nvPr>
            <p:ph type="title"/>
          </p:nvPr>
        </p:nvSpPr>
        <p:spPr>
          <a:xfrm>
            <a:off x="900113" y="404813"/>
            <a:ext cx="7104062" cy="561975"/>
          </a:xfrm>
        </p:spPr>
        <p:txBody>
          <a:bodyPr/>
          <a:lstStyle/>
          <a:p>
            <a:pPr algn="ctr" eaLnBrk="1" hangingPunct="1"/>
            <a:r>
              <a:rPr lang="en-US" altLang="zh-CN" sz="3200" b="1">
                <a:solidFill>
                  <a:srgbClr val="FFFF00"/>
                </a:solidFill>
              </a:rPr>
              <a:t>9.4 </a:t>
            </a:r>
            <a:r>
              <a:rPr lang="zh-CN" altLang="zh-CN" sz="3200" b="1">
                <a:solidFill>
                  <a:srgbClr val="FFFF00"/>
                </a:solidFill>
              </a:rPr>
              <a:t>功能测试工具特性要求</a:t>
            </a:r>
            <a:endParaRPr kumimoji="1" lang="zh-CN" altLang="en-US" sz="3200">
              <a:solidFill>
                <a:srgbClr val="FFFF00"/>
              </a:solidFill>
            </a:endParaRPr>
          </a:p>
        </p:txBody>
      </p:sp>
      <p:sp>
        <p:nvSpPr>
          <p:cNvPr id="132098" name="幻灯片编号占位符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A95FB61-E4B8-4A3A-9A08-FD55CE383A9B}" type="slidenum">
              <a:rPr lang="en-US" altLang="zh-CN" smtClean="0">
                <a:ea typeface="宋体" charset="-122"/>
              </a:rPr>
              <a:pPr/>
              <a:t>53</a:t>
            </a:fld>
            <a:endParaRPr lang="en-US" altLang="zh-CN">
              <a:ea typeface="宋体" charset="-122"/>
            </a:endParaRPr>
          </a:p>
        </p:txBody>
      </p:sp>
      <p:pic>
        <p:nvPicPr>
          <p:cNvPr id="132099" name="图片 4" descr="HP-QuickTest"/>
          <p:cNvPicPr>
            <a:picLocks noChangeAspect="1" noChangeArrowheads="1"/>
          </p:cNvPicPr>
          <p:nvPr/>
        </p:nvPicPr>
        <p:blipFill>
          <a:blip r:embed="rId2" cstate="print"/>
          <a:srcRect/>
          <a:stretch>
            <a:fillRect/>
          </a:stretch>
        </p:blipFill>
        <p:spPr bwMode="auto">
          <a:xfrm>
            <a:off x="1547813" y="1700213"/>
            <a:ext cx="5688012" cy="4321175"/>
          </a:xfrm>
          <a:prstGeom prst="rect">
            <a:avLst/>
          </a:prstGeom>
          <a:noFill/>
          <a:ln w="9525">
            <a:noFill/>
            <a:miter lim="800000"/>
            <a:headEnd/>
            <a:tailEnd/>
          </a:ln>
        </p:spPr>
      </p:pic>
      <p:sp>
        <p:nvSpPr>
          <p:cNvPr id="6" name="文本框 5"/>
          <p:cNvSpPr txBox="1"/>
          <p:nvPr/>
        </p:nvSpPr>
        <p:spPr>
          <a:xfrm>
            <a:off x="1403350" y="6165850"/>
            <a:ext cx="6045200" cy="460375"/>
          </a:xfrm>
          <a:prstGeom prst="rect">
            <a:avLst/>
          </a:prstGeom>
          <a:noFill/>
        </p:spPr>
        <p:txBody>
          <a:bodyPr wrap="none">
            <a:spAutoFit/>
          </a:bodyPr>
          <a:lstStyle/>
          <a:p>
            <a:pPr>
              <a:defRPr/>
            </a:pPr>
            <a:r>
              <a:rPr kumimoji="1" lang="zh-CN" altLang="en-US" sz="2400" i="0" dirty="0">
                <a:solidFill>
                  <a:schemeClr val="accent1">
                    <a:lumMod val="25000"/>
                  </a:schemeClr>
                </a:solidFill>
                <a:ea typeface="宋体" pitchFamily="2" charset="-122"/>
              </a:rPr>
              <a:t>可以</a:t>
            </a:r>
            <a:r>
              <a:rPr kumimoji="1" lang="en-US" altLang="zh-CN" sz="2400" i="0" dirty="0">
                <a:solidFill>
                  <a:schemeClr val="accent1">
                    <a:lumMod val="25000"/>
                  </a:schemeClr>
                </a:solidFill>
                <a:ea typeface="宋体" pitchFamily="2" charset="-122"/>
              </a:rPr>
              <a:t>QTP</a:t>
            </a:r>
            <a:r>
              <a:rPr kumimoji="1" lang="zh-CN" altLang="en-US" sz="2400" i="0" dirty="0">
                <a:solidFill>
                  <a:schemeClr val="accent1">
                    <a:lumMod val="25000"/>
                  </a:schemeClr>
                </a:solidFill>
                <a:ea typeface="宋体" pitchFamily="2" charset="-122"/>
              </a:rPr>
              <a:t>（</a:t>
            </a:r>
            <a:r>
              <a:rPr kumimoji="1" lang="en-US" altLang="zh-CN" sz="2400" i="0" dirty="0">
                <a:solidFill>
                  <a:schemeClr val="accent1">
                    <a:lumMod val="25000"/>
                  </a:schemeClr>
                </a:solidFill>
                <a:ea typeface="宋体" pitchFamily="2" charset="-122"/>
              </a:rPr>
              <a:t>Unified</a:t>
            </a:r>
            <a:r>
              <a:rPr kumimoji="1" lang="zh-CN" altLang="en-US" sz="2400" i="0" dirty="0">
                <a:solidFill>
                  <a:schemeClr val="accent1">
                    <a:lumMod val="25000"/>
                  </a:schemeClr>
                </a:solidFill>
                <a:ea typeface="宋体" pitchFamily="2" charset="-122"/>
              </a:rPr>
              <a:t> </a:t>
            </a:r>
            <a:r>
              <a:rPr kumimoji="1" lang="en-US" altLang="zh-CN" sz="2400" i="0" dirty="0">
                <a:solidFill>
                  <a:schemeClr val="accent1">
                    <a:lumMod val="25000"/>
                  </a:schemeClr>
                </a:solidFill>
                <a:ea typeface="宋体" pitchFamily="2" charset="-122"/>
              </a:rPr>
              <a:t>Functional</a:t>
            </a:r>
            <a:r>
              <a:rPr kumimoji="1" lang="zh-CN" altLang="en-US" sz="2400" i="0" dirty="0">
                <a:solidFill>
                  <a:schemeClr val="accent1">
                    <a:lumMod val="25000"/>
                  </a:schemeClr>
                </a:solidFill>
                <a:ea typeface="宋体" pitchFamily="2" charset="-122"/>
              </a:rPr>
              <a:t> </a:t>
            </a:r>
            <a:r>
              <a:rPr kumimoji="1" lang="en-US" altLang="zh-CN" sz="2400" i="0" dirty="0">
                <a:solidFill>
                  <a:schemeClr val="accent1">
                    <a:lumMod val="25000"/>
                  </a:schemeClr>
                </a:solidFill>
                <a:ea typeface="宋体" pitchFamily="2" charset="-122"/>
              </a:rPr>
              <a:t>Tester</a:t>
            </a:r>
            <a:r>
              <a:rPr kumimoji="1" lang="zh-CN" altLang="en-US" sz="2400" i="0" dirty="0">
                <a:solidFill>
                  <a:schemeClr val="accent1">
                    <a:lumMod val="25000"/>
                  </a:schemeClr>
                </a:solidFill>
                <a:ea typeface="宋体" pitchFamily="2" charset="-122"/>
              </a:rPr>
              <a:t>）为例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719138" y="260350"/>
            <a:ext cx="7772400" cy="1143000"/>
          </a:xfrm>
        </p:spPr>
        <p:txBody>
          <a:bodyPr/>
          <a:lstStyle/>
          <a:p>
            <a:pPr algn="ctr" eaLnBrk="1" hangingPunct="1"/>
            <a:r>
              <a:rPr lang="zh-CN" altLang="en-US" sz="3200">
                <a:solidFill>
                  <a:srgbClr val="FFFF00"/>
                </a:solidFill>
              </a:rPr>
              <a:t>自动化功能测试基本构成</a:t>
            </a:r>
          </a:p>
        </p:txBody>
      </p:sp>
      <p:sp>
        <p:nvSpPr>
          <p:cNvPr id="1854467" name="Rectangle 3"/>
          <p:cNvSpPr>
            <a:spLocks noChangeArrowheads="1"/>
          </p:cNvSpPr>
          <p:nvPr/>
        </p:nvSpPr>
        <p:spPr bwMode="auto">
          <a:xfrm>
            <a:off x="935038" y="1989138"/>
            <a:ext cx="3241675" cy="3108325"/>
          </a:xfrm>
          <a:prstGeom prst="rect">
            <a:avLst/>
          </a:prstGeom>
          <a:noFill/>
          <a:ln w="9525" algn="ctr">
            <a:noFill/>
            <a:miter lim="800000"/>
            <a:headEnd/>
            <a:tailEnd/>
          </a:ln>
        </p:spPr>
        <p:txBody>
          <a:bodyPr anchor="ctr">
            <a:spAutoFit/>
          </a:bodyPr>
          <a:lstStyle/>
          <a:p>
            <a:pPr>
              <a:lnSpc>
                <a:spcPct val="140000"/>
              </a:lnSpc>
              <a:buClr>
                <a:schemeClr val="accent1"/>
              </a:buClr>
              <a:buSzPct val="75000"/>
              <a:buFont typeface="Wingdings" pitchFamily="2" charset="2"/>
              <a:buChar char="p"/>
            </a:pPr>
            <a:r>
              <a:rPr lang="zh-CN" altLang="en-US" sz="2800" b="1" i="0" dirty="0">
                <a:latin typeface="宋体" charset="-122"/>
              </a:rPr>
              <a:t> 录制测试脚本</a:t>
            </a:r>
          </a:p>
          <a:p>
            <a:pPr>
              <a:lnSpc>
                <a:spcPct val="140000"/>
              </a:lnSpc>
              <a:buClr>
                <a:schemeClr val="accent1"/>
              </a:buClr>
              <a:buSzPct val="75000"/>
              <a:buFont typeface="Wingdings" pitchFamily="2" charset="2"/>
              <a:buChar char="p"/>
            </a:pPr>
            <a:r>
              <a:rPr lang="zh-CN" altLang="en-US" sz="2800" b="1" i="0" dirty="0">
                <a:latin typeface="宋体" charset="-122"/>
              </a:rPr>
              <a:t> 编辑测试脚本</a:t>
            </a:r>
          </a:p>
          <a:p>
            <a:pPr>
              <a:lnSpc>
                <a:spcPct val="140000"/>
              </a:lnSpc>
              <a:buClr>
                <a:schemeClr val="accent1"/>
              </a:buClr>
              <a:buSzPct val="75000"/>
              <a:buFont typeface="Wingdings" pitchFamily="2" charset="2"/>
              <a:buChar char="p"/>
            </a:pPr>
            <a:r>
              <a:rPr lang="zh-CN" altLang="en-US" sz="2800" b="1" i="0" dirty="0">
                <a:latin typeface="宋体" charset="-122"/>
              </a:rPr>
              <a:t> 调试脚本</a:t>
            </a:r>
          </a:p>
          <a:p>
            <a:pPr>
              <a:lnSpc>
                <a:spcPct val="140000"/>
              </a:lnSpc>
              <a:buClr>
                <a:schemeClr val="accent1"/>
              </a:buClr>
              <a:buSzPct val="75000"/>
              <a:buFont typeface="Wingdings" pitchFamily="2" charset="2"/>
              <a:buChar char="p"/>
            </a:pPr>
            <a:r>
              <a:rPr lang="zh-CN" altLang="en-US" sz="2800" b="1" i="0" dirty="0">
                <a:latin typeface="宋体" charset="-122"/>
              </a:rPr>
              <a:t> 执行</a:t>
            </a:r>
          </a:p>
          <a:p>
            <a:pPr>
              <a:lnSpc>
                <a:spcPct val="140000"/>
              </a:lnSpc>
              <a:buClr>
                <a:schemeClr val="accent1"/>
              </a:buClr>
              <a:buSzPct val="75000"/>
              <a:buFont typeface="Wingdings" pitchFamily="2" charset="2"/>
              <a:buChar char="p"/>
            </a:pPr>
            <a:r>
              <a:rPr lang="zh-CN" altLang="en-US" sz="2800" b="1" i="0" dirty="0">
                <a:latin typeface="宋体" charset="-122"/>
              </a:rPr>
              <a:t> 结果分析</a:t>
            </a:r>
          </a:p>
        </p:txBody>
      </p:sp>
      <p:sp>
        <p:nvSpPr>
          <p:cNvPr id="133123" name="Rectangle 3"/>
          <p:cNvSpPr>
            <a:spLocks noChangeArrowheads="1"/>
          </p:cNvSpPr>
          <p:nvPr/>
        </p:nvSpPr>
        <p:spPr bwMode="auto">
          <a:xfrm>
            <a:off x="5759450" y="2060575"/>
            <a:ext cx="2089150" cy="695325"/>
          </a:xfrm>
          <a:prstGeom prst="rect">
            <a:avLst/>
          </a:prstGeom>
          <a:noFill/>
          <a:ln w="9525" algn="ctr">
            <a:noFill/>
            <a:miter lim="800000"/>
            <a:headEnd/>
            <a:tailEnd/>
          </a:ln>
        </p:spPr>
        <p:txBody>
          <a:bodyPr anchor="ctr">
            <a:spAutoFit/>
          </a:bodyPr>
          <a:lstStyle/>
          <a:p>
            <a:pPr>
              <a:lnSpc>
                <a:spcPct val="140000"/>
              </a:lnSpc>
              <a:buClr>
                <a:schemeClr val="accent1"/>
              </a:buClr>
              <a:buSzPct val="75000"/>
            </a:pPr>
            <a:r>
              <a:rPr lang="zh-CN" altLang="en-US" sz="2800" b="1">
                <a:solidFill>
                  <a:srgbClr val="00B0F0"/>
                </a:solidFill>
              </a:rPr>
              <a:t>对象识别</a:t>
            </a:r>
            <a:endParaRPr lang="zh-CN" altLang="en-US" sz="2800" b="1">
              <a:solidFill>
                <a:srgbClr val="00B0F0"/>
              </a:solidFill>
              <a:latin typeface="Arial Black" pitchFamily="34" charset="0"/>
              <a:ea typeface="楷体_GB2312"/>
              <a:cs typeface="楷体_GB2312"/>
            </a:endParaRPr>
          </a:p>
        </p:txBody>
      </p:sp>
      <p:sp>
        <p:nvSpPr>
          <p:cNvPr id="133124" name="Rectangle 3"/>
          <p:cNvSpPr>
            <a:spLocks noChangeArrowheads="1"/>
          </p:cNvSpPr>
          <p:nvPr/>
        </p:nvSpPr>
        <p:spPr bwMode="auto">
          <a:xfrm>
            <a:off x="5543550" y="3141663"/>
            <a:ext cx="2089150" cy="638175"/>
          </a:xfrm>
          <a:prstGeom prst="rect">
            <a:avLst/>
          </a:prstGeom>
          <a:noFill/>
          <a:ln w="9525" algn="ctr">
            <a:noFill/>
            <a:miter lim="800000"/>
            <a:headEnd/>
            <a:tailEnd/>
          </a:ln>
        </p:spPr>
        <p:txBody>
          <a:bodyPr anchor="ctr">
            <a:spAutoFit/>
          </a:bodyPr>
          <a:lstStyle/>
          <a:p>
            <a:pPr>
              <a:lnSpc>
                <a:spcPct val="140000"/>
              </a:lnSpc>
              <a:buClr>
                <a:schemeClr val="accent1"/>
              </a:buClr>
              <a:buSzPct val="75000"/>
            </a:pPr>
            <a:r>
              <a:rPr lang="zh-CN" altLang="en-US" sz="2800" b="1">
                <a:solidFill>
                  <a:srgbClr val="00B0F0"/>
                </a:solidFill>
                <a:latin typeface="Arial Black" pitchFamily="34" charset="0"/>
                <a:ea typeface="楷体_GB2312"/>
                <a:cs typeface="楷体_GB2312"/>
              </a:rPr>
              <a:t>优化脚本</a:t>
            </a:r>
          </a:p>
        </p:txBody>
      </p:sp>
      <p:sp>
        <p:nvSpPr>
          <p:cNvPr id="133125" name="Rectangle 3"/>
          <p:cNvSpPr>
            <a:spLocks noChangeArrowheads="1"/>
          </p:cNvSpPr>
          <p:nvPr/>
        </p:nvSpPr>
        <p:spPr bwMode="auto">
          <a:xfrm>
            <a:off x="5903913" y="3860800"/>
            <a:ext cx="1512887" cy="695325"/>
          </a:xfrm>
          <a:prstGeom prst="rect">
            <a:avLst/>
          </a:prstGeom>
          <a:noFill/>
          <a:ln w="9525" algn="ctr">
            <a:noFill/>
            <a:miter lim="800000"/>
            <a:headEnd/>
            <a:tailEnd/>
          </a:ln>
        </p:spPr>
        <p:txBody>
          <a:bodyPr anchor="ctr">
            <a:spAutoFit/>
          </a:bodyPr>
          <a:lstStyle/>
          <a:p>
            <a:pPr>
              <a:lnSpc>
                <a:spcPct val="140000"/>
              </a:lnSpc>
              <a:buClr>
                <a:schemeClr val="accent1"/>
              </a:buClr>
              <a:buSzPct val="75000"/>
            </a:pPr>
            <a:r>
              <a:rPr lang="zh-CN" altLang="en-US" sz="2800" b="1">
                <a:solidFill>
                  <a:srgbClr val="00B0F0"/>
                </a:solidFill>
                <a:latin typeface="Arial Black" pitchFamily="34" charset="0"/>
                <a:ea typeface="楷体_GB2312"/>
                <a:cs typeface="楷体_GB2312"/>
              </a:rPr>
              <a:t>验证</a:t>
            </a:r>
          </a:p>
        </p:txBody>
      </p:sp>
      <p:sp>
        <p:nvSpPr>
          <p:cNvPr id="133126" name="Rectangle 3"/>
          <p:cNvSpPr>
            <a:spLocks noChangeArrowheads="1"/>
          </p:cNvSpPr>
          <p:nvPr/>
        </p:nvSpPr>
        <p:spPr bwMode="auto">
          <a:xfrm>
            <a:off x="5903913" y="4545013"/>
            <a:ext cx="2124075" cy="695325"/>
          </a:xfrm>
          <a:prstGeom prst="rect">
            <a:avLst/>
          </a:prstGeom>
          <a:noFill/>
          <a:ln w="9525" algn="ctr">
            <a:noFill/>
            <a:miter lim="800000"/>
            <a:headEnd/>
            <a:tailEnd/>
          </a:ln>
        </p:spPr>
        <p:txBody>
          <a:bodyPr anchor="ctr">
            <a:spAutoFit/>
          </a:bodyPr>
          <a:lstStyle/>
          <a:p>
            <a:pPr>
              <a:lnSpc>
                <a:spcPct val="140000"/>
              </a:lnSpc>
              <a:buClr>
                <a:schemeClr val="accent1"/>
              </a:buClr>
              <a:buSzPct val="75000"/>
            </a:pPr>
            <a:r>
              <a:rPr lang="zh-CN" altLang="en-US" sz="2800" b="1">
                <a:solidFill>
                  <a:srgbClr val="00B0F0"/>
                </a:solidFill>
                <a:latin typeface="Arial Black" pitchFamily="34" charset="0"/>
                <a:ea typeface="楷体_GB2312"/>
                <a:cs typeface="楷体_GB2312"/>
              </a:rPr>
              <a:t>确定缺陷</a:t>
            </a:r>
          </a:p>
        </p:txBody>
      </p:sp>
      <p:cxnSp>
        <p:nvCxnSpPr>
          <p:cNvPr id="133127" name="直接箭头连接符 9"/>
          <p:cNvCxnSpPr>
            <a:cxnSpLocks noChangeShapeType="1"/>
            <a:stCxn id="133123" idx="1"/>
          </p:cNvCxnSpPr>
          <p:nvPr/>
        </p:nvCxnSpPr>
        <p:spPr bwMode="auto">
          <a:xfrm rot="10800000" flipV="1">
            <a:off x="3708400" y="2408238"/>
            <a:ext cx="2051050" cy="12700"/>
          </a:xfrm>
          <a:prstGeom prst="straightConnector1">
            <a:avLst/>
          </a:prstGeom>
          <a:noFill/>
          <a:ln w="12700" algn="ctr">
            <a:solidFill>
              <a:srgbClr val="00B0F0"/>
            </a:solidFill>
            <a:prstDash val="dash"/>
            <a:round/>
            <a:headEnd/>
            <a:tailEnd type="arrow" w="med" len="med"/>
          </a:ln>
        </p:spPr>
      </p:cxnSp>
      <p:cxnSp>
        <p:nvCxnSpPr>
          <p:cNvPr id="133128" name="直接箭头连接符 11"/>
          <p:cNvCxnSpPr>
            <a:cxnSpLocks noChangeShapeType="1"/>
            <a:stCxn id="133124" idx="1"/>
          </p:cNvCxnSpPr>
          <p:nvPr/>
        </p:nvCxnSpPr>
        <p:spPr bwMode="auto">
          <a:xfrm flipH="1" flipV="1">
            <a:off x="3600451" y="3105152"/>
            <a:ext cx="1943099" cy="355599"/>
          </a:xfrm>
          <a:prstGeom prst="straightConnector1">
            <a:avLst/>
          </a:prstGeom>
          <a:noFill/>
          <a:ln w="12700" algn="ctr">
            <a:solidFill>
              <a:srgbClr val="00B0F0"/>
            </a:solidFill>
            <a:prstDash val="dash"/>
            <a:round/>
            <a:headEnd/>
            <a:tailEnd type="arrow" w="med" len="med"/>
          </a:ln>
        </p:spPr>
      </p:cxnSp>
      <p:cxnSp>
        <p:nvCxnSpPr>
          <p:cNvPr id="133129" name="直接箭头连接符 14"/>
          <p:cNvCxnSpPr>
            <a:cxnSpLocks noChangeShapeType="1"/>
            <a:stCxn id="133125" idx="1"/>
          </p:cNvCxnSpPr>
          <p:nvPr/>
        </p:nvCxnSpPr>
        <p:spPr bwMode="auto">
          <a:xfrm rot="10800000" flipV="1">
            <a:off x="2303463" y="4208463"/>
            <a:ext cx="3600450" cy="12700"/>
          </a:xfrm>
          <a:prstGeom prst="straightConnector1">
            <a:avLst/>
          </a:prstGeom>
          <a:noFill/>
          <a:ln w="12700" algn="ctr">
            <a:solidFill>
              <a:srgbClr val="00B0F0"/>
            </a:solidFill>
            <a:prstDash val="dash"/>
            <a:round/>
            <a:headEnd/>
            <a:tailEnd type="arrow" w="med" len="med"/>
          </a:ln>
        </p:spPr>
      </p:cxnSp>
      <p:cxnSp>
        <p:nvCxnSpPr>
          <p:cNvPr id="133130" name="直接箭头连接符 17"/>
          <p:cNvCxnSpPr>
            <a:cxnSpLocks noChangeShapeType="1"/>
            <a:stCxn id="133126" idx="1"/>
          </p:cNvCxnSpPr>
          <p:nvPr/>
        </p:nvCxnSpPr>
        <p:spPr bwMode="auto">
          <a:xfrm rot="10800000">
            <a:off x="2916238" y="4868863"/>
            <a:ext cx="2987675" cy="23812"/>
          </a:xfrm>
          <a:prstGeom prst="straightConnector1">
            <a:avLst/>
          </a:prstGeom>
          <a:noFill/>
          <a:ln w="12700" algn="ctr">
            <a:solidFill>
              <a:srgbClr val="00B0F0"/>
            </a:solidFill>
            <a:prstDash val="dash"/>
            <a:round/>
            <a:headEnd/>
            <a:tailEnd type="arrow" w="med" len="med"/>
          </a:ln>
        </p:spPr>
      </p:cxnSp>
      <p:sp>
        <p:nvSpPr>
          <p:cNvPr id="133131" name="Rectangle 3"/>
          <p:cNvSpPr>
            <a:spLocks noChangeArrowheads="1"/>
          </p:cNvSpPr>
          <p:nvPr/>
        </p:nvSpPr>
        <p:spPr bwMode="auto">
          <a:xfrm>
            <a:off x="5543550" y="2744788"/>
            <a:ext cx="2089150" cy="639762"/>
          </a:xfrm>
          <a:prstGeom prst="rect">
            <a:avLst/>
          </a:prstGeom>
          <a:noFill/>
          <a:ln w="9525" algn="ctr">
            <a:noFill/>
            <a:miter lim="800000"/>
            <a:headEnd/>
            <a:tailEnd/>
          </a:ln>
        </p:spPr>
        <p:txBody>
          <a:bodyPr anchor="ctr">
            <a:spAutoFit/>
          </a:bodyPr>
          <a:lstStyle/>
          <a:p>
            <a:pPr>
              <a:lnSpc>
                <a:spcPct val="140000"/>
              </a:lnSpc>
              <a:buClr>
                <a:schemeClr val="accent1"/>
              </a:buClr>
              <a:buSzPct val="75000"/>
            </a:pPr>
            <a:r>
              <a:rPr lang="zh-CN" altLang="en-US" sz="2800" b="1" dirty="0">
                <a:solidFill>
                  <a:srgbClr val="00B0F0"/>
                </a:solidFill>
                <a:latin typeface="Arial Black" pitchFamily="34" charset="0"/>
                <a:ea typeface="楷体_GB2312"/>
                <a:cs typeface="楷体_GB2312"/>
              </a:rPr>
              <a:t>加验证点</a:t>
            </a:r>
          </a:p>
        </p:txBody>
      </p:sp>
      <p:cxnSp>
        <p:nvCxnSpPr>
          <p:cNvPr id="133132" name="直接箭头连接符 22"/>
          <p:cNvCxnSpPr>
            <a:cxnSpLocks noChangeShapeType="1"/>
            <a:stCxn id="133131" idx="1"/>
          </p:cNvCxnSpPr>
          <p:nvPr/>
        </p:nvCxnSpPr>
        <p:spPr bwMode="auto">
          <a:xfrm rot="10800000">
            <a:off x="3563938" y="2960688"/>
            <a:ext cx="1979612" cy="103187"/>
          </a:xfrm>
          <a:prstGeom prst="straightConnector1">
            <a:avLst/>
          </a:prstGeom>
          <a:noFill/>
          <a:ln w="12700" algn="ctr">
            <a:solidFill>
              <a:srgbClr val="00B0F0"/>
            </a:solidFill>
            <a:prstDash val="dash"/>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4467">
                                            <p:txEl>
                                              <p:pRg st="1" end="1"/>
                                            </p:txEl>
                                          </p:spTgt>
                                        </p:tgtEl>
                                        <p:attrNameLst>
                                          <p:attrName>style.visibility</p:attrName>
                                        </p:attrNameLst>
                                      </p:cBhvr>
                                      <p:to>
                                        <p:strVal val="visible"/>
                                      </p:to>
                                    </p:set>
                                    <p:anim calcmode="lin" valueType="num">
                                      <p:cBhvr additive="base">
                                        <p:cTn id="7" dur="1000" fill="hold"/>
                                        <p:tgtEl>
                                          <p:spTgt spid="1854467">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54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54467">
                                            <p:txEl>
                                              <p:pRg st="2" end="2"/>
                                            </p:txEl>
                                          </p:spTgt>
                                        </p:tgtEl>
                                        <p:attrNameLst>
                                          <p:attrName>style.visibility</p:attrName>
                                        </p:attrNameLst>
                                      </p:cBhvr>
                                      <p:to>
                                        <p:strVal val="visible"/>
                                      </p:to>
                                    </p:set>
                                    <p:anim calcmode="lin" valueType="num">
                                      <p:cBhvr additive="base">
                                        <p:cTn id="13" dur="1000" fill="hold"/>
                                        <p:tgtEl>
                                          <p:spTgt spid="1854467">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854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54467">
                                            <p:txEl>
                                              <p:pRg st="3" end="3"/>
                                            </p:txEl>
                                          </p:spTgt>
                                        </p:tgtEl>
                                        <p:attrNameLst>
                                          <p:attrName>style.visibility</p:attrName>
                                        </p:attrNameLst>
                                      </p:cBhvr>
                                      <p:to>
                                        <p:strVal val="visible"/>
                                      </p:to>
                                    </p:set>
                                    <p:anim calcmode="lin" valueType="num">
                                      <p:cBhvr additive="base">
                                        <p:cTn id="19" dur="1000" fill="hold"/>
                                        <p:tgtEl>
                                          <p:spTgt spid="1854467">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54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54467">
                                            <p:txEl>
                                              <p:pRg st="4" end="4"/>
                                            </p:txEl>
                                          </p:spTgt>
                                        </p:tgtEl>
                                        <p:attrNameLst>
                                          <p:attrName>style.visibility</p:attrName>
                                        </p:attrNameLst>
                                      </p:cBhvr>
                                      <p:to>
                                        <p:strVal val="visible"/>
                                      </p:to>
                                    </p:set>
                                    <p:anim calcmode="lin" valueType="num">
                                      <p:cBhvr additive="base">
                                        <p:cTn id="25" dur="1000" fill="hold"/>
                                        <p:tgtEl>
                                          <p:spTgt spid="1854467">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854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1"/>
          <p:cNvSpPr>
            <a:spLocks noGrp="1"/>
          </p:cNvSpPr>
          <p:nvPr>
            <p:ph type="title"/>
          </p:nvPr>
        </p:nvSpPr>
        <p:spPr>
          <a:xfrm>
            <a:off x="1547813" y="404813"/>
            <a:ext cx="6119812" cy="561975"/>
          </a:xfrm>
        </p:spPr>
        <p:txBody>
          <a:bodyPr/>
          <a:lstStyle/>
          <a:p>
            <a:pPr algn="ctr" eaLnBrk="1" hangingPunct="1"/>
            <a:r>
              <a:rPr kumimoji="1" lang="zh-CN" altLang="en-US" sz="3600">
                <a:solidFill>
                  <a:srgbClr val="FFFF00"/>
                </a:solidFill>
              </a:rPr>
              <a:t>功能测试工具特性</a:t>
            </a:r>
            <a:r>
              <a:rPr kumimoji="1" lang="en-US" altLang="zh-CN">
                <a:solidFill>
                  <a:srgbClr val="FFFF00"/>
                </a:solidFill>
              </a:rPr>
              <a:t>-1</a:t>
            </a:r>
            <a:endParaRPr kumimoji="1" lang="zh-CN" altLang="en-US">
              <a:solidFill>
                <a:srgbClr val="FFFF00"/>
              </a:solidFill>
            </a:endParaRPr>
          </a:p>
        </p:txBody>
      </p:sp>
      <p:sp>
        <p:nvSpPr>
          <p:cNvPr id="135170" name="幻灯片编号占位符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DDD9A98-6CB8-4D27-8112-8EC23FB28841}" type="slidenum">
              <a:rPr lang="en-US" altLang="zh-CN" smtClean="0">
                <a:ea typeface="宋体" charset="-122"/>
              </a:rPr>
              <a:pPr/>
              <a:t>55</a:t>
            </a:fld>
            <a:endParaRPr lang="en-US" altLang="zh-CN">
              <a:ea typeface="宋体" charset="-122"/>
            </a:endParaRPr>
          </a:p>
        </p:txBody>
      </p:sp>
      <p:sp>
        <p:nvSpPr>
          <p:cNvPr id="135171" name="矩形 4"/>
          <p:cNvSpPr>
            <a:spLocks noChangeArrowheads="1"/>
          </p:cNvSpPr>
          <p:nvPr/>
        </p:nvSpPr>
        <p:spPr bwMode="auto">
          <a:xfrm>
            <a:off x="1042988" y="1700213"/>
            <a:ext cx="7273925" cy="4395787"/>
          </a:xfrm>
          <a:prstGeom prst="rect">
            <a:avLst/>
          </a:prstGeom>
          <a:noFill/>
          <a:ln w="9525">
            <a:noFill/>
            <a:miter lim="800000"/>
            <a:headEnd/>
            <a:tailEnd/>
          </a:ln>
        </p:spPr>
        <p:txBody>
          <a:bodyPr>
            <a:spAutoFit/>
          </a:bodyPr>
          <a:lstStyle/>
          <a:p>
            <a:pPr marL="444500" indent="-444500">
              <a:lnSpc>
                <a:spcPct val="130000"/>
              </a:lnSpc>
              <a:buFont typeface="黑体" pitchFamily="49" charset="-122"/>
              <a:buAutoNum type="circleNumDbPlain"/>
            </a:pPr>
            <a:r>
              <a:rPr lang="zh-CN" altLang="en-US" sz="2400" i="0"/>
              <a:t>支持（多种）流行脚本语言</a:t>
            </a:r>
          </a:p>
          <a:p>
            <a:pPr marL="444500" indent="-444500">
              <a:lnSpc>
                <a:spcPct val="130000"/>
              </a:lnSpc>
              <a:buFont typeface="黑体" pitchFamily="49" charset="-122"/>
              <a:buAutoNum type="circleNumDbPlain"/>
            </a:pPr>
            <a:r>
              <a:rPr lang="zh-CN" altLang="en-US" sz="2400" i="0"/>
              <a:t>能引用外部的</a:t>
            </a:r>
            <a:r>
              <a:rPr lang="zh-CN" altLang="en-US" sz="2400" b="1" i="0"/>
              <a:t>脚本</a:t>
            </a:r>
            <a:r>
              <a:rPr lang="en-US" altLang="zh-CN" sz="2400" b="1" i="0"/>
              <a:t>/</a:t>
            </a:r>
            <a:r>
              <a:rPr lang="zh-CN" altLang="en-US" sz="2400" b="1" i="0"/>
              <a:t>编程语言函数</a:t>
            </a:r>
            <a:r>
              <a:rPr lang="zh-CN" altLang="en-US" sz="2400" i="0"/>
              <a:t>库。</a:t>
            </a:r>
          </a:p>
          <a:p>
            <a:pPr marL="444500" indent="-444500">
              <a:lnSpc>
                <a:spcPct val="130000"/>
              </a:lnSpc>
              <a:buFont typeface="黑体" pitchFamily="49" charset="-122"/>
              <a:buAutoNum type="circleNumDbPlain"/>
            </a:pPr>
            <a:r>
              <a:rPr lang="zh-CN" altLang="en-US" sz="2400" i="0"/>
              <a:t>支持录制和回放的功能。</a:t>
            </a:r>
          </a:p>
          <a:p>
            <a:pPr marL="444500" indent="-444500">
              <a:lnSpc>
                <a:spcPct val="130000"/>
              </a:lnSpc>
              <a:buFont typeface="黑体" pitchFamily="49" charset="-122"/>
              <a:buAutoNum type="circleNumDbPlain"/>
            </a:pPr>
            <a:r>
              <a:rPr lang="zh-CN" altLang="en-US" sz="2400" i="0"/>
              <a:t>提供对象识别工具（</a:t>
            </a:r>
            <a:r>
              <a:rPr lang="en-US" altLang="zh-CN" sz="2400" i="0"/>
              <a:t>Object Spy</a:t>
            </a:r>
            <a:r>
              <a:rPr lang="zh-CN" altLang="en-US" sz="2400" i="0"/>
              <a:t>），用来查看实时对象或测试对象的属性和方法。</a:t>
            </a:r>
          </a:p>
          <a:p>
            <a:pPr marL="444500" indent="-444500">
              <a:lnSpc>
                <a:spcPct val="130000"/>
              </a:lnSpc>
              <a:buFont typeface="黑体" pitchFamily="49" charset="-122"/>
              <a:buAutoNum type="circleNumDbPlain"/>
            </a:pPr>
            <a:r>
              <a:rPr lang="zh-CN" altLang="en-US" sz="2400" i="0"/>
              <a:t>支持多种方法来识别对象</a:t>
            </a:r>
          </a:p>
          <a:p>
            <a:pPr marL="444500" indent="-444500">
              <a:lnSpc>
                <a:spcPct val="130000"/>
              </a:lnSpc>
              <a:buFont typeface="黑体" pitchFamily="49" charset="-122"/>
              <a:buAutoNum type="circleNumDbPlain"/>
            </a:pPr>
            <a:r>
              <a:rPr lang="zh-TW" altLang="en-US" sz="2400" i="0"/>
              <a:t>支持抽象层和对象库（</a:t>
            </a:r>
            <a:r>
              <a:rPr lang="en-US" altLang="zh-TW" sz="2400" i="0"/>
              <a:t>Object Repository</a:t>
            </a:r>
            <a:r>
              <a:rPr lang="zh-TW" altLang="en-US" sz="2400" i="0"/>
              <a:t>）</a:t>
            </a:r>
          </a:p>
          <a:p>
            <a:pPr marL="444500" indent="-444500">
              <a:lnSpc>
                <a:spcPct val="130000"/>
              </a:lnSpc>
              <a:buFont typeface="黑体" pitchFamily="49" charset="-122"/>
              <a:buAutoNum type="circleNumDbPlain"/>
            </a:pPr>
            <a:r>
              <a:rPr lang="zh-TW" altLang="en-US" sz="2400" i="0"/>
              <a:t>支持数据驱动测试（</a:t>
            </a:r>
            <a:r>
              <a:rPr lang="en-US" altLang="zh-TW" sz="2400" b="1" i="0"/>
              <a:t>Data-Driven Test</a:t>
            </a:r>
            <a:r>
              <a:rPr lang="zh-TW" altLang="en-US" sz="2400" i="0"/>
              <a:t>）</a:t>
            </a:r>
          </a:p>
          <a:p>
            <a:pPr marL="444500" indent="-444500">
              <a:lnSpc>
                <a:spcPct val="130000"/>
              </a:lnSpc>
              <a:buFont typeface="黑体" pitchFamily="49" charset="-122"/>
              <a:buAutoNum type="circleNumDbPlain"/>
            </a:pPr>
            <a:r>
              <a:rPr lang="zh-TW" altLang="en-US" sz="2400" i="0"/>
              <a:t>关键字驱动测试（</a:t>
            </a:r>
            <a:r>
              <a:rPr lang="en-US" altLang="zh-TW" sz="2400" b="1" i="0"/>
              <a:t>Keyword-Driven Test</a:t>
            </a:r>
            <a:r>
              <a:rPr lang="zh-TW" altLang="en-US" sz="2400" i="0"/>
              <a:t>）</a:t>
            </a:r>
            <a:endParaRPr lang="zh-CN" altLang="en-US" sz="2400" i="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标题 1"/>
          <p:cNvSpPr>
            <a:spLocks noGrp="1"/>
          </p:cNvSpPr>
          <p:nvPr>
            <p:ph type="title"/>
          </p:nvPr>
        </p:nvSpPr>
        <p:spPr>
          <a:xfrm>
            <a:off x="1547813" y="404813"/>
            <a:ext cx="6119812" cy="561975"/>
          </a:xfrm>
        </p:spPr>
        <p:txBody>
          <a:bodyPr/>
          <a:lstStyle/>
          <a:p>
            <a:pPr algn="ctr" eaLnBrk="1" hangingPunct="1"/>
            <a:r>
              <a:rPr kumimoji="1" lang="zh-CN" altLang="en-US" sz="3600">
                <a:solidFill>
                  <a:srgbClr val="FFFF00"/>
                </a:solidFill>
              </a:rPr>
              <a:t>功能测试工具特性</a:t>
            </a:r>
            <a:r>
              <a:rPr kumimoji="1" lang="en-US" altLang="zh-CN">
                <a:solidFill>
                  <a:srgbClr val="FFFF00"/>
                </a:solidFill>
              </a:rPr>
              <a:t>-2</a:t>
            </a:r>
            <a:endParaRPr kumimoji="1" lang="zh-CN" altLang="en-US">
              <a:solidFill>
                <a:srgbClr val="FFFF00"/>
              </a:solidFill>
            </a:endParaRPr>
          </a:p>
        </p:txBody>
      </p:sp>
      <p:sp>
        <p:nvSpPr>
          <p:cNvPr id="136194" name="幻灯片编号占位符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72F39B9-4D77-453C-B0B0-9085B54CFB5A}" type="slidenum">
              <a:rPr lang="en-US" altLang="zh-CN" smtClean="0">
                <a:ea typeface="宋体" charset="-122"/>
              </a:rPr>
              <a:pPr/>
              <a:t>56</a:t>
            </a:fld>
            <a:endParaRPr lang="en-US" altLang="zh-CN">
              <a:ea typeface="宋体" charset="-122"/>
            </a:endParaRPr>
          </a:p>
        </p:txBody>
      </p:sp>
      <p:sp>
        <p:nvSpPr>
          <p:cNvPr id="5" name="矩形 4"/>
          <p:cNvSpPr/>
          <p:nvPr/>
        </p:nvSpPr>
        <p:spPr>
          <a:xfrm>
            <a:off x="684213" y="1341438"/>
            <a:ext cx="7848600" cy="5354637"/>
          </a:xfrm>
          <a:prstGeom prst="rect">
            <a:avLst/>
          </a:prstGeom>
        </p:spPr>
        <p:txBody>
          <a:bodyPr>
            <a:spAutoFit/>
          </a:bodyPr>
          <a:lstStyle/>
          <a:p>
            <a:pPr marL="457200" indent="-457200">
              <a:lnSpc>
                <a:spcPct val="130000"/>
              </a:lnSpc>
              <a:buFont typeface="+mj-ea"/>
              <a:buAutoNum type="circleNumDbPlain" startAt="9"/>
              <a:defRPr/>
            </a:pPr>
            <a:r>
              <a:rPr lang="zh-CN" altLang="en-US" sz="2400" i="0" dirty="0">
                <a:ea typeface="宋体" pitchFamily="2" charset="-122"/>
              </a:rPr>
              <a:t>脚本编辑器支持两种视图</a:t>
            </a:r>
            <a:r>
              <a:rPr lang="en-US" altLang="zh-CN" sz="2400" i="0" dirty="0">
                <a:ea typeface="宋体" pitchFamily="2" charset="-122"/>
              </a:rPr>
              <a:t>——</a:t>
            </a:r>
            <a:r>
              <a:rPr lang="zh-CN" altLang="en-US" sz="2400" i="0" dirty="0">
                <a:ea typeface="宋体" pitchFamily="2" charset="-122"/>
              </a:rPr>
              <a:t>专家（</a:t>
            </a:r>
            <a:r>
              <a:rPr lang="en-US" altLang="zh-CN" sz="2400" i="0" dirty="0">
                <a:ea typeface="宋体" pitchFamily="2" charset="-122"/>
              </a:rPr>
              <a:t>Expert</a:t>
            </a:r>
            <a:r>
              <a:rPr lang="zh-CN" altLang="en-US" sz="2400" i="0" dirty="0">
                <a:ea typeface="宋体" pitchFamily="2" charset="-122"/>
              </a:rPr>
              <a:t>）模式和关键字模式。</a:t>
            </a:r>
          </a:p>
          <a:p>
            <a:pPr marL="444500" indent="-444500">
              <a:lnSpc>
                <a:spcPct val="130000"/>
              </a:lnSpc>
              <a:buFont typeface="+mj-ea"/>
              <a:buAutoNum type="circleNumDbPlain" startAt="9"/>
              <a:defRPr/>
            </a:pPr>
            <a:r>
              <a:rPr lang="zh-CN" altLang="en-US" sz="2400" i="0" dirty="0">
                <a:ea typeface="宋体" pitchFamily="2" charset="-122"/>
              </a:rPr>
              <a:t>支持描述性编程</a:t>
            </a:r>
            <a:endParaRPr lang="en-US" altLang="zh-CN" sz="2400" i="0" dirty="0">
              <a:ea typeface="宋体" pitchFamily="2" charset="-122"/>
            </a:endParaRPr>
          </a:p>
          <a:p>
            <a:pPr marL="444500" indent="-444500">
              <a:lnSpc>
                <a:spcPct val="130000"/>
              </a:lnSpc>
              <a:buFont typeface="+mj-ea"/>
              <a:buAutoNum type="circleNumDbPlain" startAt="9"/>
              <a:defRPr/>
            </a:pPr>
            <a:r>
              <a:rPr lang="zh-CN" altLang="en-US" sz="2400" i="0" dirty="0">
                <a:ea typeface="宋体" pitchFamily="2" charset="-122"/>
              </a:rPr>
              <a:t>支持各种类型的验证点，并可以自动引入检查点来验证应用的属性和功能点 </a:t>
            </a:r>
          </a:p>
          <a:p>
            <a:pPr marL="444500" indent="-444500">
              <a:lnSpc>
                <a:spcPct val="130000"/>
              </a:lnSpc>
              <a:buFont typeface="+mj-ea"/>
              <a:buAutoNum type="circleNumDbPlain" startAt="9"/>
              <a:defRPr/>
            </a:pPr>
            <a:r>
              <a:rPr lang="zh-CN" altLang="en-US" sz="2400" i="0" dirty="0">
                <a:ea typeface="宋体" pitchFamily="2" charset="-122"/>
              </a:rPr>
              <a:t>设置环境变量，从而使一个测试任务中所有动作共享</a:t>
            </a:r>
          </a:p>
          <a:p>
            <a:pPr marL="444500" indent="-444500">
              <a:lnSpc>
                <a:spcPct val="130000"/>
              </a:lnSpc>
              <a:buFont typeface="+mj-ea"/>
              <a:buAutoNum type="circleNumDbPlain" startAt="9"/>
              <a:defRPr/>
            </a:pPr>
            <a:r>
              <a:rPr lang="zh-TW" altLang="en-US" sz="2400" i="0" dirty="0">
                <a:ea typeface="宋体" pitchFamily="2" charset="-122"/>
              </a:rPr>
              <a:t>错误现场恢复（</a:t>
            </a:r>
            <a:r>
              <a:rPr lang="en-US" altLang="zh-TW" sz="2400" i="0" dirty="0">
                <a:ea typeface="宋体" pitchFamily="2" charset="-122"/>
              </a:rPr>
              <a:t>Recovery Scenario</a:t>
            </a:r>
            <a:r>
              <a:rPr lang="zh-TW" altLang="en-US" sz="2400" i="0" dirty="0">
                <a:ea typeface="宋体" pitchFamily="2" charset="-122"/>
              </a:rPr>
              <a:t>）</a:t>
            </a:r>
          </a:p>
          <a:p>
            <a:pPr marL="444500" indent="-444500">
              <a:lnSpc>
                <a:spcPct val="130000"/>
              </a:lnSpc>
              <a:buFont typeface="+mj-ea"/>
              <a:buAutoNum type="circleNumDbPlain" startAt="9"/>
              <a:defRPr/>
            </a:pPr>
            <a:r>
              <a:rPr lang="zh-TW" altLang="en-US" sz="2400" i="0" dirty="0">
                <a:ea typeface="宋体" pitchFamily="2" charset="-122"/>
              </a:rPr>
              <a:t>测试结果有多种状态</a:t>
            </a:r>
          </a:p>
          <a:p>
            <a:pPr marL="444500" indent="-444500">
              <a:lnSpc>
                <a:spcPct val="130000"/>
              </a:lnSpc>
              <a:buFont typeface="+mj-ea"/>
              <a:buAutoNum type="circleNumDbPlain" startAt="9"/>
              <a:defRPr/>
            </a:pPr>
            <a:r>
              <a:rPr lang="zh-TW" altLang="en-US" sz="2400" i="0" dirty="0">
                <a:ea typeface="宋体" pitchFamily="2" charset="-122"/>
              </a:rPr>
              <a:t>提供调试环境</a:t>
            </a:r>
          </a:p>
          <a:p>
            <a:pPr marL="444500" indent="-444500">
              <a:lnSpc>
                <a:spcPct val="130000"/>
              </a:lnSpc>
              <a:buFont typeface="+mj-ea"/>
              <a:buAutoNum type="circleNumDbPlain" startAt="9"/>
              <a:defRPr/>
            </a:pPr>
            <a:r>
              <a:rPr lang="zh-TW" altLang="en-US" sz="2400" i="0" dirty="0">
                <a:ea typeface="宋体" pitchFamily="2" charset="-122"/>
              </a:rPr>
              <a:t>对外提供了大量的</a:t>
            </a:r>
            <a:r>
              <a:rPr lang="en-US" altLang="zh-TW" sz="2400" i="0" dirty="0">
                <a:ea typeface="宋体" pitchFamily="2" charset="-122"/>
              </a:rPr>
              <a:t>API</a:t>
            </a:r>
            <a:r>
              <a:rPr lang="zh-TW" altLang="en-US" sz="2400" i="0" dirty="0">
                <a:ea typeface="宋体" pitchFamily="2" charset="-122"/>
              </a:rPr>
              <a:t>和对象</a:t>
            </a:r>
            <a:endParaRPr lang="en-US" altLang="zh-TW" sz="2400" i="0" dirty="0">
              <a:ea typeface="宋体" pitchFamily="2" charset="-122"/>
            </a:endParaRPr>
          </a:p>
          <a:p>
            <a:pPr marL="444500" indent="-444500">
              <a:lnSpc>
                <a:spcPct val="130000"/>
              </a:lnSpc>
              <a:buFont typeface="+mj-ea"/>
              <a:buAutoNum type="circleNumDbPlain" startAt="9"/>
              <a:defRPr/>
            </a:pPr>
            <a:r>
              <a:rPr lang="en-US" altLang="zh-CN" sz="2400" i="0" dirty="0">
                <a:ea typeface="宋体" pitchFamily="2" charset="-122"/>
              </a:rPr>
              <a:t>…</a:t>
            </a:r>
            <a:r>
              <a:rPr lang="zh-CN" altLang="en-US" sz="2400" i="0" dirty="0">
                <a:ea typeface="宋体" pitchFamily="2" charset="-122"/>
              </a:rPr>
              <a:t> </a:t>
            </a:r>
            <a:r>
              <a:rPr lang="en-US" altLang="zh-CN" sz="2400" i="0" dirty="0">
                <a:ea typeface="宋体" pitchFamily="2" charset="-122"/>
              </a:rPr>
              <a:t>…</a:t>
            </a:r>
            <a:endParaRPr lang="zh-TW" altLang="en-US" sz="2400" i="0" dirty="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7" name="Picture 5" descr="lrarch21"/>
          <p:cNvPicPr>
            <a:picLocks noChangeAspect="1" noChangeArrowheads="1"/>
          </p:cNvPicPr>
          <p:nvPr/>
        </p:nvPicPr>
        <p:blipFill>
          <a:blip r:embed="rId2" cstate="print"/>
          <a:srcRect/>
          <a:stretch>
            <a:fillRect/>
          </a:stretch>
        </p:blipFill>
        <p:spPr bwMode="auto">
          <a:xfrm>
            <a:off x="1258888" y="1320800"/>
            <a:ext cx="6767512" cy="5537200"/>
          </a:xfrm>
          <a:prstGeom prst="rect">
            <a:avLst/>
          </a:prstGeom>
          <a:noFill/>
          <a:ln w="9525">
            <a:noFill/>
            <a:miter lim="800000"/>
            <a:headEnd/>
            <a:tailEnd/>
          </a:ln>
        </p:spPr>
      </p:pic>
      <p:sp>
        <p:nvSpPr>
          <p:cNvPr id="137218" name="标题 1"/>
          <p:cNvSpPr>
            <a:spLocks noGrp="1"/>
          </p:cNvSpPr>
          <p:nvPr>
            <p:ph type="title"/>
          </p:nvPr>
        </p:nvSpPr>
        <p:spPr>
          <a:xfrm>
            <a:off x="900113" y="404813"/>
            <a:ext cx="7104062" cy="561975"/>
          </a:xfrm>
        </p:spPr>
        <p:txBody>
          <a:bodyPr/>
          <a:lstStyle/>
          <a:p>
            <a:pPr algn="ctr" eaLnBrk="1" hangingPunct="1"/>
            <a:r>
              <a:rPr lang="en-US" altLang="zh-CN" sz="3600" b="1">
                <a:solidFill>
                  <a:srgbClr val="FFFF00"/>
                </a:solidFill>
              </a:rPr>
              <a:t>9.5 </a:t>
            </a:r>
            <a:r>
              <a:rPr lang="zh-CN" altLang="en-US" sz="3600" b="1">
                <a:solidFill>
                  <a:srgbClr val="FFFF00"/>
                </a:solidFill>
              </a:rPr>
              <a:t>性能</a:t>
            </a:r>
            <a:r>
              <a:rPr lang="zh-CN" altLang="zh-CN" sz="3600" b="1">
                <a:solidFill>
                  <a:srgbClr val="FFFF00"/>
                </a:solidFill>
              </a:rPr>
              <a:t>测试工具特性要求</a:t>
            </a:r>
            <a:endParaRPr kumimoji="1" lang="zh-CN" altLang="en-US" sz="3600">
              <a:solidFill>
                <a:srgbClr val="FFFF00"/>
              </a:solidFill>
            </a:endParaRPr>
          </a:p>
        </p:txBody>
      </p:sp>
      <p:sp>
        <p:nvSpPr>
          <p:cNvPr id="137219" name="幻灯片编号占位符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21713AA-A059-4D47-B26F-13383B06ABD8}" type="slidenum">
              <a:rPr lang="en-US" altLang="zh-CN" smtClean="0">
                <a:ea typeface="宋体" charset="-122"/>
              </a:rPr>
              <a:pPr/>
              <a:t>57</a:t>
            </a:fld>
            <a:endParaRPr lang="en-US" altLang="zh-CN">
              <a:ea typeface="宋体" charset="-122"/>
            </a:endParaRPr>
          </a:p>
        </p:txBody>
      </p:sp>
      <p:sp>
        <p:nvSpPr>
          <p:cNvPr id="6" name="文本框 5"/>
          <p:cNvSpPr txBox="1"/>
          <p:nvPr/>
        </p:nvSpPr>
        <p:spPr>
          <a:xfrm>
            <a:off x="2411413" y="6237288"/>
            <a:ext cx="4137025" cy="461962"/>
          </a:xfrm>
          <a:prstGeom prst="rect">
            <a:avLst/>
          </a:prstGeom>
          <a:solidFill>
            <a:schemeClr val="accent4">
              <a:lumMod val="20000"/>
              <a:lumOff val="80000"/>
              <a:alpha val="53000"/>
            </a:schemeClr>
          </a:solidFill>
        </p:spPr>
        <p:txBody>
          <a:bodyPr wrap="none">
            <a:spAutoFit/>
          </a:bodyPr>
          <a:lstStyle/>
          <a:p>
            <a:pPr>
              <a:defRPr/>
            </a:pPr>
            <a:r>
              <a:rPr kumimoji="1" lang="zh-CN" altLang="en-US" sz="2400" i="0" dirty="0">
                <a:solidFill>
                  <a:schemeClr val="accent1">
                    <a:lumMod val="25000"/>
                  </a:schemeClr>
                </a:solidFill>
                <a:ea typeface="宋体" pitchFamily="2" charset="-122"/>
              </a:rPr>
              <a:t>可以</a:t>
            </a:r>
            <a:r>
              <a:rPr kumimoji="1" lang="en-US" altLang="zh-CN" sz="2400" i="0" dirty="0" err="1">
                <a:solidFill>
                  <a:schemeClr val="accent1">
                    <a:lumMod val="25000"/>
                  </a:schemeClr>
                </a:solidFill>
                <a:ea typeface="宋体" pitchFamily="2" charset="-122"/>
              </a:rPr>
              <a:t>LoadRunner</a:t>
            </a:r>
            <a:r>
              <a:rPr kumimoji="1" lang="en-US" altLang="zh-CN" sz="2400" i="0" dirty="0">
                <a:solidFill>
                  <a:schemeClr val="accent1">
                    <a:lumMod val="25000"/>
                  </a:schemeClr>
                </a:solidFill>
                <a:ea typeface="宋体" pitchFamily="2" charset="-122"/>
              </a:rPr>
              <a:t>/</a:t>
            </a:r>
            <a:r>
              <a:rPr kumimoji="1" lang="en-US" altLang="zh-CN" sz="2400" i="0" dirty="0" err="1">
                <a:solidFill>
                  <a:schemeClr val="accent1">
                    <a:lumMod val="25000"/>
                  </a:schemeClr>
                </a:solidFill>
                <a:ea typeface="宋体" pitchFamily="2" charset="-122"/>
              </a:rPr>
              <a:t>JMeter</a:t>
            </a:r>
            <a:r>
              <a:rPr kumimoji="1" lang="zh-CN" altLang="en-US" sz="2400" i="0" dirty="0">
                <a:solidFill>
                  <a:schemeClr val="accent1">
                    <a:lumMod val="25000"/>
                  </a:schemeClr>
                </a:solidFill>
                <a:ea typeface="宋体" pitchFamily="2" charset="-122"/>
              </a:rPr>
              <a:t>为例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1763713" y="188913"/>
            <a:ext cx="5329237" cy="838200"/>
          </a:xfrm>
        </p:spPr>
        <p:txBody>
          <a:bodyPr/>
          <a:lstStyle/>
          <a:p>
            <a:pPr algn="ctr" eaLnBrk="1" hangingPunct="1"/>
            <a:r>
              <a:rPr kumimoji="1" lang="en-US" altLang="zh-CN" sz="3600" b="1">
                <a:solidFill>
                  <a:srgbClr val="FFFF00"/>
                </a:solidFill>
                <a:latin typeface="黑体" pitchFamily="49" charset="-122"/>
              </a:rPr>
              <a:t>LoadRunner</a:t>
            </a:r>
            <a:r>
              <a:rPr kumimoji="1" lang="zh-CN" altLang="en-US" sz="3600" b="1">
                <a:solidFill>
                  <a:srgbClr val="FFFF00"/>
                </a:solidFill>
                <a:latin typeface="黑体" pitchFamily="49" charset="-122"/>
              </a:rPr>
              <a:t>的组件</a:t>
            </a:r>
          </a:p>
        </p:txBody>
      </p:sp>
      <p:sp>
        <p:nvSpPr>
          <p:cNvPr id="138242" name="Rectangle 3"/>
          <p:cNvSpPr>
            <a:spLocks noGrp="1" noChangeArrowheads="1"/>
          </p:cNvSpPr>
          <p:nvPr>
            <p:ph type="body" idx="1"/>
          </p:nvPr>
        </p:nvSpPr>
        <p:spPr>
          <a:xfrm>
            <a:off x="250825" y="1700213"/>
            <a:ext cx="8642350" cy="3168650"/>
          </a:xfrm>
        </p:spPr>
        <p:txBody>
          <a:bodyPr/>
          <a:lstStyle/>
          <a:p>
            <a:pPr marL="800100" lvl="1" indent="-342900" eaLnBrk="1" hangingPunct="1">
              <a:lnSpc>
                <a:spcPct val="150000"/>
              </a:lnSpc>
              <a:buClr>
                <a:srgbClr val="FF3300"/>
              </a:buClr>
              <a:buFont typeface="Wingdings" pitchFamily="2" charset="2"/>
              <a:buChar char="²"/>
            </a:pPr>
            <a:r>
              <a:rPr lang="zh-CN" altLang="en-US" sz="2400">
                <a:solidFill>
                  <a:srgbClr val="FF3300"/>
                </a:solidFill>
              </a:rPr>
              <a:t>虚拟用户发生器</a:t>
            </a:r>
            <a:r>
              <a:rPr lang="zh-CN" altLang="en-US" sz="2400"/>
              <a:t>（</a:t>
            </a:r>
            <a:r>
              <a:rPr lang="en-US" altLang="zh-CN" sz="2400"/>
              <a:t>Visual User Generator</a:t>
            </a:r>
            <a:r>
              <a:rPr lang="zh-CN" altLang="en-US" sz="2400"/>
              <a:t>，</a:t>
            </a:r>
            <a:r>
              <a:rPr lang="en-US" altLang="zh-CN" sz="2400"/>
              <a:t>VuGen</a:t>
            </a:r>
            <a:r>
              <a:rPr lang="zh-CN" altLang="en-US" sz="2400"/>
              <a:t>）</a:t>
            </a:r>
          </a:p>
          <a:p>
            <a:pPr marL="800100" lvl="1" indent="-342900" eaLnBrk="1" hangingPunct="1">
              <a:lnSpc>
                <a:spcPct val="150000"/>
              </a:lnSpc>
              <a:buClr>
                <a:srgbClr val="FF3300"/>
              </a:buClr>
              <a:buFont typeface="Wingdings" pitchFamily="2" charset="2"/>
              <a:buChar char="²"/>
            </a:pPr>
            <a:r>
              <a:rPr lang="zh-CN" altLang="en-US" sz="2400">
                <a:solidFill>
                  <a:srgbClr val="FF3300"/>
                </a:solidFill>
              </a:rPr>
              <a:t>控制器</a:t>
            </a:r>
            <a:r>
              <a:rPr lang="zh-CN" altLang="en-US" sz="2400"/>
              <a:t>（</a:t>
            </a:r>
            <a:r>
              <a:rPr lang="en-US" altLang="zh-CN" sz="2400"/>
              <a:t>Controller</a:t>
            </a:r>
            <a:r>
              <a:rPr lang="zh-CN" altLang="en-US" sz="2400"/>
              <a:t>）</a:t>
            </a:r>
          </a:p>
          <a:p>
            <a:pPr marL="800100" lvl="1" indent="-342900" eaLnBrk="1" hangingPunct="1">
              <a:lnSpc>
                <a:spcPct val="150000"/>
              </a:lnSpc>
              <a:buClr>
                <a:srgbClr val="FF3300"/>
              </a:buClr>
              <a:buFont typeface="Wingdings" pitchFamily="2" charset="2"/>
              <a:buChar char="²"/>
            </a:pPr>
            <a:r>
              <a:rPr lang="zh-CN" altLang="en-US" sz="2400">
                <a:solidFill>
                  <a:srgbClr val="FF3300"/>
                </a:solidFill>
              </a:rPr>
              <a:t>负载发生器</a:t>
            </a:r>
            <a:r>
              <a:rPr lang="zh-CN" altLang="en-US" sz="2400"/>
              <a:t>（</a:t>
            </a:r>
            <a:r>
              <a:rPr lang="en-US" altLang="zh-CN" sz="2400"/>
              <a:t>Load Generators</a:t>
            </a:r>
            <a:r>
              <a:rPr lang="zh-CN" altLang="en-US" sz="2400"/>
              <a:t>）</a:t>
            </a:r>
          </a:p>
          <a:p>
            <a:pPr marL="800100" lvl="1" indent="-342900" eaLnBrk="1" hangingPunct="1">
              <a:lnSpc>
                <a:spcPct val="150000"/>
              </a:lnSpc>
              <a:buClr>
                <a:srgbClr val="FF3300"/>
              </a:buClr>
              <a:buFont typeface="Wingdings" pitchFamily="2" charset="2"/>
              <a:buChar char="²"/>
            </a:pPr>
            <a:r>
              <a:rPr lang="zh-CN" altLang="en-US" sz="2400">
                <a:solidFill>
                  <a:srgbClr val="FF3300"/>
                </a:solidFill>
              </a:rPr>
              <a:t>分析器</a:t>
            </a:r>
            <a:r>
              <a:rPr lang="zh-CN" altLang="en-US" sz="2400"/>
              <a:t>（</a:t>
            </a:r>
            <a:r>
              <a:rPr lang="en-US" altLang="zh-CN" sz="2400"/>
              <a:t>Analysis</a:t>
            </a:r>
            <a:r>
              <a:rPr lang="zh-CN" altLang="en-US" sz="2400"/>
              <a:t>）</a:t>
            </a:r>
          </a:p>
        </p:txBody>
      </p:sp>
      <p:pic>
        <p:nvPicPr>
          <p:cNvPr id="138243" name="图片 1"/>
          <p:cNvPicPr>
            <a:picLocks noChangeAspect="1"/>
          </p:cNvPicPr>
          <p:nvPr/>
        </p:nvPicPr>
        <p:blipFill>
          <a:blip r:embed="rId2" cstate="print"/>
          <a:srcRect/>
          <a:stretch>
            <a:fillRect/>
          </a:stretch>
        </p:blipFill>
        <p:spPr bwMode="auto">
          <a:xfrm>
            <a:off x="4140200" y="3573463"/>
            <a:ext cx="4535488" cy="2851150"/>
          </a:xfrm>
          <a:prstGeom prst="rect">
            <a:avLst/>
          </a:prstGeom>
          <a:noFill/>
          <a:ln w="9525">
            <a:noFill/>
            <a:miter lim="800000"/>
            <a:headEnd/>
            <a:tailEnd/>
          </a:ln>
        </p:spPr>
      </p:pic>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a:xfrm>
            <a:off x="1403350" y="404813"/>
            <a:ext cx="6419850" cy="762000"/>
          </a:xfrm>
        </p:spPr>
        <p:txBody>
          <a:bodyPr/>
          <a:lstStyle/>
          <a:p>
            <a:pPr algn="ctr" eaLnBrk="1" hangingPunct="1"/>
            <a:r>
              <a:rPr kumimoji="1" lang="en-US" altLang="zh-CN" sz="3600" b="1">
                <a:solidFill>
                  <a:srgbClr val="FFFF00"/>
                </a:solidFill>
                <a:latin typeface="黑体" pitchFamily="49" charset="-122"/>
              </a:rPr>
              <a:t>Loadrunner</a:t>
            </a:r>
            <a:r>
              <a:rPr kumimoji="1" lang="zh-CN" altLang="en-US" sz="3600" b="1">
                <a:solidFill>
                  <a:srgbClr val="FFFF00"/>
                </a:solidFill>
                <a:latin typeface="黑体" pitchFamily="49" charset="-122"/>
              </a:rPr>
              <a:t>工作过程</a:t>
            </a:r>
          </a:p>
        </p:txBody>
      </p:sp>
      <p:sp>
        <p:nvSpPr>
          <p:cNvPr id="139266" name="Rectangle 3"/>
          <p:cNvSpPr>
            <a:spLocks noGrp="1" noChangeArrowheads="1"/>
          </p:cNvSpPr>
          <p:nvPr>
            <p:ph type="body" idx="1"/>
          </p:nvPr>
        </p:nvSpPr>
        <p:spPr>
          <a:xfrm>
            <a:off x="611188" y="1700213"/>
            <a:ext cx="4032250" cy="3889375"/>
          </a:xfrm>
        </p:spPr>
        <p:txBody>
          <a:bodyPr/>
          <a:lstStyle/>
          <a:p>
            <a:pPr marL="457200" lvl="1" indent="-457200" eaLnBrk="1" hangingPunct="1">
              <a:lnSpc>
                <a:spcPct val="150000"/>
              </a:lnSpc>
              <a:buClr>
                <a:srgbClr val="FF3300"/>
              </a:buClr>
              <a:buFont typeface="黑体" pitchFamily="49" charset="-122"/>
              <a:buAutoNum type="circleNumDbPlain"/>
            </a:pPr>
            <a:r>
              <a:rPr lang="zh-CN" altLang="en-US" sz="2400">
                <a:latin typeface="宋体" charset="-122"/>
                <a:ea typeface="宋体" charset="-122"/>
              </a:rPr>
              <a:t>通过</a:t>
            </a:r>
            <a:r>
              <a:rPr lang="en-US" altLang="zh-CN" sz="2400">
                <a:latin typeface="宋体" charset="-122"/>
                <a:ea typeface="宋体" charset="-122"/>
              </a:rPr>
              <a:t>VuGen</a:t>
            </a:r>
            <a:r>
              <a:rPr lang="zh-CN" altLang="en-US" sz="2400">
                <a:latin typeface="宋体" charset="-122"/>
                <a:ea typeface="宋体" charset="-122"/>
              </a:rPr>
              <a:t>来设计脚本</a:t>
            </a:r>
          </a:p>
          <a:p>
            <a:pPr marL="457200" lvl="1" indent="-457200" eaLnBrk="1" hangingPunct="1">
              <a:lnSpc>
                <a:spcPct val="150000"/>
              </a:lnSpc>
              <a:buClr>
                <a:srgbClr val="FF3300"/>
              </a:buClr>
              <a:buFont typeface="黑体" pitchFamily="49" charset="-122"/>
              <a:buAutoNum type="circleNumDbPlain"/>
            </a:pPr>
            <a:r>
              <a:rPr lang="zh-CN" altLang="en-US" sz="2400">
                <a:latin typeface="宋体" charset="-122"/>
                <a:ea typeface="宋体" charset="-122"/>
              </a:rPr>
              <a:t>通过</a:t>
            </a:r>
            <a:r>
              <a:rPr lang="en-US" altLang="zh-CN" sz="2400">
                <a:latin typeface="宋体" charset="-122"/>
                <a:ea typeface="宋体" charset="-122"/>
              </a:rPr>
              <a:t>Control</a:t>
            </a:r>
            <a:r>
              <a:rPr lang="zh-CN" altLang="en-US" sz="2400">
                <a:latin typeface="宋体" charset="-122"/>
                <a:ea typeface="宋体" charset="-122"/>
              </a:rPr>
              <a:t>设计场景</a:t>
            </a:r>
          </a:p>
          <a:p>
            <a:pPr marL="457200" lvl="1" indent="-457200" eaLnBrk="1" hangingPunct="1">
              <a:lnSpc>
                <a:spcPct val="150000"/>
              </a:lnSpc>
              <a:buClr>
                <a:srgbClr val="FF3300"/>
              </a:buClr>
              <a:buFont typeface="黑体" pitchFamily="49" charset="-122"/>
              <a:buAutoNum type="circleNumDbPlain"/>
            </a:pPr>
            <a:r>
              <a:rPr lang="zh-CN" altLang="en-US" sz="2400">
                <a:latin typeface="宋体" charset="-122"/>
                <a:ea typeface="宋体" charset="-122"/>
              </a:rPr>
              <a:t>通过负载发生器实现虚拟用户并发执行</a:t>
            </a:r>
          </a:p>
          <a:p>
            <a:pPr marL="457200" lvl="1" indent="-457200" eaLnBrk="1" hangingPunct="1">
              <a:lnSpc>
                <a:spcPct val="150000"/>
              </a:lnSpc>
              <a:buClr>
                <a:srgbClr val="FF3300"/>
              </a:buClr>
              <a:buFont typeface="黑体" pitchFamily="49" charset="-122"/>
              <a:buAutoNum type="circleNumDbPlain"/>
            </a:pPr>
            <a:r>
              <a:rPr lang="zh-CN" altLang="en-US" sz="2400">
                <a:latin typeface="宋体" charset="-122"/>
                <a:ea typeface="宋体" charset="-122"/>
              </a:rPr>
              <a:t>通过</a:t>
            </a:r>
            <a:r>
              <a:rPr lang="en-US" altLang="zh-CN" sz="2400">
                <a:latin typeface="宋体" charset="-122"/>
                <a:ea typeface="宋体" charset="-122"/>
              </a:rPr>
              <a:t>Control</a:t>
            </a:r>
            <a:r>
              <a:rPr lang="zh-CN" altLang="en-US" sz="2400">
                <a:latin typeface="宋体" charset="-122"/>
                <a:ea typeface="宋体" charset="-122"/>
              </a:rPr>
              <a:t>监控场景</a:t>
            </a:r>
          </a:p>
          <a:p>
            <a:pPr marL="457200" lvl="1" indent="-457200" eaLnBrk="1" hangingPunct="1">
              <a:lnSpc>
                <a:spcPct val="150000"/>
              </a:lnSpc>
              <a:buClr>
                <a:srgbClr val="FF3300"/>
              </a:buClr>
              <a:buFont typeface="黑体" pitchFamily="49" charset="-122"/>
              <a:buAutoNum type="circleNumDbPlain"/>
            </a:pPr>
            <a:r>
              <a:rPr lang="zh-CN" altLang="en-US" sz="2400">
                <a:latin typeface="宋体" charset="-122"/>
                <a:ea typeface="宋体" charset="-122"/>
              </a:rPr>
              <a:t>通过分析器分析结果</a:t>
            </a:r>
          </a:p>
        </p:txBody>
      </p:sp>
      <p:pic>
        <p:nvPicPr>
          <p:cNvPr id="139267" name="Picture 2" descr="http://img1.2345.com/duoteimg/zixunImg/local/2011/05/13/13052708841885.jpg"/>
          <p:cNvPicPr>
            <a:picLocks noChangeAspect="1" noChangeArrowheads="1"/>
          </p:cNvPicPr>
          <p:nvPr/>
        </p:nvPicPr>
        <p:blipFill>
          <a:blip r:embed="rId2" cstate="print"/>
          <a:srcRect/>
          <a:stretch>
            <a:fillRect/>
          </a:stretch>
        </p:blipFill>
        <p:spPr bwMode="auto">
          <a:xfrm>
            <a:off x="5103813" y="1341438"/>
            <a:ext cx="3716337" cy="4630737"/>
          </a:xfrm>
          <a:prstGeom prst="rect">
            <a:avLst/>
          </a:prstGeom>
          <a:noFill/>
          <a:ln w="9525">
            <a:noFill/>
            <a:miter lim="800000"/>
            <a:headEnd/>
            <a:tailEnd/>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algn="ctr" eaLnBrk="1" hangingPunct="1"/>
            <a:r>
              <a:rPr lang="zh-CN" altLang="en-US" sz="3200">
                <a:solidFill>
                  <a:srgbClr val="FFFF00"/>
                </a:solidFill>
              </a:rPr>
              <a:t>测试面临的问题</a:t>
            </a:r>
          </a:p>
        </p:txBody>
      </p:sp>
      <p:sp>
        <p:nvSpPr>
          <p:cNvPr id="8195" name="Rectangle 3"/>
          <p:cNvSpPr>
            <a:spLocks noGrp="1" noChangeArrowheads="1"/>
          </p:cNvSpPr>
          <p:nvPr>
            <p:ph type="body" idx="1"/>
          </p:nvPr>
        </p:nvSpPr>
        <p:spPr>
          <a:xfrm>
            <a:off x="539750" y="1484313"/>
            <a:ext cx="8208963" cy="1493837"/>
          </a:xfrm>
        </p:spPr>
        <p:txBody>
          <a:bodyPr/>
          <a:lstStyle/>
          <a:p>
            <a:pPr marL="0" indent="0" eaLnBrk="1" hangingPunct="1">
              <a:lnSpc>
                <a:spcPct val="130000"/>
              </a:lnSpc>
              <a:buFontTx/>
              <a:buNone/>
              <a:defRPr/>
            </a:pPr>
            <a:r>
              <a:rPr lang="zh-CN" altLang="en-US" sz="2400" dirty="0">
                <a:solidFill>
                  <a:schemeClr val="accent1">
                    <a:lumMod val="25000"/>
                  </a:schemeClr>
                </a:solidFill>
                <a:latin typeface="楷体"/>
                <a:ea typeface="楷体"/>
                <a:cs typeface="楷体"/>
              </a:rPr>
              <a:t>测试用例会越来越多，工作量越来越大，而且许多测试用例会被不断地重复执行。如果由手工来完成，不仅占用很多人力资源，而且工作重复单调，会影响测试人员的积极性，降低测试工作人员的热情</a:t>
            </a:r>
            <a:r>
              <a:rPr lang="en-US" altLang="zh-CN" sz="2400" dirty="0">
                <a:solidFill>
                  <a:schemeClr val="accent1">
                    <a:lumMod val="25000"/>
                  </a:schemeClr>
                </a:solidFill>
                <a:latin typeface="楷体"/>
                <a:ea typeface="楷体"/>
                <a:cs typeface="楷体"/>
              </a:rPr>
              <a:t>… </a:t>
            </a:r>
            <a:r>
              <a:rPr lang="zh-CN" altLang="en-US" sz="2400" dirty="0">
                <a:solidFill>
                  <a:schemeClr val="accent1">
                    <a:lumMod val="25000"/>
                  </a:schemeClr>
                </a:solidFill>
                <a:latin typeface="楷体"/>
                <a:ea typeface="楷体"/>
                <a:cs typeface="楷体"/>
              </a:rPr>
              <a:t>怎么办？ </a:t>
            </a:r>
          </a:p>
        </p:txBody>
      </p:sp>
      <p:pic>
        <p:nvPicPr>
          <p:cNvPr id="23555" name="Picture 2" descr="http://www.hellboundbloggers.com/wp-content/uploads/2008/08/Enable-right-click.jpg"/>
          <p:cNvPicPr>
            <a:picLocks noChangeAspect="1" noChangeArrowheads="1"/>
          </p:cNvPicPr>
          <p:nvPr/>
        </p:nvPicPr>
        <p:blipFill>
          <a:blip r:embed="rId3" cstate="print"/>
          <a:srcRect/>
          <a:stretch>
            <a:fillRect/>
          </a:stretch>
        </p:blipFill>
        <p:spPr bwMode="auto">
          <a:xfrm>
            <a:off x="2592388" y="3573463"/>
            <a:ext cx="3348037" cy="307181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a:xfrm>
            <a:off x="1403350" y="260350"/>
            <a:ext cx="6048375" cy="661988"/>
          </a:xfrm>
        </p:spPr>
        <p:txBody>
          <a:bodyPr/>
          <a:lstStyle/>
          <a:p>
            <a:pPr algn="ctr" eaLnBrk="1" hangingPunct="1"/>
            <a:r>
              <a:rPr lang="en-US" altLang="zh-CN" sz="3200">
                <a:solidFill>
                  <a:srgbClr val="FFFF00"/>
                </a:solidFill>
              </a:rPr>
              <a:t>9.6  </a:t>
            </a:r>
            <a:r>
              <a:rPr lang="zh-CN" altLang="en-US" sz="3200">
                <a:solidFill>
                  <a:srgbClr val="FFFF00"/>
                </a:solidFill>
              </a:rPr>
              <a:t>自动化测试框架</a:t>
            </a:r>
          </a:p>
        </p:txBody>
      </p:sp>
      <p:sp>
        <p:nvSpPr>
          <p:cNvPr id="5" name="内容占位符 2"/>
          <p:cNvSpPr>
            <a:spLocks noGrp="1"/>
          </p:cNvSpPr>
          <p:nvPr>
            <p:ph idx="1"/>
          </p:nvPr>
        </p:nvSpPr>
        <p:spPr>
          <a:xfrm>
            <a:off x="251520" y="1268760"/>
            <a:ext cx="7808912" cy="2751137"/>
          </a:xfrm>
        </p:spPr>
        <p:txBody>
          <a:bodyPr>
            <a:normAutofit fontScale="77500" lnSpcReduction="20000"/>
          </a:bodyPr>
          <a:lstStyle/>
          <a:p>
            <a:pPr marL="355600" indent="-355600" eaLnBrk="1" hangingPunct="1">
              <a:buClr>
                <a:srgbClr val="00B0F0"/>
              </a:buClr>
              <a:buSzPct val="80000"/>
              <a:buFont typeface="Wingdings" pitchFamily="2" charset="2"/>
              <a:buChar char="p"/>
              <a:defRPr/>
            </a:pPr>
            <a:r>
              <a:rPr lang="en-US" altLang="zh-CN" sz="2800" dirty="0">
                <a:ea typeface="宋体" pitchFamily="2" charset="-122"/>
                <a:cs typeface="Arial" pitchFamily="34" charset="0"/>
              </a:rPr>
              <a:t>Harness/IDE</a:t>
            </a:r>
            <a:r>
              <a:rPr lang="zh-CN" altLang="en-US" sz="2800" dirty="0">
                <a:ea typeface="宋体" pitchFamily="2" charset="-122"/>
                <a:cs typeface="Arial" pitchFamily="34" charset="0"/>
              </a:rPr>
              <a:t>：“夹具”，核心，其他组成部分作为插件与之集成</a:t>
            </a:r>
            <a:endParaRPr lang="en-US" altLang="zh-CN" sz="2800" dirty="0">
              <a:ea typeface="宋体" pitchFamily="2" charset="-122"/>
              <a:cs typeface="Arial" pitchFamily="34" charset="0"/>
            </a:endParaRPr>
          </a:p>
          <a:p>
            <a:pPr marL="355600" indent="-355600" eaLnBrk="1" hangingPunct="1">
              <a:buClr>
                <a:srgbClr val="00B0F0"/>
              </a:buClr>
              <a:buSzPct val="80000"/>
              <a:buFont typeface="Wingdings" pitchFamily="2" charset="2"/>
              <a:buChar char="p"/>
              <a:defRPr/>
            </a:pPr>
            <a:r>
              <a:rPr lang="en-US" altLang="zh-CN" sz="2800" dirty="0">
                <a:ea typeface="宋体" pitchFamily="2" charset="-122"/>
                <a:cs typeface="Arial" pitchFamily="34" charset="0"/>
              </a:rPr>
              <a:t>Script Language</a:t>
            </a:r>
          </a:p>
          <a:p>
            <a:pPr marL="355600" indent="-355600" eaLnBrk="1" hangingPunct="1">
              <a:buClr>
                <a:srgbClr val="00B0F0"/>
              </a:buClr>
              <a:buSzPct val="80000"/>
              <a:buFont typeface="Wingdings" pitchFamily="2" charset="2"/>
              <a:buChar char="p"/>
              <a:defRPr/>
            </a:pPr>
            <a:r>
              <a:rPr lang="en-US" altLang="zh-CN" sz="2800" dirty="0">
                <a:ea typeface="宋体" pitchFamily="2" charset="-122"/>
                <a:cs typeface="Arial" pitchFamily="34" charset="0"/>
              </a:rPr>
              <a:t>Agents</a:t>
            </a:r>
            <a:r>
              <a:rPr lang="zh-CN" altLang="en-US" sz="2800" dirty="0">
                <a:ea typeface="宋体" pitchFamily="2" charset="-122"/>
                <a:cs typeface="Arial" pitchFamily="34" charset="0"/>
              </a:rPr>
              <a:t>：负责夹具与工具的通信，控制测试工具的运行</a:t>
            </a:r>
            <a:endParaRPr lang="en-US" altLang="zh-CN" sz="2800" dirty="0">
              <a:ea typeface="宋体" pitchFamily="2" charset="-122"/>
              <a:cs typeface="Arial" pitchFamily="34" charset="0"/>
            </a:endParaRPr>
          </a:p>
          <a:p>
            <a:pPr marL="355600" indent="-355600" eaLnBrk="1" hangingPunct="1">
              <a:buClr>
                <a:srgbClr val="00B0F0"/>
              </a:buClr>
              <a:buSzPct val="80000"/>
              <a:buFont typeface="Wingdings" pitchFamily="2" charset="2"/>
              <a:buChar char="p"/>
              <a:defRPr/>
            </a:pPr>
            <a:r>
              <a:rPr lang="en-US" altLang="zh-CN" sz="2800" dirty="0">
                <a:ea typeface="宋体" pitchFamily="2" charset="-122"/>
                <a:cs typeface="Arial" pitchFamily="34" charset="0"/>
              </a:rPr>
              <a:t>Tools</a:t>
            </a:r>
          </a:p>
          <a:p>
            <a:pPr marL="355600" indent="-355600" eaLnBrk="1" hangingPunct="1">
              <a:buClr>
                <a:srgbClr val="00B0F0"/>
              </a:buClr>
              <a:buSzPct val="80000"/>
              <a:buFont typeface="Wingdings" pitchFamily="2" charset="2"/>
              <a:buChar char="p"/>
              <a:defRPr/>
            </a:pPr>
            <a:r>
              <a:rPr lang="en-US" altLang="zh-CN" sz="2800" dirty="0">
                <a:ea typeface="宋体" pitchFamily="2" charset="-122"/>
                <a:cs typeface="Arial" pitchFamily="34" charset="0"/>
              </a:rPr>
              <a:t>Scheduler</a:t>
            </a:r>
            <a:r>
              <a:rPr lang="zh-CN" altLang="en-US" sz="2800" dirty="0">
                <a:ea typeface="宋体" pitchFamily="2" charset="-122"/>
                <a:cs typeface="Arial" pitchFamily="34" charset="0"/>
              </a:rPr>
              <a:t>：安排和提交定时任务，事件触发任务，以便实现无人值守的自动化测试执行</a:t>
            </a:r>
            <a:endParaRPr lang="en-US" altLang="zh-CN" sz="2800" dirty="0">
              <a:ea typeface="宋体" pitchFamily="2" charset="-122"/>
              <a:cs typeface="Arial" pitchFamily="34" charset="0"/>
            </a:endParaRPr>
          </a:p>
          <a:p>
            <a:pPr marL="355600" indent="-355600" eaLnBrk="1" hangingPunct="1">
              <a:buClr>
                <a:srgbClr val="00B0F0"/>
              </a:buClr>
              <a:buSzPct val="80000"/>
              <a:buFont typeface="Wingdings" pitchFamily="2" charset="2"/>
              <a:buChar char="p"/>
              <a:defRPr/>
            </a:pPr>
            <a:r>
              <a:rPr lang="en-US" altLang="zh-CN" sz="2800" dirty="0">
                <a:ea typeface="宋体" pitchFamily="2" charset="-122"/>
                <a:cs typeface="Arial" pitchFamily="34" charset="0"/>
              </a:rPr>
              <a:t>Report</a:t>
            </a:r>
            <a:r>
              <a:rPr lang="zh-CN" altLang="en-US" sz="2800">
                <a:ea typeface="宋体" pitchFamily="2" charset="-122"/>
                <a:cs typeface="Arial" pitchFamily="34" charset="0"/>
              </a:rPr>
              <a:t>呈现：</a:t>
            </a:r>
            <a:endParaRPr lang="en-US" altLang="zh-CN" sz="2800" dirty="0">
              <a:ea typeface="宋体" pitchFamily="2" charset="-122"/>
              <a:cs typeface="Arial" pitchFamily="34" charset="0"/>
            </a:endParaRPr>
          </a:p>
        </p:txBody>
      </p:sp>
      <p:sp>
        <p:nvSpPr>
          <p:cNvPr id="6" name="圆角矩形 5"/>
          <p:cNvSpPr/>
          <p:nvPr/>
        </p:nvSpPr>
        <p:spPr>
          <a:xfrm>
            <a:off x="5981700" y="6305550"/>
            <a:ext cx="3162300" cy="4127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000" b="1" i="0" dirty="0">
                <a:solidFill>
                  <a:srgbClr val="000090"/>
                </a:solidFill>
                <a:ea typeface="宋体" pitchFamily="2" charset="-122"/>
              </a:rPr>
              <a:t>Harness/IDE</a:t>
            </a:r>
          </a:p>
        </p:txBody>
      </p:sp>
      <p:sp>
        <p:nvSpPr>
          <p:cNvPr id="7" name="椭圆 6"/>
          <p:cNvSpPr/>
          <p:nvPr/>
        </p:nvSpPr>
        <p:spPr>
          <a:xfrm>
            <a:off x="7493000" y="5230812"/>
            <a:ext cx="1346200" cy="50958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marL="355600" indent="-355600">
              <a:buClr>
                <a:srgbClr val="00B0F0"/>
              </a:buClr>
              <a:buSzPct val="80000"/>
              <a:defRPr/>
            </a:pPr>
            <a:r>
              <a:rPr lang="zh-CN" altLang="en-US" sz="2000" b="1" i="0" dirty="0">
                <a:solidFill>
                  <a:srgbClr val="000090"/>
                </a:solidFill>
                <a:ea typeface="宋体" pitchFamily="2" charset="-122"/>
              </a:rPr>
              <a:t>代理</a:t>
            </a:r>
            <a:endParaRPr lang="en-US" altLang="zh-CN" sz="2000" b="1" i="0" dirty="0">
              <a:solidFill>
                <a:srgbClr val="000090"/>
              </a:solidFill>
              <a:ea typeface="宋体" pitchFamily="2" charset="-122"/>
            </a:endParaRPr>
          </a:p>
        </p:txBody>
      </p:sp>
      <p:cxnSp>
        <p:nvCxnSpPr>
          <p:cNvPr id="8" name="直接箭头连接符 7"/>
          <p:cNvCxnSpPr>
            <a:stCxn id="7" idx="4"/>
            <a:endCxn id="6" idx="0"/>
          </p:cNvCxnSpPr>
          <p:nvPr/>
        </p:nvCxnSpPr>
        <p:spPr>
          <a:xfrm flipH="1">
            <a:off x="7562850" y="5765800"/>
            <a:ext cx="603250" cy="5127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图文框 8"/>
          <p:cNvSpPr/>
          <p:nvPr/>
        </p:nvSpPr>
        <p:spPr>
          <a:xfrm>
            <a:off x="6883400" y="4527550"/>
            <a:ext cx="1333500" cy="412750"/>
          </a:xfrm>
          <a:prstGeom prst="fra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chemeClr val="tx1"/>
              </a:solidFill>
              <a:ea typeface="宋体" pitchFamily="2" charset="-122"/>
            </a:endParaRPr>
          </a:p>
        </p:txBody>
      </p:sp>
      <p:sp>
        <p:nvSpPr>
          <p:cNvPr id="10" name="TextBox 9"/>
          <p:cNvSpPr txBox="1"/>
          <p:nvPr/>
        </p:nvSpPr>
        <p:spPr>
          <a:xfrm>
            <a:off x="7137400" y="4565650"/>
            <a:ext cx="646113" cy="369887"/>
          </a:xfrm>
          <a:prstGeom prst="rect">
            <a:avLst/>
          </a:prstGeom>
          <a:noFill/>
        </p:spPr>
        <p:txBody>
          <a:bodyPr wrap="none">
            <a:spAutoFit/>
          </a:bodyPr>
          <a:lstStyle/>
          <a:p>
            <a:pPr>
              <a:defRPr/>
            </a:pPr>
            <a:r>
              <a:rPr lang="zh-CN" altLang="en-US" dirty="0">
                <a:latin typeface="+mn-lt"/>
                <a:ea typeface="宋体" pitchFamily="2" charset="-122"/>
              </a:rPr>
              <a:t>工具</a:t>
            </a:r>
          </a:p>
        </p:txBody>
      </p:sp>
      <p:sp>
        <p:nvSpPr>
          <p:cNvPr id="11" name="圆角矩形 10"/>
          <p:cNvSpPr/>
          <p:nvPr/>
        </p:nvSpPr>
        <p:spPr>
          <a:xfrm>
            <a:off x="6769100" y="3711575"/>
            <a:ext cx="1435100" cy="404812"/>
          </a:xfrm>
          <a:prstGeom prst="roundRect">
            <a:avLst/>
          </a:prstGeom>
          <a:gradFill>
            <a:gsLst>
              <a:gs pos="0">
                <a:srgbClr val="D6B19C"/>
              </a:gs>
              <a:gs pos="30000">
                <a:srgbClr val="D49E6C"/>
              </a:gs>
              <a:gs pos="70000">
                <a:srgbClr val="A65528"/>
              </a:gs>
              <a:gs pos="100000">
                <a:srgbClr val="663012"/>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b="1" dirty="0">
                <a:ea typeface="宋体" pitchFamily="2" charset="-122"/>
              </a:rPr>
              <a:t>SUT</a:t>
            </a:r>
            <a:endParaRPr lang="zh-CN" altLang="en-US" b="1" dirty="0">
              <a:ea typeface="宋体" pitchFamily="2" charset="-122"/>
            </a:endParaRPr>
          </a:p>
        </p:txBody>
      </p:sp>
      <p:sp>
        <p:nvSpPr>
          <p:cNvPr id="12" name="上箭头 11"/>
          <p:cNvSpPr/>
          <p:nvPr/>
        </p:nvSpPr>
        <p:spPr>
          <a:xfrm>
            <a:off x="7429500" y="4151312"/>
            <a:ext cx="241300" cy="317500"/>
          </a:xfrm>
          <a:prstGeom prst="up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ea typeface="宋体" pitchFamily="2" charset="-122"/>
            </a:endParaRPr>
          </a:p>
        </p:txBody>
      </p:sp>
      <p:cxnSp>
        <p:nvCxnSpPr>
          <p:cNvPr id="13" name="直接箭头连接符 13"/>
          <p:cNvCxnSpPr>
            <a:stCxn id="7" idx="0"/>
            <a:endCxn id="9" idx="2"/>
          </p:cNvCxnSpPr>
          <p:nvPr/>
        </p:nvCxnSpPr>
        <p:spPr>
          <a:xfrm flipH="1" flipV="1">
            <a:off x="7550150" y="4954587"/>
            <a:ext cx="615950" cy="26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圆柱形 14"/>
          <p:cNvSpPr/>
          <p:nvPr/>
        </p:nvSpPr>
        <p:spPr>
          <a:xfrm>
            <a:off x="6103987" y="5147493"/>
            <a:ext cx="927100" cy="596900"/>
          </a:xfrm>
          <a:prstGeom prst="ca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2000" b="1" i="0" dirty="0">
                <a:solidFill>
                  <a:srgbClr val="000090"/>
                </a:solidFill>
                <a:ea typeface="宋体" pitchFamily="2" charset="-122"/>
              </a:rPr>
              <a:t>脚本</a:t>
            </a:r>
          </a:p>
        </p:txBody>
      </p:sp>
      <p:sp>
        <p:nvSpPr>
          <p:cNvPr id="15" name="圆柱形 16"/>
          <p:cNvSpPr/>
          <p:nvPr/>
        </p:nvSpPr>
        <p:spPr>
          <a:xfrm>
            <a:off x="4178300" y="6261100"/>
            <a:ext cx="927100" cy="596900"/>
          </a:xfrm>
          <a:prstGeom prst="ca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2000" b="1" i="0" dirty="0">
                <a:solidFill>
                  <a:srgbClr val="000090"/>
                </a:solidFill>
                <a:ea typeface="宋体" pitchFamily="2" charset="-122"/>
              </a:rPr>
              <a:t>报告</a:t>
            </a:r>
          </a:p>
        </p:txBody>
      </p:sp>
      <p:sp>
        <p:nvSpPr>
          <p:cNvPr id="16" name="折角形 15"/>
          <p:cNvSpPr/>
          <p:nvPr/>
        </p:nvSpPr>
        <p:spPr>
          <a:xfrm>
            <a:off x="4356100" y="5038725"/>
            <a:ext cx="1193800" cy="701675"/>
          </a:xfrm>
          <a:prstGeom prst="foldedCorner">
            <a:avLst>
              <a:gd name="adj" fmla="val 28996"/>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2000" b="1" i="0" dirty="0">
                <a:solidFill>
                  <a:srgbClr val="000090"/>
                </a:solidFill>
                <a:ea typeface="宋体" pitchFamily="2" charset="-122"/>
              </a:rPr>
              <a:t>任务</a:t>
            </a:r>
            <a:endParaRPr lang="en-US" altLang="zh-CN" sz="2000" b="1" i="0" dirty="0">
              <a:solidFill>
                <a:srgbClr val="000090"/>
              </a:solidFill>
              <a:ea typeface="宋体" pitchFamily="2" charset="-122"/>
            </a:endParaRPr>
          </a:p>
          <a:p>
            <a:pPr algn="ctr">
              <a:defRPr/>
            </a:pPr>
            <a:r>
              <a:rPr lang="zh-CN" altLang="en-US" sz="2000" b="1" i="0" dirty="0">
                <a:solidFill>
                  <a:srgbClr val="000090"/>
                </a:solidFill>
                <a:ea typeface="宋体" pitchFamily="2" charset="-122"/>
              </a:rPr>
              <a:t>安排</a:t>
            </a:r>
          </a:p>
        </p:txBody>
      </p:sp>
      <p:cxnSp>
        <p:nvCxnSpPr>
          <p:cNvPr id="17" name="直接箭头连接符 18"/>
          <p:cNvCxnSpPr>
            <a:stCxn id="14" idx="3"/>
            <a:endCxn id="6" idx="0"/>
          </p:cNvCxnSpPr>
          <p:nvPr/>
        </p:nvCxnSpPr>
        <p:spPr>
          <a:xfrm>
            <a:off x="6567537" y="5744393"/>
            <a:ext cx="995313" cy="56115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9"/>
          <p:cNvCxnSpPr>
            <a:stCxn id="6" idx="1"/>
            <a:endCxn id="15" idx="4"/>
          </p:cNvCxnSpPr>
          <p:nvPr/>
        </p:nvCxnSpPr>
        <p:spPr>
          <a:xfrm flipH="1">
            <a:off x="5105400" y="6513512"/>
            <a:ext cx="876300" cy="444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20"/>
          <p:cNvCxnSpPr>
            <a:stCxn id="16" idx="2"/>
            <a:endCxn id="6" idx="1"/>
          </p:cNvCxnSpPr>
          <p:nvPr/>
        </p:nvCxnSpPr>
        <p:spPr>
          <a:xfrm>
            <a:off x="4953000" y="5776912"/>
            <a:ext cx="1028700" cy="7000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直接箭头连接符 29"/>
          <p:cNvCxnSpPr>
            <a:stCxn id="14" idx="1"/>
            <a:endCxn id="9" idx="1"/>
          </p:cNvCxnSpPr>
          <p:nvPr/>
        </p:nvCxnSpPr>
        <p:spPr>
          <a:xfrm flipV="1">
            <a:off x="6567537" y="4733925"/>
            <a:ext cx="315863" cy="4135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2"/>
          <p:cNvSpPr>
            <a:spLocks noGrp="1"/>
          </p:cNvSpPr>
          <p:nvPr>
            <p:ph type="title"/>
          </p:nvPr>
        </p:nvSpPr>
        <p:spPr>
          <a:xfrm>
            <a:off x="1763713" y="188913"/>
            <a:ext cx="5400675" cy="901700"/>
          </a:xfrm>
        </p:spPr>
        <p:txBody>
          <a:bodyPr/>
          <a:lstStyle/>
          <a:p>
            <a:pPr eaLnBrk="1" hangingPunct="1">
              <a:lnSpc>
                <a:spcPct val="150000"/>
              </a:lnSpc>
            </a:pPr>
            <a:r>
              <a:rPr lang="en-US" altLang="zh-CN" sz="3600" b="1">
                <a:solidFill>
                  <a:srgbClr val="FFFF00"/>
                </a:solidFill>
              </a:rPr>
              <a:t>TA</a:t>
            </a:r>
            <a:r>
              <a:rPr lang="zh-CN" altLang="en-US" sz="3600" b="1">
                <a:solidFill>
                  <a:srgbClr val="FFFF00"/>
                </a:solidFill>
              </a:rPr>
              <a:t> 框架提供的服务</a:t>
            </a:r>
          </a:p>
        </p:txBody>
      </p:sp>
      <p:sp>
        <p:nvSpPr>
          <p:cNvPr id="142338" name="内容占位符 2"/>
          <p:cNvSpPr>
            <a:spLocks noGrp="1"/>
          </p:cNvSpPr>
          <p:nvPr>
            <p:ph idx="1"/>
          </p:nvPr>
        </p:nvSpPr>
        <p:spPr>
          <a:xfrm>
            <a:off x="684213" y="1700213"/>
            <a:ext cx="5256212" cy="4405312"/>
          </a:xfrm>
        </p:spPr>
        <p:txBody>
          <a:bodyPr/>
          <a:lstStyle/>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测试件的存储与管理</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测试脚本开发调试（</a:t>
            </a:r>
            <a:r>
              <a:rPr lang="en-US" altLang="zh-CN" sz="2400" dirty="0">
                <a:ea typeface="宋体" charset="-122"/>
                <a:cs typeface="Arial" charset="0"/>
              </a:rPr>
              <a:t>TIDE</a:t>
            </a:r>
            <a:r>
              <a:rPr lang="zh-CN" altLang="en-US" sz="2400" dirty="0">
                <a:ea typeface="宋体" charset="-122"/>
                <a:cs typeface="Arial" charset="0"/>
              </a:rPr>
              <a:t>）</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测试机</a:t>
            </a:r>
            <a:r>
              <a:rPr lang="en-US" altLang="zh-CN" sz="2400" dirty="0">
                <a:ea typeface="宋体" charset="-122"/>
                <a:cs typeface="Arial" charset="0"/>
              </a:rPr>
              <a:t>/</a:t>
            </a:r>
            <a:r>
              <a:rPr lang="zh-CN" altLang="en-US" sz="2400" dirty="0">
                <a:ea typeface="宋体" charset="-122"/>
                <a:cs typeface="Arial" charset="0"/>
              </a:rPr>
              <a:t>资源的管理</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任务安排</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测试执行启动与调度</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系统监控、</a:t>
            </a:r>
            <a:r>
              <a:rPr lang="en-US" altLang="zh-CN" sz="2400" dirty="0">
                <a:ea typeface="宋体" charset="-122"/>
                <a:cs typeface="Arial" charset="0"/>
              </a:rPr>
              <a:t>Log</a:t>
            </a:r>
            <a:r>
              <a:rPr lang="zh-CN" altLang="en-US" sz="2400" dirty="0">
                <a:ea typeface="宋体" charset="-122"/>
                <a:cs typeface="Arial" charset="0"/>
              </a:rPr>
              <a:t>收集</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测试结果分析</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zh-CN" altLang="en-US" sz="2400" dirty="0">
                <a:ea typeface="宋体" charset="-122"/>
                <a:cs typeface="Arial" charset="0"/>
              </a:rPr>
              <a:t>测试报告查询</a:t>
            </a:r>
            <a:endParaRPr lang="en-US" altLang="zh-CN" sz="2400" dirty="0">
              <a:ea typeface="宋体" charset="-122"/>
              <a:cs typeface="Arial" charset="0"/>
            </a:endParaRPr>
          </a:p>
          <a:p>
            <a:pPr marL="355600" indent="-355600" eaLnBrk="1" hangingPunct="1">
              <a:lnSpc>
                <a:spcPct val="110000"/>
              </a:lnSpc>
              <a:buClr>
                <a:srgbClr val="00B0F0"/>
              </a:buClr>
              <a:buSzPct val="80000"/>
              <a:buFont typeface="Wingdings" pitchFamily="2" charset="2"/>
              <a:buChar char="p"/>
            </a:pPr>
            <a:r>
              <a:rPr lang="en-US" altLang="zh-CN" sz="2400" dirty="0">
                <a:ea typeface="宋体" charset="-122"/>
                <a:cs typeface="Arial" charset="0"/>
              </a:rPr>
              <a:t>……</a:t>
            </a:r>
          </a:p>
        </p:txBody>
      </p:sp>
      <p:pic>
        <p:nvPicPr>
          <p:cNvPr id="142339" name="Picture 11" descr="http://www.csscorp.com/img/pls/test_automation.jpg"/>
          <p:cNvPicPr>
            <a:picLocks noChangeAspect="1" noChangeArrowheads="1"/>
          </p:cNvPicPr>
          <p:nvPr/>
        </p:nvPicPr>
        <p:blipFill>
          <a:blip r:embed="rId3" cstate="print"/>
          <a:srcRect/>
          <a:stretch>
            <a:fillRect/>
          </a:stretch>
        </p:blipFill>
        <p:spPr bwMode="auto">
          <a:xfrm>
            <a:off x="4152900" y="3573463"/>
            <a:ext cx="4991100" cy="29051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403350" y="260350"/>
            <a:ext cx="6048375" cy="661988"/>
          </a:xfrm>
        </p:spPr>
        <p:txBody>
          <a:bodyPr/>
          <a:lstStyle/>
          <a:p>
            <a:pPr algn="ctr" eaLnBrk="1" hangingPunct="1"/>
            <a:r>
              <a:rPr lang="en-US" altLang="zh-CN" sz="3200">
                <a:solidFill>
                  <a:srgbClr val="FFFF00"/>
                </a:solidFill>
              </a:rPr>
              <a:t>9.1.1 </a:t>
            </a:r>
            <a:r>
              <a:rPr lang="zh-CN" altLang="en-US" sz="3200">
                <a:solidFill>
                  <a:srgbClr val="FFFF00"/>
                </a:solidFill>
              </a:rPr>
              <a:t>手工测试的局限性</a:t>
            </a:r>
          </a:p>
        </p:txBody>
      </p:sp>
      <p:sp>
        <p:nvSpPr>
          <p:cNvPr id="1685509" name="Rectangle 5"/>
          <p:cNvSpPr>
            <a:spLocks noChangeArrowheads="1"/>
          </p:cNvSpPr>
          <p:nvPr/>
        </p:nvSpPr>
        <p:spPr bwMode="auto">
          <a:xfrm>
            <a:off x="684213" y="1628775"/>
            <a:ext cx="7488237" cy="4386263"/>
          </a:xfrm>
          <a:prstGeom prst="rect">
            <a:avLst/>
          </a:prstGeom>
          <a:noFill/>
          <a:ln w="9525" algn="ctr">
            <a:noFill/>
            <a:miter lim="800000"/>
            <a:headEnd/>
            <a:tailEnd/>
          </a:ln>
          <a:effectLst/>
        </p:spPr>
        <p:txBody>
          <a:bodyPr anchor="ctr">
            <a:spAutoFit/>
          </a:bodyPr>
          <a:lstStyle/>
          <a:p>
            <a:pPr marL="357188" indent="-357188">
              <a:lnSpc>
                <a:spcPct val="130000"/>
              </a:lnSpc>
              <a:spcBef>
                <a:spcPct val="20000"/>
              </a:spcBef>
              <a:buClr>
                <a:schemeClr val="accent1"/>
              </a:buClr>
              <a:buSzPct val="75000"/>
              <a:buFont typeface="Wingdings" pitchFamily="2" charset="2"/>
              <a:buChar char="p"/>
              <a:tabLst>
                <a:tab pos="619125" algn="l"/>
              </a:tabLst>
              <a:defRPr/>
            </a:pPr>
            <a:r>
              <a:rPr lang="zh-CN" altLang="en-US" sz="2000" i="0" dirty="0">
                <a:latin typeface="宋体" charset="-122"/>
              </a:rPr>
              <a:t>通过手工测试</a:t>
            </a:r>
            <a:r>
              <a:rPr lang="zh-CN" altLang="en-US" sz="2000" i="0" kern="0" dirty="0">
                <a:solidFill>
                  <a:srgbClr val="0070C0"/>
                </a:solidFill>
                <a:ea typeface="楷体_GB2312" pitchFamily="49" charset="-122"/>
              </a:rPr>
              <a:t>（</a:t>
            </a:r>
            <a:r>
              <a:rPr lang="en-US" altLang="zh-CN" sz="2000" i="0" kern="0" dirty="0">
                <a:solidFill>
                  <a:srgbClr val="0070C0"/>
                </a:solidFill>
                <a:ea typeface="楷体_GB2312" pitchFamily="49" charset="-122"/>
              </a:rPr>
              <a:t>manual test</a:t>
            </a:r>
            <a:r>
              <a:rPr lang="zh-CN" altLang="en-US" sz="2000" i="0" kern="0" dirty="0">
                <a:solidFill>
                  <a:srgbClr val="0070C0"/>
                </a:solidFill>
                <a:ea typeface="楷体_GB2312" pitchFamily="49" charset="-122"/>
              </a:rPr>
              <a:t>） </a:t>
            </a:r>
            <a:r>
              <a:rPr lang="zh-CN" altLang="en-US" sz="2000" i="0" dirty="0">
                <a:latin typeface="宋体" charset="-122"/>
              </a:rPr>
              <a:t>无法做到覆盖所有代码路径</a:t>
            </a:r>
            <a:r>
              <a:rPr lang="en-US" altLang="zh-CN" sz="2000" i="0" dirty="0">
                <a:latin typeface="宋体" charset="-122"/>
              </a:rPr>
              <a:t>;</a:t>
            </a:r>
          </a:p>
          <a:p>
            <a:pPr marL="357188" indent="-357188">
              <a:lnSpc>
                <a:spcPct val="130000"/>
              </a:lnSpc>
              <a:spcBef>
                <a:spcPct val="20000"/>
              </a:spcBef>
              <a:buClr>
                <a:schemeClr val="accent1"/>
              </a:buClr>
              <a:buSzPct val="75000"/>
              <a:buFont typeface="Wingdings" pitchFamily="2" charset="2"/>
              <a:buChar char="p"/>
              <a:tabLst>
                <a:tab pos="619125" algn="l"/>
              </a:tabLst>
              <a:defRPr/>
            </a:pPr>
            <a:r>
              <a:rPr lang="zh-CN" altLang="en-US" sz="2000" i="0" dirty="0">
                <a:latin typeface="宋体" charset="-122"/>
              </a:rPr>
              <a:t>许多与时序、死锁、资源冲突、多线程等有关的错误通过手工测试很难捕捉到</a:t>
            </a:r>
          </a:p>
          <a:p>
            <a:pPr marL="357188" indent="-357188">
              <a:lnSpc>
                <a:spcPct val="130000"/>
              </a:lnSpc>
              <a:spcBef>
                <a:spcPct val="20000"/>
              </a:spcBef>
              <a:buClr>
                <a:schemeClr val="accent1"/>
              </a:buClr>
              <a:buSzPct val="75000"/>
              <a:buFont typeface="Wingdings" pitchFamily="2" charset="2"/>
              <a:buChar char="p"/>
              <a:tabLst>
                <a:tab pos="619125" algn="l"/>
              </a:tabLst>
              <a:defRPr/>
            </a:pPr>
            <a:r>
              <a:rPr lang="zh-CN" altLang="en-US" sz="2000" i="0" dirty="0">
                <a:latin typeface="宋体" charset="-122"/>
              </a:rPr>
              <a:t>在系统负载、性能测试时，需要模拟大量数据、或大量并发用户等各种应用场合时，也很难通过手工测试来进行</a:t>
            </a:r>
          </a:p>
          <a:p>
            <a:pPr marL="357188" indent="-357188">
              <a:lnSpc>
                <a:spcPct val="130000"/>
              </a:lnSpc>
              <a:spcBef>
                <a:spcPct val="20000"/>
              </a:spcBef>
              <a:buClr>
                <a:schemeClr val="accent1"/>
              </a:buClr>
              <a:buSzPct val="75000"/>
              <a:buFont typeface="Wingdings" pitchFamily="2" charset="2"/>
              <a:buChar char="p"/>
              <a:tabLst>
                <a:tab pos="619125" algn="l"/>
              </a:tabLst>
              <a:defRPr/>
            </a:pPr>
            <a:r>
              <a:rPr lang="zh-CN" altLang="en-US" sz="2000" i="0" dirty="0">
                <a:latin typeface="宋体" charset="-122"/>
              </a:rPr>
              <a:t>在进行系统可靠性时，需要模拟系统运行十年、几十年，以验证系统能否稳定运行，也是手工测试无法模拟的。</a:t>
            </a:r>
          </a:p>
          <a:p>
            <a:pPr marL="357188" indent="-357188">
              <a:lnSpc>
                <a:spcPct val="130000"/>
              </a:lnSpc>
              <a:spcBef>
                <a:spcPct val="20000"/>
              </a:spcBef>
              <a:buClr>
                <a:schemeClr val="accent1"/>
              </a:buClr>
              <a:buSzPct val="75000"/>
              <a:buFont typeface="Wingdings" pitchFamily="2" charset="2"/>
              <a:buChar char="p"/>
              <a:tabLst>
                <a:tab pos="619125" algn="l"/>
              </a:tabLst>
              <a:defRPr/>
            </a:pPr>
            <a:r>
              <a:rPr lang="zh-CN" altLang="en-US" sz="2000" i="0" dirty="0">
                <a:latin typeface="宋体" charset="-122"/>
              </a:rPr>
              <a:t>如果有大量（几千）的测试用例，需要在短时间内完成，手工测试又怎么办呢？</a:t>
            </a:r>
          </a:p>
          <a:p>
            <a:pPr marL="357188" indent="-357188">
              <a:lnSpc>
                <a:spcPct val="130000"/>
              </a:lnSpc>
              <a:spcBef>
                <a:spcPct val="20000"/>
              </a:spcBef>
              <a:buClr>
                <a:schemeClr val="accent1"/>
              </a:buClr>
              <a:buSzPct val="75000"/>
              <a:buFont typeface="Wingdings" pitchFamily="2" charset="2"/>
              <a:buChar char="p"/>
              <a:tabLst>
                <a:tab pos="619125" algn="l"/>
              </a:tabLst>
              <a:defRPr/>
            </a:pPr>
            <a:r>
              <a:rPr lang="zh-CN" altLang="en-US" sz="2000" i="0" dirty="0">
                <a:latin typeface="宋体" charset="-122"/>
              </a:rPr>
              <a:t>测试可以发现错误，并不能表明程序的正确性。</a:t>
            </a:r>
            <a:r>
              <a:rPr lang="zh-CN" altLang="en-US" sz="2000" b="1" i="0" dirty="0">
                <a:effectLst>
                  <a:outerShdw blurRad="38100" dist="38100" dir="2700000" algn="tl">
                    <a:srgbClr val="FFFFFF"/>
                  </a:outerShdw>
                </a:effectLst>
                <a:latin typeface="宋体"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5509">
                                            <p:txEl>
                                              <p:pRg st="1" end="1"/>
                                            </p:txEl>
                                          </p:spTgt>
                                        </p:tgtEl>
                                        <p:attrNameLst>
                                          <p:attrName>style.visibility</p:attrName>
                                        </p:attrNameLst>
                                      </p:cBhvr>
                                      <p:to>
                                        <p:strVal val="visible"/>
                                      </p:to>
                                    </p:set>
                                    <p:anim calcmode="lin" valueType="num">
                                      <p:cBhvr additive="base">
                                        <p:cTn id="7" dur="1000" fill="hold"/>
                                        <p:tgtEl>
                                          <p:spTgt spid="168550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855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5509">
                                            <p:txEl>
                                              <p:pRg st="2" end="2"/>
                                            </p:txEl>
                                          </p:spTgt>
                                        </p:tgtEl>
                                        <p:attrNameLst>
                                          <p:attrName>style.visibility</p:attrName>
                                        </p:attrNameLst>
                                      </p:cBhvr>
                                      <p:to>
                                        <p:strVal val="visible"/>
                                      </p:to>
                                    </p:set>
                                    <p:anim calcmode="lin" valueType="num">
                                      <p:cBhvr additive="base">
                                        <p:cTn id="13" dur="1000" fill="hold"/>
                                        <p:tgtEl>
                                          <p:spTgt spid="168550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855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85509">
                                            <p:txEl>
                                              <p:pRg st="3" end="3"/>
                                            </p:txEl>
                                          </p:spTgt>
                                        </p:tgtEl>
                                        <p:attrNameLst>
                                          <p:attrName>style.visibility</p:attrName>
                                        </p:attrNameLst>
                                      </p:cBhvr>
                                      <p:to>
                                        <p:strVal val="visible"/>
                                      </p:to>
                                    </p:set>
                                    <p:anim calcmode="lin" valueType="num">
                                      <p:cBhvr additive="base">
                                        <p:cTn id="19" dur="1000" fill="hold"/>
                                        <p:tgtEl>
                                          <p:spTgt spid="1685509">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855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85509">
                                            <p:txEl>
                                              <p:pRg st="4" end="4"/>
                                            </p:txEl>
                                          </p:spTgt>
                                        </p:tgtEl>
                                        <p:attrNameLst>
                                          <p:attrName>style.visibility</p:attrName>
                                        </p:attrNameLst>
                                      </p:cBhvr>
                                      <p:to>
                                        <p:strVal val="visible"/>
                                      </p:to>
                                    </p:set>
                                    <p:anim calcmode="lin" valueType="num">
                                      <p:cBhvr additive="base">
                                        <p:cTn id="25" dur="1000" fill="hold"/>
                                        <p:tgtEl>
                                          <p:spTgt spid="1685509">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6855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85509">
                                            <p:txEl>
                                              <p:pRg st="5" end="5"/>
                                            </p:txEl>
                                          </p:spTgt>
                                        </p:tgtEl>
                                        <p:attrNameLst>
                                          <p:attrName>style.visibility</p:attrName>
                                        </p:attrNameLst>
                                      </p:cBhvr>
                                      <p:to>
                                        <p:strVal val="visible"/>
                                      </p:to>
                                    </p:set>
                                    <p:anim calcmode="lin" valueType="num">
                                      <p:cBhvr additive="base">
                                        <p:cTn id="31" dur="1000" fill="hold"/>
                                        <p:tgtEl>
                                          <p:spTgt spid="1685509">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68550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1" name="Rectangle 3"/>
          <p:cNvSpPr>
            <a:spLocks noGrp="1" noChangeArrowheads="1"/>
          </p:cNvSpPr>
          <p:nvPr>
            <p:ph type="body" idx="1"/>
          </p:nvPr>
        </p:nvSpPr>
        <p:spPr>
          <a:xfrm>
            <a:off x="611188" y="1484313"/>
            <a:ext cx="8281987" cy="5040312"/>
          </a:xfrm>
        </p:spPr>
        <p:txBody>
          <a:bodyPr/>
          <a:lstStyle/>
          <a:p>
            <a:pPr eaLnBrk="1" hangingPunct="1">
              <a:lnSpc>
                <a:spcPct val="122000"/>
              </a:lnSpc>
              <a:buClr>
                <a:schemeClr val="accent1">
                  <a:lumMod val="50000"/>
                </a:schemeClr>
              </a:buClr>
              <a:buSzPct val="80000"/>
              <a:buFont typeface="Wingdings" pitchFamily="2" charset="2"/>
              <a:buChar char="p"/>
              <a:defRPr/>
            </a:pPr>
            <a:r>
              <a:rPr lang="zh-CN" altLang="en-US" sz="2400" b="1" dirty="0"/>
              <a:t>测试所有可能情况将遭遇“组合爆炸”问题</a:t>
            </a:r>
          </a:p>
          <a:p>
            <a:pPr lvl="1" eaLnBrk="1" hangingPunct="1">
              <a:lnSpc>
                <a:spcPct val="122000"/>
              </a:lnSpc>
              <a:buFont typeface="Wingdings" pitchFamily="2" charset="2"/>
              <a:buChar char="p"/>
              <a:defRPr/>
            </a:pPr>
            <a:r>
              <a:rPr lang="en-US" altLang="zh-CN" dirty="0" err="1"/>
              <a:t>WinXP</a:t>
            </a:r>
            <a:r>
              <a:rPr lang="en-US" altLang="zh-CN" dirty="0"/>
              <a:t>, Win</a:t>
            </a:r>
            <a:r>
              <a:rPr lang="zh-CN" altLang="en-US" dirty="0"/>
              <a:t> </a:t>
            </a:r>
            <a:r>
              <a:rPr lang="en-US" altLang="zh-CN" dirty="0"/>
              <a:t>7, Win</a:t>
            </a:r>
            <a:r>
              <a:rPr lang="zh-CN" altLang="en-US" dirty="0"/>
              <a:t> </a:t>
            </a:r>
            <a:r>
              <a:rPr lang="en-US" altLang="zh-CN" dirty="0"/>
              <a:t>8</a:t>
            </a:r>
            <a:r>
              <a:rPr lang="zh-CN" altLang="en-US" dirty="0"/>
              <a:t>,</a:t>
            </a:r>
            <a:r>
              <a:rPr lang="en-US" altLang="zh-CN" dirty="0"/>
              <a:t>WP8,</a:t>
            </a:r>
            <a:r>
              <a:rPr lang="zh-CN" altLang="en-US" dirty="0"/>
              <a:t> </a:t>
            </a:r>
            <a:r>
              <a:rPr lang="en-US" altLang="zh-CN" dirty="0" err="1"/>
              <a:t>iOS</a:t>
            </a:r>
            <a:r>
              <a:rPr lang="zh-CN" altLang="en-US" dirty="0"/>
              <a:t> </a:t>
            </a:r>
            <a:r>
              <a:rPr lang="en-US" altLang="zh-CN" dirty="0"/>
              <a:t>7,</a:t>
            </a:r>
            <a:r>
              <a:rPr lang="zh-CN" altLang="en-US" dirty="0"/>
              <a:t> </a:t>
            </a:r>
            <a:r>
              <a:rPr lang="en-US" altLang="zh-CN" dirty="0"/>
              <a:t>Android</a:t>
            </a:r>
            <a:r>
              <a:rPr lang="zh-CN" altLang="en-US" dirty="0"/>
              <a:t> </a:t>
            </a:r>
            <a:r>
              <a:rPr lang="en-US" altLang="zh-CN" dirty="0"/>
              <a:t>4.3</a:t>
            </a:r>
          </a:p>
          <a:p>
            <a:pPr lvl="1" eaLnBrk="1" hangingPunct="1">
              <a:lnSpc>
                <a:spcPct val="122000"/>
              </a:lnSpc>
              <a:buFont typeface="Wingdings" pitchFamily="2" charset="2"/>
              <a:buChar char="p"/>
              <a:defRPr/>
            </a:pPr>
            <a:r>
              <a:rPr lang="en-US" altLang="zh-CN" dirty="0"/>
              <a:t>English, German, Japanese, Chinese, Arabic, Thai…</a:t>
            </a:r>
          </a:p>
          <a:p>
            <a:pPr lvl="1" eaLnBrk="1" hangingPunct="1">
              <a:lnSpc>
                <a:spcPct val="122000"/>
              </a:lnSpc>
              <a:buFont typeface="Wingdings" pitchFamily="2" charset="2"/>
              <a:buChar char="p"/>
              <a:defRPr/>
            </a:pPr>
            <a:r>
              <a:rPr lang="en-US" altLang="zh-CN" dirty="0"/>
              <a:t>Office 2003, Office 2007, Office 2010, Office 201</a:t>
            </a:r>
            <a:r>
              <a:rPr lang="zh-CN" altLang="zh-CN" dirty="0"/>
              <a:t>3</a:t>
            </a:r>
            <a:r>
              <a:rPr lang="en-US" altLang="zh-CN" dirty="0"/>
              <a:t>…</a:t>
            </a:r>
          </a:p>
          <a:p>
            <a:pPr lvl="1" eaLnBrk="1" hangingPunct="1">
              <a:lnSpc>
                <a:spcPct val="122000"/>
              </a:lnSpc>
              <a:buFont typeface="Wingdings" pitchFamily="2" charset="2"/>
              <a:buChar char="p"/>
              <a:defRPr/>
            </a:pPr>
            <a:r>
              <a:rPr lang="en-US" altLang="zh-CN" dirty="0"/>
              <a:t>X86  32-bit, Intel 64-bit, AMD 64-bit, Alpha, MIPS…</a:t>
            </a:r>
          </a:p>
          <a:p>
            <a:pPr lvl="1" eaLnBrk="1" hangingPunct="1">
              <a:lnSpc>
                <a:spcPct val="122000"/>
              </a:lnSpc>
              <a:buFont typeface="Wingdings" pitchFamily="2" charset="2"/>
              <a:buChar char="p"/>
              <a:defRPr/>
            </a:pPr>
            <a:r>
              <a:rPr lang="en-US" altLang="zh-CN" dirty="0"/>
              <a:t>SQL Server 2000,</a:t>
            </a:r>
            <a:r>
              <a:rPr lang="zh-CN" altLang="en-US" dirty="0"/>
              <a:t> </a:t>
            </a:r>
            <a:r>
              <a:rPr lang="en-US" altLang="zh-CN" dirty="0"/>
              <a:t>SQL Server 2008,</a:t>
            </a:r>
            <a:r>
              <a:rPr lang="zh-CN" altLang="en-US" dirty="0"/>
              <a:t> </a:t>
            </a:r>
            <a:r>
              <a:rPr lang="en-US" altLang="zh-CN" dirty="0"/>
              <a:t>SQL Server 2010…</a:t>
            </a:r>
          </a:p>
          <a:p>
            <a:pPr lvl="1" eaLnBrk="1" hangingPunct="1">
              <a:lnSpc>
                <a:spcPct val="122000"/>
              </a:lnSpc>
              <a:buFont typeface="Wingdings" pitchFamily="2" charset="2"/>
              <a:buChar char="p"/>
              <a:defRPr/>
            </a:pPr>
            <a:r>
              <a:rPr lang="en-US" altLang="zh-CN" dirty="0"/>
              <a:t>VS .NET 2005, VS .NET 2008, VS .NET 2010…</a:t>
            </a:r>
          </a:p>
        </p:txBody>
      </p:sp>
      <p:sp>
        <p:nvSpPr>
          <p:cNvPr id="27650" name="Rectangle 5"/>
          <p:cNvSpPr>
            <a:spLocks noGrp="1" noChangeArrowheads="1"/>
          </p:cNvSpPr>
          <p:nvPr>
            <p:ph type="title"/>
          </p:nvPr>
        </p:nvSpPr>
        <p:spPr>
          <a:xfrm>
            <a:off x="1403350" y="333375"/>
            <a:ext cx="6408738" cy="661988"/>
          </a:xfrm>
        </p:spPr>
        <p:txBody>
          <a:bodyPr/>
          <a:lstStyle/>
          <a:p>
            <a:pPr algn="ctr" eaLnBrk="1" hangingPunct="1"/>
            <a:r>
              <a:rPr lang="zh-CN" altLang="en-US" sz="3200">
                <a:solidFill>
                  <a:srgbClr val="FFFF00"/>
                </a:solidFill>
              </a:rPr>
              <a:t>手工测试的局限性 </a:t>
            </a:r>
            <a:r>
              <a:rPr lang="zh-CN" altLang="en-US" sz="2400">
                <a:solidFill>
                  <a:srgbClr val="FFFF00"/>
                </a:solidFill>
              </a:rPr>
              <a:t>（</a:t>
            </a:r>
            <a:r>
              <a:rPr lang="en-US" altLang="zh-CN" sz="2400">
                <a:solidFill>
                  <a:srgbClr val="FFFF00"/>
                </a:solidFill>
              </a:rPr>
              <a:t>2</a:t>
            </a:r>
            <a:r>
              <a:rPr lang="zh-CN" altLang="en-US" sz="2400">
                <a:solidFill>
                  <a:srgbClr val="FFFF00"/>
                </a:solidFill>
              </a:rPr>
              <a:t>）</a:t>
            </a:r>
            <a:endParaRPr lang="en-US" altLang="zh-CN" sz="240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0131">
                                            <p:txEl>
                                              <p:pRg st="0" end="0"/>
                                            </p:txEl>
                                          </p:spTgt>
                                        </p:tgtEl>
                                        <p:attrNameLst>
                                          <p:attrName>style.visibility</p:attrName>
                                        </p:attrNameLst>
                                      </p:cBhvr>
                                      <p:to>
                                        <p:strVal val="visible"/>
                                      </p:to>
                                    </p:set>
                                    <p:anim calcmode="lin" valueType="num">
                                      <p:cBhvr additive="base">
                                        <p:cTn id="7" dur="1000" fill="hold"/>
                                        <p:tgtEl>
                                          <p:spTgt spid="184013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40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0131">
                                            <p:txEl>
                                              <p:pRg st="1" end="1"/>
                                            </p:txEl>
                                          </p:spTgt>
                                        </p:tgtEl>
                                        <p:attrNameLst>
                                          <p:attrName>style.visibility</p:attrName>
                                        </p:attrNameLst>
                                      </p:cBhvr>
                                      <p:to>
                                        <p:strVal val="visible"/>
                                      </p:to>
                                    </p:set>
                                    <p:anim calcmode="lin" valueType="num">
                                      <p:cBhvr additive="base">
                                        <p:cTn id="11" dur="1000" fill="hold"/>
                                        <p:tgtEl>
                                          <p:spTgt spid="1840131">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8401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40131">
                                            <p:txEl>
                                              <p:pRg st="2" end="2"/>
                                            </p:txEl>
                                          </p:spTgt>
                                        </p:tgtEl>
                                        <p:attrNameLst>
                                          <p:attrName>style.visibility</p:attrName>
                                        </p:attrNameLst>
                                      </p:cBhvr>
                                      <p:to>
                                        <p:strVal val="visible"/>
                                      </p:to>
                                    </p:set>
                                    <p:anim calcmode="lin" valueType="num">
                                      <p:cBhvr additive="base">
                                        <p:cTn id="15" dur="1000" fill="hold"/>
                                        <p:tgtEl>
                                          <p:spTgt spid="1840131">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8401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40131">
                                            <p:txEl>
                                              <p:pRg st="3" end="3"/>
                                            </p:txEl>
                                          </p:spTgt>
                                        </p:tgtEl>
                                        <p:attrNameLst>
                                          <p:attrName>style.visibility</p:attrName>
                                        </p:attrNameLst>
                                      </p:cBhvr>
                                      <p:to>
                                        <p:strVal val="visible"/>
                                      </p:to>
                                    </p:set>
                                    <p:anim calcmode="lin" valueType="num">
                                      <p:cBhvr additive="base">
                                        <p:cTn id="19" dur="1000" fill="hold"/>
                                        <p:tgtEl>
                                          <p:spTgt spid="1840131">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401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0131">
                                            <p:txEl>
                                              <p:pRg st="4" end="4"/>
                                            </p:txEl>
                                          </p:spTgt>
                                        </p:tgtEl>
                                        <p:attrNameLst>
                                          <p:attrName>style.visibility</p:attrName>
                                        </p:attrNameLst>
                                      </p:cBhvr>
                                      <p:to>
                                        <p:strVal val="visible"/>
                                      </p:to>
                                    </p:set>
                                    <p:anim calcmode="lin" valueType="num">
                                      <p:cBhvr additive="base">
                                        <p:cTn id="23" dur="1000" fill="hold"/>
                                        <p:tgtEl>
                                          <p:spTgt spid="1840131">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18401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0131">
                                            <p:txEl>
                                              <p:pRg st="5" end="5"/>
                                            </p:txEl>
                                          </p:spTgt>
                                        </p:tgtEl>
                                        <p:attrNameLst>
                                          <p:attrName>style.visibility</p:attrName>
                                        </p:attrNameLst>
                                      </p:cBhvr>
                                      <p:to>
                                        <p:strVal val="visible"/>
                                      </p:to>
                                    </p:set>
                                    <p:anim calcmode="lin" valueType="num">
                                      <p:cBhvr additive="base">
                                        <p:cTn id="27" dur="1000" fill="hold"/>
                                        <p:tgtEl>
                                          <p:spTgt spid="1840131">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84013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0131">
                                            <p:txEl>
                                              <p:pRg st="6" end="6"/>
                                            </p:txEl>
                                          </p:spTgt>
                                        </p:tgtEl>
                                        <p:attrNameLst>
                                          <p:attrName>style.visibility</p:attrName>
                                        </p:attrNameLst>
                                      </p:cBhvr>
                                      <p:to>
                                        <p:strVal val="visible"/>
                                      </p:to>
                                    </p:set>
                                    <p:anim calcmode="lin" valueType="num">
                                      <p:cBhvr additive="base">
                                        <p:cTn id="31" dur="1000" fill="hold"/>
                                        <p:tgtEl>
                                          <p:spTgt spid="1840131">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8401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258888" y="260350"/>
            <a:ext cx="6626225" cy="661988"/>
          </a:xfrm>
        </p:spPr>
        <p:txBody>
          <a:bodyPr/>
          <a:lstStyle/>
          <a:p>
            <a:pPr algn="ctr" eaLnBrk="1" hangingPunct="1"/>
            <a:r>
              <a:rPr lang="en-US" altLang="zh-CN" sz="3200">
                <a:solidFill>
                  <a:srgbClr val="FFFF00"/>
                </a:solidFill>
              </a:rPr>
              <a:t>9.1.2 </a:t>
            </a:r>
            <a:r>
              <a:rPr lang="zh-CN" altLang="en-US" sz="3200">
                <a:solidFill>
                  <a:srgbClr val="FFFF00"/>
                </a:solidFill>
              </a:rPr>
              <a:t>什么是测试自动化</a:t>
            </a:r>
          </a:p>
        </p:txBody>
      </p:sp>
      <p:sp>
        <p:nvSpPr>
          <p:cNvPr id="1685509" name="Rectangle 5"/>
          <p:cNvSpPr>
            <a:spLocks noChangeArrowheads="1"/>
          </p:cNvSpPr>
          <p:nvPr/>
        </p:nvSpPr>
        <p:spPr bwMode="auto">
          <a:xfrm>
            <a:off x="1187450" y="1628775"/>
            <a:ext cx="5975350" cy="1924050"/>
          </a:xfrm>
          <a:prstGeom prst="rect">
            <a:avLst/>
          </a:prstGeom>
          <a:noFill/>
          <a:ln w="9525" algn="ctr">
            <a:noFill/>
            <a:miter lim="800000"/>
            <a:headEnd/>
            <a:tailEnd/>
          </a:ln>
        </p:spPr>
        <p:txBody>
          <a:bodyPr anchor="ctr">
            <a:spAutoFit/>
          </a:bodyPr>
          <a:lstStyle/>
          <a:p>
            <a:pPr>
              <a:lnSpc>
                <a:spcPct val="130000"/>
              </a:lnSpc>
              <a:spcBef>
                <a:spcPct val="20000"/>
              </a:spcBef>
              <a:buClr>
                <a:schemeClr val="accent1"/>
              </a:buClr>
              <a:buSzPct val="75000"/>
              <a:buFont typeface="Wingdings" pitchFamily="2" charset="2"/>
              <a:buChar char="p"/>
              <a:tabLst>
                <a:tab pos="619125" algn="l"/>
              </a:tabLst>
            </a:pPr>
            <a:r>
              <a:rPr lang="zh-CN" altLang="en-US" sz="2800" b="1"/>
              <a:t> </a:t>
            </a:r>
            <a:r>
              <a:rPr lang="zh-CN" altLang="en-US" sz="2800" i="0"/>
              <a:t>自动化测试 </a:t>
            </a:r>
            <a:r>
              <a:rPr lang="en-US" altLang="zh-CN" sz="2800" i="0"/>
              <a:t>=  </a:t>
            </a:r>
            <a:r>
              <a:rPr lang="zh-CN" altLang="en-US" sz="2800" i="0"/>
              <a:t>测试工具</a:t>
            </a:r>
            <a:r>
              <a:rPr lang="zh-CN" altLang="en-US" sz="2800" i="0">
                <a:latin typeface="宋体" charset="-122"/>
              </a:rPr>
              <a:t>？</a:t>
            </a:r>
            <a:endParaRPr lang="en-US" altLang="zh-CN" sz="2800" i="0">
              <a:latin typeface="宋体" charset="-122"/>
            </a:endParaRPr>
          </a:p>
          <a:p>
            <a:pPr>
              <a:lnSpc>
                <a:spcPct val="130000"/>
              </a:lnSpc>
              <a:spcBef>
                <a:spcPct val="20000"/>
              </a:spcBef>
              <a:buClr>
                <a:schemeClr val="accent1"/>
              </a:buClr>
              <a:buSzPct val="75000"/>
              <a:buFont typeface="Wingdings" pitchFamily="2" charset="2"/>
              <a:buChar char="p"/>
              <a:tabLst>
                <a:tab pos="619125" algn="l"/>
              </a:tabLst>
            </a:pPr>
            <a:r>
              <a:rPr lang="zh-CN" altLang="en-US" sz="2800" i="0">
                <a:latin typeface="宋体" charset="-122"/>
              </a:rPr>
              <a:t> 用测试工具执行测试的过程？</a:t>
            </a:r>
            <a:endParaRPr lang="en-US" altLang="zh-CN" sz="2800" i="0">
              <a:latin typeface="宋体" charset="-122"/>
            </a:endParaRPr>
          </a:p>
          <a:p>
            <a:pPr>
              <a:lnSpc>
                <a:spcPct val="130000"/>
              </a:lnSpc>
              <a:spcBef>
                <a:spcPct val="20000"/>
              </a:spcBef>
              <a:buClr>
                <a:schemeClr val="accent1"/>
              </a:buClr>
              <a:buSzPct val="75000"/>
              <a:buFont typeface="Wingdings" pitchFamily="2" charset="2"/>
              <a:buChar char="p"/>
              <a:tabLst>
                <a:tab pos="619125" algn="l"/>
              </a:tabLst>
            </a:pPr>
            <a:r>
              <a:rPr lang="en-US" altLang="zh-CN" sz="2800" i="0">
                <a:latin typeface="宋体" charset="-122"/>
              </a:rPr>
              <a:t> </a:t>
            </a:r>
            <a:r>
              <a:rPr lang="zh-CN" altLang="en-US" sz="2800" i="0">
                <a:latin typeface="宋体" charset="-122"/>
              </a:rPr>
              <a:t>用工具完成测试任务？</a:t>
            </a:r>
          </a:p>
        </p:txBody>
      </p:sp>
      <p:sp>
        <p:nvSpPr>
          <p:cNvPr id="6" name="Rectangle 3"/>
          <p:cNvSpPr txBox="1">
            <a:spLocks noChangeArrowheads="1"/>
          </p:cNvSpPr>
          <p:nvPr/>
        </p:nvSpPr>
        <p:spPr bwMode="auto">
          <a:xfrm>
            <a:off x="1042988" y="3789363"/>
            <a:ext cx="7416800" cy="2376487"/>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folHlink"/>
              </a:buClr>
              <a:buSzPct val="90000"/>
              <a:buFont typeface="Wingdings" pitchFamily="2" charset="2"/>
              <a:buChar char="n"/>
              <a:defRPr/>
            </a:pPr>
            <a:r>
              <a:rPr lang="zh-CN" altLang="en-US" sz="2400" b="1" i="0" u="sng" kern="0" dirty="0">
                <a:solidFill>
                  <a:srgbClr val="0070C0"/>
                </a:solidFill>
                <a:latin typeface="+mn-lt"/>
                <a:ea typeface="楷体"/>
                <a:cs typeface="楷体"/>
              </a:rPr>
              <a:t>自动化测试</a:t>
            </a:r>
            <a:r>
              <a:rPr lang="zh-CN" altLang="en-US" sz="2400" i="0" u="sng" kern="0" dirty="0">
                <a:solidFill>
                  <a:srgbClr val="0070C0"/>
                </a:solidFill>
                <a:latin typeface="+mn-lt"/>
                <a:ea typeface="楷体"/>
                <a:cs typeface="楷体"/>
              </a:rPr>
              <a:t>（</a:t>
            </a:r>
            <a:r>
              <a:rPr lang="en-US" altLang="zh-CN" sz="2400" i="0" u="sng" kern="0" dirty="0">
                <a:solidFill>
                  <a:srgbClr val="0070C0"/>
                </a:solidFill>
                <a:latin typeface="+mn-lt"/>
                <a:ea typeface="楷体"/>
                <a:cs typeface="楷体"/>
              </a:rPr>
              <a:t>automated test</a:t>
            </a:r>
            <a:r>
              <a:rPr lang="zh-CN" altLang="en-US" sz="2400" i="0" u="sng" kern="0" dirty="0">
                <a:solidFill>
                  <a:srgbClr val="0070C0"/>
                </a:solidFill>
                <a:latin typeface="+mn-lt"/>
                <a:ea typeface="楷体"/>
                <a:cs typeface="楷体"/>
              </a:rPr>
              <a:t>）</a:t>
            </a:r>
            <a:r>
              <a:rPr lang="zh-CN" altLang="en-US" sz="2400" b="1" i="0" kern="0" dirty="0">
                <a:solidFill>
                  <a:srgbClr val="0070C0"/>
                </a:solidFill>
                <a:latin typeface="+mn-lt"/>
                <a:ea typeface="楷体"/>
                <a:cs typeface="楷体"/>
              </a:rPr>
              <a:t>是相对手工测试而存在的一个概念，由手工逐个地运行测试用例的操作过程被测试工具自动执行的过程所代替</a:t>
            </a:r>
          </a:p>
          <a:p>
            <a:pPr marL="342900" indent="-342900" eaLnBrk="0" hangingPunct="0">
              <a:lnSpc>
                <a:spcPct val="130000"/>
              </a:lnSpc>
              <a:spcBef>
                <a:spcPct val="20000"/>
              </a:spcBef>
              <a:buClr>
                <a:schemeClr val="folHlink"/>
              </a:buClr>
              <a:buSzPct val="90000"/>
              <a:buFont typeface="Wingdings" pitchFamily="2" charset="2"/>
              <a:buChar char="n"/>
              <a:defRPr/>
            </a:pPr>
            <a:r>
              <a:rPr lang="zh-CN" altLang="en-US" sz="2400" b="1" i="0" kern="0" dirty="0">
                <a:solidFill>
                  <a:srgbClr val="0070C0"/>
                </a:solidFill>
                <a:latin typeface="+mn-lt"/>
                <a:ea typeface="楷体"/>
                <a:cs typeface="楷体"/>
              </a:rPr>
              <a:t>测试工具的使用是自动化测试的主要特征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5509">
                                            <p:txEl>
                                              <p:pRg st="1" end="1"/>
                                            </p:txEl>
                                          </p:spTgt>
                                        </p:tgtEl>
                                        <p:attrNameLst>
                                          <p:attrName>style.visibility</p:attrName>
                                        </p:attrNameLst>
                                      </p:cBhvr>
                                      <p:to>
                                        <p:strVal val="visible"/>
                                      </p:to>
                                    </p:set>
                                    <p:anim calcmode="lin" valueType="num">
                                      <p:cBhvr additive="base">
                                        <p:cTn id="7" dur="1000" fill="hold"/>
                                        <p:tgtEl>
                                          <p:spTgt spid="1685509">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855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5509">
                                            <p:txEl>
                                              <p:pRg st="2" end="2"/>
                                            </p:txEl>
                                          </p:spTgt>
                                        </p:tgtEl>
                                        <p:attrNameLst>
                                          <p:attrName>style.visibility</p:attrName>
                                        </p:attrNameLst>
                                      </p:cBhvr>
                                      <p:to>
                                        <p:strVal val="visible"/>
                                      </p:to>
                                    </p:set>
                                    <p:anim calcmode="lin" valueType="num">
                                      <p:cBhvr additive="base">
                                        <p:cTn id="13" dur="1000" fill="hold"/>
                                        <p:tgtEl>
                                          <p:spTgt spid="168550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855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Template>
  <TotalTime>16190</TotalTime>
  <Words>3011</Words>
  <Application>Microsoft Office PowerPoint</Application>
  <PresentationFormat>全屏显示(4:3)</PresentationFormat>
  <Paragraphs>460</Paragraphs>
  <Slides>61</Slides>
  <Notes>47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61</vt:i4>
      </vt:variant>
    </vt:vector>
  </HeadingPairs>
  <TitlesOfParts>
    <vt:vector size="72" baseType="lpstr">
      <vt:lpstr>黑体</vt:lpstr>
      <vt:lpstr>楷体</vt:lpstr>
      <vt:lpstr>楷体_GB2312</vt:lpstr>
      <vt:lpstr>宋体</vt:lpstr>
      <vt:lpstr>Arial</vt:lpstr>
      <vt:lpstr>Arial Black</vt:lpstr>
      <vt:lpstr>Arial Narrow</vt:lpstr>
      <vt:lpstr>Times New Roman</vt:lpstr>
      <vt:lpstr>Trebuchet MS</vt:lpstr>
      <vt:lpstr>Wingdings</vt:lpstr>
      <vt:lpstr>6</vt:lpstr>
      <vt:lpstr>PowerPoint 演示文稿</vt:lpstr>
      <vt:lpstr>工欲善其事，必先利其器</vt:lpstr>
      <vt:lpstr>自动测试和手工测试</vt:lpstr>
      <vt:lpstr>第9章  软件测试自动化</vt:lpstr>
      <vt:lpstr>9.1 测试自动化的内涵</vt:lpstr>
      <vt:lpstr>测试面临的问题</vt:lpstr>
      <vt:lpstr>9.1.1 手工测试的局限性</vt:lpstr>
      <vt:lpstr>手工测试的局限性 （2）</vt:lpstr>
      <vt:lpstr>9.1.2 什么是测试自动化</vt:lpstr>
      <vt:lpstr>PowerPoint 演示文稿</vt:lpstr>
      <vt:lpstr>简单的实验</vt:lpstr>
      <vt:lpstr>Word中的宏 </vt:lpstr>
      <vt:lpstr>自动化测试  vs. 测试自动化</vt:lpstr>
      <vt:lpstr>自动化测试 vs. 测试自动化</vt:lpstr>
      <vt:lpstr>9.1.3  软件测试自动化的优势</vt:lpstr>
      <vt:lpstr>自动化测试带来的好处</vt:lpstr>
      <vt:lpstr>手工测试 vs.自动测试</vt:lpstr>
      <vt:lpstr>正确认识测试自动化</vt:lpstr>
      <vt:lpstr>进一步说明各自应用范围</vt:lpstr>
      <vt:lpstr>9.2 测试自动化实现的原理</vt:lpstr>
      <vt:lpstr>自动化测试的流程举例</vt:lpstr>
      <vt:lpstr>测试自动化的原理和方法</vt:lpstr>
      <vt:lpstr>9.2.1 代码分析</vt:lpstr>
      <vt:lpstr>举例</vt:lpstr>
      <vt:lpstr>代码扫描</vt:lpstr>
      <vt:lpstr>9.2.2  对象识别</vt:lpstr>
      <vt:lpstr>Windows对象识别</vt:lpstr>
      <vt:lpstr>对象识别工具</vt:lpstr>
      <vt:lpstr>DOM对象的识别</vt:lpstr>
      <vt:lpstr>DOM对象识别工具</vt:lpstr>
      <vt:lpstr>9.2.3 脚本技术</vt:lpstr>
      <vt:lpstr>9.2.3 脚本技术</vt:lpstr>
      <vt:lpstr> 线性脚本</vt:lpstr>
      <vt:lpstr>结构化脚本</vt:lpstr>
      <vt:lpstr>数据驱动测试脚本</vt:lpstr>
      <vt:lpstr>另外一个例子</vt:lpstr>
      <vt:lpstr>4关键字驱动脚本</vt:lpstr>
      <vt:lpstr>关键字驱动原理</vt:lpstr>
      <vt:lpstr>PowerPoint 演示文稿</vt:lpstr>
      <vt:lpstr>PowerPoint 演示文稿</vt:lpstr>
      <vt:lpstr>PowerPoint 演示文稿</vt:lpstr>
      <vt:lpstr>测试自动化成本/收益分析</vt:lpstr>
      <vt:lpstr>9.2.4 自动比较 </vt:lpstr>
      <vt:lpstr>9.3 测试自动化的实施</vt:lpstr>
      <vt:lpstr>9.3.1 测试工具的分类</vt:lpstr>
      <vt:lpstr>更细的分类</vt:lpstr>
      <vt:lpstr>9.3.2 测试工具的选择 </vt:lpstr>
      <vt:lpstr> 9.3.3 测试自动化普遍存在的问题</vt:lpstr>
      <vt:lpstr>测试自动化项目的本质</vt:lpstr>
      <vt:lpstr>对策</vt:lpstr>
      <vt:lpstr>9.3.4测试自动化的引入和应用</vt:lpstr>
      <vt:lpstr>自动化测试工作流程</vt:lpstr>
      <vt:lpstr>9.4 功能测试工具特性要求</vt:lpstr>
      <vt:lpstr>自动化功能测试基本构成</vt:lpstr>
      <vt:lpstr>功能测试工具特性-1</vt:lpstr>
      <vt:lpstr>功能测试工具特性-2</vt:lpstr>
      <vt:lpstr>9.5 性能测试工具特性要求</vt:lpstr>
      <vt:lpstr>LoadRunner的组件</vt:lpstr>
      <vt:lpstr>Loadrunner工作过程</vt:lpstr>
      <vt:lpstr>9.6  自动化测试框架</vt:lpstr>
      <vt:lpstr>TA 框架提供的服务</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8613708933075</cp:lastModifiedBy>
  <cp:revision>350</cp:revision>
  <dcterms:created xsi:type="dcterms:W3CDTF">2011-09-26T13:26:34Z</dcterms:created>
  <dcterms:modified xsi:type="dcterms:W3CDTF">2022-05-23T15:05:18Z</dcterms:modified>
  <cp:category>免费模板</cp:category>
</cp:coreProperties>
</file>