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344" r:id="rId2"/>
    <p:sldId id="345" r:id="rId3"/>
    <p:sldId id="346" r:id="rId4"/>
    <p:sldId id="347" r:id="rId5"/>
    <p:sldId id="348" r:id="rId6"/>
    <p:sldId id="349" r:id="rId7"/>
    <p:sldId id="350" r:id="rId8"/>
    <p:sldId id="372" r:id="rId9"/>
    <p:sldId id="313" r:id="rId10"/>
    <p:sldId id="314" r:id="rId11"/>
    <p:sldId id="315" r:id="rId12"/>
    <p:sldId id="330" r:id="rId13"/>
    <p:sldId id="316" r:id="rId14"/>
    <p:sldId id="357" r:id="rId15"/>
    <p:sldId id="336" r:id="rId16"/>
    <p:sldId id="360" r:id="rId17"/>
    <p:sldId id="317" r:id="rId18"/>
    <p:sldId id="355" r:id="rId19"/>
    <p:sldId id="318" r:id="rId20"/>
    <p:sldId id="337" r:id="rId21"/>
    <p:sldId id="331" r:id="rId22"/>
    <p:sldId id="338" r:id="rId23"/>
    <p:sldId id="319" r:id="rId24"/>
    <p:sldId id="320" r:id="rId25"/>
    <p:sldId id="358" r:id="rId26"/>
    <p:sldId id="332" r:id="rId27"/>
    <p:sldId id="361" r:id="rId28"/>
    <p:sldId id="335" r:id="rId29"/>
    <p:sldId id="365" r:id="rId30"/>
    <p:sldId id="369" r:id="rId31"/>
    <p:sldId id="368" r:id="rId32"/>
    <p:sldId id="367" r:id="rId33"/>
    <p:sldId id="366" r:id="rId34"/>
    <p:sldId id="321" r:id="rId35"/>
    <p:sldId id="322" r:id="rId36"/>
    <p:sldId id="340" r:id="rId37"/>
    <p:sldId id="362" r:id="rId38"/>
    <p:sldId id="351" r:id="rId39"/>
    <p:sldId id="352" r:id="rId40"/>
    <p:sldId id="353" r:id="rId41"/>
    <p:sldId id="354" r:id="rId42"/>
    <p:sldId id="359" r:id="rId43"/>
    <p:sldId id="371" r:id="rId44"/>
    <p:sldId id="356" r:id="rId45"/>
    <p:sldId id="323" r:id="rId46"/>
    <p:sldId id="334" r:id="rId47"/>
    <p:sldId id="324" r:id="rId48"/>
    <p:sldId id="370" r:id="rId49"/>
    <p:sldId id="341" r:id="rId50"/>
    <p:sldId id="342" r:id="rId51"/>
    <p:sldId id="363" r:id="rId52"/>
    <p:sldId id="364" r:id="rId53"/>
    <p:sldId id="326" r:id="rId54"/>
    <p:sldId id="343" r:id="rId55"/>
    <p:sldId id="327" r:id="rId56"/>
    <p:sldId id="328" r:id="rId57"/>
    <p:sldId id="329" r:id="rId58"/>
    <p:sldId id="333" r:id="rId59"/>
    <p:sldId id="256" r:id="rId60"/>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660066"/>
    <a:srgbClr val="CC0000"/>
    <a:srgbClr val="CC3300"/>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defRPr>
            </a:lvl1pPr>
          </a:lstStyle>
          <a:p>
            <a:pPr>
              <a:defRPr/>
            </a:pPr>
            <a:endParaRPr lang="en-US" altLang="zh-CN"/>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defRPr>
            </a:lvl1pPr>
          </a:lstStyle>
          <a:p>
            <a:pPr>
              <a:defRPr/>
            </a:pPr>
            <a:endParaRPr lang="en-US" altLang="zh-CN"/>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BBE9726-084F-44C1-8B52-3B36B24A1EFD}" type="slidenum">
              <a:rPr lang="en-US" altLang="zh-CN"/>
              <a:pPr>
                <a:defRPr/>
              </a:pPr>
              <a:t>‹#›</a:t>
            </a:fld>
            <a:endParaRPr lang="en-US" altLang="zh-CN"/>
          </a:p>
        </p:txBody>
      </p:sp>
    </p:spTree>
    <p:extLst>
      <p:ext uri="{BB962C8B-B14F-4D97-AF65-F5344CB8AC3E}">
        <p14:creationId xmlns:p14="http://schemas.microsoft.com/office/powerpoint/2010/main" val="28373900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A4A215-322E-40A4-87A2-2FA6663C761A}" type="slidenum">
              <a:rPr lang="en-US" altLang="zh-CN" smtClean="0">
                <a:latin typeface="Arial" panose="020B0604020202020204" pitchFamily="34" charset="0"/>
              </a:rPr>
              <a:pPr>
                <a:spcBef>
                  <a:spcPct val="0"/>
                </a:spcBef>
              </a:pPr>
              <a:t>1</a:t>
            </a:fld>
            <a:endParaRPr lang="en-US" altLang="zh-CN" smtClean="0">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455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3D2908-EF4E-439E-B8A9-985C10956747}" type="slidenum">
              <a:rPr lang="en-US" altLang="zh-CN" smtClean="0">
                <a:latin typeface="Arial" panose="020B0604020202020204" pitchFamily="34" charset="0"/>
              </a:rPr>
              <a:pPr>
                <a:spcBef>
                  <a:spcPct val="0"/>
                </a:spcBef>
              </a:pPr>
              <a:t>11</a:t>
            </a:fld>
            <a:endParaRPr lang="en-US" altLang="zh-CN" smtClean="0">
              <a:latin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6683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7E2EFF3-037C-49DC-893C-F28FD8BAAFBD}" type="slidenum">
              <a:rPr lang="en-US" altLang="zh-CN" smtClean="0">
                <a:latin typeface="Arial" panose="020B0604020202020204" pitchFamily="34" charset="0"/>
              </a:rPr>
              <a:pPr>
                <a:spcBef>
                  <a:spcPct val="0"/>
                </a:spcBef>
              </a:pPr>
              <a:t>12</a:t>
            </a:fld>
            <a:endParaRPr lang="en-US" altLang="zh-CN"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36808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20DB52-302D-44CC-8C0A-59A8BF97B7D5}" type="slidenum">
              <a:rPr lang="en-US" altLang="zh-CN" smtClean="0">
                <a:latin typeface="Arial" panose="020B0604020202020204" pitchFamily="34" charset="0"/>
              </a:rPr>
              <a:pPr>
                <a:spcBef>
                  <a:spcPct val="0"/>
                </a:spcBef>
              </a:pPr>
              <a:t>13</a:t>
            </a:fld>
            <a:endParaRPr lang="en-US" altLang="zh-CN" smtClean="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3606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B9FCE54-0793-48E7-A13E-A7F75D3F5886}" type="slidenum">
              <a:rPr lang="en-US" altLang="zh-CN" smtClean="0">
                <a:latin typeface="Arial" panose="020B0604020202020204" pitchFamily="34" charset="0"/>
              </a:rPr>
              <a:pPr>
                <a:spcBef>
                  <a:spcPct val="0"/>
                </a:spcBef>
              </a:pPr>
              <a:t>15</a:t>
            </a:fld>
            <a:endParaRPr lang="en-US" altLang="zh-CN" smtClean="0">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63649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0A30AB-8C24-448D-8E54-53DCFF69445E}" type="slidenum">
              <a:rPr lang="en-US" altLang="zh-CN" smtClean="0">
                <a:latin typeface="Arial" panose="020B0604020202020204" pitchFamily="34" charset="0"/>
              </a:rPr>
              <a:pPr>
                <a:spcBef>
                  <a:spcPct val="0"/>
                </a:spcBef>
              </a:pPr>
              <a:t>17</a:t>
            </a:fld>
            <a:endParaRPr lang="en-US" altLang="zh-CN"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44466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74C731D-232B-4F99-8192-CD9DA9D345EC}" type="slidenum">
              <a:rPr lang="en-US" altLang="zh-CN" smtClean="0">
                <a:latin typeface="Arial" panose="020B0604020202020204" pitchFamily="34" charset="0"/>
              </a:rPr>
              <a:pPr>
                <a:spcBef>
                  <a:spcPct val="0"/>
                </a:spcBef>
              </a:pPr>
              <a:t>18</a:t>
            </a:fld>
            <a:endParaRPr lang="en-US" altLang="zh-CN" smtClean="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0364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55A7C0-5A91-436D-A090-4DB253817FA4}" type="slidenum">
              <a:rPr lang="en-US" altLang="zh-CN" smtClean="0">
                <a:latin typeface="Arial" panose="020B0604020202020204" pitchFamily="34" charset="0"/>
              </a:rPr>
              <a:pPr>
                <a:spcBef>
                  <a:spcPct val="0"/>
                </a:spcBef>
              </a:pPr>
              <a:t>19</a:t>
            </a:fld>
            <a:endParaRPr lang="en-US" altLang="zh-CN" smtClean="0">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31957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39AB6A-BF3B-466A-9980-19413E7EA504}" type="slidenum">
              <a:rPr lang="en-US" altLang="zh-CN" smtClean="0">
                <a:latin typeface="Arial" panose="020B0604020202020204" pitchFamily="34" charset="0"/>
              </a:rPr>
              <a:pPr>
                <a:spcBef>
                  <a:spcPct val="0"/>
                </a:spcBef>
              </a:pPr>
              <a:t>20</a:t>
            </a:fld>
            <a:endParaRPr lang="en-US" altLang="zh-CN" smtClean="0">
              <a:latin typeface="Arial" panose="020B060402020202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41820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AB4272-FED8-4752-8F37-459A64F39A9F}" type="slidenum">
              <a:rPr lang="en-US" altLang="zh-CN" smtClean="0">
                <a:latin typeface="Arial" panose="020B0604020202020204" pitchFamily="34" charset="0"/>
              </a:rPr>
              <a:pPr>
                <a:spcBef>
                  <a:spcPct val="0"/>
                </a:spcBef>
              </a:pPr>
              <a:t>21</a:t>
            </a:fld>
            <a:endParaRPr lang="en-US" altLang="zh-CN"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43863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AFA6D6-5492-4E62-904C-637F645BF2A2}" type="slidenum">
              <a:rPr lang="en-US" altLang="zh-CN" smtClean="0">
                <a:latin typeface="Arial" panose="020B0604020202020204" pitchFamily="34" charset="0"/>
              </a:rPr>
              <a:pPr>
                <a:spcBef>
                  <a:spcPct val="0"/>
                </a:spcBef>
              </a:pPr>
              <a:t>22</a:t>
            </a:fld>
            <a:endParaRPr lang="en-US" altLang="zh-CN" smtClean="0">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7836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6760C02-2F3B-4AB9-8E66-5C6DC32C757B}" type="slidenum">
              <a:rPr lang="en-US" altLang="zh-CN" smtClean="0">
                <a:latin typeface="Arial" panose="020B0604020202020204" pitchFamily="34" charset="0"/>
              </a:rPr>
              <a:pPr>
                <a:spcBef>
                  <a:spcPct val="0"/>
                </a:spcBef>
              </a:pPr>
              <a:t>2</a:t>
            </a:fld>
            <a:endParaRPr lang="en-US" altLang="zh-CN" smtClean="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79642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982563-895A-44A3-9522-10F6FE7A414A}" type="slidenum">
              <a:rPr lang="en-US" altLang="zh-CN" smtClean="0">
                <a:latin typeface="Arial" panose="020B0604020202020204" pitchFamily="34" charset="0"/>
              </a:rPr>
              <a:pPr>
                <a:spcBef>
                  <a:spcPct val="0"/>
                </a:spcBef>
              </a:pPr>
              <a:t>23</a:t>
            </a:fld>
            <a:endParaRPr lang="en-US" altLang="zh-CN" smtClean="0">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37881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028470-C6CA-4690-93CC-277EC5DAE1A3}" type="slidenum">
              <a:rPr lang="en-US" altLang="zh-CN" smtClean="0">
                <a:latin typeface="Arial" panose="020B0604020202020204" pitchFamily="34" charset="0"/>
              </a:rPr>
              <a:pPr>
                <a:spcBef>
                  <a:spcPct val="0"/>
                </a:spcBef>
              </a:pPr>
              <a:t>24</a:t>
            </a:fld>
            <a:endParaRPr lang="en-US" altLang="zh-CN" smtClean="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87066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38DFB9C-B4E7-40DB-8529-32FA33F74E7D}" type="slidenum">
              <a:rPr lang="en-US" altLang="zh-CN" smtClean="0">
                <a:latin typeface="Arial" panose="020B0604020202020204" pitchFamily="34" charset="0"/>
              </a:rPr>
              <a:pPr>
                <a:spcBef>
                  <a:spcPct val="0"/>
                </a:spcBef>
              </a:pPr>
              <a:t>26</a:t>
            </a:fld>
            <a:endParaRPr lang="en-US" altLang="zh-CN" smtClean="0">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0603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E01A9A-004F-4867-ACEF-F75CA4AF5320}" type="slidenum">
              <a:rPr lang="en-US" altLang="zh-CN" smtClean="0">
                <a:latin typeface="Arial" panose="020B0604020202020204" pitchFamily="34" charset="0"/>
              </a:rPr>
              <a:pPr>
                <a:spcBef>
                  <a:spcPct val="0"/>
                </a:spcBef>
              </a:pPr>
              <a:t>28</a:t>
            </a:fld>
            <a:endParaRPr lang="en-US" altLang="zh-CN" smtClean="0">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8626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10931F-9705-4456-A586-DFC1C7CBD93A}" type="slidenum">
              <a:rPr lang="en-US" altLang="zh-CN" smtClean="0">
                <a:latin typeface="Arial" panose="020B0604020202020204" pitchFamily="34" charset="0"/>
              </a:rPr>
              <a:pPr>
                <a:spcBef>
                  <a:spcPct val="0"/>
                </a:spcBef>
              </a:pPr>
              <a:t>34</a:t>
            </a:fld>
            <a:endParaRPr lang="en-US" altLang="zh-CN" smtClean="0">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96457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A692B9-02FF-4E75-9537-D4179135C162}" type="slidenum">
              <a:rPr lang="en-US" altLang="zh-CN" smtClean="0">
                <a:latin typeface="Arial" panose="020B0604020202020204" pitchFamily="34" charset="0"/>
              </a:rPr>
              <a:pPr>
                <a:spcBef>
                  <a:spcPct val="0"/>
                </a:spcBef>
              </a:pPr>
              <a:t>35</a:t>
            </a:fld>
            <a:endParaRPr lang="en-US" altLang="zh-CN" smtClean="0">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67920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47C877-0BC3-4192-A2BE-E35CFFACD14C}" type="slidenum">
              <a:rPr lang="en-US" altLang="zh-CN" smtClean="0">
                <a:latin typeface="Arial" panose="020B0604020202020204" pitchFamily="34" charset="0"/>
              </a:rPr>
              <a:pPr>
                <a:spcBef>
                  <a:spcPct val="0"/>
                </a:spcBef>
              </a:pPr>
              <a:t>36</a:t>
            </a:fld>
            <a:endParaRPr lang="en-US" altLang="zh-CN" smtClean="0">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69220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271A77-B0D1-4A9B-A84F-A206F29D5DFE}" type="slidenum">
              <a:rPr lang="en-US" altLang="zh-CN" smtClean="0">
                <a:latin typeface="Arial" panose="020B0604020202020204" pitchFamily="34" charset="0"/>
              </a:rPr>
              <a:pPr>
                <a:spcBef>
                  <a:spcPct val="0"/>
                </a:spcBef>
              </a:pPr>
              <a:t>37</a:t>
            </a:fld>
            <a:endParaRPr lang="en-US" altLang="zh-CN"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endParaRPr>
          </a:p>
        </p:txBody>
      </p:sp>
    </p:spTree>
    <p:extLst>
      <p:ext uri="{BB962C8B-B14F-4D97-AF65-F5344CB8AC3E}">
        <p14:creationId xmlns:p14="http://schemas.microsoft.com/office/powerpoint/2010/main" val="224363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F3D051-5D48-45F1-8271-278BBF81B5D5}" type="slidenum">
              <a:rPr lang="en-US" altLang="zh-CN" smtClean="0">
                <a:latin typeface="Arial" panose="020B0604020202020204" pitchFamily="34" charset="0"/>
              </a:rPr>
              <a:pPr>
                <a:spcBef>
                  <a:spcPct val="0"/>
                </a:spcBef>
              </a:pPr>
              <a:t>38</a:t>
            </a:fld>
            <a:endParaRPr lang="en-US" altLang="zh-CN" smtClean="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13950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389F57-C8D7-4423-A155-6994C1E77C42}" type="slidenum">
              <a:rPr lang="en-US" altLang="zh-CN" smtClean="0">
                <a:latin typeface="Arial" panose="020B0604020202020204" pitchFamily="34" charset="0"/>
              </a:rPr>
              <a:pPr>
                <a:spcBef>
                  <a:spcPct val="0"/>
                </a:spcBef>
              </a:pPr>
              <a:t>39</a:t>
            </a:fld>
            <a:endParaRPr lang="en-US" altLang="zh-CN" smtClean="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6137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E41301-9794-4A5E-BA57-6DF04FE375CB}" type="slidenum">
              <a:rPr lang="en-US" altLang="zh-CN" smtClean="0">
                <a:latin typeface="Arial" panose="020B0604020202020204" pitchFamily="34" charset="0"/>
              </a:rPr>
              <a:pPr>
                <a:spcBef>
                  <a:spcPct val="0"/>
                </a:spcBef>
              </a:pPr>
              <a:t>3</a:t>
            </a:fld>
            <a:endParaRPr lang="en-US" altLang="zh-CN"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77892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908902-BA9F-4081-8AE6-5B27CCFC21BC}" type="slidenum">
              <a:rPr lang="en-US" altLang="zh-CN" smtClean="0">
                <a:latin typeface="Arial" panose="020B0604020202020204" pitchFamily="34" charset="0"/>
              </a:rPr>
              <a:pPr>
                <a:spcBef>
                  <a:spcPct val="0"/>
                </a:spcBef>
              </a:pPr>
              <a:t>40</a:t>
            </a:fld>
            <a:endParaRPr lang="en-US" altLang="zh-CN" smtClean="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21835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F82EA8-CAC0-40CA-97BF-F62D1E5FF42F}" type="slidenum">
              <a:rPr lang="en-US" altLang="zh-CN" smtClean="0">
                <a:latin typeface="Arial" panose="020B0604020202020204" pitchFamily="34" charset="0"/>
              </a:rPr>
              <a:pPr>
                <a:spcBef>
                  <a:spcPct val="0"/>
                </a:spcBef>
              </a:pPr>
              <a:t>41</a:t>
            </a:fld>
            <a:endParaRPr lang="en-US" altLang="zh-CN" smtClean="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91282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FB1CBD-836C-4770-B1FD-FE2031BF90A3}" type="slidenum">
              <a:rPr lang="en-US" altLang="zh-CN" smtClean="0">
                <a:latin typeface="Arial" panose="020B0604020202020204" pitchFamily="34" charset="0"/>
              </a:rPr>
              <a:pPr>
                <a:spcBef>
                  <a:spcPct val="0"/>
                </a:spcBef>
              </a:pPr>
              <a:t>44</a:t>
            </a:fld>
            <a:endParaRPr lang="en-US" altLang="zh-CN"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86996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60F549-7406-4AD7-82A6-8855092AE12C}" type="slidenum">
              <a:rPr lang="en-US" altLang="zh-CN" smtClean="0">
                <a:latin typeface="Arial" panose="020B0604020202020204" pitchFamily="34" charset="0"/>
              </a:rPr>
              <a:pPr>
                <a:spcBef>
                  <a:spcPct val="0"/>
                </a:spcBef>
              </a:pPr>
              <a:t>45</a:t>
            </a:fld>
            <a:endParaRPr lang="en-US" altLang="zh-CN"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72761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47EEE0-81E9-48D1-B698-83C0A450FC8A}" type="slidenum">
              <a:rPr lang="en-US" altLang="zh-CN" smtClean="0">
                <a:latin typeface="Arial" panose="020B0604020202020204" pitchFamily="34" charset="0"/>
              </a:rPr>
              <a:pPr>
                <a:spcBef>
                  <a:spcPct val="0"/>
                </a:spcBef>
              </a:pPr>
              <a:t>46</a:t>
            </a:fld>
            <a:endParaRPr lang="en-US" altLang="zh-CN" smtClean="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74741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1C989E-A777-4EFE-866B-10CE48D13EFC}" type="slidenum">
              <a:rPr lang="en-US" altLang="zh-CN" smtClean="0">
                <a:latin typeface="Arial" panose="020B0604020202020204" pitchFamily="34" charset="0"/>
              </a:rPr>
              <a:pPr>
                <a:spcBef>
                  <a:spcPct val="0"/>
                </a:spcBef>
              </a:pPr>
              <a:t>47</a:t>
            </a:fld>
            <a:endParaRPr lang="en-US" altLang="zh-CN"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1945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9ADA724-AEEE-498A-B408-A129E6141DA1}" type="slidenum">
              <a:rPr lang="en-US" altLang="zh-CN" smtClean="0">
                <a:latin typeface="Arial" panose="020B0604020202020204" pitchFamily="34" charset="0"/>
              </a:rPr>
              <a:pPr>
                <a:spcBef>
                  <a:spcPct val="0"/>
                </a:spcBef>
              </a:pPr>
              <a:t>49</a:t>
            </a:fld>
            <a:endParaRPr lang="en-US" altLang="zh-CN" smtClean="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51108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B975D8F-95A8-47D4-942B-D4B713C685B9}" type="slidenum">
              <a:rPr lang="en-US" altLang="zh-CN" smtClean="0">
                <a:latin typeface="Arial" panose="020B0604020202020204" pitchFamily="34" charset="0"/>
              </a:rPr>
              <a:pPr>
                <a:spcBef>
                  <a:spcPct val="0"/>
                </a:spcBef>
              </a:pPr>
              <a:t>50</a:t>
            </a:fld>
            <a:endParaRPr lang="en-US" altLang="zh-CN" smtClean="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39624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47F0AF5-8D46-4157-9D9D-0240001BF085}" type="slidenum">
              <a:rPr lang="en-US" altLang="zh-CN" smtClean="0">
                <a:latin typeface="Arial" panose="020B0604020202020204" pitchFamily="34" charset="0"/>
              </a:rPr>
              <a:pPr>
                <a:spcBef>
                  <a:spcPct val="0"/>
                </a:spcBef>
              </a:pPr>
              <a:t>53</a:t>
            </a:fld>
            <a:endParaRPr lang="en-US" altLang="zh-CN" smtClean="0">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6346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EE0317-C2CD-4058-A216-F383FA16BF11}" type="slidenum">
              <a:rPr lang="en-US" altLang="zh-CN" smtClean="0">
                <a:latin typeface="Arial" panose="020B0604020202020204" pitchFamily="34" charset="0"/>
              </a:rPr>
              <a:pPr>
                <a:spcBef>
                  <a:spcPct val="0"/>
                </a:spcBef>
              </a:pPr>
              <a:t>54</a:t>
            </a:fld>
            <a:endParaRPr lang="en-US" altLang="zh-CN" smtClean="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4164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C1656E1-62E2-47AB-A7BE-7C78132FB1B3}" type="slidenum">
              <a:rPr lang="en-US" altLang="zh-CN" smtClean="0">
                <a:latin typeface="Arial" panose="020B0604020202020204" pitchFamily="34" charset="0"/>
              </a:rPr>
              <a:pPr>
                <a:spcBef>
                  <a:spcPct val="0"/>
                </a:spcBef>
              </a:pPr>
              <a:t>4</a:t>
            </a:fld>
            <a:endParaRPr lang="en-US" altLang="zh-CN" smtClean="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68519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E5B168-C052-4283-AC4B-48EA806246B1}" type="slidenum">
              <a:rPr lang="en-US" altLang="zh-CN" smtClean="0">
                <a:latin typeface="Arial" panose="020B0604020202020204" pitchFamily="34" charset="0"/>
              </a:rPr>
              <a:pPr>
                <a:spcBef>
                  <a:spcPct val="0"/>
                </a:spcBef>
              </a:pPr>
              <a:t>55</a:t>
            </a:fld>
            <a:endParaRPr lang="en-US" altLang="zh-CN" smtClean="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8111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1F84DB-9CB0-455D-BA78-2B673172C6C9}" type="slidenum">
              <a:rPr lang="en-US" altLang="zh-CN" smtClean="0">
                <a:latin typeface="Arial" panose="020B0604020202020204" pitchFamily="34" charset="0"/>
              </a:rPr>
              <a:pPr>
                <a:spcBef>
                  <a:spcPct val="0"/>
                </a:spcBef>
              </a:pPr>
              <a:t>56</a:t>
            </a:fld>
            <a:endParaRPr lang="en-US" altLang="zh-CN" smtClean="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81458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8ECFCE-75C3-4E8A-A7D3-1DCA3A699462}" type="slidenum">
              <a:rPr lang="en-US" altLang="zh-CN" smtClean="0">
                <a:latin typeface="Arial" panose="020B0604020202020204" pitchFamily="34" charset="0"/>
              </a:rPr>
              <a:pPr>
                <a:spcBef>
                  <a:spcPct val="0"/>
                </a:spcBef>
              </a:pPr>
              <a:t>57</a:t>
            </a:fld>
            <a:endParaRPr lang="en-US" altLang="zh-CN" smtClean="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76653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9D32D3-A31D-4F94-A175-DC6A7836C7F6}" type="slidenum">
              <a:rPr lang="en-US" altLang="zh-CN" smtClean="0">
                <a:latin typeface="Arial" panose="020B0604020202020204" pitchFamily="34" charset="0"/>
              </a:rPr>
              <a:pPr>
                <a:spcBef>
                  <a:spcPct val="0"/>
                </a:spcBef>
              </a:pPr>
              <a:t>58</a:t>
            </a:fld>
            <a:endParaRPr lang="en-US" altLang="zh-CN" smtClean="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3122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A84A499-8020-4E5C-9096-BC88CA5435CD}" type="slidenum">
              <a:rPr lang="en-US" altLang="zh-CN" smtClean="0">
                <a:latin typeface="Arial" panose="020B0604020202020204" pitchFamily="34" charset="0"/>
              </a:rPr>
              <a:pPr>
                <a:spcBef>
                  <a:spcPct val="0"/>
                </a:spcBef>
              </a:pPr>
              <a:t>59</a:t>
            </a:fld>
            <a:endParaRPr lang="en-US" altLang="zh-CN" smtClean="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45891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EB08DE-C3CE-4203-A313-032DF8BEA685}" type="slidenum">
              <a:rPr lang="en-US" altLang="zh-CN" smtClean="0">
                <a:latin typeface="Arial" panose="020B0604020202020204" pitchFamily="34" charset="0"/>
              </a:rPr>
              <a:pPr>
                <a:spcBef>
                  <a:spcPct val="0"/>
                </a:spcBef>
              </a:pPr>
              <a:t>5</a:t>
            </a:fld>
            <a:endParaRPr lang="en-US" altLang="zh-CN" smtClean="0">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5117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EBAC4-A328-4291-AA6C-AC7F84B118E5}" type="slidenum">
              <a:rPr lang="en-US" altLang="zh-CN" smtClean="0">
                <a:latin typeface="Arial" panose="020B0604020202020204" pitchFamily="34" charset="0"/>
              </a:rPr>
              <a:pPr>
                <a:spcBef>
                  <a:spcPct val="0"/>
                </a:spcBef>
              </a:pPr>
              <a:t>6</a:t>
            </a:fld>
            <a:endParaRPr lang="en-US" altLang="zh-CN" smtClean="0">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8692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D0138C-7A79-4429-9392-06A018813D3A}" type="slidenum">
              <a:rPr lang="en-US" altLang="zh-CN" smtClean="0">
                <a:latin typeface="Arial" panose="020B0604020202020204" pitchFamily="34" charset="0"/>
              </a:rPr>
              <a:pPr>
                <a:spcBef>
                  <a:spcPct val="0"/>
                </a:spcBef>
              </a:pPr>
              <a:t>7</a:t>
            </a:fld>
            <a:endParaRPr lang="en-US" altLang="zh-CN"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098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6579BD6-02BB-438D-8388-DF57EB7B4BAE}" type="slidenum">
              <a:rPr lang="en-US" altLang="zh-CN" smtClean="0">
                <a:latin typeface="Arial" panose="020B0604020202020204" pitchFamily="34" charset="0"/>
              </a:rPr>
              <a:pPr>
                <a:spcBef>
                  <a:spcPct val="0"/>
                </a:spcBef>
              </a:pPr>
              <a:t>9</a:t>
            </a:fld>
            <a:endParaRPr lang="en-US" altLang="zh-CN"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77609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F2B9C-AD8E-44E6-9CA0-B763BA025760}" type="slidenum">
              <a:rPr lang="en-US" altLang="zh-CN" smtClean="0">
                <a:latin typeface="Arial" panose="020B0604020202020204" pitchFamily="34" charset="0"/>
              </a:rPr>
              <a:pPr>
                <a:spcBef>
                  <a:spcPct val="0"/>
                </a:spcBef>
              </a:pPr>
              <a:t>10</a:t>
            </a:fld>
            <a:endParaRPr lang="en-US" altLang="zh-CN"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8216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11061ACA-9E3F-4729-8F57-0AA011CC9BE3}" type="slidenum">
              <a:rPr lang="en-US" altLang="zh-CN"/>
              <a:pPr>
                <a:defRPr/>
              </a:pPr>
              <a:t>‹#›</a:t>
            </a:fld>
            <a:endParaRPr lang="en-US" altLang="zh-CN"/>
          </a:p>
        </p:txBody>
      </p:sp>
    </p:spTree>
    <p:extLst>
      <p:ext uri="{BB962C8B-B14F-4D97-AF65-F5344CB8AC3E}">
        <p14:creationId xmlns:p14="http://schemas.microsoft.com/office/powerpoint/2010/main" val="89916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0FD71F5-1933-4613-B851-99AD4BD1BD17}" type="slidenum">
              <a:rPr lang="en-US" altLang="zh-CN"/>
              <a:pPr>
                <a:defRPr/>
              </a:pPr>
              <a:t>‹#›</a:t>
            </a:fld>
            <a:endParaRPr lang="en-US" altLang="zh-CN"/>
          </a:p>
        </p:txBody>
      </p:sp>
    </p:spTree>
    <p:extLst>
      <p:ext uri="{BB962C8B-B14F-4D97-AF65-F5344CB8AC3E}">
        <p14:creationId xmlns:p14="http://schemas.microsoft.com/office/powerpoint/2010/main" val="281802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7A0C820-57E7-4B3B-9A9B-F8EDAD23EA03}" type="slidenum">
              <a:rPr lang="en-US" altLang="zh-CN"/>
              <a:pPr>
                <a:defRPr/>
              </a:pPr>
              <a:t>‹#›</a:t>
            </a:fld>
            <a:endParaRPr lang="en-US" altLang="zh-CN"/>
          </a:p>
        </p:txBody>
      </p:sp>
    </p:spTree>
    <p:extLst>
      <p:ext uri="{BB962C8B-B14F-4D97-AF65-F5344CB8AC3E}">
        <p14:creationId xmlns:p14="http://schemas.microsoft.com/office/powerpoint/2010/main" val="386599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5593FCD-FE74-47E3-9704-1A80576A554B}" type="slidenum">
              <a:rPr lang="en-US" altLang="zh-CN"/>
              <a:pPr>
                <a:defRPr/>
              </a:pPr>
              <a:t>‹#›</a:t>
            </a:fld>
            <a:endParaRPr lang="en-US" altLang="zh-CN"/>
          </a:p>
        </p:txBody>
      </p:sp>
    </p:spTree>
    <p:extLst>
      <p:ext uri="{BB962C8B-B14F-4D97-AF65-F5344CB8AC3E}">
        <p14:creationId xmlns:p14="http://schemas.microsoft.com/office/powerpoint/2010/main" val="180843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1D4E059-E723-4DFB-B83B-9005064F4375}" type="slidenum">
              <a:rPr lang="en-US" altLang="zh-CN"/>
              <a:pPr>
                <a:defRPr/>
              </a:pPr>
              <a:t>‹#›</a:t>
            </a:fld>
            <a:endParaRPr lang="en-US" altLang="zh-CN"/>
          </a:p>
        </p:txBody>
      </p:sp>
    </p:spTree>
    <p:extLst>
      <p:ext uri="{BB962C8B-B14F-4D97-AF65-F5344CB8AC3E}">
        <p14:creationId xmlns:p14="http://schemas.microsoft.com/office/powerpoint/2010/main" val="23124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C94FAC80-5DC3-400D-A143-E0652B586851}" type="slidenum">
              <a:rPr lang="en-US" altLang="zh-CN"/>
              <a:pPr>
                <a:defRPr/>
              </a:pPr>
              <a:t>‹#›</a:t>
            </a:fld>
            <a:endParaRPr lang="en-US" altLang="zh-CN"/>
          </a:p>
        </p:txBody>
      </p:sp>
    </p:spTree>
    <p:extLst>
      <p:ext uri="{BB962C8B-B14F-4D97-AF65-F5344CB8AC3E}">
        <p14:creationId xmlns:p14="http://schemas.microsoft.com/office/powerpoint/2010/main" val="108737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CB468662-7591-4970-A60C-5CF7E340EBFF}" type="slidenum">
              <a:rPr lang="en-US" altLang="zh-CN"/>
              <a:pPr>
                <a:defRPr/>
              </a:pPr>
              <a:t>‹#›</a:t>
            </a:fld>
            <a:endParaRPr lang="en-US" altLang="zh-CN"/>
          </a:p>
        </p:txBody>
      </p:sp>
    </p:spTree>
    <p:extLst>
      <p:ext uri="{BB962C8B-B14F-4D97-AF65-F5344CB8AC3E}">
        <p14:creationId xmlns:p14="http://schemas.microsoft.com/office/powerpoint/2010/main" val="419396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BFF9576E-1E02-4331-8F41-01C36DF9B3EE}" type="slidenum">
              <a:rPr lang="en-US" altLang="zh-CN"/>
              <a:pPr>
                <a:defRPr/>
              </a:pPr>
              <a:t>‹#›</a:t>
            </a:fld>
            <a:endParaRPr lang="en-US" altLang="zh-CN"/>
          </a:p>
        </p:txBody>
      </p:sp>
    </p:spTree>
    <p:extLst>
      <p:ext uri="{BB962C8B-B14F-4D97-AF65-F5344CB8AC3E}">
        <p14:creationId xmlns:p14="http://schemas.microsoft.com/office/powerpoint/2010/main" val="245881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C541776B-EEEC-4DA8-8AFD-6ED0CF7ADB09}" type="slidenum">
              <a:rPr lang="en-US" altLang="zh-CN"/>
              <a:pPr>
                <a:defRPr/>
              </a:pPr>
              <a:t>‹#›</a:t>
            </a:fld>
            <a:endParaRPr lang="en-US" altLang="zh-CN"/>
          </a:p>
        </p:txBody>
      </p:sp>
    </p:spTree>
    <p:extLst>
      <p:ext uri="{BB962C8B-B14F-4D97-AF65-F5344CB8AC3E}">
        <p14:creationId xmlns:p14="http://schemas.microsoft.com/office/powerpoint/2010/main" val="268279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11E743B2-5C5B-4FFC-BF4A-4184720920AA}" type="slidenum">
              <a:rPr lang="en-US" altLang="zh-CN"/>
              <a:pPr>
                <a:defRPr/>
              </a:pPr>
              <a:t>‹#›</a:t>
            </a:fld>
            <a:endParaRPr lang="en-US" altLang="zh-CN"/>
          </a:p>
        </p:txBody>
      </p:sp>
    </p:spTree>
    <p:extLst>
      <p:ext uri="{BB962C8B-B14F-4D97-AF65-F5344CB8AC3E}">
        <p14:creationId xmlns:p14="http://schemas.microsoft.com/office/powerpoint/2010/main" val="70900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5C815097-12B6-4FC0-B3D5-3D8C55A0B7AF}" type="slidenum">
              <a:rPr lang="en-US" altLang="zh-CN"/>
              <a:pPr>
                <a:defRPr/>
              </a:pPr>
              <a:t>‹#›</a:t>
            </a:fld>
            <a:endParaRPr lang="en-US" altLang="zh-CN"/>
          </a:p>
        </p:txBody>
      </p:sp>
    </p:spTree>
    <p:extLst>
      <p:ext uri="{BB962C8B-B14F-4D97-AF65-F5344CB8AC3E}">
        <p14:creationId xmlns:p14="http://schemas.microsoft.com/office/powerpoint/2010/main" val="313827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pitchFamily="34" charset="0"/>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pitchFamily="34" charset="0"/>
              </a:defRPr>
            </a:lvl1pPr>
          </a:lstStyle>
          <a:p>
            <a:pPr>
              <a:defRPr/>
            </a:pPr>
            <a:endParaRPr lang="en-US" altLang="zh-CN"/>
          </a:p>
        </p:txBody>
      </p:sp>
      <p:sp>
        <p:nvSpPr>
          <p:cNvPr id="3082" name="Rectangle 1034"/>
          <p:cNvSpPr>
            <a:spLocks noGrp="1" noChangeArrowheads="1"/>
          </p:cNvSpPr>
          <p:nvPr>
            <p:ph type="sldNum" sz="quarter" idx="4"/>
          </p:nvPr>
        </p:nvSpPr>
        <p:spPr bwMode="auto">
          <a:xfrm>
            <a:off x="98425" y="62928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a:solidFill>
                  <a:schemeClr val="bg1"/>
                </a:solidFill>
              </a:defRPr>
            </a:lvl1pPr>
          </a:lstStyle>
          <a:p>
            <a:pPr>
              <a:defRPr/>
            </a:pPr>
            <a:fld id="{45873FFD-2634-4113-B879-F9E689BF7BE6}"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audio" Target="../media/audio3.wav"/><Relationship Id="rId4" Type="http://schemas.openxmlformats.org/officeDocument/2006/relationships/audio" Target="../media/audio2.wav"/></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0F15AA-BBC9-4899-9B41-BDD0814439A3}" type="slidenum">
              <a:rPr kumimoji="0" lang="en-US" altLang="zh-CN" sz="2600" smtClean="0">
                <a:solidFill>
                  <a:schemeClr val="bg1"/>
                </a:solidFill>
              </a:rPr>
              <a:pPr>
                <a:spcBef>
                  <a:spcPct val="0"/>
                </a:spcBef>
                <a:buClrTx/>
                <a:buSzTx/>
                <a:buFontTx/>
                <a:buNone/>
              </a:pPr>
              <a:t>1</a:t>
            </a:fld>
            <a:endParaRPr kumimoji="0" lang="en-US" altLang="zh-CN" sz="2600" smtClean="0">
              <a:solidFill>
                <a:schemeClr val="bg1"/>
              </a:solidFill>
            </a:endParaRPr>
          </a:p>
        </p:txBody>
      </p:sp>
      <p:sp>
        <p:nvSpPr>
          <p:cNvPr id="409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100" name="Rectangle 2"/>
          <p:cNvSpPr>
            <a:spLocks noGrp="1" noChangeArrowheads="1"/>
          </p:cNvSpPr>
          <p:nvPr>
            <p:ph type="title"/>
          </p:nvPr>
        </p:nvSpPr>
        <p:spPr>
          <a:xfrm>
            <a:off x="533400" y="228600"/>
            <a:ext cx="8382000" cy="609600"/>
          </a:xfrm>
        </p:spPr>
        <p:txBody>
          <a:bodyPr/>
          <a:lstStyle/>
          <a:p>
            <a:pPr eaLnBrk="1" hangingPunct="1"/>
            <a:r>
              <a:rPr lang="en-US" altLang="zh-CN" sz="2800" dirty="0" smtClean="0">
                <a:solidFill>
                  <a:srgbClr val="003300"/>
                </a:solidFill>
                <a:latin typeface="Times New Roman" panose="02020603050405020304" pitchFamily="18" charset="0"/>
              </a:rPr>
              <a:t>                      </a:t>
            </a:r>
            <a:r>
              <a:rPr lang="zh-CN" altLang="en-US" dirty="0" smtClean="0">
                <a:solidFill>
                  <a:schemeClr val="bg2"/>
                </a:solidFill>
                <a:latin typeface="华文新魏" panose="02010800040101010101" pitchFamily="2" charset="-122"/>
                <a:ea typeface="华文新魏" panose="02010800040101010101" pitchFamily="2" charset="-122"/>
              </a:rPr>
              <a:t>从 一 个小小 案 例 谈 起</a:t>
            </a:r>
          </a:p>
        </p:txBody>
      </p:sp>
      <p:sp>
        <p:nvSpPr>
          <p:cNvPr id="4101" name="Rectangle 3"/>
          <p:cNvSpPr>
            <a:spLocks noGrp="1" noChangeArrowheads="1"/>
          </p:cNvSpPr>
          <p:nvPr>
            <p:ph type="body" idx="1"/>
          </p:nvPr>
        </p:nvSpPr>
        <p:spPr>
          <a:xfrm>
            <a:off x="533400" y="990600"/>
            <a:ext cx="8610600" cy="5867400"/>
          </a:xfrm>
        </p:spPr>
        <p:txBody>
          <a:bodyPr/>
          <a:lstStyle/>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某个老师（</a:t>
            </a:r>
            <a:r>
              <a:rPr lang="en-US" altLang="zh-CN" sz="2400" b="1" dirty="0" smtClean="0">
                <a:solidFill>
                  <a:schemeClr val="bg2"/>
                </a:solidFill>
                <a:latin typeface="Times New Roman" panose="02020603050405020304" pitchFamily="18" charset="0"/>
                <a:ea typeface="仿宋_GB2312" pitchFamily="49" charset="-122"/>
              </a:rPr>
              <a:t>T</a:t>
            </a:r>
            <a:r>
              <a:rPr lang="zh-CN" altLang="en-US" sz="2400" b="1" dirty="0" smtClean="0">
                <a:solidFill>
                  <a:schemeClr val="bg2"/>
                </a:solidFill>
                <a:latin typeface="Times New Roman" panose="02020603050405020304" pitchFamily="18" charset="0"/>
                <a:ea typeface="仿宋_GB2312" pitchFamily="49" charset="-122"/>
              </a:rPr>
              <a:t>）想要考察一个同学（</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）的学习情况和技术水平，于是交给该学生一个任务。</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 : </a:t>
            </a:r>
            <a:r>
              <a:rPr lang="zh-CN" altLang="en-US" sz="2400" b="1" dirty="0" smtClean="0">
                <a:solidFill>
                  <a:schemeClr val="bg2"/>
                </a:solidFill>
                <a:latin typeface="Times New Roman" panose="02020603050405020304" pitchFamily="18" charset="0"/>
                <a:ea typeface="仿宋_GB2312" pitchFamily="49" charset="-122"/>
              </a:rPr>
              <a:t>我有一个朋友想要一个</a:t>
            </a:r>
            <a:r>
              <a:rPr lang="zh-CN" altLang="en-US" sz="2400" b="1" u="sng" dirty="0" smtClean="0">
                <a:solidFill>
                  <a:srgbClr val="0000FF"/>
                </a:solidFill>
                <a:latin typeface="Times New Roman" panose="02020603050405020304" pitchFamily="18" charset="0"/>
                <a:ea typeface="仿宋_GB2312" pitchFamily="49" charset="-122"/>
              </a:rPr>
              <a:t>图象浏览</a:t>
            </a:r>
            <a:r>
              <a:rPr lang="zh-CN" altLang="en-US" sz="2400" b="1" dirty="0" smtClean="0">
                <a:solidFill>
                  <a:schemeClr val="bg2"/>
                </a:solidFill>
                <a:latin typeface="Times New Roman" panose="02020603050405020304" pitchFamily="18" charset="0"/>
                <a:ea typeface="仿宋_GB2312" pitchFamily="49" charset="-122"/>
              </a:rPr>
              <a:t>软件，能够查看多种格式的图象，包括</a:t>
            </a:r>
            <a:r>
              <a:rPr lang="en-US" altLang="zh-CN" sz="2400" b="1" dirty="0" smtClean="0">
                <a:solidFill>
                  <a:schemeClr val="bg2"/>
                </a:solidFill>
                <a:latin typeface="Times New Roman" panose="02020603050405020304" pitchFamily="18" charset="0"/>
                <a:ea typeface="仿宋_GB2312" pitchFamily="49" charset="-122"/>
              </a:rPr>
              <a:t>BMP</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TIFF</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JPG</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PNG</a:t>
            </a:r>
            <a:r>
              <a:rPr lang="zh-CN" altLang="en-US" sz="2400" b="1" dirty="0" smtClean="0">
                <a:solidFill>
                  <a:schemeClr val="bg2"/>
                </a:solidFill>
                <a:latin typeface="Times New Roman" panose="02020603050405020304" pitchFamily="18" charset="0"/>
                <a:ea typeface="仿宋_GB2312" pitchFamily="49" charset="-122"/>
              </a:rPr>
              <a:t>，并且能够支持一般的放大、缩小、漫游。你能做这样一个软件吗？</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：就是类似以前</a:t>
            </a:r>
            <a:r>
              <a:rPr lang="en-US" altLang="zh-CN" sz="2400" b="1" dirty="0" smtClean="0">
                <a:solidFill>
                  <a:schemeClr val="bg2"/>
                </a:solidFill>
                <a:latin typeface="Times New Roman" panose="02020603050405020304" pitchFamily="18" charset="0"/>
                <a:ea typeface="仿宋_GB2312" pitchFamily="49" charset="-122"/>
              </a:rPr>
              <a:t>ACDSEE</a:t>
            </a:r>
            <a:r>
              <a:rPr lang="zh-CN" altLang="en-US" sz="2400" b="1" dirty="0" smtClean="0">
                <a:solidFill>
                  <a:schemeClr val="bg2"/>
                </a:solidFill>
                <a:latin typeface="Times New Roman" panose="02020603050405020304" pitchFamily="18" charset="0"/>
                <a:ea typeface="仿宋_GB2312" pitchFamily="49" charset="-122"/>
              </a:rPr>
              <a:t>这样的软件吗？</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  </a:t>
            </a:r>
            <a:r>
              <a:rPr lang="zh-CN" altLang="en-US" sz="2400" b="1" dirty="0" smtClean="0">
                <a:solidFill>
                  <a:schemeClr val="bg2"/>
                </a:solidFill>
                <a:latin typeface="Times New Roman" panose="02020603050405020304" pitchFamily="18" charset="0"/>
                <a:ea typeface="仿宋_GB2312" pitchFamily="49" charset="-122"/>
              </a:rPr>
              <a:t>差不多，不过不需要商业软件那么强大的功能，我这个朋友计算机是</a:t>
            </a:r>
            <a:r>
              <a:rPr lang="zh-CN" altLang="en-US" sz="2400" b="1" u="sng" dirty="0" smtClean="0">
                <a:solidFill>
                  <a:srgbClr val="CC3300"/>
                </a:solidFill>
                <a:latin typeface="Times New Roman" panose="02020603050405020304" pitchFamily="18" charset="0"/>
                <a:ea typeface="仿宋_GB2312" pitchFamily="49" charset="-122"/>
              </a:rPr>
              <a:t>外行</a:t>
            </a:r>
            <a:r>
              <a:rPr lang="zh-CN" altLang="en-US" sz="2400" b="1" dirty="0" smtClean="0">
                <a:solidFill>
                  <a:schemeClr val="bg2"/>
                </a:solidFill>
                <a:latin typeface="Times New Roman" panose="02020603050405020304" pitchFamily="18" charset="0"/>
                <a:ea typeface="仿宋_GB2312" pitchFamily="49" charset="-122"/>
              </a:rPr>
              <a:t>，最好能做的比较方便，傻瓜型的，但是例如象</a:t>
            </a:r>
            <a:r>
              <a:rPr lang="en-US" altLang="zh-CN" sz="2400" b="1" dirty="0" smtClean="0">
                <a:solidFill>
                  <a:schemeClr val="bg2"/>
                </a:solidFill>
                <a:latin typeface="Times New Roman" panose="02020603050405020304" pitchFamily="18" charset="0"/>
                <a:ea typeface="仿宋_GB2312" pitchFamily="49" charset="-122"/>
              </a:rPr>
              <a:t>ACDSEE</a:t>
            </a:r>
            <a:r>
              <a:rPr lang="zh-CN" altLang="en-US" sz="2400" b="1" dirty="0" smtClean="0">
                <a:solidFill>
                  <a:schemeClr val="bg2"/>
                </a:solidFill>
                <a:latin typeface="Times New Roman" panose="02020603050405020304" pitchFamily="18" charset="0"/>
                <a:ea typeface="仿宋_GB2312" pitchFamily="49" charset="-122"/>
              </a:rPr>
              <a:t>自动翻页这种功能还是要的。</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：我以前学过</a:t>
            </a:r>
            <a:r>
              <a:rPr lang="en-US" altLang="zh-CN" sz="2400" b="1" dirty="0" smtClean="0">
                <a:solidFill>
                  <a:schemeClr val="bg2"/>
                </a:solidFill>
                <a:latin typeface="Times New Roman" panose="02020603050405020304" pitchFamily="18" charset="0"/>
                <a:ea typeface="仿宋_GB2312" pitchFamily="49" charset="-122"/>
              </a:rPr>
              <a:t>BMP</a:t>
            </a:r>
            <a:r>
              <a:rPr lang="zh-CN" altLang="en-US" sz="2400" b="1" dirty="0" smtClean="0">
                <a:solidFill>
                  <a:schemeClr val="bg2"/>
                </a:solidFill>
                <a:latin typeface="Times New Roman" panose="02020603050405020304" pitchFamily="18" charset="0"/>
                <a:ea typeface="仿宋_GB2312" pitchFamily="49" charset="-122"/>
              </a:rPr>
              <a:t>和</a:t>
            </a:r>
            <a:r>
              <a:rPr lang="en-US" altLang="zh-CN" sz="2400" b="1" dirty="0" smtClean="0">
                <a:solidFill>
                  <a:schemeClr val="bg2"/>
                </a:solidFill>
                <a:latin typeface="Times New Roman" panose="02020603050405020304" pitchFamily="18" charset="0"/>
                <a:ea typeface="仿宋_GB2312" pitchFamily="49" charset="-122"/>
              </a:rPr>
              <a:t>JPG</a:t>
            </a:r>
            <a:r>
              <a:rPr lang="zh-CN" altLang="en-US" sz="2400" b="1" dirty="0" smtClean="0">
                <a:solidFill>
                  <a:schemeClr val="bg2"/>
                </a:solidFill>
                <a:latin typeface="Times New Roman" panose="02020603050405020304" pitchFamily="18" charset="0"/>
                <a:ea typeface="仿宋_GB2312" pitchFamily="49" charset="-122"/>
              </a:rPr>
              <a:t>的图象格式解析，我想没有问题</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a:t>
            </a:r>
            <a:r>
              <a:rPr lang="zh-CN" altLang="en-US" sz="2400" b="1" dirty="0" smtClean="0">
                <a:solidFill>
                  <a:schemeClr val="bg2"/>
                </a:solidFill>
                <a:latin typeface="Times New Roman" panose="02020603050405020304" pitchFamily="18" charset="0"/>
                <a:ea typeface="仿宋_GB2312" pitchFamily="49" charset="-122"/>
              </a:rPr>
              <a:t>：好的，给你</a:t>
            </a:r>
            <a:r>
              <a:rPr lang="en-US" altLang="zh-CN" sz="2400" b="1" dirty="0" smtClean="0">
                <a:solidFill>
                  <a:schemeClr val="bg2"/>
                </a:solidFill>
                <a:latin typeface="Times New Roman" panose="02020603050405020304" pitchFamily="18" charset="0"/>
                <a:ea typeface="仿宋_GB2312" pitchFamily="49" charset="-122"/>
              </a:rPr>
              <a:t>30</a:t>
            </a:r>
            <a:r>
              <a:rPr lang="zh-CN" altLang="en-US" sz="2400" b="1" dirty="0" smtClean="0">
                <a:solidFill>
                  <a:schemeClr val="bg2"/>
                </a:solidFill>
                <a:latin typeface="Times New Roman" panose="02020603050405020304" pitchFamily="18" charset="0"/>
                <a:ea typeface="仿宋_GB2312" pitchFamily="49" charset="-122"/>
              </a:rPr>
              <a:t>天时间，下周你再来一趟，跟我讲一下你的工作计划和进度。</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这位同学非常明白老师的意图，回去后想了一下，并列出了一个清单 ：</a:t>
            </a:r>
            <a:endParaRPr lang="zh-CN" altLang="en-US" sz="2400" dirty="0" smtClean="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4742FB-A2C4-41DD-884D-E43125E20B95}" type="slidenum">
              <a:rPr kumimoji="0" lang="en-US" altLang="zh-CN" sz="2600" smtClean="0">
                <a:solidFill>
                  <a:schemeClr val="bg1"/>
                </a:solidFill>
              </a:rPr>
              <a:pPr>
                <a:spcBef>
                  <a:spcPct val="0"/>
                </a:spcBef>
                <a:buClrTx/>
                <a:buSzTx/>
                <a:buFontTx/>
                <a:buNone/>
              </a:pPr>
              <a:t>10</a:t>
            </a:fld>
            <a:endParaRPr kumimoji="0" lang="en-US" altLang="zh-CN" sz="2600" smtClean="0">
              <a:solidFill>
                <a:schemeClr val="bg1"/>
              </a:solidFill>
            </a:endParaRPr>
          </a:p>
        </p:txBody>
      </p:sp>
      <p:sp>
        <p:nvSpPr>
          <p:cNvPr id="2150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1508" name="Rectangle 3"/>
          <p:cNvSpPr>
            <a:spLocks noGrp="1" noChangeArrowheads="1"/>
          </p:cNvSpPr>
          <p:nvPr>
            <p:ph type="body" idx="1"/>
          </p:nvPr>
        </p:nvSpPr>
        <p:spPr>
          <a:xfrm>
            <a:off x="762000" y="1700213"/>
            <a:ext cx="8382000" cy="5105400"/>
          </a:xfrm>
        </p:spPr>
        <p:txBody>
          <a:bodyPr/>
          <a:lstStyle/>
          <a:p>
            <a:pPr eaLnBrk="1" hangingPunct="1">
              <a:lnSpc>
                <a:spcPts val="2400"/>
              </a:lnSpc>
              <a:buFontTx/>
              <a:buNone/>
            </a:pPr>
            <a:r>
              <a:rPr lang="en-US" altLang="zh-CN" sz="2400" b="1" dirty="0" smtClean="0"/>
              <a:t>                   D: more explaining</a:t>
            </a:r>
          </a:p>
          <a:p>
            <a:pPr eaLnBrk="1" hangingPunct="1">
              <a:lnSpc>
                <a:spcPts val="2400"/>
              </a:lnSpc>
              <a:buFontTx/>
              <a:buNone/>
            </a:pPr>
            <a:r>
              <a:rPr lang="en-US" altLang="zh-CN" sz="2400" b="1" dirty="0" smtClean="0"/>
              <a:t>    </a:t>
            </a:r>
            <a:r>
              <a:rPr lang="en-US" altLang="zh-CN" sz="2400" b="1" dirty="0" smtClean="0">
                <a:solidFill>
                  <a:schemeClr val="bg2"/>
                </a:solidFill>
                <a:sym typeface="Wingdings 2" panose="05020102010507070707" pitchFamily="18" charset="2"/>
              </a:rPr>
              <a:t>notion: </a:t>
            </a:r>
            <a:r>
              <a:rPr lang="en-US" altLang="zh-CN" sz="2400" b="1" u="heavy" dirty="0" smtClean="0">
                <a:solidFill>
                  <a:srgbClr val="0033CC"/>
                </a:solidFill>
                <a:sym typeface="Wingdings 2" panose="05020102010507070707" pitchFamily="18" charset="2"/>
              </a:rPr>
              <a:t>process=life cycle</a:t>
            </a:r>
          </a:p>
          <a:p>
            <a:pPr eaLnBrk="1" hangingPunct="1">
              <a:buFontTx/>
              <a:buNone/>
            </a:pPr>
            <a:r>
              <a:rPr lang="en-US" altLang="zh-CN" b="1" dirty="0" smtClean="0"/>
              <a:t>2. The </a:t>
            </a:r>
            <a:r>
              <a:rPr lang="en-US" altLang="zh-CN" b="1" dirty="0" smtClean="0">
                <a:solidFill>
                  <a:srgbClr val="0000FF"/>
                </a:solidFill>
              </a:rPr>
              <a:t>importance of process</a:t>
            </a:r>
            <a:r>
              <a:rPr lang="zh-CN" altLang="en-US" b="1" dirty="0" smtClean="0"/>
              <a:t>（过程的重要性）</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generality (</a:t>
            </a:r>
            <a:r>
              <a:rPr lang="zh-CN" altLang="en-US" sz="2400" b="1" u="sng" dirty="0" smtClean="0">
                <a:solidFill>
                  <a:srgbClr val="0000FF"/>
                </a:solidFill>
                <a:sym typeface="Wingdings 2" panose="05020102010507070707" pitchFamily="18" charset="2"/>
              </a:rPr>
              <a:t>通用性</a:t>
            </a:r>
            <a:r>
              <a:rPr lang="en-US" altLang="zh-CN" sz="2400" b="1" u="sng" dirty="0" smtClean="0">
                <a:solidFill>
                  <a:srgbClr val="0000FF"/>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panose="05000000000000000000" pitchFamily="2" charset="2"/>
              </a:rPr>
              <a:t>(keep/impose consistency(</a:t>
            </a:r>
            <a:r>
              <a:rPr lang="zh-CN" altLang="en-US" sz="2400" b="1" dirty="0" smtClean="0">
                <a:solidFill>
                  <a:schemeClr val="bg2"/>
                </a:solidFill>
                <a:sym typeface="Wingdings" panose="05000000000000000000" pitchFamily="2" charset="2"/>
              </a:rPr>
              <a:t>一致性</a:t>
            </a:r>
            <a:r>
              <a:rPr lang="en-US" altLang="zh-CN" sz="2400" b="1" dirty="0" smtClean="0">
                <a:solidFill>
                  <a:schemeClr val="bg2"/>
                </a:solidFill>
                <a:sym typeface="Wingdings" panose="05000000000000000000" pitchFamily="2" charset="2"/>
              </a:rPr>
              <a:t>)</a:t>
            </a:r>
          </a:p>
          <a:p>
            <a:pPr eaLnBrk="1" hangingPunct="1">
              <a:buFontTx/>
              <a:buNone/>
            </a:pPr>
            <a:r>
              <a:rPr lang="en-US" altLang="zh-CN" sz="2400" b="1" dirty="0" smtClean="0">
                <a:solidFill>
                  <a:schemeClr val="bg2"/>
                </a:solidFill>
                <a:sym typeface="Wingdings" panose="05000000000000000000" pitchFamily="2" charset="2"/>
              </a:rPr>
              <a:t>       and structure(</a:t>
            </a:r>
            <a:r>
              <a:rPr lang="zh-CN" altLang="en-US" sz="2400" b="1" dirty="0" smtClean="0">
                <a:solidFill>
                  <a:schemeClr val="bg2"/>
                </a:solidFill>
                <a:sym typeface="Wingdings" panose="05000000000000000000" pitchFamily="2" charset="2"/>
              </a:rPr>
              <a:t>结构性</a:t>
            </a:r>
            <a:r>
              <a:rPr lang="en-US" altLang="zh-CN" sz="2400" b="1" dirty="0" smtClean="0">
                <a:solidFill>
                  <a:schemeClr val="bg2"/>
                </a:solidFill>
                <a:sym typeface="Wingdings" panose="05000000000000000000" pitchFamily="2" charset="2"/>
              </a:rPr>
              <a:t>) on a set of </a:t>
            </a:r>
            <a:r>
              <a:rPr lang="en-US" altLang="zh-CN" sz="2400" b="1" u="sng" dirty="0" smtClean="0">
                <a:solidFill>
                  <a:schemeClr val="bg2"/>
                </a:solidFill>
                <a:sym typeface="Wingdings" panose="05000000000000000000" pitchFamily="2" charset="2"/>
              </a:rPr>
              <a:t>activities</a:t>
            </a:r>
            <a:r>
              <a:rPr lang="en-US" altLang="zh-CN" sz="2400" b="1" dirty="0" smtClean="0">
                <a:solidFill>
                  <a:schemeClr val="bg2"/>
                </a:solidFill>
                <a:sym typeface="Wingdings" panose="05000000000000000000" pitchFamily="2" charset="2"/>
              </a:rPr>
              <a:t>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一致性和结构性可以使我们知道是否已经做好了工作，还能使别人以同样的方式做工作，因而具有相对通用性</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过程有助于保持大量不同人员开发的产品和服务之间的一致性和质量</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guidance (</a:t>
            </a:r>
            <a:r>
              <a:rPr lang="zh-CN" altLang="en-US" sz="2400" b="1" dirty="0" smtClean="0">
                <a:sym typeface="Wingdings 2" panose="05020102010507070707" pitchFamily="18" charset="2"/>
              </a:rPr>
              <a:t>自我</a:t>
            </a:r>
            <a:r>
              <a:rPr lang="zh-CN" altLang="en-US" sz="2400" b="1" u="sng" dirty="0" smtClean="0">
                <a:solidFill>
                  <a:srgbClr val="0000FF"/>
                </a:solidFill>
                <a:sym typeface="Wingdings 2" panose="05020102010507070707" pitchFamily="18" charset="2"/>
              </a:rPr>
              <a:t>指导性</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(analyze, check, understand, </a:t>
            </a:r>
          </a:p>
          <a:p>
            <a:pPr eaLnBrk="1" hangingPunct="1">
              <a:buFontTx/>
              <a:buNone/>
            </a:pPr>
            <a:r>
              <a:rPr lang="en-US" altLang="zh-CN" sz="2400" b="1" dirty="0" smtClean="0">
                <a:solidFill>
                  <a:schemeClr val="bg2"/>
                </a:solidFill>
                <a:sym typeface="Wingdings 2" panose="05020102010507070707" pitchFamily="18" charset="2"/>
              </a:rPr>
              <a:t>                                       control and improve </a:t>
            </a:r>
            <a:r>
              <a:rPr lang="en-US" altLang="zh-CN" sz="2400" b="1" u="sng" dirty="0" smtClean="0">
                <a:solidFill>
                  <a:schemeClr val="bg2"/>
                </a:solidFill>
                <a:sym typeface="Wingdings 2" panose="05020102010507070707" pitchFamily="18" charset="2"/>
              </a:rPr>
              <a:t>activities </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example: </a:t>
            </a:r>
            <a:r>
              <a:rPr lang="en-US" altLang="zh-CN" sz="2400" b="1" u="sng" dirty="0" smtClean="0">
                <a:solidFill>
                  <a:srgbClr val="0000FF"/>
                </a:solidFill>
                <a:sym typeface="Wingdings 2" panose="05020102010507070707" pitchFamily="18" charset="2"/>
              </a:rPr>
              <a:t>process improvement</a:t>
            </a:r>
            <a:r>
              <a:rPr lang="en-US" altLang="zh-CN" sz="2400" b="1" dirty="0" smtClean="0">
                <a:sym typeface="Wingdings 2" panose="05020102010507070707" pitchFamily="18" charset="2"/>
              </a:rPr>
              <a:t>(P46-47) </a:t>
            </a:r>
          </a:p>
          <a:p>
            <a:pPr eaLnBrk="1" hangingPunct="1">
              <a:buFontTx/>
              <a:buNone/>
            </a:pPr>
            <a:r>
              <a:rPr lang="en-US" altLang="zh-CN" sz="2400" b="1" dirty="0" smtClean="0">
                <a:sym typeface="Wingdings 2" panose="05020102010507070707" pitchFamily="18" charset="2"/>
              </a:rPr>
              <a:t>                       ----making chocolate cake </a:t>
            </a:r>
            <a:endParaRPr lang="en-US" altLang="zh-CN" sz="2400" b="1" dirty="0" smtClean="0">
              <a:solidFill>
                <a:schemeClr val="bg2"/>
              </a:solidFill>
              <a:sym typeface="Wingdings 2" panose="05020102010507070707" pitchFamily="18" charset="2"/>
            </a:endParaRPr>
          </a:p>
        </p:txBody>
      </p:sp>
      <p:sp>
        <p:nvSpPr>
          <p:cNvPr id="2" name="文本框 1"/>
          <p:cNvSpPr txBox="1"/>
          <p:nvPr/>
        </p:nvSpPr>
        <p:spPr>
          <a:xfrm>
            <a:off x="0" y="2996952"/>
            <a:ext cx="914400" cy="1477328"/>
          </a:xfrm>
          <a:prstGeom prst="rect">
            <a:avLst/>
          </a:prstGeom>
          <a:noFill/>
          <a:ln w="12700">
            <a:solidFill>
              <a:schemeClr val="tx1"/>
            </a:solidFill>
          </a:ln>
        </p:spPr>
        <p:txBody>
          <a:bodyPr wrap="square" rtlCol="0">
            <a:spAutoFit/>
          </a:bodyPr>
          <a:lstStyle/>
          <a:p>
            <a:r>
              <a:rPr lang="zh-CN" altLang="en-US" sz="1800" b="1" dirty="0" smtClean="0"/>
              <a:t>统一布置一篇论文的写作格式要求</a:t>
            </a:r>
            <a:endParaRPr lang="zh-CN" altLang="en-US" sz="1800" b="1" dirty="0"/>
          </a:p>
        </p:txBody>
      </p:sp>
      <p:sp>
        <p:nvSpPr>
          <p:cNvPr id="6" name="文本框 5"/>
          <p:cNvSpPr txBox="1"/>
          <p:nvPr/>
        </p:nvSpPr>
        <p:spPr>
          <a:xfrm>
            <a:off x="-14808" y="4831992"/>
            <a:ext cx="914400" cy="1477328"/>
          </a:xfrm>
          <a:prstGeom prst="rect">
            <a:avLst/>
          </a:prstGeom>
          <a:noFill/>
          <a:ln w="12700">
            <a:solidFill>
              <a:schemeClr val="tx1"/>
            </a:solidFill>
          </a:ln>
        </p:spPr>
        <p:txBody>
          <a:bodyPr wrap="square" rtlCol="0">
            <a:spAutoFit/>
          </a:bodyPr>
          <a:lstStyle/>
          <a:p>
            <a:r>
              <a:rPr lang="zh-CN" altLang="en-US" sz="1800" b="1" dirty="0" smtClean="0"/>
              <a:t>总结经验，完善规范，指导新版本</a:t>
            </a:r>
            <a:endParaRPr lang="zh-CN" altLang="en-US" sz="1800" b="1" dirty="0"/>
          </a:p>
        </p:txBody>
      </p:sp>
      <p:cxnSp>
        <p:nvCxnSpPr>
          <p:cNvPr id="4" name="直接箭头连接符 3"/>
          <p:cNvCxnSpPr>
            <a:stCxn id="2" idx="3"/>
          </p:cNvCxnSpPr>
          <p:nvPr/>
        </p:nvCxnSpPr>
        <p:spPr bwMode="auto">
          <a:xfrm flipV="1">
            <a:off x="914400" y="3356992"/>
            <a:ext cx="633264" cy="3786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914400" y="5424355"/>
            <a:ext cx="633264" cy="3786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3184C1-8492-4278-9CAB-FAFF500372D2}" type="slidenum">
              <a:rPr kumimoji="0" lang="en-US" altLang="zh-CN" sz="2600" smtClean="0">
                <a:solidFill>
                  <a:schemeClr val="bg1"/>
                </a:solidFill>
              </a:rPr>
              <a:pPr>
                <a:spcBef>
                  <a:spcPct val="0"/>
                </a:spcBef>
                <a:buClrTx/>
                <a:buSzTx/>
                <a:buFontTx/>
                <a:buNone/>
              </a:pPr>
              <a:t>11</a:t>
            </a:fld>
            <a:endParaRPr kumimoji="0" lang="en-US" altLang="zh-CN" sz="2600" smtClean="0">
              <a:solidFill>
                <a:schemeClr val="bg1"/>
              </a:solidFill>
            </a:endParaRPr>
          </a:p>
        </p:txBody>
      </p:sp>
      <p:sp>
        <p:nvSpPr>
          <p:cNvPr id="2355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3556"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dirty="0" smtClean="0">
                <a:solidFill>
                  <a:schemeClr val="bg2"/>
                </a:solidFill>
                <a:sym typeface="Wingdings 2" panose="05020102010507070707" pitchFamily="18" charset="2"/>
              </a:rPr>
              <a:t>   Focus on : </a:t>
            </a:r>
            <a:r>
              <a:rPr lang="en-US" altLang="zh-CN" sz="2400" b="1" u="sng" dirty="0" smtClean="0">
                <a:solidFill>
                  <a:srgbClr val="0000FF"/>
                </a:solidFill>
                <a:sym typeface="Wingdings 2" panose="05020102010507070707" pitchFamily="18" charset="2"/>
              </a:rPr>
              <a:t>documentation---making recipe</a:t>
            </a:r>
            <a:r>
              <a:rPr lang="en-US" altLang="zh-CN" sz="2400" b="1" dirty="0" smtClean="0">
                <a:solidFill>
                  <a:schemeClr val="bg2"/>
                </a:solidFill>
                <a:sym typeface="Wingdings 2" panose="05020102010507070707" pitchFamily="18" charset="2"/>
              </a:rPr>
              <a:t> (capture </a:t>
            </a:r>
          </a:p>
          <a:p>
            <a:pPr eaLnBrk="1" hangingPunct="1">
              <a:lnSpc>
                <a:spcPct val="80000"/>
              </a:lnSpc>
              <a:buFontTx/>
              <a:buNone/>
            </a:pPr>
            <a:r>
              <a:rPr lang="en-US" altLang="zh-CN" sz="2400" b="1" dirty="0" smtClean="0">
                <a:solidFill>
                  <a:schemeClr val="bg2"/>
                </a:solidFill>
                <a:sym typeface="Wingdings 2" panose="05020102010507070707" pitchFamily="18" charset="2"/>
              </a:rPr>
              <a:t>                  experiences and pass them along to others)</a:t>
            </a:r>
            <a:endParaRPr lang="en-US" altLang="zh-CN" b="1" dirty="0" smtClean="0"/>
          </a:p>
          <a:p>
            <a:pPr eaLnBrk="1" hangingPunct="1">
              <a:lnSpc>
                <a:spcPct val="80000"/>
              </a:lnSpc>
              <a:buFontTx/>
              <a:buNone/>
            </a:pPr>
            <a:r>
              <a:rPr lang="en-US" altLang="zh-CN" b="1" dirty="0" smtClean="0"/>
              <a:t>3. Several stages in process</a:t>
            </a:r>
            <a:r>
              <a:rPr lang="zh-CN" altLang="en-US" b="1" dirty="0" smtClean="0"/>
              <a:t>（过程的几个阶段）</a:t>
            </a:r>
          </a:p>
          <a:p>
            <a:pPr eaLnBrk="1" hangingPunct="1">
              <a:lnSpc>
                <a:spcPct val="8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several stages: 1—9(P47)</a:t>
            </a:r>
            <a:r>
              <a:rPr lang="zh-CN" altLang="en-US" sz="2400" b="1" dirty="0" smtClean="0">
                <a:solidFill>
                  <a:schemeClr val="bg2"/>
                </a:solidFill>
                <a:sym typeface="Wingdings 2" panose="05020102010507070707" pitchFamily="18" charset="2"/>
              </a:rPr>
              <a:t>（</a:t>
            </a:r>
            <a:r>
              <a:rPr lang="en-US" altLang="zh-CN" sz="2400" b="1" u="sng" dirty="0" smtClean="0">
                <a:solidFill>
                  <a:srgbClr val="0033CC"/>
                </a:solidFill>
                <a:sym typeface="Wingdings 2" panose="05020102010507070707" pitchFamily="18" charset="2"/>
              </a:rPr>
              <a:t>9</a:t>
            </a:r>
            <a:r>
              <a:rPr lang="zh-CN" altLang="en-US" sz="2400" b="1" u="sng" dirty="0" smtClean="0">
                <a:solidFill>
                  <a:srgbClr val="0033CC"/>
                </a:solidFill>
                <a:sym typeface="Wingdings 2" panose="05020102010507070707" pitchFamily="18" charset="2"/>
              </a:rPr>
              <a:t>个阶段已在第一章陈述过</a:t>
            </a:r>
            <a:r>
              <a:rPr lang="zh-CN" altLang="en-US" sz="2400" b="1" dirty="0" smtClean="0">
                <a:solidFill>
                  <a:schemeClr val="bg2"/>
                </a:solidFill>
                <a:sym typeface="Wingdings 2" panose="05020102010507070707" pitchFamily="18" charset="2"/>
              </a:rPr>
              <a:t>）</a:t>
            </a:r>
          </a:p>
          <a:p>
            <a:pPr eaLnBrk="1" hangingPunct="1">
              <a:lnSpc>
                <a:spcPct val="8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explaining:</a:t>
            </a:r>
            <a:r>
              <a:rPr lang="en-US" altLang="zh-CN" sz="2400" b="1" dirty="0" smtClean="0">
                <a:solidFill>
                  <a:schemeClr val="bg2"/>
                </a:solidFill>
                <a:sym typeface="Wingdings" panose="05000000000000000000" pitchFamily="2" charset="2"/>
              </a:rPr>
              <a:t>(P47) </a:t>
            </a:r>
          </a:p>
          <a:p>
            <a:pPr eaLnBrk="1" hangingPunct="1">
              <a:lnSpc>
                <a:spcPct val="80000"/>
              </a:lnSpc>
              <a:buFontTx/>
              <a:buNone/>
            </a:pPr>
            <a:r>
              <a:rPr lang="en-US" altLang="zh-CN" sz="2400" b="1" dirty="0" smtClean="0">
                <a:solidFill>
                  <a:schemeClr val="bg2"/>
                </a:solidFill>
                <a:sym typeface="Wingdings" panose="05000000000000000000" pitchFamily="2" charset="2"/>
              </a:rPr>
              <a:t>     A: each stage is itself a process that can be </a:t>
            </a:r>
          </a:p>
          <a:p>
            <a:pPr eaLnBrk="1" hangingPunct="1">
              <a:lnSpc>
                <a:spcPct val="80000"/>
              </a:lnSpc>
              <a:buFontTx/>
              <a:buNone/>
            </a:pPr>
            <a:r>
              <a:rPr lang="en-US" altLang="zh-CN" sz="2400" b="1" dirty="0" smtClean="0">
                <a:solidFill>
                  <a:schemeClr val="bg2"/>
                </a:solidFill>
                <a:sym typeface="Wingdings" panose="05000000000000000000" pitchFamily="2" charset="2"/>
              </a:rPr>
              <a:t>          described as a set of activities </a:t>
            </a:r>
          </a:p>
          <a:p>
            <a:pPr eaLnBrk="1" hangingPunct="1">
              <a:lnSpc>
                <a:spcPct val="80000"/>
              </a:lnSpc>
              <a:buFontTx/>
              <a:buNone/>
            </a:pP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每个阶段本身是一个过程，它同样由一系列活动组成</a:t>
            </a:r>
            <a:r>
              <a:rPr lang="en-US" altLang="zh-CN" sz="2400" b="1" dirty="0" smtClean="0">
                <a:solidFill>
                  <a:schemeClr val="bg2"/>
                </a:solidFill>
                <a:sym typeface="Wingdings" panose="05000000000000000000" pitchFamily="2" charset="2"/>
              </a:rPr>
              <a:t>)</a:t>
            </a:r>
          </a:p>
          <a:p>
            <a:pPr eaLnBrk="1" hangingPunct="1">
              <a:lnSpc>
                <a:spcPct val="80000"/>
              </a:lnSpc>
              <a:buFontTx/>
              <a:buNone/>
            </a:pPr>
            <a:r>
              <a:rPr lang="en-US" altLang="zh-CN" sz="2400" b="1" dirty="0" smtClean="0">
                <a:solidFill>
                  <a:schemeClr val="bg2"/>
                </a:solidFill>
                <a:sym typeface="Wingdings" panose="05000000000000000000" pitchFamily="2" charset="2"/>
              </a:rPr>
              <a:t>     B: each activity involves inputs, </a:t>
            </a:r>
            <a:r>
              <a:rPr lang="en-US" altLang="zh-CN" sz="2400" b="1" dirty="0" err="1" smtClean="0">
                <a:solidFill>
                  <a:schemeClr val="bg2"/>
                </a:solidFill>
                <a:sym typeface="Wingdings" panose="05000000000000000000" pitchFamily="2" charset="2"/>
              </a:rPr>
              <a:t>subactivities</a:t>
            </a:r>
            <a:r>
              <a:rPr lang="en-US" altLang="zh-CN" sz="2400" b="1" dirty="0" smtClean="0">
                <a:solidFill>
                  <a:schemeClr val="bg2"/>
                </a:solidFill>
                <a:sym typeface="Wingdings" panose="05000000000000000000" pitchFamily="2" charset="2"/>
              </a:rPr>
              <a:t>  </a:t>
            </a:r>
          </a:p>
          <a:p>
            <a:pPr eaLnBrk="1" hangingPunct="1">
              <a:lnSpc>
                <a:spcPct val="80000"/>
              </a:lnSpc>
              <a:buFontTx/>
              <a:buNone/>
            </a:pPr>
            <a:r>
              <a:rPr lang="en-US" altLang="zh-CN" sz="2400" b="1" dirty="0" smtClean="0">
                <a:solidFill>
                  <a:schemeClr val="bg2"/>
                </a:solidFill>
                <a:sym typeface="Wingdings" panose="05000000000000000000" pitchFamily="2" charset="2"/>
              </a:rPr>
              <a:t>          constraints, outputs, and resources.   </a:t>
            </a:r>
          </a:p>
          <a:p>
            <a:pPr eaLnBrk="1" hangingPunct="1">
              <a:lnSpc>
                <a:spcPct val="80000"/>
              </a:lnSpc>
              <a:buFontTx/>
              <a:buNone/>
            </a:pP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每个活动涉及输入，子活动，约束，输出，和资源</a:t>
            </a:r>
            <a:r>
              <a:rPr lang="en-US" altLang="zh-CN" sz="2400" b="1" dirty="0" smtClean="0">
                <a:solidFill>
                  <a:schemeClr val="bg2"/>
                </a:solidFill>
                <a:sym typeface="Wingdings" panose="05000000000000000000" pitchFamily="2" charset="2"/>
              </a:rPr>
              <a:t>) </a:t>
            </a:r>
          </a:p>
          <a:p>
            <a:pPr eaLnBrk="1" hangingPunct="1">
              <a:lnSpc>
                <a:spcPct val="80000"/>
              </a:lnSpc>
              <a:buFontTx/>
              <a:buNone/>
            </a:pPr>
            <a:r>
              <a:rPr lang="en-US" altLang="zh-CN" sz="2400" b="1" dirty="0" smtClean="0">
                <a:solidFill>
                  <a:schemeClr val="bg2"/>
                </a:solidFill>
                <a:sym typeface="Wingdings" panose="05000000000000000000" pitchFamily="2" charset="2"/>
              </a:rPr>
              <a:t>     C: </a:t>
            </a:r>
            <a:r>
              <a:rPr lang="zh-CN" altLang="en-US" sz="2400" b="1" dirty="0" smtClean="0">
                <a:solidFill>
                  <a:schemeClr val="bg2"/>
                </a:solidFill>
                <a:sym typeface="Wingdings" panose="05000000000000000000" pitchFamily="2" charset="2"/>
              </a:rPr>
              <a:t>过程阶段化的目的</a:t>
            </a: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尽量通用化，以确保最终产品的高</a:t>
            </a:r>
          </a:p>
          <a:p>
            <a:pPr eaLnBrk="1" hangingPunct="1">
              <a:lnSpc>
                <a:spcPct val="80000"/>
              </a:lnSpc>
              <a:buFontTx/>
              <a:buNone/>
            </a:pPr>
            <a:r>
              <a:rPr lang="zh-CN" altLang="en-US" sz="2400" b="1" dirty="0" smtClean="0">
                <a:solidFill>
                  <a:schemeClr val="bg2"/>
                </a:solidFill>
                <a:sym typeface="Wingdings" panose="05000000000000000000" pitchFamily="2" charset="2"/>
              </a:rPr>
              <a:t>          质量</a:t>
            </a:r>
            <a:r>
              <a:rPr lang="en-US" altLang="zh-CN" sz="2400" b="1" dirty="0" smtClean="0">
                <a:solidFill>
                  <a:schemeClr val="bg2"/>
                </a:solidFill>
                <a:sym typeface="Wingdings" panose="05000000000000000000" pitchFamily="2" charset="2"/>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C38954-3D38-4ED0-9CCF-801331434CBB}" type="slidenum">
              <a:rPr kumimoji="0" lang="en-US" altLang="zh-CN" sz="2600" smtClean="0">
                <a:solidFill>
                  <a:schemeClr val="bg1"/>
                </a:solidFill>
              </a:rPr>
              <a:pPr>
                <a:spcBef>
                  <a:spcPct val="0"/>
                </a:spcBef>
                <a:buClrTx/>
                <a:buSzTx/>
                <a:buFontTx/>
                <a:buNone/>
              </a:pPr>
              <a:t>12</a:t>
            </a:fld>
            <a:endParaRPr kumimoji="0" lang="en-US" altLang="zh-CN" sz="2600" smtClean="0">
              <a:solidFill>
                <a:schemeClr val="bg1"/>
              </a:solidFill>
            </a:endParaRPr>
          </a:p>
        </p:txBody>
      </p:sp>
      <p:sp>
        <p:nvSpPr>
          <p:cNvPr id="2560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5604" name="Rectangle 3"/>
          <p:cNvSpPr>
            <a:spLocks noGrp="1" noChangeArrowheads="1"/>
          </p:cNvSpPr>
          <p:nvPr>
            <p:ph type="body" idx="1"/>
          </p:nvPr>
        </p:nvSpPr>
        <p:spPr>
          <a:xfrm>
            <a:off x="762000" y="1676400"/>
            <a:ext cx="8382000" cy="5181600"/>
          </a:xfrm>
        </p:spPr>
        <p:txBody>
          <a:bodyPr/>
          <a:lstStyle/>
          <a:p>
            <a:pPr eaLnBrk="1" hangingPunct="1">
              <a:lnSpc>
                <a:spcPct val="80000"/>
              </a:lnSpc>
              <a:buFontTx/>
              <a:buNone/>
            </a:pPr>
            <a:r>
              <a:rPr lang="en-US" altLang="zh-CN" b="1" dirty="0" smtClean="0"/>
              <a:t>2.2 Software Process Models</a:t>
            </a:r>
            <a:r>
              <a:rPr lang="zh-CN" altLang="en-US" b="1" dirty="0" smtClean="0"/>
              <a:t>（软件过程模型）</a:t>
            </a:r>
          </a:p>
          <a:p>
            <a:pPr eaLnBrk="1" hangingPunct="1">
              <a:lnSpc>
                <a:spcPct val="80000"/>
              </a:lnSpc>
              <a:buFontTx/>
              <a:buNone/>
            </a:pPr>
            <a:r>
              <a:rPr lang="en-US" altLang="zh-CN" b="1" dirty="0" smtClean="0"/>
              <a:t>1. Reasons for modeling a process</a:t>
            </a:r>
            <a:r>
              <a:rPr lang="zh-CN" altLang="en-US" b="1" dirty="0" smtClean="0"/>
              <a:t>（</a:t>
            </a:r>
            <a:r>
              <a:rPr lang="zh-CN" altLang="en-US" sz="2400" b="1" dirty="0" smtClean="0"/>
              <a:t>建模的理由</a:t>
            </a:r>
            <a:r>
              <a:rPr lang="zh-CN" altLang="en-US" b="1" dirty="0" smtClean="0"/>
              <a:t>）</a:t>
            </a:r>
          </a:p>
          <a:p>
            <a:pPr eaLnBrk="1" hangingPunct="1">
              <a:lnSpc>
                <a:spcPct val="80000"/>
              </a:lnSpc>
              <a:buFontTx/>
              <a:buNone/>
            </a:pPr>
            <a:r>
              <a:rPr lang="zh-CN" altLang="en-US" sz="2400" b="1" dirty="0" smtClean="0"/>
              <a:t>   </a:t>
            </a:r>
            <a:r>
              <a:rPr lang="en-US" altLang="zh-CN" sz="2400" b="1" dirty="0" smtClean="0"/>
              <a:t>A: To form a common understanding</a:t>
            </a:r>
          </a:p>
          <a:p>
            <a:pPr eaLnBrk="1" hangingPunct="1">
              <a:lnSpc>
                <a:spcPct val="80000"/>
              </a:lnSpc>
              <a:buFontTx/>
              <a:buNone/>
            </a:pPr>
            <a:r>
              <a:rPr lang="en-US" altLang="zh-CN" sz="2400" b="1" dirty="0" smtClean="0"/>
              <a:t>      (</a:t>
            </a:r>
            <a:r>
              <a:rPr lang="zh-CN" altLang="en-US" sz="2400" b="1" dirty="0" smtClean="0"/>
              <a:t>开发团队在记录开发过程的描述时，自然的对软件所涉</a:t>
            </a:r>
          </a:p>
          <a:p>
            <a:pPr eaLnBrk="1" hangingPunct="1">
              <a:lnSpc>
                <a:spcPct val="80000"/>
              </a:lnSpc>
              <a:buFontTx/>
              <a:buNone/>
            </a:pPr>
            <a:r>
              <a:rPr lang="zh-CN" altLang="en-US" sz="2400" b="1" dirty="0" smtClean="0"/>
              <a:t>       及到的活动</a:t>
            </a:r>
            <a:r>
              <a:rPr lang="en-US" altLang="zh-CN" sz="2400" b="1" dirty="0" smtClean="0"/>
              <a:t>, </a:t>
            </a:r>
            <a:r>
              <a:rPr lang="zh-CN" altLang="en-US" sz="2400" b="1" dirty="0" smtClean="0">
                <a:solidFill>
                  <a:srgbClr val="C00000"/>
                </a:solidFill>
              </a:rPr>
              <a:t>资源</a:t>
            </a:r>
            <a:r>
              <a:rPr lang="en-US" altLang="zh-CN" sz="2400" b="1" dirty="0" smtClean="0"/>
              <a:t>,</a:t>
            </a:r>
            <a:r>
              <a:rPr lang="zh-CN" altLang="en-US" sz="2400" b="1" dirty="0" smtClean="0"/>
              <a:t>约束等</a:t>
            </a:r>
            <a:r>
              <a:rPr lang="zh-CN" altLang="en-US" sz="2400" b="1" u="sng" dirty="0" smtClean="0">
                <a:solidFill>
                  <a:srgbClr val="0000FF"/>
                </a:solidFill>
              </a:rPr>
              <a:t>达成共识，这共识就是”模型”</a:t>
            </a:r>
            <a:r>
              <a:rPr lang="en-US" altLang="zh-CN" sz="2400" b="1" dirty="0" smtClean="0"/>
              <a:t>)</a:t>
            </a:r>
          </a:p>
          <a:p>
            <a:pPr eaLnBrk="1" hangingPunct="1">
              <a:lnSpc>
                <a:spcPct val="80000"/>
              </a:lnSpc>
              <a:buFontTx/>
              <a:buNone/>
            </a:pPr>
            <a:r>
              <a:rPr lang="en-US" altLang="zh-CN" sz="2400" b="1" dirty="0" smtClean="0"/>
              <a:t>       ------</a:t>
            </a:r>
            <a:r>
              <a:rPr lang="zh-CN" altLang="en-US" sz="2400" b="1" dirty="0" smtClean="0">
                <a:solidFill>
                  <a:srgbClr val="C00000"/>
                </a:solidFill>
              </a:rPr>
              <a:t>一般设备、可运行的拓扑环境、进度及费用等等</a:t>
            </a:r>
            <a:r>
              <a:rPr lang="zh-CN" altLang="en-US" sz="2400" b="1" dirty="0" smtClean="0"/>
              <a:t>。</a:t>
            </a:r>
            <a:r>
              <a:rPr lang="en-US" altLang="zh-CN" sz="2400" b="1" dirty="0" smtClean="0"/>
              <a:t> </a:t>
            </a:r>
          </a:p>
          <a:p>
            <a:pPr eaLnBrk="1" hangingPunct="1">
              <a:lnSpc>
                <a:spcPct val="80000"/>
              </a:lnSpc>
              <a:buFontTx/>
              <a:buNone/>
            </a:pPr>
            <a:r>
              <a:rPr lang="en-US" altLang="zh-CN" sz="2400" b="1" dirty="0" smtClean="0"/>
              <a:t>   B: To find inconsistencies, redundancies, omissions</a:t>
            </a:r>
          </a:p>
          <a:p>
            <a:pPr eaLnBrk="1" hangingPunct="1">
              <a:lnSpc>
                <a:spcPct val="80000"/>
              </a:lnSpc>
              <a:buFontTx/>
              <a:buNone/>
            </a:pPr>
            <a:r>
              <a:rPr lang="en-US" altLang="zh-CN" sz="2400" b="1" dirty="0" smtClean="0"/>
              <a:t>       (</a:t>
            </a:r>
            <a:r>
              <a:rPr lang="zh-CN" altLang="en-US" sz="2400" b="1" u="sng" dirty="0" smtClean="0">
                <a:solidFill>
                  <a:srgbClr val="0033CC"/>
                </a:solidFill>
              </a:rPr>
              <a:t>发现过程层面的缺陷</a:t>
            </a:r>
            <a:r>
              <a:rPr lang="en-US" altLang="zh-CN" sz="2400" b="1" dirty="0" smtClean="0"/>
              <a:t>(</a:t>
            </a:r>
            <a:r>
              <a:rPr lang="zh-CN" altLang="en-US" sz="2400" b="1" dirty="0" smtClean="0"/>
              <a:t>过程实施时的不一致性、多余部</a:t>
            </a:r>
          </a:p>
          <a:p>
            <a:pPr eaLnBrk="1" hangingPunct="1">
              <a:lnSpc>
                <a:spcPct val="80000"/>
              </a:lnSpc>
              <a:buFontTx/>
              <a:buNone/>
            </a:pPr>
            <a:r>
              <a:rPr lang="zh-CN" altLang="en-US" sz="2400" b="1" dirty="0" smtClean="0"/>
              <a:t>        分、缺省部分、不完善部分</a:t>
            </a:r>
            <a:r>
              <a:rPr lang="en-US" altLang="zh-CN" sz="2400" b="1" dirty="0" smtClean="0"/>
              <a:t>)</a:t>
            </a:r>
            <a:r>
              <a:rPr lang="zh-CN" altLang="en-US" sz="2400" b="1" dirty="0" smtClean="0"/>
              <a:t>，从而让过程更有效。</a:t>
            </a:r>
            <a:r>
              <a:rPr lang="en-US" altLang="zh-CN" sz="2400" b="1" dirty="0" smtClean="0"/>
              <a:t>)</a:t>
            </a:r>
          </a:p>
          <a:p>
            <a:pPr eaLnBrk="1" hangingPunct="1">
              <a:lnSpc>
                <a:spcPct val="80000"/>
              </a:lnSpc>
              <a:buFontTx/>
              <a:buNone/>
            </a:pPr>
            <a:r>
              <a:rPr lang="en-US" altLang="zh-CN" sz="2400" b="1" dirty="0" smtClean="0"/>
              <a:t>   C: To evaluate appropriate activities for reaching  </a:t>
            </a:r>
          </a:p>
          <a:p>
            <a:pPr eaLnBrk="1" hangingPunct="1">
              <a:lnSpc>
                <a:spcPct val="80000"/>
              </a:lnSpc>
              <a:buFontTx/>
              <a:buNone/>
            </a:pPr>
            <a:r>
              <a:rPr lang="en-US" altLang="zh-CN" sz="2400" b="1" dirty="0" smtClean="0"/>
              <a:t>        process goal </a:t>
            </a:r>
            <a:r>
              <a:rPr lang="en-US" altLang="zh-CN" sz="2000" b="1" dirty="0" smtClean="0"/>
              <a:t>(</a:t>
            </a:r>
            <a:r>
              <a:rPr lang="zh-CN" altLang="en-US" sz="2000" b="1" dirty="0" smtClean="0"/>
              <a:t>模型应该反映开发的诸多目标，并</a:t>
            </a:r>
            <a:r>
              <a:rPr lang="zh-CN" altLang="en-US" sz="2000" b="1" u="sng" dirty="0" smtClean="0">
                <a:solidFill>
                  <a:srgbClr val="0033CC"/>
                </a:solidFill>
              </a:rPr>
              <a:t>评价侯选活动的有效性和正确性</a:t>
            </a:r>
            <a:r>
              <a:rPr lang="en-US" altLang="zh-CN" sz="2000" b="1" u="sng" dirty="0" smtClean="0">
                <a:solidFill>
                  <a:srgbClr val="0033CC"/>
                </a:solidFill>
              </a:rPr>
              <a:t>, </a:t>
            </a:r>
            <a:r>
              <a:rPr lang="zh-CN" altLang="en-US" sz="2000" b="1" u="sng" dirty="0" smtClean="0">
                <a:solidFill>
                  <a:srgbClr val="0033CC"/>
                </a:solidFill>
              </a:rPr>
              <a:t>以构建高质量软件</a:t>
            </a:r>
            <a:r>
              <a:rPr lang="en-US" altLang="zh-CN" sz="2000" b="1" dirty="0" smtClean="0"/>
              <a:t>)</a:t>
            </a:r>
            <a:r>
              <a:rPr lang="zh-CN" altLang="en-US" sz="2000" b="1" dirty="0" smtClean="0"/>
              <a:t>（即：保证各种功能性能特色，还有通过评价各种过程的量化指标数据等，以发现最佳过程。）</a:t>
            </a:r>
            <a:endParaRPr lang="en-US" altLang="zh-CN" sz="2000" b="1" dirty="0" smtClean="0"/>
          </a:p>
          <a:p>
            <a:pPr eaLnBrk="1" hangingPunct="1">
              <a:lnSpc>
                <a:spcPct val="80000"/>
              </a:lnSpc>
              <a:buFontTx/>
              <a:buNone/>
            </a:pPr>
            <a:r>
              <a:rPr lang="en-US" altLang="zh-CN" sz="2000" b="1" dirty="0" smtClean="0"/>
              <a:t>    D: To </a:t>
            </a:r>
            <a:r>
              <a:rPr lang="en-US" altLang="zh-CN" sz="2000" b="1" u="sng" dirty="0" smtClean="0">
                <a:solidFill>
                  <a:srgbClr val="0000FF"/>
                </a:solidFill>
              </a:rPr>
              <a:t>tailor (</a:t>
            </a:r>
            <a:r>
              <a:rPr lang="zh-CN" altLang="en-US" sz="2000" b="1" u="sng" dirty="0" smtClean="0">
                <a:solidFill>
                  <a:srgbClr val="0000FF"/>
                </a:solidFill>
              </a:rPr>
              <a:t>定制</a:t>
            </a:r>
            <a:r>
              <a:rPr lang="en-US" altLang="zh-CN" sz="2000" b="1" u="sng" dirty="0" smtClean="0">
                <a:solidFill>
                  <a:srgbClr val="0000FF"/>
                </a:solidFill>
              </a:rPr>
              <a:t>)</a:t>
            </a:r>
            <a:r>
              <a:rPr lang="en-US" altLang="zh-CN" sz="2000" b="1" u="sng" dirty="0" smtClean="0">
                <a:solidFill>
                  <a:srgbClr val="FF0066"/>
                </a:solidFill>
              </a:rPr>
              <a:t> </a:t>
            </a:r>
            <a:r>
              <a:rPr lang="en-US" altLang="zh-CN" sz="2000" b="1" dirty="0" smtClean="0"/>
              <a:t>a general process for the particular</a:t>
            </a:r>
          </a:p>
          <a:p>
            <a:pPr eaLnBrk="1" hangingPunct="1">
              <a:lnSpc>
                <a:spcPct val="80000"/>
              </a:lnSpc>
              <a:buFontTx/>
              <a:buNone/>
            </a:pPr>
            <a:r>
              <a:rPr lang="en-US" altLang="zh-CN" sz="2000" b="1" dirty="0" smtClean="0"/>
              <a:t>         situation in which it will be used </a:t>
            </a:r>
            <a:endParaRPr lang="en-US" altLang="zh-CN" sz="2000" dirty="0" smtClean="0"/>
          </a:p>
        </p:txBody>
      </p:sp>
      <p:sp>
        <p:nvSpPr>
          <p:cNvPr id="3" name="文本框 2"/>
          <p:cNvSpPr txBox="1"/>
          <p:nvPr/>
        </p:nvSpPr>
        <p:spPr>
          <a:xfrm>
            <a:off x="131763" y="4723854"/>
            <a:ext cx="554037" cy="1441450"/>
          </a:xfrm>
          <a:prstGeom prst="rect">
            <a:avLst/>
          </a:prstGeom>
          <a:solidFill>
            <a:schemeClr val="bg1">
              <a:lumMod val="85000"/>
            </a:schemeClr>
          </a:solidFill>
          <a:ln w="15875">
            <a:solidFill>
              <a:srgbClr val="660066"/>
            </a:solidFill>
          </a:ln>
        </p:spPr>
        <p:txBody>
          <a:bodyPr vert="eaVert">
            <a:spAutoFit/>
          </a:bodyPr>
          <a:lstStyle/>
          <a:p>
            <a:pPr>
              <a:defRPr/>
            </a:pPr>
            <a:r>
              <a:rPr lang="zh-CN" altLang="en-US" b="1" dirty="0"/>
              <a:t>过程改进</a:t>
            </a:r>
          </a:p>
        </p:txBody>
      </p:sp>
      <p:cxnSp>
        <p:nvCxnSpPr>
          <p:cNvPr id="25606" name="直接箭头连接符 4"/>
          <p:cNvCxnSpPr>
            <a:cxnSpLocks noChangeShapeType="1"/>
          </p:cNvCxnSpPr>
          <p:nvPr/>
        </p:nvCxnSpPr>
        <p:spPr bwMode="auto">
          <a:xfrm flipV="1">
            <a:off x="685800" y="4267200"/>
            <a:ext cx="811213" cy="67396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文本框 1"/>
          <p:cNvSpPr txBox="1"/>
          <p:nvPr/>
        </p:nvSpPr>
        <p:spPr>
          <a:xfrm>
            <a:off x="0" y="-27384"/>
            <a:ext cx="1691680" cy="1631216"/>
          </a:xfrm>
          <a:prstGeom prst="rect">
            <a:avLst/>
          </a:prstGeom>
          <a:solidFill>
            <a:schemeClr val="bg1">
              <a:lumMod val="85000"/>
            </a:schemeClr>
          </a:solidFill>
          <a:ln w="15875">
            <a:solidFill>
              <a:schemeClr val="tx1"/>
            </a:solidFill>
          </a:ln>
        </p:spPr>
        <p:txBody>
          <a:bodyPr wrap="square" rtlCol="0">
            <a:spAutoFit/>
          </a:bodyPr>
          <a:lstStyle/>
          <a:p>
            <a:r>
              <a:rPr lang="zh-CN" altLang="en-US" sz="2000" b="1" dirty="0" smtClean="0"/>
              <a:t>过程虽然有规定性内容，但很多具体描述是不一样的。</a:t>
            </a:r>
            <a:endParaRPr lang="zh-CN" altLang="en-US" sz="2000" b="1" dirty="0"/>
          </a:p>
        </p:txBody>
      </p:sp>
      <p:cxnSp>
        <p:nvCxnSpPr>
          <p:cNvPr id="5" name="直接箭头连接符 4"/>
          <p:cNvCxnSpPr/>
          <p:nvPr/>
        </p:nvCxnSpPr>
        <p:spPr bwMode="auto">
          <a:xfrm>
            <a:off x="1691680" y="1052736"/>
            <a:ext cx="2376264" cy="7200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4" name="文本框 3"/>
          <p:cNvSpPr txBox="1"/>
          <p:nvPr/>
        </p:nvSpPr>
        <p:spPr>
          <a:xfrm>
            <a:off x="6588224" y="836712"/>
            <a:ext cx="2555776" cy="646331"/>
          </a:xfrm>
          <a:prstGeom prst="rect">
            <a:avLst/>
          </a:prstGeom>
          <a:solidFill>
            <a:schemeClr val="bg1">
              <a:lumMod val="75000"/>
            </a:schemeClr>
          </a:solidFill>
          <a:ln w="19050">
            <a:solidFill>
              <a:srgbClr val="C00000"/>
            </a:solidFill>
          </a:ln>
        </p:spPr>
        <p:txBody>
          <a:bodyPr wrap="square" rtlCol="0">
            <a:spAutoFit/>
          </a:bodyPr>
          <a:lstStyle/>
          <a:p>
            <a:r>
              <a:rPr lang="zh-CN" altLang="en-US" sz="1800" b="1" dirty="0" smtClean="0"/>
              <a:t>本节将从模型演化的角度介绍各个过程模型</a:t>
            </a:r>
            <a:endParaRPr lang="zh-CN" altLang="en-US" sz="1800" b="1" dirty="0"/>
          </a:p>
        </p:txBody>
      </p:sp>
      <p:sp>
        <p:nvSpPr>
          <p:cNvPr id="14" name="文本框 13"/>
          <p:cNvSpPr txBox="1"/>
          <p:nvPr/>
        </p:nvSpPr>
        <p:spPr>
          <a:xfrm>
            <a:off x="10233" y="2734982"/>
            <a:ext cx="1015663" cy="1441450"/>
          </a:xfrm>
          <a:prstGeom prst="rect">
            <a:avLst/>
          </a:prstGeom>
          <a:solidFill>
            <a:schemeClr val="bg1">
              <a:lumMod val="85000"/>
            </a:schemeClr>
          </a:solidFill>
          <a:ln w="15875">
            <a:solidFill>
              <a:srgbClr val="660066"/>
            </a:solidFill>
          </a:ln>
        </p:spPr>
        <p:txBody>
          <a:bodyPr vert="eaVert">
            <a:spAutoFit/>
          </a:bodyPr>
          <a:lstStyle/>
          <a:p>
            <a:pPr>
              <a:defRPr/>
            </a:pPr>
            <a:r>
              <a:rPr lang="zh-CN" altLang="en-US" sz="1800" b="1" dirty="0" smtClean="0"/>
              <a:t>开发环境，复审方式，测试手段等</a:t>
            </a:r>
            <a:endParaRPr lang="zh-CN" altLang="en-US" sz="1800" b="1" dirty="0"/>
          </a:p>
        </p:txBody>
      </p:sp>
      <p:cxnSp>
        <p:nvCxnSpPr>
          <p:cNvPr id="15" name="直接箭头连接符 4"/>
          <p:cNvCxnSpPr>
            <a:cxnSpLocks noChangeShapeType="1"/>
          </p:cNvCxnSpPr>
          <p:nvPr/>
        </p:nvCxnSpPr>
        <p:spPr bwMode="auto">
          <a:xfrm>
            <a:off x="1025896" y="3455707"/>
            <a:ext cx="471117" cy="269892"/>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F64587-CFDA-4319-B787-EED8E681A6B2}" type="slidenum">
              <a:rPr kumimoji="0" lang="en-US" altLang="zh-CN" sz="2600" smtClean="0">
                <a:solidFill>
                  <a:schemeClr val="bg1"/>
                </a:solidFill>
              </a:rPr>
              <a:pPr>
                <a:spcBef>
                  <a:spcPct val="0"/>
                </a:spcBef>
                <a:buClrTx/>
                <a:buSzTx/>
                <a:buFontTx/>
                <a:buNone/>
              </a:pPr>
              <a:t>13</a:t>
            </a:fld>
            <a:endParaRPr kumimoji="0" lang="en-US" altLang="zh-CN" sz="2600" smtClean="0">
              <a:solidFill>
                <a:schemeClr val="bg1"/>
              </a:solidFill>
            </a:endParaRPr>
          </a:p>
        </p:txBody>
      </p:sp>
      <p:sp>
        <p:nvSpPr>
          <p:cNvPr id="2765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7652" name="Rectangle 3"/>
          <p:cNvSpPr>
            <a:spLocks noGrp="1" noChangeArrowheads="1"/>
          </p:cNvSpPr>
          <p:nvPr>
            <p:ph type="body" idx="1"/>
          </p:nvPr>
        </p:nvSpPr>
        <p:spPr>
          <a:xfrm>
            <a:off x="762000" y="1624013"/>
            <a:ext cx="8382000" cy="5105400"/>
          </a:xfrm>
        </p:spPr>
        <p:txBody>
          <a:bodyPr/>
          <a:lstStyle/>
          <a:p>
            <a:pPr eaLnBrk="1" hangingPunct="1">
              <a:lnSpc>
                <a:spcPct val="90000"/>
              </a:lnSpc>
              <a:buFontTx/>
              <a:buNone/>
            </a:pPr>
            <a:r>
              <a:rPr lang="en-US" altLang="zh-CN" b="1" smtClean="0"/>
              <a:t>2.Waterfall model</a:t>
            </a:r>
            <a:r>
              <a:rPr lang="zh-CN" altLang="en-US" b="1" smtClean="0"/>
              <a:t>（瀑布模型）</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zh-CN" altLang="en-US" sz="2000" b="1" smtClean="0">
                <a:solidFill>
                  <a:schemeClr val="bg2"/>
                </a:solidFill>
                <a:cs typeface="Arial" panose="020B0604020202020204" pitchFamily="34" charset="0"/>
                <a:sym typeface="Wingdings 2" panose="05020102010507070707" pitchFamily="18" charset="2"/>
              </a:rPr>
              <a:t>⓪ </a:t>
            </a:r>
            <a:r>
              <a:rPr lang="en-US" altLang="zh-CN" sz="2400" b="1" u="sng" smtClean="0">
                <a:solidFill>
                  <a:srgbClr val="0000FF"/>
                </a:solidFill>
                <a:cs typeface="Arial" panose="020B0604020202020204" pitchFamily="34" charset="0"/>
                <a:sym typeface="Wingdings 2" panose="05020102010507070707" pitchFamily="18" charset="2"/>
              </a:rPr>
              <a:t>definition</a:t>
            </a:r>
            <a:r>
              <a:rPr lang="en-US" altLang="zh-CN" sz="2400" b="1" smtClean="0">
                <a:solidFill>
                  <a:schemeClr val="bg2"/>
                </a:solidFill>
                <a:cs typeface="Arial" panose="020B0604020202020204" pitchFamily="34" charset="0"/>
                <a:sym typeface="Wingdings 2" panose="05020102010507070707" pitchFamily="18" charset="2"/>
              </a:rPr>
              <a:t>: stages are depicted in </a:t>
            </a:r>
            <a:r>
              <a:rPr lang="en-US" altLang="zh-CN" sz="2400" b="1" smtClean="0">
                <a:solidFill>
                  <a:srgbClr val="0000FF"/>
                </a:solidFill>
                <a:cs typeface="Arial" panose="020B0604020202020204" pitchFamily="34" charset="0"/>
                <a:sym typeface="Wingdings 2" panose="05020102010507070707" pitchFamily="18" charset="2"/>
              </a:rPr>
              <a:t>fig2.1</a:t>
            </a:r>
            <a:r>
              <a:rPr lang="en-US" altLang="zh-CN" sz="2400" b="1" smtClean="0">
                <a:solidFill>
                  <a:schemeClr val="bg2"/>
                </a:solidFill>
                <a:cs typeface="Arial" panose="020B0604020202020204" pitchFamily="34" charset="0"/>
                <a:sym typeface="Wingdings 2" panose="05020102010507070707" pitchFamily="18" charset="2"/>
              </a:rPr>
              <a:t>, and be  </a:t>
            </a: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companied documents .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 </a:t>
            </a:r>
            <a:r>
              <a:rPr lang="en-US" altLang="zh-CN" sz="2400" b="1" u="sng" smtClean="0">
                <a:solidFill>
                  <a:srgbClr val="0000FF"/>
                </a:solidFill>
                <a:sym typeface="Wingdings 2" panose="05020102010507070707" pitchFamily="18" charset="2"/>
              </a:rPr>
              <a:t>feature</a:t>
            </a:r>
            <a:r>
              <a:rPr lang="en-US" altLang="zh-CN" sz="2400" b="1" smtClean="0">
                <a:solidFill>
                  <a:schemeClr val="bg2"/>
                </a:solidFill>
                <a:sym typeface="Wingdings 2" panose="05020102010507070707" pitchFamily="18" charset="2"/>
              </a:rPr>
              <a:t>: A:one stage should be completed before</a:t>
            </a:r>
          </a:p>
          <a:p>
            <a:pPr eaLnBrk="1" hangingPunct="1">
              <a:lnSpc>
                <a:spcPct val="90000"/>
              </a:lnSpc>
              <a:buFontTx/>
              <a:buNone/>
            </a:pPr>
            <a:r>
              <a:rPr lang="en-US" altLang="zh-CN" sz="2400" b="1" smtClean="0">
                <a:solidFill>
                  <a:schemeClr val="bg2"/>
                </a:solidFill>
                <a:sym typeface="Wingdings 2" panose="05020102010507070707" pitchFamily="18" charset="2"/>
              </a:rPr>
              <a:t>                        the next begins(</a:t>
            </a:r>
            <a:r>
              <a:rPr lang="zh-CN" altLang="en-US" sz="2400" b="1" smtClean="0">
                <a:solidFill>
                  <a:schemeClr val="bg2"/>
                </a:solidFill>
                <a:sym typeface="Wingdings 2" panose="05020102010507070707" pitchFamily="18" charset="2"/>
              </a:rPr>
              <a:t>阶段间的依赖性和连续性</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B:</a:t>
            </a:r>
            <a:r>
              <a:rPr lang="zh-CN" altLang="en-US" sz="2400" b="1" smtClean="0">
                <a:solidFill>
                  <a:schemeClr val="bg2"/>
                </a:solidFill>
                <a:sym typeface="Wingdings 2" panose="05020102010507070707" pitchFamily="18" charset="2"/>
              </a:rPr>
              <a:t>推迟实现的观点</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尽可能推迟程序的物理实现</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C:</a:t>
            </a:r>
            <a:r>
              <a:rPr lang="zh-CN" altLang="en-US" sz="2400" b="1" smtClean="0">
                <a:solidFill>
                  <a:schemeClr val="bg2"/>
                </a:solidFill>
                <a:sym typeface="Wingdings 2" panose="05020102010507070707" pitchFamily="18" charset="2"/>
              </a:rPr>
              <a:t>质量保证的观点 </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每个阶段必须完成规定的文档，</a:t>
            </a:r>
          </a:p>
          <a:p>
            <a:pPr eaLnBrk="1" hangingPunct="1">
              <a:lnSpc>
                <a:spcPct val="90000"/>
              </a:lnSpc>
              <a:buFontTx/>
              <a:buNone/>
            </a:pPr>
            <a:r>
              <a:rPr lang="zh-CN" altLang="en-US" sz="2400" b="1" smtClean="0">
                <a:solidFill>
                  <a:schemeClr val="bg2"/>
                </a:solidFill>
                <a:sym typeface="Wingdings 2" panose="05020102010507070707" pitchFamily="18" charset="2"/>
              </a:rPr>
              <a:t>                  每个阶段结束前都要对所完成的文档进行评审</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D:high level view about development</a:t>
            </a:r>
          </a:p>
          <a:p>
            <a:pPr eaLnBrk="1" hangingPunct="1">
              <a:lnSpc>
                <a:spcPct val="90000"/>
              </a:lnSpc>
              <a:buFontTx/>
              <a:buNone/>
            </a:pPr>
            <a:r>
              <a:rPr lang="en-US" altLang="zh-CN" sz="2400" b="1" smtClean="0">
                <a:solidFill>
                  <a:schemeClr val="bg2"/>
                </a:solidFill>
                <a:sym typeface="Wingdings 2" panose="05020102010507070707" pitchFamily="18" charset="2"/>
              </a:rPr>
              <a:t>   useness: A:describe software development activities, </a:t>
            </a:r>
          </a:p>
          <a:p>
            <a:pPr eaLnBrk="1" hangingPunct="1">
              <a:lnSpc>
                <a:spcPct val="90000"/>
              </a:lnSpc>
              <a:buFontTx/>
              <a:buNone/>
            </a:pPr>
            <a:r>
              <a:rPr lang="en-US" altLang="zh-CN" sz="2400" b="1" smtClean="0">
                <a:solidFill>
                  <a:schemeClr val="bg2"/>
                </a:solidFill>
                <a:sym typeface="Wingdings 2" panose="05020102010507070707" pitchFamily="18" charset="2"/>
              </a:rPr>
              <a:t>       associated with them were milestone(</a:t>
            </a:r>
            <a:r>
              <a:rPr lang="zh-CN" altLang="en-US" sz="2400" b="1" smtClean="0">
                <a:solidFill>
                  <a:schemeClr val="bg2"/>
                </a:solidFill>
                <a:sym typeface="Wingdings 2" panose="05020102010507070707" pitchFamily="18" charset="2"/>
              </a:rPr>
              <a:t>里程碑</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deliverables(</a:t>
            </a:r>
            <a:r>
              <a:rPr lang="zh-CN" altLang="en-US" sz="2400" b="1" smtClean="0">
                <a:solidFill>
                  <a:schemeClr val="bg2"/>
                </a:solidFill>
                <a:sym typeface="Wingdings 2" panose="05020102010507070707" pitchFamily="18" charset="2"/>
              </a:rPr>
              <a:t>提交物</a:t>
            </a:r>
            <a:r>
              <a:rPr lang="en-US" altLang="zh-CN" sz="2400" b="1" smtClean="0">
                <a:solidFill>
                  <a:schemeClr val="bg2"/>
                </a:solidFill>
                <a:sym typeface="Wingdings 2" panose="05020102010507070707" pitchFamily="18" charset="2"/>
              </a:rPr>
              <a:t>);  (manager can </a:t>
            </a:r>
            <a:r>
              <a:rPr lang="en-US" altLang="zh-CN" sz="2400" b="1" u="sng" smtClean="0">
                <a:solidFill>
                  <a:schemeClr val="bg2"/>
                </a:solidFill>
                <a:sym typeface="Wingdings 2" panose="05020102010507070707" pitchFamily="18" charset="2"/>
              </a:rPr>
              <a:t>gauge</a:t>
            </a:r>
            <a:r>
              <a:rPr lang="zh-CN" altLang="en-US" sz="2400" b="1" u="sng" smtClean="0">
                <a:solidFill>
                  <a:schemeClr val="bg2"/>
                </a:solidFill>
                <a:sym typeface="Wingdings 2" panose="05020102010507070707" pitchFamily="18" charset="2"/>
              </a:rPr>
              <a:t>评价</a:t>
            </a: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the </a:t>
            </a:r>
          </a:p>
          <a:p>
            <a:pPr eaLnBrk="1" hangingPunct="1">
              <a:lnSpc>
                <a:spcPct val="90000"/>
              </a:lnSpc>
              <a:buFontTx/>
              <a:buNone/>
            </a:pPr>
            <a:r>
              <a:rPr lang="en-US" altLang="zh-CN" sz="2400" b="1" smtClean="0">
                <a:solidFill>
                  <a:schemeClr val="bg2"/>
                </a:solidFill>
                <a:sym typeface="Wingdings 2" panose="05020102010507070707" pitchFamily="18" charset="2"/>
              </a:rPr>
              <a:t>       progress) </a:t>
            </a:r>
            <a:r>
              <a:rPr lang="en-US" altLang="zh-CN" sz="2400" b="1"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D50875-ECFC-4E2A-AAE8-E530D12D6819}" type="slidenum">
              <a:rPr kumimoji="0" lang="en-US" altLang="zh-CN" sz="2600" smtClean="0">
                <a:solidFill>
                  <a:schemeClr val="bg1"/>
                </a:solidFill>
              </a:rPr>
              <a:pPr>
                <a:spcBef>
                  <a:spcPct val="0"/>
                </a:spcBef>
                <a:buClrTx/>
                <a:buSzTx/>
                <a:buFontTx/>
                <a:buNone/>
              </a:pPr>
              <a:t>14</a:t>
            </a:fld>
            <a:endParaRPr kumimoji="0" lang="en-US" altLang="zh-CN" sz="2600" smtClean="0">
              <a:solidFill>
                <a:schemeClr val="bg1"/>
              </a:solidFill>
            </a:endParaRPr>
          </a:p>
        </p:txBody>
      </p:sp>
      <p:sp>
        <p:nvSpPr>
          <p:cNvPr id="29699" name="Rectangle 21"/>
          <p:cNvSpPr>
            <a:spLocks noChangeArrowheads="1"/>
          </p:cNvSpPr>
          <p:nvPr/>
        </p:nvSpPr>
        <p:spPr bwMode="auto">
          <a:xfrm>
            <a:off x="3851275" y="5661025"/>
            <a:ext cx="201612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0" name="Rectangle 20"/>
          <p:cNvSpPr>
            <a:spLocks noChangeArrowheads="1"/>
          </p:cNvSpPr>
          <p:nvPr/>
        </p:nvSpPr>
        <p:spPr bwMode="auto">
          <a:xfrm>
            <a:off x="3419475" y="5157788"/>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1" name="Rectangle 19"/>
          <p:cNvSpPr>
            <a:spLocks noChangeArrowheads="1"/>
          </p:cNvSpPr>
          <p:nvPr/>
        </p:nvSpPr>
        <p:spPr bwMode="auto">
          <a:xfrm>
            <a:off x="2986088" y="4581525"/>
            <a:ext cx="194627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2" name="Rectangle 18"/>
          <p:cNvSpPr>
            <a:spLocks noChangeArrowheads="1"/>
          </p:cNvSpPr>
          <p:nvPr/>
        </p:nvSpPr>
        <p:spPr bwMode="auto">
          <a:xfrm>
            <a:off x="2554288" y="4021138"/>
            <a:ext cx="302577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3" name="Rectangle 17"/>
          <p:cNvSpPr>
            <a:spLocks noChangeArrowheads="1"/>
          </p:cNvSpPr>
          <p:nvPr/>
        </p:nvSpPr>
        <p:spPr bwMode="auto">
          <a:xfrm>
            <a:off x="2122488" y="3459163"/>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4" name="Rectangle 16"/>
          <p:cNvSpPr>
            <a:spLocks noChangeArrowheads="1"/>
          </p:cNvSpPr>
          <p:nvPr/>
        </p:nvSpPr>
        <p:spPr bwMode="auto">
          <a:xfrm>
            <a:off x="1662113" y="2940050"/>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5" name="Rectangle 15"/>
          <p:cNvSpPr>
            <a:spLocks noChangeArrowheads="1"/>
          </p:cNvSpPr>
          <p:nvPr/>
        </p:nvSpPr>
        <p:spPr bwMode="auto">
          <a:xfrm>
            <a:off x="1185863" y="2420938"/>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6" name="Rectangle 13"/>
          <p:cNvSpPr>
            <a:spLocks noChangeArrowheads="1"/>
          </p:cNvSpPr>
          <p:nvPr/>
        </p:nvSpPr>
        <p:spPr bwMode="auto">
          <a:xfrm>
            <a:off x="827088" y="1844675"/>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7" name="Rectangle 6"/>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9708" name="Rectangle 10"/>
          <p:cNvSpPr>
            <a:spLocks noChangeArrowheads="1"/>
          </p:cNvSpPr>
          <p:nvPr/>
        </p:nvSpPr>
        <p:spPr bwMode="auto">
          <a:xfrm>
            <a:off x="827088" y="1700213"/>
            <a:ext cx="83169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Tx/>
              <a:buNone/>
            </a:pPr>
            <a:r>
              <a:rPr lang="en-US" altLang="zh-CN" sz="2400" b="1"/>
              <a:t>  </a:t>
            </a:r>
            <a:r>
              <a:rPr lang="zh-CN" altLang="en-US" sz="2400" b="1"/>
              <a:t>需求分析                               </a:t>
            </a:r>
            <a:r>
              <a:rPr lang="en-US" altLang="zh-CN" sz="2400" b="1"/>
              <a:t>《SRS》</a:t>
            </a:r>
            <a:r>
              <a:rPr lang="zh-CN" altLang="en-US" sz="2400" b="1"/>
              <a:t>软件需求规格说明书</a:t>
            </a:r>
            <a:endParaRPr lang="en-US" altLang="zh-CN" sz="2400" b="1"/>
          </a:p>
          <a:p>
            <a:pPr eaLnBrk="1" hangingPunct="1">
              <a:lnSpc>
                <a:spcPct val="130000"/>
              </a:lnSpc>
              <a:buFontTx/>
              <a:buNone/>
            </a:pPr>
            <a:r>
              <a:rPr lang="en-US" altLang="zh-CN" sz="2400" b="1"/>
              <a:t>       </a:t>
            </a:r>
            <a:r>
              <a:rPr lang="zh-CN" altLang="en-US" sz="2400" b="1"/>
              <a:t>系统设计                          系统设计文档</a:t>
            </a:r>
            <a:r>
              <a:rPr lang="en-US" altLang="zh-CN" sz="2400" b="1"/>
              <a:t>《SAD》</a:t>
            </a:r>
            <a:endParaRPr lang="zh-CN" altLang="en-US" sz="2400" b="1"/>
          </a:p>
          <a:p>
            <a:pPr eaLnBrk="1" hangingPunct="1">
              <a:lnSpc>
                <a:spcPct val="130000"/>
              </a:lnSpc>
              <a:buFontTx/>
              <a:buNone/>
            </a:pPr>
            <a:r>
              <a:rPr lang="zh-CN" altLang="en-US" sz="2400" b="1"/>
              <a:t>            程序设计                     模块功能算法和数据描述文档</a:t>
            </a:r>
          </a:p>
          <a:p>
            <a:pPr eaLnBrk="1" hangingPunct="1">
              <a:lnSpc>
                <a:spcPct val="130000"/>
              </a:lnSpc>
              <a:buFontTx/>
              <a:buNone/>
            </a:pPr>
            <a:r>
              <a:rPr lang="zh-CN" altLang="en-US" sz="2400" b="1"/>
              <a:t>                    编码                                      源程序和注释</a:t>
            </a:r>
          </a:p>
          <a:p>
            <a:pPr eaLnBrk="1" hangingPunct="1">
              <a:lnSpc>
                <a:spcPct val="130000"/>
              </a:lnSpc>
              <a:buFontTx/>
              <a:buNone/>
            </a:pPr>
            <a:r>
              <a:rPr lang="zh-CN" altLang="en-US" sz="2400" b="1"/>
              <a:t>                     单元测试和集成测试              单元测试报告</a:t>
            </a:r>
          </a:p>
          <a:p>
            <a:pPr eaLnBrk="1" hangingPunct="1">
              <a:lnSpc>
                <a:spcPct val="130000"/>
              </a:lnSpc>
              <a:buFontTx/>
              <a:buNone/>
            </a:pPr>
            <a:r>
              <a:rPr lang="zh-CN" altLang="en-US" sz="2400" b="1"/>
              <a:t>                              系统测试                          系统测试报告</a:t>
            </a:r>
          </a:p>
          <a:p>
            <a:pPr eaLnBrk="1" hangingPunct="1">
              <a:lnSpc>
                <a:spcPct val="130000"/>
              </a:lnSpc>
              <a:buFontTx/>
              <a:buNone/>
            </a:pPr>
            <a:r>
              <a:rPr lang="zh-CN" altLang="en-US" sz="2400" b="1"/>
              <a:t>                                  验收测试                        验收测试报告</a:t>
            </a:r>
          </a:p>
          <a:p>
            <a:pPr eaLnBrk="1" hangingPunct="1">
              <a:lnSpc>
                <a:spcPct val="130000"/>
              </a:lnSpc>
              <a:buFontTx/>
              <a:buNone/>
            </a:pPr>
            <a:r>
              <a:rPr lang="zh-CN" altLang="en-US" sz="2400" b="1"/>
              <a:t>                                      运行与维护                    维护报告</a:t>
            </a:r>
          </a:p>
        </p:txBody>
      </p:sp>
      <p:sp>
        <p:nvSpPr>
          <p:cNvPr id="29709" name="Text Box 22"/>
          <p:cNvSpPr txBox="1">
            <a:spLocks noChangeArrowheads="1"/>
          </p:cNvSpPr>
          <p:nvPr/>
        </p:nvSpPr>
        <p:spPr bwMode="auto">
          <a:xfrm>
            <a:off x="827088" y="6021388"/>
            <a:ext cx="2089150" cy="604837"/>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3200" b="1">
                <a:solidFill>
                  <a:srgbClr val="CC0000"/>
                </a:solidFill>
              </a:rPr>
              <a:t>瀑布模型</a:t>
            </a:r>
          </a:p>
        </p:txBody>
      </p:sp>
      <p:sp>
        <p:nvSpPr>
          <p:cNvPr id="29710" name="AutoShape 23"/>
          <p:cNvSpPr>
            <a:spLocks noChangeArrowheads="1"/>
          </p:cNvSpPr>
          <p:nvPr/>
        </p:nvSpPr>
        <p:spPr bwMode="auto">
          <a:xfrm>
            <a:off x="900113" y="2276475"/>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1" name="AutoShape 24"/>
          <p:cNvSpPr>
            <a:spLocks noChangeArrowheads="1"/>
          </p:cNvSpPr>
          <p:nvPr/>
        </p:nvSpPr>
        <p:spPr bwMode="auto">
          <a:xfrm>
            <a:off x="1376363" y="2852738"/>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2" name="AutoShape 25"/>
          <p:cNvSpPr>
            <a:spLocks noChangeArrowheads="1"/>
          </p:cNvSpPr>
          <p:nvPr/>
        </p:nvSpPr>
        <p:spPr bwMode="auto">
          <a:xfrm>
            <a:off x="1836738" y="33575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3" name="AutoShape 26"/>
          <p:cNvSpPr>
            <a:spLocks noChangeArrowheads="1"/>
          </p:cNvSpPr>
          <p:nvPr/>
        </p:nvSpPr>
        <p:spPr bwMode="auto">
          <a:xfrm>
            <a:off x="2268538" y="3860800"/>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4" name="AutoShape 27"/>
          <p:cNvSpPr>
            <a:spLocks noChangeArrowheads="1"/>
          </p:cNvSpPr>
          <p:nvPr/>
        </p:nvSpPr>
        <p:spPr bwMode="auto">
          <a:xfrm>
            <a:off x="3563938" y="5589588"/>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5" name="AutoShape 28"/>
          <p:cNvSpPr>
            <a:spLocks noChangeArrowheads="1"/>
          </p:cNvSpPr>
          <p:nvPr/>
        </p:nvSpPr>
        <p:spPr bwMode="auto">
          <a:xfrm>
            <a:off x="3132138" y="5013325"/>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6" name="AutoShape 29"/>
          <p:cNvSpPr>
            <a:spLocks noChangeArrowheads="1"/>
          </p:cNvSpPr>
          <p:nvPr/>
        </p:nvSpPr>
        <p:spPr bwMode="auto">
          <a:xfrm>
            <a:off x="2700338" y="44370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7" name="Line 30"/>
          <p:cNvSpPr>
            <a:spLocks noChangeShapeType="1"/>
          </p:cNvSpPr>
          <p:nvPr/>
        </p:nvSpPr>
        <p:spPr bwMode="auto">
          <a:xfrm>
            <a:off x="2916238" y="2060575"/>
            <a:ext cx="194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31"/>
          <p:cNvSpPr>
            <a:spLocks noChangeShapeType="1"/>
          </p:cNvSpPr>
          <p:nvPr/>
        </p:nvSpPr>
        <p:spPr bwMode="auto">
          <a:xfrm>
            <a:off x="3276600" y="2565400"/>
            <a:ext cx="1582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32"/>
          <p:cNvSpPr>
            <a:spLocks noChangeShapeType="1"/>
          </p:cNvSpPr>
          <p:nvPr/>
        </p:nvSpPr>
        <p:spPr bwMode="auto">
          <a:xfrm>
            <a:off x="3708400" y="3141663"/>
            <a:ext cx="1150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33"/>
          <p:cNvSpPr>
            <a:spLocks noChangeShapeType="1"/>
          </p:cNvSpPr>
          <p:nvPr/>
        </p:nvSpPr>
        <p:spPr bwMode="auto">
          <a:xfrm>
            <a:off x="4140200" y="3644900"/>
            <a:ext cx="2232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34"/>
          <p:cNvSpPr>
            <a:spLocks noChangeShapeType="1"/>
          </p:cNvSpPr>
          <p:nvPr/>
        </p:nvSpPr>
        <p:spPr bwMode="auto">
          <a:xfrm>
            <a:off x="5724525" y="4221163"/>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Line 35"/>
          <p:cNvSpPr>
            <a:spLocks noChangeShapeType="1"/>
          </p:cNvSpPr>
          <p:nvPr/>
        </p:nvSpPr>
        <p:spPr bwMode="auto">
          <a:xfrm>
            <a:off x="5076825" y="4797425"/>
            <a:ext cx="172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36"/>
          <p:cNvSpPr>
            <a:spLocks noChangeShapeType="1"/>
          </p:cNvSpPr>
          <p:nvPr/>
        </p:nvSpPr>
        <p:spPr bwMode="auto">
          <a:xfrm>
            <a:off x="5508625" y="537368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37"/>
          <p:cNvSpPr>
            <a:spLocks noChangeShapeType="1"/>
          </p:cNvSpPr>
          <p:nvPr/>
        </p:nvSpPr>
        <p:spPr bwMode="auto">
          <a:xfrm>
            <a:off x="5940425" y="587692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Box 30"/>
          <p:cNvSpPr txBox="1"/>
          <p:nvPr/>
        </p:nvSpPr>
        <p:spPr>
          <a:xfrm>
            <a:off x="34925" y="2924175"/>
            <a:ext cx="720725" cy="19399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6350">
            <a:solidFill>
              <a:schemeClr val="tx1"/>
            </a:solidFill>
          </a:ln>
        </p:spPr>
        <p:txBody>
          <a:bodyPr>
            <a:spAutoFit/>
          </a:bodyPr>
          <a:lstStyle/>
          <a:p>
            <a:pPr algn="ctr" eaLnBrk="1" hangingPunct="1">
              <a:defRPr/>
            </a:pPr>
            <a:r>
              <a:rPr lang="zh-CN" altLang="en-US" sz="2000" b="1" dirty="0">
                <a:solidFill>
                  <a:srgbClr val="0000FF"/>
                </a:solidFill>
              </a:rPr>
              <a:t>当时的每一个名词都是创新</a:t>
            </a:r>
          </a:p>
        </p:txBody>
      </p:sp>
      <p:cxnSp>
        <p:nvCxnSpPr>
          <p:cNvPr id="29726" name="直接箭头连接符 32"/>
          <p:cNvCxnSpPr>
            <a:cxnSpLocks noChangeShapeType="1"/>
          </p:cNvCxnSpPr>
          <p:nvPr/>
        </p:nvCxnSpPr>
        <p:spPr bwMode="auto">
          <a:xfrm flipV="1">
            <a:off x="539750" y="2276475"/>
            <a:ext cx="360363" cy="647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7" name="直接箭头连接符 33"/>
          <p:cNvCxnSpPr>
            <a:cxnSpLocks noChangeShapeType="1"/>
          </p:cNvCxnSpPr>
          <p:nvPr/>
        </p:nvCxnSpPr>
        <p:spPr bwMode="auto">
          <a:xfrm flipV="1">
            <a:off x="692150" y="2852738"/>
            <a:ext cx="639763" cy="2238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8" name="直接箭头连接符 35"/>
          <p:cNvCxnSpPr>
            <a:cxnSpLocks noChangeShapeType="1"/>
          </p:cNvCxnSpPr>
          <p:nvPr/>
        </p:nvCxnSpPr>
        <p:spPr bwMode="auto">
          <a:xfrm>
            <a:off x="755650" y="4149725"/>
            <a:ext cx="2232025" cy="7921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BB1E7E-8A22-450B-B8DE-94E38DB84056}" type="slidenum">
              <a:rPr kumimoji="0" lang="en-US" altLang="zh-CN" sz="2600" smtClean="0">
                <a:solidFill>
                  <a:schemeClr val="bg1"/>
                </a:solidFill>
              </a:rPr>
              <a:pPr>
                <a:spcBef>
                  <a:spcPct val="0"/>
                </a:spcBef>
                <a:buClrTx/>
                <a:buSzTx/>
                <a:buFontTx/>
                <a:buNone/>
              </a:pPr>
              <a:t>15</a:t>
            </a:fld>
            <a:endParaRPr kumimoji="0" lang="en-US" altLang="zh-CN" sz="2600" smtClean="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3072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dirty="0" smtClean="0"/>
              <a:t>                   B:simplicity</a:t>
            </a:r>
          </a:p>
          <a:p>
            <a:pPr eaLnBrk="1" hangingPunct="1">
              <a:buFontTx/>
              <a:buNone/>
            </a:pPr>
            <a:r>
              <a:rPr lang="en-US" altLang="zh-CN" sz="2400" b="1" dirty="0" smtClean="0"/>
              <a:t>                       (easy to explain to user)(P49-s3)</a:t>
            </a:r>
          </a:p>
          <a:p>
            <a:pPr eaLnBrk="1" hangingPunct="1">
              <a:buFontTx/>
              <a:buNone/>
            </a:pPr>
            <a:r>
              <a:rPr lang="en-US" altLang="zh-CN" sz="2400" b="1" dirty="0" smtClean="0"/>
              <a:t>                   C: the basis of other complex model</a:t>
            </a:r>
          </a:p>
          <a:p>
            <a:pPr eaLnBrk="1" hangingPunct="1">
              <a:buFontTx/>
              <a:buNone/>
            </a:pPr>
            <a:r>
              <a:rPr lang="en-US" altLang="zh-CN" sz="2400" b="1" dirty="0" smtClean="0"/>
              <a:t>                       (add feedback loop and extra activities)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drawback</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0000FF"/>
                </a:solidFill>
                <a:sym typeface="Wingdings 2" panose="05020102010507070707" pitchFamily="18" charset="2"/>
              </a:rPr>
              <a:t>can’t deal with iteration, not fit actuality </a:t>
            </a:r>
          </a:p>
          <a:p>
            <a:pPr eaLnBrk="1" hangingPunct="1">
              <a:buFontTx/>
              <a:buNone/>
            </a:pPr>
            <a:r>
              <a:rPr lang="en-US" altLang="zh-CN" sz="2400" b="1"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面临软件变动时</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该模型无法处理实际过程</a:t>
            </a:r>
          </a:p>
          <a:p>
            <a:pPr eaLnBrk="1" hangingPunct="1">
              <a:buFontTx/>
              <a:buNone/>
            </a:pPr>
            <a:r>
              <a:rPr lang="zh-CN" altLang="en-US" sz="2400" b="1" dirty="0" smtClean="0">
                <a:solidFill>
                  <a:schemeClr val="bg2"/>
                </a:solidFill>
                <a:sym typeface="Wingdings 2" panose="05020102010507070707" pitchFamily="18" charset="2"/>
              </a:rPr>
              <a:t>                     中的重复开发问题（下页图</a:t>
            </a:r>
            <a:r>
              <a:rPr lang="en-US" altLang="zh-CN" sz="2400" b="1" dirty="0" smtClean="0">
                <a:solidFill>
                  <a:schemeClr val="bg2"/>
                </a:solidFill>
                <a:sym typeface="Wingdings 2" panose="05020102010507070707" pitchFamily="18" charset="2"/>
              </a:rPr>
              <a:t>2.2</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软件是一个</a:t>
            </a:r>
          </a:p>
          <a:p>
            <a:pPr eaLnBrk="1" hangingPunct="1">
              <a:buFontTx/>
              <a:buNone/>
            </a:pPr>
            <a:r>
              <a:rPr lang="zh-CN" altLang="en-US" sz="2400" b="1" dirty="0" smtClean="0">
                <a:solidFill>
                  <a:schemeClr val="bg2"/>
                </a:solidFill>
                <a:sym typeface="Wingdings 2" panose="05020102010507070707" pitchFamily="18" charset="2"/>
              </a:rPr>
              <a:t>                     创造的过程</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不是一个制造的过程</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transform is hard</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当时的文档转换有困难</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(from one kind of document to another)(P50)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064240-1A19-4D2E-BE4F-4BCF59C8B72B}" type="slidenum">
              <a:rPr kumimoji="0" lang="en-US" altLang="zh-CN" sz="2600" smtClean="0">
                <a:solidFill>
                  <a:schemeClr val="bg1"/>
                </a:solidFill>
              </a:rPr>
              <a:pPr>
                <a:spcBef>
                  <a:spcPct val="0"/>
                </a:spcBef>
                <a:buClrTx/>
                <a:buSzTx/>
                <a:buFontTx/>
                <a:buNone/>
              </a:pPr>
              <a:t>16</a:t>
            </a:fld>
            <a:endParaRPr kumimoji="0" lang="en-US" altLang="zh-CN" sz="2600" smtClean="0">
              <a:solidFill>
                <a:schemeClr val="bg1"/>
              </a:solidFill>
            </a:endParaRPr>
          </a:p>
        </p:txBody>
      </p:sp>
      <p:sp>
        <p:nvSpPr>
          <p:cNvPr id="32771" name="Rectangle 2"/>
          <p:cNvSpPr>
            <a:spLocks noGrp="1" noChangeArrowheads="1"/>
          </p:cNvSpPr>
          <p:nvPr>
            <p:ph type="title" idx="4294967295"/>
          </p:nvPr>
        </p:nvSpPr>
        <p:spPr>
          <a:xfrm>
            <a:off x="914400" y="5983288"/>
            <a:ext cx="7905750" cy="685800"/>
          </a:xfrm>
        </p:spPr>
        <p:txBody>
          <a:bodyPr/>
          <a:lstStyle/>
          <a:p>
            <a:pPr eaLnBrk="1" hangingPunct="1"/>
            <a:r>
              <a:rPr lang="en-US" altLang="zh-CN" sz="2400" smtClean="0">
                <a:solidFill>
                  <a:schemeClr val="tx1"/>
                </a:solidFill>
              </a:rPr>
              <a:t>Fig2.2 The software development process in reality</a:t>
            </a:r>
          </a:p>
        </p:txBody>
      </p:sp>
      <p:sp>
        <p:nvSpPr>
          <p:cNvPr id="32772" name="Rectangle 3"/>
          <p:cNvSpPr>
            <a:spLocks noChangeArrowheads="1"/>
          </p:cNvSpPr>
          <p:nvPr/>
        </p:nvSpPr>
        <p:spPr bwMode="auto">
          <a:xfrm>
            <a:off x="4087813" y="476250"/>
            <a:ext cx="1828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REQUIREMENTS</a:t>
            </a:r>
          </a:p>
          <a:p>
            <a:pPr algn="ctr" eaLnBrk="1" hangingPunct="1">
              <a:spcBef>
                <a:spcPct val="0"/>
              </a:spcBef>
              <a:buClrTx/>
              <a:buSzTx/>
              <a:buFontTx/>
              <a:buNone/>
            </a:pPr>
            <a:r>
              <a:rPr lang="en-US" altLang="zh-CN" sz="1600" b="1">
                <a:latin typeface="Comic Sans MS" panose="030F0702030302020204" pitchFamily="66" charset="0"/>
              </a:rPr>
              <a:t>ANALYSIS</a:t>
            </a:r>
          </a:p>
        </p:txBody>
      </p:sp>
      <p:sp>
        <p:nvSpPr>
          <p:cNvPr id="32773" name="Rectangle 4"/>
          <p:cNvSpPr>
            <a:spLocks noChangeArrowheads="1"/>
          </p:cNvSpPr>
          <p:nvPr/>
        </p:nvSpPr>
        <p:spPr bwMode="auto">
          <a:xfrm>
            <a:off x="1954213" y="12382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MAINTENANCE</a:t>
            </a:r>
          </a:p>
        </p:txBody>
      </p:sp>
      <p:sp>
        <p:nvSpPr>
          <p:cNvPr id="32774" name="Rectangle 5"/>
          <p:cNvSpPr>
            <a:spLocks noChangeArrowheads="1"/>
          </p:cNvSpPr>
          <p:nvPr/>
        </p:nvSpPr>
        <p:spPr bwMode="auto">
          <a:xfrm>
            <a:off x="6221413" y="116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p>
          <a:p>
            <a:pPr algn="ctr" eaLnBrk="1" hangingPunct="1">
              <a:spcBef>
                <a:spcPct val="0"/>
              </a:spcBef>
              <a:buClrTx/>
              <a:buSzTx/>
              <a:buFontTx/>
              <a:buNone/>
            </a:pPr>
            <a:r>
              <a:rPr lang="en-US" altLang="zh-CN" sz="1600" b="1">
                <a:latin typeface="Comic Sans MS" panose="030F0702030302020204" pitchFamily="66" charset="0"/>
              </a:rPr>
              <a:t>DESIGN</a:t>
            </a:r>
          </a:p>
        </p:txBody>
      </p:sp>
      <p:sp>
        <p:nvSpPr>
          <p:cNvPr id="32775" name="Rectangle 6"/>
          <p:cNvSpPr>
            <a:spLocks noChangeArrowheads="1"/>
          </p:cNvSpPr>
          <p:nvPr/>
        </p:nvSpPr>
        <p:spPr bwMode="auto">
          <a:xfrm>
            <a:off x="65262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p>
          <a:p>
            <a:pPr algn="ctr" eaLnBrk="1" hangingPunct="1">
              <a:spcBef>
                <a:spcPct val="0"/>
              </a:spcBef>
              <a:buClrTx/>
              <a:buSzTx/>
              <a:buFontTx/>
              <a:buNone/>
            </a:pPr>
            <a:r>
              <a:rPr lang="en-US" altLang="zh-CN" sz="1600" b="1">
                <a:latin typeface="Comic Sans MS" panose="030F0702030302020204" pitchFamily="66" charset="0"/>
              </a:rPr>
              <a:t>DESIGN</a:t>
            </a:r>
          </a:p>
        </p:txBody>
      </p:sp>
      <p:sp>
        <p:nvSpPr>
          <p:cNvPr id="32776" name="Rectangle 7"/>
          <p:cNvSpPr>
            <a:spLocks noChangeArrowheads="1"/>
          </p:cNvSpPr>
          <p:nvPr/>
        </p:nvSpPr>
        <p:spPr bwMode="auto">
          <a:xfrm>
            <a:off x="6069013" y="3752850"/>
            <a:ext cx="2209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p>
          <a:p>
            <a:pPr algn="ctr" eaLnBrk="1" hangingPunct="1">
              <a:spcBef>
                <a:spcPct val="0"/>
              </a:spcBef>
              <a:buClrTx/>
              <a:buSzTx/>
              <a:buFontTx/>
              <a:buNone/>
            </a:pPr>
            <a:r>
              <a:rPr lang="en-US" altLang="zh-CN" sz="1600" b="1">
                <a:latin typeface="Comic Sans MS" panose="030F0702030302020204" pitchFamily="66" charset="0"/>
              </a:rPr>
              <a:t>IMPLEMENTATION</a:t>
            </a:r>
          </a:p>
        </p:txBody>
      </p:sp>
      <p:sp>
        <p:nvSpPr>
          <p:cNvPr id="32777" name="Rectangle 8"/>
          <p:cNvSpPr>
            <a:spLocks noChangeArrowheads="1"/>
          </p:cNvSpPr>
          <p:nvPr/>
        </p:nvSpPr>
        <p:spPr bwMode="auto">
          <a:xfrm>
            <a:off x="13446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DELIVERY</a:t>
            </a:r>
          </a:p>
        </p:txBody>
      </p:sp>
      <p:sp>
        <p:nvSpPr>
          <p:cNvPr id="32778" name="Rectangle 9"/>
          <p:cNvSpPr>
            <a:spLocks noChangeArrowheads="1"/>
          </p:cNvSpPr>
          <p:nvPr/>
        </p:nvSpPr>
        <p:spPr bwMode="auto">
          <a:xfrm>
            <a:off x="1497013" y="36766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79" name="Rectangle 10"/>
          <p:cNvSpPr>
            <a:spLocks noChangeArrowheads="1"/>
          </p:cNvSpPr>
          <p:nvPr/>
        </p:nvSpPr>
        <p:spPr bwMode="auto">
          <a:xfrm>
            <a:off x="2487613" y="4743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INTEGRATION</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80" name="Rectangle 11"/>
          <p:cNvSpPr>
            <a:spLocks noChangeArrowheads="1"/>
          </p:cNvSpPr>
          <p:nvPr/>
        </p:nvSpPr>
        <p:spPr bwMode="auto">
          <a:xfrm>
            <a:off x="5230813" y="497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UNIT</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81" name="AutoShape 12"/>
          <p:cNvSpPr>
            <a:spLocks noChangeArrowheads="1"/>
          </p:cNvSpPr>
          <p:nvPr/>
        </p:nvSpPr>
        <p:spPr bwMode="auto">
          <a:xfrm rot="-1800000">
            <a:off x="2944813" y="4762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2" name="AutoShape 13"/>
          <p:cNvSpPr>
            <a:spLocks noChangeArrowheads="1"/>
          </p:cNvSpPr>
          <p:nvPr/>
        </p:nvSpPr>
        <p:spPr bwMode="auto">
          <a:xfrm rot="-1800000">
            <a:off x="1344613" y="1847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3" name="AutoShape 14"/>
          <p:cNvSpPr>
            <a:spLocks noChangeArrowheads="1"/>
          </p:cNvSpPr>
          <p:nvPr/>
        </p:nvSpPr>
        <p:spPr bwMode="auto">
          <a:xfrm rot="-3600000">
            <a:off x="1077913" y="31813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4" name="AutoShape 15"/>
          <p:cNvSpPr>
            <a:spLocks noChangeArrowheads="1"/>
          </p:cNvSpPr>
          <p:nvPr/>
        </p:nvSpPr>
        <p:spPr bwMode="auto">
          <a:xfrm rot="-7200000">
            <a:off x="1687513" y="45529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5" name="AutoShape 16"/>
          <p:cNvSpPr>
            <a:spLocks noChangeArrowheads="1"/>
          </p:cNvSpPr>
          <p:nvPr/>
        </p:nvSpPr>
        <p:spPr bwMode="auto">
          <a:xfrm rot="10200000">
            <a:off x="4354513" y="52387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6" name="AutoShape 17"/>
          <p:cNvSpPr>
            <a:spLocks noChangeArrowheads="1"/>
          </p:cNvSpPr>
          <p:nvPr/>
        </p:nvSpPr>
        <p:spPr bwMode="auto">
          <a:xfrm rot="10200000">
            <a:off x="6983413" y="4514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7" name="AutoShape 18"/>
          <p:cNvSpPr>
            <a:spLocks noChangeArrowheads="1"/>
          </p:cNvSpPr>
          <p:nvPr/>
        </p:nvSpPr>
        <p:spPr bwMode="auto">
          <a:xfrm>
            <a:off x="7440613" y="3219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8" name="AutoShape 19"/>
          <p:cNvSpPr>
            <a:spLocks noChangeArrowheads="1"/>
          </p:cNvSpPr>
          <p:nvPr/>
        </p:nvSpPr>
        <p:spPr bwMode="auto">
          <a:xfrm>
            <a:off x="7516813" y="19240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9" name="AutoShape 20"/>
          <p:cNvSpPr>
            <a:spLocks noChangeArrowheads="1"/>
          </p:cNvSpPr>
          <p:nvPr/>
        </p:nvSpPr>
        <p:spPr bwMode="auto">
          <a:xfrm rot="-1800000">
            <a:off x="6373813" y="552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90" name="Line 21"/>
          <p:cNvSpPr>
            <a:spLocks noChangeShapeType="1"/>
          </p:cNvSpPr>
          <p:nvPr/>
        </p:nvSpPr>
        <p:spPr bwMode="auto">
          <a:xfrm flipH="1">
            <a:off x="3249613" y="704850"/>
            <a:ext cx="838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1" name="Line 22"/>
          <p:cNvSpPr>
            <a:spLocks noChangeShapeType="1"/>
          </p:cNvSpPr>
          <p:nvPr/>
        </p:nvSpPr>
        <p:spPr bwMode="auto">
          <a:xfrm flipH="1">
            <a:off x="3021013" y="1162050"/>
            <a:ext cx="1600200" cy="1524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2" name="Line 23"/>
          <p:cNvSpPr>
            <a:spLocks noChangeShapeType="1"/>
          </p:cNvSpPr>
          <p:nvPr/>
        </p:nvSpPr>
        <p:spPr bwMode="auto">
          <a:xfrm flipH="1">
            <a:off x="3249613" y="1162050"/>
            <a:ext cx="1676400" cy="2514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3" name="Line 24"/>
          <p:cNvSpPr>
            <a:spLocks noChangeShapeType="1"/>
          </p:cNvSpPr>
          <p:nvPr/>
        </p:nvSpPr>
        <p:spPr bwMode="auto">
          <a:xfrm flipH="1">
            <a:off x="3783013" y="1162050"/>
            <a:ext cx="1447800" cy="3581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4" name="Line 25"/>
          <p:cNvSpPr>
            <a:spLocks noChangeShapeType="1"/>
          </p:cNvSpPr>
          <p:nvPr/>
        </p:nvSpPr>
        <p:spPr bwMode="auto">
          <a:xfrm>
            <a:off x="5383213" y="1162050"/>
            <a:ext cx="0" cy="388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5" name="Line 26"/>
          <p:cNvSpPr>
            <a:spLocks noChangeShapeType="1"/>
          </p:cNvSpPr>
          <p:nvPr/>
        </p:nvSpPr>
        <p:spPr bwMode="auto">
          <a:xfrm>
            <a:off x="5535613" y="1162050"/>
            <a:ext cx="762000" cy="2590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6" name="Line 27"/>
          <p:cNvSpPr>
            <a:spLocks noChangeShapeType="1"/>
          </p:cNvSpPr>
          <p:nvPr/>
        </p:nvSpPr>
        <p:spPr bwMode="auto">
          <a:xfrm>
            <a:off x="5764213" y="1162050"/>
            <a:ext cx="762000" cy="1676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7" name="Line 28"/>
          <p:cNvSpPr>
            <a:spLocks noChangeShapeType="1"/>
          </p:cNvSpPr>
          <p:nvPr/>
        </p:nvSpPr>
        <p:spPr bwMode="auto">
          <a:xfrm>
            <a:off x="5916613" y="1085850"/>
            <a:ext cx="3810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8" name="Line 29"/>
          <p:cNvSpPr>
            <a:spLocks noChangeShapeType="1"/>
          </p:cNvSpPr>
          <p:nvPr/>
        </p:nvSpPr>
        <p:spPr bwMode="auto">
          <a:xfrm flipH="1">
            <a:off x="2640013" y="1924050"/>
            <a:ext cx="76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9" name="Line 30"/>
          <p:cNvSpPr>
            <a:spLocks noChangeShapeType="1"/>
          </p:cNvSpPr>
          <p:nvPr/>
        </p:nvSpPr>
        <p:spPr bwMode="auto">
          <a:xfrm flipH="1">
            <a:off x="3097213" y="1924050"/>
            <a:ext cx="228600" cy="1828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0" name="Line 31"/>
          <p:cNvSpPr>
            <a:spLocks noChangeShapeType="1"/>
          </p:cNvSpPr>
          <p:nvPr/>
        </p:nvSpPr>
        <p:spPr bwMode="auto">
          <a:xfrm>
            <a:off x="3554413" y="1924050"/>
            <a:ext cx="1524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1" name="Line 32"/>
          <p:cNvSpPr>
            <a:spLocks noChangeShapeType="1"/>
          </p:cNvSpPr>
          <p:nvPr/>
        </p:nvSpPr>
        <p:spPr bwMode="auto">
          <a:xfrm>
            <a:off x="3706813" y="1847850"/>
            <a:ext cx="1981200" cy="3200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2" name="Line 33"/>
          <p:cNvSpPr>
            <a:spLocks noChangeShapeType="1"/>
          </p:cNvSpPr>
          <p:nvPr/>
        </p:nvSpPr>
        <p:spPr bwMode="auto">
          <a:xfrm>
            <a:off x="3706813" y="1619250"/>
            <a:ext cx="25146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3" name="Line 34"/>
          <p:cNvSpPr>
            <a:spLocks noChangeShapeType="1"/>
          </p:cNvSpPr>
          <p:nvPr/>
        </p:nvSpPr>
        <p:spPr bwMode="auto">
          <a:xfrm>
            <a:off x="3706813" y="1466850"/>
            <a:ext cx="28956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4" name="Line 35"/>
          <p:cNvSpPr>
            <a:spLocks noChangeShapeType="1"/>
          </p:cNvSpPr>
          <p:nvPr/>
        </p:nvSpPr>
        <p:spPr bwMode="auto">
          <a:xfrm>
            <a:off x="3706813" y="1390650"/>
            <a:ext cx="2514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5" name="Line 36"/>
          <p:cNvSpPr>
            <a:spLocks noChangeShapeType="1"/>
          </p:cNvSpPr>
          <p:nvPr/>
        </p:nvSpPr>
        <p:spPr bwMode="auto">
          <a:xfrm>
            <a:off x="22590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6" name="Line 37"/>
          <p:cNvSpPr>
            <a:spLocks noChangeShapeType="1"/>
          </p:cNvSpPr>
          <p:nvPr/>
        </p:nvSpPr>
        <p:spPr bwMode="auto">
          <a:xfrm>
            <a:off x="3097213" y="2990850"/>
            <a:ext cx="1066800" cy="1752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7" name="Line 38"/>
          <p:cNvSpPr>
            <a:spLocks noChangeShapeType="1"/>
          </p:cNvSpPr>
          <p:nvPr/>
        </p:nvSpPr>
        <p:spPr bwMode="auto">
          <a:xfrm>
            <a:off x="3097213" y="2838450"/>
            <a:ext cx="32004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8" name="Line 39"/>
          <p:cNvSpPr>
            <a:spLocks noChangeShapeType="1"/>
          </p:cNvSpPr>
          <p:nvPr/>
        </p:nvSpPr>
        <p:spPr bwMode="auto">
          <a:xfrm>
            <a:off x="3097213" y="2686050"/>
            <a:ext cx="30480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9" name="Line 40"/>
          <p:cNvSpPr>
            <a:spLocks noChangeShapeType="1"/>
          </p:cNvSpPr>
          <p:nvPr/>
        </p:nvSpPr>
        <p:spPr bwMode="auto">
          <a:xfrm>
            <a:off x="3097213" y="2609850"/>
            <a:ext cx="34290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0" name="Line 41"/>
          <p:cNvSpPr>
            <a:spLocks noChangeShapeType="1"/>
          </p:cNvSpPr>
          <p:nvPr/>
        </p:nvSpPr>
        <p:spPr bwMode="auto">
          <a:xfrm flipV="1">
            <a:off x="2868613" y="1543050"/>
            <a:ext cx="3352800" cy="914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1" name="Line 42"/>
          <p:cNvSpPr>
            <a:spLocks noChangeShapeType="1"/>
          </p:cNvSpPr>
          <p:nvPr/>
        </p:nvSpPr>
        <p:spPr bwMode="auto">
          <a:xfrm>
            <a:off x="2487613" y="4362450"/>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2" name="Line 43"/>
          <p:cNvSpPr>
            <a:spLocks noChangeShapeType="1"/>
          </p:cNvSpPr>
          <p:nvPr/>
        </p:nvSpPr>
        <p:spPr bwMode="auto">
          <a:xfrm>
            <a:off x="3249613" y="4210050"/>
            <a:ext cx="20574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3" name="Line 44"/>
          <p:cNvSpPr>
            <a:spLocks noChangeShapeType="1"/>
          </p:cNvSpPr>
          <p:nvPr/>
        </p:nvSpPr>
        <p:spPr bwMode="auto">
          <a:xfrm>
            <a:off x="3249613" y="3981450"/>
            <a:ext cx="2895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4" name="Line 45"/>
          <p:cNvSpPr>
            <a:spLocks noChangeShapeType="1"/>
          </p:cNvSpPr>
          <p:nvPr/>
        </p:nvSpPr>
        <p:spPr bwMode="auto">
          <a:xfrm flipV="1">
            <a:off x="3249613" y="2990850"/>
            <a:ext cx="33528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5" name="Line 46"/>
          <p:cNvSpPr>
            <a:spLocks noChangeShapeType="1"/>
          </p:cNvSpPr>
          <p:nvPr/>
        </p:nvSpPr>
        <p:spPr bwMode="auto">
          <a:xfrm flipV="1">
            <a:off x="3249613" y="1847850"/>
            <a:ext cx="3276600" cy="2286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6" name="Line 47"/>
          <p:cNvSpPr>
            <a:spLocks noChangeShapeType="1"/>
          </p:cNvSpPr>
          <p:nvPr/>
        </p:nvSpPr>
        <p:spPr bwMode="auto">
          <a:xfrm>
            <a:off x="4240213" y="5124450"/>
            <a:ext cx="9906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7" name="Line 48"/>
          <p:cNvSpPr>
            <a:spLocks noChangeShapeType="1"/>
          </p:cNvSpPr>
          <p:nvPr/>
        </p:nvSpPr>
        <p:spPr bwMode="auto">
          <a:xfrm flipV="1">
            <a:off x="4240213" y="4362450"/>
            <a:ext cx="1828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8" name="Line 49"/>
          <p:cNvSpPr>
            <a:spLocks noChangeShapeType="1"/>
          </p:cNvSpPr>
          <p:nvPr/>
        </p:nvSpPr>
        <p:spPr bwMode="auto">
          <a:xfrm flipV="1">
            <a:off x="4164013" y="3143250"/>
            <a:ext cx="2590800" cy="1600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9" name="Line 50"/>
          <p:cNvSpPr>
            <a:spLocks noChangeShapeType="1"/>
          </p:cNvSpPr>
          <p:nvPr/>
        </p:nvSpPr>
        <p:spPr bwMode="auto">
          <a:xfrm flipV="1">
            <a:off x="3325813" y="1847850"/>
            <a:ext cx="35052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0" name="Line 51"/>
          <p:cNvSpPr>
            <a:spLocks noChangeShapeType="1"/>
          </p:cNvSpPr>
          <p:nvPr/>
        </p:nvSpPr>
        <p:spPr bwMode="auto">
          <a:xfrm flipV="1">
            <a:off x="6678613" y="4438650"/>
            <a:ext cx="304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1" name="Line 52"/>
          <p:cNvSpPr>
            <a:spLocks noChangeShapeType="1"/>
          </p:cNvSpPr>
          <p:nvPr/>
        </p:nvSpPr>
        <p:spPr bwMode="auto">
          <a:xfrm flipV="1">
            <a:off x="5688013" y="2609850"/>
            <a:ext cx="914400" cy="2362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2" name="Line 53"/>
          <p:cNvSpPr>
            <a:spLocks noChangeShapeType="1"/>
          </p:cNvSpPr>
          <p:nvPr/>
        </p:nvSpPr>
        <p:spPr bwMode="auto">
          <a:xfrm flipV="1">
            <a:off x="5459413" y="1847850"/>
            <a:ext cx="1066800" cy="3124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3" name="Line 54"/>
          <p:cNvSpPr>
            <a:spLocks noChangeShapeType="1"/>
          </p:cNvSpPr>
          <p:nvPr/>
        </p:nvSpPr>
        <p:spPr bwMode="auto">
          <a:xfrm flipV="1">
            <a:off x="70596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4" name="Line 55"/>
          <p:cNvSpPr>
            <a:spLocks noChangeShapeType="1"/>
          </p:cNvSpPr>
          <p:nvPr/>
        </p:nvSpPr>
        <p:spPr bwMode="auto">
          <a:xfrm flipH="1" flipV="1">
            <a:off x="6373813" y="1771650"/>
            <a:ext cx="76200" cy="1981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5" name="Line 56"/>
          <p:cNvSpPr>
            <a:spLocks noChangeShapeType="1"/>
          </p:cNvSpPr>
          <p:nvPr/>
        </p:nvSpPr>
        <p:spPr bwMode="auto">
          <a:xfrm flipV="1">
            <a:off x="6983413" y="1771650"/>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5A7A9E-B5F6-4A3E-B0CC-2703DD796854}" type="slidenum">
              <a:rPr kumimoji="0" lang="en-US" altLang="zh-CN" sz="2600" smtClean="0">
                <a:solidFill>
                  <a:schemeClr val="bg1"/>
                </a:solidFill>
              </a:rPr>
              <a:pPr>
                <a:spcBef>
                  <a:spcPct val="0"/>
                </a:spcBef>
                <a:buClrTx/>
                <a:buSzTx/>
                <a:buFontTx/>
                <a:buNone/>
              </a:pPr>
              <a:t>17</a:t>
            </a:fld>
            <a:endParaRPr kumimoji="0" lang="en-US" altLang="zh-CN" sz="2600" smtClean="0">
              <a:solidFill>
                <a:schemeClr val="bg1"/>
              </a:solidFill>
            </a:endParaRPr>
          </a:p>
        </p:txBody>
      </p:sp>
      <p:sp>
        <p:nvSpPr>
          <p:cNvPr id="3379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337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 improvement(</a:t>
            </a:r>
            <a:r>
              <a:rPr lang="zh-CN" altLang="en-US" sz="2400" b="1" smtClean="0">
                <a:solidFill>
                  <a:schemeClr val="bg2"/>
                </a:solidFill>
                <a:sym typeface="Wingdings 2" panose="05020102010507070707" pitchFamily="18" charset="2"/>
              </a:rPr>
              <a:t>对瀑布模型的改进</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0000FF"/>
                </a:solidFill>
                <a:sym typeface="Wingdings 2" panose="05020102010507070707" pitchFamily="18" charset="2"/>
              </a:rPr>
              <a:t>prototyping (</a:t>
            </a:r>
            <a:r>
              <a:rPr lang="zh-CN" altLang="en-US" sz="2400" b="1" u="sng" smtClean="0">
                <a:solidFill>
                  <a:srgbClr val="0000FF"/>
                </a:solidFill>
                <a:sym typeface="Wingdings 2" panose="05020102010507070707" pitchFamily="18" charset="2"/>
              </a:rPr>
              <a:t>原型化</a:t>
            </a:r>
            <a:r>
              <a:rPr lang="en-US" altLang="zh-CN" sz="2400" b="1" u="sng" smtClean="0">
                <a:solidFill>
                  <a:srgbClr val="0000FF"/>
                </a:solidFill>
                <a:sym typeface="Wingdings 2" panose="05020102010507070707" pitchFamily="18" charset="2"/>
              </a:rPr>
              <a:t>)</a:t>
            </a:r>
            <a:r>
              <a:rPr lang="en-US" altLang="zh-CN" sz="2400" b="1"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 subprocess of making </a:t>
            </a:r>
          </a:p>
          <a:p>
            <a:pPr eaLnBrk="1" hangingPunct="1">
              <a:lnSpc>
                <a:spcPct val="90000"/>
              </a:lnSpc>
              <a:buFontTx/>
              <a:buNone/>
            </a:pPr>
            <a:r>
              <a:rPr lang="en-US" altLang="zh-CN" sz="2400" b="1" smtClean="0">
                <a:solidFill>
                  <a:schemeClr val="bg2"/>
                </a:solidFill>
                <a:sym typeface="Wingdings 2" panose="05020102010507070707" pitchFamily="18" charset="2"/>
              </a:rPr>
              <a:t>                                              prototype (see </a:t>
            </a:r>
            <a:r>
              <a:rPr lang="en-US" altLang="zh-CN" sz="2400" b="1" smtClean="0">
                <a:solidFill>
                  <a:srgbClr val="0000FF"/>
                </a:solidFill>
                <a:sym typeface="Wingdings 2" panose="05020102010507070707" pitchFamily="18" charset="2"/>
              </a:rPr>
              <a:t>fig2.3</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prototype(</a:t>
            </a:r>
            <a:r>
              <a:rPr lang="zh-CN" altLang="en-US" sz="2400" b="1" u="sng" smtClean="0">
                <a:solidFill>
                  <a:srgbClr val="FF0066"/>
                </a:solidFill>
                <a:sym typeface="Wingdings 2" panose="05020102010507070707" pitchFamily="18" charset="2"/>
              </a:rPr>
              <a:t>原型</a:t>
            </a:r>
            <a:r>
              <a:rPr lang="en-US" altLang="zh-CN" sz="2400" b="1" u="sng" smtClean="0">
                <a:solidFill>
                  <a:srgbClr val="FF0066"/>
                </a:solidFill>
                <a:sym typeface="Wingdings 2" panose="05020102010507070707" pitchFamily="18" charset="2"/>
              </a:rPr>
              <a: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一种部分开发的产品，用来让用户和 </a:t>
            </a:r>
          </a:p>
          <a:p>
            <a:pPr eaLnBrk="1" hangingPunct="1">
              <a:lnSpc>
                <a:spcPct val="90000"/>
              </a:lnSpc>
              <a:buFontTx/>
              <a:buNone/>
            </a:pPr>
            <a:r>
              <a:rPr lang="zh-CN" altLang="en-US" sz="2400" b="1" smtClean="0">
                <a:solidFill>
                  <a:schemeClr val="bg2"/>
                </a:solidFill>
                <a:sym typeface="Wingdings 2" panose="05020102010507070707" pitchFamily="18" charset="2"/>
              </a:rPr>
              <a:t>                                       开发者共同研究，提出意见，为最终</a:t>
            </a:r>
          </a:p>
          <a:p>
            <a:pPr eaLnBrk="1" hangingPunct="1">
              <a:lnSpc>
                <a:spcPct val="90000"/>
              </a:lnSpc>
              <a:buFontTx/>
              <a:buNone/>
            </a:pPr>
            <a:r>
              <a:rPr lang="zh-CN" altLang="en-US" sz="2400" b="1" smtClean="0">
                <a:solidFill>
                  <a:schemeClr val="bg2"/>
                </a:solidFill>
                <a:sym typeface="Wingdings 2" panose="05020102010507070707" pitchFamily="18" charset="2"/>
              </a:rPr>
              <a:t>                                       产品定型</a:t>
            </a:r>
            <a:r>
              <a:rPr lang="en-US" altLang="zh-CN" sz="2400" b="1" smtClean="0">
                <a:solidFill>
                  <a:schemeClr val="bg2"/>
                </a:solidFill>
                <a:sym typeface="Wingdings 2" panose="05020102010507070707" pitchFamily="18" charset="2"/>
              </a:rPr>
              <a:t>(see P51)</a:t>
            </a:r>
          </a:p>
          <a:p>
            <a:pPr eaLnBrk="1" hangingPunct="1">
              <a:lnSpc>
                <a:spcPct val="90000"/>
              </a:lnSpc>
              <a:buFontTx/>
              <a:buNone/>
            </a:pPr>
            <a:r>
              <a:rPr lang="en-US" altLang="zh-CN" sz="2400" b="1" smtClean="0">
                <a:solidFill>
                  <a:schemeClr val="bg2"/>
                </a:solidFill>
                <a:sym typeface="Wingdings 2" panose="05020102010507070707" pitchFamily="18" charset="2"/>
              </a:rPr>
              <a:t>     B: advantage(</a:t>
            </a:r>
            <a:r>
              <a:rPr lang="zh-CN" altLang="en-US" sz="2400" b="1" smtClean="0">
                <a:solidFill>
                  <a:schemeClr val="bg2"/>
                </a:solidFill>
                <a:sym typeface="Wingdings 2" panose="05020102010507070707" pitchFamily="18" charset="2"/>
              </a:rPr>
              <a:t>原型化的优点</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X: </a:t>
            </a:r>
            <a:r>
              <a:rPr lang="en-US" altLang="zh-CN" sz="2000" b="1" smtClean="0">
                <a:solidFill>
                  <a:schemeClr val="bg2"/>
                </a:solidFill>
                <a:sym typeface="Wingdings 2" panose="05020102010507070707" pitchFamily="18" charset="2"/>
              </a:rPr>
              <a:t>prototyping requirement or design      enable improving</a:t>
            </a:r>
          </a:p>
          <a:p>
            <a:pPr eaLnBrk="1" hangingPunct="1">
              <a:lnSpc>
                <a:spcPct val="90000"/>
              </a:lnSpc>
              <a:buFontTx/>
              <a:buNone/>
            </a:pPr>
            <a:r>
              <a:rPr lang="en-US" altLang="zh-CN" sz="2400" b="1" smtClean="0">
                <a:solidFill>
                  <a:schemeClr val="bg2"/>
                </a:solidFill>
                <a:sym typeface="Wingdings 2" panose="05020102010507070707" pitchFamily="18" charset="2"/>
              </a:rPr>
              <a:t>        Y: alternative solutions     enable selecting</a:t>
            </a:r>
          </a:p>
          <a:p>
            <a:pPr eaLnBrk="1" hangingPunct="1">
              <a:lnSpc>
                <a:spcPct val="90000"/>
              </a:lnSpc>
              <a:buFontTx/>
              <a:buNone/>
            </a:pPr>
            <a:r>
              <a:rPr lang="en-US" altLang="zh-CN" sz="2400" b="1" smtClean="0">
                <a:solidFill>
                  <a:schemeClr val="bg2"/>
                </a:solidFill>
                <a:sym typeface="Wingdings 2" panose="05020102010507070707" pitchFamily="18" charset="2"/>
              </a:rPr>
              <a:t>   the difference between Validation and Verification</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Validation</a:t>
            </a:r>
            <a:r>
              <a:rPr lang="zh-CN" altLang="en-US" sz="2400" b="1" u="sng" smtClean="0">
                <a:solidFill>
                  <a:srgbClr val="FF0066"/>
                </a:solidFill>
                <a:sym typeface="Wingdings 2" panose="05020102010507070707" pitchFamily="18" charset="2"/>
              </a:rPr>
              <a:t>（核准）</a:t>
            </a:r>
            <a:r>
              <a:rPr lang="en-US" altLang="zh-CN" sz="2400" b="1" u="sng" smtClean="0">
                <a:solidFill>
                  <a:srgbClr val="FF0066"/>
                </a:solidFill>
                <a:sym typeface="Wingdings 2" panose="05020102010507070707" pitchFamily="18" charset="2"/>
              </a:rPr>
              <a:t>: </a:t>
            </a:r>
            <a:r>
              <a:rPr lang="en-US" altLang="zh-CN" sz="2400" b="1" smtClean="0">
                <a:solidFill>
                  <a:schemeClr val="bg2"/>
                </a:solidFill>
                <a:sym typeface="Wingdings 2" panose="05020102010507070707" pitchFamily="18" charset="2"/>
              </a:rPr>
              <a:t>check &lt;SRS&gt;</a:t>
            </a:r>
          </a:p>
          <a:p>
            <a:pPr eaLnBrk="1" hangingPunct="1">
              <a:lnSpc>
                <a:spcPct val="90000"/>
              </a:lnSpc>
              <a:buFontTx/>
              <a:buNone/>
            </a:pPr>
            <a:r>
              <a:rPr lang="en-US" altLang="zh-CN" sz="2400" b="1" smtClean="0">
                <a:solidFill>
                  <a:srgbClr val="FF0066"/>
                </a:solidFill>
                <a:sym typeface="Wingdings 2" panose="05020102010507070707" pitchFamily="18" charset="2"/>
              </a:rPr>
              <a:t>      </a:t>
            </a:r>
            <a:r>
              <a:rPr lang="en-US" altLang="zh-CN" sz="2400" b="1" u="sng" smtClean="0">
                <a:solidFill>
                  <a:srgbClr val="FF0066"/>
                </a:solidFill>
                <a:sym typeface="Wingdings 2" panose="05020102010507070707" pitchFamily="18" charset="2"/>
              </a:rPr>
              <a:t>Verification</a:t>
            </a:r>
            <a:r>
              <a:rPr lang="zh-CN" altLang="en-US" sz="2400" b="1" u="sng" smtClean="0">
                <a:solidFill>
                  <a:srgbClr val="FF0066"/>
                </a:solidFill>
                <a:sym typeface="Wingdings 2" panose="05020102010507070707" pitchFamily="18" charset="2"/>
              </a:rPr>
              <a:t>（检验）</a:t>
            </a:r>
            <a:r>
              <a:rPr lang="en-US" altLang="zh-CN" sz="2400" b="1" u="sng" smtClean="0">
                <a:solidFill>
                  <a:srgbClr val="FF0066"/>
                </a:solidFill>
                <a:sym typeface="Wingdings 2" panose="05020102010507070707" pitchFamily="18" charset="2"/>
              </a:rPr>
              <a:t>:</a:t>
            </a:r>
            <a:r>
              <a:rPr lang="en-US" altLang="zh-CN" sz="2400" b="1" smtClean="0">
                <a:solidFill>
                  <a:schemeClr val="bg2"/>
                </a:solidFill>
                <a:sym typeface="Wingdings 2" panose="05020102010507070707" pitchFamily="18" charset="2"/>
              </a:rPr>
              <a:t> check “design description”</a:t>
            </a:r>
          </a:p>
        </p:txBody>
      </p:sp>
      <p:sp>
        <p:nvSpPr>
          <p:cNvPr id="33797" name="AutoShape 4"/>
          <p:cNvSpPr>
            <a:spLocks noChangeArrowheads="1"/>
          </p:cNvSpPr>
          <p:nvPr/>
        </p:nvSpPr>
        <p:spPr bwMode="auto">
          <a:xfrm>
            <a:off x="6138863" y="4710113"/>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798" name="AutoShape 5"/>
          <p:cNvSpPr>
            <a:spLocks noChangeArrowheads="1"/>
          </p:cNvSpPr>
          <p:nvPr/>
        </p:nvSpPr>
        <p:spPr bwMode="auto">
          <a:xfrm>
            <a:off x="4914900" y="5091113"/>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5ED217-A4CD-4DB6-9111-321798B22008}" type="slidenum">
              <a:rPr kumimoji="0" lang="en-US" altLang="zh-CN" sz="2600" smtClean="0">
                <a:solidFill>
                  <a:schemeClr val="bg1"/>
                </a:solidFill>
              </a:rPr>
              <a:pPr>
                <a:spcBef>
                  <a:spcPct val="0"/>
                </a:spcBef>
                <a:buClrTx/>
                <a:buSzTx/>
                <a:buFontTx/>
                <a:buNone/>
              </a:pPr>
              <a:t>18</a:t>
            </a:fld>
            <a:endParaRPr kumimoji="0" lang="en-US" altLang="zh-CN" sz="2600" smtClean="0">
              <a:solidFill>
                <a:schemeClr val="bg1"/>
              </a:solidFill>
            </a:endParaRPr>
          </a:p>
        </p:txBody>
      </p:sp>
      <p:sp>
        <p:nvSpPr>
          <p:cNvPr id="3584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grpSp>
        <p:nvGrpSpPr>
          <p:cNvPr id="2" name="Group 4"/>
          <p:cNvGrpSpPr>
            <a:grpSpLocks/>
          </p:cNvGrpSpPr>
          <p:nvPr/>
        </p:nvGrpSpPr>
        <p:grpSpPr bwMode="auto">
          <a:xfrm>
            <a:off x="811213" y="1752600"/>
            <a:ext cx="8153400" cy="4953000"/>
            <a:chOff x="1103" y="1296"/>
            <a:chExt cx="4225" cy="2640"/>
          </a:xfrm>
        </p:grpSpPr>
        <p:sp>
          <p:nvSpPr>
            <p:cNvPr id="35846" name="Text Box 5"/>
            <p:cNvSpPr txBox="1">
              <a:spLocks noChangeArrowheads="1"/>
            </p:cNvSpPr>
            <p:nvPr/>
          </p:nvSpPr>
          <p:spPr bwMode="auto">
            <a:xfrm>
              <a:off x="1200" y="1296"/>
              <a:ext cx="888"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Definition</a:t>
              </a:r>
              <a:endParaRPr lang="en-US" altLang="zh-CN" sz="1200" b="1">
                <a:latin typeface="Times New Roman" panose="02020603050405020304" pitchFamily="18" charset="0"/>
              </a:endParaRPr>
            </a:p>
          </p:txBody>
        </p:sp>
        <p:sp>
          <p:nvSpPr>
            <p:cNvPr id="35847" name="Text Box 6"/>
            <p:cNvSpPr txBox="1">
              <a:spLocks noChangeArrowheads="1"/>
            </p:cNvSpPr>
            <p:nvPr/>
          </p:nvSpPr>
          <p:spPr bwMode="auto">
            <a:xfrm>
              <a:off x="1200" y="1604"/>
              <a:ext cx="1368"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Feasibility Study</a:t>
              </a:r>
              <a:endParaRPr lang="en-US" altLang="zh-CN" sz="1200" b="1">
                <a:latin typeface="Times New Roman" panose="02020603050405020304" pitchFamily="18" charset="0"/>
              </a:endParaRPr>
            </a:p>
          </p:txBody>
        </p:sp>
        <p:sp>
          <p:nvSpPr>
            <p:cNvPr id="35848" name="Text Box 7"/>
            <p:cNvSpPr txBox="1">
              <a:spLocks noChangeArrowheads="1"/>
            </p:cNvSpPr>
            <p:nvPr/>
          </p:nvSpPr>
          <p:spPr bwMode="auto">
            <a:xfrm>
              <a:off x="1198" y="1920"/>
              <a:ext cx="1802"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5849" name="Text Box 8"/>
            <p:cNvSpPr txBox="1">
              <a:spLocks noChangeArrowheads="1"/>
            </p:cNvSpPr>
            <p:nvPr/>
          </p:nvSpPr>
          <p:spPr bwMode="auto">
            <a:xfrm>
              <a:off x="1824" y="2316"/>
              <a:ext cx="1560"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p>
          </p:txBody>
        </p:sp>
        <p:sp>
          <p:nvSpPr>
            <p:cNvPr id="35850" name="Text Box 9"/>
            <p:cNvSpPr txBox="1">
              <a:spLocks noChangeArrowheads="1"/>
            </p:cNvSpPr>
            <p:nvPr/>
          </p:nvSpPr>
          <p:spPr bwMode="auto">
            <a:xfrm>
              <a:off x="2208" y="2616"/>
              <a:ext cx="1520"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p>
          </p:txBody>
        </p:sp>
        <p:sp>
          <p:nvSpPr>
            <p:cNvPr id="35851" name="Text Box 10"/>
            <p:cNvSpPr txBox="1">
              <a:spLocks noChangeArrowheads="1"/>
            </p:cNvSpPr>
            <p:nvPr/>
          </p:nvSpPr>
          <p:spPr bwMode="auto">
            <a:xfrm>
              <a:off x="2595" y="2932"/>
              <a:ext cx="1943"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 &amp; Module Testing</a:t>
              </a:r>
            </a:p>
          </p:txBody>
        </p:sp>
        <p:sp>
          <p:nvSpPr>
            <p:cNvPr id="35852" name="Text Box 11"/>
            <p:cNvSpPr txBox="1">
              <a:spLocks noChangeArrowheads="1"/>
            </p:cNvSpPr>
            <p:nvPr/>
          </p:nvSpPr>
          <p:spPr bwMode="auto">
            <a:xfrm>
              <a:off x="2790" y="3240"/>
              <a:ext cx="2182"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Integration &amp; System Testing</a:t>
              </a:r>
              <a:endParaRPr lang="en-US" altLang="zh-CN" sz="1200" b="1">
                <a:latin typeface="Times New Roman" panose="02020603050405020304" pitchFamily="18" charset="0"/>
              </a:endParaRPr>
            </a:p>
          </p:txBody>
        </p:sp>
        <p:sp>
          <p:nvSpPr>
            <p:cNvPr id="35853" name="Text Box 12"/>
            <p:cNvSpPr txBox="1">
              <a:spLocks noChangeArrowheads="1"/>
            </p:cNvSpPr>
            <p:nvPr/>
          </p:nvSpPr>
          <p:spPr bwMode="auto">
            <a:xfrm>
              <a:off x="3504" y="3654"/>
              <a:ext cx="1822"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Delivery &amp; Maintenance</a:t>
              </a:r>
              <a:endParaRPr lang="en-US" altLang="zh-CN" sz="1200" b="1">
                <a:latin typeface="Times New Roman" panose="02020603050405020304" pitchFamily="18" charset="0"/>
              </a:endParaRPr>
            </a:p>
          </p:txBody>
        </p:sp>
        <p:grpSp>
          <p:nvGrpSpPr>
            <p:cNvPr id="35854" name="Group 13"/>
            <p:cNvGrpSpPr>
              <a:grpSpLocks/>
            </p:cNvGrpSpPr>
            <p:nvPr/>
          </p:nvGrpSpPr>
          <p:grpSpPr bwMode="auto">
            <a:xfrm>
              <a:off x="1776" y="1302"/>
              <a:ext cx="3552" cy="2413"/>
              <a:chOff x="1776" y="1008"/>
              <a:chExt cx="3552" cy="2413"/>
            </a:xfrm>
          </p:grpSpPr>
          <p:sp>
            <p:nvSpPr>
              <p:cNvPr id="35866" name="AutoShape 14" descr="水滴"/>
              <p:cNvSpPr>
                <a:spLocks noChangeArrowheads="1"/>
              </p:cNvSpPr>
              <p:nvPr/>
            </p:nvSpPr>
            <p:spPr bwMode="auto">
              <a:xfrm>
                <a:off x="1776" y="100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7" name="AutoShape 15" descr="水滴"/>
              <p:cNvSpPr>
                <a:spLocks noChangeArrowheads="1"/>
              </p:cNvSpPr>
              <p:nvPr/>
            </p:nvSpPr>
            <p:spPr bwMode="auto">
              <a:xfrm>
                <a:off x="2256" y="13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8" name="AutoShape 16" descr="水滴"/>
              <p:cNvSpPr>
                <a:spLocks noChangeArrowheads="1"/>
              </p:cNvSpPr>
              <p:nvPr/>
            </p:nvSpPr>
            <p:spPr bwMode="auto">
              <a:xfrm>
                <a:off x="2688" y="172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9" name="AutoShape 17" descr="水滴"/>
              <p:cNvSpPr>
                <a:spLocks noChangeArrowheads="1"/>
              </p:cNvSpPr>
              <p:nvPr/>
            </p:nvSpPr>
            <p:spPr bwMode="auto">
              <a:xfrm>
                <a:off x="3072" y="201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0" name="AutoShape 18" descr="水滴"/>
              <p:cNvSpPr>
                <a:spLocks noChangeArrowheads="1"/>
              </p:cNvSpPr>
              <p:nvPr/>
            </p:nvSpPr>
            <p:spPr bwMode="auto">
              <a:xfrm>
                <a:off x="3408" y="234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1" name="AutoShape 19" descr="水滴"/>
              <p:cNvSpPr>
                <a:spLocks noChangeArrowheads="1"/>
              </p:cNvSpPr>
              <p:nvPr/>
            </p:nvSpPr>
            <p:spPr bwMode="auto">
              <a:xfrm>
                <a:off x="4224" y="2640"/>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2" name="AutoShape 20" descr="水滴"/>
              <p:cNvSpPr>
                <a:spLocks noChangeArrowheads="1"/>
              </p:cNvSpPr>
              <p:nvPr/>
            </p:nvSpPr>
            <p:spPr bwMode="auto">
              <a:xfrm>
                <a:off x="4656" y="30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grpSp>
        <p:sp>
          <p:nvSpPr>
            <p:cNvPr id="35855" name="Text Box 21"/>
            <p:cNvSpPr txBox="1">
              <a:spLocks noChangeArrowheads="1"/>
            </p:cNvSpPr>
            <p:nvPr/>
          </p:nvSpPr>
          <p:spPr bwMode="auto">
            <a:xfrm>
              <a:off x="1103" y="3168"/>
              <a:ext cx="1441" cy="282"/>
            </a:xfrm>
            <a:prstGeom prst="rect">
              <a:avLst/>
            </a:prstGeom>
            <a:solidFill>
              <a:srgbClr val="C0C0C0"/>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prototyping</a:t>
              </a:r>
            </a:p>
          </p:txBody>
        </p:sp>
        <p:sp>
          <p:nvSpPr>
            <p:cNvPr id="35856" name="Line 22"/>
            <p:cNvSpPr>
              <a:spLocks noChangeShapeType="1"/>
            </p:cNvSpPr>
            <p:nvPr/>
          </p:nvSpPr>
          <p:spPr bwMode="auto">
            <a:xfrm>
              <a:off x="1296" y="2208"/>
              <a:ext cx="0" cy="96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Line 23"/>
            <p:cNvSpPr>
              <a:spLocks noChangeShapeType="1"/>
            </p:cNvSpPr>
            <p:nvPr/>
          </p:nvSpPr>
          <p:spPr bwMode="auto">
            <a:xfrm flipV="1">
              <a:off x="1488" y="2208"/>
              <a:ext cx="0" cy="96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24"/>
            <p:cNvSpPr>
              <a:spLocks noChangeShapeType="1"/>
            </p:cNvSpPr>
            <p:nvPr/>
          </p:nvSpPr>
          <p:spPr bwMode="auto">
            <a:xfrm>
              <a:off x="1920" y="2592"/>
              <a:ext cx="0" cy="576"/>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9" name="Line 25"/>
            <p:cNvSpPr>
              <a:spLocks noChangeShapeType="1"/>
            </p:cNvSpPr>
            <p:nvPr/>
          </p:nvSpPr>
          <p:spPr bwMode="auto">
            <a:xfrm flipV="1">
              <a:off x="2064" y="2592"/>
              <a:ext cx="0" cy="576"/>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0" name="Line 26"/>
            <p:cNvSpPr>
              <a:spLocks noChangeShapeType="1"/>
            </p:cNvSpPr>
            <p:nvPr/>
          </p:nvSpPr>
          <p:spPr bwMode="auto">
            <a:xfrm flipV="1">
              <a:off x="2304" y="2880"/>
              <a:ext cx="0" cy="288"/>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27"/>
            <p:cNvSpPr>
              <a:spLocks noChangeShapeType="1"/>
            </p:cNvSpPr>
            <p:nvPr/>
          </p:nvSpPr>
          <p:spPr bwMode="auto">
            <a:xfrm>
              <a:off x="2448" y="2880"/>
              <a:ext cx="0" cy="288"/>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2" name="Freeform 28"/>
            <p:cNvSpPr>
              <a:spLocks/>
            </p:cNvSpPr>
            <p:nvPr/>
          </p:nvSpPr>
          <p:spPr bwMode="auto">
            <a:xfrm>
              <a:off x="3456" y="2448"/>
              <a:ext cx="1360" cy="768"/>
            </a:xfrm>
            <a:custGeom>
              <a:avLst/>
              <a:gdLst>
                <a:gd name="T0" fmla="*/ 1248 w 1360"/>
                <a:gd name="T1" fmla="*/ 768 h 768"/>
                <a:gd name="T2" fmla="*/ 1152 w 1360"/>
                <a:gd name="T3" fmla="*/ 288 h 768"/>
                <a:gd name="T4" fmla="*/ 0 w 1360"/>
                <a:gd name="T5" fmla="*/ 0 h 768"/>
                <a:gd name="T6" fmla="*/ 0 60000 65536"/>
                <a:gd name="T7" fmla="*/ 0 60000 65536"/>
                <a:gd name="T8" fmla="*/ 0 60000 65536"/>
                <a:gd name="T9" fmla="*/ 0 w 1360"/>
                <a:gd name="T10" fmla="*/ 0 h 768"/>
                <a:gd name="T11" fmla="*/ 1360 w 1360"/>
                <a:gd name="T12" fmla="*/ 768 h 768"/>
              </a:gdLst>
              <a:ahLst/>
              <a:cxnLst>
                <a:cxn ang="T6">
                  <a:pos x="T0" y="T1"/>
                </a:cxn>
                <a:cxn ang="T7">
                  <a:pos x="T2" y="T3"/>
                </a:cxn>
                <a:cxn ang="T8">
                  <a:pos x="T4" y="T5"/>
                </a:cxn>
              </a:cxnLst>
              <a:rect l="T9" t="T10" r="T11" b="T12"/>
              <a:pathLst>
                <a:path w="1360" h="768">
                  <a:moveTo>
                    <a:pt x="1248" y="768"/>
                  </a:moveTo>
                  <a:cubicBezTo>
                    <a:pt x="1304" y="592"/>
                    <a:pt x="1360" y="416"/>
                    <a:pt x="1152" y="288"/>
                  </a:cubicBezTo>
                  <a:cubicBezTo>
                    <a:pt x="944" y="160"/>
                    <a:pt x="192" y="48"/>
                    <a:pt x="0" y="0"/>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3" name="Freeform 29"/>
            <p:cNvSpPr>
              <a:spLocks/>
            </p:cNvSpPr>
            <p:nvPr/>
          </p:nvSpPr>
          <p:spPr bwMode="auto">
            <a:xfrm>
              <a:off x="3024" y="2008"/>
              <a:ext cx="2184" cy="1208"/>
            </a:xfrm>
            <a:custGeom>
              <a:avLst/>
              <a:gdLst>
                <a:gd name="T0" fmla="*/ 1872 w 2184"/>
                <a:gd name="T1" fmla="*/ 1208 h 1208"/>
                <a:gd name="T2" fmla="*/ 1872 w 2184"/>
                <a:gd name="T3" fmla="*/ 200 h 1208"/>
                <a:gd name="T4" fmla="*/ 0 w 2184"/>
                <a:gd name="T5" fmla="*/ 8 h 1208"/>
                <a:gd name="T6" fmla="*/ 0 60000 65536"/>
                <a:gd name="T7" fmla="*/ 0 60000 65536"/>
                <a:gd name="T8" fmla="*/ 0 60000 65536"/>
                <a:gd name="T9" fmla="*/ 0 w 2184"/>
                <a:gd name="T10" fmla="*/ 0 h 1208"/>
                <a:gd name="T11" fmla="*/ 2184 w 2184"/>
                <a:gd name="T12" fmla="*/ 1208 h 1208"/>
              </a:gdLst>
              <a:ahLst/>
              <a:cxnLst>
                <a:cxn ang="T6">
                  <a:pos x="T0" y="T1"/>
                </a:cxn>
                <a:cxn ang="T7">
                  <a:pos x="T2" y="T3"/>
                </a:cxn>
                <a:cxn ang="T8">
                  <a:pos x="T4" y="T5"/>
                </a:cxn>
              </a:cxnLst>
              <a:rect l="T9" t="T10" r="T11" b="T12"/>
              <a:pathLst>
                <a:path w="2184" h="1208">
                  <a:moveTo>
                    <a:pt x="1872" y="1208"/>
                  </a:moveTo>
                  <a:cubicBezTo>
                    <a:pt x="2028" y="804"/>
                    <a:pt x="2184" y="400"/>
                    <a:pt x="1872" y="200"/>
                  </a:cubicBezTo>
                  <a:cubicBezTo>
                    <a:pt x="1560" y="0"/>
                    <a:pt x="312" y="40"/>
                    <a:pt x="0" y="8"/>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4" name="Text Box 30"/>
            <p:cNvSpPr txBox="1">
              <a:spLocks noChangeArrowheads="1"/>
            </p:cNvSpPr>
            <p:nvPr/>
          </p:nvSpPr>
          <p:spPr bwMode="auto">
            <a:xfrm>
              <a:off x="3696" y="1776"/>
              <a:ext cx="86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validate</a:t>
              </a:r>
            </a:p>
          </p:txBody>
        </p:sp>
        <p:sp>
          <p:nvSpPr>
            <p:cNvPr id="35865" name="Text Box 31"/>
            <p:cNvSpPr txBox="1">
              <a:spLocks noChangeArrowheads="1"/>
            </p:cNvSpPr>
            <p:nvPr/>
          </p:nvSpPr>
          <p:spPr bwMode="auto">
            <a:xfrm>
              <a:off x="3984" y="2304"/>
              <a:ext cx="67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verify</a:t>
              </a:r>
            </a:p>
          </p:txBody>
        </p:sp>
      </p:grpSp>
      <p:sp>
        <p:nvSpPr>
          <p:cNvPr id="35845" name="AutoShape 32"/>
          <p:cNvSpPr>
            <a:spLocks/>
          </p:cNvSpPr>
          <p:nvPr/>
        </p:nvSpPr>
        <p:spPr bwMode="auto">
          <a:xfrm>
            <a:off x="755650" y="1989138"/>
            <a:ext cx="144463" cy="1295400"/>
          </a:xfrm>
          <a:prstGeom prst="leftBrace">
            <a:avLst>
              <a:gd name="adj1" fmla="val 747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E09655-FDB1-435B-8E75-D368AF3EFD5F}" type="slidenum">
              <a:rPr kumimoji="0" lang="en-US" altLang="zh-CN" sz="2600" smtClean="0">
                <a:solidFill>
                  <a:schemeClr val="bg1"/>
                </a:solidFill>
              </a:rPr>
              <a:pPr>
                <a:spcBef>
                  <a:spcPct val="0"/>
                </a:spcBef>
                <a:buClrTx/>
                <a:buSzTx/>
                <a:buFontTx/>
                <a:buNone/>
              </a:pPr>
              <a:t>19</a:t>
            </a:fld>
            <a:endParaRPr kumimoji="0" lang="en-US" altLang="zh-CN" sz="2600" smtClean="0">
              <a:solidFill>
                <a:schemeClr val="bg1"/>
              </a:solidFill>
            </a:endParaRPr>
          </a:p>
        </p:txBody>
      </p:sp>
      <p:sp>
        <p:nvSpPr>
          <p:cNvPr id="3789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378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3. V model </a:t>
            </a:r>
            <a:r>
              <a:rPr lang="zh-CN" altLang="en-US" b="1" dirty="0" smtClean="0"/>
              <a:t>（</a:t>
            </a:r>
            <a:r>
              <a:rPr lang="en-US" altLang="zh-CN" b="1" dirty="0" smtClean="0"/>
              <a:t>V</a:t>
            </a:r>
            <a:r>
              <a:rPr lang="zh-CN" altLang="en-US" b="1" dirty="0" smtClean="0"/>
              <a:t>模型）</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definition</a:t>
            </a: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a variation of the waterfall model(</a:t>
            </a:r>
            <a:r>
              <a:rPr lang="zh-CN" altLang="en-US" sz="2400" b="1" dirty="0" smtClean="0">
                <a:solidFill>
                  <a:srgbClr val="0000FF"/>
                </a:solidFill>
                <a:sym typeface="Wingdings 2" panose="05020102010507070707" pitchFamily="18" charset="2"/>
              </a:rPr>
              <a:t>瀑布模型</a:t>
            </a:r>
          </a:p>
          <a:p>
            <a:pPr eaLnBrk="1" hangingPunct="1">
              <a:buFontTx/>
              <a:buNone/>
            </a:pPr>
            <a:r>
              <a:rPr lang="zh-CN" altLang="en-US" sz="2400" b="1" dirty="0" smtClean="0">
                <a:solidFill>
                  <a:srgbClr val="0000FF"/>
                </a:solidFill>
                <a:sym typeface="Wingdings 2" panose="05020102010507070707" pitchFamily="18" charset="2"/>
              </a:rPr>
              <a:t>        的变种</a:t>
            </a:r>
            <a:r>
              <a:rPr lang="en-US" altLang="zh-CN" sz="2400" b="1"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that demonstrates how the testing activities</a:t>
            </a:r>
          </a:p>
          <a:p>
            <a:pPr eaLnBrk="1" hangingPunct="1">
              <a:buFontTx/>
              <a:buNone/>
            </a:pPr>
            <a:r>
              <a:rPr lang="en-US" altLang="zh-CN" sz="2400" b="1" dirty="0" smtClean="0">
                <a:solidFill>
                  <a:schemeClr val="bg2"/>
                </a:solidFill>
                <a:sym typeface="Wingdings 2" panose="05020102010507070707" pitchFamily="18" charset="2"/>
              </a:rPr>
              <a:t>        are related to analysis and design</a:t>
            </a:r>
          </a:p>
          <a:p>
            <a:pPr eaLnBrk="1" hangingPunct="1">
              <a:buFontTx/>
              <a:buNone/>
            </a:pPr>
            <a:r>
              <a:rPr lang="en-US" altLang="zh-CN" sz="2400" b="1" dirty="0" smtClean="0">
                <a:solidFill>
                  <a:schemeClr val="bg2"/>
                </a:solidFill>
                <a:sym typeface="Wingdings 2" panose="05020102010507070707" pitchFamily="18" charset="2"/>
              </a:rPr>
              <a:t>  The difference from </a:t>
            </a:r>
            <a:r>
              <a:rPr lang="en-US" altLang="zh-CN" sz="2400" b="1" dirty="0" smtClean="0">
                <a:solidFill>
                  <a:srgbClr val="0000FF"/>
                </a:solidFill>
                <a:sym typeface="Wingdings 2" panose="05020102010507070707" pitchFamily="18" charset="2"/>
              </a:rPr>
              <a:t>basic waterfall model</a:t>
            </a:r>
            <a:r>
              <a:rPr lang="en-US" altLang="zh-CN" sz="2400" b="1" dirty="0" smtClean="0">
                <a:solidFill>
                  <a:schemeClr val="bg2"/>
                </a:solidFill>
                <a:sym typeface="Wingdings 2" panose="05020102010507070707" pitchFamily="18" charset="2"/>
              </a:rPr>
              <a:t> (Fig2.1) </a:t>
            </a:r>
          </a:p>
          <a:p>
            <a:pPr eaLnBrk="1" hangingPunct="1">
              <a:buFontTx/>
              <a:buNone/>
            </a:pPr>
            <a:r>
              <a:rPr lang="en-US" altLang="zh-CN" sz="2400" b="1" dirty="0" smtClean="0">
                <a:solidFill>
                  <a:schemeClr val="bg2"/>
                </a:solidFill>
                <a:sym typeface="Wingdings 2" panose="05020102010507070707" pitchFamily="18" charset="2"/>
              </a:rPr>
              <a:t>     A:V model make some </a:t>
            </a:r>
            <a:r>
              <a:rPr lang="en-US" altLang="zh-CN" sz="2400" b="1" u="sng" dirty="0" smtClean="0">
                <a:solidFill>
                  <a:srgbClr val="0000FF"/>
                </a:solidFill>
                <a:sym typeface="Wingdings 2" panose="05020102010507070707" pitchFamily="18" charset="2"/>
              </a:rPr>
              <a:t>iteration more explicit</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B:waterfall model  </a:t>
            </a:r>
            <a:r>
              <a:rPr lang="en-US" altLang="zh-CN" sz="2400" b="1" baseline="30000" dirty="0" smtClean="0">
                <a:solidFill>
                  <a:schemeClr val="bg2"/>
                </a:solidFill>
                <a:sym typeface="Wingdings 2" panose="05020102010507070707" pitchFamily="18" charset="2"/>
              </a:rPr>
              <a:t>emphasize</a:t>
            </a:r>
            <a:r>
              <a:rPr lang="en-US" altLang="zh-CN" sz="2400" b="1" dirty="0" smtClean="0">
                <a:solidFill>
                  <a:schemeClr val="bg2"/>
                </a:solidFill>
                <a:sym typeface="Wingdings 2" panose="05020102010507070707" pitchFamily="18" charset="2"/>
              </a:rPr>
              <a:t> documents/artifacts</a:t>
            </a:r>
            <a:r>
              <a:rPr lang="zh-CN" altLang="en-US" sz="2400" b="1" dirty="0" smtClean="0">
                <a:solidFill>
                  <a:schemeClr val="bg2"/>
                </a:solidFill>
                <a:sym typeface="Wingdings 2" panose="05020102010507070707" pitchFamily="18" charset="2"/>
              </a:rPr>
              <a:t>（文档</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提交物）</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V model  </a:t>
            </a:r>
            <a:r>
              <a:rPr lang="en-US" altLang="zh-CN" sz="2400" b="1" baseline="30000" dirty="0" smtClean="0">
                <a:solidFill>
                  <a:schemeClr val="bg2"/>
                </a:solidFill>
                <a:sym typeface="Wingdings 2" panose="05020102010507070707" pitchFamily="18" charset="2"/>
              </a:rPr>
              <a:t>emphasize  </a:t>
            </a:r>
            <a:r>
              <a:rPr lang="en-US" altLang="zh-CN" sz="2400" b="1" dirty="0" smtClean="0">
                <a:solidFill>
                  <a:schemeClr val="bg2"/>
                </a:solidFill>
                <a:sym typeface="Wingdings 2" panose="05020102010507070707" pitchFamily="18" charset="2"/>
              </a:rPr>
              <a:t>activity and correctness </a:t>
            </a:r>
            <a:r>
              <a:rPr lang="zh-CN" altLang="en-US" sz="2400" b="1" dirty="0" smtClean="0">
                <a:solidFill>
                  <a:schemeClr val="bg2"/>
                </a:solidFill>
                <a:sym typeface="Wingdings 2" panose="05020102010507070707" pitchFamily="18" charset="2"/>
              </a:rPr>
              <a:t>开发活动</a:t>
            </a:r>
          </a:p>
          <a:p>
            <a:pPr eaLnBrk="1" hangingPunct="1">
              <a:buFontTx/>
              <a:buNone/>
            </a:pPr>
            <a:r>
              <a:rPr lang="zh-CN" altLang="en-US" sz="2400" b="1" dirty="0" smtClean="0">
                <a:solidFill>
                  <a:schemeClr val="bg2"/>
                </a:solidFill>
                <a:sym typeface="Wingdings 2" panose="05020102010507070707" pitchFamily="18" charset="2"/>
              </a:rPr>
              <a:t>                                     及正确性，允许各种</a:t>
            </a:r>
            <a:r>
              <a:rPr lang="zh-CN" altLang="en-US" sz="2400" b="1" u="sng" dirty="0" smtClean="0">
                <a:solidFill>
                  <a:srgbClr val="0033CC"/>
                </a:solidFill>
                <a:sym typeface="Wingdings 2" panose="05020102010507070707" pitchFamily="18" charset="2"/>
              </a:rPr>
              <a:t>重复活动</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增</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加了各种针对性的措施</a:t>
            </a:r>
            <a:r>
              <a:rPr lang="en-US" altLang="zh-CN" sz="2400" b="1" dirty="0" smtClean="0">
                <a:solidFill>
                  <a:schemeClr val="bg2"/>
                </a:solidFill>
                <a:sym typeface="Wingdings 2" panose="05020102010507070707" pitchFamily="18" charset="2"/>
              </a:rPr>
              <a:t>)(fig 2.4)</a:t>
            </a:r>
            <a:endParaRPr lang="zh-CN" altLang="en-US" sz="2400" b="1" dirty="0" smtClean="0">
              <a:solidFill>
                <a:schemeClr val="bg2"/>
              </a:solidFill>
              <a:sym typeface="Wingdings 2" panose="05020102010507070707" pitchFamily="18" charset="2"/>
            </a:endParaRPr>
          </a:p>
        </p:txBody>
      </p:sp>
      <p:sp>
        <p:nvSpPr>
          <p:cNvPr id="37893" name="Line 4"/>
          <p:cNvSpPr>
            <a:spLocks noChangeShapeType="1"/>
          </p:cNvSpPr>
          <p:nvPr/>
        </p:nvSpPr>
        <p:spPr bwMode="auto">
          <a:xfrm>
            <a:off x="3838575" y="4733925"/>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Line 5"/>
          <p:cNvSpPr>
            <a:spLocks noChangeShapeType="1"/>
          </p:cNvSpPr>
          <p:nvPr/>
        </p:nvSpPr>
        <p:spPr bwMode="auto">
          <a:xfrm>
            <a:off x="2852738" y="5619750"/>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98425" y="4941168"/>
            <a:ext cx="1233215" cy="1323439"/>
          </a:xfrm>
          <a:prstGeom prst="rect">
            <a:avLst/>
          </a:prstGeom>
          <a:solidFill>
            <a:schemeClr val="bg1">
              <a:lumMod val="75000"/>
            </a:schemeClr>
          </a:solidFill>
          <a:ln w="15875">
            <a:solidFill>
              <a:schemeClr val="tx1"/>
            </a:solidFill>
          </a:ln>
        </p:spPr>
        <p:txBody>
          <a:bodyPr wrap="square" rtlCol="0">
            <a:spAutoFit/>
          </a:bodyPr>
          <a:lstStyle/>
          <a:p>
            <a:r>
              <a:rPr lang="zh-CN" altLang="en-US" sz="2000" b="1" dirty="0" smtClean="0"/>
              <a:t>从此和传统系统工程思想分道扬镳</a:t>
            </a:r>
            <a:endParaRPr lang="zh-CN" altLang="en-US" sz="2000" b="1" dirty="0"/>
          </a:p>
        </p:txBody>
      </p:sp>
      <p:cxnSp>
        <p:nvCxnSpPr>
          <p:cNvPr id="4" name="直接箭头连接符 3"/>
          <p:cNvCxnSpPr/>
          <p:nvPr/>
        </p:nvCxnSpPr>
        <p:spPr bwMode="auto">
          <a:xfrm>
            <a:off x="1331640" y="5157192"/>
            <a:ext cx="5472608"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511CDA-87DE-47ED-8A07-CCC9B32B6995}" type="slidenum">
              <a:rPr kumimoji="0" lang="en-US" altLang="zh-CN" sz="2600" smtClean="0">
                <a:solidFill>
                  <a:schemeClr val="bg1"/>
                </a:solidFill>
              </a:rPr>
              <a:pPr>
                <a:spcBef>
                  <a:spcPct val="0"/>
                </a:spcBef>
                <a:buClrTx/>
                <a:buSzTx/>
                <a:buFontTx/>
                <a:buNone/>
              </a:pPr>
              <a:t>2</a:t>
            </a:fld>
            <a:endParaRPr kumimoji="0" lang="en-US" altLang="zh-CN" sz="2600" smtClean="0">
              <a:solidFill>
                <a:schemeClr val="bg1"/>
              </a:solidFill>
            </a:endParaRPr>
          </a:p>
        </p:txBody>
      </p:sp>
      <p:sp>
        <p:nvSpPr>
          <p:cNvPr id="614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8" name="Rectangle 2"/>
          <p:cNvSpPr>
            <a:spLocks noGrp="1" noChangeArrowheads="1"/>
          </p:cNvSpPr>
          <p:nvPr>
            <p:ph type="title"/>
          </p:nvPr>
        </p:nvSpPr>
        <p:spPr>
          <a:xfrm>
            <a:off x="684213" y="188640"/>
            <a:ext cx="8001000" cy="457200"/>
          </a:xfrm>
        </p:spPr>
        <p:txBody>
          <a:bodyPr/>
          <a:lstStyle/>
          <a:p>
            <a:pPr eaLnBrk="1" hangingPunct="1"/>
            <a:r>
              <a:rPr lang="en-US" altLang="zh-CN" sz="2400" dirty="0" smtClean="0">
                <a:solidFill>
                  <a:schemeClr val="tx1"/>
                </a:solidFill>
                <a:latin typeface="Times New Roman" panose="02020603050405020304" pitchFamily="18" charset="0"/>
                <a:ea typeface="仿宋_GB2312" pitchFamily="49" charset="-122"/>
              </a:rPr>
              <a:t>                                 </a:t>
            </a:r>
            <a:r>
              <a:rPr lang="zh-CN" altLang="en-US" sz="3200" dirty="0" smtClean="0">
                <a:solidFill>
                  <a:schemeClr val="tx1"/>
                </a:solidFill>
                <a:latin typeface="Times New Roman" panose="02020603050405020304" pitchFamily="18" charset="0"/>
                <a:ea typeface="仿宋_GB2312" pitchFamily="49" charset="-122"/>
              </a:rPr>
              <a:t>工 作 清 单 （最简版 ）</a:t>
            </a:r>
          </a:p>
        </p:txBody>
      </p:sp>
      <p:sp>
        <p:nvSpPr>
          <p:cNvPr id="6149" name="Rectangle 3"/>
          <p:cNvSpPr>
            <a:spLocks noGrp="1" noChangeArrowheads="1"/>
          </p:cNvSpPr>
          <p:nvPr>
            <p:ph type="body" idx="1"/>
          </p:nvPr>
        </p:nvSpPr>
        <p:spPr>
          <a:xfrm>
            <a:off x="457200" y="548680"/>
            <a:ext cx="8686800" cy="6248400"/>
          </a:xfrm>
        </p:spPr>
        <p:txBody>
          <a:bodyPr/>
          <a:lstStyle/>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一 基本功能：</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1</a:t>
            </a:r>
            <a:r>
              <a:rPr lang="zh-CN" altLang="en-US" sz="2000" b="1" dirty="0" smtClean="0">
                <a:solidFill>
                  <a:schemeClr val="bg2"/>
                </a:solidFill>
                <a:latin typeface="Times New Roman" panose="02020603050405020304" pitchFamily="18" charset="0"/>
                <a:ea typeface="仿宋_GB2312" pitchFamily="49" charset="-122"/>
              </a:rPr>
              <a:t>。 读取、显示、另存四种格式图片（ </a:t>
            </a:r>
            <a:r>
              <a:rPr lang="en-US" altLang="zh-CN" sz="2000" b="1" dirty="0" smtClean="0">
                <a:solidFill>
                  <a:schemeClr val="bg2"/>
                </a:solidFill>
                <a:latin typeface="Times New Roman" panose="02020603050405020304" pitchFamily="18" charset="0"/>
                <a:ea typeface="仿宋_GB2312" pitchFamily="49" charset="-122"/>
              </a:rPr>
              <a:t>BMP</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TIFF</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JPG</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PNG </a:t>
            </a:r>
            <a:r>
              <a:rPr lang="zh-CN" altLang="en-US" sz="2000" b="1" dirty="0" smtClean="0">
                <a:solidFill>
                  <a:schemeClr val="bg2"/>
                </a:solidFill>
                <a:latin typeface="Times New Roman" panose="02020603050405020304" pitchFamily="18" charset="0"/>
                <a:ea typeface="仿宋_GB2312" pitchFamily="49" charset="-122"/>
              </a:rPr>
              <a:t>）</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a:t>
            </a:r>
            <a:r>
              <a:rPr lang="zh-CN" altLang="en-US" sz="2000" b="1" dirty="0" smtClean="0">
                <a:solidFill>
                  <a:schemeClr val="bg2"/>
                </a:solidFill>
                <a:latin typeface="Times New Roman" panose="02020603050405020304" pitchFamily="18" charset="0"/>
                <a:ea typeface="仿宋_GB2312" pitchFamily="49" charset="-122"/>
              </a:rPr>
              <a:t>。 单个图片操作：放大、缩小、漫游</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3</a:t>
            </a:r>
            <a:r>
              <a:rPr lang="zh-CN" altLang="en-US" sz="2000" b="1" dirty="0" smtClean="0">
                <a:solidFill>
                  <a:schemeClr val="bg2"/>
                </a:solidFill>
                <a:latin typeface="Times New Roman" panose="02020603050405020304" pitchFamily="18" charset="0"/>
                <a:ea typeface="仿宋_GB2312" pitchFamily="49" charset="-122"/>
              </a:rPr>
              <a:t>。 列表显示当前目录下所有四种格式图片文件名</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4</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 PAGEUP</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PAGEDOWN</a:t>
            </a:r>
            <a:r>
              <a:rPr lang="zh-CN" altLang="en-US" sz="2000" b="1" dirty="0" smtClean="0">
                <a:solidFill>
                  <a:schemeClr val="bg2"/>
                </a:solidFill>
                <a:latin typeface="Times New Roman" panose="02020603050405020304" pitchFamily="18" charset="0"/>
                <a:ea typeface="仿宋_GB2312" pitchFamily="49" charset="-122"/>
              </a:rPr>
              <a:t>）自动调出当前目录上一张（下一张）图片</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二 其它说明：</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1</a:t>
            </a:r>
            <a:r>
              <a:rPr lang="zh-CN" altLang="en-US" sz="2000" b="1" dirty="0" smtClean="0">
                <a:solidFill>
                  <a:schemeClr val="bg2"/>
                </a:solidFill>
                <a:latin typeface="Times New Roman" panose="02020603050405020304" pitchFamily="18" charset="0"/>
                <a:ea typeface="仿宋_GB2312" pitchFamily="49" charset="-122"/>
              </a:rPr>
              <a:t>。界面尽量简洁，容易操作</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a:t>
            </a:r>
            <a:r>
              <a:rPr lang="zh-CN" altLang="en-US" sz="2000" b="1" dirty="0" smtClean="0">
                <a:solidFill>
                  <a:schemeClr val="bg2"/>
                </a:solidFill>
                <a:latin typeface="Times New Roman" panose="02020603050405020304" pitchFamily="18" charset="0"/>
                <a:ea typeface="仿宋_GB2312" pitchFamily="49" charset="-122"/>
              </a:rPr>
              <a:t>。暂时不要图片预览和打印等附加功能</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三 开发工具：</a:t>
            </a:r>
            <a:r>
              <a:rPr lang="en-US" altLang="zh-CN" sz="2000" b="1" dirty="0" smtClean="0">
                <a:solidFill>
                  <a:schemeClr val="bg2"/>
                </a:solidFill>
                <a:latin typeface="Times New Roman" panose="02020603050405020304" pitchFamily="18" charset="0"/>
                <a:ea typeface="仿宋_GB2312" pitchFamily="49" charset="-122"/>
              </a:rPr>
              <a:t>VC ++</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四 开发环境：普通</a:t>
            </a:r>
            <a:r>
              <a:rPr lang="en-US" altLang="zh-CN" sz="2000" b="1" dirty="0" smtClean="0">
                <a:solidFill>
                  <a:schemeClr val="bg2"/>
                </a:solidFill>
                <a:latin typeface="Times New Roman" panose="02020603050405020304" pitchFamily="18" charset="0"/>
                <a:ea typeface="仿宋_GB2312" pitchFamily="49" charset="-122"/>
              </a:rPr>
              <a:t>PC</a:t>
            </a:r>
            <a:r>
              <a:rPr lang="zh-CN" altLang="en-US" sz="2000" b="1" dirty="0" smtClean="0">
                <a:solidFill>
                  <a:schemeClr val="bg2"/>
                </a:solidFill>
                <a:latin typeface="Times New Roman" panose="02020603050405020304" pitchFamily="18" charset="0"/>
                <a:ea typeface="仿宋_GB2312" pitchFamily="49" charset="-122"/>
              </a:rPr>
              <a:t>机；</a:t>
            </a:r>
            <a:r>
              <a:rPr lang="en-US" altLang="zh-CN" sz="2000" b="1" dirty="0" smtClean="0">
                <a:solidFill>
                  <a:schemeClr val="bg2"/>
                </a:solidFill>
                <a:latin typeface="Times New Roman" panose="02020603050405020304" pitchFamily="18" charset="0"/>
                <a:ea typeface="仿宋_GB2312" pitchFamily="49" charset="-122"/>
              </a:rPr>
              <a:t>Windows 7 /10</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五 </a:t>
            </a:r>
            <a:r>
              <a:rPr lang="zh-CN" altLang="en-US" sz="2000" b="1" dirty="0" smtClean="0">
                <a:solidFill>
                  <a:schemeClr val="bg2"/>
                </a:solidFill>
                <a:latin typeface="Times New Roman" panose="02020603050405020304" pitchFamily="18" charset="0"/>
                <a:ea typeface="仿宋_GB2312" pitchFamily="49" charset="-122"/>
              </a:rPr>
              <a:t>工作目标：</a:t>
            </a:r>
            <a:r>
              <a:rPr lang="en-US" altLang="zh-CN" sz="2000" b="1" dirty="0" smtClean="0">
                <a:solidFill>
                  <a:schemeClr val="bg2"/>
                </a:solidFill>
                <a:latin typeface="Times New Roman" panose="02020603050405020304" pitchFamily="18" charset="0"/>
                <a:ea typeface="仿宋_GB2312" pitchFamily="49" charset="-122"/>
              </a:rPr>
              <a:t>1</a:t>
            </a:r>
            <a:r>
              <a:rPr lang="en-US" altLang="zh-CN" sz="2000" b="1" dirty="0" smtClean="0">
                <a:solidFill>
                  <a:schemeClr val="bg2"/>
                </a:solidFill>
                <a:latin typeface="Times New Roman" panose="02020603050405020304" pitchFamily="18" charset="0"/>
                <a:ea typeface="仿宋_GB2312" pitchFamily="49" charset="-122"/>
              </a:rPr>
              <a:t>. </a:t>
            </a:r>
            <a:r>
              <a:rPr lang="zh-CN" altLang="en-US" sz="2000" b="1" dirty="0" smtClean="0">
                <a:solidFill>
                  <a:schemeClr val="bg2"/>
                </a:solidFill>
                <a:latin typeface="Times New Roman" panose="02020603050405020304" pitchFamily="18" charset="0"/>
                <a:ea typeface="仿宋_GB2312" pitchFamily="49" charset="-122"/>
              </a:rPr>
              <a:t>研究一下四种图片的</a:t>
            </a:r>
            <a:r>
              <a:rPr lang="zh-CN" altLang="en-US" sz="2000" b="1" dirty="0">
                <a:solidFill>
                  <a:schemeClr val="bg2"/>
                </a:solidFill>
                <a:latin typeface="Times New Roman" panose="02020603050405020304" pitchFamily="18" charset="0"/>
                <a:ea typeface="仿宋_GB2312" pitchFamily="49" charset="-122"/>
              </a:rPr>
              <a:t>存储</a:t>
            </a:r>
            <a:r>
              <a:rPr lang="zh-CN" altLang="en-US" sz="2000" b="1" dirty="0" smtClean="0">
                <a:solidFill>
                  <a:schemeClr val="bg2"/>
                </a:solidFill>
                <a:latin typeface="Times New Roman" panose="02020603050405020304" pitchFamily="18" charset="0"/>
                <a:ea typeface="仿宋_GB2312" pitchFamily="49" charset="-122"/>
              </a:rPr>
              <a:t>格式</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 </a:t>
            </a:r>
            <a:r>
              <a:rPr lang="zh-CN" altLang="en-US" sz="2000" b="1" dirty="0" smtClean="0">
                <a:solidFill>
                  <a:schemeClr val="bg2"/>
                </a:solidFill>
                <a:latin typeface="Times New Roman" panose="02020603050405020304" pitchFamily="18" charset="0"/>
                <a:ea typeface="仿宋_GB2312" pitchFamily="49" charset="-122"/>
              </a:rPr>
              <a:t>设计一个解析器类，能解析这四种格式文件</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3. </a:t>
            </a:r>
            <a:r>
              <a:rPr lang="zh-CN" altLang="en-US" sz="2000" b="1" dirty="0" smtClean="0">
                <a:solidFill>
                  <a:schemeClr val="bg2"/>
                </a:solidFill>
                <a:latin typeface="Times New Roman" panose="02020603050405020304" pitchFamily="18" charset="0"/>
                <a:ea typeface="仿宋_GB2312" pitchFamily="49" charset="-122"/>
              </a:rPr>
              <a:t>设计一个文档类，实现读取、另存和目录浏览功能</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4. </a:t>
            </a:r>
            <a:r>
              <a:rPr lang="zh-CN" altLang="en-US" sz="2000" b="1" dirty="0" smtClean="0">
                <a:solidFill>
                  <a:schemeClr val="bg2"/>
                </a:solidFill>
                <a:latin typeface="Times New Roman" panose="02020603050405020304" pitchFamily="18" charset="0"/>
                <a:ea typeface="仿宋_GB2312" pitchFamily="49" charset="-122"/>
              </a:rPr>
              <a:t>设计一个视图类，实现显示、缩放、漫游功能 </a:t>
            </a:r>
            <a:endParaRPr lang="en-US" altLang="zh-CN"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en-US" altLang="zh-CN" sz="2000" b="1" dirty="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                        5. </a:t>
            </a:r>
            <a:r>
              <a:rPr lang="zh-CN" altLang="en-US" sz="2000" b="1" dirty="0" smtClean="0">
                <a:solidFill>
                  <a:schemeClr val="bg2"/>
                </a:solidFill>
                <a:latin typeface="Times New Roman" panose="02020603050405020304" pitchFamily="18" charset="0"/>
                <a:ea typeface="仿宋_GB2312" pitchFamily="49" charset="-122"/>
              </a:rPr>
              <a:t>设计一个控制</a:t>
            </a:r>
            <a:r>
              <a:rPr lang="en-US" altLang="zh-CN" sz="2000" b="1" dirty="0" smtClean="0">
                <a:solidFill>
                  <a:schemeClr val="bg2"/>
                </a:solidFill>
                <a:latin typeface="Times New Roman" panose="02020603050405020304" pitchFamily="18" charset="0"/>
                <a:ea typeface="仿宋_GB2312" pitchFamily="49" charset="-122"/>
              </a:rPr>
              <a:t>/</a:t>
            </a:r>
            <a:r>
              <a:rPr lang="zh-CN" altLang="en-US" sz="2000" b="1" dirty="0" smtClean="0">
                <a:solidFill>
                  <a:schemeClr val="bg2"/>
                </a:solidFill>
                <a:latin typeface="Times New Roman" panose="02020603050405020304" pitchFamily="18" charset="0"/>
                <a:ea typeface="仿宋_GB2312" pitchFamily="49" charset="-122"/>
              </a:rPr>
              <a:t>协调类，实现系统总控。</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862F84-D532-4F3A-A8ED-D15D51206BDF}" type="slidenum">
              <a:rPr kumimoji="0" lang="en-US" altLang="zh-CN" sz="2600" smtClean="0">
                <a:solidFill>
                  <a:schemeClr val="bg1"/>
                </a:solidFill>
              </a:rPr>
              <a:pPr>
                <a:spcBef>
                  <a:spcPct val="0"/>
                </a:spcBef>
                <a:buClrTx/>
                <a:buSzTx/>
                <a:buFontTx/>
                <a:buNone/>
              </a:pPr>
              <a:t>20</a:t>
            </a:fld>
            <a:endParaRPr kumimoji="0" lang="en-US" altLang="zh-CN" sz="2600" smtClean="0">
              <a:solidFill>
                <a:schemeClr val="bg1"/>
              </a:solidFill>
            </a:endParaRPr>
          </a:p>
        </p:txBody>
      </p:sp>
      <p:sp>
        <p:nvSpPr>
          <p:cNvPr id="39939" name="Rectangle 5"/>
          <p:cNvSpPr>
            <a:spLocks noChangeArrowheads="1"/>
          </p:cNvSpPr>
          <p:nvPr/>
        </p:nvSpPr>
        <p:spPr bwMode="auto">
          <a:xfrm>
            <a:off x="468313" y="0"/>
            <a:ext cx="8675687"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11622" name="AutoShape 6" descr="白色大理石"/>
          <p:cNvSpPr>
            <a:spLocks noChangeArrowheads="1"/>
          </p:cNvSpPr>
          <p:nvPr/>
        </p:nvSpPr>
        <p:spPr bwMode="auto">
          <a:xfrm flipH="1">
            <a:off x="2514600" y="685800"/>
            <a:ext cx="2057400" cy="685800"/>
          </a:xfrm>
          <a:prstGeom prst="cube">
            <a:avLst>
              <a:gd name="adj" fmla="val 12704"/>
            </a:avLst>
          </a:prstGeom>
          <a:blipFill dpi="0" rotWithShape="0">
            <a:blip r:embed="rId3"/>
            <a:srcRect/>
            <a:tile tx="0" ty="0" sx="100000" sy="100000" flip="none" algn="tl"/>
          </a:blipFill>
          <a:ln w="25400">
            <a:solidFill>
              <a:srgbClr val="800080"/>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CC3300"/>
                </a:solidFill>
              </a:rPr>
              <a:t>V</a:t>
            </a:r>
            <a:r>
              <a:rPr lang="en-US" altLang="zh-CN" sz="2400" b="1"/>
              <a:t> </a:t>
            </a:r>
            <a:r>
              <a:rPr lang="en-US" altLang="zh-CN" sz="2400" b="1">
                <a:solidFill>
                  <a:srgbClr val="0033CC"/>
                </a:solidFill>
              </a:rPr>
              <a:t>Model</a:t>
            </a:r>
          </a:p>
        </p:txBody>
      </p:sp>
      <p:grpSp>
        <p:nvGrpSpPr>
          <p:cNvPr id="2" name="Group 8"/>
          <p:cNvGrpSpPr>
            <a:grpSpLocks/>
          </p:cNvGrpSpPr>
          <p:nvPr/>
        </p:nvGrpSpPr>
        <p:grpSpPr bwMode="auto">
          <a:xfrm>
            <a:off x="914400" y="1447800"/>
            <a:ext cx="7772400" cy="5105400"/>
            <a:chOff x="576" y="912"/>
            <a:chExt cx="4896" cy="3216"/>
          </a:xfrm>
        </p:grpSpPr>
        <p:sp>
          <p:nvSpPr>
            <p:cNvPr id="39942" name="Text Box 9"/>
            <p:cNvSpPr txBox="1">
              <a:spLocks noChangeArrowheads="1"/>
            </p:cNvSpPr>
            <p:nvPr/>
          </p:nvSpPr>
          <p:spPr bwMode="auto">
            <a:xfrm>
              <a:off x="576" y="1392"/>
              <a:ext cx="1104"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9943" name="Text Box 10"/>
            <p:cNvSpPr txBox="1">
              <a:spLocks noChangeArrowheads="1"/>
            </p:cNvSpPr>
            <p:nvPr/>
          </p:nvSpPr>
          <p:spPr bwMode="auto">
            <a:xfrm>
              <a:off x="1344" y="2160"/>
              <a:ext cx="672"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p>
          </p:txBody>
        </p:sp>
        <p:sp>
          <p:nvSpPr>
            <p:cNvPr id="39944" name="Text Box 11"/>
            <p:cNvSpPr txBox="1">
              <a:spLocks noChangeArrowheads="1"/>
            </p:cNvSpPr>
            <p:nvPr/>
          </p:nvSpPr>
          <p:spPr bwMode="auto">
            <a:xfrm>
              <a:off x="1968" y="2928"/>
              <a:ext cx="761"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p>
          </p:txBody>
        </p:sp>
        <p:sp>
          <p:nvSpPr>
            <p:cNvPr id="39945" name="Text Box 12"/>
            <p:cNvSpPr txBox="1">
              <a:spLocks noChangeArrowheads="1"/>
            </p:cNvSpPr>
            <p:nvPr/>
          </p:nvSpPr>
          <p:spPr bwMode="auto">
            <a:xfrm>
              <a:off x="4368" y="1392"/>
              <a:ext cx="1008" cy="528"/>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Acceptance Testing</a:t>
              </a:r>
            </a:p>
          </p:txBody>
        </p:sp>
        <p:sp>
          <p:nvSpPr>
            <p:cNvPr id="39946" name="Text Box 13"/>
            <p:cNvSpPr txBox="1">
              <a:spLocks noChangeArrowheads="1"/>
            </p:cNvSpPr>
            <p:nvPr/>
          </p:nvSpPr>
          <p:spPr bwMode="auto">
            <a:xfrm>
              <a:off x="3552" y="2928"/>
              <a:ext cx="1440" cy="475"/>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Unit &amp;Integration Testing</a:t>
              </a:r>
            </a:p>
          </p:txBody>
        </p:sp>
        <p:sp>
          <p:nvSpPr>
            <p:cNvPr id="39947" name="Text Box 14"/>
            <p:cNvSpPr txBox="1">
              <a:spLocks noChangeArrowheads="1"/>
            </p:cNvSpPr>
            <p:nvPr/>
          </p:nvSpPr>
          <p:spPr bwMode="auto">
            <a:xfrm>
              <a:off x="2688" y="3792"/>
              <a:ext cx="1008" cy="336"/>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a:t>
              </a:r>
            </a:p>
          </p:txBody>
        </p:sp>
        <p:sp>
          <p:nvSpPr>
            <p:cNvPr id="39948" name="Text Box 15"/>
            <p:cNvSpPr txBox="1">
              <a:spLocks noChangeArrowheads="1"/>
            </p:cNvSpPr>
            <p:nvPr/>
          </p:nvSpPr>
          <p:spPr bwMode="auto">
            <a:xfrm>
              <a:off x="3792" y="2160"/>
              <a:ext cx="761"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Testing</a:t>
              </a:r>
            </a:p>
          </p:txBody>
        </p:sp>
        <p:sp>
          <p:nvSpPr>
            <p:cNvPr id="39949" name="Text Box 16"/>
            <p:cNvSpPr txBox="1">
              <a:spLocks noChangeArrowheads="1"/>
            </p:cNvSpPr>
            <p:nvPr/>
          </p:nvSpPr>
          <p:spPr bwMode="auto">
            <a:xfrm>
              <a:off x="4272" y="912"/>
              <a:ext cx="1200" cy="288"/>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Maintenance</a:t>
              </a:r>
            </a:p>
          </p:txBody>
        </p:sp>
        <p:sp>
          <p:nvSpPr>
            <p:cNvPr id="39950" name="Line 17"/>
            <p:cNvSpPr>
              <a:spLocks noChangeShapeType="1"/>
            </p:cNvSpPr>
            <p:nvPr/>
          </p:nvSpPr>
          <p:spPr bwMode="auto">
            <a:xfrm>
              <a:off x="1248" y="1872"/>
              <a:ext cx="240" cy="24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1" name="Line 18"/>
            <p:cNvSpPr>
              <a:spLocks noChangeShapeType="1"/>
            </p:cNvSpPr>
            <p:nvPr/>
          </p:nvSpPr>
          <p:spPr bwMode="auto">
            <a:xfrm>
              <a:off x="1776" y="2640"/>
              <a:ext cx="480" cy="28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2" name="Line 19"/>
            <p:cNvSpPr>
              <a:spLocks noChangeShapeType="1"/>
            </p:cNvSpPr>
            <p:nvPr/>
          </p:nvSpPr>
          <p:spPr bwMode="auto">
            <a:xfrm>
              <a:off x="2496" y="3408"/>
              <a:ext cx="384" cy="384"/>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3" name="Line 20"/>
            <p:cNvSpPr>
              <a:spLocks noChangeShapeType="1"/>
            </p:cNvSpPr>
            <p:nvPr/>
          </p:nvSpPr>
          <p:spPr bwMode="auto">
            <a:xfrm flipV="1">
              <a:off x="3408" y="3408"/>
              <a:ext cx="384" cy="384"/>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Line 21"/>
            <p:cNvSpPr>
              <a:spLocks noChangeShapeType="1"/>
            </p:cNvSpPr>
            <p:nvPr/>
          </p:nvSpPr>
          <p:spPr bwMode="auto">
            <a:xfrm flipV="1">
              <a:off x="3936" y="2640"/>
              <a:ext cx="192" cy="28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5" name="Line 22"/>
            <p:cNvSpPr>
              <a:spLocks noChangeShapeType="1"/>
            </p:cNvSpPr>
            <p:nvPr/>
          </p:nvSpPr>
          <p:spPr bwMode="auto">
            <a:xfrm flipV="1">
              <a:off x="4224" y="1920"/>
              <a:ext cx="480" cy="24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Line 23"/>
            <p:cNvSpPr>
              <a:spLocks noChangeShapeType="1"/>
            </p:cNvSpPr>
            <p:nvPr/>
          </p:nvSpPr>
          <p:spPr bwMode="auto">
            <a:xfrm flipV="1">
              <a:off x="4752" y="1200"/>
              <a:ext cx="96" cy="192"/>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Line 24"/>
            <p:cNvSpPr>
              <a:spLocks noChangeShapeType="1"/>
            </p:cNvSpPr>
            <p:nvPr/>
          </p:nvSpPr>
          <p:spPr bwMode="auto">
            <a:xfrm>
              <a:off x="2736" y="3168"/>
              <a:ext cx="81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Line 25"/>
            <p:cNvSpPr>
              <a:spLocks noChangeShapeType="1"/>
            </p:cNvSpPr>
            <p:nvPr/>
          </p:nvSpPr>
          <p:spPr bwMode="auto">
            <a:xfrm>
              <a:off x="2016" y="2400"/>
              <a:ext cx="177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9" name="Line 26"/>
            <p:cNvSpPr>
              <a:spLocks noChangeShapeType="1"/>
            </p:cNvSpPr>
            <p:nvPr/>
          </p:nvSpPr>
          <p:spPr bwMode="auto">
            <a:xfrm>
              <a:off x="1680" y="1632"/>
              <a:ext cx="2688"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0" name="Text Box 27"/>
            <p:cNvSpPr txBox="1">
              <a:spLocks noChangeArrowheads="1"/>
            </p:cNvSpPr>
            <p:nvPr/>
          </p:nvSpPr>
          <p:spPr bwMode="auto">
            <a:xfrm>
              <a:off x="2160" y="1344"/>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FF"/>
                  </a:solidFill>
                  <a:latin typeface="Times New Roman" panose="02020603050405020304" pitchFamily="18" charset="0"/>
                </a:rPr>
                <a:t>Validate </a:t>
              </a:r>
              <a:r>
                <a:rPr lang="en-US" altLang="zh-CN" sz="2400">
                  <a:latin typeface="Times New Roman" panose="02020603050405020304" pitchFamily="18" charset="0"/>
                </a:rPr>
                <a:t>requirements</a:t>
              </a:r>
            </a:p>
          </p:txBody>
        </p:sp>
        <p:sp>
          <p:nvSpPr>
            <p:cNvPr id="39961" name="Text Box 28"/>
            <p:cNvSpPr txBox="1">
              <a:spLocks noChangeArrowheads="1"/>
            </p:cNvSpPr>
            <p:nvPr/>
          </p:nvSpPr>
          <p:spPr bwMode="auto">
            <a:xfrm>
              <a:off x="2448" y="2544"/>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latin typeface="Times New Roman" panose="02020603050405020304" pitchFamily="18" charset="0"/>
                </a:rPr>
                <a:t>Verify</a:t>
              </a:r>
              <a:r>
                <a:rPr lang="en-US" altLang="zh-CN" sz="2400" dirty="0">
                  <a:latin typeface="Times New Roman" panose="02020603050405020304" pitchFamily="18" charset="0"/>
                </a:rPr>
                <a:t> design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1622"/>
                                        </p:tgtEl>
                                        <p:attrNameLst>
                                          <p:attrName>style.visibility</p:attrName>
                                        </p:attrNameLst>
                                      </p:cBhvr>
                                      <p:to>
                                        <p:strVal val="visible"/>
                                      </p:to>
                                    </p:set>
                                    <p:anim calcmode="lin" valueType="num">
                                      <p:cBhvr>
                                        <p:cTn id="7" dur="500" fill="hold"/>
                                        <p:tgtEl>
                                          <p:spTgt spid="111622"/>
                                        </p:tgtEl>
                                        <p:attrNameLst>
                                          <p:attrName>ppt_x</p:attrName>
                                        </p:attrNameLst>
                                      </p:cBhvr>
                                      <p:tavLst>
                                        <p:tav tm="0">
                                          <p:val>
                                            <p:strVal val="#ppt_x"/>
                                          </p:val>
                                        </p:tav>
                                        <p:tav tm="100000">
                                          <p:val>
                                            <p:strVal val="#ppt_x"/>
                                          </p:val>
                                        </p:tav>
                                      </p:tavLst>
                                    </p:anim>
                                    <p:anim calcmode="lin" valueType="num">
                                      <p:cBhvr>
                                        <p:cTn id="8" dur="500" fill="hold"/>
                                        <p:tgtEl>
                                          <p:spTgt spid="111622"/>
                                        </p:tgtEl>
                                        <p:attrNameLst>
                                          <p:attrName>ppt_y</p:attrName>
                                        </p:attrNameLst>
                                      </p:cBhvr>
                                      <p:tavLst>
                                        <p:tav tm="0">
                                          <p:val>
                                            <p:strVal val="#ppt_y-#ppt_h/2"/>
                                          </p:val>
                                        </p:tav>
                                        <p:tav tm="100000">
                                          <p:val>
                                            <p:strVal val="#ppt_y"/>
                                          </p:val>
                                        </p:tav>
                                      </p:tavLst>
                                    </p:anim>
                                    <p:anim calcmode="lin" valueType="num">
                                      <p:cBhvr>
                                        <p:cTn id="9" dur="500" fill="hold"/>
                                        <p:tgtEl>
                                          <p:spTgt spid="111622"/>
                                        </p:tgtEl>
                                        <p:attrNameLst>
                                          <p:attrName>ppt_w</p:attrName>
                                        </p:attrNameLst>
                                      </p:cBhvr>
                                      <p:tavLst>
                                        <p:tav tm="0">
                                          <p:val>
                                            <p:strVal val="#ppt_w"/>
                                          </p:val>
                                        </p:tav>
                                        <p:tav tm="100000">
                                          <p:val>
                                            <p:strVal val="#ppt_w"/>
                                          </p:val>
                                        </p:tav>
                                      </p:tavLst>
                                    </p:anim>
                                    <p:anim calcmode="lin" valueType="num">
                                      <p:cBhvr>
                                        <p:cTn id="10" dur="500" fill="hold"/>
                                        <p:tgtEl>
                                          <p:spTgt spid="11162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449FD5-CFF6-4E13-A037-E1CE5F7947BB}" type="slidenum">
              <a:rPr kumimoji="0" lang="en-US" altLang="zh-CN" sz="2600" smtClean="0">
                <a:solidFill>
                  <a:schemeClr val="bg1"/>
                </a:solidFill>
              </a:rPr>
              <a:pPr>
                <a:spcBef>
                  <a:spcPct val="0"/>
                </a:spcBef>
                <a:buClrTx/>
                <a:buSzTx/>
                <a:buFontTx/>
                <a:buNone/>
              </a:pPr>
              <a:t>21</a:t>
            </a:fld>
            <a:endParaRPr kumimoji="0" lang="en-US" altLang="zh-CN" sz="2600" smtClean="0">
              <a:solidFill>
                <a:schemeClr val="bg1"/>
              </a:solidFill>
            </a:endParaRPr>
          </a:p>
        </p:txBody>
      </p:sp>
      <p:sp>
        <p:nvSpPr>
          <p:cNvPr id="4198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1988"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solidFill>
                  <a:schemeClr val="bg2"/>
                </a:solidFill>
                <a:sym typeface="Wingdings 2" panose="05020102010507070707" pitchFamily="18" charset="2"/>
              </a:rPr>
              <a:t>4. Prototyping Model (</a:t>
            </a:r>
            <a:r>
              <a:rPr lang="zh-CN" altLang="en-US" b="1" dirty="0" smtClean="0">
                <a:solidFill>
                  <a:schemeClr val="bg2"/>
                </a:solidFill>
                <a:sym typeface="Wingdings 2" panose="05020102010507070707" pitchFamily="18" charset="2"/>
              </a:rPr>
              <a:t>原型化模型</a:t>
            </a:r>
            <a:r>
              <a:rPr lang="en-US" altLang="zh-CN"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 explaining: it can itself be the basis for an effective</a:t>
            </a:r>
          </a:p>
          <a:p>
            <a:pPr eaLnBrk="1" hangingPunct="1">
              <a:buFontTx/>
              <a:buNone/>
            </a:pPr>
            <a:r>
              <a:rPr lang="en-US" altLang="zh-CN" sz="2400" b="1" dirty="0" smtClean="0">
                <a:solidFill>
                  <a:schemeClr val="bg2"/>
                </a:solidFill>
                <a:sym typeface="Wingdings 2" panose="05020102010507070707" pitchFamily="18" charset="2"/>
              </a:rPr>
              <a:t>            process model because it enable users construct</a:t>
            </a:r>
          </a:p>
          <a:p>
            <a:pPr eaLnBrk="1" hangingPunct="1">
              <a:buFontTx/>
              <a:buNone/>
            </a:pPr>
            <a:r>
              <a:rPr lang="en-US" altLang="zh-CN" sz="2400" b="1" dirty="0" smtClean="0">
                <a:solidFill>
                  <a:schemeClr val="bg2"/>
                </a:solidFill>
                <a:sym typeface="Wingdings 2" panose="05020102010507070707" pitchFamily="18" charset="2"/>
              </a:rPr>
              <a:t>            system quickly as a absolute engineering model</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a:t>
            </a:r>
            <a:r>
              <a:rPr lang="zh-CN" altLang="en-US" sz="2400" b="1" dirty="0" smtClean="0">
                <a:solidFill>
                  <a:srgbClr val="0000FF"/>
                </a:solidFill>
                <a:sym typeface="Wingdings 2" panose="05020102010507070707" pitchFamily="18" charset="2"/>
              </a:rPr>
              <a:t>该模型本身是有效的过程模型的基础。因为它允许</a:t>
            </a:r>
          </a:p>
          <a:p>
            <a:pPr eaLnBrk="1" hangingPunct="1">
              <a:buFontTx/>
              <a:buNone/>
            </a:pPr>
            <a:r>
              <a:rPr lang="zh-CN" altLang="en-US" sz="2400" b="1" dirty="0" smtClean="0">
                <a:solidFill>
                  <a:srgbClr val="0000FF"/>
                </a:solidFill>
                <a:sym typeface="Wingdings 2" panose="05020102010507070707" pitchFamily="18" charset="2"/>
              </a:rPr>
              <a:t>             用户以独立的工程模型的方式</a:t>
            </a:r>
            <a:r>
              <a:rPr lang="en-US" altLang="zh-CN"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每一阶段都基于原型</a:t>
            </a:r>
          </a:p>
          <a:p>
            <a:pPr eaLnBrk="1" hangingPunct="1">
              <a:buFontTx/>
              <a:buNone/>
            </a:pPr>
            <a:r>
              <a:rPr lang="zh-CN" altLang="en-US"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的建立</a:t>
            </a:r>
            <a:r>
              <a:rPr lang="en-US" altLang="zh-CN" sz="2400" b="1" u="sng"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以快速构造系统</a:t>
            </a:r>
            <a:r>
              <a:rPr lang="en-US" altLang="zh-CN" sz="2400" b="1" dirty="0" smtClean="0">
                <a:solidFill>
                  <a:srgbClr val="0000FF"/>
                </a:solidFill>
                <a:sym typeface="Wingdings 2" panose="05020102010507070707" pitchFamily="18" charset="2"/>
              </a:rPr>
              <a:t>, </a:t>
            </a:r>
            <a:r>
              <a:rPr lang="zh-CN" altLang="en-US" sz="2400" b="1" dirty="0" smtClean="0">
                <a:solidFill>
                  <a:srgbClr val="0000FF"/>
                </a:solidFill>
                <a:sym typeface="Wingdings 2" panose="05020102010507070707" pitchFamily="18" charset="2"/>
              </a:rPr>
              <a:t>逐步完成各阶段任务）</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goal: reducing risk and uncertainty </a:t>
            </a:r>
            <a:r>
              <a:rPr lang="en-US" altLang="zh-CN" sz="2400" b="1" dirty="0" smtClean="0">
                <a:latin typeface="Times New Roman" panose="02020603050405020304" pitchFamily="18" charset="0"/>
              </a:rPr>
              <a:t>in development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（降低开发时的风险和不确定性） </a:t>
            </a:r>
            <a:r>
              <a:rPr lang="en-US" altLang="zh-CN" sz="2400" b="1" dirty="0" smtClean="0">
                <a:solidFill>
                  <a:schemeClr val="bg2"/>
                </a:solidFill>
                <a:sym typeface="Wingdings 2" panose="05020102010507070707" pitchFamily="18" charset="2"/>
              </a:rPr>
              <a:t>(P54)</a:t>
            </a:r>
          </a:p>
          <a:p>
            <a:pPr eaLnBrk="1" hangingPunct="1">
              <a:buFontTx/>
              <a:buNone/>
            </a:pPr>
            <a:r>
              <a:rPr lang="en-US" altLang="zh-CN" sz="2400" b="1" dirty="0" smtClean="0">
                <a:solidFill>
                  <a:schemeClr val="bg2"/>
                </a:solidFill>
                <a:sym typeface="Wingdings 2" panose="05020102010507070707" pitchFamily="18" charset="2"/>
              </a:rPr>
              <a:t>   working principle: --see fig 2.5 (P53)</a:t>
            </a:r>
          </a:p>
          <a:p>
            <a:pPr eaLnBrk="1" hangingPunct="1">
              <a:buFontTx/>
              <a:buNone/>
            </a:pP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当软件规模较大时，此模型的大型变更很复杂，于是干脆提出了分阶段开发模型。</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A3FA9E1-F4E2-4468-87C1-125F7AB9E19A}" type="slidenum">
              <a:rPr kumimoji="0" lang="en-US" altLang="zh-CN" sz="2600" smtClean="0">
                <a:solidFill>
                  <a:schemeClr val="bg1"/>
                </a:solidFill>
              </a:rPr>
              <a:pPr>
                <a:spcBef>
                  <a:spcPct val="0"/>
                </a:spcBef>
                <a:buClrTx/>
                <a:buSzTx/>
                <a:buFontTx/>
                <a:buNone/>
              </a:pPr>
              <a:t>22</a:t>
            </a:fld>
            <a:endParaRPr kumimoji="0" lang="en-US" altLang="zh-CN" sz="2600" smtClean="0">
              <a:solidFill>
                <a:schemeClr val="bg1"/>
              </a:solidFill>
            </a:endParaRPr>
          </a:p>
        </p:txBody>
      </p:sp>
      <p:sp>
        <p:nvSpPr>
          <p:cNvPr id="440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4036" name="Text Box 4"/>
          <p:cNvSpPr txBox="1">
            <a:spLocks noChangeArrowheads="1"/>
          </p:cNvSpPr>
          <p:nvPr/>
        </p:nvSpPr>
        <p:spPr bwMode="auto">
          <a:xfrm>
            <a:off x="1371600" y="3886200"/>
            <a:ext cx="19050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requirements</a:t>
            </a:r>
          </a:p>
        </p:txBody>
      </p:sp>
      <p:sp>
        <p:nvSpPr>
          <p:cNvPr id="44037" name="Text Box 5"/>
          <p:cNvSpPr txBox="1">
            <a:spLocks noChangeArrowheads="1"/>
          </p:cNvSpPr>
          <p:nvPr/>
        </p:nvSpPr>
        <p:spPr bwMode="auto">
          <a:xfrm>
            <a:off x="3810000" y="3886200"/>
            <a:ext cx="16002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design</a:t>
            </a:r>
          </a:p>
        </p:txBody>
      </p:sp>
      <p:sp>
        <p:nvSpPr>
          <p:cNvPr id="44038" name="Text Box 6"/>
          <p:cNvSpPr txBox="1">
            <a:spLocks noChangeArrowheads="1"/>
          </p:cNvSpPr>
          <p:nvPr/>
        </p:nvSpPr>
        <p:spPr bwMode="auto">
          <a:xfrm>
            <a:off x="5867400" y="3886200"/>
            <a:ext cx="14478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system</a:t>
            </a:r>
          </a:p>
        </p:txBody>
      </p:sp>
      <p:sp>
        <p:nvSpPr>
          <p:cNvPr id="44039" name="Text Box 7"/>
          <p:cNvSpPr txBox="1">
            <a:spLocks noChangeArrowheads="1"/>
          </p:cNvSpPr>
          <p:nvPr/>
        </p:nvSpPr>
        <p:spPr bwMode="auto">
          <a:xfrm>
            <a:off x="7696200" y="4038600"/>
            <a:ext cx="1143000" cy="482600"/>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testing</a:t>
            </a:r>
          </a:p>
        </p:txBody>
      </p:sp>
      <p:sp>
        <p:nvSpPr>
          <p:cNvPr id="44040" name="Text Box 8"/>
          <p:cNvSpPr txBox="1">
            <a:spLocks noChangeArrowheads="1"/>
          </p:cNvSpPr>
          <p:nvPr/>
        </p:nvSpPr>
        <p:spPr bwMode="auto">
          <a:xfrm>
            <a:off x="15240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1" name="Text Box 9"/>
          <p:cNvSpPr txBox="1">
            <a:spLocks noChangeArrowheads="1"/>
          </p:cNvSpPr>
          <p:nvPr/>
        </p:nvSpPr>
        <p:spPr bwMode="auto">
          <a:xfrm>
            <a:off x="38862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2" name="Text Box 10"/>
          <p:cNvSpPr txBox="1">
            <a:spLocks noChangeArrowheads="1"/>
          </p:cNvSpPr>
          <p:nvPr/>
        </p:nvSpPr>
        <p:spPr bwMode="auto">
          <a:xfrm>
            <a:off x="58674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3" name="Line 11"/>
          <p:cNvSpPr>
            <a:spLocks noChangeShapeType="1"/>
          </p:cNvSpPr>
          <p:nvPr/>
        </p:nvSpPr>
        <p:spPr bwMode="auto">
          <a:xfrm>
            <a:off x="3276600" y="42672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4" name="Line 12"/>
          <p:cNvSpPr>
            <a:spLocks noChangeShapeType="1"/>
          </p:cNvSpPr>
          <p:nvPr/>
        </p:nvSpPr>
        <p:spPr bwMode="auto">
          <a:xfrm>
            <a:off x="5410200" y="4267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5" name="Line 13"/>
          <p:cNvSpPr>
            <a:spLocks noChangeShapeType="1"/>
          </p:cNvSpPr>
          <p:nvPr/>
        </p:nvSpPr>
        <p:spPr bwMode="auto">
          <a:xfrm>
            <a:off x="7315200" y="4267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a:off x="62484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7" name="Line 15"/>
          <p:cNvSpPr>
            <a:spLocks noChangeShapeType="1"/>
          </p:cNvSpPr>
          <p:nvPr/>
        </p:nvSpPr>
        <p:spPr bwMode="auto">
          <a:xfrm>
            <a:off x="4191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8" name="Line 16"/>
          <p:cNvSpPr>
            <a:spLocks noChangeShapeType="1"/>
          </p:cNvSpPr>
          <p:nvPr/>
        </p:nvSpPr>
        <p:spPr bwMode="auto">
          <a:xfrm>
            <a:off x="1905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9" name="Line 17"/>
          <p:cNvSpPr>
            <a:spLocks noChangeShapeType="1"/>
          </p:cNvSpPr>
          <p:nvPr/>
        </p:nvSpPr>
        <p:spPr bwMode="auto">
          <a:xfrm flipV="1">
            <a:off x="2209800" y="2971800"/>
            <a:ext cx="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Line 18"/>
          <p:cNvSpPr>
            <a:spLocks noChangeShapeType="1"/>
          </p:cNvSpPr>
          <p:nvPr/>
        </p:nvSpPr>
        <p:spPr bwMode="auto">
          <a:xfrm flipV="1">
            <a:off x="4572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Line 19"/>
          <p:cNvSpPr>
            <a:spLocks noChangeShapeType="1"/>
          </p:cNvSpPr>
          <p:nvPr/>
        </p:nvSpPr>
        <p:spPr bwMode="auto">
          <a:xfrm flipV="1">
            <a:off x="67056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2" name="Line 20"/>
          <p:cNvSpPr>
            <a:spLocks noChangeShapeType="1"/>
          </p:cNvSpPr>
          <p:nvPr/>
        </p:nvSpPr>
        <p:spPr bwMode="auto">
          <a:xfrm flipH="1">
            <a:off x="5105400" y="2514600"/>
            <a:ext cx="762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3" name="Line 21"/>
          <p:cNvSpPr>
            <a:spLocks noChangeShapeType="1"/>
          </p:cNvSpPr>
          <p:nvPr/>
        </p:nvSpPr>
        <p:spPr bwMode="auto">
          <a:xfrm flipH="1">
            <a:off x="2743200" y="2514600"/>
            <a:ext cx="1143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4" name="Line 22"/>
          <p:cNvSpPr>
            <a:spLocks noChangeShapeType="1"/>
          </p:cNvSpPr>
          <p:nvPr/>
        </p:nvSpPr>
        <p:spPr bwMode="auto">
          <a:xfrm>
            <a:off x="8839200" y="42672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3"/>
          <p:cNvSpPr>
            <a:spLocks noChangeShapeType="1"/>
          </p:cNvSpPr>
          <p:nvPr/>
        </p:nvSpPr>
        <p:spPr bwMode="auto">
          <a:xfrm>
            <a:off x="9067800" y="4267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24"/>
          <p:cNvSpPr>
            <a:spLocks noChangeShapeType="1"/>
          </p:cNvSpPr>
          <p:nvPr/>
        </p:nvSpPr>
        <p:spPr bwMode="auto">
          <a:xfrm flipH="1">
            <a:off x="8229600" y="48768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25"/>
          <p:cNvSpPr>
            <a:spLocks noChangeShapeType="1"/>
          </p:cNvSpPr>
          <p:nvPr/>
        </p:nvSpPr>
        <p:spPr bwMode="auto">
          <a:xfrm>
            <a:off x="8305800" y="48768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8" name="Line 26"/>
          <p:cNvSpPr>
            <a:spLocks noChangeShapeType="1"/>
          </p:cNvSpPr>
          <p:nvPr/>
        </p:nvSpPr>
        <p:spPr bwMode="auto">
          <a:xfrm>
            <a:off x="990600" y="43434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27"/>
          <p:cNvSpPr>
            <a:spLocks noChangeShapeType="1"/>
          </p:cNvSpPr>
          <p:nvPr/>
        </p:nvSpPr>
        <p:spPr bwMode="auto">
          <a:xfrm>
            <a:off x="990600" y="43434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0" name="Text Box 28"/>
          <p:cNvSpPr txBox="1">
            <a:spLocks noChangeArrowheads="1"/>
          </p:cNvSpPr>
          <p:nvPr/>
        </p:nvSpPr>
        <p:spPr bwMode="auto">
          <a:xfrm>
            <a:off x="152400" y="5105400"/>
            <a:ext cx="3267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latin typeface="Times New Roman" panose="02020603050405020304" pitchFamily="18" charset="0"/>
              </a:rPr>
              <a:t>System Requirements (sometimes informal or incomplete) (</a:t>
            </a:r>
            <a:r>
              <a:rPr lang="zh-CN" altLang="en-US" sz="2400" b="1" dirty="0">
                <a:latin typeface="Times New Roman" panose="02020603050405020304" pitchFamily="18" charset="0"/>
              </a:rPr>
              <a:t>弱化需求</a:t>
            </a:r>
            <a:r>
              <a:rPr lang="en-US" altLang="zh-CN" sz="2400" dirty="0">
                <a:latin typeface="Times New Roman" panose="02020603050405020304" pitchFamily="18" charset="0"/>
              </a:rPr>
              <a:t>)</a:t>
            </a:r>
          </a:p>
        </p:txBody>
      </p:sp>
      <p:sp>
        <p:nvSpPr>
          <p:cNvPr id="44061" name="Text Box 29"/>
          <p:cNvSpPr txBox="1">
            <a:spLocks noChangeArrowheads="1"/>
          </p:cNvSpPr>
          <p:nvPr/>
        </p:nvSpPr>
        <p:spPr bwMode="auto">
          <a:xfrm>
            <a:off x="609600" y="29718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Revise prototype</a:t>
            </a:r>
          </a:p>
        </p:txBody>
      </p:sp>
      <p:sp>
        <p:nvSpPr>
          <p:cNvPr id="44062" name="Text Box 30"/>
          <p:cNvSpPr txBox="1">
            <a:spLocks noChangeArrowheads="1"/>
          </p:cNvSpPr>
          <p:nvPr/>
        </p:nvSpPr>
        <p:spPr bwMode="auto">
          <a:xfrm>
            <a:off x="2209800" y="3048000"/>
            <a:ext cx="2057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User/customer review</a:t>
            </a:r>
          </a:p>
        </p:txBody>
      </p:sp>
      <p:sp>
        <p:nvSpPr>
          <p:cNvPr id="44063" name="Text Box 31"/>
          <p:cNvSpPr txBox="1">
            <a:spLocks noChangeArrowheads="1"/>
          </p:cNvSpPr>
          <p:nvPr/>
        </p:nvSpPr>
        <p:spPr bwMode="auto">
          <a:xfrm>
            <a:off x="7543800" y="5181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Delivered system </a:t>
            </a:r>
          </a:p>
        </p:txBody>
      </p:sp>
      <p:sp>
        <p:nvSpPr>
          <p:cNvPr id="44064" name="Line 33"/>
          <p:cNvSpPr>
            <a:spLocks noChangeShapeType="1"/>
          </p:cNvSpPr>
          <p:nvPr/>
        </p:nvSpPr>
        <p:spPr bwMode="auto">
          <a:xfrm flipV="1">
            <a:off x="4356100" y="4797425"/>
            <a:ext cx="0" cy="576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Text Box 34"/>
          <p:cNvSpPr txBox="1">
            <a:spLocks noChangeArrowheads="1"/>
          </p:cNvSpPr>
          <p:nvPr/>
        </p:nvSpPr>
        <p:spPr bwMode="auto">
          <a:xfrm>
            <a:off x="3563938" y="5373688"/>
            <a:ext cx="1728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dirty="0"/>
              <a:t>包括系统与详细设计（先弱化之）</a:t>
            </a:r>
          </a:p>
        </p:txBody>
      </p:sp>
      <p:sp>
        <p:nvSpPr>
          <p:cNvPr id="44066" name="Line 35"/>
          <p:cNvSpPr>
            <a:spLocks noChangeShapeType="1"/>
          </p:cNvSpPr>
          <p:nvPr/>
        </p:nvSpPr>
        <p:spPr bwMode="auto">
          <a:xfrm flipV="1">
            <a:off x="6516688" y="4797425"/>
            <a:ext cx="0" cy="576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Text Box 36"/>
          <p:cNvSpPr txBox="1">
            <a:spLocks noChangeArrowheads="1"/>
          </p:cNvSpPr>
          <p:nvPr/>
        </p:nvSpPr>
        <p:spPr bwMode="auto">
          <a:xfrm>
            <a:off x="5795963" y="5445125"/>
            <a:ext cx="1439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包括编码实现</a:t>
            </a:r>
          </a:p>
        </p:txBody>
      </p:sp>
      <p:sp>
        <p:nvSpPr>
          <p:cNvPr id="44068" name="Text Box 37"/>
          <p:cNvSpPr txBox="1">
            <a:spLocks noChangeArrowheads="1"/>
          </p:cNvSpPr>
          <p:nvPr/>
        </p:nvSpPr>
        <p:spPr bwMode="auto">
          <a:xfrm>
            <a:off x="7956550" y="981075"/>
            <a:ext cx="936625" cy="1212850"/>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注意虚线含义</a:t>
            </a:r>
          </a:p>
        </p:txBody>
      </p:sp>
      <p:sp>
        <p:nvSpPr>
          <p:cNvPr id="44069" name="Line 38"/>
          <p:cNvSpPr>
            <a:spLocks noChangeShapeType="1"/>
          </p:cNvSpPr>
          <p:nvPr/>
        </p:nvSpPr>
        <p:spPr bwMode="auto">
          <a:xfrm flipH="1">
            <a:off x="5292725" y="1125538"/>
            <a:ext cx="2592388" cy="1295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BA3216-12B4-43FF-BB80-0CDB61887169}" type="slidenum">
              <a:rPr kumimoji="0" lang="en-US" altLang="zh-CN" sz="2600" smtClean="0">
                <a:solidFill>
                  <a:schemeClr val="bg1"/>
                </a:solidFill>
              </a:rPr>
              <a:pPr>
                <a:spcBef>
                  <a:spcPct val="0"/>
                </a:spcBef>
                <a:buClrTx/>
                <a:buSzTx/>
                <a:buFontTx/>
                <a:buNone/>
              </a:pPr>
              <a:t>23</a:t>
            </a:fld>
            <a:endParaRPr kumimoji="0" lang="en-US" altLang="zh-CN" sz="2600" smtClean="0">
              <a:solidFill>
                <a:schemeClr val="bg1"/>
              </a:solidFill>
            </a:endParaRPr>
          </a:p>
        </p:txBody>
      </p:sp>
      <p:sp>
        <p:nvSpPr>
          <p:cNvPr id="4608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608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bg2"/>
                </a:solidFill>
                <a:sym typeface="Wingdings 2" panose="05020102010507070707" pitchFamily="18" charset="2"/>
              </a:rPr>
              <a:t>5. Operational specification(</a:t>
            </a:r>
            <a:r>
              <a:rPr lang="zh-CN" altLang="en-US" b="1" smtClean="0">
                <a:solidFill>
                  <a:schemeClr val="bg2"/>
                </a:solidFill>
                <a:sym typeface="Wingdings 2" panose="05020102010507070707" pitchFamily="18" charset="2"/>
              </a:rPr>
              <a:t>可操作规格说明模型</a:t>
            </a:r>
            <a:r>
              <a:rPr lang="en-US" altLang="zh-CN"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definition:</a:t>
            </a:r>
            <a:r>
              <a:rPr lang="en-US" altLang="zh-CN" sz="2000" b="1" smtClean="0">
                <a:solidFill>
                  <a:schemeClr val="bg2"/>
                </a:solidFill>
                <a:sym typeface="Wingdings 2" panose="05020102010507070707" pitchFamily="18" charset="2"/>
              </a:rPr>
              <a:t>demonstrating or evaluating requirements by </a:t>
            </a:r>
            <a:r>
              <a:rPr lang="en-US" altLang="zh-CN" sz="2000" b="1" u="sng" smtClean="0">
                <a:solidFill>
                  <a:srgbClr val="0000FF"/>
                </a:solidFill>
                <a:sym typeface="Wingdings 2" panose="05020102010507070707" pitchFamily="18" charset="2"/>
              </a:rPr>
              <a:t>using</a:t>
            </a:r>
          </a:p>
          <a:p>
            <a:pPr eaLnBrk="1" hangingPunct="1">
              <a:buFontTx/>
              <a:buNone/>
            </a:pPr>
            <a:r>
              <a:rPr lang="en-US" altLang="zh-CN" sz="2000" b="1" smtClean="0">
                <a:solidFill>
                  <a:srgbClr val="0000FF"/>
                </a:solidFill>
                <a:sym typeface="Wingdings 2" panose="05020102010507070707" pitchFamily="18" charset="2"/>
              </a:rPr>
              <a:t>                         </a:t>
            </a:r>
            <a:r>
              <a:rPr lang="en-US" altLang="zh-CN" sz="2000" b="1" u="sng" smtClean="0">
                <a:solidFill>
                  <a:srgbClr val="0000FF"/>
                </a:solidFill>
                <a:sym typeface="Wingdings 2" panose="05020102010507070707" pitchFamily="18" charset="2"/>
              </a:rPr>
              <a:t>software package</a:t>
            </a:r>
            <a:r>
              <a:rPr lang="en-US" altLang="zh-CN" sz="2000" b="1" smtClean="0">
                <a:solidFill>
                  <a:srgbClr val="0000FF"/>
                </a:solidFill>
                <a:sym typeface="Wingdings 2" panose="05020102010507070707" pitchFamily="18" charset="2"/>
              </a:rPr>
              <a:t> ( </a:t>
            </a:r>
            <a:r>
              <a:rPr lang="en-US" altLang="zh-CN" sz="2000" b="1" u="sng" smtClean="0">
                <a:solidFill>
                  <a:srgbClr val="0000FF"/>
                </a:solidFill>
                <a:sym typeface="Wingdings 2" panose="05020102010507070707" pitchFamily="18" charset="2"/>
              </a:rPr>
              <a:t>get requirement and design</a:t>
            </a:r>
            <a:r>
              <a:rPr lang="en-US" altLang="zh-CN" sz="2000" b="1" smtClean="0">
                <a:solidFill>
                  <a:srgbClr val="0000FF"/>
                </a:solidFill>
                <a:sym typeface="Wingdings 2" panose="05020102010507070707" pitchFamily="18" charset="2"/>
              </a:rPr>
              <a:t>)</a:t>
            </a:r>
            <a:r>
              <a:rPr lang="en-US" altLang="zh-CN" sz="2400" b="1" u="sng" smtClean="0">
                <a:solidFill>
                  <a:srgbClr val="FF0066"/>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explaining:A:the difference with traditional model</a:t>
            </a:r>
          </a:p>
          <a:p>
            <a:pPr eaLnBrk="1" hangingPunct="1">
              <a:buFontTx/>
              <a:buNone/>
            </a:pPr>
            <a:r>
              <a:rPr lang="en-US" altLang="zh-CN" sz="2400" b="1" smtClean="0">
                <a:solidFill>
                  <a:schemeClr val="bg2"/>
                </a:solidFill>
                <a:sym typeface="Wingdings 2" panose="05020102010507070707" pitchFamily="18" charset="2"/>
              </a:rPr>
              <a:t>                      B:it is similar to “prototyping model”</a:t>
            </a:r>
          </a:p>
          <a:p>
            <a:pPr eaLnBrk="1" hangingPunct="1">
              <a:buFontTx/>
              <a:buNone/>
            </a:pPr>
            <a:r>
              <a:rPr lang="en-US" altLang="zh-CN" b="1" smtClean="0">
                <a:solidFill>
                  <a:schemeClr val="bg2"/>
                </a:solidFill>
                <a:sym typeface="Wingdings 2" panose="05020102010507070707" pitchFamily="18" charset="2"/>
              </a:rPr>
              <a:t>6. Transformation Model(</a:t>
            </a:r>
            <a:r>
              <a:rPr lang="zh-CN" altLang="en-US" b="1" smtClean="0">
                <a:solidFill>
                  <a:schemeClr val="bg2"/>
                </a:solidFill>
                <a:sym typeface="Wingdings 2" panose="05020102010507070707" pitchFamily="18" charset="2"/>
              </a:rPr>
              <a:t>可变换模型</a:t>
            </a:r>
            <a:r>
              <a:rPr lang="en-US" altLang="zh-CN" b="1" smtClean="0">
                <a:solidFill>
                  <a:schemeClr val="bg2"/>
                </a:solidFill>
                <a:sym typeface="Wingdings 2" panose="05020102010507070707" pitchFamily="18" charset="2"/>
              </a:rPr>
              <a:t>) (Fig 2.7)</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goal:reduce the opportunity for error(by eliminating</a:t>
            </a:r>
          </a:p>
          <a:p>
            <a:pPr eaLnBrk="1" hangingPunct="1">
              <a:buFontTx/>
              <a:buNone/>
            </a:pPr>
            <a:r>
              <a:rPr lang="en-US" altLang="zh-CN" sz="2400" b="1" smtClean="0">
                <a:solidFill>
                  <a:schemeClr val="bg2"/>
                </a:solidFill>
                <a:sym typeface="Wingdings 2" panose="05020102010507070707" pitchFamily="18" charset="2"/>
              </a:rPr>
              <a:t>            several development steps) (using automated</a:t>
            </a:r>
          </a:p>
          <a:p>
            <a:pPr eaLnBrk="1" hangingPunct="1">
              <a:buFontTx/>
              <a:buNone/>
            </a:pPr>
            <a:r>
              <a:rPr lang="en-US" altLang="zh-CN" sz="2400" b="1" smtClean="0">
                <a:solidFill>
                  <a:schemeClr val="bg2"/>
                </a:solidFill>
                <a:sym typeface="Wingdings 2" panose="05020102010507070707" pitchFamily="18" charset="2"/>
              </a:rPr>
              <a:t>            support system / tools)</a:t>
            </a:r>
          </a:p>
          <a:p>
            <a:pPr eaLnBrk="1" hangingPunct="1">
              <a:buFontTx/>
              <a:buNone/>
            </a:pPr>
            <a:r>
              <a:rPr lang="en-US" altLang="zh-CN" sz="2400" b="1" smtClean="0">
                <a:solidFill>
                  <a:schemeClr val="bg2"/>
                </a:solidFill>
                <a:sym typeface="Wingdings 2" panose="05020102010507070707" pitchFamily="18" charset="2"/>
              </a:rPr>
              <a:t> steps: A,B,C(----see P55)</a:t>
            </a:r>
          </a:p>
          <a:p>
            <a:pPr eaLnBrk="1" hangingPunct="1">
              <a:buFontTx/>
              <a:buNone/>
            </a:pPr>
            <a:r>
              <a:rPr lang="en-US" altLang="zh-CN" sz="2400" b="1" smtClean="0">
                <a:solidFill>
                  <a:schemeClr val="bg2"/>
                </a:solidFill>
                <a:sym typeface="Wingdings 2" panose="05020102010507070707" pitchFamily="18" charset="2"/>
              </a:rPr>
              <a:t> default/impediment: needing formal specification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1B5E7B-2AAC-4D43-B91C-EFCEC7B3C0E4}" type="slidenum">
              <a:rPr kumimoji="0" lang="en-US" altLang="zh-CN" sz="2600" smtClean="0">
                <a:solidFill>
                  <a:schemeClr val="bg1"/>
                </a:solidFill>
              </a:rPr>
              <a:pPr>
                <a:spcBef>
                  <a:spcPct val="0"/>
                </a:spcBef>
                <a:buClrTx/>
                <a:buSzTx/>
                <a:buFontTx/>
                <a:buNone/>
              </a:pPr>
              <a:t>24</a:t>
            </a:fld>
            <a:endParaRPr kumimoji="0" lang="en-US" altLang="zh-CN" sz="2600" smtClean="0">
              <a:solidFill>
                <a:schemeClr val="bg1"/>
              </a:solidFill>
            </a:endParaRPr>
          </a:p>
        </p:txBody>
      </p:sp>
      <p:sp>
        <p:nvSpPr>
          <p:cNvPr id="481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81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solidFill>
                  <a:schemeClr val="bg2"/>
                </a:solidFill>
                <a:sym typeface="Wingdings 2" panose="05020102010507070707" pitchFamily="18" charset="2"/>
              </a:rPr>
              <a:t>7.Phased Development: </a:t>
            </a:r>
            <a:r>
              <a:rPr lang="en-US" altLang="zh-CN" sz="2400" b="1" dirty="0" smtClean="0">
                <a:solidFill>
                  <a:schemeClr val="bg2"/>
                </a:solidFill>
                <a:sym typeface="Wingdings 2" panose="05020102010507070707" pitchFamily="18" charset="2"/>
              </a:rPr>
              <a:t>Increments and </a:t>
            </a:r>
            <a:r>
              <a:rPr lang="en-US" altLang="zh-CN" sz="2400" b="1" dirty="0" err="1" smtClean="0">
                <a:solidFill>
                  <a:schemeClr val="bg2"/>
                </a:solidFill>
                <a:sym typeface="Wingdings 2" panose="05020102010507070707" pitchFamily="18" charset="2"/>
              </a:rPr>
              <a:t>Interations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分阶段开发模型：增量式和迭代式</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对原型化模型的改进</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000" b="1" dirty="0" smtClean="0">
                <a:solidFill>
                  <a:schemeClr val="bg2"/>
                </a:solidFill>
                <a:cs typeface="Arial" panose="020B0604020202020204" pitchFamily="34" charset="0"/>
                <a:sym typeface="Wingdings 2" panose="05020102010507070707" pitchFamily="18" charset="2"/>
              </a:rPr>
              <a:t>⓪ </a:t>
            </a:r>
            <a:r>
              <a:rPr lang="en-US" altLang="zh-CN" sz="2400" b="1" u="sng" dirty="0" smtClean="0">
                <a:solidFill>
                  <a:srgbClr val="FF0066"/>
                </a:solidFill>
                <a:cs typeface="Arial" panose="020B0604020202020204" pitchFamily="34" charset="0"/>
                <a:sym typeface="Wingdings 2" panose="05020102010507070707" pitchFamily="18" charset="2"/>
              </a:rPr>
              <a:t>definition</a:t>
            </a:r>
            <a:r>
              <a:rPr lang="en-US" altLang="zh-CN" sz="2400" b="1" dirty="0" smtClean="0">
                <a:solidFill>
                  <a:srgbClr val="FF0066"/>
                </a:solidFill>
                <a:cs typeface="Arial" panose="020B0604020202020204" pitchFamily="34" charset="0"/>
                <a:sym typeface="Wingdings 2" panose="05020102010507070707" pitchFamily="18" charset="2"/>
              </a:rPr>
              <a:t>:</a:t>
            </a:r>
            <a:r>
              <a:rPr lang="en-US" altLang="zh-CN" sz="2400" b="1" dirty="0" smtClean="0">
                <a:solidFill>
                  <a:srgbClr val="0000FF"/>
                </a:solidFill>
                <a:cs typeface="Arial" panose="020B0604020202020204" pitchFamily="34" charset="0"/>
                <a:sym typeface="Wingdings 2" panose="05020102010507070707" pitchFamily="18" charset="2"/>
              </a:rPr>
              <a:t>  </a:t>
            </a:r>
            <a:r>
              <a:rPr lang="zh-CN" altLang="en-US" sz="2400" b="1" dirty="0" smtClean="0">
                <a:solidFill>
                  <a:schemeClr val="bg2"/>
                </a:solidFill>
                <a:sym typeface="Wingdings 2" panose="05020102010507070707" pitchFamily="18" charset="2"/>
              </a:rPr>
              <a:t>系统被设计成部分提交</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每次用户只能得到部</a:t>
            </a:r>
          </a:p>
          <a:p>
            <a:pPr eaLnBrk="1" hangingPunct="1">
              <a:buFontTx/>
              <a:buNone/>
            </a:pPr>
            <a:r>
              <a:rPr lang="zh-CN" altLang="en-US" sz="2400" b="1" dirty="0" smtClean="0">
                <a:solidFill>
                  <a:schemeClr val="bg2"/>
                </a:solidFill>
                <a:sym typeface="Wingdings 2" panose="05020102010507070707" pitchFamily="18" charset="2"/>
              </a:rPr>
              <a:t>                        分功能</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而其他部分处于开发过程中</a:t>
            </a:r>
            <a:r>
              <a:rPr lang="en-US" altLang="zh-CN" sz="2400" b="1" dirty="0" smtClean="0">
                <a:solidFill>
                  <a:schemeClr val="bg2"/>
                </a:solidFill>
                <a:sym typeface="Wingdings 2" panose="05020102010507070707" pitchFamily="18" charset="2"/>
              </a:rPr>
              <a:t>.</a:t>
            </a:r>
            <a:r>
              <a:rPr lang="en-US" altLang="zh-CN" sz="2400" b="1" dirty="0" smtClean="0">
                <a:solidFill>
                  <a:schemeClr val="bg2"/>
                </a:solidFill>
                <a:cs typeface="Arial" panose="020B0604020202020204" pitchFamily="34" charset="0"/>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cycle time(</a:t>
            </a:r>
            <a:r>
              <a:rPr lang="zh-CN" altLang="en-US" sz="2400" b="1" u="sng" dirty="0" smtClean="0">
                <a:solidFill>
                  <a:srgbClr val="0000FF"/>
                </a:solidFill>
                <a:sym typeface="Wingdings 2" panose="05020102010507070707" pitchFamily="18" charset="2"/>
              </a:rPr>
              <a:t>循环时间</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软件开发时整理需求文档时间与系</a:t>
            </a:r>
          </a:p>
          <a:p>
            <a:pPr eaLnBrk="1" hangingPunct="1">
              <a:buFontTx/>
              <a:buNone/>
            </a:pPr>
            <a:r>
              <a:rPr lang="zh-CN" altLang="en-US" sz="2400" b="1" dirty="0" smtClean="0">
                <a:solidFill>
                  <a:schemeClr val="bg2"/>
                </a:solidFill>
                <a:sym typeface="Wingdings 2" panose="05020102010507070707" pitchFamily="18" charset="2"/>
              </a:rPr>
              <a:t>                                         统提交时间之差</a:t>
            </a:r>
            <a:r>
              <a:rPr lang="en-US" altLang="zh-CN" sz="2400" b="1" dirty="0" smtClean="0">
                <a:solidFill>
                  <a:schemeClr val="bg2"/>
                </a:solidFill>
                <a:sym typeface="Wingdings 2" panose="05020102010507070707" pitchFamily="18" charset="2"/>
              </a:rPr>
              <a:t>(P55)</a:t>
            </a:r>
          </a:p>
          <a:p>
            <a:pPr eaLnBrk="1" hangingPunct="1">
              <a:buFontTx/>
              <a:buNone/>
            </a:pPr>
            <a:r>
              <a:rPr lang="en-US" altLang="zh-CN" sz="2400" b="1" dirty="0" smtClean="0">
                <a:solidFill>
                  <a:schemeClr val="bg2"/>
                </a:solidFill>
                <a:sym typeface="Wingdings 2" panose="05020102010507070707" pitchFamily="18" charset="2"/>
              </a:rPr>
              <a:t> reducing cycle time    use </a:t>
            </a:r>
            <a:r>
              <a:rPr lang="en-US" altLang="zh-CN" sz="2400" b="1" u="sng" dirty="0" smtClean="0">
                <a:solidFill>
                  <a:srgbClr val="0000FF"/>
                </a:solidFill>
                <a:sym typeface="Wingdings 2" panose="05020102010507070707" pitchFamily="18" charset="2"/>
              </a:rPr>
              <a:t>phased development model</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production system</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产品系统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用户正在使用的版本 </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(fig2.8)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development system</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开发系统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准备代替现有产品系统</a:t>
            </a:r>
          </a:p>
          <a:p>
            <a:pPr eaLnBrk="1" hangingPunct="1">
              <a:buFontTx/>
              <a:buNone/>
            </a:pPr>
            <a:r>
              <a:rPr lang="zh-CN" altLang="en-US" sz="2400" b="1" dirty="0" smtClean="0">
                <a:solidFill>
                  <a:schemeClr val="bg2"/>
                </a:solidFill>
                <a:sym typeface="Wingdings 2" panose="05020102010507070707" pitchFamily="18" charset="2"/>
              </a:rPr>
              <a:t>                                                           的下一个版本 </a:t>
            </a:r>
          </a:p>
        </p:txBody>
      </p:sp>
      <p:sp>
        <p:nvSpPr>
          <p:cNvPr id="48133" name="Line 4"/>
          <p:cNvSpPr>
            <a:spLocks noChangeShapeType="1"/>
          </p:cNvSpPr>
          <p:nvPr/>
        </p:nvSpPr>
        <p:spPr bwMode="auto">
          <a:xfrm>
            <a:off x="4038600" y="47244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C14799-243B-465A-A89D-87DCD1E2659C}" type="slidenum">
              <a:rPr kumimoji="0" lang="en-US" altLang="zh-CN" sz="2600" smtClean="0">
                <a:solidFill>
                  <a:schemeClr val="bg1"/>
                </a:solidFill>
              </a:rPr>
              <a:pPr>
                <a:spcBef>
                  <a:spcPct val="0"/>
                </a:spcBef>
                <a:buClrTx/>
                <a:buSzTx/>
                <a:buFontTx/>
                <a:buNone/>
              </a:pPr>
              <a:t>25</a:t>
            </a:fld>
            <a:endParaRPr kumimoji="0" lang="en-US" altLang="zh-CN" sz="2600" smtClean="0">
              <a:solidFill>
                <a:schemeClr val="bg1"/>
              </a:solidFill>
            </a:endParaRPr>
          </a:p>
        </p:txBody>
      </p:sp>
      <p:sp>
        <p:nvSpPr>
          <p:cNvPr id="50179" name="Line 55"/>
          <p:cNvSpPr>
            <a:spLocks noChangeShapeType="1"/>
          </p:cNvSpPr>
          <p:nvPr/>
        </p:nvSpPr>
        <p:spPr bwMode="auto">
          <a:xfrm>
            <a:off x="827088" y="4005263"/>
            <a:ext cx="8243887" cy="0"/>
          </a:xfrm>
          <a:prstGeom prst="line">
            <a:avLst/>
          </a:prstGeom>
          <a:noFill/>
          <a:ln w="50800">
            <a:solidFill>
              <a:schemeClr val="bg2"/>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0" name="Text Box 73"/>
          <p:cNvSpPr txBox="1">
            <a:spLocks noChangeArrowheads="1"/>
          </p:cNvSpPr>
          <p:nvPr/>
        </p:nvSpPr>
        <p:spPr bwMode="auto">
          <a:xfrm>
            <a:off x="782638" y="2133600"/>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Developers</a:t>
            </a:r>
          </a:p>
        </p:txBody>
      </p:sp>
      <p:sp>
        <p:nvSpPr>
          <p:cNvPr id="50181" name="Text Box 74"/>
          <p:cNvSpPr txBox="1">
            <a:spLocks noChangeArrowheads="1"/>
          </p:cNvSpPr>
          <p:nvPr/>
        </p:nvSpPr>
        <p:spPr bwMode="auto">
          <a:xfrm>
            <a:off x="709613" y="4365625"/>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Users</a:t>
            </a:r>
          </a:p>
        </p:txBody>
      </p:sp>
      <p:sp>
        <p:nvSpPr>
          <p:cNvPr id="50182" name="Text Box 75"/>
          <p:cNvSpPr txBox="1">
            <a:spLocks noChangeArrowheads="1"/>
          </p:cNvSpPr>
          <p:nvPr/>
        </p:nvSpPr>
        <p:spPr bwMode="auto">
          <a:xfrm>
            <a:off x="3203575" y="20605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Development systems</a:t>
            </a:r>
          </a:p>
        </p:txBody>
      </p:sp>
      <p:sp>
        <p:nvSpPr>
          <p:cNvPr id="50183" name="Text Box 76"/>
          <p:cNvSpPr txBox="1">
            <a:spLocks noChangeArrowheads="1"/>
          </p:cNvSpPr>
          <p:nvPr/>
        </p:nvSpPr>
        <p:spPr bwMode="auto">
          <a:xfrm>
            <a:off x="3203575" y="5805488"/>
            <a:ext cx="374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Production systems</a:t>
            </a:r>
          </a:p>
        </p:txBody>
      </p:sp>
      <p:sp>
        <p:nvSpPr>
          <p:cNvPr id="50184" name="Text Box 77"/>
          <p:cNvSpPr txBox="1">
            <a:spLocks noChangeArrowheads="1"/>
          </p:cNvSpPr>
          <p:nvPr/>
        </p:nvSpPr>
        <p:spPr bwMode="auto">
          <a:xfrm>
            <a:off x="1476375" y="2852738"/>
            <a:ext cx="165735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1</a:t>
            </a:r>
          </a:p>
        </p:txBody>
      </p:sp>
      <p:sp>
        <p:nvSpPr>
          <p:cNvPr id="50185" name="Text Box 78"/>
          <p:cNvSpPr>
            <a:spLocks noGrp="1" noChangeArrowheads="1"/>
          </p:cNvSpPr>
          <p:nvPr>
            <p:ph type="body" idx="1"/>
          </p:nvPr>
        </p:nvSpPr>
        <p:spPr>
          <a:xfrm>
            <a:off x="755650" y="1773238"/>
            <a:ext cx="8388350" cy="5084762"/>
          </a:xfrm>
          <a:noFill/>
          <a:ln w="25400" cap="flat">
            <a:solidFill>
              <a:srgbClr val="800000"/>
            </a:solidFill>
            <a:miter lim="800000"/>
            <a:headEnd/>
            <a:tailEnd/>
          </a:ln>
        </p:spPr>
        <p:txBody>
          <a:bodyPr/>
          <a:lstStyle/>
          <a:p>
            <a:pPr algn="ctr" eaLnBrk="1" hangingPunct="1">
              <a:spcBef>
                <a:spcPct val="50000"/>
              </a:spcBef>
              <a:buClrTx/>
              <a:buSzTx/>
              <a:buFontTx/>
              <a:buNone/>
            </a:pPr>
            <a:r>
              <a:rPr lang="en-US" altLang="zh-CN" b="1" smtClean="0"/>
              <a:t> </a:t>
            </a:r>
          </a:p>
        </p:txBody>
      </p:sp>
      <p:sp>
        <p:nvSpPr>
          <p:cNvPr id="50186" name="Text Box 79"/>
          <p:cNvSpPr txBox="1">
            <a:spLocks noChangeArrowheads="1"/>
          </p:cNvSpPr>
          <p:nvPr/>
        </p:nvSpPr>
        <p:spPr bwMode="auto">
          <a:xfrm>
            <a:off x="3492500" y="2852738"/>
            <a:ext cx="165735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2</a:t>
            </a:r>
          </a:p>
        </p:txBody>
      </p:sp>
      <p:sp>
        <p:nvSpPr>
          <p:cNvPr id="50187" name="Text Box 80"/>
          <p:cNvSpPr txBox="1">
            <a:spLocks noChangeArrowheads="1"/>
          </p:cNvSpPr>
          <p:nvPr/>
        </p:nvSpPr>
        <p:spPr bwMode="auto">
          <a:xfrm>
            <a:off x="5508625" y="2852738"/>
            <a:ext cx="172720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3</a:t>
            </a:r>
          </a:p>
        </p:txBody>
      </p:sp>
      <p:sp>
        <p:nvSpPr>
          <p:cNvPr id="50188" name="Text Box 81"/>
          <p:cNvSpPr txBox="1">
            <a:spLocks noChangeArrowheads="1"/>
          </p:cNvSpPr>
          <p:nvPr/>
        </p:nvSpPr>
        <p:spPr bwMode="auto">
          <a:xfrm>
            <a:off x="3132138" y="4508500"/>
            <a:ext cx="1655762"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1</a:t>
            </a:r>
          </a:p>
        </p:txBody>
      </p:sp>
      <p:sp>
        <p:nvSpPr>
          <p:cNvPr id="50189" name="Text Box 82"/>
          <p:cNvSpPr txBox="1">
            <a:spLocks noChangeArrowheads="1"/>
          </p:cNvSpPr>
          <p:nvPr/>
        </p:nvSpPr>
        <p:spPr bwMode="auto">
          <a:xfrm>
            <a:off x="7235825" y="4508500"/>
            <a:ext cx="1655763"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p>
        </p:txBody>
      </p:sp>
      <p:sp>
        <p:nvSpPr>
          <p:cNvPr id="50190" name="Text Box 83"/>
          <p:cNvSpPr txBox="1">
            <a:spLocks noChangeArrowheads="1"/>
          </p:cNvSpPr>
          <p:nvPr/>
        </p:nvSpPr>
        <p:spPr bwMode="auto">
          <a:xfrm>
            <a:off x="5148263" y="4508500"/>
            <a:ext cx="1655762"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p>
        </p:txBody>
      </p:sp>
      <p:sp>
        <p:nvSpPr>
          <p:cNvPr id="50191" name="Line 84"/>
          <p:cNvSpPr>
            <a:spLocks noChangeShapeType="1"/>
          </p:cNvSpPr>
          <p:nvPr/>
        </p:nvSpPr>
        <p:spPr bwMode="auto">
          <a:xfrm>
            <a:off x="3132138"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2" name="Line 85"/>
          <p:cNvSpPr>
            <a:spLocks noChangeShapeType="1"/>
          </p:cNvSpPr>
          <p:nvPr/>
        </p:nvSpPr>
        <p:spPr bwMode="auto">
          <a:xfrm>
            <a:off x="7235825"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86"/>
          <p:cNvSpPr>
            <a:spLocks noChangeShapeType="1"/>
          </p:cNvSpPr>
          <p:nvPr/>
        </p:nvSpPr>
        <p:spPr bwMode="auto">
          <a:xfrm>
            <a:off x="5148263"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Text Box 87"/>
          <p:cNvSpPr txBox="1">
            <a:spLocks noChangeArrowheads="1"/>
          </p:cNvSpPr>
          <p:nvPr/>
        </p:nvSpPr>
        <p:spPr bwMode="auto">
          <a:xfrm>
            <a:off x="7380288" y="3638550"/>
            <a:ext cx="169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rgbClr val="000000"/>
                </a:solidFill>
              </a:rPr>
              <a:t>calendar time</a:t>
            </a:r>
          </a:p>
        </p:txBody>
      </p:sp>
      <p:sp>
        <p:nvSpPr>
          <p:cNvPr id="155736" name="AutoShape 88" descr="白色大理石"/>
          <p:cNvSpPr>
            <a:spLocks noGrp="1" noChangeArrowheads="1"/>
          </p:cNvSpPr>
          <p:nvPr>
            <p:ph type="title"/>
          </p:nvPr>
        </p:nvSpPr>
        <p:spPr>
          <a:xfrm flipH="1">
            <a:off x="914400" y="620713"/>
            <a:ext cx="7834313" cy="649287"/>
          </a:xfrm>
          <a:prstGeom prst="cube">
            <a:avLst>
              <a:gd name="adj" fmla="val 12704"/>
            </a:avLst>
          </a:prstGeom>
          <a:blipFill dpi="0" rotWithShape="0">
            <a:blip r:embed="rId3"/>
            <a:srcRect/>
            <a:tile tx="0" ty="0" sx="100000" sy="100000" flip="none" algn="tl"/>
          </a:blipFill>
          <a:ln w="25400">
            <a:solidFill>
              <a:srgbClr val="800080"/>
            </a:solidFill>
            <a:miter lim="800000"/>
            <a:headEnd/>
            <a:tailEnd/>
          </a:ln>
        </p:spPr>
        <p:txBody>
          <a:bodyPr/>
          <a:lstStyle/>
          <a:p>
            <a:pPr algn="ctr" eaLnBrk="1" hangingPunct="1">
              <a:lnSpc>
                <a:spcPct val="100000"/>
              </a:lnSpc>
            </a:pPr>
            <a:r>
              <a:rPr lang="en-US" altLang="zh-CN" sz="2400" smtClean="0"/>
              <a:t>Phases Development: Increments and Iterations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55736"/>
                                        </p:tgtEl>
                                        <p:attrNameLst>
                                          <p:attrName>style.visibility</p:attrName>
                                        </p:attrNameLst>
                                      </p:cBhvr>
                                      <p:to>
                                        <p:strVal val="visible"/>
                                      </p:to>
                                    </p:set>
                                    <p:anim calcmode="lin" valueType="num">
                                      <p:cBhvr>
                                        <p:cTn id="7" dur="500" fill="hold"/>
                                        <p:tgtEl>
                                          <p:spTgt spid="155736"/>
                                        </p:tgtEl>
                                        <p:attrNameLst>
                                          <p:attrName>ppt_x</p:attrName>
                                        </p:attrNameLst>
                                      </p:cBhvr>
                                      <p:tavLst>
                                        <p:tav tm="0">
                                          <p:val>
                                            <p:strVal val="#ppt_x"/>
                                          </p:val>
                                        </p:tav>
                                        <p:tav tm="100000">
                                          <p:val>
                                            <p:strVal val="#ppt_x"/>
                                          </p:val>
                                        </p:tav>
                                      </p:tavLst>
                                    </p:anim>
                                    <p:anim calcmode="lin" valueType="num">
                                      <p:cBhvr>
                                        <p:cTn id="8" dur="500" fill="hold"/>
                                        <p:tgtEl>
                                          <p:spTgt spid="155736"/>
                                        </p:tgtEl>
                                        <p:attrNameLst>
                                          <p:attrName>ppt_y</p:attrName>
                                        </p:attrNameLst>
                                      </p:cBhvr>
                                      <p:tavLst>
                                        <p:tav tm="0">
                                          <p:val>
                                            <p:strVal val="#ppt_y-#ppt_h/2"/>
                                          </p:val>
                                        </p:tav>
                                        <p:tav tm="100000">
                                          <p:val>
                                            <p:strVal val="#ppt_y"/>
                                          </p:val>
                                        </p:tav>
                                      </p:tavLst>
                                    </p:anim>
                                    <p:anim calcmode="lin" valueType="num">
                                      <p:cBhvr>
                                        <p:cTn id="9" dur="500" fill="hold"/>
                                        <p:tgtEl>
                                          <p:spTgt spid="155736"/>
                                        </p:tgtEl>
                                        <p:attrNameLst>
                                          <p:attrName>ppt_w</p:attrName>
                                        </p:attrNameLst>
                                      </p:cBhvr>
                                      <p:tavLst>
                                        <p:tav tm="0">
                                          <p:val>
                                            <p:strVal val="#ppt_w"/>
                                          </p:val>
                                        </p:tav>
                                        <p:tav tm="100000">
                                          <p:val>
                                            <p:strVal val="#ppt_w"/>
                                          </p:val>
                                        </p:tav>
                                      </p:tavLst>
                                    </p:anim>
                                    <p:anim calcmode="lin" valueType="num">
                                      <p:cBhvr>
                                        <p:cTn id="10" dur="500" fill="hold"/>
                                        <p:tgtEl>
                                          <p:spTgt spid="15573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3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BD0F4D-A023-4192-9017-6CB424059887}" type="slidenum">
              <a:rPr kumimoji="0" lang="en-US" altLang="zh-CN" sz="2600" smtClean="0">
                <a:solidFill>
                  <a:schemeClr val="bg1"/>
                </a:solidFill>
              </a:rPr>
              <a:pPr>
                <a:spcBef>
                  <a:spcPct val="0"/>
                </a:spcBef>
                <a:buClrTx/>
                <a:buSzTx/>
                <a:buFontTx/>
                <a:buNone/>
              </a:pPr>
              <a:t>26</a:t>
            </a:fld>
            <a:endParaRPr kumimoji="0" lang="en-US" altLang="zh-CN" sz="2600" smtClean="0">
              <a:solidFill>
                <a:schemeClr val="bg1"/>
              </a:solidFill>
            </a:endParaRPr>
          </a:p>
        </p:txBody>
      </p:sp>
      <p:sp>
        <p:nvSpPr>
          <p:cNvPr id="5120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5120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dirty="0" smtClean="0">
                <a:solidFill>
                  <a:schemeClr val="bg2"/>
                </a:solidFill>
                <a:sym typeface="Wingdings 2" panose="05020102010507070707" pitchFamily="18" charset="2"/>
              </a:rPr>
              <a:t> two methods: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FF0066"/>
                </a:solidFill>
                <a:sym typeface="Wingdings 2" panose="05020102010507070707" pitchFamily="18" charset="2"/>
              </a:rPr>
              <a:t>incremental development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增量式开发</a:t>
            </a:r>
            <a:r>
              <a:rPr lang="en-US" altLang="zh-CN" sz="2400" b="1" dirty="0" smtClean="0">
                <a:solidFill>
                  <a:schemeClr val="bg2"/>
                </a:solidFill>
                <a:sym typeface="Wingdings 2" panose="05020102010507070707" pitchFamily="18" charset="2"/>
              </a:rPr>
              <a:t>)(fig2.9)</a:t>
            </a:r>
          </a:p>
          <a:p>
            <a:pPr eaLnBrk="1" hangingPunct="1">
              <a:buFontTx/>
              <a:buNone/>
            </a:pPr>
            <a:r>
              <a:rPr lang="en-US" altLang="zh-CN" sz="20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系统需求按照功能分成若干子系统，开始建造的版本</a:t>
            </a:r>
          </a:p>
          <a:p>
            <a:pPr eaLnBrk="1" hangingPunct="1">
              <a:buFontTx/>
              <a:buNone/>
            </a:pPr>
            <a:r>
              <a:rPr lang="zh-CN" altLang="en-US" sz="2400" b="1" dirty="0" smtClean="0">
                <a:solidFill>
                  <a:schemeClr val="bg2"/>
                </a:solidFill>
                <a:sym typeface="Wingdings 2" panose="05020102010507070707" pitchFamily="18" charset="2"/>
              </a:rPr>
              <a:t>           是规模小的、</a:t>
            </a:r>
            <a:r>
              <a:rPr lang="zh-CN" altLang="en-US" sz="2400" b="1" dirty="0" smtClean="0">
                <a:solidFill>
                  <a:srgbClr val="0000FF"/>
                </a:solidFill>
                <a:sym typeface="Wingdings 2" panose="05020102010507070707" pitchFamily="18" charset="2"/>
              </a:rPr>
              <a:t>部分功能</a:t>
            </a:r>
            <a:r>
              <a:rPr lang="zh-CN" altLang="en-US" sz="2400" b="1" dirty="0" smtClean="0">
                <a:solidFill>
                  <a:schemeClr val="bg2"/>
                </a:solidFill>
                <a:sym typeface="Wingdings 2" panose="05020102010507070707" pitchFamily="18" charset="2"/>
              </a:rPr>
              <a:t>的系统，后续版本</a:t>
            </a:r>
            <a:r>
              <a:rPr lang="zh-CN" altLang="en-US" sz="2400" b="1" dirty="0" smtClean="0">
                <a:solidFill>
                  <a:srgbClr val="0000FF"/>
                </a:solidFill>
                <a:sym typeface="Wingdings 2" panose="05020102010507070707" pitchFamily="18" charset="2"/>
              </a:rPr>
              <a:t>添加包含新</a:t>
            </a:r>
          </a:p>
          <a:p>
            <a:pPr eaLnBrk="1" hangingPunct="1">
              <a:buFontTx/>
              <a:buNone/>
            </a:pPr>
            <a:r>
              <a:rPr lang="zh-CN" altLang="en-US" sz="2400" b="1" dirty="0" smtClean="0">
                <a:solidFill>
                  <a:srgbClr val="0000FF"/>
                </a:solidFill>
                <a:sym typeface="Wingdings 2" panose="05020102010507070707" pitchFamily="18" charset="2"/>
              </a:rPr>
              <a:t>           功能</a:t>
            </a:r>
            <a:r>
              <a:rPr lang="zh-CN" altLang="en-US" sz="2400" b="1" dirty="0" smtClean="0">
                <a:solidFill>
                  <a:schemeClr val="bg2"/>
                </a:solidFill>
                <a:sym typeface="Wingdings 2" panose="05020102010507070707" pitchFamily="18" charset="2"/>
              </a:rPr>
              <a:t>的子系统，最后版本是包含全部功能的子系统集</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FF0066"/>
                </a:solidFill>
                <a:sym typeface="Wingdings 2" panose="05020102010507070707" pitchFamily="18" charset="2"/>
              </a:rPr>
              <a:t>iterative development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迭代式开发</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系统开始就提供了</a:t>
            </a:r>
            <a:r>
              <a:rPr lang="zh-CN" altLang="en-US" sz="2400" b="1" dirty="0" smtClean="0">
                <a:solidFill>
                  <a:srgbClr val="0000FF"/>
                </a:solidFill>
                <a:sym typeface="Wingdings 2" panose="05020102010507070707" pitchFamily="18" charset="2"/>
              </a:rPr>
              <a:t>整体功能框架</a:t>
            </a:r>
            <a:r>
              <a:rPr lang="zh-CN" altLang="en-US" sz="2400" b="1" dirty="0" smtClean="0">
                <a:solidFill>
                  <a:schemeClr val="bg2"/>
                </a:solidFill>
                <a:sym typeface="Wingdings 2" panose="05020102010507070707" pitchFamily="18" charset="2"/>
              </a:rPr>
              <a:t>，后续版本陆续</a:t>
            </a:r>
            <a:r>
              <a:rPr lang="zh-CN" altLang="en-US" sz="2400" b="1" dirty="0" smtClean="0">
                <a:solidFill>
                  <a:srgbClr val="0000FF"/>
                </a:solidFill>
                <a:sym typeface="Wingdings 2" panose="05020102010507070707" pitchFamily="18" charset="2"/>
              </a:rPr>
              <a:t>增强</a:t>
            </a:r>
          </a:p>
          <a:p>
            <a:pPr eaLnBrk="1" hangingPunct="1">
              <a:buFontTx/>
              <a:buNone/>
            </a:pPr>
            <a:r>
              <a:rPr lang="zh-CN" altLang="en-US" sz="2400" b="1" dirty="0" smtClean="0">
                <a:solidFill>
                  <a:schemeClr val="bg2"/>
                </a:solidFill>
                <a:sym typeface="Wingdings 2" panose="05020102010507070707" pitchFamily="18" charset="2"/>
              </a:rPr>
              <a:t>           各个子系统，最后版本使各个子系统的功能达到最强</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性能</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 example for incremental development and iterative </a:t>
            </a:r>
          </a:p>
          <a:p>
            <a:pPr eaLnBrk="1" hangingPunct="1">
              <a:buFontTx/>
              <a:buNone/>
            </a:pPr>
            <a:r>
              <a:rPr lang="en-US" altLang="zh-CN" sz="2400" b="1" dirty="0" smtClean="0">
                <a:solidFill>
                  <a:schemeClr val="bg2"/>
                </a:solidFill>
                <a:sym typeface="Wingdings 2" panose="05020102010507070707" pitchFamily="18" charset="2"/>
              </a:rPr>
              <a:t>     development (P57)</a:t>
            </a:r>
          </a:p>
          <a:p>
            <a:pPr eaLnBrk="1" hangingPunct="1">
              <a:buFontTx/>
              <a:buNone/>
            </a:pPr>
            <a:endParaRPr lang="en-US" altLang="zh-CN" sz="24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8A0A8E-6555-452F-9E3D-9A852FA379EB}" type="slidenum">
              <a:rPr kumimoji="0" lang="en-US" altLang="zh-CN" sz="2600" smtClean="0">
                <a:solidFill>
                  <a:schemeClr val="bg1"/>
                </a:solidFill>
              </a:rPr>
              <a:pPr>
                <a:spcBef>
                  <a:spcPct val="0"/>
                </a:spcBef>
                <a:buClrTx/>
                <a:buSzTx/>
                <a:buFontTx/>
                <a:buNone/>
              </a:pPr>
              <a:t>27</a:t>
            </a:fld>
            <a:endParaRPr kumimoji="0" lang="en-US" altLang="zh-CN" sz="2600" smtClean="0">
              <a:solidFill>
                <a:schemeClr val="bg1"/>
              </a:solidFill>
            </a:endParaRPr>
          </a:p>
        </p:txBody>
      </p:sp>
      <p:sp>
        <p:nvSpPr>
          <p:cNvPr id="53251" name="Rectangle 2"/>
          <p:cNvSpPr>
            <a:spLocks noGrp="1" noChangeArrowheads="1"/>
          </p:cNvSpPr>
          <p:nvPr>
            <p:ph type="title" idx="4294967295"/>
          </p:nvPr>
        </p:nvSpPr>
        <p:spPr>
          <a:xfrm>
            <a:off x="1636713" y="6132513"/>
            <a:ext cx="7112000" cy="536575"/>
          </a:xfrm>
        </p:spPr>
        <p:txBody>
          <a:bodyPr/>
          <a:lstStyle/>
          <a:p>
            <a:pPr eaLnBrk="1" hangingPunct="1"/>
            <a:r>
              <a:rPr lang="en-US" altLang="zh-CN" sz="2000" smtClean="0">
                <a:solidFill>
                  <a:schemeClr val="tx1"/>
                </a:solidFill>
              </a:rPr>
              <a:t>Fig2.9 The incremental and iterative models</a:t>
            </a:r>
          </a:p>
        </p:txBody>
      </p:sp>
      <p:sp>
        <p:nvSpPr>
          <p:cNvPr id="53252" name="Rectangle 4"/>
          <p:cNvSpPr>
            <a:spLocks noChangeArrowheads="1"/>
          </p:cNvSpPr>
          <p:nvPr/>
        </p:nvSpPr>
        <p:spPr bwMode="auto">
          <a:xfrm>
            <a:off x="16367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3" name="Rectangle 5"/>
          <p:cNvSpPr>
            <a:spLocks noChangeArrowheads="1"/>
          </p:cNvSpPr>
          <p:nvPr/>
        </p:nvSpPr>
        <p:spPr bwMode="auto">
          <a:xfrm>
            <a:off x="2474913" y="39258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4" name="Line 6"/>
          <p:cNvSpPr>
            <a:spLocks noChangeShapeType="1"/>
          </p:cNvSpPr>
          <p:nvPr/>
        </p:nvSpPr>
        <p:spPr bwMode="auto">
          <a:xfrm>
            <a:off x="2411413" y="263683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5" name="Line 7"/>
          <p:cNvSpPr>
            <a:spLocks noChangeShapeType="1"/>
          </p:cNvSpPr>
          <p:nvPr/>
        </p:nvSpPr>
        <p:spPr bwMode="auto">
          <a:xfrm>
            <a:off x="1547813" y="328453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6" name="Line 8"/>
          <p:cNvSpPr>
            <a:spLocks noChangeShapeType="1"/>
          </p:cNvSpPr>
          <p:nvPr/>
        </p:nvSpPr>
        <p:spPr bwMode="auto">
          <a:xfrm>
            <a:off x="2398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7" name="Line 9"/>
          <p:cNvSpPr>
            <a:spLocks noChangeShapeType="1"/>
          </p:cNvSpPr>
          <p:nvPr/>
        </p:nvSpPr>
        <p:spPr bwMode="auto">
          <a:xfrm>
            <a:off x="3541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10"/>
          <p:cNvSpPr>
            <a:spLocks noChangeShapeType="1"/>
          </p:cNvSpPr>
          <p:nvPr/>
        </p:nvSpPr>
        <p:spPr bwMode="auto">
          <a:xfrm>
            <a:off x="1560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11"/>
          <p:cNvSpPr>
            <a:spLocks noChangeShapeType="1"/>
          </p:cNvSpPr>
          <p:nvPr/>
        </p:nvSpPr>
        <p:spPr bwMode="auto">
          <a:xfrm>
            <a:off x="1560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12"/>
          <p:cNvSpPr>
            <a:spLocks noChangeShapeType="1"/>
          </p:cNvSpPr>
          <p:nvPr/>
        </p:nvSpPr>
        <p:spPr bwMode="auto">
          <a:xfrm>
            <a:off x="16367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13"/>
          <p:cNvSpPr>
            <a:spLocks noChangeShapeType="1"/>
          </p:cNvSpPr>
          <p:nvPr/>
        </p:nvSpPr>
        <p:spPr bwMode="auto">
          <a:xfrm>
            <a:off x="16367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2" name="Line 14"/>
          <p:cNvSpPr>
            <a:spLocks noChangeShapeType="1"/>
          </p:cNvSpPr>
          <p:nvPr/>
        </p:nvSpPr>
        <p:spPr bwMode="auto">
          <a:xfrm>
            <a:off x="24749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3" name="Line 15"/>
          <p:cNvSpPr>
            <a:spLocks noChangeShapeType="1"/>
          </p:cNvSpPr>
          <p:nvPr/>
        </p:nvSpPr>
        <p:spPr bwMode="auto">
          <a:xfrm>
            <a:off x="24749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16"/>
          <p:cNvSpPr>
            <a:spLocks noChangeShapeType="1"/>
          </p:cNvSpPr>
          <p:nvPr/>
        </p:nvSpPr>
        <p:spPr bwMode="auto">
          <a:xfrm>
            <a:off x="36179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17"/>
          <p:cNvSpPr>
            <a:spLocks noChangeShapeType="1"/>
          </p:cNvSpPr>
          <p:nvPr/>
        </p:nvSpPr>
        <p:spPr bwMode="auto">
          <a:xfrm>
            <a:off x="16367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6" name="Line 18"/>
          <p:cNvSpPr>
            <a:spLocks noChangeShapeType="1"/>
          </p:cNvSpPr>
          <p:nvPr/>
        </p:nvSpPr>
        <p:spPr bwMode="auto">
          <a:xfrm>
            <a:off x="42275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7" name="Line 19"/>
          <p:cNvSpPr>
            <a:spLocks noChangeShapeType="1"/>
          </p:cNvSpPr>
          <p:nvPr/>
        </p:nvSpPr>
        <p:spPr bwMode="auto">
          <a:xfrm>
            <a:off x="42275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20"/>
          <p:cNvSpPr>
            <a:spLocks noChangeShapeType="1"/>
          </p:cNvSpPr>
          <p:nvPr/>
        </p:nvSpPr>
        <p:spPr bwMode="auto">
          <a:xfrm>
            <a:off x="50657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21"/>
          <p:cNvSpPr>
            <a:spLocks noChangeShapeType="1"/>
          </p:cNvSpPr>
          <p:nvPr/>
        </p:nvSpPr>
        <p:spPr bwMode="auto">
          <a:xfrm>
            <a:off x="50657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22"/>
          <p:cNvSpPr>
            <a:spLocks noChangeShapeType="1"/>
          </p:cNvSpPr>
          <p:nvPr/>
        </p:nvSpPr>
        <p:spPr bwMode="auto">
          <a:xfrm>
            <a:off x="62087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23"/>
          <p:cNvSpPr>
            <a:spLocks noChangeShapeType="1"/>
          </p:cNvSpPr>
          <p:nvPr/>
        </p:nvSpPr>
        <p:spPr bwMode="auto">
          <a:xfrm>
            <a:off x="42275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2" name="Rectangle 24"/>
          <p:cNvSpPr>
            <a:spLocks noChangeArrowheads="1"/>
          </p:cNvSpPr>
          <p:nvPr/>
        </p:nvSpPr>
        <p:spPr bwMode="auto">
          <a:xfrm>
            <a:off x="42275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3" name="Rectangle 25"/>
          <p:cNvSpPr>
            <a:spLocks noChangeArrowheads="1"/>
          </p:cNvSpPr>
          <p:nvPr/>
        </p:nvSpPr>
        <p:spPr bwMode="auto">
          <a:xfrm>
            <a:off x="50657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4" name="Line 26"/>
          <p:cNvSpPr>
            <a:spLocks noChangeShapeType="1"/>
          </p:cNvSpPr>
          <p:nvPr/>
        </p:nvSpPr>
        <p:spPr bwMode="auto">
          <a:xfrm>
            <a:off x="67421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7"/>
          <p:cNvSpPr>
            <a:spLocks noChangeShapeType="1"/>
          </p:cNvSpPr>
          <p:nvPr/>
        </p:nvSpPr>
        <p:spPr bwMode="auto">
          <a:xfrm>
            <a:off x="67421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6" name="Line 28"/>
          <p:cNvSpPr>
            <a:spLocks noChangeShapeType="1"/>
          </p:cNvSpPr>
          <p:nvPr/>
        </p:nvSpPr>
        <p:spPr bwMode="auto">
          <a:xfrm>
            <a:off x="75803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7" name="Line 29"/>
          <p:cNvSpPr>
            <a:spLocks noChangeShapeType="1"/>
          </p:cNvSpPr>
          <p:nvPr/>
        </p:nvSpPr>
        <p:spPr bwMode="auto">
          <a:xfrm>
            <a:off x="75803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8" name="Line 30"/>
          <p:cNvSpPr>
            <a:spLocks noChangeShapeType="1"/>
          </p:cNvSpPr>
          <p:nvPr/>
        </p:nvSpPr>
        <p:spPr bwMode="auto">
          <a:xfrm>
            <a:off x="67421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9" name="Line 31"/>
          <p:cNvSpPr>
            <a:spLocks noChangeShapeType="1"/>
          </p:cNvSpPr>
          <p:nvPr/>
        </p:nvSpPr>
        <p:spPr bwMode="auto">
          <a:xfrm>
            <a:off x="87233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0" name="Rectangle 32"/>
          <p:cNvSpPr>
            <a:spLocks noChangeArrowheads="1"/>
          </p:cNvSpPr>
          <p:nvPr/>
        </p:nvSpPr>
        <p:spPr bwMode="auto">
          <a:xfrm>
            <a:off x="75803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1" name="Line 33"/>
          <p:cNvSpPr>
            <a:spLocks noChangeShapeType="1"/>
          </p:cNvSpPr>
          <p:nvPr/>
        </p:nvSpPr>
        <p:spPr bwMode="auto">
          <a:xfrm>
            <a:off x="4227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2" name="Line 34"/>
          <p:cNvSpPr>
            <a:spLocks noChangeShapeType="1"/>
          </p:cNvSpPr>
          <p:nvPr/>
        </p:nvSpPr>
        <p:spPr bwMode="auto">
          <a:xfrm>
            <a:off x="42275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3" name="Line 35"/>
          <p:cNvSpPr>
            <a:spLocks noChangeShapeType="1"/>
          </p:cNvSpPr>
          <p:nvPr/>
        </p:nvSpPr>
        <p:spPr bwMode="auto">
          <a:xfrm>
            <a:off x="50657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4" name="Line 36"/>
          <p:cNvSpPr>
            <a:spLocks noChangeShapeType="1"/>
          </p:cNvSpPr>
          <p:nvPr/>
        </p:nvSpPr>
        <p:spPr bwMode="auto">
          <a:xfrm>
            <a:off x="5065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5" name="Line 37"/>
          <p:cNvSpPr>
            <a:spLocks noChangeShapeType="1"/>
          </p:cNvSpPr>
          <p:nvPr/>
        </p:nvSpPr>
        <p:spPr bwMode="auto">
          <a:xfrm>
            <a:off x="4227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6" name="Line 38"/>
          <p:cNvSpPr>
            <a:spLocks noChangeShapeType="1"/>
          </p:cNvSpPr>
          <p:nvPr/>
        </p:nvSpPr>
        <p:spPr bwMode="auto">
          <a:xfrm>
            <a:off x="6208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7" name="Rectangle 39"/>
          <p:cNvSpPr>
            <a:spLocks noChangeArrowheads="1"/>
          </p:cNvSpPr>
          <p:nvPr/>
        </p:nvSpPr>
        <p:spPr bwMode="auto">
          <a:xfrm>
            <a:off x="50657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8" name="Line 40"/>
          <p:cNvSpPr>
            <a:spLocks noChangeShapeType="1"/>
          </p:cNvSpPr>
          <p:nvPr/>
        </p:nvSpPr>
        <p:spPr bwMode="auto">
          <a:xfrm>
            <a:off x="67421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9" name="Line 41"/>
          <p:cNvSpPr>
            <a:spLocks noChangeShapeType="1"/>
          </p:cNvSpPr>
          <p:nvPr/>
        </p:nvSpPr>
        <p:spPr bwMode="auto">
          <a:xfrm>
            <a:off x="67421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0" name="Line 42"/>
          <p:cNvSpPr>
            <a:spLocks noChangeShapeType="1"/>
          </p:cNvSpPr>
          <p:nvPr/>
        </p:nvSpPr>
        <p:spPr bwMode="auto">
          <a:xfrm>
            <a:off x="67421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1" name="Line 43"/>
          <p:cNvSpPr>
            <a:spLocks noChangeShapeType="1"/>
          </p:cNvSpPr>
          <p:nvPr/>
        </p:nvSpPr>
        <p:spPr bwMode="auto">
          <a:xfrm>
            <a:off x="75803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2" name="Line 44"/>
          <p:cNvSpPr>
            <a:spLocks noChangeShapeType="1"/>
          </p:cNvSpPr>
          <p:nvPr/>
        </p:nvSpPr>
        <p:spPr bwMode="auto">
          <a:xfrm>
            <a:off x="75803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3" name="Line 45"/>
          <p:cNvSpPr>
            <a:spLocks noChangeShapeType="1"/>
          </p:cNvSpPr>
          <p:nvPr/>
        </p:nvSpPr>
        <p:spPr bwMode="auto">
          <a:xfrm>
            <a:off x="87233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4" name="Rectangle 46"/>
          <p:cNvSpPr>
            <a:spLocks noChangeArrowheads="1"/>
          </p:cNvSpPr>
          <p:nvPr/>
        </p:nvSpPr>
        <p:spPr bwMode="auto">
          <a:xfrm>
            <a:off x="6742113" y="3925888"/>
            <a:ext cx="6858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5" name="Rectangle 47"/>
          <p:cNvSpPr>
            <a:spLocks noChangeArrowheads="1"/>
          </p:cNvSpPr>
          <p:nvPr/>
        </p:nvSpPr>
        <p:spPr bwMode="auto">
          <a:xfrm>
            <a:off x="6742113" y="21732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6" name="Rectangle 48"/>
          <p:cNvSpPr>
            <a:spLocks noChangeArrowheads="1"/>
          </p:cNvSpPr>
          <p:nvPr/>
        </p:nvSpPr>
        <p:spPr bwMode="auto">
          <a:xfrm>
            <a:off x="75803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7" name="Text Box 49"/>
          <p:cNvSpPr txBox="1">
            <a:spLocks noChangeArrowheads="1"/>
          </p:cNvSpPr>
          <p:nvPr/>
        </p:nvSpPr>
        <p:spPr bwMode="auto">
          <a:xfrm>
            <a:off x="900113" y="1952625"/>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INCREMENTAL DEVELOPMENT</a:t>
            </a:r>
          </a:p>
        </p:txBody>
      </p:sp>
      <p:sp>
        <p:nvSpPr>
          <p:cNvPr id="53298" name="Text Box 50"/>
          <p:cNvSpPr txBox="1">
            <a:spLocks noChangeArrowheads="1"/>
          </p:cNvSpPr>
          <p:nvPr/>
        </p:nvSpPr>
        <p:spPr bwMode="auto">
          <a:xfrm>
            <a:off x="900113" y="5589588"/>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ITERATIVE DEVELOPMENT</a:t>
            </a:r>
          </a:p>
        </p:txBody>
      </p:sp>
      <p:sp>
        <p:nvSpPr>
          <p:cNvPr id="53299" name="Line 51"/>
          <p:cNvSpPr>
            <a:spLocks noChangeShapeType="1"/>
          </p:cNvSpPr>
          <p:nvPr/>
        </p:nvSpPr>
        <p:spPr bwMode="auto">
          <a:xfrm>
            <a:off x="0" y="3716338"/>
            <a:ext cx="914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3BD010-5451-4BED-A9D2-0DF7DAB7D2B2}" type="slidenum">
              <a:rPr kumimoji="0" lang="en-US" altLang="zh-CN" sz="2600" smtClean="0">
                <a:solidFill>
                  <a:schemeClr val="bg1"/>
                </a:solidFill>
              </a:rPr>
              <a:pPr>
                <a:spcBef>
                  <a:spcPct val="0"/>
                </a:spcBef>
                <a:buClrTx/>
                <a:buSzTx/>
                <a:buFontTx/>
                <a:buNone/>
              </a:pPr>
              <a:t>28</a:t>
            </a:fld>
            <a:endParaRPr kumimoji="0" lang="en-US" altLang="zh-CN" sz="2600" smtClean="0">
              <a:solidFill>
                <a:schemeClr val="bg1"/>
              </a:solidFill>
            </a:endParaRPr>
          </a:p>
        </p:txBody>
      </p:sp>
      <p:sp>
        <p:nvSpPr>
          <p:cNvPr id="5427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542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33CC"/>
                </a:solidFill>
                <a:sym typeface="Wingdings 2" panose="05020102010507070707" pitchFamily="18" charset="2"/>
              </a:rPr>
              <a:t>combination</a:t>
            </a:r>
            <a:r>
              <a:rPr lang="en-US" altLang="zh-CN" sz="2400" b="1" dirty="0" smtClean="0">
                <a:solidFill>
                  <a:schemeClr val="bg2"/>
                </a:solidFill>
                <a:sym typeface="Wingdings 2" panose="05020102010507070707" pitchFamily="18" charset="2"/>
              </a:rPr>
              <a:t> of iterative and incremental </a:t>
            </a:r>
          </a:p>
          <a:p>
            <a:pPr eaLnBrk="1" hangingPunct="1">
              <a:buFontTx/>
              <a:buNone/>
            </a:pPr>
            <a:r>
              <a:rPr lang="en-US" altLang="zh-CN" sz="2400" b="1" dirty="0" smtClean="0">
                <a:solidFill>
                  <a:schemeClr val="bg2"/>
                </a:solidFill>
                <a:sym typeface="Wingdings 2" panose="05020102010507070707" pitchFamily="18" charset="2"/>
              </a:rPr>
              <a:t>     development</a:t>
            </a:r>
          </a:p>
          <a:p>
            <a:pPr eaLnBrk="1" hangingPunct="1">
              <a:buFontTx/>
              <a:buNone/>
            </a:pPr>
            <a:r>
              <a:rPr lang="en-US" altLang="zh-CN" sz="2400" b="1" dirty="0" smtClean="0">
                <a:solidFill>
                  <a:schemeClr val="bg2"/>
                </a:solidFill>
                <a:sym typeface="Wingdings 2" panose="05020102010507070707" pitchFamily="18" charset="2"/>
              </a:rPr>
              <a:t>      ----a new release may include new functionality</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but </a:t>
            </a:r>
          </a:p>
          <a:p>
            <a:pPr eaLnBrk="1" hangingPunct="1">
              <a:buFontTx/>
              <a:buNone/>
            </a:pPr>
            <a:r>
              <a:rPr lang="en-US" altLang="zh-CN" sz="2400" b="1" dirty="0" smtClean="0">
                <a:solidFill>
                  <a:schemeClr val="bg2"/>
                </a:solidFill>
                <a:sym typeface="Wingdings 2" panose="05020102010507070707" pitchFamily="18" charset="2"/>
              </a:rPr>
              <a:t>           existing functionality from the current release </a:t>
            </a:r>
          </a:p>
          <a:p>
            <a:pPr eaLnBrk="1" hangingPunct="1">
              <a:buFontTx/>
              <a:buNone/>
            </a:pPr>
            <a:r>
              <a:rPr lang="en-US" altLang="zh-CN" sz="2400" b="1" dirty="0" smtClean="0">
                <a:solidFill>
                  <a:schemeClr val="bg2"/>
                </a:solidFill>
                <a:sym typeface="Wingdings 2" panose="05020102010507070707" pitchFamily="18" charset="2"/>
              </a:rPr>
              <a:t>           may have been enhanced</a:t>
            </a:r>
            <a:r>
              <a:rPr lang="zh-CN" altLang="en-US" sz="2400" b="1" dirty="0" smtClean="0">
                <a:solidFill>
                  <a:schemeClr val="bg2"/>
                </a:solidFill>
                <a:sym typeface="Wingdings 2" panose="05020102010507070707" pitchFamily="18" charset="2"/>
              </a:rPr>
              <a:t>。  </a:t>
            </a:r>
          </a:p>
          <a:p>
            <a:pPr eaLnBrk="1" hangingPunct="1">
              <a:buFontTx/>
              <a:buNone/>
            </a:pPr>
            <a:r>
              <a:rPr lang="zh-CN" altLang="en-US"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reasons for this forms of</a:t>
            </a:r>
            <a:r>
              <a:rPr lang="en-US" altLang="zh-CN" sz="2400" b="1" u="sng" dirty="0" smtClean="0">
                <a:solidFill>
                  <a:srgbClr val="FF0066"/>
                </a:solidFill>
                <a:sym typeface="Wingdings 2" panose="05020102010507070707" pitchFamily="18" charset="2"/>
              </a:rPr>
              <a:t> Phased Development</a:t>
            </a:r>
          </a:p>
          <a:p>
            <a:pPr eaLnBrk="1" hangingPunct="1">
              <a:buFontTx/>
              <a:buNone/>
            </a:pPr>
            <a:r>
              <a:rPr lang="en-US" altLang="zh-CN" sz="2400" b="1" dirty="0" smtClean="0">
                <a:solidFill>
                  <a:schemeClr val="bg2"/>
                </a:solidFill>
                <a:sym typeface="Wingdings 2" panose="05020102010507070707" pitchFamily="18" charset="2"/>
              </a:rPr>
              <a:t>    A: training----observe user’s response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smtClean="0"/>
              <a:t>B: market----will be created early</a:t>
            </a:r>
          </a:p>
          <a:p>
            <a:pPr eaLnBrk="1" hangingPunct="1">
              <a:buFontTx/>
              <a:buNone/>
            </a:pPr>
            <a:r>
              <a:rPr lang="en-US" altLang="zh-CN" sz="2400" b="1" dirty="0" smtClean="0"/>
              <a:t>    C: fix problems early</a:t>
            </a:r>
          </a:p>
          <a:p>
            <a:pPr eaLnBrk="1" hangingPunct="1">
              <a:buFontTx/>
              <a:buNone/>
            </a:pPr>
            <a:r>
              <a:rPr lang="en-US" altLang="zh-CN" sz="2400" b="1" dirty="0" smtClean="0"/>
              <a:t>    D: different expertise for different release/version</a:t>
            </a:r>
          </a:p>
          <a:p>
            <a:pPr eaLnBrk="1" hangingPunct="1">
              <a:buFontTx/>
              <a:buNone/>
            </a:pPr>
            <a:r>
              <a:rPr lang="en-US" altLang="zh-CN" sz="2000" b="1" dirty="0" smtClean="0">
                <a:solidFill>
                  <a:schemeClr val="bg2"/>
                </a:solidFill>
                <a:cs typeface="Arial" panose="020B0604020202020204" pitchFamily="34" charset="0"/>
                <a:sym typeface="Wingdings 2" panose="05020102010507070707" pitchFamily="18" charset="2"/>
              </a:rPr>
              <a:t> ⑦ </a:t>
            </a:r>
            <a:r>
              <a:rPr lang="zh-CN" altLang="en-US" sz="2400" b="1" dirty="0" smtClean="0">
                <a:solidFill>
                  <a:schemeClr val="bg2"/>
                </a:solidFill>
                <a:cs typeface="Arial" panose="020B0604020202020204" pitchFamily="34" charset="0"/>
                <a:sym typeface="Wingdings 2" panose="05020102010507070707" pitchFamily="18" charset="2"/>
              </a:rPr>
              <a:t>分阶段开发模型的最大优势</a:t>
            </a:r>
            <a:r>
              <a:rPr lang="en-US" altLang="zh-CN" sz="2400" b="1" dirty="0" smtClean="0">
                <a:solidFill>
                  <a:schemeClr val="bg2"/>
                </a:solidFill>
                <a:cs typeface="Arial" panose="020B0604020202020204" pitchFamily="34" charset="0"/>
                <a:sym typeface="Wingdings 2" panose="05020102010507070707" pitchFamily="18" charset="2"/>
              </a:rPr>
              <a:t>: </a:t>
            </a:r>
            <a:r>
              <a:rPr lang="zh-CN" altLang="en-US" sz="2400" b="1" dirty="0" smtClean="0">
                <a:solidFill>
                  <a:schemeClr val="bg2"/>
                </a:solidFill>
                <a:cs typeface="Arial" panose="020B0604020202020204" pitchFamily="34" charset="0"/>
                <a:sym typeface="Wingdings 2" panose="05020102010507070707" pitchFamily="18" charset="2"/>
              </a:rPr>
              <a:t>每个软件版本的周期减少了</a:t>
            </a:r>
            <a:r>
              <a:rPr lang="en-US" altLang="zh-CN" sz="2400" b="1" dirty="0" smtClean="0">
                <a:solidFill>
                  <a:schemeClr val="bg2"/>
                </a:solidFill>
                <a:cs typeface="Arial" panose="020B0604020202020204" pitchFamily="34" charset="0"/>
                <a:sym typeface="Wingdings 2" panose="05020102010507070707" pitchFamily="18" charset="2"/>
              </a:rPr>
              <a:t>! </a:t>
            </a:r>
          </a:p>
        </p:txBody>
      </p:sp>
      <p:sp>
        <p:nvSpPr>
          <p:cNvPr id="54277" name="Freeform 5"/>
          <p:cNvSpPr>
            <a:spLocks/>
          </p:cNvSpPr>
          <p:nvPr/>
        </p:nvSpPr>
        <p:spPr bwMode="auto">
          <a:xfrm>
            <a:off x="787400" y="2060575"/>
            <a:ext cx="3530600" cy="2032000"/>
          </a:xfrm>
          <a:custGeom>
            <a:avLst/>
            <a:gdLst>
              <a:gd name="T0" fmla="*/ 2147483646 w 2224"/>
              <a:gd name="T1" fmla="*/ 0 h 1280"/>
              <a:gd name="T2" fmla="*/ 2147483646 w 2224"/>
              <a:gd name="T3" fmla="*/ 2147483646 h 1280"/>
              <a:gd name="T4" fmla="*/ 2147483646 w 2224"/>
              <a:gd name="T5" fmla="*/ 2147483646 h 1280"/>
              <a:gd name="T6" fmla="*/ 2147483646 w 2224"/>
              <a:gd name="T7" fmla="*/ 2147483646 h 1280"/>
              <a:gd name="T8" fmla="*/ 2147483646 w 2224"/>
              <a:gd name="T9" fmla="*/ 2147483646 h 1280"/>
              <a:gd name="T10" fmla="*/ 2147483646 w 2224"/>
              <a:gd name="T11" fmla="*/ 2147483646 h 1280"/>
              <a:gd name="T12" fmla="*/ 2147483646 w 2224"/>
              <a:gd name="T13" fmla="*/ 2147483646 h 1280"/>
              <a:gd name="T14" fmla="*/ 0 60000 65536"/>
              <a:gd name="T15" fmla="*/ 0 60000 65536"/>
              <a:gd name="T16" fmla="*/ 0 60000 65536"/>
              <a:gd name="T17" fmla="*/ 0 60000 65536"/>
              <a:gd name="T18" fmla="*/ 0 60000 65536"/>
              <a:gd name="T19" fmla="*/ 0 60000 65536"/>
              <a:gd name="T20" fmla="*/ 0 60000 65536"/>
              <a:gd name="T21" fmla="*/ 0 w 2224"/>
              <a:gd name="T22" fmla="*/ 0 h 1280"/>
              <a:gd name="T23" fmla="*/ 2224 w 2224"/>
              <a:gd name="T24" fmla="*/ 1280 h 1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 h="1280">
                <a:moveTo>
                  <a:pt x="320" y="0"/>
                </a:moveTo>
                <a:cubicBezTo>
                  <a:pt x="160" y="96"/>
                  <a:pt x="0" y="192"/>
                  <a:pt x="32" y="384"/>
                </a:cubicBezTo>
                <a:cubicBezTo>
                  <a:pt x="64" y="576"/>
                  <a:pt x="192" y="1024"/>
                  <a:pt x="512" y="1152"/>
                </a:cubicBezTo>
                <a:cubicBezTo>
                  <a:pt x="832" y="1280"/>
                  <a:pt x="1680" y="1136"/>
                  <a:pt x="1952" y="1152"/>
                </a:cubicBezTo>
                <a:cubicBezTo>
                  <a:pt x="2224" y="1168"/>
                  <a:pt x="2104" y="1240"/>
                  <a:pt x="2144" y="1248"/>
                </a:cubicBezTo>
                <a:cubicBezTo>
                  <a:pt x="2184" y="1256"/>
                  <a:pt x="2192" y="1200"/>
                  <a:pt x="2192" y="1200"/>
                </a:cubicBezTo>
                <a:cubicBezTo>
                  <a:pt x="2192" y="1200"/>
                  <a:pt x="2168" y="1224"/>
                  <a:pt x="2144" y="1248"/>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3C0F9A-ED9F-4DF0-A682-C296DC84A356}" type="slidenum">
              <a:rPr kumimoji="0" lang="en-US" altLang="zh-CN" sz="2600" smtClean="0">
                <a:solidFill>
                  <a:schemeClr val="bg1"/>
                </a:solidFill>
              </a:rPr>
              <a:pPr>
                <a:spcBef>
                  <a:spcPct val="0"/>
                </a:spcBef>
                <a:buClrTx/>
                <a:buSzTx/>
                <a:buFontTx/>
                <a:buNone/>
              </a:pPr>
              <a:t>29</a:t>
            </a:fld>
            <a:endParaRPr kumimoji="0" lang="en-US" altLang="zh-CN" sz="2600" smtClean="0">
              <a:solidFill>
                <a:schemeClr val="bg1"/>
              </a:solidFill>
            </a:endParaRPr>
          </a:p>
        </p:txBody>
      </p:sp>
      <p:sp>
        <p:nvSpPr>
          <p:cNvPr id="56323" name="Rectangle 2"/>
          <p:cNvSpPr>
            <a:spLocks noGrp="1" noChangeArrowheads="1"/>
          </p:cNvSpPr>
          <p:nvPr>
            <p:ph type="body" idx="1"/>
          </p:nvPr>
        </p:nvSpPr>
        <p:spPr>
          <a:xfrm>
            <a:off x="755650" y="1700213"/>
            <a:ext cx="8388350" cy="5084762"/>
          </a:xfrm>
        </p:spPr>
        <p:txBody>
          <a:bodyPr/>
          <a:lstStyle/>
          <a:p>
            <a:pPr eaLnBrk="1" hangingPunct="1"/>
            <a:r>
              <a:rPr lang="zh-CN" altLang="en-US" b="1" dirty="0" smtClean="0">
                <a:solidFill>
                  <a:srgbClr val="000000"/>
                </a:solidFill>
              </a:rPr>
              <a:t>补充内容</a:t>
            </a:r>
            <a:r>
              <a:rPr lang="en-US" altLang="zh-CN" b="1" dirty="0" smtClean="0">
                <a:solidFill>
                  <a:srgbClr val="000000"/>
                </a:solidFill>
              </a:rPr>
              <a:t>------</a:t>
            </a:r>
            <a:r>
              <a:rPr lang="zh-CN" altLang="en-US" b="1" dirty="0" smtClean="0">
                <a:solidFill>
                  <a:srgbClr val="000000"/>
                </a:solidFill>
              </a:rPr>
              <a:t>当前市场热门开发过程话题：</a:t>
            </a:r>
          </a:p>
          <a:p>
            <a:pPr eaLnBrk="1" hangingPunct="1">
              <a:buFontTx/>
              <a:buNone/>
            </a:pPr>
            <a:r>
              <a:rPr lang="zh-CN" altLang="en-US" b="1" dirty="0" smtClean="0">
                <a:solidFill>
                  <a:srgbClr val="000000"/>
                </a:solidFill>
              </a:rPr>
              <a:t>   </a:t>
            </a:r>
            <a:r>
              <a:rPr lang="zh-CN" altLang="en-US" b="1" u="sng" dirty="0" smtClean="0">
                <a:solidFill>
                  <a:srgbClr val="CC3300"/>
                </a:solidFill>
              </a:rPr>
              <a:t>统一过程（</a:t>
            </a:r>
            <a:r>
              <a:rPr lang="en-US" altLang="zh-CN" b="1" u="sng" dirty="0" smtClean="0">
                <a:solidFill>
                  <a:srgbClr val="CC3300"/>
                </a:solidFill>
              </a:rPr>
              <a:t>UP</a:t>
            </a:r>
            <a:r>
              <a:rPr lang="zh-CN" altLang="en-US" b="1" u="sng" dirty="0" smtClean="0">
                <a:solidFill>
                  <a:srgbClr val="CC3300"/>
                </a:solidFill>
              </a:rPr>
              <a:t>）</a:t>
            </a:r>
            <a:r>
              <a:rPr lang="zh-CN" altLang="en-US" b="1" dirty="0" smtClean="0">
                <a:solidFill>
                  <a:srgbClr val="000000"/>
                </a:solidFill>
              </a:rPr>
              <a:t>可以用三句话来表达：它是</a:t>
            </a:r>
            <a:r>
              <a:rPr lang="zh-CN" altLang="en-US" b="1" u="sng" dirty="0" smtClean="0">
                <a:solidFill>
                  <a:srgbClr val="0033CC"/>
                </a:solidFill>
              </a:rPr>
              <a:t>用例驱动的、以基本架构为中心的、迭代式和增量性的软件开发过程框架</a:t>
            </a:r>
            <a:r>
              <a:rPr lang="zh-CN" altLang="en-US" b="1" dirty="0" smtClean="0">
                <a:solidFill>
                  <a:srgbClr val="000000"/>
                </a:solidFill>
              </a:rPr>
              <a:t>，它使用对象管理组织（</a:t>
            </a:r>
            <a:r>
              <a:rPr lang="en-US" altLang="zh-CN" b="1" dirty="0" smtClean="0">
                <a:solidFill>
                  <a:srgbClr val="000000"/>
                </a:solidFill>
              </a:rPr>
              <a:t>OMG</a:t>
            </a:r>
            <a:r>
              <a:rPr lang="zh-CN" altLang="en-US" b="1" dirty="0" smtClean="0">
                <a:solidFill>
                  <a:srgbClr val="000000"/>
                </a:solidFill>
              </a:rPr>
              <a:t>）的</a:t>
            </a:r>
            <a:r>
              <a:rPr lang="en-US" altLang="zh-CN" b="1" dirty="0" smtClean="0">
                <a:solidFill>
                  <a:srgbClr val="000000"/>
                </a:solidFill>
              </a:rPr>
              <a:t>UML </a:t>
            </a:r>
            <a:r>
              <a:rPr lang="zh-CN" altLang="en-US" b="1" dirty="0" smtClean="0">
                <a:solidFill>
                  <a:srgbClr val="000000"/>
                </a:solidFill>
              </a:rPr>
              <a:t>并与对象管理组织（</a:t>
            </a:r>
            <a:r>
              <a:rPr lang="en-US" altLang="zh-CN" b="1" dirty="0" smtClean="0">
                <a:solidFill>
                  <a:srgbClr val="000000"/>
                </a:solidFill>
              </a:rPr>
              <a:t>OMG</a:t>
            </a:r>
            <a:r>
              <a:rPr lang="zh-CN" altLang="en-US" b="1" dirty="0" smtClean="0">
                <a:solidFill>
                  <a:srgbClr val="000000"/>
                </a:solidFill>
              </a:rPr>
              <a:t>）的软件过程工程原模型（</a:t>
            </a:r>
            <a:r>
              <a:rPr lang="en-US" altLang="zh-CN" b="1" dirty="0" smtClean="0">
                <a:solidFill>
                  <a:srgbClr val="000000"/>
                </a:solidFill>
              </a:rPr>
              <a:t>SPEM</a:t>
            </a:r>
            <a:r>
              <a:rPr lang="zh-CN" altLang="en-US" b="1" dirty="0" smtClean="0">
                <a:solidFill>
                  <a:srgbClr val="000000"/>
                </a:solidFill>
              </a:rPr>
              <a:t>）等相兼容。</a:t>
            </a:r>
            <a:r>
              <a:rPr lang="zh-CN" altLang="en-US" dirty="0" smtClean="0">
                <a:solidFill>
                  <a:srgbClr val="000000"/>
                </a:solidFill>
              </a:rPr>
              <a:t> </a:t>
            </a:r>
            <a:r>
              <a:rPr lang="zh-CN" altLang="en-US" dirty="0" smtClean="0">
                <a:solidFill>
                  <a:srgbClr val="000000"/>
                </a:solidFill>
              </a:rPr>
              <a:t>（</a:t>
            </a:r>
            <a:r>
              <a:rPr lang="en-US" altLang="zh-CN" b="1" u="sng" dirty="0" smtClean="0">
                <a:solidFill>
                  <a:srgbClr val="000000"/>
                </a:solidFill>
              </a:rPr>
              <a:t>UP</a:t>
            </a:r>
            <a:r>
              <a:rPr lang="zh-CN" altLang="en-US" b="1" u="sng" dirty="0" smtClean="0">
                <a:solidFill>
                  <a:srgbClr val="000000"/>
                </a:solidFill>
              </a:rPr>
              <a:t>的学术定义</a:t>
            </a:r>
            <a:r>
              <a:rPr lang="zh-CN" altLang="en-US" dirty="0" smtClean="0">
                <a:solidFill>
                  <a:srgbClr val="000000"/>
                </a:solidFill>
              </a:rPr>
              <a:t>）</a:t>
            </a:r>
            <a:endParaRPr lang="zh-CN" altLang="en-US" b="1" dirty="0" smtClean="0">
              <a:solidFill>
                <a:srgbClr val="000000"/>
              </a:solidFill>
            </a:endParaRPr>
          </a:p>
          <a:p>
            <a:pPr lvl="1" eaLnBrk="1" hangingPunct="1"/>
            <a:r>
              <a:rPr lang="zh-CN" altLang="en-US" b="1" u="sng" dirty="0" smtClean="0">
                <a:solidFill>
                  <a:srgbClr val="FF0000"/>
                </a:solidFill>
                <a:latin typeface="Times New Roman" panose="02020603050405020304" pitchFamily="18" charset="0"/>
              </a:rPr>
              <a:t>“</a:t>
            </a:r>
            <a:r>
              <a:rPr lang="zh-CN" altLang="en-US" b="1" u="sng" dirty="0" smtClean="0">
                <a:solidFill>
                  <a:srgbClr val="FF0000"/>
                </a:solidFill>
              </a:rPr>
              <a:t>统一过程</a:t>
            </a:r>
            <a:r>
              <a:rPr lang="zh-CN" altLang="en-US" b="1" u="sng" dirty="0" smtClean="0">
                <a:solidFill>
                  <a:srgbClr val="FF0000"/>
                </a:solidFill>
                <a:latin typeface="Times New Roman" panose="02020603050405020304" pitchFamily="18" charset="0"/>
              </a:rPr>
              <a:t>”</a:t>
            </a:r>
            <a:r>
              <a:rPr lang="zh-CN" altLang="en-US" b="1" u="sng" dirty="0" smtClean="0">
                <a:solidFill>
                  <a:srgbClr val="FF0000"/>
                </a:solidFill>
              </a:rPr>
              <a:t>将重复一系列生命期</a:t>
            </a:r>
            <a:r>
              <a:rPr lang="zh-CN" altLang="en-US" b="1" dirty="0" smtClean="0">
                <a:solidFill>
                  <a:srgbClr val="000000"/>
                </a:solidFill>
              </a:rPr>
              <a:t>，</a:t>
            </a:r>
            <a:r>
              <a:rPr lang="zh-CN" altLang="en-US" b="1" dirty="0" smtClean="0">
                <a:solidFill>
                  <a:srgbClr val="0000FF"/>
                </a:solidFill>
              </a:rPr>
              <a:t>这些生命期构成了一个系统的开发期寿命。每个生命期都以向客户推出一个产品版本而结束。 　　　</a:t>
            </a:r>
          </a:p>
          <a:p>
            <a:pPr lvl="1" eaLnBrk="1" hangingPunct="1"/>
            <a:r>
              <a:rPr lang="zh-CN" altLang="en-US" b="1" dirty="0" smtClean="0">
                <a:solidFill>
                  <a:srgbClr val="000000"/>
                </a:solidFill>
              </a:rPr>
              <a:t>每个周期包括</a:t>
            </a:r>
            <a:r>
              <a:rPr lang="zh-CN" altLang="en-US" b="1" u="sng" dirty="0" smtClean="0">
                <a:solidFill>
                  <a:srgbClr val="000000"/>
                </a:solidFill>
              </a:rPr>
              <a:t>四个阶段：开始阶段、确立阶段、构建阶段和移交阶段</a:t>
            </a:r>
            <a:r>
              <a:rPr lang="zh-CN" altLang="en-US" b="1" dirty="0" smtClean="0">
                <a:solidFill>
                  <a:srgbClr val="000000"/>
                </a:solidFill>
              </a:rPr>
              <a:t>。每个阶段可以进一步划分为多次迭代。</a:t>
            </a:r>
          </a:p>
        </p:txBody>
      </p:sp>
      <p:sp>
        <p:nvSpPr>
          <p:cNvPr id="56324" name="Rectangle 3"/>
          <p:cNvSpPr>
            <a:spLocks noGrp="1" noChangeArrowheads="1"/>
          </p:cNvSpPr>
          <p:nvPr>
            <p:ph type="title"/>
          </p:nvPr>
        </p:nvSpPr>
        <p:spPr>
          <a:xfrm>
            <a:off x="1476375" y="381000"/>
            <a:ext cx="7439025" cy="838200"/>
          </a:xfrm>
          <a:noFill/>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DB0CE4-D9EC-4241-B84E-B7343848D4DA}" type="slidenum">
              <a:rPr kumimoji="0" lang="en-US" altLang="zh-CN" sz="2600" smtClean="0">
                <a:solidFill>
                  <a:schemeClr val="bg1"/>
                </a:solidFill>
              </a:rPr>
              <a:pPr>
                <a:spcBef>
                  <a:spcPct val="0"/>
                </a:spcBef>
                <a:buClrTx/>
                <a:buSzTx/>
                <a:buFontTx/>
                <a:buNone/>
              </a:pPr>
              <a:t>3</a:t>
            </a:fld>
            <a:endParaRPr kumimoji="0" lang="en-US" altLang="zh-CN" sz="2600" smtClean="0">
              <a:solidFill>
                <a:schemeClr val="bg1"/>
              </a:solidFill>
            </a:endParaRPr>
          </a:p>
        </p:txBody>
      </p:sp>
      <p:sp>
        <p:nvSpPr>
          <p:cNvPr id="8195" name="Rectangle 35"/>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196" name="Rectangle 2"/>
          <p:cNvSpPr>
            <a:spLocks noGrp="1" noChangeArrowheads="1"/>
          </p:cNvSpPr>
          <p:nvPr>
            <p:ph type="title"/>
          </p:nvPr>
        </p:nvSpPr>
        <p:spPr>
          <a:xfrm>
            <a:off x="4495800" y="228600"/>
            <a:ext cx="4495800" cy="1219200"/>
          </a:xfrm>
        </p:spPr>
        <p:txBody>
          <a:bodyPr/>
          <a:lstStyle/>
          <a:p>
            <a:pPr eaLnBrk="1" hangingPunct="1"/>
            <a:r>
              <a:rPr lang="en-US" altLang="zh-CN" sz="2800" smtClean="0">
                <a:solidFill>
                  <a:schemeClr val="tx1"/>
                </a:solidFill>
                <a:latin typeface="Times New Roman" panose="02020603050405020304" pitchFamily="18" charset="0"/>
                <a:sym typeface="Wingdings" panose="05000000000000000000" pitchFamily="2" charset="2"/>
              </a:rPr>
              <a:t> The </a:t>
            </a:r>
            <a:r>
              <a:rPr lang="en-US" altLang="zh-CN" sz="2800" smtClean="0">
                <a:solidFill>
                  <a:schemeClr val="hlink"/>
                </a:solidFill>
                <a:latin typeface="Times New Roman" panose="02020603050405020304" pitchFamily="18" charset="0"/>
                <a:sym typeface="Wingdings" panose="05000000000000000000" pitchFamily="2" charset="2"/>
              </a:rPr>
              <a:t>8 generic phases</a:t>
            </a:r>
            <a:r>
              <a:rPr lang="en-US" altLang="zh-CN" sz="2800" smtClean="0">
                <a:solidFill>
                  <a:schemeClr val="tx1"/>
                </a:solidFill>
                <a:latin typeface="Times New Roman" panose="02020603050405020304" pitchFamily="18" charset="0"/>
                <a:sym typeface="Wingdings" panose="05000000000000000000" pitchFamily="2" charset="2"/>
              </a:rPr>
              <a:t> of </a:t>
            </a:r>
            <a:br>
              <a:rPr lang="en-US" altLang="zh-CN" sz="2800" smtClean="0">
                <a:solidFill>
                  <a:schemeClr val="tx1"/>
                </a:solidFill>
                <a:latin typeface="Times New Roman" panose="02020603050405020304" pitchFamily="18" charset="0"/>
                <a:sym typeface="Wingdings" panose="05000000000000000000" pitchFamily="2" charset="2"/>
              </a:rPr>
            </a:br>
            <a:r>
              <a:rPr lang="en-US" altLang="zh-CN" sz="2800" smtClean="0">
                <a:solidFill>
                  <a:schemeClr val="tx1"/>
                </a:solidFill>
                <a:latin typeface="Times New Roman" panose="02020603050405020304" pitchFamily="18" charset="0"/>
                <a:sym typeface="Wingdings" panose="05000000000000000000" pitchFamily="2" charset="2"/>
              </a:rPr>
              <a:t>    software engineering</a:t>
            </a:r>
            <a:br>
              <a:rPr lang="en-US" altLang="zh-CN" sz="2800" smtClean="0">
                <a:solidFill>
                  <a:schemeClr val="tx1"/>
                </a:solidFill>
                <a:latin typeface="Times New Roman" panose="02020603050405020304" pitchFamily="18" charset="0"/>
                <a:sym typeface="Wingdings" panose="05000000000000000000" pitchFamily="2" charset="2"/>
              </a:rPr>
            </a:br>
            <a:r>
              <a:rPr lang="en-US" altLang="zh-CN" sz="2800" smtClean="0">
                <a:solidFill>
                  <a:schemeClr val="tx1"/>
                </a:solidFill>
                <a:latin typeface="Times New Roman" panose="02020603050405020304" pitchFamily="18" charset="0"/>
                <a:sym typeface="Wingdings" panose="05000000000000000000" pitchFamily="2" charset="2"/>
              </a:rPr>
              <a:t>(</a:t>
            </a:r>
            <a:r>
              <a:rPr lang="zh-CN" altLang="en-US" sz="2800" smtClean="0">
                <a:solidFill>
                  <a:schemeClr val="tx1"/>
                </a:solidFill>
                <a:latin typeface="Times New Roman" panose="02020603050405020304" pitchFamily="18" charset="0"/>
                <a:sym typeface="Wingdings" panose="05000000000000000000" pitchFamily="2" charset="2"/>
              </a:rPr>
              <a:t>效法软件工程的几个阶段</a:t>
            </a:r>
            <a:r>
              <a:rPr lang="en-US" altLang="zh-CN" sz="2800" smtClean="0">
                <a:solidFill>
                  <a:schemeClr val="tx1"/>
                </a:solidFill>
                <a:latin typeface="Times New Roman" panose="02020603050405020304" pitchFamily="18" charset="0"/>
                <a:sym typeface="Wingdings" panose="05000000000000000000" pitchFamily="2" charset="2"/>
              </a:rPr>
              <a:t>)</a:t>
            </a:r>
          </a:p>
        </p:txBody>
      </p:sp>
      <p:sp>
        <p:nvSpPr>
          <p:cNvPr id="129028" name="Rectangle 4"/>
          <p:cNvSpPr>
            <a:spLocks noChangeArrowheads="1"/>
          </p:cNvSpPr>
          <p:nvPr/>
        </p:nvSpPr>
        <p:spPr bwMode="auto">
          <a:xfrm>
            <a:off x="1905000" y="609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可行性分析</a:t>
            </a:r>
          </a:p>
        </p:txBody>
      </p:sp>
      <p:sp>
        <p:nvSpPr>
          <p:cNvPr id="129029" name="Rectangle 5"/>
          <p:cNvSpPr>
            <a:spLocks noChangeArrowheads="1"/>
          </p:cNvSpPr>
          <p:nvPr/>
        </p:nvSpPr>
        <p:spPr bwMode="auto">
          <a:xfrm>
            <a:off x="2743200" y="1371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需求分析</a:t>
            </a:r>
          </a:p>
        </p:txBody>
      </p:sp>
      <p:sp>
        <p:nvSpPr>
          <p:cNvPr id="129030" name="Rectangle 6"/>
          <p:cNvSpPr>
            <a:spLocks noChangeArrowheads="1"/>
          </p:cNvSpPr>
          <p:nvPr/>
        </p:nvSpPr>
        <p:spPr bwMode="auto">
          <a:xfrm>
            <a:off x="3657600" y="2133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概要设计</a:t>
            </a:r>
          </a:p>
        </p:txBody>
      </p:sp>
      <p:sp>
        <p:nvSpPr>
          <p:cNvPr id="129031" name="Rectangle 7"/>
          <p:cNvSpPr>
            <a:spLocks noChangeArrowheads="1"/>
          </p:cNvSpPr>
          <p:nvPr/>
        </p:nvSpPr>
        <p:spPr bwMode="auto">
          <a:xfrm>
            <a:off x="4648200" y="28956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详细设计</a:t>
            </a:r>
          </a:p>
        </p:txBody>
      </p:sp>
      <p:sp>
        <p:nvSpPr>
          <p:cNvPr id="129032" name="Rectangle 8"/>
          <p:cNvSpPr>
            <a:spLocks noChangeArrowheads="1"/>
          </p:cNvSpPr>
          <p:nvPr/>
        </p:nvSpPr>
        <p:spPr bwMode="auto">
          <a:xfrm>
            <a:off x="5562600" y="37338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编码</a:t>
            </a:r>
          </a:p>
        </p:txBody>
      </p:sp>
      <p:sp>
        <p:nvSpPr>
          <p:cNvPr id="129033" name="Rectangle 9"/>
          <p:cNvSpPr>
            <a:spLocks noChangeArrowheads="1"/>
          </p:cNvSpPr>
          <p:nvPr/>
        </p:nvSpPr>
        <p:spPr bwMode="auto">
          <a:xfrm>
            <a:off x="6400800" y="45720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测试</a:t>
            </a:r>
          </a:p>
        </p:txBody>
      </p:sp>
      <p:sp>
        <p:nvSpPr>
          <p:cNvPr id="129034" name="Rectangle 10"/>
          <p:cNvSpPr>
            <a:spLocks noChangeArrowheads="1"/>
          </p:cNvSpPr>
          <p:nvPr/>
        </p:nvSpPr>
        <p:spPr bwMode="auto">
          <a:xfrm>
            <a:off x="7162800" y="54102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交付</a:t>
            </a:r>
          </a:p>
        </p:txBody>
      </p:sp>
      <p:sp>
        <p:nvSpPr>
          <p:cNvPr id="129035" name="Rectangle 11"/>
          <p:cNvSpPr>
            <a:spLocks noChangeArrowheads="1"/>
          </p:cNvSpPr>
          <p:nvPr/>
        </p:nvSpPr>
        <p:spPr bwMode="auto">
          <a:xfrm>
            <a:off x="7620000" y="62484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维护</a:t>
            </a:r>
          </a:p>
        </p:txBody>
      </p:sp>
      <p:sp>
        <p:nvSpPr>
          <p:cNvPr id="129036" name="Text Box 12"/>
          <p:cNvSpPr txBox="1">
            <a:spLocks noChangeArrowheads="1"/>
          </p:cNvSpPr>
          <p:nvPr/>
        </p:nvSpPr>
        <p:spPr bwMode="auto">
          <a:xfrm>
            <a:off x="0" y="6238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对话过程</a:t>
            </a:r>
          </a:p>
        </p:txBody>
      </p:sp>
      <p:sp>
        <p:nvSpPr>
          <p:cNvPr id="129037" name="Line 13"/>
          <p:cNvSpPr>
            <a:spLocks noChangeShapeType="1"/>
          </p:cNvSpPr>
          <p:nvPr/>
        </p:nvSpPr>
        <p:spPr bwMode="auto">
          <a:xfrm>
            <a:off x="1143000" y="844550"/>
            <a:ext cx="6858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8" name="Text Box 14"/>
          <p:cNvSpPr txBox="1">
            <a:spLocks noChangeArrowheads="1"/>
          </p:cNvSpPr>
          <p:nvPr/>
        </p:nvSpPr>
        <p:spPr bwMode="auto">
          <a:xfrm>
            <a:off x="0" y="130968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工作清单一、二</a:t>
            </a:r>
          </a:p>
        </p:txBody>
      </p:sp>
      <p:sp>
        <p:nvSpPr>
          <p:cNvPr id="129039" name="Line 15"/>
          <p:cNvSpPr>
            <a:spLocks noChangeShapeType="1"/>
          </p:cNvSpPr>
          <p:nvPr/>
        </p:nvSpPr>
        <p:spPr bwMode="auto">
          <a:xfrm>
            <a:off x="1981200" y="1524000"/>
            <a:ext cx="6858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0" name="Text Box 16"/>
          <p:cNvSpPr txBox="1">
            <a:spLocks noChangeArrowheads="1"/>
          </p:cNvSpPr>
          <p:nvPr/>
        </p:nvSpPr>
        <p:spPr bwMode="auto">
          <a:xfrm>
            <a:off x="0" y="20574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工作清单三、四、五</a:t>
            </a:r>
          </a:p>
        </p:txBody>
      </p:sp>
      <p:sp>
        <p:nvSpPr>
          <p:cNvPr id="129041" name="Line 17"/>
          <p:cNvSpPr>
            <a:spLocks noChangeShapeType="1"/>
          </p:cNvSpPr>
          <p:nvPr/>
        </p:nvSpPr>
        <p:spPr bwMode="auto">
          <a:xfrm>
            <a:off x="2362200" y="2286000"/>
            <a:ext cx="9144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2" name="Text Box 18"/>
          <p:cNvSpPr txBox="1">
            <a:spLocks noChangeArrowheads="1"/>
          </p:cNvSpPr>
          <p:nvPr/>
        </p:nvSpPr>
        <p:spPr bwMode="auto">
          <a:xfrm>
            <a:off x="457200" y="2895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写代码前的思考过程</a:t>
            </a:r>
          </a:p>
        </p:txBody>
      </p:sp>
      <p:sp>
        <p:nvSpPr>
          <p:cNvPr id="129043" name="Line 19"/>
          <p:cNvSpPr>
            <a:spLocks noChangeShapeType="1"/>
          </p:cNvSpPr>
          <p:nvPr/>
        </p:nvSpPr>
        <p:spPr bwMode="auto">
          <a:xfrm>
            <a:off x="2971800" y="31242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4" name="Text Box 20"/>
          <p:cNvSpPr txBox="1">
            <a:spLocks noChangeArrowheads="1"/>
          </p:cNvSpPr>
          <p:nvPr/>
        </p:nvSpPr>
        <p:spPr bwMode="auto">
          <a:xfrm>
            <a:off x="2286000" y="3733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a:t>
            </a:r>
          </a:p>
        </p:txBody>
      </p:sp>
      <p:sp>
        <p:nvSpPr>
          <p:cNvPr id="129045" name="Line 21"/>
          <p:cNvSpPr>
            <a:spLocks noChangeShapeType="1"/>
          </p:cNvSpPr>
          <p:nvPr/>
        </p:nvSpPr>
        <p:spPr bwMode="auto">
          <a:xfrm>
            <a:off x="3505200" y="39624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22"/>
          <p:cNvSpPr>
            <a:spLocks noChangeShapeType="1"/>
          </p:cNvSpPr>
          <p:nvPr/>
        </p:nvSpPr>
        <p:spPr bwMode="auto">
          <a:xfrm>
            <a:off x="4495800" y="48006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Text Box 23"/>
          <p:cNvSpPr txBox="1">
            <a:spLocks noChangeArrowheads="1"/>
          </p:cNvSpPr>
          <p:nvPr/>
        </p:nvSpPr>
        <p:spPr bwMode="auto">
          <a:xfrm>
            <a:off x="2590800" y="45720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提交给老师检查</a:t>
            </a:r>
          </a:p>
        </p:txBody>
      </p:sp>
      <p:sp>
        <p:nvSpPr>
          <p:cNvPr id="129048" name="Text Box 24"/>
          <p:cNvSpPr txBox="1">
            <a:spLocks noChangeArrowheads="1"/>
          </p:cNvSpPr>
          <p:nvPr/>
        </p:nvSpPr>
        <p:spPr bwMode="auto">
          <a:xfrm>
            <a:off x="2895600" y="54102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给老师朋友安装、讲解</a:t>
            </a:r>
          </a:p>
        </p:txBody>
      </p:sp>
      <p:sp>
        <p:nvSpPr>
          <p:cNvPr id="129049" name="Line 25"/>
          <p:cNvSpPr>
            <a:spLocks noChangeShapeType="1"/>
          </p:cNvSpPr>
          <p:nvPr/>
        </p:nvSpPr>
        <p:spPr bwMode="auto">
          <a:xfrm>
            <a:off x="5486400" y="56388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26"/>
          <p:cNvSpPr>
            <a:spLocks noChangeShapeType="1"/>
          </p:cNvSpPr>
          <p:nvPr/>
        </p:nvSpPr>
        <p:spPr bwMode="auto">
          <a:xfrm>
            <a:off x="6324600" y="64770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1" name="Text Box 27"/>
          <p:cNvSpPr txBox="1">
            <a:spLocks noChangeArrowheads="1"/>
          </p:cNvSpPr>
          <p:nvPr/>
        </p:nvSpPr>
        <p:spPr bwMode="auto">
          <a:xfrm>
            <a:off x="3446463" y="6288088"/>
            <a:ext cx="285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修正问题、改进软件</a:t>
            </a:r>
            <a:r>
              <a:rPr lang="en-US" altLang="zh-CN" sz="1800">
                <a:solidFill>
                  <a:srgbClr val="008080"/>
                </a:solidFill>
                <a:latin typeface="Times New Roman" panose="02020603050405020304" pitchFamily="18" charset="0"/>
                <a:ea typeface="仿宋_GB2312" pitchFamily="49" charset="-122"/>
              </a:rPr>
              <a:t>……</a:t>
            </a:r>
          </a:p>
        </p:txBody>
      </p:sp>
      <p:cxnSp>
        <p:nvCxnSpPr>
          <p:cNvPr id="129052" name="AutoShape 28"/>
          <p:cNvCxnSpPr>
            <a:cxnSpLocks noChangeShapeType="1"/>
            <a:stCxn id="129028" idx="3"/>
            <a:endCxn id="129029" idx="0"/>
          </p:cNvCxnSpPr>
          <p:nvPr/>
        </p:nvCxnSpPr>
        <p:spPr bwMode="auto">
          <a:xfrm>
            <a:off x="3441700" y="838200"/>
            <a:ext cx="635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3" name="AutoShape 29"/>
          <p:cNvCxnSpPr>
            <a:cxnSpLocks noChangeShapeType="1"/>
            <a:stCxn id="129029" idx="3"/>
            <a:endCxn id="129030" idx="0"/>
          </p:cNvCxnSpPr>
          <p:nvPr/>
        </p:nvCxnSpPr>
        <p:spPr bwMode="auto">
          <a:xfrm>
            <a:off x="4279900" y="1600200"/>
            <a:ext cx="1397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4" name="AutoShape 30"/>
          <p:cNvCxnSpPr>
            <a:cxnSpLocks noChangeShapeType="1"/>
            <a:stCxn id="129030" idx="3"/>
            <a:endCxn id="129031" idx="0"/>
          </p:cNvCxnSpPr>
          <p:nvPr/>
        </p:nvCxnSpPr>
        <p:spPr bwMode="auto">
          <a:xfrm>
            <a:off x="5194300" y="2362200"/>
            <a:ext cx="2159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5" name="AutoShape 31"/>
          <p:cNvCxnSpPr>
            <a:cxnSpLocks noChangeShapeType="1"/>
            <a:stCxn id="129031" idx="3"/>
            <a:endCxn id="129032" idx="0"/>
          </p:cNvCxnSpPr>
          <p:nvPr/>
        </p:nvCxnSpPr>
        <p:spPr bwMode="auto">
          <a:xfrm>
            <a:off x="6184900" y="3124200"/>
            <a:ext cx="139700" cy="5969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6" name="AutoShape 32"/>
          <p:cNvCxnSpPr>
            <a:cxnSpLocks noChangeShapeType="1"/>
            <a:stCxn id="129032" idx="3"/>
            <a:endCxn id="129033" idx="0"/>
          </p:cNvCxnSpPr>
          <p:nvPr/>
        </p:nvCxnSpPr>
        <p:spPr bwMode="auto">
          <a:xfrm>
            <a:off x="7099300" y="3962400"/>
            <a:ext cx="63500" cy="5969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7" name="AutoShape 33"/>
          <p:cNvCxnSpPr>
            <a:cxnSpLocks noChangeShapeType="1"/>
            <a:stCxn id="129033" idx="3"/>
            <a:endCxn id="129034" idx="0"/>
          </p:cNvCxnSpPr>
          <p:nvPr/>
        </p:nvCxnSpPr>
        <p:spPr bwMode="auto">
          <a:xfrm flipH="1">
            <a:off x="7924800" y="4800600"/>
            <a:ext cx="12700" cy="596900"/>
          </a:xfrm>
          <a:prstGeom prst="bentConnector4">
            <a:avLst>
              <a:gd name="adj1" fmla="val -1700000"/>
              <a:gd name="adj2" fmla="val 70213"/>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8" name="AutoShape 34"/>
          <p:cNvCxnSpPr>
            <a:cxnSpLocks noChangeShapeType="1"/>
            <a:stCxn id="129034" idx="3"/>
            <a:endCxn id="129035" idx="0"/>
          </p:cNvCxnSpPr>
          <p:nvPr/>
        </p:nvCxnSpPr>
        <p:spPr bwMode="auto">
          <a:xfrm flipH="1">
            <a:off x="8382000" y="5638800"/>
            <a:ext cx="317500" cy="596900"/>
          </a:xfrm>
          <a:prstGeom prst="bentConnector4">
            <a:avLst>
              <a:gd name="adj1" fmla="val -68000"/>
              <a:gd name="adj2" fmla="val 70213"/>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dissolve">
                                      <p:cBhvr>
                                        <p:cTn id="7" dur="500"/>
                                        <p:tgtEl>
                                          <p:spTgt spid="129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dissolve">
                                      <p:cBhvr>
                                        <p:cTn id="12" dur="500"/>
                                        <p:tgtEl>
                                          <p:spTgt spid="1290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30"/>
                                        </p:tgtEl>
                                        <p:attrNameLst>
                                          <p:attrName>style.visibility</p:attrName>
                                        </p:attrNameLst>
                                      </p:cBhvr>
                                      <p:to>
                                        <p:strVal val="visible"/>
                                      </p:to>
                                    </p:set>
                                    <p:animEffect transition="in" filter="dissolve">
                                      <p:cBhvr>
                                        <p:cTn id="17" dur="500"/>
                                        <p:tgtEl>
                                          <p:spTgt spid="1290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dissolve">
                                      <p:cBhvr>
                                        <p:cTn id="22" dur="500"/>
                                        <p:tgtEl>
                                          <p:spTgt spid="1290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9032"/>
                                        </p:tgtEl>
                                        <p:attrNameLst>
                                          <p:attrName>style.visibility</p:attrName>
                                        </p:attrNameLst>
                                      </p:cBhvr>
                                      <p:to>
                                        <p:strVal val="visible"/>
                                      </p:to>
                                    </p:set>
                                    <p:animEffect transition="in" filter="dissolve">
                                      <p:cBhvr>
                                        <p:cTn id="27" dur="500"/>
                                        <p:tgtEl>
                                          <p:spTgt spid="1290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9033"/>
                                        </p:tgtEl>
                                        <p:attrNameLst>
                                          <p:attrName>style.visibility</p:attrName>
                                        </p:attrNameLst>
                                      </p:cBhvr>
                                      <p:to>
                                        <p:strVal val="visible"/>
                                      </p:to>
                                    </p:set>
                                    <p:animEffect transition="in" filter="dissolve">
                                      <p:cBhvr>
                                        <p:cTn id="32" dur="500"/>
                                        <p:tgtEl>
                                          <p:spTgt spid="1290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9034"/>
                                        </p:tgtEl>
                                        <p:attrNameLst>
                                          <p:attrName>style.visibility</p:attrName>
                                        </p:attrNameLst>
                                      </p:cBhvr>
                                      <p:to>
                                        <p:strVal val="visible"/>
                                      </p:to>
                                    </p:set>
                                    <p:animEffect transition="in" filter="dissolve">
                                      <p:cBhvr>
                                        <p:cTn id="37" dur="500"/>
                                        <p:tgtEl>
                                          <p:spTgt spid="1290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9035"/>
                                        </p:tgtEl>
                                        <p:attrNameLst>
                                          <p:attrName>style.visibility</p:attrName>
                                        </p:attrNameLst>
                                      </p:cBhvr>
                                      <p:to>
                                        <p:strVal val="visible"/>
                                      </p:to>
                                    </p:set>
                                    <p:animEffect transition="in" filter="dissolve">
                                      <p:cBhvr>
                                        <p:cTn id="42" dur="500"/>
                                        <p:tgtEl>
                                          <p:spTgt spid="1290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9036"/>
                                        </p:tgtEl>
                                        <p:attrNameLst>
                                          <p:attrName>style.visibility</p:attrName>
                                        </p:attrNameLst>
                                      </p:cBhvr>
                                      <p:to>
                                        <p:strVal val="visible"/>
                                      </p:to>
                                    </p:set>
                                    <p:animEffect transition="in" filter="dissolve">
                                      <p:cBhvr>
                                        <p:cTn id="47" dur="500"/>
                                        <p:tgtEl>
                                          <p:spTgt spid="1290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9037"/>
                                        </p:tgtEl>
                                        <p:attrNameLst>
                                          <p:attrName>style.visibility</p:attrName>
                                        </p:attrNameLst>
                                      </p:cBhvr>
                                      <p:to>
                                        <p:strVal val="visible"/>
                                      </p:to>
                                    </p:set>
                                    <p:animEffect transition="in" filter="dissolve">
                                      <p:cBhvr>
                                        <p:cTn id="52" dur="500"/>
                                        <p:tgtEl>
                                          <p:spTgt spid="1290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9038"/>
                                        </p:tgtEl>
                                        <p:attrNameLst>
                                          <p:attrName>style.visibility</p:attrName>
                                        </p:attrNameLst>
                                      </p:cBhvr>
                                      <p:to>
                                        <p:strVal val="visible"/>
                                      </p:to>
                                    </p:set>
                                    <p:animEffect transition="in" filter="dissolve">
                                      <p:cBhvr>
                                        <p:cTn id="57" dur="500"/>
                                        <p:tgtEl>
                                          <p:spTgt spid="1290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29039"/>
                                        </p:tgtEl>
                                        <p:attrNameLst>
                                          <p:attrName>style.visibility</p:attrName>
                                        </p:attrNameLst>
                                      </p:cBhvr>
                                      <p:to>
                                        <p:strVal val="visible"/>
                                      </p:to>
                                    </p:set>
                                    <p:animEffect transition="in" filter="dissolve">
                                      <p:cBhvr>
                                        <p:cTn id="62" dur="500"/>
                                        <p:tgtEl>
                                          <p:spTgt spid="12903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29040"/>
                                        </p:tgtEl>
                                        <p:attrNameLst>
                                          <p:attrName>style.visibility</p:attrName>
                                        </p:attrNameLst>
                                      </p:cBhvr>
                                      <p:to>
                                        <p:strVal val="visible"/>
                                      </p:to>
                                    </p:set>
                                    <p:animEffect transition="in" filter="dissolve">
                                      <p:cBhvr>
                                        <p:cTn id="67" dur="500"/>
                                        <p:tgtEl>
                                          <p:spTgt spid="1290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9041"/>
                                        </p:tgtEl>
                                        <p:attrNameLst>
                                          <p:attrName>style.visibility</p:attrName>
                                        </p:attrNameLst>
                                      </p:cBhvr>
                                      <p:to>
                                        <p:strVal val="visible"/>
                                      </p:to>
                                    </p:set>
                                    <p:animEffect transition="in" filter="dissolve">
                                      <p:cBhvr>
                                        <p:cTn id="72" dur="500"/>
                                        <p:tgtEl>
                                          <p:spTgt spid="12904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29042"/>
                                        </p:tgtEl>
                                        <p:attrNameLst>
                                          <p:attrName>style.visibility</p:attrName>
                                        </p:attrNameLst>
                                      </p:cBhvr>
                                      <p:to>
                                        <p:strVal val="visible"/>
                                      </p:to>
                                    </p:set>
                                    <p:animEffect transition="in" filter="dissolve">
                                      <p:cBhvr>
                                        <p:cTn id="77" dur="500"/>
                                        <p:tgtEl>
                                          <p:spTgt spid="1290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9043"/>
                                        </p:tgtEl>
                                        <p:attrNameLst>
                                          <p:attrName>style.visibility</p:attrName>
                                        </p:attrNameLst>
                                      </p:cBhvr>
                                      <p:to>
                                        <p:strVal val="visible"/>
                                      </p:to>
                                    </p:set>
                                    <p:animEffect transition="in" filter="dissolve">
                                      <p:cBhvr>
                                        <p:cTn id="82" dur="500"/>
                                        <p:tgtEl>
                                          <p:spTgt spid="1290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9044"/>
                                        </p:tgtEl>
                                        <p:attrNameLst>
                                          <p:attrName>style.visibility</p:attrName>
                                        </p:attrNameLst>
                                      </p:cBhvr>
                                      <p:to>
                                        <p:strVal val="visible"/>
                                      </p:to>
                                    </p:set>
                                    <p:animEffect transition="in" filter="dissolve">
                                      <p:cBhvr>
                                        <p:cTn id="87" dur="500"/>
                                        <p:tgtEl>
                                          <p:spTgt spid="12904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9045"/>
                                        </p:tgtEl>
                                        <p:attrNameLst>
                                          <p:attrName>style.visibility</p:attrName>
                                        </p:attrNameLst>
                                      </p:cBhvr>
                                      <p:to>
                                        <p:strVal val="visible"/>
                                      </p:to>
                                    </p:set>
                                    <p:animEffect transition="in" filter="dissolve">
                                      <p:cBhvr>
                                        <p:cTn id="92" dur="500"/>
                                        <p:tgtEl>
                                          <p:spTgt spid="12904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29047"/>
                                        </p:tgtEl>
                                        <p:attrNameLst>
                                          <p:attrName>style.visibility</p:attrName>
                                        </p:attrNameLst>
                                      </p:cBhvr>
                                      <p:to>
                                        <p:strVal val="visible"/>
                                      </p:to>
                                    </p:set>
                                    <p:animEffect transition="in" filter="dissolve">
                                      <p:cBhvr>
                                        <p:cTn id="97" dur="500"/>
                                        <p:tgtEl>
                                          <p:spTgt spid="12904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29046"/>
                                        </p:tgtEl>
                                        <p:attrNameLst>
                                          <p:attrName>style.visibility</p:attrName>
                                        </p:attrNameLst>
                                      </p:cBhvr>
                                      <p:to>
                                        <p:strVal val="visible"/>
                                      </p:to>
                                    </p:set>
                                    <p:animEffect transition="in" filter="dissolve">
                                      <p:cBhvr>
                                        <p:cTn id="102" dur="500"/>
                                        <p:tgtEl>
                                          <p:spTgt spid="12904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9048"/>
                                        </p:tgtEl>
                                        <p:attrNameLst>
                                          <p:attrName>style.visibility</p:attrName>
                                        </p:attrNameLst>
                                      </p:cBhvr>
                                      <p:to>
                                        <p:strVal val="visible"/>
                                      </p:to>
                                    </p:set>
                                    <p:animEffect transition="in" filter="dissolve">
                                      <p:cBhvr>
                                        <p:cTn id="107" dur="500"/>
                                        <p:tgtEl>
                                          <p:spTgt spid="12904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9049"/>
                                        </p:tgtEl>
                                        <p:attrNameLst>
                                          <p:attrName>style.visibility</p:attrName>
                                        </p:attrNameLst>
                                      </p:cBhvr>
                                      <p:to>
                                        <p:strVal val="visible"/>
                                      </p:to>
                                    </p:set>
                                    <p:animEffect transition="in" filter="dissolve">
                                      <p:cBhvr>
                                        <p:cTn id="112" dur="500"/>
                                        <p:tgtEl>
                                          <p:spTgt spid="129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29051"/>
                                        </p:tgtEl>
                                        <p:attrNameLst>
                                          <p:attrName>style.visibility</p:attrName>
                                        </p:attrNameLst>
                                      </p:cBhvr>
                                      <p:to>
                                        <p:strVal val="visible"/>
                                      </p:to>
                                    </p:set>
                                    <p:animEffect transition="in" filter="dissolve">
                                      <p:cBhvr>
                                        <p:cTn id="117" dur="500"/>
                                        <p:tgtEl>
                                          <p:spTgt spid="12905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9050"/>
                                        </p:tgtEl>
                                        <p:attrNameLst>
                                          <p:attrName>style.visibility</p:attrName>
                                        </p:attrNameLst>
                                      </p:cBhvr>
                                      <p:to>
                                        <p:strVal val="visible"/>
                                      </p:to>
                                    </p:set>
                                    <p:animEffect transition="in" filter="dissolve">
                                      <p:cBhvr>
                                        <p:cTn id="122" dur="500"/>
                                        <p:tgtEl>
                                          <p:spTgt spid="12905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 fill="hold" nodeType="clickEffect">
                                  <p:stCondLst>
                                    <p:cond delay="0"/>
                                  </p:stCondLst>
                                  <p:childTnLst>
                                    <p:set>
                                      <p:cBhvr>
                                        <p:cTn id="126" dur="1" fill="hold">
                                          <p:stCondLst>
                                            <p:cond delay="0"/>
                                          </p:stCondLst>
                                        </p:cTn>
                                        <p:tgtEl>
                                          <p:spTgt spid="129052"/>
                                        </p:tgtEl>
                                        <p:attrNameLst>
                                          <p:attrName>style.visibility</p:attrName>
                                        </p:attrNameLst>
                                      </p:cBhvr>
                                      <p:to>
                                        <p:strVal val="visible"/>
                                      </p:to>
                                    </p:set>
                                    <p:anim calcmode="lin" valueType="num">
                                      <p:cBhvr>
                                        <p:cTn id="127" dur="500" fill="hold"/>
                                        <p:tgtEl>
                                          <p:spTgt spid="129052"/>
                                        </p:tgtEl>
                                        <p:attrNameLst>
                                          <p:attrName>ppt_x</p:attrName>
                                        </p:attrNameLst>
                                      </p:cBhvr>
                                      <p:tavLst>
                                        <p:tav tm="0">
                                          <p:val>
                                            <p:strVal val="#ppt_x"/>
                                          </p:val>
                                        </p:tav>
                                        <p:tav tm="100000">
                                          <p:val>
                                            <p:strVal val="#ppt_x"/>
                                          </p:val>
                                        </p:tav>
                                      </p:tavLst>
                                    </p:anim>
                                    <p:anim calcmode="lin" valueType="num">
                                      <p:cBhvr>
                                        <p:cTn id="128" dur="500" fill="hold"/>
                                        <p:tgtEl>
                                          <p:spTgt spid="129052"/>
                                        </p:tgtEl>
                                        <p:attrNameLst>
                                          <p:attrName>ppt_y</p:attrName>
                                        </p:attrNameLst>
                                      </p:cBhvr>
                                      <p:tavLst>
                                        <p:tav tm="0">
                                          <p:val>
                                            <p:strVal val="#ppt_y-#ppt_h/2"/>
                                          </p:val>
                                        </p:tav>
                                        <p:tav tm="100000">
                                          <p:val>
                                            <p:strVal val="#ppt_y"/>
                                          </p:val>
                                        </p:tav>
                                      </p:tavLst>
                                    </p:anim>
                                    <p:anim calcmode="lin" valueType="num">
                                      <p:cBhvr>
                                        <p:cTn id="129" dur="500" fill="hold"/>
                                        <p:tgtEl>
                                          <p:spTgt spid="129052"/>
                                        </p:tgtEl>
                                        <p:attrNameLst>
                                          <p:attrName>ppt_w</p:attrName>
                                        </p:attrNameLst>
                                      </p:cBhvr>
                                      <p:tavLst>
                                        <p:tav tm="0">
                                          <p:val>
                                            <p:strVal val="#ppt_w"/>
                                          </p:val>
                                        </p:tav>
                                        <p:tav tm="100000">
                                          <p:val>
                                            <p:strVal val="#ppt_w"/>
                                          </p:val>
                                        </p:tav>
                                      </p:tavLst>
                                    </p:anim>
                                    <p:anim calcmode="lin" valueType="num">
                                      <p:cBhvr>
                                        <p:cTn id="130" dur="500" fill="hold"/>
                                        <p:tgtEl>
                                          <p:spTgt spid="129052"/>
                                        </p:tgtEl>
                                        <p:attrNameLst>
                                          <p:attrName>ppt_h</p:attrName>
                                        </p:attrNameLst>
                                      </p:cBhvr>
                                      <p:tavLst>
                                        <p:tav tm="0">
                                          <p:val>
                                            <p:fltVal val="0"/>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7" presetClass="entr" presetSubtype="1" fill="hold" nodeType="clickEffect">
                                  <p:stCondLst>
                                    <p:cond delay="0"/>
                                  </p:stCondLst>
                                  <p:childTnLst>
                                    <p:set>
                                      <p:cBhvr>
                                        <p:cTn id="134" dur="1" fill="hold">
                                          <p:stCondLst>
                                            <p:cond delay="0"/>
                                          </p:stCondLst>
                                        </p:cTn>
                                        <p:tgtEl>
                                          <p:spTgt spid="129053"/>
                                        </p:tgtEl>
                                        <p:attrNameLst>
                                          <p:attrName>style.visibility</p:attrName>
                                        </p:attrNameLst>
                                      </p:cBhvr>
                                      <p:to>
                                        <p:strVal val="visible"/>
                                      </p:to>
                                    </p:set>
                                    <p:anim calcmode="lin" valueType="num">
                                      <p:cBhvr>
                                        <p:cTn id="135" dur="500" fill="hold"/>
                                        <p:tgtEl>
                                          <p:spTgt spid="129053"/>
                                        </p:tgtEl>
                                        <p:attrNameLst>
                                          <p:attrName>ppt_x</p:attrName>
                                        </p:attrNameLst>
                                      </p:cBhvr>
                                      <p:tavLst>
                                        <p:tav tm="0">
                                          <p:val>
                                            <p:strVal val="#ppt_x"/>
                                          </p:val>
                                        </p:tav>
                                        <p:tav tm="100000">
                                          <p:val>
                                            <p:strVal val="#ppt_x"/>
                                          </p:val>
                                        </p:tav>
                                      </p:tavLst>
                                    </p:anim>
                                    <p:anim calcmode="lin" valueType="num">
                                      <p:cBhvr>
                                        <p:cTn id="136" dur="500" fill="hold"/>
                                        <p:tgtEl>
                                          <p:spTgt spid="129053"/>
                                        </p:tgtEl>
                                        <p:attrNameLst>
                                          <p:attrName>ppt_y</p:attrName>
                                        </p:attrNameLst>
                                      </p:cBhvr>
                                      <p:tavLst>
                                        <p:tav tm="0">
                                          <p:val>
                                            <p:strVal val="#ppt_y-#ppt_h/2"/>
                                          </p:val>
                                        </p:tav>
                                        <p:tav tm="100000">
                                          <p:val>
                                            <p:strVal val="#ppt_y"/>
                                          </p:val>
                                        </p:tav>
                                      </p:tavLst>
                                    </p:anim>
                                    <p:anim calcmode="lin" valueType="num">
                                      <p:cBhvr>
                                        <p:cTn id="137" dur="500" fill="hold"/>
                                        <p:tgtEl>
                                          <p:spTgt spid="129053"/>
                                        </p:tgtEl>
                                        <p:attrNameLst>
                                          <p:attrName>ppt_w</p:attrName>
                                        </p:attrNameLst>
                                      </p:cBhvr>
                                      <p:tavLst>
                                        <p:tav tm="0">
                                          <p:val>
                                            <p:strVal val="#ppt_w"/>
                                          </p:val>
                                        </p:tav>
                                        <p:tav tm="100000">
                                          <p:val>
                                            <p:strVal val="#ppt_w"/>
                                          </p:val>
                                        </p:tav>
                                      </p:tavLst>
                                    </p:anim>
                                    <p:anim calcmode="lin" valueType="num">
                                      <p:cBhvr>
                                        <p:cTn id="138" dur="500" fill="hold"/>
                                        <p:tgtEl>
                                          <p:spTgt spid="129053"/>
                                        </p:tgtEl>
                                        <p:attrNameLst>
                                          <p:attrName>ppt_h</p:attrName>
                                        </p:attrNameLst>
                                      </p:cBhvr>
                                      <p:tavLst>
                                        <p:tav tm="0">
                                          <p:val>
                                            <p:fltVal val="0"/>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1" fill="hold" nodeType="clickEffect">
                                  <p:stCondLst>
                                    <p:cond delay="0"/>
                                  </p:stCondLst>
                                  <p:childTnLst>
                                    <p:set>
                                      <p:cBhvr>
                                        <p:cTn id="142" dur="1" fill="hold">
                                          <p:stCondLst>
                                            <p:cond delay="0"/>
                                          </p:stCondLst>
                                        </p:cTn>
                                        <p:tgtEl>
                                          <p:spTgt spid="129054"/>
                                        </p:tgtEl>
                                        <p:attrNameLst>
                                          <p:attrName>style.visibility</p:attrName>
                                        </p:attrNameLst>
                                      </p:cBhvr>
                                      <p:to>
                                        <p:strVal val="visible"/>
                                      </p:to>
                                    </p:set>
                                    <p:anim calcmode="lin" valueType="num">
                                      <p:cBhvr>
                                        <p:cTn id="143" dur="500" fill="hold"/>
                                        <p:tgtEl>
                                          <p:spTgt spid="129054"/>
                                        </p:tgtEl>
                                        <p:attrNameLst>
                                          <p:attrName>ppt_x</p:attrName>
                                        </p:attrNameLst>
                                      </p:cBhvr>
                                      <p:tavLst>
                                        <p:tav tm="0">
                                          <p:val>
                                            <p:strVal val="#ppt_x"/>
                                          </p:val>
                                        </p:tav>
                                        <p:tav tm="100000">
                                          <p:val>
                                            <p:strVal val="#ppt_x"/>
                                          </p:val>
                                        </p:tav>
                                      </p:tavLst>
                                    </p:anim>
                                    <p:anim calcmode="lin" valueType="num">
                                      <p:cBhvr>
                                        <p:cTn id="144" dur="500" fill="hold"/>
                                        <p:tgtEl>
                                          <p:spTgt spid="129054"/>
                                        </p:tgtEl>
                                        <p:attrNameLst>
                                          <p:attrName>ppt_y</p:attrName>
                                        </p:attrNameLst>
                                      </p:cBhvr>
                                      <p:tavLst>
                                        <p:tav tm="0">
                                          <p:val>
                                            <p:strVal val="#ppt_y-#ppt_h/2"/>
                                          </p:val>
                                        </p:tav>
                                        <p:tav tm="100000">
                                          <p:val>
                                            <p:strVal val="#ppt_y"/>
                                          </p:val>
                                        </p:tav>
                                      </p:tavLst>
                                    </p:anim>
                                    <p:anim calcmode="lin" valueType="num">
                                      <p:cBhvr>
                                        <p:cTn id="145" dur="500" fill="hold"/>
                                        <p:tgtEl>
                                          <p:spTgt spid="129054"/>
                                        </p:tgtEl>
                                        <p:attrNameLst>
                                          <p:attrName>ppt_w</p:attrName>
                                        </p:attrNameLst>
                                      </p:cBhvr>
                                      <p:tavLst>
                                        <p:tav tm="0">
                                          <p:val>
                                            <p:strVal val="#ppt_w"/>
                                          </p:val>
                                        </p:tav>
                                        <p:tav tm="100000">
                                          <p:val>
                                            <p:strVal val="#ppt_w"/>
                                          </p:val>
                                        </p:tav>
                                      </p:tavLst>
                                    </p:anim>
                                    <p:anim calcmode="lin" valueType="num">
                                      <p:cBhvr>
                                        <p:cTn id="146" dur="500" fill="hold"/>
                                        <p:tgtEl>
                                          <p:spTgt spid="129054"/>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1" fill="hold" nodeType="clickEffect">
                                  <p:stCondLst>
                                    <p:cond delay="0"/>
                                  </p:stCondLst>
                                  <p:childTnLst>
                                    <p:set>
                                      <p:cBhvr>
                                        <p:cTn id="150" dur="1" fill="hold">
                                          <p:stCondLst>
                                            <p:cond delay="0"/>
                                          </p:stCondLst>
                                        </p:cTn>
                                        <p:tgtEl>
                                          <p:spTgt spid="129055"/>
                                        </p:tgtEl>
                                        <p:attrNameLst>
                                          <p:attrName>style.visibility</p:attrName>
                                        </p:attrNameLst>
                                      </p:cBhvr>
                                      <p:to>
                                        <p:strVal val="visible"/>
                                      </p:to>
                                    </p:set>
                                    <p:anim calcmode="lin" valueType="num">
                                      <p:cBhvr>
                                        <p:cTn id="151" dur="500" fill="hold"/>
                                        <p:tgtEl>
                                          <p:spTgt spid="129055"/>
                                        </p:tgtEl>
                                        <p:attrNameLst>
                                          <p:attrName>ppt_x</p:attrName>
                                        </p:attrNameLst>
                                      </p:cBhvr>
                                      <p:tavLst>
                                        <p:tav tm="0">
                                          <p:val>
                                            <p:strVal val="#ppt_x"/>
                                          </p:val>
                                        </p:tav>
                                        <p:tav tm="100000">
                                          <p:val>
                                            <p:strVal val="#ppt_x"/>
                                          </p:val>
                                        </p:tav>
                                      </p:tavLst>
                                    </p:anim>
                                    <p:anim calcmode="lin" valueType="num">
                                      <p:cBhvr>
                                        <p:cTn id="152" dur="500" fill="hold"/>
                                        <p:tgtEl>
                                          <p:spTgt spid="129055"/>
                                        </p:tgtEl>
                                        <p:attrNameLst>
                                          <p:attrName>ppt_y</p:attrName>
                                        </p:attrNameLst>
                                      </p:cBhvr>
                                      <p:tavLst>
                                        <p:tav tm="0">
                                          <p:val>
                                            <p:strVal val="#ppt_y-#ppt_h/2"/>
                                          </p:val>
                                        </p:tav>
                                        <p:tav tm="100000">
                                          <p:val>
                                            <p:strVal val="#ppt_y"/>
                                          </p:val>
                                        </p:tav>
                                      </p:tavLst>
                                    </p:anim>
                                    <p:anim calcmode="lin" valueType="num">
                                      <p:cBhvr>
                                        <p:cTn id="153" dur="500" fill="hold"/>
                                        <p:tgtEl>
                                          <p:spTgt spid="129055"/>
                                        </p:tgtEl>
                                        <p:attrNameLst>
                                          <p:attrName>ppt_w</p:attrName>
                                        </p:attrNameLst>
                                      </p:cBhvr>
                                      <p:tavLst>
                                        <p:tav tm="0">
                                          <p:val>
                                            <p:strVal val="#ppt_w"/>
                                          </p:val>
                                        </p:tav>
                                        <p:tav tm="100000">
                                          <p:val>
                                            <p:strVal val="#ppt_w"/>
                                          </p:val>
                                        </p:tav>
                                      </p:tavLst>
                                    </p:anim>
                                    <p:anim calcmode="lin" valueType="num">
                                      <p:cBhvr>
                                        <p:cTn id="154" dur="500" fill="hold"/>
                                        <p:tgtEl>
                                          <p:spTgt spid="129055"/>
                                        </p:tgtEl>
                                        <p:attrNameLst>
                                          <p:attrName>ppt_h</p:attrName>
                                        </p:attrNameLst>
                                      </p:cBhvr>
                                      <p:tavLst>
                                        <p:tav tm="0">
                                          <p:val>
                                            <p:fltVal val="0"/>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 fill="hold" nodeType="clickEffect">
                                  <p:stCondLst>
                                    <p:cond delay="0"/>
                                  </p:stCondLst>
                                  <p:childTnLst>
                                    <p:set>
                                      <p:cBhvr>
                                        <p:cTn id="158" dur="1" fill="hold">
                                          <p:stCondLst>
                                            <p:cond delay="0"/>
                                          </p:stCondLst>
                                        </p:cTn>
                                        <p:tgtEl>
                                          <p:spTgt spid="129056"/>
                                        </p:tgtEl>
                                        <p:attrNameLst>
                                          <p:attrName>style.visibility</p:attrName>
                                        </p:attrNameLst>
                                      </p:cBhvr>
                                      <p:to>
                                        <p:strVal val="visible"/>
                                      </p:to>
                                    </p:set>
                                    <p:anim calcmode="lin" valueType="num">
                                      <p:cBhvr>
                                        <p:cTn id="159" dur="500" fill="hold"/>
                                        <p:tgtEl>
                                          <p:spTgt spid="129056"/>
                                        </p:tgtEl>
                                        <p:attrNameLst>
                                          <p:attrName>ppt_x</p:attrName>
                                        </p:attrNameLst>
                                      </p:cBhvr>
                                      <p:tavLst>
                                        <p:tav tm="0">
                                          <p:val>
                                            <p:strVal val="#ppt_x"/>
                                          </p:val>
                                        </p:tav>
                                        <p:tav tm="100000">
                                          <p:val>
                                            <p:strVal val="#ppt_x"/>
                                          </p:val>
                                        </p:tav>
                                      </p:tavLst>
                                    </p:anim>
                                    <p:anim calcmode="lin" valueType="num">
                                      <p:cBhvr>
                                        <p:cTn id="160" dur="500" fill="hold"/>
                                        <p:tgtEl>
                                          <p:spTgt spid="129056"/>
                                        </p:tgtEl>
                                        <p:attrNameLst>
                                          <p:attrName>ppt_y</p:attrName>
                                        </p:attrNameLst>
                                      </p:cBhvr>
                                      <p:tavLst>
                                        <p:tav tm="0">
                                          <p:val>
                                            <p:strVal val="#ppt_y-#ppt_h/2"/>
                                          </p:val>
                                        </p:tav>
                                        <p:tav tm="100000">
                                          <p:val>
                                            <p:strVal val="#ppt_y"/>
                                          </p:val>
                                        </p:tav>
                                      </p:tavLst>
                                    </p:anim>
                                    <p:anim calcmode="lin" valueType="num">
                                      <p:cBhvr>
                                        <p:cTn id="161" dur="500" fill="hold"/>
                                        <p:tgtEl>
                                          <p:spTgt spid="129056"/>
                                        </p:tgtEl>
                                        <p:attrNameLst>
                                          <p:attrName>ppt_w</p:attrName>
                                        </p:attrNameLst>
                                      </p:cBhvr>
                                      <p:tavLst>
                                        <p:tav tm="0">
                                          <p:val>
                                            <p:strVal val="#ppt_w"/>
                                          </p:val>
                                        </p:tav>
                                        <p:tav tm="100000">
                                          <p:val>
                                            <p:strVal val="#ppt_w"/>
                                          </p:val>
                                        </p:tav>
                                      </p:tavLst>
                                    </p:anim>
                                    <p:anim calcmode="lin" valueType="num">
                                      <p:cBhvr>
                                        <p:cTn id="162" dur="500" fill="hold"/>
                                        <p:tgtEl>
                                          <p:spTgt spid="129056"/>
                                        </p:tgtEl>
                                        <p:attrNameLst>
                                          <p:attrName>ppt_h</p:attrName>
                                        </p:attrNameLst>
                                      </p:cBhvr>
                                      <p:tavLst>
                                        <p:tav tm="0">
                                          <p:val>
                                            <p:fltVal val="0"/>
                                          </p:val>
                                        </p:tav>
                                        <p:tav tm="100000">
                                          <p:val>
                                            <p:strVal val="#ppt_h"/>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7" presetClass="entr" presetSubtype="1" fill="hold" nodeType="clickEffect">
                                  <p:stCondLst>
                                    <p:cond delay="0"/>
                                  </p:stCondLst>
                                  <p:childTnLst>
                                    <p:set>
                                      <p:cBhvr>
                                        <p:cTn id="166" dur="1" fill="hold">
                                          <p:stCondLst>
                                            <p:cond delay="0"/>
                                          </p:stCondLst>
                                        </p:cTn>
                                        <p:tgtEl>
                                          <p:spTgt spid="129057"/>
                                        </p:tgtEl>
                                        <p:attrNameLst>
                                          <p:attrName>style.visibility</p:attrName>
                                        </p:attrNameLst>
                                      </p:cBhvr>
                                      <p:to>
                                        <p:strVal val="visible"/>
                                      </p:to>
                                    </p:set>
                                    <p:anim calcmode="lin" valueType="num">
                                      <p:cBhvr>
                                        <p:cTn id="167" dur="500" fill="hold"/>
                                        <p:tgtEl>
                                          <p:spTgt spid="129057"/>
                                        </p:tgtEl>
                                        <p:attrNameLst>
                                          <p:attrName>ppt_x</p:attrName>
                                        </p:attrNameLst>
                                      </p:cBhvr>
                                      <p:tavLst>
                                        <p:tav tm="0">
                                          <p:val>
                                            <p:strVal val="#ppt_x"/>
                                          </p:val>
                                        </p:tav>
                                        <p:tav tm="100000">
                                          <p:val>
                                            <p:strVal val="#ppt_x"/>
                                          </p:val>
                                        </p:tav>
                                      </p:tavLst>
                                    </p:anim>
                                    <p:anim calcmode="lin" valueType="num">
                                      <p:cBhvr>
                                        <p:cTn id="168" dur="500" fill="hold"/>
                                        <p:tgtEl>
                                          <p:spTgt spid="129057"/>
                                        </p:tgtEl>
                                        <p:attrNameLst>
                                          <p:attrName>ppt_y</p:attrName>
                                        </p:attrNameLst>
                                      </p:cBhvr>
                                      <p:tavLst>
                                        <p:tav tm="0">
                                          <p:val>
                                            <p:strVal val="#ppt_y-#ppt_h/2"/>
                                          </p:val>
                                        </p:tav>
                                        <p:tav tm="100000">
                                          <p:val>
                                            <p:strVal val="#ppt_y"/>
                                          </p:val>
                                        </p:tav>
                                      </p:tavLst>
                                    </p:anim>
                                    <p:anim calcmode="lin" valueType="num">
                                      <p:cBhvr>
                                        <p:cTn id="169" dur="500" fill="hold"/>
                                        <p:tgtEl>
                                          <p:spTgt spid="129057"/>
                                        </p:tgtEl>
                                        <p:attrNameLst>
                                          <p:attrName>ppt_w</p:attrName>
                                        </p:attrNameLst>
                                      </p:cBhvr>
                                      <p:tavLst>
                                        <p:tav tm="0">
                                          <p:val>
                                            <p:strVal val="#ppt_w"/>
                                          </p:val>
                                        </p:tav>
                                        <p:tav tm="100000">
                                          <p:val>
                                            <p:strVal val="#ppt_w"/>
                                          </p:val>
                                        </p:tav>
                                      </p:tavLst>
                                    </p:anim>
                                    <p:anim calcmode="lin" valueType="num">
                                      <p:cBhvr>
                                        <p:cTn id="170" dur="500" fill="hold"/>
                                        <p:tgtEl>
                                          <p:spTgt spid="129057"/>
                                        </p:tgtEl>
                                        <p:attrNameLst>
                                          <p:attrName>ppt_h</p:attrName>
                                        </p:attrNameLst>
                                      </p:cBhvr>
                                      <p:tavLst>
                                        <p:tav tm="0">
                                          <p:val>
                                            <p:fltVal val="0"/>
                                          </p:val>
                                        </p:tav>
                                        <p:tav tm="100000">
                                          <p:val>
                                            <p:strVal val="#ppt_h"/>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7" presetClass="entr" presetSubtype="1" fill="hold" nodeType="clickEffect">
                                  <p:stCondLst>
                                    <p:cond delay="0"/>
                                  </p:stCondLst>
                                  <p:childTnLst>
                                    <p:set>
                                      <p:cBhvr>
                                        <p:cTn id="174" dur="1" fill="hold">
                                          <p:stCondLst>
                                            <p:cond delay="0"/>
                                          </p:stCondLst>
                                        </p:cTn>
                                        <p:tgtEl>
                                          <p:spTgt spid="129058"/>
                                        </p:tgtEl>
                                        <p:attrNameLst>
                                          <p:attrName>style.visibility</p:attrName>
                                        </p:attrNameLst>
                                      </p:cBhvr>
                                      <p:to>
                                        <p:strVal val="visible"/>
                                      </p:to>
                                    </p:set>
                                    <p:anim calcmode="lin" valueType="num">
                                      <p:cBhvr>
                                        <p:cTn id="175" dur="500" fill="hold"/>
                                        <p:tgtEl>
                                          <p:spTgt spid="129058"/>
                                        </p:tgtEl>
                                        <p:attrNameLst>
                                          <p:attrName>ppt_x</p:attrName>
                                        </p:attrNameLst>
                                      </p:cBhvr>
                                      <p:tavLst>
                                        <p:tav tm="0">
                                          <p:val>
                                            <p:strVal val="#ppt_x"/>
                                          </p:val>
                                        </p:tav>
                                        <p:tav tm="100000">
                                          <p:val>
                                            <p:strVal val="#ppt_x"/>
                                          </p:val>
                                        </p:tav>
                                      </p:tavLst>
                                    </p:anim>
                                    <p:anim calcmode="lin" valueType="num">
                                      <p:cBhvr>
                                        <p:cTn id="176" dur="500" fill="hold"/>
                                        <p:tgtEl>
                                          <p:spTgt spid="129058"/>
                                        </p:tgtEl>
                                        <p:attrNameLst>
                                          <p:attrName>ppt_y</p:attrName>
                                        </p:attrNameLst>
                                      </p:cBhvr>
                                      <p:tavLst>
                                        <p:tav tm="0">
                                          <p:val>
                                            <p:strVal val="#ppt_y-#ppt_h/2"/>
                                          </p:val>
                                        </p:tav>
                                        <p:tav tm="100000">
                                          <p:val>
                                            <p:strVal val="#ppt_y"/>
                                          </p:val>
                                        </p:tav>
                                      </p:tavLst>
                                    </p:anim>
                                    <p:anim calcmode="lin" valueType="num">
                                      <p:cBhvr>
                                        <p:cTn id="177" dur="500" fill="hold"/>
                                        <p:tgtEl>
                                          <p:spTgt spid="129058"/>
                                        </p:tgtEl>
                                        <p:attrNameLst>
                                          <p:attrName>ppt_w</p:attrName>
                                        </p:attrNameLst>
                                      </p:cBhvr>
                                      <p:tavLst>
                                        <p:tav tm="0">
                                          <p:val>
                                            <p:strVal val="#ppt_w"/>
                                          </p:val>
                                        </p:tav>
                                        <p:tav tm="100000">
                                          <p:val>
                                            <p:strVal val="#ppt_w"/>
                                          </p:val>
                                        </p:tav>
                                      </p:tavLst>
                                    </p:anim>
                                    <p:anim calcmode="lin" valueType="num">
                                      <p:cBhvr>
                                        <p:cTn id="178" dur="500" fill="hold"/>
                                        <p:tgtEl>
                                          <p:spTgt spid="1290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autoUpdateAnimBg="0"/>
      <p:bldP spid="129029" grpId="0" animBg="1" autoUpdateAnimBg="0"/>
      <p:bldP spid="129030" grpId="0" animBg="1" autoUpdateAnimBg="0"/>
      <p:bldP spid="129031" grpId="0" animBg="1" autoUpdateAnimBg="0"/>
      <p:bldP spid="129032" grpId="0" animBg="1" autoUpdateAnimBg="0"/>
      <p:bldP spid="129033" grpId="0" animBg="1" autoUpdateAnimBg="0"/>
      <p:bldP spid="129034" grpId="0" animBg="1" autoUpdateAnimBg="0"/>
      <p:bldP spid="129035" grpId="0" animBg="1" autoUpdateAnimBg="0"/>
      <p:bldP spid="129036" grpId="0" autoUpdateAnimBg="0"/>
      <p:bldP spid="129037" grpId="0" animBg="1"/>
      <p:bldP spid="129038" grpId="0" autoUpdateAnimBg="0"/>
      <p:bldP spid="129039" grpId="0" animBg="1"/>
      <p:bldP spid="129040" grpId="0" autoUpdateAnimBg="0"/>
      <p:bldP spid="129041" grpId="0" animBg="1"/>
      <p:bldP spid="129042" grpId="0" autoUpdateAnimBg="0"/>
      <p:bldP spid="129043" grpId="0" animBg="1"/>
      <p:bldP spid="129044" grpId="0" autoUpdateAnimBg="0"/>
      <p:bldP spid="129045" grpId="0" animBg="1"/>
      <p:bldP spid="129046" grpId="0" animBg="1"/>
      <p:bldP spid="129047" grpId="0" autoUpdateAnimBg="0"/>
      <p:bldP spid="129048" grpId="0" autoUpdateAnimBg="0"/>
      <p:bldP spid="129049" grpId="0" animBg="1"/>
      <p:bldP spid="129050" grpId="0" animBg="1"/>
      <p:bldP spid="12905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4511B9-3761-4632-B572-CEF0329CCB3B}" type="slidenum">
              <a:rPr kumimoji="0" lang="en-US" altLang="zh-CN" sz="2600" smtClean="0">
                <a:solidFill>
                  <a:schemeClr val="bg1"/>
                </a:solidFill>
              </a:rPr>
              <a:pPr>
                <a:spcBef>
                  <a:spcPct val="0"/>
                </a:spcBef>
                <a:buClrTx/>
                <a:buSzTx/>
                <a:buFontTx/>
                <a:buNone/>
              </a:pPr>
              <a:t>30</a:t>
            </a:fld>
            <a:endParaRPr kumimoji="0" lang="en-US" altLang="zh-CN" sz="2600" smtClean="0">
              <a:solidFill>
                <a:schemeClr val="bg1"/>
              </a:solidFill>
            </a:endParaRPr>
          </a:p>
        </p:txBody>
      </p:sp>
      <p:sp>
        <p:nvSpPr>
          <p:cNvPr id="57347" name="Rectangle 2"/>
          <p:cNvSpPr>
            <a:spLocks noGrp="1" noChangeArrowheads="1"/>
          </p:cNvSpPr>
          <p:nvPr>
            <p:ph type="title"/>
          </p:nvPr>
        </p:nvSpPr>
        <p:spPr/>
        <p:txBody>
          <a:bodyPr/>
          <a:lstStyle/>
          <a:p>
            <a:pPr eaLnBrk="1" hangingPunct="1"/>
            <a:endParaRPr lang="zh-CN" altLang="zh-CN" smtClean="0"/>
          </a:p>
        </p:txBody>
      </p:sp>
      <p:sp>
        <p:nvSpPr>
          <p:cNvPr id="57348" name="Rectangle 3"/>
          <p:cNvSpPr>
            <a:spLocks noGrp="1" noChangeArrowheads="1"/>
          </p:cNvSpPr>
          <p:nvPr>
            <p:ph type="body" idx="1"/>
          </p:nvPr>
        </p:nvSpPr>
        <p:spPr>
          <a:xfrm>
            <a:off x="755650" y="1700213"/>
            <a:ext cx="8388350" cy="5157787"/>
          </a:xfrm>
        </p:spPr>
        <p:txBody>
          <a:bodyPr/>
          <a:lstStyle/>
          <a:p>
            <a:pPr eaLnBrk="1" hangingPunct="1">
              <a:lnSpc>
                <a:spcPct val="90000"/>
              </a:lnSpc>
            </a:pPr>
            <a:r>
              <a:rPr lang="zh-CN" altLang="en-US" sz="2400" b="1" dirty="0" smtClean="0"/>
              <a:t>统一过程（</a:t>
            </a:r>
            <a:r>
              <a:rPr lang="en-US" altLang="zh-CN" sz="2400" b="1" dirty="0" smtClean="0"/>
              <a:t>UP</a:t>
            </a:r>
            <a:r>
              <a:rPr lang="zh-CN" altLang="en-US" sz="2400" b="1" dirty="0" smtClean="0"/>
              <a:t>）定义了下列三个</a:t>
            </a:r>
            <a:r>
              <a:rPr lang="zh-CN" altLang="en-US" sz="2400" b="1" dirty="0" smtClean="0">
                <a:solidFill>
                  <a:srgbClr val="0000FF"/>
                </a:solidFill>
              </a:rPr>
              <a:t>支持工序</a:t>
            </a:r>
            <a:r>
              <a:rPr lang="zh-CN" altLang="en-US" sz="2400" b="1" dirty="0" smtClean="0"/>
              <a:t>（</a:t>
            </a:r>
            <a:r>
              <a:rPr lang="en-US" altLang="zh-CN" sz="2400" b="1" dirty="0" smtClean="0"/>
              <a:t>discipline</a:t>
            </a:r>
            <a:r>
              <a:rPr lang="zh-CN" altLang="en-US" sz="2400" b="1" dirty="0" smtClean="0"/>
              <a:t>）：</a:t>
            </a:r>
          </a:p>
          <a:p>
            <a:pPr eaLnBrk="1" hangingPunct="1">
              <a:lnSpc>
                <a:spcPct val="90000"/>
              </a:lnSpc>
              <a:buFontTx/>
              <a:buNone/>
            </a:pPr>
            <a:r>
              <a:rPr lang="zh-CN" altLang="en-US" sz="2000" b="1" dirty="0" smtClean="0"/>
              <a:t>  （</a:t>
            </a:r>
            <a:r>
              <a:rPr lang="en-US" altLang="zh-CN" sz="2000" b="1" dirty="0" smtClean="0"/>
              <a:t>1</a:t>
            </a:r>
            <a:r>
              <a:rPr lang="zh-CN" altLang="en-US" sz="2000" b="1" dirty="0" smtClean="0"/>
              <a:t>）配置变更管理工序，用来管理系统和需求变更的配置。</a:t>
            </a:r>
          </a:p>
          <a:p>
            <a:pPr eaLnBrk="1" hangingPunct="1">
              <a:lnSpc>
                <a:spcPct val="90000"/>
              </a:lnSpc>
              <a:buFontTx/>
              <a:buNone/>
            </a:pPr>
            <a:r>
              <a:rPr lang="zh-CN" altLang="en-US" sz="2000" b="1" dirty="0" smtClean="0"/>
              <a:t>  （</a:t>
            </a:r>
            <a:r>
              <a:rPr lang="en-US" altLang="zh-CN" sz="2000" b="1" dirty="0" smtClean="0"/>
              <a:t>2</a:t>
            </a:r>
            <a:r>
              <a:rPr lang="zh-CN" altLang="en-US" sz="2000" b="1" dirty="0" smtClean="0"/>
              <a:t>）项目管理工序，用来管理项目。 </a:t>
            </a:r>
          </a:p>
          <a:p>
            <a:pPr eaLnBrk="1" hangingPunct="1">
              <a:lnSpc>
                <a:spcPct val="90000"/>
              </a:lnSpc>
              <a:buFontTx/>
              <a:buNone/>
            </a:pPr>
            <a:r>
              <a:rPr lang="zh-CN" altLang="en-US" sz="2000" b="1" dirty="0" smtClean="0"/>
              <a:t>  （</a:t>
            </a:r>
            <a:r>
              <a:rPr lang="en-US" altLang="zh-CN" sz="2000" b="1" dirty="0" smtClean="0"/>
              <a:t>3</a:t>
            </a:r>
            <a:r>
              <a:rPr lang="zh-CN" altLang="en-US" sz="2000" b="1" dirty="0" smtClean="0"/>
              <a:t>）环境配置工序，用来配置项目的环境，包括所涉及到的过程和工具。 </a:t>
            </a:r>
          </a:p>
          <a:p>
            <a:pPr eaLnBrk="1" hangingPunct="1">
              <a:lnSpc>
                <a:spcPct val="90000"/>
              </a:lnSpc>
            </a:pPr>
            <a:r>
              <a:rPr lang="zh-CN" altLang="en-US" sz="2400" b="1" dirty="0" smtClean="0"/>
              <a:t>统一过程定义了下列六个</a:t>
            </a:r>
            <a:r>
              <a:rPr lang="zh-CN" altLang="en-US" sz="2400" b="1" dirty="0" smtClean="0">
                <a:solidFill>
                  <a:srgbClr val="0000FF"/>
                </a:solidFill>
              </a:rPr>
              <a:t>核心工序</a:t>
            </a:r>
            <a:r>
              <a:rPr lang="zh-CN" altLang="en-US" sz="2400" b="1" dirty="0" smtClean="0">
                <a:sym typeface="Wingdings" panose="05000000000000000000" pitchFamily="2" charset="2"/>
              </a:rPr>
              <a:t>（这个和一般过程相似）</a:t>
            </a:r>
            <a:endParaRPr lang="zh-CN" altLang="en-US" sz="2400" b="1" dirty="0" smtClean="0"/>
          </a:p>
          <a:p>
            <a:pPr eaLnBrk="1" hangingPunct="1">
              <a:lnSpc>
                <a:spcPct val="90000"/>
              </a:lnSpc>
              <a:buFontTx/>
              <a:buNone/>
            </a:pPr>
            <a:r>
              <a:rPr lang="zh-CN" altLang="en-US" sz="2000" b="1" dirty="0" smtClean="0"/>
              <a:t>  （</a:t>
            </a:r>
            <a:r>
              <a:rPr lang="en-US" altLang="zh-CN" sz="2000" b="1" dirty="0" smtClean="0"/>
              <a:t>1</a:t>
            </a:r>
            <a:r>
              <a:rPr lang="zh-CN" altLang="en-US" sz="2000" b="1" dirty="0" smtClean="0"/>
              <a:t>）业务模型工序，通过业务模型获取相关知识以理解需要系统自动完成的业务。（简单时称为问题定义或领域知识）（针对较大项目）</a:t>
            </a:r>
          </a:p>
          <a:p>
            <a:pPr eaLnBrk="1" hangingPunct="1">
              <a:lnSpc>
                <a:spcPct val="90000"/>
              </a:lnSpc>
              <a:buFontTx/>
              <a:buNone/>
            </a:pPr>
            <a:r>
              <a:rPr lang="zh-CN" altLang="en-US" sz="2000" b="1" dirty="0" smtClean="0"/>
              <a:t>  （</a:t>
            </a:r>
            <a:r>
              <a:rPr lang="en-US" altLang="zh-CN" sz="2000" b="1" dirty="0" smtClean="0"/>
              <a:t>2</a:t>
            </a:r>
            <a:r>
              <a:rPr lang="zh-CN" altLang="en-US" sz="2000" b="1" dirty="0" smtClean="0"/>
              <a:t>）需求工序，通过用例模型获取相关知识以理解自动完成业务的系统需求。</a:t>
            </a:r>
          </a:p>
          <a:p>
            <a:pPr eaLnBrk="1" hangingPunct="1">
              <a:lnSpc>
                <a:spcPct val="90000"/>
              </a:lnSpc>
              <a:buFontTx/>
              <a:buNone/>
            </a:pPr>
            <a:r>
              <a:rPr lang="zh-CN" altLang="en-US" sz="2000" b="1" dirty="0" smtClean="0"/>
              <a:t>  （</a:t>
            </a:r>
            <a:r>
              <a:rPr lang="en-US" altLang="zh-CN" sz="2000" b="1" dirty="0" smtClean="0"/>
              <a:t>3</a:t>
            </a:r>
            <a:r>
              <a:rPr lang="zh-CN" altLang="en-US" sz="2000" b="1" dirty="0" smtClean="0"/>
              <a:t>）分析设计工序，通过分析</a:t>
            </a:r>
            <a:r>
              <a:rPr lang="en-US" altLang="zh-CN" sz="2000" b="1" dirty="0" smtClean="0"/>
              <a:t>/</a:t>
            </a:r>
            <a:r>
              <a:rPr lang="zh-CN" altLang="en-US" sz="2000" b="1" dirty="0" smtClean="0"/>
              <a:t>设计模型以分析需求，设计系统结构。</a:t>
            </a:r>
          </a:p>
          <a:p>
            <a:pPr eaLnBrk="1" hangingPunct="1">
              <a:lnSpc>
                <a:spcPct val="90000"/>
              </a:lnSpc>
              <a:buFontTx/>
              <a:buNone/>
            </a:pPr>
            <a:r>
              <a:rPr lang="zh-CN" altLang="en-US" sz="2000" b="1" dirty="0" smtClean="0"/>
              <a:t>  （</a:t>
            </a:r>
            <a:r>
              <a:rPr lang="en-US" altLang="zh-CN" sz="2000" b="1" dirty="0" smtClean="0"/>
              <a:t>4</a:t>
            </a:r>
            <a:r>
              <a:rPr lang="zh-CN" altLang="en-US" sz="2000" b="1" dirty="0" smtClean="0"/>
              <a:t>）实现工序，基于实现模型实现系统。</a:t>
            </a:r>
          </a:p>
          <a:p>
            <a:pPr eaLnBrk="1" hangingPunct="1">
              <a:lnSpc>
                <a:spcPct val="90000"/>
              </a:lnSpc>
              <a:buFontTx/>
              <a:buNone/>
            </a:pPr>
            <a:r>
              <a:rPr lang="zh-CN" altLang="en-US" sz="2000" b="1" dirty="0" smtClean="0"/>
              <a:t>  （</a:t>
            </a:r>
            <a:r>
              <a:rPr lang="en-US" altLang="zh-CN" sz="2000" b="1" dirty="0" smtClean="0"/>
              <a:t>5</a:t>
            </a:r>
            <a:r>
              <a:rPr lang="zh-CN" altLang="en-US" sz="2000" b="1" dirty="0" smtClean="0"/>
              <a:t>）测试工序，通过测试模型进行针对需求的系统测试。</a:t>
            </a:r>
          </a:p>
          <a:p>
            <a:pPr eaLnBrk="1" hangingPunct="1">
              <a:lnSpc>
                <a:spcPct val="90000"/>
              </a:lnSpc>
              <a:buFontTx/>
              <a:buNone/>
            </a:pPr>
            <a:r>
              <a:rPr lang="zh-CN" altLang="en-US" sz="2000" b="1" dirty="0" smtClean="0"/>
              <a:t>  （</a:t>
            </a:r>
            <a:r>
              <a:rPr lang="en-US" altLang="zh-CN" sz="2000" b="1" dirty="0" smtClean="0"/>
              <a:t>6</a:t>
            </a:r>
            <a:r>
              <a:rPr lang="zh-CN" altLang="en-US" sz="2000" b="1" dirty="0" smtClean="0"/>
              <a:t>）部署工序，通过部署模型部署系统。</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3AA9DD-CC3C-46C9-8152-98E9009B6B44}" type="slidenum">
              <a:rPr kumimoji="0" lang="en-US" altLang="zh-CN" sz="2600" smtClean="0">
                <a:solidFill>
                  <a:schemeClr val="bg1"/>
                </a:solidFill>
              </a:rPr>
              <a:pPr>
                <a:spcBef>
                  <a:spcPct val="0"/>
                </a:spcBef>
                <a:buClrTx/>
                <a:buSzTx/>
                <a:buFontTx/>
                <a:buNone/>
              </a:pPr>
              <a:t>31</a:t>
            </a:fld>
            <a:endParaRPr kumimoji="0" lang="en-US" altLang="zh-CN" sz="2600" smtClean="0">
              <a:solidFill>
                <a:schemeClr val="bg1"/>
              </a:solidFill>
            </a:endParaRPr>
          </a:p>
        </p:txBody>
      </p:sp>
      <p:sp>
        <p:nvSpPr>
          <p:cNvPr id="58371" name="Rectangle 2"/>
          <p:cNvSpPr>
            <a:spLocks noGrp="1" noChangeArrowheads="1"/>
          </p:cNvSpPr>
          <p:nvPr>
            <p:ph type="title"/>
          </p:nvPr>
        </p:nvSpPr>
        <p:spPr/>
        <p:txBody>
          <a:bodyPr/>
          <a:lstStyle/>
          <a:p>
            <a:pPr eaLnBrk="1" hangingPunct="1"/>
            <a:endParaRPr lang="zh-CN" altLang="zh-CN" smtClean="0"/>
          </a:p>
        </p:txBody>
      </p:sp>
      <p:sp>
        <p:nvSpPr>
          <p:cNvPr id="58372" name="Rectangle 3"/>
          <p:cNvSpPr>
            <a:spLocks noGrp="1" noChangeArrowheads="1"/>
          </p:cNvSpPr>
          <p:nvPr>
            <p:ph type="body" idx="1"/>
          </p:nvPr>
        </p:nvSpPr>
        <p:spPr/>
        <p:txBody>
          <a:bodyPr/>
          <a:lstStyle/>
          <a:p>
            <a:pPr eaLnBrk="1" hangingPunct="1"/>
            <a:endParaRPr lang="zh-CN" altLang="zh-CN" smtClean="0"/>
          </a:p>
        </p:txBody>
      </p:sp>
      <p:pic>
        <p:nvPicPr>
          <p:cNvPr id="58373" name="Picture 4" descr="10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7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D6EDB8-FDFB-48E5-8784-00C3E1F4BE94}" type="slidenum">
              <a:rPr kumimoji="0" lang="en-US" altLang="zh-CN" sz="2600" smtClean="0">
                <a:solidFill>
                  <a:schemeClr val="bg1"/>
                </a:solidFill>
              </a:rPr>
              <a:pPr>
                <a:spcBef>
                  <a:spcPct val="0"/>
                </a:spcBef>
                <a:buClrTx/>
                <a:buSzTx/>
                <a:buFontTx/>
                <a:buNone/>
              </a:pPr>
              <a:t>32</a:t>
            </a:fld>
            <a:endParaRPr kumimoji="0" lang="en-US" altLang="zh-CN" sz="2600" smtClean="0">
              <a:solidFill>
                <a:schemeClr val="bg1"/>
              </a:solidFill>
            </a:endParaRPr>
          </a:p>
        </p:txBody>
      </p:sp>
      <p:sp>
        <p:nvSpPr>
          <p:cNvPr id="59395" name="Rectangle 2"/>
          <p:cNvSpPr>
            <a:spLocks noGrp="1" noChangeArrowheads="1"/>
          </p:cNvSpPr>
          <p:nvPr>
            <p:ph type="title"/>
          </p:nvPr>
        </p:nvSpPr>
        <p:spPr/>
        <p:txBody>
          <a:bodyPr/>
          <a:lstStyle/>
          <a:p>
            <a:pPr eaLnBrk="1" hangingPunct="1"/>
            <a:endParaRPr lang="zh-CN" altLang="zh-CN" smtClean="0"/>
          </a:p>
        </p:txBody>
      </p:sp>
      <p:sp>
        <p:nvSpPr>
          <p:cNvPr id="59396" name="Rectangle 3"/>
          <p:cNvSpPr>
            <a:spLocks noGrp="1" noChangeArrowheads="1"/>
          </p:cNvSpPr>
          <p:nvPr>
            <p:ph type="body" idx="1"/>
          </p:nvPr>
        </p:nvSpPr>
        <p:spPr>
          <a:xfrm>
            <a:off x="914400" y="1981200"/>
            <a:ext cx="8001000" cy="4472136"/>
          </a:xfrm>
        </p:spPr>
        <p:txBody>
          <a:bodyPr/>
          <a:lstStyle/>
          <a:p>
            <a:pPr eaLnBrk="1" hangingPunct="1"/>
            <a:r>
              <a:rPr lang="zh-CN" altLang="en-US" b="1" dirty="0" smtClean="0">
                <a:solidFill>
                  <a:srgbClr val="000000"/>
                </a:solidFill>
              </a:rPr>
              <a:t>进化式</a:t>
            </a:r>
            <a:r>
              <a:rPr lang="zh-CN" altLang="en-US" b="1" u="sng" dirty="0" smtClean="0">
                <a:solidFill>
                  <a:srgbClr val="CC3300"/>
                </a:solidFill>
              </a:rPr>
              <a:t>迭代开发</a:t>
            </a:r>
            <a:r>
              <a:rPr lang="zh-CN" altLang="en-US" b="1" dirty="0" smtClean="0">
                <a:solidFill>
                  <a:srgbClr val="000000"/>
                </a:solidFill>
              </a:rPr>
              <a:t>（</a:t>
            </a:r>
            <a:r>
              <a:rPr lang="en-US" altLang="zh-CN" b="1" dirty="0" smtClean="0">
                <a:solidFill>
                  <a:srgbClr val="000000"/>
                </a:solidFill>
              </a:rPr>
              <a:t>Iterative development</a:t>
            </a:r>
            <a:r>
              <a:rPr lang="zh-CN" altLang="en-US" b="1" dirty="0" smtClean="0">
                <a:solidFill>
                  <a:srgbClr val="000000"/>
                </a:solidFill>
              </a:rPr>
              <a:t>）</a:t>
            </a:r>
          </a:p>
          <a:p>
            <a:pPr lvl="1" eaLnBrk="1" hangingPunct="1"/>
            <a:r>
              <a:rPr lang="zh-CN" altLang="en-US" b="1" dirty="0" smtClean="0">
                <a:solidFill>
                  <a:srgbClr val="000000"/>
                </a:solidFill>
              </a:rPr>
              <a:t>迭代开发是统一开发过程</a:t>
            </a:r>
            <a:r>
              <a:rPr lang="en-US" altLang="zh-CN" b="1" dirty="0" smtClean="0">
                <a:solidFill>
                  <a:srgbClr val="000000"/>
                </a:solidFill>
              </a:rPr>
              <a:t>(RUP)</a:t>
            </a:r>
            <a:r>
              <a:rPr lang="zh-CN" altLang="en-US" b="1" dirty="0" smtClean="0">
                <a:solidFill>
                  <a:srgbClr val="000000"/>
                </a:solidFill>
              </a:rPr>
              <a:t>的关键实践</a:t>
            </a:r>
          </a:p>
          <a:p>
            <a:pPr lvl="1" eaLnBrk="1" hangingPunct="1"/>
            <a:r>
              <a:rPr lang="zh-CN" altLang="en-US" b="1" dirty="0" smtClean="0">
                <a:solidFill>
                  <a:srgbClr val="000000"/>
                </a:solidFill>
              </a:rPr>
              <a:t>开发被组织成一系列固定的短期小项目</a:t>
            </a:r>
          </a:p>
          <a:p>
            <a:pPr lvl="1" eaLnBrk="1" hangingPunct="1"/>
            <a:r>
              <a:rPr lang="zh-CN" altLang="en-US" b="1" dirty="0" smtClean="0">
                <a:solidFill>
                  <a:srgbClr val="000000"/>
                </a:solidFill>
              </a:rPr>
              <a:t>每次迭代都产生经过测试、集成并可执行的局部系统</a:t>
            </a:r>
          </a:p>
          <a:p>
            <a:pPr lvl="1" eaLnBrk="1" hangingPunct="1"/>
            <a:r>
              <a:rPr lang="zh-CN" altLang="en-US" b="1" dirty="0" smtClean="0">
                <a:solidFill>
                  <a:srgbClr val="000000"/>
                </a:solidFill>
              </a:rPr>
              <a:t>每次迭代都具有各自的需求分析、设计、实现和测试</a:t>
            </a:r>
          </a:p>
          <a:p>
            <a:pPr lvl="1" eaLnBrk="1" hangingPunct="1"/>
            <a:r>
              <a:rPr lang="zh-CN" altLang="en-US" b="1" dirty="0" smtClean="0">
                <a:solidFill>
                  <a:srgbClr val="000000"/>
                </a:solidFill>
              </a:rPr>
              <a:t>随着时间和一次次迭代，系统增量式完善</a:t>
            </a:r>
            <a:endParaRPr lang="zh-CN" altLang="en-US" sz="2000" b="1" dirty="0" smtClean="0">
              <a:solidFill>
                <a:srgbClr val="000000"/>
              </a:solidFill>
            </a:endParaRPr>
          </a:p>
          <a:p>
            <a:pPr eaLnBrk="1" hangingPunct="1"/>
            <a:r>
              <a:rPr lang="zh-CN" altLang="en-US" b="1" dirty="0" smtClean="0">
                <a:solidFill>
                  <a:srgbClr val="000000"/>
                </a:solidFill>
              </a:rPr>
              <a:t>注意：</a:t>
            </a:r>
            <a:r>
              <a:rPr lang="zh-CN" altLang="en-US" b="1" u="sng" dirty="0" smtClean="0">
                <a:solidFill>
                  <a:srgbClr val="000000"/>
                </a:solidFill>
              </a:rPr>
              <a:t>上述提法不是</a:t>
            </a:r>
            <a:r>
              <a:rPr lang="en-US" altLang="zh-CN" b="1" u="sng" dirty="0" smtClean="0">
                <a:solidFill>
                  <a:srgbClr val="000000"/>
                </a:solidFill>
              </a:rPr>
              <a:t>RUP</a:t>
            </a:r>
            <a:r>
              <a:rPr lang="zh-CN" altLang="en-US" b="1" u="sng" dirty="0" smtClean="0">
                <a:solidFill>
                  <a:srgbClr val="000000"/>
                </a:solidFill>
              </a:rPr>
              <a:t>的定义。是对</a:t>
            </a:r>
            <a:r>
              <a:rPr lang="en-US" altLang="zh-CN" b="1" u="sng" dirty="0" smtClean="0">
                <a:solidFill>
                  <a:srgbClr val="000000"/>
                </a:solidFill>
              </a:rPr>
              <a:t>UP</a:t>
            </a:r>
            <a:r>
              <a:rPr lang="zh-CN" altLang="en-US" b="1" u="sng" dirty="0" smtClean="0">
                <a:solidFill>
                  <a:srgbClr val="000000"/>
                </a:solidFill>
              </a:rPr>
              <a:t>的定</a:t>
            </a:r>
            <a:endParaRPr lang="en-US" altLang="zh-CN" b="1" u="sng" dirty="0" smtClean="0">
              <a:solidFill>
                <a:srgbClr val="000000"/>
              </a:solidFill>
            </a:endParaRPr>
          </a:p>
          <a:p>
            <a:pPr eaLnBrk="1" hangingPunct="1">
              <a:buFontTx/>
              <a:buNone/>
            </a:pPr>
            <a:r>
              <a:rPr lang="en-US" altLang="zh-CN" b="1" dirty="0" smtClean="0">
                <a:solidFill>
                  <a:srgbClr val="000000"/>
                </a:solidFill>
              </a:rPr>
              <a:t>               </a:t>
            </a:r>
            <a:r>
              <a:rPr lang="zh-CN" altLang="en-US" b="1" u="sng" dirty="0" smtClean="0">
                <a:solidFill>
                  <a:srgbClr val="000000"/>
                </a:solidFill>
              </a:rPr>
              <a:t>制化描述</a:t>
            </a:r>
            <a:r>
              <a:rPr lang="zh-CN" altLang="en-US" b="1" dirty="0" smtClean="0">
                <a:solidFill>
                  <a:srgbClr val="000000"/>
                </a:solidFill>
              </a:rPr>
              <a:t>。（</a:t>
            </a:r>
            <a:r>
              <a:rPr lang="en-US" altLang="zh-CN" b="1" u="sng" dirty="0" smtClean="0">
                <a:solidFill>
                  <a:srgbClr val="0000FF"/>
                </a:solidFill>
              </a:rPr>
              <a:t>UP</a:t>
            </a:r>
            <a:r>
              <a:rPr lang="zh-CN" altLang="en-US" b="1" u="sng" dirty="0" smtClean="0">
                <a:solidFill>
                  <a:srgbClr val="0000FF"/>
                </a:solidFill>
              </a:rPr>
              <a:t>的市场化定义</a:t>
            </a:r>
            <a:r>
              <a:rPr lang="zh-CN" altLang="en-US" b="1" dirty="0" smtClean="0">
                <a:solidFill>
                  <a:srgbClr val="000000"/>
                </a:solidFill>
              </a:rPr>
              <a:t>）</a:t>
            </a:r>
            <a:endParaRPr lang="en-US" altLang="zh-CN" b="1" dirty="0" smtClean="0">
              <a:solidFill>
                <a:srgbClr val="000000"/>
              </a:solidFill>
            </a:endParaRPr>
          </a:p>
          <a:p>
            <a:pPr eaLnBrk="1" hangingPunct="1"/>
            <a:r>
              <a:rPr lang="en-US" altLang="zh-CN" b="1" u="sng" dirty="0" smtClean="0">
                <a:solidFill>
                  <a:srgbClr val="000000"/>
                </a:solidFill>
              </a:rPr>
              <a:t>RUP</a:t>
            </a:r>
            <a:r>
              <a:rPr lang="zh-CN" altLang="en-US" b="1" dirty="0" smtClean="0">
                <a:solidFill>
                  <a:srgbClr val="000000"/>
                </a:solidFill>
              </a:rPr>
              <a:t>是</a:t>
            </a:r>
            <a:r>
              <a:rPr lang="en-US" altLang="zh-CN" b="1" dirty="0" smtClean="0">
                <a:solidFill>
                  <a:srgbClr val="000000"/>
                </a:solidFill>
              </a:rPr>
              <a:t>IBM</a:t>
            </a:r>
            <a:r>
              <a:rPr lang="zh-CN" altLang="en-US" b="1" dirty="0" smtClean="0">
                <a:solidFill>
                  <a:srgbClr val="000000"/>
                </a:solidFill>
              </a:rPr>
              <a:t>提供支持和包装的</a:t>
            </a:r>
            <a:r>
              <a:rPr lang="en-US" altLang="zh-CN" b="1" dirty="0" smtClean="0">
                <a:solidFill>
                  <a:srgbClr val="000000"/>
                </a:solidFill>
              </a:rPr>
              <a:t>UP</a:t>
            </a:r>
            <a:r>
              <a:rPr lang="zh-CN" altLang="en-US" b="1" dirty="0" smtClean="0">
                <a:solidFill>
                  <a:srgbClr val="000000"/>
                </a:solidFill>
              </a:rPr>
              <a:t>系统。</a:t>
            </a:r>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91A004-EEC1-4248-853A-1E46511D3398}" type="slidenum">
              <a:rPr kumimoji="0" lang="en-US" altLang="zh-CN" sz="2600" smtClean="0">
                <a:solidFill>
                  <a:schemeClr val="bg1"/>
                </a:solidFill>
              </a:rPr>
              <a:pPr>
                <a:spcBef>
                  <a:spcPct val="0"/>
                </a:spcBef>
                <a:buClrTx/>
                <a:buSzTx/>
                <a:buFontTx/>
                <a:buNone/>
              </a:pPr>
              <a:t>33</a:t>
            </a:fld>
            <a:endParaRPr kumimoji="0" lang="en-US" altLang="zh-CN" sz="2600" smtClean="0">
              <a:solidFill>
                <a:schemeClr val="bg1"/>
              </a:solidFill>
            </a:endParaRPr>
          </a:p>
        </p:txBody>
      </p:sp>
      <p:sp>
        <p:nvSpPr>
          <p:cNvPr id="60419" name="Rectangle 2"/>
          <p:cNvSpPr>
            <a:spLocks noGrp="1" noChangeArrowheads="1"/>
          </p:cNvSpPr>
          <p:nvPr>
            <p:ph type="title"/>
          </p:nvPr>
        </p:nvSpPr>
        <p:spPr>
          <a:xfrm>
            <a:off x="914400" y="188913"/>
            <a:ext cx="8045450" cy="647700"/>
          </a:xfrm>
        </p:spPr>
        <p:txBody>
          <a:bodyPr/>
          <a:lstStyle/>
          <a:p>
            <a:pPr eaLnBrk="1" hangingPunct="1"/>
            <a:r>
              <a:rPr lang="zh-CN" altLang="en-US" sz="3200" smtClean="0"/>
              <a:t>进化式分析和设计</a:t>
            </a:r>
            <a:r>
              <a:rPr lang="en-US" altLang="zh-CN" sz="3200" smtClean="0">
                <a:latin typeface="Times New Roman" panose="02020603050405020304" pitchFamily="18" charset="0"/>
              </a:rPr>
              <a:t>——</a:t>
            </a:r>
            <a:r>
              <a:rPr lang="zh-CN" altLang="en-US" sz="3200" smtClean="0"/>
              <a:t>早期迭代的主要形式</a:t>
            </a:r>
          </a:p>
        </p:txBody>
      </p:sp>
      <p:sp>
        <p:nvSpPr>
          <p:cNvPr id="60420" name="Rectangle 3"/>
          <p:cNvSpPr>
            <a:spLocks noChangeArrowheads="1"/>
          </p:cNvSpPr>
          <p:nvPr/>
        </p:nvSpPr>
        <p:spPr bwMode="auto">
          <a:xfrm>
            <a:off x="2628900" y="1844675"/>
            <a:ext cx="5832475" cy="2087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21" name="Rectangle 4"/>
          <p:cNvSpPr>
            <a:spLocks noChangeArrowheads="1"/>
          </p:cNvSpPr>
          <p:nvPr/>
        </p:nvSpPr>
        <p:spPr bwMode="auto">
          <a:xfrm>
            <a:off x="2773363"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a:t>
            </a:r>
          </a:p>
        </p:txBody>
      </p:sp>
      <p:sp>
        <p:nvSpPr>
          <p:cNvPr id="60422" name="Rectangle 5"/>
          <p:cNvSpPr>
            <a:spLocks noChangeArrowheads="1"/>
          </p:cNvSpPr>
          <p:nvPr/>
        </p:nvSpPr>
        <p:spPr bwMode="auto">
          <a:xfrm>
            <a:off x="2773363" y="3284538"/>
            <a:ext cx="431800" cy="482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p>
        </p:txBody>
      </p:sp>
      <p:sp>
        <p:nvSpPr>
          <p:cNvPr id="60423" name="Rectangle 6"/>
          <p:cNvSpPr>
            <a:spLocks noChangeArrowheads="1"/>
          </p:cNvSpPr>
          <p:nvPr/>
        </p:nvSpPr>
        <p:spPr bwMode="auto">
          <a:xfrm>
            <a:off x="3278188" y="1987550"/>
            <a:ext cx="431800" cy="1657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p>
        </p:txBody>
      </p:sp>
      <p:sp>
        <p:nvSpPr>
          <p:cNvPr id="60424" name="Rectangle 7"/>
          <p:cNvSpPr>
            <a:spLocks noChangeArrowheads="1"/>
          </p:cNvSpPr>
          <p:nvPr/>
        </p:nvSpPr>
        <p:spPr bwMode="auto">
          <a:xfrm>
            <a:off x="3278188" y="3644900"/>
            <a:ext cx="431800" cy="12223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a:t>
            </a:r>
          </a:p>
        </p:txBody>
      </p:sp>
      <p:sp>
        <p:nvSpPr>
          <p:cNvPr id="60425" name="Rectangle 8"/>
          <p:cNvSpPr>
            <a:spLocks noChangeArrowheads="1"/>
          </p:cNvSpPr>
          <p:nvPr/>
        </p:nvSpPr>
        <p:spPr bwMode="auto">
          <a:xfrm>
            <a:off x="3925888"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a:t>
            </a:r>
          </a:p>
          <a:p>
            <a:pPr algn="ctr" eaLnBrk="1" hangingPunct="1">
              <a:spcBef>
                <a:spcPct val="0"/>
              </a:spcBef>
              <a:buClrTx/>
              <a:buSzTx/>
              <a:buFontTx/>
              <a:buNone/>
            </a:pPr>
            <a:r>
              <a:rPr lang="zh-CN" altLang="en-US" sz="1600" b="1">
                <a:latin typeface="Times New Roman" panose="02020603050405020304" pitchFamily="18" charset="0"/>
              </a:rPr>
              <a:t>求</a:t>
            </a:r>
          </a:p>
        </p:txBody>
      </p:sp>
      <p:sp>
        <p:nvSpPr>
          <p:cNvPr id="60426" name="Rectangle 9"/>
          <p:cNvSpPr>
            <a:spLocks noChangeArrowheads="1"/>
          </p:cNvSpPr>
          <p:nvPr/>
        </p:nvSpPr>
        <p:spPr bwMode="auto">
          <a:xfrm>
            <a:off x="3925888" y="3068638"/>
            <a:ext cx="431800" cy="6985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30%</a:t>
            </a:r>
          </a:p>
        </p:txBody>
      </p:sp>
      <p:sp>
        <p:nvSpPr>
          <p:cNvPr id="60427" name="Rectangle 10"/>
          <p:cNvSpPr>
            <a:spLocks noChangeArrowheads="1"/>
          </p:cNvSpPr>
          <p:nvPr/>
        </p:nvSpPr>
        <p:spPr bwMode="auto">
          <a:xfrm>
            <a:off x="4429125" y="1987550"/>
            <a:ext cx="431800" cy="158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p>
        </p:txBody>
      </p:sp>
      <p:sp>
        <p:nvSpPr>
          <p:cNvPr id="60428" name="Rectangle 11"/>
          <p:cNvSpPr>
            <a:spLocks noChangeArrowheads="1"/>
          </p:cNvSpPr>
          <p:nvPr/>
        </p:nvSpPr>
        <p:spPr bwMode="auto">
          <a:xfrm>
            <a:off x="4429125" y="3500438"/>
            <a:ext cx="431800" cy="2667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a:t>
            </a:r>
          </a:p>
        </p:txBody>
      </p:sp>
      <p:sp>
        <p:nvSpPr>
          <p:cNvPr id="60429" name="Rectangle 12"/>
          <p:cNvSpPr>
            <a:spLocks noChangeArrowheads="1"/>
          </p:cNvSpPr>
          <p:nvPr/>
        </p:nvSpPr>
        <p:spPr bwMode="auto">
          <a:xfrm>
            <a:off x="507682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0" name="Rectangle 13"/>
          <p:cNvSpPr>
            <a:spLocks noChangeArrowheads="1"/>
          </p:cNvSpPr>
          <p:nvPr/>
        </p:nvSpPr>
        <p:spPr bwMode="auto">
          <a:xfrm>
            <a:off x="5076825" y="2852738"/>
            <a:ext cx="4318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50%</a:t>
            </a:r>
          </a:p>
        </p:txBody>
      </p:sp>
      <p:sp>
        <p:nvSpPr>
          <p:cNvPr id="60431" name="Rectangle 14"/>
          <p:cNvSpPr>
            <a:spLocks noChangeArrowheads="1"/>
          </p:cNvSpPr>
          <p:nvPr/>
        </p:nvSpPr>
        <p:spPr bwMode="auto">
          <a:xfrm>
            <a:off x="5581650" y="1987550"/>
            <a:ext cx="431800" cy="1512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2" name="Rectangle 15"/>
          <p:cNvSpPr>
            <a:spLocks noChangeArrowheads="1"/>
          </p:cNvSpPr>
          <p:nvPr/>
        </p:nvSpPr>
        <p:spPr bwMode="auto">
          <a:xfrm>
            <a:off x="5581650" y="3500438"/>
            <a:ext cx="431800" cy="2667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8%</a:t>
            </a:r>
          </a:p>
        </p:txBody>
      </p:sp>
      <p:sp>
        <p:nvSpPr>
          <p:cNvPr id="60433" name="Rectangle 16"/>
          <p:cNvSpPr>
            <a:spLocks noChangeArrowheads="1"/>
          </p:cNvSpPr>
          <p:nvPr/>
        </p:nvSpPr>
        <p:spPr bwMode="auto">
          <a:xfrm>
            <a:off x="6229350"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4" name="Rectangle 17"/>
          <p:cNvSpPr>
            <a:spLocks noChangeArrowheads="1"/>
          </p:cNvSpPr>
          <p:nvPr/>
        </p:nvSpPr>
        <p:spPr bwMode="auto">
          <a:xfrm>
            <a:off x="6229350" y="2276475"/>
            <a:ext cx="431800" cy="14906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p>
        </p:txBody>
      </p:sp>
      <p:sp>
        <p:nvSpPr>
          <p:cNvPr id="60435" name="Rectangle 18"/>
          <p:cNvSpPr>
            <a:spLocks noChangeArrowheads="1"/>
          </p:cNvSpPr>
          <p:nvPr/>
        </p:nvSpPr>
        <p:spPr bwMode="auto">
          <a:xfrm>
            <a:off x="673417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6" name="Rectangle 19"/>
          <p:cNvSpPr>
            <a:spLocks noChangeArrowheads="1"/>
          </p:cNvSpPr>
          <p:nvPr/>
        </p:nvSpPr>
        <p:spPr bwMode="auto">
          <a:xfrm>
            <a:off x="6734175" y="3427413"/>
            <a:ext cx="431800" cy="3397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10%</a:t>
            </a:r>
          </a:p>
        </p:txBody>
      </p:sp>
      <p:sp>
        <p:nvSpPr>
          <p:cNvPr id="60437" name="Rectangle 20"/>
          <p:cNvSpPr>
            <a:spLocks noChangeArrowheads="1"/>
          </p:cNvSpPr>
          <p:nvPr/>
        </p:nvSpPr>
        <p:spPr bwMode="auto">
          <a:xfrm>
            <a:off x="738187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8" name="Rectangle 21"/>
          <p:cNvSpPr>
            <a:spLocks noChangeArrowheads="1"/>
          </p:cNvSpPr>
          <p:nvPr/>
        </p:nvSpPr>
        <p:spPr bwMode="auto">
          <a:xfrm>
            <a:off x="7381875" y="2276475"/>
            <a:ext cx="431800" cy="14906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p>
        </p:txBody>
      </p:sp>
      <p:sp>
        <p:nvSpPr>
          <p:cNvPr id="60439" name="Rectangle 22"/>
          <p:cNvSpPr>
            <a:spLocks noChangeArrowheads="1"/>
          </p:cNvSpPr>
          <p:nvPr/>
        </p:nvSpPr>
        <p:spPr bwMode="auto">
          <a:xfrm>
            <a:off x="7886700"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40" name="Rectangle 23"/>
          <p:cNvSpPr>
            <a:spLocks noChangeArrowheads="1"/>
          </p:cNvSpPr>
          <p:nvPr/>
        </p:nvSpPr>
        <p:spPr bwMode="auto">
          <a:xfrm>
            <a:off x="7886700" y="3284538"/>
            <a:ext cx="431800" cy="482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p>
        </p:txBody>
      </p:sp>
      <p:sp>
        <p:nvSpPr>
          <p:cNvPr id="60441" name="Line 24"/>
          <p:cNvSpPr>
            <a:spLocks noChangeShapeType="1"/>
          </p:cNvSpPr>
          <p:nvPr/>
        </p:nvSpPr>
        <p:spPr bwMode="auto">
          <a:xfrm>
            <a:off x="3781425"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Line 25"/>
          <p:cNvSpPr>
            <a:spLocks noChangeShapeType="1"/>
          </p:cNvSpPr>
          <p:nvPr/>
        </p:nvSpPr>
        <p:spPr bwMode="auto">
          <a:xfrm>
            <a:off x="4933950"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Line 26"/>
          <p:cNvSpPr>
            <a:spLocks noChangeShapeType="1"/>
          </p:cNvSpPr>
          <p:nvPr/>
        </p:nvSpPr>
        <p:spPr bwMode="auto">
          <a:xfrm>
            <a:off x="6084888"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Line 27"/>
          <p:cNvSpPr>
            <a:spLocks noChangeShapeType="1"/>
          </p:cNvSpPr>
          <p:nvPr/>
        </p:nvSpPr>
        <p:spPr bwMode="auto">
          <a:xfrm>
            <a:off x="7237413"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Rectangle 28"/>
          <p:cNvSpPr>
            <a:spLocks noChangeArrowheads="1"/>
          </p:cNvSpPr>
          <p:nvPr/>
        </p:nvSpPr>
        <p:spPr bwMode="auto">
          <a:xfrm>
            <a:off x="2628900" y="3932238"/>
            <a:ext cx="5832475" cy="287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1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2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3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4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5</a:t>
            </a:r>
          </a:p>
        </p:txBody>
      </p:sp>
      <p:sp>
        <p:nvSpPr>
          <p:cNvPr id="60446" name="Rectangle 29"/>
          <p:cNvSpPr>
            <a:spLocks noChangeArrowheads="1"/>
          </p:cNvSpPr>
          <p:nvPr/>
        </p:nvSpPr>
        <p:spPr bwMode="auto">
          <a:xfrm>
            <a:off x="33480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1</a:t>
            </a:r>
          </a:p>
        </p:txBody>
      </p:sp>
      <p:sp>
        <p:nvSpPr>
          <p:cNvPr id="60447" name="Rectangle 30"/>
          <p:cNvSpPr>
            <a:spLocks noChangeArrowheads="1"/>
          </p:cNvSpPr>
          <p:nvPr/>
        </p:nvSpPr>
        <p:spPr bwMode="auto">
          <a:xfrm>
            <a:off x="363696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a:t>
            </a:r>
          </a:p>
        </p:txBody>
      </p:sp>
      <p:sp>
        <p:nvSpPr>
          <p:cNvPr id="60448" name="Rectangle 31"/>
          <p:cNvSpPr>
            <a:spLocks noChangeArrowheads="1"/>
          </p:cNvSpPr>
          <p:nvPr/>
        </p:nvSpPr>
        <p:spPr bwMode="auto">
          <a:xfrm>
            <a:off x="392271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3</a:t>
            </a:r>
          </a:p>
        </p:txBody>
      </p:sp>
      <p:sp>
        <p:nvSpPr>
          <p:cNvPr id="60449" name="Rectangle 32"/>
          <p:cNvSpPr>
            <a:spLocks noChangeArrowheads="1"/>
          </p:cNvSpPr>
          <p:nvPr/>
        </p:nvSpPr>
        <p:spPr bwMode="auto">
          <a:xfrm>
            <a:off x="42116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4</a:t>
            </a:r>
          </a:p>
        </p:txBody>
      </p:sp>
      <p:sp>
        <p:nvSpPr>
          <p:cNvPr id="60450" name="Rectangle 33"/>
          <p:cNvSpPr>
            <a:spLocks noChangeArrowheads="1"/>
          </p:cNvSpPr>
          <p:nvPr/>
        </p:nvSpPr>
        <p:spPr bwMode="auto">
          <a:xfrm>
            <a:off x="4498975"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5</a:t>
            </a:r>
          </a:p>
        </p:txBody>
      </p:sp>
      <p:sp>
        <p:nvSpPr>
          <p:cNvPr id="60451" name="Rectangle 34"/>
          <p:cNvSpPr>
            <a:spLocks noChangeArrowheads="1"/>
          </p:cNvSpPr>
          <p:nvPr/>
        </p:nvSpPr>
        <p:spPr bwMode="auto">
          <a:xfrm>
            <a:off x="4787900"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Times New Roman" panose="02020603050405020304" pitchFamily="18" charset="0"/>
              </a:rPr>
              <a:t>…</a:t>
            </a:r>
          </a:p>
        </p:txBody>
      </p:sp>
      <p:sp>
        <p:nvSpPr>
          <p:cNvPr id="60452" name="Rectangle 35"/>
          <p:cNvSpPr>
            <a:spLocks noChangeArrowheads="1"/>
          </p:cNvSpPr>
          <p:nvPr/>
        </p:nvSpPr>
        <p:spPr bwMode="auto">
          <a:xfrm>
            <a:off x="50752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3" name="Rectangle 36"/>
          <p:cNvSpPr>
            <a:spLocks noChangeArrowheads="1"/>
          </p:cNvSpPr>
          <p:nvPr/>
        </p:nvSpPr>
        <p:spPr bwMode="auto">
          <a:xfrm>
            <a:off x="536416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4" name="Rectangle 37"/>
          <p:cNvSpPr>
            <a:spLocks noChangeArrowheads="1"/>
          </p:cNvSpPr>
          <p:nvPr/>
        </p:nvSpPr>
        <p:spPr bwMode="auto">
          <a:xfrm>
            <a:off x="5651500"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5" name="Rectangle 38"/>
          <p:cNvSpPr>
            <a:spLocks noChangeArrowheads="1"/>
          </p:cNvSpPr>
          <p:nvPr/>
        </p:nvSpPr>
        <p:spPr bwMode="auto">
          <a:xfrm>
            <a:off x="5940425"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20</a:t>
            </a:r>
          </a:p>
        </p:txBody>
      </p:sp>
      <p:sp>
        <p:nvSpPr>
          <p:cNvPr id="60456" name="Line 39"/>
          <p:cNvSpPr>
            <a:spLocks noChangeShapeType="1"/>
          </p:cNvSpPr>
          <p:nvPr/>
        </p:nvSpPr>
        <p:spPr bwMode="auto">
          <a:xfrm flipH="1">
            <a:off x="2628900" y="1123950"/>
            <a:ext cx="720725"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7" name="Line 40"/>
          <p:cNvSpPr>
            <a:spLocks noChangeShapeType="1"/>
          </p:cNvSpPr>
          <p:nvPr/>
        </p:nvSpPr>
        <p:spPr bwMode="auto">
          <a:xfrm>
            <a:off x="4789488" y="1123950"/>
            <a:ext cx="3671887"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8" name="Rectangle 41"/>
          <p:cNvSpPr>
            <a:spLocks noChangeArrowheads="1"/>
          </p:cNvSpPr>
          <p:nvPr/>
        </p:nvSpPr>
        <p:spPr bwMode="auto">
          <a:xfrm>
            <a:off x="3492500" y="1076325"/>
            <a:ext cx="1441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需求讨论会</a:t>
            </a:r>
          </a:p>
        </p:txBody>
      </p:sp>
      <p:sp>
        <p:nvSpPr>
          <p:cNvPr id="60459" name="Line 42"/>
          <p:cNvSpPr>
            <a:spLocks noChangeShapeType="1"/>
          </p:cNvSpPr>
          <p:nvPr/>
        </p:nvSpPr>
        <p:spPr bwMode="auto">
          <a:xfrm flipV="1">
            <a:off x="2989263" y="1555750"/>
            <a:ext cx="936625"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0" name="Line 43"/>
          <p:cNvSpPr>
            <a:spLocks noChangeShapeType="1"/>
          </p:cNvSpPr>
          <p:nvPr/>
        </p:nvSpPr>
        <p:spPr bwMode="auto">
          <a:xfrm flipH="1" flipV="1">
            <a:off x="4068763" y="1555750"/>
            <a:ext cx="73025"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1" name="Line 44"/>
          <p:cNvSpPr>
            <a:spLocks noChangeShapeType="1"/>
          </p:cNvSpPr>
          <p:nvPr/>
        </p:nvSpPr>
        <p:spPr bwMode="auto">
          <a:xfrm flipH="1" flipV="1">
            <a:off x="4141788" y="1555750"/>
            <a:ext cx="1150937"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2" name="Line 45"/>
          <p:cNvSpPr>
            <a:spLocks noChangeShapeType="1"/>
          </p:cNvSpPr>
          <p:nvPr/>
        </p:nvSpPr>
        <p:spPr bwMode="auto">
          <a:xfrm flipH="1" flipV="1">
            <a:off x="4357688" y="1555750"/>
            <a:ext cx="2087562"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3" name="Rectangle 46"/>
          <p:cNvSpPr>
            <a:spLocks noChangeArrowheads="1"/>
          </p:cNvSpPr>
          <p:nvPr/>
        </p:nvSpPr>
        <p:spPr bwMode="auto">
          <a:xfrm>
            <a:off x="1619250" y="836613"/>
            <a:ext cx="1441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假设该项目最终有</a:t>
            </a:r>
            <a:r>
              <a:rPr lang="en-US" altLang="zh-CN" sz="1600" b="1">
                <a:latin typeface="Times New Roman" panose="02020603050405020304" pitchFamily="18" charset="0"/>
              </a:rPr>
              <a:t>20</a:t>
            </a:r>
            <a:r>
              <a:rPr lang="zh-CN" altLang="en-US" sz="1600" b="1">
                <a:latin typeface="Times New Roman" panose="02020603050405020304" pitchFamily="18" charset="0"/>
              </a:rPr>
              <a:t>个迭代</a:t>
            </a:r>
          </a:p>
        </p:txBody>
      </p:sp>
      <p:sp>
        <p:nvSpPr>
          <p:cNvPr id="60464" name="Rectangle 47"/>
          <p:cNvSpPr>
            <a:spLocks noChangeArrowheads="1"/>
          </p:cNvSpPr>
          <p:nvPr/>
        </p:nvSpPr>
        <p:spPr bwMode="auto">
          <a:xfrm>
            <a:off x="395288" y="1628775"/>
            <a:ext cx="1801812"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a:latin typeface="Times New Roman" panose="02020603050405020304" pitchFamily="18" charset="0"/>
              </a:rPr>
              <a:t>在进化式迭代开发中，通过一系列需求讨论会，需求在一组早期迭代中进化。或许经过四次迭代和讨论会后，可以定义和精化</a:t>
            </a:r>
            <a:r>
              <a:rPr lang="en-US" altLang="zh-CN" sz="1600" b="1" dirty="0">
                <a:latin typeface="Times New Roman" panose="02020603050405020304" pitchFamily="18" charset="0"/>
              </a:rPr>
              <a:t>90%</a:t>
            </a:r>
            <a:r>
              <a:rPr lang="zh-CN" altLang="en-US" sz="1600" b="1" dirty="0">
                <a:latin typeface="Times New Roman" panose="02020603050405020304" pitchFamily="18" charset="0"/>
              </a:rPr>
              <a:t>的需求，然而，只构建了</a:t>
            </a:r>
            <a:r>
              <a:rPr lang="en-US" altLang="zh-CN" sz="1600" b="1" dirty="0">
                <a:latin typeface="Times New Roman" panose="02020603050405020304" pitchFamily="18" charset="0"/>
              </a:rPr>
              <a:t>10%</a:t>
            </a:r>
            <a:r>
              <a:rPr lang="zh-CN" altLang="en-US" sz="1600" b="1" dirty="0">
                <a:latin typeface="Times New Roman" panose="02020603050405020304" pitchFamily="18" charset="0"/>
              </a:rPr>
              <a:t>的软件。</a:t>
            </a:r>
          </a:p>
        </p:txBody>
      </p:sp>
      <p:sp>
        <p:nvSpPr>
          <p:cNvPr id="60465" name="Rectangle 48"/>
          <p:cNvSpPr>
            <a:spLocks noChangeArrowheads="1"/>
          </p:cNvSpPr>
          <p:nvPr/>
        </p:nvSpPr>
        <p:spPr bwMode="auto">
          <a:xfrm>
            <a:off x="29178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66" name="Rectangle 49"/>
          <p:cNvSpPr>
            <a:spLocks noChangeArrowheads="1"/>
          </p:cNvSpPr>
          <p:nvPr/>
        </p:nvSpPr>
        <p:spPr bwMode="auto">
          <a:xfrm>
            <a:off x="320675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67" name="Rectangle 50"/>
          <p:cNvSpPr>
            <a:spLocks noChangeArrowheads="1"/>
          </p:cNvSpPr>
          <p:nvPr/>
        </p:nvSpPr>
        <p:spPr bwMode="auto">
          <a:xfrm>
            <a:off x="349250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68" name="Rectangle 51"/>
          <p:cNvSpPr>
            <a:spLocks noChangeArrowheads="1"/>
          </p:cNvSpPr>
          <p:nvPr/>
        </p:nvSpPr>
        <p:spPr bwMode="auto">
          <a:xfrm>
            <a:off x="37814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69" name="Rectangle 52"/>
          <p:cNvSpPr>
            <a:spLocks noChangeArrowheads="1"/>
          </p:cNvSpPr>
          <p:nvPr/>
        </p:nvSpPr>
        <p:spPr bwMode="auto">
          <a:xfrm>
            <a:off x="406876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70" name="Rectangle 53"/>
          <p:cNvSpPr>
            <a:spLocks noChangeArrowheads="1"/>
          </p:cNvSpPr>
          <p:nvPr/>
        </p:nvSpPr>
        <p:spPr bwMode="auto">
          <a:xfrm>
            <a:off x="47894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71" name="Rectangle 54"/>
          <p:cNvSpPr>
            <a:spLocks noChangeArrowheads="1"/>
          </p:cNvSpPr>
          <p:nvPr/>
        </p:nvSpPr>
        <p:spPr bwMode="auto">
          <a:xfrm>
            <a:off x="50784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72" name="Rectangle 55"/>
          <p:cNvSpPr>
            <a:spLocks noChangeArrowheads="1"/>
          </p:cNvSpPr>
          <p:nvPr/>
        </p:nvSpPr>
        <p:spPr bwMode="auto">
          <a:xfrm>
            <a:off x="536416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73" name="Rectangle 56"/>
          <p:cNvSpPr>
            <a:spLocks noChangeArrowheads="1"/>
          </p:cNvSpPr>
          <p:nvPr/>
        </p:nvSpPr>
        <p:spPr bwMode="auto">
          <a:xfrm>
            <a:off x="56530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74" name="Rectangle 57"/>
          <p:cNvSpPr>
            <a:spLocks noChangeArrowheads="1"/>
          </p:cNvSpPr>
          <p:nvPr/>
        </p:nvSpPr>
        <p:spPr bwMode="auto">
          <a:xfrm>
            <a:off x="59404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75" name="Rectangle 58"/>
          <p:cNvSpPr>
            <a:spLocks noChangeArrowheads="1"/>
          </p:cNvSpPr>
          <p:nvPr/>
        </p:nvSpPr>
        <p:spPr bwMode="auto">
          <a:xfrm>
            <a:off x="65897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76" name="Rectangle 59"/>
          <p:cNvSpPr>
            <a:spLocks noChangeArrowheads="1"/>
          </p:cNvSpPr>
          <p:nvPr/>
        </p:nvSpPr>
        <p:spPr bwMode="auto">
          <a:xfrm>
            <a:off x="687863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77" name="Rectangle 60"/>
          <p:cNvSpPr>
            <a:spLocks noChangeArrowheads="1"/>
          </p:cNvSpPr>
          <p:nvPr/>
        </p:nvSpPr>
        <p:spPr bwMode="auto">
          <a:xfrm>
            <a:off x="71643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78" name="Rectangle 61"/>
          <p:cNvSpPr>
            <a:spLocks noChangeArrowheads="1"/>
          </p:cNvSpPr>
          <p:nvPr/>
        </p:nvSpPr>
        <p:spPr bwMode="auto">
          <a:xfrm>
            <a:off x="74533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79" name="Rectangle 62"/>
          <p:cNvSpPr>
            <a:spLocks noChangeArrowheads="1"/>
          </p:cNvSpPr>
          <p:nvPr/>
        </p:nvSpPr>
        <p:spPr bwMode="auto">
          <a:xfrm>
            <a:off x="774065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80" name="Line 63"/>
          <p:cNvSpPr>
            <a:spLocks noChangeShapeType="1"/>
          </p:cNvSpPr>
          <p:nvPr/>
        </p:nvSpPr>
        <p:spPr bwMode="auto">
          <a:xfrm flipH="1">
            <a:off x="2917825" y="4219575"/>
            <a:ext cx="863600" cy="649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1" name="Line 64"/>
          <p:cNvSpPr>
            <a:spLocks noChangeShapeType="1"/>
          </p:cNvSpPr>
          <p:nvPr/>
        </p:nvSpPr>
        <p:spPr bwMode="auto">
          <a:xfrm>
            <a:off x="4933950" y="4219575"/>
            <a:ext cx="3095625" cy="649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2" name="Rectangle 65"/>
          <p:cNvSpPr>
            <a:spLocks noChangeArrowheads="1"/>
          </p:cNvSpPr>
          <p:nvPr/>
        </p:nvSpPr>
        <p:spPr bwMode="auto">
          <a:xfrm>
            <a:off x="3708400" y="4219575"/>
            <a:ext cx="165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为期三周的迭代</a:t>
            </a:r>
          </a:p>
        </p:txBody>
      </p:sp>
      <p:sp>
        <p:nvSpPr>
          <p:cNvPr id="60483" name="Rectangle 66"/>
          <p:cNvSpPr>
            <a:spLocks noChangeArrowheads="1"/>
          </p:cNvSpPr>
          <p:nvPr/>
        </p:nvSpPr>
        <p:spPr bwMode="auto">
          <a:xfrm>
            <a:off x="313372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一星期</a:t>
            </a:r>
          </a:p>
        </p:txBody>
      </p:sp>
      <p:sp>
        <p:nvSpPr>
          <p:cNvPr id="60484" name="Rectangle 67"/>
          <p:cNvSpPr>
            <a:spLocks noChangeArrowheads="1"/>
          </p:cNvSpPr>
          <p:nvPr/>
        </p:nvSpPr>
        <p:spPr bwMode="auto">
          <a:xfrm>
            <a:off x="500697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1600" b="1">
                <a:latin typeface="Times New Roman" panose="02020603050405020304" pitchFamily="18" charset="0"/>
              </a:rPr>
              <a:t>二星</a:t>
            </a:r>
            <a:r>
              <a:rPr lang="zh-CN" altLang="en-US" sz="1600" b="1">
                <a:latin typeface="Times New Roman" panose="02020603050405020304" pitchFamily="18" charset="0"/>
              </a:rPr>
              <a:t>期</a:t>
            </a:r>
          </a:p>
        </p:txBody>
      </p:sp>
      <p:sp>
        <p:nvSpPr>
          <p:cNvPr id="60485" name="Rectangle 68"/>
          <p:cNvSpPr>
            <a:spLocks noChangeArrowheads="1"/>
          </p:cNvSpPr>
          <p:nvPr/>
        </p:nvSpPr>
        <p:spPr bwMode="auto">
          <a:xfrm>
            <a:off x="6229350" y="4532313"/>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三星期</a:t>
            </a:r>
          </a:p>
        </p:txBody>
      </p:sp>
      <p:sp>
        <p:nvSpPr>
          <p:cNvPr id="60486" name="Rectangle 69"/>
          <p:cNvSpPr>
            <a:spLocks noChangeArrowheads="1"/>
          </p:cNvSpPr>
          <p:nvPr/>
        </p:nvSpPr>
        <p:spPr bwMode="auto">
          <a:xfrm>
            <a:off x="541338" y="5300663"/>
            <a:ext cx="10795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启动会议，向团队明确迭代目标，</a:t>
            </a:r>
            <a:r>
              <a:rPr lang="en-US" altLang="zh-CN" sz="1400" b="1">
                <a:solidFill>
                  <a:schemeClr val="bg2"/>
                </a:solidFill>
                <a:latin typeface="Times New Roman" panose="02020603050405020304" pitchFamily="18" charset="0"/>
              </a:rPr>
              <a:t>1</a:t>
            </a:r>
            <a:r>
              <a:rPr lang="zh-CN" altLang="en-US" sz="1400" b="1">
                <a:solidFill>
                  <a:schemeClr val="bg2"/>
                </a:solidFill>
                <a:latin typeface="Times New Roman" panose="02020603050405020304" pitchFamily="18" charset="0"/>
              </a:rPr>
              <a:t>小时</a:t>
            </a:r>
          </a:p>
        </p:txBody>
      </p:sp>
      <p:sp>
        <p:nvSpPr>
          <p:cNvPr id="60487" name="Rectangle 70"/>
          <p:cNvSpPr>
            <a:spLocks noChangeArrowheads="1"/>
          </p:cNvSpPr>
          <p:nvPr/>
        </p:nvSpPr>
        <p:spPr bwMode="auto">
          <a:xfrm>
            <a:off x="1620838" y="5229225"/>
            <a:ext cx="11509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团队进行敏捷建模和设计，在白板上绘制</a:t>
            </a:r>
            <a:r>
              <a:rPr lang="en-US" altLang="zh-CN" sz="1400" b="1">
                <a:solidFill>
                  <a:schemeClr val="bg2"/>
                </a:solidFill>
                <a:latin typeface="Times New Roman" panose="02020603050405020304" pitchFamily="18" charset="0"/>
              </a:rPr>
              <a:t>UML</a:t>
            </a:r>
            <a:r>
              <a:rPr lang="zh-CN" altLang="en-US" sz="1400" b="1">
                <a:solidFill>
                  <a:schemeClr val="bg2"/>
                </a:solidFill>
                <a:latin typeface="Times New Roman" panose="02020603050405020304" pitchFamily="18" charset="0"/>
              </a:rPr>
              <a:t>草图，</a:t>
            </a:r>
            <a:r>
              <a:rPr lang="en-US" altLang="zh-CN" sz="1400" b="1">
                <a:solidFill>
                  <a:schemeClr val="bg2"/>
                </a:solidFill>
                <a:latin typeface="Times New Roman" panose="02020603050405020304" pitchFamily="18" charset="0"/>
              </a:rPr>
              <a:t>5</a:t>
            </a:r>
            <a:r>
              <a:rPr lang="zh-CN" altLang="en-US" sz="1400" b="1">
                <a:solidFill>
                  <a:schemeClr val="bg2"/>
                </a:solidFill>
                <a:latin typeface="Times New Roman" panose="02020603050405020304" pitchFamily="18" charset="0"/>
              </a:rPr>
              <a:t>小时</a:t>
            </a:r>
          </a:p>
        </p:txBody>
      </p:sp>
      <p:sp>
        <p:nvSpPr>
          <p:cNvPr id="60488" name="Rectangle 71"/>
          <p:cNvSpPr>
            <a:spLocks noChangeArrowheads="1"/>
          </p:cNvSpPr>
          <p:nvPr/>
        </p:nvSpPr>
        <p:spPr bwMode="auto">
          <a:xfrm>
            <a:off x="2773363" y="5300663"/>
            <a:ext cx="9350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开始编码和测试</a:t>
            </a:r>
          </a:p>
        </p:txBody>
      </p:sp>
      <p:sp>
        <p:nvSpPr>
          <p:cNvPr id="60489" name="Line 72"/>
          <p:cNvSpPr>
            <a:spLocks noChangeShapeType="1"/>
          </p:cNvSpPr>
          <p:nvPr/>
        </p:nvSpPr>
        <p:spPr bwMode="auto">
          <a:xfrm flipH="1">
            <a:off x="1117600" y="5084763"/>
            <a:ext cx="1800225"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0" name="Line 73"/>
          <p:cNvSpPr>
            <a:spLocks noChangeShapeType="1"/>
          </p:cNvSpPr>
          <p:nvPr/>
        </p:nvSpPr>
        <p:spPr bwMode="auto">
          <a:xfrm flipH="1">
            <a:off x="2197100" y="5084763"/>
            <a:ext cx="863600"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1" name="Line 74"/>
          <p:cNvSpPr>
            <a:spLocks noChangeShapeType="1"/>
          </p:cNvSpPr>
          <p:nvPr/>
        </p:nvSpPr>
        <p:spPr bwMode="auto">
          <a:xfrm>
            <a:off x="3276600" y="5084763"/>
            <a:ext cx="0"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2" name="AutoShape 75"/>
          <p:cNvSpPr>
            <a:spLocks noChangeArrowheads="1"/>
          </p:cNvSpPr>
          <p:nvPr/>
        </p:nvSpPr>
        <p:spPr bwMode="auto">
          <a:xfrm>
            <a:off x="3708400" y="5156200"/>
            <a:ext cx="914400" cy="914400"/>
          </a:xfrm>
          <a:prstGeom prst="foldedCorner">
            <a:avLst>
              <a:gd name="adj" fmla="val 12500"/>
            </a:avLst>
          </a:prstGeom>
          <a:solidFill>
            <a:schemeClr val="accent1"/>
          </a:solidFill>
          <a:ln w="9525">
            <a:solidFill>
              <a:schemeClr val="accent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在此期间</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进行大部</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分</a:t>
            </a:r>
            <a:r>
              <a:rPr lang="en-US" altLang="zh-CN" sz="1400" b="1">
                <a:solidFill>
                  <a:schemeClr val="bg2"/>
                </a:solidFill>
                <a:latin typeface="Times New Roman" panose="02020603050405020304" pitchFamily="18" charset="0"/>
              </a:rPr>
              <a:t>OOA/D</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并应用</a:t>
            </a:r>
            <a:r>
              <a:rPr lang="en-US" altLang="zh-CN" sz="1400" b="1">
                <a:solidFill>
                  <a:schemeClr val="bg2"/>
                </a:solidFill>
                <a:latin typeface="Times New Roman" panose="02020603050405020304" pitchFamily="18" charset="0"/>
              </a:rPr>
              <a:t>UML</a:t>
            </a:r>
          </a:p>
        </p:txBody>
      </p:sp>
      <p:sp>
        <p:nvSpPr>
          <p:cNvPr id="60493" name="Line 76"/>
          <p:cNvSpPr>
            <a:spLocks noChangeShapeType="1"/>
          </p:cNvSpPr>
          <p:nvPr/>
        </p:nvSpPr>
        <p:spPr bwMode="auto">
          <a:xfrm>
            <a:off x="2628900" y="5876925"/>
            <a:ext cx="10795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4" name="Rectangle 77"/>
          <p:cNvSpPr>
            <a:spLocks noChangeArrowheads="1"/>
          </p:cNvSpPr>
          <p:nvPr/>
        </p:nvSpPr>
        <p:spPr bwMode="auto">
          <a:xfrm>
            <a:off x="4860925" y="5300663"/>
            <a:ext cx="11509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如果有太多工作，分解迭代目标</a:t>
            </a:r>
          </a:p>
        </p:txBody>
      </p:sp>
      <p:sp>
        <p:nvSpPr>
          <p:cNvPr id="60495" name="Line 78"/>
          <p:cNvSpPr>
            <a:spLocks noChangeShapeType="1"/>
          </p:cNvSpPr>
          <p:nvPr/>
        </p:nvSpPr>
        <p:spPr bwMode="auto">
          <a:xfrm>
            <a:off x="5365750" y="5084763"/>
            <a:ext cx="0"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6" name="Rectangle 79"/>
          <p:cNvSpPr>
            <a:spLocks noChangeArrowheads="1"/>
          </p:cNvSpPr>
          <p:nvPr/>
        </p:nvSpPr>
        <p:spPr bwMode="auto">
          <a:xfrm>
            <a:off x="6013450" y="5227638"/>
            <a:ext cx="11509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为形成迭代基线，最后检入代码并冻结代码</a:t>
            </a:r>
          </a:p>
        </p:txBody>
      </p:sp>
      <p:sp>
        <p:nvSpPr>
          <p:cNvPr id="60497" name="Line 80"/>
          <p:cNvSpPr>
            <a:spLocks noChangeShapeType="1"/>
          </p:cNvSpPr>
          <p:nvPr/>
        </p:nvSpPr>
        <p:spPr bwMode="auto">
          <a:xfrm flipH="1">
            <a:off x="6589713" y="5084763"/>
            <a:ext cx="503237"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8" name="Rectangle 81"/>
          <p:cNvSpPr>
            <a:spLocks noChangeArrowheads="1"/>
          </p:cNvSpPr>
          <p:nvPr/>
        </p:nvSpPr>
        <p:spPr bwMode="auto">
          <a:xfrm>
            <a:off x="7092950" y="5227638"/>
            <a:ext cx="9350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演示和为期两天的需求讨论会</a:t>
            </a:r>
          </a:p>
        </p:txBody>
      </p:sp>
      <p:sp>
        <p:nvSpPr>
          <p:cNvPr id="60499" name="Line 82"/>
          <p:cNvSpPr>
            <a:spLocks noChangeShapeType="1"/>
          </p:cNvSpPr>
          <p:nvPr/>
        </p:nvSpPr>
        <p:spPr bwMode="auto">
          <a:xfrm>
            <a:off x="7308850" y="5084763"/>
            <a:ext cx="144463"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0" name="Line 83"/>
          <p:cNvSpPr>
            <a:spLocks noChangeShapeType="1"/>
          </p:cNvSpPr>
          <p:nvPr/>
        </p:nvSpPr>
        <p:spPr bwMode="auto">
          <a:xfrm flipH="1">
            <a:off x="7453313" y="5084763"/>
            <a:ext cx="144462"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1" name="Rectangle 84"/>
          <p:cNvSpPr>
            <a:spLocks noChangeArrowheads="1"/>
          </p:cNvSpPr>
          <p:nvPr/>
        </p:nvSpPr>
        <p:spPr bwMode="auto">
          <a:xfrm>
            <a:off x="8172450" y="4868863"/>
            <a:ext cx="7556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下一次迭代计划会议，</a:t>
            </a:r>
            <a:r>
              <a:rPr lang="en-US" altLang="zh-CN" sz="1400" b="1">
                <a:solidFill>
                  <a:schemeClr val="bg2"/>
                </a:solidFill>
                <a:latin typeface="Times New Roman" panose="02020603050405020304" pitchFamily="18" charset="0"/>
              </a:rPr>
              <a:t>2</a:t>
            </a:r>
            <a:r>
              <a:rPr lang="zh-CN" altLang="en-US" sz="1400" b="1">
                <a:solidFill>
                  <a:schemeClr val="bg2"/>
                </a:solidFill>
                <a:latin typeface="Times New Roman" panose="02020603050405020304" pitchFamily="18" charset="0"/>
              </a:rPr>
              <a:t>小时</a:t>
            </a:r>
          </a:p>
        </p:txBody>
      </p:sp>
      <p:sp>
        <p:nvSpPr>
          <p:cNvPr id="60502" name="Line 85"/>
          <p:cNvSpPr>
            <a:spLocks noChangeShapeType="1"/>
          </p:cNvSpPr>
          <p:nvPr/>
        </p:nvSpPr>
        <p:spPr bwMode="auto">
          <a:xfrm>
            <a:off x="7885113" y="5084763"/>
            <a:ext cx="288925"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3" name="AutoShape 86"/>
          <p:cNvSpPr>
            <a:spLocks noChangeArrowheads="1"/>
          </p:cNvSpPr>
          <p:nvPr/>
        </p:nvSpPr>
        <p:spPr bwMode="auto">
          <a:xfrm>
            <a:off x="6661150" y="6237288"/>
            <a:ext cx="1368425" cy="620712"/>
          </a:xfrm>
          <a:prstGeom prst="foldedCorner">
            <a:avLst>
              <a:gd name="adj" fmla="val 12500"/>
            </a:avLst>
          </a:prstGeom>
          <a:solidFill>
            <a:schemeClr val="accent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在讨论会上</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进行用例建模</a:t>
            </a:r>
          </a:p>
        </p:txBody>
      </p:sp>
      <p:sp>
        <p:nvSpPr>
          <p:cNvPr id="60504" name="Line 87"/>
          <p:cNvSpPr>
            <a:spLocks noChangeShapeType="1"/>
          </p:cNvSpPr>
          <p:nvPr/>
        </p:nvSpPr>
        <p:spPr bwMode="auto">
          <a:xfrm>
            <a:off x="7526338" y="5876925"/>
            <a:ext cx="0" cy="360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599FB-1E47-400E-9C94-EC08CAD8C1C9}" type="slidenum">
              <a:rPr kumimoji="0" lang="en-US" altLang="zh-CN" sz="2600" smtClean="0">
                <a:solidFill>
                  <a:schemeClr val="bg1"/>
                </a:solidFill>
              </a:rPr>
              <a:pPr>
                <a:spcBef>
                  <a:spcPct val="0"/>
                </a:spcBef>
                <a:buClrTx/>
                <a:buSzTx/>
                <a:buFontTx/>
                <a:buNone/>
              </a:pPr>
              <a:t>34</a:t>
            </a:fld>
            <a:endParaRPr kumimoji="0" lang="en-US" altLang="zh-CN" sz="2600" smtClean="0">
              <a:solidFill>
                <a:schemeClr val="bg1"/>
              </a:solidFill>
            </a:endParaRPr>
          </a:p>
        </p:txBody>
      </p:sp>
      <p:sp>
        <p:nvSpPr>
          <p:cNvPr id="6144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61444" name="Rectangle 3"/>
          <p:cNvSpPr>
            <a:spLocks noGrp="1" noChangeArrowheads="1"/>
          </p:cNvSpPr>
          <p:nvPr>
            <p:ph type="body" idx="1"/>
          </p:nvPr>
        </p:nvSpPr>
        <p:spPr>
          <a:xfrm>
            <a:off x="762000" y="1708150"/>
            <a:ext cx="8382000" cy="5105400"/>
          </a:xfrm>
        </p:spPr>
        <p:txBody>
          <a:bodyPr/>
          <a:lstStyle/>
          <a:p>
            <a:pPr eaLnBrk="1" hangingPunct="1">
              <a:buFontTx/>
              <a:buNone/>
            </a:pPr>
            <a:r>
              <a:rPr lang="en-US" altLang="zh-CN" b="1" dirty="0" smtClean="0">
                <a:solidFill>
                  <a:schemeClr val="bg2"/>
                </a:solidFill>
                <a:sym typeface="Wingdings 2" panose="05020102010507070707" pitchFamily="18" charset="2"/>
              </a:rPr>
              <a:t>8. Spiral model(</a:t>
            </a:r>
            <a:r>
              <a:rPr lang="zh-CN" altLang="en-US" b="1" dirty="0" smtClean="0">
                <a:solidFill>
                  <a:schemeClr val="bg2"/>
                </a:solidFill>
                <a:sym typeface="Wingdings 2" panose="05020102010507070707" pitchFamily="18" charset="2"/>
              </a:rPr>
              <a:t>螺旋模型</a:t>
            </a:r>
            <a:r>
              <a:rPr lang="en-US" altLang="zh-CN"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by </a:t>
            </a:r>
            <a:r>
              <a:rPr lang="en-US" altLang="zh-CN" sz="2400" b="1" dirty="0" err="1" smtClean="0">
                <a:solidFill>
                  <a:schemeClr val="bg2"/>
                </a:solidFill>
                <a:sym typeface="Wingdings 2" panose="05020102010507070707" pitchFamily="18" charset="2"/>
              </a:rPr>
              <a:t>boehm</a:t>
            </a:r>
            <a:r>
              <a:rPr lang="en-US" altLang="zh-CN" sz="2400" b="1" dirty="0" smtClean="0">
                <a:solidFill>
                  <a:schemeClr val="bg2"/>
                </a:solidFill>
                <a:sym typeface="Wingdings 2" panose="05020102010507070707" pitchFamily="18" charset="2"/>
              </a:rPr>
              <a:t> (1998) )</a:t>
            </a:r>
          </a:p>
          <a:p>
            <a:pPr eaLnBrk="1" hangingPunct="1">
              <a:lnSpc>
                <a:spcPts val="27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explaining</a:t>
            </a:r>
            <a:r>
              <a:rPr lang="en-US" altLang="zh-CN" sz="2400" b="1" dirty="0" smtClean="0">
                <a:solidFill>
                  <a:schemeClr val="bg2"/>
                </a:solidFill>
                <a:sym typeface="Wingdings 2" panose="05020102010507070707" pitchFamily="18" charset="2"/>
              </a:rPr>
              <a:t>: combine development activities with</a:t>
            </a:r>
          </a:p>
          <a:p>
            <a:pPr eaLnBrk="1" hangingPunct="1">
              <a:lnSpc>
                <a:spcPts val="2700"/>
              </a:lnSpc>
              <a:buFontTx/>
              <a:buNone/>
            </a:pPr>
            <a:r>
              <a:rPr lang="en-US" altLang="zh-CN" sz="2400" b="1" dirty="0" smtClean="0">
                <a:solidFill>
                  <a:schemeClr val="bg2"/>
                </a:solidFill>
                <a:sym typeface="Wingdings 2" panose="05020102010507070707" pitchFamily="18" charset="2"/>
              </a:rPr>
              <a:t>          risk management to minimize and control risk</a:t>
            </a:r>
          </a:p>
          <a:p>
            <a:pPr eaLnBrk="1" hangingPunct="1">
              <a:lnSpc>
                <a:spcPts val="2700"/>
              </a:lnSpc>
              <a:buFontTx/>
              <a:buNone/>
            </a:pPr>
            <a:r>
              <a:rPr lang="zh-CN" altLang="en-US" sz="2400" b="1" dirty="0" smtClean="0">
                <a:solidFill>
                  <a:schemeClr val="bg2"/>
                </a:solidFill>
                <a:sym typeface="Wingdings 2" panose="05020102010507070707" pitchFamily="18" charset="2"/>
              </a:rPr>
              <a:t>（此法将</a:t>
            </a:r>
            <a:r>
              <a:rPr lang="zh-CN" altLang="en-US" sz="2400" b="1" u="sng" dirty="0" smtClean="0">
                <a:solidFill>
                  <a:schemeClr val="bg2"/>
                </a:solidFill>
                <a:sym typeface="Wingdings 2" panose="05020102010507070707" pitchFamily="18" charset="2"/>
              </a:rPr>
              <a:t>开发活动与风险管理结合</a:t>
            </a:r>
            <a:r>
              <a:rPr lang="zh-CN" altLang="en-US" sz="2400" b="1" dirty="0" smtClean="0">
                <a:solidFill>
                  <a:schemeClr val="bg2"/>
                </a:solidFill>
                <a:sym typeface="Wingdings 2" panose="05020102010507070707" pitchFamily="18" charset="2"/>
              </a:rPr>
              <a:t>起来</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以降低和控制风险）</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zh-CN" altLang="en-US" sz="2400" b="1" dirty="0" smtClean="0">
                <a:solidFill>
                  <a:schemeClr val="bg2"/>
                </a:solidFill>
                <a:sym typeface="Wingdings 2" panose="05020102010507070707" pitchFamily="18" charset="2"/>
              </a:rPr>
              <a:t>（该模型的适用范围：较大型软件工程项目）</a:t>
            </a:r>
          </a:p>
          <a:p>
            <a:pPr eaLnBrk="1" hangingPunct="1">
              <a:lnSpc>
                <a:spcPts val="2700"/>
              </a:lnSpc>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spiral model</a:t>
            </a:r>
          </a:p>
          <a:p>
            <a:pPr eaLnBrk="1" hangingPunct="1">
              <a:lnSpc>
                <a:spcPts val="2700"/>
              </a:lnSpc>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FF0066"/>
                </a:solidFill>
                <a:sym typeface="Wingdings 2" panose="05020102010507070707" pitchFamily="18" charset="2"/>
              </a:rPr>
              <a:t>four tasks</a:t>
            </a:r>
            <a:r>
              <a:rPr lang="en-US" altLang="zh-CN" sz="2400" b="1" dirty="0" smtClean="0">
                <a:solidFill>
                  <a:schemeClr val="bg2"/>
                </a:solidFill>
                <a:sym typeface="Wingdings 2" panose="05020102010507070707" pitchFamily="18" charset="2"/>
              </a:rPr>
              <a:t>: plan(</a:t>
            </a:r>
            <a:r>
              <a:rPr lang="zh-CN" altLang="en-US" sz="2400" b="1" dirty="0" smtClean="0">
                <a:solidFill>
                  <a:schemeClr val="bg2"/>
                </a:solidFill>
                <a:sym typeface="Wingdings 2" panose="05020102010507070707" pitchFamily="18" charset="2"/>
              </a:rPr>
              <a:t>计划</a:t>
            </a:r>
            <a:r>
              <a:rPr lang="en-US" altLang="zh-CN" sz="2400" b="1" dirty="0" smtClean="0">
                <a:solidFill>
                  <a:schemeClr val="bg2"/>
                </a:solidFill>
                <a:sym typeface="Wingdings 2" panose="05020102010507070707" pitchFamily="18" charset="2"/>
              </a:rPr>
              <a:t>),  goals/alternatives(</a:t>
            </a:r>
            <a:r>
              <a:rPr lang="zh-CN" altLang="en-US" sz="2400" b="1" dirty="0" smtClean="0">
                <a:solidFill>
                  <a:schemeClr val="bg2"/>
                </a:solidFill>
                <a:sym typeface="Wingdings 2" panose="05020102010507070707" pitchFamily="18" charset="2"/>
              </a:rPr>
              <a:t>目标</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可选</a:t>
            </a:r>
          </a:p>
          <a:p>
            <a:pPr eaLnBrk="1" hangingPunct="1">
              <a:lnSpc>
                <a:spcPts val="2700"/>
              </a:lnSpc>
              <a:buFontTx/>
              <a:buNone/>
            </a:pPr>
            <a:r>
              <a:rPr lang="zh-CN" altLang="en-US" sz="2400" b="1" dirty="0" smtClean="0">
                <a:solidFill>
                  <a:schemeClr val="bg2"/>
                </a:solidFill>
                <a:sym typeface="Wingdings 2" panose="05020102010507070707" pitchFamily="18" charset="2"/>
              </a:rPr>
              <a:t>                          方案</a:t>
            </a:r>
            <a:r>
              <a:rPr lang="en-US" altLang="zh-CN" sz="2400" b="1" dirty="0" smtClean="0">
                <a:solidFill>
                  <a:schemeClr val="bg2"/>
                </a:solidFill>
                <a:sym typeface="Wingdings 2" panose="05020102010507070707" pitchFamily="18" charset="2"/>
              </a:rPr>
              <a:t>),  risk evaluating(</a:t>
            </a:r>
            <a:r>
              <a:rPr lang="zh-CN" altLang="en-US" sz="2400" b="1" dirty="0" smtClean="0">
                <a:solidFill>
                  <a:schemeClr val="bg2"/>
                </a:solidFill>
                <a:sym typeface="Wingdings 2" panose="05020102010507070707" pitchFamily="18" charset="2"/>
              </a:rPr>
              <a:t>风险评估</a:t>
            </a:r>
            <a:r>
              <a:rPr lang="en-US" altLang="zh-CN" sz="2400" b="1" dirty="0" smtClean="0">
                <a:solidFill>
                  <a:schemeClr val="bg2"/>
                </a:solidFill>
                <a:sym typeface="Wingdings 2" panose="05020102010507070707" pitchFamily="18" charset="2"/>
              </a:rPr>
              <a:t>), develop </a:t>
            </a:r>
          </a:p>
          <a:p>
            <a:pPr eaLnBrk="1" hangingPunct="1">
              <a:lnSpc>
                <a:spcPts val="2700"/>
              </a:lnSpc>
              <a:buFontTx/>
              <a:buNone/>
            </a:pPr>
            <a:r>
              <a:rPr lang="en-US" altLang="zh-CN" sz="2400" b="1" dirty="0" smtClean="0">
                <a:solidFill>
                  <a:schemeClr val="bg2"/>
                </a:solidFill>
                <a:sym typeface="Wingdings 2" panose="05020102010507070707" pitchFamily="18" charset="2"/>
              </a:rPr>
              <a:t>                          and test(</a:t>
            </a:r>
            <a:r>
              <a:rPr lang="zh-CN" altLang="en-US" sz="2400" b="1" dirty="0" smtClean="0">
                <a:solidFill>
                  <a:schemeClr val="bg2"/>
                </a:solidFill>
                <a:sym typeface="Wingdings 2" panose="05020102010507070707" pitchFamily="18" charset="2"/>
              </a:rPr>
              <a:t>开发和测试</a:t>
            </a:r>
            <a:r>
              <a:rPr lang="en-US" altLang="zh-CN" sz="2400" b="1" dirty="0" smtClean="0">
                <a:solidFill>
                  <a:schemeClr val="bg2"/>
                </a:solidFill>
                <a:sym typeface="Wingdings 2" panose="05020102010507070707" pitchFamily="18" charset="2"/>
              </a:rPr>
              <a:t>) </a:t>
            </a:r>
          </a:p>
          <a:p>
            <a:pPr eaLnBrk="1" hangingPunct="1">
              <a:lnSpc>
                <a:spcPts val="27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FF0066"/>
                </a:solidFill>
                <a:sym typeface="Wingdings 2" panose="05020102010507070707" pitchFamily="18" charset="2"/>
              </a:rPr>
              <a:t>four iterations</a:t>
            </a:r>
            <a:r>
              <a:rPr lang="en-US" altLang="zh-CN" sz="2400" b="1" dirty="0" smtClean="0">
                <a:solidFill>
                  <a:schemeClr val="bg2"/>
                </a:solidFill>
                <a:sym typeface="Wingdings 2" panose="05020102010507070707" pitchFamily="18" charset="2"/>
              </a:rPr>
              <a:t>: operating conception(</a:t>
            </a:r>
            <a:r>
              <a:rPr lang="zh-CN" altLang="en-US" sz="2400" b="1" dirty="0" smtClean="0">
                <a:solidFill>
                  <a:schemeClr val="bg2"/>
                </a:solidFill>
                <a:sym typeface="Wingdings 2" panose="05020102010507070707" pitchFamily="18" charset="2"/>
              </a:rPr>
              <a:t>操作概念</a:t>
            </a:r>
            <a:r>
              <a:rPr lang="en-US" altLang="zh-CN" sz="2400" b="1" dirty="0" smtClean="0">
                <a:solidFill>
                  <a:schemeClr val="bg2"/>
                </a:solidFill>
                <a:sym typeface="Wingdings 2" panose="05020102010507070707" pitchFamily="18" charset="2"/>
              </a:rPr>
              <a:t>), </a:t>
            </a:r>
          </a:p>
          <a:p>
            <a:pPr eaLnBrk="1" hangingPunct="1">
              <a:lnSpc>
                <a:spcPts val="2700"/>
              </a:lnSpc>
              <a:buFontTx/>
              <a:buNone/>
            </a:pPr>
            <a:r>
              <a:rPr lang="en-US" altLang="zh-CN" sz="2400" b="1" dirty="0" smtClean="0">
                <a:solidFill>
                  <a:schemeClr val="bg2"/>
                </a:solidFill>
                <a:sym typeface="Wingdings 2" panose="05020102010507070707" pitchFamily="18" charset="2"/>
              </a:rPr>
              <a:t>                           requirement(</a:t>
            </a:r>
            <a:r>
              <a:rPr lang="zh-CN" altLang="en-US" sz="2400" b="1" dirty="0" smtClean="0">
                <a:solidFill>
                  <a:schemeClr val="bg2"/>
                </a:solidFill>
                <a:sym typeface="Wingdings 2" panose="05020102010507070707" pitchFamily="18" charset="2"/>
              </a:rPr>
              <a:t>软件需求</a:t>
            </a:r>
            <a:r>
              <a:rPr lang="en-US" altLang="zh-CN" sz="2400" b="1" dirty="0" smtClean="0">
                <a:solidFill>
                  <a:schemeClr val="bg2"/>
                </a:solidFill>
                <a:sym typeface="Wingdings 2" panose="05020102010507070707" pitchFamily="18" charset="2"/>
              </a:rPr>
              <a:t>),  designing(</a:t>
            </a:r>
            <a:r>
              <a:rPr lang="zh-CN" altLang="en-US" sz="2400" b="1" dirty="0" smtClean="0">
                <a:solidFill>
                  <a:schemeClr val="bg2"/>
                </a:solidFill>
                <a:sym typeface="Wingdings 2" panose="05020102010507070707" pitchFamily="18" charset="2"/>
              </a:rPr>
              <a:t>软件设</a:t>
            </a:r>
          </a:p>
          <a:p>
            <a:pPr eaLnBrk="1" hangingPunct="1">
              <a:lnSpc>
                <a:spcPts val="2700"/>
              </a:lnSpc>
              <a:buFontTx/>
              <a:buNone/>
            </a:pPr>
            <a:r>
              <a:rPr lang="zh-CN" altLang="en-US" sz="2400" b="1" dirty="0" smtClean="0">
                <a:solidFill>
                  <a:schemeClr val="bg2"/>
                </a:solidFill>
                <a:sym typeface="Wingdings 2" panose="05020102010507070707" pitchFamily="18" charset="2"/>
              </a:rPr>
              <a:t>                           计</a:t>
            </a:r>
            <a:r>
              <a:rPr lang="en-US" altLang="zh-CN" sz="2400" b="1" dirty="0" smtClean="0">
                <a:solidFill>
                  <a:schemeClr val="bg2"/>
                </a:solidFill>
                <a:sym typeface="Wingdings 2" panose="05020102010507070707" pitchFamily="18" charset="2"/>
              </a:rPr>
              <a:t>),  implementation(</a:t>
            </a:r>
            <a:r>
              <a:rPr lang="zh-CN" altLang="en-US" sz="2400" b="1" dirty="0" smtClean="0">
                <a:solidFill>
                  <a:schemeClr val="bg2"/>
                </a:solidFill>
                <a:sym typeface="Wingdings 2" panose="05020102010507070707" pitchFamily="18" charset="2"/>
              </a:rPr>
              <a:t>系统实现与部署运行</a:t>
            </a:r>
            <a:r>
              <a:rPr lang="en-US" altLang="zh-CN" sz="2400" b="1" dirty="0"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BF589D-A95D-4BB3-8905-F37CE46170A7}" type="slidenum">
              <a:rPr kumimoji="0" lang="en-US" altLang="zh-CN" sz="2600" smtClean="0">
                <a:solidFill>
                  <a:schemeClr val="bg1"/>
                </a:solidFill>
              </a:rPr>
              <a:pPr>
                <a:spcBef>
                  <a:spcPct val="0"/>
                </a:spcBef>
                <a:buClrTx/>
                <a:buSzTx/>
                <a:buFontTx/>
                <a:buNone/>
              </a:pPr>
              <a:t>35</a:t>
            </a:fld>
            <a:endParaRPr kumimoji="0" lang="en-US" altLang="zh-CN" sz="2600" smtClean="0">
              <a:solidFill>
                <a:schemeClr val="bg1"/>
              </a:solidFill>
            </a:endParaRPr>
          </a:p>
        </p:txBody>
      </p:sp>
      <p:sp>
        <p:nvSpPr>
          <p:cNvPr id="6349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63492"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sz="2400" b="1" dirty="0" smtClean="0"/>
              <a:t>   C: </a:t>
            </a:r>
            <a:r>
              <a:rPr lang="en-US" altLang="zh-CN" sz="2400" b="1" dirty="0" smtClean="0">
                <a:latin typeface="Times New Roman" panose="02020603050405020304" pitchFamily="18" charset="0"/>
              </a:rPr>
              <a:t>“</a:t>
            </a:r>
            <a:r>
              <a:rPr lang="en-US" altLang="zh-CN" sz="2400" b="1" dirty="0" smtClean="0"/>
              <a:t>risk analysis</a:t>
            </a:r>
            <a:r>
              <a:rPr lang="en-US" altLang="zh-CN" sz="2400" b="1" dirty="0" smtClean="0">
                <a:latin typeface="Times New Roman" panose="02020603050405020304" pitchFamily="18" charset="0"/>
              </a:rPr>
              <a:t>”</a:t>
            </a:r>
            <a:r>
              <a:rPr lang="en-US" altLang="zh-CN" sz="2400" b="1" dirty="0" smtClean="0"/>
              <a:t> and </a:t>
            </a:r>
            <a:r>
              <a:rPr lang="en-US" altLang="zh-CN" sz="2400" b="1" dirty="0" smtClean="0">
                <a:latin typeface="Times New Roman" panose="02020603050405020304" pitchFamily="18" charset="0"/>
              </a:rPr>
              <a:t>“</a:t>
            </a:r>
            <a:r>
              <a:rPr lang="en-US" altLang="zh-CN" sz="2400" b="1" dirty="0" smtClean="0"/>
              <a:t>prototyping</a:t>
            </a:r>
            <a:r>
              <a:rPr lang="en-US" altLang="zh-CN" sz="2400" b="1" dirty="0" smtClean="0">
                <a:latin typeface="Times New Roman" panose="02020603050405020304" pitchFamily="18" charset="0"/>
              </a:rPr>
              <a:t>”</a:t>
            </a:r>
            <a:r>
              <a:rPr lang="en-US" altLang="zh-CN" sz="2400" b="1" dirty="0" smtClean="0"/>
              <a:t> (in every cycle)</a:t>
            </a:r>
          </a:p>
          <a:p>
            <a:pPr eaLnBrk="1" hangingPunct="1">
              <a:buFontTx/>
              <a:buNone/>
            </a:pPr>
            <a:r>
              <a:rPr lang="en-US" altLang="zh-CN" sz="2400" b="1" dirty="0" smtClean="0"/>
              <a:t>   D: note: the first iteration is:</a:t>
            </a:r>
          </a:p>
          <a:p>
            <a:pPr eaLnBrk="1" hangingPunct="1">
              <a:buFontTx/>
              <a:buNone/>
            </a:pPr>
            <a:r>
              <a:rPr lang="en-US" altLang="zh-CN" sz="2400" b="1" dirty="0" smtClean="0"/>
              <a:t>        nominal plan     normal plan (</a:t>
            </a:r>
            <a:r>
              <a:rPr lang="en-US" altLang="zh-CN" sz="2400" b="1" dirty="0" smtClean="0">
                <a:solidFill>
                  <a:srgbClr val="0000FF"/>
                </a:solidFill>
              </a:rPr>
              <a:t>concept of operation</a:t>
            </a:r>
            <a:r>
              <a:rPr lang="en-US" altLang="zh-CN" sz="2400" b="1" dirty="0" smtClean="0"/>
              <a:t>)</a:t>
            </a:r>
          </a:p>
          <a:p>
            <a:pPr eaLnBrk="1" hangingPunct="1">
              <a:buFontTx/>
              <a:buNone/>
            </a:pPr>
            <a:r>
              <a:rPr lang="en-US" altLang="zh-CN" sz="2400" b="1" dirty="0" smtClean="0"/>
              <a:t>       </a:t>
            </a:r>
            <a:r>
              <a:rPr lang="zh-CN" altLang="en-US" sz="2400" b="1" dirty="0" smtClean="0"/>
              <a:t>（简要设想）      （正式计划</a:t>
            </a:r>
            <a:r>
              <a:rPr lang="en-US" altLang="zh-CN" sz="2400" b="1" dirty="0" smtClean="0"/>
              <a:t>/</a:t>
            </a:r>
            <a:r>
              <a:rPr lang="zh-CN" altLang="en-US" sz="2400" b="1" dirty="0" smtClean="0">
                <a:solidFill>
                  <a:srgbClr val="0000FF"/>
                </a:solidFill>
              </a:rPr>
              <a:t>操作概念</a:t>
            </a:r>
            <a:r>
              <a:rPr lang="en-US" altLang="zh-CN" sz="2400" b="1" dirty="0" smtClean="0"/>
              <a:t>/</a:t>
            </a:r>
            <a:r>
              <a:rPr lang="zh-CN" altLang="en-US" sz="2400" b="1" dirty="0" smtClean="0"/>
              <a:t>行业名词）</a:t>
            </a:r>
          </a:p>
          <a:p>
            <a:pPr eaLnBrk="1" hangingPunct="1">
              <a:buFontTx/>
              <a:buNone/>
            </a:pPr>
            <a:r>
              <a:rPr lang="zh-CN" altLang="en-US" sz="2400" b="1" dirty="0" smtClean="0"/>
              <a:t>      </a:t>
            </a:r>
            <a:r>
              <a:rPr lang="zh-CN" altLang="en-US" sz="2400" b="1" dirty="0" smtClean="0">
                <a:solidFill>
                  <a:srgbClr val="0000FF"/>
                </a:solidFill>
              </a:rPr>
              <a:t>操作概念</a:t>
            </a:r>
            <a:r>
              <a:rPr lang="en-US" altLang="zh-CN" sz="2400" b="1" dirty="0" smtClean="0"/>
              <a:t>: </a:t>
            </a:r>
            <a:r>
              <a:rPr lang="zh-CN" altLang="en-US" sz="2400" b="1" dirty="0" smtClean="0"/>
              <a:t>结合业务模型，总结出若干基本的软件操作或</a:t>
            </a:r>
            <a:endParaRPr lang="en-US" altLang="zh-CN" sz="2400" b="1" dirty="0" smtClean="0"/>
          </a:p>
          <a:p>
            <a:pPr eaLnBrk="1" hangingPunct="1">
              <a:buFontTx/>
              <a:buNone/>
            </a:pPr>
            <a:r>
              <a:rPr lang="en-US" altLang="zh-CN" sz="2400" b="1" dirty="0"/>
              <a:t> </a:t>
            </a:r>
            <a:r>
              <a:rPr lang="en-US" altLang="zh-CN" sz="2400" b="1" dirty="0" smtClean="0"/>
              <a:t>                      </a:t>
            </a:r>
            <a:r>
              <a:rPr lang="zh-CN" altLang="en-US" sz="2400" b="1" dirty="0" smtClean="0"/>
              <a:t>流程</a:t>
            </a:r>
            <a:r>
              <a:rPr lang="en-US" altLang="zh-CN" sz="2400" b="1" dirty="0" smtClean="0"/>
              <a:t>, </a:t>
            </a:r>
            <a:r>
              <a:rPr lang="zh-CN" altLang="en-US" sz="2400" b="1" dirty="0" smtClean="0"/>
              <a:t>涉及角色，动作，制约关系等等</a:t>
            </a:r>
            <a:r>
              <a:rPr lang="en-US" altLang="zh-CN" sz="2400" b="1" dirty="0" smtClean="0"/>
              <a:t>----</a:t>
            </a:r>
            <a:r>
              <a:rPr lang="zh-CN" altLang="en-US" sz="2400" b="1" dirty="0" smtClean="0"/>
              <a:t>构成</a:t>
            </a:r>
            <a:endParaRPr lang="en-US" altLang="zh-CN" sz="2400" b="1" dirty="0" smtClean="0"/>
          </a:p>
          <a:p>
            <a:pPr eaLnBrk="1" hangingPunct="1">
              <a:buFontTx/>
              <a:buNone/>
            </a:pPr>
            <a:r>
              <a:rPr lang="en-US" altLang="zh-CN" sz="2400" b="1" dirty="0"/>
              <a:t> </a:t>
            </a:r>
            <a:r>
              <a:rPr lang="en-US" altLang="zh-CN" sz="2400" b="1" dirty="0" smtClean="0"/>
              <a:t>                      </a:t>
            </a:r>
            <a:r>
              <a:rPr lang="zh-CN" altLang="en-US" sz="2400" b="1" dirty="0" smtClean="0"/>
              <a:t>早期领域模型（下页图）</a:t>
            </a:r>
          </a:p>
          <a:p>
            <a:pPr eaLnBrk="1" hangingPunct="1">
              <a:buFontTx/>
              <a:buNone/>
            </a:pPr>
            <a:r>
              <a:rPr lang="zh-CN" altLang="en-US" sz="2400" b="1" dirty="0" smtClean="0"/>
              <a:t>      大型系统：很多时候一开始是类似领域模型的文档集合。</a:t>
            </a:r>
          </a:p>
          <a:p>
            <a:pPr eaLnBrk="1" hangingPunct="1">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conclusion: </a:t>
            </a:r>
            <a:endParaRPr lang="en-US" altLang="zh-CN" sz="2400" b="1" dirty="0" smtClean="0"/>
          </a:p>
          <a:p>
            <a:pPr eaLnBrk="1" hangingPunct="1">
              <a:buFontTx/>
              <a:buNone/>
            </a:pPr>
            <a:r>
              <a:rPr lang="en-US" altLang="zh-CN" sz="2400" b="1" dirty="0" smtClean="0"/>
              <a:t>   A: developing task----a collection of process models</a:t>
            </a:r>
          </a:p>
          <a:p>
            <a:pPr eaLnBrk="1" hangingPunct="1">
              <a:buFontTx/>
              <a:buNone/>
            </a:pPr>
            <a:r>
              <a:rPr lang="en-US" altLang="zh-CN" sz="2400" b="1" dirty="0" smtClean="0"/>
              <a:t>   B: activities is relatively independent (they don</a:t>
            </a:r>
            <a:r>
              <a:rPr lang="en-US" altLang="zh-CN" sz="2400" b="1" dirty="0" smtClean="0">
                <a:latin typeface="Times New Roman" panose="02020603050405020304" pitchFamily="18" charset="0"/>
              </a:rPr>
              <a:t>’</a:t>
            </a:r>
            <a:r>
              <a:rPr lang="en-US" altLang="zh-CN" sz="2400" b="1" dirty="0" smtClean="0"/>
              <a:t>t rely</a:t>
            </a:r>
          </a:p>
          <a:p>
            <a:pPr eaLnBrk="1" hangingPunct="1">
              <a:buFontTx/>
              <a:buNone/>
            </a:pPr>
            <a:r>
              <a:rPr lang="en-US" altLang="zh-CN" sz="2400" b="1" dirty="0" smtClean="0"/>
              <a:t>        on a particular model)</a:t>
            </a:r>
          </a:p>
        </p:txBody>
      </p:sp>
      <p:sp>
        <p:nvSpPr>
          <p:cNvPr id="63493" name="Line 4"/>
          <p:cNvSpPr>
            <a:spLocks noChangeShapeType="1"/>
          </p:cNvSpPr>
          <p:nvPr/>
        </p:nvSpPr>
        <p:spPr bwMode="auto">
          <a:xfrm>
            <a:off x="3429000" y="2852936"/>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DB500C-EE84-420B-827B-24BCEA45DACE}" type="slidenum">
              <a:rPr kumimoji="0" lang="en-US" altLang="zh-CN" sz="2600" smtClean="0">
                <a:solidFill>
                  <a:schemeClr val="bg1"/>
                </a:solidFill>
              </a:rPr>
              <a:pPr>
                <a:spcBef>
                  <a:spcPct val="0"/>
                </a:spcBef>
                <a:buClrTx/>
                <a:buSzTx/>
                <a:buFontTx/>
                <a:buNone/>
              </a:pPr>
              <a:t>36</a:t>
            </a:fld>
            <a:endParaRPr kumimoji="0" lang="en-US" altLang="zh-CN" sz="2600" smtClean="0">
              <a:solidFill>
                <a:schemeClr val="bg1"/>
              </a:solidFill>
            </a:endParaRPr>
          </a:p>
        </p:txBody>
      </p:sp>
      <p:sp>
        <p:nvSpPr>
          <p:cNvPr id="65539" name="Rectangle 4"/>
          <p:cNvSpPr>
            <a:spLocks noChangeArrowheads="1"/>
          </p:cNvSpPr>
          <p:nvPr/>
        </p:nvSpPr>
        <p:spPr bwMode="auto">
          <a:xfrm>
            <a:off x="152400" y="0"/>
            <a:ext cx="92202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40" name="Text Box 6"/>
          <p:cNvSpPr txBox="1">
            <a:spLocks noChangeArrowheads="1"/>
          </p:cNvSpPr>
          <p:nvPr/>
        </p:nvSpPr>
        <p:spPr bwMode="auto">
          <a:xfrm>
            <a:off x="5715000" y="762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000" b="1">
                <a:latin typeface="Times New Roman" panose="02020603050405020304" pitchFamily="18" charset="0"/>
              </a:rPr>
              <a:t>PART ONE – The Process</a:t>
            </a:r>
          </a:p>
        </p:txBody>
      </p:sp>
      <p:sp>
        <p:nvSpPr>
          <p:cNvPr id="118791" name="AutoShape 7" descr="白色大理石"/>
          <p:cNvSpPr>
            <a:spLocks noChangeArrowheads="1"/>
          </p:cNvSpPr>
          <p:nvPr/>
        </p:nvSpPr>
        <p:spPr bwMode="auto">
          <a:xfrm flipH="1">
            <a:off x="381000" y="6019800"/>
            <a:ext cx="2286000" cy="685800"/>
          </a:xfrm>
          <a:prstGeom prst="cube">
            <a:avLst>
              <a:gd name="adj" fmla="val 12704"/>
            </a:avLst>
          </a:prstGeom>
          <a:blipFill dpi="0" rotWithShape="0">
            <a:blip r:embed="rId6"/>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tx2"/>
                </a:solidFill>
              </a:rPr>
              <a:t>Spiral </a:t>
            </a:r>
            <a:r>
              <a:rPr lang="en-US" altLang="zh-CN" sz="2400" b="1"/>
              <a:t>Model</a:t>
            </a:r>
          </a:p>
        </p:txBody>
      </p:sp>
      <p:sp>
        <p:nvSpPr>
          <p:cNvPr id="118792" name="Line 8"/>
          <p:cNvSpPr>
            <a:spLocks noChangeShapeType="1"/>
          </p:cNvSpPr>
          <p:nvPr/>
        </p:nvSpPr>
        <p:spPr bwMode="auto">
          <a:xfrm>
            <a:off x="846138" y="3117850"/>
            <a:ext cx="81946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9"/>
          <p:cNvGrpSpPr>
            <a:grpSpLocks/>
          </p:cNvGrpSpPr>
          <p:nvPr/>
        </p:nvGrpSpPr>
        <p:grpSpPr bwMode="auto">
          <a:xfrm>
            <a:off x="76200" y="2803525"/>
            <a:ext cx="2073275" cy="646113"/>
            <a:chOff x="48" y="1595"/>
            <a:chExt cx="1306" cy="407"/>
          </a:xfrm>
        </p:grpSpPr>
        <p:sp>
          <p:nvSpPr>
            <p:cNvPr id="65599" name="Text Box 10"/>
            <p:cNvSpPr txBox="1">
              <a:spLocks noChangeArrowheads="1"/>
            </p:cNvSpPr>
            <p:nvPr/>
          </p:nvSpPr>
          <p:spPr bwMode="auto">
            <a:xfrm>
              <a:off x="48" y="1674"/>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Review</a:t>
              </a:r>
              <a:endParaRPr lang="en-US" altLang="zh-CN" sz="1800" b="1">
                <a:latin typeface="Times New Roman" panose="02020603050405020304" pitchFamily="18" charset="0"/>
              </a:endParaRPr>
            </a:p>
          </p:txBody>
        </p:sp>
        <p:sp>
          <p:nvSpPr>
            <p:cNvPr id="65600" name="Text Box 11"/>
            <p:cNvSpPr txBox="1">
              <a:spLocks noChangeArrowheads="1"/>
            </p:cNvSpPr>
            <p:nvPr/>
          </p:nvSpPr>
          <p:spPr bwMode="auto">
            <a:xfrm>
              <a:off x="442" y="159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Commitment</a:t>
              </a:r>
            </a:p>
          </p:txBody>
        </p:sp>
        <p:sp>
          <p:nvSpPr>
            <p:cNvPr id="65601" name="Text Box 12"/>
            <p:cNvSpPr txBox="1">
              <a:spLocks noChangeArrowheads="1"/>
            </p:cNvSpPr>
            <p:nvPr/>
          </p:nvSpPr>
          <p:spPr bwMode="auto">
            <a:xfrm>
              <a:off x="510" y="1790"/>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Partition</a:t>
              </a:r>
            </a:p>
          </p:txBody>
        </p:sp>
      </p:grpSp>
      <p:sp>
        <p:nvSpPr>
          <p:cNvPr id="118797" name="Line 13"/>
          <p:cNvSpPr>
            <a:spLocks noChangeShapeType="1"/>
          </p:cNvSpPr>
          <p:nvPr/>
        </p:nvSpPr>
        <p:spPr bwMode="auto">
          <a:xfrm flipH="1" flipV="1">
            <a:off x="3733800" y="228600"/>
            <a:ext cx="33338" cy="6629400"/>
          </a:xfrm>
          <a:prstGeom prst="line">
            <a:avLst/>
          </a:prstGeom>
          <a:noFill/>
          <a:ln w="31750">
            <a:solidFill>
              <a:schemeClr val="tx1"/>
            </a:solidFill>
            <a:round/>
            <a:headE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Text Box 14"/>
          <p:cNvSpPr txBox="1">
            <a:spLocks noChangeArrowheads="1"/>
          </p:cNvSpPr>
          <p:nvPr/>
        </p:nvSpPr>
        <p:spPr bwMode="auto">
          <a:xfrm>
            <a:off x="3771900" y="2393950"/>
            <a:ext cx="609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799" name="Text Box 15"/>
          <p:cNvSpPr txBox="1">
            <a:spLocks noChangeArrowheads="1"/>
          </p:cNvSpPr>
          <p:nvPr/>
        </p:nvSpPr>
        <p:spPr bwMode="auto">
          <a:xfrm>
            <a:off x="4419600" y="26606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118800" name="Text Box 16"/>
          <p:cNvSpPr txBox="1">
            <a:spLocks noChangeArrowheads="1"/>
          </p:cNvSpPr>
          <p:nvPr/>
        </p:nvSpPr>
        <p:spPr bwMode="auto">
          <a:xfrm>
            <a:off x="5867400" y="3081338"/>
            <a:ext cx="31242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Simulations, models, benchmarks</a:t>
            </a:r>
          </a:p>
        </p:txBody>
      </p:sp>
      <p:sp>
        <p:nvSpPr>
          <p:cNvPr id="118801" name="Text Box 17"/>
          <p:cNvSpPr txBox="1">
            <a:spLocks noChangeArrowheads="1"/>
          </p:cNvSpPr>
          <p:nvPr/>
        </p:nvSpPr>
        <p:spPr bwMode="auto">
          <a:xfrm>
            <a:off x="2438400" y="3117850"/>
            <a:ext cx="1371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en-US" altLang="zh-CN" sz="1600" b="1">
                <a:latin typeface="Times New Roman" panose="02020603050405020304" pitchFamily="18" charset="0"/>
              </a:rPr>
              <a:t>Requirements plan, life-cycle plan</a:t>
            </a:r>
          </a:p>
        </p:txBody>
      </p:sp>
      <p:sp>
        <p:nvSpPr>
          <p:cNvPr id="118802" name="Line 18"/>
          <p:cNvSpPr>
            <a:spLocks noChangeShapeType="1"/>
          </p:cNvSpPr>
          <p:nvPr/>
        </p:nvSpPr>
        <p:spPr bwMode="auto">
          <a:xfrm>
            <a:off x="4379913" y="2322513"/>
            <a:ext cx="0" cy="7953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Text Box 19"/>
          <p:cNvSpPr txBox="1">
            <a:spLocks noChangeArrowheads="1"/>
          </p:cNvSpPr>
          <p:nvPr/>
        </p:nvSpPr>
        <p:spPr bwMode="auto">
          <a:xfrm>
            <a:off x="3886200" y="3346450"/>
            <a:ext cx="1143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1600" b="1">
                <a:latin typeface="Times New Roman" panose="02020603050405020304" pitchFamily="18" charset="0"/>
              </a:rPr>
              <a:t>Concept of operation</a:t>
            </a:r>
          </a:p>
        </p:txBody>
      </p:sp>
      <p:sp>
        <p:nvSpPr>
          <p:cNvPr id="118804" name="Line 20"/>
          <p:cNvSpPr>
            <a:spLocks noChangeShapeType="1"/>
          </p:cNvSpPr>
          <p:nvPr/>
        </p:nvSpPr>
        <p:spPr bwMode="auto">
          <a:xfrm>
            <a:off x="3767138" y="3117850"/>
            <a:ext cx="5029200" cy="457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5" name="Text Box 21"/>
          <p:cNvSpPr txBox="1">
            <a:spLocks noChangeArrowheads="1"/>
          </p:cNvSpPr>
          <p:nvPr/>
        </p:nvSpPr>
        <p:spPr bwMode="auto">
          <a:xfrm>
            <a:off x="5524500" y="2695575"/>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118806" name="Text Box 22"/>
          <p:cNvSpPr txBox="1">
            <a:spLocks noChangeArrowheads="1"/>
          </p:cNvSpPr>
          <p:nvPr/>
        </p:nvSpPr>
        <p:spPr bwMode="auto">
          <a:xfrm>
            <a:off x="4876800" y="19478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07" name="Freeform 23"/>
          <p:cNvSpPr>
            <a:spLocks/>
          </p:cNvSpPr>
          <p:nvPr/>
        </p:nvSpPr>
        <p:spPr bwMode="auto">
          <a:xfrm>
            <a:off x="2374900" y="3128963"/>
            <a:ext cx="1371600" cy="914400"/>
          </a:xfrm>
          <a:custGeom>
            <a:avLst/>
            <a:gdLst>
              <a:gd name="T0" fmla="*/ 0 w 864"/>
              <a:gd name="T1" fmla="*/ 0 h 576"/>
              <a:gd name="T2" fmla="*/ 2147483646 w 864"/>
              <a:gd name="T3" fmla="*/ 2147483646 h 576"/>
              <a:gd name="T4" fmla="*/ 2147483646 w 864"/>
              <a:gd name="T5" fmla="*/ 2147483646 h 576"/>
              <a:gd name="T6" fmla="*/ 2147483646 w 864"/>
              <a:gd name="T7" fmla="*/ 2147483646 h 576"/>
              <a:gd name="T8" fmla="*/ 0 60000 65536"/>
              <a:gd name="T9" fmla="*/ 0 60000 65536"/>
              <a:gd name="T10" fmla="*/ 0 60000 65536"/>
              <a:gd name="T11" fmla="*/ 0 60000 65536"/>
              <a:gd name="T12" fmla="*/ 0 w 864"/>
              <a:gd name="T13" fmla="*/ 0 h 576"/>
              <a:gd name="T14" fmla="*/ 864 w 864"/>
              <a:gd name="T15" fmla="*/ 576 h 576"/>
            </a:gdLst>
            <a:ahLst/>
            <a:cxnLst>
              <a:cxn ang="T8">
                <a:pos x="T0" y="T1"/>
              </a:cxn>
              <a:cxn ang="T9">
                <a:pos x="T2" y="T3"/>
              </a:cxn>
              <a:cxn ang="T10">
                <a:pos x="T4" y="T5"/>
              </a:cxn>
              <a:cxn ang="T11">
                <a:pos x="T6" y="T7"/>
              </a:cxn>
            </a:cxnLst>
            <a:rect l="T12" t="T13" r="T14" b="T15"/>
            <a:pathLst>
              <a:path w="864" h="576">
                <a:moveTo>
                  <a:pt x="0" y="0"/>
                </a:moveTo>
                <a:cubicBezTo>
                  <a:pt x="0" y="104"/>
                  <a:pt x="0" y="208"/>
                  <a:pt x="48" y="288"/>
                </a:cubicBezTo>
                <a:cubicBezTo>
                  <a:pt x="96" y="368"/>
                  <a:pt x="152" y="432"/>
                  <a:pt x="288" y="480"/>
                </a:cubicBezTo>
                <a:cubicBezTo>
                  <a:pt x="424" y="528"/>
                  <a:pt x="644" y="552"/>
                  <a:pt x="864" y="57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8" name="Freeform 24"/>
          <p:cNvSpPr>
            <a:spLocks/>
          </p:cNvSpPr>
          <p:nvPr/>
        </p:nvSpPr>
        <p:spPr bwMode="auto">
          <a:xfrm>
            <a:off x="3733800" y="1709738"/>
            <a:ext cx="2895600" cy="1403350"/>
          </a:xfrm>
          <a:custGeom>
            <a:avLst/>
            <a:gdLst>
              <a:gd name="T0" fmla="*/ 0 w 1888"/>
              <a:gd name="T1" fmla="*/ 2147483646 h 872"/>
              <a:gd name="T2" fmla="*/ 2147483646 w 1888"/>
              <a:gd name="T3" fmla="*/ 2147483646 h 872"/>
              <a:gd name="T4" fmla="*/ 2147483646 w 1888"/>
              <a:gd name="T5" fmla="*/ 2147483646 h 872"/>
              <a:gd name="T6" fmla="*/ 2147483646 w 1888"/>
              <a:gd name="T7" fmla="*/ 2147483646 h 872"/>
              <a:gd name="T8" fmla="*/ 2147483646 w 1888"/>
              <a:gd name="T9" fmla="*/ 2147483646 h 872"/>
              <a:gd name="T10" fmla="*/ 2147483646 w 1888"/>
              <a:gd name="T11" fmla="*/ 2147483646 h 872"/>
              <a:gd name="T12" fmla="*/ 2147483646 w 1888"/>
              <a:gd name="T13" fmla="*/ 2147483646 h 872"/>
              <a:gd name="T14" fmla="*/ 0 60000 65536"/>
              <a:gd name="T15" fmla="*/ 0 60000 65536"/>
              <a:gd name="T16" fmla="*/ 0 60000 65536"/>
              <a:gd name="T17" fmla="*/ 0 60000 65536"/>
              <a:gd name="T18" fmla="*/ 0 60000 65536"/>
              <a:gd name="T19" fmla="*/ 0 60000 65536"/>
              <a:gd name="T20" fmla="*/ 0 60000 65536"/>
              <a:gd name="T21" fmla="*/ 0 w 1888"/>
              <a:gd name="T22" fmla="*/ 0 h 872"/>
              <a:gd name="T23" fmla="*/ 1888 w 1888"/>
              <a:gd name="T24" fmla="*/ 872 h 8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88" h="872">
                <a:moveTo>
                  <a:pt x="0" y="56"/>
                </a:moveTo>
                <a:cubicBezTo>
                  <a:pt x="144" y="28"/>
                  <a:pt x="288" y="0"/>
                  <a:pt x="480" y="8"/>
                </a:cubicBezTo>
                <a:cubicBezTo>
                  <a:pt x="672" y="16"/>
                  <a:pt x="976" y="56"/>
                  <a:pt x="1152" y="104"/>
                </a:cubicBezTo>
                <a:cubicBezTo>
                  <a:pt x="1328" y="152"/>
                  <a:pt x="1432" y="224"/>
                  <a:pt x="1536" y="296"/>
                </a:cubicBezTo>
                <a:cubicBezTo>
                  <a:pt x="1640" y="368"/>
                  <a:pt x="1720" y="456"/>
                  <a:pt x="1776" y="536"/>
                </a:cubicBezTo>
                <a:cubicBezTo>
                  <a:pt x="1832" y="616"/>
                  <a:pt x="1856" y="720"/>
                  <a:pt x="1872" y="776"/>
                </a:cubicBezTo>
                <a:cubicBezTo>
                  <a:pt x="1888" y="832"/>
                  <a:pt x="1880" y="852"/>
                  <a:pt x="1872" y="872"/>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9" name="Text Box 25"/>
          <p:cNvSpPr txBox="1">
            <a:spLocks noChangeArrowheads="1"/>
          </p:cNvSpPr>
          <p:nvPr/>
        </p:nvSpPr>
        <p:spPr bwMode="auto">
          <a:xfrm>
            <a:off x="4951413" y="3686175"/>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lang="en-US" altLang="zh-CN" sz="1600" b="1">
                <a:latin typeface="Times New Roman" panose="02020603050405020304" pitchFamily="18" charset="0"/>
              </a:rPr>
              <a:t>Software requirements</a:t>
            </a:r>
          </a:p>
        </p:txBody>
      </p:sp>
      <p:sp>
        <p:nvSpPr>
          <p:cNvPr id="118810" name="Text Box 26"/>
          <p:cNvSpPr txBox="1">
            <a:spLocks noChangeArrowheads="1"/>
          </p:cNvSpPr>
          <p:nvPr/>
        </p:nvSpPr>
        <p:spPr bwMode="auto">
          <a:xfrm>
            <a:off x="3886200" y="4184650"/>
            <a:ext cx="137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Requirements validation</a:t>
            </a:r>
          </a:p>
        </p:txBody>
      </p:sp>
      <p:sp>
        <p:nvSpPr>
          <p:cNvPr id="118811" name="Arc 27"/>
          <p:cNvSpPr>
            <a:spLocks/>
          </p:cNvSpPr>
          <p:nvPr/>
        </p:nvSpPr>
        <p:spPr bwMode="auto">
          <a:xfrm rot="-5400000" flipH="1" flipV="1">
            <a:off x="4402932" y="2612231"/>
            <a:ext cx="1522412" cy="2854325"/>
          </a:xfrm>
          <a:custGeom>
            <a:avLst/>
            <a:gdLst>
              <a:gd name="T0" fmla="*/ 0 w 21597"/>
              <a:gd name="T1" fmla="*/ 0 h 21600"/>
              <a:gd name="T2" fmla="*/ 2147483646 w 21597"/>
              <a:gd name="T3" fmla="*/ 2147483646 h 21600"/>
              <a:gd name="T4" fmla="*/ 0 w 21597"/>
              <a:gd name="T5" fmla="*/ 2147483646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5" y="0"/>
                  <a:pt x="21409" y="9462"/>
                  <a:pt x="21597" y="21255"/>
                </a:cubicBezTo>
              </a:path>
              <a:path w="21597" h="21600" stroke="0" extrusionOk="0">
                <a:moveTo>
                  <a:pt x="-1" y="0"/>
                </a:moveTo>
                <a:cubicBezTo>
                  <a:pt x="11795" y="0"/>
                  <a:pt x="21409" y="9462"/>
                  <a:pt x="21597" y="21255"/>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2" name="Text Box 28"/>
          <p:cNvSpPr txBox="1">
            <a:spLocks noChangeArrowheads="1"/>
          </p:cNvSpPr>
          <p:nvPr/>
        </p:nvSpPr>
        <p:spPr bwMode="auto">
          <a:xfrm>
            <a:off x="2819400" y="4010025"/>
            <a:ext cx="990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Develop-ment plan</a:t>
            </a:r>
          </a:p>
        </p:txBody>
      </p:sp>
      <p:sp>
        <p:nvSpPr>
          <p:cNvPr id="118813" name="Arc 29"/>
          <p:cNvSpPr>
            <a:spLocks/>
          </p:cNvSpPr>
          <p:nvPr/>
        </p:nvSpPr>
        <p:spPr bwMode="auto">
          <a:xfrm flipH="1" flipV="1">
            <a:off x="2244725" y="3114675"/>
            <a:ext cx="1524000" cy="1695450"/>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4" name="Arc 30"/>
          <p:cNvSpPr>
            <a:spLocks/>
          </p:cNvSpPr>
          <p:nvPr/>
        </p:nvSpPr>
        <p:spPr bwMode="auto">
          <a:xfrm flipV="1">
            <a:off x="3775075" y="3084513"/>
            <a:ext cx="1770063" cy="95408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5" name="Arc 31"/>
          <p:cNvSpPr>
            <a:spLocks/>
          </p:cNvSpPr>
          <p:nvPr/>
        </p:nvSpPr>
        <p:spPr bwMode="auto">
          <a:xfrm>
            <a:off x="3775075" y="2255838"/>
            <a:ext cx="1752600" cy="838200"/>
          </a:xfrm>
          <a:custGeom>
            <a:avLst/>
            <a:gdLst>
              <a:gd name="T0" fmla="*/ 0 w 24830"/>
              <a:gd name="T1" fmla="*/ 2147483646 h 21600"/>
              <a:gd name="T2" fmla="*/ 2147483646 w 24830"/>
              <a:gd name="T3" fmla="*/ 2147483646 h 21600"/>
              <a:gd name="T4" fmla="*/ 2147483646 w 24830"/>
              <a:gd name="T5" fmla="*/ 2147483646 h 21600"/>
              <a:gd name="T6" fmla="*/ 0 60000 65536"/>
              <a:gd name="T7" fmla="*/ 0 60000 65536"/>
              <a:gd name="T8" fmla="*/ 0 60000 65536"/>
              <a:gd name="T9" fmla="*/ 0 w 24830"/>
              <a:gd name="T10" fmla="*/ 0 h 21600"/>
              <a:gd name="T11" fmla="*/ 24830 w 24830"/>
              <a:gd name="T12" fmla="*/ 21600 h 21600"/>
            </a:gdLst>
            <a:ahLst/>
            <a:cxnLst>
              <a:cxn ang="T6">
                <a:pos x="T0" y="T1"/>
              </a:cxn>
              <a:cxn ang="T7">
                <a:pos x="T2" y="T3"/>
              </a:cxn>
              <a:cxn ang="T8">
                <a:pos x="T4" y="T5"/>
              </a:cxn>
            </a:cxnLst>
            <a:rect l="T9" t="T10" r="T11" b="T12"/>
            <a:pathLst>
              <a:path w="24830" h="21600" fill="none" extrusionOk="0">
                <a:moveTo>
                  <a:pt x="-1" y="242"/>
                </a:moveTo>
                <a:cubicBezTo>
                  <a:pt x="1069" y="81"/>
                  <a:pt x="2148" y="-1"/>
                  <a:pt x="3230" y="0"/>
                </a:cubicBezTo>
                <a:cubicBezTo>
                  <a:pt x="15159" y="0"/>
                  <a:pt x="24830" y="9670"/>
                  <a:pt x="24830" y="21600"/>
                </a:cubicBezTo>
              </a:path>
              <a:path w="24830" h="21600" stroke="0" extrusionOk="0">
                <a:moveTo>
                  <a:pt x="-1" y="242"/>
                </a:moveTo>
                <a:cubicBezTo>
                  <a:pt x="1069" y="81"/>
                  <a:pt x="2148" y="-1"/>
                  <a:pt x="3230" y="0"/>
                </a:cubicBezTo>
                <a:cubicBezTo>
                  <a:pt x="15159" y="0"/>
                  <a:pt x="24830" y="9670"/>
                  <a:pt x="24830" y="21600"/>
                </a:cubicBezTo>
                <a:lnTo>
                  <a:pt x="3230" y="21600"/>
                </a:lnTo>
                <a:lnTo>
                  <a:pt x="-1" y="242"/>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6" name="Arc 32"/>
          <p:cNvSpPr>
            <a:spLocks/>
          </p:cNvSpPr>
          <p:nvPr/>
        </p:nvSpPr>
        <p:spPr bwMode="auto">
          <a:xfrm flipH="1">
            <a:off x="2667000" y="2252663"/>
            <a:ext cx="1443038" cy="874712"/>
          </a:xfrm>
          <a:custGeom>
            <a:avLst/>
            <a:gdLst>
              <a:gd name="T0" fmla="*/ 2147483646 w 21600"/>
              <a:gd name="T1" fmla="*/ 0 h 20963"/>
              <a:gd name="T2" fmla="*/ 2147483646 w 21600"/>
              <a:gd name="T3" fmla="*/ 2147483646 h 20963"/>
              <a:gd name="T4" fmla="*/ 0 w 21600"/>
              <a:gd name="T5" fmla="*/ 2147483646 h 20963"/>
              <a:gd name="T6" fmla="*/ 0 60000 65536"/>
              <a:gd name="T7" fmla="*/ 0 60000 65536"/>
              <a:gd name="T8" fmla="*/ 0 60000 65536"/>
              <a:gd name="T9" fmla="*/ 0 w 21600"/>
              <a:gd name="T10" fmla="*/ 0 h 20963"/>
              <a:gd name="T11" fmla="*/ 21600 w 21600"/>
              <a:gd name="T12" fmla="*/ 20963 h 20963"/>
            </a:gdLst>
            <a:ahLst/>
            <a:cxnLst>
              <a:cxn ang="T6">
                <a:pos x="T0" y="T1"/>
              </a:cxn>
              <a:cxn ang="T7">
                <a:pos x="T2" y="T3"/>
              </a:cxn>
              <a:cxn ang="T8">
                <a:pos x="T4" y="T5"/>
              </a:cxn>
            </a:cxnLst>
            <a:rect l="T9" t="T10" r="T11" b="T12"/>
            <a:pathLst>
              <a:path w="21600" h="20963" fill="none" extrusionOk="0">
                <a:moveTo>
                  <a:pt x="5206" y="-1"/>
                </a:moveTo>
                <a:cubicBezTo>
                  <a:pt x="14837" y="2391"/>
                  <a:pt x="21600" y="11038"/>
                  <a:pt x="21600" y="20963"/>
                </a:cubicBezTo>
              </a:path>
              <a:path w="21600" h="20963" stroke="0" extrusionOk="0">
                <a:moveTo>
                  <a:pt x="5206" y="-1"/>
                </a:moveTo>
                <a:cubicBezTo>
                  <a:pt x="14837" y="2391"/>
                  <a:pt x="21600" y="11038"/>
                  <a:pt x="21600" y="20963"/>
                </a:cubicBezTo>
                <a:lnTo>
                  <a:pt x="0" y="20963"/>
                </a:lnTo>
                <a:lnTo>
                  <a:pt x="5206" y="-1"/>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7" name="Arc 33"/>
          <p:cNvSpPr>
            <a:spLocks/>
          </p:cNvSpPr>
          <p:nvPr/>
        </p:nvSpPr>
        <p:spPr bwMode="auto">
          <a:xfrm rot="5400000" flipH="1" flipV="1">
            <a:off x="2610644" y="1548607"/>
            <a:ext cx="1333500" cy="1827212"/>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8" name="Text Box 34"/>
          <p:cNvSpPr txBox="1">
            <a:spLocks noChangeArrowheads="1"/>
          </p:cNvSpPr>
          <p:nvPr/>
        </p:nvSpPr>
        <p:spPr bwMode="auto">
          <a:xfrm>
            <a:off x="5943600" y="16430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19" name="Text Box 35"/>
          <p:cNvSpPr txBox="1">
            <a:spLocks noChangeArrowheads="1"/>
          </p:cNvSpPr>
          <p:nvPr/>
        </p:nvSpPr>
        <p:spPr bwMode="auto">
          <a:xfrm>
            <a:off x="6629400" y="2709863"/>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118820" name="Arc 36"/>
          <p:cNvSpPr>
            <a:spLocks/>
          </p:cNvSpPr>
          <p:nvPr/>
        </p:nvSpPr>
        <p:spPr bwMode="auto">
          <a:xfrm rot="5400000" flipH="1" flipV="1">
            <a:off x="2439194" y="1280319"/>
            <a:ext cx="1636712" cy="2057400"/>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1" name="Arc 37"/>
          <p:cNvSpPr>
            <a:spLocks/>
          </p:cNvSpPr>
          <p:nvPr/>
        </p:nvSpPr>
        <p:spPr bwMode="auto">
          <a:xfrm>
            <a:off x="3775075" y="1344613"/>
            <a:ext cx="3922713" cy="1752600"/>
          </a:xfrm>
          <a:custGeom>
            <a:avLst/>
            <a:gdLst>
              <a:gd name="T0" fmla="*/ 0 w 30330"/>
              <a:gd name="T1" fmla="*/ 2147483646 h 21600"/>
              <a:gd name="T2" fmla="*/ 2147483646 w 30330"/>
              <a:gd name="T3" fmla="*/ 2147483646 h 21600"/>
              <a:gd name="T4" fmla="*/ 2147483646 w 30330"/>
              <a:gd name="T5" fmla="*/ 2147483646 h 21600"/>
              <a:gd name="T6" fmla="*/ 0 60000 65536"/>
              <a:gd name="T7" fmla="*/ 0 60000 65536"/>
              <a:gd name="T8" fmla="*/ 0 60000 65536"/>
              <a:gd name="T9" fmla="*/ 0 w 30330"/>
              <a:gd name="T10" fmla="*/ 0 h 21600"/>
              <a:gd name="T11" fmla="*/ 30330 w 30330"/>
              <a:gd name="T12" fmla="*/ 21600 h 21600"/>
            </a:gdLst>
            <a:ahLst/>
            <a:cxnLst>
              <a:cxn ang="T6">
                <a:pos x="T0" y="T1"/>
              </a:cxn>
              <a:cxn ang="T7">
                <a:pos x="T2" y="T3"/>
              </a:cxn>
              <a:cxn ang="T8">
                <a:pos x="T4" y="T5"/>
              </a:cxn>
            </a:cxnLst>
            <a:rect l="T9" t="T10" r="T11" b="T12"/>
            <a:pathLst>
              <a:path w="30330" h="21600" fill="none" extrusionOk="0">
                <a:moveTo>
                  <a:pt x="-1" y="1842"/>
                </a:moveTo>
                <a:cubicBezTo>
                  <a:pt x="2749" y="627"/>
                  <a:pt x="5723" y="-1"/>
                  <a:pt x="8730" y="0"/>
                </a:cubicBezTo>
                <a:cubicBezTo>
                  <a:pt x="20659" y="0"/>
                  <a:pt x="30330" y="9670"/>
                  <a:pt x="30330" y="21600"/>
                </a:cubicBezTo>
              </a:path>
              <a:path w="30330" h="21600" stroke="0" extrusionOk="0">
                <a:moveTo>
                  <a:pt x="-1" y="1842"/>
                </a:moveTo>
                <a:cubicBezTo>
                  <a:pt x="2749" y="627"/>
                  <a:pt x="5723" y="-1"/>
                  <a:pt x="8730" y="0"/>
                </a:cubicBezTo>
                <a:cubicBezTo>
                  <a:pt x="20659" y="0"/>
                  <a:pt x="30330" y="9670"/>
                  <a:pt x="30330" y="21600"/>
                </a:cubicBezTo>
                <a:lnTo>
                  <a:pt x="8730" y="21600"/>
                </a:lnTo>
                <a:lnTo>
                  <a:pt x="-1" y="1842"/>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2" name="Text Box 38"/>
          <p:cNvSpPr txBox="1">
            <a:spLocks noChangeArrowheads="1"/>
          </p:cNvSpPr>
          <p:nvPr/>
        </p:nvSpPr>
        <p:spPr bwMode="auto">
          <a:xfrm>
            <a:off x="6430963" y="3814763"/>
            <a:ext cx="914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Software product design</a:t>
            </a:r>
          </a:p>
        </p:txBody>
      </p:sp>
      <p:sp>
        <p:nvSpPr>
          <p:cNvPr id="118823" name="Text Box 39"/>
          <p:cNvSpPr txBox="1">
            <a:spLocks noChangeArrowheads="1"/>
          </p:cNvSpPr>
          <p:nvPr/>
        </p:nvSpPr>
        <p:spPr bwMode="auto">
          <a:xfrm>
            <a:off x="3962400" y="48371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Design validation and verification</a:t>
            </a:r>
          </a:p>
        </p:txBody>
      </p:sp>
      <p:sp>
        <p:nvSpPr>
          <p:cNvPr id="118824" name="Arc 40"/>
          <p:cNvSpPr>
            <a:spLocks/>
          </p:cNvSpPr>
          <p:nvPr/>
        </p:nvSpPr>
        <p:spPr bwMode="auto">
          <a:xfrm flipV="1">
            <a:off x="3784600" y="3395663"/>
            <a:ext cx="3911600" cy="21336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5" name="Text Box 41"/>
          <p:cNvSpPr txBox="1">
            <a:spLocks noChangeArrowheads="1"/>
          </p:cNvSpPr>
          <p:nvPr/>
        </p:nvSpPr>
        <p:spPr bwMode="auto">
          <a:xfrm>
            <a:off x="2590800" y="4767263"/>
            <a:ext cx="1143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lnSpc>
                <a:spcPct val="80000"/>
              </a:lnSpc>
              <a:spcBef>
                <a:spcPct val="0"/>
              </a:spcBef>
              <a:buClrTx/>
              <a:buSzTx/>
              <a:buFontTx/>
              <a:buNone/>
            </a:pPr>
            <a:r>
              <a:rPr lang="en-US" altLang="zh-CN" sz="1600" b="1">
                <a:latin typeface="Times New Roman" panose="02020603050405020304" pitchFamily="18" charset="0"/>
              </a:rPr>
              <a:t>Integration and test plan</a:t>
            </a:r>
          </a:p>
        </p:txBody>
      </p:sp>
      <p:sp>
        <p:nvSpPr>
          <p:cNvPr id="118826" name="Arc 42"/>
          <p:cNvSpPr>
            <a:spLocks/>
          </p:cNvSpPr>
          <p:nvPr/>
        </p:nvSpPr>
        <p:spPr bwMode="auto">
          <a:xfrm flipH="1" flipV="1">
            <a:off x="2093913" y="3124200"/>
            <a:ext cx="1676400" cy="2403475"/>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7" name="Arc 43"/>
          <p:cNvSpPr>
            <a:spLocks/>
          </p:cNvSpPr>
          <p:nvPr/>
        </p:nvSpPr>
        <p:spPr bwMode="auto">
          <a:xfrm rot="5400000" flipH="1" flipV="1">
            <a:off x="2168525" y="1163638"/>
            <a:ext cx="1908175" cy="2057400"/>
          </a:xfrm>
          <a:custGeom>
            <a:avLst/>
            <a:gdLst>
              <a:gd name="T0" fmla="*/ 0 w 21256"/>
              <a:gd name="T1" fmla="*/ 0 h 21600"/>
              <a:gd name="T2" fmla="*/ 2147483646 w 21256"/>
              <a:gd name="T3" fmla="*/ 2147483646 h 21600"/>
              <a:gd name="T4" fmla="*/ 0 w 21256"/>
              <a:gd name="T5" fmla="*/ 2147483646 h 21600"/>
              <a:gd name="T6" fmla="*/ 0 60000 65536"/>
              <a:gd name="T7" fmla="*/ 0 60000 65536"/>
              <a:gd name="T8" fmla="*/ 0 60000 65536"/>
              <a:gd name="T9" fmla="*/ 0 w 21256"/>
              <a:gd name="T10" fmla="*/ 0 h 21600"/>
              <a:gd name="T11" fmla="*/ 21256 w 21256"/>
              <a:gd name="T12" fmla="*/ 21600 h 21600"/>
            </a:gdLst>
            <a:ahLst/>
            <a:cxnLst>
              <a:cxn ang="T6">
                <a:pos x="T0" y="T1"/>
              </a:cxn>
              <a:cxn ang="T7">
                <a:pos x="T2" y="T3"/>
              </a:cxn>
              <a:cxn ang="T8">
                <a:pos x="T4" y="T5"/>
              </a:cxn>
            </a:cxnLst>
            <a:rect l="T9" t="T10" r="T11" b="T12"/>
            <a:pathLst>
              <a:path w="21256" h="21600" fill="none" extrusionOk="0">
                <a:moveTo>
                  <a:pt x="-1" y="0"/>
                </a:moveTo>
                <a:cubicBezTo>
                  <a:pt x="10447" y="0"/>
                  <a:pt x="19397" y="7477"/>
                  <a:pt x="21255" y="17759"/>
                </a:cubicBezTo>
              </a:path>
              <a:path w="21256" h="21600" stroke="0" extrusionOk="0">
                <a:moveTo>
                  <a:pt x="-1" y="0"/>
                </a:moveTo>
                <a:cubicBezTo>
                  <a:pt x="10447" y="0"/>
                  <a:pt x="19397" y="7477"/>
                  <a:pt x="21255" y="17759"/>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8" name="Text Box 44"/>
          <p:cNvSpPr txBox="1">
            <a:spLocks noChangeArrowheads="1"/>
          </p:cNvSpPr>
          <p:nvPr/>
        </p:nvSpPr>
        <p:spPr bwMode="auto">
          <a:xfrm>
            <a:off x="6858000" y="14144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29" name="Text Box 45"/>
          <p:cNvSpPr txBox="1">
            <a:spLocks noChangeArrowheads="1"/>
          </p:cNvSpPr>
          <p:nvPr/>
        </p:nvSpPr>
        <p:spPr bwMode="auto">
          <a:xfrm>
            <a:off x="7620000" y="2633663"/>
            <a:ext cx="1219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Operational prototype</a:t>
            </a:r>
          </a:p>
        </p:txBody>
      </p:sp>
      <p:sp>
        <p:nvSpPr>
          <p:cNvPr id="118830" name="Arc 46"/>
          <p:cNvSpPr>
            <a:spLocks/>
          </p:cNvSpPr>
          <p:nvPr/>
        </p:nvSpPr>
        <p:spPr bwMode="auto">
          <a:xfrm>
            <a:off x="3778250" y="1076325"/>
            <a:ext cx="5087938" cy="2036763"/>
          </a:xfrm>
          <a:custGeom>
            <a:avLst/>
            <a:gdLst>
              <a:gd name="T0" fmla="*/ 0 w 29618"/>
              <a:gd name="T1" fmla="*/ 2147483646 h 21600"/>
              <a:gd name="T2" fmla="*/ 2147483646 w 29618"/>
              <a:gd name="T3" fmla="*/ 2147483646 h 21600"/>
              <a:gd name="T4" fmla="*/ 2147483646 w 29618"/>
              <a:gd name="T5" fmla="*/ 2147483646 h 21600"/>
              <a:gd name="T6" fmla="*/ 0 60000 65536"/>
              <a:gd name="T7" fmla="*/ 0 60000 65536"/>
              <a:gd name="T8" fmla="*/ 0 60000 65536"/>
              <a:gd name="T9" fmla="*/ 0 w 29618"/>
              <a:gd name="T10" fmla="*/ 0 h 21600"/>
              <a:gd name="T11" fmla="*/ 29618 w 29618"/>
              <a:gd name="T12" fmla="*/ 21600 h 21600"/>
            </a:gdLst>
            <a:ahLst/>
            <a:cxnLst>
              <a:cxn ang="T6">
                <a:pos x="T0" y="T1"/>
              </a:cxn>
              <a:cxn ang="T7">
                <a:pos x="T2" y="T3"/>
              </a:cxn>
              <a:cxn ang="T8">
                <a:pos x="T4" y="T5"/>
              </a:cxn>
            </a:cxnLst>
            <a:rect l="T9" t="T10" r="T11" b="T12"/>
            <a:pathLst>
              <a:path w="29618" h="21600" fill="none" extrusionOk="0">
                <a:moveTo>
                  <a:pt x="0" y="1543"/>
                </a:moveTo>
                <a:cubicBezTo>
                  <a:pt x="2550" y="523"/>
                  <a:pt x="5271" y="-1"/>
                  <a:pt x="8018" y="0"/>
                </a:cubicBezTo>
                <a:cubicBezTo>
                  <a:pt x="19947" y="0"/>
                  <a:pt x="29618" y="9670"/>
                  <a:pt x="29618" y="21600"/>
                </a:cubicBezTo>
              </a:path>
              <a:path w="29618" h="21600" stroke="0" extrusionOk="0">
                <a:moveTo>
                  <a:pt x="0" y="1543"/>
                </a:moveTo>
                <a:cubicBezTo>
                  <a:pt x="2550" y="523"/>
                  <a:pt x="5271" y="-1"/>
                  <a:pt x="8018" y="0"/>
                </a:cubicBezTo>
                <a:cubicBezTo>
                  <a:pt x="19947" y="0"/>
                  <a:pt x="29618" y="9670"/>
                  <a:pt x="29618" y="21600"/>
                </a:cubicBezTo>
                <a:lnTo>
                  <a:pt x="8018" y="21600"/>
                </a:lnTo>
                <a:lnTo>
                  <a:pt x="0" y="1543"/>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1" name="Line 47"/>
          <p:cNvSpPr>
            <a:spLocks noChangeShapeType="1"/>
          </p:cNvSpPr>
          <p:nvPr/>
        </p:nvSpPr>
        <p:spPr bwMode="auto">
          <a:xfrm flipV="1">
            <a:off x="5253038" y="1795463"/>
            <a:ext cx="2789237"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2" name="Text Box 48"/>
          <p:cNvSpPr txBox="1">
            <a:spLocks noChangeArrowheads="1"/>
          </p:cNvSpPr>
          <p:nvPr/>
        </p:nvSpPr>
        <p:spPr bwMode="auto">
          <a:xfrm>
            <a:off x="7772400" y="3624263"/>
            <a:ext cx="838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Detailed design</a:t>
            </a:r>
          </a:p>
        </p:txBody>
      </p:sp>
      <p:sp>
        <p:nvSpPr>
          <p:cNvPr id="118833" name="Text Box 49"/>
          <p:cNvSpPr txBox="1">
            <a:spLocks noChangeArrowheads="1"/>
          </p:cNvSpPr>
          <p:nvPr/>
        </p:nvSpPr>
        <p:spPr bwMode="auto">
          <a:xfrm>
            <a:off x="7377113" y="4310063"/>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Unit test</a:t>
            </a:r>
          </a:p>
        </p:txBody>
      </p:sp>
      <p:sp>
        <p:nvSpPr>
          <p:cNvPr id="118834" name="Text Box 50"/>
          <p:cNvSpPr txBox="1">
            <a:spLocks noChangeArrowheads="1"/>
          </p:cNvSpPr>
          <p:nvPr/>
        </p:nvSpPr>
        <p:spPr bwMode="auto">
          <a:xfrm>
            <a:off x="7812088" y="4194175"/>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Code</a:t>
            </a:r>
          </a:p>
        </p:txBody>
      </p:sp>
      <p:sp>
        <p:nvSpPr>
          <p:cNvPr id="118835" name="Text Box 51"/>
          <p:cNvSpPr txBox="1">
            <a:spLocks noChangeArrowheads="1"/>
          </p:cNvSpPr>
          <p:nvPr/>
        </p:nvSpPr>
        <p:spPr bwMode="auto">
          <a:xfrm>
            <a:off x="6365875" y="4959350"/>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Integration and test</a:t>
            </a:r>
          </a:p>
        </p:txBody>
      </p:sp>
      <p:sp>
        <p:nvSpPr>
          <p:cNvPr id="118836" name="Text Box 52"/>
          <p:cNvSpPr txBox="1">
            <a:spLocks noChangeArrowheads="1"/>
          </p:cNvSpPr>
          <p:nvPr/>
        </p:nvSpPr>
        <p:spPr bwMode="auto">
          <a:xfrm>
            <a:off x="5292725" y="5376863"/>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Acceptance test</a:t>
            </a:r>
          </a:p>
        </p:txBody>
      </p:sp>
      <p:sp>
        <p:nvSpPr>
          <p:cNvPr id="118837" name="Text Box 53"/>
          <p:cNvSpPr txBox="1">
            <a:spLocks noChangeArrowheads="1"/>
          </p:cNvSpPr>
          <p:nvPr/>
        </p:nvSpPr>
        <p:spPr bwMode="auto">
          <a:xfrm>
            <a:off x="3795713" y="5646738"/>
            <a:ext cx="14478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Implementation</a:t>
            </a:r>
          </a:p>
        </p:txBody>
      </p:sp>
      <p:sp>
        <p:nvSpPr>
          <p:cNvPr id="118838" name="Arc 54"/>
          <p:cNvSpPr>
            <a:spLocks/>
          </p:cNvSpPr>
          <p:nvPr/>
        </p:nvSpPr>
        <p:spPr bwMode="auto">
          <a:xfrm flipV="1">
            <a:off x="3775075" y="3090863"/>
            <a:ext cx="5089525" cy="30480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9" name="Line 55"/>
          <p:cNvSpPr>
            <a:spLocks noChangeShapeType="1"/>
          </p:cNvSpPr>
          <p:nvPr/>
        </p:nvSpPr>
        <p:spPr bwMode="auto">
          <a:xfrm>
            <a:off x="7467600" y="4081463"/>
            <a:ext cx="11430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0" name="Line 56"/>
          <p:cNvSpPr>
            <a:spLocks noChangeShapeType="1"/>
          </p:cNvSpPr>
          <p:nvPr/>
        </p:nvSpPr>
        <p:spPr bwMode="auto">
          <a:xfrm>
            <a:off x="7848600" y="4081463"/>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1" name="Line 57"/>
          <p:cNvSpPr>
            <a:spLocks noChangeShapeType="1"/>
          </p:cNvSpPr>
          <p:nvPr/>
        </p:nvSpPr>
        <p:spPr bwMode="auto">
          <a:xfrm>
            <a:off x="7391400" y="4271963"/>
            <a:ext cx="0" cy="9493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2" name="Line 58"/>
          <p:cNvSpPr>
            <a:spLocks noChangeShapeType="1"/>
          </p:cNvSpPr>
          <p:nvPr/>
        </p:nvSpPr>
        <p:spPr bwMode="auto">
          <a:xfrm>
            <a:off x="6324600" y="5067300"/>
            <a:ext cx="0" cy="6858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3" name="Line 59"/>
          <p:cNvSpPr>
            <a:spLocks noChangeShapeType="1"/>
          </p:cNvSpPr>
          <p:nvPr/>
        </p:nvSpPr>
        <p:spPr bwMode="auto">
          <a:xfrm>
            <a:off x="5257800" y="5376863"/>
            <a:ext cx="0" cy="6096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4" name="Text Box 60"/>
          <p:cNvSpPr txBox="1">
            <a:spLocks noChangeArrowheads="1"/>
          </p:cNvSpPr>
          <p:nvPr/>
        </p:nvSpPr>
        <p:spPr bwMode="auto">
          <a:xfrm>
            <a:off x="914400" y="5453063"/>
            <a:ext cx="2057400" cy="376237"/>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t>Plan next phases</a:t>
            </a:r>
          </a:p>
        </p:txBody>
      </p:sp>
      <p:sp>
        <p:nvSpPr>
          <p:cNvPr id="118845" name="Text Box 61"/>
          <p:cNvSpPr txBox="1">
            <a:spLocks noChangeArrowheads="1"/>
          </p:cNvSpPr>
          <p:nvPr/>
        </p:nvSpPr>
        <p:spPr bwMode="auto">
          <a:xfrm>
            <a:off x="7086600" y="5638800"/>
            <a:ext cx="2057400" cy="6508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Develop, verify next-level product</a:t>
            </a:r>
          </a:p>
        </p:txBody>
      </p:sp>
      <p:sp>
        <p:nvSpPr>
          <p:cNvPr id="118846" name="Text Box 62"/>
          <p:cNvSpPr txBox="1">
            <a:spLocks noChangeArrowheads="1"/>
          </p:cNvSpPr>
          <p:nvPr/>
        </p:nvSpPr>
        <p:spPr bwMode="auto">
          <a:xfrm>
            <a:off x="685800" y="838200"/>
            <a:ext cx="1371600" cy="120015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Determine objectives, alternatives, constrains</a:t>
            </a:r>
          </a:p>
        </p:txBody>
      </p:sp>
      <p:sp>
        <p:nvSpPr>
          <p:cNvPr id="118847" name="Text Box 63"/>
          <p:cNvSpPr txBox="1">
            <a:spLocks noChangeArrowheads="1"/>
          </p:cNvSpPr>
          <p:nvPr/>
        </p:nvSpPr>
        <p:spPr bwMode="auto">
          <a:xfrm>
            <a:off x="6629400" y="533400"/>
            <a:ext cx="2667000" cy="6508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Evaluate alternatives, identify, resolve risks</a:t>
            </a:r>
          </a:p>
        </p:txBody>
      </p:sp>
      <p:sp>
        <p:nvSpPr>
          <p:cNvPr id="118848" name="Text Box 64"/>
          <p:cNvSpPr txBox="1">
            <a:spLocks noChangeArrowheads="1"/>
          </p:cNvSpPr>
          <p:nvPr/>
        </p:nvSpPr>
        <p:spPr bwMode="auto">
          <a:xfrm>
            <a:off x="2017713" y="357188"/>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1600" b="1">
                <a:latin typeface="Times New Roman" panose="02020603050405020304" pitchFamily="18" charset="0"/>
              </a:rPr>
              <a:t>Cumulative cost</a:t>
            </a:r>
            <a:endParaRPr lang="en-US" altLang="zh-CN" sz="1800" b="1">
              <a:latin typeface="Times New Roman" panose="02020603050405020304" pitchFamily="18" charset="0"/>
            </a:endParaRPr>
          </a:p>
        </p:txBody>
      </p:sp>
      <p:sp>
        <p:nvSpPr>
          <p:cNvPr id="118849" name="Text Box 65"/>
          <p:cNvSpPr txBox="1">
            <a:spLocks noChangeArrowheads="1"/>
          </p:cNvSpPr>
          <p:nvPr/>
        </p:nvSpPr>
        <p:spPr bwMode="auto">
          <a:xfrm>
            <a:off x="3810000" y="541338"/>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Progress through steps</a:t>
            </a:r>
            <a:endParaRPr lang="en-US" altLang="zh-CN" sz="1800" b="1">
              <a:latin typeface="Times New Roman" panose="02020603050405020304" pitchFamily="18" charset="0"/>
            </a:endParaRPr>
          </a:p>
        </p:txBody>
      </p:sp>
      <p:sp>
        <p:nvSpPr>
          <p:cNvPr id="118850" name="Arc 66"/>
          <p:cNvSpPr>
            <a:spLocks/>
          </p:cNvSpPr>
          <p:nvPr/>
        </p:nvSpPr>
        <p:spPr bwMode="auto">
          <a:xfrm flipH="1">
            <a:off x="3232150" y="868363"/>
            <a:ext cx="1108075" cy="469900"/>
          </a:xfrm>
          <a:custGeom>
            <a:avLst/>
            <a:gdLst>
              <a:gd name="T0" fmla="*/ 2147483646 w 21016"/>
              <a:gd name="T1" fmla="*/ 0 h 21545"/>
              <a:gd name="T2" fmla="*/ 2147483646 w 21016"/>
              <a:gd name="T3" fmla="*/ 2147483646 h 21545"/>
              <a:gd name="T4" fmla="*/ 0 w 21016"/>
              <a:gd name="T5" fmla="*/ 2147483646 h 21545"/>
              <a:gd name="T6" fmla="*/ 0 60000 65536"/>
              <a:gd name="T7" fmla="*/ 0 60000 65536"/>
              <a:gd name="T8" fmla="*/ 0 60000 65536"/>
              <a:gd name="T9" fmla="*/ 0 w 21016"/>
              <a:gd name="T10" fmla="*/ 0 h 21545"/>
              <a:gd name="T11" fmla="*/ 21016 w 21016"/>
              <a:gd name="T12" fmla="*/ 21545 h 21545"/>
            </a:gdLst>
            <a:ahLst/>
            <a:cxnLst>
              <a:cxn ang="T6">
                <a:pos x="T0" y="T1"/>
              </a:cxn>
              <a:cxn ang="T7">
                <a:pos x="T2" y="T3"/>
              </a:cxn>
              <a:cxn ang="T8">
                <a:pos x="T4" y="T5"/>
              </a:cxn>
            </a:cxnLst>
            <a:rect l="T9" t="T10" r="T11" b="T12"/>
            <a:pathLst>
              <a:path w="21016" h="21545" fill="none" extrusionOk="0">
                <a:moveTo>
                  <a:pt x="1540" y="0"/>
                </a:moveTo>
                <a:cubicBezTo>
                  <a:pt x="10951" y="673"/>
                  <a:pt x="18835" y="7375"/>
                  <a:pt x="21015" y="16554"/>
                </a:cubicBezTo>
              </a:path>
              <a:path w="21016" h="21545" stroke="0" extrusionOk="0">
                <a:moveTo>
                  <a:pt x="1540" y="0"/>
                </a:moveTo>
                <a:cubicBezTo>
                  <a:pt x="10951" y="673"/>
                  <a:pt x="18835" y="7375"/>
                  <a:pt x="21015" y="16554"/>
                </a:cubicBezTo>
                <a:lnTo>
                  <a:pt x="0" y="21545"/>
                </a:lnTo>
                <a:lnTo>
                  <a:pt x="1540" y="0"/>
                </a:lnTo>
                <a:close/>
              </a:path>
            </a:pathLst>
          </a:custGeom>
          <a:noFill/>
          <a:ln w="31750">
            <a:solidFill>
              <a:schemeClr val="tx1"/>
            </a:solidFill>
            <a:round/>
            <a:headEnd type="arrow"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51" name="Text Box 67"/>
          <p:cNvSpPr txBox="1">
            <a:spLocks noChangeArrowheads="1"/>
          </p:cNvSpPr>
          <p:nvPr/>
        </p:nvSpPr>
        <p:spPr bwMode="auto">
          <a:xfrm>
            <a:off x="4267200" y="632301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Not yet widely 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8791"/>
                                        </p:tgtEl>
                                        <p:attrNameLst>
                                          <p:attrName>style.visibility</p:attrName>
                                        </p:attrNameLst>
                                      </p:cBhvr>
                                      <p:to>
                                        <p:strVal val="visible"/>
                                      </p:to>
                                    </p:set>
                                    <p:anim calcmode="lin" valueType="num">
                                      <p:cBhvr>
                                        <p:cTn id="7" dur="500" fill="hold"/>
                                        <p:tgtEl>
                                          <p:spTgt spid="118791"/>
                                        </p:tgtEl>
                                        <p:attrNameLst>
                                          <p:attrName>ppt_x</p:attrName>
                                        </p:attrNameLst>
                                      </p:cBhvr>
                                      <p:tavLst>
                                        <p:tav tm="0">
                                          <p:val>
                                            <p:strVal val="#ppt_x"/>
                                          </p:val>
                                        </p:tav>
                                        <p:tav tm="100000">
                                          <p:val>
                                            <p:strVal val="#ppt_x"/>
                                          </p:val>
                                        </p:tav>
                                      </p:tavLst>
                                    </p:anim>
                                    <p:anim calcmode="lin" valueType="num">
                                      <p:cBhvr>
                                        <p:cTn id="8" dur="500" fill="hold"/>
                                        <p:tgtEl>
                                          <p:spTgt spid="118791"/>
                                        </p:tgtEl>
                                        <p:attrNameLst>
                                          <p:attrName>ppt_y</p:attrName>
                                        </p:attrNameLst>
                                      </p:cBhvr>
                                      <p:tavLst>
                                        <p:tav tm="0">
                                          <p:val>
                                            <p:strVal val="#ppt_y-#ppt_h/2"/>
                                          </p:val>
                                        </p:tav>
                                        <p:tav tm="100000">
                                          <p:val>
                                            <p:strVal val="#ppt_y"/>
                                          </p:val>
                                        </p:tav>
                                      </p:tavLst>
                                    </p:anim>
                                    <p:anim calcmode="lin" valueType="num">
                                      <p:cBhvr>
                                        <p:cTn id="9" dur="500" fill="hold"/>
                                        <p:tgtEl>
                                          <p:spTgt spid="118791"/>
                                        </p:tgtEl>
                                        <p:attrNameLst>
                                          <p:attrName>ppt_w</p:attrName>
                                        </p:attrNameLst>
                                      </p:cBhvr>
                                      <p:tavLst>
                                        <p:tav tm="0">
                                          <p:val>
                                            <p:strVal val="#ppt_w"/>
                                          </p:val>
                                        </p:tav>
                                        <p:tav tm="100000">
                                          <p:val>
                                            <p:strVal val="#ppt_w"/>
                                          </p:val>
                                        </p:tav>
                                      </p:tavLst>
                                    </p:anim>
                                    <p:anim calcmode="lin" valueType="num">
                                      <p:cBhvr>
                                        <p:cTn id="10" dur="500" fill="hold"/>
                                        <p:tgtEl>
                                          <p:spTgt spid="11879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8792"/>
                                        </p:tgtEl>
                                        <p:attrNameLst>
                                          <p:attrName>style.visibility</p:attrName>
                                        </p:attrNameLst>
                                      </p:cBhvr>
                                      <p:to>
                                        <p:strVal val="visible"/>
                                      </p:to>
                                    </p:set>
                                    <p:animEffect transition="in" filter="wipe(left)">
                                      <p:cBhvr>
                                        <p:cTn id="15" dur="500"/>
                                        <p:tgtEl>
                                          <p:spTgt spid="118792"/>
                                        </p:tgtEl>
                                      </p:cBhvr>
                                    </p:animEffect>
                                  </p:childTnLst>
                                  <p:subTnLst>
                                    <p:audio>
                                      <p:cMediaNode>
                                        <p:cTn display="0" masterRel="sameClick">
                                          <p:stCondLst>
                                            <p:cond evt="begin" delay="0">
                                              <p:tn val="13"/>
                                            </p:cond>
                                          </p:stCondLst>
                                          <p:endCondLst>
                                            <p:cond evt="onStopAudio" delay="0">
                                              <p:tgtEl>
                                                <p:sldTgt/>
                                              </p:tgtEl>
                                            </p:cond>
                                          </p:endCondLst>
                                        </p:cTn>
                                        <p:tgtEl>
                                          <p:sndTgt r:embed="rId4" name="TYPE.WAV"/>
                                        </p:tgtEl>
                                      </p:cMediaNode>
                                    </p:audio>
                                  </p:sub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8797"/>
                                        </p:tgtEl>
                                        <p:attrNameLst>
                                          <p:attrName>style.visibility</p:attrName>
                                        </p:attrNameLst>
                                      </p:cBhvr>
                                      <p:to>
                                        <p:strVal val="visible"/>
                                      </p:to>
                                    </p:set>
                                    <p:animEffect transition="in" filter="wipe(down)">
                                      <p:cBhvr>
                                        <p:cTn id="24" dur="500"/>
                                        <p:tgtEl>
                                          <p:spTgt spid="118797"/>
                                        </p:tgtEl>
                                      </p:cBhvr>
                                    </p:animEffect>
                                  </p:childTnLst>
                                  <p:subTnLst>
                                    <p:audio>
                                      <p:cMediaNode>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8848"/>
                                        </p:tgtEl>
                                        <p:attrNameLst>
                                          <p:attrName>style.visibility</p:attrName>
                                        </p:attrNameLst>
                                      </p:cBhvr>
                                      <p:to>
                                        <p:strVal val="visible"/>
                                      </p:to>
                                    </p:set>
                                    <p:animEffect transition="in" filter="wipe(left)">
                                      <p:cBhvr>
                                        <p:cTn id="28" dur="500"/>
                                        <p:tgtEl>
                                          <p:spTgt spid="118848"/>
                                        </p:tgtEl>
                                      </p:cBhvr>
                                    </p:animEffect>
                                  </p:childTnLst>
                                  <p:subTnLst>
                                    <p:audio>
                                      <p:cMediaNode>
                                        <p:cTn display="0" masterRel="sameClick">
                                          <p:stCondLst>
                                            <p:cond evt="begin" delay="0">
                                              <p:tn val="26"/>
                                            </p:cond>
                                          </p:stCondLst>
                                          <p:endCondLst>
                                            <p:cond evt="onStopAudio" delay="0">
                                              <p:tgtEl>
                                                <p:sldTgt/>
                                              </p:tgtEl>
                                            </p:cond>
                                          </p:endCondLst>
                                        </p:cTn>
                                        <p:tgtEl>
                                          <p:sndTgt r:embed="rId4"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8850"/>
                                        </p:tgtEl>
                                        <p:attrNameLst>
                                          <p:attrName>style.visibility</p:attrName>
                                        </p:attrNameLst>
                                      </p:cBhvr>
                                      <p:to>
                                        <p:strVal val="visible"/>
                                      </p:to>
                                    </p:set>
                                    <p:animEffect transition="in" filter="wipe(left)">
                                      <p:cBhvr>
                                        <p:cTn id="33" dur="500"/>
                                        <p:tgtEl>
                                          <p:spTgt spid="118850"/>
                                        </p:tgtEl>
                                      </p:cBhvr>
                                    </p:animEffect>
                                  </p:childTnLst>
                                  <p:subTnLst>
                                    <p:audio>
                                      <p:cMediaNode>
                                        <p:cTn display="0" masterRel="sameClick">
                                          <p:stCondLst>
                                            <p:cond evt="begin" delay="0">
                                              <p:tn val="31"/>
                                            </p:cond>
                                          </p:stCondLst>
                                          <p:endCondLst>
                                            <p:cond evt="onStopAudio" delay="0">
                                              <p:tgtEl>
                                                <p:sldTgt/>
                                              </p:tgtEl>
                                            </p:cond>
                                          </p:endCondLst>
                                        </p:cTn>
                                        <p:tgtEl>
                                          <p:sndTgt r:embed="rId4" name="TYPE.WAV"/>
                                        </p:tgtEl>
                                      </p:cMediaNode>
                                    </p:audio>
                                  </p:sub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18849"/>
                                        </p:tgtEl>
                                        <p:attrNameLst>
                                          <p:attrName>style.visibility</p:attrName>
                                        </p:attrNameLst>
                                      </p:cBhvr>
                                      <p:to>
                                        <p:strVal val="visible"/>
                                      </p:to>
                                    </p:set>
                                    <p:animEffect transition="in" filter="wipe(left)">
                                      <p:cBhvr>
                                        <p:cTn id="37" dur="500"/>
                                        <p:tgtEl>
                                          <p:spTgt spid="118849"/>
                                        </p:tgtEl>
                                      </p:cBhvr>
                                    </p:animEffect>
                                  </p:childTnLst>
                                  <p:subTnLst>
                                    <p:audio>
                                      <p:cMediaNode>
                                        <p:cTn display="0" masterRel="sameClick">
                                          <p:stCondLst>
                                            <p:cond evt="begin" delay="0">
                                              <p:tn val="35"/>
                                            </p:cond>
                                          </p:stCondLst>
                                          <p:endCondLst>
                                            <p:cond evt="onStopAudio" delay="0">
                                              <p:tgtEl>
                                                <p:sldTgt/>
                                              </p:tgtEl>
                                            </p:cond>
                                          </p:endCondLst>
                                        </p:cTn>
                                        <p:tgtEl>
                                          <p:sndTgt r:embed="rId4"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8846"/>
                                        </p:tgtEl>
                                        <p:attrNameLst>
                                          <p:attrName>style.visibility</p:attrName>
                                        </p:attrNameLst>
                                      </p:cBhvr>
                                      <p:to>
                                        <p:strVal val="visible"/>
                                      </p:to>
                                    </p:set>
                                    <p:animEffect transition="in" filter="box(out)">
                                      <p:cBhvr>
                                        <p:cTn id="42" dur="500"/>
                                        <p:tgtEl>
                                          <p:spTgt spid="118846"/>
                                        </p:tgtEl>
                                      </p:cBhvr>
                                    </p:animEffect>
                                  </p:childTnLst>
                                  <p:subTnLst>
                                    <p:audio>
                                      <p:cMediaNode>
                                        <p:cTn display="0" masterRel="sameClick">
                                          <p:stCondLst>
                                            <p:cond evt="begin" delay="0">
                                              <p:tn val="40"/>
                                            </p:cond>
                                          </p:stCondLst>
                                          <p:endCondLst>
                                            <p:cond evt="onStopAudio" delay="0">
                                              <p:tgtEl>
                                                <p:sldTgt/>
                                              </p:tgtEl>
                                            </p:cond>
                                          </p:endCondLst>
                                        </p:cTn>
                                        <p:tgtEl>
                                          <p:sndTgt r:embed="rId5" name="CAMERA.WAV"/>
                                        </p:tgtEl>
                                      </p:cMediaNode>
                                    </p:audio>
                                  </p:subTnLst>
                                </p:cTn>
                              </p:par>
                            </p:childTnLst>
                          </p:cTn>
                        </p:par>
                        <p:par>
                          <p:cTn id="43" fill="hold" nodeType="afterGroup">
                            <p:stCondLst>
                              <p:cond delay="500"/>
                            </p:stCondLst>
                            <p:childTnLst>
                              <p:par>
                                <p:cTn id="44" presetID="18" presetClass="entr" presetSubtype="3" fill="hold" grpId="0" nodeType="afterEffect">
                                  <p:stCondLst>
                                    <p:cond delay="0"/>
                                  </p:stCondLst>
                                  <p:childTnLst>
                                    <p:set>
                                      <p:cBhvr>
                                        <p:cTn id="45" dur="1" fill="hold">
                                          <p:stCondLst>
                                            <p:cond delay="0"/>
                                          </p:stCondLst>
                                        </p:cTn>
                                        <p:tgtEl>
                                          <p:spTgt spid="118816"/>
                                        </p:tgtEl>
                                        <p:attrNameLst>
                                          <p:attrName>style.visibility</p:attrName>
                                        </p:attrNameLst>
                                      </p:cBhvr>
                                      <p:to>
                                        <p:strVal val="visible"/>
                                      </p:to>
                                    </p:set>
                                    <p:animEffect transition="in" filter="strips(upRight)">
                                      <p:cBhvr>
                                        <p:cTn id="46" dur="500"/>
                                        <p:tgtEl>
                                          <p:spTgt spid="1188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18847"/>
                                        </p:tgtEl>
                                        <p:attrNameLst>
                                          <p:attrName>style.visibility</p:attrName>
                                        </p:attrNameLst>
                                      </p:cBhvr>
                                      <p:to>
                                        <p:strVal val="visible"/>
                                      </p:to>
                                    </p:set>
                                    <p:animEffect transition="in" filter="box(out)">
                                      <p:cBhvr>
                                        <p:cTn id="51" dur="500"/>
                                        <p:tgtEl>
                                          <p:spTgt spid="118847"/>
                                        </p:tgtEl>
                                      </p:cBhvr>
                                    </p:animEffect>
                                  </p:childTnLst>
                                  <p:subTnLst>
                                    <p:audio>
                                      <p:cMediaNode>
                                        <p:cTn display="0" masterRel="sameClick">
                                          <p:stCondLst>
                                            <p:cond evt="begin" delay="0">
                                              <p:tn val="49"/>
                                            </p:cond>
                                          </p:stCondLst>
                                          <p:endCondLst>
                                            <p:cond evt="onStopAudio" delay="0">
                                              <p:tgtEl>
                                                <p:sldTgt/>
                                              </p:tgtEl>
                                            </p:cond>
                                          </p:endCondLst>
                                        </p:cTn>
                                        <p:tgtEl>
                                          <p:sndTgt r:embed="rId5" name="CAMERA.WAV"/>
                                        </p:tgtEl>
                                      </p:cMediaNode>
                                    </p:audio>
                                  </p:subTnLst>
                                </p:cTn>
                              </p:par>
                            </p:childTnLst>
                          </p:cTn>
                        </p:par>
                        <p:par>
                          <p:cTn id="52" fill="hold" nodeType="afterGroup">
                            <p:stCondLst>
                              <p:cond delay="500"/>
                            </p:stCondLst>
                            <p:childTnLst>
                              <p:par>
                                <p:cTn id="53" presetID="18" presetClass="entr" presetSubtype="6" fill="hold" grpId="0" nodeType="afterEffect">
                                  <p:stCondLst>
                                    <p:cond delay="0"/>
                                  </p:stCondLst>
                                  <p:childTnLst>
                                    <p:set>
                                      <p:cBhvr>
                                        <p:cTn id="54" dur="1" fill="hold">
                                          <p:stCondLst>
                                            <p:cond delay="0"/>
                                          </p:stCondLst>
                                        </p:cTn>
                                        <p:tgtEl>
                                          <p:spTgt spid="118815"/>
                                        </p:tgtEl>
                                        <p:attrNameLst>
                                          <p:attrName>style.visibility</p:attrName>
                                        </p:attrNameLst>
                                      </p:cBhvr>
                                      <p:to>
                                        <p:strVal val="visible"/>
                                      </p:to>
                                    </p:set>
                                    <p:animEffect transition="in" filter="strips(downRight)">
                                      <p:cBhvr>
                                        <p:cTn id="55" dur="500"/>
                                        <p:tgtEl>
                                          <p:spTgt spid="118815"/>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18798"/>
                                        </p:tgtEl>
                                        <p:attrNameLst>
                                          <p:attrName>style.visibility</p:attrName>
                                        </p:attrNameLst>
                                      </p:cBhvr>
                                      <p:to>
                                        <p:strVal val="visible"/>
                                      </p:to>
                                    </p:set>
                                    <p:animEffect transition="in" filter="wipe(left)">
                                      <p:cBhvr>
                                        <p:cTn id="59" dur="500"/>
                                        <p:tgtEl>
                                          <p:spTgt spid="118798"/>
                                        </p:tgtEl>
                                      </p:cBhvr>
                                    </p:animEffect>
                                  </p:childTnLst>
                                  <p:subTnLst>
                                    <p:audio>
                                      <p:cMediaNode>
                                        <p:cTn display="0" masterRel="sameClick">
                                          <p:stCondLst>
                                            <p:cond evt="begin" delay="0">
                                              <p:tn val="57"/>
                                            </p:cond>
                                          </p:stCondLst>
                                          <p:endCondLst>
                                            <p:cond evt="onStopAudio" delay="0">
                                              <p:tgtEl>
                                                <p:sldTgt/>
                                              </p:tgtEl>
                                            </p:cond>
                                          </p:endCondLst>
                                        </p:cTn>
                                        <p:tgtEl>
                                          <p:sndTgt r:embed="rId4" name="TYPE.WAV"/>
                                        </p:tgtEl>
                                      </p:cMediaNode>
                                    </p:audio>
                                  </p:subTnLst>
                                </p:cTn>
                              </p:par>
                            </p:childTnLst>
                          </p:cTn>
                        </p:par>
                        <p:par>
                          <p:cTn id="60" fill="hold" nodeType="afterGroup">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118802"/>
                                        </p:tgtEl>
                                        <p:attrNameLst>
                                          <p:attrName>style.visibility</p:attrName>
                                        </p:attrNameLst>
                                      </p:cBhvr>
                                      <p:to>
                                        <p:strVal val="visible"/>
                                      </p:to>
                                    </p:set>
                                    <p:animEffect transition="in" filter="wipe(up)">
                                      <p:cBhvr>
                                        <p:cTn id="63" dur="500"/>
                                        <p:tgtEl>
                                          <p:spTgt spid="118802"/>
                                        </p:tgtEl>
                                      </p:cBhvr>
                                    </p:animEffect>
                                  </p:childTnLst>
                                </p:cTn>
                              </p:par>
                            </p:childTnLst>
                          </p:cTn>
                        </p:par>
                        <p:par>
                          <p:cTn id="64" fill="hold" nodeType="afterGroup">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118799"/>
                                        </p:tgtEl>
                                        <p:attrNameLst>
                                          <p:attrName>style.visibility</p:attrName>
                                        </p:attrNameLst>
                                      </p:cBhvr>
                                      <p:to>
                                        <p:strVal val="visible"/>
                                      </p:to>
                                    </p:set>
                                    <p:animEffect transition="in" filter="wipe(left)">
                                      <p:cBhvr>
                                        <p:cTn id="67" dur="500"/>
                                        <p:tgtEl>
                                          <p:spTgt spid="118799"/>
                                        </p:tgtEl>
                                      </p:cBhvr>
                                    </p:animEffect>
                                  </p:childTnLst>
                                  <p:subTnLst>
                                    <p:audio>
                                      <p:cMediaNode>
                                        <p:cTn display="0" masterRel="sameClick">
                                          <p:stCondLst>
                                            <p:cond evt="begin" delay="0">
                                              <p:tn val="65"/>
                                            </p:cond>
                                          </p:stCondLst>
                                          <p:endCondLst>
                                            <p:cond evt="onStopAudio" delay="0">
                                              <p:tgtEl>
                                                <p:sldTgt/>
                                              </p:tgtEl>
                                            </p:cond>
                                          </p:endCondLst>
                                        </p:cTn>
                                        <p:tgtEl>
                                          <p:sndTgt r:embed="rId4" name="TYPE.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18804"/>
                                        </p:tgtEl>
                                        <p:attrNameLst>
                                          <p:attrName>style.visibility</p:attrName>
                                        </p:attrNameLst>
                                      </p:cBhvr>
                                      <p:to>
                                        <p:strVal val="visible"/>
                                      </p:to>
                                    </p:set>
                                    <p:animEffect transition="in" filter="strips(downRight)">
                                      <p:cBhvr>
                                        <p:cTn id="72" dur="500"/>
                                        <p:tgtEl>
                                          <p:spTgt spid="118804"/>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18800"/>
                                        </p:tgtEl>
                                        <p:attrNameLst>
                                          <p:attrName>style.visibility</p:attrName>
                                        </p:attrNameLst>
                                      </p:cBhvr>
                                      <p:to>
                                        <p:strVal val="visible"/>
                                      </p:to>
                                    </p:set>
                                    <p:animEffect transition="in" filter="wipe(left)">
                                      <p:cBhvr>
                                        <p:cTn id="76" dur="500"/>
                                        <p:tgtEl>
                                          <p:spTgt spid="118800"/>
                                        </p:tgtEl>
                                      </p:cBhvr>
                                    </p:animEffect>
                                  </p:childTnLst>
                                  <p:subTnLst>
                                    <p:audio>
                                      <p:cMediaNode>
                                        <p:cTn display="0" masterRel="sameClick">
                                          <p:stCondLst>
                                            <p:cond evt="begin" delay="0">
                                              <p:tn val="74"/>
                                            </p:cond>
                                          </p:stCondLst>
                                          <p:endCondLst>
                                            <p:cond evt="onStopAudio" delay="0">
                                              <p:tgtEl>
                                                <p:sldTgt/>
                                              </p:tgtEl>
                                            </p:cond>
                                          </p:endCondLst>
                                        </p:cTn>
                                        <p:tgtEl>
                                          <p:sndTgt r:embed="rId4" name="TYPE.WAV"/>
                                        </p:tgtEl>
                                      </p:cMediaNode>
                                    </p:audio>
                                  </p:sub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118845"/>
                                        </p:tgtEl>
                                        <p:attrNameLst>
                                          <p:attrName>style.visibility</p:attrName>
                                        </p:attrNameLst>
                                      </p:cBhvr>
                                      <p:to>
                                        <p:strVal val="visible"/>
                                      </p:to>
                                    </p:set>
                                    <p:animEffect transition="in" filter="box(out)">
                                      <p:cBhvr>
                                        <p:cTn id="81" dur="500"/>
                                        <p:tgtEl>
                                          <p:spTgt spid="118845"/>
                                        </p:tgtEl>
                                      </p:cBhvr>
                                    </p:animEffect>
                                  </p:childTnLst>
                                  <p:subTnLst>
                                    <p:audio>
                                      <p:cMediaNode>
                                        <p:cTn display="0" masterRel="sameClick">
                                          <p:stCondLst>
                                            <p:cond evt="begin" delay="0">
                                              <p:tn val="79"/>
                                            </p:cond>
                                          </p:stCondLst>
                                          <p:endCondLst>
                                            <p:cond evt="onStopAudio" delay="0">
                                              <p:tgtEl>
                                                <p:sldTgt/>
                                              </p:tgtEl>
                                            </p:cond>
                                          </p:endCondLst>
                                        </p:cTn>
                                        <p:tgtEl>
                                          <p:sndTgt r:embed="rId5" name="CAMERA.WAV"/>
                                        </p:tgtEl>
                                      </p:cMediaNode>
                                    </p:audio>
                                  </p:subTnLst>
                                </p:cTn>
                              </p:par>
                            </p:childTnLst>
                          </p:cTn>
                        </p:par>
                        <p:par>
                          <p:cTn id="82" fill="hold" nodeType="afterGroup">
                            <p:stCondLst>
                              <p:cond delay="500"/>
                            </p:stCondLst>
                            <p:childTnLst>
                              <p:par>
                                <p:cTn id="83" presetID="18" presetClass="entr" presetSubtype="12" fill="hold" grpId="0" nodeType="afterEffect">
                                  <p:stCondLst>
                                    <p:cond delay="0"/>
                                  </p:stCondLst>
                                  <p:childTnLst>
                                    <p:set>
                                      <p:cBhvr>
                                        <p:cTn id="84" dur="1" fill="hold">
                                          <p:stCondLst>
                                            <p:cond delay="0"/>
                                          </p:stCondLst>
                                        </p:cTn>
                                        <p:tgtEl>
                                          <p:spTgt spid="118814"/>
                                        </p:tgtEl>
                                        <p:attrNameLst>
                                          <p:attrName>style.visibility</p:attrName>
                                        </p:attrNameLst>
                                      </p:cBhvr>
                                      <p:to>
                                        <p:strVal val="visible"/>
                                      </p:to>
                                    </p:set>
                                    <p:animEffect transition="in" filter="strips(downLeft)">
                                      <p:cBhvr>
                                        <p:cTn id="85" dur="500"/>
                                        <p:tgtEl>
                                          <p:spTgt spid="118814"/>
                                        </p:tgtEl>
                                      </p:cBhvr>
                                    </p:animEffect>
                                  </p:childTnLst>
                                </p:cTn>
                              </p:par>
                            </p:childTnLst>
                          </p:cTn>
                        </p:par>
                        <p:par>
                          <p:cTn id="86" fill="hold" nodeType="afterGroup">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118803"/>
                                        </p:tgtEl>
                                        <p:attrNameLst>
                                          <p:attrName>style.visibility</p:attrName>
                                        </p:attrNameLst>
                                      </p:cBhvr>
                                      <p:to>
                                        <p:strVal val="visible"/>
                                      </p:to>
                                    </p:set>
                                    <p:animEffect transition="in" filter="wipe(left)">
                                      <p:cBhvr>
                                        <p:cTn id="89" dur="500"/>
                                        <p:tgtEl>
                                          <p:spTgt spid="118803"/>
                                        </p:tgtEl>
                                      </p:cBhvr>
                                    </p:animEffect>
                                  </p:childTnLst>
                                  <p:subTnLst>
                                    <p:audio>
                                      <p:cMediaNode>
                                        <p:cTn display="0" masterRel="sameClick">
                                          <p:stCondLst>
                                            <p:cond evt="begin" delay="0">
                                              <p:tn val="87"/>
                                            </p:cond>
                                          </p:stCondLst>
                                          <p:endCondLst>
                                            <p:cond evt="onStopAudio" delay="0">
                                              <p:tgtEl>
                                                <p:sldTgt/>
                                              </p:tgtEl>
                                            </p:cond>
                                          </p:endCondLst>
                                        </p:cTn>
                                        <p:tgtEl>
                                          <p:sndTgt r:embed="rId4" name="TYPE.WAV"/>
                                        </p:tgtEl>
                                      </p:cMediaNode>
                                    </p:audio>
                                  </p:sub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18844"/>
                                        </p:tgtEl>
                                        <p:attrNameLst>
                                          <p:attrName>style.visibility</p:attrName>
                                        </p:attrNameLst>
                                      </p:cBhvr>
                                      <p:to>
                                        <p:strVal val="visible"/>
                                      </p:to>
                                    </p:set>
                                    <p:animEffect transition="in" filter="box(out)">
                                      <p:cBhvr>
                                        <p:cTn id="94" dur="500"/>
                                        <p:tgtEl>
                                          <p:spTgt spid="118844"/>
                                        </p:tgtEl>
                                      </p:cBhvr>
                                    </p:animEffect>
                                  </p:childTnLst>
                                  <p:subTnLst>
                                    <p:audio>
                                      <p:cMediaNode>
                                        <p:cTn display="0" masterRel="sameClick">
                                          <p:stCondLst>
                                            <p:cond evt="begin" delay="0">
                                              <p:tn val="92"/>
                                            </p:cond>
                                          </p:stCondLst>
                                          <p:endCondLst>
                                            <p:cond evt="onStopAudio" delay="0">
                                              <p:tgtEl>
                                                <p:sldTgt/>
                                              </p:tgtEl>
                                            </p:cond>
                                          </p:endCondLst>
                                        </p:cTn>
                                        <p:tgtEl>
                                          <p:sndTgt r:embed="rId5" name="CAMERA.WAV"/>
                                        </p:tgtEl>
                                      </p:cMediaNode>
                                    </p:audio>
                                  </p:subTnLst>
                                </p:cTn>
                              </p:par>
                            </p:childTnLst>
                          </p:cTn>
                        </p:par>
                        <p:par>
                          <p:cTn id="95" fill="hold" nodeType="afterGroup">
                            <p:stCondLst>
                              <p:cond delay="500"/>
                            </p:stCondLst>
                            <p:childTnLst>
                              <p:par>
                                <p:cTn id="96" presetID="18" presetClass="entr" presetSubtype="9" fill="hold" grpId="0" nodeType="afterEffect">
                                  <p:stCondLst>
                                    <p:cond delay="0"/>
                                  </p:stCondLst>
                                  <p:childTnLst>
                                    <p:set>
                                      <p:cBhvr>
                                        <p:cTn id="97" dur="1" fill="hold">
                                          <p:stCondLst>
                                            <p:cond delay="0"/>
                                          </p:stCondLst>
                                        </p:cTn>
                                        <p:tgtEl>
                                          <p:spTgt spid="118807"/>
                                        </p:tgtEl>
                                        <p:attrNameLst>
                                          <p:attrName>style.visibility</p:attrName>
                                        </p:attrNameLst>
                                      </p:cBhvr>
                                      <p:to>
                                        <p:strVal val="visible"/>
                                      </p:to>
                                    </p:set>
                                    <p:animEffect transition="in" filter="strips(upLeft)">
                                      <p:cBhvr>
                                        <p:cTn id="98" dur="500"/>
                                        <p:tgtEl>
                                          <p:spTgt spid="118807"/>
                                        </p:tgtEl>
                                      </p:cBhvr>
                                    </p:animEffect>
                                  </p:childTnLst>
                                </p:cTn>
                              </p:par>
                            </p:childTnLst>
                          </p:cTn>
                        </p:par>
                        <p:par>
                          <p:cTn id="99" fill="hold" nodeType="afterGroup">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118801"/>
                                        </p:tgtEl>
                                        <p:attrNameLst>
                                          <p:attrName>style.visibility</p:attrName>
                                        </p:attrNameLst>
                                      </p:cBhvr>
                                      <p:to>
                                        <p:strVal val="visible"/>
                                      </p:to>
                                    </p:set>
                                    <p:animEffect transition="in" filter="wipe(left)">
                                      <p:cBhvr>
                                        <p:cTn id="102" dur="500"/>
                                        <p:tgtEl>
                                          <p:spTgt spid="118801"/>
                                        </p:tgtEl>
                                      </p:cBhvr>
                                    </p:animEffect>
                                  </p:childTnLst>
                                  <p:subTnLst>
                                    <p:audio>
                                      <p:cMediaNode>
                                        <p:cTn display="0" masterRel="sameClick">
                                          <p:stCondLst>
                                            <p:cond evt="begin" delay="0">
                                              <p:tn val="100"/>
                                            </p:cond>
                                          </p:stCondLst>
                                          <p:endCondLst>
                                            <p:cond evt="onStopAudio" delay="0">
                                              <p:tgtEl>
                                                <p:sldTgt/>
                                              </p:tgtEl>
                                            </p:cond>
                                          </p:endCondLst>
                                        </p:cTn>
                                        <p:tgtEl>
                                          <p:sndTgt r:embed="rId4" name="TYPE.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3" fill="hold" grpId="0" nodeType="clickEffect">
                                  <p:stCondLst>
                                    <p:cond delay="0"/>
                                  </p:stCondLst>
                                  <p:childTnLst>
                                    <p:set>
                                      <p:cBhvr>
                                        <p:cTn id="106" dur="1" fill="hold">
                                          <p:stCondLst>
                                            <p:cond delay="0"/>
                                          </p:stCondLst>
                                        </p:cTn>
                                        <p:tgtEl>
                                          <p:spTgt spid="118817"/>
                                        </p:tgtEl>
                                        <p:attrNameLst>
                                          <p:attrName>style.visibility</p:attrName>
                                        </p:attrNameLst>
                                      </p:cBhvr>
                                      <p:to>
                                        <p:strVal val="visible"/>
                                      </p:to>
                                    </p:set>
                                    <p:animEffect transition="in" filter="strips(upRight)">
                                      <p:cBhvr>
                                        <p:cTn id="107" dur="500"/>
                                        <p:tgtEl>
                                          <p:spTgt spid="118817"/>
                                        </p:tgtEl>
                                      </p:cBhvr>
                                    </p:animEffect>
                                  </p:childTnLst>
                                  <p:subTnLst>
                                    <p:audio>
                                      <p:cMediaNode>
                                        <p:cTn display="0" masterRel="sameClick">
                                          <p:stCondLst>
                                            <p:cond evt="begin" delay="0">
                                              <p:tn val="105"/>
                                            </p:cond>
                                          </p:stCondLst>
                                          <p:endCondLst>
                                            <p:cond evt="onStopAudio" delay="0">
                                              <p:tgtEl>
                                                <p:sldTgt/>
                                              </p:tgtEl>
                                            </p:cond>
                                          </p:endCondLst>
                                        </p:cTn>
                                        <p:tgtEl>
                                          <p:sndTgt r:embed="rId4" name="TYPE.WAV"/>
                                        </p:tgtEl>
                                      </p:cMediaNode>
                                    </p:audio>
                                  </p:sub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6" fill="hold" grpId="0" nodeType="clickEffect">
                                  <p:stCondLst>
                                    <p:cond delay="0"/>
                                  </p:stCondLst>
                                  <p:childTnLst>
                                    <p:set>
                                      <p:cBhvr>
                                        <p:cTn id="111" dur="1" fill="hold">
                                          <p:stCondLst>
                                            <p:cond delay="0"/>
                                          </p:stCondLst>
                                        </p:cTn>
                                        <p:tgtEl>
                                          <p:spTgt spid="118808"/>
                                        </p:tgtEl>
                                        <p:attrNameLst>
                                          <p:attrName>style.visibility</p:attrName>
                                        </p:attrNameLst>
                                      </p:cBhvr>
                                      <p:to>
                                        <p:strVal val="visible"/>
                                      </p:to>
                                    </p:set>
                                    <p:animEffect transition="in" filter="strips(downRight)">
                                      <p:cBhvr>
                                        <p:cTn id="112" dur="500"/>
                                        <p:tgtEl>
                                          <p:spTgt spid="118808"/>
                                        </p:tgtEl>
                                      </p:cBhvr>
                                    </p:animEffect>
                                  </p:childTnLst>
                                </p:cTn>
                              </p:par>
                            </p:childTnLst>
                          </p:cTn>
                        </p:par>
                        <p:par>
                          <p:cTn id="113" fill="hold" nodeType="afterGroup">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118806"/>
                                        </p:tgtEl>
                                        <p:attrNameLst>
                                          <p:attrName>style.visibility</p:attrName>
                                        </p:attrNameLst>
                                      </p:cBhvr>
                                      <p:to>
                                        <p:strVal val="visible"/>
                                      </p:to>
                                    </p:set>
                                    <p:animEffect transition="in" filter="wipe(left)">
                                      <p:cBhvr>
                                        <p:cTn id="116" dur="500"/>
                                        <p:tgtEl>
                                          <p:spTgt spid="118806"/>
                                        </p:tgtEl>
                                      </p:cBhvr>
                                    </p:animEffect>
                                  </p:childTnLst>
                                  <p:subTnLst>
                                    <p:audio>
                                      <p:cMediaNode>
                                        <p:cTn display="0" masterRel="sameClick">
                                          <p:stCondLst>
                                            <p:cond evt="begin" delay="0">
                                              <p:tn val="114"/>
                                            </p:cond>
                                          </p:stCondLst>
                                          <p:endCondLst>
                                            <p:cond evt="onStopAudio" delay="0">
                                              <p:tgtEl>
                                                <p:sldTgt/>
                                              </p:tgtEl>
                                            </p:cond>
                                          </p:endCondLst>
                                        </p:cTn>
                                        <p:tgtEl>
                                          <p:sndTgt r:embed="rId4" name="TYPE.WAV"/>
                                        </p:tgtEl>
                                      </p:cMediaNode>
                                    </p:audio>
                                  </p:subTnLst>
                                </p:cTn>
                              </p:par>
                            </p:childTnLst>
                          </p:cTn>
                        </p:par>
                        <p:par>
                          <p:cTn id="117" fill="hold" nodeType="afterGroup">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118805"/>
                                        </p:tgtEl>
                                        <p:attrNameLst>
                                          <p:attrName>style.visibility</p:attrName>
                                        </p:attrNameLst>
                                      </p:cBhvr>
                                      <p:to>
                                        <p:strVal val="visible"/>
                                      </p:to>
                                    </p:set>
                                    <p:animEffect transition="in" filter="wipe(left)">
                                      <p:cBhvr>
                                        <p:cTn id="120" dur="500"/>
                                        <p:tgtEl>
                                          <p:spTgt spid="118805"/>
                                        </p:tgtEl>
                                      </p:cBhvr>
                                    </p:animEffect>
                                  </p:childTnLst>
                                  <p:subTnLst>
                                    <p:audio>
                                      <p:cMediaNode>
                                        <p:cTn display="0" masterRel="sameClick">
                                          <p:stCondLst>
                                            <p:cond evt="begin" delay="0">
                                              <p:tn val="118"/>
                                            </p:cond>
                                          </p:stCondLst>
                                          <p:endCondLst>
                                            <p:cond evt="onStopAudio" delay="0">
                                              <p:tgtEl>
                                                <p:sldTgt/>
                                              </p:tgtEl>
                                            </p:cond>
                                          </p:endCondLst>
                                        </p:cTn>
                                        <p:tgtEl>
                                          <p:sndTgt r:embed="rId4" name="TYPE.WAV"/>
                                        </p:tgtEl>
                                      </p:cMediaNode>
                                    </p:audio>
                                  </p:sub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18811"/>
                                        </p:tgtEl>
                                        <p:attrNameLst>
                                          <p:attrName>style.visibility</p:attrName>
                                        </p:attrNameLst>
                                      </p:cBhvr>
                                      <p:to>
                                        <p:strVal val="visible"/>
                                      </p:to>
                                    </p:set>
                                    <p:animEffect transition="in" filter="strips(downLeft)">
                                      <p:cBhvr>
                                        <p:cTn id="125" dur="500"/>
                                        <p:tgtEl>
                                          <p:spTgt spid="118811"/>
                                        </p:tgtEl>
                                      </p:cBhvr>
                                    </p:animEffect>
                                  </p:childTnLst>
                                </p:cTn>
                              </p:par>
                            </p:childTnLst>
                          </p:cTn>
                        </p:par>
                        <p:par>
                          <p:cTn id="126" fill="hold" nodeType="afterGroup">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118809"/>
                                        </p:tgtEl>
                                        <p:attrNameLst>
                                          <p:attrName>style.visibility</p:attrName>
                                        </p:attrNameLst>
                                      </p:cBhvr>
                                      <p:to>
                                        <p:strVal val="visible"/>
                                      </p:to>
                                    </p:set>
                                    <p:animEffect transition="in" filter="wipe(left)">
                                      <p:cBhvr>
                                        <p:cTn id="129" dur="500"/>
                                        <p:tgtEl>
                                          <p:spTgt spid="118809"/>
                                        </p:tgtEl>
                                      </p:cBhvr>
                                    </p:animEffect>
                                  </p:childTnLst>
                                  <p:subTnLst>
                                    <p:audio>
                                      <p:cMediaNode>
                                        <p:cTn display="0" masterRel="sameClick">
                                          <p:stCondLst>
                                            <p:cond evt="begin" delay="0">
                                              <p:tn val="127"/>
                                            </p:cond>
                                          </p:stCondLst>
                                          <p:endCondLst>
                                            <p:cond evt="onStopAudio" delay="0">
                                              <p:tgtEl>
                                                <p:sldTgt/>
                                              </p:tgtEl>
                                            </p:cond>
                                          </p:endCondLst>
                                        </p:cTn>
                                        <p:tgtEl>
                                          <p:sndTgt r:embed="rId4" name="TYPE.WAV"/>
                                        </p:tgtEl>
                                      </p:cMediaNode>
                                    </p:audio>
                                  </p:subTnLst>
                                </p:cTn>
                              </p:par>
                            </p:childTnLst>
                          </p:cTn>
                        </p:par>
                        <p:par>
                          <p:cTn id="130" fill="hold" nodeType="afterGroup">
                            <p:stCondLst>
                              <p:cond delay="1000"/>
                            </p:stCondLst>
                            <p:childTnLst>
                              <p:par>
                                <p:cTn id="131" presetID="22" presetClass="entr" presetSubtype="8" fill="hold" grpId="0" nodeType="afterEffect">
                                  <p:stCondLst>
                                    <p:cond delay="0"/>
                                  </p:stCondLst>
                                  <p:childTnLst>
                                    <p:set>
                                      <p:cBhvr>
                                        <p:cTn id="132" dur="1" fill="hold">
                                          <p:stCondLst>
                                            <p:cond delay="0"/>
                                          </p:stCondLst>
                                        </p:cTn>
                                        <p:tgtEl>
                                          <p:spTgt spid="118810"/>
                                        </p:tgtEl>
                                        <p:attrNameLst>
                                          <p:attrName>style.visibility</p:attrName>
                                        </p:attrNameLst>
                                      </p:cBhvr>
                                      <p:to>
                                        <p:strVal val="visible"/>
                                      </p:to>
                                    </p:set>
                                    <p:animEffect transition="in" filter="wipe(left)">
                                      <p:cBhvr>
                                        <p:cTn id="133" dur="500"/>
                                        <p:tgtEl>
                                          <p:spTgt spid="118810"/>
                                        </p:tgtEl>
                                      </p:cBhvr>
                                    </p:animEffect>
                                  </p:childTnLst>
                                  <p:subTnLst>
                                    <p:audio>
                                      <p:cMediaNode>
                                        <p:cTn display="0" masterRel="sameClick">
                                          <p:stCondLst>
                                            <p:cond evt="begin" delay="0">
                                              <p:tn val="131"/>
                                            </p:cond>
                                          </p:stCondLst>
                                          <p:endCondLst>
                                            <p:cond evt="onStopAudio" delay="0">
                                              <p:tgtEl>
                                                <p:sldTgt/>
                                              </p:tgtEl>
                                            </p:cond>
                                          </p:endCondLst>
                                        </p:cTn>
                                        <p:tgtEl>
                                          <p:sndTgt r:embed="rId4" name="TYPE.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18" presetClass="entr" presetSubtype="9" fill="hold" grpId="0" nodeType="clickEffect">
                                  <p:stCondLst>
                                    <p:cond delay="0"/>
                                  </p:stCondLst>
                                  <p:childTnLst>
                                    <p:set>
                                      <p:cBhvr>
                                        <p:cTn id="137" dur="1" fill="hold">
                                          <p:stCondLst>
                                            <p:cond delay="0"/>
                                          </p:stCondLst>
                                        </p:cTn>
                                        <p:tgtEl>
                                          <p:spTgt spid="118813"/>
                                        </p:tgtEl>
                                        <p:attrNameLst>
                                          <p:attrName>style.visibility</p:attrName>
                                        </p:attrNameLst>
                                      </p:cBhvr>
                                      <p:to>
                                        <p:strVal val="visible"/>
                                      </p:to>
                                    </p:set>
                                    <p:animEffect transition="in" filter="strips(upLeft)">
                                      <p:cBhvr>
                                        <p:cTn id="138" dur="500"/>
                                        <p:tgtEl>
                                          <p:spTgt spid="118813"/>
                                        </p:tgtEl>
                                      </p:cBhvr>
                                    </p:animEffect>
                                  </p:childTnLst>
                                </p:cTn>
                              </p:par>
                            </p:childTnLst>
                          </p:cTn>
                        </p:par>
                        <p:par>
                          <p:cTn id="139" fill="hold" nodeType="afterGroup">
                            <p:stCondLst>
                              <p:cond delay="500"/>
                            </p:stCondLst>
                            <p:childTnLst>
                              <p:par>
                                <p:cTn id="140" presetID="4" presetClass="entr" presetSubtype="32" fill="hold" grpId="0" nodeType="afterEffect">
                                  <p:stCondLst>
                                    <p:cond delay="0"/>
                                  </p:stCondLst>
                                  <p:childTnLst>
                                    <p:set>
                                      <p:cBhvr>
                                        <p:cTn id="141" dur="1" fill="hold">
                                          <p:stCondLst>
                                            <p:cond delay="0"/>
                                          </p:stCondLst>
                                        </p:cTn>
                                        <p:tgtEl>
                                          <p:spTgt spid="118812"/>
                                        </p:tgtEl>
                                        <p:attrNameLst>
                                          <p:attrName>style.visibility</p:attrName>
                                        </p:attrNameLst>
                                      </p:cBhvr>
                                      <p:to>
                                        <p:strVal val="visible"/>
                                      </p:to>
                                    </p:set>
                                    <p:animEffect transition="in" filter="box(out)">
                                      <p:cBhvr>
                                        <p:cTn id="142" dur="500"/>
                                        <p:tgtEl>
                                          <p:spTgt spid="118812"/>
                                        </p:tgtEl>
                                      </p:cBhvr>
                                    </p:animEffect>
                                  </p:childTnLst>
                                  <p:subTnLst>
                                    <p:audio>
                                      <p:cMediaNode>
                                        <p:cTn display="0" masterRel="sameClick">
                                          <p:stCondLst>
                                            <p:cond evt="begin" delay="0">
                                              <p:tn val="140"/>
                                            </p:cond>
                                          </p:stCondLst>
                                          <p:endCondLst>
                                            <p:cond evt="onStopAudio" delay="0">
                                              <p:tgtEl>
                                                <p:sldTgt/>
                                              </p:tgtEl>
                                            </p:cond>
                                          </p:endCondLst>
                                        </p:cTn>
                                        <p:tgtEl>
                                          <p:sndTgt r:embed="rId4" name="TYPE.WAV"/>
                                        </p:tgtEl>
                                      </p:cMediaNode>
                                    </p:audio>
                                  </p:sub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3" fill="hold" grpId="0" nodeType="clickEffect">
                                  <p:stCondLst>
                                    <p:cond delay="0"/>
                                  </p:stCondLst>
                                  <p:childTnLst>
                                    <p:set>
                                      <p:cBhvr>
                                        <p:cTn id="146" dur="1" fill="hold">
                                          <p:stCondLst>
                                            <p:cond delay="0"/>
                                          </p:stCondLst>
                                        </p:cTn>
                                        <p:tgtEl>
                                          <p:spTgt spid="118820"/>
                                        </p:tgtEl>
                                        <p:attrNameLst>
                                          <p:attrName>style.visibility</p:attrName>
                                        </p:attrNameLst>
                                      </p:cBhvr>
                                      <p:to>
                                        <p:strVal val="visible"/>
                                      </p:to>
                                    </p:set>
                                    <p:animEffect transition="in" filter="strips(upRight)">
                                      <p:cBhvr>
                                        <p:cTn id="147" dur="500"/>
                                        <p:tgtEl>
                                          <p:spTgt spid="118820"/>
                                        </p:tgtEl>
                                      </p:cBhvr>
                                    </p:animEffect>
                                  </p:childTnLst>
                                  <p:subTnLst>
                                    <p:audio>
                                      <p:cMediaNode>
                                        <p:cTn display="0" masterRel="sameClick">
                                          <p:stCondLst>
                                            <p:cond evt="begin" delay="0">
                                              <p:tn val="145"/>
                                            </p:cond>
                                          </p:stCondLst>
                                          <p:endCondLst>
                                            <p:cond evt="onStopAudio" delay="0">
                                              <p:tgtEl>
                                                <p:sldTgt/>
                                              </p:tgtEl>
                                            </p:cond>
                                          </p:endCondLst>
                                        </p:cTn>
                                        <p:tgtEl>
                                          <p:sndTgt r:embed="rId4" name="TYPE.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18" presetClass="entr" presetSubtype="6" fill="hold" grpId="0" nodeType="clickEffect">
                                  <p:stCondLst>
                                    <p:cond delay="0"/>
                                  </p:stCondLst>
                                  <p:childTnLst>
                                    <p:set>
                                      <p:cBhvr>
                                        <p:cTn id="151" dur="1" fill="hold">
                                          <p:stCondLst>
                                            <p:cond delay="0"/>
                                          </p:stCondLst>
                                        </p:cTn>
                                        <p:tgtEl>
                                          <p:spTgt spid="118821"/>
                                        </p:tgtEl>
                                        <p:attrNameLst>
                                          <p:attrName>style.visibility</p:attrName>
                                        </p:attrNameLst>
                                      </p:cBhvr>
                                      <p:to>
                                        <p:strVal val="visible"/>
                                      </p:to>
                                    </p:set>
                                    <p:animEffect transition="in" filter="strips(downRight)">
                                      <p:cBhvr>
                                        <p:cTn id="152" dur="500"/>
                                        <p:tgtEl>
                                          <p:spTgt spid="118821"/>
                                        </p:tgtEl>
                                      </p:cBhvr>
                                    </p:animEffect>
                                  </p:childTnLst>
                                </p:cTn>
                              </p:par>
                            </p:childTnLst>
                          </p:cTn>
                        </p:par>
                        <p:par>
                          <p:cTn id="153" fill="hold" nodeType="afterGroup">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118818"/>
                                        </p:tgtEl>
                                        <p:attrNameLst>
                                          <p:attrName>style.visibility</p:attrName>
                                        </p:attrNameLst>
                                      </p:cBhvr>
                                      <p:to>
                                        <p:strVal val="visible"/>
                                      </p:to>
                                    </p:set>
                                    <p:animEffect transition="in" filter="wipe(left)">
                                      <p:cBhvr>
                                        <p:cTn id="156" dur="500"/>
                                        <p:tgtEl>
                                          <p:spTgt spid="118818"/>
                                        </p:tgtEl>
                                      </p:cBhvr>
                                    </p:animEffect>
                                  </p:childTnLst>
                                  <p:subTnLst>
                                    <p:audio>
                                      <p:cMediaNode>
                                        <p:cTn display="0" masterRel="sameClick">
                                          <p:stCondLst>
                                            <p:cond evt="begin" delay="0">
                                              <p:tn val="154"/>
                                            </p:cond>
                                          </p:stCondLst>
                                          <p:endCondLst>
                                            <p:cond evt="onStopAudio" delay="0">
                                              <p:tgtEl>
                                                <p:sldTgt/>
                                              </p:tgtEl>
                                            </p:cond>
                                          </p:endCondLst>
                                        </p:cTn>
                                        <p:tgtEl>
                                          <p:sndTgt r:embed="rId4" name="TYPE.WAV"/>
                                        </p:tgtEl>
                                      </p:cMediaNode>
                                    </p:audio>
                                  </p:subTnLst>
                                </p:cTn>
                              </p:par>
                            </p:childTnLst>
                          </p:cTn>
                        </p:par>
                        <p:par>
                          <p:cTn id="157" fill="hold" nodeType="afterGroup">
                            <p:stCondLst>
                              <p:cond delay="1000"/>
                            </p:stCondLst>
                            <p:childTnLst>
                              <p:par>
                                <p:cTn id="158" presetID="22" presetClass="entr" presetSubtype="8" fill="hold" grpId="0" nodeType="afterEffect">
                                  <p:stCondLst>
                                    <p:cond delay="0"/>
                                  </p:stCondLst>
                                  <p:childTnLst>
                                    <p:set>
                                      <p:cBhvr>
                                        <p:cTn id="159" dur="1" fill="hold">
                                          <p:stCondLst>
                                            <p:cond delay="0"/>
                                          </p:stCondLst>
                                        </p:cTn>
                                        <p:tgtEl>
                                          <p:spTgt spid="118819"/>
                                        </p:tgtEl>
                                        <p:attrNameLst>
                                          <p:attrName>style.visibility</p:attrName>
                                        </p:attrNameLst>
                                      </p:cBhvr>
                                      <p:to>
                                        <p:strVal val="visible"/>
                                      </p:to>
                                    </p:set>
                                    <p:animEffect transition="in" filter="wipe(left)">
                                      <p:cBhvr>
                                        <p:cTn id="160" dur="500"/>
                                        <p:tgtEl>
                                          <p:spTgt spid="118819"/>
                                        </p:tgtEl>
                                      </p:cBhvr>
                                    </p:animEffect>
                                  </p:childTnLst>
                                  <p:subTnLst>
                                    <p:audio>
                                      <p:cMediaNode>
                                        <p:cTn display="0" masterRel="sameClick">
                                          <p:stCondLst>
                                            <p:cond evt="begin" delay="0">
                                              <p:tn val="158"/>
                                            </p:cond>
                                          </p:stCondLst>
                                          <p:endCondLst>
                                            <p:cond evt="onStopAudio" delay="0">
                                              <p:tgtEl>
                                                <p:sldTgt/>
                                              </p:tgtEl>
                                            </p:cond>
                                          </p:endCondLst>
                                        </p:cTn>
                                        <p:tgtEl>
                                          <p:sndTgt r:embed="rId4" name="TYPE.WAV"/>
                                        </p:tgtEl>
                                      </p:cMediaNode>
                                    </p:audio>
                                  </p:subTnLst>
                                </p:cTn>
                              </p:par>
                            </p:childTnLst>
                          </p:cTn>
                        </p:par>
                      </p:childTnLst>
                    </p:cTn>
                  </p:par>
                  <p:par>
                    <p:cTn id="161" fill="hold" nodeType="clickPar">
                      <p:stCondLst>
                        <p:cond delay="indefinite"/>
                      </p:stCondLst>
                      <p:childTnLst>
                        <p:par>
                          <p:cTn id="162" fill="hold" nodeType="withGroup">
                            <p:stCondLst>
                              <p:cond delay="0"/>
                            </p:stCondLst>
                            <p:childTnLst>
                              <p:par>
                                <p:cTn id="163" presetID="18" presetClass="entr" presetSubtype="12" fill="hold" grpId="0" nodeType="clickEffect">
                                  <p:stCondLst>
                                    <p:cond delay="0"/>
                                  </p:stCondLst>
                                  <p:childTnLst>
                                    <p:set>
                                      <p:cBhvr>
                                        <p:cTn id="164" dur="1" fill="hold">
                                          <p:stCondLst>
                                            <p:cond delay="0"/>
                                          </p:stCondLst>
                                        </p:cTn>
                                        <p:tgtEl>
                                          <p:spTgt spid="118824"/>
                                        </p:tgtEl>
                                        <p:attrNameLst>
                                          <p:attrName>style.visibility</p:attrName>
                                        </p:attrNameLst>
                                      </p:cBhvr>
                                      <p:to>
                                        <p:strVal val="visible"/>
                                      </p:to>
                                    </p:set>
                                    <p:animEffect transition="in" filter="strips(downLeft)">
                                      <p:cBhvr>
                                        <p:cTn id="165" dur="500"/>
                                        <p:tgtEl>
                                          <p:spTgt spid="118824"/>
                                        </p:tgtEl>
                                      </p:cBhvr>
                                    </p:animEffect>
                                  </p:childTnLst>
                                </p:cTn>
                              </p:par>
                            </p:childTnLst>
                          </p:cTn>
                        </p:par>
                        <p:par>
                          <p:cTn id="166" fill="hold" nodeType="afterGroup">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118822"/>
                                        </p:tgtEl>
                                        <p:attrNameLst>
                                          <p:attrName>style.visibility</p:attrName>
                                        </p:attrNameLst>
                                      </p:cBhvr>
                                      <p:to>
                                        <p:strVal val="visible"/>
                                      </p:to>
                                    </p:set>
                                    <p:animEffect transition="in" filter="wipe(left)">
                                      <p:cBhvr>
                                        <p:cTn id="169" dur="500"/>
                                        <p:tgtEl>
                                          <p:spTgt spid="118822"/>
                                        </p:tgtEl>
                                      </p:cBhvr>
                                    </p:animEffect>
                                  </p:childTnLst>
                                  <p:subTnLst>
                                    <p:audio>
                                      <p:cMediaNode>
                                        <p:cTn display="0" masterRel="sameClick">
                                          <p:stCondLst>
                                            <p:cond evt="begin" delay="0">
                                              <p:tn val="167"/>
                                            </p:cond>
                                          </p:stCondLst>
                                          <p:endCondLst>
                                            <p:cond evt="onStopAudio" delay="0">
                                              <p:tgtEl>
                                                <p:sldTgt/>
                                              </p:tgtEl>
                                            </p:cond>
                                          </p:endCondLst>
                                        </p:cTn>
                                        <p:tgtEl>
                                          <p:sndTgt r:embed="rId4" name="TYPE.WAV"/>
                                        </p:tgtEl>
                                      </p:cMediaNode>
                                    </p:audio>
                                  </p:subTnLst>
                                </p:cTn>
                              </p:par>
                            </p:childTnLst>
                          </p:cTn>
                        </p:par>
                        <p:par>
                          <p:cTn id="170" fill="hold" nodeType="afterGroup">
                            <p:stCondLst>
                              <p:cond delay="1000"/>
                            </p:stCondLst>
                            <p:childTnLst>
                              <p:par>
                                <p:cTn id="171" presetID="22" presetClass="entr" presetSubtype="8" fill="hold" grpId="0" nodeType="afterEffect">
                                  <p:stCondLst>
                                    <p:cond delay="0"/>
                                  </p:stCondLst>
                                  <p:childTnLst>
                                    <p:set>
                                      <p:cBhvr>
                                        <p:cTn id="172" dur="1" fill="hold">
                                          <p:stCondLst>
                                            <p:cond delay="0"/>
                                          </p:stCondLst>
                                        </p:cTn>
                                        <p:tgtEl>
                                          <p:spTgt spid="118823"/>
                                        </p:tgtEl>
                                        <p:attrNameLst>
                                          <p:attrName>style.visibility</p:attrName>
                                        </p:attrNameLst>
                                      </p:cBhvr>
                                      <p:to>
                                        <p:strVal val="visible"/>
                                      </p:to>
                                    </p:set>
                                    <p:animEffect transition="in" filter="wipe(left)">
                                      <p:cBhvr>
                                        <p:cTn id="173" dur="500"/>
                                        <p:tgtEl>
                                          <p:spTgt spid="118823"/>
                                        </p:tgtEl>
                                      </p:cBhvr>
                                    </p:animEffect>
                                  </p:childTnLst>
                                  <p:subTnLst>
                                    <p:audio>
                                      <p:cMediaNode>
                                        <p:cTn display="0" masterRel="sameClick">
                                          <p:stCondLst>
                                            <p:cond evt="begin" delay="0">
                                              <p:tn val="171"/>
                                            </p:cond>
                                          </p:stCondLst>
                                          <p:endCondLst>
                                            <p:cond evt="onStopAudio" delay="0">
                                              <p:tgtEl>
                                                <p:sldTgt/>
                                              </p:tgtEl>
                                            </p:cond>
                                          </p:endCondLst>
                                        </p:cTn>
                                        <p:tgtEl>
                                          <p:sndTgt r:embed="rId4" name="TYPE.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18" presetClass="entr" presetSubtype="9" fill="hold" grpId="0" nodeType="clickEffect">
                                  <p:stCondLst>
                                    <p:cond delay="0"/>
                                  </p:stCondLst>
                                  <p:childTnLst>
                                    <p:set>
                                      <p:cBhvr>
                                        <p:cTn id="177" dur="1" fill="hold">
                                          <p:stCondLst>
                                            <p:cond delay="0"/>
                                          </p:stCondLst>
                                        </p:cTn>
                                        <p:tgtEl>
                                          <p:spTgt spid="118826"/>
                                        </p:tgtEl>
                                        <p:attrNameLst>
                                          <p:attrName>style.visibility</p:attrName>
                                        </p:attrNameLst>
                                      </p:cBhvr>
                                      <p:to>
                                        <p:strVal val="visible"/>
                                      </p:to>
                                    </p:set>
                                    <p:animEffect transition="in" filter="strips(upLeft)">
                                      <p:cBhvr>
                                        <p:cTn id="178" dur="500"/>
                                        <p:tgtEl>
                                          <p:spTgt spid="118826"/>
                                        </p:tgtEl>
                                      </p:cBhvr>
                                    </p:animEffect>
                                  </p:childTnLst>
                                </p:cTn>
                              </p:par>
                            </p:childTnLst>
                          </p:cTn>
                        </p:par>
                        <p:par>
                          <p:cTn id="179" fill="hold" nodeType="afterGroup">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118825"/>
                                        </p:tgtEl>
                                        <p:attrNameLst>
                                          <p:attrName>style.visibility</p:attrName>
                                        </p:attrNameLst>
                                      </p:cBhvr>
                                      <p:to>
                                        <p:strVal val="visible"/>
                                      </p:to>
                                    </p:set>
                                    <p:animEffect transition="in" filter="wipe(left)">
                                      <p:cBhvr>
                                        <p:cTn id="182" dur="500"/>
                                        <p:tgtEl>
                                          <p:spTgt spid="118825"/>
                                        </p:tgtEl>
                                      </p:cBhvr>
                                    </p:animEffect>
                                  </p:childTnLst>
                                  <p:subTnLst>
                                    <p:audio>
                                      <p:cMediaNode>
                                        <p:cTn display="0" masterRel="sameClick">
                                          <p:stCondLst>
                                            <p:cond evt="begin" delay="0">
                                              <p:tn val="180"/>
                                            </p:cond>
                                          </p:stCondLst>
                                          <p:endCondLst>
                                            <p:cond evt="onStopAudio" delay="0">
                                              <p:tgtEl>
                                                <p:sldTgt/>
                                              </p:tgtEl>
                                            </p:cond>
                                          </p:endCondLst>
                                        </p:cTn>
                                        <p:tgtEl>
                                          <p:sndTgt r:embed="rId4" name="TYPE.WAV"/>
                                        </p:tgtEl>
                                      </p:cMediaNode>
                                    </p:audio>
                                  </p:subTnLst>
                                </p:cTn>
                              </p:par>
                            </p:childTnLst>
                          </p:cTn>
                        </p:par>
                      </p:childTnLst>
                    </p:cTn>
                  </p:par>
                  <p:par>
                    <p:cTn id="183" fill="hold" nodeType="clickPar">
                      <p:stCondLst>
                        <p:cond delay="indefinite"/>
                      </p:stCondLst>
                      <p:childTnLst>
                        <p:par>
                          <p:cTn id="184" fill="hold" nodeType="withGroup">
                            <p:stCondLst>
                              <p:cond delay="0"/>
                            </p:stCondLst>
                            <p:childTnLst>
                              <p:par>
                                <p:cTn id="185" presetID="18" presetClass="entr" presetSubtype="3" fill="hold" grpId="0" nodeType="clickEffect">
                                  <p:stCondLst>
                                    <p:cond delay="0"/>
                                  </p:stCondLst>
                                  <p:childTnLst>
                                    <p:set>
                                      <p:cBhvr>
                                        <p:cTn id="186" dur="1" fill="hold">
                                          <p:stCondLst>
                                            <p:cond delay="0"/>
                                          </p:stCondLst>
                                        </p:cTn>
                                        <p:tgtEl>
                                          <p:spTgt spid="118827"/>
                                        </p:tgtEl>
                                        <p:attrNameLst>
                                          <p:attrName>style.visibility</p:attrName>
                                        </p:attrNameLst>
                                      </p:cBhvr>
                                      <p:to>
                                        <p:strVal val="visible"/>
                                      </p:to>
                                    </p:set>
                                    <p:animEffect transition="in" filter="strips(upRight)">
                                      <p:cBhvr>
                                        <p:cTn id="187" dur="500"/>
                                        <p:tgtEl>
                                          <p:spTgt spid="118827"/>
                                        </p:tgtEl>
                                      </p:cBhvr>
                                    </p:animEffect>
                                  </p:childTnLst>
                                  <p:subTnLst>
                                    <p:audio>
                                      <p:cMediaNode>
                                        <p:cTn display="0" masterRel="sameClick">
                                          <p:stCondLst>
                                            <p:cond evt="begin" delay="0">
                                              <p:tn val="185"/>
                                            </p:cond>
                                          </p:stCondLst>
                                          <p:endCondLst>
                                            <p:cond evt="onStopAudio" delay="0">
                                              <p:tgtEl>
                                                <p:sldTgt/>
                                              </p:tgtEl>
                                            </p:cond>
                                          </p:endCondLst>
                                        </p:cTn>
                                        <p:tgtEl>
                                          <p:sndTgt r:embed="rId4" name="TYPE.WAV"/>
                                        </p:tgtEl>
                                      </p:cMediaNode>
                                    </p:audio>
                                  </p:subTnLst>
                                </p:cTn>
                              </p:par>
                            </p:childTnLst>
                          </p:cTn>
                        </p:par>
                      </p:childTnLst>
                    </p:cTn>
                  </p:par>
                  <p:par>
                    <p:cTn id="188" fill="hold" nodeType="clickPar">
                      <p:stCondLst>
                        <p:cond delay="indefinite"/>
                      </p:stCondLst>
                      <p:childTnLst>
                        <p:par>
                          <p:cTn id="189" fill="hold" nodeType="withGroup">
                            <p:stCondLst>
                              <p:cond delay="0"/>
                            </p:stCondLst>
                            <p:childTnLst>
                              <p:par>
                                <p:cTn id="190" presetID="18" presetClass="entr" presetSubtype="6" fill="hold" grpId="0" nodeType="clickEffect">
                                  <p:stCondLst>
                                    <p:cond delay="0"/>
                                  </p:stCondLst>
                                  <p:childTnLst>
                                    <p:set>
                                      <p:cBhvr>
                                        <p:cTn id="191" dur="1" fill="hold">
                                          <p:stCondLst>
                                            <p:cond delay="0"/>
                                          </p:stCondLst>
                                        </p:cTn>
                                        <p:tgtEl>
                                          <p:spTgt spid="118830"/>
                                        </p:tgtEl>
                                        <p:attrNameLst>
                                          <p:attrName>style.visibility</p:attrName>
                                        </p:attrNameLst>
                                      </p:cBhvr>
                                      <p:to>
                                        <p:strVal val="visible"/>
                                      </p:to>
                                    </p:set>
                                    <p:animEffect transition="in" filter="strips(downRight)">
                                      <p:cBhvr>
                                        <p:cTn id="192" dur="500"/>
                                        <p:tgtEl>
                                          <p:spTgt spid="118830"/>
                                        </p:tgtEl>
                                      </p:cBhvr>
                                    </p:animEffect>
                                  </p:childTnLst>
                                </p:cTn>
                              </p:par>
                            </p:childTnLst>
                          </p:cTn>
                        </p:par>
                        <p:par>
                          <p:cTn id="193" fill="hold" nodeType="afterGroup">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118828"/>
                                        </p:tgtEl>
                                        <p:attrNameLst>
                                          <p:attrName>style.visibility</p:attrName>
                                        </p:attrNameLst>
                                      </p:cBhvr>
                                      <p:to>
                                        <p:strVal val="visible"/>
                                      </p:to>
                                    </p:set>
                                    <p:animEffect transition="in" filter="wipe(left)">
                                      <p:cBhvr>
                                        <p:cTn id="196" dur="500"/>
                                        <p:tgtEl>
                                          <p:spTgt spid="118828"/>
                                        </p:tgtEl>
                                      </p:cBhvr>
                                    </p:animEffect>
                                  </p:childTnLst>
                                  <p:subTnLst>
                                    <p:audio>
                                      <p:cMediaNode>
                                        <p:cTn display="0" masterRel="sameClick">
                                          <p:stCondLst>
                                            <p:cond evt="begin" delay="0">
                                              <p:tn val="194"/>
                                            </p:cond>
                                          </p:stCondLst>
                                          <p:endCondLst>
                                            <p:cond evt="onStopAudio" delay="0">
                                              <p:tgtEl>
                                                <p:sldTgt/>
                                              </p:tgtEl>
                                            </p:cond>
                                          </p:endCondLst>
                                        </p:cTn>
                                        <p:tgtEl>
                                          <p:sndTgt r:embed="rId4" name="TYPE.WAV"/>
                                        </p:tgtEl>
                                      </p:cMediaNode>
                                    </p:audio>
                                  </p:subTnLst>
                                </p:cTn>
                              </p:par>
                            </p:childTnLst>
                          </p:cTn>
                        </p:par>
                        <p:par>
                          <p:cTn id="197" fill="hold" nodeType="afterGroup">
                            <p:stCondLst>
                              <p:cond delay="1000"/>
                            </p:stCondLst>
                            <p:childTnLst>
                              <p:par>
                                <p:cTn id="198" presetID="18" presetClass="entr" presetSubtype="3" fill="hold" grpId="0" nodeType="afterEffect">
                                  <p:stCondLst>
                                    <p:cond delay="0"/>
                                  </p:stCondLst>
                                  <p:childTnLst>
                                    <p:set>
                                      <p:cBhvr>
                                        <p:cTn id="199" dur="1" fill="hold">
                                          <p:stCondLst>
                                            <p:cond delay="0"/>
                                          </p:stCondLst>
                                        </p:cTn>
                                        <p:tgtEl>
                                          <p:spTgt spid="118831"/>
                                        </p:tgtEl>
                                        <p:attrNameLst>
                                          <p:attrName>style.visibility</p:attrName>
                                        </p:attrNameLst>
                                      </p:cBhvr>
                                      <p:to>
                                        <p:strVal val="visible"/>
                                      </p:to>
                                    </p:set>
                                    <p:animEffect transition="in" filter="strips(upRight)">
                                      <p:cBhvr>
                                        <p:cTn id="200" dur="500"/>
                                        <p:tgtEl>
                                          <p:spTgt spid="118831"/>
                                        </p:tgtEl>
                                      </p:cBhvr>
                                    </p:animEffect>
                                  </p:childTnLst>
                                </p:cTn>
                              </p:par>
                            </p:childTnLst>
                          </p:cTn>
                        </p:par>
                        <p:par>
                          <p:cTn id="201" fill="hold" nodeType="afterGroup">
                            <p:stCondLst>
                              <p:cond delay="1500"/>
                            </p:stCondLst>
                            <p:childTnLst>
                              <p:par>
                                <p:cTn id="202" presetID="22" presetClass="entr" presetSubtype="8" fill="hold" grpId="0" nodeType="afterEffect">
                                  <p:stCondLst>
                                    <p:cond delay="0"/>
                                  </p:stCondLst>
                                  <p:childTnLst>
                                    <p:set>
                                      <p:cBhvr>
                                        <p:cTn id="203" dur="1" fill="hold">
                                          <p:stCondLst>
                                            <p:cond delay="0"/>
                                          </p:stCondLst>
                                        </p:cTn>
                                        <p:tgtEl>
                                          <p:spTgt spid="118829"/>
                                        </p:tgtEl>
                                        <p:attrNameLst>
                                          <p:attrName>style.visibility</p:attrName>
                                        </p:attrNameLst>
                                      </p:cBhvr>
                                      <p:to>
                                        <p:strVal val="visible"/>
                                      </p:to>
                                    </p:set>
                                    <p:animEffect transition="in" filter="wipe(left)">
                                      <p:cBhvr>
                                        <p:cTn id="204" dur="500"/>
                                        <p:tgtEl>
                                          <p:spTgt spid="118829"/>
                                        </p:tgtEl>
                                      </p:cBhvr>
                                    </p:animEffect>
                                  </p:childTnLst>
                                  <p:subTnLst>
                                    <p:audio>
                                      <p:cMediaNode>
                                        <p:cTn display="0" masterRel="sameClick">
                                          <p:stCondLst>
                                            <p:cond evt="begin" delay="0">
                                              <p:tn val="202"/>
                                            </p:cond>
                                          </p:stCondLst>
                                          <p:endCondLst>
                                            <p:cond evt="onStopAudio" delay="0">
                                              <p:tgtEl>
                                                <p:sldTgt/>
                                              </p:tgtEl>
                                            </p:cond>
                                          </p:endCondLst>
                                        </p:cTn>
                                        <p:tgtEl>
                                          <p:sndTgt r:embed="rId4" name="TYPE.WAV"/>
                                        </p:tgtEl>
                                      </p:cMediaNode>
                                    </p:audio>
                                  </p:subTnLst>
                                </p:cTn>
                              </p:par>
                            </p:childTnLst>
                          </p:cTn>
                        </p:par>
                      </p:childTnLst>
                    </p:cTn>
                  </p:par>
                  <p:par>
                    <p:cTn id="205" fill="hold" nodeType="clickPar">
                      <p:stCondLst>
                        <p:cond delay="indefinite"/>
                      </p:stCondLst>
                      <p:childTnLst>
                        <p:par>
                          <p:cTn id="206" fill="hold" nodeType="withGroup">
                            <p:stCondLst>
                              <p:cond delay="0"/>
                            </p:stCondLst>
                            <p:childTnLst>
                              <p:par>
                                <p:cTn id="207" presetID="18" presetClass="entr" presetSubtype="12" fill="hold" grpId="0" nodeType="clickEffect">
                                  <p:stCondLst>
                                    <p:cond delay="0"/>
                                  </p:stCondLst>
                                  <p:childTnLst>
                                    <p:set>
                                      <p:cBhvr>
                                        <p:cTn id="208" dur="1" fill="hold">
                                          <p:stCondLst>
                                            <p:cond delay="0"/>
                                          </p:stCondLst>
                                        </p:cTn>
                                        <p:tgtEl>
                                          <p:spTgt spid="118838"/>
                                        </p:tgtEl>
                                        <p:attrNameLst>
                                          <p:attrName>style.visibility</p:attrName>
                                        </p:attrNameLst>
                                      </p:cBhvr>
                                      <p:to>
                                        <p:strVal val="visible"/>
                                      </p:to>
                                    </p:set>
                                    <p:animEffect transition="in" filter="strips(downLeft)">
                                      <p:cBhvr>
                                        <p:cTn id="209" dur="500"/>
                                        <p:tgtEl>
                                          <p:spTgt spid="118838"/>
                                        </p:tgtEl>
                                      </p:cBhvr>
                                    </p:animEffect>
                                  </p:childTnLst>
                                </p:cTn>
                              </p:par>
                            </p:childTnLst>
                          </p:cTn>
                        </p:par>
                        <p:par>
                          <p:cTn id="210" fill="hold" nodeType="afterGroup">
                            <p:stCondLst>
                              <p:cond delay="500"/>
                            </p:stCondLst>
                            <p:childTnLst>
                              <p:par>
                                <p:cTn id="211" presetID="22" presetClass="entr" presetSubtype="8" fill="hold" grpId="0" nodeType="afterEffect">
                                  <p:stCondLst>
                                    <p:cond delay="0"/>
                                  </p:stCondLst>
                                  <p:childTnLst>
                                    <p:set>
                                      <p:cBhvr>
                                        <p:cTn id="212" dur="1" fill="hold">
                                          <p:stCondLst>
                                            <p:cond delay="0"/>
                                          </p:stCondLst>
                                        </p:cTn>
                                        <p:tgtEl>
                                          <p:spTgt spid="118832"/>
                                        </p:tgtEl>
                                        <p:attrNameLst>
                                          <p:attrName>style.visibility</p:attrName>
                                        </p:attrNameLst>
                                      </p:cBhvr>
                                      <p:to>
                                        <p:strVal val="visible"/>
                                      </p:to>
                                    </p:set>
                                    <p:animEffect transition="in" filter="wipe(left)">
                                      <p:cBhvr>
                                        <p:cTn id="213" dur="500"/>
                                        <p:tgtEl>
                                          <p:spTgt spid="118832"/>
                                        </p:tgtEl>
                                      </p:cBhvr>
                                    </p:animEffect>
                                  </p:childTnLst>
                                  <p:subTnLst>
                                    <p:audio>
                                      <p:cMediaNode>
                                        <p:cTn display="0" masterRel="sameClick">
                                          <p:stCondLst>
                                            <p:cond evt="begin" delay="0">
                                              <p:tn val="211"/>
                                            </p:cond>
                                          </p:stCondLst>
                                          <p:endCondLst>
                                            <p:cond evt="onStopAudio" delay="0">
                                              <p:tgtEl>
                                                <p:sldTgt/>
                                              </p:tgtEl>
                                            </p:cond>
                                          </p:endCondLst>
                                        </p:cTn>
                                        <p:tgtEl>
                                          <p:sndTgt r:embed="rId4" name="TYPE.WAV"/>
                                        </p:tgtEl>
                                      </p:cMediaNode>
                                    </p:audio>
                                  </p:subTnLst>
                                </p:cTn>
                              </p:par>
                            </p:childTnLst>
                          </p:cTn>
                        </p:par>
                        <p:par>
                          <p:cTn id="214" fill="hold" nodeType="afterGroup">
                            <p:stCondLst>
                              <p:cond delay="1000"/>
                            </p:stCondLst>
                            <p:childTnLst>
                              <p:par>
                                <p:cTn id="215" presetID="22" presetClass="entr" presetSubtype="8" fill="hold" grpId="0" nodeType="afterEffect">
                                  <p:stCondLst>
                                    <p:cond delay="0"/>
                                  </p:stCondLst>
                                  <p:childTnLst>
                                    <p:set>
                                      <p:cBhvr>
                                        <p:cTn id="216" dur="1" fill="hold">
                                          <p:stCondLst>
                                            <p:cond delay="0"/>
                                          </p:stCondLst>
                                        </p:cTn>
                                        <p:tgtEl>
                                          <p:spTgt spid="118839"/>
                                        </p:tgtEl>
                                        <p:attrNameLst>
                                          <p:attrName>style.visibility</p:attrName>
                                        </p:attrNameLst>
                                      </p:cBhvr>
                                      <p:to>
                                        <p:strVal val="visible"/>
                                      </p:to>
                                    </p:set>
                                    <p:animEffect transition="in" filter="wipe(left)">
                                      <p:cBhvr>
                                        <p:cTn id="217" dur="500"/>
                                        <p:tgtEl>
                                          <p:spTgt spid="118839"/>
                                        </p:tgtEl>
                                      </p:cBhvr>
                                    </p:animEffect>
                                  </p:childTnLst>
                                </p:cTn>
                              </p:par>
                            </p:childTnLst>
                          </p:cTn>
                        </p:par>
                        <p:par>
                          <p:cTn id="218" fill="hold" nodeType="afterGroup">
                            <p:stCondLst>
                              <p:cond delay="1500"/>
                            </p:stCondLst>
                            <p:childTnLst>
                              <p:par>
                                <p:cTn id="219" presetID="22" presetClass="entr" presetSubtype="8" fill="hold" grpId="0" nodeType="afterEffect">
                                  <p:stCondLst>
                                    <p:cond delay="0"/>
                                  </p:stCondLst>
                                  <p:childTnLst>
                                    <p:set>
                                      <p:cBhvr>
                                        <p:cTn id="220" dur="1" fill="hold">
                                          <p:stCondLst>
                                            <p:cond delay="0"/>
                                          </p:stCondLst>
                                        </p:cTn>
                                        <p:tgtEl>
                                          <p:spTgt spid="118834"/>
                                        </p:tgtEl>
                                        <p:attrNameLst>
                                          <p:attrName>style.visibility</p:attrName>
                                        </p:attrNameLst>
                                      </p:cBhvr>
                                      <p:to>
                                        <p:strVal val="visible"/>
                                      </p:to>
                                    </p:set>
                                    <p:animEffect transition="in" filter="wipe(left)">
                                      <p:cBhvr>
                                        <p:cTn id="221" dur="500"/>
                                        <p:tgtEl>
                                          <p:spTgt spid="118834"/>
                                        </p:tgtEl>
                                      </p:cBhvr>
                                    </p:animEffect>
                                  </p:childTnLst>
                                  <p:subTnLst>
                                    <p:audio>
                                      <p:cMediaNode>
                                        <p:cTn display="0" masterRel="sameClick">
                                          <p:stCondLst>
                                            <p:cond evt="begin" delay="0">
                                              <p:tn val="219"/>
                                            </p:cond>
                                          </p:stCondLst>
                                          <p:endCondLst>
                                            <p:cond evt="onStopAudio" delay="0">
                                              <p:tgtEl>
                                                <p:sldTgt/>
                                              </p:tgtEl>
                                            </p:cond>
                                          </p:endCondLst>
                                        </p:cTn>
                                        <p:tgtEl>
                                          <p:sndTgt r:embed="rId4" name="TYPE.WAV"/>
                                        </p:tgtEl>
                                      </p:cMediaNode>
                                    </p:audio>
                                  </p:subTnLst>
                                </p:cTn>
                              </p:par>
                            </p:childTnLst>
                          </p:cTn>
                        </p:par>
                        <p:par>
                          <p:cTn id="222" fill="hold" nodeType="afterGroup">
                            <p:stCondLst>
                              <p:cond delay="2000"/>
                            </p:stCondLst>
                            <p:childTnLst>
                              <p:par>
                                <p:cTn id="223" presetID="22" presetClass="entr" presetSubtype="1" fill="hold" grpId="0" nodeType="afterEffect">
                                  <p:stCondLst>
                                    <p:cond delay="0"/>
                                  </p:stCondLst>
                                  <p:childTnLst>
                                    <p:set>
                                      <p:cBhvr>
                                        <p:cTn id="224" dur="1" fill="hold">
                                          <p:stCondLst>
                                            <p:cond delay="0"/>
                                          </p:stCondLst>
                                        </p:cTn>
                                        <p:tgtEl>
                                          <p:spTgt spid="118840"/>
                                        </p:tgtEl>
                                        <p:attrNameLst>
                                          <p:attrName>style.visibility</p:attrName>
                                        </p:attrNameLst>
                                      </p:cBhvr>
                                      <p:to>
                                        <p:strVal val="visible"/>
                                      </p:to>
                                    </p:set>
                                    <p:animEffect transition="in" filter="wipe(up)">
                                      <p:cBhvr>
                                        <p:cTn id="225" dur="500"/>
                                        <p:tgtEl>
                                          <p:spTgt spid="118840"/>
                                        </p:tgtEl>
                                      </p:cBhvr>
                                    </p:animEffect>
                                  </p:childTnLst>
                                </p:cTn>
                              </p:par>
                            </p:childTnLst>
                          </p:cTn>
                        </p:par>
                        <p:par>
                          <p:cTn id="226" fill="hold" nodeType="afterGroup">
                            <p:stCondLst>
                              <p:cond delay="2500"/>
                            </p:stCondLst>
                            <p:childTnLst>
                              <p:par>
                                <p:cTn id="227" presetID="22" presetClass="entr" presetSubtype="8" fill="hold" grpId="0" nodeType="afterEffect">
                                  <p:stCondLst>
                                    <p:cond delay="0"/>
                                  </p:stCondLst>
                                  <p:childTnLst>
                                    <p:set>
                                      <p:cBhvr>
                                        <p:cTn id="228" dur="1" fill="hold">
                                          <p:stCondLst>
                                            <p:cond delay="0"/>
                                          </p:stCondLst>
                                        </p:cTn>
                                        <p:tgtEl>
                                          <p:spTgt spid="118833"/>
                                        </p:tgtEl>
                                        <p:attrNameLst>
                                          <p:attrName>style.visibility</p:attrName>
                                        </p:attrNameLst>
                                      </p:cBhvr>
                                      <p:to>
                                        <p:strVal val="visible"/>
                                      </p:to>
                                    </p:set>
                                    <p:animEffect transition="in" filter="wipe(left)">
                                      <p:cBhvr>
                                        <p:cTn id="229" dur="500"/>
                                        <p:tgtEl>
                                          <p:spTgt spid="118833"/>
                                        </p:tgtEl>
                                      </p:cBhvr>
                                    </p:animEffect>
                                  </p:childTnLst>
                                  <p:subTnLst>
                                    <p:audio>
                                      <p:cMediaNode>
                                        <p:cTn display="0" masterRel="sameClick">
                                          <p:stCondLst>
                                            <p:cond evt="begin" delay="0">
                                              <p:tn val="227"/>
                                            </p:cond>
                                          </p:stCondLst>
                                          <p:endCondLst>
                                            <p:cond evt="onStopAudio" delay="0">
                                              <p:tgtEl>
                                                <p:sldTgt/>
                                              </p:tgtEl>
                                            </p:cond>
                                          </p:endCondLst>
                                        </p:cTn>
                                        <p:tgtEl>
                                          <p:sndTgt r:embed="rId4" name="TYPE.WAV"/>
                                        </p:tgtEl>
                                      </p:cMediaNode>
                                    </p:audio>
                                  </p:subTnLst>
                                </p:cTn>
                              </p:par>
                            </p:childTnLst>
                          </p:cTn>
                        </p:par>
                        <p:par>
                          <p:cTn id="230" fill="hold" nodeType="afterGroup">
                            <p:stCondLst>
                              <p:cond delay="3000"/>
                            </p:stCondLst>
                            <p:childTnLst>
                              <p:par>
                                <p:cTn id="231" presetID="22" presetClass="entr" presetSubtype="1" fill="hold" grpId="0" nodeType="afterEffect">
                                  <p:stCondLst>
                                    <p:cond delay="0"/>
                                  </p:stCondLst>
                                  <p:childTnLst>
                                    <p:set>
                                      <p:cBhvr>
                                        <p:cTn id="232" dur="1" fill="hold">
                                          <p:stCondLst>
                                            <p:cond delay="0"/>
                                          </p:stCondLst>
                                        </p:cTn>
                                        <p:tgtEl>
                                          <p:spTgt spid="118841"/>
                                        </p:tgtEl>
                                        <p:attrNameLst>
                                          <p:attrName>style.visibility</p:attrName>
                                        </p:attrNameLst>
                                      </p:cBhvr>
                                      <p:to>
                                        <p:strVal val="visible"/>
                                      </p:to>
                                    </p:set>
                                    <p:animEffect transition="in" filter="wipe(up)">
                                      <p:cBhvr>
                                        <p:cTn id="233" dur="500"/>
                                        <p:tgtEl>
                                          <p:spTgt spid="118841"/>
                                        </p:tgtEl>
                                      </p:cBhvr>
                                    </p:animEffect>
                                  </p:childTnLst>
                                </p:cTn>
                              </p:par>
                            </p:childTnLst>
                          </p:cTn>
                        </p:par>
                        <p:par>
                          <p:cTn id="234" fill="hold" nodeType="afterGroup">
                            <p:stCondLst>
                              <p:cond delay="3500"/>
                            </p:stCondLst>
                            <p:childTnLst>
                              <p:par>
                                <p:cTn id="235" presetID="22" presetClass="entr" presetSubtype="8" fill="hold" grpId="0" nodeType="afterEffect">
                                  <p:stCondLst>
                                    <p:cond delay="0"/>
                                  </p:stCondLst>
                                  <p:childTnLst>
                                    <p:set>
                                      <p:cBhvr>
                                        <p:cTn id="236" dur="1" fill="hold">
                                          <p:stCondLst>
                                            <p:cond delay="0"/>
                                          </p:stCondLst>
                                        </p:cTn>
                                        <p:tgtEl>
                                          <p:spTgt spid="118835"/>
                                        </p:tgtEl>
                                        <p:attrNameLst>
                                          <p:attrName>style.visibility</p:attrName>
                                        </p:attrNameLst>
                                      </p:cBhvr>
                                      <p:to>
                                        <p:strVal val="visible"/>
                                      </p:to>
                                    </p:set>
                                    <p:animEffect transition="in" filter="wipe(left)">
                                      <p:cBhvr>
                                        <p:cTn id="237" dur="500"/>
                                        <p:tgtEl>
                                          <p:spTgt spid="118835"/>
                                        </p:tgtEl>
                                      </p:cBhvr>
                                    </p:animEffect>
                                  </p:childTnLst>
                                  <p:subTnLst>
                                    <p:audio>
                                      <p:cMediaNode>
                                        <p:cTn display="0" masterRel="sameClick">
                                          <p:stCondLst>
                                            <p:cond evt="begin" delay="0">
                                              <p:tn val="235"/>
                                            </p:cond>
                                          </p:stCondLst>
                                          <p:endCondLst>
                                            <p:cond evt="onStopAudio" delay="0">
                                              <p:tgtEl>
                                                <p:sldTgt/>
                                              </p:tgtEl>
                                            </p:cond>
                                          </p:endCondLst>
                                        </p:cTn>
                                        <p:tgtEl>
                                          <p:sndTgt r:embed="rId4" name="TYPE.WAV"/>
                                        </p:tgtEl>
                                      </p:cMediaNode>
                                    </p:audio>
                                  </p:subTnLst>
                                </p:cTn>
                              </p:par>
                            </p:childTnLst>
                          </p:cTn>
                        </p:par>
                        <p:par>
                          <p:cTn id="238" fill="hold" nodeType="afterGroup">
                            <p:stCondLst>
                              <p:cond delay="4000"/>
                            </p:stCondLst>
                            <p:childTnLst>
                              <p:par>
                                <p:cTn id="239" presetID="22" presetClass="entr" presetSubtype="1" fill="hold" grpId="0" nodeType="afterEffect">
                                  <p:stCondLst>
                                    <p:cond delay="0"/>
                                  </p:stCondLst>
                                  <p:childTnLst>
                                    <p:set>
                                      <p:cBhvr>
                                        <p:cTn id="240" dur="1" fill="hold">
                                          <p:stCondLst>
                                            <p:cond delay="0"/>
                                          </p:stCondLst>
                                        </p:cTn>
                                        <p:tgtEl>
                                          <p:spTgt spid="118842"/>
                                        </p:tgtEl>
                                        <p:attrNameLst>
                                          <p:attrName>style.visibility</p:attrName>
                                        </p:attrNameLst>
                                      </p:cBhvr>
                                      <p:to>
                                        <p:strVal val="visible"/>
                                      </p:to>
                                    </p:set>
                                    <p:animEffect transition="in" filter="wipe(up)">
                                      <p:cBhvr>
                                        <p:cTn id="241" dur="500"/>
                                        <p:tgtEl>
                                          <p:spTgt spid="118842"/>
                                        </p:tgtEl>
                                      </p:cBhvr>
                                    </p:animEffect>
                                  </p:childTnLst>
                                </p:cTn>
                              </p:par>
                            </p:childTnLst>
                          </p:cTn>
                        </p:par>
                        <p:par>
                          <p:cTn id="242" fill="hold" nodeType="afterGroup">
                            <p:stCondLst>
                              <p:cond delay="4500"/>
                            </p:stCondLst>
                            <p:childTnLst>
                              <p:par>
                                <p:cTn id="243" presetID="22" presetClass="entr" presetSubtype="8" fill="hold" grpId="0" nodeType="afterEffect">
                                  <p:stCondLst>
                                    <p:cond delay="0"/>
                                  </p:stCondLst>
                                  <p:childTnLst>
                                    <p:set>
                                      <p:cBhvr>
                                        <p:cTn id="244" dur="1" fill="hold">
                                          <p:stCondLst>
                                            <p:cond delay="0"/>
                                          </p:stCondLst>
                                        </p:cTn>
                                        <p:tgtEl>
                                          <p:spTgt spid="118836"/>
                                        </p:tgtEl>
                                        <p:attrNameLst>
                                          <p:attrName>style.visibility</p:attrName>
                                        </p:attrNameLst>
                                      </p:cBhvr>
                                      <p:to>
                                        <p:strVal val="visible"/>
                                      </p:to>
                                    </p:set>
                                    <p:animEffect transition="in" filter="wipe(left)">
                                      <p:cBhvr>
                                        <p:cTn id="245" dur="500"/>
                                        <p:tgtEl>
                                          <p:spTgt spid="118836"/>
                                        </p:tgtEl>
                                      </p:cBhvr>
                                    </p:animEffect>
                                  </p:childTnLst>
                                  <p:subTnLst>
                                    <p:audio>
                                      <p:cMediaNode>
                                        <p:cTn display="0" masterRel="sameClick">
                                          <p:stCondLst>
                                            <p:cond evt="begin" delay="0">
                                              <p:tn val="243"/>
                                            </p:cond>
                                          </p:stCondLst>
                                          <p:endCondLst>
                                            <p:cond evt="onStopAudio" delay="0">
                                              <p:tgtEl>
                                                <p:sldTgt/>
                                              </p:tgtEl>
                                            </p:cond>
                                          </p:endCondLst>
                                        </p:cTn>
                                        <p:tgtEl>
                                          <p:sndTgt r:embed="rId4" name="TYPE.WAV"/>
                                        </p:tgtEl>
                                      </p:cMediaNode>
                                    </p:audio>
                                  </p:subTnLst>
                                </p:cTn>
                              </p:par>
                            </p:childTnLst>
                          </p:cTn>
                        </p:par>
                        <p:par>
                          <p:cTn id="246" fill="hold" nodeType="afterGroup">
                            <p:stCondLst>
                              <p:cond delay="5000"/>
                            </p:stCondLst>
                            <p:childTnLst>
                              <p:par>
                                <p:cTn id="247" presetID="22" presetClass="entr" presetSubtype="1" fill="hold" grpId="0" nodeType="afterEffect">
                                  <p:stCondLst>
                                    <p:cond delay="0"/>
                                  </p:stCondLst>
                                  <p:childTnLst>
                                    <p:set>
                                      <p:cBhvr>
                                        <p:cTn id="248" dur="1" fill="hold">
                                          <p:stCondLst>
                                            <p:cond delay="0"/>
                                          </p:stCondLst>
                                        </p:cTn>
                                        <p:tgtEl>
                                          <p:spTgt spid="118843"/>
                                        </p:tgtEl>
                                        <p:attrNameLst>
                                          <p:attrName>style.visibility</p:attrName>
                                        </p:attrNameLst>
                                      </p:cBhvr>
                                      <p:to>
                                        <p:strVal val="visible"/>
                                      </p:to>
                                    </p:set>
                                    <p:animEffect transition="in" filter="wipe(up)">
                                      <p:cBhvr>
                                        <p:cTn id="249" dur="500"/>
                                        <p:tgtEl>
                                          <p:spTgt spid="118843"/>
                                        </p:tgtEl>
                                      </p:cBhvr>
                                    </p:animEffect>
                                  </p:childTnLst>
                                </p:cTn>
                              </p:par>
                            </p:childTnLst>
                          </p:cTn>
                        </p:par>
                        <p:par>
                          <p:cTn id="250" fill="hold" nodeType="afterGroup">
                            <p:stCondLst>
                              <p:cond delay="5500"/>
                            </p:stCondLst>
                            <p:childTnLst>
                              <p:par>
                                <p:cTn id="251" presetID="22" presetClass="entr" presetSubtype="8" fill="hold" grpId="0" nodeType="afterEffect">
                                  <p:stCondLst>
                                    <p:cond delay="0"/>
                                  </p:stCondLst>
                                  <p:childTnLst>
                                    <p:set>
                                      <p:cBhvr>
                                        <p:cTn id="252" dur="1" fill="hold">
                                          <p:stCondLst>
                                            <p:cond delay="0"/>
                                          </p:stCondLst>
                                        </p:cTn>
                                        <p:tgtEl>
                                          <p:spTgt spid="118837"/>
                                        </p:tgtEl>
                                        <p:attrNameLst>
                                          <p:attrName>style.visibility</p:attrName>
                                        </p:attrNameLst>
                                      </p:cBhvr>
                                      <p:to>
                                        <p:strVal val="visible"/>
                                      </p:to>
                                    </p:set>
                                    <p:animEffect transition="in" filter="wipe(left)">
                                      <p:cBhvr>
                                        <p:cTn id="253" dur="500"/>
                                        <p:tgtEl>
                                          <p:spTgt spid="118837"/>
                                        </p:tgtEl>
                                      </p:cBhvr>
                                    </p:animEffect>
                                  </p:childTnLst>
                                  <p:subTnLst>
                                    <p:audio>
                                      <p:cMediaNode>
                                        <p:cTn display="0" masterRel="sameClick">
                                          <p:stCondLst>
                                            <p:cond evt="begin" delay="0">
                                              <p:tn val="251"/>
                                            </p:cond>
                                          </p:stCondLst>
                                          <p:endCondLst>
                                            <p:cond evt="onStopAudio" delay="0">
                                              <p:tgtEl>
                                                <p:sldTgt/>
                                              </p:tgtEl>
                                            </p:cond>
                                          </p:endCondLst>
                                        </p:cTn>
                                        <p:tgtEl>
                                          <p:sndTgt r:embed="rId4" name="TYPE.WAV"/>
                                        </p:tgtEl>
                                      </p:cMediaNode>
                                    </p:audio>
                                  </p:sub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18851"/>
                                        </p:tgtEl>
                                        <p:attrNameLst>
                                          <p:attrName>style.visibility</p:attrName>
                                        </p:attrNameLst>
                                      </p:cBhvr>
                                      <p:to>
                                        <p:strVal val="visible"/>
                                      </p:to>
                                    </p:set>
                                    <p:animEffect transition="in" filter="wipe(left)">
                                      <p:cBhvr>
                                        <p:cTn id="258" dur="500"/>
                                        <p:tgtEl>
                                          <p:spTgt spid="118851"/>
                                        </p:tgtEl>
                                      </p:cBhvr>
                                    </p:animEffect>
                                  </p:childTnLst>
                                  <p:subTnLst>
                                    <p:audio>
                                      <p:cMediaNode>
                                        <p:cTn display="0" masterRel="sameClick">
                                          <p:stCondLst>
                                            <p:cond evt="begin" delay="0">
                                              <p:tn val="256"/>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nimBg="1" autoUpdateAnimBg="0"/>
      <p:bldP spid="118792" grpId="0" animBg="1"/>
      <p:bldP spid="118797" grpId="0" animBg="1"/>
      <p:bldP spid="118798" grpId="0" autoUpdateAnimBg="0"/>
      <p:bldP spid="118799" grpId="0" autoUpdateAnimBg="0"/>
      <p:bldP spid="118800" grpId="0" autoUpdateAnimBg="0"/>
      <p:bldP spid="118801" grpId="0" autoUpdateAnimBg="0"/>
      <p:bldP spid="118802" grpId="0" animBg="1"/>
      <p:bldP spid="118803" grpId="0" autoUpdateAnimBg="0"/>
      <p:bldP spid="118804" grpId="0" animBg="1"/>
      <p:bldP spid="118805" grpId="0" autoUpdateAnimBg="0"/>
      <p:bldP spid="118806" grpId="0" autoUpdateAnimBg="0"/>
      <p:bldP spid="118807" grpId="0" animBg="1"/>
      <p:bldP spid="118808" grpId="0" animBg="1"/>
      <p:bldP spid="118809" grpId="0" autoUpdateAnimBg="0"/>
      <p:bldP spid="118810" grpId="0" autoUpdateAnimBg="0"/>
      <p:bldP spid="118811" grpId="0" animBg="1"/>
      <p:bldP spid="118812" grpId="0" autoUpdateAnimBg="0"/>
      <p:bldP spid="118813" grpId="0" animBg="1"/>
      <p:bldP spid="118814" grpId="0" animBg="1"/>
      <p:bldP spid="118815" grpId="0" animBg="1"/>
      <p:bldP spid="118816" grpId="0" animBg="1"/>
      <p:bldP spid="118817" grpId="0" animBg="1"/>
      <p:bldP spid="118818" grpId="0" autoUpdateAnimBg="0"/>
      <p:bldP spid="118819" grpId="0" autoUpdateAnimBg="0"/>
      <p:bldP spid="118820" grpId="0" animBg="1"/>
      <p:bldP spid="118821" grpId="0" animBg="1"/>
      <p:bldP spid="118822" grpId="0" autoUpdateAnimBg="0"/>
      <p:bldP spid="118823" grpId="0" autoUpdateAnimBg="0"/>
      <p:bldP spid="118824" grpId="0" animBg="1"/>
      <p:bldP spid="118825" grpId="0" autoUpdateAnimBg="0"/>
      <p:bldP spid="118826" grpId="0" animBg="1"/>
      <p:bldP spid="118827" grpId="0" animBg="1"/>
      <p:bldP spid="118828" grpId="0" autoUpdateAnimBg="0"/>
      <p:bldP spid="118829" grpId="0" autoUpdateAnimBg="0"/>
      <p:bldP spid="118830" grpId="0" animBg="1"/>
      <p:bldP spid="118831" grpId="0" animBg="1"/>
      <p:bldP spid="118832" grpId="0" autoUpdateAnimBg="0"/>
      <p:bldP spid="118833" grpId="0" autoUpdateAnimBg="0"/>
      <p:bldP spid="118834" grpId="0" autoUpdateAnimBg="0"/>
      <p:bldP spid="118835" grpId="0" autoUpdateAnimBg="0"/>
      <p:bldP spid="118836" grpId="0" autoUpdateAnimBg="0"/>
      <p:bldP spid="118837" grpId="0" autoUpdateAnimBg="0"/>
      <p:bldP spid="118838" grpId="0" animBg="1"/>
      <p:bldP spid="118839" grpId="0" animBg="1"/>
      <p:bldP spid="118840" grpId="0" animBg="1"/>
      <p:bldP spid="118841" grpId="0" animBg="1"/>
      <p:bldP spid="118842" grpId="0" animBg="1"/>
      <p:bldP spid="118843" grpId="0" animBg="1"/>
      <p:bldP spid="118844" grpId="0" animBg="1" autoUpdateAnimBg="0"/>
      <p:bldP spid="118845" grpId="0" animBg="1" autoUpdateAnimBg="0"/>
      <p:bldP spid="118846" grpId="0" animBg="1" autoUpdateAnimBg="0"/>
      <p:bldP spid="118847" grpId="0" animBg="1" autoUpdateAnimBg="0"/>
      <p:bldP spid="118848" grpId="0" autoUpdateAnimBg="0"/>
      <p:bldP spid="118849" grpId="0" autoUpdateAnimBg="0"/>
      <p:bldP spid="118850" grpId="0" animBg="1"/>
      <p:bldP spid="11885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5EA004-EFFB-43FA-A4DC-F9C39F36F5FC}" type="slidenum">
              <a:rPr kumimoji="0" lang="en-US" altLang="zh-CN" sz="2600" smtClean="0">
                <a:solidFill>
                  <a:schemeClr val="bg1"/>
                </a:solidFill>
              </a:rPr>
              <a:pPr>
                <a:spcBef>
                  <a:spcPct val="0"/>
                </a:spcBef>
                <a:buClrTx/>
                <a:buSzTx/>
                <a:buFontTx/>
                <a:buNone/>
              </a:pPr>
              <a:t>37</a:t>
            </a:fld>
            <a:endParaRPr kumimoji="0" lang="en-US" altLang="zh-CN" sz="2600" smtClean="0">
              <a:solidFill>
                <a:schemeClr val="bg1"/>
              </a:solidFill>
            </a:endParaRPr>
          </a:p>
        </p:txBody>
      </p:sp>
      <p:sp>
        <p:nvSpPr>
          <p:cNvPr id="67587" name="Rectangle 2"/>
          <p:cNvSpPr>
            <a:spLocks noGrp="1" noChangeArrowheads="1"/>
          </p:cNvSpPr>
          <p:nvPr>
            <p:ph type="title"/>
          </p:nvPr>
        </p:nvSpPr>
        <p:spPr>
          <a:xfrm>
            <a:off x="1344613" y="404813"/>
            <a:ext cx="7620000" cy="838200"/>
          </a:xfrm>
        </p:spPr>
        <p:txBody>
          <a:bodyPr/>
          <a:lstStyle/>
          <a:p>
            <a:pPr eaLnBrk="1" hangingPunct="1"/>
            <a:r>
              <a:rPr lang="zh-CN" altLang="en-US" sz="3200" smtClean="0"/>
              <a:t>操作概念</a:t>
            </a:r>
            <a:r>
              <a:rPr lang="en-US" altLang="zh-CN" sz="3200" smtClean="0"/>
              <a:t>/</a:t>
            </a:r>
            <a:r>
              <a:rPr lang="zh-CN" altLang="en-US" sz="3200" smtClean="0"/>
              <a:t>领域模型－简单实例</a:t>
            </a:r>
            <a:endParaRPr lang="ja-JP" altLang="en-US" sz="3200" smtClean="0"/>
          </a:p>
        </p:txBody>
      </p:sp>
      <p:sp>
        <p:nvSpPr>
          <p:cNvPr id="67588" name="Rectangle 3"/>
          <p:cNvSpPr>
            <a:spLocks noGrp="1" noChangeArrowheads="1"/>
          </p:cNvSpPr>
          <p:nvPr>
            <p:ph type="body" idx="1"/>
          </p:nvPr>
        </p:nvSpPr>
        <p:spPr>
          <a:xfrm>
            <a:off x="827088" y="1700213"/>
            <a:ext cx="8137525" cy="3719512"/>
          </a:xfrm>
        </p:spPr>
        <p:txBody>
          <a:bodyPr/>
          <a:lstStyle/>
          <a:p>
            <a:pPr eaLnBrk="1" hangingPunct="1"/>
            <a:r>
              <a:rPr lang="zh-CN" altLang="en-US" smtClean="0"/>
              <a:t>定义用例</a:t>
            </a:r>
          </a:p>
          <a:p>
            <a:pPr lvl="1" eaLnBrk="1" hangingPunct="1"/>
            <a:r>
              <a:rPr lang="zh-CN" altLang="en-US" b="1" u="sng" smtClean="0">
                <a:solidFill>
                  <a:srgbClr val="0000FF"/>
                </a:solidFill>
              </a:rPr>
              <a:t>骰子游戏</a:t>
            </a:r>
            <a:r>
              <a:rPr lang="zh-CN" altLang="en-US" smtClean="0"/>
              <a:t>：游戏者请求掷双骰子。系统展示结果：如果骰子的总点数是</a:t>
            </a:r>
            <a:r>
              <a:rPr lang="en-US" altLang="zh-CN" smtClean="0"/>
              <a:t>7</a:t>
            </a:r>
            <a:r>
              <a:rPr lang="zh-CN" altLang="en-US" smtClean="0"/>
              <a:t>，则游戏者赢，否则游戏者输。</a:t>
            </a:r>
          </a:p>
          <a:p>
            <a:pPr eaLnBrk="1" hangingPunct="1"/>
            <a:r>
              <a:rPr lang="zh-CN" altLang="en-US" smtClean="0"/>
              <a:t>领域模型</a:t>
            </a:r>
          </a:p>
          <a:p>
            <a:pPr eaLnBrk="1" hangingPunct="1">
              <a:buFontTx/>
              <a:buNone/>
            </a:pPr>
            <a:r>
              <a:rPr lang="zh-CN" altLang="en-US" sz="2400" smtClean="0"/>
              <a:t>    </a:t>
            </a:r>
            <a:r>
              <a:rPr lang="en-US" altLang="zh-CN" b="1" smtClean="0"/>
              <a:t>(</a:t>
            </a:r>
            <a:r>
              <a:rPr lang="zh-CN" altLang="en-US" b="1" smtClean="0"/>
              <a:t>操作概念</a:t>
            </a:r>
            <a:r>
              <a:rPr lang="en-US" altLang="zh-CN" b="1" smtClean="0"/>
              <a:t>)</a:t>
            </a:r>
          </a:p>
        </p:txBody>
      </p:sp>
      <p:grpSp>
        <p:nvGrpSpPr>
          <p:cNvPr id="67589" name="Group 4"/>
          <p:cNvGrpSpPr>
            <a:grpSpLocks/>
          </p:cNvGrpSpPr>
          <p:nvPr/>
        </p:nvGrpSpPr>
        <p:grpSpPr bwMode="auto">
          <a:xfrm>
            <a:off x="3205163" y="3395663"/>
            <a:ext cx="5543550" cy="3128962"/>
            <a:chOff x="576" y="1414"/>
            <a:chExt cx="3744" cy="2514"/>
          </a:xfrm>
        </p:grpSpPr>
        <p:grpSp>
          <p:nvGrpSpPr>
            <p:cNvPr id="67592" name="Group 5"/>
            <p:cNvGrpSpPr>
              <a:grpSpLocks/>
            </p:cNvGrpSpPr>
            <p:nvPr/>
          </p:nvGrpSpPr>
          <p:grpSpPr bwMode="auto">
            <a:xfrm>
              <a:off x="624" y="1414"/>
              <a:ext cx="1200" cy="690"/>
              <a:chOff x="672" y="1488"/>
              <a:chExt cx="1200" cy="690"/>
            </a:xfrm>
          </p:grpSpPr>
          <p:sp>
            <p:nvSpPr>
              <p:cNvPr id="67611" name="Rectangle 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12" name="Line 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13" name="Text Box 8"/>
              <p:cNvSpPr txBox="1">
                <a:spLocks noChangeArrowheads="1"/>
              </p:cNvSpPr>
              <p:nvPr/>
            </p:nvSpPr>
            <p:spPr bwMode="auto">
              <a:xfrm>
                <a:off x="806" y="1525"/>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Player</a:t>
                </a:r>
              </a:p>
            </p:txBody>
          </p:sp>
          <p:sp>
            <p:nvSpPr>
              <p:cNvPr id="67614" name="Text Box 9"/>
              <p:cNvSpPr txBox="1">
                <a:spLocks noChangeArrowheads="1"/>
              </p:cNvSpPr>
              <p:nvPr/>
            </p:nvSpPr>
            <p:spPr bwMode="auto">
              <a:xfrm>
                <a:off x="816" y="1883"/>
                <a:ext cx="4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name</a:t>
                </a:r>
              </a:p>
            </p:txBody>
          </p:sp>
        </p:grpSp>
        <p:grpSp>
          <p:nvGrpSpPr>
            <p:cNvPr id="67593" name="Group 10"/>
            <p:cNvGrpSpPr>
              <a:grpSpLocks/>
            </p:cNvGrpSpPr>
            <p:nvPr/>
          </p:nvGrpSpPr>
          <p:grpSpPr bwMode="auto">
            <a:xfrm>
              <a:off x="3120" y="1414"/>
              <a:ext cx="1200" cy="690"/>
              <a:chOff x="672" y="1488"/>
              <a:chExt cx="1200" cy="690"/>
            </a:xfrm>
          </p:grpSpPr>
          <p:sp>
            <p:nvSpPr>
              <p:cNvPr id="67607" name="Rectangle 11"/>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8" name="Line 12"/>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9" name="Text Box 13"/>
              <p:cNvSpPr txBox="1">
                <a:spLocks noChangeArrowheads="1"/>
              </p:cNvSpPr>
              <p:nvPr/>
            </p:nvSpPr>
            <p:spPr bwMode="auto">
              <a:xfrm>
                <a:off x="806" y="1525"/>
                <a:ext cx="3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a:t>
                </a:r>
              </a:p>
            </p:txBody>
          </p:sp>
          <p:sp>
            <p:nvSpPr>
              <p:cNvPr id="67610" name="Text Box 14"/>
              <p:cNvSpPr txBox="1">
                <a:spLocks noChangeArrowheads="1"/>
              </p:cNvSpPr>
              <p:nvPr/>
            </p:nvSpPr>
            <p:spPr bwMode="auto">
              <a:xfrm>
                <a:off x="816" y="1883"/>
                <a:ext cx="8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Face value</a:t>
                </a:r>
              </a:p>
            </p:txBody>
          </p:sp>
        </p:grpSp>
        <p:grpSp>
          <p:nvGrpSpPr>
            <p:cNvPr id="67594" name="Group 15"/>
            <p:cNvGrpSpPr>
              <a:grpSpLocks/>
            </p:cNvGrpSpPr>
            <p:nvPr/>
          </p:nvGrpSpPr>
          <p:grpSpPr bwMode="auto">
            <a:xfrm>
              <a:off x="576" y="3238"/>
              <a:ext cx="1200" cy="690"/>
              <a:chOff x="672" y="1488"/>
              <a:chExt cx="1200" cy="690"/>
            </a:xfrm>
          </p:grpSpPr>
          <p:sp>
            <p:nvSpPr>
              <p:cNvPr id="67603" name="Rectangle 1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4" name="Line 1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5" name="Text Box 18"/>
              <p:cNvSpPr txBox="1">
                <a:spLocks noChangeArrowheads="1"/>
              </p:cNvSpPr>
              <p:nvPr/>
            </p:nvSpPr>
            <p:spPr bwMode="auto">
              <a:xfrm>
                <a:off x="806" y="1525"/>
                <a:ext cx="7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 game</a:t>
                </a:r>
              </a:p>
            </p:txBody>
          </p:sp>
          <p:sp>
            <p:nvSpPr>
              <p:cNvPr id="67606" name="Text Box 19"/>
              <p:cNvSpPr txBox="1">
                <a:spLocks noChangeArrowheads="1"/>
              </p:cNvSpPr>
              <p:nvPr/>
            </p:nvSpPr>
            <p:spPr bwMode="auto">
              <a:xfrm>
                <a:off x="811" y="1810"/>
                <a:ext cx="1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grpSp>
        <p:sp>
          <p:nvSpPr>
            <p:cNvPr id="67595" name="Line 20"/>
            <p:cNvSpPr>
              <a:spLocks noChangeShapeType="1"/>
            </p:cNvSpPr>
            <p:nvPr/>
          </p:nvSpPr>
          <p:spPr bwMode="auto">
            <a:xfrm>
              <a:off x="1824" y="1776"/>
              <a:ext cx="12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6" name="Text Box 21"/>
            <p:cNvSpPr txBox="1">
              <a:spLocks noChangeArrowheads="1"/>
            </p:cNvSpPr>
            <p:nvPr/>
          </p:nvSpPr>
          <p:spPr bwMode="auto">
            <a:xfrm>
              <a:off x="1862" y="1476"/>
              <a:ext cx="10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Rolls        2</a:t>
              </a:r>
            </a:p>
          </p:txBody>
        </p:sp>
        <p:sp>
          <p:nvSpPr>
            <p:cNvPr id="67597" name="Line 22"/>
            <p:cNvSpPr>
              <a:spLocks noChangeShapeType="1"/>
            </p:cNvSpPr>
            <p:nvPr/>
          </p:nvSpPr>
          <p:spPr bwMode="auto">
            <a:xfrm>
              <a:off x="1152" y="2112"/>
              <a:ext cx="0" cy="115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8" name="Text Box 23"/>
            <p:cNvSpPr txBox="1">
              <a:spLocks noChangeArrowheads="1"/>
            </p:cNvSpPr>
            <p:nvPr/>
          </p:nvSpPr>
          <p:spPr bwMode="auto">
            <a:xfrm>
              <a:off x="1200" y="2064"/>
              <a:ext cx="532" cy="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Plays</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p:txBody>
        </p:sp>
        <p:sp>
          <p:nvSpPr>
            <p:cNvPr id="67599" name="Line 24"/>
            <p:cNvSpPr>
              <a:spLocks noChangeShapeType="1"/>
            </p:cNvSpPr>
            <p:nvPr/>
          </p:nvSpPr>
          <p:spPr bwMode="auto">
            <a:xfrm>
              <a:off x="1776" y="3552"/>
              <a:ext cx="1872"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0" name="Line 25"/>
            <p:cNvSpPr>
              <a:spLocks noChangeShapeType="1"/>
            </p:cNvSpPr>
            <p:nvPr/>
          </p:nvSpPr>
          <p:spPr bwMode="auto">
            <a:xfrm flipV="1">
              <a:off x="3648" y="2112"/>
              <a:ext cx="0" cy="14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1" name="Text Box 26"/>
            <p:cNvSpPr txBox="1">
              <a:spLocks noChangeArrowheads="1"/>
            </p:cNvSpPr>
            <p:nvPr/>
          </p:nvSpPr>
          <p:spPr bwMode="auto">
            <a:xfrm>
              <a:off x="1814" y="3300"/>
              <a:ext cx="13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Includes</a:t>
              </a:r>
            </a:p>
          </p:txBody>
        </p:sp>
        <p:sp>
          <p:nvSpPr>
            <p:cNvPr id="67602" name="Text Box 27"/>
            <p:cNvSpPr txBox="1">
              <a:spLocks noChangeArrowheads="1"/>
            </p:cNvSpPr>
            <p:nvPr/>
          </p:nvSpPr>
          <p:spPr bwMode="auto">
            <a:xfrm>
              <a:off x="3360" y="2219"/>
              <a:ext cx="20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2</a:t>
              </a:r>
            </a:p>
          </p:txBody>
        </p:sp>
      </p:grpSp>
      <p:sp>
        <p:nvSpPr>
          <p:cNvPr id="67590" name="Text Box 28"/>
          <p:cNvSpPr txBox="1">
            <a:spLocks noChangeArrowheads="1"/>
          </p:cNvSpPr>
          <p:nvPr/>
        </p:nvSpPr>
        <p:spPr bwMode="auto">
          <a:xfrm>
            <a:off x="250825" y="4540250"/>
            <a:ext cx="2592388" cy="1562100"/>
          </a:xfrm>
          <a:prstGeom prst="rect">
            <a:avLst/>
          </a:prstGeom>
          <a:solidFill>
            <a:srgbClr val="CCFFCC"/>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t>领域模型不是对软件对象的描述</a:t>
            </a:r>
            <a:r>
              <a:rPr lang="en-US" altLang="zh-CN" sz="2400" b="1" dirty="0"/>
              <a:t>,</a:t>
            </a:r>
            <a:r>
              <a:rPr lang="zh-CN" altLang="en-US" sz="2400" b="1" dirty="0"/>
              <a:t>而是对现实世界中的概念的表示</a:t>
            </a:r>
          </a:p>
        </p:txBody>
      </p:sp>
      <p:sp>
        <p:nvSpPr>
          <p:cNvPr id="67591" name="Line 29"/>
          <p:cNvSpPr>
            <a:spLocks noChangeShapeType="1"/>
          </p:cNvSpPr>
          <p:nvPr/>
        </p:nvSpPr>
        <p:spPr bwMode="auto">
          <a:xfrm flipV="1">
            <a:off x="828675" y="3500438"/>
            <a:ext cx="503238" cy="9366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737143-65D2-4558-BA56-C41EE494A486}" type="slidenum">
              <a:rPr kumimoji="0" lang="en-US" altLang="zh-CN" sz="2600" smtClean="0">
                <a:solidFill>
                  <a:schemeClr val="bg1"/>
                </a:solidFill>
              </a:rPr>
              <a:pPr>
                <a:spcBef>
                  <a:spcPct val="0"/>
                </a:spcBef>
                <a:buClrTx/>
                <a:buSzTx/>
                <a:buFontTx/>
                <a:buNone/>
              </a:pPr>
              <a:t>38</a:t>
            </a:fld>
            <a:endParaRPr kumimoji="0" lang="en-US" altLang="zh-CN" sz="2600" smtClean="0">
              <a:solidFill>
                <a:schemeClr val="bg1"/>
              </a:solidFill>
            </a:endParaRPr>
          </a:p>
        </p:txBody>
      </p:sp>
      <p:sp>
        <p:nvSpPr>
          <p:cNvPr id="696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6963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smtClean="0">
                <a:solidFill>
                  <a:schemeClr val="bg2"/>
                </a:solidFill>
                <a:sym typeface="Wingdings 2" panose="05020102010507070707" pitchFamily="18" charset="2"/>
              </a:rPr>
              <a:t>9. Agile Methods (</a:t>
            </a:r>
            <a:r>
              <a:rPr lang="zh-CN" altLang="en-US" b="1" smtClean="0">
                <a:solidFill>
                  <a:schemeClr val="bg2"/>
                </a:solidFill>
                <a:sym typeface="Wingdings 2" panose="05020102010507070707" pitchFamily="18" charset="2"/>
              </a:rPr>
              <a:t>敏捷方法</a:t>
            </a:r>
            <a:r>
              <a:rPr lang="en-US" altLang="zh-CN"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 cause: In late 1990s, some developers resisted the rigor form in software developing, formulated their own principles in which software producing should be more flexible and more quickly.  </a:t>
            </a:r>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four tenets</a:t>
            </a:r>
            <a:r>
              <a:rPr lang="en-US" altLang="zh-CN" sz="2400" b="1" smtClean="0">
                <a:solidFill>
                  <a:schemeClr val="bg2"/>
                </a:solidFill>
                <a:sym typeface="Wingdings 2" panose="05020102010507070707" pitchFamily="18" charset="2"/>
              </a:rPr>
              <a:t> in agile manifesto: (</a:t>
            </a:r>
            <a:r>
              <a:rPr lang="zh-CN" altLang="en-US" sz="2400" b="1" smtClean="0">
                <a:solidFill>
                  <a:schemeClr val="bg2"/>
                </a:solidFill>
                <a:sym typeface="Wingdings 2" panose="05020102010507070707" pitchFamily="18" charset="2"/>
              </a:rPr>
              <a:t>敏捷宣言的四条原则</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A: they value individuals and interactions over </a:t>
            </a:r>
          </a:p>
          <a:p>
            <a:pPr eaLnBrk="1" hangingPunct="1">
              <a:lnSpc>
                <a:spcPct val="90000"/>
              </a:lnSpc>
              <a:buFontTx/>
              <a:buNone/>
            </a:pPr>
            <a:r>
              <a:rPr lang="en-US" altLang="zh-CN" sz="2400" b="1" smtClean="0">
                <a:solidFill>
                  <a:schemeClr val="bg2"/>
                </a:solidFill>
                <a:sym typeface="Wingdings 2" panose="05020102010507070707" pitchFamily="18" charset="2"/>
              </a:rPr>
              <a:t>        processes and tools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宋体" panose="02010600030101010101" pitchFamily="2" charset="-122"/>
                <a:sym typeface="Wingdings 2" panose="05020102010507070707" pitchFamily="18" charset="2"/>
              </a:rPr>
              <a:t>个体和交互的价值胜过过程和工具</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（个人的卓越创意）</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 they prefer to invest time in producing working  </a:t>
            </a:r>
          </a:p>
          <a:p>
            <a:pPr eaLnBrk="1" hangingPunct="1">
              <a:lnSpc>
                <a:spcPct val="90000"/>
              </a:lnSpc>
              <a:buFontTx/>
              <a:buNone/>
            </a:pPr>
            <a:r>
              <a:rPr lang="en-US" altLang="zh-CN" sz="2400" b="1" smtClean="0">
                <a:solidFill>
                  <a:schemeClr val="bg2"/>
                </a:solidFill>
                <a:sym typeface="Wingdings 2" panose="05020102010507070707" pitchFamily="18" charset="2"/>
              </a:rPr>
              <a:t>       software rather than in producing comprehensive </a:t>
            </a:r>
          </a:p>
          <a:p>
            <a:pPr eaLnBrk="1" hangingPunct="1">
              <a:lnSpc>
                <a:spcPct val="90000"/>
              </a:lnSpc>
              <a:buFontTx/>
              <a:buNone/>
            </a:pPr>
            <a:r>
              <a:rPr lang="en-US" altLang="zh-CN" sz="2400" b="1" smtClean="0">
                <a:solidFill>
                  <a:schemeClr val="bg2"/>
                </a:solidFill>
                <a:sym typeface="Wingdings 2" panose="05020102010507070707" pitchFamily="18" charset="2"/>
              </a:rPr>
              <a:t>       documentation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宋体" panose="02010600030101010101" pitchFamily="2" charset="-122"/>
                <a:sym typeface="Wingdings 2" panose="05020102010507070707" pitchFamily="18" charset="2"/>
              </a:rPr>
              <a:t>可以工作的软件胜过面面俱到的文档</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（文档非软件）</a:t>
            </a:r>
            <a:endParaRPr lang="en-US" altLang="zh-CN" sz="2400" b="1" smtClean="0">
              <a:solidFill>
                <a:schemeClr val="bg2"/>
              </a:solidFill>
              <a:sym typeface="Wingdings 2" panose="05020102010507070707" pitchFamily="18" charset="2"/>
            </a:endParaRPr>
          </a:p>
        </p:txBody>
      </p:sp>
      <p:sp>
        <p:nvSpPr>
          <p:cNvPr id="69637" name="Comment 4"/>
          <p:cNvSpPr>
            <a:spLocks noChangeArrowheads="1"/>
          </p:cNvSpPr>
          <p:nvPr/>
        </p:nvSpPr>
        <p:spPr bwMode="auto">
          <a:xfrm>
            <a:off x="5867400" y="1743075"/>
            <a:ext cx="3200400" cy="4667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solidFill>
                  <a:srgbClr val="000000"/>
                </a:solidFill>
              </a:rPr>
              <a:t>重量级方法的叛逆者</a:t>
            </a:r>
            <a:endParaRPr lang="zh-CN" altLang="en-US" sz="1600">
              <a:solidFill>
                <a:srgbClr val="000000"/>
              </a:solidFill>
            </a:endParaRPr>
          </a:p>
        </p:txBody>
      </p:sp>
      <p:sp>
        <p:nvSpPr>
          <p:cNvPr id="69638" name="AutoShape 6"/>
          <p:cNvSpPr>
            <a:spLocks noChangeArrowheads="1"/>
          </p:cNvSpPr>
          <p:nvPr/>
        </p:nvSpPr>
        <p:spPr bwMode="auto">
          <a:xfrm>
            <a:off x="5562600" y="1905000"/>
            <a:ext cx="304800" cy="2286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8AB94F-3ED6-40D9-AE3D-CEADBC52ABE8}" type="slidenum">
              <a:rPr kumimoji="0" lang="en-US" altLang="zh-CN" sz="2600" smtClean="0">
                <a:solidFill>
                  <a:schemeClr val="bg1"/>
                </a:solidFill>
              </a:rPr>
              <a:pPr>
                <a:spcBef>
                  <a:spcPct val="0"/>
                </a:spcBef>
                <a:buClrTx/>
                <a:buSzTx/>
                <a:buFontTx/>
                <a:buNone/>
              </a:pPr>
              <a:t>39</a:t>
            </a:fld>
            <a:endParaRPr kumimoji="0" lang="en-US" altLang="zh-CN" sz="2600" smtClean="0">
              <a:solidFill>
                <a:schemeClr val="bg1"/>
              </a:solidFill>
            </a:endParaRPr>
          </a:p>
        </p:txBody>
      </p:sp>
      <p:sp>
        <p:nvSpPr>
          <p:cNvPr id="7168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168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dirty="0" smtClean="0"/>
              <a:t>   C: they focus on customer collaboration rather than </a:t>
            </a:r>
          </a:p>
          <a:p>
            <a:pPr eaLnBrk="1" hangingPunct="1">
              <a:buFontTx/>
              <a:buNone/>
            </a:pPr>
            <a:r>
              <a:rPr lang="en-US" altLang="zh-CN" sz="2400" b="1" dirty="0" smtClean="0"/>
              <a:t>        contract negotiation . </a:t>
            </a:r>
          </a:p>
          <a:p>
            <a:pPr eaLnBrk="1" hangingPunct="1">
              <a:buFontTx/>
              <a:buNone/>
            </a:pPr>
            <a:r>
              <a:rPr lang="en-US" altLang="zh-CN" sz="2400" b="1" dirty="0" smtClean="0"/>
              <a:t>        (</a:t>
            </a:r>
            <a:r>
              <a:rPr lang="zh-CN" altLang="en-US" sz="2400" b="1" dirty="0" smtClean="0">
                <a:latin typeface="宋体" panose="02010600030101010101" pitchFamily="2" charset="-122"/>
              </a:rPr>
              <a:t>客户合作胜过合同谈判</a:t>
            </a:r>
            <a:r>
              <a:rPr lang="en-US" altLang="zh-CN" sz="2400" b="1" dirty="0" smtClean="0"/>
              <a:t>)</a:t>
            </a:r>
          </a:p>
          <a:p>
            <a:pPr eaLnBrk="1" hangingPunct="1">
              <a:buFontTx/>
              <a:buNone/>
            </a:pPr>
            <a:r>
              <a:rPr lang="en-US" altLang="zh-CN" sz="2400" b="1" dirty="0" smtClean="0"/>
              <a:t>   D: they concentrate on responding to change rather </a:t>
            </a:r>
          </a:p>
          <a:p>
            <a:pPr eaLnBrk="1" hangingPunct="1">
              <a:buFontTx/>
              <a:buNone/>
            </a:pPr>
            <a:r>
              <a:rPr lang="en-US" altLang="zh-CN" sz="2400" b="1" dirty="0" smtClean="0"/>
              <a:t>        than on creating a plan and then following it .</a:t>
            </a:r>
          </a:p>
          <a:p>
            <a:pPr eaLnBrk="1" hangingPunct="1">
              <a:buFontTx/>
              <a:buNone/>
            </a:pPr>
            <a:r>
              <a:rPr lang="en-US" altLang="zh-CN" sz="2400" b="1" dirty="0" smtClean="0"/>
              <a:t>        (</a:t>
            </a:r>
            <a:r>
              <a:rPr lang="zh-CN" altLang="en-US" sz="2400" b="1" dirty="0" smtClean="0">
                <a:latin typeface="宋体" panose="02010600030101010101" pitchFamily="2" charset="-122"/>
              </a:rPr>
              <a:t>响应变化胜过遵循计划</a:t>
            </a:r>
            <a:r>
              <a:rPr lang="en-US" altLang="zh-CN" sz="2400" b="1" dirty="0" smtClean="0"/>
              <a:t>)</a:t>
            </a:r>
          </a:p>
          <a:p>
            <a:pPr eaLnBrk="1" hangingPunct="1">
              <a:buFontTx/>
              <a:buNone/>
            </a:pP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说明：</a:t>
            </a:r>
            <a:r>
              <a:rPr lang="zh-CN" altLang="en-US" sz="2400" b="1" u="sng" dirty="0" smtClean="0">
                <a:solidFill>
                  <a:srgbClr val="0000FF"/>
                </a:solidFill>
                <a:sym typeface="Wingdings 2" panose="05020102010507070707" pitchFamily="18" charset="2"/>
              </a:rPr>
              <a:t>上述四条原则反映了敏捷方法的软件过程倾向性。</a:t>
            </a:r>
            <a:endParaRPr lang="en-US" altLang="zh-CN" sz="2400" b="1" u="sng" dirty="0" smtClean="0">
              <a:solidFill>
                <a:srgbClr val="0000FF"/>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强调</a:t>
            </a:r>
            <a:r>
              <a:rPr lang="en-US" altLang="zh-CN" sz="2400" b="1" dirty="0" smtClean="0">
                <a:solidFill>
                  <a:schemeClr val="bg2"/>
                </a:solidFill>
                <a:sym typeface="Wingdings 2" panose="05020102010507070707" pitchFamily="18" charset="2"/>
              </a:rPr>
              <a:t>: </a:t>
            </a:r>
            <a:r>
              <a:rPr lang="zh-CN" altLang="en-US" sz="2400" b="1" dirty="0" smtClean="0">
                <a:latin typeface="宋体" panose="02010600030101010101" pitchFamily="2" charset="-122"/>
              </a:rPr>
              <a:t>人与人之间的交互是复杂的，并且其效果从来都是</a:t>
            </a:r>
          </a:p>
          <a:p>
            <a:pPr eaLnBrk="1" hangingPunct="1">
              <a:buFontTx/>
              <a:buNone/>
            </a:pPr>
            <a:r>
              <a:rPr lang="zh-CN" altLang="en-US" sz="2400" b="1" dirty="0" smtClean="0">
                <a:latin typeface="宋体" panose="02010600030101010101" pitchFamily="2" charset="-122"/>
              </a:rPr>
              <a:t>        难以预期的，但却是工作中最重要的方面</a:t>
            </a:r>
            <a:r>
              <a:rPr lang="zh-CN" altLang="en-US" sz="2400" b="1" dirty="0" smtClean="0"/>
              <a:t> </a:t>
            </a:r>
            <a:r>
              <a:rPr lang="en-US" altLang="zh-CN" sz="2400" b="1" dirty="0" smtClean="0"/>
              <a:t>.</a:t>
            </a:r>
          </a:p>
          <a:p>
            <a:pPr eaLnBrk="1" hangingPunct="1">
              <a:buFontTx/>
              <a:buNone/>
            </a:pPr>
            <a:r>
              <a:rPr lang="en-US" altLang="zh-CN" sz="2400" b="1" dirty="0" smtClean="0"/>
              <a:t>      </a:t>
            </a:r>
            <a:r>
              <a:rPr lang="zh-CN" altLang="en-US" sz="2400" b="1" dirty="0" smtClean="0"/>
              <a:t>目标：尽可能早的，持续的对有价值的软件系统的交付</a:t>
            </a:r>
          </a:p>
          <a:p>
            <a:pPr eaLnBrk="1" hangingPunct="1">
              <a:buFontTx/>
              <a:buNone/>
            </a:pPr>
            <a:r>
              <a:rPr lang="zh-CN" altLang="en-US" sz="2400" b="1" dirty="0" smtClean="0"/>
              <a:t>               活动，以客户满意为最终目标。</a:t>
            </a:r>
          </a:p>
          <a:p>
            <a:pPr eaLnBrk="1" hangingPunct="1">
              <a:buFontTx/>
              <a:buNone/>
            </a:pPr>
            <a:endParaRPr lang="en-US" altLang="zh-CN" sz="24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2AF89C2-7521-4C50-AA2B-F1F6E4BF0286}" type="slidenum">
              <a:rPr kumimoji="0" lang="en-US" altLang="zh-CN" sz="2600" smtClean="0">
                <a:solidFill>
                  <a:schemeClr val="bg1"/>
                </a:solidFill>
              </a:rPr>
              <a:pPr>
                <a:spcBef>
                  <a:spcPct val="0"/>
                </a:spcBef>
                <a:buClrTx/>
                <a:buSzTx/>
                <a:buFontTx/>
                <a:buNone/>
              </a:pPr>
              <a:t>4</a:t>
            </a:fld>
            <a:endParaRPr kumimoji="0" lang="en-US" altLang="zh-CN" sz="2600" smtClean="0">
              <a:solidFill>
                <a:schemeClr val="bg1"/>
              </a:solidFill>
            </a:endParaRPr>
          </a:p>
        </p:txBody>
      </p:sp>
      <p:sp>
        <p:nvSpPr>
          <p:cNvPr id="10243"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0244" name="Rectangle 3"/>
          <p:cNvSpPr>
            <a:spLocks noGrp="1" noChangeArrowheads="1"/>
          </p:cNvSpPr>
          <p:nvPr>
            <p:ph type="body" idx="1"/>
          </p:nvPr>
        </p:nvSpPr>
        <p:spPr>
          <a:xfrm>
            <a:off x="685800" y="609600"/>
            <a:ext cx="8001000" cy="2438400"/>
          </a:xfrm>
        </p:spPr>
        <p:txBody>
          <a:bodyPr/>
          <a:lstStyle/>
          <a:p>
            <a:pPr algn="ctr" eaLnBrk="1" hangingPunct="1">
              <a:spcBef>
                <a:spcPct val="50000"/>
              </a:spcBef>
              <a:buClrTx/>
              <a:buSzTx/>
              <a:buFontTx/>
              <a:buNone/>
            </a:pPr>
            <a:r>
              <a:rPr lang="zh-CN" altLang="en-US" b="1" smtClean="0">
                <a:solidFill>
                  <a:schemeClr val="bg2"/>
                </a:solidFill>
                <a:latin typeface="仿宋_GB2312" pitchFamily="49" charset="-122"/>
                <a:ea typeface="仿宋_GB2312" pitchFamily="49" charset="-122"/>
              </a:rPr>
              <a:t>假设：实际情况</a:t>
            </a:r>
            <a:r>
              <a:rPr lang="en-US" altLang="zh-CN" b="1" smtClean="0">
                <a:solidFill>
                  <a:schemeClr val="bg2"/>
                </a:solidFill>
                <a:latin typeface="仿宋_GB2312" pitchFamily="49" charset="-122"/>
                <a:ea typeface="仿宋_GB2312" pitchFamily="49" charset="-122"/>
              </a:rPr>
              <a:t>01</a:t>
            </a:r>
          </a:p>
          <a:p>
            <a:pPr eaLnBrk="1" hangingPunct="1">
              <a:spcBef>
                <a:spcPct val="50000"/>
              </a:spcBef>
              <a:buClrTx/>
              <a:buSzTx/>
              <a:buFontTx/>
              <a:buNone/>
            </a:pPr>
            <a:r>
              <a:rPr lang="en-US" altLang="zh-CN" sz="2400" b="1" smtClean="0">
                <a:solidFill>
                  <a:schemeClr val="bg2"/>
                </a:solidFill>
                <a:latin typeface="仿宋_GB2312" pitchFamily="49" charset="-122"/>
                <a:ea typeface="仿宋_GB2312" pitchFamily="49" charset="-122"/>
              </a:rPr>
              <a:t>  </a:t>
            </a:r>
            <a:r>
              <a:rPr lang="zh-CN" altLang="en-US" sz="2400" b="1" smtClean="0">
                <a:solidFill>
                  <a:schemeClr val="bg2"/>
                </a:solidFill>
                <a:latin typeface="仿宋_GB2312" pitchFamily="49" charset="-122"/>
                <a:ea typeface="仿宋_GB2312" pitchFamily="49" charset="-122"/>
              </a:rPr>
              <a:t>一切顺利，学生</a:t>
            </a:r>
            <a:r>
              <a:rPr lang="en-US" altLang="zh-CN" sz="2400" b="1" smtClean="0">
                <a:solidFill>
                  <a:schemeClr val="bg2"/>
                </a:solidFill>
                <a:latin typeface="仿宋_GB2312" pitchFamily="49" charset="-122"/>
                <a:ea typeface="仿宋_GB2312" pitchFamily="49" charset="-122"/>
              </a:rPr>
              <a:t>S</a:t>
            </a:r>
            <a:r>
              <a:rPr lang="zh-CN" altLang="en-US" sz="2400" b="1" smtClean="0">
                <a:solidFill>
                  <a:schemeClr val="bg2"/>
                </a:solidFill>
                <a:latin typeface="仿宋_GB2312" pitchFamily="49" charset="-122"/>
                <a:ea typeface="仿宋_GB2312" pitchFamily="49" charset="-122"/>
              </a:rPr>
              <a:t>按期交付了软件，经过一两周的试用、修改、完善后，三方都比较满意，该软件在老师的朋友那里成为一个得心应手的工具</a:t>
            </a:r>
          </a:p>
        </p:txBody>
      </p:sp>
      <p:sp>
        <p:nvSpPr>
          <p:cNvPr id="130053" name="AutoShape 5"/>
          <p:cNvSpPr>
            <a:spLocks noChangeArrowheads="1"/>
          </p:cNvSpPr>
          <p:nvPr/>
        </p:nvSpPr>
        <p:spPr bwMode="auto">
          <a:xfrm>
            <a:off x="4267200" y="2514600"/>
            <a:ext cx="228600" cy="1752600"/>
          </a:xfrm>
          <a:prstGeom prst="downArrow">
            <a:avLst>
              <a:gd name="adj1" fmla="val 50000"/>
              <a:gd name="adj2" fmla="val 191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0054" name="Text Box 6"/>
          <p:cNvSpPr txBox="1">
            <a:spLocks noChangeArrowheads="1"/>
          </p:cNvSpPr>
          <p:nvPr/>
        </p:nvSpPr>
        <p:spPr bwMode="auto">
          <a:xfrm>
            <a:off x="971550" y="4495800"/>
            <a:ext cx="748823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r>
              <a:rPr lang="en-US" altLang="zh-CN" b="1" dirty="0" smtClean="0">
                <a:solidFill>
                  <a:schemeClr val="bg2"/>
                </a:solidFill>
                <a:latin typeface="Times New Roman" panose="02020603050405020304" pitchFamily="18" charset="0"/>
              </a:rPr>
              <a:t>Waterfall </a:t>
            </a:r>
            <a:r>
              <a:rPr lang="en-US" altLang="zh-CN" b="1" dirty="0">
                <a:solidFill>
                  <a:schemeClr val="bg2"/>
                </a:solidFill>
                <a:latin typeface="Times New Roman" panose="02020603050405020304" pitchFamily="18" charset="0"/>
              </a:rPr>
              <a:t>Model </a:t>
            </a:r>
          </a:p>
          <a:p>
            <a:pPr eaLnBrk="1" hangingPunct="1">
              <a:spcBef>
                <a:spcPct val="50000"/>
              </a:spcBef>
              <a:buClrTx/>
              <a:buSzTx/>
              <a:buFontTx/>
              <a:buNone/>
            </a:pPr>
            <a:r>
              <a:rPr lang="en-US" altLang="zh-CN" b="1" dirty="0">
                <a:solidFill>
                  <a:schemeClr val="bg2"/>
                </a:solidFill>
                <a:latin typeface="Times New Roman" panose="02020603050405020304" pitchFamily="18" charset="0"/>
              </a:rPr>
              <a:t>(</a:t>
            </a:r>
            <a:r>
              <a:rPr lang="zh-CN" altLang="en-US" b="1" dirty="0">
                <a:solidFill>
                  <a:srgbClr val="0000FF"/>
                </a:solidFill>
                <a:latin typeface="Times New Roman" panose="02020603050405020304" pitchFamily="18" charset="0"/>
              </a:rPr>
              <a:t>评点：一切顺利，基本没有返工；即用自上而下展开的、瀑布似的、经典的、相对固定的过程就完成了任务</a:t>
            </a:r>
            <a:r>
              <a:rPr lang="en-US" altLang="zh-CN" b="1" dirty="0">
                <a:solidFill>
                  <a:schemeClr val="bg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 calcmode="lin" valueType="num">
                                      <p:cBhvr>
                                        <p:cTn id="7" dur="500" fill="hold"/>
                                        <p:tgtEl>
                                          <p:spTgt spid="130053"/>
                                        </p:tgtEl>
                                        <p:attrNameLst>
                                          <p:attrName>ppt_x</p:attrName>
                                        </p:attrNameLst>
                                      </p:cBhvr>
                                      <p:tavLst>
                                        <p:tav tm="0">
                                          <p:val>
                                            <p:strVal val="#ppt_x"/>
                                          </p:val>
                                        </p:tav>
                                        <p:tav tm="100000">
                                          <p:val>
                                            <p:strVal val="#ppt_x"/>
                                          </p:val>
                                        </p:tav>
                                      </p:tavLst>
                                    </p:anim>
                                    <p:anim calcmode="lin" valueType="num">
                                      <p:cBhvr>
                                        <p:cTn id="8" dur="500" fill="hold"/>
                                        <p:tgtEl>
                                          <p:spTgt spid="130053"/>
                                        </p:tgtEl>
                                        <p:attrNameLst>
                                          <p:attrName>ppt_y</p:attrName>
                                        </p:attrNameLst>
                                      </p:cBhvr>
                                      <p:tavLst>
                                        <p:tav tm="0">
                                          <p:val>
                                            <p:strVal val="#ppt_y-#ppt_h/2"/>
                                          </p:val>
                                        </p:tav>
                                        <p:tav tm="100000">
                                          <p:val>
                                            <p:strVal val="#ppt_y"/>
                                          </p:val>
                                        </p:tav>
                                      </p:tavLst>
                                    </p:anim>
                                    <p:anim calcmode="lin" valueType="num">
                                      <p:cBhvr>
                                        <p:cTn id="9" dur="500" fill="hold"/>
                                        <p:tgtEl>
                                          <p:spTgt spid="130053"/>
                                        </p:tgtEl>
                                        <p:attrNameLst>
                                          <p:attrName>ppt_w</p:attrName>
                                        </p:attrNameLst>
                                      </p:cBhvr>
                                      <p:tavLst>
                                        <p:tav tm="0">
                                          <p:val>
                                            <p:strVal val="#ppt_w"/>
                                          </p:val>
                                        </p:tav>
                                        <p:tav tm="100000">
                                          <p:val>
                                            <p:strVal val="#ppt_w"/>
                                          </p:val>
                                        </p:tav>
                                      </p:tavLst>
                                    </p:anim>
                                    <p:anim calcmode="lin" valueType="num">
                                      <p:cBhvr>
                                        <p:cTn id="10" dur="500" fill="hold"/>
                                        <p:tgtEl>
                                          <p:spTgt spid="13005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0054"/>
                                        </p:tgtEl>
                                        <p:attrNameLst>
                                          <p:attrName>style.visibility</p:attrName>
                                        </p:attrNameLst>
                                      </p:cBhvr>
                                      <p:to>
                                        <p:strVal val="visible"/>
                                      </p:to>
                                    </p:set>
                                    <p:animEffect transition="in" filter="dissolve">
                                      <p:cBhvr>
                                        <p:cTn id="15"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P spid="13005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2AD8C6-03BD-4CFB-8610-F9550F0A7891}" type="slidenum">
              <a:rPr kumimoji="0" lang="en-US" altLang="zh-CN" sz="2600" smtClean="0">
                <a:solidFill>
                  <a:schemeClr val="bg1"/>
                </a:solidFill>
              </a:rPr>
              <a:pPr>
                <a:spcBef>
                  <a:spcPct val="0"/>
                </a:spcBef>
                <a:buClrTx/>
                <a:buSzTx/>
                <a:buFontTx/>
                <a:buNone/>
              </a:pPr>
              <a:t>40</a:t>
            </a:fld>
            <a:endParaRPr kumimoji="0" lang="en-US" altLang="zh-CN" sz="2600" smtClean="0">
              <a:solidFill>
                <a:schemeClr val="bg1"/>
              </a:solidFill>
            </a:endParaRPr>
          </a:p>
        </p:txBody>
      </p:sp>
      <p:sp>
        <p:nvSpPr>
          <p:cNvPr id="737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3732"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Times New Roman" panose="02020603050405020304" pitchFamily="18" charset="0"/>
              </a:rPr>
              <a:t>敏捷开发过程的方法</a:t>
            </a:r>
          </a:p>
          <a:p>
            <a:pPr eaLnBrk="1" hangingPunct="1">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A: Extreme Programming (XP) (</a:t>
            </a:r>
            <a:r>
              <a:rPr lang="zh-CN" altLang="en-US" sz="2400" b="1" smtClean="0">
                <a:solidFill>
                  <a:schemeClr val="bg2"/>
                </a:solidFill>
                <a:latin typeface="Times New Roman" panose="02020603050405020304" pitchFamily="18" charset="0"/>
              </a:rPr>
              <a:t>极限编程</a:t>
            </a:r>
            <a:r>
              <a:rPr lang="en-US" altLang="zh-CN" sz="2400" b="1" smtClean="0">
                <a:solidFill>
                  <a:schemeClr val="bg2"/>
                </a:solidFill>
                <a:latin typeface="Times New Roman" panose="02020603050405020304" pitchFamily="18" charset="0"/>
              </a:rPr>
              <a:t>)</a:t>
            </a:r>
          </a:p>
          <a:p>
            <a:pPr eaLnBrk="1" hangingPunct="1">
              <a:buFontTx/>
              <a:buNone/>
            </a:pPr>
            <a:r>
              <a:rPr lang="en-US" altLang="zh-CN" sz="2400" b="1" smtClean="0">
                <a:solidFill>
                  <a:schemeClr val="bg2"/>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极限编程</a:t>
            </a:r>
            <a:r>
              <a:rPr lang="en-US" altLang="zh-CN" sz="2400" b="1" smtClean="0">
                <a:solidFill>
                  <a:srgbClr val="0000FF"/>
                </a:solidFill>
                <a:latin typeface="Times New Roman" panose="02020603050405020304" pitchFamily="18" charset="0"/>
              </a:rPr>
              <a:t>(XP)</a:t>
            </a:r>
            <a:r>
              <a:rPr lang="zh-CN" altLang="en-US" sz="2400" b="1" smtClean="0">
                <a:solidFill>
                  <a:schemeClr val="bg2"/>
                </a:solidFill>
                <a:latin typeface="Times New Roman" panose="02020603050405020304" pitchFamily="18" charset="0"/>
              </a:rPr>
              <a:t>是于</a:t>
            </a:r>
            <a:r>
              <a:rPr lang="en-US" altLang="zh-CN" sz="2400" b="1" smtClean="0">
                <a:solidFill>
                  <a:schemeClr val="bg2"/>
                </a:solidFill>
                <a:latin typeface="Times New Roman" panose="02020603050405020304" pitchFamily="18" charset="0"/>
              </a:rPr>
              <a:t>1998</a:t>
            </a:r>
            <a:r>
              <a:rPr lang="zh-CN" altLang="en-US" sz="2400" b="1" smtClean="0">
                <a:solidFill>
                  <a:schemeClr val="bg2"/>
                </a:solidFill>
                <a:latin typeface="Times New Roman" panose="02020603050405020304" pitchFamily="18" charset="0"/>
              </a:rPr>
              <a:t>年由</a:t>
            </a:r>
            <a:r>
              <a:rPr lang="en-US" altLang="zh-CN" sz="2400" b="1" smtClean="0">
                <a:solidFill>
                  <a:schemeClr val="bg2"/>
                </a:solidFill>
                <a:latin typeface="Times New Roman" panose="02020603050405020304" pitchFamily="18" charset="0"/>
              </a:rPr>
              <a:t>Smalltalk</a:t>
            </a:r>
            <a:r>
              <a:rPr lang="zh-CN" altLang="en-US" sz="2400" b="1" smtClean="0">
                <a:solidFill>
                  <a:schemeClr val="bg2"/>
                </a:solidFill>
                <a:latin typeface="Times New Roman" panose="02020603050405020304" pitchFamily="18" charset="0"/>
              </a:rPr>
              <a:t>社群中的大师级人</a:t>
            </a:r>
          </a:p>
          <a:p>
            <a:pPr eaLnBrk="1" hangingPunct="1">
              <a:buFontTx/>
              <a:buNone/>
            </a:pPr>
            <a:r>
              <a:rPr lang="zh-CN" altLang="en-US" sz="2400" b="1" smtClean="0">
                <a:solidFill>
                  <a:schemeClr val="bg2"/>
                </a:solidFill>
                <a:latin typeface="Times New Roman" panose="02020603050405020304" pitchFamily="18" charset="0"/>
              </a:rPr>
              <a:t>        物</a:t>
            </a:r>
            <a:r>
              <a:rPr lang="en-US" altLang="zh-CN" sz="2400" b="1" smtClean="0">
                <a:solidFill>
                  <a:schemeClr val="bg2"/>
                </a:solidFill>
                <a:latin typeface="Times New Roman" panose="02020603050405020304" pitchFamily="18" charset="0"/>
              </a:rPr>
              <a:t>Kent Beck</a:t>
            </a:r>
            <a:r>
              <a:rPr lang="zh-CN" altLang="en-US" sz="2400" b="1" smtClean="0">
                <a:solidFill>
                  <a:schemeClr val="bg2"/>
                </a:solidFill>
                <a:latin typeface="Times New Roman" panose="02020603050405020304" pitchFamily="18" charset="0"/>
              </a:rPr>
              <a:t>首先倡导的，</a:t>
            </a:r>
            <a:r>
              <a:rPr lang="zh-CN" altLang="en-US" sz="2400" b="1" smtClean="0">
                <a:solidFill>
                  <a:srgbClr val="0000FF"/>
                </a:solidFill>
                <a:latin typeface="Times New Roman" panose="02020603050405020304" pitchFamily="18" charset="0"/>
              </a:rPr>
              <a:t>是敏捷方法中最主要的流派</a:t>
            </a:r>
            <a:r>
              <a:rPr lang="zh-CN" altLang="en-US" sz="2400" b="1" smtClean="0">
                <a:solidFill>
                  <a:schemeClr val="bg2"/>
                </a:solidFill>
                <a:latin typeface="Times New Roman" panose="02020603050405020304" pitchFamily="18" charset="0"/>
              </a:rPr>
              <a:t>。</a:t>
            </a:r>
          </a:p>
          <a:p>
            <a:pPr eaLnBrk="1" hangingPunct="1">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B: Crystal </a:t>
            </a:r>
            <a:r>
              <a:rPr lang="zh-CN" altLang="en-US" sz="2400" b="1" smtClean="0">
                <a:solidFill>
                  <a:schemeClr val="bg2"/>
                </a:solidFill>
                <a:latin typeface="Times New Roman" panose="02020603050405020304" pitchFamily="18" charset="0"/>
              </a:rPr>
              <a:t>（水晶法）</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C: SCRUM</a:t>
            </a:r>
            <a:r>
              <a:rPr lang="zh-CN" altLang="en-US" sz="2400" b="1" smtClean="0">
                <a:solidFill>
                  <a:schemeClr val="bg2"/>
                </a:solidFill>
                <a:latin typeface="Times New Roman" panose="02020603050405020304" pitchFamily="18" charset="0"/>
              </a:rPr>
              <a:t>（并列争球法）</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D: Adaptive Software Development(ASD) (</a:t>
            </a:r>
            <a:r>
              <a:rPr lang="zh-CN" altLang="en-US" sz="2400" b="1" smtClean="0">
                <a:solidFill>
                  <a:schemeClr val="bg2"/>
                </a:solidFill>
                <a:latin typeface="Times New Roman" panose="02020603050405020304" pitchFamily="18" charset="0"/>
              </a:rPr>
              <a:t>自适应软件开发</a:t>
            </a:r>
            <a:r>
              <a:rPr lang="en-US" altLang="zh-CN" sz="2400" b="1" smtClean="0">
                <a:solidFill>
                  <a:schemeClr val="bg2"/>
                </a:solidFill>
                <a:latin typeface="Times New Roman" panose="02020603050405020304" pitchFamily="18" charset="0"/>
              </a:rPr>
              <a:t>)</a:t>
            </a:r>
          </a:p>
          <a:p>
            <a:pPr eaLnBrk="1" hangingPunct="1">
              <a:buFontTx/>
              <a:buNone/>
            </a:pPr>
            <a:r>
              <a:rPr lang="en-US" altLang="zh-CN" sz="2400" b="1" smtClean="0">
                <a:solidFill>
                  <a:schemeClr val="bg2"/>
                </a:solidFill>
                <a:latin typeface="Times New Roman" panose="02020603050405020304" pitchFamily="18" charset="0"/>
              </a:rPr>
              <a:t>   E: Feature Driven Development(FDD) (</a:t>
            </a:r>
            <a:r>
              <a:rPr lang="zh-CN" altLang="en-US" sz="2400" b="1" smtClean="0">
                <a:solidFill>
                  <a:schemeClr val="bg2"/>
                </a:solidFill>
                <a:latin typeface="Times New Roman" panose="02020603050405020304" pitchFamily="18" charset="0"/>
              </a:rPr>
              <a:t>特征驱动软件开发</a:t>
            </a:r>
            <a:r>
              <a:rPr lang="en-US" altLang="zh-CN" sz="2400" b="1" smtClean="0">
                <a:solidFill>
                  <a:schemeClr val="bg2"/>
                </a:solidFill>
                <a:latin typeface="Times New Roman" panose="02020603050405020304" pitchFamily="18" charset="0"/>
              </a:rPr>
              <a:t>)</a:t>
            </a:r>
          </a:p>
          <a:p>
            <a:pPr eaLnBrk="1" hangingPunct="1">
              <a:buFontTx/>
              <a:buNone/>
            </a:pPr>
            <a:endParaRPr lang="en-US" altLang="zh-CN" sz="2400" b="1" smtClean="0">
              <a:solidFill>
                <a:schemeClr val="bg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A87A39-37FD-471D-95CC-EA223AF22701}" type="slidenum">
              <a:rPr kumimoji="0" lang="en-US" altLang="zh-CN" sz="2600" smtClean="0">
                <a:solidFill>
                  <a:schemeClr val="bg1"/>
                </a:solidFill>
              </a:rPr>
              <a:pPr>
                <a:spcBef>
                  <a:spcPct val="0"/>
                </a:spcBef>
                <a:buClrTx/>
                <a:buSzTx/>
                <a:buFontTx/>
                <a:buNone/>
              </a:pPr>
              <a:t>41</a:t>
            </a:fld>
            <a:endParaRPr kumimoji="0" lang="en-US" altLang="zh-CN" sz="2600" smtClean="0">
              <a:solidFill>
                <a:schemeClr val="bg1"/>
              </a:solidFill>
            </a:endParaRPr>
          </a:p>
        </p:txBody>
      </p:sp>
      <p:sp>
        <p:nvSpPr>
          <p:cNvPr id="7577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5780"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 XP</a:t>
            </a:r>
            <a:r>
              <a:rPr lang="zh-CN" altLang="en-US" sz="2400" b="1" smtClean="0">
                <a:solidFill>
                  <a:schemeClr val="bg2"/>
                </a:solidFill>
                <a:sym typeface="Wingdings 2" panose="05020102010507070707" pitchFamily="18" charset="2"/>
              </a:rPr>
              <a:t>简介</a:t>
            </a: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a:t>
            </a:r>
            <a:r>
              <a:rPr lang="en-US" altLang="zh-CN" sz="2400" b="1" smtClean="0">
                <a:solidFill>
                  <a:schemeClr val="bg2"/>
                </a:solidFill>
                <a:latin typeface="宋体" panose="02010600030101010101" pitchFamily="2" charset="-122"/>
                <a:sym typeface="Wingdings 2" panose="05020102010507070707" pitchFamily="18" charset="2"/>
              </a:rPr>
              <a:t>A: </a:t>
            </a:r>
            <a:r>
              <a:rPr lang="zh-CN" altLang="en-US" sz="2400" b="1" u="sng" smtClean="0">
                <a:solidFill>
                  <a:srgbClr val="0000FF"/>
                </a:solidFill>
                <a:latin typeface="宋体" panose="02010600030101010101" pitchFamily="2" charset="-122"/>
                <a:sym typeface="Wingdings 2" panose="05020102010507070707" pitchFamily="18" charset="2"/>
              </a:rPr>
              <a:t>四个变量</a:t>
            </a:r>
            <a:r>
              <a:rPr lang="zh-CN" altLang="en-US" sz="2400" b="1" smtClean="0">
                <a:solidFill>
                  <a:srgbClr val="0000FF"/>
                </a:solidFill>
                <a:latin typeface="宋体" panose="02010600030101010101" pitchFamily="2" charset="-122"/>
                <a:sym typeface="Wingdings 2" panose="05020102010507070707" pitchFamily="18" charset="2"/>
              </a:rPr>
              <a:t>：</a:t>
            </a:r>
            <a:r>
              <a:rPr lang="zh-CN" altLang="en-US" sz="2400" b="1" smtClean="0">
                <a:solidFill>
                  <a:schemeClr val="bg2"/>
                </a:solidFill>
                <a:latin typeface="宋体" panose="02010600030101010101" pitchFamily="2" charset="-122"/>
                <a:sym typeface="Wingdings 2" panose="05020102010507070707" pitchFamily="18" charset="2"/>
              </a:rPr>
              <a:t>成本、时间、质量和范围，通过研究变量之</a:t>
            </a: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间的相互作用，将项目开发分析的更加透彻，成功讲述</a:t>
            </a: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一个项目成功的原则</a:t>
            </a:r>
            <a:r>
              <a:rPr lang="zh-CN" altLang="en-US" sz="2400" b="1" smtClean="0">
                <a:solidFill>
                  <a:schemeClr val="bg2"/>
                </a:solidFill>
                <a:sym typeface="Wingdings 2" panose="05020102010507070707" pitchFamily="18" charset="2"/>
              </a:rPr>
              <a:t> </a:t>
            </a:r>
          </a:p>
          <a:p>
            <a:pPr eaLnBrk="1" hangingPunct="1">
              <a:lnSpc>
                <a:spcPct val="90000"/>
              </a:lnSpc>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B:  </a:t>
            </a:r>
            <a:r>
              <a:rPr lang="en-US" altLang="zh-CN" sz="2400" b="1" u="sng" smtClean="0">
                <a:solidFill>
                  <a:srgbClr val="0000FF"/>
                </a:solidFill>
                <a:latin typeface="Times New Roman" panose="02020603050405020304" pitchFamily="18" charset="0"/>
              </a:rPr>
              <a:t>XP</a:t>
            </a:r>
            <a:r>
              <a:rPr lang="zh-CN" altLang="en-US" sz="2400" b="1" u="sng" smtClean="0">
                <a:solidFill>
                  <a:srgbClr val="0000FF"/>
                </a:solidFill>
                <a:latin typeface="宋体" panose="02010600030101010101" pitchFamily="2" charset="-122"/>
              </a:rPr>
              <a:t>制定了四个准则：</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沟通</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客户与开发者之间持续的交流意见</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简单性</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鼓励开发者选择最简单的设计或实现来应</a:t>
            </a:r>
          </a:p>
          <a:p>
            <a:pPr eaLnBrk="1" hangingPunct="1">
              <a:lnSpc>
                <a:spcPct val="90000"/>
              </a:lnSpc>
              <a:buFontTx/>
              <a:buNone/>
            </a:pPr>
            <a:r>
              <a:rPr lang="zh-CN" altLang="en-US" sz="2400" b="1" smtClean="0">
                <a:solidFill>
                  <a:schemeClr val="bg2"/>
                </a:solidFill>
                <a:latin typeface="宋体" panose="02010600030101010101" pitchFamily="2" charset="-122"/>
              </a:rPr>
              <a:t>                 对客户的需求</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反馈</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指在软件开发过程中的各个活动中</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包含的</a:t>
            </a:r>
          </a:p>
          <a:p>
            <a:pPr eaLnBrk="1" hangingPunct="1">
              <a:lnSpc>
                <a:spcPct val="90000"/>
              </a:lnSpc>
              <a:buFontTx/>
              <a:buNone/>
            </a:pPr>
            <a:r>
              <a:rPr lang="zh-CN" altLang="en-US" sz="2400" b="1" smtClean="0">
                <a:solidFill>
                  <a:schemeClr val="bg2"/>
                </a:solidFill>
                <a:latin typeface="宋体" panose="02010600030101010101" pitchFamily="2" charset="-122"/>
              </a:rPr>
              <a:t>               各种反馈循环工作</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勇气</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指尽早的和经常性的交付软件功能的承诺</a:t>
            </a:r>
          </a:p>
          <a:p>
            <a:pPr eaLnBrk="1" hangingPunct="1">
              <a:lnSpc>
                <a:spcPct val="90000"/>
              </a:lnSpc>
              <a:buFontTx/>
              <a:buNone/>
            </a:pPr>
            <a:r>
              <a:rPr lang="zh-CN" altLang="en-US" sz="2400" b="1" smtClean="0">
                <a:solidFill>
                  <a:schemeClr val="bg2"/>
                </a:solidFill>
                <a:latin typeface="宋体" panose="02010600030101010101" pitchFamily="2" charset="-122"/>
              </a:rPr>
              <a:t>  </a:t>
            </a:r>
            <a:endParaRPr lang="zh-CN" altLang="en-US"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C990F3-D65C-44EA-BC85-14FC83CCC3CE}" type="slidenum">
              <a:rPr kumimoji="0" lang="en-US" altLang="zh-CN" sz="2600" smtClean="0">
                <a:solidFill>
                  <a:schemeClr val="bg1"/>
                </a:solidFill>
              </a:rPr>
              <a:pPr>
                <a:spcBef>
                  <a:spcPct val="0"/>
                </a:spcBef>
                <a:buClrTx/>
                <a:buSzTx/>
                <a:buFontTx/>
                <a:buNone/>
              </a:pPr>
              <a:t>42</a:t>
            </a:fld>
            <a:endParaRPr kumimoji="0" lang="en-US" altLang="zh-CN" sz="2600" smtClean="0">
              <a:solidFill>
                <a:schemeClr val="bg1"/>
              </a:solidFill>
            </a:endParaRPr>
          </a:p>
        </p:txBody>
      </p:sp>
      <p:sp>
        <p:nvSpPr>
          <p:cNvPr id="77827" name="Rectangle 2"/>
          <p:cNvSpPr>
            <a:spLocks noGrp="1" noChangeArrowheads="1"/>
          </p:cNvSpPr>
          <p:nvPr>
            <p:ph type="title"/>
          </p:nvPr>
        </p:nvSpPr>
        <p:spPr/>
        <p:txBody>
          <a:bodyPr/>
          <a:lstStyle/>
          <a:p>
            <a:pPr eaLnBrk="1" hangingPunct="1"/>
            <a:r>
              <a:rPr lang="en-US" altLang="zh-CN" smtClean="0"/>
              <a:t> </a:t>
            </a:r>
          </a:p>
        </p:txBody>
      </p:sp>
      <p:sp>
        <p:nvSpPr>
          <p:cNvPr id="77828"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2400" b="1" dirty="0" smtClean="0">
                <a:solidFill>
                  <a:schemeClr val="bg2"/>
                </a:solidFill>
              </a:rPr>
              <a:t>   C:</a:t>
            </a:r>
            <a:r>
              <a:rPr lang="zh-CN" altLang="en-US" sz="2400" b="1" dirty="0" smtClean="0">
                <a:solidFill>
                  <a:schemeClr val="bg2"/>
                </a:solidFill>
                <a:latin typeface="宋体" panose="02010600030101010101" pitchFamily="2" charset="-122"/>
              </a:rPr>
              <a:t>十二条制作原则：计划游戏、</a:t>
            </a:r>
            <a:r>
              <a:rPr lang="zh-CN" altLang="en-US" sz="2400" b="1" u="sng" dirty="0" smtClean="0">
                <a:solidFill>
                  <a:schemeClr val="bg2"/>
                </a:solidFill>
                <a:latin typeface="宋体" panose="02010600030101010101" pitchFamily="2" charset="-122"/>
              </a:rPr>
              <a:t>小版本</a:t>
            </a:r>
            <a:r>
              <a:rPr lang="zh-CN" altLang="en-US" sz="2400" b="1" dirty="0" smtClean="0">
                <a:solidFill>
                  <a:schemeClr val="bg2"/>
                </a:solidFill>
                <a:latin typeface="宋体" panose="02010600030101010101" pitchFamily="2" charset="-122"/>
              </a:rPr>
              <a:t>、隐喻、</a:t>
            </a:r>
            <a:r>
              <a:rPr lang="zh-CN" altLang="en-US" sz="2400" b="1" u="sng" dirty="0" smtClean="0">
                <a:solidFill>
                  <a:schemeClr val="bg2"/>
                </a:solidFill>
                <a:latin typeface="宋体" panose="02010600030101010101" pitchFamily="2" charset="-122"/>
              </a:rPr>
              <a:t>简单设计</a:t>
            </a:r>
            <a:r>
              <a:rPr lang="zh-CN" altLang="en-US" sz="2400" b="1" dirty="0" smtClean="0">
                <a:solidFill>
                  <a:schemeClr val="bg2"/>
                </a:solidFill>
                <a:latin typeface="宋体" panose="02010600030101010101" pitchFamily="2" charset="-122"/>
              </a:rPr>
              <a:t>、</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en-US" altLang="zh-CN" sz="2400" b="1" dirty="0" smtClean="0">
                <a:solidFill>
                  <a:schemeClr val="bg2"/>
                </a:solidFill>
                <a:latin typeface="宋体" panose="02010600030101010101" pitchFamily="2" charset="-122"/>
              </a:rPr>
              <a:t>   </a:t>
            </a:r>
            <a:r>
              <a:rPr lang="zh-CN" altLang="en-US" sz="2400" b="1" dirty="0" smtClean="0">
                <a:solidFill>
                  <a:schemeClr val="bg2"/>
                </a:solidFill>
                <a:latin typeface="宋体" panose="02010600030101010101" pitchFamily="2" charset="-122"/>
              </a:rPr>
              <a:t>测试、重构、</a:t>
            </a:r>
            <a:r>
              <a:rPr lang="zh-CN" altLang="en-US" sz="2400" b="1" u="sng" dirty="0" smtClean="0">
                <a:solidFill>
                  <a:schemeClr val="bg2"/>
                </a:solidFill>
                <a:latin typeface="宋体" panose="02010600030101010101" pitchFamily="2" charset="-122"/>
              </a:rPr>
              <a:t>结队编程</a:t>
            </a:r>
            <a:r>
              <a:rPr lang="zh-CN" altLang="en-US" sz="2400" b="1" dirty="0" smtClean="0">
                <a:solidFill>
                  <a:schemeClr val="bg2"/>
                </a:solidFill>
                <a:latin typeface="宋体" panose="02010600030101010101" pitchFamily="2" charset="-122"/>
              </a:rPr>
              <a:t>、代码集体所有、持续集成、每</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en-US" altLang="zh-CN" sz="2400" b="1" dirty="0" smtClean="0">
                <a:solidFill>
                  <a:schemeClr val="bg2"/>
                </a:solidFill>
                <a:latin typeface="宋体" panose="02010600030101010101" pitchFamily="2" charset="-122"/>
              </a:rPr>
              <a:t>   </a:t>
            </a:r>
            <a:r>
              <a:rPr lang="zh-CN" altLang="en-US" sz="2400" b="1" dirty="0" smtClean="0">
                <a:solidFill>
                  <a:schemeClr val="bg2"/>
                </a:solidFill>
                <a:latin typeface="宋体" panose="02010600030101010101" pitchFamily="2" charset="-122"/>
              </a:rPr>
              <a:t>周工作</a:t>
            </a:r>
            <a:r>
              <a:rPr lang="en-US" altLang="zh-CN" sz="2400" b="1" dirty="0" smtClean="0">
                <a:solidFill>
                  <a:schemeClr val="bg2"/>
                </a:solidFill>
                <a:latin typeface="宋体" panose="02010600030101010101" pitchFamily="2" charset="-122"/>
              </a:rPr>
              <a:t>40</a:t>
            </a:r>
            <a:r>
              <a:rPr lang="zh-CN" altLang="en-US" sz="2400" b="1" dirty="0" smtClean="0">
                <a:solidFill>
                  <a:schemeClr val="bg2"/>
                </a:solidFill>
                <a:latin typeface="宋体" panose="02010600030101010101" pitchFamily="2" charset="-122"/>
              </a:rPr>
              <a:t>小时、现场客户、编码标准 </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小版本：系统设计要支持尽可能早的交付。（测试要</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简单有效。）（软件子集如何定位？）</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简单设计：只处理当前需求，使设计保持简单。（因</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为假设需求是变化的）（不要预防式设计）</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编码标准：编码支持其他实践，例如测试和重构等。</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D: </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宋体" panose="02010600030101010101" pitchFamily="2" charset="-122"/>
                <a:sym typeface="Wingdings 2" panose="05020102010507070707" pitchFamily="18" charset="2"/>
              </a:rPr>
              <a:t>是一个非常庞大的知识库，每一项都是一门值得深究</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的学问。提出这些要求和原则后，</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Times New Roman" panose="02020603050405020304" pitchFamily="18" charset="0"/>
                <a:sym typeface="Wingdings 2" panose="05020102010507070707" pitchFamily="18" charset="2"/>
              </a:rPr>
              <a:t>又</a:t>
            </a:r>
            <a:r>
              <a:rPr lang="zh-CN" altLang="en-US" sz="2400" b="1" dirty="0" smtClean="0">
                <a:solidFill>
                  <a:schemeClr val="bg2"/>
                </a:solidFill>
                <a:latin typeface="宋体" panose="02010600030101010101" pitchFamily="2" charset="-122"/>
                <a:sym typeface="Wingdings 2" panose="05020102010507070707" pitchFamily="18" charset="2"/>
              </a:rPr>
              <a:t>提出了一系列的</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解决方案，即策略，其中包含：管理、设施、计划、开</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发、设计和测试策略。在真正实现</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宋体" panose="02010600030101010101" pitchFamily="2" charset="-122"/>
                <a:sym typeface="Wingdings 2" panose="05020102010507070707" pitchFamily="18" charset="2"/>
              </a:rPr>
              <a:t>时，</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方法</a:t>
            </a:r>
            <a:r>
              <a:rPr lang="zh-CN" altLang="en-US" sz="2400" b="1" dirty="0" smtClean="0">
                <a:solidFill>
                  <a:schemeClr val="bg2"/>
                </a:solidFill>
                <a:latin typeface="宋体" panose="02010600030101010101" pitchFamily="2" charset="-122"/>
                <a:sym typeface="Wingdings 2" panose="05020102010507070707" pitchFamily="18" charset="2"/>
              </a:rPr>
              <a:t>又提供</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了将策略成功应用的实践。</a:t>
            </a:r>
            <a:r>
              <a:rPr lang="zh-CN" altLang="en-US" sz="2400" b="1" dirty="0" smtClean="0">
                <a:solidFill>
                  <a:schemeClr val="bg2"/>
                </a:solidFill>
                <a:sym typeface="Wingdings 2" panose="05020102010507070707" pitchFamily="18" charset="2"/>
              </a:rPr>
              <a:t> </a:t>
            </a:r>
          </a:p>
          <a:p>
            <a:pPr eaLnBrk="1" hangingPunct="1">
              <a:lnSpc>
                <a:spcPct val="90000"/>
              </a:lnSpc>
              <a:buFontTx/>
              <a:buNone/>
            </a:pPr>
            <a:endParaRPr lang="en-US" altLang="zh-CN"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914400" y="1981200"/>
            <a:ext cx="8001000" cy="4543425"/>
          </a:xfrm>
        </p:spPr>
        <p:txBody>
          <a:bodyPr/>
          <a:lstStyle/>
          <a:p>
            <a:pPr>
              <a:defRPr/>
            </a:pPr>
            <a:r>
              <a:rPr lang="zh-CN" altLang="en-US" sz="2400" b="1" dirty="0" smtClean="0"/>
              <a:t>选择题示例：</a:t>
            </a:r>
            <a:endParaRPr lang="en-US" altLang="zh-CN" sz="2400" b="1" dirty="0" smtClean="0"/>
          </a:p>
          <a:p>
            <a:pPr>
              <a:defRPr/>
            </a:pPr>
            <a:r>
              <a:rPr lang="zh-CN" altLang="en-US" sz="2400" b="1" dirty="0" smtClean="0"/>
              <a:t>关于小版本</a:t>
            </a:r>
            <a:r>
              <a:rPr lang="en-US" altLang="zh-CN" sz="2400" b="1" dirty="0" smtClean="0"/>
              <a:t>(</a:t>
            </a:r>
            <a:r>
              <a:rPr lang="zh-CN" altLang="en-US" sz="2400" b="1" dirty="0" smtClean="0"/>
              <a:t>小型发布</a:t>
            </a:r>
            <a:r>
              <a:rPr lang="en-US" altLang="zh-CN" sz="2400" b="1" dirty="0" smtClean="0"/>
              <a:t>)</a:t>
            </a:r>
            <a:r>
              <a:rPr lang="zh-CN" altLang="en-US" sz="2400" b="1" dirty="0" smtClean="0"/>
              <a:t>的说明：敏捷开发方法中，对计划的发布版本应该（  </a:t>
            </a:r>
            <a:r>
              <a:rPr lang="zh-CN" altLang="en-US" sz="2400" b="1" dirty="0" smtClean="0">
                <a:solidFill>
                  <a:srgbClr val="FF0000"/>
                </a:solidFill>
              </a:rPr>
              <a:t>    </a:t>
            </a:r>
            <a:r>
              <a:rPr lang="zh-CN" altLang="en-US" sz="2400" b="1" dirty="0" smtClean="0"/>
              <a:t>  ）。   </a:t>
            </a:r>
            <a:r>
              <a:rPr lang="en-US" altLang="zh-CN" sz="2400" b="1" dirty="0" smtClean="0"/>
              <a:t>--------</a:t>
            </a:r>
            <a:r>
              <a:rPr lang="zh-CN" altLang="en-US" sz="2400" b="1" dirty="0" smtClean="0"/>
              <a:t>答案：</a:t>
            </a:r>
            <a:r>
              <a:rPr lang="en-US" altLang="zh-CN" sz="2400" b="1" dirty="0" smtClean="0">
                <a:solidFill>
                  <a:schemeClr val="accent2">
                    <a:lumMod val="20000"/>
                    <a:lumOff val="80000"/>
                  </a:schemeClr>
                </a:solidFill>
              </a:rPr>
              <a:t>B</a:t>
            </a:r>
          </a:p>
          <a:p>
            <a:pPr marL="0" indent="0">
              <a:buFontTx/>
              <a:buNone/>
              <a:defRPr/>
            </a:pPr>
            <a:r>
              <a:rPr lang="en-US" altLang="zh-CN" sz="2000" dirty="0" smtClean="0"/>
              <a:t>     </a:t>
            </a:r>
            <a:r>
              <a:rPr lang="en-US" altLang="zh-CN" sz="2000" b="1" dirty="0" smtClean="0"/>
              <a:t>A</a:t>
            </a:r>
            <a:r>
              <a:rPr lang="zh-CN" altLang="en-US" sz="2000" b="1" dirty="0" smtClean="0"/>
              <a:t>：按产品特性交付：需要交付的特性都必须交付，必要时要推迟发布时间	</a:t>
            </a:r>
          </a:p>
          <a:p>
            <a:pPr marL="0" indent="0">
              <a:buFontTx/>
              <a:buNone/>
              <a:defRPr/>
            </a:pPr>
            <a:r>
              <a:rPr lang="en-US" altLang="zh-CN" sz="2000" b="1" dirty="0" smtClean="0"/>
              <a:t>     B</a:t>
            </a:r>
            <a:r>
              <a:rPr lang="zh-CN" altLang="en-US" sz="2000" b="1" dirty="0" smtClean="0"/>
              <a:t>：按日期交付：按照预定发布时间进行发布，必要时候裁剪部分功能特性。	</a:t>
            </a:r>
          </a:p>
          <a:p>
            <a:pPr marL="0" indent="0">
              <a:buFontTx/>
              <a:buNone/>
              <a:defRPr/>
            </a:pPr>
            <a:r>
              <a:rPr lang="en-US" altLang="zh-CN" sz="2000" b="1" dirty="0" smtClean="0"/>
              <a:t>     C</a:t>
            </a:r>
            <a:r>
              <a:rPr lang="zh-CN" altLang="en-US" sz="2000" b="1" dirty="0" smtClean="0"/>
              <a:t>：临时决定：我们会平衡一下，临时根据市场要求和开发进展来确定，可能会同时调整交付时间和特性。</a:t>
            </a:r>
          </a:p>
          <a:p>
            <a:pPr marL="0" indent="0">
              <a:buFontTx/>
              <a:buNone/>
              <a:defRPr/>
            </a:pPr>
            <a:r>
              <a:rPr lang="en-US" altLang="zh-CN" sz="2000" b="1" dirty="0" smtClean="0"/>
              <a:t>     D</a:t>
            </a:r>
            <a:r>
              <a:rPr lang="zh-CN" altLang="en-US" sz="2000" b="1" dirty="0" smtClean="0"/>
              <a:t>：在迭代模式下，没有必要计划版本。每个迭代都应该完成可发布的版本，按照市场需要发布迭代版本即可。</a:t>
            </a:r>
          </a:p>
          <a:p>
            <a:pPr>
              <a:defRPr/>
            </a:pPr>
            <a:endParaRPr lang="zh-CN" altLang="en-US" dirty="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E604A7-92D7-4302-A5E5-0478CE45CCBB}" type="slidenum">
              <a:rPr kumimoji="0" lang="en-US" altLang="zh-CN" sz="2600" smtClean="0">
                <a:solidFill>
                  <a:schemeClr val="bg1"/>
                </a:solidFill>
              </a:rPr>
              <a:pPr>
                <a:spcBef>
                  <a:spcPct val="0"/>
                </a:spcBef>
                <a:buClrTx/>
                <a:buSzTx/>
                <a:buFontTx/>
                <a:buNone/>
              </a:pPr>
              <a:t>43</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F82F00-E6F8-477C-852E-24053677C460}" type="slidenum">
              <a:rPr kumimoji="0" lang="en-US" altLang="zh-CN" sz="2600" smtClean="0">
                <a:solidFill>
                  <a:schemeClr val="bg1"/>
                </a:solidFill>
              </a:rPr>
              <a:pPr>
                <a:spcBef>
                  <a:spcPct val="0"/>
                </a:spcBef>
                <a:buClrTx/>
                <a:buSzTx/>
                <a:buFontTx/>
                <a:buNone/>
              </a:pPr>
              <a:t>44</a:t>
            </a:fld>
            <a:endParaRPr kumimoji="0" lang="en-US" altLang="zh-CN" sz="2600" smtClean="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9876"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b="1" dirty="0" smtClean="0"/>
              <a:t>2.3 Tools and Techniques for Process modeling</a:t>
            </a:r>
          </a:p>
          <a:p>
            <a:pPr lvl="1" eaLnBrk="1" hangingPunct="1">
              <a:buClr>
                <a:srgbClr val="0000FF"/>
              </a:buClr>
              <a:buSzPct val="90000"/>
              <a:buFont typeface="Wingdings" panose="05000000000000000000" pitchFamily="2" charset="2"/>
              <a:buChar char="n"/>
            </a:pPr>
            <a:r>
              <a:rPr lang="en-US" altLang="zh-CN" b="1" dirty="0" smtClean="0"/>
              <a:t>There are many choices for modeling tools and techniques, once you decide what you want to capture in your process model</a:t>
            </a:r>
          </a:p>
          <a:p>
            <a:pPr lvl="2" eaLnBrk="1" hangingPunct="1">
              <a:buClr>
                <a:srgbClr val="CC3300"/>
              </a:buClr>
              <a:buSzPct val="65000"/>
              <a:buFont typeface="Wingdings" panose="05000000000000000000" pitchFamily="2" charset="2"/>
              <a:buChar char="u"/>
            </a:pPr>
            <a:r>
              <a:rPr lang="zh-CN" altLang="en-US" sz="2400" b="1" dirty="0" smtClean="0"/>
              <a:t>含义之一</a:t>
            </a:r>
            <a:r>
              <a:rPr lang="en-US" altLang="zh-CN" sz="2400" b="1" dirty="0" smtClean="0"/>
              <a:t>: </a:t>
            </a:r>
            <a:r>
              <a:rPr lang="zh-CN" altLang="en-US" sz="2400" b="1" dirty="0" smtClean="0"/>
              <a:t>建模工具与技术是在过程模型之内的具体运用，且有诸多选择。</a:t>
            </a:r>
          </a:p>
          <a:p>
            <a:pPr lvl="1" eaLnBrk="1" hangingPunct="1">
              <a:buClr>
                <a:srgbClr val="0000FF"/>
              </a:buClr>
              <a:buSzPct val="90000"/>
              <a:buFont typeface="Wingdings" panose="05000000000000000000" pitchFamily="2" charset="2"/>
              <a:buChar char="n"/>
            </a:pPr>
            <a:r>
              <a:rPr lang="en-US" altLang="zh-CN" b="1" dirty="0" smtClean="0"/>
              <a:t>The appropriate technique for you depends on your goals and your preferred work style </a:t>
            </a:r>
          </a:p>
          <a:p>
            <a:pPr lvl="2" eaLnBrk="1" hangingPunct="1">
              <a:buClr>
                <a:srgbClr val="CC3300"/>
              </a:buClr>
              <a:buSzPct val="65000"/>
              <a:buFont typeface="Wingdings" panose="05000000000000000000" pitchFamily="2" charset="2"/>
              <a:buChar char="u"/>
            </a:pPr>
            <a:r>
              <a:rPr lang="zh-CN" altLang="en-US" sz="2400" b="1" dirty="0" smtClean="0"/>
              <a:t>团队中采用的工具和技术与其工作目标及工作风格有密切关系。</a:t>
            </a:r>
            <a:endParaRPr lang="en-US" altLang="zh-CN" sz="2400" b="1" dirty="0" smtClean="0"/>
          </a:p>
          <a:p>
            <a:pPr lvl="2" eaLnBrk="1" hangingPunct="1">
              <a:buClr>
                <a:srgbClr val="CC3300"/>
              </a:buClr>
              <a:buSzPct val="65000"/>
              <a:buFont typeface="Wingdings" panose="05000000000000000000" pitchFamily="2" charset="2"/>
              <a:buChar char="u"/>
            </a:pPr>
            <a:r>
              <a:rPr lang="zh-CN" altLang="en-US" sz="2400" b="1" dirty="0" smtClean="0"/>
              <a:t>一座建筑即使有模型，施工时有的喜欢水泥，有的喜欢木头。即使采用水泥，但施工工艺有所不同。</a:t>
            </a:r>
            <a:endParaRPr lang="en-US" altLang="zh-CN" sz="2400" b="1" dirty="0" smtClean="0"/>
          </a:p>
          <a:p>
            <a:pPr lvl="1" eaLnBrk="1" hangingPunct="1">
              <a:buClr>
                <a:srgbClr val="0000FF"/>
              </a:buClr>
              <a:buSzPct val="90000"/>
              <a:buFont typeface="Wingdings" panose="05000000000000000000" pitchFamily="2" charset="2"/>
              <a:buChar char="n"/>
            </a:pPr>
            <a:endParaRPr lang="en-US" altLang="zh-CN" b="1" dirty="0" smtClean="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9EEE60-8590-4758-84B2-22C3D7D009E0}" type="slidenum">
              <a:rPr kumimoji="0" lang="en-US" altLang="zh-CN" sz="2600" smtClean="0">
                <a:solidFill>
                  <a:schemeClr val="bg1"/>
                </a:solidFill>
              </a:rPr>
              <a:pPr>
                <a:spcBef>
                  <a:spcPct val="0"/>
                </a:spcBef>
                <a:buClrTx/>
                <a:buSzTx/>
                <a:buFontTx/>
                <a:buNone/>
              </a:pPr>
              <a:t>45</a:t>
            </a:fld>
            <a:endParaRPr kumimoji="0" lang="en-US" altLang="zh-CN" sz="2600" smtClean="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81924" name="Rectangle 3"/>
          <p:cNvSpPr>
            <a:spLocks noGrp="1" noChangeArrowheads="1"/>
          </p:cNvSpPr>
          <p:nvPr>
            <p:ph type="body" idx="1"/>
          </p:nvPr>
        </p:nvSpPr>
        <p:spPr>
          <a:xfrm>
            <a:off x="838200" y="1676400"/>
            <a:ext cx="8305800" cy="5181600"/>
          </a:xfrm>
        </p:spPr>
        <p:txBody>
          <a:bodyPr/>
          <a:lstStyle/>
          <a:p>
            <a:pPr eaLnBrk="1" hangingPunct="1">
              <a:buFontTx/>
              <a:buNone/>
            </a:pPr>
            <a:r>
              <a:rPr lang="en-US" altLang="zh-CN" b="1" dirty="0" smtClean="0"/>
              <a:t>1. Introduction</a:t>
            </a:r>
          </a:p>
          <a:p>
            <a:pPr eaLnBrk="1" hangingPunct="1">
              <a:buFontTx/>
              <a:buNone/>
            </a:pPr>
            <a:r>
              <a:rPr lang="en-US" altLang="zh-CN" sz="2400" b="1" dirty="0" smtClean="0">
                <a:solidFill>
                  <a:schemeClr val="bg2"/>
                </a:solidFill>
                <a:sym typeface="Wingdings 2" panose="05020102010507070707" pitchFamily="18" charset="2"/>
              </a:rPr>
              <a:t> modeling tools and techniques: </a:t>
            </a:r>
            <a:endParaRPr lang="en-US" altLang="zh-CN" sz="2400" b="1" baseline="-60000" dirty="0" smtClean="0">
              <a:solidFill>
                <a:schemeClr val="bg2"/>
              </a:solidFill>
              <a:sym typeface="Wingdings 2" panose="05020102010507070707" pitchFamily="18" charset="2"/>
            </a:endParaRPr>
          </a:p>
          <a:p>
            <a:pPr eaLnBrk="1" hangingPunct="1">
              <a:spcBef>
                <a:spcPct val="0"/>
              </a:spcBef>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建模工具和技术</a:t>
            </a:r>
            <a:r>
              <a:rPr lang="en-US" altLang="zh-CN" sz="2400" b="1" dirty="0" smtClean="0">
                <a:solidFill>
                  <a:schemeClr val="bg2"/>
                </a:solidFill>
                <a:sym typeface="Wingdings 2" panose="05020102010507070707" pitchFamily="18" charset="2"/>
              </a:rPr>
              <a:t>)                                </a:t>
            </a:r>
            <a:r>
              <a:rPr lang="en-US" altLang="zh-CN" sz="3200" b="1" baseline="-60000" dirty="0" smtClean="0">
                <a:solidFill>
                  <a:schemeClr val="bg2"/>
                </a:solidFill>
                <a:sym typeface="Wingdings 2" panose="05020102010507070707" pitchFamily="18" charset="2"/>
              </a:rPr>
              <a:t>have close relation</a:t>
            </a:r>
            <a:endParaRPr lang="en-US" altLang="zh-CN" sz="3200" b="1" dirty="0" smtClean="0">
              <a:solidFill>
                <a:schemeClr val="bg2"/>
              </a:solidFill>
              <a:sym typeface="Wingdings 2" panose="05020102010507070707" pitchFamily="18" charset="2"/>
            </a:endParaRPr>
          </a:p>
          <a:p>
            <a:pPr eaLnBrk="1" hangingPunct="1">
              <a:spcBef>
                <a:spcPct val="0"/>
              </a:spcBef>
              <a:buFontTx/>
              <a:buNone/>
            </a:pPr>
            <a:r>
              <a:rPr lang="en-US" altLang="zh-CN" sz="2400" b="1" dirty="0" smtClean="0">
                <a:solidFill>
                  <a:schemeClr val="bg2"/>
                </a:solidFill>
                <a:sym typeface="Wingdings 2" panose="05020102010507070707" pitchFamily="18" charset="2"/>
              </a:rPr>
              <a:t>    modeling notations:</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建模标准符号表示系统</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the type of model(</a:t>
            </a:r>
            <a:r>
              <a:rPr lang="zh-CN" altLang="en-US" sz="2400" b="1" dirty="0" smtClean="0">
                <a:solidFill>
                  <a:schemeClr val="bg2"/>
                </a:solidFill>
                <a:sym typeface="Wingdings 2" panose="05020102010507070707" pitchFamily="18" charset="2"/>
              </a:rPr>
              <a:t>模型的分类</a:t>
            </a:r>
            <a:r>
              <a:rPr lang="en-US" altLang="zh-CN" sz="2400" b="1" dirty="0" smtClean="0">
                <a:solidFill>
                  <a:schemeClr val="bg2"/>
                </a:solidFill>
                <a:sym typeface="Wingdings 2" panose="05020102010507070707" pitchFamily="18" charset="2"/>
              </a:rPr>
              <a:t>) (in notation system)</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0000FF"/>
                </a:solidFill>
                <a:sym typeface="Wingdings 2" panose="05020102010507070707" pitchFamily="18" charset="2"/>
              </a:rPr>
              <a:t>static model(</a:t>
            </a:r>
            <a:r>
              <a:rPr lang="zh-CN" altLang="en-US" sz="2400" b="1" u="sng" dirty="0" smtClean="0">
                <a:solidFill>
                  <a:srgbClr val="0000FF"/>
                </a:solidFill>
                <a:sym typeface="Wingdings 2" panose="05020102010507070707" pitchFamily="18" charset="2"/>
              </a:rPr>
              <a:t>静态模型</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en-US" altLang="zh-CN" sz="2400" b="1" dirty="0" smtClean="0">
                <a:solidFill>
                  <a:schemeClr val="bg2"/>
                </a:solidFill>
                <a:sym typeface="Wingdings" panose="05000000000000000000" pitchFamily="2" charset="2"/>
              </a:rPr>
              <a:t>(depict(</a:t>
            </a:r>
            <a:r>
              <a:rPr lang="zh-CN" altLang="en-US" sz="2400" b="1" dirty="0" smtClean="0">
                <a:solidFill>
                  <a:schemeClr val="bg2"/>
                </a:solidFill>
                <a:sym typeface="Wingdings" panose="05000000000000000000" pitchFamily="2" charset="2"/>
              </a:rPr>
              <a:t>描述</a:t>
            </a:r>
            <a:r>
              <a:rPr lang="en-US" altLang="zh-CN" sz="2400" b="1" dirty="0" smtClean="0">
                <a:solidFill>
                  <a:schemeClr val="bg2"/>
                </a:solidFill>
                <a:sym typeface="Wingdings" panose="05000000000000000000" pitchFamily="2" charset="2"/>
              </a:rPr>
              <a:t>) a process, </a:t>
            </a:r>
          </a:p>
          <a:p>
            <a:pPr eaLnBrk="1" hangingPunct="1">
              <a:buFontTx/>
              <a:buNone/>
            </a:pPr>
            <a:r>
              <a:rPr lang="en-US" altLang="zh-CN" sz="2400" b="1" dirty="0" smtClean="0">
                <a:solidFill>
                  <a:schemeClr val="bg2"/>
                </a:solidFill>
                <a:sym typeface="Wingdings" panose="05000000000000000000" pitchFamily="2" charset="2"/>
              </a:rPr>
              <a:t>         showing that the input are transformed to outputs)</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dynamic model(</a:t>
            </a:r>
            <a:r>
              <a:rPr lang="zh-CN" altLang="en-US" sz="2400" b="1" u="sng" dirty="0" smtClean="0">
                <a:solidFill>
                  <a:srgbClr val="0000FF"/>
                </a:solidFill>
                <a:sym typeface="Wingdings 2" panose="05020102010507070707" pitchFamily="18" charset="2"/>
              </a:rPr>
              <a:t>动态模型</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(enact(</a:t>
            </a:r>
            <a:r>
              <a:rPr lang="zh-CN" altLang="en-US" sz="2400" b="1" dirty="0" smtClean="0">
                <a:solidFill>
                  <a:schemeClr val="bg2"/>
                </a:solidFill>
                <a:sym typeface="Wingdings 2" panose="05020102010507070707" pitchFamily="18" charset="2"/>
              </a:rPr>
              <a:t>推演</a:t>
            </a:r>
            <a:r>
              <a:rPr lang="en-US" altLang="zh-CN" sz="2400" b="1" dirty="0" smtClean="0">
                <a:solidFill>
                  <a:schemeClr val="bg2"/>
                </a:solidFill>
                <a:sym typeface="Wingdings 2" panose="05020102010507070707" pitchFamily="18" charset="2"/>
              </a:rPr>
              <a:t>) a process, </a:t>
            </a:r>
          </a:p>
          <a:p>
            <a:pPr eaLnBrk="1" hangingPunct="1">
              <a:buFontTx/>
              <a:buNone/>
            </a:pPr>
            <a:r>
              <a:rPr lang="en-US" altLang="zh-CN" sz="2400" b="1" dirty="0" smtClean="0">
                <a:solidFill>
                  <a:schemeClr val="bg2"/>
                </a:solidFill>
                <a:sym typeface="Wingdings 2" panose="05020102010507070707" pitchFamily="18" charset="2"/>
              </a:rPr>
              <a:t>         user and developer can see the </a:t>
            </a:r>
            <a:r>
              <a:rPr lang="en-US" altLang="zh-CN" sz="2400" b="1" u="sng" dirty="0" smtClean="0">
                <a:solidFill>
                  <a:schemeClr val="bg2"/>
                </a:solidFill>
                <a:sym typeface="Wingdings 2" panose="05020102010507070707" pitchFamily="18" charset="2"/>
              </a:rPr>
              <a:t>simulated result</a:t>
            </a:r>
            <a:r>
              <a:rPr lang="en-US" altLang="zh-CN" sz="2400" b="1" dirty="0" smtClean="0">
                <a:solidFill>
                  <a:schemeClr val="bg2"/>
                </a:solidFill>
                <a:sym typeface="Wingdings 2" panose="05020102010507070707" pitchFamily="18" charset="2"/>
              </a:rPr>
              <a:t>)</a:t>
            </a:r>
          </a:p>
          <a:p>
            <a:pPr eaLnBrk="1" hangingPunct="1">
              <a:buFontTx/>
              <a:buNone/>
            </a:pP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含义一：系统中的动态转换关系的描述。（信号灯转换模式）</a:t>
            </a:r>
            <a:endParaRPr lang="en-US" altLang="zh-CN" sz="2000" b="1" dirty="0" smtClean="0">
              <a:solidFill>
                <a:schemeClr val="bg2"/>
              </a:solidFill>
              <a:sym typeface="Wingdings 2" panose="05020102010507070707" pitchFamily="18" charset="2"/>
            </a:endParaRPr>
          </a:p>
          <a:p>
            <a:pPr eaLnBrk="1" hangingPunct="1">
              <a:buFontTx/>
              <a:buNone/>
            </a:pP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含义二：基于要素的整个系统动态仿真推演。</a:t>
            </a:r>
            <a:r>
              <a:rPr lang="en-US" altLang="zh-CN" sz="2000" b="1" dirty="0" smtClean="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本文特指此处</a:t>
            </a:r>
            <a:r>
              <a:rPr lang="en-US" altLang="zh-CN" sz="2000" b="1" dirty="0" smtClean="0">
                <a:solidFill>
                  <a:schemeClr val="bg2"/>
                </a:solidFill>
                <a:sym typeface="Wingdings 2" panose="05020102010507070707" pitchFamily="18" charset="2"/>
              </a:rPr>
              <a:t>)</a:t>
            </a:r>
          </a:p>
        </p:txBody>
      </p:sp>
      <p:sp>
        <p:nvSpPr>
          <p:cNvPr id="81925" name="AutoShape 4"/>
          <p:cNvSpPr>
            <a:spLocks/>
          </p:cNvSpPr>
          <p:nvPr/>
        </p:nvSpPr>
        <p:spPr bwMode="auto">
          <a:xfrm>
            <a:off x="5867400" y="2781300"/>
            <a:ext cx="160338" cy="1079500"/>
          </a:xfrm>
          <a:prstGeom prst="rightBrace">
            <a:avLst>
              <a:gd name="adj1" fmla="val 7483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658D9EC-15C6-4F8A-B3C4-3D9CD4B33C8C}" type="slidenum">
              <a:rPr kumimoji="0" lang="en-US" altLang="zh-CN" sz="2600" smtClean="0">
                <a:solidFill>
                  <a:schemeClr val="bg1"/>
                </a:solidFill>
              </a:rPr>
              <a:pPr>
                <a:spcBef>
                  <a:spcPct val="0"/>
                </a:spcBef>
                <a:buClrTx/>
                <a:buSzTx/>
                <a:buFontTx/>
                <a:buNone/>
              </a:pPr>
              <a:t>46</a:t>
            </a:fld>
            <a:endParaRPr kumimoji="0" lang="en-US" altLang="zh-CN" sz="2600" smtClean="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83972" name="Rectangle 3"/>
          <p:cNvSpPr>
            <a:spLocks noGrp="1" noChangeArrowheads="1"/>
          </p:cNvSpPr>
          <p:nvPr>
            <p:ph type="body" idx="1"/>
          </p:nvPr>
        </p:nvSpPr>
        <p:spPr>
          <a:xfrm>
            <a:off x="762000" y="1662113"/>
            <a:ext cx="8382000" cy="5181600"/>
          </a:xfrm>
        </p:spPr>
        <p:txBody>
          <a:bodyPr/>
          <a:lstStyle/>
          <a:p>
            <a:pPr eaLnBrk="1" hangingPunct="1">
              <a:lnSpc>
                <a:spcPct val="90000"/>
              </a:lnSpc>
              <a:buFontTx/>
              <a:buNone/>
            </a:pPr>
            <a:r>
              <a:rPr lang="en-US" altLang="zh-CN" b="1" dirty="0" smtClean="0"/>
              <a:t>2. </a:t>
            </a:r>
            <a:r>
              <a:rPr lang="en-US" altLang="zh-CN" b="1" dirty="0" err="1" smtClean="0"/>
              <a:t>Example:Lai</a:t>
            </a:r>
            <a:r>
              <a:rPr lang="en-US" altLang="zh-CN" b="1" dirty="0" smtClean="0"/>
              <a:t> Notation (a </a:t>
            </a:r>
            <a:r>
              <a:rPr lang="en-US" altLang="zh-CN" b="1" u="sng" dirty="0" smtClean="0">
                <a:solidFill>
                  <a:srgbClr val="0000FF"/>
                </a:solidFill>
              </a:rPr>
              <a:t>static</a:t>
            </a:r>
            <a:r>
              <a:rPr lang="en-US" altLang="zh-CN" b="1" dirty="0" smtClean="0"/>
              <a:t> model)</a:t>
            </a:r>
          </a:p>
          <a:p>
            <a:pPr eaLnBrk="1" hangingPunct="1">
              <a:lnSpc>
                <a:spcPct val="90000"/>
              </a:lnSpc>
              <a:buFontTx/>
              <a:buNone/>
            </a:pPr>
            <a:r>
              <a:rPr lang="en-US" altLang="zh-CN" sz="2400" b="1" dirty="0" smtClean="0"/>
              <a:t>   </a:t>
            </a:r>
            <a:r>
              <a:rPr lang="zh-CN" altLang="en-US" sz="2400" b="1" dirty="0" smtClean="0"/>
              <a:t>（范例：</a:t>
            </a:r>
            <a:r>
              <a:rPr lang="en-US" altLang="zh-CN" sz="2400" b="1" dirty="0" smtClean="0"/>
              <a:t>Lai</a:t>
            </a:r>
            <a:r>
              <a:rPr lang="zh-CN" altLang="en-US" sz="2400" b="1" dirty="0" smtClean="0"/>
              <a:t>符号描述系统）</a:t>
            </a:r>
            <a:r>
              <a:rPr lang="en-US" altLang="zh-CN" sz="2400" b="1" dirty="0" smtClean="0"/>
              <a:t>(</a:t>
            </a:r>
            <a:r>
              <a:rPr lang="zh-CN" altLang="en-US" sz="2400" b="1" dirty="0" smtClean="0"/>
              <a:t>早期符号描述系统示例</a:t>
            </a:r>
            <a:r>
              <a:rPr lang="en-US" altLang="zh-CN" sz="2400" b="1" dirty="0" smtClean="0"/>
              <a:t>:</a:t>
            </a:r>
            <a:r>
              <a:rPr lang="zh-CN" altLang="en-US" sz="2400" b="1" dirty="0" smtClean="0"/>
              <a:t>观摩</a:t>
            </a:r>
            <a:r>
              <a:rPr lang="en-US" altLang="zh-CN" sz="2400" b="1" dirty="0" smtClean="0"/>
              <a:t>)</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explaining:</a:t>
            </a:r>
          </a:p>
          <a:p>
            <a:pPr eaLnBrk="1" hangingPunct="1">
              <a:lnSpc>
                <a:spcPct val="90000"/>
              </a:lnSpc>
              <a:buFontTx/>
              <a:buNone/>
            </a:pPr>
            <a:r>
              <a:rPr lang="en-US" altLang="zh-CN" sz="2400" b="1" dirty="0" smtClean="0">
                <a:solidFill>
                  <a:schemeClr val="bg2"/>
                </a:solidFill>
                <a:sym typeface="Wingdings 2" panose="05020102010507070707" pitchFamily="18" charset="2"/>
              </a:rPr>
              <a:t>   A: notes: comprehensive process notation ….(P64)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综合的过程符号描述系统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允许人们在任何详细的层</a:t>
            </a:r>
          </a:p>
          <a:p>
            <a:pPr eaLnBrk="1" hangingPunct="1">
              <a:lnSpc>
                <a:spcPct val="90000"/>
              </a:lnSpc>
              <a:buFontTx/>
              <a:buNone/>
            </a:pPr>
            <a:r>
              <a:rPr lang="zh-CN" altLang="en-US" sz="2400" b="1" dirty="0" smtClean="0">
                <a:solidFill>
                  <a:schemeClr val="bg2"/>
                </a:solidFill>
                <a:sym typeface="Wingdings 2" panose="05020102010507070707" pitchFamily="18" charset="2"/>
              </a:rPr>
              <a:t>           次上对任何过程建模</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该模型范式中可由人员完成角色</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由资源支持活动</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最后导致软件</a:t>
            </a:r>
            <a:r>
              <a:rPr lang="zh-CN" altLang="en-US" sz="2400" b="1" u="sng" dirty="0" smtClean="0">
                <a:solidFill>
                  <a:srgbClr val="0033CC"/>
                </a:solidFill>
                <a:sym typeface="Wingdings 2" panose="05020102010507070707" pitchFamily="18" charset="2"/>
              </a:rPr>
              <a:t>工件</a:t>
            </a:r>
            <a:r>
              <a:rPr lang="en-US" altLang="zh-CN" sz="2400" b="1" u="sng" dirty="0" smtClean="0">
                <a:solidFill>
                  <a:srgbClr val="0033CC"/>
                </a:solidFill>
                <a:sym typeface="Wingdings 2" panose="05020102010507070707" pitchFamily="18" charset="2"/>
              </a:rPr>
              <a:t>/</a:t>
            </a:r>
            <a:r>
              <a:rPr lang="zh-CN" altLang="en-US" sz="2400" b="1" u="sng" dirty="0" smtClean="0">
                <a:solidFill>
                  <a:srgbClr val="0033CC"/>
                </a:solidFill>
                <a:sym typeface="Wingdings 2" panose="05020102010507070707" pitchFamily="18" charset="2"/>
              </a:rPr>
              <a:t>制品</a:t>
            </a:r>
            <a:r>
              <a:rPr lang="zh-CN" altLang="en-US" sz="2400" b="1" dirty="0" smtClean="0">
                <a:solidFill>
                  <a:schemeClr val="bg2"/>
                </a:solidFill>
                <a:sym typeface="Wingdings 2" panose="05020102010507070707" pitchFamily="18" charset="2"/>
              </a:rPr>
              <a:t>的产生</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B: the model: shows relations among </a:t>
            </a:r>
            <a:r>
              <a:rPr lang="en-US" altLang="zh-CN" sz="2400" b="1" dirty="0" smtClean="0">
                <a:solidFill>
                  <a:srgbClr val="0000FF"/>
                </a:solidFill>
                <a:sym typeface="Wingdings 2" panose="05020102010507070707" pitchFamily="18" charset="2"/>
              </a:rPr>
              <a:t>roles</a:t>
            </a: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activities</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and </a:t>
            </a:r>
            <a:r>
              <a:rPr lang="en-US" altLang="zh-CN" sz="2400" b="1" dirty="0" smtClean="0">
                <a:solidFill>
                  <a:srgbClr val="0000FF"/>
                </a:solidFill>
                <a:sym typeface="Wingdings 2" panose="05020102010507070707" pitchFamily="18" charset="2"/>
              </a:rPr>
              <a:t>artifacts</a:t>
            </a:r>
            <a:r>
              <a:rPr lang="en-US" altLang="zh-CN" sz="2400" b="1" dirty="0" smtClean="0">
                <a:solidFill>
                  <a:schemeClr val="bg2"/>
                </a:solidFill>
                <a:sym typeface="Wingdings 2" panose="05020102010507070707" pitchFamily="18" charset="2"/>
              </a:rPr>
              <a:t>, and </a:t>
            </a:r>
            <a:r>
              <a:rPr lang="en-US" altLang="zh-CN" sz="2400" b="1" dirty="0" smtClean="0">
                <a:solidFill>
                  <a:srgbClr val="0000FF"/>
                </a:solidFill>
                <a:sym typeface="Wingdings 2" panose="05020102010507070707" pitchFamily="18" charset="2"/>
              </a:rPr>
              <a:t>state table</a:t>
            </a:r>
            <a:r>
              <a:rPr lang="en-US" altLang="zh-CN" sz="2400" b="1" dirty="0" smtClean="0">
                <a:solidFill>
                  <a:schemeClr val="bg2"/>
                </a:solidFill>
                <a:sym typeface="Wingdings 2" panose="05020102010507070707" pitchFamily="18" charset="2"/>
              </a:rPr>
              <a:t> show information</a:t>
            </a:r>
          </a:p>
          <a:p>
            <a:pPr eaLnBrk="1" hangingPunct="1">
              <a:lnSpc>
                <a:spcPct val="90000"/>
              </a:lnSpc>
              <a:buFontTx/>
              <a:buNone/>
            </a:pPr>
            <a:r>
              <a:rPr lang="en-US" altLang="zh-CN" sz="2400" b="1" dirty="0" smtClean="0">
                <a:solidFill>
                  <a:schemeClr val="bg2"/>
                </a:solidFill>
                <a:sym typeface="Wingdings 2" panose="05020102010507070707" pitchFamily="18" charset="2"/>
              </a:rPr>
              <a:t>             about the completing of each at a given time(</a:t>
            </a:r>
            <a:r>
              <a:rPr lang="zh-CN" altLang="en-US" sz="2400" b="1" dirty="0" smtClean="0">
                <a:solidFill>
                  <a:schemeClr val="bg2"/>
                </a:solidFill>
                <a:sym typeface="Wingdings 2" panose="05020102010507070707" pitchFamily="18" charset="2"/>
              </a:rPr>
              <a:t>该</a:t>
            </a:r>
          </a:p>
          <a:p>
            <a:pPr eaLnBrk="1" hangingPunct="1">
              <a:lnSpc>
                <a:spcPct val="90000"/>
              </a:lnSpc>
              <a:buFontTx/>
              <a:buNone/>
            </a:pPr>
            <a:r>
              <a:rPr lang="zh-CN" altLang="en-US" sz="2400" b="1" dirty="0" smtClean="0">
                <a:solidFill>
                  <a:schemeClr val="bg2"/>
                </a:solidFill>
                <a:sym typeface="Wingdings 2" panose="05020102010507070707" pitchFamily="18" charset="2"/>
              </a:rPr>
              <a:t>             过程模型可以用角色、活动、加工项</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工件</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来显示彼</a:t>
            </a:r>
          </a:p>
          <a:p>
            <a:pPr eaLnBrk="1" hangingPunct="1">
              <a:lnSpc>
                <a:spcPct val="90000"/>
              </a:lnSpc>
              <a:buFontTx/>
              <a:buNone/>
            </a:pPr>
            <a:r>
              <a:rPr lang="zh-CN" altLang="en-US" sz="2400" b="1" dirty="0" smtClean="0">
                <a:solidFill>
                  <a:schemeClr val="bg2"/>
                </a:solidFill>
                <a:sym typeface="Wingdings 2" panose="05020102010507070707" pitchFamily="18" charset="2"/>
              </a:rPr>
              <a:t>             此之间的关系，用状态表显示每个加工项</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工件</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在特</a:t>
            </a:r>
          </a:p>
          <a:p>
            <a:pPr eaLnBrk="1" hangingPunct="1">
              <a:lnSpc>
                <a:spcPct val="90000"/>
              </a:lnSpc>
              <a:buFontTx/>
              <a:buNone/>
            </a:pPr>
            <a:r>
              <a:rPr lang="zh-CN" altLang="en-US" sz="2400" b="1" dirty="0" smtClean="0">
                <a:solidFill>
                  <a:schemeClr val="bg2"/>
                </a:solidFill>
                <a:sym typeface="Wingdings 2" panose="05020102010507070707" pitchFamily="18" charset="2"/>
              </a:rPr>
              <a:t>             定时间的完成情况</a:t>
            </a:r>
            <a:r>
              <a:rPr lang="en-US" altLang="zh-CN" sz="2400" b="1" dirty="0"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3FA887-4EC3-474D-B0D8-63FD86E8E171}" type="slidenum">
              <a:rPr kumimoji="0" lang="en-US" altLang="zh-CN" sz="2600" smtClean="0">
                <a:solidFill>
                  <a:schemeClr val="bg1"/>
                </a:solidFill>
              </a:rPr>
              <a:pPr>
                <a:spcBef>
                  <a:spcPct val="0"/>
                </a:spcBef>
                <a:buClrTx/>
                <a:buSzTx/>
                <a:buFontTx/>
                <a:buNone/>
              </a:pPr>
              <a:t>47</a:t>
            </a:fld>
            <a:endParaRPr kumimoji="0" lang="en-US" altLang="zh-CN" sz="2600" smtClean="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860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elements</a:t>
            </a:r>
            <a:r>
              <a:rPr lang="zh-CN" altLang="en-US" sz="2400" b="1" smtClean="0">
                <a:solidFill>
                  <a:schemeClr val="bg2"/>
                </a:solidFill>
                <a:sym typeface="Wingdings 2" panose="05020102010507070707" pitchFamily="18" charset="2"/>
              </a:rPr>
              <a:t>（过程的元素） </a:t>
            </a:r>
            <a:r>
              <a:rPr lang="en-US" altLang="zh-CN" sz="2400" b="1" smtClean="0">
                <a:solidFill>
                  <a:schemeClr val="bg2"/>
                </a:solidFill>
                <a:sym typeface="Wingdings 2" panose="05020102010507070707" pitchFamily="18" charset="2"/>
              </a:rPr>
              <a:t>(seven elements—see P64)</a:t>
            </a:r>
          </a:p>
          <a:p>
            <a:pPr eaLnBrk="1" hangingPunct="1">
              <a:buFontTx/>
              <a:buNone/>
            </a:pPr>
            <a:r>
              <a:rPr lang="en-US" altLang="zh-CN" sz="2400" b="1" smtClean="0">
                <a:solidFill>
                  <a:schemeClr val="bg2"/>
                </a:solidFill>
                <a:sym typeface="Wingdings 2" panose="05020102010507070707" pitchFamily="18" charset="2"/>
              </a:rPr>
              <a:t>   A:  </a:t>
            </a:r>
            <a:r>
              <a:rPr lang="zh-CN" altLang="en-US" sz="2400" b="1" smtClean="0">
                <a:solidFill>
                  <a:schemeClr val="bg2"/>
                </a:solidFill>
                <a:sym typeface="Wingdings 2" panose="05020102010507070707" pitchFamily="18" charset="2"/>
              </a:rPr>
              <a:t>活动：过程中要发生的事件。各种前后关系、触发条件、</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规则、团队成员等等。也可以理解为子过程。</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a:t>
            </a:r>
            <a:r>
              <a:rPr lang="zh-CN" altLang="en-US" sz="2400" b="1" smtClean="0">
                <a:solidFill>
                  <a:schemeClr val="bg2"/>
                </a:solidFill>
                <a:sym typeface="Wingdings 2" panose="05020102010507070707" pitchFamily="18" charset="2"/>
              </a:rPr>
              <a:t>序列。活动顺序等等。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  </a:t>
            </a:r>
            <a:r>
              <a:rPr lang="zh-CN" altLang="en-US" sz="2400" b="1" smtClean="0">
                <a:solidFill>
                  <a:schemeClr val="bg2"/>
                </a:solidFill>
                <a:sym typeface="Wingdings 2" panose="05020102010507070707" pitchFamily="18" charset="2"/>
              </a:rPr>
              <a:t>过程模型。小型工程可以认为是开发方式等描述。</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  </a:t>
            </a:r>
            <a:r>
              <a:rPr lang="zh-CN" altLang="en-US" sz="2400" b="1" smtClean="0">
                <a:solidFill>
                  <a:schemeClr val="bg2"/>
                </a:solidFill>
                <a:sym typeface="Wingdings 2" panose="05020102010507070707" pitchFamily="18" charset="2"/>
              </a:rPr>
              <a:t>资源。活动所需的各种资源标注。</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E:  </a:t>
            </a:r>
            <a:r>
              <a:rPr lang="zh-CN" altLang="en-US" sz="2400" b="1" smtClean="0">
                <a:solidFill>
                  <a:schemeClr val="bg2"/>
                </a:solidFill>
                <a:sym typeface="Wingdings 2" panose="05020102010507070707" pitchFamily="18" charset="2"/>
              </a:rPr>
              <a:t>控制。针对活动的外部影响等。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F:  </a:t>
            </a:r>
            <a:r>
              <a:rPr lang="zh-CN" altLang="en-US" sz="2400" b="1" smtClean="0">
                <a:solidFill>
                  <a:schemeClr val="bg2"/>
                </a:solidFill>
                <a:sym typeface="Wingdings 2" panose="05020102010507070707" pitchFamily="18" charset="2"/>
              </a:rPr>
              <a:t>策略。各种指导原则，包括约束等。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G:  </a:t>
            </a:r>
            <a:r>
              <a:rPr lang="zh-CN" altLang="en-US" sz="2400" b="1" smtClean="0">
                <a:solidFill>
                  <a:schemeClr val="bg2"/>
                </a:solidFill>
                <a:sym typeface="Wingdings 2" panose="05020102010507070707" pitchFamily="18" charset="2"/>
              </a:rPr>
              <a:t>组织。各种层次化结构等描述。包括物理的和软件逻辑</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的结构。</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endParaRPr lang="zh-CN" altLang="en-US" smtClean="0"/>
          </a:p>
        </p:txBody>
      </p:sp>
      <p:sp>
        <p:nvSpPr>
          <p:cNvPr id="88067" name="内容占位符 2"/>
          <p:cNvSpPr>
            <a:spLocks noGrp="1"/>
          </p:cNvSpPr>
          <p:nvPr>
            <p:ph idx="1"/>
          </p:nvPr>
        </p:nvSpPr>
        <p:spPr>
          <a:xfrm>
            <a:off x="755650" y="1773238"/>
            <a:ext cx="8388350" cy="5084762"/>
          </a:xfrm>
        </p:spPr>
        <p:txBody>
          <a:bodyPr/>
          <a:lstStyle/>
          <a:p>
            <a:pPr eaLnBrk="1" hangingPunct="1">
              <a:buFontTx/>
              <a:buNone/>
            </a:pPr>
            <a:r>
              <a:rPr lang="en-US" altLang="zh-CN" sz="2400" b="1" dirty="0" smtClean="0">
                <a:solidFill>
                  <a:schemeClr val="bg2"/>
                </a:solidFill>
                <a:sym typeface="Wingdings 2" panose="05020102010507070707" pitchFamily="18" charset="2"/>
              </a:rPr>
              <a:t>process description</a:t>
            </a:r>
            <a:r>
              <a:rPr lang="zh-CN" altLang="en-US" sz="2400" b="1" dirty="0" smtClean="0">
                <a:solidFill>
                  <a:schemeClr val="bg2"/>
                </a:solidFill>
                <a:sym typeface="Wingdings 2" panose="05020102010507070707" pitchFamily="18" charset="2"/>
              </a:rPr>
              <a:t>（过程描述）</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（用模板勾勒框架）</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several levels of abstraction –several </a:t>
            </a:r>
            <a:r>
              <a:rPr lang="en-US" altLang="zh-CN" sz="2400" b="1" u="sng" dirty="0" smtClean="0">
                <a:solidFill>
                  <a:srgbClr val="0000FF"/>
                </a:solidFill>
                <a:sym typeface="Wingdings 2" panose="05020102010507070707" pitchFamily="18" charset="2"/>
              </a:rPr>
              <a:t>templates</a:t>
            </a:r>
          </a:p>
          <a:p>
            <a:pPr eaLnBrk="1" hangingPunct="1">
              <a:buFontTx/>
              <a:buNone/>
            </a:pPr>
            <a:r>
              <a:rPr lang="en-US" altLang="zh-CN" sz="2400" b="1" dirty="0" smtClean="0">
                <a:solidFill>
                  <a:schemeClr val="bg2"/>
                </a:solidFill>
                <a:sym typeface="Wingdings 2" panose="05020102010507070707" pitchFamily="18" charset="2"/>
              </a:rPr>
              <a:t>       (such as </a:t>
            </a:r>
            <a:r>
              <a:rPr lang="en-US" altLang="zh-CN" sz="2000" b="1" dirty="0" smtClean="0">
                <a:solidFill>
                  <a:schemeClr val="bg2"/>
                </a:solidFill>
                <a:sym typeface="Wingdings 2" panose="05020102010507070707" pitchFamily="18" charset="2"/>
              </a:rPr>
              <a:t>ADT(artifact define template</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：制品定义模板</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example: </a:t>
            </a:r>
            <a:r>
              <a:rPr lang="en-US" altLang="zh-CN" sz="2400" b="1" u="sng" dirty="0" smtClean="0">
                <a:solidFill>
                  <a:srgbClr val="0000FF"/>
                </a:solidFill>
                <a:sym typeface="Wingdings 2" panose="05020102010507070707" pitchFamily="18" charset="2"/>
              </a:rPr>
              <a:t>driving an automobile</a:t>
            </a:r>
            <a:r>
              <a:rPr lang="zh-CN" altLang="en-US" sz="2400" b="1" u="sng" dirty="0" smtClean="0">
                <a:solidFill>
                  <a:srgbClr val="0000FF"/>
                </a:solidFill>
                <a:sym typeface="Wingdings 2" panose="05020102010507070707" pitchFamily="18" charset="2"/>
              </a:rPr>
              <a:t>（机动车驾驶）</a:t>
            </a:r>
            <a:r>
              <a:rPr lang="zh-CN" altLang="en-US" sz="2400" b="1" dirty="0" smtClean="0">
                <a:solidFill>
                  <a:schemeClr val="bg2"/>
                </a:solidFill>
                <a:sym typeface="Wingdings 2" panose="05020102010507070707" pitchFamily="18" charset="2"/>
              </a:rPr>
              <a:t> </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 table 2.1: description of the </a:t>
            </a:r>
            <a:r>
              <a:rPr lang="en-US" altLang="zh-CN" sz="2400" b="1" u="sng" dirty="0" smtClean="0">
                <a:solidFill>
                  <a:srgbClr val="0000FF"/>
                </a:solidFill>
                <a:sym typeface="Wingdings 2" panose="05020102010507070707" pitchFamily="18" charset="2"/>
              </a:rPr>
              <a:t>key resource</a:t>
            </a:r>
            <a:r>
              <a:rPr lang="en-US" altLang="zh-CN" sz="2400" b="1" dirty="0" smtClean="0">
                <a:solidFill>
                  <a:schemeClr val="bg2"/>
                </a:solidFill>
                <a:sym typeface="Wingdings 2" panose="05020102010507070707" pitchFamily="18" charset="2"/>
              </a:rPr>
              <a:t> (of a car)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artifact </a:t>
            </a:r>
            <a:r>
              <a:rPr lang="en-US" altLang="zh-CN" sz="2400" b="1" dirty="0" smtClean="0">
                <a:solidFill>
                  <a:schemeClr val="bg2"/>
                </a:solidFill>
                <a:sym typeface="Wingdings 2" panose="05020102010507070707" pitchFamily="18" charset="2"/>
              </a:rPr>
              <a:t>definition form----one of three subsystems</a:t>
            </a:r>
          </a:p>
          <a:p>
            <a:pPr eaLnBrk="1" hangingPunct="1">
              <a:buFontTx/>
              <a:buNone/>
            </a:pPr>
            <a:r>
              <a:rPr lang="en-US" altLang="zh-CN" sz="2400" b="1" dirty="0" smtClean="0">
                <a:solidFill>
                  <a:schemeClr val="bg2"/>
                </a:solidFill>
                <a:sym typeface="Wingdings 2" panose="05020102010507070707" pitchFamily="18" charset="2"/>
              </a:rPr>
              <a:t>                                                     (role, activity, artifact)</a:t>
            </a:r>
          </a:p>
          <a:p>
            <a:pPr eaLnBrk="1" hangingPunct="1">
              <a:buFontTx/>
              <a:buNone/>
            </a:pPr>
            <a:r>
              <a:rPr lang="en-US" altLang="zh-CN" sz="2400" b="1" dirty="0" smtClean="0">
                <a:solidFill>
                  <a:schemeClr val="bg2"/>
                </a:solidFill>
                <a:sym typeface="Wingdings 2" panose="05020102010507070707" pitchFamily="18" charset="2"/>
              </a:rPr>
              <a:t>    B: fig2.11—process of starting a car(</a:t>
            </a:r>
            <a:r>
              <a:rPr lang="en-US" altLang="zh-CN" sz="2400" b="1" dirty="0" smtClean="0">
                <a:solidFill>
                  <a:srgbClr val="0000FF"/>
                </a:solidFill>
                <a:sym typeface="Wingdings 2" panose="05020102010507070707" pitchFamily="18" charset="2"/>
              </a:rPr>
              <a:t>process / activity</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C: fig2.12----transition diagram (</a:t>
            </a:r>
            <a:r>
              <a:rPr lang="en-US" altLang="zh-CN" sz="2400" b="1" dirty="0" smtClean="0">
                <a:solidFill>
                  <a:srgbClr val="0000FF"/>
                </a:solidFill>
                <a:sym typeface="Wingdings 2" panose="05020102010507070707" pitchFamily="18" charset="2"/>
              </a:rPr>
              <a:t>role(</a:t>
            </a:r>
            <a:r>
              <a:rPr lang="zh-CN" altLang="en-US" sz="2400" b="1" dirty="0" smtClean="0">
                <a:solidFill>
                  <a:srgbClr val="0000FF"/>
                </a:solidFill>
                <a:sym typeface="Wingdings 2" panose="05020102010507070707" pitchFamily="18" charset="2"/>
              </a:rPr>
              <a:t>规则</a:t>
            </a:r>
            <a:r>
              <a:rPr lang="en-US" altLang="zh-CN" sz="2400" b="1" dirty="0" smtClean="0">
                <a:solidFill>
                  <a:srgbClr val="0000FF"/>
                </a:solidFill>
                <a:sym typeface="Wingdings 2" panose="05020102010507070707" pitchFamily="18" charset="2"/>
              </a:rPr>
              <a:t>) about a car</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D: conclusion: Lai notation is useful in requirement </a:t>
            </a:r>
          </a:p>
          <a:p>
            <a:pPr>
              <a:buFontTx/>
              <a:buNone/>
            </a:pPr>
            <a:endParaRPr lang="zh-CN" altLang="en-US" dirty="0" smtClean="0"/>
          </a:p>
        </p:txBody>
      </p:sp>
      <p:sp>
        <p:nvSpPr>
          <p:cNvPr id="880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3647CE-DFC3-49F3-B1F4-B94C86265CC1}" type="slidenum">
              <a:rPr kumimoji="0" lang="en-US" altLang="zh-CN" sz="2600" smtClean="0">
                <a:solidFill>
                  <a:schemeClr val="bg1"/>
                </a:solidFill>
              </a:rPr>
              <a:pPr>
                <a:spcBef>
                  <a:spcPct val="0"/>
                </a:spcBef>
                <a:buClrTx/>
                <a:buSzTx/>
                <a:buFontTx/>
                <a:buNone/>
              </a:pPr>
              <a:t>48</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90858F-DE69-4B7D-85A4-2FDF6707230E}" type="slidenum">
              <a:rPr kumimoji="0" lang="en-US" altLang="zh-CN" sz="2600" smtClean="0">
                <a:solidFill>
                  <a:schemeClr val="bg1"/>
                </a:solidFill>
              </a:rPr>
              <a:pPr>
                <a:spcBef>
                  <a:spcPct val="0"/>
                </a:spcBef>
                <a:buClrTx/>
                <a:buSzTx/>
                <a:buFontTx/>
                <a:buNone/>
              </a:pPr>
              <a:t>49</a:t>
            </a:fld>
            <a:endParaRPr kumimoji="0" lang="en-US" altLang="zh-CN" sz="2600" smtClean="0">
              <a:solidFill>
                <a:schemeClr val="bg1"/>
              </a:solidFill>
            </a:endParaRPr>
          </a:p>
        </p:txBody>
      </p:sp>
      <p:sp>
        <p:nvSpPr>
          <p:cNvPr id="89091" name="Rectangle 4"/>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9092" name="Line 5"/>
          <p:cNvSpPr>
            <a:spLocks noChangeShapeType="1"/>
          </p:cNvSpPr>
          <p:nvPr/>
        </p:nvSpPr>
        <p:spPr bwMode="auto">
          <a:xfrm>
            <a:off x="304800" y="76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3" name="Line 6"/>
          <p:cNvSpPr>
            <a:spLocks noChangeShapeType="1"/>
          </p:cNvSpPr>
          <p:nvPr/>
        </p:nvSpPr>
        <p:spPr bwMode="auto">
          <a:xfrm>
            <a:off x="304800" y="457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4" name="Line 7"/>
          <p:cNvSpPr>
            <a:spLocks noChangeShapeType="1"/>
          </p:cNvSpPr>
          <p:nvPr/>
        </p:nvSpPr>
        <p:spPr bwMode="auto">
          <a:xfrm>
            <a:off x="304800" y="914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5" name="Line 8"/>
          <p:cNvSpPr>
            <a:spLocks noChangeShapeType="1"/>
          </p:cNvSpPr>
          <p:nvPr/>
        </p:nvSpPr>
        <p:spPr bwMode="auto">
          <a:xfrm>
            <a:off x="304800" y="1371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6" name="Line 9"/>
          <p:cNvSpPr>
            <a:spLocks noChangeShapeType="1"/>
          </p:cNvSpPr>
          <p:nvPr/>
        </p:nvSpPr>
        <p:spPr bwMode="auto">
          <a:xfrm>
            <a:off x="304800" y="1752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Line 10"/>
          <p:cNvSpPr>
            <a:spLocks noChangeShapeType="1"/>
          </p:cNvSpPr>
          <p:nvPr/>
        </p:nvSpPr>
        <p:spPr bwMode="auto">
          <a:xfrm>
            <a:off x="2057400" y="0"/>
            <a:ext cx="0" cy="685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Text Box 11"/>
          <p:cNvSpPr txBox="1">
            <a:spLocks noChangeArrowheads="1"/>
          </p:cNvSpPr>
          <p:nvPr/>
        </p:nvSpPr>
        <p:spPr bwMode="auto">
          <a:xfrm>
            <a:off x="228600" y="0"/>
            <a:ext cx="86106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Name                     Car</a:t>
            </a:r>
          </a:p>
          <a:p>
            <a:pPr eaLnBrk="1" hangingPunct="1">
              <a:spcBef>
                <a:spcPct val="50000"/>
              </a:spcBef>
              <a:buClrTx/>
              <a:buSzTx/>
              <a:buFontTx/>
              <a:buNone/>
            </a:pPr>
            <a:r>
              <a:rPr lang="en-US" altLang="zh-CN" sz="2000">
                <a:latin typeface="Times New Roman" panose="02020603050405020304" pitchFamily="18" charset="0"/>
              </a:rPr>
              <a:t>Synopsis                This is the artifact that represents a class of cars</a:t>
            </a:r>
          </a:p>
          <a:p>
            <a:pPr eaLnBrk="1" hangingPunct="1">
              <a:spcBef>
                <a:spcPct val="50000"/>
              </a:spcBef>
              <a:buClrTx/>
              <a:buSzTx/>
              <a:buFontTx/>
              <a:buNone/>
            </a:pPr>
            <a:r>
              <a:rPr lang="en-US" altLang="zh-CN" sz="2000">
                <a:latin typeface="Times New Roman" panose="02020603050405020304" pitchFamily="18" charset="0"/>
              </a:rPr>
              <a:t>Complexity type    Composite</a:t>
            </a:r>
          </a:p>
          <a:p>
            <a:pPr eaLnBrk="1" hangingPunct="1">
              <a:spcBef>
                <a:spcPct val="50000"/>
              </a:spcBef>
              <a:buClrTx/>
              <a:buSzTx/>
              <a:buFontTx/>
              <a:buNone/>
            </a:pPr>
            <a:r>
              <a:rPr lang="en-US" altLang="zh-CN" sz="2000">
                <a:latin typeface="Times New Roman" panose="02020603050405020304" pitchFamily="18" charset="0"/>
              </a:rPr>
              <a:t>Data type                (car c, user-defined)</a:t>
            </a:r>
          </a:p>
        </p:txBody>
      </p:sp>
      <p:sp>
        <p:nvSpPr>
          <p:cNvPr id="89099" name="Line 12"/>
          <p:cNvSpPr>
            <a:spLocks noChangeShapeType="1"/>
          </p:cNvSpPr>
          <p:nvPr/>
        </p:nvSpPr>
        <p:spPr bwMode="auto">
          <a:xfrm>
            <a:off x="762000" y="17526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13"/>
          <p:cNvSpPr>
            <a:spLocks noChangeShapeType="1"/>
          </p:cNvSpPr>
          <p:nvPr/>
        </p:nvSpPr>
        <p:spPr bwMode="auto">
          <a:xfrm>
            <a:off x="762000" y="2667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Line 14"/>
          <p:cNvSpPr>
            <a:spLocks noChangeShapeType="1"/>
          </p:cNvSpPr>
          <p:nvPr/>
        </p:nvSpPr>
        <p:spPr bwMode="auto">
          <a:xfrm>
            <a:off x="762000" y="4191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2" name="Text Box 15"/>
          <p:cNvSpPr txBox="1">
            <a:spLocks noChangeArrowheads="1"/>
          </p:cNvSpPr>
          <p:nvPr/>
        </p:nvSpPr>
        <p:spPr bwMode="auto">
          <a:xfrm>
            <a:off x="288925" y="2701925"/>
            <a:ext cx="5492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Artifact-state list</a:t>
            </a:r>
          </a:p>
        </p:txBody>
      </p:sp>
      <p:sp>
        <p:nvSpPr>
          <p:cNvPr id="89103" name="Text Box 16"/>
          <p:cNvSpPr txBox="1">
            <a:spLocks noChangeArrowheads="1"/>
          </p:cNvSpPr>
          <p:nvPr/>
        </p:nvSpPr>
        <p:spPr bwMode="auto">
          <a:xfrm>
            <a:off x="838200" y="2209800"/>
            <a:ext cx="114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Parked</a:t>
            </a: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Initiated</a:t>
            </a: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moving</a:t>
            </a:r>
          </a:p>
        </p:txBody>
      </p:sp>
      <p:sp>
        <p:nvSpPr>
          <p:cNvPr id="89104" name="Text Box 17"/>
          <p:cNvSpPr txBox="1">
            <a:spLocks noChangeArrowheads="1"/>
          </p:cNvSpPr>
          <p:nvPr/>
        </p:nvSpPr>
        <p:spPr bwMode="auto">
          <a:xfrm>
            <a:off x="2133600" y="16764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(state_of(car.engine)=off)</a:t>
            </a:r>
          </a:p>
        </p:txBody>
      </p:sp>
      <p:sp>
        <p:nvSpPr>
          <p:cNvPr id="89105" name="Text Box 18"/>
          <p:cNvSpPr txBox="1">
            <a:spLocks noChangeArrowheads="1"/>
          </p:cNvSpPr>
          <p:nvPr/>
        </p:nvSpPr>
        <p:spPr bwMode="auto">
          <a:xfrm>
            <a:off x="2133600" y="1981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(state_of(car.gear)=park)</a:t>
            </a:r>
          </a:p>
        </p:txBody>
      </p:sp>
      <p:sp>
        <p:nvSpPr>
          <p:cNvPr id="89106" name="Text Box 19"/>
          <p:cNvSpPr txBox="1">
            <a:spLocks noChangeArrowheads="1"/>
          </p:cNvSpPr>
          <p:nvPr/>
        </p:nvSpPr>
        <p:spPr bwMode="auto">
          <a:xfrm>
            <a:off x="2133600" y="2286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p>
        </p:txBody>
      </p:sp>
      <p:sp>
        <p:nvSpPr>
          <p:cNvPr id="89107" name="Line 20"/>
          <p:cNvSpPr>
            <a:spLocks noChangeShapeType="1"/>
          </p:cNvSpPr>
          <p:nvPr/>
        </p:nvSpPr>
        <p:spPr bwMode="auto">
          <a:xfrm>
            <a:off x="5867400" y="17526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8" name="Text Box 21"/>
          <p:cNvSpPr txBox="1">
            <a:spLocks noChangeArrowheads="1"/>
          </p:cNvSpPr>
          <p:nvPr/>
        </p:nvSpPr>
        <p:spPr bwMode="auto">
          <a:xfrm>
            <a:off x="5943600" y="1828800"/>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and engine is not running.</a:t>
            </a:r>
          </a:p>
        </p:txBody>
      </p:sp>
      <p:sp>
        <p:nvSpPr>
          <p:cNvPr id="89109" name="Text Box 22"/>
          <p:cNvSpPr txBox="1">
            <a:spLocks noChangeArrowheads="1"/>
          </p:cNvSpPr>
          <p:nvPr/>
        </p:nvSpPr>
        <p:spPr bwMode="auto">
          <a:xfrm>
            <a:off x="2209800" y="2590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p>
        </p:txBody>
      </p:sp>
      <p:sp>
        <p:nvSpPr>
          <p:cNvPr id="89110" name="Text Box 23"/>
          <p:cNvSpPr txBox="1">
            <a:spLocks noChangeArrowheads="1"/>
          </p:cNvSpPr>
          <p:nvPr/>
        </p:nvSpPr>
        <p:spPr bwMode="auto">
          <a:xfrm>
            <a:off x="2209800" y="2895600"/>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p>
        </p:txBody>
      </p:sp>
      <p:sp>
        <p:nvSpPr>
          <p:cNvPr id="89111" name="Text Box 24"/>
          <p:cNvSpPr txBox="1">
            <a:spLocks noChangeArrowheads="1"/>
          </p:cNvSpPr>
          <p:nvPr/>
        </p:nvSpPr>
        <p:spPr bwMode="auto">
          <a:xfrm>
            <a:off x="2209800" y="32004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(state_of(car-driver(car.))=in-car)</a:t>
            </a:r>
          </a:p>
        </p:txBody>
      </p:sp>
      <p:sp>
        <p:nvSpPr>
          <p:cNvPr id="89112" name="Text Box 25"/>
          <p:cNvSpPr txBox="1">
            <a:spLocks noChangeArrowheads="1"/>
          </p:cNvSpPr>
          <p:nvPr/>
        </p:nvSpPr>
        <p:spPr bwMode="auto">
          <a:xfrm>
            <a:off x="2209800" y="3505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a:t>
            </a:r>
          </a:p>
        </p:txBody>
      </p:sp>
      <p:sp>
        <p:nvSpPr>
          <p:cNvPr id="89113" name="Text Box 26"/>
          <p:cNvSpPr txBox="1">
            <a:spLocks noChangeArrowheads="1"/>
          </p:cNvSpPr>
          <p:nvPr/>
        </p:nvSpPr>
        <p:spPr bwMode="auto">
          <a:xfrm>
            <a:off x="2209800" y="3810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p>
        </p:txBody>
      </p:sp>
      <p:sp>
        <p:nvSpPr>
          <p:cNvPr id="89114" name="Text Box 27"/>
          <p:cNvSpPr txBox="1">
            <a:spLocks noChangeArrowheads="1"/>
          </p:cNvSpPr>
          <p:nvPr/>
        </p:nvSpPr>
        <p:spPr bwMode="auto">
          <a:xfrm>
            <a:off x="2209800" y="4114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p>
        </p:txBody>
      </p:sp>
      <p:sp>
        <p:nvSpPr>
          <p:cNvPr id="89115" name="Text Box 28"/>
          <p:cNvSpPr txBox="1">
            <a:spLocks noChangeArrowheads="1"/>
          </p:cNvSpPr>
          <p:nvPr/>
        </p:nvSpPr>
        <p:spPr bwMode="auto">
          <a:xfrm>
            <a:off x="2209800" y="4419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p>
        </p:txBody>
      </p:sp>
      <p:sp>
        <p:nvSpPr>
          <p:cNvPr id="89116" name="Text Box 29"/>
          <p:cNvSpPr txBox="1">
            <a:spLocks noChangeArrowheads="1"/>
          </p:cNvSpPr>
          <p:nvPr/>
        </p:nvSpPr>
        <p:spPr bwMode="auto">
          <a:xfrm>
            <a:off x="2209800" y="5029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gear)=drive)or</a:t>
            </a:r>
          </a:p>
        </p:txBody>
      </p:sp>
      <p:sp>
        <p:nvSpPr>
          <p:cNvPr id="89117" name="Text Box 30"/>
          <p:cNvSpPr txBox="1">
            <a:spLocks noChangeArrowheads="1"/>
          </p:cNvSpPr>
          <p:nvPr/>
        </p:nvSpPr>
        <p:spPr bwMode="auto">
          <a:xfrm>
            <a:off x="2209800" y="56388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(state_of(car.speed)=stand)or</a:t>
            </a:r>
          </a:p>
        </p:txBody>
      </p:sp>
      <p:sp>
        <p:nvSpPr>
          <p:cNvPr id="89118" name="Text Box 31"/>
          <p:cNvSpPr txBox="1">
            <a:spLocks noChangeArrowheads="1"/>
          </p:cNvSpPr>
          <p:nvPr/>
        </p:nvSpPr>
        <p:spPr bwMode="auto">
          <a:xfrm>
            <a:off x="2209800" y="47244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(state_of(car-driver(car.))=driving)</a:t>
            </a:r>
          </a:p>
        </p:txBody>
      </p:sp>
      <p:sp>
        <p:nvSpPr>
          <p:cNvPr id="89119" name="Text Box 32"/>
          <p:cNvSpPr txBox="1">
            <a:spLocks noChangeArrowheads="1"/>
          </p:cNvSpPr>
          <p:nvPr/>
        </p:nvSpPr>
        <p:spPr bwMode="auto">
          <a:xfrm>
            <a:off x="2209800"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gear)=reverse)</a:t>
            </a:r>
          </a:p>
        </p:txBody>
      </p:sp>
      <p:sp>
        <p:nvSpPr>
          <p:cNvPr id="89120" name="Text Box 33"/>
          <p:cNvSpPr txBox="1">
            <a:spLocks noChangeArrowheads="1"/>
          </p:cNvSpPr>
          <p:nvPr/>
        </p:nvSpPr>
        <p:spPr bwMode="auto">
          <a:xfrm>
            <a:off x="2209800" y="594360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(state_of(car.speed)=slow)or</a:t>
            </a:r>
          </a:p>
        </p:txBody>
      </p:sp>
      <p:sp>
        <p:nvSpPr>
          <p:cNvPr id="89121" name="Text Box 34"/>
          <p:cNvSpPr txBox="1">
            <a:spLocks noChangeArrowheads="1"/>
          </p:cNvSpPr>
          <p:nvPr/>
        </p:nvSpPr>
        <p:spPr bwMode="auto">
          <a:xfrm>
            <a:off x="2209800" y="6248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(state_of(car.speed)=medium)or</a:t>
            </a:r>
          </a:p>
        </p:txBody>
      </p:sp>
      <p:sp>
        <p:nvSpPr>
          <p:cNvPr id="89122" name="Text Box 35"/>
          <p:cNvSpPr txBox="1">
            <a:spLocks noChangeArrowheads="1"/>
          </p:cNvSpPr>
          <p:nvPr/>
        </p:nvSpPr>
        <p:spPr bwMode="auto">
          <a:xfrm>
            <a:off x="2209800" y="65532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(state_of(car.speed)=high)</a:t>
            </a:r>
          </a:p>
        </p:txBody>
      </p:sp>
      <p:sp>
        <p:nvSpPr>
          <p:cNvPr id="89123" name="Text Box 36"/>
          <p:cNvSpPr txBox="1">
            <a:spLocks noChangeArrowheads="1"/>
          </p:cNvSpPr>
          <p:nvPr/>
        </p:nvSpPr>
        <p:spPr bwMode="auto">
          <a:xfrm>
            <a:off x="5943600" y="28035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but the engine is running.</a:t>
            </a:r>
          </a:p>
        </p:txBody>
      </p:sp>
      <p:sp>
        <p:nvSpPr>
          <p:cNvPr id="89124" name="Text Box 37"/>
          <p:cNvSpPr txBox="1">
            <a:spLocks noChangeArrowheads="1"/>
          </p:cNvSpPr>
          <p:nvPr/>
        </p:nvSpPr>
        <p:spPr bwMode="auto">
          <a:xfrm>
            <a:off x="5943600" y="46323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moving forward or backward.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1165D9-F055-4101-9FD8-F5F36E3CA86B}" type="slidenum">
              <a:rPr kumimoji="0" lang="en-US" altLang="zh-CN" sz="2600" smtClean="0">
                <a:solidFill>
                  <a:schemeClr val="bg1"/>
                </a:solidFill>
              </a:rPr>
              <a:pPr>
                <a:spcBef>
                  <a:spcPct val="0"/>
                </a:spcBef>
                <a:buClrTx/>
                <a:buSzTx/>
                <a:buFontTx/>
                <a:buNone/>
              </a:pPr>
              <a:t>5</a:t>
            </a:fld>
            <a:endParaRPr kumimoji="0" lang="en-US" altLang="zh-CN" sz="2600" smtClean="0">
              <a:solidFill>
                <a:schemeClr val="bg1"/>
              </a:solidFill>
            </a:endParaRPr>
          </a:p>
        </p:txBody>
      </p:sp>
      <p:sp>
        <p:nvSpPr>
          <p:cNvPr id="12291"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292" name="Rectangle 3"/>
          <p:cNvSpPr>
            <a:spLocks noGrp="1" noChangeArrowheads="1"/>
          </p:cNvSpPr>
          <p:nvPr>
            <p:ph type="body" idx="1"/>
          </p:nvPr>
        </p:nvSpPr>
        <p:spPr>
          <a:xfrm>
            <a:off x="457200" y="0"/>
            <a:ext cx="8686800" cy="6858000"/>
          </a:xfrm>
        </p:spPr>
        <p:txBody>
          <a:bodyPr/>
          <a:lstStyle/>
          <a:p>
            <a:pPr algn="ctr" eaLnBrk="1" hangingPunct="1">
              <a:lnSpc>
                <a:spcPct val="90000"/>
              </a:lnSpc>
              <a:spcBef>
                <a:spcPct val="75000"/>
              </a:spcBef>
              <a:buClrTx/>
              <a:buSzTx/>
              <a:buFontTx/>
              <a:buNone/>
            </a:pPr>
            <a:r>
              <a:rPr lang="zh-CN" altLang="en-US" b="1" dirty="0" smtClean="0">
                <a:latin typeface="仿宋_GB2312" pitchFamily="49" charset="-122"/>
                <a:ea typeface="仿宋_GB2312" pitchFamily="49" charset="-122"/>
              </a:rPr>
              <a:t>假设：实际情况</a:t>
            </a:r>
            <a:r>
              <a:rPr lang="en-US" altLang="zh-CN" b="1" dirty="0" smtClean="0">
                <a:latin typeface="仿宋_GB2312" pitchFamily="49" charset="-122"/>
                <a:ea typeface="仿宋_GB2312" pitchFamily="49" charset="-122"/>
              </a:rPr>
              <a:t>02</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  </a:t>
            </a:r>
            <a:r>
              <a:rPr lang="zh-CN" altLang="en-US" sz="2400" b="1" dirty="0" smtClean="0">
                <a:latin typeface="仿宋_GB2312" pitchFamily="49" charset="-122"/>
                <a:ea typeface="仿宋_GB2312" pitchFamily="49" charset="-122"/>
              </a:rPr>
              <a:t>一周后，学生去见老师，并提交了工作清单，他发现老师的这位朋友（</a:t>
            </a:r>
            <a:r>
              <a:rPr lang="en-US" altLang="zh-CN" sz="2400" b="1" dirty="0" smtClean="0">
                <a:latin typeface="仿宋_GB2312" pitchFamily="49" charset="-122"/>
                <a:ea typeface="仿宋_GB2312" pitchFamily="49" charset="-122"/>
              </a:rPr>
              <a:t>C</a:t>
            </a:r>
            <a:r>
              <a:rPr lang="zh-CN" altLang="en-US" sz="2400" b="1" dirty="0" smtClean="0">
                <a:latin typeface="仿宋_GB2312" pitchFamily="49" charset="-122"/>
                <a:ea typeface="仿宋_GB2312" pitchFamily="49" charset="-122"/>
              </a:rPr>
              <a:t>）和老师在一起。</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S:</a:t>
            </a:r>
            <a:r>
              <a:rPr lang="zh-CN" altLang="en-US" sz="2400" b="1" dirty="0" smtClean="0">
                <a:latin typeface="仿宋_GB2312" pitchFamily="49" charset="-122"/>
                <a:ea typeface="仿宋_GB2312" pitchFamily="49" charset="-122"/>
              </a:rPr>
              <a:t>这是工作清单，我已经研究清楚了四种文件的格式，可以写代码了。</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T</a:t>
            </a:r>
            <a:r>
              <a:rPr lang="zh-CN" altLang="en-US" sz="2400" b="1" dirty="0" smtClean="0">
                <a:latin typeface="仿宋_GB2312" pitchFamily="49" charset="-122"/>
                <a:ea typeface="仿宋_GB2312" pitchFamily="49" charset="-122"/>
              </a:rPr>
              <a:t>：很好，不过我这位朋友有一些新想法，你不妨听听。</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C: </a:t>
            </a:r>
            <a:r>
              <a:rPr lang="zh-CN" altLang="en-US" sz="2400" b="1" dirty="0" smtClean="0">
                <a:latin typeface="仿宋_GB2312" pitchFamily="49" charset="-122"/>
                <a:ea typeface="仿宋_GB2312" pitchFamily="49" charset="-122"/>
              </a:rPr>
              <a:t>你好。我新买了一个扫描仪，你的程序可不可以直接扫描图片进来。</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S:</a:t>
            </a:r>
            <a:r>
              <a:rPr lang="zh-CN" altLang="en-US" sz="2400" b="1" dirty="0" smtClean="0">
                <a:latin typeface="仿宋_GB2312" pitchFamily="49" charset="-122"/>
                <a:ea typeface="仿宋_GB2312" pitchFamily="49" charset="-122"/>
              </a:rPr>
              <a:t>你可以自己扫描呀，买扫描仪的时候一般都会送正版软件的。</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C</a:t>
            </a:r>
            <a:r>
              <a:rPr lang="zh-CN" altLang="en-US" sz="2400" b="1" dirty="0" smtClean="0">
                <a:latin typeface="仿宋_GB2312" pitchFamily="49" charset="-122"/>
                <a:ea typeface="仿宋_GB2312" pitchFamily="49" charset="-122"/>
              </a:rPr>
              <a:t>：是的，可是我一直不太会用，你知道我计算机水平不高，学一些新东西很累，也没有时间，如果你的软件能直接链接扫描仪，我只要学会你的软件就行了，我愿意多支付一些费用</a:t>
            </a:r>
            <a:r>
              <a:rPr lang="en-US" altLang="zh-CN" sz="2400" b="1" dirty="0" smtClean="0">
                <a:latin typeface="Times New Roman" panose="02020603050405020304" pitchFamily="18" charset="0"/>
                <a:ea typeface="仿宋_GB2312" pitchFamily="49" charset="-122"/>
              </a:rPr>
              <a:t>……</a:t>
            </a:r>
            <a:r>
              <a:rPr lang="zh-CN" altLang="en-US" sz="2400" b="1" dirty="0" smtClean="0">
                <a:latin typeface="仿宋_GB2312" pitchFamily="49" charset="-122"/>
                <a:ea typeface="仿宋_GB2312" pitchFamily="49" charset="-122"/>
              </a:rPr>
              <a:t>还有，我想建一个图片库，你知道，我工作时需要几百个图片，我经常找不到，软件最好还带模糊查询等功能。（举手之劳的事情，用户就是不想做！）</a:t>
            </a:r>
            <a:endParaRPr lang="en-US" altLang="zh-CN" sz="2400" b="1" dirty="0" smtClean="0">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a:latin typeface="仿宋_GB2312" pitchFamily="49" charset="-122"/>
                <a:ea typeface="仿宋_GB2312" pitchFamily="49" charset="-122"/>
              </a:rPr>
              <a:t> </a:t>
            </a:r>
            <a:r>
              <a:rPr lang="en-US" altLang="zh-CN" sz="2400" b="1" dirty="0" smtClean="0">
                <a:latin typeface="仿宋_GB2312" pitchFamily="49" charset="-122"/>
                <a:ea typeface="仿宋_GB2312" pitchFamily="49" charset="-122"/>
              </a:rPr>
              <a:t> </a:t>
            </a:r>
            <a:r>
              <a:rPr lang="zh-CN" altLang="en-US" sz="2400" b="1" dirty="0" smtClean="0">
                <a:latin typeface="仿宋_GB2312" pitchFamily="49" charset="-122"/>
                <a:ea typeface="仿宋_GB2312" pitchFamily="49" charset="-122"/>
              </a:rPr>
              <a:t>（等于再开发一套已经部分存在的软件，加上扩展功能！） </a:t>
            </a:r>
            <a:endParaRPr lang="zh-CN" altLang="en-US" sz="24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3E0A84-9BB6-4AF8-BCB1-CDDB6939F1ED}" type="slidenum">
              <a:rPr kumimoji="0" lang="en-US" altLang="zh-CN" sz="2600" smtClean="0">
                <a:solidFill>
                  <a:schemeClr val="bg1"/>
                </a:solidFill>
              </a:rPr>
              <a:pPr>
                <a:spcBef>
                  <a:spcPct val="0"/>
                </a:spcBef>
                <a:buClrTx/>
                <a:buSzTx/>
                <a:buFontTx/>
                <a:buNone/>
              </a:pPr>
              <a:t>50</a:t>
            </a:fld>
            <a:endParaRPr kumimoji="0" lang="en-US" altLang="zh-CN" sz="2600" smtClean="0">
              <a:solidFill>
                <a:schemeClr val="bg1"/>
              </a:solidFill>
            </a:endParaRPr>
          </a:p>
        </p:txBody>
      </p:sp>
      <p:sp>
        <p:nvSpPr>
          <p:cNvPr id="91139"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1140" name="Line 3"/>
          <p:cNvSpPr>
            <a:spLocks noChangeShapeType="1"/>
          </p:cNvSpPr>
          <p:nvPr/>
        </p:nvSpPr>
        <p:spPr bwMode="auto">
          <a:xfrm>
            <a:off x="228600" y="7620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1" name="Line 4"/>
          <p:cNvSpPr>
            <a:spLocks noChangeShapeType="1"/>
          </p:cNvSpPr>
          <p:nvPr/>
        </p:nvSpPr>
        <p:spPr bwMode="auto">
          <a:xfrm>
            <a:off x="1981200" y="13716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2" name="Line 5"/>
          <p:cNvSpPr>
            <a:spLocks noChangeShapeType="1"/>
          </p:cNvSpPr>
          <p:nvPr/>
        </p:nvSpPr>
        <p:spPr bwMode="auto">
          <a:xfrm>
            <a:off x="1981200" y="762000"/>
            <a:ext cx="0" cy="3810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1981200" y="19050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4" name="Line 7"/>
          <p:cNvSpPr>
            <a:spLocks noChangeShapeType="1"/>
          </p:cNvSpPr>
          <p:nvPr/>
        </p:nvSpPr>
        <p:spPr bwMode="auto">
          <a:xfrm>
            <a:off x="1981200" y="24384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5" name="Line 8"/>
          <p:cNvSpPr>
            <a:spLocks noChangeShapeType="1"/>
          </p:cNvSpPr>
          <p:nvPr/>
        </p:nvSpPr>
        <p:spPr bwMode="auto">
          <a:xfrm>
            <a:off x="1981200" y="29718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6" name="Line 9"/>
          <p:cNvSpPr>
            <a:spLocks noChangeShapeType="1"/>
          </p:cNvSpPr>
          <p:nvPr/>
        </p:nvSpPr>
        <p:spPr bwMode="auto">
          <a:xfrm>
            <a:off x="1981200" y="40386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7" name="Line 10"/>
          <p:cNvSpPr>
            <a:spLocks noChangeShapeType="1"/>
          </p:cNvSpPr>
          <p:nvPr/>
        </p:nvSpPr>
        <p:spPr bwMode="auto">
          <a:xfrm>
            <a:off x="228600" y="35052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8" name="Text Box 11"/>
          <p:cNvSpPr txBox="1">
            <a:spLocks noChangeArrowheads="1"/>
          </p:cNvSpPr>
          <p:nvPr/>
        </p:nvSpPr>
        <p:spPr bwMode="auto">
          <a:xfrm>
            <a:off x="2057400" y="838200"/>
            <a:ext cx="6781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Doors                        the four doors of a car</a:t>
            </a:r>
          </a:p>
          <a:p>
            <a:pPr eaLnBrk="1" hangingPunct="1">
              <a:spcBef>
                <a:spcPct val="50000"/>
              </a:spcBef>
              <a:buClrTx/>
              <a:buSzTx/>
              <a:buFontTx/>
              <a:buNone/>
            </a:pPr>
            <a:r>
              <a:rPr lang="en-US" altLang="zh-CN" sz="2400">
                <a:latin typeface="Times New Roman" panose="02020603050405020304" pitchFamily="18" charset="0"/>
              </a:rPr>
              <a:t>Engine                       the engine of a car</a:t>
            </a:r>
          </a:p>
          <a:p>
            <a:pPr eaLnBrk="1" hangingPunct="1">
              <a:spcBef>
                <a:spcPct val="50000"/>
              </a:spcBef>
              <a:buClrTx/>
              <a:buSzTx/>
              <a:buFontTx/>
              <a:buNone/>
            </a:pPr>
            <a:r>
              <a:rPr lang="en-US" altLang="zh-CN" sz="2400">
                <a:latin typeface="Times New Roman" panose="02020603050405020304" pitchFamily="18" charset="0"/>
              </a:rPr>
              <a:t>Keyhole                     the ignition keyhole of a car </a:t>
            </a:r>
          </a:p>
          <a:p>
            <a:pPr eaLnBrk="1" hangingPunct="1">
              <a:spcBef>
                <a:spcPct val="50000"/>
              </a:spcBef>
              <a:buClrTx/>
              <a:buSzTx/>
              <a:buFontTx/>
              <a:buNone/>
            </a:pPr>
            <a:r>
              <a:rPr lang="en-US" altLang="zh-CN" sz="2400">
                <a:latin typeface="Times New Roman" panose="02020603050405020304" pitchFamily="18" charset="0"/>
              </a:rPr>
              <a:t>Gear                           the gear of a car</a:t>
            </a:r>
          </a:p>
          <a:p>
            <a:pPr eaLnBrk="1" hangingPunct="1">
              <a:spcBef>
                <a:spcPct val="50000"/>
              </a:spcBef>
              <a:buClrTx/>
              <a:buSzTx/>
              <a:buFontTx/>
              <a:buNone/>
            </a:pPr>
            <a:r>
              <a:rPr lang="en-US" altLang="zh-CN" sz="2400">
                <a:latin typeface="Times New Roman" panose="02020603050405020304" pitchFamily="18" charset="0"/>
              </a:rPr>
              <a:t>Speed                         the speed of a car</a:t>
            </a:r>
          </a:p>
          <a:p>
            <a:pPr eaLnBrk="1" hangingPunct="1">
              <a:spcBef>
                <a:spcPct val="50000"/>
              </a:spcBef>
              <a:buClrTx/>
              <a:buSzTx/>
              <a:buFontTx/>
              <a:buNone/>
            </a:pPr>
            <a:r>
              <a:rPr lang="en-US" altLang="zh-CN" sz="2400">
                <a:latin typeface="Times New Roman" panose="02020603050405020304" pitchFamily="18" charset="0"/>
              </a:rPr>
              <a:t>This is the relation between a car and a key</a:t>
            </a:r>
          </a:p>
          <a:p>
            <a:pPr eaLnBrk="1" hangingPunct="1">
              <a:spcBef>
                <a:spcPct val="50000"/>
              </a:spcBef>
              <a:buClrTx/>
              <a:buSzTx/>
              <a:buFontTx/>
              <a:buNone/>
            </a:pPr>
            <a:r>
              <a:rPr lang="en-US" altLang="zh-CN" sz="2400">
                <a:latin typeface="Times New Roman" panose="02020603050405020304" pitchFamily="18" charset="0"/>
              </a:rPr>
              <a:t>This is the relation between a car and a driver</a:t>
            </a:r>
          </a:p>
        </p:txBody>
      </p:sp>
      <p:sp>
        <p:nvSpPr>
          <p:cNvPr id="91149" name="Line 12"/>
          <p:cNvSpPr>
            <a:spLocks noChangeShapeType="1"/>
          </p:cNvSpPr>
          <p:nvPr/>
        </p:nvSpPr>
        <p:spPr bwMode="auto">
          <a:xfrm>
            <a:off x="228600" y="45720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Text Box 13"/>
          <p:cNvSpPr txBox="1">
            <a:spLocks noChangeArrowheads="1"/>
          </p:cNvSpPr>
          <p:nvPr/>
        </p:nvSpPr>
        <p:spPr bwMode="auto">
          <a:xfrm>
            <a:off x="228600" y="1844675"/>
            <a:ext cx="167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Sub-artifact list</a:t>
            </a:r>
          </a:p>
        </p:txBody>
      </p:sp>
      <p:sp>
        <p:nvSpPr>
          <p:cNvPr id="91151" name="Text Box 14"/>
          <p:cNvSpPr txBox="1">
            <a:spLocks noChangeArrowheads="1"/>
          </p:cNvSpPr>
          <p:nvPr/>
        </p:nvSpPr>
        <p:spPr bwMode="auto">
          <a:xfrm>
            <a:off x="228600" y="36576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Relation list</a:t>
            </a:r>
          </a:p>
        </p:txBody>
      </p:sp>
      <p:sp>
        <p:nvSpPr>
          <p:cNvPr id="91152" name="Line 15"/>
          <p:cNvSpPr>
            <a:spLocks noChangeShapeType="1"/>
          </p:cNvSpPr>
          <p:nvPr/>
        </p:nvSpPr>
        <p:spPr bwMode="auto">
          <a:xfrm>
            <a:off x="4191000" y="762000"/>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B3D96A-FA21-45DA-B86C-28FF68DC6311}" type="slidenum">
              <a:rPr kumimoji="0" lang="en-US" altLang="zh-CN" sz="2600" smtClean="0">
                <a:solidFill>
                  <a:schemeClr val="bg1"/>
                </a:solidFill>
              </a:rPr>
              <a:pPr>
                <a:spcBef>
                  <a:spcPct val="0"/>
                </a:spcBef>
                <a:buClrTx/>
                <a:buSzTx/>
                <a:buFontTx/>
                <a:buNone/>
              </a:pPr>
              <a:t>51</a:t>
            </a:fld>
            <a:endParaRPr kumimoji="0" lang="en-US" altLang="zh-CN" sz="2600" smtClean="0">
              <a:solidFill>
                <a:schemeClr val="bg1"/>
              </a:solidFill>
            </a:endParaRPr>
          </a:p>
        </p:txBody>
      </p:sp>
      <p:sp>
        <p:nvSpPr>
          <p:cNvPr id="93187" name="Rectangle 2"/>
          <p:cNvSpPr>
            <a:spLocks noGrp="1" noChangeArrowheads="1"/>
          </p:cNvSpPr>
          <p:nvPr>
            <p:ph type="title"/>
          </p:nvPr>
        </p:nvSpPr>
        <p:spPr>
          <a:xfrm>
            <a:off x="1187450" y="5943600"/>
            <a:ext cx="7200900" cy="685800"/>
          </a:xfrm>
        </p:spPr>
        <p:txBody>
          <a:bodyPr/>
          <a:lstStyle/>
          <a:p>
            <a:pPr eaLnBrk="1" hangingPunct="1"/>
            <a:r>
              <a:rPr lang="en-US" altLang="zh-CN" sz="2400" smtClean="0"/>
              <a:t>Fig2.11 The process of starting a car (Lai 1991)</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8569325"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08301F-BE6A-4628-BB32-0D87A160D4C9}" type="slidenum">
              <a:rPr kumimoji="0" lang="en-US" altLang="zh-CN" sz="2600" smtClean="0">
                <a:solidFill>
                  <a:schemeClr val="bg1"/>
                </a:solidFill>
              </a:rPr>
              <a:pPr>
                <a:spcBef>
                  <a:spcPct val="0"/>
                </a:spcBef>
                <a:buClrTx/>
                <a:buSzTx/>
                <a:buFontTx/>
                <a:buNone/>
              </a:pPr>
              <a:t>52</a:t>
            </a:fld>
            <a:endParaRPr kumimoji="0" lang="en-US" altLang="zh-CN" sz="2600" smtClean="0">
              <a:solidFill>
                <a:schemeClr val="bg1"/>
              </a:solidFill>
            </a:endParaRPr>
          </a:p>
        </p:txBody>
      </p:sp>
      <p:sp>
        <p:nvSpPr>
          <p:cNvPr id="94211" name="Oval 2"/>
          <p:cNvSpPr>
            <a:spLocks noChangeArrowheads="1"/>
          </p:cNvSpPr>
          <p:nvPr/>
        </p:nvSpPr>
        <p:spPr bwMode="auto">
          <a:xfrm>
            <a:off x="4114800" y="765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PARKED</a:t>
            </a:r>
          </a:p>
        </p:txBody>
      </p:sp>
      <p:sp>
        <p:nvSpPr>
          <p:cNvPr id="94212" name="Oval 3"/>
          <p:cNvSpPr>
            <a:spLocks noChangeArrowheads="1"/>
          </p:cNvSpPr>
          <p:nvPr/>
        </p:nvSpPr>
        <p:spPr bwMode="auto">
          <a:xfrm>
            <a:off x="2133600" y="3813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INITIATED</a:t>
            </a:r>
          </a:p>
        </p:txBody>
      </p:sp>
      <p:sp>
        <p:nvSpPr>
          <p:cNvPr id="94213" name="Oval 4"/>
          <p:cNvSpPr>
            <a:spLocks noChangeArrowheads="1"/>
          </p:cNvSpPr>
          <p:nvPr/>
        </p:nvSpPr>
        <p:spPr bwMode="auto">
          <a:xfrm>
            <a:off x="6248400" y="37369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MOVING</a:t>
            </a:r>
          </a:p>
        </p:txBody>
      </p:sp>
      <p:sp>
        <p:nvSpPr>
          <p:cNvPr id="94214" name="Rectangle 5"/>
          <p:cNvSpPr>
            <a:spLocks noGrp="1" noChangeArrowheads="1"/>
          </p:cNvSpPr>
          <p:nvPr>
            <p:ph type="title" idx="4294967295"/>
          </p:nvPr>
        </p:nvSpPr>
        <p:spPr>
          <a:xfrm>
            <a:off x="1600200" y="5562600"/>
            <a:ext cx="7239000" cy="990600"/>
          </a:xfrm>
        </p:spPr>
        <p:txBody>
          <a:bodyPr/>
          <a:lstStyle/>
          <a:p>
            <a:pPr eaLnBrk="1" hangingPunct="1"/>
            <a:r>
              <a:rPr lang="en-US" altLang="zh-CN" sz="2400" smtClean="0"/>
              <a:t>Fig2.12 Transition diagram for a car (Lai 1991)</a:t>
            </a:r>
          </a:p>
        </p:txBody>
      </p:sp>
      <p:sp>
        <p:nvSpPr>
          <p:cNvPr id="94215" name="Line 6"/>
          <p:cNvSpPr>
            <a:spLocks noChangeShapeType="1"/>
          </p:cNvSpPr>
          <p:nvPr/>
        </p:nvSpPr>
        <p:spPr bwMode="auto">
          <a:xfrm flipH="1">
            <a:off x="3200400" y="2060575"/>
            <a:ext cx="1066800" cy="15240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6" name="Line 7"/>
          <p:cNvSpPr>
            <a:spLocks noChangeShapeType="1"/>
          </p:cNvSpPr>
          <p:nvPr/>
        </p:nvSpPr>
        <p:spPr bwMode="auto">
          <a:xfrm flipV="1">
            <a:off x="3733800" y="2289175"/>
            <a:ext cx="914400" cy="13716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7" name="Line 8"/>
          <p:cNvSpPr>
            <a:spLocks noChangeShapeType="1"/>
          </p:cNvSpPr>
          <p:nvPr/>
        </p:nvSpPr>
        <p:spPr bwMode="auto">
          <a:xfrm>
            <a:off x="4267200" y="4727575"/>
            <a:ext cx="18288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8" name="Line 9"/>
          <p:cNvSpPr>
            <a:spLocks noChangeShapeType="1"/>
          </p:cNvSpPr>
          <p:nvPr/>
        </p:nvSpPr>
        <p:spPr bwMode="auto">
          <a:xfrm flipH="1">
            <a:off x="4267200" y="4346575"/>
            <a:ext cx="16764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9" name="Text Box 10"/>
          <p:cNvSpPr txBox="1">
            <a:spLocks noChangeArrowheads="1"/>
          </p:cNvSpPr>
          <p:nvPr/>
        </p:nvSpPr>
        <p:spPr bwMode="auto">
          <a:xfrm>
            <a:off x="2514600" y="25177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initiate</a:t>
            </a:r>
          </a:p>
        </p:txBody>
      </p:sp>
      <p:sp>
        <p:nvSpPr>
          <p:cNvPr id="94220" name="Text Box 11"/>
          <p:cNvSpPr txBox="1">
            <a:spLocks noChangeArrowheads="1"/>
          </p:cNvSpPr>
          <p:nvPr/>
        </p:nvSpPr>
        <p:spPr bwMode="auto">
          <a:xfrm>
            <a:off x="4191000" y="29749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get-out</a:t>
            </a:r>
          </a:p>
        </p:txBody>
      </p:sp>
      <p:sp>
        <p:nvSpPr>
          <p:cNvPr id="94221" name="Text Box 12"/>
          <p:cNvSpPr txBox="1">
            <a:spLocks noChangeArrowheads="1"/>
          </p:cNvSpPr>
          <p:nvPr/>
        </p:nvSpPr>
        <p:spPr bwMode="auto">
          <a:xfrm>
            <a:off x="4648200" y="38131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stop</a:t>
            </a:r>
          </a:p>
        </p:txBody>
      </p:sp>
      <p:sp>
        <p:nvSpPr>
          <p:cNvPr id="94222" name="Text Box 13"/>
          <p:cNvSpPr txBox="1">
            <a:spLocks noChangeArrowheads="1"/>
          </p:cNvSpPr>
          <p:nvPr/>
        </p:nvSpPr>
        <p:spPr bwMode="auto">
          <a:xfrm>
            <a:off x="4648200" y="47275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go</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BB4435-EB8A-4DCE-97F6-24C660E66F7C}" type="slidenum">
              <a:rPr kumimoji="0" lang="en-US" altLang="zh-CN" sz="2600" smtClean="0">
                <a:solidFill>
                  <a:schemeClr val="bg1"/>
                </a:solidFill>
              </a:rPr>
              <a:pPr>
                <a:spcBef>
                  <a:spcPct val="0"/>
                </a:spcBef>
                <a:buClrTx/>
                <a:buSzTx/>
                <a:buFontTx/>
                <a:buNone/>
              </a:pPr>
              <a:t>53</a:t>
            </a:fld>
            <a:endParaRPr kumimoji="0" lang="en-US" altLang="zh-CN" sz="2600" smtClean="0">
              <a:solidFill>
                <a:schemeClr val="bg1"/>
              </a:solidFill>
            </a:endParaRPr>
          </a:p>
        </p:txBody>
      </p:sp>
      <p:sp>
        <p:nvSpPr>
          <p:cNvPr id="952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95236" name="Rectangle 3"/>
          <p:cNvSpPr>
            <a:spLocks noGrp="1" noChangeArrowheads="1"/>
          </p:cNvSpPr>
          <p:nvPr>
            <p:ph type="body" idx="1"/>
          </p:nvPr>
        </p:nvSpPr>
        <p:spPr>
          <a:xfrm>
            <a:off x="755650" y="1655763"/>
            <a:ext cx="8388350" cy="5229225"/>
          </a:xfrm>
        </p:spPr>
        <p:txBody>
          <a:bodyPr/>
          <a:lstStyle/>
          <a:p>
            <a:pPr eaLnBrk="1" hangingPunct="1">
              <a:buFontTx/>
              <a:buNone/>
            </a:pPr>
            <a:r>
              <a:rPr lang="en-US" altLang="zh-CN" b="1" smtClean="0"/>
              <a:t>3. </a:t>
            </a:r>
            <a:r>
              <a:rPr lang="en-US" altLang="zh-CN" b="1" u="sng" smtClean="0">
                <a:solidFill>
                  <a:srgbClr val="0000FF"/>
                </a:solidFill>
              </a:rPr>
              <a:t>Dynamic</a:t>
            </a:r>
            <a:r>
              <a:rPr lang="en-US" altLang="zh-CN" b="1" smtClean="0"/>
              <a:t> Process Modeling</a:t>
            </a:r>
            <a:r>
              <a:rPr lang="zh-CN" altLang="en-US" b="1" smtClean="0"/>
              <a:t>（动态过程建模）</a:t>
            </a:r>
          </a:p>
          <a:p>
            <a:pPr eaLnBrk="1" hangingPunct="1">
              <a:buFontTx/>
              <a:buNone/>
            </a:pPr>
            <a:r>
              <a:rPr lang="zh-CN" altLang="en-US" sz="2400" b="1" smtClean="0">
                <a:solidFill>
                  <a:schemeClr val="bg2"/>
                </a:solidFill>
                <a:sym typeface="Wingdings 2" panose="05020102010507070707" pitchFamily="18" charset="2"/>
              </a:rPr>
              <a:t>     </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系统动力学：展示资源流</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非一般性输入</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如何通过活动成为输出。</a:t>
            </a:r>
            <a:endParaRPr lang="en-US" altLang="zh-CN" sz="20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meaning: (a model can </a:t>
            </a:r>
            <a:r>
              <a:rPr lang="en-US" altLang="zh-CN" sz="2400" b="1" u="sng" smtClean="0">
                <a:solidFill>
                  <a:srgbClr val="0000FF"/>
                </a:solidFill>
                <a:sym typeface="Wingdings 2" panose="05020102010507070707" pitchFamily="18" charset="2"/>
              </a:rPr>
              <a:t>enact(</a:t>
            </a:r>
            <a:r>
              <a:rPr lang="zh-CN" altLang="en-US" sz="2400" b="1" u="sng" smtClean="0">
                <a:solidFill>
                  <a:srgbClr val="0000FF"/>
                </a:solidFill>
                <a:sym typeface="Wingdings 2" panose="05020102010507070707" pitchFamily="18" charset="2"/>
              </a:rPr>
              <a:t>推演</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 process)</a:t>
            </a:r>
          </a:p>
          <a:p>
            <a:pPr eaLnBrk="1" hangingPunct="1">
              <a:buFontTx/>
              <a:buNone/>
            </a:pPr>
            <a:r>
              <a:rPr lang="en-US" altLang="zh-CN" sz="2000" b="1" smtClean="0">
                <a:solidFill>
                  <a:schemeClr val="bg2"/>
                </a:solidFill>
                <a:sym typeface="Wingdings 2" panose="05020102010507070707" pitchFamily="18" charset="2"/>
              </a:rPr>
              <a:t>    resource,   enact a    </a:t>
            </a:r>
            <a:r>
              <a:rPr lang="en-US" altLang="zh-CN" sz="3200" b="1" baseline="-50000" smtClean="0">
                <a:solidFill>
                  <a:schemeClr val="bg2"/>
                </a:solidFill>
                <a:sym typeface="Wingdings 2" panose="05020102010507070707" pitchFamily="18" charset="2"/>
              </a:rPr>
              <a:t>output</a:t>
            </a:r>
            <a:r>
              <a:rPr lang="en-US" altLang="zh-CN" sz="2000" b="1" baseline="-50000" smtClean="0">
                <a:solidFill>
                  <a:schemeClr val="bg2"/>
                </a:solidFill>
                <a:sym typeface="Wingdings 2" panose="05020102010507070707" pitchFamily="18" charset="2"/>
              </a:rPr>
              <a:t> </a:t>
            </a:r>
            <a:r>
              <a:rPr lang="en-US" altLang="zh-CN" sz="2000" b="1" smtClean="0">
                <a:solidFill>
                  <a:schemeClr val="bg2"/>
                </a:solidFill>
                <a:sym typeface="Wingdings 2" panose="05020102010507070707" pitchFamily="18" charset="2"/>
              </a:rPr>
              <a:t>  evaluate </a:t>
            </a:r>
            <a:r>
              <a:rPr lang="en-US" altLang="zh-CN" sz="3200" b="1" baseline="-50000" smtClean="0">
                <a:solidFill>
                  <a:schemeClr val="bg2"/>
                </a:solidFill>
                <a:sym typeface="Wingdings 2" panose="05020102010507070707" pitchFamily="18" charset="2"/>
              </a:rPr>
              <a:t>change resources,etc</a:t>
            </a:r>
          </a:p>
          <a:p>
            <a:pPr eaLnBrk="1" hangingPunct="1">
              <a:buFontTx/>
              <a:buNone/>
            </a:pPr>
            <a:r>
              <a:rPr lang="en-US" altLang="zh-CN" sz="2000" b="1" smtClean="0">
                <a:solidFill>
                  <a:schemeClr val="bg2"/>
                </a:solidFill>
                <a:sym typeface="Wingdings 2" panose="05020102010507070707" pitchFamily="18" charset="2"/>
              </a:rPr>
              <a:t>    artifact       process</a:t>
            </a:r>
          </a:p>
          <a:p>
            <a:pPr eaLnBrk="1" hangingPunct="1">
              <a:buFontTx/>
              <a:buNone/>
            </a:pPr>
            <a:r>
              <a:rPr lang="en-US" altLang="zh-CN" sz="2400" b="1" smtClean="0">
                <a:solidFill>
                  <a:schemeClr val="bg2"/>
                </a:solidFill>
                <a:sym typeface="Wingdings 2" panose="05020102010507070707" pitchFamily="18" charset="2"/>
              </a:rPr>
              <a:t>  role: </a:t>
            </a:r>
            <a:r>
              <a:rPr lang="en-US" altLang="zh-CN" sz="3200" b="1" baseline="-50000" smtClean="0">
                <a:solidFill>
                  <a:schemeClr val="bg2"/>
                </a:solidFill>
                <a:sym typeface="Wingdings 2" panose="05020102010507070707" pitchFamily="18" charset="2"/>
              </a:rPr>
              <a:t>simulation</a:t>
            </a:r>
            <a:r>
              <a:rPr lang="en-US" altLang="zh-CN" sz="2000" b="1" smtClean="0">
                <a:solidFill>
                  <a:schemeClr val="bg2"/>
                </a:solidFill>
                <a:sym typeface="Wingdings 2" panose="05020102010507070707" pitchFamily="18" charset="2"/>
              </a:rPr>
              <a:t>    change     </a:t>
            </a:r>
            <a:r>
              <a:rPr lang="en-US" altLang="zh-CN" sz="3200" b="1" baseline="-50000" smtClean="0">
                <a:solidFill>
                  <a:schemeClr val="bg2"/>
                </a:solidFill>
                <a:sym typeface="Wingdings 2" panose="05020102010507070707" pitchFamily="18" charset="2"/>
              </a:rPr>
              <a:t>best scheme(about process)</a:t>
            </a:r>
          </a:p>
          <a:p>
            <a:pPr eaLnBrk="1" hangingPunct="1">
              <a:buFontTx/>
              <a:buNone/>
            </a:pPr>
            <a:r>
              <a:rPr lang="en-US" altLang="zh-CN" sz="2000" b="1" smtClean="0">
                <a:solidFill>
                  <a:schemeClr val="bg2"/>
                </a:solidFill>
                <a:sym typeface="Wingdings 2" panose="05020102010507070707" pitchFamily="18" charset="2"/>
              </a:rPr>
              <a:t>                                      resources </a:t>
            </a:r>
          </a:p>
          <a:p>
            <a:pPr eaLnBrk="1" hangingPunct="1">
              <a:buFontTx/>
              <a:buNone/>
            </a:pPr>
            <a:r>
              <a:rPr lang="en-US" altLang="zh-CN" sz="2400" b="1" smtClean="0">
                <a:solidFill>
                  <a:schemeClr val="bg2"/>
                </a:solidFill>
                <a:sym typeface="Wingdings 2" panose="05020102010507070707" pitchFamily="18" charset="2"/>
              </a:rPr>
              <a:t> example: system dynamic model(</a:t>
            </a:r>
            <a:r>
              <a:rPr lang="zh-CN" altLang="en-US" sz="2400" b="1" smtClean="0">
                <a:solidFill>
                  <a:schemeClr val="bg2"/>
                </a:solidFill>
                <a:sym typeface="Wingdings 2" panose="05020102010507070707" pitchFamily="18" charset="2"/>
              </a:rPr>
              <a:t>系统动态模型</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A:fig2.13:model of factors contributing to productivity </a:t>
            </a:r>
          </a:p>
          <a:p>
            <a:pPr eaLnBrk="1" hangingPunct="1">
              <a:lnSpc>
                <a:spcPts val="2300"/>
              </a:lnSpc>
              <a:buFontTx/>
              <a:buNone/>
            </a:pPr>
            <a:r>
              <a:rPr lang="en-US" altLang="zh-CN" sz="2400" b="1" smtClean="0">
                <a:solidFill>
                  <a:schemeClr val="bg2"/>
                </a:solidFill>
                <a:sym typeface="Wingdings 2" panose="05020102010507070707" pitchFamily="18" charset="2"/>
              </a:rPr>
              <a:t>       X: </a:t>
            </a:r>
            <a:r>
              <a:rPr lang="en-US" altLang="zh-CN" sz="2000" b="1" smtClean="0">
                <a:solidFill>
                  <a:schemeClr val="bg2"/>
                </a:solidFill>
                <a:sym typeface="Wingdings 2" panose="05020102010507070707" pitchFamily="18" charset="2"/>
              </a:rPr>
              <a:t>resource: the productivity of the experienced staff </a:t>
            </a:r>
          </a:p>
          <a:p>
            <a:pPr eaLnBrk="1" hangingPunct="1">
              <a:lnSpc>
                <a:spcPts val="2300"/>
              </a:lnSpc>
              <a:buFontTx/>
              <a:buNone/>
            </a:pPr>
            <a:r>
              <a:rPr lang="en-US" altLang="zh-CN" sz="2000" b="1" smtClean="0">
                <a:solidFill>
                  <a:schemeClr val="bg2"/>
                </a:solidFill>
                <a:sym typeface="Wingdings 2" panose="05020102010507070707" pitchFamily="18" charset="2"/>
              </a:rPr>
              <a:t>                                fraction(of staff experienced)</a:t>
            </a:r>
          </a:p>
          <a:p>
            <a:pPr eaLnBrk="1" hangingPunct="1">
              <a:lnSpc>
                <a:spcPts val="2300"/>
              </a:lnSpc>
              <a:buFontTx/>
              <a:buNone/>
            </a:pPr>
            <a:r>
              <a:rPr lang="en-US" altLang="zh-CN" sz="2000" b="1" smtClean="0">
                <a:solidFill>
                  <a:schemeClr val="bg2"/>
                </a:solidFill>
                <a:sym typeface="Wingdings 2" panose="05020102010507070707" pitchFamily="18" charset="2"/>
              </a:rPr>
              <a:t>                                the productivity of the new staff</a:t>
            </a:r>
          </a:p>
          <a:p>
            <a:pPr eaLnBrk="1" hangingPunct="1">
              <a:lnSpc>
                <a:spcPts val="2300"/>
              </a:lnSpc>
              <a:buFontTx/>
              <a:buNone/>
            </a:pPr>
            <a:r>
              <a:rPr lang="en-US" altLang="zh-CN" sz="2000" b="1" smtClean="0">
                <a:solidFill>
                  <a:schemeClr val="bg2"/>
                </a:solidFill>
                <a:sym typeface="Wingdings 2" panose="05020102010507070707" pitchFamily="18" charset="2"/>
              </a:rPr>
              <a:t>                                ( The fourth: percent of project completed ) </a:t>
            </a:r>
            <a:endParaRPr lang="en-US" altLang="zh-CN" sz="2400" b="1" smtClean="0">
              <a:solidFill>
                <a:schemeClr val="bg2"/>
              </a:solidFill>
              <a:sym typeface="Wingdings 2" panose="05020102010507070707" pitchFamily="18" charset="2"/>
            </a:endParaRPr>
          </a:p>
        </p:txBody>
      </p:sp>
      <p:sp>
        <p:nvSpPr>
          <p:cNvPr id="95237" name="Line 4"/>
          <p:cNvSpPr>
            <a:spLocks noChangeShapeType="1"/>
          </p:cNvSpPr>
          <p:nvPr/>
        </p:nvSpPr>
        <p:spPr bwMode="auto">
          <a:xfrm>
            <a:off x="2484438" y="3500438"/>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8" name="Line 5"/>
          <p:cNvSpPr>
            <a:spLocks noChangeShapeType="1"/>
          </p:cNvSpPr>
          <p:nvPr/>
        </p:nvSpPr>
        <p:spPr bwMode="auto">
          <a:xfrm>
            <a:off x="4643438" y="3500438"/>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9" name="Line 6"/>
          <p:cNvSpPr>
            <a:spLocks noChangeShapeType="1"/>
          </p:cNvSpPr>
          <p:nvPr/>
        </p:nvSpPr>
        <p:spPr bwMode="auto">
          <a:xfrm>
            <a:off x="3635375" y="4292600"/>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AutoShape 7"/>
          <p:cNvSpPr>
            <a:spLocks/>
          </p:cNvSpPr>
          <p:nvPr/>
        </p:nvSpPr>
        <p:spPr bwMode="auto">
          <a:xfrm>
            <a:off x="4572000" y="3179763"/>
            <a:ext cx="76200" cy="609600"/>
          </a:xfrm>
          <a:prstGeom prst="leftBracket">
            <a:avLst>
              <a:gd name="adj" fmla="val 6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5241" name="AutoShape 8"/>
          <p:cNvSpPr>
            <a:spLocks/>
          </p:cNvSpPr>
          <p:nvPr/>
        </p:nvSpPr>
        <p:spPr bwMode="auto">
          <a:xfrm>
            <a:off x="8599488" y="3251200"/>
            <a:ext cx="76200" cy="609600"/>
          </a:xfrm>
          <a:prstGeom prst="rightBracket">
            <a:avLst>
              <a:gd name="adj" fmla="val 6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861835-F89B-479F-8DBA-52F2BED9E578}" type="slidenum">
              <a:rPr kumimoji="0" lang="en-US" altLang="zh-CN" sz="2600" smtClean="0">
                <a:solidFill>
                  <a:schemeClr val="bg1"/>
                </a:solidFill>
              </a:rPr>
              <a:pPr>
                <a:spcBef>
                  <a:spcPct val="0"/>
                </a:spcBef>
                <a:buClrTx/>
                <a:buSzTx/>
                <a:buFontTx/>
                <a:buNone/>
              </a:pPr>
              <a:t>54</a:t>
            </a:fld>
            <a:endParaRPr kumimoji="0" lang="en-US" altLang="zh-CN" sz="2600" smtClean="0">
              <a:solidFill>
                <a:schemeClr val="bg1"/>
              </a:solidFill>
            </a:endParaRPr>
          </a:p>
        </p:txBody>
      </p:sp>
      <p:sp>
        <p:nvSpPr>
          <p:cNvPr id="97283"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2" name="Group 3"/>
          <p:cNvGrpSpPr>
            <a:grpSpLocks/>
          </p:cNvGrpSpPr>
          <p:nvPr/>
        </p:nvGrpSpPr>
        <p:grpSpPr bwMode="auto">
          <a:xfrm>
            <a:off x="76200" y="762000"/>
            <a:ext cx="9144000" cy="5573713"/>
            <a:chOff x="0" y="816"/>
            <a:chExt cx="5760" cy="3463"/>
          </a:xfrm>
        </p:grpSpPr>
        <p:sp>
          <p:nvSpPr>
            <p:cNvPr id="97285" name="Text Box 4"/>
            <p:cNvSpPr txBox="1">
              <a:spLocks noChangeArrowheads="1"/>
            </p:cNvSpPr>
            <p:nvPr/>
          </p:nvSpPr>
          <p:spPr bwMode="auto">
            <a:xfrm>
              <a:off x="0" y="1440"/>
              <a:ext cx="18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Experienced staff nominal potential productivity</a:t>
              </a:r>
            </a:p>
          </p:txBody>
        </p:sp>
        <p:sp>
          <p:nvSpPr>
            <p:cNvPr id="97286" name="Text Box 5"/>
            <p:cNvSpPr txBox="1">
              <a:spLocks noChangeArrowheads="1"/>
            </p:cNvSpPr>
            <p:nvPr/>
          </p:nvSpPr>
          <p:spPr bwMode="auto">
            <a:xfrm>
              <a:off x="1584" y="864"/>
              <a:ext cx="115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Fraction of staff experienced</a:t>
              </a:r>
            </a:p>
          </p:txBody>
        </p:sp>
        <p:sp>
          <p:nvSpPr>
            <p:cNvPr id="97287" name="Text Box 6"/>
            <p:cNvSpPr txBox="1">
              <a:spLocks noChangeArrowheads="1"/>
            </p:cNvSpPr>
            <p:nvPr/>
          </p:nvSpPr>
          <p:spPr bwMode="auto">
            <a:xfrm>
              <a:off x="2640" y="1296"/>
              <a:ext cx="158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New staff nominal potential productivity</a:t>
              </a:r>
            </a:p>
          </p:txBody>
        </p:sp>
        <p:sp>
          <p:nvSpPr>
            <p:cNvPr id="97288" name="Text Box 7"/>
            <p:cNvSpPr txBox="1">
              <a:spLocks noChangeArrowheads="1"/>
            </p:cNvSpPr>
            <p:nvPr/>
          </p:nvSpPr>
          <p:spPr bwMode="auto">
            <a:xfrm>
              <a:off x="4320" y="816"/>
              <a:ext cx="144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Percent of project completed</a:t>
              </a:r>
            </a:p>
          </p:txBody>
        </p:sp>
        <p:sp>
          <p:nvSpPr>
            <p:cNvPr id="97289" name="Text Box 8"/>
            <p:cNvSpPr txBox="1">
              <a:spLocks noChangeArrowheads="1"/>
            </p:cNvSpPr>
            <p:nvPr/>
          </p:nvSpPr>
          <p:spPr bwMode="auto">
            <a:xfrm>
              <a:off x="1584" y="2006"/>
              <a:ext cx="15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Average nominal potential productivity</a:t>
              </a:r>
            </a:p>
          </p:txBody>
        </p:sp>
        <p:sp>
          <p:nvSpPr>
            <p:cNvPr id="97290" name="Text Box 9"/>
            <p:cNvSpPr txBox="1">
              <a:spLocks noChangeArrowheads="1"/>
            </p:cNvSpPr>
            <p:nvPr/>
          </p:nvSpPr>
          <p:spPr bwMode="auto">
            <a:xfrm>
              <a:off x="4272" y="1824"/>
              <a:ext cx="148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Learning multiplier</a:t>
              </a:r>
            </a:p>
          </p:txBody>
        </p:sp>
        <p:sp>
          <p:nvSpPr>
            <p:cNvPr id="97291" name="Text Box 10"/>
            <p:cNvSpPr txBox="1">
              <a:spLocks noChangeArrowheads="1"/>
            </p:cNvSpPr>
            <p:nvPr/>
          </p:nvSpPr>
          <p:spPr bwMode="auto">
            <a:xfrm>
              <a:off x="3264" y="2352"/>
              <a:ext cx="96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Potential productivity</a:t>
              </a:r>
            </a:p>
          </p:txBody>
        </p:sp>
        <p:sp>
          <p:nvSpPr>
            <p:cNvPr id="97292" name="Text Box 11"/>
            <p:cNvSpPr txBox="1">
              <a:spLocks noChangeArrowheads="1"/>
            </p:cNvSpPr>
            <p:nvPr/>
          </p:nvSpPr>
          <p:spPr bwMode="auto">
            <a:xfrm>
              <a:off x="2880" y="2880"/>
              <a:ext cx="1920" cy="452"/>
            </a:xfrm>
            <a:prstGeom prst="rect">
              <a:avLst/>
            </a:prstGeom>
            <a:solidFill>
              <a:srgbClr val="CCFFFF"/>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Software development productivity</a:t>
              </a:r>
            </a:p>
          </p:txBody>
        </p:sp>
        <p:sp>
          <p:nvSpPr>
            <p:cNvPr id="97293" name="Text Box 12"/>
            <p:cNvSpPr txBox="1">
              <a:spLocks noChangeArrowheads="1"/>
            </p:cNvSpPr>
            <p:nvPr/>
          </p:nvSpPr>
          <p:spPr bwMode="auto">
            <a:xfrm>
              <a:off x="720" y="3168"/>
              <a:ext cx="153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Actual fraction of person-day on project</a:t>
              </a:r>
            </a:p>
          </p:txBody>
        </p:sp>
        <p:sp>
          <p:nvSpPr>
            <p:cNvPr id="97294" name="Text Box 13"/>
            <p:cNvSpPr txBox="1">
              <a:spLocks noChangeArrowheads="1"/>
            </p:cNvSpPr>
            <p:nvPr/>
          </p:nvSpPr>
          <p:spPr bwMode="auto">
            <a:xfrm>
              <a:off x="2448" y="3456"/>
              <a:ext cx="163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Motivation and communication losses</a:t>
              </a:r>
            </a:p>
          </p:txBody>
        </p:sp>
        <p:sp>
          <p:nvSpPr>
            <p:cNvPr id="97295" name="Text Box 14"/>
            <p:cNvSpPr txBox="1">
              <a:spLocks noChangeArrowheads="1"/>
            </p:cNvSpPr>
            <p:nvPr/>
          </p:nvSpPr>
          <p:spPr bwMode="auto">
            <a:xfrm>
              <a:off x="4224" y="3408"/>
              <a:ext cx="129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Communication overhead</a:t>
              </a:r>
            </a:p>
          </p:txBody>
        </p:sp>
        <p:sp>
          <p:nvSpPr>
            <p:cNvPr id="97296" name="Text Box 15"/>
            <p:cNvSpPr txBox="1">
              <a:spLocks noChangeArrowheads="1"/>
            </p:cNvSpPr>
            <p:nvPr/>
          </p:nvSpPr>
          <p:spPr bwMode="auto">
            <a:xfrm>
              <a:off x="96" y="3984"/>
              <a:ext cx="19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Over/under work tolerance</a:t>
              </a:r>
            </a:p>
          </p:txBody>
        </p:sp>
        <p:sp>
          <p:nvSpPr>
            <p:cNvPr id="97297" name="Text Box 16"/>
            <p:cNvSpPr txBox="1">
              <a:spLocks noChangeArrowheads="1"/>
            </p:cNvSpPr>
            <p:nvPr/>
          </p:nvSpPr>
          <p:spPr bwMode="auto">
            <a:xfrm>
              <a:off x="2256" y="4032"/>
              <a:ext cx="12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Schedule pressure</a:t>
              </a:r>
            </a:p>
          </p:txBody>
        </p:sp>
        <p:sp>
          <p:nvSpPr>
            <p:cNvPr id="97298" name="Text Box 17"/>
            <p:cNvSpPr txBox="1">
              <a:spLocks noChangeArrowheads="1"/>
            </p:cNvSpPr>
            <p:nvPr/>
          </p:nvSpPr>
          <p:spPr bwMode="auto">
            <a:xfrm>
              <a:off x="4464" y="4032"/>
              <a:ext cx="7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Staff size    </a:t>
              </a:r>
            </a:p>
          </p:txBody>
        </p:sp>
        <p:sp>
          <p:nvSpPr>
            <p:cNvPr id="97299" name="Line 18"/>
            <p:cNvSpPr>
              <a:spLocks noChangeShapeType="1"/>
            </p:cNvSpPr>
            <p:nvPr/>
          </p:nvSpPr>
          <p:spPr bwMode="auto">
            <a:xfrm>
              <a:off x="1536" y="1776"/>
              <a:ext cx="48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0" name="Line 19"/>
            <p:cNvSpPr>
              <a:spLocks noChangeShapeType="1"/>
            </p:cNvSpPr>
            <p:nvPr/>
          </p:nvSpPr>
          <p:spPr bwMode="auto">
            <a:xfrm>
              <a:off x="2208" y="1296"/>
              <a:ext cx="0" cy="6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1" name="Line 20"/>
            <p:cNvSpPr>
              <a:spLocks noChangeShapeType="1"/>
            </p:cNvSpPr>
            <p:nvPr/>
          </p:nvSpPr>
          <p:spPr bwMode="auto">
            <a:xfrm flipH="1">
              <a:off x="2880" y="1728"/>
              <a:ext cx="384"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2" name="Line 21"/>
            <p:cNvSpPr>
              <a:spLocks noChangeShapeType="1"/>
            </p:cNvSpPr>
            <p:nvPr/>
          </p:nvSpPr>
          <p:spPr bwMode="auto">
            <a:xfrm>
              <a:off x="3024" y="2256"/>
              <a:ext cx="24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3" name="Line 22"/>
            <p:cNvSpPr>
              <a:spLocks noChangeShapeType="1"/>
            </p:cNvSpPr>
            <p:nvPr/>
          </p:nvSpPr>
          <p:spPr bwMode="auto">
            <a:xfrm>
              <a:off x="4896" y="1248"/>
              <a:ext cx="0" cy="5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4" name="Line 23"/>
            <p:cNvSpPr>
              <a:spLocks noChangeShapeType="1"/>
            </p:cNvSpPr>
            <p:nvPr/>
          </p:nvSpPr>
          <p:spPr bwMode="auto">
            <a:xfrm flipH="1">
              <a:off x="4032" y="2112"/>
              <a:ext cx="720"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5" name="Line 24"/>
            <p:cNvSpPr>
              <a:spLocks noChangeShapeType="1"/>
            </p:cNvSpPr>
            <p:nvPr/>
          </p:nvSpPr>
          <p:spPr bwMode="auto">
            <a:xfrm>
              <a:off x="3696" y="2736"/>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6" name="Line 25"/>
            <p:cNvSpPr>
              <a:spLocks noChangeShapeType="1"/>
            </p:cNvSpPr>
            <p:nvPr/>
          </p:nvSpPr>
          <p:spPr bwMode="auto">
            <a:xfrm>
              <a:off x="2112" y="3360"/>
              <a:ext cx="336"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7" name="Line 26"/>
            <p:cNvSpPr>
              <a:spLocks noChangeShapeType="1"/>
            </p:cNvSpPr>
            <p:nvPr/>
          </p:nvSpPr>
          <p:spPr bwMode="auto">
            <a:xfrm flipV="1">
              <a:off x="2832" y="3312"/>
              <a:ext cx="48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8" name="Line 27"/>
            <p:cNvSpPr>
              <a:spLocks noChangeShapeType="1"/>
            </p:cNvSpPr>
            <p:nvPr/>
          </p:nvSpPr>
          <p:spPr bwMode="auto">
            <a:xfrm flipH="1">
              <a:off x="3600" y="3600"/>
              <a:ext cx="6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9" name="Line 28"/>
            <p:cNvSpPr>
              <a:spLocks noChangeShapeType="1"/>
            </p:cNvSpPr>
            <p:nvPr/>
          </p:nvSpPr>
          <p:spPr bwMode="auto">
            <a:xfrm flipV="1">
              <a:off x="768" y="3600"/>
              <a:ext cx="528"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0" name="Line 29"/>
            <p:cNvSpPr>
              <a:spLocks noChangeShapeType="1"/>
            </p:cNvSpPr>
            <p:nvPr/>
          </p:nvSpPr>
          <p:spPr bwMode="auto">
            <a:xfrm flipH="1" flipV="1">
              <a:off x="1968" y="3600"/>
              <a:ext cx="912" cy="4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1" name="Line 30"/>
            <p:cNvSpPr>
              <a:spLocks noChangeShapeType="1"/>
            </p:cNvSpPr>
            <p:nvPr/>
          </p:nvSpPr>
          <p:spPr bwMode="auto">
            <a:xfrm flipV="1">
              <a:off x="4800" y="3792"/>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C52A2B-5DD7-4780-8375-B90A74B3FBEC}" type="slidenum">
              <a:rPr kumimoji="0" lang="en-US" altLang="zh-CN" sz="2600" smtClean="0">
                <a:solidFill>
                  <a:schemeClr val="bg1"/>
                </a:solidFill>
              </a:rPr>
              <a:pPr>
                <a:spcBef>
                  <a:spcPct val="0"/>
                </a:spcBef>
                <a:buClrTx/>
                <a:buSzTx/>
                <a:buFontTx/>
                <a:buNone/>
              </a:pPr>
              <a:t>55</a:t>
            </a:fld>
            <a:endParaRPr kumimoji="0" lang="en-US" altLang="zh-CN" sz="2600" smtClean="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99332" name="Rectangle 3"/>
          <p:cNvSpPr>
            <a:spLocks noGrp="1" noChangeArrowheads="1"/>
          </p:cNvSpPr>
          <p:nvPr>
            <p:ph type="body" idx="1"/>
          </p:nvPr>
        </p:nvSpPr>
        <p:spPr>
          <a:xfrm>
            <a:off x="914400" y="1752600"/>
            <a:ext cx="82296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Y: restraints: work tolerance </a:t>
            </a:r>
          </a:p>
          <a:p>
            <a:pPr eaLnBrk="1" hangingPunct="1">
              <a:buFontTx/>
              <a:buNone/>
            </a:pPr>
            <a:r>
              <a:rPr lang="en-US" altLang="zh-CN" sz="2400" b="1" dirty="0" smtClean="0">
                <a:solidFill>
                  <a:schemeClr val="bg2"/>
                </a:solidFill>
                <a:sym typeface="Wingdings 2" panose="05020102010507070707" pitchFamily="18" charset="2"/>
              </a:rPr>
              <a:t>                               schedule pressure</a:t>
            </a:r>
          </a:p>
          <a:p>
            <a:pPr eaLnBrk="1" hangingPunct="1">
              <a:buFontTx/>
              <a:buNone/>
            </a:pPr>
            <a:r>
              <a:rPr lang="en-US" altLang="zh-CN" sz="2400" b="1" dirty="0" smtClean="0">
                <a:solidFill>
                  <a:schemeClr val="bg2"/>
                </a:solidFill>
                <a:sym typeface="Wingdings 2" panose="05020102010507070707" pitchFamily="18" charset="2"/>
              </a:rPr>
              <a:t>                               staff scale</a:t>
            </a:r>
          </a:p>
          <a:p>
            <a:pPr eaLnBrk="1" hangingPunct="1">
              <a:buFontTx/>
              <a:buNone/>
            </a:pPr>
            <a:r>
              <a:rPr lang="en-US" altLang="zh-CN" sz="2400" b="1" dirty="0" smtClean="0">
                <a:solidFill>
                  <a:schemeClr val="bg2"/>
                </a:solidFill>
                <a:sym typeface="Wingdings 2" panose="05020102010507070707" pitchFamily="18" charset="2"/>
              </a:rPr>
              <a:t>    identify          quantify       </a:t>
            </a:r>
            <a:r>
              <a:rPr lang="en-US" altLang="zh-CN" sz="3200" b="1" baseline="-50000" dirty="0" smtClean="0">
                <a:solidFill>
                  <a:schemeClr val="bg2"/>
                </a:solidFill>
                <a:sym typeface="Wingdings 2" panose="05020102010507070707" pitchFamily="18" charset="2"/>
              </a:rPr>
              <a:t>simulation</a:t>
            </a:r>
            <a:r>
              <a:rPr lang="en-US" altLang="zh-CN" sz="2400" b="1" dirty="0" smtClean="0">
                <a:solidFill>
                  <a:schemeClr val="bg2"/>
                </a:solidFill>
                <a:sym typeface="Wingdings 2" panose="05020102010507070707" pitchFamily="18" charset="2"/>
              </a:rPr>
              <a:t>     </a:t>
            </a:r>
            <a:r>
              <a:rPr lang="en-US" altLang="zh-CN" sz="3200" b="1" baseline="-50000" dirty="0" smtClean="0">
                <a:solidFill>
                  <a:schemeClr val="bg2"/>
                </a:solidFill>
                <a:sym typeface="Wingdings 2" panose="05020102010507070707" pitchFamily="18" charset="2"/>
              </a:rPr>
              <a:t>best choices</a:t>
            </a:r>
          </a:p>
          <a:p>
            <a:pPr eaLnBrk="1" hangingPunct="1">
              <a:buFontTx/>
              <a:buNone/>
            </a:pPr>
            <a:r>
              <a:rPr lang="en-US" altLang="zh-CN" sz="2400" b="1" dirty="0" smtClean="0">
                <a:solidFill>
                  <a:schemeClr val="bg2"/>
                </a:solidFill>
                <a:sym typeface="Wingdings 2" panose="05020102010507070707" pitchFamily="18" charset="2"/>
              </a:rPr>
              <a:t> relationship   </a:t>
            </a:r>
            <a:r>
              <a:rPr lang="en-US" altLang="zh-CN" sz="2400" b="1" dirty="0" err="1" smtClean="0">
                <a:solidFill>
                  <a:schemeClr val="bg2"/>
                </a:solidFill>
                <a:sym typeface="Wingdings 2" panose="05020102010507070707" pitchFamily="18" charset="2"/>
              </a:rPr>
              <a:t>relationship</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a:t>
            </a:r>
            <a:r>
              <a:rPr lang="zh-CN" altLang="en-US" sz="2400" b="1" dirty="0" smtClean="0">
                <a:solidFill>
                  <a:schemeClr val="bg2"/>
                </a:solidFill>
                <a:sym typeface="Wingdings 2" panose="05020102010507070707" pitchFamily="18" charset="2"/>
              </a:rPr>
              <a:t>系统动力学模型</a:t>
            </a:r>
            <a:r>
              <a:rPr lang="en-US" altLang="zh-CN" sz="2400" b="1" dirty="0" smtClean="0">
                <a:solidFill>
                  <a:schemeClr val="bg2"/>
                </a:solidFill>
                <a:sym typeface="Wingdings 2" panose="05020102010507070707" pitchFamily="18" charset="2"/>
              </a:rPr>
              <a:t>----fig2.14 </a:t>
            </a:r>
            <a:r>
              <a:rPr lang="zh-CN" altLang="en-US" sz="2400" b="1" dirty="0" smtClean="0">
                <a:solidFill>
                  <a:schemeClr val="bg2"/>
                </a:solidFill>
                <a:sym typeface="Wingdings 2" panose="05020102010507070707" pitchFamily="18" charset="2"/>
              </a:rPr>
              <a:t>（超过</a:t>
            </a:r>
            <a:r>
              <a:rPr lang="en-US" altLang="zh-CN" sz="2400" b="1" dirty="0" smtClean="0">
                <a:solidFill>
                  <a:schemeClr val="bg2"/>
                </a:solidFill>
                <a:sym typeface="Wingdings 2" panose="05020102010507070707" pitchFamily="18" charset="2"/>
              </a:rPr>
              <a:t>100</a:t>
            </a:r>
            <a:r>
              <a:rPr lang="zh-CN" altLang="en-US" sz="2400" b="1" dirty="0" smtClean="0">
                <a:solidFill>
                  <a:schemeClr val="bg2"/>
                </a:solidFill>
                <a:sym typeface="Wingdings 2" panose="05020102010507070707" pitchFamily="18" charset="2"/>
              </a:rPr>
              <a:t>个因果链接）</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four major areas that  software production</a:t>
            </a:r>
          </a:p>
          <a:p>
            <a:pPr eaLnBrk="1" hangingPunct="1">
              <a:buFontTx/>
              <a:buNone/>
            </a:pPr>
            <a:r>
              <a:rPr lang="en-US" altLang="zh-CN" sz="2400" b="1" dirty="0" smtClean="0">
                <a:solidFill>
                  <a:schemeClr val="bg2"/>
                </a:solidFill>
                <a:sym typeface="Wingdings 2" panose="05020102010507070707" pitchFamily="18" charset="2"/>
              </a:rPr>
              <a:t>    affect productivity       human resource management</a:t>
            </a:r>
          </a:p>
          <a:p>
            <a:pPr eaLnBrk="1" hangingPunct="1">
              <a:buFontTx/>
              <a:buNone/>
            </a:pPr>
            <a:r>
              <a:rPr lang="en-US" altLang="zh-CN" sz="2400" b="1" dirty="0" smtClean="0">
                <a:solidFill>
                  <a:schemeClr val="bg2"/>
                </a:solidFill>
                <a:sym typeface="Wingdings 2" panose="05020102010507070707" pitchFamily="18" charset="2"/>
              </a:rPr>
              <a:t>                                          planning</a:t>
            </a:r>
          </a:p>
          <a:p>
            <a:pPr eaLnBrk="1" hangingPunct="1">
              <a:buFontTx/>
              <a:buNone/>
            </a:pPr>
            <a:r>
              <a:rPr lang="en-US" altLang="zh-CN" sz="2400" b="1" dirty="0" smtClean="0">
                <a:solidFill>
                  <a:schemeClr val="bg2"/>
                </a:solidFill>
                <a:sym typeface="Wingdings 2" panose="05020102010507070707" pitchFamily="18" charset="2"/>
              </a:rPr>
              <a:t>                                          control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dynamics model can be extensive and complex</a:t>
            </a:r>
            <a:r>
              <a:rPr lang="en-US" altLang="zh-CN" sz="2400" b="1" dirty="0" smtClean="0">
                <a:solidFill>
                  <a:schemeClr val="bg2"/>
                </a:solidFill>
                <a:sym typeface="Wingdings 2" panose="05020102010507070707" pitchFamily="18" charset="2"/>
              </a:rPr>
              <a:t> </a:t>
            </a:r>
          </a:p>
        </p:txBody>
      </p:sp>
      <p:sp>
        <p:nvSpPr>
          <p:cNvPr id="99333" name="AutoShape 4"/>
          <p:cNvSpPr>
            <a:spLocks noChangeArrowheads="1"/>
          </p:cNvSpPr>
          <p:nvPr/>
        </p:nvSpPr>
        <p:spPr bwMode="auto">
          <a:xfrm>
            <a:off x="27432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4" name="AutoShape 5"/>
          <p:cNvSpPr>
            <a:spLocks noChangeArrowheads="1"/>
          </p:cNvSpPr>
          <p:nvPr/>
        </p:nvSpPr>
        <p:spPr bwMode="auto">
          <a:xfrm>
            <a:off x="47244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5" name="AutoShape 6"/>
          <p:cNvSpPr>
            <a:spLocks noChangeArrowheads="1"/>
          </p:cNvSpPr>
          <p:nvPr/>
        </p:nvSpPr>
        <p:spPr bwMode="auto">
          <a:xfrm>
            <a:off x="64008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6" name="AutoShape 7"/>
          <p:cNvSpPr>
            <a:spLocks/>
          </p:cNvSpPr>
          <p:nvPr/>
        </p:nvSpPr>
        <p:spPr bwMode="auto">
          <a:xfrm>
            <a:off x="4267200" y="4572000"/>
            <a:ext cx="228600" cy="1371600"/>
          </a:xfrm>
          <a:prstGeom prst="lef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7" name="Text Box 8"/>
          <p:cNvSpPr txBox="1">
            <a:spLocks noChangeArrowheads="1"/>
          </p:cNvSpPr>
          <p:nvPr/>
        </p:nvSpPr>
        <p:spPr bwMode="auto">
          <a:xfrm>
            <a:off x="58738" y="1700213"/>
            <a:ext cx="900112" cy="30464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基于经验数据</a:t>
            </a:r>
            <a:r>
              <a:rPr lang="en-US" altLang="zh-CN" sz="2400" b="1"/>
              <a:t>,</a:t>
            </a:r>
            <a:r>
              <a:rPr lang="zh-CN" altLang="en-US" sz="2400" b="1"/>
              <a:t>研究报告和直觉等要素</a:t>
            </a:r>
          </a:p>
        </p:txBody>
      </p:sp>
      <p:sp>
        <p:nvSpPr>
          <p:cNvPr id="99338" name="AutoShape 9"/>
          <p:cNvSpPr>
            <a:spLocks noChangeArrowheads="1"/>
          </p:cNvSpPr>
          <p:nvPr/>
        </p:nvSpPr>
        <p:spPr bwMode="auto">
          <a:xfrm>
            <a:off x="971550" y="3213100"/>
            <a:ext cx="287338" cy="4318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5E4244-3DF7-4D78-8E07-6815D24F7CE0}" type="slidenum">
              <a:rPr kumimoji="0" lang="en-US" altLang="zh-CN" sz="2600" smtClean="0">
                <a:solidFill>
                  <a:schemeClr val="bg1"/>
                </a:solidFill>
              </a:rPr>
              <a:pPr>
                <a:spcBef>
                  <a:spcPct val="0"/>
                </a:spcBef>
                <a:buClrTx/>
                <a:buSzTx/>
                <a:buFontTx/>
                <a:buNone/>
              </a:pPr>
              <a:t>56</a:t>
            </a:fld>
            <a:endParaRPr kumimoji="0" lang="en-US" altLang="zh-CN" sz="2600" smtClean="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101380" name="Rectangle 3"/>
          <p:cNvSpPr>
            <a:spLocks noGrp="1" noChangeArrowheads="1"/>
          </p:cNvSpPr>
          <p:nvPr>
            <p:ph type="body" idx="1"/>
          </p:nvPr>
        </p:nvSpPr>
        <p:spPr>
          <a:xfrm>
            <a:off x="914400" y="1752600"/>
            <a:ext cx="8001000" cy="5105400"/>
          </a:xfrm>
        </p:spPr>
        <p:txBody>
          <a:bodyPr/>
          <a:lstStyle/>
          <a:p>
            <a:pPr eaLnBrk="1" hangingPunct="1">
              <a:lnSpc>
                <a:spcPct val="90000"/>
              </a:lnSpc>
              <a:buFontTx/>
              <a:buNone/>
            </a:pPr>
            <a:r>
              <a:rPr lang="en-US" altLang="zh-CN" sz="2400" b="1" smtClean="0"/>
              <a:t>   C: Be caution in using </a:t>
            </a:r>
          </a:p>
          <a:p>
            <a:pPr eaLnBrk="1" hangingPunct="1">
              <a:lnSpc>
                <a:spcPct val="90000"/>
              </a:lnSpc>
              <a:buFontTx/>
              <a:buNone/>
            </a:pPr>
            <a:r>
              <a:rPr lang="en-US" altLang="zh-CN" sz="2400" b="1" smtClean="0"/>
              <a:t>        ----quantified relationship is </a:t>
            </a:r>
            <a:r>
              <a:rPr lang="en-US" altLang="zh-CN" sz="2400" b="1" u="sng" smtClean="0">
                <a:solidFill>
                  <a:srgbClr val="0000FF"/>
                </a:solidFill>
              </a:rPr>
              <a:t>heuristic or vague</a:t>
            </a:r>
          </a:p>
          <a:p>
            <a:pPr eaLnBrk="1" hangingPunct="1">
              <a:lnSpc>
                <a:spcPct val="90000"/>
              </a:lnSpc>
              <a:buFontTx/>
              <a:buNone/>
            </a:pPr>
            <a:endParaRPr lang="en-US" altLang="zh-CN" sz="1000" b="1" u="sng" smtClean="0">
              <a:solidFill>
                <a:srgbClr val="FF0066"/>
              </a:solidFill>
            </a:endParaRPr>
          </a:p>
          <a:p>
            <a:pPr eaLnBrk="1" hangingPunct="1">
              <a:lnSpc>
                <a:spcPct val="90000"/>
              </a:lnSpc>
              <a:buFontTx/>
              <a:buNone/>
            </a:pPr>
            <a:r>
              <a:rPr lang="en-US" altLang="zh-CN" b="1" smtClean="0"/>
              <a:t>2.4 Practical Process Modeling</a:t>
            </a:r>
          </a:p>
          <a:p>
            <a:pPr eaLnBrk="1" hangingPunct="1">
              <a:lnSpc>
                <a:spcPct val="90000"/>
              </a:lnSpc>
              <a:buFontTx/>
              <a:buNone/>
            </a:pPr>
            <a:r>
              <a:rPr lang="en-US" altLang="zh-CN" b="1" smtClean="0"/>
              <a:t>1. Marvel case studies: </a:t>
            </a:r>
          </a:p>
          <a:p>
            <a:pPr eaLnBrk="1" hangingPunct="1">
              <a:lnSpc>
                <a:spcPct val="90000"/>
              </a:lnSpc>
              <a:buFontTx/>
              <a:buNone/>
            </a:pPr>
            <a:r>
              <a:rPr lang="en-US" altLang="zh-CN" sz="2400" b="1" smtClean="0">
                <a:solidFill>
                  <a:schemeClr val="bg2"/>
                </a:solidFill>
                <a:sym typeface="Wingdings 2" panose="05020102010507070707" pitchFamily="18" charset="2"/>
              </a:rPr>
              <a:t> introduction: MSL—Marvel specification language</a:t>
            </a:r>
          </a:p>
          <a:p>
            <a:pPr eaLnBrk="1" hangingPunct="1">
              <a:lnSpc>
                <a:spcPct val="90000"/>
              </a:lnSpc>
              <a:buFontTx/>
              <a:buNone/>
            </a:pPr>
            <a:r>
              <a:rPr lang="en-US" altLang="zh-CN" sz="2400" b="1" smtClean="0">
                <a:solidFill>
                  <a:schemeClr val="bg2"/>
                </a:solidFill>
                <a:sym typeface="Wingdings 2" panose="05020102010507070707" pitchFamily="18" charset="2"/>
              </a:rPr>
              <a:t>    A:role:X:define a process</a:t>
            </a:r>
          </a:p>
          <a:p>
            <a:pPr eaLnBrk="1" hangingPunct="1">
              <a:lnSpc>
                <a:spcPct val="90000"/>
              </a:lnSpc>
              <a:buFontTx/>
              <a:buNone/>
            </a:pPr>
            <a:r>
              <a:rPr lang="en-US" altLang="zh-CN" sz="2400" b="1" smtClean="0">
                <a:solidFill>
                  <a:schemeClr val="bg2"/>
                </a:solidFill>
                <a:sym typeface="Wingdings 2" panose="05020102010507070707" pitchFamily="18" charset="2"/>
              </a:rPr>
              <a:t>                Y:</a:t>
            </a:r>
            <a:r>
              <a:rPr lang="en-US" altLang="zh-CN" sz="2000" b="1" smtClean="0">
                <a:solidFill>
                  <a:schemeClr val="bg2"/>
                </a:solidFill>
                <a:sym typeface="Wingdings 2" panose="05020102010507070707" pitchFamily="18" charset="2"/>
              </a:rPr>
              <a:t>generate a Marvel process enactment environment</a:t>
            </a:r>
          </a:p>
          <a:p>
            <a:pPr eaLnBrk="1" hangingPunct="1">
              <a:lnSpc>
                <a:spcPct val="90000"/>
              </a:lnSpc>
              <a:buFontTx/>
              <a:buNone/>
            </a:pPr>
            <a:r>
              <a:rPr lang="en-US" altLang="zh-CN" sz="2400" b="1" smtClean="0">
                <a:solidFill>
                  <a:schemeClr val="bg2"/>
                </a:solidFill>
                <a:sym typeface="Wingdings 2" panose="05020102010507070707" pitchFamily="18" charset="2"/>
              </a:rPr>
              <a:t>    B:main constructs and description: </a:t>
            </a:r>
          </a:p>
          <a:p>
            <a:pPr eaLnBrk="1" hangingPunct="1">
              <a:lnSpc>
                <a:spcPct val="90000"/>
              </a:lnSpc>
              <a:buFontTx/>
              <a:buNone/>
            </a:pPr>
            <a:r>
              <a:rPr lang="en-US" altLang="zh-CN" sz="2400" b="1" smtClean="0">
                <a:solidFill>
                  <a:schemeClr val="bg2"/>
                </a:solidFill>
                <a:sym typeface="Wingdings 2" panose="05020102010507070707" pitchFamily="18" charset="2"/>
              </a:rPr>
              <a:t>        X:constructs----</a:t>
            </a:r>
            <a:r>
              <a:rPr lang="en-US" altLang="zh-CN" sz="2400" b="1" smtClean="0"/>
              <a:t>classes, rules, tool envelopes</a:t>
            </a:r>
          </a:p>
          <a:p>
            <a:pPr eaLnBrk="1" hangingPunct="1">
              <a:lnSpc>
                <a:spcPct val="90000"/>
              </a:lnSpc>
              <a:buFontTx/>
              <a:buNone/>
            </a:pPr>
            <a:r>
              <a:rPr lang="en-US" altLang="zh-CN" sz="2400" b="1" smtClean="0">
                <a:solidFill>
                  <a:schemeClr val="bg2"/>
                </a:solidFill>
                <a:sym typeface="Wingdings 2" panose="05020102010507070707" pitchFamily="18" charset="2"/>
              </a:rPr>
              <a:t>        Y:description----a rule based, OO orientation, </a:t>
            </a:r>
          </a:p>
          <a:p>
            <a:pPr eaLnBrk="1" hangingPunct="1">
              <a:lnSpc>
                <a:spcPct val="90000"/>
              </a:lnSpc>
              <a:buFontTx/>
              <a:buNone/>
            </a:pPr>
            <a:r>
              <a:rPr lang="en-US" altLang="zh-CN" sz="2400" b="1" smtClean="0">
                <a:solidFill>
                  <a:schemeClr val="bg2"/>
                </a:solidFill>
                <a:sym typeface="Wingdings 2" panose="05020102010507070707" pitchFamily="18" charset="2"/>
              </a:rPr>
              <a:t>                                    a set of envelops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128C25-C5DC-4DF3-B6D8-852488D00F81}" type="slidenum">
              <a:rPr kumimoji="0" lang="en-US" altLang="zh-CN" sz="2600" smtClean="0">
                <a:solidFill>
                  <a:schemeClr val="bg1"/>
                </a:solidFill>
              </a:rPr>
              <a:pPr>
                <a:spcBef>
                  <a:spcPct val="0"/>
                </a:spcBef>
                <a:buClrTx/>
                <a:buSzTx/>
                <a:buFontTx/>
                <a:buNone/>
              </a:pPr>
              <a:t>57</a:t>
            </a:fld>
            <a:endParaRPr kumimoji="0" lang="en-US" altLang="zh-CN" sz="2600" smtClean="0">
              <a:solidFill>
                <a:schemeClr val="bg1"/>
              </a:solidFill>
            </a:endParaRPr>
          </a:p>
        </p:txBody>
      </p:sp>
      <p:sp>
        <p:nvSpPr>
          <p:cNvPr id="10342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103428" name="Rectangle 3"/>
          <p:cNvSpPr>
            <a:spLocks noGrp="1" noChangeArrowheads="1"/>
          </p:cNvSpPr>
          <p:nvPr>
            <p:ph type="body" idx="1"/>
          </p:nvPr>
        </p:nvSpPr>
        <p:spPr>
          <a:xfrm>
            <a:off x="914400" y="1752600"/>
            <a:ext cx="8001000" cy="5105400"/>
          </a:xfrm>
        </p:spPr>
        <p:txBody>
          <a:bodyPr/>
          <a:lstStyle/>
          <a:p>
            <a:pPr eaLnBrk="1" hangingPunct="1">
              <a:buFontTx/>
              <a:buNone/>
            </a:pPr>
            <a:r>
              <a:rPr lang="en-US" altLang="zh-CN" sz="2400" b="1" smtClean="0">
                <a:solidFill>
                  <a:schemeClr val="bg2"/>
                </a:solidFill>
                <a:sym typeface="Wingdings 2" panose="05020102010507070707" pitchFamily="18" charset="2"/>
              </a:rPr>
              <a:t> example </a:t>
            </a:r>
            <a:r>
              <a:rPr lang="en-US" altLang="zh-CN" sz="2400" b="1" smtClean="0">
                <a:solidFill>
                  <a:schemeClr val="bg2"/>
                </a:solidFill>
                <a:sym typeface="Wingdings" panose="05000000000000000000" pitchFamily="2" charset="2"/>
              </a:rPr>
              <a:t>(P66 and fig 2.15, 2.16)</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advantage </a:t>
            </a:r>
            <a:r>
              <a:rPr lang="en-US" altLang="zh-CN" sz="2400" b="1" smtClean="0">
                <a:solidFill>
                  <a:schemeClr val="bg2"/>
                </a:solidFill>
                <a:sym typeface="Wingdings" panose="05000000000000000000" pitchFamily="2" charset="2"/>
              </a:rPr>
              <a:t>(P68)</a:t>
            </a:r>
          </a:p>
          <a:p>
            <a:pPr eaLnBrk="1" hangingPunct="1">
              <a:buFontTx/>
              <a:buNone/>
            </a:pPr>
            <a:r>
              <a:rPr lang="en-US" altLang="zh-CN" sz="2400" b="1" smtClean="0">
                <a:solidFill>
                  <a:schemeClr val="bg2"/>
                </a:solidFill>
                <a:sym typeface="Wingdings" panose="05000000000000000000" pitchFamily="2" charset="2"/>
              </a:rPr>
              <a:t>    A: generating “process enact environment”</a:t>
            </a:r>
          </a:p>
          <a:p>
            <a:pPr eaLnBrk="1" hangingPunct="1">
              <a:buFontTx/>
              <a:buNone/>
            </a:pPr>
            <a:r>
              <a:rPr lang="en-US" altLang="zh-CN" sz="2400" b="1" smtClean="0">
                <a:solidFill>
                  <a:schemeClr val="bg2"/>
                </a:solidFill>
                <a:sym typeface="Wingdings" panose="05000000000000000000" pitchFamily="2" charset="2"/>
              </a:rPr>
              <a:t>    B: “information modeling” </a:t>
            </a:r>
            <a:r>
              <a:rPr lang="en-US" altLang="zh-CN" sz="2000" b="1" smtClean="0">
                <a:solidFill>
                  <a:schemeClr val="bg2"/>
                </a:solidFill>
                <a:sym typeface="Wingdings" panose="05000000000000000000" pitchFamily="2" charset="2"/>
              </a:rPr>
              <a:t>and</a:t>
            </a:r>
            <a:r>
              <a:rPr lang="en-US" altLang="zh-CN" sz="2400" b="1" smtClean="0">
                <a:solidFill>
                  <a:schemeClr val="bg2"/>
                </a:solidFill>
                <a:sym typeface="Wingdings" panose="05000000000000000000" pitchFamily="2" charset="2"/>
              </a:rPr>
              <a:t> “modeling behavior”</a:t>
            </a:r>
          </a:p>
          <a:p>
            <a:pPr eaLnBrk="1" hangingPunct="1">
              <a:buFontTx/>
              <a:buNone/>
            </a:pPr>
            <a:r>
              <a:rPr lang="en-US" altLang="zh-CN" b="1" smtClean="0">
                <a:solidFill>
                  <a:schemeClr val="bg2"/>
                </a:solidFill>
                <a:sym typeface="Wingdings 2" panose="05020102010507070707" pitchFamily="18" charset="2"/>
              </a:rPr>
              <a:t>2.Desirable Properties of Process Modeling Tools and techniques</a:t>
            </a:r>
          </a:p>
          <a:p>
            <a:pPr eaLnBrk="1" hangingPunct="1">
              <a:buFontTx/>
              <a:buNone/>
            </a:pPr>
            <a:r>
              <a:rPr lang="en-US" altLang="zh-CN" sz="2400" b="1" smtClean="0">
                <a:solidFill>
                  <a:schemeClr val="bg2"/>
                </a:solidFill>
                <a:sym typeface="Wingdings 2" panose="05020102010507070707" pitchFamily="18" charset="2"/>
              </a:rPr>
              <a:t>----five categories of desirable properties: (P68,69)</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18FA64-7FA5-4418-99D8-41BBE16594E4}" type="slidenum">
              <a:rPr kumimoji="0" lang="en-US" altLang="zh-CN" sz="2600" smtClean="0">
                <a:solidFill>
                  <a:schemeClr val="bg1"/>
                </a:solidFill>
              </a:rPr>
              <a:pPr>
                <a:spcBef>
                  <a:spcPct val="0"/>
                </a:spcBef>
                <a:buClrTx/>
                <a:buSzTx/>
                <a:buFontTx/>
                <a:buNone/>
              </a:pPr>
              <a:t>58</a:t>
            </a:fld>
            <a:endParaRPr kumimoji="0" lang="en-US" altLang="zh-CN" sz="2600" smtClean="0">
              <a:solidFill>
                <a:schemeClr val="bg1"/>
              </a:solidFill>
            </a:endParaRPr>
          </a:p>
        </p:txBody>
      </p:sp>
      <p:sp>
        <p:nvSpPr>
          <p:cNvPr id="105475" name="Rectangle 2"/>
          <p:cNvSpPr>
            <a:spLocks noGrp="1" noChangeArrowheads="1"/>
          </p:cNvSpPr>
          <p:nvPr>
            <p:ph type="title"/>
          </p:nvPr>
        </p:nvSpPr>
        <p:spPr/>
        <p:txBody>
          <a:bodyPr/>
          <a:lstStyle/>
          <a:p>
            <a:pPr eaLnBrk="1" hangingPunct="1"/>
            <a:endParaRPr lang="zh-CN" altLang="zh-CN" smtClean="0"/>
          </a:p>
        </p:txBody>
      </p:sp>
      <p:sp>
        <p:nvSpPr>
          <p:cNvPr id="105476" name="Rectangle 3"/>
          <p:cNvSpPr>
            <a:spLocks noGrp="1" noChangeArrowheads="1"/>
          </p:cNvSpPr>
          <p:nvPr>
            <p:ph type="body" idx="1"/>
          </p:nvPr>
        </p:nvSpPr>
        <p:spPr/>
        <p:txBody>
          <a:bodyPr/>
          <a:lstStyle/>
          <a:p>
            <a:pPr eaLnBrk="1" hangingPunct="1"/>
            <a:r>
              <a:rPr lang="zh-CN" altLang="zh-CN" dirty="0" smtClean="0"/>
              <a:t>如何称得上一名优秀的程序员？</a:t>
            </a:r>
          </a:p>
          <a:p>
            <a:pPr eaLnBrk="1" hangingPunct="1"/>
            <a:r>
              <a:rPr lang="zh-CN" altLang="en-US" dirty="0" smtClean="0"/>
              <a:t>系统架构师应该具备的素质是什么？</a:t>
            </a:r>
            <a:endParaRPr lang="en-US" altLang="zh-CN" dirty="0" smtClean="0"/>
          </a:p>
          <a:p>
            <a:pPr eaLnBrk="1" hangingPunct="1"/>
            <a:r>
              <a:rPr lang="zh-CN" altLang="en-US" dirty="0" smtClean="0"/>
              <a:t>来自教材：练习题 </a:t>
            </a:r>
            <a:r>
              <a:rPr lang="en-US" altLang="zh-CN" dirty="0" smtClean="0"/>
              <a:t>4</a:t>
            </a:r>
            <a:r>
              <a:rPr lang="zh-CN" altLang="en-US" dirty="0" smtClean="0"/>
              <a:t>，练习题 </a:t>
            </a:r>
            <a:r>
              <a:rPr lang="en-US" altLang="zh-CN" dirty="0" smtClean="0"/>
              <a:t>11</a:t>
            </a:r>
            <a:r>
              <a:rPr lang="zh-CN" altLang="en-US" dirty="0" smtClean="0"/>
              <a:t>。</a:t>
            </a:r>
            <a:endParaRPr lang="zh-CN"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9C42BE-F922-4C3B-8559-8F56E2012F1D}" type="slidenum">
              <a:rPr kumimoji="0" lang="en-US" altLang="zh-CN" sz="2600" smtClean="0">
                <a:solidFill>
                  <a:schemeClr val="bg1"/>
                </a:solidFill>
              </a:rPr>
              <a:pPr>
                <a:spcBef>
                  <a:spcPct val="0"/>
                </a:spcBef>
                <a:buClrTx/>
                <a:buSzTx/>
                <a:buFontTx/>
                <a:buNone/>
              </a:pPr>
              <a:t>59</a:t>
            </a:fld>
            <a:endParaRPr kumimoji="0" lang="en-US" altLang="zh-CN" sz="2600" smtClean="0">
              <a:solidFill>
                <a:schemeClr val="bg1"/>
              </a:solidFill>
            </a:endParaRPr>
          </a:p>
        </p:txBody>
      </p:sp>
      <p:sp>
        <p:nvSpPr>
          <p:cNvPr id="107523" name="Rectangle 2"/>
          <p:cNvSpPr>
            <a:spLocks noGrp="1" noChangeArrowheads="1"/>
          </p:cNvSpPr>
          <p:nvPr>
            <p:ph type="title"/>
          </p:nvPr>
        </p:nvSpPr>
        <p:spPr>
          <a:xfrm>
            <a:off x="838200" y="228600"/>
            <a:ext cx="8001000" cy="1143000"/>
          </a:xfrm>
        </p:spPr>
        <p:txBody>
          <a:bodyPr/>
          <a:lstStyle/>
          <a:p>
            <a:pPr eaLnBrk="1" hangingPunct="1"/>
            <a:r>
              <a:rPr lang="en-US" altLang="zh-CN" smtClean="0"/>
              <a:t>     </a:t>
            </a:r>
            <a:endParaRPr lang="en-US" altLang="zh-CN" smtClean="0">
              <a:solidFill>
                <a:srgbClr val="000000"/>
              </a:solidFill>
            </a:endParaRPr>
          </a:p>
        </p:txBody>
      </p:sp>
      <p:sp>
        <p:nvSpPr>
          <p:cNvPr id="10752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dirty="0" smtClean="0"/>
              <a:t> </a:t>
            </a:r>
            <a:endParaRPr lang="en-US" altLang="zh-CN" sz="2000" b="1" dirty="0" smtClean="0">
              <a:solidFill>
                <a:srgbClr val="000000"/>
              </a:solidFill>
            </a:endParaRPr>
          </a:p>
          <a:p>
            <a:pPr eaLnBrk="1" hangingPunct="1">
              <a:buFontTx/>
              <a:buNone/>
            </a:pPr>
            <a:r>
              <a:rPr lang="en-US" altLang="zh-CN" b="1" dirty="0" smtClean="0">
                <a:solidFill>
                  <a:schemeClr val="bg2"/>
                </a:solidFill>
                <a:sym typeface="Wingdings 2" panose="05020102010507070707" pitchFamily="18" charset="2"/>
              </a:rPr>
              <a:t></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⑦</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dirty="0" smtClean="0">
              <a:solidFill>
                <a:schemeClr val="bg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2443C1-AC1C-4E80-A486-A05599A8C891}" type="slidenum">
              <a:rPr kumimoji="0" lang="en-US" altLang="zh-CN" sz="2600" smtClean="0">
                <a:solidFill>
                  <a:schemeClr val="bg1"/>
                </a:solidFill>
              </a:rPr>
              <a:pPr>
                <a:spcBef>
                  <a:spcPct val="0"/>
                </a:spcBef>
                <a:buClrTx/>
                <a:buSzTx/>
                <a:buFontTx/>
                <a:buNone/>
              </a:pPr>
              <a:t>6</a:t>
            </a:fld>
            <a:endParaRPr kumimoji="0" lang="en-US" altLang="zh-CN" sz="2600" smtClean="0">
              <a:solidFill>
                <a:schemeClr val="bg1"/>
              </a:solidFill>
            </a:endParaRPr>
          </a:p>
        </p:txBody>
      </p:sp>
      <p:sp>
        <p:nvSpPr>
          <p:cNvPr id="1433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40" name="Rectangle 3"/>
          <p:cNvSpPr>
            <a:spLocks noGrp="1" noChangeArrowheads="1"/>
          </p:cNvSpPr>
          <p:nvPr>
            <p:ph type="body" idx="1"/>
          </p:nvPr>
        </p:nvSpPr>
        <p:spPr>
          <a:xfrm>
            <a:off x="457200" y="115888"/>
            <a:ext cx="8686800" cy="6629400"/>
          </a:xfrm>
        </p:spPr>
        <p:txBody>
          <a:bodyPr/>
          <a:lstStyle/>
          <a:p>
            <a:pPr algn="ctr" eaLnBrk="1" hangingPunct="1">
              <a:lnSpc>
                <a:spcPct val="90000"/>
              </a:lnSpc>
              <a:spcBef>
                <a:spcPct val="50000"/>
              </a:spcBef>
              <a:buClrTx/>
              <a:buSzTx/>
              <a:buFontTx/>
              <a:buNone/>
            </a:pPr>
            <a:r>
              <a:rPr lang="zh-CN" altLang="en-US" b="1" dirty="0" smtClean="0">
                <a:solidFill>
                  <a:schemeClr val="bg2"/>
                </a:solidFill>
                <a:latin typeface="仿宋_GB2312" pitchFamily="49" charset="-122"/>
                <a:ea typeface="仿宋_GB2312" pitchFamily="49" charset="-122"/>
              </a:rPr>
              <a:t>实际情况</a:t>
            </a:r>
            <a:r>
              <a:rPr lang="en-US" altLang="zh-CN" b="1" dirty="0" smtClean="0">
                <a:solidFill>
                  <a:schemeClr val="bg2"/>
                </a:solidFill>
                <a:latin typeface="仿宋_GB2312" pitchFamily="49" charset="-122"/>
                <a:ea typeface="仿宋_GB2312" pitchFamily="49" charset="-122"/>
              </a:rPr>
              <a:t>2</a:t>
            </a:r>
            <a:r>
              <a:rPr lang="zh-CN" altLang="en-US" b="1" dirty="0" smtClean="0">
                <a:solidFill>
                  <a:schemeClr val="bg2"/>
                </a:solidFill>
                <a:latin typeface="仿宋_GB2312" pitchFamily="49" charset="-122"/>
                <a:ea typeface="仿宋_GB2312" pitchFamily="49" charset="-122"/>
              </a:rPr>
              <a:t>（续）</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a:t>
            </a:r>
            <a:r>
              <a:rPr lang="zh-CN" altLang="en-US" sz="2400" b="1" dirty="0" smtClean="0">
                <a:solidFill>
                  <a:schemeClr val="bg2"/>
                </a:solidFill>
                <a:latin typeface="仿宋_GB2312" pitchFamily="49" charset="-122"/>
                <a:ea typeface="仿宋_GB2312" pitchFamily="49" charset="-122"/>
              </a:rPr>
              <a:t>（明明很简单，非得绕圈！）</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solidFill>
                  <a:schemeClr val="bg2"/>
                </a:solidFill>
                <a:latin typeface="仿宋_GB2312" pitchFamily="49" charset="-122"/>
                <a:ea typeface="仿宋_GB2312" pitchFamily="49" charset="-122"/>
              </a:rPr>
              <a:t>  C:</a:t>
            </a:r>
            <a:r>
              <a:rPr lang="zh-CN" altLang="en-US" sz="2400" b="1" dirty="0" smtClean="0">
                <a:solidFill>
                  <a:schemeClr val="bg2"/>
                </a:solidFill>
                <a:latin typeface="仿宋_GB2312" pitchFamily="49" charset="-122"/>
                <a:ea typeface="仿宋_GB2312" pitchFamily="49" charset="-122"/>
              </a:rPr>
              <a:t>还有一些，现在一时想不起来，我想起来的话会再跟 </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你联系，时间上还可以长一些。</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S:</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 !!!!! !!!!!</a:t>
            </a:r>
            <a:r>
              <a:rPr lang="zh-CN" altLang="en-US" sz="2400" b="1" dirty="0" smtClean="0">
                <a:solidFill>
                  <a:schemeClr val="bg2"/>
                </a:solidFill>
                <a:latin typeface="仿宋_GB2312" pitchFamily="49" charset="-122"/>
                <a:ea typeface="仿宋_GB2312" pitchFamily="49" charset="-122"/>
              </a:rPr>
              <a:t>（需求不确定！）</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solidFill>
                  <a:schemeClr val="bg2"/>
                </a:solidFill>
                <a:latin typeface="仿宋_GB2312" pitchFamily="49" charset="-122"/>
                <a:ea typeface="仿宋_GB2312" pitchFamily="49" charset="-122"/>
              </a:rPr>
              <a:t>  T:</a:t>
            </a:r>
            <a:r>
              <a:rPr lang="zh-CN" altLang="en-US" sz="2400" b="1" dirty="0" smtClean="0">
                <a:solidFill>
                  <a:schemeClr val="bg2"/>
                </a:solidFill>
                <a:latin typeface="仿宋_GB2312" pitchFamily="49" charset="-122"/>
                <a:ea typeface="仿宋_GB2312" pitchFamily="49" charset="-122"/>
              </a:rPr>
              <a:t>要不这样吧，你先做一个样子出来给</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看看，一边制作，一边修改。</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这样最好，看见一个基本样子我就知道我到底想要什么了。</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事情就这样定下来了，</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愤怒的撕掉了自己的工作清单</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a:t>
            </a:r>
            <a:r>
              <a:rPr lang="zh-CN" altLang="en-US" sz="2400" b="1" dirty="0" smtClean="0">
                <a:solidFill>
                  <a:schemeClr val="bg2"/>
                </a:solidFill>
                <a:latin typeface="仿宋_GB2312" pitchFamily="49" charset="-122"/>
                <a:ea typeface="仿宋_GB2312" pitchFamily="49" charset="-122"/>
              </a:rPr>
              <a:t>，回去后</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花</a:t>
            </a:r>
            <a:r>
              <a:rPr lang="en-US" altLang="zh-CN" sz="2400" b="1" dirty="0" smtClean="0">
                <a:solidFill>
                  <a:schemeClr val="bg2"/>
                </a:solidFill>
                <a:latin typeface="仿宋_GB2312" pitchFamily="49" charset="-122"/>
                <a:ea typeface="仿宋_GB2312" pitchFamily="49" charset="-122"/>
              </a:rPr>
              <a:t>1</a:t>
            </a:r>
            <a:r>
              <a:rPr lang="zh-CN" altLang="en-US" sz="2400" b="1" dirty="0" smtClean="0">
                <a:solidFill>
                  <a:schemeClr val="bg2"/>
                </a:solidFill>
                <a:latin typeface="仿宋_GB2312" pitchFamily="49" charset="-122"/>
                <a:ea typeface="仿宋_GB2312" pitchFamily="49" charset="-122"/>
              </a:rPr>
              <a:t>天时间用</a:t>
            </a:r>
            <a:r>
              <a:rPr lang="en-US" altLang="zh-CN" sz="2400" b="1" dirty="0" smtClean="0">
                <a:solidFill>
                  <a:schemeClr val="bg2"/>
                </a:solidFill>
                <a:latin typeface="仿宋_GB2312" pitchFamily="49" charset="-122"/>
                <a:ea typeface="仿宋_GB2312" pitchFamily="49" charset="-122"/>
              </a:rPr>
              <a:t>DELPHI</a:t>
            </a:r>
            <a:r>
              <a:rPr lang="zh-CN" altLang="en-US" sz="2400" b="1" dirty="0" smtClean="0">
                <a:solidFill>
                  <a:schemeClr val="bg2"/>
                </a:solidFill>
                <a:latin typeface="仿宋_GB2312" pitchFamily="49" charset="-122"/>
                <a:ea typeface="仿宋_GB2312" pitchFamily="49" charset="-122"/>
              </a:rPr>
              <a:t>做了个样子，只能读</a:t>
            </a:r>
            <a:r>
              <a:rPr lang="en-US" altLang="zh-CN" sz="2400" b="1" dirty="0" smtClean="0">
                <a:solidFill>
                  <a:schemeClr val="bg2"/>
                </a:solidFill>
                <a:latin typeface="仿宋_GB2312" pitchFamily="49" charset="-122"/>
                <a:ea typeface="仿宋_GB2312" pitchFamily="49" charset="-122"/>
              </a:rPr>
              <a:t>BMP</a:t>
            </a:r>
            <a:r>
              <a:rPr lang="zh-CN" altLang="en-US" sz="2400" b="1" dirty="0" smtClean="0">
                <a:solidFill>
                  <a:schemeClr val="bg2"/>
                </a:solidFill>
                <a:latin typeface="仿宋_GB2312" pitchFamily="49" charset="-122"/>
                <a:ea typeface="仿宋_GB2312" pitchFamily="49" charset="-122"/>
              </a:rPr>
              <a:t>和</a:t>
            </a:r>
            <a:r>
              <a:rPr lang="en-US" altLang="zh-CN" sz="2400" b="1" dirty="0" smtClean="0">
                <a:solidFill>
                  <a:schemeClr val="bg2"/>
                </a:solidFill>
                <a:latin typeface="仿宋_GB2312" pitchFamily="49" charset="-122"/>
                <a:ea typeface="仿宋_GB2312" pitchFamily="49" charset="-122"/>
              </a:rPr>
              <a:t>JPG</a:t>
            </a:r>
            <a:r>
              <a:rPr lang="zh-CN" altLang="en-US" sz="2400" b="1" dirty="0" smtClean="0">
                <a:solidFill>
                  <a:schemeClr val="bg2"/>
                </a:solidFill>
                <a:latin typeface="仿宋_GB2312" pitchFamily="49" charset="-122"/>
                <a:ea typeface="仿宋_GB2312" pitchFamily="49" charset="-122"/>
              </a:rPr>
              <a:t>文件，做了些菜单和工具栏，用</a:t>
            </a:r>
            <a:r>
              <a:rPr lang="en-US" altLang="zh-CN" sz="2400" b="1" dirty="0" smtClean="0">
                <a:solidFill>
                  <a:schemeClr val="bg2"/>
                </a:solidFill>
                <a:latin typeface="仿宋_GB2312" pitchFamily="49" charset="-122"/>
                <a:ea typeface="仿宋_GB2312" pitchFamily="49" charset="-122"/>
              </a:rPr>
              <a:t>ACCESS</a:t>
            </a:r>
            <a:r>
              <a:rPr lang="zh-CN" altLang="en-US" sz="2400" b="1" dirty="0" smtClean="0">
                <a:solidFill>
                  <a:schemeClr val="bg2"/>
                </a:solidFill>
                <a:latin typeface="仿宋_GB2312" pitchFamily="49" charset="-122"/>
                <a:ea typeface="仿宋_GB2312" pitchFamily="49" charset="-122"/>
              </a:rPr>
              <a:t>建了一个图片库。就这个</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假</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的程序，</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和</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讨论了一天，</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又修改了几次，又讨论了几次，一周后，这个</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假</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的程序表面看起来和真的一模一样。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158B91-AA45-4556-ABB9-80751BC57381}" type="slidenum">
              <a:rPr kumimoji="0" lang="en-US" altLang="zh-CN" sz="2600" smtClean="0">
                <a:solidFill>
                  <a:schemeClr val="bg1"/>
                </a:solidFill>
              </a:rPr>
              <a:pPr>
                <a:spcBef>
                  <a:spcPct val="0"/>
                </a:spcBef>
                <a:buClrTx/>
                <a:buSzTx/>
                <a:buFontTx/>
                <a:buNone/>
              </a:pPr>
              <a:t>7</a:t>
            </a:fld>
            <a:endParaRPr kumimoji="0" lang="en-US" altLang="zh-CN" sz="2600" smtClean="0">
              <a:solidFill>
                <a:schemeClr val="bg1"/>
              </a:solidFill>
            </a:endParaRPr>
          </a:p>
        </p:txBody>
      </p:sp>
      <p:sp>
        <p:nvSpPr>
          <p:cNvPr id="1638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388" name="Rectangle 3"/>
          <p:cNvSpPr>
            <a:spLocks noGrp="1" noChangeArrowheads="1"/>
          </p:cNvSpPr>
          <p:nvPr>
            <p:ph type="body" idx="1"/>
          </p:nvPr>
        </p:nvSpPr>
        <p:spPr>
          <a:xfrm>
            <a:off x="533400" y="115888"/>
            <a:ext cx="8610600" cy="3124200"/>
          </a:xfrm>
        </p:spPr>
        <p:txBody>
          <a:bodyPr/>
          <a:lstStyle/>
          <a:p>
            <a:pPr algn="ctr" eaLnBrk="1" hangingPunct="1">
              <a:spcBef>
                <a:spcPct val="50000"/>
              </a:spcBef>
              <a:buClrTx/>
              <a:buSzTx/>
              <a:buFontTx/>
              <a:buNone/>
            </a:pPr>
            <a:r>
              <a:rPr lang="zh-CN" altLang="en-US" b="1" smtClean="0">
                <a:latin typeface="仿宋_GB2312" pitchFamily="49" charset="-122"/>
                <a:ea typeface="仿宋_GB2312" pitchFamily="49" charset="-122"/>
              </a:rPr>
              <a:t>实际情况</a:t>
            </a:r>
            <a:r>
              <a:rPr lang="en-US" altLang="zh-CN" b="1" smtClean="0">
                <a:latin typeface="仿宋_GB2312" pitchFamily="49" charset="-122"/>
                <a:ea typeface="仿宋_GB2312" pitchFamily="49" charset="-122"/>
              </a:rPr>
              <a:t>2</a:t>
            </a:r>
            <a:r>
              <a:rPr lang="zh-CN" altLang="en-US" b="1" smtClean="0">
                <a:latin typeface="仿宋_GB2312" pitchFamily="49" charset="-122"/>
                <a:ea typeface="仿宋_GB2312" pitchFamily="49" charset="-122"/>
              </a:rPr>
              <a:t>（续）</a:t>
            </a:r>
          </a:p>
          <a:p>
            <a:pPr eaLnBrk="1" hangingPunct="1">
              <a:spcBef>
                <a:spcPct val="50000"/>
              </a:spcBef>
              <a:buClrTx/>
              <a:buSzTx/>
              <a:buFontTx/>
              <a:buNone/>
            </a:pPr>
            <a:r>
              <a:rPr lang="zh-CN" altLang="en-US" sz="2400" b="1" smtClean="0">
                <a:latin typeface="仿宋_GB2312" pitchFamily="49" charset="-122"/>
                <a:ea typeface="仿宋_GB2312" pitchFamily="49" charset="-122"/>
              </a:rPr>
              <a:t>  于是</a:t>
            </a:r>
            <a:r>
              <a:rPr lang="en-US" altLang="zh-CN" sz="2400" b="1" smtClean="0">
                <a:latin typeface="仿宋_GB2312" pitchFamily="49" charset="-122"/>
                <a:ea typeface="仿宋_GB2312" pitchFamily="49" charset="-122"/>
              </a:rPr>
              <a:t>S</a:t>
            </a:r>
            <a:r>
              <a:rPr lang="zh-CN" altLang="en-US" sz="2400" b="1" smtClean="0">
                <a:latin typeface="仿宋_GB2312" pitchFamily="49" charset="-122"/>
                <a:ea typeface="仿宋_GB2312" pitchFamily="49" charset="-122"/>
              </a:rPr>
              <a:t>打算用</a:t>
            </a:r>
            <a:r>
              <a:rPr lang="en-US" altLang="zh-CN" sz="2400" b="1" smtClean="0">
                <a:latin typeface="仿宋_GB2312" pitchFamily="49" charset="-122"/>
                <a:ea typeface="仿宋_GB2312" pitchFamily="49" charset="-122"/>
              </a:rPr>
              <a:t>VC++</a:t>
            </a:r>
            <a:r>
              <a:rPr lang="zh-CN" altLang="en-US" sz="2400" b="1" smtClean="0">
                <a:latin typeface="仿宋_GB2312" pitchFamily="49" charset="-122"/>
                <a:ea typeface="仿宋_GB2312" pitchFamily="49" charset="-122"/>
              </a:rPr>
              <a:t>重写这个程序，但是他很快发现继续用</a:t>
            </a:r>
            <a:r>
              <a:rPr lang="en-US" altLang="zh-CN" sz="2400" b="1" smtClean="0">
                <a:latin typeface="仿宋_GB2312" pitchFamily="49" charset="-122"/>
                <a:ea typeface="仿宋_GB2312" pitchFamily="49" charset="-122"/>
              </a:rPr>
              <a:t>DELPHI</a:t>
            </a:r>
            <a:r>
              <a:rPr lang="zh-CN" altLang="en-US" sz="2400" b="1" smtClean="0">
                <a:latin typeface="仿宋_GB2312" pitchFamily="49" charset="-122"/>
                <a:ea typeface="仿宋_GB2312" pitchFamily="49" charset="-122"/>
              </a:rPr>
              <a:t>写更方便，因为至少界面不用重做了，于是</a:t>
            </a:r>
            <a:r>
              <a:rPr lang="en-US" altLang="zh-CN" sz="2400" b="1" smtClean="0">
                <a:latin typeface="Times New Roman" panose="02020603050405020304" pitchFamily="18" charset="0"/>
                <a:ea typeface="仿宋_GB2312" pitchFamily="49" charset="-122"/>
              </a:rPr>
              <a:t>……</a:t>
            </a:r>
            <a:r>
              <a:rPr lang="zh-CN" altLang="en-US" sz="2400" b="1" smtClean="0">
                <a:latin typeface="仿宋_GB2312" pitchFamily="49" charset="-122"/>
                <a:ea typeface="仿宋_GB2312" pitchFamily="49" charset="-122"/>
              </a:rPr>
              <a:t>，两个月后，这个事情终于结束了。</a:t>
            </a:r>
          </a:p>
          <a:p>
            <a:pPr eaLnBrk="1" hangingPunct="1">
              <a:spcBef>
                <a:spcPct val="50000"/>
              </a:spcBef>
              <a:buClrTx/>
              <a:buSzTx/>
              <a:buFontTx/>
              <a:buNone/>
            </a:pPr>
            <a:r>
              <a:rPr lang="zh-CN" altLang="en-US" sz="2400" b="1" smtClean="0">
                <a:latin typeface="仿宋_GB2312" pitchFamily="49" charset="-122"/>
                <a:ea typeface="仿宋_GB2312" pitchFamily="49" charset="-122"/>
              </a:rPr>
              <a:t>  </a:t>
            </a:r>
            <a:r>
              <a:rPr lang="en-US" altLang="zh-CN" sz="2400" b="1" smtClean="0">
                <a:latin typeface="仿宋_GB2312" pitchFamily="49" charset="-122"/>
                <a:ea typeface="仿宋_GB2312" pitchFamily="49" charset="-122"/>
              </a:rPr>
              <a:t>S</a:t>
            </a:r>
            <a:r>
              <a:rPr lang="zh-CN" altLang="en-US" sz="2400" b="1" smtClean="0">
                <a:latin typeface="仿宋_GB2312" pitchFamily="49" charset="-122"/>
                <a:ea typeface="仿宋_GB2312" pitchFamily="49" charset="-122"/>
              </a:rPr>
              <a:t>顺利的完成了他的毕业设计</a:t>
            </a:r>
            <a:r>
              <a:rPr lang="en-US" altLang="zh-CN" sz="2400" b="1" smtClean="0">
                <a:latin typeface="仿宋_GB2312" pitchFamily="49" charset="-122"/>
                <a:ea typeface="仿宋_GB2312" pitchFamily="49" charset="-122"/>
              </a:rPr>
              <a:t>《</a:t>
            </a:r>
            <a:r>
              <a:rPr lang="zh-CN" altLang="en-US" sz="2400" b="1" smtClean="0">
                <a:latin typeface="仿宋_GB2312" pitchFamily="49" charset="-122"/>
                <a:ea typeface="仿宋_GB2312" pitchFamily="49" charset="-122"/>
              </a:rPr>
              <a:t>图像压缩优化算法设计</a:t>
            </a:r>
            <a:r>
              <a:rPr lang="en-US" altLang="zh-CN" sz="2400" b="1" smtClean="0">
                <a:latin typeface="仿宋_GB2312" pitchFamily="49" charset="-122"/>
                <a:ea typeface="仿宋_GB2312" pitchFamily="49" charset="-122"/>
              </a:rPr>
              <a:t>》</a:t>
            </a:r>
            <a:r>
              <a:rPr lang="zh-CN" altLang="en-US" sz="2400" b="1" smtClean="0">
                <a:latin typeface="仿宋_GB2312" pitchFamily="49" charset="-122"/>
                <a:ea typeface="仿宋_GB2312" pitchFamily="49" charset="-122"/>
              </a:rPr>
              <a:t>，</a:t>
            </a:r>
            <a:r>
              <a:rPr lang="en-US" altLang="zh-CN" sz="2400" b="1" smtClean="0">
                <a:latin typeface="仿宋_GB2312" pitchFamily="49" charset="-122"/>
                <a:ea typeface="仿宋_GB2312" pitchFamily="49" charset="-122"/>
              </a:rPr>
              <a:t>C</a:t>
            </a:r>
            <a:r>
              <a:rPr lang="zh-CN" altLang="en-US" sz="2400" b="1" smtClean="0">
                <a:latin typeface="仿宋_GB2312" pitchFamily="49" charset="-122"/>
                <a:ea typeface="仿宋_GB2312" pitchFamily="49" charset="-122"/>
              </a:rPr>
              <a:t>一直使用这个软件管理他的图片，并庆幸花了较少的钱得到了这么有用的东西</a:t>
            </a:r>
            <a:r>
              <a:rPr lang="en-US" altLang="zh-CN" sz="2400" b="1" smtClean="0">
                <a:latin typeface="仿宋_GB2312" pitchFamily="49" charset="-122"/>
                <a:ea typeface="仿宋_GB2312" pitchFamily="49" charset="-122"/>
              </a:rPr>
              <a:t>.</a:t>
            </a:r>
          </a:p>
          <a:p>
            <a:pPr eaLnBrk="1" hangingPunct="1">
              <a:buFontTx/>
              <a:buNone/>
            </a:pPr>
            <a:endParaRPr lang="en-US" altLang="zh-CN" sz="2400" b="1" smtClean="0"/>
          </a:p>
        </p:txBody>
      </p:sp>
      <p:sp>
        <p:nvSpPr>
          <p:cNvPr id="133125" name="AutoShape 5"/>
          <p:cNvSpPr>
            <a:spLocks noChangeArrowheads="1"/>
          </p:cNvSpPr>
          <p:nvPr/>
        </p:nvSpPr>
        <p:spPr bwMode="auto">
          <a:xfrm>
            <a:off x="4343400" y="2852738"/>
            <a:ext cx="990600" cy="685800"/>
          </a:xfrm>
          <a:prstGeom prst="downArrow">
            <a:avLst>
              <a:gd name="adj1" fmla="val 50000"/>
              <a:gd name="adj2" fmla="val 25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3126" name="Rectangle 6"/>
          <p:cNvSpPr>
            <a:spLocks noChangeArrowheads="1"/>
          </p:cNvSpPr>
          <p:nvPr/>
        </p:nvSpPr>
        <p:spPr bwMode="auto">
          <a:xfrm>
            <a:off x="2286000" y="3500438"/>
            <a:ext cx="533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rPr>
              <a:t>          </a:t>
            </a:r>
            <a:r>
              <a:rPr lang="en-US" altLang="zh-CN" b="1">
                <a:solidFill>
                  <a:srgbClr val="0000FF"/>
                </a:solidFill>
              </a:rPr>
              <a:t>Prototyping</a:t>
            </a:r>
            <a:r>
              <a:rPr lang="en-US" altLang="zh-CN" b="1"/>
              <a:t> Model</a:t>
            </a:r>
          </a:p>
          <a:p>
            <a:pPr eaLnBrk="1" hangingPunct="1">
              <a:spcBef>
                <a:spcPct val="0"/>
              </a:spcBef>
              <a:buClrTx/>
              <a:buSzTx/>
              <a:buFontTx/>
              <a:buNone/>
            </a:pPr>
            <a:r>
              <a:rPr lang="en-US" altLang="zh-CN" b="1"/>
              <a:t>  (</a:t>
            </a:r>
            <a:r>
              <a:rPr lang="zh-CN" altLang="en-US" b="1"/>
              <a:t>通过建立简单原型完成了任务</a:t>
            </a:r>
            <a:r>
              <a:rPr lang="en-US" altLang="zh-CN" b="1"/>
              <a:t>)</a:t>
            </a:r>
          </a:p>
        </p:txBody>
      </p:sp>
      <p:sp>
        <p:nvSpPr>
          <p:cNvPr id="16391" name="Text Box 7"/>
          <p:cNvSpPr txBox="1">
            <a:spLocks noChangeArrowheads="1"/>
          </p:cNvSpPr>
          <p:nvPr/>
        </p:nvSpPr>
        <p:spPr bwMode="auto">
          <a:xfrm>
            <a:off x="468313" y="4530725"/>
            <a:ext cx="86756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zh-CN" altLang="en-US" sz="2400" b="1">
                <a:solidFill>
                  <a:srgbClr val="0000FF"/>
                </a:solidFill>
              </a:rPr>
              <a:t>备注</a:t>
            </a:r>
            <a:r>
              <a:rPr lang="en-US" altLang="zh-CN" sz="2400" b="1">
                <a:solidFill>
                  <a:srgbClr val="0000FF"/>
                </a:solidFill>
              </a:rPr>
              <a:t>: </a:t>
            </a:r>
            <a:r>
              <a:rPr lang="zh-CN" altLang="en-US" sz="2400" b="1">
                <a:solidFill>
                  <a:srgbClr val="0000FF"/>
                </a:solidFill>
              </a:rPr>
              <a:t>因为软件规模小</a:t>
            </a:r>
            <a:r>
              <a:rPr lang="en-US" altLang="zh-CN" sz="2400" b="1">
                <a:solidFill>
                  <a:srgbClr val="0000FF"/>
                </a:solidFill>
              </a:rPr>
              <a:t>,</a:t>
            </a:r>
            <a:r>
              <a:rPr lang="zh-CN" altLang="en-US" sz="2400" b="1">
                <a:solidFill>
                  <a:srgbClr val="0000FF"/>
                </a:solidFill>
              </a:rPr>
              <a:t>这里的原型已经分不清是需求原型、</a:t>
            </a:r>
          </a:p>
          <a:p>
            <a:pPr eaLnBrk="1" hangingPunct="1">
              <a:lnSpc>
                <a:spcPct val="80000"/>
              </a:lnSpc>
              <a:spcBef>
                <a:spcPct val="50000"/>
              </a:spcBef>
              <a:buClrTx/>
              <a:buSzTx/>
              <a:buFontTx/>
              <a:buNone/>
            </a:pPr>
            <a:r>
              <a:rPr lang="zh-CN" altLang="en-US" sz="2400" b="1">
                <a:solidFill>
                  <a:srgbClr val="0000FF"/>
                </a:solidFill>
              </a:rPr>
              <a:t>          原型界面、还是设计原型等。</a:t>
            </a: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1: </a:t>
            </a:r>
            <a:r>
              <a:rPr lang="zh-CN" altLang="en-US" sz="2400" b="1">
                <a:solidFill>
                  <a:srgbClr val="0000FF"/>
                </a:solidFill>
              </a:rPr>
              <a:t>下一个项目如果规模比较大且复杂，将采用什么方法呢</a:t>
            </a:r>
            <a:r>
              <a:rPr lang="en-US" altLang="zh-CN" sz="2400" b="1">
                <a:solidFill>
                  <a:srgbClr val="0000FF"/>
                </a:solidFill>
              </a:rPr>
              <a:t>? </a:t>
            </a: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2: </a:t>
            </a:r>
            <a:r>
              <a:rPr lang="zh-CN" altLang="en-US" sz="2400" b="1">
                <a:solidFill>
                  <a:srgbClr val="0000FF"/>
                </a:solidFill>
              </a:rPr>
              <a:t>是否需要对采用的“开发过程”本身得有更详细的界定</a:t>
            </a:r>
          </a:p>
          <a:p>
            <a:pPr eaLnBrk="1" hangingPunct="1">
              <a:lnSpc>
                <a:spcPct val="80000"/>
              </a:lnSpc>
              <a:spcBef>
                <a:spcPct val="50000"/>
              </a:spcBef>
              <a:buClrTx/>
              <a:buSzTx/>
              <a:buFontTx/>
              <a:buNone/>
            </a:pPr>
            <a:r>
              <a:rPr lang="zh-CN" altLang="en-US" sz="2400" b="1">
                <a:solidFill>
                  <a:srgbClr val="0000FF"/>
                </a:solidFill>
              </a:rPr>
              <a:t>           和理解，积累更多经验以应对更复杂的情况呢</a:t>
            </a:r>
            <a:r>
              <a:rPr lang="en-US" altLang="zh-CN" sz="2400" b="1">
                <a:solidFill>
                  <a:srgbClr val="0000FF"/>
                </a:solidFill>
              </a:rPr>
              <a:t>?</a:t>
            </a:r>
          </a:p>
        </p:txBody>
      </p:sp>
      <p:sp>
        <p:nvSpPr>
          <p:cNvPr id="2" name="文本框 1"/>
          <p:cNvSpPr txBox="1"/>
          <p:nvPr/>
        </p:nvSpPr>
        <p:spPr>
          <a:xfrm>
            <a:off x="533400" y="3355975"/>
            <a:ext cx="1809750" cy="461963"/>
          </a:xfrm>
          <a:prstGeom prst="rect">
            <a:avLst/>
          </a:prstGeom>
          <a:solidFill>
            <a:schemeClr val="bg1">
              <a:lumMod val="85000"/>
            </a:schemeClr>
          </a:solidFill>
          <a:ln w="15875">
            <a:solidFill>
              <a:srgbClr val="660066"/>
            </a:solidFill>
          </a:ln>
        </p:spPr>
        <p:txBody>
          <a:bodyPr>
            <a:spAutoFit/>
          </a:bodyPr>
          <a:lstStyle/>
          <a:p>
            <a:pPr>
              <a:defRPr/>
            </a:pPr>
            <a:r>
              <a:rPr lang="zh-CN" altLang="en-US" b="1" dirty="0"/>
              <a:t>套路问题</a:t>
            </a:r>
          </a:p>
        </p:txBody>
      </p:sp>
      <p:cxnSp>
        <p:nvCxnSpPr>
          <p:cNvPr id="16393" name="直接箭头连接符 3"/>
          <p:cNvCxnSpPr>
            <a:cxnSpLocks noChangeShapeType="1"/>
            <a:stCxn id="2" idx="3"/>
          </p:cNvCxnSpPr>
          <p:nvPr/>
        </p:nvCxnSpPr>
        <p:spPr bwMode="auto">
          <a:xfrm>
            <a:off x="2343150" y="3586163"/>
            <a:ext cx="284163" cy="4905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p:cTn id="7" dur="500" fill="hold"/>
                                        <p:tgtEl>
                                          <p:spTgt spid="133125"/>
                                        </p:tgtEl>
                                        <p:attrNameLst>
                                          <p:attrName>ppt_x</p:attrName>
                                        </p:attrNameLst>
                                      </p:cBhvr>
                                      <p:tavLst>
                                        <p:tav tm="0">
                                          <p:val>
                                            <p:strVal val="#ppt_x"/>
                                          </p:val>
                                        </p:tav>
                                        <p:tav tm="100000">
                                          <p:val>
                                            <p:strVal val="#ppt_x"/>
                                          </p:val>
                                        </p:tav>
                                      </p:tavLst>
                                    </p:anim>
                                    <p:anim calcmode="lin" valueType="num">
                                      <p:cBhvr>
                                        <p:cTn id="8" dur="500" fill="hold"/>
                                        <p:tgtEl>
                                          <p:spTgt spid="133125"/>
                                        </p:tgtEl>
                                        <p:attrNameLst>
                                          <p:attrName>ppt_y</p:attrName>
                                        </p:attrNameLst>
                                      </p:cBhvr>
                                      <p:tavLst>
                                        <p:tav tm="0">
                                          <p:val>
                                            <p:strVal val="#ppt_y-#ppt_h/2"/>
                                          </p:val>
                                        </p:tav>
                                        <p:tav tm="100000">
                                          <p:val>
                                            <p:strVal val="#ppt_y"/>
                                          </p:val>
                                        </p:tav>
                                      </p:tavLst>
                                    </p:anim>
                                    <p:anim calcmode="lin" valueType="num">
                                      <p:cBhvr>
                                        <p:cTn id="9" dur="500" fill="hold"/>
                                        <p:tgtEl>
                                          <p:spTgt spid="133125"/>
                                        </p:tgtEl>
                                        <p:attrNameLst>
                                          <p:attrName>ppt_w</p:attrName>
                                        </p:attrNameLst>
                                      </p:cBhvr>
                                      <p:tavLst>
                                        <p:tav tm="0">
                                          <p:val>
                                            <p:strVal val="#ppt_w"/>
                                          </p:val>
                                        </p:tav>
                                        <p:tav tm="100000">
                                          <p:val>
                                            <p:strVal val="#ppt_w"/>
                                          </p:val>
                                        </p:tav>
                                      </p:tavLst>
                                    </p:anim>
                                    <p:anim calcmode="lin" valueType="num">
                                      <p:cBhvr>
                                        <p:cTn id="10" dur="500" fill="hold"/>
                                        <p:tgtEl>
                                          <p:spTgt spid="13312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3126"/>
                                        </p:tgtEl>
                                        <p:attrNameLst>
                                          <p:attrName>style.visibility</p:attrName>
                                        </p:attrNameLst>
                                      </p:cBhvr>
                                      <p:to>
                                        <p:strVal val="visible"/>
                                      </p:to>
                                    </p:set>
                                    <p:animEffect transition="in" filter="dissolve">
                                      <p:cBhvr>
                                        <p:cTn id="15"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smtClean="0"/>
          </a:p>
        </p:txBody>
      </p:sp>
      <p:sp>
        <p:nvSpPr>
          <p:cNvPr id="18435" name="内容占位符 2"/>
          <p:cNvSpPr>
            <a:spLocks noGrp="1"/>
          </p:cNvSpPr>
          <p:nvPr>
            <p:ph idx="1"/>
          </p:nvPr>
        </p:nvSpPr>
        <p:spPr>
          <a:xfrm>
            <a:off x="755576" y="1772816"/>
            <a:ext cx="8388424" cy="5085184"/>
          </a:xfrm>
        </p:spPr>
        <p:txBody>
          <a:bodyPr/>
          <a:lstStyle/>
          <a:p>
            <a:r>
              <a:rPr lang="zh-CN" altLang="en-US" b="1" dirty="0" smtClean="0"/>
              <a:t>现代大型软件工程中模型与流程的作用：</a:t>
            </a:r>
            <a:endParaRPr lang="en-US" altLang="zh-CN" b="1" dirty="0" smtClean="0"/>
          </a:p>
          <a:p>
            <a:pPr lvl="1"/>
            <a:r>
              <a:rPr lang="zh-CN" altLang="en-US" b="1" dirty="0" smtClean="0"/>
              <a:t>现代大型软件系统的开发中，工程化的开发控制取代个人英雄主义</a:t>
            </a:r>
            <a:r>
              <a:rPr lang="zh-CN" altLang="en-US" b="1" dirty="0" smtClean="0"/>
              <a:t>，这样才能保证软件系统开发成功；</a:t>
            </a:r>
            <a:endParaRPr lang="en-US" altLang="zh-CN" b="1" dirty="0" smtClean="0"/>
          </a:p>
          <a:p>
            <a:pPr lvl="1"/>
            <a:r>
              <a:rPr lang="zh-CN" altLang="en-US" b="1" dirty="0" smtClean="0">
                <a:solidFill>
                  <a:srgbClr val="0000FF"/>
                </a:solidFill>
              </a:rPr>
              <a:t>一个编程高手并不一定是一个优秀程序员</a:t>
            </a:r>
            <a:r>
              <a:rPr lang="zh-CN" altLang="en-US" b="1" dirty="0" smtClean="0"/>
              <a:t>，一个优秀程序员却是能将出色的编程能力和开发技巧同严格的软件工程思想有机结合（编程只是软件生命周期中的其中一环），优秀程序员应该掌握软件开发各个阶段的基本技能，如市场分析，可行性分析，需求分析，结构设计，详细设计，编程实现、</a:t>
            </a:r>
            <a:r>
              <a:rPr lang="zh-CN" altLang="en-US" b="1" dirty="0" smtClean="0"/>
              <a:t>软件测试，软件评价等等</a:t>
            </a:r>
            <a:r>
              <a:rPr lang="zh-CN" altLang="en-US" b="1" dirty="0" smtClean="0"/>
              <a:t>。</a:t>
            </a:r>
            <a:endParaRPr lang="en-US" altLang="zh-CN" b="1" dirty="0" smtClean="0"/>
          </a:p>
          <a:p>
            <a:pPr lvl="1"/>
            <a:r>
              <a:rPr lang="zh-CN" altLang="en-US" b="1" dirty="0" smtClean="0"/>
              <a:t>简单概括对软件工程的看法</a:t>
            </a:r>
            <a:r>
              <a:rPr lang="en-US" altLang="zh-CN" b="1" dirty="0" smtClean="0"/>
              <a:t>:</a:t>
            </a:r>
            <a:r>
              <a:rPr lang="zh-CN" altLang="en-US" b="1" dirty="0" smtClean="0"/>
              <a:t>“</a:t>
            </a:r>
            <a:r>
              <a:rPr lang="zh-CN" altLang="en-US" b="1" dirty="0" smtClean="0">
                <a:solidFill>
                  <a:srgbClr val="0033CC"/>
                </a:solidFill>
              </a:rPr>
              <a:t>创意无限，流程保证</a:t>
            </a:r>
            <a:r>
              <a:rPr lang="zh-CN" altLang="en-US" b="1" dirty="0" smtClean="0"/>
              <a:t>”。</a:t>
            </a:r>
            <a:endParaRPr lang="en-US" altLang="zh-CN" b="1" dirty="0" smtClean="0"/>
          </a:p>
          <a:p>
            <a:pPr lvl="2"/>
            <a:r>
              <a:rPr lang="zh-CN" altLang="en-US" b="1" dirty="0" smtClean="0"/>
              <a:t>在一个较大型软件开发过程中，若其中一个小组在使用旧的开发环境开发完毕后，提出使用新的开发环境完成整个系统的下一个新版本，如何决定？（该小组一般要完成多项验证工作）</a:t>
            </a:r>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64D31A47-A001-4306-9575-120F98FEC79F}" type="slidenum">
              <a:rPr kumimoji="0" lang="en-US" altLang="zh-CN" sz="2600" smtClean="0">
                <a:solidFill>
                  <a:schemeClr val="bg1"/>
                </a:solidFill>
              </a:rPr>
              <a:pPr/>
              <a:t>8</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0B9528-B09E-4C10-983E-D658B3FAC85F}" type="slidenum">
              <a:rPr kumimoji="0" lang="en-US" altLang="zh-CN" sz="2600" smtClean="0">
                <a:solidFill>
                  <a:schemeClr val="bg1"/>
                </a:solidFill>
              </a:rPr>
              <a:pPr>
                <a:spcBef>
                  <a:spcPct val="0"/>
                </a:spcBef>
                <a:buClrTx/>
                <a:buSzTx/>
                <a:buFontTx/>
                <a:buNone/>
              </a:pPr>
              <a:t>9</a:t>
            </a:fld>
            <a:endParaRPr kumimoji="0" lang="en-US" altLang="zh-CN" sz="2600" smtClean="0">
              <a:solidFill>
                <a:schemeClr val="bg1"/>
              </a:solidFill>
            </a:endParaRPr>
          </a:p>
        </p:txBody>
      </p:sp>
      <p:sp>
        <p:nvSpPr>
          <p:cNvPr id="1945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err="1" smtClean="0">
                <a:solidFill>
                  <a:srgbClr val="0000FF"/>
                </a:solidFill>
              </a:rPr>
              <a:t>Contents</a:t>
            </a:r>
            <a:r>
              <a:rPr lang="en-US" altLang="zh-CN" b="1" dirty="0" err="1" smtClean="0"/>
              <a:t>:</a:t>
            </a:r>
            <a:r>
              <a:rPr lang="en-US" altLang="zh-CN" sz="2400" b="1" dirty="0" err="1" smtClean="0"/>
              <a:t>A</a:t>
            </a:r>
            <a:r>
              <a:rPr lang="en-US" altLang="zh-CN" sz="2400" b="1" dirty="0" smtClean="0"/>
              <a:t>: process(</a:t>
            </a:r>
            <a:r>
              <a:rPr lang="zh-CN" altLang="en-US" sz="2400" b="1" dirty="0" smtClean="0"/>
              <a:t>过程定义</a:t>
            </a:r>
            <a:r>
              <a:rPr lang="en-US" altLang="zh-CN" sz="2400" b="1" dirty="0" smtClean="0"/>
              <a:t>) + modeling software</a:t>
            </a:r>
          </a:p>
          <a:p>
            <a:pPr eaLnBrk="1" hangingPunct="1">
              <a:lnSpc>
                <a:spcPct val="90000"/>
              </a:lnSpc>
              <a:buFontTx/>
              <a:buNone/>
            </a:pPr>
            <a:r>
              <a:rPr lang="en-US" altLang="zh-CN" sz="2400" b="1" dirty="0" smtClean="0"/>
              <a:t>                      development(</a:t>
            </a:r>
            <a:r>
              <a:rPr lang="zh-CN" altLang="en-US" sz="2400" b="1" dirty="0" smtClean="0"/>
              <a:t>软件开发建模</a:t>
            </a:r>
            <a:r>
              <a:rPr lang="en-US" altLang="zh-CN" sz="2400" b="1" dirty="0" smtClean="0"/>
              <a:t>)</a:t>
            </a:r>
          </a:p>
          <a:p>
            <a:pPr eaLnBrk="1" hangingPunct="1">
              <a:lnSpc>
                <a:spcPct val="90000"/>
              </a:lnSpc>
              <a:buFontTx/>
              <a:buNone/>
            </a:pPr>
            <a:r>
              <a:rPr lang="en-US" altLang="zh-CN" sz="2400" b="1" dirty="0" smtClean="0"/>
              <a:t>                 B: several software process models</a:t>
            </a:r>
          </a:p>
          <a:p>
            <a:pPr eaLnBrk="1" hangingPunct="1">
              <a:lnSpc>
                <a:spcPct val="90000"/>
              </a:lnSpc>
              <a:buFontTx/>
              <a:buNone/>
            </a:pPr>
            <a:r>
              <a:rPr lang="en-US" altLang="zh-CN" sz="2400" b="1" dirty="0" smtClean="0"/>
              <a:t>                 C: static and dynamic modeling techniques </a:t>
            </a:r>
          </a:p>
          <a:p>
            <a:pPr eaLnBrk="1" hangingPunct="1">
              <a:lnSpc>
                <a:spcPct val="90000"/>
              </a:lnSpc>
              <a:buFontTx/>
              <a:buNone/>
            </a:pPr>
            <a:r>
              <a:rPr lang="en-US" altLang="zh-CN" sz="2400" b="1" dirty="0" smtClean="0"/>
              <a:t>                 D: examples</a:t>
            </a:r>
          </a:p>
          <a:p>
            <a:pPr eaLnBrk="1" hangingPunct="1">
              <a:lnSpc>
                <a:spcPct val="90000"/>
              </a:lnSpc>
              <a:buFontTx/>
              <a:buNone/>
            </a:pPr>
            <a:r>
              <a:rPr lang="en-US" altLang="zh-CN" b="1" dirty="0" smtClean="0"/>
              <a:t>2.1 The Meaning of Process (</a:t>
            </a:r>
            <a:r>
              <a:rPr lang="zh-CN" altLang="en-US" b="1" dirty="0" smtClean="0"/>
              <a:t>过程的含义</a:t>
            </a:r>
            <a:r>
              <a:rPr lang="en-US" altLang="zh-CN" b="1" dirty="0" smtClean="0"/>
              <a:t>) </a:t>
            </a:r>
          </a:p>
          <a:p>
            <a:pPr eaLnBrk="1" hangingPunct="1">
              <a:lnSpc>
                <a:spcPct val="90000"/>
              </a:lnSpc>
              <a:buFontTx/>
              <a:buNone/>
            </a:pPr>
            <a:r>
              <a:rPr lang="en-US" altLang="zh-CN" b="1" dirty="0" smtClean="0"/>
              <a:t>1. The definition for process</a:t>
            </a:r>
            <a:r>
              <a:rPr lang="zh-CN" altLang="en-US" b="1" dirty="0" smtClean="0"/>
              <a:t>（过程的定义）</a:t>
            </a:r>
          </a:p>
          <a:p>
            <a:pPr eaLnBrk="1" hangingPunct="1">
              <a:lnSpc>
                <a:spcPct val="90000"/>
              </a:lnSpc>
              <a:buFontTx/>
              <a:buNone/>
            </a:pPr>
            <a:r>
              <a:rPr lang="zh-CN" altLang="en-US" sz="2400" dirty="0" smtClean="0"/>
              <a:t>    </a:t>
            </a:r>
            <a:r>
              <a:rPr lang="zh-CN" altLang="en-US" sz="2400" b="1" dirty="0" smtClean="0">
                <a:solidFill>
                  <a:schemeClr val="bg2"/>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process</a:t>
            </a:r>
            <a:r>
              <a:rPr lang="en-US" altLang="zh-CN" sz="2400" b="1" dirty="0" smtClean="0">
                <a:solidFill>
                  <a:schemeClr val="bg2"/>
                </a:solidFill>
                <a:sym typeface="Wingdings 2" panose="05020102010507070707" pitchFamily="18" charset="2"/>
              </a:rPr>
              <a:t>: (P45) </a:t>
            </a:r>
            <a:r>
              <a:rPr lang="zh-CN" altLang="en-US" sz="2400" b="1" dirty="0" smtClean="0"/>
              <a:t>软件开发活动中</a:t>
            </a:r>
            <a:r>
              <a:rPr lang="zh-CN" altLang="en-US" sz="2400" b="1" dirty="0" smtClean="0">
                <a:solidFill>
                  <a:schemeClr val="bg2"/>
                </a:solidFill>
                <a:sym typeface="Wingdings 2" panose="05020102010507070707" pitchFamily="18" charset="2"/>
              </a:rPr>
              <a:t>产生某种期望结果的</a:t>
            </a:r>
          </a:p>
          <a:p>
            <a:pPr eaLnBrk="1" hangingPunct="1">
              <a:lnSpc>
                <a:spcPct val="90000"/>
              </a:lnSpc>
              <a:buFontTx/>
              <a:buNone/>
            </a:pPr>
            <a:r>
              <a:rPr lang="zh-CN" altLang="en-US"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一系列有序任务</a:t>
            </a:r>
            <a:r>
              <a:rPr lang="zh-CN" altLang="en-US" sz="2400" b="1" dirty="0" smtClean="0">
                <a:solidFill>
                  <a:schemeClr val="bg2"/>
                </a:solidFill>
                <a:sym typeface="Wingdings 2" panose="05020102010507070707" pitchFamily="18" charset="2"/>
              </a:rPr>
              <a:t>，涉及</a:t>
            </a:r>
            <a:r>
              <a:rPr lang="zh-CN" altLang="en-US" sz="2400" b="1" u="sng" dirty="0" smtClean="0">
                <a:solidFill>
                  <a:srgbClr val="0000FF"/>
                </a:solidFill>
                <a:sym typeface="Wingdings 2" panose="05020102010507070707" pitchFamily="18" charset="2"/>
              </a:rPr>
              <a:t>活动、约束和资源</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characteristics: A: activities</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可继续分解为系列动作</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B: resource, constraints(</a:t>
            </a:r>
            <a:r>
              <a:rPr lang="zh-CN" altLang="en-US" sz="2400" b="1" dirty="0" smtClean="0">
                <a:solidFill>
                  <a:schemeClr val="bg2"/>
                </a:solidFill>
                <a:sym typeface="Wingdings 2" panose="05020102010507070707" pitchFamily="18" charset="2"/>
              </a:rPr>
              <a:t>软硬件工具，进度</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C: </a:t>
            </a:r>
            <a:r>
              <a:rPr lang="en-US" altLang="zh-CN" sz="2400" b="1" dirty="0" err="1" smtClean="0">
                <a:solidFill>
                  <a:schemeClr val="bg2"/>
                </a:solidFill>
                <a:sym typeface="Wingdings 2" panose="05020102010507070707" pitchFamily="18" charset="2"/>
              </a:rPr>
              <a:t>subprocess</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大型过程可看作子过程的链接</a:t>
            </a:r>
            <a:r>
              <a:rPr lang="en-US" altLang="zh-CN" sz="2400" b="1" dirty="0" smtClean="0">
                <a:solidFill>
                  <a:schemeClr val="bg2"/>
                </a:solidFill>
                <a:sym typeface="Wingdings 2" panose="05020102010507070707" pitchFamily="18" charset="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9354</TotalTime>
  <Words>6619</Words>
  <Application>Microsoft Office PowerPoint</Application>
  <PresentationFormat>全屏显示(4:3)</PresentationFormat>
  <Paragraphs>836</Paragraphs>
  <Slides>59</Slides>
  <Notes>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MS PGothic</vt:lpstr>
      <vt:lpstr>仿宋_GB2312</vt:lpstr>
      <vt:lpstr>华文新魏</vt:lpstr>
      <vt:lpstr>宋体</vt:lpstr>
      <vt:lpstr>Arial</vt:lpstr>
      <vt:lpstr>Comic Sans MS</vt:lpstr>
      <vt:lpstr>Times New Roman</vt:lpstr>
      <vt:lpstr>Wingdings</vt:lpstr>
      <vt:lpstr>Wingdings 2</vt:lpstr>
      <vt:lpstr>Capsules</vt:lpstr>
      <vt:lpstr>                      从 一 个小小 案 例 谈 起</vt:lpstr>
      <vt:lpstr>                                 工 作 清 单 （最简版 ）</vt:lpstr>
      <vt:lpstr> The 8 generic phases of      software engineering (效法软件工程的几个阶段)</vt:lpstr>
      <vt:lpstr>PowerPoint 演示文稿</vt:lpstr>
      <vt:lpstr>PowerPoint 演示文稿</vt:lpstr>
      <vt:lpstr>PowerPoint 演示文稿</vt:lpstr>
      <vt:lpstr>PowerPoint 演示文稿</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Fig2.2 The software development process in reality</vt:lpstr>
      <vt:lpstr>      Chapter 2  Modeling the Process                          and life cycle</vt:lpstr>
      <vt:lpstr>      Chapter 2  Modeling the Process                          and life cycle</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Phases Development: Increments and Iterations</vt:lpstr>
      <vt:lpstr>      Chapter 2  Modeling the Process                          and life cycle</vt:lpstr>
      <vt:lpstr>Fig2.9 The incremental and iterative models</vt:lpstr>
      <vt:lpstr>      Chapter 2  Modeling the Process                          and life cycle</vt:lpstr>
      <vt:lpstr> Chapter 2  Modeling the Process                       and life cycle</vt:lpstr>
      <vt:lpstr>PowerPoint 演示文稿</vt:lpstr>
      <vt:lpstr>PowerPoint 演示文稿</vt:lpstr>
      <vt:lpstr>PowerPoint 演示文稿</vt:lpstr>
      <vt:lpstr>进化式分析和设计——早期迭代的主要形式</vt:lpstr>
      <vt:lpstr>      Chapter 2  Modeling the Process                          and life cycle</vt:lpstr>
      <vt:lpstr>      Chapter 2  Modeling the Process                          and life cycle</vt:lpstr>
      <vt:lpstr>PowerPoint 演示文稿</vt:lpstr>
      <vt:lpstr>操作概念/领域模型－简单实例</vt:lpstr>
      <vt:lpstr>      Chapter 2  Modeling the Process                          and life cycle</vt:lpstr>
      <vt:lpstr>      Chapter 2  Modeling the Process                          and life cycle</vt:lpstr>
      <vt:lpstr>      Chapter 2  Modeling the Process                          and life cycle</vt:lpstr>
      <vt:lpstr>      Chapter 2  Modeling the Process                          and life cycle</vt:lpstr>
      <vt:lpstr> </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PowerPoint 演示文稿</vt:lpstr>
      <vt:lpstr>PowerPoint 演示文稿</vt:lpstr>
      <vt:lpstr>PowerPoint 演示文稿</vt:lpstr>
      <vt:lpstr>Fig2.11 The process of starting a car (Lai 1991)</vt:lpstr>
      <vt:lpstr>Fig2.12 Transition diagram for a car (Lai 1991)</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PowerPoint 演示文稿</vt:lpstr>
      <vt:lpstr>     </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143</cp:revision>
  <dcterms:created xsi:type="dcterms:W3CDTF">2003-11-03T03:09:18Z</dcterms:created>
  <dcterms:modified xsi:type="dcterms:W3CDTF">2022-03-01T12:20:27Z</dcterms:modified>
</cp:coreProperties>
</file>