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sldIdLst>
    <p:sldId id="366" r:id="rId2"/>
    <p:sldId id="374" r:id="rId3"/>
    <p:sldId id="313" r:id="rId4"/>
    <p:sldId id="330" r:id="rId5"/>
    <p:sldId id="392" r:id="rId6"/>
    <p:sldId id="349" r:id="rId7"/>
    <p:sldId id="331" r:id="rId8"/>
    <p:sldId id="355" r:id="rId9"/>
    <p:sldId id="372" r:id="rId10"/>
    <p:sldId id="332" r:id="rId11"/>
    <p:sldId id="375" r:id="rId12"/>
    <p:sldId id="356" r:id="rId13"/>
    <p:sldId id="357" r:id="rId14"/>
    <p:sldId id="358" r:id="rId15"/>
    <p:sldId id="333" r:id="rId16"/>
    <p:sldId id="359" r:id="rId17"/>
    <p:sldId id="380" r:id="rId18"/>
    <p:sldId id="373" r:id="rId19"/>
    <p:sldId id="388" r:id="rId20"/>
    <p:sldId id="334" r:id="rId21"/>
    <p:sldId id="381" r:id="rId22"/>
    <p:sldId id="360" r:id="rId23"/>
    <p:sldId id="361" r:id="rId24"/>
    <p:sldId id="362" r:id="rId25"/>
    <p:sldId id="378" r:id="rId26"/>
    <p:sldId id="335" r:id="rId27"/>
    <p:sldId id="382" r:id="rId28"/>
    <p:sldId id="336" r:id="rId29"/>
    <p:sldId id="379" r:id="rId30"/>
    <p:sldId id="389" r:id="rId31"/>
    <p:sldId id="350" r:id="rId32"/>
    <p:sldId id="337" r:id="rId33"/>
    <p:sldId id="383" r:id="rId34"/>
    <p:sldId id="338" r:id="rId35"/>
    <p:sldId id="384" r:id="rId36"/>
    <p:sldId id="376" r:id="rId37"/>
    <p:sldId id="339" r:id="rId38"/>
    <p:sldId id="348" r:id="rId39"/>
    <p:sldId id="363" r:id="rId40"/>
    <p:sldId id="340" r:id="rId41"/>
    <p:sldId id="364" r:id="rId42"/>
    <p:sldId id="341" r:id="rId43"/>
    <p:sldId id="386" r:id="rId44"/>
    <p:sldId id="342" r:id="rId45"/>
    <p:sldId id="351" r:id="rId46"/>
    <p:sldId id="385" r:id="rId47"/>
    <p:sldId id="387" r:id="rId48"/>
    <p:sldId id="365" r:id="rId49"/>
    <p:sldId id="343" r:id="rId50"/>
    <p:sldId id="344" r:id="rId51"/>
    <p:sldId id="352" r:id="rId52"/>
    <p:sldId id="345" r:id="rId53"/>
    <p:sldId id="370" r:id="rId54"/>
    <p:sldId id="371" r:id="rId55"/>
    <p:sldId id="346" r:id="rId56"/>
    <p:sldId id="353" r:id="rId57"/>
    <p:sldId id="354" r:id="rId58"/>
    <p:sldId id="347" r:id="rId59"/>
    <p:sldId id="377" r:id="rId60"/>
    <p:sldId id="367" r:id="rId61"/>
    <p:sldId id="369" r:id="rId62"/>
    <p:sldId id="368" r:id="rId63"/>
    <p:sldId id="390" r:id="rId64"/>
    <p:sldId id="391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5F458-0C13-4FF4-88BF-F52221FC8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63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E74EEF-4915-40D3-934B-56B3ED2591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0570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D18E7C-C8F0-47EC-A8CD-256C31B3F4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201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D93A76-EBAF-4FC2-8933-4F5C5B4D86C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889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AB76EA-05A3-44B6-9BFF-8839C5666A7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301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1CCF8-C307-4C44-9FF9-493AB7B83DB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986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8EB1CE-1DA6-4E28-AC07-0C3E5277913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071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B447D7-A588-4083-9079-B8E449686EB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573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4DB1CC-B801-4ADF-8A3D-05E9A1B78AA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1667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9E342-AAB8-4BD4-AC64-41F132F03F2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0772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B79C8C-1F15-4544-AEFD-BA9F3D76ECD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4624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A7CFB9-20E5-429D-91A4-CC4BAE077E6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C834E0-48CF-4D0F-8228-18603B8996D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zh-CN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EAF3E1-1B56-4E8E-A102-62AA795F3DD9}" type="slidenum">
              <a:rPr kumimoji="0" lang="en-US" altLang="zh-CN" b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zh-CN" b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58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69E336-AD01-4B46-B62D-F6E7498CE91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177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D5D8E5-539A-48B2-951B-937885A8BCD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8236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8B306C-BE7E-485F-A8BA-50DC1324280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2085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7DEAB5-D5B3-4932-BCE7-FB02D22256D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7248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394D51-72C5-4448-B1FB-5F7A0703BD9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503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BF7482-B951-4A13-BCFC-36B508E326E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9766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81DB25-5B23-4AF0-93DC-1AC9CEA6B9F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944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DA8AFE-4634-4FC6-A173-BAD9B14A9B8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008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FB7664-EC3F-4497-8C31-4F8BCB290E5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56447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F9DF5A-A52E-4EA5-92EF-BEE9C7B0B4A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320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28BDD9-7AFF-4DA0-8635-6819DBD5E3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7607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992967-F2CB-47B2-8841-5BBF0BF62DC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7726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61C347-6CC9-4CCC-B5D4-58C421574BA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07253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E996AF-EEE7-4E24-A6CF-E7A6B33FB8C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2991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686C86-D5C4-4919-81E0-CF73E292987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8709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37B4C8-363A-42C6-A53B-535A0BC9E55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7275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980943-3A3C-4B07-B939-9C96C456B4D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26616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3BC205-5C18-4DC4-8BAB-B2510E6C70F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5408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697297-7448-48CF-995F-08198E77ED6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9811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CE26DC-DC35-4AF9-992F-FCDCF64472E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4408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16316F-AD36-4F80-8F2C-86B34304422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2788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420FF4-A861-4FB7-86D7-F5D4490919C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45821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A9C3BF-58F6-4E87-8526-83182FA6088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38591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79D56A-571D-4DE1-8A54-89AFC0E2298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7909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AA8100-CF8D-4E62-A62A-DA5041BD76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8255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F0937-3204-4130-814D-FBECADE2369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230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76D7B8-3D25-4A30-88DA-D8DE4FF821A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56287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A01B0B-3F08-4DB9-AD55-A7AF1843E5D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0179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0821A-FAFD-46D7-A6ED-ECAE08DC874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10726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27926E-49E4-4B50-87CD-B4CDF9A233F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17527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5D1126-79C5-4303-BF5F-35287EF524B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081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6452EA-0745-4971-99DD-90802BBFE3F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6079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348011-2D80-413E-9150-EF4BD531780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2040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1D07E7-06EC-43DA-A2BD-46FD30D2F65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840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8A0E78-CB1C-422F-B02A-EDAC47C2012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64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5B0B2B-E8CE-4A7A-B489-45E2B9B12E5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548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2325F80-C752-4580-9E1F-ABB9034CD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5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EF94B-9429-456C-8F9C-107C86798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5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D36FA-590C-4618-9385-B48A13851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45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C2239-7CA3-42BE-B2CF-70F1769CB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6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C386-994F-4B73-98C7-0FEF34077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9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556D-8E9A-408C-8669-E0960082E9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1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47D72-6735-4FD4-8D71-DD0530994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9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5DC4-9C93-49D9-99FD-48DC44710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3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0F78-CEB4-406A-B683-1C9A42A5F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71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C99CC-19B4-4F09-A716-BB2B57F46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0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0132-C1BE-406C-9E31-BAAD49D70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2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FC032A-98AD-4D69-AEAD-CB47FF74A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city.cn/rk/isen/index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E99E6-E150-4602-ADB7-856DA79F3E3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28600" y="44450"/>
            <a:ext cx="8915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1995</a:t>
            </a:r>
            <a:r>
              <a:rPr lang="zh-CN" altLang="en-US" sz="2400">
                <a:latin typeface="宋体" panose="02010600030101010101" pitchFamily="2" charset="-122"/>
              </a:rPr>
              <a:t>年</a:t>
            </a:r>
            <a:r>
              <a:rPr lang="en-US" altLang="zh-CN" sz="2400">
                <a:latin typeface="宋体" panose="02010600030101010101" pitchFamily="2" charset="-122"/>
              </a:rPr>
              <a:t>SEI</a:t>
            </a:r>
            <a:r>
              <a:rPr lang="zh-CN" altLang="en-US" sz="2400">
                <a:latin typeface="宋体" panose="02010600030101010101" pitchFamily="2" charset="-122"/>
              </a:rPr>
              <a:t>统计，美国共取消了</a:t>
            </a:r>
            <a:r>
              <a:rPr lang="en-US" altLang="zh-CN" sz="2400">
                <a:latin typeface="宋体" panose="02010600030101010101" pitchFamily="2" charset="-122"/>
              </a:rPr>
              <a:t>810</a:t>
            </a:r>
            <a:r>
              <a:rPr lang="zh-CN" altLang="en-US" sz="2400">
                <a:latin typeface="宋体" panose="02010600030101010101" pitchFamily="2" charset="-122"/>
              </a:rPr>
              <a:t>亿美元的商业软件项目，其中</a:t>
            </a:r>
            <a:r>
              <a:rPr lang="en-US" altLang="zh-CN" sz="2400">
                <a:latin typeface="宋体" panose="02010600030101010101" pitchFamily="2" charset="-122"/>
              </a:rPr>
              <a:t>31</a:t>
            </a:r>
            <a:r>
              <a:rPr lang="zh-CN" altLang="en-US" sz="2400">
                <a:latin typeface="宋体" panose="02010600030101010101" pitchFamily="2" charset="-122"/>
              </a:rPr>
              <a:t>％的项目未做完就被取消，</a:t>
            </a:r>
            <a:r>
              <a:rPr lang="en-US" altLang="zh-CN" sz="2400">
                <a:latin typeface="宋体" panose="02010600030101010101" pitchFamily="2" charset="-122"/>
              </a:rPr>
              <a:t>53</a:t>
            </a:r>
            <a:r>
              <a:rPr lang="zh-CN" altLang="en-US" sz="2400">
                <a:latin typeface="宋体" panose="02010600030101010101" pitchFamily="2" charset="-122"/>
              </a:rPr>
              <a:t>％的软件项目进度通常要延长</a:t>
            </a:r>
            <a:r>
              <a:rPr lang="en-US" altLang="zh-CN" sz="2400">
                <a:latin typeface="宋体" panose="02010600030101010101" pitchFamily="2" charset="-122"/>
              </a:rPr>
              <a:t>50%</a:t>
            </a:r>
            <a:r>
              <a:rPr lang="zh-CN" altLang="en-US" sz="2400">
                <a:latin typeface="宋体" panose="02010600030101010101" pitchFamily="2" charset="-122"/>
              </a:rPr>
              <a:t>的时间，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只有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％的软件项目能够及时交付并且费用也控制在预算之内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228600" y="1557338"/>
            <a:ext cx="89154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2003</a:t>
            </a:r>
            <a:r>
              <a:rPr lang="zh-CN" altLang="en-US" sz="2400" dirty="0">
                <a:latin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</a:rPr>
              <a:t>Tech</a:t>
            </a:r>
            <a:r>
              <a:rPr lang="en-US" altLang="zh-CN" sz="2400" dirty="0">
                <a:latin typeface="Times New Roman" panose="02020603050405020304" pitchFamily="18" charset="0"/>
              </a:rPr>
              <a:t> </a:t>
            </a:r>
            <a:r>
              <a:rPr lang="en-US" altLang="zh-CN" sz="2400" dirty="0">
                <a:latin typeface="宋体" panose="02010600030101010101" pitchFamily="2" charset="-122"/>
              </a:rPr>
              <a:t>Republic</a:t>
            </a:r>
            <a:r>
              <a:rPr lang="zh-CN" altLang="en-US" sz="2400" dirty="0">
                <a:latin typeface="宋体" panose="02010600030101010101" pitchFamily="2" charset="-122"/>
              </a:rPr>
              <a:t>公司发表了有关</a:t>
            </a:r>
            <a:r>
              <a:rPr lang="en-US" altLang="zh-CN" sz="2400" dirty="0">
                <a:latin typeface="宋体" panose="02010600030101010101" pitchFamily="2" charset="-122"/>
              </a:rPr>
              <a:t>IT</a:t>
            </a:r>
            <a:r>
              <a:rPr lang="zh-CN" altLang="en-US" sz="2400" dirty="0">
                <a:latin typeface="宋体" panose="02010600030101010101" pitchFamily="2" charset="-122"/>
              </a:rPr>
              <a:t>项目的调查结果。该调查是以北美的</a:t>
            </a:r>
            <a:r>
              <a:rPr lang="en-US" altLang="zh-CN" sz="2400" dirty="0">
                <a:latin typeface="宋体" panose="02010600030101010101" pitchFamily="2" charset="-122"/>
              </a:rPr>
              <a:t>1375</a:t>
            </a:r>
            <a:r>
              <a:rPr lang="zh-CN" altLang="en-US" sz="2400" dirty="0"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</a:rPr>
              <a:t>IT</a:t>
            </a:r>
            <a:r>
              <a:rPr lang="zh-CN" altLang="en-US" sz="2400" dirty="0">
                <a:latin typeface="宋体" panose="02010600030101010101" pitchFamily="2" charset="-122"/>
              </a:rPr>
              <a:t>专家为对象实施问卷调查进行的。根据此调查，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项目中有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40%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失败</a:t>
            </a:r>
            <a:r>
              <a:rPr lang="zh-CN" altLang="en-US" sz="2400" dirty="0">
                <a:latin typeface="宋体" panose="02010600030101010101" pitchFamily="2" charset="-122"/>
              </a:rPr>
              <a:t>，这些项目的平均成本每年花费</a:t>
            </a:r>
            <a:r>
              <a:rPr lang="en-US" altLang="zh-CN" sz="2400" dirty="0">
                <a:latin typeface="宋体" panose="02010600030101010101" pitchFamily="2" charset="-122"/>
              </a:rPr>
              <a:t>100</a:t>
            </a:r>
            <a:r>
              <a:rPr lang="zh-CN" altLang="en-US" sz="2400" dirty="0">
                <a:latin typeface="宋体" panose="02010600030101010101" pitchFamily="2" charset="-122"/>
              </a:rPr>
              <a:t>万美元。（</a:t>
            </a:r>
            <a:r>
              <a:rPr lang="zh-CN" altLang="en-US" sz="24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近十五年</a:t>
            </a:r>
            <a:r>
              <a:rPr lang="zh-CN" altLang="en-US" sz="2400" dirty="0">
                <a:solidFill>
                  <a:srgbClr val="0033CC"/>
                </a:solidFill>
                <a:latin typeface="宋体" panose="02010600030101010101" pitchFamily="2" charset="-122"/>
              </a:rPr>
              <a:t>来</a:t>
            </a:r>
            <a:r>
              <a:rPr lang="zh-CN" altLang="en-US" sz="2400" dirty="0">
                <a:latin typeface="宋体" panose="02010600030101010101" pitchFamily="2" charset="-122"/>
              </a:rPr>
              <a:t>软件成功率提高了，失败率降低了，但同时软件工程利润下降了</a:t>
            </a:r>
            <a:r>
              <a:rPr lang="en-US" altLang="zh-CN" sz="2400" dirty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见下页图</a:t>
            </a:r>
            <a:r>
              <a:rPr lang="en-US" altLang="zh-CN" sz="2400" dirty="0">
                <a:latin typeface="宋体" panose="02010600030101010101" pitchFamily="2" charset="-122"/>
              </a:rPr>
              <a:t>】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28600" y="3429000"/>
            <a:ext cx="891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      ……, if a postmortem were to be conducted for every project, it is very likely that a consistent theme would be encountered: </a:t>
            </a:r>
            <a:r>
              <a:rPr lang="en-US" altLang="zh-CN" sz="2400">
                <a:solidFill>
                  <a:srgbClr val="0000FF"/>
                </a:solidFill>
              </a:rPr>
              <a:t>project management was weak </a:t>
            </a:r>
            <a:r>
              <a:rPr lang="zh-CN" altLang="en-US" sz="2400">
                <a:solidFill>
                  <a:srgbClr val="0000FF"/>
                </a:solidFill>
              </a:rPr>
              <a:t>！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1219200" y="4687888"/>
            <a:ext cx="6934200" cy="2125662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问题</a:t>
            </a:r>
            <a:r>
              <a:rPr lang="en-US" altLang="zh-CN" sz="2400">
                <a:latin typeface="宋体" panose="02010600030101010101" pitchFamily="2" charset="-122"/>
              </a:rPr>
              <a:t>:  1.</a:t>
            </a:r>
            <a:r>
              <a:rPr lang="zh-CN" altLang="en-US" sz="2400">
                <a:latin typeface="宋体" panose="02010600030101010101" pitchFamily="2" charset="-122"/>
              </a:rPr>
              <a:t>什么是软件项目管理？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</a:rPr>
              <a:t>软件项目管理的内容是什么？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</a:rPr>
              <a:t>如果我是项目经理，我应该做什么？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4.</a:t>
            </a:r>
            <a:r>
              <a:rPr lang="zh-CN" altLang="en-US" sz="2400">
                <a:latin typeface="宋体" panose="02010600030101010101" pitchFamily="2" charset="-122"/>
              </a:rPr>
              <a:t>我可以胜任软件项目管理吗？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utoUpdateAnimBg="0"/>
      <p:bldP spid="156679" grpId="0" autoUpdateAnimBg="0"/>
      <p:bldP spid="15668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14266E-BF37-4F29-879E-4CAE055880C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    the project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activity graph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（活动图）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A: </a:t>
            </a:r>
            <a:r>
              <a:rPr lang="en-US" altLang="zh-CN" sz="2400" b="1" u="sng" dirty="0" err="1" smtClean="0">
                <a:solidFill>
                  <a:srgbClr val="FF0066"/>
                </a:solidFill>
                <a:sym typeface="Wingdings 2" panose="05020102010507070707" pitchFamily="18" charset="2"/>
              </a:rPr>
              <a:t>meaning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:</a:t>
            </a:r>
            <a:r>
              <a:rPr lang="en-US" altLang="zh-CN" sz="2400" b="1" dirty="0" err="1" smtClean="0">
                <a:solidFill>
                  <a:srgbClr val="0000FF"/>
                </a:solidFill>
                <a:sym typeface="Wingdings 2" panose="05020102010507070707" pitchFamily="18" charset="2"/>
              </a:rPr>
              <a:t>describe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activities and  interdependencies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in which the 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nodes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are the project milestones,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and the 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lines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represent the activities involved.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several notions/parameters for describing 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activity: (P84)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precursor(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前驱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本次活动完成之前必须要完成的活动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duration(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工期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完成本次活动所需时间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due date(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截止日期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合同规定的本次活动的预定完成日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endpoint(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终点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活动完成的标志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通常是里程碑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提交物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node(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结点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)—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项目活动完成标志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里程碑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).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（时间点标记）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line(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线段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)–-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代表本次活动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（活动名称及详细说明）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A5A079-D59A-4B42-8B73-688DD7781A2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    the project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explain about activity graph (P87—s1)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建造房屋的活动图详见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fig3.2)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活动的阶段性和顺序性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活动的并行性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Clr>
                <a:srgbClr val="0033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虚线的具体含义</a:t>
            </a:r>
            <a:r>
              <a:rPr lang="zh-CN" altLang="en-US" sz="2400" b="1" dirty="0" smtClean="0">
                <a:solidFill>
                  <a:srgbClr val="003366"/>
                </a:solidFill>
                <a:sym typeface="Wingdings 2" panose="05020102010507070707" pitchFamily="18" charset="2"/>
              </a:rPr>
              <a:t>（类似“小标志”还有若干种，需要特殊说明时，有的团队会添加特定标记，回头文字说明）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D: significance: the parallel nature of tasks in activity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CC554-4254-4A7F-8AB3-AEB665E6FC9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60325"/>
            <a:ext cx="8915400" cy="6875463"/>
            <a:chOff x="0" y="0"/>
            <a:chExt cx="5616" cy="4331"/>
          </a:xfrm>
        </p:grpSpPr>
        <p:sp>
          <p:nvSpPr>
            <p:cNvPr id="25605" name="Oval 7"/>
            <p:cNvSpPr>
              <a:spLocks noChangeArrowheads="1"/>
            </p:cNvSpPr>
            <p:nvPr/>
          </p:nvSpPr>
          <p:spPr bwMode="auto">
            <a:xfrm>
              <a:off x="2208" y="0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6" name="Oval 8"/>
            <p:cNvSpPr>
              <a:spLocks noChangeArrowheads="1"/>
            </p:cNvSpPr>
            <p:nvPr/>
          </p:nvSpPr>
          <p:spPr bwMode="auto">
            <a:xfrm>
              <a:off x="2208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25608" name="Oval 10"/>
            <p:cNvSpPr>
              <a:spLocks noChangeArrowheads="1"/>
            </p:cNvSpPr>
            <p:nvPr/>
          </p:nvSpPr>
          <p:spPr bwMode="auto">
            <a:xfrm>
              <a:off x="1632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09" name="Text Box 11"/>
            <p:cNvSpPr txBox="1">
              <a:spLocks noChangeArrowheads="1"/>
            </p:cNvSpPr>
            <p:nvPr/>
          </p:nvSpPr>
          <p:spPr bwMode="auto">
            <a:xfrm>
              <a:off x="1632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25610" name="Oval 12"/>
            <p:cNvSpPr>
              <a:spLocks noChangeArrowheads="1"/>
            </p:cNvSpPr>
            <p:nvPr/>
          </p:nvSpPr>
          <p:spPr bwMode="auto">
            <a:xfrm>
              <a:off x="2208" y="8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1" name="Text Box 13"/>
            <p:cNvSpPr txBox="1">
              <a:spLocks noChangeArrowheads="1"/>
            </p:cNvSpPr>
            <p:nvPr/>
          </p:nvSpPr>
          <p:spPr bwMode="auto">
            <a:xfrm>
              <a:off x="2208" y="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25612" name="Oval 14"/>
            <p:cNvSpPr>
              <a:spLocks noChangeArrowheads="1"/>
            </p:cNvSpPr>
            <p:nvPr/>
          </p:nvSpPr>
          <p:spPr bwMode="auto">
            <a:xfrm>
              <a:off x="2208" y="12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3" name="Text Box 15"/>
            <p:cNvSpPr txBox="1">
              <a:spLocks noChangeArrowheads="1"/>
            </p:cNvSpPr>
            <p:nvPr/>
          </p:nvSpPr>
          <p:spPr bwMode="auto">
            <a:xfrm>
              <a:off x="2208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1.4</a:t>
              </a:r>
            </a:p>
          </p:txBody>
        </p:sp>
        <p:sp>
          <p:nvSpPr>
            <p:cNvPr id="25614" name="Oval 16"/>
            <p:cNvSpPr>
              <a:spLocks noChangeArrowheads="1"/>
            </p:cNvSpPr>
            <p:nvPr/>
          </p:nvSpPr>
          <p:spPr bwMode="auto">
            <a:xfrm>
              <a:off x="2208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>
              <a:off x="2208" y="17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25616" name="Oval 18"/>
            <p:cNvSpPr>
              <a:spLocks noChangeArrowheads="1"/>
            </p:cNvSpPr>
            <p:nvPr/>
          </p:nvSpPr>
          <p:spPr bwMode="auto">
            <a:xfrm>
              <a:off x="2208" y="216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>
              <a:off x="2208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2.2</a:t>
              </a:r>
            </a:p>
          </p:txBody>
        </p:sp>
        <p:sp>
          <p:nvSpPr>
            <p:cNvPr id="25618" name="Oval 20"/>
            <p:cNvSpPr>
              <a:spLocks noChangeArrowheads="1"/>
            </p:cNvSpPr>
            <p:nvPr/>
          </p:nvSpPr>
          <p:spPr bwMode="auto">
            <a:xfrm>
              <a:off x="624" y="21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19" name="Text Box 21"/>
            <p:cNvSpPr txBox="1">
              <a:spLocks noChangeArrowheads="1"/>
            </p:cNvSpPr>
            <p:nvPr/>
          </p:nvSpPr>
          <p:spPr bwMode="auto">
            <a:xfrm>
              <a:off x="624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25620" name="Oval 22"/>
            <p:cNvSpPr>
              <a:spLocks noChangeArrowheads="1"/>
            </p:cNvSpPr>
            <p:nvPr/>
          </p:nvSpPr>
          <p:spPr bwMode="auto">
            <a:xfrm>
              <a:off x="624" y="254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1" name="Text Box 23"/>
            <p:cNvSpPr txBox="1">
              <a:spLocks noChangeArrowheads="1"/>
            </p:cNvSpPr>
            <p:nvPr/>
          </p:nvSpPr>
          <p:spPr bwMode="auto">
            <a:xfrm>
              <a:off x="624" y="25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2.4</a:t>
              </a:r>
            </a:p>
          </p:txBody>
        </p:sp>
        <p:sp>
          <p:nvSpPr>
            <p:cNvPr id="25622" name="Oval 24"/>
            <p:cNvSpPr>
              <a:spLocks noChangeArrowheads="1"/>
            </p:cNvSpPr>
            <p:nvPr/>
          </p:nvSpPr>
          <p:spPr bwMode="auto">
            <a:xfrm>
              <a:off x="624" y="29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3" name="Text Box 25"/>
            <p:cNvSpPr txBox="1">
              <a:spLocks noChangeArrowheads="1"/>
            </p:cNvSpPr>
            <p:nvPr/>
          </p:nvSpPr>
          <p:spPr bwMode="auto">
            <a:xfrm>
              <a:off x="624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2.5</a:t>
              </a:r>
            </a:p>
          </p:txBody>
        </p:sp>
        <p:sp>
          <p:nvSpPr>
            <p:cNvPr id="25624" name="Oval 26"/>
            <p:cNvSpPr>
              <a:spLocks noChangeArrowheads="1"/>
            </p:cNvSpPr>
            <p:nvPr/>
          </p:nvSpPr>
          <p:spPr bwMode="auto">
            <a:xfrm>
              <a:off x="624" y="33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5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2.6</a:t>
              </a:r>
            </a:p>
          </p:txBody>
        </p:sp>
        <p:sp>
          <p:nvSpPr>
            <p:cNvPr id="25626" name="Oval 28"/>
            <p:cNvSpPr>
              <a:spLocks noChangeArrowheads="1"/>
            </p:cNvSpPr>
            <p:nvPr/>
          </p:nvSpPr>
          <p:spPr bwMode="auto">
            <a:xfrm>
              <a:off x="624" y="36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7" name="Text Box 29"/>
            <p:cNvSpPr txBox="1">
              <a:spLocks noChangeArrowheads="1"/>
            </p:cNvSpPr>
            <p:nvPr/>
          </p:nvSpPr>
          <p:spPr bwMode="auto">
            <a:xfrm>
              <a:off x="624" y="37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2.7</a:t>
              </a:r>
            </a:p>
          </p:txBody>
        </p:sp>
        <p:sp>
          <p:nvSpPr>
            <p:cNvPr id="25628" name="Oval 30"/>
            <p:cNvSpPr>
              <a:spLocks noChangeArrowheads="1"/>
            </p:cNvSpPr>
            <p:nvPr/>
          </p:nvSpPr>
          <p:spPr bwMode="auto">
            <a:xfrm>
              <a:off x="1536" y="34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29" name="Text Box 31"/>
            <p:cNvSpPr txBox="1">
              <a:spLocks noChangeArrowheads="1"/>
            </p:cNvSpPr>
            <p:nvPr/>
          </p:nvSpPr>
          <p:spPr bwMode="auto">
            <a:xfrm>
              <a:off x="1536" y="350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2.8</a:t>
              </a:r>
            </a:p>
          </p:txBody>
        </p:sp>
        <p:sp>
          <p:nvSpPr>
            <p:cNvPr id="25630" name="Oval 32"/>
            <p:cNvSpPr>
              <a:spLocks noChangeArrowheads="1"/>
            </p:cNvSpPr>
            <p:nvPr/>
          </p:nvSpPr>
          <p:spPr bwMode="auto">
            <a:xfrm>
              <a:off x="3840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40" y="21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25632" name="Oval 34"/>
            <p:cNvSpPr>
              <a:spLocks noChangeArrowheads="1"/>
            </p:cNvSpPr>
            <p:nvPr/>
          </p:nvSpPr>
          <p:spPr bwMode="auto">
            <a:xfrm>
              <a:off x="3840" y="24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3" name="Text Box 35"/>
            <p:cNvSpPr txBox="1">
              <a:spLocks noChangeArrowheads="1"/>
            </p:cNvSpPr>
            <p:nvPr/>
          </p:nvSpPr>
          <p:spPr bwMode="auto">
            <a:xfrm>
              <a:off x="3840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25634" name="Oval 36"/>
            <p:cNvSpPr>
              <a:spLocks noChangeArrowheads="1"/>
            </p:cNvSpPr>
            <p:nvPr/>
          </p:nvSpPr>
          <p:spPr bwMode="auto">
            <a:xfrm>
              <a:off x="3840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5" name="Text Box 37"/>
            <p:cNvSpPr txBox="1">
              <a:spLocks noChangeArrowheads="1"/>
            </p:cNvSpPr>
            <p:nvPr/>
          </p:nvSpPr>
          <p:spPr bwMode="auto">
            <a:xfrm>
              <a:off x="3840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3.3</a:t>
              </a:r>
            </a:p>
          </p:txBody>
        </p:sp>
        <p:sp>
          <p:nvSpPr>
            <p:cNvPr id="25636" name="Oval 38"/>
            <p:cNvSpPr>
              <a:spLocks noChangeArrowheads="1"/>
            </p:cNvSpPr>
            <p:nvPr/>
          </p:nvSpPr>
          <p:spPr bwMode="auto">
            <a:xfrm>
              <a:off x="3840" y="32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7" name="Text Box 39"/>
            <p:cNvSpPr txBox="1">
              <a:spLocks noChangeArrowheads="1"/>
            </p:cNvSpPr>
            <p:nvPr/>
          </p:nvSpPr>
          <p:spPr bwMode="auto">
            <a:xfrm>
              <a:off x="3840" y="33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3.4</a:t>
              </a:r>
            </a:p>
          </p:txBody>
        </p:sp>
        <p:sp>
          <p:nvSpPr>
            <p:cNvPr id="25638" name="Oval 40"/>
            <p:cNvSpPr>
              <a:spLocks noChangeArrowheads="1"/>
            </p:cNvSpPr>
            <p:nvPr/>
          </p:nvSpPr>
          <p:spPr bwMode="auto">
            <a:xfrm>
              <a:off x="4608" y="30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39" name="Text Box 41"/>
            <p:cNvSpPr txBox="1">
              <a:spLocks noChangeArrowheads="1"/>
            </p:cNvSpPr>
            <p:nvPr/>
          </p:nvSpPr>
          <p:spPr bwMode="auto">
            <a:xfrm>
              <a:off x="4608" y="3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25640" name="Oval 42"/>
            <p:cNvSpPr>
              <a:spLocks noChangeArrowheads="1"/>
            </p:cNvSpPr>
            <p:nvPr/>
          </p:nvSpPr>
          <p:spPr bwMode="auto">
            <a:xfrm>
              <a:off x="4272" y="360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41" name="Text Box 43"/>
            <p:cNvSpPr txBox="1">
              <a:spLocks noChangeArrowheads="1"/>
            </p:cNvSpPr>
            <p:nvPr/>
          </p:nvSpPr>
          <p:spPr bwMode="auto">
            <a:xfrm>
              <a:off x="4272" y="36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3.6</a:t>
              </a:r>
            </a:p>
          </p:txBody>
        </p:sp>
        <p:sp>
          <p:nvSpPr>
            <p:cNvPr id="25642" name="Oval 44"/>
            <p:cNvSpPr>
              <a:spLocks noChangeArrowheads="1"/>
            </p:cNvSpPr>
            <p:nvPr/>
          </p:nvSpPr>
          <p:spPr bwMode="auto">
            <a:xfrm>
              <a:off x="2208" y="3984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5643" name="Line 45"/>
            <p:cNvSpPr>
              <a:spLocks noChangeShapeType="1"/>
            </p:cNvSpPr>
            <p:nvPr/>
          </p:nvSpPr>
          <p:spPr bwMode="auto">
            <a:xfrm flipH="1">
              <a:off x="1920" y="19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46"/>
            <p:cNvSpPr>
              <a:spLocks noChangeShapeType="1"/>
            </p:cNvSpPr>
            <p:nvPr/>
          </p:nvSpPr>
          <p:spPr bwMode="auto">
            <a:xfrm>
              <a:off x="2352" y="2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47"/>
            <p:cNvSpPr>
              <a:spLocks noChangeShapeType="1"/>
            </p:cNvSpPr>
            <p:nvPr/>
          </p:nvSpPr>
          <p:spPr bwMode="auto">
            <a:xfrm>
              <a:off x="2352" y="7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48"/>
            <p:cNvSpPr>
              <a:spLocks noChangeShapeType="1"/>
            </p:cNvSpPr>
            <p:nvPr/>
          </p:nvSpPr>
          <p:spPr bwMode="auto">
            <a:xfrm>
              <a:off x="2352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49"/>
            <p:cNvSpPr>
              <a:spLocks noChangeShapeType="1"/>
            </p:cNvSpPr>
            <p:nvPr/>
          </p:nvSpPr>
          <p:spPr bwMode="auto">
            <a:xfrm>
              <a:off x="2352" y="15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50"/>
            <p:cNvSpPr>
              <a:spLocks noChangeShapeType="1"/>
            </p:cNvSpPr>
            <p:nvPr/>
          </p:nvSpPr>
          <p:spPr bwMode="auto">
            <a:xfrm>
              <a:off x="2352" y="20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51"/>
            <p:cNvSpPr>
              <a:spLocks noChangeShapeType="1"/>
            </p:cNvSpPr>
            <p:nvPr/>
          </p:nvSpPr>
          <p:spPr bwMode="auto">
            <a:xfrm>
              <a:off x="2496" y="225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52"/>
            <p:cNvSpPr>
              <a:spLocks noChangeShapeType="1"/>
            </p:cNvSpPr>
            <p:nvPr/>
          </p:nvSpPr>
          <p:spPr bwMode="auto">
            <a:xfrm>
              <a:off x="3984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53"/>
            <p:cNvSpPr>
              <a:spLocks noChangeShapeType="1"/>
            </p:cNvSpPr>
            <p:nvPr/>
          </p:nvSpPr>
          <p:spPr bwMode="auto">
            <a:xfrm>
              <a:off x="398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54"/>
            <p:cNvSpPr>
              <a:spLocks noChangeShapeType="1"/>
            </p:cNvSpPr>
            <p:nvPr/>
          </p:nvSpPr>
          <p:spPr bwMode="auto">
            <a:xfrm>
              <a:off x="3984" y="31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55"/>
            <p:cNvSpPr>
              <a:spLocks noChangeShapeType="1"/>
            </p:cNvSpPr>
            <p:nvPr/>
          </p:nvSpPr>
          <p:spPr bwMode="auto">
            <a:xfrm>
              <a:off x="4128" y="302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56"/>
            <p:cNvSpPr>
              <a:spLocks noChangeShapeType="1"/>
            </p:cNvSpPr>
            <p:nvPr/>
          </p:nvSpPr>
          <p:spPr bwMode="auto">
            <a:xfrm flipH="1">
              <a:off x="4464" y="331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57"/>
            <p:cNvSpPr>
              <a:spLocks noChangeShapeType="1"/>
            </p:cNvSpPr>
            <p:nvPr/>
          </p:nvSpPr>
          <p:spPr bwMode="auto">
            <a:xfrm flipH="1">
              <a:off x="2496" y="3840"/>
              <a:ext cx="182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58"/>
            <p:cNvSpPr>
              <a:spLocks noChangeShapeType="1"/>
            </p:cNvSpPr>
            <p:nvPr/>
          </p:nvSpPr>
          <p:spPr bwMode="auto">
            <a:xfrm flipH="1">
              <a:off x="2496" y="3456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59"/>
            <p:cNvSpPr>
              <a:spLocks noChangeShapeType="1"/>
            </p:cNvSpPr>
            <p:nvPr/>
          </p:nvSpPr>
          <p:spPr bwMode="auto">
            <a:xfrm flipH="1">
              <a:off x="912" y="23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60"/>
            <p:cNvSpPr>
              <a:spLocks noChangeShapeType="1"/>
            </p:cNvSpPr>
            <p:nvPr/>
          </p:nvSpPr>
          <p:spPr bwMode="auto">
            <a:xfrm>
              <a:off x="768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61"/>
            <p:cNvSpPr>
              <a:spLocks noChangeShapeType="1"/>
            </p:cNvSpPr>
            <p:nvPr/>
          </p:nvSpPr>
          <p:spPr bwMode="auto">
            <a:xfrm>
              <a:off x="768" y="283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62"/>
            <p:cNvSpPr>
              <a:spLocks noChangeShapeType="1"/>
            </p:cNvSpPr>
            <p:nvPr/>
          </p:nvSpPr>
          <p:spPr bwMode="auto">
            <a:xfrm>
              <a:off x="768" y="32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63"/>
            <p:cNvSpPr>
              <a:spLocks noChangeShapeType="1"/>
            </p:cNvSpPr>
            <p:nvPr/>
          </p:nvSpPr>
          <p:spPr bwMode="auto">
            <a:xfrm>
              <a:off x="768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64"/>
            <p:cNvSpPr>
              <a:spLocks noChangeShapeType="1"/>
            </p:cNvSpPr>
            <p:nvPr/>
          </p:nvSpPr>
          <p:spPr bwMode="auto">
            <a:xfrm>
              <a:off x="912" y="345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65"/>
            <p:cNvSpPr>
              <a:spLocks noChangeShapeType="1"/>
            </p:cNvSpPr>
            <p:nvPr/>
          </p:nvSpPr>
          <p:spPr bwMode="auto">
            <a:xfrm>
              <a:off x="912" y="3840"/>
              <a:ext cx="12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66"/>
            <p:cNvSpPr>
              <a:spLocks noChangeShapeType="1"/>
            </p:cNvSpPr>
            <p:nvPr/>
          </p:nvSpPr>
          <p:spPr bwMode="auto">
            <a:xfrm>
              <a:off x="1824" y="36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67"/>
            <p:cNvSpPr>
              <a:spLocks noChangeShapeType="1"/>
            </p:cNvSpPr>
            <p:nvPr/>
          </p:nvSpPr>
          <p:spPr bwMode="auto">
            <a:xfrm>
              <a:off x="1920" y="5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Text Box 68"/>
            <p:cNvSpPr txBox="1">
              <a:spLocks noChangeArrowheads="1"/>
            </p:cNvSpPr>
            <p:nvPr/>
          </p:nvSpPr>
          <p:spPr bwMode="auto">
            <a:xfrm>
              <a:off x="2544" y="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5667" name="Text Box 69"/>
            <p:cNvSpPr txBox="1">
              <a:spLocks noChangeArrowheads="1"/>
            </p:cNvSpPr>
            <p:nvPr/>
          </p:nvSpPr>
          <p:spPr bwMode="auto">
            <a:xfrm>
              <a:off x="2352" y="24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surveying</a:t>
              </a:r>
            </a:p>
          </p:txBody>
        </p:sp>
        <p:sp>
          <p:nvSpPr>
            <p:cNvPr id="25668" name="Text Box 70"/>
            <p:cNvSpPr txBox="1">
              <a:spLocks noChangeArrowheads="1"/>
            </p:cNvSpPr>
            <p:nvPr/>
          </p:nvSpPr>
          <p:spPr bwMode="auto">
            <a:xfrm>
              <a:off x="1584" y="76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Request permit</a:t>
              </a:r>
            </a:p>
          </p:txBody>
        </p:sp>
        <p:sp>
          <p:nvSpPr>
            <p:cNvPr id="25669" name="Text Box 71"/>
            <p:cNvSpPr txBox="1">
              <a:spLocks noChangeArrowheads="1"/>
            </p:cNvSpPr>
            <p:nvPr/>
          </p:nvSpPr>
          <p:spPr bwMode="auto">
            <a:xfrm>
              <a:off x="2352" y="68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excavation</a:t>
              </a:r>
            </a:p>
          </p:txBody>
        </p:sp>
        <p:sp>
          <p:nvSpPr>
            <p:cNvPr id="25670" name="Text Box 72"/>
            <p:cNvSpPr txBox="1">
              <a:spLocks noChangeArrowheads="1"/>
            </p:cNvSpPr>
            <p:nvPr/>
          </p:nvSpPr>
          <p:spPr bwMode="auto">
            <a:xfrm>
              <a:off x="2352" y="110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Buy materials</a:t>
              </a:r>
            </a:p>
          </p:txBody>
        </p:sp>
        <p:sp>
          <p:nvSpPr>
            <p:cNvPr id="25671" name="Text Box 73"/>
            <p:cNvSpPr txBox="1">
              <a:spLocks noChangeArrowheads="1"/>
            </p:cNvSpPr>
            <p:nvPr/>
          </p:nvSpPr>
          <p:spPr bwMode="auto">
            <a:xfrm>
              <a:off x="2352" y="153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Lay foundation</a:t>
              </a:r>
            </a:p>
          </p:txBody>
        </p:sp>
        <p:sp>
          <p:nvSpPr>
            <p:cNvPr id="25672" name="Text Box 74"/>
            <p:cNvSpPr txBox="1">
              <a:spLocks noChangeArrowheads="1"/>
            </p:cNvSpPr>
            <p:nvPr/>
          </p:nvSpPr>
          <p:spPr bwMode="auto">
            <a:xfrm>
              <a:off x="2352" y="1977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Build outside wall</a:t>
              </a:r>
            </a:p>
          </p:txBody>
        </p:sp>
        <p:sp>
          <p:nvSpPr>
            <p:cNvPr id="25673" name="Text Box 75"/>
            <p:cNvSpPr txBox="1">
              <a:spLocks noChangeArrowheads="1"/>
            </p:cNvSpPr>
            <p:nvPr/>
          </p:nvSpPr>
          <p:spPr bwMode="auto">
            <a:xfrm>
              <a:off x="2688" y="2217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plumbing</a:t>
              </a:r>
            </a:p>
          </p:txBody>
        </p:sp>
        <p:sp>
          <p:nvSpPr>
            <p:cNvPr id="25674" name="Text Box 76"/>
            <p:cNvSpPr txBox="1">
              <a:spLocks noChangeArrowheads="1"/>
            </p:cNvSpPr>
            <p:nvPr/>
          </p:nvSpPr>
          <p:spPr bwMode="auto">
            <a:xfrm>
              <a:off x="3984" y="2313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electrical</a:t>
              </a:r>
            </a:p>
          </p:txBody>
        </p:sp>
        <p:sp>
          <p:nvSpPr>
            <p:cNvPr id="25675" name="Text Box 77"/>
            <p:cNvSpPr txBox="1">
              <a:spLocks noChangeArrowheads="1"/>
            </p:cNvSpPr>
            <p:nvPr/>
          </p:nvSpPr>
          <p:spPr bwMode="auto">
            <a:xfrm>
              <a:off x="4032" y="2716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wallboard</a:t>
              </a:r>
            </a:p>
          </p:txBody>
        </p:sp>
        <p:sp>
          <p:nvSpPr>
            <p:cNvPr id="25676" name="Text Box 78"/>
            <p:cNvSpPr txBox="1">
              <a:spLocks noChangeArrowheads="1"/>
            </p:cNvSpPr>
            <p:nvPr/>
          </p:nvSpPr>
          <p:spPr bwMode="auto">
            <a:xfrm>
              <a:off x="4608" y="3388"/>
              <a:ext cx="100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interior doors and fixtures</a:t>
              </a:r>
            </a:p>
          </p:txBody>
        </p:sp>
        <p:sp>
          <p:nvSpPr>
            <p:cNvPr id="25677" name="Text Box 79"/>
            <p:cNvSpPr txBox="1">
              <a:spLocks noChangeArrowheads="1"/>
            </p:cNvSpPr>
            <p:nvPr/>
          </p:nvSpPr>
          <p:spPr bwMode="auto">
            <a:xfrm>
              <a:off x="3024" y="3100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flooring</a:t>
              </a:r>
            </a:p>
          </p:txBody>
        </p:sp>
        <p:sp>
          <p:nvSpPr>
            <p:cNvPr id="25678" name="Text Box 80"/>
            <p:cNvSpPr txBox="1">
              <a:spLocks noChangeArrowheads="1"/>
            </p:cNvSpPr>
            <p:nvPr/>
          </p:nvSpPr>
          <p:spPr bwMode="auto">
            <a:xfrm>
              <a:off x="1008" y="1920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plumbing</a:t>
              </a:r>
            </a:p>
          </p:txBody>
        </p:sp>
        <p:sp>
          <p:nvSpPr>
            <p:cNvPr id="25679" name="Text Box 81"/>
            <p:cNvSpPr txBox="1">
              <a:spLocks noChangeArrowheads="1"/>
            </p:cNvSpPr>
            <p:nvPr/>
          </p:nvSpPr>
          <p:spPr bwMode="auto">
            <a:xfrm>
              <a:off x="4176" y="2880"/>
              <a:ext cx="57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Paint</a:t>
              </a:r>
              <a:r>
                <a:rPr lang="en-US" altLang="zh-CN" sz="1800" b="0">
                  <a:latin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Times New Roman" panose="02020603050405020304" pitchFamily="18" charset="0"/>
                </a:rPr>
                <a:t>interior</a:t>
              </a:r>
            </a:p>
          </p:txBody>
        </p:sp>
        <p:sp>
          <p:nvSpPr>
            <p:cNvPr id="25680" name="Text Box 82"/>
            <p:cNvSpPr txBox="1">
              <a:spLocks noChangeArrowheads="1"/>
            </p:cNvSpPr>
            <p:nvPr/>
          </p:nvSpPr>
          <p:spPr bwMode="auto">
            <a:xfrm>
              <a:off x="768" y="2352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electrical</a:t>
              </a:r>
            </a:p>
          </p:txBody>
        </p:sp>
        <p:sp>
          <p:nvSpPr>
            <p:cNvPr id="25681" name="Text Box 83"/>
            <p:cNvSpPr txBox="1">
              <a:spLocks noChangeArrowheads="1"/>
            </p:cNvSpPr>
            <p:nvPr/>
          </p:nvSpPr>
          <p:spPr bwMode="auto">
            <a:xfrm>
              <a:off x="768" y="2784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siding</a:t>
              </a:r>
            </a:p>
          </p:txBody>
        </p:sp>
        <p:sp>
          <p:nvSpPr>
            <p:cNvPr id="25682" name="Text Box 84"/>
            <p:cNvSpPr txBox="1">
              <a:spLocks noChangeArrowheads="1"/>
            </p:cNvSpPr>
            <p:nvPr/>
          </p:nvSpPr>
          <p:spPr bwMode="auto">
            <a:xfrm>
              <a:off x="768" y="3129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Paint exterior</a:t>
              </a:r>
            </a:p>
          </p:txBody>
        </p:sp>
        <p:sp>
          <p:nvSpPr>
            <p:cNvPr id="25683" name="Text Box 85"/>
            <p:cNvSpPr txBox="1">
              <a:spLocks noChangeArrowheads="1"/>
            </p:cNvSpPr>
            <p:nvPr/>
          </p:nvSpPr>
          <p:spPr bwMode="auto">
            <a:xfrm>
              <a:off x="0" y="3408"/>
              <a:ext cx="7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exterior doors and fixtures</a:t>
              </a:r>
            </a:p>
          </p:txBody>
        </p:sp>
        <p:sp>
          <p:nvSpPr>
            <p:cNvPr id="25684" name="Text Box 86"/>
            <p:cNvSpPr txBox="1">
              <a:spLocks noChangeArrowheads="1"/>
            </p:cNvSpPr>
            <p:nvPr/>
          </p:nvSpPr>
          <p:spPr bwMode="auto">
            <a:xfrm>
              <a:off x="960" y="3312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Install roofing</a:t>
              </a:r>
            </a:p>
          </p:txBody>
        </p:sp>
        <p:sp>
          <p:nvSpPr>
            <p:cNvPr id="25685" name="Text Box 87"/>
            <p:cNvSpPr txBox="1">
              <a:spLocks noChangeArrowheads="1"/>
            </p:cNvSpPr>
            <p:nvPr/>
          </p:nvSpPr>
          <p:spPr bwMode="auto">
            <a:xfrm>
              <a:off x="2448" y="403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FINISH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DA5E04-2952-4C64-A185-780808D8D88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52600"/>
            <a:ext cx="8472487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3. Estimating completion (</a:t>
            </a:r>
            <a:r>
              <a:rPr lang="zh-CN" altLang="en-US" b="1" dirty="0" smtClean="0"/>
              <a:t>估算项目完成时间</a:t>
            </a:r>
            <a:r>
              <a:rPr lang="en-US" altLang="zh-CN" b="1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improvement to activity graph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explain: adding information about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estimated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duration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（添加预估的权值信息）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附有时间权值的活动图见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Fig3.3 (P89)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CP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(critical paths):</a:t>
            </a: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/>
              <a:t>The paths can show us the minimum amount of time it will take to complete the project, given our estimates of each activity’s duration (</a:t>
            </a:r>
            <a:r>
              <a:rPr lang="zh-CN" altLang="en-US" sz="2400" b="1" dirty="0" smtClean="0"/>
              <a:t>根据每个活动持续时间的估算</a:t>
            </a:r>
            <a:r>
              <a:rPr lang="en-US" altLang="zh-CN" sz="2400" b="1" dirty="0" smtClean="0"/>
              <a:t>,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关键路径</a:t>
            </a:r>
            <a:r>
              <a:rPr lang="zh-CN" altLang="en-US" sz="2400" b="1" dirty="0" smtClean="0"/>
              <a:t>将能够标明或计算出</a:t>
            </a:r>
            <a:r>
              <a:rPr lang="zh-CN" altLang="en-US" sz="2400" b="1" u="heavy" dirty="0" smtClean="0">
                <a:solidFill>
                  <a:srgbClr val="0000FF"/>
                </a:solidFill>
              </a:rPr>
              <a:t>完成整个项目所需的最少时间的路径</a:t>
            </a:r>
            <a:r>
              <a:rPr lang="en-US" altLang="zh-CN" sz="2400" b="1" dirty="0" smtClean="0"/>
              <a:t>)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CPM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analyzing paths in graph       find critical paths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master project progress/schedule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several notions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5791200" y="5734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286000" y="61658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16913" y="1989138"/>
            <a:ext cx="792162" cy="22463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dirty="0"/>
              <a:t>工作量，风险量或风险累积量等</a:t>
            </a:r>
          </a:p>
        </p:txBody>
      </p:sp>
      <p:cxnSp>
        <p:nvCxnSpPr>
          <p:cNvPr id="27656" name="直接箭头连接符 9"/>
          <p:cNvCxnSpPr>
            <a:cxnSpLocks noChangeShapeType="1"/>
          </p:cNvCxnSpPr>
          <p:nvPr/>
        </p:nvCxnSpPr>
        <p:spPr bwMode="auto">
          <a:xfrm>
            <a:off x="7236296" y="3212976"/>
            <a:ext cx="1080641" cy="216024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DB233-9104-4D9E-8336-ED4D172BBE6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Estimating Completion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0"/>
            <a:ext cx="6934200" cy="6797675"/>
            <a:chOff x="1200" y="0"/>
            <a:chExt cx="4368" cy="4282"/>
          </a:xfrm>
        </p:grpSpPr>
        <p:sp>
          <p:nvSpPr>
            <p:cNvPr id="29702" name="Oval 7"/>
            <p:cNvSpPr>
              <a:spLocks noChangeArrowheads="1"/>
            </p:cNvSpPr>
            <p:nvPr/>
          </p:nvSpPr>
          <p:spPr bwMode="auto">
            <a:xfrm>
              <a:off x="2784" y="0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3" name="Oval 8"/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2784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29705" name="Oval 10"/>
            <p:cNvSpPr>
              <a:spLocks noChangeArrowheads="1"/>
            </p:cNvSpPr>
            <p:nvPr/>
          </p:nvSpPr>
          <p:spPr bwMode="auto">
            <a:xfrm>
              <a:off x="2208" y="43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29707" name="Oval 12"/>
            <p:cNvSpPr>
              <a:spLocks noChangeArrowheads="1"/>
            </p:cNvSpPr>
            <p:nvPr/>
          </p:nvSpPr>
          <p:spPr bwMode="auto">
            <a:xfrm>
              <a:off x="2784" y="8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2784" y="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29709" name="Oval 14"/>
            <p:cNvSpPr>
              <a:spLocks noChangeArrowheads="1"/>
            </p:cNvSpPr>
            <p:nvPr/>
          </p:nvSpPr>
          <p:spPr bwMode="auto">
            <a:xfrm>
              <a:off x="2784" y="12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2784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1.4</a:t>
              </a:r>
            </a:p>
          </p:txBody>
        </p:sp>
        <p:sp>
          <p:nvSpPr>
            <p:cNvPr id="29711" name="Oval 16"/>
            <p:cNvSpPr>
              <a:spLocks noChangeArrowheads="1"/>
            </p:cNvSpPr>
            <p:nvPr/>
          </p:nvSpPr>
          <p:spPr bwMode="auto">
            <a:xfrm>
              <a:off x="2784" y="17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2784" y="17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29713" name="Oval 18"/>
            <p:cNvSpPr>
              <a:spLocks noChangeArrowheads="1"/>
            </p:cNvSpPr>
            <p:nvPr/>
          </p:nvSpPr>
          <p:spPr bwMode="auto">
            <a:xfrm>
              <a:off x="2784" y="216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2784" y="220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2.2</a:t>
              </a:r>
            </a:p>
          </p:txBody>
        </p:sp>
        <p:sp>
          <p:nvSpPr>
            <p:cNvPr id="29715" name="Oval 20"/>
            <p:cNvSpPr>
              <a:spLocks noChangeArrowheads="1"/>
            </p:cNvSpPr>
            <p:nvPr/>
          </p:nvSpPr>
          <p:spPr bwMode="auto">
            <a:xfrm>
              <a:off x="1200" y="21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1200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29717" name="Oval 22"/>
            <p:cNvSpPr>
              <a:spLocks noChangeArrowheads="1"/>
            </p:cNvSpPr>
            <p:nvPr/>
          </p:nvSpPr>
          <p:spPr bwMode="auto">
            <a:xfrm>
              <a:off x="1200" y="254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1200" y="25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2.4</a:t>
              </a:r>
            </a:p>
          </p:txBody>
        </p:sp>
        <p:sp>
          <p:nvSpPr>
            <p:cNvPr id="29719" name="Oval 24"/>
            <p:cNvSpPr>
              <a:spLocks noChangeArrowheads="1"/>
            </p:cNvSpPr>
            <p:nvPr/>
          </p:nvSpPr>
          <p:spPr bwMode="auto">
            <a:xfrm>
              <a:off x="1200" y="292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1200" y="29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2.5</a:t>
              </a:r>
            </a:p>
          </p:txBody>
        </p:sp>
        <p:sp>
          <p:nvSpPr>
            <p:cNvPr id="29721" name="Oval 26"/>
            <p:cNvSpPr>
              <a:spLocks noChangeArrowheads="1"/>
            </p:cNvSpPr>
            <p:nvPr/>
          </p:nvSpPr>
          <p:spPr bwMode="auto">
            <a:xfrm>
              <a:off x="1200" y="33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2" name="Text Box 27"/>
            <p:cNvSpPr txBox="1">
              <a:spLocks noChangeArrowheads="1"/>
            </p:cNvSpPr>
            <p:nvPr/>
          </p:nvSpPr>
          <p:spPr bwMode="auto">
            <a:xfrm>
              <a:off x="1200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2.6</a:t>
              </a:r>
            </a:p>
          </p:txBody>
        </p:sp>
        <p:sp>
          <p:nvSpPr>
            <p:cNvPr id="29723" name="Oval 28"/>
            <p:cNvSpPr>
              <a:spLocks noChangeArrowheads="1"/>
            </p:cNvSpPr>
            <p:nvPr/>
          </p:nvSpPr>
          <p:spPr bwMode="auto">
            <a:xfrm>
              <a:off x="1200" y="36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4" name="Text Box 29"/>
            <p:cNvSpPr txBox="1">
              <a:spLocks noChangeArrowheads="1"/>
            </p:cNvSpPr>
            <p:nvPr/>
          </p:nvSpPr>
          <p:spPr bwMode="auto">
            <a:xfrm>
              <a:off x="1200" y="37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2.7</a:t>
              </a:r>
            </a:p>
          </p:txBody>
        </p:sp>
        <p:sp>
          <p:nvSpPr>
            <p:cNvPr id="29725" name="Oval 30"/>
            <p:cNvSpPr>
              <a:spLocks noChangeArrowheads="1"/>
            </p:cNvSpPr>
            <p:nvPr/>
          </p:nvSpPr>
          <p:spPr bwMode="auto">
            <a:xfrm>
              <a:off x="2112" y="34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6" name="Text Box 31"/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2.8</a:t>
              </a:r>
            </a:p>
          </p:txBody>
        </p:sp>
        <p:sp>
          <p:nvSpPr>
            <p:cNvPr id="29727" name="Oval 32"/>
            <p:cNvSpPr>
              <a:spLocks noChangeArrowheads="1"/>
            </p:cNvSpPr>
            <p:nvPr/>
          </p:nvSpPr>
          <p:spPr bwMode="auto">
            <a:xfrm>
              <a:off x="4416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28" name="Text Box 33"/>
            <p:cNvSpPr txBox="1">
              <a:spLocks noChangeArrowheads="1"/>
            </p:cNvSpPr>
            <p:nvPr/>
          </p:nvSpPr>
          <p:spPr bwMode="auto">
            <a:xfrm>
              <a:off x="4416" y="21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29729" name="Oval 34"/>
            <p:cNvSpPr>
              <a:spLocks noChangeArrowheads="1"/>
            </p:cNvSpPr>
            <p:nvPr/>
          </p:nvSpPr>
          <p:spPr bwMode="auto">
            <a:xfrm>
              <a:off x="4416" y="249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0" name="Text Box 35"/>
            <p:cNvSpPr txBox="1">
              <a:spLocks noChangeArrowheads="1"/>
            </p:cNvSpPr>
            <p:nvPr/>
          </p:nvSpPr>
          <p:spPr bwMode="auto">
            <a:xfrm>
              <a:off x="4416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29731" name="Oval 36"/>
            <p:cNvSpPr>
              <a:spLocks noChangeArrowheads="1"/>
            </p:cNvSpPr>
            <p:nvPr/>
          </p:nvSpPr>
          <p:spPr bwMode="auto">
            <a:xfrm>
              <a:off x="4416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2" name="Text Box 37"/>
            <p:cNvSpPr txBox="1">
              <a:spLocks noChangeArrowheads="1"/>
            </p:cNvSpPr>
            <p:nvPr/>
          </p:nvSpPr>
          <p:spPr bwMode="auto">
            <a:xfrm>
              <a:off x="4416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3.3</a:t>
              </a:r>
            </a:p>
          </p:txBody>
        </p:sp>
        <p:sp>
          <p:nvSpPr>
            <p:cNvPr id="29733" name="Oval 38"/>
            <p:cNvSpPr>
              <a:spLocks noChangeArrowheads="1"/>
            </p:cNvSpPr>
            <p:nvPr/>
          </p:nvSpPr>
          <p:spPr bwMode="auto">
            <a:xfrm>
              <a:off x="4416" y="32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4" name="Text Box 39"/>
            <p:cNvSpPr txBox="1">
              <a:spLocks noChangeArrowheads="1"/>
            </p:cNvSpPr>
            <p:nvPr/>
          </p:nvSpPr>
          <p:spPr bwMode="auto">
            <a:xfrm>
              <a:off x="4416" y="33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3.4</a:t>
              </a:r>
            </a:p>
          </p:txBody>
        </p:sp>
        <p:sp>
          <p:nvSpPr>
            <p:cNvPr id="29735" name="Oval 40"/>
            <p:cNvSpPr>
              <a:spLocks noChangeArrowheads="1"/>
            </p:cNvSpPr>
            <p:nvPr/>
          </p:nvSpPr>
          <p:spPr bwMode="auto">
            <a:xfrm>
              <a:off x="5184" y="30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6" name="Text Box 41"/>
            <p:cNvSpPr txBox="1">
              <a:spLocks noChangeArrowheads="1"/>
            </p:cNvSpPr>
            <p:nvPr/>
          </p:nvSpPr>
          <p:spPr bwMode="auto">
            <a:xfrm>
              <a:off x="5184" y="307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29737" name="Oval 42"/>
            <p:cNvSpPr>
              <a:spLocks noChangeArrowheads="1"/>
            </p:cNvSpPr>
            <p:nvPr/>
          </p:nvSpPr>
          <p:spPr bwMode="auto">
            <a:xfrm>
              <a:off x="4848" y="360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38" name="Text Box 43"/>
            <p:cNvSpPr txBox="1">
              <a:spLocks noChangeArrowheads="1"/>
            </p:cNvSpPr>
            <p:nvPr/>
          </p:nvSpPr>
          <p:spPr bwMode="auto">
            <a:xfrm>
              <a:off x="4848" y="364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3.6</a:t>
              </a:r>
            </a:p>
          </p:txBody>
        </p:sp>
        <p:sp>
          <p:nvSpPr>
            <p:cNvPr id="29739" name="Oval 44"/>
            <p:cNvSpPr>
              <a:spLocks noChangeArrowheads="1"/>
            </p:cNvSpPr>
            <p:nvPr/>
          </p:nvSpPr>
          <p:spPr bwMode="auto">
            <a:xfrm>
              <a:off x="2784" y="3984"/>
              <a:ext cx="288" cy="2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9740" name="Line 45"/>
            <p:cNvSpPr>
              <a:spLocks noChangeShapeType="1"/>
            </p:cNvSpPr>
            <p:nvPr/>
          </p:nvSpPr>
          <p:spPr bwMode="auto">
            <a:xfrm flipH="1">
              <a:off x="2496" y="19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46"/>
            <p:cNvSpPr>
              <a:spLocks noChangeShapeType="1"/>
            </p:cNvSpPr>
            <p:nvPr/>
          </p:nvSpPr>
          <p:spPr bwMode="auto">
            <a:xfrm>
              <a:off x="2928" y="2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Line 47"/>
            <p:cNvSpPr>
              <a:spLocks noChangeShapeType="1"/>
            </p:cNvSpPr>
            <p:nvPr/>
          </p:nvSpPr>
          <p:spPr bwMode="auto">
            <a:xfrm>
              <a:off x="2928" y="7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48"/>
            <p:cNvSpPr>
              <a:spLocks noChangeShapeType="1"/>
            </p:cNvSpPr>
            <p:nvPr/>
          </p:nvSpPr>
          <p:spPr bwMode="auto">
            <a:xfrm>
              <a:off x="2928" y="11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49"/>
            <p:cNvSpPr>
              <a:spLocks noChangeShapeType="1"/>
            </p:cNvSpPr>
            <p:nvPr/>
          </p:nvSpPr>
          <p:spPr bwMode="auto">
            <a:xfrm>
              <a:off x="2928" y="15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50"/>
            <p:cNvSpPr>
              <a:spLocks noChangeShapeType="1"/>
            </p:cNvSpPr>
            <p:nvPr/>
          </p:nvSpPr>
          <p:spPr bwMode="auto">
            <a:xfrm>
              <a:off x="2928" y="201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Line 51"/>
            <p:cNvSpPr>
              <a:spLocks noChangeShapeType="1"/>
            </p:cNvSpPr>
            <p:nvPr/>
          </p:nvSpPr>
          <p:spPr bwMode="auto">
            <a:xfrm>
              <a:off x="3072" y="225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52"/>
            <p:cNvSpPr>
              <a:spLocks noChangeShapeType="1"/>
            </p:cNvSpPr>
            <p:nvPr/>
          </p:nvSpPr>
          <p:spPr bwMode="auto">
            <a:xfrm>
              <a:off x="4560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53"/>
            <p:cNvSpPr>
              <a:spLocks noChangeShapeType="1"/>
            </p:cNvSpPr>
            <p:nvPr/>
          </p:nvSpPr>
          <p:spPr bwMode="auto">
            <a:xfrm>
              <a:off x="4560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54"/>
            <p:cNvSpPr>
              <a:spLocks noChangeShapeType="1"/>
            </p:cNvSpPr>
            <p:nvPr/>
          </p:nvSpPr>
          <p:spPr bwMode="auto">
            <a:xfrm>
              <a:off x="4560" y="31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55"/>
            <p:cNvSpPr>
              <a:spLocks noChangeShapeType="1"/>
            </p:cNvSpPr>
            <p:nvPr/>
          </p:nvSpPr>
          <p:spPr bwMode="auto">
            <a:xfrm>
              <a:off x="4704" y="302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56"/>
            <p:cNvSpPr>
              <a:spLocks noChangeShapeType="1"/>
            </p:cNvSpPr>
            <p:nvPr/>
          </p:nvSpPr>
          <p:spPr bwMode="auto">
            <a:xfrm flipH="1">
              <a:off x="5040" y="331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57"/>
            <p:cNvSpPr>
              <a:spLocks noChangeShapeType="1"/>
            </p:cNvSpPr>
            <p:nvPr/>
          </p:nvSpPr>
          <p:spPr bwMode="auto">
            <a:xfrm flipH="1">
              <a:off x="3072" y="3840"/>
              <a:ext cx="182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58"/>
            <p:cNvSpPr>
              <a:spLocks noChangeShapeType="1"/>
            </p:cNvSpPr>
            <p:nvPr/>
          </p:nvSpPr>
          <p:spPr bwMode="auto">
            <a:xfrm flipH="1">
              <a:off x="3072" y="3456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Line 59"/>
            <p:cNvSpPr>
              <a:spLocks noChangeShapeType="1"/>
            </p:cNvSpPr>
            <p:nvPr/>
          </p:nvSpPr>
          <p:spPr bwMode="auto">
            <a:xfrm flipH="1">
              <a:off x="1488" y="23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Line 60"/>
            <p:cNvSpPr>
              <a:spLocks noChangeShapeType="1"/>
            </p:cNvSpPr>
            <p:nvPr/>
          </p:nvSpPr>
          <p:spPr bwMode="auto">
            <a:xfrm>
              <a:off x="134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Line 61"/>
            <p:cNvSpPr>
              <a:spLocks noChangeShapeType="1"/>
            </p:cNvSpPr>
            <p:nvPr/>
          </p:nvSpPr>
          <p:spPr bwMode="auto">
            <a:xfrm>
              <a:off x="1344" y="283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Line 62"/>
            <p:cNvSpPr>
              <a:spLocks noChangeShapeType="1"/>
            </p:cNvSpPr>
            <p:nvPr/>
          </p:nvSpPr>
          <p:spPr bwMode="auto">
            <a:xfrm>
              <a:off x="1344" y="321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63"/>
            <p:cNvSpPr>
              <a:spLocks noChangeShapeType="1"/>
            </p:cNvSpPr>
            <p:nvPr/>
          </p:nvSpPr>
          <p:spPr bwMode="auto">
            <a:xfrm>
              <a:off x="1344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Line 64"/>
            <p:cNvSpPr>
              <a:spLocks noChangeShapeType="1"/>
            </p:cNvSpPr>
            <p:nvPr/>
          </p:nvSpPr>
          <p:spPr bwMode="auto">
            <a:xfrm>
              <a:off x="1488" y="345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Line 65"/>
            <p:cNvSpPr>
              <a:spLocks noChangeShapeType="1"/>
            </p:cNvSpPr>
            <p:nvPr/>
          </p:nvSpPr>
          <p:spPr bwMode="auto">
            <a:xfrm>
              <a:off x="1488" y="3840"/>
              <a:ext cx="12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66"/>
            <p:cNvSpPr>
              <a:spLocks noChangeShapeType="1"/>
            </p:cNvSpPr>
            <p:nvPr/>
          </p:nvSpPr>
          <p:spPr bwMode="auto">
            <a:xfrm>
              <a:off x="2400" y="36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67"/>
            <p:cNvSpPr>
              <a:spLocks noChangeShapeType="1"/>
            </p:cNvSpPr>
            <p:nvPr/>
          </p:nvSpPr>
          <p:spPr bwMode="auto">
            <a:xfrm>
              <a:off x="2496" y="5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Text Box 68"/>
            <p:cNvSpPr txBox="1">
              <a:spLocks noChangeArrowheads="1"/>
            </p:cNvSpPr>
            <p:nvPr/>
          </p:nvSpPr>
          <p:spPr bwMode="auto">
            <a:xfrm>
              <a:off x="3120" y="0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9764" name="Text Box 69"/>
            <p:cNvSpPr txBox="1">
              <a:spLocks noChangeArrowheads="1"/>
            </p:cNvSpPr>
            <p:nvPr/>
          </p:nvSpPr>
          <p:spPr bwMode="auto">
            <a:xfrm>
              <a:off x="2928" y="24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65" name="Text Box 70"/>
            <p:cNvSpPr txBox="1">
              <a:spLocks noChangeArrowheads="1"/>
            </p:cNvSpPr>
            <p:nvPr/>
          </p:nvSpPr>
          <p:spPr bwMode="auto">
            <a:xfrm>
              <a:off x="2160" y="7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66" name="Text Box 71"/>
            <p:cNvSpPr txBox="1">
              <a:spLocks noChangeArrowheads="1"/>
            </p:cNvSpPr>
            <p:nvPr/>
          </p:nvSpPr>
          <p:spPr bwMode="auto">
            <a:xfrm>
              <a:off x="2928" y="68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67" name="Text Box 72"/>
            <p:cNvSpPr txBox="1">
              <a:spLocks noChangeArrowheads="1"/>
            </p:cNvSpPr>
            <p:nvPr/>
          </p:nvSpPr>
          <p:spPr bwMode="auto">
            <a:xfrm>
              <a:off x="2928" y="110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68" name="Text Box 73"/>
            <p:cNvSpPr txBox="1">
              <a:spLocks noChangeArrowheads="1"/>
            </p:cNvSpPr>
            <p:nvPr/>
          </p:nvSpPr>
          <p:spPr bwMode="auto">
            <a:xfrm>
              <a:off x="2928" y="153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69" name="Text Box 74"/>
            <p:cNvSpPr txBox="1">
              <a:spLocks noChangeArrowheads="1"/>
            </p:cNvSpPr>
            <p:nvPr/>
          </p:nvSpPr>
          <p:spPr bwMode="auto">
            <a:xfrm>
              <a:off x="2928" y="1977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9770" name="Text Box 75"/>
            <p:cNvSpPr txBox="1">
              <a:spLocks noChangeArrowheads="1"/>
            </p:cNvSpPr>
            <p:nvPr/>
          </p:nvSpPr>
          <p:spPr bwMode="auto">
            <a:xfrm>
              <a:off x="3264" y="2217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771" name="Text Box 76"/>
            <p:cNvSpPr txBox="1">
              <a:spLocks noChangeArrowheads="1"/>
            </p:cNvSpPr>
            <p:nvPr/>
          </p:nvSpPr>
          <p:spPr bwMode="auto">
            <a:xfrm>
              <a:off x="4560" y="231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72" name="Text Box 77"/>
            <p:cNvSpPr txBox="1">
              <a:spLocks noChangeArrowheads="1"/>
            </p:cNvSpPr>
            <p:nvPr/>
          </p:nvSpPr>
          <p:spPr bwMode="auto">
            <a:xfrm>
              <a:off x="4608" y="27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73" name="Text Box 78"/>
            <p:cNvSpPr txBox="1">
              <a:spLocks noChangeArrowheads="1"/>
            </p:cNvSpPr>
            <p:nvPr/>
          </p:nvSpPr>
          <p:spPr bwMode="auto">
            <a:xfrm>
              <a:off x="5184" y="33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74" name="Text Box 79"/>
            <p:cNvSpPr txBox="1">
              <a:spLocks noChangeArrowheads="1"/>
            </p:cNvSpPr>
            <p:nvPr/>
          </p:nvSpPr>
          <p:spPr bwMode="auto">
            <a:xfrm>
              <a:off x="4608" y="3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29775" name="Text Box 80"/>
            <p:cNvSpPr txBox="1">
              <a:spLocks noChangeArrowheads="1"/>
            </p:cNvSpPr>
            <p:nvPr/>
          </p:nvSpPr>
          <p:spPr bwMode="auto">
            <a:xfrm>
              <a:off x="1920" y="2112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76" name="Text Box 81"/>
            <p:cNvSpPr txBox="1">
              <a:spLocks noChangeArrowheads="1"/>
            </p:cNvSpPr>
            <p:nvPr/>
          </p:nvSpPr>
          <p:spPr bwMode="auto">
            <a:xfrm>
              <a:off x="4848" y="28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77" name="Text Box 82"/>
            <p:cNvSpPr txBox="1">
              <a:spLocks noChangeArrowheads="1"/>
            </p:cNvSpPr>
            <p:nvPr/>
          </p:nvSpPr>
          <p:spPr bwMode="auto">
            <a:xfrm>
              <a:off x="1344" y="2352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78" name="Text Box 83"/>
            <p:cNvSpPr txBox="1">
              <a:spLocks noChangeArrowheads="1"/>
            </p:cNvSpPr>
            <p:nvPr/>
          </p:nvSpPr>
          <p:spPr bwMode="auto">
            <a:xfrm>
              <a:off x="1344" y="2784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79" name="Text Box 84"/>
            <p:cNvSpPr txBox="1">
              <a:spLocks noChangeArrowheads="1"/>
            </p:cNvSpPr>
            <p:nvPr/>
          </p:nvSpPr>
          <p:spPr bwMode="auto">
            <a:xfrm>
              <a:off x="1392" y="312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80" name="Text Box 85"/>
            <p:cNvSpPr txBox="1">
              <a:spLocks noChangeArrowheads="1"/>
            </p:cNvSpPr>
            <p:nvPr/>
          </p:nvSpPr>
          <p:spPr bwMode="auto">
            <a:xfrm>
              <a:off x="1392" y="356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81" name="Text Box 86"/>
            <p:cNvSpPr txBox="1">
              <a:spLocks noChangeArrowheads="1"/>
            </p:cNvSpPr>
            <p:nvPr/>
          </p:nvSpPr>
          <p:spPr bwMode="auto">
            <a:xfrm>
              <a:off x="1728" y="331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82" name="Text Box 87"/>
            <p:cNvSpPr txBox="1">
              <a:spLocks noChangeArrowheads="1"/>
            </p:cNvSpPr>
            <p:nvPr/>
          </p:nvSpPr>
          <p:spPr bwMode="auto">
            <a:xfrm>
              <a:off x="3024" y="403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FINISH</a:t>
              </a:r>
            </a:p>
          </p:txBody>
        </p:sp>
        <p:sp>
          <p:nvSpPr>
            <p:cNvPr id="29783" name="Text Box 88"/>
            <p:cNvSpPr txBox="1">
              <a:spLocks noChangeArrowheads="1"/>
            </p:cNvSpPr>
            <p:nvPr/>
          </p:nvSpPr>
          <p:spPr bwMode="auto">
            <a:xfrm>
              <a:off x="2592" y="365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4" name="Text Box 89"/>
            <p:cNvSpPr txBox="1">
              <a:spLocks noChangeArrowheads="1"/>
            </p:cNvSpPr>
            <p:nvPr/>
          </p:nvSpPr>
          <p:spPr bwMode="auto">
            <a:xfrm>
              <a:off x="3456" y="355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5" name="Text Box 90"/>
            <p:cNvSpPr txBox="1">
              <a:spLocks noChangeArrowheads="1"/>
            </p:cNvSpPr>
            <p:nvPr/>
          </p:nvSpPr>
          <p:spPr bwMode="auto">
            <a:xfrm>
              <a:off x="3840" y="375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86" name="Text Box 91"/>
            <p:cNvSpPr txBox="1">
              <a:spLocks noChangeArrowheads="1"/>
            </p:cNvSpPr>
            <p:nvPr/>
          </p:nvSpPr>
          <p:spPr bwMode="auto">
            <a:xfrm>
              <a:off x="1968" y="374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EDD8F-7BAC-480E-9913-5C930670B21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681163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----available time, real time, slack time (P88)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</a:t>
            </a:r>
            <a:r>
              <a:rPr lang="en-US" altLang="zh-CN" sz="2400" b="1" smtClean="0">
                <a:solidFill>
                  <a:srgbClr val="0000FF"/>
                </a:solidFill>
              </a:rPr>
              <a:t>Slack time</a:t>
            </a:r>
            <a:r>
              <a:rPr lang="en-US" altLang="zh-CN" sz="2400" b="1" smtClean="0"/>
              <a:t>=available time</a:t>
            </a:r>
            <a:r>
              <a:rPr lang="en-US" altLang="zh-CN" sz="2400" b="1" smtClean="0">
                <a:cs typeface="Times New Roman" panose="02020603050405020304" pitchFamily="18" charset="0"/>
              </a:rPr>
              <a:t>–real time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结合结点</a:t>
            </a:r>
            <a:r>
              <a:rPr lang="en-US" altLang="zh-CN" sz="2400" b="1" smtClean="0"/>
              <a:t>1.1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1.2)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computing for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slack time</a:t>
            </a:r>
            <a:r>
              <a:rPr lang="en-US" altLang="zh-CN" sz="2400" b="1" u="sng" smtClean="0">
                <a:solidFill>
                  <a:schemeClr val="bg2"/>
                </a:solidFill>
              </a:rPr>
              <a:t>, lastest start time</a:t>
            </a:r>
            <a:r>
              <a:rPr lang="en-US" altLang="zh-CN" sz="2400" b="1" smtClean="0">
                <a:solidFill>
                  <a:schemeClr val="bg2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</a:rPr>
              <a:t>         </a:t>
            </a:r>
            <a:r>
              <a:rPr lang="en-US" altLang="zh-CN" sz="2400" b="1" u="sng" smtClean="0">
                <a:solidFill>
                  <a:schemeClr val="bg2"/>
                </a:solidFill>
              </a:rPr>
              <a:t>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slack time = </a:t>
            </a:r>
            <a:r>
              <a:rPr lang="en-US" altLang="zh-CN" sz="2400" b="1" u="sng" smtClean="0">
                <a:solidFill>
                  <a:schemeClr val="bg2"/>
                </a:solidFill>
              </a:rPr>
              <a:t>lastest start time - 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400" b="1" smtClean="0">
                <a:solidFill>
                  <a:srgbClr val="FF0066"/>
                </a:solidFill>
              </a:rPr>
              <a:t>steps of finding critical path (CP):   </a:t>
            </a:r>
            <a:r>
              <a:rPr lang="en-US" altLang="zh-CN" sz="2400" b="1" smtClean="0">
                <a:solidFill>
                  <a:srgbClr val="000000"/>
                </a:solidFill>
              </a:rPr>
              <a:t>(P89,90)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FF0066"/>
                </a:solidFill>
              </a:rPr>
              <a:t>                 </a:t>
            </a:r>
            <a:r>
              <a:rPr lang="en-US" altLang="zh-CN" sz="2400" b="1" smtClean="0">
                <a:solidFill>
                  <a:srgbClr val="0000FF"/>
                </a:solidFill>
              </a:rPr>
              <a:t>X: find earliest start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Y: find latest start time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Z: computing for slack time</a:t>
            </a:r>
            <a:r>
              <a:rPr lang="en-US" altLang="zh-CN" sz="2400" b="1" smtClean="0">
                <a:solidFill>
                  <a:srgbClr val="660066"/>
                </a:solidFill>
              </a:rPr>
              <a:t>  (Table3.4)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CP(critical path ): slack time = 0  (P90)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D: influence ( by CP ) </a:t>
            </a:r>
            <a:r>
              <a:rPr lang="zh-CN" altLang="en-US" sz="2000" b="1" smtClean="0"/>
              <a:t>（项目完成时间受关键路径上的活动影响）</a:t>
            </a:r>
            <a:endParaRPr lang="en-US" altLang="zh-CN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E: loops in activity graph(hard to estimate schedule)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F: transmutation to activity graph---Bar Chart(Fig 3.4)</a:t>
            </a: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1042988" y="33528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1027113" y="2133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9CF3DA-BF51-4AE7-A26F-1C30B6B32356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0"/>
            <a:ext cx="8991600" cy="6858000"/>
            <a:chOff x="0" y="0"/>
            <a:chExt cx="5760" cy="3974"/>
          </a:xfrm>
        </p:grpSpPr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240" y="0"/>
              <a:ext cx="528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Activity                  Earliest Start time         Latest Start Time            Slack time</a:t>
              </a: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96" y="288"/>
              <a:ext cx="547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1.1                                    1                                         13                                     12</a:t>
              </a:r>
            </a:p>
          </p:txBody>
        </p:sp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96" y="48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1.2                                    1                                         1                                        0</a:t>
              </a: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96" y="68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1.3                                   16                                         16                                     0</a:t>
              </a:r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96" y="87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1.4                                   26                                         26                                     0</a:t>
              </a: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96" y="1056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2.1                                   36                                         36                                     0</a:t>
              </a:r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96" y="125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2.2                                    51                                        51                                     0</a:t>
              </a:r>
            </a:p>
          </p:txBody>
        </p: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96" y="144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2.3                                    71                                        83                                     12</a:t>
              </a:r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96" y="164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2.4                                    81                                        93                                     12</a:t>
              </a:r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96" y="183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2.5                                    91                                        103                                   12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96" y="2025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2.6                                    99                                        111                                   12</a:t>
              </a:r>
            </a:p>
          </p:txBody>
        </p:sp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96" y="221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2.7                                    104                                      119                                   15</a:t>
              </a:r>
            </a:p>
          </p:txBody>
        </p:sp>
        <p:sp>
          <p:nvSpPr>
            <p:cNvPr id="33811" name="Text Box 18"/>
            <p:cNvSpPr txBox="1">
              <a:spLocks noChangeArrowheads="1"/>
            </p:cNvSpPr>
            <p:nvPr/>
          </p:nvSpPr>
          <p:spPr bwMode="auto">
            <a:xfrm>
              <a:off x="96" y="240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2.8                                    104                                      116                                   12</a:t>
              </a:r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96" y="260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3.1                                    71                                        71                                     0</a:t>
              </a:r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96" y="2793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3.2                                    83                                         83                                    0</a:t>
              </a:r>
            </a:p>
          </p:txBody>
        </p:sp>
        <p:sp>
          <p:nvSpPr>
            <p:cNvPr id="33814" name="Text Box 21"/>
            <p:cNvSpPr txBox="1">
              <a:spLocks noChangeArrowheads="1"/>
            </p:cNvSpPr>
            <p:nvPr/>
          </p:nvSpPr>
          <p:spPr bwMode="auto">
            <a:xfrm>
              <a:off x="96" y="2985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3.3                                    98                                         98                                    0</a:t>
              </a:r>
            </a:p>
          </p:txBody>
        </p:sp>
        <p:sp>
          <p:nvSpPr>
            <p:cNvPr id="33815" name="Text Box 22"/>
            <p:cNvSpPr txBox="1">
              <a:spLocks noChangeArrowheads="1"/>
            </p:cNvSpPr>
            <p:nvPr/>
          </p:nvSpPr>
          <p:spPr bwMode="auto">
            <a:xfrm>
              <a:off x="96" y="3177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3.4                                    107                                       107                                  0</a:t>
              </a:r>
            </a:p>
          </p:txBody>
        </p:sp>
        <p:sp>
          <p:nvSpPr>
            <p:cNvPr id="33816" name="Text Box 23"/>
            <p:cNvSpPr txBox="1">
              <a:spLocks noChangeArrowheads="1"/>
            </p:cNvSpPr>
            <p:nvPr/>
          </p:nvSpPr>
          <p:spPr bwMode="auto">
            <a:xfrm>
              <a:off x="96" y="3369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>
                  <a:latin typeface="Times New Roman" panose="02020603050405020304" pitchFamily="18" charset="0"/>
                </a:rPr>
                <a:t>3.5                                    107                                       107                                  0</a:t>
              </a:r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96" y="3561"/>
              <a:ext cx="547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3.6                                   118                                        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118</a:t>
              </a:r>
              <a:r>
                <a:rPr lang="zh-CN" altLang="en-US" sz="1800" dirty="0" smtClean="0">
                  <a:latin typeface="Times New Roman" panose="02020603050405020304" pitchFamily="18" charset="0"/>
                </a:rPr>
                <a:t>早晨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                          0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3818" name="Text Box 25"/>
            <p:cNvSpPr txBox="1">
              <a:spLocks noChangeArrowheads="1"/>
            </p:cNvSpPr>
            <p:nvPr/>
          </p:nvSpPr>
          <p:spPr bwMode="auto">
            <a:xfrm>
              <a:off x="96" y="3753"/>
              <a:ext cx="547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Finish                              124                                       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124</a:t>
              </a:r>
              <a:r>
                <a:rPr lang="zh-CN" altLang="en-US" sz="1800" dirty="0" smtClean="0">
                  <a:latin typeface="Times New Roman" panose="02020603050405020304" pitchFamily="18" charset="0"/>
                </a:rPr>
                <a:t>下午</a:t>
              </a:r>
              <a:r>
                <a:rPr lang="en-US" altLang="zh-CN" sz="1800" dirty="0" smtClean="0">
                  <a:latin typeface="Times New Roman" panose="02020603050405020304" pitchFamily="18" charset="0"/>
                </a:rPr>
                <a:t>                          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0" y="240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1200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>
              <a:off x="2784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4320" y="0"/>
              <a:ext cx="0" cy="3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auto">
            <a:xfrm>
              <a:off x="0" y="48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32"/>
            <p:cNvSpPr>
              <a:spLocks noChangeShapeType="1"/>
            </p:cNvSpPr>
            <p:nvPr/>
          </p:nvSpPr>
          <p:spPr bwMode="auto">
            <a:xfrm>
              <a:off x="0" y="86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33"/>
            <p:cNvSpPr>
              <a:spLocks noChangeShapeType="1"/>
            </p:cNvSpPr>
            <p:nvPr/>
          </p:nvSpPr>
          <p:spPr bwMode="auto">
            <a:xfrm>
              <a:off x="0" y="105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4"/>
            <p:cNvSpPr>
              <a:spLocks noChangeShapeType="1"/>
            </p:cNvSpPr>
            <p:nvPr/>
          </p:nvSpPr>
          <p:spPr bwMode="auto">
            <a:xfrm>
              <a:off x="0" y="124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35"/>
            <p:cNvSpPr>
              <a:spLocks noChangeShapeType="1"/>
            </p:cNvSpPr>
            <p:nvPr/>
          </p:nvSpPr>
          <p:spPr bwMode="auto">
            <a:xfrm>
              <a:off x="0" y="144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36"/>
            <p:cNvSpPr>
              <a:spLocks noChangeShapeType="1"/>
            </p:cNvSpPr>
            <p:nvPr/>
          </p:nvSpPr>
          <p:spPr bwMode="auto">
            <a:xfrm>
              <a:off x="0" y="163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37"/>
            <p:cNvSpPr>
              <a:spLocks noChangeShapeType="1"/>
            </p:cNvSpPr>
            <p:nvPr/>
          </p:nvSpPr>
          <p:spPr bwMode="auto">
            <a:xfrm>
              <a:off x="0" y="182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38"/>
            <p:cNvSpPr>
              <a:spLocks noChangeShapeType="1"/>
            </p:cNvSpPr>
            <p:nvPr/>
          </p:nvSpPr>
          <p:spPr bwMode="auto">
            <a:xfrm>
              <a:off x="0" y="201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39"/>
            <p:cNvSpPr>
              <a:spLocks noChangeShapeType="1"/>
            </p:cNvSpPr>
            <p:nvPr/>
          </p:nvSpPr>
          <p:spPr bwMode="auto">
            <a:xfrm>
              <a:off x="0" y="220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40"/>
            <p:cNvSpPr>
              <a:spLocks noChangeShapeType="1"/>
            </p:cNvSpPr>
            <p:nvPr/>
          </p:nvSpPr>
          <p:spPr bwMode="auto">
            <a:xfrm>
              <a:off x="0" y="240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41"/>
            <p:cNvSpPr>
              <a:spLocks noChangeShapeType="1"/>
            </p:cNvSpPr>
            <p:nvPr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2"/>
            <p:cNvSpPr>
              <a:spLocks noChangeShapeType="1"/>
            </p:cNvSpPr>
            <p:nvPr/>
          </p:nvSpPr>
          <p:spPr bwMode="auto">
            <a:xfrm>
              <a:off x="0" y="278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3"/>
            <p:cNvSpPr>
              <a:spLocks noChangeShapeType="1"/>
            </p:cNvSpPr>
            <p:nvPr/>
          </p:nvSpPr>
          <p:spPr bwMode="auto">
            <a:xfrm>
              <a:off x="0" y="297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4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45"/>
            <p:cNvSpPr>
              <a:spLocks noChangeShapeType="1"/>
            </p:cNvSpPr>
            <p:nvPr/>
          </p:nvSpPr>
          <p:spPr bwMode="auto">
            <a:xfrm>
              <a:off x="0" y="3360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46"/>
            <p:cNvSpPr>
              <a:spLocks noChangeShapeType="1"/>
            </p:cNvSpPr>
            <p:nvPr/>
          </p:nvSpPr>
          <p:spPr bwMode="auto">
            <a:xfrm>
              <a:off x="0" y="355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47"/>
            <p:cNvSpPr>
              <a:spLocks noChangeShapeType="1"/>
            </p:cNvSpPr>
            <p:nvPr/>
          </p:nvSpPr>
          <p:spPr bwMode="auto">
            <a:xfrm>
              <a:off x="0" y="374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48"/>
            <p:cNvSpPr>
              <a:spLocks noChangeShapeType="1"/>
            </p:cNvSpPr>
            <p:nvPr/>
          </p:nvSpPr>
          <p:spPr bwMode="auto">
            <a:xfrm>
              <a:off x="0" y="3936"/>
              <a:ext cx="5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89" name="Text Box 49"/>
          <p:cNvSpPr txBox="1">
            <a:spLocks noChangeArrowheads="1"/>
          </p:cNvSpPr>
          <p:nvPr/>
        </p:nvSpPr>
        <p:spPr bwMode="auto">
          <a:xfrm>
            <a:off x="6588125" y="3068638"/>
            <a:ext cx="252095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为什么不是</a:t>
            </a:r>
            <a:r>
              <a:rPr lang="en-US" altLang="zh-CN" sz="2400"/>
              <a:t>114 ?</a:t>
            </a:r>
          </a:p>
        </p:txBody>
      </p:sp>
      <p:sp>
        <p:nvSpPr>
          <p:cNvPr id="138290" name="Line 50"/>
          <p:cNvSpPr>
            <a:spLocks noChangeShapeType="1"/>
          </p:cNvSpPr>
          <p:nvPr/>
        </p:nvSpPr>
        <p:spPr bwMode="auto">
          <a:xfrm flipH="1">
            <a:off x="6012159" y="3213100"/>
            <a:ext cx="575965" cy="478631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9" grpId="0" animBg="1"/>
      <p:bldP spid="138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D0BE5A-EE18-41E6-B118-4EFA5254460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284168"/>
            <a:ext cx="5670550" cy="4572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Fig3.4 CPM bar chart</a:t>
            </a:r>
          </a:p>
        </p:txBody>
      </p:sp>
      <p:graphicFrame>
        <p:nvGraphicFramePr>
          <p:cNvPr id="184796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42211"/>
              </p:ext>
            </p:extLst>
          </p:nvPr>
        </p:nvGraphicFramePr>
        <p:xfrm>
          <a:off x="179388" y="1053551"/>
          <a:ext cx="8964612" cy="5111753"/>
        </p:xfrm>
        <a:graphic>
          <a:graphicData uri="http://schemas.openxmlformats.org/drawingml/2006/table">
            <a:tbl>
              <a:tblPr/>
              <a:tblGrid>
                <a:gridCol w="1863725"/>
                <a:gridCol w="1154112"/>
                <a:gridCol w="1154113"/>
                <a:gridCol w="508000"/>
                <a:gridCol w="555625"/>
                <a:gridCol w="525462"/>
                <a:gridCol w="541338"/>
                <a:gridCol w="531812"/>
                <a:gridCol w="533400"/>
                <a:gridCol w="531813"/>
                <a:gridCol w="533400"/>
                <a:gridCol w="531812"/>
              </a:tblGrid>
              <a:tr h="690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Description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Early Date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Late Date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15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22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Jan 29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12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17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Feb 24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Test of phase 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Define test cases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Jan 98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Write test plan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Inspect test plan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Integration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Interface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Document results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23 Jan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System testing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Performance tests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Configuration tests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Document results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24 Feb 98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15" name="Line 196"/>
          <p:cNvSpPr>
            <a:spLocks noChangeShapeType="1"/>
          </p:cNvSpPr>
          <p:nvPr/>
        </p:nvSpPr>
        <p:spPr bwMode="auto">
          <a:xfrm>
            <a:off x="250825" y="1268413"/>
            <a:ext cx="8893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016" name="Rectangle 197"/>
          <p:cNvSpPr>
            <a:spLocks noChangeArrowheads="1"/>
          </p:cNvSpPr>
          <p:nvPr/>
        </p:nvSpPr>
        <p:spPr bwMode="auto">
          <a:xfrm>
            <a:off x="4876800" y="1666875"/>
            <a:ext cx="25146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********************</a:t>
            </a:r>
          </a:p>
        </p:txBody>
      </p:sp>
      <p:sp>
        <p:nvSpPr>
          <p:cNvPr id="36017" name="Rectangle 198"/>
          <p:cNvSpPr>
            <a:spLocks noChangeArrowheads="1"/>
          </p:cNvSpPr>
          <p:nvPr/>
        </p:nvSpPr>
        <p:spPr bwMode="auto">
          <a:xfrm>
            <a:off x="4876800" y="1981200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18" name="Rectangle 199"/>
          <p:cNvSpPr>
            <a:spLocks noChangeArrowheads="1"/>
          </p:cNvSpPr>
          <p:nvPr/>
        </p:nvSpPr>
        <p:spPr bwMode="auto">
          <a:xfrm>
            <a:off x="5638800" y="2346325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19" name="Rectangle 200"/>
          <p:cNvSpPr>
            <a:spLocks noChangeArrowheads="1"/>
          </p:cNvSpPr>
          <p:nvPr/>
        </p:nvSpPr>
        <p:spPr bwMode="auto">
          <a:xfrm>
            <a:off x="5638800" y="2651125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20" name="Rectangle 201"/>
          <p:cNvSpPr>
            <a:spLocks noChangeArrowheads="1"/>
          </p:cNvSpPr>
          <p:nvPr/>
        </p:nvSpPr>
        <p:spPr bwMode="auto">
          <a:xfrm>
            <a:off x="6477000" y="3132138"/>
            <a:ext cx="7620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</a:t>
            </a:r>
          </a:p>
        </p:txBody>
      </p:sp>
      <p:sp>
        <p:nvSpPr>
          <p:cNvPr id="36021" name="Rectangle 202"/>
          <p:cNvSpPr>
            <a:spLocks noChangeArrowheads="1"/>
          </p:cNvSpPr>
          <p:nvPr/>
        </p:nvSpPr>
        <p:spPr bwMode="auto">
          <a:xfrm>
            <a:off x="6443663" y="3500438"/>
            <a:ext cx="762000" cy="228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--FFFFF</a:t>
            </a:r>
          </a:p>
        </p:txBody>
      </p:sp>
      <p:sp>
        <p:nvSpPr>
          <p:cNvPr id="36022" name="Rectangle 203"/>
          <p:cNvSpPr>
            <a:spLocks noChangeArrowheads="1"/>
          </p:cNvSpPr>
          <p:nvPr/>
        </p:nvSpPr>
        <p:spPr bwMode="auto">
          <a:xfrm>
            <a:off x="6477000" y="3921125"/>
            <a:ext cx="762000" cy="228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-----FFF</a:t>
            </a:r>
          </a:p>
        </p:txBody>
      </p:sp>
      <p:sp>
        <p:nvSpPr>
          <p:cNvPr id="36023" name="Rectangle 204"/>
          <p:cNvSpPr>
            <a:spLocks noChangeArrowheads="1"/>
          </p:cNvSpPr>
          <p:nvPr/>
        </p:nvSpPr>
        <p:spPr bwMode="auto">
          <a:xfrm>
            <a:off x="7235825" y="4364038"/>
            <a:ext cx="1728788" cy="1444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*********     ***</a:t>
            </a:r>
          </a:p>
        </p:txBody>
      </p:sp>
      <p:sp>
        <p:nvSpPr>
          <p:cNvPr id="36024" name="Rectangle 205"/>
          <p:cNvSpPr>
            <a:spLocks noChangeArrowheads="1"/>
          </p:cNvSpPr>
          <p:nvPr/>
        </p:nvSpPr>
        <p:spPr bwMode="auto">
          <a:xfrm>
            <a:off x="7239000" y="4667250"/>
            <a:ext cx="1725613" cy="2746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--------  FFFFFFF</a:t>
            </a:r>
          </a:p>
        </p:txBody>
      </p:sp>
      <p:sp>
        <p:nvSpPr>
          <p:cNvPr id="36025" name="Rectangle 206"/>
          <p:cNvSpPr>
            <a:spLocks noChangeArrowheads="1"/>
          </p:cNvSpPr>
          <p:nvPr/>
        </p:nvSpPr>
        <p:spPr bwMode="auto">
          <a:xfrm>
            <a:off x="7239000" y="5119688"/>
            <a:ext cx="1725613" cy="254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--------  FFFFFFF</a:t>
            </a:r>
          </a:p>
        </p:txBody>
      </p:sp>
      <p:sp>
        <p:nvSpPr>
          <p:cNvPr id="36026" name="Rectangle 207"/>
          <p:cNvSpPr>
            <a:spLocks noChangeArrowheads="1"/>
          </p:cNvSpPr>
          <p:nvPr/>
        </p:nvSpPr>
        <p:spPr bwMode="auto">
          <a:xfrm>
            <a:off x="8532813" y="5589588"/>
            <a:ext cx="457200" cy="1524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****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07904" y="116632"/>
            <a:ext cx="525670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以下</a:t>
            </a:r>
            <a:r>
              <a:rPr lang="zh-CN" altLang="en-US" dirty="0" smtClean="0"/>
              <a:t>时间窗口是按活动图计算出来的：按概率分布计算出来的，有冗余度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EE2C55-112E-4D8E-8746-B1B55E71342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686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图片" r:id="rId3" imgW="5370576" imgH="3358896" progId="Word.Picture.8">
                  <p:embed/>
                </p:oleObj>
              </mc:Choice>
              <mc:Fallback>
                <p:oleObj name="图片" r:id="rId3" imgW="5370576" imgH="335889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55650" y="1773238"/>
            <a:ext cx="8388350" cy="5013325"/>
          </a:xfrm>
        </p:spPr>
        <p:txBody>
          <a:bodyPr/>
          <a:lstStyle/>
          <a:p>
            <a:r>
              <a:rPr lang="zh-CN" altLang="en-US" b="1" dirty="0" smtClean="0"/>
              <a:t>实例：针对上述活动图的“课程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毕业设计”目标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课题名称：项目管理之活动图系统设计与实现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基本功能：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活动图的增、删、查、改等基本功能。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：最好提供系统多种输入形式，建立各个活动图。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：高效存储活动图以备翻阅。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备注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：项目活动图关键路径的计算和展示。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设计要求：基础文档俱全，并有完善的测试计划与测试报告等（也许是工程设计重点之一）（输入数据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图）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设计基础：掌握一定的树、图等二维结构的计算基础。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拓展功能：复杂图形展示、活动图的变形展示（棒图、甘特图等）（关注某些数学模型的建立和应用）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C98A3-00AC-4620-925B-B4C0E129B47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BE7909-30F9-411E-A8A9-5F8200F008A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pic>
        <p:nvPicPr>
          <p:cNvPr id="6147" name="Title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lum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" y="0"/>
            <a:ext cx="8778875" cy="1371600"/>
          </a:xfrm>
          <a:noFill/>
        </p:spPr>
      </p:pic>
      <p:sp>
        <p:nvSpPr>
          <p:cNvPr id="6148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990600" y="1646238"/>
            <a:ext cx="6934200" cy="487362"/>
          </a:xfrm>
        </p:spPr>
        <p:txBody>
          <a:bodyPr lIns="0" tIns="0" rIns="0" bIns="0">
            <a:spAutoFit/>
          </a:bodyPr>
          <a:lstStyle/>
          <a:p>
            <a:pPr marL="406400" indent="-406400" defTabSz="114300" eaLnBrk="1" hangingPunct="1">
              <a:buFont typeface="Wingdings 2" panose="05020102010507070707" pitchFamily="18" charset="2"/>
              <a:buNone/>
            </a:pPr>
            <a:r>
              <a:rPr lang="en-US" altLang="zh-CN" sz="3200" smtClean="0"/>
              <a:t>Are we getting better?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7525" y="4838700"/>
            <a:ext cx="45005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Segoe"/>
              </a:rPr>
              <a:t>Source:  Standish Group, 2004 Third Quarter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Segoe"/>
              </a:rPr>
              <a:t> Research Report, CHAOS Research Results</a:t>
            </a:r>
          </a:p>
        </p:txBody>
      </p:sp>
      <p:grpSp>
        <p:nvGrpSpPr>
          <p:cNvPr id="6150" name="Group 154"/>
          <p:cNvGrpSpPr>
            <a:grpSpLocks/>
          </p:cNvGrpSpPr>
          <p:nvPr/>
        </p:nvGrpSpPr>
        <p:grpSpPr bwMode="auto">
          <a:xfrm>
            <a:off x="755650" y="2159000"/>
            <a:ext cx="4103688" cy="2711450"/>
            <a:chOff x="136270" y="3390474"/>
            <a:chExt cx="4281637" cy="3164440"/>
          </a:xfrm>
        </p:grpSpPr>
        <p:pic>
          <p:nvPicPr>
            <p:cNvPr id="6154" name="Picture 54" descr="cooltools-shap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70" y="3390474"/>
              <a:ext cx="4281637" cy="316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278715" y="3479404"/>
              <a:ext cx="3996747" cy="56137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50980"/>
                    <a:invGamma/>
                    <a:alpha val="52000"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Cost overruns down over 100%</a:t>
              </a:r>
            </a:p>
          </p:txBody>
        </p:sp>
        <p:grpSp>
          <p:nvGrpSpPr>
            <p:cNvPr id="6156" name="Group 61"/>
            <p:cNvGrpSpPr>
              <a:grpSpLocks/>
            </p:cNvGrpSpPr>
            <p:nvPr/>
          </p:nvGrpSpPr>
          <p:grpSpPr bwMode="auto">
            <a:xfrm>
              <a:off x="327983" y="3870725"/>
              <a:ext cx="4016885" cy="2262064"/>
              <a:chOff x="2928" y="2352"/>
              <a:chExt cx="2640" cy="1479"/>
            </a:xfrm>
          </p:grpSpPr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3364" y="2446"/>
                <a:ext cx="1916" cy="1106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gamma/>
                      <a:shade val="46275"/>
                      <a:invGamma/>
                      <a:alpha val="49001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b="0" dirty="0">
                  <a:latin typeface="+mn-lt"/>
                  <a:ea typeface="+mn-ea"/>
                </a:endParaRPr>
              </a:p>
            </p:txBody>
          </p:sp>
          <p:grpSp>
            <p:nvGrpSpPr>
              <p:cNvPr id="6160" name="Group 46"/>
              <p:cNvGrpSpPr>
                <a:grpSpLocks/>
              </p:cNvGrpSpPr>
              <p:nvPr/>
            </p:nvGrpSpPr>
            <p:grpSpPr bwMode="auto">
              <a:xfrm>
                <a:off x="3360" y="2454"/>
                <a:ext cx="1968" cy="1109"/>
                <a:chOff x="3360" y="2454"/>
                <a:chExt cx="1968" cy="1109"/>
              </a:xfrm>
            </p:grpSpPr>
            <p:pic>
              <p:nvPicPr>
                <p:cNvPr id="6175" name="Picture 4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0" y="2454"/>
                  <a:ext cx="1968" cy="1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76" name="Picture 4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610"/>
                <a:stretch>
                  <a:fillRect/>
                </a:stretch>
              </p:blipFill>
              <p:spPr bwMode="auto">
                <a:xfrm>
                  <a:off x="3360" y="2731"/>
                  <a:ext cx="1968" cy="5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6161" name="Picture 36" descr="cooltools-shape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2508"/>
                <a:ext cx="1824" cy="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2" name="Picture 38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3" y="2509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3" name="Picture 39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" y="2727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4" name="Picture 40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3120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5" name="Picture 41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" y="3252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6" name="Picture 42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3" y="3264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7" name="Picture 43" descr="cooltools-shap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0" y="3192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168" name="Group 33"/>
              <p:cNvGrpSpPr>
                <a:grpSpLocks/>
              </p:cNvGrpSpPr>
              <p:nvPr/>
            </p:nvGrpSpPr>
            <p:grpSpPr bwMode="auto">
              <a:xfrm>
                <a:off x="2928" y="2352"/>
                <a:ext cx="485" cy="1352"/>
                <a:chOff x="2788" y="2339"/>
                <a:chExt cx="485" cy="1313"/>
              </a:xfrm>
            </p:grpSpPr>
            <p:sp>
              <p:nvSpPr>
                <p:cNvPr id="2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88" y="2339"/>
                  <a:ext cx="483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200%</a:t>
                  </a:r>
                </a:p>
              </p:txBody>
            </p:sp>
            <p:sp>
              <p:nvSpPr>
                <p:cNvPr id="2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88" y="2608"/>
                  <a:ext cx="482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150%</a:t>
                  </a:r>
                </a:p>
              </p:txBody>
            </p:sp>
            <p:sp>
              <p:nvSpPr>
                <p:cNvPr id="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88" y="2908"/>
                  <a:ext cx="482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100%</a:t>
                  </a:r>
                </a:p>
              </p:txBody>
            </p:sp>
            <p:sp>
              <p:nvSpPr>
                <p:cNvPr id="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864" y="3155"/>
                  <a:ext cx="405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50%</a:t>
                  </a:r>
                </a:p>
              </p:txBody>
            </p:sp>
            <p:sp>
              <p:nvSpPr>
                <p:cNvPr id="2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45" y="3402"/>
                  <a:ext cx="335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sz="1600" b="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+mn-lt"/>
                      <a:ea typeface="+mn-ea"/>
                    </a:rPr>
                    <a:t>0%</a:t>
                  </a:r>
                </a:p>
              </p:txBody>
            </p:sp>
          </p:grp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3316" y="3598"/>
                <a:ext cx="225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1994   1996   1998   2000   2002   2004</a:t>
                </a:r>
              </a:p>
            </p:txBody>
          </p:sp>
        </p:grpSp>
        <p:pic>
          <p:nvPicPr>
            <p:cNvPr id="6157" name="Picture 49" descr="cooltools-shap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637" y="6195492"/>
              <a:ext cx="365172" cy="16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1930086" y="6099146"/>
              <a:ext cx="1356541" cy="320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Percent Overrun</a:t>
              </a:r>
            </a:p>
          </p:txBody>
        </p:sp>
      </p:grpSp>
      <p:sp>
        <p:nvSpPr>
          <p:cNvPr id="145" name="Rectangle 8"/>
          <p:cNvSpPr txBox="1">
            <a:spLocks noChangeArrowheads="1"/>
          </p:cNvSpPr>
          <p:nvPr/>
        </p:nvSpPr>
        <p:spPr bwMode="black">
          <a:xfrm>
            <a:off x="990600" y="5516563"/>
            <a:ext cx="67056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6400" indent="-406400" defTabSz="114300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kumimoji="0" lang="en-US" sz="3600" b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+mn-ea"/>
                <a:cs typeface="Arial" pitchFamily="34" charset="0"/>
              </a:rPr>
              <a:t>Good news!</a:t>
            </a:r>
          </a:p>
          <a:p>
            <a:pPr marL="863600" lvl="1" indent="-406400" defTabSz="114300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defRPr/>
            </a:pPr>
            <a:r>
              <a:rPr kumimoji="0" lang="en-US" sz="3200" b="0" i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+mn-ea"/>
                <a:cs typeface="Arial" pitchFamily="34" charset="0"/>
              </a:rPr>
              <a:t>It now costs less to fail</a:t>
            </a:r>
          </a:p>
        </p:txBody>
      </p:sp>
      <p:pic>
        <p:nvPicPr>
          <p:cNvPr id="6152" name="Picture 2" descr="C:\Users\Ron Grant\Desktop\1612\Picture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636838"/>
            <a:ext cx="40322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31"/>
          <p:cNvSpPr txBox="1">
            <a:spLocks noChangeArrowheads="1"/>
          </p:cNvSpPr>
          <p:nvPr/>
        </p:nvSpPr>
        <p:spPr bwMode="auto">
          <a:xfrm>
            <a:off x="4932363" y="2060575"/>
            <a:ext cx="4176712" cy="400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Comic Sans MS" panose="030F0702030302020204" pitchFamily="66" charset="0"/>
              </a:rPr>
              <a:t>另注：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2016</a:t>
            </a:r>
            <a:r>
              <a:rPr lang="zh-CN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统计</a:t>
            </a:r>
            <a:r>
              <a:rPr lang="zh-CN" altLang="en-US" sz="2000">
                <a:latin typeface="Comic Sans MS" panose="030F0702030302020204" pitchFamily="66" charset="0"/>
              </a:rPr>
              <a:t>：成功率约</a:t>
            </a:r>
            <a:r>
              <a:rPr lang="en-US" altLang="zh-CN" sz="2000">
                <a:latin typeface="Comic Sans MS" panose="030F0702030302020204" pitchFamily="66" charset="0"/>
              </a:rPr>
              <a:t>47%</a:t>
            </a:r>
            <a:endParaRPr lang="zh-CN" altLang="en-US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8AEA61-694F-4DC1-9DE2-38D6E3079B9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 Tools to track progress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focus on: project begin in “work breakdown” (Fig3.5)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-----many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project management software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can draw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these structures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several tools for tracking progress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(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can also be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drawn by project management software)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A:Gantt Chart X:meaning (dynamic graph)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Y: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role --identify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concurrent activities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CP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Z:explain to Fig3.6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（甘特图）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resource histogram (Fig3.7)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（资源直方图）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cost/expenditure graph ---Fig3.8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（开销对比图）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5BCFB-ACEF-43EA-B29E-CD51902FF40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6135688"/>
            <a:ext cx="6769100" cy="533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Fig3.5 Example work breakdown structure</a:t>
            </a: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539750" y="692150"/>
            <a:ext cx="8388350" cy="5329238"/>
            <a:chOff x="864" y="288"/>
            <a:chExt cx="4848" cy="3120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968" y="288"/>
              <a:ext cx="2112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Build communications software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864" y="1008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System planning (1.0)</a:t>
              </a:r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864" y="1536"/>
              <a:ext cx="148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specification (1.1)</a:t>
              </a:r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864" y="2064"/>
              <a:ext cx="1296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budget (1.2)</a:t>
              </a:r>
            </a:p>
          </p:txBody>
        </p:sp>
        <p:sp>
          <p:nvSpPr>
            <p:cNvPr id="40969" name="Rectangle 8"/>
            <p:cNvSpPr>
              <a:spLocks noChangeArrowheads="1"/>
            </p:cNvSpPr>
            <p:nvPr/>
          </p:nvSpPr>
          <p:spPr bwMode="auto">
            <a:xfrm>
              <a:off x="864" y="2592"/>
              <a:ext cx="1344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Review schedule (1.3)</a:t>
              </a:r>
            </a:p>
          </p:txBody>
        </p:sp>
        <p:sp>
          <p:nvSpPr>
            <p:cNvPr id="40970" name="Rectangle 9"/>
            <p:cNvSpPr>
              <a:spLocks noChangeArrowheads="1"/>
            </p:cNvSpPr>
            <p:nvPr/>
          </p:nvSpPr>
          <p:spPr bwMode="auto">
            <a:xfrm>
              <a:off x="864" y="3120"/>
              <a:ext cx="1344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Develop plan (1.4)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2448" y="1008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System design (2.0)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2448" y="1536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Top-level design (2.1)</a:t>
              </a:r>
            </a:p>
          </p:txBody>
        </p:sp>
        <p:sp>
          <p:nvSpPr>
            <p:cNvPr id="40973" name="Rectangle 12"/>
            <p:cNvSpPr>
              <a:spLocks noChangeArrowheads="1"/>
            </p:cNvSpPr>
            <p:nvPr/>
          </p:nvSpPr>
          <p:spPr bwMode="auto">
            <a:xfrm>
              <a:off x="2448" y="2064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Prototyping (2.2)</a:t>
              </a:r>
            </a:p>
          </p:txBody>
        </p:sp>
        <p:sp>
          <p:nvSpPr>
            <p:cNvPr id="40974" name="Rectangle 13"/>
            <p:cNvSpPr>
              <a:spLocks noChangeArrowheads="1"/>
            </p:cNvSpPr>
            <p:nvPr/>
          </p:nvSpPr>
          <p:spPr bwMode="auto">
            <a:xfrm>
              <a:off x="2448" y="2592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User interface (2.3)</a:t>
              </a:r>
            </a:p>
          </p:txBody>
        </p:sp>
        <p:sp>
          <p:nvSpPr>
            <p:cNvPr id="40975" name="Rectangle 14"/>
            <p:cNvSpPr>
              <a:spLocks noChangeArrowheads="1"/>
            </p:cNvSpPr>
            <p:nvPr/>
          </p:nvSpPr>
          <p:spPr bwMode="auto">
            <a:xfrm>
              <a:off x="2448" y="3120"/>
              <a:ext cx="1248" cy="288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Detailed design (2.4)</a:t>
              </a:r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3792" y="1008"/>
              <a:ext cx="576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Coding (3.0)</a:t>
              </a: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4416" y="1008"/>
              <a:ext cx="624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Testing (4.0)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5088" y="1008"/>
              <a:ext cx="624" cy="240"/>
            </a:xfrm>
            <a:prstGeom prst="rect">
              <a:avLst/>
            </a:prstGeom>
            <a:solidFill>
              <a:srgbClr val="CCFFCC">
                <a:alpha val="0"/>
              </a:srgbClr>
            </a:solidFill>
            <a:ln w="28575" cap="sq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Delivery (5.0)</a:t>
              </a:r>
            </a:p>
          </p:txBody>
        </p:sp>
        <p:sp>
          <p:nvSpPr>
            <p:cNvPr id="40979" name="Line 18"/>
            <p:cNvSpPr>
              <a:spLocks noChangeShapeType="1"/>
            </p:cNvSpPr>
            <p:nvPr/>
          </p:nvSpPr>
          <p:spPr bwMode="auto">
            <a:xfrm>
              <a:off x="3072" y="576"/>
              <a:ext cx="0" cy="43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>
              <a:off x="1488" y="816"/>
              <a:ext cx="3888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>
              <a:off x="1488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4032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3" name="Line 22"/>
            <p:cNvSpPr>
              <a:spLocks noChangeShapeType="1"/>
            </p:cNvSpPr>
            <p:nvPr/>
          </p:nvSpPr>
          <p:spPr bwMode="auto">
            <a:xfrm>
              <a:off x="4656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4" name="Line 23"/>
            <p:cNvSpPr>
              <a:spLocks noChangeShapeType="1"/>
            </p:cNvSpPr>
            <p:nvPr/>
          </p:nvSpPr>
          <p:spPr bwMode="auto">
            <a:xfrm>
              <a:off x="5376" y="816"/>
              <a:ext cx="0" cy="1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5" name="Line 24"/>
            <p:cNvSpPr>
              <a:spLocks noChangeShapeType="1"/>
            </p:cNvSpPr>
            <p:nvPr/>
          </p:nvSpPr>
          <p:spPr bwMode="auto">
            <a:xfrm>
              <a:off x="1488" y="1296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6" name="Line 25"/>
            <p:cNvSpPr>
              <a:spLocks noChangeShapeType="1"/>
            </p:cNvSpPr>
            <p:nvPr/>
          </p:nvSpPr>
          <p:spPr bwMode="auto">
            <a:xfrm>
              <a:off x="1488" y="1824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7" name="Line 26"/>
            <p:cNvSpPr>
              <a:spLocks noChangeShapeType="1"/>
            </p:cNvSpPr>
            <p:nvPr/>
          </p:nvSpPr>
          <p:spPr bwMode="auto">
            <a:xfrm>
              <a:off x="1488" y="2352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1488" y="2880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3072" y="1296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0" name="Line 29"/>
            <p:cNvSpPr>
              <a:spLocks noChangeShapeType="1"/>
            </p:cNvSpPr>
            <p:nvPr/>
          </p:nvSpPr>
          <p:spPr bwMode="auto">
            <a:xfrm>
              <a:off x="3072" y="1824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1" name="Line 30"/>
            <p:cNvSpPr>
              <a:spLocks noChangeShapeType="1"/>
            </p:cNvSpPr>
            <p:nvPr/>
          </p:nvSpPr>
          <p:spPr bwMode="auto">
            <a:xfrm>
              <a:off x="3072" y="2352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92" name="Line 31"/>
            <p:cNvSpPr>
              <a:spLocks noChangeShapeType="1"/>
            </p:cNvSpPr>
            <p:nvPr/>
          </p:nvSpPr>
          <p:spPr bwMode="auto">
            <a:xfrm>
              <a:off x="3072" y="2880"/>
              <a:ext cx="0" cy="24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81C1E-8953-4E4F-B04C-7EE18241845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457200"/>
            <a:ext cx="8458200" cy="6324600"/>
            <a:chOff x="240" y="288"/>
            <a:chExt cx="5328" cy="3984"/>
          </a:xfrm>
        </p:grpSpPr>
        <p:sp>
          <p:nvSpPr>
            <p:cNvPr id="41990" name="Text Box 43"/>
            <p:cNvSpPr txBox="1">
              <a:spLocks noChangeArrowheads="1"/>
            </p:cNvSpPr>
            <p:nvPr/>
          </p:nvSpPr>
          <p:spPr bwMode="auto">
            <a:xfrm>
              <a:off x="240" y="1776"/>
              <a:ext cx="134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Build communication software</a:t>
              </a:r>
            </a:p>
          </p:txBody>
        </p:sp>
        <p:sp>
          <p:nvSpPr>
            <p:cNvPr id="41991" name="Text Box 44"/>
            <p:cNvSpPr txBox="1">
              <a:spLocks noChangeArrowheads="1"/>
            </p:cNvSpPr>
            <p:nvPr/>
          </p:nvSpPr>
          <p:spPr bwMode="auto">
            <a:xfrm>
              <a:off x="1728" y="768"/>
              <a:ext cx="100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System planning (1.0)</a:t>
              </a:r>
            </a:p>
          </p:txBody>
        </p:sp>
        <p:sp>
          <p:nvSpPr>
            <p:cNvPr id="41992" name="Text Box 45"/>
            <p:cNvSpPr txBox="1">
              <a:spLocks noChangeArrowheads="1"/>
            </p:cNvSpPr>
            <p:nvPr/>
          </p:nvSpPr>
          <p:spPr bwMode="auto">
            <a:xfrm>
              <a:off x="1776" y="1844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System design (2.0)</a:t>
              </a:r>
            </a:p>
          </p:txBody>
        </p:sp>
        <p:sp>
          <p:nvSpPr>
            <p:cNvPr id="41993" name="Text Box 46"/>
            <p:cNvSpPr txBox="1">
              <a:spLocks noChangeArrowheads="1"/>
            </p:cNvSpPr>
            <p:nvPr/>
          </p:nvSpPr>
          <p:spPr bwMode="auto">
            <a:xfrm>
              <a:off x="1776" y="297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Coding (3.0)</a:t>
              </a:r>
            </a:p>
          </p:txBody>
        </p:sp>
        <p:sp>
          <p:nvSpPr>
            <p:cNvPr id="41994" name="Text Box 47"/>
            <p:cNvSpPr txBox="1">
              <a:spLocks noChangeArrowheads="1"/>
            </p:cNvSpPr>
            <p:nvPr/>
          </p:nvSpPr>
          <p:spPr bwMode="auto">
            <a:xfrm>
              <a:off x="1776" y="350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Testing (4.0)</a:t>
              </a:r>
            </a:p>
          </p:txBody>
        </p:sp>
        <p:sp>
          <p:nvSpPr>
            <p:cNvPr id="41995" name="Text Box 48"/>
            <p:cNvSpPr txBox="1">
              <a:spLocks noChangeArrowheads="1"/>
            </p:cNvSpPr>
            <p:nvPr/>
          </p:nvSpPr>
          <p:spPr bwMode="auto">
            <a:xfrm>
              <a:off x="1776" y="398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Delivery (5.0)</a:t>
              </a:r>
            </a:p>
          </p:txBody>
        </p:sp>
        <p:sp>
          <p:nvSpPr>
            <p:cNvPr id="41996" name="Text Box 49"/>
            <p:cNvSpPr txBox="1">
              <a:spLocks noChangeArrowheads="1"/>
            </p:cNvSpPr>
            <p:nvPr/>
          </p:nvSpPr>
          <p:spPr bwMode="auto">
            <a:xfrm>
              <a:off x="3120" y="288"/>
              <a:ext cx="2448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specification (1.1)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budget (1.2)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Review schedule (1.3)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Develop plan (1.4)</a:t>
              </a:r>
            </a:p>
          </p:txBody>
        </p:sp>
        <p:sp>
          <p:nvSpPr>
            <p:cNvPr id="41997" name="Text Box 50"/>
            <p:cNvSpPr txBox="1">
              <a:spLocks noChangeArrowheads="1"/>
            </p:cNvSpPr>
            <p:nvPr/>
          </p:nvSpPr>
          <p:spPr bwMode="auto">
            <a:xfrm>
              <a:off x="3072" y="1824"/>
              <a:ext cx="206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Top-level design  (2.1)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Prototyping (2.2)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User interface (2.3)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Detailed design (2.4)</a:t>
              </a:r>
            </a:p>
          </p:txBody>
        </p:sp>
        <p:sp>
          <p:nvSpPr>
            <p:cNvPr id="41998" name="Line 51"/>
            <p:cNvSpPr>
              <a:spLocks noChangeShapeType="1"/>
            </p:cNvSpPr>
            <p:nvPr/>
          </p:nvSpPr>
          <p:spPr bwMode="auto">
            <a:xfrm flipH="1">
              <a:off x="1248" y="1056"/>
              <a:ext cx="48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>
              <a:off x="1536" y="216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53"/>
            <p:cNvSpPr>
              <a:spLocks noChangeShapeType="1"/>
            </p:cNvSpPr>
            <p:nvPr/>
          </p:nvSpPr>
          <p:spPr bwMode="auto">
            <a:xfrm>
              <a:off x="1248" y="2400"/>
              <a:ext cx="576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54"/>
            <p:cNvSpPr>
              <a:spLocks noChangeShapeType="1"/>
            </p:cNvSpPr>
            <p:nvPr/>
          </p:nvSpPr>
          <p:spPr bwMode="auto">
            <a:xfrm>
              <a:off x="1248" y="2352"/>
              <a:ext cx="52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55"/>
            <p:cNvSpPr>
              <a:spLocks noChangeShapeType="1"/>
            </p:cNvSpPr>
            <p:nvPr/>
          </p:nvSpPr>
          <p:spPr bwMode="auto">
            <a:xfrm>
              <a:off x="1248" y="2400"/>
              <a:ext cx="576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56"/>
            <p:cNvSpPr>
              <a:spLocks noChangeShapeType="1"/>
            </p:cNvSpPr>
            <p:nvPr/>
          </p:nvSpPr>
          <p:spPr bwMode="auto">
            <a:xfrm flipV="1">
              <a:off x="2400" y="432"/>
              <a:ext cx="72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57"/>
            <p:cNvSpPr>
              <a:spLocks noChangeShapeType="1"/>
            </p:cNvSpPr>
            <p:nvPr/>
          </p:nvSpPr>
          <p:spPr bwMode="auto">
            <a:xfrm flipV="1">
              <a:off x="2448" y="816"/>
              <a:ext cx="67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58"/>
            <p:cNvSpPr>
              <a:spLocks noChangeShapeType="1"/>
            </p:cNvSpPr>
            <p:nvPr/>
          </p:nvSpPr>
          <p:spPr bwMode="auto">
            <a:xfrm>
              <a:off x="2448" y="9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59"/>
            <p:cNvSpPr>
              <a:spLocks noChangeShapeType="1"/>
            </p:cNvSpPr>
            <p:nvPr/>
          </p:nvSpPr>
          <p:spPr bwMode="auto">
            <a:xfrm>
              <a:off x="2448" y="960"/>
              <a:ext cx="672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60"/>
            <p:cNvSpPr>
              <a:spLocks noChangeShapeType="1"/>
            </p:cNvSpPr>
            <p:nvPr/>
          </p:nvSpPr>
          <p:spPr bwMode="auto">
            <a:xfrm flipV="1">
              <a:off x="2400" y="1968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61"/>
            <p:cNvSpPr>
              <a:spLocks noChangeShapeType="1"/>
            </p:cNvSpPr>
            <p:nvPr/>
          </p:nvSpPr>
          <p:spPr bwMode="auto">
            <a:xfrm>
              <a:off x="2400" y="2256"/>
              <a:ext cx="67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62"/>
            <p:cNvSpPr>
              <a:spLocks noChangeShapeType="1"/>
            </p:cNvSpPr>
            <p:nvPr/>
          </p:nvSpPr>
          <p:spPr bwMode="auto">
            <a:xfrm>
              <a:off x="2400" y="2304"/>
              <a:ext cx="6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63"/>
            <p:cNvSpPr>
              <a:spLocks noChangeShapeType="1"/>
            </p:cNvSpPr>
            <p:nvPr/>
          </p:nvSpPr>
          <p:spPr bwMode="auto">
            <a:xfrm>
              <a:off x="2400" y="2304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89" name="Rectangle 64"/>
          <p:cNvSpPr>
            <a:spLocks noChangeArrowheads="1"/>
          </p:cNvSpPr>
          <p:nvPr/>
        </p:nvSpPr>
        <p:spPr bwMode="auto">
          <a:xfrm>
            <a:off x="265113" y="152400"/>
            <a:ext cx="4383087" cy="528638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Work breakdown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A32537-E1DD-4A9C-A47B-204101B7D27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aphicFrame>
        <p:nvGraphicFramePr>
          <p:cNvPr id="140293" name="Group 5"/>
          <p:cNvGraphicFramePr>
            <a:graphicFrameLocks noGrp="1"/>
          </p:cNvGraphicFramePr>
          <p:nvPr/>
        </p:nvGraphicFramePr>
        <p:xfrm>
          <a:off x="0" y="0"/>
          <a:ext cx="9147175" cy="665163"/>
        </p:xfrm>
        <a:graphic>
          <a:graphicData uri="http://schemas.openxmlformats.org/drawingml/2006/table">
            <a:tbl>
              <a:tblPr/>
              <a:tblGrid>
                <a:gridCol w="1766888"/>
                <a:gridCol w="617537"/>
                <a:gridCol w="615950"/>
                <a:gridCol w="690563"/>
                <a:gridCol w="614362"/>
                <a:gridCol w="690563"/>
                <a:gridCol w="615950"/>
                <a:gridCol w="536575"/>
                <a:gridCol w="692150"/>
                <a:gridCol w="538162"/>
                <a:gridCol w="614363"/>
                <a:gridCol w="633412"/>
                <a:gridCol w="5207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Activity number 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323" name="Group 35"/>
          <p:cNvGraphicFramePr>
            <a:graphicFrameLocks noGrp="1"/>
          </p:cNvGraphicFramePr>
          <p:nvPr/>
        </p:nvGraphicFramePr>
        <p:xfrm>
          <a:off x="3175" y="685800"/>
          <a:ext cx="9144000" cy="4572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WBS 1.0  SYSTEM PLANNING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15" name="Group 127"/>
          <p:cNvGraphicFramePr>
            <a:graphicFrameLocks noGrp="1"/>
          </p:cNvGraphicFramePr>
          <p:nvPr/>
        </p:nvGraphicFramePr>
        <p:xfrm>
          <a:off x="0" y="1143000"/>
          <a:ext cx="9147175" cy="2471739"/>
        </p:xfrm>
        <a:graphic>
          <a:graphicData uri="http://schemas.openxmlformats.org/drawingml/2006/table">
            <a:tbl>
              <a:tblPr/>
              <a:tblGrid>
                <a:gridCol w="1755775"/>
                <a:gridCol w="73914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1.1 Review specification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1.2 Review budget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1.3 Review schedule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1.4 Develop 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89" name="Rectangle 58"/>
          <p:cNvSpPr>
            <a:spLocks noChangeArrowheads="1"/>
          </p:cNvSpPr>
          <p:nvPr/>
        </p:nvSpPr>
        <p:spPr bwMode="auto">
          <a:xfrm>
            <a:off x="1755775" y="15240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0" name="AutoShape 59"/>
          <p:cNvSpPr>
            <a:spLocks noChangeArrowheads="1"/>
          </p:cNvSpPr>
          <p:nvPr/>
        </p:nvSpPr>
        <p:spPr bwMode="auto">
          <a:xfrm>
            <a:off x="1755775" y="1219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1" name="AutoShape 60"/>
          <p:cNvSpPr>
            <a:spLocks noChangeArrowheads="1"/>
          </p:cNvSpPr>
          <p:nvPr/>
        </p:nvSpPr>
        <p:spPr bwMode="auto">
          <a:xfrm rot="-10601681">
            <a:off x="2822575" y="1219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2" name="AutoShape 61"/>
          <p:cNvSpPr>
            <a:spLocks noChangeArrowheads="1"/>
          </p:cNvSpPr>
          <p:nvPr/>
        </p:nvSpPr>
        <p:spPr bwMode="auto">
          <a:xfrm>
            <a:off x="4117975" y="1219200"/>
            <a:ext cx="228600" cy="228600"/>
          </a:xfrm>
          <a:prstGeom prst="diamond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3" name="Line 62"/>
          <p:cNvSpPr>
            <a:spLocks noChangeShapeType="1"/>
          </p:cNvSpPr>
          <p:nvPr/>
        </p:nvSpPr>
        <p:spPr bwMode="auto">
          <a:xfrm>
            <a:off x="3051175" y="15240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4" name="Line 63"/>
          <p:cNvSpPr>
            <a:spLocks noChangeShapeType="1"/>
          </p:cNvSpPr>
          <p:nvPr/>
        </p:nvSpPr>
        <p:spPr bwMode="auto">
          <a:xfrm>
            <a:off x="4651375" y="0"/>
            <a:ext cx="0" cy="685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5" name="Text Box 64"/>
          <p:cNvSpPr txBox="1">
            <a:spLocks noChangeArrowheads="1"/>
          </p:cNvSpPr>
          <p:nvPr/>
        </p:nvSpPr>
        <p:spPr bwMode="auto">
          <a:xfrm>
            <a:off x="4727575" y="129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4096" name="Text Box 65"/>
          <p:cNvSpPr txBox="1">
            <a:spLocks noChangeArrowheads="1"/>
          </p:cNvSpPr>
          <p:nvPr/>
        </p:nvSpPr>
        <p:spPr bwMode="auto">
          <a:xfrm>
            <a:off x="4727575" y="13096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Specification approved</a:t>
            </a:r>
          </a:p>
        </p:txBody>
      </p:sp>
      <p:sp>
        <p:nvSpPr>
          <p:cNvPr id="44097" name="Rectangle 66"/>
          <p:cNvSpPr>
            <a:spLocks noChangeArrowheads="1"/>
          </p:cNvSpPr>
          <p:nvPr/>
        </p:nvSpPr>
        <p:spPr bwMode="auto">
          <a:xfrm>
            <a:off x="2670175" y="22098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8" name="AutoShape 67"/>
          <p:cNvSpPr>
            <a:spLocks noChangeArrowheads="1"/>
          </p:cNvSpPr>
          <p:nvPr/>
        </p:nvSpPr>
        <p:spPr bwMode="auto">
          <a:xfrm>
            <a:off x="2670175" y="190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099" name="AutoShape 68"/>
          <p:cNvSpPr>
            <a:spLocks noChangeArrowheads="1"/>
          </p:cNvSpPr>
          <p:nvPr/>
        </p:nvSpPr>
        <p:spPr bwMode="auto">
          <a:xfrm rot="-10601681">
            <a:off x="3736975" y="190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0" name="Line 69"/>
          <p:cNvSpPr>
            <a:spLocks noChangeShapeType="1"/>
          </p:cNvSpPr>
          <p:nvPr/>
        </p:nvSpPr>
        <p:spPr bwMode="auto">
          <a:xfrm>
            <a:off x="3965575" y="22098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AutoShape 70"/>
          <p:cNvSpPr>
            <a:spLocks noChangeArrowheads="1"/>
          </p:cNvSpPr>
          <p:nvPr/>
        </p:nvSpPr>
        <p:spPr bwMode="auto">
          <a:xfrm>
            <a:off x="3127375" y="1905000"/>
            <a:ext cx="228600" cy="228600"/>
          </a:xfrm>
          <a:prstGeom prst="diamond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2" name="Line 71"/>
          <p:cNvSpPr>
            <a:spLocks noChangeShapeType="1"/>
          </p:cNvSpPr>
          <p:nvPr/>
        </p:nvSpPr>
        <p:spPr bwMode="auto">
          <a:xfrm>
            <a:off x="2898775" y="2133600"/>
            <a:ext cx="381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3" name="AutoShape 72"/>
          <p:cNvSpPr>
            <a:spLocks noChangeArrowheads="1"/>
          </p:cNvSpPr>
          <p:nvPr/>
        </p:nvSpPr>
        <p:spPr bwMode="auto">
          <a:xfrm>
            <a:off x="4956175" y="19050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4" name="Text Box 73"/>
          <p:cNvSpPr txBox="1">
            <a:spLocks noChangeArrowheads="1"/>
          </p:cNvSpPr>
          <p:nvPr/>
        </p:nvSpPr>
        <p:spPr bwMode="auto">
          <a:xfrm>
            <a:off x="5184775" y="19954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budget approved</a:t>
            </a:r>
          </a:p>
        </p:txBody>
      </p:sp>
      <p:sp>
        <p:nvSpPr>
          <p:cNvPr id="44105" name="Rectangle 74"/>
          <p:cNvSpPr>
            <a:spLocks noChangeArrowheads="1"/>
          </p:cNvSpPr>
          <p:nvPr/>
        </p:nvSpPr>
        <p:spPr bwMode="auto">
          <a:xfrm>
            <a:off x="2670175" y="2819400"/>
            <a:ext cx="18288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6" name="AutoShape 75"/>
          <p:cNvSpPr>
            <a:spLocks noChangeArrowheads="1"/>
          </p:cNvSpPr>
          <p:nvPr/>
        </p:nvSpPr>
        <p:spPr bwMode="auto">
          <a:xfrm>
            <a:off x="2670175" y="2514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7" name="AutoShape 76"/>
          <p:cNvSpPr>
            <a:spLocks noChangeArrowheads="1"/>
          </p:cNvSpPr>
          <p:nvPr/>
        </p:nvSpPr>
        <p:spPr bwMode="auto">
          <a:xfrm rot="-10601681">
            <a:off x="4346575" y="2514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08" name="Line 77"/>
          <p:cNvSpPr>
            <a:spLocks noChangeShapeType="1"/>
          </p:cNvSpPr>
          <p:nvPr/>
        </p:nvSpPr>
        <p:spPr bwMode="auto">
          <a:xfrm>
            <a:off x="4498975" y="2819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9" name="AutoShape 78"/>
          <p:cNvSpPr>
            <a:spLocks noChangeArrowheads="1"/>
          </p:cNvSpPr>
          <p:nvPr/>
        </p:nvSpPr>
        <p:spPr bwMode="auto">
          <a:xfrm>
            <a:off x="5565775" y="25146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0" name="Rectangle 79"/>
          <p:cNvSpPr>
            <a:spLocks noChangeArrowheads="1"/>
          </p:cNvSpPr>
          <p:nvPr/>
        </p:nvSpPr>
        <p:spPr bwMode="auto">
          <a:xfrm>
            <a:off x="3355975" y="3429000"/>
            <a:ext cx="12954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1" name="AutoShape 80"/>
          <p:cNvSpPr>
            <a:spLocks noChangeArrowheads="1"/>
          </p:cNvSpPr>
          <p:nvPr/>
        </p:nvSpPr>
        <p:spPr bwMode="auto">
          <a:xfrm>
            <a:off x="3355975" y="3124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2" name="AutoShape 81"/>
          <p:cNvSpPr>
            <a:spLocks noChangeArrowheads="1"/>
          </p:cNvSpPr>
          <p:nvPr/>
        </p:nvSpPr>
        <p:spPr bwMode="auto">
          <a:xfrm rot="-10601681">
            <a:off x="5946775" y="31242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3" name="Rectangle 82"/>
          <p:cNvSpPr>
            <a:spLocks noChangeArrowheads="1"/>
          </p:cNvSpPr>
          <p:nvPr/>
        </p:nvSpPr>
        <p:spPr bwMode="auto">
          <a:xfrm>
            <a:off x="4651375" y="3429000"/>
            <a:ext cx="15240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14" name="Text Box 83"/>
          <p:cNvSpPr txBox="1">
            <a:spLocks noChangeArrowheads="1"/>
          </p:cNvSpPr>
          <p:nvPr/>
        </p:nvSpPr>
        <p:spPr bwMode="auto">
          <a:xfrm>
            <a:off x="5946775" y="26050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schedule approved</a:t>
            </a:r>
          </a:p>
        </p:txBody>
      </p:sp>
      <p:sp>
        <p:nvSpPr>
          <p:cNvPr id="44115" name="Text Box 84"/>
          <p:cNvSpPr txBox="1">
            <a:spLocks noChangeArrowheads="1"/>
          </p:cNvSpPr>
          <p:nvPr/>
        </p:nvSpPr>
        <p:spPr bwMode="auto">
          <a:xfrm>
            <a:off x="6251575" y="32146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plan approved</a:t>
            </a:r>
          </a:p>
        </p:txBody>
      </p:sp>
      <p:graphicFrame>
        <p:nvGraphicFramePr>
          <p:cNvPr id="140373" name="Group 85"/>
          <p:cNvGraphicFramePr>
            <a:graphicFrameLocks noGrp="1"/>
          </p:cNvGraphicFramePr>
          <p:nvPr/>
        </p:nvGraphicFramePr>
        <p:xfrm>
          <a:off x="3175" y="3624263"/>
          <a:ext cx="9144000" cy="4572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WBS 2.0  SYSTEM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379" name="Group 91"/>
          <p:cNvGraphicFramePr>
            <a:graphicFrameLocks noGrp="1"/>
          </p:cNvGraphicFramePr>
          <p:nvPr/>
        </p:nvGraphicFramePr>
        <p:xfrm>
          <a:off x="3175" y="4081463"/>
          <a:ext cx="9144000" cy="2471736"/>
        </p:xfrm>
        <a:graphic>
          <a:graphicData uri="http://schemas.openxmlformats.org/drawingml/2006/table">
            <a:tbl>
              <a:tblPr/>
              <a:tblGrid>
                <a:gridCol w="1752600"/>
                <a:gridCol w="7391400"/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2.1 Top-level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2.2 Prototyping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2.3 User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2.4 Detailed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9" name="Rectangle 108"/>
          <p:cNvSpPr>
            <a:spLocks noChangeArrowheads="1"/>
          </p:cNvSpPr>
          <p:nvPr/>
        </p:nvSpPr>
        <p:spPr bwMode="auto">
          <a:xfrm>
            <a:off x="3813175" y="4495800"/>
            <a:ext cx="838200" cy="1524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0" name="AutoShape 109"/>
          <p:cNvSpPr>
            <a:spLocks noChangeArrowheads="1"/>
          </p:cNvSpPr>
          <p:nvPr/>
        </p:nvSpPr>
        <p:spPr bwMode="auto">
          <a:xfrm>
            <a:off x="3813175" y="4191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1" name="AutoShape 110"/>
          <p:cNvSpPr>
            <a:spLocks noChangeArrowheads="1"/>
          </p:cNvSpPr>
          <p:nvPr/>
        </p:nvSpPr>
        <p:spPr bwMode="auto">
          <a:xfrm rot="-10601681">
            <a:off x="5489575" y="41910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2" name="Line 111"/>
          <p:cNvSpPr>
            <a:spLocks noChangeShapeType="1"/>
          </p:cNvSpPr>
          <p:nvPr/>
        </p:nvSpPr>
        <p:spPr bwMode="auto">
          <a:xfrm>
            <a:off x="5641975" y="44958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3" name="AutoShape 112"/>
          <p:cNvSpPr>
            <a:spLocks noChangeArrowheads="1"/>
          </p:cNvSpPr>
          <p:nvPr/>
        </p:nvSpPr>
        <p:spPr bwMode="auto">
          <a:xfrm>
            <a:off x="6708775" y="4191000"/>
            <a:ext cx="228600" cy="228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4" name="Rectangle 113"/>
          <p:cNvSpPr>
            <a:spLocks noChangeArrowheads="1"/>
          </p:cNvSpPr>
          <p:nvPr/>
        </p:nvSpPr>
        <p:spPr bwMode="auto">
          <a:xfrm>
            <a:off x="4651375" y="4495800"/>
            <a:ext cx="990600" cy="152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5" name="AutoShape 114"/>
          <p:cNvSpPr>
            <a:spLocks noChangeArrowheads="1"/>
          </p:cNvSpPr>
          <p:nvPr/>
        </p:nvSpPr>
        <p:spPr bwMode="auto">
          <a:xfrm rot="-10601681">
            <a:off x="6022975" y="48006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6" name="Rectangle 115"/>
          <p:cNvSpPr>
            <a:spLocks noChangeArrowheads="1"/>
          </p:cNvSpPr>
          <p:nvPr/>
        </p:nvSpPr>
        <p:spPr bwMode="auto">
          <a:xfrm>
            <a:off x="4727575" y="5105400"/>
            <a:ext cx="15240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7" name="AutoShape 116"/>
          <p:cNvSpPr>
            <a:spLocks noChangeArrowheads="1"/>
          </p:cNvSpPr>
          <p:nvPr/>
        </p:nvSpPr>
        <p:spPr bwMode="auto">
          <a:xfrm>
            <a:off x="4727575" y="4800600"/>
            <a:ext cx="228600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8" name="AutoShape 117"/>
          <p:cNvSpPr>
            <a:spLocks noChangeArrowheads="1"/>
          </p:cNvSpPr>
          <p:nvPr/>
        </p:nvSpPr>
        <p:spPr bwMode="auto">
          <a:xfrm rot="-10601681">
            <a:off x="6480175" y="5332413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49" name="Rectangle 118"/>
          <p:cNvSpPr>
            <a:spLocks noChangeArrowheads="1"/>
          </p:cNvSpPr>
          <p:nvPr/>
        </p:nvSpPr>
        <p:spPr bwMode="auto">
          <a:xfrm>
            <a:off x="5337175" y="5638800"/>
            <a:ext cx="1371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0" name="AutoShape 119"/>
          <p:cNvSpPr>
            <a:spLocks noChangeArrowheads="1"/>
          </p:cNvSpPr>
          <p:nvPr/>
        </p:nvSpPr>
        <p:spPr bwMode="auto">
          <a:xfrm>
            <a:off x="5337175" y="5334000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1" name="Rectangle 120"/>
          <p:cNvSpPr>
            <a:spLocks noChangeArrowheads="1"/>
          </p:cNvSpPr>
          <p:nvPr/>
        </p:nvSpPr>
        <p:spPr bwMode="auto">
          <a:xfrm>
            <a:off x="6556375" y="6248400"/>
            <a:ext cx="1600200" cy="152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2" name="AutoShape 121"/>
          <p:cNvSpPr>
            <a:spLocks noChangeArrowheads="1"/>
          </p:cNvSpPr>
          <p:nvPr/>
        </p:nvSpPr>
        <p:spPr bwMode="auto">
          <a:xfrm rot="-10601681">
            <a:off x="7950200" y="5942013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3" name="AutoShape 122"/>
          <p:cNvSpPr>
            <a:spLocks noChangeArrowheads="1"/>
          </p:cNvSpPr>
          <p:nvPr/>
        </p:nvSpPr>
        <p:spPr bwMode="auto">
          <a:xfrm>
            <a:off x="6578600" y="5943600"/>
            <a:ext cx="206375" cy="228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54" name="Text Box 123"/>
          <p:cNvSpPr txBox="1">
            <a:spLocks noChangeArrowheads="1"/>
          </p:cNvSpPr>
          <p:nvPr/>
        </p:nvSpPr>
        <p:spPr bwMode="auto">
          <a:xfrm>
            <a:off x="6937375" y="42052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design approved</a:t>
            </a:r>
          </a:p>
        </p:txBody>
      </p:sp>
      <p:sp>
        <p:nvSpPr>
          <p:cNvPr id="44155" name="Text Box 124"/>
          <p:cNvSpPr txBox="1">
            <a:spLocks noChangeArrowheads="1"/>
          </p:cNvSpPr>
          <p:nvPr/>
        </p:nvSpPr>
        <p:spPr bwMode="auto">
          <a:xfrm>
            <a:off x="8156575" y="58674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design approved</a:t>
            </a:r>
          </a:p>
        </p:txBody>
      </p:sp>
      <p:sp>
        <p:nvSpPr>
          <p:cNvPr id="44156" name="Text Box 125"/>
          <p:cNvSpPr txBox="1">
            <a:spLocks noChangeArrowheads="1"/>
          </p:cNvSpPr>
          <p:nvPr/>
        </p:nvSpPr>
        <p:spPr bwMode="auto">
          <a:xfrm>
            <a:off x="4575175" y="64912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TODAY</a:t>
            </a:r>
          </a:p>
        </p:txBody>
      </p:sp>
      <p:sp>
        <p:nvSpPr>
          <p:cNvPr id="44157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5175" y="6553200"/>
            <a:ext cx="762000" cy="304800"/>
          </a:xfrm>
          <a:prstGeom prst="actionButtonBackPreviou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5A4695-D815-4DD7-A2C3-2600ECE0682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101850"/>
            <a:ext cx="8778875" cy="4603750"/>
            <a:chOff x="230" y="1104"/>
            <a:chExt cx="5530" cy="2900"/>
          </a:xfrm>
        </p:grpSpPr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624" y="1152"/>
              <a:ext cx="0" cy="2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624" y="37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30" y="1488"/>
              <a:ext cx="346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Projected Staff-Days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624" y="3552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912" y="3312"/>
              <a:ext cx="288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1200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1488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1776" y="1392"/>
              <a:ext cx="288" cy="2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2064" y="1872"/>
              <a:ext cx="288" cy="240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2352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216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3504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288" cy="1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576" y="3792"/>
              <a:ext cx="3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JAN  FEB  </a:t>
              </a:r>
              <a:r>
                <a:rPr lang="en-US" altLang="zh-CN" sz="1400" b="0">
                  <a:latin typeface="Times New Roman" panose="02020603050405020304" pitchFamily="18" charset="0"/>
                </a:rPr>
                <a:t>MAR</a:t>
              </a:r>
              <a:r>
                <a:rPr lang="en-US" altLang="zh-CN" sz="1600" b="0">
                  <a:latin typeface="Times New Roman" panose="02020603050405020304" pitchFamily="18" charset="0"/>
                </a:rPr>
                <a:t> </a:t>
              </a:r>
              <a:r>
                <a:rPr lang="en-US" altLang="zh-CN" sz="1400" b="0">
                  <a:latin typeface="Times New Roman" panose="02020603050405020304" pitchFamily="18" charset="0"/>
                </a:rPr>
                <a:t>APR  MAY</a:t>
              </a:r>
              <a:r>
                <a:rPr lang="en-US" altLang="zh-CN" sz="1600" b="0">
                  <a:latin typeface="Times New Roman" panose="02020603050405020304" pitchFamily="18" charset="0"/>
                </a:rPr>
                <a:t> JUN   JUL  </a:t>
              </a:r>
              <a:r>
                <a:rPr lang="en-US" altLang="zh-CN" sz="1400" b="0">
                  <a:latin typeface="Times New Roman" panose="02020603050405020304" pitchFamily="18" charset="0"/>
                </a:rPr>
                <a:t>AUG</a:t>
              </a:r>
              <a:r>
                <a:rPr lang="en-US" altLang="zh-CN" sz="1600" b="0">
                  <a:latin typeface="Times New Roman" panose="02020603050405020304" pitchFamily="18" charset="0"/>
                </a:rPr>
                <a:t> SEP  OCT NOV DEC</a:t>
              </a:r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1488" y="2832"/>
              <a:ext cx="288" cy="96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1776" y="2112"/>
              <a:ext cx="288" cy="16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2064" y="2112"/>
              <a:ext cx="288" cy="16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2352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2640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2640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2928" y="1872"/>
              <a:ext cx="288" cy="67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2928" y="2544"/>
              <a:ext cx="288" cy="124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4224" y="1200"/>
              <a:ext cx="336" cy="19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4224" y="1488"/>
              <a:ext cx="336" cy="192"/>
            </a:xfrm>
            <a:prstGeom prst="rect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4224" y="177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656" y="11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4656" y="139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Overload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4656" y="168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Underload</a:t>
              </a:r>
            </a:p>
          </p:txBody>
        </p:sp>
      </p:grpSp>
      <p:sp>
        <p:nvSpPr>
          <p:cNvPr id="141347" name="Text Box 35"/>
          <p:cNvSpPr txBox="1"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Gantt Chart: </a:t>
            </a:r>
            <a:r>
              <a:rPr lang="en-US" altLang="zh-CN" sz="2400" dirty="0">
                <a:solidFill>
                  <a:schemeClr val="bg2"/>
                </a:solidFill>
              </a:rPr>
              <a:t>a depiction of the project where the activities are shown in parallel,  with the degree of completion indicated by a color or icon, the chart helps to understand which activities can be performed concurrently, and also to see which items are on the critical path</a:t>
            </a:r>
            <a:r>
              <a:rPr lang="en-US" altLang="zh-CN" sz="2400" dirty="0" smtClean="0">
                <a:solidFill>
                  <a:schemeClr val="bg2"/>
                </a:solidFill>
              </a:rPr>
              <a:t>.(</a:t>
            </a:r>
            <a:r>
              <a:rPr lang="zh-CN" altLang="en-US" sz="2400" dirty="0" smtClean="0">
                <a:solidFill>
                  <a:schemeClr val="bg2"/>
                </a:solidFill>
              </a:rPr>
              <a:t>另外：菱形代表因为某种原因的偏移</a:t>
            </a:r>
            <a:r>
              <a:rPr lang="en-US" altLang="zh-CN" sz="2400" dirty="0" smtClean="0">
                <a:solidFill>
                  <a:schemeClr val="bg2"/>
                </a:solidFill>
              </a:rPr>
              <a:t>)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DC10F-2A5D-4049-B4BB-6459749B7F6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830888"/>
            <a:ext cx="7775575" cy="4572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Fig3.8 Tracking planned vs. actual expenditures</a:t>
            </a:r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2133600" y="115888"/>
            <a:ext cx="0" cy="480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2133600" y="4916488"/>
            <a:ext cx="609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 rot="10800000">
            <a:off x="1676400" y="647700"/>
            <a:ext cx="2444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PROJECTED STAFF-DAYS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2133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JAN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2590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FEB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30480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MAR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35052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APR</a:t>
            </a: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39624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MAY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4419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JUN</a:t>
            </a:r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4876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JUL</a:t>
            </a:r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53340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AUG</a:t>
            </a:r>
          </a:p>
        </p:txBody>
      </p:sp>
      <p:sp>
        <p:nvSpPr>
          <p:cNvPr id="48143" name="Text Box 14"/>
          <p:cNvSpPr txBox="1">
            <a:spLocks noChangeArrowheads="1"/>
          </p:cNvSpPr>
          <p:nvPr/>
        </p:nvSpPr>
        <p:spPr bwMode="auto">
          <a:xfrm>
            <a:off x="57912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SEP</a:t>
            </a:r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62484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OCT</a:t>
            </a:r>
          </a:p>
        </p:txBody>
      </p:sp>
      <p:sp>
        <p:nvSpPr>
          <p:cNvPr id="48145" name="Text Box 16"/>
          <p:cNvSpPr txBox="1">
            <a:spLocks noChangeArrowheads="1"/>
          </p:cNvSpPr>
          <p:nvPr/>
        </p:nvSpPr>
        <p:spPr bwMode="auto">
          <a:xfrm>
            <a:off x="67056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NOV</a:t>
            </a:r>
          </a:p>
        </p:txBody>
      </p:sp>
      <p:sp>
        <p:nvSpPr>
          <p:cNvPr id="48146" name="Text Box 17"/>
          <p:cNvSpPr txBox="1">
            <a:spLocks noChangeArrowheads="1"/>
          </p:cNvSpPr>
          <p:nvPr/>
        </p:nvSpPr>
        <p:spPr bwMode="auto">
          <a:xfrm>
            <a:off x="7162800" y="5068888"/>
            <a:ext cx="457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DEC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>
            <a:off x="5486400" y="725488"/>
            <a:ext cx="0" cy="419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 flipV="1">
            <a:off x="2133600" y="3925888"/>
            <a:ext cx="381000" cy="990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V="1">
            <a:off x="2514600" y="3773488"/>
            <a:ext cx="1752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 flipV="1">
            <a:off x="4267200" y="2859088"/>
            <a:ext cx="1219200" cy="914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 flipV="1">
            <a:off x="2209800" y="3849688"/>
            <a:ext cx="1143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2" name="Line 23"/>
          <p:cNvSpPr>
            <a:spLocks noChangeShapeType="1"/>
          </p:cNvSpPr>
          <p:nvPr/>
        </p:nvSpPr>
        <p:spPr bwMode="auto">
          <a:xfrm flipV="1">
            <a:off x="3352800" y="2935288"/>
            <a:ext cx="25908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3" name="Line 24"/>
          <p:cNvSpPr>
            <a:spLocks noChangeShapeType="1"/>
          </p:cNvSpPr>
          <p:nvPr/>
        </p:nvSpPr>
        <p:spPr bwMode="auto">
          <a:xfrm flipV="1">
            <a:off x="6019800" y="1944688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4800600" y="344488"/>
            <a:ext cx="137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TODAY</a:t>
            </a:r>
          </a:p>
        </p:txBody>
      </p:sp>
      <p:sp>
        <p:nvSpPr>
          <p:cNvPr id="48155" name="Line 26"/>
          <p:cNvSpPr>
            <a:spLocks noChangeShapeType="1"/>
          </p:cNvSpPr>
          <p:nvPr/>
        </p:nvSpPr>
        <p:spPr bwMode="auto">
          <a:xfrm>
            <a:off x="2362200" y="9540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6" name="Line 27"/>
          <p:cNvSpPr>
            <a:spLocks noChangeShapeType="1"/>
          </p:cNvSpPr>
          <p:nvPr/>
        </p:nvSpPr>
        <p:spPr bwMode="auto">
          <a:xfrm>
            <a:off x="2362200" y="1258888"/>
            <a:ext cx="685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3200400" y="817563"/>
            <a:ext cx="175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Planned expenditure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3200400" y="1182688"/>
            <a:ext cx="175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Actual expenditure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0C141-16C2-4F4D-A561-5FF543702B7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3.2 Project Personnel(</a:t>
            </a:r>
            <a:r>
              <a:rPr lang="zh-CN" altLang="en-US" b="1" dirty="0" smtClean="0"/>
              <a:t>项目人事组织</a:t>
            </a:r>
            <a:r>
              <a:rPr lang="en-US" altLang="zh-CN" b="1" dirty="0" smtClean="0"/>
              <a:t>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0000FF"/>
                </a:solidFill>
              </a:rPr>
              <a:t>Brief Introduction: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         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all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66"/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project schedule    need to     </a:t>
            </a:r>
            <a:r>
              <a:rPr lang="en-US" altLang="zh-CN" sz="2400" b="1" baseline="-50000" dirty="0" smtClean="0">
                <a:solidFill>
                  <a:schemeClr val="bg2"/>
                </a:solidFill>
              </a:rPr>
              <a:t>project personnel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costs estimation     know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1. Staff Roles and Characteristics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人员职责和特点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key activities requiring personnel(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关键活动需要特定职责和特点的团队成员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Key activities (P95):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1. requirements analysis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2. system design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3. program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4. program implementation  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4140200" y="2852936"/>
            <a:ext cx="1371600" cy="1524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FD25E-4850-486C-94E4-A6BCA4CC96F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5. testing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6. training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7. maintenance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8. quality assurance </a:t>
            </a:r>
          </a:p>
          <a:p>
            <a:pPr eaLnBrk="1" hangingPunct="1">
              <a:buFontTx/>
              <a:buNone/>
            </a:pP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Note: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A:neighbored activities performed by different staffs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B:test team      independent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C:review     by neighbored activity      keep continuity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</a:t>
            </a:r>
            <a:r>
              <a:rPr lang="en-US" altLang="zh-CN" sz="3200" b="1" baseline="28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participators </a:t>
            </a:r>
            <a:r>
              <a:rPr lang="en-US" altLang="zh-CN" sz="2400" b="1" baseline="28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double checking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D: </a:t>
            </a:r>
            <a:r>
              <a:rPr lang="zh-CN" altLang="en-US" sz="2400" b="1" dirty="0" smtClean="0"/>
              <a:t>实际的项目人力资源组织是一件复杂的工作。其影响来自很多方面，其生产方式的个体性与软件的巨大规模带来的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结构性矛盾</a:t>
            </a:r>
            <a:r>
              <a:rPr lang="zh-CN" altLang="en-US" sz="2400" b="1" dirty="0" smtClean="0"/>
              <a:t>，使得软件生产组织特别复杂</a:t>
            </a:r>
            <a:r>
              <a:rPr lang="zh-CN" altLang="en-US" sz="2400" b="1" dirty="0"/>
              <a:t>多变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2895600" y="47005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2484438" y="51323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6084888" y="51323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7"/>
          <p:cNvSpPr>
            <a:spLocks/>
          </p:cNvSpPr>
          <p:nvPr/>
        </p:nvSpPr>
        <p:spPr bwMode="auto">
          <a:xfrm>
            <a:off x="6402388" y="5132388"/>
            <a:ext cx="185737" cy="457200"/>
          </a:xfrm>
          <a:prstGeom prst="leftBrace">
            <a:avLst>
              <a:gd name="adj1" fmla="val 2051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A9D1C3-37D6-40C7-A72B-CFDAFA71FBB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>
                <a:solidFill>
                  <a:srgbClr val="FF0066"/>
                </a:solidFill>
              </a:rPr>
              <a:t>choosing personnel</a:t>
            </a:r>
            <a:r>
              <a:rPr lang="en-US" altLang="zh-CN" sz="2400" b="1" smtClean="0"/>
              <a:t> (P96) ( </a:t>
            </a:r>
            <a:r>
              <a:rPr lang="zh-CN" altLang="en-US" sz="2400" b="1" smtClean="0"/>
              <a:t>人员选择的要求 </a:t>
            </a:r>
            <a:r>
              <a:rPr lang="en-US" altLang="zh-CN" sz="2400" b="1" smtClean="0"/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A: </a:t>
            </a:r>
            <a:r>
              <a:rPr lang="en-US" altLang="zh-CN" sz="2400" b="1" smtClean="0">
                <a:solidFill>
                  <a:srgbClr val="FF0066"/>
                </a:solidFill>
              </a:rPr>
              <a:t>ability</a:t>
            </a:r>
            <a:r>
              <a:rPr lang="en-US" altLang="zh-CN" sz="2400" b="1" smtClean="0"/>
              <a:t> to perform work  ----  (</a:t>
            </a:r>
            <a:r>
              <a:rPr lang="zh-CN" altLang="en-US" sz="2400" b="1" smtClean="0"/>
              <a:t>具体哪个方面的能力</a:t>
            </a:r>
            <a:r>
              <a:rPr lang="en-US" altLang="zh-CN" sz="2400" b="1" smtClean="0"/>
              <a:t>?)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en-US" altLang="zh-CN" sz="2400" b="1" smtClean="0">
                <a:solidFill>
                  <a:srgbClr val="FF0066"/>
                </a:solidFill>
              </a:rPr>
              <a:t>interest</a:t>
            </a:r>
            <a:r>
              <a:rPr lang="en-US" altLang="zh-CN" sz="2400" b="1" smtClean="0"/>
              <a:t> in work  (</a:t>
            </a:r>
            <a:r>
              <a:rPr lang="zh-CN" altLang="en-US" sz="2400" b="1" smtClean="0"/>
              <a:t>无论能力、经验还是兴趣等都强调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               舒适度的感觉！</a:t>
            </a:r>
            <a:r>
              <a:rPr lang="en-US" altLang="zh-CN" sz="2400" b="1" smtClean="0"/>
              <a:t>)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C: </a:t>
            </a:r>
            <a:r>
              <a:rPr lang="en-US" altLang="zh-CN" sz="2400" b="1" smtClean="0">
                <a:solidFill>
                  <a:srgbClr val="FF0066"/>
                </a:solidFill>
              </a:rPr>
              <a:t>experience</a:t>
            </a:r>
            <a:r>
              <a:rPr lang="en-US" altLang="zh-CN" sz="2400" b="1" smtClean="0"/>
              <a:t> </a:t>
            </a:r>
            <a:r>
              <a:rPr lang="zh-CN" altLang="en-US" sz="2400" b="1" smtClean="0"/>
              <a:t>（每个软件生产单位的经验有所不同！）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D: </a:t>
            </a:r>
            <a:r>
              <a:rPr lang="en-US" altLang="zh-CN" sz="2400" b="1" smtClean="0">
                <a:solidFill>
                  <a:srgbClr val="FF0066"/>
                </a:solidFill>
              </a:rPr>
              <a:t>training</a:t>
            </a:r>
            <a:endParaRPr lang="en-US" altLang="zh-CN" sz="2400" b="1" smtClean="0">
              <a:solidFill>
                <a:srgbClr val="FF0066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E: </a:t>
            </a:r>
            <a:r>
              <a:rPr lang="en-US" altLang="zh-CN" sz="2400" b="1" smtClean="0"/>
              <a:t>ability to </a:t>
            </a:r>
            <a:r>
              <a:rPr lang="en-US" altLang="zh-CN" sz="2400" b="1" smtClean="0">
                <a:solidFill>
                  <a:srgbClr val="FF0066"/>
                </a:solidFill>
              </a:rPr>
              <a:t>communicate</a:t>
            </a:r>
            <a:r>
              <a:rPr lang="en-US" altLang="zh-CN" sz="2400" b="1" smtClean="0"/>
              <a:t> with others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F: </a:t>
            </a:r>
            <a:r>
              <a:rPr lang="en-US" altLang="zh-CN" sz="2400" b="1" smtClean="0"/>
              <a:t>ability to share </a:t>
            </a:r>
            <a:r>
              <a:rPr lang="en-US" altLang="zh-CN" sz="2400" b="1" smtClean="0">
                <a:solidFill>
                  <a:srgbClr val="FF0066"/>
                </a:solidFill>
              </a:rPr>
              <a:t>responsibility</a:t>
            </a:r>
            <a:endParaRPr lang="en-US" altLang="zh-CN" sz="2400" b="1" smtClean="0">
              <a:solidFill>
                <a:srgbClr val="FF0066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G: </a:t>
            </a:r>
            <a:r>
              <a:rPr lang="en-US" altLang="zh-CN" sz="2400" b="1" smtClean="0">
                <a:solidFill>
                  <a:srgbClr val="FF0066"/>
                </a:solidFill>
              </a:rPr>
              <a:t>management skills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note: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图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3.9----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交流的途径很复杂，充分交流很不容易，而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交流程度和能力对项目进程有大的影响。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根据图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3.9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可以看出软件项目不可以随便增加人手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FDD6C7-207C-4D56-9E9A-B661A673D1E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6237288"/>
            <a:ext cx="7543800" cy="54927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Fig3.9 Communication paths on a project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6388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05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9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63880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4495800" y="533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 flipH="1">
            <a:off x="4267200" y="15240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5105400" y="15240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>
            <a:off x="4419600" y="2057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4419600" y="2819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4191000" y="3048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343400" y="38100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5638800" y="2971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8" name="Line 25"/>
          <p:cNvSpPr>
            <a:spLocks noChangeShapeType="1"/>
          </p:cNvSpPr>
          <p:nvPr/>
        </p:nvSpPr>
        <p:spPr bwMode="auto">
          <a:xfrm>
            <a:off x="4343400" y="2895600"/>
            <a:ext cx="990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299" name="Line 26"/>
          <p:cNvSpPr>
            <a:spLocks noChangeShapeType="1"/>
          </p:cNvSpPr>
          <p:nvPr/>
        </p:nvSpPr>
        <p:spPr bwMode="auto">
          <a:xfrm flipV="1">
            <a:off x="4419600" y="2971800"/>
            <a:ext cx="990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0" name="Line 27"/>
          <p:cNvSpPr>
            <a:spLocks noChangeShapeType="1"/>
          </p:cNvSpPr>
          <p:nvPr/>
        </p:nvSpPr>
        <p:spPr bwMode="auto">
          <a:xfrm flipH="1">
            <a:off x="4191000" y="43434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5105400" y="43434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2" name="Line 29"/>
          <p:cNvSpPr>
            <a:spLocks noChangeShapeType="1"/>
          </p:cNvSpPr>
          <p:nvPr/>
        </p:nvSpPr>
        <p:spPr bwMode="auto">
          <a:xfrm>
            <a:off x="4191000" y="49530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3" name="Line 30"/>
          <p:cNvSpPr>
            <a:spLocks noChangeShapeType="1"/>
          </p:cNvSpPr>
          <p:nvPr/>
        </p:nvSpPr>
        <p:spPr bwMode="auto">
          <a:xfrm>
            <a:off x="4724400" y="57150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4" name="Line 31"/>
          <p:cNvSpPr>
            <a:spLocks noChangeShapeType="1"/>
          </p:cNvSpPr>
          <p:nvPr/>
        </p:nvSpPr>
        <p:spPr bwMode="auto">
          <a:xfrm flipH="1">
            <a:off x="5486400" y="49530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5" name="Line 32"/>
          <p:cNvSpPr>
            <a:spLocks noChangeShapeType="1"/>
          </p:cNvSpPr>
          <p:nvPr/>
        </p:nvSpPr>
        <p:spPr bwMode="auto">
          <a:xfrm>
            <a:off x="4267200" y="4800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6" name="Line 33"/>
          <p:cNvSpPr>
            <a:spLocks noChangeShapeType="1"/>
          </p:cNvSpPr>
          <p:nvPr/>
        </p:nvSpPr>
        <p:spPr bwMode="auto">
          <a:xfrm flipH="1">
            <a:off x="4724400" y="4953000"/>
            <a:ext cx="914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7" name="Line 34"/>
          <p:cNvSpPr>
            <a:spLocks noChangeShapeType="1"/>
          </p:cNvSpPr>
          <p:nvPr/>
        </p:nvSpPr>
        <p:spPr bwMode="auto">
          <a:xfrm flipH="1">
            <a:off x="4572000" y="4419600"/>
            <a:ext cx="2286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>
            <a:off x="4953000" y="4495800"/>
            <a:ext cx="4572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09" name="Line 36"/>
          <p:cNvSpPr>
            <a:spLocks noChangeShapeType="1"/>
          </p:cNvSpPr>
          <p:nvPr/>
        </p:nvSpPr>
        <p:spPr bwMode="auto">
          <a:xfrm>
            <a:off x="4267200" y="4876800"/>
            <a:ext cx="990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1524000" y="4572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Two people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1676400" y="17526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Three people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1676400" y="30480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Four people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1600200" y="4724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Five people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1600200" y="56388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n people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6172200" y="30480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6 lines of communication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6096000" y="16764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3 lines of communication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6172200" y="6096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1 line of communication</a:t>
            </a:r>
          </a:p>
        </p:txBody>
      </p:sp>
      <p:sp>
        <p:nvSpPr>
          <p:cNvPr id="54318" name="Text Box 45"/>
          <p:cNvSpPr txBox="1">
            <a:spLocks noChangeArrowheads="1"/>
          </p:cNvSpPr>
          <p:nvPr/>
        </p:nvSpPr>
        <p:spPr bwMode="auto">
          <a:xfrm>
            <a:off x="6096000" y="4724400"/>
            <a:ext cx="304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10 lines of communication</a:t>
            </a:r>
          </a:p>
        </p:txBody>
      </p:sp>
      <p:sp>
        <p:nvSpPr>
          <p:cNvPr id="54319" name="Text Box 46"/>
          <p:cNvSpPr txBox="1">
            <a:spLocks noChangeArrowheads="1"/>
          </p:cNvSpPr>
          <p:nvPr/>
        </p:nvSpPr>
        <p:spPr bwMode="auto">
          <a:xfrm>
            <a:off x="5791200" y="5638800"/>
            <a:ext cx="3352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n(n-1)/2 lines of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AE113A-B1A0-46EC-8598-51824EF07A1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Notes: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A: the position in SE(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本章内容在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SE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中的位置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B: cost/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effort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工作量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)    </a:t>
            </a:r>
            <a:r>
              <a:rPr lang="en-US" altLang="zh-CN" sz="3200" b="1" baseline="-50000" dirty="0" smtClean="0">
                <a:solidFill>
                  <a:schemeClr val="bg2"/>
                </a:solidFill>
              </a:rPr>
              <a:t>estimation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time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完成时间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C: goal of the chapter----necessary activities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   plan and manage a software developing project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Contents: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A: tracking project progress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time estimation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B: project personnel and organization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C: effort and schedule estimation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D: risk management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E: using process modeling with project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planning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4953000" y="2276475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3  Planning and Managing</a:t>
            </a:r>
            <a:br>
              <a:rPr lang="en-US" altLang="zh-CN" smtClean="0"/>
            </a:br>
            <a:r>
              <a:rPr lang="en-US" altLang="zh-CN" smtClean="0"/>
              <a:t>                           the project</a:t>
            </a:r>
            <a:endParaRPr lang="zh-CN" altLang="en-US" smtClean="0"/>
          </a:p>
        </p:txBody>
      </p:sp>
      <p:sp>
        <p:nvSpPr>
          <p:cNvPr id="5529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EE776-DB06-4514-94A1-B3D4BA216D2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752600"/>
            <a:ext cx="8382000" cy="51054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dirty="0">
                <a:solidFill>
                  <a:schemeClr val="bg2"/>
                </a:solidFill>
                <a:sym typeface="Wingdings 2" pitchFamily="18" charset="2"/>
              </a:rPr>
              <a:t>SideBar3-1</a:t>
            </a:r>
            <a:r>
              <a:rPr lang="en-US" altLang="zh-CN" dirty="0">
                <a:solidFill>
                  <a:schemeClr val="bg2"/>
                </a:solidFill>
                <a:sym typeface="Wingdings" pitchFamily="2" charset="2"/>
              </a:rPr>
              <a:t>(P97)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</a:t>
            </a:r>
            <a:r>
              <a:rPr lang="zh-CN" altLang="en-US" u="sng" kern="0" dirty="0">
                <a:solidFill>
                  <a:srgbClr val="0033CC"/>
                </a:solidFill>
                <a:latin typeface="+mn-lt"/>
                <a:ea typeface="+mn-ea"/>
                <a:sym typeface="Wingdings 2" pitchFamily="18" charset="2"/>
              </a:rPr>
              <a:t>让会议促进项目进展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A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：无效会议的代价：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8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个人，薪水：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4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万美元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每人每年。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       ------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耗费：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320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小时，即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6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美元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/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分钟。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</a:t>
            </a: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B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：低效会议的原因：会议目的不明、与会者无准备、谈话内容和讨论问题没有针对性、会议决策不能得到贯彻。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     C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：确保会议高效的办法：项目团队都要清楚谁应该参加会议及会议档期、事先</a:t>
            </a:r>
            <a:r>
              <a:rPr lang="zh-CN" altLang="en-US" kern="0" dirty="0" smtClean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明确会议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议程、确保会议内容不偏离主题、会议</a:t>
            </a:r>
            <a:r>
              <a:rPr lang="zh-CN" altLang="en-US" kern="0" dirty="0" smtClean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决议得到</a:t>
            </a:r>
            <a:r>
              <a:rPr lang="zh-CN" altLang="en-US" kern="0" dirty="0">
                <a:solidFill>
                  <a:schemeClr val="bg2"/>
                </a:solidFill>
                <a:latin typeface="+mn-lt"/>
                <a:ea typeface="+mn-ea"/>
                <a:sym typeface="Wingdings 2" pitchFamily="18" charset="2"/>
              </a:rPr>
              <a:t>实施。</a:t>
            </a:r>
            <a:endParaRPr lang="en-US" altLang="zh-CN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            </a:t>
            </a: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------</a:t>
            </a:r>
            <a:r>
              <a:rPr lang="zh-CN" altLang="en-US" u="sng" kern="0" dirty="0" smtClean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交流之前要有充分的内容准备。</a:t>
            </a:r>
            <a:endParaRPr lang="en-US" altLang="zh-CN" u="sng" kern="0" dirty="0" smtClean="0">
              <a:solidFill>
                <a:srgbClr val="0000FF"/>
              </a:solidFill>
              <a:latin typeface="+mn-lt"/>
              <a:ea typeface="+mn-ea"/>
              <a:sym typeface="Wingdings 2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r>
              <a:rPr lang="en-US" altLang="zh-CN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 </a:t>
            </a: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           ------</a:t>
            </a:r>
            <a:r>
              <a:rPr lang="zh-CN" altLang="en-US" u="sng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力争办成积极的、主动的会议</a:t>
            </a:r>
            <a:r>
              <a:rPr lang="zh-CN" altLang="en-US" kern="0" dirty="0">
                <a:solidFill>
                  <a:srgbClr val="0000FF"/>
                </a:solidFill>
                <a:latin typeface="+mn-lt"/>
                <a:ea typeface="+mn-ea"/>
                <a:sym typeface="Wingdings 2" pitchFamily="18" charset="2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150000"/>
              <a:defRPr/>
            </a:pPr>
            <a:endParaRPr lang="zh-CN" altLang="en-US" kern="0" dirty="0">
              <a:solidFill>
                <a:schemeClr val="bg2"/>
              </a:solidFill>
              <a:latin typeface="+mn-lt"/>
              <a:ea typeface="+mn-ea"/>
              <a:sym typeface="Wingdings 2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9EE87-CB43-463F-AD2C-318963CC64D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conclusion(P98)</a:t>
            </a:r>
            <a:r>
              <a:rPr lang="en-US" altLang="zh-CN" b="1" baseline="-50000" smtClean="0">
                <a:solidFill>
                  <a:schemeClr val="bg2"/>
                </a:solidFill>
                <a:sym typeface="Wingdings 2" panose="05020102010507070707" pitchFamily="18" charset="2"/>
              </a:rPr>
              <a:t>should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project manager             personnel’s interesting and ability,</a:t>
            </a:r>
          </a:p>
          <a:p>
            <a:pPr eaLnBrk="1" hangingPunct="1"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</a:t>
            </a:r>
            <a:r>
              <a:rPr lang="en-US" altLang="zh-CN" b="1" baseline="30000" smtClean="0">
                <a:solidFill>
                  <a:schemeClr val="bg2"/>
                </a:solidFill>
                <a:sym typeface="Wingdings 2" panose="05020102010507070707" pitchFamily="18" charset="2"/>
              </a:rPr>
              <a:t>know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experience, etc.  </a:t>
            </a:r>
            <a:endParaRPr lang="en-US" altLang="zh-CN" b="1" baseline="4200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                    </a:t>
            </a:r>
            <a:r>
              <a:rPr lang="en-US" altLang="zh-CN" sz="2400" b="1" smtClean="0"/>
              <a:t>get workers working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   together perfectly </a:t>
            </a:r>
          </a:p>
          <a:p>
            <a:pPr eaLnBrk="1" hangingPunct="1">
              <a:buFontTx/>
              <a:buNone/>
            </a:pP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2. Work styles (</a:t>
            </a:r>
            <a:r>
              <a:rPr lang="zh-CN" altLang="en-US" b="1" smtClean="0"/>
              <a:t>工作风格</a:t>
            </a:r>
            <a:r>
              <a:rPr lang="en-US" altLang="zh-CN" b="1" smtClean="0"/>
              <a:t>/</a:t>
            </a:r>
            <a:r>
              <a:rPr lang="zh-CN" altLang="en-US" b="1" smtClean="0"/>
              <a:t>方式</a:t>
            </a:r>
            <a:r>
              <a:rPr lang="en-US" altLang="zh-CN" b="1" smtClean="0"/>
              <a:t>) (P99)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说明：人们的工作方式一般由两方面决定：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 交流思想和收集信息的方式；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 感情影响决策的程度。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3600450" y="24860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3635375" y="35734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D33381-4918-4E00-90D6-C1535EC8382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dirty="0" smtClean="0"/>
              <a:t>Work styles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A: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Extroverts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（外向性格的人）</a:t>
            </a:r>
            <a:r>
              <a:rPr lang="en-US" altLang="zh-CN" sz="2400" b="1" dirty="0" smtClean="0"/>
              <a:t>:  tell their thoughts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B: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Introverts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（内向性格的人）</a:t>
            </a:r>
            <a:r>
              <a:rPr lang="en-US" altLang="zh-CN" sz="2400" b="1" dirty="0" smtClean="0"/>
              <a:t>:  ask for suggestions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C: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Intuitive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（感性的人）</a:t>
            </a:r>
            <a:r>
              <a:rPr lang="en-US" altLang="zh-CN" sz="2400" b="1" dirty="0" smtClean="0"/>
              <a:t>:  base decisions on feelings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D: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Rationales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（理性的人）</a:t>
            </a:r>
            <a:r>
              <a:rPr lang="en-US" altLang="zh-CN" sz="2400" b="1" dirty="0" smtClean="0"/>
              <a:t>:  base decisions on facts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      or options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advantages (of knowing work style)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be useful for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communication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understanding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between colleagues or developers and customers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 </a:t>
            </a:r>
            <a:r>
              <a:rPr lang="en-US" altLang="zh-CN" sz="2400" b="1" u="sng" dirty="0" smtClean="0">
                <a:sym typeface="Wingdings 2" panose="05020102010507070707" pitchFamily="18" charset="2"/>
              </a:rPr>
              <a:t>is critical to project success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get best choice for workers(to perform task)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 (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reasonable arrangement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1438" y="2060575"/>
            <a:ext cx="539750" cy="413385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sym typeface="Wingdings 2" panose="05020102010507070707" pitchFamily="18" charset="2"/>
              </a:rPr>
              <a:t>软件工程强调人性化管理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611188" y="43656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CA3564-4CBF-4F16-9589-DA440C38085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6092825"/>
            <a:ext cx="4752975" cy="609600"/>
          </a:xfrm>
          <a:solidFill>
            <a:srgbClr val="CCFFCC">
              <a:alpha val="61176"/>
            </a:srgbClr>
          </a:solidFill>
          <a:ln w="12700"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800" smtClean="0"/>
              <a:t>Fig3.10 Work styles</a:t>
            </a:r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>
            <a:off x="2419350" y="3648075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4705350" y="1666875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3638550" y="981075"/>
            <a:ext cx="2133600" cy="30321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3635375" y="5589588"/>
            <a:ext cx="2133600" cy="30321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7724775" y="2636838"/>
            <a:ext cx="303213" cy="2133600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1476375" y="2733675"/>
            <a:ext cx="303213" cy="1905000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2038350" y="1895475"/>
            <a:ext cx="2514600" cy="154146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Asks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Acknowledges feelings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4933950" y="1971675"/>
            <a:ext cx="2514600" cy="1541463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INTUITIVE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Tells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Acknowledges feelings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2038350" y="3811588"/>
            <a:ext cx="2514600" cy="154146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INTROVERT: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Asks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Decides logically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4932363" y="3811588"/>
            <a:ext cx="2514600" cy="1541462"/>
          </a:xfrm>
          <a:prstGeom prst="rect">
            <a:avLst/>
          </a:prstGeom>
          <a:solidFill>
            <a:srgbClr val="CCFFCC">
              <a:alpha val="6117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RATIONAL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EXTROVERT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Tells others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Decides logically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7C1665-588E-4DDD-95FB-C0F84D0E8C2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Project organization</a:t>
            </a:r>
            <a:r>
              <a:rPr lang="zh-CN" altLang="en-US" b="1" smtClean="0"/>
              <a:t>（项目</a:t>
            </a:r>
            <a:r>
              <a:rPr lang="en-US" altLang="zh-CN" smtClean="0"/>
              <a:t>(</a:t>
            </a:r>
            <a:r>
              <a:rPr lang="zh-CN" altLang="en-US" smtClean="0"/>
              <a:t>团队</a:t>
            </a:r>
            <a:r>
              <a:rPr lang="en-US" altLang="zh-CN" smtClean="0"/>
              <a:t>)</a:t>
            </a:r>
            <a:r>
              <a:rPr lang="zh-CN" altLang="en-US" b="1" smtClean="0"/>
              <a:t>组织）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en-US" altLang="zh-CN" sz="2400" b="1" smtClean="0"/>
              <a:t>Three factors </a:t>
            </a:r>
            <a:r>
              <a:rPr lang="en-US" altLang="zh-CN" sz="2000" b="1" smtClean="0"/>
              <a:t>(the choice of project structure depends 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</a:t>
            </a:r>
            <a:r>
              <a:rPr lang="en-US" altLang="zh-CN" sz="2400" b="1" u="sng" smtClean="0"/>
              <a:t>backgrounds and work styles</a:t>
            </a:r>
            <a:r>
              <a:rPr lang="en-US" altLang="zh-CN" sz="2400" b="1" smtClean="0"/>
              <a:t> of team members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/>
              <a:t>number</a:t>
            </a:r>
            <a:r>
              <a:rPr lang="en-US" altLang="zh-CN" sz="2400" b="1" smtClean="0"/>
              <a:t> of people on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</a:t>
            </a:r>
            <a:r>
              <a:rPr lang="en-US" altLang="zh-CN" sz="2400" b="1" u="sng" smtClean="0">
                <a:solidFill>
                  <a:schemeClr val="bg2"/>
                </a:solidFill>
              </a:rPr>
              <a:t>management styles</a:t>
            </a:r>
            <a:r>
              <a:rPr lang="en-US" altLang="zh-CN" sz="2400" b="1" smtClean="0"/>
              <a:t> of customers and developers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 </a:t>
            </a:r>
            <a:r>
              <a:rPr lang="en-US" altLang="zh-CN" sz="2400" b="1" smtClean="0"/>
              <a:t>Examples---- organizational structure</a:t>
            </a:r>
            <a:r>
              <a:rPr lang="zh-CN" altLang="en-US" sz="2400" b="1" smtClean="0"/>
              <a:t>（组织结构）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A: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chief programmer team</a:t>
            </a:r>
            <a:r>
              <a:rPr lang="zh-CN" altLang="en-US" sz="2400" b="1" u="sng" smtClean="0">
                <a:solidFill>
                  <a:srgbClr val="FF0066"/>
                </a:solidFill>
              </a:rPr>
              <a:t>（主程序员组）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(IBM)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000" b="1" smtClean="0"/>
              <a:t>X: </a:t>
            </a:r>
            <a:r>
              <a:rPr lang="en-US" altLang="zh-CN" sz="2400" b="1" smtClean="0"/>
              <a:t>brief introduction (P101)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Y: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advantages</a:t>
            </a:r>
            <a:r>
              <a:rPr lang="en-US" altLang="zh-CN" sz="2400" b="1" smtClean="0"/>
              <a:t>: (1) minimize communication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(2) making decisions quickly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egoless approach</a:t>
            </a:r>
            <a:r>
              <a:rPr lang="en-US" altLang="zh-CN" sz="2400" b="1" smtClean="0"/>
              <a:t>: making decision by all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member, share responsibility by all team member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402" y="4509120"/>
            <a:ext cx="553998" cy="158417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C0000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两个极端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914400" y="4581128"/>
            <a:ext cx="273224" cy="43204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914400" y="5517232"/>
            <a:ext cx="273224" cy="36004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65609-FEC8-4E29-8B4E-856405DEE64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867400"/>
            <a:ext cx="7867650" cy="685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Fig3.11 Chief programmer team organization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267200" y="3810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Chief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4267200" y="19050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Assistant chief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53340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Administration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3716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Senior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</a:t>
            </a: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33528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Librarian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1371600" y="5029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Junior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programmers</a:t>
            </a: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7239000" y="3505200"/>
            <a:ext cx="16764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Test team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5105400" y="1219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51054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2133600" y="3124200"/>
            <a:ext cx="594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21336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41148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60198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>
            <a:off x="80772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2133600" y="43434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11565E-729A-4BBD-983E-5B370F36720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28800"/>
            <a:ext cx="8382000" cy="52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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项目组织的结构化与创造性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(Sidebar3-2)(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建设旅馆的实验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/>
              <a:t>A: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结构化较强的团队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能按时完成任务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但工作比较循规蹈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矩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完成的项目普通但功能完备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一般当项目组人员较多、或项目有较高稳定性和一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致性时或较大规模时，使用较正规的结构。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结构化较弱的团队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经常性的不能按时完成任务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但“未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经组织的小组总是具有令人难以置信的创造性”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很多时候这样的团队比较任性，难以管理 。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------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一般项目涉及大量的不确定性因素时，采用较为民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主的方法和相关的团队结构。事实上，很多软件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创新是由这样的团队来完成的，如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”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微信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”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的开发。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就项目管理而言，营造良好的团队创作生态至关重要。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A789A-BA8D-49C0-AD17-A409ED58567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3.3 Effort estimation</a:t>
            </a:r>
            <a:r>
              <a:rPr lang="zh-CN" altLang="en-US" b="1" dirty="0" smtClean="0"/>
              <a:t>（工作量估算）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1. Introduction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importance for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cost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estimation(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费用估算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)</a:t>
            </a:r>
            <a:endParaRPr lang="en-US" altLang="zh-CN" sz="2400" b="1" u="sng" dirty="0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it’s a crucial aspects in project plan stage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cost overrun(</a:t>
            </a:r>
            <a:r>
              <a:rPr lang="zh-CN" altLang="en-US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超限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B: inaccurate estimate    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cost underestimates(</a:t>
            </a:r>
            <a:r>
              <a:rPr lang="zh-CN" altLang="en-US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过低</a:t>
            </a:r>
            <a:r>
              <a:rPr lang="en-US" altLang="zh-CN" sz="3600" b="1" baseline="-42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C: there are many reasons for inaccurate estimate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D: good cost estimate       help manager to make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appropriate arrangement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several types of costs  [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软件项目成本的类型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A: facilities costs(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设施成本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): provide the physical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environment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（乔布斯的车库。）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66565" name="AutoShape 4"/>
          <p:cNvSpPr>
            <a:spLocks/>
          </p:cNvSpPr>
          <p:nvPr/>
        </p:nvSpPr>
        <p:spPr bwMode="auto">
          <a:xfrm>
            <a:off x="4557713" y="36449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4405313" y="50133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106363" y="3975447"/>
            <a:ext cx="2161381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Sidebar 3.3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250825" y="4437063"/>
            <a:ext cx="936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9EB6F-1E63-4B27-B96B-BF8575EA580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B: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project costs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involve purchasing software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项目成本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tools to support development ,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efforts/payload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（工作量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工资）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为支持软件开发而购买软件和工具的开支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用于支持需求分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析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设计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编码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测试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处理需求变更等等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另外加上工作量开支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C: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effort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（工作量）</a:t>
            </a:r>
            <a:r>
              <a:rPr lang="zh-CN" altLang="en-US" sz="2400" b="1" smtClean="0">
                <a:solidFill>
                  <a:schemeClr val="bg2"/>
                </a:solidFill>
              </a:rPr>
              <a:t>（</a:t>
            </a:r>
            <a:r>
              <a:rPr lang="en-US" altLang="zh-CN" sz="2400" b="1" smtClean="0">
                <a:solidFill>
                  <a:schemeClr val="bg2"/>
                </a:solidFill>
              </a:rPr>
              <a:t>is a large part in project costs</a:t>
            </a:r>
            <a:r>
              <a:rPr lang="zh-CN" altLang="en-US" sz="2400" b="1" smtClean="0">
                <a:solidFill>
                  <a:schemeClr val="bg2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----staff days / staff months / staff years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----</a:t>
            </a:r>
            <a:r>
              <a:rPr lang="en-US" altLang="zh-CN" sz="2400" b="1" smtClean="0">
                <a:solidFill>
                  <a:schemeClr val="bg2"/>
                </a:solidFill>
              </a:rPr>
              <a:t>flexible cost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 </a:t>
            </a:r>
            <a:r>
              <a:rPr lang="en-US" altLang="zh-CN" sz="2400" b="1" smtClean="0"/>
              <a:t>( </a:t>
            </a:r>
            <a:r>
              <a:rPr lang="zh-CN" altLang="en-US" sz="2400" b="1" smtClean="0"/>
              <a:t>软成本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软费用</a:t>
            </a:r>
            <a:r>
              <a:rPr lang="en-US" altLang="zh-CN" sz="2400" b="1" smtClean="0"/>
              <a:t>/</a:t>
            </a:r>
            <a:r>
              <a:rPr lang="zh-CN" altLang="en-US" sz="2400" b="1" u="sng" smtClean="0"/>
              <a:t>可变成本 </a:t>
            </a:r>
            <a:r>
              <a:rPr lang="en-US" altLang="zh-CN" sz="2400" b="1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uncertainty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（不确定性）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of cost estimation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---- (see 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fig3.12: estimation should be done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      repeatedly throughout the life cycle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focus on: ----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effort 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（工作量）</a:t>
            </a:r>
            <a:r>
              <a:rPr lang="en-US" altLang="zh-CN" sz="2400" b="1" smtClean="0">
                <a:sym typeface="Wingdings 2" panose="05020102010507070707" pitchFamily="18" charset="2"/>
              </a:rPr>
              <a:t>(in later sections)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20FDC-F956-40C3-B6BB-D4DBFD592AD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752600"/>
            <a:ext cx="8382000" cy="4932363"/>
            <a:chOff x="528" y="1152"/>
            <a:chExt cx="5088" cy="3011"/>
          </a:xfrm>
        </p:grpSpPr>
        <p:sp>
          <p:nvSpPr>
            <p:cNvPr id="70660" name="Line 5"/>
            <p:cNvSpPr>
              <a:spLocks noChangeShapeType="1"/>
            </p:cNvSpPr>
            <p:nvPr/>
          </p:nvSpPr>
          <p:spPr bwMode="auto">
            <a:xfrm>
              <a:off x="1104" y="1248"/>
              <a:ext cx="0" cy="2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1" name="Line 6"/>
            <p:cNvSpPr>
              <a:spLocks noChangeShapeType="1"/>
            </p:cNvSpPr>
            <p:nvPr/>
          </p:nvSpPr>
          <p:spPr bwMode="auto">
            <a:xfrm>
              <a:off x="1104" y="3744"/>
              <a:ext cx="37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2" name="Text Box 7"/>
            <p:cNvSpPr txBox="1">
              <a:spLocks noChangeArrowheads="1"/>
            </p:cNvSpPr>
            <p:nvPr/>
          </p:nvSpPr>
          <p:spPr bwMode="auto">
            <a:xfrm>
              <a:off x="768" y="1152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4x</a:t>
              </a:r>
            </a:p>
          </p:txBody>
        </p:sp>
        <p:sp>
          <p:nvSpPr>
            <p:cNvPr id="70663" name="Text Box 8"/>
            <p:cNvSpPr txBox="1">
              <a:spLocks noChangeArrowheads="1"/>
            </p:cNvSpPr>
            <p:nvPr/>
          </p:nvSpPr>
          <p:spPr bwMode="auto">
            <a:xfrm>
              <a:off x="768" y="1536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2x</a:t>
              </a:r>
            </a:p>
          </p:txBody>
        </p:sp>
        <p:sp>
          <p:nvSpPr>
            <p:cNvPr id="70664" name="Text Box 9"/>
            <p:cNvSpPr txBox="1">
              <a:spLocks noChangeArrowheads="1"/>
            </p:cNvSpPr>
            <p:nvPr/>
          </p:nvSpPr>
          <p:spPr bwMode="auto">
            <a:xfrm>
              <a:off x="624" y="1872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1.5x</a:t>
              </a:r>
            </a:p>
          </p:txBody>
        </p:sp>
        <p:sp>
          <p:nvSpPr>
            <p:cNvPr id="70665" name="Text Box 10"/>
            <p:cNvSpPr txBox="1">
              <a:spLocks noChangeArrowheads="1"/>
            </p:cNvSpPr>
            <p:nvPr/>
          </p:nvSpPr>
          <p:spPr bwMode="auto">
            <a:xfrm>
              <a:off x="528" y="2064"/>
              <a:ext cx="57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1.25x</a:t>
              </a:r>
            </a:p>
          </p:txBody>
        </p:sp>
        <p:sp>
          <p:nvSpPr>
            <p:cNvPr id="70666" name="Text Box 11"/>
            <p:cNvSpPr txBox="1">
              <a:spLocks noChangeArrowheads="1"/>
            </p:cNvSpPr>
            <p:nvPr/>
          </p:nvSpPr>
          <p:spPr bwMode="auto">
            <a:xfrm>
              <a:off x="864" y="2256"/>
              <a:ext cx="4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0667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4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0.5x</a:t>
              </a:r>
            </a:p>
          </p:txBody>
        </p:sp>
        <p:sp>
          <p:nvSpPr>
            <p:cNvPr id="70668" name="Text Box 13"/>
            <p:cNvSpPr txBox="1">
              <a:spLocks noChangeArrowheads="1"/>
            </p:cNvSpPr>
            <p:nvPr/>
          </p:nvSpPr>
          <p:spPr bwMode="auto">
            <a:xfrm>
              <a:off x="528" y="3264"/>
              <a:ext cx="57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0.25x</a:t>
              </a:r>
            </a:p>
          </p:txBody>
        </p:sp>
        <p:sp>
          <p:nvSpPr>
            <p:cNvPr id="70669" name="Line 14"/>
            <p:cNvSpPr>
              <a:spLocks noChangeShapeType="1"/>
            </p:cNvSpPr>
            <p:nvPr/>
          </p:nvSpPr>
          <p:spPr bwMode="auto">
            <a:xfrm>
              <a:off x="1296" y="2400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AutoShape 15"/>
            <p:cNvSpPr>
              <a:spLocks noChangeArrowheads="1"/>
            </p:cNvSpPr>
            <p:nvPr/>
          </p:nvSpPr>
          <p:spPr bwMode="auto">
            <a:xfrm>
              <a:off x="1296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1" name="AutoShape 16"/>
            <p:cNvSpPr>
              <a:spLocks noChangeArrowheads="1"/>
            </p:cNvSpPr>
            <p:nvPr/>
          </p:nvSpPr>
          <p:spPr bwMode="auto">
            <a:xfrm>
              <a:off x="1824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2" name="AutoShape 17"/>
            <p:cNvSpPr>
              <a:spLocks noChangeArrowheads="1"/>
            </p:cNvSpPr>
            <p:nvPr/>
          </p:nvSpPr>
          <p:spPr bwMode="auto">
            <a:xfrm>
              <a:off x="2496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3" name="AutoShape 18"/>
            <p:cNvSpPr>
              <a:spLocks noChangeArrowheads="1"/>
            </p:cNvSpPr>
            <p:nvPr/>
          </p:nvSpPr>
          <p:spPr bwMode="auto">
            <a:xfrm>
              <a:off x="3120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4" name="AutoShape 19"/>
            <p:cNvSpPr>
              <a:spLocks noChangeArrowheads="1"/>
            </p:cNvSpPr>
            <p:nvPr/>
          </p:nvSpPr>
          <p:spPr bwMode="auto">
            <a:xfrm>
              <a:off x="3792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5" name="AutoShape 20"/>
            <p:cNvSpPr>
              <a:spLocks noChangeArrowheads="1"/>
            </p:cNvSpPr>
            <p:nvPr/>
          </p:nvSpPr>
          <p:spPr bwMode="auto">
            <a:xfrm>
              <a:off x="4752" y="3600"/>
              <a:ext cx="96" cy="14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0676" name="Text Box 21"/>
            <p:cNvSpPr txBox="1">
              <a:spLocks noChangeArrowheads="1"/>
            </p:cNvSpPr>
            <p:nvPr/>
          </p:nvSpPr>
          <p:spPr bwMode="auto">
            <a:xfrm>
              <a:off x="1248" y="3753"/>
              <a:ext cx="7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feasibility</a:t>
              </a:r>
            </a:p>
          </p:txBody>
        </p:sp>
        <p:sp>
          <p:nvSpPr>
            <p:cNvPr id="70677" name="Text Box 22"/>
            <p:cNvSpPr txBox="1">
              <a:spLocks noChangeArrowheads="1"/>
            </p:cNvSpPr>
            <p:nvPr/>
          </p:nvSpPr>
          <p:spPr bwMode="auto">
            <a:xfrm>
              <a:off x="1920" y="3772"/>
              <a:ext cx="912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Plans&amp; requirement</a:t>
              </a:r>
            </a:p>
          </p:txBody>
        </p:sp>
        <p:sp>
          <p:nvSpPr>
            <p:cNvPr id="70678" name="Text Box 23"/>
            <p:cNvSpPr txBox="1">
              <a:spLocks noChangeArrowheads="1"/>
            </p:cNvSpPr>
            <p:nvPr/>
          </p:nvSpPr>
          <p:spPr bwMode="auto">
            <a:xfrm>
              <a:off x="2640" y="3744"/>
              <a:ext cx="57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Product design</a:t>
              </a:r>
            </a:p>
          </p:txBody>
        </p:sp>
        <p:sp>
          <p:nvSpPr>
            <p:cNvPr id="70679" name="Text Box 24"/>
            <p:cNvSpPr txBox="1">
              <a:spLocks noChangeArrowheads="1"/>
            </p:cNvSpPr>
            <p:nvPr/>
          </p:nvSpPr>
          <p:spPr bwMode="auto">
            <a:xfrm>
              <a:off x="3216" y="3744"/>
              <a:ext cx="8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Detailed design</a:t>
              </a:r>
            </a:p>
          </p:txBody>
        </p:sp>
        <p:sp>
          <p:nvSpPr>
            <p:cNvPr id="70680" name="Text Box 25"/>
            <p:cNvSpPr txBox="1">
              <a:spLocks noChangeArrowheads="1"/>
            </p:cNvSpPr>
            <p:nvPr/>
          </p:nvSpPr>
          <p:spPr bwMode="auto">
            <a:xfrm>
              <a:off x="3984" y="3744"/>
              <a:ext cx="8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660066"/>
                  </a:solidFill>
                  <a:latin typeface="Times New Roman" panose="02020603050405020304" pitchFamily="18" charset="0"/>
                </a:rPr>
                <a:t>Development&amp; test</a:t>
              </a:r>
            </a:p>
          </p:txBody>
        </p:sp>
        <p:sp>
          <p:nvSpPr>
            <p:cNvPr id="70681" name="Text Box 26"/>
            <p:cNvSpPr txBox="1">
              <a:spLocks noChangeArrowheads="1"/>
            </p:cNvSpPr>
            <p:nvPr/>
          </p:nvSpPr>
          <p:spPr bwMode="auto">
            <a:xfrm>
              <a:off x="1488" y="3216"/>
              <a:ext cx="76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Concept of operations</a:t>
              </a:r>
            </a:p>
          </p:txBody>
        </p:sp>
        <p:sp>
          <p:nvSpPr>
            <p:cNvPr id="70682" name="Text Box 27"/>
            <p:cNvSpPr txBox="1">
              <a:spLocks noChangeArrowheads="1"/>
            </p:cNvSpPr>
            <p:nvPr/>
          </p:nvSpPr>
          <p:spPr bwMode="auto">
            <a:xfrm>
              <a:off x="2208" y="3216"/>
              <a:ext cx="9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Requirement specs.</a:t>
              </a:r>
            </a:p>
          </p:txBody>
        </p:sp>
        <p:sp>
          <p:nvSpPr>
            <p:cNvPr id="70683" name="Text Box 28"/>
            <p:cNvSpPr txBox="1">
              <a:spLocks noChangeArrowheads="1"/>
            </p:cNvSpPr>
            <p:nvPr/>
          </p:nvSpPr>
          <p:spPr bwMode="auto">
            <a:xfrm>
              <a:off x="3024" y="3024"/>
              <a:ext cx="62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Product design specs</a:t>
              </a:r>
              <a:r>
                <a:rPr lang="en-US" altLang="zh-CN" sz="1800" b="0">
                  <a:solidFill>
                    <a:srgbClr val="CC66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0684" name="Text Box 29"/>
            <p:cNvSpPr txBox="1">
              <a:spLocks noChangeArrowheads="1"/>
            </p:cNvSpPr>
            <p:nvPr/>
          </p:nvSpPr>
          <p:spPr bwMode="auto">
            <a:xfrm>
              <a:off x="3600" y="3023"/>
              <a:ext cx="62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Detailed design specs.</a:t>
              </a:r>
            </a:p>
          </p:txBody>
        </p:sp>
        <p:sp>
          <p:nvSpPr>
            <p:cNvPr id="70685" name="Text Box 30"/>
            <p:cNvSpPr txBox="1">
              <a:spLocks noChangeArrowheads="1"/>
            </p:cNvSpPr>
            <p:nvPr/>
          </p:nvSpPr>
          <p:spPr bwMode="auto">
            <a:xfrm>
              <a:off x="4512" y="3168"/>
              <a:ext cx="672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C6600"/>
                  </a:solidFill>
                  <a:latin typeface="Times New Roman" panose="02020603050405020304" pitchFamily="18" charset="0"/>
                </a:rPr>
                <a:t>Accepted software</a:t>
              </a:r>
            </a:p>
          </p:txBody>
        </p:sp>
        <p:sp>
          <p:nvSpPr>
            <p:cNvPr id="70686" name="Freeform 31"/>
            <p:cNvSpPr>
              <a:spLocks/>
            </p:cNvSpPr>
            <p:nvPr/>
          </p:nvSpPr>
          <p:spPr bwMode="auto">
            <a:xfrm>
              <a:off x="1344" y="2400"/>
              <a:ext cx="3120" cy="1056"/>
            </a:xfrm>
            <a:custGeom>
              <a:avLst/>
              <a:gdLst>
                <a:gd name="T0" fmla="*/ 0 w 3120"/>
                <a:gd name="T1" fmla="*/ 1056 h 1056"/>
                <a:gd name="T2" fmla="*/ 192 w 3120"/>
                <a:gd name="T3" fmla="*/ 768 h 1056"/>
                <a:gd name="T4" fmla="*/ 672 w 3120"/>
                <a:gd name="T5" fmla="*/ 528 h 1056"/>
                <a:gd name="T6" fmla="*/ 1104 w 3120"/>
                <a:gd name="T7" fmla="*/ 384 h 1056"/>
                <a:gd name="T8" fmla="*/ 1632 w 3120"/>
                <a:gd name="T9" fmla="*/ 240 h 1056"/>
                <a:gd name="T10" fmla="*/ 2064 w 3120"/>
                <a:gd name="T11" fmla="*/ 144 h 1056"/>
                <a:gd name="T12" fmla="*/ 2592 w 3120"/>
                <a:gd name="T13" fmla="*/ 48 h 1056"/>
                <a:gd name="T14" fmla="*/ 2832 w 3120"/>
                <a:gd name="T15" fmla="*/ 48 h 1056"/>
                <a:gd name="T16" fmla="*/ 2736 w 3120"/>
                <a:gd name="T17" fmla="*/ 48 h 1056"/>
                <a:gd name="T18" fmla="*/ 3120 w 3120"/>
                <a:gd name="T19" fmla="*/ 0 h 10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056"/>
                <a:gd name="T32" fmla="*/ 3120 w 3120"/>
                <a:gd name="T33" fmla="*/ 1056 h 10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056">
                  <a:moveTo>
                    <a:pt x="0" y="1056"/>
                  </a:moveTo>
                  <a:cubicBezTo>
                    <a:pt x="40" y="956"/>
                    <a:pt x="80" y="856"/>
                    <a:pt x="192" y="768"/>
                  </a:cubicBezTo>
                  <a:cubicBezTo>
                    <a:pt x="304" y="680"/>
                    <a:pt x="520" y="592"/>
                    <a:pt x="672" y="528"/>
                  </a:cubicBezTo>
                  <a:cubicBezTo>
                    <a:pt x="824" y="464"/>
                    <a:pt x="944" y="432"/>
                    <a:pt x="1104" y="384"/>
                  </a:cubicBezTo>
                  <a:cubicBezTo>
                    <a:pt x="1264" y="336"/>
                    <a:pt x="1472" y="280"/>
                    <a:pt x="1632" y="240"/>
                  </a:cubicBezTo>
                  <a:cubicBezTo>
                    <a:pt x="1792" y="200"/>
                    <a:pt x="1904" y="176"/>
                    <a:pt x="2064" y="144"/>
                  </a:cubicBezTo>
                  <a:cubicBezTo>
                    <a:pt x="2224" y="112"/>
                    <a:pt x="2464" y="64"/>
                    <a:pt x="2592" y="48"/>
                  </a:cubicBezTo>
                  <a:cubicBezTo>
                    <a:pt x="2720" y="32"/>
                    <a:pt x="2808" y="48"/>
                    <a:pt x="2832" y="48"/>
                  </a:cubicBezTo>
                  <a:cubicBezTo>
                    <a:pt x="2856" y="48"/>
                    <a:pt x="2688" y="56"/>
                    <a:pt x="2736" y="48"/>
                  </a:cubicBezTo>
                  <a:cubicBezTo>
                    <a:pt x="2784" y="40"/>
                    <a:pt x="3056" y="8"/>
                    <a:pt x="312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Freeform 32"/>
            <p:cNvSpPr>
              <a:spLocks/>
            </p:cNvSpPr>
            <p:nvPr/>
          </p:nvSpPr>
          <p:spPr bwMode="auto">
            <a:xfrm flipV="1">
              <a:off x="1344" y="1344"/>
              <a:ext cx="3120" cy="1056"/>
            </a:xfrm>
            <a:custGeom>
              <a:avLst/>
              <a:gdLst>
                <a:gd name="T0" fmla="*/ 0 w 3120"/>
                <a:gd name="T1" fmla="*/ 1056 h 1056"/>
                <a:gd name="T2" fmla="*/ 192 w 3120"/>
                <a:gd name="T3" fmla="*/ 768 h 1056"/>
                <a:gd name="T4" fmla="*/ 672 w 3120"/>
                <a:gd name="T5" fmla="*/ 528 h 1056"/>
                <a:gd name="T6" fmla="*/ 1104 w 3120"/>
                <a:gd name="T7" fmla="*/ 384 h 1056"/>
                <a:gd name="T8" fmla="*/ 1632 w 3120"/>
                <a:gd name="T9" fmla="*/ 240 h 1056"/>
                <a:gd name="T10" fmla="*/ 2064 w 3120"/>
                <a:gd name="T11" fmla="*/ 144 h 1056"/>
                <a:gd name="T12" fmla="*/ 2592 w 3120"/>
                <a:gd name="T13" fmla="*/ 48 h 1056"/>
                <a:gd name="T14" fmla="*/ 2832 w 3120"/>
                <a:gd name="T15" fmla="*/ 48 h 1056"/>
                <a:gd name="T16" fmla="*/ 2736 w 3120"/>
                <a:gd name="T17" fmla="*/ 48 h 1056"/>
                <a:gd name="T18" fmla="*/ 3120 w 3120"/>
                <a:gd name="T19" fmla="*/ 0 h 10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056"/>
                <a:gd name="T32" fmla="*/ 3120 w 3120"/>
                <a:gd name="T33" fmla="*/ 1056 h 10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056">
                  <a:moveTo>
                    <a:pt x="0" y="1056"/>
                  </a:moveTo>
                  <a:cubicBezTo>
                    <a:pt x="40" y="956"/>
                    <a:pt x="80" y="856"/>
                    <a:pt x="192" y="768"/>
                  </a:cubicBezTo>
                  <a:cubicBezTo>
                    <a:pt x="304" y="680"/>
                    <a:pt x="520" y="592"/>
                    <a:pt x="672" y="528"/>
                  </a:cubicBezTo>
                  <a:cubicBezTo>
                    <a:pt x="824" y="464"/>
                    <a:pt x="944" y="432"/>
                    <a:pt x="1104" y="384"/>
                  </a:cubicBezTo>
                  <a:cubicBezTo>
                    <a:pt x="1264" y="336"/>
                    <a:pt x="1472" y="280"/>
                    <a:pt x="1632" y="240"/>
                  </a:cubicBezTo>
                  <a:cubicBezTo>
                    <a:pt x="1792" y="200"/>
                    <a:pt x="1904" y="176"/>
                    <a:pt x="2064" y="144"/>
                  </a:cubicBezTo>
                  <a:cubicBezTo>
                    <a:pt x="2224" y="112"/>
                    <a:pt x="2464" y="64"/>
                    <a:pt x="2592" y="48"/>
                  </a:cubicBezTo>
                  <a:cubicBezTo>
                    <a:pt x="2720" y="32"/>
                    <a:pt x="2808" y="48"/>
                    <a:pt x="2832" y="48"/>
                  </a:cubicBezTo>
                  <a:cubicBezTo>
                    <a:pt x="2856" y="48"/>
                    <a:pt x="2688" y="56"/>
                    <a:pt x="2736" y="48"/>
                  </a:cubicBezTo>
                  <a:cubicBezTo>
                    <a:pt x="2784" y="40"/>
                    <a:pt x="3056" y="8"/>
                    <a:pt x="312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Text Box 33"/>
            <p:cNvSpPr txBox="1">
              <a:spLocks noChangeArrowheads="1"/>
            </p:cNvSpPr>
            <p:nvPr/>
          </p:nvSpPr>
          <p:spPr bwMode="auto">
            <a:xfrm>
              <a:off x="4368" y="1440"/>
              <a:ext cx="124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*  Size(</a:t>
              </a:r>
              <a:r>
                <a:rPr lang="en-US" altLang="zh-CN" sz="2000">
                  <a:latin typeface="Times New Roman" panose="02020603050405020304" pitchFamily="18" charset="0"/>
                </a:rPr>
                <a:t>SLOC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+  Cost($)</a:t>
              </a:r>
            </a:p>
          </p:txBody>
        </p:sp>
        <p:sp>
          <p:nvSpPr>
            <p:cNvPr id="70689" name="Text Box 34"/>
            <p:cNvSpPr txBox="1">
              <a:spLocks noChangeArrowheads="1"/>
            </p:cNvSpPr>
            <p:nvPr/>
          </p:nvSpPr>
          <p:spPr bwMode="auto">
            <a:xfrm>
              <a:off x="1824" y="177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0" name="Text Box 35"/>
            <p:cNvSpPr txBox="1">
              <a:spLocks noChangeArrowheads="1"/>
            </p:cNvSpPr>
            <p:nvPr/>
          </p:nvSpPr>
          <p:spPr bwMode="auto">
            <a:xfrm>
              <a:off x="1824" y="192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1" name="Text Box 36"/>
            <p:cNvSpPr txBox="1">
              <a:spLocks noChangeArrowheads="1"/>
            </p:cNvSpPr>
            <p:nvPr/>
          </p:nvSpPr>
          <p:spPr bwMode="auto">
            <a:xfrm>
              <a:off x="1824" y="2112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2" name="Text Box 37"/>
            <p:cNvSpPr txBox="1">
              <a:spLocks noChangeArrowheads="1"/>
            </p:cNvSpPr>
            <p:nvPr/>
          </p:nvSpPr>
          <p:spPr bwMode="auto">
            <a:xfrm>
              <a:off x="1824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3" name="Text Box 38"/>
            <p:cNvSpPr txBox="1">
              <a:spLocks noChangeArrowheads="1"/>
            </p:cNvSpPr>
            <p:nvPr/>
          </p:nvSpPr>
          <p:spPr bwMode="auto">
            <a:xfrm>
              <a:off x="1824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4" name="Text Box 39"/>
            <p:cNvSpPr txBox="1">
              <a:spLocks noChangeArrowheads="1"/>
            </p:cNvSpPr>
            <p:nvPr/>
          </p:nvSpPr>
          <p:spPr bwMode="auto">
            <a:xfrm>
              <a:off x="1824" y="264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5" name="Text Box 40"/>
            <p:cNvSpPr txBox="1">
              <a:spLocks noChangeArrowheads="1"/>
            </p:cNvSpPr>
            <p:nvPr/>
          </p:nvSpPr>
          <p:spPr bwMode="auto">
            <a:xfrm>
              <a:off x="1824" y="288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6" name="Text Box 41"/>
            <p:cNvSpPr txBox="1">
              <a:spLocks noChangeArrowheads="1"/>
            </p:cNvSpPr>
            <p:nvPr/>
          </p:nvSpPr>
          <p:spPr bwMode="auto">
            <a:xfrm>
              <a:off x="2064" y="18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7" name="Text Box 42"/>
            <p:cNvSpPr txBox="1">
              <a:spLocks noChangeArrowheads="1"/>
            </p:cNvSpPr>
            <p:nvPr/>
          </p:nvSpPr>
          <p:spPr bwMode="auto">
            <a:xfrm>
              <a:off x="2064" y="201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8" name="Text Box 43"/>
            <p:cNvSpPr txBox="1">
              <a:spLocks noChangeArrowheads="1"/>
            </p:cNvSpPr>
            <p:nvPr/>
          </p:nvSpPr>
          <p:spPr bwMode="auto">
            <a:xfrm>
              <a:off x="2064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699" name="Text Box 44"/>
            <p:cNvSpPr txBox="1">
              <a:spLocks noChangeArrowheads="1"/>
            </p:cNvSpPr>
            <p:nvPr/>
          </p:nvSpPr>
          <p:spPr bwMode="auto">
            <a:xfrm>
              <a:off x="2064" y="2448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700" name="Text Box 45"/>
            <p:cNvSpPr txBox="1">
              <a:spLocks noChangeArrowheads="1"/>
            </p:cNvSpPr>
            <p:nvPr/>
          </p:nvSpPr>
          <p:spPr bwMode="auto">
            <a:xfrm>
              <a:off x="2064" y="259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701" name="Text Box 46"/>
            <p:cNvSpPr txBox="1">
              <a:spLocks noChangeArrowheads="1"/>
            </p:cNvSpPr>
            <p:nvPr/>
          </p:nvSpPr>
          <p:spPr bwMode="auto">
            <a:xfrm>
              <a:off x="1920" y="168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2" name="Text Box 47"/>
            <p:cNvSpPr txBox="1">
              <a:spLocks noChangeArrowheads="1"/>
            </p:cNvSpPr>
            <p:nvPr/>
          </p:nvSpPr>
          <p:spPr bwMode="auto">
            <a:xfrm>
              <a:off x="1920" y="18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3" name="Text Box 48"/>
            <p:cNvSpPr txBox="1">
              <a:spLocks noChangeArrowheads="1"/>
            </p:cNvSpPr>
            <p:nvPr/>
          </p:nvSpPr>
          <p:spPr bwMode="auto">
            <a:xfrm>
              <a:off x="1920" y="206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4" name="Text Box 49"/>
            <p:cNvSpPr txBox="1">
              <a:spLocks noChangeArrowheads="1"/>
            </p:cNvSpPr>
            <p:nvPr/>
          </p:nvSpPr>
          <p:spPr bwMode="auto">
            <a:xfrm>
              <a:off x="1920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5" name="Text Box 50"/>
            <p:cNvSpPr txBox="1">
              <a:spLocks noChangeArrowheads="1"/>
            </p:cNvSpPr>
            <p:nvPr/>
          </p:nvSpPr>
          <p:spPr bwMode="auto">
            <a:xfrm>
              <a:off x="1920" y="2304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6" name="Text Box 51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7" name="Text Box 52"/>
            <p:cNvSpPr txBox="1">
              <a:spLocks noChangeArrowheads="1"/>
            </p:cNvSpPr>
            <p:nvPr/>
          </p:nvSpPr>
          <p:spPr bwMode="auto">
            <a:xfrm>
              <a:off x="1920" y="283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8" name="Text Box 53"/>
            <p:cNvSpPr txBox="1">
              <a:spLocks noChangeArrowheads="1"/>
            </p:cNvSpPr>
            <p:nvPr/>
          </p:nvSpPr>
          <p:spPr bwMode="auto">
            <a:xfrm>
              <a:off x="2160" y="1776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09" name="Text Box 54"/>
            <p:cNvSpPr txBox="1">
              <a:spLocks noChangeArrowheads="1"/>
            </p:cNvSpPr>
            <p:nvPr/>
          </p:nvSpPr>
          <p:spPr bwMode="auto">
            <a:xfrm>
              <a:off x="2160" y="192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0" name="Text Box 55"/>
            <p:cNvSpPr txBox="1">
              <a:spLocks noChangeArrowheads="1"/>
            </p:cNvSpPr>
            <p:nvPr/>
          </p:nvSpPr>
          <p:spPr bwMode="auto">
            <a:xfrm>
              <a:off x="2160" y="2208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1" name="Text Box 56"/>
            <p:cNvSpPr txBox="1">
              <a:spLocks noChangeArrowheads="1"/>
            </p:cNvSpPr>
            <p:nvPr/>
          </p:nvSpPr>
          <p:spPr bwMode="auto">
            <a:xfrm>
              <a:off x="2160" y="2640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0712" name="Text Box 57"/>
            <p:cNvSpPr txBox="1">
              <a:spLocks noChangeArrowheads="1"/>
            </p:cNvSpPr>
            <p:nvPr/>
          </p:nvSpPr>
          <p:spPr bwMode="auto">
            <a:xfrm>
              <a:off x="2160" y="3072"/>
              <a:ext cx="24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3690B-2C36-4ACF-A822-CCAA9AD64B8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3.1 Tracking Project Progress(</a:t>
            </a:r>
            <a:r>
              <a:rPr lang="zh-CN" altLang="en-US" sz="2400" b="1" smtClean="0"/>
              <a:t>项目进展跟踪</a:t>
            </a:r>
            <a:r>
              <a:rPr lang="en-US" altLang="zh-CN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1. Introduction: 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project beginning:    customer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A: meeting    users              discuss a need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developers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questions from customers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(1---- 4  (P82))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understand the problem and the need ?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can ? 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大型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复杂项目需要一系列验证！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how long?   how much ?----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需深思熟虑 ！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project schedule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项目进度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necessity: </a:t>
            </a:r>
            <a:r>
              <a:rPr lang="en-US" altLang="zh-CN" sz="2400" b="1" smtClean="0">
                <a:solidFill>
                  <a:schemeClr val="bg2"/>
                </a:solidFill>
                <a:sym typeface="Wingdings" panose="05000000000000000000" pitchFamily="2" charset="2"/>
              </a:rPr>
              <a:t>(to answer how long and how much 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3962400" y="29718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2895600" y="4724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5867400" y="2997200"/>
            <a:ext cx="144463" cy="936625"/>
          </a:xfrm>
          <a:prstGeom prst="rightBrace">
            <a:avLst>
              <a:gd name="adj1" fmla="val 540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9EA0E-FAE3-4A7C-8775-82E0FD7C689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2. Expert judgment</a:t>
            </a:r>
            <a:r>
              <a:rPr lang="zh-CN" altLang="en-US" b="1" dirty="0" smtClean="0"/>
              <a:t>（专家评判法）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explain: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effort estimation----rely on expert’s judgment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(accuracy –rely on competence, experience, objectivity, etc.)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analogy(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类推法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):A(have completed)      B(will perform)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formula: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(x+4y+z)/6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dirty="0" smtClean="0"/>
              <a:t>Delphi technique(Delphi </a:t>
            </a:r>
            <a:r>
              <a:rPr lang="zh-CN" altLang="en-US" sz="2400" b="1" dirty="0" smtClean="0"/>
              <a:t>技术</a:t>
            </a:r>
            <a:r>
              <a:rPr lang="en-US" altLang="zh-CN" sz="2400" b="1" dirty="0" smtClean="0"/>
              <a:t>) ----</a:t>
            </a:r>
            <a:r>
              <a:rPr lang="zh-CN" altLang="en-US" sz="2400" b="1" dirty="0" smtClean="0"/>
              <a:t>目前还在使用。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results from several experts       get average 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dirty="0" err="1" smtClean="0"/>
              <a:t>Wolverton</a:t>
            </a:r>
            <a:r>
              <a:rPr lang="en-US" altLang="zh-CN" sz="2400" b="1" dirty="0" smtClean="0"/>
              <a:t> model (</a:t>
            </a:r>
            <a:r>
              <a:rPr lang="en-US" altLang="zh-CN" sz="2400" b="1" dirty="0" err="1" smtClean="0"/>
              <a:t>Wolverton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模型</a:t>
            </a:r>
            <a:r>
              <a:rPr lang="en-US" altLang="zh-CN" sz="2400" b="1" dirty="0" smtClean="0"/>
              <a:t>) (P102, table3.6)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O---old,  N---new;    E---easy, M---moderate,  H---hard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 drawback(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该方法的缺点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----variability(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可变性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and subjectivity(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主观性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----influenced by current data(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当前经验数据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6400800" y="3200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5438775" y="4419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16216" y="1136938"/>
            <a:ext cx="2627784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虽然是传统方法，但是目前依然必不可少</a:t>
            </a: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400800" y="1916832"/>
            <a:ext cx="1411560" cy="14401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D286A-2110-48CA-895B-77F1351FC9C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4755" name="Rectangle 26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28600" y="76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Wolverton model software cost matrix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57200"/>
            <a:ext cx="8763000" cy="4291013"/>
            <a:chOff x="240" y="576"/>
            <a:chExt cx="5424" cy="2783"/>
          </a:xfrm>
        </p:grpSpPr>
        <p:sp>
          <p:nvSpPr>
            <p:cNvPr id="74762" name="Text Box 6"/>
            <p:cNvSpPr txBox="1">
              <a:spLocks noChangeArrowheads="1"/>
            </p:cNvSpPr>
            <p:nvPr/>
          </p:nvSpPr>
          <p:spPr bwMode="auto">
            <a:xfrm>
              <a:off x="240" y="576"/>
              <a:ext cx="5424" cy="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Difficulty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Type of software          OE       OM      OH       NE       NM      NH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Control                          21         27        30        33         40        49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Input/output                  17         24        27        28         35         43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Pre/post procedure        16         23        26        28         34         42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Algorithm                     15         20        22        25         30          35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Data management         24         31        35        37         46          57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Time-critical                 75         75        75        75         75          75               </a:t>
              </a:r>
            </a:p>
          </p:txBody>
        </p:sp>
        <p:sp>
          <p:nvSpPr>
            <p:cNvPr id="74763" name="Line 7"/>
            <p:cNvSpPr>
              <a:spLocks noChangeShapeType="1"/>
            </p:cNvSpPr>
            <p:nvPr/>
          </p:nvSpPr>
          <p:spPr bwMode="auto">
            <a:xfrm>
              <a:off x="240" y="86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Line 8"/>
            <p:cNvSpPr>
              <a:spLocks noChangeShapeType="1"/>
            </p:cNvSpPr>
            <p:nvPr/>
          </p:nvSpPr>
          <p:spPr bwMode="auto">
            <a:xfrm>
              <a:off x="240" y="1248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9"/>
            <p:cNvSpPr>
              <a:spLocks noChangeShapeType="1"/>
            </p:cNvSpPr>
            <p:nvPr/>
          </p:nvSpPr>
          <p:spPr bwMode="auto">
            <a:xfrm>
              <a:off x="240" y="158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0"/>
            <p:cNvSpPr>
              <a:spLocks noChangeShapeType="1"/>
            </p:cNvSpPr>
            <p:nvPr/>
          </p:nvSpPr>
          <p:spPr bwMode="auto">
            <a:xfrm>
              <a:off x="240" y="1920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1"/>
            <p:cNvSpPr>
              <a:spLocks noChangeShapeType="1"/>
            </p:cNvSpPr>
            <p:nvPr/>
          </p:nvSpPr>
          <p:spPr bwMode="auto">
            <a:xfrm>
              <a:off x="240" y="2304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Line 12"/>
            <p:cNvSpPr>
              <a:spLocks noChangeShapeType="1"/>
            </p:cNvSpPr>
            <p:nvPr/>
          </p:nvSpPr>
          <p:spPr bwMode="auto">
            <a:xfrm>
              <a:off x="240" y="2640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Line 14"/>
            <p:cNvSpPr>
              <a:spLocks noChangeShapeType="1"/>
            </p:cNvSpPr>
            <p:nvPr/>
          </p:nvSpPr>
          <p:spPr bwMode="auto">
            <a:xfrm>
              <a:off x="240" y="3312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Line 15"/>
            <p:cNvSpPr>
              <a:spLocks noChangeShapeType="1"/>
            </p:cNvSpPr>
            <p:nvPr/>
          </p:nvSpPr>
          <p:spPr bwMode="auto">
            <a:xfrm>
              <a:off x="1872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Line 16"/>
            <p:cNvSpPr>
              <a:spLocks noChangeShapeType="1"/>
            </p:cNvSpPr>
            <p:nvPr/>
          </p:nvSpPr>
          <p:spPr bwMode="auto">
            <a:xfrm>
              <a:off x="24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Line 17"/>
            <p:cNvSpPr>
              <a:spLocks noChangeShapeType="1"/>
            </p:cNvSpPr>
            <p:nvPr/>
          </p:nvSpPr>
          <p:spPr bwMode="auto">
            <a:xfrm>
              <a:off x="3120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4" name="Line 18"/>
            <p:cNvSpPr>
              <a:spLocks noChangeShapeType="1"/>
            </p:cNvSpPr>
            <p:nvPr/>
          </p:nvSpPr>
          <p:spPr bwMode="auto">
            <a:xfrm>
              <a:off x="36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Line 19"/>
            <p:cNvSpPr>
              <a:spLocks noChangeShapeType="1"/>
            </p:cNvSpPr>
            <p:nvPr/>
          </p:nvSpPr>
          <p:spPr bwMode="auto">
            <a:xfrm>
              <a:off x="4272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6" name="Line 20"/>
            <p:cNvSpPr>
              <a:spLocks noChangeShapeType="1"/>
            </p:cNvSpPr>
            <p:nvPr/>
          </p:nvSpPr>
          <p:spPr bwMode="auto">
            <a:xfrm>
              <a:off x="4896" y="864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04800" y="5334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system</a:t>
            </a:r>
          </a:p>
        </p:txBody>
      </p:sp>
      <p:sp>
        <p:nvSpPr>
          <p:cNvPr id="152598" name="AutoShape 22"/>
          <p:cNvSpPr>
            <a:spLocks/>
          </p:cNvSpPr>
          <p:nvPr/>
        </p:nvSpPr>
        <p:spPr bwMode="auto">
          <a:xfrm>
            <a:off x="1676400" y="5029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1752600" y="4800600"/>
            <a:ext cx="7315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 </a:t>
            </a:r>
            <a:r>
              <a:rPr lang="en-US" altLang="zh-CN" sz="2400" u="sng"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</a:rPr>
              <a:t>ld and </a:t>
            </a:r>
            <a:r>
              <a:rPr lang="en-US" altLang="zh-CN" sz="2400" u="sng">
                <a:latin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</a:rPr>
              <a:t>asy I/O module: 100 LOC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u="sng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ew and </a:t>
            </a:r>
            <a:r>
              <a:rPr lang="en-US" altLang="zh-CN" sz="2400" u="sng"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ard Algorithm module: 200 LOC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u="sng"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</a:rPr>
              <a:t>ld and </a:t>
            </a:r>
            <a:r>
              <a:rPr lang="en-US" altLang="zh-CN" sz="2400" u="sng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edium Data management module: 100 LOC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1752600" y="63246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Cost=(100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×17</a:t>
            </a:r>
            <a:r>
              <a:rPr lang="en-US" altLang="zh-CN" sz="2400">
                <a:latin typeface="Times New Roman" panose="02020603050405020304" pitchFamily="18" charset="0"/>
              </a:rPr>
              <a:t>)+(200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×35</a:t>
            </a:r>
            <a:r>
              <a:rPr lang="en-US" altLang="zh-CN" sz="2400">
                <a:latin typeface="Times New Roman" panose="02020603050405020304" pitchFamily="18" charset="0"/>
              </a:rPr>
              <a:t>)+(100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×31</a:t>
            </a:r>
            <a:r>
              <a:rPr lang="en-US" altLang="zh-CN" sz="2400">
                <a:latin typeface="Times New Roman" panose="02020603050405020304" pitchFamily="18" charset="0"/>
              </a:rPr>
              <a:t>)=11800$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2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2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  <p:bldP spid="152597" grpId="0" autoUpdateAnimBg="0"/>
      <p:bldP spid="152598" grpId="0" animBg="1"/>
      <p:bldP spid="152599" grpId="0" build="p" autoUpdateAnimBg="0"/>
      <p:bldP spid="1526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5860A-3DF2-466C-B1F8-AD56D2AC3AE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Algorithmic methods</a:t>
            </a:r>
            <a:r>
              <a:rPr lang="zh-CN" altLang="en-US" b="1" smtClean="0"/>
              <a:t>（算式估算法）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basic equation :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E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= (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a</a:t>
            </a:r>
            <a:r>
              <a:rPr lang="en-US" altLang="zh-CN" sz="2400" b="1" u="sng" smtClean="0">
                <a:solidFill>
                  <a:srgbClr val="FF0066"/>
                </a:solidFill>
              </a:rPr>
              <a:t> +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bS</a:t>
            </a:r>
            <a:r>
              <a:rPr lang="en-US" altLang="zh-CN" sz="2400" b="1" i="1" u="sng" baseline="30000" smtClean="0">
                <a:solidFill>
                  <a:srgbClr val="FF0066"/>
                </a:solidFill>
              </a:rPr>
              <a:t>c</a:t>
            </a:r>
            <a:r>
              <a:rPr lang="en-US" altLang="zh-CN" sz="2400" b="1" u="sng" smtClean="0">
                <a:solidFill>
                  <a:srgbClr val="FF0066"/>
                </a:solidFill>
              </a:rPr>
              <a:t>) </a:t>
            </a:r>
            <a:r>
              <a:rPr lang="en-US" altLang="zh-CN" sz="2400" b="1" i="1" u="sng" smtClean="0">
                <a:solidFill>
                  <a:srgbClr val="FF0066"/>
                </a:solidFill>
              </a:rPr>
              <a:t>m</a:t>
            </a:r>
            <a:r>
              <a:rPr lang="en-US" altLang="zh-CN" sz="2400" b="1" u="sng" smtClean="0">
                <a:solidFill>
                  <a:srgbClr val="FF0066"/>
                </a:solidFill>
              </a:rPr>
              <a:t>(X)</a:t>
            </a:r>
            <a:r>
              <a:rPr lang="en-US" altLang="zh-CN" sz="2400" b="1" smtClean="0"/>
              <a:t>  </a:t>
            </a:r>
            <a:r>
              <a:rPr lang="zh-CN" altLang="en-US" sz="2400" b="1" smtClean="0"/>
              <a:t>（</a:t>
            </a:r>
            <a:r>
              <a:rPr lang="zh-CN" altLang="en-US" sz="2400" b="1" u="sng" smtClean="0">
                <a:solidFill>
                  <a:srgbClr val="FF0066"/>
                </a:solidFill>
              </a:rPr>
              <a:t>各因子的含义</a:t>
            </a:r>
            <a:r>
              <a:rPr lang="zh-CN" altLang="en-US" sz="2400" b="1" smtClean="0"/>
              <a:t>）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smtClean="0"/>
              <a:t>Walston and Felix model:  (IBM)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000" b="1" i="1" smtClean="0"/>
              <a:t>E</a:t>
            </a:r>
            <a:r>
              <a:rPr lang="en-US" altLang="zh-CN" sz="2000" b="1" smtClean="0"/>
              <a:t> = 5.25</a:t>
            </a:r>
            <a:r>
              <a:rPr lang="en-US" altLang="zh-CN" sz="2000" b="1" i="1" smtClean="0"/>
              <a:t>S </a:t>
            </a:r>
            <a:r>
              <a:rPr lang="en-US" altLang="zh-CN" sz="2000" b="1" baseline="30000" smtClean="0"/>
              <a:t>0.91          </a:t>
            </a:r>
            <a:r>
              <a:rPr lang="en-US" altLang="zh-CN" sz="2000" b="1" i="1" smtClean="0"/>
              <a:t>E</a:t>
            </a:r>
            <a:r>
              <a:rPr lang="en-US" altLang="zh-CN" sz="2000" b="1" smtClean="0"/>
              <a:t> = 5.25</a:t>
            </a:r>
            <a:r>
              <a:rPr lang="en-US" altLang="zh-CN" sz="2000" b="1" i="1" smtClean="0"/>
              <a:t>S </a:t>
            </a:r>
            <a:r>
              <a:rPr lang="en-US" altLang="zh-CN" sz="2000" b="1" baseline="30000" smtClean="0"/>
              <a:t>0.91 </a:t>
            </a:r>
            <a:r>
              <a:rPr lang="en-US" altLang="zh-CN" sz="2000" b="1" i="1" smtClean="0"/>
              <a:t>m</a:t>
            </a:r>
            <a:r>
              <a:rPr lang="en-US" altLang="zh-CN" sz="2000" b="1" smtClean="0"/>
              <a:t>(X)           (table3.7)</a:t>
            </a:r>
            <a:endParaRPr lang="en-US" altLang="zh-CN" sz="20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smtClean="0"/>
              <a:t>Bailey and Basili model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meta-model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 </a:t>
            </a:r>
            <a:r>
              <a:rPr lang="en-US" altLang="zh-CN" sz="2000" b="1" i="1" smtClean="0"/>
              <a:t>E’</a:t>
            </a:r>
            <a:r>
              <a:rPr lang="en-US" altLang="zh-CN" sz="2000" b="1" smtClean="0"/>
              <a:t> = (5.5 + 0.73</a:t>
            </a:r>
            <a:r>
              <a:rPr lang="en-US" altLang="zh-CN" sz="2000" b="1" i="1" smtClean="0"/>
              <a:t>S</a:t>
            </a:r>
            <a:r>
              <a:rPr lang="en-US" altLang="zh-CN" sz="2000" b="1" baseline="30000" smtClean="0"/>
              <a:t>1.16</a:t>
            </a:r>
            <a:r>
              <a:rPr lang="en-US" altLang="zh-CN" sz="2000" b="1" smtClean="0"/>
              <a:t>) m(X)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i="1" smtClean="0"/>
              <a:t>           R=E(actual effort) </a:t>
            </a:r>
            <a:r>
              <a:rPr lang="en-US" altLang="zh-CN" sz="2400" b="1" i="1" smtClean="0"/>
              <a:t>/ </a:t>
            </a:r>
            <a:r>
              <a:rPr lang="en-US" altLang="zh-CN" sz="2000" b="1" i="1" smtClean="0"/>
              <a:t>E’(predicted effort)</a:t>
            </a:r>
            <a:endParaRPr lang="en-US" altLang="zh-CN" sz="2000" b="1" baseline="30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 </a:t>
            </a:r>
            <a:r>
              <a:rPr lang="en-US" altLang="zh-CN" sz="2000" b="1" smtClean="0"/>
              <a:t>=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– 1  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u="sng" smtClean="0"/>
              <a:t>&gt;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1</a:t>
            </a:r>
          </a:p>
          <a:p>
            <a:pPr>
              <a:lnSpc>
                <a:spcPct val="90000"/>
              </a:lnSpc>
              <a:spcBef>
                <a:spcPct val="48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3200" b="1" baseline="30000" smtClean="0">
                <a:latin typeface="Times New Roman" panose="02020603050405020304" pitchFamily="18" charset="0"/>
              </a:rPr>
              <a:t>                       </a:t>
            </a:r>
            <a:r>
              <a:rPr lang="en-US" altLang="zh-CN" b="1" baseline="30000" smtClean="0"/>
              <a:t>=1 – 1/</a:t>
            </a:r>
            <a:r>
              <a:rPr lang="en-US" altLang="zh-CN" b="1" i="1" baseline="30000" smtClean="0"/>
              <a:t>R</a:t>
            </a:r>
            <a:r>
              <a:rPr lang="en-US" altLang="zh-CN" b="1" baseline="30000" smtClean="0"/>
              <a:t>    if </a:t>
            </a:r>
            <a:r>
              <a:rPr lang="en-US" altLang="zh-CN" b="1" i="1" baseline="30000" smtClean="0"/>
              <a:t>R</a:t>
            </a:r>
            <a:r>
              <a:rPr lang="en-US" altLang="zh-CN" b="1" baseline="30000" smtClean="0"/>
              <a:t> &lt;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i="1" smtClean="0">
                <a:latin typeface="Times New Roman" panose="02020603050405020304" pitchFamily="18" charset="0"/>
              </a:rPr>
              <a:t>            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 </a:t>
            </a:r>
            <a:r>
              <a:rPr lang="en-US" altLang="zh-CN" sz="2000" b="1" smtClean="0"/>
              <a:t>=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(1 +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adj)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u="sng" smtClean="0">
                <a:latin typeface="Times New Roman" panose="02020603050405020304" pitchFamily="18" charset="0"/>
              </a:rPr>
              <a:t>&gt;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b="1" smtClean="0"/>
              <a:t>=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/(1 +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ER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adj)    if 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&lt; 1 </a:t>
            </a:r>
            <a:endParaRPr lang="en-US" altLang="zh-CN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B:note: </a:t>
            </a:r>
            <a:r>
              <a:rPr lang="en-US" altLang="zh-CN" sz="2000" b="1" smtClean="0"/>
              <a:t>project A (finished)        project B(will be realized)  </a:t>
            </a: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4724400" y="6400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2895600" y="306705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5486400" y="3200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5181600" y="4876800"/>
            <a:ext cx="3711575" cy="533400"/>
          </a:xfrm>
          <a:prstGeom prst="wedgeRoundRectCallout">
            <a:avLst>
              <a:gd name="adj1" fmla="val -126431"/>
              <a:gd name="adj2" fmla="val 6458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Use on next project B</a:t>
            </a:r>
          </a:p>
        </p:txBody>
      </p:sp>
      <p:sp>
        <p:nvSpPr>
          <p:cNvPr id="76809" name="AutoShape 8"/>
          <p:cNvSpPr>
            <a:spLocks noChangeArrowheads="1"/>
          </p:cNvSpPr>
          <p:nvPr/>
        </p:nvSpPr>
        <p:spPr bwMode="auto">
          <a:xfrm>
            <a:off x="6875463" y="3573463"/>
            <a:ext cx="2160587" cy="719137"/>
          </a:xfrm>
          <a:prstGeom prst="wedgeRoundRectCallout">
            <a:avLst>
              <a:gd name="adj1" fmla="val -112014"/>
              <a:gd name="adj2" fmla="val 4713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Project A has finished</a:t>
            </a:r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7596188" y="2924175"/>
            <a:ext cx="1368425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元模型</a:t>
            </a:r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 flipH="1">
            <a:off x="6659563" y="3357563"/>
            <a:ext cx="9366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9C2FD-6A88-4545-B11D-E4B202C4C6C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aphicFrame>
        <p:nvGraphicFramePr>
          <p:cNvPr id="78853" name="Object 3"/>
          <p:cNvGraphicFramePr>
            <a:graphicFrameLocks noChangeAspect="1"/>
          </p:cNvGraphicFramePr>
          <p:nvPr/>
        </p:nvGraphicFramePr>
        <p:xfrm>
          <a:off x="250825" y="692150"/>
          <a:ext cx="864235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Document" r:id="rId3" imgW="4971093" imgH="5504486" progId="Word.Document.8">
                  <p:embed/>
                </p:oleObj>
              </mc:Choice>
              <mc:Fallback>
                <p:oleObj name="Document" r:id="rId3" imgW="4971093" imgH="550448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0"/>
                        <a:ext cx="8642350" cy="6121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23850" y="0"/>
            <a:ext cx="8640763" cy="66040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5400">
            <a:solidFill>
              <a:schemeClr val="accent1">
                <a:alpha val="99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zh-CN" sz="2800" kern="0" dirty="0">
                <a:solidFill>
                  <a:schemeClr val="tx2"/>
                </a:solidFill>
                <a:latin typeface="+mj-lt"/>
                <a:ea typeface="宋体" charset="-122"/>
                <a:cs typeface="+mj-cs"/>
              </a:rPr>
              <a:t>Watson and Felix Model Productivity Factors</a:t>
            </a: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6E2720-AA1C-4B47-BDC7-7932D2F7505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 err="1" smtClean="0">
                <a:solidFill>
                  <a:srgbClr val="FF0066"/>
                </a:solidFill>
              </a:rPr>
              <a:t>COCOMO</a:t>
            </a:r>
            <a:r>
              <a:rPr lang="en-US" altLang="zh-CN" sz="2400" b="1" u="sng" dirty="0" err="1" smtClean="0">
                <a:solidFill>
                  <a:srgbClr val="FF0066"/>
                </a:solidFill>
                <a:cs typeface="Arial" panose="020B0604020202020204" pitchFamily="34" charset="0"/>
              </a:rPr>
              <a:t>Ⅱ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Constructive Cost Model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</a:rPr>
              <a:t>)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(1990s)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--------introduce basic thought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A: note:    giving estimation at beginning (P111)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get three normal estimation in software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process (at least)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B: </a:t>
            </a:r>
            <a:r>
              <a:rPr lang="en-US" altLang="zh-CN" sz="2400" b="1" u="sng" dirty="0" smtClean="0"/>
              <a:t>stage 1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     (plan stage)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X: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projects build prototypes to resolve high-risk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issues</a:t>
            </a:r>
            <a:r>
              <a:rPr lang="en-US" altLang="zh-CN" sz="2400" b="1" dirty="0" smtClean="0"/>
              <a:t> involving user interfaces, software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interaction, performance, or technological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maturity.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Y: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AP(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应用点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/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各种命名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)----</a:t>
            </a:r>
            <a:r>
              <a:rPr lang="zh-CN" altLang="en-US" sz="2400" b="1" dirty="0" smtClean="0"/>
              <a:t>估算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              </a:t>
            </a:r>
            <a:r>
              <a:rPr lang="zh-CN" altLang="en-US" sz="2400" b="1" dirty="0" smtClean="0"/>
              <a:t>的屏幕数、报表数、组件数等。 </a:t>
            </a:r>
          </a:p>
        </p:txBody>
      </p:sp>
      <p:sp>
        <p:nvSpPr>
          <p:cNvPr id="79877" name="AutoShape 4"/>
          <p:cNvSpPr>
            <a:spLocks/>
          </p:cNvSpPr>
          <p:nvPr/>
        </p:nvSpPr>
        <p:spPr bwMode="auto">
          <a:xfrm>
            <a:off x="2398713" y="2708275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610759"/>
            <a:ext cx="1043608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从工程和经济两方面估算，其成本驱动因子有人员、项目、产品、开发环境等多种属性。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44246-3AE4-42FF-AD87-D30314ADFA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Z: m(X)----see table3.9 </a:t>
            </a:r>
            <a:r>
              <a:rPr lang="zh-CN" altLang="en-US" sz="2400" b="1" dirty="0" smtClean="0"/>
              <a:t>（第二列：应用组装。）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W: other ---- see table 3.10, 3.11</a:t>
            </a:r>
            <a:r>
              <a:rPr lang="zh-CN" altLang="en-US" sz="2400" b="1" dirty="0" smtClean="0"/>
              <a:t>（根据应用点的复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            杂性等级和权重，进行加权调整）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C: </a:t>
            </a:r>
            <a:r>
              <a:rPr lang="en-US" altLang="zh-CN" sz="2400" b="1" u="sng" dirty="0" smtClean="0"/>
              <a:t>stage 2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(in early design) (P111, P112)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the designers must explore alternative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architectures and concepts of operation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Y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FP(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需求文档中的功能点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由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IFPUG(1994a and b)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参考文献所推荐讨论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Z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m(X)----see table3.9,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others----see table 3.12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Bailey-</a:t>
            </a:r>
            <a:r>
              <a:rPr lang="en-US" altLang="zh-CN" sz="2400" b="1" dirty="0" err="1" smtClean="0"/>
              <a:t>Basili</a:t>
            </a:r>
            <a:r>
              <a:rPr lang="zh-CN" altLang="en-US" sz="2400" b="1" dirty="0" smtClean="0"/>
              <a:t>的工作量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</a:t>
            </a:r>
            <a:r>
              <a:rPr lang="zh-CN" altLang="en-US" sz="2400" b="1" dirty="0" smtClean="0"/>
              <a:t>修改因子表：平台难度、人员能力和经验等。）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A69CC-6E04-4E9D-840A-7394AD9847B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aphicFrame>
        <p:nvGraphicFramePr>
          <p:cNvPr id="83973" name="Object 3"/>
          <p:cNvGraphicFramePr>
            <a:graphicFrameLocks noChangeAspect="1"/>
          </p:cNvGraphicFramePr>
          <p:nvPr/>
        </p:nvGraphicFramePr>
        <p:xfrm>
          <a:off x="0" y="0"/>
          <a:ext cx="903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Document" r:id="rId3" imgW="5630384" imgH="5970882" progId="Word.Document.8">
                  <p:embed/>
                </p:oleObj>
              </mc:Choice>
              <mc:Fallback>
                <p:oleObj name="Document" r:id="rId3" imgW="5630384" imgH="597088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36050" cy="6858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89B9E-4264-437A-B8F0-14F23B8D6DB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grpSp>
        <p:nvGrpSpPr>
          <p:cNvPr id="2" name="组合 422"/>
          <p:cNvGrpSpPr/>
          <p:nvPr/>
        </p:nvGrpSpPr>
        <p:grpSpPr>
          <a:xfrm>
            <a:off x="317822" y="188640"/>
            <a:ext cx="8502651" cy="3240361"/>
            <a:chOff x="317822" y="148853"/>
            <a:chExt cx="8502651" cy="3280147"/>
          </a:xfrm>
          <a:effectLst>
            <a:outerShdw blurRad="50800" dist="50800" dir="5400000" algn="ctr" rotWithShape="0">
              <a:schemeClr val="accent4">
                <a:lumMod val="10000"/>
                <a:lumOff val="90000"/>
              </a:schemeClr>
            </a:outerShdw>
          </a:effectLst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41635" y="148853"/>
              <a:ext cx="1195388" cy="449091"/>
              <a:chOff x="217" y="2223"/>
              <a:chExt cx="75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9" name="AutoShape 4"/>
              <p:cNvSpPr>
                <a:spLocks noChangeArrowheads="1"/>
              </p:cNvSpPr>
              <p:nvPr/>
            </p:nvSpPr>
            <p:spPr bwMode="auto">
              <a:xfrm>
                <a:off x="217" y="2223"/>
                <a:ext cx="75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217" y="2223"/>
                <a:ext cx="753" cy="227"/>
                <a:chOff x="217" y="2223"/>
                <a:chExt cx="753" cy="227"/>
              </a:xfrm>
              <a:grpFill/>
            </p:grpSpPr>
            <p:sp>
              <p:nvSpPr>
                <p:cNvPr id="421" name="AutoShape 6"/>
                <p:cNvSpPr>
                  <a:spLocks noChangeArrowheads="1"/>
                </p:cNvSpPr>
                <p:nvPr/>
              </p:nvSpPr>
              <p:spPr bwMode="auto">
                <a:xfrm>
                  <a:off x="217" y="2223"/>
                  <a:ext cx="75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2" name="AutoShape 7"/>
                <p:cNvSpPr>
                  <a:spLocks noChangeArrowheads="1"/>
                </p:cNvSpPr>
                <p:nvPr/>
              </p:nvSpPr>
              <p:spPr bwMode="auto">
                <a:xfrm>
                  <a:off x="217" y="2223"/>
                  <a:ext cx="59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For Screens</a:t>
                  </a:r>
                </a:p>
              </p:txBody>
            </p:sp>
          </p:grp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565972" y="148853"/>
              <a:ext cx="1195388" cy="449091"/>
              <a:chOff x="2878" y="2223"/>
              <a:chExt cx="75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5" name="AutoShape 9"/>
              <p:cNvSpPr>
                <a:spLocks noChangeArrowheads="1"/>
              </p:cNvSpPr>
              <p:nvPr/>
            </p:nvSpPr>
            <p:spPr bwMode="auto">
              <a:xfrm>
                <a:off x="2878" y="2223"/>
                <a:ext cx="75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2878" y="2223"/>
                <a:ext cx="753" cy="227"/>
                <a:chOff x="2878" y="2223"/>
                <a:chExt cx="753" cy="227"/>
              </a:xfrm>
              <a:grpFill/>
            </p:grpSpPr>
            <p:sp>
              <p:nvSpPr>
                <p:cNvPr id="417" name="AutoShape 11"/>
                <p:cNvSpPr>
                  <a:spLocks noChangeArrowheads="1"/>
                </p:cNvSpPr>
                <p:nvPr/>
              </p:nvSpPr>
              <p:spPr bwMode="auto">
                <a:xfrm>
                  <a:off x="2878" y="2223"/>
                  <a:ext cx="75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8" name="AutoShape 12"/>
                <p:cNvSpPr>
                  <a:spLocks noChangeArrowheads="1"/>
                </p:cNvSpPr>
                <p:nvPr/>
              </p:nvSpPr>
              <p:spPr bwMode="auto">
                <a:xfrm>
                  <a:off x="2878" y="2223"/>
                  <a:ext cx="58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For Reports</a:t>
                  </a:r>
                </a:p>
              </p:txBody>
            </p:sp>
          </p:grpSp>
        </p:grp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17822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17822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347985" y="172594"/>
              <a:ext cx="420370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000">
                <a:latin typeface="Verdana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551685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4581847" y="172594"/>
              <a:ext cx="42100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8790310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8790310" y="172594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317822" y="208204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AutoShape 21"/>
            <p:cNvSpPr>
              <a:spLocks noChangeArrowheads="1"/>
            </p:cNvSpPr>
            <p:nvPr/>
          </p:nvSpPr>
          <p:spPr bwMode="auto">
            <a:xfrm>
              <a:off x="4551685" y="208204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8790310" y="208204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475110" y="491112"/>
              <a:ext cx="2968625" cy="449091"/>
              <a:chOff x="931" y="2396"/>
              <a:chExt cx="187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11" name="AutoShape 24"/>
              <p:cNvSpPr>
                <a:spLocks noChangeArrowheads="1"/>
              </p:cNvSpPr>
              <p:nvPr/>
            </p:nvSpPr>
            <p:spPr bwMode="auto">
              <a:xfrm>
                <a:off x="931" y="2396"/>
                <a:ext cx="187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9" name="Group 25"/>
              <p:cNvGrpSpPr>
                <a:grpSpLocks/>
              </p:cNvGrpSpPr>
              <p:nvPr/>
            </p:nvGrpSpPr>
            <p:grpSpPr bwMode="auto">
              <a:xfrm>
                <a:off x="931" y="2396"/>
                <a:ext cx="1870" cy="227"/>
                <a:chOff x="931" y="2396"/>
                <a:chExt cx="1870" cy="227"/>
              </a:xfrm>
              <a:grpFill/>
            </p:grpSpPr>
            <p:sp>
              <p:nvSpPr>
                <p:cNvPr id="413" name="AutoShape 26"/>
                <p:cNvSpPr>
                  <a:spLocks noChangeArrowheads="1"/>
                </p:cNvSpPr>
                <p:nvPr/>
              </p:nvSpPr>
              <p:spPr bwMode="auto">
                <a:xfrm>
                  <a:off x="931" y="2396"/>
                  <a:ext cx="187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4" name="AutoShape 27"/>
                <p:cNvSpPr>
                  <a:spLocks noChangeArrowheads="1"/>
                </p:cNvSpPr>
                <p:nvPr/>
              </p:nvSpPr>
              <p:spPr bwMode="auto">
                <a:xfrm>
                  <a:off x="931" y="2396"/>
                  <a:ext cx="148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 dirty="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and source of data tables</a:t>
                  </a:r>
                </a:p>
              </p:txBody>
            </p:sp>
          </p:grpSp>
        </p:grp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5743897" y="491112"/>
              <a:ext cx="2968625" cy="449091"/>
              <a:chOff x="3620" y="2396"/>
              <a:chExt cx="187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07" name="AutoShape 29"/>
              <p:cNvSpPr>
                <a:spLocks noChangeArrowheads="1"/>
              </p:cNvSpPr>
              <p:nvPr/>
            </p:nvSpPr>
            <p:spPr bwMode="auto">
              <a:xfrm>
                <a:off x="3620" y="2396"/>
                <a:ext cx="187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" name="Group 30"/>
              <p:cNvGrpSpPr>
                <a:grpSpLocks/>
              </p:cNvGrpSpPr>
              <p:nvPr/>
            </p:nvGrpSpPr>
            <p:grpSpPr bwMode="auto">
              <a:xfrm>
                <a:off x="3620" y="2396"/>
                <a:ext cx="1870" cy="227"/>
                <a:chOff x="3620" y="2396"/>
                <a:chExt cx="1870" cy="227"/>
              </a:xfrm>
              <a:grpFill/>
            </p:grpSpPr>
            <p:sp>
              <p:nvSpPr>
                <p:cNvPr id="409" name="AutoShape 31"/>
                <p:cNvSpPr>
                  <a:spLocks noChangeArrowheads="1"/>
                </p:cNvSpPr>
                <p:nvPr/>
              </p:nvSpPr>
              <p:spPr bwMode="auto">
                <a:xfrm>
                  <a:off x="3620" y="2396"/>
                  <a:ext cx="187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0" name="AutoShape 32"/>
                <p:cNvSpPr>
                  <a:spLocks noChangeArrowheads="1"/>
                </p:cNvSpPr>
                <p:nvPr/>
              </p:nvSpPr>
              <p:spPr bwMode="auto">
                <a:xfrm>
                  <a:off x="3620" y="2396"/>
                  <a:ext cx="148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and source of data tables</a:t>
                  </a:r>
                </a:p>
              </p:txBody>
            </p:sp>
          </p:grpSp>
        </p:grpSp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317822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AutoShape 34"/>
            <p:cNvSpPr>
              <a:spLocks noChangeArrowheads="1"/>
            </p:cNvSpPr>
            <p:nvPr/>
          </p:nvSpPr>
          <p:spPr bwMode="auto">
            <a:xfrm>
              <a:off x="347985" y="516831"/>
              <a:ext cx="11096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145606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1486222" y="516831"/>
              <a:ext cx="30654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AutoShape 37"/>
            <p:cNvSpPr>
              <a:spLocks noChangeArrowheads="1"/>
            </p:cNvSpPr>
            <p:nvPr/>
          </p:nvSpPr>
          <p:spPr bwMode="auto">
            <a:xfrm>
              <a:off x="4551685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4581847" y="516831"/>
              <a:ext cx="11493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AutoShape 39"/>
            <p:cNvSpPr>
              <a:spLocks noChangeArrowheads="1"/>
            </p:cNvSpPr>
            <p:nvPr/>
          </p:nvSpPr>
          <p:spPr bwMode="auto">
            <a:xfrm>
              <a:off x="572961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5759772" y="516831"/>
              <a:ext cx="3030538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8790310" y="51683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17822" y="552442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AutoShape 43"/>
            <p:cNvSpPr>
              <a:spLocks noChangeArrowheads="1"/>
            </p:cNvSpPr>
            <p:nvPr/>
          </p:nvSpPr>
          <p:spPr bwMode="auto">
            <a:xfrm>
              <a:off x="1456060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AutoShape 44"/>
            <p:cNvSpPr>
              <a:spLocks noChangeArrowheads="1"/>
            </p:cNvSpPr>
            <p:nvPr/>
          </p:nvSpPr>
          <p:spPr bwMode="auto">
            <a:xfrm>
              <a:off x="4551685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AutoShape 45"/>
            <p:cNvSpPr>
              <a:spLocks noChangeArrowheads="1"/>
            </p:cNvSpPr>
            <p:nvPr/>
          </p:nvSpPr>
          <p:spPr bwMode="auto">
            <a:xfrm>
              <a:off x="5729610" y="552442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AutoShape 46"/>
            <p:cNvSpPr>
              <a:spLocks noChangeArrowheads="1"/>
            </p:cNvSpPr>
            <p:nvPr/>
          </p:nvSpPr>
          <p:spPr bwMode="auto">
            <a:xfrm>
              <a:off x="8790310" y="552442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341635" y="817544"/>
              <a:ext cx="1071563" cy="449091"/>
              <a:chOff x="217" y="2561"/>
              <a:chExt cx="67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403" name="AutoShape 48"/>
              <p:cNvSpPr>
                <a:spLocks noChangeArrowheads="1"/>
              </p:cNvSpPr>
              <p:nvPr/>
            </p:nvSpPr>
            <p:spPr bwMode="auto">
              <a:xfrm>
                <a:off x="217" y="2561"/>
                <a:ext cx="67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" name="Group 49"/>
              <p:cNvGrpSpPr>
                <a:grpSpLocks/>
              </p:cNvGrpSpPr>
              <p:nvPr/>
            </p:nvGrpSpPr>
            <p:grpSpPr bwMode="auto">
              <a:xfrm>
                <a:off x="217" y="2561"/>
                <a:ext cx="675" cy="227"/>
                <a:chOff x="217" y="2561"/>
                <a:chExt cx="675" cy="227"/>
              </a:xfrm>
              <a:grpFill/>
            </p:grpSpPr>
            <p:sp>
              <p:nvSpPr>
                <p:cNvPr id="405" name="AutoShape 50"/>
                <p:cNvSpPr>
                  <a:spLocks noChangeArrowheads="1"/>
                </p:cNvSpPr>
                <p:nvPr/>
              </p:nvSpPr>
              <p:spPr bwMode="auto">
                <a:xfrm>
                  <a:off x="217" y="2561"/>
                  <a:ext cx="67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6" name="AutoShape 51"/>
                <p:cNvSpPr>
                  <a:spLocks noChangeArrowheads="1"/>
                </p:cNvSpPr>
                <p:nvPr/>
              </p:nvSpPr>
              <p:spPr bwMode="auto">
                <a:xfrm>
                  <a:off x="217" y="2561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of</a:t>
                  </a:r>
                </a:p>
              </p:txBody>
            </p:sp>
          </p:grpSp>
        </p:grp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341635" y="1124192"/>
              <a:ext cx="658813" cy="449091"/>
              <a:chOff x="217" y="2716"/>
              <a:chExt cx="41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9" name="AutoShape 53"/>
              <p:cNvSpPr>
                <a:spLocks noChangeArrowheads="1"/>
              </p:cNvSpPr>
              <p:nvPr/>
            </p:nvSpPr>
            <p:spPr bwMode="auto">
              <a:xfrm>
                <a:off x="217" y="2716"/>
                <a:ext cx="41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" name="Group 54"/>
              <p:cNvGrpSpPr>
                <a:grpSpLocks/>
              </p:cNvGrpSpPr>
              <p:nvPr/>
            </p:nvGrpSpPr>
            <p:grpSpPr bwMode="auto">
              <a:xfrm>
                <a:off x="217" y="2716"/>
                <a:ext cx="415" cy="227"/>
                <a:chOff x="217" y="2716"/>
                <a:chExt cx="415" cy="227"/>
              </a:xfrm>
              <a:grpFill/>
            </p:grpSpPr>
            <p:sp>
              <p:nvSpPr>
                <p:cNvPr id="401" name="AutoShape 55"/>
                <p:cNvSpPr>
                  <a:spLocks noChangeArrowheads="1"/>
                </p:cNvSpPr>
                <p:nvPr/>
              </p:nvSpPr>
              <p:spPr bwMode="auto">
                <a:xfrm>
                  <a:off x="217" y="2716"/>
                  <a:ext cx="41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2" name="AutoShape 56"/>
                <p:cNvSpPr>
                  <a:spLocks noChangeArrowheads="1"/>
                </p:cNvSpPr>
                <p:nvPr/>
              </p:nvSpPr>
              <p:spPr bwMode="auto">
                <a:xfrm>
                  <a:off x="217" y="2716"/>
                  <a:ext cx="34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views</a:t>
                  </a:r>
                </a:p>
              </p:txBody>
            </p:sp>
          </p:grpSp>
        </p:grpSp>
        <p:grpSp>
          <p:nvGrpSpPr>
            <p:cNvPr id="40" name="Group 57"/>
            <p:cNvGrpSpPr>
              <a:grpSpLocks/>
            </p:cNvGrpSpPr>
            <p:nvPr/>
          </p:nvGrpSpPr>
          <p:grpSpPr bwMode="auto">
            <a:xfrm>
              <a:off x="341635" y="1432819"/>
              <a:ext cx="1009650" cy="449091"/>
              <a:chOff x="217" y="2872"/>
              <a:chExt cx="63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5" name="AutoShape 58"/>
              <p:cNvSpPr>
                <a:spLocks noChangeArrowheads="1"/>
              </p:cNvSpPr>
              <p:nvPr/>
            </p:nvSpPr>
            <p:spPr bwMode="auto">
              <a:xfrm>
                <a:off x="217" y="2872"/>
                <a:ext cx="63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" name="Group 59"/>
              <p:cNvGrpSpPr>
                <a:grpSpLocks/>
              </p:cNvGrpSpPr>
              <p:nvPr/>
            </p:nvGrpSpPr>
            <p:grpSpPr bwMode="auto">
              <a:xfrm>
                <a:off x="217" y="2872"/>
                <a:ext cx="636" cy="227"/>
                <a:chOff x="217" y="2872"/>
                <a:chExt cx="636" cy="227"/>
              </a:xfrm>
              <a:grpFill/>
            </p:grpSpPr>
            <p:sp>
              <p:nvSpPr>
                <p:cNvPr id="397" name="AutoShape 60"/>
                <p:cNvSpPr>
                  <a:spLocks noChangeArrowheads="1"/>
                </p:cNvSpPr>
                <p:nvPr/>
              </p:nvSpPr>
              <p:spPr bwMode="auto">
                <a:xfrm>
                  <a:off x="217" y="2872"/>
                  <a:ext cx="63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8" name="AutoShape 61"/>
                <p:cNvSpPr>
                  <a:spLocks noChangeArrowheads="1"/>
                </p:cNvSpPr>
                <p:nvPr/>
              </p:nvSpPr>
              <p:spPr bwMode="auto">
                <a:xfrm>
                  <a:off x="217" y="2872"/>
                  <a:ext cx="50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contained</a:t>
                  </a:r>
                </a:p>
              </p:txBody>
            </p:sp>
          </p:grpSp>
        </p:grp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1475110" y="817544"/>
              <a:ext cx="954088" cy="449091"/>
              <a:chOff x="931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91" name="AutoShape 63"/>
              <p:cNvSpPr>
                <a:spLocks noChangeArrowheads="1"/>
              </p:cNvSpPr>
              <p:nvPr/>
            </p:nvSpPr>
            <p:spPr bwMode="auto">
              <a:xfrm>
                <a:off x="931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3" name="Group 64"/>
              <p:cNvGrpSpPr>
                <a:grpSpLocks/>
              </p:cNvGrpSpPr>
              <p:nvPr/>
            </p:nvGrpSpPr>
            <p:grpSpPr bwMode="auto">
              <a:xfrm>
                <a:off x="931" y="2561"/>
                <a:ext cx="601" cy="227"/>
                <a:chOff x="931" y="2561"/>
                <a:chExt cx="601" cy="227"/>
              </a:xfrm>
              <a:grpFill/>
            </p:grpSpPr>
            <p:sp>
              <p:nvSpPr>
                <p:cNvPr id="393" name="AutoShape 65"/>
                <p:cNvSpPr>
                  <a:spLocks noChangeArrowheads="1"/>
                </p:cNvSpPr>
                <p:nvPr/>
              </p:nvSpPr>
              <p:spPr bwMode="auto">
                <a:xfrm>
                  <a:off x="931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4" name="AutoShape 66"/>
                <p:cNvSpPr>
                  <a:spLocks noChangeArrowheads="1"/>
                </p:cNvSpPr>
                <p:nvPr/>
              </p:nvSpPr>
              <p:spPr bwMode="auto">
                <a:xfrm>
                  <a:off x="931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4</a:t>
                  </a:r>
                </a:p>
              </p:txBody>
            </p:sp>
          </p:grpSp>
        </p:grpSp>
        <p:grpSp>
          <p:nvGrpSpPr>
            <p:cNvPr id="44" name="Group 67"/>
            <p:cNvGrpSpPr>
              <a:grpSpLocks/>
            </p:cNvGrpSpPr>
            <p:nvPr/>
          </p:nvGrpSpPr>
          <p:grpSpPr bwMode="auto">
            <a:xfrm>
              <a:off x="1475110" y="1124192"/>
              <a:ext cx="492125" cy="449091"/>
              <a:chOff x="931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87" name="AutoShape 68"/>
              <p:cNvSpPr>
                <a:spLocks noChangeArrowheads="1"/>
              </p:cNvSpPr>
              <p:nvPr/>
            </p:nvSpPr>
            <p:spPr bwMode="auto">
              <a:xfrm>
                <a:off x="931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5" name="Group 69"/>
              <p:cNvGrpSpPr>
                <a:grpSpLocks/>
              </p:cNvGrpSpPr>
              <p:nvPr/>
            </p:nvGrpSpPr>
            <p:grpSpPr bwMode="auto">
              <a:xfrm>
                <a:off x="931" y="2716"/>
                <a:ext cx="310" cy="227"/>
                <a:chOff x="931" y="2716"/>
                <a:chExt cx="310" cy="227"/>
              </a:xfrm>
              <a:grpFill/>
            </p:grpSpPr>
            <p:sp>
              <p:nvSpPr>
                <p:cNvPr id="389" name="AutoShape 70"/>
                <p:cNvSpPr>
                  <a:spLocks noChangeArrowheads="1"/>
                </p:cNvSpPr>
                <p:nvPr/>
              </p:nvSpPr>
              <p:spPr bwMode="auto">
                <a:xfrm>
                  <a:off x="931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" name="AutoShape 71"/>
                <p:cNvSpPr>
                  <a:spLocks noChangeArrowheads="1"/>
                </p:cNvSpPr>
                <p:nvPr/>
              </p:nvSpPr>
              <p:spPr bwMode="auto">
                <a:xfrm>
                  <a:off x="931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(&lt;2</a:t>
                  </a:r>
                </a:p>
              </p:txBody>
            </p:sp>
          </p:grpSp>
        </p:grpSp>
        <p:grpSp>
          <p:nvGrpSpPr>
            <p:cNvPr id="46" name="Group 72"/>
            <p:cNvGrpSpPr>
              <a:grpSpLocks/>
            </p:cNvGrpSpPr>
            <p:nvPr/>
          </p:nvGrpSpPr>
          <p:grpSpPr bwMode="auto">
            <a:xfrm>
              <a:off x="1475110" y="1432819"/>
              <a:ext cx="755650" cy="449091"/>
              <a:chOff x="931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83" name="AutoShape 73"/>
              <p:cNvSpPr>
                <a:spLocks noChangeArrowheads="1"/>
              </p:cNvSpPr>
              <p:nvPr/>
            </p:nvSpPr>
            <p:spPr bwMode="auto">
              <a:xfrm>
                <a:off x="931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7" name="Group 74"/>
              <p:cNvGrpSpPr>
                <a:grpSpLocks/>
              </p:cNvGrpSpPr>
              <p:nvPr/>
            </p:nvGrpSpPr>
            <p:grpSpPr bwMode="auto">
              <a:xfrm>
                <a:off x="931" y="2872"/>
                <a:ext cx="476" cy="227"/>
                <a:chOff x="931" y="2872"/>
                <a:chExt cx="476" cy="227"/>
              </a:xfrm>
              <a:grpFill/>
            </p:grpSpPr>
            <p:sp>
              <p:nvSpPr>
                <p:cNvPr id="385" name="AutoShape 75"/>
                <p:cNvSpPr>
                  <a:spLocks noChangeArrowheads="1"/>
                </p:cNvSpPr>
                <p:nvPr/>
              </p:nvSpPr>
              <p:spPr bwMode="auto">
                <a:xfrm>
                  <a:off x="931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6" name="AutoShape 76"/>
                <p:cNvSpPr>
                  <a:spLocks noChangeArrowheads="1"/>
                </p:cNvSpPr>
                <p:nvPr/>
              </p:nvSpPr>
              <p:spPr bwMode="auto">
                <a:xfrm>
                  <a:off x="931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dirty="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48" name="Group 77"/>
            <p:cNvGrpSpPr>
              <a:grpSpLocks/>
            </p:cNvGrpSpPr>
            <p:nvPr/>
          </p:nvGrpSpPr>
          <p:grpSpPr bwMode="auto">
            <a:xfrm>
              <a:off x="1487810" y="1755294"/>
              <a:ext cx="398463" cy="417437"/>
              <a:chOff x="939" y="3035"/>
              <a:chExt cx="251" cy="211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9" name="AutoShape 78"/>
              <p:cNvSpPr>
                <a:spLocks noChangeArrowheads="1"/>
              </p:cNvSpPr>
              <p:nvPr/>
            </p:nvSpPr>
            <p:spPr bwMode="auto">
              <a:xfrm>
                <a:off x="939" y="3035"/>
                <a:ext cx="251" cy="211"/>
              </a:xfrm>
              <a:prstGeom prst="roundRect">
                <a:avLst>
                  <a:gd name="adj" fmla="val 472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9" name="Group 79"/>
              <p:cNvGrpSpPr>
                <a:grpSpLocks/>
              </p:cNvGrpSpPr>
              <p:nvPr/>
            </p:nvGrpSpPr>
            <p:grpSpPr bwMode="auto">
              <a:xfrm>
                <a:off x="939" y="3035"/>
                <a:ext cx="251" cy="211"/>
                <a:chOff x="939" y="3035"/>
                <a:chExt cx="251" cy="211"/>
              </a:xfrm>
              <a:grpFill/>
            </p:grpSpPr>
            <p:sp>
              <p:nvSpPr>
                <p:cNvPr id="381" name="AutoShape 80"/>
                <p:cNvSpPr>
                  <a:spLocks noChangeArrowheads="1"/>
                </p:cNvSpPr>
                <p:nvPr/>
              </p:nvSpPr>
              <p:spPr bwMode="auto">
                <a:xfrm>
                  <a:off x="939" y="3035"/>
                  <a:ext cx="251" cy="211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2" name="AutoShape 81"/>
                <p:cNvSpPr>
                  <a:spLocks noChangeArrowheads="1"/>
                </p:cNvSpPr>
                <p:nvPr/>
              </p:nvSpPr>
              <p:spPr bwMode="auto">
                <a:xfrm>
                  <a:off x="939" y="3035"/>
                  <a:ext cx="232" cy="147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50" name="Group 82"/>
            <p:cNvGrpSpPr>
              <a:grpSpLocks/>
            </p:cNvGrpSpPr>
            <p:nvPr/>
          </p:nvGrpSpPr>
          <p:grpSpPr bwMode="auto">
            <a:xfrm>
              <a:off x="1475110" y="2046115"/>
              <a:ext cx="727075" cy="449091"/>
              <a:chOff x="931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5" name="AutoShape 83"/>
              <p:cNvSpPr>
                <a:spLocks noChangeArrowheads="1"/>
              </p:cNvSpPr>
              <p:nvPr/>
            </p:nvSpPr>
            <p:spPr bwMode="auto">
              <a:xfrm>
                <a:off x="931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1" name="Group 84"/>
              <p:cNvGrpSpPr>
                <a:grpSpLocks/>
              </p:cNvGrpSpPr>
              <p:nvPr/>
            </p:nvGrpSpPr>
            <p:grpSpPr bwMode="auto">
              <a:xfrm>
                <a:off x="931" y="3182"/>
                <a:ext cx="458" cy="227"/>
                <a:chOff x="931" y="3182"/>
                <a:chExt cx="458" cy="227"/>
              </a:xfrm>
              <a:grpFill/>
            </p:grpSpPr>
            <p:sp>
              <p:nvSpPr>
                <p:cNvPr id="377" name="AutoShape 85"/>
                <p:cNvSpPr>
                  <a:spLocks noChangeArrowheads="1"/>
                </p:cNvSpPr>
                <p:nvPr/>
              </p:nvSpPr>
              <p:spPr bwMode="auto">
                <a:xfrm>
                  <a:off x="931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8" name="AutoShape 86"/>
                <p:cNvSpPr>
                  <a:spLocks noChangeArrowheads="1"/>
                </p:cNvSpPr>
                <p:nvPr/>
              </p:nvSpPr>
              <p:spPr bwMode="auto">
                <a:xfrm>
                  <a:off x="931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2491110" y="817544"/>
              <a:ext cx="954088" cy="449091"/>
              <a:chOff x="1571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71" name="AutoShape 88"/>
              <p:cNvSpPr>
                <a:spLocks noChangeArrowheads="1"/>
              </p:cNvSpPr>
              <p:nvPr/>
            </p:nvSpPr>
            <p:spPr bwMode="auto">
              <a:xfrm>
                <a:off x="1571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3" name="Group 89"/>
              <p:cNvGrpSpPr>
                <a:grpSpLocks/>
              </p:cNvGrpSpPr>
              <p:nvPr/>
            </p:nvGrpSpPr>
            <p:grpSpPr bwMode="auto">
              <a:xfrm>
                <a:off x="1571" y="2561"/>
                <a:ext cx="601" cy="227"/>
                <a:chOff x="1571" y="2561"/>
                <a:chExt cx="601" cy="227"/>
              </a:xfrm>
              <a:grpFill/>
            </p:grpSpPr>
            <p:sp>
              <p:nvSpPr>
                <p:cNvPr id="373" name="AutoShape 90"/>
                <p:cNvSpPr>
                  <a:spLocks noChangeArrowheads="1"/>
                </p:cNvSpPr>
                <p:nvPr/>
              </p:nvSpPr>
              <p:spPr bwMode="auto">
                <a:xfrm>
                  <a:off x="1571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4" name="AutoShape 91"/>
                <p:cNvSpPr>
                  <a:spLocks noChangeArrowheads="1"/>
                </p:cNvSpPr>
                <p:nvPr/>
              </p:nvSpPr>
              <p:spPr bwMode="auto">
                <a:xfrm>
                  <a:off x="1571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8</a:t>
                  </a:r>
                </a:p>
              </p:txBody>
            </p:sp>
          </p:grpSp>
        </p:grpSp>
        <p:grpSp>
          <p:nvGrpSpPr>
            <p:cNvPr id="54" name="Group 92"/>
            <p:cNvGrpSpPr>
              <a:grpSpLocks/>
            </p:cNvGrpSpPr>
            <p:nvPr/>
          </p:nvGrpSpPr>
          <p:grpSpPr bwMode="auto">
            <a:xfrm>
              <a:off x="2491110" y="1124192"/>
              <a:ext cx="546100" cy="449091"/>
              <a:chOff x="1571" y="2716"/>
              <a:chExt cx="3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67" name="AutoShape 93"/>
              <p:cNvSpPr>
                <a:spLocks noChangeArrowheads="1"/>
              </p:cNvSpPr>
              <p:nvPr/>
            </p:nvSpPr>
            <p:spPr bwMode="auto">
              <a:xfrm>
                <a:off x="1571" y="2716"/>
                <a:ext cx="3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5" name="Group 94"/>
              <p:cNvGrpSpPr>
                <a:grpSpLocks/>
              </p:cNvGrpSpPr>
              <p:nvPr/>
            </p:nvGrpSpPr>
            <p:grpSpPr bwMode="auto">
              <a:xfrm>
                <a:off x="1571" y="2716"/>
                <a:ext cx="344" cy="227"/>
                <a:chOff x="1571" y="2716"/>
                <a:chExt cx="344" cy="227"/>
              </a:xfrm>
              <a:grpFill/>
            </p:grpSpPr>
            <p:sp>
              <p:nvSpPr>
                <p:cNvPr id="369" name="AutoShape 95"/>
                <p:cNvSpPr>
                  <a:spLocks noChangeArrowheads="1"/>
                </p:cNvSpPr>
                <p:nvPr/>
              </p:nvSpPr>
              <p:spPr bwMode="auto">
                <a:xfrm>
                  <a:off x="1571" y="2716"/>
                  <a:ext cx="3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0" name="AutoShape 96"/>
                <p:cNvSpPr>
                  <a:spLocks noChangeArrowheads="1"/>
                </p:cNvSpPr>
                <p:nvPr/>
              </p:nvSpPr>
              <p:spPr bwMode="auto">
                <a:xfrm>
                  <a:off x="1571" y="2716"/>
                  <a:ext cx="29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(2-3</a:t>
                  </a:r>
                </a:p>
              </p:txBody>
            </p:sp>
          </p:grpSp>
        </p:grp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2491110" y="1432819"/>
              <a:ext cx="755650" cy="449091"/>
              <a:chOff x="1571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63" name="AutoShape 98"/>
              <p:cNvSpPr>
                <a:spLocks noChangeArrowheads="1"/>
              </p:cNvSpPr>
              <p:nvPr/>
            </p:nvSpPr>
            <p:spPr bwMode="auto">
              <a:xfrm>
                <a:off x="1571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7" name="Group 99"/>
              <p:cNvGrpSpPr>
                <a:grpSpLocks/>
              </p:cNvGrpSpPr>
              <p:nvPr/>
            </p:nvGrpSpPr>
            <p:grpSpPr bwMode="auto">
              <a:xfrm>
                <a:off x="1571" y="2872"/>
                <a:ext cx="476" cy="227"/>
                <a:chOff x="1571" y="2872"/>
                <a:chExt cx="476" cy="227"/>
              </a:xfrm>
              <a:grpFill/>
            </p:grpSpPr>
            <p:sp>
              <p:nvSpPr>
                <p:cNvPr id="365" name="AutoShape 100"/>
                <p:cNvSpPr>
                  <a:spLocks noChangeArrowheads="1"/>
                </p:cNvSpPr>
                <p:nvPr/>
              </p:nvSpPr>
              <p:spPr bwMode="auto">
                <a:xfrm>
                  <a:off x="1571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6" name="AutoShape 101"/>
                <p:cNvSpPr>
                  <a:spLocks noChangeArrowheads="1"/>
                </p:cNvSpPr>
                <p:nvPr/>
              </p:nvSpPr>
              <p:spPr bwMode="auto">
                <a:xfrm>
                  <a:off x="1571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58" name="Group 102"/>
            <p:cNvGrpSpPr>
              <a:grpSpLocks/>
            </p:cNvGrpSpPr>
            <p:nvPr/>
          </p:nvGrpSpPr>
          <p:grpSpPr bwMode="auto">
            <a:xfrm>
              <a:off x="2491110" y="1739467"/>
              <a:ext cx="479425" cy="449091"/>
              <a:chOff x="1571" y="3027"/>
              <a:chExt cx="30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9" name="AutoShape 103"/>
              <p:cNvSpPr>
                <a:spLocks noChangeArrowheads="1"/>
              </p:cNvSpPr>
              <p:nvPr/>
            </p:nvSpPr>
            <p:spPr bwMode="auto">
              <a:xfrm>
                <a:off x="1571" y="3027"/>
                <a:ext cx="30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9" name="Group 104"/>
              <p:cNvGrpSpPr>
                <a:grpSpLocks/>
              </p:cNvGrpSpPr>
              <p:nvPr/>
            </p:nvGrpSpPr>
            <p:grpSpPr bwMode="auto">
              <a:xfrm>
                <a:off x="1571" y="3027"/>
                <a:ext cx="302" cy="227"/>
                <a:chOff x="1571" y="3027"/>
                <a:chExt cx="302" cy="227"/>
              </a:xfrm>
              <a:grpFill/>
            </p:grpSpPr>
            <p:sp>
              <p:nvSpPr>
                <p:cNvPr id="361" name="AutoShape 105"/>
                <p:cNvSpPr>
                  <a:spLocks noChangeArrowheads="1"/>
                </p:cNvSpPr>
                <p:nvPr/>
              </p:nvSpPr>
              <p:spPr bwMode="auto">
                <a:xfrm>
                  <a:off x="1571" y="3027"/>
                  <a:ext cx="30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2" name="AutoShape 106"/>
                <p:cNvSpPr>
                  <a:spLocks noChangeArrowheads="1"/>
                </p:cNvSpPr>
                <p:nvPr/>
              </p:nvSpPr>
              <p:spPr bwMode="auto">
                <a:xfrm>
                  <a:off x="1571" y="3027"/>
                  <a:ext cx="25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3-5</a:t>
                  </a:r>
                </a:p>
              </p:txBody>
            </p:sp>
          </p:grpSp>
        </p:grpSp>
        <p:grpSp>
          <p:nvGrpSpPr>
            <p:cNvPr id="60" name="Group 107"/>
            <p:cNvGrpSpPr>
              <a:grpSpLocks/>
            </p:cNvGrpSpPr>
            <p:nvPr/>
          </p:nvGrpSpPr>
          <p:grpSpPr bwMode="auto">
            <a:xfrm>
              <a:off x="2491110" y="2046115"/>
              <a:ext cx="727075" cy="449091"/>
              <a:chOff x="1571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5" name="AutoShape 108"/>
              <p:cNvSpPr>
                <a:spLocks noChangeArrowheads="1"/>
              </p:cNvSpPr>
              <p:nvPr/>
            </p:nvSpPr>
            <p:spPr bwMode="auto">
              <a:xfrm>
                <a:off x="1571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1" name="Group 109"/>
              <p:cNvGrpSpPr>
                <a:grpSpLocks/>
              </p:cNvGrpSpPr>
              <p:nvPr/>
            </p:nvGrpSpPr>
            <p:grpSpPr bwMode="auto">
              <a:xfrm>
                <a:off x="1571" y="3182"/>
                <a:ext cx="458" cy="227"/>
                <a:chOff x="1571" y="3182"/>
                <a:chExt cx="458" cy="227"/>
              </a:xfrm>
              <a:grpFill/>
            </p:grpSpPr>
            <p:sp>
              <p:nvSpPr>
                <p:cNvPr id="357" name="AutoShape 110"/>
                <p:cNvSpPr>
                  <a:spLocks noChangeArrowheads="1"/>
                </p:cNvSpPr>
                <p:nvPr/>
              </p:nvSpPr>
              <p:spPr bwMode="auto">
                <a:xfrm>
                  <a:off x="1571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8" name="AutoShape 111"/>
                <p:cNvSpPr>
                  <a:spLocks noChangeArrowheads="1"/>
                </p:cNvSpPr>
                <p:nvPr/>
              </p:nvSpPr>
              <p:spPr bwMode="auto">
                <a:xfrm>
                  <a:off x="1571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62" name="Group 112"/>
            <p:cNvGrpSpPr>
              <a:grpSpLocks/>
            </p:cNvGrpSpPr>
            <p:nvPr/>
          </p:nvGrpSpPr>
          <p:grpSpPr bwMode="auto">
            <a:xfrm>
              <a:off x="3495997" y="817544"/>
              <a:ext cx="903288" cy="449091"/>
              <a:chOff x="2204" y="2561"/>
              <a:chExt cx="569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51" name="AutoShape 113"/>
              <p:cNvSpPr>
                <a:spLocks noChangeArrowheads="1"/>
              </p:cNvSpPr>
              <p:nvPr/>
            </p:nvSpPr>
            <p:spPr bwMode="auto">
              <a:xfrm>
                <a:off x="2204" y="2561"/>
                <a:ext cx="569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3" name="Group 114"/>
              <p:cNvGrpSpPr>
                <a:grpSpLocks/>
              </p:cNvGrpSpPr>
              <p:nvPr/>
            </p:nvGrpSpPr>
            <p:grpSpPr bwMode="auto">
              <a:xfrm>
                <a:off x="2204" y="2561"/>
                <a:ext cx="569" cy="227"/>
                <a:chOff x="2204" y="2561"/>
                <a:chExt cx="569" cy="227"/>
              </a:xfrm>
              <a:grpFill/>
            </p:grpSpPr>
            <p:sp>
              <p:nvSpPr>
                <p:cNvPr id="353" name="AutoShape 115"/>
                <p:cNvSpPr>
                  <a:spLocks noChangeArrowheads="1"/>
                </p:cNvSpPr>
                <p:nvPr/>
              </p:nvSpPr>
              <p:spPr bwMode="auto">
                <a:xfrm>
                  <a:off x="2204" y="2561"/>
                  <a:ext cx="56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4" name="AutoShape 116"/>
                <p:cNvSpPr>
                  <a:spLocks noChangeArrowheads="1"/>
                </p:cNvSpPr>
                <p:nvPr/>
              </p:nvSpPr>
              <p:spPr bwMode="auto">
                <a:xfrm>
                  <a:off x="2204" y="2561"/>
                  <a:ext cx="46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8+</a:t>
                  </a:r>
                </a:p>
              </p:txBody>
            </p:sp>
          </p:grpSp>
        </p:grpSp>
        <p:grpSp>
          <p:nvGrpSpPr>
            <p:cNvPr id="64" name="Group 117"/>
            <p:cNvGrpSpPr>
              <a:grpSpLocks/>
            </p:cNvGrpSpPr>
            <p:nvPr/>
          </p:nvGrpSpPr>
          <p:grpSpPr bwMode="auto">
            <a:xfrm>
              <a:off x="3495997" y="1124192"/>
              <a:ext cx="492125" cy="449091"/>
              <a:chOff x="2204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47" name="AutoShape 118"/>
              <p:cNvSpPr>
                <a:spLocks noChangeArrowheads="1"/>
              </p:cNvSpPr>
              <p:nvPr/>
            </p:nvSpPr>
            <p:spPr bwMode="auto">
              <a:xfrm>
                <a:off x="2204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5" name="Group 119"/>
              <p:cNvGrpSpPr>
                <a:grpSpLocks/>
              </p:cNvGrpSpPr>
              <p:nvPr/>
            </p:nvGrpSpPr>
            <p:grpSpPr bwMode="auto">
              <a:xfrm>
                <a:off x="2204" y="2716"/>
                <a:ext cx="310" cy="227"/>
                <a:chOff x="2204" y="2716"/>
                <a:chExt cx="310" cy="227"/>
              </a:xfrm>
              <a:grpFill/>
            </p:grpSpPr>
            <p:sp>
              <p:nvSpPr>
                <p:cNvPr id="349" name="AutoShape 120"/>
                <p:cNvSpPr>
                  <a:spLocks noChangeArrowheads="1"/>
                </p:cNvSpPr>
                <p:nvPr/>
              </p:nvSpPr>
              <p:spPr bwMode="auto">
                <a:xfrm>
                  <a:off x="2204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0" name="AutoShape 121"/>
                <p:cNvSpPr>
                  <a:spLocks noChangeArrowheads="1"/>
                </p:cNvSpPr>
                <p:nvPr/>
              </p:nvSpPr>
              <p:spPr bwMode="auto">
                <a:xfrm>
                  <a:off x="2204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(&gt;3</a:t>
                  </a:r>
                </a:p>
              </p:txBody>
            </p:sp>
          </p:grpSp>
        </p:grpSp>
        <p:grpSp>
          <p:nvGrpSpPr>
            <p:cNvPr id="66" name="Group 122"/>
            <p:cNvGrpSpPr>
              <a:grpSpLocks/>
            </p:cNvGrpSpPr>
            <p:nvPr/>
          </p:nvGrpSpPr>
          <p:grpSpPr bwMode="auto">
            <a:xfrm>
              <a:off x="3495997" y="1432819"/>
              <a:ext cx="1022350" cy="449091"/>
              <a:chOff x="2204" y="2872"/>
              <a:chExt cx="6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43" name="AutoShape 123"/>
              <p:cNvSpPr>
                <a:spLocks noChangeArrowheads="1"/>
              </p:cNvSpPr>
              <p:nvPr/>
            </p:nvSpPr>
            <p:spPr bwMode="auto">
              <a:xfrm>
                <a:off x="2204" y="2872"/>
                <a:ext cx="6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7" name="Group 124"/>
              <p:cNvGrpSpPr>
                <a:grpSpLocks/>
              </p:cNvGrpSpPr>
              <p:nvPr/>
            </p:nvGrpSpPr>
            <p:grpSpPr bwMode="auto">
              <a:xfrm>
                <a:off x="2204" y="2872"/>
                <a:ext cx="644" cy="227"/>
                <a:chOff x="2204" y="2872"/>
                <a:chExt cx="644" cy="227"/>
              </a:xfrm>
              <a:grpFill/>
            </p:grpSpPr>
            <p:sp>
              <p:nvSpPr>
                <p:cNvPr id="345" name="AutoShape 125"/>
                <p:cNvSpPr>
                  <a:spLocks noChangeArrowheads="1"/>
                </p:cNvSpPr>
                <p:nvPr/>
              </p:nvSpPr>
              <p:spPr bwMode="auto">
                <a:xfrm>
                  <a:off x="2204" y="2872"/>
                  <a:ext cx="6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46" name="AutoShape 126"/>
                <p:cNvSpPr>
                  <a:spLocks noChangeArrowheads="1"/>
                </p:cNvSpPr>
                <p:nvPr/>
              </p:nvSpPr>
              <p:spPr bwMode="auto">
                <a:xfrm>
                  <a:off x="2204" y="2872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 &gt;5</a:t>
                  </a:r>
                </a:p>
              </p:txBody>
            </p:sp>
          </p:grpSp>
        </p:grpSp>
        <p:grpSp>
          <p:nvGrpSpPr>
            <p:cNvPr id="94" name="Group 127"/>
            <p:cNvGrpSpPr>
              <a:grpSpLocks/>
            </p:cNvGrpSpPr>
            <p:nvPr/>
          </p:nvGrpSpPr>
          <p:grpSpPr bwMode="auto">
            <a:xfrm>
              <a:off x="3495997" y="1739467"/>
              <a:ext cx="727075" cy="449091"/>
              <a:chOff x="2204" y="3027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9" name="AutoShape 128"/>
              <p:cNvSpPr>
                <a:spLocks noChangeArrowheads="1"/>
              </p:cNvSpPr>
              <p:nvPr/>
            </p:nvSpPr>
            <p:spPr bwMode="auto">
              <a:xfrm>
                <a:off x="2204" y="3027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5" name="Group 129"/>
              <p:cNvGrpSpPr>
                <a:grpSpLocks/>
              </p:cNvGrpSpPr>
              <p:nvPr/>
            </p:nvGrpSpPr>
            <p:grpSpPr bwMode="auto">
              <a:xfrm>
                <a:off x="2204" y="3027"/>
                <a:ext cx="458" cy="227"/>
                <a:chOff x="2204" y="3027"/>
                <a:chExt cx="458" cy="227"/>
              </a:xfrm>
              <a:grpFill/>
            </p:grpSpPr>
            <p:sp>
              <p:nvSpPr>
                <p:cNvPr id="341" name="AutoShape 130"/>
                <p:cNvSpPr>
                  <a:spLocks noChangeArrowheads="1"/>
                </p:cNvSpPr>
                <p:nvPr/>
              </p:nvSpPr>
              <p:spPr bwMode="auto">
                <a:xfrm>
                  <a:off x="2204" y="3027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42" name="AutoShape 131"/>
                <p:cNvSpPr>
                  <a:spLocks noChangeArrowheads="1"/>
                </p:cNvSpPr>
                <p:nvPr/>
              </p:nvSpPr>
              <p:spPr bwMode="auto">
                <a:xfrm>
                  <a:off x="2204" y="3027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96" name="Group 132"/>
            <p:cNvGrpSpPr>
              <a:grpSpLocks/>
            </p:cNvGrpSpPr>
            <p:nvPr/>
          </p:nvGrpSpPr>
          <p:grpSpPr bwMode="auto">
            <a:xfrm>
              <a:off x="4565972" y="817544"/>
              <a:ext cx="1071563" cy="449091"/>
              <a:chOff x="2878" y="2561"/>
              <a:chExt cx="675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5" name="AutoShape 133"/>
              <p:cNvSpPr>
                <a:spLocks noChangeArrowheads="1"/>
              </p:cNvSpPr>
              <p:nvPr/>
            </p:nvSpPr>
            <p:spPr bwMode="auto">
              <a:xfrm>
                <a:off x="2878" y="2561"/>
                <a:ext cx="675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7" name="Group 134"/>
              <p:cNvGrpSpPr>
                <a:grpSpLocks/>
              </p:cNvGrpSpPr>
              <p:nvPr/>
            </p:nvGrpSpPr>
            <p:grpSpPr bwMode="auto">
              <a:xfrm>
                <a:off x="2878" y="2561"/>
                <a:ext cx="675" cy="227"/>
                <a:chOff x="2878" y="2561"/>
                <a:chExt cx="675" cy="227"/>
              </a:xfrm>
              <a:grpFill/>
            </p:grpSpPr>
            <p:sp>
              <p:nvSpPr>
                <p:cNvPr id="337" name="AutoShape 135"/>
                <p:cNvSpPr>
                  <a:spLocks noChangeArrowheads="1"/>
                </p:cNvSpPr>
                <p:nvPr/>
              </p:nvSpPr>
              <p:spPr bwMode="auto">
                <a:xfrm>
                  <a:off x="2878" y="2561"/>
                  <a:ext cx="675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8" name="AutoShape 136"/>
                <p:cNvSpPr>
                  <a:spLocks noChangeArrowheads="1"/>
                </p:cNvSpPr>
                <p:nvPr/>
              </p:nvSpPr>
              <p:spPr bwMode="auto">
                <a:xfrm>
                  <a:off x="2878" y="2561"/>
                  <a:ext cx="54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Number of</a:t>
                  </a:r>
                </a:p>
              </p:txBody>
            </p:sp>
          </p:grpSp>
        </p:grpSp>
        <p:grpSp>
          <p:nvGrpSpPr>
            <p:cNvPr id="98" name="Group 137"/>
            <p:cNvGrpSpPr>
              <a:grpSpLocks/>
            </p:cNvGrpSpPr>
            <p:nvPr/>
          </p:nvGrpSpPr>
          <p:grpSpPr bwMode="auto">
            <a:xfrm>
              <a:off x="4565972" y="1124192"/>
              <a:ext cx="862013" cy="449091"/>
              <a:chOff x="2878" y="2716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31" name="AutoShape 138"/>
              <p:cNvSpPr>
                <a:spLocks noChangeArrowheads="1"/>
              </p:cNvSpPr>
              <p:nvPr/>
            </p:nvSpPr>
            <p:spPr bwMode="auto">
              <a:xfrm>
                <a:off x="2878" y="2716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99" name="Group 139"/>
              <p:cNvGrpSpPr>
                <a:grpSpLocks/>
              </p:cNvGrpSpPr>
              <p:nvPr/>
            </p:nvGrpSpPr>
            <p:grpSpPr bwMode="auto">
              <a:xfrm>
                <a:off x="2878" y="2716"/>
                <a:ext cx="543" cy="227"/>
                <a:chOff x="2878" y="2716"/>
                <a:chExt cx="543" cy="227"/>
              </a:xfrm>
              <a:grpFill/>
            </p:grpSpPr>
            <p:sp>
              <p:nvSpPr>
                <p:cNvPr id="333" name="AutoShape 140"/>
                <p:cNvSpPr>
                  <a:spLocks noChangeArrowheads="1"/>
                </p:cNvSpPr>
                <p:nvPr/>
              </p:nvSpPr>
              <p:spPr bwMode="auto">
                <a:xfrm>
                  <a:off x="2878" y="2716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4" name="AutoShape 141"/>
                <p:cNvSpPr>
                  <a:spLocks noChangeArrowheads="1"/>
                </p:cNvSpPr>
                <p:nvPr/>
              </p:nvSpPr>
              <p:spPr bwMode="auto">
                <a:xfrm>
                  <a:off x="2878" y="2716"/>
                  <a:ext cx="444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sections</a:t>
                  </a:r>
                </a:p>
              </p:txBody>
            </p:sp>
          </p:grpSp>
        </p:grpSp>
        <p:grpSp>
          <p:nvGrpSpPr>
            <p:cNvPr id="100" name="Group 142"/>
            <p:cNvGrpSpPr>
              <a:grpSpLocks/>
            </p:cNvGrpSpPr>
            <p:nvPr/>
          </p:nvGrpSpPr>
          <p:grpSpPr bwMode="auto">
            <a:xfrm>
              <a:off x="4565972" y="1432819"/>
              <a:ext cx="1009650" cy="449091"/>
              <a:chOff x="2878" y="2872"/>
              <a:chExt cx="63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27" name="AutoShape 143"/>
              <p:cNvSpPr>
                <a:spLocks noChangeArrowheads="1"/>
              </p:cNvSpPr>
              <p:nvPr/>
            </p:nvSpPr>
            <p:spPr bwMode="auto">
              <a:xfrm>
                <a:off x="2878" y="2872"/>
                <a:ext cx="63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01" name="Group 144"/>
              <p:cNvGrpSpPr>
                <a:grpSpLocks/>
              </p:cNvGrpSpPr>
              <p:nvPr/>
            </p:nvGrpSpPr>
            <p:grpSpPr bwMode="auto">
              <a:xfrm>
                <a:off x="2878" y="2872"/>
                <a:ext cx="636" cy="227"/>
                <a:chOff x="2878" y="2872"/>
                <a:chExt cx="636" cy="227"/>
              </a:xfrm>
              <a:grpFill/>
            </p:grpSpPr>
            <p:sp>
              <p:nvSpPr>
                <p:cNvPr id="329" name="AutoShape 145"/>
                <p:cNvSpPr>
                  <a:spLocks noChangeArrowheads="1"/>
                </p:cNvSpPr>
                <p:nvPr/>
              </p:nvSpPr>
              <p:spPr bwMode="auto">
                <a:xfrm>
                  <a:off x="2878" y="2872"/>
                  <a:ext cx="63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30" name="AutoShape 146"/>
                <p:cNvSpPr>
                  <a:spLocks noChangeArrowheads="1"/>
                </p:cNvSpPr>
                <p:nvPr/>
              </p:nvSpPr>
              <p:spPr bwMode="auto">
                <a:xfrm>
                  <a:off x="2878" y="2872"/>
                  <a:ext cx="50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contained</a:t>
                  </a:r>
                </a:p>
              </p:txBody>
            </p:sp>
          </p:grpSp>
        </p:grpSp>
        <p:grpSp>
          <p:nvGrpSpPr>
            <p:cNvPr id="128" name="Group 147"/>
            <p:cNvGrpSpPr>
              <a:grpSpLocks/>
            </p:cNvGrpSpPr>
            <p:nvPr/>
          </p:nvGrpSpPr>
          <p:grpSpPr bwMode="auto">
            <a:xfrm>
              <a:off x="5743897" y="817544"/>
              <a:ext cx="954088" cy="449091"/>
              <a:chOff x="3620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23" name="AutoShape 148"/>
              <p:cNvSpPr>
                <a:spLocks noChangeArrowheads="1"/>
              </p:cNvSpPr>
              <p:nvPr/>
            </p:nvSpPr>
            <p:spPr bwMode="auto">
              <a:xfrm>
                <a:off x="3620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29" name="Group 149"/>
              <p:cNvGrpSpPr>
                <a:grpSpLocks/>
              </p:cNvGrpSpPr>
              <p:nvPr/>
            </p:nvGrpSpPr>
            <p:grpSpPr bwMode="auto">
              <a:xfrm>
                <a:off x="3620" y="2561"/>
                <a:ext cx="601" cy="227"/>
                <a:chOff x="3620" y="2561"/>
                <a:chExt cx="601" cy="227"/>
              </a:xfrm>
              <a:grpFill/>
            </p:grpSpPr>
            <p:sp>
              <p:nvSpPr>
                <p:cNvPr id="325" name="AutoShape 150"/>
                <p:cNvSpPr>
                  <a:spLocks noChangeArrowheads="1"/>
                </p:cNvSpPr>
                <p:nvPr/>
              </p:nvSpPr>
              <p:spPr bwMode="auto">
                <a:xfrm>
                  <a:off x="3620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6" name="AutoShape 151"/>
                <p:cNvSpPr>
                  <a:spLocks noChangeArrowheads="1"/>
                </p:cNvSpPr>
                <p:nvPr/>
              </p:nvSpPr>
              <p:spPr bwMode="auto">
                <a:xfrm>
                  <a:off x="3620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4</a:t>
                  </a:r>
                </a:p>
              </p:txBody>
            </p:sp>
          </p:grpSp>
        </p:grpSp>
        <p:grpSp>
          <p:nvGrpSpPr>
            <p:cNvPr id="130" name="Group 152"/>
            <p:cNvGrpSpPr>
              <a:grpSpLocks/>
            </p:cNvGrpSpPr>
            <p:nvPr/>
          </p:nvGrpSpPr>
          <p:grpSpPr bwMode="auto">
            <a:xfrm>
              <a:off x="5743897" y="1124192"/>
              <a:ext cx="492125" cy="449091"/>
              <a:chOff x="3620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9" name="AutoShape 153"/>
              <p:cNvSpPr>
                <a:spLocks noChangeArrowheads="1"/>
              </p:cNvSpPr>
              <p:nvPr/>
            </p:nvSpPr>
            <p:spPr bwMode="auto">
              <a:xfrm>
                <a:off x="3620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1" name="Group 154"/>
              <p:cNvGrpSpPr>
                <a:grpSpLocks/>
              </p:cNvGrpSpPr>
              <p:nvPr/>
            </p:nvGrpSpPr>
            <p:grpSpPr bwMode="auto">
              <a:xfrm>
                <a:off x="3620" y="2716"/>
                <a:ext cx="310" cy="227"/>
                <a:chOff x="3620" y="2716"/>
                <a:chExt cx="310" cy="227"/>
              </a:xfrm>
              <a:grpFill/>
            </p:grpSpPr>
            <p:sp>
              <p:nvSpPr>
                <p:cNvPr id="321" name="AutoShape 155"/>
                <p:cNvSpPr>
                  <a:spLocks noChangeArrowheads="1"/>
                </p:cNvSpPr>
                <p:nvPr/>
              </p:nvSpPr>
              <p:spPr bwMode="auto">
                <a:xfrm>
                  <a:off x="3620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2" name="AutoShape 156"/>
                <p:cNvSpPr>
                  <a:spLocks noChangeArrowheads="1"/>
                </p:cNvSpPr>
                <p:nvPr/>
              </p:nvSpPr>
              <p:spPr bwMode="auto">
                <a:xfrm>
                  <a:off x="3620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(&lt;2</a:t>
                  </a:r>
                </a:p>
              </p:txBody>
            </p:sp>
          </p:grpSp>
        </p:grpSp>
        <p:grpSp>
          <p:nvGrpSpPr>
            <p:cNvPr id="132" name="Group 157"/>
            <p:cNvGrpSpPr>
              <a:grpSpLocks/>
            </p:cNvGrpSpPr>
            <p:nvPr/>
          </p:nvGrpSpPr>
          <p:grpSpPr bwMode="auto">
            <a:xfrm>
              <a:off x="5743897" y="1432819"/>
              <a:ext cx="755650" cy="449091"/>
              <a:chOff x="3620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5" name="AutoShape 158"/>
              <p:cNvSpPr>
                <a:spLocks noChangeArrowheads="1"/>
              </p:cNvSpPr>
              <p:nvPr/>
            </p:nvSpPr>
            <p:spPr bwMode="auto">
              <a:xfrm>
                <a:off x="3620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3" name="Group 159"/>
              <p:cNvGrpSpPr>
                <a:grpSpLocks/>
              </p:cNvGrpSpPr>
              <p:nvPr/>
            </p:nvGrpSpPr>
            <p:grpSpPr bwMode="auto">
              <a:xfrm>
                <a:off x="3620" y="2872"/>
                <a:ext cx="476" cy="227"/>
                <a:chOff x="3620" y="2872"/>
                <a:chExt cx="476" cy="227"/>
              </a:xfrm>
              <a:grpFill/>
            </p:grpSpPr>
            <p:sp>
              <p:nvSpPr>
                <p:cNvPr id="317" name="AutoShape 160"/>
                <p:cNvSpPr>
                  <a:spLocks noChangeArrowheads="1"/>
                </p:cNvSpPr>
                <p:nvPr/>
              </p:nvSpPr>
              <p:spPr bwMode="auto">
                <a:xfrm>
                  <a:off x="3620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8" name="AutoShape 161"/>
                <p:cNvSpPr>
                  <a:spLocks noChangeArrowheads="1"/>
                </p:cNvSpPr>
                <p:nvPr/>
              </p:nvSpPr>
              <p:spPr bwMode="auto">
                <a:xfrm>
                  <a:off x="3620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134" name="Group 162"/>
            <p:cNvGrpSpPr>
              <a:grpSpLocks/>
            </p:cNvGrpSpPr>
            <p:nvPr/>
          </p:nvGrpSpPr>
          <p:grpSpPr bwMode="auto">
            <a:xfrm>
              <a:off x="5756597" y="1755294"/>
              <a:ext cx="398463" cy="417437"/>
              <a:chOff x="3628" y="3035"/>
              <a:chExt cx="251" cy="211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11" name="AutoShape 163"/>
              <p:cNvSpPr>
                <a:spLocks noChangeArrowheads="1"/>
              </p:cNvSpPr>
              <p:nvPr/>
            </p:nvSpPr>
            <p:spPr bwMode="auto">
              <a:xfrm>
                <a:off x="3628" y="3035"/>
                <a:ext cx="251" cy="211"/>
              </a:xfrm>
              <a:prstGeom prst="roundRect">
                <a:avLst>
                  <a:gd name="adj" fmla="val 472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35" name="Group 164"/>
              <p:cNvGrpSpPr>
                <a:grpSpLocks/>
              </p:cNvGrpSpPr>
              <p:nvPr/>
            </p:nvGrpSpPr>
            <p:grpSpPr bwMode="auto">
              <a:xfrm>
                <a:off x="3628" y="3035"/>
                <a:ext cx="251" cy="211"/>
                <a:chOff x="3628" y="3035"/>
                <a:chExt cx="251" cy="211"/>
              </a:xfrm>
              <a:grpFill/>
            </p:grpSpPr>
            <p:sp>
              <p:nvSpPr>
                <p:cNvPr id="313" name="AutoShape 165"/>
                <p:cNvSpPr>
                  <a:spLocks noChangeArrowheads="1"/>
                </p:cNvSpPr>
                <p:nvPr/>
              </p:nvSpPr>
              <p:spPr bwMode="auto">
                <a:xfrm>
                  <a:off x="3628" y="3035"/>
                  <a:ext cx="251" cy="211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4" name="AutoShape 166"/>
                <p:cNvSpPr>
                  <a:spLocks noChangeArrowheads="1"/>
                </p:cNvSpPr>
                <p:nvPr/>
              </p:nvSpPr>
              <p:spPr bwMode="auto">
                <a:xfrm>
                  <a:off x="3628" y="3035"/>
                  <a:ext cx="232" cy="147"/>
                </a:xfrm>
                <a:prstGeom prst="roundRect">
                  <a:avLst>
                    <a:gd name="adj" fmla="val 472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208" name="Group 167"/>
            <p:cNvGrpSpPr>
              <a:grpSpLocks/>
            </p:cNvGrpSpPr>
            <p:nvPr/>
          </p:nvGrpSpPr>
          <p:grpSpPr bwMode="auto">
            <a:xfrm>
              <a:off x="5743897" y="2046115"/>
              <a:ext cx="727075" cy="449091"/>
              <a:chOff x="3620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07" name="AutoShape 168"/>
              <p:cNvSpPr>
                <a:spLocks noChangeArrowheads="1"/>
              </p:cNvSpPr>
              <p:nvPr/>
            </p:nvSpPr>
            <p:spPr bwMode="auto">
              <a:xfrm>
                <a:off x="3620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12" name="Group 169"/>
              <p:cNvGrpSpPr>
                <a:grpSpLocks/>
              </p:cNvGrpSpPr>
              <p:nvPr/>
            </p:nvGrpSpPr>
            <p:grpSpPr bwMode="auto">
              <a:xfrm>
                <a:off x="3620" y="3182"/>
                <a:ext cx="458" cy="227"/>
                <a:chOff x="3620" y="3182"/>
                <a:chExt cx="458" cy="227"/>
              </a:xfrm>
              <a:grpFill/>
            </p:grpSpPr>
            <p:sp>
              <p:nvSpPr>
                <p:cNvPr id="309" name="AutoShape 170"/>
                <p:cNvSpPr>
                  <a:spLocks noChangeArrowheads="1"/>
                </p:cNvSpPr>
                <p:nvPr/>
              </p:nvSpPr>
              <p:spPr bwMode="auto">
                <a:xfrm>
                  <a:off x="3620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0" name="AutoShape 171"/>
                <p:cNvSpPr>
                  <a:spLocks noChangeArrowheads="1"/>
                </p:cNvSpPr>
                <p:nvPr/>
              </p:nvSpPr>
              <p:spPr bwMode="auto">
                <a:xfrm>
                  <a:off x="3620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grpSp>
          <p:nvGrpSpPr>
            <p:cNvPr id="216" name="Group 172"/>
            <p:cNvGrpSpPr>
              <a:grpSpLocks/>
            </p:cNvGrpSpPr>
            <p:nvPr/>
          </p:nvGrpSpPr>
          <p:grpSpPr bwMode="auto">
            <a:xfrm>
              <a:off x="6750372" y="817544"/>
              <a:ext cx="954088" cy="449091"/>
              <a:chOff x="4254" y="2561"/>
              <a:chExt cx="60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303" name="AutoShape 173"/>
              <p:cNvSpPr>
                <a:spLocks noChangeArrowheads="1"/>
              </p:cNvSpPr>
              <p:nvPr/>
            </p:nvSpPr>
            <p:spPr bwMode="auto">
              <a:xfrm>
                <a:off x="4254" y="2561"/>
                <a:ext cx="60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20" name="Group 174"/>
              <p:cNvGrpSpPr>
                <a:grpSpLocks/>
              </p:cNvGrpSpPr>
              <p:nvPr/>
            </p:nvGrpSpPr>
            <p:grpSpPr bwMode="auto">
              <a:xfrm>
                <a:off x="4254" y="2561"/>
                <a:ext cx="601" cy="227"/>
                <a:chOff x="4254" y="2561"/>
                <a:chExt cx="601" cy="227"/>
              </a:xfrm>
              <a:grpFill/>
            </p:grpSpPr>
            <p:sp>
              <p:nvSpPr>
                <p:cNvPr id="305" name="AutoShape 175"/>
                <p:cNvSpPr>
                  <a:spLocks noChangeArrowheads="1"/>
                </p:cNvSpPr>
                <p:nvPr/>
              </p:nvSpPr>
              <p:spPr bwMode="auto">
                <a:xfrm>
                  <a:off x="4254" y="2561"/>
                  <a:ext cx="60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6" name="AutoShape 176"/>
                <p:cNvSpPr>
                  <a:spLocks noChangeArrowheads="1"/>
                </p:cNvSpPr>
                <p:nvPr/>
              </p:nvSpPr>
              <p:spPr bwMode="auto">
                <a:xfrm>
                  <a:off x="4254" y="2561"/>
                  <a:ext cx="48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&lt; 8</a:t>
                  </a:r>
                </a:p>
              </p:txBody>
            </p:sp>
          </p:grpSp>
        </p:grpSp>
        <p:grpSp>
          <p:nvGrpSpPr>
            <p:cNvPr id="224" name="Group 177"/>
            <p:cNvGrpSpPr>
              <a:grpSpLocks/>
            </p:cNvGrpSpPr>
            <p:nvPr/>
          </p:nvGrpSpPr>
          <p:grpSpPr bwMode="auto">
            <a:xfrm>
              <a:off x="6750372" y="1124192"/>
              <a:ext cx="546100" cy="449091"/>
              <a:chOff x="4254" y="2716"/>
              <a:chExt cx="34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9" name="AutoShape 178"/>
              <p:cNvSpPr>
                <a:spLocks noChangeArrowheads="1"/>
              </p:cNvSpPr>
              <p:nvPr/>
            </p:nvSpPr>
            <p:spPr bwMode="auto">
              <a:xfrm>
                <a:off x="4254" y="2716"/>
                <a:ext cx="34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28" name="Group 179"/>
              <p:cNvGrpSpPr>
                <a:grpSpLocks/>
              </p:cNvGrpSpPr>
              <p:nvPr/>
            </p:nvGrpSpPr>
            <p:grpSpPr bwMode="auto">
              <a:xfrm>
                <a:off x="4254" y="2716"/>
                <a:ext cx="344" cy="227"/>
                <a:chOff x="4254" y="2716"/>
                <a:chExt cx="344" cy="227"/>
              </a:xfrm>
              <a:grpFill/>
            </p:grpSpPr>
            <p:sp>
              <p:nvSpPr>
                <p:cNvPr id="301" name="AutoShape 180"/>
                <p:cNvSpPr>
                  <a:spLocks noChangeArrowheads="1"/>
                </p:cNvSpPr>
                <p:nvPr/>
              </p:nvSpPr>
              <p:spPr bwMode="auto">
                <a:xfrm>
                  <a:off x="4254" y="2716"/>
                  <a:ext cx="34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2" name="AutoShape 181"/>
                <p:cNvSpPr>
                  <a:spLocks noChangeArrowheads="1"/>
                </p:cNvSpPr>
                <p:nvPr/>
              </p:nvSpPr>
              <p:spPr bwMode="auto">
                <a:xfrm>
                  <a:off x="4254" y="2716"/>
                  <a:ext cx="29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(2-3</a:t>
                  </a:r>
                </a:p>
              </p:txBody>
            </p:sp>
          </p:grpSp>
        </p:grpSp>
        <p:grpSp>
          <p:nvGrpSpPr>
            <p:cNvPr id="232" name="Group 182"/>
            <p:cNvGrpSpPr>
              <a:grpSpLocks/>
            </p:cNvGrpSpPr>
            <p:nvPr/>
          </p:nvGrpSpPr>
          <p:grpSpPr bwMode="auto">
            <a:xfrm>
              <a:off x="6750372" y="1432819"/>
              <a:ext cx="974725" cy="449091"/>
              <a:chOff x="4254" y="2872"/>
              <a:chExt cx="61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5" name="AutoShape 183"/>
              <p:cNvSpPr>
                <a:spLocks noChangeArrowheads="1"/>
              </p:cNvSpPr>
              <p:nvPr/>
            </p:nvSpPr>
            <p:spPr bwMode="auto">
              <a:xfrm>
                <a:off x="4254" y="2872"/>
                <a:ext cx="61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6" name="Group 184"/>
              <p:cNvGrpSpPr>
                <a:grpSpLocks/>
              </p:cNvGrpSpPr>
              <p:nvPr/>
            </p:nvGrpSpPr>
            <p:grpSpPr bwMode="auto">
              <a:xfrm>
                <a:off x="4254" y="2872"/>
                <a:ext cx="614" cy="227"/>
                <a:chOff x="4254" y="2872"/>
                <a:chExt cx="614" cy="227"/>
              </a:xfrm>
              <a:grpFill/>
            </p:grpSpPr>
            <p:sp>
              <p:nvSpPr>
                <p:cNvPr id="297" name="AutoShape 185"/>
                <p:cNvSpPr>
                  <a:spLocks noChangeArrowheads="1"/>
                </p:cNvSpPr>
                <p:nvPr/>
              </p:nvSpPr>
              <p:spPr bwMode="auto">
                <a:xfrm>
                  <a:off x="4254" y="2872"/>
                  <a:ext cx="61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8" name="AutoShape 186"/>
                <p:cNvSpPr>
                  <a:spLocks noChangeArrowheads="1"/>
                </p:cNvSpPr>
                <p:nvPr/>
              </p:nvSpPr>
              <p:spPr bwMode="auto">
                <a:xfrm>
                  <a:off x="4254" y="2872"/>
                  <a:ext cx="5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 3-</a:t>
                  </a:r>
                </a:p>
              </p:txBody>
            </p:sp>
          </p:grpSp>
        </p:grpSp>
        <p:grpSp>
          <p:nvGrpSpPr>
            <p:cNvPr id="240" name="Group 187"/>
            <p:cNvGrpSpPr>
              <a:grpSpLocks/>
            </p:cNvGrpSpPr>
            <p:nvPr/>
          </p:nvGrpSpPr>
          <p:grpSpPr bwMode="auto">
            <a:xfrm>
              <a:off x="6750372" y="1739467"/>
              <a:ext cx="879475" cy="449091"/>
              <a:chOff x="4254" y="3027"/>
              <a:chExt cx="554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91" name="AutoShape 188"/>
              <p:cNvSpPr>
                <a:spLocks noChangeArrowheads="1"/>
              </p:cNvSpPr>
              <p:nvPr/>
            </p:nvSpPr>
            <p:spPr bwMode="auto">
              <a:xfrm>
                <a:off x="4254" y="3027"/>
                <a:ext cx="554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44" name="Group 189"/>
              <p:cNvGrpSpPr>
                <a:grpSpLocks/>
              </p:cNvGrpSpPr>
              <p:nvPr/>
            </p:nvGrpSpPr>
            <p:grpSpPr bwMode="auto">
              <a:xfrm>
                <a:off x="4254" y="3027"/>
                <a:ext cx="554" cy="227"/>
                <a:chOff x="4254" y="3027"/>
                <a:chExt cx="554" cy="227"/>
              </a:xfrm>
              <a:grpFill/>
            </p:grpSpPr>
            <p:sp>
              <p:nvSpPr>
                <p:cNvPr id="293" name="AutoShape 190"/>
                <p:cNvSpPr>
                  <a:spLocks noChangeArrowheads="1"/>
                </p:cNvSpPr>
                <p:nvPr/>
              </p:nvSpPr>
              <p:spPr bwMode="auto">
                <a:xfrm>
                  <a:off x="4254" y="3027"/>
                  <a:ext cx="554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4" name="AutoShape 191"/>
                <p:cNvSpPr>
                  <a:spLocks noChangeArrowheads="1"/>
                </p:cNvSpPr>
                <p:nvPr/>
              </p:nvSpPr>
              <p:spPr bwMode="auto">
                <a:xfrm>
                  <a:off x="4254" y="3027"/>
                  <a:ext cx="44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5 client)</a:t>
                  </a:r>
                </a:p>
              </p:txBody>
            </p:sp>
          </p:grpSp>
        </p:grpSp>
        <p:grpSp>
          <p:nvGrpSpPr>
            <p:cNvPr id="248" name="Group 192"/>
            <p:cNvGrpSpPr>
              <a:grpSpLocks/>
            </p:cNvGrpSpPr>
            <p:nvPr/>
          </p:nvGrpSpPr>
          <p:grpSpPr bwMode="auto">
            <a:xfrm>
              <a:off x="7818760" y="817544"/>
              <a:ext cx="903288" cy="449091"/>
              <a:chOff x="4927" y="2561"/>
              <a:chExt cx="569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87" name="AutoShape 193"/>
              <p:cNvSpPr>
                <a:spLocks noChangeArrowheads="1"/>
              </p:cNvSpPr>
              <p:nvPr/>
            </p:nvSpPr>
            <p:spPr bwMode="auto">
              <a:xfrm>
                <a:off x="4927" y="2561"/>
                <a:ext cx="569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52" name="Group 194"/>
              <p:cNvGrpSpPr>
                <a:grpSpLocks/>
              </p:cNvGrpSpPr>
              <p:nvPr/>
            </p:nvGrpSpPr>
            <p:grpSpPr bwMode="auto">
              <a:xfrm>
                <a:off x="4927" y="2561"/>
                <a:ext cx="569" cy="227"/>
                <a:chOff x="4927" y="2561"/>
                <a:chExt cx="569" cy="227"/>
              </a:xfrm>
              <a:grpFill/>
            </p:grpSpPr>
            <p:sp>
              <p:nvSpPr>
                <p:cNvPr id="289" name="AutoShape 195"/>
                <p:cNvSpPr>
                  <a:spLocks noChangeArrowheads="1"/>
                </p:cNvSpPr>
                <p:nvPr/>
              </p:nvSpPr>
              <p:spPr bwMode="auto">
                <a:xfrm>
                  <a:off x="4927" y="2561"/>
                  <a:ext cx="56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90" name="AutoShape 196"/>
                <p:cNvSpPr>
                  <a:spLocks noChangeArrowheads="1"/>
                </p:cNvSpPr>
                <p:nvPr/>
              </p:nvSpPr>
              <p:spPr bwMode="auto">
                <a:xfrm>
                  <a:off x="4927" y="2561"/>
                  <a:ext cx="46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Total 8+</a:t>
                  </a:r>
                </a:p>
              </p:txBody>
            </p:sp>
          </p:grpSp>
        </p:grpSp>
        <p:grpSp>
          <p:nvGrpSpPr>
            <p:cNvPr id="256" name="Group 197"/>
            <p:cNvGrpSpPr>
              <a:grpSpLocks/>
            </p:cNvGrpSpPr>
            <p:nvPr/>
          </p:nvGrpSpPr>
          <p:grpSpPr bwMode="auto">
            <a:xfrm>
              <a:off x="7818760" y="1124192"/>
              <a:ext cx="492125" cy="449091"/>
              <a:chOff x="4927" y="2716"/>
              <a:chExt cx="31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83" name="AutoShape 198"/>
              <p:cNvSpPr>
                <a:spLocks noChangeArrowheads="1"/>
              </p:cNvSpPr>
              <p:nvPr/>
            </p:nvSpPr>
            <p:spPr bwMode="auto">
              <a:xfrm>
                <a:off x="4927" y="2716"/>
                <a:ext cx="31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60" name="Group 199"/>
              <p:cNvGrpSpPr>
                <a:grpSpLocks/>
              </p:cNvGrpSpPr>
              <p:nvPr/>
            </p:nvGrpSpPr>
            <p:grpSpPr bwMode="auto">
              <a:xfrm>
                <a:off x="4927" y="2716"/>
                <a:ext cx="310" cy="227"/>
                <a:chOff x="4927" y="2716"/>
                <a:chExt cx="310" cy="227"/>
              </a:xfrm>
              <a:grpFill/>
            </p:grpSpPr>
            <p:sp>
              <p:nvSpPr>
                <p:cNvPr id="285" name="AutoShape 200"/>
                <p:cNvSpPr>
                  <a:spLocks noChangeArrowheads="1"/>
                </p:cNvSpPr>
                <p:nvPr/>
              </p:nvSpPr>
              <p:spPr bwMode="auto">
                <a:xfrm>
                  <a:off x="4927" y="2716"/>
                  <a:ext cx="31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86" name="AutoShape 201"/>
                <p:cNvSpPr>
                  <a:spLocks noChangeArrowheads="1"/>
                </p:cNvSpPr>
                <p:nvPr/>
              </p:nvSpPr>
              <p:spPr bwMode="auto">
                <a:xfrm>
                  <a:off x="4927" y="2716"/>
                  <a:ext cx="26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(&gt;3</a:t>
                  </a:r>
                </a:p>
              </p:txBody>
            </p:sp>
          </p:grpSp>
        </p:grpSp>
        <p:grpSp>
          <p:nvGrpSpPr>
            <p:cNvPr id="264" name="Group 202"/>
            <p:cNvGrpSpPr>
              <a:grpSpLocks/>
            </p:cNvGrpSpPr>
            <p:nvPr/>
          </p:nvGrpSpPr>
          <p:grpSpPr bwMode="auto">
            <a:xfrm>
              <a:off x="7818760" y="1432819"/>
              <a:ext cx="755650" cy="449091"/>
              <a:chOff x="4927" y="2872"/>
              <a:chExt cx="47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9" name="AutoShape 203"/>
              <p:cNvSpPr>
                <a:spLocks noChangeArrowheads="1"/>
              </p:cNvSpPr>
              <p:nvPr/>
            </p:nvSpPr>
            <p:spPr bwMode="auto">
              <a:xfrm>
                <a:off x="4927" y="2872"/>
                <a:ext cx="47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68" name="Group 204"/>
              <p:cNvGrpSpPr>
                <a:grpSpLocks/>
              </p:cNvGrpSpPr>
              <p:nvPr/>
            </p:nvGrpSpPr>
            <p:grpSpPr bwMode="auto">
              <a:xfrm>
                <a:off x="4927" y="2872"/>
                <a:ext cx="476" cy="227"/>
                <a:chOff x="4927" y="2872"/>
                <a:chExt cx="476" cy="227"/>
              </a:xfrm>
              <a:grpFill/>
            </p:grpSpPr>
            <p:sp>
              <p:nvSpPr>
                <p:cNvPr id="281" name="AutoShape 205"/>
                <p:cNvSpPr>
                  <a:spLocks noChangeArrowheads="1"/>
                </p:cNvSpPr>
                <p:nvPr/>
              </p:nvSpPr>
              <p:spPr bwMode="auto">
                <a:xfrm>
                  <a:off x="4927" y="2872"/>
                  <a:ext cx="47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82" name="AutoShape 206"/>
                <p:cNvSpPr>
                  <a:spLocks noChangeArrowheads="1"/>
                </p:cNvSpPr>
                <p:nvPr/>
              </p:nvSpPr>
              <p:spPr bwMode="auto">
                <a:xfrm>
                  <a:off x="4927" y="2872"/>
                  <a:ext cx="39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server,</a:t>
                  </a:r>
                </a:p>
              </p:txBody>
            </p:sp>
          </p:grpSp>
        </p:grpSp>
        <p:grpSp>
          <p:nvGrpSpPr>
            <p:cNvPr id="272" name="Group 207"/>
            <p:cNvGrpSpPr>
              <a:grpSpLocks/>
            </p:cNvGrpSpPr>
            <p:nvPr/>
          </p:nvGrpSpPr>
          <p:grpSpPr bwMode="auto">
            <a:xfrm>
              <a:off x="7818760" y="1739467"/>
              <a:ext cx="423863" cy="449091"/>
              <a:chOff x="4927" y="3027"/>
              <a:chExt cx="267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5" name="AutoShape 208"/>
              <p:cNvSpPr>
                <a:spLocks noChangeArrowheads="1"/>
              </p:cNvSpPr>
              <p:nvPr/>
            </p:nvSpPr>
            <p:spPr bwMode="auto">
              <a:xfrm>
                <a:off x="4927" y="3027"/>
                <a:ext cx="267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6" name="Group 209"/>
              <p:cNvGrpSpPr>
                <a:grpSpLocks/>
              </p:cNvGrpSpPr>
              <p:nvPr/>
            </p:nvGrpSpPr>
            <p:grpSpPr bwMode="auto">
              <a:xfrm>
                <a:off x="4927" y="3027"/>
                <a:ext cx="267" cy="227"/>
                <a:chOff x="4927" y="3027"/>
                <a:chExt cx="267" cy="227"/>
              </a:xfrm>
              <a:grpFill/>
            </p:grpSpPr>
            <p:sp>
              <p:nvSpPr>
                <p:cNvPr id="277" name="AutoShape 210"/>
                <p:cNvSpPr>
                  <a:spLocks noChangeArrowheads="1"/>
                </p:cNvSpPr>
                <p:nvPr/>
              </p:nvSpPr>
              <p:spPr bwMode="auto">
                <a:xfrm>
                  <a:off x="4927" y="3027"/>
                  <a:ext cx="26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8" name="AutoShape 211"/>
                <p:cNvSpPr>
                  <a:spLocks noChangeArrowheads="1"/>
                </p:cNvSpPr>
                <p:nvPr/>
              </p:nvSpPr>
              <p:spPr bwMode="auto">
                <a:xfrm>
                  <a:off x="4927" y="3027"/>
                  <a:ext cx="23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&gt;5</a:t>
                  </a:r>
                </a:p>
              </p:txBody>
            </p:sp>
          </p:grpSp>
        </p:grpSp>
        <p:grpSp>
          <p:nvGrpSpPr>
            <p:cNvPr id="280" name="Group 212"/>
            <p:cNvGrpSpPr>
              <a:grpSpLocks/>
            </p:cNvGrpSpPr>
            <p:nvPr/>
          </p:nvGrpSpPr>
          <p:grpSpPr bwMode="auto">
            <a:xfrm>
              <a:off x="7818760" y="2046115"/>
              <a:ext cx="727075" cy="449091"/>
              <a:chOff x="4927" y="3182"/>
              <a:chExt cx="458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71" name="AutoShape 213"/>
              <p:cNvSpPr>
                <a:spLocks noChangeArrowheads="1"/>
              </p:cNvSpPr>
              <p:nvPr/>
            </p:nvSpPr>
            <p:spPr bwMode="auto">
              <a:xfrm>
                <a:off x="4927" y="3182"/>
                <a:ext cx="458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84" name="Group 214"/>
              <p:cNvGrpSpPr>
                <a:grpSpLocks/>
              </p:cNvGrpSpPr>
              <p:nvPr/>
            </p:nvGrpSpPr>
            <p:grpSpPr bwMode="auto">
              <a:xfrm>
                <a:off x="4927" y="3182"/>
                <a:ext cx="458" cy="227"/>
                <a:chOff x="4927" y="3182"/>
                <a:chExt cx="458" cy="227"/>
              </a:xfrm>
              <a:grpFill/>
            </p:grpSpPr>
            <p:sp>
              <p:nvSpPr>
                <p:cNvPr id="273" name="AutoShape 215"/>
                <p:cNvSpPr>
                  <a:spLocks noChangeArrowheads="1"/>
                </p:cNvSpPr>
                <p:nvPr/>
              </p:nvSpPr>
              <p:spPr bwMode="auto">
                <a:xfrm>
                  <a:off x="4927" y="3182"/>
                  <a:ext cx="458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4" name="AutoShape 216"/>
                <p:cNvSpPr>
                  <a:spLocks noChangeArrowheads="1"/>
                </p:cNvSpPr>
                <p:nvPr/>
              </p:nvSpPr>
              <p:spPr bwMode="auto">
                <a:xfrm>
                  <a:off x="4927" y="3182"/>
                  <a:ext cx="369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client)</a:t>
                  </a:r>
                </a:p>
              </p:txBody>
            </p:sp>
          </p:grpSp>
        </p:grpSp>
        <p:sp>
          <p:nvSpPr>
            <p:cNvPr id="68" name="AutoShape 217"/>
            <p:cNvSpPr>
              <a:spLocks noChangeArrowheads="1"/>
            </p:cNvSpPr>
            <p:nvPr/>
          </p:nvSpPr>
          <p:spPr bwMode="auto">
            <a:xfrm>
              <a:off x="317822" y="861068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9" name="AutoShape 218"/>
            <p:cNvSpPr>
              <a:spLocks noChangeArrowheads="1"/>
            </p:cNvSpPr>
            <p:nvPr/>
          </p:nvSpPr>
          <p:spPr bwMode="auto">
            <a:xfrm>
              <a:off x="347985" y="861068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0" name="AutoShape 219"/>
            <p:cNvSpPr>
              <a:spLocks noChangeArrowheads="1"/>
            </p:cNvSpPr>
            <p:nvPr/>
          </p:nvSpPr>
          <p:spPr bwMode="auto">
            <a:xfrm>
              <a:off x="1456060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1" name="AutoShape 220"/>
            <p:cNvSpPr>
              <a:spLocks noChangeArrowheads="1"/>
            </p:cNvSpPr>
            <p:nvPr/>
          </p:nvSpPr>
          <p:spPr bwMode="auto">
            <a:xfrm>
              <a:off x="1471935" y="861068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AutoShape 221"/>
            <p:cNvSpPr>
              <a:spLocks noChangeArrowheads="1"/>
            </p:cNvSpPr>
            <p:nvPr/>
          </p:nvSpPr>
          <p:spPr bwMode="auto">
            <a:xfrm>
              <a:off x="247682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AutoShape 222"/>
            <p:cNvSpPr>
              <a:spLocks noChangeArrowheads="1"/>
            </p:cNvSpPr>
            <p:nvPr/>
          </p:nvSpPr>
          <p:spPr bwMode="auto">
            <a:xfrm>
              <a:off x="2491110" y="861068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AutoShape 223"/>
            <p:cNvSpPr>
              <a:spLocks noChangeArrowheads="1"/>
            </p:cNvSpPr>
            <p:nvPr/>
          </p:nvSpPr>
          <p:spPr bwMode="auto">
            <a:xfrm>
              <a:off x="3476947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5" name="AutoShape 224"/>
            <p:cNvSpPr>
              <a:spLocks noChangeArrowheads="1"/>
            </p:cNvSpPr>
            <p:nvPr/>
          </p:nvSpPr>
          <p:spPr bwMode="auto">
            <a:xfrm>
              <a:off x="3491235" y="861068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6" name="AutoShape 225"/>
            <p:cNvSpPr>
              <a:spLocks noChangeArrowheads="1"/>
            </p:cNvSpPr>
            <p:nvPr/>
          </p:nvSpPr>
          <p:spPr bwMode="auto">
            <a:xfrm>
              <a:off x="4551685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7" name="AutoShape 226"/>
            <p:cNvSpPr>
              <a:spLocks noChangeArrowheads="1"/>
            </p:cNvSpPr>
            <p:nvPr/>
          </p:nvSpPr>
          <p:spPr bwMode="auto">
            <a:xfrm>
              <a:off x="4565972" y="861068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8" name="AutoShape 227"/>
            <p:cNvSpPr>
              <a:spLocks noChangeArrowheads="1"/>
            </p:cNvSpPr>
            <p:nvPr/>
          </p:nvSpPr>
          <p:spPr bwMode="auto">
            <a:xfrm>
              <a:off x="5729610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9" name="AutoShape 228"/>
            <p:cNvSpPr>
              <a:spLocks noChangeArrowheads="1"/>
            </p:cNvSpPr>
            <p:nvPr/>
          </p:nvSpPr>
          <p:spPr bwMode="auto">
            <a:xfrm>
              <a:off x="5745485" y="861068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0" name="AutoShape 229"/>
            <p:cNvSpPr>
              <a:spLocks noChangeArrowheads="1"/>
            </p:cNvSpPr>
            <p:nvPr/>
          </p:nvSpPr>
          <p:spPr bwMode="auto">
            <a:xfrm>
              <a:off x="673132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1" name="AutoShape 230"/>
            <p:cNvSpPr>
              <a:spLocks noChangeArrowheads="1"/>
            </p:cNvSpPr>
            <p:nvPr/>
          </p:nvSpPr>
          <p:spPr bwMode="auto">
            <a:xfrm>
              <a:off x="6745610" y="861068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2" name="AutoShape 231"/>
            <p:cNvSpPr>
              <a:spLocks noChangeArrowheads="1"/>
            </p:cNvSpPr>
            <p:nvPr/>
          </p:nvSpPr>
          <p:spPr bwMode="auto">
            <a:xfrm>
              <a:off x="7804472" y="861068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3" name="AutoShape 232"/>
            <p:cNvSpPr>
              <a:spLocks noChangeArrowheads="1"/>
            </p:cNvSpPr>
            <p:nvPr/>
          </p:nvSpPr>
          <p:spPr bwMode="auto">
            <a:xfrm>
              <a:off x="7820347" y="861068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4" name="AutoShape 233"/>
            <p:cNvSpPr>
              <a:spLocks noChangeArrowheads="1"/>
            </p:cNvSpPr>
            <p:nvPr/>
          </p:nvSpPr>
          <p:spPr bwMode="auto">
            <a:xfrm>
              <a:off x="8790310" y="861068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5" name="AutoShape 234"/>
            <p:cNvSpPr>
              <a:spLocks noChangeArrowheads="1"/>
            </p:cNvSpPr>
            <p:nvPr/>
          </p:nvSpPr>
          <p:spPr bwMode="auto">
            <a:xfrm>
              <a:off x="317822" y="878874"/>
              <a:ext cx="30163" cy="1535220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6" name="AutoShape 235"/>
            <p:cNvSpPr>
              <a:spLocks noChangeArrowheads="1"/>
            </p:cNvSpPr>
            <p:nvPr/>
          </p:nvSpPr>
          <p:spPr bwMode="auto">
            <a:xfrm>
              <a:off x="1456060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7" name="AutoShape 236"/>
            <p:cNvSpPr>
              <a:spLocks noChangeArrowheads="1"/>
            </p:cNvSpPr>
            <p:nvPr/>
          </p:nvSpPr>
          <p:spPr bwMode="auto">
            <a:xfrm>
              <a:off x="247682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8" name="AutoShape 237"/>
            <p:cNvSpPr>
              <a:spLocks noChangeArrowheads="1"/>
            </p:cNvSpPr>
            <p:nvPr/>
          </p:nvSpPr>
          <p:spPr bwMode="auto">
            <a:xfrm>
              <a:off x="3476947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9" name="AutoShape 238"/>
            <p:cNvSpPr>
              <a:spLocks noChangeArrowheads="1"/>
            </p:cNvSpPr>
            <p:nvPr/>
          </p:nvSpPr>
          <p:spPr bwMode="auto">
            <a:xfrm>
              <a:off x="4551685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0" name="AutoShape 239"/>
            <p:cNvSpPr>
              <a:spLocks noChangeArrowheads="1"/>
            </p:cNvSpPr>
            <p:nvPr/>
          </p:nvSpPr>
          <p:spPr bwMode="auto">
            <a:xfrm>
              <a:off x="5729610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1" name="AutoShape 240"/>
            <p:cNvSpPr>
              <a:spLocks noChangeArrowheads="1"/>
            </p:cNvSpPr>
            <p:nvPr/>
          </p:nvSpPr>
          <p:spPr bwMode="auto">
            <a:xfrm>
              <a:off x="673132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2" name="AutoShape 241"/>
            <p:cNvSpPr>
              <a:spLocks noChangeArrowheads="1"/>
            </p:cNvSpPr>
            <p:nvPr/>
          </p:nvSpPr>
          <p:spPr bwMode="auto">
            <a:xfrm>
              <a:off x="7804472" y="878874"/>
              <a:ext cx="14288" cy="1535220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3" name="AutoShape 242"/>
            <p:cNvSpPr>
              <a:spLocks noChangeArrowheads="1"/>
            </p:cNvSpPr>
            <p:nvPr/>
          </p:nvSpPr>
          <p:spPr bwMode="auto">
            <a:xfrm>
              <a:off x="8790310" y="878874"/>
              <a:ext cx="30163" cy="1535220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88" name="Group 243"/>
            <p:cNvGrpSpPr>
              <a:grpSpLocks/>
            </p:cNvGrpSpPr>
            <p:nvPr/>
          </p:nvGrpSpPr>
          <p:grpSpPr bwMode="auto">
            <a:xfrm>
              <a:off x="341635" y="2372547"/>
              <a:ext cx="423863" cy="449091"/>
              <a:chOff x="217" y="3347"/>
              <a:chExt cx="267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67" name="AutoShape 244"/>
              <p:cNvSpPr>
                <a:spLocks noChangeArrowheads="1"/>
              </p:cNvSpPr>
              <p:nvPr/>
            </p:nvSpPr>
            <p:spPr bwMode="auto">
              <a:xfrm>
                <a:off x="217" y="3347"/>
                <a:ext cx="267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92" name="Group 245"/>
              <p:cNvGrpSpPr>
                <a:grpSpLocks/>
              </p:cNvGrpSpPr>
              <p:nvPr/>
            </p:nvGrpSpPr>
            <p:grpSpPr bwMode="auto">
              <a:xfrm>
                <a:off x="217" y="3347"/>
                <a:ext cx="267" cy="227"/>
                <a:chOff x="217" y="3347"/>
                <a:chExt cx="267" cy="227"/>
              </a:xfrm>
              <a:grpFill/>
            </p:grpSpPr>
            <p:sp>
              <p:nvSpPr>
                <p:cNvPr id="269" name="AutoShape 246"/>
                <p:cNvSpPr>
                  <a:spLocks noChangeArrowheads="1"/>
                </p:cNvSpPr>
                <p:nvPr/>
              </p:nvSpPr>
              <p:spPr bwMode="auto">
                <a:xfrm>
                  <a:off x="217" y="3347"/>
                  <a:ext cx="26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70" name="AutoShape 247"/>
                <p:cNvSpPr>
                  <a:spLocks noChangeArrowheads="1"/>
                </p:cNvSpPr>
                <p:nvPr/>
              </p:nvSpPr>
              <p:spPr bwMode="auto">
                <a:xfrm>
                  <a:off x="217" y="3347"/>
                  <a:ext cx="232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&lt;3</a:t>
                  </a:r>
                </a:p>
              </p:txBody>
            </p:sp>
          </p:grpSp>
        </p:grpSp>
        <p:grpSp>
          <p:nvGrpSpPr>
            <p:cNvPr id="296" name="Group 248"/>
            <p:cNvGrpSpPr>
              <a:grpSpLocks/>
            </p:cNvGrpSpPr>
            <p:nvPr/>
          </p:nvGrpSpPr>
          <p:grpSpPr bwMode="auto">
            <a:xfrm>
              <a:off x="1475110" y="2372547"/>
              <a:ext cx="749300" cy="449091"/>
              <a:chOff x="931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63" name="AutoShape 249"/>
              <p:cNvSpPr>
                <a:spLocks noChangeArrowheads="1"/>
              </p:cNvSpPr>
              <p:nvPr/>
            </p:nvSpPr>
            <p:spPr bwMode="auto">
              <a:xfrm>
                <a:off x="931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00" name="Group 250"/>
              <p:cNvGrpSpPr>
                <a:grpSpLocks/>
              </p:cNvGrpSpPr>
              <p:nvPr/>
            </p:nvGrpSpPr>
            <p:grpSpPr bwMode="auto">
              <a:xfrm>
                <a:off x="931" y="3347"/>
                <a:ext cx="472" cy="227"/>
                <a:chOff x="931" y="3347"/>
                <a:chExt cx="472" cy="227"/>
              </a:xfrm>
              <a:grpFill/>
            </p:grpSpPr>
            <p:sp>
              <p:nvSpPr>
                <p:cNvPr id="265" name="AutoShape 251"/>
                <p:cNvSpPr>
                  <a:spLocks noChangeArrowheads="1"/>
                </p:cNvSpPr>
                <p:nvPr/>
              </p:nvSpPr>
              <p:spPr bwMode="auto">
                <a:xfrm>
                  <a:off x="931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66" name="AutoShape 252"/>
                <p:cNvSpPr>
                  <a:spLocks noChangeArrowheads="1"/>
                </p:cNvSpPr>
                <p:nvPr/>
              </p:nvSpPr>
              <p:spPr bwMode="auto">
                <a:xfrm>
                  <a:off x="931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04" name="Group 253"/>
            <p:cNvGrpSpPr>
              <a:grpSpLocks/>
            </p:cNvGrpSpPr>
            <p:nvPr/>
          </p:nvGrpSpPr>
          <p:grpSpPr bwMode="auto">
            <a:xfrm>
              <a:off x="2491110" y="2372547"/>
              <a:ext cx="749300" cy="449091"/>
              <a:chOff x="1571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9" name="AutoShape 254"/>
              <p:cNvSpPr>
                <a:spLocks noChangeArrowheads="1"/>
              </p:cNvSpPr>
              <p:nvPr/>
            </p:nvSpPr>
            <p:spPr bwMode="auto">
              <a:xfrm>
                <a:off x="1571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08" name="Group 255"/>
              <p:cNvGrpSpPr>
                <a:grpSpLocks/>
              </p:cNvGrpSpPr>
              <p:nvPr/>
            </p:nvGrpSpPr>
            <p:grpSpPr bwMode="auto">
              <a:xfrm>
                <a:off x="1571" y="3347"/>
                <a:ext cx="472" cy="227"/>
                <a:chOff x="1571" y="3347"/>
                <a:chExt cx="472" cy="227"/>
              </a:xfrm>
              <a:grpFill/>
            </p:grpSpPr>
            <p:sp>
              <p:nvSpPr>
                <p:cNvPr id="261" name="AutoShape 256"/>
                <p:cNvSpPr>
                  <a:spLocks noChangeArrowheads="1"/>
                </p:cNvSpPr>
                <p:nvPr/>
              </p:nvSpPr>
              <p:spPr bwMode="auto">
                <a:xfrm>
                  <a:off x="1571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62" name="AutoShape 257"/>
                <p:cNvSpPr>
                  <a:spLocks noChangeArrowheads="1"/>
                </p:cNvSpPr>
                <p:nvPr/>
              </p:nvSpPr>
              <p:spPr bwMode="auto">
                <a:xfrm>
                  <a:off x="1571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12" name="Group 258"/>
            <p:cNvGrpSpPr>
              <a:grpSpLocks/>
            </p:cNvGrpSpPr>
            <p:nvPr/>
          </p:nvGrpSpPr>
          <p:grpSpPr bwMode="auto">
            <a:xfrm>
              <a:off x="3495997" y="2372547"/>
              <a:ext cx="874713" cy="449091"/>
              <a:chOff x="2204" y="3347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5" name="AutoShape 259"/>
              <p:cNvSpPr>
                <a:spLocks noChangeArrowheads="1"/>
              </p:cNvSpPr>
              <p:nvPr/>
            </p:nvSpPr>
            <p:spPr bwMode="auto">
              <a:xfrm>
                <a:off x="2204" y="3347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16" name="Group 260"/>
              <p:cNvGrpSpPr>
                <a:grpSpLocks/>
              </p:cNvGrpSpPr>
              <p:nvPr/>
            </p:nvGrpSpPr>
            <p:grpSpPr bwMode="auto">
              <a:xfrm>
                <a:off x="2204" y="3347"/>
                <a:ext cx="551" cy="227"/>
                <a:chOff x="2204" y="3347"/>
                <a:chExt cx="551" cy="227"/>
              </a:xfrm>
              <a:grpFill/>
            </p:grpSpPr>
            <p:sp>
              <p:nvSpPr>
                <p:cNvPr id="257" name="AutoShape 261"/>
                <p:cNvSpPr>
                  <a:spLocks noChangeArrowheads="1"/>
                </p:cNvSpPr>
                <p:nvPr/>
              </p:nvSpPr>
              <p:spPr bwMode="auto">
                <a:xfrm>
                  <a:off x="2204" y="3347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8" name="AutoShape 262"/>
                <p:cNvSpPr>
                  <a:spLocks noChangeArrowheads="1"/>
                </p:cNvSpPr>
                <p:nvPr/>
              </p:nvSpPr>
              <p:spPr bwMode="auto">
                <a:xfrm>
                  <a:off x="2204" y="3347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320" name="Group 263"/>
            <p:cNvGrpSpPr>
              <a:grpSpLocks/>
            </p:cNvGrpSpPr>
            <p:nvPr/>
          </p:nvGrpSpPr>
          <p:grpSpPr bwMode="auto">
            <a:xfrm>
              <a:off x="4565972" y="2372547"/>
              <a:ext cx="682625" cy="449091"/>
              <a:chOff x="2878" y="3347"/>
              <a:chExt cx="43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51" name="AutoShape 264"/>
              <p:cNvSpPr>
                <a:spLocks noChangeArrowheads="1"/>
              </p:cNvSpPr>
              <p:nvPr/>
            </p:nvSpPr>
            <p:spPr bwMode="auto">
              <a:xfrm>
                <a:off x="2878" y="3347"/>
                <a:ext cx="43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24" name="Group 265"/>
              <p:cNvGrpSpPr>
                <a:grpSpLocks/>
              </p:cNvGrpSpPr>
              <p:nvPr/>
            </p:nvGrpSpPr>
            <p:grpSpPr bwMode="auto">
              <a:xfrm>
                <a:off x="2878" y="3347"/>
                <a:ext cx="430" cy="227"/>
                <a:chOff x="2878" y="3347"/>
                <a:chExt cx="430" cy="227"/>
              </a:xfrm>
              <a:grpFill/>
            </p:grpSpPr>
            <p:sp>
              <p:nvSpPr>
                <p:cNvPr id="253" name="AutoShape 266"/>
                <p:cNvSpPr>
                  <a:spLocks noChangeArrowheads="1"/>
                </p:cNvSpPr>
                <p:nvPr/>
              </p:nvSpPr>
              <p:spPr bwMode="auto">
                <a:xfrm>
                  <a:off x="2878" y="3347"/>
                  <a:ext cx="43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4" name="AutoShape 267"/>
                <p:cNvSpPr>
                  <a:spLocks noChangeArrowheads="1"/>
                </p:cNvSpPr>
                <p:nvPr/>
              </p:nvSpPr>
              <p:spPr bwMode="auto">
                <a:xfrm>
                  <a:off x="2878" y="3347"/>
                  <a:ext cx="357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0 or 1</a:t>
                  </a:r>
                </a:p>
              </p:txBody>
            </p:sp>
          </p:grpSp>
        </p:grpSp>
        <p:grpSp>
          <p:nvGrpSpPr>
            <p:cNvPr id="328" name="Group 268"/>
            <p:cNvGrpSpPr>
              <a:grpSpLocks/>
            </p:cNvGrpSpPr>
            <p:nvPr/>
          </p:nvGrpSpPr>
          <p:grpSpPr bwMode="auto">
            <a:xfrm>
              <a:off x="5743897" y="2372547"/>
              <a:ext cx="749300" cy="449091"/>
              <a:chOff x="3620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47" name="AutoShape 269"/>
              <p:cNvSpPr>
                <a:spLocks noChangeArrowheads="1"/>
              </p:cNvSpPr>
              <p:nvPr/>
            </p:nvSpPr>
            <p:spPr bwMode="auto">
              <a:xfrm>
                <a:off x="3620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32" name="Group 270"/>
              <p:cNvGrpSpPr>
                <a:grpSpLocks/>
              </p:cNvGrpSpPr>
              <p:nvPr/>
            </p:nvGrpSpPr>
            <p:grpSpPr bwMode="auto">
              <a:xfrm>
                <a:off x="3620" y="3347"/>
                <a:ext cx="472" cy="227"/>
                <a:chOff x="3620" y="3347"/>
                <a:chExt cx="472" cy="227"/>
              </a:xfrm>
              <a:grpFill/>
            </p:grpSpPr>
            <p:sp>
              <p:nvSpPr>
                <p:cNvPr id="249" name="AutoShape 271"/>
                <p:cNvSpPr>
                  <a:spLocks noChangeArrowheads="1"/>
                </p:cNvSpPr>
                <p:nvPr/>
              </p:nvSpPr>
              <p:spPr bwMode="auto">
                <a:xfrm>
                  <a:off x="3620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0" name="AutoShape 272"/>
                <p:cNvSpPr>
                  <a:spLocks noChangeArrowheads="1"/>
                </p:cNvSpPr>
                <p:nvPr/>
              </p:nvSpPr>
              <p:spPr bwMode="auto">
                <a:xfrm>
                  <a:off x="3620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36" name="Group 273"/>
            <p:cNvGrpSpPr>
              <a:grpSpLocks/>
            </p:cNvGrpSpPr>
            <p:nvPr/>
          </p:nvGrpSpPr>
          <p:grpSpPr bwMode="auto">
            <a:xfrm>
              <a:off x="6750372" y="2372547"/>
              <a:ext cx="749300" cy="449091"/>
              <a:chOff x="4254" y="3347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43" name="AutoShape 274"/>
              <p:cNvSpPr>
                <a:spLocks noChangeArrowheads="1"/>
              </p:cNvSpPr>
              <p:nvPr/>
            </p:nvSpPr>
            <p:spPr bwMode="auto">
              <a:xfrm>
                <a:off x="4254" y="3347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40" name="Group 275"/>
              <p:cNvGrpSpPr>
                <a:grpSpLocks/>
              </p:cNvGrpSpPr>
              <p:nvPr/>
            </p:nvGrpSpPr>
            <p:grpSpPr bwMode="auto">
              <a:xfrm>
                <a:off x="4254" y="3347"/>
                <a:ext cx="472" cy="227"/>
                <a:chOff x="4254" y="3347"/>
                <a:chExt cx="472" cy="227"/>
              </a:xfrm>
              <a:grpFill/>
            </p:grpSpPr>
            <p:sp>
              <p:nvSpPr>
                <p:cNvPr id="245" name="AutoShape 276"/>
                <p:cNvSpPr>
                  <a:spLocks noChangeArrowheads="1"/>
                </p:cNvSpPr>
                <p:nvPr/>
              </p:nvSpPr>
              <p:spPr bwMode="auto">
                <a:xfrm>
                  <a:off x="4254" y="3347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6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54" y="3347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44" name="Group 278"/>
            <p:cNvGrpSpPr>
              <a:grpSpLocks/>
            </p:cNvGrpSpPr>
            <p:nvPr/>
          </p:nvGrpSpPr>
          <p:grpSpPr bwMode="auto">
            <a:xfrm>
              <a:off x="7818760" y="2372547"/>
              <a:ext cx="874713" cy="449091"/>
              <a:chOff x="4927" y="3347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9" name="AutoShape 279"/>
              <p:cNvSpPr>
                <a:spLocks noChangeArrowheads="1"/>
              </p:cNvSpPr>
              <p:nvPr/>
            </p:nvSpPr>
            <p:spPr bwMode="auto">
              <a:xfrm>
                <a:off x="4927" y="3347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48" name="Group 280"/>
              <p:cNvGrpSpPr>
                <a:grpSpLocks/>
              </p:cNvGrpSpPr>
              <p:nvPr/>
            </p:nvGrpSpPr>
            <p:grpSpPr bwMode="auto">
              <a:xfrm>
                <a:off x="4927" y="3347"/>
                <a:ext cx="551" cy="227"/>
                <a:chOff x="4927" y="3347"/>
                <a:chExt cx="551" cy="227"/>
              </a:xfrm>
              <a:grpFill/>
            </p:grpSpPr>
            <p:sp>
              <p:nvSpPr>
                <p:cNvPr id="241" name="AutoShape 281"/>
                <p:cNvSpPr>
                  <a:spLocks noChangeArrowheads="1"/>
                </p:cNvSpPr>
                <p:nvPr/>
              </p:nvSpPr>
              <p:spPr bwMode="auto">
                <a:xfrm>
                  <a:off x="4927" y="3347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2" name="AutoShape 282"/>
                <p:cNvSpPr>
                  <a:spLocks noChangeArrowheads="1"/>
                </p:cNvSpPr>
                <p:nvPr/>
              </p:nvSpPr>
              <p:spPr bwMode="auto">
                <a:xfrm>
                  <a:off x="4927" y="3347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sp>
          <p:nvSpPr>
            <p:cNvPr id="102" name="AutoShape 283"/>
            <p:cNvSpPr>
              <a:spLocks noChangeArrowheads="1"/>
            </p:cNvSpPr>
            <p:nvPr/>
          </p:nvSpPr>
          <p:spPr bwMode="auto">
            <a:xfrm>
              <a:off x="317822" y="2414093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AutoShape 284"/>
            <p:cNvSpPr>
              <a:spLocks noChangeArrowheads="1"/>
            </p:cNvSpPr>
            <p:nvPr/>
          </p:nvSpPr>
          <p:spPr bwMode="auto">
            <a:xfrm>
              <a:off x="347985" y="2414093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4" name="AutoShape 285"/>
            <p:cNvSpPr>
              <a:spLocks noChangeArrowheads="1"/>
            </p:cNvSpPr>
            <p:nvPr/>
          </p:nvSpPr>
          <p:spPr bwMode="auto">
            <a:xfrm>
              <a:off x="1456060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5" name="AutoShape 286"/>
            <p:cNvSpPr>
              <a:spLocks noChangeArrowheads="1"/>
            </p:cNvSpPr>
            <p:nvPr/>
          </p:nvSpPr>
          <p:spPr bwMode="auto">
            <a:xfrm>
              <a:off x="1471935" y="2414093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6" name="AutoShape 287"/>
            <p:cNvSpPr>
              <a:spLocks noChangeArrowheads="1"/>
            </p:cNvSpPr>
            <p:nvPr/>
          </p:nvSpPr>
          <p:spPr bwMode="auto">
            <a:xfrm>
              <a:off x="247682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AutoShape 288"/>
            <p:cNvSpPr>
              <a:spLocks noChangeArrowheads="1"/>
            </p:cNvSpPr>
            <p:nvPr/>
          </p:nvSpPr>
          <p:spPr bwMode="auto">
            <a:xfrm>
              <a:off x="2491110" y="2414093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8" name="AutoShape 289"/>
            <p:cNvSpPr>
              <a:spLocks noChangeArrowheads="1"/>
            </p:cNvSpPr>
            <p:nvPr/>
          </p:nvSpPr>
          <p:spPr bwMode="auto">
            <a:xfrm>
              <a:off x="3476947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9" name="AutoShape 290"/>
            <p:cNvSpPr>
              <a:spLocks noChangeArrowheads="1"/>
            </p:cNvSpPr>
            <p:nvPr/>
          </p:nvSpPr>
          <p:spPr bwMode="auto">
            <a:xfrm>
              <a:off x="3491235" y="2414093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0" name="AutoShape 291"/>
            <p:cNvSpPr>
              <a:spLocks noChangeArrowheads="1"/>
            </p:cNvSpPr>
            <p:nvPr/>
          </p:nvSpPr>
          <p:spPr bwMode="auto">
            <a:xfrm>
              <a:off x="4551685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1" name="AutoShape 292"/>
            <p:cNvSpPr>
              <a:spLocks noChangeArrowheads="1"/>
            </p:cNvSpPr>
            <p:nvPr/>
          </p:nvSpPr>
          <p:spPr bwMode="auto">
            <a:xfrm>
              <a:off x="4565972" y="2414093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2" name="AutoShape 293"/>
            <p:cNvSpPr>
              <a:spLocks noChangeArrowheads="1"/>
            </p:cNvSpPr>
            <p:nvPr/>
          </p:nvSpPr>
          <p:spPr bwMode="auto">
            <a:xfrm>
              <a:off x="5729610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3" name="AutoShape 294"/>
            <p:cNvSpPr>
              <a:spLocks noChangeArrowheads="1"/>
            </p:cNvSpPr>
            <p:nvPr/>
          </p:nvSpPr>
          <p:spPr bwMode="auto">
            <a:xfrm>
              <a:off x="5745485" y="2414093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4" name="AutoShape 295"/>
            <p:cNvSpPr>
              <a:spLocks noChangeArrowheads="1"/>
            </p:cNvSpPr>
            <p:nvPr/>
          </p:nvSpPr>
          <p:spPr bwMode="auto">
            <a:xfrm>
              <a:off x="673132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5" name="AutoShape 296"/>
            <p:cNvSpPr>
              <a:spLocks noChangeArrowheads="1"/>
            </p:cNvSpPr>
            <p:nvPr/>
          </p:nvSpPr>
          <p:spPr bwMode="auto">
            <a:xfrm>
              <a:off x="6745610" y="2414093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6" name="AutoShape 297"/>
            <p:cNvSpPr>
              <a:spLocks noChangeArrowheads="1"/>
            </p:cNvSpPr>
            <p:nvPr/>
          </p:nvSpPr>
          <p:spPr bwMode="auto">
            <a:xfrm>
              <a:off x="7804472" y="2414093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7" name="AutoShape 298"/>
            <p:cNvSpPr>
              <a:spLocks noChangeArrowheads="1"/>
            </p:cNvSpPr>
            <p:nvPr/>
          </p:nvSpPr>
          <p:spPr bwMode="auto">
            <a:xfrm>
              <a:off x="7820347" y="2414093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8" name="AutoShape 299"/>
            <p:cNvSpPr>
              <a:spLocks noChangeArrowheads="1"/>
            </p:cNvSpPr>
            <p:nvPr/>
          </p:nvSpPr>
          <p:spPr bwMode="auto">
            <a:xfrm>
              <a:off x="8790310" y="2414093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9" name="AutoShape 300"/>
            <p:cNvSpPr>
              <a:spLocks noChangeArrowheads="1"/>
            </p:cNvSpPr>
            <p:nvPr/>
          </p:nvSpPr>
          <p:spPr bwMode="auto">
            <a:xfrm>
              <a:off x="317822" y="2433877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0" name="AutoShape 301"/>
            <p:cNvSpPr>
              <a:spLocks noChangeArrowheads="1"/>
            </p:cNvSpPr>
            <p:nvPr/>
          </p:nvSpPr>
          <p:spPr bwMode="auto">
            <a:xfrm>
              <a:off x="1456060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1" name="AutoShape 302"/>
            <p:cNvSpPr>
              <a:spLocks noChangeArrowheads="1"/>
            </p:cNvSpPr>
            <p:nvPr/>
          </p:nvSpPr>
          <p:spPr bwMode="auto">
            <a:xfrm>
              <a:off x="247682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2" name="AutoShape 303"/>
            <p:cNvSpPr>
              <a:spLocks noChangeArrowheads="1"/>
            </p:cNvSpPr>
            <p:nvPr/>
          </p:nvSpPr>
          <p:spPr bwMode="auto">
            <a:xfrm>
              <a:off x="3476947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AutoShape 304"/>
            <p:cNvSpPr>
              <a:spLocks noChangeArrowheads="1"/>
            </p:cNvSpPr>
            <p:nvPr/>
          </p:nvSpPr>
          <p:spPr bwMode="auto">
            <a:xfrm>
              <a:off x="4551685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4" name="AutoShape 305"/>
            <p:cNvSpPr>
              <a:spLocks noChangeArrowheads="1"/>
            </p:cNvSpPr>
            <p:nvPr/>
          </p:nvSpPr>
          <p:spPr bwMode="auto">
            <a:xfrm>
              <a:off x="5729610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5" name="AutoShape 306"/>
            <p:cNvSpPr>
              <a:spLocks noChangeArrowheads="1"/>
            </p:cNvSpPr>
            <p:nvPr/>
          </p:nvSpPr>
          <p:spPr bwMode="auto">
            <a:xfrm>
              <a:off x="673132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6" name="AutoShape 307"/>
            <p:cNvSpPr>
              <a:spLocks noChangeArrowheads="1"/>
            </p:cNvSpPr>
            <p:nvPr/>
          </p:nvSpPr>
          <p:spPr bwMode="auto">
            <a:xfrm>
              <a:off x="7804472" y="2433877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7" name="AutoShape 308"/>
            <p:cNvSpPr>
              <a:spLocks noChangeArrowheads="1"/>
            </p:cNvSpPr>
            <p:nvPr/>
          </p:nvSpPr>
          <p:spPr bwMode="auto">
            <a:xfrm>
              <a:off x="8790310" y="2433877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52" name="Group 309"/>
            <p:cNvGrpSpPr>
              <a:grpSpLocks/>
            </p:cNvGrpSpPr>
            <p:nvPr/>
          </p:nvGrpSpPr>
          <p:grpSpPr bwMode="auto">
            <a:xfrm>
              <a:off x="341635" y="2697001"/>
              <a:ext cx="581025" cy="449091"/>
              <a:chOff x="217" y="3511"/>
              <a:chExt cx="366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5" name="AutoShape 310"/>
              <p:cNvSpPr>
                <a:spLocks noChangeArrowheads="1"/>
              </p:cNvSpPr>
              <p:nvPr/>
            </p:nvSpPr>
            <p:spPr bwMode="auto">
              <a:xfrm>
                <a:off x="217" y="3511"/>
                <a:ext cx="366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6" name="Group 311"/>
              <p:cNvGrpSpPr>
                <a:grpSpLocks/>
              </p:cNvGrpSpPr>
              <p:nvPr/>
            </p:nvGrpSpPr>
            <p:grpSpPr bwMode="auto">
              <a:xfrm>
                <a:off x="217" y="3511"/>
                <a:ext cx="366" cy="227"/>
                <a:chOff x="217" y="3511"/>
                <a:chExt cx="366" cy="227"/>
              </a:xfrm>
              <a:grpFill/>
            </p:grpSpPr>
            <p:sp>
              <p:nvSpPr>
                <p:cNvPr id="237" name="AutoShape 312"/>
                <p:cNvSpPr>
                  <a:spLocks noChangeArrowheads="1"/>
                </p:cNvSpPr>
                <p:nvPr/>
              </p:nvSpPr>
              <p:spPr bwMode="auto">
                <a:xfrm>
                  <a:off x="217" y="3511"/>
                  <a:ext cx="36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8" name="AutoShape 313"/>
                <p:cNvSpPr>
                  <a:spLocks noChangeArrowheads="1"/>
                </p:cNvSpPr>
                <p:nvPr/>
              </p:nvSpPr>
              <p:spPr bwMode="auto">
                <a:xfrm>
                  <a:off x="217" y="3511"/>
                  <a:ext cx="310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3 - 7</a:t>
                  </a:r>
                </a:p>
              </p:txBody>
            </p:sp>
          </p:grpSp>
        </p:grpSp>
        <p:grpSp>
          <p:nvGrpSpPr>
            <p:cNvPr id="360" name="Group 314"/>
            <p:cNvGrpSpPr>
              <a:grpSpLocks/>
            </p:cNvGrpSpPr>
            <p:nvPr/>
          </p:nvGrpSpPr>
          <p:grpSpPr bwMode="auto">
            <a:xfrm>
              <a:off x="1475110" y="2697001"/>
              <a:ext cx="749300" cy="449091"/>
              <a:chOff x="931" y="3511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31" name="AutoShape 315"/>
              <p:cNvSpPr>
                <a:spLocks noChangeArrowheads="1"/>
              </p:cNvSpPr>
              <p:nvPr/>
            </p:nvSpPr>
            <p:spPr bwMode="auto">
              <a:xfrm>
                <a:off x="931" y="3511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64" name="Group 316"/>
              <p:cNvGrpSpPr>
                <a:grpSpLocks/>
              </p:cNvGrpSpPr>
              <p:nvPr/>
            </p:nvGrpSpPr>
            <p:grpSpPr bwMode="auto">
              <a:xfrm>
                <a:off x="931" y="3511"/>
                <a:ext cx="472" cy="227"/>
                <a:chOff x="931" y="3511"/>
                <a:chExt cx="472" cy="227"/>
              </a:xfrm>
              <a:grpFill/>
            </p:grpSpPr>
            <p:sp>
              <p:nvSpPr>
                <p:cNvPr id="233" name="AutoShape 317"/>
                <p:cNvSpPr>
                  <a:spLocks noChangeArrowheads="1"/>
                </p:cNvSpPr>
                <p:nvPr/>
              </p:nvSpPr>
              <p:spPr bwMode="auto">
                <a:xfrm>
                  <a:off x="931" y="3511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4" name="AutoShape 318"/>
                <p:cNvSpPr>
                  <a:spLocks noChangeArrowheads="1"/>
                </p:cNvSpPr>
                <p:nvPr/>
              </p:nvSpPr>
              <p:spPr bwMode="auto">
                <a:xfrm>
                  <a:off x="931" y="3511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368" name="Group 319"/>
            <p:cNvGrpSpPr>
              <a:grpSpLocks/>
            </p:cNvGrpSpPr>
            <p:nvPr/>
          </p:nvGrpSpPr>
          <p:grpSpPr bwMode="auto">
            <a:xfrm>
              <a:off x="2491110" y="2697001"/>
              <a:ext cx="874713" cy="449091"/>
              <a:chOff x="1571" y="3511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27" name="AutoShape 320"/>
              <p:cNvSpPr>
                <a:spLocks noChangeArrowheads="1"/>
              </p:cNvSpPr>
              <p:nvPr/>
            </p:nvSpPr>
            <p:spPr bwMode="auto">
              <a:xfrm>
                <a:off x="1571" y="3511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72" name="Group 321"/>
              <p:cNvGrpSpPr>
                <a:grpSpLocks/>
              </p:cNvGrpSpPr>
              <p:nvPr/>
            </p:nvGrpSpPr>
            <p:grpSpPr bwMode="auto">
              <a:xfrm>
                <a:off x="1571" y="3511"/>
                <a:ext cx="551" cy="227"/>
                <a:chOff x="1571" y="3511"/>
                <a:chExt cx="551" cy="227"/>
              </a:xfrm>
              <a:grpFill/>
            </p:grpSpPr>
            <p:sp>
              <p:nvSpPr>
                <p:cNvPr id="229" name="AutoShape 322"/>
                <p:cNvSpPr>
                  <a:spLocks noChangeArrowheads="1"/>
                </p:cNvSpPr>
                <p:nvPr/>
              </p:nvSpPr>
              <p:spPr bwMode="auto">
                <a:xfrm>
                  <a:off x="1571" y="3511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0" name="AutoShape 323"/>
                <p:cNvSpPr>
                  <a:spLocks noChangeArrowheads="1"/>
                </p:cNvSpPr>
                <p:nvPr/>
              </p:nvSpPr>
              <p:spPr bwMode="auto">
                <a:xfrm>
                  <a:off x="1571" y="3511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376" name="Group 324"/>
            <p:cNvGrpSpPr>
              <a:grpSpLocks/>
            </p:cNvGrpSpPr>
            <p:nvPr/>
          </p:nvGrpSpPr>
          <p:grpSpPr bwMode="auto">
            <a:xfrm>
              <a:off x="3495997" y="2697001"/>
              <a:ext cx="862013" cy="449091"/>
              <a:chOff x="2204" y="3511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23" name="AutoShape 325"/>
              <p:cNvSpPr>
                <a:spLocks noChangeArrowheads="1"/>
              </p:cNvSpPr>
              <p:nvPr/>
            </p:nvSpPr>
            <p:spPr bwMode="auto">
              <a:xfrm>
                <a:off x="2204" y="3511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80" name="Group 326"/>
              <p:cNvGrpSpPr>
                <a:grpSpLocks/>
              </p:cNvGrpSpPr>
              <p:nvPr/>
            </p:nvGrpSpPr>
            <p:grpSpPr bwMode="auto">
              <a:xfrm>
                <a:off x="2204" y="3511"/>
                <a:ext cx="543" cy="227"/>
                <a:chOff x="2204" y="3511"/>
                <a:chExt cx="543" cy="227"/>
              </a:xfrm>
              <a:grpFill/>
            </p:grpSpPr>
            <p:sp>
              <p:nvSpPr>
                <p:cNvPr id="225" name="AutoShape 327"/>
                <p:cNvSpPr>
                  <a:spLocks noChangeArrowheads="1"/>
                </p:cNvSpPr>
                <p:nvPr/>
              </p:nvSpPr>
              <p:spPr bwMode="auto">
                <a:xfrm>
                  <a:off x="2204" y="3511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6" name="AutoShape 328"/>
                <p:cNvSpPr>
                  <a:spLocks noChangeArrowheads="1"/>
                </p:cNvSpPr>
                <p:nvPr/>
              </p:nvSpPr>
              <p:spPr bwMode="auto">
                <a:xfrm>
                  <a:off x="2204" y="3511"/>
                  <a:ext cx="4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grpSp>
          <p:nvGrpSpPr>
            <p:cNvPr id="384" name="Group 329"/>
            <p:cNvGrpSpPr>
              <a:grpSpLocks/>
            </p:cNvGrpSpPr>
            <p:nvPr/>
          </p:nvGrpSpPr>
          <p:grpSpPr bwMode="auto">
            <a:xfrm>
              <a:off x="4565972" y="2697001"/>
              <a:ext cx="682625" cy="449091"/>
              <a:chOff x="2878" y="3511"/>
              <a:chExt cx="430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9" name="AutoShape 330"/>
              <p:cNvSpPr>
                <a:spLocks noChangeArrowheads="1"/>
              </p:cNvSpPr>
              <p:nvPr/>
            </p:nvSpPr>
            <p:spPr bwMode="auto">
              <a:xfrm>
                <a:off x="2878" y="3511"/>
                <a:ext cx="430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88" name="Group 331"/>
              <p:cNvGrpSpPr>
                <a:grpSpLocks/>
              </p:cNvGrpSpPr>
              <p:nvPr/>
            </p:nvGrpSpPr>
            <p:grpSpPr bwMode="auto">
              <a:xfrm>
                <a:off x="2878" y="3511"/>
                <a:ext cx="430" cy="227"/>
                <a:chOff x="2878" y="3511"/>
                <a:chExt cx="430" cy="227"/>
              </a:xfrm>
              <a:grpFill/>
            </p:grpSpPr>
            <p:sp>
              <p:nvSpPr>
                <p:cNvPr id="221" name="AutoShape 332"/>
                <p:cNvSpPr>
                  <a:spLocks noChangeArrowheads="1"/>
                </p:cNvSpPr>
                <p:nvPr/>
              </p:nvSpPr>
              <p:spPr bwMode="auto">
                <a:xfrm>
                  <a:off x="2878" y="3511"/>
                  <a:ext cx="43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2" name="AutoShape 333"/>
                <p:cNvSpPr>
                  <a:spLocks noChangeArrowheads="1"/>
                </p:cNvSpPr>
                <p:nvPr/>
              </p:nvSpPr>
              <p:spPr bwMode="auto">
                <a:xfrm>
                  <a:off x="2878" y="3511"/>
                  <a:ext cx="357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 or 3</a:t>
                  </a:r>
                </a:p>
              </p:txBody>
            </p:sp>
          </p:grpSp>
        </p:grpSp>
        <p:grpSp>
          <p:nvGrpSpPr>
            <p:cNvPr id="392" name="Group 334"/>
            <p:cNvGrpSpPr>
              <a:grpSpLocks/>
            </p:cNvGrpSpPr>
            <p:nvPr/>
          </p:nvGrpSpPr>
          <p:grpSpPr bwMode="auto">
            <a:xfrm>
              <a:off x="5743897" y="2697001"/>
              <a:ext cx="749300" cy="449091"/>
              <a:chOff x="3620" y="3511"/>
              <a:chExt cx="472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5" name="AutoShape 335"/>
              <p:cNvSpPr>
                <a:spLocks noChangeArrowheads="1"/>
              </p:cNvSpPr>
              <p:nvPr/>
            </p:nvSpPr>
            <p:spPr bwMode="auto">
              <a:xfrm>
                <a:off x="3620" y="3511"/>
                <a:ext cx="472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6" name="Group 336"/>
              <p:cNvGrpSpPr>
                <a:grpSpLocks/>
              </p:cNvGrpSpPr>
              <p:nvPr/>
            </p:nvGrpSpPr>
            <p:grpSpPr bwMode="auto">
              <a:xfrm>
                <a:off x="3620" y="3511"/>
                <a:ext cx="472" cy="227"/>
                <a:chOff x="3620" y="3511"/>
                <a:chExt cx="472" cy="227"/>
              </a:xfrm>
              <a:grpFill/>
            </p:grpSpPr>
            <p:sp>
              <p:nvSpPr>
                <p:cNvPr id="217" name="AutoShape 337"/>
                <p:cNvSpPr>
                  <a:spLocks noChangeArrowheads="1"/>
                </p:cNvSpPr>
                <p:nvPr/>
              </p:nvSpPr>
              <p:spPr bwMode="auto">
                <a:xfrm>
                  <a:off x="3620" y="3511"/>
                  <a:ext cx="472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8" name="AutoShape 338"/>
                <p:cNvSpPr>
                  <a:spLocks noChangeArrowheads="1"/>
                </p:cNvSpPr>
                <p:nvPr/>
              </p:nvSpPr>
              <p:spPr bwMode="auto">
                <a:xfrm>
                  <a:off x="3620" y="3511"/>
                  <a:ext cx="378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400" name="Group 339"/>
            <p:cNvGrpSpPr>
              <a:grpSpLocks/>
            </p:cNvGrpSpPr>
            <p:nvPr/>
          </p:nvGrpSpPr>
          <p:grpSpPr bwMode="auto">
            <a:xfrm>
              <a:off x="6750372" y="2697001"/>
              <a:ext cx="874713" cy="449091"/>
              <a:chOff x="4254" y="3511"/>
              <a:chExt cx="551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11" name="AutoShape 340"/>
              <p:cNvSpPr>
                <a:spLocks noChangeArrowheads="1"/>
              </p:cNvSpPr>
              <p:nvPr/>
            </p:nvSpPr>
            <p:spPr bwMode="auto">
              <a:xfrm>
                <a:off x="4254" y="3511"/>
                <a:ext cx="551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04" name="Group 341"/>
              <p:cNvGrpSpPr>
                <a:grpSpLocks/>
              </p:cNvGrpSpPr>
              <p:nvPr/>
            </p:nvGrpSpPr>
            <p:grpSpPr bwMode="auto">
              <a:xfrm>
                <a:off x="4254" y="3511"/>
                <a:ext cx="551" cy="227"/>
                <a:chOff x="4254" y="3511"/>
                <a:chExt cx="551" cy="227"/>
              </a:xfrm>
              <a:grpFill/>
            </p:grpSpPr>
            <p:sp>
              <p:nvSpPr>
                <p:cNvPr id="213" name="AutoShape 342"/>
                <p:cNvSpPr>
                  <a:spLocks noChangeArrowheads="1"/>
                </p:cNvSpPr>
                <p:nvPr/>
              </p:nvSpPr>
              <p:spPr bwMode="auto">
                <a:xfrm>
                  <a:off x="4254" y="3511"/>
                  <a:ext cx="551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4" name="AutoShape 343"/>
                <p:cNvSpPr>
                  <a:spLocks noChangeArrowheads="1"/>
                </p:cNvSpPr>
                <p:nvPr/>
              </p:nvSpPr>
              <p:spPr bwMode="auto">
                <a:xfrm>
                  <a:off x="4254" y="3511"/>
                  <a:ext cx="44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408" name="Group 344"/>
            <p:cNvGrpSpPr>
              <a:grpSpLocks/>
            </p:cNvGrpSpPr>
            <p:nvPr/>
          </p:nvGrpSpPr>
          <p:grpSpPr bwMode="auto">
            <a:xfrm>
              <a:off x="7818760" y="2697001"/>
              <a:ext cx="862013" cy="449091"/>
              <a:chOff x="4927" y="3511"/>
              <a:chExt cx="543" cy="227"/>
            </a:xfrm>
            <a:solidFill>
              <a:schemeClr val="accent4">
                <a:lumMod val="25000"/>
                <a:lumOff val="75000"/>
              </a:schemeClr>
            </a:solidFill>
          </p:grpSpPr>
          <p:sp>
            <p:nvSpPr>
              <p:cNvPr id="207" name="AutoShape 345"/>
              <p:cNvSpPr>
                <a:spLocks noChangeArrowheads="1"/>
              </p:cNvSpPr>
              <p:nvPr/>
            </p:nvSpPr>
            <p:spPr bwMode="auto">
              <a:xfrm>
                <a:off x="4927" y="3511"/>
                <a:ext cx="543" cy="227"/>
              </a:xfrm>
              <a:prstGeom prst="roundRect">
                <a:avLst>
                  <a:gd name="adj" fmla="val 440"/>
                </a:avLst>
              </a:prstGeom>
              <a:grpFill/>
              <a:ln w="25400">
                <a:solidFill>
                  <a:schemeClr val="accent1">
                    <a:alpha val="99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" name="Group 346"/>
              <p:cNvGrpSpPr>
                <a:grpSpLocks/>
              </p:cNvGrpSpPr>
              <p:nvPr/>
            </p:nvGrpSpPr>
            <p:grpSpPr bwMode="auto">
              <a:xfrm>
                <a:off x="4927" y="3511"/>
                <a:ext cx="543" cy="227"/>
                <a:chOff x="4927" y="3511"/>
                <a:chExt cx="543" cy="227"/>
              </a:xfrm>
              <a:grpFill/>
            </p:grpSpPr>
            <p:sp>
              <p:nvSpPr>
                <p:cNvPr id="209" name="AutoShape 347"/>
                <p:cNvSpPr>
                  <a:spLocks noChangeArrowheads="1"/>
                </p:cNvSpPr>
                <p:nvPr/>
              </p:nvSpPr>
              <p:spPr bwMode="auto">
                <a:xfrm>
                  <a:off x="4927" y="3511"/>
                  <a:ext cx="543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0" name="AutoShape 348"/>
                <p:cNvSpPr>
                  <a:spLocks noChangeArrowheads="1"/>
                </p:cNvSpPr>
                <p:nvPr/>
              </p:nvSpPr>
              <p:spPr bwMode="auto">
                <a:xfrm>
                  <a:off x="4927" y="3511"/>
                  <a:ext cx="413" cy="147"/>
                </a:xfrm>
                <a:prstGeom prst="roundRect">
                  <a:avLst>
                    <a:gd name="adj" fmla="val 440"/>
                  </a:avLst>
                </a:prstGeom>
                <a:grpFill/>
                <a:ln w="25400">
                  <a:solidFill>
                    <a:schemeClr val="accent1">
                      <a:alpha val="99000"/>
                    </a:schemeClr>
                  </a:solidFill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0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sp>
          <p:nvSpPr>
            <p:cNvPr id="136" name="AutoShape 349"/>
            <p:cNvSpPr>
              <a:spLocks noChangeArrowheads="1"/>
            </p:cNvSpPr>
            <p:nvPr/>
          </p:nvSpPr>
          <p:spPr bwMode="auto">
            <a:xfrm>
              <a:off x="317822" y="2740525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7" name="AutoShape 350"/>
            <p:cNvSpPr>
              <a:spLocks noChangeArrowheads="1"/>
            </p:cNvSpPr>
            <p:nvPr/>
          </p:nvSpPr>
          <p:spPr bwMode="auto">
            <a:xfrm>
              <a:off x="347985" y="2740525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8" name="AutoShape 351"/>
            <p:cNvSpPr>
              <a:spLocks noChangeArrowheads="1"/>
            </p:cNvSpPr>
            <p:nvPr/>
          </p:nvSpPr>
          <p:spPr bwMode="auto">
            <a:xfrm>
              <a:off x="1456060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9" name="AutoShape 352"/>
            <p:cNvSpPr>
              <a:spLocks noChangeArrowheads="1"/>
            </p:cNvSpPr>
            <p:nvPr/>
          </p:nvSpPr>
          <p:spPr bwMode="auto">
            <a:xfrm>
              <a:off x="1471935" y="2740525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0" name="AutoShape 353"/>
            <p:cNvSpPr>
              <a:spLocks noChangeArrowheads="1"/>
            </p:cNvSpPr>
            <p:nvPr/>
          </p:nvSpPr>
          <p:spPr bwMode="auto">
            <a:xfrm>
              <a:off x="247682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1" name="AutoShape 354"/>
            <p:cNvSpPr>
              <a:spLocks noChangeArrowheads="1"/>
            </p:cNvSpPr>
            <p:nvPr/>
          </p:nvSpPr>
          <p:spPr bwMode="auto">
            <a:xfrm>
              <a:off x="2491110" y="2740525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2" name="AutoShape 355"/>
            <p:cNvSpPr>
              <a:spLocks noChangeArrowheads="1"/>
            </p:cNvSpPr>
            <p:nvPr/>
          </p:nvSpPr>
          <p:spPr bwMode="auto">
            <a:xfrm>
              <a:off x="3476947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3" name="AutoShape 356"/>
            <p:cNvSpPr>
              <a:spLocks noChangeArrowheads="1"/>
            </p:cNvSpPr>
            <p:nvPr/>
          </p:nvSpPr>
          <p:spPr bwMode="auto">
            <a:xfrm>
              <a:off x="3491235" y="2740525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4" name="AutoShape 357"/>
            <p:cNvSpPr>
              <a:spLocks noChangeArrowheads="1"/>
            </p:cNvSpPr>
            <p:nvPr/>
          </p:nvSpPr>
          <p:spPr bwMode="auto">
            <a:xfrm>
              <a:off x="4551685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5" name="AutoShape 358"/>
            <p:cNvSpPr>
              <a:spLocks noChangeArrowheads="1"/>
            </p:cNvSpPr>
            <p:nvPr/>
          </p:nvSpPr>
          <p:spPr bwMode="auto">
            <a:xfrm>
              <a:off x="4565972" y="2740525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6" name="AutoShape 359"/>
            <p:cNvSpPr>
              <a:spLocks noChangeArrowheads="1"/>
            </p:cNvSpPr>
            <p:nvPr/>
          </p:nvSpPr>
          <p:spPr bwMode="auto">
            <a:xfrm>
              <a:off x="5729610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7" name="AutoShape 360"/>
            <p:cNvSpPr>
              <a:spLocks noChangeArrowheads="1"/>
            </p:cNvSpPr>
            <p:nvPr/>
          </p:nvSpPr>
          <p:spPr bwMode="auto">
            <a:xfrm>
              <a:off x="5745485" y="2740525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8" name="AutoShape 361"/>
            <p:cNvSpPr>
              <a:spLocks noChangeArrowheads="1"/>
            </p:cNvSpPr>
            <p:nvPr/>
          </p:nvSpPr>
          <p:spPr bwMode="auto">
            <a:xfrm>
              <a:off x="673132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9" name="AutoShape 362"/>
            <p:cNvSpPr>
              <a:spLocks noChangeArrowheads="1"/>
            </p:cNvSpPr>
            <p:nvPr/>
          </p:nvSpPr>
          <p:spPr bwMode="auto">
            <a:xfrm>
              <a:off x="6745610" y="2740525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0" name="AutoShape 363"/>
            <p:cNvSpPr>
              <a:spLocks noChangeArrowheads="1"/>
            </p:cNvSpPr>
            <p:nvPr/>
          </p:nvSpPr>
          <p:spPr bwMode="auto">
            <a:xfrm>
              <a:off x="7804472" y="2740525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1" name="AutoShape 364"/>
            <p:cNvSpPr>
              <a:spLocks noChangeArrowheads="1"/>
            </p:cNvSpPr>
            <p:nvPr/>
          </p:nvSpPr>
          <p:spPr bwMode="auto">
            <a:xfrm>
              <a:off x="7820347" y="2740525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2" name="AutoShape 365"/>
            <p:cNvSpPr>
              <a:spLocks noChangeArrowheads="1"/>
            </p:cNvSpPr>
            <p:nvPr/>
          </p:nvSpPr>
          <p:spPr bwMode="auto">
            <a:xfrm>
              <a:off x="8790310" y="2740525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3" name="AutoShape 366"/>
            <p:cNvSpPr>
              <a:spLocks noChangeArrowheads="1"/>
            </p:cNvSpPr>
            <p:nvPr/>
          </p:nvSpPr>
          <p:spPr bwMode="auto">
            <a:xfrm>
              <a:off x="317822" y="2758331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4" name="AutoShape 367"/>
            <p:cNvSpPr>
              <a:spLocks noChangeArrowheads="1"/>
            </p:cNvSpPr>
            <p:nvPr/>
          </p:nvSpPr>
          <p:spPr bwMode="auto">
            <a:xfrm>
              <a:off x="1456060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5" name="AutoShape 368"/>
            <p:cNvSpPr>
              <a:spLocks noChangeArrowheads="1"/>
            </p:cNvSpPr>
            <p:nvPr/>
          </p:nvSpPr>
          <p:spPr bwMode="auto">
            <a:xfrm>
              <a:off x="247682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6" name="AutoShape 369"/>
            <p:cNvSpPr>
              <a:spLocks noChangeArrowheads="1"/>
            </p:cNvSpPr>
            <p:nvPr/>
          </p:nvSpPr>
          <p:spPr bwMode="auto">
            <a:xfrm>
              <a:off x="3476947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7" name="AutoShape 370"/>
            <p:cNvSpPr>
              <a:spLocks noChangeArrowheads="1"/>
            </p:cNvSpPr>
            <p:nvPr/>
          </p:nvSpPr>
          <p:spPr bwMode="auto">
            <a:xfrm>
              <a:off x="4551685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8" name="AutoShape 371"/>
            <p:cNvSpPr>
              <a:spLocks noChangeArrowheads="1"/>
            </p:cNvSpPr>
            <p:nvPr/>
          </p:nvSpPr>
          <p:spPr bwMode="auto">
            <a:xfrm>
              <a:off x="5729610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9" name="AutoShape 372"/>
            <p:cNvSpPr>
              <a:spLocks noChangeArrowheads="1"/>
            </p:cNvSpPr>
            <p:nvPr/>
          </p:nvSpPr>
          <p:spPr bwMode="auto">
            <a:xfrm>
              <a:off x="673132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0" name="AutoShape 373"/>
            <p:cNvSpPr>
              <a:spLocks noChangeArrowheads="1"/>
            </p:cNvSpPr>
            <p:nvPr/>
          </p:nvSpPr>
          <p:spPr bwMode="auto">
            <a:xfrm>
              <a:off x="7804472" y="2758331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1" name="AutoShape 374"/>
            <p:cNvSpPr>
              <a:spLocks noChangeArrowheads="1"/>
            </p:cNvSpPr>
            <p:nvPr/>
          </p:nvSpPr>
          <p:spPr bwMode="auto">
            <a:xfrm>
              <a:off x="8790310" y="2758331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2" name="AutoShape 415"/>
            <p:cNvSpPr>
              <a:spLocks noChangeArrowheads="1"/>
            </p:cNvSpPr>
            <p:nvPr/>
          </p:nvSpPr>
          <p:spPr bwMode="auto">
            <a:xfrm>
              <a:off x="317822" y="3064979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3" name="AutoShape 416"/>
            <p:cNvSpPr>
              <a:spLocks noChangeArrowheads="1"/>
            </p:cNvSpPr>
            <p:nvPr/>
          </p:nvSpPr>
          <p:spPr bwMode="auto">
            <a:xfrm>
              <a:off x="347985" y="3064979"/>
              <a:ext cx="11096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4" name="AutoShape 417"/>
            <p:cNvSpPr>
              <a:spLocks noChangeArrowheads="1"/>
            </p:cNvSpPr>
            <p:nvPr/>
          </p:nvSpPr>
          <p:spPr bwMode="auto">
            <a:xfrm>
              <a:off x="1456060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5" name="AutoShape 418"/>
            <p:cNvSpPr>
              <a:spLocks noChangeArrowheads="1"/>
            </p:cNvSpPr>
            <p:nvPr/>
          </p:nvSpPr>
          <p:spPr bwMode="auto">
            <a:xfrm>
              <a:off x="1471935" y="3064979"/>
              <a:ext cx="10048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6" name="AutoShape 419"/>
            <p:cNvSpPr>
              <a:spLocks noChangeArrowheads="1"/>
            </p:cNvSpPr>
            <p:nvPr/>
          </p:nvSpPr>
          <p:spPr bwMode="auto">
            <a:xfrm>
              <a:off x="247682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7" name="AutoShape 420"/>
            <p:cNvSpPr>
              <a:spLocks noChangeArrowheads="1"/>
            </p:cNvSpPr>
            <p:nvPr/>
          </p:nvSpPr>
          <p:spPr bwMode="auto">
            <a:xfrm>
              <a:off x="2491110" y="3064979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8" name="AutoShape 421"/>
            <p:cNvSpPr>
              <a:spLocks noChangeArrowheads="1"/>
            </p:cNvSpPr>
            <p:nvPr/>
          </p:nvSpPr>
          <p:spPr bwMode="auto">
            <a:xfrm>
              <a:off x="3476947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9" name="AutoShape 422"/>
            <p:cNvSpPr>
              <a:spLocks noChangeArrowheads="1"/>
            </p:cNvSpPr>
            <p:nvPr/>
          </p:nvSpPr>
          <p:spPr bwMode="auto">
            <a:xfrm>
              <a:off x="3491235" y="3064979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0" name="AutoShape 423"/>
            <p:cNvSpPr>
              <a:spLocks noChangeArrowheads="1"/>
            </p:cNvSpPr>
            <p:nvPr/>
          </p:nvSpPr>
          <p:spPr bwMode="auto">
            <a:xfrm>
              <a:off x="4551685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1" name="AutoShape 424"/>
            <p:cNvSpPr>
              <a:spLocks noChangeArrowheads="1"/>
            </p:cNvSpPr>
            <p:nvPr/>
          </p:nvSpPr>
          <p:spPr bwMode="auto">
            <a:xfrm>
              <a:off x="4565972" y="3064979"/>
              <a:ext cx="11636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2" name="AutoShape 425"/>
            <p:cNvSpPr>
              <a:spLocks noChangeArrowheads="1"/>
            </p:cNvSpPr>
            <p:nvPr/>
          </p:nvSpPr>
          <p:spPr bwMode="auto">
            <a:xfrm>
              <a:off x="5729610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3" name="AutoShape 426"/>
            <p:cNvSpPr>
              <a:spLocks noChangeArrowheads="1"/>
            </p:cNvSpPr>
            <p:nvPr/>
          </p:nvSpPr>
          <p:spPr bwMode="auto">
            <a:xfrm>
              <a:off x="5745485" y="3064979"/>
              <a:ext cx="98583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4" name="AutoShape 427"/>
            <p:cNvSpPr>
              <a:spLocks noChangeArrowheads="1"/>
            </p:cNvSpPr>
            <p:nvPr/>
          </p:nvSpPr>
          <p:spPr bwMode="auto">
            <a:xfrm>
              <a:off x="673132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5" name="AutoShape 428"/>
            <p:cNvSpPr>
              <a:spLocks noChangeArrowheads="1"/>
            </p:cNvSpPr>
            <p:nvPr/>
          </p:nvSpPr>
          <p:spPr bwMode="auto">
            <a:xfrm>
              <a:off x="6745610" y="3064979"/>
              <a:ext cx="1060450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6" name="AutoShape 429"/>
            <p:cNvSpPr>
              <a:spLocks noChangeArrowheads="1"/>
            </p:cNvSpPr>
            <p:nvPr/>
          </p:nvSpPr>
          <p:spPr bwMode="auto">
            <a:xfrm>
              <a:off x="7804472" y="3064979"/>
              <a:ext cx="14288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7" name="AutoShape 430"/>
            <p:cNvSpPr>
              <a:spLocks noChangeArrowheads="1"/>
            </p:cNvSpPr>
            <p:nvPr/>
          </p:nvSpPr>
          <p:spPr bwMode="auto">
            <a:xfrm>
              <a:off x="7820347" y="3064979"/>
              <a:ext cx="9699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8" name="AutoShape 431"/>
            <p:cNvSpPr>
              <a:spLocks noChangeArrowheads="1"/>
            </p:cNvSpPr>
            <p:nvPr/>
          </p:nvSpPr>
          <p:spPr bwMode="auto">
            <a:xfrm>
              <a:off x="8790310" y="3064979"/>
              <a:ext cx="30163" cy="17805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9" name="AutoShape 432"/>
            <p:cNvSpPr>
              <a:spLocks noChangeArrowheads="1"/>
            </p:cNvSpPr>
            <p:nvPr/>
          </p:nvSpPr>
          <p:spPr bwMode="auto">
            <a:xfrm>
              <a:off x="317822" y="3084763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0" name="AutoShape 433"/>
            <p:cNvSpPr>
              <a:spLocks noChangeArrowheads="1"/>
            </p:cNvSpPr>
            <p:nvPr/>
          </p:nvSpPr>
          <p:spPr bwMode="auto">
            <a:xfrm>
              <a:off x="317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1" name="AutoShape 434"/>
            <p:cNvSpPr>
              <a:spLocks noChangeArrowheads="1"/>
            </p:cNvSpPr>
            <p:nvPr/>
          </p:nvSpPr>
          <p:spPr bwMode="auto">
            <a:xfrm>
              <a:off x="317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2" name="AutoShape 435"/>
            <p:cNvSpPr>
              <a:spLocks noChangeArrowheads="1"/>
            </p:cNvSpPr>
            <p:nvPr/>
          </p:nvSpPr>
          <p:spPr bwMode="auto">
            <a:xfrm>
              <a:off x="347985" y="3391411"/>
              <a:ext cx="11096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3" name="AutoShape 436"/>
            <p:cNvSpPr>
              <a:spLocks noChangeArrowheads="1"/>
            </p:cNvSpPr>
            <p:nvPr/>
          </p:nvSpPr>
          <p:spPr bwMode="auto">
            <a:xfrm>
              <a:off x="1456060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4" name="AutoShape 437"/>
            <p:cNvSpPr>
              <a:spLocks noChangeArrowheads="1"/>
            </p:cNvSpPr>
            <p:nvPr/>
          </p:nvSpPr>
          <p:spPr bwMode="auto">
            <a:xfrm>
              <a:off x="145606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5" name="AutoShape 438"/>
            <p:cNvSpPr>
              <a:spLocks noChangeArrowheads="1"/>
            </p:cNvSpPr>
            <p:nvPr/>
          </p:nvSpPr>
          <p:spPr bwMode="auto">
            <a:xfrm>
              <a:off x="1486222" y="3391411"/>
              <a:ext cx="99060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6" name="AutoShape 439"/>
            <p:cNvSpPr>
              <a:spLocks noChangeArrowheads="1"/>
            </p:cNvSpPr>
            <p:nvPr/>
          </p:nvSpPr>
          <p:spPr bwMode="auto">
            <a:xfrm>
              <a:off x="247682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7" name="AutoShape 440"/>
            <p:cNvSpPr>
              <a:spLocks noChangeArrowheads="1"/>
            </p:cNvSpPr>
            <p:nvPr/>
          </p:nvSpPr>
          <p:spPr bwMode="auto">
            <a:xfrm>
              <a:off x="24768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8" name="AutoShape 441"/>
            <p:cNvSpPr>
              <a:spLocks noChangeArrowheads="1"/>
            </p:cNvSpPr>
            <p:nvPr/>
          </p:nvSpPr>
          <p:spPr bwMode="auto">
            <a:xfrm>
              <a:off x="2506985" y="3391411"/>
              <a:ext cx="9699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9" name="AutoShape 442"/>
            <p:cNvSpPr>
              <a:spLocks noChangeArrowheads="1"/>
            </p:cNvSpPr>
            <p:nvPr/>
          </p:nvSpPr>
          <p:spPr bwMode="auto">
            <a:xfrm>
              <a:off x="3476947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0" name="AutoShape 443"/>
            <p:cNvSpPr>
              <a:spLocks noChangeArrowheads="1"/>
            </p:cNvSpPr>
            <p:nvPr/>
          </p:nvSpPr>
          <p:spPr bwMode="auto">
            <a:xfrm>
              <a:off x="3476947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1" name="AutoShape 444"/>
            <p:cNvSpPr>
              <a:spLocks noChangeArrowheads="1"/>
            </p:cNvSpPr>
            <p:nvPr/>
          </p:nvSpPr>
          <p:spPr bwMode="auto">
            <a:xfrm>
              <a:off x="3507110" y="3391411"/>
              <a:ext cx="10445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2" name="AutoShape 445"/>
            <p:cNvSpPr>
              <a:spLocks noChangeArrowheads="1"/>
            </p:cNvSpPr>
            <p:nvPr/>
          </p:nvSpPr>
          <p:spPr bwMode="auto">
            <a:xfrm>
              <a:off x="4551685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3" name="AutoShape 446"/>
            <p:cNvSpPr>
              <a:spLocks noChangeArrowheads="1"/>
            </p:cNvSpPr>
            <p:nvPr/>
          </p:nvSpPr>
          <p:spPr bwMode="auto">
            <a:xfrm>
              <a:off x="4551685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4" name="AutoShape 447"/>
            <p:cNvSpPr>
              <a:spLocks noChangeArrowheads="1"/>
            </p:cNvSpPr>
            <p:nvPr/>
          </p:nvSpPr>
          <p:spPr bwMode="auto">
            <a:xfrm>
              <a:off x="4581847" y="3391411"/>
              <a:ext cx="1149350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5" name="AutoShape 448"/>
            <p:cNvSpPr>
              <a:spLocks noChangeArrowheads="1"/>
            </p:cNvSpPr>
            <p:nvPr/>
          </p:nvSpPr>
          <p:spPr bwMode="auto">
            <a:xfrm>
              <a:off x="5729610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6" name="AutoShape 449"/>
            <p:cNvSpPr>
              <a:spLocks noChangeArrowheads="1"/>
            </p:cNvSpPr>
            <p:nvPr/>
          </p:nvSpPr>
          <p:spPr bwMode="auto">
            <a:xfrm>
              <a:off x="57296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7" name="AutoShape 450"/>
            <p:cNvSpPr>
              <a:spLocks noChangeArrowheads="1"/>
            </p:cNvSpPr>
            <p:nvPr/>
          </p:nvSpPr>
          <p:spPr bwMode="auto">
            <a:xfrm>
              <a:off x="5759772" y="3391411"/>
              <a:ext cx="9699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8" name="AutoShape 451"/>
            <p:cNvSpPr>
              <a:spLocks noChangeArrowheads="1"/>
            </p:cNvSpPr>
            <p:nvPr/>
          </p:nvSpPr>
          <p:spPr bwMode="auto">
            <a:xfrm>
              <a:off x="673132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9" name="AutoShape 452"/>
            <p:cNvSpPr>
              <a:spLocks noChangeArrowheads="1"/>
            </p:cNvSpPr>
            <p:nvPr/>
          </p:nvSpPr>
          <p:spPr bwMode="auto">
            <a:xfrm>
              <a:off x="673132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0" name="AutoShape 453"/>
            <p:cNvSpPr>
              <a:spLocks noChangeArrowheads="1"/>
            </p:cNvSpPr>
            <p:nvPr/>
          </p:nvSpPr>
          <p:spPr bwMode="auto">
            <a:xfrm>
              <a:off x="6759897" y="3391411"/>
              <a:ext cx="10445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1" name="AutoShape 454"/>
            <p:cNvSpPr>
              <a:spLocks noChangeArrowheads="1"/>
            </p:cNvSpPr>
            <p:nvPr/>
          </p:nvSpPr>
          <p:spPr bwMode="auto">
            <a:xfrm>
              <a:off x="7804472" y="3084763"/>
              <a:ext cx="14288" cy="306648"/>
            </a:xfrm>
            <a:prstGeom prst="roundRect">
              <a:avLst>
                <a:gd name="adj" fmla="val 12500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2" name="AutoShape 455"/>
            <p:cNvSpPr>
              <a:spLocks noChangeArrowheads="1"/>
            </p:cNvSpPr>
            <p:nvPr/>
          </p:nvSpPr>
          <p:spPr bwMode="auto">
            <a:xfrm>
              <a:off x="7804472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3" name="AutoShape 456"/>
            <p:cNvSpPr>
              <a:spLocks noChangeArrowheads="1"/>
            </p:cNvSpPr>
            <p:nvPr/>
          </p:nvSpPr>
          <p:spPr bwMode="auto">
            <a:xfrm>
              <a:off x="7834635" y="3391411"/>
              <a:ext cx="955675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4" name="AutoShape 457"/>
            <p:cNvSpPr>
              <a:spLocks noChangeArrowheads="1"/>
            </p:cNvSpPr>
            <p:nvPr/>
          </p:nvSpPr>
          <p:spPr bwMode="auto">
            <a:xfrm>
              <a:off x="8790310" y="3084763"/>
              <a:ext cx="30163" cy="306648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5" name="AutoShape 458"/>
            <p:cNvSpPr>
              <a:spLocks noChangeArrowheads="1"/>
            </p:cNvSpPr>
            <p:nvPr/>
          </p:nvSpPr>
          <p:spPr bwMode="auto">
            <a:xfrm>
              <a:off x="87903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6" name="AutoShape 459"/>
            <p:cNvSpPr>
              <a:spLocks noChangeArrowheads="1"/>
            </p:cNvSpPr>
            <p:nvPr/>
          </p:nvSpPr>
          <p:spPr bwMode="auto">
            <a:xfrm>
              <a:off x="8790310" y="3391411"/>
              <a:ext cx="30163" cy="37589"/>
            </a:xfrm>
            <a:prstGeom prst="roundRect">
              <a:avLst>
                <a:gd name="adj" fmla="val 5556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25400">
              <a:solidFill>
                <a:schemeClr val="accent1">
                  <a:alpha val="99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4096" name="Group 166"/>
          <p:cNvGrpSpPr>
            <a:grpSpLocks/>
          </p:cNvGrpSpPr>
          <p:nvPr/>
        </p:nvGrpSpPr>
        <p:grpSpPr bwMode="auto">
          <a:xfrm>
            <a:off x="395536" y="3789041"/>
            <a:ext cx="8496944" cy="1224136"/>
            <a:chOff x="528" y="1488"/>
            <a:chExt cx="4545" cy="723"/>
          </a:xfrm>
          <a:solidFill>
            <a:schemeClr val="tx1">
              <a:lumMod val="20000"/>
              <a:lumOff val="80000"/>
            </a:schemeClr>
          </a:solidFill>
        </p:grpSpPr>
        <p:grpSp>
          <p:nvGrpSpPr>
            <p:cNvPr id="4097" name="Group 3"/>
            <p:cNvGrpSpPr>
              <a:grpSpLocks/>
            </p:cNvGrpSpPr>
            <p:nvPr/>
          </p:nvGrpSpPr>
          <p:grpSpPr bwMode="auto">
            <a:xfrm>
              <a:off x="541" y="1488"/>
              <a:ext cx="717" cy="227"/>
              <a:chOff x="317" y="755"/>
              <a:chExt cx="717" cy="227"/>
            </a:xfrm>
            <a:grpFill/>
          </p:grpSpPr>
          <p:sp>
            <p:nvSpPr>
              <p:cNvPr id="571" name="AutoShape 4"/>
              <p:cNvSpPr>
                <a:spLocks noChangeArrowheads="1"/>
              </p:cNvSpPr>
              <p:nvPr/>
            </p:nvSpPr>
            <p:spPr bwMode="auto">
              <a:xfrm>
                <a:off x="317" y="755"/>
                <a:ext cx="717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/>
            </p:nvGrpSpPr>
            <p:grpSpPr bwMode="auto">
              <a:xfrm>
                <a:off x="317" y="755"/>
                <a:ext cx="717" cy="227"/>
                <a:chOff x="317" y="755"/>
                <a:chExt cx="717" cy="227"/>
              </a:xfrm>
              <a:grpFill/>
            </p:grpSpPr>
            <p:sp>
              <p:nvSpPr>
                <p:cNvPr id="573" name="AutoShape 6"/>
                <p:cNvSpPr>
                  <a:spLocks noChangeArrowheads="1"/>
                </p:cNvSpPr>
                <p:nvPr/>
              </p:nvSpPr>
              <p:spPr bwMode="auto">
                <a:xfrm>
                  <a:off x="317" y="755"/>
                  <a:ext cx="71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74" name="AutoShape 7"/>
                <p:cNvSpPr>
                  <a:spLocks noChangeArrowheads="1"/>
                </p:cNvSpPr>
                <p:nvPr/>
              </p:nvSpPr>
              <p:spPr bwMode="auto">
                <a:xfrm>
                  <a:off x="317" y="755"/>
                  <a:ext cx="676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Object type</a:t>
                  </a:r>
                </a:p>
              </p:txBody>
            </p:sp>
          </p:grpSp>
        </p:grpSp>
        <p:grpSp>
          <p:nvGrpSpPr>
            <p:cNvPr id="4102" name="Group 8"/>
            <p:cNvGrpSpPr>
              <a:grpSpLocks/>
            </p:cNvGrpSpPr>
            <p:nvPr/>
          </p:nvGrpSpPr>
          <p:grpSpPr bwMode="auto">
            <a:xfrm>
              <a:off x="1994" y="1488"/>
              <a:ext cx="479" cy="227"/>
              <a:chOff x="1770" y="755"/>
              <a:chExt cx="479" cy="227"/>
            </a:xfrm>
            <a:grpFill/>
          </p:grpSpPr>
          <p:sp>
            <p:nvSpPr>
              <p:cNvPr id="567" name="AutoShape 9"/>
              <p:cNvSpPr>
                <a:spLocks noChangeArrowheads="1"/>
              </p:cNvSpPr>
              <p:nvPr/>
            </p:nvSpPr>
            <p:spPr bwMode="auto">
              <a:xfrm>
                <a:off x="1770" y="755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3" name="Group 10"/>
              <p:cNvGrpSpPr>
                <a:grpSpLocks/>
              </p:cNvGrpSpPr>
              <p:nvPr/>
            </p:nvGrpSpPr>
            <p:grpSpPr bwMode="auto">
              <a:xfrm>
                <a:off x="1770" y="755"/>
                <a:ext cx="479" cy="227"/>
                <a:chOff x="1770" y="755"/>
                <a:chExt cx="479" cy="227"/>
              </a:xfrm>
              <a:grpFill/>
            </p:grpSpPr>
            <p:sp>
              <p:nvSpPr>
                <p:cNvPr id="569" name="AutoShape 11"/>
                <p:cNvSpPr>
                  <a:spLocks noChangeArrowheads="1"/>
                </p:cNvSpPr>
                <p:nvPr/>
              </p:nvSpPr>
              <p:spPr bwMode="auto">
                <a:xfrm>
                  <a:off x="1770" y="755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70" name="AutoShape 12"/>
                <p:cNvSpPr>
                  <a:spLocks noChangeArrowheads="1"/>
                </p:cNvSpPr>
                <p:nvPr/>
              </p:nvSpPr>
              <p:spPr bwMode="auto">
                <a:xfrm>
                  <a:off x="1770" y="755"/>
                  <a:ext cx="44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Simple</a:t>
                  </a:r>
                </a:p>
              </p:txBody>
            </p:sp>
          </p:grpSp>
        </p:grpSp>
        <p:grpSp>
          <p:nvGrpSpPr>
            <p:cNvPr id="4104" name="Group 13"/>
            <p:cNvGrpSpPr>
              <a:grpSpLocks/>
            </p:cNvGrpSpPr>
            <p:nvPr/>
          </p:nvGrpSpPr>
          <p:grpSpPr bwMode="auto">
            <a:xfrm>
              <a:off x="3089" y="1488"/>
              <a:ext cx="550" cy="227"/>
              <a:chOff x="2865" y="755"/>
              <a:chExt cx="550" cy="227"/>
            </a:xfrm>
            <a:grpFill/>
          </p:grpSpPr>
          <p:sp>
            <p:nvSpPr>
              <p:cNvPr id="563" name="AutoShape 14"/>
              <p:cNvSpPr>
                <a:spLocks noChangeArrowheads="1"/>
              </p:cNvSpPr>
              <p:nvPr/>
            </p:nvSpPr>
            <p:spPr bwMode="auto">
              <a:xfrm>
                <a:off x="2865" y="755"/>
                <a:ext cx="550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5" name="Group 15"/>
              <p:cNvGrpSpPr>
                <a:grpSpLocks/>
              </p:cNvGrpSpPr>
              <p:nvPr/>
            </p:nvGrpSpPr>
            <p:grpSpPr bwMode="auto">
              <a:xfrm>
                <a:off x="2865" y="755"/>
                <a:ext cx="550" cy="227"/>
                <a:chOff x="2865" y="755"/>
                <a:chExt cx="550" cy="227"/>
              </a:xfrm>
              <a:grpFill/>
            </p:grpSpPr>
            <p:sp>
              <p:nvSpPr>
                <p:cNvPr id="565" name="AutoShape 16"/>
                <p:cNvSpPr>
                  <a:spLocks noChangeArrowheads="1"/>
                </p:cNvSpPr>
                <p:nvPr/>
              </p:nvSpPr>
              <p:spPr bwMode="auto">
                <a:xfrm>
                  <a:off x="2865" y="755"/>
                  <a:ext cx="550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66" name="AutoShape 17"/>
                <p:cNvSpPr>
                  <a:spLocks noChangeArrowheads="1"/>
                </p:cNvSpPr>
                <p:nvPr/>
              </p:nvSpPr>
              <p:spPr bwMode="auto">
                <a:xfrm>
                  <a:off x="2865" y="755"/>
                  <a:ext cx="49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Medium</a:t>
                  </a:r>
                </a:p>
              </p:txBody>
            </p:sp>
          </p:grpSp>
        </p:grpSp>
        <p:grpSp>
          <p:nvGrpSpPr>
            <p:cNvPr id="4106" name="Group 18"/>
            <p:cNvGrpSpPr>
              <a:grpSpLocks/>
            </p:cNvGrpSpPr>
            <p:nvPr/>
          </p:nvGrpSpPr>
          <p:grpSpPr bwMode="auto">
            <a:xfrm>
              <a:off x="4214" y="1488"/>
              <a:ext cx="558" cy="227"/>
              <a:chOff x="3990" y="755"/>
              <a:chExt cx="558" cy="227"/>
            </a:xfrm>
            <a:grpFill/>
          </p:grpSpPr>
          <p:sp>
            <p:nvSpPr>
              <p:cNvPr id="559" name="AutoShape 19"/>
              <p:cNvSpPr>
                <a:spLocks noChangeArrowheads="1"/>
              </p:cNvSpPr>
              <p:nvPr/>
            </p:nvSpPr>
            <p:spPr bwMode="auto">
              <a:xfrm>
                <a:off x="3990" y="755"/>
                <a:ext cx="557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7" name="Group 20"/>
              <p:cNvGrpSpPr>
                <a:grpSpLocks/>
              </p:cNvGrpSpPr>
              <p:nvPr/>
            </p:nvGrpSpPr>
            <p:grpSpPr bwMode="auto">
              <a:xfrm>
                <a:off x="3991" y="755"/>
                <a:ext cx="557" cy="227"/>
                <a:chOff x="3991" y="755"/>
                <a:chExt cx="557" cy="227"/>
              </a:xfrm>
              <a:grpFill/>
            </p:grpSpPr>
            <p:sp>
              <p:nvSpPr>
                <p:cNvPr id="561" name="AutoShape 21"/>
                <p:cNvSpPr>
                  <a:spLocks noChangeArrowheads="1"/>
                </p:cNvSpPr>
                <p:nvPr/>
              </p:nvSpPr>
              <p:spPr bwMode="auto">
                <a:xfrm>
                  <a:off x="3991" y="755"/>
                  <a:ext cx="557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62" name="AutoShape 22"/>
                <p:cNvSpPr>
                  <a:spLocks noChangeArrowheads="1"/>
                </p:cNvSpPr>
                <p:nvPr/>
              </p:nvSpPr>
              <p:spPr bwMode="auto">
                <a:xfrm>
                  <a:off x="3991" y="755"/>
                  <a:ext cx="485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 i="1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Difficult</a:t>
                  </a:r>
                </a:p>
              </p:txBody>
            </p:sp>
          </p:grpSp>
        </p:grpSp>
        <p:sp>
          <p:nvSpPr>
            <p:cNvPr id="430" name="AutoShape 23"/>
            <p:cNvSpPr>
              <a:spLocks noChangeArrowheads="1"/>
            </p:cNvSpPr>
            <p:nvPr/>
          </p:nvSpPr>
          <p:spPr bwMode="auto">
            <a:xfrm>
              <a:off x="528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1" name="AutoShape 24"/>
            <p:cNvSpPr>
              <a:spLocks noChangeArrowheads="1"/>
            </p:cNvSpPr>
            <p:nvPr/>
          </p:nvSpPr>
          <p:spPr bwMode="auto">
            <a:xfrm>
              <a:off x="528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2" name="AutoShape 25"/>
            <p:cNvSpPr>
              <a:spLocks noChangeArrowheads="1"/>
            </p:cNvSpPr>
            <p:nvPr/>
          </p:nvSpPr>
          <p:spPr bwMode="auto">
            <a:xfrm>
              <a:off x="546" y="1501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3" name="AutoShape 26"/>
            <p:cNvSpPr>
              <a:spLocks noChangeArrowheads="1"/>
            </p:cNvSpPr>
            <p:nvPr/>
          </p:nvSpPr>
          <p:spPr bwMode="auto">
            <a:xfrm>
              <a:off x="166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4" name="AutoShape 27"/>
            <p:cNvSpPr>
              <a:spLocks noChangeArrowheads="1"/>
            </p:cNvSpPr>
            <p:nvPr/>
          </p:nvSpPr>
          <p:spPr bwMode="auto">
            <a:xfrm>
              <a:off x="1683" y="1501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5" name="AutoShape 28"/>
            <p:cNvSpPr>
              <a:spLocks noChangeArrowheads="1"/>
            </p:cNvSpPr>
            <p:nvPr/>
          </p:nvSpPr>
          <p:spPr bwMode="auto">
            <a:xfrm>
              <a:off x="2796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6" name="AutoShape 29"/>
            <p:cNvSpPr>
              <a:spLocks noChangeArrowheads="1"/>
            </p:cNvSpPr>
            <p:nvPr/>
          </p:nvSpPr>
          <p:spPr bwMode="auto">
            <a:xfrm>
              <a:off x="2814" y="1501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7" name="AutoShape 30"/>
            <p:cNvSpPr>
              <a:spLocks noChangeArrowheads="1"/>
            </p:cNvSpPr>
            <p:nvPr/>
          </p:nvSpPr>
          <p:spPr bwMode="auto">
            <a:xfrm>
              <a:off x="3927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8" name="AutoShape 31"/>
            <p:cNvSpPr>
              <a:spLocks noChangeArrowheads="1"/>
            </p:cNvSpPr>
            <p:nvPr/>
          </p:nvSpPr>
          <p:spPr bwMode="auto">
            <a:xfrm>
              <a:off x="3946" y="1501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9" name="AutoShape 32"/>
            <p:cNvSpPr>
              <a:spLocks noChangeArrowheads="1"/>
            </p:cNvSpPr>
            <p:nvPr/>
          </p:nvSpPr>
          <p:spPr bwMode="auto">
            <a:xfrm>
              <a:off x="505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0" name="AutoShape 33"/>
            <p:cNvSpPr>
              <a:spLocks noChangeArrowheads="1"/>
            </p:cNvSpPr>
            <p:nvPr/>
          </p:nvSpPr>
          <p:spPr bwMode="auto">
            <a:xfrm>
              <a:off x="5055" y="1501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1" name="AutoShape 34"/>
            <p:cNvSpPr>
              <a:spLocks noChangeArrowheads="1"/>
            </p:cNvSpPr>
            <p:nvPr/>
          </p:nvSpPr>
          <p:spPr bwMode="auto">
            <a:xfrm>
              <a:off x="528" y="1519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2" name="AutoShape 35"/>
            <p:cNvSpPr>
              <a:spLocks noChangeArrowheads="1"/>
            </p:cNvSpPr>
            <p:nvPr/>
          </p:nvSpPr>
          <p:spPr bwMode="auto">
            <a:xfrm>
              <a:off x="1665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3" name="AutoShape 36"/>
            <p:cNvSpPr>
              <a:spLocks noChangeArrowheads="1"/>
            </p:cNvSpPr>
            <p:nvPr/>
          </p:nvSpPr>
          <p:spPr bwMode="auto">
            <a:xfrm>
              <a:off x="2796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4" name="AutoShape 37"/>
            <p:cNvSpPr>
              <a:spLocks noChangeArrowheads="1"/>
            </p:cNvSpPr>
            <p:nvPr/>
          </p:nvSpPr>
          <p:spPr bwMode="auto">
            <a:xfrm>
              <a:off x="3927" y="1519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5" name="AutoShape 38"/>
            <p:cNvSpPr>
              <a:spLocks noChangeArrowheads="1"/>
            </p:cNvSpPr>
            <p:nvPr/>
          </p:nvSpPr>
          <p:spPr bwMode="auto">
            <a:xfrm>
              <a:off x="5055" y="1519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08" name="Group 39"/>
            <p:cNvGrpSpPr>
              <a:grpSpLocks/>
            </p:cNvGrpSpPr>
            <p:nvPr/>
          </p:nvGrpSpPr>
          <p:grpSpPr bwMode="auto">
            <a:xfrm>
              <a:off x="541" y="1659"/>
              <a:ext cx="479" cy="227"/>
              <a:chOff x="317" y="926"/>
              <a:chExt cx="479" cy="227"/>
            </a:xfrm>
            <a:grpFill/>
          </p:grpSpPr>
          <p:sp>
            <p:nvSpPr>
              <p:cNvPr id="555" name="AutoShape 40"/>
              <p:cNvSpPr>
                <a:spLocks noChangeArrowheads="1"/>
              </p:cNvSpPr>
              <p:nvPr/>
            </p:nvSpPr>
            <p:spPr bwMode="auto">
              <a:xfrm>
                <a:off x="317" y="926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09" name="Group 41"/>
              <p:cNvGrpSpPr>
                <a:grpSpLocks/>
              </p:cNvGrpSpPr>
              <p:nvPr/>
            </p:nvGrpSpPr>
            <p:grpSpPr bwMode="auto">
              <a:xfrm>
                <a:off x="317" y="926"/>
                <a:ext cx="479" cy="227"/>
                <a:chOff x="317" y="926"/>
                <a:chExt cx="479" cy="227"/>
              </a:xfrm>
              <a:grpFill/>
            </p:grpSpPr>
            <p:sp>
              <p:nvSpPr>
                <p:cNvPr id="557" name="AutoShape 42"/>
                <p:cNvSpPr>
                  <a:spLocks noChangeArrowheads="1"/>
                </p:cNvSpPr>
                <p:nvPr/>
              </p:nvSpPr>
              <p:spPr bwMode="auto">
                <a:xfrm>
                  <a:off x="317" y="926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8" name="AutoShape 43"/>
                <p:cNvSpPr>
                  <a:spLocks noChangeArrowheads="1"/>
                </p:cNvSpPr>
                <p:nvPr/>
              </p:nvSpPr>
              <p:spPr bwMode="auto">
                <a:xfrm>
                  <a:off x="317" y="926"/>
                  <a:ext cx="448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Screen</a:t>
                  </a:r>
                </a:p>
              </p:txBody>
            </p:sp>
          </p:grpSp>
        </p:grpSp>
        <p:grpSp>
          <p:nvGrpSpPr>
            <p:cNvPr id="4110" name="Group 44"/>
            <p:cNvGrpSpPr>
              <a:grpSpLocks/>
            </p:cNvGrpSpPr>
            <p:nvPr/>
          </p:nvGrpSpPr>
          <p:grpSpPr bwMode="auto">
            <a:xfrm>
              <a:off x="2137" y="1659"/>
              <a:ext cx="195" cy="227"/>
              <a:chOff x="1913" y="926"/>
              <a:chExt cx="195" cy="227"/>
            </a:xfrm>
            <a:grpFill/>
          </p:grpSpPr>
          <p:sp>
            <p:nvSpPr>
              <p:cNvPr id="551" name="AutoShape 45"/>
              <p:cNvSpPr>
                <a:spLocks noChangeArrowheads="1"/>
              </p:cNvSpPr>
              <p:nvPr/>
            </p:nvSpPr>
            <p:spPr bwMode="auto">
              <a:xfrm>
                <a:off x="1913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1" name="Group 46"/>
              <p:cNvGrpSpPr>
                <a:grpSpLocks/>
              </p:cNvGrpSpPr>
              <p:nvPr/>
            </p:nvGrpSpPr>
            <p:grpSpPr bwMode="auto">
              <a:xfrm>
                <a:off x="1913" y="926"/>
                <a:ext cx="195" cy="227"/>
                <a:chOff x="1913" y="926"/>
                <a:chExt cx="195" cy="227"/>
              </a:xfrm>
              <a:grpFill/>
            </p:grpSpPr>
            <p:sp>
              <p:nvSpPr>
                <p:cNvPr id="553" name="AutoShape 47"/>
                <p:cNvSpPr>
                  <a:spLocks noChangeArrowheads="1"/>
                </p:cNvSpPr>
                <p:nvPr/>
              </p:nvSpPr>
              <p:spPr bwMode="auto">
                <a:xfrm>
                  <a:off x="1913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4" name="AutoShape 48"/>
                <p:cNvSpPr>
                  <a:spLocks noChangeArrowheads="1"/>
                </p:cNvSpPr>
                <p:nvPr/>
              </p:nvSpPr>
              <p:spPr bwMode="auto">
                <a:xfrm>
                  <a:off x="1913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1</a:t>
                  </a:r>
                </a:p>
              </p:txBody>
            </p:sp>
          </p:grpSp>
        </p:grpSp>
        <p:grpSp>
          <p:nvGrpSpPr>
            <p:cNvPr id="4112" name="Group 49"/>
            <p:cNvGrpSpPr>
              <a:grpSpLocks/>
            </p:cNvGrpSpPr>
            <p:nvPr/>
          </p:nvGrpSpPr>
          <p:grpSpPr bwMode="auto">
            <a:xfrm>
              <a:off x="3268" y="1659"/>
              <a:ext cx="195" cy="227"/>
              <a:chOff x="3044" y="926"/>
              <a:chExt cx="195" cy="227"/>
            </a:xfrm>
            <a:grpFill/>
          </p:grpSpPr>
          <p:sp>
            <p:nvSpPr>
              <p:cNvPr id="547" name="AutoShape 50"/>
              <p:cNvSpPr>
                <a:spLocks noChangeArrowheads="1"/>
              </p:cNvSpPr>
              <p:nvPr/>
            </p:nvSpPr>
            <p:spPr bwMode="auto">
              <a:xfrm>
                <a:off x="3044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3" name="Group 51"/>
              <p:cNvGrpSpPr>
                <a:grpSpLocks/>
              </p:cNvGrpSpPr>
              <p:nvPr/>
            </p:nvGrpSpPr>
            <p:grpSpPr bwMode="auto">
              <a:xfrm>
                <a:off x="3044" y="926"/>
                <a:ext cx="195" cy="227"/>
                <a:chOff x="3044" y="926"/>
                <a:chExt cx="195" cy="227"/>
              </a:xfrm>
              <a:grpFill/>
            </p:grpSpPr>
            <p:sp>
              <p:nvSpPr>
                <p:cNvPr id="549" name="AutoShape 52"/>
                <p:cNvSpPr>
                  <a:spLocks noChangeArrowheads="1"/>
                </p:cNvSpPr>
                <p:nvPr/>
              </p:nvSpPr>
              <p:spPr bwMode="auto">
                <a:xfrm>
                  <a:off x="3044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50" name="AutoShape 53"/>
                <p:cNvSpPr>
                  <a:spLocks noChangeArrowheads="1"/>
                </p:cNvSpPr>
                <p:nvPr/>
              </p:nvSpPr>
              <p:spPr bwMode="auto">
                <a:xfrm>
                  <a:off x="3044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4114" name="Group 54"/>
            <p:cNvGrpSpPr>
              <a:grpSpLocks/>
            </p:cNvGrpSpPr>
            <p:nvPr/>
          </p:nvGrpSpPr>
          <p:grpSpPr bwMode="auto">
            <a:xfrm>
              <a:off x="4399" y="1659"/>
              <a:ext cx="195" cy="227"/>
              <a:chOff x="4175" y="926"/>
              <a:chExt cx="195" cy="227"/>
            </a:xfrm>
            <a:grpFill/>
          </p:grpSpPr>
          <p:sp>
            <p:nvSpPr>
              <p:cNvPr id="543" name="AutoShape 55"/>
              <p:cNvSpPr>
                <a:spLocks noChangeArrowheads="1"/>
              </p:cNvSpPr>
              <p:nvPr/>
            </p:nvSpPr>
            <p:spPr bwMode="auto">
              <a:xfrm>
                <a:off x="4175" y="926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5" name="Group 56"/>
              <p:cNvGrpSpPr>
                <a:grpSpLocks/>
              </p:cNvGrpSpPr>
              <p:nvPr/>
            </p:nvGrpSpPr>
            <p:grpSpPr bwMode="auto">
              <a:xfrm>
                <a:off x="4175" y="926"/>
                <a:ext cx="195" cy="227"/>
                <a:chOff x="4175" y="926"/>
                <a:chExt cx="195" cy="227"/>
              </a:xfrm>
              <a:grpFill/>
            </p:grpSpPr>
            <p:sp>
              <p:nvSpPr>
                <p:cNvPr id="545" name="AutoShape 57"/>
                <p:cNvSpPr>
                  <a:spLocks noChangeArrowheads="1"/>
                </p:cNvSpPr>
                <p:nvPr/>
              </p:nvSpPr>
              <p:spPr bwMode="auto">
                <a:xfrm>
                  <a:off x="4175" y="926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6" name="AutoShape 58"/>
                <p:cNvSpPr>
                  <a:spLocks noChangeArrowheads="1"/>
                </p:cNvSpPr>
                <p:nvPr/>
              </p:nvSpPr>
              <p:spPr bwMode="auto">
                <a:xfrm>
                  <a:off x="4175" y="926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</a:t>
                  </a:r>
                </a:p>
              </p:txBody>
            </p:sp>
          </p:grpSp>
        </p:grpSp>
        <p:sp>
          <p:nvSpPr>
            <p:cNvPr id="450" name="AutoShape 59"/>
            <p:cNvSpPr>
              <a:spLocks noChangeArrowheads="1"/>
            </p:cNvSpPr>
            <p:nvPr/>
          </p:nvSpPr>
          <p:spPr bwMode="auto">
            <a:xfrm>
              <a:off x="528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1" name="AutoShape 60"/>
            <p:cNvSpPr>
              <a:spLocks noChangeArrowheads="1"/>
            </p:cNvSpPr>
            <p:nvPr/>
          </p:nvSpPr>
          <p:spPr bwMode="auto">
            <a:xfrm>
              <a:off x="546" y="1673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2" name="AutoShape 61"/>
            <p:cNvSpPr>
              <a:spLocks noChangeArrowheads="1"/>
            </p:cNvSpPr>
            <p:nvPr/>
          </p:nvSpPr>
          <p:spPr bwMode="auto">
            <a:xfrm>
              <a:off x="1665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3" name="AutoShape 62"/>
            <p:cNvSpPr>
              <a:spLocks noChangeArrowheads="1"/>
            </p:cNvSpPr>
            <p:nvPr/>
          </p:nvSpPr>
          <p:spPr bwMode="auto">
            <a:xfrm>
              <a:off x="1683" y="1673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4" name="AutoShape 63"/>
            <p:cNvSpPr>
              <a:spLocks noChangeArrowheads="1"/>
            </p:cNvSpPr>
            <p:nvPr/>
          </p:nvSpPr>
          <p:spPr bwMode="auto">
            <a:xfrm>
              <a:off x="2796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5" name="AutoShape 64"/>
            <p:cNvSpPr>
              <a:spLocks noChangeArrowheads="1"/>
            </p:cNvSpPr>
            <p:nvPr/>
          </p:nvSpPr>
          <p:spPr bwMode="auto">
            <a:xfrm>
              <a:off x="2814" y="1673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6" name="AutoShape 65"/>
            <p:cNvSpPr>
              <a:spLocks noChangeArrowheads="1"/>
            </p:cNvSpPr>
            <p:nvPr/>
          </p:nvSpPr>
          <p:spPr bwMode="auto">
            <a:xfrm>
              <a:off x="3927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7" name="AutoShape 66"/>
            <p:cNvSpPr>
              <a:spLocks noChangeArrowheads="1"/>
            </p:cNvSpPr>
            <p:nvPr/>
          </p:nvSpPr>
          <p:spPr bwMode="auto">
            <a:xfrm>
              <a:off x="3946" y="1673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8" name="AutoShape 67"/>
            <p:cNvSpPr>
              <a:spLocks noChangeArrowheads="1"/>
            </p:cNvSpPr>
            <p:nvPr/>
          </p:nvSpPr>
          <p:spPr bwMode="auto">
            <a:xfrm>
              <a:off x="5055" y="1673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9" name="AutoShape 68"/>
            <p:cNvSpPr>
              <a:spLocks noChangeArrowheads="1"/>
            </p:cNvSpPr>
            <p:nvPr/>
          </p:nvSpPr>
          <p:spPr bwMode="auto">
            <a:xfrm>
              <a:off x="528" y="1691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0" name="AutoShape 69"/>
            <p:cNvSpPr>
              <a:spLocks noChangeArrowheads="1"/>
            </p:cNvSpPr>
            <p:nvPr/>
          </p:nvSpPr>
          <p:spPr bwMode="auto">
            <a:xfrm>
              <a:off x="1665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1" name="AutoShape 70"/>
            <p:cNvSpPr>
              <a:spLocks noChangeArrowheads="1"/>
            </p:cNvSpPr>
            <p:nvPr/>
          </p:nvSpPr>
          <p:spPr bwMode="auto">
            <a:xfrm>
              <a:off x="2796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2" name="AutoShape 71"/>
            <p:cNvSpPr>
              <a:spLocks noChangeArrowheads="1"/>
            </p:cNvSpPr>
            <p:nvPr/>
          </p:nvSpPr>
          <p:spPr bwMode="auto">
            <a:xfrm>
              <a:off x="3927" y="1691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3" name="AutoShape 72"/>
            <p:cNvSpPr>
              <a:spLocks noChangeArrowheads="1"/>
            </p:cNvSpPr>
            <p:nvPr/>
          </p:nvSpPr>
          <p:spPr bwMode="auto">
            <a:xfrm>
              <a:off x="5055" y="1691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16" name="Group 73"/>
            <p:cNvGrpSpPr>
              <a:grpSpLocks/>
            </p:cNvGrpSpPr>
            <p:nvPr/>
          </p:nvGrpSpPr>
          <p:grpSpPr bwMode="auto">
            <a:xfrm>
              <a:off x="541" y="1821"/>
              <a:ext cx="479" cy="227"/>
              <a:chOff x="317" y="1088"/>
              <a:chExt cx="479" cy="227"/>
            </a:xfrm>
            <a:grpFill/>
          </p:grpSpPr>
          <p:sp>
            <p:nvSpPr>
              <p:cNvPr id="539" name="AutoShape 74"/>
              <p:cNvSpPr>
                <a:spLocks noChangeArrowheads="1"/>
              </p:cNvSpPr>
              <p:nvPr/>
            </p:nvSpPr>
            <p:spPr bwMode="auto">
              <a:xfrm>
                <a:off x="317" y="1088"/>
                <a:ext cx="47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7" name="Group 75"/>
              <p:cNvGrpSpPr>
                <a:grpSpLocks/>
              </p:cNvGrpSpPr>
              <p:nvPr/>
            </p:nvGrpSpPr>
            <p:grpSpPr bwMode="auto">
              <a:xfrm>
                <a:off x="317" y="1088"/>
                <a:ext cx="479" cy="227"/>
                <a:chOff x="317" y="1088"/>
                <a:chExt cx="479" cy="227"/>
              </a:xfrm>
              <a:grpFill/>
            </p:grpSpPr>
            <p:sp>
              <p:nvSpPr>
                <p:cNvPr id="541" name="AutoShape 76"/>
                <p:cNvSpPr>
                  <a:spLocks noChangeArrowheads="1"/>
                </p:cNvSpPr>
                <p:nvPr/>
              </p:nvSpPr>
              <p:spPr bwMode="auto">
                <a:xfrm>
                  <a:off x="317" y="1088"/>
                  <a:ext cx="47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2" name="AutoShape 77"/>
                <p:cNvSpPr>
                  <a:spLocks noChangeArrowheads="1"/>
                </p:cNvSpPr>
                <p:nvPr/>
              </p:nvSpPr>
              <p:spPr bwMode="auto">
                <a:xfrm>
                  <a:off x="317" y="1088"/>
                  <a:ext cx="437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Report</a:t>
                  </a:r>
                </a:p>
              </p:txBody>
            </p:sp>
          </p:grpSp>
        </p:grpSp>
        <p:grpSp>
          <p:nvGrpSpPr>
            <p:cNvPr id="4118" name="Group 78"/>
            <p:cNvGrpSpPr>
              <a:grpSpLocks/>
            </p:cNvGrpSpPr>
            <p:nvPr/>
          </p:nvGrpSpPr>
          <p:grpSpPr bwMode="auto">
            <a:xfrm>
              <a:off x="2137" y="1821"/>
              <a:ext cx="195" cy="227"/>
              <a:chOff x="1913" y="1088"/>
              <a:chExt cx="195" cy="227"/>
            </a:xfrm>
            <a:grpFill/>
          </p:grpSpPr>
          <p:sp>
            <p:nvSpPr>
              <p:cNvPr id="535" name="AutoShape 79"/>
              <p:cNvSpPr>
                <a:spLocks noChangeArrowheads="1"/>
              </p:cNvSpPr>
              <p:nvPr/>
            </p:nvSpPr>
            <p:spPr bwMode="auto">
              <a:xfrm>
                <a:off x="1913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19" name="Group 80"/>
              <p:cNvGrpSpPr>
                <a:grpSpLocks/>
              </p:cNvGrpSpPr>
              <p:nvPr/>
            </p:nvGrpSpPr>
            <p:grpSpPr bwMode="auto">
              <a:xfrm>
                <a:off x="1913" y="1088"/>
                <a:ext cx="195" cy="227"/>
                <a:chOff x="1913" y="1088"/>
                <a:chExt cx="195" cy="227"/>
              </a:xfrm>
              <a:grpFill/>
            </p:grpSpPr>
            <p:sp>
              <p:nvSpPr>
                <p:cNvPr id="537" name="AutoShape 81"/>
                <p:cNvSpPr>
                  <a:spLocks noChangeArrowheads="1"/>
                </p:cNvSpPr>
                <p:nvPr/>
              </p:nvSpPr>
              <p:spPr bwMode="auto">
                <a:xfrm>
                  <a:off x="1913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8" name="AutoShape 82"/>
                <p:cNvSpPr>
                  <a:spLocks noChangeArrowheads="1"/>
                </p:cNvSpPr>
                <p:nvPr/>
              </p:nvSpPr>
              <p:spPr bwMode="auto">
                <a:xfrm>
                  <a:off x="1913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4120" name="Group 83"/>
            <p:cNvGrpSpPr>
              <a:grpSpLocks/>
            </p:cNvGrpSpPr>
            <p:nvPr/>
          </p:nvGrpSpPr>
          <p:grpSpPr bwMode="auto">
            <a:xfrm>
              <a:off x="3268" y="1821"/>
              <a:ext cx="195" cy="227"/>
              <a:chOff x="3044" y="1088"/>
              <a:chExt cx="195" cy="227"/>
            </a:xfrm>
            <a:grpFill/>
          </p:grpSpPr>
          <p:sp>
            <p:nvSpPr>
              <p:cNvPr id="531" name="AutoShape 84"/>
              <p:cNvSpPr>
                <a:spLocks noChangeArrowheads="1"/>
              </p:cNvSpPr>
              <p:nvPr/>
            </p:nvSpPr>
            <p:spPr bwMode="auto">
              <a:xfrm>
                <a:off x="3044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1" name="Group 85"/>
              <p:cNvGrpSpPr>
                <a:grpSpLocks/>
              </p:cNvGrpSpPr>
              <p:nvPr/>
            </p:nvGrpSpPr>
            <p:grpSpPr bwMode="auto">
              <a:xfrm>
                <a:off x="3044" y="1088"/>
                <a:ext cx="195" cy="227"/>
                <a:chOff x="3044" y="1088"/>
                <a:chExt cx="195" cy="227"/>
              </a:xfrm>
              <a:grpFill/>
            </p:grpSpPr>
            <p:sp>
              <p:nvSpPr>
                <p:cNvPr id="533" name="AutoShape 86"/>
                <p:cNvSpPr>
                  <a:spLocks noChangeArrowheads="1"/>
                </p:cNvSpPr>
                <p:nvPr/>
              </p:nvSpPr>
              <p:spPr bwMode="auto">
                <a:xfrm>
                  <a:off x="3044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4" name="AutoShape 87"/>
                <p:cNvSpPr>
                  <a:spLocks noChangeArrowheads="1"/>
                </p:cNvSpPr>
                <p:nvPr/>
              </p:nvSpPr>
              <p:spPr bwMode="auto">
                <a:xfrm>
                  <a:off x="3044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5</a:t>
                  </a:r>
                </a:p>
              </p:txBody>
            </p:sp>
          </p:grpSp>
        </p:grpSp>
        <p:grpSp>
          <p:nvGrpSpPr>
            <p:cNvPr id="4122" name="Group 88"/>
            <p:cNvGrpSpPr>
              <a:grpSpLocks/>
            </p:cNvGrpSpPr>
            <p:nvPr/>
          </p:nvGrpSpPr>
          <p:grpSpPr bwMode="auto">
            <a:xfrm>
              <a:off x="4399" y="1821"/>
              <a:ext cx="195" cy="227"/>
              <a:chOff x="4175" y="1088"/>
              <a:chExt cx="195" cy="227"/>
            </a:xfrm>
            <a:grpFill/>
          </p:grpSpPr>
          <p:sp>
            <p:nvSpPr>
              <p:cNvPr id="527" name="AutoShape 89"/>
              <p:cNvSpPr>
                <a:spLocks noChangeArrowheads="1"/>
              </p:cNvSpPr>
              <p:nvPr/>
            </p:nvSpPr>
            <p:spPr bwMode="auto">
              <a:xfrm>
                <a:off x="4175" y="1088"/>
                <a:ext cx="195" cy="227"/>
              </a:xfrm>
              <a:prstGeom prst="roundRect">
                <a:avLst>
                  <a:gd name="adj" fmla="val 51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3" name="Group 90"/>
              <p:cNvGrpSpPr>
                <a:grpSpLocks/>
              </p:cNvGrpSpPr>
              <p:nvPr/>
            </p:nvGrpSpPr>
            <p:grpSpPr bwMode="auto">
              <a:xfrm>
                <a:off x="4175" y="1088"/>
                <a:ext cx="195" cy="227"/>
                <a:chOff x="4175" y="1088"/>
                <a:chExt cx="195" cy="227"/>
              </a:xfrm>
              <a:grpFill/>
            </p:grpSpPr>
            <p:sp>
              <p:nvSpPr>
                <p:cNvPr id="529" name="AutoShape 91"/>
                <p:cNvSpPr>
                  <a:spLocks noChangeArrowheads="1"/>
                </p:cNvSpPr>
                <p:nvPr/>
              </p:nvSpPr>
              <p:spPr bwMode="auto">
                <a:xfrm>
                  <a:off x="4175" y="1088"/>
                  <a:ext cx="195" cy="227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0" name="AutoShape 92"/>
                <p:cNvSpPr>
                  <a:spLocks noChangeArrowheads="1"/>
                </p:cNvSpPr>
                <p:nvPr/>
              </p:nvSpPr>
              <p:spPr bwMode="auto">
                <a:xfrm>
                  <a:off x="4175" y="1088"/>
                  <a:ext cx="177" cy="165"/>
                </a:xfrm>
                <a:prstGeom prst="roundRect">
                  <a:avLst>
                    <a:gd name="adj" fmla="val 51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8</a:t>
                  </a:r>
                </a:p>
              </p:txBody>
            </p:sp>
          </p:grpSp>
        </p:grpSp>
        <p:sp>
          <p:nvSpPr>
            <p:cNvPr id="468" name="AutoShape 93"/>
            <p:cNvSpPr>
              <a:spLocks noChangeArrowheads="1"/>
            </p:cNvSpPr>
            <p:nvPr/>
          </p:nvSpPr>
          <p:spPr bwMode="auto">
            <a:xfrm>
              <a:off x="528" y="1844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9" name="AutoShape 94"/>
            <p:cNvSpPr>
              <a:spLocks noChangeArrowheads="1"/>
            </p:cNvSpPr>
            <p:nvPr/>
          </p:nvSpPr>
          <p:spPr bwMode="auto">
            <a:xfrm>
              <a:off x="546" y="184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0" name="AutoShape 95"/>
            <p:cNvSpPr>
              <a:spLocks noChangeArrowheads="1"/>
            </p:cNvSpPr>
            <p:nvPr/>
          </p:nvSpPr>
          <p:spPr bwMode="auto">
            <a:xfrm>
              <a:off x="1665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1" name="AutoShape 96"/>
            <p:cNvSpPr>
              <a:spLocks noChangeArrowheads="1"/>
            </p:cNvSpPr>
            <p:nvPr/>
          </p:nvSpPr>
          <p:spPr bwMode="auto">
            <a:xfrm>
              <a:off x="1674" y="1844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2" name="AutoShape 97"/>
            <p:cNvSpPr>
              <a:spLocks noChangeArrowheads="1"/>
            </p:cNvSpPr>
            <p:nvPr/>
          </p:nvSpPr>
          <p:spPr bwMode="auto">
            <a:xfrm>
              <a:off x="2796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3" name="AutoShape 98"/>
            <p:cNvSpPr>
              <a:spLocks noChangeArrowheads="1"/>
            </p:cNvSpPr>
            <p:nvPr/>
          </p:nvSpPr>
          <p:spPr bwMode="auto">
            <a:xfrm>
              <a:off x="2805" y="1844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4" name="AutoShape 99"/>
            <p:cNvSpPr>
              <a:spLocks noChangeArrowheads="1"/>
            </p:cNvSpPr>
            <p:nvPr/>
          </p:nvSpPr>
          <p:spPr bwMode="auto">
            <a:xfrm>
              <a:off x="3927" y="1844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5" name="AutoShape 100"/>
            <p:cNvSpPr>
              <a:spLocks noChangeArrowheads="1"/>
            </p:cNvSpPr>
            <p:nvPr/>
          </p:nvSpPr>
          <p:spPr bwMode="auto">
            <a:xfrm>
              <a:off x="3936" y="184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6" name="AutoShape 101"/>
            <p:cNvSpPr>
              <a:spLocks noChangeArrowheads="1"/>
            </p:cNvSpPr>
            <p:nvPr/>
          </p:nvSpPr>
          <p:spPr bwMode="auto">
            <a:xfrm>
              <a:off x="5055" y="1844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7" name="AutoShape 102"/>
            <p:cNvSpPr>
              <a:spLocks noChangeArrowheads="1"/>
            </p:cNvSpPr>
            <p:nvPr/>
          </p:nvSpPr>
          <p:spPr bwMode="auto">
            <a:xfrm>
              <a:off x="528" y="1853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8" name="AutoShape 103"/>
            <p:cNvSpPr>
              <a:spLocks noChangeArrowheads="1"/>
            </p:cNvSpPr>
            <p:nvPr/>
          </p:nvSpPr>
          <p:spPr bwMode="auto">
            <a:xfrm>
              <a:off x="1665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9" name="AutoShape 104"/>
            <p:cNvSpPr>
              <a:spLocks noChangeArrowheads="1"/>
            </p:cNvSpPr>
            <p:nvPr/>
          </p:nvSpPr>
          <p:spPr bwMode="auto">
            <a:xfrm>
              <a:off x="2796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0" name="AutoShape 105"/>
            <p:cNvSpPr>
              <a:spLocks noChangeArrowheads="1"/>
            </p:cNvSpPr>
            <p:nvPr/>
          </p:nvSpPr>
          <p:spPr bwMode="auto">
            <a:xfrm>
              <a:off x="3927" y="1853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1" name="AutoShape 106"/>
            <p:cNvSpPr>
              <a:spLocks noChangeArrowheads="1"/>
            </p:cNvSpPr>
            <p:nvPr/>
          </p:nvSpPr>
          <p:spPr bwMode="auto">
            <a:xfrm>
              <a:off x="5055" y="1853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4124" name="Group 107"/>
            <p:cNvGrpSpPr>
              <a:grpSpLocks/>
            </p:cNvGrpSpPr>
            <p:nvPr/>
          </p:nvGrpSpPr>
          <p:grpSpPr bwMode="auto">
            <a:xfrm>
              <a:off x="541" y="1984"/>
              <a:ext cx="966" cy="227"/>
              <a:chOff x="317" y="1251"/>
              <a:chExt cx="966" cy="227"/>
            </a:xfrm>
            <a:grpFill/>
          </p:grpSpPr>
          <p:sp>
            <p:nvSpPr>
              <p:cNvPr id="523" name="AutoShape 108"/>
              <p:cNvSpPr>
                <a:spLocks noChangeArrowheads="1"/>
              </p:cNvSpPr>
              <p:nvPr/>
            </p:nvSpPr>
            <p:spPr bwMode="auto">
              <a:xfrm>
                <a:off x="317" y="1251"/>
                <a:ext cx="966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5" name="Group 109"/>
              <p:cNvGrpSpPr>
                <a:grpSpLocks/>
              </p:cNvGrpSpPr>
              <p:nvPr/>
            </p:nvGrpSpPr>
            <p:grpSpPr bwMode="auto">
              <a:xfrm>
                <a:off x="317" y="1251"/>
                <a:ext cx="966" cy="227"/>
                <a:chOff x="317" y="1251"/>
                <a:chExt cx="966" cy="227"/>
              </a:xfrm>
              <a:grpFill/>
            </p:grpSpPr>
            <p:sp>
              <p:nvSpPr>
                <p:cNvPr id="525" name="AutoShape 110"/>
                <p:cNvSpPr>
                  <a:spLocks noChangeArrowheads="1"/>
                </p:cNvSpPr>
                <p:nvPr/>
              </p:nvSpPr>
              <p:spPr bwMode="auto">
                <a:xfrm>
                  <a:off x="317" y="1251"/>
                  <a:ext cx="966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26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7" y="1251"/>
                  <a:ext cx="874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3GL component</a:t>
                  </a:r>
                </a:p>
              </p:txBody>
            </p:sp>
          </p:grpSp>
        </p:grpSp>
        <p:grpSp>
          <p:nvGrpSpPr>
            <p:cNvPr id="4126" name="Group 112"/>
            <p:cNvGrpSpPr>
              <a:grpSpLocks/>
            </p:cNvGrpSpPr>
            <p:nvPr/>
          </p:nvGrpSpPr>
          <p:grpSpPr bwMode="auto">
            <a:xfrm>
              <a:off x="2146" y="1984"/>
              <a:ext cx="174" cy="227"/>
              <a:chOff x="1922" y="1251"/>
              <a:chExt cx="174" cy="227"/>
            </a:xfrm>
            <a:grpFill/>
          </p:grpSpPr>
          <p:sp>
            <p:nvSpPr>
              <p:cNvPr id="519" name="AutoShape 113"/>
              <p:cNvSpPr>
                <a:spLocks noChangeArrowheads="1"/>
              </p:cNvSpPr>
              <p:nvPr/>
            </p:nvSpPr>
            <p:spPr bwMode="auto">
              <a:xfrm>
                <a:off x="1922" y="1251"/>
                <a:ext cx="174" cy="227"/>
              </a:xfrm>
              <a:prstGeom prst="roundRect">
                <a:avLst>
                  <a:gd name="adj" fmla="val 57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127" name="Group 114"/>
              <p:cNvGrpSpPr>
                <a:grpSpLocks/>
              </p:cNvGrpSpPr>
              <p:nvPr/>
            </p:nvGrpSpPr>
            <p:grpSpPr bwMode="auto">
              <a:xfrm>
                <a:off x="1922" y="1251"/>
                <a:ext cx="174" cy="227"/>
                <a:chOff x="1922" y="1251"/>
                <a:chExt cx="174" cy="227"/>
              </a:xfrm>
              <a:grpFill/>
            </p:grpSpPr>
            <p:sp>
              <p:nvSpPr>
                <p:cNvPr id="521" name="AutoShape 115"/>
                <p:cNvSpPr>
                  <a:spLocks noChangeArrowheads="1"/>
                </p:cNvSpPr>
                <p:nvPr/>
              </p:nvSpPr>
              <p:spPr bwMode="auto">
                <a:xfrm>
                  <a:off x="1922" y="1251"/>
                  <a:ext cx="174" cy="227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22" name="AutoShape 116"/>
                <p:cNvSpPr>
                  <a:spLocks noChangeArrowheads="1"/>
                </p:cNvSpPr>
                <p:nvPr/>
              </p:nvSpPr>
              <p:spPr bwMode="auto">
                <a:xfrm>
                  <a:off x="1922" y="1251"/>
                  <a:ext cx="160" cy="165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-</a:t>
                  </a:r>
                </a:p>
              </p:txBody>
            </p:sp>
          </p:grpSp>
        </p:grpSp>
        <p:grpSp>
          <p:nvGrpSpPr>
            <p:cNvPr id="416" name="Group 117"/>
            <p:cNvGrpSpPr>
              <a:grpSpLocks/>
            </p:cNvGrpSpPr>
            <p:nvPr/>
          </p:nvGrpSpPr>
          <p:grpSpPr bwMode="auto">
            <a:xfrm>
              <a:off x="3278" y="1984"/>
              <a:ext cx="174" cy="227"/>
              <a:chOff x="3054" y="1251"/>
              <a:chExt cx="174" cy="227"/>
            </a:xfrm>
            <a:grpFill/>
          </p:grpSpPr>
          <p:sp>
            <p:nvSpPr>
              <p:cNvPr id="515" name="AutoShape 118"/>
              <p:cNvSpPr>
                <a:spLocks noChangeArrowheads="1"/>
              </p:cNvSpPr>
              <p:nvPr/>
            </p:nvSpPr>
            <p:spPr bwMode="auto">
              <a:xfrm>
                <a:off x="3054" y="1251"/>
                <a:ext cx="174" cy="227"/>
              </a:xfrm>
              <a:prstGeom prst="roundRect">
                <a:avLst>
                  <a:gd name="adj" fmla="val 574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20" name="Group 119"/>
              <p:cNvGrpSpPr>
                <a:grpSpLocks/>
              </p:cNvGrpSpPr>
              <p:nvPr/>
            </p:nvGrpSpPr>
            <p:grpSpPr bwMode="auto">
              <a:xfrm>
                <a:off x="3054" y="1251"/>
                <a:ext cx="174" cy="227"/>
                <a:chOff x="3054" y="1251"/>
                <a:chExt cx="174" cy="227"/>
              </a:xfrm>
              <a:grpFill/>
            </p:grpSpPr>
            <p:sp>
              <p:nvSpPr>
                <p:cNvPr id="517" name="AutoShape 120"/>
                <p:cNvSpPr>
                  <a:spLocks noChangeArrowheads="1"/>
                </p:cNvSpPr>
                <p:nvPr/>
              </p:nvSpPr>
              <p:spPr bwMode="auto">
                <a:xfrm>
                  <a:off x="3054" y="1251"/>
                  <a:ext cx="174" cy="227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8" name="AutoShape 121"/>
                <p:cNvSpPr>
                  <a:spLocks noChangeArrowheads="1"/>
                </p:cNvSpPr>
                <p:nvPr/>
              </p:nvSpPr>
              <p:spPr bwMode="auto">
                <a:xfrm>
                  <a:off x="3054" y="1251"/>
                  <a:ext cx="160" cy="165"/>
                </a:xfrm>
                <a:prstGeom prst="roundRect">
                  <a:avLst>
                    <a:gd name="adj" fmla="val 574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-</a:t>
                  </a:r>
                </a:p>
              </p:txBody>
            </p:sp>
          </p:grpSp>
        </p:grpSp>
        <p:grpSp>
          <p:nvGrpSpPr>
            <p:cNvPr id="423" name="Group 122"/>
            <p:cNvGrpSpPr>
              <a:grpSpLocks/>
            </p:cNvGrpSpPr>
            <p:nvPr/>
          </p:nvGrpSpPr>
          <p:grpSpPr bwMode="auto">
            <a:xfrm>
              <a:off x="4366" y="1984"/>
              <a:ext cx="259" cy="227"/>
              <a:chOff x="4142" y="1251"/>
              <a:chExt cx="259" cy="227"/>
            </a:xfrm>
            <a:grpFill/>
          </p:grpSpPr>
          <p:sp>
            <p:nvSpPr>
              <p:cNvPr id="511" name="AutoShape 123"/>
              <p:cNvSpPr>
                <a:spLocks noChangeArrowheads="1"/>
              </p:cNvSpPr>
              <p:nvPr/>
            </p:nvSpPr>
            <p:spPr bwMode="auto">
              <a:xfrm>
                <a:off x="4142" y="1251"/>
                <a:ext cx="259" cy="227"/>
              </a:xfrm>
              <a:prstGeom prst="roundRect">
                <a:avLst>
                  <a:gd name="adj" fmla="val 440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24" name="Group 124"/>
              <p:cNvGrpSpPr>
                <a:grpSpLocks/>
              </p:cNvGrpSpPr>
              <p:nvPr/>
            </p:nvGrpSpPr>
            <p:grpSpPr bwMode="auto">
              <a:xfrm>
                <a:off x="4142" y="1251"/>
                <a:ext cx="259" cy="227"/>
                <a:chOff x="4142" y="1251"/>
                <a:chExt cx="259" cy="227"/>
              </a:xfrm>
              <a:grpFill/>
            </p:grpSpPr>
            <p:sp>
              <p:nvSpPr>
                <p:cNvPr id="513" name="AutoShape 125"/>
                <p:cNvSpPr>
                  <a:spLocks noChangeArrowheads="1"/>
                </p:cNvSpPr>
                <p:nvPr/>
              </p:nvSpPr>
              <p:spPr bwMode="auto">
                <a:xfrm>
                  <a:off x="4142" y="1251"/>
                  <a:ext cx="259" cy="227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42" y="1251"/>
                  <a:ext cx="238" cy="165"/>
                </a:xfrm>
                <a:prstGeom prst="roundRect">
                  <a:avLst>
                    <a:gd name="adj" fmla="val 44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wrap="none" lIns="92160" tIns="46080" rIns="92160" bIns="46080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/>
                  </a:pPr>
                  <a:r>
                    <a:rPr lang="en-GB" altLang="zh-CN" sz="1200">
                      <a:solidFill>
                        <a:srgbClr val="000000"/>
                      </a:solidFill>
                      <a:latin typeface="Verdana" pitchFamily="34" charset="0"/>
                      <a:ea typeface="宋体" charset="-122"/>
                    </a:rPr>
                    <a:t>10</a:t>
                  </a:r>
                </a:p>
              </p:txBody>
            </p:sp>
          </p:grpSp>
        </p:grpSp>
        <p:sp>
          <p:nvSpPr>
            <p:cNvPr id="486" name="AutoShape 127"/>
            <p:cNvSpPr>
              <a:spLocks noChangeArrowheads="1"/>
            </p:cNvSpPr>
            <p:nvPr/>
          </p:nvSpPr>
          <p:spPr bwMode="auto">
            <a:xfrm>
              <a:off x="528" y="2006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7" name="AutoShape 128"/>
            <p:cNvSpPr>
              <a:spLocks noChangeArrowheads="1"/>
            </p:cNvSpPr>
            <p:nvPr/>
          </p:nvSpPr>
          <p:spPr bwMode="auto">
            <a:xfrm>
              <a:off x="546" y="2006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8" name="AutoShape 129"/>
            <p:cNvSpPr>
              <a:spLocks noChangeArrowheads="1"/>
            </p:cNvSpPr>
            <p:nvPr/>
          </p:nvSpPr>
          <p:spPr bwMode="auto">
            <a:xfrm>
              <a:off x="1665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9" name="AutoShape 130"/>
            <p:cNvSpPr>
              <a:spLocks noChangeArrowheads="1"/>
            </p:cNvSpPr>
            <p:nvPr/>
          </p:nvSpPr>
          <p:spPr bwMode="auto">
            <a:xfrm>
              <a:off x="1674" y="2006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0" name="AutoShape 131"/>
            <p:cNvSpPr>
              <a:spLocks noChangeArrowheads="1"/>
            </p:cNvSpPr>
            <p:nvPr/>
          </p:nvSpPr>
          <p:spPr bwMode="auto">
            <a:xfrm>
              <a:off x="2796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1" name="AutoShape 132"/>
            <p:cNvSpPr>
              <a:spLocks noChangeArrowheads="1"/>
            </p:cNvSpPr>
            <p:nvPr/>
          </p:nvSpPr>
          <p:spPr bwMode="auto">
            <a:xfrm>
              <a:off x="2805" y="2006"/>
              <a:ext cx="1122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2" name="AutoShape 133"/>
            <p:cNvSpPr>
              <a:spLocks noChangeArrowheads="1"/>
            </p:cNvSpPr>
            <p:nvPr/>
          </p:nvSpPr>
          <p:spPr bwMode="auto">
            <a:xfrm>
              <a:off x="3927" y="2006"/>
              <a:ext cx="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3" name="AutoShape 134"/>
            <p:cNvSpPr>
              <a:spLocks noChangeArrowheads="1"/>
            </p:cNvSpPr>
            <p:nvPr/>
          </p:nvSpPr>
          <p:spPr bwMode="auto">
            <a:xfrm>
              <a:off x="3936" y="1984"/>
              <a:ext cx="1119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4" name="AutoShape 135"/>
            <p:cNvSpPr>
              <a:spLocks noChangeArrowheads="1"/>
            </p:cNvSpPr>
            <p:nvPr/>
          </p:nvSpPr>
          <p:spPr bwMode="auto">
            <a:xfrm>
              <a:off x="5055" y="2006"/>
              <a:ext cx="18" cy="9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5" name="AutoShape 136"/>
            <p:cNvSpPr>
              <a:spLocks noChangeArrowheads="1"/>
            </p:cNvSpPr>
            <p:nvPr/>
          </p:nvSpPr>
          <p:spPr bwMode="auto">
            <a:xfrm>
              <a:off x="528" y="2015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6" name="AutoShape 137"/>
            <p:cNvSpPr>
              <a:spLocks noChangeArrowheads="1"/>
            </p:cNvSpPr>
            <p:nvPr/>
          </p:nvSpPr>
          <p:spPr bwMode="auto">
            <a:xfrm>
              <a:off x="528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7" name="AutoShape 138"/>
            <p:cNvSpPr>
              <a:spLocks noChangeArrowheads="1"/>
            </p:cNvSpPr>
            <p:nvPr/>
          </p:nvSpPr>
          <p:spPr bwMode="auto">
            <a:xfrm>
              <a:off x="528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8" name="AutoShape 139"/>
            <p:cNvSpPr>
              <a:spLocks noChangeArrowheads="1"/>
            </p:cNvSpPr>
            <p:nvPr/>
          </p:nvSpPr>
          <p:spPr bwMode="auto">
            <a:xfrm>
              <a:off x="546" y="2169"/>
              <a:ext cx="1119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9" name="AutoShape 140"/>
            <p:cNvSpPr>
              <a:spLocks noChangeArrowheads="1"/>
            </p:cNvSpPr>
            <p:nvPr/>
          </p:nvSpPr>
          <p:spPr bwMode="auto">
            <a:xfrm>
              <a:off x="1665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0" name="AutoShape 141"/>
            <p:cNvSpPr>
              <a:spLocks noChangeArrowheads="1"/>
            </p:cNvSpPr>
            <p:nvPr/>
          </p:nvSpPr>
          <p:spPr bwMode="auto">
            <a:xfrm>
              <a:off x="166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1" name="AutoShape 142"/>
            <p:cNvSpPr>
              <a:spLocks noChangeArrowheads="1"/>
            </p:cNvSpPr>
            <p:nvPr/>
          </p:nvSpPr>
          <p:spPr bwMode="auto">
            <a:xfrm>
              <a:off x="1683" y="2169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2" name="AutoShape 143"/>
            <p:cNvSpPr>
              <a:spLocks noChangeArrowheads="1"/>
            </p:cNvSpPr>
            <p:nvPr/>
          </p:nvSpPr>
          <p:spPr bwMode="auto">
            <a:xfrm>
              <a:off x="2796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3" name="AutoShape 144"/>
            <p:cNvSpPr>
              <a:spLocks noChangeArrowheads="1"/>
            </p:cNvSpPr>
            <p:nvPr/>
          </p:nvSpPr>
          <p:spPr bwMode="auto">
            <a:xfrm>
              <a:off x="2796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4" name="AutoShape 145"/>
            <p:cNvSpPr>
              <a:spLocks noChangeArrowheads="1"/>
            </p:cNvSpPr>
            <p:nvPr/>
          </p:nvSpPr>
          <p:spPr bwMode="auto">
            <a:xfrm>
              <a:off x="2814" y="2169"/>
              <a:ext cx="1113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5" name="AutoShape 146"/>
            <p:cNvSpPr>
              <a:spLocks noChangeArrowheads="1"/>
            </p:cNvSpPr>
            <p:nvPr/>
          </p:nvSpPr>
          <p:spPr bwMode="auto">
            <a:xfrm>
              <a:off x="3927" y="2015"/>
              <a:ext cx="9" cy="153"/>
            </a:xfrm>
            <a:prstGeom prst="roundRect">
              <a:avLst>
                <a:gd name="adj" fmla="val 1250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6" name="AutoShape 147"/>
            <p:cNvSpPr>
              <a:spLocks noChangeArrowheads="1"/>
            </p:cNvSpPr>
            <p:nvPr/>
          </p:nvSpPr>
          <p:spPr bwMode="auto">
            <a:xfrm>
              <a:off x="3927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7" name="AutoShape 148"/>
            <p:cNvSpPr>
              <a:spLocks noChangeArrowheads="1"/>
            </p:cNvSpPr>
            <p:nvPr/>
          </p:nvSpPr>
          <p:spPr bwMode="auto">
            <a:xfrm>
              <a:off x="3946" y="2169"/>
              <a:ext cx="1110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8" name="AutoShape 149"/>
            <p:cNvSpPr>
              <a:spLocks noChangeArrowheads="1"/>
            </p:cNvSpPr>
            <p:nvPr/>
          </p:nvSpPr>
          <p:spPr bwMode="auto">
            <a:xfrm>
              <a:off x="5055" y="2015"/>
              <a:ext cx="18" cy="153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9" name="AutoShape 150"/>
            <p:cNvSpPr>
              <a:spLocks noChangeArrowheads="1"/>
            </p:cNvSpPr>
            <p:nvPr/>
          </p:nvSpPr>
          <p:spPr bwMode="auto">
            <a:xfrm>
              <a:off x="505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0" name="AutoShape 151"/>
            <p:cNvSpPr>
              <a:spLocks noChangeArrowheads="1"/>
            </p:cNvSpPr>
            <p:nvPr/>
          </p:nvSpPr>
          <p:spPr bwMode="auto">
            <a:xfrm>
              <a:off x="5055" y="2169"/>
              <a:ext cx="18" cy="18"/>
            </a:xfrm>
            <a:prstGeom prst="roundRect">
              <a:avLst>
                <a:gd name="adj" fmla="val 5556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aphicFrame>
        <p:nvGraphicFramePr>
          <p:cNvPr id="84999" name="Object 4"/>
          <p:cNvGraphicFramePr>
            <a:graphicFrameLocks noChangeAspect="1"/>
          </p:cNvGraphicFramePr>
          <p:nvPr/>
        </p:nvGraphicFramePr>
        <p:xfrm>
          <a:off x="395288" y="4508500"/>
          <a:ext cx="849788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Document" r:id="rId3" imgW="4981903" imgH="1346429" progId="Word.Document.8">
                  <p:embed/>
                </p:oleObj>
              </mc:Choice>
              <mc:Fallback>
                <p:oleObj name="Document" r:id="rId3" imgW="4981903" imgH="13464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08500"/>
                        <a:ext cx="8497887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6253C-925B-4EDF-99CA-84ADF2949A2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52600"/>
            <a:ext cx="8388424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  D: </a:t>
            </a:r>
            <a:r>
              <a:rPr lang="en-US" altLang="zh-CN" sz="2400" b="1" u="sng" dirty="0" smtClean="0"/>
              <a:t>stage 3</a:t>
            </a:r>
            <a:r>
              <a:rPr lang="en-US" altLang="zh-CN" sz="2400" b="1" dirty="0" smtClean="0"/>
              <a:t>: 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 = </a:t>
            </a:r>
            <a:r>
              <a:rPr lang="en-US" altLang="zh-CN" sz="2400" b="1" i="1" dirty="0" err="1" smtClean="0"/>
              <a:t>bS</a:t>
            </a:r>
            <a:r>
              <a:rPr lang="en-US" altLang="zh-CN" sz="2400" b="1" i="1" baseline="30000" dirty="0" err="1" smtClean="0"/>
              <a:t>c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(X)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--------</a:t>
            </a:r>
            <a:r>
              <a:rPr lang="en-US" altLang="zh-CN" sz="2400" b="1" dirty="0" err="1" smtClean="0"/>
              <a:t>postarchitecture</a:t>
            </a:r>
            <a:r>
              <a:rPr lang="en-US" altLang="zh-CN" sz="2400" b="1" dirty="0" smtClean="0"/>
              <a:t>  (P111, P114)(</a:t>
            </a:r>
            <a:r>
              <a:rPr lang="zh-CN" altLang="en-US" sz="2400" b="1" dirty="0" smtClean="0"/>
              <a:t>后体系结构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project is under developing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software is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partially implemented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Size estimation---by FP(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需求文档中的功能点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        +LOCs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Z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m(X)----see table3.9,  others----see table 3.13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（细化了平台难度和人员经验等的校正参数，添加了对开发工具的成熟度评级等）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E: note: using the model should consider own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situation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then make tailoring  (P115)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F</a:t>
            </a:r>
            <a:r>
              <a:rPr lang="en-US" altLang="zh-CN" sz="2400" b="1" dirty="0"/>
              <a:t>: </a:t>
            </a:r>
            <a:r>
              <a:rPr lang="en-US" altLang="zh-CN" sz="2400" b="1" dirty="0" err="1" smtClean="0"/>
              <a:t>COCOMOⅡ</a:t>
            </a:r>
            <a:r>
              <a:rPr lang="zh-CN" altLang="en-US" sz="2400" b="1" dirty="0" smtClean="0"/>
              <a:t>：选修课内容涉及简单、中等、复杂模型。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518A7-2E32-42C4-9CFB-10EFE26C370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4. Finding the Model for Your Situation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------- (Evaluating Models)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</a:t>
            </a:r>
            <a:r>
              <a:rPr lang="en-US" altLang="zh-CN" sz="2400" b="1" smtClean="0"/>
              <a:t>Mean magnitude of relative error (MMRE)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(MMRE: </a:t>
            </a:r>
            <a:r>
              <a:rPr lang="zh-CN" altLang="en-US" sz="2400" b="1" smtClean="0"/>
              <a:t>相对误差的平均幅度</a:t>
            </a:r>
            <a:r>
              <a:rPr lang="en-US" altLang="zh-CN" sz="2400" b="1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A:---- absolute value of mean of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[(actual - estimate)/actual]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B: goal:  should be 0.25 or less (</a:t>
            </a:r>
            <a:r>
              <a:rPr lang="en-US" altLang="zh-CN" b="1" smtClean="0">
                <a:cs typeface="Arial" panose="020B0604020202020204" pitchFamily="34" charset="0"/>
              </a:rPr>
              <a:t>≦0.25</a:t>
            </a:r>
            <a:r>
              <a:rPr lang="en-US" altLang="zh-CN" b="1" smtClean="0"/>
              <a:t>) 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smtClean="0"/>
              <a:t>Pred(x/100):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A:percentage of projects for which estimate is within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x% of the actual (</a:t>
            </a:r>
            <a:r>
              <a:rPr lang="zh-CN" altLang="en-US" sz="2400" b="1" smtClean="0"/>
              <a:t>估算实际值在</a:t>
            </a:r>
            <a:r>
              <a:rPr lang="en-US" altLang="zh-CN" sz="2400" b="1" smtClean="0"/>
              <a:t>x%</a:t>
            </a:r>
            <a:r>
              <a:rPr lang="zh-CN" altLang="en-US" sz="2400" b="1" smtClean="0"/>
              <a:t>范围内的项目的百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分比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B:goal:  should be 0.75 or greater for x = .75 (</a:t>
            </a:r>
            <a:r>
              <a:rPr lang="en-US" altLang="zh-CN" sz="2400" b="1" smtClean="0">
                <a:cs typeface="Arial" panose="020B0604020202020204" pitchFamily="34" charset="0"/>
              </a:rPr>
              <a:t>≧0.75</a:t>
            </a:r>
            <a:r>
              <a:rPr lang="en-US" altLang="zh-CN" sz="2400" b="1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916113"/>
            <a:ext cx="8388350" cy="49418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 b="1" dirty="0" smtClean="0"/>
              <a:t>我们在本章中的角色与任务：</a:t>
            </a:r>
            <a:endParaRPr lang="en-US" altLang="zh-CN" sz="3600" b="1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        ------</a:t>
            </a:r>
            <a:r>
              <a:rPr lang="zh-CN" altLang="en-US" dirty="0" smtClean="0"/>
              <a:t>每章都可能切换角色</a:t>
            </a:r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   本章角色定位：</a:t>
            </a:r>
            <a:r>
              <a:rPr lang="zh-CN" altLang="en-US" b="1" dirty="0" smtClean="0">
                <a:solidFill>
                  <a:srgbClr val="0000FF"/>
                </a:solidFill>
              </a:rPr>
              <a:t>我们是“</a:t>
            </a:r>
            <a:r>
              <a:rPr lang="en-US" altLang="zh-CN" b="1" dirty="0" smtClean="0">
                <a:solidFill>
                  <a:srgbClr val="0000FF"/>
                </a:solidFill>
              </a:rPr>
              <a:t>Manager</a:t>
            </a:r>
            <a:r>
              <a:rPr lang="zh-CN" altLang="en-US" b="1" dirty="0" smtClean="0">
                <a:solidFill>
                  <a:srgbClr val="0000FF"/>
                </a:solidFill>
              </a:rPr>
              <a:t>”</a:t>
            </a:r>
            <a:r>
              <a:rPr lang="en-US" altLang="zh-CN" b="1" dirty="0" smtClean="0">
                <a:solidFill>
                  <a:srgbClr val="0000FF"/>
                </a:solidFill>
              </a:rPr>
              <a:t>! 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   是</a:t>
            </a:r>
            <a:r>
              <a:rPr lang="zh-CN" altLang="en-US" b="1" dirty="0" smtClean="0">
                <a:solidFill>
                  <a:srgbClr val="0000FF"/>
                </a:solidFill>
              </a:rPr>
              <a:t>大型软件工程的管理者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   必须有信心，尽力掌控软件项目的全部实施过程！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必须关注各个子过程技术攻关、节点进度、预算完成等主要问题。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B9980-ABA4-447C-9B45-BEAD3FE1911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54B62-D3E4-4487-9170-1D6738FBAE4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3.4 Risk management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Cause:</a:t>
            </a:r>
            <a:r>
              <a:rPr lang="zh-CN" altLang="en-US" sz="2400" b="1" dirty="0" smtClean="0"/>
              <a:t>项目管理所涉及的远非仅仅是工作量和项目进度跟踪</a:t>
            </a:r>
            <a:r>
              <a:rPr lang="en-US" altLang="zh-CN" sz="2400" b="1" dirty="0" smtClean="0"/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而是更要有一套完整的应对意外事件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风险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的计划</a:t>
            </a:r>
            <a:r>
              <a:rPr lang="en-US" altLang="zh-CN" sz="2400" b="1" dirty="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1. What is risk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notion:  ----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risk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(P119)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在软件生产过程中不希望看到的、有负面结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果的事件）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----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risk management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（了解和控制项目风险的各种活动）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aspects (the risk involves)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A</a:t>
            </a:r>
            <a:r>
              <a:rPr lang="zh-CN" altLang="en-US" sz="2400" b="1" dirty="0" smtClean="0"/>
              <a:t>：与该风险事件有关的损失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impact----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风险影响）</a:t>
            </a:r>
            <a:r>
              <a:rPr lang="zh-CN" altLang="en-US" sz="20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：事件发生的可能性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</a:rPr>
              <a:t>          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（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probability----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风险概率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----</a:t>
            </a:r>
            <a:r>
              <a:rPr lang="en-US" altLang="zh-CN" sz="2400" b="1" u="sng" dirty="0" smtClean="0"/>
              <a:t>the likelihood</a:t>
            </a:r>
            <a:r>
              <a:rPr lang="zh-CN" altLang="en-US" sz="2400" b="1" dirty="0" smtClean="0"/>
              <a:t>）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AC9D81-0735-43D2-A061-5BBCE734361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：我们能改变结果的程度</a:t>
            </a:r>
            <a:r>
              <a:rPr lang="en-US" altLang="zh-CN" sz="2400" b="1" dirty="0" smtClean="0"/>
              <a:t>( the degree  to which we can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change the outcome )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control----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风险控制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---- a set of </a:t>
            </a:r>
            <a:r>
              <a:rPr lang="en-US" altLang="zh-CN" sz="2400" b="1" u="sng" dirty="0" smtClean="0"/>
              <a:t>actions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   taken to reduce a risk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Risk exposure</a:t>
            </a:r>
            <a:r>
              <a:rPr lang="en-US" altLang="zh-CN" sz="2400" b="1" dirty="0" smtClean="0"/>
              <a:t> = (risk probability) x (risk impact)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风险暴露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Wingdings 2" panose="05020102010507070707" pitchFamily="18" charset="2"/>
              </a:rPr>
              <a:t>风险成本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Boehm’s top ten risk items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（人员短缺、不切实际的进度与预算、持续的需求变化、实时性能达不到要求等等。）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(P119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siderbar3.4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8D89F2-8E30-4E66-B875-BD8FE82DED8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Risk Management Activities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steps and activities:           risk identification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risk assessment     risk analysis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风险估算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risk prioritization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steps                              risk reduction(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降低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risk control      risk management planning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风险控制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     risk resolution(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化解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risk assessment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------risk prioritization (by “risk exposure”)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(see P122, example----figure 3.16)</a:t>
            </a: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94213" name="AutoShape 4"/>
          <p:cNvSpPr>
            <a:spLocks/>
          </p:cNvSpPr>
          <p:nvPr/>
        </p:nvSpPr>
        <p:spPr bwMode="auto">
          <a:xfrm>
            <a:off x="2105025" y="2921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4214" name="AutoShape 5"/>
          <p:cNvSpPr>
            <a:spLocks/>
          </p:cNvSpPr>
          <p:nvPr/>
        </p:nvSpPr>
        <p:spPr bwMode="auto">
          <a:xfrm>
            <a:off x="4267200" y="37338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4215" name="AutoShape 6"/>
          <p:cNvSpPr>
            <a:spLocks/>
          </p:cNvSpPr>
          <p:nvPr/>
        </p:nvSpPr>
        <p:spPr bwMode="auto">
          <a:xfrm>
            <a:off x="4876800" y="2438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D37AA9-A23B-41C0-9602-77EB416E113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6259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52400" y="304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Management Activities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0"/>
            <a:ext cx="8991600" cy="6813550"/>
            <a:chOff x="0" y="0"/>
            <a:chExt cx="5760" cy="4292"/>
          </a:xfrm>
        </p:grpSpPr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0" y="1920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management</a:t>
              </a: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864" y="1296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assessment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1104" y="287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control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2112" y="1008"/>
              <a:ext cx="139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identification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analysis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prioritization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064" y="2630"/>
              <a:ext cx="1584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Risk reduction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Risk management planning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Risk resolution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3648" y="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Checklist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3648" y="19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Decomposition 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3648" y="384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Assumption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3648" y="576"/>
              <a:ext cx="16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Decision driver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3696" y="87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System dynamics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696" y="1056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Performance models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696" y="1200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Cost models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3696" y="1344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Network analysis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3696" y="148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Decision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Quality risk factor analysis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3744" y="192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exposure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744" y="206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Compound risk reduction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744" y="230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Buying information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3744" y="244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avoidance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744" y="259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transfer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744" y="2774"/>
              <a:ext cx="1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reduction leverage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3744" y="2880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Development process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3744" y="3120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element planning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3744" y="326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plan integration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744" y="3505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mitigation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3696" y="3676"/>
              <a:ext cx="206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monitoring and reporting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89" name="Text Box 33"/>
            <p:cNvSpPr txBox="1">
              <a:spLocks noChangeArrowheads="1"/>
            </p:cNvSpPr>
            <p:nvPr/>
          </p:nvSpPr>
          <p:spPr bwMode="auto">
            <a:xfrm>
              <a:off x="3696" y="4004"/>
              <a:ext cx="1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Risk reassessment</a:t>
              </a:r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H="1">
              <a:off x="576" y="153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>
              <a:off x="576" y="2160"/>
              <a:ext cx="76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2016" y="13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2064" y="11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2064" y="11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2064" y="13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>
              <a:off x="2064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1968" y="30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016" y="272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>
              <a:off x="2016" y="272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0" name="Line 44"/>
            <p:cNvSpPr>
              <a:spLocks noChangeShapeType="1"/>
            </p:cNvSpPr>
            <p:nvPr/>
          </p:nvSpPr>
          <p:spPr bwMode="auto">
            <a:xfrm>
              <a:off x="2016" y="30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>
              <a:off x="2016" y="354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>
              <a:off x="3552" y="1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3" name="Line 47"/>
            <p:cNvSpPr>
              <a:spLocks noChangeShapeType="1"/>
            </p:cNvSpPr>
            <p:nvPr/>
          </p:nvSpPr>
          <p:spPr bwMode="auto">
            <a:xfrm>
              <a:off x="3552" y="1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4" name="Line 48"/>
            <p:cNvSpPr>
              <a:spLocks noChangeShapeType="1"/>
            </p:cNvSpPr>
            <p:nvPr/>
          </p:nvSpPr>
          <p:spPr bwMode="auto">
            <a:xfrm>
              <a:off x="3552" y="3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5" name="Line 49"/>
            <p:cNvSpPr>
              <a:spLocks noChangeShapeType="1"/>
            </p:cNvSpPr>
            <p:nvPr/>
          </p:nvSpPr>
          <p:spPr bwMode="auto">
            <a:xfrm>
              <a:off x="3552" y="5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>
              <a:off x="3552" y="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 flipV="1">
              <a:off x="3360" y="576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3600" y="100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9" name="Line 53"/>
            <p:cNvSpPr>
              <a:spLocks noChangeShapeType="1"/>
            </p:cNvSpPr>
            <p:nvPr/>
          </p:nvSpPr>
          <p:spPr bwMode="auto">
            <a:xfrm>
              <a:off x="3600" y="1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>
              <a:off x="3600" y="11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>
              <a:off x="360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Line 56"/>
            <p:cNvSpPr>
              <a:spLocks noChangeShapeType="1"/>
            </p:cNvSpPr>
            <p:nvPr/>
          </p:nvSpPr>
          <p:spPr bwMode="auto">
            <a:xfrm>
              <a:off x="3600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>
              <a:off x="3600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00" y="17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>
              <a:off x="3120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3648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7" name="Line 61"/>
            <p:cNvSpPr>
              <a:spLocks noChangeShapeType="1"/>
            </p:cNvSpPr>
            <p:nvPr/>
          </p:nvSpPr>
          <p:spPr bwMode="auto">
            <a:xfrm>
              <a:off x="3648" y="20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Line 62"/>
            <p:cNvSpPr>
              <a:spLocks noChangeShapeType="1"/>
            </p:cNvSpPr>
            <p:nvPr/>
          </p:nvSpPr>
          <p:spPr bwMode="auto">
            <a:xfrm>
              <a:off x="3648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Line 63"/>
            <p:cNvSpPr>
              <a:spLocks noChangeShapeType="1"/>
            </p:cNvSpPr>
            <p:nvPr/>
          </p:nvSpPr>
          <p:spPr bwMode="auto">
            <a:xfrm>
              <a:off x="3360" y="177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0" name="Line 64"/>
            <p:cNvSpPr>
              <a:spLocks noChangeShapeType="1"/>
            </p:cNvSpPr>
            <p:nvPr/>
          </p:nvSpPr>
          <p:spPr bwMode="auto">
            <a:xfrm>
              <a:off x="3648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1" name="Line 65"/>
            <p:cNvSpPr>
              <a:spLocks noChangeShapeType="1"/>
            </p:cNvSpPr>
            <p:nvPr/>
          </p:nvSpPr>
          <p:spPr bwMode="auto">
            <a:xfrm>
              <a:off x="3648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2" name="Line 66"/>
            <p:cNvSpPr>
              <a:spLocks noChangeShapeType="1"/>
            </p:cNvSpPr>
            <p:nvPr/>
          </p:nvSpPr>
          <p:spPr bwMode="auto">
            <a:xfrm>
              <a:off x="3648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3" name="Line 67"/>
            <p:cNvSpPr>
              <a:spLocks noChangeShapeType="1"/>
            </p:cNvSpPr>
            <p:nvPr/>
          </p:nvSpPr>
          <p:spPr bwMode="auto">
            <a:xfrm>
              <a:off x="3648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>
              <a:off x="3648" y="28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3648" y="30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30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>
              <a:off x="3696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Line 72"/>
            <p:cNvSpPr>
              <a:spLocks noChangeShapeType="1"/>
            </p:cNvSpPr>
            <p:nvPr/>
          </p:nvSpPr>
          <p:spPr bwMode="auto">
            <a:xfrm>
              <a:off x="3696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Line 73"/>
            <p:cNvSpPr>
              <a:spLocks noChangeShapeType="1"/>
            </p:cNvSpPr>
            <p:nvPr/>
          </p:nvSpPr>
          <p:spPr bwMode="auto">
            <a:xfrm>
              <a:off x="3696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0" name="Line 74"/>
            <p:cNvSpPr>
              <a:spLocks noChangeShapeType="1"/>
            </p:cNvSpPr>
            <p:nvPr/>
          </p:nvSpPr>
          <p:spPr bwMode="auto">
            <a:xfrm>
              <a:off x="3696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1" name="Line 75"/>
            <p:cNvSpPr>
              <a:spLocks noChangeShapeType="1"/>
            </p:cNvSpPr>
            <p:nvPr/>
          </p:nvSpPr>
          <p:spPr bwMode="auto">
            <a:xfrm>
              <a:off x="3072" y="3168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2" name="Line 76"/>
            <p:cNvSpPr>
              <a:spLocks noChangeShapeType="1"/>
            </p:cNvSpPr>
            <p:nvPr/>
          </p:nvSpPr>
          <p:spPr bwMode="auto">
            <a:xfrm>
              <a:off x="364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>
              <a:off x="3648" y="37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3648" y="39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>
              <a:off x="3120" y="355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文本框 2"/>
          <p:cNvSpPr txBox="1">
            <a:spLocks noChangeArrowheads="1"/>
          </p:cNvSpPr>
          <p:nvPr/>
        </p:nvSpPr>
        <p:spPr bwMode="auto">
          <a:xfrm>
            <a:off x="323850" y="5410200"/>
            <a:ext cx="2303463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Comic Sans MS" panose="030F0702030302020204" pitchFamily="66" charset="0"/>
              </a:rPr>
              <a:t>要求了解该图各个步骤及构成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zh-CN" altLang="en-US" sz="2400">
                <a:latin typeface="Comic Sans MS" panose="030F0702030302020204" pitchFamily="66" charset="0"/>
              </a:rPr>
              <a:t>设计师考试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7904" y="3657600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事先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707904" y="5837202"/>
            <a:ext cx="125627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事中事后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3779912" y="4077072"/>
            <a:ext cx="360040" cy="212725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3635184" y="5678870"/>
            <a:ext cx="504768" cy="19840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FDCFD-4A94-4E03-9FEF-417B0A11524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6000" y="36576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impact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risk probability = Risk exposure</a:t>
            </a:r>
            <a:r>
              <a:rPr lang="en-US" altLang="zh-CN" sz="2400" b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457200"/>
            <a:ext cx="8839200" cy="6188075"/>
            <a:chOff x="192" y="278"/>
            <a:chExt cx="5568" cy="3898"/>
          </a:xfrm>
        </p:grpSpPr>
        <p:sp>
          <p:nvSpPr>
            <p:cNvPr id="98311" name="AutoShape 7"/>
            <p:cNvSpPr>
              <a:spLocks noChangeArrowheads="1"/>
            </p:cNvSpPr>
            <p:nvPr/>
          </p:nvSpPr>
          <p:spPr bwMode="auto">
            <a:xfrm>
              <a:off x="192" y="1968"/>
              <a:ext cx="1056" cy="96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336" y="2064"/>
              <a:ext cx="81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 regression testing?</a:t>
              </a: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720" y="1488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720" y="2928"/>
              <a:ext cx="24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576" y="148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576" y="301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960" y="1392"/>
              <a:ext cx="96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960" y="3408"/>
              <a:ext cx="96" cy="1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 flipH="1">
              <a:off x="1056" y="100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1248" y="100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1056" y="148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056" y="1488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>
              <a:off x="1248" y="196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 flipH="1">
              <a:off x="1056" y="297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1248" y="297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>
              <a:off x="1056" y="345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7" name="Line 23"/>
            <p:cNvSpPr>
              <a:spLocks noChangeShapeType="1"/>
            </p:cNvSpPr>
            <p:nvPr/>
          </p:nvSpPr>
          <p:spPr bwMode="auto">
            <a:xfrm>
              <a:off x="1056" y="345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Line 24"/>
            <p:cNvSpPr>
              <a:spLocks noChangeShapeType="1"/>
            </p:cNvSpPr>
            <p:nvPr/>
          </p:nvSpPr>
          <p:spPr bwMode="auto">
            <a:xfrm>
              <a:off x="1248" y="393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Oval 25"/>
            <p:cNvSpPr>
              <a:spLocks noChangeArrowheads="1"/>
            </p:cNvSpPr>
            <p:nvPr/>
          </p:nvSpPr>
          <p:spPr bwMode="auto">
            <a:xfrm>
              <a:off x="2928" y="912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0" name="Oval 26"/>
            <p:cNvSpPr>
              <a:spLocks noChangeArrowheads="1"/>
            </p:cNvSpPr>
            <p:nvPr/>
          </p:nvSpPr>
          <p:spPr bwMode="auto">
            <a:xfrm>
              <a:off x="2928" y="144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1" name="Oval 27"/>
            <p:cNvSpPr>
              <a:spLocks noChangeArrowheads="1"/>
            </p:cNvSpPr>
            <p:nvPr/>
          </p:nvSpPr>
          <p:spPr bwMode="auto">
            <a:xfrm>
              <a:off x="2928" y="192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2" name="Oval 28"/>
            <p:cNvSpPr>
              <a:spLocks noChangeArrowheads="1"/>
            </p:cNvSpPr>
            <p:nvPr/>
          </p:nvSpPr>
          <p:spPr bwMode="auto">
            <a:xfrm>
              <a:off x="2928" y="288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3" name="Oval 29"/>
            <p:cNvSpPr>
              <a:spLocks noChangeArrowheads="1"/>
            </p:cNvSpPr>
            <p:nvPr/>
          </p:nvSpPr>
          <p:spPr bwMode="auto">
            <a:xfrm>
              <a:off x="2928" y="3408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4" name="Oval 30"/>
            <p:cNvSpPr>
              <a:spLocks noChangeArrowheads="1"/>
            </p:cNvSpPr>
            <p:nvPr/>
          </p:nvSpPr>
          <p:spPr bwMode="auto">
            <a:xfrm>
              <a:off x="2928" y="3840"/>
              <a:ext cx="144" cy="144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98335" name="Text Box 31"/>
            <p:cNvSpPr txBox="1">
              <a:spLocks noChangeArrowheads="1"/>
            </p:cNvSpPr>
            <p:nvPr/>
          </p:nvSpPr>
          <p:spPr bwMode="auto">
            <a:xfrm>
              <a:off x="1440" y="76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P(UO)=0.75</a:t>
              </a:r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1440" y="128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P(UO)=0.05</a:t>
              </a:r>
            </a:p>
          </p:txBody>
        </p:sp>
        <p:sp>
          <p:nvSpPr>
            <p:cNvPr id="98337" name="Text Box 33"/>
            <p:cNvSpPr txBox="1">
              <a:spLocks noChangeArrowheads="1"/>
            </p:cNvSpPr>
            <p:nvPr/>
          </p:nvSpPr>
          <p:spPr bwMode="auto">
            <a:xfrm>
              <a:off x="1440" y="176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P(UO)=0.20</a:t>
              </a:r>
            </a:p>
          </p:txBody>
        </p:sp>
        <p:sp>
          <p:nvSpPr>
            <p:cNvPr id="98338" name="Text Box 34"/>
            <p:cNvSpPr txBox="1">
              <a:spLocks noChangeArrowheads="1"/>
            </p:cNvSpPr>
            <p:nvPr/>
          </p:nvSpPr>
          <p:spPr bwMode="auto">
            <a:xfrm>
              <a:off x="1440" y="277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P(UO)=0.25</a:t>
              </a:r>
            </a:p>
          </p:txBody>
        </p:sp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1440" y="325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P(UO)=0.55</a:t>
              </a:r>
            </a:p>
          </p:txBody>
        </p:sp>
        <p:sp>
          <p:nvSpPr>
            <p:cNvPr id="98340" name="Text Box 36"/>
            <p:cNvSpPr txBox="1">
              <a:spLocks noChangeArrowheads="1"/>
            </p:cNvSpPr>
            <p:nvPr/>
          </p:nvSpPr>
          <p:spPr bwMode="auto">
            <a:xfrm>
              <a:off x="1440" y="373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P(UO)=0.20</a:t>
              </a:r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2640" y="67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2640" y="123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L(UO)=$30M</a:t>
              </a:r>
            </a:p>
          </p:txBody>
        </p:sp>
        <p:sp>
          <p:nvSpPr>
            <p:cNvPr id="98343" name="Text Box 39"/>
            <p:cNvSpPr txBox="1">
              <a:spLocks noChangeArrowheads="1"/>
            </p:cNvSpPr>
            <p:nvPr/>
          </p:nvSpPr>
          <p:spPr bwMode="auto">
            <a:xfrm>
              <a:off x="2640" y="171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4" name="Text Box 40"/>
            <p:cNvSpPr txBox="1">
              <a:spLocks noChangeArrowheads="1"/>
            </p:cNvSpPr>
            <p:nvPr/>
          </p:nvSpPr>
          <p:spPr bwMode="auto">
            <a:xfrm>
              <a:off x="2592" y="267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2592" y="320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L(UO)=$30M</a:t>
              </a:r>
            </a:p>
          </p:txBody>
        </p:sp>
        <p:sp>
          <p:nvSpPr>
            <p:cNvPr id="98346" name="Text Box 42"/>
            <p:cNvSpPr txBox="1">
              <a:spLocks noChangeArrowheads="1"/>
            </p:cNvSpPr>
            <p:nvPr/>
          </p:nvSpPr>
          <p:spPr bwMode="auto">
            <a:xfrm>
              <a:off x="2592" y="363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L(UO)=$.5M</a:t>
              </a:r>
            </a:p>
          </p:txBody>
        </p:sp>
        <p:sp>
          <p:nvSpPr>
            <p:cNvPr id="98347" name="Text Box 43"/>
            <p:cNvSpPr txBox="1">
              <a:spLocks noChangeArrowheads="1"/>
            </p:cNvSpPr>
            <p:nvPr/>
          </p:nvSpPr>
          <p:spPr bwMode="auto">
            <a:xfrm>
              <a:off x="1392" y="96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Find critical fault</a:t>
              </a:r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1200" y="1440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Don’t find critical fault</a:t>
              </a:r>
            </a:p>
          </p:txBody>
        </p:sp>
        <p:sp>
          <p:nvSpPr>
            <p:cNvPr id="98349" name="Text Box 45"/>
            <p:cNvSpPr txBox="1">
              <a:spLocks noChangeArrowheads="1"/>
            </p:cNvSpPr>
            <p:nvPr/>
          </p:nvSpPr>
          <p:spPr bwMode="auto">
            <a:xfrm>
              <a:off x="1392" y="195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 critical fault</a:t>
              </a:r>
            </a:p>
          </p:txBody>
        </p:sp>
        <p:sp>
          <p:nvSpPr>
            <p:cNvPr id="98350" name="Text Box 46"/>
            <p:cNvSpPr txBox="1">
              <a:spLocks noChangeArrowheads="1"/>
            </p:cNvSpPr>
            <p:nvPr/>
          </p:nvSpPr>
          <p:spPr bwMode="auto">
            <a:xfrm>
              <a:off x="1392" y="292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Find critical fault</a:t>
              </a:r>
            </a:p>
          </p:txBody>
        </p:sp>
        <p:sp>
          <p:nvSpPr>
            <p:cNvPr id="98351" name="Text Box 47"/>
            <p:cNvSpPr txBox="1">
              <a:spLocks noChangeArrowheads="1"/>
            </p:cNvSpPr>
            <p:nvPr/>
          </p:nvSpPr>
          <p:spPr bwMode="auto">
            <a:xfrm>
              <a:off x="1200" y="3408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Don’t find critical fault</a:t>
              </a:r>
            </a:p>
          </p:txBody>
        </p: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1392" y="3926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No critical fault</a:t>
              </a: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3744" y="288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RISK EXPOSURE</a:t>
              </a: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792" y="864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$.375M</a:t>
              </a: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792" y="138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$1.5M</a:t>
              </a:r>
            </a:p>
          </p:txBody>
        </p:sp>
        <p:sp>
          <p:nvSpPr>
            <p:cNvPr id="98356" name="Text Box 52"/>
            <p:cNvSpPr txBox="1">
              <a:spLocks noChangeArrowheads="1"/>
            </p:cNvSpPr>
            <p:nvPr/>
          </p:nvSpPr>
          <p:spPr bwMode="auto">
            <a:xfrm>
              <a:off x="3792" y="187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$.10M</a:t>
              </a:r>
            </a:p>
          </p:txBody>
        </p:sp>
        <p:sp>
          <p:nvSpPr>
            <p:cNvPr id="98357" name="Text Box 53"/>
            <p:cNvSpPr txBox="1">
              <a:spLocks noChangeArrowheads="1"/>
            </p:cNvSpPr>
            <p:nvPr/>
          </p:nvSpPr>
          <p:spPr bwMode="auto">
            <a:xfrm>
              <a:off x="3792" y="283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$.125M</a:t>
              </a:r>
            </a:p>
          </p:txBody>
        </p:sp>
        <p:sp>
          <p:nvSpPr>
            <p:cNvPr id="98358" name="Text Box 54"/>
            <p:cNvSpPr txBox="1">
              <a:spLocks noChangeArrowheads="1"/>
            </p:cNvSpPr>
            <p:nvPr/>
          </p:nvSpPr>
          <p:spPr bwMode="auto">
            <a:xfrm>
              <a:off x="3792" y="3350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$16.5M</a:t>
              </a:r>
            </a:p>
          </p:txBody>
        </p:sp>
        <p:sp>
          <p:nvSpPr>
            <p:cNvPr id="98359" name="Text Box 55"/>
            <p:cNvSpPr txBox="1">
              <a:spLocks noChangeArrowheads="1"/>
            </p:cNvSpPr>
            <p:nvPr/>
          </p:nvSpPr>
          <p:spPr bwMode="auto">
            <a:xfrm>
              <a:off x="3792" y="378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$.10M</a:t>
              </a:r>
            </a:p>
          </p:txBody>
        </p:sp>
        <p:sp>
          <p:nvSpPr>
            <p:cNvPr id="98360" name="Text Box 56"/>
            <p:cNvSpPr txBox="1">
              <a:spLocks noChangeArrowheads="1"/>
            </p:cNvSpPr>
            <p:nvPr/>
          </p:nvSpPr>
          <p:spPr bwMode="auto">
            <a:xfrm>
              <a:off x="4656" y="278"/>
              <a:ext cx="100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COMBINEDRISK EXPOSURE</a:t>
              </a:r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368" y="1008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V="1">
              <a:off x="4320" y="153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3" name="Text Box 59"/>
            <p:cNvSpPr txBox="1">
              <a:spLocks noChangeArrowheads="1"/>
            </p:cNvSpPr>
            <p:nvPr/>
          </p:nvSpPr>
          <p:spPr bwMode="auto">
            <a:xfrm>
              <a:off x="4944" y="138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$1.95M</a:t>
              </a:r>
            </a:p>
          </p:txBody>
        </p: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4368" y="2928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5" name="Line 61"/>
            <p:cNvSpPr>
              <a:spLocks noChangeShapeType="1"/>
            </p:cNvSpPr>
            <p:nvPr/>
          </p:nvSpPr>
          <p:spPr bwMode="auto">
            <a:xfrm flipV="1">
              <a:off x="4320" y="345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330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$16.725M</a:t>
              </a:r>
            </a:p>
          </p:txBody>
        </p:sp>
      </p:grpSp>
      <p:sp>
        <p:nvSpPr>
          <p:cNvPr id="165951" name="Text Box 63"/>
          <p:cNvSpPr txBox="1">
            <a:spLocks noChangeArrowheads="1"/>
          </p:cNvSpPr>
          <p:nvPr/>
        </p:nvSpPr>
        <p:spPr bwMode="auto">
          <a:xfrm>
            <a:off x="152400" y="76200"/>
            <a:ext cx="563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probability of an unwanted outcome: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P(UO)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loss associated with unwanted outcome: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L(UO)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utoUpdateAnimBg="0"/>
      <p:bldP spid="16595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EAC08-7CBF-4464-B5E2-533ABB82EC7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risk control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A: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Three strategies for risk reduction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X:avoiding the risk: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change requirements</a:t>
            </a:r>
            <a:r>
              <a:rPr lang="en-US" altLang="zh-CN" sz="2400" b="1" dirty="0" smtClean="0"/>
              <a:t> for 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performance or functionality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Y: transferring the risk: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transfer</a:t>
            </a:r>
            <a:r>
              <a:rPr lang="en-US" altLang="zh-CN" sz="2400" b="1" dirty="0" smtClean="0"/>
              <a:t> to other system,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   or buy insurance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Z: assuming the risk: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accept and control</a:t>
            </a:r>
            <a:r>
              <a:rPr lang="en-US" altLang="zh-CN" sz="2400" b="1" dirty="0" smtClean="0"/>
              <a:t> it (by 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                   project resource)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B: risk leverage=</a:t>
            </a:r>
            <a:r>
              <a:rPr lang="en-US" altLang="zh-CN" sz="2400" b="1" u="sng" dirty="0" smtClean="0"/>
              <a:t>difference</a:t>
            </a:r>
            <a:r>
              <a:rPr lang="en-US" altLang="zh-CN" sz="2400" b="1" dirty="0" smtClean="0"/>
              <a:t> in risk exposure </a:t>
            </a:r>
            <a:r>
              <a:rPr lang="en-US" altLang="zh-CN" sz="2400" b="1" u="sng" dirty="0" smtClean="0"/>
              <a:t>divided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（风险杠杆）</a:t>
            </a:r>
            <a:r>
              <a:rPr lang="en-US" altLang="zh-CN" sz="2400" b="1" dirty="0" smtClean="0"/>
              <a:t> by </a:t>
            </a:r>
            <a:r>
              <a:rPr lang="en-US" altLang="zh-CN" sz="2400" b="1" u="sng" dirty="0" smtClean="0"/>
              <a:t>cost</a:t>
            </a:r>
            <a:r>
              <a:rPr lang="en-US" altLang="zh-CN" sz="2400" b="1" dirty="0" smtClean="0"/>
              <a:t> of reducing the risk</a:t>
            </a:r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风险杠杆</a:t>
            </a:r>
            <a:r>
              <a:rPr lang="en-US" altLang="zh-CN" sz="2400" b="1" dirty="0" smtClean="0"/>
              <a:t>=(</a:t>
            </a:r>
            <a:r>
              <a:rPr lang="zh-CN" altLang="en-US" sz="2400" b="1" dirty="0" smtClean="0"/>
              <a:t>降低前的风险成本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降低后的风险成本</a:t>
            </a:r>
            <a:r>
              <a:rPr lang="en-US" altLang="zh-CN" sz="2400" b="1" dirty="0" smtClean="0"/>
              <a:t>)/(</a:t>
            </a:r>
            <a:r>
              <a:rPr lang="zh-CN" altLang="en-US" sz="2400" b="1" dirty="0" smtClean="0"/>
              <a:t>降</a:t>
            </a:r>
            <a:endParaRPr lang="en-US" altLang="zh-CN" sz="2400" b="1" dirty="0" smtClean="0"/>
          </a:p>
          <a:p>
            <a:pPr eaLnBrk="1" hangingPunct="1">
              <a:lnSpc>
                <a:spcPts val="2500"/>
              </a:lnSpc>
              <a:buFontTx/>
              <a:buNone/>
            </a:pPr>
            <a:r>
              <a:rPr lang="en-US" altLang="zh-CN" sz="2400" b="1" dirty="0" smtClean="0"/>
              <a:t>                           </a:t>
            </a:r>
            <a:r>
              <a:rPr lang="zh-CN" altLang="en-US" sz="2400" b="1" dirty="0" smtClean="0"/>
              <a:t>低风险所需成本</a:t>
            </a:r>
            <a:r>
              <a:rPr lang="en-US" altLang="zh-CN" sz="24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525259-4146-43A3-9F45-D80843E35C9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3. Risk Management discussing  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>
                <a:latin typeface="宋体" panose="02010600030101010101" pitchFamily="2" charset="-122"/>
                <a:sym typeface="Wingdings 2" panose="05020102010507070707" pitchFamily="18" charset="2"/>
              </a:rPr>
              <a:t> </a:t>
            </a:r>
            <a:r>
              <a:rPr lang="zh-CN" altLang="en-US" sz="2000" b="1" dirty="0" smtClean="0">
                <a:latin typeface="宋体" panose="02010600030101010101" pitchFamily="2" charset="-122"/>
                <a:sym typeface="Wingdings 2" panose="05020102010507070707" pitchFamily="18" charset="2"/>
              </a:rPr>
              <a:t>讨论 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dirty="0" smtClean="0">
                <a:latin typeface="宋体" panose="02010600030101010101" pitchFamily="2" charset="-122"/>
              </a:rPr>
              <a:t>在软件工程早期的过程中，最基本的目标就是尽量减少风险。</a:t>
            </a: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u="sng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最可能出现的风险：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试图设计一个过大的产品，导致你的时间不足。</a:t>
            </a:r>
          </a:p>
          <a:p>
            <a:pPr lvl="1" algn="just" eaLnBrk="1" hangingPunct="1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000" b="1" u="sng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其他可能的风险：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你可能遇到一种或更多的、你不会设计的功能；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需要建立原型来验证等等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你可能遇到系统支持问题而延误工作；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版本支持等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产品缺陷太多，测试时间太长；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过程不规范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测试技术不够先进等等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你无法控制产品或改变产品，在你已经开发过的程序上浪费时间；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没有好的配置管理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</a:p>
          <a:p>
            <a:pPr lvl="2" algn="just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宋体" panose="02010600030101010101" pitchFamily="2" charset="-122"/>
              </a:rPr>
              <a:t>你的小组没法有效率地一起工作。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0C77B-3570-434A-9D58-3E6AB08971E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 </a:t>
            </a:r>
            <a:r>
              <a:rPr lang="zh-CN" altLang="en-US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风险管理活动：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针对以上各种风险的有效缓解措施：</a:t>
            </a:r>
            <a:r>
              <a:rPr lang="zh-CN" altLang="en-US" sz="2400" b="1" smtClean="0">
                <a:latin typeface="宋体" panose="02010600030101010101" pitchFamily="2" charset="-122"/>
                <a:sym typeface="Wingdings 2" panose="05020102010507070707" pitchFamily="18" charset="2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产品过大。</a:t>
            </a:r>
            <a:r>
              <a:rPr lang="zh-CN" altLang="en-US" b="1" smtClean="0">
                <a:latin typeface="宋体" panose="02010600030101010101" pitchFamily="2" charset="-122"/>
              </a:rPr>
              <a:t>从一个小的产品内核开始，在以后的开发循环中再添加各种功能。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过难或是复杂的功能。</a:t>
            </a:r>
            <a:r>
              <a:rPr lang="zh-CN" altLang="en-US" b="1" smtClean="0">
                <a:latin typeface="宋体" panose="02010600030101010101" pitchFamily="2" charset="-122"/>
              </a:rPr>
              <a:t>在工程开始时化简这些功能，再考虑它们的代替品。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系统支持问题。</a:t>
            </a:r>
            <a:r>
              <a:rPr lang="zh-CN" altLang="en-US" b="1" smtClean="0">
                <a:latin typeface="宋体" panose="02010600030101010101" pitchFamily="2" charset="-122"/>
              </a:rPr>
              <a:t>建立一个早期原型或者小产品版本，以确定你了解支持系统是如何工作的。（</a:t>
            </a:r>
            <a:r>
              <a:rPr lang="zh-CN" altLang="en-US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通过对核心功能的测试，可以确定其他系统对本软件的系统支持程度</a:t>
            </a:r>
            <a:r>
              <a:rPr lang="zh-CN" altLang="en-US" b="1" smtClean="0">
                <a:latin typeface="宋体" panose="02010600030101010101" pitchFamily="2" charset="-122"/>
              </a:rPr>
              <a:t>）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测试时间。</a:t>
            </a:r>
            <a:r>
              <a:rPr lang="zh-CN" altLang="en-US" b="1" u="sng" smtClean="0">
                <a:latin typeface="宋体" panose="02010600030101010101" pitchFamily="2" charset="-122"/>
              </a:rPr>
              <a:t>按照</a:t>
            </a:r>
            <a:r>
              <a:rPr lang="en-US" altLang="zh-CN" b="1" u="sng" smtClean="0">
                <a:latin typeface="宋体" panose="02010600030101010101" pitchFamily="2" charset="-122"/>
              </a:rPr>
              <a:t>TSPi</a:t>
            </a:r>
            <a:r>
              <a:rPr lang="zh-CN" altLang="en-US" b="1" u="sng" smtClean="0">
                <a:latin typeface="宋体" panose="02010600030101010101" pitchFamily="2" charset="-122"/>
              </a:rPr>
              <a:t>进行工作，使用规范的</a:t>
            </a:r>
            <a:r>
              <a:rPr lang="en-US" altLang="zh-CN" b="1" u="sng" smtClean="0">
                <a:latin typeface="宋体" panose="02010600030101010101" pitchFamily="2" charset="-122"/>
              </a:rPr>
              <a:t>PSP</a:t>
            </a:r>
            <a:r>
              <a:rPr lang="zh-CN" altLang="en-US" b="1" u="sng" smtClean="0">
                <a:latin typeface="宋体" panose="02010600030101010101" pitchFamily="2" charset="-122"/>
              </a:rPr>
              <a:t>方法</a:t>
            </a:r>
            <a:r>
              <a:rPr lang="zh-CN" altLang="en-US" b="1" smtClean="0">
                <a:latin typeface="宋体" panose="02010600030101010101" pitchFamily="2" charset="-122"/>
              </a:rPr>
              <a:t>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产品控制。</a:t>
            </a:r>
            <a:r>
              <a:rPr lang="zh-CN" altLang="en-US" b="1" smtClean="0">
                <a:latin typeface="宋体" panose="02010600030101010101" pitchFamily="2" charset="-122"/>
              </a:rPr>
              <a:t>这就是在工程开始时进行配置管理的原因。 </a:t>
            </a:r>
          </a:p>
          <a:p>
            <a:pPr lvl="1" algn="just" eaLnBrk="1" hangingPunct="1">
              <a:lnSpc>
                <a:spcPct val="9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协同工作问题。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工作人员合理搭配问题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)  </a:t>
            </a:r>
            <a:endParaRPr lang="en-US" altLang="zh-CN" b="1" smtClean="0">
              <a:latin typeface="宋体" panose="02010600030101010101" pitchFamily="2" charset="-122"/>
            </a:endParaRPr>
          </a:p>
        </p:txBody>
      </p:sp>
      <p:sp>
        <p:nvSpPr>
          <p:cNvPr id="104453" name="AutoShape 5"/>
          <p:cNvSpPr>
            <a:spLocks/>
          </p:cNvSpPr>
          <p:nvPr/>
        </p:nvSpPr>
        <p:spPr bwMode="auto">
          <a:xfrm>
            <a:off x="273050" y="4365625"/>
            <a:ext cx="914400" cy="1143000"/>
          </a:xfrm>
          <a:prstGeom prst="borderCallout2">
            <a:avLst>
              <a:gd name="adj1" fmla="val 10000"/>
              <a:gd name="adj2" fmla="val 108333"/>
              <a:gd name="adj3" fmla="val 10000"/>
              <a:gd name="adj4" fmla="val 258681"/>
              <a:gd name="adj5" fmla="val 68889"/>
              <a:gd name="adj6" fmla="val 413194"/>
            </a:avLst>
          </a:prstGeom>
          <a:solidFill>
            <a:srgbClr val="CCFFCC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团队基本实力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13531-03DA-4A66-99A3-584C6A5D8A2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2600"/>
            <a:ext cx="838835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3.5 The Project Plan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1. Project Plan (P123)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risk analysis management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a document includes     project cost estimates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schedule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project organization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2. Contents (P123-124-125)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(1) project scope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………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(14) risk management plan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(15) maintenance plan</a:t>
            </a:r>
          </a:p>
        </p:txBody>
      </p:sp>
      <p:sp>
        <p:nvSpPr>
          <p:cNvPr id="106501" name="AutoShape 4"/>
          <p:cNvSpPr>
            <a:spLocks/>
          </p:cNvSpPr>
          <p:nvPr/>
        </p:nvSpPr>
        <p:spPr bwMode="auto">
          <a:xfrm>
            <a:off x="4356100" y="27813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FD723-3C59-497F-8CF4-39E603826F8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727200"/>
            <a:ext cx="838835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3. </a:t>
            </a:r>
            <a:r>
              <a:rPr lang="zh-CN" altLang="en-US" b="1" smtClean="0"/>
              <a:t>项目计划文档举例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(4) </a:t>
            </a:r>
            <a:r>
              <a:rPr lang="zh-CN" altLang="en-US" sz="2400" b="1" smtClean="0"/>
              <a:t>技术描述：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罗列硬件和软件，包括编译器、接口、专用设备和专用软件。对布线、执行时间、响应时间、安全性、功能和性能的特殊限制，等等。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另外计划还列出必须使用的标准和方法：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算法，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工具，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评审或审查技术，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设计语言或表示，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编码语言，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</a:t>
            </a:r>
            <a:r>
              <a:rPr lang="zh-CN" altLang="en-US" sz="2400" b="1" smtClean="0"/>
              <a:t>测试技术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61922-EE0F-40F9-B3A1-DAD0511C913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schedule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: </a:t>
            </a:r>
            <a:r>
              <a:rPr lang="zh-CN" altLang="en-US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项目进度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是对特定项目的软件开发周期的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刻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画</a:t>
            </a:r>
            <a:r>
              <a:rPr lang="zh-CN" altLang="en-US" sz="2400" b="1" dirty="0" smtClean="0">
                <a:sym typeface="Wingdings 2" panose="05020102010507070707" pitchFamily="18" charset="2"/>
              </a:rPr>
              <a:t>。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包括对项目阶段、步骤、活动的分解，对各个离散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活动的交互关系的描述，以及对各个活动完成时间及整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个项目完成时间的初步估算。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(P83)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和过程的关系？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C: SE approach: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by the way of system engineering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analysis+synthesis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documents/deliverables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</a:t>
            </a:r>
            <a:r>
              <a:rPr lang="en-US" altLang="zh-CN" sz="3200" b="1" baseline="38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generate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(1—5  see P83 )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途径之一 </a:t>
            </a:r>
            <a:r>
              <a:rPr lang="en-US" altLang="zh-CN" sz="2400" b="1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X</a:t>
            </a:r>
            <a:r>
              <a:rPr lang="zh-CN" altLang="en-US" sz="2400" b="1" dirty="0" smtClean="0"/>
              <a:t>：先确定提交物（一般性文档，功能模块的说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  明，子系统的说明和展示，精确度的说明和展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 示，可靠性、安全性或性能说明或展示文档）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：再确定完成上述提交物必须要执行的活动。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：弄清活动之间的彼此依赖关系。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343400" y="38909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2124075" y="5084763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1794A-B68C-4951-8FAC-243AA4A4182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欲擒故纵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微软的自由作息时间制度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微软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给予每位员工的充分自由，事实上他们完全让员工自己安排作息时间。听起来很美，是吗？</a:t>
            </a:r>
            <a:endParaRPr lang="zh-CN" altLang="en-US" sz="2400" b="1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b="1" smtClean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自由来自于严格的制度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管理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一群软件设计师，就像放牧一群骄傲的猫，如果缺乏有效的约束，必然是猫跑了个光光，公司随之完蛋。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我们看到微软相当自由化、个人化的人才管理，但是，应该看到另一方面，微软是一个整体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级，局部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CMM3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级的公司。试想，一个公司没有完备而严格的管理制度，如何能达到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级以上？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要知道在中国真正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CMM2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级以上的公司绝对是凤毛麟角。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  每个财年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Scrub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开始前，微软的经理们都会召集手下，总结他们过去一个年度的得失，并且共同制定出下个阶段应该达到的目标。之后的一个年度，员工就把完成这个目标作为自己的任务。假如员工的目标达到了，那么奖励将是丰厚的，如果做不到，惩罚也是严厉的，甚至有可能失去在微软的工作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共同制定计划，奖惩严明，这就是微软管理的真面目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微软员工能够自由安排时间，恰是因为他们有了更严格的约束：年度目标。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0B2D9-7086-464C-B642-10A446613F9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chemeClr val="bg2"/>
                </a:solidFill>
                <a:latin typeface="宋体" panose="02010600030101010101" pitchFamily="2" charset="-122"/>
              </a:rPr>
              <a:t>二 优秀人才渴望的是认可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优秀人才渴望什么？钱？名誉？错了。他们渴望的是认可。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真正优秀的人才，总是希望能够被同样优秀的人才接纳，这是对他们最大的认可。微软一贯秉承的传统，就是用人才来吸引人。</a:t>
            </a:r>
            <a:b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比尔盖茨说：我的员工会不满，但是他不会愿意和其他公司的员工交换工作。唐骏的经历告诉我们，每一个员工在微软，都有机会接触到更高层次的挑战。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1975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年以来，微软一直保持了很高的淘汰率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(85%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以上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，但是工作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年以上的人员，几乎都会选择继续留在微软，这些人构成了微软稳定的主力开发人员群体。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在微软，竞争随处存在，你会发现周围的每一个人都极其优秀，进而感到一种由衷的自豪，最终转化为前进的动力。这样的环境里，员工犹如欧洲五大联赛的球员，自豪的同时，不敢有丝毫的懈怠，同时又充满激情。</a:t>
            </a:r>
            <a:b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　事实上微软的工资并不高，但是充满挑战的环境、高额的目标完成奖励，都是对人才极大的吸引。到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1992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年，依靠公司为奖励目标达成配送的股票，微软有近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3000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名员工成为百万富翁。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7714D-9E27-4340-A3F9-07BAF43FA0A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-42863"/>
            <a:ext cx="8964612" cy="68580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三 优秀制度总是面向全局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软件开发要讲究模块化，力求把问题局限在小范围内解决。但是，对于人才的管理，却不是这样。一个举措一旦实施，其影响必然是广泛而深远的。可以说每一个局部变化都会牵扯到全局。制度的制定必须总关全局，根据具体的情况选择最佳的方案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这里我想对比一下印度和日本软件业的管理。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印度和日本是标准的分工型软件业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，编码就是编码，永远接触不到上层。对于程序员，他们的管理近乎于军事化，目的就是要你按时写出代码，至于个性什么的，统统不重视。很多人说要学习日本、学习印度，另一种声音想效法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MSF(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微软开发管理体系</a:t>
            </a:r>
            <a:r>
              <a:rPr lang="en-US" altLang="zh-CN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。不错，他们都很先进，但都是根据自身特点推出的。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中国程序员强调个性，但是又缺乏美国程序员的高技术和创造力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，因此，照搬哪一套都将是失败的。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这里我不尝试讨论什么样的制度最合适中国人，不过我认为，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微软的今天，是最接近我们的明天的。对于中国人，微软强调个性，加大个体自由度的方法，肯定更受欢迎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。</a:t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结论：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微软的“完全自由作息时间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，实际上只是一种欲擒故纵的手段，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这个制度的背后，有一个完备的管理体系支持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甚至可以说</a:t>
            </a:r>
            <a:r>
              <a:rPr lang="en-US" altLang="zh-CN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是微软管理体系在“呼唤”完全自由作息时间制度！</a:t>
            </a: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zh-CN" altLang="en-US" sz="2400" b="1" smtClean="0">
                <a:solidFill>
                  <a:schemeClr val="bg2"/>
                </a:solidFill>
                <a:latin typeface="宋体" panose="02010600030101010101" pitchFamily="2" charset="-122"/>
              </a:rPr>
              <a:t>　这种手段，非常适合以充满个性为特色的中国程序员群体，当然，对印度、日本的工业化软件管理，也有必要适当借鉴。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信息系统项目管理师考试题目</a:t>
            </a:r>
            <a:r>
              <a:rPr lang="en-US" altLang="zh-CN" b="1" dirty="0" smtClean="0"/>
              <a:t>01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如果一个案例中涉及到合同管理，</a:t>
            </a:r>
            <a:r>
              <a:rPr lang="zh-CN" altLang="en-US" b="1" dirty="0" smtClean="0">
                <a:hlinkClick r:id="rId2"/>
              </a:rPr>
              <a:t>项目管理控制</a:t>
            </a:r>
            <a:r>
              <a:rPr lang="zh-CN" altLang="en-US" b="1" dirty="0" smtClean="0"/>
              <a:t>和项目沟通等诸多方面，在项目实际运行过程中，出现了甲方随意变更、不配合验收、甲乙双方沟通存在障碍等情形，试问如何从合同管理、过程控制和项目沟通管理三个方面来应对？</a:t>
            </a:r>
            <a:endParaRPr lang="en-US" altLang="zh-CN" b="1" dirty="0" smtClean="0"/>
          </a:p>
          <a:p>
            <a:r>
              <a:rPr lang="zh-CN" altLang="en-US" b="1" dirty="0"/>
              <a:t>来自</a:t>
            </a:r>
            <a:r>
              <a:rPr lang="zh-CN" altLang="en-US" b="1" dirty="0" smtClean="0"/>
              <a:t>教材第三章：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练习题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zh-CN" altLang="en-US" b="1" dirty="0"/>
              <a:t>练习题 </a:t>
            </a:r>
            <a:r>
              <a:rPr lang="en-US" altLang="zh-CN" b="1" dirty="0" smtClean="0"/>
              <a:t>3</a:t>
            </a:r>
            <a:r>
              <a:rPr lang="zh-CN" altLang="en-US" b="1" dirty="0"/>
              <a:t>，</a:t>
            </a:r>
            <a:r>
              <a:rPr lang="zh-CN" altLang="en-US" b="1" dirty="0" smtClean="0"/>
              <a:t>练习题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endParaRPr lang="zh-CN" altLang="en-US" dirty="0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F37880-CCD8-45FD-9FE6-28EB782940D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信息系统项目管理师考试题目</a:t>
            </a:r>
            <a:r>
              <a:rPr lang="en-US" altLang="zh-CN" b="1" dirty="0" smtClean="0"/>
              <a:t>02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X</a:t>
            </a:r>
          </a:p>
          <a:p>
            <a:pPr lvl="1"/>
            <a:r>
              <a:rPr lang="zh-CN" altLang="zh-CN" b="1" dirty="0" smtClean="0"/>
              <a:t>信息系统项目管理师合同变更范例题目：（简述题）</a:t>
            </a:r>
            <a:r>
              <a:rPr lang="zh-CN" altLang="en-US" b="1" dirty="0" smtClean="0"/>
              <a:t>详见邮件。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1E272-AA95-4CCD-AEE6-1D110B6282B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782499-1C15-4B9C-ADEE-70380A2F8EA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D: task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analysis of the project----important task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phases      steps      activities (P84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fig3.1</a:t>
            </a:r>
            <a:r>
              <a:rPr lang="en-US" altLang="zh-CN" sz="2400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E: notions: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X: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activity</a:t>
            </a:r>
            <a:r>
              <a:rPr lang="en-US" altLang="zh-CN" sz="2400" b="1" smtClean="0"/>
              <a:t>(P83): </a:t>
            </a:r>
            <a:r>
              <a:rPr lang="zh-CN" altLang="en-US" sz="2400" b="1" smtClean="0"/>
              <a:t>项目的一部分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一般占用项目进度计划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       中的一段时间。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smtClean="0"/>
              <a:t>Y: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milestone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指特定的时间点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标志着活动的结束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通常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伴随着提交物</a:t>
            </a:r>
            <a:r>
              <a:rPr lang="en-US" altLang="zh-CN" sz="2400" b="1" smtClean="0"/>
              <a:t>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milestone </a:t>
            </a:r>
            <a:r>
              <a:rPr lang="en-US" altLang="zh-CN" sz="2400" b="1" u="sng" smtClean="0">
                <a:solidFill>
                  <a:srgbClr val="0000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≈</a:t>
            </a:r>
            <a:r>
              <a:rPr lang="en-US" altLang="zh-CN" sz="2400" b="1" u="sng" smtClean="0">
                <a:solidFill>
                  <a:srgbClr val="0000FF"/>
                </a:solidFill>
              </a:rPr>
              <a:t>deliverables</a:t>
            </a:r>
            <a:r>
              <a:rPr lang="en-US" altLang="zh-CN" sz="2400" b="1" smtClean="0"/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F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significance of analyzing a project(P84--Segment 2)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---- we and customer will have a better grasp of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what is involved in building and maintaining a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system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624138" y="243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3905250" y="243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34925" y="1557338"/>
            <a:ext cx="865188" cy="52625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alpha val="96077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latin typeface="Comic Sans MS" panose="030F0702030302020204" pitchFamily="66" charset="0"/>
              </a:rPr>
              <a:t>与潜在用户一起工作，确保他们对我们掌握的需求知识感到满意</a:t>
            </a:r>
          </a:p>
        </p:txBody>
      </p:sp>
      <p:cxnSp>
        <p:nvCxnSpPr>
          <p:cNvPr id="15368" name="直接箭头连接符 10"/>
          <p:cNvCxnSpPr>
            <a:cxnSpLocks noChangeShapeType="1"/>
          </p:cNvCxnSpPr>
          <p:nvPr/>
        </p:nvCxnSpPr>
        <p:spPr bwMode="auto">
          <a:xfrm flipH="1">
            <a:off x="900113" y="2060575"/>
            <a:ext cx="1511300" cy="360363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直接箭头连接符 10"/>
          <p:cNvCxnSpPr>
            <a:cxnSpLocks noChangeShapeType="1"/>
          </p:cNvCxnSpPr>
          <p:nvPr/>
        </p:nvCxnSpPr>
        <p:spPr bwMode="auto">
          <a:xfrm flipH="1">
            <a:off x="871538" y="5157788"/>
            <a:ext cx="3033712" cy="431800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38F73-BA3D-490A-92EE-E3E261E801D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7315200" cy="3997325"/>
            <a:chOff x="192" y="2112"/>
            <a:chExt cx="4320" cy="2168"/>
          </a:xfrm>
        </p:grpSpPr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192" y="3072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Project </a:t>
              </a: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1248" y="2448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1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296" y="3168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2</a:t>
              </a:r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Phase n</a:t>
              </a: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2304" y="220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2304" y="244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2304" y="3024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2" name="Text Box 12"/>
            <p:cNvSpPr txBox="1">
              <a:spLocks noChangeArrowheads="1"/>
            </p:cNvSpPr>
            <p:nvPr/>
          </p:nvSpPr>
          <p:spPr bwMode="auto">
            <a:xfrm>
              <a:off x="2304" y="3264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304" y="3696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2304" y="3888"/>
              <a:ext cx="9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3408" y="2112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Activity1.1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Activity1.2</a:t>
              </a: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3408" y="2496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Activity1.3</a:t>
              </a: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3408" y="2832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Activity1.1</a:t>
              </a:r>
            </a:p>
          </p:txBody>
        </p:sp>
        <p:sp>
          <p:nvSpPr>
            <p:cNvPr id="17429" name="Text Box 19"/>
            <p:cNvSpPr txBox="1">
              <a:spLocks noChangeArrowheads="1"/>
            </p:cNvSpPr>
            <p:nvPr/>
          </p:nvSpPr>
          <p:spPr bwMode="auto">
            <a:xfrm>
              <a:off x="3408" y="3024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Activity1.2</a:t>
              </a:r>
            </a:p>
          </p:txBody>
        </p:sp>
        <p:sp>
          <p:nvSpPr>
            <p:cNvPr id="17430" name="Text Box 20"/>
            <p:cNvSpPr txBox="1">
              <a:spLocks noChangeArrowheads="1"/>
            </p:cNvSpPr>
            <p:nvPr/>
          </p:nvSpPr>
          <p:spPr bwMode="auto">
            <a:xfrm>
              <a:off x="3408" y="3216"/>
              <a:ext cx="11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Activity1.3</a:t>
              </a: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3696" y="340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1440" y="355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2496" y="2640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4" name="Text Box 24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2496" y="403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6" name="Text Box 26"/>
            <p:cNvSpPr txBox="1">
              <a:spLocks noChangeArrowheads="1"/>
            </p:cNvSpPr>
            <p:nvPr/>
          </p:nvSpPr>
          <p:spPr bwMode="auto">
            <a:xfrm>
              <a:off x="3648" y="2640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SzPct val="15000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Pct val="150000"/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37" name="Line 27"/>
            <p:cNvSpPr>
              <a:spLocks noChangeShapeType="1"/>
            </p:cNvSpPr>
            <p:nvPr/>
          </p:nvSpPr>
          <p:spPr bwMode="auto">
            <a:xfrm flipH="1">
              <a:off x="912" y="2640"/>
              <a:ext cx="38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>
              <a:off x="912" y="321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9"/>
            <p:cNvSpPr>
              <a:spLocks noChangeShapeType="1"/>
            </p:cNvSpPr>
            <p:nvPr/>
          </p:nvSpPr>
          <p:spPr bwMode="auto">
            <a:xfrm>
              <a:off x="912" y="3216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30"/>
            <p:cNvSpPr>
              <a:spLocks noChangeShapeType="1"/>
            </p:cNvSpPr>
            <p:nvPr/>
          </p:nvSpPr>
          <p:spPr bwMode="auto">
            <a:xfrm flipV="1">
              <a:off x="1920" y="2352"/>
              <a:ext cx="43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31"/>
            <p:cNvSpPr>
              <a:spLocks noChangeShapeType="1"/>
            </p:cNvSpPr>
            <p:nvPr/>
          </p:nvSpPr>
          <p:spPr bwMode="auto">
            <a:xfrm>
              <a:off x="1920" y="259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32"/>
            <p:cNvSpPr>
              <a:spLocks noChangeShapeType="1"/>
            </p:cNvSpPr>
            <p:nvPr/>
          </p:nvSpPr>
          <p:spPr bwMode="auto">
            <a:xfrm flipV="1">
              <a:off x="1968" y="3168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33"/>
            <p:cNvSpPr>
              <a:spLocks noChangeShapeType="1"/>
            </p:cNvSpPr>
            <p:nvPr/>
          </p:nvSpPr>
          <p:spPr bwMode="auto">
            <a:xfrm>
              <a:off x="1968" y="331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34"/>
            <p:cNvSpPr>
              <a:spLocks noChangeShapeType="1"/>
            </p:cNvSpPr>
            <p:nvPr/>
          </p:nvSpPr>
          <p:spPr bwMode="auto">
            <a:xfrm flipV="1">
              <a:off x="1968" y="3840"/>
              <a:ext cx="384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35"/>
            <p:cNvSpPr>
              <a:spLocks noChangeShapeType="1"/>
            </p:cNvSpPr>
            <p:nvPr/>
          </p:nvSpPr>
          <p:spPr bwMode="auto">
            <a:xfrm>
              <a:off x="2016" y="3936"/>
              <a:ext cx="33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36"/>
            <p:cNvSpPr>
              <a:spLocks noChangeShapeType="1"/>
            </p:cNvSpPr>
            <p:nvPr/>
          </p:nvSpPr>
          <p:spPr bwMode="auto">
            <a:xfrm flipV="1">
              <a:off x="2880" y="2256"/>
              <a:ext cx="57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37"/>
            <p:cNvSpPr>
              <a:spLocks noChangeShapeType="1"/>
            </p:cNvSpPr>
            <p:nvPr/>
          </p:nvSpPr>
          <p:spPr bwMode="auto">
            <a:xfrm>
              <a:off x="2928" y="2352"/>
              <a:ext cx="52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38"/>
            <p:cNvSpPr>
              <a:spLocks noChangeShapeType="1"/>
            </p:cNvSpPr>
            <p:nvPr/>
          </p:nvSpPr>
          <p:spPr bwMode="auto">
            <a:xfrm>
              <a:off x="2880" y="2352"/>
              <a:ext cx="57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39"/>
            <p:cNvSpPr>
              <a:spLocks noChangeShapeType="1"/>
            </p:cNvSpPr>
            <p:nvPr/>
          </p:nvSpPr>
          <p:spPr bwMode="auto">
            <a:xfrm>
              <a:off x="2880" y="2592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0"/>
            <p:cNvSpPr>
              <a:spLocks noChangeShapeType="1"/>
            </p:cNvSpPr>
            <p:nvPr/>
          </p:nvSpPr>
          <p:spPr bwMode="auto">
            <a:xfrm>
              <a:off x="2880" y="2592"/>
              <a:ext cx="57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1"/>
            <p:cNvSpPr>
              <a:spLocks noChangeShapeType="1"/>
            </p:cNvSpPr>
            <p:nvPr/>
          </p:nvSpPr>
          <p:spPr bwMode="auto">
            <a:xfrm>
              <a:off x="2880" y="2592"/>
              <a:ext cx="57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990600" y="1828800"/>
            <a:ext cx="3124200" cy="9715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Work breakdown structure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871538" y="6105525"/>
            <a:ext cx="3124200" cy="7080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应该是甲乙双方认可的、合乎逻辑的任务分解结果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6" grpId="0" animBg="1" autoUpdateAnimBg="0"/>
      <p:bldP spid="4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BBEAC-E64A-43A5-95E0-3C60674C351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 Chapter 3  Planning and Managing</a:t>
            </a:r>
            <a:br>
              <a:rPr lang="en-US" altLang="zh-CN" sz="3200" smtClean="0"/>
            </a:br>
            <a:r>
              <a:rPr lang="en-US" altLang="zh-CN" sz="3200" smtClean="0"/>
              <a:t>                           the project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35150"/>
            <a:ext cx="8388424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2. Work Breakdown and Activity Graphs</a:t>
            </a:r>
            <a:r>
              <a:rPr lang="en-US" altLang="zh-CN" sz="32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工作任务分解和活动图的含义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drawback for purely work breakdown: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单纯的任务分解的缺点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activities(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活动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               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 v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interdependence(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相互依赖性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x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concurrency(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并发性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               </a:t>
            </a:r>
            <a:r>
              <a:rPr lang="en-US" altLang="zh-CN" sz="24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x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b="1" dirty="0" smtClean="0"/>
              <a:t>其他复杂操作关联等（如</a:t>
            </a:r>
            <a:r>
              <a:rPr lang="en-US" altLang="zh-CN" sz="2400" b="1" dirty="0"/>
              <a:t>:</a:t>
            </a:r>
            <a:r>
              <a:rPr lang="zh-CN" altLang="en-US" sz="2400" b="1" dirty="0" smtClean="0"/>
              <a:t>各个平台数据的协调问题等）</a:t>
            </a:r>
            <a:r>
              <a:rPr lang="en-US" altLang="zh-CN" sz="2400" b="1" dirty="0" smtClean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13853</TotalTime>
  <Words>6124</Words>
  <Application>Microsoft Office PowerPoint</Application>
  <PresentationFormat>全屏显示(4:3)</PresentationFormat>
  <Paragraphs>1088</Paragraphs>
  <Slides>64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 Unicode MS</vt:lpstr>
      <vt:lpstr>Segoe</vt:lpstr>
      <vt:lpstr>宋体</vt:lpstr>
      <vt:lpstr>Arial</vt:lpstr>
      <vt:lpstr>Arial Narrow</vt:lpstr>
      <vt:lpstr>Calibri</vt:lpstr>
      <vt:lpstr>Comic Sans MS</vt:lpstr>
      <vt:lpstr>Times New Roman</vt:lpstr>
      <vt:lpstr>Verdana</vt:lpstr>
      <vt:lpstr>Wingdings</vt:lpstr>
      <vt:lpstr>Wingdings 2</vt:lpstr>
      <vt:lpstr>Capsules</vt:lpstr>
      <vt:lpstr>图片</vt:lpstr>
      <vt:lpstr>Document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    the project</vt:lpstr>
      <vt:lpstr>      Chapter 3  Planning and Managing    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Fig3.4 CPM bar chart</vt:lpstr>
      <vt:lpstr>PowerPoint 演示文稿</vt:lpstr>
      <vt:lpstr>PowerPoint 演示文稿</vt:lpstr>
      <vt:lpstr>      Chapter 3  Planning and Managing                            the project</vt:lpstr>
      <vt:lpstr>Fig3.5 Example work breakdown structure</vt:lpstr>
      <vt:lpstr>PowerPoint 演示文稿</vt:lpstr>
      <vt:lpstr>PowerPoint 演示文稿</vt:lpstr>
      <vt:lpstr>PowerPoint 演示文稿</vt:lpstr>
      <vt:lpstr>Fig3.8 Tracking planned vs. actual expenditures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Fig3.9 Communication paths on a project</vt:lpstr>
      <vt:lpstr>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Fig3.10 Work styles</vt:lpstr>
      <vt:lpstr>      Chapter 3  Planning and Managing                            the project</vt:lpstr>
      <vt:lpstr>Fig3.11 Chief programmer team organization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      Chapter 3  Planning and Managing                            the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165</cp:revision>
  <dcterms:created xsi:type="dcterms:W3CDTF">2003-11-03T03:09:18Z</dcterms:created>
  <dcterms:modified xsi:type="dcterms:W3CDTF">2022-03-07T04:29:52Z</dcterms:modified>
</cp:coreProperties>
</file>