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2"/>
  </p:notesMasterIdLst>
  <p:sldIdLst>
    <p:sldId id="348" r:id="rId2"/>
    <p:sldId id="454" r:id="rId3"/>
    <p:sldId id="432" r:id="rId4"/>
    <p:sldId id="433" r:id="rId5"/>
    <p:sldId id="349" r:id="rId6"/>
    <p:sldId id="455" r:id="rId7"/>
    <p:sldId id="427" r:id="rId8"/>
    <p:sldId id="382" r:id="rId9"/>
    <p:sldId id="456" r:id="rId10"/>
    <p:sldId id="372" r:id="rId11"/>
    <p:sldId id="434" r:id="rId12"/>
    <p:sldId id="383" r:id="rId13"/>
    <p:sldId id="428" r:id="rId14"/>
    <p:sldId id="453" r:id="rId15"/>
    <p:sldId id="464" r:id="rId16"/>
    <p:sldId id="463" r:id="rId17"/>
    <p:sldId id="384" r:id="rId18"/>
    <p:sldId id="385" r:id="rId19"/>
    <p:sldId id="435" r:id="rId20"/>
    <p:sldId id="466" r:id="rId21"/>
    <p:sldId id="447" r:id="rId22"/>
    <p:sldId id="352" r:id="rId23"/>
    <p:sldId id="429" r:id="rId24"/>
    <p:sldId id="375" r:id="rId25"/>
    <p:sldId id="386" r:id="rId26"/>
    <p:sldId id="388" r:id="rId27"/>
    <p:sldId id="351" r:id="rId28"/>
    <p:sldId id="445" r:id="rId29"/>
    <p:sldId id="378" r:id="rId30"/>
    <p:sldId id="379" r:id="rId31"/>
    <p:sldId id="353" r:id="rId32"/>
    <p:sldId id="354" r:id="rId33"/>
    <p:sldId id="389" r:id="rId34"/>
    <p:sldId id="390" r:id="rId35"/>
    <p:sldId id="394" r:id="rId36"/>
    <p:sldId id="395" r:id="rId37"/>
    <p:sldId id="396" r:id="rId38"/>
    <p:sldId id="397" r:id="rId39"/>
    <p:sldId id="398" r:id="rId40"/>
    <p:sldId id="391" r:id="rId41"/>
    <p:sldId id="452" r:id="rId42"/>
    <p:sldId id="399" r:id="rId43"/>
    <p:sldId id="400" r:id="rId44"/>
    <p:sldId id="436" r:id="rId45"/>
    <p:sldId id="465" r:id="rId46"/>
    <p:sldId id="401" r:id="rId47"/>
    <p:sldId id="402" r:id="rId48"/>
    <p:sldId id="403" r:id="rId49"/>
    <p:sldId id="392" r:id="rId50"/>
    <p:sldId id="443" r:id="rId51"/>
    <p:sldId id="444" r:id="rId52"/>
    <p:sldId id="457" r:id="rId53"/>
    <p:sldId id="458" r:id="rId54"/>
    <p:sldId id="459" r:id="rId55"/>
    <p:sldId id="393" r:id="rId56"/>
    <p:sldId id="405" r:id="rId57"/>
    <p:sldId id="438" r:id="rId58"/>
    <p:sldId id="406" r:id="rId59"/>
    <p:sldId id="437" r:id="rId60"/>
    <p:sldId id="442" r:id="rId61"/>
    <p:sldId id="439" r:id="rId62"/>
    <p:sldId id="441" r:id="rId63"/>
    <p:sldId id="440" r:id="rId64"/>
    <p:sldId id="461" r:id="rId65"/>
    <p:sldId id="407" r:id="rId66"/>
    <p:sldId id="430" r:id="rId67"/>
    <p:sldId id="355" r:id="rId68"/>
    <p:sldId id="356" r:id="rId69"/>
    <p:sldId id="373" r:id="rId70"/>
    <p:sldId id="413" r:id="rId71"/>
    <p:sldId id="404" r:id="rId72"/>
    <p:sldId id="412" r:id="rId73"/>
    <p:sldId id="357" r:id="rId74"/>
    <p:sldId id="358" r:id="rId75"/>
    <p:sldId id="374" r:id="rId76"/>
    <p:sldId id="359" r:id="rId77"/>
    <p:sldId id="360" r:id="rId78"/>
    <p:sldId id="408" r:id="rId79"/>
    <p:sldId id="448" r:id="rId80"/>
    <p:sldId id="462" r:id="rId81"/>
    <p:sldId id="381" r:id="rId82"/>
    <p:sldId id="467" r:id="rId83"/>
    <p:sldId id="361" r:id="rId84"/>
    <p:sldId id="449" r:id="rId85"/>
    <p:sldId id="409" r:id="rId86"/>
    <p:sldId id="450" r:id="rId87"/>
    <p:sldId id="363" r:id="rId88"/>
    <p:sldId id="410" r:id="rId89"/>
    <p:sldId id="364" r:id="rId90"/>
    <p:sldId id="411" r:id="rId91"/>
    <p:sldId id="451" r:id="rId92"/>
    <p:sldId id="366" r:id="rId93"/>
    <p:sldId id="367" r:id="rId94"/>
    <p:sldId id="368" r:id="rId95"/>
    <p:sldId id="369" r:id="rId96"/>
    <p:sldId id="370" r:id="rId97"/>
    <p:sldId id="371" r:id="rId98"/>
    <p:sldId id="416" r:id="rId99"/>
    <p:sldId id="414" r:id="rId100"/>
    <p:sldId id="415" r:id="rId101"/>
    <p:sldId id="417" r:id="rId102"/>
    <p:sldId id="419" r:id="rId103"/>
    <p:sldId id="422" r:id="rId104"/>
    <p:sldId id="423" r:id="rId105"/>
    <p:sldId id="424" r:id="rId106"/>
    <p:sldId id="425" r:id="rId107"/>
    <p:sldId id="426" r:id="rId108"/>
    <p:sldId id="256" r:id="rId109"/>
    <p:sldId id="446" r:id="rId110"/>
    <p:sldId id="420" r:id="rId111"/>
  </p:sldIdLst>
  <p:sldSz cx="9144000" cy="6858000" type="screen4x3"/>
  <p:notesSz cx="6858000" cy="9144000"/>
  <p:defaultTextStyle>
    <a:defPPr>
      <a:defRPr lang="zh-CN"/>
    </a:defPPr>
    <a:lvl1pPr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1pPr>
    <a:lvl2pPr marL="4572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2pPr>
    <a:lvl3pPr marL="9144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3pPr>
    <a:lvl4pPr marL="13716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4pPr>
    <a:lvl5pPr marL="18288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CC0000"/>
    <a:srgbClr val="8ED6D8"/>
    <a:srgbClr val="EBF5EB"/>
    <a:srgbClr val="FF33CC"/>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1"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200" b="0">
                <a:latin typeface="Arial" pitchFamily="34"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0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0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defRPr sz="1200" b="0">
                <a:latin typeface="Arial" pitchFamily="34" charset="0"/>
              </a:defRPr>
            </a:lvl1pPr>
          </a:lstStyle>
          <a:p>
            <a:pPr>
              <a:defRPr/>
            </a:pPr>
            <a:fld id="{941145CB-4A40-48A9-BA95-3076CC413DEB}" type="slidenum">
              <a:rPr lang="en-US" altLang="zh-CN"/>
              <a:pPr>
                <a:defRPr/>
              </a:pPr>
              <a:t>‹#›</a:t>
            </a:fld>
            <a:endParaRPr lang="en-US" altLang="zh-CN"/>
          </a:p>
        </p:txBody>
      </p:sp>
    </p:spTree>
    <p:extLst>
      <p:ext uri="{BB962C8B-B14F-4D97-AF65-F5344CB8AC3E}">
        <p14:creationId xmlns:p14="http://schemas.microsoft.com/office/powerpoint/2010/main" val="169068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06A1AC7-9F30-4674-A025-4A5C38F61797}" type="slidenum">
              <a:rPr lang="en-US" altLang="zh-CN" smtClean="0">
                <a:latin typeface="Arial" charset="0"/>
              </a:rPr>
              <a:pPr/>
              <a:t>1</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6113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15E4A37-188B-48CA-A98F-C6AFDA6967FD}" type="slidenum">
              <a:rPr lang="en-US" altLang="zh-CN" smtClean="0">
                <a:latin typeface="Arial" charset="0"/>
              </a:rPr>
              <a:pPr/>
              <a:t>17</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5075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18</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4242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D70B930-33DD-47A0-AFCC-5C349D9F49B5}" type="slidenum">
              <a:rPr lang="en-US" altLang="zh-CN" smtClean="0">
                <a:latin typeface="Arial" charset="0"/>
              </a:rPr>
              <a:pPr/>
              <a:t>19</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287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20</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618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272058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A8C559-77AE-4551-A9C3-E5A5029F49A7}" type="slidenum">
              <a:rPr lang="en-US" altLang="zh-CN" smtClean="0">
                <a:latin typeface="Arial" charset="0"/>
              </a:rPr>
              <a:pPr/>
              <a:t>22</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8926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702059-C602-4C48-9D67-62429863A013}" type="slidenum">
              <a:rPr lang="en-US" altLang="zh-CN" smtClean="0">
                <a:latin typeface="Arial" charset="0"/>
              </a:rPr>
              <a:pPr/>
              <a:t>23</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5480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07BF92B-0CCC-447B-955F-6EDDEB5859BF}" type="slidenum">
              <a:rPr lang="en-US" altLang="zh-CN" smtClean="0">
                <a:latin typeface="Arial" charset="0"/>
              </a:rPr>
              <a:pPr/>
              <a:t>24</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547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ECDADF2-B38F-40AB-B74F-E4AF6DDA0CEE}" type="slidenum">
              <a:rPr lang="en-US" altLang="zh-CN" smtClean="0">
                <a:latin typeface="Arial" charset="0"/>
              </a:rPr>
              <a:pPr/>
              <a:t>25</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0068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2029262-8F84-4403-85A2-121D8784C926}" type="slidenum">
              <a:rPr lang="en-US" altLang="zh-CN" smtClean="0">
                <a:latin typeface="Arial" charset="0"/>
              </a:rPr>
              <a:pPr/>
              <a:t>26</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8086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latin typeface="Arial" charset="0"/>
              </a:rPr>
              <a:pPr/>
              <a:t>5</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8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9198356-114B-423C-BBDF-6C5E72F3AAB7}" type="slidenum">
              <a:rPr lang="en-US" altLang="zh-CN" smtClean="0">
                <a:latin typeface="Arial" charset="0"/>
              </a:rPr>
              <a:pPr/>
              <a:t>27</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466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102091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0145852-54BE-4A62-A598-AC8A5B088318}" type="slidenum">
              <a:rPr lang="en-US" altLang="zh-CN" smtClean="0">
                <a:latin typeface="Arial" charset="0"/>
              </a:rPr>
              <a:pPr/>
              <a:t>29</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45249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DB8898-6DB5-44BE-A479-56E8878F19AE}" type="slidenum">
              <a:rPr lang="en-US" altLang="zh-CN" smtClean="0">
                <a:latin typeface="Arial" charset="0"/>
              </a:rPr>
              <a:pPr/>
              <a:t>30</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5990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67B9EFF-1105-4C4B-90E0-295F84B46835}" type="slidenum">
              <a:rPr lang="en-US" altLang="zh-CN" smtClean="0">
                <a:latin typeface="Arial" charset="0"/>
              </a:rPr>
              <a:pPr/>
              <a:t>31</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741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EF852A-D782-4109-85F6-8EE8165D0349}" type="slidenum">
              <a:rPr lang="en-US" altLang="zh-CN" smtClean="0">
                <a:latin typeface="Arial" charset="0"/>
              </a:rPr>
              <a:pPr/>
              <a:t>32</a:t>
            </a:fld>
            <a:endParaRPr lang="en-US" altLang="zh-CN"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69865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ADFDE77-43F1-4EC0-BBD3-FE77A379FB7A}" type="slidenum">
              <a:rPr lang="en-US" altLang="zh-CN" smtClean="0">
                <a:latin typeface="Arial" charset="0"/>
              </a:rPr>
              <a:pPr/>
              <a:t>33</a:t>
            </a:fld>
            <a:endParaRPr lang="en-US" altLang="zh-CN" smtClean="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35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7D0199B-32A0-404E-90F5-F2636307A000}" type="slidenum">
              <a:rPr lang="en-US" altLang="zh-CN" smtClean="0">
                <a:latin typeface="Arial" charset="0"/>
              </a:rPr>
              <a:pPr/>
              <a:t>34</a:t>
            </a:fld>
            <a:endParaRPr lang="en-US" altLang="zh-CN"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7025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C3699DE-1FDE-44D1-BEB3-9954995C64A9}" type="slidenum">
              <a:rPr lang="en-US" altLang="zh-CN" smtClean="0">
                <a:latin typeface="Arial" charset="0"/>
              </a:rPr>
              <a:pPr/>
              <a:t>35</a:t>
            </a:fld>
            <a:endParaRPr lang="en-US" altLang="zh-CN" smtClean="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978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298408D-ADB7-4C1D-9D5E-EC56A14389CA}" type="slidenum">
              <a:rPr lang="en-US" altLang="zh-CN" smtClean="0">
                <a:latin typeface="Arial" charset="0"/>
              </a:rPr>
              <a:pPr/>
              <a:t>36</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8314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solidFill>
                  <a:srgbClr val="000000"/>
                </a:solidFill>
                <a:latin typeface="Arial" charset="0"/>
              </a:rPr>
              <a:pPr/>
              <a:t>6</a:t>
            </a:fld>
            <a:endParaRPr lang="en-US" altLang="zh-CN" smtClean="0">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089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BACA1FF-513B-443B-8843-B2CA58FEDD98}" type="slidenum">
              <a:rPr lang="en-US" altLang="zh-CN" smtClean="0">
                <a:latin typeface="Arial" charset="0"/>
              </a:rPr>
              <a:pPr/>
              <a:t>37</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4285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CB3372F-D4E8-46D8-9A9F-BDEF694A64AC}" type="slidenum">
              <a:rPr lang="en-US" altLang="zh-CN" smtClean="0">
                <a:latin typeface="Arial" charset="0"/>
              </a:rPr>
              <a:pPr/>
              <a:t>38</a:t>
            </a:fld>
            <a:endParaRPr lang="en-US" altLang="zh-CN" smtClean="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5272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2366FD2-4A31-46D2-815C-FCEF47F550F8}" type="slidenum">
              <a:rPr lang="en-US" altLang="zh-CN" smtClean="0">
                <a:latin typeface="Arial" charset="0"/>
              </a:rPr>
              <a:pPr/>
              <a:t>39</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3903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74650BA-DB0C-4BD9-A868-FE90586AA688}" type="slidenum">
              <a:rPr lang="en-US" altLang="zh-CN" smtClean="0">
                <a:latin typeface="Arial" charset="0"/>
              </a:rPr>
              <a:pPr/>
              <a:t>40</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34343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6F448F8-B60E-4A54-ADA8-4D381DE551A0}" type="slidenum">
              <a:rPr lang="en-US" altLang="zh-CN" smtClean="0">
                <a:latin typeface="Arial" charset="0"/>
              </a:rPr>
              <a:pPr/>
              <a:t>42</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1582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DE78C2D-6646-4979-9542-1E299E4B6B8A}" type="slidenum">
              <a:rPr lang="en-US" altLang="zh-CN" smtClean="0">
                <a:latin typeface="Arial" charset="0"/>
              </a:rPr>
              <a:pPr/>
              <a:t>43</a:t>
            </a:fld>
            <a:endParaRPr lang="en-US" altLang="zh-CN" smtClean="0">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479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latin typeface="Arial" charset="0"/>
              </a:rPr>
              <a:pPr/>
              <a:t>44</a:t>
            </a:fld>
            <a:endParaRPr lang="en-US" altLang="zh-CN" smtClean="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6020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solidFill>
                  <a:srgbClr val="000000"/>
                </a:solidFill>
                <a:latin typeface="Arial" charset="0"/>
              </a:rPr>
              <a:pPr/>
              <a:t>45</a:t>
            </a:fld>
            <a:endParaRPr lang="en-US" altLang="zh-CN" smtClean="0">
              <a:solidFill>
                <a:srgbClr val="000000"/>
              </a:solidFill>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76419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E004C11-8512-45B0-8CD2-A388C2943C07}" type="slidenum">
              <a:rPr lang="en-US" altLang="zh-CN" smtClean="0">
                <a:latin typeface="Arial" charset="0"/>
              </a:rPr>
              <a:pPr/>
              <a:t>46</a:t>
            </a:fld>
            <a:endParaRPr lang="en-US" altLang="zh-CN"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633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3B58B3D-59C9-40EC-AE4A-F6D50B8D97FB}" type="slidenum">
              <a:rPr lang="en-US" altLang="zh-CN" smtClean="0">
                <a:latin typeface="Arial" charset="0"/>
              </a:rPr>
              <a:pPr/>
              <a:t>47</a:t>
            </a:fld>
            <a:endParaRPr lang="en-US" altLang="zh-CN" smtClean="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505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BFD7E3F-4D79-4932-9498-0988F593FACB}" type="slidenum">
              <a:rPr lang="en-US" altLang="zh-CN" smtClean="0">
                <a:latin typeface="Arial" charset="0"/>
              </a:rPr>
              <a:pPr/>
              <a:t>7</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88628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14A2FA-A29A-448C-85A2-AD4FE1939D59}" type="slidenum">
              <a:rPr lang="en-US" altLang="zh-CN" smtClean="0">
                <a:latin typeface="Arial" charset="0"/>
              </a:rPr>
              <a:pPr/>
              <a:t>48</a:t>
            </a:fld>
            <a:endParaRPr lang="en-US" altLang="zh-CN" smtClean="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7409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755987B-C03C-48F1-9E90-3867EC7C6601}" type="slidenum">
              <a:rPr lang="en-US" altLang="zh-CN" smtClean="0">
                <a:latin typeface="Arial" charset="0"/>
              </a:rPr>
              <a:pPr/>
              <a:t>49</a:t>
            </a:fld>
            <a:endParaRPr lang="en-US" altLang="zh-CN" smtClean="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72505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A7B28AB-3E48-4CED-9DB3-25C6B98B9E11}" type="slidenum">
              <a:rPr lang="en-US" altLang="zh-CN" smtClean="0">
                <a:latin typeface="Arial" charset="0"/>
              </a:rPr>
              <a:pPr/>
              <a:t>50</a:t>
            </a:fld>
            <a:endParaRPr lang="en-US" altLang="zh-CN" smtClean="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92257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170077C-D777-45B6-93F6-182EDDDE07E6}" type="slidenum">
              <a:rPr lang="en-US" altLang="zh-CN" smtClean="0">
                <a:latin typeface="Arial" charset="0"/>
              </a:rPr>
              <a:pPr/>
              <a:t>51</a:t>
            </a:fld>
            <a:endParaRPr lang="en-US" altLang="zh-CN" smtClean="0">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55154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540FE7C-AE2A-46A0-81AC-03EC6DA39D74}" type="slidenum">
              <a:rPr lang="en-US" altLang="zh-CN" smtClean="0">
                <a:latin typeface="Arial" charset="0"/>
              </a:rPr>
              <a:pPr/>
              <a:t>55</a:t>
            </a:fld>
            <a:endParaRPr lang="en-US" altLang="zh-CN" smtClean="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22577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5AE20DD-FC72-4847-8B81-B3EA686ACF1B}" type="slidenum">
              <a:rPr lang="en-US" altLang="zh-CN" smtClean="0">
                <a:latin typeface="Arial" charset="0"/>
              </a:rPr>
              <a:pPr/>
              <a:t>56</a:t>
            </a:fld>
            <a:endParaRPr lang="en-US" altLang="zh-CN" smtClean="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02353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576B37F4-2C13-431C-A0BC-1E9D57473C1A}" type="slidenum">
              <a:rPr lang="en-US" altLang="zh-CN" smtClean="0">
                <a:latin typeface="Arial" charset="0"/>
              </a:rPr>
              <a:pPr/>
              <a:t>57</a:t>
            </a:fld>
            <a:endParaRPr lang="en-US" altLang="zh-CN" smtClean="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10639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FAF3B30-8B1C-4CBF-AE7E-F4BB255D3E7F}" type="slidenum">
              <a:rPr lang="en-US" altLang="zh-CN" smtClean="0">
                <a:latin typeface="Arial" charset="0"/>
              </a:rPr>
              <a:pPr/>
              <a:t>58</a:t>
            </a:fld>
            <a:endParaRPr lang="en-US" altLang="zh-CN" smtClean="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76255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65CCA51-07BE-46A6-8959-CFB468066335}" type="slidenum">
              <a:rPr lang="en-US" altLang="zh-CN" smtClean="0">
                <a:latin typeface="Arial" charset="0"/>
              </a:rPr>
              <a:pPr/>
              <a:t>59</a:t>
            </a:fld>
            <a:endParaRPr lang="en-US" altLang="zh-CN" smtClean="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2981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9749432-1593-4758-861C-3FA859B250D0}" type="slidenum">
              <a:rPr lang="en-US" altLang="zh-CN" smtClean="0">
                <a:latin typeface="Arial" charset="0"/>
              </a:rPr>
              <a:pPr/>
              <a:t>60</a:t>
            </a:fld>
            <a:endParaRPr lang="en-US" altLang="zh-CN" smtClean="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03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latin typeface="Arial" charset="0"/>
              </a:rPr>
              <a:pPr/>
              <a:t>8</a:t>
            </a:fld>
            <a:endParaRPr lang="en-US" altLang="zh-CN"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48147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D80F96F-71A1-46AF-967E-AF76E48CA1B2}" type="slidenum">
              <a:rPr lang="en-US" altLang="zh-CN" smtClean="0">
                <a:latin typeface="Arial" charset="0"/>
              </a:rPr>
              <a:pPr/>
              <a:t>61</a:t>
            </a:fld>
            <a:endParaRPr lang="en-US" altLang="zh-CN"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800818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3FC9515-B7BF-4361-B8F6-90205E64D215}" type="slidenum">
              <a:rPr lang="en-US" altLang="zh-CN" smtClean="0">
                <a:latin typeface="Arial" charset="0"/>
              </a:rPr>
              <a:pPr/>
              <a:t>62</a:t>
            </a:fld>
            <a:endParaRPr lang="en-US" altLang="zh-CN" smtClean="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7926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CAE8EFA-4741-4352-A29F-41F115035C06}" type="slidenum">
              <a:rPr lang="en-US" altLang="zh-CN" smtClean="0">
                <a:latin typeface="Arial" charset="0"/>
              </a:rPr>
              <a:pPr/>
              <a:t>63</a:t>
            </a:fld>
            <a:endParaRPr lang="en-US" altLang="zh-CN" smtClean="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9032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D0F28CE-DBDC-4D60-A4F2-FDC46418837D}" type="slidenum">
              <a:rPr lang="en-US" altLang="zh-CN" smtClean="0">
                <a:latin typeface="Arial" charset="0"/>
              </a:rPr>
              <a:pPr/>
              <a:t>65</a:t>
            </a:fld>
            <a:endParaRPr lang="en-US" altLang="zh-CN" smtClean="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704159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07E41841-DD4E-40EB-92D4-03223BA1DECF}" type="slidenum">
              <a:rPr lang="en-US" altLang="zh-CN" smtClean="0">
                <a:latin typeface="Arial" charset="0"/>
              </a:rPr>
              <a:pPr/>
              <a:t>66</a:t>
            </a:fld>
            <a:endParaRPr lang="en-US" altLang="zh-CN" smtClean="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179594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F0264B7-7DCB-4284-824D-C3991942F5DF}" type="slidenum">
              <a:rPr lang="en-US" altLang="zh-CN" smtClean="0">
                <a:latin typeface="Arial" charset="0"/>
              </a:rPr>
              <a:pPr/>
              <a:t>67</a:t>
            </a:fld>
            <a:endParaRPr lang="en-US" altLang="zh-CN" smtClean="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51544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C221BD4-8A3C-496E-9E68-3B2F3FE57320}" type="slidenum">
              <a:rPr lang="en-US" altLang="zh-CN" smtClean="0">
                <a:latin typeface="Arial" charset="0"/>
              </a:rPr>
              <a:pPr/>
              <a:t>68</a:t>
            </a:fld>
            <a:endParaRPr lang="en-US" altLang="zh-CN" smtClean="0">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22227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492AE51-0DD9-4F50-8A82-8CB813666027}" type="slidenum">
              <a:rPr lang="en-US" altLang="zh-CN" smtClean="0">
                <a:latin typeface="Arial" charset="0"/>
              </a:rPr>
              <a:pPr/>
              <a:t>69</a:t>
            </a:fld>
            <a:endParaRPr lang="en-US" altLang="zh-CN" smtClean="0">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63506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1EA7C71-4A7D-469E-8BA0-38B71892C503}" type="slidenum">
              <a:rPr lang="en-US" altLang="zh-CN" smtClean="0">
                <a:latin typeface="Arial" charset="0"/>
              </a:rPr>
              <a:pPr/>
              <a:t>71</a:t>
            </a:fld>
            <a:endParaRPr lang="en-US" altLang="zh-CN" smtClean="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89413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BC1408-2BB2-4CF0-A9BB-E8C618FF1EA7}" type="slidenum">
              <a:rPr lang="en-US" altLang="zh-CN" smtClean="0">
                <a:latin typeface="Arial" charset="0"/>
              </a:rPr>
              <a:pPr/>
              <a:t>72</a:t>
            </a:fld>
            <a:endParaRPr lang="en-US" altLang="zh-CN" smtClean="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64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solidFill>
                  <a:srgbClr val="000000"/>
                </a:solidFill>
                <a:latin typeface="Arial" charset="0"/>
              </a:rPr>
              <a:pPr/>
              <a:t>9</a:t>
            </a:fld>
            <a:endParaRPr lang="en-US" altLang="zh-CN" smtClean="0">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0825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5DCD6043-0294-48A3-B58B-FFAE4CCB32DC}" type="slidenum">
              <a:rPr lang="en-US" altLang="zh-CN" smtClean="0">
                <a:latin typeface="Arial" charset="0"/>
              </a:rPr>
              <a:pPr/>
              <a:t>73</a:t>
            </a:fld>
            <a:endParaRPr lang="en-US" altLang="zh-CN"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752196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C9137A4-5974-45D2-B16B-59075D540165}" type="slidenum">
              <a:rPr lang="en-US" altLang="zh-CN" smtClean="0">
                <a:latin typeface="Arial" charset="0"/>
              </a:rPr>
              <a:pPr/>
              <a:t>74</a:t>
            </a:fld>
            <a:endParaRPr lang="en-US" altLang="zh-CN" smtClean="0">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1139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B298FD8-914C-4721-ADB1-32BD867C017A}" type="slidenum">
              <a:rPr lang="en-US" altLang="zh-CN" smtClean="0">
                <a:latin typeface="Arial" charset="0"/>
              </a:rPr>
              <a:pPr/>
              <a:t>75</a:t>
            </a:fld>
            <a:endParaRPr lang="en-US" altLang="zh-CN" smtClean="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573456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623971F-E63C-4B18-95CB-15A970305EF4}" type="slidenum">
              <a:rPr lang="en-US" altLang="zh-CN" smtClean="0">
                <a:latin typeface="Arial" charset="0"/>
              </a:rPr>
              <a:pPr/>
              <a:t>76</a:t>
            </a:fld>
            <a:endParaRPr lang="en-US" altLang="zh-CN" smtClean="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89868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8CF4F18-76B0-42DD-8D8B-0AD0A7D35154}" type="slidenum">
              <a:rPr lang="en-US" altLang="zh-CN" smtClean="0">
                <a:latin typeface="Arial" charset="0"/>
              </a:rPr>
              <a:pPr/>
              <a:t>77</a:t>
            </a:fld>
            <a:endParaRPr lang="en-US" altLang="zh-CN" smtClean="0">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89233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604B16-C3A5-420D-822B-387D46B8E6F2}" type="slidenum">
              <a:rPr lang="en-US" altLang="zh-CN" smtClean="0">
                <a:latin typeface="Arial" charset="0"/>
              </a:rPr>
              <a:pPr/>
              <a:t>78</a:t>
            </a:fld>
            <a:endParaRPr lang="en-US" altLang="zh-CN" smtClean="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841173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DC8BD76-CAFB-4BA2-95EA-84CC63C85B87}" type="slidenum">
              <a:rPr lang="en-US" altLang="zh-CN" smtClean="0">
                <a:latin typeface="Arial" charset="0"/>
              </a:rPr>
              <a:pPr/>
              <a:t>79</a:t>
            </a:fld>
            <a:endParaRPr lang="en-US" altLang="zh-CN" smtClean="0">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46188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latin typeface="Arial" charset="0"/>
              </a:rPr>
              <a:pPr/>
              <a:t>81</a:t>
            </a:fld>
            <a:endParaRPr lang="en-US" altLang="zh-CN"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481879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solidFill>
                  <a:srgbClr val="000000"/>
                </a:solidFill>
                <a:latin typeface="Arial" charset="0"/>
              </a:rPr>
              <a:pPr/>
              <a:t>82</a:t>
            </a:fld>
            <a:endParaRPr lang="en-US" altLang="zh-CN" smtClean="0">
              <a:solidFill>
                <a:srgbClr val="000000"/>
              </a:solidFill>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711448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991BD6F2-9C08-4C6B-9CA8-9B0D4A2FDD1B}" type="slidenum">
              <a:rPr lang="en-US" altLang="zh-CN" smtClean="0">
                <a:latin typeface="Arial" charset="0"/>
              </a:rPr>
              <a:pPr/>
              <a:t>83</a:t>
            </a:fld>
            <a:endParaRPr lang="en-US" altLang="zh-CN" smtClean="0">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2244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BF2DF98-0B0F-4BB9-8745-A8A6308E5E7E}" type="slidenum">
              <a:rPr lang="en-US" altLang="zh-CN" smtClean="0">
                <a:latin typeface="Arial" charset="0"/>
              </a:rPr>
              <a:pPr/>
              <a:t>10</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5543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2677D50-57AA-484C-9845-EC3D68D5C054}" type="slidenum">
              <a:rPr lang="en-US" altLang="zh-CN" smtClean="0">
                <a:latin typeface="Arial" charset="0"/>
              </a:rPr>
              <a:pPr/>
              <a:t>84</a:t>
            </a:fld>
            <a:endParaRPr lang="en-US" altLang="zh-CN" smtClean="0">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01600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23E1EE3-65C9-4615-81CE-5FE5FC3BDC2B}" type="slidenum">
              <a:rPr lang="en-US" altLang="zh-CN" smtClean="0">
                <a:latin typeface="Arial" charset="0"/>
              </a:rPr>
              <a:pPr/>
              <a:t>85</a:t>
            </a:fld>
            <a:endParaRPr lang="en-US" altLang="zh-CN" smtClean="0">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80415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22F7B898-D9DB-449C-8296-FD8C8657AE6D}" type="slidenum">
              <a:rPr lang="en-US" altLang="zh-CN" smtClean="0">
                <a:latin typeface="Arial" charset="0"/>
              </a:rPr>
              <a:pPr/>
              <a:t>86</a:t>
            </a:fld>
            <a:endParaRPr lang="en-US" altLang="zh-CN" smtClean="0">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605609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62D37B29-2725-4466-95F4-EC65E4E20F7C}" type="slidenum">
              <a:rPr lang="en-US" altLang="zh-CN" smtClean="0">
                <a:latin typeface="Arial" charset="0"/>
              </a:rPr>
              <a:pPr/>
              <a:t>87</a:t>
            </a:fld>
            <a:endParaRPr lang="en-US" altLang="zh-CN" smtClean="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16701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E1D3BB1-903D-4446-8E35-FF20C59601DD}" type="slidenum">
              <a:rPr lang="en-US" altLang="zh-CN" smtClean="0">
                <a:latin typeface="Arial" charset="0"/>
              </a:rPr>
              <a:pPr/>
              <a:t>88</a:t>
            </a:fld>
            <a:endParaRPr lang="en-US" altLang="zh-CN" smtClean="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47964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1112E5D0-8CB5-42FE-9798-3556D82467F5}" type="slidenum">
              <a:rPr lang="en-US" altLang="zh-CN" smtClean="0">
                <a:latin typeface="Arial" charset="0"/>
              </a:rPr>
              <a:pPr/>
              <a:t>89</a:t>
            </a:fld>
            <a:endParaRPr lang="en-US" altLang="zh-CN" smtClean="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531894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9A0EED1-6B5B-4C13-BE5A-5D3F4ADB640F}" type="slidenum">
              <a:rPr lang="en-US" altLang="zh-CN" smtClean="0">
                <a:latin typeface="Arial" charset="0"/>
              </a:rPr>
              <a:pPr/>
              <a:t>90</a:t>
            </a:fld>
            <a:endParaRPr lang="en-US" altLang="zh-CN" smtClean="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4268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8B2FCF3-0BDA-4CC5-9E36-FCAB7A0F867F}" type="slidenum">
              <a:rPr lang="en-US" altLang="zh-CN" smtClean="0">
                <a:latin typeface="Arial" charset="0"/>
              </a:rPr>
              <a:pPr/>
              <a:t>91</a:t>
            </a:fld>
            <a:endParaRPr lang="en-US" altLang="zh-CN" smtClean="0">
              <a:latin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7734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CAEF35E-37FE-49FD-8D3B-16E958748137}" type="slidenum">
              <a:rPr lang="en-US" altLang="zh-CN" smtClean="0">
                <a:latin typeface="Arial" charset="0"/>
              </a:rPr>
              <a:pPr/>
              <a:t>92</a:t>
            </a:fld>
            <a:endParaRPr lang="en-US" altLang="zh-CN" smtClean="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44982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D7759AF-0DD1-49E8-A76A-FC9D55EB5091}" type="slidenum">
              <a:rPr lang="en-US" altLang="zh-CN" smtClean="0">
                <a:latin typeface="Arial" charset="0"/>
              </a:rPr>
              <a:pPr/>
              <a:t>93</a:t>
            </a:fld>
            <a:endParaRPr lang="en-US" altLang="zh-CN" smtClean="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6044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06D6DAD-386F-4360-97D6-A3DC1D34490A}" type="slidenum">
              <a:rPr lang="en-US" altLang="zh-CN" smtClean="0">
                <a:latin typeface="Arial" charset="0"/>
              </a:rPr>
              <a:pPr/>
              <a:t>12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90365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F9DBF68-3FA5-4AE1-8549-3D7B68ADE26E}" type="slidenum">
              <a:rPr lang="en-US" altLang="zh-CN" smtClean="0">
                <a:latin typeface="Arial" charset="0"/>
              </a:rPr>
              <a:pPr/>
              <a:t>94</a:t>
            </a:fld>
            <a:endParaRPr lang="en-US" altLang="zh-CN" smtClean="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65656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389172B-5604-43DE-BCB4-524264A5ECEC}" type="slidenum">
              <a:rPr lang="en-US" altLang="zh-CN" smtClean="0">
                <a:latin typeface="Arial" charset="0"/>
              </a:rPr>
              <a:pPr/>
              <a:t>95</a:t>
            </a:fld>
            <a:endParaRPr lang="en-US" altLang="zh-CN" smtClean="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64896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CFEC2DA-9B85-48BF-9006-068BF6E7E33E}" type="slidenum">
              <a:rPr lang="en-US" altLang="zh-CN" smtClean="0">
                <a:latin typeface="Arial" charset="0"/>
              </a:rPr>
              <a:pPr/>
              <a:t>96</a:t>
            </a:fld>
            <a:endParaRPr lang="en-US" altLang="zh-CN" smtClean="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84771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3BA2DA-CFF2-429B-A35F-4D15DB681355}" type="slidenum">
              <a:rPr lang="en-US" altLang="zh-CN" smtClean="0">
                <a:latin typeface="Arial" charset="0"/>
              </a:rPr>
              <a:pPr/>
              <a:t>97</a:t>
            </a:fld>
            <a:endParaRPr lang="en-US" altLang="zh-CN" smtClean="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70206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0B2FB76-D1C2-4B57-A34C-579720930C71}" type="slidenum">
              <a:rPr lang="en-US" altLang="zh-CN" smtClean="0">
                <a:latin typeface="Arial" charset="0"/>
              </a:rPr>
              <a:pPr/>
              <a:t>98</a:t>
            </a:fld>
            <a:endParaRPr lang="en-US" altLang="zh-CN" smtClean="0">
              <a:latin typeface="Arial" charset="0"/>
            </a:endParaRPr>
          </a:p>
        </p:txBody>
      </p:sp>
      <p:sp>
        <p:nvSpPr>
          <p:cNvPr id="182275" name="Slide Image Placeholder 1"/>
          <p:cNvSpPr>
            <a:spLocks noGrp="1" noRot="1" noChangeAspect="1" noTextEdit="1"/>
          </p:cNvSpPr>
          <p:nvPr>
            <p:ph type="sldImg"/>
          </p:nvPr>
        </p:nvSpPr>
        <p:spPr>
          <a:ln/>
        </p:spPr>
      </p:sp>
      <p:sp>
        <p:nvSpPr>
          <p:cNvPr id="2867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1E8D0EE9-A6AB-4AAD-8696-E1D52D74E6F3}" type="slidenum">
              <a:rPr kumimoji="0" lang="en-US" sz="1200" b="0">
                <a:latin typeface="+mn-lt"/>
                <a:ea typeface="+mn-ea"/>
              </a:rPr>
              <a:pPr algn="r">
                <a:spcBef>
                  <a:spcPct val="0"/>
                </a:spcBef>
                <a:buClrTx/>
                <a:buSzTx/>
                <a:defRPr/>
              </a:pPr>
              <a:t>98</a:t>
            </a:fld>
            <a:endParaRPr kumimoji="0" lang="en-US" sz="1200" b="0">
              <a:latin typeface="+mn-lt"/>
              <a:ea typeface="+mn-ea"/>
            </a:endParaRPr>
          </a:p>
        </p:txBody>
      </p:sp>
      <p:sp>
        <p:nvSpPr>
          <p:cNvPr id="18227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22087353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EF0C5AC-3FBD-4FDB-A456-B9B32FFB90A8}" type="slidenum">
              <a:rPr lang="en-US" altLang="zh-CN" smtClean="0">
                <a:latin typeface="Arial" charset="0"/>
              </a:rPr>
              <a:pPr/>
              <a:t>103</a:t>
            </a:fld>
            <a:endParaRPr lang="en-US" altLang="zh-CN" smtClean="0">
              <a:latin typeface="Arial" charset="0"/>
            </a:endParaRPr>
          </a:p>
        </p:txBody>
      </p:sp>
      <p:sp>
        <p:nvSpPr>
          <p:cNvPr id="183299" name="Slide Image Placeholder 1"/>
          <p:cNvSpPr>
            <a:spLocks noGrp="1" noRot="1" noChangeAspect="1" noTextEdit="1"/>
          </p:cNvSpPr>
          <p:nvPr>
            <p:ph type="sldImg"/>
          </p:nvPr>
        </p:nvSpPr>
        <p:spPr>
          <a:ln/>
        </p:spPr>
      </p:sp>
      <p:sp>
        <p:nvSpPr>
          <p:cNvPr id="3379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9E1E4D68-BB96-47D5-98D4-61BB351E452E}" type="slidenum">
              <a:rPr kumimoji="0" lang="en-US" sz="1200" b="0">
                <a:latin typeface="+mn-lt"/>
                <a:ea typeface="+mn-ea"/>
              </a:rPr>
              <a:pPr algn="r">
                <a:spcBef>
                  <a:spcPct val="0"/>
                </a:spcBef>
                <a:buClrTx/>
                <a:buSzTx/>
                <a:defRPr/>
              </a:pPr>
              <a:t>103</a:t>
            </a:fld>
            <a:endParaRPr kumimoji="0" lang="en-US" sz="1200" b="0">
              <a:latin typeface="+mn-lt"/>
              <a:ea typeface="+mn-ea"/>
            </a:endParaRPr>
          </a:p>
        </p:txBody>
      </p:sp>
      <p:sp>
        <p:nvSpPr>
          <p:cNvPr id="183301"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2759186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48F3C63C-8426-42B5-91E0-7CFB97D7717A}" type="slidenum">
              <a:rPr lang="en-US" altLang="zh-CN" smtClean="0">
                <a:latin typeface="Arial" charset="0"/>
              </a:rPr>
              <a:pPr/>
              <a:t>104</a:t>
            </a:fld>
            <a:endParaRPr lang="en-US" altLang="zh-CN" smtClean="0">
              <a:latin typeface="Arial" charset="0"/>
            </a:endParaRPr>
          </a:p>
        </p:txBody>
      </p:sp>
      <p:sp>
        <p:nvSpPr>
          <p:cNvPr id="184323" name="Slide Image Placeholder 1"/>
          <p:cNvSpPr>
            <a:spLocks noGrp="1" noRot="1" noChangeAspect="1" noTextEdit="1"/>
          </p:cNvSpPr>
          <p:nvPr>
            <p:ph type="sldImg"/>
          </p:nvPr>
        </p:nvSpPr>
        <p:spPr>
          <a:ln/>
        </p:spPr>
      </p:sp>
      <p:sp>
        <p:nvSpPr>
          <p:cNvPr id="3584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DF3C2A2-9760-49D6-858C-7953B97F2F10}" type="slidenum">
              <a:rPr kumimoji="0" lang="en-US" sz="1200" b="0">
                <a:latin typeface="+mn-lt"/>
                <a:ea typeface="+mn-ea"/>
              </a:rPr>
              <a:pPr algn="r">
                <a:spcBef>
                  <a:spcPct val="0"/>
                </a:spcBef>
                <a:buClrTx/>
                <a:buSzTx/>
                <a:defRPr/>
              </a:pPr>
              <a:t>104</a:t>
            </a:fld>
            <a:endParaRPr kumimoji="0" lang="en-US" sz="1200" b="0">
              <a:latin typeface="+mn-lt"/>
              <a:ea typeface="+mn-ea"/>
            </a:endParaRPr>
          </a:p>
        </p:txBody>
      </p:sp>
      <p:sp>
        <p:nvSpPr>
          <p:cNvPr id="184325"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9691324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2E3AC62-A38E-4CC4-B1D7-E9F09915CB79}" type="slidenum">
              <a:rPr lang="en-US" altLang="zh-CN" smtClean="0">
                <a:latin typeface="Arial" charset="0"/>
              </a:rPr>
              <a:pPr/>
              <a:t>105</a:t>
            </a:fld>
            <a:endParaRPr lang="en-US" altLang="zh-CN" smtClean="0">
              <a:latin typeface="Arial" charset="0"/>
            </a:endParaRPr>
          </a:p>
        </p:txBody>
      </p:sp>
      <p:sp>
        <p:nvSpPr>
          <p:cNvPr id="3686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B2420AC-F110-44A9-B930-08700FC03DE8}" type="slidenum">
              <a:rPr kumimoji="0" lang="en-US" sz="1200" b="0">
                <a:latin typeface="+mn-lt"/>
                <a:ea typeface="+mn-ea"/>
              </a:rPr>
              <a:pPr algn="r">
                <a:spcBef>
                  <a:spcPct val="0"/>
                </a:spcBef>
                <a:buClrTx/>
                <a:buSzTx/>
                <a:defRPr/>
              </a:pPr>
              <a:t>105</a:t>
            </a:fld>
            <a:endParaRPr kumimoji="0" lang="en-US" sz="1200" b="0">
              <a:latin typeface="+mn-lt"/>
              <a:ea typeface="+mn-ea"/>
            </a:endParaRPr>
          </a:p>
        </p:txBody>
      </p:sp>
      <p:sp>
        <p:nvSpPr>
          <p:cNvPr id="185348" name="Rectangle 2"/>
          <p:cNvSpPr>
            <a:spLocks noGrp="1" noRot="1" noChangeAspect="1" noChangeArrowheads="1" noTextEdit="1"/>
          </p:cNvSpPr>
          <p:nvPr>
            <p:ph type="sldImg"/>
          </p:nvPr>
        </p:nvSpPr>
        <p:spPr>
          <a:ln/>
        </p:spPr>
      </p:sp>
      <p:sp>
        <p:nvSpPr>
          <p:cNvPr id="185349"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414764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2CE54907-BBEC-4AF9-A66A-FA6ECF010323}" type="slidenum">
              <a:rPr lang="en-US" altLang="zh-CN" smtClean="0">
                <a:latin typeface="Arial" charset="0"/>
              </a:rPr>
              <a:pPr/>
              <a:t>106</a:t>
            </a:fld>
            <a:endParaRPr lang="en-US" altLang="zh-CN" smtClean="0">
              <a:latin typeface="Arial" charset="0"/>
            </a:endParaRPr>
          </a:p>
        </p:txBody>
      </p:sp>
      <p:sp>
        <p:nvSpPr>
          <p:cNvPr id="186371" name="Slide Image Placeholder 1"/>
          <p:cNvSpPr>
            <a:spLocks noGrp="1" noRot="1" noChangeAspect="1" noTextEdit="1"/>
          </p:cNvSpPr>
          <p:nvPr>
            <p:ph type="sldImg"/>
          </p:nvPr>
        </p:nvSpPr>
        <p:spPr>
          <a:ln/>
        </p:spPr>
      </p:sp>
      <p:sp>
        <p:nvSpPr>
          <p:cNvPr id="3789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33259824-7ADC-45D9-A3FC-A1AF423EF9E1}" type="slidenum">
              <a:rPr kumimoji="0" lang="en-US" sz="1200" b="0">
                <a:latin typeface="+mn-lt"/>
                <a:ea typeface="+mn-ea"/>
              </a:rPr>
              <a:pPr algn="r">
                <a:spcBef>
                  <a:spcPct val="0"/>
                </a:spcBef>
                <a:buClrTx/>
                <a:buSzTx/>
                <a:defRPr/>
              </a:pPr>
              <a:t>106</a:t>
            </a:fld>
            <a:endParaRPr kumimoji="0" lang="en-US" sz="1200" b="0">
              <a:latin typeface="+mn-lt"/>
              <a:ea typeface="+mn-ea"/>
            </a:endParaRPr>
          </a:p>
        </p:txBody>
      </p:sp>
      <p:sp>
        <p:nvSpPr>
          <p:cNvPr id="186373"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354053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57858649-E70C-4C8E-B950-553B76524BC3}" type="slidenum">
              <a:rPr lang="en-US" altLang="zh-CN" smtClean="0">
                <a:latin typeface="Arial" charset="0"/>
              </a:rPr>
              <a:pPr/>
              <a:t>107</a:t>
            </a:fld>
            <a:endParaRPr lang="en-US" altLang="zh-CN" smtClean="0">
              <a:latin typeface="Arial" charset="0"/>
            </a:endParaRPr>
          </a:p>
        </p:txBody>
      </p:sp>
      <p:sp>
        <p:nvSpPr>
          <p:cNvPr id="187395" name="Slide Image Placeholder 1"/>
          <p:cNvSpPr>
            <a:spLocks noGrp="1" noRot="1" noChangeAspect="1" noTextEdit="1"/>
          </p:cNvSpPr>
          <p:nvPr>
            <p:ph type="sldImg"/>
          </p:nvPr>
        </p:nvSpPr>
        <p:spPr>
          <a:ln/>
        </p:spPr>
      </p:sp>
      <p:sp>
        <p:nvSpPr>
          <p:cNvPr id="3891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A665ED8B-58C2-4249-8EBD-E03510DCB39C}" type="slidenum">
              <a:rPr kumimoji="0" lang="en-US" sz="1200" b="0">
                <a:latin typeface="+mn-lt"/>
                <a:ea typeface="+mn-ea"/>
              </a:rPr>
              <a:pPr algn="r">
                <a:spcBef>
                  <a:spcPct val="0"/>
                </a:spcBef>
                <a:buClrTx/>
                <a:buSzTx/>
                <a:defRPr/>
              </a:pPr>
              <a:t>107</a:t>
            </a:fld>
            <a:endParaRPr kumimoji="0" lang="en-US" sz="1200" b="0">
              <a:latin typeface="+mn-lt"/>
              <a:ea typeface="+mn-ea"/>
            </a:endParaRPr>
          </a:p>
        </p:txBody>
      </p:sp>
      <p:sp>
        <p:nvSpPr>
          <p:cNvPr id="18739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209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581B98A-B1C9-43AE-B64E-4F0076F71A9C}" type="slidenum">
              <a:rPr lang="en-US" altLang="zh-CN" smtClean="0">
                <a:latin typeface="Arial" charset="0"/>
              </a:rPr>
              <a:pPr/>
              <a:t>13</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355359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091D43A-B6D0-472F-863A-4295D85D11C6}" type="slidenum">
              <a:rPr lang="en-US" altLang="zh-CN" smtClean="0">
                <a:latin typeface="Arial" charset="0"/>
              </a:rPr>
              <a:pPr/>
              <a:t>108</a:t>
            </a:fld>
            <a:endParaRPr lang="en-US" altLang="zh-CN" smtClean="0">
              <a:latin typeface="Arial"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8898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7FBC4D7F-6A6D-4877-855D-CB97EA7F697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D57A3585-2C55-4674-9E1C-8CD147FC4A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C8A4A6D-3405-4115-B7AD-E43CF9F3DC2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7F2CFC5A-7927-4090-899A-9AC19099178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01C5C5-A77E-4F8E-900E-E5A3DA53129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FE4FD62-A282-4C58-864B-9420EFFD7D4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90A2794-779D-439B-87EC-8ABD546FDEE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F38CD87-87F2-4C3C-98E9-556D4F2B771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50427E16-2C99-4963-BBB3-3724CE09CD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DB0D8A83-142D-4B00-BD00-AEA35B0FF3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440E9FB-9DA3-4CEE-9D3A-35A47370D32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6CFAC86-F953-44A3-B6C1-1107950A4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sp>
          <p:nvSpPr>
            <p:cNvPr id="3076"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6148"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9"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defRPr kumimoji="0" sz="1400" b="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defRPr kumimoji="0" sz="1400" b="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defRPr kumimoji="0" sz="2600">
                <a:solidFill>
                  <a:schemeClr val="bg1"/>
                </a:solidFill>
                <a:latin typeface="Arial" pitchFamily="34" charset="0"/>
              </a:defRPr>
            </a:lvl1pPr>
          </a:lstStyle>
          <a:p>
            <a:pPr>
              <a:defRPr/>
            </a:pPr>
            <a:fld id="{6B962866-7234-4361-BEE2-AF6C18257AD5}" type="slidenum">
              <a:rPr lang="en-US" altLang="zh-CN"/>
              <a:pPr>
                <a:defRPr/>
              </a:pPr>
              <a:t>‹#›</a:t>
            </a:fld>
            <a:endParaRPr lang="en-US" altLang="zh-CN"/>
          </a:p>
        </p:txBody>
      </p:sp>
      <p:grpSp>
        <p:nvGrpSpPr>
          <p:cNvPr id="6153"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45.png"/></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link.zhihu.com/?target=https://www.baidu.com/s?ie=UTF-8&amp;wd=1000000000001%20em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ltesting.net/html/73/category-catid-273.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ltesting.net/html/94/category-catid-94.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Microsoft_Word_97_-_2003___1.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Microsoft_Word_97_-_2003___2.doc"/></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image" Target="../media/image28.wmf"/><Relationship Id="rId4" Type="http://schemas.openxmlformats.org/officeDocument/2006/relationships/oleObject" Target="../embeddings/oleObject3.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F8E5D239-8292-4B70-BC44-7C8F73CA044A}" type="slidenum">
              <a:rPr lang="en-US" altLang="zh-CN" smtClean="0">
                <a:latin typeface="Arial" charset="0"/>
              </a:rPr>
              <a:pPr/>
              <a:t>1</a:t>
            </a:fld>
            <a:endParaRPr lang="en-US" altLang="zh-CN" smtClean="0">
              <a:latin typeface="Arial" charset="0"/>
            </a:endParaRPr>
          </a:p>
        </p:txBody>
      </p:sp>
      <p:sp>
        <p:nvSpPr>
          <p:cNvPr id="81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6" name="Rectangle 3"/>
          <p:cNvSpPr>
            <a:spLocks noGrp="1" noChangeArrowheads="1"/>
          </p:cNvSpPr>
          <p:nvPr>
            <p:ph type="body" idx="1"/>
          </p:nvPr>
        </p:nvSpPr>
        <p:spPr>
          <a:xfrm>
            <a:off x="762000" y="1752600"/>
            <a:ext cx="8153400" cy="5105400"/>
          </a:xfrm>
        </p:spPr>
        <p:txBody>
          <a:bodyPr/>
          <a:lstStyle/>
          <a:p>
            <a:pPr eaLnBrk="1" hangingPunct="1">
              <a:buFontTx/>
              <a:buNone/>
            </a:pPr>
            <a:r>
              <a:rPr lang="en-US" altLang="zh-CN" b="1" dirty="0" smtClean="0">
                <a:solidFill>
                  <a:srgbClr val="0000FF"/>
                </a:solidFill>
              </a:rPr>
              <a:t>Contents</a:t>
            </a:r>
            <a:r>
              <a:rPr lang="en-US" altLang="zh-CN" sz="2400" b="1" dirty="0" smtClean="0"/>
              <a:t>:</a:t>
            </a:r>
          </a:p>
          <a:p>
            <a:pPr eaLnBrk="1" hangingPunct="1">
              <a:buFontTx/>
              <a:buNone/>
            </a:pPr>
            <a:r>
              <a:rPr lang="en-US" altLang="zh-CN" sz="2400" b="1" dirty="0" smtClean="0"/>
              <a:t>          A: eliciting requirements </a:t>
            </a:r>
          </a:p>
          <a:p>
            <a:pPr eaLnBrk="1" hangingPunct="1">
              <a:buFontTx/>
              <a:buNone/>
            </a:pPr>
            <a:r>
              <a:rPr lang="en-US" altLang="zh-CN" sz="2400" b="1" dirty="0" smtClean="0"/>
              <a:t>          B: modeling requirements </a:t>
            </a:r>
          </a:p>
          <a:p>
            <a:pPr eaLnBrk="1" hangingPunct="1">
              <a:buFontTx/>
              <a:buNone/>
            </a:pPr>
            <a:r>
              <a:rPr lang="en-US" altLang="zh-CN" sz="2400" b="1" dirty="0" smtClean="0"/>
              <a:t>          C: reviewing requirements </a:t>
            </a:r>
          </a:p>
          <a:p>
            <a:pPr eaLnBrk="1" hangingPunct="1">
              <a:buFontTx/>
              <a:buNone/>
            </a:pPr>
            <a:r>
              <a:rPr lang="en-US" altLang="zh-CN" sz="2400" b="1" dirty="0" smtClean="0"/>
              <a:t>          D: documenting requirements </a:t>
            </a:r>
          </a:p>
          <a:p>
            <a:pPr eaLnBrk="1" hangingPunct="1">
              <a:buFontTx/>
              <a:buNone/>
            </a:pPr>
            <a:endParaRPr lang="en-US" altLang="zh-CN" sz="2400" b="1" dirty="0" smtClean="0"/>
          </a:p>
          <a:p>
            <a:pPr eaLnBrk="1" hangingPunct="1">
              <a:buFontTx/>
              <a:buNone/>
            </a:pPr>
            <a:r>
              <a:rPr lang="en-US" altLang="zh-CN" sz="2400" b="1" dirty="0" smtClean="0"/>
              <a:t>         Why requirements are so important ?</a:t>
            </a:r>
          </a:p>
          <a:p>
            <a:pPr eaLnBrk="1" hangingPunct="1">
              <a:buFontTx/>
              <a:buNone/>
            </a:pPr>
            <a:r>
              <a:rPr lang="en-US" altLang="zh-CN" sz="2400" b="1" dirty="0" smtClean="0"/>
              <a:t>            ----sidebar 4.1</a:t>
            </a:r>
            <a:r>
              <a:rPr lang="zh-CN" altLang="en-US" sz="2400" b="1" dirty="0" smtClean="0"/>
              <a:t>（</a:t>
            </a:r>
            <a:r>
              <a:rPr lang="en-US" altLang="zh-CN" sz="2400" b="1" dirty="0" smtClean="0"/>
              <a:t>Standish Group</a:t>
            </a:r>
            <a:r>
              <a:rPr lang="zh-CN" altLang="en-US" sz="2400" b="1" dirty="0" smtClean="0"/>
              <a:t>的调查结果）</a:t>
            </a:r>
            <a:endParaRPr lang="en-US" altLang="zh-CN" sz="2400" b="1" dirty="0" smtClean="0"/>
          </a:p>
          <a:p>
            <a:pPr eaLnBrk="1" hangingPunct="1">
              <a:buFontTx/>
              <a:buNone/>
            </a:pPr>
            <a:r>
              <a:rPr lang="en-US" altLang="zh-CN" sz="2400" b="1" dirty="0" smtClean="0"/>
              <a:t>         What is the requirements?  </a:t>
            </a:r>
          </a:p>
          <a:p>
            <a:pPr eaLnBrk="1" hangingPunct="1">
              <a:buFontTx/>
              <a:buNone/>
            </a:pPr>
            <a:r>
              <a:rPr lang="en-US" altLang="zh-CN" sz="2400" b="1" dirty="0" smtClean="0"/>
              <a:t>            ----Understanding what the customers and </a:t>
            </a:r>
          </a:p>
          <a:p>
            <a:pPr eaLnBrk="1" hangingPunct="1">
              <a:buFontTx/>
              <a:buNone/>
            </a:pPr>
            <a:r>
              <a:rPr lang="en-US" altLang="zh-CN" sz="2400" b="1" dirty="0" smtClean="0"/>
              <a:t>                 users expect the system to do.</a:t>
            </a:r>
          </a:p>
        </p:txBody>
      </p:sp>
      <p:sp>
        <p:nvSpPr>
          <p:cNvPr id="8197" name="Rectangle 5"/>
          <p:cNvSpPr>
            <a:spLocks noChangeArrowheads="1"/>
          </p:cNvSpPr>
          <p:nvPr/>
        </p:nvSpPr>
        <p:spPr bwMode="auto">
          <a:xfrm>
            <a:off x="1187450" y="4365625"/>
            <a:ext cx="7129463" cy="2303463"/>
          </a:xfrm>
          <a:prstGeom prst="rect">
            <a:avLst/>
          </a:prstGeom>
          <a:noFill/>
          <a:ln w="25400">
            <a:solidFill>
              <a:srgbClr val="800080"/>
            </a:solidFill>
            <a:miter lim="800000"/>
            <a:headEnd/>
            <a:tailEnd/>
          </a:ln>
        </p:spPr>
        <p:txBody>
          <a:bodyPr wrap="none" lIns="92075" tIns="46038" rIns="92075" bIns="46038" anchor="ctr"/>
          <a:lstStyle/>
          <a:p>
            <a:endParaRPr lang="zh-CN" altLang="en-US"/>
          </a:p>
        </p:txBody>
      </p:sp>
      <p:sp>
        <p:nvSpPr>
          <p:cNvPr id="8198" name="AutoShape 8"/>
          <p:cNvSpPr>
            <a:spLocks noChangeArrowheads="1"/>
          </p:cNvSpPr>
          <p:nvPr/>
        </p:nvSpPr>
        <p:spPr bwMode="auto">
          <a:xfrm>
            <a:off x="6084888" y="1604963"/>
            <a:ext cx="2987675" cy="2519362"/>
          </a:xfrm>
          <a:prstGeom prst="wedgeRectCallout">
            <a:avLst>
              <a:gd name="adj1" fmla="val -43944"/>
              <a:gd name="adj2" fmla="val 60273"/>
            </a:avLst>
          </a:prstGeom>
          <a:noFill/>
          <a:ln w="9525" algn="ctr">
            <a:solidFill>
              <a:srgbClr val="800080"/>
            </a:solidFill>
            <a:miter lim="800000"/>
            <a:headEnd/>
            <a:tailEnd/>
          </a:ln>
        </p:spPr>
        <p:txBody>
          <a:bodyPr lIns="92075" tIns="46038" rIns="92075" bIns="46038"/>
          <a:lstStyle/>
          <a:p>
            <a:pPr marL="342900" indent="-342900" algn="ctr"/>
            <a:r>
              <a:rPr lang="zh-CN" altLang="en-US"/>
              <a:t>需求似乎耳熟能</a:t>
            </a:r>
          </a:p>
          <a:p>
            <a:pPr marL="342900" indent="-342900" algn="ctr"/>
            <a:r>
              <a:rPr lang="zh-CN" altLang="en-US"/>
              <a:t>详</a:t>
            </a:r>
            <a:r>
              <a:rPr lang="en-US" altLang="zh-CN"/>
              <a:t>,</a:t>
            </a:r>
            <a:r>
              <a:rPr lang="zh-CN" altLang="en-US"/>
              <a:t>但做起来还真</a:t>
            </a:r>
          </a:p>
          <a:p>
            <a:pPr marL="342900" indent="-342900" algn="ctr"/>
            <a:r>
              <a:rPr lang="zh-CN" altLang="en-US"/>
              <a:t>不简单</a:t>
            </a:r>
            <a:r>
              <a:rPr lang="en-US" altLang="zh-CN"/>
              <a:t>,</a:t>
            </a:r>
            <a:r>
              <a:rPr lang="zh-CN" altLang="en-US"/>
              <a:t>比如</a:t>
            </a:r>
            <a:r>
              <a:rPr lang="zh-CN" altLang="en-US">
                <a:latin typeface="Times New Roman" pitchFamily="18" charset="0"/>
              </a:rPr>
              <a:t>”</a:t>
            </a:r>
            <a:r>
              <a:rPr lang="zh-CN" altLang="en-US"/>
              <a:t>如何</a:t>
            </a:r>
          </a:p>
          <a:p>
            <a:pPr marL="342900" indent="-342900" algn="ctr"/>
            <a:r>
              <a:rPr lang="zh-CN" altLang="en-US"/>
              <a:t>保持需求的完整</a:t>
            </a:r>
          </a:p>
          <a:p>
            <a:pPr marL="342900" indent="-342900" algn="ctr"/>
            <a:r>
              <a:rPr lang="zh-CN" altLang="en-US"/>
              <a:t> 性和一致性</a:t>
            </a:r>
            <a:r>
              <a:rPr lang="en-US" altLang="zh-CN"/>
              <a:t>?</a:t>
            </a:r>
            <a:r>
              <a:rPr lang="en-US" altLang="zh-CN">
                <a:latin typeface="Times New Roman" pitchFamily="18" charset="0"/>
              </a:rPr>
              <a:t>”“</a:t>
            </a:r>
            <a:r>
              <a:rPr lang="zh-CN" altLang="en-US"/>
              <a:t>如何满足需求的扩充？</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2E76630-C840-4652-B7B9-00DB380ABD8A}" type="slidenum">
              <a:rPr lang="en-US" altLang="zh-CN" smtClean="0">
                <a:latin typeface="Arial" charset="0"/>
              </a:rPr>
              <a:pPr/>
              <a:t>10</a:t>
            </a:fld>
            <a:endParaRPr lang="en-US" altLang="zh-CN" smtClean="0">
              <a:latin typeface="Arial" charset="0"/>
            </a:endParaRPr>
          </a:p>
        </p:txBody>
      </p:sp>
      <p:sp>
        <p:nvSpPr>
          <p:cNvPr id="153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53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u="sng" dirty="0" smtClean="0">
                <a:solidFill>
                  <a:srgbClr val="FF0066"/>
                </a:solidFill>
                <a:sym typeface="Wingdings 2" pitchFamily="18" charset="2"/>
              </a:rPr>
              <a:t>Specification(</a:t>
            </a:r>
            <a:r>
              <a:rPr lang="zh-CN" altLang="en-US" sz="2400" b="1" u="sng" dirty="0" smtClean="0">
                <a:solidFill>
                  <a:srgbClr val="FF0066"/>
                </a:solidFill>
                <a:sym typeface="Wingdings 2" pitchFamily="18" charset="2"/>
              </a:rPr>
              <a:t>规格说明草稿</a:t>
            </a:r>
            <a:r>
              <a:rPr lang="en-US" altLang="zh-CN" sz="2400" b="1" u="sng" dirty="0" smtClean="0">
                <a:solidFill>
                  <a:srgbClr val="FF0066"/>
                </a:solidFill>
                <a:sym typeface="Wingdings 2" pitchFamily="18" charset="2"/>
              </a:rPr>
              <a:t>) </a:t>
            </a:r>
            <a:endParaRPr lang="en-US" altLang="zh-CN" sz="2400" b="1" dirty="0" smtClean="0">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ym typeface="Wingdings 2" pitchFamily="18" charset="2"/>
              </a:rPr>
              <a:t>(rewrite the </a:t>
            </a:r>
            <a:r>
              <a:rPr lang="en-US" altLang="zh-CN" sz="2400" b="1" dirty="0" smtClean="0">
                <a:solidFill>
                  <a:schemeClr val="bg2"/>
                </a:solidFill>
                <a:sym typeface="Wingdings 2" pitchFamily="18" charset="2"/>
              </a:rPr>
              <a:t>definition </a:t>
            </a:r>
            <a:r>
              <a:rPr lang="en-US" altLang="zh-CN" sz="2400" b="1" u="sng" dirty="0" smtClean="0">
                <a:solidFill>
                  <a:schemeClr val="bg2"/>
                </a:solidFill>
                <a:sym typeface="Wingdings 2" pitchFamily="18" charset="2"/>
              </a:rPr>
              <a:t>formally </a:t>
            </a:r>
            <a:r>
              <a:rPr lang="en-US" altLang="zh-CN" sz="2400" b="1" dirty="0" smtClean="0">
                <a:solidFill>
                  <a:schemeClr val="bg2"/>
                </a:solidFill>
                <a:sym typeface="Wingdings 2" pitchFamily="18" charset="2"/>
              </a:rPr>
              <a:t>by notations</a:t>
            </a:r>
            <a:r>
              <a:rPr lang="en-US" altLang="zh-CN" sz="2400" b="1" dirty="0" smtClean="0">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D: </a:t>
            </a:r>
            <a:r>
              <a:rPr lang="en-US" altLang="zh-CN" sz="2400" b="1" u="sng" dirty="0" smtClean="0">
                <a:solidFill>
                  <a:srgbClr val="FF0066"/>
                </a:solidFill>
                <a:sym typeface="Wingdings 2" pitchFamily="18" charset="2"/>
              </a:rPr>
              <a:t>Validation (</a:t>
            </a:r>
            <a:r>
              <a:rPr lang="zh-CN" altLang="en-US" sz="2400" b="1" u="sng" dirty="0" smtClean="0">
                <a:solidFill>
                  <a:srgbClr val="FF0066"/>
                </a:solidFill>
                <a:sym typeface="Wingdings 2" pitchFamily="18" charset="2"/>
              </a:rPr>
              <a:t>需求核准</a:t>
            </a:r>
            <a:r>
              <a:rPr lang="en-US" altLang="zh-CN" sz="2400" b="1" u="sng" dirty="0" smtClean="0">
                <a:solidFill>
                  <a:srgbClr val="FF0066"/>
                </a:solidFill>
                <a:sym typeface="Wingdings 2" pitchFamily="18" charset="2"/>
              </a:rPr>
              <a:t>) </a:t>
            </a:r>
            <a:r>
              <a:rPr lang="en-US" altLang="zh-CN" sz="2400" b="1" dirty="0" smtClean="0">
                <a:solidFill>
                  <a:schemeClr val="bg2"/>
                </a:solidFill>
                <a:sym typeface="Wingdings 2" pitchFamily="18" charset="2"/>
              </a:rPr>
              <a:t>(check by developers and </a:t>
            </a:r>
          </a:p>
          <a:p>
            <a:pPr eaLnBrk="1" hangingPunct="1">
              <a:lnSpc>
                <a:spcPct val="90000"/>
              </a:lnSpc>
              <a:buFontTx/>
              <a:buNone/>
            </a:pPr>
            <a:r>
              <a:rPr lang="en-US" altLang="zh-CN" sz="2400" b="1" dirty="0" smtClean="0">
                <a:solidFill>
                  <a:schemeClr val="bg2"/>
                </a:solidFill>
                <a:sym typeface="Wingdings 2" pitchFamily="18" charset="2"/>
              </a:rPr>
              <a:t>         customer, sometime test the prototypes)</a:t>
            </a:r>
          </a:p>
          <a:p>
            <a:pPr eaLnBrk="1" hangingPunct="1">
              <a:lnSpc>
                <a:spcPct val="90000"/>
              </a:lnSpc>
              <a:buFontTx/>
              <a:buNone/>
            </a:pPr>
            <a:r>
              <a:rPr lang="en-US" altLang="zh-CN" sz="2400" b="1" dirty="0" smtClean="0">
                <a:solidFill>
                  <a:schemeClr val="bg2"/>
                </a:solidFill>
                <a:sym typeface="Wingdings 2" pitchFamily="18" charset="2"/>
              </a:rPr>
              <a:t>    E: final output:  </a:t>
            </a:r>
            <a:r>
              <a:rPr lang="en-US" altLang="zh-CN" sz="2400" b="1" u="sng" dirty="0" smtClean="0">
                <a:solidFill>
                  <a:srgbClr val="FF0066"/>
                </a:solidFill>
                <a:sym typeface="Wingdings 2" pitchFamily="18" charset="2"/>
              </a:rPr>
              <a:t>formal document of </a:t>
            </a:r>
            <a:r>
              <a:rPr lang="en-US" altLang="zh-CN" sz="2400" b="1" u="sng" dirty="0" err="1" smtClean="0">
                <a:solidFill>
                  <a:srgbClr val="FF0066"/>
                </a:solidFill>
                <a:sym typeface="Wingdings 2" pitchFamily="18" charset="2"/>
              </a:rPr>
              <a:t>reruirements</a:t>
            </a:r>
            <a:r>
              <a:rPr lang="en-US" altLang="zh-CN" sz="2400" b="1" u="sng" dirty="0" smtClean="0">
                <a:solidFill>
                  <a:srgbClr val="FF0066"/>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正式的 </a:t>
            </a:r>
            <a:r>
              <a:rPr lang="en-US" altLang="zh-CN" sz="2400" b="1" u="sng" dirty="0" smtClean="0">
                <a:solidFill>
                  <a:srgbClr val="FF0066"/>
                </a:solidFill>
                <a:sym typeface="Wingdings 2" pitchFamily="18" charset="2"/>
              </a:rPr>
              <a:t>&lt;SRS&gt;</a:t>
            </a:r>
            <a:r>
              <a:rPr lang="en-US" altLang="zh-CN" sz="2400" b="1" dirty="0" smtClean="0">
                <a:sym typeface="Wingdings 2" pitchFamily="18" charset="2"/>
              </a:rPr>
              <a:t> (after validation))</a:t>
            </a:r>
          </a:p>
          <a:p>
            <a:pPr eaLnBrk="1" hangingPunct="1">
              <a:lnSpc>
                <a:spcPct val="90000"/>
              </a:lnSpc>
              <a:buFontTx/>
              <a:buNone/>
            </a:pPr>
            <a:r>
              <a:rPr lang="en-US" altLang="zh-CN" sz="2400" b="1" dirty="0" smtClean="0">
                <a:solidFill>
                  <a:schemeClr val="bg2"/>
                </a:solidFill>
                <a:sym typeface="Wingdings 2" pitchFamily="18" charset="2"/>
              </a:rPr>
              <a:t>  importance (P142, siderbar4.1) </a:t>
            </a:r>
            <a:endParaRPr lang="en-US" altLang="zh-CN" sz="2400" b="1" dirty="0" smtClean="0"/>
          </a:p>
          <a:p>
            <a:pPr eaLnBrk="1" hangingPunct="1">
              <a:lnSpc>
                <a:spcPct val="90000"/>
              </a:lnSpc>
              <a:buFontTx/>
              <a:buNone/>
            </a:pPr>
            <a:r>
              <a:rPr lang="en-US" altLang="zh-CN" sz="2400" dirty="0" smtClean="0"/>
              <a:t>     ---- </a:t>
            </a:r>
            <a:r>
              <a:rPr lang="en-US" altLang="zh-CN" sz="2400" b="1" dirty="0" smtClean="0"/>
              <a:t>requirements process is critical to good software</a:t>
            </a:r>
          </a:p>
          <a:p>
            <a:pPr eaLnBrk="1" hangingPunct="1">
              <a:lnSpc>
                <a:spcPct val="90000"/>
              </a:lnSpc>
              <a:buFontTx/>
              <a:buNone/>
            </a:pPr>
            <a:r>
              <a:rPr lang="en-US" altLang="zh-CN" sz="2400" b="1" dirty="0" smtClean="0"/>
              <a:t>           development </a:t>
            </a:r>
          </a:p>
          <a:p>
            <a:pPr eaLnBrk="1" hangingPunct="1">
              <a:lnSpc>
                <a:spcPct val="90000"/>
              </a:lnSpc>
              <a:buFontTx/>
              <a:buNone/>
            </a:pPr>
            <a:r>
              <a:rPr lang="en-US" altLang="zh-CN" sz="2400" b="1" dirty="0" smtClean="0"/>
              <a:t>    A: the top 8 factors that cause the failure of projects</a:t>
            </a:r>
          </a:p>
          <a:p>
            <a:pPr eaLnBrk="1" hangingPunct="1">
              <a:lnSpc>
                <a:spcPct val="90000"/>
              </a:lnSpc>
              <a:buFontTx/>
              <a:buNone/>
            </a:pPr>
            <a:r>
              <a:rPr lang="en-US" altLang="zh-CN" sz="2400" b="1" dirty="0" smtClean="0"/>
              <a:t>    B: Incomplete requirements(no.1) and changing of </a:t>
            </a:r>
          </a:p>
          <a:p>
            <a:pPr eaLnBrk="1" hangingPunct="1">
              <a:lnSpc>
                <a:spcPct val="90000"/>
              </a:lnSpc>
              <a:buFontTx/>
              <a:buNone/>
            </a:pPr>
            <a:r>
              <a:rPr lang="en-US" altLang="zh-CN" sz="2400" b="1" dirty="0" smtClean="0"/>
              <a:t>         requirements(no.6) account for </a:t>
            </a:r>
            <a:r>
              <a:rPr lang="en-US" altLang="zh-CN" sz="2400" b="1" u="sng" dirty="0" smtClean="0">
                <a:solidFill>
                  <a:srgbClr val="0000FF"/>
                </a:solidFill>
              </a:rPr>
              <a:t>13.1% + 8.7%</a:t>
            </a:r>
            <a:r>
              <a:rPr lang="en-US" altLang="zh-CN" sz="2400" b="1"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631AD735-DEF1-432C-A053-1480F6060FF6}" type="slidenum">
              <a:rPr lang="en-US" altLang="zh-CN" smtClean="0">
                <a:latin typeface="Arial" charset="0"/>
              </a:rPr>
              <a:pPr/>
              <a:t>100</a:t>
            </a:fld>
            <a:endParaRPr lang="en-US" altLang="zh-CN" smtClean="0">
              <a:latin typeface="Arial" charset="0"/>
            </a:endParaRPr>
          </a:p>
        </p:txBody>
      </p:sp>
      <p:sp>
        <p:nvSpPr>
          <p:cNvPr id="90115" name="Rectangle 26"/>
          <p:cNvSpPr>
            <a:spLocks noChangeArrowheads="1"/>
          </p:cNvSpPr>
          <p:nvPr/>
        </p:nvSpPr>
        <p:spPr bwMode="auto">
          <a:xfrm>
            <a:off x="0" y="1916113"/>
            <a:ext cx="9144000" cy="4941887"/>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90116" name="Rectangle 2"/>
          <p:cNvSpPr>
            <a:spLocks noGrp="1" noChangeArrowheads="1"/>
          </p:cNvSpPr>
          <p:nvPr>
            <p:ph type="title"/>
          </p:nvPr>
        </p:nvSpPr>
        <p:spPr/>
        <p:txBody>
          <a:bodyPr/>
          <a:lstStyle/>
          <a:p>
            <a:pPr eaLnBrk="1" hangingPunct="1"/>
            <a:endParaRPr lang="zh-CN" altLang="zh-CN" smtClean="0"/>
          </a:p>
        </p:txBody>
      </p:sp>
      <p:sp>
        <p:nvSpPr>
          <p:cNvPr id="90117" name="Rectangle 3"/>
          <p:cNvSpPr>
            <a:spLocks noGrp="1" noChangeArrowheads="1"/>
          </p:cNvSpPr>
          <p:nvPr>
            <p:ph type="body" idx="1"/>
          </p:nvPr>
        </p:nvSpPr>
        <p:spPr>
          <a:xfrm>
            <a:off x="611188" y="1981200"/>
            <a:ext cx="8304212" cy="4876800"/>
          </a:xfrm>
        </p:spPr>
        <p:txBody>
          <a:bodyPr/>
          <a:lstStyle/>
          <a:p>
            <a:pPr eaLnBrk="1" hangingPunct="1">
              <a:buFontTx/>
              <a:buNone/>
            </a:pPr>
            <a:endParaRPr lang="zh-CN" altLang="zh-CN" smtClean="0"/>
          </a:p>
        </p:txBody>
      </p:sp>
      <p:pic>
        <p:nvPicPr>
          <p:cNvPr id="90118" name="Title 1"/>
          <p:cNvPicPr>
            <a:picLocks noChangeArrowheads="1"/>
          </p:cNvPicPr>
          <p:nvPr/>
        </p:nvPicPr>
        <p:blipFill>
          <a:blip r:embed="rId2" cstate="print"/>
          <a:srcRect/>
          <a:stretch>
            <a:fillRect/>
          </a:stretch>
        </p:blipFill>
        <p:spPr bwMode="auto">
          <a:xfrm>
            <a:off x="0" y="0"/>
            <a:ext cx="9144000" cy="1916113"/>
          </a:xfrm>
          <a:prstGeom prst="rect">
            <a:avLst/>
          </a:prstGeom>
          <a:solidFill>
            <a:srgbClr val="C0C0C0"/>
          </a:solidFill>
          <a:ln w="9525">
            <a:noFill/>
            <a:miter lim="800000"/>
            <a:headEnd/>
            <a:tailEnd/>
          </a:ln>
        </p:spPr>
      </p:pic>
      <p:sp>
        <p:nvSpPr>
          <p:cNvPr id="90119" name="Line 18"/>
          <p:cNvSpPr>
            <a:spLocks noChangeShapeType="1"/>
          </p:cNvSpPr>
          <p:nvPr/>
        </p:nvSpPr>
        <p:spPr bwMode="auto">
          <a:xfrm flipH="1" flipV="1">
            <a:off x="1154113" y="2387600"/>
            <a:ext cx="0" cy="2514600"/>
          </a:xfrm>
          <a:prstGeom prst="line">
            <a:avLst/>
          </a:prstGeom>
          <a:noFill/>
          <a:ln w="38100">
            <a:solidFill>
              <a:srgbClr val="808080"/>
            </a:solidFill>
            <a:round/>
            <a:headEnd type="triangle" w="med" len="med"/>
            <a:tailEnd/>
          </a:ln>
        </p:spPr>
        <p:txBody>
          <a:bodyPr/>
          <a:lstStyle/>
          <a:p>
            <a:endParaRPr lang="zh-CN" altLang="en-US"/>
          </a:p>
        </p:txBody>
      </p:sp>
      <p:pic>
        <p:nvPicPr>
          <p:cNvPr id="90120" name="Picture 32" descr="abstract_rectangle02_02_blue"/>
          <p:cNvPicPr>
            <a:picLocks noChangeAspect="1" noChangeArrowheads="1"/>
          </p:cNvPicPr>
          <p:nvPr/>
        </p:nvPicPr>
        <p:blipFill>
          <a:blip r:embed="rId3" cstate="print"/>
          <a:srcRect/>
          <a:stretch>
            <a:fillRect/>
          </a:stretch>
        </p:blipFill>
        <p:spPr bwMode="auto">
          <a:xfrm>
            <a:off x="1308100" y="2503488"/>
            <a:ext cx="495300" cy="425450"/>
          </a:xfrm>
          <a:prstGeom prst="rect">
            <a:avLst/>
          </a:prstGeom>
          <a:noFill/>
          <a:ln w="9525">
            <a:noFill/>
            <a:miter lim="800000"/>
            <a:headEnd/>
            <a:tailEnd/>
          </a:ln>
        </p:spPr>
      </p:pic>
      <p:pic>
        <p:nvPicPr>
          <p:cNvPr id="90121" name="Picture 33" descr="abstract_rectangle02_02_blue"/>
          <p:cNvPicPr>
            <a:picLocks noChangeAspect="1" noChangeArrowheads="1"/>
          </p:cNvPicPr>
          <p:nvPr/>
        </p:nvPicPr>
        <p:blipFill>
          <a:blip r:embed="rId3" cstate="print"/>
          <a:srcRect/>
          <a:stretch>
            <a:fillRect/>
          </a:stretch>
        </p:blipFill>
        <p:spPr bwMode="auto">
          <a:xfrm>
            <a:off x="1308100" y="3424238"/>
            <a:ext cx="495300" cy="425450"/>
          </a:xfrm>
          <a:prstGeom prst="rect">
            <a:avLst/>
          </a:prstGeom>
          <a:noFill/>
          <a:ln w="9525">
            <a:noFill/>
            <a:miter lim="800000"/>
            <a:headEnd/>
            <a:tailEnd/>
          </a:ln>
        </p:spPr>
      </p:pic>
      <p:pic>
        <p:nvPicPr>
          <p:cNvPr id="90122" name="Picture 34" descr="abstract_rectangle02_02_blue"/>
          <p:cNvPicPr>
            <a:picLocks noChangeAspect="1" noChangeArrowheads="1"/>
          </p:cNvPicPr>
          <p:nvPr/>
        </p:nvPicPr>
        <p:blipFill>
          <a:blip r:embed="rId3" cstate="print"/>
          <a:srcRect/>
          <a:stretch>
            <a:fillRect/>
          </a:stretch>
        </p:blipFill>
        <p:spPr bwMode="auto">
          <a:xfrm>
            <a:off x="1308100" y="3884613"/>
            <a:ext cx="495300" cy="425450"/>
          </a:xfrm>
          <a:prstGeom prst="rect">
            <a:avLst/>
          </a:prstGeom>
          <a:noFill/>
          <a:ln w="9525">
            <a:noFill/>
            <a:miter lim="800000"/>
            <a:headEnd/>
            <a:tailEnd/>
          </a:ln>
        </p:spPr>
      </p:pic>
      <p:pic>
        <p:nvPicPr>
          <p:cNvPr id="90123" name="Picture 35" descr="abstract_rectangle02_02_blue"/>
          <p:cNvPicPr>
            <a:picLocks noChangeAspect="1" noChangeArrowheads="1"/>
          </p:cNvPicPr>
          <p:nvPr/>
        </p:nvPicPr>
        <p:blipFill>
          <a:blip r:embed="rId3" cstate="print"/>
          <a:srcRect/>
          <a:stretch>
            <a:fillRect/>
          </a:stretch>
        </p:blipFill>
        <p:spPr bwMode="auto">
          <a:xfrm>
            <a:off x="1308100" y="4384675"/>
            <a:ext cx="495300" cy="425450"/>
          </a:xfrm>
          <a:prstGeom prst="rect">
            <a:avLst/>
          </a:prstGeom>
          <a:noFill/>
          <a:ln w="9525">
            <a:noFill/>
            <a:miter lim="800000"/>
            <a:headEnd/>
            <a:tailEnd/>
          </a:ln>
        </p:spPr>
      </p:pic>
      <p:pic>
        <p:nvPicPr>
          <p:cNvPr id="90124" name="Picture 36" descr="abstract_rectangle02_02_blue"/>
          <p:cNvPicPr>
            <a:picLocks noChangeAspect="1" noChangeArrowheads="1"/>
          </p:cNvPicPr>
          <p:nvPr/>
        </p:nvPicPr>
        <p:blipFill>
          <a:blip r:embed="rId3" cstate="print"/>
          <a:srcRect/>
          <a:stretch>
            <a:fillRect/>
          </a:stretch>
        </p:blipFill>
        <p:spPr bwMode="auto">
          <a:xfrm>
            <a:off x="1308100" y="2963863"/>
            <a:ext cx="495300" cy="425450"/>
          </a:xfrm>
          <a:prstGeom prst="rect">
            <a:avLst/>
          </a:prstGeom>
          <a:noFill/>
          <a:ln w="9525">
            <a:noFill/>
            <a:miter lim="800000"/>
            <a:headEnd/>
            <a:tailEnd/>
          </a:ln>
        </p:spPr>
      </p:pic>
      <p:pic>
        <p:nvPicPr>
          <p:cNvPr id="90125" name="Picture 37" descr="Validate_CheckMark"/>
          <p:cNvPicPr>
            <a:picLocks noChangeAspect="1" noChangeArrowheads="1"/>
          </p:cNvPicPr>
          <p:nvPr/>
        </p:nvPicPr>
        <p:blipFill>
          <a:blip r:embed="rId4" cstate="print"/>
          <a:srcRect/>
          <a:stretch>
            <a:fillRect/>
          </a:stretch>
        </p:blipFill>
        <p:spPr bwMode="auto">
          <a:xfrm>
            <a:off x="1308100" y="2963863"/>
            <a:ext cx="485775" cy="425450"/>
          </a:xfrm>
          <a:prstGeom prst="rect">
            <a:avLst/>
          </a:prstGeom>
          <a:noFill/>
          <a:ln w="9525">
            <a:noFill/>
            <a:miter lim="800000"/>
            <a:headEnd/>
            <a:tailEnd/>
          </a:ln>
        </p:spPr>
      </p:pic>
      <p:sp>
        <p:nvSpPr>
          <p:cNvPr id="90126" name="Text Box 38"/>
          <p:cNvSpPr txBox="1">
            <a:spLocks noChangeArrowheads="1"/>
          </p:cNvSpPr>
          <p:nvPr/>
        </p:nvSpPr>
        <p:spPr bwMode="auto">
          <a:xfrm>
            <a:off x="1844675" y="254158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Plan</a:t>
            </a:r>
          </a:p>
        </p:txBody>
      </p:sp>
      <p:sp>
        <p:nvSpPr>
          <p:cNvPr id="90127" name="Text Box 46"/>
          <p:cNvSpPr txBox="1">
            <a:spLocks noChangeArrowheads="1"/>
          </p:cNvSpPr>
          <p:nvPr/>
        </p:nvSpPr>
        <p:spPr bwMode="auto">
          <a:xfrm>
            <a:off x="1806575" y="300196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1</a:t>
            </a:r>
          </a:p>
        </p:txBody>
      </p:sp>
      <p:sp>
        <p:nvSpPr>
          <p:cNvPr id="90128" name="Text Box 47"/>
          <p:cNvSpPr txBox="1">
            <a:spLocks noChangeArrowheads="1"/>
          </p:cNvSpPr>
          <p:nvPr/>
        </p:nvSpPr>
        <p:spPr bwMode="auto">
          <a:xfrm>
            <a:off x="1806575" y="4384675"/>
            <a:ext cx="946150" cy="366713"/>
          </a:xfrm>
          <a:prstGeom prst="rect">
            <a:avLst/>
          </a:prstGeom>
          <a:noFill/>
          <a:ln w="9525">
            <a:noFill/>
            <a:miter lim="800000"/>
            <a:headEnd/>
            <a:tailEnd/>
          </a:ln>
        </p:spPr>
        <p:txBody>
          <a:bodyPr>
            <a:spAutoFit/>
          </a:bodyPr>
          <a:lstStyle/>
          <a:p>
            <a:pPr>
              <a:spcBef>
                <a:spcPct val="50000"/>
              </a:spcBef>
              <a:buClrTx/>
              <a:buSzTx/>
            </a:pPr>
            <a:r>
              <a:rPr kumimoji="0" lang="en-US" altLang="zh-CN" sz="1800"/>
              <a:t>Task 4</a:t>
            </a:r>
          </a:p>
        </p:txBody>
      </p:sp>
      <p:sp>
        <p:nvSpPr>
          <p:cNvPr id="90129" name="Text Box 48"/>
          <p:cNvSpPr txBox="1">
            <a:spLocks noChangeArrowheads="1"/>
          </p:cNvSpPr>
          <p:nvPr/>
        </p:nvSpPr>
        <p:spPr bwMode="auto">
          <a:xfrm>
            <a:off x="1806575" y="388461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3</a:t>
            </a:r>
          </a:p>
        </p:txBody>
      </p:sp>
      <p:sp>
        <p:nvSpPr>
          <p:cNvPr id="90130" name="Text Box 49"/>
          <p:cNvSpPr txBox="1">
            <a:spLocks noChangeArrowheads="1"/>
          </p:cNvSpPr>
          <p:nvPr/>
        </p:nvSpPr>
        <p:spPr bwMode="auto">
          <a:xfrm>
            <a:off x="1806575" y="346233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2</a:t>
            </a:r>
          </a:p>
        </p:txBody>
      </p:sp>
      <p:sp>
        <p:nvSpPr>
          <p:cNvPr id="8207" name="Line 66"/>
          <p:cNvSpPr>
            <a:spLocks noChangeShapeType="1"/>
          </p:cNvSpPr>
          <p:nvPr/>
        </p:nvSpPr>
        <p:spPr bwMode="auto">
          <a:xfrm>
            <a:off x="4725988" y="2311400"/>
            <a:ext cx="0" cy="2611438"/>
          </a:xfrm>
          <a:prstGeom prst="line">
            <a:avLst/>
          </a:prstGeom>
          <a:noFill/>
          <a:ln w="38100">
            <a:solidFill>
              <a:srgbClr val="808080"/>
            </a:solidFill>
            <a:round/>
            <a:headEnd type="triangle" w="med" len="med"/>
            <a:tailEnd/>
          </a:ln>
        </p:spPr>
        <p:txBody>
          <a:bodyPr/>
          <a:lstStyle/>
          <a:p>
            <a:endParaRPr lang="zh-CN" altLang="en-US"/>
          </a:p>
        </p:txBody>
      </p:sp>
      <p:pic>
        <p:nvPicPr>
          <p:cNvPr id="8208" name="Picture 67" descr="Arrow_Loop"/>
          <p:cNvPicPr>
            <a:picLocks noChangeAspect="1" noChangeArrowheads="1"/>
          </p:cNvPicPr>
          <p:nvPr/>
        </p:nvPicPr>
        <p:blipFill>
          <a:blip r:embed="rId5" cstate="print"/>
          <a:srcRect/>
          <a:stretch>
            <a:fillRect/>
          </a:stretch>
        </p:blipFill>
        <p:spPr bwMode="auto">
          <a:xfrm>
            <a:off x="4840288" y="4230688"/>
            <a:ext cx="701675" cy="666750"/>
          </a:xfrm>
          <a:prstGeom prst="rect">
            <a:avLst/>
          </a:prstGeom>
          <a:noFill/>
          <a:ln w="9525">
            <a:noFill/>
            <a:miter lim="800000"/>
            <a:headEnd/>
            <a:tailEnd/>
          </a:ln>
        </p:spPr>
      </p:pic>
      <p:pic>
        <p:nvPicPr>
          <p:cNvPr id="8209" name="Picture 68" descr="Arrow_Loop"/>
          <p:cNvPicPr>
            <a:picLocks noChangeAspect="1" noChangeArrowheads="1"/>
          </p:cNvPicPr>
          <p:nvPr/>
        </p:nvPicPr>
        <p:blipFill>
          <a:blip r:embed="rId5" cstate="print"/>
          <a:srcRect/>
          <a:stretch>
            <a:fillRect/>
          </a:stretch>
        </p:blipFill>
        <p:spPr bwMode="auto">
          <a:xfrm>
            <a:off x="5416550" y="3462338"/>
            <a:ext cx="1085850" cy="1031875"/>
          </a:xfrm>
          <a:prstGeom prst="rect">
            <a:avLst/>
          </a:prstGeom>
          <a:noFill/>
          <a:ln w="9525">
            <a:noFill/>
            <a:miter lim="800000"/>
            <a:headEnd/>
            <a:tailEnd/>
          </a:ln>
        </p:spPr>
      </p:pic>
      <p:pic>
        <p:nvPicPr>
          <p:cNvPr id="8210" name="Picture 69" descr="Arrow_Loop"/>
          <p:cNvPicPr>
            <a:picLocks noChangeAspect="1" noChangeArrowheads="1"/>
          </p:cNvPicPr>
          <p:nvPr/>
        </p:nvPicPr>
        <p:blipFill>
          <a:blip r:embed="rId5" cstate="print"/>
          <a:srcRect/>
          <a:stretch>
            <a:fillRect/>
          </a:stretch>
        </p:blipFill>
        <p:spPr bwMode="auto">
          <a:xfrm>
            <a:off x="6261100" y="2503488"/>
            <a:ext cx="1382713" cy="1314450"/>
          </a:xfrm>
          <a:prstGeom prst="rect">
            <a:avLst/>
          </a:prstGeom>
          <a:noFill/>
          <a:ln w="9525">
            <a:noFill/>
            <a:miter lim="800000"/>
            <a:headEnd/>
            <a:tailEnd/>
          </a:ln>
        </p:spPr>
      </p:pic>
      <p:sp>
        <p:nvSpPr>
          <p:cNvPr id="8211" name="Text Box 72"/>
          <p:cNvSpPr txBox="1">
            <a:spLocks noChangeArrowheads="1"/>
          </p:cNvSpPr>
          <p:nvPr/>
        </p:nvSpPr>
        <p:spPr bwMode="auto">
          <a:xfrm>
            <a:off x="4764088" y="2003425"/>
            <a:ext cx="1843087" cy="396875"/>
          </a:xfrm>
          <a:prstGeom prst="rect">
            <a:avLst/>
          </a:prstGeom>
          <a:noFill/>
          <a:ln w="9525">
            <a:noFill/>
            <a:miter lim="800000"/>
            <a:headEnd/>
            <a:tailEnd/>
          </a:ln>
        </p:spPr>
        <p:txBody>
          <a:bodyPr>
            <a:spAutoFit/>
          </a:bodyPr>
          <a:lstStyle/>
          <a:p>
            <a:pPr>
              <a:spcBef>
                <a:spcPct val="50000"/>
              </a:spcBef>
              <a:buClrTx/>
              <a:buSzTx/>
            </a:pPr>
            <a:r>
              <a:rPr kumimoji="0" lang="en-US" altLang="zh-CN" sz="2000"/>
              <a:t>Value-up</a:t>
            </a:r>
          </a:p>
        </p:txBody>
      </p:sp>
      <p:sp>
        <p:nvSpPr>
          <p:cNvPr id="90136" name="Text Box 73"/>
          <p:cNvSpPr txBox="1">
            <a:spLocks noChangeArrowheads="1"/>
          </p:cNvSpPr>
          <p:nvPr/>
        </p:nvSpPr>
        <p:spPr bwMode="auto">
          <a:xfrm>
            <a:off x="1192213" y="2003425"/>
            <a:ext cx="2343150" cy="396875"/>
          </a:xfrm>
          <a:prstGeom prst="rect">
            <a:avLst/>
          </a:prstGeom>
          <a:noFill/>
          <a:ln w="9525">
            <a:noFill/>
            <a:miter lim="800000"/>
            <a:headEnd/>
            <a:tailEnd/>
          </a:ln>
        </p:spPr>
        <p:txBody>
          <a:bodyPr>
            <a:spAutoFit/>
          </a:bodyPr>
          <a:lstStyle/>
          <a:p>
            <a:pPr>
              <a:spcBef>
                <a:spcPct val="50000"/>
              </a:spcBef>
              <a:buClrTx/>
              <a:buSzTx/>
            </a:pPr>
            <a:r>
              <a:rPr kumimoji="0" lang="en-US" altLang="zh-CN" sz="2000"/>
              <a:t>Work-down</a:t>
            </a:r>
          </a:p>
        </p:txBody>
      </p:sp>
      <p:sp>
        <p:nvSpPr>
          <p:cNvPr id="90137" name="Content Placeholder 2"/>
          <p:cNvSpPr>
            <a:spLocks/>
          </p:cNvSpPr>
          <p:nvPr/>
        </p:nvSpPr>
        <p:spPr bwMode="auto">
          <a:xfrm>
            <a:off x="1038225" y="5153025"/>
            <a:ext cx="3322638" cy="1690688"/>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In traditional project management tasks are decomposed into items and checked off as completed</a:t>
            </a:r>
          </a:p>
        </p:txBody>
      </p:sp>
      <p:sp>
        <p:nvSpPr>
          <p:cNvPr id="8214" name="Content Placeholder 2"/>
          <p:cNvSpPr>
            <a:spLocks/>
          </p:cNvSpPr>
          <p:nvPr/>
        </p:nvSpPr>
        <p:spPr bwMode="auto">
          <a:xfrm>
            <a:off x="4725988" y="4883150"/>
            <a:ext cx="3322637" cy="207486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endParaRPr kumimoji="0" lang="en-GB" altLang="zh-CN">
              <a:latin typeface="Arial Narrow" pitchFamily="34" charset="0"/>
            </a:endParaRPr>
          </a:p>
        </p:txBody>
      </p:sp>
      <p:sp>
        <p:nvSpPr>
          <p:cNvPr id="8215" name="Content Placeholder 2"/>
          <p:cNvSpPr>
            <a:spLocks/>
          </p:cNvSpPr>
          <p:nvPr/>
        </p:nvSpPr>
        <p:spPr bwMode="auto">
          <a:xfrm>
            <a:off x="4764088" y="5191125"/>
            <a:ext cx="3322637" cy="134461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Value-up methods deliver incremental value for the customer to evaluate each iteration</a:t>
            </a:r>
          </a:p>
        </p:txBody>
      </p:sp>
      <p:pic>
        <p:nvPicPr>
          <p:cNvPr id="90140" name="Picture 27" descr="image002"/>
          <p:cNvPicPr>
            <a:picLocks noChangeAspect="1" noChangeArrowheads="1"/>
          </p:cNvPicPr>
          <p:nvPr/>
        </p:nvPicPr>
        <p:blipFill>
          <a:blip r:embed="rId7" cstate="print"/>
          <a:srcRect/>
          <a:stretch>
            <a:fillRect/>
          </a:stretch>
        </p:blipFill>
        <p:spPr bwMode="auto">
          <a:xfrm>
            <a:off x="7019925" y="1268413"/>
            <a:ext cx="2160588"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11"/>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8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nimBg="1"/>
      <p:bldP spid="8211" grpId="0"/>
      <p:bldP spid="8214" grpId="0"/>
      <p:bldP spid="821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84F5ACE2-9752-4790-B78B-BAB79BD31BBE}" type="slidenum">
              <a:rPr lang="en-US" altLang="zh-CN" smtClean="0">
                <a:latin typeface="Arial" charset="0"/>
              </a:rPr>
              <a:pPr/>
              <a:t>101</a:t>
            </a:fld>
            <a:endParaRPr lang="en-US" altLang="zh-CN" smtClean="0">
              <a:latin typeface="Arial" charset="0"/>
            </a:endParaRPr>
          </a:p>
        </p:txBody>
      </p:sp>
      <p:sp>
        <p:nvSpPr>
          <p:cNvPr id="91139" name="Rectangle 2"/>
          <p:cNvSpPr>
            <a:spLocks noGrp="1" noChangeArrowheads="1"/>
          </p:cNvSpPr>
          <p:nvPr>
            <p:ph type="title"/>
          </p:nvPr>
        </p:nvSpPr>
        <p:spPr/>
        <p:txBody>
          <a:bodyPr/>
          <a:lstStyle/>
          <a:p>
            <a:pPr eaLnBrk="1" hangingPunct="1"/>
            <a:endParaRPr lang="zh-CN" altLang="zh-CN" smtClean="0"/>
          </a:p>
        </p:txBody>
      </p:sp>
      <p:sp>
        <p:nvSpPr>
          <p:cNvPr id="91140" name="Rectangle 3"/>
          <p:cNvSpPr>
            <a:spLocks noGrp="1" noChangeArrowheads="1"/>
          </p:cNvSpPr>
          <p:nvPr>
            <p:ph type="body" idx="1"/>
          </p:nvPr>
        </p:nvSpPr>
        <p:spPr/>
        <p:txBody>
          <a:bodyPr/>
          <a:lstStyle/>
          <a:p>
            <a:pPr eaLnBrk="1" hangingPunct="1"/>
            <a:endParaRPr lang="zh-CN" altLang="zh-CN" smtClean="0"/>
          </a:p>
        </p:txBody>
      </p:sp>
      <p:pic>
        <p:nvPicPr>
          <p:cNvPr id="91141" name="Title 1"/>
          <p:cNvPicPr>
            <a:picLocks noChangeArrowheads="1"/>
          </p:cNvPicPr>
          <p:nvPr/>
        </p:nvPicPr>
        <p:blipFill>
          <a:blip r:embed="rId2" cstate="print"/>
          <a:srcRect/>
          <a:stretch>
            <a:fillRect/>
          </a:stretch>
        </p:blipFill>
        <p:spPr bwMode="auto">
          <a:xfrm>
            <a:off x="0" y="-26988"/>
            <a:ext cx="9144000" cy="1892301"/>
          </a:xfrm>
          <a:prstGeom prst="rect">
            <a:avLst/>
          </a:prstGeom>
          <a:solidFill>
            <a:srgbClr val="C0C0C0"/>
          </a:solidFill>
          <a:ln w="9525">
            <a:noFill/>
            <a:miter lim="800000"/>
            <a:headEnd/>
            <a:tailEnd/>
          </a:ln>
        </p:spPr>
      </p:pic>
      <p:pic>
        <p:nvPicPr>
          <p:cNvPr id="91142" name="Picture 5" descr="image002"/>
          <p:cNvPicPr>
            <a:picLocks noChangeAspect="1" noChangeArrowheads="1"/>
          </p:cNvPicPr>
          <p:nvPr/>
        </p:nvPicPr>
        <p:blipFill>
          <a:blip r:embed="rId3" cstate="print"/>
          <a:srcRect/>
          <a:stretch>
            <a:fillRect/>
          </a:stretch>
        </p:blipFill>
        <p:spPr bwMode="auto">
          <a:xfrm>
            <a:off x="7019925" y="1196975"/>
            <a:ext cx="2160588" cy="647700"/>
          </a:xfrm>
          <a:prstGeom prst="rect">
            <a:avLst/>
          </a:prstGeom>
          <a:noFill/>
          <a:ln w="9525">
            <a:noFill/>
            <a:miter lim="800000"/>
            <a:headEnd/>
            <a:tailEnd/>
          </a:ln>
        </p:spPr>
      </p:pic>
      <p:grpSp>
        <p:nvGrpSpPr>
          <p:cNvPr id="91143" name="Group 44"/>
          <p:cNvGrpSpPr>
            <a:grpSpLocks/>
          </p:cNvGrpSpPr>
          <p:nvPr/>
        </p:nvGrpSpPr>
        <p:grpSpPr bwMode="auto">
          <a:xfrm>
            <a:off x="0" y="1878013"/>
            <a:ext cx="9144000" cy="4979987"/>
            <a:chOff x="240" y="859"/>
            <a:chExt cx="5298" cy="2786"/>
          </a:xfrm>
        </p:grpSpPr>
        <p:sp>
          <p:nvSpPr>
            <p:cNvPr id="2" name="Rectangle 7"/>
            <p:cNvSpPr>
              <a:spLocks noChangeArrowheads="1"/>
            </p:cNvSpPr>
            <p:nvPr/>
          </p:nvSpPr>
          <p:spPr bwMode="auto">
            <a:xfrm>
              <a:off x="240" y="859"/>
              <a:ext cx="1555" cy="386"/>
            </a:xfrm>
            <a:prstGeom prst="rect">
              <a:avLst/>
            </a:prstGeom>
            <a:solidFill>
              <a:schemeClr val="bg1"/>
            </a:solidFill>
            <a:ln w="9525">
              <a:noFill/>
              <a:miter lim="800000"/>
              <a:headEnd/>
              <a:tailEnd/>
            </a:ln>
          </p:spPr>
          <p:txBody>
            <a:bodyPr/>
            <a:lstStyle/>
            <a:p>
              <a:pPr>
                <a:lnSpc>
                  <a:spcPct val="90000"/>
                </a:lnSpc>
                <a:spcBef>
                  <a:spcPct val="40000"/>
                </a:spcBef>
                <a:buClr>
                  <a:srgbClr val="8DACD0"/>
                </a:buClr>
                <a:buSzPct val="70000"/>
                <a:buFont typeface="Wingdings" pitchFamily="2" charset="2"/>
                <a:buNone/>
                <a:defRPr/>
              </a:pPr>
              <a:endParaRPr kumimoji="0" lang="en-US" sz="1800">
                <a:effectLst>
                  <a:outerShdw blurRad="38100" dist="38100" dir="2700000" algn="tl">
                    <a:srgbClr val="C0C0C0"/>
                  </a:outerShdw>
                </a:effectLst>
                <a:latin typeface="Arial Narrow" pitchFamily="34" charset="0"/>
                <a:ea typeface="+mn-ea"/>
                <a:cs typeface="Arial" charset="0"/>
              </a:endParaRPr>
            </a:p>
          </p:txBody>
        </p:sp>
        <p:sp>
          <p:nvSpPr>
            <p:cNvPr id="91145" name="Rectangle 8"/>
            <p:cNvSpPr>
              <a:spLocks noChangeArrowheads="1"/>
            </p:cNvSpPr>
            <p:nvPr/>
          </p:nvSpPr>
          <p:spPr bwMode="auto">
            <a:xfrm>
              <a:off x="1795" y="859"/>
              <a:ext cx="1900"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2000">
                  <a:latin typeface="Arial Narrow" pitchFamily="34" charset="0"/>
                  <a:cs typeface="Times New Roman" pitchFamily="18" charset="0"/>
                </a:rPr>
                <a:t>Work-down</a:t>
              </a:r>
              <a:endParaRPr kumimoji="0" lang="en-US" altLang="zh-CN" sz="2000">
                <a:latin typeface="Arial Narrow" pitchFamily="34" charset="0"/>
              </a:endParaRPr>
            </a:p>
          </p:txBody>
        </p:sp>
        <p:sp>
          <p:nvSpPr>
            <p:cNvPr id="91146" name="Rectangle 9"/>
            <p:cNvSpPr>
              <a:spLocks noChangeArrowheads="1"/>
            </p:cNvSpPr>
            <p:nvPr/>
          </p:nvSpPr>
          <p:spPr bwMode="auto">
            <a:xfrm>
              <a:off x="3695" y="859"/>
              <a:ext cx="1843"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1800">
                  <a:latin typeface="Arial Narrow" pitchFamily="34" charset="0"/>
                  <a:cs typeface="Times New Roman" pitchFamily="18" charset="0"/>
                </a:rPr>
                <a:t>Value-up</a:t>
              </a:r>
              <a:endParaRPr kumimoji="0" lang="en-US" altLang="zh-CN" sz="1800">
                <a:latin typeface="Arial Narrow" pitchFamily="34" charset="0"/>
              </a:endParaRPr>
            </a:p>
          </p:txBody>
        </p:sp>
        <p:sp>
          <p:nvSpPr>
            <p:cNvPr id="91147" name="Rectangle 10"/>
            <p:cNvSpPr>
              <a:spLocks noChangeArrowheads="1"/>
            </p:cNvSpPr>
            <p:nvPr/>
          </p:nvSpPr>
          <p:spPr bwMode="auto">
            <a:xfrm>
              <a:off x="240" y="124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Planning and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change process</a:t>
              </a:r>
              <a:endParaRPr kumimoji="0" lang="en-US" altLang="zh-CN" sz="1200">
                <a:latin typeface="Arial Narrow" pitchFamily="34" charset="0"/>
              </a:endParaRPr>
            </a:p>
          </p:txBody>
        </p:sp>
        <p:sp>
          <p:nvSpPr>
            <p:cNvPr id="91148" name="Rectangle 11"/>
            <p:cNvSpPr>
              <a:spLocks noChangeArrowheads="1"/>
            </p:cNvSpPr>
            <p:nvPr/>
          </p:nvSpPr>
          <p:spPr bwMode="auto">
            <a:xfrm>
              <a:off x="1795" y="124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Get planning and design right up front</a:t>
              </a:r>
              <a:endParaRPr kumimoji="0" lang="en-US" altLang="zh-CN" sz="1200">
                <a:latin typeface="Arial Narrow" pitchFamily="34" charset="0"/>
              </a:endParaRPr>
            </a:p>
          </p:txBody>
        </p:sp>
        <p:sp>
          <p:nvSpPr>
            <p:cNvPr id="91149" name="Rectangle 12"/>
            <p:cNvSpPr>
              <a:spLocks noChangeArrowheads="1"/>
            </p:cNvSpPr>
            <p:nvPr/>
          </p:nvSpPr>
          <p:spPr bwMode="auto">
            <a:xfrm>
              <a:off x="3695" y="1245"/>
              <a:ext cx="1843" cy="365"/>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Change happens, embrace it  </a:t>
              </a:r>
              <a:endParaRPr kumimoji="0" lang="en-US" altLang="zh-CN" sz="1200">
                <a:latin typeface="Arial Narrow" pitchFamily="34" charset="0"/>
              </a:endParaRPr>
            </a:p>
          </p:txBody>
        </p:sp>
        <p:sp>
          <p:nvSpPr>
            <p:cNvPr id="91150" name="Rectangle 13"/>
            <p:cNvSpPr>
              <a:spLocks noChangeArrowheads="1"/>
            </p:cNvSpPr>
            <p:nvPr/>
          </p:nvSpPr>
          <p:spPr bwMode="auto">
            <a:xfrm>
              <a:off x="240" y="1610"/>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Primary measurement</a:t>
              </a:r>
              <a:endParaRPr kumimoji="0" lang="en-US" altLang="zh-CN" sz="1200">
                <a:latin typeface="Arial Narrow" pitchFamily="34" charset="0"/>
              </a:endParaRPr>
            </a:p>
          </p:txBody>
        </p:sp>
        <p:sp>
          <p:nvSpPr>
            <p:cNvPr id="91151" name="Rectangle 14"/>
            <p:cNvSpPr>
              <a:spLocks noChangeArrowheads="1"/>
            </p:cNvSpPr>
            <p:nvPr/>
          </p:nvSpPr>
          <p:spPr bwMode="auto">
            <a:xfrm>
              <a:off x="1795" y="1610"/>
              <a:ext cx="1900" cy="364"/>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Task completion </a:t>
              </a:r>
              <a:endParaRPr kumimoji="0" lang="en-US" altLang="zh-CN" sz="1200">
                <a:latin typeface="Arial Narrow" pitchFamily="34" charset="0"/>
              </a:endParaRPr>
            </a:p>
          </p:txBody>
        </p:sp>
        <p:sp>
          <p:nvSpPr>
            <p:cNvPr id="91152" name="Rectangle 15"/>
            <p:cNvSpPr>
              <a:spLocks noChangeArrowheads="1"/>
            </p:cNvSpPr>
            <p:nvPr/>
          </p:nvSpPr>
          <p:spPr bwMode="auto">
            <a:xfrm>
              <a:off x="3695" y="1610"/>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Only deliverables that the customer count  </a:t>
              </a:r>
              <a:endParaRPr kumimoji="0" lang="en-US" altLang="zh-CN" sz="1200">
                <a:latin typeface="Arial Narrow" pitchFamily="34" charset="0"/>
              </a:endParaRPr>
            </a:p>
          </p:txBody>
        </p:sp>
        <p:sp>
          <p:nvSpPr>
            <p:cNvPr id="91153" name="Rectangle 16"/>
            <p:cNvSpPr>
              <a:spLocks noChangeArrowheads="1"/>
            </p:cNvSpPr>
            <p:nvPr/>
          </p:nvSpPr>
          <p:spPr bwMode="auto">
            <a:xfrm>
              <a:off x="240" y="1974"/>
              <a:ext cx="1555" cy="212"/>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Definition of quality</a:t>
              </a:r>
              <a:endParaRPr kumimoji="0" lang="en-US" altLang="zh-CN" sz="1200">
                <a:latin typeface="Arial Narrow" pitchFamily="34" charset="0"/>
              </a:endParaRPr>
            </a:p>
          </p:txBody>
        </p:sp>
        <p:sp>
          <p:nvSpPr>
            <p:cNvPr id="91154" name="Rectangle 17"/>
            <p:cNvSpPr>
              <a:spLocks noChangeArrowheads="1"/>
            </p:cNvSpPr>
            <p:nvPr/>
          </p:nvSpPr>
          <p:spPr bwMode="auto">
            <a:xfrm>
              <a:off x="1795" y="1974"/>
              <a:ext cx="1900"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Conformance to specification  </a:t>
              </a:r>
              <a:endParaRPr kumimoji="0" lang="en-US" altLang="zh-CN" sz="1200">
                <a:latin typeface="Arial Narrow" pitchFamily="34" charset="0"/>
              </a:endParaRPr>
            </a:p>
          </p:txBody>
        </p:sp>
        <p:sp>
          <p:nvSpPr>
            <p:cNvPr id="91155" name="Rectangle 18"/>
            <p:cNvSpPr>
              <a:spLocks noChangeArrowheads="1"/>
            </p:cNvSpPr>
            <p:nvPr/>
          </p:nvSpPr>
          <p:spPr bwMode="auto">
            <a:xfrm>
              <a:off x="3695" y="1974"/>
              <a:ext cx="1843"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Value to the customer  </a:t>
              </a:r>
              <a:endParaRPr kumimoji="0" lang="en-US" altLang="zh-CN" sz="1200">
                <a:latin typeface="Arial Narrow" pitchFamily="34" charset="0"/>
              </a:endParaRPr>
            </a:p>
          </p:txBody>
        </p:sp>
        <p:sp>
          <p:nvSpPr>
            <p:cNvPr id="91156" name="Rectangle 19"/>
            <p:cNvSpPr>
              <a:spLocks noChangeArrowheads="1"/>
            </p:cNvSpPr>
            <p:nvPr/>
          </p:nvSpPr>
          <p:spPr bwMode="auto">
            <a:xfrm>
              <a:off x="240" y="2186"/>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Acceptance of variance</a:t>
              </a:r>
              <a:endParaRPr kumimoji="0" lang="en-US" altLang="zh-CN" sz="1200">
                <a:latin typeface="Arial Narrow" pitchFamily="34" charset="0"/>
              </a:endParaRPr>
            </a:p>
          </p:txBody>
        </p:sp>
        <p:sp>
          <p:nvSpPr>
            <p:cNvPr id="91157" name="Rectangle 20"/>
            <p:cNvSpPr>
              <a:spLocks noChangeArrowheads="1"/>
            </p:cNvSpPr>
            <p:nvPr/>
          </p:nvSpPr>
          <p:spPr bwMode="auto">
            <a:xfrm>
              <a:off x="1795" y="2186"/>
              <a:ext cx="1900"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Tasks can be identified and estimated deterministically   </a:t>
              </a:r>
              <a:endParaRPr kumimoji="0" lang="en-US" altLang="zh-CN" sz="1200">
                <a:latin typeface="Arial Narrow" pitchFamily="34" charset="0"/>
              </a:endParaRPr>
            </a:p>
          </p:txBody>
        </p:sp>
        <p:sp>
          <p:nvSpPr>
            <p:cNvPr id="91158" name="Rectangle 21"/>
            <p:cNvSpPr>
              <a:spLocks noChangeArrowheads="1"/>
            </p:cNvSpPr>
            <p:nvPr/>
          </p:nvSpPr>
          <p:spPr bwMode="auto">
            <a:xfrm>
              <a:off x="3695" y="2186"/>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Variance is part of all process flows    </a:t>
              </a:r>
              <a:endParaRPr kumimoji="0" lang="en-US" altLang="zh-CN" sz="1200">
                <a:latin typeface="Arial Narrow" pitchFamily="34" charset="0"/>
              </a:endParaRPr>
            </a:p>
          </p:txBody>
        </p:sp>
        <p:sp>
          <p:nvSpPr>
            <p:cNvPr id="91159" name="Rectangle 22"/>
            <p:cNvSpPr>
              <a:spLocks noChangeArrowheads="1"/>
            </p:cNvSpPr>
            <p:nvPr/>
          </p:nvSpPr>
          <p:spPr bwMode="auto">
            <a:xfrm>
              <a:off x="240" y="255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Intermediate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work products</a:t>
              </a:r>
              <a:endParaRPr kumimoji="0" lang="en-US" altLang="zh-CN" sz="1200">
                <a:latin typeface="Arial Narrow" pitchFamily="34" charset="0"/>
              </a:endParaRPr>
            </a:p>
          </p:txBody>
        </p:sp>
        <p:sp>
          <p:nvSpPr>
            <p:cNvPr id="91160" name="Rectangle 23"/>
            <p:cNvSpPr>
              <a:spLocks noChangeArrowheads="1"/>
            </p:cNvSpPr>
            <p:nvPr/>
          </p:nvSpPr>
          <p:spPr bwMode="auto">
            <a:xfrm>
              <a:off x="1795" y="255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Documents, models, and other artifacts are necessary</a:t>
              </a:r>
              <a:endParaRPr kumimoji="0" lang="en-US" altLang="zh-CN" sz="1200">
                <a:latin typeface="Arial Narrow" pitchFamily="34" charset="0"/>
              </a:endParaRPr>
            </a:p>
          </p:txBody>
        </p:sp>
        <p:sp>
          <p:nvSpPr>
            <p:cNvPr id="91161" name="Rectangle 24"/>
            <p:cNvSpPr>
              <a:spLocks noChangeArrowheads="1"/>
            </p:cNvSpPr>
            <p:nvPr/>
          </p:nvSpPr>
          <p:spPr bwMode="auto">
            <a:xfrm>
              <a:off x="3695" y="255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Just enough to minimize the uncertainty</a:t>
              </a:r>
              <a:endParaRPr kumimoji="0" lang="en-US" altLang="zh-CN" sz="300">
                <a:latin typeface="Arial Narrow" pitchFamily="34" charset="0"/>
              </a:endParaRPr>
            </a:p>
          </p:txBody>
        </p:sp>
        <p:sp>
          <p:nvSpPr>
            <p:cNvPr id="91162" name="Rectangle 25"/>
            <p:cNvSpPr>
              <a:spLocks noChangeArrowheads="1"/>
            </p:cNvSpPr>
            <p:nvPr/>
          </p:nvSpPr>
          <p:spPr bwMode="auto">
            <a:xfrm>
              <a:off x="240" y="291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Troubleshooting approach</a:t>
              </a:r>
              <a:endParaRPr kumimoji="0" lang="en-US" altLang="zh-CN" sz="1200">
                <a:latin typeface="Arial Narrow" pitchFamily="34" charset="0"/>
              </a:endParaRPr>
            </a:p>
          </p:txBody>
        </p:sp>
        <p:sp>
          <p:nvSpPr>
            <p:cNvPr id="91163" name="Rectangle 26"/>
            <p:cNvSpPr>
              <a:spLocks noChangeArrowheads="1"/>
            </p:cNvSpPr>
            <p:nvPr/>
          </p:nvSpPr>
          <p:spPr bwMode="auto">
            <a:xfrm>
              <a:off x="1795" y="291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Time, resource, functionality and quality </a:t>
              </a:r>
              <a:endParaRPr kumimoji="0" lang="en-US" altLang="zh-CN" sz="1200">
                <a:latin typeface="Arial Narrow" pitchFamily="34" charset="0"/>
              </a:endParaRPr>
            </a:p>
          </p:txBody>
        </p:sp>
        <p:sp>
          <p:nvSpPr>
            <p:cNvPr id="91164" name="Rectangle 27"/>
            <p:cNvSpPr>
              <a:spLocks noChangeArrowheads="1"/>
            </p:cNvSpPr>
            <p:nvPr/>
          </p:nvSpPr>
          <p:spPr bwMode="auto">
            <a:xfrm>
              <a:off x="3695" y="2915"/>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Find and remove the bottlenecks  </a:t>
              </a:r>
              <a:endParaRPr kumimoji="0" lang="en-US" altLang="zh-CN" sz="1200">
                <a:latin typeface="Arial Narrow" pitchFamily="34" charset="0"/>
              </a:endParaRPr>
            </a:p>
          </p:txBody>
        </p:sp>
        <p:sp>
          <p:nvSpPr>
            <p:cNvPr id="91165" name="Rectangle 28"/>
            <p:cNvSpPr>
              <a:spLocks noChangeArrowheads="1"/>
            </p:cNvSpPr>
            <p:nvPr/>
          </p:nvSpPr>
          <p:spPr bwMode="auto">
            <a:xfrm>
              <a:off x="240" y="328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Approach to Trust</a:t>
              </a:r>
              <a:endParaRPr kumimoji="0" lang="en-US" altLang="zh-CN" sz="1200">
                <a:latin typeface="Arial Narrow" pitchFamily="34" charset="0"/>
              </a:endParaRPr>
            </a:p>
          </p:txBody>
        </p:sp>
        <p:sp>
          <p:nvSpPr>
            <p:cNvPr id="91166" name="Rectangle 29"/>
            <p:cNvSpPr>
              <a:spLocks noChangeArrowheads="1"/>
            </p:cNvSpPr>
            <p:nvPr/>
          </p:nvSpPr>
          <p:spPr bwMode="auto">
            <a:xfrm>
              <a:off x="1795" y="328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Monitor and measure performance relative to plan</a:t>
              </a:r>
              <a:endParaRPr kumimoji="0" lang="en-US" altLang="zh-CN" sz="1200">
                <a:latin typeface="Arial Narrow" pitchFamily="34" charset="0"/>
              </a:endParaRPr>
            </a:p>
          </p:txBody>
        </p:sp>
        <p:sp>
          <p:nvSpPr>
            <p:cNvPr id="91167" name="Rectangle 30"/>
            <p:cNvSpPr>
              <a:spLocks noChangeArrowheads="1"/>
            </p:cNvSpPr>
            <p:nvPr/>
          </p:nvSpPr>
          <p:spPr bwMode="auto">
            <a:xfrm>
              <a:off x="3695" y="328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Pride of workmanship and teamwork </a:t>
              </a:r>
              <a:endParaRPr kumimoji="0" lang="en-US" altLang="zh-CN" sz="1200">
                <a:latin typeface="Arial Narrow" pitchFamily="34" charset="0"/>
              </a:endParaRPr>
            </a:p>
          </p:txBody>
        </p:sp>
        <p:sp>
          <p:nvSpPr>
            <p:cNvPr id="91168" name="Line 31"/>
            <p:cNvSpPr>
              <a:spLocks noChangeShapeType="1"/>
            </p:cNvSpPr>
            <p:nvPr/>
          </p:nvSpPr>
          <p:spPr bwMode="auto">
            <a:xfrm>
              <a:off x="1795" y="859"/>
              <a:ext cx="0" cy="2786"/>
            </a:xfrm>
            <a:prstGeom prst="line">
              <a:avLst/>
            </a:prstGeom>
            <a:noFill/>
            <a:ln w="12700" algn="ctr">
              <a:solidFill>
                <a:schemeClr val="tx1"/>
              </a:solidFill>
              <a:round/>
              <a:headEnd/>
              <a:tailEnd/>
            </a:ln>
          </p:spPr>
          <p:txBody>
            <a:bodyPr/>
            <a:lstStyle/>
            <a:p>
              <a:endParaRPr lang="zh-CN" altLang="en-US"/>
            </a:p>
          </p:txBody>
        </p:sp>
        <p:sp>
          <p:nvSpPr>
            <p:cNvPr id="91169" name="Line 32"/>
            <p:cNvSpPr>
              <a:spLocks noChangeShapeType="1"/>
            </p:cNvSpPr>
            <p:nvPr/>
          </p:nvSpPr>
          <p:spPr bwMode="auto">
            <a:xfrm>
              <a:off x="3695" y="859"/>
              <a:ext cx="0" cy="2786"/>
            </a:xfrm>
            <a:prstGeom prst="line">
              <a:avLst/>
            </a:prstGeom>
            <a:noFill/>
            <a:ln w="12700" algn="ctr">
              <a:solidFill>
                <a:schemeClr val="tx1"/>
              </a:solidFill>
              <a:round/>
              <a:headEnd/>
              <a:tailEnd/>
            </a:ln>
          </p:spPr>
          <p:txBody>
            <a:bodyPr/>
            <a:lstStyle/>
            <a:p>
              <a:endParaRPr lang="zh-CN" altLang="en-US"/>
            </a:p>
          </p:txBody>
        </p:sp>
        <p:sp>
          <p:nvSpPr>
            <p:cNvPr id="91170" name="Line 33"/>
            <p:cNvSpPr>
              <a:spLocks noChangeShapeType="1"/>
            </p:cNvSpPr>
            <p:nvPr/>
          </p:nvSpPr>
          <p:spPr bwMode="auto">
            <a:xfrm>
              <a:off x="240" y="1245"/>
              <a:ext cx="5298" cy="0"/>
            </a:xfrm>
            <a:prstGeom prst="line">
              <a:avLst/>
            </a:prstGeom>
            <a:noFill/>
            <a:ln w="12700" algn="ctr">
              <a:solidFill>
                <a:schemeClr val="tx1"/>
              </a:solidFill>
              <a:round/>
              <a:headEnd/>
              <a:tailEnd/>
            </a:ln>
          </p:spPr>
          <p:txBody>
            <a:bodyPr/>
            <a:lstStyle/>
            <a:p>
              <a:endParaRPr lang="zh-CN" altLang="en-US"/>
            </a:p>
          </p:txBody>
        </p:sp>
        <p:sp>
          <p:nvSpPr>
            <p:cNvPr id="91171" name="Line 34"/>
            <p:cNvSpPr>
              <a:spLocks noChangeShapeType="1"/>
            </p:cNvSpPr>
            <p:nvPr/>
          </p:nvSpPr>
          <p:spPr bwMode="auto">
            <a:xfrm>
              <a:off x="240" y="1610"/>
              <a:ext cx="5298" cy="0"/>
            </a:xfrm>
            <a:prstGeom prst="line">
              <a:avLst/>
            </a:prstGeom>
            <a:noFill/>
            <a:ln w="12700" algn="ctr">
              <a:solidFill>
                <a:schemeClr val="tx1"/>
              </a:solidFill>
              <a:round/>
              <a:headEnd/>
              <a:tailEnd/>
            </a:ln>
          </p:spPr>
          <p:txBody>
            <a:bodyPr/>
            <a:lstStyle/>
            <a:p>
              <a:endParaRPr lang="zh-CN" altLang="en-US"/>
            </a:p>
          </p:txBody>
        </p:sp>
        <p:sp>
          <p:nvSpPr>
            <p:cNvPr id="91172" name="Line 35"/>
            <p:cNvSpPr>
              <a:spLocks noChangeShapeType="1"/>
            </p:cNvSpPr>
            <p:nvPr/>
          </p:nvSpPr>
          <p:spPr bwMode="auto">
            <a:xfrm>
              <a:off x="240" y="1974"/>
              <a:ext cx="5298" cy="0"/>
            </a:xfrm>
            <a:prstGeom prst="line">
              <a:avLst/>
            </a:prstGeom>
            <a:noFill/>
            <a:ln w="12700" algn="ctr">
              <a:solidFill>
                <a:schemeClr val="tx1"/>
              </a:solidFill>
              <a:round/>
              <a:headEnd/>
              <a:tailEnd/>
            </a:ln>
          </p:spPr>
          <p:txBody>
            <a:bodyPr/>
            <a:lstStyle/>
            <a:p>
              <a:endParaRPr lang="zh-CN" altLang="en-US"/>
            </a:p>
          </p:txBody>
        </p:sp>
        <p:sp>
          <p:nvSpPr>
            <p:cNvPr id="91173" name="Line 36"/>
            <p:cNvSpPr>
              <a:spLocks noChangeShapeType="1"/>
            </p:cNvSpPr>
            <p:nvPr/>
          </p:nvSpPr>
          <p:spPr bwMode="auto">
            <a:xfrm>
              <a:off x="240" y="2186"/>
              <a:ext cx="5298" cy="0"/>
            </a:xfrm>
            <a:prstGeom prst="line">
              <a:avLst/>
            </a:prstGeom>
            <a:noFill/>
            <a:ln w="12700" algn="ctr">
              <a:solidFill>
                <a:schemeClr val="tx1"/>
              </a:solidFill>
              <a:round/>
              <a:headEnd/>
              <a:tailEnd/>
            </a:ln>
          </p:spPr>
          <p:txBody>
            <a:bodyPr/>
            <a:lstStyle/>
            <a:p>
              <a:endParaRPr lang="zh-CN" altLang="en-US"/>
            </a:p>
          </p:txBody>
        </p:sp>
        <p:sp>
          <p:nvSpPr>
            <p:cNvPr id="91174" name="Line 37"/>
            <p:cNvSpPr>
              <a:spLocks noChangeShapeType="1"/>
            </p:cNvSpPr>
            <p:nvPr/>
          </p:nvSpPr>
          <p:spPr bwMode="auto">
            <a:xfrm>
              <a:off x="240" y="2550"/>
              <a:ext cx="5298" cy="0"/>
            </a:xfrm>
            <a:prstGeom prst="line">
              <a:avLst/>
            </a:prstGeom>
            <a:noFill/>
            <a:ln w="12700" algn="ctr">
              <a:solidFill>
                <a:schemeClr val="tx1"/>
              </a:solidFill>
              <a:round/>
              <a:headEnd/>
              <a:tailEnd/>
            </a:ln>
          </p:spPr>
          <p:txBody>
            <a:bodyPr/>
            <a:lstStyle/>
            <a:p>
              <a:endParaRPr lang="zh-CN" altLang="en-US"/>
            </a:p>
          </p:txBody>
        </p:sp>
        <p:sp>
          <p:nvSpPr>
            <p:cNvPr id="91175" name="Line 38"/>
            <p:cNvSpPr>
              <a:spLocks noChangeShapeType="1"/>
            </p:cNvSpPr>
            <p:nvPr/>
          </p:nvSpPr>
          <p:spPr bwMode="auto">
            <a:xfrm>
              <a:off x="240" y="2915"/>
              <a:ext cx="5298" cy="0"/>
            </a:xfrm>
            <a:prstGeom prst="line">
              <a:avLst/>
            </a:prstGeom>
            <a:noFill/>
            <a:ln w="12700" algn="ctr">
              <a:solidFill>
                <a:schemeClr val="tx1"/>
              </a:solidFill>
              <a:round/>
              <a:headEnd/>
              <a:tailEnd/>
            </a:ln>
          </p:spPr>
          <p:txBody>
            <a:bodyPr/>
            <a:lstStyle/>
            <a:p>
              <a:endParaRPr lang="zh-CN" altLang="en-US"/>
            </a:p>
          </p:txBody>
        </p:sp>
        <p:sp>
          <p:nvSpPr>
            <p:cNvPr id="91176" name="Line 39"/>
            <p:cNvSpPr>
              <a:spLocks noChangeShapeType="1"/>
            </p:cNvSpPr>
            <p:nvPr/>
          </p:nvSpPr>
          <p:spPr bwMode="auto">
            <a:xfrm>
              <a:off x="240" y="3280"/>
              <a:ext cx="5298" cy="0"/>
            </a:xfrm>
            <a:prstGeom prst="line">
              <a:avLst/>
            </a:prstGeom>
            <a:noFill/>
            <a:ln w="12700" algn="ctr">
              <a:solidFill>
                <a:schemeClr val="tx1"/>
              </a:solidFill>
              <a:round/>
              <a:headEnd/>
              <a:tailEnd/>
            </a:ln>
          </p:spPr>
          <p:txBody>
            <a:bodyPr/>
            <a:lstStyle/>
            <a:p>
              <a:endParaRPr lang="zh-CN" altLang="en-US"/>
            </a:p>
          </p:txBody>
        </p:sp>
        <p:sp>
          <p:nvSpPr>
            <p:cNvPr id="91177" name="Line 40"/>
            <p:cNvSpPr>
              <a:spLocks noChangeShapeType="1"/>
            </p:cNvSpPr>
            <p:nvPr/>
          </p:nvSpPr>
          <p:spPr bwMode="auto">
            <a:xfrm>
              <a:off x="240" y="859"/>
              <a:ext cx="0" cy="2786"/>
            </a:xfrm>
            <a:prstGeom prst="line">
              <a:avLst/>
            </a:prstGeom>
            <a:noFill/>
            <a:ln w="12700" algn="ctr">
              <a:solidFill>
                <a:schemeClr val="tx1"/>
              </a:solidFill>
              <a:round/>
              <a:headEnd/>
              <a:tailEnd/>
            </a:ln>
          </p:spPr>
          <p:txBody>
            <a:bodyPr/>
            <a:lstStyle/>
            <a:p>
              <a:endParaRPr lang="zh-CN" altLang="en-US"/>
            </a:p>
          </p:txBody>
        </p:sp>
        <p:sp>
          <p:nvSpPr>
            <p:cNvPr id="91178" name="Line 41"/>
            <p:cNvSpPr>
              <a:spLocks noChangeShapeType="1"/>
            </p:cNvSpPr>
            <p:nvPr/>
          </p:nvSpPr>
          <p:spPr bwMode="auto">
            <a:xfrm>
              <a:off x="5538" y="859"/>
              <a:ext cx="0" cy="2786"/>
            </a:xfrm>
            <a:prstGeom prst="line">
              <a:avLst/>
            </a:prstGeom>
            <a:noFill/>
            <a:ln w="12700" algn="ctr">
              <a:solidFill>
                <a:schemeClr val="tx1"/>
              </a:solidFill>
              <a:round/>
              <a:headEnd/>
              <a:tailEnd/>
            </a:ln>
          </p:spPr>
          <p:txBody>
            <a:bodyPr/>
            <a:lstStyle/>
            <a:p>
              <a:endParaRPr lang="zh-CN" altLang="en-US"/>
            </a:p>
          </p:txBody>
        </p:sp>
        <p:sp>
          <p:nvSpPr>
            <p:cNvPr id="91179" name="Line 42"/>
            <p:cNvSpPr>
              <a:spLocks noChangeShapeType="1"/>
            </p:cNvSpPr>
            <p:nvPr/>
          </p:nvSpPr>
          <p:spPr bwMode="auto">
            <a:xfrm>
              <a:off x="240" y="859"/>
              <a:ext cx="5298" cy="0"/>
            </a:xfrm>
            <a:prstGeom prst="line">
              <a:avLst/>
            </a:prstGeom>
            <a:noFill/>
            <a:ln w="12700" algn="ctr">
              <a:solidFill>
                <a:schemeClr val="tx1"/>
              </a:solidFill>
              <a:round/>
              <a:headEnd/>
              <a:tailEnd/>
            </a:ln>
          </p:spPr>
          <p:txBody>
            <a:bodyPr/>
            <a:lstStyle/>
            <a:p>
              <a:endParaRPr lang="zh-CN" altLang="en-US"/>
            </a:p>
          </p:txBody>
        </p:sp>
        <p:sp>
          <p:nvSpPr>
            <p:cNvPr id="91180" name="Line 43"/>
            <p:cNvSpPr>
              <a:spLocks noChangeShapeType="1"/>
            </p:cNvSpPr>
            <p:nvPr/>
          </p:nvSpPr>
          <p:spPr bwMode="auto">
            <a:xfrm>
              <a:off x="240" y="3645"/>
              <a:ext cx="5298" cy="0"/>
            </a:xfrm>
            <a:prstGeom prst="line">
              <a:avLst/>
            </a:prstGeom>
            <a:noFill/>
            <a:ln w="12700" algn="ctr">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12C944E6-68F4-4692-8F64-414ED1CABDA9}" type="slidenum">
              <a:rPr lang="en-US" altLang="zh-CN" smtClean="0">
                <a:latin typeface="Arial" charset="0"/>
              </a:rPr>
              <a:pPr/>
              <a:t>102</a:t>
            </a:fld>
            <a:endParaRPr lang="en-US" altLang="zh-CN" smtClean="0">
              <a:latin typeface="Arial" charset="0"/>
            </a:endParaRPr>
          </a:p>
        </p:txBody>
      </p:sp>
      <p:sp>
        <p:nvSpPr>
          <p:cNvPr id="92163" name="Rectangle 2"/>
          <p:cNvSpPr>
            <a:spLocks noGrp="1" noChangeArrowheads="1"/>
          </p:cNvSpPr>
          <p:nvPr>
            <p:ph type="title"/>
          </p:nvPr>
        </p:nvSpPr>
        <p:spPr>
          <a:xfrm>
            <a:off x="900113" y="404813"/>
            <a:ext cx="8001000" cy="838200"/>
          </a:xfrm>
        </p:spPr>
        <p:txBody>
          <a:bodyPr/>
          <a:lstStyle/>
          <a:p>
            <a:pPr eaLnBrk="1" hangingPunct="1"/>
            <a:endParaRPr lang="zh-CN" altLang="zh-CN" smtClean="0"/>
          </a:p>
        </p:txBody>
      </p:sp>
      <p:sp>
        <p:nvSpPr>
          <p:cNvPr id="92164" name="Rectangle 3"/>
          <p:cNvSpPr>
            <a:spLocks noGrp="1" noChangeArrowheads="1"/>
          </p:cNvSpPr>
          <p:nvPr>
            <p:ph type="body" idx="1"/>
          </p:nvPr>
        </p:nvSpPr>
        <p:spPr/>
        <p:txBody>
          <a:bodyPr/>
          <a:lstStyle/>
          <a:p>
            <a:pPr eaLnBrk="1" hangingPunct="1">
              <a:lnSpc>
                <a:spcPct val="90000"/>
              </a:lnSpc>
              <a:buSzTx/>
              <a:buFontTx/>
              <a:buBlip>
                <a:blip r:embed="rId2"/>
              </a:buBlip>
            </a:pPr>
            <a:r>
              <a:rPr lang="en-US" altLang="zh-CN" sz="2400" smtClean="0"/>
              <a:t>Increase ROI by making continuous flow of value the focus</a:t>
            </a:r>
          </a:p>
          <a:p>
            <a:pPr eaLnBrk="1" hangingPunct="1">
              <a:lnSpc>
                <a:spcPct val="90000"/>
              </a:lnSpc>
              <a:buSzTx/>
              <a:buFontTx/>
              <a:buBlip>
                <a:blip r:embed="rId2"/>
              </a:buBlip>
            </a:pPr>
            <a:r>
              <a:rPr lang="en-US" altLang="zh-CN" sz="2400" smtClean="0"/>
              <a:t>Reliable results by engaging customers at frequent intervals (shared ownership)</a:t>
            </a:r>
          </a:p>
          <a:p>
            <a:pPr eaLnBrk="1" hangingPunct="1">
              <a:lnSpc>
                <a:spcPct val="90000"/>
              </a:lnSpc>
              <a:buSzTx/>
              <a:buFontTx/>
              <a:buBlip>
                <a:blip r:embed="rId2"/>
              </a:buBlip>
            </a:pPr>
            <a:r>
              <a:rPr lang="en-US" altLang="zh-CN" sz="2400" smtClean="0"/>
              <a:t>Expect uncertainty and manage for it (through iteration, anticipation and adaptation)</a:t>
            </a:r>
          </a:p>
          <a:p>
            <a:pPr eaLnBrk="1" hangingPunct="1">
              <a:lnSpc>
                <a:spcPct val="90000"/>
              </a:lnSpc>
              <a:buSzTx/>
              <a:buFontTx/>
              <a:buBlip>
                <a:blip r:embed="rId2"/>
              </a:buBlip>
            </a:pPr>
            <a:r>
              <a:rPr lang="en-US" altLang="zh-CN" sz="2400" smtClean="0"/>
              <a:t>Unleash creativity and innovation by recognizing that the individuals are the source of value</a:t>
            </a:r>
          </a:p>
          <a:p>
            <a:pPr eaLnBrk="1" hangingPunct="1">
              <a:lnSpc>
                <a:spcPct val="90000"/>
              </a:lnSpc>
              <a:buSzTx/>
              <a:buFontTx/>
              <a:buBlip>
                <a:blip r:embed="rId2"/>
              </a:buBlip>
            </a:pPr>
            <a:r>
              <a:rPr lang="en-US" altLang="zh-CN" sz="2400" smtClean="0"/>
              <a:t>Boost performance through group accountability</a:t>
            </a:r>
          </a:p>
          <a:p>
            <a:pPr eaLnBrk="1" hangingPunct="1">
              <a:lnSpc>
                <a:spcPct val="90000"/>
              </a:lnSpc>
              <a:buSzTx/>
              <a:buFontTx/>
              <a:buBlip>
                <a:blip r:embed="rId2"/>
              </a:buBlip>
            </a:pPr>
            <a:r>
              <a:rPr lang="en-US" altLang="zh-CN" sz="2400" smtClean="0"/>
              <a:t>Improve effectiveness and reliability through specific strategies, processes and practices</a:t>
            </a:r>
          </a:p>
        </p:txBody>
      </p:sp>
      <p:pic>
        <p:nvPicPr>
          <p:cNvPr id="92165" name="Title 1"/>
          <p:cNvPicPr>
            <a:picLocks noChangeArrowheads="1"/>
          </p:cNvPicPr>
          <p:nvPr/>
        </p:nvPicPr>
        <p:blipFill>
          <a:blip r:embed="rId3" cstate="print"/>
          <a:srcRect/>
          <a:stretch>
            <a:fillRect/>
          </a:stretch>
        </p:blipFill>
        <p:spPr bwMode="auto">
          <a:xfrm>
            <a:off x="-6350" y="0"/>
            <a:ext cx="9150350" cy="1700213"/>
          </a:xfrm>
          <a:prstGeom prst="rect">
            <a:avLst/>
          </a:prstGeom>
          <a:solidFill>
            <a:srgbClr val="C0C0C0"/>
          </a:solidFill>
          <a:ln w="9525">
            <a:noFill/>
            <a:miter lim="800000"/>
            <a:headEnd/>
            <a:tailEnd/>
          </a:ln>
        </p:spPr>
      </p:pic>
      <p:pic>
        <p:nvPicPr>
          <p:cNvPr id="92166" name="Picture 5" descr="image002"/>
          <p:cNvPicPr>
            <a:picLocks noChangeAspect="1" noChangeArrowheads="1"/>
          </p:cNvPicPr>
          <p:nvPr/>
        </p:nvPicPr>
        <p:blipFill>
          <a:blip r:embed="rId4" cstate="print"/>
          <a:srcRect/>
          <a:stretch>
            <a:fillRect/>
          </a:stretch>
        </p:blipFill>
        <p:spPr bwMode="auto">
          <a:xfrm>
            <a:off x="7019925" y="-26988"/>
            <a:ext cx="2160588" cy="647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BCBF45F8-925C-4959-97C5-09CF419444C5}" type="slidenum">
              <a:rPr lang="en-US" altLang="zh-CN" smtClean="0">
                <a:latin typeface="Arial" charset="0"/>
              </a:rPr>
              <a:pPr/>
              <a:t>103</a:t>
            </a:fld>
            <a:endParaRPr lang="en-US" altLang="zh-CN" smtClean="0">
              <a:latin typeface="Arial" charset="0"/>
            </a:endParaRPr>
          </a:p>
        </p:txBody>
      </p:sp>
      <p:pic>
        <p:nvPicPr>
          <p:cNvPr id="93187" name="Title 1"/>
          <p:cNvPicPr>
            <a:picLocks noGrp="1" noChangeArrowheads="1"/>
          </p:cNvPicPr>
          <p:nvPr>
            <p:ph type="title" idx="4294967295"/>
          </p:nvPr>
        </p:nvPicPr>
        <p:blipFill>
          <a:blip r:embed="rId3" cstate="print"/>
          <a:srcRect/>
          <a:stretch>
            <a:fillRect/>
          </a:stretch>
        </p:blipFill>
        <p:spPr>
          <a:xfrm>
            <a:off x="-6350" y="-42863"/>
            <a:ext cx="9083675" cy="1743076"/>
          </a:xfrm>
          <a:solidFill>
            <a:srgbClr val="C0C0C0"/>
          </a:solidFill>
        </p:spPr>
      </p:pic>
      <p:sp>
        <p:nvSpPr>
          <p:cNvPr id="93188" name="Content Placeholder 2"/>
          <p:cNvSpPr>
            <a:spLocks noGrp="1"/>
          </p:cNvSpPr>
          <p:nvPr>
            <p:ph type="body" sz="quarter" idx="4294967295"/>
          </p:nvPr>
        </p:nvSpPr>
        <p:spPr>
          <a:xfrm>
            <a:off x="755650" y="1916113"/>
            <a:ext cx="8166100" cy="2409825"/>
          </a:xfrm>
        </p:spPr>
        <p:txBody>
          <a:bodyPr lIns="0" tIns="0" rIns="0" bIns="0">
            <a:spAutoFit/>
          </a:bodyPr>
          <a:lstStyle/>
          <a:p>
            <a:pPr marL="396875" indent="-396875" defTabSz="912813" eaLnBrk="1" hangingPunct="1"/>
            <a:r>
              <a:rPr lang="en-US" altLang="zh-CN" sz="2400" b="1" smtClean="0"/>
              <a:t>Flow is central to value-up thinking and practices</a:t>
            </a:r>
          </a:p>
          <a:p>
            <a:pPr lvl="1" defTabSz="912813" eaLnBrk="1" hangingPunct="1"/>
            <a:r>
              <a:rPr lang="en-US" altLang="zh-CN" b="1" smtClean="0"/>
              <a:t>Working software and completed documentation are the work products that count</a:t>
            </a:r>
          </a:p>
          <a:p>
            <a:pPr lvl="1" defTabSz="912813" eaLnBrk="1" hangingPunct="1"/>
            <a:r>
              <a:rPr lang="en-US" altLang="zh-CN" b="1" smtClean="0"/>
              <a:t>Software to the customer is measured regularly</a:t>
            </a:r>
          </a:p>
          <a:p>
            <a:pPr marL="396875" indent="-396875" defTabSz="912813" eaLnBrk="1" hangingPunct="1"/>
            <a:r>
              <a:rPr lang="en-US" altLang="zh-CN" sz="2400" b="1" smtClean="0"/>
              <a:t>Example, Extreme Programming and the flow of </a:t>
            </a:r>
            <a:r>
              <a:rPr lang="en-US" altLang="zh-CN" sz="2400" b="1" smtClean="0">
                <a:latin typeface="Times New Roman" pitchFamily="18" charset="0"/>
              </a:rPr>
              <a:t>“</a:t>
            </a:r>
            <a:r>
              <a:rPr lang="en-US" altLang="zh-CN" sz="2400" b="1" smtClean="0"/>
              <a:t>customer value</a:t>
            </a:r>
            <a:r>
              <a:rPr lang="en-US" altLang="zh-CN" sz="2400" b="1" smtClean="0">
                <a:latin typeface="Times New Roman" pitchFamily="18" charset="0"/>
              </a:rPr>
              <a:t>”</a:t>
            </a:r>
            <a:endParaRPr lang="en-US" altLang="zh-CN" sz="2400" b="1" smtClean="0"/>
          </a:p>
        </p:txBody>
      </p:sp>
      <p:sp>
        <p:nvSpPr>
          <p:cNvPr id="93189" name="Freeform 5"/>
          <p:cNvSpPr>
            <a:spLocks/>
          </p:cNvSpPr>
          <p:nvPr/>
        </p:nvSpPr>
        <p:spPr bwMode="auto">
          <a:xfrm rot="-941906">
            <a:off x="2382838" y="4389438"/>
            <a:ext cx="2457450" cy="735012"/>
          </a:xfrm>
          <a:custGeom>
            <a:avLst/>
            <a:gdLst>
              <a:gd name="T0" fmla="*/ 2147483647 w 851"/>
              <a:gd name="T1" fmla="*/ 2147483647 h 927"/>
              <a:gd name="T2" fmla="*/ 2147483647 w 851"/>
              <a:gd name="T3" fmla="*/ 2147483647 h 927"/>
              <a:gd name="T4" fmla="*/ 2147483647 w 851"/>
              <a:gd name="T5" fmla="*/ 2147483647 h 927"/>
              <a:gd name="T6" fmla="*/ 2147483647 w 851"/>
              <a:gd name="T7" fmla="*/ 2147483647 h 927"/>
              <a:gd name="T8" fmla="*/ 2147483647 w 851"/>
              <a:gd name="T9" fmla="*/ 2147483647 h 927"/>
              <a:gd name="T10" fmla="*/ 2147483647 w 851"/>
              <a:gd name="T11" fmla="*/ 2147483647 h 927"/>
              <a:gd name="T12" fmla="*/ 2147483647 w 851"/>
              <a:gd name="T13" fmla="*/ 2147483647 h 927"/>
              <a:gd name="T14" fmla="*/ 2147483647 w 851"/>
              <a:gd name="T15" fmla="*/ 2147483647 h 927"/>
              <a:gd name="T16" fmla="*/ 2147483647 w 851"/>
              <a:gd name="T17" fmla="*/ 2147483647 h 927"/>
              <a:gd name="T18" fmla="*/ 2147483647 w 851"/>
              <a:gd name="T19" fmla="*/ 2147483647 h 927"/>
              <a:gd name="T20" fmla="*/ 2147483647 w 851"/>
              <a:gd name="T21" fmla="*/ 2147483647 h 927"/>
              <a:gd name="T22" fmla="*/ 2147483647 w 851"/>
              <a:gd name="T23" fmla="*/ 2147483647 h 927"/>
              <a:gd name="T24" fmla="*/ 2147483647 w 851"/>
              <a:gd name="T25" fmla="*/ 2147483647 h 927"/>
              <a:gd name="T26" fmla="*/ 2147483647 w 851"/>
              <a:gd name="T27" fmla="*/ 2147483647 h 927"/>
              <a:gd name="T28" fmla="*/ 2147483647 w 851"/>
              <a:gd name="T29" fmla="*/ 2147483647 h 927"/>
              <a:gd name="T30" fmla="*/ 2147483647 w 851"/>
              <a:gd name="T31" fmla="*/ 2147483647 h 927"/>
              <a:gd name="T32" fmla="*/ 2147483647 w 851"/>
              <a:gd name="T33" fmla="*/ 2147483647 h 927"/>
              <a:gd name="T34" fmla="*/ 2147483647 w 851"/>
              <a:gd name="T35" fmla="*/ 2147483647 h 927"/>
              <a:gd name="T36" fmla="*/ 2147483647 w 851"/>
              <a:gd name="T37" fmla="*/ 2147483647 h 927"/>
              <a:gd name="T38" fmla="*/ 2147483647 w 851"/>
              <a:gd name="T39" fmla="*/ 2147483647 h 927"/>
              <a:gd name="T40" fmla="*/ 2147483647 w 851"/>
              <a:gd name="T41" fmla="*/ 2147483647 h 927"/>
              <a:gd name="T42" fmla="*/ 2147483647 w 851"/>
              <a:gd name="T43" fmla="*/ 2147483647 h 927"/>
              <a:gd name="T44" fmla="*/ 2147483647 w 851"/>
              <a:gd name="T45" fmla="*/ 2147483647 h 927"/>
              <a:gd name="T46" fmla="*/ 2147483647 w 851"/>
              <a:gd name="T47" fmla="*/ 2147483647 h 927"/>
              <a:gd name="T48" fmla="*/ 2147483647 w 851"/>
              <a:gd name="T49" fmla="*/ 2147483647 h 927"/>
              <a:gd name="T50" fmla="*/ 2147483647 w 851"/>
              <a:gd name="T51" fmla="*/ 2147483647 h 927"/>
              <a:gd name="T52" fmla="*/ 2147483647 w 851"/>
              <a:gd name="T53" fmla="*/ 2147483647 h 927"/>
              <a:gd name="T54" fmla="*/ 2147483647 w 851"/>
              <a:gd name="T55" fmla="*/ 2147483647 h 927"/>
              <a:gd name="T56" fmla="*/ 2147483647 w 851"/>
              <a:gd name="T57" fmla="*/ 2147483647 h 927"/>
              <a:gd name="T58" fmla="*/ 2147483647 w 851"/>
              <a:gd name="T59" fmla="*/ 2147483647 h 927"/>
              <a:gd name="T60" fmla="*/ 2147483647 w 851"/>
              <a:gd name="T61" fmla="*/ 2147483647 h 927"/>
              <a:gd name="T62" fmla="*/ 2147483647 w 851"/>
              <a:gd name="T63" fmla="*/ 2147483647 h 927"/>
              <a:gd name="T64" fmla="*/ 2147483647 w 851"/>
              <a:gd name="T65" fmla="*/ 2147483647 h 9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927"/>
              <a:gd name="T101" fmla="*/ 851 w 851"/>
              <a:gd name="T102" fmla="*/ 927 h 9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927">
                <a:moveTo>
                  <a:pt x="0" y="927"/>
                </a:moveTo>
                <a:lnTo>
                  <a:pt x="18" y="919"/>
                </a:lnTo>
                <a:lnTo>
                  <a:pt x="35" y="909"/>
                </a:lnTo>
                <a:lnTo>
                  <a:pt x="55" y="898"/>
                </a:lnTo>
                <a:lnTo>
                  <a:pt x="76" y="886"/>
                </a:lnTo>
                <a:lnTo>
                  <a:pt x="119" y="857"/>
                </a:lnTo>
                <a:lnTo>
                  <a:pt x="142" y="841"/>
                </a:lnTo>
                <a:lnTo>
                  <a:pt x="167" y="825"/>
                </a:lnTo>
                <a:lnTo>
                  <a:pt x="216" y="787"/>
                </a:lnTo>
                <a:lnTo>
                  <a:pt x="242" y="767"/>
                </a:lnTo>
                <a:lnTo>
                  <a:pt x="268" y="747"/>
                </a:lnTo>
                <a:lnTo>
                  <a:pt x="322" y="703"/>
                </a:lnTo>
                <a:lnTo>
                  <a:pt x="348" y="680"/>
                </a:lnTo>
                <a:lnTo>
                  <a:pt x="376" y="657"/>
                </a:lnTo>
                <a:lnTo>
                  <a:pt x="429" y="608"/>
                </a:lnTo>
                <a:lnTo>
                  <a:pt x="481" y="558"/>
                </a:lnTo>
                <a:lnTo>
                  <a:pt x="507" y="532"/>
                </a:lnTo>
                <a:lnTo>
                  <a:pt x="534" y="506"/>
                </a:lnTo>
                <a:lnTo>
                  <a:pt x="558" y="480"/>
                </a:lnTo>
                <a:lnTo>
                  <a:pt x="583" y="454"/>
                </a:lnTo>
                <a:lnTo>
                  <a:pt x="607" y="427"/>
                </a:lnTo>
                <a:lnTo>
                  <a:pt x="631" y="400"/>
                </a:lnTo>
                <a:lnTo>
                  <a:pt x="652" y="374"/>
                </a:lnTo>
                <a:lnTo>
                  <a:pt x="674" y="348"/>
                </a:lnTo>
                <a:lnTo>
                  <a:pt x="694" y="322"/>
                </a:lnTo>
                <a:lnTo>
                  <a:pt x="713" y="296"/>
                </a:lnTo>
                <a:lnTo>
                  <a:pt x="731" y="270"/>
                </a:lnTo>
                <a:lnTo>
                  <a:pt x="748" y="244"/>
                </a:lnTo>
                <a:lnTo>
                  <a:pt x="750" y="247"/>
                </a:lnTo>
                <a:lnTo>
                  <a:pt x="754" y="251"/>
                </a:lnTo>
                <a:lnTo>
                  <a:pt x="767" y="267"/>
                </a:lnTo>
                <a:lnTo>
                  <a:pt x="789" y="290"/>
                </a:lnTo>
                <a:lnTo>
                  <a:pt x="819" y="145"/>
                </a:lnTo>
                <a:lnTo>
                  <a:pt x="841" y="45"/>
                </a:lnTo>
                <a:lnTo>
                  <a:pt x="851" y="0"/>
                </a:lnTo>
                <a:lnTo>
                  <a:pt x="839" y="8"/>
                </a:lnTo>
                <a:lnTo>
                  <a:pt x="813" y="28"/>
                </a:lnTo>
                <a:lnTo>
                  <a:pt x="732" y="87"/>
                </a:lnTo>
                <a:lnTo>
                  <a:pt x="651" y="148"/>
                </a:lnTo>
                <a:lnTo>
                  <a:pt x="613" y="176"/>
                </a:lnTo>
                <a:lnTo>
                  <a:pt x="642" y="183"/>
                </a:lnTo>
                <a:lnTo>
                  <a:pt x="663" y="189"/>
                </a:lnTo>
                <a:lnTo>
                  <a:pt x="673" y="192"/>
                </a:lnTo>
                <a:lnTo>
                  <a:pt x="661" y="211"/>
                </a:lnTo>
                <a:lnTo>
                  <a:pt x="647" y="235"/>
                </a:lnTo>
                <a:lnTo>
                  <a:pt x="629" y="266"/>
                </a:lnTo>
                <a:lnTo>
                  <a:pt x="606" y="300"/>
                </a:lnTo>
                <a:lnTo>
                  <a:pt x="593" y="319"/>
                </a:lnTo>
                <a:lnTo>
                  <a:pt x="578" y="338"/>
                </a:lnTo>
                <a:lnTo>
                  <a:pt x="548" y="382"/>
                </a:lnTo>
                <a:lnTo>
                  <a:pt x="513" y="428"/>
                </a:lnTo>
                <a:lnTo>
                  <a:pt x="493" y="451"/>
                </a:lnTo>
                <a:lnTo>
                  <a:pt x="473" y="476"/>
                </a:lnTo>
                <a:lnTo>
                  <a:pt x="429" y="528"/>
                </a:lnTo>
                <a:lnTo>
                  <a:pt x="406" y="554"/>
                </a:lnTo>
                <a:lnTo>
                  <a:pt x="381" y="582"/>
                </a:lnTo>
                <a:lnTo>
                  <a:pt x="355" y="609"/>
                </a:lnTo>
                <a:lnTo>
                  <a:pt x="329" y="638"/>
                </a:lnTo>
                <a:lnTo>
                  <a:pt x="302" y="666"/>
                </a:lnTo>
                <a:lnTo>
                  <a:pt x="273" y="695"/>
                </a:lnTo>
                <a:lnTo>
                  <a:pt x="242" y="724"/>
                </a:lnTo>
                <a:lnTo>
                  <a:pt x="210" y="753"/>
                </a:lnTo>
                <a:lnTo>
                  <a:pt x="145" y="811"/>
                </a:lnTo>
                <a:lnTo>
                  <a:pt x="110" y="840"/>
                </a:lnTo>
                <a:lnTo>
                  <a:pt x="76" y="869"/>
                </a:lnTo>
                <a:lnTo>
                  <a:pt x="38" y="898"/>
                </a:lnTo>
                <a:lnTo>
                  <a:pt x="0" y="927"/>
                </a:lnTo>
                <a:close/>
              </a:path>
            </a:pathLst>
          </a:custGeom>
          <a:solidFill>
            <a:srgbClr val="FF0000">
              <a:alpha val="74901"/>
            </a:srgbClr>
          </a:solidFill>
          <a:ln w="9525">
            <a:noFill/>
            <a:round/>
            <a:headEnd/>
            <a:tailEnd/>
          </a:ln>
        </p:spPr>
        <p:txBody>
          <a:bodyPr/>
          <a:lstStyle/>
          <a:p>
            <a:endParaRPr lang="zh-CN" altLang="en-US"/>
          </a:p>
        </p:txBody>
      </p:sp>
      <p:grpSp>
        <p:nvGrpSpPr>
          <p:cNvPr id="93190" name="Group 6"/>
          <p:cNvGrpSpPr>
            <a:grpSpLocks noChangeAspect="1"/>
          </p:cNvGrpSpPr>
          <p:nvPr/>
        </p:nvGrpSpPr>
        <p:grpSpPr bwMode="auto">
          <a:xfrm>
            <a:off x="2743200" y="5484813"/>
            <a:ext cx="600075" cy="577850"/>
            <a:chOff x="1775" y="1095"/>
            <a:chExt cx="2209" cy="2129"/>
          </a:xfrm>
        </p:grpSpPr>
        <p:sp>
          <p:nvSpPr>
            <p:cNvPr id="93199" name="AutoShape 7"/>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200" name="Freeform 8"/>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1" name="Group 18"/>
          <p:cNvGrpSpPr>
            <a:grpSpLocks noChangeAspect="1"/>
          </p:cNvGrpSpPr>
          <p:nvPr/>
        </p:nvGrpSpPr>
        <p:grpSpPr bwMode="auto">
          <a:xfrm>
            <a:off x="3471863" y="5041900"/>
            <a:ext cx="600075" cy="577850"/>
            <a:chOff x="1775" y="1095"/>
            <a:chExt cx="2209" cy="2129"/>
          </a:xfrm>
        </p:grpSpPr>
        <p:sp>
          <p:nvSpPr>
            <p:cNvPr id="93197" name="AutoShape 19"/>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8" name="Freeform 20"/>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2" name="Group 21"/>
          <p:cNvGrpSpPr>
            <a:grpSpLocks noChangeAspect="1"/>
          </p:cNvGrpSpPr>
          <p:nvPr/>
        </p:nvGrpSpPr>
        <p:grpSpPr bwMode="auto">
          <a:xfrm>
            <a:off x="4240213" y="4619625"/>
            <a:ext cx="600075" cy="577850"/>
            <a:chOff x="1775" y="1095"/>
            <a:chExt cx="2209" cy="2129"/>
          </a:xfrm>
        </p:grpSpPr>
        <p:sp>
          <p:nvSpPr>
            <p:cNvPr id="93195" name="AutoShape 22"/>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6" name="Freeform 23"/>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sp>
        <p:nvSpPr>
          <p:cNvPr id="11288" name="AutoShape 24"/>
          <p:cNvSpPr>
            <a:spLocks noChangeArrowheads="1"/>
          </p:cNvSpPr>
          <p:nvPr/>
        </p:nvSpPr>
        <p:spPr bwMode="auto">
          <a:xfrm>
            <a:off x="5072063" y="4043363"/>
            <a:ext cx="2803525" cy="96043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Working software delivered </a:t>
            </a:r>
          </a:p>
          <a:p>
            <a:pPr algn="ctr" eaLnBrk="0" hangingPunct="0">
              <a:spcBef>
                <a:spcPct val="0"/>
              </a:spcBef>
              <a:buClrTx/>
              <a:buSzTx/>
              <a:defRPr/>
            </a:pPr>
            <a:r>
              <a:rPr kumimoji="0" lang="en-US" sz="1800">
                <a:latin typeface="Arial Narrow" pitchFamily="34" charset="0"/>
                <a:ea typeface="+mn-ea"/>
                <a:cs typeface="Arial" charset="0"/>
              </a:rPr>
              <a:t>to the customer at </a:t>
            </a:r>
          </a:p>
          <a:p>
            <a:pPr algn="ctr" eaLnBrk="0" hangingPunct="0">
              <a:spcBef>
                <a:spcPct val="0"/>
              </a:spcBef>
              <a:buClrTx/>
              <a:buSzTx/>
              <a:defRPr/>
            </a:pPr>
            <a:r>
              <a:rPr kumimoji="0" lang="en-US" sz="1800">
                <a:latin typeface="Arial Narrow" pitchFamily="34" charset="0"/>
                <a:ea typeface="+mn-ea"/>
                <a:cs typeface="Arial" charset="0"/>
              </a:rPr>
              <a:t>regular intervals</a:t>
            </a:r>
          </a:p>
        </p:txBody>
      </p:sp>
      <p:sp>
        <p:nvSpPr>
          <p:cNvPr id="11289" name="AutoShape 25"/>
          <p:cNvSpPr>
            <a:spLocks noChangeArrowheads="1"/>
          </p:cNvSpPr>
          <p:nvPr/>
        </p:nvSpPr>
        <p:spPr bwMode="auto">
          <a:xfrm>
            <a:off x="5072063" y="5118100"/>
            <a:ext cx="2803525" cy="9604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Customer satisfaction is </a:t>
            </a:r>
          </a:p>
          <a:p>
            <a:pPr algn="ctr" eaLnBrk="0" hangingPunct="0">
              <a:spcBef>
                <a:spcPct val="0"/>
              </a:spcBef>
              <a:buClrTx/>
              <a:buSzTx/>
              <a:defRPr/>
            </a:pPr>
            <a:r>
              <a:rPr kumimoji="0" lang="en-US" sz="1800">
                <a:latin typeface="Arial Narrow" pitchFamily="34" charset="0"/>
                <a:ea typeface="+mn-ea"/>
                <a:cs typeface="Arial" charset="0"/>
              </a:rPr>
              <a:t>measured at regular</a:t>
            </a:r>
          </a:p>
          <a:p>
            <a:pPr algn="ctr" eaLnBrk="0" hangingPunct="0">
              <a:spcBef>
                <a:spcPct val="0"/>
              </a:spcBef>
              <a:buClrTx/>
              <a:buSzTx/>
              <a:defRPr/>
            </a:pPr>
            <a:r>
              <a:rPr kumimoji="0" lang="en-US" sz="1800">
                <a:latin typeface="Arial Narrow" pitchFamily="34" charset="0"/>
                <a:ea typeface="+mn-ea"/>
                <a:cs typeface="Arial" charset="0"/>
              </a:rPr>
              <a:t>intervals</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p:spPr>
        <p:txBody>
          <a:bodyPr/>
          <a:lstStyle/>
          <a:p>
            <a:fld id="{A277627A-B47A-434B-B298-28C762FB7542}" type="slidenum">
              <a:rPr lang="en-US" altLang="zh-CN" smtClean="0">
                <a:latin typeface="Arial" charset="0"/>
              </a:rPr>
              <a:pPr/>
              <a:t>104</a:t>
            </a:fld>
            <a:endParaRPr lang="en-US" altLang="zh-CN" smtClean="0">
              <a:latin typeface="Arial" charset="0"/>
            </a:endParaRPr>
          </a:p>
        </p:txBody>
      </p:sp>
      <p:pic>
        <p:nvPicPr>
          <p:cNvPr id="94211" name="Picture 11" descr="Measuring Flow"/>
          <p:cNvPicPr>
            <a:picLocks noChangeAspect="1" noChangeArrowheads="1"/>
          </p:cNvPicPr>
          <p:nvPr/>
        </p:nvPicPr>
        <p:blipFill>
          <a:blip r:embed="rId3" cstate="print"/>
          <a:srcRect/>
          <a:stretch>
            <a:fillRect/>
          </a:stretch>
        </p:blipFill>
        <p:spPr bwMode="auto">
          <a:xfrm>
            <a:off x="0" y="1282700"/>
            <a:ext cx="9144000" cy="5575300"/>
          </a:xfrm>
          <a:prstGeom prst="rect">
            <a:avLst/>
          </a:prstGeom>
          <a:noFill/>
          <a:ln w="9525">
            <a:noFill/>
            <a:miter lim="800000"/>
            <a:headEnd/>
            <a:tailEnd/>
          </a:ln>
        </p:spPr>
      </p:pic>
      <p:pic>
        <p:nvPicPr>
          <p:cNvPr id="94212" name="Title 1"/>
          <p:cNvPicPr>
            <a:picLocks noGrp="1" noChangeArrowheads="1"/>
          </p:cNvPicPr>
          <p:nvPr>
            <p:ph type="title" idx="4294967295"/>
          </p:nvPr>
        </p:nvPicPr>
        <p:blipFill>
          <a:blip r:embed="rId4" cstate="print"/>
          <a:srcRect/>
          <a:stretch>
            <a:fillRect/>
          </a:stretch>
        </p:blipFill>
        <p:spPr>
          <a:xfrm>
            <a:off x="-6350" y="-42863"/>
            <a:ext cx="9150350" cy="1311276"/>
          </a:xfrm>
          <a:solidFill>
            <a:srgbClr val="C0C0C0"/>
          </a:solidFill>
        </p:spPr>
      </p:pic>
      <p:sp>
        <p:nvSpPr>
          <p:cNvPr id="94213" name="Line 23"/>
          <p:cNvSpPr>
            <a:spLocks noChangeShapeType="1"/>
          </p:cNvSpPr>
          <p:nvPr/>
        </p:nvSpPr>
        <p:spPr bwMode="auto">
          <a:xfrm>
            <a:off x="5916613" y="1854200"/>
            <a:ext cx="536575" cy="1766888"/>
          </a:xfrm>
          <a:prstGeom prst="line">
            <a:avLst/>
          </a:prstGeom>
          <a:noFill/>
          <a:ln w="38100">
            <a:solidFill>
              <a:srgbClr val="0000FF"/>
            </a:solidFill>
            <a:round/>
            <a:headEnd/>
            <a:tailEnd type="none" w="lg" len="lg"/>
          </a:ln>
        </p:spPr>
        <p:txBody>
          <a:bodyPr/>
          <a:lstStyle/>
          <a:p>
            <a:endParaRPr lang="zh-CN" altLang="en-US"/>
          </a:p>
        </p:txBody>
      </p:sp>
      <p:sp>
        <p:nvSpPr>
          <p:cNvPr id="13334" name="AutoShape 22"/>
          <p:cNvSpPr>
            <a:spLocks noChangeArrowheads="1"/>
          </p:cNvSpPr>
          <p:nvPr/>
        </p:nvSpPr>
        <p:spPr bwMode="auto">
          <a:xfrm>
            <a:off x="3995738" y="1379538"/>
            <a:ext cx="3930650" cy="590550"/>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dirty="0">
                <a:latin typeface="Arial Narrow" pitchFamily="34" charset="0"/>
                <a:ea typeface="+mn-ea"/>
                <a:cs typeface="Arial" charset="0"/>
              </a:rPr>
              <a:t>Bulge in the resolved scenario area, indicating a bottleneck in testing</a:t>
            </a:r>
          </a:p>
        </p:txBody>
      </p:sp>
      <p:sp>
        <p:nvSpPr>
          <p:cNvPr id="13337" name="AutoShape 25"/>
          <p:cNvSpPr>
            <a:spLocks noChangeArrowheads="1"/>
          </p:cNvSpPr>
          <p:nvPr/>
        </p:nvSpPr>
        <p:spPr bwMode="auto">
          <a:xfrm>
            <a:off x="7299325" y="4081463"/>
            <a:ext cx="1671638" cy="1323975"/>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a:latin typeface="Arial Narrow" pitchFamily="34" charset="0"/>
                <a:ea typeface="+mn-ea"/>
                <a:cs typeface="Arial" charset="0"/>
              </a:rPr>
              <a:t>Slope of closed line will not approach the backlog height by iteration end</a:t>
            </a:r>
          </a:p>
        </p:txBody>
      </p:sp>
      <p:sp>
        <p:nvSpPr>
          <p:cNvPr id="94216" name="Line 26"/>
          <p:cNvSpPr>
            <a:spLocks noChangeShapeType="1"/>
          </p:cNvSpPr>
          <p:nvPr/>
        </p:nvSpPr>
        <p:spPr bwMode="auto">
          <a:xfrm flipH="1" flipV="1">
            <a:off x="6146800" y="4503738"/>
            <a:ext cx="1152525" cy="1587"/>
          </a:xfrm>
          <a:prstGeom prst="line">
            <a:avLst/>
          </a:prstGeom>
          <a:noFill/>
          <a:ln w="38100">
            <a:solidFill>
              <a:srgbClr val="0000FF"/>
            </a:solidFill>
            <a:round/>
            <a:headEnd/>
            <a:tailEnd type="none" w="lg" len="lg"/>
          </a:ln>
        </p:spPr>
        <p:txBody>
          <a:bodyPr/>
          <a:lstStyle/>
          <a:p>
            <a:endParaRPr lang="zh-CN" alt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p>
            <a:fld id="{EBC9C88A-53E0-4FFC-AC5C-B113364342AA}" type="slidenum">
              <a:rPr lang="en-US" altLang="zh-CN" smtClean="0">
                <a:latin typeface="Arial" charset="0"/>
              </a:rPr>
              <a:pPr/>
              <a:t>105</a:t>
            </a:fld>
            <a:endParaRPr lang="en-US" altLang="zh-CN" smtClean="0">
              <a:latin typeface="Arial" charset="0"/>
            </a:endParaRPr>
          </a:p>
        </p:txBody>
      </p:sp>
      <p:pic>
        <p:nvPicPr>
          <p:cNvPr id="95235" name="Rectangle 2"/>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5236" name="Rectangle 3"/>
          <p:cNvSpPr>
            <a:spLocks noGrp="1" noChangeArrowheads="1"/>
          </p:cNvSpPr>
          <p:nvPr>
            <p:ph type="body" sz="quarter" idx="4294967295"/>
          </p:nvPr>
        </p:nvSpPr>
        <p:spPr>
          <a:xfrm>
            <a:off x="755650" y="1844675"/>
            <a:ext cx="8388350" cy="2994025"/>
          </a:xfrm>
        </p:spPr>
        <p:txBody>
          <a:bodyPr lIns="0" tIns="0" rIns="0" bIns="0">
            <a:spAutoFit/>
          </a:bodyPr>
          <a:lstStyle/>
          <a:p>
            <a:pPr marL="396875" indent="-396875" defTabSz="912813" eaLnBrk="1" hangingPunct="1"/>
            <a:r>
              <a:rPr lang="en-GB" altLang="zh-CN" sz="2400" b="1" smtClean="0"/>
              <a:t>How do you handle planning and process change?</a:t>
            </a:r>
          </a:p>
          <a:p>
            <a:pPr marL="396875" indent="-396875" defTabSz="912813" eaLnBrk="1" hangingPunct="1"/>
            <a:r>
              <a:rPr lang="en-GB" altLang="zh-CN" sz="2400" b="1" smtClean="0"/>
              <a:t>What is your primary measurement of progress?</a:t>
            </a:r>
          </a:p>
          <a:p>
            <a:pPr marL="396875" indent="-396875" defTabSz="912813" eaLnBrk="1" hangingPunct="1"/>
            <a:r>
              <a:rPr lang="en-GB" altLang="zh-CN" sz="2400" b="1" smtClean="0"/>
              <a:t>How do you define quality?</a:t>
            </a:r>
          </a:p>
          <a:p>
            <a:pPr marL="396875" indent="-396875" defTabSz="912813" eaLnBrk="1" hangingPunct="1"/>
            <a:r>
              <a:rPr lang="en-GB" altLang="zh-CN" sz="2400" b="1" smtClean="0"/>
              <a:t>How do you view variance?</a:t>
            </a:r>
          </a:p>
          <a:p>
            <a:pPr marL="396875" indent="-396875" defTabSz="912813" eaLnBrk="1" hangingPunct="1"/>
            <a:r>
              <a:rPr lang="en-GB" altLang="zh-CN" sz="2400" b="1" smtClean="0"/>
              <a:t>What are your intermediate work products?</a:t>
            </a:r>
          </a:p>
          <a:p>
            <a:pPr marL="396875" indent="-396875" defTabSz="912813" eaLnBrk="1" hangingPunct="1"/>
            <a:r>
              <a:rPr lang="en-GB" altLang="zh-CN" sz="2400" b="1" smtClean="0"/>
              <a:t>How do you troubleshoot a project?</a:t>
            </a:r>
          </a:p>
          <a:p>
            <a:pPr marL="396875" indent="-396875" defTabSz="912813" eaLnBrk="1" hangingPunct="1"/>
            <a:r>
              <a:rPr lang="en-GB" altLang="zh-CN" sz="2400" b="1" smtClean="0"/>
              <a:t>Who do you trust?</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2"/>
          </p:nvPr>
        </p:nvSpPr>
        <p:spPr>
          <a:noFill/>
        </p:spPr>
        <p:txBody>
          <a:bodyPr/>
          <a:lstStyle/>
          <a:p>
            <a:fld id="{40A244B9-5C95-458D-BB99-48F226C28760}" type="slidenum">
              <a:rPr lang="en-US" altLang="zh-CN" smtClean="0">
                <a:latin typeface="Arial" charset="0"/>
              </a:rPr>
              <a:pPr/>
              <a:t>106</a:t>
            </a:fld>
            <a:endParaRPr lang="en-US" altLang="zh-CN" smtClean="0">
              <a:latin typeface="Arial" charset="0"/>
            </a:endParaRPr>
          </a:p>
        </p:txBody>
      </p:sp>
      <p:pic>
        <p:nvPicPr>
          <p:cNvPr id="96259" name="Title 1"/>
          <p:cNvPicPr>
            <a:picLocks noGrp="1" noChangeArrowheads="1"/>
          </p:cNvPicPr>
          <p:nvPr>
            <p:ph type="title" idx="4294967295"/>
          </p:nvPr>
        </p:nvPicPr>
        <p:blipFill>
          <a:blip r:embed="rId3" cstate="print"/>
          <a:srcRect/>
          <a:stretch>
            <a:fillRect/>
          </a:stretch>
        </p:blipFill>
        <p:spPr>
          <a:xfrm>
            <a:off x="49213" y="0"/>
            <a:ext cx="9094787" cy="1700213"/>
          </a:xfrm>
          <a:solidFill>
            <a:srgbClr val="C0C0C0"/>
          </a:solidFill>
        </p:spPr>
      </p:pic>
      <p:sp>
        <p:nvSpPr>
          <p:cNvPr id="96260" name="Content Placeholder 2"/>
          <p:cNvSpPr>
            <a:spLocks noGrp="1"/>
          </p:cNvSpPr>
          <p:nvPr>
            <p:ph type="body" sz="quarter" idx="4294967295"/>
          </p:nvPr>
        </p:nvSpPr>
        <p:spPr>
          <a:xfrm>
            <a:off x="812800" y="1773238"/>
            <a:ext cx="8331200" cy="2555875"/>
          </a:xfrm>
        </p:spPr>
        <p:txBody>
          <a:bodyPr lIns="0" tIns="0" rIns="0" bIns="0">
            <a:spAutoFit/>
          </a:bodyPr>
          <a:lstStyle/>
          <a:p>
            <a:pPr marL="396875" indent="-396875" defTabSz="912813" eaLnBrk="1" hangingPunct="1"/>
            <a:r>
              <a:rPr lang="en-US" altLang="zh-CN" sz="2400" b="1" smtClean="0"/>
              <a:t>Why Value-Up Requires Tooling</a:t>
            </a:r>
          </a:p>
          <a:p>
            <a:pPr marL="396875" indent="-396875" defTabSz="912813" eaLnBrk="1" hangingPunct="1"/>
            <a:r>
              <a:rPr lang="en-US" altLang="zh-CN" sz="2400" b="1" smtClean="0"/>
              <a:t>Benefits of a Common Product Backlog</a:t>
            </a:r>
          </a:p>
          <a:p>
            <a:pPr marL="396875" indent="-396875" defTabSz="912813" eaLnBrk="1" hangingPunct="1"/>
            <a:r>
              <a:rPr lang="en-US" altLang="zh-CN" sz="2400" b="1" smtClean="0"/>
              <a:t>Benefits of Instrumenting Daily Activities</a:t>
            </a:r>
          </a:p>
          <a:p>
            <a:pPr marL="396875" indent="-396875" defTabSz="912813" eaLnBrk="1" hangingPunct="1"/>
            <a:r>
              <a:rPr lang="en-US" altLang="zh-CN" sz="2400" b="1" smtClean="0"/>
              <a:t>Assessing Quality</a:t>
            </a:r>
          </a:p>
          <a:p>
            <a:pPr marL="396875" indent="-396875" defTabSz="912813" eaLnBrk="1" hangingPunct="1"/>
            <a:r>
              <a:rPr lang="en-US" altLang="zh-CN" sz="2400" b="1" smtClean="0"/>
              <a:t>Assessing Quality (Continued)</a:t>
            </a:r>
          </a:p>
          <a:p>
            <a:pPr marL="396875" indent="-396875" defTabSz="912813" eaLnBrk="1" hangingPunct="1"/>
            <a:r>
              <a:rPr lang="en-US" altLang="zh-CN" sz="2400" b="1" smtClean="0"/>
              <a:t>Benefits of Iterative Development</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F0DD1BD0-1673-4183-AD73-32074E3FDD20}" type="slidenum">
              <a:rPr lang="en-US" altLang="zh-CN" smtClean="0">
                <a:latin typeface="Arial" charset="0"/>
              </a:rPr>
              <a:pPr/>
              <a:t>107</a:t>
            </a:fld>
            <a:endParaRPr lang="en-US" altLang="zh-CN" smtClean="0">
              <a:latin typeface="Arial" charset="0"/>
            </a:endParaRPr>
          </a:p>
        </p:txBody>
      </p:sp>
      <p:pic>
        <p:nvPicPr>
          <p:cNvPr id="97283" name="Title 1"/>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7284" name="Content Placeholder 2"/>
          <p:cNvSpPr>
            <a:spLocks noGrp="1"/>
          </p:cNvSpPr>
          <p:nvPr>
            <p:ph idx="4294967295"/>
          </p:nvPr>
        </p:nvSpPr>
        <p:spPr>
          <a:xfrm>
            <a:off x="812800" y="1773238"/>
            <a:ext cx="8007350" cy="3724275"/>
          </a:xfrm>
        </p:spPr>
        <p:txBody>
          <a:bodyPr lIns="0" tIns="0" rIns="0" bIns="0">
            <a:spAutoFit/>
          </a:bodyPr>
          <a:lstStyle/>
          <a:p>
            <a:pPr marL="396875" indent="-396875" defTabSz="912813" eaLnBrk="1" hangingPunct="1"/>
            <a:r>
              <a:rPr lang="en-US" altLang="zh-CN" sz="2400" smtClean="0"/>
              <a:t>The manual tracking of project progress is inefficient</a:t>
            </a:r>
          </a:p>
          <a:p>
            <a:pPr lvl="1" defTabSz="912813" eaLnBrk="1" hangingPunct="1"/>
            <a:r>
              <a:rPr lang="en-US" altLang="zh-CN" smtClean="0"/>
              <a:t>Manual processes, and disparate tools lead to inaccurate information</a:t>
            </a:r>
          </a:p>
          <a:p>
            <a:pPr lvl="1" defTabSz="912813" eaLnBrk="1" hangingPunct="1"/>
            <a:r>
              <a:rPr lang="en-US" altLang="zh-CN" smtClean="0"/>
              <a:t>Much time and effort is wasted</a:t>
            </a:r>
          </a:p>
          <a:p>
            <a:pPr marL="396875" indent="-396875" defTabSz="912813" eaLnBrk="1" hangingPunct="1"/>
            <a:r>
              <a:rPr lang="en-US" altLang="zh-CN" sz="2400" smtClean="0"/>
              <a:t>Tooling is required to</a:t>
            </a:r>
          </a:p>
          <a:p>
            <a:pPr lvl="1" defTabSz="912813" eaLnBrk="1" hangingPunct="1"/>
            <a:r>
              <a:rPr lang="en-US" altLang="zh-CN" smtClean="0"/>
              <a:t>Reduce the overhead and costs</a:t>
            </a:r>
          </a:p>
          <a:p>
            <a:pPr lvl="1" defTabSz="912813" eaLnBrk="1" hangingPunct="1"/>
            <a:r>
              <a:rPr lang="en-GB" altLang="zh-CN" smtClean="0"/>
              <a:t>To provide automated instrumentation of processes</a:t>
            </a:r>
          </a:p>
          <a:p>
            <a:pPr lvl="1" defTabSz="912813" eaLnBrk="1" hangingPunct="1"/>
            <a:r>
              <a:rPr lang="en-GB" altLang="zh-CN" smtClean="0"/>
              <a:t>To provide change management and auditing</a:t>
            </a:r>
            <a:br>
              <a:rPr lang="en-GB" altLang="zh-CN" smtClean="0"/>
            </a:br>
            <a:r>
              <a:rPr lang="en-GB" altLang="zh-CN" smtClean="0"/>
              <a:t>(particularly for regulatory compliance)</a:t>
            </a:r>
            <a:endParaRPr lang="en-US" altLang="zh-CN" smtClean="0"/>
          </a:p>
        </p:txBody>
      </p:sp>
      <p:pic>
        <p:nvPicPr>
          <p:cNvPr id="97285" name="Picture 7" descr="Tools01"/>
          <p:cNvPicPr>
            <a:picLocks noChangeAspect="1" noChangeArrowheads="1"/>
          </p:cNvPicPr>
          <p:nvPr/>
        </p:nvPicPr>
        <p:blipFill>
          <a:blip r:embed="rId4" cstate="print"/>
          <a:srcRect/>
          <a:stretch>
            <a:fillRect/>
          </a:stretch>
        </p:blipFill>
        <p:spPr bwMode="auto">
          <a:xfrm>
            <a:off x="7691438" y="4684713"/>
            <a:ext cx="1201737" cy="1839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p>
            <a:fld id="{731B52D6-B68D-48B9-841D-F14DF38996CB}" type="slidenum">
              <a:rPr lang="en-US" altLang="zh-CN" smtClean="0">
                <a:latin typeface="Arial" charset="0"/>
              </a:rPr>
              <a:pPr/>
              <a:t>108</a:t>
            </a:fld>
            <a:endParaRPr lang="en-US" altLang="zh-CN" smtClean="0">
              <a:latin typeface="Arial" charset="0"/>
            </a:endParaRPr>
          </a:p>
        </p:txBody>
      </p:sp>
      <p:sp>
        <p:nvSpPr>
          <p:cNvPr id="98307" name="Rectangle 2"/>
          <p:cNvSpPr>
            <a:spLocks noGrp="1" noChangeArrowheads="1"/>
          </p:cNvSpPr>
          <p:nvPr>
            <p:ph type="title"/>
          </p:nvPr>
        </p:nvSpPr>
        <p:spPr>
          <a:xfrm>
            <a:off x="838200" y="228600"/>
            <a:ext cx="8001000" cy="1143000"/>
          </a:xfrm>
        </p:spPr>
        <p:txBody>
          <a:bodyPr/>
          <a:lstStyle/>
          <a:p>
            <a:pPr eaLnBrk="1" hangingPunct="1"/>
            <a:endParaRPr lang="zh-CN" altLang="zh-CN" smtClean="0">
              <a:solidFill>
                <a:srgbClr val="000000"/>
              </a:solidFill>
            </a:endParaRPr>
          </a:p>
        </p:txBody>
      </p:sp>
      <p:sp>
        <p:nvSpPr>
          <p:cNvPr id="98308"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endParaRPr lang="en-US" altLang="zh-CN" b="1" smtClean="0">
              <a:solidFill>
                <a:schemeClr val="bg2"/>
              </a:solidFill>
              <a:sym typeface="Wingdings 2" pitchFamily="18" charset="2"/>
            </a:endParaRPr>
          </a:p>
          <a:p>
            <a:pPr lvl="1" eaLnBrk="1" hangingPunct="1">
              <a:buFontTx/>
              <a:buNone/>
            </a:pPr>
            <a:r>
              <a:rPr lang="en-US" altLang="zh-CN" b="1" smtClean="0">
                <a:solidFill>
                  <a:schemeClr val="bg2"/>
                </a:solidFill>
                <a:sym typeface="Wingdings 2" pitchFamily="18" charset="2"/>
              </a:rPr>
              <a:t></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⑦</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⑧⑨⑩</a:t>
            </a:r>
          </a:p>
          <a:p>
            <a:pPr eaLnBrk="1" hangingPunct="1">
              <a:buFontTx/>
              <a:buNone/>
            </a:pP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xfrm>
            <a:off x="7010400" y="6553200"/>
            <a:ext cx="1905000" cy="304800"/>
          </a:xfrm>
          <a:noFill/>
        </p:spPr>
        <p:txBody>
          <a:bodyPr anchorCtr="0"/>
          <a:lstStyle/>
          <a:p>
            <a:pPr algn="r"/>
            <a:fld id="{C6FBB8F8-29C8-4F4A-9547-8A69108A7468}" type="slidenum">
              <a:rPr lang="zh-CN" altLang="en-US" sz="1400" b="0" smtClean="0">
                <a:solidFill>
                  <a:schemeClr val="tx1"/>
                </a:solidFill>
                <a:latin typeface="Arial" charset="0"/>
              </a:rPr>
              <a:pPr algn="r"/>
              <a:t>109</a:t>
            </a:fld>
            <a:endParaRPr lang="en-US" altLang="zh-CN" sz="1400" b="0" smtClean="0">
              <a:solidFill>
                <a:schemeClr val="tx1"/>
              </a:solidFill>
              <a:latin typeface="Arial" charset="0"/>
            </a:endParaRPr>
          </a:p>
        </p:txBody>
      </p:sp>
      <p:sp>
        <p:nvSpPr>
          <p:cNvPr id="99331" name="Rectangle 2"/>
          <p:cNvSpPr>
            <a:spLocks noGrp="1" noChangeArrowheads="1"/>
          </p:cNvSpPr>
          <p:nvPr>
            <p:ph type="title"/>
          </p:nvPr>
        </p:nvSpPr>
        <p:spPr>
          <a:xfrm>
            <a:off x="2700338" y="192088"/>
            <a:ext cx="6113462" cy="838200"/>
          </a:xfrm>
        </p:spPr>
        <p:txBody>
          <a:bodyPr/>
          <a:lstStyle/>
          <a:p>
            <a:r>
              <a:rPr lang="zh-CN" altLang="en-US" sz="4000" smtClean="0">
                <a:ea typeface="隶书" pitchFamily="49" charset="-122"/>
              </a:rPr>
              <a:t>敏捷建模草图示例</a:t>
            </a:r>
          </a:p>
        </p:txBody>
      </p:sp>
      <p:pic>
        <p:nvPicPr>
          <p:cNvPr id="99332" name="Picture 4"/>
          <p:cNvPicPr>
            <a:picLocks noChangeAspect="1" noChangeArrowheads="1"/>
          </p:cNvPicPr>
          <p:nvPr/>
        </p:nvPicPr>
        <p:blipFill>
          <a:blip r:embed="rId2" cstate="print"/>
          <a:srcRect/>
          <a:stretch>
            <a:fillRect/>
          </a:stretch>
        </p:blipFill>
        <p:spPr bwMode="auto">
          <a:xfrm>
            <a:off x="858838" y="1292225"/>
            <a:ext cx="7400925" cy="5221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7EE21ECF-483B-4E88-9111-07359D0D52A8}" type="slidenum">
              <a:rPr lang="en-US" altLang="zh-CN" smtClean="0">
                <a:latin typeface="Arial" charset="0"/>
              </a:rPr>
              <a:pPr/>
              <a:t>11</a:t>
            </a:fld>
            <a:endParaRPr lang="en-US" altLang="zh-CN" smtClean="0">
              <a:latin typeface="Arial" charset="0"/>
            </a:endParaRPr>
          </a:p>
        </p:txBody>
      </p:sp>
      <p:sp>
        <p:nvSpPr>
          <p:cNvPr id="273410" name="Rectangle 2"/>
          <p:cNvSpPr>
            <a:spLocks noGrp="1" noChangeArrowheads="1"/>
          </p:cNvSpPr>
          <p:nvPr>
            <p:ph type="title"/>
          </p:nvPr>
        </p:nvSpPr>
        <p:spPr>
          <a:xfrm>
            <a:off x="1042988" y="5943600"/>
            <a:ext cx="7632700" cy="609600"/>
          </a:xfrm>
        </p:spPr>
        <p:txBody>
          <a:bodyPr/>
          <a:lstStyle/>
          <a:p>
            <a:pPr eaLnBrk="1" hangingPunct="1">
              <a:defRPr/>
            </a:pPr>
            <a:r>
              <a:rPr lang="en-US" altLang="zh-CN" sz="2400" smtClean="0">
                <a:solidFill>
                  <a:schemeClr val="bg2"/>
                </a:solidFill>
                <a:effectLst>
                  <a:outerShdw blurRad="38100" dist="38100" dir="2700000" algn="tl">
                    <a:srgbClr val="C0C0C0"/>
                  </a:outerShdw>
                </a:effectLst>
              </a:rPr>
              <a:t>Fig 4.1 The process for capturing the requirements.</a:t>
            </a:r>
          </a:p>
        </p:txBody>
      </p:sp>
      <p:sp>
        <p:nvSpPr>
          <p:cNvPr id="16388" name="Rectangle 3"/>
          <p:cNvSpPr>
            <a:spLocks noChangeArrowheads="1"/>
          </p:cNvSpPr>
          <p:nvPr/>
        </p:nvSpPr>
        <p:spPr bwMode="auto">
          <a:xfrm>
            <a:off x="1836738"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Analysis</a:t>
            </a:r>
          </a:p>
        </p:txBody>
      </p:sp>
      <p:sp>
        <p:nvSpPr>
          <p:cNvPr id="16389" name="Rectangle 4"/>
          <p:cNvSpPr>
            <a:spLocks noChangeArrowheads="1"/>
          </p:cNvSpPr>
          <p:nvPr/>
        </p:nvSpPr>
        <p:spPr bwMode="auto">
          <a:xfrm>
            <a:off x="34798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Specification</a:t>
            </a:r>
          </a:p>
        </p:txBody>
      </p:sp>
      <p:sp>
        <p:nvSpPr>
          <p:cNvPr id="16390" name="Rectangle 5"/>
          <p:cNvSpPr>
            <a:spLocks noChangeArrowheads="1"/>
          </p:cNvSpPr>
          <p:nvPr/>
        </p:nvSpPr>
        <p:spPr bwMode="auto">
          <a:xfrm>
            <a:off x="51054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Validation</a:t>
            </a:r>
          </a:p>
        </p:txBody>
      </p:sp>
      <p:sp>
        <p:nvSpPr>
          <p:cNvPr id="16391" name="Rectangle 6"/>
          <p:cNvSpPr>
            <a:spLocks noChangeArrowheads="1"/>
          </p:cNvSpPr>
          <p:nvPr/>
        </p:nvSpPr>
        <p:spPr bwMode="auto">
          <a:xfrm>
            <a:off x="7162800" y="2362200"/>
            <a:ext cx="1676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SRS</a:t>
            </a:r>
          </a:p>
        </p:txBody>
      </p:sp>
      <p:sp>
        <p:nvSpPr>
          <p:cNvPr id="16392" name="Line 7"/>
          <p:cNvSpPr>
            <a:spLocks noChangeShapeType="1"/>
          </p:cNvSpPr>
          <p:nvPr/>
        </p:nvSpPr>
        <p:spPr bwMode="auto">
          <a:xfrm flipV="1">
            <a:off x="3132138" y="3068638"/>
            <a:ext cx="360362"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3" name="Line 8"/>
          <p:cNvSpPr>
            <a:spLocks noChangeShapeType="1"/>
          </p:cNvSpPr>
          <p:nvPr/>
        </p:nvSpPr>
        <p:spPr bwMode="auto">
          <a:xfrm flipV="1">
            <a:off x="4787900" y="3068638"/>
            <a:ext cx="360363"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4" name="Rectangle 9"/>
          <p:cNvSpPr>
            <a:spLocks noChangeArrowheads="1"/>
          </p:cNvSpPr>
          <p:nvPr/>
        </p:nvSpPr>
        <p:spPr bwMode="auto">
          <a:xfrm>
            <a:off x="6629400" y="533400"/>
            <a:ext cx="152400" cy="5105400"/>
          </a:xfrm>
          <a:prstGeom prst="rect">
            <a:avLst/>
          </a:prstGeom>
          <a:solidFill>
            <a:srgbClr val="FA3D02"/>
          </a:solidFill>
          <a:ln w="12700" cap="sq">
            <a:solidFill>
              <a:schemeClr val="tx1"/>
            </a:solidFill>
            <a:miter lim="800000"/>
            <a:headEnd type="none" w="sm" len="sm"/>
            <a:tailEnd type="none" w="sm" len="sm"/>
          </a:ln>
        </p:spPr>
        <p:txBody>
          <a:bodyPr wrap="none" anchor="ctr"/>
          <a:lstStyle/>
          <a:p>
            <a:endParaRPr lang="zh-CN" altLang="en-US"/>
          </a:p>
        </p:txBody>
      </p:sp>
      <p:sp>
        <p:nvSpPr>
          <p:cNvPr id="16395" name="Line 10"/>
          <p:cNvSpPr>
            <a:spLocks noChangeShapeType="1"/>
          </p:cNvSpPr>
          <p:nvPr/>
        </p:nvSpPr>
        <p:spPr bwMode="auto">
          <a:xfrm>
            <a:off x="6400800" y="3048000"/>
            <a:ext cx="762000"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6" name="Text Box 11"/>
          <p:cNvSpPr txBox="1">
            <a:spLocks noChangeArrowheads="1"/>
          </p:cNvSpPr>
          <p:nvPr/>
        </p:nvSpPr>
        <p:spPr bwMode="auto">
          <a:xfrm>
            <a:off x="1692275" y="3789363"/>
            <a:ext cx="1536700" cy="94297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Understanding and modeling the desired behavior.</a:t>
            </a:r>
          </a:p>
        </p:txBody>
      </p:sp>
      <p:sp>
        <p:nvSpPr>
          <p:cNvPr id="16397" name="Text Box 12"/>
          <p:cNvSpPr txBox="1">
            <a:spLocks noChangeArrowheads="1"/>
          </p:cNvSpPr>
          <p:nvPr/>
        </p:nvSpPr>
        <p:spPr bwMode="auto">
          <a:xfrm>
            <a:off x="3348038" y="3789363"/>
            <a:ext cx="1536700" cy="115570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Documenting the behavior of the proposed software system.</a:t>
            </a:r>
          </a:p>
        </p:txBody>
      </p:sp>
      <p:sp>
        <p:nvSpPr>
          <p:cNvPr id="16398" name="Text Box 13"/>
          <p:cNvSpPr txBox="1">
            <a:spLocks noChangeArrowheads="1"/>
          </p:cNvSpPr>
          <p:nvPr/>
        </p:nvSpPr>
        <p:spPr bwMode="auto">
          <a:xfrm>
            <a:off x="5003800" y="3733800"/>
            <a:ext cx="1512888" cy="136842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Checking that the specification matches the user’s requirements.</a:t>
            </a:r>
          </a:p>
        </p:txBody>
      </p:sp>
      <p:sp>
        <p:nvSpPr>
          <p:cNvPr id="16399" name="Text Box 14"/>
          <p:cNvSpPr txBox="1">
            <a:spLocks noChangeArrowheads="1"/>
          </p:cNvSpPr>
          <p:nvPr/>
        </p:nvSpPr>
        <p:spPr bwMode="auto">
          <a:xfrm>
            <a:off x="1835150" y="692150"/>
            <a:ext cx="4267200" cy="6413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latin typeface="Comic Sans MS" pitchFamily="66" charset="0"/>
              </a:rPr>
              <a:t>REQUIREMENTS ELICITATION AND ANALYSIS</a:t>
            </a:r>
          </a:p>
        </p:txBody>
      </p:sp>
      <p:sp>
        <p:nvSpPr>
          <p:cNvPr id="16400" name="Text Box 15"/>
          <p:cNvSpPr txBox="1">
            <a:spLocks noChangeArrowheads="1"/>
          </p:cNvSpPr>
          <p:nvPr/>
        </p:nvSpPr>
        <p:spPr bwMode="auto">
          <a:xfrm>
            <a:off x="6858000" y="3665538"/>
            <a:ext cx="2286000" cy="915987"/>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solidFill>
                  <a:srgbClr val="FF0000"/>
                </a:solidFill>
                <a:latin typeface="Comic Sans MS" pitchFamily="66" charset="0"/>
              </a:rPr>
              <a:t>SOFTWARE REQUIREMNENTS SPECIFICATION</a:t>
            </a:r>
          </a:p>
        </p:txBody>
      </p:sp>
      <p:sp>
        <p:nvSpPr>
          <p:cNvPr id="16401" name="Rectangle 17"/>
          <p:cNvSpPr>
            <a:spLocks noChangeArrowheads="1"/>
          </p:cNvSpPr>
          <p:nvPr/>
        </p:nvSpPr>
        <p:spPr bwMode="auto">
          <a:xfrm>
            <a:off x="180975" y="23495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Elicitation</a:t>
            </a:r>
          </a:p>
        </p:txBody>
      </p:sp>
      <p:sp>
        <p:nvSpPr>
          <p:cNvPr id="16402" name="Line 18"/>
          <p:cNvSpPr>
            <a:spLocks noChangeShapeType="1"/>
          </p:cNvSpPr>
          <p:nvPr/>
        </p:nvSpPr>
        <p:spPr bwMode="auto">
          <a:xfrm>
            <a:off x="1476375" y="3068638"/>
            <a:ext cx="358775"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403" name="Text Box 19"/>
          <p:cNvSpPr txBox="1">
            <a:spLocks noChangeArrowheads="1"/>
          </p:cNvSpPr>
          <p:nvPr/>
        </p:nvSpPr>
        <p:spPr bwMode="auto">
          <a:xfrm>
            <a:off x="179388" y="3789363"/>
            <a:ext cx="1331912" cy="7302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dirty="0">
                <a:solidFill>
                  <a:srgbClr val="FD2711"/>
                </a:solidFill>
                <a:latin typeface="Comic Sans MS" pitchFamily="66" charset="0"/>
              </a:rPr>
              <a:t>Collecting the user’s requirements.</a:t>
            </a:r>
          </a:p>
        </p:txBody>
      </p:sp>
      <p:sp>
        <p:nvSpPr>
          <p:cNvPr id="16404" name="Freeform 20"/>
          <p:cNvSpPr>
            <a:spLocks/>
          </p:cNvSpPr>
          <p:nvPr/>
        </p:nvSpPr>
        <p:spPr bwMode="auto">
          <a:xfrm>
            <a:off x="1042988" y="1928813"/>
            <a:ext cx="1441450" cy="420687"/>
          </a:xfrm>
          <a:custGeom>
            <a:avLst/>
            <a:gdLst>
              <a:gd name="T0" fmla="*/ 2147483647 w 908"/>
              <a:gd name="T1" fmla="*/ 2147483647 h 265"/>
              <a:gd name="T2" fmla="*/ 2147483647 w 908"/>
              <a:gd name="T3" fmla="*/ 2147483647 h 265"/>
              <a:gd name="T4" fmla="*/ 2147483647 w 908"/>
              <a:gd name="T5" fmla="*/ 2147483647 h 265"/>
              <a:gd name="T6" fmla="*/ 0 w 908"/>
              <a:gd name="T7" fmla="*/ 2147483647 h 265"/>
              <a:gd name="T8" fmla="*/ 0 60000 65536"/>
              <a:gd name="T9" fmla="*/ 0 60000 65536"/>
              <a:gd name="T10" fmla="*/ 0 60000 65536"/>
              <a:gd name="T11" fmla="*/ 0 60000 65536"/>
              <a:gd name="T12" fmla="*/ 0 w 908"/>
              <a:gd name="T13" fmla="*/ 0 h 265"/>
              <a:gd name="T14" fmla="*/ 908 w 908"/>
              <a:gd name="T15" fmla="*/ 265 h 265"/>
            </a:gdLst>
            <a:ahLst/>
            <a:cxnLst>
              <a:cxn ang="T8">
                <a:pos x="T0" y="T1"/>
              </a:cxn>
              <a:cxn ang="T9">
                <a:pos x="T2" y="T3"/>
              </a:cxn>
              <a:cxn ang="T10">
                <a:pos x="T4" y="T5"/>
              </a:cxn>
              <a:cxn ang="T11">
                <a:pos x="T6" y="T7"/>
              </a:cxn>
            </a:cxnLst>
            <a:rect l="T12" t="T13" r="T14" b="T15"/>
            <a:pathLst>
              <a:path w="908" h="265">
                <a:moveTo>
                  <a:pt x="908" y="265"/>
                </a:moveTo>
                <a:cubicBezTo>
                  <a:pt x="809" y="170"/>
                  <a:pt x="711" y="76"/>
                  <a:pt x="590" y="38"/>
                </a:cubicBezTo>
                <a:cubicBezTo>
                  <a:pt x="469" y="0"/>
                  <a:pt x="280" y="0"/>
                  <a:pt x="182" y="38"/>
                </a:cubicBezTo>
                <a:cubicBezTo>
                  <a:pt x="84" y="76"/>
                  <a:pt x="42" y="170"/>
                  <a:pt x="0" y="265"/>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
        <p:nvSpPr>
          <p:cNvPr id="16405" name="Freeform 21"/>
          <p:cNvSpPr>
            <a:spLocks/>
          </p:cNvSpPr>
          <p:nvPr/>
        </p:nvSpPr>
        <p:spPr bwMode="auto">
          <a:xfrm>
            <a:off x="468313" y="1376363"/>
            <a:ext cx="5256212" cy="973137"/>
          </a:xfrm>
          <a:custGeom>
            <a:avLst/>
            <a:gdLst>
              <a:gd name="T0" fmla="*/ 2147483647 w 3311"/>
              <a:gd name="T1" fmla="*/ 2147483647 h 613"/>
              <a:gd name="T2" fmla="*/ 2147483647 w 3311"/>
              <a:gd name="T3" fmla="*/ 2147483647 h 613"/>
              <a:gd name="T4" fmla="*/ 2147483647 w 3311"/>
              <a:gd name="T5" fmla="*/ 2147483647 h 613"/>
              <a:gd name="T6" fmla="*/ 2147483647 w 3311"/>
              <a:gd name="T7" fmla="*/ 2147483647 h 613"/>
              <a:gd name="T8" fmla="*/ 0 w 3311"/>
              <a:gd name="T9" fmla="*/ 2147483647 h 613"/>
              <a:gd name="T10" fmla="*/ 0 60000 65536"/>
              <a:gd name="T11" fmla="*/ 0 60000 65536"/>
              <a:gd name="T12" fmla="*/ 0 60000 65536"/>
              <a:gd name="T13" fmla="*/ 0 60000 65536"/>
              <a:gd name="T14" fmla="*/ 0 60000 65536"/>
              <a:gd name="T15" fmla="*/ 0 w 3311"/>
              <a:gd name="T16" fmla="*/ 0 h 613"/>
              <a:gd name="T17" fmla="*/ 3311 w 3311"/>
              <a:gd name="T18" fmla="*/ 613 h 613"/>
            </a:gdLst>
            <a:ahLst/>
            <a:cxnLst>
              <a:cxn ang="T10">
                <a:pos x="T0" y="T1"/>
              </a:cxn>
              <a:cxn ang="T11">
                <a:pos x="T2" y="T3"/>
              </a:cxn>
              <a:cxn ang="T12">
                <a:pos x="T4" y="T5"/>
              </a:cxn>
              <a:cxn ang="T13">
                <a:pos x="T6" y="T7"/>
              </a:cxn>
              <a:cxn ang="T14">
                <a:pos x="T8" y="T9"/>
              </a:cxn>
            </a:cxnLst>
            <a:rect l="T15" t="T16" r="T17" b="T18"/>
            <a:pathLst>
              <a:path w="3311" h="613">
                <a:moveTo>
                  <a:pt x="3311" y="613"/>
                </a:moveTo>
                <a:cubicBezTo>
                  <a:pt x="3159" y="412"/>
                  <a:pt x="3008" y="212"/>
                  <a:pt x="2630" y="114"/>
                </a:cubicBezTo>
                <a:cubicBezTo>
                  <a:pt x="2252" y="16"/>
                  <a:pt x="1436" y="0"/>
                  <a:pt x="1043" y="23"/>
                </a:cubicBezTo>
                <a:cubicBezTo>
                  <a:pt x="650" y="46"/>
                  <a:pt x="446" y="152"/>
                  <a:pt x="272" y="250"/>
                </a:cubicBezTo>
                <a:cubicBezTo>
                  <a:pt x="98" y="348"/>
                  <a:pt x="49" y="480"/>
                  <a:pt x="0" y="613"/>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p>
            <a:fld id="{15A051C5-6A80-4840-AB78-91AC28E318EE}" type="slidenum">
              <a:rPr lang="en-US" altLang="zh-CN" smtClean="0">
                <a:latin typeface="Arial" charset="0"/>
              </a:rPr>
              <a:pPr/>
              <a:t>110</a:t>
            </a:fld>
            <a:endParaRPr lang="en-US" altLang="zh-CN" smtClean="0">
              <a:latin typeface="Arial" charset="0"/>
            </a:endParaRPr>
          </a:p>
        </p:txBody>
      </p:sp>
      <p:sp>
        <p:nvSpPr>
          <p:cNvPr id="100355" name="Rectangle 2"/>
          <p:cNvSpPr>
            <a:spLocks noGrp="1" noChangeArrowheads="1"/>
          </p:cNvSpPr>
          <p:nvPr>
            <p:ph type="title"/>
          </p:nvPr>
        </p:nvSpPr>
        <p:spPr/>
        <p:txBody>
          <a:bodyPr/>
          <a:lstStyle/>
          <a:p>
            <a:pPr eaLnBrk="1" hangingPunct="1"/>
            <a:endParaRPr lang="zh-CN" altLang="zh-CN" smtClean="0"/>
          </a:p>
        </p:txBody>
      </p:sp>
      <p:sp>
        <p:nvSpPr>
          <p:cNvPr id="100356" name="Rectangle 3"/>
          <p:cNvSpPr>
            <a:spLocks noGrp="1" noChangeArrowheads="1"/>
          </p:cNvSpPr>
          <p:nvPr>
            <p:ph type="body" idx="1"/>
          </p:nvPr>
        </p:nvSpPr>
        <p:spPr>
          <a:xfrm>
            <a:off x="755576" y="1981200"/>
            <a:ext cx="8388424" cy="4114800"/>
          </a:xfrm>
        </p:spPr>
        <p:txBody>
          <a:bodyPr/>
          <a:lstStyle/>
          <a:p>
            <a:pPr eaLnBrk="1" hangingPunct="1"/>
            <a:r>
              <a:rPr lang="zh-CN" altLang="en-US" b="1" dirty="0" smtClean="0"/>
              <a:t>课堂练习题：</a:t>
            </a:r>
            <a:endParaRPr lang="en-US" altLang="zh-CN" b="1" dirty="0" smtClean="0"/>
          </a:p>
          <a:p>
            <a:pPr lvl="1" eaLnBrk="1" hangingPunct="1"/>
            <a:r>
              <a:rPr lang="zh-CN" altLang="en-US" b="1" dirty="0" smtClean="0"/>
              <a:t>如何拒绝需求分析过程中某些不合理的用户需求？</a:t>
            </a:r>
            <a:endParaRPr lang="en-US" altLang="zh-CN" b="1" dirty="0" smtClean="0"/>
          </a:p>
          <a:p>
            <a:pPr lvl="1" eaLnBrk="1" hangingPunct="1"/>
            <a:r>
              <a:rPr lang="zh-CN" altLang="en-US" b="1" dirty="0"/>
              <a:t>分析阶段类</a:t>
            </a:r>
            <a:r>
              <a:rPr lang="zh-CN" altLang="en-US" b="1" dirty="0" smtClean="0"/>
              <a:t>的大致种类有边界类、实体类、控制类。请简述其具体含义（包括画法）。</a:t>
            </a:r>
            <a:endParaRPr lang="zh-CN" altLang="en-US" b="1" dirty="0"/>
          </a:p>
          <a:p>
            <a:pPr lvl="1" eaLnBrk="1" hangingPunct="1"/>
            <a:r>
              <a:rPr lang="zh-CN" altLang="en-US" b="1" dirty="0" smtClean="0"/>
              <a:t>课后练习题：习题</a:t>
            </a:r>
            <a:r>
              <a:rPr lang="en-US" altLang="zh-CN" b="1" dirty="0" smtClean="0"/>
              <a:t>12</a:t>
            </a:r>
            <a:r>
              <a:rPr lang="zh-CN" altLang="en-US" b="1" dirty="0" smtClean="0"/>
              <a:t>或习题</a:t>
            </a:r>
            <a:r>
              <a:rPr lang="en-US" altLang="zh-CN" b="1" dirty="0" smtClean="0"/>
              <a:t>17.</a:t>
            </a:r>
            <a:r>
              <a:rPr lang="zh-CN" altLang="en-US" b="1" dirty="0" smtClean="0"/>
              <a:t>（任选，</a:t>
            </a:r>
            <a:r>
              <a:rPr lang="en-US" altLang="zh-CN" b="1" dirty="0" smtClean="0"/>
              <a:t>UML</a:t>
            </a:r>
            <a:r>
              <a:rPr lang="zh-CN" altLang="en-US" b="1" dirty="0" smtClean="0"/>
              <a:t>描述格式）</a:t>
            </a:r>
            <a:endParaRPr lang="en-US" altLang="zh-CN" b="1" dirty="0" smtClean="0"/>
          </a:p>
          <a:p>
            <a:pPr lvl="1" eaLnBrk="1" hangingPunct="1"/>
            <a:r>
              <a:rPr lang="zh-CN" altLang="en-US" b="1" dirty="0"/>
              <a:t>网上实例</a:t>
            </a:r>
            <a:r>
              <a:rPr lang="en-US" altLang="zh-CN" b="1" dirty="0"/>
              <a:t>1</a:t>
            </a:r>
            <a:r>
              <a:rPr lang="zh-CN" altLang="en-US" b="1" dirty="0"/>
              <a:t>：小米校招产品作业解读：设计一款网络日记</a:t>
            </a:r>
            <a:r>
              <a:rPr lang="en-US" altLang="zh-CN" b="1" dirty="0"/>
              <a:t>APP</a:t>
            </a:r>
            <a:r>
              <a:rPr lang="zh-CN" altLang="en-US" b="1" dirty="0"/>
              <a:t>。（</a:t>
            </a:r>
            <a:r>
              <a:rPr lang="zh-CN" altLang="en-US" b="1" dirty="0" smtClean="0"/>
              <a:t>画像课堂作业</a:t>
            </a:r>
            <a:r>
              <a:rPr lang="zh-CN" altLang="en-US" b="1" dirty="0"/>
              <a:t>）</a:t>
            </a:r>
          </a:p>
          <a:p>
            <a:pPr lvl="1" eaLnBrk="1" hangingPunct="1"/>
            <a:endParaRPr lang="en-US" altLang="zh-CN" b="1" dirty="0" smtClean="0"/>
          </a:p>
          <a:p>
            <a:pPr eaLnBrk="1" hangingPunct="1"/>
            <a:r>
              <a:rPr lang="zh-CN" altLang="en-US" b="1" dirty="0" smtClean="0">
                <a:solidFill>
                  <a:schemeClr val="bg1">
                    <a:lumMod val="75000"/>
                  </a:schemeClr>
                </a:solidFill>
              </a:rPr>
              <a:t>信息系统需求分析考试题目</a:t>
            </a:r>
            <a:endParaRPr lang="zh-CN" altLang="zh-CN" dirty="0" smtClean="0">
              <a:solidFill>
                <a:schemeClr val="bg1">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02DFA075-36B0-4B39-B311-6A403B125C1C}" type="slidenum">
              <a:rPr lang="en-US" altLang="zh-CN" smtClean="0">
                <a:latin typeface="Arial" charset="0"/>
              </a:rPr>
              <a:pPr/>
              <a:t>12</a:t>
            </a:fld>
            <a:endParaRPr lang="en-US" altLang="zh-CN" smtClean="0">
              <a:latin typeface="Arial" charset="0"/>
            </a:endParaRPr>
          </a:p>
        </p:txBody>
      </p:sp>
      <p:sp>
        <p:nvSpPr>
          <p:cNvPr id="174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Agile Requirements Modeling (</a:t>
            </a:r>
            <a:r>
              <a:rPr lang="en-US" altLang="zh-CN" sz="2400" b="1" dirty="0" smtClean="0">
                <a:solidFill>
                  <a:srgbClr val="0000FF"/>
                </a:solidFill>
                <a:sym typeface="Wingdings 2" pitchFamily="18" charset="2"/>
              </a:rPr>
              <a:t>siderbar4.2</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（敏捷开发方法的需求建模）</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a:t>
            </a:r>
            <a:r>
              <a:rPr lang="en-US" altLang="zh-CN" sz="2400" b="1" u="sng" dirty="0" smtClean="0">
                <a:solidFill>
                  <a:srgbClr val="CC0000"/>
                </a:solidFill>
                <a:sym typeface="Wingdings 2" pitchFamily="18" charset="2"/>
              </a:rPr>
              <a:t>agile method appropriate for small or medium team work, and unstable requirement</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solidFill>
                  <a:srgbClr val="0000FF"/>
                </a:solidFill>
                <a:sym typeface="Wingdings 2" pitchFamily="18" charset="2"/>
              </a:rPr>
              <a:t>requirement----implements source codes directly  </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dirty="0" smtClean="0">
                <a:solidFill>
                  <a:srgbClr val="0000FF"/>
                </a:solidFill>
                <a:sym typeface="Wingdings 2" pitchFamily="18" charset="2"/>
              </a:rPr>
              <a:t>agile method gather and implement the requirement </a:t>
            </a:r>
          </a:p>
          <a:p>
            <a:pPr eaLnBrk="1" hangingPunct="1">
              <a:lnSpc>
                <a:spcPct val="90000"/>
              </a:lnSpc>
              <a:buFontTx/>
              <a:buNone/>
            </a:pPr>
            <a:r>
              <a:rPr lang="en-US" altLang="zh-CN" sz="2400" b="1" dirty="0" smtClean="0">
                <a:solidFill>
                  <a:srgbClr val="0000FF"/>
                </a:solidFill>
                <a:sym typeface="Wingdings 2" pitchFamily="18" charset="2"/>
              </a:rPr>
              <a:t>      in increments</a:t>
            </a:r>
          </a:p>
          <a:p>
            <a:pPr eaLnBrk="1" hangingPunct="1">
              <a:lnSpc>
                <a:spcPct val="90000"/>
              </a:lnSpc>
              <a:buFontTx/>
              <a:buNone/>
            </a:pPr>
            <a:r>
              <a:rPr lang="en-US" altLang="zh-CN" sz="2400" b="1" dirty="0" smtClean="0">
                <a:solidFill>
                  <a:schemeClr val="bg2"/>
                </a:solidFill>
                <a:sym typeface="Wingdings 2" pitchFamily="18" charset="2"/>
              </a:rPr>
              <a:t> D: </a:t>
            </a:r>
            <a:r>
              <a:rPr lang="zh-CN" altLang="en-US" sz="2400" b="1" dirty="0" smtClean="0">
                <a:solidFill>
                  <a:schemeClr val="bg2"/>
                </a:solidFill>
                <a:sym typeface="Wingdings 2" pitchFamily="18" charset="2"/>
              </a:rPr>
              <a:t>当前的较为主流的团队开发模式</a:t>
            </a:r>
            <a:r>
              <a:rPr lang="en-US" altLang="zh-CN" sz="2400" b="1" dirty="0" smtClean="0">
                <a:solidFill>
                  <a:schemeClr val="bg2"/>
                </a:solidFill>
                <a:sym typeface="Wingdings 2" pitchFamily="18" charset="2"/>
              </a:rPr>
              <a:t>:  </a:t>
            </a:r>
            <a:r>
              <a:rPr lang="zh-CN" altLang="en-US" sz="2400" b="1" u="sng" dirty="0" smtClean="0">
                <a:solidFill>
                  <a:srgbClr val="0033CC"/>
                </a:solidFill>
                <a:sym typeface="Wingdings 2" pitchFamily="18" charset="2"/>
              </a:rPr>
              <a:t>增量式或迭代式开发</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每次实现小部分细化了的需求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多次迭代才能实现全部的需求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讲究大型软件设计的艺术和方法</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局部采用敏捷开发方法</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（敏捷方法也在吸纳迭代思想）</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E4A838E-65EE-4285-B77E-3F6B56504F0C}" type="slidenum">
              <a:rPr lang="en-US" altLang="zh-CN" smtClean="0">
                <a:latin typeface="Arial" charset="0"/>
              </a:rPr>
              <a:pPr/>
              <a:t>13</a:t>
            </a:fld>
            <a:endParaRPr lang="en-US" altLang="zh-CN" smtClean="0">
              <a:latin typeface="Arial" charset="0"/>
            </a:endParaRPr>
          </a:p>
        </p:txBody>
      </p:sp>
      <p:sp>
        <p:nvSpPr>
          <p:cNvPr id="184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8436" name="Rectangle 3"/>
          <p:cNvSpPr>
            <a:spLocks noGrp="1" noChangeArrowheads="1"/>
          </p:cNvSpPr>
          <p:nvPr>
            <p:ph type="body" idx="1"/>
          </p:nvPr>
        </p:nvSpPr>
        <p:spPr>
          <a:xfrm>
            <a:off x="762000" y="1752600"/>
            <a:ext cx="8382000" cy="5105400"/>
          </a:xfrm>
        </p:spPr>
        <p:txBody>
          <a:bodyPr/>
          <a:lstStyle/>
          <a:p>
            <a:pPr eaLnBrk="1" hangingPunct="1">
              <a:lnSpc>
                <a:spcPct val="105000"/>
              </a:lnSpc>
              <a:spcBef>
                <a:spcPct val="50000"/>
              </a:spcBef>
              <a:buFontTx/>
              <a:buNone/>
            </a:pPr>
            <a:r>
              <a:rPr lang="en-US" altLang="zh-CN" b="1" dirty="0" smtClean="0">
                <a:solidFill>
                  <a:schemeClr val="bg2"/>
                </a:solidFill>
                <a:sym typeface="Wingdings 2" pitchFamily="18" charset="2"/>
              </a:rPr>
              <a:t>Feature of agile method and formal approach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 focus: </a:t>
            </a:r>
            <a:r>
              <a:rPr lang="en-US" altLang="zh-CN" sz="2400" b="1" u="sng" dirty="0" smtClean="0">
                <a:solidFill>
                  <a:srgbClr val="CC0000"/>
                </a:solidFill>
                <a:sym typeface="Wingdings 2" pitchFamily="18" charset="2"/>
              </a:rPr>
              <a:t>heavy process is most appropriate for large-</a:t>
            </a:r>
          </a:p>
          <a:p>
            <a:pPr eaLnBrk="1" hangingPunct="1">
              <a:lnSpc>
                <a:spcPct val="90000"/>
              </a:lnSpc>
              <a:buFontTx/>
              <a:buNone/>
            </a:pPr>
            <a:r>
              <a:rPr lang="en-US" altLang="zh-CN" sz="2400" b="1" dirty="0" smtClean="0">
                <a:solidFill>
                  <a:srgbClr val="CC0000"/>
                </a:solidFill>
                <a:sym typeface="Wingdings 2" pitchFamily="18" charset="2"/>
              </a:rPr>
              <a:t>                  </a:t>
            </a:r>
            <a:r>
              <a:rPr lang="en-US" altLang="zh-CN" sz="2400" b="1" u="sng" dirty="0" smtClean="0">
                <a:solidFill>
                  <a:srgbClr val="CC0000"/>
                </a:solidFill>
                <a:sym typeface="Wingdings 2" pitchFamily="18" charset="2"/>
              </a:rPr>
              <a:t>team development and stable requirement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feature: agile---- </a:t>
            </a:r>
            <a:r>
              <a:rPr lang="en-US" altLang="zh-CN" sz="2400" b="1" u="sng" dirty="0" smtClean="0">
                <a:solidFill>
                  <a:srgbClr val="0000FF"/>
                </a:solidFill>
                <a:sym typeface="Wingdings 2" pitchFamily="18" charset="2"/>
              </a:rPr>
              <a:t>after essential requirements, then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coding </a:t>
            </a:r>
            <a:r>
              <a:rPr lang="en-US" altLang="zh-CN" sz="2400" b="1" u="sng" dirty="0">
                <a:solidFill>
                  <a:srgbClr val="0000FF"/>
                </a:solidFill>
                <a:sym typeface="Wingdings 2" pitchFamily="18" charset="2"/>
              </a:rPr>
              <a:t> </a:t>
            </a:r>
            <a:r>
              <a:rPr lang="en-US" altLang="zh-CN" sz="2400" b="1" u="sng" dirty="0" smtClean="0">
                <a:solidFill>
                  <a:srgbClr val="0000FF"/>
                </a:solidFill>
                <a:sym typeface="Wingdings 2" pitchFamily="18" charset="2"/>
              </a:rPr>
              <a:t>directly. ensure implementation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correctly by test cases.</a:t>
            </a:r>
          </a:p>
          <a:p>
            <a:pPr eaLnBrk="1" hangingPunct="1">
              <a:lnSpc>
                <a:spcPct val="90000"/>
              </a:lnSpc>
              <a:buFontTx/>
              <a:buNone/>
            </a:pPr>
            <a:r>
              <a:rPr lang="en-US" altLang="zh-CN" sz="2400" b="1" dirty="0" smtClean="0">
                <a:solidFill>
                  <a:schemeClr val="bg2"/>
                </a:solidFill>
                <a:sym typeface="Wingdings 2" pitchFamily="18" charset="2"/>
              </a:rPr>
              <a:t> C: problem: it is difficult to ensure the quality of the </a:t>
            </a:r>
          </a:p>
          <a:p>
            <a:pPr eaLnBrk="1" hangingPunct="1">
              <a:lnSpc>
                <a:spcPct val="90000"/>
              </a:lnSpc>
              <a:buFontTx/>
              <a:buNone/>
            </a:pPr>
            <a:r>
              <a:rPr lang="en-US" altLang="zh-CN" sz="2400" b="1" dirty="0" smtClean="0">
                <a:solidFill>
                  <a:schemeClr val="bg2"/>
                </a:solidFill>
                <a:sym typeface="Wingdings 2" pitchFamily="18" charset="2"/>
              </a:rPr>
              <a:t>                      main steps</a:t>
            </a: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and other elements</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for </a:t>
            </a:r>
          </a:p>
          <a:p>
            <a:pPr eaLnBrk="1" hangingPunct="1">
              <a:lnSpc>
                <a:spcPct val="90000"/>
              </a:lnSpc>
              <a:buFontTx/>
              <a:buNone/>
            </a:pPr>
            <a:r>
              <a:rPr lang="en-US" altLang="zh-CN" sz="2400" b="1" dirty="0" smtClean="0">
                <a:solidFill>
                  <a:schemeClr val="bg2"/>
                </a:solidFill>
                <a:sym typeface="Wingdings 2" pitchFamily="18" charset="2"/>
              </a:rPr>
              <a:t>                      example 1</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new project design’s solution.</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（可能设计不够成熟）</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example 2,   the test </a:t>
            </a:r>
            <a:r>
              <a:rPr lang="en-US" altLang="zh-CN" sz="2400" b="1" dirty="0" err="1" smtClean="0">
                <a:solidFill>
                  <a:schemeClr val="bg2"/>
                </a:solidFill>
                <a:sym typeface="Wingdings 2" pitchFamily="18" charset="2"/>
              </a:rPr>
              <a:t>cases’s</a:t>
            </a:r>
            <a:r>
              <a:rPr lang="en-US" altLang="zh-CN" sz="2400" b="1" dirty="0" smtClean="0">
                <a:solidFill>
                  <a:schemeClr val="bg2"/>
                </a:solidFill>
                <a:sym typeface="Wingdings 2" pitchFamily="18" charset="2"/>
              </a:rPr>
              <a:t> quality.</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（测试用例的质量不高）</a:t>
            </a: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72816"/>
            <a:ext cx="8388424" cy="4464496"/>
          </a:xfrm>
        </p:spPr>
        <p:txBody>
          <a:bodyPr/>
          <a:lstStyle/>
          <a:p>
            <a:pPr marL="0" indent="0">
              <a:buNone/>
            </a:pPr>
            <a:r>
              <a:rPr lang="zh-CN" altLang="en-US" b="1" dirty="0" smtClean="0"/>
              <a:t>关于需求的说明：</a:t>
            </a:r>
            <a:endParaRPr lang="en-US" altLang="zh-CN" b="1" dirty="0" smtClean="0"/>
          </a:p>
          <a:p>
            <a:r>
              <a:rPr lang="zh-CN" altLang="en-US" sz="2400" b="1" dirty="0" smtClean="0"/>
              <a:t>需求不涉及设计问题和系统实现</a:t>
            </a:r>
            <a:r>
              <a:rPr lang="en-US" altLang="zh-CN" sz="2400" b="1" dirty="0" smtClean="0"/>
              <a:t>------</a:t>
            </a:r>
            <a:r>
              <a:rPr lang="zh-CN" altLang="en-US" sz="2400" b="1" dirty="0" smtClean="0"/>
              <a:t>软件解决方案与实现方案不被提及。</a:t>
            </a:r>
          </a:p>
          <a:p>
            <a:r>
              <a:rPr lang="zh-CN" altLang="en-US" sz="2400" b="1" dirty="0" smtClean="0"/>
              <a:t>需求最好不要直接指导设计</a:t>
            </a:r>
            <a:r>
              <a:rPr lang="en-US" altLang="zh-CN" sz="2400" b="1" dirty="0" smtClean="0"/>
              <a:t>------</a:t>
            </a:r>
            <a:r>
              <a:rPr lang="zh-CN" altLang="en-US" sz="2400" b="1" dirty="0" smtClean="0"/>
              <a:t>为了给予设计人员最大的灵活性。</a:t>
            </a:r>
            <a:endParaRPr lang="en-US" altLang="zh-CN" sz="2400" b="1" dirty="0" smtClean="0"/>
          </a:p>
          <a:p>
            <a:r>
              <a:rPr lang="zh-CN" altLang="en-US" sz="2400" b="1" dirty="0" smtClean="0"/>
              <a:t>需求过程中的问题分析是一个广泛性问题。</a:t>
            </a:r>
            <a:endParaRPr lang="en-US" altLang="zh-CN" sz="2400" b="1" dirty="0" smtClean="0"/>
          </a:p>
          <a:p>
            <a:pPr marL="0" indent="0">
              <a:buNone/>
            </a:pPr>
            <a:r>
              <a:rPr lang="en-US" altLang="zh-CN" sz="2400" b="1" dirty="0"/>
              <a:t> </a:t>
            </a:r>
            <a:r>
              <a:rPr lang="en-US" altLang="zh-CN" sz="2400" b="1" dirty="0" smtClean="0"/>
              <a:t>    ------ </a:t>
            </a:r>
            <a:r>
              <a:rPr lang="zh-CN" altLang="en-US" sz="2400" b="1" dirty="0" smtClean="0"/>
              <a:t>稳定性需求与不稳定性需求，软件规模的巨大差异，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都给需求制作带来了巨大挑战。</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（因为涉及许多参与者，角度不同，意见不一，需求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很难满足各方观点，见教材下节：）</a:t>
            </a:r>
            <a:endParaRPr lang="en-US" altLang="zh-CN" sz="2400" b="1" dirty="0" smtClean="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14</a:t>
            </a:fld>
            <a:endParaRPr lang="en-US" altLang="zh-CN"/>
          </a:p>
        </p:txBody>
      </p:sp>
    </p:spTree>
    <p:extLst>
      <p:ext uri="{BB962C8B-B14F-4D97-AF65-F5344CB8AC3E}">
        <p14:creationId xmlns:p14="http://schemas.microsoft.com/office/powerpoint/2010/main" val="293330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用户画像分析软件</a:t>
            </a:r>
            <a:r>
              <a:rPr lang="en-US" altLang="zh-CN" dirty="0"/>
              <a:t>_</a:t>
            </a:r>
            <a:r>
              <a:rPr lang="zh-CN" altLang="en-US" dirty="0"/>
              <a:t>精准洞察</a:t>
            </a:r>
            <a:r>
              <a:rPr lang="zh-CN" altLang="en-US" dirty="0" smtClean="0"/>
              <a:t>用户需求</a:t>
            </a:r>
            <a:endParaRPr lang="zh-CN" altLang="en-US" dirty="0"/>
          </a:p>
        </p:txBody>
      </p:sp>
      <p:sp>
        <p:nvSpPr>
          <p:cNvPr id="3" name="内容占位符 2"/>
          <p:cNvSpPr>
            <a:spLocks noGrp="1"/>
          </p:cNvSpPr>
          <p:nvPr>
            <p:ph idx="1"/>
          </p:nvPr>
        </p:nvSpPr>
        <p:spPr>
          <a:xfrm>
            <a:off x="671513" y="1760538"/>
            <a:ext cx="8472487" cy="5072062"/>
          </a:xfrm>
        </p:spPr>
        <p:txBody>
          <a:bodyPr/>
          <a:lstStyle/>
          <a:p>
            <a:pPr lvl="1"/>
            <a:r>
              <a:rPr lang="zh-CN" altLang="en-US" sz="2000" b="1" dirty="0" smtClean="0"/>
              <a:t>捕捉</a:t>
            </a:r>
            <a:r>
              <a:rPr lang="zh-CN" altLang="en-US" sz="2000" b="1" dirty="0"/>
              <a:t>正确的“场景”，找到对的</a:t>
            </a:r>
            <a:r>
              <a:rPr lang="zh-CN" altLang="en-US" sz="2000" b="1" dirty="0" smtClean="0"/>
              <a:t>“人”。精确进行需求切片。</a:t>
            </a:r>
            <a:endParaRPr lang="zh-CN" altLang="en-US" sz="2000" b="1" dirty="0"/>
          </a:p>
          <a:p>
            <a:pPr lvl="1"/>
            <a:r>
              <a:rPr lang="zh-CN" altLang="en-US" sz="2000" dirty="0"/>
              <a:t>对用户线上和线下行为深度洞察，构建全面、精准、多维的用户画像体系，为</a:t>
            </a:r>
            <a:r>
              <a:rPr lang="en-US" altLang="zh-CN" sz="2000" dirty="0" smtClean="0"/>
              <a:t>APP</a:t>
            </a:r>
            <a:r>
              <a:rPr lang="zh-CN" altLang="en-US" sz="2000" dirty="0" smtClean="0"/>
              <a:t>提供</a:t>
            </a:r>
            <a:r>
              <a:rPr lang="zh-CN" altLang="en-US" sz="2000" dirty="0"/>
              <a:t>丰富的用户画像数据以及实时的场景识别能力，帮助</a:t>
            </a:r>
            <a:r>
              <a:rPr lang="en-US" altLang="zh-CN" sz="2000" dirty="0"/>
              <a:t>APP</a:t>
            </a:r>
            <a:r>
              <a:rPr lang="zh-CN" altLang="en-US" sz="2000" dirty="0"/>
              <a:t>全方位了解用户。</a:t>
            </a:r>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15</a:t>
            </a:fld>
            <a:endParaRPr lang="en-US" altLang="zh-CN"/>
          </a:p>
        </p:txBody>
      </p:sp>
      <p:pic>
        <p:nvPicPr>
          <p:cNvPr id="5" name="图片 4"/>
          <p:cNvPicPr>
            <a:picLocks noChangeAspect="1"/>
          </p:cNvPicPr>
          <p:nvPr/>
        </p:nvPicPr>
        <p:blipFill>
          <a:blip r:embed="rId2"/>
          <a:stretch>
            <a:fillRect/>
          </a:stretch>
        </p:blipFill>
        <p:spPr>
          <a:xfrm>
            <a:off x="2123728" y="3501450"/>
            <a:ext cx="5010150" cy="2438400"/>
          </a:xfrm>
          <a:prstGeom prst="rect">
            <a:avLst/>
          </a:prstGeom>
        </p:spPr>
      </p:pic>
      <p:sp>
        <p:nvSpPr>
          <p:cNvPr id="7" name="AutoShape 2" descr="illustration"/>
          <p:cNvSpPr>
            <a:spLocks noChangeAspect="1" noChangeArrowheads="1"/>
          </p:cNvSpPr>
          <p:nvPr/>
        </p:nvSpPr>
        <p:spPr bwMode="auto">
          <a:xfrm>
            <a:off x="31750" y="1455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251520" y="3284984"/>
            <a:ext cx="1872208" cy="10341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行为标签</a:t>
            </a:r>
          </a:p>
          <a:p>
            <a:r>
              <a:rPr lang="zh-CN" altLang="en-US" sz="1800" dirty="0"/>
              <a:t>近期活跃的应用</a:t>
            </a:r>
          </a:p>
          <a:p>
            <a:r>
              <a:rPr lang="zh-CN" altLang="en-US" sz="1800" dirty="0"/>
              <a:t>近期去过的场景</a:t>
            </a:r>
          </a:p>
        </p:txBody>
      </p:sp>
      <p:sp>
        <p:nvSpPr>
          <p:cNvPr id="9" name="文本框 8"/>
          <p:cNvSpPr txBox="1"/>
          <p:nvPr/>
        </p:nvSpPr>
        <p:spPr>
          <a:xfrm>
            <a:off x="251520" y="4987159"/>
            <a:ext cx="1872208" cy="12003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场景</a:t>
            </a:r>
            <a:r>
              <a:rPr lang="zh-CN" altLang="en-US" sz="1800" dirty="0" smtClean="0"/>
              <a:t>标签：机场</a:t>
            </a:r>
            <a:r>
              <a:rPr lang="zh-CN" altLang="en-US" sz="1800" dirty="0"/>
              <a:t>，商圈，</a:t>
            </a:r>
            <a:r>
              <a:rPr lang="zh-CN" altLang="en-US" sz="1800" dirty="0" smtClean="0"/>
              <a:t>电影院，景区</a:t>
            </a:r>
            <a:r>
              <a:rPr lang="zh-CN" altLang="en-US" sz="1800" dirty="0"/>
              <a:t>，自定义场景</a:t>
            </a:r>
            <a:r>
              <a:rPr lang="zh-CN" altLang="en-US" sz="1800" dirty="0" smtClean="0"/>
              <a:t>等</a:t>
            </a:r>
            <a:endParaRPr lang="zh-CN" altLang="en-US" sz="1800" dirty="0"/>
          </a:p>
        </p:txBody>
      </p:sp>
      <p:sp>
        <p:nvSpPr>
          <p:cNvPr id="10" name="文本框 9"/>
          <p:cNvSpPr txBox="1"/>
          <p:nvPr/>
        </p:nvSpPr>
        <p:spPr>
          <a:xfrm>
            <a:off x="7236296" y="3068960"/>
            <a:ext cx="1872208" cy="923330"/>
          </a:xfrm>
          <a:prstGeom prst="rect">
            <a:avLst/>
          </a:prstGeom>
          <a:noFill/>
          <a:ln w="19050">
            <a:solidFill>
              <a:schemeClr val="accent1"/>
            </a:solidFill>
          </a:ln>
        </p:spPr>
        <p:txBody>
          <a:bodyPr wrap="square" rtlCol="0">
            <a:spAutoFit/>
          </a:bodyPr>
          <a:lstStyle/>
          <a:p>
            <a:r>
              <a:rPr lang="zh-CN" altLang="en-US" sz="1800" dirty="0"/>
              <a:t>属性</a:t>
            </a:r>
            <a:r>
              <a:rPr lang="zh-CN" altLang="en-US" sz="1800" dirty="0" smtClean="0"/>
              <a:t>标签：性别</a:t>
            </a:r>
            <a:r>
              <a:rPr lang="zh-CN" altLang="en-US" sz="1800" dirty="0"/>
              <a:t>，年龄层次，</a:t>
            </a:r>
            <a:r>
              <a:rPr lang="zh-CN" altLang="en-US" sz="1800" dirty="0" smtClean="0"/>
              <a:t>消费水平</a:t>
            </a:r>
            <a:r>
              <a:rPr lang="zh-CN" altLang="en-US" sz="1800" dirty="0"/>
              <a:t>，</a:t>
            </a:r>
            <a:r>
              <a:rPr lang="zh-CN" altLang="en-US" sz="1800" dirty="0" smtClean="0"/>
              <a:t>职业等</a:t>
            </a:r>
            <a:endParaRPr lang="zh-CN" altLang="en-US" sz="1800" dirty="0"/>
          </a:p>
        </p:txBody>
      </p:sp>
      <p:sp>
        <p:nvSpPr>
          <p:cNvPr id="11" name="文本框 10"/>
          <p:cNvSpPr txBox="1"/>
          <p:nvPr/>
        </p:nvSpPr>
        <p:spPr>
          <a:xfrm>
            <a:off x="7236296" y="4195071"/>
            <a:ext cx="1872208" cy="923330"/>
          </a:xfrm>
          <a:prstGeom prst="rect">
            <a:avLst/>
          </a:prstGeom>
          <a:noFill/>
          <a:ln w="19050">
            <a:solidFill>
              <a:schemeClr val="accent1"/>
            </a:solidFill>
          </a:ln>
        </p:spPr>
        <p:txBody>
          <a:bodyPr wrap="square" rtlCol="0">
            <a:spAutoFit/>
          </a:bodyPr>
          <a:lstStyle/>
          <a:p>
            <a:r>
              <a:rPr lang="zh-CN" altLang="en-US" sz="1800" dirty="0"/>
              <a:t>兴趣</a:t>
            </a:r>
            <a:r>
              <a:rPr lang="zh-CN" altLang="en-US" sz="1800" dirty="0" smtClean="0"/>
              <a:t>标签：购物</a:t>
            </a:r>
            <a:r>
              <a:rPr lang="zh-CN" altLang="en-US" sz="1800" dirty="0"/>
              <a:t>，教育，影音，</a:t>
            </a:r>
            <a:r>
              <a:rPr lang="zh-CN" altLang="en-US" sz="1800" dirty="0" smtClean="0"/>
              <a:t>游戏</a:t>
            </a:r>
            <a:r>
              <a:rPr lang="zh-CN" altLang="en-US" sz="1800" dirty="0"/>
              <a:t>，金融理财</a:t>
            </a:r>
            <a:r>
              <a:rPr lang="zh-CN" altLang="en-US" sz="1800" dirty="0" smtClean="0"/>
              <a:t>等</a:t>
            </a:r>
            <a:endParaRPr lang="zh-CN" altLang="en-US" sz="1800" dirty="0"/>
          </a:p>
        </p:txBody>
      </p:sp>
      <p:sp>
        <p:nvSpPr>
          <p:cNvPr id="12" name="文本框 11"/>
          <p:cNvSpPr txBox="1"/>
          <p:nvPr/>
        </p:nvSpPr>
        <p:spPr>
          <a:xfrm>
            <a:off x="7236296" y="5419207"/>
            <a:ext cx="1872208" cy="978729"/>
          </a:xfrm>
          <a:prstGeom prst="rect">
            <a:avLst/>
          </a:prstGeom>
          <a:noFill/>
          <a:ln w="19050">
            <a:solidFill>
              <a:schemeClr val="accent1"/>
            </a:solidFill>
          </a:ln>
        </p:spPr>
        <p:txBody>
          <a:bodyPr wrap="square" rtlCol="0">
            <a:spAutoFit/>
          </a:bodyPr>
          <a:lstStyle/>
          <a:p>
            <a:r>
              <a:rPr lang="zh-CN" altLang="en-US" sz="1800" dirty="0"/>
              <a:t>定制化</a:t>
            </a:r>
            <a:r>
              <a:rPr lang="zh-CN" altLang="en-US" sz="1800" dirty="0" smtClean="0"/>
              <a:t>标签：</a:t>
            </a:r>
            <a:endParaRPr lang="zh-CN" altLang="en-US" sz="1800" dirty="0"/>
          </a:p>
          <a:p>
            <a:r>
              <a:rPr lang="zh-CN" altLang="en-US" sz="1800" dirty="0"/>
              <a:t>定制化标签 </a:t>
            </a:r>
            <a:r>
              <a:rPr lang="en-US" altLang="zh-CN" sz="1800" dirty="0"/>
              <a:t>A</a:t>
            </a:r>
            <a:r>
              <a:rPr lang="zh-CN" altLang="en-US" sz="1800" dirty="0"/>
              <a:t>，</a:t>
            </a:r>
            <a:r>
              <a:rPr lang="en-US" altLang="zh-CN" sz="1800" dirty="0"/>
              <a:t>B</a:t>
            </a:r>
            <a:r>
              <a:rPr lang="zh-CN" altLang="en-US" sz="1800" dirty="0"/>
              <a:t>，</a:t>
            </a:r>
            <a:r>
              <a:rPr lang="en-US" altLang="zh-CN" sz="1800" dirty="0"/>
              <a:t>C </a:t>
            </a:r>
            <a:r>
              <a:rPr lang="zh-CN" altLang="en-US" sz="1800" dirty="0" smtClean="0"/>
              <a:t>等</a:t>
            </a:r>
            <a:r>
              <a:rPr lang="zh-CN" altLang="en-US" sz="1800" dirty="0"/>
              <a:t>。</a:t>
            </a:r>
          </a:p>
        </p:txBody>
      </p:sp>
    </p:spTree>
    <p:extLst>
      <p:ext uri="{BB962C8B-B14F-4D97-AF65-F5344CB8AC3E}">
        <p14:creationId xmlns:p14="http://schemas.microsoft.com/office/powerpoint/2010/main" val="360992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16</a:t>
            </a:fld>
            <a:endParaRPr lang="en-US" altLang="zh-CN"/>
          </a:p>
        </p:txBody>
      </p:sp>
      <p:pic>
        <p:nvPicPr>
          <p:cNvPr id="5" name="图片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5138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D1986A81-97A6-42F1-8958-3CEDA999DEA8}" type="slidenum">
              <a:rPr lang="en-US" altLang="zh-CN" smtClean="0">
                <a:latin typeface="Arial" charset="0"/>
              </a:rPr>
              <a:pPr/>
              <a:t>17</a:t>
            </a:fld>
            <a:endParaRPr lang="en-US" altLang="zh-CN" smtClean="0">
              <a:latin typeface="Arial" charset="0"/>
            </a:endParaRPr>
          </a:p>
        </p:txBody>
      </p:sp>
      <p:sp>
        <p:nvSpPr>
          <p:cNvPr id="194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4.2 Requirement elicitation (</a:t>
            </a:r>
            <a:r>
              <a:rPr lang="zh-CN" altLang="en-US" b="1" dirty="0" smtClean="0"/>
              <a:t>需求的引出</a:t>
            </a:r>
            <a:r>
              <a:rPr lang="en-US" altLang="zh-CN" b="1" dirty="0" smtClean="0"/>
              <a:t>) (P144)</a:t>
            </a:r>
          </a:p>
          <a:p>
            <a:pPr eaLnBrk="1" hangingPunct="1">
              <a:buFontTx/>
              <a:buNone/>
            </a:pPr>
            <a:r>
              <a:rPr lang="en-US" altLang="zh-CN" sz="2400" b="1" dirty="0" smtClean="0"/>
              <a:t>     ----requirements elicitation is an especially critical </a:t>
            </a:r>
          </a:p>
          <a:p>
            <a:pPr eaLnBrk="1" hangingPunct="1">
              <a:buFontTx/>
              <a:buNone/>
            </a:pPr>
            <a:r>
              <a:rPr lang="en-US" altLang="zh-CN" sz="2400" b="1" dirty="0" smtClean="0"/>
              <a:t>          part of the process.  We must use a variety of </a:t>
            </a:r>
          </a:p>
          <a:p>
            <a:pPr eaLnBrk="1" hangingPunct="1">
              <a:buFontTx/>
              <a:buNone/>
            </a:pPr>
            <a:r>
              <a:rPr lang="en-US" altLang="zh-CN" sz="2400" b="1" dirty="0" smtClean="0"/>
              <a:t>          techniques to determine what the users and </a:t>
            </a:r>
          </a:p>
          <a:p>
            <a:pPr eaLnBrk="1" hangingPunct="1">
              <a:buFontTx/>
              <a:buNone/>
            </a:pPr>
            <a:r>
              <a:rPr lang="en-US" altLang="zh-CN" sz="2400" b="1" dirty="0" smtClean="0"/>
              <a:t>          customers really want  ( problem breakdown, </a:t>
            </a:r>
          </a:p>
          <a:p>
            <a:pPr eaLnBrk="1" hangingPunct="1">
              <a:buFontTx/>
              <a:buNone/>
            </a:pPr>
            <a:r>
              <a:rPr lang="en-US" altLang="zh-CN" sz="2400" b="1" dirty="0" smtClean="0"/>
              <a:t>          identify people, coming to an agreement about </a:t>
            </a:r>
          </a:p>
          <a:p>
            <a:pPr eaLnBrk="1" hangingPunct="1">
              <a:buFontTx/>
              <a:buNone/>
            </a:pPr>
            <a:r>
              <a:rPr lang="en-US" altLang="zh-CN" sz="2400" b="1" dirty="0" smtClean="0"/>
              <a:t>          every problem, etc. ) </a:t>
            </a:r>
            <a:r>
              <a:rPr lang="zh-CN" altLang="en-US" sz="2400" b="1" dirty="0" smtClean="0"/>
              <a:t>（至少要弄清业务含义吧）</a:t>
            </a:r>
            <a:endParaRPr lang="en-US" altLang="zh-CN" sz="2400" b="1" dirty="0" smtClean="0"/>
          </a:p>
          <a:p>
            <a:pPr eaLnBrk="1" hangingPunct="1">
              <a:lnSpc>
                <a:spcPts val="2600"/>
              </a:lnSpc>
              <a:buFontTx/>
              <a:buNone/>
            </a:pPr>
            <a:r>
              <a:rPr lang="en-US" altLang="zh-CN" sz="2400" b="1" dirty="0" smtClean="0"/>
              <a:t>     ---- requirements elicitation is not easy. </a:t>
            </a:r>
          </a:p>
          <a:p>
            <a:pPr eaLnBrk="1" hangingPunct="1">
              <a:lnSpc>
                <a:spcPts val="2600"/>
              </a:lnSpc>
              <a:buFontTx/>
              <a:buNone/>
            </a:pPr>
            <a:r>
              <a:rPr lang="en-US" altLang="zh-CN" sz="2400" b="1" dirty="0" smtClean="0"/>
              <a:t>           (Customer and developer has different viewpoint </a:t>
            </a:r>
          </a:p>
          <a:p>
            <a:pPr eaLnBrk="1" hangingPunct="1">
              <a:lnSpc>
                <a:spcPts val="2600"/>
              </a:lnSpc>
              <a:buFontTx/>
              <a:buNone/>
            </a:pPr>
            <a:r>
              <a:rPr lang="en-US" altLang="zh-CN" sz="2400" b="1" dirty="0" smtClean="0"/>
              <a:t>            and background, all stakeholders should come to </a:t>
            </a:r>
          </a:p>
          <a:p>
            <a:pPr eaLnBrk="1" hangingPunct="1">
              <a:lnSpc>
                <a:spcPts val="2600"/>
              </a:lnSpc>
              <a:buFontTx/>
              <a:buNone/>
            </a:pPr>
            <a:r>
              <a:rPr lang="en-US" altLang="zh-CN" sz="2400" b="1" dirty="0" smtClean="0"/>
              <a:t>            an agreement about the requirements are)   </a:t>
            </a:r>
          </a:p>
          <a:p>
            <a:pPr eaLnBrk="1" hangingPunct="1">
              <a:lnSpc>
                <a:spcPts val="2600"/>
              </a:lnSpc>
              <a:buFontTx/>
              <a:buNone/>
            </a:pPr>
            <a:r>
              <a:rPr lang="en-US" altLang="zh-CN" sz="2400" b="1" dirty="0"/>
              <a:t> </a:t>
            </a:r>
            <a:r>
              <a:rPr lang="en-US" altLang="zh-CN" sz="2400" b="1" dirty="0" smtClean="0"/>
              <a:t>        </a:t>
            </a:r>
            <a:r>
              <a:rPr lang="zh-CN" altLang="en-US" sz="2400" b="1" dirty="0" smtClean="0"/>
              <a:t>（</a:t>
            </a:r>
            <a:r>
              <a:rPr lang="en-US" altLang="zh-CN" sz="2400" b="1" dirty="0" smtClean="0"/>
              <a:t>siderbar4.3</a:t>
            </a:r>
            <a:r>
              <a:rPr lang="en-US" altLang="zh-CN" sz="2400" b="1" dirty="0"/>
              <a:t>:</a:t>
            </a:r>
            <a:r>
              <a:rPr lang="zh-CN" altLang="en-US" sz="2400" b="1" dirty="0" smtClean="0"/>
              <a:t>早期的需求有时会容忍观点的不一致性）</a:t>
            </a:r>
            <a:endParaRPr lang="en-US" altLang="zh-CN"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18</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Stakeholders: clients, customers, users, domain experts, market experts, lawyers, software engineers. </a:t>
            </a:r>
          </a:p>
          <a:p>
            <a:pPr eaLnBrk="1" hangingPunct="1">
              <a:lnSpc>
                <a:spcPct val="90000"/>
              </a:lnSpc>
              <a:buFontTx/>
              <a:buNone/>
            </a:pPr>
            <a:r>
              <a:rPr lang="en-US" altLang="zh-CN" sz="2400" b="1" dirty="0" smtClean="0">
                <a:solidFill>
                  <a:schemeClr val="bg2"/>
                </a:solidFill>
                <a:sym typeface="Wingdings 2" pitchFamily="18" charset="2"/>
              </a:rPr>
              <a:t>  explain about cooperation between stakeholders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each stakeholder has a particular view of the system </a:t>
            </a:r>
          </a:p>
          <a:p>
            <a:pPr eaLnBrk="1" hangingPunct="1">
              <a:lnSpc>
                <a:spcPct val="90000"/>
              </a:lnSpc>
              <a:buFontTx/>
              <a:buNone/>
            </a:pPr>
            <a:r>
              <a:rPr lang="en-US" altLang="zh-CN" sz="2000" b="1" dirty="0" smtClean="0">
                <a:solidFill>
                  <a:schemeClr val="bg2"/>
                </a:solidFill>
                <a:sym typeface="Wingdings 2" pitchFamily="18" charset="2"/>
              </a:rPr>
              <a:t>      B: different participants may expect differing levels of detail in </a:t>
            </a:r>
          </a:p>
          <a:p>
            <a:pPr eaLnBrk="1" hangingPunct="1">
              <a:lnSpc>
                <a:spcPct val="90000"/>
              </a:lnSpc>
              <a:buFontTx/>
              <a:buNone/>
            </a:pPr>
            <a:r>
              <a:rPr lang="en-US" altLang="zh-CN" sz="2000" b="1" dirty="0" smtClean="0">
                <a:solidFill>
                  <a:schemeClr val="bg2"/>
                </a:solidFill>
                <a:sym typeface="Wingdings 2" pitchFamily="18" charset="2"/>
              </a:rPr>
              <a:t>           requirements </a:t>
            </a:r>
          </a:p>
          <a:p>
            <a:pPr eaLnBrk="1" hangingPunct="1">
              <a:lnSpc>
                <a:spcPct val="90000"/>
              </a:lnSpc>
              <a:buFontTx/>
              <a:buNone/>
            </a:pPr>
            <a:r>
              <a:rPr lang="en-US" altLang="zh-CN" sz="2000" b="1" dirty="0" smtClean="0">
                <a:solidFill>
                  <a:schemeClr val="bg2"/>
                </a:solidFill>
                <a:sym typeface="Wingdings 2" pitchFamily="18" charset="2"/>
              </a:rPr>
              <a:t>      C: user and developers may have preconception  with each </a:t>
            </a:r>
          </a:p>
          <a:p>
            <a:pPr eaLnBrk="1" hangingPunct="1">
              <a:lnSpc>
                <a:spcPct val="90000"/>
              </a:lnSpc>
              <a:buFontTx/>
              <a:buNone/>
            </a:pPr>
            <a:r>
              <a:rPr lang="en-US" altLang="zh-CN" sz="2000" b="1" dirty="0" smtClean="0">
                <a:solidFill>
                  <a:schemeClr val="bg2"/>
                </a:solidFill>
                <a:sym typeface="Wingdings 2" pitchFamily="18" charset="2"/>
              </a:rPr>
              <a:t>           other (</a:t>
            </a:r>
            <a:r>
              <a:rPr lang="en-US" altLang="zh-CN" sz="2000" b="1" dirty="0" smtClean="0">
                <a:solidFill>
                  <a:srgbClr val="0000FF"/>
                </a:solidFill>
                <a:sym typeface="Wingdings 2" pitchFamily="18" charset="2"/>
              </a:rPr>
              <a:t>table 4.1</a:t>
            </a:r>
            <a:r>
              <a:rPr lang="en-US" altLang="zh-CN" sz="20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 conclusion : </a:t>
            </a:r>
            <a:r>
              <a:rPr lang="en-US" altLang="zh-CN" sz="2400" b="1" u="sng" dirty="0" smtClean="0">
                <a:solidFill>
                  <a:srgbClr val="3333FF"/>
                </a:solidFill>
                <a:sym typeface="Wingdings 2" pitchFamily="18" charset="2"/>
              </a:rPr>
              <a:t>requirements analyst </a:t>
            </a:r>
            <a:r>
              <a:rPr lang="en-US" altLang="zh-CN" sz="2400" b="1" dirty="0" smtClean="0">
                <a:solidFill>
                  <a:schemeClr val="bg2"/>
                </a:solidFill>
                <a:sym typeface="Wingdings 2" pitchFamily="18" charset="2"/>
              </a:rPr>
              <a:t>should have the </a:t>
            </a:r>
          </a:p>
          <a:p>
            <a:pPr eaLnBrk="1" hangingPunct="1">
              <a:lnSpc>
                <a:spcPct val="90000"/>
              </a:lnSpc>
              <a:buFontTx/>
              <a:buNone/>
            </a:pPr>
            <a:r>
              <a:rPr lang="en-US" altLang="zh-CN" sz="2400" b="1" dirty="0" smtClean="0">
                <a:solidFill>
                  <a:schemeClr val="bg2"/>
                </a:solidFill>
                <a:sym typeface="Wingdings 2" pitchFamily="18" charset="2"/>
              </a:rPr>
              <a:t>        ability to understand each view and capture the </a:t>
            </a:r>
          </a:p>
          <a:p>
            <a:pPr eaLnBrk="1" hangingPunct="1">
              <a:lnSpc>
                <a:spcPct val="90000"/>
              </a:lnSpc>
              <a:buFontTx/>
              <a:buNone/>
            </a:pPr>
            <a:r>
              <a:rPr lang="en-US" altLang="zh-CN" sz="2400" b="1" dirty="0" smtClean="0">
                <a:solidFill>
                  <a:schemeClr val="bg2"/>
                </a:solidFill>
                <a:sym typeface="Wingdings 2" pitchFamily="18" charset="2"/>
              </a:rPr>
              <a:t>        requirements in a way that reflects the concerns of </a:t>
            </a:r>
          </a:p>
          <a:p>
            <a:pPr eaLnBrk="1" hangingPunct="1">
              <a:lnSpc>
                <a:spcPct val="90000"/>
              </a:lnSpc>
              <a:buFontTx/>
              <a:buNone/>
            </a:pPr>
            <a:r>
              <a:rPr lang="en-US" altLang="zh-CN" sz="2400" b="1" dirty="0" smtClean="0">
                <a:solidFill>
                  <a:schemeClr val="bg2"/>
                </a:solidFill>
                <a:sym typeface="Wingdings 2" pitchFamily="18" charset="2"/>
              </a:rPr>
              <a:t>        each participant.  </a:t>
            </a:r>
          </a:p>
          <a:p>
            <a:pPr eaLnBrk="1" hangingPunct="1">
              <a:lnSpc>
                <a:spcPct val="90000"/>
              </a:lnSpc>
              <a:buFontTx/>
              <a:buNone/>
            </a:pP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FD87450D-32EB-4F39-92CA-BDD87D981869}" type="slidenum">
              <a:rPr lang="en-US" altLang="zh-CN" smtClean="0">
                <a:latin typeface="Arial" charset="0"/>
              </a:rPr>
              <a:pPr/>
              <a:t>19</a:t>
            </a:fld>
            <a:endParaRPr lang="en-US" altLang="zh-CN" smtClean="0">
              <a:latin typeface="Arial" charset="0"/>
            </a:endParaRPr>
          </a:p>
        </p:txBody>
      </p:sp>
      <p:sp>
        <p:nvSpPr>
          <p:cNvPr id="21507" name="Rectangle 2"/>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3"/>
          <p:cNvGrpSpPr>
            <a:grpSpLocks/>
          </p:cNvGrpSpPr>
          <p:nvPr/>
        </p:nvGrpSpPr>
        <p:grpSpPr bwMode="auto">
          <a:xfrm>
            <a:off x="0" y="0"/>
            <a:ext cx="9194800" cy="6858000"/>
            <a:chOff x="38" y="240"/>
            <a:chExt cx="5833" cy="3792"/>
          </a:xfrm>
        </p:grpSpPr>
        <p:sp>
          <p:nvSpPr>
            <p:cNvPr id="21509" name="Rectangle 4"/>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21510" name="Group 5"/>
            <p:cNvGrpSpPr>
              <a:grpSpLocks/>
            </p:cNvGrpSpPr>
            <p:nvPr/>
          </p:nvGrpSpPr>
          <p:grpSpPr bwMode="auto">
            <a:xfrm>
              <a:off x="38" y="240"/>
              <a:ext cx="5722" cy="3792"/>
              <a:chOff x="38" y="240"/>
              <a:chExt cx="5722" cy="3792"/>
            </a:xfrm>
          </p:grpSpPr>
          <p:sp>
            <p:nvSpPr>
              <p:cNvPr id="21511" name="Rectangle 6"/>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21512" name="Rectangle 7"/>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21513" name="Rectangle 8"/>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21514" name="Rectangle 9"/>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21515" name="Rectangle 10"/>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21516" name="Rectangle 11"/>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21517" name="Rectangle 12"/>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18" name="Rectangle 13"/>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21519" name="Rectangle 14"/>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21520" name="Rectangle 15"/>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21521" name="Rectangle 16"/>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21522" name="Rectangle 17"/>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21523" name="Rectangle 18"/>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21524" name="Rectangle 19"/>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21525" name="Rectangle 20"/>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21526" name="Rectangle 21"/>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21527" name="Rectangle 22"/>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21528" name="Rectangle 23"/>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29" name="Rectangle 24"/>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21530" name="Rectangle 25"/>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21531" name="Rectangle 26"/>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21532" name="Rectangle 27"/>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21533" name="Rectangle 28"/>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21534" name="Rectangle 29"/>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21535" name="Rectangle 30"/>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21536" name="Rectangle 31"/>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21537" name="Rectangle 32"/>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38" name="Rectangle 33"/>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21539" name="Rectangle 34"/>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21540" name="Rectangle 35"/>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21541" name="Rectangle 36"/>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21542" name="Rectangle 37"/>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21543" name="Rectangle 38"/>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21544" name="Rectangle 39"/>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21545" name="Rectangle 40"/>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46" name="Rectangle 41"/>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21547" name="Rectangle 42"/>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21548" name="Rectangle 43"/>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21549" name="Rectangle 44"/>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21550" name="Rectangle 45"/>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21551" name="Rectangle 46"/>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21552" name="Rectangle 47"/>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21553" name="Rectangle 48"/>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26CE50CB-7DBF-40FA-A6E2-96B2EF4DA607}" type="slidenum">
              <a:rPr lang="en-US" altLang="zh-CN" smtClean="0">
                <a:solidFill>
                  <a:srgbClr val="FFFFFF"/>
                </a:solidFill>
                <a:latin typeface="Arial" charset="0"/>
              </a:rPr>
              <a:pPr/>
              <a:t>2</a:t>
            </a:fld>
            <a:endParaRPr lang="en-US" altLang="zh-CN" smtClean="0">
              <a:solidFill>
                <a:srgbClr val="FFFFFF"/>
              </a:solidFill>
              <a:latin typeface="Arial" charset="0"/>
            </a:endParaRPr>
          </a:p>
        </p:txBody>
      </p:sp>
      <p:sp>
        <p:nvSpPr>
          <p:cNvPr id="92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9220" name="Rectangle 3"/>
          <p:cNvSpPr>
            <a:spLocks noGrp="1" noChangeArrowheads="1"/>
          </p:cNvSpPr>
          <p:nvPr>
            <p:ph type="body" idx="1"/>
          </p:nvPr>
        </p:nvSpPr>
        <p:spPr>
          <a:xfrm>
            <a:off x="755650" y="1700213"/>
            <a:ext cx="8388350" cy="5157787"/>
          </a:xfrm>
        </p:spPr>
        <p:txBody>
          <a:bodyPr/>
          <a:lstStyle/>
          <a:p>
            <a:pPr eaLnBrk="1" hangingPunct="1">
              <a:buFontTx/>
              <a:buNone/>
            </a:pPr>
            <a:r>
              <a:rPr lang="zh-CN" altLang="en-US" b="1" dirty="0" smtClean="0">
                <a:solidFill>
                  <a:schemeClr val="bg2"/>
                </a:solidFill>
              </a:rPr>
              <a:t>接本章第一页文本框内问题的讨论：</a:t>
            </a:r>
          </a:p>
          <a:p>
            <a:pPr eaLnBrk="1" hangingPunct="1">
              <a:buFontTx/>
              <a:buNone/>
            </a:pPr>
            <a:r>
              <a:rPr lang="zh-CN" altLang="en-US" b="1" dirty="0" smtClean="0">
                <a:solidFill>
                  <a:schemeClr val="bg2"/>
                </a:solidFill>
              </a:rPr>
              <a:t>  </a:t>
            </a:r>
            <a:r>
              <a:rPr lang="en-US" altLang="zh-CN" b="1" dirty="0" smtClean="0">
                <a:solidFill>
                  <a:schemeClr val="bg2"/>
                </a:solidFill>
              </a:rPr>
              <a:t>1.</a:t>
            </a:r>
            <a:r>
              <a:rPr lang="zh-CN" altLang="en-US" b="1" dirty="0" smtClean="0">
                <a:solidFill>
                  <a:schemeClr val="bg2"/>
                </a:solidFill>
              </a:rPr>
              <a:t>需求如何保持一致？这是一件容易的事情吗？</a:t>
            </a:r>
          </a:p>
          <a:p>
            <a:pPr eaLnBrk="1" hangingPunct="1">
              <a:buFontTx/>
              <a:buNone/>
            </a:pPr>
            <a:r>
              <a:rPr lang="zh-CN" altLang="en-US" b="1" dirty="0" smtClean="0">
                <a:solidFill>
                  <a:schemeClr val="bg2"/>
                </a:solidFill>
              </a:rPr>
              <a:t>  </a:t>
            </a:r>
            <a:r>
              <a:rPr lang="en-US" altLang="zh-CN" b="1" dirty="0" smtClean="0">
                <a:solidFill>
                  <a:schemeClr val="bg2"/>
                </a:solidFill>
              </a:rPr>
              <a:t>2.</a:t>
            </a:r>
            <a:r>
              <a:rPr lang="zh-CN" altLang="en-US" b="1" dirty="0" smtClean="0">
                <a:solidFill>
                  <a:schemeClr val="bg2"/>
                </a:solidFill>
              </a:rPr>
              <a:t>需求的扩充</a:t>
            </a:r>
            <a:r>
              <a:rPr lang="en-US" altLang="zh-CN" b="1" dirty="0" smtClean="0">
                <a:solidFill>
                  <a:schemeClr val="bg2"/>
                </a:solidFill>
              </a:rPr>
              <a:t>/</a:t>
            </a:r>
            <a:r>
              <a:rPr lang="zh-CN" altLang="en-US" b="1" dirty="0" smtClean="0">
                <a:solidFill>
                  <a:schemeClr val="bg2"/>
                </a:solidFill>
              </a:rPr>
              <a:t>变更有界限吗？用户怎么看待？</a:t>
            </a:r>
          </a:p>
          <a:p>
            <a:pPr eaLnBrk="1" hangingPunct="1">
              <a:buFontTx/>
              <a:buNone/>
            </a:pPr>
            <a:endParaRPr lang="zh-CN" altLang="en-US" b="1" dirty="0" smtClean="0">
              <a:solidFill>
                <a:schemeClr val="bg2"/>
              </a:solidFill>
            </a:endParaRPr>
          </a:p>
          <a:p>
            <a:pPr eaLnBrk="1" hangingPunct="1">
              <a:buFontTx/>
              <a:buNone/>
            </a:pPr>
            <a:r>
              <a:rPr lang="zh-CN" altLang="en-US" b="1" dirty="0" smtClean="0">
                <a:solidFill>
                  <a:schemeClr val="bg2"/>
                </a:solidFill>
              </a:rPr>
              <a:t>见下面开始的两页内容： </a:t>
            </a:r>
          </a:p>
          <a:p>
            <a:pPr eaLnBrk="1" hangingPunct="1">
              <a:buFontTx/>
              <a:buNone/>
            </a:pPr>
            <a:r>
              <a:rPr lang="zh-CN" altLang="en-US" b="1" dirty="0" smtClean="0">
                <a:solidFill>
                  <a:schemeClr val="bg2"/>
                </a:solidFill>
              </a:rPr>
              <a:t>   第一页问题：需求中的</a:t>
            </a:r>
            <a:r>
              <a:rPr lang="zh-CN" altLang="en-US" b="1" dirty="0" smtClean="0">
                <a:solidFill>
                  <a:schemeClr val="bg2"/>
                </a:solidFill>
                <a:latin typeface="Times New Roman" pitchFamily="18" charset="0"/>
              </a:rPr>
              <a:t>“</a:t>
            </a:r>
            <a:r>
              <a:rPr lang="zh-CN" altLang="en-US" b="1" dirty="0" smtClean="0">
                <a:solidFill>
                  <a:schemeClr val="bg2"/>
                </a:solidFill>
              </a:rPr>
              <a:t>加工</a:t>
            </a:r>
            <a:r>
              <a:rPr lang="zh-CN" altLang="en-US" b="1" dirty="0" smtClean="0">
                <a:solidFill>
                  <a:schemeClr val="bg2"/>
                </a:solidFill>
                <a:latin typeface="Times New Roman" pitchFamily="18" charset="0"/>
              </a:rPr>
              <a:t>”</a:t>
            </a:r>
            <a:r>
              <a:rPr lang="zh-CN" altLang="en-US" b="1" dirty="0" smtClean="0">
                <a:solidFill>
                  <a:schemeClr val="bg2"/>
                </a:solidFill>
              </a:rPr>
              <a:t>部分的进一步描述</a:t>
            </a:r>
          </a:p>
          <a:p>
            <a:pPr eaLnBrk="1" hangingPunct="1">
              <a:buFontTx/>
              <a:buNone/>
            </a:pPr>
            <a:r>
              <a:rPr lang="zh-CN" altLang="en-US" b="1" dirty="0" smtClean="0">
                <a:solidFill>
                  <a:schemeClr val="bg2"/>
                </a:solidFill>
              </a:rPr>
              <a:t>                          将如何保持一致？</a:t>
            </a:r>
          </a:p>
          <a:p>
            <a:pPr eaLnBrk="1" hangingPunct="1">
              <a:buFontTx/>
              <a:buNone/>
            </a:pPr>
            <a:r>
              <a:rPr lang="zh-CN" altLang="en-US" b="1" dirty="0" smtClean="0">
                <a:solidFill>
                  <a:schemeClr val="bg2"/>
                </a:solidFill>
              </a:rPr>
              <a:t>   第二页问题：需求扩充</a:t>
            </a:r>
            <a:r>
              <a:rPr lang="en-US" altLang="zh-CN" b="1" dirty="0" smtClean="0">
                <a:solidFill>
                  <a:schemeClr val="bg2"/>
                </a:solidFill>
              </a:rPr>
              <a:t>/</a:t>
            </a:r>
            <a:r>
              <a:rPr lang="zh-CN" altLang="en-US" b="1" dirty="0" smtClean="0">
                <a:solidFill>
                  <a:schemeClr val="bg2"/>
                </a:solidFill>
              </a:rPr>
              <a:t>变更的用户签字确认问题！ </a:t>
            </a:r>
          </a:p>
        </p:txBody>
      </p:sp>
    </p:spTree>
    <p:extLst>
      <p:ext uri="{BB962C8B-B14F-4D97-AF65-F5344CB8AC3E}">
        <p14:creationId xmlns:p14="http://schemas.microsoft.com/office/powerpoint/2010/main" val="256511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20</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a:solidFill>
                  <a:schemeClr val="bg2"/>
                </a:solidFill>
                <a:sym typeface="Wingdings 2" pitchFamily="18" charset="2"/>
              </a:rPr>
              <a:t>other means of eliciting requirements(P147-148</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a:t>
            </a:r>
            <a:r>
              <a:rPr lang="zh-CN" altLang="en-US" sz="2000" b="1" dirty="0" smtClean="0">
                <a:solidFill>
                  <a:schemeClr val="bg2"/>
                </a:solidFill>
                <a:sym typeface="Wingdings 2" pitchFamily="18" charset="2"/>
              </a:rPr>
              <a:t>评审可用文档。手工记录，原来用户手册等。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B: </a:t>
            </a:r>
            <a:r>
              <a:rPr lang="zh-CN" altLang="en-US" sz="2000" b="1" dirty="0" smtClean="0">
                <a:solidFill>
                  <a:schemeClr val="bg2"/>
                </a:solidFill>
                <a:sym typeface="Wingdings 2" pitchFamily="18" charset="2"/>
              </a:rPr>
              <a:t>观察当前系统（如果存在）。或观察未来的应用场景。</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C: </a:t>
            </a:r>
            <a:r>
              <a:rPr lang="zh-CN" altLang="en-US" sz="2000" b="1" dirty="0" smtClean="0">
                <a:solidFill>
                  <a:schemeClr val="bg2"/>
                </a:solidFill>
                <a:sym typeface="Wingdings 2" pitchFamily="18" charset="2"/>
              </a:rPr>
              <a:t>做用户的学徒。详细参观学习等。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D: </a:t>
            </a:r>
            <a:r>
              <a:rPr lang="zh-CN" altLang="en-US" sz="2000" b="1" dirty="0" smtClean="0">
                <a:solidFill>
                  <a:schemeClr val="bg2"/>
                </a:solidFill>
                <a:sym typeface="Wingdings 2" pitchFamily="18" charset="2"/>
              </a:rPr>
              <a:t>小组专访。团队与用户或利益共担方交流。</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E</a:t>
            </a:r>
            <a:r>
              <a:rPr lang="zh-CN" altLang="en-US" sz="2000" b="1" dirty="0" smtClean="0">
                <a:solidFill>
                  <a:schemeClr val="bg2"/>
                </a:solidFill>
                <a:sym typeface="Wingdings 2" pitchFamily="18" charset="2"/>
              </a:rPr>
              <a:t>：聚焦特定需求。系统扩展与特殊处理等。</a:t>
            </a:r>
            <a:endParaRPr lang="en-US" altLang="zh-CN" sz="2000" b="1" dirty="0" smtClean="0">
              <a:solidFill>
                <a:schemeClr val="bg2"/>
              </a:solidFill>
              <a:sym typeface="Wingdings 2" pitchFamily="18" charset="2"/>
            </a:endParaRPr>
          </a:p>
          <a:p>
            <a:pPr eaLnBrk="1" hangingPunct="1">
              <a:lnSpc>
                <a:spcPct val="90000"/>
              </a:lnSpc>
              <a:buFontTx/>
              <a:buNone/>
            </a:pP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ea typeface="宋体" panose="02010600030101010101" pitchFamily="2" charset="-122"/>
                <a:sym typeface="Wingdings 2" pitchFamily="18" charset="2"/>
              </a:rPr>
              <a:t> ⑤</a:t>
            </a:r>
            <a:r>
              <a:rPr lang="en-US" altLang="zh-CN" sz="2400" b="1" dirty="0" smtClean="0">
                <a:solidFill>
                  <a:schemeClr val="bg2"/>
                </a:solidFill>
                <a:sym typeface="Wingdings 2" pitchFamily="18" charset="2"/>
              </a:rPr>
              <a:t>  </a:t>
            </a:r>
            <a:r>
              <a:rPr lang="en-US" altLang="zh-CN" sz="2400" b="1" dirty="0" err="1" smtClean="0">
                <a:solidFill>
                  <a:schemeClr val="bg2"/>
                </a:solidFill>
                <a:sym typeface="Wingdings 2" pitchFamily="18" charset="2"/>
              </a:rPr>
              <a:t>Volere</a:t>
            </a:r>
            <a:r>
              <a:rPr lang="zh-CN" altLang="en-US" sz="2400" b="1" dirty="0" smtClean="0">
                <a:solidFill>
                  <a:schemeClr val="bg2"/>
                </a:solidFill>
                <a:sym typeface="Wingdings 2" pitchFamily="18" charset="2"/>
              </a:rPr>
              <a:t>需求过程模型（图</a:t>
            </a:r>
            <a:r>
              <a:rPr lang="en-US" altLang="zh-CN" sz="2400" b="1" dirty="0" smtClean="0">
                <a:solidFill>
                  <a:schemeClr val="bg2"/>
                </a:solidFill>
                <a:sym typeface="Wingdings 2" pitchFamily="18" charset="2"/>
              </a:rPr>
              <a:t>4-2</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额外的需求资源</a:t>
            </a:r>
            <a:r>
              <a:rPr lang="en-US" altLang="zh-CN" sz="2400" b="1" dirty="0" smtClean="0">
                <a:solidFill>
                  <a:schemeClr val="bg2"/>
                </a:solidFill>
                <a:sym typeface="Wingdings 2" pitchFamily="18" charset="2"/>
              </a:rPr>
              <a:t>       </a:t>
            </a:r>
          </a:p>
        </p:txBody>
      </p:sp>
    </p:spTree>
    <p:extLst>
      <p:ext uri="{BB962C8B-B14F-4D97-AF65-F5344CB8AC3E}">
        <p14:creationId xmlns:p14="http://schemas.microsoft.com/office/powerpoint/2010/main" val="3646962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755650" y="1628775"/>
            <a:ext cx="8280400" cy="51419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smtClean="0"/>
              <a:t>The Volere requirements process model suggests some additional sources for requirements</a:t>
            </a:r>
          </a:p>
        </p:txBody>
      </p:sp>
      <p:pic>
        <p:nvPicPr>
          <p:cNvPr id="22531" name="Picture 5"/>
          <p:cNvPicPr>
            <a:picLocks noChangeAspect="1" noChangeArrowheads="1"/>
          </p:cNvPicPr>
          <p:nvPr/>
        </p:nvPicPr>
        <p:blipFill>
          <a:blip r:embed="rId3" cstate="print"/>
          <a:srcRect/>
          <a:stretch>
            <a:fillRect/>
          </a:stretch>
        </p:blipFill>
        <p:spPr bwMode="auto">
          <a:xfrm>
            <a:off x="1116013" y="2420938"/>
            <a:ext cx="7416800" cy="44370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021DD28C-AE10-4FDA-9A26-F75EA5A47AAD}" type="slidenum">
              <a:rPr lang="en-US" altLang="zh-CN" smtClean="0">
                <a:latin typeface="Arial" charset="0"/>
              </a:rPr>
              <a:pPr/>
              <a:t>22</a:t>
            </a:fld>
            <a:endParaRPr lang="en-US" altLang="zh-CN" smtClean="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3200" b="1" dirty="0" smtClean="0"/>
              <a:t>4.3 Types of R</a:t>
            </a:r>
            <a:r>
              <a:rPr lang="en-US" altLang="zh-CN" b="1" dirty="0" smtClean="0"/>
              <a:t>equirements</a:t>
            </a:r>
          </a:p>
          <a:p>
            <a:pPr eaLnBrk="1" hangingPunct="1">
              <a:buFontTx/>
              <a:buNone/>
            </a:pPr>
            <a:r>
              <a:rPr lang="en-US" altLang="zh-CN" b="1" dirty="0" smtClean="0"/>
              <a:t>1. Functional vs. non-functional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Functional requirement</a:t>
            </a:r>
            <a:r>
              <a:rPr lang="zh-CN" altLang="en-US" sz="2400" b="1" u="sng" dirty="0" smtClean="0">
                <a:solidFill>
                  <a:srgbClr val="FF0066"/>
                </a:solidFill>
              </a:rPr>
              <a:t>（功能需求）</a:t>
            </a:r>
            <a:r>
              <a:rPr lang="en-US" altLang="zh-CN" sz="2400" b="1" dirty="0" smtClean="0"/>
              <a:t>: </a:t>
            </a:r>
          </a:p>
          <a:p>
            <a:pPr eaLnBrk="1" hangingPunct="1">
              <a:buFontTx/>
              <a:buNone/>
            </a:pPr>
            <a:r>
              <a:rPr lang="en-US" altLang="zh-CN" sz="2400" b="1" dirty="0" smtClean="0"/>
              <a:t>       ---describes internal </a:t>
            </a:r>
            <a:r>
              <a:rPr lang="en-US" altLang="zh-CN" sz="2400" b="1" u="sng" dirty="0" smtClean="0">
                <a:solidFill>
                  <a:srgbClr val="0000FF"/>
                </a:solidFill>
              </a:rPr>
              <a:t>functions</a:t>
            </a:r>
            <a:r>
              <a:rPr lang="en-US" altLang="zh-CN" sz="2400" b="1" dirty="0" smtClean="0"/>
              <a:t> and an </a:t>
            </a:r>
            <a:r>
              <a:rPr lang="en-US" altLang="zh-CN" sz="2400" b="1" u="sng" dirty="0" smtClean="0">
                <a:solidFill>
                  <a:srgbClr val="0000FF"/>
                </a:solidFill>
              </a:rPr>
              <a:t>interaction</a:t>
            </a:r>
            <a:r>
              <a:rPr lang="en-US" altLang="zh-CN" sz="2400" b="1" dirty="0" smtClean="0"/>
              <a:t> </a:t>
            </a:r>
          </a:p>
          <a:p>
            <a:pPr eaLnBrk="1" hangingPunct="1">
              <a:buFontTx/>
              <a:buNone/>
            </a:pPr>
            <a:r>
              <a:rPr lang="en-US" altLang="zh-CN" sz="2400" b="1" dirty="0" smtClean="0"/>
              <a:t>           between the system and its environment </a:t>
            </a:r>
          </a:p>
          <a:p>
            <a:pPr eaLnBrk="1" hangingPunct="1">
              <a:buFontTx/>
              <a:buNone/>
            </a:pPr>
            <a:r>
              <a:rPr lang="en-US" altLang="zh-CN" sz="2400" b="1" dirty="0" smtClean="0"/>
              <a:t>   (</a:t>
            </a:r>
            <a:r>
              <a:rPr lang="zh-CN" altLang="en-US" sz="2400" b="1" dirty="0" smtClean="0">
                <a:solidFill>
                  <a:srgbClr val="0000FF"/>
                </a:solidFill>
              </a:rPr>
              <a:t>描述系统内部功能或系统与外部环境的交互作用</a:t>
            </a:r>
            <a:r>
              <a:rPr lang="en-US" altLang="zh-CN" sz="2400" b="1" dirty="0" smtClean="0"/>
              <a:t>,</a:t>
            </a:r>
            <a:r>
              <a:rPr lang="zh-CN" altLang="en-US" sz="2400" b="1" dirty="0" smtClean="0"/>
              <a:t>涉及系统</a:t>
            </a:r>
          </a:p>
          <a:p>
            <a:pPr eaLnBrk="1" hangingPunct="1">
              <a:buFontTx/>
              <a:buNone/>
            </a:pPr>
            <a:r>
              <a:rPr lang="zh-CN" altLang="en-US" sz="2400" b="1" dirty="0" smtClean="0"/>
              <a:t>    输入应对</a:t>
            </a:r>
            <a:r>
              <a:rPr lang="en-US" altLang="zh-CN" sz="2400" b="1" dirty="0" smtClean="0"/>
              <a:t>,</a:t>
            </a:r>
            <a:r>
              <a:rPr lang="zh-CN" altLang="en-US" sz="2400" b="1" dirty="0" smtClean="0"/>
              <a:t>实体状态变化</a:t>
            </a:r>
            <a:r>
              <a:rPr lang="en-US" altLang="zh-CN" sz="2400" b="1" dirty="0" smtClean="0"/>
              <a:t>,</a:t>
            </a:r>
            <a:r>
              <a:rPr lang="zh-CN" altLang="en-US" sz="2400" b="1" dirty="0" smtClean="0"/>
              <a:t>输出结果</a:t>
            </a:r>
            <a:r>
              <a:rPr lang="en-US" altLang="zh-CN" sz="2400" b="1" dirty="0" smtClean="0"/>
              <a:t>,</a:t>
            </a:r>
            <a:r>
              <a:rPr lang="zh-CN" altLang="en-US" sz="2400" b="1" dirty="0" smtClean="0"/>
              <a:t>设计约束与过程约束等</a:t>
            </a:r>
            <a:r>
              <a:rPr lang="en-US" altLang="zh-CN" sz="2400" b="1" dirty="0" smtClean="0"/>
              <a:t>.)</a:t>
            </a:r>
          </a:p>
          <a:p>
            <a:pPr lvl="1" eaLnBrk="1" hangingPunct="1"/>
            <a:r>
              <a:rPr lang="en-US" altLang="zh-CN" b="1" dirty="0" smtClean="0"/>
              <a:t>Examples: (practical functions)</a:t>
            </a:r>
          </a:p>
          <a:p>
            <a:pPr lvl="2" eaLnBrk="1" hangingPunct="1"/>
            <a:r>
              <a:rPr lang="en-US" altLang="zh-CN" sz="2400" b="1" dirty="0" smtClean="0"/>
              <a:t>System shall communicate with external system X. (</a:t>
            </a:r>
            <a:r>
              <a:rPr lang="zh-CN" altLang="en-US" sz="2400" b="1" dirty="0" smtClean="0"/>
              <a:t>例如：一般通讯功能</a:t>
            </a:r>
            <a:r>
              <a:rPr lang="en-US" altLang="zh-CN" sz="2400" b="1" dirty="0" smtClean="0"/>
              <a:t>----</a:t>
            </a:r>
            <a:r>
              <a:rPr lang="zh-CN" altLang="en-US" sz="2400" b="1" dirty="0" smtClean="0"/>
              <a:t>链接：完成一次信息交换</a:t>
            </a:r>
            <a:r>
              <a:rPr lang="en-US" altLang="zh-CN" sz="2400" b="1" dirty="0" smtClean="0"/>
              <a:t>)</a:t>
            </a:r>
          </a:p>
          <a:p>
            <a:pPr lvl="2" eaLnBrk="1" hangingPunct="1"/>
            <a:r>
              <a:rPr lang="en-US" altLang="zh-CN" sz="2400" b="1" dirty="0" smtClean="0"/>
              <a:t>Printing weekly paycheck : (</a:t>
            </a:r>
            <a:r>
              <a:rPr lang="zh-CN" altLang="en-US" sz="2400" b="1" dirty="0" smtClean="0"/>
              <a:t>一般功能</a:t>
            </a:r>
            <a:r>
              <a:rPr lang="en-US" altLang="zh-CN" sz="2400" b="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2FDD6033-667D-41F5-B4B7-A7B5E307DB0E}" type="slidenum">
              <a:rPr lang="en-US" altLang="zh-CN" smtClean="0">
                <a:latin typeface="Arial" charset="0"/>
              </a:rPr>
              <a:pPr/>
              <a:t>23</a:t>
            </a:fld>
            <a:endParaRPr lang="en-US" altLang="zh-CN" smtClean="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4580" name="Rectangle 3"/>
          <p:cNvSpPr>
            <a:spLocks noGrp="1" noChangeArrowheads="1"/>
          </p:cNvSpPr>
          <p:nvPr>
            <p:ph type="body" idx="1"/>
          </p:nvPr>
        </p:nvSpPr>
        <p:spPr>
          <a:xfrm>
            <a:off x="762000" y="1752600"/>
            <a:ext cx="8382000" cy="5105400"/>
          </a:xfrm>
        </p:spPr>
        <p:txBody>
          <a:bodyPr/>
          <a:lstStyle/>
          <a:p>
            <a:pPr lvl="2" eaLnBrk="1" hangingPunct="1">
              <a:lnSpc>
                <a:spcPct val="90000"/>
              </a:lnSpc>
            </a:pPr>
            <a:r>
              <a:rPr lang="en-US" altLang="zh-CN" sz="2400" b="1" dirty="0" smtClean="0"/>
              <a:t>When paychecks are issued? (</a:t>
            </a:r>
            <a:r>
              <a:rPr lang="zh-CN" altLang="en-US" sz="2400" b="1" dirty="0" smtClean="0"/>
              <a:t>某种条件下的功能</a:t>
            </a:r>
            <a:r>
              <a:rPr lang="en-US" altLang="zh-CN" sz="2400" b="1" dirty="0" smtClean="0"/>
              <a:t>)</a:t>
            </a:r>
          </a:p>
          <a:p>
            <a:pPr lvl="2" eaLnBrk="1" hangingPunct="1">
              <a:lnSpc>
                <a:spcPct val="90000"/>
              </a:lnSpc>
            </a:pPr>
            <a:r>
              <a:rPr lang="en-US" altLang="zh-CN" sz="2400" b="1" dirty="0" smtClean="0"/>
              <a:t>What input is necessary for a paycheck to be printed?</a:t>
            </a:r>
            <a:r>
              <a:rPr lang="en-US" altLang="zh-CN" sz="2400" b="1" dirty="0" smtClean="0">
                <a:solidFill>
                  <a:schemeClr val="bg2"/>
                </a:solidFill>
                <a:sym typeface="Wingdings 2" pitchFamily="18" charset="2"/>
              </a:rPr>
              <a:t> </a:t>
            </a:r>
          </a:p>
          <a:p>
            <a:pPr lvl="2"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为完成某种功能而提出的附加功能</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完成一次输入</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design constraints</a:t>
            </a:r>
            <a:r>
              <a:rPr lang="en-US" altLang="zh-CN" sz="2400" b="1" dirty="0" smtClean="0">
                <a:solidFill>
                  <a:srgbClr val="0000FF"/>
                </a:solidFill>
                <a:sym typeface="Wingdings" pitchFamily="2" charset="2"/>
              </a:rPr>
              <a:t>(</a:t>
            </a:r>
            <a:r>
              <a:rPr lang="zh-CN" altLang="en-US" sz="2400" b="1" dirty="0" smtClean="0">
                <a:solidFill>
                  <a:srgbClr val="0000FF"/>
                </a:solidFill>
                <a:sym typeface="Wingdings" pitchFamily="2" charset="2"/>
              </a:rPr>
              <a:t>设计约束</a:t>
            </a:r>
            <a:r>
              <a:rPr lang="en-US" altLang="zh-CN" sz="2400" b="1" dirty="0" smtClean="0">
                <a:solidFill>
                  <a:srgbClr val="0000FF"/>
                </a:solidFill>
                <a:sym typeface="Wingdings" pitchFamily="2" charset="2"/>
              </a:rPr>
              <a:t>)</a:t>
            </a:r>
            <a:r>
              <a:rPr lang="en-US" altLang="zh-CN" sz="2400" b="1" dirty="0" smtClean="0">
                <a:sym typeface="Wingdings 2" pitchFamily="18" charset="2"/>
              </a:rPr>
              <a:t>   (see table 4.2)</a:t>
            </a:r>
          </a:p>
          <a:p>
            <a:pPr eaLnBrk="1" hangingPunct="1">
              <a:lnSpc>
                <a:spcPct val="90000"/>
              </a:lnSpc>
              <a:buFontTx/>
              <a:buNone/>
            </a:pPr>
            <a:r>
              <a:rPr lang="en-US" altLang="zh-CN" sz="2400" b="1" dirty="0" smtClean="0">
                <a:sym typeface="Wingdings 2" pitchFamily="18" charset="2"/>
              </a:rPr>
              <a:t>     </a:t>
            </a:r>
            <a:r>
              <a:rPr lang="zh-CN" altLang="en-US" sz="2400" b="1" dirty="0" smtClean="0">
                <a:sym typeface="Wingdings 2" pitchFamily="18" charset="2"/>
              </a:rPr>
              <a:t>物理环境：对环境或设备的限制等（安装及环境要求等）</a:t>
            </a:r>
          </a:p>
          <a:p>
            <a:pPr eaLnBrk="1" hangingPunct="1">
              <a:lnSpc>
                <a:spcPct val="90000"/>
              </a:lnSpc>
              <a:buFontTx/>
              <a:buNone/>
            </a:pPr>
            <a:r>
              <a:rPr lang="zh-CN" altLang="en-US" sz="2400" b="1" dirty="0" smtClean="0">
                <a:sym typeface="Wingdings 2" pitchFamily="18" charset="2"/>
              </a:rPr>
              <a:t>     接口：涉及输入输出的限制或约束条件</a:t>
            </a:r>
            <a:r>
              <a:rPr lang="en-US" altLang="zh-CN" sz="2400" b="1" dirty="0" smtClean="0">
                <a:sym typeface="Wingdings 2" pitchFamily="18" charset="2"/>
              </a:rPr>
              <a:t>. (</a:t>
            </a:r>
            <a:r>
              <a:rPr lang="zh-CN" altLang="en-US" sz="2400" b="1" dirty="0" smtClean="0">
                <a:sym typeface="Wingdings 2" pitchFamily="18" charset="2"/>
              </a:rPr>
              <a:t>输入格式预定等</a:t>
            </a:r>
            <a:r>
              <a:rPr lang="en-US" altLang="zh-CN" sz="2400" b="1" dirty="0" smtClean="0">
                <a:sym typeface="Wingdings 2" pitchFamily="18" charset="2"/>
              </a:rPr>
              <a:t>)</a:t>
            </a:r>
            <a:r>
              <a:rPr lang="zh-CN" altLang="en-US" sz="2400" b="1" dirty="0" smtClean="0">
                <a:sym typeface="Wingdings 2" pitchFamily="18" charset="2"/>
              </a:rPr>
              <a:t>   </a:t>
            </a:r>
          </a:p>
          <a:p>
            <a:pPr eaLnBrk="1" hangingPunct="1">
              <a:lnSpc>
                <a:spcPct val="90000"/>
              </a:lnSpc>
              <a:buFontTx/>
              <a:buNone/>
            </a:pPr>
            <a:r>
              <a:rPr lang="zh-CN" altLang="en-US" sz="2400" b="1" dirty="0" smtClean="0">
                <a:sym typeface="Wingdings 2" pitchFamily="18" charset="2"/>
              </a:rPr>
              <a:t>     用户：使用者的基本情况（限定几种类型的用户）</a:t>
            </a:r>
          </a:p>
          <a:p>
            <a:pPr eaLnBrk="1" hangingPunct="1">
              <a:lnSpc>
                <a:spcPct val="90000"/>
              </a:lnSpc>
              <a:buFontTx/>
              <a:buNone/>
            </a:pPr>
            <a:r>
              <a:rPr lang="zh-CN" altLang="en-US"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process constraints</a:t>
            </a:r>
            <a:r>
              <a:rPr lang="en-US" altLang="zh-CN" sz="2400" b="1" dirty="0" smtClean="0">
                <a:solidFill>
                  <a:srgbClr val="0033CC"/>
                </a:solidFill>
                <a:sym typeface="Wingdings 2" pitchFamily="18" charset="2"/>
              </a:rPr>
              <a:t>(</a:t>
            </a:r>
            <a:r>
              <a:rPr lang="zh-CN" altLang="en-US" sz="2400" b="1" dirty="0" smtClean="0">
                <a:solidFill>
                  <a:srgbClr val="0033CC"/>
                </a:solidFill>
                <a:sym typeface="Wingdings 2" pitchFamily="18" charset="2"/>
              </a:rPr>
              <a:t>过程约束</a:t>
            </a:r>
            <a:r>
              <a:rPr lang="en-US" altLang="zh-CN" sz="2400" b="1" dirty="0" smtClean="0">
                <a:solidFill>
                  <a:srgbClr val="0033CC"/>
                </a:solidFill>
                <a:sym typeface="Wingdings 2" pitchFamily="18" charset="2"/>
              </a:rPr>
              <a:t>)</a:t>
            </a:r>
            <a:r>
              <a:rPr lang="en-US" altLang="zh-CN" sz="2400" b="1" dirty="0" smtClean="0">
                <a:solidFill>
                  <a:schemeClr val="bg2"/>
                </a:solidFill>
                <a:sym typeface="Wingdings 2" pitchFamily="18" charset="2"/>
              </a:rPr>
              <a:t>   (see table 4.2)</a:t>
            </a:r>
          </a:p>
          <a:p>
            <a:pPr eaLnBrk="1" hangingPunct="1">
              <a:lnSpc>
                <a:spcPct val="90000"/>
              </a:lnSpc>
              <a:buFontTx/>
              <a:buNone/>
            </a:pPr>
            <a:r>
              <a:rPr lang="en-US" altLang="zh-CN" sz="2400" b="1" dirty="0" smtClean="0"/>
              <a:t>     </a:t>
            </a:r>
            <a:r>
              <a:rPr lang="zh-CN" altLang="en-US" sz="2400" b="1" dirty="0" smtClean="0"/>
              <a:t>资源 ：材料、人员技能或其它。</a:t>
            </a:r>
          </a:p>
          <a:p>
            <a:pPr eaLnBrk="1" hangingPunct="1">
              <a:lnSpc>
                <a:spcPct val="90000"/>
              </a:lnSpc>
              <a:buFontTx/>
              <a:buNone/>
            </a:pPr>
            <a:r>
              <a:rPr lang="zh-CN" altLang="en-US" sz="2400" b="1" dirty="0" smtClean="0"/>
              <a:t>     文档 ：类型、数量或其它。（涉及其针对性及要求等）</a:t>
            </a:r>
          </a:p>
          <a:p>
            <a:pPr eaLnBrk="1" hangingPunct="1">
              <a:lnSpc>
                <a:spcPct val="90000"/>
              </a:lnSpc>
              <a:buFontTx/>
              <a:buNone/>
            </a:pPr>
            <a:r>
              <a:rPr lang="zh-CN" altLang="en-US" sz="2400" b="1" dirty="0" smtClean="0">
                <a:solidFill>
                  <a:schemeClr val="bg2"/>
                </a:solidFill>
                <a:sym typeface="Wingdings 2" pitchFamily="18" charset="2"/>
              </a:rPr>
              <a:t>     标准 ：比如阅读文档时的用户指派标准。</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其他 ：什么原因会导致从工资单列表中删除某雇员？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B0CFF8A1-0098-4CCD-88AE-50043FDAA67C}" type="slidenum">
              <a:rPr lang="en-US" altLang="zh-CN" smtClean="0">
                <a:latin typeface="Arial" charset="0"/>
              </a:rPr>
              <a:pPr/>
              <a:t>24</a:t>
            </a:fld>
            <a:endParaRPr lang="en-US" altLang="zh-CN" smtClean="0">
              <a:latin typeface="Arial" charset="0"/>
            </a:endParaRPr>
          </a:p>
        </p:txBody>
      </p:sp>
      <p:sp>
        <p:nvSpPr>
          <p:cNvPr id="256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itchFamily="18" charset="2"/>
              </a:rPr>
              <a:t></a:t>
            </a:r>
            <a:r>
              <a:rPr lang="en-US" altLang="zh-CN" sz="2400" b="1" u="sng" dirty="0" smtClean="0">
                <a:solidFill>
                  <a:srgbClr val="FF0066"/>
                </a:solidFill>
              </a:rPr>
              <a:t>Quality /nonfunctional requirement</a:t>
            </a:r>
            <a:r>
              <a:rPr lang="zh-CN" altLang="en-US" sz="2400" b="1" u="sng" dirty="0" smtClean="0">
                <a:solidFill>
                  <a:srgbClr val="FF0066"/>
                </a:solidFill>
              </a:rPr>
              <a:t>（质量需求）</a:t>
            </a:r>
            <a:r>
              <a:rPr lang="zh-CN" altLang="en-US" sz="2400" b="1" dirty="0" smtClean="0"/>
              <a:t> </a:t>
            </a:r>
          </a:p>
          <a:p>
            <a:pPr eaLnBrk="1" hangingPunct="1">
              <a:buFontTx/>
              <a:buNone/>
            </a:pPr>
            <a:r>
              <a:rPr lang="zh-CN" altLang="en-US" sz="2400" b="1" dirty="0" smtClean="0"/>
              <a:t>        </a:t>
            </a:r>
            <a:r>
              <a:rPr lang="en-US" altLang="zh-CN" sz="2400" b="1" dirty="0" smtClean="0"/>
              <a:t>---- describes some quality characteristic that the </a:t>
            </a:r>
          </a:p>
          <a:p>
            <a:pPr eaLnBrk="1" hangingPunct="1">
              <a:buFontTx/>
              <a:buNone/>
            </a:pPr>
            <a:r>
              <a:rPr lang="en-US" altLang="zh-CN" sz="2400" b="1" dirty="0" smtClean="0"/>
              <a:t>               software solution must possess</a:t>
            </a:r>
          </a:p>
          <a:p>
            <a:pPr eaLnBrk="1" hangingPunct="1">
              <a:buFontTx/>
              <a:buNone/>
            </a:pPr>
            <a:r>
              <a:rPr lang="en-US" altLang="zh-CN" sz="2400" b="1" dirty="0" smtClean="0"/>
              <a:t>            </a:t>
            </a:r>
            <a:r>
              <a:rPr lang="zh-CN" altLang="en-US" sz="2400" b="1" dirty="0" smtClean="0"/>
              <a:t>（描述软件方案必须具备的某些质量特征）</a:t>
            </a:r>
          </a:p>
          <a:p>
            <a:pPr lvl="1" eaLnBrk="1" hangingPunct="1"/>
            <a:r>
              <a:rPr lang="en-US" altLang="zh-CN" b="1" dirty="0" smtClean="0"/>
              <a:t>Examples:</a:t>
            </a:r>
          </a:p>
          <a:p>
            <a:pPr lvl="2" eaLnBrk="1" hangingPunct="1"/>
            <a:r>
              <a:rPr lang="en-US" altLang="zh-CN" sz="2400" b="1" dirty="0" smtClean="0"/>
              <a:t>Paychecks distributed no more than 4 hours after initial data are read.(</a:t>
            </a:r>
            <a:r>
              <a:rPr lang="zh-CN" altLang="en-US" sz="2400" b="1" dirty="0" smtClean="0"/>
              <a:t>系统某些性能约束性</a:t>
            </a:r>
            <a:r>
              <a:rPr lang="en-US" altLang="zh-CN" sz="2400" b="1" dirty="0" smtClean="0"/>
              <a:t>) </a:t>
            </a:r>
          </a:p>
          <a:p>
            <a:pPr lvl="2" eaLnBrk="1" hangingPunct="1"/>
            <a:r>
              <a:rPr lang="en-US" altLang="zh-CN" sz="2400" b="1" dirty="0" smtClean="0"/>
              <a:t>System limits access to senior managers(</a:t>
            </a:r>
            <a:r>
              <a:rPr lang="zh-CN" altLang="en-US" sz="2400" b="1" dirty="0" smtClean="0"/>
              <a:t>安全性</a:t>
            </a:r>
            <a:r>
              <a:rPr lang="en-US" altLang="zh-CN" sz="2400" b="1" dirty="0" smtClean="0"/>
              <a:t>)</a:t>
            </a:r>
          </a:p>
          <a:p>
            <a:pPr lvl="2" eaLnBrk="1" hangingPunct="1"/>
            <a:r>
              <a:rPr lang="en-US" altLang="zh-CN" sz="2400" b="1" dirty="0" smtClean="0"/>
              <a:t>System will respond to query in not more than 3 seconds</a:t>
            </a:r>
            <a:r>
              <a:rPr lang="en-US" altLang="zh-CN" b="1" dirty="0" smtClean="0"/>
              <a:t> </a:t>
            </a:r>
            <a:r>
              <a:rPr lang="zh-CN" altLang="en-US" sz="2400" b="1" dirty="0" smtClean="0"/>
              <a:t>（反应时间）</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Note: two requirements are elicited in formal way</a:t>
            </a:r>
          </a:p>
          <a:p>
            <a:pPr eaLnBrk="1" hangingPunct="1">
              <a:buFontTx/>
              <a:buNone/>
            </a:pPr>
            <a:r>
              <a:rPr lang="en-US" altLang="zh-CN" sz="2400" b="1" dirty="0" smtClean="0">
                <a:solidFill>
                  <a:schemeClr val="bg2"/>
                </a:solidFill>
                <a:sym typeface="Wingdings 2" pitchFamily="18" charset="2"/>
              </a:rPr>
              <a:t>    Table 4.2---questions to get requirements </a:t>
            </a:r>
            <a:r>
              <a:rPr lang="en-US" altLang="zh-CN" sz="1600" b="1" dirty="0" smtClean="0">
                <a:solidFill>
                  <a:schemeClr val="bg2"/>
                </a:solidFill>
                <a:sym typeface="Wingdings 2" pitchFamily="18" charset="2"/>
              </a:rPr>
              <a:t>(</a:t>
            </a:r>
            <a:r>
              <a:rPr lang="zh-CN" altLang="en-US" sz="1600" b="1" dirty="0" smtClean="0">
                <a:solidFill>
                  <a:schemeClr val="bg2"/>
                </a:solidFill>
                <a:sym typeface="Wingdings 2" pitchFamily="18" charset="2"/>
              </a:rPr>
              <a:t>设计师考试有内容</a:t>
            </a:r>
            <a:r>
              <a:rPr lang="en-US" altLang="zh-CN" sz="1600" b="1" dirty="0" smtClean="0">
                <a:solidFill>
                  <a:schemeClr val="bg2"/>
                </a:solidFill>
                <a:sym typeface="Wingdings 2" pitchFamily="18" charset="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A7E8D78E-2CDC-465B-8693-3B95BFCDE7CE}" type="slidenum">
              <a:rPr lang="en-US" altLang="zh-CN" smtClean="0">
                <a:latin typeface="Arial" charset="0"/>
              </a:rPr>
              <a:pPr/>
              <a:t>25</a:t>
            </a:fld>
            <a:endParaRPr lang="en-US" altLang="zh-CN" smtClean="0">
              <a:latin typeface="Arial" charset="0"/>
            </a:endParaRPr>
          </a:p>
        </p:txBody>
      </p:sp>
      <p:sp>
        <p:nvSpPr>
          <p:cNvPr id="266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662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2. Resolving Conflicts </a:t>
            </a:r>
          </a:p>
          <a:p>
            <a:pPr eaLnBrk="1" hangingPunct="1">
              <a:buFontTx/>
              <a:buNone/>
            </a:pPr>
            <a:r>
              <a:rPr lang="en-US" altLang="zh-CN" sz="2000" b="1" dirty="0" smtClean="0"/>
              <a:t>     </a:t>
            </a:r>
            <a:r>
              <a:rPr lang="en-US" altLang="zh-CN" sz="2400" b="1" dirty="0" smtClean="0"/>
              <a:t>We are bound to encounter conflicting ideas of what the requirements ought to be , so we and customer should prioritize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three categories of requirement prioritizations:</a:t>
            </a:r>
            <a:r>
              <a:rPr lang="en-US" altLang="zh-CN" sz="2400" b="1" dirty="0" smtClean="0"/>
              <a:t> </a:t>
            </a:r>
          </a:p>
          <a:p>
            <a:pPr eaLnBrk="1" hangingPunct="1">
              <a:buFontTx/>
              <a:buNone/>
            </a:pPr>
            <a:r>
              <a:rPr lang="en-US" altLang="zh-CN" sz="2400" b="1" dirty="0" smtClean="0"/>
              <a:t>  (</a:t>
            </a:r>
            <a:r>
              <a:rPr lang="zh-CN" altLang="en-US" sz="2400" b="1" dirty="0" smtClean="0"/>
              <a:t>需求优先级划分方案一般大致分为</a:t>
            </a:r>
            <a:r>
              <a:rPr lang="en-US" altLang="zh-CN" sz="2400" b="1" dirty="0" smtClean="0"/>
              <a:t>3</a:t>
            </a:r>
            <a:r>
              <a:rPr lang="zh-CN" altLang="en-US" sz="2400" b="1" dirty="0" smtClean="0"/>
              <a:t>类</a:t>
            </a:r>
            <a:r>
              <a:rPr lang="en-US" altLang="zh-CN" sz="2400" b="1" dirty="0" smtClean="0"/>
              <a:t>: )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en-US" altLang="zh-CN" sz="2400" b="1" dirty="0" smtClean="0"/>
              <a:t>those that absolutely must be met</a:t>
            </a:r>
          </a:p>
          <a:p>
            <a:pPr eaLnBrk="1" hangingPunct="1">
              <a:buFontTx/>
              <a:buNone/>
            </a:pPr>
            <a:r>
              <a:rPr lang="en-US" altLang="zh-CN" sz="2400" b="1" dirty="0" smtClean="0"/>
              <a:t>    B: those that are highly desirable but not necessary</a:t>
            </a:r>
          </a:p>
          <a:p>
            <a:pPr eaLnBrk="1" hangingPunct="1">
              <a:buFontTx/>
              <a:buNone/>
            </a:pPr>
            <a:r>
              <a:rPr lang="en-US" altLang="zh-CN" sz="2400" b="1" dirty="0" smtClean="0"/>
              <a:t>    C: those that are possible but could be eliminated</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之所以有上述分类的原因：有的软件开发项目受到了</a:t>
            </a:r>
          </a:p>
          <a:p>
            <a:pPr eaLnBrk="1" hangingPunct="1">
              <a:buFontTx/>
              <a:buNone/>
            </a:pPr>
            <a:r>
              <a:rPr lang="zh-CN" altLang="en-US" sz="2400" b="1" dirty="0" smtClean="0">
                <a:solidFill>
                  <a:schemeClr val="bg2"/>
                </a:solidFill>
                <a:sym typeface="Wingdings 2" pitchFamily="18" charset="2"/>
              </a:rPr>
              <a:t>            技术、开发时间、合作</a:t>
            </a:r>
            <a:r>
              <a:rPr lang="zh-CN" altLang="en-US" sz="2400" b="1" dirty="0" smtClean="0">
                <a:solidFill>
                  <a:schemeClr val="bg2"/>
                </a:solidFill>
                <a:sym typeface="Wingdings 2" pitchFamily="18" charset="2"/>
              </a:rPr>
              <a:t>路径、认知差别（画像为证）</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和</a:t>
            </a:r>
            <a:r>
              <a:rPr lang="zh-CN" altLang="en-US" sz="2400" b="1" dirty="0" smtClean="0">
                <a:solidFill>
                  <a:schemeClr val="bg2"/>
                </a:solidFill>
                <a:sym typeface="Wingdings 2" pitchFamily="18" charset="2"/>
              </a:rPr>
              <a:t>资源等诸多因素的限制</a:t>
            </a:r>
            <a:r>
              <a:rPr lang="zh-CN" altLang="en-US" sz="2400" b="1" dirty="0" smtClean="0">
                <a:solidFill>
                  <a:schemeClr val="bg2"/>
                </a:solidFill>
                <a:sym typeface="Wingdings 2" pitchFamily="18" charset="2"/>
              </a:rPr>
              <a:t>，有</a:t>
            </a:r>
            <a:r>
              <a:rPr lang="zh-CN" altLang="en-US" sz="2400" b="1" dirty="0" smtClean="0">
                <a:solidFill>
                  <a:schemeClr val="bg2"/>
                </a:solidFill>
                <a:sym typeface="Wingdings 2" pitchFamily="18" charset="2"/>
              </a:rPr>
              <a:t>的需要二次资金投入等</a:t>
            </a:r>
            <a:r>
              <a:rPr lang="en-US" altLang="zh-CN" sz="2400" b="1" dirty="0" smtClean="0">
                <a:solidFill>
                  <a:schemeClr val="bg2"/>
                </a:solidFill>
                <a:sym typeface="Wingdings 2" pitchFamily="18" charset="2"/>
              </a:rPr>
              <a:t>)</a:t>
            </a:r>
          </a:p>
          <a:p>
            <a:pPr eaLnBrk="1" hangingPunct="1">
              <a:buFontTx/>
              <a:buNone/>
            </a:pPr>
            <a:endParaRPr lang="en-US" altLang="zh-CN"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EEF2F3D-D0E4-42D5-92BD-73BF7EF11E69}" type="slidenum">
              <a:rPr lang="en-US" altLang="zh-CN" smtClean="0">
                <a:latin typeface="Arial" charset="0"/>
              </a:rPr>
              <a:pPr/>
              <a:t>26</a:t>
            </a:fld>
            <a:endParaRPr lang="en-US" altLang="zh-CN" smtClean="0">
              <a:latin typeface="Arial" charset="0"/>
            </a:endParaRPr>
          </a:p>
        </p:txBody>
      </p:sp>
      <p:sp>
        <p:nvSpPr>
          <p:cNvPr id="276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76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u="sng" dirty="0" smtClean="0">
                <a:solidFill>
                  <a:srgbClr val="FF0066"/>
                </a:solidFill>
                <a:sym typeface="Wingdings 2" pitchFamily="18" charset="2"/>
              </a:rPr>
              <a:t> </a:t>
            </a:r>
            <a:r>
              <a:rPr lang="en-US" altLang="zh-CN" sz="2400" b="1" u="sng" dirty="0" smtClean="0">
                <a:solidFill>
                  <a:srgbClr val="FF0066"/>
                </a:solidFill>
                <a:sym typeface="Wingdings 2" pitchFamily="18" charset="2"/>
              </a:rPr>
              <a:t>making requirement testable</a:t>
            </a:r>
            <a:r>
              <a:rPr lang="en-US" altLang="zh-CN" sz="2400" b="1" dirty="0" smtClean="0">
                <a:solidFill>
                  <a:schemeClr val="bg2"/>
                </a:solidFill>
                <a:sym typeface="Wingdings 2" pitchFamily="18" charset="2"/>
              </a:rPr>
              <a:t> (P151, siderbar4.4)</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（使需求变得可测试）</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----example: “</a:t>
            </a:r>
            <a:r>
              <a:rPr lang="en-US" altLang="zh-CN" sz="2400" b="1" i="1" dirty="0" smtClean="0">
                <a:solidFill>
                  <a:schemeClr val="bg2"/>
                </a:solidFill>
                <a:sym typeface="Wingdings 2" pitchFamily="18" charset="2"/>
              </a:rPr>
              <a:t>water quality information must be </a:t>
            </a:r>
          </a:p>
          <a:p>
            <a:pPr eaLnBrk="1" hangingPunct="1">
              <a:lnSpc>
                <a:spcPts val="2500"/>
              </a:lnSpc>
              <a:buFontTx/>
              <a:buNone/>
            </a:pPr>
            <a:r>
              <a:rPr lang="en-US" altLang="zh-CN" sz="2400" b="1" i="1" dirty="0" smtClean="0">
                <a:solidFill>
                  <a:schemeClr val="bg2"/>
                </a:solidFill>
                <a:sym typeface="Wingdings 2" pitchFamily="18" charset="2"/>
              </a:rPr>
              <a:t>                           accessible immediately.”</a:t>
            </a:r>
          </a:p>
          <a:p>
            <a:pPr eaLnBrk="1" hangingPunct="1">
              <a:lnSpc>
                <a:spcPts val="2500"/>
              </a:lnSpc>
              <a:buFontTx/>
              <a:buNone/>
            </a:pPr>
            <a:r>
              <a:rPr lang="en-US" altLang="zh-CN" sz="2400" b="1" i="1" dirty="0" smtClean="0">
                <a:solidFill>
                  <a:schemeClr val="bg2"/>
                </a:solidFill>
                <a:sym typeface="Wingdings 2" pitchFamily="18" charset="2"/>
              </a:rPr>
              <a:t>                           “water quality records must be retrieved </a:t>
            </a:r>
          </a:p>
          <a:p>
            <a:pPr eaLnBrk="1" hangingPunct="1">
              <a:lnSpc>
                <a:spcPts val="2500"/>
              </a:lnSpc>
              <a:buFontTx/>
              <a:buNone/>
            </a:pPr>
            <a:r>
              <a:rPr lang="en-US" altLang="zh-CN" sz="2400" b="1" i="1" dirty="0" smtClean="0">
                <a:solidFill>
                  <a:schemeClr val="bg2"/>
                </a:solidFill>
                <a:sym typeface="Wingdings 2" pitchFamily="18" charset="2"/>
              </a:rPr>
              <a:t>                           within 5 seconds of a request.”</a:t>
            </a:r>
          </a:p>
          <a:p>
            <a:pPr eaLnBrk="1" hangingPunct="1">
              <a:lnSpc>
                <a:spcPts val="2500"/>
              </a:lnSpc>
              <a:buFontTx/>
              <a:buNone/>
            </a:pPr>
            <a:r>
              <a:rPr lang="en-US" altLang="zh-CN" sz="2400" b="1" dirty="0" smtClean="0">
                <a:solidFill>
                  <a:schemeClr val="bg2"/>
                </a:solidFill>
                <a:sym typeface="Wingdings 2" pitchFamily="18" charset="2"/>
              </a:rPr>
              <a:t>     ----three methods :</a:t>
            </a:r>
          </a:p>
          <a:p>
            <a:pPr eaLnBrk="1" hangingPunct="1">
              <a:lnSpc>
                <a:spcPts val="2500"/>
              </a:lnSpc>
              <a:buFontTx/>
              <a:buNone/>
            </a:pPr>
            <a:r>
              <a:rPr lang="en-US" altLang="zh-CN" sz="2400" b="1" dirty="0" smtClean="0">
                <a:solidFill>
                  <a:schemeClr val="bg2"/>
                </a:solidFill>
                <a:sym typeface="Wingdings 2" pitchFamily="18" charset="2"/>
              </a:rPr>
              <a:t>           A:  </a:t>
            </a:r>
            <a:r>
              <a:rPr lang="zh-CN" altLang="en-US" sz="2400" b="1" dirty="0" smtClean="0">
                <a:solidFill>
                  <a:schemeClr val="bg2"/>
                </a:solidFill>
                <a:sym typeface="Wingdings 2" pitchFamily="18" charset="2"/>
              </a:rPr>
              <a:t>针对需求确定一种量化的描述方法，避免模糊的表</a:t>
            </a:r>
          </a:p>
          <a:p>
            <a:pPr eaLnBrk="1" hangingPunct="1">
              <a:lnSpc>
                <a:spcPts val="2500"/>
              </a:lnSpc>
              <a:buFontTx/>
              <a:buNone/>
            </a:pPr>
            <a:r>
              <a:rPr lang="zh-CN" altLang="en-US" sz="2400" b="1" dirty="0" smtClean="0">
                <a:solidFill>
                  <a:schemeClr val="bg2"/>
                </a:solidFill>
                <a:sym typeface="Wingdings 2" pitchFamily="18" charset="2"/>
              </a:rPr>
              <a:t>              达方式 （尽量以形式化、数字或数学模型刻画需求）</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zh-CN" altLang="en-US" sz="2400" b="1" dirty="0" smtClean="0">
                <a:solidFill>
                  <a:schemeClr val="bg2"/>
                </a:solidFill>
                <a:sym typeface="Wingdings 2" pitchFamily="18" charset="2"/>
              </a:rPr>
              <a:t>将各种指代用词替换为实体的正式名称（需求不是</a:t>
            </a:r>
          </a:p>
          <a:p>
            <a:pPr eaLnBrk="1" hangingPunct="1">
              <a:lnSpc>
                <a:spcPts val="2500"/>
              </a:lnSpc>
              <a:buFontTx/>
              <a:buNone/>
            </a:pPr>
            <a:r>
              <a:rPr lang="zh-CN" altLang="en-US" sz="2400" b="1" dirty="0" smtClean="0">
                <a:solidFill>
                  <a:schemeClr val="bg2"/>
                </a:solidFill>
                <a:sym typeface="Wingdings 2" pitchFamily="18" charset="2"/>
              </a:rPr>
              <a:t>              写小说</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重名、化名不可以，“这些、那些”不可以</a:t>
            </a:r>
            <a:r>
              <a:rPr lang="en-US" altLang="zh-CN" sz="2400" b="1" dirty="0" smtClean="0">
                <a:solidFill>
                  <a:schemeClr val="bg2"/>
                </a:solidFill>
                <a:sym typeface="Wingdings 2" pitchFamily="18" charset="2"/>
              </a:rPr>
              <a:t>)</a:t>
            </a:r>
          </a:p>
          <a:p>
            <a:pPr eaLnBrk="1" hangingPunct="1">
              <a:lnSpc>
                <a:spcPts val="2500"/>
              </a:lnSpc>
              <a:buFontTx/>
              <a:buNone/>
            </a:pPr>
            <a:r>
              <a:rPr lang="en-US" altLang="zh-CN" sz="2400" b="1" dirty="0" smtClean="0">
                <a:solidFill>
                  <a:schemeClr val="bg2"/>
                </a:solidFill>
                <a:sym typeface="Wingdings 2" pitchFamily="18" charset="2"/>
              </a:rPr>
              <a:t>           C:  </a:t>
            </a:r>
            <a:r>
              <a:rPr lang="zh-CN" altLang="en-US" sz="2400" b="1" dirty="0" smtClean="0">
                <a:solidFill>
                  <a:schemeClr val="bg2"/>
                </a:solidFill>
                <a:sym typeface="Wingdings 2" pitchFamily="18" charset="2"/>
              </a:rPr>
              <a:t>每个名词或事项应在需求文档中给出唯一定义。</a:t>
            </a:r>
            <a:endParaRPr lang="en-US" altLang="zh-CN" sz="2400" b="1" dirty="0" smtClean="0">
              <a:solidFill>
                <a:schemeClr val="bg2"/>
              </a:solidFill>
              <a:sym typeface="Wingdings 2" pitchFamily="18" charset="2"/>
            </a:endParaRPr>
          </a:p>
          <a:p>
            <a:pPr eaLnBrk="1" hangingPunct="1">
              <a:lnSpc>
                <a:spcPts val="25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（很多名词、事项等要讨论才能确定） </a:t>
            </a:r>
            <a:r>
              <a:rPr lang="zh-CN" altLang="en-US" sz="2400" b="1" dirty="0" smtClean="0">
                <a:solidFill>
                  <a:schemeClr val="bg2"/>
                </a:solidFill>
                <a:sym typeface="Wingdings 2" pitchFamily="18" charset="2"/>
              </a:rPr>
              <a:t>（字典</a:t>
            </a:r>
            <a:r>
              <a:rPr lang="zh-CN" altLang="en-US" sz="2400" b="1" dirty="0" smtClean="0">
                <a:solidFill>
                  <a:schemeClr val="bg2"/>
                </a:solidFill>
                <a:sym typeface="Wingdings 2" pitchFamily="18" charset="2"/>
              </a:rPr>
              <a:t>）</a:t>
            </a: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D53A7EB-8C28-4CAA-BEA3-872DFFDD210A}" type="slidenum">
              <a:rPr lang="en-US" altLang="zh-CN" smtClean="0">
                <a:latin typeface="Arial" charset="0"/>
              </a:rPr>
              <a:pPr/>
              <a:t>27</a:t>
            </a:fld>
            <a:endParaRPr lang="en-US" altLang="zh-CN" smtClean="0">
              <a:latin typeface="Arial" charset="0"/>
            </a:endParaRPr>
          </a:p>
        </p:txBody>
      </p:sp>
      <p:sp>
        <p:nvSpPr>
          <p:cNvPr id="2867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3. Two Kinds of Requirements Documents</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definition</a:t>
            </a:r>
            <a:r>
              <a:rPr lang="en-US" altLang="zh-CN" sz="2400" b="1" dirty="0" smtClean="0"/>
              <a:t>: </a:t>
            </a:r>
            <a:r>
              <a:rPr lang="en-US" altLang="zh-CN" sz="2400" b="1" u="sng" dirty="0" smtClean="0">
                <a:solidFill>
                  <a:srgbClr val="0000FF"/>
                </a:solidFill>
              </a:rPr>
              <a:t>complete listing(</a:t>
            </a:r>
            <a:r>
              <a:rPr lang="zh-CN" altLang="en-US" sz="2400" b="1" u="sng" dirty="0" smtClean="0">
                <a:solidFill>
                  <a:srgbClr val="0000FF"/>
                </a:solidFill>
              </a:rPr>
              <a:t>完整的罗列</a:t>
            </a:r>
            <a:r>
              <a:rPr lang="en-US" altLang="zh-CN" sz="2400" b="1" u="sng" dirty="0" smtClean="0">
                <a:solidFill>
                  <a:srgbClr val="0000FF"/>
                </a:solidFill>
              </a:rPr>
              <a:t>)</a:t>
            </a:r>
          </a:p>
          <a:p>
            <a:pPr eaLnBrk="1" hangingPunct="1">
              <a:lnSpc>
                <a:spcPct val="90000"/>
              </a:lnSpc>
              <a:buFontTx/>
              <a:buNone/>
            </a:pPr>
            <a:r>
              <a:rPr lang="en-US" altLang="zh-CN" sz="2400" b="1" dirty="0" smtClean="0"/>
              <a:t>     of what the customer expects the system to do</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specification (SRS)</a:t>
            </a:r>
            <a:r>
              <a:rPr lang="en-US" altLang="zh-CN" sz="2400" b="1" dirty="0" smtClean="0"/>
              <a:t>: </a:t>
            </a:r>
            <a:r>
              <a:rPr lang="en-US" altLang="zh-CN" sz="2400" b="1" u="sng" dirty="0" smtClean="0">
                <a:solidFill>
                  <a:srgbClr val="0000FF"/>
                </a:solidFill>
              </a:rPr>
              <a:t>restates(</a:t>
            </a:r>
            <a:r>
              <a:rPr lang="zh-CN" altLang="en-US" sz="2400" b="1" u="sng" dirty="0" smtClean="0">
                <a:solidFill>
                  <a:srgbClr val="0000FF"/>
                </a:solidFill>
              </a:rPr>
              <a:t>重述</a:t>
            </a:r>
            <a:r>
              <a:rPr lang="en-US" altLang="zh-CN" sz="2400" b="1" u="sng" dirty="0" smtClean="0">
                <a:solidFill>
                  <a:srgbClr val="0000FF"/>
                </a:solidFill>
              </a:rPr>
              <a:t>) the</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definition in technical terms or notations</a:t>
            </a:r>
            <a:r>
              <a:rPr lang="en-US" altLang="zh-CN" sz="2400" b="1" dirty="0" smtClean="0"/>
              <a:t> so that the </a:t>
            </a:r>
          </a:p>
          <a:p>
            <a:pPr eaLnBrk="1" hangingPunct="1">
              <a:lnSpc>
                <a:spcPct val="90000"/>
              </a:lnSpc>
              <a:buFontTx/>
              <a:buNone/>
            </a:pPr>
            <a:r>
              <a:rPr lang="en-US" altLang="zh-CN" sz="2400" b="1" dirty="0" smtClean="0"/>
              <a:t>      designer can start on the design</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Configuration management</a:t>
            </a:r>
            <a:r>
              <a:rPr lang="en-US" altLang="zh-CN" sz="2400" b="1" dirty="0" smtClean="0"/>
              <a:t>: supports direct</a:t>
            </a:r>
          </a:p>
          <a:p>
            <a:pPr eaLnBrk="1" hangingPunct="1">
              <a:lnSpc>
                <a:spcPct val="90000"/>
              </a:lnSpc>
              <a:buFontTx/>
              <a:buNone/>
            </a:pPr>
            <a:r>
              <a:rPr lang="en-US" altLang="zh-CN" sz="2400" b="1" dirty="0" smtClean="0"/>
              <a:t>      correspondence between the two documents</a:t>
            </a:r>
          </a:p>
          <a:p>
            <a:pPr eaLnBrk="1" hangingPunct="1">
              <a:lnSpc>
                <a:spcPct val="90000"/>
              </a:lnSpc>
              <a:buFontTx/>
              <a:buNone/>
            </a:pPr>
            <a:r>
              <a:rPr lang="en-US" altLang="zh-CN" sz="2400" b="1" dirty="0" smtClean="0"/>
              <a:t>      </a:t>
            </a:r>
            <a:r>
              <a:rPr lang="en-US" altLang="zh-CN" sz="2000" b="1" dirty="0" smtClean="0"/>
              <a:t>( a set of procedures that track </a:t>
            </a:r>
            <a:r>
              <a:rPr lang="en-US" altLang="zh-CN" sz="2000" b="1" u="sng" dirty="0" smtClean="0">
                <a:solidFill>
                  <a:srgbClr val="0000FF"/>
                </a:solidFill>
              </a:rPr>
              <a:t>several stages</a:t>
            </a:r>
            <a:r>
              <a:rPr lang="en-US" altLang="zh-CN" sz="2000" b="1" dirty="0" smtClean="0"/>
              <a:t> ) </a:t>
            </a:r>
          </a:p>
          <a:p>
            <a:pPr eaLnBrk="1" hangingPunct="1">
              <a:lnSpc>
                <a:spcPct val="90000"/>
              </a:lnSpc>
              <a:buFontTx/>
              <a:buNone/>
            </a:pPr>
            <a:r>
              <a:rPr lang="en-US" altLang="zh-CN" sz="2000" b="1" dirty="0" smtClean="0"/>
              <a:t>     </a:t>
            </a:r>
            <a:r>
              <a:rPr lang="en-US" altLang="zh-CN" sz="2400" b="1" dirty="0" smtClean="0">
                <a:solidFill>
                  <a:srgbClr val="0000FF"/>
                </a:solidFill>
              </a:rPr>
              <a:t>(</a:t>
            </a:r>
            <a:r>
              <a:rPr lang="zh-CN" altLang="en-US" sz="2400" b="1" dirty="0" smtClean="0">
                <a:solidFill>
                  <a:srgbClr val="0000FF"/>
                </a:solidFill>
              </a:rPr>
              <a:t>配置管理：使软件过程各阶段文档保持一致的系列过程</a:t>
            </a:r>
            <a:r>
              <a:rPr lang="en-US" altLang="zh-CN" sz="2400" b="1" dirty="0" smtClean="0">
                <a:solidFill>
                  <a:srgbClr val="0000FF"/>
                </a:solidFill>
              </a:rPr>
              <a:t>)</a:t>
            </a:r>
          </a:p>
          <a:p>
            <a:pPr eaLnBrk="1" hangingPunct="1">
              <a:lnSpc>
                <a:spcPct val="90000"/>
              </a:lnSpc>
              <a:buFontTx/>
              <a:buNone/>
            </a:pPr>
            <a:r>
              <a:rPr lang="en-US" altLang="zh-CN" sz="2000" b="1" dirty="0" smtClean="0"/>
              <a:t>       (</a:t>
            </a:r>
            <a:r>
              <a:rPr lang="en-US" altLang="zh-CN" sz="2000" b="1" u="sng" dirty="0" smtClean="0">
                <a:solidFill>
                  <a:srgbClr val="FF0000"/>
                </a:solidFill>
              </a:rPr>
              <a:t>it provides the threads that tie the system parts together, </a:t>
            </a:r>
          </a:p>
          <a:p>
            <a:pPr eaLnBrk="1" hangingPunct="1">
              <a:lnSpc>
                <a:spcPct val="90000"/>
              </a:lnSpc>
              <a:buFontTx/>
              <a:buNone/>
            </a:pPr>
            <a:r>
              <a:rPr lang="en-US" altLang="zh-CN" sz="2000" b="1" u="sng" dirty="0" smtClean="0">
                <a:solidFill>
                  <a:srgbClr val="FF0000"/>
                </a:solidFill>
              </a:rPr>
              <a:t>       unifying components that have been developed separately</a:t>
            </a:r>
            <a:r>
              <a:rPr lang="en-US" altLang="zh-CN" sz="2000" b="1"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611561" y="1700212"/>
            <a:ext cx="8532440" cy="5157787"/>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Requirements defined </a:t>
            </a:r>
            <a:r>
              <a:rPr lang="en-GB" altLang="zh-CN" sz="2200" dirty="0" err="1" smtClean="0"/>
              <a:t>anywhwere</a:t>
            </a:r>
            <a:r>
              <a:rPr lang="en-GB" altLang="zh-CN" sz="2200" dirty="0" smtClean="0"/>
              <a:t> within the environment's domain, including the system's interface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Specification restricted only to the intersection between environment and system domain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marL="0"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200" dirty="0" smtClean="0"/>
              <a:t>旋转门：人是属于环境的，系统域只能检测是否有人投硬币或刷卡，以及门的开启和旋转角度及时间等，一般不管人是否走入等等。否则，要是全部场景考虑在内，则系统代价极大。</a:t>
            </a:r>
            <a:endParaRPr lang="en-GB" altLang="zh-CN" sz="2200" dirty="0" smtClean="0"/>
          </a:p>
        </p:txBody>
      </p:sp>
      <p:pic>
        <p:nvPicPr>
          <p:cNvPr id="29699" name="Picture 18"/>
          <p:cNvPicPr>
            <a:picLocks noChangeAspect="1" noChangeArrowheads="1"/>
          </p:cNvPicPr>
          <p:nvPr/>
        </p:nvPicPr>
        <p:blipFill>
          <a:blip r:embed="rId3" cstate="print"/>
          <a:srcRect/>
          <a:stretch>
            <a:fillRect/>
          </a:stretch>
        </p:blipFill>
        <p:spPr bwMode="auto">
          <a:xfrm>
            <a:off x="1258888" y="3213100"/>
            <a:ext cx="6913562" cy="2448148"/>
          </a:xfrm>
          <a:prstGeom prst="rect">
            <a:avLst/>
          </a:prstGeom>
          <a:noFill/>
          <a:ln w="9525">
            <a:noFill/>
            <a:miter lim="800000"/>
            <a:headEnd/>
            <a:tailEnd/>
          </a:ln>
        </p:spPr>
      </p:pic>
      <p:sp>
        <p:nvSpPr>
          <p:cNvPr id="2" name="文本框 1"/>
          <p:cNvSpPr txBox="1"/>
          <p:nvPr/>
        </p:nvSpPr>
        <p:spPr>
          <a:xfrm>
            <a:off x="107504" y="3356992"/>
            <a:ext cx="1008112" cy="1938992"/>
          </a:xfrm>
          <a:prstGeom prst="rect">
            <a:avLst/>
          </a:prstGeom>
          <a:solidFill>
            <a:schemeClr val="bg1">
              <a:lumMod val="65000"/>
            </a:schemeClr>
          </a:solidFill>
          <a:ln w="15875">
            <a:solidFill>
              <a:schemeClr val="accent1"/>
            </a:solidFill>
          </a:ln>
        </p:spPr>
        <p:txBody>
          <a:bodyPr wrap="square" rtlCol="0">
            <a:spAutoFit/>
          </a:bodyPr>
          <a:lstStyle/>
          <a:p>
            <a:r>
              <a:rPr lang="zh-CN" altLang="en-US" sz="2000" dirty="0" smtClean="0"/>
              <a:t>需求不能解决所有问题，特别是环境方面</a:t>
            </a:r>
            <a:endParaRPr lang="zh-CN" altLang="en-US" sz="2000" dirty="0"/>
          </a:p>
        </p:txBody>
      </p:sp>
      <p:cxnSp>
        <p:nvCxnSpPr>
          <p:cNvPr id="4" name="直接箭头连接符 3"/>
          <p:cNvCxnSpPr/>
          <p:nvPr/>
        </p:nvCxnSpPr>
        <p:spPr bwMode="auto">
          <a:xfrm flipV="1">
            <a:off x="1115616" y="4437112"/>
            <a:ext cx="288032" cy="432048"/>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45B4454-DCB7-4FAE-A6A0-D4AF81674FC7}" type="slidenum">
              <a:rPr lang="en-US" altLang="zh-CN" smtClean="0">
                <a:latin typeface="Arial" charset="0"/>
              </a:rPr>
              <a:pPr/>
              <a:t>29</a:t>
            </a:fld>
            <a:endParaRPr lang="en-US" altLang="zh-CN" smtClean="0">
              <a:latin typeface="Arial" charset="0"/>
            </a:endParaRPr>
          </a:p>
        </p:txBody>
      </p:sp>
      <p:sp>
        <p:nvSpPr>
          <p:cNvPr id="307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solidFill>
                  <a:schemeClr val="bg2"/>
                </a:solidFill>
                <a:latin typeface="楷体_GB2312" pitchFamily="49" charset="-122"/>
              </a:rPr>
              <a:t>        </a:t>
            </a:r>
            <a:r>
              <a:rPr lang="zh-CN" altLang="en-US" b="1" dirty="0" smtClean="0">
                <a:solidFill>
                  <a:schemeClr val="bg2"/>
                </a:solidFill>
                <a:latin typeface="楷体_GB2312" pitchFamily="49" charset="-122"/>
              </a:rPr>
              <a:t>软件配置管理的进一步说明</a:t>
            </a:r>
          </a:p>
          <a:p>
            <a:pPr algn="just" eaLnBrk="1" hangingPunct="1">
              <a:lnSpc>
                <a:spcPct val="90000"/>
              </a:lnSpc>
              <a:buClr>
                <a:schemeClr val="accent2"/>
              </a:buClr>
              <a:buSzPct val="120000"/>
              <a:buFont typeface="Wingdings" pitchFamily="2" charset="2"/>
              <a:buChar char="§"/>
            </a:pPr>
            <a:r>
              <a:rPr lang="en-US" altLang="zh-CN" sz="2400" b="1" dirty="0" err="1" smtClean="0">
                <a:latin typeface="宋体" pitchFamily="2" charset="-122"/>
              </a:rPr>
              <a:t>W.Babich</a:t>
            </a:r>
            <a:r>
              <a:rPr lang="en-US" altLang="zh-CN" sz="2400" b="1" dirty="0" smtClean="0">
                <a:latin typeface="宋体" pitchFamily="2" charset="-122"/>
              </a:rPr>
              <a:t> </a:t>
            </a:r>
            <a:r>
              <a:rPr lang="zh-CN" altLang="en-US" sz="2400" b="1" dirty="0" smtClean="0">
                <a:latin typeface="宋体" pitchFamily="2" charset="-122"/>
              </a:rPr>
              <a:t>的解释性定义：</a:t>
            </a:r>
          </a:p>
          <a:p>
            <a:pPr algn="just" eaLnBrk="1" hangingPunct="1">
              <a:lnSpc>
                <a:spcPct val="90000"/>
              </a:lnSpc>
              <a:buFontTx/>
              <a:buNone/>
            </a:pPr>
            <a:r>
              <a:rPr lang="zh-CN" altLang="en-US" sz="2400" b="1" dirty="0" smtClean="0">
                <a:latin typeface="宋体" pitchFamily="2" charset="-122"/>
              </a:rPr>
              <a:t>      </a:t>
            </a:r>
            <a:r>
              <a:rPr lang="zh-CN" altLang="en-US" sz="2400" b="1" u="sng" dirty="0" smtClean="0">
                <a:solidFill>
                  <a:srgbClr val="CC0000"/>
                </a:solidFill>
                <a:latin typeface="宋体" pitchFamily="2" charset="-122"/>
              </a:rPr>
              <a:t>软件配置管理</a:t>
            </a:r>
            <a:r>
              <a:rPr lang="zh-CN" altLang="en-US" sz="2400" b="1" u="sng" dirty="0" smtClean="0">
                <a:solidFill>
                  <a:srgbClr val="0000FF"/>
                </a:solidFill>
                <a:latin typeface="宋体" pitchFamily="2" charset="-122"/>
              </a:rPr>
              <a:t>是一种标识、组织和控制修改的技术，目的是最有效的提高生产率。软件配置管理能协调软件开发，使混乱减少到最小。</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软件配置管理的任务</a:t>
            </a:r>
            <a:r>
              <a:rPr lang="en-US" altLang="zh-CN" sz="2000" b="1" dirty="0" smtClean="0">
                <a:latin typeface="宋体" pitchFamily="2" charset="-122"/>
              </a:rPr>
              <a:t>(</a:t>
            </a:r>
            <a:r>
              <a:rPr lang="zh-CN" altLang="en-US" sz="2000" b="1" dirty="0" smtClean="0">
                <a:latin typeface="宋体" pitchFamily="2" charset="-122"/>
              </a:rPr>
              <a:t>大型项目开发时</a:t>
            </a:r>
            <a:r>
              <a:rPr lang="en-US" altLang="zh-CN" sz="2000" b="1" dirty="0" smtClean="0">
                <a:latin typeface="宋体" pitchFamily="2" charset="-122"/>
              </a:rPr>
              <a:t>,</a:t>
            </a:r>
            <a:r>
              <a:rPr lang="zh-CN" altLang="en-US" sz="2000" b="1" dirty="0" smtClean="0">
                <a:latin typeface="宋体" pitchFamily="2" charset="-122"/>
              </a:rPr>
              <a:t>下面每一项都可能展开</a:t>
            </a:r>
            <a:r>
              <a:rPr lang="en-US" altLang="zh-CN" sz="2000" b="1" dirty="0" smtClean="0">
                <a:latin typeface="宋体" pitchFamily="2" charset="-122"/>
              </a:rPr>
              <a:t>:)</a:t>
            </a:r>
          </a:p>
          <a:p>
            <a:pPr lvl="1" algn="just" eaLnBrk="1" hangingPunct="1">
              <a:lnSpc>
                <a:spcPct val="90000"/>
              </a:lnSpc>
              <a:buFontTx/>
              <a:buNone/>
            </a:pPr>
            <a:r>
              <a:rPr lang="en-US" altLang="zh-CN" dirty="0" smtClean="0">
                <a:latin typeface="Times New Roman" pitchFamily="18" charset="0"/>
              </a:rPr>
              <a:t>——</a:t>
            </a:r>
            <a:r>
              <a:rPr lang="zh-CN" altLang="en-US" sz="2000" b="1" dirty="0" smtClean="0">
                <a:latin typeface="楷体_GB2312" pitchFamily="49" charset="-122"/>
              </a:rPr>
              <a:t>制定软件配置管理计划</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确定配置标识规则</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实施变更控制</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报告配置状态</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进行配置审核</a:t>
            </a:r>
          </a:p>
          <a:p>
            <a:pPr lvl="1"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进行版本管理和发行管理 </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配置管理工具</a:t>
            </a:r>
            <a:r>
              <a:rPr lang="en-US" altLang="zh-CN" sz="2400" b="1" dirty="0" smtClean="0">
                <a:latin typeface="宋体" pitchFamily="2" charset="-122"/>
              </a:rPr>
              <a:t>:</a:t>
            </a:r>
            <a:r>
              <a:rPr lang="zh-CN" altLang="en-US" sz="2400" b="1" dirty="0" smtClean="0">
                <a:latin typeface="宋体" pitchFamily="2" charset="-122"/>
              </a:rPr>
              <a:t>早期</a:t>
            </a:r>
            <a:r>
              <a:rPr lang="en-US" altLang="zh-CN" sz="2400" b="1" dirty="0" smtClean="0">
                <a:latin typeface="宋体" pitchFamily="2" charset="-122"/>
              </a:rPr>
              <a:t>CVS,</a:t>
            </a:r>
            <a:r>
              <a:rPr lang="en-US" altLang="zh-CN" sz="2400" b="1" dirty="0" smtClean="0">
                <a:latin typeface="Times New Roman" pitchFamily="18" charset="0"/>
              </a:rPr>
              <a:t>……</a:t>
            </a:r>
            <a:r>
              <a:rPr lang="en-US" altLang="zh-CN" sz="2400" b="1" dirty="0" smtClean="0">
                <a:latin typeface="宋体" pitchFamily="2" charset="-122"/>
              </a:rPr>
              <a:t>.</a:t>
            </a:r>
            <a:r>
              <a:rPr lang="zh-CN" altLang="en-US" sz="2400" b="1" dirty="0" smtClean="0">
                <a:latin typeface="宋体" pitchFamily="2" charset="-122"/>
              </a:rPr>
              <a:t>。开源系统 </a:t>
            </a:r>
            <a:r>
              <a:rPr lang="en-US" altLang="zh-CN" b="1" dirty="0" smtClean="0">
                <a:latin typeface="宋体" pitchFamily="2" charset="-122"/>
              </a:rPr>
              <a:t>+</a:t>
            </a:r>
            <a:r>
              <a:rPr lang="en-US" altLang="zh-CN" sz="2400" b="1" dirty="0" smtClean="0">
                <a:latin typeface="宋体" pitchFamily="2" charset="-122"/>
              </a:rPr>
              <a:t> </a:t>
            </a:r>
            <a:r>
              <a:rPr lang="zh-CN" altLang="en-US" sz="2400" b="1" dirty="0" smtClean="0">
                <a:latin typeface="宋体" pitchFamily="2" charset="-122"/>
              </a:rPr>
              <a:t>二次开发。</a:t>
            </a:r>
            <a:r>
              <a:rPr lang="en-US" altLang="zh-CN" sz="2400" b="1" dirty="0" smtClean="0">
                <a:latin typeface="宋体" pitchFamily="2" charset="-122"/>
              </a:rPr>
              <a:t> </a:t>
            </a:r>
            <a:endParaRPr lang="en-US" altLang="zh-CN" sz="2400" b="1" dirty="0" smtClean="0">
              <a:latin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68080798-480B-4C2E-ADFF-C53663D5FC43}" type="slidenum">
              <a:rPr lang="en-US" altLang="zh-CN" smtClean="0">
                <a:latin typeface="Arial" charset="0"/>
              </a:rPr>
              <a:pPr/>
              <a:t>3</a:t>
            </a:fld>
            <a:endParaRPr lang="en-US" altLang="zh-CN" smtClean="0">
              <a:latin typeface="Arial" charset="0"/>
            </a:endParaRPr>
          </a:p>
        </p:txBody>
      </p:sp>
      <p:sp>
        <p:nvSpPr>
          <p:cNvPr id="10243" name="Rectangle 2"/>
          <p:cNvSpPr>
            <a:spLocks noGrp="1" noChangeArrowheads="1"/>
          </p:cNvSpPr>
          <p:nvPr>
            <p:ph type="title"/>
          </p:nvPr>
        </p:nvSpPr>
        <p:spPr/>
        <p:txBody>
          <a:bodyPr/>
          <a:lstStyle/>
          <a:p>
            <a:pPr eaLnBrk="1" hangingPunct="1"/>
            <a:endParaRPr lang="zh-CN" altLang="zh-CN" smtClean="0"/>
          </a:p>
        </p:txBody>
      </p:sp>
      <p:sp>
        <p:nvSpPr>
          <p:cNvPr id="10244" name="Rectangle 3"/>
          <p:cNvSpPr>
            <a:spLocks noGrp="1" noChangeArrowheads="1"/>
          </p:cNvSpPr>
          <p:nvPr>
            <p:ph type="body" idx="1"/>
          </p:nvPr>
        </p:nvSpPr>
        <p:spPr/>
        <p:txBody>
          <a:bodyPr/>
          <a:lstStyle/>
          <a:p>
            <a:pPr eaLnBrk="1" hangingPunct="1"/>
            <a:endParaRPr lang="zh-CN" altLang="zh-CN" smtClean="0"/>
          </a:p>
        </p:txBody>
      </p:sp>
      <p:sp>
        <p:nvSpPr>
          <p:cNvPr id="10245" name="Rectangle 4"/>
          <p:cNvSpPr>
            <a:spLocks noChangeArrowheads="1"/>
          </p:cNvSpPr>
          <p:nvPr/>
        </p:nvSpPr>
        <p:spPr bwMode="auto">
          <a:xfrm>
            <a:off x="1885950" y="914400"/>
            <a:ext cx="247650" cy="879475"/>
          </a:xfrm>
          <a:prstGeom prst="rect">
            <a:avLst/>
          </a:prstGeom>
          <a:noFill/>
          <a:ln w="9525" algn="ctr">
            <a:noFill/>
            <a:miter lim="800000"/>
            <a:headEnd/>
            <a:tailEnd/>
          </a:ln>
        </p:spPr>
        <p:txBody>
          <a:bodyPr wrap="none" lIns="92075" tIns="177744" rIns="92075" bIns="184092" anchor="ctr">
            <a:spAutoFit/>
          </a:bodyPr>
          <a:lstStyle/>
          <a:p>
            <a:pPr>
              <a:spcBef>
                <a:spcPct val="0"/>
              </a:spcBef>
              <a:buClrTx/>
              <a:buSzTx/>
            </a:pPr>
            <a:r>
              <a:rPr lang="en-US" altLang="zh-CN" sz="1000" b="0">
                <a:latin typeface="宋体" pitchFamily="2" charset="-122"/>
                <a:cs typeface="Times New Roman" pitchFamily="18" charset="0"/>
              </a:rPr>
              <a:t> </a:t>
            </a:r>
            <a:endParaRPr lang="en-US" altLang="zh-CN" sz="1400">
              <a:ea typeface="黑体" pitchFamily="49" charset="-122"/>
              <a:cs typeface="Times New Roman" pitchFamily="18" charset="0"/>
            </a:endParaRPr>
          </a:p>
          <a:p>
            <a:pPr eaLnBrk="0" hangingPunct="0">
              <a:spcBef>
                <a:spcPct val="0"/>
              </a:spcBef>
              <a:buClrTx/>
              <a:buSzTx/>
            </a:pPr>
            <a:endParaRPr lang="en-US" altLang="zh-CN" b="0">
              <a:latin typeface="Times New Roman" pitchFamily="18" charset="0"/>
            </a:endParaRPr>
          </a:p>
        </p:txBody>
      </p:sp>
      <p:graphicFrame>
        <p:nvGraphicFramePr>
          <p:cNvPr id="269414" name="Group 102"/>
          <p:cNvGraphicFramePr>
            <a:graphicFrameLocks noGrp="1"/>
          </p:cNvGraphicFramePr>
          <p:nvPr>
            <p:extLst>
              <p:ext uri="{D42A27DB-BD31-4B8C-83A1-F6EECF244321}">
                <p14:modId xmlns:p14="http://schemas.microsoft.com/office/powerpoint/2010/main" val="3267391362"/>
              </p:ext>
            </p:extLst>
          </p:nvPr>
        </p:nvGraphicFramePr>
        <p:xfrm>
          <a:off x="323850" y="0"/>
          <a:ext cx="8820150" cy="6858001"/>
        </p:xfrm>
        <a:graphic>
          <a:graphicData uri="http://schemas.openxmlformats.org/drawingml/2006/table">
            <a:tbl>
              <a:tblPr/>
              <a:tblGrid>
                <a:gridCol w="1447800"/>
                <a:gridCol w="7372350"/>
              </a:tblGrid>
              <a:tr h="162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功能描述</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实现对现有图档资料的借阅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复制功能，其中借阅是对非电子文档而言的，复制是对电子文档而言的。</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支持文件</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endParaRPr kumimoji="1"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993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输入</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22225"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复制申请信息，包括申请人、申请借阅的资料编号（图号或文件编号）、申请时间、申请原因、备注等</a:t>
                      </a:r>
                    </a:p>
                    <a:p>
                      <a:pPr marL="0" marR="0" lvl="0" indent="22225"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87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加工</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（事件流）</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提出图档的借阅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对申请信息进行</a:t>
                      </a:r>
                      <a:r>
                        <a:rPr kumimoji="1" lang="zh-CN" altLang="en-US" sz="1800" b="1" i="0" u="none" strike="noStrike" cap="none" normalizeH="0" baseline="0" dirty="0" smtClean="0">
                          <a:ln>
                            <a:noFill/>
                          </a:ln>
                          <a:solidFill>
                            <a:srgbClr val="FF0000"/>
                          </a:solidFill>
                          <a:effectLst/>
                          <a:latin typeface="Times New Roman" pitchFamily="18" charset="0"/>
                          <a:ea typeface="楷体_GB2312" pitchFamily="49" charset="-122"/>
                          <a:cs typeface="Times New Roman" pitchFamily="18" charset="0"/>
                        </a:rPr>
                        <a:t>审批</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，如果审批通过，则进行相应的图档借阅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复制操作，否则返回，重新申请。</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对已借阅的图档还有相应的归还功能，记录归还人及归还时间。</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复制操作有日志记录。</a:t>
                      </a:r>
                    </a:p>
                    <a:p>
                      <a:pPr marL="0" marR="0" lvl="0" indent="0" algn="l" defTabSz="914400" rtl="0" eaLnBrk="0" fontAlgn="base" latinLnBrk="0" hangingPunct="0">
                        <a:lnSpc>
                          <a:spcPct val="100000"/>
                        </a:lnSpc>
                        <a:spcBef>
                          <a:spcPct val="0"/>
                        </a:spcBef>
                        <a:spcAft>
                          <a:spcPct val="0"/>
                        </a:spcAft>
                        <a:buClrTx/>
                        <a:buSzTx/>
                        <a:buFontTx/>
                        <a:buNone/>
                        <a:tabLst>
                          <a:tab pos="374650" algn="l"/>
                        </a:tabLst>
                      </a:pPr>
                      <a:r>
                        <a:rPr kumimoji="1" lang="zh-CN" altLang="en-US" sz="18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可参考附表一</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业务规程描述表</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B110402</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图档借阅</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输出</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复制操作日志</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DFD</a:t>
                      </a: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图</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或活动图</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业务数据流程：</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FF"/>
                          </a:solidFill>
                          <a:effectLst/>
                          <a:latin typeface="Times New Roman" pitchFamily="18" charset="0"/>
                          <a:ea typeface="楷体_GB2312" pitchFamily="49" charset="-122"/>
                          <a:cs typeface="Times New Roman" pitchFamily="18" charset="0"/>
                        </a:rPr>
                        <a:t>           </a:t>
                      </a:r>
                      <a:endPar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
        <p:nvSpPr>
          <p:cNvPr id="2" name="文本框 1"/>
          <p:cNvSpPr txBox="1"/>
          <p:nvPr/>
        </p:nvSpPr>
        <p:spPr>
          <a:xfrm>
            <a:off x="5292080" y="809417"/>
            <a:ext cx="3312368" cy="1323439"/>
          </a:xfrm>
          <a:prstGeom prst="rect">
            <a:avLst/>
          </a:prstGeom>
          <a:solidFill>
            <a:schemeClr val="accent5">
              <a:lumMod val="90000"/>
            </a:schemeClr>
          </a:solidFill>
          <a:ln>
            <a:solidFill>
              <a:srgbClr val="FF0000"/>
            </a:solidFill>
          </a:ln>
        </p:spPr>
        <p:txBody>
          <a:bodyPr wrap="square" rtlCol="0">
            <a:spAutoFit/>
          </a:bodyPr>
          <a:lstStyle/>
          <a:p>
            <a:r>
              <a:rPr lang="zh-CN" altLang="en-US" sz="2000" dirty="0" smtClean="0"/>
              <a:t>设计师很可能就按照自己的理解做下去了，若是多角色合审，而审核前有需要不同准备的要求呢？</a:t>
            </a:r>
            <a:endParaRPr lang="zh-CN" altLang="en-US" sz="2000" dirty="0"/>
          </a:p>
        </p:txBody>
      </p:sp>
      <p:cxnSp>
        <p:nvCxnSpPr>
          <p:cNvPr id="4" name="直接箭头连接符 3"/>
          <p:cNvCxnSpPr/>
          <p:nvPr/>
        </p:nvCxnSpPr>
        <p:spPr bwMode="auto">
          <a:xfrm flipH="1">
            <a:off x="4067944" y="2050197"/>
            <a:ext cx="1224136" cy="152281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854A5EFF-18AE-4A6E-8553-0F2F95BB0FD5}" type="slidenum">
              <a:rPr lang="en-US" altLang="zh-CN" smtClean="0">
                <a:latin typeface="Arial" charset="0"/>
              </a:rPr>
              <a:pPr/>
              <a:t>30</a:t>
            </a:fld>
            <a:endParaRPr lang="en-US" altLang="zh-CN"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1748" name="Rectangle 3"/>
          <p:cNvSpPr>
            <a:spLocks noGrp="1" noChangeArrowheads="1"/>
          </p:cNvSpPr>
          <p:nvPr>
            <p:ph type="body" idx="1"/>
          </p:nvPr>
        </p:nvSpPr>
        <p:spPr>
          <a:xfrm>
            <a:off x="762000" y="1752600"/>
            <a:ext cx="8382000" cy="5105400"/>
          </a:xfrm>
        </p:spPr>
        <p:txBody>
          <a:bodyPr/>
          <a:lstStyle/>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软件配置管理与软件开发过程的区别</a:t>
            </a:r>
          </a:p>
          <a:p>
            <a:pPr lvl="1" eaLnBrk="1" hangingPunct="1">
              <a:lnSpc>
                <a:spcPct val="90000"/>
              </a:lnSpc>
            </a:pPr>
            <a:r>
              <a:rPr lang="zh-CN" altLang="en-US" sz="1800" b="1" smtClean="0">
                <a:solidFill>
                  <a:schemeClr val="bg2"/>
                </a:solidFill>
              </a:rPr>
              <a:t> </a:t>
            </a:r>
            <a:r>
              <a:rPr lang="zh-CN" altLang="en-US" sz="2000" b="1" smtClean="0">
                <a:solidFill>
                  <a:schemeClr val="bg2"/>
                </a:solidFill>
              </a:rPr>
              <a:t>两类不同的变更：</a:t>
            </a:r>
          </a:p>
          <a:p>
            <a:pPr lvl="2" eaLnBrk="1" hangingPunct="1">
              <a:lnSpc>
                <a:spcPct val="90000"/>
              </a:lnSpc>
              <a:buClr>
                <a:srgbClr val="0000FF"/>
              </a:buClr>
            </a:pPr>
            <a:r>
              <a:rPr lang="zh-CN" altLang="en-US" b="1" smtClean="0">
                <a:solidFill>
                  <a:schemeClr val="bg2"/>
                </a:solidFill>
              </a:rPr>
              <a:t>开发阶段内部发生的变更：</a:t>
            </a:r>
          </a:p>
          <a:p>
            <a:pPr lvl="2" eaLnBrk="1" hangingPunct="1">
              <a:lnSpc>
                <a:spcPct val="90000"/>
              </a:lnSpc>
              <a:buClr>
                <a:srgbClr val="0000FF"/>
              </a:buClr>
            </a:pPr>
            <a:r>
              <a:rPr lang="zh-CN" altLang="en-US" b="1" smtClean="0">
                <a:solidFill>
                  <a:schemeClr val="bg2"/>
                </a:solidFill>
              </a:rPr>
              <a:t>开发过程解决不了的变更：</a:t>
            </a:r>
          </a:p>
          <a:p>
            <a:pPr lvl="1" eaLnBrk="1" hangingPunct="1">
              <a:lnSpc>
                <a:spcPct val="90000"/>
              </a:lnSpc>
            </a:pPr>
            <a:r>
              <a:rPr lang="zh-CN" altLang="en-US" sz="2000" b="1" smtClean="0">
                <a:solidFill>
                  <a:schemeClr val="bg2"/>
                </a:solidFill>
              </a:rPr>
              <a:t>变更的评估和批准以及变更实施都要由软件配置管理人员去做。</a:t>
            </a:r>
          </a:p>
          <a:p>
            <a:pPr lvl="1" eaLnBrk="1" hangingPunct="1">
              <a:lnSpc>
                <a:spcPct val="90000"/>
              </a:lnSpc>
            </a:pPr>
            <a:r>
              <a:rPr lang="zh-CN" altLang="en-US" sz="2000" b="1" u="sng" smtClean="0">
                <a:solidFill>
                  <a:srgbClr val="0000FF"/>
                </a:solidFill>
              </a:rPr>
              <a:t>开发过程应纳入配置管理过程的控制之下。</a:t>
            </a:r>
          </a:p>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忽视软件配置管理可能导致的混乱现象</a:t>
            </a:r>
            <a:endParaRPr lang="zh-CN" altLang="en-US" b="1" smtClean="0">
              <a:solidFill>
                <a:schemeClr val="bg2"/>
              </a:solidFill>
            </a:endParaRPr>
          </a:p>
          <a:p>
            <a:pPr lvl="1" eaLnBrk="1" hangingPunct="1">
              <a:lnSpc>
                <a:spcPct val="90000"/>
              </a:lnSpc>
            </a:pPr>
            <a:r>
              <a:rPr lang="zh-CN" altLang="en-US" sz="2000" b="1" smtClean="0"/>
              <a:t>发错了版本</a:t>
            </a:r>
          </a:p>
          <a:p>
            <a:pPr lvl="1" eaLnBrk="1" hangingPunct="1">
              <a:lnSpc>
                <a:spcPct val="90000"/>
              </a:lnSpc>
            </a:pPr>
            <a:r>
              <a:rPr lang="zh-CN" altLang="en-US" sz="2000" b="1" smtClean="0"/>
              <a:t>安装后不工作</a:t>
            </a:r>
          </a:p>
          <a:p>
            <a:pPr lvl="1" eaLnBrk="1" hangingPunct="1">
              <a:lnSpc>
                <a:spcPct val="90000"/>
              </a:lnSpc>
            </a:pPr>
            <a:r>
              <a:rPr lang="zh-CN" altLang="en-US" sz="2000" b="1" smtClean="0"/>
              <a:t>异地不能正常工作</a:t>
            </a:r>
          </a:p>
          <a:p>
            <a:pPr lvl="1" eaLnBrk="1" hangingPunct="1">
              <a:lnSpc>
                <a:spcPct val="90000"/>
              </a:lnSpc>
            </a:pPr>
            <a:r>
              <a:rPr lang="zh-CN" altLang="en-US" sz="2000" b="1" smtClean="0"/>
              <a:t>已经解决的缺陷过后又出现错误</a:t>
            </a:r>
          </a:p>
          <a:p>
            <a:pPr lvl="1" eaLnBrk="1" hangingPunct="1">
              <a:lnSpc>
                <a:spcPct val="90000"/>
              </a:lnSpc>
            </a:pPr>
            <a:r>
              <a:rPr lang="zh-CN" altLang="en-US" sz="2000" b="1" smtClean="0"/>
              <a:t>开发人员把产品拿出去出售赢利</a:t>
            </a:r>
          </a:p>
          <a:p>
            <a:pPr lvl="1" eaLnBrk="1" hangingPunct="1">
              <a:lnSpc>
                <a:spcPct val="90000"/>
              </a:lnSpc>
            </a:pPr>
            <a:r>
              <a:rPr lang="zh-CN" altLang="en-US" sz="2000" b="1" smtClean="0"/>
              <a:t>找不到最新修改了的源程序</a:t>
            </a:r>
          </a:p>
          <a:p>
            <a:pPr lvl="1" eaLnBrk="1" hangingPunct="1">
              <a:lnSpc>
                <a:spcPct val="90000"/>
              </a:lnSpc>
            </a:pPr>
            <a:r>
              <a:rPr lang="zh-CN" altLang="en-US" sz="2000" b="1" smtClean="0">
                <a:solidFill>
                  <a:srgbClr val="0000FF"/>
                </a:solidFill>
              </a:rPr>
              <a:t>找不到编程序的人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7139E970-8205-4F36-A0B0-B9BF8DCA4EF0}" type="slidenum">
              <a:rPr lang="en-US" altLang="zh-CN" smtClean="0">
                <a:latin typeface="Arial" charset="0"/>
              </a:rPr>
              <a:pPr/>
              <a:t>31</a:t>
            </a:fld>
            <a:endParaRPr lang="en-US" altLang="zh-CN" smtClean="0">
              <a:latin typeface="Arial" charset="0"/>
            </a:endParaRPr>
          </a:p>
        </p:txBody>
      </p:sp>
      <p:sp>
        <p:nvSpPr>
          <p:cNvPr id="327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27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4.4 Characteristics of Requirements(</a:t>
            </a:r>
            <a:r>
              <a:rPr lang="zh-CN" altLang="en-US" b="1" dirty="0" smtClean="0"/>
              <a:t>需求的特征</a:t>
            </a:r>
            <a:r>
              <a:rPr lang="en-US" altLang="zh-CN" b="1" dirty="0" smtClean="0"/>
              <a:t>)  </a:t>
            </a:r>
          </a:p>
          <a:p>
            <a:pPr eaLnBrk="1" hangingPunct="1">
              <a:buFontTx/>
              <a:buNone/>
            </a:pPr>
            <a:r>
              <a:rPr lang="en-US" altLang="zh-CN" sz="2000" b="1" dirty="0" smtClean="0">
                <a:solidFill>
                  <a:schemeClr val="bg2"/>
                </a:solidFill>
                <a:cs typeface="Arial" charset="0"/>
                <a:sym typeface="Wingdings 2" pitchFamily="18" charset="2"/>
              </a:rPr>
              <a:t> ⓪</a:t>
            </a:r>
            <a:r>
              <a:rPr lang="en-US" altLang="zh-CN" sz="2400" b="1" dirty="0" smtClean="0"/>
              <a:t> Types of Requirements Document</a:t>
            </a:r>
            <a:r>
              <a:rPr lang="zh-CN" altLang="en-US" sz="2400" b="1" dirty="0" smtClean="0"/>
              <a:t>（需求文档的类型）</a:t>
            </a:r>
          </a:p>
          <a:p>
            <a:pPr lvl="1" eaLnBrk="1" hangingPunct="1"/>
            <a:r>
              <a:rPr lang="en-US" altLang="zh-CN" sz="2000" b="1" dirty="0" smtClean="0"/>
              <a:t>Physical environment</a:t>
            </a:r>
            <a:r>
              <a:rPr lang="zh-CN" altLang="en-US" sz="2000" b="1" dirty="0" smtClean="0"/>
              <a:t>（谈对物理环境之要求，不谈拓扑结构。）</a:t>
            </a:r>
            <a:endParaRPr lang="en-US" altLang="zh-CN" sz="2000" b="1" dirty="0" smtClean="0"/>
          </a:p>
          <a:p>
            <a:pPr lvl="1" eaLnBrk="1" hangingPunct="1"/>
            <a:r>
              <a:rPr lang="en-US" altLang="zh-CN" sz="2000" b="1" dirty="0" smtClean="0"/>
              <a:t>Interfaces </a:t>
            </a:r>
            <a:r>
              <a:rPr lang="zh-CN" altLang="en-US" sz="2000" b="1" dirty="0" smtClean="0"/>
              <a:t>（只谈人机交互的目标性问题）</a:t>
            </a:r>
            <a:endParaRPr lang="en-US" altLang="zh-CN" sz="2000" b="1" dirty="0" smtClean="0"/>
          </a:p>
          <a:p>
            <a:pPr lvl="1" eaLnBrk="1" hangingPunct="1"/>
            <a:r>
              <a:rPr lang="en-US" altLang="zh-CN" sz="2000" b="1" dirty="0" smtClean="0"/>
              <a:t>Users and human factors</a:t>
            </a:r>
          </a:p>
          <a:p>
            <a:pPr lvl="1" eaLnBrk="1" hangingPunct="1"/>
            <a:r>
              <a:rPr lang="en-US" altLang="zh-CN" sz="2000" b="1" u="sng" dirty="0" smtClean="0">
                <a:solidFill>
                  <a:srgbClr val="3333FF"/>
                </a:solidFill>
              </a:rPr>
              <a:t>Functionality</a:t>
            </a:r>
          </a:p>
          <a:p>
            <a:pPr lvl="1" eaLnBrk="1" hangingPunct="1"/>
            <a:r>
              <a:rPr lang="en-US" altLang="zh-CN" sz="2000" b="1" dirty="0" smtClean="0"/>
              <a:t>Documentation</a:t>
            </a:r>
          </a:p>
          <a:p>
            <a:pPr lvl="1" eaLnBrk="1" hangingPunct="1"/>
            <a:r>
              <a:rPr lang="en-US" altLang="zh-CN" sz="2000" b="1" u="sng" dirty="0" smtClean="0">
                <a:solidFill>
                  <a:srgbClr val="3333FF"/>
                </a:solidFill>
              </a:rPr>
              <a:t>Data</a:t>
            </a:r>
          </a:p>
          <a:p>
            <a:pPr lvl="1" eaLnBrk="1" hangingPunct="1"/>
            <a:r>
              <a:rPr lang="en-US" altLang="zh-CN" sz="2000" b="1" dirty="0" smtClean="0"/>
              <a:t>Resources</a:t>
            </a:r>
          </a:p>
          <a:p>
            <a:pPr lvl="1" eaLnBrk="1" hangingPunct="1"/>
            <a:r>
              <a:rPr lang="en-US" altLang="zh-CN" sz="2000" b="1" dirty="0" smtClean="0"/>
              <a:t>Security</a:t>
            </a:r>
          </a:p>
          <a:p>
            <a:pPr lvl="1" eaLnBrk="1" hangingPunct="1"/>
            <a:r>
              <a:rPr lang="en-US" altLang="zh-CN" sz="2000" b="1" dirty="0" smtClean="0"/>
              <a:t>Quality  </a:t>
            </a:r>
          </a:p>
          <a:p>
            <a:pPr lvl="1" eaLnBrk="1" hangingPunct="1"/>
            <a:r>
              <a:rPr lang="en-US" altLang="zh-CN" sz="2000" b="1" dirty="0" smtClean="0"/>
              <a:t>Quality assurance</a:t>
            </a:r>
          </a:p>
          <a:p>
            <a:pPr eaLnBrk="1" hangingPunct="1">
              <a:buFontTx/>
              <a:buNone/>
            </a:pPr>
            <a:endParaRPr lang="en-US" altLang="zh-CN" sz="2400" b="1" u="sng" dirty="0" smtClean="0"/>
          </a:p>
        </p:txBody>
      </p:sp>
      <p:sp>
        <p:nvSpPr>
          <p:cNvPr id="2" name="文本框 1"/>
          <p:cNvSpPr txBox="1"/>
          <p:nvPr/>
        </p:nvSpPr>
        <p:spPr>
          <a:xfrm>
            <a:off x="6228184" y="3933056"/>
            <a:ext cx="2808312" cy="707886"/>
          </a:xfrm>
          <a:prstGeom prst="rect">
            <a:avLst/>
          </a:prstGeom>
          <a:solidFill>
            <a:schemeClr val="bg1">
              <a:lumMod val="75000"/>
            </a:schemeClr>
          </a:solidFill>
          <a:ln w="19050">
            <a:solidFill>
              <a:srgbClr val="C00000"/>
            </a:solidFill>
          </a:ln>
        </p:spPr>
        <p:txBody>
          <a:bodyPr wrap="square" rtlCol="0">
            <a:spAutoFit/>
          </a:bodyPr>
          <a:lstStyle/>
          <a:p>
            <a:r>
              <a:rPr lang="zh-CN" altLang="en-US" sz="2000" dirty="0" smtClean="0"/>
              <a:t>设计师不认为分析师的拓扑结构就是合适的</a:t>
            </a:r>
            <a:endParaRPr lang="zh-CN" altLang="en-US" sz="2000" dirty="0"/>
          </a:p>
        </p:txBody>
      </p:sp>
      <p:cxnSp>
        <p:nvCxnSpPr>
          <p:cNvPr id="4" name="直接箭头连接符 3"/>
          <p:cNvCxnSpPr/>
          <p:nvPr/>
        </p:nvCxnSpPr>
        <p:spPr bwMode="auto">
          <a:xfrm flipV="1">
            <a:off x="8100392" y="2996952"/>
            <a:ext cx="0" cy="936104"/>
          </a:xfrm>
          <a:prstGeom prst="straightConnector1">
            <a:avLst/>
          </a:prstGeom>
          <a:noFill/>
          <a:ln w="19050"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1BC3EFD-03D8-47EF-9381-50A5D526EFAC}" type="slidenum">
              <a:rPr lang="en-US" altLang="zh-CN" smtClean="0">
                <a:latin typeface="Arial" charset="0"/>
              </a:rPr>
              <a:pPr/>
              <a:t>32</a:t>
            </a:fld>
            <a:endParaRPr lang="en-US" altLang="zh-CN" smtClean="0">
              <a:latin typeface="Arial" charset="0"/>
            </a:endParaRPr>
          </a:p>
        </p:txBody>
      </p:sp>
      <p:sp>
        <p:nvSpPr>
          <p:cNvPr id="337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379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solidFill>
                  <a:schemeClr val="bg2"/>
                </a:solidFill>
                <a:sym typeface="Wingdings 2" pitchFamily="18" charset="2"/>
              </a:rPr>
              <a:t> Note: </a:t>
            </a:r>
          </a:p>
          <a:p>
            <a:pPr eaLnBrk="1" hangingPunct="1">
              <a:buFontTx/>
              <a:buNone/>
            </a:pPr>
            <a:r>
              <a:rPr lang="en-US" altLang="zh-CN" sz="2400" b="1" dirty="0" smtClean="0">
                <a:solidFill>
                  <a:schemeClr val="bg2"/>
                </a:solidFill>
                <a:sym typeface="Wingdings 2" pitchFamily="18" charset="2"/>
              </a:rPr>
              <a:t>   A:requirement: </a:t>
            </a:r>
            <a:r>
              <a:rPr lang="en-US" altLang="zh-CN" sz="2400" b="1" u="sng" dirty="0" smtClean="0">
                <a:solidFill>
                  <a:srgbClr val="0000FF"/>
                </a:solidFill>
                <a:sym typeface="Wingdings 2" pitchFamily="18" charset="2"/>
              </a:rPr>
              <a:t>flow of </a:t>
            </a:r>
            <a:r>
              <a:rPr lang="en-US" altLang="zh-CN" sz="2400" b="1" u="sng" dirty="0" err="1" smtClean="0">
                <a:solidFill>
                  <a:srgbClr val="0000FF"/>
                </a:solidFill>
                <a:sym typeface="Wingdings 2" pitchFamily="18" charset="2"/>
              </a:rPr>
              <a:t>information+constraints</a:t>
            </a:r>
            <a:r>
              <a:rPr lang="en-US" altLang="zh-CN" sz="2400" b="1" u="sng" dirty="0" smtClean="0">
                <a:solidFill>
                  <a:srgbClr val="0000FF"/>
                </a:solidFill>
                <a:sym typeface="Wingdings 2" pitchFamily="18" charset="2"/>
              </a:rPr>
              <a:t>.</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(Includes: </a:t>
            </a:r>
            <a:r>
              <a:rPr lang="en-US" altLang="zh-CN" sz="2000" b="1" dirty="0" smtClean="0">
                <a:solidFill>
                  <a:schemeClr val="bg2"/>
                </a:solidFill>
                <a:sym typeface="Wingdings 2" pitchFamily="18" charset="2"/>
              </a:rPr>
              <a:t>source +transformation +destination +constrains</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B: </a:t>
            </a:r>
            <a:r>
              <a:rPr lang="en-US" altLang="zh-CN" sz="2400" b="1" u="sng" dirty="0" smtClean="0">
                <a:solidFill>
                  <a:srgbClr val="0000FF"/>
                </a:solidFill>
                <a:sym typeface="Wingdings 2" pitchFamily="18" charset="2"/>
              </a:rPr>
              <a:t>three purposes</a:t>
            </a:r>
            <a:r>
              <a:rPr lang="en-US" altLang="zh-CN" sz="2400" b="1" dirty="0" smtClean="0">
                <a:solidFill>
                  <a:schemeClr val="bg2"/>
                </a:solidFill>
                <a:sym typeface="Wingdings 2" pitchFamily="18" charset="2"/>
              </a:rPr>
              <a:t> </a:t>
            </a:r>
            <a:r>
              <a:rPr lang="en-US" altLang="zh-CN" sz="2400" b="1" dirty="0" smtClean="0">
                <a:solidFill>
                  <a:schemeClr val="bg2"/>
                </a:solidFill>
                <a:sym typeface="Wingdings" pitchFamily="2" charset="2"/>
              </a:rPr>
              <a:t>of requirements:</a:t>
            </a:r>
          </a:p>
          <a:p>
            <a:pPr eaLnBrk="1" hangingPunct="1">
              <a:buFontTx/>
              <a:buNone/>
            </a:pPr>
            <a:r>
              <a:rPr lang="en-US" altLang="zh-CN" sz="2400" b="1" dirty="0" smtClean="0">
                <a:solidFill>
                  <a:schemeClr val="bg2"/>
                </a:solidFill>
                <a:sym typeface="Wingdings" pitchFamily="2" charset="2"/>
              </a:rPr>
              <a:t>        X: understand ( the </a:t>
            </a:r>
            <a:r>
              <a:rPr lang="en-US" altLang="zh-CN" sz="2400" b="1" dirty="0" err="1" smtClean="0">
                <a:solidFill>
                  <a:schemeClr val="bg2"/>
                </a:solidFill>
                <a:sym typeface="Wingdings" pitchFamily="2" charset="2"/>
              </a:rPr>
              <a:t>customers’s</a:t>
            </a:r>
            <a:r>
              <a:rPr lang="en-US" altLang="zh-CN" sz="2400" b="1" dirty="0" smtClean="0">
                <a:solidFill>
                  <a:schemeClr val="bg2"/>
                </a:solidFill>
                <a:sym typeface="Wingdings" pitchFamily="2" charset="2"/>
              </a:rPr>
              <a:t> need )</a:t>
            </a:r>
          </a:p>
          <a:p>
            <a:pPr eaLnBrk="1" hangingPunct="1">
              <a:buFontTx/>
              <a:buNone/>
            </a:pPr>
            <a:r>
              <a:rPr lang="en-US" altLang="zh-CN" sz="2400" b="1" dirty="0" smtClean="0">
                <a:solidFill>
                  <a:schemeClr val="bg2"/>
                </a:solidFill>
                <a:sym typeface="Wingdings" pitchFamily="2" charset="2"/>
              </a:rPr>
              <a:t>        Y: </a:t>
            </a:r>
            <a:r>
              <a:rPr lang="en-US" altLang="zh-CN" sz="2400" b="1" dirty="0" err="1" smtClean="0">
                <a:solidFill>
                  <a:schemeClr val="bg2"/>
                </a:solidFill>
                <a:sym typeface="Wingdings" pitchFamily="2" charset="2"/>
              </a:rPr>
              <a:t>function+characteristic</a:t>
            </a:r>
            <a:r>
              <a:rPr lang="en-US" altLang="zh-CN" sz="2400" b="1" dirty="0" smtClean="0">
                <a:solidFill>
                  <a:schemeClr val="bg2"/>
                </a:solidFill>
                <a:sym typeface="Wingdings" pitchFamily="2" charset="2"/>
              </a:rPr>
              <a:t> </a:t>
            </a:r>
            <a:r>
              <a:rPr lang="en-US" altLang="zh-CN" sz="2000" b="1" dirty="0" smtClean="0">
                <a:solidFill>
                  <a:schemeClr val="bg2"/>
                </a:solidFill>
                <a:sym typeface="Wingdings" pitchFamily="2" charset="2"/>
              </a:rPr>
              <a:t>(will be realized by developer)</a:t>
            </a:r>
          </a:p>
          <a:p>
            <a:pPr eaLnBrk="1" hangingPunct="1">
              <a:buFontTx/>
              <a:buNone/>
            </a:pPr>
            <a:r>
              <a:rPr lang="en-US" altLang="zh-CN" sz="2400" b="1" dirty="0" smtClean="0">
                <a:solidFill>
                  <a:schemeClr val="bg2"/>
                </a:solidFill>
                <a:sym typeface="Wingdings" pitchFamily="2" charset="2"/>
              </a:rPr>
              <a:t>        Z: verifying the rightness(of the requirements)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pitchFamily="2" charset="2"/>
              </a:rPr>
              <a:t>characteristics</a:t>
            </a:r>
            <a:r>
              <a:rPr lang="en-US" altLang="zh-CN" sz="2400" b="1" dirty="0" smtClean="0">
                <a:solidFill>
                  <a:schemeClr val="bg2"/>
                </a:solidFill>
                <a:sym typeface="Wingdings" pitchFamily="2" charset="2"/>
              </a:rPr>
              <a:t>(of high quality requirement):</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A:correctness    B:consistency    C: accuracy  </a:t>
            </a:r>
          </a:p>
          <a:p>
            <a:pPr eaLnBrk="1" hangingPunct="1">
              <a:buFontTx/>
              <a:buNone/>
            </a:pPr>
            <a:r>
              <a:rPr lang="en-US" altLang="zh-CN" sz="2400" b="1" dirty="0" smtClean="0">
                <a:solidFill>
                  <a:schemeClr val="bg2"/>
                </a:solidFill>
                <a:sym typeface="Wingdings 2" pitchFamily="18" charset="2"/>
              </a:rPr>
              <a:t>     D: completeness    …………H: (see P155-156) </a:t>
            </a:r>
          </a:p>
          <a:p>
            <a:pPr eaLnBrk="1" hangingPunct="1">
              <a:buFontTx/>
              <a:buNone/>
            </a:pPr>
            <a:r>
              <a:rPr lang="en-US" altLang="zh-CN" sz="2400" b="1" dirty="0" smtClean="0">
                <a:solidFill>
                  <a:schemeClr val="bg2"/>
                </a:solidFill>
                <a:sym typeface="Wingdings 2" pitchFamily="18" charset="2"/>
              </a:rPr>
              <a:t>  example:155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前四节总结：需求不容易，制定大型需求要做耐心细致工作。</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7411C7A4-9F2D-4485-8F41-A307F5CE9551}" type="slidenum">
              <a:rPr lang="en-US" altLang="zh-CN" smtClean="0">
                <a:latin typeface="Arial" charset="0"/>
              </a:rPr>
              <a:pPr/>
              <a:t>33</a:t>
            </a:fld>
            <a:endParaRPr lang="en-US" altLang="zh-CN" smtClean="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4.5 Modeling Notation (</a:t>
            </a:r>
            <a:r>
              <a:rPr lang="zh-CN" altLang="en-US" sz="2400" b="1" dirty="0" smtClean="0"/>
              <a:t>建模符号描述系统 </a:t>
            </a:r>
            <a:r>
              <a:rPr lang="en-US" altLang="zh-CN" b="1" dirty="0" smtClean="0"/>
              <a:t>/ </a:t>
            </a:r>
            <a:r>
              <a:rPr lang="zh-CN" altLang="en-US" sz="2400" b="1" dirty="0" smtClean="0"/>
              <a:t>建模原语</a:t>
            </a:r>
            <a:r>
              <a:rPr lang="en-US" altLang="zh-CN" b="1" dirty="0" smtClean="0"/>
              <a:t>) </a:t>
            </a:r>
          </a:p>
          <a:p>
            <a:pPr eaLnBrk="1" hangingPunct="1">
              <a:lnSpc>
                <a:spcPct val="90000"/>
              </a:lnSpc>
              <a:buFontTx/>
              <a:buNone/>
            </a:pPr>
            <a:r>
              <a:rPr lang="en-US" altLang="zh-CN" b="1" dirty="0" smtClean="0"/>
              <a:t> 1. Reasons for requirements modeling:</a:t>
            </a:r>
          </a:p>
          <a:p>
            <a:pPr eaLnBrk="1" hangingPunct="1">
              <a:lnSpc>
                <a:spcPct val="90000"/>
              </a:lnSpc>
              <a:buFontTx/>
              <a:buNone/>
            </a:pPr>
            <a:r>
              <a:rPr lang="en-US" altLang="zh-CN" sz="2400" b="1" dirty="0" smtClean="0"/>
              <a:t>  A: two traits</a:t>
            </a:r>
            <a:r>
              <a:rPr lang="zh-CN" altLang="en-US" sz="2400" b="1" dirty="0" smtClean="0"/>
              <a:t>（特征）</a:t>
            </a:r>
            <a:r>
              <a:rPr lang="en-US" altLang="zh-CN" sz="2400" b="1" dirty="0" smtClean="0"/>
              <a:t> of engineering disciplines :</a:t>
            </a:r>
          </a:p>
          <a:p>
            <a:pPr eaLnBrk="1" hangingPunct="1">
              <a:lnSpc>
                <a:spcPct val="90000"/>
              </a:lnSpc>
              <a:buFontTx/>
              <a:buNone/>
            </a:pPr>
            <a:r>
              <a:rPr lang="en-US" altLang="zh-CN" sz="2400" b="1" dirty="0" smtClean="0"/>
              <a:t>       (1): repeatable processes .</a:t>
            </a:r>
          </a:p>
          <a:p>
            <a:pPr eaLnBrk="1" hangingPunct="1">
              <a:lnSpc>
                <a:spcPct val="90000"/>
              </a:lnSpc>
              <a:buFontTx/>
              <a:buNone/>
            </a:pPr>
            <a:r>
              <a:rPr lang="en-US" altLang="zh-CN" sz="2400" b="1" dirty="0" smtClean="0"/>
              <a:t>       (2): standard notations for modeling . </a:t>
            </a:r>
          </a:p>
          <a:p>
            <a:pPr eaLnBrk="1" hangingPunct="1">
              <a:lnSpc>
                <a:spcPct val="90000"/>
              </a:lnSpc>
              <a:buFontTx/>
              <a:buNone/>
            </a:pPr>
            <a:r>
              <a:rPr lang="en-US" altLang="zh-CN" sz="2400" b="1" dirty="0" smtClean="0"/>
              <a:t>  B: significance of requirement modeling: </a:t>
            </a:r>
          </a:p>
          <a:p>
            <a:pPr eaLnBrk="1" hangingPunct="1">
              <a:lnSpc>
                <a:spcPct val="90000"/>
              </a:lnSpc>
              <a:buFontTx/>
              <a:buNone/>
            </a:pPr>
            <a:r>
              <a:rPr lang="en-US" altLang="zh-CN" sz="2400" b="1" dirty="0" smtClean="0"/>
              <a:t>       by restating the requirements in a completely different form from the customer</a:t>
            </a:r>
            <a:r>
              <a:rPr lang="en-US" altLang="zh-CN" sz="2400" b="1" dirty="0" smtClean="0">
                <a:latin typeface="Times New Roman" pitchFamily="18" charset="0"/>
              </a:rPr>
              <a:t>’</a:t>
            </a:r>
            <a:r>
              <a:rPr lang="en-US" altLang="zh-CN" sz="2400" b="1" dirty="0" smtClean="0"/>
              <a:t>s original requests, we force the customer to examine our models carefully in order to validate the model</a:t>
            </a:r>
            <a:r>
              <a:rPr lang="en-US" altLang="zh-CN" sz="2400" b="1" dirty="0" smtClean="0">
                <a:latin typeface="Times New Roman" pitchFamily="18" charset="0"/>
              </a:rPr>
              <a:t>’</a:t>
            </a:r>
            <a:r>
              <a:rPr lang="en-US" altLang="zh-CN" sz="2400" b="1" dirty="0" smtClean="0"/>
              <a:t>s accuracy .</a:t>
            </a:r>
          </a:p>
          <a:p>
            <a:pPr eaLnBrk="1" hangingPunct="1">
              <a:lnSpc>
                <a:spcPct val="90000"/>
              </a:lnSpc>
              <a:buFontTx/>
              <a:buNone/>
            </a:pPr>
            <a:r>
              <a:rPr lang="en-US" altLang="zh-CN" sz="2400" b="1" dirty="0" smtClean="0"/>
              <a:t> C: notations of requirements modeling have different goals from that of notations of design modeling when decompose the two specifications </a:t>
            </a:r>
          </a:p>
        </p:txBody>
      </p:sp>
      <p:sp>
        <p:nvSpPr>
          <p:cNvPr id="186380" name="AutoShape 12"/>
          <p:cNvSpPr>
            <a:spLocks noChangeArrowheads="1"/>
          </p:cNvSpPr>
          <p:nvPr/>
        </p:nvSpPr>
        <p:spPr bwMode="auto">
          <a:xfrm>
            <a:off x="0" y="2924175"/>
            <a:ext cx="2484438" cy="3025775"/>
          </a:xfrm>
          <a:prstGeom prst="wedgeRectCallout">
            <a:avLst>
              <a:gd name="adj1" fmla="val -33898"/>
              <a:gd name="adj2" fmla="val -8606"/>
            </a:avLst>
          </a:prstGeom>
          <a:solidFill>
            <a:srgbClr val="CCFFCC"/>
          </a:solidFill>
          <a:ln w="22225" algn="ctr">
            <a:solidFill>
              <a:srgbClr val="800000"/>
            </a:solidFill>
            <a:miter lim="800000"/>
            <a:headEnd/>
            <a:tailEnd/>
          </a:ln>
        </p:spPr>
        <p:txBody>
          <a:bodyPr lIns="92075" tIns="46038" rIns="92075" bIns="46038"/>
          <a:lstStyle/>
          <a:p>
            <a:pPr marL="342900" indent="-342900" algn="ctr"/>
            <a:r>
              <a:rPr lang="zh-CN" altLang="en-US"/>
              <a:t>需求中的分解是</a:t>
            </a:r>
          </a:p>
          <a:p>
            <a:pPr marL="342900" indent="-342900" algn="ctr"/>
            <a:r>
              <a:rPr lang="zh-CN" altLang="en-US"/>
              <a:t>为了简化问题，</a:t>
            </a:r>
          </a:p>
          <a:p>
            <a:pPr marL="342900" indent="-342900" algn="ctr"/>
            <a:r>
              <a:rPr lang="zh-CN" altLang="en-US"/>
              <a:t>而设计中的分解</a:t>
            </a:r>
          </a:p>
          <a:p>
            <a:pPr marL="342900" indent="-342900" algn="ctr"/>
            <a:r>
              <a:rPr lang="zh-CN" altLang="en-US"/>
              <a:t>是为提高系统的</a:t>
            </a:r>
          </a:p>
          <a:p>
            <a:pPr marL="342900" indent="-342900" algn="ctr"/>
            <a:r>
              <a:rPr lang="zh-CN" altLang="en-US"/>
              <a:t>模块化、可维护</a:t>
            </a:r>
            <a:endParaRPr lang="en-US" altLang="zh-CN"/>
          </a:p>
          <a:p>
            <a:pPr marL="342900" indent="-342900" algn="ctr"/>
            <a:r>
              <a:rPr lang="zh-CN" altLang="en-US"/>
              <a:t>性、性能等质量属性</a:t>
            </a:r>
          </a:p>
        </p:txBody>
      </p:sp>
      <p:sp>
        <p:nvSpPr>
          <p:cNvPr id="186381" name="Line 13"/>
          <p:cNvSpPr>
            <a:spLocks noChangeShapeType="1"/>
          </p:cNvSpPr>
          <p:nvPr/>
        </p:nvSpPr>
        <p:spPr bwMode="auto">
          <a:xfrm>
            <a:off x="395288" y="5949950"/>
            <a:ext cx="792162" cy="215900"/>
          </a:xfrm>
          <a:prstGeom prst="line">
            <a:avLst/>
          </a:prstGeom>
          <a:noFill/>
          <a:ln w="25400">
            <a:solidFill>
              <a:srgbClr val="800080"/>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ppt_x"/>
                                          </p:val>
                                        </p:tav>
                                        <p:tav tm="100000">
                                          <p:val>
                                            <p:strVal val="#ppt_x"/>
                                          </p:val>
                                        </p:tav>
                                      </p:tavLst>
                                    </p:anim>
                                    <p:anim calcmode="lin" valueType="num">
                                      <p:cBhvr additive="base">
                                        <p:cTn id="8" dur="500" fill="hold"/>
                                        <p:tgtEl>
                                          <p:spTgt spid="1863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381"/>
                                        </p:tgtEl>
                                        <p:attrNameLst>
                                          <p:attrName>style.visibility</p:attrName>
                                        </p:attrNameLst>
                                      </p:cBhvr>
                                      <p:to>
                                        <p:strVal val="visible"/>
                                      </p:to>
                                    </p:set>
                                    <p:anim calcmode="lin" valueType="num">
                                      <p:cBhvr additive="base">
                                        <p:cTn id="11" dur="500" fill="hold"/>
                                        <p:tgtEl>
                                          <p:spTgt spid="186381"/>
                                        </p:tgtEl>
                                        <p:attrNameLst>
                                          <p:attrName>ppt_x</p:attrName>
                                        </p:attrNameLst>
                                      </p:cBhvr>
                                      <p:tavLst>
                                        <p:tav tm="0">
                                          <p:val>
                                            <p:strVal val="#ppt_x"/>
                                          </p:val>
                                        </p:tav>
                                        <p:tav tm="100000">
                                          <p:val>
                                            <p:strVal val="#ppt_x"/>
                                          </p:val>
                                        </p:tav>
                                      </p:tavLst>
                                    </p:anim>
                                    <p:anim calcmode="lin" valueType="num">
                                      <p:cBhvr additive="base">
                                        <p:cTn id="12" dur="500" fill="hold"/>
                                        <p:tgtEl>
                                          <p:spTgt spid="186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P spid="1863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705ED53E-7A5B-4BA4-9B16-16BD8589DB82}" type="slidenum">
              <a:rPr lang="en-US" altLang="zh-CN" smtClean="0">
                <a:latin typeface="Arial" charset="0"/>
              </a:rPr>
              <a:pPr/>
              <a:t>34</a:t>
            </a:fld>
            <a:endParaRPr lang="en-US" altLang="zh-CN" smtClean="0">
              <a:latin typeface="Arial" charset="0"/>
            </a:endParaRPr>
          </a:p>
        </p:txBody>
      </p:sp>
      <p:sp>
        <p:nvSpPr>
          <p:cNvPr id="358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5844"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solidFill>
                  <a:schemeClr val="bg2"/>
                </a:solidFill>
              </a:rPr>
              <a:t> 2.</a:t>
            </a:r>
            <a:r>
              <a:rPr lang="zh-CN" altLang="en-US" b="1" dirty="0" smtClean="0">
                <a:solidFill>
                  <a:schemeClr val="bg2"/>
                </a:solidFill>
              </a:rPr>
              <a:t>面向对象建模</a:t>
            </a:r>
            <a:r>
              <a:rPr lang="zh-CN" altLang="en-US" sz="3200" b="1" dirty="0" smtClean="0">
                <a:solidFill>
                  <a:schemeClr val="bg2"/>
                </a:solidFill>
              </a:rPr>
              <a:t>   </a:t>
            </a:r>
          </a:p>
          <a:p>
            <a:pPr lvl="1" eaLnBrk="1" hangingPunct="1">
              <a:lnSpc>
                <a:spcPct val="90000"/>
              </a:lnSpc>
            </a:pPr>
            <a:r>
              <a:rPr lang="zh-CN" altLang="en-US" b="1" dirty="0" smtClean="0">
                <a:solidFill>
                  <a:srgbClr val="0033CC"/>
                </a:solidFill>
              </a:rPr>
              <a:t>哲学观点</a:t>
            </a:r>
            <a:r>
              <a:rPr lang="en-US" altLang="zh-CN" b="1" dirty="0" smtClean="0">
                <a:solidFill>
                  <a:srgbClr val="0033CC"/>
                </a:solidFill>
              </a:rPr>
              <a:t>----</a:t>
            </a:r>
            <a:r>
              <a:rPr lang="zh-CN" altLang="en-US" b="1" dirty="0" smtClean="0"/>
              <a:t>世界是由物质构成的，物质之间有联系。</a:t>
            </a:r>
          </a:p>
          <a:p>
            <a:pPr lvl="1" eaLnBrk="1" hangingPunct="1">
              <a:lnSpc>
                <a:spcPct val="90000"/>
              </a:lnSpc>
            </a:pPr>
            <a:r>
              <a:rPr lang="zh-CN" altLang="en-US" b="1" dirty="0" smtClean="0">
                <a:solidFill>
                  <a:srgbClr val="0033CC"/>
                </a:solidFill>
              </a:rPr>
              <a:t>程序思想</a:t>
            </a:r>
            <a:r>
              <a:rPr lang="en-US" altLang="zh-CN" b="1" dirty="0" smtClean="0">
                <a:solidFill>
                  <a:srgbClr val="0033CC"/>
                </a:solidFill>
              </a:rPr>
              <a:t>----</a:t>
            </a:r>
            <a:r>
              <a:rPr lang="zh-CN" altLang="en-US" b="1" dirty="0" smtClean="0"/>
              <a:t>模拟客观世界，才能解决客观世界的问题。</a:t>
            </a:r>
          </a:p>
          <a:p>
            <a:pPr eaLnBrk="1" hangingPunct="1">
              <a:lnSpc>
                <a:spcPct val="90000"/>
              </a:lnSpc>
              <a:buFontTx/>
              <a:buNone/>
            </a:pPr>
            <a:r>
              <a:rPr lang="zh-CN" altLang="en-US" sz="2400" b="1" dirty="0" smtClean="0"/>
              <a:t>                        </a:t>
            </a:r>
            <a:r>
              <a:rPr lang="en-US" altLang="zh-CN" sz="2400" b="1" dirty="0" smtClean="0"/>
              <a:t>----</a:t>
            </a:r>
            <a:r>
              <a:rPr lang="zh-CN" altLang="en-US" sz="2400" b="1" dirty="0" smtClean="0"/>
              <a:t>软件应该由若干</a:t>
            </a:r>
            <a:r>
              <a:rPr lang="zh-CN" altLang="en-US" sz="2400" b="1" dirty="0" smtClean="0">
                <a:solidFill>
                  <a:srgbClr val="0000FF"/>
                </a:solidFill>
              </a:rPr>
              <a:t>程序实体</a:t>
            </a:r>
            <a:r>
              <a:rPr lang="en-US" altLang="zh-CN" sz="2400" b="1" dirty="0" smtClean="0">
                <a:solidFill>
                  <a:srgbClr val="0000FF"/>
                </a:solidFill>
              </a:rPr>
              <a:t>(</a:t>
            </a:r>
            <a:r>
              <a:rPr lang="zh-CN" altLang="en-US" sz="2400" b="1" dirty="0" smtClean="0">
                <a:solidFill>
                  <a:srgbClr val="0000FF"/>
                </a:solidFill>
              </a:rPr>
              <a:t>对象</a:t>
            </a:r>
            <a:r>
              <a:rPr lang="en-US" altLang="zh-CN" sz="2400" b="1" dirty="0" smtClean="0">
                <a:solidFill>
                  <a:srgbClr val="0000FF"/>
                </a:solidFill>
              </a:rPr>
              <a:t>)</a:t>
            </a:r>
            <a:r>
              <a:rPr lang="zh-CN" altLang="en-US" sz="2400" b="1" dirty="0" smtClean="0"/>
              <a:t>组成，实体</a:t>
            </a:r>
            <a:endParaRPr lang="en-US" altLang="zh-CN" sz="2400" b="1" dirty="0" smtClean="0"/>
          </a:p>
          <a:p>
            <a:pPr eaLnBrk="1" hangingPunct="1">
              <a:lnSpc>
                <a:spcPct val="90000"/>
              </a:lnSpc>
              <a:buFontTx/>
              <a:buNone/>
            </a:pPr>
            <a:r>
              <a:rPr lang="en-US" altLang="zh-CN" sz="2400" b="1" dirty="0" smtClean="0"/>
              <a:t>                             </a:t>
            </a:r>
            <a:r>
              <a:rPr lang="zh-CN" altLang="en-US" sz="2400" b="1" dirty="0" smtClean="0"/>
              <a:t>之间有必然联系与交互。</a:t>
            </a:r>
            <a:r>
              <a:rPr lang="zh-CN" altLang="en-US" sz="3200" b="1" dirty="0" smtClean="0"/>
              <a:t> </a:t>
            </a:r>
          </a:p>
          <a:p>
            <a:pPr eaLnBrk="1" hangingPunct="1">
              <a:lnSpc>
                <a:spcPct val="90000"/>
              </a:lnSpc>
              <a:buFontTx/>
              <a:buNone/>
            </a:pPr>
            <a:r>
              <a:rPr lang="zh-CN" altLang="en-US" sz="2400" b="1" dirty="0" smtClean="0">
                <a:solidFill>
                  <a:schemeClr val="bg2"/>
                </a:solidFill>
              </a:rPr>
              <a:t>    面向对象思想比较</a:t>
            </a:r>
            <a:r>
              <a:rPr lang="zh-CN" altLang="en-US" sz="2400" b="1" u="sng" dirty="0" smtClean="0">
                <a:solidFill>
                  <a:schemeClr val="bg2"/>
                </a:solidFill>
              </a:rPr>
              <a:t>自然地模拟</a:t>
            </a:r>
            <a:r>
              <a:rPr lang="zh-CN" altLang="en-US" sz="2400" b="1" dirty="0" smtClean="0">
                <a:solidFill>
                  <a:schemeClr val="bg2"/>
                </a:solidFill>
              </a:rPr>
              <a:t>了人类认识客观世界的方式和法则，</a:t>
            </a:r>
            <a:r>
              <a:rPr lang="zh-CN" altLang="en-US" sz="2400" b="1" u="sng" dirty="0" smtClean="0">
                <a:solidFill>
                  <a:schemeClr val="bg2"/>
                </a:solidFill>
              </a:rPr>
              <a:t>面向对象的分析和设计</a:t>
            </a:r>
            <a:r>
              <a:rPr lang="zh-CN" altLang="en-US" sz="2400" b="1" u="sng" dirty="0" smtClean="0">
                <a:solidFill>
                  <a:srgbClr val="0000FF"/>
                </a:solidFill>
              </a:rPr>
              <a:t>应该</a:t>
            </a:r>
            <a:r>
              <a:rPr lang="zh-CN" altLang="en-US" sz="2400" b="1" u="sng" dirty="0" smtClean="0">
                <a:solidFill>
                  <a:schemeClr val="bg2"/>
                </a:solidFill>
              </a:rPr>
              <a:t>从建模开始</a:t>
            </a:r>
            <a:r>
              <a:rPr lang="zh-CN" altLang="en-US" sz="2400" b="1" dirty="0" smtClean="0">
                <a:solidFill>
                  <a:schemeClr val="bg2"/>
                </a:solidFill>
              </a:rPr>
              <a:t>。构造模型通常出于以下几个目的：</a:t>
            </a:r>
          </a:p>
          <a:p>
            <a:pPr lvl="1" eaLnBrk="1" hangingPunct="1">
              <a:lnSpc>
                <a:spcPct val="90000"/>
              </a:lnSpc>
              <a:buClr>
                <a:srgbClr val="0000FF"/>
              </a:buClr>
            </a:pPr>
            <a:r>
              <a:rPr lang="zh-CN" altLang="en-US" b="1" dirty="0" smtClean="0">
                <a:solidFill>
                  <a:schemeClr val="bg2"/>
                </a:solidFill>
              </a:rPr>
              <a:t>在着手解决一个复杂问题之前，对解决方案进行检测；</a:t>
            </a:r>
          </a:p>
          <a:p>
            <a:pPr lvl="1" eaLnBrk="1" hangingPunct="1">
              <a:lnSpc>
                <a:spcPct val="90000"/>
              </a:lnSpc>
              <a:buClr>
                <a:srgbClr val="0000FF"/>
              </a:buClr>
            </a:pPr>
            <a:r>
              <a:rPr lang="en-US" altLang="zh-CN" b="1" dirty="0" smtClean="0">
                <a:solidFill>
                  <a:schemeClr val="bg2"/>
                </a:solidFill>
              </a:rPr>
              <a:t>OO</a:t>
            </a:r>
            <a:r>
              <a:rPr lang="zh-CN" altLang="en-US" b="1" dirty="0" smtClean="0">
                <a:solidFill>
                  <a:schemeClr val="bg2"/>
                </a:solidFill>
              </a:rPr>
              <a:t>建模接近自然</a:t>
            </a:r>
            <a:r>
              <a:rPr lang="en-US" altLang="zh-CN" b="1" dirty="0" smtClean="0">
                <a:solidFill>
                  <a:schemeClr val="bg2"/>
                </a:solidFill>
              </a:rPr>
              <a:t>,</a:t>
            </a:r>
            <a:r>
              <a:rPr lang="zh-CN" altLang="en-US" b="1" dirty="0" smtClean="0">
                <a:solidFill>
                  <a:schemeClr val="bg2"/>
                </a:solidFill>
              </a:rPr>
              <a:t>方便同客户或其他相关人员进行交流；</a:t>
            </a:r>
          </a:p>
          <a:p>
            <a:pPr lvl="1" eaLnBrk="1" hangingPunct="1">
              <a:lnSpc>
                <a:spcPct val="90000"/>
              </a:lnSpc>
              <a:buClr>
                <a:srgbClr val="0000FF"/>
              </a:buClr>
            </a:pPr>
            <a:r>
              <a:rPr lang="zh-CN" altLang="en-US" b="1" dirty="0" smtClean="0">
                <a:solidFill>
                  <a:schemeClr val="bg2"/>
                </a:solidFill>
              </a:rPr>
              <a:t>加强视觉效果；（可视化需求是</a:t>
            </a:r>
            <a:r>
              <a:rPr lang="en-US" altLang="zh-CN" b="1" dirty="0" smtClean="0">
                <a:solidFill>
                  <a:schemeClr val="bg2"/>
                </a:solidFill>
              </a:rPr>
              <a:t>SE</a:t>
            </a:r>
            <a:r>
              <a:rPr lang="zh-CN" altLang="en-US" b="1" dirty="0" smtClean="0">
                <a:solidFill>
                  <a:schemeClr val="bg2"/>
                </a:solidFill>
              </a:rPr>
              <a:t>多年奋斗目标。）</a:t>
            </a:r>
          </a:p>
          <a:p>
            <a:pPr lvl="1" eaLnBrk="1" hangingPunct="1">
              <a:lnSpc>
                <a:spcPct val="90000"/>
              </a:lnSpc>
              <a:spcBef>
                <a:spcPct val="25000"/>
              </a:spcBef>
              <a:buClr>
                <a:srgbClr val="0000FF"/>
              </a:buClr>
            </a:pPr>
            <a:r>
              <a:rPr lang="zh-CN" altLang="en-US" b="1" dirty="0" smtClean="0">
                <a:solidFill>
                  <a:schemeClr val="bg2"/>
                </a:solidFill>
              </a:rPr>
              <a:t>对复杂问题进行量化和简化。 </a:t>
            </a:r>
            <a:endParaRPr lang="zh-CN" altLang="en-US" sz="2000" b="1" dirty="0" smtClean="0"/>
          </a:p>
        </p:txBody>
      </p:sp>
      <p:sp>
        <p:nvSpPr>
          <p:cNvPr id="35845" name="Rectangle 5"/>
          <p:cNvSpPr>
            <a:spLocks noChangeArrowheads="1"/>
          </p:cNvSpPr>
          <p:nvPr/>
        </p:nvSpPr>
        <p:spPr bwMode="auto">
          <a:xfrm>
            <a:off x="2024063" y="1276350"/>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9114983-4C42-45C4-B3BF-1D5BC243D8E6}" type="slidenum">
              <a:rPr lang="en-US" altLang="zh-CN" smtClean="0">
                <a:latin typeface="Arial" charset="0"/>
              </a:rPr>
              <a:pPr/>
              <a:t>35</a:t>
            </a:fld>
            <a:endParaRPr lang="en-US" altLang="zh-CN" smtClean="0">
              <a:latin typeface="Arial" charset="0"/>
            </a:endParaRPr>
          </a:p>
        </p:txBody>
      </p:sp>
      <p:sp>
        <p:nvSpPr>
          <p:cNvPr id="368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56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zh-CN" altLang="en-US" b="1" u="sng" dirty="0" smtClean="0">
                <a:effectLst>
                  <a:outerShdw blurRad="38100" dist="38100" dir="2700000" algn="tl">
                    <a:srgbClr val="C0C0C0"/>
                  </a:outerShdw>
                </a:effectLst>
              </a:rPr>
              <a:t>面向对象建模</a:t>
            </a:r>
          </a:p>
          <a:p>
            <a:pPr lvl="1" eaLnBrk="1" hangingPunct="1">
              <a:lnSpc>
                <a:spcPct val="90000"/>
              </a:lnSpc>
              <a:buClr>
                <a:srgbClr val="0000FF"/>
              </a:buClr>
              <a:defRPr/>
            </a:pPr>
            <a:r>
              <a:rPr lang="zh-CN" altLang="en-US" b="1" u="sng" dirty="0" smtClean="0">
                <a:solidFill>
                  <a:srgbClr val="0000FF"/>
                </a:solidFill>
              </a:rPr>
              <a:t>模型是对事物的一种抽象，人们常常在正式建造实物之前，首先建立一个简化的模型，以便更透彻地了解它的本质，抓住问题的要害；</a:t>
            </a:r>
          </a:p>
          <a:p>
            <a:pPr lvl="1" eaLnBrk="1" hangingPunct="1">
              <a:lnSpc>
                <a:spcPct val="90000"/>
              </a:lnSpc>
              <a:buClr>
                <a:srgbClr val="0000FF"/>
              </a:buClr>
              <a:defRPr/>
            </a:pPr>
            <a:r>
              <a:rPr lang="zh-CN" altLang="en-US" b="1" u="sng" dirty="0" smtClean="0">
                <a:solidFill>
                  <a:srgbClr val="0000FF"/>
                </a:solidFill>
              </a:rPr>
              <a:t>在模型中，人们总是剔除那些与问题无关的、非本质的东西，从而使模型与真实的实体相比更加简单、易于把握；</a:t>
            </a:r>
          </a:p>
          <a:p>
            <a:pPr lvl="1" eaLnBrk="1" hangingPunct="1">
              <a:lnSpc>
                <a:spcPct val="90000"/>
              </a:lnSpc>
              <a:buClr>
                <a:srgbClr val="0000FF"/>
              </a:buClr>
              <a:defRPr/>
            </a:pPr>
            <a:r>
              <a:rPr lang="zh-CN" altLang="en-US" b="1" u="sng" dirty="0" smtClean="0">
                <a:solidFill>
                  <a:srgbClr val="0000FF"/>
                </a:solidFill>
              </a:rPr>
              <a:t>在建造一个复杂系统时，开发者必须从多种不同的角度来抽象系统，使用准确的符号来构造模型，然后检查这些模型是否符合系统的需求，并逐步添加细节，从而将这些模型转化成实现方案。</a:t>
            </a:r>
          </a:p>
          <a:p>
            <a:pPr lvl="1" eaLnBrk="1" hangingPunct="1">
              <a:lnSpc>
                <a:spcPct val="90000"/>
              </a:lnSpc>
              <a:buClr>
                <a:srgbClr val="0000FF"/>
              </a:buClr>
              <a:defRPr/>
            </a:pPr>
            <a:r>
              <a:rPr lang="zh-CN" altLang="en-US" b="1" u="sng" dirty="0" smtClean="0">
                <a:solidFill>
                  <a:srgbClr val="0000FF"/>
                </a:solidFill>
              </a:rPr>
              <a:t>建模语言 </a:t>
            </a:r>
            <a:r>
              <a:rPr lang="en-US" altLang="zh-CN" b="1" u="sng" dirty="0" smtClean="0">
                <a:solidFill>
                  <a:srgbClr val="0000FF"/>
                </a:solidFill>
              </a:rPr>
              <a:t>/ </a:t>
            </a:r>
            <a:r>
              <a:rPr lang="zh-CN" altLang="en-US" b="1" u="sng" dirty="0" smtClean="0">
                <a:solidFill>
                  <a:srgbClr val="0000FF"/>
                </a:solidFill>
              </a:rPr>
              <a:t>原语是面向对象建模中的一个非常关键的因素。</a:t>
            </a:r>
          </a:p>
        </p:txBody>
      </p:sp>
      <p:sp>
        <p:nvSpPr>
          <p:cNvPr id="194564" name="AutoShape 4"/>
          <p:cNvSpPr>
            <a:spLocks noChangeArrowheads="1"/>
          </p:cNvSpPr>
          <p:nvPr/>
        </p:nvSpPr>
        <p:spPr bwMode="auto">
          <a:xfrm>
            <a:off x="0" y="2780928"/>
            <a:ext cx="1475656" cy="2952328"/>
          </a:xfrm>
          <a:prstGeom prst="wedgeRectCallout">
            <a:avLst>
              <a:gd name="adj1" fmla="val 27377"/>
              <a:gd name="adj2" fmla="val -71511"/>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dirty="0"/>
              <a:t>软件工程</a:t>
            </a:r>
            <a:r>
              <a:rPr lang="zh-CN" altLang="en-US" dirty="0" smtClean="0"/>
              <a:t>：</a:t>
            </a:r>
            <a:endParaRPr lang="en-US" altLang="zh-CN" dirty="0" smtClean="0"/>
          </a:p>
          <a:p>
            <a:pPr marL="342900" indent="-342900" algn="ctr"/>
            <a:r>
              <a:rPr lang="zh-CN" altLang="en-US" dirty="0" smtClean="0"/>
              <a:t>从</a:t>
            </a:r>
            <a:r>
              <a:rPr lang="zh-CN" altLang="en-US" dirty="0"/>
              <a:t>解决</a:t>
            </a:r>
          </a:p>
          <a:p>
            <a:pPr marL="342900" indent="-342900" algn="ctr"/>
            <a:r>
              <a:rPr lang="zh-CN" altLang="en-US" dirty="0" smtClean="0"/>
              <a:t>一</a:t>
            </a:r>
            <a:r>
              <a:rPr lang="zh-CN" altLang="en-US" dirty="0"/>
              <a:t>个</a:t>
            </a:r>
            <a:r>
              <a:rPr lang="zh-CN" altLang="en-US" dirty="0" smtClean="0"/>
              <a:t>特定</a:t>
            </a:r>
            <a:endParaRPr lang="en-US" altLang="zh-CN" dirty="0" smtClean="0"/>
          </a:p>
          <a:p>
            <a:pPr marL="342900" indent="-342900" algn="ctr"/>
            <a:r>
              <a:rPr lang="zh-CN" altLang="en-US" dirty="0" smtClean="0"/>
              <a:t>的</a:t>
            </a:r>
            <a:r>
              <a:rPr lang="zh-CN" altLang="en-US" dirty="0"/>
              <a:t>案例到</a:t>
            </a:r>
          </a:p>
          <a:p>
            <a:pPr marL="342900" indent="-342900" algn="ctr"/>
            <a:r>
              <a:rPr lang="zh-CN" altLang="en-US" dirty="0"/>
              <a:t>解决类</a:t>
            </a:r>
            <a:r>
              <a:rPr lang="zh-CN" altLang="en-US" dirty="0" smtClean="0"/>
              <a:t>问</a:t>
            </a:r>
            <a:endParaRPr lang="en-US" altLang="zh-CN" dirty="0" smtClean="0"/>
          </a:p>
          <a:p>
            <a:pPr marL="342900" indent="-342900" algn="ctr"/>
            <a:r>
              <a:rPr lang="zh-CN" altLang="en-US" dirty="0" smtClean="0"/>
              <a:t>题</a:t>
            </a:r>
            <a:r>
              <a:rPr lang="zh-CN" altLang="en-US" dirty="0"/>
              <a:t>的方法论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FE0482D8-1FC6-4F89-AB19-B790419588D0}" type="slidenum">
              <a:rPr lang="en-US" altLang="zh-CN" smtClean="0">
                <a:latin typeface="Arial" charset="0"/>
              </a:rPr>
              <a:pPr/>
              <a:t>36</a:t>
            </a:fld>
            <a:endParaRPr lang="en-US" altLang="zh-CN" smtClean="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UML</a:t>
            </a:r>
            <a:r>
              <a:rPr lang="zh-CN" altLang="en-US" b="1" dirty="0" smtClean="0">
                <a:latin typeface="宋体" pitchFamily="2" charset="-122"/>
              </a:rPr>
              <a:t>的设计目标：</a:t>
            </a:r>
          </a:p>
          <a:p>
            <a:pPr lvl="1" eaLnBrk="1" hangingPunct="1"/>
            <a:r>
              <a:rPr lang="zh-CN" altLang="en-US" b="1" dirty="0" smtClean="0"/>
              <a:t>运用面向对象概念来构造系统模型</a:t>
            </a:r>
          </a:p>
          <a:p>
            <a:pPr lvl="1" eaLnBrk="1" hangingPunct="1"/>
            <a:r>
              <a:rPr lang="zh-CN" altLang="en-US" b="1" u="sng" dirty="0" smtClean="0">
                <a:solidFill>
                  <a:srgbClr val="0000FF"/>
                </a:solidFill>
              </a:rPr>
              <a:t>建立起从概念模型直至可执行体之间</a:t>
            </a:r>
            <a:r>
              <a:rPr lang="zh-CN" altLang="en-US" b="1" u="sng" dirty="0" smtClean="0">
                <a:solidFill>
                  <a:srgbClr val="FF0000"/>
                </a:solidFill>
              </a:rPr>
              <a:t>明显的对应关系</a:t>
            </a:r>
          </a:p>
          <a:p>
            <a:pPr lvl="1" eaLnBrk="1" hangingPunct="1"/>
            <a:r>
              <a:rPr lang="zh-CN" altLang="en-US" b="1" dirty="0" smtClean="0"/>
              <a:t>着眼于那些有重大影响的问题</a:t>
            </a:r>
          </a:p>
          <a:p>
            <a:pPr lvl="1" eaLnBrk="1" hangingPunct="1"/>
            <a:r>
              <a:rPr lang="zh-CN" altLang="en-US" b="1" dirty="0" smtClean="0"/>
              <a:t>创建一种对人和机器都适用的建模语言</a:t>
            </a:r>
          </a:p>
          <a:p>
            <a:pPr eaLnBrk="1" hangingPunct="1">
              <a:buFontTx/>
              <a:buNone/>
            </a:pPr>
            <a:r>
              <a:rPr lang="en-US" altLang="zh-CN" b="1" dirty="0" smtClean="0">
                <a:latin typeface="宋体" pitchFamily="2" charset="-122"/>
              </a:rPr>
              <a:t>UML</a:t>
            </a:r>
            <a:r>
              <a:rPr lang="zh-CN" altLang="zh-CN" b="1" dirty="0" smtClean="0">
                <a:latin typeface="宋体" pitchFamily="2" charset="-122"/>
              </a:rPr>
              <a:t>概要</a:t>
            </a:r>
          </a:p>
          <a:p>
            <a:pPr lvl="1" eaLnBrk="1" hangingPunct="1"/>
            <a:r>
              <a:rPr lang="en-US" altLang="zh-CN" b="1" dirty="0" smtClean="0"/>
              <a:t>UML</a:t>
            </a:r>
            <a:r>
              <a:rPr lang="zh-CN" altLang="zh-CN" b="1" dirty="0" smtClean="0"/>
              <a:t>由</a:t>
            </a:r>
            <a:r>
              <a:rPr lang="en-US" altLang="zh-CN" b="1" dirty="0" smtClean="0"/>
              <a:t>OMG(</a:t>
            </a:r>
            <a:r>
              <a:rPr lang="zh-CN" altLang="en-US" sz="2000" b="1" dirty="0" smtClean="0"/>
              <a:t>对象管理组</a:t>
            </a:r>
            <a:r>
              <a:rPr lang="en-US" altLang="zh-CN" sz="2000" b="1" dirty="0" smtClean="0"/>
              <a:t>----</a:t>
            </a:r>
            <a:r>
              <a:rPr lang="zh-CN" altLang="en-US" sz="2000" b="1" dirty="0" smtClean="0"/>
              <a:t>一个国际性的、开放会员的、非盈利性的技术标准联盟</a:t>
            </a:r>
            <a:r>
              <a:rPr lang="en-US" altLang="zh-CN" b="1" dirty="0" smtClean="0"/>
              <a:t>)</a:t>
            </a:r>
            <a:r>
              <a:rPr lang="zh-CN" altLang="en-US" b="1" dirty="0" smtClean="0"/>
              <a:t>于</a:t>
            </a:r>
            <a:r>
              <a:rPr lang="zh-CN" altLang="zh-CN" b="1" dirty="0" smtClean="0"/>
              <a:t>1997年11月批准为标准建模语言。</a:t>
            </a:r>
          </a:p>
          <a:p>
            <a:pPr lvl="1" eaLnBrk="1" hangingPunct="1"/>
            <a:r>
              <a:rPr lang="en-US" altLang="zh-CN" b="1" dirty="0" smtClean="0"/>
              <a:t>UML</a:t>
            </a:r>
            <a:r>
              <a:rPr lang="zh-CN" altLang="en-US" b="1" dirty="0" smtClean="0"/>
              <a:t>建立在当今国际上最有代表性的三种面向对象方法（</a:t>
            </a:r>
            <a:r>
              <a:rPr lang="en-US" altLang="zh-CN" b="1" dirty="0" err="1" smtClean="0"/>
              <a:t>Booch</a:t>
            </a:r>
            <a:r>
              <a:rPr lang="zh-CN" altLang="en-US" b="1" dirty="0" smtClean="0"/>
              <a:t>方法，</a:t>
            </a:r>
            <a:r>
              <a:rPr lang="en-US" altLang="zh-CN" b="1" dirty="0" smtClean="0"/>
              <a:t>OMT</a:t>
            </a:r>
            <a:r>
              <a:rPr lang="zh-CN" altLang="en-US" b="1" dirty="0" smtClean="0"/>
              <a:t>方法，</a:t>
            </a:r>
            <a:r>
              <a:rPr lang="en-US" altLang="zh-CN" b="1" dirty="0" smtClean="0"/>
              <a:t>OOSE</a:t>
            </a:r>
            <a:r>
              <a:rPr lang="zh-CN" altLang="en-US" b="1" dirty="0" smtClean="0"/>
              <a:t>方法）的基础之上。</a:t>
            </a:r>
          </a:p>
          <a:p>
            <a:pPr lvl="1" eaLnBrk="1" hangingPunct="1"/>
            <a:r>
              <a:rPr lang="en-US" altLang="zh-CN" b="1" dirty="0" smtClean="0"/>
              <a:t>UML</a:t>
            </a:r>
            <a:r>
              <a:rPr lang="zh-CN" altLang="en-US" b="1" dirty="0" smtClean="0"/>
              <a:t>是一种建模语言而不是一种方法，</a:t>
            </a:r>
            <a:r>
              <a:rPr lang="en-US" altLang="zh-CN" b="1" dirty="0" smtClean="0"/>
              <a:t>UML</a:t>
            </a:r>
            <a:r>
              <a:rPr lang="zh-CN" altLang="en-US" b="1" dirty="0" smtClean="0"/>
              <a:t>本身是独立于过程的。</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9044712A-70A3-4062-BBB5-F1F2F7CDC663}" type="slidenum">
              <a:rPr lang="en-US" altLang="zh-CN" smtClean="0">
                <a:latin typeface="Arial" charset="0"/>
              </a:rPr>
              <a:pPr/>
              <a:t>37</a:t>
            </a:fld>
            <a:endParaRPr lang="en-US" altLang="zh-CN" smtClean="0">
              <a:latin typeface="Arial" charset="0"/>
            </a:endParaRPr>
          </a:p>
        </p:txBody>
      </p:sp>
      <p:sp>
        <p:nvSpPr>
          <p:cNvPr id="389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latin typeface="宋体" pitchFamily="2" charset="-122"/>
              </a:rPr>
              <a:t>UML</a:t>
            </a:r>
            <a:r>
              <a:rPr lang="zh-CN" altLang="en-US" b="1" dirty="0" smtClean="0">
                <a:latin typeface="宋体" pitchFamily="2" charset="-122"/>
              </a:rPr>
              <a:t>系列模型图</a:t>
            </a:r>
          </a:p>
          <a:p>
            <a:pPr eaLnBrk="1" hangingPunct="1">
              <a:lnSpc>
                <a:spcPct val="90000"/>
              </a:lnSpc>
              <a:buFontTx/>
              <a:buNone/>
            </a:pPr>
            <a:r>
              <a:rPr lang="zh-CN" altLang="en-US" sz="2000" b="1" dirty="0" smtClean="0">
                <a:latin typeface="宋体" pitchFamily="2" charset="-122"/>
              </a:rPr>
              <a:t>      </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为人们提供了从不同的角度去观察和展示系统的各种特征的一种标准表达方式。在</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中，从任何一个角度对系统所作的抽象都可能需要用几种模型图来描述，而这些来自不同角度的模型图最终组成了系统的完整模型。</a:t>
            </a:r>
          </a:p>
          <a:p>
            <a:pPr eaLnBrk="1" hangingPunct="1">
              <a:lnSpc>
                <a:spcPct val="90000"/>
              </a:lnSpc>
              <a:buFontTx/>
              <a:buNone/>
            </a:pPr>
            <a:r>
              <a:rPr lang="zh-CN" altLang="en-US" sz="2400" dirty="0" smtClean="0"/>
              <a:t>          </a:t>
            </a:r>
            <a:r>
              <a:rPr lang="zh-CN" altLang="en-US" sz="2400" b="1" dirty="0" smtClean="0"/>
              <a:t>一般而言，我们可以从以下几种常用的视角来描述一个系统：</a:t>
            </a:r>
          </a:p>
          <a:p>
            <a:pPr lvl="1" eaLnBrk="1" hangingPunct="1">
              <a:lnSpc>
                <a:spcPct val="90000"/>
              </a:lnSpc>
            </a:pPr>
            <a:r>
              <a:rPr lang="zh-CN" altLang="en-US" sz="2000" b="1" dirty="0" smtClean="0"/>
              <a:t>系统的使用实例：</a:t>
            </a:r>
            <a:r>
              <a:rPr lang="zh-CN" altLang="en-US" sz="2000" b="1" u="heavy" dirty="0" smtClean="0"/>
              <a:t>从系统外部的操作者的角度</a:t>
            </a:r>
            <a:r>
              <a:rPr lang="zh-CN" altLang="en-US" sz="2000" b="1" dirty="0" smtClean="0"/>
              <a:t>描述系统的功能。</a:t>
            </a:r>
          </a:p>
          <a:p>
            <a:pPr lvl="1" eaLnBrk="1" hangingPunct="1">
              <a:lnSpc>
                <a:spcPct val="90000"/>
              </a:lnSpc>
            </a:pPr>
            <a:r>
              <a:rPr lang="zh-CN" altLang="en-US" sz="2000" b="1" dirty="0" smtClean="0"/>
              <a:t>系统的逻辑结构：</a:t>
            </a:r>
            <a:r>
              <a:rPr lang="zh-CN" altLang="en-US" sz="2000" b="1" u="heavy" dirty="0" smtClean="0"/>
              <a:t>描述系统内部</a:t>
            </a:r>
            <a:r>
              <a:rPr lang="zh-CN" altLang="en-US" sz="2000" b="1" dirty="0" smtClean="0"/>
              <a:t>的静态结构和动态行为，即从内部描述如何设计实现系统功能。</a:t>
            </a:r>
          </a:p>
          <a:p>
            <a:pPr lvl="1" eaLnBrk="1" hangingPunct="1">
              <a:lnSpc>
                <a:spcPct val="90000"/>
              </a:lnSpc>
            </a:pPr>
            <a:r>
              <a:rPr lang="zh-CN" altLang="en-US" sz="2000" b="1" dirty="0" smtClean="0"/>
              <a:t>系统的构成：描述系统由哪些程序构件所组成。</a:t>
            </a:r>
          </a:p>
          <a:p>
            <a:pPr lvl="1" eaLnBrk="1" hangingPunct="1">
              <a:lnSpc>
                <a:spcPct val="90000"/>
              </a:lnSpc>
            </a:pPr>
            <a:r>
              <a:rPr lang="zh-CN" altLang="en-US" sz="2000" b="1" dirty="0" smtClean="0"/>
              <a:t>系统的并发性：描述系统的并发性，强调并发系统中存在的各种通信和同步问题。</a:t>
            </a:r>
          </a:p>
          <a:p>
            <a:pPr lvl="1" eaLnBrk="1" hangingPunct="1">
              <a:lnSpc>
                <a:spcPct val="90000"/>
              </a:lnSpc>
            </a:pPr>
            <a:r>
              <a:rPr lang="zh-CN" altLang="en-US" sz="2000" b="1" dirty="0" smtClean="0"/>
              <a:t>系统的配置：描述系统的软件和各种硬件设备之间的配置关系。 </a:t>
            </a:r>
            <a:endParaRPr lang="zh-CN" altLang="en-US" sz="2000" b="1" dirty="0" smtClean="0">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904FF53-348E-4BE6-8402-2C653239B738}" type="slidenum">
              <a:rPr lang="en-US" altLang="zh-CN" smtClean="0">
                <a:latin typeface="Arial" charset="0"/>
              </a:rPr>
              <a:pPr/>
              <a:t>38</a:t>
            </a:fld>
            <a:endParaRPr lang="en-US" altLang="zh-CN" smtClean="0">
              <a:latin typeface="Arial" charset="0"/>
            </a:endParaRPr>
          </a:p>
        </p:txBody>
      </p:sp>
      <p:sp>
        <p:nvSpPr>
          <p:cNvPr id="399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994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UML</a:t>
            </a:r>
            <a:r>
              <a:rPr lang="zh-CN" altLang="en-US" b="1" smtClean="0"/>
              <a:t>模型图（</a:t>
            </a:r>
            <a:r>
              <a:rPr lang="en-US" altLang="zh-CN" b="1" smtClean="0"/>
              <a:t>5</a:t>
            </a:r>
            <a:r>
              <a:rPr lang="zh-CN" altLang="en-US" b="1" smtClean="0"/>
              <a:t>类，</a:t>
            </a:r>
            <a:r>
              <a:rPr lang="en-US" altLang="zh-CN" b="1" smtClean="0"/>
              <a:t>10</a:t>
            </a:r>
            <a:r>
              <a:rPr lang="zh-CN" altLang="en-US" b="1" smtClean="0"/>
              <a:t>种）：</a:t>
            </a:r>
          </a:p>
          <a:p>
            <a:pPr lvl="1" eaLnBrk="1" hangingPunct="1"/>
            <a:r>
              <a:rPr lang="zh-CN" altLang="en-US" sz="2800" b="1" smtClean="0"/>
              <a:t>用例图</a:t>
            </a:r>
          </a:p>
          <a:p>
            <a:pPr lvl="1" eaLnBrk="1" hangingPunct="1"/>
            <a:r>
              <a:rPr lang="zh-CN" altLang="en-US" sz="2800" b="1" smtClean="0"/>
              <a:t>静态图（类图，对象图，包图）</a:t>
            </a:r>
          </a:p>
          <a:p>
            <a:pPr lvl="1" eaLnBrk="1" hangingPunct="1"/>
            <a:r>
              <a:rPr lang="zh-CN" altLang="en-US" sz="2800" b="1" smtClean="0"/>
              <a:t>行为图（状态图，活动图）</a:t>
            </a:r>
          </a:p>
          <a:p>
            <a:pPr lvl="1" eaLnBrk="1" hangingPunct="1"/>
            <a:r>
              <a:rPr lang="zh-CN" altLang="en-US" sz="2800" b="1" smtClean="0"/>
              <a:t>交互图（顺序图，合作图）</a:t>
            </a:r>
          </a:p>
          <a:p>
            <a:pPr lvl="1" eaLnBrk="1" hangingPunct="1"/>
            <a:r>
              <a:rPr lang="zh-CN" altLang="en-US" sz="2800" b="1" smtClean="0"/>
              <a:t>实现图（构件图，配置图）</a:t>
            </a:r>
          </a:p>
          <a:p>
            <a:pPr eaLnBrk="1" hangingPunct="1">
              <a:buFontTx/>
              <a:buNone/>
            </a:pPr>
            <a:endParaRPr lang="en-US" altLang="zh-CN" b="1" smtClean="0"/>
          </a:p>
        </p:txBody>
      </p:sp>
      <p:sp>
        <p:nvSpPr>
          <p:cNvPr id="39941" name="Text Box 4"/>
          <p:cNvSpPr txBox="1">
            <a:spLocks noChangeArrowheads="1"/>
          </p:cNvSpPr>
          <p:nvPr/>
        </p:nvSpPr>
        <p:spPr bwMode="auto">
          <a:xfrm>
            <a:off x="1619250" y="5229225"/>
            <a:ext cx="5976938" cy="1185863"/>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0"/>
              </a:spcBef>
            </a:pPr>
            <a:r>
              <a:rPr lang="zh-CN" altLang="en-US" sz="2800"/>
              <a:t>问题：小型团队的一般软件开发最少</a:t>
            </a:r>
          </a:p>
          <a:p>
            <a:pPr marL="342900" indent="-342900">
              <a:spcBef>
                <a:spcPct val="50000"/>
              </a:spcBef>
            </a:pPr>
            <a:r>
              <a:rPr lang="zh-CN" altLang="en-US" sz="2800"/>
              <a:t>           可能使用哪几种图？</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B31C7843-A7D2-417C-B715-245F86396839}" type="slidenum">
              <a:rPr lang="en-US" altLang="zh-CN" smtClean="0">
                <a:latin typeface="Arial" charset="0"/>
              </a:rPr>
              <a:pPr/>
              <a:t>39</a:t>
            </a:fld>
            <a:endParaRPr lang="en-US" altLang="zh-CN" smtClean="0">
              <a:latin typeface="Arial" charset="0"/>
            </a:endParaRPr>
          </a:p>
        </p:txBody>
      </p:sp>
      <p:sp>
        <p:nvSpPr>
          <p:cNvPr id="409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0964"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smtClean="0"/>
              <a:t>UML</a:t>
            </a:r>
            <a:r>
              <a:rPr lang="zh-CN" altLang="en-US" b="1" dirty="0" smtClean="0"/>
              <a:t>主要文件：</a:t>
            </a:r>
          </a:p>
          <a:p>
            <a:pPr lvl="1" eaLnBrk="1" hangingPunct="1"/>
            <a:r>
              <a:rPr lang="en-US" altLang="zh-CN" b="1" dirty="0" smtClean="0">
                <a:latin typeface="宋体" pitchFamily="2" charset="-122"/>
              </a:rPr>
              <a:t>UML</a:t>
            </a:r>
            <a:r>
              <a:rPr lang="zh-CN" altLang="en-US" b="1" dirty="0" smtClean="0">
                <a:latin typeface="宋体" pitchFamily="2" charset="-122"/>
              </a:rPr>
              <a:t>概要（</a:t>
            </a:r>
            <a:r>
              <a:rPr lang="en-US" altLang="zh-CN" b="1" dirty="0" smtClean="0">
                <a:latin typeface="宋体" pitchFamily="2" charset="-122"/>
              </a:rPr>
              <a:t>UML Summary</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语义（</a:t>
            </a:r>
            <a:r>
              <a:rPr lang="en-US" altLang="zh-CN" b="1" dirty="0" smtClean="0">
                <a:latin typeface="宋体" pitchFamily="2" charset="-122"/>
              </a:rPr>
              <a:t>UML Semantics</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表示法指南（</a:t>
            </a:r>
            <a:r>
              <a:rPr lang="en-US" altLang="zh-CN" b="1" dirty="0" smtClean="0">
                <a:latin typeface="宋体" pitchFamily="2" charset="-122"/>
              </a:rPr>
              <a:t>UML Notation Guide</a:t>
            </a:r>
            <a:r>
              <a:rPr lang="zh-CN" altLang="en-US" b="1" dirty="0" smtClean="0">
                <a:latin typeface="宋体" pitchFamily="2" charset="-122"/>
              </a:rPr>
              <a:t>）</a:t>
            </a:r>
          </a:p>
          <a:p>
            <a:pPr lvl="1" eaLnBrk="1" hangingPunct="1"/>
            <a:r>
              <a:rPr lang="zh-CN" altLang="en-US" b="1" u="sng" dirty="0" smtClean="0">
                <a:solidFill>
                  <a:srgbClr val="0000FF"/>
                </a:solidFill>
                <a:latin typeface="宋体" pitchFamily="2" charset="-122"/>
              </a:rPr>
              <a:t>对象约束语言规约（</a:t>
            </a:r>
            <a:r>
              <a:rPr lang="en-US" altLang="zh-CN" b="1" u="sng" dirty="0" smtClean="0">
                <a:solidFill>
                  <a:srgbClr val="0000FF"/>
                </a:solidFill>
                <a:latin typeface="宋体" pitchFamily="2" charset="-122"/>
              </a:rPr>
              <a:t>Object </a:t>
            </a:r>
            <a:r>
              <a:rPr lang="en-US" altLang="zh-CN" b="1" u="sng" dirty="0" err="1" smtClean="0">
                <a:solidFill>
                  <a:srgbClr val="0000FF"/>
                </a:solidFill>
                <a:latin typeface="宋体" pitchFamily="2" charset="-122"/>
              </a:rPr>
              <a:t>Contraint</a:t>
            </a:r>
            <a:r>
              <a:rPr lang="en-US" altLang="zh-CN" b="1" u="sng" dirty="0" smtClean="0">
                <a:solidFill>
                  <a:srgbClr val="0000FF"/>
                </a:solidFill>
                <a:latin typeface="宋体" pitchFamily="2" charset="-122"/>
              </a:rPr>
              <a:t> language Specification</a:t>
            </a:r>
            <a:r>
              <a:rPr lang="zh-CN" altLang="en-US" b="1" u="sng" dirty="0" smtClean="0">
                <a:solidFill>
                  <a:srgbClr val="0000FF"/>
                </a:solidFill>
                <a:latin typeface="宋体" pitchFamily="2" charset="-122"/>
              </a:rPr>
              <a:t>）：该文件定义并介绍了一种对象约束语言（</a:t>
            </a:r>
            <a:r>
              <a:rPr lang="en-US" altLang="zh-CN" b="1" u="sng" dirty="0" smtClean="0">
                <a:solidFill>
                  <a:srgbClr val="0000FF"/>
                </a:solidFill>
                <a:latin typeface="宋体" pitchFamily="2" charset="-122"/>
              </a:rPr>
              <a:t>OCL</a:t>
            </a:r>
            <a:r>
              <a:rPr lang="zh-CN" altLang="en-US" b="1" u="sng" dirty="0" smtClean="0">
                <a:solidFill>
                  <a:srgbClr val="0000FF"/>
                </a:solidFill>
                <a:latin typeface="宋体" pitchFamily="2" charset="-122"/>
              </a:rPr>
              <a:t>），其用途是用来说明在图形化的系统模型中不能充分表达的建模信息。它是一种形式化</a:t>
            </a:r>
            <a:r>
              <a:rPr lang="zh-CN" altLang="en-US" b="1" u="sng" dirty="0" smtClean="0">
                <a:solidFill>
                  <a:srgbClr val="FF0000"/>
                </a:solidFill>
                <a:latin typeface="宋体" pitchFamily="2" charset="-122"/>
              </a:rPr>
              <a:t>语言</a:t>
            </a:r>
            <a:r>
              <a:rPr lang="zh-CN" altLang="en-US" b="1" u="sng" dirty="0" smtClean="0">
                <a:solidFill>
                  <a:srgbClr val="0000FF"/>
                </a:solidFill>
                <a:latin typeface="宋体" pitchFamily="2" charset="-122"/>
              </a:rPr>
              <a:t>。</a:t>
            </a:r>
          </a:p>
          <a:p>
            <a:pPr eaLnBrk="1" hangingPunct="1">
              <a:buFontTx/>
              <a:buNone/>
            </a:pPr>
            <a:r>
              <a:rPr lang="en-US" altLang="zh-CN" b="1" dirty="0" smtClean="0"/>
              <a:t>http://www.rational.com/uml/index.jtmpl</a:t>
            </a:r>
          </a:p>
          <a:p>
            <a:pPr eaLnBrk="1" hangingPunct="1">
              <a:buFontTx/>
              <a:buNone/>
            </a:pPr>
            <a:endParaRPr lang="en-US" altLang="zh-CN" sz="1000" b="1" dirty="0" smtClean="0"/>
          </a:p>
          <a:p>
            <a:pPr eaLnBrk="1" hangingPunct="1">
              <a:buFontTx/>
              <a:buNone/>
            </a:pPr>
            <a:r>
              <a:rPr lang="zh-CN" altLang="en-US" sz="2400" b="1" dirty="0" smtClean="0"/>
              <a:t>备注：</a:t>
            </a:r>
            <a:r>
              <a:rPr lang="en-US" altLang="zh-CN" sz="2400" b="1" dirty="0" smtClean="0"/>
              <a:t>UML</a:t>
            </a:r>
            <a:r>
              <a:rPr lang="zh-CN" altLang="en-US" sz="2400" b="1" dirty="0" smtClean="0"/>
              <a:t>作为一种通用语言，只支持任何</a:t>
            </a:r>
            <a:r>
              <a:rPr lang="en-US" altLang="zh-CN" sz="2400" b="1" dirty="0" smtClean="0"/>
              <a:t>OO</a:t>
            </a:r>
            <a:r>
              <a:rPr lang="zh-CN" altLang="en-US" sz="2400" b="1" dirty="0" smtClean="0"/>
              <a:t>方法，也并不主张特定的体系结构框架（只包含少量的体系结构构造）。</a:t>
            </a:r>
            <a:endParaRPr lang="en-US" altLang="zh-CN"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26861C3C-1412-45B2-864E-651429DF5A65}" type="slidenum">
              <a:rPr lang="en-US" altLang="zh-CN" smtClean="0">
                <a:latin typeface="Arial" charset="0"/>
              </a:rPr>
              <a:pPr/>
              <a:t>4</a:t>
            </a:fld>
            <a:endParaRPr lang="en-US" altLang="zh-CN" smtClean="0">
              <a:latin typeface="Arial" charset="0"/>
            </a:endParaRPr>
          </a:p>
        </p:txBody>
      </p:sp>
      <p:sp>
        <p:nvSpPr>
          <p:cNvPr id="11267" name="Rectangle 26"/>
          <p:cNvSpPr>
            <a:spLocks noGrp="1" noChangeArrowheads="1"/>
          </p:cNvSpPr>
          <p:nvPr>
            <p:ph type="title"/>
          </p:nvPr>
        </p:nvSpPr>
        <p:spPr/>
        <p:txBody>
          <a:bodyPr/>
          <a:lstStyle/>
          <a:p>
            <a:pPr eaLnBrk="1" hangingPunct="1"/>
            <a:endParaRPr lang="zh-CN" altLang="zh-CN" smtClean="0"/>
          </a:p>
        </p:txBody>
      </p:sp>
      <p:graphicFrame>
        <p:nvGraphicFramePr>
          <p:cNvPr id="271403" name="Group 43"/>
          <p:cNvGraphicFramePr>
            <a:graphicFrameLocks noGrp="1"/>
          </p:cNvGraphicFramePr>
          <p:nvPr>
            <p:ph idx="1"/>
            <p:extLst>
              <p:ext uri="{D42A27DB-BD31-4B8C-83A1-F6EECF244321}">
                <p14:modId xmlns:p14="http://schemas.microsoft.com/office/powerpoint/2010/main" val="448643535"/>
              </p:ext>
            </p:extLst>
          </p:nvPr>
        </p:nvGraphicFramePr>
        <p:xfrm>
          <a:off x="468313" y="0"/>
          <a:ext cx="8676455" cy="6858001"/>
        </p:xfrm>
        <a:graphic>
          <a:graphicData uri="http://schemas.openxmlformats.org/drawingml/2006/table">
            <a:tbl>
              <a:tblPr/>
              <a:tblGrid>
                <a:gridCol w="8676455"/>
              </a:tblGrid>
              <a:tr h="166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谈谈需求变更</a:t>
                      </a:r>
                      <a:r>
                        <a:rPr kumimoji="1" lang="en-US" altLang="zh-CN" sz="2800" b="1" i="0" u="none" strike="noStrike" cap="none" normalizeH="0" baseline="0" dirty="0" smtClean="0">
                          <a:ln>
                            <a:noFill/>
                          </a:ln>
                          <a:solidFill>
                            <a:schemeClr val="bg2"/>
                          </a:solidFill>
                          <a:effectLst/>
                          <a:latin typeface="Arial" pitchFamily="34" charset="0"/>
                          <a:ea typeface="宋体" pitchFamily="2" charset="-122"/>
                        </a:rPr>
                        <a:t>/</a:t>
                      </a: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扩充的用户签字确认问题</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5192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1800" b="0" i="0" u="none" strike="noStrike" cap="none" normalizeH="0" baseline="0" dirty="0" smtClean="0">
                          <a:ln>
                            <a:noFill/>
                          </a:ln>
                          <a:solidFill>
                            <a:srgbClr val="000000"/>
                          </a:solidFill>
                          <a:effectLst/>
                          <a:latin typeface="Times New Roman"/>
                          <a:ea typeface="宋体" pitchFamily="2" charset="-122"/>
                        </a:rPr>
                        <a:t>   </a:t>
                      </a:r>
                      <a:r>
                        <a:rPr kumimoji="1" lang="en-US" altLang="zh-CN" sz="1800" b="0" i="0" u="none" strike="noStrike" cap="none" normalizeH="0" baseline="0" dirty="0" smtClean="0">
                          <a:ln>
                            <a:noFill/>
                          </a:ln>
                          <a:solidFill>
                            <a:srgbClr val="000000"/>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在软件项目执行过程中，需求的变更在所难免。让用户对需求变更签字确认往往是项目组比较头疼的事情之一。一般来说，正常的需求变更还是需要用户签字确认的，当然要做通客户的工作，让客户理解：签字是为了更好的保障开发人员理解真正需求。</a:t>
                      </a:r>
                      <a:br>
                        <a:rPr kumimoji="1" lang="zh-CN" altLang="en-US" sz="2400" b="1" i="0" u="none" strike="noStrike" cap="none" normalizeH="0" baseline="0" dirty="0" smtClean="0">
                          <a:ln>
                            <a:noFill/>
                          </a:ln>
                          <a:solidFill>
                            <a:schemeClr val="bg2"/>
                          </a:solidFill>
                          <a:effectLst/>
                          <a:latin typeface="Arial" pitchFamily="34" charset="0"/>
                          <a:ea typeface="宋体" pitchFamily="2" charset="-122"/>
                        </a:rPr>
                      </a:br>
                      <a:r>
                        <a:rPr kumimoji="1" lang="zh-CN" altLang="en-US" sz="2400" b="1" i="0" u="none" strike="noStrike" cap="none" normalizeH="0" baseline="0" dirty="0" smtClean="0">
                          <a:ln>
                            <a:noFill/>
                          </a:ln>
                          <a:solidFill>
                            <a:schemeClr val="bg2"/>
                          </a:solidFill>
                          <a:effectLst/>
                          <a:latin typeface="Times New Roman"/>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 一般来说，用户不签字有两种原因：</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一</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a:t>
                      </a:r>
                      <a:r>
                        <a:rPr kumimoji="1" lang="zh-CN" altLang="en-US" sz="2400" b="1" i="0" u="sng" strike="noStrike" cap="none" normalizeH="0" baseline="0" dirty="0" smtClean="0">
                          <a:ln>
                            <a:noFill/>
                          </a:ln>
                          <a:solidFill>
                            <a:srgbClr val="CC0000"/>
                          </a:solidFill>
                          <a:effectLst/>
                          <a:latin typeface="Arial" pitchFamily="34" charset="0"/>
                          <a:ea typeface="宋体" pitchFamily="2" charset="-122"/>
                        </a:rPr>
                        <a:t>用户认为不是变更</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，是应该做的工作。</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二</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是担心承担责任，不愿意签字。</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如何解决？</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（是不是变更必须要进行充分讨论。对甲乙双方而言，该承担的责任一定要承担。特别是有时</a:t>
                      </a:r>
                      <a:r>
                        <a:rPr kumimoji="1" lang="zh-CN" altLang="en-US" sz="2400" b="1" i="0" u="none" strike="noStrike" cap="none" normalizeH="0" baseline="0" dirty="0" smtClean="0">
                          <a:ln>
                            <a:noFill/>
                          </a:ln>
                          <a:solidFill>
                            <a:srgbClr val="FF0000"/>
                          </a:solidFill>
                          <a:effectLst/>
                          <a:latin typeface="Arial" pitchFamily="34" charset="0"/>
                          <a:ea typeface="宋体" pitchFamily="2" charset="-122"/>
                        </a:rPr>
                        <a:t>需求变更意味着工作量变化</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smtClean="0">
                          <a:ln>
                            <a:noFill/>
                          </a:ln>
                          <a:solidFill>
                            <a:schemeClr val="bg2"/>
                          </a:solidFill>
                          <a:effectLst/>
                          <a:latin typeface="Arial" pitchFamily="34" charset="0"/>
                          <a:ea typeface="宋体" pitchFamily="2" charset="-122"/>
                        </a:rPr>
                        <a:t>  （提示：需求变更问题要在合同中写明流程与责任等。）</a:t>
                      </a:r>
                      <a:endParaRPr kumimoji="1" lang="zh-CN" altLang="en-US" sz="2400" b="1" i="0" u="none" strike="noStrike" cap="none" normalizeH="0" baseline="0" dirty="0" smtClean="0">
                        <a:ln>
                          <a:noFill/>
                        </a:ln>
                        <a:solidFill>
                          <a:schemeClr val="bg2"/>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35046877-8590-4824-9118-A9F7FBA7F580}" type="slidenum">
              <a:rPr lang="en-US" altLang="zh-CN" smtClean="0">
                <a:latin typeface="Arial" charset="0"/>
              </a:rPr>
              <a:pPr/>
              <a:t>40</a:t>
            </a:fld>
            <a:endParaRPr lang="en-US" altLang="zh-CN" smtClean="0">
              <a:latin typeface="Arial" charset="0"/>
            </a:endParaRPr>
          </a:p>
        </p:txBody>
      </p:sp>
      <p:sp>
        <p:nvSpPr>
          <p:cNvPr id="41987" name="Rectangle 2"/>
          <p:cNvSpPr>
            <a:spLocks noGrp="1" noChangeArrowheads="1"/>
          </p:cNvSpPr>
          <p:nvPr>
            <p:ph type="title"/>
          </p:nvPr>
        </p:nvSpPr>
        <p:spPr/>
        <p:txBody>
          <a:bodyPr/>
          <a:lstStyle/>
          <a:p>
            <a:pPr eaLnBrk="1" hangingPunct="1"/>
            <a:r>
              <a:rPr lang="en-US" altLang="zh-CN" sz="3200" dirty="0" smtClean="0"/>
              <a:t> Chapter 4  Capturing the Requirement</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 </a:t>
            </a:r>
            <a:r>
              <a:rPr lang="en-US" altLang="zh-CN" sz="2400" b="1" dirty="0" smtClean="0"/>
              <a:t>(1). UML use-case  diagrams </a:t>
            </a:r>
            <a:r>
              <a:rPr lang="zh-CN" altLang="en-US" sz="2400" b="1" dirty="0" smtClean="0"/>
              <a:t>（用例图）</a:t>
            </a:r>
          </a:p>
          <a:p>
            <a:pPr eaLnBrk="1" hangingPunct="1">
              <a:lnSpc>
                <a:spcPct val="90000"/>
              </a:lnSpc>
              <a:buFontTx/>
              <a:buNone/>
            </a:pPr>
            <a:r>
              <a:rPr lang="zh-CN" altLang="en-US" sz="2400" b="1" dirty="0" smtClean="0"/>
              <a:t>   从本质上将，一个用例是用户（或角色）与计算机之间为达到某个目的的一次</a:t>
            </a:r>
            <a:r>
              <a:rPr lang="zh-CN" altLang="en-US" sz="2400" b="1" u="sng" dirty="0" smtClean="0"/>
              <a:t>典型交互作用 </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功能实现</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对话模型</a:t>
            </a:r>
            <a:r>
              <a:rPr lang="en-US" altLang="zh-CN" sz="2400" b="1" dirty="0" smtClean="0">
                <a:sym typeface="Wingdings" panose="05000000000000000000" pitchFamily="2" charset="2"/>
              </a:rPr>
              <a:t>)</a:t>
            </a:r>
            <a:endParaRPr lang="zh-CN" altLang="en-US" sz="2400" b="1" dirty="0" smtClean="0"/>
          </a:p>
          <a:p>
            <a:pPr lvl="1" eaLnBrk="1" hangingPunct="1">
              <a:lnSpc>
                <a:spcPct val="90000"/>
              </a:lnSpc>
            </a:pPr>
            <a:r>
              <a:rPr lang="zh-CN" altLang="en-US" b="1" dirty="0" smtClean="0"/>
              <a:t>用例描述了用户提出的一些可见的需求；</a:t>
            </a:r>
          </a:p>
          <a:p>
            <a:pPr lvl="1" eaLnBrk="1" hangingPunct="1">
              <a:lnSpc>
                <a:spcPct val="90000"/>
              </a:lnSpc>
            </a:pPr>
            <a:r>
              <a:rPr lang="zh-CN" altLang="en-US" b="1" dirty="0" smtClean="0"/>
              <a:t>用例可大可小；</a:t>
            </a:r>
          </a:p>
          <a:p>
            <a:pPr lvl="1" eaLnBrk="1" hangingPunct="1">
              <a:lnSpc>
                <a:spcPct val="90000"/>
              </a:lnSpc>
            </a:pPr>
            <a:r>
              <a:rPr lang="zh-CN" altLang="en-US" b="1" dirty="0" smtClean="0"/>
              <a:t>用例对应一个具体的用户目标 </a:t>
            </a:r>
            <a:endParaRPr lang="en-US" altLang="zh-CN" b="1" dirty="0" smtClean="0"/>
          </a:p>
          <a:p>
            <a:pPr lvl="1" eaLnBrk="1" hangingPunct="1">
              <a:lnSpc>
                <a:spcPct val="90000"/>
              </a:lnSpc>
            </a:pPr>
            <a:r>
              <a:rPr lang="zh-CN" altLang="en-US" b="1" u="heavy" dirty="0" smtClean="0"/>
              <a:t>用例也必须描述用户没有直接提出的一些需求</a:t>
            </a:r>
            <a:r>
              <a:rPr lang="zh-CN" altLang="en-US" b="1" dirty="0" smtClean="0"/>
              <a:t>；</a:t>
            </a:r>
            <a:endParaRPr lang="en-US" altLang="zh-CN" b="1" dirty="0" smtClean="0"/>
          </a:p>
          <a:p>
            <a:pPr lvl="2" eaLnBrk="1" hangingPunct="1">
              <a:lnSpc>
                <a:spcPct val="90000"/>
              </a:lnSpc>
            </a:pPr>
            <a:r>
              <a:rPr lang="zh-CN" altLang="en-US" b="1" dirty="0" smtClean="0"/>
              <a:t>举例：正在制作一个关于快递业务的网站。用户要求能显示快递编号就行了。比如显示</a:t>
            </a:r>
            <a:r>
              <a:rPr lang="en-US" altLang="zh-CN" b="1" dirty="0" err="1" smtClean="0"/>
              <a:t>ems</a:t>
            </a:r>
            <a:r>
              <a:rPr lang="zh-CN" altLang="en-US" b="1" dirty="0" smtClean="0"/>
              <a:t>快递编号为：</a:t>
            </a:r>
            <a:r>
              <a:rPr lang="en-US" altLang="zh-CN" b="1" dirty="0" smtClean="0"/>
              <a:t>1000000000001</a:t>
            </a:r>
            <a:r>
              <a:rPr lang="zh-CN" altLang="en-US" b="1" dirty="0" smtClean="0"/>
              <a:t>。</a:t>
            </a:r>
            <a:br>
              <a:rPr lang="zh-CN" altLang="en-US" b="1" dirty="0" smtClean="0"/>
            </a:br>
            <a:r>
              <a:rPr lang="zh-CN" altLang="en-US" b="1" dirty="0" smtClean="0"/>
              <a:t>但是我想在后面加一个连接：“</a:t>
            </a:r>
            <a:r>
              <a:rPr lang="zh-CN" altLang="en-US" b="1" dirty="0" smtClean="0">
                <a:hlinkClick r:id="rId3"/>
              </a:rPr>
              <a:t>点击查询快递动态</a:t>
            </a:r>
            <a:r>
              <a:rPr lang="zh-CN" altLang="en-US" b="1" dirty="0" smtClean="0"/>
              <a:t>”，有没有必要做这样小的更改？</a:t>
            </a:r>
            <a:endParaRPr lang="en-US" altLang="zh-CN" b="1" dirty="0" smtClean="0"/>
          </a:p>
          <a:p>
            <a:pPr lvl="2" eaLnBrk="1" hangingPunct="1">
              <a:lnSpc>
                <a:spcPct val="90000"/>
              </a:lnSpc>
            </a:pPr>
            <a:r>
              <a:rPr lang="zh-CN" altLang="en-US" b="1" dirty="0" smtClean="0"/>
              <a:t>或者：不单独做个按钮，而是把快递单号做成可点击的焦点。</a:t>
            </a:r>
            <a:endParaRPr lang="en-US" altLang="zh-CN" b="1" dirty="0" smtClean="0"/>
          </a:p>
          <a:p>
            <a:pPr lvl="2" eaLnBrk="1" hangingPunct="1">
              <a:lnSpc>
                <a:spcPct val="90000"/>
              </a:lnSpc>
            </a:pPr>
            <a:r>
              <a:rPr lang="zh-CN" altLang="en-US" b="1" dirty="0" smtClean="0"/>
              <a:t>与上面改动设想相对照，这里就出现了一个“</a:t>
            </a:r>
            <a:r>
              <a:rPr lang="zh-CN" altLang="en-US" b="1" u="sng" dirty="0" smtClean="0">
                <a:solidFill>
                  <a:srgbClr val="FF0000"/>
                </a:solidFill>
              </a:rPr>
              <a:t>用户体验</a:t>
            </a:r>
            <a:r>
              <a:rPr lang="zh-CN" altLang="en-US" b="1" dirty="0" smtClean="0"/>
              <a:t>”的问题。</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81000"/>
            <a:ext cx="8388424" cy="838200"/>
          </a:xfrm>
        </p:spPr>
        <p:txBody>
          <a:bodyPr/>
          <a:lstStyle/>
          <a:p>
            <a:r>
              <a:rPr lang="en-US" altLang="zh-CN" sz="3200" dirty="0" smtClean="0"/>
              <a:t>   Chapter 4  Capturing the Requirement</a:t>
            </a:r>
            <a:endParaRPr lang="zh-CN" altLang="en-US" sz="3200" dirty="0"/>
          </a:p>
        </p:txBody>
      </p:sp>
      <p:sp>
        <p:nvSpPr>
          <p:cNvPr id="3" name="内容占位符 2"/>
          <p:cNvSpPr>
            <a:spLocks noGrp="1"/>
          </p:cNvSpPr>
          <p:nvPr>
            <p:ph idx="1"/>
          </p:nvPr>
        </p:nvSpPr>
        <p:spPr>
          <a:xfrm>
            <a:off x="755576" y="1700808"/>
            <a:ext cx="8388424" cy="5131792"/>
          </a:xfrm>
        </p:spPr>
        <p:txBody>
          <a:bodyPr/>
          <a:lstStyle/>
          <a:p>
            <a:pPr marL="342900" lvl="2" indent="-342900" eaLnBrk="1" hangingPunct="1">
              <a:lnSpc>
                <a:spcPct val="90000"/>
              </a:lnSpc>
              <a:buClr>
                <a:schemeClr val="tx1"/>
              </a:buClr>
            </a:pPr>
            <a:r>
              <a:rPr lang="zh-CN" altLang="en-US" b="1" dirty="0" smtClean="0"/>
              <a:t>合同不会覆盖这些内容，此时需求不能受合同所限制。</a:t>
            </a:r>
            <a:endParaRPr lang="en-US" altLang="zh-CN" b="1" dirty="0" smtClean="0"/>
          </a:p>
          <a:p>
            <a:pPr marL="342900" lvl="2" indent="-342900" eaLnBrk="1" hangingPunct="1">
              <a:lnSpc>
                <a:spcPct val="90000"/>
              </a:lnSpc>
              <a:buClr>
                <a:schemeClr val="tx1"/>
              </a:buClr>
            </a:pPr>
            <a:r>
              <a:rPr lang="zh-CN" altLang="en-US" b="1" dirty="0" smtClean="0"/>
              <a:t>客户之所以找我们来做设计，就是希望借助专业的设计力量来弥补他们自身的短板，所以在项目推进的过程里，要注重沟通。基于我们的专业性，提出一些对方没想到的好点子，考虑得深一些，任何一个想把事情做好的客户都是欢迎这样的需求或设计的。开发方和用户的良好信任关系也是这样通过技术能力、合作诚意慢慢建立起来的。</a:t>
            </a:r>
            <a:endParaRPr lang="en-US" altLang="zh-CN" b="1" dirty="0" smtClean="0"/>
          </a:p>
          <a:p>
            <a:pPr marL="342900" lvl="2" indent="-342900" eaLnBrk="1" hangingPunct="1">
              <a:lnSpc>
                <a:spcPct val="90000"/>
              </a:lnSpc>
              <a:buClr>
                <a:schemeClr val="tx1"/>
              </a:buClr>
            </a:pPr>
            <a:r>
              <a:rPr lang="zh-CN" altLang="en-US" b="1" dirty="0" smtClean="0"/>
              <a:t>分析师要引导项目需求朝正确的方向前进，而不是像小资般“</a:t>
            </a:r>
            <a:r>
              <a:rPr lang="en-US" altLang="zh-CN" b="1" dirty="0" smtClean="0"/>
              <a:t>YY</a:t>
            </a:r>
            <a:r>
              <a:rPr lang="zh-CN" altLang="en-US" b="1" dirty="0" smtClean="0"/>
              <a:t>”。</a:t>
            </a:r>
            <a:endParaRPr lang="en-US" altLang="zh-CN" b="1" dirty="0" smtClean="0"/>
          </a:p>
          <a:p>
            <a:pPr marL="342900" lvl="2" indent="-342900" eaLnBrk="1" hangingPunct="1">
              <a:lnSpc>
                <a:spcPct val="90000"/>
              </a:lnSpc>
              <a:buClr>
                <a:schemeClr val="tx1"/>
              </a:buClr>
            </a:pPr>
            <a:r>
              <a:rPr lang="zh-CN" altLang="en-US" b="1" u="sng" dirty="0">
                <a:solidFill>
                  <a:srgbClr val="0000FF"/>
                </a:solidFill>
              </a:rPr>
              <a:t>软件工程与其说是一门</a:t>
            </a:r>
            <a:r>
              <a:rPr lang="zh-CN" altLang="en-US" b="1" u="sng" dirty="0" smtClean="0">
                <a:solidFill>
                  <a:srgbClr val="0000FF"/>
                </a:solidFill>
              </a:rPr>
              <a:t>课程</a:t>
            </a:r>
            <a:r>
              <a:rPr lang="zh-CN" altLang="en-US" b="1" u="sng" dirty="0">
                <a:solidFill>
                  <a:srgbClr val="0000FF"/>
                </a:solidFill>
              </a:rPr>
              <a:t>，</a:t>
            </a:r>
            <a:r>
              <a:rPr lang="zh-CN" altLang="en-US" b="1" u="sng" dirty="0" smtClean="0">
                <a:solidFill>
                  <a:srgbClr val="0000FF"/>
                </a:solidFill>
              </a:rPr>
              <a:t>不如</a:t>
            </a:r>
            <a:r>
              <a:rPr lang="zh-CN" altLang="en-US" b="1" u="sng" dirty="0">
                <a:solidFill>
                  <a:srgbClr val="0000FF"/>
                </a:solidFill>
              </a:rPr>
              <a:t>说是一</a:t>
            </a:r>
            <a:r>
              <a:rPr lang="zh-CN" altLang="en-US" b="1" u="sng" dirty="0" smtClean="0">
                <a:solidFill>
                  <a:srgbClr val="0000FF"/>
                </a:solidFill>
              </a:rPr>
              <a:t>门技术思想汇集</a:t>
            </a:r>
            <a:r>
              <a:rPr lang="zh-CN" altLang="en-US" b="1" dirty="0" smtClean="0"/>
              <a:t>，其难点在于从需求开始，在每一个环节都要体现正确的分析</a:t>
            </a:r>
            <a:r>
              <a:rPr lang="zh-CN" altLang="en-US" b="1" dirty="0"/>
              <a:t>和处理问题的</a:t>
            </a:r>
            <a:r>
              <a:rPr lang="zh-CN" altLang="en-US" b="1" dirty="0" smtClean="0"/>
              <a:t>过程思想</a:t>
            </a:r>
            <a:r>
              <a:rPr lang="zh-CN" altLang="en-US" b="1" dirty="0"/>
              <a:t>，</a:t>
            </a:r>
            <a:r>
              <a:rPr lang="zh-CN" altLang="en-US" b="1" dirty="0" smtClean="0"/>
              <a:t>其</a:t>
            </a:r>
            <a:r>
              <a:rPr lang="zh-CN" altLang="en-US" b="1" dirty="0"/>
              <a:t>范畴已经远远</a:t>
            </a:r>
            <a:r>
              <a:rPr lang="zh-CN" altLang="en-US" b="1" dirty="0" smtClean="0"/>
              <a:t>不只局限</a:t>
            </a:r>
            <a:r>
              <a:rPr lang="zh-CN" altLang="en-US" b="1" dirty="0"/>
              <a:t>于该门</a:t>
            </a:r>
            <a:r>
              <a:rPr lang="zh-CN" altLang="en-US" b="1" dirty="0" smtClean="0"/>
              <a:t>课程。</a:t>
            </a:r>
            <a:endParaRPr lang="en-US" altLang="zh-CN" sz="2400" b="1" dirty="0" smtClean="0">
              <a:solidFill>
                <a:srgbClr val="0000FF"/>
              </a:solidFill>
            </a:endParaRPr>
          </a:p>
          <a:p>
            <a:pPr eaLnBrk="1" hangingPunct="1">
              <a:lnSpc>
                <a:spcPct val="90000"/>
              </a:lnSpc>
              <a:buFontTx/>
              <a:buNone/>
            </a:pPr>
            <a:r>
              <a:rPr lang="zh-CN" altLang="en-US" sz="2400" b="1" dirty="0" smtClean="0">
                <a:solidFill>
                  <a:srgbClr val="0000FF"/>
                </a:solidFill>
              </a:rPr>
              <a:t>用例图描述系统外部的执行者与系统的用例之间的某种联系。</a:t>
            </a:r>
          </a:p>
          <a:p>
            <a:pPr lvl="1" eaLnBrk="1" hangingPunct="1">
              <a:lnSpc>
                <a:spcPct val="90000"/>
              </a:lnSpc>
            </a:pPr>
            <a:r>
              <a:rPr lang="zh-CN" altLang="en-US" b="1" dirty="0" smtClean="0"/>
              <a:t>所谓</a:t>
            </a:r>
            <a:r>
              <a:rPr lang="zh-CN" altLang="en-US" b="1" u="sng" dirty="0" smtClean="0">
                <a:solidFill>
                  <a:srgbClr val="0000FF"/>
                </a:solidFill>
              </a:rPr>
              <a:t>用例是指对系统提供的功能（或称系统的用途）的一种描述</a:t>
            </a:r>
            <a:r>
              <a:rPr lang="zh-CN" altLang="en-US" b="1" dirty="0" smtClean="0"/>
              <a:t>；</a:t>
            </a:r>
          </a:p>
          <a:p>
            <a:pPr lvl="1" eaLnBrk="1" hangingPunct="1">
              <a:lnSpc>
                <a:spcPct val="90000"/>
              </a:lnSpc>
            </a:pPr>
            <a:r>
              <a:rPr lang="zh-CN" altLang="en-US" b="1" u="sng" dirty="0" smtClean="0">
                <a:solidFill>
                  <a:srgbClr val="0000FF"/>
                </a:solidFill>
              </a:rPr>
              <a:t>执行者</a:t>
            </a:r>
            <a:r>
              <a:rPr lang="zh-CN" altLang="en-US" b="1" dirty="0" smtClean="0"/>
              <a:t>是那些可能使用这些用例的人或外部系统；</a:t>
            </a:r>
          </a:p>
          <a:p>
            <a:pPr lvl="1" eaLnBrk="1" hangingPunct="1">
              <a:lnSpc>
                <a:spcPct val="90000"/>
              </a:lnSpc>
            </a:pPr>
            <a:r>
              <a:rPr lang="zh-CN" altLang="en-US" b="1" dirty="0" smtClean="0">
                <a:solidFill>
                  <a:srgbClr val="0000FF"/>
                </a:solidFill>
              </a:rPr>
              <a:t>用例和执行者之间的联系</a:t>
            </a:r>
            <a:r>
              <a:rPr lang="zh-CN" altLang="en-US" b="1" dirty="0" smtClean="0"/>
              <a:t>描述了</a:t>
            </a:r>
            <a:r>
              <a:rPr lang="zh-CN" altLang="en-US" b="1" dirty="0" smtClean="0">
                <a:latin typeface="Times New Roman" pitchFamily="18" charset="0"/>
              </a:rPr>
              <a:t>“</a:t>
            </a:r>
            <a:r>
              <a:rPr lang="zh-CN" altLang="en-US" b="1" dirty="0" smtClean="0"/>
              <a:t>谁使用哪个用例</a:t>
            </a:r>
            <a:r>
              <a:rPr lang="zh-CN" altLang="en-US" b="1" dirty="0" smtClean="0">
                <a:latin typeface="Times New Roman" pitchFamily="18" charset="0"/>
              </a:rPr>
              <a:t>”</a:t>
            </a:r>
            <a:r>
              <a:rPr lang="zh-CN" altLang="en-US" b="1" dirty="0" smtClean="0"/>
              <a:t>。 </a:t>
            </a:r>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F86331A9-5318-4972-B55E-B3626750BF23}" type="slidenum">
              <a:rPr lang="en-US" altLang="zh-CN" smtClean="0">
                <a:latin typeface="Arial" charset="0"/>
              </a:rPr>
              <a:pPr/>
              <a:t>42</a:t>
            </a:fld>
            <a:endParaRPr lang="en-US" altLang="zh-CN" smtClean="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3012" name="Rectangle 3"/>
          <p:cNvSpPr>
            <a:spLocks noGrp="1" noChangeArrowheads="1"/>
          </p:cNvSpPr>
          <p:nvPr>
            <p:ph type="body" idx="1"/>
          </p:nvPr>
        </p:nvSpPr>
        <p:spPr>
          <a:xfrm>
            <a:off x="762000" y="1752600"/>
            <a:ext cx="8382000" cy="5105400"/>
          </a:xfrm>
        </p:spPr>
        <p:txBody>
          <a:bodyPr/>
          <a:lstStyle/>
          <a:p>
            <a:pPr lvl="1" eaLnBrk="1" hangingPunct="1"/>
            <a:r>
              <a:rPr lang="zh-CN" altLang="en-US" b="1" u="sng" dirty="0" smtClean="0">
                <a:latin typeface="宋体" pitchFamily="2" charset="-122"/>
              </a:rPr>
              <a:t>用例图着重于从系统外部执行者的角度来描述系统需要提供哪些功能，并且指明了这些功能的执行者是谁</a:t>
            </a:r>
            <a:r>
              <a:rPr lang="zh-CN" altLang="en-US" b="1" dirty="0" smtClean="0">
                <a:latin typeface="宋体" pitchFamily="2" charset="-122"/>
              </a:rPr>
              <a:t>；</a:t>
            </a:r>
          </a:p>
          <a:p>
            <a:pPr lvl="1" eaLnBrk="1" hangingPunct="1"/>
            <a:r>
              <a:rPr lang="zh-CN" altLang="en-US" b="1" dirty="0" smtClean="0">
                <a:latin typeface="宋体" pitchFamily="2" charset="-122"/>
              </a:rPr>
              <a:t>用例图在</a:t>
            </a:r>
            <a:r>
              <a:rPr lang="en-US" altLang="zh-CN" b="1" dirty="0" smtClean="0">
                <a:latin typeface="宋体" pitchFamily="2" charset="-122"/>
              </a:rPr>
              <a:t>UML</a:t>
            </a:r>
            <a:r>
              <a:rPr lang="zh-CN" altLang="en-US" b="1" dirty="0" smtClean="0">
                <a:latin typeface="宋体" pitchFamily="2" charset="-122"/>
              </a:rPr>
              <a:t>方法中占有十分重要的地位，人们甚至称</a:t>
            </a:r>
            <a:r>
              <a:rPr lang="en-US" altLang="zh-CN" b="1" u="sng" dirty="0" smtClean="0">
                <a:solidFill>
                  <a:srgbClr val="0033CC"/>
                </a:solidFill>
                <a:latin typeface="宋体" pitchFamily="2" charset="-122"/>
              </a:rPr>
              <a:t>UML</a:t>
            </a:r>
            <a:r>
              <a:rPr lang="zh-CN" altLang="en-US" b="1" u="sng" dirty="0" smtClean="0">
                <a:solidFill>
                  <a:srgbClr val="0033CC"/>
                </a:solidFill>
                <a:latin typeface="宋体" pitchFamily="2" charset="-122"/>
              </a:rPr>
              <a:t>是一种用例图驱动（见下页解释）的开发方法</a:t>
            </a:r>
            <a:r>
              <a:rPr lang="zh-CN" altLang="en-US" b="1" dirty="0" smtClean="0">
                <a:latin typeface="宋体" pitchFamily="2" charset="-122"/>
              </a:rPr>
              <a:t>。</a:t>
            </a:r>
          </a:p>
          <a:p>
            <a:pPr eaLnBrk="1" hangingPunct="1">
              <a:buFontTx/>
              <a:buNone/>
            </a:pPr>
            <a:r>
              <a:rPr lang="zh-CN" altLang="en-US" sz="2400" b="1" dirty="0" smtClean="0"/>
              <a:t>  用例图中的图符：</a:t>
            </a:r>
          </a:p>
          <a:p>
            <a:pPr lvl="1" eaLnBrk="1" hangingPunct="1"/>
            <a:r>
              <a:rPr lang="zh-CN" altLang="en-US" b="1" dirty="0" smtClean="0"/>
              <a:t>           用例</a:t>
            </a:r>
          </a:p>
          <a:p>
            <a:pPr lvl="1" eaLnBrk="1" hangingPunct="1"/>
            <a:r>
              <a:rPr lang="zh-CN" altLang="en-US" b="1" dirty="0" smtClean="0"/>
              <a:t>           执行者</a:t>
            </a:r>
          </a:p>
          <a:p>
            <a:pPr lvl="1" eaLnBrk="1" hangingPunct="1"/>
            <a:r>
              <a:rPr lang="zh-CN" altLang="en-US" b="1" dirty="0" smtClean="0"/>
              <a:t>           系统：用于界定系统功能范围</a:t>
            </a:r>
            <a:r>
              <a:rPr lang="en-US" altLang="zh-CN" b="1" dirty="0" smtClean="0"/>
              <a:t>(</a:t>
            </a:r>
            <a:r>
              <a:rPr lang="zh-CN" altLang="en-US" b="1" u="sng" dirty="0" smtClean="0"/>
              <a:t>边界</a:t>
            </a:r>
            <a:r>
              <a:rPr lang="en-US" altLang="zh-CN" b="1" dirty="0" smtClean="0"/>
              <a:t>)</a:t>
            </a:r>
            <a:r>
              <a:rPr lang="zh-CN" altLang="en-US" b="1" dirty="0" smtClean="0"/>
              <a:t>，描述该系统功能的用例都置于其中，而描述外部实体的执行者都置于其外。</a:t>
            </a:r>
          </a:p>
          <a:p>
            <a:pPr lvl="1" eaLnBrk="1" hangingPunct="1"/>
            <a:r>
              <a:rPr lang="zh-CN" altLang="en-US" b="1" dirty="0" smtClean="0"/>
              <a:t>            关联：连接执行者和用例，表示执行者所代表的系统外部实体与该用例所描述的系统需求有关。 </a:t>
            </a:r>
            <a:endParaRPr lang="zh-CN" altLang="en-US" b="1" dirty="0" smtClean="0">
              <a:latin typeface="宋体" pitchFamily="2" charset="-122"/>
            </a:endParaRPr>
          </a:p>
        </p:txBody>
      </p:sp>
      <p:sp>
        <p:nvSpPr>
          <p:cNvPr id="43013" name="Oval 4"/>
          <p:cNvSpPr>
            <a:spLocks noChangeArrowheads="1"/>
          </p:cNvSpPr>
          <p:nvPr/>
        </p:nvSpPr>
        <p:spPr bwMode="auto">
          <a:xfrm>
            <a:off x="1524000" y="3733800"/>
            <a:ext cx="914400" cy="4572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4" name="Oval 5"/>
          <p:cNvSpPr>
            <a:spLocks noChangeArrowheads="1"/>
          </p:cNvSpPr>
          <p:nvPr/>
        </p:nvSpPr>
        <p:spPr bwMode="auto">
          <a:xfrm>
            <a:off x="1905000" y="4267200"/>
            <a:ext cx="228600" cy="228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5" name="Line 6"/>
          <p:cNvSpPr>
            <a:spLocks noChangeShapeType="1"/>
          </p:cNvSpPr>
          <p:nvPr/>
        </p:nvSpPr>
        <p:spPr bwMode="auto">
          <a:xfrm>
            <a:off x="1828800" y="45720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6" name="Line 7"/>
          <p:cNvSpPr>
            <a:spLocks noChangeShapeType="1"/>
          </p:cNvSpPr>
          <p:nvPr/>
        </p:nvSpPr>
        <p:spPr bwMode="auto">
          <a:xfrm>
            <a:off x="1981200" y="4495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7" name="Line 8"/>
          <p:cNvSpPr>
            <a:spLocks noChangeShapeType="1"/>
          </p:cNvSpPr>
          <p:nvPr/>
        </p:nvSpPr>
        <p:spPr bwMode="auto">
          <a:xfrm flipH="1">
            <a:off x="1905000" y="4648200"/>
            <a:ext cx="762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8" name="Line 9"/>
          <p:cNvSpPr>
            <a:spLocks noChangeShapeType="1"/>
          </p:cNvSpPr>
          <p:nvPr/>
        </p:nvSpPr>
        <p:spPr bwMode="auto">
          <a:xfrm>
            <a:off x="1981200" y="45720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9" name="Rectangle 10"/>
          <p:cNvSpPr>
            <a:spLocks noChangeArrowheads="1"/>
          </p:cNvSpPr>
          <p:nvPr/>
        </p:nvSpPr>
        <p:spPr bwMode="auto">
          <a:xfrm>
            <a:off x="1600200" y="4800600"/>
            <a:ext cx="914400" cy="304800"/>
          </a:xfrm>
          <a:prstGeom prst="rect">
            <a:avLst/>
          </a:prstGeom>
          <a:solidFill>
            <a:schemeClr val="bg1"/>
          </a:solidFill>
          <a:ln w="25400" cap="sq">
            <a:solidFill>
              <a:srgbClr val="339966"/>
            </a:solidFill>
            <a:miter lim="800000"/>
            <a:headEnd type="none" w="sm" len="sm"/>
            <a:tailEnd type="none" w="sm" len="sm"/>
          </a:ln>
        </p:spPr>
        <p:txBody>
          <a:bodyPr wrap="none" anchor="ctr"/>
          <a:lstStyle/>
          <a:p>
            <a:endParaRPr lang="zh-CN" altLang="en-US"/>
          </a:p>
        </p:txBody>
      </p:sp>
      <p:sp>
        <p:nvSpPr>
          <p:cNvPr id="43020" name="Line 11"/>
          <p:cNvSpPr>
            <a:spLocks noChangeShapeType="1"/>
          </p:cNvSpPr>
          <p:nvPr/>
        </p:nvSpPr>
        <p:spPr bwMode="auto">
          <a:xfrm>
            <a:off x="1600200" y="60198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7A61A64C-DDA5-462C-8D78-C97176D2C361}" type="slidenum">
              <a:rPr lang="en-US" altLang="zh-CN" smtClean="0">
                <a:latin typeface="Arial" charset="0"/>
              </a:rPr>
              <a:pPr/>
              <a:t>43</a:t>
            </a:fld>
            <a:endParaRPr lang="en-US" altLang="zh-CN" smtClean="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itchFamily="2" charset="-122"/>
              </a:rPr>
              <a:t> </a:t>
            </a:r>
            <a:r>
              <a:rPr lang="zh-CN" altLang="en-US" sz="2400" b="1" dirty="0" smtClean="0">
                <a:latin typeface="宋体" pitchFamily="2" charset="-122"/>
              </a:rPr>
              <a:t>用例图中的其他图符：</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使用：由用例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中使用了用</a:t>
            </a:r>
          </a:p>
          <a:p>
            <a:pPr lvl="1" eaLnBrk="1" hangingPunct="1">
              <a:buFontTx/>
              <a:buNone/>
            </a:pPr>
            <a:r>
              <a:rPr lang="zh-CN" altLang="en-US" sz="2000" b="1" dirty="0" smtClean="0">
                <a:solidFill>
                  <a:srgbClr val="0000FF"/>
                </a:solidFill>
                <a:latin typeface="宋体" pitchFamily="2" charset="-122"/>
              </a:rPr>
              <a:t>                      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中的行为或功能。（</a:t>
            </a:r>
            <a:r>
              <a:rPr lang="en-US" altLang="zh-CN" sz="2000" b="1" dirty="0" smtClean="0">
                <a:solidFill>
                  <a:srgbClr val="0000FF"/>
                </a:solidFill>
                <a:latin typeface="宋体" pitchFamily="2" charset="-122"/>
              </a:rPr>
              <a:t>use/include</a:t>
            </a:r>
            <a:r>
              <a:rPr lang="zh-CN" altLang="en-US" sz="2000" b="1" dirty="0" smtClean="0">
                <a:solidFill>
                  <a:srgbClr val="0000FF"/>
                </a:solidFill>
                <a:latin typeface="宋体" pitchFamily="2" charset="-122"/>
              </a:rPr>
              <a:t>）</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扩展：由用例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a:t>
            </a:r>
            <a:r>
              <a:rPr lang="zh-CN" altLang="zh-CN"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B</a:t>
            </a:r>
            <a:r>
              <a:rPr lang="zh-CN" altLang="zh-CN" sz="2000" b="1" dirty="0" smtClean="0">
                <a:solidFill>
                  <a:srgbClr val="0000FF"/>
                </a:solidFill>
                <a:latin typeface="宋体" pitchFamily="2" charset="-122"/>
              </a:rPr>
              <a:t>描述了一项</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基本需求，而用例</a:t>
            </a:r>
            <a:r>
              <a:rPr lang="en-US" altLang="zh-CN" sz="2000" b="1" dirty="0" smtClean="0">
                <a:solidFill>
                  <a:srgbClr val="0000FF"/>
                </a:solidFill>
                <a:latin typeface="宋体" pitchFamily="2" charset="-122"/>
              </a:rPr>
              <a:t>A</a:t>
            </a:r>
            <a:r>
              <a:rPr lang="zh-CN" altLang="zh-CN" sz="2000" b="1" dirty="0" smtClean="0">
                <a:solidFill>
                  <a:srgbClr val="0000FF"/>
                </a:solidFill>
                <a:latin typeface="宋体" pitchFamily="2" charset="-122"/>
              </a:rPr>
              <a:t>则描述了该基本需求的</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特殊情况。</a:t>
            </a:r>
            <a:r>
              <a:rPr lang="en-US" altLang="zh-CN" sz="2000" b="1" dirty="0">
                <a:solidFill>
                  <a:srgbClr val="0000FF"/>
                </a:solidFill>
                <a:latin typeface="宋体" pitchFamily="2" charset="-122"/>
              </a:rPr>
              <a:t>(</a:t>
            </a:r>
            <a:r>
              <a:rPr lang="en-US" altLang="zh-CN" sz="2000" b="1" dirty="0" smtClean="0">
                <a:solidFill>
                  <a:srgbClr val="0000FF"/>
                </a:solidFill>
                <a:latin typeface="宋体" pitchFamily="2" charset="-122"/>
              </a:rPr>
              <a:t>extend</a:t>
            </a:r>
            <a:r>
              <a:rPr lang="en-US" altLang="zh-CN" sz="2000" b="1" dirty="0">
                <a:solidFill>
                  <a:srgbClr val="0000FF"/>
                </a:solidFill>
                <a:latin typeface="宋体" pitchFamily="2" charset="-122"/>
              </a:rPr>
              <a:t>,</a:t>
            </a:r>
            <a:r>
              <a:rPr lang="zh-CN" altLang="en-US" sz="2000" b="1" dirty="0" smtClean="0">
                <a:solidFill>
                  <a:srgbClr val="0000FF"/>
                </a:solidFill>
                <a:latin typeface="宋体" pitchFamily="2" charset="-122"/>
              </a:rPr>
              <a:t>部分相同，不是包含</a:t>
            </a:r>
            <a:r>
              <a:rPr lang="en-US" altLang="zh-CN" sz="2000" b="1" dirty="0" smtClean="0">
                <a:solidFill>
                  <a:srgbClr val="0000FF"/>
                </a:solidFill>
                <a:latin typeface="宋体" pitchFamily="2" charset="-122"/>
              </a:rPr>
              <a:t>)</a:t>
            </a:r>
            <a:endParaRPr lang="zh-CN" altLang="zh-CN" sz="2000" b="1" dirty="0" smtClean="0">
              <a:solidFill>
                <a:srgbClr val="0000FF"/>
              </a:solidFill>
              <a:latin typeface="宋体" pitchFamily="2" charset="-122"/>
            </a:endParaRPr>
          </a:p>
          <a:p>
            <a:pPr lvl="1" eaLnBrk="1" hangingPunct="1"/>
            <a:r>
              <a:rPr lang="zh-CN" altLang="zh-CN" sz="2000" b="1" dirty="0" smtClean="0">
                <a:latin typeface="宋体" pitchFamily="2" charset="-122"/>
              </a:rPr>
              <a:t>  </a:t>
            </a:r>
            <a:r>
              <a:rPr lang="zh-CN" altLang="en-US" sz="1800" b="1" dirty="0" smtClean="0">
                <a:latin typeface="宋体" pitchFamily="2" charset="-122"/>
              </a:rPr>
              <a:t>可以是</a:t>
            </a:r>
            <a:r>
              <a:rPr lang="en-US" altLang="zh-CN" sz="1800" b="1" dirty="0" smtClean="0">
                <a:latin typeface="宋体" pitchFamily="2" charset="-122"/>
              </a:rPr>
              <a:t>OCL</a:t>
            </a:r>
            <a:r>
              <a:rPr lang="zh-CN" altLang="zh-CN" sz="2000" b="1" dirty="0" smtClean="0">
                <a:latin typeface="宋体" pitchFamily="2" charset="-122"/>
              </a:rPr>
              <a:t>      注释体：对</a:t>
            </a:r>
            <a:r>
              <a:rPr lang="en-US" altLang="zh-CN" sz="2000" b="1" dirty="0" smtClean="0">
                <a:latin typeface="宋体" pitchFamily="2" charset="-122"/>
              </a:rPr>
              <a:t>UML</a:t>
            </a:r>
            <a:r>
              <a:rPr lang="zh-CN" altLang="zh-CN" sz="2000" b="1" dirty="0" smtClean="0">
                <a:latin typeface="宋体" pitchFamily="2" charset="-122"/>
              </a:rPr>
              <a:t>实体进行文字描述</a:t>
            </a:r>
          </a:p>
          <a:p>
            <a:pPr lvl="1" eaLnBrk="1" hangingPunct="1"/>
            <a:r>
              <a:rPr lang="zh-CN" altLang="zh-CN" sz="2000" b="1" dirty="0" smtClean="0">
                <a:latin typeface="宋体" pitchFamily="2" charset="-122"/>
              </a:rPr>
              <a:t>              注释连接：将注释体与要描述的实体连接，说明该</a:t>
            </a:r>
            <a:endParaRPr lang="zh-CN" altLang="en-US" sz="2000" b="1" dirty="0" smtClean="0">
              <a:latin typeface="宋体" pitchFamily="2" charset="-122"/>
            </a:endParaRPr>
          </a:p>
          <a:p>
            <a:pPr lvl="1" eaLnBrk="1" hangingPunct="1">
              <a:buFontTx/>
              <a:buNone/>
            </a:pPr>
            <a:r>
              <a:rPr lang="zh-CN" altLang="en-US" sz="2000" b="1" dirty="0" smtClean="0">
                <a:latin typeface="宋体" pitchFamily="2" charset="-122"/>
              </a:rPr>
              <a:t>                          </a:t>
            </a:r>
            <a:r>
              <a:rPr lang="zh-CN" altLang="zh-CN" sz="2000" b="1" dirty="0" smtClean="0">
                <a:latin typeface="宋体" pitchFamily="2" charset="-122"/>
              </a:rPr>
              <a:t>注释体是针对该实体所进行的描述。</a:t>
            </a:r>
            <a:endParaRPr lang="zh-CN" altLang="en-US" sz="2000" b="1" dirty="0" smtClean="0">
              <a:latin typeface="宋体" pitchFamily="2" charset="-122"/>
            </a:endParaRPr>
          </a:p>
          <a:p>
            <a:pPr lvl="1" eaLnBrk="1" hangingPunct="1"/>
            <a:r>
              <a:rPr lang="zh-CN" altLang="en-US" sz="2000" b="1" dirty="0" smtClean="0">
                <a:latin typeface="宋体" pitchFamily="2" charset="-122"/>
              </a:rPr>
              <a:t>注：上述图符中的“使用”和“扩展”的概念在不同的文献有着一定的差别，解释有所不同，各个机构的实际使用方式也有所不同。</a:t>
            </a:r>
            <a:endParaRPr lang="en-US" altLang="zh-CN" sz="2000" b="1" dirty="0" smtClean="0">
              <a:latin typeface="宋体" pitchFamily="2" charset="-122"/>
            </a:endParaRPr>
          </a:p>
          <a:p>
            <a:pPr lvl="1" eaLnBrk="1" hangingPunct="1"/>
            <a:r>
              <a:rPr lang="zh-CN" altLang="en-US" sz="2000" b="1" dirty="0" smtClean="0">
                <a:latin typeface="宋体" pitchFamily="2" charset="-122"/>
              </a:rPr>
              <a:t>其他图符：</a:t>
            </a:r>
            <a:r>
              <a:rPr lang="en-US" altLang="zh-CN" sz="2000" b="1" dirty="0" smtClean="0">
                <a:latin typeface="宋体" pitchFamily="2" charset="-122"/>
              </a:rPr>
              <a:t>refine</a:t>
            </a:r>
            <a:r>
              <a:rPr lang="zh-CN" altLang="en-US" sz="2000" b="1" dirty="0" smtClean="0">
                <a:latin typeface="宋体" pitchFamily="2" charset="-122"/>
              </a:rPr>
              <a:t>（精炼</a:t>
            </a:r>
            <a:r>
              <a:rPr lang="en-US" altLang="zh-CN" sz="2000" b="1" dirty="0" smtClean="0">
                <a:latin typeface="宋体" pitchFamily="2" charset="-122"/>
              </a:rPr>
              <a:t>;</a:t>
            </a:r>
            <a:r>
              <a:rPr lang="zh-CN" altLang="en-US" sz="2000" b="1" dirty="0" smtClean="0">
                <a:latin typeface="宋体" pitchFamily="2" charset="-122"/>
              </a:rPr>
              <a:t>引导实现），继承，依赖等等；有的还是自定义式的，例如：</a:t>
            </a:r>
            <a:r>
              <a:rPr lang="zh-CN" altLang="en-US" sz="2000" b="1" dirty="0">
                <a:latin typeface="宋体" pitchFamily="2" charset="-122"/>
              </a:rPr>
              <a:t>可以添加</a:t>
            </a:r>
            <a:r>
              <a:rPr lang="en-US" altLang="zh-CN" sz="2000" b="1" dirty="0">
                <a:latin typeface="宋体" pitchFamily="2" charset="-122"/>
              </a:rPr>
              <a:t>《love》</a:t>
            </a:r>
            <a:r>
              <a:rPr lang="zh-CN" altLang="en-US" sz="2000" b="1" dirty="0">
                <a:latin typeface="宋体" pitchFamily="2" charset="-122"/>
              </a:rPr>
              <a:t>关系，让两个用例之间产生爱情，而且</a:t>
            </a:r>
            <a:r>
              <a:rPr lang="zh-CN" altLang="en-US" sz="2000" b="1" dirty="0" smtClean="0">
                <a:latin typeface="宋体" pitchFamily="2" charset="-122"/>
              </a:rPr>
              <a:t>还可以是单相思。</a:t>
            </a:r>
            <a:endParaRPr lang="en-US" altLang="zh-CN" sz="2400" b="1" dirty="0" smtClean="0">
              <a:latin typeface="宋体" pitchFamily="2" charset="-122"/>
            </a:endParaRPr>
          </a:p>
        </p:txBody>
      </p:sp>
      <p:sp>
        <p:nvSpPr>
          <p:cNvPr id="45061" name="Line 4"/>
          <p:cNvSpPr>
            <a:spLocks noChangeShapeType="1"/>
          </p:cNvSpPr>
          <p:nvPr/>
        </p:nvSpPr>
        <p:spPr bwMode="auto">
          <a:xfrm>
            <a:off x="1752600" y="234473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2" name="Text Box 5"/>
          <p:cNvSpPr txBox="1">
            <a:spLocks noChangeArrowheads="1"/>
          </p:cNvSpPr>
          <p:nvPr/>
        </p:nvSpPr>
        <p:spPr bwMode="auto">
          <a:xfrm>
            <a:off x="1889125" y="233045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使用</a:t>
            </a:r>
            <a:r>
              <a:rPr lang="en-US" altLang="zh-CN" sz="1600">
                <a:latin typeface="Times New Roman" pitchFamily="18" charset="0"/>
              </a:rPr>
              <a:t>»</a:t>
            </a:r>
          </a:p>
        </p:txBody>
      </p:sp>
      <p:sp>
        <p:nvSpPr>
          <p:cNvPr id="45063" name="Line 6"/>
          <p:cNvSpPr>
            <a:spLocks noChangeShapeType="1"/>
          </p:cNvSpPr>
          <p:nvPr/>
        </p:nvSpPr>
        <p:spPr bwMode="auto">
          <a:xfrm>
            <a:off x="1752600" y="306228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4" name="Text Box 7"/>
          <p:cNvSpPr txBox="1">
            <a:spLocks noChangeArrowheads="1"/>
          </p:cNvSpPr>
          <p:nvPr/>
        </p:nvSpPr>
        <p:spPr bwMode="auto">
          <a:xfrm>
            <a:off x="1889125" y="304800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扩展</a:t>
            </a:r>
            <a:r>
              <a:rPr lang="en-US" altLang="zh-CN" sz="1600">
                <a:latin typeface="Times New Roman" pitchFamily="18" charset="0"/>
              </a:rPr>
              <a:t>»</a:t>
            </a:r>
          </a:p>
        </p:txBody>
      </p:sp>
      <p:sp>
        <p:nvSpPr>
          <p:cNvPr id="45065" name="Line 8"/>
          <p:cNvSpPr>
            <a:spLocks noChangeShapeType="1"/>
          </p:cNvSpPr>
          <p:nvPr/>
        </p:nvSpPr>
        <p:spPr bwMode="auto">
          <a:xfrm>
            <a:off x="1828800" y="38862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6" name="Line 9"/>
          <p:cNvSpPr>
            <a:spLocks noChangeShapeType="1"/>
          </p:cNvSpPr>
          <p:nvPr/>
        </p:nvSpPr>
        <p:spPr bwMode="auto">
          <a:xfrm>
            <a:off x="2743200" y="38862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7" name="Line 10"/>
          <p:cNvSpPr>
            <a:spLocks noChangeShapeType="1"/>
          </p:cNvSpPr>
          <p:nvPr/>
        </p:nvSpPr>
        <p:spPr bwMode="auto">
          <a:xfrm>
            <a:off x="2895600" y="4038600"/>
            <a:ext cx="0" cy="304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8" name="Line 11"/>
          <p:cNvSpPr>
            <a:spLocks noChangeShapeType="1"/>
          </p:cNvSpPr>
          <p:nvPr/>
        </p:nvSpPr>
        <p:spPr bwMode="auto">
          <a:xfrm>
            <a:off x="1828800" y="3886200"/>
            <a:ext cx="0" cy="457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9" name="Line 12"/>
          <p:cNvSpPr>
            <a:spLocks noChangeShapeType="1"/>
          </p:cNvSpPr>
          <p:nvPr/>
        </p:nvSpPr>
        <p:spPr bwMode="auto">
          <a:xfrm>
            <a:off x="1828800" y="4343400"/>
            <a:ext cx="1066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0" name="Line 13"/>
          <p:cNvSpPr>
            <a:spLocks noChangeShapeType="1"/>
          </p:cNvSpPr>
          <p:nvPr/>
        </p:nvSpPr>
        <p:spPr bwMode="auto">
          <a:xfrm>
            <a:off x="2743200" y="38862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1" name="Line 14"/>
          <p:cNvSpPr>
            <a:spLocks noChangeShapeType="1"/>
          </p:cNvSpPr>
          <p:nvPr/>
        </p:nvSpPr>
        <p:spPr bwMode="auto">
          <a:xfrm>
            <a:off x="2743200" y="4038600"/>
            <a:ext cx="152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2" name="Line 15"/>
          <p:cNvSpPr>
            <a:spLocks noChangeShapeType="1"/>
          </p:cNvSpPr>
          <p:nvPr/>
        </p:nvSpPr>
        <p:spPr bwMode="auto">
          <a:xfrm>
            <a:off x="1828800" y="4572000"/>
            <a:ext cx="1066800" cy="0"/>
          </a:xfrm>
          <a:prstGeom prst="line">
            <a:avLst/>
          </a:prstGeom>
          <a:noFill/>
          <a:ln w="28575">
            <a:solidFill>
              <a:schemeClr val="tx1"/>
            </a:solidFill>
            <a:prstDash val="dash"/>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latin typeface="Arial" charset="0"/>
              </a:rPr>
              <a:pPr/>
              <a:t>44</a:t>
            </a:fld>
            <a:endParaRPr lang="en-US" altLang="zh-CN" smtClean="0">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p>
          <a:p>
            <a:pPr eaLnBrk="1" hangingPunct="1">
              <a:buSzPct val="110000"/>
              <a:buFont typeface="Wingdings" pitchFamily="2" charset="2"/>
              <a:buChar char="n"/>
            </a:pPr>
            <a:r>
              <a:rPr lang="zh-CN" altLang="en-US" sz="2000" b="1" u="sng" dirty="0" smtClean="0">
                <a:solidFill>
                  <a:srgbClr val="0000FF"/>
                </a:solidFill>
              </a:rPr>
              <a:t>用例驱动</a:t>
            </a:r>
            <a:r>
              <a:rPr lang="zh-CN" altLang="en-US" sz="2000" b="1" dirty="0" smtClean="0"/>
              <a:t>战略可以通过在该问题中添加几个字来描述：需要该系统为每个用户做什么？这几个字有着重大意义。它们</a:t>
            </a:r>
            <a:r>
              <a:rPr lang="zh-CN" altLang="en-US" sz="2000" b="1" u="sng" dirty="0" smtClean="0">
                <a:solidFill>
                  <a:srgbClr val="0000FF"/>
                </a:solidFill>
              </a:rPr>
              <a:t>迫使我们从用户的利益角度出发进行考虑</a:t>
            </a:r>
            <a:r>
              <a:rPr lang="zh-CN" altLang="en-US" sz="2000" b="1" dirty="0" smtClean="0"/>
              <a:t>，而不仅仅是考虑系统应当具有哪些良好功能 。 </a:t>
            </a:r>
            <a:endParaRPr lang="zh-CN" altLang="en-US" sz="2000" b="1" dirty="0" smtClean="0">
              <a:latin typeface="宋体" pitchFamily="2" charset="-122"/>
            </a:endParaRPr>
          </a:p>
          <a:p>
            <a:pPr eaLnBrk="1" hangingPunct="1">
              <a:buSzPct val="110000"/>
              <a:buFont typeface="Wingdings" pitchFamily="2" charset="2"/>
              <a:buChar char="n"/>
            </a:pPr>
            <a:r>
              <a:rPr lang="zh-CN" altLang="en-US" sz="2000" b="1" dirty="0" smtClean="0"/>
              <a:t>用例并不仅仅是定义一个系统的需求的一个工具，它们还</a:t>
            </a:r>
            <a:r>
              <a:rPr lang="zh-CN" altLang="en-US" sz="2000" b="1" u="sng" dirty="0" smtClean="0">
                <a:solidFill>
                  <a:srgbClr val="0000FF"/>
                </a:solidFill>
              </a:rPr>
              <a:t>驱动系统的设计、实现和测试</a:t>
            </a:r>
            <a:r>
              <a:rPr lang="zh-CN" altLang="en-US" sz="2000" b="1" dirty="0" smtClean="0"/>
              <a:t>。 </a:t>
            </a:r>
          </a:p>
          <a:p>
            <a:pPr lvl="1" eaLnBrk="1" hangingPunct="1">
              <a:buSzPct val="110000"/>
              <a:buFont typeface="Wingdings" pitchFamily="2" charset="2"/>
              <a:buChar char="n"/>
            </a:pPr>
            <a:r>
              <a:rPr lang="zh-CN" altLang="en-US" sz="2000" b="1" dirty="0" smtClean="0"/>
              <a:t>基于用例模型，软件开发人员创建一系列的设计和实现模型来实现各种用例。开发人员审查每个后续模型，以确保它们符合用例模型。</a:t>
            </a:r>
            <a:r>
              <a:rPr lang="zh-CN" altLang="en-US" sz="2000" b="1" dirty="0" smtClean="0">
                <a:solidFill>
                  <a:srgbClr val="0000FF"/>
                </a:solidFill>
                <a:hlinkClick r:id="rId3"/>
              </a:rPr>
              <a:t>测试</a:t>
            </a:r>
            <a:r>
              <a:rPr lang="zh-CN" altLang="en-US" sz="2000" b="1" dirty="0" smtClean="0">
                <a:solidFill>
                  <a:srgbClr val="CC0000"/>
                </a:solidFill>
                <a:hlinkClick r:id="rId3"/>
              </a:rPr>
              <a:t>人员</a:t>
            </a:r>
            <a:r>
              <a:rPr lang="zh-CN" altLang="en-US" sz="2000" b="1" dirty="0" smtClean="0"/>
              <a:t>将测试软件系统的实现效果，以确保实现模型中的组件正确实现了用例。这样，用例不仅启动了开发过程，而且与开发过程密切结合在了一起。 （用例驱动实际是关注用户的利益驱动）</a:t>
            </a: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a:t>
            </a:r>
            <a:r>
              <a:rPr lang="zh-CN" altLang="en-US" sz="2000" b="1" dirty="0" smtClean="0"/>
              <a:t>意指开发过程将遵循一个流程：它将按照一系列由用例驱动的工作流程来进行。首先是定义用例，然后是设计用例，最后</a:t>
            </a:r>
            <a:r>
              <a:rPr lang="en-US" altLang="zh-CN" sz="2000" b="1" dirty="0" smtClean="0"/>
              <a:t>, </a:t>
            </a:r>
            <a:r>
              <a:rPr lang="zh-CN" altLang="en-US" sz="2000" b="1" dirty="0" smtClean="0"/>
              <a:t>用例是测试人员构建</a:t>
            </a:r>
            <a:r>
              <a:rPr lang="zh-CN" altLang="en-US" sz="2000" b="1" dirty="0" smtClean="0">
                <a:hlinkClick r:id="rId4"/>
              </a:rPr>
              <a:t>测试案例</a:t>
            </a:r>
            <a:r>
              <a:rPr lang="zh-CN" altLang="en-US" sz="2000" b="1" dirty="0" smtClean="0"/>
              <a:t>的部分来源。（不少测试用例专门基于用例，比如一些特殊的互动场景是用例所表现出来的）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solidFill>
                  <a:srgbClr val="FFFFFF"/>
                </a:solidFill>
                <a:latin typeface="Arial" charset="0"/>
              </a:rPr>
              <a:pPr/>
              <a:t>45</a:t>
            </a:fld>
            <a:endParaRPr lang="en-US" altLang="zh-CN" smtClean="0">
              <a:solidFill>
                <a:srgbClr val="FFFFFF"/>
              </a:solidFill>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07976"/>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r>
              <a:rPr lang="zh-CN" altLang="en-US" b="1" dirty="0" smtClean="0">
                <a:latin typeface="宋体" pitchFamily="2" charset="-122"/>
                <a:sym typeface="Wingdings" panose="05000000000000000000" pitchFamily="2" charset="2"/>
              </a:rPr>
              <a:t>（观摩）</a:t>
            </a:r>
            <a:endParaRPr lang="zh-CN" altLang="en-US" b="1" dirty="0" smtClean="0">
              <a:latin typeface="宋体" pitchFamily="2" charset="-122"/>
            </a:endParaRP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”试图引导设计，例如下图需求阶段的混合式设计：</a:t>
            </a:r>
            <a:endParaRPr lang="zh-CN" altLang="en-US" sz="2000" b="1" dirty="0" smtClean="0"/>
          </a:p>
        </p:txBody>
      </p:sp>
      <p:pic>
        <p:nvPicPr>
          <p:cNvPr id="2" name="图片 1"/>
          <p:cNvPicPr>
            <a:picLocks noChangeAspect="1"/>
          </p:cNvPicPr>
          <p:nvPr/>
        </p:nvPicPr>
        <p:blipFill>
          <a:blip r:embed="rId3"/>
          <a:stretch>
            <a:fillRect/>
          </a:stretch>
        </p:blipFill>
        <p:spPr>
          <a:xfrm>
            <a:off x="762000" y="2564904"/>
            <a:ext cx="8274496" cy="3960440"/>
          </a:xfrm>
          <a:prstGeom prst="rect">
            <a:avLst/>
          </a:prstGeom>
        </p:spPr>
      </p:pic>
      <p:sp>
        <p:nvSpPr>
          <p:cNvPr id="3" name="文本框 2"/>
          <p:cNvSpPr txBox="1"/>
          <p:nvPr/>
        </p:nvSpPr>
        <p:spPr>
          <a:xfrm>
            <a:off x="6300192" y="5805264"/>
            <a:ext cx="2843808" cy="1015663"/>
          </a:xfrm>
          <a:prstGeom prst="rect">
            <a:avLst/>
          </a:prstGeom>
          <a:solidFill>
            <a:schemeClr val="bg1">
              <a:lumMod val="75000"/>
            </a:schemeClr>
          </a:solidFill>
          <a:ln w="19050">
            <a:solidFill>
              <a:srgbClr val="0000FF"/>
            </a:solidFill>
          </a:ln>
        </p:spPr>
        <p:txBody>
          <a:bodyPr wrap="square" rtlCol="0">
            <a:spAutoFit/>
          </a:bodyPr>
          <a:lstStyle/>
          <a:p>
            <a:r>
              <a:rPr lang="zh-CN" altLang="en-US" sz="2000" dirty="0" smtClean="0"/>
              <a:t>问题：该图是用于需求还是用于设计？</a:t>
            </a:r>
            <a:r>
              <a:rPr lang="zh-CN" altLang="en-US" sz="2000" dirty="0" smtClean="0">
                <a:solidFill>
                  <a:schemeClr val="bg1">
                    <a:lumMod val="85000"/>
                  </a:schemeClr>
                </a:solidFill>
              </a:rPr>
              <a:t>都可以，看团队风格</a:t>
            </a:r>
            <a:endParaRPr lang="zh-CN" altLang="en-US" sz="2000" dirty="0">
              <a:solidFill>
                <a:schemeClr val="bg1">
                  <a:lumMod val="85000"/>
                </a:schemeClr>
              </a:solidFill>
            </a:endParaRPr>
          </a:p>
        </p:txBody>
      </p:sp>
    </p:spTree>
    <p:extLst>
      <p:ext uri="{BB962C8B-B14F-4D97-AF65-F5344CB8AC3E}">
        <p14:creationId xmlns:p14="http://schemas.microsoft.com/office/powerpoint/2010/main" val="2649792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84255BF-43FB-4791-8E4B-583D0A3FEBD4}" type="slidenum">
              <a:rPr lang="en-US" altLang="zh-CN" smtClean="0">
                <a:latin typeface="Arial" charset="0"/>
              </a:rPr>
              <a:pPr/>
              <a:t>46</a:t>
            </a:fld>
            <a:endParaRPr lang="en-US" altLang="zh-CN" smtClean="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6084" name="Oval 5"/>
          <p:cNvSpPr>
            <a:spLocks noChangeArrowheads="1"/>
          </p:cNvSpPr>
          <p:nvPr/>
        </p:nvSpPr>
        <p:spPr bwMode="auto">
          <a:xfrm>
            <a:off x="3505200" y="2133600"/>
            <a:ext cx="17526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设置边界</a:t>
            </a:r>
            <a:endParaRPr lang="zh-CN" altLang="en-US" sz="3200">
              <a:latin typeface="Times New Roman" pitchFamily="18" charset="0"/>
            </a:endParaRPr>
          </a:p>
        </p:txBody>
      </p:sp>
      <p:sp>
        <p:nvSpPr>
          <p:cNvPr id="46085" name="Oval 6"/>
          <p:cNvSpPr>
            <a:spLocks noChangeArrowheads="1"/>
          </p:cNvSpPr>
          <p:nvPr/>
        </p:nvSpPr>
        <p:spPr bwMode="auto">
          <a:xfrm>
            <a:off x="3581400" y="29718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风险分析</a:t>
            </a:r>
          </a:p>
        </p:txBody>
      </p:sp>
      <p:sp>
        <p:nvSpPr>
          <p:cNvPr id="46086" name="Oval 7"/>
          <p:cNvSpPr>
            <a:spLocks noChangeArrowheads="1"/>
          </p:cNvSpPr>
          <p:nvPr/>
        </p:nvSpPr>
        <p:spPr bwMode="auto">
          <a:xfrm>
            <a:off x="35814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交易估计</a:t>
            </a:r>
          </a:p>
        </p:txBody>
      </p:sp>
      <p:sp>
        <p:nvSpPr>
          <p:cNvPr id="46087" name="Oval 8"/>
          <p:cNvSpPr>
            <a:spLocks noChangeArrowheads="1"/>
          </p:cNvSpPr>
          <p:nvPr/>
        </p:nvSpPr>
        <p:spPr bwMode="auto">
          <a:xfrm>
            <a:off x="3581400" y="47244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进行交易</a:t>
            </a:r>
          </a:p>
        </p:txBody>
      </p:sp>
      <p:sp>
        <p:nvSpPr>
          <p:cNvPr id="46088" name="Oval 9"/>
          <p:cNvSpPr>
            <a:spLocks noChangeArrowheads="1"/>
          </p:cNvSpPr>
          <p:nvPr/>
        </p:nvSpPr>
        <p:spPr bwMode="auto">
          <a:xfrm>
            <a:off x="3581400" y="5791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超越边界</a:t>
            </a:r>
          </a:p>
        </p:txBody>
      </p:sp>
      <p:sp>
        <p:nvSpPr>
          <p:cNvPr id="46089" name="Oval 10"/>
          <p:cNvSpPr>
            <a:spLocks noChangeArrowheads="1"/>
          </p:cNvSpPr>
          <p:nvPr/>
        </p:nvSpPr>
        <p:spPr bwMode="auto">
          <a:xfrm>
            <a:off x="5791200" y="22860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更新帐目</a:t>
            </a:r>
          </a:p>
        </p:txBody>
      </p:sp>
      <p:sp>
        <p:nvSpPr>
          <p:cNvPr id="46090" name="Oval 11"/>
          <p:cNvSpPr>
            <a:spLocks noChangeArrowheads="1"/>
          </p:cNvSpPr>
          <p:nvPr/>
        </p:nvSpPr>
        <p:spPr bwMode="auto">
          <a:xfrm>
            <a:off x="67056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评价</a:t>
            </a:r>
            <a:endParaRPr lang="zh-CN" altLang="en-US" sz="3200">
              <a:latin typeface="Times New Roman" pitchFamily="18" charset="0"/>
            </a:endParaRPr>
          </a:p>
        </p:txBody>
      </p:sp>
      <p:sp>
        <p:nvSpPr>
          <p:cNvPr id="46091" name="Line 12"/>
          <p:cNvSpPr>
            <a:spLocks noChangeShapeType="1"/>
          </p:cNvSpPr>
          <p:nvPr/>
        </p:nvSpPr>
        <p:spPr bwMode="auto">
          <a:xfrm>
            <a:off x="5257800" y="3352800"/>
            <a:ext cx="1524000" cy="6858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2" name="Line 13"/>
          <p:cNvSpPr>
            <a:spLocks noChangeShapeType="1"/>
          </p:cNvSpPr>
          <p:nvPr/>
        </p:nvSpPr>
        <p:spPr bwMode="auto">
          <a:xfrm>
            <a:off x="5257800" y="4267200"/>
            <a:ext cx="14478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3" name="Oval 14"/>
          <p:cNvSpPr>
            <a:spLocks noChangeArrowheads="1"/>
          </p:cNvSpPr>
          <p:nvPr/>
        </p:nvSpPr>
        <p:spPr bwMode="auto">
          <a:xfrm>
            <a:off x="6781800" y="50292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4" name="Oval 15"/>
          <p:cNvSpPr>
            <a:spLocks noChangeArrowheads="1"/>
          </p:cNvSpPr>
          <p:nvPr/>
        </p:nvSpPr>
        <p:spPr bwMode="auto">
          <a:xfrm>
            <a:off x="83820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5" name="Oval 16"/>
          <p:cNvSpPr>
            <a:spLocks noChangeArrowheads="1"/>
          </p:cNvSpPr>
          <p:nvPr/>
        </p:nvSpPr>
        <p:spPr bwMode="auto">
          <a:xfrm>
            <a:off x="17526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6" name="Oval 17"/>
          <p:cNvSpPr>
            <a:spLocks noChangeArrowheads="1"/>
          </p:cNvSpPr>
          <p:nvPr/>
        </p:nvSpPr>
        <p:spPr bwMode="auto">
          <a:xfrm>
            <a:off x="2057400" y="39624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7" name="Line 18"/>
          <p:cNvSpPr>
            <a:spLocks noChangeShapeType="1"/>
          </p:cNvSpPr>
          <p:nvPr/>
        </p:nvSpPr>
        <p:spPr bwMode="auto">
          <a:xfrm>
            <a:off x="6934200" y="53340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8" name="Line 19"/>
          <p:cNvSpPr>
            <a:spLocks noChangeShapeType="1"/>
          </p:cNvSpPr>
          <p:nvPr/>
        </p:nvSpPr>
        <p:spPr bwMode="auto">
          <a:xfrm flipH="1">
            <a:off x="6705600" y="5562600"/>
            <a:ext cx="2286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9" name="Line 20"/>
          <p:cNvSpPr>
            <a:spLocks noChangeShapeType="1"/>
          </p:cNvSpPr>
          <p:nvPr/>
        </p:nvSpPr>
        <p:spPr bwMode="auto">
          <a:xfrm>
            <a:off x="6934200" y="55626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0" name="Line 21"/>
          <p:cNvSpPr>
            <a:spLocks noChangeShapeType="1"/>
          </p:cNvSpPr>
          <p:nvPr/>
        </p:nvSpPr>
        <p:spPr bwMode="auto">
          <a:xfrm>
            <a:off x="6781800" y="54102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1" name="Line 22"/>
          <p:cNvSpPr>
            <a:spLocks noChangeShapeType="1"/>
          </p:cNvSpPr>
          <p:nvPr/>
        </p:nvSpPr>
        <p:spPr bwMode="auto">
          <a:xfrm>
            <a:off x="2209800" y="42672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2" name="Line 23"/>
          <p:cNvSpPr>
            <a:spLocks noChangeShapeType="1"/>
          </p:cNvSpPr>
          <p:nvPr/>
        </p:nvSpPr>
        <p:spPr bwMode="auto">
          <a:xfrm flipH="1">
            <a:off x="20574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3" name="Line 24"/>
          <p:cNvSpPr>
            <a:spLocks noChangeShapeType="1"/>
          </p:cNvSpPr>
          <p:nvPr/>
        </p:nvSpPr>
        <p:spPr bwMode="auto">
          <a:xfrm>
            <a:off x="22098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4" name="Line 25"/>
          <p:cNvSpPr>
            <a:spLocks noChangeShapeType="1"/>
          </p:cNvSpPr>
          <p:nvPr/>
        </p:nvSpPr>
        <p:spPr bwMode="auto">
          <a:xfrm>
            <a:off x="2057400" y="43434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5" name="Line 26"/>
          <p:cNvSpPr>
            <a:spLocks noChangeShapeType="1"/>
          </p:cNvSpPr>
          <p:nvPr/>
        </p:nvSpPr>
        <p:spPr bwMode="auto">
          <a:xfrm>
            <a:off x="1905000" y="24384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6" name="Line 27"/>
          <p:cNvSpPr>
            <a:spLocks noChangeShapeType="1"/>
          </p:cNvSpPr>
          <p:nvPr/>
        </p:nvSpPr>
        <p:spPr bwMode="auto">
          <a:xfrm flipH="1">
            <a:off x="17526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7" name="Line 28"/>
          <p:cNvSpPr>
            <a:spLocks noChangeShapeType="1"/>
          </p:cNvSpPr>
          <p:nvPr/>
        </p:nvSpPr>
        <p:spPr bwMode="auto">
          <a:xfrm>
            <a:off x="19050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8" name="Line 29"/>
          <p:cNvSpPr>
            <a:spLocks noChangeShapeType="1"/>
          </p:cNvSpPr>
          <p:nvPr/>
        </p:nvSpPr>
        <p:spPr bwMode="auto">
          <a:xfrm>
            <a:off x="17526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9" name="Line 30"/>
          <p:cNvSpPr>
            <a:spLocks noChangeShapeType="1"/>
          </p:cNvSpPr>
          <p:nvPr/>
        </p:nvSpPr>
        <p:spPr bwMode="auto">
          <a:xfrm>
            <a:off x="8534400" y="24384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0" name="Line 31"/>
          <p:cNvSpPr>
            <a:spLocks noChangeShapeType="1"/>
          </p:cNvSpPr>
          <p:nvPr/>
        </p:nvSpPr>
        <p:spPr bwMode="auto">
          <a:xfrm flipH="1">
            <a:off x="83820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1" name="Line 32"/>
          <p:cNvSpPr>
            <a:spLocks noChangeShapeType="1"/>
          </p:cNvSpPr>
          <p:nvPr/>
        </p:nvSpPr>
        <p:spPr bwMode="auto">
          <a:xfrm>
            <a:off x="85344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2" name="Line 33"/>
          <p:cNvSpPr>
            <a:spLocks noChangeShapeType="1"/>
          </p:cNvSpPr>
          <p:nvPr/>
        </p:nvSpPr>
        <p:spPr bwMode="auto">
          <a:xfrm>
            <a:off x="83820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3" name="Line 34"/>
          <p:cNvSpPr>
            <a:spLocks noChangeShapeType="1"/>
          </p:cNvSpPr>
          <p:nvPr/>
        </p:nvSpPr>
        <p:spPr bwMode="auto">
          <a:xfrm flipV="1">
            <a:off x="2362200" y="3429000"/>
            <a:ext cx="1219200" cy="914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4" name="Line 35"/>
          <p:cNvSpPr>
            <a:spLocks noChangeShapeType="1"/>
          </p:cNvSpPr>
          <p:nvPr/>
        </p:nvSpPr>
        <p:spPr bwMode="auto">
          <a:xfrm>
            <a:off x="2362200" y="4343400"/>
            <a:ext cx="1295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5" name="Line 36"/>
          <p:cNvSpPr>
            <a:spLocks noChangeShapeType="1"/>
          </p:cNvSpPr>
          <p:nvPr/>
        </p:nvSpPr>
        <p:spPr bwMode="auto">
          <a:xfrm>
            <a:off x="2362200" y="4343400"/>
            <a:ext cx="1219200" cy="685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6" name="Line 37"/>
          <p:cNvSpPr>
            <a:spLocks noChangeShapeType="1"/>
          </p:cNvSpPr>
          <p:nvPr/>
        </p:nvSpPr>
        <p:spPr bwMode="auto">
          <a:xfrm>
            <a:off x="2057400" y="2514600"/>
            <a:ext cx="1447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7" name="Line 38"/>
          <p:cNvSpPr>
            <a:spLocks noChangeShapeType="1"/>
          </p:cNvSpPr>
          <p:nvPr/>
        </p:nvSpPr>
        <p:spPr bwMode="auto">
          <a:xfrm>
            <a:off x="7467600" y="25146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8" name="Line 39"/>
          <p:cNvSpPr>
            <a:spLocks noChangeShapeType="1"/>
          </p:cNvSpPr>
          <p:nvPr/>
        </p:nvSpPr>
        <p:spPr bwMode="auto">
          <a:xfrm>
            <a:off x="5257800" y="4267200"/>
            <a:ext cx="1524000" cy="1143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9" name="Line 40"/>
          <p:cNvSpPr>
            <a:spLocks noChangeShapeType="1"/>
          </p:cNvSpPr>
          <p:nvPr/>
        </p:nvSpPr>
        <p:spPr bwMode="auto">
          <a:xfrm>
            <a:off x="5257800" y="5029200"/>
            <a:ext cx="152400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20" name="Line 41"/>
          <p:cNvSpPr>
            <a:spLocks noChangeShapeType="1"/>
          </p:cNvSpPr>
          <p:nvPr/>
        </p:nvSpPr>
        <p:spPr bwMode="auto">
          <a:xfrm flipV="1">
            <a:off x="4419600" y="5410200"/>
            <a:ext cx="0" cy="3810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121" name="Text Box 42"/>
          <p:cNvSpPr txBox="1">
            <a:spLocks noChangeArrowheads="1"/>
          </p:cNvSpPr>
          <p:nvPr/>
        </p:nvSpPr>
        <p:spPr bwMode="auto">
          <a:xfrm>
            <a:off x="1295400" y="2819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贸易经理</a:t>
            </a:r>
          </a:p>
        </p:txBody>
      </p:sp>
      <p:sp>
        <p:nvSpPr>
          <p:cNvPr id="46122" name="Text Box 43"/>
          <p:cNvSpPr txBox="1">
            <a:spLocks noChangeArrowheads="1"/>
          </p:cNvSpPr>
          <p:nvPr/>
        </p:nvSpPr>
        <p:spPr bwMode="auto">
          <a:xfrm>
            <a:off x="1524000" y="4724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营销人员</a:t>
            </a:r>
          </a:p>
        </p:txBody>
      </p:sp>
      <p:sp>
        <p:nvSpPr>
          <p:cNvPr id="46123" name="Text Box 44"/>
          <p:cNvSpPr txBox="1">
            <a:spLocks noChangeArrowheads="1"/>
          </p:cNvSpPr>
          <p:nvPr/>
        </p:nvSpPr>
        <p:spPr bwMode="auto">
          <a:xfrm>
            <a:off x="6308725" y="5711825"/>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销售人员</a:t>
            </a:r>
          </a:p>
        </p:txBody>
      </p:sp>
      <p:sp>
        <p:nvSpPr>
          <p:cNvPr id="46124" name="Text Box 45"/>
          <p:cNvSpPr txBox="1">
            <a:spLocks noChangeArrowheads="1"/>
          </p:cNvSpPr>
          <p:nvPr/>
        </p:nvSpPr>
        <p:spPr bwMode="auto">
          <a:xfrm>
            <a:off x="5851525" y="32146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5" name="Text Box 46"/>
          <p:cNvSpPr txBox="1">
            <a:spLocks noChangeArrowheads="1"/>
          </p:cNvSpPr>
          <p:nvPr/>
        </p:nvSpPr>
        <p:spPr bwMode="auto">
          <a:xfrm>
            <a:off x="5622925" y="38242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6" name="Text Box 47"/>
          <p:cNvSpPr txBox="1">
            <a:spLocks noChangeArrowheads="1"/>
          </p:cNvSpPr>
          <p:nvPr/>
        </p:nvSpPr>
        <p:spPr bwMode="auto">
          <a:xfrm>
            <a:off x="3565525" y="54244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扩展</a:t>
            </a:r>
            <a:r>
              <a:rPr lang="en-US" altLang="zh-CN" sz="2000" b="0">
                <a:latin typeface="Times New Roman" pitchFamily="18" charset="0"/>
              </a:rPr>
              <a:t>»</a:t>
            </a:r>
          </a:p>
        </p:txBody>
      </p:sp>
      <p:sp>
        <p:nvSpPr>
          <p:cNvPr id="46127" name="Rectangle 48"/>
          <p:cNvSpPr>
            <a:spLocks noGrp="1" noChangeArrowheads="1"/>
          </p:cNvSpPr>
          <p:nvPr>
            <p:ph type="body" idx="1"/>
          </p:nvPr>
        </p:nvSpPr>
        <p:spPr>
          <a:xfrm>
            <a:off x="914400" y="1905000"/>
            <a:ext cx="8077200" cy="4764088"/>
          </a:xfrm>
          <a:noFill/>
          <a:ln w="15875">
            <a:solidFill>
              <a:schemeClr val="tx1"/>
            </a:solidFill>
          </a:ln>
        </p:spPr>
        <p:txBody>
          <a:bodyPr lIns="92075" tIns="46038" rIns="92075" bIns="46038"/>
          <a:lstStyle/>
          <a:p>
            <a:pPr eaLnBrk="1" hangingPunct="1">
              <a:lnSpc>
                <a:spcPct val="90000"/>
              </a:lnSpc>
              <a:buFontTx/>
              <a:buNone/>
            </a:pPr>
            <a:r>
              <a:rPr lang="en-US" altLang="zh-CN" sz="2400" smtClean="0"/>
              <a:t> </a:t>
            </a:r>
          </a:p>
        </p:txBody>
      </p:sp>
      <p:cxnSp>
        <p:nvCxnSpPr>
          <p:cNvPr id="3" name="直接箭头连接符 2"/>
          <p:cNvCxnSpPr/>
          <p:nvPr/>
        </p:nvCxnSpPr>
        <p:spPr bwMode="auto">
          <a:xfrm>
            <a:off x="6096000" y="3706812"/>
            <a:ext cx="685800" cy="32928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98A43B83-6CC3-4652-A865-C87DB4A53D1B}" type="slidenum">
              <a:rPr lang="en-US" altLang="zh-CN" smtClean="0">
                <a:latin typeface="Arial" charset="0"/>
              </a:rPr>
              <a:pPr/>
              <a:t>47</a:t>
            </a:fld>
            <a:endParaRPr lang="en-US" altLang="zh-CN" smtClean="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7108" name="Rectangle 3"/>
          <p:cNvSpPr>
            <a:spLocks noGrp="1" noChangeArrowheads="1"/>
          </p:cNvSpPr>
          <p:nvPr>
            <p:ph type="body" idx="1"/>
          </p:nvPr>
        </p:nvSpPr>
        <p:spPr>
          <a:xfrm>
            <a:off x="762000" y="1700808"/>
            <a:ext cx="8382000" cy="5105400"/>
          </a:xfrm>
        </p:spPr>
        <p:txBody>
          <a:bodyPr/>
          <a:lstStyle/>
          <a:p>
            <a:pPr eaLnBrk="1" hangingPunct="1">
              <a:buFontTx/>
              <a:buNone/>
            </a:pPr>
            <a:r>
              <a:rPr lang="zh-CN" altLang="en-US" b="1" dirty="0" smtClean="0"/>
              <a:t>用例模型的获取：</a:t>
            </a:r>
          </a:p>
          <a:p>
            <a:pPr lvl="1" eaLnBrk="1" hangingPunct="1"/>
            <a:r>
              <a:rPr lang="zh-CN" altLang="en-US" b="1" dirty="0" smtClean="0"/>
              <a:t>获取执行者</a:t>
            </a:r>
          </a:p>
          <a:p>
            <a:pPr lvl="1" eaLnBrk="1" hangingPunct="1"/>
            <a:r>
              <a:rPr lang="zh-CN" altLang="en-US" b="1" dirty="0" smtClean="0"/>
              <a:t>获取用例</a:t>
            </a:r>
          </a:p>
          <a:p>
            <a:pPr eaLnBrk="1" hangingPunct="1">
              <a:buFontTx/>
              <a:buNone/>
            </a:pPr>
            <a:r>
              <a:rPr lang="zh-CN" altLang="en-US" b="1" dirty="0" smtClean="0"/>
              <a:t>获取执行者：</a:t>
            </a:r>
          </a:p>
          <a:p>
            <a:pPr lvl="1" eaLnBrk="1" hangingPunct="1"/>
            <a:r>
              <a:rPr lang="zh-CN" altLang="en-US" b="1" dirty="0" smtClean="0"/>
              <a:t>谁使用系统的主要功能（主要使用者）？</a:t>
            </a:r>
          </a:p>
          <a:p>
            <a:pPr lvl="1" eaLnBrk="1" hangingPunct="1"/>
            <a:r>
              <a:rPr lang="zh-CN" altLang="en-US" b="1" dirty="0" smtClean="0"/>
              <a:t>谁需要系统支持他们的日常工作？</a:t>
            </a:r>
          </a:p>
          <a:p>
            <a:pPr lvl="1" eaLnBrk="1" hangingPunct="1"/>
            <a:r>
              <a:rPr lang="zh-CN" altLang="en-US" b="1" dirty="0" smtClean="0"/>
              <a:t>谁来维护、管理系统使其能正常工作（辅助使用者）？</a:t>
            </a:r>
            <a:endParaRPr lang="en-US" altLang="zh-CN" b="1" dirty="0" smtClean="0"/>
          </a:p>
          <a:p>
            <a:pPr lvl="2" eaLnBrk="1" hangingPunct="1"/>
            <a:r>
              <a:rPr lang="zh-CN" altLang="en-US" b="1" dirty="0" smtClean="0"/>
              <a:t>例如：教材购销系统的“各班学生用书表”需要定期维护，于是得有“系统维护”用例以及与其打交道的“执行者”。</a:t>
            </a:r>
          </a:p>
          <a:p>
            <a:pPr lvl="1" eaLnBrk="1" hangingPunct="1"/>
            <a:r>
              <a:rPr lang="zh-CN" altLang="en-US" b="1" dirty="0" smtClean="0"/>
              <a:t>系统需要控制哪些硬件？</a:t>
            </a:r>
          </a:p>
          <a:p>
            <a:pPr lvl="1" eaLnBrk="1" hangingPunct="1"/>
            <a:r>
              <a:rPr lang="zh-CN" altLang="en-US" b="1" dirty="0" smtClean="0"/>
              <a:t>系统需要与其他哪些系统交互？</a:t>
            </a:r>
          </a:p>
          <a:p>
            <a:pPr lvl="1" eaLnBrk="1" hangingPunct="1"/>
            <a:r>
              <a:rPr lang="zh-CN" altLang="en-US" b="1" dirty="0" smtClean="0"/>
              <a:t>对系统产生的结果感兴趣的是哪些人？（哪怕只能浏览）</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F7DF3037-BB05-43B1-BE69-13A7A312BC60}" type="slidenum">
              <a:rPr lang="en-US" altLang="zh-CN" smtClean="0">
                <a:latin typeface="Arial" charset="0"/>
              </a:rPr>
              <a:pPr/>
              <a:t>48</a:t>
            </a:fld>
            <a:endParaRPr lang="en-US" altLang="zh-CN" smtClean="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t>获取用例：</a:t>
            </a:r>
          </a:p>
          <a:p>
            <a:pPr lvl="1" eaLnBrk="1" hangingPunct="1"/>
            <a:r>
              <a:rPr lang="zh-CN" altLang="en-US" b="1" smtClean="0"/>
              <a:t>执行者要求系统提供哪些功能？</a:t>
            </a:r>
          </a:p>
          <a:p>
            <a:pPr lvl="1" eaLnBrk="1" hangingPunct="1"/>
            <a:r>
              <a:rPr lang="zh-CN" altLang="en-US" b="1" smtClean="0"/>
              <a:t>执行者需要读取、产生、删除、修改或存储系统中的信息有哪些类型？</a:t>
            </a:r>
          </a:p>
          <a:p>
            <a:pPr lvl="1" eaLnBrk="1" hangingPunct="1"/>
            <a:r>
              <a:rPr lang="zh-CN" altLang="en-US" b="1" smtClean="0"/>
              <a:t>必须提醒执行者的系统事件有哪些？</a:t>
            </a:r>
          </a:p>
          <a:p>
            <a:pPr lvl="1" eaLnBrk="1" hangingPunct="1"/>
            <a:r>
              <a:rPr lang="zh-CN" altLang="en-US" b="1" smtClean="0"/>
              <a:t>执行者必须提醒系统事件有哪些？怎样把这些事件表示成用例中的功能？</a:t>
            </a:r>
          </a:p>
          <a:p>
            <a:pPr eaLnBrk="1" hangingPunct="1">
              <a:buFontTx/>
              <a:buNone/>
            </a:pPr>
            <a:r>
              <a:rPr lang="zh-CN" altLang="en-US" b="1" smtClean="0">
                <a:solidFill>
                  <a:srgbClr val="0000FF"/>
                </a:solidFill>
              </a:rPr>
              <a:t>注意事项</a:t>
            </a:r>
            <a:r>
              <a:rPr lang="en-US" altLang="zh-CN" b="1"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用例只跟参与者打交道</a:t>
            </a:r>
            <a:r>
              <a:rPr lang="en-US" altLang="zh-CN" b="1" u="sng" smtClean="0">
                <a:solidFill>
                  <a:srgbClr val="0000FF"/>
                </a:solidFill>
              </a:rPr>
              <a:t>, </a:t>
            </a:r>
            <a:r>
              <a:rPr lang="zh-CN" altLang="en-US" b="1" u="sng" smtClean="0">
                <a:solidFill>
                  <a:srgbClr val="0000FF"/>
                </a:solidFill>
              </a:rPr>
              <a:t>不能把功能分解成大堆用例 </a:t>
            </a:r>
            <a:r>
              <a:rPr lang="en-US" altLang="zh-CN" b="1" u="sng"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用例不能是内部实现</a:t>
            </a:r>
            <a:r>
              <a:rPr lang="en-US" altLang="zh-CN" b="1" u="sng" smtClean="0">
                <a:solidFill>
                  <a:srgbClr val="0000FF"/>
                </a:solidFill>
              </a:rPr>
              <a:t>, </a:t>
            </a:r>
            <a:r>
              <a:rPr lang="zh-CN" altLang="en-US" b="1" u="sng" smtClean="0">
                <a:solidFill>
                  <a:srgbClr val="0000FF"/>
                </a:solidFill>
              </a:rPr>
              <a:t>也不能没有结果 </a:t>
            </a:r>
            <a:r>
              <a:rPr lang="en-US" altLang="zh-CN" b="1" u="sng" smtClean="0">
                <a:solidFill>
                  <a:srgbClr val="0000FF"/>
                </a:solidFill>
              </a:rPr>
              <a:t>.</a:t>
            </a:r>
          </a:p>
        </p:txBody>
      </p:sp>
      <p:sp>
        <p:nvSpPr>
          <p:cNvPr id="203781" name="AutoShape 5"/>
          <p:cNvSpPr>
            <a:spLocks noChangeArrowheads="1"/>
          </p:cNvSpPr>
          <p:nvPr/>
        </p:nvSpPr>
        <p:spPr bwMode="auto">
          <a:xfrm>
            <a:off x="5147691" y="2276475"/>
            <a:ext cx="3960813" cy="2520950"/>
          </a:xfrm>
          <a:prstGeom prst="wedgeRoundRectCallout">
            <a:avLst>
              <a:gd name="adj1" fmla="val -35208"/>
              <a:gd name="adj2" fmla="val 70023"/>
              <a:gd name="adj3" fmla="val 16667"/>
            </a:avLst>
          </a:prstGeom>
          <a:solidFill>
            <a:srgbClr val="99CCFF"/>
          </a:solidFill>
          <a:ln w="9525">
            <a:solidFill>
              <a:srgbClr val="800080"/>
            </a:solidFill>
            <a:miter lim="800000"/>
            <a:headEnd/>
            <a:tailEnd/>
          </a:ln>
        </p:spPr>
        <p:txBody>
          <a:bodyPr lIns="92075" tIns="46038" rIns="92075" bIns="46038"/>
          <a:lstStyle/>
          <a:p>
            <a:pPr marL="342900" indent="-342900"/>
            <a:r>
              <a:rPr lang="zh-CN" altLang="en-US"/>
              <a:t>关键问题</a:t>
            </a:r>
            <a:r>
              <a:rPr lang="en-US" altLang="zh-CN"/>
              <a:t>:</a:t>
            </a:r>
          </a:p>
          <a:p>
            <a:pPr marL="342900" indent="-342900"/>
            <a:r>
              <a:rPr lang="zh-CN" altLang="en-US"/>
              <a:t>刻画用例图详细到什么</a:t>
            </a:r>
          </a:p>
          <a:p>
            <a:pPr marL="342900" indent="-342900"/>
            <a:r>
              <a:rPr lang="zh-CN" altLang="en-US"/>
              <a:t>时候为止</a:t>
            </a:r>
            <a:r>
              <a:rPr lang="en-US" altLang="zh-CN"/>
              <a:t>?</a:t>
            </a:r>
          </a:p>
          <a:p>
            <a:pPr marL="342900" indent="-342900"/>
            <a:r>
              <a:rPr lang="zh-CN" altLang="en-US"/>
              <a:t>答</a:t>
            </a:r>
            <a:r>
              <a:rPr lang="en-US" altLang="zh-CN"/>
              <a:t>: </a:t>
            </a:r>
            <a:r>
              <a:rPr lang="zh-CN" altLang="en-US"/>
              <a:t>一直画到接近系统内部实现就可以停止分解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ppt_x"/>
                                          </p:val>
                                        </p:tav>
                                        <p:tav tm="100000">
                                          <p:val>
                                            <p:strVal val="#ppt_x"/>
                                          </p:val>
                                        </p:tav>
                                      </p:tavLst>
                                    </p:anim>
                                    <p:anim calcmode="lin" valueType="num">
                                      <p:cBhvr additive="base">
                                        <p:cTn id="8"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71DB0D9B-C73C-4B37-B98B-BEA580B263D3}" type="slidenum">
              <a:rPr lang="en-US" altLang="zh-CN" smtClean="0">
                <a:latin typeface="Arial" charset="0"/>
              </a:rPr>
              <a:pPr/>
              <a:t>49</a:t>
            </a:fld>
            <a:endParaRPr lang="en-US" altLang="zh-CN" smtClean="0">
              <a:latin typeface="Arial" charset="0"/>
            </a:endParaRPr>
          </a:p>
        </p:txBody>
      </p:sp>
      <p:pic>
        <p:nvPicPr>
          <p:cNvPr id="49155" name="Picture 4" descr="0用例简单"/>
          <p:cNvPicPr>
            <a:picLocks noGrp="1" noChangeAspect="1" noChangeArrowheads="1"/>
          </p:cNvPicPr>
          <p:nvPr>
            <p:ph type="body" idx="1"/>
          </p:nvPr>
        </p:nvPicPr>
        <p:blipFill>
          <a:blip r:embed="rId3" cstate="print"/>
          <a:srcRect/>
          <a:stretch>
            <a:fillRect/>
          </a:stretch>
        </p:blipFill>
        <p:spPr>
          <a:xfrm>
            <a:off x="381000" y="763588"/>
            <a:ext cx="8763000" cy="6049962"/>
          </a:xfrm>
          <a:noFill/>
        </p:spPr>
      </p:pic>
      <p:sp>
        <p:nvSpPr>
          <p:cNvPr id="49156" name="Text Box 6"/>
          <p:cNvSpPr>
            <a:spLocks noGrp="1" noChangeArrowheads="1"/>
          </p:cNvSpPr>
          <p:nvPr>
            <p:ph type="title"/>
          </p:nvPr>
        </p:nvSpPr>
        <p:spPr>
          <a:xfrm>
            <a:off x="4343400" y="152400"/>
            <a:ext cx="4572000" cy="609600"/>
          </a:xfrm>
          <a:noFill/>
          <a:ln w="19050" cap="flat">
            <a:solidFill>
              <a:schemeClr val="bg2"/>
            </a:solidFill>
          </a:ln>
        </p:spPr>
        <p:txBody>
          <a:bodyPr/>
          <a:lstStyle/>
          <a:p>
            <a:pPr eaLnBrk="1" hangingPunct="1">
              <a:lnSpc>
                <a:spcPct val="100000"/>
              </a:lnSpc>
              <a:spcBef>
                <a:spcPct val="50000"/>
              </a:spcBef>
              <a:buClr>
                <a:schemeClr val="tx1"/>
              </a:buClr>
              <a:buSzPct val="150000"/>
            </a:pPr>
            <a:r>
              <a:rPr lang="zh-CN" altLang="en-US" sz="2800" smtClean="0">
                <a:solidFill>
                  <a:srgbClr val="0000FF"/>
                </a:solidFill>
                <a:latin typeface="宋体" pitchFamily="2" charset="-122"/>
              </a:rPr>
              <a:t>磁带信息管理系统用例模型</a:t>
            </a:r>
            <a:r>
              <a:rPr lang="zh-CN" altLang="en-US" sz="2400" smtClean="0">
                <a:solidFill>
                  <a:schemeClr val="tx1"/>
                </a:solidFill>
              </a:rPr>
              <a:t> </a:t>
            </a:r>
          </a:p>
        </p:txBody>
      </p:sp>
      <p:sp>
        <p:nvSpPr>
          <p:cNvPr id="192519" name="Text Box 7"/>
          <p:cNvSpPr txBox="1">
            <a:spLocks noChangeArrowheads="1"/>
          </p:cNvSpPr>
          <p:nvPr/>
        </p:nvSpPr>
        <p:spPr bwMode="auto">
          <a:xfrm>
            <a:off x="25400" y="25400"/>
            <a:ext cx="2627313" cy="1754969"/>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sz="2000" dirty="0"/>
              <a:t>问题</a:t>
            </a:r>
            <a:r>
              <a:rPr lang="en-US" altLang="zh-CN" sz="2000" dirty="0"/>
              <a:t>: </a:t>
            </a:r>
            <a:r>
              <a:rPr lang="zh-CN" altLang="en-US" sz="2000" dirty="0"/>
              <a:t>有没有</a:t>
            </a:r>
            <a:r>
              <a:rPr lang="zh-CN" altLang="en-US" sz="2000" dirty="0" smtClean="0"/>
              <a:t>别的系</a:t>
            </a:r>
            <a:endParaRPr lang="en-US" altLang="zh-CN" sz="2000" dirty="0" smtClean="0"/>
          </a:p>
          <a:p>
            <a:pPr marL="342900" indent="-342900">
              <a:spcBef>
                <a:spcPct val="10000"/>
              </a:spcBef>
            </a:pPr>
            <a:r>
              <a:rPr lang="zh-CN" altLang="en-US" sz="2000" dirty="0" smtClean="0"/>
              <a:t>统</a:t>
            </a:r>
            <a:r>
              <a:rPr lang="zh-CN" altLang="en-US" sz="2000" dirty="0"/>
              <a:t>设想</a:t>
            </a:r>
            <a:r>
              <a:rPr lang="en-US" altLang="zh-CN" sz="2000" dirty="0"/>
              <a:t>? </a:t>
            </a:r>
            <a:r>
              <a:rPr lang="zh-CN" altLang="en-US" sz="2000" dirty="0"/>
              <a:t>例如</a:t>
            </a:r>
            <a:r>
              <a:rPr lang="en-US" altLang="zh-CN" sz="2000" dirty="0" smtClean="0"/>
              <a:t>:</a:t>
            </a:r>
            <a:r>
              <a:rPr lang="zh-CN" altLang="en-US" sz="2000" dirty="0" smtClean="0"/>
              <a:t>能否可</a:t>
            </a:r>
            <a:endParaRPr lang="en-US" altLang="zh-CN" sz="2000" dirty="0" smtClean="0"/>
          </a:p>
          <a:p>
            <a:pPr marL="342900" indent="-342900">
              <a:spcBef>
                <a:spcPct val="10000"/>
              </a:spcBef>
            </a:pPr>
            <a:r>
              <a:rPr lang="zh-CN" altLang="en-US" sz="2000" dirty="0" smtClean="0"/>
              <a:t>以</a:t>
            </a:r>
            <a:r>
              <a:rPr lang="zh-CN" altLang="en-US" sz="2000" dirty="0"/>
              <a:t>让</a:t>
            </a:r>
            <a:r>
              <a:rPr lang="zh-CN" altLang="en-US" sz="2000" dirty="0" smtClean="0"/>
              <a:t>用户直接</a:t>
            </a:r>
            <a:r>
              <a:rPr lang="zh-CN" altLang="en-US" sz="2000" dirty="0"/>
              <a:t>使用</a:t>
            </a:r>
            <a:r>
              <a:rPr lang="zh-CN" altLang="en-US" sz="2000" dirty="0" smtClean="0"/>
              <a:t>磁</a:t>
            </a:r>
            <a:endParaRPr lang="en-US" altLang="zh-CN" sz="2000" dirty="0" smtClean="0"/>
          </a:p>
          <a:p>
            <a:pPr marL="342900" indent="-342900">
              <a:spcBef>
                <a:spcPct val="10000"/>
              </a:spcBef>
            </a:pPr>
            <a:r>
              <a:rPr lang="zh-CN" altLang="en-US" sz="2000" dirty="0" smtClean="0"/>
              <a:t>带借还</a:t>
            </a:r>
            <a:r>
              <a:rPr lang="zh-CN" altLang="en-US" sz="2000" dirty="0"/>
              <a:t>管理</a:t>
            </a:r>
            <a:r>
              <a:rPr lang="zh-CN" altLang="en-US" sz="2000" dirty="0" smtClean="0"/>
              <a:t>？管理人</a:t>
            </a:r>
            <a:endParaRPr lang="en-US" altLang="zh-CN" sz="2000" dirty="0" smtClean="0"/>
          </a:p>
          <a:p>
            <a:pPr marL="342900" indent="-342900">
              <a:spcBef>
                <a:spcPct val="10000"/>
              </a:spcBef>
            </a:pPr>
            <a:r>
              <a:rPr lang="zh-CN" altLang="en-US" sz="2000" dirty="0" smtClean="0"/>
              <a:t>员辅助时如何画图？</a:t>
            </a:r>
            <a:endParaRPr lang="zh-CN" altLang="en-US" sz="2000" dirty="0"/>
          </a:p>
        </p:txBody>
      </p:sp>
      <p:sp>
        <p:nvSpPr>
          <p:cNvPr id="192520" name="Text Box 8"/>
          <p:cNvSpPr txBox="1">
            <a:spLocks noChangeArrowheads="1"/>
          </p:cNvSpPr>
          <p:nvPr/>
        </p:nvSpPr>
        <p:spPr bwMode="auto">
          <a:xfrm>
            <a:off x="-36513" y="4797425"/>
            <a:ext cx="2627313" cy="2087563"/>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a:t>问题</a:t>
            </a:r>
            <a:r>
              <a:rPr lang="en-US" altLang="zh-CN"/>
              <a:t>: B/S</a:t>
            </a:r>
            <a:r>
              <a:rPr lang="zh-CN" altLang="en-US"/>
              <a:t>结构的</a:t>
            </a:r>
          </a:p>
          <a:p>
            <a:pPr marL="342900" indent="-342900">
              <a:spcBef>
                <a:spcPct val="10000"/>
              </a:spcBef>
            </a:pPr>
            <a:r>
              <a:rPr lang="zh-CN" altLang="en-US"/>
              <a:t>系统时怎样改动</a:t>
            </a:r>
          </a:p>
          <a:p>
            <a:pPr marL="342900" indent="-342900">
              <a:spcBef>
                <a:spcPct val="10000"/>
              </a:spcBef>
            </a:pPr>
            <a:r>
              <a:rPr lang="zh-CN" altLang="en-US"/>
              <a:t>用例图</a:t>
            </a:r>
            <a:r>
              <a:rPr lang="en-US" altLang="zh-CN"/>
              <a:t>?</a:t>
            </a:r>
            <a:r>
              <a:rPr lang="zh-CN" altLang="en-US"/>
              <a:t>改动什么</a:t>
            </a:r>
            <a:r>
              <a:rPr lang="en-US" altLang="zh-CN"/>
              <a:t>?</a:t>
            </a:r>
          </a:p>
          <a:p>
            <a:pPr marL="342900" indent="-342900">
              <a:spcBef>
                <a:spcPct val="10000"/>
              </a:spcBef>
            </a:pPr>
            <a:r>
              <a:rPr lang="zh-CN" altLang="en-US"/>
              <a:t>增加什么</a:t>
            </a:r>
            <a:r>
              <a:rPr lang="en-US" altLang="zh-CN"/>
              <a:t>?(</a:t>
            </a:r>
            <a:r>
              <a:rPr lang="zh-CN" altLang="en-US"/>
              <a:t>门户</a:t>
            </a:r>
            <a:r>
              <a:rPr lang="en-US" altLang="zh-CN"/>
              <a:t>?)</a:t>
            </a:r>
          </a:p>
          <a:p>
            <a:pPr marL="342900" indent="-342900">
              <a:spcBef>
                <a:spcPct val="10000"/>
              </a:spcBef>
            </a:pPr>
            <a:r>
              <a:rPr lang="en-US" altLang="zh-CN"/>
              <a:t>(</a:t>
            </a:r>
            <a:r>
              <a:rPr lang="zh-CN" altLang="en-US"/>
              <a:t>预申请的概念？</a:t>
            </a:r>
            <a:r>
              <a:rPr lang="en-US" altLang="zh-CN"/>
              <a:t>)</a:t>
            </a:r>
          </a:p>
        </p:txBody>
      </p:sp>
      <p:sp>
        <p:nvSpPr>
          <p:cNvPr id="7" name="Text Box 7"/>
          <p:cNvSpPr txBox="1">
            <a:spLocks noChangeArrowheads="1"/>
          </p:cNvSpPr>
          <p:nvPr/>
        </p:nvSpPr>
        <p:spPr bwMode="auto">
          <a:xfrm>
            <a:off x="4859338" y="0"/>
            <a:ext cx="2736850" cy="2345900"/>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dirty="0"/>
              <a:t>问题</a:t>
            </a:r>
            <a:r>
              <a:rPr lang="en-US" altLang="zh-CN" dirty="0"/>
              <a:t>3:  </a:t>
            </a:r>
            <a:r>
              <a:rPr lang="zh-CN" altLang="en-US" dirty="0" smtClean="0"/>
              <a:t>鉴于手续严格，磁带</a:t>
            </a:r>
            <a:r>
              <a:rPr lang="zh-CN" altLang="en-US" dirty="0"/>
              <a:t>借</a:t>
            </a:r>
          </a:p>
          <a:p>
            <a:pPr marL="342900" indent="-342900">
              <a:spcBef>
                <a:spcPct val="10000"/>
              </a:spcBef>
            </a:pPr>
            <a:r>
              <a:rPr lang="zh-CN" altLang="en-US" dirty="0"/>
              <a:t>还管理可否让用户预先填写一些信息，如何互动</a:t>
            </a:r>
            <a:r>
              <a:rPr lang="zh-CN" altLang="en-US" dirty="0" smtClean="0"/>
              <a:t>？承诺书？</a:t>
            </a:r>
            <a:endParaRPr lang="zh-CN" altLang="en-US" dirty="0"/>
          </a:p>
        </p:txBody>
      </p:sp>
      <p:sp>
        <p:nvSpPr>
          <p:cNvPr id="8" name="TextBox 7"/>
          <p:cNvSpPr txBox="1"/>
          <p:nvPr/>
        </p:nvSpPr>
        <p:spPr>
          <a:xfrm>
            <a:off x="5148064" y="6309320"/>
            <a:ext cx="3888432" cy="400110"/>
          </a:xfrm>
          <a:prstGeom prst="rect">
            <a:avLst/>
          </a:prstGeom>
          <a:noFill/>
          <a:ln>
            <a:solidFill>
              <a:schemeClr val="tx1">
                <a:lumMod val="40000"/>
                <a:lumOff val="60000"/>
              </a:schemeClr>
            </a:solidFill>
          </a:ln>
        </p:spPr>
        <p:txBody>
          <a:bodyPr wrap="square" rtlCol="0">
            <a:spAutoFit/>
          </a:bodyPr>
          <a:lstStyle/>
          <a:p>
            <a:r>
              <a:rPr lang="zh-CN" altLang="en-US" sz="2000" dirty="0" smtClean="0"/>
              <a:t>注：用例模型绝不只有唯一解</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1+#ppt_w/2"/>
                                          </p:val>
                                        </p:tav>
                                        <p:tav tm="100000">
                                          <p:val>
                                            <p:strVal val="#ppt_x"/>
                                          </p:val>
                                        </p:tav>
                                      </p:tavLst>
                                    </p:anim>
                                    <p:anim calcmode="lin" valueType="num">
                                      <p:cBhvr additive="base">
                                        <p:cTn id="8" dur="500" fill="hold"/>
                                        <p:tgtEl>
                                          <p:spTgt spid="1925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1+#ppt_w/2"/>
                                          </p:val>
                                        </p:tav>
                                        <p:tav tm="100000">
                                          <p:val>
                                            <p:strVal val="#ppt_x"/>
                                          </p:val>
                                        </p:tav>
                                      </p:tavLst>
                                    </p:anim>
                                    <p:anim calcmode="lin" valueType="num">
                                      <p:cBhvr additive="base">
                                        <p:cTn id="14" dur="500" fill="hold"/>
                                        <p:tgtEl>
                                          <p:spTgt spid="1925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P spid="19252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latin typeface="Arial" charset="0"/>
              </a:rPr>
              <a:pPr/>
              <a:t>5</a:t>
            </a:fld>
            <a:endParaRPr lang="en-US" altLang="zh-CN" smtClean="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755576" y="1752600"/>
            <a:ext cx="8388424" cy="5105400"/>
          </a:xfrm>
        </p:spPr>
        <p:txBody>
          <a:bodyPr/>
          <a:lstStyle/>
          <a:p>
            <a:pPr lvl="0" eaLnBrk="1" hangingPunct="1">
              <a:lnSpc>
                <a:spcPct val="90000"/>
              </a:lnSpc>
              <a:buClr>
                <a:srgbClr val="003366"/>
              </a:buClr>
              <a:buNone/>
            </a:pPr>
            <a:r>
              <a:rPr lang="zh-CN" altLang="en-US" b="1" dirty="0" smtClean="0"/>
              <a:t>需求的重要性：</a:t>
            </a:r>
            <a:endParaRPr lang="en-US" altLang="zh-CN" b="1" dirty="0" smtClean="0"/>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   A: requirements </a:t>
            </a:r>
            <a:r>
              <a:rPr lang="en-US" altLang="zh-CN" sz="2400" b="1" dirty="0">
                <a:solidFill>
                  <a:srgbClr val="003366"/>
                </a:solidFill>
              </a:rPr>
              <a:t>process is critical to good </a:t>
            </a:r>
            <a:r>
              <a:rPr lang="en-US" altLang="zh-CN" sz="2400" b="1" dirty="0" smtClean="0">
                <a:solidFill>
                  <a:srgbClr val="003366"/>
                </a:solidFill>
              </a:rPr>
              <a:t>software development </a:t>
            </a:r>
            <a:r>
              <a:rPr lang="zh-CN" altLang="en-US" sz="2400" b="1" dirty="0" smtClean="0">
                <a:solidFill>
                  <a:srgbClr val="003366"/>
                </a:solidFill>
              </a:rPr>
              <a:t>（需求的困难在于要准确的决定构建什么系统；包括人机界面及其蕴含的功能、对机器接口、对其他软件系统接口、性能的匡算等等。错误的需求在项目后期难以调整。）</a:t>
            </a:r>
            <a:endParaRPr lang="en-US" altLang="zh-CN" sz="2400" b="1" dirty="0">
              <a:solidFill>
                <a:srgbClr val="003366"/>
              </a:solidFill>
            </a:endParaRPr>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B: </a:t>
            </a:r>
            <a:r>
              <a:rPr lang="en-US" altLang="zh-CN" sz="2400" b="1" dirty="0">
                <a:solidFill>
                  <a:srgbClr val="003366"/>
                </a:solidFill>
              </a:rPr>
              <a:t>the top 8 factors that cause the failure of </a:t>
            </a:r>
            <a:r>
              <a:rPr lang="en-US" altLang="zh-CN" sz="2400" b="1" dirty="0" smtClean="0">
                <a:solidFill>
                  <a:srgbClr val="003366"/>
                </a:solidFill>
              </a:rPr>
              <a:t>projects (siderbar4.1</a:t>
            </a:r>
            <a:r>
              <a:rPr lang="en-US" altLang="zh-CN" sz="2400" b="1" dirty="0">
                <a:solidFill>
                  <a:srgbClr val="003366"/>
                </a:solidFill>
              </a:rPr>
              <a:t>) </a:t>
            </a:r>
          </a:p>
          <a:p>
            <a:pPr eaLnBrk="1" hangingPunct="1">
              <a:buFontTx/>
              <a:buNone/>
            </a:pP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不完整的需求</a:t>
            </a:r>
            <a:r>
              <a:rPr lang="zh-CN" altLang="en-US" sz="2400" b="1" dirty="0" smtClean="0">
                <a:solidFill>
                  <a:schemeClr val="bg2"/>
                </a:solidFill>
                <a:sym typeface="Wingdings 2" pitchFamily="18" charset="2"/>
              </a:rPr>
              <a:t>；缺少用户参与；缺乏资源；不切实</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际的期望；缺乏行政及政策支持；</a:t>
            </a:r>
            <a:r>
              <a:rPr lang="zh-CN" altLang="en-US" sz="2400" b="1" u="sng" dirty="0" smtClean="0">
                <a:solidFill>
                  <a:schemeClr val="bg2"/>
                </a:solidFill>
                <a:sym typeface="Wingdings 2" pitchFamily="18" charset="2"/>
              </a:rPr>
              <a:t>需求和规格说明</a:t>
            </a:r>
            <a:endParaRPr lang="en-US" altLang="zh-CN" sz="2400" b="1" u="sng"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的变更</a:t>
            </a:r>
            <a:r>
              <a:rPr lang="zh-CN" altLang="en-US" sz="2400" b="1" dirty="0" smtClean="0">
                <a:solidFill>
                  <a:schemeClr val="bg2"/>
                </a:solidFill>
                <a:sym typeface="Wingdings 2" pitchFamily="18" charset="2"/>
              </a:rPr>
              <a:t>；缺乏计划；因市场或政策原因不再需要该</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系统。</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几乎所有这前</a:t>
            </a:r>
            <a:r>
              <a:rPr lang="en-US" altLang="zh-CN" sz="2400" b="1" dirty="0" smtClean="0">
                <a:solidFill>
                  <a:schemeClr val="bg2"/>
                </a:solidFill>
                <a:sym typeface="Wingdings 2" pitchFamily="18" charset="2"/>
              </a:rPr>
              <a:t>8</a:t>
            </a:r>
            <a:r>
              <a:rPr lang="zh-CN" altLang="en-US" sz="2400" b="1" dirty="0" smtClean="0">
                <a:solidFill>
                  <a:schemeClr val="bg2"/>
                </a:solidFill>
                <a:sym typeface="Wingdings 2" pitchFamily="18" charset="2"/>
              </a:rPr>
              <a:t>个因素都直接或间接涉及需求。</a:t>
            </a:r>
            <a:endParaRPr lang="en-US" altLang="zh-CN"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FEE8FD7B-68DD-471A-9B36-2075D39A75BF}" type="slidenum">
              <a:rPr lang="en-US" altLang="zh-CN" smtClean="0">
                <a:latin typeface="Arial" charset="0"/>
              </a:rPr>
              <a:pPr/>
              <a:t>50</a:t>
            </a:fld>
            <a:endParaRPr lang="en-US" altLang="zh-CN" smtClean="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0181"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B0A51F14-C0D0-4DBD-82A0-16813514CD17}" type="slidenum">
              <a:rPr lang="en-US" altLang="zh-CN" smtClean="0">
                <a:latin typeface="Arial" charset="0"/>
              </a:rPr>
              <a:pPr/>
              <a:t>51</a:t>
            </a:fld>
            <a:endParaRPr lang="en-US" altLang="zh-CN" smtClean="0">
              <a:latin typeface="Arial" charset="0"/>
            </a:endParaRPr>
          </a:p>
        </p:txBody>
      </p:sp>
      <p:sp>
        <p:nvSpPr>
          <p:cNvPr id="51203" name="Rectangle 2"/>
          <p:cNvSpPr>
            <a:spLocks noGrp="1" noChangeArrowheads="1"/>
          </p:cNvSpPr>
          <p:nvPr>
            <p:ph type="title"/>
          </p:nvPr>
        </p:nvSpPr>
        <p:spPr>
          <a:xfrm>
            <a:off x="49213" y="188913"/>
            <a:ext cx="8915400" cy="838200"/>
          </a:xfrm>
        </p:spPr>
        <p:txBody>
          <a:bodyPr/>
          <a:lstStyle/>
          <a:p>
            <a:pPr eaLnBrk="1" hangingPunct="1"/>
            <a:r>
              <a:rPr lang="en-US" altLang="zh-CN" smtClean="0"/>
              <a:t>              OLYMPIC03-3</a:t>
            </a:r>
            <a:r>
              <a:rPr lang="zh-CN" altLang="en-US" smtClean="0"/>
              <a:t>用例规约：</a:t>
            </a:r>
          </a:p>
        </p:txBody>
      </p:sp>
      <p:sp>
        <p:nvSpPr>
          <p:cNvPr id="512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sp>
        <p:nvSpPr>
          <p:cNvPr id="51205" name="Rectangle 4"/>
          <p:cNvSpPr>
            <a:spLocks noChangeArrowheads="1"/>
          </p:cNvSpPr>
          <p:nvPr/>
        </p:nvSpPr>
        <p:spPr bwMode="auto">
          <a:xfrm>
            <a:off x="1866900" y="1538288"/>
            <a:ext cx="1517650" cy="244475"/>
          </a:xfrm>
          <a:prstGeom prst="rect">
            <a:avLst/>
          </a:prstGeom>
          <a:noFill/>
          <a:ln w="9525" algn="ctr">
            <a:noFill/>
            <a:miter lim="800000"/>
            <a:headEnd/>
            <a:tailEnd/>
          </a:ln>
        </p:spPr>
        <p:txBody>
          <a:bodyPr wrap="none" lIns="92075" tIns="46038" rIns="92075" bIns="46038" anchor="ctr">
            <a:spAutoFit/>
          </a:bodyPr>
          <a:lstStyle/>
          <a:p>
            <a:pPr>
              <a:spcBef>
                <a:spcPct val="0"/>
              </a:spcBef>
              <a:buClrTx/>
              <a:buSzTx/>
            </a:pPr>
            <a:r>
              <a:rPr lang="en-US" altLang="zh-CN" sz="1000" b="0">
                <a:latin typeface="宋体" pitchFamily="2" charset="-122"/>
                <a:cs typeface="Times New Roman" pitchFamily="18" charset="0"/>
              </a:rPr>
              <a:t>OLYMPIC03-3</a:t>
            </a:r>
            <a:r>
              <a:rPr lang="zh-CN" altLang="en-US" sz="1000" b="0">
                <a:latin typeface="宋体" pitchFamily="2" charset="-122"/>
                <a:cs typeface="Times New Roman" pitchFamily="18" charset="0"/>
              </a:rPr>
              <a:t>用例规约：</a:t>
            </a:r>
            <a:endParaRPr lang="zh-CN" altLang="en-US" b="0">
              <a:latin typeface="Times New Roman" pitchFamily="18" charset="0"/>
            </a:endParaRPr>
          </a:p>
        </p:txBody>
      </p:sp>
      <p:graphicFrame>
        <p:nvGraphicFramePr>
          <p:cNvPr id="293005" name="Group 141"/>
          <p:cNvGraphicFramePr>
            <a:graphicFrameLocks noGrp="1"/>
          </p:cNvGraphicFramePr>
          <p:nvPr/>
        </p:nvGraphicFramePr>
        <p:xfrm>
          <a:off x="0" y="1125538"/>
          <a:ext cx="9144000" cy="5770566"/>
        </p:xfrm>
        <a:graphic>
          <a:graphicData uri="http://schemas.openxmlformats.org/drawingml/2006/table">
            <a:tbl>
              <a:tblPr/>
              <a:tblGrid>
                <a:gridCol w="1660525"/>
                <a:gridCol w="7483475"/>
              </a:tblGrid>
              <a:tr h="68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用例名称：</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酒店数据库管理</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角色：</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用例</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ID</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OLYMPIC03</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说明：</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管理员进入数据库进行更新并传到客户端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需要修改的酒店数据库信息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加工：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输出：</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前置条件：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管理员进入服务器端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147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基本事件流</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管理员根据实际情况更新酒店数据库，</a:t>
                      </a: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将更新后的数据库传到客户端。</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可选事件流：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管理员输入的数据与数据类型不匹配，系统提示错误并重新输入。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后置条件：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数据库得到更新并传到客户端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52</a:t>
            </a:fld>
            <a:endParaRPr lang="en-US" altLang="zh-CN"/>
          </a:p>
        </p:txBody>
      </p:sp>
      <p:pic>
        <p:nvPicPr>
          <p:cNvPr id="5" name="Picture 4" descr="G:\jxl\教案\OOA教案\pic\UseCase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0"/>
            <a:ext cx="8676456" cy="68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4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53</a:t>
            </a:fld>
            <a:endParaRPr lang="en-US" altLang="zh-CN"/>
          </a:p>
        </p:txBody>
      </p:sp>
      <p:sp>
        <p:nvSpPr>
          <p:cNvPr id="5" name="文本框 4"/>
          <p:cNvSpPr txBox="1"/>
          <p:nvPr/>
        </p:nvSpPr>
        <p:spPr>
          <a:xfrm>
            <a:off x="2411760" y="6343650"/>
            <a:ext cx="5328592" cy="461665"/>
          </a:xfrm>
          <a:prstGeom prst="rect">
            <a:avLst/>
          </a:prstGeom>
          <a:noFill/>
        </p:spPr>
        <p:txBody>
          <a:bodyPr wrap="square" rtlCol="0">
            <a:spAutoFit/>
          </a:bodyPr>
          <a:lstStyle/>
          <a:p>
            <a:r>
              <a:rPr lang="zh-CN" altLang="en-US" dirty="0"/>
              <a:t>图</a:t>
            </a:r>
            <a:r>
              <a:rPr lang="en-US" altLang="zh-CN" dirty="0"/>
              <a:t>2-7 </a:t>
            </a:r>
            <a:r>
              <a:rPr lang="zh-CN" altLang="en-US" dirty="0" smtClean="0"/>
              <a:t>物业管理之项目统计用</a:t>
            </a:r>
            <a:r>
              <a:rPr lang="zh-CN" altLang="en-US" dirty="0"/>
              <a:t>例图</a:t>
            </a:r>
          </a:p>
        </p:txBody>
      </p:sp>
      <p:sp>
        <p:nvSpPr>
          <p:cNvPr id="9" name="内容占位符 8"/>
          <p:cNvSpPr>
            <a:spLocks noGrp="1"/>
          </p:cNvSpPr>
          <p:nvPr>
            <p:ph idx="1"/>
          </p:nvPr>
        </p:nvSpPr>
        <p:spPr/>
        <p:txBody>
          <a:bodyPr/>
          <a:lstStyle/>
          <a:p>
            <a:endParaRPr lang="zh-CN" altLang="en-US"/>
          </a:p>
        </p:txBody>
      </p:sp>
      <p:pic>
        <p:nvPicPr>
          <p:cNvPr id="12" name="图片 11"/>
          <p:cNvPicPr>
            <a:picLocks noChangeAspect="1"/>
          </p:cNvPicPr>
          <p:nvPr/>
        </p:nvPicPr>
        <p:blipFill>
          <a:blip r:embed="rId2"/>
          <a:stretch>
            <a:fillRect/>
          </a:stretch>
        </p:blipFill>
        <p:spPr>
          <a:xfrm>
            <a:off x="395536" y="381000"/>
            <a:ext cx="8519863" cy="5714999"/>
          </a:xfrm>
          <a:prstGeom prst="rect">
            <a:avLst/>
          </a:prstGeom>
          <a:solidFill>
            <a:schemeClr val="bg1">
              <a:lumMod val="85000"/>
            </a:schemeClr>
          </a:solidFill>
        </p:spPr>
      </p:pic>
    </p:spTree>
    <p:extLst>
      <p:ext uri="{BB962C8B-B14F-4D97-AF65-F5344CB8AC3E}">
        <p14:creationId xmlns:p14="http://schemas.microsoft.com/office/powerpoint/2010/main" val="2031866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54</a:t>
            </a:fld>
            <a:endParaRPr lang="en-US" altLang="zh-CN"/>
          </a:p>
        </p:txBody>
      </p:sp>
      <p:graphicFrame>
        <p:nvGraphicFramePr>
          <p:cNvPr id="10" name="内容占位符 9"/>
          <p:cNvGraphicFramePr>
            <a:graphicFrameLocks noGrp="1"/>
          </p:cNvGraphicFramePr>
          <p:nvPr>
            <p:ph idx="1"/>
            <p:extLst>
              <p:ext uri="{D42A27DB-BD31-4B8C-83A1-F6EECF244321}">
                <p14:modId xmlns:p14="http://schemas.microsoft.com/office/powerpoint/2010/main" val="3108662722"/>
              </p:ext>
            </p:extLst>
          </p:nvPr>
        </p:nvGraphicFramePr>
        <p:xfrm>
          <a:off x="323528" y="188640"/>
          <a:ext cx="8820472" cy="6190532"/>
        </p:xfrm>
        <a:graphic>
          <a:graphicData uri="http://schemas.openxmlformats.org/drawingml/2006/table">
            <a:tbl>
              <a:tblPr>
                <a:tableStyleId>{5C22544A-7EE6-4342-B048-85BDC9FD1C3A}</a:tableStyleId>
              </a:tblPr>
              <a:tblGrid>
                <a:gridCol w="1730254"/>
                <a:gridCol w="7090218"/>
              </a:tblGrid>
              <a:tr h="201519">
                <a:tc>
                  <a:txBody>
                    <a:bodyPr/>
                    <a:lstStyle/>
                    <a:p>
                      <a:pPr algn="ctr">
                        <a:spcAft>
                          <a:spcPts val="0"/>
                        </a:spcAft>
                        <a:tabLst>
                          <a:tab pos="239395" algn="l"/>
                        </a:tabLst>
                      </a:pPr>
                      <a:r>
                        <a:rPr lang="zh-CN" sz="1400" kern="100" dirty="0">
                          <a:effectLst/>
                        </a:rPr>
                        <a:t>用例：</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dirty="0">
                          <a:effectLst/>
                        </a:rPr>
                        <a:t>参与角色：</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项目统计人员</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84949">
                <a:tc>
                  <a:txBody>
                    <a:bodyPr/>
                    <a:lstStyle/>
                    <a:p>
                      <a:pPr algn="ctr">
                        <a:spcAft>
                          <a:spcPts val="0"/>
                        </a:spcAft>
                        <a:tabLst>
                          <a:tab pos="239395" algn="l"/>
                        </a:tabLst>
                      </a:pPr>
                      <a:r>
                        <a:rPr lang="zh-CN" sz="1400" kern="100" dirty="0">
                          <a:effectLst/>
                        </a:rPr>
                        <a:t>前置流：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角色登录</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4290410">
                <a:tc>
                  <a:txBody>
                    <a:bodyPr/>
                    <a:lstStyle/>
                    <a:p>
                      <a:pPr algn="ctr">
                        <a:spcAft>
                          <a:spcPts val="0"/>
                        </a:spcAft>
                        <a:tabLst>
                          <a:tab pos="239395" algn="l"/>
                        </a:tabLst>
                      </a:pPr>
                      <a:r>
                        <a:rPr lang="zh-CN" sz="1400" kern="100" dirty="0">
                          <a:effectLst/>
                        </a:rPr>
                        <a:t>事件流：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．登录</a:t>
                      </a:r>
                      <a:r>
                        <a:rPr lang="en-US" sz="1400" kern="100" dirty="0">
                          <a:effectLst/>
                        </a:rPr>
                        <a:t>Web</a:t>
                      </a:r>
                      <a:r>
                        <a:rPr lang="zh-CN" sz="1400" kern="100" dirty="0">
                          <a:effectLst/>
                        </a:rPr>
                        <a:t>端后，根据时间范围统计各状态下的日常工单信息。</a:t>
                      </a:r>
                    </a:p>
                    <a:p>
                      <a:pPr algn="just">
                        <a:spcAft>
                          <a:spcPts val="0"/>
                        </a:spcAft>
                        <a:tabLst>
                          <a:tab pos="239395" algn="l"/>
                        </a:tabLst>
                      </a:pPr>
                      <a:r>
                        <a:rPr lang="en-US" sz="1400" kern="100" dirty="0">
                          <a:effectLst/>
                        </a:rPr>
                        <a:t>2</a:t>
                      </a:r>
                      <a:r>
                        <a:rPr lang="zh-CN" sz="1400" kern="100" dirty="0">
                          <a:effectLst/>
                        </a:rPr>
                        <a:t>．对故障类型进行统计，查看故障发生频率。</a:t>
                      </a:r>
                    </a:p>
                    <a:p>
                      <a:pPr algn="just">
                        <a:spcAft>
                          <a:spcPts val="0"/>
                        </a:spcAft>
                        <a:tabLst>
                          <a:tab pos="239395" algn="l"/>
                        </a:tabLst>
                      </a:pPr>
                      <a:r>
                        <a:rPr lang="en-US" sz="1400" kern="100" dirty="0">
                          <a:effectLst/>
                        </a:rPr>
                        <a:t>3</a:t>
                      </a:r>
                      <a:r>
                        <a:rPr lang="zh-CN" sz="1400" kern="100" dirty="0">
                          <a:effectLst/>
                        </a:rPr>
                        <a:t>．执行维修完成率统计，结果包括全年维保数、已完成、进行中等状态下的数量。</a:t>
                      </a:r>
                    </a:p>
                    <a:p>
                      <a:pPr algn="just">
                        <a:spcAft>
                          <a:spcPts val="0"/>
                        </a:spcAft>
                        <a:tabLst>
                          <a:tab pos="239395" algn="l"/>
                        </a:tabLst>
                      </a:pPr>
                      <a:r>
                        <a:rPr lang="en-US" sz="1400" kern="100" dirty="0">
                          <a:effectLst/>
                        </a:rPr>
                        <a:t>4</a:t>
                      </a:r>
                      <a:r>
                        <a:rPr lang="zh-CN" sz="1400" kern="100" dirty="0">
                          <a:effectLst/>
                        </a:rPr>
                        <a:t>．依据截止日期条件间进行设备统计，结果包括设备总数、运行数量、故障数量、停运、报废等状态下的数量。</a:t>
                      </a:r>
                    </a:p>
                    <a:p>
                      <a:pPr algn="just">
                        <a:spcAft>
                          <a:spcPts val="0"/>
                        </a:spcAft>
                        <a:tabLst>
                          <a:tab pos="239395" algn="l"/>
                        </a:tabLst>
                      </a:pPr>
                      <a:r>
                        <a:rPr lang="en-US" sz="1400" kern="100" dirty="0">
                          <a:effectLst/>
                        </a:rPr>
                        <a:t>5</a:t>
                      </a:r>
                      <a:r>
                        <a:rPr lang="zh-CN" sz="1400" kern="100" dirty="0">
                          <a:effectLst/>
                        </a:rPr>
                        <a:t>．进行绩效统计，查看总积分、基础积分、抢单积分等统计结果。</a:t>
                      </a:r>
                    </a:p>
                    <a:p>
                      <a:pPr algn="just">
                        <a:spcAft>
                          <a:spcPts val="0"/>
                        </a:spcAft>
                        <a:tabLst>
                          <a:tab pos="239395" algn="l"/>
                        </a:tabLst>
                      </a:pPr>
                      <a:r>
                        <a:rPr lang="en-US" sz="1400" kern="100" dirty="0">
                          <a:effectLst/>
                        </a:rPr>
                        <a:t>6</a:t>
                      </a:r>
                      <a:r>
                        <a:rPr lang="zh-CN" sz="1400" kern="100" dirty="0">
                          <a:effectLst/>
                        </a:rPr>
                        <a:t>．依据时间周期、起止时间等统计工作量信息。</a:t>
                      </a:r>
                    </a:p>
                    <a:p>
                      <a:pPr algn="just">
                        <a:spcAft>
                          <a:spcPts val="0"/>
                        </a:spcAft>
                        <a:tabLst>
                          <a:tab pos="239395" algn="l"/>
                        </a:tabLst>
                      </a:pPr>
                      <a:r>
                        <a:rPr lang="en-US" sz="1400" kern="100" dirty="0">
                          <a:effectLst/>
                        </a:rPr>
                        <a:t>7</a:t>
                      </a:r>
                      <a:r>
                        <a:rPr lang="zh-CN" sz="1400" kern="100" dirty="0">
                          <a:effectLst/>
                        </a:rPr>
                        <a:t>．登录</a:t>
                      </a:r>
                      <a:r>
                        <a:rPr lang="en-US" sz="1400" kern="100" dirty="0">
                          <a:effectLst/>
                        </a:rPr>
                        <a:t>APP</a:t>
                      </a:r>
                      <a:r>
                        <a:rPr lang="zh-CN" sz="1400" kern="100" dirty="0">
                          <a:effectLst/>
                        </a:rPr>
                        <a:t>端，进行全部工单统计，查看共单项情内容，包括工单的编号、报单位置、故障类型、报单状态、故障图片等。</a:t>
                      </a:r>
                    </a:p>
                    <a:p>
                      <a:pPr algn="just">
                        <a:spcAft>
                          <a:spcPts val="0"/>
                        </a:spcAft>
                        <a:tabLst>
                          <a:tab pos="239395" algn="l"/>
                        </a:tabLst>
                      </a:pPr>
                      <a:r>
                        <a:rPr lang="en-US" sz="1400" kern="100" dirty="0">
                          <a:effectLst/>
                        </a:rPr>
                        <a:t>8</a:t>
                      </a:r>
                      <a:r>
                        <a:rPr lang="zh-CN" sz="1400" kern="100" dirty="0">
                          <a:effectLst/>
                        </a:rPr>
                        <a:t>．进行维修完成率统计，查看报修总数、已完成、特殊工单等状态的统计结果。</a:t>
                      </a:r>
                    </a:p>
                    <a:p>
                      <a:pPr algn="just">
                        <a:spcAft>
                          <a:spcPts val="0"/>
                        </a:spcAft>
                        <a:tabLst>
                          <a:tab pos="239395" algn="l"/>
                        </a:tabLst>
                      </a:pPr>
                      <a:r>
                        <a:rPr lang="en-US" sz="1400" kern="100" dirty="0">
                          <a:effectLst/>
                        </a:rPr>
                        <a:t>9</a:t>
                      </a:r>
                      <a:r>
                        <a:rPr lang="zh-CN" sz="1400" kern="100" dirty="0">
                          <a:effectLst/>
                        </a:rPr>
                        <a:t>．进行专业分组统计，查看环状图等统计结果。</a:t>
                      </a:r>
                    </a:p>
                    <a:p>
                      <a:pPr algn="just">
                        <a:spcAft>
                          <a:spcPts val="0"/>
                        </a:spcAft>
                        <a:tabLst>
                          <a:tab pos="239395" algn="l"/>
                        </a:tabLst>
                      </a:pPr>
                      <a:r>
                        <a:rPr lang="en-US" sz="1400" kern="100" dirty="0">
                          <a:effectLst/>
                        </a:rPr>
                        <a:t>10</a:t>
                      </a:r>
                      <a:r>
                        <a:rPr lang="zh-CN" sz="1400" kern="100" dirty="0">
                          <a:effectLst/>
                        </a:rPr>
                        <a:t>．统计故障发生率，显示指定时间范围内故障发生情况，包括故障分类、故障类型、报修数量、比例等。</a:t>
                      </a:r>
                    </a:p>
                    <a:p>
                      <a:pPr algn="just">
                        <a:spcAft>
                          <a:spcPts val="0"/>
                        </a:spcAft>
                        <a:tabLst>
                          <a:tab pos="239395" algn="l"/>
                        </a:tabLst>
                      </a:pPr>
                      <a:r>
                        <a:rPr lang="en-US" sz="1400" kern="100" dirty="0">
                          <a:effectLst/>
                        </a:rPr>
                        <a:t>11</a:t>
                      </a:r>
                      <a:r>
                        <a:rPr lang="zh-CN" sz="1400" kern="100" dirty="0">
                          <a:effectLst/>
                        </a:rPr>
                        <a:t>．查看维保计划内容，包括维修人、编号、维保项目等。</a:t>
                      </a:r>
                    </a:p>
                    <a:p>
                      <a:pPr algn="just">
                        <a:spcAft>
                          <a:spcPts val="0"/>
                        </a:spcAft>
                        <a:tabLst>
                          <a:tab pos="239395" algn="l"/>
                        </a:tabLst>
                      </a:pPr>
                      <a:r>
                        <a:rPr lang="en-US" sz="1400" kern="100" dirty="0">
                          <a:effectLst/>
                        </a:rPr>
                        <a:t>12</a:t>
                      </a:r>
                      <a:r>
                        <a:rPr lang="zh-CN" sz="1400" kern="100" dirty="0">
                          <a:effectLst/>
                        </a:rPr>
                        <a:t>．统计维保完成率情况，包括已完成、进行中、未完成等状态。</a:t>
                      </a:r>
                    </a:p>
                    <a:p>
                      <a:pPr algn="just">
                        <a:spcAft>
                          <a:spcPts val="0"/>
                        </a:spcAft>
                        <a:tabLst>
                          <a:tab pos="239395" algn="l"/>
                        </a:tabLst>
                      </a:pPr>
                      <a:r>
                        <a:rPr lang="en-US" sz="1400" kern="100" dirty="0">
                          <a:effectLst/>
                        </a:rPr>
                        <a:t>13</a:t>
                      </a:r>
                      <a:r>
                        <a:rPr lang="zh-CN" sz="1400" kern="100" dirty="0">
                          <a:effectLst/>
                        </a:rPr>
                        <a:t>．统计设备完好率情况，根据设备的编号、名称等确定设备。</a:t>
                      </a:r>
                    </a:p>
                    <a:p>
                      <a:pPr algn="just">
                        <a:spcAft>
                          <a:spcPts val="0"/>
                        </a:spcAft>
                        <a:tabLst>
                          <a:tab pos="239395" algn="l"/>
                        </a:tabLst>
                      </a:pPr>
                      <a:r>
                        <a:rPr lang="en-US" sz="1400" kern="100" dirty="0">
                          <a:effectLst/>
                        </a:rPr>
                        <a:t>14</a:t>
                      </a:r>
                      <a:r>
                        <a:rPr lang="zh-CN" sz="1400" kern="100" dirty="0">
                          <a:effectLst/>
                        </a:rPr>
                        <a:t>．指定工作员基础上进行员工工作量统计，以分组为单位，查看柱状图等统计结果。</a:t>
                      </a:r>
                    </a:p>
                    <a:p>
                      <a:pPr algn="just">
                        <a:spcAft>
                          <a:spcPts val="0"/>
                        </a:spcAft>
                        <a:tabLst>
                          <a:tab pos="239395" algn="l"/>
                        </a:tabLst>
                      </a:pPr>
                      <a:r>
                        <a:rPr lang="en-US" sz="1400" kern="100" dirty="0">
                          <a:effectLst/>
                        </a:rPr>
                        <a:t>15</a:t>
                      </a:r>
                      <a:r>
                        <a:rPr lang="zh-CN" sz="1400" kern="100" dirty="0">
                          <a:effectLst/>
                        </a:rPr>
                        <a:t>．进行维修评价统计，查看分组统计结果。</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a:effectLst/>
                        </a:rPr>
                        <a:t>异常流：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dirty="0">
                          <a:effectLst/>
                        </a:rPr>
                        <a:t>APP端的统计结果中环形图无法加载。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975093">
                <a:tc>
                  <a:txBody>
                    <a:bodyPr/>
                    <a:lstStyle/>
                    <a:p>
                      <a:pPr algn="ctr">
                        <a:spcAft>
                          <a:spcPts val="0"/>
                        </a:spcAft>
                        <a:tabLst>
                          <a:tab pos="239395" algn="l"/>
                        </a:tabLst>
                      </a:pPr>
                      <a:r>
                        <a:rPr lang="zh-CN" sz="1400" kern="100">
                          <a:effectLst/>
                        </a:rPr>
                        <a:t>结果流：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a:t>
                      </a:r>
                      <a:r>
                        <a:rPr lang="en-US" sz="1400" kern="100" dirty="0">
                          <a:effectLst/>
                        </a:rPr>
                        <a:t>Web</a:t>
                      </a:r>
                      <a:r>
                        <a:rPr lang="zh-CN" sz="1400" kern="100" dirty="0">
                          <a:effectLst/>
                        </a:rPr>
                        <a:t>端的日常工单、维保、设备、绩效等统计结果可返回。</a:t>
                      </a:r>
                    </a:p>
                    <a:p>
                      <a:pPr algn="just">
                        <a:spcAft>
                          <a:spcPts val="0"/>
                        </a:spcAft>
                        <a:tabLst>
                          <a:tab pos="239395" algn="l"/>
                        </a:tabLst>
                      </a:pPr>
                      <a:r>
                        <a:rPr lang="en-US" sz="1400" kern="100" dirty="0">
                          <a:effectLst/>
                        </a:rPr>
                        <a:t>2</a:t>
                      </a:r>
                      <a:r>
                        <a:rPr lang="zh-CN" sz="1400" kern="100" dirty="0">
                          <a:effectLst/>
                        </a:rPr>
                        <a:t>．</a:t>
                      </a:r>
                      <a:r>
                        <a:rPr lang="en-US" sz="1400" kern="100" dirty="0">
                          <a:effectLst/>
                        </a:rPr>
                        <a:t>APP</a:t>
                      </a:r>
                      <a:r>
                        <a:rPr lang="zh-CN" sz="1400" kern="100" dirty="0">
                          <a:effectLst/>
                        </a:rPr>
                        <a:t>端中项目工单、维修完成率、专业分组、故障发生率的统计结果可返回。</a:t>
                      </a:r>
                    </a:p>
                    <a:p>
                      <a:pPr algn="just">
                        <a:spcAft>
                          <a:spcPts val="0"/>
                        </a:spcAft>
                        <a:tabLst>
                          <a:tab pos="239395" algn="l"/>
                        </a:tabLst>
                      </a:pPr>
                      <a:r>
                        <a:rPr lang="en-US" sz="1400" kern="100" dirty="0">
                          <a:effectLst/>
                        </a:rPr>
                        <a:t>3</a:t>
                      </a:r>
                      <a:r>
                        <a:rPr lang="zh-CN" sz="1400" kern="100" dirty="0">
                          <a:effectLst/>
                        </a:rPr>
                        <a:t>．APP端中维保完成率、设备完好率、维修员工作量、维修评价、维保计划的统计结果可加载。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bl>
          </a:graphicData>
        </a:graphic>
      </p:graphicFrame>
    </p:spTree>
    <p:extLst>
      <p:ext uri="{BB962C8B-B14F-4D97-AF65-F5344CB8AC3E}">
        <p14:creationId xmlns:p14="http://schemas.microsoft.com/office/powerpoint/2010/main" val="612047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F7AAB663-7EC4-4B91-88CB-C65505016872}" type="slidenum">
              <a:rPr lang="en-US" altLang="zh-CN" smtClean="0">
                <a:latin typeface="Arial" charset="0"/>
              </a:rPr>
              <a:pPr/>
              <a:t>55</a:t>
            </a:fld>
            <a:endParaRPr lang="en-US" altLang="zh-CN" smtClean="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(2). UML Class Diagrams</a:t>
            </a:r>
            <a:r>
              <a:rPr lang="zh-CN" altLang="en-US" sz="2400" b="1" dirty="0" smtClean="0"/>
              <a:t>（类图）</a:t>
            </a:r>
          </a:p>
          <a:p>
            <a:pPr lvl="1" eaLnBrk="1" hangingPunct="1"/>
            <a:r>
              <a:rPr lang="zh-CN" altLang="en-US" b="1" dirty="0" smtClean="0"/>
              <a:t>在面向对象的建模技术中，类、对象和它们之间的关系是最基本的建模元素。对于一个想要描述的系统，其类模型、对象模型以及它们之间的关系揭示了系统的结构。</a:t>
            </a:r>
          </a:p>
          <a:p>
            <a:pPr lvl="1" eaLnBrk="1" hangingPunct="1"/>
            <a:r>
              <a:rPr lang="zh-CN" altLang="en-US" b="1" u="sng" dirty="0" smtClean="0">
                <a:solidFill>
                  <a:srgbClr val="0000FF"/>
                </a:solidFill>
              </a:rPr>
              <a:t>类图描述了系统中的类及其相互之间的各种关系，其本质反映了系统中包含的各种对象的类型以及对象间的各种静态关系（关联、子类型等关系）</a:t>
            </a:r>
            <a:r>
              <a:rPr lang="zh-CN" altLang="en-US" b="1" dirty="0" smtClean="0"/>
              <a:t>。</a:t>
            </a:r>
            <a:endParaRPr lang="en-US" altLang="zh-CN" b="1" dirty="0" smtClean="0"/>
          </a:p>
          <a:p>
            <a:pPr lvl="1" eaLnBrk="1" hangingPunct="1"/>
            <a:r>
              <a:rPr lang="zh-CN" altLang="en-US" b="1" dirty="0" smtClean="0"/>
              <a:t>分析阶段类</a:t>
            </a:r>
            <a:r>
              <a:rPr lang="zh-CN" altLang="en-US" b="1" dirty="0"/>
              <a:t>的种类</a:t>
            </a:r>
            <a:r>
              <a:rPr lang="zh-CN" altLang="en-US" b="1" dirty="0" smtClean="0"/>
              <a:t>：边界类，实体类，控制类（查阅相关文档，参看其具体画法）</a:t>
            </a:r>
          </a:p>
          <a:p>
            <a:pPr lvl="1" eaLnBrk="1" hangingPunct="1"/>
            <a:r>
              <a:rPr lang="zh-CN" altLang="en-US" b="1" dirty="0" smtClean="0">
                <a:solidFill>
                  <a:srgbClr val="0000FF"/>
                </a:solidFill>
              </a:rPr>
              <a:t>详见第六章</a:t>
            </a:r>
            <a:r>
              <a:rPr lang="en-US" altLang="zh-CN" b="1" dirty="0" smtClean="0"/>
              <a:t>----</a:t>
            </a:r>
            <a:r>
              <a:rPr lang="zh-CN" altLang="en-US" b="1" dirty="0" smtClean="0"/>
              <a:t>需求及设计阶段类图的生成演化过程</a:t>
            </a:r>
          </a:p>
          <a:p>
            <a:pPr eaLnBrk="1" hangingPunct="1">
              <a:buFontTx/>
              <a:buNone/>
            </a:pPr>
            <a:r>
              <a:rPr lang="en-US" altLang="zh-CN" sz="2400" b="1" dirty="0" smtClean="0"/>
              <a:t>(3) Other UML diagrams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963FCE73-0BBE-4861-8D23-C0B1827D13E8}" type="slidenum">
              <a:rPr lang="en-US" altLang="zh-CN" smtClean="0">
                <a:latin typeface="Arial" charset="0"/>
              </a:rPr>
              <a:pPr/>
              <a:t>56</a:t>
            </a:fld>
            <a:endParaRPr lang="en-US" altLang="zh-CN" smtClean="0">
              <a:latin typeface="Arial" charset="0"/>
            </a:endParaRPr>
          </a:p>
        </p:txBody>
      </p:sp>
      <p:sp>
        <p:nvSpPr>
          <p:cNvPr id="53251" name="Rectangle 2"/>
          <p:cNvSpPr>
            <a:spLocks noGrp="1" noChangeArrowheads="1"/>
          </p:cNvSpPr>
          <p:nvPr>
            <p:ph type="title"/>
          </p:nvPr>
        </p:nvSpPr>
        <p:spPr>
          <a:xfrm>
            <a:off x="914400" y="430213"/>
            <a:ext cx="8001000" cy="838200"/>
          </a:xfrm>
        </p:spPr>
        <p:txBody>
          <a:bodyPr/>
          <a:lstStyle/>
          <a:p>
            <a:pPr eaLnBrk="1" hangingPunct="1"/>
            <a:r>
              <a:rPr lang="en-US" altLang="zh-CN" smtClean="0"/>
              <a:t>A</a:t>
            </a:r>
            <a:r>
              <a:rPr lang="zh-CN" altLang="en-US" smtClean="0"/>
              <a:t>：包图的结构</a:t>
            </a:r>
          </a:p>
        </p:txBody>
      </p:sp>
      <p:pic>
        <p:nvPicPr>
          <p:cNvPr id="53252" name="Picture 4" descr="系统包"/>
          <p:cNvPicPr>
            <a:picLocks noChangeAspect="1" noChangeArrowheads="1"/>
          </p:cNvPicPr>
          <p:nvPr/>
        </p:nvPicPr>
        <p:blipFill>
          <a:blip r:embed="rId3" cstate="print"/>
          <a:srcRect/>
          <a:stretch>
            <a:fillRect/>
          </a:stretch>
        </p:blipFill>
        <p:spPr bwMode="auto">
          <a:xfrm>
            <a:off x="827088" y="1557338"/>
            <a:ext cx="8137525" cy="5300662"/>
          </a:xfrm>
          <a:prstGeom prst="rect">
            <a:avLst/>
          </a:prstGeom>
          <a:noFill/>
          <a:ln w="9525">
            <a:noFill/>
            <a:miter lim="800000"/>
            <a:headEnd/>
            <a:tailEnd/>
          </a:ln>
        </p:spPr>
      </p:pic>
      <p:sp>
        <p:nvSpPr>
          <p:cNvPr id="53253" name="AutoShape 5"/>
          <p:cNvSpPr>
            <a:spLocks noChangeArrowheads="1"/>
          </p:cNvSpPr>
          <p:nvPr/>
        </p:nvSpPr>
        <p:spPr bwMode="auto">
          <a:xfrm>
            <a:off x="7380288" y="333375"/>
            <a:ext cx="1152525" cy="936625"/>
          </a:xfrm>
          <a:prstGeom prst="wedgeRoundRectCallout">
            <a:avLst>
              <a:gd name="adj1" fmla="val -202755"/>
              <a:gd name="adj2" fmla="val 152204"/>
              <a:gd name="adj3" fmla="val 16667"/>
            </a:avLst>
          </a:prstGeom>
          <a:noFill/>
          <a:ln w="9525">
            <a:solidFill>
              <a:srgbClr val="800080"/>
            </a:solidFill>
            <a:miter lim="800000"/>
            <a:headEnd/>
            <a:tailEnd/>
          </a:ln>
        </p:spPr>
        <p:txBody>
          <a:bodyPr lIns="92075" tIns="46038" rIns="92075" bIns="46038"/>
          <a:lstStyle/>
          <a:p>
            <a:pPr marL="342900" indent="-342900" algn="ctr"/>
            <a:r>
              <a:rPr lang="zh-CN" altLang="en-US" sz="2800"/>
              <a:t>包图</a:t>
            </a:r>
          </a:p>
        </p:txBody>
      </p:sp>
      <p:sp>
        <p:nvSpPr>
          <p:cNvPr id="6" name="文本框 5"/>
          <p:cNvSpPr txBox="1"/>
          <p:nvPr/>
        </p:nvSpPr>
        <p:spPr>
          <a:xfrm>
            <a:off x="223975" y="3284984"/>
            <a:ext cx="419993"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CD1E7F02-EE00-4F06-B142-F785B9DE3D2C}" type="slidenum">
              <a:rPr lang="en-US" altLang="zh-CN" smtClean="0">
                <a:latin typeface="Arial" charset="0"/>
              </a:rPr>
              <a:pPr/>
              <a:t>57</a:t>
            </a:fld>
            <a:endParaRPr lang="en-US" altLang="zh-CN" smtClean="0">
              <a:latin typeface="Arial" charset="0"/>
            </a:endParaRPr>
          </a:p>
        </p:txBody>
      </p:sp>
      <p:sp>
        <p:nvSpPr>
          <p:cNvPr id="1028"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endParaRPr lang="en-US" altLang="zh-CN" sz="2400" b="1" dirty="0" smtClean="0"/>
          </a:p>
          <a:p>
            <a:pPr eaLnBrk="1" hangingPunct="1"/>
            <a:r>
              <a:rPr lang="zh-CN" altLang="en-US" sz="2400" b="1" dirty="0" smtClean="0"/>
              <a:t>图</a:t>
            </a:r>
            <a:r>
              <a:rPr lang="en-US" altLang="zh-CN" sz="2400" b="1" dirty="0" smtClean="0"/>
              <a:t>##.31</a:t>
            </a:r>
            <a:r>
              <a:rPr lang="zh-CN" altLang="en-US" sz="2400" b="1" dirty="0" smtClean="0"/>
              <a:t>说明了包的图示表达和包之间的关系。由图可见，包之间也存在类似类之间的继承、引用等依赖关系；包也可以有接口，接口与包之间用带小圆圈的实线相连。图中，</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D</a:t>
            </a:r>
            <a:r>
              <a:rPr lang="zh-CN" altLang="en-US" sz="2400" b="1" dirty="0" smtClean="0"/>
              <a:t>、</a:t>
            </a:r>
            <a:r>
              <a:rPr lang="en-US" altLang="zh-CN" sz="2400" b="1" dirty="0" smtClean="0"/>
              <a:t>E</a:t>
            </a:r>
            <a:r>
              <a:rPr lang="zh-CN" altLang="en-US" sz="2400" b="1" dirty="0" smtClean="0"/>
              <a:t>在</a:t>
            </a:r>
            <a:r>
              <a:rPr lang="en-US" altLang="zh-CN" sz="2400" b="1" dirty="0" smtClean="0"/>
              <a:t>A</a:t>
            </a:r>
            <a:r>
              <a:rPr lang="zh-CN" altLang="en-US" sz="2400" b="1" dirty="0" smtClean="0"/>
              <a:t>中，</a:t>
            </a:r>
            <a:r>
              <a:rPr lang="en-US" altLang="zh-CN" sz="2400" b="1" dirty="0" smtClean="0"/>
              <a:t>C</a:t>
            </a:r>
            <a:r>
              <a:rPr lang="zh-CN" altLang="en-US" sz="2400" b="1" dirty="0" smtClean="0"/>
              <a:t>依赖于</a:t>
            </a:r>
            <a:r>
              <a:rPr lang="en-US" altLang="zh-CN" sz="2400" b="1" dirty="0" smtClean="0"/>
              <a:t>B</a:t>
            </a:r>
            <a:r>
              <a:rPr lang="zh-CN" altLang="en-US" sz="2400" b="1" dirty="0" smtClean="0"/>
              <a:t>，</a:t>
            </a:r>
            <a:r>
              <a:rPr lang="en-US" altLang="zh-CN" sz="2400" b="1" dirty="0" smtClean="0"/>
              <a:t>C</a:t>
            </a:r>
            <a:r>
              <a:rPr lang="zh-CN" altLang="en-US" sz="2400" b="1" dirty="0" smtClean="0"/>
              <a:t>也依赖于外部的</a:t>
            </a:r>
            <a:r>
              <a:rPr lang="en-US" altLang="zh-CN" sz="2400" b="1" dirty="0" smtClean="0"/>
              <a:t>F</a:t>
            </a:r>
            <a:r>
              <a:rPr lang="zh-CN" altLang="en-US" sz="2400" b="1" dirty="0" smtClean="0"/>
              <a:t>，而</a:t>
            </a:r>
            <a:r>
              <a:rPr lang="en-US" altLang="zh-CN" sz="2400" b="1" dirty="0" smtClean="0"/>
              <a:t>D</a:t>
            </a:r>
            <a:r>
              <a:rPr lang="zh-CN" altLang="en-US" sz="2400" b="1" dirty="0" smtClean="0"/>
              <a:t>、</a:t>
            </a:r>
            <a:r>
              <a:rPr lang="en-US" altLang="zh-CN" sz="2400" b="1" dirty="0" smtClean="0"/>
              <a:t>E</a:t>
            </a:r>
            <a:r>
              <a:rPr lang="zh-CN" altLang="en-US" sz="2400" b="1" dirty="0" smtClean="0"/>
              <a:t>分别继承了</a:t>
            </a:r>
            <a:r>
              <a:rPr lang="en-US" altLang="zh-CN" sz="2400" b="1" dirty="0" smtClean="0"/>
              <a:t>B</a:t>
            </a:r>
            <a:r>
              <a:rPr lang="zh-CN" altLang="en-US" sz="2400" b="1" dirty="0" smtClean="0"/>
              <a:t>，而</a:t>
            </a:r>
            <a:r>
              <a:rPr lang="en-US" altLang="zh-CN" sz="2400" b="1" dirty="0" smtClean="0"/>
              <a:t>G</a:t>
            </a:r>
            <a:r>
              <a:rPr lang="zh-CN" altLang="en-US" sz="2400" b="1" dirty="0" smtClean="0"/>
              <a:t>使用了软件系统包</a:t>
            </a:r>
            <a:r>
              <a:rPr lang="en-US" altLang="zh-CN" sz="2400" b="1" dirty="0" smtClean="0"/>
              <a:t>A</a:t>
            </a:r>
            <a:r>
              <a:rPr lang="zh-CN" altLang="en-US" sz="2400" b="1" dirty="0" smtClean="0"/>
              <a:t>的接口。</a:t>
            </a:r>
          </a:p>
          <a:p>
            <a:pPr eaLnBrk="1" hangingPunct="1"/>
            <a:r>
              <a:rPr lang="zh-CN" altLang="en-US" sz="2400" b="1" dirty="0" smtClean="0"/>
              <a:t>包也有可见性，例如私有、公有、保护，用以控制外部包对包中内容的访问。</a:t>
            </a:r>
          </a:p>
        </p:txBody>
      </p:sp>
      <p:grpSp>
        <p:nvGrpSpPr>
          <p:cNvPr id="1030" name="Group 4"/>
          <p:cNvGrpSpPr>
            <a:grpSpLocks/>
          </p:cNvGrpSpPr>
          <p:nvPr/>
        </p:nvGrpSpPr>
        <p:grpSpPr bwMode="auto">
          <a:xfrm>
            <a:off x="0" y="0"/>
            <a:ext cx="9144000" cy="3860800"/>
            <a:chOff x="2034" y="10026"/>
            <a:chExt cx="6478" cy="3432"/>
          </a:xfrm>
        </p:grpSpPr>
        <p:graphicFrame>
          <p:nvGraphicFramePr>
            <p:cNvPr id="1026" name="Object 5"/>
            <p:cNvGraphicFramePr>
              <a:graphicFrameLocks noChangeAspect="1"/>
            </p:cNvGraphicFramePr>
            <p:nvPr/>
          </p:nvGraphicFramePr>
          <p:xfrm>
            <a:off x="2034" y="10026"/>
            <a:ext cx="6478" cy="2805"/>
          </p:xfrm>
          <a:graphic>
            <a:graphicData uri="http://schemas.openxmlformats.org/presentationml/2006/ole">
              <mc:AlternateContent xmlns:mc="http://schemas.openxmlformats.org/markup-compatibility/2006">
                <mc:Choice xmlns:v="urn:schemas-microsoft-com:vml" Requires="v">
                  <p:oleObj spid="_x0000_s1089" name="图片" r:id="rId4" imgW="4695840" imgH="2095560" progId="Word.Picture.8">
                    <p:embed/>
                  </p:oleObj>
                </mc:Choice>
                <mc:Fallback>
                  <p:oleObj name="图片" r:id="rId4" imgW="4695840" imgH="209556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4" y="10026"/>
                          <a:ext cx="6478" cy="2805"/>
                        </a:xfrm>
                        <a:prstGeom prst="rect">
                          <a:avLst/>
                        </a:prstGeom>
                        <a:solidFill>
                          <a:srgbClr val="99CCFF"/>
                        </a:solidFill>
                      </p:spPr>
                    </p:pic>
                  </p:oleObj>
                </mc:Fallback>
              </mc:AlternateContent>
            </a:graphicData>
          </a:graphic>
        </p:graphicFrame>
        <p:sp>
          <p:nvSpPr>
            <p:cNvPr id="1031" name="Rectangle 6"/>
            <p:cNvSpPr>
              <a:spLocks noChangeArrowheads="1"/>
            </p:cNvSpPr>
            <p:nvPr/>
          </p:nvSpPr>
          <p:spPr bwMode="auto">
            <a:xfrm>
              <a:off x="3474" y="12990"/>
              <a:ext cx="3352" cy="468"/>
            </a:xfrm>
            <a:prstGeom prst="rect">
              <a:avLst/>
            </a:prstGeom>
            <a:solidFill>
              <a:srgbClr val="99CC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##.31</a:t>
              </a:r>
              <a:r>
                <a:rPr lang="zh-CN" altLang="en-US" sz="1800">
                  <a:latin typeface="Times New Roman" pitchFamily="18" charset="0"/>
                </a:rPr>
                <a:t>：包的图示和包之间的关系</a:t>
              </a:r>
              <a:endParaRPr lang="zh-CN" altLang="en-US" sz="1800"/>
            </a:p>
          </p:txBody>
        </p:sp>
      </p:grpSp>
      <p:sp>
        <p:nvSpPr>
          <p:cNvPr id="2" name="文本框 1"/>
          <p:cNvSpPr txBox="1"/>
          <p:nvPr/>
        </p:nvSpPr>
        <p:spPr>
          <a:xfrm>
            <a:off x="167828" y="3437071"/>
            <a:ext cx="419993" cy="1569660"/>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fld id="{7132414F-80B7-4D2E-9B11-6A6CD2F96AA4}" type="slidenum">
              <a:rPr lang="en-US" altLang="zh-CN" smtClean="0">
                <a:latin typeface="Arial" charset="0"/>
              </a:rPr>
              <a:pPr/>
              <a:t>58</a:t>
            </a:fld>
            <a:endParaRPr lang="en-US" altLang="zh-CN" smtClean="0">
              <a:latin typeface="Arial" charset="0"/>
            </a:endParaRPr>
          </a:p>
        </p:txBody>
      </p:sp>
      <p:pic>
        <p:nvPicPr>
          <p:cNvPr id="54275" name="Picture 4" descr="用户借带时序图"/>
          <p:cNvPicPr>
            <a:picLocks noChangeAspect="1" noChangeArrowheads="1"/>
          </p:cNvPicPr>
          <p:nvPr/>
        </p:nvPicPr>
        <p:blipFill>
          <a:blip r:embed="rId3" cstate="print"/>
          <a:srcRect/>
          <a:stretch>
            <a:fillRect/>
          </a:stretch>
        </p:blipFill>
        <p:spPr bwMode="auto">
          <a:xfrm>
            <a:off x="0" y="188913"/>
            <a:ext cx="9144000" cy="6669087"/>
          </a:xfrm>
          <a:prstGeom prst="rect">
            <a:avLst/>
          </a:prstGeom>
          <a:noFill/>
          <a:ln w="9525">
            <a:noFill/>
            <a:miter lim="800000"/>
            <a:headEnd/>
            <a:tailEnd/>
          </a:ln>
        </p:spPr>
      </p:pic>
      <p:sp>
        <p:nvSpPr>
          <p:cNvPr id="54276" name="AutoShape 5"/>
          <p:cNvSpPr>
            <a:spLocks noChangeArrowheads="1"/>
          </p:cNvSpPr>
          <p:nvPr/>
        </p:nvSpPr>
        <p:spPr bwMode="auto">
          <a:xfrm>
            <a:off x="3851275" y="25400"/>
            <a:ext cx="2592388" cy="549275"/>
          </a:xfrm>
          <a:prstGeom prst="wedgeRoundRectCallout">
            <a:avLst>
              <a:gd name="adj1" fmla="val 67880"/>
              <a:gd name="adj2" fmla="val 45088"/>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B: </a:t>
            </a:r>
            <a:r>
              <a:rPr lang="zh-CN" altLang="en-US"/>
              <a:t>时序图结构</a:t>
            </a:r>
          </a:p>
        </p:txBody>
      </p:sp>
      <p:sp>
        <p:nvSpPr>
          <p:cNvPr id="220166" name="Text Box 6"/>
          <p:cNvSpPr txBox="1">
            <a:spLocks noChangeArrowheads="1"/>
          </p:cNvSpPr>
          <p:nvPr/>
        </p:nvSpPr>
        <p:spPr bwMode="auto">
          <a:xfrm>
            <a:off x="5003800" y="2276475"/>
            <a:ext cx="3924300" cy="1744663"/>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zh-CN" altLang="en-US"/>
              <a:t>注意</a:t>
            </a:r>
            <a:r>
              <a:rPr lang="en-US" altLang="zh-CN"/>
              <a:t>:</a:t>
            </a:r>
            <a:r>
              <a:rPr lang="zh-CN" altLang="en-US"/>
              <a:t>什么时候发送消息</a:t>
            </a:r>
            <a:r>
              <a:rPr lang="en-US" altLang="zh-CN"/>
              <a:t>?</a:t>
            </a:r>
          </a:p>
          <a:p>
            <a:pPr marL="342900" indent="-342900">
              <a:spcBef>
                <a:spcPct val="50000"/>
              </a:spcBef>
            </a:pPr>
            <a:r>
              <a:rPr lang="zh-CN" altLang="en-US"/>
              <a:t>答</a:t>
            </a:r>
            <a:r>
              <a:rPr lang="en-US" altLang="zh-CN"/>
              <a:t>: </a:t>
            </a:r>
            <a:r>
              <a:rPr lang="zh-CN" altLang="en-US"/>
              <a:t>消息就是在调用某个类或对象的方法时</a:t>
            </a:r>
            <a:r>
              <a:rPr lang="en-US" altLang="zh-CN"/>
              <a:t>,</a:t>
            </a:r>
            <a:r>
              <a:rPr lang="zh-CN" altLang="en-US"/>
              <a:t>由系统自动发送消息给相关实体</a:t>
            </a:r>
          </a:p>
        </p:txBody>
      </p:sp>
      <p:sp>
        <p:nvSpPr>
          <p:cNvPr id="220167" name="AutoShape 7"/>
          <p:cNvSpPr>
            <a:spLocks noChangeArrowheads="1"/>
          </p:cNvSpPr>
          <p:nvPr/>
        </p:nvSpPr>
        <p:spPr bwMode="auto">
          <a:xfrm>
            <a:off x="684213" y="6092825"/>
            <a:ext cx="7200900" cy="504825"/>
          </a:xfrm>
          <a:prstGeom prst="wedgeRoundRectCallout">
            <a:avLst>
              <a:gd name="adj1" fmla="val -40056"/>
              <a:gd name="adj2" fmla="val 35532"/>
              <a:gd name="adj3" fmla="val 16667"/>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en-US" altLang="zh-CN"/>
              <a:t>Actor----</a:t>
            </a:r>
            <a:r>
              <a:rPr lang="zh-CN" altLang="en-US"/>
              <a:t>界面类</a:t>
            </a:r>
            <a:r>
              <a:rPr lang="en-US" altLang="zh-CN"/>
              <a:t>----</a:t>
            </a:r>
            <a:r>
              <a:rPr lang="zh-CN" altLang="en-US"/>
              <a:t>控制类</a:t>
            </a:r>
            <a:r>
              <a:rPr lang="en-US" altLang="zh-CN"/>
              <a:t>----</a:t>
            </a:r>
            <a:r>
              <a:rPr lang="zh-CN" altLang="en-US"/>
              <a:t>实体类</a:t>
            </a:r>
            <a:r>
              <a:rPr lang="en-US" altLang="zh-CN"/>
              <a:t>----</a:t>
            </a:r>
            <a:r>
              <a:rPr lang="zh-CN" altLang="en-US"/>
              <a:t>执行方法</a:t>
            </a:r>
          </a:p>
        </p:txBody>
      </p:sp>
      <p:sp>
        <p:nvSpPr>
          <p:cNvPr id="7" name="文本框 6"/>
          <p:cNvSpPr txBox="1"/>
          <p:nvPr/>
        </p:nvSpPr>
        <p:spPr>
          <a:xfrm>
            <a:off x="-72008" y="5027990"/>
            <a:ext cx="395536"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box(in)">
                                      <p:cBhvr>
                                        <p:cTn id="7" dur="500"/>
                                        <p:tgtEl>
                                          <p:spTgt spid="220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7"/>
                                        </p:tgtEl>
                                        <p:attrNameLst>
                                          <p:attrName>style.visibility</p:attrName>
                                        </p:attrNameLst>
                                      </p:cBhvr>
                                      <p:to>
                                        <p:strVal val="visible"/>
                                      </p:to>
                                    </p:set>
                                    <p:animEffect transition="in" filter="blinds(horizontal)">
                                      <p:cBhvr>
                                        <p:cTn id="12"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6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p:cNvSpPr>
          <p:nvPr>
            <p:ph type="sldNum" sz="quarter" idx="12"/>
          </p:nvPr>
        </p:nvSpPr>
        <p:spPr>
          <a:noFill/>
        </p:spPr>
        <p:txBody>
          <a:bodyPr/>
          <a:lstStyle/>
          <a:p>
            <a:fld id="{414D8381-8804-471D-9DD8-751B6A063B85}" type="slidenum">
              <a:rPr lang="en-US" altLang="zh-CN" smtClean="0">
                <a:latin typeface="Arial" charset="0"/>
              </a:rPr>
              <a:pPr/>
              <a:t>59</a:t>
            </a:fld>
            <a:endParaRPr lang="en-US" altLang="zh-CN" smtClean="0">
              <a:latin typeface="Arial" charset="0"/>
            </a:endParaRPr>
          </a:p>
        </p:txBody>
      </p:sp>
      <p:sp>
        <p:nvSpPr>
          <p:cNvPr id="2052"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53" name="Rectangle 3"/>
          <p:cNvSpPr>
            <a:spLocks noGrp="1" noChangeArrowheads="1"/>
          </p:cNvSpPr>
          <p:nvPr>
            <p:ph type="body" idx="1"/>
          </p:nvPr>
        </p:nvSpPr>
        <p:spPr>
          <a:xfrm>
            <a:off x="0" y="3789363"/>
            <a:ext cx="9144000" cy="3068637"/>
          </a:xfrm>
        </p:spPr>
        <p:txBody>
          <a:bodyPr/>
          <a:lstStyle/>
          <a:p>
            <a:pPr eaLnBrk="1" hangingPunct="1">
              <a:lnSpc>
                <a:spcPct val="80000"/>
              </a:lnSpc>
              <a:buFontTx/>
              <a:buNone/>
            </a:pPr>
            <a:r>
              <a:rPr lang="en-US" altLang="zh-CN" sz="2400" b="1" dirty="0" smtClean="0"/>
              <a:t>B: </a:t>
            </a:r>
            <a:r>
              <a:rPr lang="zh-CN" altLang="en-US" sz="2400" b="1" dirty="0" smtClean="0"/>
              <a:t>序列图：图</a:t>
            </a:r>
            <a:r>
              <a:rPr lang="en-US" altLang="zh-CN" sz="2400" b="1" dirty="0" smtClean="0"/>
              <a:t>##.35</a:t>
            </a:r>
            <a:r>
              <a:rPr lang="zh-CN" altLang="en-US" sz="2400" b="1" dirty="0" smtClean="0"/>
              <a:t>给出了图示，其中， </a:t>
            </a:r>
            <a:r>
              <a:rPr lang="en-US" altLang="zh-CN" sz="2400" b="1" dirty="0" smtClean="0"/>
              <a:t>M2</a:t>
            </a:r>
            <a:r>
              <a:rPr lang="zh-CN" altLang="en-US" sz="2400" b="1" dirty="0" smtClean="0"/>
              <a:t>和</a:t>
            </a:r>
            <a:r>
              <a:rPr lang="en-US" altLang="zh-CN" sz="2400" b="1" dirty="0" smtClean="0"/>
              <a:t>M3</a:t>
            </a:r>
            <a:r>
              <a:rPr lang="zh-CN" altLang="en-US" sz="2400" b="1" dirty="0" smtClean="0"/>
              <a:t>是有条件的互斥消息，</a:t>
            </a:r>
            <a:r>
              <a:rPr lang="en-US" altLang="zh-CN" sz="2400" b="1" dirty="0" smtClean="0"/>
              <a:t>M4</a:t>
            </a:r>
            <a:r>
              <a:rPr lang="zh-CN" altLang="en-US" sz="2400" b="1" dirty="0" smtClean="0"/>
              <a:t>消息创建了对象</a:t>
            </a:r>
            <a:r>
              <a:rPr lang="en-US" altLang="zh-CN" sz="2400" b="1" dirty="0" smtClean="0"/>
              <a:t>Obj5</a:t>
            </a:r>
            <a:r>
              <a:rPr lang="zh-CN" altLang="en-US" sz="2400" b="1" dirty="0" smtClean="0"/>
              <a:t>，它的</a:t>
            </a:r>
            <a:r>
              <a:rPr lang="en-US" altLang="zh-CN" sz="2400" b="1" dirty="0" smtClean="0"/>
              <a:t>delete</a:t>
            </a:r>
            <a:r>
              <a:rPr lang="zh-CN" altLang="en-US" sz="2400" b="1" dirty="0" smtClean="0"/>
              <a:t>消息则撤销了对象</a:t>
            </a:r>
            <a:r>
              <a:rPr lang="en-US" altLang="zh-CN" sz="2400" b="1" dirty="0" smtClean="0"/>
              <a:t>Obj6</a:t>
            </a:r>
            <a:r>
              <a:rPr lang="zh-CN" altLang="en-US" sz="2400" b="1" dirty="0" smtClean="0"/>
              <a:t>，</a:t>
            </a:r>
            <a:r>
              <a:rPr lang="en-US" altLang="zh-CN" sz="2400" b="1" dirty="0" smtClean="0"/>
              <a:t>M5</a:t>
            </a:r>
            <a:r>
              <a:rPr lang="zh-CN" altLang="en-US" sz="2400" b="1" dirty="0" smtClean="0"/>
              <a:t>消息进行了递归调用，</a:t>
            </a:r>
            <a:r>
              <a:rPr lang="en-US" altLang="zh-CN" sz="2400" b="1" dirty="0" smtClean="0"/>
              <a:t>Obj1</a:t>
            </a:r>
            <a:r>
              <a:rPr lang="zh-CN" altLang="en-US" sz="2400" b="1" dirty="0" smtClean="0"/>
              <a:t>左面的标签和约束指明了</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三点之间的时间约束要求。</a:t>
            </a:r>
          </a:p>
          <a:p>
            <a:pPr eaLnBrk="1" hangingPunct="1">
              <a:lnSpc>
                <a:spcPct val="80000"/>
              </a:lnSpc>
              <a:buFontTx/>
              <a:buNone/>
            </a:pPr>
            <a:r>
              <a:rPr lang="zh-CN" altLang="en-US" sz="2400" b="1" dirty="0" smtClean="0"/>
              <a:t>    序列图中的对象可以是并发执行的，每一个对象有自己运行的线程控制着。这时，需要通过激活、异步消息、同步控制和活动对象来表示。</a:t>
            </a:r>
          </a:p>
          <a:p>
            <a:pPr eaLnBrk="1" hangingPunct="1">
              <a:lnSpc>
                <a:spcPct val="80000"/>
              </a:lnSpc>
              <a:buFontTx/>
              <a:buNone/>
            </a:pPr>
            <a:r>
              <a:rPr lang="zh-CN" altLang="en-US" sz="2400" b="1" dirty="0" smtClean="0"/>
              <a:t>    序列图有两种，一种是描述特定对象之间生存期中消息通信的所有情节，称作一般序列图；一种是描述消息通信的个别情节的实例序列图，如果需要描述所有的情节，则需要多个实例序列图。</a:t>
            </a:r>
          </a:p>
        </p:txBody>
      </p:sp>
      <p:grpSp>
        <p:nvGrpSpPr>
          <p:cNvPr id="2054" name="Group 4"/>
          <p:cNvGrpSpPr>
            <a:grpSpLocks/>
          </p:cNvGrpSpPr>
          <p:nvPr/>
        </p:nvGrpSpPr>
        <p:grpSpPr bwMode="auto">
          <a:xfrm>
            <a:off x="0" y="0"/>
            <a:ext cx="9144000" cy="3789040"/>
            <a:chOff x="1797" y="5188"/>
            <a:chExt cx="8284" cy="3428"/>
          </a:xfrm>
        </p:grpSpPr>
        <p:graphicFrame>
          <p:nvGraphicFramePr>
            <p:cNvPr id="2050" name="Object 5"/>
            <p:cNvGraphicFramePr>
              <a:graphicFrameLocks noChangeAspect="1"/>
            </p:cNvGraphicFramePr>
            <p:nvPr/>
          </p:nvGraphicFramePr>
          <p:xfrm>
            <a:off x="1797" y="5188"/>
            <a:ext cx="8284" cy="2960"/>
          </p:xfrm>
          <a:graphic>
            <a:graphicData uri="http://schemas.openxmlformats.org/presentationml/2006/ole">
              <mc:AlternateContent xmlns:mc="http://schemas.openxmlformats.org/markup-compatibility/2006">
                <mc:Choice xmlns:v="urn:schemas-microsoft-com:vml" Requires="v">
                  <p:oleObj spid="_x0000_s2113" name="图片" r:id="rId4" imgW="6353280" imgH="2400480" progId="Word.Picture.8">
                    <p:embed/>
                  </p:oleObj>
                </mc:Choice>
                <mc:Fallback>
                  <p:oleObj name="图片" r:id="rId4" imgW="6353280" imgH="240048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 y="5188"/>
                          <a:ext cx="8284" cy="2960"/>
                        </a:xfrm>
                        <a:prstGeom prst="rect">
                          <a:avLst/>
                        </a:prstGeom>
                        <a:solidFill>
                          <a:srgbClr val="99CCFF"/>
                        </a:solidFill>
                      </p:spPr>
                    </p:pic>
                  </p:oleObj>
                </mc:Fallback>
              </mc:AlternateContent>
            </a:graphicData>
          </a:graphic>
        </p:graphicFrame>
        <p:sp>
          <p:nvSpPr>
            <p:cNvPr id="2055" name="Rectangle 6"/>
            <p:cNvSpPr>
              <a:spLocks noChangeArrowheads="1"/>
            </p:cNvSpPr>
            <p:nvPr/>
          </p:nvSpPr>
          <p:spPr bwMode="auto">
            <a:xfrm>
              <a:off x="4500" y="8148"/>
              <a:ext cx="3240" cy="468"/>
            </a:xfrm>
            <a:prstGeom prst="rect">
              <a:avLst/>
            </a:prstGeom>
            <a:solidFill>
              <a:srgbClr val="FFFF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##.35</a:t>
              </a:r>
              <a:r>
                <a:rPr lang="zh-CN" altLang="en-US" sz="1800">
                  <a:latin typeface="Times New Roman" pitchFamily="18" charset="0"/>
                </a:rPr>
                <a:t>：时序图的图示表示举例</a:t>
              </a:r>
              <a:endParaRPr lang="zh-CN" altLang="en-US" sz="1800"/>
            </a:p>
          </p:txBody>
        </p:sp>
      </p:grpSp>
      <p:sp>
        <p:nvSpPr>
          <p:cNvPr id="8" name="文本框 7"/>
          <p:cNvSpPr txBox="1"/>
          <p:nvPr/>
        </p:nvSpPr>
        <p:spPr>
          <a:xfrm>
            <a:off x="7631832" y="3299562"/>
            <a:ext cx="1512168" cy="461665"/>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solidFill>
                  <a:srgbClr val="FFFFFF"/>
                </a:solidFill>
                <a:latin typeface="Arial" charset="0"/>
              </a:rPr>
              <a:pPr/>
              <a:t>6</a:t>
            </a:fld>
            <a:endParaRPr lang="en-US" altLang="zh-CN" smtClean="0">
              <a:solidFill>
                <a:srgbClr val="FFFFFF"/>
              </a:solidFill>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838200" y="1700808"/>
            <a:ext cx="8305800" cy="5157192"/>
          </a:xfrm>
        </p:spPr>
        <p:txBody>
          <a:bodyPr/>
          <a:lstStyle/>
          <a:p>
            <a:pPr eaLnBrk="1" hangingPunct="1">
              <a:buFontTx/>
              <a:buNone/>
            </a:pPr>
            <a:r>
              <a:rPr lang="zh-CN" altLang="en-US" b="1" dirty="0" smtClean="0"/>
              <a:t>需求的重要性</a:t>
            </a:r>
            <a:r>
              <a:rPr lang="en-US" altLang="zh-CN" b="1" dirty="0" smtClean="0"/>
              <a:t>----</a:t>
            </a:r>
            <a:r>
              <a:rPr lang="zh-CN" altLang="en-US" b="1" dirty="0" smtClean="0"/>
              <a:t>看修复需求错误的代价比</a:t>
            </a:r>
            <a:r>
              <a:rPr lang="en-US" altLang="zh-CN" b="1" dirty="0" smtClean="0"/>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假设：在需求定义过程中找出并修复一个基于需求的问</a:t>
            </a:r>
          </a:p>
          <a:p>
            <a:pPr eaLnBrk="1" hangingPunct="1">
              <a:buFontTx/>
              <a:buNone/>
            </a:pPr>
            <a:r>
              <a:rPr lang="zh-CN" altLang="en-US" sz="2400" b="1" dirty="0" smtClean="0">
                <a:solidFill>
                  <a:schemeClr val="bg2"/>
                </a:solidFill>
                <a:sym typeface="Wingdings 2" pitchFamily="18" charset="2"/>
              </a:rPr>
              <a:t>                   题只需花费： </a:t>
            </a:r>
            <a:r>
              <a:rPr lang="zh-CN" altLang="en-US" sz="2400" b="1" dirty="0" smtClean="0">
                <a:sym typeface="Wingdings 2" pitchFamily="18" charset="2"/>
              </a:rPr>
              <a:t>＄</a:t>
            </a:r>
            <a:r>
              <a:rPr lang="en-US" altLang="zh-CN" sz="2400" b="1" dirty="0" smtClean="0">
                <a:sym typeface="Wingdings 2" pitchFamily="18" charset="2"/>
              </a:rPr>
              <a:t>1.00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那么：在设计过程中修复这个问题花费： </a:t>
            </a:r>
            <a:r>
              <a:rPr lang="zh-CN" altLang="en-US" sz="2400" b="1" dirty="0" smtClean="0">
                <a:sym typeface="Wingdings 2" pitchFamily="18" charset="2"/>
              </a:rPr>
              <a:t>＄</a:t>
            </a:r>
            <a:r>
              <a:rPr lang="en-US" altLang="zh-CN" sz="2400" b="1" dirty="0" smtClean="0">
                <a:sym typeface="Wingdings 2" pitchFamily="18" charset="2"/>
              </a:rPr>
              <a:t>5.00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那么：在编码过程中修复这个问题花费： </a:t>
            </a:r>
            <a:r>
              <a:rPr lang="zh-CN" altLang="en-US" sz="2400" b="1" dirty="0" smtClean="0">
                <a:sym typeface="Wingdings 2" pitchFamily="18" charset="2"/>
              </a:rPr>
              <a:t>＄</a:t>
            </a:r>
            <a:r>
              <a:rPr lang="en-US" altLang="zh-CN" sz="2400" b="1" dirty="0" smtClean="0">
                <a:sym typeface="Wingdings 2" pitchFamily="18" charset="2"/>
              </a:rPr>
              <a:t>10.00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那么：在单元测试过程中修复这个问题花费： </a:t>
            </a:r>
            <a:r>
              <a:rPr lang="zh-CN" altLang="en-US" sz="2400" b="1" dirty="0" smtClean="0">
                <a:sym typeface="Wingdings 2" pitchFamily="18" charset="2"/>
              </a:rPr>
              <a:t>＄</a:t>
            </a:r>
            <a:r>
              <a:rPr lang="en-US" altLang="zh-CN" sz="2400" b="1" dirty="0" smtClean="0">
                <a:sym typeface="Wingdings 2" pitchFamily="18" charset="2"/>
              </a:rPr>
              <a:t>20.00</a:t>
            </a:r>
          </a:p>
          <a:p>
            <a:pPr eaLnBrk="1" hangingPunct="1">
              <a:buFontTx/>
              <a:buNone/>
            </a:pPr>
            <a:r>
              <a:rPr lang="en-US" altLang="zh-CN" sz="2400" b="1" dirty="0" smtClean="0">
                <a:sym typeface="Wingdings 2" pitchFamily="18" charset="2"/>
              </a:rPr>
              <a:t>   ----</a:t>
            </a:r>
            <a:r>
              <a:rPr lang="zh-CN" altLang="en-US" sz="2400" b="1" dirty="0" smtClean="0">
                <a:sym typeface="Wingdings 2" pitchFamily="18" charset="2"/>
              </a:rPr>
              <a:t>。。。。。。</a:t>
            </a:r>
            <a:endParaRPr lang="zh-CN" altLang="en-US" sz="24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那么：在系统交付后进入维护阶段后</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修复这个问题花</a:t>
            </a:r>
          </a:p>
          <a:p>
            <a:pPr eaLnBrk="1" hangingPunct="1">
              <a:buFontTx/>
              <a:buNone/>
            </a:pPr>
            <a:r>
              <a:rPr lang="zh-CN" altLang="en-US" sz="2400" b="1" dirty="0" smtClean="0">
                <a:solidFill>
                  <a:schemeClr val="bg2"/>
                </a:solidFill>
                <a:sym typeface="Wingdings 2" pitchFamily="18" charset="2"/>
              </a:rPr>
              <a:t>                   费： </a:t>
            </a:r>
            <a:r>
              <a:rPr lang="zh-CN" altLang="en-US" sz="2400" b="1" dirty="0" smtClean="0">
                <a:sym typeface="Wingdings 2" pitchFamily="18" charset="2"/>
              </a:rPr>
              <a:t>＄</a:t>
            </a:r>
            <a:r>
              <a:rPr lang="en-US" altLang="zh-CN" sz="2400" b="1" dirty="0" smtClean="0">
                <a:sym typeface="Wingdings 2" pitchFamily="18" charset="2"/>
              </a:rPr>
              <a:t>200.00</a:t>
            </a:r>
            <a:endParaRPr lang="en-US" altLang="zh-CN" sz="2400" b="1" dirty="0" smtClean="0">
              <a:solidFill>
                <a:schemeClr val="bg2"/>
              </a:solidFill>
              <a:sym typeface="Wingdings 2" pitchFamily="18" charset="2"/>
            </a:endParaRPr>
          </a:p>
          <a:p>
            <a:pPr eaLnBrk="1" hangingPunct="1">
              <a:buFontTx/>
              <a:buNone/>
            </a:pPr>
            <a:r>
              <a:rPr lang="en-US" altLang="zh-CN"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a:t>
            </a:r>
            <a:r>
              <a:rPr lang="zh-CN" altLang="en-US" sz="2400" b="1" u="sng" dirty="0">
                <a:solidFill>
                  <a:srgbClr val="0000FF"/>
                </a:solidFill>
                <a:sym typeface="Wingdings 2" pitchFamily="18" charset="2"/>
              </a:rPr>
              <a:t>死亡行军（</a:t>
            </a:r>
            <a:r>
              <a:rPr lang="en-US" altLang="zh-CN" sz="2400" b="1" u="sng" dirty="0">
                <a:solidFill>
                  <a:srgbClr val="0000FF"/>
                </a:solidFill>
                <a:sym typeface="Wingdings 2" pitchFamily="18" charset="2"/>
              </a:rPr>
              <a:t>Death March</a:t>
            </a:r>
            <a:r>
              <a:rPr lang="zh-CN" altLang="en-US" sz="2400" b="1" u="sng" dirty="0" smtClean="0">
                <a:solidFill>
                  <a:srgbClr val="0000FF"/>
                </a:solidFill>
                <a:sym typeface="Wingdings 2" pitchFamily="18" charset="2"/>
              </a:rPr>
              <a:t>）从需求开始</a:t>
            </a:r>
            <a:r>
              <a:rPr lang="zh-CN" altLang="en-US" sz="2400" b="1" dirty="0" smtClean="0">
                <a:solidFill>
                  <a:schemeClr val="bg2"/>
                </a:solidFill>
                <a:sym typeface="Wingdings 2" pitchFamily="18" charset="2"/>
              </a:rPr>
              <a:t>”</a:t>
            </a:r>
            <a:r>
              <a:rPr lang="zh-CN" altLang="en-US" sz="2400" b="1" dirty="0">
                <a:solidFill>
                  <a:schemeClr val="bg2"/>
                </a:solidFill>
                <a:sym typeface="Wingdings 2" pitchFamily="18" charset="2"/>
              </a:rPr>
              <a:t>：用来描述其进度表几乎不可能完成的项目</a:t>
            </a:r>
            <a:r>
              <a:rPr lang="zh-CN" altLang="en-US" sz="2400" b="1" dirty="0" smtClean="0">
                <a:solidFill>
                  <a:schemeClr val="bg2"/>
                </a:solidFill>
                <a:sym typeface="Wingdings 2" pitchFamily="18" charset="2"/>
              </a:rPr>
              <a:t>。“两难境地”的加班人经常半夜回家。</a:t>
            </a:r>
            <a:endParaRPr lang="zh-CN" altLang="en-US" sz="2400" b="1" dirty="0">
              <a:solidFill>
                <a:schemeClr val="bg2"/>
              </a:solidFill>
              <a:sym typeface="Wingdings 2" pitchFamily="18" charset="2"/>
            </a:endParaRPr>
          </a:p>
          <a:p>
            <a:pPr eaLnBrk="1" hangingPunct="1">
              <a:buFontTx/>
              <a:buNone/>
            </a:pPr>
            <a:endParaRPr lang="en-US" altLang="zh-CN" b="1" dirty="0" smtClean="0">
              <a:solidFill>
                <a:schemeClr val="bg2"/>
              </a:solidFill>
              <a:sym typeface="Wingdings 2" pitchFamily="18" charset="2"/>
            </a:endParaRPr>
          </a:p>
        </p:txBody>
      </p:sp>
    </p:spTree>
    <p:extLst>
      <p:ext uri="{BB962C8B-B14F-4D97-AF65-F5344CB8AC3E}">
        <p14:creationId xmlns:p14="http://schemas.microsoft.com/office/powerpoint/2010/main" val="4121571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fld id="{1A397A22-8107-4894-9FF6-1E5F6AF8F3CC}" type="slidenum">
              <a:rPr lang="en-US" altLang="zh-CN" smtClean="0">
                <a:latin typeface="Arial" charset="0"/>
              </a:rPr>
              <a:pPr/>
              <a:t>60</a:t>
            </a:fld>
            <a:endParaRPr lang="en-US" altLang="zh-CN" smtClean="0">
              <a:latin typeface="Arial" charset="0"/>
            </a:endParaRPr>
          </a:p>
        </p:txBody>
      </p:sp>
      <p:sp>
        <p:nvSpPr>
          <p:cNvPr id="55299" name="Rectangle 2"/>
          <p:cNvSpPr>
            <a:spLocks noGrp="1" noChangeArrowheads="1"/>
          </p:cNvSpPr>
          <p:nvPr>
            <p:ph type="title"/>
          </p:nvPr>
        </p:nvSpPr>
        <p:spPr>
          <a:xfrm>
            <a:off x="107950" y="115888"/>
            <a:ext cx="8664575" cy="550862"/>
          </a:xfrm>
        </p:spPr>
        <p:txBody>
          <a:bodyPr/>
          <a:lstStyle/>
          <a:p>
            <a:pPr eaLnBrk="1" hangingPunct="1"/>
            <a:r>
              <a:rPr lang="zh-CN" altLang="en-US" sz="4400" smtClean="0">
                <a:solidFill>
                  <a:srgbClr val="0000FF"/>
                </a:solidFill>
              </a:rPr>
              <a:t>雅芳电子商务系统</a:t>
            </a:r>
            <a:r>
              <a:rPr lang="en-US" altLang="zh-CN" sz="3200" smtClean="0">
                <a:solidFill>
                  <a:srgbClr val="0000FF"/>
                </a:solidFill>
              </a:rPr>
              <a:t>----</a:t>
            </a:r>
            <a:r>
              <a:rPr lang="zh-CN" altLang="en-US" sz="3200" smtClean="0">
                <a:solidFill>
                  <a:srgbClr val="0000FF"/>
                </a:solidFill>
              </a:rPr>
              <a:t>添加产品</a:t>
            </a:r>
          </a:p>
        </p:txBody>
      </p:sp>
      <p:sp>
        <p:nvSpPr>
          <p:cNvPr id="55300" name="Rectangle 3"/>
          <p:cNvSpPr>
            <a:spLocks noGrp="1" noChangeArrowheads="1"/>
          </p:cNvSpPr>
          <p:nvPr>
            <p:ph type="body" idx="1"/>
          </p:nvPr>
        </p:nvSpPr>
        <p:spPr>
          <a:xfrm>
            <a:off x="762000" y="5516563"/>
            <a:ext cx="8382000" cy="1341437"/>
          </a:xfrm>
        </p:spPr>
        <p:txBody>
          <a:bodyPr/>
          <a:lstStyle/>
          <a:p>
            <a:pPr eaLnBrk="1" hangingPunct="1">
              <a:buFontTx/>
              <a:buNone/>
            </a:pPr>
            <a:r>
              <a:rPr lang="en-US" altLang="zh-CN" sz="2400" b="1" smtClean="0"/>
              <a:t>(2).</a:t>
            </a:r>
          </a:p>
        </p:txBody>
      </p:sp>
      <p:pic>
        <p:nvPicPr>
          <p:cNvPr id="55301" name="Picture 4" descr="padd"/>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50C8B981-96B1-4B41-ACF0-82DB233B2EDC}" type="slidenum">
              <a:rPr lang="en-US" altLang="zh-CN" smtClean="0">
                <a:latin typeface="Arial" charset="0"/>
              </a:rPr>
              <a:pPr/>
              <a:t>61</a:t>
            </a:fld>
            <a:endParaRPr lang="en-US" altLang="zh-CN" smtClean="0">
              <a:latin typeface="Arial" charset="0"/>
            </a:endParaRPr>
          </a:p>
        </p:txBody>
      </p:sp>
      <p:sp>
        <p:nvSpPr>
          <p:cNvPr id="563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6324" name="Rectangle 3"/>
          <p:cNvSpPr>
            <a:spLocks noGrp="1" noChangeArrowheads="1"/>
          </p:cNvSpPr>
          <p:nvPr>
            <p:ph type="body" idx="1"/>
          </p:nvPr>
        </p:nvSpPr>
        <p:spPr>
          <a:xfrm>
            <a:off x="762000" y="1700213"/>
            <a:ext cx="8382000" cy="5157787"/>
          </a:xfrm>
        </p:spPr>
        <p:txBody>
          <a:bodyPr/>
          <a:lstStyle/>
          <a:p>
            <a:pPr eaLnBrk="1" hangingPunct="1">
              <a:lnSpc>
                <a:spcPct val="80000"/>
              </a:lnSpc>
              <a:buFontTx/>
              <a:buNone/>
            </a:pPr>
            <a:r>
              <a:rPr lang="en-US" altLang="zh-CN" sz="2000" b="1" dirty="0" smtClean="0"/>
              <a:t>C: </a:t>
            </a:r>
            <a:r>
              <a:rPr lang="zh-CN" altLang="en-US" sz="2400" b="1" dirty="0" smtClean="0"/>
              <a:t>部署图</a:t>
            </a:r>
            <a:r>
              <a:rPr lang="zh-CN" altLang="en-US" sz="2400" dirty="0" smtClean="0"/>
              <a:t> </a:t>
            </a:r>
            <a:r>
              <a:rPr lang="zh-CN" altLang="en-US" sz="2400" b="1" dirty="0" smtClean="0"/>
              <a:t>（构件图</a:t>
            </a:r>
            <a:r>
              <a:rPr lang="en-US" altLang="zh-CN" sz="2400" b="1" dirty="0" smtClean="0"/>
              <a:t>/</a:t>
            </a:r>
            <a:r>
              <a:rPr lang="zh-CN" altLang="en-US" sz="2400" b="1" dirty="0" smtClean="0"/>
              <a:t>组件图）</a:t>
            </a:r>
            <a:endParaRPr lang="zh-CN" altLang="en-US" sz="2000" b="1" dirty="0" smtClean="0"/>
          </a:p>
          <a:p>
            <a:pPr eaLnBrk="1" hangingPunct="1">
              <a:lnSpc>
                <a:spcPct val="80000"/>
              </a:lnSpc>
              <a:buFontTx/>
              <a:buNone/>
            </a:pPr>
            <a:r>
              <a:rPr lang="zh-CN" altLang="en-US" sz="2400" b="1" dirty="0" smtClean="0"/>
              <a:t>   </a:t>
            </a:r>
            <a:r>
              <a:rPr lang="en-US" altLang="zh-CN" sz="2400" b="1" dirty="0" smtClean="0"/>
              <a:t>----</a:t>
            </a:r>
            <a:r>
              <a:rPr lang="zh-CN" altLang="en-US" sz="2400" b="1" dirty="0" smtClean="0"/>
              <a:t>布署图描述了系统在运行时的物理结构、配置和关系，涉及处理器、设备、通讯等硬件单元和软件部件。布署图的描述是基于代表硬件单元的节点之上的。</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节点是系统中</a:t>
            </a:r>
            <a:r>
              <a:rPr lang="zh-CN" altLang="en-US" sz="2400" b="1" u="sng" dirty="0" smtClean="0">
                <a:solidFill>
                  <a:srgbClr val="0000FF"/>
                </a:solidFill>
              </a:rPr>
              <a:t>计算资源</a:t>
            </a:r>
            <a:r>
              <a:rPr lang="zh-CN" altLang="en-US" sz="2400" b="1" dirty="0" smtClean="0"/>
              <a:t>的代表，每个节点是一个计算机设备及受其管理支配的、处理器、打印机、通讯设备等，以及在其上运行的</a:t>
            </a:r>
            <a:r>
              <a:rPr lang="zh-CN" altLang="en-US" sz="2400" b="1" dirty="0" smtClean="0">
                <a:solidFill>
                  <a:srgbClr val="0000FF"/>
                </a:solidFill>
              </a:rPr>
              <a:t>类、对象等部件</a:t>
            </a:r>
            <a:r>
              <a:rPr lang="zh-CN" altLang="en-US" sz="2400" b="1" dirty="0" smtClean="0"/>
              <a:t>。通过这些部件的识别，可以跟踪确认系统的组成以及组成间的关系和在硬件上的配置关系。</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节点按照硬件资源标识。</a:t>
            </a:r>
            <a:r>
              <a:rPr lang="zh-CN" altLang="en-US" sz="2400" b="1" dirty="0" smtClean="0">
                <a:solidFill>
                  <a:srgbClr val="0000FF"/>
                </a:solidFill>
              </a:rPr>
              <a:t>节点的描述包括三方面</a:t>
            </a:r>
            <a:r>
              <a:rPr lang="zh-CN" altLang="en-US" sz="2400" b="1" dirty="0" smtClean="0"/>
              <a:t>：</a:t>
            </a:r>
            <a:r>
              <a:rPr lang="zh-CN" altLang="en-US" sz="2400" b="1" dirty="0" smtClean="0">
                <a:solidFill>
                  <a:srgbClr val="0000FF"/>
                </a:solidFill>
              </a:rPr>
              <a:t>位置（标识）、构成（包含的硬件设备和软件部件）、能力（计算能力、计算功能等）。</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solidFill>
                  <a:srgbClr val="FF0000"/>
                </a:solidFill>
              </a:rPr>
              <a:t>可以把节点作为类或实例加以描</a:t>
            </a:r>
            <a:r>
              <a:rPr lang="zh-CN" altLang="en-US" sz="2400" b="1" dirty="0" smtClean="0"/>
              <a:t>述。节点类描述了具有相同特性的等待实例化的节点，实例代表了实际出现的节点。（有时候把某个客户端描述成一个综合节点类）（此设计方法为的是支持大规模部署。）</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2594938E-CE55-4BB8-B8A0-40033A3E7871}" type="slidenum">
              <a:rPr lang="en-US" altLang="zh-CN" smtClean="0">
                <a:latin typeface="Arial" charset="0"/>
              </a:rPr>
              <a:pPr/>
              <a:t>62</a:t>
            </a:fld>
            <a:endParaRPr lang="en-US" altLang="zh-CN" smtClean="0">
              <a:latin typeface="Arial" charset="0"/>
            </a:endParaRPr>
          </a:p>
        </p:txBody>
      </p:sp>
      <p:sp>
        <p:nvSpPr>
          <p:cNvPr id="573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a:t>
            </a:r>
            <a:r>
              <a:rPr lang="zh-CN" altLang="en-US" sz="2400" b="1" dirty="0" smtClean="0"/>
              <a:t>在把部件分配给节点时，需要考虑许多因素。例如：资源和能力的利用、地理位置对功能实现和系统性能的影响、资源配置与效率的发挥、保密和安全性的实现、系统综合性能的影响、可扩展和可移植等特性的影响。</a:t>
            </a:r>
          </a:p>
          <a:p>
            <a:pPr eaLnBrk="1" hangingPunct="1">
              <a:buFontTx/>
              <a:buNone/>
            </a:pPr>
            <a:r>
              <a:rPr lang="zh-CN" altLang="en-US" sz="2400" b="1" dirty="0" smtClean="0"/>
              <a:t>   </a:t>
            </a:r>
            <a:r>
              <a:rPr lang="en-US" altLang="zh-CN" sz="2400" b="1" dirty="0" smtClean="0"/>
              <a:t>----</a:t>
            </a:r>
            <a:r>
              <a:rPr lang="zh-CN" altLang="en-US" sz="2400" b="1" dirty="0" smtClean="0"/>
              <a:t>复杂的系统需要在全面分析的基础上建立布署图，并在深入和详细研究后对布署图进行扩展和完善，必要时需要综合考察不同设计方案。</a:t>
            </a:r>
          </a:p>
          <a:p>
            <a:pPr eaLnBrk="1" hangingPunct="1">
              <a:buFontTx/>
              <a:buNone/>
            </a:pPr>
            <a:r>
              <a:rPr lang="zh-CN" altLang="en-US" sz="2400" b="1" dirty="0" smtClean="0"/>
              <a:t>   </a:t>
            </a:r>
            <a:r>
              <a:rPr lang="en-US" altLang="zh-CN" sz="2400" b="1" dirty="0" smtClean="0"/>
              <a:t>----</a:t>
            </a:r>
            <a:r>
              <a:rPr lang="zh-CN" altLang="en-US" sz="2400" b="1" dirty="0" smtClean="0"/>
              <a:t>奥运福娃架构图及部署图</a:t>
            </a:r>
            <a:r>
              <a:rPr lang="zh-CN" altLang="en-US" sz="2400" dirty="0" smtClean="0"/>
              <a:t> </a:t>
            </a:r>
            <a:r>
              <a:rPr lang="zh-CN" altLang="en-US" sz="2400" b="1" dirty="0" smtClean="0"/>
              <a:t>（</a:t>
            </a:r>
            <a:r>
              <a:rPr lang="zh-CN" altLang="en-US" sz="2400" dirty="0" smtClean="0"/>
              <a:t> </a:t>
            </a:r>
            <a:r>
              <a:rPr lang="zh-CN" altLang="en-US" sz="2400" b="1" dirty="0" smtClean="0"/>
              <a:t>如下页图所示：）</a:t>
            </a:r>
          </a:p>
          <a:p>
            <a:pPr eaLnBrk="1" hangingPunct="1">
              <a:buFontTx/>
              <a:buNone/>
            </a:pPr>
            <a:r>
              <a:rPr lang="zh-CN" altLang="en-US" sz="2400" b="1" dirty="0" smtClean="0"/>
              <a:t>    采用</a:t>
            </a:r>
            <a:r>
              <a:rPr lang="en-US" altLang="zh-CN" sz="2400" b="1" dirty="0" smtClean="0"/>
              <a:t>MVC</a:t>
            </a:r>
            <a:r>
              <a:rPr lang="zh-CN" altLang="en-US" sz="2400" b="1" dirty="0" smtClean="0"/>
              <a:t>模型，实现表现层和控制层的分离，提高可重用性、可移植性</a:t>
            </a:r>
            <a:r>
              <a:rPr lang="zh-CN" altLang="en-US" sz="2400" dirty="0" smtClean="0"/>
              <a:t> 。</a:t>
            </a:r>
            <a:endParaRPr lang="en-US" altLang="zh-CN" sz="2400" dirty="0" smtClean="0"/>
          </a:p>
          <a:p>
            <a:pPr eaLnBrk="1" hangingPunct="1">
              <a:buFontTx/>
              <a:buNone/>
            </a:pPr>
            <a:r>
              <a:rPr lang="en-US" altLang="zh-CN" sz="2400" b="1" dirty="0" smtClean="0"/>
              <a:t>    </a:t>
            </a:r>
            <a:r>
              <a:rPr lang="zh-CN" altLang="en-US" sz="2400" b="1" dirty="0" smtClean="0"/>
              <a:t>注意：在客户端、</a:t>
            </a:r>
            <a:r>
              <a:rPr lang="en-US" altLang="zh-CN" sz="2400" b="1" dirty="0" smtClean="0"/>
              <a:t>web</a:t>
            </a:r>
            <a:r>
              <a:rPr lang="zh-CN" altLang="en-US" sz="2400" b="1" dirty="0" smtClean="0"/>
              <a:t>服务器、数据库服务器等的具体部署情况。</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D0FC31BF-D5D2-4158-AEF7-8CCE81BE6F1B}" type="slidenum">
              <a:rPr lang="en-US" altLang="zh-CN" smtClean="0">
                <a:latin typeface="Arial" charset="0"/>
              </a:rPr>
              <a:pPr/>
              <a:t>63</a:t>
            </a:fld>
            <a:endParaRPr lang="en-US" altLang="zh-CN" smtClean="0">
              <a:latin typeface="Arial" charset="0"/>
            </a:endParaRPr>
          </a:p>
        </p:txBody>
      </p:sp>
      <p:sp>
        <p:nvSpPr>
          <p:cNvPr id="583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83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8373" name="Picture 5"/>
          <p:cNvPicPr>
            <a:picLocks noChangeAspect="1" noChangeArrowheads="1"/>
          </p:cNvPicPr>
          <p:nvPr/>
        </p:nvPicPr>
        <p:blipFill>
          <a:blip r:embed="rId3" cstate="print"/>
          <a:srcRect/>
          <a:stretch>
            <a:fillRect/>
          </a:stretch>
        </p:blipFill>
        <p:spPr bwMode="auto">
          <a:xfrm>
            <a:off x="0" y="0"/>
            <a:ext cx="9144000" cy="6858000"/>
          </a:xfrm>
          <a:prstGeom prst="rect">
            <a:avLst/>
          </a:prstGeom>
          <a:solidFill>
            <a:srgbClr val="99CCFF"/>
          </a:solid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64</a:t>
            </a:fld>
            <a:endParaRPr lang="en-US" altLang="zh-CN" dirty="0"/>
          </a:p>
        </p:txBody>
      </p:sp>
      <p:pic>
        <p:nvPicPr>
          <p:cNvPr id="5" name="Picture 1028" descr="G:\jxl\教案\OOA教案\pic\Component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09538"/>
            <a:ext cx="4605660" cy="5336028"/>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sp>
        <p:nvSpPr>
          <p:cNvPr id="6" name="Rectangle 1027"/>
          <p:cNvSpPr txBox="1">
            <a:spLocks noChangeArrowheads="1"/>
          </p:cNvSpPr>
          <p:nvPr/>
        </p:nvSpPr>
        <p:spPr bwMode="auto">
          <a:xfrm>
            <a:off x="84138" y="238025"/>
            <a:ext cx="8949506" cy="671513"/>
          </a:xfrm>
          <a:prstGeom prst="rect">
            <a:avLst/>
          </a:prstGeom>
          <a:solidFill>
            <a:schemeClr val="bg1">
              <a:lumMod val="65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80000"/>
              <a:buFont typeface="Wingdings" panose="05000000000000000000" pitchFamily="2" charset="2"/>
              <a:buChar char="Ü"/>
              <a:defRPr kumimoji="1" sz="3200" kern="1200">
                <a:solidFill>
                  <a:schemeClr val="tx1"/>
                </a:solidFill>
                <a:latin typeface="+mn-lt"/>
                <a:ea typeface="+mn-ea"/>
                <a:cs typeface="+mn-cs"/>
              </a:defRPr>
            </a:lvl1pPr>
            <a:lvl2pPr marL="742950" indent="-285750" algn="l" rtl="0" fontAlgn="base">
              <a:spcBef>
                <a:spcPct val="20000"/>
              </a:spcBef>
              <a:spcAft>
                <a:spcPct val="0"/>
              </a:spcAft>
              <a:buSzPct val="130000"/>
              <a:buBlip>
                <a:blip r:embed="rId3"/>
              </a:buBlip>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w"/>
              <a:defRPr kumimoji="1" sz="2000" kern="1200">
                <a:solidFill>
                  <a:schemeClr val="tx1"/>
                </a:solidFill>
                <a:latin typeface="+mn-lt"/>
                <a:ea typeface="+mn-ea"/>
                <a:cs typeface="+mn-cs"/>
              </a:defRPr>
            </a:lvl4pPr>
            <a:lvl5pPr marL="2057400" indent="-228600" algn="l" rtl="0" fontAlgn="base">
              <a:spcBef>
                <a:spcPct val="20000"/>
              </a:spcBef>
              <a:spcAft>
                <a:spcPct val="0"/>
              </a:spcAft>
              <a:buSzPct val="115000"/>
              <a:buBlip>
                <a:blip r:embed="rId3"/>
              </a:buBlip>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A7C1CB"/>
              </a:buClr>
              <a:buSzPct val="80000"/>
              <a:buFont typeface="Wingdings" panose="05000000000000000000" pitchFamily="2" charset="2"/>
              <a:buChar char="Ü"/>
              <a:tabLst/>
              <a:defRPr/>
            </a:pPr>
            <a:r>
              <a:rPr kumimoji="1" lang="zh-CN" altLang="en-US" sz="3200" i="0" u="none" strike="noStrike" kern="1200" cap="none" spc="0" normalizeH="0" baseline="0" noProof="0" dirty="0" smtClean="0">
                <a:ln>
                  <a:noFill/>
                </a:ln>
                <a:solidFill>
                  <a:srgbClr val="EAE8E2"/>
                </a:solidFill>
                <a:effectLst/>
                <a:uLnTx/>
                <a:uFillTx/>
                <a:latin typeface="Arial Narrow"/>
                <a:ea typeface="宋体"/>
                <a:cs typeface="+mn-cs"/>
              </a:rPr>
              <a:t>一般用组件图来生成代码</a:t>
            </a:r>
          </a:p>
        </p:txBody>
      </p:sp>
      <p:sp>
        <p:nvSpPr>
          <p:cNvPr id="7" name="文本框 6"/>
          <p:cNvSpPr txBox="1"/>
          <p:nvPr/>
        </p:nvSpPr>
        <p:spPr>
          <a:xfrm>
            <a:off x="84138" y="908720"/>
            <a:ext cx="4343845" cy="5189113"/>
          </a:xfrm>
          <a:prstGeom prst="rect">
            <a:avLst/>
          </a:prstGeom>
          <a:solidFill>
            <a:schemeClr val="bg1"/>
          </a:solidFill>
          <a:ln w="19050">
            <a:solidFill>
              <a:srgbClr val="C00000"/>
            </a:solidFill>
          </a:ln>
        </p:spPr>
        <p:txBody>
          <a:bodyPr wrap="square" rtlCol="0">
            <a:spAutoFit/>
          </a:bodyPr>
          <a:lstStyle/>
          <a:p>
            <a:r>
              <a:rPr lang="zh-CN" altLang="en-US" dirty="0"/>
              <a:t>使用</a:t>
            </a:r>
            <a:r>
              <a:rPr lang="en-US" altLang="zh-CN" dirty="0"/>
              <a:t>ROSE</a:t>
            </a:r>
            <a:r>
              <a:rPr lang="zh-CN" altLang="en-US" dirty="0"/>
              <a:t>进行正向</a:t>
            </a:r>
            <a:r>
              <a:rPr lang="zh-CN" altLang="en-US" dirty="0" smtClean="0"/>
              <a:t>代码生成：</a:t>
            </a:r>
            <a:endParaRPr lang="en-US" altLang="zh-CN" dirty="0" smtClean="0"/>
          </a:p>
          <a:p>
            <a:r>
              <a:rPr lang="en-US" altLang="zh-CN" dirty="0" smtClean="0"/>
              <a:t>1</a:t>
            </a:r>
            <a:r>
              <a:rPr lang="zh-CN" altLang="en-US" dirty="0" smtClean="0"/>
              <a:t>：设计</a:t>
            </a:r>
            <a:r>
              <a:rPr lang="zh-CN" altLang="en-US" dirty="0"/>
              <a:t>类接口</a:t>
            </a:r>
          </a:p>
          <a:p>
            <a:r>
              <a:rPr lang="en-US" altLang="zh-CN" dirty="0" smtClean="0"/>
              <a:t>2</a:t>
            </a:r>
            <a:r>
              <a:rPr lang="zh-CN" altLang="en-US" dirty="0" smtClean="0"/>
              <a:t>：新建</a:t>
            </a:r>
            <a:r>
              <a:rPr lang="zh-CN" altLang="en-US" dirty="0"/>
              <a:t>一个组件</a:t>
            </a:r>
          </a:p>
          <a:p>
            <a:r>
              <a:rPr lang="en-US" altLang="zh-CN" dirty="0" smtClean="0"/>
              <a:t>3</a:t>
            </a:r>
            <a:r>
              <a:rPr lang="zh-CN" altLang="en-US" dirty="0" smtClean="0"/>
              <a:t>：将</a:t>
            </a:r>
            <a:r>
              <a:rPr lang="zh-CN" altLang="en-US" dirty="0"/>
              <a:t>类赋与组件</a:t>
            </a:r>
          </a:p>
          <a:p>
            <a:r>
              <a:rPr lang="en-US" altLang="zh-CN" dirty="0" smtClean="0"/>
              <a:t>4</a:t>
            </a:r>
            <a:r>
              <a:rPr lang="zh-CN" altLang="en-US" dirty="0" smtClean="0"/>
              <a:t>：生成代码</a:t>
            </a:r>
            <a:endParaRPr lang="en-US" altLang="zh-CN" dirty="0" smtClean="0"/>
          </a:p>
          <a:p>
            <a:endParaRPr lang="en-US" altLang="zh-CN" dirty="0"/>
          </a:p>
          <a:p>
            <a:r>
              <a:rPr lang="en-US" altLang="zh-CN" dirty="0" smtClean="0"/>
              <a:t>ROSE</a:t>
            </a:r>
            <a:r>
              <a:rPr lang="zh-CN" altLang="en-US" dirty="0" smtClean="0"/>
              <a:t>的上述介绍仅为参考。但有一些类似的开发环境，使用类似的手段开发软件。</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37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8A2B58CD-5D0B-49C2-9092-12D04B93EFB1}" type="slidenum">
              <a:rPr lang="en-US" altLang="zh-CN" smtClean="0">
                <a:latin typeface="Arial" charset="0"/>
              </a:rPr>
              <a:pPr/>
              <a:t>65</a:t>
            </a:fld>
            <a:endParaRPr lang="en-US" altLang="zh-CN" smtClean="0">
              <a:latin typeface="Arial" charset="0"/>
            </a:endParaRPr>
          </a:p>
        </p:txBody>
      </p:sp>
      <p:sp>
        <p:nvSpPr>
          <p:cNvPr id="59395" name="Rectangle 5"/>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59396" name="Picture 4"/>
          <p:cNvPicPr>
            <a:picLocks noChangeAspect="1" noChangeArrowheads="1"/>
          </p:cNvPicPr>
          <p:nvPr/>
        </p:nvPicPr>
        <p:blipFill>
          <a:blip r:embed="rId3" cstate="print"/>
          <a:srcRect/>
          <a:stretch>
            <a:fillRect/>
          </a:stretch>
        </p:blipFill>
        <p:spPr bwMode="auto">
          <a:xfrm>
            <a:off x="250825" y="0"/>
            <a:ext cx="8893175" cy="6858000"/>
          </a:xfrm>
          <a:prstGeom prst="rect">
            <a:avLst/>
          </a:prstGeom>
          <a:noFill/>
          <a:ln w="9525">
            <a:noFill/>
            <a:miter lim="800000"/>
            <a:headEnd/>
            <a:tailEnd/>
          </a:ln>
        </p:spPr>
      </p:pic>
      <p:sp>
        <p:nvSpPr>
          <p:cNvPr id="59397" name="AutoShape 6"/>
          <p:cNvSpPr>
            <a:spLocks noChangeArrowheads="1"/>
          </p:cNvSpPr>
          <p:nvPr/>
        </p:nvSpPr>
        <p:spPr bwMode="auto">
          <a:xfrm>
            <a:off x="6516688" y="476250"/>
            <a:ext cx="2232025" cy="576263"/>
          </a:xfrm>
          <a:prstGeom prst="wedgeRoundRectCallout">
            <a:avLst>
              <a:gd name="adj1" fmla="val -56685"/>
              <a:gd name="adj2" fmla="val 130167"/>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D:</a:t>
            </a:r>
            <a:r>
              <a:rPr lang="zh-CN" altLang="en-US"/>
              <a:t>活动图结构</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914DAA06-0C66-41C6-98C7-0B34AF775E85}" type="slidenum">
              <a:rPr lang="en-US" altLang="zh-CN" smtClean="0">
                <a:latin typeface="Arial" charset="0"/>
              </a:rPr>
              <a:pPr/>
              <a:t>66</a:t>
            </a:fld>
            <a:endParaRPr lang="en-US" altLang="zh-CN" smtClean="0">
              <a:latin typeface="Arial" charset="0"/>
            </a:endParaRPr>
          </a:p>
        </p:txBody>
      </p:sp>
      <p:sp>
        <p:nvSpPr>
          <p:cNvPr id="604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04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a:t>
            </a:r>
            <a:r>
              <a:rPr lang="zh-CN" altLang="en-US" b="1" dirty="0" smtClean="0"/>
              <a:t>类图的设计</a:t>
            </a:r>
            <a:r>
              <a:rPr lang="en-US" altLang="zh-CN" b="1" dirty="0" smtClean="0"/>
              <a:t>-----</a:t>
            </a:r>
            <a:r>
              <a:rPr lang="zh-CN" altLang="en-US" b="1" dirty="0" smtClean="0"/>
              <a:t>与软件设计的模式有关</a:t>
            </a:r>
          </a:p>
          <a:p>
            <a:pPr lvl="1" eaLnBrk="1" hangingPunct="1"/>
            <a:r>
              <a:rPr lang="zh-CN" altLang="en-US" b="1" dirty="0" smtClean="0"/>
              <a:t>不会设计模式就不是真正的编程高手</a:t>
            </a:r>
            <a:r>
              <a:rPr lang="en-US" altLang="zh-CN" b="1" dirty="0" smtClean="0"/>
              <a:t>, </a:t>
            </a:r>
            <a:r>
              <a:rPr lang="zh-CN" altLang="en-US" b="1" dirty="0" smtClean="0"/>
              <a:t>更不是高水平的系统分析员和优秀的软件设计师 </a:t>
            </a:r>
            <a:r>
              <a:rPr lang="en-US" altLang="zh-CN" b="1" dirty="0" smtClean="0"/>
              <a:t>!</a:t>
            </a:r>
          </a:p>
          <a:p>
            <a:pPr lvl="1" eaLnBrk="1" hangingPunct="1"/>
            <a:r>
              <a:rPr lang="zh-CN" altLang="en-US" b="1" dirty="0" smtClean="0"/>
              <a:t>数十种软件设计模式</a:t>
            </a:r>
            <a:r>
              <a:rPr lang="en-US" altLang="zh-CN" b="1" dirty="0" smtClean="0"/>
              <a:t>, </a:t>
            </a:r>
            <a:r>
              <a:rPr lang="zh-CN" altLang="en-US" b="1" dirty="0" smtClean="0"/>
              <a:t>数十个软件设计水平成长的故事 </a:t>
            </a:r>
            <a:r>
              <a:rPr lang="en-US" altLang="zh-CN" b="1" dirty="0" smtClean="0"/>
              <a:t>! (</a:t>
            </a:r>
            <a:r>
              <a:rPr lang="zh-CN" altLang="en-US" b="1" dirty="0" smtClean="0"/>
              <a:t>号称</a:t>
            </a:r>
            <a:r>
              <a:rPr lang="en-US" altLang="zh-CN" b="1" dirty="0" smtClean="0"/>
              <a:t>! )</a:t>
            </a:r>
          </a:p>
          <a:p>
            <a:pPr lvl="1" eaLnBrk="1" hangingPunct="1"/>
            <a:r>
              <a:rPr lang="zh-CN" altLang="en-US" b="1" dirty="0" smtClean="0"/>
              <a:t>设计模式浅谈</a:t>
            </a:r>
            <a:r>
              <a:rPr lang="en-US" altLang="zh-CN" b="1" dirty="0" smtClean="0"/>
              <a:t>------</a:t>
            </a:r>
            <a:r>
              <a:rPr lang="zh-CN" altLang="en-US" b="1" dirty="0" smtClean="0"/>
              <a:t>薪资计算实例 </a:t>
            </a:r>
            <a:r>
              <a:rPr lang="en-US" altLang="zh-CN" b="1" dirty="0" smtClean="0"/>
              <a:t>(</a:t>
            </a:r>
            <a:r>
              <a:rPr lang="zh-CN" altLang="en-US" b="1" dirty="0" smtClean="0"/>
              <a:t>附加</a:t>
            </a:r>
            <a:r>
              <a:rPr lang="en-US" altLang="zh-CN" b="1" dirty="0" smtClean="0"/>
              <a:t>java</a:t>
            </a:r>
            <a:r>
              <a:rPr lang="zh-CN" altLang="en-US" b="1" dirty="0" smtClean="0"/>
              <a:t>程序及类图</a:t>
            </a:r>
            <a:r>
              <a:rPr lang="en-US" altLang="zh-CN" b="1" dirty="0" smtClean="0"/>
              <a:t>)</a:t>
            </a:r>
          </a:p>
          <a:p>
            <a:pPr lvl="2" eaLnBrk="1" hangingPunct="1"/>
            <a:r>
              <a:rPr lang="zh-CN" altLang="en-US" sz="2400" b="1" dirty="0" smtClean="0"/>
              <a:t>简单工厂模式</a:t>
            </a:r>
          </a:p>
          <a:p>
            <a:pPr lvl="2" eaLnBrk="1" hangingPunct="1"/>
            <a:r>
              <a:rPr lang="zh-CN" altLang="en-US" sz="2400" b="1" dirty="0" smtClean="0"/>
              <a:t>工厂模式</a:t>
            </a:r>
          </a:p>
          <a:p>
            <a:pPr lvl="2" eaLnBrk="1" hangingPunct="1"/>
            <a:r>
              <a:rPr lang="zh-CN" altLang="en-US" sz="2400" b="1" dirty="0" smtClean="0"/>
              <a:t>抽象工厂模式</a:t>
            </a:r>
            <a:endParaRPr lang="en-US" altLang="zh-CN" sz="2400" b="1" dirty="0" smtClean="0"/>
          </a:p>
          <a:p>
            <a:pPr lvl="2" eaLnBrk="1" hangingPunct="1"/>
            <a:r>
              <a:rPr lang="zh-CN" altLang="en-US" sz="2400" b="1" dirty="0" smtClean="0"/>
              <a:t>其他若干模式等。</a:t>
            </a:r>
          </a:p>
          <a:p>
            <a:pPr lvl="1" eaLnBrk="1" hangingPunct="1"/>
            <a:r>
              <a:rPr lang="zh-CN" altLang="en-US" b="1" dirty="0" smtClean="0"/>
              <a:t>设计模式虽在别的课程里面有所介绍，但这里将从工程项目需求变更、质量与软件效率的角度介绍其部分思路。</a:t>
            </a:r>
            <a:endParaRPr lang="en-US" altLang="zh-CN" b="1"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CB5431A5-42A2-46F2-B53D-0E5DE847284B}" type="slidenum">
              <a:rPr lang="en-US" altLang="zh-CN" smtClean="0">
                <a:latin typeface="Arial" charset="0"/>
              </a:rPr>
              <a:pPr/>
              <a:t>67</a:t>
            </a:fld>
            <a:endParaRPr lang="en-US" altLang="zh-CN" smtClean="0">
              <a:latin typeface="Arial" charset="0"/>
            </a:endParaRPr>
          </a:p>
        </p:txBody>
      </p:sp>
      <p:sp>
        <p:nvSpPr>
          <p:cNvPr id="614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1444" name="Rectangle 3"/>
          <p:cNvSpPr>
            <a:spLocks noGrp="1" noChangeArrowheads="1"/>
          </p:cNvSpPr>
          <p:nvPr>
            <p:ph type="body" idx="1"/>
          </p:nvPr>
        </p:nvSpPr>
        <p:spPr>
          <a:xfrm>
            <a:off x="762000" y="1752600"/>
            <a:ext cx="8382000" cy="5105400"/>
          </a:xfrm>
        </p:spPr>
        <p:txBody>
          <a:bodyPr/>
          <a:lstStyle/>
          <a:p>
            <a:pPr marL="457200" indent="-457200" eaLnBrk="1" hangingPunct="1">
              <a:lnSpc>
                <a:spcPct val="80000"/>
              </a:lnSpc>
              <a:buFontTx/>
              <a:buNone/>
            </a:pPr>
            <a:r>
              <a:rPr lang="en-US" altLang="zh-CN" b="1" smtClean="0"/>
              <a:t> 3. How to Express Requirements </a:t>
            </a:r>
            <a:r>
              <a:rPr lang="en-US" altLang="zh-CN" sz="2400" b="1" smtClean="0"/>
              <a:t>(</a:t>
            </a:r>
            <a:r>
              <a:rPr lang="zh-CN" altLang="en-US" sz="2400" b="1" smtClean="0"/>
              <a:t>需求的表达方式</a:t>
            </a:r>
            <a:r>
              <a:rPr lang="en-US" altLang="zh-CN" sz="2400" b="1" smtClean="0"/>
              <a:t>)</a:t>
            </a:r>
          </a:p>
          <a:p>
            <a:pPr marL="457200" indent="-457200" eaLnBrk="1" hangingPunct="1">
              <a:lnSpc>
                <a:spcPct val="80000"/>
              </a:lnSpc>
              <a:buFontTx/>
              <a:buNone/>
            </a:pPr>
            <a:r>
              <a:rPr lang="en-US" altLang="zh-CN" sz="2400" b="1" smtClean="0">
                <a:solidFill>
                  <a:srgbClr val="0000FF"/>
                </a:solidFill>
              </a:rPr>
              <a:t>Note</a:t>
            </a:r>
            <a:r>
              <a:rPr lang="en-US" altLang="zh-CN" sz="2400" b="1" smtClean="0"/>
              <a:t>: A:</a:t>
            </a:r>
            <a:r>
              <a:rPr lang="en-US" altLang="zh-CN" b="1" smtClean="0"/>
              <a:t> </a:t>
            </a:r>
            <a:r>
              <a:rPr lang="en-US" altLang="zh-CN" sz="2400" b="1" smtClean="0"/>
              <a:t>drawback in using natural language</a:t>
            </a:r>
          </a:p>
          <a:p>
            <a:pPr marL="457200" indent="-457200" eaLnBrk="1" hangingPunct="1">
              <a:lnSpc>
                <a:spcPct val="80000"/>
              </a:lnSpc>
              <a:buFontTx/>
              <a:buNone/>
            </a:pPr>
            <a:r>
              <a:rPr lang="en-US" altLang="zh-CN" sz="2400" b="1" smtClean="0"/>
              <a:t>            (</a:t>
            </a:r>
            <a:r>
              <a:rPr lang="zh-CN" altLang="en-US" sz="2400" b="1" smtClean="0"/>
              <a:t>其一</a:t>
            </a:r>
            <a:r>
              <a:rPr lang="en-US" altLang="zh-CN" sz="2400" b="1" smtClean="0"/>
              <a:t>: </a:t>
            </a:r>
            <a:r>
              <a:rPr lang="zh-CN" altLang="en-US" sz="2400" b="1" smtClean="0"/>
              <a:t>所有使用者必须用同样方式解释含义</a:t>
            </a:r>
            <a:r>
              <a:rPr lang="en-US" altLang="zh-CN" sz="2400" b="1" smtClean="0"/>
              <a:t>,</a:t>
            </a:r>
            <a:r>
              <a:rPr lang="zh-CN" altLang="en-US" sz="2400" b="1" smtClean="0"/>
              <a:t>但这很难</a:t>
            </a:r>
          </a:p>
          <a:p>
            <a:pPr marL="457200" indent="-457200" eaLnBrk="1" hangingPunct="1">
              <a:lnSpc>
                <a:spcPct val="80000"/>
              </a:lnSpc>
              <a:buFontTx/>
              <a:buNone/>
            </a:pPr>
            <a:r>
              <a:rPr lang="zh-CN" altLang="en-US" sz="2400" b="1" smtClean="0"/>
              <a:t>             其二</a:t>
            </a:r>
            <a:r>
              <a:rPr lang="en-US" altLang="zh-CN" sz="2400" b="1" smtClean="0"/>
              <a:t>:</a:t>
            </a:r>
            <a:r>
              <a:rPr lang="zh-CN" altLang="en-US" sz="2400" b="1" smtClean="0"/>
              <a:t>用自然语言写需求</a:t>
            </a:r>
            <a:r>
              <a:rPr lang="en-US" altLang="zh-CN" sz="2400" b="1" smtClean="0"/>
              <a:t>,</a:t>
            </a:r>
            <a:r>
              <a:rPr lang="zh-CN" altLang="en-US" sz="2400" b="1" smtClean="0"/>
              <a:t>则不易识别系统的各种元素</a:t>
            </a:r>
            <a:r>
              <a:rPr lang="en-US" altLang="zh-CN" sz="2400" b="1" smtClean="0"/>
              <a:t>) </a:t>
            </a:r>
          </a:p>
          <a:p>
            <a:pPr marL="457200" indent="-457200" eaLnBrk="1" hangingPunct="1">
              <a:lnSpc>
                <a:spcPct val="80000"/>
              </a:lnSpc>
              <a:buFontTx/>
              <a:buNone/>
            </a:pPr>
            <a:r>
              <a:rPr lang="en-US" altLang="zh-CN" sz="2400" b="1" smtClean="0"/>
              <a:t>          B: benefit defining requirement in formal notation</a:t>
            </a:r>
          </a:p>
          <a:p>
            <a:pPr marL="457200" indent="-457200" eaLnBrk="1" hangingPunct="1">
              <a:lnSpc>
                <a:spcPct val="80000"/>
              </a:lnSpc>
              <a:buFontTx/>
              <a:buNone/>
            </a:pPr>
            <a:r>
              <a:rPr lang="en-US" altLang="zh-CN" sz="2400" b="1" smtClean="0"/>
              <a:t>             (</a:t>
            </a:r>
            <a:r>
              <a:rPr lang="zh-CN" altLang="en-US" sz="2400" b="1" smtClean="0"/>
              <a:t>以严格可控制的方式定义需求</a:t>
            </a:r>
            <a:r>
              <a:rPr lang="en-US" altLang="zh-CN" sz="2400" b="1" smtClean="0"/>
              <a:t>,</a:t>
            </a:r>
            <a:r>
              <a:rPr lang="zh-CN" altLang="en-US" sz="2400" b="1" smtClean="0"/>
              <a:t>将使其易追踪和管理</a:t>
            </a:r>
            <a:r>
              <a:rPr lang="en-US" altLang="zh-CN" sz="2400" b="1" smtClean="0"/>
              <a:t>)</a:t>
            </a:r>
          </a:p>
          <a:p>
            <a:pPr marL="457200" indent="-457200" eaLnBrk="1" hangingPunct="1">
              <a:lnSpc>
                <a:spcPct val="80000"/>
              </a:lnSpc>
              <a:buFontTx/>
              <a:buNone/>
            </a:pPr>
            <a:r>
              <a:rPr lang="en-US" altLang="zh-CN" b="1" smtClean="0"/>
              <a:t> (1). Static descriptions(</a:t>
            </a:r>
            <a:r>
              <a:rPr lang="zh-CN" altLang="en-US" b="1" smtClean="0"/>
              <a:t>静态描述</a:t>
            </a:r>
            <a:r>
              <a:rPr lang="en-US" altLang="zh-CN" b="1" smtClean="0"/>
              <a:t>)</a:t>
            </a:r>
            <a:r>
              <a:rPr lang="en-US" altLang="zh-CN" smtClean="0"/>
              <a:t> </a:t>
            </a:r>
            <a:r>
              <a:rPr lang="en-US" altLang="zh-CN" b="1" smtClean="0"/>
              <a:t>: </a:t>
            </a:r>
            <a:r>
              <a:rPr lang="en-US" altLang="zh-CN" sz="2000" b="1" smtClean="0"/>
              <a:t>(only define the</a:t>
            </a:r>
          </a:p>
          <a:p>
            <a:pPr marL="457200" indent="-457200" eaLnBrk="1" hangingPunct="1">
              <a:lnSpc>
                <a:spcPct val="80000"/>
              </a:lnSpc>
              <a:buFontTx/>
              <a:buNone/>
            </a:pPr>
            <a:r>
              <a:rPr lang="en-US" altLang="zh-CN" sz="2000" b="1" smtClean="0"/>
              <a:t>       entities/objects, their attributes and the relationships, not </a:t>
            </a:r>
          </a:p>
          <a:p>
            <a:pPr marL="457200" indent="-457200" eaLnBrk="1" hangingPunct="1">
              <a:lnSpc>
                <a:spcPct val="80000"/>
              </a:lnSpc>
              <a:buFontTx/>
              <a:buNone/>
            </a:pPr>
            <a:r>
              <a:rPr lang="en-US" altLang="zh-CN" sz="2000" b="1" smtClean="0"/>
              <a:t>       describe how relationships change with time)</a:t>
            </a: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Indirect reference</a:t>
            </a:r>
            <a:r>
              <a:rPr lang="zh-CN" altLang="en-US" sz="2400" b="1" smtClean="0"/>
              <a:t>（间接引用）</a:t>
            </a:r>
          </a:p>
          <a:p>
            <a:pPr marL="838200" lvl="1" indent="-381000" eaLnBrk="1" hangingPunct="1">
              <a:lnSpc>
                <a:spcPct val="80000"/>
              </a:lnSpc>
            </a:pPr>
            <a:r>
              <a:rPr lang="en-US" altLang="zh-CN" sz="2000" b="1" smtClean="0"/>
              <a:t>Example:  k equations in n variables </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Recurrence relations </a:t>
            </a:r>
            <a:r>
              <a:rPr lang="zh-CN" altLang="en-US" sz="2400" b="1" smtClean="0"/>
              <a:t>（递归关系）</a:t>
            </a:r>
          </a:p>
          <a:p>
            <a:pPr marL="838200" lvl="1" indent="-381000" eaLnBrk="1" hangingPunct="1">
              <a:lnSpc>
                <a:spcPct val="80000"/>
              </a:lnSpc>
            </a:pPr>
            <a:r>
              <a:rPr lang="en-US" altLang="zh-CN" sz="2000" b="1" smtClean="0"/>
              <a:t>Example:  F(0)=1; F(1)=1; F(n+1)=F(n)+F(n-1</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Axiomatic definition</a:t>
            </a:r>
            <a:r>
              <a:rPr lang="zh-CN" altLang="en-US" sz="2400" b="1" smtClean="0"/>
              <a:t>（公理式定义）</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5A5FD043-615D-4641-B2C9-087297CF7D9F}" type="slidenum">
              <a:rPr lang="en-US" altLang="zh-CN" smtClean="0">
                <a:latin typeface="Arial" charset="0"/>
              </a:rPr>
              <a:pPr/>
              <a:t>68</a:t>
            </a:fld>
            <a:endParaRPr lang="en-US" altLang="zh-CN" smtClean="0">
              <a:latin typeface="Arial" charset="0"/>
            </a:endParaRPr>
          </a:p>
        </p:txBody>
      </p:sp>
      <p:sp>
        <p:nvSpPr>
          <p:cNvPr id="624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a:t>
            </a:r>
            <a:r>
              <a:rPr lang="en-US" altLang="zh-CN" sz="2400" b="1" dirty="0" smtClean="0"/>
              <a:t>Expression as a language</a:t>
            </a:r>
            <a:r>
              <a:rPr lang="zh-CN" altLang="en-US" sz="2400" b="1" dirty="0" smtClean="0"/>
              <a:t>（形式化语言表达式）</a:t>
            </a:r>
          </a:p>
          <a:p>
            <a:pPr lvl="1" eaLnBrk="1" hangingPunct="1"/>
            <a:r>
              <a:rPr lang="en-US" altLang="zh-CN" sz="2000" b="1" dirty="0" smtClean="0"/>
              <a:t>Example:  Backus-Naur form---</a:t>
            </a:r>
            <a:r>
              <a:rPr lang="zh-CN" altLang="en-US" sz="2000" b="1" dirty="0" smtClean="0"/>
              <a:t>将需求描述成正则语言的</a:t>
            </a:r>
            <a:r>
              <a:rPr lang="zh-CN" altLang="en-US" sz="2000" b="1" dirty="0" smtClean="0">
                <a:latin typeface="Times New Roman" pitchFamily="18" charset="0"/>
              </a:rPr>
              <a:t>“</a:t>
            </a:r>
            <a:r>
              <a:rPr lang="zh-CN" altLang="en-US" sz="2000" b="1" dirty="0" smtClean="0"/>
              <a:t>串</a:t>
            </a:r>
            <a:r>
              <a:rPr lang="zh-CN" altLang="en-US" sz="2000" b="1" dirty="0" smtClean="0">
                <a:latin typeface="Times New Roman" pitchFamily="18" charset="0"/>
              </a:rPr>
              <a:t>”</a:t>
            </a:r>
            <a:r>
              <a:rPr lang="zh-CN" altLang="en-US" sz="2000" b="1" dirty="0" smtClean="0"/>
              <a:t> </a:t>
            </a:r>
            <a:endParaRPr lang="zh-CN" altLang="en-US" sz="20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 </a:t>
            </a:r>
            <a:r>
              <a:rPr lang="en-US" altLang="zh-CN" sz="2400" b="1" dirty="0" smtClean="0"/>
              <a:t>Data Abstraction</a:t>
            </a:r>
            <a:r>
              <a:rPr lang="zh-CN" altLang="en-US" sz="2400" b="1" dirty="0" smtClean="0"/>
              <a:t>（数据抽象） </a:t>
            </a:r>
          </a:p>
          <a:p>
            <a:pPr eaLnBrk="1" hangingPunct="1">
              <a:buFontTx/>
              <a:buNone/>
            </a:pPr>
            <a:r>
              <a:rPr lang="zh-CN" altLang="en-US" sz="2400" b="1" dirty="0" smtClean="0"/>
              <a:t>      </a:t>
            </a:r>
            <a:r>
              <a:rPr lang="en-US" altLang="zh-CN" sz="2400" b="1" dirty="0" smtClean="0"/>
              <a:t>----is </a:t>
            </a:r>
            <a:r>
              <a:rPr lang="en-US" altLang="zh-CN" sz="2400" b="1" u="sng" dirty="0" smtClean="0">
                <a:solidFill>
                  <a:srgbClr val="0000FF"/>
                </a:solidFill>
              </a:rPr>
              <a:t>a technique for describing what data are for</a:t>
            </a:r>
            <a:r>
              <a:rPr lang="en-US" altLang="zh-CN" sz="2400" b="1" dirty="0" smtClean="0"/>
              <a:t>,</a:t>
            </a:r>
          </a:p>
          <a:p>
            <a:pPr eaLnBrk="1" hangingPunct="1">
              <a:buFontTx/>
              <a:buNone/>
            </a:pPr>
            <a:r>
              <a:rPr lang="en-US" altLang="zh-CN" sz="2400" b="1" dirty="0" smtClean="0"/>
              <a:t>       rather than how they look or what they are called</a:t>
            </a:r>
          </a:p>
          <a:p>
            <a:pPr eaLnBrk="1" hangingPunct="1">
              <a:buFontTx/>
              <a:buNone/>
            </a:pPr>
            <a:r>
              <a:rPr lang="en-US" altLang="zh-CN" sz="2400" b="1" dirty="0" smtClean="0"/>
              <a:t>      Note: </a:t>
            </a:r>
            <a:r>
              <a:rPr lang="en-US" altLang="zh-CN" sz="2400" b="1" u="sng" dirty="0" smtClean="0">
                <a:solidFill>
                  <a:srgbClr val="0000FF"/>
                </a:solidFill>
              </a:rPr>
              <a:t>data-type dictionary</a:t>
            </a:r>
            <a:r>
              <a:rPr lang="en-US" altLang="zh-CN" sz="2400" b="1" dirty="0" smtClean="0"/>
              <a:t>(only list data type)</a:t>
            </a:r>
          </a:p>
          <a:p>
            <a:pPr eaLnBrk="1" hangingPunct="1">
              <a:buFontTx/>
              <a:buNone/>
            </a:pPr>
            <a:r>
              <a:rPr lang="en-US" altLang="zh-CN" sz="2400" b="1" dirty="0" smtClean="0"/>
              <a:t>                </a:t>
            </a:r>
            <a:r>
              <a:rPr lang="en-US" altLang="zh-CN" sz="2400" b="1" u="sng" dirty="0" smtClean="0">
                <a:solidFill>
                  <a:srgbClr val="0000FF"/>
                </a:solidFill>
              </a:rPr>
              <a:t>data modeling</a:t>
            </a:r>
            <a:r>
              <a:rPr lang="en-US" altLang="zh-CN" sz="2400" b="1" dirty="0" smtClean="0"/>
              <a:t>: </a:t>
            </a:r>
            <a:r>
              <a:rPr lang="en-US" altLang="zh-CN" sz="2400" b="1" dirty="0" err="1" smtClean="0"/>
              <a:t>data-type+relationships</a:t>
            </a:r>
            <a:r>
              <a:rPr lang="en-US" altLang="zh-CN" sz="2400" b="1" dirty="0" smtClean="0"/>
              <a:t> </a:t>
            </a:r>
          </a:p>
          <a:p>
            <a:pPr eaLnBrk="1" hangingPunct="1">
              <a:buFontTx/>
              <a:buNone/>
            </a:pPr>
            <a:r>
              <a:rPr lang="en-US" altLang="zh-CN" sz="2400" b="1" dirty="0" smtClean="0"/>
              <a:t>    A: data-type/class</a:t>
            </a:r>
          </a:p>
          <a:p>
            <a:pPr lvl="1" eaLnBrk="1" hangingPunct="1"/>
            <a:r>
              <a:rPr lang="en-US" altLang="zh-CN" sz="2000" b="1" dirty="0" smtClean="0"/>
              <a:t>Example :  student record </a:t>
            </a:r>
          </a:p>
          <a:p>
            <a:pPr lvl="1" eaLnBrk="1" hangingPunct="1">
              <a:buFontTx/>
              <a:buNone/>
            </a:pPr>
            <a:r>
              <a:rPr lang="en-US" altLang="zh-CN" sz="2000" b="1" dirty="0" smtClean="0"/>
              <a:t>    ----define the data type by text style </a:t>
            </a:r>
          </a:p>
          <a:p>
            <a:pPr eaLnBrk="1" hangingPunct="1">
              <a:buFontTx/>
              <a:buNone/>
            </a:pPr>
            <a:r>
              <a:rPr lang="en-US" altLang="zh-CN" sz="2400" b="1" dirty="0" smtClean="0"/>
              <a:t>    B: relationship: --------the relation between objects</a:t>
            </a:r>
          </a:p>
          <a:p>
            <a:pPr eaLnBrk="1" hangingPunct="1">
              <a:buFontTx/>
              <a:buNone/>
            </a:pPr>
            <a:r>
              <a:rPr lang="en-US" altLang="zh-CN" sz="2400" b="1" dirty="0" smtClean="0"/>
              <a:t>                             include the relation between data-types</a:t>
            </a:r>
          </a:p>
        </p:txBody>
      </p:sp>
      <p:sp>
        <p:nvSpPr>
          <p:cNvPr id="62469" name="AutoShape 4"/>
          <p:cNvSpPr>
            <a:spLocks/>
          </p:cNvSpPr>
          <p:nvPr/>
        </p:nvSpPr>
        <p:spPr bwMode="auto">
          <a:xfrm>
            <a:off x="7391400" y="4876800"/>
            <a:ext cx="1752600" cy="914400"/>
          </a:xfrm>
          <a:prstGeom prst="borderCallout1">
            <a:avLst>
              <a:gd name="adj1" fmla="val 12500"/>
              <a:gd name="adj2" fmla="val -5264"/>
              <a:gd name="adj3" fmla="val 132468"/>
              <a:gd name="adj4" fmla="val -292764"/>
            </a:avLst>
          </a:prstGeom>
          <a:noFill/>
          <a:ln w="19050">
            <a:solidFill>
              <a:srgbClr val="800080"/>
            </a:solidFill>
            <a:miter lim="800000"/>
            <a:headEnd/>
            <a:tailEnd/>
          </a:ln>
        </p:spPr>
        <p:txBody>
          <a:bodyPr lIns="92075" tIns="46038" rIns="92075" bIns="46038"/>
          <a:lstStyle/>
          <a:p>
            <a:pPr algn="ctr"/>
            <a:r>
              <a:rPr lang="zh-CN" altLang="en-US" dirty="0" smtClean="0"/>
              <a:t>实际上也是</a:t>
            </a:r>
            <a:endParaRPr lang="zh-CN" altLang="en-US" dirty="0"/>
          </a:p>
          <a:p>
            <a:pPr algn="ctr"/>
            <a:r>
              <a:rPr lang="zh-CN" altLang="en-US" dirty="0"/>
              <a:t>对象图</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p:spPr>
        <p:txBody>
          <a:bodyPr/>
          <a:lstStyle/>
          <a:p>
            <a:fld id="{36307B69-6A99-4BDB-8D45-559DE6F88DC8}" type="slidenum">
              <a:rPr lang="en-US" altLang="zh-CN" smtClean="0">
                <a:latin typeface="Arial" charset="0"/>
              </a:rPr>
              <a:pPr/>
              <a:t>69</a:t>
            </a:fld>
            <a:endParaRPr lang="en-US" altLang="zh-CN" smtClean="0">
              <a:latin typeface="Arial" charset="0"/>
            </a:endParaRPr>
          </a:p>
        </p:txBody>
      </p:sp>
      <p:sp>
        <p:nvSpPr>
          <p:cNvPr id="3076" name="Rectangle 2"/>
          <p:cNvSpPr>
            <a:spLocks noGrp="1" noChangeArrowheads="1"/>
          </p:cNvSpPr>
          <p:nvPr>
            <p:ph type="title"/>
          </p:nvPr>
        </p:nvSpPr>
        <p:spPr/>
        <p:txBody>
          <a:bodyPr/>
          <a:lstStyle/>
          <a:p>
            <a:pPr eaLnBrk="1" hangingPunct="1"/>
            <a:r>
              <a:rPr lang="en-US" altLang="zh-CN" sz="3200" smtClean="0"/>
              <a:t> Chapter 4  Capturing the Requirement</a:t>
            </a:r>
          </a:p>
        </p:txBody>
      </p:sp>
      <p:graphicFrame>
        <p:nvGraphicFramePr>
          <p:cNvPr id="3074" name="Object 4"/>
          <p:cNvGraphicFramePr>
            <a:graphicFrameLocks/>
          </p:cNvGraphicFramePr>
          <p:nvPr/>
        </p:nvGraphicFramePr>
        <p:xfrm>
          <a:off x="827088" y="1557338"/>
          <a:ext cx="8083550" cy="5614987"/>
        </p:xfrm>
        <a:graphic>
          <a:graphicData uri="http://schemas.openxmlformats.org/presentationml/2006/ole">
            <mc:AlternateContent xmlns:mc="http://schemas.openxmlformats.org/markup-compatibility/2006">
              <mc:Choice xmlns:v="urn:schemas-microsoft-com:vml" Requires="v">
                <p:oleObj spid="_x0000_s3137" name="文档" r:id="rId4" imgW="5500477" imgH="3755788" progId="Word.Document.8">
                  <p:embed/>
                </p:oleObj>
              </mc:Choice>
              <mc:Fallback>
                <p:oleObj name="文档" r:id="rId4" imgW="5500477" imgH="3755788"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557338"/>
                        <a:ext cx="8083550"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1870C2-2229-4328-822A-75BF2FCF907E}" type="slidenum">
              <a:rPr lang="en-US" altLang="zh-CN" smtClean="0">
                <a:latin typeface="Arial" charset="0"/>
              </a:rPr>
              <a:pPr/>
              <a:t>7</a:t>
            </a:fld>
            <a:endParaRPr lang="en-US" altLang="zh-CN" smtClean="0">
              <a:latin typeface="Arial" charset="0"/>
            </a:endParaRPr>
          </a:p>
        </p:txBody>
      </p:sp>
      <p:sp>
        <p:nvSpPr>
          <p:cNvPr id="133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331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dirty="0" smtClean="0"/>
              <a:t>4.1 The  Requirements Process(</a:t>
            </a:r>
            <a:r>
              <a:rPr lang="zh-CN" altLang="en-US" b="1" dirty="0" smtClean="0"/>
              <a:t>需求的过程</a:t>
            </a:r>
            <a:r>
              <a:rPr lang="en-US" altLang="zh-CN" b="1" dirty="0" smtClean="0"/>
              <a:t>)</a:t>
            </a:r>
          </a:p>
          <a:p>
            <a:pPr eaLnBrk="1" hangingPunct="1">
              <a:lnSpc>
                <a:spcPct val="90000"/>
              </a:lnSpc>
              <a:buFontTx/>
              <a:buNone/>
            </a:pPr>
            <a:r>
              <a:rPr lang="en-US" altLang="zh-CN" b="1" dirty="0" smtClean="0"/>
              <a:t>1. Introduction:</a:t>
            </a:r>
          </a:p>
          <a:p>
            <a:pPr eaLnBrk="1" hangingPunct="1">
              <a:lnSpc>
                <a:spcPct val="90000"/>
              </a:lnSpc>
              <a:buFontTx/>
              <a:buNone/>
            </a:pPr>
            <a:r>
              <a:rPr lang="en-US" altLang="zh-CN" sz="2400" b="1" dirty="0" smtClean="0">
                <a:solidFill>
                  <a:schemeClr val="bg2"/>
                </a:solidFill>
                <a:sym typeface="Wingdings 2" pitchFamily="18" charset="2"/>
              </a:rPr>
              <a:t>  new system</a:t>
            </a:r>
          </a:p>
          <a:p>
            <a:pPr eaLnBrk="1" hangingPunct="1">
              <a:lnSpc>
                <a:spcPct val="90000"/>
              </a:lnSpc>
              <a:buFontTx/>
              <a:buNone/>
            </a:pPr>
            <a:r>
              <a:rPr lang="en-US" altLang="zh-CN" sz="2400" b="1" dirty="0" smtClean="0">
                <a:solidFill>
                  <a:schemeClr val="bg2"/>
                </a:solidFill>
                <a:sym typeface="Wingdings 2" pitchFamily="18" charset="2"/>
              </a:rPr>
              <a:t>   A: </a:t>
            </a:r>
            <a:r>
              <a:rPr lang="en-US" altLang="zh-CN" sz="2400" b="1" dirty="0" smtClean="0"/>
              <a:t>the new system may replace an existing system or </a:t>
            </a:r>
          </a:p>
          <a:p>
            <a:pPr eaLnBrk="1" hangingPunct="1">
              <a:lnSpc>
                <a:spcPct val="90000"/>
              </a:lnSpc>
              <a:buFontTx/>
              <a:buNone/>
            </a:pPr>
            <a:r>
              <a:rPr lang="en-US" altLang="zh-CN" sz="2400" b="1" dirty="0" smtClean="0"/>
              <a:t>        way of doing things</a:t>
            </a: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replacement</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t>the new system is an enhancement or extension of </a:t>
            </a:r>
          </a:p>
          <a:p>
            <a:pPr eaLnBrk="1" hangingPunct="1">
              <a:lnSpc>
                <a:spcPct val="90000"/>
              </a:lnSpc>
              <a:buFontTx/>
              <a:buNone/>
            </a:pPr>
            <a:r>
              <a:rPr lang="en-US" altLang="zh-CN" sz="2400" b="1" dirty="0" smtClean="0"/>
              <a:t>        a current manual or automatic system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enhancement/extension</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note: </a:t>
            </a:r>
            <a:r>
              <a:rPr lang="en-US" altLang="zh-CN" sz="2400" b="1" dirty="0" smtClean="0"/>
              <a:t>frequently the new system is planned for doing </a:t>
            </a:r>
          </a:p>
          <a:p>
            <a:pPr eaLnBrk="1" hangingPunct="1">
              <a:lnSpc>
                <a:spcPct val="90000"/>
              </a:lnSpc>
              <a:buFontTx/>
              <a:buNone/>
            </a:pPr>
            <a:r>
              <a:rPr lang="en-US" altLang="zh-CN" sz="2400" b="1" dirty="0" smtClean="0"/>
              <a:t>             things that have never been done before</a:t>
            </a:r>
          </a:p>
          <a:p>
            <a:pPr eaLnBrk="1" hangingPunct="1">
              <a:lnSpc>
                <a:spcPct val="90000"/>
              </a:lnSpc>
              <a:buFontTx/>
              <a:buNone/>
            </a:pPr>
            <a:r>
              <a:rPr lang="en-US" altLang="zh-CN" sz="2400" b="1" dirty="0" smtClean="0"/>
              <a:t>           (</a:t>
            </a:r>
            <a:r>
              <a:rPr lang="en-US" altLang="zh-CN" sz="2400" b="1" u="sng" dirty="0" smtClean="0">
                <a:solidFill>
                  <a:srgbClr val="0000FF"/>
                </a:solidFill>
              </a:rPr>
              <a:t>new functions</a:t>
            </a:r>
            <a:r>
              <a:rPr lang="en-US" altLang="zh-CN" sz="2400" b="1" dirty="0" smtClean="0"/>
              <a:t>)</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p>
        </p:txBody>
      </p:sp>
      <p:sp>
        <p:nvSpPr>
          <p:cNvPr id="13317" name="Text Box 4"/>
          <p:cNvSpPr txBox="1">
            <a:spLocks noChangeArrowheads="1"/>
          </p:cNvSpPr>
          <p:nvPr/>
        </p:nvSpPr>
        <p:spPr bwMode="auto">
          <a:xfrm>
            <a:off x="4105275" y="5919788"/>
            <a:ext cx="5003800" cy="831639"/>
          </a:xfrm>
          <a:prstGeom prst="rect">
            <a:avLst/>
          </a:prstGeom>
          <a:noFill/>
          <a:ln w="22225">
            <a:solidFill>
              <a:srgbClr val="800080"/>
            </a:solidFill>
            <a:miter lim="800000"/>
            <a:headEnd/>
            <a:tailEnd/>
          </a:ln>
        </p:spPr>
        <p:txBody>
          <a:bodyPr lIns="92075" tIns="46038" rIns="92075" bIns="46038">
            <a:spAutoFit/>
          </a:bodyPr>
          <a:lstStyle/>
          <a:p>
            <a:pPr marL="342900" indent="-342900">
              <a:spcBef>
                <a:spcPct val="50000"/>
              </a:spcBef>
            </a:pPr>
            <a:r>
              <a:rPr lang="zh-CN" altLang="en-US" dirty="0"/>
              <a:t>无论上述哪种情况</a:t>
            </a:r>
            <a:r>
              <a:rPr lang="en-US" altLang="zh-CN" dirty="0"/>
              <a:t>,</a:t>
            </a:r>
            <a:r>
              <a:rPr lang="zh-CN" altLang="en-US" dirty="0"/>
              <a:t>都会有</a:t>
            </a:r>
            <a:r>
              <a:rPr lang="zh-CN" altLang="en-US" dirty="0" smtClean="0"/>
              <a:t>新功能</a:t>
            </a:r>
            <a:r>
              <a:rPr lang="zh-CN" altLang="en-US" dirty="0"/>
              <a:t>出现</a:t>
            </a:r>
            <a:r>
              <a:rPr lang="en-US" altLang="zh-CN" dirty="0"/>
              <a:t>, </a:t>
            </a:r>
            <a:r>
              <a:rPr lang="zh-CN" altLang="en-US" dirty="0"/>
              <a:t>这是由于</a:t>
            </a:r>
            <a:r>
              <a:rPr lang="zh-CN" altLang="en-US" dirty="0" smtClean="0"/>
              <a:t>软件需求的</a:t>
            </a:r>
            <a:r>
              <a:rPr lang="zh-CN" altLang="en-US" dirty="0"/>
              <a:t>特性使然</a:t>
            </a:r>
          </a:p>
        </p:txBody>
      </p:sp>
      <p:sp>
        <p:nvSpPr>
          <p:cNvPr id="13318" name="Line 5"/>
          <p:cNvSpPr>
            <a:spLocks noChangeShapeType="1"/>
          </p:cNvSpPr>
          <p:nvPr/>
        </p:nvSpPr>
        <p:spPr bwMode="auto">
          <a:xfrm flipH="1" flipV="1">
            <a:off x="3203575" y="6237288"/>
            <a:ext cx="936625" cy="360362"/>
          </a:xfrm>
          <a:prstGeom prst="line">
            <a:avLst/>
          </a:prstGeom>
          <a:noFill/>
          <a:ln w="28575">
            <a:solidFill>
              <a:schemeClr val="tx1"/>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5C1B7233-8EA8-4FB4-8E87-11F01B1388E7}" type="slidenum">
              <a:rPr lang="en-US" altLang="zh-CN" smtClean="0">
                <a:latin typeface="Arial" charset="0"/>
              </a:rPr>
              <a:pPr/>
              <a:t>70</a:t>
            </a:fld>
            <a:endParaRPr lang="en-US" altLang="zh-CN" smtClean="0">
              <a:latin typeface="Arial" charset="0"/>
            </a:endParaRPr>
          </a:p>
        </p:txBody>
      </p:sp>
      <p:sp>
        <p:nvSpPr>
          <p:cNvPr id="63491" name="Rectangle 2"/>
          <p:cNvSpPr>
            <a:spLocks noGrp="1" noChangeArrowheads="1"/>
          </p:cNvSpPr>
          <p:nvPr>
            <p:ph type="title"/>
          </p:nvPr>
        </p:nvSpPr>
        <p:spPr/>
        <p:txBody>
          <a:bodyPr/>
          <a:lstStyle/>
          <a:p>
            <a:pPr eaLnBrk="1" hangingPunct="1"/>
            <a:endParaRPr lang="zh-CN" altLang="zh-CN" smtClean="0"/>
          </a:p>
        </p:txBody>
      </p:sp>
      <p:pic>
        <p:nvPicPr>
          <p:cNvPr id="63492" name="Picture 4" descr="5月 更新类图简"/>
          <p:cNvPicPr>
            <a:picLocks noChangeAspect="1" noChangeArrowheads="1"/>
          </p:cNvPicPr>
          <p:nvPr/>
        </p:nvPicPr>
        <p:blipFill>
          <a:blip r:embed="rId2" cstate="print"/>
          <a:srcRect/>
          <a:stretch>
            <a:fillRect/>
          </a:stretch>
        </p:blipFill>
        <p:spPr bwMode="auto">
          <a:xfrm>
            <a:off x="179388" y="0"/>
            <a:ext cx="89646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E119152D-A4FE-461C-856C-D83DF47FC3FC}" type="slidenum">
              <a:rPr lang="en-US" altLang="zh-CN" smtClean="0">
                <a:latin typeface="Arial" charset="0"/>
              </a:rPr>
              <a:pPr/>
              <a:t>71</a:t>
            </a:fld>
            <a:endParaRPr lang="en-US" altLang="zh-CN" smtClean="0">
              <a:latin typeface="Arial" charset="0"/>
            </a:endParaRPr>
          </a:p>
        </p:txBody>
      </p:sp>
      <p:sp>
        <p:nvSpPr>
          <p:cNvPr id="64515" name="Rectangle 5"/>
          <p:cNvSpPr>
            <a:spLocks noChangeArrowheads="1"/>
          </p:cNvSpPr>
          <p:nvPr/>
        </p:nvSpPr>
        <p:spPr bwMode="auto">
          <a:xfrm>
            <a:off x="250825" y="0"/>
            <a:ext cx="8893175" cy="6858000"/>
          </a:xfrm>
          <a:prstGeom prst="rect">
            <a:avLst/>
          </a:prstGeom>
          <a:solidFill>
            <a:schemeClr val="bg1"/>
          </a:solidFill>
          <a:ln w="9525">
            <a:noFill/>
            <a:miter lim="800000"/>
            <a:headEnd/>
            <a:tailEnd/>
          </a:ln>
        </p:spPr>
        <p:txBody>
          <a:bodyPr wrap="none" lIns="92075" tIns="46038" rIns="92075" bIns="46038" anchor="ctr"/>
          <a:lstStyle/>
          <a:p>
            <a:endParaRPr lang="zh-CN" altLang="en-US"/>
          </a:p>
        </p:txBody>
      </p:sp>
      <p:pic>
        <p:nvPicPr>
          <p:cNvPr id="64516" name="Picture 4" descr="系统类图全daishuzi"/>
          <p:cNvPicPr>
            <a:picLocks noChangeAspect="1" noChangeArrowheads="1"/>
          </p:cNvPicPr>
          <p:nvPr/>
        </p:nvPicPr>
        <p:blipFill>
          <a:blip r:embed="rId3" cstate="print"/>
          <a:srcRect/>
          <a:stretch>
            <a:fillRect/>
          </a:stretch>
        </p:blipFill>
        <p:spPr bwMode="auto">
          <a:xfrm>
            <a:off x="179388" y="26988"/>
            <a:ext cx="8964612" cy="6831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2A28466E-BA1F-4A7C-BF39-3CC511E3EE63}" type="slidenum">
              <a:rPr lang="en-US" altLang="zh-CN" smtClean="0">
                <a:latin typeface="Arial" charset="0"/>
              </a:rPr>
              <a:pPr/>
              <a:t>72</a:t>
            </a:fld>
            <a:endParaRPr lang="en-US" altLang="zh-CN" smtClean="0">
              <a:latin typeface="Arial" charset="0"/>
            </a:endParaRPr>
          </a:p>
        </p:txBody>
      </p:sp>
      <p:sp>
        <p:nvSpPr>
          <p:cNvPr id="655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5540" name="Rectangle 3"/>
          <p:cNvSpPr>
            <a:spLocks noGrp="1" noChangeArrowheads="1"/>
          </p:cNvSpPr>
          <p:nvPr>
            <p:ph type="body" idx="1"/>
          </p:nvPr>
        </p:nvSpPr>
        <p:spPr>
          <a:xfrm>
            <a:off x="827088" y="1773238"/>
            <a:ext cx="8088312" cy="4322762"/>
          </a:xfrm>
        </p:spPr>
        <p:txBody>
          <a:bodyPr/>
          <a:lstStyle/>
          <a:p>
            <a:pPr eaLnBrk="1" hangingPunct="1">
              <a:buFontTx/>
              <a:buNone/>
            </a:pPr>
            <a:r>
              <a:rPr lang="zh-CN" altLang="en-US" sz="2400" b="1" dirty="0" smtClean="0"/>
              <a:t>问题讨论</a:t>
            </a:r>
            <a:r>
              <a:rPr lang="en-US" altLang="zh-CN" sz="2400" b="1" dirty="0" smtClean="0"/>
              <a:t>:</a:t>
            </a:r>
          </a:p>
          <a:p>
            <a:pPr eaLnBrk="1" hangingPunct="1">
              <a:buFontTx/>
              <a:buNone/>
            </a:pPr>
            <a:r>
              <a:rPr lang="en-US" altLang="zh-CN" sz="2400" b="1" dirty="0" smtClean="0"/>
              <a:t> (1): </a:t>
            </a:r>
            <a:r>
              <a:rPr lang="zh-CN" altLang="en-US" sz="2400" b="1" dirty="0" smtClean="0"/>
              <a:t>由描述数据类型极其处理</a:t>
            </a:r>
            <a:r>
              <a:rPr lang="en-US" altLang="zh-CN" sz="2400" b="1" dirty="0" smtClean="0"/>
              <a:t>.</a:t>
            </a:r>
            <a:r>
              <a:rPr lang="zh-CN" altLang="en-US" sz="2400" b="1" dirty="0" smtClean="0"/>
              <a:t>可以导出类图</a:t>
            </a:r>
            <a:r>
              <a:rPr lang="en-US" altLang="zh-CN" sz="2400" b="1" dirty="0" smtClean="0"/>
              <a:t>.</a:t>
            </a:r>
            <a:r>
              <a:rPr lang="zh-CN" altLang="en-US" sz="2400" b="1" dirty="0" smtClean="0"/>
              <a:t>（假设此时不考虑存储效率的话。）</a:t>
            </a:r>
            <a:endParaRPr lang="en-US" altLang="zh-CN" sz="2400" b="1" dirty="0" smtClean="0"/>
          </a:p>
          <a:p>
            <a:pPr eaLnBrk="1" hangingPunct="1">
              <a:buFontTx/>
              <a:buNone/>
            </a:pPr>
            <a:r>
              <a:rPr lang="en-US" altLang="zh-CN" sz="2400" b="1" dirty="0" smtClean="0"/>
              <a:t> (2): </a:t>
            </a:r>
            <a:r>
              <a:rPr lang="zh-CN" altLang="en-US" sz="2400" b="1" dirty="0" smtClean="0"/>
              <a:t>由描述功能类型极其涉及的数据</a:t>
            </a:r>
            <a:r>
              <a:rPr lang="en-US" altLang="zh-CN" sz="2400" b="1" dirty="0" smtClean="0"/>
              <a:t>.</a:t>
            </a:r>
            <a:r>
              <a:rPr lang="zh-CN" altLang="en-US" sz="2400" b="1" dirty="0" smtClean="0"/>
              <a:t>也可以导出类图</a:t>
            </a:r>
            <a:r>
              <a:rPr lang="en-US" altLang="zh-CN" sz="2400" b="1" dirty="0" smtClean="0"/>
              <a:t>.</a:t>
            </a:r>
          </a:p>
          <a:p>
            <a:pPr eaLnBrk="1" hangingPunct="1">
              <a:buFontTx/>
              <a:buNone/>
            </a:pPr>
            <a:r>
              <a:rPr lang="en-US" altLang="zh-CN" sz="2400" b="1" dirty="0" smtClean="0"/>
              <a:t>        (</a:t>
            </a:r>
            <a:r>
              <a:rPr lang="zh-CN" altLang="en-US" sz="2400" b="1" dirty="0" smtClean="0"/>
              <a:t>以上是两种设计理念</a:t>
            </a:r>
            <a:r>
              <a:rPr lang="en-US" altLang="zh-CN" sz="2400" b="1" dirty="0" smtClean="0"/>
              <a:t>)</a:t>
            </a:r>
          </a:p>
          <a:p>
            <a:pPr eaLnBrk="1" hangingPunct="1">
              <a:buFontTx/>
              <a:buNone/>
            </a:pPr>
            <a:r>
              <a:rPr lang="en-US" altLang="zh-CN" sz="2400" b="1" dirty="0" smtClean="0"/>
              <a:t> (3): </a:t>
            </a:r>
            <a:r>
              <a:rPr lang="zh-CN" altLang="en-US" sz="2400" b="1" dirty="0" smtClean="0"/>
              <a:t>若类图等还不足于描述数据关系</a:t>
            </a:r>
            <a:r>
              <a:rPr lang="en-US" altLang="zh-CN" sz="2400" b="1" dirty="0" smtClean="0"/>
              <a:t>, </a:t>
            </a:r>
            <a:r>
              <a:rPr lang="zh-CN" altLang="en-US" sz="2400" b="1" dirty="0" smtClean="0"/>
              <a:t>那只好再用别的非</a:t>
            </a:r>
            <a:r>
              <a:rPr lang="en-US" altLang="zh-CN" sz="2400" b="1" dirty="0" smtClean="0"/>
              <a:t>UML</a:t>
            </a:r>
            <a:r>
              <a:rPr lang="zh-CN" altLang="en-US" sz="2400" b="1" dirty="0" smtClean="0"/>
              <a:t>描述手段甚至文字等予以补充了</a:t>
            </a:r>
            <a:r>
              <a:rPr lang="en-US" altLang="zh-CN" sz="2400" b="1" dirty="0" smtClean="0"/>
              <a:t>. (</a:t>
            </a:r>
            <a:r>
              <a:rPr lang="zh-CN" altLang="en-US" sz="2400" b="1" dirty="0" smtClean="0"/>
              <a:t>例如</a:t>
            </a:r>
            <a:r>
              <a:rPr lang="en-US" altLang="zh-CN" sz="2400" b="1" dirty="0" smtClean="0"/>
              <a:t>ER</a:t>
            </a:r>
            <a:r>
              <a:rPr lang="zh-CN" altLang="en-US" sz="2400" b="1" dirty="0" smtClean="0"/>
              <a:t>图等等很多类型</a:t>
            </a:r>
            <a:r>
              <a:rPr lang="en-US" altLang="zh-CN" sz="2400" b="1" dirty="0" smtClean="0"/>
              <a:t>)</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5"/>
          <p:cNvSpPr>
            <a:spLocks noGrp="1"/>
          </p:cNvSpPr>
          <p:nvPr>
            <p:ph type="sldNum" sz="quarter" idx="12"/>
          </p:nvPr>
        </p:nvSpPr>
        <p:spPr>
          <a:noFill/>
        </p:spPr>
        <p:txBody>
          <a:bodyPr/>
          <a:lstStyle/>
          <a:p>
            <a:fld id="{7FDE78DB-E3CE-4DCD-8F53-6EAD9A2991A3}" type="slidenum">
              <a:rPr lang="en-US" altLang="zh-CN" smtClean="0">
                <a:latin typeface="Arial" charset="0"/>
              </a:rPr>
              <a:pPr/>
              <a:t>73</a:t>
            </a:fld>
            <a:endParaRPr lang="en-US" altLang="zh-CN" smtClean="0">
              <a:latin typeface="Arial" charset="0"/>
            </a:endParaRPr>
          </a:p>
        </p:txBody>
      </p:sp>
      <p:sp>
        <p:nvSpPr>
          <p:cNvPr id="4100"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101"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  (2). Dynamic descriptions</a:t>
            </a:r>
            <a:r>
              <a:rPr lang="zh-CN" altLang="en-US" b="1" smtClean="0"/>
              <a:t>（动态描述）</a:t>
            </a:r>
          </a:p>
          <a:p>
            <a:pPr eaLnBrk="1" hangingPunct="1">
              <a:buFontTx/>
              <a:buNone/>
            </a:pPr>
            <a:r>
              <a:rPr lang="en-US" altLang="zh-CN" sz="2400" b="1" smtClean="0"/>
              <a:t>system states     change over time    general description</a:t>
            </a:r>
          </a:p>
          <a:p>
            <a:pPr eaLnBrk="1" hangingPunct="1">
              <a:buFontTx/>
              <a:buNone/>
            </a:pPr>
            <a:r>
              <a:rPr lang="en-US" altLang="zh-CN" sz="2400" b="1" smtClean="0"/>
              <a:t>               stimulus(</a:t>
            </a:r>
            <a:r>
              <a:rPr lang="zh-CN" altLang="en-US" sz="2400" b="1" smtClean="0"/>
              <a:t>激励</a:t>
            </a:r>
            <a:r>
              <a:rPr lang="en-US" altLang="zh-CN" sz="2400" b="1" smtClean="0"/>
              <a:t>)                    (dynamic description)</a:t>
            </a:r>
          </a:p>
          <a:p>
            <a:pPr eaLnBrk="1" hangingPunct="1">
              <a:buFontTx/>
              <a:buNone/>
            </a:pPr>
            <a:r>
              <a:rPr lang="en-US" altLang="zh-CN" sz="2400" b="1" smtClean="0">
                <a:solidFill>
                  <a:schemeClr val="bg2"/>
                </a:solidFill>
                <a:sym typeface="Wingdings 2" pitchFamily="18" charset="2"/>
              </a:rPr>
              <a:t>  </a:t>
            </a:r>
            <a:r>
              <a:rPr lang="en-US" altLang="zh-CN" sz="2400" b="1" smtClean="0"/>
              <a:t>Decision tables</a:t>
            </a:r>
            <a:r>
              <a:rPr lang="zh-CN" altLang="en-US" sz="2400" b="1" smtClean="0"/>
              <a:t>（判定表）</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conditions     rule     action </a:t>
            </a: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p:txBody>
      </p:sp>
      <p:sp>
        <p:nvSpPr>
          <p:cNvPr id="4102" name="Line 4"/>
          <p:cNvSpPr>
            <a:spLocks noChangeShapeType="1"/>
          </p:cNvSpPr>
          <p:nvPr/>
        </p:nvSpPr>
        <p:spPr bwMode="auto">
          <a:xfrm>
            <a:off x="2881313" y="25146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3" name="Line 5"/>
          <p:cNvSpPr>
            <a:spLocks noChangeShapeType="1"/>
          </p:cNvSpPr>
          <p:nvPr/>
        </p:nvSpPr>
        <p:spPr bwMode="auto">
          <a:xfrm>
            <a:off x="5791200" y="25146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4" name="Line 6"/>
          <p:cNvSpPr>
            <a:spLocks noChangeShapeType="1"/>
          </p:cNvSpPr>
          <p:nvPr/>
        </p:nvSpPr>
        <p:spPr bwMode="auto">
          <a:xfrm flipV="1">
            <a:off x="3048000" y="2514600"/>
            <a:ext cx="0" cy="3048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098" name="Object 7"/>
          <p:cNvGraphicFramePr>
            <a:graphicFrameLocks/>
          </p:cNvGraphicFramePr>
          <p:nvPr/>
        </p:nvGraphicFramePr>
        <p:xfrm>
          <a:off x="0" y="3811588"/>
          <a:ext cx="9074150" cy="3146425"/>
        </p:xfrm>
        <a:graphic>
          <a:graphicData uri="http://schemas.openxmlformats.org/presentationml/2006/ole">
            <mc:AlternateContent xmlns:mc="http://schemas.openxmlformats.org/markup-compatibility/2006">
              <mc:Choice xmlns:v="urn:schemas-microsoft-com:vml" Requires="v">
                <p:oleObj spid="_x0000_s4161" name="Document" r:id="rId4" imgW="5629320" imgH="1819440" progId="Word.Document.8">
                  <p:embed/>
                </p:oleObj>
              </mc:Choice>
              <mc:Fallback>
                <p:oleObj name="Document" r:id="rId4" imgW="5629320" imgH="1819440" progId="Word.Document.8">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11588"/>
                        <a:ext cx="907415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Line 8"/>
          <p:cNvSpPr>
            <a:spLocks noChangeShapeType="1"/>
          </p:cNvSpPr>
          <p:nvPr/>
        </p:nvSpPr>
        <p:spPr bwMode="auto">
          <a:xfrm>
            <a:off x="2743200" y="38100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6" name="Line 9"/>
          <p:cNvSpPr>
            <a:spLocks noChangeShapeType="1"/>
          </p:cNvSpPr>
          <p:nvPr/>
        </p:nvSpPr>
        <p:spPr bwMode="auto">
          <a:xfrm>
            <a:off x="3733800" y="3810000"/>
            <a:ext cx="422275"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EB771132-DA73-41CE-85CC-4D6B7029FF37}" type="slidenum">
              <a:rPr lang="en-US" altLang="zh-CN" smtClean="0">
                <a:latin typeface="Arial" charset="0"/>
              </a:rPr>
              <a:pPr/>
              <a:t>74</a:t>
            </a:fld>
            <a:endParaRPr lang="en-US" altLang="zh-CN" smtClean="0">
              <a:latin typeface="Arial" charset="0"/>
            </a:endParaRPr>
          </a:p>
        </p:txBody>
      </p:sp>
      <p:sp>
        <p:nvSpPr>
          <p:cNvPr id="665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6564"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 </a:t>
            </a:r>
            <a:r>
              <a:rPr lang="en-US" altLang="zh-CN" sz="2400" b="1" smtClean="0"/>
              <a:t>Functional descriptions and transition diagrams</a:t>
            </a:r>
          </a:p>
          <a:p>
            <a:pPr eaLnBrk="1" hangingPunct="1">
              <a:lnSpc>
                <a:spcPct val="90000"/>
              </a:lnSpc>
              <a:buFontTx/>
              <a:buNone/>
            </a:pPr>
            <a:r>
              <a:rPr lang="en-US" altLang="zh-CN" sz="2400" b="1" smtClean="0"/>
              <a:t>     </a:t>
            </a:r>
            <a:r>
              <a:rPr lang="zh-CN" altLang="en-US" sz="2400" b="1" smtClean="0"/>
              <a:t>（功能性描述和变迁图）</a:t>
            </a:r>
          </a:p>
          <a:p>
            <a:pPr lvl="1" eaLnBrk="1" hangingPunct="1">
              <a:lnSpc>
                <a:spcPct val="90000"/>
              </a:lnSpc>
              <a:buFontTx/>
              <a:buNone/>
            </a:pPr>
            <a:r>
              <a:rPr lang="zh-CN" altLang="en-US" b="1" smtClean="0"/>
              <a:t>				</a:t>
            </a:r>
            <a:r>
              <a:rPr lang="en-US" altLang="zh-CN" b="1" smtClean="0"/>
              <a:t>f(</a:t>
            </a:r>
            <a:r>
              <a:rPr lang="en-US" altLang="zh-CN" b="1" i="1" smtClean="0"/>
              <a:t>S</a:t>
            </a:r>
            <a:r>
              <a:rPr lang="en-US" altLang="zh-CN" b="1" smtClean="0"/>
              <a:t>i, </a:t>
            </a:r>
            <a:r>
              <a:rPr lang="en-US" altLang="zh-CN" b="1" i="1" smtClean="0"/>
              <a:t>C</a:t>
            </a:r>
            <a:r>
              <a:rPr lang="en-US" altLang="zh-CN" b="1" smtClean="0"/>
              <a:t>j) = </a:t>
            </a:r>
            <a:r>
              <a:rPr lang="en-US" altLang="zh-CN" b="1" i="1" smtClean="0"/>
              <a:t>S</a:t>
            </a:r>
            <a:r>
              <a:rPr lang="en-US" altLang="zh-CN" b="1" smtClean="0"/>
              <a:t>k</a:t>
            </a:r>
          </a:p>
          <a:p>
            <a:pPr eaLnBrk="1" hangingPunct="1">
              <a:lnSpc>
                <a:spcPct val="90000"/>
              </a:lnSpc>
              <a:buFontTx/>
              <a:buNone/>
            </a:pPr>
            <a:r>
              <a:rPr lang="en-US" altLang="zh-CN" b="1" smtClean="0"/>
              <a:t>(3). Object-oriented specifications</a:t>
            </a:r>
          </a:p>
          <a:p>
            <a:pPr eaLnBrk="1" hangingPunct="1">
              <a:lnSpc>
                <a:spcPct val="90000"/>
              </a:lnSpc>
              <a:buFontTx/>
              <a:buNone/>
            </a:pPr>
            <a:r>
              <a:rPr lang="en-US" altLang="zh-CN" sz="2000" b="1" smtClean="0"/>
              <a:t>            </a:t>
            </a:r>
            <a:r>
              <a:rPr lang="en-US" altLang="zh-CN" sz="2400" b="1" smtClean="0"/>
              <a:t>(</a:t>
            </a:r>
            <a:r>
              <a:rPr lang="zh-CN" altLang="en-US" sz="2400" b="1" smtClean="0"/>
              <a:t>面向对象的规格说明</a:t>
            </a:r>
            <a:r>
              <a:rPr lang="en-US" altLang="zh-CN" sz="2400" b="1" smtClean="0"/>
              <a:t>)</a:t>
            </a:r>
          </a:p>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note: A: </a:t>
            </a:r>
            <a:r>
              <a:rPr lang="en-US" altLang="zh-CN" sz="2400" b="1" u="sng" smtClean="0">
                <a:solidFill>
                  <a:srgbClr val="0000FF"/>
                </a:solidFill>
                <a:sym typeface="Wingdings 2" pitchFamily="18" charset="2"/>
              </a:rPr>
              <a:t>functional approach</a:t>
            </a:r>
          </a:p>
          <a:p>
            <a:pPr eaLnBrk="1" hangingPunct="1">
              <a:lnSpc>
                <a:spcPct val="90000"/>
              </a:lnSpc>
              <a:buFontTx/>
              <a:buNone/>
            </a:pPr>
            <a:r>
              <a:rPr lang="en-US" altLang="zh-CN" sz="2000" b="1" smtClean="0">
                <a:sym typeface="Wingdings 2" pitchFamily="18" charset="2"/>
              </a:rPr>
              <a:t>                   ----describes how inputs are transformed to outputs </a:t>
            </a: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0000FF"/>
                </a:solidFill>
                <a:sym typeface="Wingdings 2" pitchFamily="18" charset="2"/>
              </a:rPr>
              <a:t>object-oriented approach</a:t>
            </a:r>
          </a:p>
          <a:p>
            <a:pPr eaLnBrk="1" hangingPunct="1">
              <a:lnSpc>
                <a:spcPct val="90000"/>
              </a:lnSpc>
              <a:buFontTx/>
              <a:buNone/>
            </a:pPr>
            <a:r>
              <a:rPr lang="en-US" altLang="zh-CN" sz="2000" b="1" smtClean="0">
                <a:solidFill>
                  <a:schemeClr val="bg2"/>
                </a:solidFill>
                <a:sym typeface="Wingdings 2" pitchFamily="18" charset="2"/>
              </a:rPr>
              <a:t>                   ----focuses on the entities enacting  </a:t>
            </a:r>
          </a:p>
          <a:p>
            <a:pPr eaLnBrk="1" hangingPunct="1">
              <a:lnSpc>
                <a:spcPct val="90000"/>
              </a:lnSpc>
              <a:buFontTx/>
              <a:buNone/>
            </a:pPr>
            <a:r>
              <a:rPr lang="en-US" altLang="zh-CN" sz="2000" b="1" smtClean="0">
                <a:solidFill>
                  <a:schemeClr val="bg2"/>
                </a:solidFill>
                <a:sym typeface="Wingdings 2" pitchFamily="18" charset="2"/>
              </a:rPr>
              <a:t>                     X: what do entities look like?</a:t>
            </a:r>
          </a:p>
          <a:p>
            <a:pPr eaLnBrk="1" hangingPunct="1">
              <a:lnSpc>
                <a:spcPct val="90000"/>
              </a:lnSpc>
              <a:buFontTx/>
              <a:buNone/>
            </a:pPr>
            <a:r>
              <a:rPr lang="en-US" altLang="zh-CN" sz="2000" b="1" smtClean="0">
                <a:solidFill>
                  <a:schemeClr val="bg2"/>
                </a:solidFill>
                <a:sym typeface="Wingdings 2" pitchFamily="18" charset="2"/>
              </a:rPr>
              <a:t>                     Y: what can we do with the entity?</a:t>
            </a:r>
          </a:p>
          <a:p>
            <a:pPr eaLnBrk="1" hangingPunct="1">
              <a:lnSpc>
                <a:spcPct val="90000"/>
              </a:lnSpc>
              <a:buFontTx/>
              <a:buNone/>
            </a:pPr>
            <a:r>
              <a:rPr lang="en-US" altLang="zh-CN" sz="2000" b="1" smtClean="0">
                <a:solidFill>
                  <a:schemeClr val="bg2"/>
                </a:solidFill>
                <a:sym typeface="Wingdings 2" pitchFamily="18" charset="2"/>
              </a:rPr>
              <a:t>                     Z: what aspects of entities and processes are </a:t>
            </a:r>
          </a:p>
          <a:p>
            <a:pPr eaLnBrk="1" hangingPunct="1">
              <a:lnSpc>
                <a:spcPct val="90000"/>
              </a:lnSpc>
              <a:buFontTx/>
              <a:buNone/>
            </a:pPr>
            <a:r>
              <a:rPr lang="en-US" altLang="zh-CN" sz="2000" b="1" smtClean="0">
                <a:solidFill>
                  <a:schemeClr val="bg2"/>
                </a:solidFill>
                <a:sym typeface="Wingdings 2" pitchFamily="18" charset="2"/>
              </a:rPr>
              <a:t>                          persistent over time? </a:t>
            </a:r>
            <a:endParaRPr lang="en-US" altLang="zh-CN" sz="2000" b="1"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D5494D03-C087-4155-9573-0A5EC42AD52D}" type="slidenum">
              <a:rPr lang="en-US" altLang="zh-CN" smtClean="0">
                <a:latin typeface="Arial" charset="0"/>
              </a:rPr>
              <a:pPr/>
              <a:t>75</a:t>
            </a:fld>
            <a:endParaRPr lang="en-US" altLang="zh-CN" smtClean="0">
              <a:latin typeface="Arial" charset="0"/>
            </a:endParaRPr>
          </a:p>
        </p:txBody>
      </p:sp>
      <p:sp>
        <p:nvSpPr>
          <p:cNvPr id="6758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75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several notions </a:t>
            </a:r>
          </a:p>
          <a:p>
            <a:pPr eaLnBrk="1" hangingPunct="1">
              <a:lnSpc>
                <a:spcPct val="90000"/>
              </a:lnSpc>
              <a:buFontTx/>
              <a:buNone/>
            </a:pPr>
            <a:r>
              <a:rPr lang="en-US" altLang="zh-CN" sz="2400" b="1" smtClean="0">
                <a:solidFill>
                  <a:schemeClr val="bg2"/>
                </a:solidFill>
                <a:sym typeface="Wingdings 2" pitchFamily="18" charset="2"/>
              </a:rPr>
              <a:t>    A: </a:t>
            </a:r>
            <a:r>
              <a:rPr lang="en-US" altLang="zh-CN" sz="2400" b="1" u="sng" smtClean="0">
                <a:solidFill>
                  <a:srgbClr val="FF0066"/>
                </a:solidFill>
                <a:sym typeface="Wingdings 2" pitchFamily="18" charset="2"/>
              </a:rPr>
              <a:t>object</a:t>
            </a:r>
            <a:r>
              <a:rPr lang="en-US" altLang="zh-CN" sz="2400" b="1" smtClean="0">
                <a:solidFill>
                  <a:schemeClr val="bg2"/>
                </a:solidFill>
                <a:sym typeface="Wingdings 2" pitchFamily="18" charset="2"/>
              </a:rPr>
              <a:t>: </a:t>
            </a:r>
            <a:r>
              <a:rPr lang="en-US" altLang="zh-CN" sz="2400" b="1" u="sng" smtClean="0">
                <a:solidFill>
                  <a:srgbClr val="0000FF"/>
                </a:solidFill>
              </a:rPr>
              <a:t>Each entity</a:t>
            </a:r>
            <a:r>
              <a:rPr lang="en-US" altLang="zh-CN" sz="2400" b="1" smtClean="0"/>
              <a:t> in the system is an object</a:t>
            </a:r>
            <a:endParaRPr lang="en-US" altLang="zh-CN" sz="2400" b="1" smtClean="0">
              <a:solidFill>
                <a:schemeClr val="bg2"/>
              </a:solidFill>
              <a:sym typeface="Wingdings 2" pitchFamily="18" charset="2"/>
            </a:endParaRP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FF0066"/>
                </a:solidFill>
              </a:rPr>
              <a:t>method or operation</a:t>
            </a:r>
            <a:r>
              <a:rPr lang="en-US" altLang="zh-CN" sz="2400" b="1" smtClean="0"/>
              <a:t>:  is an </a:t>
            </a:r>
            <a:r>
              <a:rPr lang="en-US" altLang="zh-CN" sz="2400" b="1" u="sng" smtClean="0">
                <a:solidFill>
                  <a:srgbClr val="0000FF"/>
                </a:solidFill>
              </a:rPr>
              <a:t>action</a:t>
            </a:r>
            <a:r>
              <a:rPr lang="en-US" altLang="zh-CN" sz="2400" b="1" smtClean="0"/>
              <a:t> that can be</a:t>
            </a:r>
          </a:p>
          <a:p>
            <a:pPr eaLnBrk="1" hangingPunct="1">
              <a:lnSpc>
                <a:spcPct val="90000"/>
              </a:lnSpc>
              <a:buFontTx/>
              <a:buNone/>
            </a:pPr>
            <a:r>
              <a:rPr lang="en-US" altLang="zh-CN" sz="2400" b="1" smtClean="0"/>
              <a:t>         performed directly by the object or can happen</a:t>
            </a:r>
          </a:p>
          <a:p>
            <a:pPr eaLnBrk="1" hangingPunct="1">
              <a:lnSpc>
                <a:spcPct val="90000"/>
              </a:lnSpc>
              <a:buFontTx/>
              <a:buNone/>
            </a:pPr>
            <a:r>
              <a:rPr lang="en-US" altLang="zh-CN" sz="2400" b="1" smtClean="0"/>
              <a:t>         to the object.</a:t>
            </a:r>
          </a:p>
          <a:p>
            <a:pPr eaLnBrk="1" hangingPunct="1">
              <a:lnSpc>
                <a:spcPct val="90000"/>
              </a:lnSpc>
              <a:buFontTx/>
              <a:buNone/>
            </a:pPr>
            <a:r>
              <a:rPr lang="en-US" altLang="zh-CN" sz="2400" b="1" smtClean="0"/>
              <a:t>    C: </a:t>
            </a:r>
            <a:r>
              <a:rPr lang="en-US" altLang="zh-CN" sz="2400" b="1" u="sng" smtClean="0">
                <a:solidFill>
                  <a:srgbClr val="FF0066"/>
                </a:solidFill>
              </a:rPr>
              <a:t>Encapsulation</a:t>
            </a:r>
            <a:r>
              <a:rPr lang="en-US" altLang="zh-CN" sz="2400" b="1" smtClean="0"/>
              <a:t>:  the methods form a </a:t>
            </a:r>
            <a:r>
              <a:rPr lang="en-US" altLang="zh-CN" sz="2400" b="1" u="sng" smtClean="0">
                <a:solidFill>
                  <a:srgbClr val="0000FF"/>
                </a:solidFill>
              </a:rPr>
              <a:t>protective</a:t>
            </a:r>
          </a:p>
          <a:p>
            <a:pPr eaLnBrk="1" hangingPunct="1">
              <a:lnSpc>
                <a:spcPct val="90000"/>
              </a:lnSpc>
              <a:buFontTx/>
              <a:buNone/>
            </a:pPr>
            <a:r>
              <a:rPr lang="en-US" altLang="zh-CN" sz="2400" b="1" smtClean="0">
                <a:solidFill>
                  <a:srgbClr val="0000FF"/>
                </a:solidFill>
              </a:rPr>
              <a:t>                                     </a:t>
            </a:r>
            <a:r>
              <a:rPr lang="en-US" altLang="zh-CN" sz="2400" b="1" u="sng" smtClean="0">
                <a:solidFill>
                  <a:srgbClr val="0000FF"/>
                </a:solidFill>
              </a:rPr>
              <a:t>boundary</a:t>
            </a:r>
            <a:r>
              <a:rPr lang="en-US" altLang="zh-CN" sz="2400" b="1" smtClean="0"/>
              <a:t> around an object</a:t>
            </a:r>
          </a:p>
          <a:p>
            <a:pPr eaLnBrk="1" hangingPunct="1">
              <a:lnSpc>
                <a:spcPct val="90000"/>
              </a:lnSpc>
              <a:buFontTx/>
              <a:buNone/>
            </a:pPr>
            <a:r>
              <a:rPr lang="en-US" altLang="zh-CN" sz="2400" b="1" smtClean="0"/>
              <a:t>    D: </a:t>
            </a:r>
            <a:r>
              <a:rPr lang="en-US" altLang="zh-CN" sz="2400" b="1" u="sng" smtClean="0">
                <a:solidFill>
                  <a:srgbClr val="FF0066"/>
                </a:solidFill>
              </a:rPr>
              <a:t>Class hierarchies</a:t>
            </a:r>
            <a:r>
              <a:rPr lang="en-US" altLang="zh-CN" sz="2400" b="1" smtClean="0"/>
              <a:t> of objects---- ( encourage</a:t>
            </a:r>
          </a:p>
          <a:p>
            <a:pPr eaLnBrk="1" hangingPunct="1">
              <a:lnSpc>
                <a:spcPct val="90000"/>
              </a:lnSpc>
              <a:buFontTx/>
              <a:buNone/>
            </a:pPr>
            <a:r>
              <a:rPr lang="en-US" altLang="zh-CN" sz="2400" b="1" smtClean="0"/>
              <a:t>                                                                  inheritance )</a:t>
            </a:r>
          </a:p>
          <a:p>
            <a:pPr eaLnBrk="1" hangingPunct="1">
              <a:lnSpc>
                <a:spcPct val="90000"/>
              </a:lnSpc>
              <a:buFontTx/>
              <a:buNone/>
            </a:pPr>
            <a:r>
              <a:rPr lang="en-US" altLang="zh-CN" sz="2400" b="1" smtClean="0"/>
              <a:t>    E: </a:t>
            </a:r>
            <a:r>
              <a:rPr lang="en-US" altLang="zh-CN" sz="2400" b="1" u="sng" smtClean="0">
                <a:solidFill>
                  <a:srgbClr val="FF0066"/>
                </a:solidFill>
              </a:rPr>
              <a:t>Multiple inheritance</a:t>
            </a:r>
            <a:r>
              <a:rPr lang="en-US" altLang="zh-CN" sz="2400" b="1" smtClean="0"/>
              <a:t>: </a:t>
            </a:r>
          </a:p>
          <a:p>
            <a:pPr eaLnBrk="1" hangingPunct="1">
              <a:lnSpc>
                <a:spcPct val="90000"/>
              </a:lnSpc>
              <a:buFontTx/>
              <a:buNone/>
            </a:pPr>
            <a:r>
              <a:rPr lang="en-US" altLang="zh-CN" sz="2400" b="1" smtClean="0"/>
              <a:t>    F: </a:t>
            </a:r>
            <a:r>
              <a:rPr lang="en-US" altLang="zh-CN" sz="2400" b="1" u="sng" smtClean="0">
                <a:solidFill>
                  <a:srgbClr val="FF0066"/>
                </a:solidFill>
              </a:rPr>
              <a:t>Polymorphism</a:t>
            </a:r>
            <a:r>
              <a:rPr lang="en-US" altLang="zh-CN" sz="2400" b="1" smtClean="0"/>
              <a:t>:  same method for different </a:t>
            </a:r>
          </a:p>
          <a:p>
            <a:pPr eaLnBrk="1" hangingPunct="1">
              <a:lnSpc>
                <a:spcPct val="90000"/>
              </a:lnSpc>
              <a:buFontTx/>
              <a:buNone/>
            </a:pPr>
            <a:r>
              <a:rPr lang="en-US" altLang="zh-CN" sz="2400" b="1" smtClean="0"/>
              <a:t>                              objects, each with different behavior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3D6B6E28-D079-4EEF-82E7-5BBA5A5E37EA}" type="slidenum">
              <a:rPr lang="en-US" altLang="zh-CN" smtClean="0">
                <a:latin typeface="Arial" charset="0"/>
              </a:rPr>
              <a:pPr/>
              <a:t>76</a:t>
            </a:fld>
            <a:endParaRPr lang="en-US" altLang="zh-CN" smtClean="0">
              <a:latin typeface="Arial" charset="0"/>
            </a:endParaRPr>
          </a:p>
        </p:txBody>
      </p:sp>
      <p:sp>
        <p:nvSpPr>
          <p:cNvPr id="686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8612" name="Rectangle 3"/>
          <p:cNvSpPr>
            <a:spLocks noGrp="1" noChangeArrowheads="1"/>
          </p:cNvSpPr>
          <p:nvPr>
            <p:ph type="body" idx="1"/>
          </p:nvPr>
        </p:nvSpPr>
        <p:spPr>
          <a:xfrm>
            <a:off x="704850" y="1752600"/>
            <a:ext cx="8439150" cy="5105400"/>
          </a:xfrm>
        </p:spPr>
        <p:txBody>
          <a:bodyPr/>
          <a:lstStyle/>
          <a:p>
            <a:pPr eaLnBrk="1" hangingPunct="1">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advantages: is that the object and method              </a:t>
            </a:r>
          </a:p>
          <a:p>
            <a:pPr eaLnBrk="1" hangingPunct="1">
              <a:buFontTx/>
              <a:buNone/>
            </a:pPr>
            <a:r>
              <a:rPr lang="en-US" altLang="zh-CN" sz="2400" b="1" smtClean="0">
                <a:solidFill>
                  <a:schemeClr val="bg2"/>
                </a:solidFill>
                <a:sym typeface="Wingdings 2" pitchFamily="18" charset="2"/>
              </a:rPr>
              <a:t>                          descriptions are closely associated with </a:t>
            </a:r>
          </a:p>
          <a:p>
            <a:pPr eaLnBrk="1" hangingPunct="1">
              <a:buFontTx/>
              <a:buNone/>
            </a:pPr>
            <a:r>
              <a:rPr lang="en-US" altLang="zh-CN" sz="2400" b="1" smtClean="0">
                <a:solidFill>
                  <a:schemeClr val="bg2"/>
                </a:solidFill>
                <a:sym typeface="Wingdings 2" pitchFamily="18" charset="2"/>
              </a:rPr>
              <a:t>                          the application domain for which the </a:t>
            </a:r>
          </a:p>
          <a:p>
            <a:pPr eaLnBrk="1" hangingPunct="1">
              <a:buFontTx/>
              <a:buNone/>
            </a:pPr>
            <a:r>
              <a:rPr lang="en-US" altLang="zh-CN" sz="2400" b="1" smtClean="0">
                <a:solidFill>
                  <a:schemeClr val="bg2"/>
                </a:solidFill>
                <a:sym typeface="Wingdings 2" pitchFamily="18" charset="2"/>
              </a:rPr>
              <a:t>                          software is to be built</a:t>
            </a:r>
          </a:p>
          <a:p>
            <a:pPr eaLnBrk="1" hangingPunct="1">
              <a:buFontTx/>
              <a:buNone/>
            </a:pPr>
            <a:r>
              <a:rPr lang="en-US" altLang="zh-CN" sz="2400" b="1" smtClean="0">
                <a:solidFill>
                  <a:schemeClr val="bg2"/>
                </a:solidFill>
                <a:sym typeface="Wingdings 2" pitchFamily="18" charset="2"/>
              </a:rPr>
              <a:t>                         ( more practical than traditional approach )</a:t>
            </a:r>
          </a:p>
          <a:p>
            <a:pPr eaLnBrk="1" hangingPunct="1">
              <a:buFontTx/>
              <a:buNone/>
            </a:pPr>
            <a:r>
              <a:rPr lang="en-US" altLang="zh-CN" sz="2400" b="1" smtClean="0">
                <a:solidFill>
                  <a:schemeClr val="bg2"/>
                </a:solidFill>
                <a:sym typeface="Wingdings 2" pitchFamily="18" charset="2"/>
              </a:rPr>
              <a:t> three models of </a:t>
            </a:r>
            <a:r>
              <a:rPr lang="en-US" altLang="zh-CN" sz="2400" b="1" u="sng" smtClean="0">
                <a:solidFill>
                  <a:srgbClr val="0000FF"/>
                </a:solidFill>
                <a:sym typeface="Wingdings 2" pitchFamily="18" charset="2"/>
              </a:rPr>
              <a:t>OMT</a:t>
            </a:r>
            <a:r>
              <a:rPr lang="en-US" altLang="zh-CN" sz="2400" b="1" smtClean="0">
                <a:sym typeface="Wingdings 2" pitchFamily="18" charset="2"/>
              </a:rPr>
              <a:t>(Object Modeling Technique)</a:t>
            </a:r>
          </a:p>
          <a:p>
            <a:pPr eaLnBrk="1" hangingPunct="1">
              <a:buFontTx/>
              <a:buNone/>
            </a:pPr>
            <a:r>
              <a:rPr lang="en-US" altLang="zh-CN" sz="2400" b="1" smtClean="0">
                <a:solidFill>
                  <a:schemeClr val="bg2"/>
                </a:solidFill>
                <a:sym typeface="Wingdings 2" pitchFamily="18" charset="2"/>
              </a:rPr>
              <a:t>    A: object model ----</a:t>
            </a:r>
            <a:r>
              <a:rPr lang="zh-CN" altLang="en-US" sz="2400" b="1" smtClean="0">
                <a:solidFill>
                  <a:schemeClr val="bg2"/>
                </a:solidFill>
                <a:sym typeface="Wingdings 2" pitchFamily="18" charset="2"/>
              </a:rPr>
              <a:t>对象的继承关系等等</a:t>
            </a:r>
            <a:r>
              <a:rPr lang="en-US" altLang="zh-CN" sz="2400" b="1" smtClean="0">
                <a:solidFill>
                  <a:schemeClr val="bg2"/>
                </a:solidFill>
                <a:sym typeface="Wingdings 2" pitchFamily="18" charset="2"/>
              </a:rPr>
              <a:t>(P160)</a:t>
            </a:r>
          </a:p>
          <a:p>
            <a:pPr eaLnBrk="1" hangingPunct="1">
              <a:buFontTx/>
              <a:buNone/>
            </a:pPr>
            <a:r>
              <a:rPr lang="en-US" altLang="zh-CN" sz="2400" b="1" smtClean="0">
                <a:solidFill>
                  <a:schemeClr val="bg2"/>
                </a:solidFill>
                <a:sym typeface="Wingdings 2" pitchFamily="18" charset="2"/>
              </a:rPr>
              <a:t>    B: dynamic model ----</a:t>
            </a:r>
            <a:r>
              <a:rPr lang="zh-CN" altLang="en-US" sz="2400" b="1" smtClean="0">
                <a:solidFill>
                  <a:schemeClr val="bg2"/>
                </a:solidFill>
                <a:sym typeface="Wingdings 2" pitchFamily="18" charset="2"/>
              </a:rPr>
              <a:t>状态图等</a:t>
            </a:r>
            <a:r>
              <a:rPr lang="en-US" altLang="zh-CN" sz="2400" b="1" smtClean="0">
                <a:solidFill>
                  <a:schemeClr val="bg2"/>
                </a:solidFill>
                <a:sym typeface="Wingdings 2" pitchFamily="18" charset="2"/>
              </a:rPr>
              <a:t>(P166)</a:t>
            </a:r>
          </a:p>
          <a:p>
            <a:pPr eaLnBrk="1" hangingPunct="1">
              <a:buFontTx/>
              <a:buNone/>
            </a:pPr>
            <a:r>
              <a:rPr lang="en-US" altLang="zh-CN" sz="2400" b="1" smtClean="0">
                <a:solidFill>
                  <a:schemeClr val="bg2"/>
                </a:solidFill>
                <a:sym typeface="Wingdings 2" pitchFamily="18" charset="2"/>
              </a:rPr>
              <a:t>    C: functional model: like </a:t>
            </a:r>
            <a:r>
              <a:rPr lang="en-US" altLang="zh-CN" sz="2400" b="1" u="sng" smtClean="0">
                <a:solidFill>
                  <a:srgbClr val="0000FF"/>
                </a:solidFill>
                <a:sym typeface="Wingdings 2" pitchFamily="18" charset="2"/>
              </a:rPr>
              <a:t>DFD</a:t>
            </a:r>
            <a:r>
              <a:rPr lang="en-US" altLang="zh-CN" sz="2400" b="1" smtClean="0">
                <a:solidFill>
                  <a:schemeClr val="bg2"/>
                </a:solidFill>
                <a:sym typeface="Wingdings 2" pitchFamily="18" charset="2"/>
              </a:rPr>
              <a:t> (in P172</a:t>
            </a:r>
            <a:r>
              <a:rPr lang="en-US" altLang="zh-CN" sz="2400" b="1" smtClean="0">
                <a:solidFill>
                  <a:schemeClr val="bg2"/>
                </a:solidFill>
                <a:cs typeface="Arial" charset="0"/>
                <a:sym typeface="Wingdings 2" pitchFamily="18" charset="2"/>
              </a:rPr>
              <a:t>), use case , etc.</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671CBDB2-46C7-4249-B393-8B2A89C3E2FC}" type="slidenum">
              <a:rPr lang="en-US" altLang="zh-CN" smtClean="0">
                <a:latin typeface="Arial" charset="0"/>
              </a:rPr>
              <a:pPr/>
              <a:t>77</a:t>
            </a:fld>
            <a:endParaRPr lang="en-US" altLang="zh-CN" smtClean="0">
              <a:latin typeface="Arial" charset="0"/>
            </a:endParaRPr>
          </a:p>
        </p:txBody>
      </p:sp>
      <p:sp>
        <p:nvSpPr>
          <p:cNvPr id="696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96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4. Additional Requirements Notations</a:t>
            </a:r>
          </a:p>
          <a:p>
            <a:pPr eaLnBrk="1" hangingPunct="1">
              <a:buFontTx/>
              <a:buNone/>
            </a:pPr>
            <a:r>
              <a:rPr lang="en-US" altLang="zh-CN" b="1" dirty="0" smtClean="0"/>
              <a:t>    </a:t>
            </a:r>
            <a:r>
              <a:rPr lang="zh-CN" altLang="en-US" b="1" dirty="0" smtClean="0"/>
              <a:t>（其他的需求描述系统） </a:t>
            </a:r>
          </a:p>
          <a:p>
            <a:pPr eaLnBrk="1" hangingPunct="1">
              <a:buFontTx/>
              <a:buNone/>
            </a:pPr>
            <a:r>
              <a:rPr lang="zh-CN" altLang="en-US" b="1" dirty="0" smtClean="0"/>
              <a:t>  </a:t>
            </a:r>
            <a:r>
              <a:rPr lang="en-US" altLang="zh-CN" b="1" dirty="0" smtClean="0">
                <a:solidFill>
                  <a:srgbClr val="FF0066"/>
                </a:solidFill>
              </a:rPr>
              <a:t>Data Flow Diagrams</a:t>
            </a:r>
            <a:r>
              <a:rPr lang="zh-CN" altLang="en-US" b="1" dirty="0" smtClean="0"/>
              <a:t>（</a:t>
            </a:r>
            <a:r>
              <a:rPr lang="en-US" altLang="zh-CN" b="1" dirty="0" smtClean="0">
                <a:solidFill>
                  <a:srgbClr val="0000FF"/>
                </a:solidFill>
              </a:rPr>
              <a:t>DFD</a:t>
            </a:r>
            <a:r>
              <a:rPr lang="zh-CN" altLang="en-US" b="1" dirty="0" smtClean="0">
                <a:solidFill>
                  <a:srgbClr val="0000FF"/>
                </a:solidFill>
              </a:rPr>
              <a:t>数据流图</a:t>
            </a:r>
            <a:r>
              <a:rPr lang="zh-CN" altLang="en-US" b="1" dirty="0" smtClean="0"/>
              <a:t>）</a:t>
            </a:r>
            <a:r>
              <a:rPr lang="en-US" altLang="zh-CN" b="1" dirty="0" smtClean="0"/>
              <a:t>(P172) </a:t>
            </a:r>
          </a:p>
          <a:p>
            <a:pPr eaLnBrk="1" hangingPunct="1">
              <a:buFontTx/>
              <a:buNone/>
            </a:pPr>
            <a:r>
              <a:rPr lang="en-US" altLang="zh-CN" sz="2400" b="1" dirty="0" smtClean="0">
                <a:solidFill>
                  <a:schemeClr val="bg2"/>
                </a:solidFill>
                <a:sym typeface="Wingdings 2" pitchFamily="18" charset="2"/>
              </a:rPr>
              <a:t> purpose: describe how the data flows into the system,</a:t>
            </a:r>
          </a:p>
          <a:p>
            <a:pPr eaLnBrk="1" hangingPunct="1">
              <a:buFontTx/>
              <a:buNone/>
            </a:pPr>
            <a:r>
              <a:rPr lang="en-US" altLang="zh-CN" sz="2400" b="1" dirty="0" smtClean="0">
                <a:solidFill>
                  <a:schemeClr val="bg2"/>
                </a:solidFill>
                <a:sym typeface="Wingdings 2" pitchFamily="18" charset="2"/>
              </a:rPr>
              <a:t>                     how they are </a:t>
            </a:r>
            <a:r>
              <a:rPr lang="en-US" altLang="zh-CN" sz="2400" b="1" dirty="0" err="1" smtClean="0">
                <a:solidFill>
                  <a:schemeClr val="bg2"/>
                </a:solidFill>
                <a:sym typeface="Wingdings 2" pitchFamily="18" charset="2"/>
              </a:rPr>
              <a:t>transformed,and</a:t>
            </a:r>
            <a:r>
              <a:rPr lang="en-US" altLang="zh-CN" sz="2400" b="1" dirty="0" smtClean="0">
                <a:solidFill>
                  <a:schemeClr val="bg2"/>
                </a:solidFill>
                <a:sym typeface="Wingdings 2" pitchFamily="18" charset="2"/>
              </a:rPr>
              <a:t> how they </a:t>
            </a:r>
          </a:p>
          <a:p>
            <a:pPr eaLnBrk="1" hangingPunct="1">
              <a:buFontTx/>
              <a:buNone/>
            </a:pPr>
            <a:r>
              <a:rPr lang="en-US" altLang="zh-CN" sz="2400" b="1" dirty="0" smtClean="0">
                <a:solidFill>
                  <a:schemeClr val="bg2"/>
                </a:solidFill>
                <a:sym typeface="Wingdings 2" pitchFamily="18" charset="2"/>
              </a:rPr>
              <a:t>                     leave the system. (the emphasis is always </a:t>
            </a:r>
          </a:p>
          <a:p>
            <a:pPr eaLnBrk="1" hangingPunct="1">
              <a:buFontTx/>
              <a:buNone/>
            </a:pPr>
            <a:r>
              <a:rPr lang="en-US" altLang="zh-CN" sz="2400" b="1" dirty="0" smtClean="0">
                <a:solidFill>
                  <a:schemeClr val="bg2"/>
                </a:solidFill>
                <a:sym typeface="Wingdings 2" pitchFamily="18" charset="2"/>
              </a:rPr>
              <a:t>                     on the flow of the data, not on the flow of</a:t>
            </a:r>
          </a:p>
          <a:p>
            <a:pPr eaLnBrk="1" hangingPunct="1">
              <a:buFontTx/>
              <a:buNone/>
            </a:pPr>
            <a:r>
              <a:rPr lang="en-US" altLang="zh-CN" sz="2400" b="1" dirty="0" smtClean="0">
                <a:solidFill>
                  <a:schemeClr val="bg2"/>
                </a:solidFill>
                <a:sym typeface="Wingdings 2" pitchFamily="18" charset="2"/>
              </a:rPr>
              <a:t>                     control) </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organization</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加工   数据流向    数据集合   外部项</a:t>
            </a:r>
          </a:p>
        </p:txBody>
      </p:sp>
      <p:sp>
        <p:nvSpPr>
          <p:cNvPr id="69637" name="Oval 4"/>
          <p:cNvSpPr>
            <a:spLocks noChangeArrowheads="1"/>
          </p:cNvSpPr>
          <p:nvPr/>
        </p:nvSpPr>
        <p:spPr bwMode="auto">
          <a:xfrm>
            <a:off x="3581400" y="5638800"/>
            <a:ext cx="381000" cy="304800"/>
          </a:xfrm>
          <a:prstGeom prst="ellipse">
            <a:avLst/>
          </a:prstGeom>
          <a:noFill/>
          <a:ln w="28575">
            <a:solidFill>
              <a:schemeClr val="tx1"/>
            </a:solidFill>
            <a:round/>
            <a:headEnd/>
            <a:tailEnd/>
          </a:ln>
        </p:spPr>
        <p:txBody>
          <a:bodyPr wrap="none" anchor="ctr"/>
          <a:lstStyle/>
          <a:p>
            <a:endParaRPr lang="zh-CN" altLang="en-US"/>
          </a:p>
        </p:txBody>
      </p:sp>
      <p:sp>
        <p:nvSpPr>
          <p:cNvPr id="69638" name="Line 5"/>
          <p:cNvSpPr>
            <a:spLocks noChangeShapeType="1"/>
          </p:cNvSpPr>
          <p:nvPr/>
        </p:nvSpPr>
        <p:spPr bwMode="auto">
          <a:xfrm>
            <a:off x="4800600" y="57912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9639" name="Line 6"/>
          <p:cNvSpPr>
            <a:spLocks noChangeShapeType="1"/>
          </p:cNvSpPr>
          <p:nvPr/>
        </p:nvSpPr>
        <p:spPr bwMode="auto">
          <a:xfrm>
            <a:off x="6248400" y="5867400"/>
            <a:ext cx="381000" cy="0"/>
          </a:xfrm>
          <a:prstGeom prst="line">
            <a:avLst/>
          </a:prstGeom>
          <a:noFill/>
          <a:ln w="28575">
            <a:solidFill>
              <a:schemeClr val="tx1"/>
            </a:solidFill>
            <a:round/>
            <a:headEnd/>
            <a:tailEnd/>
          </a:ln>
        </p:spPr>
        <p:txBody>
          <a:bodyPr wrap="none" anchor="ctr"/>
          <a:lstStyle/>
          <a:p>
            <a:endParaRPr lang="zh-CN" altLang="en-US"/>
          </a:p>
        </p:txBody>
      </p:sp>
      <p:sp>
        <p:nvSpPr>
          <p:cNvPr id="69640" name="Line 7"/>
          <p:cNvSpPr>
            <a:spLocks noChangeShapeType="1"/>
          </p:cNvSpPr>
          <p:nvPr/>
        </p:nvSpPr>
        <p:spPr bwMode="auto">
          <a:xfrm>
            <a:off x="6248400" y="5715000"/>
            <a:ext cx="381000" cy="0"/>
          </a:xfrm>
          <a:prstGeom prst="line">
            <a:avLst/>
          </a:prstGeom>
          <a:noFill/>
          <a:ln w="28575">
            <a:solidFill>
              <a:schemeClr val="tx1"/>
            </a:solidFill>
            <a:round/>
            <a:headEnd/>
            <a:tailEnd/>
          </a:ln>
        </p:spPr>
        <p:txBody>
          <a:bodyPr wrap="none" anchor="ctr"/>
          <a:lstStyle/>
          <a:p>
            <a:endParaRPr lang="zh-CN" altLang="en-US"/>
          </a:p>
        </p:txBody>
      </p:sp>
      <p:sp>
        <p:nvSpPr>
          <p:cNvPr id="69641" name="Rectangle 8"/>
          <p:cNvSpPr>
            <a:spLocks noChangeArrowheads="1"/>
          </p:cNvSpPr>
          <p:nvPr/>
        </p:nvSpPr>
        <p:spPr bwMode="auto">
          <a:xfrm>
            <a:off x="7543800" y="5638800"/>
            <a:ext cx="457200" cy="304800"/>
          </a:xfrm>
          <a:prstGeom prst="rect">
            <a:avLst/>
          </a:prstGeom>
          <a:noFill/>
          <a:ln w="2857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p>
            <a:fld id="{2F9ED179-C89E-42B4-BBA4-DB1988B6FFED}" type="slidenum">
              <a:rPr lang="en-US" altLang="zh-CN" smtClean="0">
                <a:latin typeface="Arial" charset="0"/>
              </a:rPr>
              <a:pPr/>
              <a:t>78</a:t>
            </a:fld>
            <a:endParaRPr lang="en-US" altLang="zh-CN" smtClean="0">
              <a:latin typeface="Arial" charset="0"/>
            </a:endParaRPr>
          </a:p>
        </p:txBody>
      </p:sp>
      <p:sp>
        <p:nvSpPr>
          <p:cNvPr id="70659" name="Rectangle 78"/>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4"/>
          <p:cNvGrpSpPr>
            <a:grpSpLocks/>
          </p:cNvGrpSpPr>
          <p:nvPr/>
        </p:nvGrpSpPr>
        <p:grpSpPr bwMode="auto">
          <a:xfrm>
            <a:off x="323850" y="115888"/>
            <a:ext cx="8820150" cy="6630987"/>
            <a:chOff x="288" y="144"/>
            <a:chExt cx="5472" cy="3597"/>
          </a:xfrm>
        </p:grpSpPr>
        <p:sp>
          <p:nvSpPr>
            <p:cNvPr id="70662" name="Text Box 5"/>
            <p:cNvSpPr txBox="1">
              <a:spLocks noChangeArrowheads="1"/>
            </p:cNvSpPr>
            <p:nvPr/>
          </p:nvSpPr>
          <p:spPr bwMode="auto">
            <a:xfrm>
              <a:off x="336" y="2256"/>
              <a:ext cx="1104" cy="386"/>
            </a:xfrm>
            <a:prstGeom prst="rect">
              <a:avLst/>
            </a:prstGeom>
            <a:noFill/>
            <a:ln w="9525">
              <a:solidFill>
                <a:schemeClr val="tx1"/>
              </a:solid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agencies</a:t>
              </a:r>
            </a:p>
          </p:txBody>
        </p:sp>
        <p:sp>
          <p:nvSpPr>
            <p:cNvPr id="70663" name="Text Box 6"/>
            <p:cNvSpPr txBox="1">
              <a:spLocks noChangeArrowheads="1"/>
            </p:cNvSpPr>
            <p:nvPr/>
          </p:nvSpPr>
          <p:spPr bwMode="auto">
            <a:xfrm>
              <a:off x="1152" y="1584"/>
              <a:ext cx="1104" cy="380"/>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64" name="Text Box 7"/>
            <p:cNvSpPr txBox="1">
              <a:spLocks noChangeArrowheads="1"/>
            </p:cNvSpPr>
            <p:nvPr/>
          </p:nvSpPr>
          <p:spPr bwMode="auto">
            <a:xfrm>
              <a:off x="336" y="1104"/>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Predicted rating</a:t>
              </a:r>
            </a:p>
          </p:txBody>
        </p:sp>
        <p:sp>
          <p:nvSpPr>
            <p:cNvPr id="70665" name="Text Box 8"/>
            <p:cNvSpPr txBox="1">
              <a:spLocks noChangeArrowheads="1"/>
            </p:cNvSpPr>
            <p:nvPr/>
          </p:nvSpPr>
          <p:spPr bwMode="auto">
            <a:xfrm>
              <a:off x="480" y="576"/>
              <a:ext cx="1344"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Episode</a:t>
              </a:r>
            </a:p>
          </p:txBody>
        </p:sp>
        <p:sp>
          <p:nvSpPr>
            <p:cNvPr id="70666" name="Text Box 9"/>
            <p:cNvSpPr txBox="1">
              <a:spLocks noChangeArrowheads="1"/>
            </p:cNvSpPr>
            <p:nvPr/>
          </p:nvSpPr>
          <p:spPr bwMode="auto">
            <a:xfrm>
              <a:off x="528" y="182"/>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Breakchart day</a:t>
              </a:r>
            </a:p>
          </p:txBody>
        </p:sp>
        <p:sp>
          <p:nvSpPr>
            <p:cNvPr id="70667" name="Text Box 10"/>
            <p:cNvSpPr txBox="1">
              <a:spLocks noChangeArrowheads="1"/>
            </p:cNvSpPr>
            <p:nvPr/>
          </p:nvSpPr>
          <p:spPr bwMode="auto">
            <a:xfrm>
              <a:off x="2928" y="144"/>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break</a:t>
              </a:r>
            </a:p>
          </p:txBody>
        </p:sp>
        <p:sp>
          <p:nvSpPr>
            <p:cNvPr id="70668" name="Text Box 11"/>
            <p:cNvSpPr txBox="1">
              <a:spLocks noChangeArrowheads="1"/>
            </p:cNvSpPr>
            <p:nvPr/>
          </p:nvSpPr>
          <p:spPr bwMode="auto">
            <a:xfrm>
              <a:off x="4320" y="576"/>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segment</a:t>
              </a:r>
            </a:p>
          </p:txBody>
        </p:sp>
        <p:sp>
          <p:nvSpPr>
            <p:cNvPr id="70669" name="Text Box 12"/>
            <p:cNvSpPr txBox="1">
              <a:spLocks noChangeArrowheads="1"/>
            </p:cNvSpPr>
            <p:nvPr/>
          </p:nvSpPr>
          <p:spPr bwMode="auto">
            <a:xfrm>
              <a:off x="4800" y="1008"/>
              <a:ext cx="81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Spot rate</a:t>
              </a:r>
            </a:p>
          </p:txBody>
        </p:sp>
        <p:sp>
          <p:nvSpPr>
            <p:cNvPr id="70670" name="Text Box 13"/>
            <p:cNvSpPr txBox="1">
              <a:spLocks noChangeArrowheads="1"/>
            </p:cNvSpPr>
            <p:nvPr/>
          </p:nvSpPr>
          <p:spPr bwMode="auto">
            <a:xfrm>
              <a:off x="4512" y="1536"/>
              <a:ext cx="1248"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period</a:t>
              </a:r>
            </a:p>
          </p:txBody>
        </p:sp>
        <p:sp>
          <p:nvSpPr>
            <p:cNvPr id="70671" name="Text Box 14"/>
            <p:cNvSpPr txBox="1">
              <a:spLocks noChangeArrowheads="1"/>
            </p:cNvSpPr>
            <p:nvPr/>
          </p:nvSpPr>
          <p:spPr bwMode="auto">
            <a:xfrm>
              <a:off x="4176" y="2352"/>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campaign</a:t>
              </a:r>
            </a:p>
          </p:txBody>
        </p:sp>
        <p:sp>
          <p:nvSpPr>
            <p:cNvPr id="70672" name="Text Box 15"/>
            <p:cNvSpPr txBox="1">
              <a:spLocks noChangeArrowheads="1"/>
            </p:cNvSpPr>
            <p:nvPr/>
          </p:nvSpPr>
          <p:spPr bwMode="auto">
            <a:xfrm>
              <a:off x="4272" y="2784"/>
              <a:ext cx="1440"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agency</a:t>
              </a:r>
            </a:p>
          </p:txBody>
        </p:sp>
        <p:sp>
          <p:nvSpPr>
            <p:cNvPr id="70673" name="Text Box 16"/>
            <p:cNvSpPr txBox="1">
              <a:spLocks noChangeArrowheads="1"/>
            </p:cNvSpPr>
            <p:nvPr/>
          </p:nvSpPr>
          <p:spPr bwMode="auto">
            <a:xfrm>
              <a:off x="4704" y="3254"/>
              <a:ext cx="672"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Product</a:t>
              </a:r>
            </a:p>
          </p:txBody>
        </p:sp>
        <p:sp>
          <p:nvSpPr>
            <p:cNvPr id="70674" name="Text Box 17"/>
            <p:cNvSpPr txBox="1">
              <a:spLocks noChangeArrowheads="1"/>
            </p:cNvSpPr>
            <p:nvPr/>
          </p:nvSpPr>
          <p:spPr bwMode="auto">
            <a:xfrm>
              <a:off x="1680" y="2246"/>
              <a:ext cx="1056"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Campaign requirement</a:t>
              </a:r>
            </a:p>
          </p:txBody>
        </p:sp>
        <p:sp>
          <p:nvSpPr>
            <p:cNvPr id="70675" name="Text Box 18"/>
            <p:cNvSpPr txBox="1">
              <a:spLocks noChangeArrowheads="1"/>
            </p:cNvSpPr>
            <p:nvPr/>
          </p:nvSpPr>
          <p:spPr bwMode="auto">
            <a:xfrm>
              <a:off x="1728" y="2784"/>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Suggested campaign</a:t>
              </a:r>
            </a:p>
          </p:txBody>
        </p:sp>
        <p:sp>
          <p:nvSpPr>
            <p:cNvPr id="70676" name="Text Box 19"/>
            <p:cNvSpPr txBox="1">
              <a:spLocks noChangeArrowheads="1"/>
            </p:cNvSpPr>
            <p:nvPr/>
          </p:nvSpPr>
          <p:spPr bwMode="auto">
            <a:xfrm>
              <a:off x="1728" y="3360"/>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77" name="Text Box 20"/>
            <p:cNvSpPr txBox="1">
              <a:spLocks noChangeArrowheads="1"/>
            </p:cNvSpPr>
            <p:nvPr/>
          </p:nvSpPr>
          <p:spPr bwMode="auto">
            <a:xfrm>
              <a:off x="2832" y="998"/>
              <a:ext cx="672"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Suitable time</a:t>
              </a:r>
            </a:p>
          </p:txBody>
        </p:sp>
        <p:sp>
          <p:nvSpPr>
            <p:cNvPr id="70678" name="Text Box 21"/>
            <p:cNvSpPr txBox="1">
              <a:spLocks noChangeArrowheads="1"/>
            </p:cNvSpPr>
            <p:nvPr/>
          </p:nvSpPr>
          <p:spPr bwMode="auto">
            <a:xfrm>
              <a:off x="3360" y="1968"/>
              <a:ext cx="86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Priced time</a:t>
              </a:r>
            </a:p>
          </p:txBody>
        </p:sp>
        <p:sp>
          <p:nvSpPr>
            <p:cNvPr id="70679" name="Text Box 22"/>
            <p:cNvSpPr txBox="1">
              <a:spLocks noChangeArrowheads="1"/>
            </p:cNvSpPr>
            <p:nvPr/>
          </p:nvSpPr>
          <p:spPr bwMode="auto">
            <a:xfrm>
              <a:off x="2544" y="1680"/>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spot</a:t>
              </a:r>
            </a:p>
          </p:txBody>
        </p:sp>
        <p:sp>
          <p:nvSpPr>
            <p:cNvPr id="70680" name="Oval 23"/>
            <p:cNvSpPr>
              <a:spLocks noChangeArrowheads="1"/>
            </p:cNvSpPr>
            <p:nvPr/>
          </p:nvSpPr>
          <p:spPr bwMode="auto">
            <a:xfrm>
              <a:off x="1824" y="528"/>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1" name="Text Box 24"/>
            <p:cNvSpPr txBox="1">
              <a:spLocks noChangeArrowheads="1"/>
            </p:cNvSpPr>
            <p:nvPr/>
          </p:nvSpPr>
          <p:spPr bwMode="auto">
            <a:xfrm>
              <a:off x="2064" y="576"/>
              <a:ext cx="720"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Select suitable time</a:t>
              </a:r>
            </a:p>
          </p:txBody>
        </p:sp>
        <p:sp>
          <p:nvSpPr>
            <p:cNvPr id="70682" name="Oval 25"/>
            <p:cNvSpPr>
              <a:spLocks noChangeArrowheads="1"/>
            </p:cNvSpPr>
            <p:nvPr/>
          </p:nvSpPr>
          <p:spPr bwMode="auto">
            <a:xfrm>
              <a:off x="3456" y="960"/>
              <a:ext cx="864"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3" name="Text Box 26"/>
            <p:cNvSpPr txBox="1">
              <a:spLocks noChangeArrowheads="1"/>
            </p:cNvSpPr>
            <p:nvPr/>
          </p:nvSpPr>
          <p:spPr bwMode="auto">
            <a:xfrm>
              <a:off x="3552" y="1104"/>
              <a:ext cx="720"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Price the  time</a:t>
              </a:r>
            </a:p>
          </p:txBody>
        </p:sp>
        <p:sp>
          <p:nvSpPr>
            <p:cNvPr id="70684" name="Oval 27"/>
            <p:cNvSpPr>
              <a:spLocks noChangeArrowheads="1"/>
            </p:cNvSpPr>
            <p:nvPr/>
          </p:nvSpPr>
          <p:spPr bwMode="auto">
            <a:xfrm>
              <a:off x="2928" y="2496"/>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5" name="Text Box 28"/>
            <p:cNvSpPr txBox="1">
              <a:spLocks noChangeArrowheads="1"/>
            </p:cNvSpPr>
            <p:nvPr/>
          </p:nvSpPr>
          <p:spPr bwMode="auto">
            <a:xfrm>
              <a:off x="3072" y="2544"/>
              <a:ext cx="816"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Create suggested campaign</a:t>
              </a:r>
            </a:p>
          </p:txBody>
        </p:sp>
        <p:sp>
          <p:nvSpPr>
            <p:cNvPr id="70686" name="Line 29"/>
            <p:cNvSpPr>
              <a:spLocks noChangeShapeType="1"/>
            </p:cNvSpPr>
            <p:nvPr/>
          </p:nvSpPr>
          <p:spPr bwMode="auto">
            <a:xfrm>
              <a:off x="384" y="43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7" name="Line 30"/>
            <p:cNvSpPr>
              <a:spLocks noChangeShapeType="1"/>
            </p:cNvSpPr>
            <p:nvPr/>
          </p:nvSpPr>
          <p:spPr bwMode="auto">
            <a:xfrm>
              <a:off x="384" y="1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8" name="Line 31"/>
            <p:cNvSpPr>
              <a:spLocks noChangeShapeType="1"/>
            </p:cNvSpPr>
            <p:nvPr/>
          </p:nvSpPr>
          <p:spPr bwMode="auto">
            <a:xfrm>
              <a:off x="384" y="81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9" name="Line 32"/>
            <p:cNvSpPr>
              <a:spLocks noChangeShapeType="1"/>
            </p:cNvSpPr>
            <p:nvPr/>
          </p:nvSpPr>
          <p:spPr bwMode="auto">
            <a:xfrm>
              <a:off x="384" y="57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0" name="Line 33"/>
            <p:cNvSpPr>
              <a:spLocks noChangeShapeType="1"/>
            </p:cNvSpPr>
            <p:nvPr/>
          </p:nvSpPr>
          <p:spPr bwMode="auto">
            <a:xfrm>
              <a:off x="288" y="13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1" name="Line 34"/>
            <p:cNvSpPr>
              <a:spLocks noChangeShapeType="1"/>
            </p:cNvSpPr>
            <p:nvPr/>
          </p:nvSpPr>
          <p:spPr bwMode="auto">
            <a:xfrm>
              <a:off x="288" y="110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2" name="Line 35"/>
            <p:cNvSpPr>
              <a:spLocks noChangeShapeType="1"/>
            </p:cNvSpPr>
            <p:nvPr/>
          </p:nvSpPr>
          <p:spPr bwMode="auto">
            <a:xfrm>
              <a:off x="2880" y="3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3" name="Line 36"/>
            <p:cNvSpPr>
              <a:spLocks noChangeShapeType="1"/>
            </p:cNvSpPr>
            <p:nvPr/>
          </p:nvSpPr>
          <p:spPr bwMode="auto">
            <a:xfrm>
              <a:off x="2880" y="1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4" name="Line 37"/>
            <p:cNvSpPr>
              <a:spLocks noChangeShapeType="1"/>
            </p:cNvSpPr>
            <p:nvPr/>
          </p:nvSpPr>
          <p:spPr bwMode="auto">
            <a:xfrm>
              <a:off x="1824"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5" name="Line 38"/>
            <p:cNvSpPr>
              <a:spLocks noChangeShapeType="1"/>
            </p:cNvSpPr>
            <p:nvPr/>
          </p:nvSpPr>
          <p:spPr bwMode="auto">
            <a:xfrm>
              <a:off x="1296" y="672"/>
              <a:ext cx="528"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6" name="Line 39"/>
            <p:cNvSpPr>
              <a:spLocks noChangeShapeType="1"/>
            </p:cNvSpPr>
            <p:nvPr/>
          </p:nvSpPr>
          <p:spPr bwMode="auto">
            <a:xfrm flipV="1">
              <a:off x="1632" y="105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7" name="Line 40"/>
            <p:cNvSpPr>
              <a:spLocks noChangeShapeType="1"/>
            </p:cNvSpPr>
            <p:nvPr/>
          </p:nvSpPr>
          <p:spPr bwMode="auto">
            <a:xfrm flipH="1">
              <a:off x="2592"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8" name="Line 41"/>
            <p:cNvSpPr>
              <a:spLocks noChangeShapeType="1"/>
            </p:cNvSpPr>
            <p:nvPr/>
          </p:nvSpPr>
          <p:spPr bwMode="auto">
            <a:xfrm>
              <a:off x="4272" y="81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9" name="Line 42"/>
            <p:cNvSpPr>
              <a:spLocks noChangeShapeType="1"/>
            </p:cNvSpPr>
            <p:nvPr/>
          </p:nvSpPr>
          <p:spPr bwMode="auto">
            <a:xfrm>
              <a:off x="4272" y="57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0" name="Line 43"/>
            <p:cNvSpPr>
              <a:spLocks noChangeShapeType="1"/>
            </p:cNvSpPr>
            <p:nvPr/>
          </p:nvSpPr>
          <p:spPr bwMode="auto">
            <a:xfrm>
              <a:off x="4752" y="124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1" name="Line 44"/>
            <p:cNvSpPr>
              <a:spLocks noChangeShapeType="1"/>
            </p:cNvSpPr>
            <p:nvPr/>
          </p:nvSpPr>
          <p:spPr bwMode="auto">
            <a:xfrm>
              <a:off x="4752" y="100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2" name="Line 45"/>
            <p:cNvSpPr>
              <a:spLocks noChangeShapeType="1"/>
            </p:cNvSpPr>
            <p:nvPr/>
          </p:nvSpPr>
          <p:spPr bwMode="auto">
            <a:xfrm>
              <a:off x="4464" y="177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3" name="Line 46"/>
            <p:cNvSpPr>
              <a:spLocks noChangeShapeType="1"/>
            </p:cNvSpPr>
            <p:nvPr/>
          </p:nvSpPr>
          <p:spPr bwMode="auto">
            <a:xfrm>
              <a:off x="4464" y="153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4" name="Line 47"/>
            <p:cNvSpPr>
              <a:spLocks noChangeShapeType="1"/>
            </p:cNvSpPr>
            <p:nvPr/>
          </p:nvSpPr>
          <p:spPr bwMode="auto">
            <a:xfrm flipH="1">
              <a:off x="4032" y="720"/>
              <a:ext cx="240" cy="24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5" name="Line 48"/>
            <p:cNvSpPr>
              <a:spLocks noChangeShapeType="1"/>
            </p:cNvSpPr>
            <p:nvPr/>
          </p:nvSpPr>
          <p:spPr bwMode="auto">
            <a:xfrm flipH="1">
              <a:off x="4272" y="1104"/>
              <a:ext cx="48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6" name="Line 49"/>
            <p:cNvSpPr>
              <a:spLocks noChangeShapeType="1"/>
            </p:cNvSpPr>
            <p:nvPr/>
          </p:nvSpPr>
          <p:spPr bwMode="auto">
            <a:xfrm flipH="1" flipV="1">
              <a:off x="4224" y="153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7" name="Line 50"/>
            <p:cNvSpPr>
              <a:spLocks noChangeShapeType="1"/>
            </p:cNvSpPr>
            <p:nvPr/>
          </p:nvSpPr>
          <p:spPr bwMode="auto">
            <a:xfrm>
              <a:off x="3696" y="432"/>
              <a:ext cx="96" cy="52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8" name="Line 51"/>
            <p:cNvSpPr>
              <a:spLocks noChangeShapeType="1"/>
            </p:cNvSpPr>
            <p:nvPr/>
          </p:nvSpPr>
          <p:spPr bwMode="auto">
            <a:xfrm>
              <a:off x="2736" y="1056"/>
              <a:ext cx="144" cy="96"/>
            </a:xfrm>
            <a:prstGeom prst="line">
              <a:avLst/>
            </a:prstGeom>
            <a:noFill/>
            <a:ln w="9525">
              <a:solidFill>
                <a:schemeClr val="tx1"/>
              </a:solidFill>
              <a:round/>
              <a:headEnd/>
              <a:tailEnd/>
            </a:ln>
          </p:spPr>
          <p:txBody>
            <a:bodyPr lIns="90000" tIns="46800" rIns="90000" bIns="46800"/>
            <a:lstStyle/>
            <a:p>
              <a:endParaRPr lang="zh-CN" altLang="en-US"/>
            </a:p>
          </p:txBody>
        </p:sp>
        <p:sp>
          <p:nvSpPr>
            <p:cNvPr id="70709" name="Line 52"/>
            <p:cNvSpPr>
              <a:spLocks noChangeShapeType="1"/>
            </p:cNvSpPr>
            <p:nvPr/>
          </p:nvSpPr>
          <p:spPr bwMode="auto">
            <a:xfrm>
              <a:off x="3216" y="1248"/>
              <a:ext cx="24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0" name="Line 53"/>
            <p:cNvSpPr>
              <a:spLocks noChangeShapeType="1"/>
            </p:cNvSpPr>
            <p:nvPr/>
          </p:nvSpPr>
          <p:spPr bwMode="auto">
            <a:xfrm flipV="1">
              <a:off x="960" y="1968"/>
              <a:ext cx="288" cy="288"/>
            </a:xfrm>
            <a:prstGeom prst="line">
              <a:avLst/>
            </a:prstGeom>
            <a:noFill/>
            <a:ln w="9525">
              <a:solidFill>
                <a:schemeClr val="tx1"/>
              </a:solidFill>
              <a:round/>
              <a:headEnd/>
              <a:tailEnd/>
            </a:ln>
          </p:spPr>
          <p:txBody>
            <a:bodyPr lIns="90000" tIns="46800" rIns="90000" bIns="46800"/>
            <a:lstStyle/>
            <a:p>
              <a:endParaRPr lang="zh-CN" altLang="en-US"/>
            </a:p>
          </p:txBody>
        </p:sp>
        <p:sp>
          <p:nvSpPr>
            <p:cNvPr id="70711" name="Line 54"/>
            <p:cNvSpPr>
              <a:spLocks noChangeShapeType="1"/>
            </p:cNvSpPr>
            <p:nvPr/>
          </p:nvSpPr>
          <p:spPr bwMode="auto">
            <a:xfrm flipV="1">
              <a:off x="1536" y="1200"/>
              <a:ext cx="480"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2" name="Line 55"/>
            <p:cNvSpPr>
              <a:spLocks noChangeShapeType="1"/>
            </p:cNvSpPr>
            <p:nvPr/>
          </p:nvSpPr>
          <p:spPr bwMode="auto">
            <a:xfrm>
              <a:off x="4272" y="25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3" name="Line 56"/>
            <p:cNvSpPr>
              <a:spLocks noChangeShapeType="1"/>
            </p:cNvSpPr>
            <p:nvPr/>
          </p:nvSpPr>
          <p:spPr bwMode="auto">
            <a:xfrm>
              <a:off x="4272" y="235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4" name="Line 57"/>
            <p:cNvSpPr>
              <a:spLocks noChangeShapeType="1"/>
            </p:cNvSpPr>
            <p:nvPr/>
          </p:nvSpPr>
          <p:spPr bwMode="auto">
            <a:xfrm>
              <a:off x="4272" y="302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5" name="Line 58"/>
            <p:cNvSpPr>
              <a:spLocks noChangeShapeType="1"/>
            </p:cNvSpPr>
            <p:nvPr/>
          </p:nvSpPr>
          <p:spPr bwMode="auto">
            <a:xfrm>
              <a:off x="4272" y="27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6" name="Line 59"/>
            <p:cNvSpPr>
              <a:spLocks noChangeShapeType="1"/>
            </p:cNvSpPr>
            <p:nvPr/>
          </p:nvSpPr>
          <p:spPr bwMode="auto">
            <a:xfrm>
              <a:off x="4656" y="350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7" name="Line 60"/>
            <p:cNvSpPr>
              <a:spLocks noChangeShapeType="1"/>
            </p:cNvSpPr>
            <p:nvPr/>
          </p:nvSpPr>
          <p:spPr bwMode="auto">
            <a:xfrm>
              <a:off x="4656" y="326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8" name="Line 61"/>
            <p:cNvSpPr>
              <a:spLocks noChangeShapeType="1"/>
            </p:cNvSpPr>
            <p:nvPr/>
          </p:nvSpPr>
          <p:spPr bwMode="auto">
            <a:xfrm flipH="1">
              <a:off x="3888" y="2880"/>
              <a:ext cx="384"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9" name="Line 62"/>
            <p:cNvSpPr>
              <a:spLocks noChangeShapeType="1"/>
            </p:cNvSpPr>
            <p:nvPr/>
          </p:nvSpPr>
          <p:spPr bwMode="auto">
            <a:xfrm flipV="1">
              <a:off x="3792" y="2496"/>
              <a:ext cx="432"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0" name="Line 63"/>
            <p:cNvSpPr>
              <a:spLocks noChangeShapeType="1"/>
            </p:cNvSpPr>
            <p:nvPr/>
          </p:nvSpPr>
          <p:spPr bwMode="auto">
            <a:xfrm>
              <a:off x="3792" y="3072"/>
              <a:ext cx="864"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1" name="Line 64"/>
            <p:cNvSpPr>
              <a:spLocks noChangeShapeType="1"/>
            </p:cNvSpPr>
            <p:nvPr/>
          </p:nvSpPr>
          <p:spPr bwMode="auto">
            <a:xfrm flipH="1">
              <a:off x="3744" y="1680"/>
              <a:ext cx="144" cy="336"/>
            </a:xfrm>
            <a:prstGeom prst="line">
              <a:avLst/>
            </a:prstGeom>
            <a:noFill/>
            <a:ln w="9525">
              <a:solidFill>
                <a:schemeClr val="tx1"/>
              </a:solidFill>
              <a:round/>
              <a:headEnd/>
              <a:tailEnd/>
            </a:ln>
          </p:spPr>
          <p:txBody>
            <a:bodyPr lIns="90000" tIns="46800" rIns="90000" bIns="46800"/>
            <a:lstStyle/>
            <a:p>
              <a:endParaRPr lang="zh-CN" altLang="en-US"/>
            </a:p>
          </p:txBody>
        </p:sp>
        <p:sp>
          <p:nvSpPr>
            <p:cNvPr id="70722" name="Line 65"/>
            <p:cNvSpPr>
              <a:spLocks noChangeShapeType="1"/>
            </p:cNvSpPr>
            <p:nvPr/>
          </p:nvSpPr>
          <p:spPr bwMode="auto">
            <a:xfrm flipH="1">
              <a:off x="3456" y="2160"/>
              <a:ext cx="192"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3" name="Line 66"/>
            <p:cNvSpPr>
              <a:spLocks noChangeShapeType="1"/>
            </p:cNvSpPr>
            <p:nvPr/>
          </p:nvSpPr>
          <p:spPr bwMode="auto">
            <a:xfrm>
              <a:off x="2592" y="1920"/>
              <a:ext cx="110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4" name="Line 67"/>
            <p:cNvSpPr>
              <a:spLocks noChangeShapeType="1"/>
            </p:cNvSpPr>
            <p:nvPr/>
          </p:nvSpPr>
          <p:spPr bwMode="auto">
            <a:xfrm>
              <a:off x="2544" y="1680"/>
              <a:ext cx="1152"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5" name="Line 68"/>
            <p:cNvSpPr>
              <a:spLocks noChangeShapeType="1"/>
            </p:cNvSpPr>
            <p:nvPr/>
          </p:nvSpPr>
          <p:spPr bwMode="auto">
            <a:xfrm>
              <a:off x="2544" y="1200"/>
              <a:ext cx="336"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6" name="Line 69"/>
            <p:cNvSpPr>
              <a:spLocks noChangeShapeType="1"/>
            </p:cNvSpPr>
            <p:nvPr/>
          </p:nvSpPr>
          <p:spPr bwMode="auto">
            <a:xfrm>
              <a:off x="2928" y="1920"/>
              <a:ext cx="288" cy="57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7" name="Line 70"/>
            <p:cNvSpPr>
              <a:spLocks noChangeShapeType="1"/>
            </p:cNvSpPr>
            <p:nvPr/>
          </p:nvSpPr>
          <p:spPr bwMode="auto">
            <a:xfrm>
              <a:off x="1440" y="2448"/>
              <a:ext cx="288"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8" name="Line 71"/>
            <p:cNvSpPr>
              <a:spLocks noChangeShapeType="1"/>
            </p:cNvSpPr>
            <p:nvPr/>
          </p:nvSpPr>
          <p:spPr bwMode="auto">
            <a:xfrm>
              <a:off x="2640" y="2448"/>
              <a:ext cx="384" cy="19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9" name="Line 72"/>
            <p:cNvSpPr>
              <a:spLocks noChangeShapeType="1"/>
            </p:cNvSpPr>
            <p:nvPr/>
          </p:nvSpPr>
          <p:spPr bwMode="auto">
            <a:xfrm>
              <a:off x="2496" y="2448"/>
              <a:ext cx="1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30" name="Line 73"/>
            <p:cNvSpPr>
              <a:spLocks noChangeShapeType="1"/>
            </p:cNvSpPr>
            <p:nvPr/>
          </p:nvSpPr>
          <p:spPr bwMode="auto">
            <a:xfrm flipH="1" flipV="1">
              <a:off x="2304" y="1248"/>
              <a:ext cx="336" cy="120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1" name="Line 74"/>
            <p:cNvSpPr>
              <a:spLocks noChangeShapeType="1"/>
            </p:cNvSpPr>
            <p:nvPr/>
          </p:nvSpPr>
          <p:spPr bwMode="auto">
            <a:xfrm flipV="1">
              <a:off x="2448" y="2880"/>
              <a:ext cx="480" cy="144"/>
            </a:xfrm>
            <a:prstGeom prst="line">
              <a:avLst/>
            </a:prstGeom>
            <a:noFill/>
            <a:ln w="9525">
              <a:solidFill>
                <a:schemeClr val="tx1"/>
              </a:solidFill>
              <a:round/>
              <a:headEnd/>
              <a:tailEnd/>
            </a:ln>
          </p:spPr>
          <p:txBody>
            <a:bodyPr lIns="90000" tIns="46800" rIns="90000" bIns="46800"/>
            <a:lstStyle/>
            <a:p>
              <a:endParaRPr lang="zh-CN" altLang="en-US"/>
            </a:p>
          </p:txBody>
        </p:sp>
        <p:sp>
          <p:nvSpPr>
            <p:cNvPr id="70732" name="Line 75"/>
            <p:cNvSpPr>
              <a:spLocks noChangeShapeType="1"/>
            </p:cNvSpPr>
            <p:nvPr/>
          </p:nvSpPr>
          <p:spPr bwMode="auto">
            <a:xfrm flipV="1">
              <a:off x="2544" y="3072"/>
              <a:ext cx="480" cy="480"/>
            </a:xfrm>
            <a:prstGeom prst="line">
              <a:avLst/>
            </a:prstGeom>
            <a:noFill/>
            <a:ln w="9525">
              <a:solidFill>
                <a:schemeClr val="tx1"/>
              </a:solidFill>
              <a:round/>
              <a:headEnd/>
              <a:tailEnd/>
            </a:ln>
          </p:spPr>
          <p:txBody>
            <a:bodyPr lIns="90000" tIns="46800" rIns="90000" bIns="46800"/>
            <a:lstStyle/>
            <a:p>
              <a:endParaRPr lang="zh-CN" altLang="en-US"/>
            </a:p>
          </p:txBody>
        </p:sp>
        <p:sp>
          <p:nvSpPr>
            <p:cNvPr id="70733" name="Line 76"/>
            <p:cNvSpPr>
              <a:spLocks noChangeShapeType="1"/>
            </p:cNvSpPr>
            <p:nvPr/>
          </p:nvSpPr>
          <p:spPr bwMode="auto">
            <a:xfrm flipH="1" flipV="1">
              <a:off x="1440" y="2592"/>
              <a:ext cx="336" cy="43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4" name="Line 77"/>
            <p:cNvSpPr>
              <a:spLocks noChangeShapeType="1"/>
            </p:cNvSpPr>
            <p:nvPr/>
          </p:nvSpPr>
          <p:spPr bwMode="auto">
            <a:xfrm flipH="1" flipV="1">
              <a:off x="1248" y="2688"/>
              <a:ext cx="480" cy="91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grpSp>
      <p:sp>
        <p:nvSpPr>
          <p:cNvPr id="70661" name="Text Box 79"/>
          <p:cNvSpPr txBox="1">
            <a:spLocks noChangeArrowheads="1"/>
          </p:cNvSpPr>
          <p:nvPr/>
        </p:nvSpPr>
        <p:spPr bwMode="auto">
          <a:xfrm>
            <a:off x="395288" y="5603875"/>
            <a:ext cx="1727200" cy="1135063"/>
          </a:xfrm>
          <a:prstGeom prst="rect">
            <a:avLst/>
          </a:prstGeom>
          <a:noFill/>
          <a:ln w="25400" algn="ctr">
            <a:solidFill>
              <a:srgbClr val="FF0000"/>
            </a:solidFill>
            <a:miter lim="800000"/>
            <a:headEnd/>
            <a:tailEnd/>
          </a:ln>
        </p:spPr>
        <p:txBody>
          <a:bodyPr lIns="92075" tIns="46038" rIns="92075" bIns="46038">
            <a:spAutoFit/>
          </a:bodyPr>
          <a:lstStyle/>
          <a:p>
            <a:pPr marL="342900" indent="-342900">
              <a:lnSpc>
                <a:spcPct val="90000"/>
              </a:lnSpc>
              <a:spcBef>
                <a:spcPct val="0"/>
              </a:spcBef>
            </a:pPr>
            <a:r>
              <a:rPr lang="en-US" altLang="zh-CN" sz="1800"/>
              <a:t>     </a:t>
            </a:r>
            <a:r>
              <a:rPr lang="en-US" altLang="zh-CN" sz="2000"/>
              <a:t>Piccadilly </a:t>
            </a:r>
            <a:r>
              <a:rPr lang="en-US" altLang="zh-CN" sz="1800"/>
              <a:t>Television Airtime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42CE78A6-70C7-42A7-A2D4-19CCF3FF27DD}" type="slidenum">
              <a:rPr lang="en-US" altLang="zh-CN" smtClean="0">
                <a:latin typeface="Arial" charset="0"/>
              </a:rPr>
              <a:pPr/>
              <a:t>79</a:t>
            </a:fld>
            <a:endParaRPr lang="en-US" altLang="zh-CN" smtClean="0">
              <a:latin typeface="Arial" charset="0"/>
            </a:endParaRPr>
          </a:p>
        </p:txBody>
      </p:sp>
      <p:sp>
        <p:nvSpPr>
          <p:cNvPr id="716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168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 5. Object Constraint Language(OCL) </a:t>
            </a:r>
            <a:r>
              <a:rPr lang="en-US" altLang="zh-CN" sz="1800" b="1" dirty="0" smtClean="0"/>
              <a:t>(</a:t>
            </a:r>
            <a:r>
              <a:rPr lang="zh-CN" altLang="en-US" sz="2000" b="1" dirty="0" smtClean="0"/>
              <a:t>大多用于设计</a:t>
            </a:r>
            <a:r>
              <a:rPr lang="en-US" altLang="zh-CN" sz="1800" b="1" dirty="0" smtClean="0"/>
              <a:t>)</a:t>
            </a:r>
          </a:p>
          <a:p>
            <a:pPr eaLnBrk="1" hangingPunct="1">
              <a:lnSpc>
                <a:spcPts val="2500"/>
              </a:lnSpc>
              <a:buFontTx/>
              <a:buNone/>
            </a:pPr>
            <a:r>
              <a:rPr lang="en-US" altLang="zh-CN" sz="2400" b="1" dirty="0" smtClean="0"/>
              <a:t>    ----is specially designed for </a:t>
            </a:r>
            <a:r>
              <a:rPr lang="en-US" altLang="zh-CN" sz="2400" b="1" dirty="0" smtClean="0">
                <a:solidFill>
                  <a:srgbClr val="0000FF"/>
                </a:solidFill>
              </a:rPr>
              <a:t>expressing constraints on </a:t>
            </a:r>
          </a:p>
          <a:p>
            <a:pPr eaLnBrk="1" hangingPunct="1">
              <a:lnSpc>
                <a:spcPts val="2500"/>
              </a:lnSpc>
              <a:buFontTx/>
              <a:buNone/>
            </a:pPr>
            <a:r>
              <a:rPr lang="en-US" altLang="zh-CN" sz="2400" b="1" dirty="0" smtClean="0">
                <a:solidFill>
                  <a:srgbClr val="0000FF"/>
                </a:solidFill>
              </a:rPr>
              <a:t>        object models(</a:t>
            </a:r>
            <a:r>
              <a:rPr lang="zh-CN" altLang="en-US" sz="2400" b="1" dirty="0" smtClean="0">
                <a:solidFill>
                  <a:srgbClr val="0000FF"/>
                </a:solidFill>
              </a:rPr>
              <a:t>对象的约束说明</a:t>
            </a:r>
            <a:r>
              <a:rPr lang="en-US" altLang="zh-CN" sz="2400" b="1" dirty="0" smtClean="0">
                <a:solidFill>
                  <a:srgbClr val="0000FF"/>
                </a:solidFill>
              </a:rPr>
              <a:t>)</a:t>
            </a:r>
            <a:r>
              <a:rPr lang="en-US" altLang="zh-CN" sz="2400" b="1" dirty="0" smtClean="0"/>
              <a:t>, and introduces </a:t>
            </a:r>
          </a:p>
          <a:p>
            <a:pPr eaLnBrk="1" hangingPunct="1">
              <a:lnSpc>
                <a:spcPts val="2500"/>
              </a:lnSpc>
              <a:buFontTx/>
              <a:buNone/>
            </a:pPr>
            <a:r>
              <a:rPr lang="en-US" altLang="zh-CN" sz="2400" b="1" dirty="0" smtClean="0"/>
              <a:t>        language constructs for navigating from one object </a:t>
            </a:r>
          </a:p>
          <a:p>
            <a:pPr eaLnBrk="1" hangingPunct="1">
              <a:lnSpc>
                <a:spcPts val="2500"/>
              </a:lnSpc>
              <a:buFontTx/>
              <a:buNone/>
            </a:pPr>
            <a:r>
              <a:rPr lang="en-US" altLang="zh-CN" sz="2400" b="1" dirty="0" smtClean="0"/>
              <a:t>        to another via association paths, for dealing with </a:t>
            </a:r>
          </a:p>
          <a:p>
            <a:pPr eaLnBrk="1" hangingPunct="1">
              <a:lnSpc>
                <a:spcPts val="2500"/>
              </a:lnSpc>
              <a:buFontTx/>
              <a:buNone/>
            </a:pPr>
            <a:r>
              <a:rPr lang="en-US" altLang="zh-CN" sz="2400" b="1" dirty="0" smtClean="0"/>
              <a:t>        collections of objects, and for expressing queries </a:t>
            </a:r>
          </a:p>
          <a:p>
            <a:pPr eaLnBrk="1" hangingPunct="1">
              <a:lnSpc>
                <a:spcPts val="2500"/>
              </a:lnSpc>
              <a:buFontTx/>
              <a:buNone/>
            </a:pPr>
            <a:r>
              <a:rPr lang="en-US" altLang="zh-CN" sz="2400" b="1" dirty="0" smtClean="0"/>
              <a:t>        on object type .</a:t>
            </a:r>
            <a:r>
              <a:rPr lang="zh-CN" altLang="en-US" sz="2400" b="1" dirty="0" smtClean="0"/>
              <a:t>（可追踪状态、属性变化，但很少用。）</a:t>
            </a:r>
            <a:endParaRPr lang="en-US" altLang="zh-CN" sz="2400" b="1" dirty="0" smtClean="0"/>
          </a:p>
          <a:p>
            <a:pPr eaLnBrk="1" hangingPunct="1">
              <a:lnSpc>
                <a:spcPts val="2500"/>
              </a:lnSpc>
              <a:buFontTx/>
              <a:buNone/>
            </a:pPr>
            <a:r>
              <a:rPr lang="en-US" altLang="zh-CN" sz="2400" b="1" dirty="0" smtClean="0"/>
              <a:t>    ----</a:t>
            </a:r>
            <a:r>
              <a:rPr lang="en-US" altLang="zh-CN" sz="2400" b="1" dirty="0" smtClean="0">
                <a:solidFill>
                  <a:srgbClr val="0000FF"/>
                </a:solidFill>
              </a:rPr>
              <a:t>example: figure 4.18 </a:t>
            </a:r>
            <a:r>
              <a:rPr lang="zh-CN" altLang="en-US" sz="2400" b="1" dirty="0" smtClean="0"/>
              <a:t>。（部分图书馆类的模型）</a:t>
            </a:r>
            <a:endParaRPr lang="en-US" altLang="zh-CN" sz="2400" b="1" dirty="0" smtClean="0"/>
          </a:p>
          <a:p>
            <a:pPr eaLnBrk="1" hangingPunct="1">
              <a:lnSpc>
                <a:spcPts val="2500"/>
              </a:lnSpc>
              <a:buFontTx/>
              <a:buNone/>
            </a:pPr>
            <a:r>
              <a:rPr lang="en-US" altLang="zh-CN" sz="2400" b="1" dirty="0" smtClean="0"/>
              <a:t>        </a:t>
            </a:r>
            <a:r>
              <a:rPr lang="en-US" altLang="zh-CN" sz="2000" b="1" dirty="0" smtClean="0"/>
              <a:t>----</a:t>
            </a:r>
            <a:r>
              <a:rPr lang="zh-CN" altLang="en-US" sz="2000" b="1" dirty="0" smtClean="0"/>
              <a:t>最左边约束：规定主顾的罚金不能是负数。</a:t>
            </a:r>
            <a:r>
              <a:rPr lang="en-US" altLang="zh-CN" sz="2000" b="1" dirty="0" smtClean="0"/>
              <a:t>(Fines&gt;=0)</a:t>
            </a:r>
          </a:p>
          <a:p>
            <a:pPr eaLnBrk="1" hangingPunct="1">
              <a:lnSpc>
                <a:spcPts val="2500"/>
              </a:lnSpc>
              <a:buFontTx/>
              <a:buNone/>
            </a:pPr>
            <a:r>
              <a:rPr lang="en-US" altLang="zh-CN" sz="2000" b="1" dirty="0" smtClean="0"/>
              <a:t>         ----</a:t>
            </a:r>
            <a:r>
              <a:rPr lang="zh-CN" altLang="en-US" sz="2000" b="1" dirty="0" smtClean="0"/>
              <a:t>最上面约束：通过对某些实例和对象中属性和操作的</a:t>
            </a:r>
            <a:endParaRPr lang="en-US" altLang="zh-CN" sz="2000" b="1" dirty="0" smtClean="0"/>
          </a:p>
          <a:p>
            <a:pPr eaLnBrk="1" hangingPunct="1">
              <a:lnSpc>
                <a:spcPts val="2500"/>
              </a:lnSpc>
              <a:buFontTx/>
              <a:buNone/>
            </a:pPr>
            <a:r>
              <a:rPr lang="en-US" altLang="zh-CN" sz="2000" b="1" dirty="0" smtClean="0"/>
              <a:t>             </a:t>
            </a:r>
            <a:r>
              <a:rPr lang="zh-CN" altLang="en-US" sz="2000" b="1" dirty="0" smtClean="0"/>
              <a:t>一阶运算性说明，指出了其图书编目号码的唯一性。</a:t>
            </a:r>
            <a:endParaRPr lang="en-US" altLang="zh-CN" sz="2000" b="1" dirty="0" smtClean="0"/>
          </a:p>
          <a:p>
            <a:pPr eaLnBrk="1" hangingPunct="1">
              <a:lnSpc>
                <a:spcPts val="2500"/>
              </a:lnSpc>
              <a:buFontTx/>
              <a:buNone/>
            </a:pPr>
            <a:r>
              <a:rPr lang="en-US" altLang="zh-CN" sz="2000" b="1" dirty="0" smtClean="0"/>
              <a:t>         ----</a:t>
            </a:r>
            <a:r>
              <a:rPr lang="zh-CN" altLang="en-US" sz="2000" b="1" dirty="0" smtClean="0"/>
              <a:t>最下面约束：方法</a:t>
            </a:r>
            <a:r>
              <a:rPr lang="en-US" altLang="zh-CN" sz="2000" b="1" dirty="0" smtClean="0"/>
              <a:t>borrow()</a:t>
            </a:r>
            <a:r>
              <a:rPr lang="zh-CN" altLang="en-US" sz="2000" b="1" dirty="0" smtClean="0"/>
              <a:t>操作的前置条件和后置条件。</a:t>
            </a:r>
            <a:endParaRPr lang="en-US" altLang="zh-CN" sz="2000" b="1" dirty="0" smtClean="0"/>
          </a:p>
          <a:p>
            <a:pPr eaLnBrk="1" hangingPunct="1">
              <a:lnSpc>
                <a:spcPts val="2500"/>
              </a:lnSpc>
              <a:buFontTx/>
              <a:buNone/>
            </a:pPr>
            <a:r>
              <a:rPr lang="en-US" altLang="zh-CN" sz="2400" b="1" dirty="0" smtClean="0"/>
              <a:t>    ----</a:t>
            </a:r>
            <a:r>
              <a:rPr lang="zh-CN" altLang="en-US" sz="2400" b="1" dirty="0" smtClean="0">
                <a:solidFill>
                  <a:srgbClr val="0000FF"/>
                </a:solidFill>
              </a:rPr>
              <a:t>对象约束语言</a:t>
            </a:r>
            <a:r>
              <a:rPr lang="en-US" altLang="zh-CN" sz="2400" b="1" dirty="0" smtClean="0"/>
              <a:t>(OCL) </a:t>
            </a:r>
            <a:r>
              <a:rPr lang="zh-CN" altLang="en-US" sz="2400" b="1" dirty="0" smtClean="0"/>
              <a:t>，是常态化的类图说明和注释。</a:t>
            </a:r>
            <a:endParaRPr lang="en-US" altLang="zh-CN"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latin typeface="Arial" charset="0"/>
              </a:rPr>
              <a:pPr/>
              <a:t>8</a:t>
            </a:fld>
            <a:endParaRPr lang="en-US" altLang="zh-CN" smtClean="0">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requirement</a:t>
            </a:r>
            <a:r>
              <a:rPr lang="en-US" altLang="zh-CN" sz="2400" b="1" dirty="0" smtClean="0">
                <a:solidFill>
                  <a:schemeClr val="bg2"/>
                </a:solidFill>
                <a:sym typeface="Wingdings 2" pitchFamily="18" charset="2"/>
              </a:rPr>
              <a:t>(P143)</a:t>
            </a:r>
          </a:p>
          <a:p>
            <a:pPr eaLnBrk="1" hangingPunct="1">
              <a:lnSpc>
                <a:spcPct val="80000"/>
              </a:lnSpc>
              <a:buFontTx/>
              <a:buNone/>
            </a:pPr>
            <a:r>
              <a:rPr lang="en-US" altLang="zh-CN" sz="2400" b="1" dirty="0" smtClean="0">
                <a:solidFill>
                  <a:schemeClr val="bg2"/>
                </a:solidFill>
                <a:sym typeface="Wingdings 2" pitchFamily="18" charset="2"/>
              </a:rPr>
              <a:t>      A: definition: it i</a:t>
            </a:r>
            <a:r>
              <a:rPr lang="en-US" altLang="zh-CN" sz="2400" b="1" dirty="0" smtClean="0"/>
              <a:t>s an comprehensive </a:t>
            </a:r>
            <a:r>
              <a:rPr lang="en-US" altLang="zh-CN" sz="2400" b="1" u="sng" dirty="0" smtClean="0">
                <a:solidFill>
                  <a:srgbClr val="0000FF"/>
                </a:solidFill>
              </a:rPr>
              <a:t>expression</a:t>
            </a:r>
            <a:r>
              <a:rPr lang="en-US" altLang="zh-CN" sz="2400" b="1" dirty="0" smtClean="0"/>
              <a:t> of </a:t>
            </a:r>
          </a:p>
          <a:p>
            <a:pPr eaLnBrk="1" hangingPunct="1">
              <a:lnSpc>
                <a:spcPct val="80000"/>
              </a:lnSpc>
              <a:buFontTx/>
              <a:buNone/>
            </a:pPr>
            <a:r>
              <a:rPr lang="en-US" altLang="zh-CN" sz="2400" b="1" dirty="0" smtClean="0"/>
              <a:t>         desired behavior which dealing with objects, states, </a:t>
            </a:r>
          </a:p>
          <a:p>
            <a:pPr eaLnBrk="1" hangingPunct="1">
              <a:lnSpc>
                <a:spcPct val="80000"/>
              </a:lnSpc>
              <a:buFontTx/>
              <a:buNone/>
            </a:pPr>
            <a:r>
              <a:rPr lang="en-US" altLang="zh-CN" sz="2400" b="1" dirty="0" smtClean="0"/>
              <a:t>         functions. (</a:t>
            </a:r>
            <a:r>
              <a:rPr lang="zh-CN" altLang="en-US" sz="2400" b="1" dirty="0" smtClean="0"/>
              <a:t>是对</a:t>
            </a:r>
            <a:r>
              <a:rPr lang="zh-CN" altLang="en-US" sz="2400" b="1" u="sng" dirty="0" smtClean="0"/>
              <a:t>来自用户的关于软件系统的期望行为</a:t>
            </a:r>
          </a:p>
          <a:p>
            <a:pPr eaLnBrk="1" hangingPunct="1">
              <a:lnSpc>
                <a:spcPct val="80000"/>
              </a:lnSpc>
              <a:buFontTx/>
              <a:buNone/>
            </a:pPr>
            <a:r>
              <a:rPr lang="zh-CN" altLang="en-US" sz="2400" b="1" dirty="0" smtClean="0"/>
              <a:t>         </a:t>
            </a:r>
            <a:r>
              <a:rPr lang="zh-CN" altLang="en-US" sz="2400" b="1" u="sng" dirty="0" smtClean="0"/>
              <a:t>的综合描述</a:t>
            </a:r>
            <a:r>
              <a:rPr lang="en-US" altLang="zh-CN" sz="2400" b="1" dirty="0" smtClean="0"/>
              <a:t>, </a:t>
            </a:r>
            <a:r>
              <a:rPr lang="zh-CN" altLang="en-US" sz="2400" b="1" dirty="0" smtClean="0"/>
              <a:t>涉及系统的对象、状态、约束，功能等</a:t>
            </a:r>
            <a:r>
              <a:rPr lang="en-US" altLang="zh-CN" sz="2400" b="1" dirty="0" smtClean="0"/>
              <a:t>) </a:t>
            </a:r>
          </a:p>
          <a:p>
            <a:pPr eaLnBrk="1" hangingPunct="1">
              <a:lnSpc>
                <a:spcPct val="80000"/>
              </a:lnSpc>
              <a:buFontTx/>
              <a:buNone/>
            </a:pPr>
            <a:r>
              <a:rPr lang="en-US" altLang="zh-CN" sz="2400" b="1" dirty="0" smtClean="0"/>
              <a:t>      B: task: understand customer</a:t>
            </a:r>
            <a:r>
              <a:rPr lang="en-US" altLang="zh-CN" sz="2400" b="1" dirty="0" smtClean="0">
                <a:latin typeface="Times New Roman" pitchFamily="18" charset="0"/>
              </a:rPr>
              <a:t>’</a:t>
            </a:r>
            <a:r>
              <a:rPr lang="en-US" altLang="zh-CN" sz="2400" b="1" dirty="0" smtClean="0"/>
              <a:t>s problems and need </a:t>
            </a:r>
          </a:p>
          <a:p>
            <a:pPr eaLnBrk="1" hangingPunct="1">
              <a:lnSpc>
                <a:spcPct val="80000"/>
              </a:lnSpc>
              <a:buFontTx/>
              <a:buNone/>
            </a:pPr>
            <a:r>
              <a:rPr lang="en-US" altLang="zh-CN" sz="2400" b="1" dirty="0" smtClean="0"/>
              <a:t>          ----</a:t>
            </a:r>
            <a:r>
              <a:rPr lang="zh-CN" altLang="en-US" sz="2400" b="1" dirty="0" smtClean="0"/>
              <a:t>构建工资单生成系统：每两星期发放一次工资，具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有一定薪水级别的雇员的工资发放方法（存入账户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或发放现金），客户对工资单的访问要求（是门户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级别还是端口级别的认证）等等。（原始需求）</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寻找需求的内容：雇员（标识关键实体），雇员的</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每星期的薪水计算不得超过</a:t>
            </a:r>
            <a:r>
              <a:rPr lang="en-US" altLang="zh-CN" sz="2400" b="1" dirty="0" smtClean="0"/>
              <a:t>40</a:t>
            </a:r>
            <a:r>
              <a:rPr lang="zh-CN" altLang="en-US" sz="2400" b="1" dirty="0" smtClean="0"/>
              <a:t>小时（限定或约束），</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雇员</a:t>
            </a:r>
            <a:r>
              <a:rPr lang="en-US" altLang="zh-CN" sz="2400" b="1" dirty="0" smtClean="0"/>
              <a:t>Y</a:t>
            </a:r>
            <a:r>
              <a:rPr lang="zh-CN" altLang="en-US" sz="2400" b="1" dirty="0" smtClean="0"/>
              <a:t>是雇员</a:t>
            </a:r>
            <a:r>
              <a:rPr lang="en-US" altLang="zh-CN" sz="2400" b="1" dirty="0" smtClean="0"/>
              <a:t>X</a:t>
            </a:r>
            <a:r>
              <a:rPr lang="zh-CN" altLang="en-US" sz="2400" b="1" dirty="0" smtClean="0"/>
              <a:t>的领导时则有权改变雇员</a:t>
            </a:r>
            <a:r>
              <a:rPr lang="en-US" altLang="zh-CN" sz="2400" b="1" dirty="0" smtClean="0"/>
              <a:t>X</a:t>
            </a:r>
            <a:r>
              <a:rPr lang="zh-CN" altLang="en-US" sz="2400" b="1" dirty="0" smtClean="0"/>
              <a:t>的薪水</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（标识实体间的关系）</a:t>
            </a:r>
            <a:r>
              <a:rPr lang="en-US" altLang="zh-CN" sz="2400" b="1" dirty="0"/>
              <a:t> </a:t>
            </a:r>
            <a:r>
              <a:rPr lang="zh-CN" altLang="en-US" sz="2400" b="1" dirty="0" smtClean="0"/>
              <a:t>（较正式需求）</a:t>
            </a:r>
            <a:endParaRPr lang="en-US" altLang="zh-CN" sz="2400" b="1" dirty="0" smtClean="0"/>
          </a:p>
        </p:txBody>
      </p:sp>
      <p:sp>
        <p:nvSpPr>
          <p:cNvPr id="14342" name="Line 6"/>
          <p:cNvSpPr>
            <a:spLocks noChangeShapeType="1"/>
          </p:cNvSpPr>
          <p:nvPr/>
        </p:nvSpPr>
        <p:spPr bwMode="auto">
          <a:xfrm flipV="1">
            <a:off x="684213" y="2060575"/>
            <a:ext cx="647700" cy="360363"/>
          </a:xfrm>
          <a:prstGeom prst="line">
            <a:avLst/>
          </a:prstGeom>
          <a:noFill/>
          <a:ln w="28575">
            <a:solidFill>
              <a:srgbClr val="800000"/>
            </a:solidFill>
            <a:round/>
            <a:headEnd/>
            <a:tailEnd type="triangle" w="med" len="med"/>
          </a:ln>
        </p:spPr>
        <p:txBody>
          <a:bodyPr lIns="92075" tIns="46038" rIns="92075" bIns="46038"/>
          <a:lstStyle/>
          <a:p>
            <a:endParaRPr lang="zh-CN" altLang="en-US"/>
          </a:p>
        </p:txBody>
      </p:sp>
      <p:sp>
        <p:nvSpPr>
          <p:cNvPr id="7" name="Text Box 4"/>
          <p:cNvSpPr txBox="1">
            <a:spLocks noChangeArrowheads="1"/>
          </p:cNvSpPr>
          <p:nvPr/>
        </p:nvSpPr>
        <p:spPr bwMode="auto">
          <a:xfrm>
            <a:off x="25400" y="2457450"/>
            <a:ext cx="1258888" cy="1258888"/>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
              </a:spcBef>
              <a:buClr>
                <a:srgbClr val="003366"/>
              </a:buClr>
            </a:pPr>
            <a:r>
              <a:rPr lang="en-US" altLang="zh-CN" sz="1800" dirty="0">
                <a:solidFill>
                  <a:srgbClr val="003366"/>
                </a:solidFill>
              </a:rPr>
              <a:t>2.3</a:t>
            </a:r>
            <a:r>
              <a:rPr lang="zh-CN" altLang="en-US" sz="1800" dirty="0">
                <a:solidFill>
                  <a:srgbClr val="003366"/>
                </a:solidFill>
              </a:rPr>
              <a:t>节静态</a:t>
            </a:r>
          </a:p>
          <a:p>
            <a:pPr marL="342900" indent="-342900">
              <a:spcBef>
                <a:spcPct val="5000"/>
              </a:spcBef>
              <a:buClr>
                <a:srgbClr val="003366"/>
              </a:buClr>
            </a:pPr>
            <a:r>
              <a:rPr lang="zh-CN" altLang="en-US" sz="1800" dirty="0">
                <a:solidFill>
                  <a:srgbClr val="003366"/>
                </a:solidFill>
              </a:rPr>
              <a:t>建模</a:t>
            </a:r>
            <a:r>
              <a:rPr lang="en-US" altLang="zh-CN" sz="1800" dirty="0">
                <a:solidFill>
                  <a:srgbClr val="003366"/>
                </a:solidFill>
              </a:rPr>
              <a:t>:</a:t>
            </a:r>
            <a:r>
              <a:rPr lang="zh-CN" altLang="en-US" sz="1800" dirty="0">
                <a:solidFill>
                  <a:srgbClr val="003366"/>
                </a:solidFill>
              </a:rPr>
              <a:t>工件</a:t>
            </a:r>
            <a:r>
              <a:rPr lang="en-US" altLang="zh-CN" sz="1800" dirty="0">
                <a:solidFill>
                  <a:srgbClr val="003366"/>
                </a:solidFill>
              </a:rPr>
              <a:t>,</a:t>
            </a:r>
          </a:p>
          <a:p>
            <a:pPr marL="342900" indent="-342900">
              <a:spcBef>
                <a:spcPct val="5000"/>
              </a:spcBef>
              <a:buClr>
                <a:srgbClr val="003366"/>
              </a:buClr>
            </a:pPr>
            <a:r>
              <a:rPr lang="zh-CN" altLang="en-US" sz="1800" dirty="0">
                <a:solidFill>
                  <a:srgbClr val="003366"/>
                </a:solidFill>
              </a:rPr>
              <a:t>活动</a:t>
            </a:r>
            <a:r>
              <a:rPr lang="en-US" altLang="zh-CN" sz="1800" dirty="0">
                <a:solidFill>
                  <a:srgbClr val="003366"/>
                </a:solidFill>
              </a:rPr>
              <a:t>,</a:t>
            </a:r>
            <a:r>
              <a:rPr lang="zh-CN" altLang="en-US" sz="1800" dirty="0">
                <a:solidFill>
                  <a:srgbClr val="003366"/>
                </a:solidFill>
              </a:rPr>
              <a:t>规则</a:t>
            </a:r>
            <a:r>
              <a:rPr lang="en-US" altLang="zh-CN" sz="1800" dirty="0">
                <a:solidFill>
                  <a:srgbClr val="003366"/>
                </a:solidFill>
              </a:rPr>
              <a:t>/</a:t>
            </a:r>
          </a:p>
          <a:p>
            <a:pPr marL="342900" indent="-342900">
              <a:spcBef>
                <a:spcPct val="5000"/>
              </a:spcBef>
              <a:buClr>
                <a:srgbClr val="003366"/>
              </a:buClr>
            </a:pPr>
            <a:r>
              <a:rPr lang="zh-CN" altLang="en-US" sz="1800" dirty="0">
                <a:solidFill>
                  <a:srgbClr val="003366"/>
                </a:solidFill>
              </a:rPr>
              <a:t>状态等等</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80</a:t>
            </a:fld>
            <a:endParaRPr lang="en-US" altLang="zh-CN"/>
          </a:p>
        </p:txBody>
      </p:sp>
      <p:pic>
        <p:nvPicPr>
          <p:cNvPr id="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2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789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latin typeface="Arial" charset="0"/>
              </a:rPr>
              <a:pPr/>
              <a:t>81</a:t>
            </a:fld>
            <a:endParaRPr lang="en-US" altLang="zh-CN" smtClean="0">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4.6 Requirements and Specification Languages</a:t>
            </a:r>
          </a:p>
          <a:p>
            <a:pPr eaLnBrk="1" hangingPunct="1">
              <a:buFontTx/>
              <a:buNone/>
            </a:pPr>
            <a:r>
              <a:rPr lang="en-US" altLang="zh-CN" b="1" dirty="0" smtClean="0"/>
              <a:t> 1. UML (OMG2003)</a:t>
            </a:r>
            <a:r>
              <a:rPr lang="zh-CN" altLang="en-US" b="1" dirty="0" smtClean="0"/>
              <a:t>（统一建模语言）</a:t>
            </a:r>
            <a:endParaRPr lang="en-US" altLang="zh-CN" b="1" dirty="0" smtClean="0"/>
          </a:p>
          <a:p>
            <a:pPr eaLnBrk="1" hangingPunct="1">
              <a:buFontTx/>
              <a:buNone/>
            </a:pPr>
            <a:r>
              <a:rPr lang="en-US" altLang="zh-CN" sz="2400" b="1" dirty="0" smtClean="0"/>
              <a:t>     1+9 graphical modeling notations</a:t>
            </a:r>
          </a:p>
          <a:p>
            <a:pPr eaLnBrk="1" hangingPunct="1">
              <a:buFontTx/>
              <a:buNone/>
            </a:pPr>
            <a:r>
              <a:rPr lang="en-US" altLang="zh-CN" sz="2400" b="1" dirty="0" smtClean="0"/>
              <a:t>     + OCL constraint language</a:t>
            </a:r>
          </a:p>
          <a:p>
            <a:pPr lvl="1" eaLnBrk="1" hangingPunct="1">
              <a:buFont typeface="Wingdings" panose="05000000000000000000" pitchFamily="2" charset="2"/>
              <a:buChar char="Ø"/>
            </a:pPr>
            <a:r>
              <a:rPr lang="zh-CN" altLang="en-US" b="1" dirty="0"/>
              <a:t>用</a:t>
            </a:r>
            <a:r>
              <a:rPr lang="zh-CN" altLang="en-US" b="1" dirty="0" smtClean="0"/>
              <a:t>例图（一种高层的</a:t>
            </a:r>
            <a:r>
              <a:rPr lang="en-US" altLang="zh-CN" b="1" dirty="0" smtClean="0"/>
              <a:t>DFD</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类</a:t>
            </a:r>
            <a:r>
              <a:rPr lang="zh-CN" altLang="en-US" b="1" dirty="0" smtClean="0"/>
              <a:t>图（一种</a:t>
            </a:r>
            <a:r>
              <a:rPr lang="en-US" altLang="zh-CN" b="1" dirty="0" smtClean="0"/>
              <a:t>ER</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时序</a:t>
            </a:r>
            <a:r>
              <a:rPr lang="zh-CN" altLang="en-US" b="1" dirty="0" smtClean="0"/>
              <a:t>图与协作图（一种事件流踪迹）</a:t>
            </a:r>
            <a:endParaRPr lang="en-US" altLang="zh-CN" b="1" dirty="0" smtClean="0"/>
          </a:p>
          <a:p>
            <a:pPr lvl="1" eaLnBrk="1" hangingPunct="1">
              <a:buFont typeface="Wingdings" panose="05000000000000000000" pitchFamily="2" charset="2"/>
              <a:buChar char="Ø"/>
            </a:pPr>
            <a:r>
              <a:rPr lang="zh-CN" altLang="en-US" b="1" dirty="0" smtClean="0"/>
              <a:t>状态图（一种状态机模型）</a:t>
            </a:r>
            <a:endParaRPr lang="en-US" altLang="zh-CN" b="1" dirty="0" smtClean="0"/>
          </a:p>
          <a:p>
            <a:pPr lvl="1" eaLnBrk="1" hangingPunct="1">
              <a:buFont typeface="Wingdings" panose="05000000000000000000" pitchFamily="2" charset="2"/>
              <a:buChar char="Ø"/>
            </a:pPr>
            <a:r>
              <a:rPr lang="en-US" altLang="zh-CN" b="1" dirty="0" smtClean="0"/>
              <a:t>OCL</a:t>
            </a:r>
            <a:r>
              <a:rPr lang="zh-CN" altLang="en-US" b="1" dirty="0" smtClean="0"/>
              <a:t>特性（逻辑描述）</a:t>
            </a:r>
            <a:endParaRPr lang="en-US" altLang="zh-CN" b="1" dirty="0" smtClean="0"/>
          </a:p>
          <a:p>
            <a:pPr eaLnBrk="1" hangingPunct="1">
              <a:buFontTx/>
              <a:buNone/>
            </a:pPr>
            <a:r>
              <a:rPr lang="en-US" altLang="zh-CN" sz="2400" b="1" dirty="0" smtClean="0"/>
              <a:t> </a:t>
            </a:r>
            <a:endParaRPr lang="en-US" altLang="zh-CN" b="1" dirty="0"/>
          </a:p>
          <a:p>
            <a:pPr eaLnBrk="1" hangingPunct="1">
              <a:buFontTx/>
              <a:buNone/>
            </a:pPr>
            <a:endParaRPr lang="en-US" altLang="zh-CN"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solidFill>
                  <a:srgbClr val="FFFFFF"/>
                </a:solidFill>
                <a:latin typeface="Arial" charset="0"/>
              </a:rPr>
              <a:pPr/>
              <a:t>82</a:t>
            </a:fld>
            <a:endParaRPr lang="en-US" altLang="zh-CN" smtClean="0">
              <a:solidFill>
                <a:srgbClr val="FFFFFF"/>
              </a:solidFill>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SDL(Specification and Description Language)</a:t>
            </a:r>
          </a:p>
          <a:p>
            <a:pPr eaLnBrk="1" hangingPunct="1">
              <a:buFontTx/>
              <a:buNone/>
            </a:pPr>
            <a:r>
              <a:rPr lang="en-US" altLang="zh-CN" b="1" dirty="0" smtClean="0"/>
              <a:t>     (ITU2002)</a:t>
            </a:r>
            <a:r>
              <a:rPr lang="zh-CN" altLang="en-US" b="1" dirty="0" smtClean="0"/>
              <a:t>（规格说明和描述语言）（略）</a:t>
            </a:r>
            <a:endParaRPr lang="en-US" altLang="zh-CN" b="1" dirty="0" smtClean="0"/>
          </a:p>
          <a:p>
            <a:pPr eaLnBrk="1" hangingPunct="1">
              <a:buFontTx/>
              <a:buNone/>
            </a:pPr>
            <a:r>
              <a:rPr lang="en-US" altLang="zh-CN" b="1" dirty="0" smtClean="0"/>
              <a:t>    </a:t>
            </a:r>
            <a:r>
              <a:rPr lang="en-US" altLang="zh-CN" sz="2400" b="1" dirty="0" smtClean="0"/>
              <a:t>three graphical diagrams</a:t>
            </a:r>
          </a:p>
          <a:p>
            <a:pPr eaLnBrk="1" hangingPunct="1">
              <a:buFontTx/>
              <a:buNone/>
            </a:pPr>
            <a:r>
              <a:rPr lang="en-US" altLang="zh-CN" sz="2400" b="1" dirty="0" smtClean="0"/>
              <a:t>     + algebraic specifications for defining </a:t>
            </a:r>
          </a:p>
          <a:p>
            <a:pPr eaLnBrk="1" hangingPunct="1">
              <a:buFontTx/>
              <a:buNone/>
            </a:pPr>
            <a:r>
              <a:rPr lang="en-US" altLang="zh-CN" sz="2400" b="1" dirty="0" smtClean="0"/>
              <a:t>        complex data types</a:t>
            </a:r>
          </a:p>
        </p:txBody>
      </p:sp>
    </p:spTree>
    <p:extLst>
      <p:ext uri="{BB962C8B-B14F-4D97-AF65-F5344CB8AC3E}">
        <p14:creationId xmlns:p14="http://schemas.microsoft.com/office/powerpoint/2010/main" val="38069568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5C4A8791-8027-416D-8A97-2FC9B26CAC26}" type="slidenum">
              <a:rPr lang="en-US" altLang="zh-CN" smtClean="0">
                <a:latin typeface="Arial" charset="0"/>
              </a:rPr>
              <a:pPr/>
              <a:t>83</a:t>
            </a:fld>
            <a:endParaRPr lang="en-US" altLang="zh-CN" smtClean="0">
              <a:latin typeface="Arial" charset="0"/>
            </a:endParaRPr>
          </a:p>
        </p:txBody>
      </p:sp>
      <p:sp>
        <p:nvSpPr>
          <p:cNvPr id="737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3732"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smtClean="0"/>
              <a:t>4.7 Prototyping requirements(</a:t>
            </a:r>
            <a:r>
              <a:rPr lang="zh-CN" altLang="en-US" b="1" smtClean="0"/>
              <a:t>原型化需求</a:t>
            </a:r>
            <a:r>
              <a:rPr lang="en-US" altLang="zh-CN" b="1" smtClean="0"/>
              <a:t>)(P191)</a:t>
            </a:r>
          </a:p>
          <a:p>
            <a:pPr eaLnBrk="1" hangingPunct="1">
              <a:lnSpc>
                <a:spcPct val="80000"/>
              </a:lnSpc>
              <a:buFontTx/>
              <a:buNone/>
            </a:pPr>
            <a:r>
              <a:rPr lang="en-US" altLang="zh-CN" sz="2000" b="1" smtClean="0"/>
              <a:t> cause:A: </a:t>
            </a:r>
            <a:r>
              <a:rPr lang="zh-CN" altLang="en-US" sz="2000" b="1" smtClean="0"/>
              <a:t>用户有时不能严格确定自己的详细</a:t>
            </a:r>
            <a:r>
              <a:rPr lang="en-US" altLang="zh-CN" sz="2000" b="1" smtClean="0"/>
              <a:t>/</a:t>
            </a:r>
            <a:r>
              <a:rPr lang="zh-CN" altLang="en-US" sz="2000" b="1" smtClean="0"/>
              <a:t>完整的需求</a:t>
            </a:r>
          </a:p>
          <a:p>
            <a:pPr eaLnBrk="1" hangingPunct="1">
              <a:lnSpc>
                <a:spcPct val="80000"/>
              </a:lnSpc>
              <a:buFontTx/>
              <a:buNone/>
            </a:pPr>
            <a:r>
              <a:rPr lang="zh-CN" altLang="en-US" sz="2000" b="1" smtClean="0"/>
              <a:t>             </a:t>
            </a:r>
            <a:r>
              <a:rPr lang="en-US" altLang="zh-CN" sz="2000" b="1" smtClean="0"/>
              <a:t>B: </a:t>
            </a:r>
            <a:r>
              <a:rPr lang="zh-CN" altLang="en-US" sz="2000" b="1" smtClean="0"/>
              <a:t>用户有确定的需求</a:t>
            </a:r>
            <a:r>
              <a:rPr lang="en-US" altLang="zh-CN" sz="2000" b="1" smtClean="0"/>
              <a:t>,</a:t>
            </a:r>
            <a:r>
              <a:rPr lang="zh-CN" altLang="en-US" sz="2000" b="1" smtClean="0"/>
              <a:t>但开发者自己无法肯定方案是否真实可行</a:t>
            </a:r>
          </a:p>
          <a:p>
            <a:pPr eaLnBrk="1" hangingPunct="1">
              <a:lnSpc>
                <a:spcPct val="80000"/>
              </a:lnSpc>
              <a:buFontTx/>
              <a:buNone/>
            </a:pPr>
            <a:r>
              <a:rPr lang="zh-CN" altLang="en-US" sz="2000" b="1" smtClean="0"/>
              <a:t>             </a:t>
            </a:r>
            <a:r>
              <a:rPr lang="en-US" altLang="zh-CN" sz="2000" b="1" smtClean="0"/>
              <a:t>C: </a:t>
            </a:r>
            <a:r>
              <a:rPr lang="zh-CN" altLang="en-US" sz="2000" b="1" smtClean="0"/>
              <a:t>建立原型可帮助获取需求的细节</a:t>
            </a:r>
            <a:r>
              <a:rPr lang="en-US" altLang="zh-CN" sz="2000" b="1" smtClean="0"/>
              <a:t>(P191-s2-L8)---</a:t>
            </a:r>
            <a:r>
              <a:rPr lang="zh-CN" altLang="en-US" sz="2000" b="1" smtClean="0"/>
              <a:t>需改进的地</a:t>
            </a:r>
          </a:p>
          <a:p>
            <a:pPr eaLnBrk="1" hangingPunct="1">
              <a:lnSpc>
                <a:spcPct val="80000"/>
              </a:lnSpc>
              <a:buFontTx/>
              <a:buNone/>
            </a:pPr>
            <a:r>
              <a:rPr lang="zh-CN" altLang="en-US" sz="2000" b="1" smtClean="0"/>
              <a:t>                 方、多余的特征、缺失的功能等。以帮助用户确定最终方案。</a:t>
            </a:r>
          </a:p>
          <a:p>
            <a:pPr eaLnBrk="1" hangingPunct="1">
              <a:lnSpc>
                <a:spcPct val="80000"/>
              </a:lnSpc>
              <a:buFontTx/>
              <a:buNone/>
            </a:pPr>
            <a:r>
              <a:rPr lang="zh-CN" altLang="en-US" b="1" smtClean="0"/>
              <a:t> </a:t>
            </a:r>
            <a:r>
              <a:rPr lang="en-US" altLang="zh-CN" b="1" smtClean="0"/>
              <a:t>1. </a:t>
            </a:r>
            <a:r>
              <a:rPr lang="en-US" altLang="zh-CN" b="1" smtClean="0">
                <a:solidFill>
                  <a:srgbClr val="FF0066"/>
                </a:solidFill>
              </a:rPr>
              <a:t>Throw-away prototypes</a:t>
            </a:r>
            <a:r>
              <a:rPr lang="zh-CN" altLang="en-US" b="1" smtClean="0"/>
              <a:t>（抛弃式原型）</a:t>
            </a:r>
          </a:p>
          <a:p>
            <a:pPr eaLnBrk="1" hangingPunct="1">
              <a:lnSpc>
                <a:spcPct val="80000"/>
              </a:lnSpc>
              <a:buFontTx/>
              <a:buNone/>
            </a:pPr>
            <a:r>
              <a:rPr lang="zh-CN" altLang="en-US" sz="2400" b="1" smtClean="0"/>
              <a:t>     </a:t>
            </a:r>
            <a:r>
              <a:rPr lang="en-US" altLang="zh-CN" sz="2400" b="1" smtClean="0"/>
              <a:t>----</a:t>
            </a:r>
            <a:r>
              <a:rPr lang="zh-CN" altLang="en-US" sz="2400" b="1" smtClean="0"/>
              <a:t>仅用于了解问题、探索可行性，并不打算用来作为将来</a:t>
            </a:r>
          </a:p>
          <a:p>
            <a:pPr eaLnBrk="1" hangingPunct="1">
              <a:lnSpc>
                <a:spcPct val="80000"/>
              </a:lnSpc>
              <a:buFontTx/>
              <a:buNone/>
            </a:pPr>
            <a:r>
              <a:rPr lang="zh-CN" altLang="en-US" sz="2400" b="1" smtClean="0"/>
              <a:t>          实际提交系统的一部分，而是用完扔掉。</a:t>
            </a:r>
          </a:p>
          <a:p>
            <a:pPr eaLnBrk="1" hangingPunct="1">
              <a:lnSpc>
                <a:spcPct val="80000"/>
              </a:lnSpc>
              <a:buFontTx/>
              <a:buNone/>
            </a:pPr>
            <a:r>
              <a:rPr lang="zh-CN" altLang="en-US" b="1" smtClean="0"/>
              <a:t> </a:t>
            </a:r>
            <a:r>
              <a:rPr lang="en-US" altLang="zh-CN" b="1" smtClean="0"/>
              <a:t>2. </a:t>
            </a:r>
            <a:r>
              <a:rPr lang="en-US" altLang="zh-CN" b="1" smtClean="0">
                <a:solidFill>
                  <a:srgbClr val="FF0066"/>
                </a:solidFill>
              </a:rPr>
              <a:t>Evolutionary prototypes</a:t>
            </a:r>
            <a:r>
              <a:rPr lang="zh-CN" altLang="en-US" b="1" smtClean="0"/>
              <a:t>（进化式原型）</a:t>
            </a:r>
          </a:p>
          <a:p>
            <a:pPr eaLnBrk="1" hangingPunct="1">
              <a:lnSpc>
                <a:spcPct val="80000"/>
              </a:lnSpc>
              <a:buFontTx/>
              <a:buNone/>
            </a:pPr>
            <a:r>
              <a:rPr lang="zh-CN" altLang="en-US" sz="2400" b="1" smtClean="0"/>
              <a:t>    </a:t>
            </a:r>
            <a:r>
              <a:rPr lang="en-US" altLang="zh-CN" sz="2400" b="1" smtClean="0"/>
              <a:t>----</a:t>
            </a:r>
            <a:r>
              <a:rPr lang="zh-CN" altLang="en-US" sz="2400" b="1" smtClean="0"/>
              <a:t>用于了解问题，并作为将来准备提交的系统的一部分。</a:t>
            </a:r>
          </a:p>
          <a:p>
            <a:pPr eaLnBrk="1" hangingPunct="1">
              <a:lnSpc>
                <a:spcPct val="80000"/>
              </a:lnSpc>
              <a:buFontTx/>
              <a:buNone/>
            </a:pPr>
            <a:r>
              <a:rPr lang="zh-CN" altLang="en-US" sz="2400" b="1" smtClean="0"/>
              <a:t>           </a:t>
            </a:r>
            <a:r>
              <a:rPr lang="en-US" altLang="zh-CN" sz="2400" b="1" smtClean="0"/>
              <a:t>Rapid prototyping (both upper techniques) </a:t>
            </a:r>
          </a:p>
          <a:p>
            <a:pPr eaLnBrk="1" hangingPunct="1">
              <a:lnSpc>
                <a:spcPct val="80000"/>
              </a:lnSpc>
              <a:buFontTx/>
              <a:buNone/>
            </a:pPr>
            <a:r>
              <a:rPr lang="en-US" altLang="zh-CN" sz="2400" b="1" smtClean="0"/>
              <a:t>       </a:t>
            </a:r>
            <a:r>
              <a:rPr lang="en-US" altLang="zh-CN" sz="2400" b="1" smtClean="0">
                <a:solidFill>
                  <a:srgbClr val="FF0066"/>
                </a:solidFill>
              </a:rPr>
              <a:t>feature</a:t>
            </a:r>
            <a:r>
              <a:rPr lang="en-US" altLang="zh-CN" sz="2400" b="1" smtClean="0"/>
              <a:t>: </a:t>
            </a:r>
            <a:r>
              <a:rPr lang="en-US" altLang="zh-CN" sz="2400" b="1" smtClean="0">
                <a:solidFill>
                  <a:schemeClr val="bg2"/>
                </a:solidFill>
                <a:sym typeface="Wingdings 2" pitchFamily="18" charset="2"/>
              </a:rPr>
              <a:t></a:t>
            </a:r>
            <a:r>
              <a:rPr lang="en-US" altLang="zh-CN" sz="2400" b="1" smtClean="0"/>
              <a:t>prototyping before designing</a:t>
            </a:r>
            <a:endParaRPr lang="en-US" altLang="zh-CN" sz="2400" b="1" smtClean="0">
              <a:solidFill>
                <a:schemeClr val="bg2"/>
              </a:solidFill>
              <a:sym typeface="Wingdings 2" pitchFamily="18" charset="2"/>
            </a:endParaRPr>
          </a:p>
          <a:p>
            <a:pPr eaLnBrk="1" hangingPunct="1">
              <a:lnSpc>
                <a:spcPct val="80000"/>
              </a:lnSpc>
              <a:buFontTx/>
              <a:buNone/>
            </a:pPr>
            <a:r>
              <a:rPr lang="en-US" altLang="zh-CN" sz="2400" b="1" smtClean="0">
                <a:solidFill>
                  <a:schemeClr val="bg2"/>
                </a:solidFill>
                <a:sym typeface="Wingdings 2" pitchFamily="18" charset="2"/>
              </a:rPr>
              <a:t>                     help to understand requirement to decide </a:t>
            </a:r>
          </a:p>
          <a:p>
            <a:pPr eaLnBrk="1" hangingPunct="1">
              <a:lnSpc>
                <a:spcPct val="80000"/>
              </a:lnSpc>
              <a:buFontTx/>
              <a:buNone/>
            </a:pPr>
            <a:r>
              <a:rPr lang="en-US" altLang="zh-CN" sz="2400" b="1" smtClean="0">
                <a:solidFill>
                  <a:schemeClr val="bg2"/>
                </a:solidFill>
                <a:sym typeface="Wingdings 2" pitchFamily="18" charset="2"/>
              </a:rPr>
              <a:t>                         final design</a:t>
            </a:r>
            <a:r>
              <a:rPr lang="zh-CN" altLang="en-US" sz="2400" b="1" smtClean="0">
                <a:solidFill>
                  <a:schemeClr val="bg2"/>
                </a:solidFill>
                <a:sym typeface="Wingdings 2" pitchFamily="18" charset="2"/>
              </a:rPr>
              <a:t>。 </a:t>
            </a:r>
          </a:p>
        </p:txBody>
      </p:sp>
      <p:sp>
        <p:nvSpPr>
          <p:cNvPr id="73733" name="AutoShape 4"/>
          <p:cNvSpPr>
            <a:spLocks noChangeArrowheads="1"/>
          </p:cNvSpPr>
          <p:nvPr/>
        </p:nvSpPr>
        <p:spPr bwMode="auto">
          <a:xfrm>
            <a:off x="827088" y="5445125"/>
            <a:ext cx="925512" cy="215900"/>
          </a:xfrm>
          <a:prstGeom prst="rightArrow">
            <a:avLst>
              <a:gd name="adj1" fmla="val 50000"/>
              <a:gd name="adj2" fmla="val 107169"/>
            </a:avLst>
          </a:prstGeom>
          <a:solidFill>
            <a:schemeClr val="tx1"/>
          </a:solidFill>
          <a:ln w="9525">
            <a:solidFill>
              <a:schemeClr val="tx1"/>
            </a:solidFill>
            <a:miter lim="800000"/>
            <a:headEnd/>
            <a:tailEnd/>
          </a:ln>
        </p:spPr>
        <p:txBody>
          <a:bodyPr wrap="none" anchor="ctr"/>
          <a:lstStyle/>
          <a:p>
            <a:endParaRPr lang="zh-CN" altLang="en-US"/>
          </a:p>
        </p:txBody>
      </p:sp>
      <p:sp>
        <p:nvSpPr>
          <p:cNvPr id="73734" name="AutoShape 6"/>
          <p:cNvSpPr>
            <a:spLocks noChangeArrowheads="1"/>
          </p:cNvSpPr>
          <p:nvPr/>
        </p:nvSpPr>
        <p:spPr bwMode="auto">
          <a:xfrm flipV="1">
            <a:off x="900113" y="5661025"/>
            <a:ext cx="503237" cy="288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9050" algn="ctr">
            <a:solidFill>
              <a:srgbClr val="0000FF"/>
            </a:solidFill>
            <a:miter lim="800000"/>
            <a:headEnd/>
            <a:tailEnd/>
          </a:ln>
        </p:spPr>
        <p:txBody>
          <a:bodyPr wrap="none" lIns="92075" tIns="46038" rIns="92075" bIns="46038" anchor="ctr"/>
          <a:lstStyle/>
          <a:p>
            <a:endParaRPr lang="zh-CN" altLang="en-US"/>
          </a:p>
        </p:txBody>
      </p:sp>
      <p:sp>
        <p:nvSpPr>
          <p:cNvPr id="113671" name="AutoShape 7"/>
          <p:cNvSpPr>
            <a:spLocks/>
          </p:cNvSpPr>
          <p:nvPr/>
        </p:nvSpPr>
        <p:spPr bwMode="auto">
          <a:xfrm>
            <a:off x="0" y="836712"/>
            <a:ext cx="750888" cy="5210175"/>
          </a:xfrm>
          <a:prstGeom prst="borderCallout1">
            <a:avLst>
              <a:gd name="adj1" fmla="val 1796"/>
              <a:gd name="adj2" fmla="val 84778"/>
              <a:gd name="adj3" fmla="val 1796"/>
              <a:gd name="adj4" fmla="val 60042"/>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sz="2000" dirty="0"/>
              <a:t>详细</a:t>
            </a:r>
          </a:p>
          <a:p>
            <a:pPr marL="342900" indent="-342900" algn="ctr"/>
            <a:r>
              <a:rPr lang="zh-CN" altLang="en-US" sz="2000" dirty="0"/>
              <a:t>评论</a:t>
            </a:r>
          </a:p>
          <a:p>
            <a:pPr marL="342900" indent="-342900" algn="ctr"/>
            <a:r>
              <a:rPr lang="zh-CN" altLang="en-US" sz="2000" dirty="0"/>
              <a:t>一个</a:t>
            </a:r>
          </a:p>
          <a:p>
            <a:pPr marL="342900" indent="-342900" algn="ctr"/>
            <a:r>
              <a:rPr lang="zh-CN" altLang="en-US" sz="2000" dirty="0"/>
              <a:t>现有</a:t>
            </a:r>
          </a:p>
          <a:p>
            <a:pPr marL="342900" indent="-342900" algn="ctr"/>
            <a:r>
              <a:rPr lang="zh-CN" altLang="en-US" sz="2000" dirty="0"/>
              <a:t>产品</a:t>
            </a:r>
          </a:p>
          <a:p>
            <a:pPr marL="342900" indent="-342900" algn="ctr"/>
            <a:r>
              <a:rPr lang="zh-CN" altLang="en-US" sz="2000" dirty="0"/>
              <a:t>比详</a:t>
            </a:r>
          </a:p>
          <a:p>
            <a:pPr marL="342900" indent="-342900" algn="ctr"/>
            <a:r>
              <a:rPr lang="zh-CN" altLang="en-US" sz="2000" dirty="0"/>
              <a:t>细想</a:t>
            </a:r>
          </a:p>
          <a:p>
            <a:pPr marL="342900" indent="-342900" algn="ctr"/>
            <a:r>
              <a:rPr lang="zh-CN" altLang="en-US" sz="2000" dirty="0"/>
              <a:t>象一</a:t>
            </a:r>
          </a:p>
          <a:p>
            <a:pPr marL="342900" indent="-342900" algn="ctr"/>
            <a:r>
              <a:rPr lang="zh-CN" altLang="en-US" sz="2000" dirty="0"/>
              <a:t>个新</a:t>
            </a:r>
          </a:p>
          <a:p>
            <a:pPr marL="342900" indent="-342900" algn="ctr"/>
            <a:r>
              <a:rPr lang="zh-CN" altLang="en-US" sz="2000" dirty="0"/>
              <a:t>产品</a:t>
            </a:r>
          </a:p>
          <a:p>
            <a:pPr marL="342900" indent="-342900" algn="ctr"/>
            <a:r>
              <a:rPr lang="zh-CN" altLang="en-US" sz="2000" dirty="0"/>
              <a:t>要容</a:t>
            </a:r>
          </a:p>
          <a:p>
            <a:pPr marL="342900" indent="-342900" algn="ctr"/>
            <a:r>
              <a:rPr lang="zh-CN" altLang="en-US" sz="2000" dirty="0"/>
              <a:t>易得</a:t>
            </a:r>
          </a:p>
          <a:p>
            <a:pPr marL="342900" indent="-342900" algn="ctr"/>
            <a:r>
              <a:rPr lang="zh-CN" altLang="en-US" sz="2000" dirty="0"/>
              <a:t>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ppt_x"/>
                                          </p:val>
                                        </p:tav>
                                        <p:tav tm="100000">
                                          <p:val>
                                            <p:strVal val="#ppt_x"/>
                                          </p:val>
                                        </p:tav>
                                      </p:tavLst>
                                    </p:anim>
                                    <p:anim calcmode="lin" valueType="num">
                                      <p:cBhvr additive="base">
                                        <p:cTn id="8"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345EFC09-23FA-4B55-9ABD-69BB6FFB4D1E}" type="slidenum">
              <a:rPr lang="en-US" altLang="zh-CN" smtClean="0">
                <a:latin typeface="Arial" charset="0"/>
              </a:rPr>
              <a:pPr/>
              <a:t>84</a:t>
            </a:fld>
            <a:endParaRPr lang="en-US" altLang="zh-CN" smtClean="0">
              <a:latin typeface="Arial" charset="0"/>
            </a:endParaRPr>
          </a:p>
        </p:txBody>
      </p:sp>
      <p:sp>
        <p:nvSpPr>
          <p:cNvPr id="7475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475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itchFamily="18" charset="2"/>
              </a:rPr>
              <a:t> 3. Example</a:t>
            </a:r>
            <a:r>
              <a:rPr lang="en-US" altLang="zh-CN" b="1" dirty="0" smtClean="0">
                <a:solidFill>
                  <a:schemeClr val="bg2"/>
                </a:solidFill>
                <a:sym typeface="Wingdings" pitchFamily="2" charset="2"/>
              </a:rPr>
              <a:t> ----</a:t>
            </a:r>
            <a:r>
              <a:rPr lang="en-US" altLang="zh-CN" b="1" dirty="0" smtClean="0">
                <a:solidFill>
                  <a:srgbClr val="0000FF"/>
                </a:solidFill>
                <a:sym typeface="Wingdings" pitchFamily="2" charset="2"/>
              </a:rPr>
              <a:t>prototyping use interface (</a:t>
            </a:r>
            <a:r>
              <a:rPr lang="zh-CN" altLang="en-US" b="1" dirty="0" smtClean="0">
                <a:solidFill>
                  <a:srgbClr val="0000FF"/>
                </a:solidFill>
                <a:sym typeface="Wingdings" pitchFamily="2" charset="2"/>
              </a:rPr>
              <a:t>界面</a:t>
            </a:r>
            <a:endParaRPr lang="en-US" altLang="zh-CN" b="1" dirty="0" smtClean="0">
              <a:solidFill>
                <a:srgbClr val="0000FF"/>
              </a:solidFill>
              <a:sym typeface="Wingdings" pitchFamily="2" charset="2"/>
            </a:endParaRPr>
          </a:p>
          <a:p>
            <a:pPr eaLnBrk="1" hangingPunct="1">
              <a:buFontTx/>
              <a:buNone/>
            </a:pPr>
            <a:r>
              <a:rPr lang="en-US" altLang="zh-CN" b="1" dirty="0" smtClean="0">
                <a:solidFill>
                  <a:srgbClr val="0000FF"/>
                </a:solidFill>
                <a:sym typeface="Wingdings" pitchFamily="2" charset="2"/>
              </a:rPr>
              <a:t>                          </a:t>
            </a:r>
            <a:r>
              <a:rPr lang="zh-CN" altLang="en-US" b="1" dirty="0" smtClean="0">
                <a:solidFill>
                  <a:srgbClr val="0000FF"/>
                </a:solidFill>
                <a:sym typeface="Wingdings" pitchFamily="2" charset="2"/>
              </a:rPr>
              <a:t>原型</a:t>
            </a:r>
            <a:r>
              <a:rPr lang="en-US" altLang="zh-CN" b="1" dirty="0" smtClean="0">
                <a:solidFill>
                  <a:srgbClr val="0000FF"/>
                </a:solidFill>
                <a:sym typeface="Wingdings" pitchFamily="2" charset="2"/>
              </a:rPr>
              <a:t>)  </a:t>
            </a:r>
            <a:r>
              <a:rPr lang="en-US" altLang="zh-CN" b="1" dirty="0" smtClean="0">
                <a:solidFill>
                  <a:schemeClr val="bg2"/>
                </a:solidFill>
                <a:sym typeface="Wingdings" pitchFamily="2" charset="2"/>
              </a:rPr>
              <a:t>in the stage of requirement </a:t>
            </a:r>
          </a:p>
          <a:p>
            <a:pPr eaLnBrk="1" hangingPunct="1">
              <a:buFontTx/>
              <a:buNone/>
            </a:pPr>
            <a:r>
              <a:rPr lang="en-US" altLang="zh-CN" b="1" dirty="0" smtClean="0">
                <a:solidFill>
                  <a:schemeClr val="bg2"/>
                </a:solidFill>
                <a:sym typeface="Wingdings" pitchFamily="2" charset="2"/>
              </a:rPr>
              <a:t>                          capturing.  </a:t>
            </a:r>
            <a:r>
              <a:rPr lang="zh-CN" altLang="en-US" b="1" dirty="0" smtClean="0">
                <a:solidFill>
                  <a:schemeClr val="bg2"/>
                </a:solidFill>
                <a:sym typeface="Wingdings" pitchFamily="2" charset="2"/>
              </a:rPr>
              <a:t>（教练员笔记）</a:t>
            </a:r>
            <a:endParaRPr lang="en-US" altLang="zh-CN" b="1" dirty="0" smtClean="0">
              <a:solidFill>
                <a:schemeClr val="bg2"/>
              </a:solidFill>
              <a:sym typeface="Wingdings" pitchFamily="2" charset="2"/>
            </a:endParaRPr>
          </a:p>
          <a:p>
            <a:pPr eaLnBrk="1" hangingPunct="1">
              <a:buFontTx/>
              <a:buNone/>
            </a:pPr>
            <a:r>
              <a:rPr lang="en-US" altLang="zh-CN" b="1" dirty="0" smtClean="0">
                <a:solidFill>
                  <a:schemeClr val="bg2"/>
                </a:solidFill>
                <a:sym typeface="Wingdings" pitchFamily="2" charset="2"/>
              </a:rPr>
              <a:t>                          (fig4.23,  4.24,  4.25)</a:t>
            </a:r>
          </a:p>
          <a:p>
            <a:pPr eaLnBrk="1" hangingPunct="1">
              <a:buFontTx/>
              <a:buNone/>
            </a:pPr>
            <a:r>
              <a:rPr lang="en-US" altLang="zh-CN" b="1" dirty="0" smtClean="0">
                <a:solidFill>
                  <a:schemeClr val="bg2"/>
                </a:solidFill>
                <a:sym typeface="Wingdings" pitchFamily="2" charset="2"/>
              </a:rPr>
              <a:t> 4. </a:t>
            </a:r>
            <a:r>
              <a:rPr lang="en-US" altLang="zh-CN" b="1" dirty="0" smtClean="0">
                <a:solidFill>
                  <a:srgbClr val="FF0066"/>
                </a:solidFill>
                <a:sym typeface="Wingdings" pitchFamily="2" charset="2"/>
              </a:rPr>
              <a:t>Purpose</a:t>
            </a:r>
            <a:r>
              <a:rPr lang="en-US" altLang="zh-CN" b="1" dirty="0" smtClean="0">
                <a:solidFill>
                  <a:schemeClr val="bg2"/>
                </a:solidFill>
                <a:sym typeface="Wingdings" pitchFamily="2" charset="2"/>
              </a:rPr>
              <a:t>: (of </a:t>
            </a:r>
            <a:r>
              <a:rPr lang="en-US" altLang="zh-CN" b="1" dirty="0" smtClean="0"/>
              <a:t>prototyping requirements)</a:t>
            </a:r>
          </a:p>
          <a:p>
            <a:pPr eaLnBrk="1" hangingPunct="1">
              <a:buFontTx/>
              <a:buNone/>
            </a:pPr>
            <a:r>
              <a:rPr lang="en-US" altLang="zh-CN" sz="2400" b="1" dirty="0" smtClean="0"/>
              <a:t>    A: </a:t>
            </a:r>
            <a:r>
              <a:rPr lang="zh-CN" altLang="en-US" sz="2400" b="1" dirty="0" smtClean="0"/>
              <a:t>有的需求难以用文字和符号说明</a:t>
            </a:r>
            <a:r>
              <a:rPr lang="en-US" altLang="zh-CN" sz="2400" b="1" dirty="0" smtClean="0"/>
              <a:t>,</a:t>
            </a:r>
            <a:r>
              <a:rPr lang="zh-CN" altLang="en-US" sz="2400" b="1" dirty="0" smtClean="0"/>
              <a:t>而原型可以帮助我们解</a:t>
            </a:r>
          </a:p>
          <a:p>
            <a:pPr eaLnBrk="1" hangingPunct="1">
              <a:buFontTx/>
              <a:buNone/>
            </a:pPr>
            <a:r>
              <a:rPr lang="zh-CN" altLang="en-US" sz="2400" b="1" dirty="0" smtClean="0"/>
              <a:t>         决这个问题</a:t>
            </a:r>
            <a:r>
              <a:rPr lang="en-US" altLang="zh-CN" sz="2400" b="1" dirty="0" smtClean="0"/>
              <a:t>---- find </a:t>
            </a:r>
            <a:r>
              <a:rPr lang="en-US" altLang="zh-CN" sz="2400" b="1" dirty="0" smtClean="0">
                <a:latin typeface="Times New Roman" pitchFamily="18" charset="0"/>
              </a:rPr>
              <a:t>“</a:t>
            </a:r>
            <a:r>
              <a:rPr lang="en-US" altLang="zh-CN" sz="2400" b="1" dirty="0" smtClean="0"/>
              <a:t>good look and feel</a:t>
            </a:r>
            <a:r>
              <a:rPr lang="en-US" altLang="zh-CN" sz="2400" b="1" dirty="0" smtClean="0">
                <a:latin typeface="Times New Roman" pitchFamily="18" charset="0"/>
              </a:rPr>
              <a:t>”</a:t>
            </a:r>
            <a:r>
              <a:rPr lang="zh-CN" altLang="en-US" sz="2400" b="1" dirty="0" smtClean="0"/>
              <a:t>（原型化的</a:t>
            </a:r>
          </a:p>
          <a:p>
            <a:pPr eaLnBrk="1" hangingPunct="1">
              <a:buFontTx/>
              <a:buNone/>
            </a:pPr>
            <a:r>
              <a:rPr lang="zh-CN" altLang="en-US" sz="2400" b="1" dirty="0" smtClean="0"/>
              <a:t>         过程可帮助我们找到 </a:t>
            </a:r>
            <a:r>
              <a:rPr lang="zh-CN" altLang="en-US" sz="2400" b="1" dirty="0" smtClean="0">
                <a:latin typeface="Times New Roman" pitchFamily="18" charset="0"/>
              </a:rPr>
              <a:t>“</a:t>
            </a:r>
            <a:r>
              <a:rPr lang="zh-CN" altLang="en-US" sz="2400" b="1" dirty="0" smtClean="0"/>
              <a:t>好的视觉和感觉</a:t>
            </a:r>
            <a:r>
              <a:rPr lang="zh-CN" altLang="en-US" sz="2400" b="1" dirty="0" smtClean="0">
                <a:latin typeface="Times New Roman" pitchFamily="18" charset="0"/>
              </a:rPr>
              <a:t>”</a:t>
            </a:r>
            <a:r>
              <a:rPr lang="zh-CN" altLang="en-US" sz="2400" b="1" dirty="0" smtClean="0"/>
              <a:t>）。</a:t>
            </a:r>
          </a:p>
          <a:p>
            <a:pPr eaLnBrk="1" hangingPunct="1">
              <a:buFontTx/>
              <a:buNone/>
            </a:pPr>
            <a:r>
              <a:rPr lang="zh-CN" altLang="en-US" sz="2400" b="1" dirty="0" smtClean="0"/>
              <a:t>    </a:t>
            </a:r>
            <a:r>
              <a:rPr lang="en-US" altLang="zh-CN" sz="2400" b="1" dirty="0" smtClean="0"/>
              <a:t>B: evaluate efficiency and performance  ( about </a:t>
            </a:r>
          </a:p>
          <a:p>
            <a:pPr eaLnBrk="1" hangingPunct="1">
              <a:buFontTx/>
              <a:buNone/>
            </a:pPr>
            <a:r>
              <a:rPr lang="en-US" altLang="zh-CN" sz="2400" b="1" dirty="0" smtClean="0"/>
              <a:t>         nonfunctional requirements )</a:t>
            </a:r>
            <a:r>
              <a:rPr lang="zh-CN" altLang="en-US" sz="2400" b="1" dirty="0" smtClean="0"/>
              <a:t>。</a:t>
            </a:r>
          </a:p>
          <a:p>
            <a:pPr eaLnBrk="1" hangingPunct="1">
              <a:buFontTx/>
              <a:buNone/>
            </a:pPr>
            <a:r>
              <a:rPr lang="zh-CN" altLang="en-US" sz="2400" b="1" dirty="0" smtClean="0"/>
              <a:t>        （对非功能性需求，可以评价性能和效率）。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p:spPr>
        <p:txBody>
          <a:bodyPr/>
          <a:lstStyle/>
          <a:p>
            <a:fld id="{CF8FE383-0DD1-4749-8C7E-E8496178D31F}" type="slidenum">
              <a:rPr lang="en-US" altLang="zh-CN" smtClean="0">
                <a:latin typeface="Arial" charset="0"/>
              </a:rPr>
              <a:pPr/>
              <a:t>85</a:t>
            </a:fld>
            <a:endParaRPr lang="en-US" altLang="zh-CN" smtClean="0">
              <a:latin typeface="Arial" charset="0"/>
            </a:endParaRPr>
          </a:p>
        </p:txBody>
      </p:sp>
      <p:sp>
        <p:nvSpPr>
          <p:cNvPr id="75779" name="Rectangle 4"/>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226309" name="Picture 5"/>
          <p:cNvPicPr>
            <a:picLocks noChangeAspect="1" noChangeArrowheads="1"/>
          </p:cNvPicPr>
          <p:nvPr/>
        </p:nvPicPr>
        <p:blipFill>
          <a:blip r:embed="rId3" cstate="print"/>
          <a:srcRect/>
          <a:stretch>
            <a:fillRect/>
          </a:stretch>
        </p:blipFill>
        <p:spPr bwMode="auto">
          <a:xfrm>
            <a:off x="323850" y="0"/>
            <a:ext cx="4176713" cy="3573463"/>
          </a:xfrm>
          <a:prstGeom prst="rect">
            <a:avLst/>
          </a:prstGeom>
          <a:noFill/>
          <a:ln w="9525">
            <a:noFill/>
            <a:miter lim="800000"/>
            <a:headEnd/>
            <a:tailEnd/>
          </a:ln>
        </p:spPr>
      </p:pic>
      <p:pic>
        <p:nvPicPr>
          <p:cNvPr id="226310" name="Picture 6"/>
          <p:cNvPicPr>
            <a:picLocks noChangeAspect="1" noChangeArrowheads="1"/>
          </p:cNvPicPr>
          <p:nvPr/>
        </p:nvPicPr>
        <p:blipFill>
          <a:blip r:embed="rId4" cstate="print"/>
          <a:srcRect/>
          <a:stretch>
            <a:fillRect/>
          </a:stretch>
        </p:blipFill>
        <p:spPr bwMode="auto">
          <a:xfrm>
            <a:off x="4500563" y="0"/>
            <a:ext cx="4643437" cy="3644900"/>
          </a:xfrm>
          <a:prstGeom prst="rect">
            <a:avLst/>
          </a:prstGeom>
          <a:noFill/>
          <a:ln w="9525">
            <a:noFill/>
            <a:miter lim="800000"/>
            <a:headEnd/>
            <a:tailEnd/>
          </a:ln>
        </p:spPr>
      </p:pic>
      <p:pic>
        <p:nvPicPr>
          <p:cNvPr id="226311" name="Picture 7"/>
          <p:cNvPicPr>
            <a:picLocks noChangeAspect="1" noChangeArrowheads="1"/>
          </p:cNvPicPr>
          <p:nvPr/>
        </p:nvPicPr>
        <p:blipFill>
          <a:blip r:embed="rId5" cstate="print"/>
          <a:srcRect/>
          <a:stretch>
            <a:fillRect/>
          </a:stretch>
        </p:blipFill>
        <p:spPr bwMode="auto">
          <a:xfrm>
            <a:off x="4724400" y="3505200"/>
            <a:ext cx="4419600" cy="3333750"/>
          </a:xfrm>
          <a:prstGeom prst="rect">
            <a:avLst/>
          </a:prstGeom>
          <a:noFill/>
          <a:ln w="9525">
            <a:noFill/>
            <a:miter lim="800000"/>
            <a:headEnd/>
            <a:tailEnd/>
          </a:ln>
        </p:spPr>
      </p:pic>
      <p:sp>
        <p:nvSpPr>
          <p:cNvPr id="75783" name="Text Box 8"/>
          <p:cNvSpPr txBox="1">
            <a:spLocks noChangeArrowheads="1"/>
          </p:cNvSpPr>
          <p:nvPr/>
        </p:nvSpPr>
        <p:spPr bwMode="auto">
          <a:xfrm>
            <a:off x="1116013" y="4508500"/>
            <a:ext cx="2520950" cy="955675"/>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en-US" altLang="zh-CN" sz="2800"/>
              <a:t>     Several </a:t>
            </a:r>
          </a:p>
          <a:p>
            <a:pPr marL="342900" indent="-342900">
              <a:spcBef>
                <a:spcPct val="0"/>
              </a:spcBef>
            </a:pPr>
            <a:r>
              <a:rPr lang="en-US" altLang="zh-CN" sz="2800"/>
              <a:t>   prototypes</a:t>
            </a:r>
          </a:p>
        </p:txBody>
      </p:sp>
      <p:sp>
        <p:nvSpPr>
          <p:cNvPr id="2" name="文本框 1"/>
          <p:cNvSpPr txBox="1"/>
          <p:nvPr/>
        </p:nvSpPr>
        <p:spPr>
          <a:xfrm>
            <a:off x="755576" y="5982379"/>
            <a:ext cx="3312368" cy="830997"/>
          </a:xfrm>
          <a:prstGeom prst="rect">
            <a:avLst/>
          </a:prstGeom>
          <a:noFill/>
          <a:ln w="15875">
            <a:solidFill>
              <a:srgbClr val="0000FF"/>
            </a:solidFill>
          </a:ln>
        </p:spPr>
        <p:txBody>
          <a:bodyPr wrap="square" rtlCol="0">
            <a:spAutoFit/>
          </a:bodyPr>
          <a:lstStyle/>
          <a:p>
            <a:r>
              <a:rPr lang="zh-CN" altLang="en-US" dirty="0" smtClean="0"/>
              <a:t>确定了进化式原型，才能较准确描述事件流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ox(ou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blinds(vertical)">
                                      <p:cBhvr>
                                        <p:cTn id="12" dur="500"/>
                                        <p:tgtEl>
                                          <p:spTgt spid="2263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checkerboard(down)">
                                      <p:cBhvr>
                                        <p:cTn id="17" dur="500"/>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0A10265D-8D8B-4915-BB4D-8FE59AF75C61}" type="slidenum">
              <a:rPr lang="en-US" altLang="zh-CN" smtClean="0">
                <a:latin typeface="Arial" charset="0"/>
              </a:rPr>
              <a:pPr/>
              <a:t>86</a:t>
            </a:fld>
            <a:endParaRPr lang="en-US" altLang="zh-CN" smtClean="0">
              <a:latin typeface="Arial" charset="0"/>
            </a:endParaRPr>
          </a:p>
        </p:txBody>
      </p:sp>
      <p:sp>
        <p:nvSpPr>
          <p:cNvPr id="768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6804"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smtClean="0"/>
              <a:t>4.8 Requirements documentation</a:t>
            </a:r>
            <a:r>
              <a:rPr lang="zh-CN" altLang="en-US" b="1" dirty="0" smtClean="0"/>
              <a:t>（需求文档化）</a:t>
            </a:r>
          </a:p>
          <a:p>
            <a:pPr marL="533400" indent="-533400" eaLnBrk="1" hangingPunct="1">
              <a:lnSpc>
                <a:spcPct val="90000"/>
              </a:lnSpc>
              <a:buFontTx/>
              <a:buNone/>
            </a:pPr>
            <a:r>
              <a:rPr lang="zh-CN" altLang="en-US" b="1" dirty="0" smtClean="0"/>
              <a:t>    普遍问题：</a:t>
            </a:r>
            <a:r>
              <a:rPr lang="zh-CN" altLang="en-US" sz="2400" b="1" dirty="0" smtClean="0"/>
              <a:t>需求说明的层次的均衡性问题 </a:t>
            </a:r>
            <a:r>
              <a:rPr lang="en-US" altLang="zh-CN" sz="2400" b="1" dirty="0" smtClean="0"/>
              <a:t>(</a:t>
            </a:r>
            <a:r>
              <a:rPr lang="zh-CN" altLang="en-US" sz="2400" b="1" dirty="0" smtClean="0"/>
              <a:t>补充材料</a:t>
            </a:r>
            <a:r>
              <a:rPr lang="en-US" altLang="zh-CN" sz="2400" b="1" dirty="0" smtClean="0"/>
              <a:t>4-6)</a:t>
            </a:r>
          </a:p>
          <a:p>
            <a:pPr marL="533400" indent="-533400" eaLnBrk="1" hangingPunct="1">
              <a:lnSpc>
                <a:spcPct val="90000"/>
              </a:lnSpc>
              <a:buFontTx/>
              <a:buNone/>
            </a:pPr>
            <a:r>
              <a:rPr lang="en-US" altLang="zh-CN" b="1" dirty="0" smtClean="0"/>
              <a:t>1. Necessity: </a:t>
            </a:r>
            <a:r>
              <a:rPr lang="en-US" altLang="zh-CN" sz="2400" b="1" dirty="0" smtClean="0">
                <a:solidFill>
                  <a:schemeClr val="bg2"/>
                </a:solidFill>
                <a:sym typeface="Wingdings 2" pitchFamily="18" charset="2"/>
              </a:rPr>
              <a:t> digital requirement is important </a:t>
            </a:r>
          </a:p>
          <a:p>
            <a:pPr marL="533400" indent="-533400" eaLnBrk="1" hangingPunct="1">
              <a:lnSpc>
                <a:spcPct val="90000"/>
              </a:lnSpc>
              <a:buFontTx/>
              <a:buNone/>
            </a:pPr>
            <a:r>
              <a:rPr lang="en-US" altLang="zh-CN" sz="2400" b="1" dirty="0" smtClean="0">
                <a:solidFill>
                  <a:schemeClr val="bg2"/>
                </a:solidFill>
                <a:sym typeface="Wingdings 2" pitchFamily="18" charset="2"/>
              </a:rPr>
              <a:t>                                for cross-reference in every stage </a:t>
            </a:r>
          </a:p>
          <a:p>
            <a:pPr marL="533400" indent="-533400" eaLnBrk="1" hangingPunct="1">
              <a:lnSpc>
                <a:spcPct val="90000"/>
              </a:lnSpc>
              <a:buFontTx/>
              <a:buNone/>
            </a:pPr>
            <a:r>
              <a:rPr lang="en-US" altLang="zh-CN" sz="2400" b="1" dirty="0" smtClean="0">
                <a:solidFill>
                  <a:schemeClr val="bg2"/>
                </a:solidFill>
                <a:sym typeface="Wingdings 2" pitchFamily="18" charset="2"/>
              </a:rPr>
              <a:t>                             for configuration management </a:t>
            </a:r>
          </a:p>
          <a:p>
            <a:pPr marL="533400" indent="-533400" eaLnBrk="1" hangingPunct="1">
              <a:lnSpc>
                <a:spcPct val="90000"/>
              </a:lnSpc>
              <a:buFontTx/>
              <a:buNone/>
            </a:pPr>
            <a:r>
              <a:rPr lang="en-US" altLang="zh-CN" b="1" dirty="0" smtClean="0">
                <a:solidFill>
                  <a:schemeClr val="bg2"/>
                </a:solidFill>
                <a:sym typeface="Wingdings 2" pitchFamily="18" charset="2"/>
              </a:rPr>
              <a:t> 2.</a:t>
            </a:r>
            <a:r>
              <a:rPr lang="en-US" altLang="zh-CN" sz="2400" b="1" dirty="0" smtClean="0">
                <a:solidFill>
                  <a:schemeClr val="bg2"/>
                </a:solidFill>
                <a:sym typeface="Wingdings 2" pitchFamily="18" charset="2"/>
              </a:rPr>
              <a:t> </a:t>
            </a:r>
            <a:r>
              <a:rPr lang="en-US" altLang="zh-CN" b="1" dirty="0" smtClean="0"/>
              <a:t>Requirements definition document (</a:t>
            </a:r>
            <a:r>
              <a:rPr lang="zh-CN" altLang="en-US" b="1" dirty="0" smtClean="0"/>
              <a:t>需求定义</a:t>
            </a:r>
            <a:r>
              <a:rPr lang="en-US" altLang="zh-CN" b="1" dirty="0" smtClean="0"/>
              <a:t>) </a:t>
            </a:r>
          </a:p>
          <a:p>
            <a:pPr marL="533400" indent="-533400" eaLnBrk="1" hangingPunct="1">
              <a:lnSpc>
                <a:spcPct val="90000"/>
              </a:lnSpc>
              <a:buFontTx/>
              <a:buNone/>
            </a:pPr>
            <a:r>
              <a:rPr lang="en-US" altLang="zh-CN" b="1" dirty="0" smtClean="0"/>
              <a:t>    ---- what the customer wants </a:t>
            </a:r>
          </a:p>
          <a:p>
            <a:pPr marL="914400" lvl="1" indent="-457200" eaLnBrk="1" hangingPunct="1">
              <a:lnSpc>
                <a:spcPct val="90000"/>
              </a:lnSpc>
            </a:pPr>
            <a:r>
              <a:rPr lang="en-US" altLang="zh-CN" b="1" dirty="0" smtClean="0"/>
              <a:t>general purpose</a:t>
            </a:r>
          </a:p>
          <a:p>
            <a:pPr marL="914400" lvl="1" indent="-457200" eaLnBrk="1" hangingPunct="1">
              <a:lnSpc>
                <a:spcPct val="90000"/>
              </a:lnSpc>
            </a:pPr>
            <a:r>
              <a:rPr lang="en-US" altLang="zh-CN" b="1" dirty="0" smtClean="0"/>
              <a:t>background and objectives of system</a:t>
            </a:r>
          </a:p>
          <a:p>
            <a:pPr marL="914400" lvl="1" indent="-457200" eaLnBrk="1" hangingPunct="1">
              <a:lnSpc>
                <a:spcPct val="90000"/>
              </a:lnSpc>
            </a:pPr>
            <a:r>
              <a:rPr lang="en-US" altLang="zh-CN" b="1" dirty="0" smtClean="0"/>
              <a:t>description of customer-suggested approach</a:t>
            </a:r>
          </a:p>
          <a:p>
            <a:pPr marL="914400" lvl="1" indent="-457200" eaLnBrk="1" hangingPunct="1">
              <a:lnSpc>
                <a:spcPct val="90000"/>
              </a:lnSpc>
            </a:pPr>
            <a:r>
              <a:rPr lang="en-US" altLang="zh-CN" b="1" dirty="0" smtClean="0"/>
              <a:t>detailed characteristics</a:t>
            </a:r>
          </a:p>
          <a:p>
            <a:pPr marL="914400" lvl="1" indent="-457200" eaLnBrk="1" hangingPunct="1">
              <a:lnSpc>
                <a:spcPct val="90000"/>
              </a:lnSpc>
            </a:pPr>
            <a:r>
              <a:rPr lang="en-US" altLang="zh-CN" b="1" dirty="0" smtClean="0"/>
              <a:t>operational environment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1F6E2814-2277-45B7-AD7E-97DECF98CDB4}" type="slidenum">
              <a:rPr lang="en-US" altLang="zh-CN" smtClean="0">
                <a:latin typeface="Arial" charset="0"/>
              </a:rPr>
              <a:pPr/>
              <a:t>87</a:t>
            </a:fld>
            <a:endParaRPr lang="en-US" altLang="zh-CN" smtClean="0">
              <a:latin typeface="Arial" charset="0"/>
            </a:endParaRPr>
          </a:p>
        </p:txBody>
      </p:sp>
      <p:sp>
        <p:nvSpPr>
          <p:cNvPr id="778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78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3. Requirements specification document </a:t>
            </a:r>
          </a:p>
          <a:p>
            <a:pPr eaLnBrk="1" hangingPunct="1">
              <a:buFontTx/>
              <a:buNone/>
            </a:pPr>
            <a:r>
              <a:rPr lang="en-US" altLang="zh-CN" b="1" dirty="0" smtClean="0"/>
              <a:t>     (SRS: </a:t>
            </a:r>
            <a:r>
              <a:rPr lang="zh-CN" altLang="en-US" b="1" dirty="0" smtClean="0"/>
              <a:t>需求规格说明</a:t>
            </a:r>
            <a:r>
              <a:rPr lang="en-US" altLang="zh-CN" b="1" dirty="0" smtClean="0"/>
              <a:t>) </a:t>
            </a:r>
            <a:r>
              <a:rPr lang="zh-CN" altLang="en-US" b="1" dirty="0" smtClean="0"/>
              <a:t>（</a:t>
            </a:r>
            <a:r>
              <a:rPr lang="en-US" altLang="zh-CN" b="1" dirty="0" smtClean="0"/>
              <a:t>Fig4-26</a:t>
            </a:r>
            <a:r>
              <a:rPr lang="zh-CN" altLang="en-US" b="1" dirty="0" smtClean="0"/>
              <a:t>参考）</a:t>
            </a:r>
            <a:endParaRPr lang="en-US" altLang="zh-CN" b="1" dirty="0" smtClean="0"/>
          </a:p>
          <a:p>
            <a:pPr eaLnBrk="1" hangingPunct="1">
              <a:buFontTx/>
              <a:buNone/>
            </a:pPr>
            <a:r>
              <a:rPr lang="en-US" altLang="zh-CN" b="1" dirty="0" smtClean="0"/>
              <a:t>     ----what the designers need to know</a:t>
            </a:r>
          </a:p>
          <a:p>
            <a:pPr lvl="1" eaLnBrk="1" hangingPunct="1">
              <a:buSzPct val="90000"/>
              <a:buFont typeface="Wingdings" pitchFamily="2" charset="2"/>
              <a:buChar char="Ø"/>
            </a:pPr>
            <a:r>
              <a:rPr lang="en-US" altLang="zh-CN" b="1" dirty="0" smtClean="0"/>
              <a:t>Document system</a:t>
            </a:r>
            <a:r>
              <a:rPr lang="en-US" altLang="zh-CN" b="1" dirty="0" smtClean="0">
                <a:latin typeface="Times New Roman" pitchFamily="18" charset="0"/>
              </a:rPr>
              <a:t>’</a:t>
            </a:r>
            <a:r>
              <a:rPr lang="en-US" altLang="zh-CN" b="1" dirty="0" smtClean="0"/>
              <a:t>s interface</a:t>
            </a:r>
          </a:p>
          <a:p>
            <a:pPr lvl="1" eaLnBrk="1" hangingPunct="1">
              <a:buSzPct val="90000"/>
              <a:buFont typeface="Wingdings" pitchFamily="2" charset="2"/>
              <a:buChar char="Ø"/>
            </a:pPr>
            <a:r>
              <a:rPr lang="en-US" altLang="zh-CN" b="1" dirty="0" smtClean="0"/>
              <a:t>Restate functionality formally </a:t>
            </a:r>
          </a:p>
          <a:p>
            <a:pPr lvl="1" eaLnBrk="1" hangingPunct="1">
              <a:buSzPct val="90000"/>
              <a:buFont typeface="Wingdings" pitchFamily="2" charset="2"/>
              <a:buChar char="Ø"/>
            </a:pPr>
            <a:r>
              <a:rPr lang="en-US" altLang="zh-CN" b="1" dirty="0" smtClean="0"/>
              <a:t>Restate quality requirement </a:t>
            </a:r>
          </a:p>
          <a:p>
            <a:pPr eaLnBrk="1" hangingPunct="1">
              <a:buFontTx/>
              <a:buNone/>
            </a:pPr>
            <a:r>
              <a:rPr lang="en-US" altLang="zh-CN" sz="2400" b="1" dirty="0" smtClean="0">
                <a:solidFill>
                  <a:schemeClr val="bg2"/>
                </a:solidFill>
                <a:sym typeface="Wingdings 2" pitchFamily="18" charset="2"/>
              </a:rPr>
              <a:t>  explain: ( mathematical models or formal terms )</a:t>
            </a: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----IEEE template of &lt;SRS&gt;</a:t>
            </a:r>
            <a:r>
              <a:rPr lang="zh-CN" altLang="en-US" sz="2400" b="1" u="sng" dirty="0" smtClean="0">
                <a:solidFill>
                  <a:srgbClr val="0000FF"/>
                </a:solidFill>
                <a:sym typeface="Wingdings 2" pitchFamily="18" charset="2"/>
              </a:rPr>
              <a:t>下页</a:t>
            </a:r>
            <a:endParaRPr lang="en-US" altLang="zh-CN" sz="2400" b="1" u="sng" dirty="0" smtClean="0">
              <a:solidFill>
                <a:srgbClr val="0000FF"/>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next page </a:t>
            </a:r>
            <a:r>
              <a:rPr lang="zh-CN" altLang="en-US" sz="2400" b="1" u="sng" dirty="0" smtClean="0">
                <a:solidFill>
                  <a:srgbClr val="0000FF"/>
                </a:solidFill>
                <a:sym typeface="Wingdings 2" pitchFamily="18" charset="2"/>
              </a:rPr>
              <a:t>（其实就是形式化描述）</a:t>
            </a:r>
            <a:endParaRPr lang="en-US" altLang="zh-CN" sz="2400" b="1" u="sng" dirty="0" smtClean="0">
              <a:solidFill>
                <a:srgbClr val="0000FF"/>
              </a:solidFill>
              <a:sym typeface="Wingdings 2" pitchFamily="18"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2"/>
          </p:nvPr>
        </p:nvSpPr>
        <p:spPr>
          <a:noFill/>
        </p:spPr>
        <p:txBody>
          <a:bodyPr/>
          <a:lstStyle/>
          <a:p>
            <a:fld id="{6CAE2CD8-5522-4BE3-B5C4-B8E7C5328F63}" type="slidenum">
              <a:rPr lang="en-US" altLang="zh-CN" smtClean="0">
                <a:latin typeface="Arial" charset="0"/>
              </a:rPr>
              <a:pPr/>
              <a:t>88</a:t>
            </a:fld>
            <a:endParaRPr lang="en-US" altLang="zh-CN" smtClean="0">
              <a:latin typeface="Arial" charset="0"/>
            </a:endParaRPr>
          </a:p>
        </p:txBody>
      </p:sp>
      <p:sp>
        <p:nvSpPr>
          <p:cNvPr id="5125" name="Rectangle 4"/>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sp>
        <p:nvSpPr>
          <p:cNvPr id="227333" name="Rectangle 5"/>
          <p:cNvSpPr>
            <a:spLocks noChangeArrowheads="1"/>
          </p:cNvSpPr>
          <p:nvPr/>
        </p:nvSpPr>
        <p:spPr bwMode="auto">
          <a:xfrm>
            <a:off x="685800" y="188913"/>
            <a:ext cx="7772400" cy="719137"/>
          </a:xfrm>
          <a:prstGeom prst="rect">
            <a:avLst/>
          </a:prstGeom>
          <a:noFill/>
          <a:ln w="9525">
            <a:noFill/>
            <a:miter lim="800000"/>
            <a:headEnd/>
            <a:tailEnd/>
          </a:ln>
        </p:spPr>
        <p:txBody>
          <a:bodyPr lIns="92075" tIns="46038" rIns="92075" bIns="46038" anchor="ctr"/>
          <a:lstStyle/>
          <a:p>
            <a:pPr algn="ctr">
              <a:spcBef>
                <a:spcPct val="0"/>
              </a:spcBef>
              <a:buClrTx/>
              <a:buSzTx/>
            </a:pPr>
            <a:r>
              <a:rPr lang="en-US" altLang="zh-CN" sz="4400" b="0">
                <a:solidFill>
                  <a:schemeClr val="tx2"/>
                </a:solidFill>
                <a:latin typeface="Times New Roman" pitchFamily="18" charset="0"/>
              </a:rPr>
              <a:t>Example</a:t>
            </a:r>
          </a:p>
        </p:txBody>
      </p:sp>
      <p:graphicFrame>
        <p:nvGraphicFramePr>
          <p:cNvPr id="227334" name="Object 6"/>
          <p:cNvGraphicFramePr>
            <a:graphicFrameLocks/>
          </p:cNvGraphicFramePr>
          <p:nvPr/>
        </p:nvGraphicFramePr>
        <p:xfrm>
          <a:off x="250825" y="836613"/>
          <a:ext cx="8642350" cy="3024187"/>
        </p:xfrm>
        <a:graphic>
          <a:graphicData uri="http://schemas.openxmlformats.org/presentationml/2006/ole">
            <mc:AlternateContent xmlns:mc="http://schemas.openxmlformats.org/markup-compatibility/2006">
              <mc:Choice xmlns:v="urn:schemas-microsoft-com:vml" Requires="v">
                <p:oleObj spid="_x0000_s5248" name="Document" r:id="rId4" imgW="5486040" imgH="1477800" progId="Word.Document.8">
                  <p:embed/>
                </p:oleObj>
              </mc:Choice>
              <mc:Fallback>
                <p:oleObj name="Document" r:id="rId4" imgW="5486040" imgH="147780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36613"/>
                        <a:ext cx="86423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35" name="Object 7"/>
          <p:cNvGraphicFramePr>
            <a:graphicFrameLocks/>
          </p:cNvGraphicFramePr>
          <p:nvPr/>
        </p:nvGraphicFramePr>
        <p:xfrm>
          <a:off x="250825" y="3860800"/>
          <a:ext cx="8867775" cy="2924175"/>
        </p:xfrm>
        <a:graphic>
          <a:graphicData uri="http://schemas.openxmlformats.org/presentationml/2006/ole">
            <mc:AlternateContent xmlns:mc="http://schemas.openxmlformats.org/markup-compatibility/2006">
              <mc:Choice xmlns:v="urn:schemas-microsoft-com:vml" Requires="v">
                <p:oleObj spid="_x0000_s5249" name="文档" r:id="rId6" imgW="5500477" imgH="1332189" progId="">
                  <p:embed/>
                </p:oleObj>
              </mc:Choice>
              <mc:Fallback>
                <p:oleObj name="文档" r:id="rId6" imgW="5500477" imgH="1332189" progId="">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860800"/>
                        <a:ext cx="88677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 calcmode="lin" valueType="num">
                                      <p:cBhvr additive="base">
                                        <p:cTn id="7" dur="500" fill="hold"/>
                                        <p:tgtEl>
                                          <p:spTgt spid="227333"/>
                                        </p:tgtEl>
                                        <p:attrNameLst>
                                          <p:attrName>ppt_x</p:attrName>
                                        </p:attrNameLst>
                                      </p:cBhvr>
                                      <p:tavLst>
                                        <p:tav tm="0">
                                          <p:val>
                                            <p:strVal val="#ppt_x"/>
                                          </p:val>
                                        </p:tav>
                                        <p:tav tm="100000">
                                          <p:val>
                                            <p:strVal val="#ppt_x"/>
                                          </p:val>
                                        </p:tav>
                                      </p:tavLst>
                                    </p:anim>
                                    <p:anim calcmode="lin" valueType="num">
                                      <p:cBhvr additive="base">
                                        <p:cTn id="8" dur="500" fill="hold"/>
                                        <p:tgtEl>
                                          <p:spTgt spid="2273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7334"/>
                                        </p:tgtEl>
                                        <p:attrNameLst>
                                          <p:attrName>style.visibility</p:attrName>
                                        </p:attrNameLst>
                                      </p:cBhvr>
                                      <p:to>
                                        <p:strVal val="visible"/>
                                      </p:to>
                                    </p:set>
                                    <p:animEffect transition="in" filter="box(in)">
                                      <p:cBhvr>
                                        <p:cTn id="13" dur="500"/>
                                        <p:tgtEl>
                                          <p:spTgt spid="22733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27335"/>
                                        </p:tgtEl>
                                        <p:attrNameLst>
                                          <p:attrName>style.visibility</p:attrName>
                                        </p:attrNameLst>
                                      </p:cBhvr>
                                      <p:to>
                                        <p:strVal val="visible"/>
                                      </p:to>
                                    </p:set>
                                    <p:animEffect transition="in" filter="box(out)">
                                      <p:cBhvr>
                                        <p:cTn id="18"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80A1F02C-F4E1-46EB-8775-30E74029B11D}" type="slidenum">
              <a:rPr lang="en-US" altLang="zh-CN" smtClean="0">
                <a:latin typeface="Arial" charset="0"/>
              </a:rPr>
              <a:pPr/>
              <a:t>89</a:t>
            </a:fld>
            <a:endParaRPr lang="en-US" altLang="zh-CN" smtClean="0">
              <a:latin typeface="Arial" charset="0"/>
            </a:endParaRPr>
          </a:p>
        </p:txBody>
      </p:sp>
      <p:sp>
        <p:nvSpPr>
          <p:cNvPr id="788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4.8++      Participants in requirements process</a:t>
            </a:r>
          </a:p>
          <a:p>
            <a:pPr eaLnBrk="1" hangingPunct="1">
              <a:buFontTx/>
              <a:buNone/>
            </a:pPr>
            <a:r>
              <a:rPr lang="en-US" altLang="zh-CN" b="1" dirty="0" smtClean="0"/>
              <a:t> 1. Participants:</a:t>
            </a:r>
          </a:p>
          <a:p>
            <a:pPr lvl="1" eaLnBrk="1" hangingPunct="1"/>
            <a:r>
              <a:rPr lang="en-US" altLang="zh-CN" b="1" dirty="0" smtClean="0"/>
              <a:t>Contract monitors</a:t>
            </a:r>
          </a:p>
          <a:p>
            <a:pPr lvl="1" eaLnBrk="1" hangingPunct="1"/>
            <a:r>
              <a:rPr lang="en-US" altLang="zh-CN" b="1" dirty="0" smtClean="0"/>
              <a:t>Customers and users</a:t>
            </a:r>
          </a:p>
          <a:p>
            <a:pPr lvl="1" eaLnBrk="1" hangingPunct="1"/>
            <a:r>
              <a:rPr lang="en-US" altLang="zh-CN" b="1" dirty="0" smtClean="0"/>
              <a:t>Business managers</a:t>
            </a:r>
          </a:p>
          <a:p>
            <a:pPr lvl="1" eaLnBrk="1" hangingPunct="1"/>
            <a:r>
              <a:rPr lang="en-US" altLang="zh-CN" b="1" dirty="0" smtClean="0"/>
              <a:t>Designers</a:t>
            </a:r>
          </a:p>
          <a:p>
            <a:pPr lvl="1" eaLnBrk="1" hangingPunct="1"/>
            <a:r>
              <a:rPr lang="en-US" altLang="zh-CN" b="1" dirty="0" smtClean="0"/>
              <a:t>Testers</a:t>
            </a:r>
          </a:p>
          <a:p>
            <a:pPr lvl="1" eaLnBrk="1" hangingPunct="1"/>
            <a:r>
              <a:rPr lang="en-US" altLang="zh-CN" b="1" dirty="0" smtClean="0">
                <a:solidFill>
                  <a:schemeClr val="bg2"/>
                </a:solidFill>
              </a:rPr>
              <a:t>Requirements</a:t>
            </a:r>
            <a:r>
              <a:rPr lang="en-US" altLang="zh-CN" b="1" u="sng" dirty="0" smtClean="0">
                <a:solidFill>
                  <a:srgbClr val="0000FF"/>
                </a:solidFill>
              </a:rPr>
              <a:t> analysts</a:t>
            </a:r>
          </a:p>
          <a:p>
            <a:pPr eaLnBrk="1" hangingPunct="1">
              <a:buFontTx/>
              <a:buNone/>
            </a:pPr>
            <a:r>
              <a:rPr lang="en-US" altLang="zh-CN" b="1" dirty="0" smtClean="0"/>
              <a:t> 2. The ability about analysts:(</a:t>
            </a:r>
            <a:r>
              <a:rPr lang="en-US" altLang="zh-CN" b="1" dirty="0" smtClean="0">
                <a:latin typeface="Times New Roman" pitchFamily="18" charset="0"/>
              </a:rPr>
              <a:t>“</a:t>
            </a:r>
            <a:r>
              <a:rPr lang="en-US" altLang="zh-CN" b="1" dirty="0" smtClean="0">
                <a:solidFill>
                  <a:srgbClr val="0000FF"/>
                </a:solidFill>
              </a:rPr>
              <a:t>sorting ability</a:t>
            </a:r>
            <a:r>
              <a:rPr lang="en-US" altLang="zh-CN" b="1" dirty="0" smtClean="0">
                <a:latin typeface="Times New Roman" pitchFamily="18" charset="0"/>
              </a:rPr>
              <a:t>”</a:t>
            </a:r>
            <a:r>
              <a:rPr lang="en-US" altLang="zh-CN" b="1" dirty="0" smtClean="0"/>
              <a:t>)</a:t>
            </a:r>
          </a:p>
          <a:p>
            <a:pPr eaLnBrk="1" hangingPunct="1">
              <a:buFontTx/>
              <a:buNone/>
            </a:pPr>
            <a:r>
              <a:rPr lang="en-US" altLang="zh-CN" sz="2400" b="1" dirty="0" smtClean="0"/>
              <a:t>      ---- people skill + technical skill (</a:t>
            </a:r>
            <a:r>
              <a:rPr lang="zh-CN" altLang="en-US" sz="2400" b="1" dirty="0" smtClean="0"/>
              <a:t>社交能力加技术能力</a:t>
            </a:r>
            <a:r>
              <a:rPr lang="en-US" altLang="zh-CN" sz="2400" b="1" dirty="0" smtClean="0"/>
              <a:t>)</a:t>
            </a:r>
          </a:p>
          <a:p>
            <a:pPr eaLnBrk="1" hangingPunct="1">
              <a:buFontTx/>
              <a:buNone/>
            </a:pPr>
            <a:r>
              <a:rPr lang="en-US" altLang="zh-CN" sz="2400" b="1" dirty="0" smtClean="0"/>
              <a:t>      ---- </a:t>
            </a:r>
            <a:r>
              <a:rPr lang="en-US" altLang="zh-CN" sz="2400" b="1" dirty="0" smtClean="0">
                <a:solidFill>
                  <a:srgbClr val="0000FF"/>
                </a:solidFill>
              </a:rPr>
              <a:t>table 4.1</a:t>
            </a:r>
            <a:r>
              <a:rPr lang="zh-CN" altLang="en-US" sz="2400" b="1" dirty="0" smtClean="0">
                <a:solidFill>
                  <a:srgbClr val="0000FF"/>
                </a:solidFill>
              </a:rPr>
              <a:t>（</a:t>
            </a:r>
            <a:r>
              <a:rPr lang="en-US" altLang="zh-CN" sz="2400" b="1" dirty="0" smtClean="0">
                <a:solidFill>
                  <a:srgbClr val="0000FF"/>
                </a:solidFill>
              </a:rPr>
              <a:t>P148/next page</a:t>
            </a:r>
            <a:r>
              <a:rPr lang="zh-CN" altLang="en-US" sz="2400" b="1" dirty="0" smtClean="0">
                <a:solidFill>
                  <a:srgbClr val="0000FF"/>
                </a:solidFill>
              </a:rPr>
              <a:t>）</a:t>
            </a:r>
            <a:r>
              <a:rPr lang="zh-CN" altLang="en-US" sz="2400" b="1" dirty="0" smtClean="0"/>
              <a:t> </a:t>
            </a:r>
          </a:p>
        </p:txBody>
      </p:sp>
      <p:sp>
        <p:nvSpPr>
          <p:cNvPr id="2" name="文本框 1"/>
          <p:cNvSpPr txBox="1"/>
          <p:nvPr/>
        </p:nvSpPr>
        <p:spPr>
          <a:xfrm>
            <a:off x="5868144" y="3789040"/>
            <a:ext cx="2880320" cy="904863"/>
          </a:xfrm>
          <a:prstGeom prst="rect">
            <a:avLst/>
          </a:prstGeom>
          <a:solidFill>
            <a:schemeClr val="accent4">
              <a:lumMod val="10000"/>
              <a:lumOff val="90000"/>
            </a:schemeClr>
          </a:solidFill>
          <a:ln w="12700">
            <a:solidFill>
              <a:schemeClr val="tx1"/>
            </a:solidFill>
          </a:ln>
        </p:spPr>
        <p:txBody>
          <a:bodyPr wrap="square" rtlCol="0">
            <a:spAutoFit/>
          </a:bodyPr>
          <a:lstStyle/>
          <a:p>
            <a:r>
              <a:rPr lang="zh-CN" altLang="en-US" dirty="0" smtClean="0"/>
              <a:t>倾听、沟通、妥协</a:t>
            </a:r>
            <a:endParaRPr lang="en-US" altLang="zh-CN" dirty="0" smtClean="0"/>
          </a:p>
          <a:p>
            <a:r>
              <a:rPr lang="en-US" altLang="zh-CN" dirty="0" smtClean="0"/>
              <a:t>------</a:t>
            </a:r>
            <a:r>
              <a:rPr lang="zh-CN" altLang="en-US" dirty="0"/>
              <a:t>心</a:t>
            </a:r>
            <a:r>
              <a:rPr lang="zh-CN" altLang="en-US" dirty="0" smtClean="0"/>
              <a:t>量与素养</a:t>
            </a:r>
            <a:endParaRPr lang="zh-CN" altLang="en-US" dirty="0"/>
          </a:p>
        </p:txBody>
      </p:sp>
      <p:cxnSp>
        <p:nvCxnSpPr>
          <p:cNvPr id="4" name="直接箭头连接符 3"/>
          <p:cNvCxnSpPr/>
          <p:nvPr/>
        </p:nvCxnSpPr>
        <p:spPr bwMode="auto">
          <a:xfrm flipH="1">
            <a:off x="5148064" y="4725144"/>
            <a:ext cx="1512168" cy="864096"/>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solidFill>
                  <a:srgbClr val="FFFFFF"/>
                </a:solidFill>
                <a:latin typeface="Arial" charset="0"/>
              </a:rPr>
              <a:pPr/>
              <a:t>9</a:t>
            </a:fld>
            <a:endParaRPr lang="en-US" altLang="zh-CN" smtClean="0">
              <a:solidFill>
                <a:srgbClr val="FFFFFF"/>
              </a:solidFill>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t>    C: </a:t>
            </a:r>
            <a:r>
              <a:rPr lang="en-US" altLang="zh-CN" sz="2400" b="1" u="sng" dirty="0" smtClean="0">
                <a:solidFill>
                  <a:srgbClr val="0000FF"/>
                </a:solidFill>
              </a:rPr>
              <a:t>focus on: the customer and the problem , not on </a:t>
            </a:r>
          </a:p>
          <a:p>
            <a:pPr eaLnBrk="1" hangingPunct="1">
              <a:lnSpc>
                <a:spcPct val="80000"/>
              </a:lnSpc>
              <a:buFontTx/>
              <a:buNone/>
            </a:pPr>
            <a:r>
              <a:rPr lang="en-US" altLang="zh-CN" sz="2400" b="1" dirty="0" smtClean="0">
                <a:solidFill>
                  <a:srgbClr val="0000FF"/>
                </a:solidFill>
              </a:rPr>
              <a:t>                            </a:t>
            </a:r>
            <a:r>
              <a:rPr lang="en-US" altLang="zh-CN" sz="2400" b="1" u="sng" dirty="0" smtClean="0">
                <a:solidFill>
                  <a:srgbClr val="0000FF"/>
                </a:solidFill>
              </a:rPr>
              <a:t>the solution or the implementation</a:t>
            </a:r>
            <a:r>
              <a:rPr lang="en-US" altLang="zh-CN" sz="2400" b="1" dirty="0" smtClean="0"/>
              <a:t>  </a:t>
            </a: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不予考虑的事项：系统如何实现的过程。</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a:solidFill>
                  <a:schemeClr val="bg2"/>
                </a:solidFill>
                <a:sym typeface="Wingdings 2" pitchFamily="18" charset="2"/>
              </a:rPr>
              <a:t> </a:t>
            </a: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不提及采用什么数据库系统；</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不提及软件服务的体系结构；</a:t>
            </a:r>
            <a:endParaRPr lang="en-US" altLang="zh-CN" sz="2000" b="1" dirty="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不提及计算机内存分配策略；</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不提及语言级别的实现等等。</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determining requirement (</a:t>
            </a:r>
            <a:r>
              <a:rPr lang="zh-CN" altLang="en-US" sz="2400" b="1" dirty="0" smtClean="0">
                <a:solidFill>
                  <a:schemeClr val="bg2"/>
                </a:solidFill>
                <a:sym typeface="Wingdings 2" pitchFamily="18" charset="2"/>
              </a:rPr>
              <a:t>确定需求的过程</a:t>
            </a:r>
            <a:r>
              <a:rPr lang="en-US" altLang="zh-CN" sz="2400" b="1" dirty="0" smtClean="0">
                <a:solidFill>
                  <a:schemeClr val="bg2"/>
                </a:solidFill>
                <a:sym typeface="Wingdings 2" pitchFamily="18" charset="2"/>
              </a:rPr>
              <a:t>) (Fig4.1)</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sym typeface="Wingdings 2" pitchFamily="18" charset="2"/>
              </a:rPr>
              <a:t>elicitation (</a:t>
            </a:r>
            <a:r>
              <a:rPr lang="zh-CN" altLang="en-US" sz="2400" b="1" u="sng" dirty="0" smtClean="0">
                <a:solidFill>
                  <a:srgbClr val="FF0066"/>
                </a:solidFill>
                <a:sym typeface="Wingdings 2" pitchFamily="18" charset="2"/>
              </a:rPr>
              <a:t>原始需求获取</a:t>
            </a:r>
            <a:r>
              <a:rPr lang="en-US" altLang="zh-CN" sz="2400" b="1" u="sng" dirty="0" smtClean="0">
                <a:solidFill>
                  <a:srgbClr val="FF0066"/>
                </a:solidFill>
                <a:sym typeface="Wingdings 2" pitchFamily="18" charset="2"/>
              </a:rPr>
              <a:t>)</a:t>
            </a:r>
          </a:p>
          <a:p>
            <a:pPr eaLnBrk="1" hangingPunct="1">
              <a:lnSpc>
                <a:spcPct val="8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问题定义</a:t>
            </a:r>
            <a:r>
              <a:rPr lang="en-US" altLang="zh-CN" sz="2400" b="1" dirty="0" smtClean="0">
                <a:solidFill>
                  <a:schemeClr val="bg2"/>
                </a:solidFill>
                <a:sym typeface="Wingdings 2" pitchFamily="18" charset="2"/>
              </a:rPr>
              <a:t>) (</a:t>
            </a:r>
            <a:r>
              <a:rPr lang="en-US" altLang="zh-CN" sz="2400" b="1" dirty="0" smtClean="0">
                <a:sym typeface="Wingdings 2" pitchFamily="18" charset="2"/>
              </a:rPr>
              <a:t>what the system should do) (</a:t>
            </a:r>
            <a:r>
              <a:rPr lang="zh-CN" altLang="en-US" sz="2400" b="1" dirty="0" smtClean="0">
                <a:sym typeface="Wingdings 2" pitchFamily="18" charset="2"/>
              </a:rPr>
              <a:t>来自客户</a:t>
            </a:r>
            <a:r>
              <a:rPr lang="en-US" altLang="zh-CN" sz="2400" b="1" dirty="0" smtClean="0">
                <a:sym typeface="Wingdings 2" pitchFamily="18" charset="2"/>
              </a:rPr>
              <a:t>)</a:t>
            </a:r>
          </a:p>
          <a:p>
            <a:pPr eaLnBrk="1" hangingPunct="1">
              <a:lnSpc>
                <a:spcPct val="80000"/>
              </a:lnSpc>
              <a:buFontTx/>
              <a:buNone/>
            </a:pPr>
            <a:r>
              <a:rPr lang="en-US" altLang="zh-CN" sz="2400" b="1" dirty="0" smtClean="0">
                <a:sym typeface="Wingdings 2" pitchFamily="18" charset="2"/>
              </a:rPr>
              <a:t>    B: </a:t>
            </a:r>
            <a:r>
              <a:rPr lang="en-US" altLang="zh-CN" sz="2400" b="1" u="sng" dirty="0" smtClean="0">
                <a:solidFill>
                  <a:srgbClr val="FF0066"/>
                </a:solidFill>
                <a:sym typeface="Wingdings 2" pitchFamily="18" charset="2"/>
              </a:rPr>
              <a:t>analysis(</a:t>
            </a:r>
            <a:r>
              <a:rPr lang="zh-CN" altLang="en-US" sz="2400" b="1" u="sng" dirty="0" smtClean="0">
                <a:solidFill>
                  <a:srgbClr val="FF0066"/>
                </a:solidFill>
                <a:sym typeface="Wingdings 2" pitchFamily="18" charset="2"/>
              </a:rPr>
              <a:t>问题分析</a:t>
            </a:r>
            <a:r>
              <a:rPr lang="en-US" altLang="zh-CN" sz="2400" b="1" u="sng" dirty="0" smtClean="0">
                <a:solidFill>
                  <a:srgbClr val="FF0066"/>
                </a:solidFill>
                <a:sym typeface="Wingdings 2" pitchFamily="18" charset="2"/>
              </a:rPr>
              <a:t>)  </a:t>
            </a:r>
            <a:r>
              <a:rPr lang="en-US" altLang="zh-CN" sz="2000" b="1" dirty="0" smtClean="0">
                <a:sym typeface="Wingdings 2" pitchFamily="18" charset="2"/>
              </a:rPr>
              <a:t>(better understand the required </a:t>
            </a:r>
          </a:p>
          <a:p>
            <a:pPr eaLnBrk="1" hangingPunct="1">
              <a:lnSpc>
                <a:spcPct val="80000"/>
              </a:lnSpc>
              <a:buFontTx/>
              <a:buNone/>
            </a:pPr>
            <a:r>
              <a:rPr lang="en-US" altLang="zh-CN" sz="2000" b="1" dirty="0" smtClean="0">
                <a:sym typeface="Wingdings 2" pitchFamily="18" charset="2"/>
              </a:rPr>
              <a:t>           behavior, capture requirements in a model or sometime in a </a:t>
            </a:r>
          </a:p>
          <a:p>
            <a:pPr eaLnBrk="1" hangingPunct="1">
              <a:lnSpc>
                <a:spcPct val="80000"/>
              </a:lnSpc>
              <a:buFontTx/>
              <a:buNone/>
            </a:pPr>
            <a:r>
              <a:rPr lang="en-US" altLang="zh-CN" sz="2000" b="1" dirty="0" smtClean="0">
                <a:sym typeface="Wingdings 2" pitchFamily="18" charset="2"/>
              </a:rPr>
              <a:t>           prototypes, usually raises additional questions , etc. )</a:t>
            </a:r>
          </a:p>
          <a:p>
            <a:pPr eaLnBrk="1" hangingPunct="1">
              <a:lnSpc>
                <a:spcPct val="80000"/>
              </a:lnSpc>
              <a:buFontTx/>
              <a:buNone/>
            </a:pPr>
            <a:r>
              <a:rPr lang="zh-CN" altLang="en-US" sz="2000" b="1" dirty="0" smtClean="0">
                <a:sym typeface="Wingdings 2" pitchFamily="18" charset="2"/>
              </a:rPr>
              <a:t>（讨论需求</a:t>
            </a:r>
            <a:r>
              <a:rPr lang="en-US" altLang="zh-CN" sz="2000" b="1" dirty="0" smtClean="0">
                <a:sym typeface="Wingdings 2" pitchFamily="18" charset="2"/>
              </a:rPr>
              <a:t>/</a:t>
            </a:r>
            <a:r>
              <a:rPr lang="zh-CN" altLang="en-US" sz="2000" b="1" dirty="0" smtClean="0">
                <a:sym typeface="Wingdings 2" pitchFamily="18" charset="2"/>
              </a:rPr>
              <a:t>软件行为模式时会引发一系列问题：薪水支付期间离岗，机</a:t>
            </a:r>
            <a:endParaRPr lang="en-US" altLang="zh-CN" sz="2000" b="1" dirty="0" smtClean="0">
              <a:sym typeface="Wingdings 2" pitchFamily="18" charset="2"/>
            </a:endParaRPr>
          </a:p>
          <a:p>
            <a:pPr eaLnBrk="1" hangingPunct="1">
              <a:lnSpc>
                <a:spcPct val="80000"/>
              </a:lnSpc>
              <a:buFontTx/>
              <a:buNone/>
            </a:pPr>
            <a:r>
              <a:rPr lang="en-US" altLang="zh-CN" sz="2000" b="1" dirty="0">
                <a:sym typeface="Wingdings 2" pitchFamily="18" charset="2"/>
              </a:rPr>
              <a:t> </a:t>
            </a:r>
            <a:r>
              <a:rPr lang="en-US" altLang="zh-CN" sz="2000" b="1" dirty="0" smtClean="0">
                <a:sym typeface="Wingdings 2" pitchFamily="18" charset="2"/>
              </a:rPr>
              <a:t> </a:t>
            </a:r>
            <a:r>
              <a:rPr lang="zh-CN" altLang="en-US" sz="2000" b="1" dirty="0" smtClean="0">
                <a:sym typeface="Wingdings 2" pitchFamily="18" charset="2"/>
              </a:rPr>
              <a:t>动车服务系统中的库存控制的具体实施可能引发软件职能重组等等。）</a:t>
            </a:r>
            <a:endParaRPr lang="en-US" altLang="zh-CN" sz="2000" b="1" dirty="0" smtClean="0">
              <a:sym typeface="Wingdings 2" pitchFamily="18" charset="2"/>
            </a:endParaRPr>
          </a:p>
        </p:txBody>
      </p:sp>
    </p:spTree>
    <p:extLst>
      <p:ext uri="{BB962C8B-B14F-4D97-AF65-F5344CB8AC3E}">
        <p14:creationId xmlns:p14="http://schemas.microsoft.com/office/powerpoint/2010/main" val="16124193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p>
            <a:fld id="{1C32C383-1EEF-4716-A5DE-B45501295F4E}" type="slidenum">
              <a:rPr lang="en-US" altLang="zh-CN" smtClean="0">
                <a:latin typeface="Arial" charset="0"/>
              </a:rPr>
              <a:pPr/>
              <a:t>90</a:t>
            </a:fld>
            <a:endParaRPr lang="en-US" altLang="zh-CN" smtClean="0">
              <a:latin typeface="Arial" charset="0"/>
            </a:endParaRPr>
          </a:p>
        </p:txBody>
      </p:sp>
      <p:sp>
        <p:nvSpPr>
          <p:cNvPr id="79875" name="Rectangle 4"/>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5"/>
          <p:cNvGrpSpPr>
            <a:grpSpLocks/>
          </p:cNvGrpSpPr>
          <p:nvPr/>
        </p:nvGrpSpPr>
        <p:grpSpPr bwMode="auto">
          <a:xfrm>
            <a:off x="0" y="0"/>
            <a:ext cx="9194800" cy="6858000"/>
            <a:chOff x="38" y="240"/>
            <a:chExt cx="5833" cy="3792"/>
          </a:xfrm>
        </p:grpSpPr>
        <p:sp>
          <p:nvSpPr>
            <p:cNvPr id="79877" name="Rectangle 6"/>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79878" name="Group 7"/>
            <p:cNvGrpSpPr>
              <a:grpSpLocks/>
            </p:cNvGrpSpPr>
            <p:nvPr/>
          </p:nvGrpSpPr>
          <p:grpSpPr bwMode="auto">
            <a:xfrm>
              <a:off x="38" y="240"/>
              <a:ext cx="5722" cy="3792"/>
              <a:chOff x="38" y="240"/>
              <a:chExt cx="5722" cy="3792"/>
            </a:xfrm>
          </p:grpSpPr>
          <p:sp>
            <p:nvSpPr>
              <p:cNvPr id="79879" name="Rectangle 8"/>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79880" name="Rectangle 9"/>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79881" name="Rectangle 10"/>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79882" name="Rectangle 11"/>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79883" name="Rectangle 12"/>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79884" name="Rectangle 13"/>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79885" name="Rectangle 14"/>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86" name="Rectangle 15"/>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79887" name="Rectangle 16"/>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79888" name="Rectangle 17"/>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79889" name="Rectangle 18"/>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79890" name="Rectangle 19"/>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79891" name="Rectangle 20"/>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79892" name="Rectangle 21"/>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79893" name="Rectangle 22"/>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79894" name="Rectangle 23"/>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79895" name="Rectangle 24"/>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79896" name="Rectangle 25"/>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97" name="Rectangle 26"/>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79898" name="Rectangle 27"/>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79899" name="Rectangle 28"/>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79900" name="Rectangle 29"/>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79901" name="Rectangle 30"/>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79902" name="Rectangle 31"/>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79903" name="Rectangle 32"/>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79904" name="Rectangle 33"/>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79905" name="Rectangle 34"/>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06" name="Rectangle 35"/>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79907" name="Rectangle 36"/>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79908" name="Rectangle 37"/>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79909" name="Rectangle 38"/>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79910" name="Rectangle 39"/>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79911" name="Rectangle 40"/>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79912" name="Rectangle 41"/>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79913" name="Rectangle 42"/>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14" name="Rectangle 43"/>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79915" name="Rectangle 44"/>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79916" name="Rectangle 45"/>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79917" name="Rectangle 46"/>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79918" name="Rectangle 47"/>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79919" name="Rectangle 48"/>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79920" name="Rectangle 49"/>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79921" name="Rectangle 50"/>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B8856BF8-50C4-4C34-A01E-6A3E510BB286}" type="slidenum">
              <a:rPr lang="en-US" altLang="zh-CN" smtClean="0">
                <a:latin typeface="Arial" charset="0"/>
              </a:rPr>
              <a:pPr/>
              <a:t>91</a:t>
            </a:fld>
            <a:endParaRPr lang="en-US" altLang="zh-CN" smtClean="0">
              <a:latin typeface="Arial" charset="0"/>
            </a:endParaRPr>
          </a:p>
        </p:txBody>
      </p:sp>
      <p:sp>
        <p:nvSpPr>
          <p:cNvPr id="8089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09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4.9 Requirements validation</a:t>
            </a:r>
          </a:p>
          <a:p>
            <a:pPr eaLnBrk="1" hangingPunct="1">
              <a:lnSpc>
                <a:spcPct val="90000"/>
              </a:lnSpc>
              <a:buFontTx/>
              <a:buNone/>
            </a:pPr>
            <a:r>
              <a:rPr lang="en-US" altLang="zh-CN" b="1" smtClean="0"/>
              <a:t> 1. Requirements validation </a:t>
            </a:r>
          </a:p>
          <a:p>
            <a:pPr eaLnBrk="1" hangingPunct="1">
              <a:lnSpc>
                <a:spcPct val="90000"/>
              </a:lnSpc>
              <a:buFontTx/>
              <a:buNone/>
            </a:pPr>
            <a:r>
              <a:rPr lang="en-US" altLang="zh-CN" sz="2400" b="1" smtClean="0">
                <a:solidFill>
                  <a:schemeClr val="bg2"/>
                </a:solidFill>
                <a:sym typeface="Wingdings 2" pitchFamily="18" charset="2"/>
              </a:rPr>
              <a:t>  definition: (the process of determining that the </a:t>
            </a:r>
          </a:p>
          <a:p>
            <a:pPr eaLnBrk="1" hangingPunct="1">
              <a:lnSpc>
                <a:spcPct val="90000"/>
              </a:lnSpc>
              <a:buFontTx/>
              <a:buNone/>
            </a:pPr>
            <a:r>
              <a:rPr lang="en-US" altLang="zh-CN" sz="2400" b="1" smtClean="0">
                <a:solidFill>
                  <a:schemeClr val="bg2"/>
                </a:solidFill>
                <a:sym typeface="Wingdings 2" pitchFamily="18" charset="2"/>
              </a:rPr>
              <a:t>                         specification is consistent with the </a:t>
            </a:r>
          </a:p>
          <a:p>
            <a:pPr eaLnBrk="1" hangingPunct="1">
              <a:lnSpc>
                <a:spcPct val="90000"/>
              </a:lnSpc>
              <a:buFontTx/>
              <a:buNone/>
            </a:pPr>
            <a:r>
              <a:rPr lang="en-US" altLang="zh-CN" sz="2400" b="1" smtClean="0">
                <a:solidFill>
                  <a:schemeClr val="bg2"/>
                </a:solidFill>
                <a:sym typeface="Wingdings 2" pitchFamily="18" charset="2"/>
              </a:rPr>
              <a:t>                         requirements definition)</a:t>
            </a:r>
          </a:p>
          <a:p>
            <a:pPr eaLnBrk="1" hangingPunct="1">
              <a:lnSpc>
                <a:spcPct val="90000"/>
              </a:lnSpc>
              <a:buFontTx/>
              <a:buNone/>
            </a:pPr>
            <a:r>
              <a:rPr lang="en-US" altLang="zh-CN" sz="2400" b="1" smtClean="0">
                <a:solidFill>
                  <a:schemeClr val="bg2"/>
                </a:solidFill>
                <a:sym typeface="Wingdings 2" pitchFamily="18" charset="2"/>
              </a:rPr>
              <a:t>  steps: A: specification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definition document</a:t>
            </a:r>
          </a:p>
          <a:p>
            <a:pPr eaLnBrk="1" hangingPunct="1">
              <a:lnSpc>
                <a:spcPct val="90000"/>
              </a:lnSpc>
              <a:buFontTx/>
              <a:buNone/>
            </a:pPr>
            <a:r>
              <a:rPr lang="en-US" altLang="zh-CN" sz="2400" b="1" smtClean="0">
                <a:solidFill>
                  <a:schemeClr val="bg2"/>
                </a:solidFill>
                <a:sym typeface="Wingdings 2" pitchFamily="18" charset="2"/>
              </a:rPr>
              <a:t>                 B: definition document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specification </a:t>
            </a:r>
          </a:p>
          <a:p>
            <a:pPr eaLnBrk="1" hangingPunct="1">
              <a:lnSpc>
                <a:spcPct val="90000"/>
              </a:lnSpc>
              <a:buFontTx/>
              <a:buNone/>
            </a:pPr>
            <a:r>
              <a:rPr lang="en-US" altLang="zh-CN" sz="2400" b="1" smtClean="0">
                <a:solidFill>
                  <a:schemeClr val="bg2"/>
                </a:solidFill>
                <a:sym typeface="Wingdings 2" pitchFamily="18" charset="2"/>
              </a:rPr>
              <a:t>  techniques: table 4.3</a:t>
            </a:r>
          </a:p>
          <a:p>
            <a:pPr eaLnBrk="1" hangingPunct="1">
              <a:lnSpc>
                <a:spcPct val="90000"/>
              </a:lnSpc>
              <a:buFontTx/>
              <a:buNone/>
            </a:pPr>
            <a:r>
              <a:rPr lang="en-US" altLang="zh-CN" b="1" smtClean="0">
                <a:solidFill>
                  <a:schemeClr val="bg2"/>
                </a:solidFill>
                <a:sym typeface="Wingdings 2" pitchFamily="18" charset="2"/>
              </a:rPr>
              <a:t> 2. </a:t>
            </a:r>
            <a:r>
              <a:rPr lang="en-US" altLang="zh-CN" b="1" smtClean="0">
                <a:solidFill>
                  <a:schemeClr val="bg2"/>
                </a:solidFill>
              </a:rPr>
              <a:t>Requirements review </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Review goals and objections of system.</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Compare requirements with goals and objectives.</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itchFamily="18" charset="2"/>
              </a:rPr>
              <a:t> </a:t>
            </a:r>
            <a:r>
              <a:rPr lang="en-US" altLang="zh-CN" sz="2400" b="1" smtClean="0">
                <a:solidFill>
                  <a:schemeClr val="bg2"/>
                </a:solidFill>
              </a:rPr>
              <a:t>Describe operational environment.</a:t>
            </a:r>
          </a:p>
        </p:txBody>
      </p:sp>
      <p:sp>
        <p:nvSpPr>
          <p:cNvPr id="80901" name="Line 4"/>
          <p:cNvSpPr>
            <a:spLocks noChangeShapeType="1"/>
          </p:cNvSpPr>
          <p:nvPr/>
        </p:nvSpPr>
        <p:spPr bwMode="auto">
          <a:xfrm>
            <a:off x="4724400" y="4149725"/>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2" name="Line 5"/>
          <p:cNvSpPr>
            <a:spLocks noChangeShapeType="1"/>
          </p:cNvSpPr>
          <p:nvPr/>
        </p:nvSpPr>
        <p:spPr bwMode="auto">
          <a:xfrm>
            <a:off x="5715000" y="45085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3" name="AutoShape 6"/>
          <p:cNvSpPr>
            <a:spLocks noChangeArrowheads="1"/>
          </p:cNvSpPr>
          <p:nvPr/>
        </p:nvSpPr>
        <p:spPr bwMode="auto">
          <a:xfrm>
            <a:off x="5940425" y="1771650"/>
            <a:ext cx="3024188" cy="936625"/>
          </a:xfrm>
          <a:prstGeom prst="wedgeRoundRectCallout">
            <a:avLst>
              <a:gd name="adj1" fmla="val -65750"/>
              <a:gd name="adj2" fmla="val 36273"/>
              <a:gd name="adj3" fmla="val 16667"/>
            </a:avLst>
          </a:prstGeom>
          <a:noFill/>
          <a:ln w="9525" algn="ctr">
            <a:solidFill>
              <a:srgbClr val="800080"/>
            </a:solidFill>
            <a:miter lim="800000"/>
            <a:headEnd/>
            <a:tailEnd/>
          </a:ln>
        </p:spPr>
        <p:txBody>
          <a:bodyPr lIns="92075" tIns="46038" rIns="92075" bIns="46038"/>
          <a:lstStyle/>
          <a:p>
            <a:pPr marL="342900" indent="-342900"/>
            <a:r>
              <a:rPr lang="zh-CN" altLang="en-US"/>
              <a:t>检查需求规格文档与定义的对应性</a:t>
            </a:r>
          </a:p>
        </p:txBody>
      </p:sp>
      <p:sp>
        <p:nvSpPr>
          <p:cNvPr id="80904" name="AutoShape 7"/>
          <p:cNvSpPr>
            <a:spLocks noChangeArrowheads="1"/>
          </p:cNvSpPr>
          <p:nvPr/>
        </p:nvSpPr>
        <p:spPr bwMode="auto">
          <a:xfrm>
            <a:off x="6300788" y="4652963"/>
            <a:ext cx="2592387" cy="863600"/>
          </a:xfrm>
          <a:prstGeom prst="wedgeRoundRectCallout">
            <a:avLst>
              <a:gd name="adj1" fmla="val -101685"/>
              <a:gd name="adj2" fmla="val 34741"/>
              <a:gd name="adj3" fmla="val 16667"/>
            </a:avLst>
          </a:prstGeom>
          <a:noFill/>
          <a:ln w="9525" algn="ctr">
            <a:solidFill>
              <a:srgbClr val="800080"/>
            </a:solidFill>
            <a:miter lim="800000"/>
            <a:headEnd/>
            <a:tailEnd/>
          </a:ln>
        </p:spPr>
        <p:txBody>
          <a:bodyPr lIns="92075" tIns="46038" rIns="92075" bIns="46038"/>
          <a:lstStyle/>
          <a:p>
            <a:pPr marL="342900" indent="-342900" algn="ctr"/>
            <a:r>
              <a:rPr lang="zh-CN" altLang="en-US"/>
              <a:t>一种常用的</a:t>
            </a:r>
            <a:r>
              <a:rPr lang="en-US" altLang="zh-CN"/>
              <a:t>validate</a:t>
            </a:r>
            <a:r>
              <a:rPr lang="zh-CN" altLang="en-US"/>
              <a:t>方法</a:t>
            </a:r>
          </a:p>
        </p:txBody>
      </p:sp>
      <p:sp>
        <p:nvSpPr>
          <p:cNvPr id="117768" name="AutoShape 8"/>
          <p:cNvSpPr>
            <a:spLocks noChangeArrowheads="1"/>
          </p:cNvSpPr>
          <p:nvPr/>
        </p:nvSpPr>
        <p:spPr bwMode="auto">
          <a:xfrm>
            <a:off x="250825" y="2636838"/>
            <a:ext cx="5545138" cy="2160587"/>
          </a:xfrm>
          <a:prstGeom prst="wedgeRectCallout">
            <a:avLst>
              <a:gd name="adj1" fmla="val 26037"/>
              <a:gd name="adj2" fmla="val 68662"/>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zh-CN" altLang="en-US" dirty="0"/>
              <a:t>复审在团队软件工程中是常规性方法</a:t>
            </a:r>
          </a:p>
          <a:p>
            <a:pPr marL="342900" indent="-342900" algn="ctr"/>
            <a:r>
              <a:rPr lang="en-US" altLang="zh-CN" dirty="0">
                <a:sym typeface="Wingdings" pitchFamily="2" charset="2"/>
              </a:rPr>
              <a:t>(1)</a:t>
            </a:r>
            <a:r>
              <a:rPr lang="zh-CN" altLang="en-US" dirty="0" smtClean="0"/>
              <a:t>我院某</a:t>
            </a:r>
            <a:r>
              <a:rPr lang="zh-CN" altLang="en-US" dirty="0"/>
              <a:t>学生在外资公司实习的失败</a:t>
            </a:r>
          </a:p>
          <a:p>
            <a:pPr marL="342900" indent="-342900" algn="ctr"/>
            <a:r>
              <a:rPr lang="en-US" altLang="zh-CN" dirty="0"/>
              <a:t> </a:t>
            </a:r>
            <a:r>
              <a:rPr lang="en-US" altLang="zh-CN" dirty="0" smtClean="0"/>
              <a:t>     </a:t>
            </a:r>
            <a:r>
              <a:rPr lang="zh-CN" altLang="en-US" dirty="0" smtClean="0"/>
              <a:t>经历</a:t>
            </a:r>
            <a:r>
              <a:rPr lang="en-US" altLang="zh-CN" dirty="0" smtClean="0"/>
              <a:t>(</a:t>
            </a:r>
            <a:r>
              <a:rPr lang="zh-CN" altLang="en-US" dirty="0" smtClean="0"/>
              <a:t>十六年前的幼稚：我</a:t>
            </a:r>
            <a:r>
              <a:rPr lang="zh-CN" altLang="en-US" dirty="0"/>
              <a:t>的程序凭什么得让别人检查啊</a:t>
            </a:r>
            <a:r>
              <a:rPr lang="en-US" altLang="zh-CN" dirty="0"/>
              <a:t>?). </a:t>
            </a:r>
          </a:p>
          <a:p>
            <a:pPr marL="342900" indent="-342900" algn="ctr"/>
            <a:r>
              <a:rPr lang="en-US" altLang="zh-CN" dirty="0"/>
              <a:t>(2)</a:t>
            </a:r>
            <a:r>
              <a:rPr lang="zh-CN" altLang="en-US" dirty="0"/>
              <a:t>一个</a:t>
            </a:r>
            <a:r>
              <a:rPr lang="zh-CN" altLang="en-US" dirty="0" smtClean="0"/>
              <a:t>专科生</a:t>
            </a:r>
            <a:r>
              <a:rPr lang="zh-CN" altLang="en-US" dirty="0"/>
              <a:t>在微软的</a:t>
            </a:r>
            <a:r>
              <a:rPr lang="zh-CN" altLang="en-US" dirty="0" smtClean="0"/>
              <a:t>成功</a:t>
            </a:r>
            <a:r>
              <a:rPr lang="en-US" altLang="zh-CN" dirty="0" smtClean="0"/>
              <a:t>(word</a:t>
            </a:r>
            <a:r>
              <a:rPr lang="zh-CN" altLang="en-US" dirty="0"/>
              <a:t>文本</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8"/>
                                        </p:tgtEl>
                                        <p:attrNameLst>
                                          <p:attrName>style.visibility</p:attrName>
                                        </p:attrNameLst>
                                      </p:cBhvr>
                                      <p:to>
                                        <p:strVal val="visible"/>
                                      </p:to>
                                    </p:set>
                                    <p:anim calcmode="lin" valueType="num">
                                      <p:cBhvr additive="base">
                                        <p:cTn id="7" dur="2000" fill="hold"/>
                                        <p:tgtEl>
                                          <p:spTgt spid="117768"/>
                                        </p:tgtEl>
                                        <p:attrNameLst>
                                          <p:attrName>ppt_x</p:attrName>
                                        </p:attrNameLst>
                                      </p:cBhvr>
                                      <p:tavLst>
                                        <p:tav tm="0">
                                          <p:val>
                                            <p:strVal val="0-#ppt_w/2"/>
                                          </p:val>
                                        </p:tav>
                                        <p:tav tm="100000">
                                          <p:val>
                                            <p:strVal val="#ppt_x"/>
                                          </p:val>
                                        </p:tav>
                                      </p:tavLst>
                                    </p:anim>
                                    <p:anim calcmode="lin" valueType="num">
                                      <p:cBhvr additive="base">
                                        <p:cTn id="8" dur="2000" fill="hold"/>
                                        <p:tgtEl>
                                          <p:spTgt spid="117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35D2090B-4F3C-4294-90AF-798DF67DF7F7}" type="slidenum">
              <a:rPr lang="en-US" altLang="zh-CN" smtClean="0">
                <a:latin typeface="Arial" charset="0"/>
              </a:rPr>
              <a:pPr/>
              <a:t>92</a:t>
            </a:fld>
            <a:endParaRPr lang="en-US" altLang="zh-CN" smtClean="0">
              <a:latin typeface="Arial" charset="0"/>
            </a:endParaRPr>
          </a:p>
        </p:txBody>
      </p:sp>
      <p:sp>
        <p:nvSpPr>
          <p:cNvPr id="819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a:t>
            </a:r>
            <a:r>
              <a:rPr lang="en-US" altLang="zh-CN" sz="2400" b="1" smtClean="0">
                <a:solidFill>
                  <a:schemeClr val="bg2"/>
                </a:solidFill>
              </a:rPr>
              <a:t> </a:t>
            </a:r>
            <a:r>
              <a:rPr lang="en-US" altLang="zh-CN" sz="2400" b="1" smtClean="0"/>
              <a:t>Examine</a:t>
            </a:r>
          </a:p>
          <a:p>
            <a:pPr lvl="1" eaLnBrk="1" hangingPunct="1"/>
            <a:r>
              <a:rPr lang="en-US" altLang="zh-CN" b="1" smtClean="0"/>
              <a:t>interfaces</a:t>
            </a:r>
          </a:p>
          <a:p>
            <a:pPr lvl="1" eaLnBrk="1" hangingPunct="1"/>
            <a:r>
              <a:rPr lang="en-US" altLang="zh-CN" b="1" smtClean="0"/>
              <a:t>information flow</a:t>
            </a:r>
          </a:p>
          <a:p>
            <a:pPr lvl="1" eaLnBrk="1" hangingPunct="1"/>
            <a:r>
              <a:rPr lang="en-US" altLang="zh-CN" b="1" smtClean="0"/>
              <a:t>functions</a:t>
            </a:r>
          </a:p>
          <a:p>
            <a:pPr eaLnBrk="1" hangingPunct="1">
              <a:buFontTx/>
              <a:buNone/>
            </a:pPr>
            <a:r>
              <a:rPr lang="en-US" altLang="zh-CN" sz="2400" b="1" smtClean="0">
                <a:solidFill>
                  <a:schemeClr val="bg2"/>
                </a:solidFill>
                <a:sym typeface="Wingdings 2" pitchFamily="18" charset="2"/>
              </a:rPr>
              <a:t>  </a:t>
            </a:r>
            <a:r>
              <a:rPr lang="en-US" altLang="zh-CN" sz="2400" b="1" smtClean="0"/>
              <a:t>Check for omissions,incompleteness,inconsistency</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Document risk</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Discuss how system will be tested.(test plan)</a:t>
            </a:r>
          </a:p>
          <a:p>
            <a:pPr eaLnBrk="1" hangingPunct="1">
              <a:buFontTx/>
              <a:buNone/>
            </a:pPr>
            <a:r>
              <a:rPr lang="en-US" altLang="zh-CN" b="1" smtClean="0"/>
              <a:t> </a:t>
            </a:r>
            <a:r>
              <a:rPr lang="en-US" altLang="zh-CN" b="1" smtClean="0">
                <a:solidFill>
                  <a:schemeClr val="accent1"/>
                </a:solidFill>
              </a:rPr>
              <a:t>3.Example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47A20DA8-D1AE-487A-B2A1-F784E4D4778E}" type="slidenum">
              <a:rPr lang="en-US" altLang="zh-CN" smtClean="0">
                <a:latin typeface="Arial" charset="0"/>
              </a:rPr>
              <a:pPr/>
              <a:t>93</a:t>
            </a:fld>
            <a:endParaRPr lang="en-US" altLang="zh-CN" smtClean="0">
              <a:latin typeface="Arial" charset="0"/>
            </a:endParaRPr>
          </a:p>
        </p:txBody>
      </p:sp>
      <p:sp>
        <p:nvSpPr>
          <p:cNvPr id="829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2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4.10 measuring requirements</a:t>
            </a:r>
          </a:p>
          <a:p>
            <a:pPr eaLnBrk="1" hangingPunct="1">
              <a:buFontTx/>
              <a:buNone/>
            </a:pPr>
            <a:r>
              <a:rPr lang="en-US" altLang="zh-CN" b="1" smtClean="0"/>
              <a:t> 1. Focus on:    </a:t>
            </a:r>
            <a:r>
              <a:rPr lang="en-US" altLang="zh-CN" sz="2400" b="1" smtClean="0"/>
              <a:t>product (definition and specification)</a:t>
            </a:r>
          </a:p>
          <a:p>
            <a:pPr eaLnBrk="1" hangingPunct="1">
              <a:buFontTx/>
              <a:buNone/>
            </a:pPr>
            <a:r>
              <a:rPr lang="en-US" altLang="zh-CN" sz="2400" b="1" smtClean="0"/>
              <a:t>                               process</a:t>
            </a:r>
          </a:p>
          <a:p>
            <a:pPr eaLnBrk="1" hangingPunct="1">
              <a:buFontTx/>
              <a:buNone/>
            </a:pPr>
            <a:r>
              <a:rPr lang="en-US" altLang="zh-CN" sz="2400" b="1" smtClean="0"/>
              <a:t>                               resource </a:t>
            </a:r>
          </a:p>
          <a:p>
            <a:pPr eaLnBrk="1" hangingPunct="1">
              <a:buFontTx/>
              <a:buNone/>
            </a:pPr>
            <a:r>
              <a:rPr lang="en-US" altLang="zh-CN" b="1" smtClean="0"/>
              <a:t> 2. Measurement</a:t>
            </a:r>
          </a:p>
          <a:p>
            <a:pPr eaLnBrk="1" hangingPunct="1">
              <a:buFontTx/>
              <a:buNone/>
            </a:pPr>
            <a:r>
              <a:rPr lang="en-US" altLang="zh-CN" sz="2400" b="1" smtClean="0">
                <a:solidFill>
                  <a:schemeClr val="bg2"/>
                </a:solidFill>
                <a:sym typeface="Wingdings 2" pitchFamily="18" charset="2"/>
              </a:rPr>
              <a:t> product:  A: number of requirement(size)</a:t>
            </a:r>
          </a:p>
          <a:p>
            <a:pPr eaLnBrk="1" hangingPunct="1">
              <a:buFontTx/>
              <a:buNone/>
            </a:pPr>
            <a:r>
              <a:rPr lang="en-US" altLang="zh-CN" sz="2400" b="1" smtClean="0">
                <a:solidFill>
                  <a:schemeClr val="bg2"/>
                </a:solidFill>
                <a:sym typeface="Wingdings 2" pitchFamily="18" charset="2"/>
              </a:rPr>
              <a:t>                     B: evaluating the requirement document</a:t>
            </a:r>
          </a:p>
          <a:p>
            <a:pPr eaLnBrk="1" hangingPunct="1">
              <a:buFontTx/>
              <a:buNone/>
            </a:pPr>
            <a:r>
              <a:rPr lang="en-US" altLang="zh-CN" sz="2400" b="1" smtClean="0">
                <a:solidFill>
                  <a:schemeClr val="bg2"/>
                </a:solidFill>
                <a:sym typeface="Wingdings 2" pitchFamily="18" charset="2"/>
              </a:rPr>
              <a:t> process: the </a:t>
            </a:r>
            <a:r>
              <a:rPr lang="en-US" altLang="zh-CN" sz="2400" b="1" u="sng" smtClean="0">
                <a:solidFill>
                  <a:srgbClr val="0000FF"/>
                </a:solidFill>
                <a:sym typeface="Wingdings 2" pitchFamily="18" charset="2"/>
              </a:rPr>
              <a:t>number</a:t>
            </a: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of changes to requirement and the </a:t>
            </a:r>
          </a:p>
          <a:p>
            <a:pPr eaLnBrk="1" hangingPunct="1">
              <a:buFontTx/>
              <a:buNone/>
            </a:pPr>
            <a:r>
              <a:rPr lang="en-US" altLang="zh-CN" sz="2400" b="1" smtClean="0">
                <a:solidFill>
                  <a:srgbClr val="0000FF"/>
                </a:solidFill>
                <a:sym typeface="Wingdings 2" pitchFamily="18" charset="2"/>
              </a:rPr>
              <a:t>                     </a:t>
            </a:r>
            <a:r>
              <a:rPr lang="en-US" altLang="zh-CN" sz="2400" b="1" u="sng" smtClean="0">
                <a:solidFill>
                  <a:srgbClr val="0000FF"/>
                </a:solidFill>
                <a:sym typeface="Wingdings 2" pitchFamily="18" charset="2"/>
              </a:rPr>
              <a:t>causes</a:t>
            </a:r>
            <a:r>
              <a:rPr lang="en-US" altLang="zh-CN" sz="2400" b="1" smtClean="0">
                <a:solidFill>
                  <a:schemeClr val="bg2"/>
                </a:solidFill>
                <a:sym typeface="Wingdings 2" pitchFamily="18" charset="2"/>
              </a:rPr>
              <a:t> which led to change .</a:t>
            </a:r>
          </a:p>
          <a:p>
            <a:pPr eaLnBrk="1" hangingPunct="1">
              <a:buFontTx/>
              <a:buNone/>
            </a:pPr>
            <a:r>
              <a:rPr lang="en-US" altLang="zh-CN" sz="2400" b="1" smtClean="0">
                <a:solidFill>
                  <a:schemeClr val="bg2"/>
                </a:solidFill>
                <a:sym typeface="Wingdings 2" pitchFamily="18" charset="2"/>
              </a:rPr>
              <a:t> resource(X)</a:t>
            </a:r>
          </a:p>
        </p:txBody>
      </p:sp>
      <p:sp>
        <p:nvSpPr>
          <p:cNvPr id="82949" name="AutoShape 4"/>
          <p:cNvSpPr>
            <a:spLocks/>
          </p:cNvSpPr>
          <p:nvPr/>
        </p:nvSpPr>
        <p:spPr bwMode="auto">
          <a:xfrm>
            <a:off x="3124200" y="2462213"/>
            <a:ext cx="228600" cy="1143000"/>
          </a:xfrm>
          <a:prstGeom prst="leftBrace">
            <a:avLst>
              <a:gd name="adj1" fmla="val 41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EE4E15B-F7E1-4ED0-9A1A-F66888E41D0D}" type="slidenum">
              <a:rPr lang="en-US" altLang="zh-CN" smtClean="0">
                <a:latin typeface="Arial" charset="0"/>
              </a:rPr>
              <a:pPr/>
              <a:t>94</a:t>
            </a:fld>
            <a:endParaRPr lang="en-US" altLang="zh-CN" smtClean="0">
              <a:latin typeface="Arial" charset="0"/>
            </a:endParaRPr>
          </a:p>
        </p:txBody>
      </p:sp>
      <p:sp>
        <p:nvSpPr>
          <p:cNvPr id="839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39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4.11 Choosing a Requirements Specification</a:t>
            </a:r>
          </a:p>
          <a:p>
            <a:pPr eaLnBrk="1" hangingPunct="1">
              <a:buFontTx/>
              <a:buNone/>
            </a:pPr>
            <a:r>
              <a:rPr lang="en-US" altLang="zh-CN" b="1" smtClean="0">
                <a:solidFill>
                  <a:schemeClr val="accent1"/>
                </a:solidFill>
              </a:rPr>
              <a:t>        Technique</a:t>
            </a:r>
          </a:p>
          <a:p>
            <a:pPr eaLnBrk="1" hangingPunct="1">
              <a:buFontTx/>
              <a:buNone/>
            </a:pPr>
            <a:r>
              <a:rPr lang="en-US" altLang="zh-CN" b="1" smtClean="0"/>
              <a:t> 1. Evaluation for specification methods</a:t>
            </a:r>
          </a:p>
          <a:p>
            <a:pPr eaLnBrk="1" hangingPunct="1">
              <a:buFontTx/>
              <a:buNone/>
            </a:pPr>
            <a:r>
              <a:rPr lang="en-US" altLang="zh-CN" b="1" smtClean="0"/>
              <a:t>    ----no technique that is best for all projects</a:t>
            </a:r>
          </a:p>
          <a:p>
            <a:pPr eaLnBrk="1" hangingPunct="1">
              <a:buFontTx/>
              <a:buNone/>
            </a:pPr>
            <a:r>
              <a:rPr lang="en-US" altLang="zh-CN" b="1" smtClean="0"/>
              <a:t>    ----we must get a set of criteria to determine</a:t>
            </a:r>
          </a:p>
          <a:p>
            <a:pPr eaLnBrk="1" hangingPunct="1">
              <a:buFontTx/>
              <a:buNone/>
            </a:pPr>
            <a:r>
              <a:rPr lang="en-US" altLang="zh-CN" b="1" smtClean="0"/>
              <a:t>         which technique is most suitable      </a:t>
            </a:r>
          </a:p>
          <a:p>
            <a:pPr eaLnBrk="1" hangingPunct="1">
              <a:buFontTx/>
              <a:buNone/>
            </a:pPr>
            <a:r>
              <a:rPr lang="en-US" altLang="zh-CN" b="1" smtClean="0"/>
              <a:t> 2. A set of criteria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EBF397C9-A196-4DB7-993D-BF9FA230CC49}" type="slidenum">
              <a:rPr lang="en-US" altLang="zh-CN" smtClean="0">
                <a:latin typeface="Arial" charset="0"/>
              </a:rPr>
              <a:pPr/>
              <a:t>95</a:t>
            </a:fld>
            <a:endParaRPr lang="en-US" altLang="zh-CN" smtClean="0">
              <a:latin typeface="Arial" charset="0"/>
            </a:endParaRPr>
          </a:p>
        </p:txBody>
      </p:sp>
      <p:sp>
        <p:nvSpPr>
          <p:cNvPr id="849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4996" name="Rectangle 3"/>
          <p:cNvSpPr>
            <a:spLocks noGrp="1" noChangeArrowheads="1"/>
          </p:cNvSpPr>
          <p:nvPr>
            <p:ph type="body" idx="1"/>
          </p:nvPr>
        </p:nvSpPr>
        <p:spPr>
          <a:xfrm>
            <a:off x="1143000" y="1752600"/>
            <a:ext cx="8001000" cy="533400"/>
          </a:xfrm>
        </p:spPr>
        <p:txBody>
          <a:bodyPr/>
          <a:lstStyle/>
          <a:p>
            <a:pPr eaLnBrk="1" hangingPunct="1">
              <a:buFontTx/>
              <a:buNone/>
            </a:pPr>
            <a:r>
              <a:rPr lang="en-US" altLang="zh-CN" b="1" smtClean="0"/>
              <a:t>2. A set of criteria</a:t>
            </a:r>
          </a:p>
        </p:txBody>
      </p:sp>
      <p:sp>
        <p:nvSpPr>
          <p:cNvPr id="84997" name="Text Box 4"/>
          <p:cNvSpPr txBox="1">
            <a:spLocks noChangeArrowheads="1"/>
          </p:cNvSpPr>
          <p:nvPr/>
        </p:nvSpPr>
        <p:spPr bwMode="auto">
          <a:xfrm>
            <a:off x="914400" y="2322513"/>
            <a:ext cx="4191000" cy="4621212"/>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Applicability</a:t>
            </a:r>
          </a:p>
          <a:p>
            <a:pPr eaLnBrk="0" hangingPunct="0">
              <a:buClrTx/>
              <a:buSzTx/>
              <a:buFontTx/>
              <a:buChar char="•"/>
            </a:pPr>
            <a:r>
              <a:rPr lang="en-US" altLang="zh-CN" sz="2800">
                <a:latin typeface="Times New Roman" pitchFamily="18" charset="0"/>
              </a:rPr>
              <a:t> Implementability</a:t>
            </a:r>
          </a:p>
          <a:p>
            <a:pPr eaLnBrk="0" hangingPunct="0">
              <a:buClrTx/>
              <a:buSzTx/>
              <a:buFontTx/>
              <a:buChar char="•"/>
            </a:pPr>
            <a:r>
              <a:rPr lang="en-US" altLang="zh-CN" sz="2800">
                <a:latin typeface="Times New Roman" pitchFamily="18" charset="0"/>
              </a:rPr>
              <a:t> Testability/simulation</a:t>
            </a:r>
          </a:p>
          <a:p>
            <a:pPr eaLnBrk="0" hangingPunct="0">
              <a:buClrTx/>
              <a:buSzTx/>
              <a:buFontTx/>
              <a:buChar char="•"/>
            </a:pPr>
            <a:r>
              <a:rPr lang="en-US" altLang="zh-CN" sz="2800">
                <a:latin typeface="Times New Roman" pitchFamily="18" charset="0"/>
              </a:rPr>
              <a:t> Checkability</a:t>
            </a:r>
          </a:p>
          <a:p>
            <a:pPr eaLnBrk="0" hangingPunct="0">
              <a:buClrTx/>
              <a:buSzTx/>
              <a:buFontTx/>
              <a:buChar char="•"/>
            </a:pPr>
            <a:r>
              <a:rPr lang="en-US" altLang="zh-CN" sz="2800">
                <a:latin typeface="Times New Roman" pitchFamily="18" charset="0"/>
              </a:rPr>
              <a:t> Maintainability</a:t>
            </a:r>
          </a:p>
          <a:p>
            <a:pPr eaLnBrk="0" hangingPunct="0">
              <a:buClrTx/>
              <a:buSzTx/>
              <a:buFontTx/>
              <a:buChar char="•"/>
            </a:pPr>
            <a:r>
              <a:rPr lang="en-US" altLang="zh-CN" sz="2800">
                <a:latin typeface="Times New Roman" pitchFamily="18" charset="0"/>
              </a:rPr>
              <a:t> Modularity</a:t>
            </a:r>
          </a:p>
          <a:p>
            <a:pPr eaLnBrk="0" hangingPunct="0">
              <a:buClrTx/>
              <a:buSzTx/>
              <a:buFontTx/>
              <a:buChar char="•"/>
            </a:pPr>
            <a:r>
              <a:rPr lang="en-US" altLang="zh-CN" sz="2800">
                <a:latin typeface="Times New Roman" pitchFamily="18" charset="0"/>
              </a:rPr>
              <a:t> Level of</a:t>
            </a:r>
          </a:p>
          <a:p>
            <a:pPr eaLnBrk="0" hangingPunct="0">
              <a:buClrTx/>
              <a:buSzTx/>
            </a:pPr>
            <a:r>
              <a:rPr lang="en-US" altLang="zh-CN" sz="2800">
                <a:latin typeface="Times New Roman" pitchFamily="18" charset="0"/>
              </a:rPr>
              <a:t> abstraction/expressibility</a:t>
            </a:r>
          </a:p>
          <a:p>
            <a:pPr eaLnBrk="0" hangingPunct="0">
              <a:buClrTx/>
              <a:buSzTx/>
              <a:buFontTx/>
              <a:buChar char="•"/>
            </a:pPr>
            <a:r>
              <a:rPr lang="en-US" altLang="zh-CN" sz="2800">
                <a:latin typeface="Times New Roman" pitchFamily="18" charset="0"/>
              </a:rPr>
              <a:t> Soundness</a:t>
            </a:r>
            <a:endParaRPr lang="en-US" altLang="zh-CN" sz="2800"/>
          </a:p>
        </p:txBody>
      </p:sp>
      <p:sp>
        <p:nvSpPr>
          <p:cNvPr id="84998" name="Text Box 6"/>
          <p:cNvSpPr txBox="1">
            <a:spLocks noChangeArrowheads="1"/>
          </p:cNvSpPr>
          <p:nvPr/>
        </p:nvSpPr>
        <p:spPr bwMode="auto">
          <a:xfrm>
            <a:off x="5486400" y="2362200"/>
            <a:ext cx="3657600" cy="4108450"/>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Verifiability</a:t>
            </a:r>
          </a:p>
          <a:p>
            <a:pPr eaLnBrk="0" hangingPunct="0">
              <a:buClrTx/>
              <a:buSzTx/>
              <a:buFontTx/>
              <a:buChar char="•"/>
            </a:pPr>
            <a:r>
              <a:rPr lang="en-US" altLang="zh-CN" sz="2800">
                <a:latin typeface="Times New Roman" pitchFamily="18" charset="0"/>
              </a:rPr>
              <a:t> Run-time safety</a:t>
            </a:r>
          </a:p>
          <a:p>
            <a:pPr eaLnBrk="0" hangingPunct="0">
              <a:buClrTx/>
              <a:buSzTx/>
              <a:buFontTx/>
              <a:buChar char="•"/>
            </a:pPr>
            <a:r>
              <a:rPr lang="en-US" altLang="zh-CN" sz="2800">
                <a:latin typeface="Times New Roman" pitchFamily="18" charset="0"/>
              </a:rPr>
              <a:t> Tools maturity</a:t>
            </a:r>
          </a:p>
          <a:p>
            <a:pPr eaLnBrk="0" hangingPunct="0">
              <a:buClrTx/>
              <a:buSzTx/>
              <a:buFontTx/>
              <a:buChar char="•"/>
            </a:pPr>
            <a:r>
              <a:rPr lang="en-US" altLang="zh-CN" sz="2800">
                <a:latin typeface="Times New Roman" pitchFamily="18" charset="0"/>
              </a:rPr>
              <a:t> Looseness</a:t>
            </a:r>
          </a:p>
          <a:p>
            <a:pPr eaLnBrk="0" hangingPunct="0">
              <a:buClrTx/>
              <a:buSzTx/>
              <a:buFontTx/>
              <a:buChar char="•"/>
            </a:pPr>
            <a:r>
              <a:rPr lang="en-US" altLang="zh-CN" sz="2800">
                <a:latin typeface="Times New Roman" pitchFamily="18" charset="0"/>
              </a:rPr>
              <a:t> Learning curve</a:t>
            </a:r>
          </a:p>
          <a:p>
            <a:pPr eaLnBrk="0" hangingPunct="0">
              <a:buClrTx/>
              <a:buSzTx/>
              <a:buFontTx/>
              <a:buChar char="•"/>
            </a:pPr>
            <a:r>
              <a:rPr lang="en-US" altLang="zh-CN" sz="2800">
                <a:latin typeface="Times New Roman" pitchFamily="18" charset="0"/>
              </a:rPr>
              <a:t> Technique maturity</a:t>
            </a:r>
          </a:p>
          <a:p>
            <a:pPr eaLnBrk="0" hangingPunct="0">
              <a:buClrTx/>
              <a:buSzTx/>
              <a:buFontTx/>
              <a:buChar char="•"/>
            </a:pPr>
            <a:r>
              <a:rPr lang="en-US" altLang="zh-CN" sz="2800">
                <a:latin typeface="Times New Roman" pitchFamily="18" charset="0"/>
              </a:rPr>
              <a:t> Data modeling</a:t>
            </a:r>
          </a:p>
          <a:p>
            <a:pPr eaLnBrk="0" hangingPunct="0">
              <a:buClrTx/>
              <a:buSzTx/>
              <a:buFontTx/>
              <a:buChar char="•"/>
            </a:pPr>
            <a:r>
              <a:rPr lang="en-US" altLang="zh-CN" sz="2800">
                <a:latin typeface="Times New Roman" pitchFamily="18" charset="0"/>
              </a:rPr>
              <a:t> Discipline</a:t>
            </a:r>
            <a:endParaRPr lang="en-US" altLang="zh-CN" sz="28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p>
            <a:fld id="{19143EC1-0432-4061-9BE4-BA4AB366BC42}" type="slidenum">
              <a:rPr lang="en-US" altLang="zh-CN" smtClean="0">
                <a:latin typeface="Arial" charset="0"/>
              </a:rPr>
              <a:pPr/>
              <a:t>96</a:t>
            </a:fld>
            <a:endParaRPr lang="en-US" altLang="zh-CN" smtClean="0">
              <a:latin typeface="Arial" charset="0"/>
            </a:endParaRPr>
          </a:p>
        </p:txBody>
      </p:sp>
      <p:sp>
        <p:nvSpPr>
          <p:cNvPr id="860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Example: table 4.4</a:t>
            </a:r>
          </a:p>
          <a:p>
            <a:pPr eaLnBrk="1" hangingPunct="1">
              <a:buFontTx/>
              <a:buNone/>
            </a:pPr>
            <a:r>
              <a:rPr lang="en-US" altLang="zh-CN" sz="2400" b="1" smtClean="0">
                <a:solidFill>
                  <a:srgbClr val="0000FF"/>
                </a:solidFill>
              </a:rPr>
              <a:t>Focus:</a:t>
            </a:r>
          </a:p>
          <a:p>
            <a:pPr eaLnBrk="1" hangingPunct="1">
              <a:buFontTx/>
              <a:buNone/>
            </a:pPr>
            <a:r>
              <a:rPr lang="en-US" altLang="zh-CN" sz="2400" b="1" smtClean="0"/>
              <a:t> A: We must realize that no requirements specification</a:t>
            </a:r>
          </a:p>
          <a:p>
            <a:pPr eaLnBrk="1" hangingPunct="1">
              <a:buFontTx/>
              <a:buNone/>
            </a:pPr>
            <a:r>
              <a:rPr lang="en-US" altLang="zh-CN" sz="2400" b="1" smtClean="0"/>
              <a:t>      technique is complete</a:t>
            </a:r>
          </a:p>
          <a:p>
            <a:pPr eaLnBrk="1" hangingPunct="1">
              <a:buFontTx/>
              <a:buNone/>
            </a:pPr>
            <a:r>
              <a:rPr lang="en-US" altLang="zh-CN" sz="2400" b="1" smtClean="0"/>
              <a:t> B: We must consider </a:t>
            </a:r>
            <a:r>
              <a:rPr lang="en-US" altLang="zh-CN" sz="2400" b="1" smtClean="0">
                <a:latin typeface="Times New Roman" pitchFamily="18" charset="0"/>
              </a:rPr>
              <a:t>“</a:t>
            </a:r>
            <a:r>
              <a:rPr lang="en-US" altLang="zh-CN" sz="2400" b="1" smtClean="0"/>
              <a:t>bounding</a:t>
            </a:r>
            <a:r>
              <a:rPr lang="en-US" altLang="zh-CN" sz="2400" b="1" smtClean="0">
                <a:latin typeface="Times New Roman" pitchFamily="18" charset="0"/>
              </a:rPr>
              <a:t>”</a:t>
            </a:r>
            <a:r>
              <a:rPr lang="en-US" altLang="zh-CN" sz="2400" b="1" smtClean="0"/>
              <a:t> the characteristics of</a:t>
            </a:r>
          </a:p>
          <a:p>
            <a:pPr eaLnBrk="1" hangingPunct="1">
              <a:buFontTx/>
              <a:buNone/>
            </a:pPr>
            <a:r>
              <a:rPr lang="en-US" altLang="zh-CN" sz="2400" b="1" smtClean="0"/>
              <a:t>      the individual project and the preferences of</a:t>
            </a:r>
          </a:p>
          <a:p>
            <a:pPr eaLnBrk="1" hangingPunct="1">
              <a:buFontTx/>
              <a:buNone/>
            </a:pPr>
            <a:r>
              <a:rPr lang="en-US" altLang="zh-CN" sz="2400" b="1" smtClean="0"/>
              <a:t>      developers or customers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6C01396C-9032-412C-8BD1-AA4A651D91BB}" type="slidenum">
              <a:rPr lang="en-US" altLang="zh-CN" smtClean="0">
                <a:latin typeface="Arial" charset="0"/>
              </a:rPr>
              <a:pPr/>
              <a:t>97</a:t>
            </a:fld>
            <a:endParaRPr lang="en-US" altLang="zh-CN" smtClean="0">
              <a:latin typeface="Arial" charset="0"/>
            </a:endParaRPr>
          </a:p>
        </p:txBody>
      </p:sp>
      <p:sp>
        <p:nvSpPr>
          <p:cNvPr id="87043" name="Rectangle 2"/>
          <p:cNvSpPr>
            <a:spLocks noGrp="1" noChangeArrowheads="1"/>
          </p:cNvSpPr>
          <p:nvPr>
            <p:ph type="title"/>
          </p:nvPr>
        </p:nvSpPr>
        <p:spPr/>
        <p:txBody>
          <a:bodyPr/>
          <a:lstStyle/>
          <a:p>
            <a:pPr eaLnBrk="1" hangingPunct="1"/>
            <a:r>
              <a:rPr lang="en-US" altLang="zh-CN" sz="3200" smtClean="0"/>
              <a:t> Chapter 4  Capturing the Requirement</a:t>
            </a:r>
          </a:p>
        </p:txBody>
      </p:sp>
      <p:pic>
        <p:nvPicPr>
          <p:cNvPr id="87044" name="Title 1"/>
          <p:cNvPicPr>
            <a:picLocks noChangeArrowheads="1"/>
          </p:cNvPicPr>
          <p:nvPr/>
        </p:nvPicPr>
        <p:blipFill>
          <a:blip r:embed="rId3" cstate="print"/>
          <a:srcRect/>
          <a:stretch>
            <a:fillRect/>
          </a:stretch>
        </p:blipFill>
        <p:spPr bwMode="auto">
          <a:xfrm>
            <a:off x="0" y="-26988"/>
            <a:ext cx="9180513" cy="1727201"/>
          </a:xfrm>
          <a:prstGeom prst="rect">
            <a:avLst/>
          </a:prstGeom>
          <a:solidFill>
            <a:srgbClr val="C0C0C0"/>
          </a:solidFill>
          <a:ln w="9525">
            <a:noFill/>
            <a:miter lim="800000"/>
            <a:headEnd/>
            <a:tailEnd/>
          </a:ln>
        </p:spPr>
      </p:pic>
      <p:pic>
        <p:nvPicPr>
          <p:cNvPr id="87045" name="Picture 5" descr="image002"/>
          <p:cNvPicPr>
            <a:picLocks noChangeAspect="1" noChangeArrowheads="1"/>
          </p:cNvPicPr>
          <p:nvPr/>
        </p:nvPicPr>
        <p:blipFill>
          <a:blip r:embed="rId4" cstate="print"/>
          <a:srcRect/>
          <a:stretch>
            <a:fillRect/>
          </a:stretch>
        </p:blipFill>
        <p:spPr bwMode="auto">
          <a:xfrm>
            <a:off x="7019925" y="1052513"/>
            <a:ext cx="2160588" cy="647700"/>
          </a:xfrm>
          <a:prstGeom prst="rect">
            <a:avLst/>
          </a:prstGeom>
          <a:noFill/>
          <a:ln w="9525">
            <a:noFill/>
            <a:miter lim="800000"/>
            <a:headEnd/>
            <a:tailEnd/>
          </a:ln>
        </p:spPr>
      </p:pic>
      <p:sp>
        <p:nvSpPr>
          <p:cNvPr id="87046" name="Rectangle 7"/>
          <p:cNvSpPr>
            <a:spLocks noGrp="1" noChangeArrowheads="1"/>
          </p:cNvSpPr>
          <p:nvPr>
            <p:ph type="body" idx="1"/>
          </p:nvPr>
        </p:nvSpPr>
        <p:spPr>
          <a:xfrm>
            <a:off x="684213" y="1844675"/>
            <a:ext cx="8231187" cy="5013325"/>
          </a:xfrm>
        </p:spPr>
        <p:txBody>
          <a:bodyPr/>
          <a:lstStyle/>
          <a:p>
            <a:pPr eaLnBrk="1" hangingPunct="1"/>
            <a:r>
              <a:rPr lang="en-US" altLang="zh-CN" b="1" smtClean="0"/>
              <a:t>Moving from Work-Down to Value-Up Practices</a:t>
            </a:r>
          </a:p>
          <a:p>
            <a:pPr lvl="1" eaLnBrk="1" hangingPunct="1"/>
            <a:r>
              <a:rPr lang="en-US" altLang="zh-CN" b="1" smtClean="0"/>
              <a:t>The Driving Forces for Change</a:t>
            </a:r>
          </a:p>
          <a:p>
            <a:pPr lvl="1" eaLnBrk="1" hangingPunct="1"/>
            <a:r>
              <a:rPr lang="en-US" altLang="zh-CN" b="1" smtClean="0"/>
              <a:t>The Business Context for Software Development</a:t>
            </a:r>
          </a:p>
          <a:p>
            <a:pPr lvl="1" eaLnBrk="1" hangingPunct="1"/>
            <a:r>
              <a:rPr lang="en-US" altLang="zh-CN" b="1" smtClean="0"/>
              <a:t>A Value-Up Approach to Software Development</a:t>
            </a:r>
          </a:p>
          <a:p>
            <a:pPr lvl="1" eaLnBrk="1" hangingPunct="1"/>
            <a:r>
              <a:rPr lang="en-US" altLang="zh-CN" b="1" smtClean="0"/>
              <a:t>Comparing Value-Up and Work-Down Practices</a:t>
            </a:r>
          </a:p>
          <a:p>
            <a:pPr lvl="1" eaLnBrk="1" hangingPunct="1"/>
            <a:r>
              <a:rPr lang="en-US" altLang="zh-CN" b="1" smtClean="0"/>
              <a:t>The Core Principles of Value-Up</a:t>
            </a:r>
          </a:p>
          <a:p>
            <a:pPr lvl="1" eaLnBrk="1" hangingPunct="1"/>
            <a:r>
              <a:rPr lang="en-US" altLang="zh-CN" b="1" smtClean="0"/>
              <a:t>The Importance of Project </a:t>
            </a:r>
            <a:r>
              <a:rPr lang="en-US" altLang="zh-CN" b="1" smtClean="0">
                <a:latin typeface="Times New Roman" pitchFamily="18" charset="0"/>
              </a:rPr>
              <a:t>“</a:t>
            </a:r>
            <a:r>
              <a:rPr lang="en-US" altLang="zh-CN" b="1" smtClean="0"/>
              <a:t>Flow</a:t>
            </a:r>
            <a:r>
              <a:rPr lang="en-US" altLang="zh-CN" b="1" smtClean="0">
                <a:latin typeface="Times New Roman" pitchFamily="18" charset="0"/>
              </a:rPr>
              <a:t>”</a:t>
            </a:r>
            <a:endParaRPr lang="en-US" altLang="zh-CN" b="1" smtClean="0"/>
          </a:p>
          <a:p>
            <a:pPr lvl="1" eaLnBrk="1" hangingPunct="1"/>
            <a:r>
              <a:rPr lang="en-US" altLang="zh-CN" b="1" smtClean="0"/>
              <a:t>Measuring Flow</a:t>
            </a:r>
          </a:p>
          <a:p>
            <a:pPr lvl="1" eaLnBrk="1" hangingPunct="1"/>
            <a:r>
              <a:rPr lang="en-US" altLang="zh-CN" b="1" smtClean="0"/>
              <a:t>Exercise: Work-Down vs. Value-Up</a:t>
            </a:r>
            <a:endParaRPr lang="en-US" altLang="zh-CN" sz="2000" b="1"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p>
            <a:fld id="{0E578B5B-28AA-4DA4-9962-0CE3D545CB3A}" type="slidenum">
              <a:rPr lang="en-US" altLang="zh-CN" smtClean="0">
                <a:latin typeface="Arial" charset="0"/>
              </a:rPr>
              <a:pPr/>
              <a:t>98</a:t>
            </a:fld>
            <a:endParaRPr lang="en-US" altLang="zh-CN" smtClean="0">
              <a:latin typeface="Arial" charset="0"/>
            </a:endParaRPr>
          </a:p>
        </p:txBody>
      </p:sp>
      <p:sp>
        <p:nvSpPr>
          <p:cNvPr id="88067" name="Rectangle 24"/>
          <p:cNvSpPr>
            <a:spLocks noChangeArrowheads="1"/>
          </p:cNvSpPr>
          <p:nvPr/>
        </p:nvSpPr>
        <p:spPr bwMode="auto">
          <a:xfrm>
            <a:off x="0" y="0"/>
            <a:ext cx="9144000" cy="6858000"/>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6146" name="Title 1"/>
          <p:cNvSpPr>
            <a:spLocks noGrp="1"/>
          </p:cNvSpPr>
          <p:nvPr>
            <p:ph type="title" idx="4294967295"/>
          </p:nvPr>
        </p:nvSpPr>
        <p:spPr>
          <a:xfrm>
            <a:off x="381000" y="230188"/>
            <a:ext cx="8382000" cy="664797"/>
          </a:xfrm>
        </p:spPr>
        <p:txBody>
          <a:bodyPr lIns="0" tIns="0" rIns="0" bIns="0" rtlCol="0" anchor="t">
            <a:spAutoFit/>
          </a:bodyPr>
          <a:lstStyle/>
          <a:p>
            <a:pPr defTabSz="914363" eaLnBrk="1" fontAlgn="auto" hangingPunct="1">
              <a:spcAft>
                <a:spcPts val="0"/>
              </a:spcAft>
              <a:defRPr/>
            </a:pPr>
            <a:r>
              <a:rPr kumimoji="0" lang="en-US" sz="4800" b="0" kern="1200"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The Driving Forces for Change</a:t>
            </a:r>
          </a:p>
        </p:txBody>
      </p:sp>
      <p:pic>
        <p:nvPicPr>
          <p:cNvPr id="12" name="Picture 7" descr="Gel - Gel3 arrows ruby"/>
          <p:cNvPicPr>
            <a:picLocks noChangeAspect="1" noChangeArrowheads="1"/>
          </p:cNvPicPr>
          <p:nvPr/>
        </p:nvPicPr>
        <p:blipFill>
          <a:blip r:embed="rId3" cstate="print"/>
          <a:srcRect/>
          <a:stretch>
            <a:fillRect/>
          </a:stretch>
        </p:blipFill>
        <p:spPr bwMode="auto">
          <a:xfrm rot="7470163">
            <a:off x="1534319" y="1864519"/>
            <a:ext cx="1152525" cy="1230313"/>
          </a:xfrm>
          <a:prstGeom prst="rect">
            <a:avLst/>
          </a:prstGeom>
          <a:noFill/>
          <a:ln w="9525">
            <a:noFill/>
            <a:miter lim="800000"/>
            <a:headEnd/>
            <a:tailEnd/>
          </a:ln>
        </p:spPr>
      </p:pic>
      <p:sp>
        <p:nvSpPr>
          <p:cNvPr id="13" name="Rectangle 8"/>
          <p:cNvSpPr>
            <a:spLocks noChangeArrowheads="1"/>
          </p:cNvSpPr>
          <p:nvPr/>
        </p:nvSpPr>
        <p:spPr bwMode="auto">
          <a:xfrm>
            <a:off x="657225" y="1885950"/>
            <a:ext cx="15176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Competition</a:t>
            </a:r>
          </a:p>
        </p:txBody>
      </p:sp>
      <p:pic>
        <p:nvPicPr>
          <p:cNvPr id="14" name="Picture 9" descr="Gel - Gel3 arrows ruby"/>
          <p:cNvPicPr>
            <a:picLocks noChangeAspect="1" noChangeArrowheads="1"/>
          </p:cNvPicPr>
          <p:nvPr/>
        </p:nvPicPr>
        <p:blipFill>
          <a:blip r:embed="rId3" cstate="print"/>
          <a:srcRect/>
          <a:stretch>
            <a:fillRect/>
          </a:stretch>
        </p:blipFill>
        <p:spPr bwMode="auto">
          <a:xfrm rot="10510418">
            <a:off x="3101975" y="1141413"/>
            <a:ext cx="1152525" cy="1230312"/>
          </a:xfrm>
          <a:prstGeom prst="rect">
            <a:avLst/>
          </a:prstGeom>
          <a:noFill/>
          <a:ln w="9525">
            <a:noFill/>
            <a:miter lim="800000"/>
            <a:headEnd/>
            <a:tailEnd/>
          </a:ln>
        </p:spPr>
      </p:pic>
      <p:sp>
        <p:nvSpPr>
          <p:cNvPr id="15" name="Rectangle 10"/>
          <p:cNvSpPr>
            <a:spLocks noChangeArrowheads="1"/>
          </p:cNvSpPr>
          <p:nvPr/>
        </p:nvSpPr>
        <p:spPr bwMode="auto">
          <a:xfrm>
            <a:off x="3101975" y="1174750"/>
            <a:ext cx="10858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Security</a:t>
            </a:r>
          </a:p>
        </p:txBody>
      </p:sp>
      <p:pic>
        <p:nvPicPr>
          <p:cNvPr id="16" name="Picture 11" descr="Gel - Gel3 arrows ruby"/>
          <p:cNvPicPr>
            <a:picLocks noChangeAspect="1" noChangeArrowheads="1"/>
          </p:cNvPicPr>
          <p:nvPr/>
        </p:nvPicPr>
        <p:blipFill>
          <a:blip r:embed="rId3" cstate="print"/>
          <a:srcRect/>
          <a:stretch>
            <a:fillRect/>
          </a:stretch>
        </p:blipFill>
        <p:spPr bwMode="auto">
          <a:xfrm rot="-10053637">
            <a:off x="5062538" y="1158875"/>
            <a:ext cx="1152525" cy="1230313"/>
          </a:xfrm>
          <a:prstGeom prst="rect">
            <a:avLst/>
          </a:prstGeom>
          <a:noFill/>
          <a:ln w="9525">
            <a:noFill/>
            <a:miter lim="800000"/>
            <a:headEnd/>
            <a:tailEnd/>
          </a:ln>
        </p:spPr>
      </p:pic>
      <p:sp>
        <p:nvSpPr>
          <p:cNvPr id="17" name="Rectangle 12"/>
          <p:cNvSpPr>
            <a:spLocks noChangeArrowheads="1"/>
          </p:cNvSpPr>
          <p:nvPr/>
        </p:nvSpPr>
        <p:spPr bwMode="auto">
          <a:xfrm>
            <a:off x="4149725" y="1181100"/>
            <a:ext cx="3324225" cy="366713"/>
          </a:xfrm>
          <a:prstGeom prst="rect">
            <a:avLst/>
          </a:prstGeom>
          <a:noFill/>
          <a:ln w="12700" algn="ctr">
            <a:noFill/>
            <a:miter lim="800000"/>
            <a:headEnd/>
            <a:tailEnd/>
          </a:ln>
        </p:spPr>
        <p:txBody>
          <a:bodyPr>
            <a:spAutoFit/>
          </a:bodyPr>
          <a:lstStyle/>
          <a:p>
            <a:pPr algn="ctr" eaLnBrk="0" hangingPunct="0">
              <a:spcBef>
                <a:spcPct val="0"/>
              </a:spcBef>
              <a:buClrTx/>
              <a:buSzTx/>
            </a:pPr>
            <a:r>
              <a:rPr kumimoji="0" lang="en-US" altLang="zh-CN" sz="1800">
                <a:solidFill>
                  <a:schemeClr val="tx2"/>
                </a:solidFill>
              </a:rPr>
              <a:t>Regulatory Compliance</a:t>
            </a:r>
          </a:p>
        </p:txBody>
      </p:sp>
      <p:pic>
        <p:nvPicPr>
          <p:cNvPr id="18" name="Picture 13" descr="Gel - Gel3 arrows ruby"/>
          <p:cNvPicPr>
            <a:picLocks noChangeAspect="1" noChangeArrowheads="1"/>
          </p:cNvPicPr>
          <p:nvPr/>
        </p:nvPicPr>
        <p:blipFill>
          <a:blip r:embed="rId3" cstate="print"/>
          <a:srcRect/>
          <a:stretch>
            <a:fillRect/>
          </a:stretch>
        </p:blipFill>
        <p:spPr bwMode="auto">
          <a:xfrm rot="-7241621">
            <a:off x="6617494" y="1866106"/>
            <a:ext cx="1152525" cy="1230313"/>
          </a:xfrm>
          <a:prstGeom prst="rect">
            <a:avLst/>
          </a:prstGeom>
          <a:noFill/>
          <a:ln w="9525">
            <a:noFill/>
            <a:miter lim="800000"/>
            <a:headEnd/>
            <a:tailEnd/>
          </a:ln>
        </p:spPr>
      </p:pic>
      <p:sp>
        <p:nvSpPr>
          <p:cNvPr id="19" name="Rectangle 14"/>
          <p:cNvSpPr>
            <a:spLocks noChangeArrowheads="1"/>
          </p:cNvSpPr>
          <p:nvPr/>
        </p:nvSpPr>
        <p:spPr bwMode="auto">
          <a:xfrm>
            <a:off x="6261100" y="5399088"/>
            <a:ext cx="15049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End User </a:t>
            </a:r>
          </a:p>
          <a:p>
            <a:pPr algn="ctr" eaLnBrk="0" hangingPunct="0">
              <a:spcBef>
                <a:spcPct val="0"/>
              </a:spcBef>
              <a:buClrTx/>
              <a:buSzTx/>
            </a:pPr>
            <a:r>
              <a:rPr kumimoji="0" lang="en-US" altLang="zh-CN" sz="1800">
                <a:solidFill>
                  <a:schemeClr val="tx2"/>
                </a:solidFill>
              </a:rPr>
              <a:t>Productivity</a:t>
            </a:r>
          </a:p>
        </p:txBody>
      </p:sp>
      <p:pic>
        <p:nvPicPr>
          <p:cNvPr id="20" name="Picture 15" descr="Gel - Gel3 arrows ruby"/>
          <p:cNvPicPr>
            <a:picLocks noChangeAspect="1" noChangeArrowheads="1"/>
          </p:cNvPicPr>
          <p:nvPr/>
        </p:nvPicPr>
        <p:blipFill>
          <a:blip r:embed="rId4" cstate="print"/>
          <a:srcRect/>
          <a:stretch>
            <a:fillRect/>
          </a:stretch>
        </p:blipFill>
        <p:spPr bwMode="auto">
          <a:xfrm>
            <a:off x="6338888" y="3435350"/>
            <a:ext cx="1230312" cy="1152525"/>
          </a:xfrm>
          <a:prstGeom prst="rect">
            <a:avLst/>
          </a:prstGeom>
          <a:noFill/>
          <a:ln w="9525">
            <a:noFill/>
            <a:miter lim="800000"/>
            <a:headEnd/>
            <a:tailEnd/>
          </a:ln>
        </p:spPr>
      </p:pic>
      <p:sp>
        <p:nvSpPr>
          <p:cNvPr id="21" name="Rectangle 16"/>
          <p:cNvSpPr>
            <a:spLocks noChangeArrowheads="1"/>
          </p:cNvSpPr>
          <p:nvPr/>
        </p:nvSpPr>
        <p:spPr bwMode="auto">
          <a:xfrm>
            <a:off x="7183438" y="3792538"/>
            <a:ext cx="882650" cy="366712"/>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Agility</a:t>
            </a:r>
          </a:p>
        </p:txBody>
      </p:sp>
      <p:pic>
        <p:nvPicPr>
          <p:cNvPr id="22" name="Picture 17" descr="Gel - Gel3 arrows ruby"/>
          <p:cNvPicPr>
            <a:picLocks noChangeAspect="1" noChangeArrowheads="1"/>
          </p:cNvPicPr>
          <p:nvPr/>
        </p:nvPicPr>
        <p:blipFill>
          <a:blip r:embed="rId5" cstate="print"/>
          <a:srcRect/>
          <a:stretch>
            <a:fillRect/>
          </a:stretch>
        </p:blipFill>
        <p:spPr bwMode="auto">
          <a:xfrm>
            <a:off x="1371600" y="3435350"/>
            <a:ext cx="1230313" cy="1152525"/>
          </a:xfrm>
          <a:prstGeom prst="rect">
            <a:avLst/>
          </a:prstGeom>
          <a:noFill/>
          <a:ln w="9525">
            <a:noFill/>
            <a:miter lim="800000"/>
            <a:headEnd/>
            <a:tailEnd/>
          </a:ln>
        </p:spPr>
      </p:pic>
      <p:sp>
        <p:nvSpPr>
          <p:cNvPr id="23" name="Rectangle 18"/>
          <p:cNvSpPr>
            <a:spLocks noChangeArrowheads="1"/>
          </p:cNvSpPr>
          <p:nvPr/>
        </p:nvSpPr>
        <p:spPr bwMode="auto">
          <a:xfrm>
            <a:off x="117475" y="3505200"/>
            <a:ext cx="1771650" cy="915988"/>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Cost</a:t>
            </a:r>
            <a:br>
              <a:rPr kumimoji="0" lang="en-US" altLang="zh-CN" sz="1800">
                <a:solidFill>
                  <a:schemeClr val="tx2"/>
                </a:solidFill>
              </a:rPr>
            </a:br>
            <a:r>
              <a:rPr kumimoji="0" lang="en-US" altLang="zh-CN" sz="1800">
                <a:solidFill>
                  <a:schemeClr val="tx2"/>
                </a:solidFill>
              </a:rPr>
              <a:t>Reduction and</a:t>
            </a:r>
          </a:p>
          <a:p>
            <a:pPr algn="ctr" eaLnBrk="0" hangingPunct="0">
              <a:spcBef>
                <a:spcPct val="0"/>
              </a:spcBef>
              <a:buClrTx/>
              <a:buSzTx/>
            </a:pPr>
            <a:r>
              <a:rPr kumimoji="0" lang="en-US" altLang="zh-CN" sz="1800">
                <a:solidFill>
                  <a:schemeClr val="tx2"/>
                </a:solidFill>
              </a:rPr>
              <a:t>Outsourcing</a:t>
            </a:r>
          </a:p>
        </p:txBody>
      </p:sp>
      <p:pic>
        <p:nvPicPr>
          <p:cNvPr id="24" name="Picture 19" descr="Gel - Gel3 arrows green"/>
          <p:cNvPicPr>
            <a:picLocks noChangeAspect="1" noChangeArrowheads="1"/>
          </p:cNvPicPr>
          <p:nvPr/>
        </p:nvPicPr>
        <p:blipFill>
          <a:blip r:embed="rId6" cstate="print"/>
          <a:srcRect/>
          <a:stretch>
            <a:fillRect/>
          </a:stretch>
        </p:blipFill>
        <p:spPr bwMode="auto">
          <a:xfrm>
            <a:off x="4038600" y="5065713"/>
            <a:ext cx="1149350" cy="1274762"/>
          </a:xfrm>
          <a:prstGeom prst="rect">
            <a:avLst/>
          </a:prstGeom>
          <a:noFill/>
          <a:ln w="9525">
            <a:noFill/>
            <a:miter lim="800000"/>
            <a:headEnd/>
            <a:tailEnd/>
          </a:ln>
        </p:spPr>
      </p:pic>
      <p:pic>
        <p:nvPicPr>
          <p:cNvPr id="25" name="Picture 20" descr="Gel - Gel3 arrows green"/>
          <p:cNvPicPr>
            <a:picLocks noChangeAspect="1" noChangeArrowheads="1"/>
          </p:cNvPicPr>
          <p:nvPr/>
        </p:nvPicPr>
        <p:blipFill>
          <a:blip r:embed="rId6" cstate="print"/>
          <a:srcRect/>
          <a:stretch>
            <a:fillRect/>
          </a:stretch>
        </p:blipFill>
        <p:spPr bwMode="auto">
          <a:xfrm rot="3033597">
            <a:off x="2348707" y="4610893"/>
            <a:ext cx="1149350" cy="1274763"/>
          </a:xfrm>
          <a:prstGeom prst="rect">
            <a:avLst/>
          </a:prstGeom>
          <a:noFill/>
          <a:ln w="9525">
            <a:noFill/>
            <a:miter lim="800000"/>
            <a:headEnd/>
            <a:tailEnd/>
          </a:ln>
        </p:spPr>
      </p:pic>
      <p:pic>
        <p:nvPicPr>
          <p:cNvPr id="26" name="Picture 21" descr="Gel - Gel3 arrows green"/>
          <p:cNvPicPr>
            <a:picLocks noChangeAspect="1" noChangeArrowheads="1"/>
          </p:cNvPicPr>
          <p:nvPr/>
        </p:nvPicPr>
        <p:blipFill>
          <a:blip r:embed="rId6" cstate="print"/>
          <a:srcRect/>
          <a:stretch>
            <a:fillRect/>
          </a:stretch>
        </p:blipFill>
        <p:spPr bwMode="auto">
          <a:xfrm rot="-2603527">
            <a:off x="5761038" y="4610100"/>
            <a:ext cx="1149350" cy="1274763"/>
          </a:xfrm>
          <a:prstGeom prst="rect">
            <a:avLst/>
          </a:prstGeom>
          <a:noFill/>
          <a:ln w="9525">
            <a:noFill/>
            <a:miter lim="800000"/>
            <a:headEnd/>
            <a:tailEnd/>
          </a:ln>
        </p:spPr>
      </p:pic>
      <p:sp>
        <p:nvSpPr>
          <p:cNvPr id="27" name="Rectangle 22"/>
          <p:cNvSpPr>
            <a:spLocks noChangeArrowheads="1"/>
          </p:cNvSpPr>
          <p:nvPr/>
        </p:nvSpPr>
        <p:spPr bwMode="auto">
          <a:xfrm>
            <a:off x="1304925" y="5272088"/>
            <a:ext cx="14414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Customer</a:t>
            </a:r>
          </a:p>
          <a:p>
            <a:pPr algn="ctr" eaLnBrk="0" hangingPunct="0">
              <a:spcBef>
                <a:spcPct val="0"/>
              </a:spcBef>
              <a:buClrTx/>
              <a:buSzTx/>
            </a:pPr>
            <a:r>
              <a:rPr kumimoji="0" lang="en-US" altLang="zh-CN" sz="1800">
                <a:solidFill>
                  <a:schemeClr val="tx2"/>
                </a:solidFill>
              </a:rPr>
              <a:t>Connection</a:t>
            </a:r>
          </a:p>
        </p:txBody>
      </p:sp>
      <p:sp>
        <p:nvSpPr>
          <p:cNvPr id="28" name="Rectangle 23"/>
          <p:cNvSpPr>
            <a:spLocks noChangeArrowheads="1"/>
          </p:cNvSpPr>
          <p:nvPr/>
        </p:nvSpPr>
        <p:spPr bwMode="auto">
          <a:xfrm>
            <a:off x="3613150" y="6002338"/>
            <a:ext cx="20891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Business Results</a:t>
            </a:r>
          </a:p>
          <a:p>
            <a:pPr algn="ctr" eaLnBrk="0" hangingPunct="0">
              <a:spcBef>
                <a:spcPct val="0"/>
              </a:spcBef>
              <a:buClrTx/>
              <a:buSzTx/>
            </a:pPr>
            <a:r>
              <a:rPr kumimoji="0" lang="en-US" altLang="zh-CN" sz="1800">
                <a:solidFill>
                  <a:schemeClr val="tx2"/>
                </a:solidFill>
              </a:rPr>
              <a:t>and New Value</a:t>
            </a:r>
          </a:p>
        </p:txBody>
      </p:sp>
      <p:sp>
        <p:nvSpPr>
          <p:cNvPr id="29" name="Rectangle 24"/>
          <p:cNvSpPr>
            <a:spLocks noChangeArrowheads="1"/>
          </p:cNvSpPr>
          <p:nvPr/>
        </p:nvSpPr>
        <p:spPr bwMode="auto">
          <a:xfrm>
            <a:off x="7310438" y="1854200"/>
            <a:ext cx="14668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Technology</a:t>
            </a:r>
          </a:p>
          <a:p>
            <a:pPr algn="ctr" eaLnBrk="0" hangingPunct="0">
              <a:spcBef>
                <a:spcPct val="0"/>
              </a:spcBef>
              <a:buClrTx/>
              <a:buSzTx/>
            </a:pPr>
            <a:r>
              <a:rPr kumimoji="0" lang="en-US" altLang="zh-CN" sz="1800">
                <a:solidFill>
                  <a:schemeClr val="tx2"/>
                </a:solidFill>
              </a:rPr>
              <a:t>Change</a:t>
            </a:r>
          </a:p>
        </p:txBody>
      </p:sp>
      <p:pic>
        <p:nvPicPr>
          <p:cNvPr id="88087" name="Picture 48" descr="IT Work people work working tech technical "/>
          <p:cNvPicPr>
            <a:picLocks noChangeAspect="1" noChangeArrowheads="1"/>
          </p:cNvPicPr>
          <p:nvPr/>
        </p:nvPicPr>
        <p:blipFill>
          <a:blip r:embed="rId7" cstate="print"/>
          <a:srcRect/>
          <a:stretch>
            <a:fillRect/>
          </a:stretch>
        </p:blipFill>
        <p:spPr bwMode="auto">
          <a:xfrm>
            <a:off x="4305300" y="2209800"/>
            <a:ext cx="2095500" cy="1392238"/>
          </a:xfrm>
          <a:prstGeom prst="rect">
            <a:avLst/>
          </a:prstGeom>
          <a:noFill/>
          <a:ln w="9525">
            <a:noFill/>
            <a:miter lim="800000"/>
            <a:headEnd/>
            <a:tailEnd/>
          </a:ln>
        </p:spPr>
      </p:pic>
      <p:pic>
        <p:nvPicPr>
          <p:cNvPr id="88088" name="Picture 51" descr="Office man laptop alone"/>
          <p:cNvPicPr>
            <a:picLocks noChangeAspect="1" noChangeArrowheads="1"/>
          </p:cNvPicPr>
          <p:nvPr/>
        </p:nvPicPr>
        <p:blipFill>
          <a:blip r:embed="rId8" cstate="print"/>
          <a:srcRect/>
          <a:stretch>
            <a:fillRect/>
          </a:stretch>
        </p:blipFill>
        <p:spPr bwMode="auto">
          <a:xfrm>
            <a:off x="2628900" y="2446338"/>
            <a:ext cx="1524000" cy="1744662"/>
          </a:xfrm>
          <a:prstGeom prst="rect">
            <a:avLst/>
          </a:prstGeom>
          <a:noFill/>
          <a:ln w="9525">
            <a:noFill/>
            <a:miter lim="800000"/>
            <a:headEnd/>
            <a:tailEnd/>
          </a:ln>
        </p:spPr>
      </p:pic>
      <p:pic>
        <p:nvPicPr>
          <p:cNvPr id="88089" name="Picture 62" descr="MCE Media Center woman my pictures home T1 UI"/>
          <p:cNvPicPr>
            <a:picLocks noChangeAspect="1" noChangeArrowheads="1"/>
          </p:cNvPicPr>
          <p:nvPr/>
        </p:nvPicPr>
        <p:blipFill>
          <a:blip r:embed="rId9" cstate="print"/>
          <a:srcRect/>
          <a:stretch>
            <a:fillRect/>
          </a:stretch>
        </p:blipFill>
        <p:spPr bwMode="auto">
          <a:xfrm>
            <a:off x="3543300" y="3352800"/>
            <a:ext cx="2212975" cy="175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22" presetClass="entr" presetSubtype="2"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1" grpId="0"/>
      <p:bldP spid="23" grpId="0"/>
      <p:bldP spid="27" grpId="0"/>
      <p:bldP spid="28" grpId="0"/>
      <p:bldP spid="2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73EDE138-150B-4436-8B5C-AB0A4032EC05}" type="slidenum">
              <a:rPr lang="en-US" altLang="zh-CN" smtClean="0">
                <a:latin typeface="Arial" charset="0"/>
              </a:rPr>
              <a:pPr/>
              <a:t>99</a:t>
            </a:fld>
            <a:endParaRPr lang="en-US" altLang="zh-CN" smtClean="0">
              <a:latin typeface="Arial" charset="0"/>
            </a:endParaRPr>
          </a:p>
        </p:txBody>
      </p:sp>
      <p:sp>
        <p:nvSpPr>
          <p:cNvPr id="89091" name="Rectangle 2"/>
          <p:cNvSpPr>
            <a:spLocks noGrp="1" noChangeArrowheads="1"/>
          </p:cNvSpPr>
          <p:nvPr>
            <p:ph type="title"/>
          </p:nvPr>
        </p:nvSpPr>
        <p:spPr/>
        <p:txBody>
          <a:bodyPr/>
          <a:lstStyle/>
          <a:p>
            <a:pPr eaLnBrk="1" hangingPunct="1"/>
            <a:endParaRPr lang="zh-CN" altLang="zh-CN" smtClean="0"/>
          </a:p>
        </p:txBody>
      </p:sp>
      <p:sp>
        <p:nvSpPr>
          <p:cNvPr id="89092" name="Rectangle 3"/>
          <p:cNvSpPr>
            <a:spLocks noGrp="1" noChangeArrowheads="1"/>
          </p:cNvSpPr>
          <p:nvPr>
            <p:ph type="body" idx="1"/>
          </p:nvPr>
        </p:nvSpPr>
        <p:spPr>
          <a:xfrm>
            <a:off x="914400" y="1981200"/>
            <a:ext cx="8001000" cy="4876800"/>
          </a:xfrm>
        </p:spPr>
        <p:txBody>
          <a:bodyPr/>
          <a:lstStyle/>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r>
              <a:rPr lang="en-US" altLang="zh-CN" sz="2400" smtClean="0"/>
              <a:t>Supporting Value-Up Practices with Visual Studio Team System (VSTS)</a:t>
            </a:r>
          </a:p>
        </p:txBody>
      </p:sp>
      <p:sp>
        <p:nvSpPr>
          <p:cNvPr id="7174" name="AutoShape 6"/>
          <p:cNvSpPr>
            <a:spLocks noChangeArrowheads="1"/>
          </p:cNvSpPr>
          <p:nvPr/>
        </p:nvSpPr>
        <p:spPr bwMode="auto">
          <a:xfrm>
            <a:off x="10668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Civil Engineering</a:t>
            </a:r>
            <a:endParaRPr kumimoji="0" lang="en-US" b="0" dirty="0">
              <a:solidFill>
                <a:srgbClr val="FFC000"/>
              </a:solidFill>
              <a:latin typeface="Arial Narrow" pitchFamily="34" charset="0"/>
              <a:ea typeface="+mn-ea"/>
              <a:cs typeface="Arial" charset="0"/>
            </a:endParaRPr>
          </a:p>
        </p:txBody>
      </p:sp>
      <p:sp>
        <p:nvSpPr>
          <p:cNvPr id="7175" name="AutoShape 7"/>
          <p:cNvSpPr>
            <a:spLocks noChangeArrowheads="1"/>
          </p:cNvSpPr>
          <p:nvPr/>
        </p:nvSpPr>
        <p:spPr bwMode="auto">
          <a:xfrm>
            <a:off x="1069975" y="3986213"/>
            <a:ext cx="3335338" cy="1595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risks are low</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a typeface="MS PGothic" pitchFamily="34" charset="-128"/>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cost is small relative to build cost</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Opportunity to deliver incremental value is rare</a:t>
            </a:r>
            <a:endParaRPr kumimoji="0" lang="en-US" altLang="zh-CN" sz="2200">
              <a:solidFill>
                <a:srgbClr val="FFC000"/>
              </a:solidFill>
              <a:latin typeface="Arial Narrow" pitchFamily="34" charset="0"/>
            </a:endParaRPr>
          </a:p>
        </p:txBody>
      </p:sp>
      <p:sp>
        <p:nvSpPr>
          <p:cNvPr id="7176" name="AutoShape 8"/>
          <p:cNvSpPr>
            <a:spLocks noChangeArrowheads="1"/>
          </p:cNvSpPr>
          <p:nvPr/>
        </p:nvSpPr>
        <p:spPr bwMode="auto">
          <a:xfrm>
            <a:off x="45720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Software Engineering</a:t>
            </a:r>
            <a:endParaRPr kumimoji="0" lang="en-US" b="0" dirty="0">
              <a:solidFill>
                <a:srgbClr val="FFC000"/>
              </a:solidFill>
              <a:latin typeface="Arial Narrow" pitchFamily="34" charset="0"/>
              <a:ea typeface="+mn-ea"/>
              <a:cs typeface="Arial" charset="0"/>
            </a:endParaRPr>
          </a:p>
        </p:txBody>
      </p:sp>
      <p:sp>
        <p:nvSpPr>
          <p:cNvPr id="7177" name="AutoShape 9"/>
          <p:cNvSpPr>
            <a:spLocks noChangeArrowheads="1"/>
          </p:cNvSpPr>
          <p:nvPr/>
        </p:nvSpPr>
        <p:spPr bwMode="auto">
          <a:xfrm>
            <a:off x="4572000" y="3983038"/>
            <a:ext cx="3349625" cy="1849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can evolve as lessons are learned</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and build costs are relatively equal</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Delivering incremental value is beneficial</a:t>
            </a:r>
          </a:p>
        </p:txBody>
      </p:sp>
      <p:pic>
        <p:nvPicPr>
          <p:cNvPr id="89097" name="Picture 13" descr="BackEnd"/>
          <p:cNvPicPr>
            <a:picLocks noChangeAspect="1" noChangeArrowheads="1"/>
          </p:cNvPicPr>
          <p:nvPr/>
        </p:nvPicPr>
        <p:blipFill>
          <a:blip r:embed="rId3" cstate="print"/>
          <a:srcRect/>
          <a:stretch>
            <a:fillRect/>
          </a:stretch>
        </p:blipFill>
        <p:spPr bwMode="auto">
          <a:xfrm>
            <a:off x="5181600" y="2611438"/>
            <a:ext cx="2286000" cy="1228725"/>
          </a:xfrm>
          <a:prstGeom prst="rect">
            <a:avLst/>
          </a:prstGeom>
          <a:noFill/>
          <a:ln w="9525">
            <a:noFill/>
            <a:miter lim="800000"/>
            <a:headEnd/>
            <a:tailEnd/>
          </a:ln>
        </p:spPr>
      </p:pic>
      <p:pic>
        <p:nvPicPr>
          <p:cNvPr id="89098" name="Picture 14" descr="Infrastructure"/>
          <p:cNvPicPr>
            <a:picLocks noChangeAspect="1" noChangeArrowheads="1"/>
          </p:cNvPicPr>
          <p:nvPr/>
        </p:nvPicPr>
        <p:blipFill>
          <a:blip r:embed="rId4" cstate="print"/>
          <a:srcRect/>
          <a:stretch>
            <a:fillRect/>
          </a:stretch>
        </p:blipFill>
        <p:spPr bwMode="auto">
          <a:xfrm>
            <a:off x="1981200" y="2306638"/>
            <a:ext cx="1400175" cy="1571625"/>
          </a:xfrm>
          <a:prstGeom prst="rect">
            <a:avLst/>
          </a:prstGeom>
          <a:noFill/>
          <a:ln w="9525">
            <a:noFill/>
            <a:miter lim="800000"/>
            <a:headEnd/>
            <a:tailEnd/>
          </a:ln>
        </p:spPr>
      </p:pic>
      <p:pic>
        <p:nvPicPr>
          <p:cNvPr id="89099" name="Title 1"/>
          <p:cNvPicPr>
            <a:picLocks noChangeArrowheads="1"/>
          </p:cNvPicPr>
          <p:nvPr/>
        </p:nvPicPr>
        <p:blipFill>
          <a:blip r:embed="rId5" cstate="print"/>
          <a:srcRect/>
          <a:stretch>
            <a:fillRect/>
          </a:stretch>
        </p:blipFill>
        <p:spPr bwMode="auto">
          <a:xfrm>
            <a:off x="-6350" y="-42863"/>
            <a:ext cx="9150350" cy="1743076"/>
          </a:xfrm>
          <a:prstGeom prst="rect">
            <a:avLst/>
          </a:prstGeom>
          <a:solidFill>
            <a:srgbClr val="C0C0C0"/>
          </a:solidFill>
          <a:ln w="9525">
            <a:noFill/>
            <a:miter lim="800000"/>
            <a:headEnd/>
            <a:tailEnd/>
          </a:ln>
        </p:spPr>
      </p:pic>
      <p:pic>
        <p:nvPicPr>
          <p:cNvPr id="89100" name="Picture 5" descr="image002"/>
          <p:cNvPicPr>
            <a:picLocks noChangeAspect="1" noChangeArrowheads="1"/>
          </p:cNvPicPr>
          <p:nvPr/>
        </p:nvPicPr>
        <p:blipFill>
          <a:blip r:embed="rId6" cstate="print"/>
          <a:srcRect/>
          <a:stretch>
            <a:fillRect/>
          </a:stretch>
        </p:blipFill>
        <p:spPr bwMode="auto">
          <a:xfrm>
            <a:off x="7019925" y="1052513"/>
            <a:ext cx="2160588"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21225</TotalTime>
  <Words>10699</Words>
  <Application>Microsoft Office PowerPoint</Application>
  <PresentationFormat>全屏显示(4:3)</PresentationFormat>
  <Paragraphs>1349</Paragraphs>
  <Slides>110</Slides>
  <Notes>90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27" baseType="lpstr">
      <vt:lpstr>MS PGothic</vt:lpstr>
      <vt:lpstr>Segoe</vt:lpstr>
      <vt:lpstr>黑体</vt:lpstr>
      <vt:lpstr>楷体_GB2312</vt:lpstr>
      <vt:lpstr>隶书</vt:lpstr>
      <vt:lpstr>宋体</vt:lpstr>
      <vt:lpstr>Arial</vt:lpstr>
      <vt:lpstr>Arial Narrow</vt:lpstr>
      <vt:lpstr>Calibri</vt:lpstr>
      <vt:lpstr>Comic Sans MS</vt:lpstr>
      <vt:lpstr>Times New Roman</vt:lpstr>
      <vt:lpstr>Wingdings</vt:lpstr>
      <vt:lpstr>Wingdings 2</vt:lpstr>
      <vt:lpstr>Capsules</vt:lpstr>
      <vt:lpstr>图片</vt:lpstr>
      <vt:lpstr>文档</vt:lpstr>
      <vt:lpstr>Document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Fig 4.1 The process for capturing the requirements.</vt:lpstr>
      <vt:lpstr> Chapter 4  Capturing the Requirement</vt:lpstr>
      <vt:lpstr> Chapter 4  Capturing the Requirement</vt:lpstr>
      <vt:lpstr>PowerPoint 演示文稿</vt:lpstr>
      <vt:lpstr>用户画像分析软件_精准洞察用户需求</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Chapter 4  Capturing the Requirement</vt:lpstr>
      <vt:lpstr>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磁带信息管理系统用例模型 </vt:lpstr>
      <vt:lpstr> Chapter 4  Capturing the Requirement</vt:lpstr>
      <vt:lpstr>              OLYMPIC03-3用例规约：</vt:lpstr>
      <vt:lpstr>PowerPoint 演示文稿</vt:lpstr>
      <vt:lpstr>PowerPoint 演示文稿</vt:lpstr>
      <vt:lpstr>PowerPoint 演示文稿</vt:lpstr>
      <vt:lpstr> Chapter 4  Capturing the Requirement</vt:lpstr>
      <vt:lpstr>A：包图的结构</vt:lpstr>
      <vt:lpstr> Chapter 4  Capturing the Requirement</vt:lpstr>
      <vt:lpstr>PowerPoint 演示文稿</vt:lpstr>
      <vt:lpstr> Chapter 4  Capturing the Requirement</vt:lpstr>
      <vt:lpstr>雅芳电子商务系统----添加产品</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The Driving Forces for Change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敏捷建模草图示例</vt:lpstr>
      <vt:lpstr>PowerPoint 演示文稿</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304</cp:revision>
  <dcterms:created xsi:type="dcterms:W3CDTF">2003-11-03T03:09:18Z</dcterms:created>
  <dcterms:modified xsi:type="dcterms:W3CDTF">2022-03-21T01:59:37Z</dcterms:modified>
</cp:coreProperties>
</file>