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rels" ContentType="application/vnd.openxmlformats-package.relationships+xml"/>
  <Default Extension="xml" ContentType="application/xml"/>
  <Default Extension="wav" ContentType="audio/x-wav"/>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117"/>
  </p:notesMasterIdLst>
  <p:handoutMasterIdLst>
    <p:handoutMasterId r:id="rId118"/>
  </p:handoutMasterIdLst>
  <p:sldIdLst>
    <p:sldId id="348" r:id="rId2"/>
    <p:sldId id="380" r:id="rId3"/>
    <p:sldId id="381" r:id="rId4"/>
    <p:sldId id="378" r:id="rId5"/>
    <p:sldId id="276" r:id="rId6"/>
    <p:sldId id="360" r:id="rId7"/>
    <p:sldId id="392" r:id="rId8"/>
    <p:sldId id="383" r:id="rId9"/>
    <p:sldId id="393" r:id="rId10"/>
    <p:sldId id="328" r:id="rId11"/>
    <p:sldId id="333" r:id="rId12"/>
    <p:sldId id="334" r:id="rId13"/>
    <p:sldId id="342" r:id="rId14"/>
    <p:sldId id="357" r:id="rId15"/>
    <p:sldId id="343" r:id="rId16"/>
    <p:sldId id="361" r:id="rId17"/>
    <p:sldId id="374" r:id="rId18"/>
    <p:sldId id="344" r:id="rId19"/>
    <p:sldId id="358" r:id="rId20"/>
    <p:sldId id="349" r:id="rId21"/>
    <p:sldId id="350" r:id="rId22"/>
    <p:sldId id="351" r:id="rId23"/>
    <p:sldId id="368" r:id="rId24"/>
    <p:sldId id="375" r:id="rId25"/>
    <p:sldId id="376" r:id="rId26"/>
    <p:sldId id="377" r:id="rId27"/>
    <p:sldId id="382" r:id="rId28"/>
    <p:sldId id="347" r:id="rId29"/>
    <p:sldId id="327" r:id="rId30"/>
    <p:sldId id="335" r:id="rId31"/>
    <p:sldId id="325" r:id="rId32"/>
    <p:sldId id="277" r:id="rId33"/>
    <p:sldId id="336" r:id="rId34"/>
    <p:sldId id="337" r:id="rId35"/>
    <p:sldId id="338" r:id="rId36"/>
    <p:sldId id="278" r:id="rId37"/>
    <p:sldId id="324" r:id="rId38"/>
    <p:sldId id="279" r:id="rId39"/>
    <p:sldId id="364" r:id="rId40"/>
    <p:sldId id="280" r:id="rId41"/>
    <p:sldId id="345" r:id="rId42"/>
    <p:sldId id="281" r:id="rId43"/>
    <p:sldId id="282" r:id="rId44"/>
    <p:sldId id="326" r:id="rId45"/>
    <p:sldId id="283" r:id="rId46"/>
    <p:sldId id="346" r:id="rId47"/>
    <p:sldId id="363" r:id="rId48"/>
    <p:sldId id="284" r:id="rId49"/>
    <p:sldId id="339" r:id="rId50"/>
    <p:sldId id="340" r:id="rId51"/>
    <p:sldId id="323" r:id="rId52"/>
    <p:sldId id="316" r:id="rId53"/>
    <p:sldId id="379" r:id="rId54"/>
    <p:sldId id="285" r:id="rId55"/>
    <p:sldId id="365" r:id="rId56"/>
    <p:sldId id="286" r:id="rId57"/>
    <p:sldId id="352" r:id="rId58"/>
    <p:sldId id="287" r:id="rId59"/>
    <p:sldId id="288" r:id="rId60"/>
    <p:sldId id="359" r:id="rId61"/>
    <p:sldId id="317" r:id="rId62"/>
    <p:sldId id="353" r:id="rId63"/>
    <p:sldId id="289" r:id="rId64"/>
    <p:sldId id="318" r:id="rId65"/>
    <p:sldId id="354" r:id="rId66"/>
    <p:sldId id="290" r:id="rId67"/>
    <p:sldId id="386" r:id="rId68"/>
    <p:sldId id="291" r:id="rId69"/>
    <p:sldId id="319" r:id="rId70"/>
    <p:sldId id="292" r:id="rId71"/>
    <p:sldId id="293" r:id="rId72"/>
    <p:sldId id="294" r:id="rId73"/>
    <p:sldId id="295" r:id="rId74"/>
    <p:sldId id="370" r:id="rId75"/>
    <p:sldId id="384" r:id="rId76"/>
    <p:sldId id="296" r:id="rId77"/>
    <p:sldId id="297" r:id="rId78"/>
    <p:sldId id="298" r:id="rId79"/>
    <p:sldId id="355" r:id="rId80"/>
    <p:sldId id="299" r:id="rId81"/>
    <p:sldId id="369" r:id="rId82"/>
    <p:sldId id="300" r:id="rId83"/>
    <p:sldId id="301" r:id="rId84"/>
    <p:sldId id="302" r:id="rId85"/>
    <p:sldId id="320" r:id="rId86"/>
    <p:sldId id="303" r:id="rId87"/>
    <p:sldId id="304" r:id="rId88"/>
    <p:sldId id="341" r:id="rId89"/>
    <p:sldId id="371" r:id="rId90"/>
    <p:sldId id="362" r:id="rId91"/>
    <p:sldId id="321" r:id="rId92"/>
    <p:sldId id="305" r:id="rId93"/>
    <p:sldId id="322" r:id="rId94"/>
    <p:sldId id="306" r:id="rId95"/>
    <p:sldId id="366" r:id="rId96"/>
    <p:sldId id="307" r:id="rId97"/>
    <p:sldId id="367" r:id="rId98"/>
    <p:sldId id="308" r:id="rId99"/>
    <p:sldId id="309" r:id="rId100"/>
    <p:sldId id="310" r:id="rId101"/>
    <p:sldId id="356" r:id="rId102"/>
    <p:sldId id="372" r:id="rId103"/>
    <p:sldId id="373" r:id="rId104"/>
    <p:sldId id="311" r:id="rId105"/>
    <p:sldId id="312" r:id="rId106"/>
    <p:sldId id="332" r:id="rId107"/>
    <p:sldId id="331" r:id="rId108"/>
    <p:sldId id="330" r:id="rId109"/>
    <p:sldId id="329" r:id="rId110"/>
    <p:sldId id="275" r:id="rId111"/>
    <p:sldId id="391" r:id="rId112"/>
    <p:sldId id="390" r:id="rId113"/>
    <p:sldId id="389" r:id="rId114"/>
    <p:sldId id="388" r:id="rId115"/>
    <p:sldId id="387" r:id="rId116"/>
  </p:sldIdLst>
  <p:sldSz cx="9144000" cy="6858000" type="screen4x3"/>
  <p:notesSz cx="6858000" cy="9144000"/>
  <p:defaultTextStyle>
    <a:defPPr>
      <a:defRPr lang="zh-CN"/>
    </a:defPPr>
    <a:lvl1pPr algn="l" rtl="0" eaLnBrk="0" fontAlgn="base" hangingPunct="0">
      <a:spcBef>
        <a:spcPct val="0"/>
      </a:spcBef>
      <a:spcAft>
        <a:spcPct val="0"/>
      </a:spcAft>
      <a:defRPr kumimoji="1" sz="2400" b="1"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umimoji="1" sz="2400" b="1"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umimoji="1" sz="2400" b="1"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umimoji="1" sz="2400" b="1"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umimoji="1" sz="2400" b="1"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umimoji="1" sz="2400" b="1"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umimoji="1" sz="2400" b="1"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umimoji="1" sz="2400" b="1"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umimoji="1" sz="2400" b="1"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0000"/>
    <a:srgbClr val="CCCCFF"/>
    <a:srgbClr val="CC0000"/>
    <a:srgbClr val="0099CC"/>
    <a:srgbClr val="660066"/>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9" autoAdjust="0"/>
    <p:restoredTop sz="94683" autoAdjust="0"/>
  </p:normalViewPr>
  <p:slideViewPr>
    <p:cSldViewPr>
      <p:cViewPr varScale="1">
        <p:scale>
          <a:sx n="70" d="100"/>
          <a:sy n="70" d="100"/>
        </p:scale>
        <p:origin x="1386" y="48"/>
      </p:cViewPr>
      <p:guideLst>
        <p:guide orient="horz" pos="2160"/>
        <p:guide pos="2880"/>
      </p:guideLst>
    </p:cSldViewPr>
  </p:slideViewPr>
  <p:outlineViewPr>
    <p:cViewPr>
      <p:scale>
        <a:sx n="33" d="100"/>
        <a:sy n="33" d="100"/>
      </p:scale>
      <p:origin x="0" y="0"/>
    </p:cViewPr>
    <p:sldLst>
      <p:sld r:id="rId1" collapse="1"/>
      <p:sld r:id="rId2" collapse="1"/>
    </p:sldLst>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notesMaster" Target="notesMasters/notesMaster1.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handoutMaster" Target="handoutMasters/handoutMaster1.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presProps" Target="presProps.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theme" Target="theme/theme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tableStyles" Target="tableStyles.xml"/></Relationships>
</file>

<file path=ppt/_rels/viewProps.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slide" Target="slides/slide36.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image" Target="../media/image1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553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spcBef>
                <a:spcPct val="0"/>
              </a:spcBef>
              <a:defRPr sz="1200" b="0"/>
            </a:lvl1pPr>
          </a:lstStyle>
          <a:p>
            <a:pPr>
              <a:defRPr/>
            </a:pPr>
            <a:endParaRPr lang="en-US" altLang="zh-CN"/>
          </a:p>
        </p:txBody>
      </p:sp>
      <p:sp>
        <p:nvSpPr>
          <p:cNvPr id="65539"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spcBef>
                <a:spcPct val="0"/>
              </a:spcBef>
              <a:defRPr sz="1200" b="0"/>
            </a:lvl1pPr>
          </a:lstStyle>
          <a:p>
            <a:pPr>
              <a:defRPr/>
            </a:pPr>
            <a:endParaRPr lang="en-US" altLang="zh-CN"/>
          </a:p>
        </p:txBody>
      </p:sp>
      <p:sp>
        <p:nvSpPr>
          <p:cNvPr id="65540"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spcBef>
                <a:spcPct val="0"/>
              </a:spcBef>
              <a:defRPr sz="1200" b="0"/>
            </a:lvl1pPr>
          </a:lstStyle>
          <a:p>
            <a:pPr>
              <a:defRPr/>
            </a:pPr>
            <a:endParaRPr lang="en-US" altLang="zh-CN"/>
          </a:p>
        </p:txBody>
      </p:sp>
      <p:sp>
        <p:nvSpPr>
          <p:cNvPr id="65541"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spcBef>
                <a:spcPct val="0"/>
              </a:spcBef>
              <a:defRPr sz="1200" b="0"/>
            </a:lvl1pPr>
          </a:lstStyle>
          <a:p>
            <a:pPr>
              <a:defRPr/>
            </a:pPr>
            <a:fld id="{F53199B0-34BD-413F-B19D-1245386C7A2A}" type="slidenum">
              <a:rPr lang="en-US" altLang="zh-CN"/>
              <a:pPr>
                <a:defRPr/>
              </a:pPr>
              <a:t>‹#›</a:t>
            </a:fld>
            <a:endParaRPr lang="en-US" altLang="zh-CN"/>
          </a:p>
        </p:txBody>
      </p:sp>
    </p:spTree>
    <p:extLst>
      <p:ext uri="{BB962C8B-B14F-4D97-AF65-F5344CB8AC3E}">
        <p14:creationId xmlns:p14="http://schemas.microsoft.com/office/powerpoint/2010/main" val="317591107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98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spcBef>
                <a:spcPct val="0"/>
              </a:spcBef>
              <a:defRPr sz="1200" b="0"/>
            </a:lvl1pPr>
          </a:lstStyle>
          <a:p>
            <a:pPr>
              <a:defRPr/>
            </a:pPr>
            <a:endParaRPr lang="en-US" altLang="zh-CN"/>
          </a:p>
        </p:txBody>
      </p:sp>
      <p:sp>
        <p:nvSpPr>
          <p:cNvPr id="79875"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spcBef>
                <a:spcPct val="0"/>
              </a:spcBef>
              <a:defRPr sz="1200" b="0"/>
            </a:lvl1pPr>
          </a:lstStyle>
          <a:p>
            <a:pPr>
              <a:defRPr/>
            </a:pPr>
            <a:endParaRPr lang="en-US" altLang="zh-CN"/>
          </a:p>
        </p:txBody>
      </p:sp>
      <p:sp>
        <p:nvSpPr>
          <p:cNvPr id="30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9877"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79878"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spcBef>
                <a:spcPct val="0"/>
              </a:spcBef>
              <a:defRPr sz="1200" b="0"/>
            </a:lvl1pPr>
          </a:lstStyle>
          <a:p>
            <a:pPr>
              <a:defRPr/>
            </a:pPr>
            <a:endParaRPr lang="en-US" altLang="zh-CN"/>
          </a:p>
        </p:txBody>
      </p:sp>
      <p:sp>
        <p:nvSpPr>
          <p:cNvPr id="79879"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spcBef>
                <a:spcPct val="0"/>
              </a:spcBef>
              <a:defRPr sz="1200" b="0"/>
            </a:lvl1pPr>
          </a:lstStyle>
          <a:p>
            <a:pPr>
              <a:defRPr/>
            </a:pPr>
            <a:fld id="{21256DE8-6D3A-46F5-8B54-676D8CB63122}" type="slidenum">
              <a:rPr lang="en-US" altLang="zh-CN"/>
              <a:pPr>
                <a:defRPr/>
              </a:pPr>
              <a:t>‹#›</a:t>
            </a:fld>
            <a:endParaRPr lang="en-US" altLang="zh-CN"/>
          </a:p>
        </p:txBody>
      </p:sp>
    </p:spTree>
    <p:extLst>
      <p:ext uri="{BB962C8B-B14F-4D97-AF65-F5344CB8AC3E}">
        <p14:creationId xmlns:p14="http://schemas.microsoft.com/office/powerpoint/2010/main" val="209799585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7C987E65-1E91-459B-B004-DBBF4585D1F4}" type="slidenum">
              <a:rPr lang="en-US" altLang="zh-CN" smtClean="0">
                <a:latin typeface="Arial" panose="020B0604020202020204" pitchFamily="34" charset="0"/>
              </a:rPr>
              <a:pPr>
                <a:spcBef>
                  <a:spcPct val="0"/>
                </a:spcBef>
              </a:pPr>
              <a:t>1</a:t>
            </a:fld>
            <a:endParaRPr lang="en-US" altLang="zh-CN" smtClean="0">
              <a:latin typeface="Arial" panose="020B0604020202020204" pitchFamily="34" charset="0"/>
            </a:endParaRPr>
          </a:p>
        </p:txBody>
      </p:sp>
      <p:sp>
        <p:nvSpPr>
          <p:cNvPr id="6147" name="Rectangle 2"/>
          <p:cNvSpPr>
            <a:spLocks noGrp="1" noRot="1" noChangeAspect="1" noChangeArrowheads="1" noTextEdit="1"/>
          </p:cNvSpPr>
          <p:nvPr>
            <p:ph type="sldImg"/>
          </p:nvPr>
        </p:nvSpPr>
        <p:spPr>
          <a:ln/>
        </p:spPr>
      </p:sp>
      <p:sp>
        <p:nvSpPr>
          <p:cNvPr id="61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2897952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7938A943-D5BB-4257-BFDB-A8370026C624}" type="slidenum">
              <a:rPr lang="en-US" altLang="zh-CN" smtClean="0">
                <a:latin typeface="Arial" panose="020B0604020202020204" pitchFamily="34" charset="0"/>
              </a:rPr>
              <a:pPr>
                <a:spcBef>
                  <a:spcPct val="0"/>
                </a:spcBef>
              </a:pPr>
              <a:t>20</a:t>
            </a:fld>
            <a:endParaRPr lang="en-US" altLang="zh-CN" smtClean="0">
              <a:latin typeface="Arial" panose="020B0604020202020204" pitchFamily="34" charset="0"/>
            </a:endParaRPr>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15583352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79315E92-77A0-45B6-BA17-88455196569E}" type="slidenum">
              <a:rPr lang="en-US" altLang="zh-CN" smtClean="0">
                <a:latin typeface="Arial" panose="020B0604020202020204" pitchFamily="34" charset="0"/>
              </a:rPr>
              <a:pPr>
                <a:spcBef>
                  <a:spcPct val="0"/>
                </a:spcBef>
              </a:pPr>
              <a:t>21</a:t>
            </a:fld>
            <a:endParaRPr lang="en-US" altLang="zh-CN" smtClean="0">
              <a:latin typeface="Arial" panose="020B0604020202020204" pitchFamily="34" charset="0"/>
            </a:endParaRPr>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26673269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E11EE2C6-4984-45FA-BCC7-4E95539DF4FC}" type="slidenum">
              <a:rPr lang="en-US" altLang="zh-CN" smtClean="0">
                <a:latin typeface="Arial" panose="020B0604020202020204" pitchFamily="34" charset="0"/>
              </a:rPr>
              <a:pPr>
                <a:spcBef>
                  <a:spcPct val="0"/>
                </a:spcBef>
              </a:pPr>
              <a:t>22</a:t>
            </a:fld>
            <a:endParaRPr lang="en-US" altLang="zh-CN" smtClean="0">
              <a:latin typeface="Arial" panose="020B0604020202020204" pitchFamily="34" charset="0"/>
            </a:endParaRPr>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32199382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A5E4B9C9-61B9-4E68-8648-2D3B2AD3F9F6}" type="slidenum">
              <a:rPr lang="en-US" altLang="zh-CN" smtClean="0">
                <a:latin typeface="Arial" panose="020B0604020202020204" pitchFamily="34" charset="0"/>
              </a:rPr>
              <a:pPr>
                <a:spcBef>
                  <a:spcPct val="0"/>
                </a:spcBef>
              </a:pPr>
              <a:t>28</a:t>
            </a:fld>
            <a:endParaRPr lang="en-US" altLang="zh-CN" smtClean="0">
              <a:latin typeface="Arial" panose="020B0604020202020204" pitchFamily="34" charset="0"/>
            </a:endParaRPr>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24706457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6BD512DB-4C97-4345-9507-74AAE01232F4}" type="slidenum">
              <a:rPr lang="en-US" altLang="zh-CN" smtClean="0">
                <a:latin typeface="Arial" panose="020B0604020202020204" pitchFamily="34" charset="0"/>
              </a:rPr>
              <a:pPr>
                <a:spcBef>
                  <a:spcPct val="0"/>
                </a:spcBef>
              </a:pPr>
              <a:t>29</a:t>
            </a:fld>
            <a:endParaRPr lang="en-US" altLang="zh-CN" smtClean="0">
              <a:latin typeface="Arial" panose="020B0604020202020204" pitchFamily="34" charset="0"/>
            </a:endParaRPr>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33756423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12ABFC08-1C31-4DB2-ABC0-402419EFA9EB}" type="slidenum">
              <a:rPr lang="en-US" altLang="zh-CN" smtClean="0">
                <a:latin typeface="Arial" panose="020B0604020202020204" pitchFamily="34" charset="0"/>
              </a:rPr>
              <a:pPr>
                <a:spcBef>
                  <a:spcPct val="0"/>
                </a:spcBef>
              </a:pPr>
              <a:t>30</a:t>
            </a:fld>
            <a:endParaRPr lang="en-US" altLang="zh-CN" smtClean="0">
              <a:latin typeface="Arial" panose="020B0604020202020204" pitchFamily="34" charset="0"/>
            </a:endParaRPr>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76684025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5E833ADA-9B2C-4881-901E-693B374E5EC4}" type="slidenum">
              <a:rPr lang="en-US" altLang="zh-CN" smtClean="0">
                <a:latin typeface="Arial" panose="020B0604020202020204" pitchFamily="34" charset="0"/>
              </a:rPr>
              <a:pPr>
                <a:spcBef>
                  <a:spcPct val="0"/>
                </a:spcBef>
              </a:pPr>
              <a:t>31</a:t>
            </a:fld>
            <a:endParaRPr lang="en-US" altLang="zh-CN" smtClean="0">
              <a:latin typeface="Arial" panose="020B0604020202020204" pitchFamily="34" charset="0"/>
            </a:endParaRPr>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258289080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910B6F27-173C-414E-8CEA-01954C87ABA4}" type="slidenum">
              <a:rPr lang="en-US" altLang="zh-CN" smtClean="0">
                <a:latin typeface="Arial" panose="020B0604020202020204" pitchFamily="34" charset="0"/>
              </a:rPr>
              <a:pPr>
                <a:spcBef>
                  <a:spcPct val="0"/>
                </a:spcBef>
              </a:pPr>
              <a:t>32</a:t>
            </a:fld>
            <a:endParaRPr lang="en-US" altLang="zh-CN" smtClean="0">
              <a:latin typeface="Arial" panose="020B0604020202020204" pitchFamily="34" charset="0"/>
            </a:endParaRPr>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90000607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E1151518-D399-4E02-8D22-CF6829971B04}" type="slidenum">
              <a:rPr lang="en-US" altLang="zh-CN" smtClean="0">
                <a:latin typeface="Arial" panose="020B0604020202020204" pitchFamily="34" charset="0"/>
              </a:rPr>
              <a:pPr>
                <a:spcBef>
                  <a:spcPct val="0"/>
                </a:spcBef>
              </a:pPr>
              <a:t>33</a:t>
            </a:fld>
            <a:endParaRPr lang="en-US" altLang="zh-CN" smtClean="0">
              <a:latin typeface="Arial" panose="020B0604020202020204" pitchFamily="34" charset="0"/>
            </a:endParaRPr>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353606689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FADC1EAD-2E36-4BFF-A4CE-213DDC9616B6}" type="slidenum">
              <a:rPr lang="en-US" altLang="zh-CN" smtClean="0">
                <a:latin typeface="Arial" panose="020B0604020202020204" pitchFamily="34" charset="0"/>
              </a:rPr>
              <a:pPr>
                <a:spcBef>
                  <a:spcPct val="0"/>
                </a:spcBef>
              </a:pPr>
              <a:t>34</a:t>
            </a:fld>
            <a:endParaRPr lang="en-US" altLang="zh-CN" smtClean="0">
              <a:latin typeface="Arial" panose="020B0604020202020204" pitchFamily="34" charset="0"/>
            </a:endParaRPr>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14218573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F9CB38DA-3019-4CF6-97C3-CE43516BAA05}" type="slidenum">
              <a:rPr lang="en-US" altLang="zh-CN" smtClean="0">
                <a:latin typeface="Arial" panose="020B0604020202020204" pitchFamily="34" charset="0"/>
              </a:rPr>
              <a:pPr>
                <a:spcBef>
                  <a:spcPct val="0"/>
                </a:spcBef>
              </a:pPr>
              <a:t>5</a:t>
            </a:fld>
            <a:endParaRPr lang="en-US" altLang="zh-CN" smtClean="0">
              <a:latin typeface="Arial" panose="020B0604020202020204" pitchFamily="34" charset="0"/>
            </a:endParaRPr>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95195047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421C2413-D2B3-4B74-B44E-43C9F2DDD319}" type="slidenum">
              <a:rPr lang="en-US" altLang="zh-CN" smtClean="0">
                <a:latin typeface="Arial" panose="020B0604020202020204" pitchFamily="34" charset="0"/>
              </a:rPr>
              <a:pPr>
                <a:spcBef>
                  <a:spcPct val="0"/>
                </a:spcBef>
              </a:pPr>
              <a:t>35</a:t>
            </a:fld>
            <a:endParaRPr lang="en-US" altLang="zh-CN" smtClean="0">
              <a:latin typeface="Arial" panose="020B0604020202020204" pitchFamily="34" charset="0"/>
            </a:endParaRPr>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314976831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9C46EC27-DFF9-4AFA-A525-2E4A5F6E733A}" type="slidenum">
              <a:rPr lang="en-US" altLang="zh-CN" smtClean="0">
                <a:latin typeface="Arial" panose="020B0604020202020204" pitchFamily="34" charset="0"/>
              </a:rPr>
              <a:pPr>
                <a:spcBef>
                  <a:spcPct val="0"/>
                </a:spcBef>
              </a:pPr>
              <a:t>36</a:t>
            </a:fld>
            <a:endParaRPr lang="en-US" altLang="zh-CN" smtClean="0">
              <a:latin typeface="Arial" panose="020B0604020202020204" pitchFamily="34" charset="0"/>
            </a:endParaRPr>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251773247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359EFEE0-55FC-44B3-A58B-A0B732D2B3AA}" type="slidenum">
              <a:rPr lang="en-US" altLang="zh-CN" smtClean="0">
                <a:latin typeface="Arial" panose="020B0604020202020204" pitchFamily="34" charset="0"/>
              </a:rPr>
              <a:pPr>
                <a:spcBef>
                  <a:spcPct val="0"/>
                </a:spcBef>
              </a:pPr>
              <a:t>37</a:t>
            </a:fld>
            <a:endParaRPr lang="en-US" altLang="zh-CN" smtClean="0">
              <a:latin typeface="Arial" panose="020B0604020202020204" pitchFamily="34" charset="0"/>
            </a:endParaRPr>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49561381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68597F09-0941-451F-BE9F-8BB5CBFD5DDC}" type="slidenum">
              <a:rPr lang="en-US" altLang="zh-CN" smtClean="0">
                <a:latin typeface="Arial" panose="020B0604020202020204" pitchFamily="34" charset="0"/>
              </a:rPr>
              <a:pPr>
                <a:spcBef>
                  <a:spcPct val="0"/>
                </a:spcBef>
              </a:pPr>
              <a:t>38</a:t>
            </a:fld>
            <a:endParaRPr lang="en-US" altLang="zh-CN" smtClean="0">
              <a:latin typeface="Arial" panose="020B0604020202020204" pitchFamily="34" charset="0"/>
            </a:endParaRPr>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78265710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2D8828C2-B9BD-481B-B656-126C11F1F0FC}" type="slidenum">
              <a:rPr lang="en-US" altLang="zh-CN" smtClean="0">
                <a:latin typeface="Arial" panose="020B0604020202020204" pitchFamily="34" charset="0"/>
              </a:rPr>
              <a:pPr>
                <a:spcBef>
                  <a:spcPct val="0"/>
                </a:spcBef>
              </a:pPr>
              <a:t>40</a:t>
            </a:fld>
            <a:endParaRPr lang="en-US" altLang="zh-CN" smtClean="0">
              <a:latin typeface="Arial" panose="020B0604020202020204" pitchFamily="34" charset="0"/>
            </a:endParaRPr>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295645546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3EC1D189-FD04-492D-9349-A8D0831A5727}" type="slidenum">
              <a:rPr lang="en-US" altLang="zh-CN" smtClean="0">
                <a:latin typeface="Arial" panose="020B0604020202020204" pitchFamily="34" charset="0"/>
              </a:rPr>
              <a:pPr>
                <a:spcBef>
                  <a:spcPct val="0"/>
                </a:spcBef>
              </a:pPr>
              <a:t>41</a:t>
            </a:fld>
            <a:endParaRPr lang="en-US" altLang="zh-CN" smtClean="0">
              <a:latin typeface="Arial" panose="020B0604020202020204" pitchFamily="34" charset="0"/>
            </a:endParaRPr>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113242763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7B14FE37-5BF7-4EA8-B2D8-58B9803A08EF}" type="slidenum">
              <a:rPr lang="en-US" altLang="zh-CN" smtClean="0">
                <a:latin typeface="Arial" panose="020B0604020202020204" pitchFamily="34" charset="0"/>
              </a:rPr>
              <a:pPr>
                <a:spcBef>
                  <a:spcPct val="0"/>
                </a:spcBef>
              </a:pPr>
              <a:t>42</a:t>
            </a:fld>
            <a:endParaRPr lang="en-US" altLang="zh-CN" smtClean="0">
              <a:latin typeface="Arial" panose="020B0604020202020204" pitchFamily="34" charset="0"/>
            </a:endParaRPr>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49805539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B59FE0C9-8A8A-4D30-98DD-6DAC3FBAEC1F}" type="slidenum">
              <a:rPr lang="en-US" altLang="zh-CN" smtClean="0">
                <a:latin typeface="Arial" panose="020B0604020202020204" pitchFamily="34" charset="0"/>
              </a:rPr>
              <a:pPr>
                <a:spcBef>
                  <a:spcPct val="0"/>
                </a:spcBef>
              </a:pPr>
              <a:t>43</a:t>
            </a:fld>
            <a:endParaRPr lang="en-US" altLang="zh-CN" smtClean="0">
              <a:latin typeface="Arial" panose="020B0604020202020204" pitchFamily="34" charset="0"/>
            </a:endParaRPr>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265753817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5F1FEEB1-29C5-4C99-919E-9C3F302D2287}" type="slidenum">
              <a:rPr lang="en-US" altLang="zh-CN" smtClean="0">
                <a:latin typeface="Arial" panose="020B0604020202020204" pitchFamily="34" charset="0"/>
              </a:rPr>
              <a:pPr>
                <a:spcBef>
                  <a:spcPct val="0"/>
                </a:spcBef>
              </a:pPr>
              <a:t>44</a:t>
            </a:fld>
            <a:endParaRPr lang="en-US" altLang="zh-CN" smtClean="0">
              <a:latin typeface="Arial" panose="020B0604020202020204" pitchFamily="34" charset="0"/>
            </a:endParaRPr>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58198224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40C2DCFD-E48F-4C1F-8E1C-CBAB01950393}" type="slidenum">
              <a:rPr lang="en-US" altLang="zh-CN" smtClean="0">
                <a:latin typeface="Arial" panose="020B0604020202020204" pitchFamily="34" charset="0"/>
              </a:rPr>
              <a:pPr>
                <a:spcBef>
                  <a:spcPct val="0"/>
                </a:spcBef>
              </a:pPr>
              <a:t>45</a:t>
            </a:fld>
            <a:endParaRPr lang="en-US" altLang="zh-CN" smtClean="0">
              <a:latin typeface="Arial" panose="020B0604020202020204" pitchFamily="34" charset="0"/>
            </a:endParaRPr>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886441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8E8C1E80-6067-4E24-BB5C-E375CF419D0C}" type="slidenum">
              <a:rPr lang="en-US" altLang="zh-CN" smtClean="0">
                <a:latin typeface="Arial" panose="020B0604020202020204" pitchFamily="34" charset="0"/>
              </a:rPr>
              <a:pPr>
                <a:spcBef>
                  <a:spcPct val="0"/>
                </a:spcBef>
              </a:pPr>
              <a:t>10</a:t>
            </a:fld>
            <a:endParaRPr lang="en-US" altLang="zh-CN" smtClean="0">
              <a:latin typeface="Arial" panose="020B0604020202020204" pitchFamily="34" charset="0"/>
            </a:endParaRPr>
          </a:p>
        </p:txBody>
      </p:sp>
      <p:sp>
        <p:nvSpPr>
          <p:cNvPr id="12291" name="Rectangle 2"/>
          <p:cNvSpPr>
            <a:spLocks noGrp="1" noRot="1" noChangeAspect="1" noChangeArrowheads="1" noTextEdit="1"/>
          </p:cNvSpPr>
          <p:nvPr>
            <p:ph type="sldImg"/>
          </p:nvPr>
        </p:nvSpPr>
        <p:spPr>
          <a:ln/>
        </p:spPr>
      </p:sp>
      <p:sp>
        <p:nvSpPr>
          <p:cNvPr id="122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169508316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AEDA0EB5-6416-414F-B776-1A9172CA9B2F}" type="slidenum">
              <a:rPr lang="en-US" altLang="zh-CN" smtClean="0">
                <a:latin typeface="Arial" panose="020B0604020202020204" pitchFamily="34" charset="0"/>
              </a:rPr>
              <a:pPr>
                <a:spcBef>
                  <a:spcPct val="0"/>
                </a:spcBef>
              </a:pPr>
              <a:t>46</a:t>
            </a:fld>
            <a:endParaRPr lang="en-US" altLang="zh-CN" smtClean="0">
              <a:latin typeface="Arial" panose="020B0604020202020204" pitchFamily="34" charset="0"/>
            </a:endParaRPr>
          </a:p>
        </p:txBody>
      </p:sp>
      <p:sp>
        <p:nvSpPr>
          <p:cNvPr id="75779"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197080522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DE67BB48-4392-4176-ADEB-48378D5D5739}" type="slidenum">
              <a:rPr lang="en-US" altLang="zh-CN" smtClean="0">
                <a:latin typeface="Arial" panose="020B0604020202020204" pitchFamily="34" charset="0"/>
              </a:rPr>
              <a:pPr>
                <a:spcBef>
                  <a:spcPct val="0"/>
                </a:spcBef>
              </a:pPr>
              <a:t>48</a:t>
            </a:fld>
            <a:endParaRPr lang="en-US" altLang="zh-CN" smtClean="0">
              <a:latin typeface="Arial" panose="020B0604020202020204" pitchFamily="34" charset="0"/>
            </a:endParaRPr>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47501741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41D50AE8-978F-43BF-9D70-B2B78BB671CF}" type="slidenum">
              <a:rPr lang="en-US" altLang="zh-CN" smtClean="0">
                <a:latin typeface="Arial" panose="020B0604020202020204" pitchFamily="34" charset="0"/>
              </a:rPr>
              <a:pPr>
                <a:spcBef>
                  <a:spcPct val="0"/>
                </a:spcBef>
              </a:pPr>
              <a:t>49</a:t>
            </a:fld>
            <a:endParaRPr lang="en-US" altLang="zh-CN" smtClean="0">
              <a:latin typeface="Arial" panose="020B0604020202020204" pitchFamily="34" charset="0"/>
            </a:endParaRPr>
          </a:p>
        </p:txBody>
      </p:sp>
      <p:sp>
        <p:nvSpPr>
          <p:cNvPr id="80899" name="Rectangle 2"/>
          <p:cNvSpPr>
            <a:spLocks noGrp="1" noRot="1" noChangeAspect="1" noChangeArrowheads="1" noTextEdit="1"/>
          </p:cNvSpPr>
          <p:nvPr>
            <p:ph type="sldImg"/>
          </p:nvPr>
        </p:nvSpPr>
        <p:spPr>
          <a:ln/>
        </p:spPr>
      </p:sp>
      <p:sp>
        <p:nvSpPr>
          <p:cNvPr id="809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51233511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71420D8A-C623-4D61-8C38-A24713A88794}" type="slidenum">
              <a:rPr lang="en-US" altLang="zh-CN" smtClean="0">
                <a:latin typeface="Arial" panose="020B0604020202020204" pitchFamily="34" charset="0"/>
              </a:rPr>
              <a:pPr>
                <a:spcBef>
                  <a:spcPct val="0"/>
                </a:spcBef>
              </a:pPr>
              <a:t>50</a:t>
            </a:fld>
            <a:endParaRPr lang="en-US" altLang="zh-CN" smtClean="0">
              <a:latin typeface="Arial" panose="020B0604020202020204" pitchFamily="34" charset="0"/>
            </a:endParaRPr>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425585927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C441CEEC-6911-4EFA-BF10-3C7E6FB2DB93}" type="slidenum">
              <a:rPr lang="en-US" altLang="zh-CN" smtClean="0">
                <a:latin typeface="Arial" panose="020B0604020202020204" pitchFamily="34" charset="0"/>
              </a:rPr>
              <a:pPr>
                <a:spcBef>
                  <a:spcPct val="0"/>
                </a:spcBef>
              </a:pPr>
              <a:t>51</a:t>
            </a:fld>
            <a:endParaRPr lang="en-US" altLang="zh-CN" smtClean="0">
              <a:latin typeface="Arial" panose="020B0604020202020204" pitchFamily="34" charset="0"/>
            </a:endParaRPr>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290899195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2BFF72A0-0C66-43C6-8A5C-49642796B13A}" type="slidenum">
              <a:rPr lang="en-US" altLang="zh-CN" smtClean="0">
                <a:latin typeface="Arial" panose="020B0604020202020204" pitchFamily="34" charset="0"/>
              </a:rPr>
              <a:pPr>
                <a:spcBef>
                  <a:spcPct val="0"/>
                </a:spcBef>
              </a:pPr>
              <a:t>52</a:t>
            </a:fld>
            <a:endParaRPr lang="en-US" altLang="zh-CN" smtClean="0">
              <a:latin typeface="Arial" panose="020B0604020202020204" pitchFamily="34" charset="0"/>
            </a:endParaRPr>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241415799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20F34D03-FC92-4B45-A279-BE165420218F}" type="slidenum">
              <a:rPr lang="en-US" altLang="zh-CN" smtClean="0">
                <a:solidFill>
                  <a:srgbClr val="000000"/>
                </a:solidFill>
                <a:latin typeface="Arial" panose="020B0604020202020204" pitchFamily="34" charset="0"/>
              </a:rPr>
              <a:pPr>
                <a:spcBef>
                  <a:spcPct val="0"/>
                </a:spcBef>
              </a:pPr>
              <a:t>53</a:t>
            </a:fld>
            <a:endParaRPr lang="en-US" altLang="zh-CN" smtClean="0">
              <a:solidFill>
                <a:srgbClr val="000000"/>
              </a:solidFill>
              <a:latin typeface="Arial" panose="020B0604020202020204" pitchFamily="34" charset="0"/>
            </a:endParaRPr>
          </a:p>
        </p:txBody>
      </p:sp>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178751543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B1837625-9F3C-41C2-A999-19E0B0B15C38}" type="slidenum">
              <a:rPr lang="en-US" altLang="zh-CN" smtClean="0">
                <a:latin typeface="Arial" panose="020B0604020202020204" pitchFamily="34" charset="0"/>
              </a:rPr>
              <a:pPr>
                <a:spcBef>
                  <a:spcPct val="0"/>
                </a:spcBef>
              </a:pPr>
              <a:t>54</a:t>
            </a:fld>
            <a:endParaRPr lang="en-US" altLang="zh-CN" smtClean="0">
              <a:latin typeface="Arial" panose="020B0604020202020204" pitchFamily="34" charset="0"/>
            </a:endParaRPr>
          </a:p>
        </p:txBody>
      </p:sp>
      <p:sp>
        <p:nvSpPr>
          <p:cNvPr id="91139" name="Rectangle 2"/>
          <p:cNvSpPr>
            <a:spLocks noGrp="1" noRot="1" noChangeAspect="1" noChangeArrowheads="1" noTextEdit="1"/>
          </p:cNvSpPr>
          <p:nvPr>
            <p:ph type="sldImg"/>
          </p:nvPr>
        </p:nvSpPr>
        <p:spPr>
          <a:ln/>
        </p:spPr>
      </p:sp>
      <p:sp>
        <p:nvSpPr>
          <p:cNvPr id="911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107112976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D0F8A55F-E97E-4104-A0C5-7E74EA6FE7A9}" type="slidenum">
              <a:rPr lang="en-US" altLang="zh-CN" smtClean="0">
                <a:latin typeface="Arial" panose="020B0604020202020204" pitchFamily="34" charset="0"/>
              </a:rPr>
              <a:pPr>
                <a:spcBef>
                  <a:spcPct val="0"/>
                </a:spcBef>
              </a:pPr>
              <a:t>56</a:t>
            </a:fld>
            <a:endParaRPr lang="en-US" altLang="zh-CN" smtClean="0">
              <a:latin typeface="Arial" panose="020B0604020202020204" pitchFamily="34" charset="0"/>
            </a:endParaRPr>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349662204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133E36D8-A2DA-41A0-9E9D-69AECA8200F0}" type="slidenum">
              <a:rPr lang="en-US" altLang="zh-CN" smtClean="0">
                <a:latin typeface="Arial" panose="020B0604020202020204" pitchFamily="34" charset="0"/>
              </a:rPr>
              <a:pPr>
                <a:spcBef>
                  <a:spcPct val="0"/>
                </a:spcBef>
              </a:pPr>
              <a:t>57</a:t>
            </a:fld>
            <a:endParaRPr lang="en-US" altLang="zh-CN" smtClean="0">
              <a:latin typeface="Arial" panose="020B0604020202020204" pitchFamily="34" charset="0"/>
            </a:endParaRPr>
          </a:p>
        </p:txBody>
      </p:sp>
      <p:sp>
        <p:nvSpPr>
          <p:cNvPr id="96259" name="Rectangle 2"/>
          <p:cNvSpPr>
            <a:spLocks noGrp="1" noRot="1" noChangeAspect="1" noChangeArrowheads="1" noTextEdit="1"/>
          </p:cNvSpPr>
          <p:nvPr>
            <p:ph type="sldImg"/>
          </p:nvPr>
        </p:nvSpPr>
        <p:spPr>
          <a:ln/>
        </p:spPr>
      </p:sp>
      <p:sp>
        <p:nvSpPr>
          <p:cNvPr id="962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15178061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CDE1AA74-E976-435A-8DED-2EA093922A78}" type="slidenum">
              <a:rPr lang="en-US" altLang="zh-CN" smtClean="0">
                <a:latin typeface="Arial" panose="020B0604020202020204" pitchFamily="34" charset="0"/>
              </a:rPr>
              <a:pPr>
                <a:spcBef>
                  <a:spcPct val="0"/>
                </a:spcBef>
              </a:pPr>
              <a:t>11</a:t>
            </a:fld>
            <a:endParaRPr lang="en-US" altLang="zh-CN" smtClean="0">
              <a:latin typeface="Arial" panose="020B0604020202020204" pitchFamily="34" charset="0"/>
            </a:endParaRPr>
          </a:p>
        </p:txBody>
      </p:sp>
      <p:sp>
        <p:nvSpPr>
          <p:cNvPr id="14339" name="Rectangle 2"/>
          <p:cNvSpPr>
            <a:spLocks noGrp="1" noRot="1" noChangeAspect="1" noChangeArrowheads="1" noTextEdit="1"/>
          </p:cNvSpPr>
          <p:nvPr>
            <p:ph type="sldImg"/>
          </p:nvPr>
        </p:nvSpPr>
        <p:spPr>
          <a:ln/>
        </p:spPr>
      </p:sp>
      <p:sp>
        <p:nvSpPr>
          <p:cNvPr id="143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122614740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D0FD2D31-A3C6-467E-A583-8E119AB96586}" type="slidenum">
              <a:rPr lang="en-US" altLang="zh-CN" smtClean="0">
                <a:latin typeface="Arial" panose="020B0604020202020204" pitchFamily="34" charset="0"/>
              </a:rPr>
              <a:pPr>
                <a:spcBef>
                  <a:spcPct val="0"/>
                </a:spcBef>
              </a:pPr>
              <a:t>58</a:t>
            </a:fld>
            <a:endParaRPr lang="en-US" altLang="zh-CN" smtClean="0">
              <a:latin typeface="Arial" panose="020B0604020202020204" pitchFamily="34" charset="0"/>
            </a:endParaRPr>
          </a:p>
        </p:txBody>
      </p:sp>
      <p:sp>
        <p:nvSpPr>
          <p:cNvPr id="98307" name="Rectangle 2"/>
          <p:cNvSpPr>
            <a:spLocks noGrp="1" noRot="1" noChangeAspect="1" noChangeArrowheads="1" noTextEdit="1"/>
          </p:cNvSpPr>
          <p:nvPr>
            <p:ph type="sldImg"/>
          </p:nvPr>
        </p:nvSpPr>
        <p:spPr>
          <a:ln/>
        </p:spPr>
      </p:sp>
      <p:sp>
        <p:nvSpPr>
          <p:cNvPr id="983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330787343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E4B582E1-75FB-43B4-9F07-EDB1C76C90B0}" type="slidenum">
              <a:rPr lang="en-US" altLang="zh-CN" smtClean="0">
                <a:latin typeface="Arial" panose="020B0604020202020204" pitchFamily="34" charset="0"/>
              </a:rPr>
              <a:pPr>
                <a:spcBef>
                  <a:spcPct val="0"/>
                </a:spcBef>
              </a:pPr>
              <a:t>59</a:t>
            </a:fld>
            <a:endParaRPr lang="en-US" altLang="zh-CN" smtClean="0">
              <a:latin typeface="Arial" panose="020B0604020202020204" pitchFamily="34" charset="0"/>
            </a:endParaRPr>
          </a:p>
        </p:txBody>
      </p:sp>
      <p:sp>
        <p:nvSpPr>
          <p:cNvPr id="100355" name="Rectangle 2"/>
          <p:cNvSpPr>
            <a:spLocks noGrp="1" noRot="1" noChangeAspect="1" noChangeArrowheads="1" noTextEdit="1"/>
          </p:cNvSpPr>
          <p:nvPr>
            <p:ph type="sldImg"/>
          </p:nvPr>
        </p:nvSpPr>
        <p:spPr>
          <a:ln/>
        </p:spPr>
      </p:sp>
      <p:sp>
        <p:nvSpPr>
          <p:cNvPr id="1003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48168141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91756B5A-0B35-465C-AE7F-3B49093C7BFB}" type="slidenum">
              <a:rPr lang="en-US" altLang="zh-CN" smtClean="0">
                <a:latin typeface="Arial" panose="020B0604020202020204" pitchFamily="34" charset="0"/>
              </a:rPr>
              <a:pPr>
                <a:spcBef>
                  <a:spcPct val="0"/>
                </a:spcBef>
              </a:pPr>
              <a:t>61</a:t>
            </a:fld>
            <a:endParaRPr lang="en-US" altLang="zh-CN" smtClean="0">
              <a:latin typeface="Arial" panose="020B0604020202020204" pitchFamily="34" charset="0"/>
            </a:endParaRPr>
          </a:p>
        </p:txBody>
      </p:sp>
      <p:sp>
        <p:nvSpPr>
          <p:cNvPr id="103427" name="Rectangle 2"/>
          <p:cNvSpPr>
            <a:spLocks noGrp="1" noRot="1" noChangeAspect="1" noChangeArrowheads="1" noTextEdit="1"/>
          </p:cNvSpPr>
          <p:nvPr>
            <p:ph type="sldImg"/>
          </p:nvPr>
        </p:nvSpPr>
        <p:spPr>
          <a:ln/>
        </p:spPr>
      </p:sp>
      <p:sp>
        <p:nvSpPr>
          <p:cNvPr id="1034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358195630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54CD1EDE-15C7-48E5-A3D9-216F48E54747}" type="slidenum">
              <a:rPr lang="en-US" altLang="zh-CN" smtClean="0">
                <a:latin typeface="Arial" panose="020B0604020202020204" pitchFamily="34" charset="0"/>
              </a:rPr>
              <a:pPr>
                <a:spcBef>
                  <a:spcPct val="0"/>
                </a:spcBef>
              </a:pPr>
              <a:t>62</a:t>
            </a:fld>
            <a:endParaRPr lang="en-US" altLang="zh-CN" smtClean="0">
              <a:latin typeface="Arial" panose="020B0604020202020204" pitchFamily="34" charset="0"/>
            </a:endParaRPr>
          </a:p>
        </p:txBody>
      </p:sp>
      <p:sp>
        <p:nvSpPr>
          <p:cNvPr id="105475" name="Rectangle 2"/>
          <p:cNvSpPr>
            <a:spLocks noGrp="1" noRot="1" noChangeAspect="1" noChangeArrowheads="1" noTextEdit="1"/>
          </p:cNvSpPr>
          <p:nvPr>
            <p:ph type="sldImg"/>
          </p:nvPr>
        </p:nvSpPr>
        <p:spPr>
          <a:ln/>
        </p:spPr>
      </p:sp>
      <p:sp>
        <p:nvSpPr>
          <p:cNvPr id="1054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158826805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4C7093CF-5026-4F8E-BD57-38B710053B9E}" type="slidenum">
              <a:rPr lang="en-US" altLang="zh-CN" smtClean="0">
                <a:latin typeface="Arial" panose="020B0604020202020204" pitchFamily="34" charset="0"/>
              </a:rPr>
              <a:pPr>
                <a:spcBef>
                  <a:spcPct val="0"/>
                </a:spcBef>
              </a:pPr>
              <a:t>63</a:t>
            </a:fld>
            <a:endParaRPr lang="en-US" altLang="zh-CN" smtClean="0">
              <a:latin typeface="Arial" panose="020B0604020202020204" pitchFamily="34" charset="0"/>
            </a:endParaRPr>
          </a:p>
        </p:txBody>
      </p:sp>
      <p:sp>
        <p:nvSpPr>
          <p:cNvPr id="107523" name="Rectangle 2"/>
          <p:cNvSpPr>
            <a:spLocks noGrp="1" noRot="1" noChangeAspect="1" noChangeArrowheads="1" noTextEdit="1"/>
          </p:cNvSpPr>
          <p:nvPr>
            <p:ph type="sldImg"/>
          </p:nvPr>
        </p:nvSpPr>
        <p:spPr>
          <a:ln/>
        </p:spPr>
      </p:sp>
      <p:sp>
        <p:nvSpPr>
          <p:cNvPr id="1075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347495197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CD0CED04-5528-472A-AE74-BA040FAD2BA0}" type="slidenum">
              <a:rPr lang="en-US" altLang="zh-CN" smtClean="0">
                <a:latin typeface="Arial" panose="020B0604020202020204" pitchFamily="34" charset="0"/>
              </a:rPr>
              <a:pPr>
                <a:spcBef>
                  <a:spcPct val="0"/>
                </a:spcBef>
              </a:pPr>
              <a:t>64</a:t>
            </a:fld>
            <a:endParaRPr lang="en-US" altLang="zh-CN" smtClean="0">
              <a:latin typeface="Arial" panose="020B0604020202020204" pitchFamily="34" charset="0"/>
            </a:endParaRPr>
          </a:p>
        </p:txBody>
      </p:sp>
      <p:sp>
        <p:nvSpPr>
          <p:cNvPr id="109571" name="Rectangle 2"/>
          <p:cNvSpPr>
            <a:spLocks noGrp="1" noRot="1" noChangeAspect="1" noChangeArrowheads="1" noTextEdit="1"/>
          </p:cNvSpPr>
          <p:nvPr>
            <p:ph type="sldImg"/>
          </p:nvPr>
        </p:nvSpPr>
        <p:spPr>
          <a:ln/>
        </p:spPr>
      </p:sp>
      <p:sp>
        <p:nvSpPr>
          <p:cNvPr id="1095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89546878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6EF43452-19DA-4F44-BB4E-175A3DF8A172}" type="slidenum">
              <a:rPr lang="en-US" altLang="zh-CN" smtClean="0">
                <a:latin typeface="Arial" panose="020B0604020202020204" pitchFamily="34" charset="0"/>
              </a:rPr>
              <a:pPr>
                <a:spcBef>
                  <a:spcPct val="0"/>
                </a:spcBef>
              </a:pPr>
              <a:t>65</a:t>
            </a:fld>
            <a:endParaRPr lang="en-US" altLang="zh-CN" smtClean="0">
              <a:latin typeface="Arial" panose="020B0604020202020204" pitchFamily="34" charset="0"/>
            </a:endParaRPr>
          </a:p>
        </p:txBody>
      </p:sp>
      <p:sp>
        <p:nvSpPr>
          <p:cNvPr id="111619" name="Rectangle 2"/>
          <p:cNvSpPr>
            <a:spLocks noGrp="1" noRot="1" noChangeAspect="1" noChangeArrowheads="1" noTextEdit="1"/>
          </p:cNvSpPr>
          <p:nvPr>
            <p:ph type="sldImg"/>
          </p:nvPr>
        </p:nvSpPr>
        <p:spPr>
          <a:ln/>
        </p:spPr>
      </p:sp>
      <p:sp>
        <p:nvSpPr>
          <p:cNvPr id="1116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356392342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EC56FE2F-10BD-46F1-8E9E-F8245A96EB25}" type="slidenum">
              <a:rPr lang="en-US" altLang="zh-CN" smtClean="0">
                <a:latin typeface="Arial" panose="020B0604020202020204" pitchFamily="34" charset="0"/>
              </a:rPr>
              <a:pPr>
                <a:spcBef>
                  <a:spcPct val="0"/>
                </a:spcBef>
              </a:pPr>
              <a:t>66</a:t>
            </a:fld>
            <a:endParaRPr lang="en-US" altLang="zh-CN" smtClean="0">
              <a:latin typeface="Arial" panose="020B0604020202020204" pitchFamily="34" charset="0"/>
            </a:endParaRPr>
          </a:p>
        </p:txBody>
      </p:sp>
      <p:sp>
        <p:nvSpPr>
          <p:cNvPr id="113667" name="Rectangle 2"/>
          <p:cNvSpPr>
            <a:spLocks noGrp="1" noRot="1" noChangeAspect="1" noChangeArrowheads="1" noTextEdit="1"/>
          </p:cNvSpPr>
          <p:nvPr>
            <p:ph type="sldImg"/>
          </p:nvPr>
        </p:nvSpPr>
        <p:spPr>
          <a:ln/>
        </p:spPr>
      </p:sp>
      <p:sp>
        <p:nvSpPr>
          <p:cNvPr id="1136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61878591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41238CDD-182F-4701-AB45-69CFB98CE3C1}" type="slidenum">
              <a:rPr lang="en-US" altLang="zh-CN" smtClean="0">
                <a:latin typeface="Arial" panose="020B0604020202020204" pitchFamily="34" charset="0"/>
              </a:rPr>
              <a:pPr>
                <a:spcBef>
                  <a:spcPct val="0"/>
                </a:spcBef>
              </a:pPr>
              <a:t>68</a:t>
            </a:fld>
            <a:endParaRPr lang="en-US" altLang="zh-CN" smtClean="0">
              <a:latin typeface="Arial" panose="020B0604020202020204" pitchFamily="34" charset="0"/>
            </a:endParaRPr>
          </a:p>
        </p:txBody>
      </p:sp>
      <p:sp>
        <p:nvSpPr>
          <p:cNvPr id="115715" name="Rectangle 2"/>
          <p:cNvSpPr>
            <a:spLocks noGrp="1" noRot="1" noChangeAspect="1" noChangeArrowheads="1" noTextEdit="1"/>
          </p:cNvSpPr>
          <p:nvPr>
            <p:ph type="sldImg"/>
          </p:nvPr>
        </p:nvSpPr>
        <p:spPr>
          <a:ln/>
        </p:spPr>
      </p:sp>
      <p:sp>
        <p:nvSpPr>
          <p:cNvPr id="1157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203222007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E0CAFD46-C2C1-4B9D-9EF1-81260DDF3BB5}" type="slidenum">
              <a:rPr lang="en-US" altLang="zh-CN" smtClean="0">
                <a:latin typeface="Arial" panose="020B0604020202020204" pitchFamily="34" charset="0"/>
              </a:rPr>
              <a:pPr>
                <a:spcBef>
                  <a:spcPct val="0"/>
                </a:spcBef>
              </a:pPr>
              <a:t>69</a:t>
            </a:fld>
            <a:endParaRPr lang="en-US" altLang="zh-CN" smtClean="0">
              <a:latin typeface="Arial" panose="020B0604020202020204" pitchFamily="34" charset="0"/>
            </a:endParaRPr>
          </a:p>
        </p:txBody>
      </p:sp>
      <p:sp>
        <p:nvSpPr>
          <p:cNvPr id="117763" name="Rectangle 2"/>
          <p:cNvSpPr>
            <a:spLocks noGrp="1" noRot="1" noChangeAspect="1" noChangeArrowheads="1" noTextEdit="1"/>
          </p:cNvSpPr>
          <p:nvPr>
            <p:ph type="sldImg"/>
          </p:nvPr>
        </p:nvSpPr>
        <p:spPr>
          <a:ln/>
        </p:spPr>
      </p:sp>
      <p:sp>
        <p:nvSpPr>
          <p:cNvPr id="1177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28163843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CBA2968F-11FB-4EB7-9674-DAFB5AB70AA1}" type="slidenum">
              <a:rPr lang="en-US" altLang="zh-CN" smtClean="0">
                <a:latin typeface="Arial" panose="020B0604020202020204" pitchFamily="34" charset="0"/>
              </a:rPr>
              <a:pPr>
                <a:spcBef>
                  <a:spcPct val="0"/>
                </a:spcBef>
              </a:pPr>
              <a:t>12</a:t>
            </a:fld>
            <a:endParaRPr lang="en-US" altLang="zh-CN" smtClean="0">
              <a:latin typeface="Arial" panose="020B0604020202020204" pitchFamily="34" charset="0"/>
            </a:endParaRPr>
          </a:p>
        </p:txBody>
      </p:sp>
      <p:sp>
        <p:nvSpPr>
          <p:cNvPr id="16387" name="Rectangle 2"/>
          <p:cNvSpPr>
            <a:spLocks noGrp="1" noRot="1" noChangeAspect="1" noChangeArrowheads="1" noTextEdit="1"/>
          </p:cNvSpPr>
          <p:nvPr>
            <p:ph type="sldImg"/>
          </p:nvPr>
        </p:nvSpPr>
        <p:spPr>
          <a:ln/>
        </p:spPr>
      </p:sp>
      <p:sp>
        <p:nvSpPr>
          <p:cNvPr id="163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249885099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C21B26FB-FD3C-4EA5-A624-EFC5FCF6E40A}" type="slidenum">
              <a:rPr lang="en-US" altLang="zh-CN" smtClean="0">
                <a:latin typeface="Arial" panose="020B0604020202020204" pitchFamily="34" charset="0"/>
              </a:rPr>
              <a:pPr>
                <a:spcBef>
                  <a:spcPct val="0"/>
                </a:spcBef>
              </a:pPr>
              <a:t>70</a:t>
            </a:fld>
            <a:endParaRPr lang="en-US" altLang="zh-CN" smtClean="0">
              <a:latin typeface="Arial" panose="020B0604020202020204" pitchFamily="34" charset="0"/>
            </a:endParaRPr>
          </a:p>
        </p:txBody>
      </p:sp>
      <p:sp>
        <p:nvSpPr>
          <p:cNvPr id="119811" name="Rectangle 2"/>
          <p:cNvSpPr>
            <a:spLocks noGrp="1" noRot="1" noChangeAspect="1" noChangeArrowheads="1" noTextEdit="1"/>
          </p:cNvSpPr>
          <p:nvPr>
            <p:ph type="sldImg"/>
          </p:nvPr>
        </p:nvSpPr>
        <p:spPr>
          <a:ln/>
        </p:spPr>
      </p:sp>
      <p:sp>
        <p:nvSpPr>
          <p:cNvPr id="1198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187146943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25CBC9B5-AE61-4C68-9CD8-2D38DAFD5A95}" type="slidenum">
              <a:rPr lang="en-US" altLang="zh-CN" smtClean="0">
                <a:latin typeface="Arial" panose="020B0604020202020204" pitchFamily="34" charset="0"/>
              </a:rPr>
              <a:pPr>
                <a:spcBef>
                  <a:spcPct val="0"/>
                </a:spcBef>
              </a:pPr>
              <a:t>71</a:t>
            </a:fld>
            <a:endParaRPr lang="en-US" altLang="zh-CN" smtClean="0">
              <a:latin typeface="Arial" panose="020B0604020202020204" pitchFamily="34" charset="0"/>
            </a:endParaRPr>
          </a:p>
        </p:txBody>
      </p:sp>
      <p:sp>
        <p:nvSpPr>
          <p:cNvPr id="121859" name="Rectangle 2"/>
          <p:cNvSpPr>
            <a:spLocks noGrp="1" noRot="1" noChangeAspect="1" noChangeArrowheads="1" noTextEdit="1"/>
          </p:cNvSpPr>
          <p:nvPr>
            <p:ph type="sldImg"/>
          </p:nvPr>
        </p:nvSpPr>
        <p:spPr>
          <a:ln/>
        </p:spPr>
      </p:sp>
      <p:sp>
        <p:nvSpPr>
          <p:cNvPr id="1218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95906822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4DD4D41F-3BC7-4D56-8D03-84630E7F7DFD}" type="slidenum">
              <a:rPr lang="en-US" altLang="zh-CN" smtClean="0">
                <a:latin typeface="Arial" panose="020B0604020202020204" pitchFamily="34" charset="0"/>
              </a:rPr>
              <a:pPr>
                <a:spcBef>
                  <a:spcPct val="0"/>
                </a:spcBef>
              </a:pPr>
              <a:t>72</a:t>
            </a:fld>
            <a:endParaRPr lang="en-US" altLang="zh-CN" smtClean="0">
              <a:latin typeface="Arial" panose="020B0604020202020204" pitchFamily="34" charset="0"/>
            </a:endParaRPr>
          </a:p>
        </p:txBody>
      </p:sp>
      <p:sp>
        <p:nvSpPr>
          <p:cNvPr id="123907" name="Rectangle 2"/>
          <p:cNvSpPr>
            <a:spLocks noGrp="1" noRot="1" noChangeAspect="1" noChangeArrowheads="1" noTextEdit="1"/>
          </p:cNvSpPr>
          <p:nvPr>
            <p:ph type="sldImg"/>
          </p:nvPr>
        </p:nvSpPr>
        <p:spPr>
          <a:ln/>
        </p:spPr>
      </p:sp>
      <p:sp>
        <p:nvSpPr>
          <p:cNvPr id="1239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359808367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06B5220B-50C4-4BE4-A07F-A7B659D66D2F}" type="slidenum">
              <a:rPr lang="en-US" altLang="zh-CN" smtClean="0">
                <a:latin typeface="Arial" panose="020B0604020202020204" pitchFamily="34" charset="0"/>
              </a:rPr>
              <a:pPr>
                <a:spcBef>
                  <a:spcPct val="0"/>
                </a:spcBef>
              </a:pPr>
              <a:t>73</a:t>
            </a:fld>
            <a:endParaRPr lang="en-US" altLang="zh-CN" smtClean="0">
              <a:latin typeface="Arial" panose="020B0604020202020204" pitchFamily="34" charset="0"/>
            </a:endParaRPr>
          </a:p>
        </p:txBody>
      </p:sp>
      <p:sp>
        <p:nvSpPr>
          <p:cNvPr id="125955" name="Rectangle 2"/>
          <p:cNvSpPr>
            <a:spLocks noGrp="1" noRot="1" noChangeAspect="1" noChangeArrowheads="1" noTextEdit="1"/>
          </p:cNvSpPr>
          <p:nvPr>
            <p:ph type="sldImg"/>
          </p:nvPr>
        </p:nvSpPr>
        <p:spPr>
          <a:ln/>
        </p:spPr>
      </p:sp>
      <p:sp>
        <p:nvSpPr>
          <p:cNvPr id="1259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16985449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2F891C05-E0AA-49EE-AB30-44D3B56B1959}" type="slidenum">
              <a:rPr lang="en-US" altLang="zh-CN" smtClean="0">
                <a:latin typeface="Arial" panose="020B0604020202020204" pitchFamily="34" charset="0"/>
              </a:rPr>
              <a:pPr>
                <a:spcBef>
                  <a:spcPct val="0"/>
                </a:spcBef>
              </a:pPr>
              <a:t>76</a:t>
            </a:fld>
            <a:endParaRPr lang="en-US" altLang="zh-CN" smtClean="0">
              <a:latin typeface="Arial" panose="020B0604020202020204" pitchFamily="34" charset="0"/>
            </a:endParaRPr>
          </a:p>
        </p:txBody>
      </p:sp>
      <p:sp>
        <p:nvSpPr>
          <p:cNvPr id="129027" name="Rectangle 2"/>
          <p:cNvSpPr>
            <a:spLocks noGrp="1" noRot="1" noChangeAspect="1" noChangeArrowheads="1" noTextEdit="1"/>
          </p:cNvSpPr>
          <p:nvPr>
            <p:ph type="sldImg"/>
          </p:nvPr>
        </p:nvSpPr>
        <p:spPr>
          <a:ln/>
        </p:spPr>
      </p:sp>
      <p:sp>
        <p:nvSpPr>
          <p:cNvPr id="1290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96475162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0F1E10BA-8127-4E2A-962C-271DA9A703BF}" type="slidenum">
              <a:rPr lang="en-US" altLang="zh-CN" smtClean="0">
                <a:latin typeface="Arial" panose="020B0604020202020204" pitchFamily="34" charset="0"/>
              </a:rPr>
              <a:pPr>
                <a:spcBef>
                  <a:spcPct val="0"/>
                </a:spcBef>
              </a:pPr>
              <a:t>77</a:t>
            </a:fld>
            <a:endParaRPr lang="en-US" altLang="zh-CN" smtClean="0">
              <a:latin typeface="Arial" panose="020B0604020202020204" pitchFamily="34" charset="0"/>
            </a:endParaRPr>
          </a:p>
        </p:txBody>
      </p:sp>
      <p:sp>
        <p:nvSpPr>
          <p:cNvPr id="131075" name="Rectangle 2"/>
          <p:cNvSpPr>
            <a:spLocks noGrp="1" noRot="1" noChangeAspect="1" noChangeArrowheads="1" noTextEdit="1"/>
          </p:cNvSpPr>
          <p:nvPr>
            <p:ph type="sldImg"/>
          </p:nvPr>
        </p:nvSpPr>
        <p:spPr>
          <a:ln/>
        </p:spPr>
      </p:sp>
      <p:sp>
        <p:nvSpPr>
          <p:cNvPr id="1310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223125184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FFA3EDC3-18B9-424E-A76B-A8E815F660C6}" type="slidenum">
              <a:rPr lang="en-US" altLang="zh-CN" smtClean="0">
                <a:latin typeface="Arial" panose="020B0604020202020204" pitchFamily="34" charset="0"/>
              </a:rPr>
              <a:pPr>
                <a:spcBef>
                  <a:spcPct val="0"/>
                </a:spcBef>
              </a:pPr>
              <a:t>78</a:t>
            </a:fld>
            <a:endParaRPr lang="en-US" altLang="zh-CN" smtClean="0">
              <a:latin typeface="Arial" panose="020B0604020202020204" pitchFamily="34" charset="0"/>
            </a:endParaRPr>
          </a:p>
        </p:txBody>
      </p:sp>
      <p:sp>
        <p:nvSpPr>
          <p:cNvPr id="133123" name="Rectangle 2"/>
          <p:cNvSpPr>
            <a:spLocks noGrp="1" noRot="1" noChangeAspect="1" noChangeArrowheads="1" noTextEdit="1"/>
          </p:cNvSpPr>
          <p:nvPr>
            <p:ph type="sldImg"/>
          </p:nvPr>
        </p:nvSpPr>
        <p:spPr>
          <a:ln/>
        </p:spPr>
      </p:sp>
      <p:sp>
        <p:nvSpPr>
          <p:cNvPr id="1331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793090558"/>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BF07DFC6-029E-45DD-8065-6A7845605EED}" type="slidenum">
              <a:rPr lang="en-US" altLang="zh-CN" smtClean="0">
                <a:latin typeface="Arial" panose="020B0604020202020204" pitchFamily="34" charset="0"/>
              </a:rPr>
              <a:pPr>
                <a:spcBef>
                  <a:spcPct val="0"/>
                </a:spcBef>
              </a:pPr>
              <a:t>79</a:t>
            </a:fld>
            <a:endParaRPr lang="en-US" altLang="zh-CN" smtClean="0">
              <a:latin typeface="Arial" panose="020B0604020202020204" pitchFamily="34" charset="0"/>
            </a:endParaRPr>
          </a:p>
        </p:txBody>
      </p:sp>
      <p:sp>
        <p:nvSpPr>
          <p:cNvPr id="135171" name="Rectangle 2"/>
          <p:cNvSpPr>
            <a:spLocks noGrp="1" noRot="1" noChangeAspect="1" noChangeArrowheads="1" noTextEdit="1"/>
          </p:cNvSpPr>
          <p:nvPr>
            <p:ph type="sldImg"/>
          </p:nvPr>
        </p:nvSpPr>
        <p:spPr>
          <a:ln/>
        </p:spPr>
      </p:sp>
      <p:sp>
        <p:nvSpPr>
          <p:cNvPr id="1351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3930451222"/>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E606FDC5-646C-4EB8-894E-E326324D2A77}" type="slidenum">
              <a:rPr lang="en-US" altLang="zh-CN" smtClean="0">
                <a:latin typeface="Arial" panose="020B0604020202020204" pitchFamily="34" charset="0"/>
              </a:rPr>
              <a:pPr>
                <a:spcBef>
                  <a:spcPct val="0"/>
                </a:spcBef>
              </a:pPr>
              <a:t>80</a:t>
            </a:fld>
            <a:endParaRPr lang="en-US" altLang="zh-CN" smtClean="0">
              <a:latin typeface="Arial" panose="020B0604020202020204" pitchFamily="34" charset="0"/>
            </a:endParaRPr>
          </a:p>
        </p:txBody>
      </p:sp>
      <p:sp>
        <p:nvSpPr>
          <p:cNvPr id="137219" name="Rectangle 2"/>
          <p:cNvSpPr>
            <a:spLocks noGrp="1" noRot="1" noChangeAspect="1" noChangeArrowheads="1" noTextEdit="1"/>
          </p:cNvSpPr>
          <p:nvPr>
            <p:ph type="sldImg"/>
          </p:nvPr>
        </p:nvSpPr>
        <p:spPr>
          <a:ln/>
        </p:spPr>
      </p:sp>
      <p:sp>
        <p:nvSpPr>
          <p:cNvPr id="1372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3534455542"/>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D64FB276-A3A6-4E76-9DD1-BD24F4C9A95C}" type="slidenum">
              <a:rPr lang="en-US" altLang="zh-CN" smtClean="0">
                <a:latin typeface="Arial" panose="020B0604020202020204" pitchFamily="34" charset="0"/>
              </a:rPr>
              <a:pPr>
                <a:spcBef>
                  <a:spcPct val="0"/>
                </a:spcBef>
              </a:pPr>
              <a:t>82</a:t>
            </a:fld>
            <a:endParaRPr lang="en-US" altLang="zh-CN" smtClean="0">
              <a:latin typeface="Arial" panose="020B0604020202020204" pitchFamily="34" charset="0"/>
            </a:endParaRPr>
          </a:p>
        </p:txBody>
      </p:sp>
      <p:sp>
        <p:nvSpPr>
          <p:cNvPr id="140291" name="Rectangle 2"/>
          <p:cNvSpPr>
            <a:spLocks noGrp="1" noRot="1" noChangeAspect="1" noChangeArrowheads="1" noTextEdit="1"/>
          </p:cNvSpPr>
          <p:nvPr>
            <p:ph type="sldImg"/>
          </p:nvPr>
        </p:nvSpPr>
        <p:spPr>
          <a:ln/>
        </p:spPr>
      </p:sp>
      <p:sp>
        <p:nvSpPr>
          <p:cNvPr id="1402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4206677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81ABDFAC-944E-4A01-BF2C-62362486E1BC}" type="slidenum">
              <a:rPr lang="en-US" altLang="zh-CN" smtClean="0">
                <a:latin typeface="Arial" panose="020B0604020202020204" pitchFamily="34" charset="0"/>
              </a:rPr>
              <a:pPr>
                <a:spcBef>
                  <a:spcPct val="0"/>
                </a:spcBef>
              </a:pPr>
              <a:t>13</a:t>
            </a:fld>
            <a:endParaRPr lang="en-US" altLang="zh-CN" smtClean="0">
              <a:latin typeface="Arial" panose="020B0604020202020204" pitchFamily="34" charset="0"/>
            </a:endParaRPr>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3676183738"/>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E0295843-64FE-4B9C-B3B0-0AD2B3A1075D}" type="slidenum">
              <a:rPr lang="en-US" altLang="zh-CN" smtClean="0">
                <a:latin typeface="Arial" panose="020B0604020202020204" pitchFamily="34" charset="0"/>
              </a:rPr>
              <a:pPr>
                <a:spcBef>
                  <a:spcPct val="0"/>
                </a:spcBef>
              </a:pPr>
              <a:t>83</a:t>
            </a:fld>
            <a:endParaRPr lang="en-US" altLang="zh-CN" smtClean="0">
              <a:latin typeface="Arial" panose="020B0604020202020204" pitchFamily="34" charset="0"/>
            </a:endParaRPr>
          </a:p>
        </p:txBody>
      </p:sp>
      <p:sp>
        <p:nvSpPr>
          <p:cNvPr id="142339" name="Rectangle 2"/>
          <p:cNvSpPr>
            <a:spLocks noGrp="1" noRot="1" noChangeAspect="1" noChangeArrowheads="1" noTextEdit="1"/>
          </p:cNvSpPr>
          <p:nvPr>
            <p:ph type="sldImg"/>
          </p:nvPr>
        </p:nvSpPr>
        <p:spPr>
          <a:ln/>
        </p:spPr>
      </p:sp>
      <p:sp>
        <p:nvSpPr>
          <p:cNvPr id="1423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582815332"/>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FAC8ABCE-2E49-4C19-9BD2-C2F00C297EC3}" type="slidenum">
              <a:rPr lang="en-US" altLang="zh-CN" smtClean="0">
                <a:latin typeface="Arial" panose="020B0604020202020204" pitchFamily="34" charset="0"/>
              </a:rPr>
              <a:pPr>
                <a:spcBef>
                  <a:spcPct val="0"/>
                </a:spcBef>
              </a:pPr>
              <a:t>84</a:t>
            </a:fld>
            <a:endParaRPr lang="en-US" altLang="zh-CN" smtClean="0">
              <a:latin typeface="Arial" panose="020B0604020202020204" pitchFamily="34" charset="0"/>
            </a:endParaRPr>
          </a:p>
        </p:txBody>
      </p:sp>
      <p:sp>
        <p:nvSpPr>
          <p:cNvPr id="144387" name="Rectangle 2"/>
          <p:cNvSpPr>
            <a:spLocks noGrp="1" noRot="1" noChangeAspect="1" noChangeArrowheads="1" noTextEdit="1"/>
          </p:cNvSpPr>
          <p:nvPr>
            <p:ph type="sldImg"/>
          </p:nvPr>
        </p:nvSpPr>
        <p:spPr>
          <a:ln/>
        </p:spPr>
      </p:sp>
      <p:sp>
        <p:nvSpPr>
          <p:cNvPr id="1443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2910337596"/>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79070714-991B-480A-8C94-692BC6FD1E9B}" type="slidenum">
              <a:rPr lang="en-US" altLang="zh-CN" smtClean="0">
                <a:latin typeface="Arial" panose="020B0604020202020204" pitchFamily="34" charset="0"/>
              </a:rPr>
              <a:pPr>
                <a:spcBef>
                  <a:spcPct val="0"/>
                </a:spcBef>
              </a:pPr>
              <a:t>85</a:t>
            </a:fld>
            <a:endParaRPr lang="en-US" altLang="zh-CN" smtClean="0">
              <a:latin typeface="Arial" panose="020B0604020202020204" pitchFamily="34" charset="0"/>
            </a:endParaRPr>
          </a:p>
        </p:txBody>
      </p:sp>
      <p:sp>
        <p:nvSpPr>
          <p:cNvPr id="146435" name="Rectangle 2"/>
          <p:cNvSpPr>
            <a:spLocks noGrp="1" noRot="1" noChangeAspect="1" noChangeArrowheads="1" noTextEdit="1"/>
          </p:cNvSpPr>
          <p:nvPr>
            <p:ph type="sldImg"/>
          </p:nvPr>
        </p:nvSpPr>
        <p:spPr>
          <a:ln/>
        </p:spPr>
      </p:sp>
      <p:sp>
        <p:nvSpPr>
          <p:cNvPr id="146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338019312"/>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909BCA0E-7568-40C8-BAC8-8A6ACA3B2E0A}" type="slidenum">
              <a:rPr lang="en-US" altLang="zh-CN" smtClean="0">
                <a:latin typeface="Arial" panose="020B0604020202020204" pitchFamily="34" charset="0"/>
              </a:rPr>
              <a:pPr>
                <a:spcBef>
                  <a:spcPct val="0"/>
                </a:spcBef>
              </a:pPr>
              <a:t>86</a:t>
            </a:fld>
            <a:endParaRPr lang="en-US" altLang="zh-CN" smtClean="0">
              <a:latin typeface="Arial" panose="020B0604020202020204" pitchFamily="34" charset="0"/>
            </a:endParaRPr>
          </a:p>
        </p:txBody>
      </p:sp>
      <p:sp>
        <p:nvSpPr>
          <p:cNvPr id="148483" name="Rectangle 2"/>
          <p:cNvSpPr>
            <a:spLocks noGrp="1" noRot="1" noChangeAspect="1" noChangeArrowheads="1" noTextEdit="1"/>
          </p:cNvSpPr>
          <p:nvPr>
            <p:ph type="sldImg"/>
          </p:nvPr>
        </p:nvSpPr>
        <p:spPr>
          <a:ln/>
        </p:spPr>
      </p:sp>
      <p:sp>
        <p:nvSpPr>
          <p:cNvPr id="148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2072422074"/>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47D712C5-98B7-4391-903D-6063B38AFD62}" type="slidenum">
              <a:rPr lang="en-US" altLang="zh-CN" smtClean="0">
                <a:latin typeface="Arial" panose="020B0604020202020204" pitchFamily="34" charset="0"/>
              </a:rPr>
              <a:pPr>
                <a:spcBef>
                  <a:spcPct val="0"/>
                </a:spcBef>
              </a:pPr>
              <a:t>87</a:t>
            </a:fld>
            <a:endParaRPr lang="en-US" altLang="zh-CN" smtClean="0">
              <a:latin typeface="Arial" panose="020B0604020202020204" pitchFamily="34" charset="0"/>
            </a:endParaRPr>
          </a:p>
        </p:txBody>
      </p:sp>
      <p:sp>
        <p:nvSpPr>
          <p:cNvPr id="150531" name="Rectangle 2"/>
          <p:cNvSpPr>
            <a:spLocks noGrp="1" noRot="1" noChangeAspect="1" noChangeArrowheads="1" noTextEdit="1"/>
          </p:cNvSpPr>
          <p:nvPr>
            <p:ph type="sldImg"/>
          </p:nvPr>
        </p:nvSpPr>
        <p:spPr>
          <a:ln/>
        </p:spPr>
      </p:sp>
      <p:sp>
        <p:nvSpPr>
          <p:cNvPr id="1505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609405393"/>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8B999005-DC4A-4A07-8347-DF233D137AC2}" type="slidenum">
              <a:rPr lang="en-US" altLang="zh-CN" smtClean="0">
                <a:latin typeface="Arial" panose="020B0604020202020204" pitchFamily="34" charset="0"/>
              </a:rPr>
              <a:pPr>
                <a:spcBef>
                  <a:spcPct val="0"/>
                </a:spcBef>
              </a:pPr>
              <a:t>88</a:t>
            </a:fld>
            <a:endParaRPr lang="en-US" altLang="zh-CN" smtClean="0">
              <a:latin typeface="Arial" panose="020B0604020202020204" pitchFamily="34" charset="0"/>
            </a:endParaRPr>
          </a:p>
        </p:txBody>
      </p:sp>
      <p:sp>
        <p:nvSpPr>
          <p:cNvPr id="152579" name="Rectangle 2"/>
          <p:cNvSpPr>
            <a:spLocks noGrp="1" noRot="1" noChangeAspect="1" noChangeArrowheads="1" noTextEdit="1"/>
          </p:cNvSpPr>
          <p:nvPr>
            <p:ph type="sldImg"/>
          </p:nvPr>
        </p:nvSpPr>
        <p:spPr>
          <a:ln/>
        </p:spPr>
      </p:sp>
      <p:sp>
        <p:nvSpPr>
          <p:cNvPr id="1525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2946044343"/>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Slide Image Placeholder 1"/>
          <p:cNvSpPr>
            <a:spLocks noGrp="1" noRot="1" noChangeAspect="1" noTextEdit="1"/>
          </p:cNvSpPr>
          <p:nvPr>
            <p:ph type="sldImg"/>
          </p:nvPr>
        </p:nvSpPr>
        <p:spPr>
          <a:ln/>
        </p:spPr>
      </p:sp>
      <p:sp>
        <p:nvSpPr>
          <p:cNvPr id="15462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smtClean="0"/>
          </a:p>
        </p:txBody>
      </p:sp>
    </p:spTree>
    <p:extLst>
      <p:ext uri="{BB962C8B-B14F-4D97-AF65-F5344CB8AC3E}">
        <p14:creationId xmlns:p14="http://schemas.microsoft.com/office/powerpoint/2010/main" val="58803452"/>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3062DFF4-72DF-4A07-B6D4-5A4D909E50E3}" type="slidenum">
              <a:rPr lang="en-US" altLang="zh-CN" smtClean="0">
                <a:latin typeface="Arial" panose="020B0604020202020204" pitchFamily="34" charset="0"/>
              </a:rPr>
              <a:pPr>
                <a:spcBef>
                  <a:spcPct val="0"/>
                </a:spcBef>
              </a:pPr>
              <a:t>91</a:t>
            </a:fld>
            <a:endParaRPr lang="en-US" altLang="zh-CN" smtClean="0">
              <a:latin typeface="Arial" panose="020B0604020202020204" pitchFamily="34" charset="0"/>
            </a:endParaRPr>
          </a:p>
        </p:txBody>
      </p:sp>
      <p:sp>
        <p:nvSpPr>
          <p:cNvPr id="157699" name="Rectangle 2"/>
          <p:cNvSpPr>
            <a:spLocks noGrp="1" noRot="1" noChangeAspect="1" noChangeArrowheads="1" noTextEdit="1"/>
          </p:cNvSpPr>
          <p:nvPr>
            <p:ph type="sldImg"/>
          </p:nvPr>
        </p:nvSpPr>
        <p:spPr>
          <a:ln/>
        </p:spPr>
      </p:sp>
      <p:sp>
        <p:nvSpPr>
          <p:cNvPr id="1577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3674232316"/>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C10ED67B-0FA1-43B5-8463-5C9F536BEFC8}" type="slidenum">
              <a:rPr lang="en-US" altLang="zh-CN" smtClean="0">
                <a:latin typeface="Arial" panose="020B0604020202020204" pitchFamily="34" charset="0"/>
              </a:rPr>
              <a:pPr>
                <a:spcBef>
                  <a:spcPct val="0"/>
                </a:spcBef>
              </a:pPr>
              <a:t>92</a:t>
            </a:fld>
            <a:endParaRPr lang="en-US" altLang="zh-CN" smtClean="0">
              <a:latin typeface="Arial" panose="020B0604020202020204" pitchFamily="34" charset="0"/>
            </a:endParaRPr>
          </a:p>
        </p:txBody>
      </p:sp>
      <p:sp>
        <p:nvSpPr>
          <p:cNvPr id="159747" name="Rectangle 2"/>
          <p:cNvSpPr>
            <a:spLocks noGrp="1" noRot="1" noChangeAspect="1" noChangeArrowheads="1" noTextEdit="1"/>
          </p:cNvSpPr>
          <p:nvPr>
            <p:ph type="sldImg"/>
          </p:nvPr>
        </p:nvSpPr>
        <p:spPr>
          <a:ln/>
        </p:spPr>
      </p:sp>
      <p:sp>
        <p:nvSpPr>
          <p:cNvPr id="1597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886017977"/>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A8EDD492-54E3-40F9-A240-98BAF0B7287E}" type="slidenum">
              <a:rPr lang="en-US" altLang="zh-CN" smtClean="0">
                <a:latin typeface="Arial" panose="020B0604020202020204" pitchFamily="34" charset="0"/>
              </a:rPr>
              <a:pPr>
                <a:spcBef>
                  <a:spcPct val="0"/>
                </a:spcBef>
              </a:pPr>
              <a:t>93</a:t>
            </a:fld>
            <a:endParaRPr lang="en-US" altLang="zh-CN" smtClean="0">
              <a:latin typeface="Arial" panose="020B0604020202020204" pitchFamily="34" charset="0"/>
            </a:endParaRPr>
          </a:p>
        </p:txBody>
      </p:sp>
      <p:sp>
        <p:nvSpPr>
          <p:cNvPr id="161795" name="Rectangle 2"/>
          <p:cNvSpPr>
            <a:spLocks noGrp="1" noRot="1" noChangeAspect="1" noChangeArrowheads="1" noTextEdit="1"/>
          </p:cNvSpPr>
          <p:nvPr>
            <p:ph type="sldImg"/>
          </p:nvPr>
        </p:nvSpPr>
        <p:spPr>
          <a:ln/>
        </p:spPr>
      </p:sp>
      <p:sp>
        <p:nvSpPr>
          <p:cNvPr id="1617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36056527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88D38372-7615-45C2-91B6-FF3A9B8AFB4E}" type="slidenum">
              <a:rPr lang="en-US" altLang="zh-CN" smtClean="0">
                <a:latin typeface="Arial" panose="020B0604020202020204" pitchFamily="34" charset="0"/>
              </a:rPr>
              <a:pPr>
                <a:spcBef>
                  <a:spcPct val="0"/>
                </a:spcBef>
              </a:pPr>
              <a:t>14</a:t>
            </a:fld>
            <a:endParaRPr lang="en-US" altLang="zh-CN" smtClean="0">
              <a:latin typeface="Arial" panose="020B0604020202020204" pitchFamily="34" charset="0"/>
            </a:endParaRPr>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727547390"/>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5C7EC2A1-EBBD-4286-9D45-970BA0E5A3E3}" type="slidenum">
              <a:rPr lang="en-US" altLang="zh-CN" smtClean="0">
                <a:latin typeface="Arial" panose="020B0604020202020204" pitchFamily="34" charset="0"/>
              </a:rPr>
              <a:pPr>
                <a:spcBef>
                  <a:spcPct val="0"/>
                </a:spcBef>
              </a:pPr>
              <a:t>94</a:t>
            </a:fld>
            <a:endParaRPr lang="en-US" altLang="zh-CN" smtClean="0">
              <a:latin typeface="Arial" panose="020B0604020202020204" pitchFamily="34" charset="0"/>
            </a:endParaRPr>
          </a:p>
        </p:txBody>
      </p:sp>
      <p:sp>
        <p:nvSpPr>
          <p:cNvPr id="163843" name="Rectangle 2"/>
          <p:cNvSpPr>
            <a:spLocks noGrp="1" noRot="1" noChangeAspect="1" noChangeArrowheads="1" noTextEdit="1"/>
          </p:cNvSpPr>
          <p:nvPr>
            <p:ph type="sldImg"/>
          </p:nvPr>
        </p:nvSpPr>
        <p:spPr>
          <a:ln/>
        </p:spPr>
      </p:sp>
      <p:sp>
        <p:nvSpPr>
          <p:cNvPr id="1638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3259562428"/>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58896B82-4B3C-4E9A-B491-F26DF9389859}" type="slidenum">
              <a:rPr lang="en-US" altLang="zh-CN" smtClean="0">
                <a:latin typeface="Arial" panose="020B0604020202020204" pitchFamily="34" charset="0"/>
              </a:rPr>
              <a:pPr>
                <a:spcBef>
                  <a:spcPct val="0"/>
                </a:spcBef>
              </a:pPr>
              <a:t>96</a:t>
            </a:fld>
            <a:endParaRPr lang="en-US" altLang="zh-CN" smtClean="0">
              <a:latin typeface="Arial" panose="020B0604020202020204" pitchFamily="34" charset="0"/>
            </a:endParaRPr>
          </a:p>
        </p:txBody>
      </p:sp>
      <p:sp>
        <p:nvSpPr>
          <p:cNvPr id="166915" name="Rectangle 2"/>
          <p:cNvSpPr>
            <a:spLocks noGrp="1" noRot="1" noChangeAspect="1" noChangeArrowheads="1" noTextEdit="1"/>
          </p:cNvSpPr>
          <p:nvPr>
            <p:ph type="sldImg"/>
          </p:nvPr>
        </p:nvSpPr>
        <p:spPr>
          <a:ln/>
        </p:spPr>
      </p:sp>
      <p:sp>
        <p:nvSpPr>
          <p:cNvPr id="1669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3924042545"/>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E249511D-E43D-4209-8E5F-8DCDCEBAE666}" type="slidenum">
              <a:rPr lang="en-US" altLang="zh-CN" smtClean="0">
                <a:latin typeface="Arial" panose="020B0604020202020204" pitchFamily="34" charset="0"/>
              </a:rPr>
              <a:pPr>
                <a:spcBef>
                  <a:spcPct val="0"/>
                </a:spcBef>
              </a:pPr>
              <a:t>98</a:t>
            </a:fld>
            <a:endParaRPr lang="en-US" altLang="zh-CN" smtClean="0">
              <a:latin typeface="Arial" panose="020B0604020202020204" pitchFamily="34" charset="0"/>
            </a:endParaRPr>
          </a:p>
        </p:txBody>
      </p:sp>
      <p:sp>
        <p:nvSpPr>
          <p:cNvPr id="169987" name="Rectangle 2"/>
          <p:cNvSpPr>
            <a:spLocks noGrp="1" noRot="1" noChangeAspect="1" noChangeArrowheads="1" noTextEdit="1"/>
          </p:cNvSpPr>
          <p:nvPr>
            <p:ph type="sldImg"/>
          </p:nvPr>
        </p:nvSpPr>
        <p:spPr>
          <a:ln/>
        </p:spPr>
      </p:sp>
      <p:sp>
        <p:nvSpPr>
          <p:cNvPr id="1699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1563433305"/>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370AA707-BFC9-4D09-AD5B-FF05113A5A4E}" type="slidenum">
              <a:rPr lang="en-US" altLang="zh-CN" smtClean="0">
                <a:latin typeface="Arial" panose="020B0604020202020204" pitchFamily="34" charset="0"/>
              </a:rPr>
              <a:pPr>
                <a:spcBef>
                  <a:spcPct val="0"/>
                </a:spcBef>
              </a:pPr>
              <a:t>99</a:t>
            </a:fld>
            <a:endParaRPr lang="en-US" altLang="zh-CN" smtClean="0">
              <a:latin typeface="Arial" panose="020B0604020202020204" pitchFamily="34" charset="0"/>
            </a:endParaRPr>
          </a:p>
        </p:txBody>
      </p:sp>
      <p:sp>
        <p:nvSpPr>
          <p:cNvPr id="172035" name="Rectangle 2"/>
          <p:cNvSpPr>
            <a:spLocks noGrp="1" noRot="1" noChangeAspect="1" noChangeArrowheads="1" noTextEdit="1"/>
          </p:cNvSpPr>
          <p:nvPr>
            <p:ph type="sldImg"/>
          </p:nvPr>
        </p:nvSpPr>
        <p:spPr>
          <a:ln/>
        </p:spPr>
      </p:sp>
      <p:sp>
        <p:nvSpPr>
          <p:cNvPr id="1720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2836623751"/>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D153F64F-63E1-4E0F-89BF-33F5E84D2B47}" type="slidenum">
              <a:rPr lang="en-US" altLang="zh-CN" smtClean="0">
                <a:latin typeface="Arial" panose="020B0604020202020204" pitchFamily="34" charset="0"/>
              </a:rPr>
              <a:pPr>
                <a:spcBef>
                  <a:spcPct val="0"/>
                </a:spcBef>
              </a:pPr>
              <a:t>100</a:t>
            </a:fld>
            <a:endParaRPr lang="en-US" altLang="zh-CN" smtClean="0">
              <a:latin typeface="Arial" panose="020B0604020202020204" pitchFamily="34" charset="0"/>
            </a:endParaRPr>
          </a:p>
        </p:txBody>
      </p:sp>
      <p:sp>
        <p:nvSpPr>
          <p:cNvPr id="174083" name="Rectangle 2"/>
          <p:cNvSpPr>
            <a:spLocks noGrp="1" noRot="1" noChangeAspect="1" noChangeArrowheads="1" noTextEdit="1"/>
          </p:cNvSpPr>
          <p:nvPr>
            <p:ph type="sldImg"/>
          </p:nvPr>
        </p:nvSpPr>
        <p:spPr>
          <a:ln/>
        </p:spPr>
      </p:sp>
      <p:sp>
        <p:nvSpPr>
          <p:cNvPr id="1740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745794917"/>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9DA34790-4BE1-4A0B-B24B-355E7B699146}" type="slidenum">
              <a:rPr lang="en-US" altLang="zh-CN" smtClean="0">
                <a:latin typeface="Arial" panose="020B0604020202020204" pitchFamily="34" charset="0"/>
              </a:rPr>
              <a:pPr>
                <a:spcBef>
                  <a:spcPct val="0"/>
                </a:spcBef>
              </a:pPr>
              <a:t>101</a:t>
            </a:fld>
            <a:endParaRPr lang="en-US" altLang="zh-CN" smtClean="0">
              <a:latin typeface="Arial" panose="020B0604020202020204" pitchFamily="34" charset="0"/>
            </a:endParaRPr>
          </a:p>
        </p:txBody>
      </p:sp>
      <p:sp>
        <p:nvSpPr>
          <p:cNvPr id="176131" name="Rectangle 2"/>
          <p:cNvSpPr>
            <a:spLocks noGrp="1" noRot="1" noChangeAspect="1" noChangeArrowheads="1" noTextEdit="1"/>
          </p:cNvSpPr>
          <p:nvPr>
            <p:ph type="sldImg"/>
          </p:nvPr>
        </p:nvSpPr>
        <p:spPr>
          <a:ln/>
        </p:spPr>
      </p:sp>
      <p:sp>
        <p:nvSpPr>
          <p:cNvPr id="1761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3905234337"/>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8178" name="Rectangle 2"/>
          <p:cNvSpPr>
            <a:spLocks noGrp="1" noRot="1" noChangeAspect="1" noChangeArrowheads="1" noTextEdit="1"/>
          </p:cNvSpPr>
          <p:nvPr>
            <p:ph type="sldImg"/>
          </p:nvPr>
        </p:nvSpPr>
        <p:spPr>
          <a:xfrm>
            <a:off x="0" y="303213"/>
            <a:ext cx="1588" cy="1587"/>
          </a:xfrm>
          <a:ln/>
        </p:spPr>
      </p:sp>
      <p:sp>
        <p:nvSpPr>
          <p:cNvPr id="178179" name="Rectangle 3"/>
          <p:cNvSpPr>
            <a:spLocks noGrp="1" noChangeArrowheads="1"/>
          </p:cNvSpPr>
          <p:nvPr>
            <p:ph type="body" idx="1"/>
          </p:nvPr>
        </p:nvSpPr>
        <p:spPr>
          <a:xfrm>
            <a:off x="503238" y="4316413"/>
            <a:ext cx="5856287" cy="40608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zh-CN" smtClean="0"/>
          </a:p>
        </p:txBody>
      </p:sp>
    </p:spTree>
    <p:extLst>
      <p:ext uri="{BB962C8B-B14F-4D97-AF65-F5344CB8AC3E}">
        <p14:creationId xmlns:p14="http://schemas.microsoft.com/office/powerpoint/2010/main" val="1128778356"/>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0226" name="Rectangle 1"/>
          <p:cNvSpPr>
            <a:spLocks noGrp="1" noRot="1" noChangeAspect="1" noChangeArrowheads="1" noTextEdit="1"/>
          </p:cNvSpPr>
          <p:nvPr>
            <p:ph type="sldImg"/>
          </p:nvPr>
        </p:nvSpPr>
        <p:spPr>
          <a:ln/>
        </p:spPr>
      </p:sp>
      <p:sp>
        <p:nvSpPr>
          <p:cNvPr id="180227"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zh-CN" smtClean="0"/>
          </a:p>
        </p:txBody>
      </p:sp>
    </p:spTree>
    <p:extLst>
      <p:ext uri="{BB962C8B-B14F-4D97-AF65-F5344CB8AC3E}">
        <p14:creationId xmlns:p14="http://schemas.microsoft.com/office/powerpoint/2010/main" val="1097221055"/>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5D41C272-DFAB-4D06-969E-3C9C5B1F4C1A}" type="slidenum">
              <a:rPr lang="en-US" altLang="zh-CN" smtClean="0">
                <a:latin typeface="Arial" panose="020B0604020202020204" pitchFamily="34" charset="0"/>
              </a:rPr>
              <a:pPr>
                <a:spcBef>
                  <a:spcPct val="0"/>
                </a:spcBef>
              </a:pPr>
              <a:t>104</a:t>
            </a:fld>
            <a:endParaRPr lang="en-US" altLang="zh-CN" smtClean="0">
              <a:latin typeface="Arial" panose="020B0604020202020204" pitchFamily="34" charset="0"/>
            </a:endParaRPr>
          </a:p>
        </p:txBody>
      </p:sp>
      <p:sp>
        <p:nvSpPr>
          <p:cNvPr id="182275" name="Rectangle 2"/>
          <p:cNvSpPr>
            <a:spLocks noGrp="1" noRot="1" noChangeAspect="1" noChangeArrowheads="1" noTextEdit="1"/>
          </p:cNvSpPr>
          <p:nvPr>
            <p:ph type="sldImg"/>
          </p:nvPr>
        </p:nvSpPr>
        <p:spPr>
          <a:ln/>
        </p:spPr>
      </p:sp>
      <p:sp>
        <p:nvSpPr>
          <p:cNvPr id="1822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2390824175"/>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42520341-6CEE-4429-A0B7-0B369B575E40}" type="slidenum">
              <a:rPr lang="en-US" altLang="zh-CN" smtClean="0">
                <a:latin typeface="Arial" panose="020B0604020202020204" pitchFamily="34" charset="0"/>
              </a:rPr>
              <a:pPr>
                <a:spcBef>
                  <a:spcPct val="0"/>
                </a:spcBef>
              </a:pPr>
              <a:t>105</a:t>
            </a:fld>
            <a:endParaRPr lang="en-US" altLang="zh-CN" smtClean="0">
              <a:latin typeface="Arial" panose="020B0604020202020204" pitchFamily="34" charset="0"/>
            </a:endParaRPr>
          </a:p>
        </p:txBody>
      </p:sp>
      <p:sp>
        <p:nvSpPr>
          <p:cNvPr id="184323" name="Rectangle 2"/>
          <p:cNvSpPr>
            <a:spLocks noGrp="1" noRot="1" noChangeAspect="1" noChangeArrowheads="1" noTextEdit="1"/>
          </p:cNvSpPr>
          <p:nvPr>
            <p:ph type="sldImg"/>
          </p:nvPr>
        </p:nvSpPr>
        <p:spPr>
          <a:ln/>
        </p:spPr>
      </p:sp>
      <p:sp>
        <p:nvSpPr>
          <p:cNvPr id="1843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5041351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3FE1B228-C98D-4E78-8081-8FDCC3FD5E47}" type="slidenum">
              <a:rPr lang="en-US" altLang="zh-CN" smtClean="0">
                <a:latin typeface="Arial" panose="020B0604020202020204" pitchFamily="34" charset="0"/>
              </a:rPr>
              <a:pPr>
                <a:spcBef>
                  <a:spcPct val="0"/>
                </a:spcBef>
              </a:pPr>
              <a:t>15</a:t>
            </a:fld>
            <a:endParaRPr lang="en-US" altLang="zh-CN" smtClean="0">
              <a:latin typeface="Arial" panose="020B0604020202020204" pitchFamily="34" charset="0"/>
            </a:endParaRPr>
          </a:p>
        </p:txBody>
      </p:sp>
      <p:sp>
        <p:nvSpPr>
          <p:cNvPr id="22531" name="Rectangle 2"/>
          <p:cNvSpPr>
            <a:spLocks noGrp="1" noRot="1" noChangeAspect="1" noChangeArrowheads="1" noTextEdit="1"/>
          </p:cNvSpPr>
          <p:nvPr>
            <p:ph type="sldImg"/>
          </p:nvPr>
        </p:nvSpPr>
        <p:spPr>
          <a:ln/>
        </p:spPr>
      </p:sp>
      <p:sp>
        <p:nvSpPr>
          <p:cNvPr id="225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210827673"/>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3076495A-F63E-41D8-BD9C-EBE299000BAE}" type="slidenum">
              <a:rPr lang="en-US" altLang="zh-CN" smtClean="0">
                <a:latin typeface="Arial" panose="020B0604020202020204" pitchFamily="34" charset="0"/>
              </a:rPr>
              <a:pPr>
                <a:spcBef>
                  <a:spcPct val="0"/>
                </a:spcBef>
              </a:pPr>
              <a:t>106</a:t>
            </a:fld>
            <a:endParaRPr lang="en-US" altLang="zh-CN" smtClean="0">
              <a:latin typeface="Arial" panose="020B0604020202020204" pitchFamily="34" charset="0"/>
            </a:endParaRPr>
          </a:p>
        </p:txBody>
      </p:sp>
      <p:sp>
        <p:nvSpPr>
          <p:cNvPr id="186371" name="Rectangle 2"/>
          <p:cNvSpPr>
            <a:spLocks noGrp="1" noRot="1" noChangeAspect="1" noChangeArrowheads="1" noTextEdit="1"/>
          </p:cNvSpPr>
          <p:nvPr>
            <p:ph type="sldImg"/>
          </p:nvPr>
        </p:nvSpPr>
        <p:spPr>
          <a:ln/>
        </p:spPr>
      </p:sp>
      <p:sp>
        <p:nvSpPr>
          <p:cNvPr id="1863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2314577866"/>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CE36ED27-50AE-4951-B693-AC920B20BA94}" type="slidenum">
              <a:rPr lang="en-US" altLang="zh-CN" smtClean="0">
                <a:latin typeface="Arial" panose="020B0604020202020204" pitchFamily="34" charset="0"/>
              </a:rPr>
              <a:pPr>
                <a:spcBef>
                  <a:spcPct val="0"/>
                </a:spcBef>
              </a:pPr>
              <a:t>107</a:t>
            </a:fld>
            <a:endParaRPr lang="en-US" altLang="zh-CN" smtClean="0">
              <a:latin typeface="Arial" panose="020B0604020202020204" pitchFamily="34" charset="0"/>
            </a:endParaRPr>
          </a:p>
        </p:txBody>
      </p:sp>
      <p:sp>
        <p:nvSpPr>
          <p:cNvPr id="188419" name="Rectangle 2"/>
          <p:cNvSpPr>
            <a:spLocks noGrp="1" noRot="1" noChangeAspect="1" noChangeArrowheads="1" noTextEdit="1"/>
          </p:cNvSpPr>
          <p:nvPr>
            <p:ph type="sldImg"/>
          </p:nvPr>
        </p:nvSpPr>
        <p:spPr>
          <a:ln/>
        </p:spPr>
      </p:sp>
      <p:sp>
        <p:nvSpPr>
          <p:cNvPr id="1884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3079400593"/>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0257270D-D64E-44E9-9E81-690E529A5237}" type="slidenum">
              <a:rPr lang="en-US" altLang="zh-CN" smtClean="0">
                <a:latin typeface="Arial" panose="020B0604020202020204" pitchFamily="34" charset="0"/>
              </a:rPr>
              <a:pPr>
                <a:spcBef>
                  <a:spcPct val="0"/>
                </a:spcBef>
              </a:pPr>
              <a:t>108</a:t>
            </a:fld>
            <a:endParaRPr lang="en-US" altLang="zh-CN" smtClean="0">
              <a:latin typeface="Arial" panose="020B0604020202020204" pitchFamily="34" charset="0"/>
            </a:endParaRPr>
          </a:p>
        </p:txBody>
      </p:sp>
      <p:sp>
        <p:nvSpPr>
          <p:cNvPr id="190467" name="Rectangle 2"/>
          <p:cNvSpPr>
            <a:spLocks noGrp="1" noRot="1" noChangeAspect="1" noChangeArrowheads="1" noTextEdit="1"/>
          </p:cNvSpPr>
          <p:nvPr>
            <p:ph type="sldImg"/>
          </p:nvPr>
        </p:nvSpPr>
        <p:spPr>
          <a:ln/>
        </p:spPr>
      </p:sp>
      <p:sp>
        <p:nvSpPr>
          <p:cNvPr id="1904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2830733699"/>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79543692-2215-4378-A43F-285FA35B7BD3}" type="slidenum">
              <a:rPr lang="en-US" altLang="zh-CN" smtClean="0">
                <a:latin typeface="Arial" panose="020B0604020202020204" pitchFamily="34" charset="0"/>
              </a:rPr>
              <a:pPr>
                <a:spcBef>
                  <a:spcPct val="0"/>
                </a:spcBef>
              </a:pPr>
              <a:t>109</a:t>
            </a:fld>
            <a:endParaRPr lang="en-US" altLang="zh-CN" smtClean="0">
              <a:latin typeface="Arial" panose="020B0604020202020204" pitchFamily="34" charset="0"/>
            </a:endParaRPr>
          </a:p>
        </p:txBody>
      </p:sp>
      <p:sp>
        <p:nvSpPr>
          <p:cNvPr id="192515" name="Rectangle 2"/>
          <p:cNvSpPr>
            <a:spLocks noGrp="1" noRot="1" noChangeAspect="1" noChangeArrowheads="1" noTextEdit="1"/>
          </p:cNvSpPr>
          <p:nvPr>
            <p:ph type="sldImg"/>
          </p:nvPr>
        </p:nvSpPr>
        <p:spPr>
          <a:ln/>
        </p:spPr>
      </p:sp>
      <p:sp>
        <p:nvSpPr>
          <p:cNvPr id="1925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3766336375"/>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E70B509C-63EF-46CB-8E83-B15F9717D0A1}" type="slidenum">
              <a:rPr lang="en-US" altLang="zh-CN" smtClean="0">
                <a:latin typeface="Arial" panose="020B0604020202020204" pitchFamily="34" charset="0"/>
              </a:rPr>
              <a:pPr>
                <a:spcBef>
                  <a:spcPct val="0"/>
                </a:spcBef>
              </a:pPr>
              <a:t>110</a:t>
            </a:fld>
            <a:endParaRPr lang="en-US" altLang="zh-CN" smtClean="0">
              <a:latin typeface="Arial" panose="020B0604020202020204" pitchFamily="34" charset="0"/>
            </a:endParaRPr>
          </a:p>
        </p:txBody>
      </p:sp>
      <p:sp>
        <p:nvSpPr>
          <p:cNvPr id="194563" name="Rectangle 2"/>
          <p:cNvSpPr>
            <a:spLocks noGrp="1" noRot="1" noChangeAspect="1" noChangeArrowheads="1" noTextEdit="1"/>
          </p:cNvSpPr>
          <p:nvPr>
            <p:ph type="sldImg"/>
          </p:nvPr>
        </p:nvSpPr>
        <p:spPr>
          <a:ln/>
        </p:spPr>
      </p:sp>
      <p:sp>
        <p:nvSpPr>
          <p:cNvPr id="1945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2632064936"/>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E70B509C-63EF-46CB-8E83-B15F9717D0A1}" type="slidenum">
              <a:rPr lang="en-US" altLang="zh-CN" smtClean="0">
                <a:latin typeface="Arial" panose="020B0604020202020204" pitchFamily="34" charset="0"/>
              </a:rPr>
              <a:pPr>
                <a:spcBef>
                  <a:spcPct val="0"/>
                </a:spcBef>
              </a:pPr>
              <a:t>111</a:t>
            </a:fld>
            <a:endParaRPr lang="en-US" altLang="zh-CN" smtClean="0">
              <a:latin typeface="Arial" panose="020B0604020202020204" pitchFamily="34" charset="0"/>
            </a:endParaRPr>
          </a:p>
        </p:txBody>
      </p:sp>
      <p:sp>
        <p:nvSpPr>
          <p:cNvPr id="194563" name="Rectangle 2"/>
          <p:cNvSpPr>
            <a:spLocks noGrp="1" noRot="1" noChangeAspect="1" noChangeArrowheads="1" noTextEdit="1"/>
          </p:cNvSpPr>
          <p:nvPr>
            <p:ph type="sldImg"/>
          </p:nvPr>
        </p:nvSpPr>
        <p:spPr>
          <a:ln/>
        </p:spPr>
      </p:sp>
      <p:sp>
        <p:nvSpPr>
          <p:cNvPr id="1945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1727533414"/>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E70B509C-63EF-46CB-8E83-B15F9717D0A1}" type="slidenum">
              <a:rPr lang="en-US" altLang="zh-CN" smtClean="0">
                <a:latin typeface="Arial" panose="020B0604020202020204" pitchFamily="34" charset="0"/>
              </a:rPr>
              <a:pPr>
                <a:spcBef>
                  <a:spcPct val="0"/>
                </a:spcBef>
              </a:pPr>
              <a:t>112</a:t>
            </a:fld>
            <a:endParaRPr lang="en-US" altLang="zh-CN" smtClean="0">
              <a:latin typeface="Arial" panose="020B0604020202020204" pitchFamily="34" charset="0"/>
            </a:endParaRPr>
          </a:p>
        </p:txBody>
      </p:sp>
      <p:sp>
        <p:nvSpPr>
          <p:cNvPr id="194563" name="Rectangle 2"/>
          <p:cNvSpPr>
            <a:spLocks noGrp="1" noRot="1" noChangeAspect="1" noChangeArrowheads="1" noTextEdit="1"/>
          </p:cNvSpPr>
          <p:nvPr>
            <p:ph type="sldImg"/>
          </p:nvPr>
        </p:nvSpPr>
        <p:spPr>
          <a:ln/>
        </p:spPr>
      </p:sp>
      <p:sp>
        <p:nvSpPr>
          <p:cNvPr id="1945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925426394"/>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E70B509C-63EF-46CB-8E83-B15F9717D0A1}" type="slidenum">
              <a:rPr lang="en-US" altLang="zh-CN" smtClean="0">
                <a:latin typeface="Arial" panose="020B0604020202020204" pitchFamily="34" charset="0"/>
              </a:rPr>
              <a:pPr>
                <a:spcBef>
                  <a:spcPct val="0"/>
                </a:spcBef>
              </a:pPr>
              <a:t>113</a:t>
            </a:fld>
            <a:endParaRPr lang="en-US" altLang="zh-CN" smtClean="0">
              <a:latin typeface="Arial" panose="020B0604020202020204" pitchFamily="34" charset="0"/>
            </a:endParaRPr>
          </a:p>
        </p:txBody>
      </p:sp>
      <p:sp>
        <p:nvSpPr>
          <p:cNvPr id="194563" name="Rectangle 2"/>
          <p:cNvSpPr>
            <a:spLocks noGrp="1" noRot="1" noChangeAspect="1" noChangeArrowheads="1" noTextEdit="1"/>
          </p:cNvSpPr>
          <p:nvPr>
            <p:ph type="sldImg"/>
          </p:nvPr>
        </p:nvSpPr>
        <p:spPr>
          <a:ln/>
        </p:spPr>
      </p:sp>
      <p:sp>
        <p:nvSpPr>
          <p:cNvPr id="1945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906453958"/>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E70B509C-63EF-46CB-8E83-B15F9717D0A1}" type="slidenum">
              <a:rPr lang="en-US" altLang="zh-CN" smtClean="0">
                <a:latin typeface="Arial" panose="020B0604020202020204" pitchFamily="34" charset="0"/>
              </a:rPr>
              <a:pPr>
                <a:spcBef>
                  <a:spcPct val="0"/>
                </a:spcBef>
              </a:pPr>
              <a:t>114</a:t>
            </a:fld>
            <a:endParaRPr lang="en-US" altLang="zh-CN" smtClean="0">
              <a:latin typeface="Arial" panose="020B0604020202020204" pitchFamily="34" charset="0"/>
            </a:endParaRPr>
          </a:p>
        </p:txBody>
      </p:sp>
      <p:sp>
        <p:nvSpPr>
          <p:cNvPr id="194563" name="Rectangle 2"/>
          <p:cNvSpPr>
            <a:spLocks noGrp="1" noRot="1" noChangeAspect="1" noChangeArrowheads="1" noTextEdit="1"/>
          </p:cNvSpPr>
          <p:nvPr>
            <p:ph type="sldImg"/>
          </p:nvPr>
        </p:nvSpPr>
        <p:spPr>
          <a:ln/>
        </p:spPr>
      </p:sp>
      <p:sp>
        <p:nvSpPr>
          <p:cNvPr id="1945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1190730134"/>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E70B509C-63EF-46CB-8E83-B15F9717D0A1}" type="slidenum">
              <a:rPr lang="en-US" altLang="zh-CN" smtClean="0">
                <a:latin typeface="Arial" panose="020B0604020202020204" pitchFamily="34" charset="0"/>
              </a:rPr>
              <a:pPr>
                <a:spcBef>
                  <a:spcPct val="0"/>
                </a:spcBef>
              </a:pPr>
              <a:t>115</a:t>
            </a:fld>
            <a:endParaRPr lang="en-US" altLang="zh-CN" smtClean="0">
              <a:latin typeface="Arial" panose="020B0604020202020204" pitchFamily="34" charset="0"/>
            </a:endParaRPr>
          </a:p>
        </p:txBody>
      </p:sp>
      <p:sp>
        <p:nvSpPr>
          <p:cNvPr id="194563" name="Rectangle 2"/>
          <p:cNvSpPr>
            <a:spLocks noGrp="1" noRot="1" noChangeAspect="1" noChangeArrowheads="1" noTextEdit="1"/>
          </p:cNvSpPr>
          <p:nvPr>
            <p:ph type="sldImg"/>
          </p:nvPr>
        </p:nvSpPr>
        <p:spPr>
          <a:ln/>
        </p:spPr>
      </p:sp>
      <p:sp>
        <p:nvSpPr>
          <p:cNvPr id="1945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25108269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55AE4E24-F77E-4325-BFD2-EC9088DE8BF2}" type="slidenum">
              <a:rPr lang="en-US" altLang="zh-CN" smtClean="0">
                <a:latin typeface="Arial" panose="020B0604020202020204" pitchFamily="34" charset="0"/>
              </a:rPr>
              <a:pPr>
                <a:spcBef>
                  <a:spcPct val="0"/>
                </a:spcBef>
              </a:pPr>
              <a:t>18</a:t>
            </a:fld>
            <a:endParaRPr lang="en-US" altLang="zh-CN" smtClean="0">
              <a:latin typeface="Arial" panose="020B0604020202020204" pitchFamily="34" charset="0"/>
            </a:endParaRPr>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8073241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Rectangle 2"/>
          <p:cNvSpPr>
            <a:spLocks noChangeArrowheads="1"/>
          </p:cNvSpPr>
          <p:nvPr/>
        </p:nvSpPr>
        <p:spPr bwMode="auto">
          <a:xfrm>
            <a:off x="0" y="0"/>
            <a:ext cx="4572000" cy="68580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50000"/>
              </a:spcBef>
              <a:defRPr kumimoji="1" sz="2400" b="1">
                <a:solidFill>
                  <a:schemeClr val="tx1"/>
                </a:solidFill>
                <a:latin typeface="Arial" panose="020B0604020202020204" pitchFamily="34" charset="0"/>
                <a:ea typeface="宋体" panose="02010600030101010101" pitchFamily="2" charset="-122"/>
              </a:defRPr>
            </a:lvl1pPr>
            <a:lvl2pPr marL="742950" indent="-285750">
              <a:spcBef>
                <a:spcPct val="50000"/>
              </a:spcBef>
              <a:defRPr kumimoji="1" sz="2400" b="1">
                <a:solidFill>
                  <a:schemeClr val="tx1"/>
                </a:solidFill>
                <a:latin typeface="Arial" panose="020B0604020202020204" pitchFamily="34" charset="0"/>
                <a:ea typeface="宋体" panose="02010600030101010101" pitchFamily="2" charset="-122"/>
              </a:defRPr>
            </a:lvl2pPr>
            <a:lvl3pPr marL="1143000" indent="-228600">
              <a:spcBef>
                <a:spcPct val="50000"/>
              </a:spcBef>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50000"/>
              </a:spcBef>
              <a:defRPr kumimoji="1" sz="2400" b="1">
                <a:solidFill>
                  <a:schemeClr val="tx1"/>
                </a:solidFill>
                <a:latin typeface="Arial" panose="020B0604020202020204" pitchFamily="34" charset="0"/>
                <a:ea typeface="宋体" panose="02010600030101010101" pitchFamily="2" charset="-122"/>
              </a:defRPr>
            </a:lvl4pPr>
            <a:lvl5pPr marL="2057400" indent="-228600">
              <a:spcBef>
                <a:spcPct val="50000"/>
              </a:spcBef>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defRPr kumimoji="1" sz="24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defRPr/>
            </a:pPr>
            <a:endParaRPr lang="zh-CN" altLang="zh-CN" b="0" smtClean="0">
              <a:latin typeface="Times New Roman" panose="02020603050405020304" pitchFamily="18" charset="0"/>
            </a:endParaRPr>
          </a:p>
        </p:txBody>
      </p:sp>
      <p:sp>
        <p:nvSpPr>
          <p:cNvPr id="5" name="AutoShape 3"/>
          <p:cNvSpPr>
            <a:spLocks noChangeArrowheads="1"/>
          </p:cNvSpPr>
          <p:nvPr/>
        </p:nvSpPr>
        <p:spPr bwMode="auto">
          <a:xfrm>
            <a:off x="685800" y="990600"/>
            <a:ext cx="5181600" cy="1905000"/>
          </a:xfrm>
          <a:prstGeom prst="roundRect">
            <a:avLst>
              <a:gd name="adj" fmla="val 50000"/>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50000"/>
              </a:spcBef>
              <a:defRPr kumimoji="1" sz="2400" b="1">
                <a:solidFill>
                  <a:schemeClr val="tx1"/>
                </a:solidFill>
                <a:latin typeface="Arial" panose="020B0604020202020204" pitchFamily="34" charset="0"/>
                <a:ea typeface="宋体" panose="02010600030101010101" pitchFamily="2" charset="-122"/>
              </a:defRPr>
            </a:lvl1pPr>
            <a:lvl2pPr marL="742950" indent="-285750">
              <a:spcBef>
                <a:spcPct val="50000"/>
              </a:spcBef>
              <a:defRPr kumimoji="1" sz="2400" b="1">
                <a:solidFill>
                  <a:schemeClr val="tx1"/>
                </a:solidFill>
                <a:latin typeface="Arial" panose="020B0604020202020204" pitchFamily="34" charset="0"/>
                <a:ea typeface="宋体" panose="02010600030101010101" pitchFamily="2" charset="-122"/>
              </a:defRPr>
            </a:lvl2pPr>
            <a:lvl3pPr marL="1143000" indent="-228600">
              <a:spcBef>
                <a:spcPct val="50000"/>
              </a:spcBef>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50000"/>
              </a:spcBef>
              <a:defRPr kumimoji="1" sz="2400" b="1">
                <a:solidFill>
                  <a:schemeClr val="tx1"/>
                </a:solidFill>
                <a:latin typeface="Arial" panose="020B0604020202020204" pitchFamily="34" charset="0"/>
                <a:ea typeface="宋体" panose="02010600030101010101" pitchFamily="2" charset="-122"/>
              </a:defRPr>
            </a:lvl4pPr>
            <a:lvl5pPr marL="2057400" indent="-228600">
              <a:spcBef>
                <a:spcPct val="50000"/>
              </a:spcBef>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defRPr kumimoji="1" sz="24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defRPr/>
            </a:pPr>
            <a:endParaRPr lang="zh-CN" altLang="zh-CN" b="0" smtClean="0">
              <a:latin typeface="Times New Roman" panose="02020603050405020304" pitchFamily="18" charset="0"/>
            </a:endParaRPr>
          </a:p>
        </p:txBody>
      </p:sp>
      <p:grpSp>
        <p:nvGrpSpPr>
          <p:cNvPr id="6" name="Group 5"/>
          <p:cNvGrpSpPr>
            <a:grpSpLocks/>
          </p:cNvGrpSpPr>
          <p:nvPr/>
        </p:nvGrpSpPr>
        <p:grpSpPr bwMode="auto">
          <a:xfrm>
            <a:off x="3632200" y="4889500"/>
            <a:ext cx="4876800" cy="319088"/>
            <a:chOff x="2288" y="3080"/>
            <a:chExt cx="3072" cy="201"/>
          </a:xfrm>
        </p:grpSpPr>
        <p:sp>
          <p:nvSpPr>
            <p:cNvPr id="7" name="AutoShape 6"/>
            <p:cNvSpPr>
              <a:spLocks noChangeArrowheads="1"/>
            </p:cNvSpPr>
            <p:nvPr/>
          </p:nvSpPr>
          <p:spPr bwMode="auto">
            <a:xfrm flipH="1">
              <a:off x="2288" y="3080"/>
              <a:ext cx="2914" cy="200"/>
            </a:xfrm>
            <a:prstGeom prst="roundRect">
              <a:avLst>
                <a:gd name="adj" fmla="val 0"/>
              </a:avLst>
            </a:pr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50000"/>
                </a:spcBef>
                <a:defRPr kumimoji="1" sz="2400" b="1">
                  <a:solidFill>
                    <a:schemeClr val="tx1"/>
                  </a:solidFill>
                  <a:latin typeface="Arial" panose="020B0604020202020204" pitchFamily="34" charset="0"/>
                  <a:ea typeface="宋体" panose="02010600030101010101" pitchFamily="2" charset="-122"/>
                </a:defRPr>
              </a:lvl1pPr>
              <a:lvl2pPr marL="742950" indent="-285750">
                <a:spcBef>
                  <a:spcPct val="50000"/>
                </a:spcBef>
                <a:defRPr kumimoji="1" sz="2400" b="1">
                  <a:solidFill>
                    <a:schemeClr val="tx1"/>
                  </a:solidFill>
                  <a:latin typeface="Arial" panose="020B0604020202020204" pitchFamily="34" charset="0"/>
                  <a:ea typeface="宋体" panose="02010600030101010101" pitchFamily="2" charset="-122"/>
                </a:defRPr>
              </a:lvl2pPr>
              <a:lvl3pPr marL="1143000" indent="-228600">
                <a:spcBef>
                  <a:spcPct val="50000"/>
                </a:spcBef>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50000"/>
                </a:spcBef>
                <a:defRPr kumimoji="1" sz="2400" b="1">
                  <a:solidFill>
                    <a:schemeClr val="tx1"/>
                  </a:solidFill>
                  <a:latin typeface="Arial" panose="020B0604020202020204" pitchFamily="34" charset="0"/>
                  <a:ea typeface="宋体" panose="02010600030101010101" pitchFamily="2" charset="-122"/>
                </a:defRPr>
              </a:lvl4pPr>
              <a:lvl5pPr marL="2057400" indent="-228600">
                <a:spcBef>
                  <a:spcPct val="50000"/>
                </a:spcBef>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defRPr kumimoji="1" sz="2400" b="1">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mtClean="0"/>
            </a:p>
          </p:txBody>
        </p:sp>
        <p:sp>
          <p:nvSpPr>
            <p:cNvPr id="8" name="AutoShape 7"/>
            <p:cNvSpPr>
              <a:spLocks noChangeArrowheads="1"/>
            </p:cNvSpPr>
            <p:nvPr/>
          </p:nvSpPr>
          <p:spPr bwMode="auto">
            <a:xfrm>
              <a:off x="5196" y="3080"/>
              <a:ext cx="164" cy="201"/>
            </a:xfrm>
            <a:prstGeom prst="flowChartDelay">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50000"/>
                </a:spcBef>
                <a:defRPr kumimoji="1" sz="2400" b="1">
                  <a:solidFill>
                    <a:schemeClr val="tx1"/>
                  </a:solidFill>
                  <a:latin typeface="Arial" panose="020B0604020202020204" pitchFamily="34" charset="0"/>
                  <a:ea typeface="宋体" panose="02010600030101010101" pitchFamily="2" charset="-122"/>
                </a:defRPr>
              </a:lvl1pPr>
              <a:lvl2pPr marL="742950" indent="-285750">
                <a:spcBef>
                  <a:spcPct val="50000"/>
                </a:spcBef>
                <a:defRPr kumimoji="1" sz="2400" b="1">
                  <a:solidFill>
                    <a:schemeClr val="tx1"/>
                  </a:solidFill>
                  <a:latin typeface="Arial" panose="020B0604020202020204" pitchFamily="34" charset="0"/>
                  <a:ea typeface="宋体" panose="02010600030101010101" pitchFamily="2" charset="-122"/>
                </a:defRPr>
              </a:lvl2pPr>
              <a:lvl3pPr marL="1143000" indent="-228600">
                <a:spcBef>
                  <a:spcPct val="50000"/>
                </a:spcBef>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50000"/>
                </a:spcBef>
                <a:defRPr kumimoji="1" sz="2400" b="1">
                  <a:solidFill>
                    <a:schemeClr val="tx1"/>
                  </a:solidFill>
                  <a:latin typeface="Arial" panose="020B0604020202020204" pitchFamily="34" charset="0"/>
                  <a:ea typeface="宋体" panose="02010600030101010101" pitchFamily="2" charset="-122"/>
                </a:defRPr>
              </a:lvl4pPr>
              <a:lvl5pPr marL="2057400" indent="-228600">
                <a:spcBef>
                  <a:spcPct val="50000"/>
                </a:spcBef>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defRPr kumimoji="1" sz="2400" b="1">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mtClean="0"/>
            </a:p>
          </p:txBody>
        </p:sp>
      </p:grpSp>
      <p:sp>
        <p:nvSpPr>
          <p:cNvPr id="4100" name="Rectangle 4"/>
          <p:cNvSpPr>
            <a:spLocks noGrp="1" noChangeArrowheads="1"/>
          </p:cNvSpPr>
          <p:nvPr>
            <p:ph type="subTitle" idx="1"/>
          </p:nvPr>
        </p:nvSpPr>
        <p:spPr>
          <a:xfrm>
            <a:off x="4673600" y="2927350"/>
            <a:ext cx="3657600" cy="1822450"/>
          </a:xfrm>
        </p:spPr>
        <p:txBody>
          <a:bodyPr anchor="b"/>
          <a:lstStyle>
            <a:lvl1pPr marL="0" indent="0">
              <a:buFontTx/>
              <a:buNone/>
              <a:defRPr>
                <a:solidFill>
                  <a:schemeClr val="tx2"/>
                </a:solidFill>
              </a:defRPr>
            </a:lvl1pPr>
          </a:lstStyle>
          <a:p>
            <a:r>
              <a:rPr lang="zh-CN" altLang="en-US"/>
              <a:t>单击此处编辑母版副标题样式</a:t>
            </a:r>
          </a:p>
        </p:txBody>
      </p:sp>
      <p:sp>
        <p:nvSpPr>
          <p:cNvPr id="4107" name="Rectangle 11"/>
          <p:cNvSpPr>
            <a:spLocks noGrp="1" noChangeArrowheads="1"/>
          </p:cNvSpPr>
          <p:nvPr>
            <p:ph type="ctrTitle" sz="quarter"/>
          </p:nvPr>
        </p:nvSpPr>
        <p:spPr>
          <a:xfrm>
            <a:off x="936625" y="1425575"/>
            <a:ext cx="7772400" cy="1143000"/>
          </a:xfrm>
        </p:spPr>
        <p:txBody>
          <a:bodyPr anchor="ctr"/>
          <a:lstStyle>
            <a:lvl1pPr algn="ctr">
              <a:defRPr>
                <a:solidFill>
                  <a:schemeClr val="tx1"/>
                </a:solidFill>
              </a:defRPr>
            </a:lvl1pPr>
          </a:lstStyle>
          <a:p>
            <a:r>
              <a:rPr lang="zh-CN" altLang="en-US"/>
              <a:t>单击此处编辑母版标题样式</a:t>
            </a:r>
          </a:p>
        </p:txBody>
      </p:sp>
      <p:sp>
        <p:nvSpPr>
          <p:cNvPr id="9" name="Rectangle 8"/>
          <p:cNvSpPr>
            <a:spLocks noGrp="1" noChangeArrowheads="1"/>
          </p:cNvSpPr>
          <p:nvPr>
            <p:ph type="dt" sz="quarter" idx="10"/>
          </p:nvPr>
        </p:nvSpPr>
        <p:spPr>
          <a:xfrm>
            <a:off x="2667000" y="6553200"/>
            <a:ext cx="1905000" cy="304800"/>
          </a:xfrm>
        </p:spPr>
        <p:txBody>
          <a:bodyPr/>
          <a:lstStyle>
            <a:lvl1pPr>
              <a:defRPr>
                <a:solidFill>
                  <a:schemeClr val="bg1"/>
                </a:solidFill>
              </a:defRPr>
            </a:lvl1pPr>
          </a:lstStyle>
          <a:p>
            <a:pPr>
              <a:defRPr/>
            </a:pPr>
            <a:endParaRPr lang="en-US" altLang="zh-CN"/>
          </a:p>
        </p:txBody>
      </p:sp>
      <p:sp>
        <p:nvSpPr>
          <p:cNvPr id="10" name="Rectangle 9"/>
          <p:cNvSpPr>
            <a:spLocks noGrp="1" noChangeArrowheads="1"/>
          </p:cNvSpPr>
          <p:nvPr>
            <p:ph type="ftr" sz="quarter" idx="11"/>
          </p:nvPr>
        </p:nvSpPr>
        <p:spPr>
          <a:xfrm>
            <a:off x="5195888" y="6553200"/>
            <a:ext cx="3279775" cy="304800"/>
          </a:xfrm>
        </p:spPr>
        <p:txBody>
          <a:bodyPr/>
          <a:lstStyle>
            <a:lvl1pPr algn="r">
              <a:defRPr/>
            </a:lvl1pPr>
          </a:lstStyle>
          <a:p>
            <a:pPr>
              <a:defRPr/>
            </a:pPr>
            <a:endParaRPr lang="en-US" altLang="zh-CN"/>
          </a:p>
        </p:txBody>
      </p:sp>
      <p:sp>
        <p:nvSpPr>
          <p:cNvPr id="11" name="Rectangle 10"/>
          <p:cNvSpPr>
            <a:spLocks noGrp="1" noChangeArrowheads="1"/>
          </p:cNvSpPr>
          <p:nvPr>
            <p:ph type="sldNum" sz="quarter" idx="12"/>
          </p:nvPr>
        </p:nvSpPr>
        <p:spPr>
          <a:xfrm>
            <a:off x="9525" y="6359525"/>
            <a:ext cx="587375" cy="488950"/>
          </a:xfrm>
        </p:spPr>
        <p:txBody>
          <a:bodyPr anchorCtr="0"/>
          <a:lstStyle>
            <a:lvl1pPr>
              <a:defRPr/>
            </a:lvl1pPr>
          </a:lstStyle>
          <a:p>
            <a:pPr>
              <a:defRPr/>
            </a:pPr>
            <a:fld id="{E016E0EE-08D3-4854-A10E-28E131D567E8}" type="slidenum">
              <a:rPr lang="en-US" altLang="zh-CN"/>
              <a:pPr>
                <a:defRPr/>
              </a:pPr>
              <a:t>‹#›</a:t>
            </a:fld>
            <a:endParaRPr lang="en-US" altLang="zh-CN"/>
          </a:p>
        </p:txBody>
      </p:sp>
    </p:spTree>
    <p:extLst>
      <p:ext uri="{BB962C8B-B14F-4D97-AF65-F5344CB8AC3E}">
        <p14:creationId xmlns:p14="http://schemas.microsoft.com/office/powerpoint/2010/main" val="21028128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032"/>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033"/>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034"/>
          <p:cNvSpPr>
            <a:spLocks noGrp="1" noChangeArrowheads="1"/>
          </p:cNvSpPr>
          <p:nvPr>
            <p:ph type="sldNum" sz="quarter" idx="12"/>
          </p:nvPr>
        </p:nvSpPr>
        <p:spPr>
          <a:ln/>
        </p:spPr>
        <p:txBody>
          <a:bodyPr/>
          <a:lstStyle>
            <a:lvl1pPr>
              <a:defRPr/>
            </a:lvl1pPr>
          </a:lstStyle>
          <a:p>
            <a:pPr>
              <a:defRPr/>
            </a:pPr>
            <a:fld id="{8D72709F-51C6-4DE5-88AE-2F67ACA4B24D}" type="slidenum">
              <a:rPr lang="en-US" altLang="zh-CN"/>
              <a:pPr>
                <a:defRPr/>
              </a:pPr>
              <a:t>‹#›</a:t>
            </a:fld>
            <a:endParaRPr lang="en-US" altLang="zh-CN"/>
          </a:p>
        </p:txBody>
      </p:sp>
    </p:spTree>
    <p:extLst>
      <p:ext uri="{BB962C8B-B14F-4D97-AF65-F5344CB8AC3E}">
        <p14:creationId xmlns:p14="http://schemas.microsoft.com/office/powerpoint/2010/main" val="17865667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915150" y="381000"/>
            <a:ext cx="2000250" cy="57150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914400" y="381000"/>
            <a:ext cx="5848350" cy="57150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032"/>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033"/>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034"/>
          <p:cNvSpPr>
            <a:spLocks noGrp="1" noChangeArrowheads="1"/>
          </p:cNvSpPr>
          <p:nvPr>
            <p:ph type="sldNum" sz="quarter" idx="12"/>
          </p:nvPr>
        </p:nvSpPr>
        <p:spPr>
          <a:ln/>
        </p:spPr>
        <p:txBody>
          <a:bodyPr/>
          <a:lstStyle>
            <a:lvl1pPr>
              <a:defRPr/>
            </a:lvl1pPr>
          </a:lstStyle>
          <a:p>
            <a:pPr>
              <a:defRPr/>
            </a:pPr>
            <a:fld id="{947E3A8B-F981-47FA-9869-D2C3BA18EEE1}" type="slidenum">
              <a:rPr lang="en-US" altLang="zh-CN"/>
              <a:pPr>
                <a:defRPr/>
              </a:pPr>
              <a:t>‹#›</a:t>
            </a:fld>
            <a:endParaRPr lang="en-US" altLang="zh-CN"/>
          </a:p>
        </p:txBody>
      </p:sp>
    </p:spTree>
    <p:extLst>
      <p:ext uri="{BB962C8B-B14F-4D97-AF65-F5344CB8AC3E}">
        <p14:creationId xmlns:p14="http://schemas.microsoft.com/office/powerpoint/2010/main" val="18041142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032"/>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033"/>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034"/>
          <p:cNvSpPr>
            <a:spLocks noGrp="1" noChangeArrowheads="1"/>
          </p:cNvSpPr>
          <p:nvPr>
            <p:ph type="sldNum" sz="quarter" idx="12"/>
          </p:nvPr>
        </p:nvSpPr>
        <p:spPr>
          <a:ln/>
        </p:spPr>
        <p:txBody>
          <a:bodyPr/>
          <a:lstStyle>
            <a:lvl1pPr>
              <a:defRPr/>
            </a:lvl1pPr>
          </a:lstStyle>
          <a:p>
            <a:pPr>
              <a:defRPr/>
            </a:pPr>
            <a:fld id="{A3A4B297-6F04-4D8B-9939-ADD601DF66CC}" type="slidenum">
              <a:rPr lang="en-US" altLang="zh-CN"/>
              <a:pPr>
                <a:defRPr/>
              </a:pPr>
              <a:t>‹#›</a:t>
            </a:fld>
            <a:endParaRPr lang="en-US" altLang="zh-CN"/>
          </a:p>
        </p:txBody>
      </p:sp>
    </p:spTree>
    <p:extLst>
      <p:ext uri="{BB962C8B-B14F-4D97-AF65-F5344CB8AC3E}">
        <p14:creationId xmlns:p14="http://schemas.microsoft.com/office/powerpoint/2010/main" val="252308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1032"/>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033"/>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034"/>
          <p:cNvSpPr>
            <a:spLocks noGrp="1" noChangeArrowheads="1"/>
          </p:cNvSpPr>
          <p:nvPr>
            <p:ph type="sldNum" sz="quarter" idx="12"/>
          </p:nvPr>
        </p:nvSpPr>
        <p:spPr>
          <a:ln/>
        </p:spPr>
        <p:txBody>
          <a:bodyPr/>
          <a:lstStyle>
            <a:lvl1pPr>
              <a:defRPr/>
            </a:lvl1pPr>
          </a:lstStyle>
          <a:p>
            <a:pPr>
              <a:defRPr/>
            </a:pPr>
            <a:fld id="{347E62CF-96D2-4A7B-8DC8-20ED4DF3CC46}" type="slidenum">
              <a:rPr lang="en-US" altLang="zh-CN"/>
              <a:pPr>
                <a:defRPr/>
              </a:pPr>
              <a:t>‹#›</a:t>
            </a:fld>
            <a:endParaRPr lang="en-US" altLang="zh-CN"/>
          </a:p>
        </p:txBody>
      </p:sp>
    </p:spTree>
    <p:extLst>
      <p:ext uri="{BB962C8B-B14F-4D97-AF65-F5344CB8AC3E}">
        <p14:creationId xmlns:p14="http://schemas.microsoft.com/office/powerpoint/2010/main" val="3341342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914400" y="1981200"/>
            <a:ext cx="39243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991100" y="1981200"/>
            <a:ext cx="39243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1032"/>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033"/>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034"/>
          <p:cNvSpPr>
            <a:spLocks noGrp="1" noChangeArrowheads="1"/>
          </p:cNvSpPr>
          <p:nvPr>
            <p:ph type="sldNum" sz="quarter" idx="12"/>
          </p:nvPr>
        </p:nvSpPr>
        <p:spPr>
          <a:ln/>
        </p:spPr>
        <p:txBody>
          <a:bodyPr/>
          <a:lstStyle>
            <a:lvl1pPr>
              <a:defRPr/>
            </a:lvl1pPr>
          </a:lstStyle>
          <a:p>
            <a:pPr>
              <a:defRPr/>
            </a:pPr>
            <a:fld id="{588E373D-6510-4536-9E6B-8A415888CE6F}" type="slidenum">
              <a:rPr lang="en-US" altLang="zh-CN"/>
              <a:pPr>
                <a:defRPr/>
              </a:pPr>
              <a:t>‹#›</a:t>
            </a:fld>
            <a:endParaRPr lang="en-US" altLang="zh-CN"/>
          </a:p>
        </p:txBody>
      </p:sp>
    </p:spTree>
    <p:extLst>
      <p:ext uri="{BB962C8B-B14F-4D97-AF65-F5344CB8AC3E}">
        <p14:creationId xmlns:p14="http://schemas.microsoft.com/office/powerpoint/2010/main" val="3189839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1032"/>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1033"/>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1034"/>
          <p:cNvSpPr>
            <a:spLocks noGrp="1" noChangeArrowheads="1"/>
          </p:cNvSpPr>
          <p:nvPr>
            <p:ph type="sldNum" sz="quarter" idx="12"/>
          </p:nvPr>
        </p:nvSpPr>
        <p:spPr>
          <a:ln/>
        </p:spPr>
        <p:txBody>
          <a:bodyPr/>
          <a:lstStyle>
            <a:lvl1pPr>
              <a:defRPr/>
            </a:lvl1pPr>
          </a:lstStyle>
          <a:p>
            <a:pPr>
              <a:defRPr/>
            </a:pPr>
            <a:fld id="{A6B0AEB4-3FDB-4C1B-A3D1-9836413712DE}" type="slidenum">
              <a:rPr lang="en-US" altLang="zh-CN"/>
              <a:pPr>
                <a:defRPr/>
              </a:pPr>
              <a:t>‹#›</a:t>
            </a:fld>
            <a:endParaRPr lang="en-US" altLang="zh-CN"/>
          </a:p>
        </p:txBody>
      </p:sp>
    </p:spTree>
    <p:extLst>
      <p:ext uri="{BB962C8B-B14F-4D97-AF65-F5344CB8AC3E}">
        <p14:creationId xmlns:p14="http://schemas.microsoft.com/office/powerpoint/2010/main" val="32432677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1032"/>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1033"/>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1034"/>
          <p:cNvSpPr>
            <a:spLocks noGrp="1" noChangeArrowheads="1"/>
          </p:cNvSpPr>
          <p:nvPr>
            <p:ph type="sldNum" sz="quarter" idx="12"/>
          </p:nvPr>
        </p:nvSpPr>
        <p:spPr>
          <a:ln/>
        </p:spPr>
        <p:txBody>
          <a:bodyPr/>
          <a:lstStyle>
            <a:lvl1pPr>
              <a:defRPr/>
            </a:lvl1pPr>
          </a:lstStyle>
          <a:p>
            <a:pPr>
              <a:defRPr/>
            </a:pPr>
            <a:fld id="{800B1E4A-EFAF-49CA-81E8-4A316FC8E834}" type="slidenum">
              <a:rPr lang="en-US" altLang="zh-CN"/>
              <a:pPr>
                <a:defRPr/>
              </a:pPr>
              <a:t>‹#›</a:t>
            </a:fld>
            <a:endParaRPr lang="en-US" altLang="zh-CN"/>
          </a:p>
        </p:txBody>
      </p:sp>
    </p:spTree>
    <p:extLst>
      <p:ext uri="{BB962C8B-B14F-4D97-AF65-F5344CB8AC3E}">
        <p14:creationId xmlns:p14="http://schemas.microsoft.com/office/powerpoint/2010/main" val="12390385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032"/>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1033"/>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1034"/>
          <p:cNvSpPr>
            <a:spLocks noGrp="1" noChangeArrowheads="1"/>
          </p:cNvSpPr>
          <p:nvPr>
            <p:ph type="sldNum" sz="quarter" idx="12"/>
          </p:nvPr>
        </p:nvSpPr>
        <p:spPr>
          <a:ln/>
        </p:spPr>
        <p:txBody>
          <a:bodyPr/>
          <a:lstStyle>
            <a:lvl1pPr>
              <a:defRPr/>
            </a:lvl1pPr>
          </a:lstStyle>
          <a:p>
            <a:pPr>
              <a:defRPr/>
            </a:pPr>
            <a:fld id="{B973F4F9-D5CB-461D-88A3-96F2535DD164}" type="slidenum">
              <a:rPr lang="en-US" altLang="zh-CN"/>
              <a:pPr>
                <a:defRPr/>
              </a:pPr>
              <a:t>‹#›</a:t>
            </a:fld>
            <a:endParaRPr lang="en-US" altLang="zh-CN"/>
          </a:p>
        </p:txBody>
      </p:sp>
    </p:spTree>
    <p:extLst>
      <p:ext uri="{BB962C8B-B14F-4D97-AF65-F5344CB8AC3E}">
        <p14:creationId xmlns:p14="http://schemas.microsoft.com/office/powerpoint/2010/main" val="29534246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1032"/>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033"/>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034"/>
          <p:cNvSpPr>
            <a:spLocks noGrp="1" noChangeArrowheads="1"/>
          </p:cNvSpPr>
          <p:nvPr>
            <p:ph type="sldNum" sz="quarter" idx="12"/>
          </p:nvPr>
        </p:nvSpPr>
        <p:spPr>
          <a:ln/>
        </p:spPr>
        <p:txBody>
          <a:bodyPr/>
          <a:lstStyle>
            <a:lvl1pPr>
              <a:defRPr/>
            </a:lvl1pPr>
          </a:lstStyle>
          <a:p>
            <a:pPr>
              <a:defRPr/>
            </a:pPr>
            <a:fld id="{FE397625-7CA9-4C15-94D8-7A0E87D247A3}" type="slidenum">
              <a:rPr lang="en-US" altLang="zh-CN"/>
              <a:pPr>
                <a:defRPr/>
              </a:pPr>
              <a:t>‹#›</a:t>
            </a:fld>
            <a:endParaRPr lang="en-US" altLang="zh-CN"/>
          </a:p>
        </p:txBody>
      </p:sp>
    </p:spTree>
    <p:extLst>
      <p:ext uri="{BB962C8B-B14F-4D97-AF65-F5344CB8AC3E}">
        <p14:creationId xmlns:p14="http://schemas.microsoft.com/office/powerpoint/2010/main" val="36976869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1032"/>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033"/>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034"/>
          <p:cNvSpPr>
            <a:spLocks noGrp="1" noChangeArrowheads="1"/>
          </p:cNvSpPr>
          <p:nvPr>
            <p:ph type="sldNum" sz="quarter" idx="12"/>
          </p:nvPr>
        </p:nvSpPr>
        <p:spPr>
          <a:ln/>
        </p:spPr>
        <p:txBody>
          <a:bodyPr/>
          <a:lstStyle>
            <a:lvl1pPr>
              <a:defRPr/>
            </a:lvl1pPr>
          </a:lstStyle>
          <a:p>
            <a:pPr>
              <a:defRPr/>
            </a:pPr>
            <a:fld id="{88DFE2F1-DDF5-4D17-B0E0-4C1B824A9982}" type="slidenum">
              <a:rPr lang="en-US" altLang="zh-CN"/>
              <a:pPr>
                <a:defRPr/>
              </a:pPr>
              <a:t>‹#›</a:t>
            </a:fld>
            <a:endParaRPr lang="en-US" altLang="zh-CN"/>
          </a:p>
        </p:txBody>
      </p:sp>
    </p:spTree>
    <p:extLst>
      <p:ext uri="{BB962C8B-B14F-4D97-AF65-F5344CB8AC3E}">
        <p14:creationId xmlns:p14="http://schemas.microsoft.com/office/powerpoint/2010/main" val="42634352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1026"/>
          <p:cNvGrpSpPr>
            <a:grpSpLocks/>
          </p:cNvGrpSpPr>
          <p:nvPr/>
        </p:nvGrpSpPr>
        <p:grpSpPr bwMode="auto">
          <a:xfrm>
            <a:off x="0" y="0"/>
            <a:ext cx="3127375" cy="6859588"/>
            <a:chOff x="0" y="0"/>
            <a:chExt cx="2016" cy="4320"/>
          </a:xfrm>
        </p:grpSpPr>
        <p:sp>
          <p:nvSpPr>
            <p:cNvPr id="1036" name="Rectangle 1027"/>
            <p:cNvSpPr>
              <a:spLocks noChangeArrowheads="1"/>
            </p:cNvSpPr>
            <p:nvPr/>
          </p:nvSpPr>
          <p:spPr bwMode="auto">
            <a:xfrm>
              <a:off x="0" y="0"/>
              <a:ext cx="480" cy="432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50000"/>
                </a:spcBef>
                <a:defRPr kumimoji="1" sz="2400" b="1">
                  <a:solidFill>
                    <a:schemeClr val="tx1"/>
                  </a:solidFill>
                  <a:latin typeface="Arial" panose="020B0604020202020204" pitchFamily="34" charset="0"/>
                  <a:ea typeface="宋体" panose="02010600030101010101" pitchFamily="2" charset="-122"/>
                </a:defRPr>
              </a:lvl1pPr>
              <a:lvl2pPr marL="742950" indent="-285750">
                <a:spcBef>
                  <a:spcPct val="50000"/>
                </a:spcBef>
                <a:defRPr kumimoji="1" sz="2400" b="1">
                  <a:solidFill>
                    <a:schemeClr val="tx1"/>
                  </a:solidFill>
                  <a:latin typeface="Arial" panose="020B0604020202020204" pitchFamily="34" charset="0"/>
                  <a:ea typeface="宋体" panose="02010600030101010101" pitchFamily="2" charset="-122"/>
                </a:defRPr>
              </a:lvl2pPr>
              <a:lvl3pPr marL="1143000" indent="-228600">
                <a:spcBef>
                  <a:spcPct val="50000"/>
                </a:spcBef>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50000"/>
                </a:spcBef>
                <a:defRPr kumimoji="1" sz="2400" b="1">
                  <a:solidFill>
                    <a:schemeClr val="tx1"/>
                  </a:solidFill>
                  <a:latin typeface="Arial" panose="020B0604020202020204" pitchFamily="34" charset="0"/>
                  <a:ea typeface="宋体" panose="02010600030101010101" pitchFamily="2" charset="-122"/>
                </a:defRPr>
              </a:lvl4pPr>
              <a:lvl5pPr marL="2057400" indent="-228600">
                <a:spcBef>
                  <a:spcPct val="50000"/>
                </a:spcBef>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defRPr kumimoji="1" sz="2400" b="1">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mtClean="0"/>
            </a:p>
          </p:txBody>
        </p:sp>
        <p:sp>
          <p:nvSpPr>
            <p:cNvPr id="1037" name="Rectangle 1028"/>
            <p:cNvSpPr>
              <a:spLocks noChangeArrowheads="1"/>
            </p:cNvSpPr>
            <p:nvPr/>
          </p:nvSpPr>
          <p:spPr bwMode="auto">
            <a:xfrm>
              <a:off x="432" y="0"/>
              <a:ext cx="1584" cy="672"/>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50000"/>
                </a:spcBef>
                <a:defRPr kumimoji="1" sz="2400" b="1">
                  <a:solidFill>
                    <a:schemeClr val="tx1"/>
                  </a:solidFill>
                  <a:latin typeface="Arial" panose="020B0604020202020204" pitchFamily="34" charset="0"/>
                  <a:ea typeface="宋体" panose="02010600030101010101" pitchFamily="2" charset="-122"/>
                </a:defRPr>
              </a:lvl1pPr>
              <a:lvl2pPr marL="742950" indent="-285750">
                <a:spcBef>
                  <a:spcPct val="50000"/>
                </a:spcBef>
                <a:defRPr kumimoji="1" sz="2400" b="1">
                  <a:solidFill>
                    <a:schemeClr val="tx1"/>
                  </a:solidFill>
                  <a:latin typeface="Arial" panose="020B0604020202020204" pitchFamily="34" charset="0"/>
                  <a:ea typeface="宋体" panose="02010600030101010101" pitchFamily="2" charset="-122"/>
                </a:defRPr>
              </a:lvl2pPr>
              <a:lvl3pPr marL="1143000" indent="-228600">
                <a:spcBef>
                  <a:spcPct val="50000"/>
                </a:spcBef>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50000"/>
                </a:spcBef>
                <a:defRPr kumimoji="1" sz="2400" b="1">
                  <a:solidFill>
                    <a:schemeClr val="tx1"/>
                  </a:solidFill>
                  <a:latin typeface="Arial" panose="020B0604020202020204" pitchFamily="34" charset="0"/>
                  <a:ea typeface="宋体" panose="02010600030101010101" pitchFamily="2" charset="-122"/>
                </a:defRPr>
              </a:lvl4pPr>
              <a:lvl5pPr marL="2057400" indent="-228600">
                <a:spcBef>
                  <a:spcPct val="50000"/>
                </a:spcBef>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defRPr kumimoji="1" sz="2400" b="1">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mtClean="0"/>
            </a:p>
          </p:txBody>
        </p:sp>
      </p:grpSp>
      <p:sp>
        <p:nvSpPr>
          <p:cNvPr id="1027" name="AutoShape 1029"/>
          <p:cNvSpPr>
            <a:spLocks noChangeArrowheads="1"/>
          </p:cNvSpPr>
          <p:nvPr/>
        </p:nvSpPr>
        <p:spPr bwMode="auto">
          <a:xfrm>
            <a:off x="762000" y="762000"/>
            <a:ext cx="5105400" cy="609600"/>
          </a:xfrm>
          <a:prstGeom prst="roundRect">
            <a:avLst>
              <a:gd name="adj" fmla="val 50000"/>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50000"/>
              </a:spcBef>
              <a:defRPr kumimoji="1" sz="2400" b="1">
                <a:solidFill>
                  <a:schemeClr val="tx1"/>
                </a:solidFill>
                <a:latin typeface="Arial" panose="020B0604020202020204" pitchFamily="34" charset="0"/>
                <a:ea typeface="宋体" panose="02010600030101010101" pitchFamily="2" charset="-122"/>
              </a:defRPr>
            </a:lvl1pPr>
            <a:lvl2pPr marL="742950" indent="-285750">
              <a:spcBef>
                <a:spcPct val="50000"/>
              </a:spcBef>
              <a:defRPr kumimoji="1" sz="2400" b="1">
                <a:solidFill>
                  <a:schemeClr val="tx1"/>
                </a:solidFill>
                <a:latin typeface="Arial" panose="020B0604020202020204" pitchFamily="34" charset="0"/>
                <a:ea typeface="宋体" panose="02010600030101010101" pitchFamily="2" charset="-122"/>
              </a:defRPr>
            </a:lvl2pPr>
            <a:lvl3pPr marL="1143000" indent="-228600">
              <a:spcBef>
                <a:spcPct val="50000"/>
              </a:spcBef>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50000"/>
              </a:spcBef>
              <a:defRPr kumimoji="1" sz="2400" b="1">
                <a:solidFill>
                  <a:schemeClr val="tx1"/>
                </a:solidFill>
                <a:latin typeface="Arial" panose="020B0604020202020204" pitchFamily="34" charset="0"/>
                <a:ea typeface="宋体" panose="02010600030101010101" pitchFamily="2" charset="-122"/>
              </a:defRPr>
            </a:lvl4pPr>
            <a:lvl5pPr marL="2057400" indent="-228600">
              <a:spcBef>
                <a:spcPct val="50000"/>
              </a:spcBef>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defRPr kumimoji="1" sz="24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defRPr/>
            </a:pPr>
            <a:endParaRPr lang="zh-CN" altLang="zh-CN" b="0" smtClean="0">
              <a:latin typeface="Times New Roman" panose="02020603050405020304" pitchFamily="18" charset="0"/>
            </a:endParaRPr>
          </a:p>
        </p:txBody>
      </p:sp>
      <p:sp>
        <p:nvSpPr>
          <p:cNvPr id="1028" name="Rectangle 1030"/>
          <p:cNvSpPr>
            <a:spLocks noGrp="1" noChangeArrowheads="1"/>
          </p:cNvSpPr>
          <p:nvPr>
            <p:ph type="title"/>
          </p:nvPr>
        </p:nvSpPr>
        <p:spPr bwMode="auto">
          <a:xfrm>
            <a:off x="914400" y="381000"/>
            <a:ext cx="80010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p>
        </p:txBody>
      </p:sp>
      <p:sp>
        <p:nvSpPr>
          <p:cNvPr id="1029" name="Rectangle 1031"/>
          <p:cNvSpPr>
            <a:spLocks noGrp="1" noChangeArrowheads="1"/>
          </p:cNvSpPr>
          <p:nvPr>
            <p:ph type="body" idx="1"/>
          </p:nvPr>
        </p:nvSpPr>
        <p:spPr bwMode="auto">
          <a:xfrm>
            <a:off x="914400" y="1981200"/>
            <a:ext cx="80010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3080" name="Rectangle 1032"/>
          <p:cNvSpPr>
            <a:spLocks noGrp="1" noChangeArrowheads="1"/>
          </p:cNvSpPr>
          <p:nvPr>
            <p:ph type="dt" sz="half" idx="2"/>
          </p:nvPr>
        </p:nvSpPr>
        <p:spPr bwMode="auto">
          <a:xfrm>
            <a:off x="7010400" y="6553200"/>
            <a:ext cx="1905000" cy="3048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spAutoFit/>
          </a:bodyPr>
          <a:lstStyle>
            <a:lvl1pPr algn="r" eaLnBrk="1" hangingPunct="1">
              <a:spcBef>
                <a:spcPct val="0"/>
              </a:spcBef>
              <a:defRPr kumimoji="0" sz="1400" b="0"/>
            </a:lvl1pPr>
          </a:lstStyle>
          <a:p>
            <a:pPr>
              <a:defRPr/>
            </a:pPr>
            <a:endParaRPr lang="en-US" altLang="zh-CN"/>
          </a:p>
        </p:txBody>
      </p:sp>
      <p:sp>
        <p:nvSpPr>
          <p:cNvPr id="3081" name="Rectangle 1033"/>
          <p:cNvSpPr>
            <a:spLocks noGrp="1" noChangeArrowheads="1"/>
          </p:cNvSpPr>
          <p:nvPr>
            <p:ph type="ftr" sz="quarter" idx="3"/>
          </p:nvPr>
        </p:nvSpPr>
        <p:spPr bwMode="auto">
          <a:xfrm>
            <a:off x="2936875" y="6529388"/>
            <a:ext cx="2895600" cy="3048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spAutoFit/>
          </a:bodyPr>
          <a:lstStyle>
            <a:lvl1pPr algn="ctr" eaLnBrk="1" hangingPunct="1">
              <a:spcBef>
                <a:spcPct val="0"/>
              </a:spcBef>
              <a:defRPr kumimoji="0" sz="1400" b="0"/>
            </a:lvl1pPr>
          </a:lstStyle>
          <a:p>
            <a:pPr>
              <a:defRPr/>
            </a:pPr>
            <a:endParaRPr lang="en-US" altLang="zh-CN"/>
          </a:p>
        </p:txBody>
      </p:sp>
      <p:sp>
        <p:nvSpPr>
          <p:cNvPr id="3082" name="Rectangle 1034"/>
          <p:cNvSpPr>
            <a:spLocks noGrp="1" noChangeArrowheads="1"/>
          </p:cNvSpPr>
          <p:nvPr>
            <p:ph type="sldNum" sz="quarter" idx="4"/>
          </p:nvPr>
        </p:nvSpPr>
        <p:spPr bwMode="auto">
          <a:xfrm>
            <a:off x="76200" y="6216650"/>
            <a:ext cx="587375" cy="488950"/>
          </a:xfrm>
          <a:prstGeom prst="rect">
            <a:avLst/>
          </a:prstGeom>
          <a:noFill/>
          <a:ln w="9525">
            <a:noFill/>
            <a:miter lim="800000"/>
            <a:headEnd/>
            <a:tailEnd/>
          </a:ln>
          <a:effectLst/>
        </p:spPr>
        <p:txBody>
          <a:bodyPr vert="horz" wrap="square" lIns="91440" tIns="45720" rIns="91440" bIns="45720" numCol="1" anchor="b" anchorCtr="1" compatLnSpc="1">
            <a:prstTxWarp prst="textNoShape">
              <a:avLst/>
            </a:prstTxWarp>
            <a:spAutoFit/>
          </a:bodyPr>
          <a:lstStyle>
            <a:lvl1pPr eaLnBrk="1" hangingPunct="1">
              <a:spcBef>
                <a:spcPct val="0"/>
              </a:spcBef>
              <a:defRPr kumimoji="0" sz="2600">
                <a:solidFill>
                  <a:schemeClr val="bg1"/>
                </a:solidFill>
              </a:defRPr>
            </a:lvl1pPr>
          </a:lstStyle>
          <a:p>
            <a:pPr>
              <a:defRPr/>
            </a:pPr>
            <a:fld id="{EE5D3772-BA1F-45AB-AD7C-FAB3FAE848AA}" type="slidenum">
              <a:rPr lang="en-US" altLang="zh-CN"/>
              <a:pPr>
                <a:defRPr/>
              </a:pPr>
              <a:t>‹#›</a:t>
            </a:fld>
            <a:endParaRPr lang="en-US" altLang="zh-CN"/>
          </a:p>
        </p:txBody>
      </p:sp>
      <p:grpSp>
        <p:nvGrpSpPr>
          <p:cNvPr id="1033" name="Group 1035"/>
          <p:cNvGrpSpPr>
            <a:grpSpLocks/>
          </p:cNvGrpSpPr>
          <p:nvPr/>
        </p:nvGrpSpPr>
        <p:grpSpPr bwMode="auto">
          <a:xfrm>
            <a:off x="457200" y="1371600"/>
            <a:ext cx="7391400" cy="320675"/>
            <a:chOff x="144" y="1248"/>
            <a:chExt cx="4656" cy="201"/>
          </a:xfrm>
        </p:grpSpPr>
        <p:sp>
          <p:nvSpPr>
            <p:cNvPr id="1034" name="AutoShape 1036"/>
            <p:cNvSpPr>
              <a:spLocks noChangeArrowheads="1"/>
            </p:cNvSpPr>
            <p:nvPr/>
          </p:nvSpPr>
          <p:spPr bwMode="auto">
            <a:xfrm>
              <a:off x="384" y="1248"/>
              <a:ext cx="4416" cy="200"/>
            </a:xfrm>
            <a:prstGeom prst="roundRect">
              <a:avLst>
                <a:gd name="adj" fmla="val 0"/>
              </a:avLst>
            </a:pr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50000"/>
                </a:spcBef>
                <a:defRPr kumimoji="1" sz="2400" b="1">
                  <a:solidFill>
                    <a:schemeClr val="tx1"/>
                  </a:solidFill>
                  <a:latin typeface="Arial" panose="020B0604020202020204" pitchFamily="34" charset="0"/>
                  <a:ea typeface="宋体" panose="02010600030101010101" pitchFamily="2" charset="-122"/>
                </a:defRPr>
              </a:lvl1pPr>
              <a:lvl2pPr marL="742950" indent="-285750">
                <a:spcBef>
                  <a:spcPct val="50000"/>
                </a:spcBef>
                <a:defRPr kumimoji="1" sz="2400" b="1">
                  <a:solidFill>
                    <a:schemeClr val="tx1"/>
                  </a:solidFill>
                  <a:latin typeface="Arial" panose="020B0604020202020204" pitchFamily="34" charset="0"/>
                  <a:ea typeface="宋体" panose="02010600030101010101" pitchFamily="2" charset="-122"/>
                </a:defRPr>
              </a:lvl2pPr>
              <a:lvl3pPr marL="1143000" indent="-228600">
                <a:spcBef>
                  <a:spcPct val="50000"/>
                </a:spcBef>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50000"/>
                </a:spcBef>
                <a:defRPr kumimoji="1" sz="2400" b="1">
                  <a:solidFill>
                    <a:schemeClr val="tx1"/>
                  </a:solidFill>
                  <a:latin typeface="Arial" panose="020B0604020202020204" pitchFamily="34" charset="0"/>
                  <a:ea typeface="宋体" panose="02010600030101010101" pitchFamily="2" charset="-122"/>
                </a:defRPr>
              </a:lvl4pPr>
              <a:lvl5pPr marL="2057400" indent="-228600">
                <a:spcBef>
                  <a:spcPct val="50000"/>
                </a:spcBef>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defRPr kumimoji="1" sz="2400" b="1">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mtClean="0"/>
            </a:p>
          </p:txBody>
        </p:sp>
        <p:sp>
          <p:nvSpPr>
            <p:cNvPr id="1035" name="AutoShape 1037"/>
            <p:cNvSpPr>
              <a:spLocks noChangeArrowheads="1"/>
            </p:cNvSpPr>
            <p:nvPr/>
          </p:nvSpPr>
          <p:spPr bwMode="auto">
            <a:xfrm flipH="1">
              <a:off x="144" y="1248"/>
              <a:ext cx="248" cy="201"/>
            </a:xfrm>
            <a:prstGeom prst="flowChartDelay">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50000"/>
                </a:spcBef>
                <a:defRPr kumimoji="1" sz="2400" b="1">
                  <a:solidFill>
                    <a:schemeClr val="tx1"/>
                  </a:solidFill>
                  <a:latin typeface="Arial" panose="020B0604020202020204" pitchFamily="34" charset="0"/>
                  <a:ea typeface="宋体" panose="02010600030101010101" pitchFamily="2" charset="-122"/>
                </a:defRPr>
              </a:lvl1pPr>
              <a:lvl2pPr marL="742950" indent="-285750">
                <a:spcBef>
                  <a:spcPct val="50000"/>
                </a:spcBef>
                <a:defRPr kumimoji="1" sz="2400" b="1">
                  <a:solidFill>
                    <a:schemeClr val="tx1"/>
                  </a:solidFill>
                  <a:latin typeface="Arial" panose="020B0604020202020204" pitchFamily="34" charset="0"/>
                  <a:ea typeface="宋体" panose="02010600030101010101" pitchFamily="2" charset="-122"/>
                </a:defRPr>
              </a:lvl2pPr>
              <a:lvl3pPr marL="1143000" indent="-228600">
                <a:spcBef>
                  <a:spcPct val="50000"/>
                </a:spcBef>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50000"/>
                </a:spcBef>
                <a:defRPr kumimoji="1" sz="2400" b="1">
                  <a:solidFill>
                    <a:schemeClr val="tx1"/>
                  </a:solidFill>
                  <a:latin typeface="Arial" panose="020B0604020202020204" pitchFamily="34" charset="0"/>
                  <a:ea typeface="宋体" panose="02010600030101010101" pitchFamily="2" charset="-122"/>
                </a:defRPr>
              </a:lvl4pPr>
              <a:lvl5pPr marL="2057400" indent="-228600">
                <a:spcBef>
                  <a:spcPct val="50000"/>
                </a:spcBef>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defRPr kumimoji="1" sz="2400" b="1">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mtClean="0"/>
            </a:p>
          </p:txBody>
        </p:sp>
      </p:grpSp>
    </p:spTree>
  </p:cSld>
  <p:clrMap bg1="lt1" tx1="dk1" bg2="lt2" tx2="dk2" accent1="accent1" accent2="accent2" accent3="accent3" accent4="accent4" accent5="accent5" accent6="accent6" hlink="hlink" folHlink="folHlink"/>
  <p:sldLayoutIdLst>
    <p:sldLayoutId id="2147484176" r:id="rId1"/>
    <p:sldLayoutId id="2147484166" r:id="rId2"/>
    <p:sldLayoutId id="2147484167" r:id="rId3"/>
    <p:sldLayoutId id="2147484168" r:id="rId4"/>
    <p:sldLayoutId id="2147484169" r:id="rId5"/>
    <p:sldLayoutId id="2147484170" r:id="rId6"/>
    <p:sldLayoutId id="2147484171" r:id="rId7"/>
    <p:sldLayoutId id="2147484172" r:id="rId8"/>
    <p:sldLayoutId id="2147484173" r:id="rId9"/>
    <p:sldLayoutId id="2147484174" r:id="rId10"/>
    <p:sldLayoutId id="2147484175" r:id="rId11"/>
  </p:sldLayoutIdLst>
  <p:hf hdr="0" ftr="0" dt="0"/>
  <p:txStyles>
    <p:titleStyle>
      <a:lvl1pPr algn="l" rtl="0" eaLnBrk="0" fontAlgn="base" hangingPunct="0">
        <a:lnSpc>
          <a:spcPct val="90000"/>
        </a:lnSpc>
        <a:spcBef>
          <a:spcPct val="0"/>
        </a:spcBef>
        <a:spcAft>
          <a:spcPct val="0"/>
        </a:spcAft>
        <a:defRPr kumimoji="1" sz="3600" b="1">
          <a:solidFill>
            <a:schemeClr val="tx2"/>
          </a:solidFill>
          <a:latin typeface="+mj-lt"/>
          <a:ea typeface="+mj-ea"/>
          <a:cs typeface="+mj-cs"/>
        </a:defRPr>
      </a:lvl1pPr>
      <a:lvl2pPr algn="l" rtl="0" eaLnBrk="0" fontAlgn="base" hangingPunct="0">
        <a:lnSpc>
          <a:spcPct val="90000"/>
        </a:lnSpc>
        <a:spcBef>
          <a:spcPct val="0"/>
        </a:spcBef>
        <a:spcAft>
          <a:spcPct val="0"/>
        </a:spcAft>
        <a:defRPr kumimoji="1" sz="3600" b="1">
          <a:solidFill>
            <a:schemeClr val="tx2"/>
          </a:solidFill>
          <a:latin typeface="Arial" pitchFamily="34" charset="0"/>
          <a:ea typeface="宋体" pitchFamily="2" charset="-122"/>
        </a:defRPr>
      </a:lvl2pPr>
      <a:lvl3pPr algn="l" rtl="0" eaLnBrk="0" fontAlgn="base" hangingPunct="0">
        <a:lnSpc>
          <a:spcPct val="90000"/>
        </a:lnSpc>
        <a:spcBef>
          <a:spcPct val="0"/>
        </a:spcBef>
        <a:spcAft>
          <a:spcPct val="0"/>
        </a:spcAft>
        <a:defRPr kumimoji="1" sz="3600" b="1">
          <a:solidFill>
            <a:schemeClr val="tx2"/>
          </a:solidFill>
          <a:latin typeface="Arial" pitchFamily="34" charset="0"/>
          <a:ea typeface="宋体" pitchFamily="2" charset="-122"/>
        </a:defRPr>
      </a:lvl3pPr>
      <a:lvl4pPr algn="l" rtl="0" eaLnBrk="0" fontAlgn="base" hangingPunct="0">
        <a:lnSpc>
          <a:spcPct val="90000"/>
        </a:lnSpc>
        <a:spcBef>
          <a:spcPct val="0"/>
        </a:spcBef>
        <a:spcAft>
          <a:spcPct val="0"/>
        </a:spcAft>
        <a:defRPr kumimoji="1" sz="3600" b="1">
          <a:solidFill>
            <a:schemeClr val="tx2"/>
          </a:solidFill>
          <a:latin typeface="Arial" pitchFamily="34" charset="0"/>
          <a:ea typeface="宋体" pitchFamily="2" charset="-122"/>
        </a:defRPr>
      </a:lvl4pPr>
      <a:lvl5pPr algn="l" rtl="0" eaLnBrk="0" fontAlgn="base" hangingPunct="0">
        <a:lnSpc>
          <a:spcPct val="90000"/>
        </a:lnSpc>
        <a:spcBef>
          <a:spcPct val="0"/>
        </a:spcBef>
        <a:spcAft>
          <a:spcPct val="0"/>
        </a:spcAft>
        <a:defRPr kumimoji="1" sz="3600" b="1">
          <a:solidFill>
            <a:schemeClr val="tx2"/>
          </a:solidFill>
          <a:latin typeface="Arial" pitchFamily="34" charset="0"/>
          <a:ea typeface="宋体" pitchFamily="2" charset="-122"/>
        </a:defRPr>
      </a:lvl5pPr>
      <a:lvl6pPr marL="457200" algn="l" rtl="0" fontAlgn="base">
        <a:lnSpc>
          <a:spcPct val="90000"/>
        </a:lnSpc>
        <a:spcBef>
          <a:spcPct val="0"/>
        </a:spcBef>
        <a:spcAft>
          <a:spcPct val="0"/>
        </a:spcAft>
        <a:defRPr kumimoji="1" sz="3600" b="1">
          <a:solidFill>
            <a:schemeClr val="tx2"/>
          </a:solidFill>
          <a:latin typeface="Arial" pitchFamily="34" charset="0"/>
          <a:ea typeface="宋体" pitchFamily="2" charset="-122"/>
        </a:defRPr>
      </a:lvl6pPr>
      <a:lvl7pPr marL="914400" algn="l" rtl="0" fontAlgn="base">
        <a:lnSpc>
          <a:spcPct val="90000"/>
        </a:lnSpc>
        <a:spcBef>
          <a:spcPct val="0"/>
        </a:spcBef>
        <a:spcAft>
          <a:spcPct val="0"/>
        </a:spcAft>
        <a:defRPr kumimoji="1" sz="3600" b="1">
          <a:solidFill>
            <a:schemeClr val="tx2"/>
          </a:solidFill>
          <a:latin typeface="Arial" pitchFamily="34" charset="0"/>
          <a:ea typeface="宋体" pitchFamily="2" charset="-122"/>
        </a:defRPr>
      </a:lvl7pPr>
      <a:lvl8pPr marL="1371600" algn="l" rtl="0" fontAlgn="base">
        <a:lnSpc>
          <a:spcPct val="90000"/>
        </a:lnSpc>
        <a:spcBef>
          <a:spcPct val="0"/>
        </a:spcBef>
        <a:spcAft>
          <a:spcPct val="0"/>
        </a:spcAft>
        <a:defRPr kumimoji="1" sz="3600" b="1">
          <a:solidFill>
            <a:schemeClr val="tx2"/>
          </a:solidFill>
          <a:latin typeface="Arial" pitchFamily="34" charset="0"/>
          <a:ea typeface="宋体" pitchFamily="2" charset="-122"/>
        </a:defRPr>
      </a:lvl8pPr>
      <a:lvl9pPr marL="1828800" algn="l" rtl="0" fontAlgn="base">
        <a:lnSpc>
          <a:spcPct val="90000"/>
        </a:lnSpc>
        <a:spcBef>
          <a:spcPct val="0"/>
        </a:spcBef>
        <a:spcAft>
          <a:spcPct val="0"/>
        </a:spcAft>
        <a:defRPr kumimoji="1" sz="3600" b="1">
          <a:solidFill>
            <a:schemeClr val="tx2"/>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Clr>
          <a:schemeClr val="tx1"/>
        </a:buClr>
        <a:buSzPct val="150000"/>
        <a:buChar char="•"/>
        <a:defRPr kumimoji="1" sz="2800">
          <a:solidFill>
            <a:schemeClr val="tx1"/>
          </a:solidFill>
          <a:latin typeface="+mn-lt"/>
          <a:ea typeface="+mn-ea"/>
          <a:cs typeface="+mn-cs"/>
        </a:defRPr>
      </a:lvl1pPr>
      <a:lvl2pPr marL="742950" indent="-285750" algn="l" rtl="0" eaLnBrk="0" fontAlgn="base" hangingPunct="0">
        <a:spcBef>
          <a:spcPct val="20000"/>
        </a:spcBef>
        <a:spcAft>
          <a:spcPct val="0"/>
        </a:spcAft>
        <a:buClr>
          <a:srgbClr val="FF0066"/>
        </a:buClr>
        <a:buSzPct val="150000"/>
        <a:buChar char="•"/>
        <a:defRPr kumimoji="1" sz="2400">
          <a:solidFill>
            <a:schemeClr val="tx1"/>
          </a:solidFill>
          <a:latin typeface="+mn-lt"/>
          <a:ea typeface="+mn-ea"/>
        </a:defRPr>
      </a:lvl2pPr>
      <a:lvl3pPr marL="1143000" indent="-228600" algn="l" rtl="0" eaLnBrk="0" fontAlgn="base" hangingPunct="0">
        <a:spcBef>
          <a:spcPct val="20000"/>
        </a:spcBef>
        <a:spcAft>
          <a:spcPct val="0"/>
        </a:spcAft>
        <a:buClr>
          <a:schemeClr val="tx2"/>
        </a:buClr>
        <a:buSzPct val="150000"/>
        <a:buChar char="•"/>
        <a:defRPr kumimoji="1" sz="2000">
          <a:solidFill>
            <a:schemeClr val="tx1"/>
          </a:solidFill>
          <a:latin typeface="+mn-lt"/>
          <a:ea typeface="+mn-ea"/>
        </a:defRPr>
      </a:lvl3pPr>
      <a:lvl4pPr marL="1600200" indent="-228600" algn="l" rtl="0" eaLnBrk="0" fontAlgn="base" hangingPunct="0">
        <a:spcBef>
          <a:spcPct val="20000"/>
        </a:spcBef>
        <a:spcAft>
          <a:spcPct val="0"/>
        </a:spcAft>
        <a:buClr>
          <a:srgbClr val="0000FF"/>
        </a:buClr>
        <a:buSzPct val="150000"/>
        <a:buChar char="•"/>
        <a:defRPr kumimoji="1">
          <a:solidFill>
            <a:schemeClr val="tx1"/>
          </a:solidFill>
          <a:latin typeface="+mn-lt"/>
          <a:ea typeface="+mn-ea"/>
        </a:defRPr>
      </a:lvl4pPr>
      <a:lvl5pPr marL="2057400" indent="-228600" algn="l" rtl="0" eaLnBrk="0" fontAlgn="base" hangingPunct="0">
        <a:spcBef>
          <a:spcPct val="20000"/>
        </a:spcBef>
        <a:spcAft>
          <a:spcPct val="0"/>
        </a:spcAft>
        <a:buClr>
          <a:srgbClr val="660066"/>
        </a:buClr>
        <a:buSzPct val="150000"/>
        <a:buChar char="•"/>
        <a:defRPr kumimoji="1">
          <a:solidFill>
            <a:schemeClr val="tx1"/>
          </a:solidFill>
          <a:latin typeface="+mn-lt"/>
          <a:ea typeface="+mn-ea"/>
        </a:defRPr>
      </a:lvl5pPr>
      <a:lvl6pPr marL="2514600" indent="-228600" algn="l" rtl="0" fontAlgn="base">
        <a:spcBef>
          <a:spcPct val="20000"/>
        </a:spcBef>
        <a:spcAft>
          <a:spcPct val="0"/>
        </a:spcAft>
        <a:buClr>
          <a:srgbClr val="660066"/>
        </a:buClr>
        <a:buSzPct val="150000"/>
        <a:buChar char="•"/>
        <a:defRPr kumimoji="1">
          <a:solidFill>
            <a:schemeClr val="tx1"/>
          </a:solidFill>
          <a:latin typeface="+mn-lt"/>
          <a:ea typeface="+mn-ea"/>
        </a:defRPr>
      </a:lvl6pPr>
      <a:lvl7pPr marL="2971800" indent="-228600" algn="l" rtl="0" fontAlgn="base">
        <a:spcBef>
          <a:spcPct val="20000"/>
        </a:spcBef>
        <a:spcAft>
          <a:spcPct val="0"/>
        </a:spcAft>
        <a:buClr>
          <a:srgbClr val="660066"/>
        </a:buClr>
        <a:buSzPct val="150000"/>
        <a:buChar char="•"/>
        <a:defRPr kumimoji="1">
          <a:solidFill>
            <a:schemeClr val="tx1"/>
          </a:solidFill>
          <a:latin typeface="+mn-lt"/>
          <a:ea typeface="+mn-ea"/>
        </a:defRPr>
      </a:lvl7pPr>
      <a:lvl8pPr marL="3429000" indent="-228600" algn="l" rtl="0" fontAlgn="base">
        <a:spcBef>
          <a:spcPct val="20000"/>
        </a:spcBef>
        <a:spcAft>
          <a:spcPct val="0"/>
        </a:spcAft>
        <a:buClr>
          <a:srgbClr val="660066"/>
        </a:buClr>
        <a:buSzPct val="150000"/>
        <a:buChar char="•"/>
        <a:defRPr kumimoji="1">
          <a:solidFill>
            <a:schemeClr val="tx1"/>
          </a:solidFill>
          <a:latin typeface="+mn-lt"/>
          <a:ea typeface="+mn-ea"/>
        </a:defRPr>
      </a:lvl8pPr>
      <a:lvl9pPr marL="3886200" indent="-228600" algn="l" rtl="0" fontAlgn="base">
        <a:spcBef>
          <a:spcPct val="20000"/>
        </a:spcBef>
        <a:spcAft>
          <a:spcPct val="0"/>
        </a:spcAft>
        <a:buClr>
          <a:srgbClr val="660066"/>
        </a:buClr>
        <a:buSzPct val="150000"/>
        <a:buChar char="•"/>
        <a:defRPr kumimoji="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hyperlink" Target="mailto:sqh2006@aliyun.com" TargetMode="External"/><Relationship Id="rId5" Type="http://schemas.openxmlformats.org/officeDocument/2006/relationships/image" Target="../media/image1.wmf"/><Relationship Id="rId4" Type="http://schemas.openxmlformats.org/officeDocument/2006/relationships/oleObject" Target="../embeddings/oleObject1.bin"/></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3.wmf"/></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39.xml"/><Relationship Id="rId1" Type="http://schemas.openxmlformats.org/officeDocument/2006/relationships/slideLayout" Target="../slideLayouts/slideLayout2.xml"/><Relationship Id="rId5" Type="http://schemas.openxmlformats.org/officeDocument/2006/relationships/image" Target="../media/image6.wmf"/><Relationship Id="rId4" Type="http://schemas.openxmlformats.org/officeDocument/2006/relationships/image" Target="../media/image5.wmf"/></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notesSlide" Target="../notesSlides/notesSlide43.xml"/><Relationship Id="rId7" Type="http://schemas.openxmlformats.org/officeDocument/2006/relationships/image" Target="../media/image11.wmf"/><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10.wmf"/><Relationship Id="rId5" Type="http://schemas.openxmlformats.org/officeDocument/2006/relationships/image" Target="../media/image9.wmf"/><Relationship Id="rId4" Type="http://schemas.openxmlformats.org/officeDocument/2006/relationships/image" Target="../media/image8.wmf"/><Relationship Id="rId9" Type="http://schemas.openxmlformats.org/officeDocument/2006/relationships/image" Target="../media/image7.wmf"/></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12.wmf"/><Relationship Id="rId4" Type="http://schemas.openxmlformats.org/officeDocument/2006/relationships/oleObject" Target="../embeddings/oleObject4.bin"/></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notesSlide" Target="../notesSlides/notesSlide59.xml"/><Relationship Id="rId7" Type="http://schemas.openxmlformats.org/officeDocument/2006/relationships/image" Target="../media/image14.wmf"/><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oleObject" Target="../embeddings/oleObject6.bin"/><Relationship Id="rId5" Type="http://schemas.openxmlformats.org/officeDocument/2006/relationships/image" Target="../media/image13.wmf"/><Relationship Id="rId4" Type="http://schemas.openxmlformats.org/officeDocument/2006/relationships/oleObject" Target="../embeddings/oleObject5.bin"/></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841CB823-86EF-4493-9732-8A694E29DDDD}" type="slidenum">
              <a:rPr kumimoji="0" lang="en-US" altLang="zh-CN" sz="2600" smtClean="0">
                <a:solidFill>
                  <a:schemeClr val="bg1"/>
                </a:solidFill>
              </a:rPr>
              <a:pPr>
                <a:spcBef>
                  <a:spcPct val="0"/>
                </a:spcBef>
                <a:buClrTx/>
                <a:buSzTx/>
                <a:buFontTx/>
                <a:buNone/>
              </a:pPr>
              <a:t>1</a:t>
            </a:fld>
            <a:endParaRPr kumimoji="0" lang="en-US" altLang="zh-CN" sz="2600" smtClean="0">
              <a:solidFill>
                <a:schemeClr val="bg1"/>
              </a:solidFill>
            </a:endParaRPr>
          </a:p>
        </p:txBody>
      </p:sp>
      <p:sp>
        <p:nvSpPr>
          <p:cNvPr id="5123" name="Rectangle 3"/>
          <p:cNvSpPr>
            <a:spLocks noGrp="1" noChangeArrowheads="1"/>
          </p:cNvSpPr>
          <p:nvPr>
            <p:ph type="body" idx="1"/>
          </p:nvPr>
        </p:nvSpPr>
        <p:spPr/>
        <p:txBody>
          <a:bodyPr/>
          <a:lstStyle/>
          <a:p>
            <a:pPr eaLnBrk="1" hangingPunct="1"/>
            <a:endParaRPr lang="zh-CN" altLang="zh-CN" smtClean="0"/>
          </a:p>
        </p:txBody>
      </p:sp>
      <p:sp>
        <p:nvSpPr>
          <p:cNvPr id="5124" name="Rectangle 4"/>
          <p:cNvSpPr>
            <a:spLocks noChangeArrowheads="1"/>
          </p:cNvSpPr>
          <p:nvPr/>
        </p:nvSpPr>
        <p:spPr bwMode="auto">
          <a:xfrm>
            <a:off x="457200" y="0"/>
            <a:ext cx="8686800" cy="6858000"/>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endParaRPr lang="zh-CN" altLang="en-US" sz="2400"/>
          </a:p>
        </p:txBody>
      </p:sp>
      <p:sp>
        <p:nvSpPr>
          <p:cNvPr id="174088" name="Rectangle 8"/>
          <p:cNvSpPr>
            <a:spLocks noGrp="1" noChangeArrowheads="1"/>
          </p:cNvSpPr>
          <p:nvPr>
            <p:ph type="title"/>
          </p:nvPr>
        </p:nvSpPr>
        <p:spPr>
          <a:xfrm>
            <a:off x="1981200" y="1524000"/>
            <a:ext cx="5562600" cy="1524000"/>
          </a:xfrm>
          <a:noFill/>
        </p:spPr>
        <p:txBody>
          <a:bodyPr/>
          <a:lstStyle/>
          <a:p>
            <a:pPr eaLnBrk="1" hangingPunct="1"/>
            <a:r>
              <a:rPr lang="en-US" altLang="zh-CN" sz="4800" dirty="0" smtClean="0">
                <a:solidFill>
                  <a:schemeClr val="tx1"/>
                </a:solidFill>
                <a:latin typeface="楷体_GB2312" pitchFamily="49" charset="-122"/>
                <a:ea typeface="楷体_GB2312" pitchFamily="49" charset="-122"/>
              </a:rPr>
              <a:t>  </a:t>
            </a:r>
            <a:r>
              <a:rPr lang="zh-CN" altLang="en-US" sz="4800" dirty="0" smtClean="0">
                <a:solidFill>
                  <a:schemeClr val="tx1"/>
                </a:solidFill>
                <a:latin typeface="楷体_GB2312" pitchFamily="49" charset="-122"/>
                <a:ea typeface="楷体_GB2312" pitchFamily="49" charset="-122"/>
              </a:rPr>
              <a:t>软 件 工 程</a:t>
            </a:r>
            <a:br>
              <a:rPr lang="zh-CN" altLang="en-US" sz="4800" dirty="0" smtClean="0">
                <a:solidFill>
                  <a:schemeClr val="tx1"/>
                </a:solidFill>
                <a:latin typeface="楷体_GB2312" pitchFamily="49" charset="-122"/>
                <a:ea typeface="楷体_GB2312" pitchFamily="49" charset="-122"/>
              </a:rPr>
            </a:br>
            <a:r>
              <a:rPr lang="zh-CN" altLang="en-US" sz="4800" dirty="0" smtClean="0">
                <a:solidFill>
                  <a:schemeClr val="tx1"/>
                </a:solidFill>
                <a:latin typeface="楷体_GB2312" pitchFamily="49" charset="-122"/>
                <a:ea typeface="楷体_GB2312" pitchFamily="49" charset="-122"/>
              </a:rPr>
              <a:t> </a:t>
            </a:r>
            <a:r>
              <a:rPr lang="en-US" altLang="zh-CN" dirty="0" smtClean="0">
                <a:solidFill>
                  <a:schemeClr val="tx1"/>
                </a:solidFill>
                <a:latin typeface="Times New Roman" panose="02020603050405020304" pitchFamily="18" charset="0"/>
                <a:ea typeface="楷体_GB2312" pitchFamily="49" charset="-122"/>
              </a:rPr>
              <a:t>Software Engineering</a:t>
            </a:r>
            <a:endParaRPr lang="en-US" altLang="zh-CN" dirty="0" smtClean="0">
              <a:latin typeface="Times New Roman" panose="02020603050405020304" pitchFamily="18" charset="0"/>
              <a:ea typeface="楷体_GB2312" pitchFamily="49" charset="-122"/>
            </a:endParaRPr>
          </a:p>
        </p:txBody>
      </p:sp>
      <p:graphicFrame>
        <p:nvGraphicFramePr>
          <p:cNvPr id="174090" name="Object 10"/>
          <p:cNvGraphicFramePr>
            <a:graphicFrameLocks noChangeAspect="1"/>
          </p:cNvGraphicFramePr>
          <p:nvPr/>
        </p:nvGraphicFramePr>
        <p:xfrm>
          <a:off x="6461125" y="260350"/>
          <a:ext cx="2287588" cy="1630363"/>
        </p:xfrm>
        <a:graphic>
          <a:graphicData uri="http://schemas.openxmlformats.org/presentationml/2006/ole">
            <mc:AlternateContent xmlns:mc="http://schemas.openxmlformats.org/markup-compatibility/2006">
              <mc:Choice xmlns:v="urn:schemas-microsoft-com:vml" Requires="v">
                <p:oleObj spid="_x0000_s5182" name="剪辑" r:id="rId4" imgW="2287359" imgH="1631239" progId="MS_ClipArt_Gallery.2">
                  <p:embed/>
                </p:oleObj>
              </mc:Choice>
              <mc:Fallback>
                <p:oleObj name="剪辑" r:id="rId4" imgW="2287359" imgH="1631239" progId="MS_ClipArt_Gallery.2">
                  <p:embed/>
                  <p:pic>
                    <p:nvPicPr>
                      <p:cNvPr id="0" name="Object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25" y="260350"/>
                        <a:ext cx="2287588" cy="16303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74091" name="Rectangle 11"/>
          <p:cNvSpPr>
            <a:spLocks noChangeArrowheads="1"/>
          </p:cNvSpPr>
          <p:nvPr/>
        </p:nvSpPr>
        <p:spPr bwMode="auto">
          <a:xfrm>
            <a:off x="1143000" y="3433763"/>
            <a:ext cx="6705600" cy="3016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buFontTx/>
              <a:buNone/>
            </a:pPr>
            <a:r>
              <a:rPr lang="zh-CN" altLang="en-US" dirty="0">
                <a:ea typeface="楷体_GB2312" pitchFamily="49" charset="-122"/>
              </a:rPr>
              <a:t>主讲教师：史清华</a:t>
            </a:r>
          </a:p>
          <a:p>
            <a:pPr algn="ctr" eaLnBrk="1" hangingPunct="1">
              <a:lnSpc>
                <a:spcPct val="130000"/>
              </a:lnSpc>
              <a:buFontTx/>
              <a:buNone/>
            </a:pPr>
            <a:r>
              <a:rPr lang="en-US" altLang="zh-CN" sz="2400" dirty="0">
                <a:ea typeface="楷体_GB2312" pitchFamily="49" charset="-122"/>
              </a:rPr>
              <a:t>Instructor:  Shi </a:t>
            </a:r>
            <a:r>
              <a:rPr lang="en-US" altLang="zh-CN" sz="2400" dirty="0" err="1">
                <a:ea typeface="楷体_GB2312" pitchFamily="49" charset="-122"/>
              </a:rPr>
              <a:t>Qinghua</a:t>
            </a:r>
            <a:endParaRPr lang="en-US" altLang="zh-CN" sz="2400" dirty="0">
              <a:ea typeface="楷体_GB2312" pitchFamily="49" charset="-122"/>
            </a:endParaRPr>
          </a:p>
          <a:p>
            <a:pPr algn="ctr" eaLnBrk="1" hangingPunct="1">
              <a:lnSpc>
                <a:spcPct val="130000"/>
              </a:lnSpc>
              <a:buFontTx/>
              <a:buNone/>
            </a:pPr>
            <a:r>
              <a:rPr lang="en-US" altLang="zh-CN" sz="3200" dirty="0">
                <a:ea typeface="楷体_GB2312" pitchFamily="49" charset="-122"/>
              </a:rPr>
              <a:t> </a:t>
            </a:r>
            <a:r>
              <a:rPr lang="en-US" altLang="zh-CN" dirty="0">
                <a:latin typeface="Times New Roman" panose="02020603050405020304" pitchFamily="18" charset="0"/>
                <a:ea typeface="楷体_GB2312" pitchFamily="49" charset="-122"/>
              </a:rPr>
              <a:t>E-mail :  </a:t>
            </a:r>
            <a:r>
              <a:rPr lang="en-US" altLang="zh-CN" u="sng" dirty="0" smtClean="0">
                <a:latin typeface="Times New Roman" panose="02020603050405020304" pitchFamily="18" charset="0"/>
                <a:ea typeface="楷体_GB2312" pitchFamily="49" charset="-122"/>
                <a:hlinkClick r:id="rId6"/>
              </a:rPr>
              <a:t>sqh2006@aliyun.com</a:t>
            </a:r>
            <a:endParaRPr lang="en-US" altLang="zh-CN" u="sng" dirty="0" smtClean="0">
              <a:latin typeface="Times New Roman" panose="02020603050405020304" pitchFamily="18" charset="0"/>
              <a:ea typeface="楷体_GB2312" pitchFamily="49" charset="-122"/>
            </a:endParaRPr>
          </a:p>
          <a:p>
            <a:pPr algn="ctr" eaLnBrk="1" hangingPunct="1">
              <a:lnSpc>
                <a:spcPct val="130000"/>
              </a:lnSpc>
              <a:buFontTx/>
              <a:buNone/>
            </a:pPr>
            <a:r>
              <a:rPr lang="en-US" altLang="zh-CN" sz="2400" dirty="0" smtClean="0">
                <a:latin typeface="Times New Roman" panose="02020603050405020304" pitchFamily="18" charset="0"/>
                <a:ea typeface="楷体_GB2312" pitchFamily="49" charset="-122"/>
              </a:rPr>
              <a:t>Phone: 13685317987    </a:t>
            </a:r>
            <a:endParaRPr lang="en-US" altLang="zh-CN" sz="2400" dirty="0">
              <a:ea typeface="楷体_GB2312" pitchFamily="49" charset="-122"/>
            </a:endParaRPr>
          </a:p>
          <a:p>
            <a:pPr eaLnBrk="1" hangingPunct="1"/>
            <a:endParaRPr lang="en-US" altLang="zh-CN" dirty="0">
              <a:ea typeface="楷体_GB2312" pitchFamily="49" charset="-122"/>
            </a:endParaRPr>
          </a:p>
        </p:txBody>
      </p:sp>
    </p:spTree>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32" fill="hold" grpId="0" nodeType="afterEffect">
                                  <p:stCondLst>
                                    <p:cond delay="0"/>
                                  </p:stCondLst>
                                  <p:childTnLst>
                                    <p:set>
                                      <p:cBhvr>
                                        <p:cTn id="6" dur="1" fill="hold">
                                          <p:stCondLst>
                                            <p:cond delay="0"/>
                                          </p:stCondLst>
                                        </p:cTn>
                                        <p:tgtEl>
                                          <p:spTgt spid="174088"/>
                                        </p:tgtEl>
                                        <p:attrNameLst>
                                          <p:attrName>style.visibility</p:attrName>
                                        </p:attrNameLst>
                                      </p:cBhvr>
                                      <p:to>
                                        <p:strVal val="visible"/>
                                      </p:to>
                                    </p:set>
                                    <p:animEffect transition="in" filter="box(out)">
                                      <p:cBhvr>
                                        <p:cTn id="7" dur="500"/>
                                        <p:tgtEl>
                                          <p:spTgt spid="174088"/>
                                        </p:tgtEl>
                                      </p:cBhvr>
                                    </p:animEffect>
                                  </p:childTnLst>
                                </p:cTn>
                              </p:par>
                            </p:childTnLst>
                          </p:cTn>
                        </p:par>
                        <p:par>
                          <p:cTn id="8" fill="hold" nodeType="afterGroup">
                            <p:stCondLst>
                              <p:cond delay="500"/>
                            </p:stCondLst>
                            <p:childTnLst>
                              <p:par>
                                <p:cTn id="9" presetID="9" presetClass="entr" presetSubtype="0" fill="hold" nodeType="afterEffect">
                                  <p:stCondLst>
                                    <p:cond delay="0"/>
                                  </p:stCondLst>
                                  <p:childTnLst>
                                    <p:set>
                                      <p:cBhvr>
                                        <p:cTn id="10" dur="1" fill="hold">
                                          <p:stCondLst>
                                            <p:cond delay="0"/>
                                          </p:stCondLst>
                                        </p:cTn>
                                        <p:tgtEl>
                                          <p:spTgt spid="174090"/>
                                        </p:tgtEl>
                                        <p:attrNameLst>
                                          <p:attrName>style.visibility</p:attrName>
                                        </p:attrNameLst>
                                      </p:cBhvr>
                                      <p:to>
                                        <p:strVal val="visible"/>
                                      </p:to>
                                    </p:set>
                                    <p:animEffect transition="in" filter="dissolve">
                                      <p:cBhvr>
                                        <p:cTn id="11" dur="500"/>
                                        <p:tgtEl>
                                          <p:spTgt spid="174090"/>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5" presetClass="entr" presetSubtype="5" fill="hold" grpId="0" nodeType="clickEffect">
                                  <p:stCondLst>
                                    <p:cond delay="0"/>
                                  </p:stCondLst>
                                  <p:childTnLst>
                                    <p:set>
                                      <p:cBhvr>
                                        <p:cTn id="15" dur="1" fill="hold">
                                          <p:stCondLst>
                                            <p:cond delay="0"/>
                                          </p:stCondLst>
                                        </p:cTn>
                                        <p:tgtEl>
                                          <p:spTgt spid="174091">
                                            <p:txEl>
                                              <p:pRg st="0" end="0"/>
                                            </p:txEl>
                                          </p:spTgt>
                                        </p:tgtEl>
                                        <p:attrNameLst>
                                          <p:attrName>style.visibility</p:attrName>
                                        </p:attrNameLst>
                                      </p:cBhvr>
                                      <p:to>
                                        <p:strVal val="visible"/>
                                      </p:to>
                                    </p:set>
                                    <p:animEffect transition="in" filter="checkerboard(down)">
                                      <p:cBhvr>
                                        <p:cTn id="16" dur="500"/>
                                        <p:tgtEl>
                                          <p:spTgt spid="174091">
                                            <p:txEl>
                                              <p:pRg st="0" end="0"/>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5" presetClass="entr" presetSubtype="5" fill="hold" grpId="0" nodeType="clickEffect">
                                  <p:stCondLst>
                                    <p:cond delay="0"/>
                                  </p:stCondLst>
                                  <p:childTnLst>
                                    <p:set>
                                      <p:cBhvr>
                                        <p:cTn id="20" dur="1" fill="hold">
                                          <p:stCondLst>
                                            <p:cond delay="0"/>
                                          </p:stCondLst>
                                        </p:cTn>
                                        <p:tgtEl>
                                          <p:spTgt spid="174091">
                                            <p:txEl>
                                              <p:pRg st="1" end="1"/>
                                            </p:txEl>
                                          </p:spTgt>
                                        </p:tgtEl>
                                        <p:attrNameLst>
                                          <p:attrName>style.visibility</p:attrName>
                                        </p:attrNameLst>
                                      </p:cBhvr>
                                      <p:to>
                                        <p:strVal val="visible"/>
                                      </p:to>
                                    </p:set>
                                    <p:animEffect transition="in" filter="checkerboard(down)">
                                      <p:cBhvr>
                                        <p:cTn id="21" dur="500"/>
                                        <p:tgtEl>
                                          <p:spTgt spid="174091">
                                            <p:txEl>
                                              <p:pRg st="1" end="1"/>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5" presetClass="entr" presetSubtype="5" fill="hold" grpId="0" nodeType="clickEffect">
                                  <p:stCondLst>
                                    <p:cond delay="0"/>
                                  </p:stCondLst>
                                  <p:childTnLst>
                                    <p:set>
                                      <p:cBhvr>
                                        <p:cTn id="25" dur="1" fill="hold">
                                          <p:stCondLst>
                                            <p:cond delay="0"/>
                                          </p:stCondLst>
                                        </p:cTn>
                                        <p:tgtEl>
                                          <p:spTgt spid="174091">
                                            <p:txEl>
                                              <p:pRg st="2" end="2"/>
                                            </p:txEl>
                                          </p:spTgt>
                                        </p:tgtEl>
                                        <p:attrNameLst>
                                          <p:attrName>style.visibility</p:attrName>
                                        </p:attrNameLst>
                                      </p:cBhvr>
                                      <p:to>
                                        <p:strVal val="visible"/>
                                      </p:to>
                                    </p:set>
                                    <p:animEffect transition="in" filter="checkerboard(down)">
                                      <p:cBhvr>
                                        <p:cTn id="26" dur="500"/>
                                        <p:tgtEl>
                                          <p:spTgt spid="174091">
                                            <p:txEl>
                                              <p:pRg st="2" end="2"/>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5" presetClass="entr" presetSubtype="5" fill="hold" grpId="0" nodeType="clickEffect">
                                  <p:stCondLst>
                                    <p:cond delay="0"/>
                                  </p:stCondLst>
                                  <p:childTnLst>
                                    <p:set>
                                      <p:cBhvr>
                                        <p:cTn id="30" dur="1" fill="hold">
                                          <p:stCondLst>
                                            <p:cond delay="0"/>
                                          </p:stCondLst>
                                        </p:cTn>
                                        <p:tgtEl>
                                          <p:spTgt spid="174091">
                                            <p:txEl>
                                              <p:pRg st="3" end="3"/>
                                            </p:txEl>
                                          </p:spTgt>
                                        </p:tgtEl>
                                        <p:attrNameLst>
                                          <p:attrName>style.visibility</p:attrName>
                                        </p:attrNameLst>
                                      </p:cBhvr>
                                      <p:to>
                                        <p:strVal val="visible"/>
                                      </p:to>
                                    </p:set>
                                    <p:animEffect transition="in" filter="checkerboard(down)">
                                      <p:cBhvr>
                                        <p:cTn id="31" dur="500"/>
                                        <p:tgtEl>
                                          <p:spTgt spid="17409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088" grpId="0" autoUpdateAnimBg="0"/>
      <p:bldP spid="174091" grpId="0" build="p" autoUpdateAnimBg="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0006EF10-86EE-4F25-83B4-AC87DEE75A0B}" type="slidenum">
              <a:rPr kumimoji="0" lang="en-US" altLang="zh-CN" sz="2600" smtClean="0">
                <a:solidFill>
                  <a:schemeClr val="bg1"/>
                </a:solidFill>
              </a:rPr>
              <a:pPr>
                <a:spcBef>
                  <a:spcPct val="0"/>
                </a:spcBef>
                <a:buClrTx/>
                <a:buSzTx/>
                <a:buFontTx/>
                <a:buNone/>
              </a:pPr>
              <a:t>10</a:t>
            </a:fld>
            <a:endParaRPr kumimoji="0" lang="en-US" altLang="zh-CN" sz="2600" smtClean="0">
              <a:solidFill>
                <a:schemeClr val="bg1"/>
              </a:solidFill>
            </a:endParaRPr>
          </a:p>
        </p:txBody>
      </p:sp>
      <p:sp>
        <p:nvSpPr>
          <p:cNvPr id="11267" name="Rectangle 2"/>
          <p:cNvSpPr>
            <a:spLocks noGrp="1" noChangeArrowheads="1"/>
          </p:cNvSpPr>
          <p:nvPr>
            <p:ph type="title"/>
          </p:nvPr>
        </p:nvSpPr>
        <p:spPr>
          <a:xfrm>
            <a:off x="914400" y="533400"/>
            <a:ext cx="8001000" cy="838200"/>
          </a:xfrm>
        </p:spPr>
        <p:txBody>
          <a:bodyPr/>
          <a:lstStyle/>
          <a:p>
            <a:pPr eaLnBrk="1" hangingPunct="1"/>
            <a:r>
              <a:rPr lang="en-US" altLang="zh-CN" sz="5400" smtClean="0">
                <a:solidFill>
                  <a:srgbClr val="000000"/>
                </a:solidFill>
                <a:latin typeface="Monotype Corsiva" panose="03010101010201010101" pitchFamily="66" charset="0"/>
                <a:ea typeface="楷体_GB2312" pitchFamily="49" charset="-122"/>
              </a:rPr>
              <a:t>       Software   Engineering</a:t>
            </a:r>
          </a:p>
        </p:txBody>
      </p:sp>
      <p:sp>
        <p:nvSpPr>
          <p:cNvPr id="11268" name="Rectangle 3"/>
          <p:cNvSpPr>
            <a:spLocks noGrp="1" noChangeArrowheads="1"/>
          </p:cNvSpPr>
          <p:nvPr>
            <p:ph type="body" idx="1"/>
          </p:nvPr>
        </p:nvSpPr>
        <p:spPr>
          <a:xfrm>
            <a:off x="609600" y="1728788"/>
            <a:ext cx="8534400" cy="5129212"/>
          </a:xfrm>
        </p:spPr>
        <p:txBody>
          <a:bodyPr/>
          <a:lstStyle/>
          <a:p>
            <a:pPr lvl="1" eaLnBrk="1" hangingPunct="1">
              <a:lnSpc>
                <a:spcPct val="90000"/>
              </a:lnSpc>
              <a:buClr>
                <a:srgbClr val="0099CC"/>
              </a:buClr>
              <a:buSzPct val="120000"/>
              <a:buFont typeface="Wingdings" panose="05000000000000000000" pitchFamily="2" charset="2"/>
              <a:buChar char="§"/>
            </a:pPr>
            <a:r>
              <a:rPr lang="zh-CN" altLang="en-US" b="1" smtClean="0"/>
              <a:t>那么，</a:t>
            </a:r>
            <a:r>
              <a:rPr lang="en-US" altLang="zh-CN" b="1" smtClean="0"/>
              <a:t>SE</a:t>
            </a:r>
            <a:r>
              <a:rPr lang="zh-CN" altLang="en-US" b="1" smtClean="0"/>
              <a:t>有现成思想方法或规范可遵循吗？</a:t>
            </a:r>
          </a:p>
          <a:p>
            <a:pPr lvl="1" eaLnBrk="1" hangingPunct="1">
              <a:lnSpc>
                <a:spcPct val="90000"/>
              </a:lnSpc>
              <a:buClr>
                <a:srgbClr val="0099CC"/>
              </a:buClr>
              <a:buSzPct val="120000"/>
              <a:buFont typeface="Wingdings" panose="05000000000000000000" pitchFamily="2" charset="2"/>
              <a:buNone/>
            </a:pPr>
            <a:r>
              <a:rPr lang="zh-CN" altLang="en-US" b="1" smtClean="0"/>
              <a:t>        </a:t>
            </a:r>
            <a:r>
              <a:rPr lang="en-US" altLang="zh-CN" b="1" smtClean="0"/>
              <a:t>-----PSP/</a:t>
            </a:r>
            <a:r>
              <a:rPr lang="en-US" altLang="zh-CN" b="1" u="sng" smtClean="0">
                <a:solidFill>
                  <a:schemeClr val="bg2"/>
                </a:solidFill>
              </a:rPr>
              <a:t>TSPi</a:t>
            </a:r>
            <a:r>
              <a:rPr lang="en-US" altLang="zh-CN" b="1" u="sng" smtClean="0">
                <a:solidFill>
                  <a:srgbClr val="0000FF"/>
                </a:solidFill>
              </a:rPr>
              <a:t>/CMMI(</a:t>
            </a:r>
            <a:r>
              <a:rPr lang="zh-CN" altLang="en-US" b="1" u="sng" smtClean="0">
                <a:solidFill>
                  <a:srgbClr val="0000FF"/>
                </a:solidFill>
              </a:rPr>
              <a:t>重量级的</a:t>
            </a:r>
            <a:r>
              <a:rPr lang="en-US" altLang="zh-CN" b="1" u="sng" smtClean="0">
                <a:solidFill>
                  <a:srgbClr val="0000FF"/>
                </a:solidFill>
              </a:rPr>
              <a:t>)</a:t>
            </a:r>
            <a:endParaRPr lang="en-US" altLang="zh-CN" b="1" smtClean="0"/>
          </a:p>
          <a:p>
            <a:pPr lvl="1" eaLnBrk="1" hangingPunct="1">
              <a:lnSpc>
                <a:spcPct val="90000"/>
              </a:lnSpc>
              <a:buClr>
                <a:srgbClr val="0099CC"/>
              </a:buClr>
              <a:buSzPct val="120000"/>
              <a:buFont typeface="Wingdings" panose="05000000000000000000" pitchFamily="2" charset="2"/>
              <a:buNone/>
            </a:pPr>
            <a:r>
              <a:rPr lang="en-US" altLang="zh-CN" b="1" smtClean="0"/>
              <a:t>        -----RUP(</a:t>
            </a:r>
            <a:r>
              <a:rPr lang="zh-CN" altLang="en-US" b="1" smtClean="0"/>
              <a:t>中等量级的</a:t>
            </a:r>
            <a:r>
              <a:rPr lang="en-US" altLang="zh-CN" b="1" smtClean="0"/>
              <a:t>)</a:t>
            </a:r>
          </a:p>
          <a:p>
            <a:pPr lvl="1" eaLnBrk="1" hangingPunct="1">
              <a:lnSpc>
                <a:spcPct val="90000"/>
              </a:lnSpc>
              <a:buClr>
                <a:srgbClr val="0099CC"/>
              </a:buClr>
              <a:buSzPct val="120000"/>
              <a:buFont typeface="Wingdings" panose="05000000000000000000" pitchFamily="2" charset="2"/>
              <a:buNone/>
            </a:pPr>
            <a:r>
              <a:rPr lang="en-US" altLang="zh-CN" b="1" smtClean="0"/>
              <a:t>        -----Agile/XP(</a:t>
            </a:r>
            <a:r>
              <a:rPr lang="zh-CN" altLang="en-US" b="1" smtClean="0"/>
              <a:t>轻量级的</a:t>
            </a:r>
            <a:r>
              <a:rPr lang="en-US" altLang="zh-CN" b="1" smtClean="0"/>
              <a:t>)    </a:t>
            </a:r>
          </a:p>
          <a:p>
            <a:pPr lvl="1" eaLnBrk="1" hangingPunct="1">
              <a:lnSpc>
                <a:spcPct val="90000"/>
              </a:lnSpc>
              <a:buClr>
                <a:srgbClr val="0099CC"/>
              </a:buClr>
              <a:buSzPct val="120000"/>
              <a:buFont typeface="Wingdings" panose="05000000000000000000" pitchFamily="2" charset="2"/>
              <a:buNone/>
            </a:pPr>
            <a:r>
              <a:rPr lang="en-US" altLang="zh-CN" b="1" smtClean="0"/>
              <a:t> </a:t>
            </a:r>
            <a:r>
              <a:rPr lang="zh-CN" altLang="en-US" b="1" smtClean="0"/>
              <a:t>问题：</a:t>
            </a:r>
            <a:r>
              <a:rPr lang="zh-CN" altLang="en-US" b="1" smtClean="0">
                <a:solidFill>
                  <a:schemeClr val="bg2"/>
                </a:solidFill>
                <a:latin typeface="宋体" panose="02010600030101010101" pitchFamily="2" charset="-122"/>
              </a:rPr>
              <a:t>软件成熟度为</a:t>
            </a:r>
            <a:r>
              <a:rPr lang="en-US" altLang="zh-CN" b="1" smtClean="0">
                <a:solidFill>
                  <a:schemeClr val="bg2"/>
                </a:solidFill>
                <a:latin typeface="宋体" panose="02010600030101010101" pitchFamily="2" charset="-122"/>
              </a:rPr>
              <a:t>CMMI 1</a:t>
            </a:r>
            <a:r>
              <a:rPr lang="zh-CN" altLang="en-US" b="1" smtClean="0">
                <a:solidFill>
                  <a:schemeClr val="bg2"/>
                </a:solidFill>
                <a:latin typeface="宋体" panose="02010600030101010101" pitchFamily="2" charset="-122"/>
              </a:rPr>
              <a:t>级或</a:t>
            </a:r>
            <a:r>
              <a:rPr lang="en-US" altLang="zh-CN" b="1" smtClean="0">
                <a:solidFill>
                  <a:schemeClr val="bg2"/>
                </a:solidFill>
                <a:latin typeface="宋体" panose="02010600030101010101" pitchFamily="2" charset="-122"/>
              </a:rPr>
              <a:t>2</a:t>
            </a:r>
            <a:r>
              <a:rPr lang="zh-CN" altLang="en-US" b="1" smtClean="0">
                <a:solidFill>
                  <a:schemeClr val="bg2"/>
                </a:solidFill>
                <a:latin typeface="宋体" panose="02010600030101010101" pitchFamily="2" charset="-122"/>
              </a:rPr>
              <a:t>级的某些国内企业开发出的软件是真正好用的，而有的企业即使通过了</a:t>
            </a:r>
            <a:r>
              <a:rPr lang="en-US" altLang="zh-CN" b="1" smtClean="0">
                <a:solidFill>
                  <a:schemeClr val="bg2"/>
                </a:solidFill>
                <a:latin typeface="宋体" panose="02010600030101010101" pitchFamily="2" charset="-122"/>
              </a:rPr>
              <a:t>CMM 5</a:t>
            </a:r>
            <a:r>
              <a:rPr lang="zh-CN" altLang="en-US" b="1" smtClean="0">
                <a:solidFill>
                  <a:schemeClr val="bg2"/>
                </a:solidFill>
                <a:latin typeface="宋体" panose="02010600030101010101" pitchFamily="2" charset="-122"/>
              </a:rPr>
              <a:t>级认证，也无法保证它交付好的软件（一个可度量的软件过程不一定就是一个好的成功的软件过程 ）（同样规范面前人是活的，有质量差异，这就是软件工程的复杂性）</a:t>
            </a:r>
          </a:p>
          <a:p>
            <a:pPr lvl="1" eaLnBrk="1" hangingPunct="1">
              <a:lnSpc>
                <a:spcPct val="90000"/>
              </a:lnSpc>
              <a:buClr>
                <a:srgbClr val="0099CC"/>
              </a:buClr>
              <a:buSzPct val="120000"/>
              <a:buFont typeface="Wingdings" panose="05000000000000000000" pitchFamily="2" charset="2"/>
              <a:buNone/>
            </a:pPr>
            <a:r>
              <a:rPr lang="zh-CN" altLang="en-US" sz="1000" b="1" smtClean="0">
                <a:solidFill>
                  <a:schemeClr val="bg2"/>
                </a:solidFill>
                <a:latin typeface="宋体" panose="02010600030101010101" pitchFamily="2" charset="-122"/>
              </a:rPr>
              <a:t> </a:t>
            </a:r>
            <a:r>
              <a:rPr lang="zh-CN" altLang="en-US" b="1" smtClean="0">
                <a:solidFill>
                  <a:schemeClr val="bg2"/>
                </a:solidFill>
                <a:latin typeface="宋体" panose="02010600030101010101" pitchFamily="2" charset="-122"/>
              </a:rPr>
              <a:t>难受</a:t>
            </a:r>
            <a:r>
              <a:rPr lang="en-US" altLang="zh-CN" b="1" smtClean="0">
                <a:solidFill>
                  <a:schemeClr val="bg2"/>
                </a:solidFill>
                <a:latin typeface="宋体" panose="02010600030101010101" pitchFamily="2" charset="-122"/>
              </a:rPr>
              <a:t>:</a:t>
            </a:r>
            <a:r>
              <a:rPr lang="zh-CN" altLang="en-US" b="1" smtClean="0">
                <a:solidFill>
                  <a:schemeClr val="bg2"/>
                </a:solidFill>
                <a:latin typeface="宋体" panose="02010600030101010101" pitchFamily="2" charset="-122"/>
              </a:rPr>
              <a:t>软件工程现有规范背后的思想及方法是非文化派生 </a:t>
            </a:r>
          </a:p>
          <a:p>
            <a:pPr lvl="1" eaLnBrk="1" hangingPunct="1">
              <a:lnSpc>
                <a:spcPct val="90000"/>
              </a:lnSpc>
              <a:buClr>
                <a:srgbClr val="0099CC"/>
              </a:buClr>
              <a:buSzPct val="120000"/>
              <a:buFont typeface="Wingdings" panose="05000000000000000000" pitchFamily="2" charset="2"/>
              <a:buNone/>
            </a:pPr>
            <a:r>
              <a:rPr lang="zh-CN" altLang="en-US" b="1" smtClean="0"/>
              <a:t> 出路：遵守规范和培养思想并重</a:t>
            </a:r>
            <a:r>
              <a:rPr lang="en-US" altLang="zh-CN" b="1" smtClean="0"/>
              <a:t>. (</a:t>
            </a:r>
            <a:r>
              <a:rPr lang="en-US" altLang="zh-CN" sz="2000" b="1" smtClean="0"/>
              <a:t>top to down strategy</a:t>
            </a:r>
            <a:r>
              <a:rPr lang="en-US" altLang="zh-CN" b="1" smtClean="0"/>
              <a:t>)</a:t>
            </a:r>
          </a:p>
          <a:p>
            <a:pPr lvl="1" eaLnBrk="1" hangingPunct="1">
              <a:lnSpc>
                <a:spcPct val="90000"/>
              </a:lnSpc>
              <a:buClr>
                <a:srgbClr val="0099CC"/>
              </a:buClr>
              <a:buSzPct val="120000"/>
              <a:buFont typeface="Wingdings" panose="05000000000000000000" pitchFamily="2" charset="2"/>
              <a:buChar char="§"/>
            </a:pPr>
            <a:r>
              <a:rPr lang="en-US" altLang="zh-CN" b="1" smtClean="0"/>
              <a:t>SE</a:t>
            </a:r>
            <a:r>
              <a:rPr lang="zh-CN" altLang="en-US" b="1" smtClean="0"/>
              <a:t>教育：始于思想熏陶</a:t>
            </a:r>
            <a:r>
              <a:rPr lang="en-US" altLang="zh-CN" b="1" smtClean="0"/>
              <a:t>(</a:t>
            </a:r>
            <a:r>
              <a:rPr lang="zh-CN" altLang="en-US" b="1" smtClean="0"/>
              <a:t>希望长出来的树苗一开始就是正的而不是歪的</a:t>
            </a:r>
            <a:r>
              <a:rPr lang="en-US" altLang="zh-CN" b="1" smtClean="0"/>
              <a:t>) (</a:t>
            </a:r>
            <a:r>
              <a:rPr lang="zh-CN" altLang="en-US" b="1" smtClean="0"/>
              <a:t>这也是选择英文教材的原因之一，有时候不经意的一小段话源自深刻经验，可能给人很大启发</a:t>
            </a:r>
            <a:r>
              <a:rPr lang="en-US" altLang="zh-CN" b="1" smtClean="0"/>
              <a:t>) </a:t>
            </a:r>
          </a:p>
        </p:txBody>
      </p:sp>
      <p:sp>
        <p:nvSpPr>
          <p:cNvPr id="11269" name="Text Box 4"/>
          <p:cNvSpPr txBox="1">
            <a:spLocks noChangeArrowheads="1"/>
          </p:cNvSpPr>
          <p:nvPr/>
        </p:nvSpPr>
        <p:spPr bwMode="auto">
          <a:xfrm>
            <a:off x="6875463" y="2492375"/>
            <a:ext cx="2057400" cy="831850"/>
          </a:xfrm>
          <a:prstGeom prst="rect">
            <a:avLst/>
          </a:prstGeom>
          <a:noFill/>
          <a:ln w="9525">
            <a:solidFill>
              <a:srgbClr val="80008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en-US" sz="2400">
                <a:solidFill>
                  <a:srgbClr val="0099CC"/>
                </a:solidFill>
                <a:latin typeface="Times New Roman" panose="02020603050405020304" pitchFamily="18" charset="0"/>
              </a:rPr>
              <a:t>技术工艺上可保证先进性</a:t>
            </a:r>
          </a:p>
        </p:txBody>
      </p:sp>
      <p:sp>
        <p:nvSpPr>
          <p:cNvPr id="11270" name="Line 5"/>
          <p:cNvSpPr>
            <a:spLocks noChangeShapeType="1"/>
          </p:cNvSpPr>
          <p:nvPr/>
        </p:nvSpPr>
        <p:spPr bwMode="auto">
          <a:xfrm>
            <a:off x="6084888" y="2492375"/>
            <a:ext cx="790575" cy="233363"/>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1271" name="Line 6"/>
          <p:cNvSpPr>
            <a:spLocks noChangeShapeType="1"/>
          </p:cNvSpPr>
          <p:nvPr/>
        </p:nvSpPr>
        <p:spPr bwMode="auto">
          <a:xfrm>
            <a:off x="5003800" y="3082925"/>
            <a:ext cx="1800225" cy="58738"/>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1272" name="Text Box 7"/>
          <p:cNvSpPr txBox="1">
            <a:spLocks noChangeArrowheads="1"/>
          </p:cNvSpPr>
          <p:nvPr/>
        </p:nvSpPr>
        <p:spPr bwMode="auto">
          <a:xfrm>
            <a:off x="7612063" y="1773238"/>
            <a:ext cx="1441450" cy="476250"/>
          </a:xfrm>
          <a:prstGeom prst="rect">
            <a:avLst/>
          </a:prstGeom>
          <a:noFill/>
          <a:ln w="19050">
            <a:solidFill>
              <a:srgbClr val="8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en-US" sz="2400">
                <a:solidFill>
                  <a:srgbClr val="CC0000"/>
                </a:solidFill>
                <a:latin typeface="Times New Roman" panose="02020603050405020304" pitchFamily="18" charset="0"/>
              </a:rPr>
              <a:t>工艺层面</a:t>
            </a:r>
          </a:p>
        </p:txBody>
      </p:sp>
      <p:sp>
        <p:nvSpPr>
          <p:cNvPr id="11273" name="Line 8"/>
          <p:cNvSpPr>
            <a:spLocks noChangeShapeType="1"/>
          </p:cNvSpPr>
          <p:nvPr/>
        </p:nvSpPr>
        <p:spPr bwMode="auto">
          <a:xfrm flipH="1">
            <a:off x="8029575" y="2205038"/>
            <a:ext cx="71438" cy="287337"/>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1274" name="Line 5"/>
          <p:cNvSpPr>
            <a:spLocks noChangeShapeType="1"/>
          </p:cNvSpPr>
          <p:nvPr/>
        </p:nvSpPr>
        <p:spPr bwMode="auto">
          <a:xfrm>
            <a:off x="4818063" y="2725738"/>
            <a:ext cx="2049462" cy="198437"/>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B250AA62-ABFC-4D20-8919-94B021FE8C51}" type="slidenum">
              <a:rPr kumimoji="0" lang="en-US" altLang="zh-CN" sz="2600" smtClean="0">
                <a:solidFill>
                  <a:schemeClr val="bg1"/>
                </a:solidFill>
              </a:rPr>
              <a:pPr>
                <a:spcBef>
                  <a:spcPct val="0"/>
                </a:spcBef>
                <a:buClrTx/>
                <a:buSzTx/>
                <a:buFontTx/>
                <a:buNone/>
              </a:pPr>
              <a:t>100</a:t>
            </a:fld>
            <a:endParaRPr kumimoji="0" lang="en-US" altLang="zh-CN" sz="2600" smtClean="0">
              <a:solidFill>
                <a:schemeClr val="bg1"/>
              </a:solidFill>
            </a:endParaRPr>
          </a:p>
        </p:txBody>
      </p:sp>
      <p:sp>
        <p:nvSpPr>
          <p:cNvPr id="173059" name="Rectangle 2"/>
          <p:cNvSpPr>
            <a:spLocks noGrp="1" noChangeArrowheads="1"/>
          </p:cNvSpPr>
          <p:nvPr>
            <p:ph type="title"/>
          </p:nvPr>
        </p:nvSpPr>
        <p:spPr/>
        <p:txBody>
          <a:bodyPr/>
          <a:lstStyle/>
          <a:p>
            <a:pPr eaLnBrk="1" hangingPunct="1"/>
            <a:r>
              <a:rPr lang="en-US" altLang="zh-CN" sz="3200" smtClean="0"/>
              <a:t>Chapter 1  Why Software Engineering</a:t>
            </a:r>
          </a:p>
        </p:txBody>
      </p:sp>
      <p:sp>
        <p:nvSpPr>
          <p:cNvPr id="173060" name="Rectangle 3"/>
          <p:cNvSpPr>
            <a:spLocks noGrp="1" noChangeArrowheads="1"/>
          </p:cNvSpPr>
          <p:nvPr>
            <p:ph type="body" idx="1"/>
          </p:nvPr>
        </p:nvSpPr>
        <p:spPr>
          <a:xfrm>
            <a:off x="838200" y="1752600"/>
            <a:ext cx="8305800" cy="5105400"/>
          </a:xfrm>
        </p:spPr>
        <p:txBody>
          <a:bodyPr/>
          <a:lstStyle/>
          <a:p>
            <a:pPr eaLnBrk="1" hangingPunct="1">
              <a:buFontTx/>
              <a:buNone/>
            </a:pPr>
            <a:r>
              <a:rPr lang="en-US" altLang="zh-CN" sz="2400" b="1" smtClean="0"/>
              <a:t>   B:                          </a:t>
            </a:r>
            <a:r>
              <a:rPr lang="en-US" altLang="zh-CN" sz="3200" b="1" baseline="-36000" smtClean="0"/>
              <a:t>decide</a:t>
            </a:r>
            <a:r>
              <a:rPr lang="en-US" altLang="zh-CN" sz="3200" b="1" smtClean="0"/>
              <a:t> </a:t>
            </a:r>
            <a:r>
              <a:rPr lang="en-US" altLang="zh-CN" sz="2400" b="1" smtClean="0"/>
              <a:t>        </a:t>
            </a:r>
            <a:r>
              <a:rPr lang="en-US" altLang="zh-CN" sz="3200" b="1" baseline="-38000" smtClean="0"/>
              <a:t>decide</a:t>
            </a:r>
          </a:p>
          <a:p>
            <a:pPr eaLnBrk="1" hangingPunct="1">
              <a:buFontTx/>
              <a:buNone/>
            </a:pPr>
            <a:r>
              <a:rPr lang="en-US" altLang="zh-CN" sz="2400" b="1" smtClean="0"/>
              <a:t>      audience rating           rate           other factors</a:t>
            </a:r>
          </a:p>
          <a:p>
            <a:pPr eaLnBrk="1" hangingPunct="1">
              <a:buFontTx/>
              <a:buNone/>
            </a:pPr>
            <a:r>
              <a:rPr lang="en-US" altLang="zh-CN" sz="2400" b="1" smtClean="0"/>
              <a:t>                                            </a:t>
            </a:r>
            <a:r>
              <a:rPr lang="zh-CN" altLang="en-US" sz="3200" b="1" baseline="30000" smtClean="0"/>
              <a:t>收费</a:t>
            </a:r>
            <a:r>
              <a:rPr lang="zh-CN" altLang="en-US" sz="2400" b="1" smtClean="0"/>
              <a:t>           </a:t>
            </a:r>
            <a:r>
              <a:rPr lang="en-US" altLang="zh-CN" sz="2400" b="1" smtClean="0"/>
              <a:t>restraints(P37)</a:t>
            </a:r>
          </a:p>
          <a:p>
            <a:pPr eaLnBrk="1" hangingPunct="1">
              <a:buFontTx/>
              <a:buNone/>
            </a:pPr>
            <a:r>
              <a:rPr lang="en-US" altLang="zh-CN" sz="2400" b="1" smtClean="0"/>
              <a:t>   C: system content diagram(P37---fig1.17)</a:t>
            </a:r>
          </a:p>
          <a:p>
            <a:pPr eaLnBrk="1" hangingPunct="1">
              <a:buFontTx/>
              <a:buNone/>
            </a:pPr>
            <a:endParaRPr lang="en-US" altLang="zh-CN" sz="2400" b="1" smtClean="0"/>
          </a:p>
          <a:p>
            <a:pPr eaLnBrk="1" hangingPunct="1">
              <a:buFontTx/>
              <a:buNone/>
            </a:pPr>
            <a:r>
              <a:rPr lang="en-US" altLang="zh-CN" sz="2400" b="1" smtClean="0"/>
              <a:t>                       </a:t>
            </a:r>
            <a:r>
              <a:rPr lang="zh-CN" altLang="en-US" sz="2400" b="1" smtClean="0"/>
              <a:t>：</a:t>
            </a:r>
            <a:r>
              <a:rPr lang="en-US" altLang="zh-CN" sz="2400" b="1" smtClean="0"/>
              <a:t>the Piccadilly system and its boundary</a:t>
            </a:r>
          </a:p>
          <a:p>
            <a:pPr eaLnBrk="1" hangingPunct="1">
              <a:buFontTx/>
              <a:buNone/>
            </a:pPr>
            <a:endParaRPr lang="en-US" altLang="zh-CN" sz="2400" b="1" smtClean="0"/>
          </a:p>
          <a:p>
            <a:pPr eaLnBrk="1" hangingPunct="1">
              <a:buFontTx/>
              <a:buNone/>
            </a:pPr>
            <a:r>
              <a:rPr lang="en-US" altLang="zh-CN" sz="2400" b="1" smtClean="0"/>
              <a:t>                         </a:t>
            </a:r>
            <a:r>
              <a:rPr lang="zh-CN" altLang="en-US" sz="2400" b="1" smtClean="0"/>
              <a:t>：</a:t>
            </a:r>
            <a:r>
              <a:rPr lang="en-US" altLang="zh-CN" sz="2400" b="1" smtClean="0"/>
              <a:t>the other items that can affect the </a:t>
            </a:r>
          </a:p>
          <a:p>
            <a:pPr eaLnBrk="1" hangingPunct="1">
              <a:buFontTx/>
              <a:buNone/>
            </a:pPr>
            <a:r>
              <a:rPr lang="en-US" altLang="zh-CN" sz="2400" b="1" smtClean="0"/>
              <a:t>                             working of the Piccadilly system  </a:t>
            </a:r>
          </a:p>
          <a:p>
            <a:pPr eaLnBrk="1" hangingPunct="1">
              <a:buFontTx/>
              <a:buNone/>
            </a:pPr>
            <a:r>
              <a:rPr lang="en-US" altLang="zh-CN" sz="2400" b="1" smtClean="0"/>
              <a:t>   D: In later chapters, the activities and elements inside  </a:t>
            </a:r>
          </a:p>
          <a:p>
            <a:pPr eaLnBrk="1" hangingPunct="1">
              <a:buFontTx/>
              <a:buNone/>
            </a:pPr>
            <a:r>
              <a:rPr lang="en-US" altLang="zh-CN" sz="2400" b="1" smtClean="0"/>
              <a:t>        the shaded oval will be visible. </a:t>
            </a:r>
          </a:p>
        </p:txBody>
      </p:sp>
      <p:sp>
        <p:nvSpPr>
          <p:cNvPr id="173061" name="Line 4"/>
          <p:cNvSpPr>
            <a:spLocks noChangeShapeType="1"/>
          </p:cNvSpPr>
          <p:nvPr/>
        </p:nvSpPr>
        <p:spPr bwMode="auto">
          <a:xfrm>
            <a:off x="3733800" y="2590800"/>
            <a:ext cx="8382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3062" name="Line 5"/>
          <p:cNvSpPr>
            <a:spLocks noChangeShapeType="1"/>
          </p:cNvSpPr>
          <p:nvPr/>
        </p:nvSpPr>
        <p:spPr bwMode="auto">
          <a:xfrm flipH="1">
            <a:off x="5257800" y="2590800"/>
            <a:ext cx="8382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3063" name="Line 6"/>
          <p:cNvSpPr>
            <a:spLocks noChangeShapeType="1"/>
          </p:cNvSpPr>
          <p:nvPr/>
        </p:nvSpPr>
        <p:spPr bwMode="auto">
          <a:xfrm flipH="1" flipV="1">
            <a:off x="5181600" y="2667000"/>
            <a:ext cx="838200" cy="3048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3064" name="Oval 7"/>
          <p:cNvSpPr>
            <a:spLocks noChangeArrowheads="1"/>
          </p:cNvSpPr>
          <p:nvPr/>
        </p:nvSpPr>
        <p:spPr bwMode="auto">
          <a:xfrm>
            <a:off x="1676400" y="4038600"/>
            <a:ext cx="838200" cy="457200"/>
          </a:xfrm>
          <a:prstGeom prst="ellipse">
            <a:avLst/>
          </a:prstGeom>
          <a:solidFill>
            <a:srgbClr val="C0C0C0"/>
          </a:solidFill>
          <a:ln w="9525">
            <a:solidFill>
              <a:schemeClr val="tx1"/>
            </a:solidFill>
            <a:round/>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endParaRPr lang="zh-CN" altLang="en-US" sz="2400"/>
          </a:p>
        </p:txBody>
      </p:sp>
      <p:sp>
        <p:nvSpPr>
          <p:cNvPr id="173065" name="Rectangle 8"/>
          <p:cNvSpPr>
            <a:spLocks noChangeArrowheads="1"/>
          </p:cNvSpPr>
          <p:nvPr/>
        </p:nvSpPr>
        <p:spPr bwMode="auto">
          <a:xfrm>
            <a:off x="1752600" y="4953000"/>
            <a:ext cx="762000" cy="38100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endParaRPr lang="zh-CN" altLang="en-US" sz="2400"/>
          </a:p>
        </p:txBody>
      </p:sp>
      <p:sp>
        <p:nvSpPr>
          <p:cNvPr id="173066" name="Line 9"/>
          <p:cNvSpPr>
            <a:spLocks noChangeShapeType="1"/>
          </p:cNvSpPr>
          <p:nvPr/>
        </p:nvSpPr>
        <p:spPr bwMode="auto">
          <a:xfrm>
            <a:off x="1752600" y="5486400"/>
            <a:ext cx="7620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3067" name="AutoShape 10"/>
          <p:cNvSpPr>
            <a:spLocks/>
          </p:cNvSpPr>
          <p:nvPr/>
        </p:nvSpPr>
        <p:spPr bwMode="auto">
          <a:xfrm>
            <a:off x="2743200" y="4953000"/>
            <a:ext cx="152400" cy="609600"/>
          </a:xfrm>
          <a:prstGeom prst="rightBrace">
            <a:avLst>
              <a:gd name="adj1" fmla="val 33333"/>
              <a:gd name="adj2" fmla="val 50000"/>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endParaRPr lang="zh-CN" altLang="en-US" sz="240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5F3D4B68-68E3-4C93-89C9-268CADEE6E5B}" type="slidenum">
              <a:rPr kumimoji="0" lang="en-US" altLang="zh-CN" sz="2600" smtClean="0">
                <a:solidFill>
                  <a:schemeClr val="bg1"/>
                </a:solidFill>
              </a:rPr>
              <a:pPr>
                <a:spcBef>
                  <a:spcPct val="0"/>
                </a:spcBef>
                <a:buClrTx/>
                <a:buSzTx/>
                <a:buFontTx/>
                <a:buNone/>
              </a:pPr>
              <a:t>101</a:t>
            </a:fld>
            <a:endParaRPr kumimoji="0" lang="en-US" altLang="zh-CN" sz="2600" smtClean="0">
              <a:solidFill>
                <a:schemeClr val="bg1"/>
              </a:solidFill>
            </a:endParaRPr>
          </a:p>
        </p:txBody>
      </p:sp>
      <p:sp>
        <p:nvSpPr>
          <p:cNvPr id="175107" name="Rectangle 2"/>
          <p:cNvSpPr>
            <a:spLocks noGrp="1" noChangeArrowheads="1"/>
          </p:cNvSpPr>
          <p:nvPr>
            <p:ph type="title"/>
          </p:nvPr>
        </p:nvSpPr>
        <p:spPr>
          <a:xfrm>
            <a:off x="914400" y="304800"/>
            <a:ext cx="8001000" cy="76200"/>
          </a:xfrm>
        </p:spPr>
        <p:txBody>
          <a:bodyPr/>
          <a:lstStyle/>
          <a:p>
            <a:pPr eaLnBrk="1" hangingPunct="1"/>
            <a:endParaRPr lang="zh-CN" altLang="zh-CN" smtClean="0"/>
          </a:p>
        </p:txBody>
      </p:sp>
      <p:sp>
        <p:nvSpPr>
          <p:cNvPr id="175108" name="Rectangle 4"/>
          <p:cNvSpPr>
            <a:spLocks noChangeArrowheads="1"/>
          </p:cNvSpPr>
          <p:nvPr/>
        </p:nvSpPr>
        <p:spPr bwMode="auto">
          <a:xfrm>
            <a:off x="457200" y="0"/>
            <a:ext cx="8610600" cy="6858000"/>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endParaRPr lang="zh-CN" altLang="en-US" sz="2400"/>
          </a:p>
        </p:txBody>
      </p:sp>
      <p:sp>
        <p:nvSpPr>
          <p:cNvPr id="175109" name="Oval 68"/>
          <p:cNvSpPr>
            <a:spLocks noChangeArrowheads="1"/>
          </p:cNvSpPr>
          <p:nvPr/>
        </p:nvSpPr>
        <p:spPr bwMode="auto">
          <a:xfrm>
            <a:off x="2692400" y="2971800"/>
            <a:ext cx="2895600" cy="1066800"/>
          </a:xfrm>
          <a:prstGeom prst="ellipse">
            <a:avLst/>
          </a:prstGeom>
          <a:solidFill>
            <a:srgbClr val="969696">
              <a:alpha val="50195"/>
            </a:srgbClr>
          </a:solidFill>
          <a:ln w="25400">
            <a:solidFill>
              <a:srgbClr val="800080"/>
            </a:solidFill>
            <a:round/>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endParaRPr lang="zh-CN" altLang="en-US" sz="2400"/>
          </a:p>
        </p:txBody>
      </p:sp>
      <p:sp>
        <p:nvSpPr>
          <p:cNvPr id="175110" name="Text Box 69"/>
          <p:cNvSpPr txBox="1">
            <a:spLocks noChangeArrowheads="1"/>
          </p:cNvSpPr>
          <p:nvPr/>
        </p:nvSpPr>
        <p:spPr bwMode="auto">
          <a:xfrm>
            <a:off x="2844800" y="3184525"/>
            <a:ext cx="25146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2000">
                <a:latin typeface="Times New Roman" panose="02020603050405020304" pitchFamily="18" charset="0"/>
              </a:rPr>
              <a:t>Piccadilly Television Airtime Sales</a:t>
            </a:r>
            <a:r>
              <a:rPr lang="en-US" altLang="zh-CN" sz="2000" b="0">
                <a:latin typeface="Times New Roman" panose="02020603050405020304" pitchFamily="18" charset="0"/>
              </a:rPr>
              <a:t> </a:t>
            </a:r>
          </a:p>
        </p:txBody>
      </p:sp>
      <p:sp>
        <p:nvSpPr>
          <p:cNvPr id="175111" name="Text Box 70"/>
          <p:cNvSpPr txBox="1">
            <a:spLocks noChangeArrowheads="1"/>
          </p:cNvSpPr>
          <p:nvPr/>
        </p:nvSpPr>
        <p:spPr bwMode="auto">
          <a:xfrm>
            <a:off x="2921000" y="762000"/>
            <a:ext cx="2514600" cy="422275"/>
          </a:xfrm>
          <a:prstGeom prst="rect">
            <a:avLst/>
          </a:prstGeom>
          <a:noFill/>
          <a:ln w="25400">
            <a:solidFill>
              <a:srgbClr val="3333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2000" b="0">
                <a:latin typeface="Times New Roman" panose="02020603050405020304" pitchFamily="18" charset="0"/>
              </a:rPr>
              <a:t>Advertising agencies</a:t>
            </a:r>
          </a:p>
        </p:txBody>
      </p:sp>
      <p:sp>
        <p:nvSpPr>
          <p:cNvPr id="175112" name="Text Box 71"/>
          <p:cNvSpPr txBox="1">
            <a:spLocks noChangeArrowheads="1"/>
          </p:cNvSpPr>
          <p:nvPr/>
        </p:nvSpPr>
        <p:spPr bwMode="auto">
          <a:xfrm>
            <a:off x="7340600" y="2438400"/>
            <a:ext cx="1676400" cy="1031875"/>
          </a:xfrm>
          <a:prstGeom prst="rect">
            <a:avLst/>
          </a:prstGeom>
          <a:noFill/>
          <a:ln w="25400">
            <a:solidFill>
              <a:srgbClr val="3333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2000" b="0">
                <a:latin typeface="Times New Roman" panose="02020603050405020304" pitchFamily="18" charset="0"/>
              </a:rPr>
              <a:t>Audience measurement bureaus</a:t>
            </a:r>
          </a:p>
        </p:txBody>
      </p:sp>
      <p:sp>
        <p:nvSpPr>
          <p:cNvPr id="175113" name="Text Box 72"/>
          <p:cNvSpPr txBox="1">
            <a:spLocks noChangeArrowheads="1"/>
          </p:cNvSpPr>
          <p:nvPr/>
        </p:nvSpPr>
        <p:spPr bwMode="auto">
          <a:xfrm>
            <a:off x="7264400" y="5410200"/>
            <a:ext cx="1600200" cy="727075"/>
          </a:xfrm>
          <a:prstGeom prst="rect">
            <a:avLst/>
          </a:prstGeom>
          <a:noFill/>
          <a:ln w="25400">
            <a:solidFill>
              <a:srgbClr val="3333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2000" b="0">
                <a:latin typeface="Times New Roman" panose="02020603050405020304" pitchFamily="18" charset="0"/>
              </a:rPr>
              <a:t>Program suppliers</a:t>
            </a:r>
          </a:p>
        </p:txBody>
      </p:sp>
      <p:sp>
        <p:nvSpPr>
          <p:cNvPr id="175114" name="Text Box 73"/>
          <p:cNvSpPr txBox="1">
            <a:spLocks noChangeArrowheads="1"/>
          </p:cNvSpPr>
          <p:nvPr/>
        </p:nvSpPr>
        <p:spPr bwMode="auto">
          <a:xfrm>
            <a:off x="4597400" y="5486400"/>
            <a:ext cx="1676400" cy="727075"/>
          </a:xfrm>
          <a:prstGeom prst="rect">
            <a:avLst/>
          </a:prstGeom>
          <a:noFill/>
          <a:ln w="25400">
            <a:solidFill>
              <a:srgbClr val="3333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2000" b="0">
                <a:latin typeface="Times New Roman" panose="02020603050405020304" pitchFamily="18" charset="0"/>
              </a:rPr>
              <a:t>Broadcasting board</a:t>
            </a:r>
          </a:p>
        </p:txBody>
      </p:sp>
      <p:sp>
        <p:nvSpPr>
          <p:cNvPr id="175115" name="Text Box 74"/>
          <p:cNvSpPr txBox="1">
            <a:spLocks noChangeArrowheads="1"/>
          </p:cNvSpPr>
          <p:nvPr/>
        </p:nvSpPr>
        <p:spPr bwMode="auto">
          <a:xfrm>
            <a:off x="2159000" y="5638800"/>
            <a:ext cx="1676400" cy="727075"/>
          </a:xfrm>
          <a:prstGeom prst="rect">
            <a:avLst/>
          </a:prstGeom>
          <a:noFill/>
          <a:ln w="25400">
            <a:solidFill>
              <a:srgbClr val="3333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2000" b="0">
                <a:latin typeface="Times New Roman" panose="02020603050405020304" pitchFamily="18" charset="0"/>
              </a:rPr>
              <a:t>Piccadilly management</a:t>
            </a:r>
          </a:p>
        </p:txBody>
      </p:sp>
      <p:sp>
        <p:nvSpPr>
          <p:cNvPr id="175116" name="Text Box 75"/>
          <p:cNvSpPr txBox="1">
            <a:spLocks noChangeArrowheads="1"/>
          </p:cNvSpPr>
          <p:nvPr/>
        </p:nvSpPr>
        <p:spPr bwMode="auto">
          <a:xfrm>
            <a:off x="177800" y="5334000"/>
            <a:ext cx="1600200" cy="727075"/>
          </a:xfrm>
          <a:prstGeom prst="rect">
            <a:avLst/>
          </a:prstGeom>
          <a:noFill/>
          <a:ln w="25400">
            <a:solidFill>
              <a:srgbClr val="3333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2000" b="0">
                <a:latin typeface="Times New Roman" panose="02020603050405020304" pitchFamily="18" charset="0"/>
              </a:rPr>
              <a:t>Production companies</a:t>
            </a:r>
          </a:p>
        </p:txBody>
      </p:sp>
      <p:sp>
        <p:nvSpPr>
          <p:cNvPr id="175117" name="Text Box 76"/>
          <p:cNvSpPr txBox="1">
            <a:spLocks noChangeArrowheads="1"/>
          </p:cNvSpPr>
          <p:nvPr/>
        </p:nvSpPr>
        <p:spPr bwMode="auto">
          <a:xfrm>
            <a:off x="101600" y="1524000"/>
            <a:ext cx="152400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2000" b="0">
                <a:latin typeface="Times New Roman" panose="02020603050405020304" pitchFamily="18" charset="0"/>
              </a:rPr>
              <a:t>Copy transmission instructions</a:t>
            </a:r>
          </a:p>
        </p:txBody>
      </p:sp>
      <p:sp>
        <p:nvSpPr>
          <p:cNvPr id="175118" name="Text Box 77"/>
          <p:cNvSpPr txBox="1">
            <a:spLocks noChangeArrowheads="1"/>
          </p:cNvSpPr>
          <p:nvPr/>
        </p:nvSpPr>
        <p:spPr bwMode="auto">
          <a:xfrm>
            <a:off x="1473200" y="2133600"/>
            <a:ext cx="15240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2000" b="0">
                <a:latin typeface="Times New Roman" panose="02020603050405020304" pitchFamily="18" charset="0"/>
              </a:rPr>
              <a:t>Campaign requirements </a:t>
            </a:r>
          </a:p>
        </p:txBody>
      </p:sp>
      <p:sp>
        <p:nvSpPr>
          <p:cNvPr id="175119" name="Text Box 78"/>
          <p:cNvSpPr txBox="1">
            <a:spLocks noChangeArrowheads="1"/>
          </p:cNvSpPr>
          <p:nvPr/>
        </p:nvSpPr>
        <p:spPr bwMode="auto">
          <a:xfrm>
            <a:off x="2387600" y="1508125"/>
            <a:ext cx="11430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2000" b="0">
                <a:latin typeface="Times New Roman" panose="02020603050405020304" pitchFamily="18" charset="0"/>
              </a:rPr>
              <a:t>Selected spots</a:t>
            </a:r>
          </a:p>
        </p:txBody>
      </p:sp>
      <p:sp>
        <p:nvSpPr>
          <p:cNvPr id="175120" name="Text Box 79"/>
          <p:cNvSpPr txBox="1">
            <a:spLocks noChangeArrowheads="1"/>
          </p:cNvSpPr>
          <p:nvPr/>
        </p:nvSpPr>
        <p:spPr bwMode="auto">
          <a:xfrm>
            <a:off x="3225800" y="1524000"/>
            <a:ext cx="129540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2000" b="0">
                <a:latin typeface="Times New Roman" panose="02020603050405020304" pitchFamily="18" charset="0"/>
              </a:rPr>
              <a:t>Spot upgrade request</a:t>
            </a:r>
          </a:p>
        </p:txBody>
      </p:sp>
      <p:sp>
        <p:nvSpPr>
          <p:cNvPr id="175121" name="Text Box 80"/>
          <p:cNvSpPr txBox="1">
            <a:spLocks noChangeArrowheads="1"/>
          </p:cNvSpPr>
          <p:nvPr/>
        </p:nvSpPr>
        <p:spPr bwMode="auto">
          <a:xfrm>
            <a:off x="4216400" y="1981200"/>
            <a:ext cx="12192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2000" b="0">
                <a:latin typeface="Times New Roman" panose="02020603050405020304" pitchFamily="18" charset="0"/>
              </a:rPr>
              <a:t>Agency invoice</a:t>
            </a:r>
          </a:p>
        </p:txBody>
      </p:sp>
      <p:sp>
        <p:nvSpPr>
          <p:cNvPr id="175122" name="Text Box 81"/>
          <p:cNvSpPr txBox="1">
            <a:spLocks noChangeArrowheads="1"/>
          </p:cNvSpPr>
          <p:nvPr/>
        </p:nvSpPr>
        <p:spPr bwMode="auto">
          <a:xfrm>
            <a:off x="4597400" y="1447800"/>
            <a:ext cx="13716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2000" b="0">
                <a:latin typeface="Times New Roman" panose="02020603050405020304" pitchFamily="18" charset="0"/>
              </a:rPr>
              <a:t>Agreed campaign</a:t>
            </a:r>
          </a:p>
        </p:txBody>
      </p:sp>
      <p:sp>
        <p:nvSpPr>
          <p:cNvPr id="175123" name="Text Box 82"/>
          <p:cNvSpPr txBox="1">
            <a:spLocks noChangeArrowheads="1"/>
          </p:cNvSpPr>
          <p:nvPr/>
        </p:nvSpPr>
        <p:spPr bwMode="auto">
          <a:xfrm>
            <a:off x="5511800" y="2117725"/>
            <a:ext cx="1143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2000" b="0">
                <a:latin typeface="Times New Roman" panose="02020603050405020304" pitchFamily="18" charset="0"/>
              </a:rPr>
              <a:t>Ratecard</a:t>
            </a:r>
          </a:p>
        </p:txBody>
      </p:sp>
      <p:sp>
        <p:nvSpPr>
          <p:cNvPr id="175124" name="Text Box 83"/>
          <p:cNvSpPr txBox="1">
            <a:spLocks noChangeArrowheads="1"/>
          </p:cNvSpPr>
          <p:nvPr/>
        </p:nvSpPr>
        <p:spPr bwMode="auto">
          <a:xfrm>
            <a:off x="5511800" y="1279525"/>
            <a:ext cx="16764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2000" b="0">
                <a:latin typeface="Times New Roman" panose="02020603050405020304" pitchFamily="18" charset="0"/>
              </a:rPr>
              <a:t>Suggested campaign</a:t>
            </a:r>
          </a:p>
        </p:txBody>
      </p:sp>
      <p:sp>
        <p:nvSpPr>
          <p:cNvPr id="175125" name="Text Box 84"/>
          <p:cNvSpPr txBox="1">
            <a:spLocks noChangeArrowheads="1"/>
          </p:cNvSpPr>
          <p:nvPr/>
        </p:nvSpPr>
        <p:spPr bwMode="auto">
          <a:xfrm>
            <a:off x="6883400" y="669925"/>
            <a:ext cx="13716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2000" b="0">
                <a:latin typeface="Times New Roman" panose="02020603050405020304" pitchFamily="18" charset="0"/>
              </a:rPr>
              <a:t>Preemption warning</a:t>
            </a:r>
          </a:p>
        </p:txBody>
      </p:sp>
      <p:sp>
        <p:nvSpPr>
          <p:cNvPr id="175126" name="Text Box 85"/>
          <p:cNvSpPr txBox="1">
            <a:spLocks noChangeArrowheads="1"/>
          </p:cNvSpPr>
          <p:nvPr/>
        </p:nvSpPr>
        <p:spPr bwMode="auto">
          <a:xfrm>
            <a:off x="7569200" y="1736725"/>
            <a:ext cx="16002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2000" b="0">
                <a:latin typeface="Times New Roman" panose="02020603050405020304" pitchFamily="18" charset="0"/>
              </a:rPr>
              <a:t>Upgrade confirmation</a:t>
            </a:r>
          </a:p>
        </p:txBody>
      </p:sp>
      <p:sp>
        <p:nvSpPr>
          <p:cNvPr id="175127" name="Text Box 86"/>
          <p:cNvSpPr txBox="1">
            <a:spLocks noChangeArrowheads="1"/>
          </p:cNvSpPr>
          <p:nvPr/>
        </p:nvSpPr>
        <p:spPr bwMode="auto">
          <a:xfrm>
            <a:off x="5969000" y="2743200"/>
            <a:ext cx="129540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2000" b="0">
                <a:latin typeface="Times New Roman" panose="02020603050405020304" pitchFamily="18" charset="0"/>
              </a:rPr>
              <a:t>Television ratings report</a:t>
            </a:r>
          </a:p>
        </p:txBody>
      </p:sp>
      <p:sp>
        <p:nvSpPr>
          <p:cNvPr id="175128" name="Text Box 87"/>
          <p:cNvSpPr txBox="1">
            <a:spLocks noChangeArrowheads="1"/>
          </p:cNvSpPr>
          <p:nvPr/>
        </p:nvSpPr>
        <p:spPr bwMode="auto">
          <a:xfrm>
            <a:off x="7340600" y="3733800"/>
            <a:ext cx="11430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2000" b="0">
                <a:latin typeface="Times New Roman" panose="02020603050405020304" pitchFamily="18" charset="0"/>
              </a:rPr>
              <a:t>New program</a:t>
            </a:r>
          </a:p>
        </p:txBody>
      </p:sp>
      <p:sp>
        <p:nvSpPr>
          <p:cNvPr id="175129" name="Text Box 88"/>
          <p:cNvSpPr txBox="1">
            <a:spLocks noChangeArrowheads="1"/>
          </p:cNvSpPr>
          <p:nvPr/>
        </p:nvSpPr>
        <p:spPr bwMode="auto">
          <a:xfrm>
            <a:off x="5892800" y="3962400"/>
            <a:ext cx="182880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2000" b="0">
                <a:latin typeface="Times New Roman" panose="02020603050405020304" pitchFamily="18" charset="0"/>
              </a:rPr>
              <a:t>Program purchase agreement</a:t>
            </a:r>
          </a:p>
        </p:txBody>
      </p:sp>
      <p:sp>
        <p:nvSpPr>
          <p:cNvPr id="175130" name="Text Box 89"/>
          <p:cNvSpPr txBox="1">
            <a:spLocks noChangeArrowheads="1"/>
          </p:cNvSpPr>
          <p:nvPr/>
        </p:nvSpPr>
        <p:spPr bwMode="auto">
          <a:xfrm>
            <a:off x="4597400" y="4419600"/>
            <a:ext cx="17526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2000" b="0">
                <a:latin typeface="Times New Roman" panose="02020603050405020304" pitchFamily="18" charset="0"/>
              </a:rPr>
              <a:t>Programming rules</a:t>
            </a:r>
          </a:p>
        </p:txBody>
      </p:sp>
      <p:sp>
        <p:nvSpPr>
          <p:cNvPr id="175131" name="Text Box 90"/>
          <p:cNvSpPr txBox="1">
            <a:spLocks noChangeArrowheads="1"/>
          </p:cNvSpPr>
          <p:nvPr/>
        </p:nvSpPr>
        <p:spPr bwMode="auto">
          <a:xfrm>
            <a:off x="3302000" y="4327525"/>
            <a:ext cx="160020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2000" b="0">
                <a:latin typeface="Times New Roman" panose="02020603050405020304" pitchFamily="18" charset="0"/>
              </a:rPr>
              <a:t>Program transmission schedule</a:t>
            </a:r>
          </a:p>
        </p:txBody>
      </p:sp>
      <p:sp>
        <p:nvSpPr>
          <p:cNvPr id="175132" name="Text Box 91"/>
          <p:cNvSpPr txBox="1">
            <a:spLocks noChangeArrowheads="1"/>
          </p:cNvSpPr>
          <p:nvPr/>
        </p:nvSpPr>
        <p:spPr bwMode="auto">
          <a:xfrm>
            <a:off x="2235200" y="4403725"/>
            <a:ext cx="13716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2000" b="0">
                <a:latin typeface="Times New Roman" panose="02020603050405020304" pitchFamily="18" charset="0"/>
              </a:rPr>
              <a:t>Revenue report</a:t>
            </a:r>
          </a:p>
        </p:txBody>
      </p:sp>
      <p:sp>
        <p:nvSpPr>
          <p:cNvPr id="175133" name="Text Box 92"/>
          <p:cNvSpPr txBox="1">
            <a:spLocks noChangeArrowheads="1"/>
          </p:cNvSpPr>
          <p:nvPr/>
        </p:nvSpPr>
        <p:spPr bwMode="auto">
          <a:xfrm>
            <a:off x="1320800" y="4175125"/>
            <a:ext cx="129540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2000" b="0">
                <a:latin typeface="Times New Roman" panose="02020603050405020304" pitchFamily="18" charset="0"/>
              </a:rPr>
              <a:t>Sales target instruction</a:t>
            </a:r>
          </a:p>
        </p:txBody>
      </p:sp>
      <p:sp>
        <p:nvSpPr>
          <p:cNvPr id="175134" name="Text Box 93"/>
          <p:cNvSpPr txBox="1">
            <a:spLocks noChangeArrowheads="1"/>
          </p:cNvSpPr>
          <p:nvPr/>
        </p:nvSpPr>
        <p:spPr bwMode="auto">
          <a:xfrm>
            <a:off x="25400" y="3962400"/>
            <a:ext cx="160020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2000" b="0">
                <a:latin typeface="Times New Roman" panose="02020603050405020304" pitchFamily="18" charset="0"/>
              </a:rPr>
              <a:t>Commercial copy recording</a:t>
            </a:r>
          </a:p>
        </p:txBody>
      </p:sp>
      <p:sp>
        <p:nvSpPr>
          <p:cNvPr id="175135" name="Text Box 94"/>
          <p:cNvSpPr txBox="1">
            <a:spLocks noChangeArrowheads="1"/>
          </p:cNvSpPr>
          <p:nvPr/>
        </p:nvSpPr>
        <p:spPr bwMode="auto">
          <a:xfrm>
            <a:off x="330200" y="2727325"/>
            <a:ext cx="175260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2000" b="0">
                <a:latin typeface="Times New Roman" panose="02020603050405020304" pitchFamily="18" charset="0"/>
              </a:rPr>
              <a:t>Program transmission schedule</a:t>
            </a:r>
          </a:p>
        </p:txBody>
      </p:sp>
      <p:sp>
        <p:nvSpPr>
          <p:cNvPr id="175136" name="Freeform 95"/>
          <p:cNvSpPr>
            <a:spLocks/>
          </p:cNvSpPr>
          <p:nvPr/>
        </p:nvSpPr>
        <p:spPr bwMode="auto">
          <a:xfrm>
            <a:off x="-152400" y="863600"/>
            <a:ext cx="2768600" cy="2578100"/>
          </a:xfrm>
          <a:custGeom>
            <a:avLst/>
            <a:gdLst>
              <a:gd name="T0" fmla="*/ 2147483646 w 1744"/>
              <a:gd name="T1" fmla="*/ 2147483646 h 1624"/>
              <a:gd name="T2" fmla="*/ 2147483646 w 1744"/>
              <a:gd name="T3" fmla="*/ 2147483646 h 1624"/>
              <a:gd name="T4" fmla="*/ 2147483646 w 1744"/>
              <a:gd name="T5" fmla="*/ 2147483646 h 1624"/>
              <a:gd name="T6" fmla="*/ 2147483646 w 1744"/>
              <a:gd name="T7" fmla="*/ 2147483646 h 1624"/>
              <a:gd name="T8" fmla="*/ 0 60000 65536"/>
              <a:gd name="T9" fmla="*/ 0 60000 65536"/>
              <a:gd name="T10" fmla="*/ 0 60000 65536"/>
              <a:gd name="T11" fmla="*/ 0 60000 65536"/>
              <a:gd name="T12" fmla="*/ 0 w 1744"/>
              <a:gd name="T13" fmla="*/ 0 h 1624"/>
              <a:gd name="T14" fmla="*/ 1744 w 1744"/>
              <a:gd name="T15" fmla="*/ 1624 h 1624"/>
            </a:gdLst>
            <a:ahLst/>
            <a:cxnLst>
              <a:cxn ang="T8">
                <a:pos x="T0" y="T1"/>
              </a:cxn>
              <a:cxn ang="T9">
                <a:pos x="T2" y="T3"/>
              </a:cxn>
              <a:cxn ang="T10">
                <a:pos x="T4" y="T5"/>
              </a:cxn>
              <a:cxn ang="T11">
                <a:pos x="T6" y="T7"/>
              </a:cxn>
            </a:cxnLst>
            <a:rect l="T12" t="T13" r="T14" b="T15"/>
            <a:pathLst>
              <a:path w="1744" h="1624">
                <a:moveTo>
                  <a:pt x="496" y="1424"/>
                </a:moveTo>
                <a:cubicBezTo>
                  <a:pt x="372" y="1524"/>
                  <a:pt x="248" y="1624"/>
                  <a:pt x="208" y="1424"/>
                </a:cubicBezTo>
                <a:cubicBezTo>
                  <a:pt x="168" y="1224"/>
                  <a:pt x="0" y="448"/>
                  <a:pt x="256" y="224"/>
                </a:cubicBezTo>
                <a:cubicBezTo>
                  <a:pt x="512" y="0"/>
                  <a:pt x="1496" y="104"/>
                  <a:pt x="1744" y="80"/>
                </a:cubicBezTo>
              </a:path>
            </a:pathLst>
          </a:custGeom>
          <a:noFill/>
          <a:ln w="25400" cap="flat" cmpd="sng">
            <a:solidFill>
              <a:schemeClr val="tx1"/>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5137" name="Freeform 96"/>
          <p:cNvSpPr>
            <a:spLocks/>
          </p:cNvSpPr>
          <p:nvPr/>
        </p:nvSpPr>
        <p:spPr bwMode="auto">
          <a:xfrm>
            <a:off x="546100" y="1066800"/>
            <a:ext cx="2222500" cy="533400"/>
          </a:xfrm>
          <a:custGeom>
            <a:avLst/>
            <a:gdLst>
              <a:gd name="T0" fmla="*/ 2147483646 w 1400"/>
              <a:gd name="T1" fmla="*/ 2147483646 h 336"/>
              <a:gd name="T2" fmla="*/ 2147483646 w 1400"/>
              <a:gd name="T3" fmla="*/ 2147483646 h 336"/>
              <a:gd name="T4" fmla="*/ 2147483646 w 1400"/>
              <a:gd name="T5" fmla="*/ 0 h 336"/>
              <a:gd name="T6" fmla="*/ 0 60000 65536"/>
              <a:gd name="T7" fmla="*/ 0 60000 65536"/>
              <a:gd name="T8" fmla="*/ 0 60000 65536"/>
              <a:gd name="T9" fmla="*/ 0 w 1400"/>
              <a:gd name="T10" fmla="*/ 0 h 336"/>
              <a:gd name="T11" fmla="*/ 1400 w 1400"/>
              <a:gd name="T12" fmla="*/ 336 h 336"/>
            </a:gdLst>
            <a:ahLst/>
            <a:cxnLst>
              <a:cxn ang="T6">
                <a:pos x="T0" y="T1"/>
              </a:cxn>
              <a:cxn ang="T7">
                <a:pos x="T2" y="T3"/>
              </a:cxn>
              <a:cxn ang="T8">
                <a:pos x="T4" y="T5"/>
              </a:cxn>
            </a:cxnLst>
            <a:rect l="T9" t="T10" r="T11" b="T12"/>
            <a:pathLst>
              <a:path w="1400" h="336">
                <a:moveTo>
                  <a:pt x="200" y="336"/>
                </a:moveTo>
                <a:cubicBezTo>
                  <a:pt x="100" y="268"/>
                  <a:pt x="0" y="200"/>
                  <a:pt x="200" y="144"/>
                </a:cubicBezTo>
                <a:cubicBezTo>
                  <a:pt x="400" y="88"/>
                  <a:pt x="1200" y="24"/>
                  <a:pt x="1400" y="0"/>
                </a:cubicBezTo>
              </a:path>
            </a:pathLst>
          </a:custGeom>
          <a:noFill/>
          <a:ln w="25400" cap="flat"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5138" name="Freeform 97"/>
          <p:cNvSpPr>
            <a:spLocks/>
          </p:cNvSpPr>
          <p:nvPr/>
        </p:nvSpPr>
        <p:spPr bwMode="auto">
          <a:xfrm>
            <a:off x="1638300" y="1130300"/>
            <a:ext cx="1130300" cy="1079500"/>
          </a:xfrm>
          <a:custGeom>
            <a:avLst/>
            <a:gdLst>
              <a:gd name="T0" fmla="*/ 2147483646 w 712"/>
              <a:gd name="T1" fmla="*/ 2147483646 h 680"/>
              <a:gd name="T2" fmla="*/ 2147483646 w 712"/>
              <a:gd name="T3" fmla="*/ 2147483646 h 680"/>
              <a:gd name="T4" fmla="*/ 2147483646 w 712"/>
              <a:gd name="T5" fmla="*/ 2147483646 h 680"/>
              <a:gd name="T6" fmla="*/ 0 60000 65536"/>
              <a:gd name="T7" fmla="*/ 0 60000 65536"/>
              <a:gd name="T8" fmla="*/ 0 60000 65536"/>
              <a:gd name="T9" fmla="*/ 0 w 712"/>
              <a:gd name="T10" fmla="*/ 0 h 680"/>
              <a:gd name="T11" fmla="*/ 712 w 712"/>
              <a:gd name="T12" fmla="*/ 680 h 680"/>
            </a:gdLst>
            <a:ahLst/>
            <a:cxnLst>
              <a:cxn ang="T6">
                <a:pos x="T0" y="T1"/>
              </a:cxn>
              <a:cxn ang="T7">
                <a:pos x="T2" y="T3"/>
              </a:cxn>
              <a:cxn ang="T8">
                <a:pos x="T4" y="T5"/>
              </a:cxn>
            </a:cxnLst>
            <a:rect l="T9" t="T10" r="T11" b="T12"/>
            <a:pathLst>
              <a:path w="712" h="680">
                <a:moveTo>
                  <a:pt x="184" y="680"/>
                </a:moveTo>
                <a:cubicBezTo>
                  <a:pt x="92" y="444"/>
                  <a:pt x="0" y="208"/>
                  <a:pt x="88" y="104"/>
                </a:cubicBezTo>
                <a:cubicBezTo>
                  <a:pt x="176" y="0"/>
                  <a:pt x="608" y="64"/>
                  <a:pt x="712" y="56"/>
                </a:cubicBezTo>
              </a:path>
            </a:pathLst>
          </a:custGeom>
          <a:noFill/>
          <a:ln w="25400" cap="flat"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5139" name="Line 98"/>
          <p:cNvSpPr>
            <a:spLocks noChangeShapeType="1"/>
          </p:cNvSpPr>
          <p:nvPr/>
        </p:nvSpPr>
        <p:spPr bwMode="auto">
          <a:xfrm flipV="1">
            <a:off x="2921000" y="1219200"/>
            <a:ext cx="152400" cy="3048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5140" name="Line 99"/>
          <p:cNvSpPr>
            <a:spLocks noChangeShapeType="1"/>
          </p:cNvSpPr>
          <p:nvPr/>
        </p:nvSpPr>
        <p:spPr bwMode="auto">
          <a:xfrm flipV="1">
            <a:off x="3835400" y="1219200"/>
            <a:ext cx="0" cy="3810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5141" name="Line 100"/>
          <p:cNvSpPr>
            <a:spLocks noChangeShapeType="1"/>
          </p:cNvSpPr>
          <p:nvPr/>
        </p:nvSpPr>
        <p:spPr bwMode="auto">
          <a:xfrm flipH="1" flipV="1">
            <a:off x="4292600" y="1219200"/>
            <a:ext cx="304800" cy="83820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75142" name="Line 101"/>
          <p:cNvSpPr>
            <a:spLocks noChangeShapeType="1"/>
          </p:cNvSpPr>
          <p:nvPr/>
        </p:nvSpPr>
        <p:spPr bwMode="auto">
          <a:xfrm flipH="1" flipV="1">
            <a:off x="5054600" y="1295400"/>
            <a:ext cx="152400" cy="22860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75143" name="Line 102"/>
          <p:cNvSpPr>
            <a:spLocks noChangeShapeType="1"/>
          </p:cNvSpPr>
          <p:nvPr/>
        </p:nvSpPr>
        <p:spPr bwMode="auto">
          <a:xfrm flipH="1" flipV="1">
            <a:off x="5435600" y="1295400"/>
            <a:ext cx="609600" cy="91440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75144" name="Line 103"/>
          <p:cNvSpPr>
            <a:spLocks noChangeShapeType="1"/>
          </p:cNvSpPr>
          <p:nvPr/>
        </p:nvSpPr>
        <p:spPr bwMode="auto">
          <a:xfrm flipH="1" flipV="1">
            <a:off x="5511800" y="1143000"/>
            <a:ext cx="685800" cy="22860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75145" name="Line 104"/>
          <p:cNvSpPr>
            <a:spLocks noChangeShapeType="1"/>
          </p:cNvSpPr>
          <p:nvPr/>
        </p:nvSpPr>
        <p:spPr bwMode="auto">
          <a:xfrm flipH="1">
            <a:off x="5511800" y="838200"/>
            <a:ext cx="1447800"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75146" name="Line 105"/>
          <p:cNvSpPr>
            <a:spLocks noChangeShapeType="1"/>
          </p:cNvSpPr>
          <p:nvPr/>
        </p:nvSpPr>
        <p:spPr bwMode="auto">
          <a:xfrm flipH="1" flipV="1">
            <a:off x="5740400" y="990600"/>
            <a:ext cx="2514600" cy="83820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75147" name="Line 106"/>
          <p:cNvSpPr>
            <a:spLocks noChangeShapeType="1"/>
          </p:cNvSpPr>
          <p:nvPr/>
        </p:nvSpPr>
        <p:spPr bwMode="auto">
          <a:xfrm>
            <a:off x="2387600" y="2743200"/>
            <a:ext cx="533400" cy="30480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75148" name="Line 107"/>
          <p:cNvSpPr>
            <a:spLocks noChangeShapeType="1"/>
          </p:cNvSpPr>
          <p:nvPr/>
        </p:nvSpPr>
        <p:spPr bwMode="auto">
          <a:xfrm>
            <a:off x="2997200" y="2133600"/>
            <a:ext cx="457200" cy="76200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75149" name="Line 108"/>
          <p:cNvSpPr>
            <a:spLocks noChangeShapeType="1"/>
          </p:cNvSpPr>
          <p:nvPr/>
        </p:nvSpPr>
        <p:spPr bwMode="auto">
          <a:xfrm>
            <a:off x="3911600" y="2438400"/>
            <a:ext cx="76200" cy="45720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75150" name="Line 109"/>
          <p:cNvSpPr>
            <a:spLocks noChangeShapeType="1"/>
          </p:cNvSpPr>
          <p:nvPr/>
        </p:nvSpPr>
        <p:spPr bwMode="auto">
          <a:xfrm flipH="1">
            <a:off x="4521200" y="2667000"/>
            <a:ext cx="228600" cy="2286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5151" name="Line 110"/>
          <p:cNvSpPr>
            <a:spLocks noChangeShapeType="1"/>
          </p:cNvSpPr>
          <p:nvPr/>
        </p:nvSpPr>
        <p:spPr bwMode="auto">
          <a:xfrm flipH="1">
            <a:off x="5207000" y="2438400"/>
            <a:ext cx="762000" cy="5334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5152" name="Line 111"/>
          <p:cNvSpPr>
            <a:spLocks noChangeShapeType="1"/>
          </p:cNvSpPr>
          <p:nvPr/>
        </p:nvSpPr>
        <p:spPr bwMode="auto">
          <a:xfrm flipH="1">
            <a:off x="5054600" y="2057400"/>
            <a:ext cx="304800" cy="9144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5153" name="Line 112"/>
          <p:cNvSpPr>
            <a:spLocks noChangeShapeType="1"/>
          </p:cNvSpPr>
          <p:nvPr/>
        </p:nvSpPr>
        <p:spPr bwMode="auto">
          <a:xfrm flipH="1">
            <a:off x="5435600" y="1981200"/>
            <a:ext cx="2438400" cy="12192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5154" name="Freeform 113"/>
          <p:cNvSpPr>
            <a:spLocks/>
          </p:cNvSpPr>
          <p:nvPr/>
        </p:nvSpPr>
        <p:spPr bwMode="auto">
          <a:xfrm>
            <a:off x="1016000" y="2438400"/>
            <a:ext cx="1676400" cy="762000"/>
          </a:xfrm>
          <a:custGeom>
            <a:avLst/>
            <a:gdLst>
              <a:gd name="T0" fmla="*/ 0 w 1056"/>
              <a:gd name="T1" fmla="*/ 0 h 480"/>
              <a:gd name="T2" fmla="*/ 2147483646 w 1056"/>
              <a:gd name="T3" fmla="*/ 2147483646 h 480"/>
              <a:gd name="T4" fmla="*/ 2147483646 w 1056"/>
              <a:gd name="T5" fmla="*/ 2147483646 h 480"/>
              <a:gd name="T6" fmla="*/ 0 60000 65536"/>
              <a:gd name="T7" fmla="*/ 0 60000 65536"/>
              <a:gd name="T8" fmla="*/ 0 60000 65536"/>
              <a:gd name="T9" fmla="*/ 0 w 1056"/>
              <a:gd name="T10" fmla="*/ 0 h 480"/>
              <a:gd name="T11" fmla="*/ 1056 w 1056"/>
              <a:gd name="T12" fmla="*/ 480 h 480"/>
            </a:gdLst>
            <a:ahLst/>
            <a:cxnLst>
              <a:cxn ang="T6">
                <a:pos x="T0" y="T1"/>
              </a:cxn>
              <a:cxn ang="T7">
                <a:pos x="T2" y="T3"/>
              </a:cxn>
              <a:cxn ang="T8">
                <a:pos x="T4" y="T5"/>
              </a:cxn>
            </a:cxnLst>
            <a:rect l="T9" t="T10" r="T11" b="T12"/>
            <a:pathLst>
              <a:path w="1056" h="480">
                <a:moveTo>
                  <a:pt x="0" y="0"/>
                </a:moveTo>
                <a:cubicBezTo>
                  <a:pt x="32" y="56"/>
                  <a:pt x="64" y="112"/>
                  <a:pt x="240" y="192"/>
                </a:cubicBezTo>
                <a:cubicBezTo>
                  <a:pt x="416" y="272"/>
                  <a:pt x="920" y="432"/>
                  <a:pt x="1056" y="480"/>
                </a:cubicBezTo>
              </a:path>
            </a:pathLst>
          </a:custGeom>
          <a:noFill/>
          <a:ln w="25400" cap="flat" cmpd="sng">
            <a:solidFill>
              <a:schemeClr val="tx1"/>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5155" name="Freeform 114"/>
          <p:cNvSpPr>
            <a:spLocks/>
          </p:cNvSpPr>
          <p:nvPr/>
        </p:nvSpPr>
        <p:spPr bwMode="auto">
          <a:xfrm>
            <a:off x="5283200" y="1981200"/>
            <a:ext cx="1574800" cy="1066800"/>
          </a:xfrm>
          <a:custGeom>
            <a:avLst/>
            <a:gdLst>
              <a:gd name="T0" fmla="*/ 2147483646 w 992"/>
              <a:gd name="T1" fmla="*/ 0 h 672"/>
              <a:gd name="T2" fmla="*/ 2147483646 w 992"/>
              <a:gd name="T3" fmla="*/ 2147483646 h 672"/>
              <a:gd name="T4" fmla="*/ 0 w 992"/>
              <a:gd name="T5" fmla="*/ 2147483646 h 672"/>
              <a:gd name="T6" fmla="*/ 0 60000 65536"/>
              <a:gd name="T7" fmla="*/ 0 60000 65536"/>
              <a:gd name="T8" fmla="*/ 0 60000 65536"/>
              <a:gd name="T9" fmla="*/ 0 w 992"/>
              <a:gd name="T10" fmla="*/ 0 h 672"/>
              <a:gd name="T11" fmla="*/ 992 w 992"/>
              <a:gd name="T12" fmla="*/ 672 h 672"/>
            </a:gdLst>
            <a:ahLst/>
            <a:cxnLst>
              <a:cxn ang="T6">
                <a:pos x="T0" y="T1"/>
              </a:cxn>
              <a:cxn ang="T7">
                <a:pos x="T2" y="T3"/>
              </a:cxn>
              <a:cxn ang="T8">
                <a:pos x="T4" y="T5"/>
              </a:cxn>
            </a:cxnLst>
            <a:rect l="T9" t="T10" r="T11" b="T12"/>
            <a:pathLst>
              <a:path w="992" h="672">
                <a:moveTo>
                  <a:pt x="768" y="0"/>
                </a:moveTo>
                <a:cubicBezTo>
                  <a:pt x="880" y="64"/>
                  <a:pt x="992" y="128"/>
                  <a:pt x="864" y="240"/>
                </a:cubicBezTo>
                <a:cubicBezTo>
                  <a:pt x="736" y="352"/>
                  <a:pt x="144" y="600"/>
                  <a:pt x="0" y="672"/>
                </a:cubicBezTo>
              </a:path>
            </a:pathLst>
          </a:custGeom>
          <a:noFill/>
          <a:ln w="25400" cap="flat" cmpd="sng">
            <a:solidFill>
              <a:schemeClr val="tx1"/>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5156" name="Freeform 115"/>
          <p:cNvSpPr>
            <a:spLocks/>
          </p:cNvSpPr>
          <p:nvPr/>
        </p:nvSpPr>
        <p:spPr bwMode="auto">
          <a:xfrm>
            <a:off x="5359400" y="1295400"/>
            <a:ext cx="2921000" cy="1828800"/>
          </a:xfrm>
          <a:custGeom>
            <a:avLst/>
            <a:gdLst>
              <a:gd name="T0" fmla="*/ 2147483646 w 1840"/>
              <a:gd name="T1" fmla="*/ 0 h 1152"/>
              <a:gd name="T2" fmla="*/ 2147483646 w 1840"/>
              <a:gd name="T3" fmla="*/ 2147483646 h 1152"/>
              <a:gd name="T4" fmla="*/ 0 w 1840"/>
              <a:gd name="T5" fmla="*/ 2147483646 h 1152"/>
              <a:gd name="T6" fmla="*/ 0 60000 65536"/>
              <a:gd name="T7" fmla="*/ 0 60000 65536"/>
              <a:gd name="T8" fmla="*/ 0 60000 65536"/>
              <a:gd name="T9" fmla="*/ 0 w 1840"/>
              <a:gd name="T10" fmla="*/ 0 h 1152"/>
              <a:gd name="T11" fmla="*/ 1840 w 1840"/>
              <a:gd name="T12" fmla="*/ 1152 h 1152"/>
            </a:gdLst>
            <a:ahLst/>
            <a:cxnLst>
              <a:cxn ang="T6">
                <a:pos x="T0" y="T1"/>
              </a:cxn>
              <a:cxn ang="T7">
                <a:pos x="T2" y="T3"/>
              </a:cxn>
              <a:cxn ang="T8">
                <a:pos x="T4" y="T5"/>
              </a:cxn>
            </a:cxnLst>
            <a:rect l="T9" t="T10" r="T11" b="T12"/>
            <a:pathLst>
              <a:path w="1840" h="1152">
                <a:moveTo>
                  <a:pt x="1536" y="0"/>
                </a:moveTo>
                <a:cubicBezTo>
                  <a:pt x="1688" y="48"/>
                  <a:pt x="1840" y="96"/>
                  <a:pt x="1584" y="288"/>
                </a:cubicBezTo>
                <a:cubicBezTo>
                  <a:pt x="1328" y="480"/>
                  <a:pt x="264" y="1008"/>
                  <a:pt x="0" y="1152"/>
                </a:cubicBezTo>
              </a:path>
            </a:pathLst>
          </a:custGeom>
          <a:noFill/>
          <a:ln w="25400" cap="flat" cmpd="sng">
            <a:solidFill>
              <a:schemeClr val="tx1"/>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5157" name="Line 116"/>
          <p:cNvSpPr>
            <a:spLocks noChangeShapeType="1"/>
          </p:cNvSpPr>
          <p:nvPr/>
        </p:nvSpPr>
        <p:spPr bwMode="auto">
          <a:xfrm>
            <a:off x="1854200" y="3429000"/>
            <a:ext cx="7620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5158" name="Line 117"/>
          <p:cNvSpPr>
            <a:spLocks noChangeShapeType="1"/>
          </p:cNvSpPr>
          <p:nvPr/>
        </p:nvSpPr>
        <p:spPr bwMode="auto">
          <a:xfrm flipH="1">
            <a:off x="7035800" y="2971800"/>
            <a:ext cx="304800" cy="2286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5159" name="Line 118"/>
          <p:cNvSpPr>
            <a:spLocks noChangeShapeType="1"/>
          </p:cNvSpPr>
          <p:nvPr/>
        </p:nvSpPr>
        <p:spPr bwMode="auto">
          <a:xfrm flipH="1">
            <a:off x="5664200" y="3276600"/>
            <a:ext cx="533400" cy="15240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75160" name="Line 119"/>
          <p:cNvSpPr>
            <a:spLocks noChangeShapeType="1"/>
          </p:cNvSpPr>
          <p:nvPr/>
        </p:nvSpPr>
        <p:spPr bwMode="auto">
          <a:xfrm>
            <a:off x="7950200" y="4343400"/>
            <a:ext cx="0" cy="9906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5161" name="Line 120"/>
          <p:cNvSpPr>
            <a:spLocks noChangeShapeType="1"/>
          </p:cNvSpPr>
          <p:nvPr/>
        </p:nvSpPr>
        <p:spPr bwMode="auto">
          <a:xfrm flipH="1" flipV="1">
            <a:off x="5664200" y="3581400"/>
            <a:ext cx="1981200" cy="38100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75162" name="Line 121"/>
          <p:cNvSpPr>
            <a:spLocks noChangeShapeType="1"/>
          </p:cNvSpPr>
          <p:nvPr/>
        </p:nvSpPr>
        <p:spPr bwMode="auto">
          <a:xfrm>
            <a:off x="5511800" y="3810000"/>
            <a:ext cx="838200" cy="5334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5163" name="Line 122"/>
          <p:cNvSpPr>
            <a:spLocks noChangeShapeType="1"/>
          </p:cNvSpPr>
          <p:nvPr/>
        </p:nvSpPr>
        <p:spPr bwMode="auto">
          <a:xfrm>
            <a:off x="7264400" y="4953000"/>
            <a:ext cx="228600" cy="38100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75164" name="Line 123"/>
          <p:cNvSpPr>
            <a:spLocks noChangeShapeType="1"/>
          </p:cNvSpPr>
          <p:nvPr/>
        </p:nvSpPr>
        <p:spPr bwMode="auto">
          <a:xfrm>
            <a:off x="5664200" y="5029200"/>
            <a:ext cx="152400" cy="4572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5165" name="Line 124"/>
          <p:cNvSpPr>
            <a:spLocks noChangeShapeType="1"/>
          </p:cNvSpPr>
          <p:nvPr/>
        </p:nvSpPr>
        <p:spPr bwMode="auto">
          <a:xfrm flipH="1" flipV="1">
            <a:off x="5054600" y="4038600"/>
            <a:ext cx="457200" cy="45720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75166" name="Line 125"/>
          <p:cNvSpPr>
            <a:spLocks noChangeShapeType="1"/>
          </p:cNvSpPr>
          <p:nvPr/>
        </p:nvSpPr>
        <p:spPr bwMode="auto">
          <a:xfrm flipH="1">
            <a:off x="4140200" y="4114800"/>
            <a:ext cx="76200" cy="3048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5167" name="Line 126"/>
          <p:cNvSpPr>
            <a:spLocks noChangeShapeType="1"/>
          </p:cNvSpPr>
          <p:nvPr/>
        </p:nvSpPr>
        <p:spPr bwMode="auto">
          <a:xfrm>
            <a:off x="4597400" y="5105400"/>
            <a:ext cx="381000" cy="30480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75168" name="Line 127"/>
          <p:cNvSpPr>
            <a:spLocks noChangeShapeType="1"/>
          </p:cNvSpPr>
          <p:nvPr/>
        </p:nvSpPr>
        <p:spPr bwMode="auto">
          <a:xfrm flipH="1">
            <a:off x="2921000" y="4038600"/>
            <a:ext cx="457200" cy="4572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5169" name="Line 128"/>
          <p:cNvSpPr>
            <a:spLocks noChangeShapeType="1"/>
          </p:cNvSpPr>
          <p:nvPr/>
        </p:nvSpPr>
        <p:spPr bwMode="auto">
          <a:xfrm>
            <a:off x="2921000" y="5105400"/>
            <a:ext cx="0" cy="45720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75170" name="Line 129"/>
          <p:cNvSpPr>
            <a:spLocks noChangeShapeType="1"/>
          </p:cNvSpPr>
          <p:nvPr/>
        </p:nvSpPr>
        <p:spPr bwMode="auto">
          <a:xfrm flipH="1" flipV="1">
            <a:off x="2235200" y="5105400"/>
            <a:ext cx="304800" cy="4572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5171" name="Line 130"/>
          <p:cNvSpPr>
            <a:spLocks noChangeShapeType="1"/>
          </p:cNvSpPr>
          <p:nvPr/>
        </p:nvSpPr>
        <p:spPr bwMode="auto">
          <a:xfrm flipV="1">
            <a:off x="2082800" y="3886200"/>
            <a:ext cx="838200" cy="38100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75172" name="Line 131"/>
          <p:cNvSpPr>
            <a:spLocks noChangeShapeType="1"/>
          </p:cNvSpPr>
          <p:nvPr/>
        </p:nvSpPr>
        <p:spPr bwMode="auto">
          <a:xfrm flipV="1">
            <a:off x="863600" y="4953000"/>
            <a:ext cx="0" cy="3048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5173" name="Line 132"/>
          <p:cNvSpPr>
            <a:spLocks noChangeShapeType="1"/>
          </p:cNvSpPr>
          <p:nvPr/>
        </p:nvSpPr>
        <p:spPr bwMode="auto">
          <a:xfrm flipV="1">
            <a:off x="1473200" y="3657600"/>
            <a:ext cx="1143000" cy="45720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63"/>
          <p:cNvSpPr>
            <a:spLocks noGrp="1" noChangeArrowheads="1"/>
          </p:cNvSpPr>
          <p:nvPr>
            <p:ph type="title"/>
          </p:nvPr>
        </p:nvSpPr>
        <p:spPr>
          <a:xfrm>
            <a:off x="457200" y="0"/>
            <a:ext cx="8215313" cy="1130300"/>
          </a:xfrm>
        </p:spPr>
        <p:txBody>
          <a:bodyPr/>
          <a:lstStyle/>
          <a:p>
            <a:pPr eaLnBrk="1" hangingPunct="1">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GB" altLang="zh-CN" sz="2200" smtClean="0"/>
          </a:p>
        </p:txBody>
      </p:sp>
      <p:sp>
        <p:nvSpPr>
          <p:cNvPr id="177155" name="Rectangle 64"/>
          <p:cNvSpPr>
            <a:spLocks noGrp="1" noChangeArrowheads="1"/>
          </p:cNvSpPr>
          <p:nvPr>
            <p:ph type="body" idx="1"/>
          </p:nvPr>
        </p:nvSpPr>
        <p:spPr>
          <a:xfrm>
            <a:off x="457200" y="1700213"/>
            <a:ext cx="8507413" cy="4824412"/>
          </a:xfrm>
        </p:spPr>
        <p:txBody>
          <a:bodyPr/>
          <a:lstStyle/>
          <a:p>
            <a:pPr marL="325438" indent="-325438"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zh-CN" sz="2200" smtClean="0"/>
              <a:t>High-level diagram captures the essential functionality </a:t>
            </a:r>
          </a:p>
          <a:p>
            <a:pPr marL="725488" lvl="1" indent="-268288"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zh-CN" sz="1500" smtClean="0"/>
              <a:t>Shows nothing about the ways in which each of these use cases might succeed or fail</a:t>
            </a:r>
          </a:p>
        </p:txBody>
      </p:sp>
      <p:pic>
        <p:nvPicPr>
          <p:cNvPr id="177156" name="Picture 12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088" y="2420938"/>
            <a:ext cx="8137525" cy="4437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1"/>
          <p:cNvSpPr>
            <a:spLocks noGrp="1" noChangeArrowheads="1"/>
          </p:cNvSpPr>
          <p:nvPr>
            <p:ph type="title" idx="4294967295"/>
          </p:nvPr>
        </p:nvSpPr>
        <p:spPr>
          <a:xfrm>
            <a:off x="457200" y="188913"/>
            <a:ext cx="8686800" cy="938212"/>
          </a:xfrm>
        </p:spPr>
        <p:txBody>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GB" altLang="zh-CN" sz="2400" smtClean="0"/>
          </a:p>
        </p:txBody>
      </p:sp>
      <p:sp>
        <p:nvSpPr>
          <p:cNvPr id="179203" name="Rectangle 3"/>
          <p:cNvSpPr txBox="1">
            <a:spLocks noChangeArrowheads="1"/>
          </p:cNvSpPr>
          <p:nvPr/>
        </p:nvSpPr>
        <p:spPr bwMode="auto">
          <a:xfrm>
            <a:off x="457200" y="1447800"/>
            <a:ext cx="8216900" cy="466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330200" indent="-330200" defTabSz="457200">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defTabSz="45720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defTabSz="4572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defTabSz="4572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defTabSz="4572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ts val="700"/>
              </a:spcBef>
              <a:buClrTx/>
              <a:buSzTx/>
              <a:buFont typeface="Lucida Sans Unicode" panose="020B0602030504020204" pitchFamily="34" charset="0"/>
              <a:buChar char="•"/>
            </a:pPr>
            <a:endParaRPr lang="en-US" altLang="zh-CN" sz="2400">
              <a:latin typeface="Calibri" panose="020F0502020204030204" pitchFamily="34" charset="0"/>
            </a:endParaRPr>
          </a:p>
        </p:txBody>
      </p:sp>
      <p:sp>
        <p:nvSpPr>
          <p:cNvPr id="7" name="Rectangle 3"/>
          <p:cNvSpPr txBox="1">
            <a:spLocks noChangeArrowheads="1"/>
          </p:cNvSpPr>
          <p:nvPr/>
        </p:nvSpPr>
        <p:spPr bwMode="auto">
          <a:xfrm>
            <a:off x="755650" y="1700213"/>
            <a:ext cx="8388350" cy="4968875"/>
          </a:xfrm>
          <a:prstGeom prst="rect">
            <a:avLst/>
          </a:prstGeom>
          <a:noFill/>
          <a:ln w="9525">
            <a:noFill/>
            <a:miter lim="800000"/>
            <a:headEnd/>
            <a:tailEnd/>
          </a:ln>
        </p:spPr>
        <p:txBody>
          <a:bodyPr lIns="0" tIns="0" rIns="0" bIns="0"/>
          <a:lstStyle/>
          <a:p>
            <a:pPr marL="330200" indent="-330200" defTabSz="457200">
              <a:spcBef>
                <a:spcPts val="700"/>
              </a:spcBef>
              <a:buFont typeface="Lucida Sans Unicode" pitchFamily="34" charset="0"/>
              <a:buChar char="•"/>
              <a:defRPr/>
            </a:pPr>
            <a:r>
              <a:rPr lang="en-US" kern="0" dirty="0">
                <a:latin typeface="+mn-lt"/>
              </a:rPr>
              <a:t>Domain elements and relationships that the Piccadilly database will maintain</a:t>
            </a:r>
          </a:p>
          <a:p>
            <a:pPr marL="330200" indent="-330200" defTabSz="457200">
              <a:spcBef>
                <a:spcPts val="700"/>
              </a:spcBef>
              <a:buFont typeface="Lucida Sans Unicode" pitchFamily="34" charset="0"/>
              <a:buChar char="•"/>
              <a:defRPr/>
            </a:pPr>
            <a:r>
              <a:rPr lang="en-US" kern="0" dirty="0">
                <a:latin typeface="+mn-lt"/>
              </a:rPr>
              <a:t>A closer examination will reveal that there are considerable commonality</a:t>
            </a:r>
          </a:p>
        </p:txBody>
      </p:sp>
      <p:pic>
        <p:nvPicPr>
          <p:cNvPr id="179205"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338" y="3259138"/>
            <a:ext cx="5300662" cy="3598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transition spd="med"/>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90C84691-1F64-4AD2-862A-2AC63434C451}" type="slidenum">
              <a:rPr kumimoji="0" lang="en-US" altLang="zh-CN" sz="2600" smtClean="0">
                <a:solidFill>
                  <a:schemeClr val="bg1"/>
                </a:solidFill>
              </a:rPr>
              <a:pPr>
                <a:spcBef>
                  <a:spcPct val="0"/>
                </a:spcBef>
                <a:buClrTx/>
                <a:buSzTx/>
                <a:buFontTx/>
                <a:buNone/>
              </a:pPr>
              <a:t>104</a:t>
            </a:fld>
            <a:endParaRPr kumimoji="0" lang="en-US" altLang="zh-CN" sz="2600" smtClean="0">
              <a:solidFill>
                <a:schemeClr val="bg1"/>
              </a:solidFill>
            </a:endParaRPr>
          </a:p>
        </p:txBody>
      </p:sp>
      <p:sp>
        <p:nvSpPr>
          <p:cNvPr id="181251" name="Rectangle 2"/>
          <p:cNvSpPr>
            <a:spLocks noGrp="1" noChangeArrowheads="1"/>
          </p:cNvSpPr>
          <p:nvPr>
            <p:ph type="title"/>
          </p:nvPr>
        </p:nvSpPr>
        <p:spPr/>
        <p:txBody>
          <a:bodyPr/>
          <a:lstStyle/>
          <a:p>
            <a:pPr eaLnBrk="1" hangingPunct="1"/>
            <a:r>
              <a:rPr lang="en-US" altLang="zh-CN" sz="3200" smtClean="0"/>
              <a:t>Chapter 1  Why Software Engineering</a:t>
            </a:r>
          </a:p>
        </p:txBody>
      </p:sp>
      <p:sp>
        <p:nvSpPr>
          <p:cNvPr id="181252" name="Rectangle 3"/>
          <p:cNvSpPr>
            <a:spLocks noGrp="1" noChangeArrowheads="1"/>
          </p:cNvSpPr>
          <p:nvPr>
            <p:ph type="body" idx="1"/>
          </p:nvPr>
        </p:nvSpPr>
        <p:spPr>
          <a:xfrm>
            <a:off x="762000" y="1752600"/>
            <a:ext cx="8382000" cy="5105400"/>
          </a:xfrm>
        </p:spPr>
        <p:txBody>
          <a:bodyPr/>
          <a:lstStyle/>
          <a:p>
            <a:pPr eaLnBrk="1" hangingPunct="1">
              <a:buFontTx/>
              <a:buNone/>
            </a:pPr>
            <a:r>
              <a:rPr lang="en-US" altLang="zh-CN" b="1" smtClean="0"/>
              <a:t>1.10 Real--Time Example ( </a:t>
            </a:r>
            <a:r>
              <a:rPr lang="zh-CN" altLang="en-US" b="1" smtClean="0"/>
              <a:t>实时控制系统实例 </a:t>
            </a:r>
            <a:r>
              <a:rPr lang="en-US" altLang="zh-CN" b="1" smtClean="0"/>
              <a:t>)</a:t>
            </a:r>
          </a:p>
          <a:p>
            <a:pPr eaLnBrk="1" hangingPunct="1">
              <a:buFontTx/>
              <a:buNone/>
            </a:pPr>
            <a:r>
              <a:rPr lang="en-US" altLang="zh-CN" b="1" smtClean="0"/>
              <a:t>1. Incident and Cause </a:t>
            </a:r>
            <a:r>
              <a:rPr lang="en-US" altLang="zh-CN" sz="2400" b="1" smtClean="0"/>
              <a:t>(loss: $500 million)</a:t>
            </a:r>
          </a:p>
          <a:p>
            <a:pPr eaLnBrk="1" hangingPunct="1">
              <a:buFontTx/>
              <a:buNone/>
            </a:pPr>
            <a:r>
              <a:rPr lang="en-US" altLang="zh-CN" sz="2400" b="1" smtClean="0"/>
              <a:t>   inquiry board     result: software failure (P38-s2,s3)</a:t>
            </a:r>
          </a:p>
          <a:p>
            <a:pPr eaLnBrk="1" hangingPunct="1">
              <a:buFontTx/>
              <a:buNone/>
            </a:pPr>
            <a:r>
              <a:rPr lang="en-US" altLang="zh-CN" b="1" smtClean="0"/>
              <a:t>2. Ariane Series</a:t>
            </a:r>
            <a:r>
              <a:rPr lang="en-US" altLang="zh-CN" b="1" smtClean="0">
                <a:latin typeface="Times New Roman" panose="02020603050405020304" pitchFamily="18" charset="0"/>
              </a:rPr>
              <a:t>’</a:t>
            </a:r>
            <a:r>
              <a:rPr lang="en-US" altLang="zh-CN" b="1" smtClean="0"/>
              <a:t>s history                  </a:t>
            </a:r>
            <a:r>
              <a:rPr lang="en-US" altLang="zh-CN" sz="2400" b="1" smtClean="0"/>
              <a:t>segment(</a:t>
            </a:r>
            <a:r>
              <a:rPr lang="zh-CN" altLang="en-US" sz="2400" b="1" smtClean="0"/>
              <a:t>段</a:t>
            </a:r>
            <a:r>
              <a:rPr lang="en-US" altLang="zh-CN" sz="2400" b="1" smtClean="0"/>
              <a:t>)</a:t>
            </a:r>
          </a:p>
          <a:p>
            <a:pPr eaLnBrk="1" hangingPunct="1">
              <a:buFontTx/>
              <a:buNone/>
            </a:pPr>
            <a:r>
              <a:rPr lang="en-US" altLang="zh-CN" sz="2400" b="1" smtClean="0"/>
              <a:t>   A:Ariane-4 rocket</a:t>
            </a:r>
            <a:r>
              <a:rPr lang="en-US" altLang="zh-CN" sz="2400" b="1" smtClean="0">
                <a:latin typeface="Times New Roman" panose="02020603050405020304" pitchFamily="18" charset="0"/>
              </a:rPr>
              <a:t>’</a:t>
            </a:r>
            <a:r>
              <a:rPr lang="en-US" altLang="zh-CN" sz="2400" b="1" smtClean="0"/>
              <a:t>s success</a:t>
            </a:r>
          </a:p>
          <a:p>
            <a:pPr eaLnBrk="1" hangingPunct="1">
              <a:buFontTx/>
              <a:buNone/>
            </a:pPr>
            <a:r>
              <a:rPr lang="en-US" altLang="zh-CN" sz="2400" b="1" smtClean="0"/>
              <a:t>   B:Ariane-5</a:t>
            </a:r>
            <a:r>
              <a:rPr lang="en-US" altLang="zh-CN" sz="2400" b="1" smtClean="0">
                <a:latin typeface="Times New Roman" panose="02020603050405020304" pitchFamily="18" charset="0"/>
              </a:rPr>
              <a:t>’</a:t>
            </a:r>
            <a:r>
              <a:rPr lang="en-US" altLang="zh-CN" sz="2400" b="1" smtClean="0"/>
              <a:t>s goal </a:t>
            </a:r>
            <a:r>
              <a:rPr lang="zh-CN" altLang="en-US" sz="2400" b="1" smtClean="0"/>
              <a:t>（</a:t>
            </a:r>
            <a:r>
              <a:rPr lang="en-US" altLang="zh-CN" sz="2400" b="1" smtClean="0"/>
              <a:t>carry heavier payload into orbit</a:t>
            </a:r>
            <a:r>
              <a:rPr lang="zh-CN" altLang="en-US" sz="2400" b="1" smtClean="0"/>
              <a:t>）</a:t>
            </a:r>
          </a:p>
          <a:p>
            <a:pPr eaLnBrk="1" hangingPunct="1">
              <a:buFontTx/>
              <a:buNone/>
            </a:pPr>
            <a:r>
              <a:rPr lang="zh-CN" altLang="en-US" sz="2400" b="1" smtClean="0"/>
              <a:t>   </a:t>
            </a:r>
            <a:r>
              <a:rPr lang="en-US" altLang="zh-CN" sz="2400" b="1" smtClean="0"/>
              <a:t>C:real cause:the </a:t>
            </a:r>
            <a:r>
              <a:rPr lang="en-US" altLang="zh-CN" sz="2400" b="1" u="sng" smtClean="0">
                <a:solidFill>
                  <a:srgbClr val="0000FF"/>
                </a:solidFill>
              </a:rPr>
              <a:t>customer misspecify the requirement</a:t>
            </a:r>
            <a:r>
              <a:rPr lang="en-US" altLang="zh-CN" sz="2400" b="1" smtClean="0"/>
              <a:t> </a:t>
            </a:r>
          </a:p>
          <a:p>
            <a:pPr eaLnBrk="1" hangingPunct="1">
              <a:buFontTx/>
              <a:buNone/>
            </a:pPr>
            <a:r>
              <a:rPr lang="en-US" altLang="zh-CN" sz="2400" b="1" smtClean="0"/>
              <a:t>   D:inquiry board</a:t>
            </a:r>
            <a:r>
              <a:rPr lang="en-US" altLang="zh-CN" sz="2400" b="1" smtClean="0">
                <a:latin typeface="Times New Roman" panose="02020603050405020304" pitchFamily="18" charset="0"/>
              </a:rPr>
              <a:t>’</a:t>
            </a:r>
            <a:r>
              <a:rPr lang="en-US" altLang="zh-CN" sz="2400" b="1" smtClean="0"/>
              <a:t>s investigation</a:t>
            </a:r>
          </a:p>
          <a:p>
            <a:pPr eaLnBrk="1" hangingPunct="1">
              <a:buFontTx/>
              <a:buNone/>
            </a:pPr>
            <a:r>
              <a:rPr lang="en-US" altLang="zh-CN" sz="2400" b="1" smtClean="0"/>
              <a:t>       software in SRI     incident (cause: wrong design to</a:t>
            </a:r>
          </a:p>
          <a:p>
            <a:pPr eaLnBrk="1" hangingPunct="1">
              <a:buFontTx/>
              <a:buNone/>
            </a:pPr>
            <a:r>
              <a:rPr lang="en-US" altLang="zh-CN" sz="2400" b="1" smtClean="0"/>
              <a:t>                                                      exception(</a:t>
            </a:r>
            <a:r>
              <a:rPr lang="zh-CN" altLang="en-US" sz="2400" b="1" smtClean="0"/>
              <a:t>意外</a:t>
            </a:r>
            <a:r>
              <a:rPr lang="en-US" altLang="zh-CN" sz="2400" b="1" smtClean="0"/>
              <a:t>))</a:t>
            </a:r>
          </a:p>
          <a:p>
            <a:pPr eaLnBrk="1" hangingPunct="1">
              <a:buFontTx/>
              <a:buNone/>
            </a:pPr>
            <a:r>
              <a:rPr lang="en-US" altLang="zh-CN" sz="2000" b="1" smtClean="0"/>
              <a:t>    </a:t>
            </a:r>
            <a:r>
              <a:rPr lang="en-US" altLang="zh-CN" sz="2400" b="1" u="sng" smtClean="0">
                <a:solidFill>
                  <a:srgbClr val="0000FF"/>
                </a:solidFill>
              </a:rPr>
              <a:t>conclusion</a:t>
            </a:r>
            <a:r>
              <a:rPr lang="en-US" altLang="zh-CN" sz="2400" b="1" smtClean="0"/>
              <a:t>: software should be assumed to be faulty</a:t>
            </a:r>
          </a:p>
        </p:txBody>
      </p:sp>
      <p:sp>
        <p:nvSpPr>
          <p:cNvPr id="181253" name="AutoShape 4"/>
          <p:cNvSpPr>
            <a:spLocks noChangeArrowheads="1"/>
          </p:cNvSpPr>
          <p:nvPr/>
        </p:nvSpPr>
        <p:spPr bwMode="auto">
          <a:xfrm>
            <a:off x="3124200" y="2936875"/>
            <a:ext cx="304800" cy="152400"/>
          </a:xfrm>
          <a:prstGeom prst="rightArrow">
            <a:avLst>
              <a:gd name="adj1" fmla="val 50000"/>
              <a:gd name="adj2" fmla="val 50000"/>
            </a:avLst>
          </a:prstGeom>
          <a:solidFill>
            <a:schemeClr val="bg2"/>
          </a:solidFill>
          <a:ln w="9525">
            <a:solidFill>
              <a:schemeClr val="tx1"/>
            </a:solidFill>
            <a:miter lim="800000"/>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endParaRPr lang="zh-CN" altLang="en-US" sz="2400"/>
          </a:p>
        </p:txBody>
      </p:sp>
      <p:sp>
        <p:nvSpPr>
          <p:cNvPr id="181254" name="AutoShape 5"/>
          <p:cNvSpPr>
            <a:spLocks noChangeArrowheads="1"/>
          </p:cNvSpPr>
          <p:nvPr/>
        </p:nvSpPr>
        <p:spPr bwMode="auto">
          <a:xfrm>
            <a:off x="3733800" y="5638800"/>
            <a:ext cx="304800" cy="152400"/>
          </a:xfrm>
          <a:prstGeom prst="rightArrow">
            <a:avLst>
              <a:gd name="adj1" fmla="val 50000"/>
              <a:gd name="adj2" fmla="val 50000"/>
            </a:avLst>
          </a:prstGeom>
          <a:solidFill>
            <a:schemeClr val="bg2"/>
          </a:solidFill>
          <a:ln w="9525">
            <a:solidFill>
              <a:schemeClr val="tx1"/>
            </a:solidFill>
            <a:miter lim="800000"/>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endParaRPr lang="zh-CN" altLang="en-US" sz="2400"/>
          </a:p>
        </p:txBody>
      </p:sp>
      <p:sp>
        <p:nvSpPr>
          <p:cNvPr id="181255" name="Line 6"/>
          <p:cNvSpPr>
            <a:spLocks noChangeShapeType="1"/>
          </p:cNvSpPr>
          <p:nvPr/>
        </p:nvSpPr>
        <p:spPr bwMode="auto">
          <a:xfrm flipV="1">
            <a:off x="7177088" y="3095625"/>
            <a:ext cx="457200" cy="3048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47F563F3-570D-4283-9F48-C638891CB464}" type="slidenum">
              <a:rPr kumimoji="0" lang="en-US" altLang="zh-CN" sz="2600" smtClean="0">
                <a:solidFill>
                  <a:schemeClr val="bg1"/>
                </a:solidFill>
              </a:rPr>
              <a:pPr>
                <a:spcBef>
                  <a:spcPct val="0"/>
                </a:spcBef>
                <a:buClrTx/>
                <a:buSzTx/>
                <a:buFontTx/>
                <a:buNone/>
              </a:pPr>
              <a:t>105</a:t>
            </a:fld>
            <a:endParaRPr kumimoji="0" lang="en-US" altLang="zh-CN" sz="2600" smtClean="0">
              <a:solidFill>
                <a:schemeClr val="bg1"/>
              </a:solidFill>
            </a:endParaRPr>
          </a:p>
        </p:txBody>
      </p:sp>
      <p:sp>
        <p:nvSpPr>
          <p:cNvPr id="183299" name="Rectangle 2"/>
          <p:cNvSpPr>
            <a:spLocks noGrp="1" noChangeArrowheads="1"/>
          </p:cNvSpPr>
          <p:nvPr>
            <p:ph type="title"/>
          </p:nvPr>
        </p:nvSpPr>
        <p:spPr/>
        <p:txBody>
          <a:bodyPr/>
          <a:lstStyle/>
          <a:p>
            <a:pPr eaLnBrk="1" hangingPunct="1"/>
            <a:r>
              <a:rPr lang="en-US" altLang="zh-CN" sz="3200" smtClean="0"/>
              <a:t>Chapter 1  Why Software Engineering</a:t>
            </a:r>
          </a:p>
        </p:txBody>
      </p:sp>
      <p:sp>
        <p:nvSpPr>
          <p:cNvPr id="183300" name="Rectangle 3"/>
          <p:cNvSpPr>
            <a:spLocks noGrp="1" noChangeArrowheads="1"/>
          </p:cNvSpPr>
          <p:nvPr>
            <p:ph type="body" idx="1"/>
          </p:nvPr>
        </p:nvSpPr>
        <p:spPr>
          <a:xfrm>
            <a:off x="914400" y="1752600"/>
            <a:ext cx="8001000" cy="5105400"/>
          </a:xfrm>
        </p:spPr>
        <p:txBody>
          <a:bodyPr/>
          <a:lstStyle/>
          <a:p>
            <a:pPr eaLnBrk="1" hangingPunct="1">
              <a:buFontTx/>
              <a:buNone/>
            </a:pPr>
            <a:r>
              <a:rPr lang="en-US" altLang="zh-CN" sz="2400" b="1" smtClean="0"/>
              <a:t>   E:Detailed investigation will be done in later</a:t>
            </a:r>
          </a:p>
          <a:p>
            <a:pPr eaLnBrk="1" hangingPunct="1">
              <a:buFontTx/>
              <a:buNone/>
            </a:pPr>
            <a:r>
              <a:rPr lang="en-US" altLang="zh-CN" sz="2400" b="1" smtClean="0"/>
              <a:t>      chapters(</a:t>
            </a:r>
            <a:r>
              <a:rPr lang="zh-CN" altLang="en-US" sz="2400" b="1" smtClean="0"/>
              <a:t>以后自学或上网查资料</a:t>
            </a:r>
            <a:r>
              <a:rPr lang="en-US" altLang="zh-CN" sz="2400" b="1" smtClean="0"/>
              <a:t>)</a:t>
            </a:r>
          </a:p>
          <a:p>
            <a:pPr eaLnBrk="1" hangingPunct="1">
              <a:buFontTx/>
              <a:buNone/>
            </a:pPr>
            <a:r>
              <a:rPr lang="en-US" altLang="zh-CN" sz="2400" b="1" smtClean="0"/>
              <a:t>   F: </a:t>
            </a:r>
            <a:r>
              <a:rPr lang="en-US" altLang="zh-CN" sz="2400" b="1" smtClean="0">
                <a:solidFill>
                  <a:schemeClr val="bg2"/>
                </a:solidFill>
                <a:sym typeface="Wingdings 2" panose="05020102010507070707" pitchFamily="18" charset="2"/>
              </a:rPr>
              <a:t>system engineering’s view    analyzing</a:t>
            </a:r>
          </a:p>
          <a:p>
            <a:pPr eaLnBrk="1" hangingPunct="1">
              <a:buFontTx/>
              <a:buNone/>
            </a:pPr>
            <a:r>
              <a:rPr lang="en-US" altLang="zh-CN" sz="2400" b="1" smtClean="0">
                <a:solidFill>
                  <a:schemeClr val="bg2"/>
                </a:solidFill>
                <a:sym typeface="Wingdings 2" panose="05020102010507070707" pitchFamily="18" charset="2"/>
              </a:rPr>
              <a:t>                                                             synthesis</a:t>
            </a:r>
          </a:p>
          <a:p>
            <a:pPr eaLnBrk="1" hangingPunct="1">
              <a:buFontTx/>
              <a:buNone/>
            </a:pPr>
            <a:r>
              <a:rPr lang="en-US" altLang="zh-CN" sz="2400" b="1" smtClean="0">
                <a:solidFill>
                  <a:schemeClr val="bg2"/>
                </a:solidFill>
                <a:sym typeface="Wingdings 2" panose="05020102010507070707" pitchFamily="18" charset="2"/>
              </a:rPr>
              <a:t>                                     </a:t>
            </a:r>
            <a:r>
              <a:rPr lang="zh-CN" altLang="en-US" sz="2400" b="1" smtClean="0">
                <a:solidFill>
                  <a:schemeClr val="bg2"/>
                </a:solidFill>
                <a:sym typeface="Wingdings 2" panose="05020102010507070707" pitchFamily="18" charset="2"/>
              </a:rPr>
              <a:t>后备方案</a:t>
            </a:r>
          </a:p>
          <a:p>
            <a:pPr eaLnBrk="1" hangingPunct="1">
              <a:buFontTx/>
              <a:buNone/>
            </a:pPr>
            <a:r>
              <a:rPr lang="zh-CN" altLang="en-US" sz="2400" b="1" smtClean="0">
                <a:solidFill>
                  <a:schemeClr val="bg2"/>
                </a:solidFill>
                <a:sym typeface="Wingdings 2" panose="05020102010507070707" pitchFamily="18" charset="2"/>
              </a:rPr>
              <a:t>     </a:t>
            </a:r>
            <a:r>
              <a:rPr lang="en-US" altLang="zh-CN" sz="2400" b="1" smtClean="0">
                <a:solidFill>
                  <a:schemeClr val="bg2"/>
                </a:solidFill>
                <a:sym typeface="Wingdings 2" panose="05020102010507070707" pitchFamily="18" charset="2"/>
              </a:rPr>
              <a:t>critical     check        back-up           reduce the</a:t>
            </a:r>
          </a:p>
          <a:p>
            <a:pPr eaLnBrk="1" hangingPunct="1">
              <a:buFontTx/>
              <a:buNone/>
            </a:pPr>
            <a:r>
              <a:rPr lang="en-US" altLang="zh-CN" sz="2400" b="1" smtClean="0">
                <a:solidFill>
                  <a:schemeClr val="bg2"/>
                </a:solidFill>
                <a:sym typeface="Wingdings 2" panose="05020102010507070707" pitchFamily="18" charset="2"/>
              </a:rPr>
              <a:t>     software  carefully    Policy              risk of the </a:t>
            </a:r>
          </a:p>
          <a:p>
            <a:pPr eaLnBrk="1" hangingPunct="1">
              <a:buFontTx/>
              <a:buNone/>
            </a:pPr>
            <a:r>
              <a:rPr lang="en-US" altLang="zh-CN" sz="2400" b="1" smtClean="0">
                <a:solidFill>
                  <a:schemeClr val="bg2"/>
                </a:solidFill>
                <a:sym typeface="Wingdings 2" panose="05020102010507070707" pitchFamily="18" charset="2"/>
              </a:rPr>
              <a:t>                                                                 mission failure</a:t>
            </a:r>
          </a:p>
          <a:p>
            <a:pPr eaLnBrk="1" hangingPunct="1">
              <a:buFontTx/>
              <a:buNone/>
            </a:pPr>
            <a:r>
              <a:rPr lang="en-US" altLang="zh-CN" sz="2400" b="1" smtClean="0">
                <a:solidFill>
                  <a:schemeClr val="bg2"/>
                </a:solidFill>
                <a:sym typeface="Wingdings 2" panose="05020102010507070707" pitchFamily="18" charset="2"/>
              </a:rPr>
              <a:t>                                take software failure</a:t>
            </a:r>
          </a:p>
          <a:p>
            <a:pPr eaLnBrk="1" hangingPunct="1">
              <a:buFontTx/>
              <a:buNone/>
            </a:pPr>
            <a:r>
              <a:rPr lang="en-US" altLang="zh-CN" sz="2400" b="1" smtClean="0">
                <a:solidFill>
                  <a:schemeClr val="bg2"/>
                </a:solidFill>
                <a:sym typeface="Wingdings 2" panose="05020102010507070707" pitchFamily="18" charset="2"/>
              </a:rPr>
              <a:t>                                       into account</a:t>
            </a:r>
          </a:p>
        </p:txBody>
      </p:sp>
      <p:sp>
        <p:nvSpPr>
          <p:cNvPr id="183301" name="AutoShape 4"/>
          <p:cNvSpPr>
            <a:spLocks/>
          </p:cNvSpPr>
          <p:nvPr/>
        </p:nvSpPr>
        <p:spPr bwMode="auto">
          <a:xfrm>
            <a:off x="5780088" y="2819400"/>
            <a:ext cx="228600" cy="533400"/>
          </a:xfrm>
          <a:prstGeom prst="leftBrace">
            <a:avLst>
              <a:gd name="adj1" fmla="val 19444"/>
              <a:gd name="adj2" fmla="val 50000"/>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endParaRPr lang="zh-CN" altLang="en-US" sz="2400"/>
          </a:p>
        </p:txBody>
      </p:sp>
      <p:sp>
        <p:nvSpPr>
          <p:cNvPr id="183302" name="AutoShape 5"/>
          <p:cNvSpPr>
            <a:spLocks noChangeArrowheads="1"/>
          </p:cNvSpPr>
          <p:nvPr/>
        </p:nvSpPr>
        <p:spPr bwMode="auto">
          <a:xfrm>
            <a:off x="2895600" y="4343400"/>
            <a:ext cx="1066800" cy="152400"/>
          </a:xfrm>
          <a:prstGeom prst="rightArrow">
            <a:avLst>
              <a:gd name="adj1" fmla="val 50000"/>
              <a:gd name="adj2" fmla="val 175000"/>
            </a:avLst>
          </a:prstGeom>
          <a:solidFill>
            <a:schemeClr val="bg2"/>
          </a:solidFill>
          <a:ln w="9525">
            <a:solidFill>
              <a:schemeClr val="tx1"/>
            </a:solidFill>
            <a:miter lim="800000"/>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endParaRPr lang="zh-CN" altLang="en-US" sz="2400"/>
          </a:p>
        </p:txBody>
      </p:sp>
      <p:sp>
        <p:nvSpPr>
          <p:cNvPr id="183303" name="AutoShape 6"/>
          <p:cNvSpPr>
            <a:spLocks noChangeArrowheads="1"/>
          </p:cNvSpPr>
          <p:nvPr/>
        </p:nvSpPr>
        <p:spPr bwMode="auto">
          <a:xfrm>
            <a:off x="5410200" y="4343400"/>
            <a:ext cx="838200" cy="152400"/>
          </a:xfrm>
          <a:prstGeom prst="rightArrow">
            <a:avLst>
              <a:gd name="adj1" fmla="val 50000"/>
              <a:gd name="adj2" fmla="val 137500"/>
            </a:avLst>
          </a:prstGeom>
          <a:solidFill>
            <a:schemeClr val="bg2"/>
          </a:solidFill>
          <a:ln w="9525">
            <a:solidFill>
              <a:schemeClr val="tx1"/>
            </a:solidFill>
            <a:miter lim="800000"/>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endParaRPr lang="zh-CN" altLang="en-US" sz="2400"/>
          </a:p>
        </p:txBody>
      </p:sp>
      <p:sp>
        <p:nvSpPr>
          <p:cNvPr id="183304" name="AutoShape 7"/>
          <p:cNvSpPr>
            <a:spLocks/>
          </p:cNvSpPr>
          <p:nvPr/>
        </p:nvSpPr>
        <p:spPr bwMode="auto">
          <a:xfrm>
            <a:off x="1219200" y="4114800"/>
            <a:ext cx="228600" cy="609600"/>
          </a:xfrm>
          <a:prstGeom prst="leftBrace">
            <a:avLst>
              <a:gd name="adj1" fmla="val 22222"/>
              <a:gd name="adj2" fmla="val 50000"/>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endParaRPr lang="zh-CN" altLang="en-US" sz="2400"/>
          </a:p>
        </p:txBody>
      </p:sp>
      <p:sp>
        <p:nvSpPr>
          <p:cNvPr id="183305" name="AutoShape 8"/>
          <p:cNvSpPr>
            <a:spLocks/>
          </p:cNvSpPr>
          <p:nvPr/>
        </p:nvSpPr>
        <p:spPr bwMode="auto">
          <a:xfrm>
            <a:off x="6156325" y="4187825"/>
            <a:ext cx="249238" cy="969963"/>
          </a:xfrm>
          <a:prstGeom prst="leftBrace">
            <a:avLst>
              <a:gd name="adj1" fmla="val 32431"/>
              <a:gd name="adj2" fmla="val 50000"/>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endParaRPr lang="zh-CN" altLang="en-US" sz="2400"/>
          </a:p>
        </p:txBody>
      </p:sp>
      <p:sp>
        <p:nvSpPr>
          <p:cNvPr id="183306" name="AutoShape 9"/>
          <p:cNvSpPr>
            <a:spLocks/>
          </p:cNvSpPr>
          <p:nvPr/>
        </p:nvSpPr>
        <p:spPr bwMode="auto">
          <a:xfrm>
            <a:off x="4162425" y="4114800"/>
            <a:ext cx="228600" cy="609600"/>
          </a:xfrm>
          <a:prstGeom prst="leftBrace">
            <a:avLst>
              <a:gd name="adj1" fmla="val 22222"/>
              <a:gd name="adj2" fmla="val 50000"/>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endParaRPr lang="zh-CN" altLang="en-US" sz="2400"/>
          </a:p>
        </p:txBody>
      </p:sp>
      <p:sp>
        <p:nvSpPr>
          <p:cNvPr id="183307" name="AutoShape 10"/>
          <p:cNvSpPr>
            <a:spLocks noChangeArrowheads="1"/>
          </p:cNvSpPr>
          <p:nvPr/>
        </p:nvSpPr>
        <p:spPr bwMode="auto">
          <a:xfrm>
            <a:off x="4800600" y="4800600"/>
            <a:ext cx="152400" cy="533400"/>
          </a:xfrm>
          <a:prstGeom prst="upDownArrow">
            <a:avLst>
              <a:gd name="adj1" fmla="val 50000"/>
              <a:gd name="adj2" fmla="val 70000"/>
            </a:avLst>
          </a:prstGeom>
          <a:solidFill>
            <a:schemeClr val="bg2"/>
          </a:solidFill>
          <a:ln w="9525">
            <a:solidFill>
              <a:schemeClr val="tx1"/>
            </a:solidFill>
            <a:miter lim="800000"/>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endParaRPr lang="zh-CN" altLang="en-US" sz="2400"/>
          </a:p>
        </p:txBody>
      </p:sp>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2A88F52E-1D90-45D7-83FB-0AE9B9E9BE89}" type="slidenum">
              <a:rPr kumimoji="0" lang="en-US" altLang="zh-CN" sz="2600" smtClean="0">
                <a:solidFill>
                  <a:schemeClr val="bg1"/>
                </a:solidFill>
              </a:rPr>
              <a:pPr>
                <a:spcBef>
                  <a:spcPct val="0"/>
                </a:spcBef>
                <a:buClrTx/>
                <a:buSzTx/>
                <a:buFontTx/>
                <a:buNone/>
              </a:pPr>
              <a:t>106</a:t>
            </a:fld>
            <a:endParaRPr kumimoji="0" lang="en-US" altLang="zh-CN" sz="2600" smtClean="0">
              <a:solidFill>
                <a:schemeClr val="bg1"/>
              </a:solidFill>
            </a:endParaRPr>
          </a:p>
        </p:txBody>
      </p:sp>
      <p:sp>
        <p:nvSpPr>
          <p:cNvPr id="185347" name="Rectangle 2"/>
          <p:cNvSpPr>
            <a:spLocks noGrp="1" noChangeArrowheads="1"/>
          </p:cNvSpPr>
          <p:nvPr>
            <p:ph type="title"/>
          </p:nvPr>
        </p:nvSpPr>
        <p:spPr>
          <a:xfrm>
            <a:off x="914400" y="457200"/>
            <a:ext cx="8001000" cy="838200"/>
          </a:xfrm>
        </p:spPr>
        <p:txBody>
          <a:bodyPr/>
          <a:lstStyle/>
          <a:p>
            <a:pPr eaLnBrk="1" hangingPunct="1"/>
            <a:r>
              <a:rPr lang="en-US" altLang="zh-CN" smtClean="0">
                <a:solidFill>
                  <a:schemeClr val="tx1"/>
                </a:solidFill>
                <a:ea typeface="楷体_GB2312" pitchFamily="49" charset="-122"/>
              </a:rPr>
              <a:t>        Software  Engineering</a:t>
            </a:r>
          </a:p>
        </p:txBody>
      </p:sp>
      <p:sp>
        <p:nvSpPr>
          <p:cNvPr id="185348" name="Rectangle 3"/>
          <p:cNvSpPr>
            <a:spLocks noGrp="1" noChangeArrowheads="1"/>
          </p:cNvSpPr>
          <p:nvPr>
            <p:ph type="body" idx="1"/>
          </p:nvPr>
        </p:nvSpPr>
        <p:spPr>
          <a:xfrm>
            <a:off x="762000" y="1752600"/>
            <a:ext cx="8382000" cy="5105400"/>
          </a:xfrm>
        </p:spPr>
        <p:txBody>
          <a:bodyPr/>
          <a:lstStyle/>
          <a:p>
            <a:pPr eaLnBrk="1" hangingPunct="1">
              <a:buFontTx/>
              <a:buNone/>
            </a:pPr>
            <a:r>
              <a:rPr lang="zh-CN" altLang="en-US" b="1" smtClean="0">
                <a:solidFill>
                  <a:srgbClr val="0000FF"/>
                </a:solidFill>
                <a:latin typeface="宋体" panose="02010600030101010101" pitchFamily="2" charset="-122"/>
              </a:rPr>
              <a:t>好消息：北美前景最好的</a:t>
            </a:r>
            <a:r>
              <a:rPr lang="en-US" altLang="zh-CN" b="1" smtClean="0">
                <a:solidFill>
                  <a:srgbClr val="0000FF"/>
                </a:solidFill>
              </a:rPr>
              <a:t>25</a:t>
            </a:r>
            <a:r>
              <a:rPr lang="zh-CN" altLang="en-US" b="1" smtClean="0">
                <a:solidFill>
                  <a:srgbClr val="0000FF"/>
                </a:solidFill>
                <a:latin typeface="宋体" panose="02010600030101010101" pitchFamily="2" charset="-122"/>
              </a:rPr>
              <a:t>种职业</a:t>
            </a:r>
            <a:r>
              <a:rPr lang="zh-CN" altLang="en-US" b="1" smtClean="0">
                <a:solidFill>
                  <a:srgbClr val="0000FF"/>
                </a:solidFill>
              </a:rPr>
              <a:t> ！</a:t>
            </a:r>
          </a:p>
          <a:p>
            <a:pPr eaLnBrk="1" hangingPunct="1">
              <a:buFontTx/>
              <a:buNone/>
            </a:pPr>
            <a:r>
              <a:rPr lang="zh-CN" altLang="en-US" sz="2400" b="1" smtClean="0">
                <a:solidFill>
                  <a:srgbClr val="0000FF"/>
                </a:solidFill>
              </a:rPr>
              <a:t>                  </a:t>
            </a:r>
            <a:r>
              <a:rPr lang="en-US" altLang="zh-CN" sz="2400" b="1" smtClean="0">
                <a:solidFill>
                  <a:srgbClr val="0000FF"/>
                </a:solidFill>
              </a:rPr>
              <a:t>------</a:t>
            </a:r>
            <a:r>
              <a:rPr lang="zh-CN" altLang="en-US" sz="2400" b="1" smtClean="0">
                <a:solidFill>
                  <a:srgbClr val="0000FF"/>
                </a:solidFill>
              </a:rPr>
              <a:t>人家的今天，就是我们的明天！</a:t>
            </a:r>
          </a:p>
          <a:p>
            <a:pPr eaLnBrk="1" hangingPunct="1">
              <a:buFontTx/>
              <a:buNone/>
            </a:pPr>
            <a:endParaRPr lang="zh-CN" altLang="en-US" sz="2400" b="1" smtClean="0">
              <a:solidFill>
                <a:schemeClr val="bg2"/>
              </a:solidFill>
            </a:endParaRPr>
          </a:p>
          <a:p>
            <a:pPr eaLnBrk="1" hangingPunct="1">
              <a:buFontTx/>
              <a:buNone/>
            </a:pPr>
            <a:r>
              <a:rPr lang="zh-CN" altLang="en-US" sz="2400" b="1" smtClean="0">
                <a:solidFill>
                  <a:schemeClr val="bg2"/>
                </a:solidFill>
                <a:latin typeface="宋体" panose="02010600030101010101" pitchFamily="2" charset="-122"/>
              </a:rPr>
              <a:t>      我们生活在一个科技时代，未来的职业趋向可以充分说明这一点。美国劳动局最近的调查表明，四分之一的新职业集中在计算机、医疗保健及私营教育行业。</a:t>
            </a:r>
          </a:p>
          <a:p>
            <a:pPr eaLnBrk="1" hangingPunct="1">
              <a:buFontTx/>
              <a:buNone/>
            </a:pPr>
            <a:r>
              <a:rPr lang="zh-CN" altLang="en-US" sz="2400" b="1" smtClean="0">
                <a:solidFill>
                  <a:schemeClr val="bg2"/>
                </a:solidFill>
                <a:latin typeface="宋体" panose="02010600030101010101" pitchFamily="2" charset="-122"/>
              </a:rPr>
              <a:t>　　  到</a:t>
            </a:r>
            <a:r>
              <a:rPr lang="en-US" altLang="zh-CN" sz="2400" b="1" smtClean="0">
                <a:solidFill>
                  <a:schemeClr val="bg2"/>
                </a:solidFill>
              </a:rPr>
              <a:t>2017</a:t>
            </a:r>
            <a:r>
              <a:rPr lang="zh-CN" altLang="en-US" sz="2400" b="1" smtClean="0">
                <a:solidFill>
                  <a:schemeClr val="bg2"/>
                </a:solidFill>
                <a:latin typeface="宋体" panose="02010600030101010101" pitchFamily="2" charset="-122"/>
              </a:rPr>
              <a:t>年，北美最热门、需求量最大的职业当数以下</a:t>
            </a:r>
            <a:r>
              <a:rPr lang="en-US" altLang="zh-CN" sz="2400" b="1" smtClean="0">
                <a:solidFill>
                  <a:schemeClr val="bg2"/>
                </a:solidFill>
              </a:rPr>
              <a:t>25</a:t>
            </a:r>
            <a:r>
              <a:rPr lang="zh-CN" altLang="en-US" sz="2400" b="1" smtClean="0">
                <a:solidFill>
                  <a:schemeClr val="bg2"/>
                </a:solidFill>
                <a:latin typeface="宋体" panose="02010600030101010101" pitchFamily="2" charset="-122"/>
              </a:rPr>
              <a:t>种，其中有些要求大学学历，有些必须具备相关工作经验</a:t>
            </a:r>
            <a:r>
              <a:rPr lang="en-US" altLang="zh-CN" sz="2400" b="1" smtClean="0">
                <a:solidFill>
                  <a:schemeClr val="bg2"/>
                </a:solidFill>
              </a:rPr>
              <a:t>: (</a:t>
            </a:r>
            <a:r>
              <a:rPr lang="zh-CN" altLang="en-US" b="1" smtClean="0">
                <a:solidFill>
                  <a:srgbClr val="CC0000"/>
                </a:solidFill>
                <a:latin typeface="宋体" panose="02010600030101010101" pitchFamily="2" charset="-122"/>
              </a:rPr>
              <a:t>以下年薪指税后美元额度</a:t>
            </a:r>
            <a:r>
              <a:rPr lang="en-US" altLang="zh-CN" sz="2400" b="1" smtClean="0">
                <a:solidFill>
                  <a:schemeClr val="bg2"/>
                </a:solidFill>
              </a:rPr>
              <a:t>)</a:t>
            </a:r>
            <a:r>
              <a:rPr lang="en-US" altLang="zh-CN" b="1" smtClean="0">
                <a:solidFill>
                  <a:schemeClr val="bg2"/>
                </a:solidFill>
              </a:rPr>
              <a:t> </a:t>
            </a:r>
          </a:p>
          <a:p>
            <a:pPr eaLnBrk="1" hangingPunct="1">
              <a:buFontTx/>
              <a:buNone/>
            </a:pPr>
            <a:endParaRPr lang="en-US" altLang="zh-CN" b="1" smtClean="0">
              <a:solidFill>
                <a:schemeClr val="bg2"/>
              </a:solidFill>
            </a:endParaRPr>
          </a:p>
        </p:txBody>
      </p:sp>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6F24584C-E43C-488F-8BD7-AE23B22A3D16}" type="slidenum">
              <a:rPr kumimoji="0" lang="en-US" altLang="zh-CN" sz="2600" smtClean="0">
                <a:solidFill>
                  <a:schemeClr val="bg1"/>
                </a:solidFill>
              </a:rPr>
              <a:pPr>
                <a:spcBef>
                  <a:spcPct val="0"/>
                </a:spcBef>
                <a:buClrTx/>
                <a:buSzTx/>
                <a:buFontTx/>
                <a:buNone/>
              </a:pPr>
              <a:t>107</a:t>
            </a:fld>
            <a:endParaRPr kumimoji="0" lang="en-US" altLang="zh-CN" sz="2600" smtClean="0">
              <a:solidFill>
                <a:schemeClr val="bg1"/>
              </a:solidFill>
            </a:endParaRPr>
          </a:p>
        </p:txBody>
      </p:sp>
      <p:sp>
        <p:nvSpPr>
          <p:cNvPr id="187395" name="Rectangle 2"/>
          <p:cNvSpPr>
            <a:spLocks noGrp="1" noChangeArrowheads="1"/>
          </p:cNvSpPr>
          <p:nvPr>
            <p:ph type="title"/>
          </p:nvPr>
        </p:nvSpPr>
        <p:spPr>
          <a:xfrm>
            <a:off x="914400" y="457200"/>
            <a:ext cx="8001000" cy="838200"/>
          </a:xfrm>
        </p:spPr>
        <p:txBody>
          <a:bodyPr/>
          <a:lstStyle/>
          <a:p>
            <a:pPr eaLnBrk="1" hangingPunct="1"/>
            <a:r>
              <a:rPr lang="en-US" altLang="zh-CN" smtClean="0">
                <a:solidFill>
                  <a:schemeClr val="tx1"/>
                </a:solidFill>
                <a:ea typeface="楷体_GB2312" pitchFamily="49" charset="-122"/>
              </a:rPr>
              <a:t>        Software  Engineering</a:t>
            </a:r>
          </a:p>
        </p:txBody>
      </p:sp>
      <p:sp>
        <p:nvSpPr>
          <p:cNvPr id="187396" name="Rectangle 3"/>
          <p:cNvSpPr>
            <a:spLocks noGrp="1" noChangeArrowheads="1"/>
          </p:cNvSpPr>
          <p:nvPr>
            <p:ph type="body" idx="1"/>
          </p:nvPr>
        </p:nvSpPr>
        <p:spPr>
          <a:xfrm>
            <a:off x="838200" y="1752600"/>
            <a:ext cx="8305800" cy="5105400"/>
          </a:xfrm>
        </p:spPr>
        <p:txBody>
          <a:bodyPr/>
          <a:lstStyle/>
          <a:p>
            <a:pPr eaLnBrk="1" hangingPunct="1">
              <a:lnSpc>
                <a:spcPct val="90000"/>
              </a:lnSpc>
              <a:buFontTx/>
              <a:buNone/>
            </a:pPr>
            <a:r>
              <a:rPr lang="en-US" altLang="zh-CN" sz="2400" b="1" smtClean="0">
                <a:solidFill>
                  <a:schemeClr val="bg2"/>
                </a:solidFill>
                <a:latin typeface="宋体" panose="02010600030101010101" pitchFamily="2" charset="-122"/>
              </a:rPr>
              <a:t>1.</a:t>
            </a:r>
            <a:r>
              <a:rPr lang="zh-CN" altLang="en-US" sz="2400" b="1" smtClean="0">
                <a:solidFill>
                  <a:schemeClr val="bg2"/>
                </a:solidFill>
                <a:latin typeface="宋体" panose="02010600030101010101" pitchFamily="2" charset="-122"/>
              </a:rPr>
              <a:t>计算机软件工程师</a:t>
            </a:r>
            <a:r>
              <a:rPr lang="en-US" altLang="zh-CN" sz="2400" b="1" smtClean="0">
                <a:solidFill>
                  <a:schemeClr val="bg2"/>
                </a:solidFill>
                <a:latin typeface="宋体" panose="02010600030101010101" pitchFamily="2" charset="-122"/>
              </a:rPr>
              <a:t>(Computer Software Engineers) </a:t>
            </a:r>
            <a:r>
              <a:rPr lang="en-US" altLang="zh-CN" sz="2400" b="1" smtClean="0">
                <a:solidFill>
                  <a:schemeClr val="bg2"/>
                </a:solidFill>
                <a:latin typeface="Times New Roman" panose="02020603050405020304" pitchFamily="18" charset="0"/>
              </a:rPr>
              <a:t>——</a:t>
            </a:r>
            <a:r>
              <a:rPr lang="zh-CN" altLang="en-US" sz="2400" b="1" smtClean="0">
                <a:solidFill>
                  <a:schemeClr val="bg2"/>
                </a:solidFill>
                <a:latin typeface="宋体" panose="02010600030101010101" pitchFamily="2" charset="-122"/>
              </a:rPr>
              <a:t>应用软件工程师</a:t>
            </a:r>
            <a:r>
              <a:rPr lang="en-US" altLang="zh-CN" sz="2400" b="1" smtClean="0">
                <a:solidFill>
                  <a:schemeClr val="bg2"/>
                </a:solidFill>
                <a:latin typeface="宋体" panose="02010600030101010101" pitchFamily="2" charset="-122"/>
              </a:rPr>
              <a:t>:</a:t>
            </a:r>
            <a:r>
              <a:rPr lang="zh-CN" altLang="en-US" sz="2400" b="1" smtClean="0">
                <a:solidFill>
                  <a:schemeClr val="bg2"/>
                </a:solidFill>
                <a:latin typeface="宋体" panose="02010600030101010101" pitchFamily="2" charset="-122"/>
              </a:rPr>
              <a:t>年薪</a:t>
            </a:r>
            <a:r>
              <a:rPr lang="en-US" altLang="zh-CN" sz="2400" b="1" smtClean="0">
                <a:solidFill>
                  <a:schemeClr val="bg2"/>
                </a:solidFill>
                <a:latin typeface="宋体" panose="02010600030101010101" pitchFamily="2" charset="-122"/>
              </a:rPr>
              <a:t>$74,980 ;</a:t>
            </a:r>
            <a:r>
              <a:rPr lang="zh-CN" altLang="en-US" sz="2400" b="1" smtClean="0">
                <a:solidFill>
                  <a:schemeClr val="bg2"/>
                </a:solidFill>
                <a:latin typeface="宋体" panose="02010600030101010101" pitchFamily="2" charset="-122"/>
              </a:rPr>
              <a:t>系统软件工程师</a:t>
            </a:r>
            <a:r>
              <a:rPr lang="en-US" altLang="zh-CN" sz="2400" b="1" smtClean="0">
                <a:solidFill>
                  <a:schemeClr val="bg2"/>
                </a:solidFill>
                <a:latin typeface="宋体" panose="02010600030101010101" pitchFamily="2" charset="-122"/>
              </a:rPr>
              <a:t>:$79,740</a:t>
            </a:r>
          </a:p>
          <a:p>
            <a:pPr eaLnBrk="1" hangingPunct="1">
              <a:lnSpc>
                <a:spcPct val="90000"/>
              </a:lnSpc>
              <a:buFontTx/>
              <a:buNone/>
            </a:pPr>
            <a:r>
              <a:rPr lang="zh-CN" altLang="en-US" sz="2400" b="1" smtClean="0">
                <a:solidFill>
                  <a:schemeClr val="bg2"/>
                </a:solidFill>
                <a:latin typeface="宋体" panose="02010600030101010101" pitchFamily="2" charset="-122"/>
              </a:rPr>
              <a:t>　　计算机应用软件工程师的工作是根据用户需求，设计、维护计算机应用软件，他与系统软件工程师一起维护公司计算机系统。</a:t>
            </a:r>
          </a:p>
          <a:p>
            <a:pPr eaLnBrk="1" hangingPunct="1">
              <a:lnSpc>
                <a:spcPct val="90000"/>
              </a:lnSpc>
              <a:buFontTx/>
              <a:buNone/>
            </a:pPr>
            <a:r>
              <a:rPr lang="en-US" altLang="zh-CN" sz="2400" b="1" smtClean="0">
                <a:solidFill>
                  <a:schemeClr val="bg2"/>
                </a:solidFill>
                <a:latin typeface="宋体" panose="02010600030101010101" pitchFamily="2" charset="-122"/>
              </a:rPr>
              <a:t>2.</a:t>
            </a:r>
            <a:r>
              <a:rPr lang="zh-CN" altLang="en-US" sz="2400" b="1" smtClean="0">
                <a:solidFill>
                  <a:schemeClr val="bg2"/>
                </a:solidFill>
                <a:latin typeface="宋体" panose="02010600030101010101" pitchFamily="2" charset="-122"/>
              </a:rPr>
              <a:t>侦探</a:t>
            </a:r>
            <a:r>
              <a:rPr lang="en-US" altLang="zh-CN" sz="2400" b="1" smtClean="0">
                <a:solidFill>
                  <a:schemeClr val="bg2"/>
                </a:solidFill>
                <a:latin typeface="宋体" panose="02010600030101010101" pitchFamily="2" charset="-122"/>
              </a:rPr>
              <a:t>(Detectives)</a:t>
            </a:r>
            <a:r>
              <a:rPr lang="en-US" altLang="zh-CN" sz="2400" b="1" smtClean="0">
                <a:solidFill>
                  <a:schemeClr val="bg2"/>
                </a:solidFill>
                <a:latin typeface="Times New Roman" panose="02020603050405020304" pitchFamily="18" charset="0"/>
              </a:rPr>
              <a:t>——</a:t>
            </a:r>
            <a:r>
              <a:rPr lang="zh-CN" altLang="en-US" sz="2400" b="1" smtClean="0">
                <a:solidFill>
                  <a:schemeClr val="bg2"/>
                </a:solidFill>
                <a:latin typeface="宋体" panose="02010600030101010101" pitchFamily="2" charset="-122"/>
              </a:rPr>
              <a:t>年薪</a:t>
            </a:r>
            <a:r>
              <a:rPr lang="en-US" altLang="zh-CN" sz="2400" b="1" smtClean="0">
                <a:solidFill>
                  <a:schemeClr val="bg2"/>
                </a:solidFill>
                <a:latin typeface="宋体" panose="02010600030101010101" pitchFamily="2" charset="-122"/>
              </a:rPr>
              <a:t>$53,990</a:t>
            </a:r>
          </a:p>
          <a:p>
            <a:pPr eaLnBrk="1" hangingPunct="1">
              <a:lnSpc>
                <a:spcPct val="90000"/>
              </a:lnSpc>
              <a:buFontTx/>
              <a:buNone/>
            </a:pPr>
            <a:r>
              <a:rPr lang="zh-CN" altLang="en-US" sz="2400" b="1" smtClean="0">
                <a:solidFill>
                  <a:schemeClr val="bg2"/>
                </a:solidFill>
                <a:latin typeface="宋体" panose="02010600030101010101" pitchFamily="2" charset="-122"/>
              </a:rPr>
              <a:t>　　搜集事实、罪证。</a:t>
            </a:r>
          </a:p>
          <a:p>
            <a:pPr eaLnBrk="1" hangingPunct="1">
              <a:lnSpc>
                <a:spcPct val="90000"/>
              </a:lnSpc>
              <a:buFontTx/>
              <a:buNone/>
            </a:pPr>
            <a:r>
              <a:rPr lang="en-US" altLang="zh-CN" sz="2400" b="1" smtClean="0">
                <a:solidFill>
                  <a:schemeClr val="bg2"/>
                </a:solidFill>
                <a:latin typeface="宋体" panose="02010600030101010101" pitchFamily="2" charset="-122"/>
              </a:rPr>
              <a:t>3.</a:t>
            </a:r>
            <a:r>
              <a:rPr lang="zh-CN" altLang="en-US" sz="2400" b="1" smtClean="0">
                <a:solidFill>
                  <a:schemeClr val="bg2"/>
                </a:solidFill>
                <a:latin typeface="宋体" panose="02010600030101010101" pitchFamily="2" charset="-122"/>
              </a:rPr>
              <a:t>家庭保健护理</a:t>
            </a:r>
            <a:r>
              <a:rPr lang="en-US" altLang="zh-CN" sz="2400" b="1" smtClean="0">
                <a:solidFill>
                  <a:schemeClr val="bg2"/>
                </a:solidFill>
                <a:latin typeface="宋体" panose="02010600030101010101" pitchFamily="2" charset="-122"/>
              </a:rPr>
              <a:t>(Home Health Aides)</a:t>
            </a:r>
            <a:r>
              <a:rPr lang="en-US" altLang="zh-CN" sz="2400" b="1" smtClean="0">
                <a:solidFill>
                  <a:schemeClr val="bg2"/>
                </a:solidFill>
                <a:latin typeface="Times New Roman" panose="02020603050405020304" pitchFamily="18" charset="0"/>
              </a:rPr>
              <a:t>——</a:t>
            </a:r>
            <a:r>
              <a:rPr lang="en-US" altLang="zh-CN" sz="2400" b="1" smtClean="0">
                <a:solidFill>
                  <a:schemeClr val="bg2"/>
                </a:solidFill>
                <a:latin typeface="宋体" panose="02010600030101010101" pitchFamily="2" charset="-122"/>
              </a:rPr>
              <a:t>$18,330</a:t>
            </a:r>
          </a:p>
          <a:p>
            <a:pPr eaLnBrk="1" hangingPunct="1">
              <a:lnSpc>
                <a:spcPct val="90000"/>
              </a:lnSpc>
              <a:buFontTx/>
              <a:buNone/>
            </a:pPr>
            <a:r>
              <a:rPr lang="zh-CN" altLang="en-US" sz="2400" b="1" smtClean="0">
                <a:solidFill>
                  <a:schemeClr val="bg2"/>
                </a:solidFill>
                <a:latin typeface="宋体" panose="02010600030101010101" pitchFamily="2" charset="-122"/>
              </a:rPr>
              <a:t>　　此项工作负责每天为用户做卫生保健，如</a:t>
            </a:r>
            <a:r>
              <a:rPr lang="en-US" altLang="zh-CN" sz="2400" b="1" smtClean="0">
                <a:solidFill>
                  <a:schemeClr val="bg2"/>
                </a:solidFill>
                <a:latin typeface="宋体" panose="02010600030101010101" pitchFamily="2" charset="-122"/>
              </a:rPr>
              <a:t>:</a:t>
            </a:r>
            <a:r>
              <a:rPr lang="zh-CN" altLang="en-US" sz="2400" b="1" smtClean="0">
                <a:solidFill>
                  <a:schemeClr val="bg2"/>
                </a:solidFill>
                <a:latin typeface="宋体" panose="02010600030101010101" pitchFamily="2" charset="-122"/>
              </a:rPr>
              <a:t>洗澡、修饰，一般只需短期培训或在工作中培训，未来几年这一职业的需求量会很大，唯一的缺点是薪资太低。</a:t>
            </a:r>
          </a:p>
          <a:p>
            <a:pPr eaLnBrk="1" hangingPunct="1">
              <a:lnSpc>
                <a:spcPct val="90000"/>
              </a:lnSpc>
              <a:buFontTx/>
              <a:buNone/>
            </a:pPr>
            <a:r>
              <a:rPr lang="en-US" altLang="zh-CN" sz="2400" b="1" smtClean="0">
                <a:solidFill>
                  <a:schemeClr val="bg2"/>
                </a:solidFill>
                <a:latin typeface="宋体" panose="02010600030101010101" pitchFamily="2" charset="-122"/>
              </a:rPr>
              <a:t>4.</a:t>
            </a:r>
            <a:r>
              <a:rPr lang="zh-CN" altLang="en-US" sz="2400" b="1" smtClean="0">
                <a:solidFill>
                  <a:schemeClr val="bg2"/>
                </a:solidFill>
                <a:latin typeface="宋体" panose="02010600030101010101" pitchFamily="2" charset="-122"/>
              </a:rPr>
              <a:t>程序员</a:t>
            </a:r>
            <a:r>
              <a:rPr lang="en-US" altLang="zh-CN" sz="2400" b="1" smtClean="0">
                <a:solidFill>
                  <a:schemeClr val="bg2"/>
                </a:solidFill>
                <a:latin typeface="宋体" panose="02010600030101010101" pitchFamily="2" charset="-122"/>
              </a:rPr>
              <a:t>(Programmers)</a:t>
            </a:r>
            <a:r>
              <a:rPr lang="en-US" altLang="zh-CN" sz="2400" b="1" smtClean="0">
                <a:solidFill>
                  <a:schemeClr val="bg2"/>
                </a:solidFill>
                <a:latin typeface="Times New Roman" panose="02020603050405020304" pitchFamily="18" charset="0"/>
              </a:rPr>
              <a:t>——</a:t>
            </a:r>
            <a:r>
              <a:rPr lang="en-US" altLang="zh-CN" sz="2400" b="1" smtClean="0">
                <a:solidFill>
                  <a:schemeClr val="bg2"/>
                </a:solidFill>
                <a:latin typeface="宋体" panose="02010600030101010101" pitchFamily="2" charset="-122"/>
              </a:rPr>
              <a:t>$65,910</a:t>
            </a:r>
          </a:p>
          <a:p>
            <a:pPr eaLnBrk="1" hangingPunct="1">
              <a:lnSpc>
                <a:spcPct val="90000"/>
              </a:lnSpc>
              <a:buFontTx/>
              <a:buNone/>
            </a:pPr>
            <a:r>
              <a:rPr lang="zh-CN" altLang="en-US" sz="2400" b="1" smtClean="0">
                <a:solidFill>
                  <a:schemeClr val="bg2"/>
                </a:solidFill>
                <a:latin typeface="宋体" panose="02010600030101010101" pitchFamily="2" charset="-122"/>
              </a:rPr>
              <a:t>　　根据公司需要，计算机程序员负责编写、测试程序。</a:t>
            </a:r>
            <a:r>
              <a:rPr lang="zh-CN" altLang="en-US" sz="2400" b="1" smtClean="0">
                <a:solidFill>
                  <a:srgbClr val="000000"/>
                </a:solidFill>
                <a:latin typeface="宋体" panose="02010600030101010101" pitchFamily="2" charset="-122"/>
              </a:rPr>
              <a:t> </a:t>
            </a:r>
            <a:endParaRPr lang="zh-CN" altLang="en-US" sz="2400" b="1" smtClean="0"/>
          </a:p>
        </p:txBody>
      </p:sp>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EC79E893-76F5-4DBE-BE1C-5BB061C0EB93}" type="slidenum">
              <a:rPr kumimoji="0" lang="en-US" altLang="zh-CN" sz="2600" smtClean="0">
                <a:solidFill>
                  <a:schemeClr val="bg1"/>
                </a:solidFill>
              </a:rPr>
              <a:pPr>
                <a:spcBef>
                  <a:spcPct val="0"/>
                </a:spcBef>
                <a:buClrTx/>
                <a:buSzTx/>
                <a:buFontTx/>
                <a:buNone/>
              </a:pPr>
              <a:t>108</a:t>
            </a:fld>
            <a:endParaRPr kumimoji="0" lang="en-US" altLang="zh-CN" sz="2600" smtClean="0">
              <a:solidFill>
                <a:schemeClr val="bg1"/>
              </a:solidFill>
            </a:endParaRPr>
          </a:p>
        </p:txBody>
      </p:sp>
      <p:sp>
        <p:nvSpPr>
          <p:cNvPr id="189443" name="Rectangle 2"/>
          <p:cNvSpPr>
            <a:spLocks noGrp="1" noChangeArrowheads="1"/>
          </p:cNvSpPr>
          <p:nvPr>
            <p:ph type="title"/>
          </p:nvPr>
        </p:nvSpPr>
        <p:spPr>
          <a:xfrm>
            <a:off x="914400" y="457200"/>
            <a:ext cx="8001000" cy="838200"/>
          </a:xfrm>
        </p:spPr>
        <p:txBody>
          <a:bodyPr/>
          <a:lstStyle/>
          <a:p>
            <a:pPr eaLnBrk="1" hangingPunct="1"/>
            <a:r>
              <a:rPr lang="en-US" altLang="zh-CN" smtClean="0">
                <a:solidFill>
                  <a:schemeClr val="tx1"/>
                </a:solidFill>
                <a:ea typeface="楷体_GB2312" pitchFamily="49" charset="-122"/>
              </a:rPr>
              <a:t>        Software  Engineering</a:t>
            </a:r>
          </a:p>
        </p:txBody>
      </p:sp>
      <p:sp>
        <p:nvSpPr>
          <p:cNvPr id="189444" name="Rectangle 3"/>
          <p:cNvSpPr>
            <a:spLocks noGrp="1" noChangeArrowheads="1"/>
          </p:cNvSpPr>
          <p:nvPr>
            <p:ph type="body" idx="1"/>
          </p:nvPr>
        </p:nvSpPr>
        <p:spPr>
          <a:xfrm>
            <a:off x="762000" y="1752600"/>
            <a:ext cx="8382000" cy="5105400"/>
          </a:xfrm>
        </p:spPr>
        <p:txBody>
          <a:bodyPr/>
          <a:lstStyle/>
          <a:p>
            <a:pPr eaLnBrk="1" hangingPunct="1">
              <a:lnSpc>
                <a:spcPct val="90000"/>
              </a:lnSpc>
              <a:buFontTx/>
              <a:buNone/>
            </a:pPr>
            <a:r>
              <a:rPr lang="en-US" altLang="zh-CN" sz="2400" b="1" smtClean="0">
                <a:solidFill>
                  <a:schemeClr val="bg2"/>
                </a:solidFill>
                <a:latin typeface="宋体" panose="02010600030101010101" pitchFamily="2" charset="-122"/>
              </a:rPr>
              <a:t>5.</a:t>
            </a:r>
            <a:r>
              <a:rPr lang="zh-CN" altLang="en-US" sz="2400" b="1" smtClean="0">
                <a:solidFill>
                  <a:schemeClr val="bg2"/>
                </a:solidFill>
                <a:latin typeface="宋体" panose="02010600030101010101" pitchFamily="2" charset="-122"/>
              </a:rPr>
              <a:t>药剂师</a:t>
            </a:r>
            <a:r>
              <a:rPr lang="en-US" altLang="zh-CN" sz="2400" b="1" smtClean="0">
                <a:solidFill>
                  <a:schemeClr val="bg2"/>
                </a:solidFill>
                <a:latin typeface="宋体" panose="02010600030101010101" pitchFamily="2" charset="-122"/>
              </a:rPr>
              <a:t>( Pharmacists )</a:t>
            </a:r>
            <a:r>
              <a:rPr lang="en-US" altLang="zh-CN" sz="2400" b="1" smtClean="0">
                <a:solidFill>
                  <a:schemeClr val="bg2"/>
                </a:solidFill>
                <a:latin typeface="Times New Roman" panose="02020603050405020304" pitchFamily="18" charset="0"/>
              </a:rPr>
              <a:t>——</a:t>
            </a:r>
            <a:r>
              <a:rPr lang="en-US" altLang="zh-CN" sz="2400" b="1" smtClean="0">
                <a:solidFill>
                  <a:schemeClr val="bg2"/>
                </a:solidFill>
                <a:latin typeface="宋体" panose="02010600030101010101" pitchFamily="2" charset="-122"/>
              </a:rPr>
              <a:t>$84,900</a:t>
            </a:r>
          </a:p>
          <a:p>
            <a:pPr eaLnBrk="1" hangingPunct="1">
              <a:lnSpc>
                <a:spcPct val="90000"/>
              </a:lnSpc>
              <a:buFontTx/>
              <a:buNone/>
            </a:pPr>
            <a:r>
              <a:rPr lang="zh-CN" altLang="en-US" sz="2400" b="1" smtClean="0">
                <a:solidFill>
                  <a:schemeClr val="bg2"/>
                </a:solidFill>
                <a:latin typeface="宋体" panose="02010600030101010101" pitchFamily="2" charset="-122"/>
              </a:rPr>
              <a:t>　　医师或保健人员开具药品处方后，由药剂师分发，并告知病人如何服用。</a:t>
            </a:r>
          </a:p>
          <a:p>
            <a:pPr eaLnBrk="1" hangingPunct="1">
              <a:lnSpc>
                <a:spcPct val="90000"/>
              </a:lnSpc>
              <a:buFontTx/>
              <a:buNone/>
            </a:pPr>
            <a:r>
              <a:rPr lang="en-US" altLang="zh-CN" sz="2400" b="1" smtClean="0">
                <a:solidFill>
                  <a:schemeClr val="bg2"/>
                </a:solidFill>
              </a:rPr>
              <a:t>6.</a:t>
            </a:r>
            <a:r>
              <a:rPr lang="zh-CN" altLang="en-US" sz="2400" b="1" smtClean="0">
                <a:solidFill>
                  <a:schemeClr val="bg2"/>
                </a:solidFill>
                <a:latin typeface="宋体" panose="02010600030101010101" pitchFamily="2" charset="-122"/>
              </a:rPr>
              <a:t>安保顾问</a:t>
            </a:r>
            <a:r>
              <a:rPr lang="en-US" altLang="zh-CN" sz="2400" b="1" smtClean="0">
                <a:solidFill>
                  <a:schemeClr val="bg2"/>
                </a:solidFill>
              </a:rPr>
              <a:t>(Security Consultants )</a:t>
            </a:r>
            <a:r>
              <a:rPr lang="en-US" altLang="zh-CN" sz="2400" b="1" smtClean="0">
                <a:solidFill>
                  <a:schemeClr val="bg2"/>
                </a:solidFill>
                <a:latin typeface="Times New Roman" panose="02020603050405020304" pitchFamily="18" charset="0"/>
              </a:rPr>
              <a:t>——</a:t>
            </a:r>
            <a:r>
              <a:rPr lang="zh-CN" altLang="en-US" sz="2400" b="1" smtClean="0">
                <a:solidFill>
                  <a:schemeClr val="bg2"/>
                </a:solidFill>
                <a:latin typeface="宋体" panose="02010600030101010101" pitchFamily="2" charset="-122"/>
              </a:rPr>
              <a:t>约</a:t>
            </a:r>
            <a:r>
              <a:rPr lang="en-US" altLang="zh-CN" sz="2400" b="1" smtClean="0">
                <a:solidFill>
                  <a:schemeClr val="bg2"/>
                </a:solidFill>
              </a:rPr>
              <a:t>$45,000(</a:t>
            </a:r>
            <a:r>
              <a:rPr lang="zh-CN" altLang="en-US" sz="2400" b="1" smtClean="0">
                <a:solidFill>
                  <a:schemeClr val="bg2"/>
                </a:solidFill>
                <a:latin typeface="宋体" panose="02010600030101010101" pitchFamily="2" charset="-122"/>
              </a:rPr>
              <a:t>不能提供准确详细的薪资</a:t>
            </a:r>
            <a:r>
              <a:rPr lang="en-US" altLang="zh-CN" sz="2400" b="1" smtClean="0">
                <a:solidFill>
                  <a:schemeClr val="bg2"/>
                </a:solidFill>
              </a:rPr>
              <a:t>) </a:t>
            </a:r>
          </a:p>
          <a:p>
            <a:pPr eaLnBrk="1" hangingPunct="1">
              <a:lnSpc>
                <a:spcPct val="90000"/>
              </a:lnSpc>
              <a:buFontTx/>
              <a:buNone/>
            </a:pPr>
            <a:r>
              <a:rPr lang="en-US" altLang="zh-CN" sz="2400" b="1" smtClean="0">
                <a:solidFill>
                  <a:schemeClr val="bg2"/>
                </a:solidFill>
                <a:latin typeface="宋体" panose="02010600030101010101" pitchFamily="2" charset="-122"/>
              </a:rPr>
              <a:t>    </a:t>
            </a:r>
            <a:r>
              <a:rPr lang="zh-CN" altLang="en-US" sz="2400" b="1" smtClean="0">
                <a:solidFill>
                  <a:schemeClr val="bg2"/>
                </a:solidFill>
                <a:latin typeface="宋体" panose="02010600030101010101" pitchFamily="2" charset="-122"/>
              </a:rPr>
              <a:t>提供个人、公司、组织或团体人身安全、资产保护及专业安保等服务，包括保护客户免遭盗贼、计算机黑客或恐怖分子袭击。</a:t>
            </a:r>
          </a:p>
          <a:p>
            <a:pPr eaLnBrk="1" hangingPunct="1">
              <a:lnSpc>
                <a:spcPct val="90000"/>
              </a:lnSpc>
              <a:buFontTx/>
              <a:buNone/>
            </a:pPr>
            <a:r>
              <a:rPr lang="en-US" altLang="zh-CN" sz="2400" b="1" smtClean="0">
                <a:solidFill>
                  <a:schemeClr val="bg2"/>
                </a:solidFill>
                <a:latin typeface="宋体" panose="02010600030101010101" pitchFamily="2" charset="-122"/>
              </a:rPr>
              <a:t>7.</a:t>
            </a:r>
            <a:r>
              <a:rPr lang="zh-CN" altLang="en-US" sz="2400" b="1" smtClean="0">
                <a:solidFill>
                  <a:schemeClr val="bg2"/>
                </a:solidFill>
                <a:latin typeface="宋体" panose="02010600030101010101" pitchFamily="2" charset="-122"/>
              </a:rPr>
              <a:t>专业猎头</a:t>
            </a:r>
            <a:r>
              <a:rPr lang="en-US" altLang="zh-CN" sz="2400" b="1" smtClean="0">
                <a:solidFill>
                  <a:schemeClr val="bg2"/>
                </a:solidFill>
                <a:latin typeface="宋体" panose="02010600030101010101" pitchFamily="2" charset="-122"/>
              </a:rPr>
              <a:t>(Employment, Recruitment and Placement Specialists )</a:t>
            </a:r>
            <a:r>
              <a:rPr lang="en-US" altLang="zh-CN" sz="2400" b="1" smtClean="0">
                <a:solidFill>
                  <a:schemeClr val="bg2"/>
                </a:solidFill>
                <a:latin typeface="Times New Roman" panose="02020603050405020304" pitchFamily="18" charset="0"/>
              </a:rPr>
              <a:t>——</a:t>
            </a:r>
            <a:r>
              <a:rPr lang="en-US" altLang="zh-CN" sz="2400" b="1" smtClean="0">
                <a:solidFill>
                  <a:schemeClr val="bg2"/>
                </a:solidFill>
                <a:latin typeface="宋体" panose="02010600030101010101" pitchFamily="2" charset="-122"/>
              </a:rPr>
              <a:t>$41,190</a:t>
            </a:r>
          </a:p>
          <a:p>
            <a:pPr eaLnBrk="1" hangingPunct="1">
              <a:lnSpc>
                <a:spcPct val="90000"/>
              </a:lnSpc>
              <a:buFontTx/>
              <a:buNone/>
            </a:pPr>
            <a:r>
              <a:rPr lang="zh-CN" altLang="en-US" sz="2400" b="1" smtClean="0">
                <a:solidFill>
                  <a:schemeClr val="bg2"/>
                </a:solidFill>
                <a:latin typeface="宋体" panose="02010600030101010101" pitchFamily="2" charset="-122"/>
              </a:rPr>
              <a:t>　　专门为各行业的客户提供中高级管理人才、专业技术人才及特殊岗位的招聘和相关猎头咨询服务，为企业提供免费招聘网络平台等。</a:t>
            </a:r>
            <a:r>
              <a:rPr lang="zh-CN" altLang="en-US" sz="2400" b="1" smtClean="0">
                <a:solidFill>
                  <a:schemeClr val="bg2"/>
                </a:solidFill>
              </a:rPr>
              <a:t> </a:t>
            </a:r>
          </a:p>
        </p:txBody>
      </p:sp>
    </p:spTree>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灯片编号占位符 5"/>
          <p:cNvSpPr>
            <a:spLocks noGrp="1"/>
          </p:cNvSpPr>
          <p:nvPr>
            <p:ph type="sldNum" sz="quarter" idx="12"/>
          </p:nvPr>
        </p:nvSpPr>
        <p:spPr>
          <a:xfrm>
            <a:off x="0" y="6216650"/>
            <a:ext cx="755650" cy="4889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0CE0E37D-DBAB-432E-8ABD-30452F622937}" type="slidenum">
              <a:rPr kumimoji="0" lang="en-US" altLang="zh-CN" sz="2600" smtClean="0">
                <a:solidFill>
                  <a:schemeClr val="bg1"/>
                </a:solidFill>
              </a:rPr>
              <a:pPr>
                <a:spcBef>
                  <a:spcPct val="0"/>
                </a:spcBef>
                <a:buClrTx/>
                <a:buSzTx/>
                <a:buFontTx/>
                <a:buNone/>
              </a:pPr>
              <a:t>109</a:t>
            </a:fld>
            <a:endParaRPr kumimoji="0" lang="en-US" altLang="zh-CN" sz="2600" smtClean="0">
              <a:solidFill>
                <a:schemeClr val="bg1"/>
              </a:solidFill>
            </a:endParaRPr>
          </a:p>
        </p:txBody>
      </p:sp>
      <p:sp>
        <p:nvSpPr>
          <p:cNvPr id="191491" name="Rectangle 2"/>
          <p:cNvSpPr>
            <a:spLocks noGrp="1" noChangeArrowheads="1"/>
          </p:cNvSpPr>
          <p:nvPr>
            <p:ph type="title"/>
          </p:nvPr>
        </p:nvSpPr>
        <p:spPr>
          <a:xfrm>
            <a:off x="914400" y="457200"/>
            <a:ext cx="8001000" cy="838200"/>
          </a:xfrm>
        </p:spPr>
        <p:txBody>
          <a:bodyPr/>
          <a:lstStyle/>
          <a:p>
            <a:pPr eaLnBrk="1" hangingPunct="1"/>
            <a:r>
              <a:rPr lang="en-US" altLang="zh-CN" smtClean="0">
                <a:solidFill>
                  <a:schemeClr val="tx1"/>
                </a:solidFill>
                <a:ea typeface="楷体_GB2312" pitchFamily="49" charset="-122"/>
              </a:rPr>
              <a:t>        Software  Engineering</a:t>
            </a:r>
          </a:p>
        </p:txBody>
      </p:sp>
      <p:sp>
        <p:nvSpPr>
          <p:cNvPr id="191492" name="Rectangle 3"/>
          <p:cNvSpPr>
            <a:spLocks noGrp="1" noChangeArrowheads="1"/>
          </p:cNvSpPr>
          <p:nvPr>
            <p:ph type="body" idx="1"/>
          </p:nvPr>
        </p:nvSpPr>
        <p:spPr>
          <a:xfrm>
            <a:off x="838200" y="1752600"/>
            <a:ext cx="8305800" cy="5105400"/>
          </a:xfrm>
        </p:spPr>
        <p:txBody>
          <a:bodyPr/>
          <a:lstStyle/>
          <a:p>
            <a:pPr eaLnBrk="1" hangingPunct="1">
              <a:buFontTx/>
              <a:buNone/>
            </a:pPr>
            <a:r>
              <a:rPr lang="en-US" altLang="zh-CN" sz="2400" b="1" smtClean="0">
                <a:solidFill>
                  <a:schemeClr val="bg2"/>
                </a:solidFill>
                <a:latin typeface="宋体" panose="02010600030101010101" pitchFamily="2" charset="-122"/>
              </a:rPr>
              <a:t>8.</a:t>
            </a:r>
            <a:r>
              <a:rPr lang="zh-CN" altLang="en-US" sz="2400" b="1" smtClean="0">
                <a:solidFill>
                  <a:schemeClr val="bg2"/>
                </a:solidFill>
                <a:latin typeface="宋体" panose="02010600030101010101" pitchFamily="2" charset="-122"/>
              </a:rPr>
              <a:t>社会服务助理</a:t>
            </a:r>
            <a:r>
              <a:rPr lang="en-US" altLang="zh-CN" sz="2400" b="1" smtClean="0">
                <a:solidFill>
                  <a:schemeClr val="bg2"/>
                </a:solidFill>
                <a:latin typeface="宋体" panose="02010600030101010101" pitchFamily="2" charset="-122"/>
              </a:rPr>
              <a:t>(Social and Human Service Assistants)</a:t>
            </a:r>
            <a:r>
              <a:rPr lang="en-US" altLang="zh-CN" sz="2400" b="1" smtClean="0">
                <a:solidFill>
                  <a:schemeClr val="bg2"/>
                </a:solidFill>
                <a:latin typeface="Times New Roman" panose="02020603050405020304" pitchFamily="18" charset="0"/>
              </a:rPr>
              <a:t>——</a:t>
            </a:r>
            <a:r>
              <a:rPr lang="en-US" altLang="zh-CN" sz="2400" b="1" smtClean="0">
                <a:solidFill>
                  <a:schemeClr val="bg2"/>
                </a:solidFill>
                <a:latin typeface="宋体" panose="02010600030101010101" pitchFamily="2" charset="-122"/>
              </a:rPr>
              <a:t>$24,270</a:t>
            </a:r>
          </a:p>
          <a:p>
            <a:pPr eaLnBrk="1" hangingPunct="1">
              <a:buFontTx/>
              <a:buNone/>
            </a:pPr>
            <a:r>
              <a:rPr lang="zh-CN" altLang="en-US" sz="2400" b="1" smtClean="0">
                <a:solidFill>
                  <a:schemeClr val="bg2"/>
                </a:solidFill>
                <a:latin typeface="宋体" panose="02010600030101010101" pitchFamily="2" charset="-122"/>
              </a:rPr>
              <a:t>　　替卫生保健人员及其客户提供咨询服务，尤其是为社区、个人提供精神支持、安慰，处理日常事务，这项工作需要在职培训，特别适合喜欢处理一般公共事务的人。</a:t>
            </a:r>
          </a:p>
          <a:p>
            <a:pPr eaLnBrk="1" hangingPunct="1">
              <a:buFontTx/>
              <a:buNone/>
            </a:pPr>
            <a:r>
              <a:rPr lang="en-US" altLang="zh-CN" sz="2400" b="1" smtClean="0">
                <a:solidFill>
                  <a:schemeClr val="bg2"/>
                </a:solidFill>
                <a:latin typeface="宋体" panose="02010600030101010101" pitchFamily="2" charset="-122"/>
              </a:rPr>
              <a:t>9.</a:t>
            </a:r>
            <a:r>
              <a:rPr lang="zh-CN" altLang="en-US" sz="2400" b="1" smtClean="0">
                <a:solidFill>
                  <a:schemeClr val="bg2"/>
                </a:solidFill>
                <a:latin typeface="宋体" panose="02010600030101010101" pitchFamily="2" charset="-122"/>
              </a:rPr>
              <a:t>计算机系统分析员</a:t>
            </a:r>
            <a:r>
              <a:rPr lang="en-US" altLang="zh-CN" sz="2400" b="1" smtClean="0">
                <a:solidFill>
                  <a:schemeClr val="bg2"/>
                </a:solidFill>
                <a:latin typeface="Times New Roman" panose="02020603050405020304" pitchFamily="18" charset="0"/>
              </a:rPr>
              <a:t>——</a:t>
            </a:r>
            <a:r>
              <a:rPr lang="en-US" altLang="zh-CN" sz="2400" b="1" smtClean="0">
                <a:solidFill>
                  <a:schemeClr val="bg2"/>
                </a:solidFill>
                <a:latin typeface="宋体" panose="02010600030101010101" pitchFamily="2" charset="-122"/>
              </a:rPr>
              <a:t>$96,460</a:t>
            </a:r>
          </a:p>
          <a:p>
            <a:pPr eaLnBrk="1" hangingPunct="1">
              <a:buFontTx/>
              <a:buNone/>
            </a:pPr>
            <a:r>
              <a:rPr lang="zh-CN" altLang="en-US" sz="2400" b="1" smtClean="0">
                <a:solidFill>
                  <a:schemeClr val="bg2"/>
                </a:solidFill>
                <a:latin typeface="宋体" panose="02010600030101010101" pitchFamily="2" charset="-122"/>
              </a:rPr>
              <a:t>　　帮助解决计算机问题，开发新系统。但由于编程语言以及编程技术的不断更新，为此用人单位越发注重系统分析师个人对新知识的接受能力和熟练掌握程度。</a:t>
            </a:r>
          </a:p>
          <a:p>
            <a:pPr eaLnBrk="1" hangingPunct="1">
              <a:buFontTx/>
              <a:buNone/>
            </a:pPr>
            <a:r>
              <a:rPr lang="en-US" altLang="zh-CN" sz="2400" b="1" smtClean="0">
                <a:solidFill>
                  <a:schemeClr val="bg2"/>
                </a:solidFill>
                <a:latin typeface="宋体" panose="02010600030101010101" pitchFamily="2" charset="-122"/>
              </a:rPr>
              <a:t>10.</a:t>
            </a:r>
            <a:r>
              <a:rPr lang="zh-CN" altLang="en-US" sz="2400" b="1" smtClean="0">
                <a:solidFill>
                  <a:schemeClr val="bg2"/>
                </a:solidFill>
                <a:latin typeface="宋体" panose="02010600030101010101" pitchFamily="2" charset="-122"/>
              </a:rPr>
              <a:t>社会工作者</a:t>
            </a:r>
            <a:r>
              <a:rPr lang="en-US" altLang="zh-CN" sz="2400" b="1" smtClean="0">
                <a:solidFill>
                  <a:schemeClr val="bg2"/>
                </a:solidFill>
                <a:latin typeface="宋体" panose="02010600030101010101" pitchFamily="2" charset="-122"/>
              </a:rPr>
              <a:t>(Social Workers)</a:t>
            </a:r>
            <a:r>
              <a:rPr lang="en-US" altLang="zh-CN" sz="2400" b="1" smtClean="0">
                <a:solidFill>
                  <a:schemeClr val="bg2"/>
                </a:solidFill>
                <a:latin typeface="Times New Roman" panose="02020603050405020304" pitchFamily="18" charset="0"/>
              </a:rPr>
              <a:t>——</a:t>
            </a:r>
            <a:r>
              <a:rPr lang="en-US" altLang="zh-CN" sz="2400" b="1" smtClean="0">
                <a:solidFill>
                  <a:schemeClr val="bg2"/>
                </a:solidFill>
                <a:latin typeface="宋体" panose="02010600030101010101" pitchFamily="2" charset="-122"/>
              </a:rPr>
              <a:t>$39,440</a:t>
            </a:r>
          </a:p>
          <a:p>
            <a:pPr eaLnBrk="1" hangingPunct="1">
              <a:buFontTx/>
              <a:buNone/>
            </a:pPr>
            <a:r>
              <a:rPr lang="zh-CN" altLang="en-US" sz="2400" b="1" smtClean="0">
                <a:solidFill>
                  <a:schemeClr val="bg2"/>
                </a:solidFill>
                <a:latin typeface="宋体" panose="02010600030101010101" pitchFamily="2" charset="-122"/>
              </a:rPr>
              <a:t>　　帮助个人改进社会关系、居住环境、处理个人及家庭问题。</a:t>
            </a:r>
            <a:r>
              <a:rPr lang="zh-CN" altLang="en-US" sz="2400" b="1" smtClean="0">
                <a:solidFill>
                  <a:schemeClr val="bg2"/>
                </a:solidFill>
              </a:rPr>
              <a:t> </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F5FD10F2-0FCD-4A63-A1E9-7BE768C90A20}" type="slidenum">
              <a:rPr kumimoji="0" lang="en-US" altLang="zh-CN" sz="2600" smtClean="0">
                <a:solidFill>
                  <a:schemeClr val="bg1"/>
                </a:solidFill>
              </a:rPr>
              <a:pPr>
                <a:spcBef>
                  <a:spcPct val="0"/>
                </a:spcBef>
                <a:buClrTx/>
                <a:buSzTx/>
                <a:buFontTx/>
                <a:buNone/>
              </a:pPr>
              <a:t>11</a:t>
            </a:fld>
            <a:endParaRPr kumimoji="0" lang="en-US" altLang="zh-CN" sz="2600" smtClean="0">
              <a:solidFill>
                <a:schemeClr val="bg1"/>
              </a:solidFill>
            </a:endParaRPr>
          </a:p>
        </p:txBody>
      </p:sp>
      <p:sp>
        <p:nvSpPr>
          <p:cNvPr id="13315" name="Rectangle 2"/>
          <p:cNvSpPr>
            <a:spLocks noGrp="1" noChangeArrowheads="1"/>
          </p:cNvSpPr>
          <p:nvPr>
            <p:ph type="title"/>
          </p:nvPr>
        </p:nvSpPr>
        <p:spPr>
          <a:xfrm>
            <a:off x="914400" y="533400"/>
            <a:ext cx="8001000" cy="838200"/>
          </a:xfrm>
        </p:spPr>
        <p:txBody>
          <a:bodyPr/>
          <a:lstStyle/>
          <a:p>
            <a:pPr eaLnBrk="1" hangingPunct="1"/>
            <a:r>
              <a:rPr lang="en-US" altLang="zh-CN" sz="5400" smtClean="0">
                <a:solidFill>
                  <a:srgbClr val="000000"/>
                </a:solidFill>
                <a:latin typeface="Monotype Corsiva" panose="03010101010201010101" pitchFamily="66" charset="0"/>
                <a:ea typeface="楷体_GB2312" pitchFamily="49" charset="-122"/>
              </a:rPr>
              <a:t>        Software   Engineering</a:t>
            </a:r>
          </a:p>
        </p:txBody>
      </p:sp>
      <p:sp>
        <p:nvSpPr>
          <p:cNvPr id="13316" name="Rectangle 3"/>
          <p:cNvSpPr>
            <a:spLocks noGrp="1" noChangeArrowheads="1"/>
          </p:cNvSpPr>
          <p:nvPr>
            <p:ph type="body" idx="1"/>
          </p:nvPr>
        </p:nvSpPr>
        <p:spPr>
          <a:xfrm>
            <a:off x="762000" y="1752600"/>
            <a:ext cx="8382000" cy="5105400"/>
          </a:xfrm>
        </p:spPr>
        <p:txBody>
          <a:bodyPr/>
          <a:lstStyle/>
          <a:p>
            <a:pPr eaLnBrk="1" hangingPunct="1">
              <a:buFontTx/>
              <a:buNone/>
            </a:pPr>
            <a:r>
              <a:rPr lang="en-US" altLang="zh-CN" sz="2400" b="1" smtClean="0"/>
              <a:t>                 </a:t>
            </a:r>
            <a:r>
              <a:rPr lang="zh-CN" altLang="en-US" b="1" smtClean="0"/>
              <a:t>中国和西方的现代思想观念的差异</a:t>
            </a:r>
          </a:p>
          <a:p>
            <a:pPr lvl="1" eaLnBrk="1" hangingPunct="1">
              <a:buClr>
                <a:srgbClr val="0099CC"/>
              </a:buClr>
              <a:buSzPct val="120000"/>
              <a:buFont typeface="Wingdings" panose="05000000000000000000" pitchFamily="2" charset="2"/>
              <a:buChar char="§"/>
            </a:pPr>
            <a:r>
              <a:rPr lang="zh-CN" altLang="en-US" b="1" smtClean="0"/>
              <a:t>西方人注重规范。</a:t>
            </a:r>
          </a:p>
          <a:p>
            <a:pPr lvl="2" eaLnBrk="1" hangingPunct="1">
              <a:buClr>
                <a:srgbClr val="CC0000"/>
              </a:buClr>
              <a:buSzPct val="70000"/>
              <a:buFont typeface="Wingdings" panose="05000000000000000000" pitchFamily="2" charset="2"/>
              <a:buChar char="v"/>
            </a:pPr>
            <a:r>
              <a:rPr lang="zh-CN" altLang="en-US" sz="2400" b="1" smtClean="0"/>
              <a:t>例如：无论你走进全中国任何一家</a:t>
            </a:r>
            <a:r>
              <a:rPr lang="zh-CN" altLang="en-US" sz="2400" b="1" smtClean="0">
                <a:latin typeface="Times New Roman" panose="02020603050405020304" pitchFamily="18" charset="0"/>
              </a:rPr>
              <a:t>“</a:t>
            </a:r>
            <a:r>
              <a:rPr lang="zh-CN" altLang="en-US" sz="2400" b="1" smtClean="0"/>
              <a:t>肯德基</a:t>
            </a:r>
            <a:r>
              <a:rPr lang="zh-CN" altLang="en-US" sz="2400" b="1" smtClean="0">
                <a:latin typeface="Times New Roman" panose="02020603050405020304" pitchFamily="18" charset="0"/>
              </a:rPr>
              <a:t>”</a:t>
            </a:r>
            <a:r>
              <a:rPr lang="zh-CN" altLang="en-US" sz="2400" b="1" smtClean="0"/>
              <a:t>快餐店，汉堡包的味道都是一样的。</a:t>
            </a:r>
          </a:p>
          <a:p>
            <a:pPr lvl="2" eaLnBrk="1" hangingPunct="1">
              <a:buClr>
                <a:srgbClr val="CC0000"/>
              </a:buClr>
              <a:buSzPct val="70000"/>
              <a:buFont typeface="Wingdings" panose="05000000000000000000" pitchFamily="2" charset="2"/>
              <a:buChar char="v"/>
            </a:pPr>
            <a:r>
              <a:rPr lang="zh-CN" altLang="en-US" sz="2400" b="1" smtClean="0"/>
              <a:t>东方人的传统最重视的还是人。例如：若您换一家酒店去吃饭的话，鱼香肉丝的味道可能就变了，因为厨师不是一个人！</a:t>
            </a:r>
          </a:p>
          <a:p>
            <a:pPr lvl="1" eaLnBrk="1" hangingPunct="1">
              <a:buClr>
                <a:srgbClr val="0099CC"/>
              </a:buClr>
              <a:buSzPct val="120000"/>
              <a:buFont typeface="Wingdings" panose="05000000000000000000" pitchFamily="2" charset="2"/>
              <a:buChar char="§"/>
            </a:pPr>
            <a:r>
              <a:rPr lang="zh-CN" altLang="en-US" b="1" smtClean="0">
                <a:solidFill>
                  <a:srgbClr val="0000FF"/>
                </a:solidFill>
              </a:rPr>
              <a:t>起源于西方的现代科学，其精神就是讲究量化与规则</a:t>
            </a:r>
          </a:p>
          <a:p>
            <a:pPr lvl="2" eaLnBrk="1" hangingPunct="1">
              <a:buClr>
                <a:srgbClr val="CC0000"/>
              </a:buClr>
              <a:buSzPct val="120000"/>
              <a:buFont typeface="Wingdings" panose="05000000000000000000" pitchFamily="2" charset="2"/>
              <a:buChar char="v"/>
            </a:pPr>
            <a:r>
              <a:rPr lang="zh-CN" altLang="en-US" sz="2400" b="1" smtClean="0">
                <a:solidFill>
                  <a:srgbClr val="0000FF"/>
                </a:solidFill>
              </a:rPr>
              <a:t>从骨子里就认可规范的存在</a:t>
            </a:r>
          </a:p>
          <a:p>
            <a:pPr lvl="2" eaLnBrk="1" hangingPunct="1">
              <a:buClr>
                <a:srgbClr val="CC0000"/>
              </a:buClr>
              <a:buSzPct val="120000"/>
              <a:buFont typeface="Wingdings" panose="05000000000000000000" pitchFamily="2" charset="2"/>
              <a:buChar char="v"/>
            </a:pPr>
            <a:r>
              <a:rPr lang="zh-CN" altLang="en-US" sz="2400" b="1" smtClean="0">
                <a:solidFill>
                  <a:srgbClr val="0000FF"/>
                </a:solidFill>
              </a:rPr>
              <a:t>整个社会体系都认可各种规范</a:t>
            </a:r>
            <a:r>
              <a:rPr lang="en-US" altLang="zh-CN" sz="2400" b="1" smtClean="0">
                <a:solidFill>
                  <a:srgbClr val="0000FF"/>
                </a:solidFill>
              </a:rPr>
              <a:t>/</a:t>
            </a:r>
            <a:r>
              <a:rPr lang="zh-CN" altLang="en-US" sz="2400" b="1" smtClean="0">
                <a:solidFill>
                  <a:srgbClr val="0000FF"/>
                </a:solidFill>
              </a:rPr>
              <a:t>法规的权威</a:t>
            </a:r>
            <a:r>
              <a:rPr lang="en-US" altLang="zh-CN" sz="2400" b="1" smtClean="0">
                <a:solidFill>
                  <a:srgbClr val="0000FF"/>
                </a:solidFill>
              </a:rPr>
              <a:t>, </a:t>
            </a:r>
            <a:r>
              <a:rPr lang="zh-CN" altLang="en-US" sz="2400" b="1" smtClean="0">
                <a:solidFill>
                  <a:srgbClr val="0000FF"/>
                </a:solidFill>
              </a:rPr>
              <a:t>所有公民都必须遵守！（例如：发达国家个人信用一旦缺失会有大麻烦。）</a:t>
            </a:r>
          </a:p>
          <a:p>
            <a:pPr lvl="1" eaLnBrk="1" hangingPunct="1">
              <a:buClr>
                <a:srgbClr val="0099CC"/>
              </a:buClr>
              <a:buSzPct val="120000"/>
              <a:buFont typeface="Wingdings" panose="05000000000000000000" pitchFamily="2" charset="2"/>
              <a:buChar char="§"/>
            </a:pPr>
            <a:endParaRPr lang="en-US" altLang="zh-CN" b="1" smtClean="0"/>
          </a:p>
        </p:txBody>
      </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灯片编号占位符 5"/>
          <p:cNvSpPr>
            <a:spLocks noGrp="1"/>
          </p:cNvSpPr>
          <p:nvPr>
            <p:ph type="sldNum" sz="quarter" idx="12"/>
          </p:nvPr>
        </p:nvSpPr>
        <p:spPr>
          <a:xfrm>
            <a:off x="0" y="6216650"/>
            <a:ext cx="755650" cy="4889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5D65816E-0B40-4508-9904-E018F6356B7A}" type="slidenum">
              <a:rPr kumimoji="0" lang="en-US" altLang="zh-CN" sz="2600" smtClean="0">
                <a:solidFill>
                  <a:schemeClr val="bg1"/>
                </a:solidFill>
              </a:rPr>
              <a:pPr>
                <a:spcBef>
                  <a:spcPct val="0"/>
                </a:spcBef>
                <a:buClrTx/>
                <a:buSzTx/>
                <a:buFontTx/>
                <a:buNone/>
              </a:pPr>
              <a:t>110</a:t>
            </a:fld>
            <a:endParaRPr kumimoji="0" lang="en-US" altLang="zh-CN" sz="2600" smtClean="0">
              <a:solidFill>
                <a:schemeClr val="bg1"/>
              </a:solidFill>
            </a:endParaRPr>
          </a:p>
        </p:txBody>
      </p:sp>
      <p:sp>
        <p:nvSpPr>
          <p:cNvPr id="193539" name="Rectangle 2"/>
          <p:cNvSpPr>
            <a:spLocks noGrp="1" noChangeArrowheads="1"/>
          </p:cNvSpPr>
          <p:nvPr>
            <p:ph type="title"/>
          </p:nvPr>
        </p:nvSpPr>
        <p:spPr>
          <a:xfrm>
            <a:off x="914400" y="457200"/>
            <a:ext cx="8001000" cy="838200"/>
          </a:xfrm>
        </p:spPr>
        <p:txBody>
          <a:bodyPr/>
          <a:lstStyle/>
          <a:p>
            <a:pPr eaLnBrk="1" hangingPunct="1"/>
            <a:r>
              <a:rPr lang="en-US" altLang="zh-CN" smtClean="0">
                <a:solidFill>
                  <a:schemeClr val="tx1"/>
                </a:solidFill>
                <a:ea typeface="楷体_GB2312" pitchFamily="49" charset="-122"/>
              </a:rPr>
              <a:t>        Software  Engineering</a:t>
            </a:r>
          </a:p>
        </p:txBody>
      </p:sp>
      <p:sp>
        <p:nvSpPr>
          <p:cNvPr id="193540" name="Rectangle 3"/>
          <p:cNvSpPr>
            <a:spLocks noGrp="1" noChangeArrowheads="1"/>
          </p:cNvSpPr>
          <p:nvPr>
            <p:ph type="body" idx="1"/>
          </p:nvPr>
        </p:nvSpPr>
        <p:spPr>
          <a:xfrm>
            <a:off x="914400" y="1981200"/>
            <a:ext cx="8001000" cy="4572000"/>
          </a:xfrm>
        </p:spPr>
        <p:txBody>
          <a:bodyPr/>
          <a:lstStyle/>
          <a:p>
            <a:pPr eaLnBrk="1" hangingPunct="1">
              <a:buFontTx/>
              <a:buNone/>
            </a:pPr>
            <a:r>
              <a:rPr lang="zh-CN" altLang="en-US" sz="2400" b="1" dirty="0" smtClean="0">
                <a:solidFill>
                  <a:schemeClr val="bg2"/>
                </a:solidFill>
                <a:sym typeface="Wingdings 2" panose="05020102010507070707" pitchFamily="18" charset="2"/>
              </a:rPr>
              <a:t>课堂作业：</a:t>
            </a:r>
            <a:endParaRPr lang="en-US" altLang="zh-CN" sz="2400" b="1" dirty="0" smtClean="0">
              <a:solidFill>
                <a:schemeClr val="bg2"/>
              </a:solidFill>
              <a:sym typeface="Wingdings 2" panose="05020102010507070707" pitchFamily="18" charset="2"/>
            </a:endParaRPr>
          </a:p>
          <a:p>
            <a:pPr eaLnBrk="1" hangingPunct="1">
              <a:buFontTx/>
              <a:buNone/>
            </a:pPr>
            <a:r>
              <a:rPr lang="en-US" altLang="zh-CN" sz="2400" b="1" dirty="0" smtClean="0">
                <a:solidFill>
                  <a:schemeClr val="bg2"/>
                </a:solidFill>
                <a:sym typeface="Wingdings 2" panose="05020102010507070707" pitchFamily="18" charset="2"/>
              </a:rPr>
              <a:t>1</a:t>
            </a:r>
            <a:r>
              <a:rPr lang="zh-CN" altLang="en-US" sz="2400" b="1" dirty="0" smtClean="0">
                <a:solidFill>
                  <a:schemeClr val="bg2"/>
                </a:solidFill>
                <a:sym typeface="Wingdings 2" panose="05020102010507070707" pitchFamily="18" charset="2"/>
              </a:rPr>
              <a:t>、请谈一下关于软件工程的整体认识和印象。</a:t>
            </a:r>
            <a:endParaRPr lang="en-US" altLang="zh-CN" sz="2400" b="1" dirty="0" smtClean="0">
              <a:solidFill>
                <a:schemeClr val="bg2"/>
              </a:solidFill>
              <a:sym typeface="Wingdings 2" panose="05020102010507070707" pitchFamily="18" charset="2"/>
            </a:endParaRPr>
          </a:p>
          <a:p>
            <a:pPr eaLnBrk="1" hangingPunct="1">
              <a:buFontTx/>
              <a:buNone/>
            </a:pPr>
            <a:r>
              <a:rPr lang="en-US" altLang="zh-CN" sz="2400" b="1" dirty="0" smtClean="0">
                <a:solidFill>
                  <a:schemeClr val="bg2"/>
                </a:solidFill>
                <a:sym typeface="Wingdings 2" panose="05020102010507070707" pitchFamily="18" charset="2"/>
              </a:rPr>
              <a:t>2</a:t>
            </a:r>
            <a:r>
              <a:rPr lang="zh-CN" altLang="en-US" sz="2400" b="1" dirty="0" smtClean="0">
                <a:solidFill>
                  <a:schemeClr val="bg2"/>
                </a:solidFill>
                <a:sym typeface="Wingdings 2" panose="05020102010507070707" pitchFamily="18" charset="2"/>
              </a:rPr>
              <a:t>、系统分析师和系统构架设计师有何区别？</a:t>
            </a:r>
            <a:endParaRPr lang="en-US" altLang="zh-CN" sz="2400" b="1" dirty="0" smtClean="0">
              <a:solidFill>
                <a:schemeClr val="bg2"/>
              </a:solidFill>
              <a:sym typeface="Wingdings 2" panose="05020102010507070707" pitchFamily="18" charset="2"/>
            </a:endParaRPr>
          </a:p>
          <a:p>
            <a:pPr eaLnBrk="1" hangingPunct="1">
              <a:buFontTx/>
              <a:buNone/>
            </a:pPr>
            <a:r>
              <a:rPr lang="en-US" altLang="zh-CN" sz="2400" b="1" dirty="0" smtClean="0">
                <a:solidFill>
                  <a:schemeClr val="bg2"/>
                </a:solidFill>
                <a:sym typeface="Wingdings 2" panose="05020102010507070707" pitchFamily="18" charset="2"/>
              </a:rPr>
              <a:t>3</a:t>
            </a:r>
            <a:r>
              <a:rPr lang="zh-CN" altLang="en-US" sz="2400" b="1" dirty="0" smtClean="0">
                <a:solidFill>
                  <a:schemeClr val="bg2"/>
                </a:solidFill>
                <a:sym typeface="Wingdings 2" panose="05020102010507070707" pitchFamily="18" charset="2"/>
              </a:rPr>
              <a:t>、</a:t>
            </a:r>
            <a:r>
              <a:rPr lang="zh-CN" altLang="zh-CN" sz="2400" b="1" dirty="0" smtClean="0"/>
              <a:t>应用软件工程</a:t>
            </a:r>
            <a:r>
              <a:rPr lang="zh-CN" altLang="en-US" sz="2400" b="1" dirty="0" smtClean="0"/>
              <a:t>（实施分阶段原理等）</a:t>
            </a:r>
            <a:r>
              <a:rPr lang="zh-CN" altLang="zh-CN" sz="2400" b="1" dirty="0" smtClean="0"/>
              <a:t>会增加</a:t>
            </a:r>
            <a:r>
              <a:rPr lang="zh-CN" altLang="en-US" sz="2400" b="1" dirty="0" smtClean="0"/>
              <a:t>系统</a:t>
            </a:r>
            <a:r>
              <a:rPr lang="zh-CN" altLang="zh-CN" sz="2400" b="1" dirty="0" smtClean="0"/>
              <a:t>工作量吗？</a:t>
            </a:r>
            <a:r>
              <a:rPr lang="en-US" altLang="zh-CN" sz="2400" b="1" dirty="0" smtClean="0"/>
              <a:t> </a:t>
            </a:r>
            <a:endParaRPr lang="en-US" altLang="zh-CN" sz="2400" b="1" dirty="0" smtClean="0">
              <a:solidFill>
                <a:schemeClr val="bg2"/>
              </a:solidFill>
              <a:sym typeface="Wingdings 2" panose="05020102010507070707" pitchFamily="18" charset="2"/>
            </a:endParaRPr>
          </a:p>
          <a:p>
            <a:pPr eaLnBrk="1" hangingPunct="1">
              <a:buFontTx/>
              <a:buNone/>
            </a:pPr>
            <a:r>
              <a:rPr lang="zh-CN" altLang="en-US" sz="2400" b="1" dirty="0" smtClean="0">
                <a:solidFill>
                  <a:schemeClr val="bg2"/>
                </a:solidFill>
                <a:sym typeface="Wingdings 2" panose="05020102010507070707" pitchFamily="18" charset="2"/>
              </a:rPr>
              <a:t>来自教材：练习题 </a:t>
            </a:r>
            <a:r>
              <a:rPr lang="en-US" altLang="zh-CN" sz="2400" b="1" dirty="0" smtClean="0">
                <a:solidFill>
                  <a:schemeClr val="bg2"/>
                </a:solidFill>
                <a:sym typeface="Wingdings 2" panose="05020102010507070707" pitchFamily="18" charset="2"/>
              </a:rPr>
              <a:t>2</a:t>
            </a:r>
            <a:r>
              <a:rPr lang="zh-CN" altLang="en-US" sz="2400" b="1" dirty="0" smtClean="0">
                <a:solidFill>
                  <a:schemeClr val="bg2"/>
                </a:solidFill>
                <a:sym typeface="Wingdings 2" panose="05020102010507070707" pitchFamily="18" charset="2"/>
              </a:rPr>
              <a:t>，练习题 </a:t>
            </a:r>
            <a:r>
              <a:rPr lang="en-US" altLang="zh-CN" sz="2400" b="1" dirty="0" smtClean="0">
                <a:solidFill>
                  <a:schemeClr val="bg2"/>
                </a:solidFill>
                <a:sym typeface="Wingdings 2" panose="05020102010507070707" pitchFamily="18" charset="2"/>
              </a:rPr>
              <a:t>3</a:t>
            </a:r>
            <a:r>
              <a:rPr lang="zh-CN" altLang="en-US" sz="2400" b="1" dirty="0" smtClean="0">
                <a:solidFill>
                  <a:schemeClr val="bg2"/>
                </a:solidFill>
                <a:sym typeface="Wingdings 2" panose="05020102010507070707" pitchFamily="18" charset="2"/>
              </a:rPr>
              <a:t>。</a:t>
            </a:r>
            <a:endParaRPr lang="en-US" altLang="zh-CN" sz="2400" b="1" dirty="0" smtClean="0">
              <a:solidFill>
                <a:schemeClr val="bg2"/>
              </a:solidFill>
              <a:sym typeface="Wingdings 2" panose="05020102010507070707" pitchFamily="18" charset="2"/>
            </a:endParaRPr>
          </a:p>
          <a:p>
            <a:pPr eaLnBrk="1" hangingPunct="1">
              <a:buFontTx/>
              <a:buNone/>
            </a:pPr>
            <a:endParaRPr lang="en-US" altLang="zh-CN" sz="2400" b="1" dirty="0" smtClean="0">
              <a:solidFill>
                <a:schemeClr val="bg2"/>
              </a:solidFill>
              <a:sym typeface="Wingdings 2" panose="05020102010507070707" pitchFamily="18" charset="2"/>
            </a:endParaRPr>
          </a:p>
          <a:p>
            <a:pPr eaLnBrk="1" hangingPunct="1">
              <a:buFontTx/>
              <a:buNone/>
            </a:pPr>
            <a:endParaRPr lang="en-US" altLang="zh-CN" sz="2400" b="1" dirty="0" smtClean="0">
              <a:solidFill>
                <a:schemeClr val="bg2"/>
              </a:solidFill>
              <a:sym typeface="Wingdings 2" panose="05020102010507070707" pitchFamily="18" charset="2"/>
            </a:endParaRPr>
          </a:p>
          <a:p>
            <a:pPr eaLnBrk="1" hangingPunct="1">
              <a:buFontTx/>
              <a:buNone/>
            </a:pPr>
            <a:endParaRPr lang="en-US" altLang="zh-CN" sz="2400" b="1" dirty="0" smtClean="0">
              <a:solidFill>
                <a:schemeClr val="bg2"/>
              </a:solidFill>
              <a:sym typeface="Wingdings 2" panose="05020102010507070707" pitchFamily="18" charset="2"/>
            </a:endParaRPr>
          </a:p>
          <a:p>
            <a:pPr eaLnBrk="1" hangingPunct="1">
              <a:buFontTx/>
              <a:buNone/>
            </a:pPr>
            <a:endParaRPr lang="en-US" altLang="zh-CN" sz="2400" b="1" dirty="0" smtClean="0">
              <a:solidFill>
                <a:schemeClr val="bg2"/>
              </a:solidFill>
              <a:sym typeface="Wingdings 2" panose="05020102010507070707" pitchFamily="18" charset="2"/>
            </a:endParaRPr>
          </a:p>
          <a:p>
            <a:pPr eaLnBrk="1" hangingPunct="1">
              <a:buFontTx/>
              <a:buNone/>
            </a:pPr>
            <a:r>
              <a:rPr lang="en-US" altLang="zh-CN" sz="2400" b="1" dirty="0" smtClean="0">
                <a:solidFill>
                  <a:schemeClr val="bg2"/>
                </a:solidFill>
                <a:sym typeface="Wingdings 2" panose="05020102010507070707" pitchFamily="18" charset="2"/>
              </a:rPr>
              <a:t></a:t>
            </a:r>
            <a:r>
              <a:rPr lang="en-US" altLang="zh-CN" sz="2400" b="1" dirty="0" smtClean="0">
                <a:solidFill>
                  <a:schemeClr val="bg2"/>
                </a:solidFill>
              </a:rPr>
              <a:t> </a:t>
            </a:r>
            <a:r>
              <a:rPr lang="en-US" altLang="zh-CN" sz="1800" b="1" dirty="0" smtClean="0">
                <a:solidFill>
                  <a:schemeClr val="bg2"/>
                </a:solidFill>
                <a:cs typeface="Arial" panose="020B0604020202020204" pitchFamily="34" charset="0"/>
                <a:sym typeface="Wingdings 2" panose="05020102010507070707" pitchFamily="18" charset="2"/>
              </a:rPr>
              <a:t>⑦</a:t>
            </a:r>
            <a:r>
              <a:rPr lang="en-US" altLang="zh-CN" sz="1800" b="1" dirty="0" smtClean="0">
                <a:solidFill>
                  <a:schemeClr val="bg2"/>
                </a:solidFill>
              </a:rPr>
              <a:t> </a:t>
            </a:r>
            <a:r>
              <a:rPr lang="en-US" altLang="zh-CN" sz="1800" b="1" dirty="0" smtClean="0">
                <a:solidFill>
                  <a:schemeClr val="bg2"/>
                </a:solidFill>
                <a:cs typeface="Arial" panose="020B0604020202020204" pitchFamily="34" charset="0"/>
                <a:sym typeface="Wingdings 2" panose="05020102010507070707" pitchFamily="18" charset="2"/>
              </a:rPr>
              <a:t>⑧⑨⑩</a:t>
            </a:r>
          </a:p>
        </p:txBody>
      </p:sp>
    </p:spTree>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灯片编号占位符 5"/>
          <p:cNvSpPr>
            <a:spLocks noGrp="1"/>
          </p:cNvSpPr>
          <p:nvPr>
            <p:ph type="sldNum" sz="quarter" idx="12"/>
          </p:nvPr>
        </p:nvSpPr>
        <p:spPr>
          <a:xfrm>
            <a:off x="0" y="6216650"/>
            <a:ext cx="755650" cy="4889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5D65816E-0B40-4508-9904-E018F6356B7A}" type="slidenum">
              <a:rPr kumimoji="0" lang="en-US" altLang="zh-CN" sz="2600" smtClean="0">
                <a:solidFill>
                  <a:schemeClr val="bg1"/>
                </a:solidFill>
              </a:rPr>
              <a:pPr>
                <a:spcBef>
                  <a:spcPct val="0"/>
                </a:spcBef>
                <a:buClrTx/>
                <a:buSzTx/>
                <a:buFontTx/>
                <a:buNone/>
              </a:pPr>
              <a:t>111</a:t>
            </a:fld>
            <a:endParaRPr kumimoji="0" lang="en-US" altLang="zh-CN" sz="2600" smtClean="0">
              <a:solidFill>
                <a:schemeClr val="bg1"/>
              </a:solidFill>
            </a:endParaRPr>
          </a:p>
        </p:txBody>
      </p:sp>
      <p:sp>
        <p:nvSpPr>
          <p:cNvPr id="193539" name="Rectangle 2"/>
          <p:cNvSpPr>
            <a:spLocks noGrp="1" noChangeArrowheads="1"/>
          </p:cNvSpPr>
          <p:nvPr>
            <p:ph type="title"/>
          </p:nvPr>
        </p:nvSpPr>
        <p:spPr>
          <a:xfrm>
            <a:off x="0" y="457200"/>
            <a:ext cx="8915400" cy="838200"/>
          </a:xfrm>
        </p:spPr>
        <p:txBody>
          <a:bodyPr/>
          <a:lstStyle/>
          <a:p>
            <a:pPr eaLnBrk="1" hangingPunct="1"/>
            <a:r>
              <a:rPr lang="en-US" altLang="zh-CN" dirty="0" smtClean="0">
                <a:solidFill>
                  <a:schemeClr val="tx1"/>
                </a:solidFill>
                <a:ea typeface="楷体_GB2312" pitchFamily="49" charset="-122"/>
              </a:rPr>
              <a:t>       </a:t>
            </a:r>
            <a:r>
              <a:rPr lang="zh-CN" altLang="en-US" dirty="0" smtClean="0">
                <a:solidFill>
                  <a:schemeClr val="tx1"/>
                </a:solidFill>
                <a:ea typeface="楷体_GB2312" pitchFamily="49" charset="-122"/>
              </a:rPr>
              <a:t>你指导</a:t>
            </a:r>
            <a:r>
              <a:rPr lang="en-US" altLang="zh-CN" dirty="0" smtClean="0">
                <a:solidFill>
                  <a:schemeClr val="tx1"/>
                </a:solidFill>
                <a:ea typeface="楷体_GB2312" pitchFamily="49" charset="-122"/>
              </a:rPr>
              <a:t>24</a:t>
            </a:r>
            <a:r>
              <a:rPr lang="zh-CN" altLang="en-US" dirty="0" smtClean="0">
                <a:solidFill>
                  <a:schemeClr val="tx1"/>
                </a:solidFill>
                <a:ea typeface="楷体_GB2312" pitchFamily="49" charset="-122"/>
              </a:rPr>
              <a:t>年前的腾讯公司是什么样吗？</a:t>
            </a:r>
            <a:endParaRPr lang="en-US" altLang="zh-CN" dirty="0" smtClean="0">
              <a:solidFill>
                <a:schemeClr val="tx1"/>
              </a:solidFill>
              <a:ea typeface="楷体_GB2312" pitchFamily="49" charset="-122"/>
            </a:endParaRPr>
          </a:p>
        </p:txBody>
      </p:sp>
      <p:sp>
        <p:nvSpPr>
          <p:cNvPr id="193540" name="Rectangle 3"/>
          <p:cNvSpPr>
            <a:spLocks noGrp="1" noChangeArrowheads="1"/>
          </p:cNvSpPr>
          <p:nvPr>
            <p:ph type="body" idx="1"/>
          </p:nvPr>
        </p:nvSpPr>
        <p:spPr>
          <a:xfrm>
            <a:off x="914400" y="1981200"/>
            <a:ext cx="8001000" cy="4572000"/>
          </a:xfrm>
        </p:spPr>
        <p:txBody>
          <a:bodyPr/>
          <a:lstStyle/>
          <a:p>
            <a:pPr eaLnBrk="1" hangingPunct="1">
              <a:buFontTx/>
              <a:buNone/>
            </a:pPr>
            <a:endParaRPr lang="en-US" altLang="zh-CN" sz="1800" b="1" dirty="0" smtClean="0">
              <a:solidFill>
                <a:schemeClr val="bg2"/>
              </a:solidFill>
              <a:cs typeface="Arial" panose="020B0604020202020204" pitchFamily="34" charset="0"/>
              <a:sym typeface="Wingdings 2" panose="05020102010507070707" pitchFamily="18" charset="2"/>
            </a:endParaRPr>
          </a:p>
        </p:txBody>
      </p:sp>
      <p:pic>
        <p:nvPicPr>
          <p:cNvPr id="3" name="图片 2"/>
          <p:cNvPicPr>
            <a:picLocks noChangeAspect="1"/>
          </p:cNvPicPr>
          <p:nvPr/>
        </p:nvPicPr>
        <p:blipFill>
          <a:blip r:embed="rId3"/>
          <a:stretch>
            <a:fillRect/>
          </a:stretch>
        </p:blipFill>
        <p:spPr>
          <a:xfrm>
            <a:off x="757472" y="1700808"/>
            <a:ext cx="8382160" cy="5157192"/>
          </a:xfrm>
          <a:prstGeom prst="rect">
            <a:avLst/>
          </a:prstGeom>
        </p:spPr>
      </p:pic>
    </p:spTree>
    <p:extLst>
      <p:ext uri="{BB962C8B-B14F-4D97-AF65-F5344CB8AC3E}">
        <p14:creationId xmlns:p14="http://schemas.microsoft.com/office/powerpoint/2010/main" val="1811305236"/>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灯片编号占位符 5"/>
          <p:cNvSpPr>
            <a:spLocks noGrp="1"/>
          </p:cNvSpPr>
          <p:nvPr>
            <p:ph type="sldNum" sz="quarter" idx="12"/>
          </p:nvPr>
        </p:nvSpPr>
        <p:spPr>
          <a:xfrm>
            <a:off x="0" y="6216650"/>
            <a:ext cx="755650" cy="4889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5D65816E-0B40-4508-9904-E018F6356B7A}" type="slidenum">
              <a:rPr kumimoji="0" lang="en-US" altLang="zh-CN" sz="2600" smtClean="0">
                <a:solidFill>
                  <a:schemeClr val="bg1"/>
                </a:solidFill>
              </a:rPr>
              <a:pPr>
                <a:spcBef>
                  <a:spcPct val="0"/>
                </a:spcBef>
                <a:buClrTx/>
                <a:buSzTx/>
                <a:buFontTx/>
                <a:buNone/>
              </a:pPr>
              <a:t>112</a:t>
            </a:fld>
            <a:endParaRPr kumimoji="0" lang="en-US" altLang="zh-CN" sz="2600" smtClean="0">
              <a:solidFill>
                <a:schemeClr val="bg1"/>
              </a:solidFill>
            </a:endParaRPr>
          </a:p>
        </p:txBody>
      </p:sp>
      <p:sp>
        <p:nvSpPr>
          <p:cNvPr id="193539" name="Rectangle 2"/>
          <p:cNvSpPr>
            <a:spLocks noGrp="1" noChangeArrowheads="1"/>
          </p:cNvSpPr>
          <p:nvPr>
            <p:ph type="title"/>
          </p:nvPr>
        </p:nvSpPr>
        <p:spPr>
          <a:xfrm>
            <a:off x="914400" y="457200"/>
            <a:ext cx="8001000" cy="838200"/>
          </a:xfrm>
        </p:spPr>
        <p:txBody>
          <a:bodyPr/>
          <a:lstStyle/>
          <a:p>
            <a:pPr eaLnBrk="1" hangingPunct="1"/>
            <a:r>
              <a:rPr lang="en-US" altLang="zh-CN" dirty="0" smtClean="0">
                <a:solidFill>
                  <a:schemeClr val="tx1"/>
                </a:solidFill>
                <a:ea typeface="楷体_GB2312" pitchFamily="49" charset="-122"/>
              </a:rPr>
              <a:t>        </a:t>
            </a:r>
          </a:p>
        </p:txBody>
      </p:sp>
      <p:sp>
        <p:nvSpPr>
          <p:cNvPr id="193540" name="Rectangle 3"/>
          <p:cNvSpPr>
            <a:spLocks noGrp="1" noChangeArrowheads="1"/>
          </p:cNvSpPr>
          <p:nvPr>
            <p:ph type="body" idx="1"/>
          </p:nvPr>
        </p:nvSpPr>
        <p:spPr>
          <a:xfrm>
            <a:off x="914400" y="1981200"/>
            <a:ext cx="8001000" cy="4572000"/>
          </a:xfrm>
        </p:spPr>
        <p:txBody>
          <a:bodyPr/>
          <a:lstStyle/>
          <a:p>
            <a:pPr eaLnBrk="1" hangingPunct="1">
              <a:buFontTx/>
              <a:buNone/>
            </a:pPr>
            <a:endParaRPr lang="en-US" altLang="zh-CN" sz="1800" b="1" dirty="0" smtClean="0">
              <a:solidFill>
                <a:schemeClr val="bg2"/>
              </a:solidFill>
              <a:cs typeface="Arial" panose="020B0604020202020204" pitchFamily="34" charset="0"/>
              <a:sym typeface="Wingdings 2" panose="05020102010507070707" pitchFamily="18" charset="2"/>
            </a:endParaRPr>
          </a:p>
        </p:txBody>
      </p:sp>
      <p:pic>
        <p:nvPicPr>
          <p:cNvPr id="2" name="图片 1"/>
          <p:cNvPicPr>
            <a:picLocks noChangeAspect="1"/>
          </p:cNvPicPr>
          <p:nvPr/>
        </p:nvPicPr>
        <p:blipFill>
          <a:blip r:embed="rId3"/>
          <a:stretch>
            <a:fillRect/>
          </a:stretch>
        </p:blipFill>
        <p:spPr>
          <a:xfrm>
            <a:off x="755650" y="1672762"/>
            <a:ext cx="8389386" cy="5188876"/>
          </a:xfrm>
          <a:prstGeom prst="rect">
            <a:avLst/>
          </a:prstGeom>
        </p:spPr>
      </p:pic>
      <p:sp>
        <p:nvSpPr>
          <p:cNvPr id="3" name="矩形 2"/>
          <p:cNvSpPr/>
          <p:nvPr/>
        </p:nvSpPr>
        <p:spPr>
          <a:xfrm>
            <a:off x="1187624" y="764704"/>
            <a:ext cx="7957412" cy="584775"/>
          </a:xfrm>
          <a:prstGeom prst="rect">
            <a:avLst/>
          </a:prstGeom>
        </p:spPr>
        <p:txBody>
          <a:bodyPr wrap="square">
            <a:spAutoFit/>
          </a:bodyPr>
          <a:lstStyle/>
          <a:p>
            <a:r>
              <a:rPr lang="zh-CN" altLang="en-US" sz="3200" dirty="0" smtClean="0"/>
              <a:t> 最初</a:t>
            </a:r>
            <a:r>
              <a:rPr lang="zh-CN" altLang="en-US" sz="3200" dirty="0"/>
              <a:t>办公</a:t>
            </a:r>
            <a:r>
              <a:rPr lang="zh-CN" altLang="en-US" sz="3200" dirty="0" smtClean="0"/>
              <a:t>地点：深圳</a:t>
            </a:r>
            <a:r>
              <a:rPr lang="zh-CN" altLang="en-US" sz="3200" dirty="0"/>
              <a:t>华强北赛格科技园</a:t>
            </a:r>
          </a:p>
        </p:txBody>
      </p:sp>
    </p:spTree>
    <p:extLst>
      <p:ext uri="{BB962C8B-B14F-4D97-AF65-F5344CB8AC3E}">
        <p14:creationId xmlns:p14="http://schemas.microsoft.com/office/powerpoint/2010/main" val="222062081"/>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灯片编号占位符 5"/>
          <p:cNvSpPr>
            <a:spLocks noGrp="1"/>
          </p:cNvSpPr>
          <p:nvPr>
            <p:ph type="sldNum" sz="quarter" idx="12"/>
          </p:nvPr>
        </p:nvSpPr>
        <p:spPr>
          <a:xfrm>
            <a:off x="0" y="6216650"/>
            <a:ext cx="755650" cy="4889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5D65816E-0B40-4508-9904-E018F6356B7A}" type="slidenum">
              <a:rPr kumimoji="0" lang="en-US" altLang="zh-CN" sz="2600" smtClean="0">
                <a:solidFill>
                  <a:schemeClr val="bg1"/>
                </a:solidFill>
              </a:rPr>
              <a:pPr>
                <a:spcBef>
                  <a:spcPct val="0"/>
                </a:spcBef>
                <a:buClrTx/>
                <a:buSzTx/>
                <a:buFontTx/>
                <a:buNone/>
              </a:pPr>
              <a:t>113</a:t>
            </a:fld>
            <a:endParaRPr kumimoji="0" lang="en-US" altLang="zh-CN" sz="2600" smtClean="0">
              <a:solidFill>
                <a:schemeClr val="bg1"/>
              </a:solidFill>
            </a:endParaRPr>
          </a:p>
        </p:txBody>
      </p:sp>
      <p:sp>
        <p:nvSpPr>
          <p:cNvPr id="193539" name="Rectangle 2"/>
          <p:cNvSpPr>
            <a:spLocks noGrp="1" noChangeArrowheads="1"/>
          </p:cNvSpPr>
          <p:nvPr>
            <p:ph type="title"/>
          </p:nvPr>
        </p:nvSpPr>
        <p:spPr>
          <a:xfrm>
            <a:off x="914400" y="457200"/>
            <a:ext cx="8001000" cy="838200"/>
          </a:xfrm>
        </p:spPr>
        <p:txBody>
          <a:bodyPr/>
          <a:lstStyle/>
          <a:p>
            <a:pPr eaLnBrk="1" hangingPunct="1"/>
            <a:r>
              <a:rPr lang="zh-CN" altLang="en-US" dirty="0" smtClean="0">
                <a:solidFill>
                  <a:schemeClr val="tx1"/>
                </a:solidFill>
                <a:ea typeface="楷体_GB2312" pitchFamily="49" charset="-122"/>
              </a:rPr>
              <a:t>          腾</a:t>
            </a:r>
            <a:r>
              <a:rPr lang="zh-CN" altLang="en-US" dirty="0">
                <a:solidFill>
                  <a:schemeClr val="tx1"/>
                </a:solidFill>
                <a:ea typeface="楷体_GB2312" pitchFamily="49" charset="-122"/>
              </a:rPr>
              <a:t>讯</a:t>
            </a:r>
            <a:r>
              <a:rPr lang="en-US" altLang="zh-CN" dirty="0">
                <a:solidFill>
                  <a:schemeClr val="tx1"/>
                </a:solidFill>
                <a:ea typeface="楷体_GB2312" pitchFamily="49" charset="-122"/>
              </a:rPr>
              <a:t>90</a:t>
            </a:r>
            <a:r>
              <a:rPr lang="zh-CN" altLang="en-US" dirty="0">
                <a:solidFill>
                  <a:schemeClr val="tx1"/>
                </a:solidFill>
                <a:ea typeface="楷体_GB2312" pitchFamily="49" charset="-122"/>
              </a:rPr>
              <a:t>年代的格子</a:t>
            </a:r>
            <a:r>
              <a:rPr lang="zh-CN" altLang="en-US" dirty="0" smtClean="0">
                <a:solidFill>
                  <a:schemeClr val="tx1"/>
                </a:solidFill>
                <a:ea typeface="楷体_GB2312" pitchFamily="49" charset="-122"/>
              </a:rPr>
              <a:t>间</a:t>
            </a:r>
            <a:endParaRPr lang="en-US" altLang="zh-CN" dirty="0" smtClean="0">
              <a:solidFill>
                <a:schemeClr val="tx1"/>
              </a:solidFill>
              <a:ea typeface="楷体_GB2312" pitchFamily="49" charset="-122"/>
            </a:endParaRPr>
          </a:p>
        </p:txBody>
      </p:sp>
      <p:sp>
        <p:nvSpPr>
          <p:cNvPr id="193540" name="Rectangle 3"/>
          <p:cNvSpPr>
            <a:spLocks noGrp="1" noChangeArrowheads="1"/>
          </p:cNvSpPr>
          <p:nvPr>
            <p:ph type="body" idx="1"/>
          </p:nvPr>
        </p:nvSpPr>
        <p:spPr>
          <a:xfrm>
            <a:off x="914400" y="1981200"/>
            <a:ext cx="8001000" cy="4572000"/>
          </a:xfrm>
        </p:spPr>
        <p:txBody>
          <a:bodyPr/>
          <a:lstStyle/>
          <a:p>
            <a:pPr eaLnBrk="1" hangingPunct="1">
              <a:buFontTx/>
              <a:buNone/>
            </a:pPr>
            <a:endParaRPr lang="en-US" altLang="zh-CN" sz="1800" b="1" dirty="0" smtClean="0">
              <a:solidFill>
                <a:schemeClr val="bg2"/>
              </a:solidFill>
              <a:cs typeface="Arial" panose="020B0604020202020204" pitchFamily="34" charset="0"/>
              <a:sym typeface="Wingdings 2" panose="05020102010507070707" pitchFamily="18" charset="2"/>
            </a:endParaRPr>
          </a:p>
        </p:txBody>
      </p:sp>
      <p:pic>
        <p:nvPicPr>
          <p:cNvPr id="2" name="图片 1"/>
          <p:cNvPicPr>
            <a:picLocks noChangeAspect="1"/>
          </p:cNvPicPr>
          <p:nvPr/>
        </p:nvPicPr>
        <p:blipFill>
          <a:blip r:embed="rId3"/>
          <a:stretch>
            <a:fillRect/>
          </a:stretch>
        </p:blipFill>
        <p:spPr>
          <a:xfrm>
            <a:off x="755650" y="1700808"/>
            <a:ext cx="8388350" cy="5157192"/>
          </a:xfrm>
          <a:prstGeom prst="rect">
            <a:avLst/>
          </a:prstGeom>
        </p:spPr>
      </p:pic>
    </p:spTree>
    <p:extLst>
      <p:ext uri="{BB962C8B-B14F-4D97-AF65-F5344CB8AC3E}">
        <p14:creationId xmlns:p14="http://schemas.microsoft.com/office/powerpoint/2010/main" val="4079309340"/>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灯片编号占位符 5"/>
          <p:cNvSpPr>
            <a:spLocks noGrp="1"/>
          </p:cNvSpPr>
          <p:nvPr>
            <p:ph type="sldNum" sz="quarter" idx="12"/>
          </p:nvPr>
        </p:nvSpPr>
        <p:spPr>
          <a:xfrm>
            <a:off x="0" y="6216650"/>
            <a:ext cx="755650" cy="4889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5D65816E-0B40-4508-9904-E018F6356B7A}" type="slidenum">
              <a:rPr kumimoji="0" lang="en-US" altLang="zh-CN" sz="2600" smtClean="0">
                <a:solidFill>
                  <a:schemeClr val="bg1"/>
                </a:solidFill>
              </a:rPr>
              <a:pPr>
                <a:spcBef>
                  <a:spcPct val="0"/>
                </a:spcBef>
                <a:buClrTx/>
                <a:buSzTx/>
                <a:buFontTx/>
                <a:buNone/>
              </a:pPr>
              <a:t>114</a:t>
            </a:fld>
            <a:endParaRPr kumimoji="0" lang="en-US" altLang="zh-CN" sz="2600" smtClean="0">
              <a:solidFill>
                <a:schemeClr val="bg1"/>
              </a:solidFill>
            </a:endParaRPr>
          </a:p>
        </p:txBody>
      </p:sp>
      <p:sp>
        <p:nvSpPr>
          <p:cNvPr id="193539" name="Rectangle 2"/>
          <p:cNvSpPr>
            <a:spLocks noGrp="1" noChangeArrowheads="1"/>
          </p:cNvSpPr>
          <p:nvPr>
            <p:ph type="title"/>
          </p:nvPr>
        </p:nvSpPr>
        <p:spPr>
          <a:xfrm>
            <a:off x="914400" y="457200"/>
            <a:ext cx="8001000" cy="838200"/>
          </a:xfrm>
        </p:spPr>
        <p:txBody>
          <a:bodyPr/>
          <a:lstStyle/>
          <a:p>
            <a:pPr eaLnBrk="1" hangingPunct="1"/>
            <a:r>
              <a:rPr lang="en-US" altLang="zh-CN" dirty="0" smtClean="0">
                <a:solidFill>
                  <a:schemeClr val="tx1"/>
                </a:solidFill>
                <a:ea typeface="楷体_GB2312" pitchFamily="49" charset="-122"/>
              </a:rPr>
              <a:t>                </a:t>
            </a:r>
            <a:r>
              <a:rPr lang="zh-CN" altLang="en-US" dirty="0" smtClean="0">
                <a:solidFill>
                  <a:schemeClr val="tx1"/>
                </a:solidFill>
                <a:ea typeface="楷体_GB2312" pitchFamily="49" charset="-122"/>
              </a:rPr>
              <a:t>中午吃快餐</a:t>
            </a:r>
            <a:endParaRPr lang="en-US" altLang="zh-CN" dirty="0" smtClean="0">
              <a:solidFill>
                <a:schemeClr val="tx1"/>
              </a:solidFill>
              <a:ea typeface="楷体_GB2312" pitchFamily="49" charset="-122"/>
            </a:endParaRPr>
          </a:p>
        </p:txBody>
      </p:sp>
      <p:sp>
        <p:nvSpPr>
          <p:cNvPr id="193540" name="Rectangle 3"/>
          <p:cNvSpPr>
            <a:spLocks noGrp="1" noChangeArrowheads="1"/>
          </p:cNvSpPr>
          <p:nvPr>
            <p:ph type="body" idx="1"/>
          </p:nvPr>
        </p:nvSpPr>
        <p:spPr>
          <a:xfrm>
            <a:off x="914400" y="1981200"/>
            <a:ext cx="8001000" cy="4572000"/>
          </a:xfrm>
        </p:spPr>
        <p:txBody>
          <a:bodyPr/>
          <a:lstStyle/>
          <a:p>
            <a:pPr eaLnBrk="1" hangingPunct="1">
              <a:buFontTx/>
              <a:buNone/>
            </a:pPr>
            <a:endParaRPr lang="en-US" altLang="zh-CN" sz="1800" b="1" dirty="0" smtClean="0">
              <a:solidFill>
                <a:schemeClr val="bg2"/>
              </a:solidFill>
              <a:cs typeface="Arial" panose="020B0604020202020204" pitchFamily="34" charset="0"/>
              <a:sym typeface="Wingdings 2" panose="05020102010507070707" pitchFamily="18" charset="2"/>
            </a:endParaRPr>
          </a:p>
        </p:txBody>
      </p:sp>
      <p:pic>
        <p:nvPicPr>
          <p:cNvPr id="2" name="图片 1"/>
          <p:cNvPicPr>
            <a:picLocks noChangeAspect="1"/>
          </p:cNvPicPr>
          <p:nvPr/>
        </p:nvPicPr>
        <p:blipFill>
          <a:blip r:embed="rId3"/>
          <a:stretch>
            <a:fillRect/>
          </a:stretch>
        </p:blipFill>
        <p:spPr>
          <a:xfrm>
            <a:off x="755650" y="1700808"/>
            <a:ext cx="8388350" cy="5157192"/>
          </a:xfrm>
          <a:prstGeom prst="rect">
            <a:avLst/>
          </a:prstGeom>
        </p:spPr>
      </p:pic>
    </p:spTree>
    <p:extLst>
      <p:ext uri="{BB962C8B-B14F-4D97-AF65-F5344CB8AC3E}">
        <p14:creationId xmlns:p14="http://schemas.microsoft.com/office/powerpoint/2010/main" val="807897552"/>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灯片编号占位符 5"/>
          <p:cNvSpPr>
            <a:spLocks noGrp="1"/>
          </p:cNvSpPr>
          <p:nvPr>
            <p:ph type="sldNum" sz="quarter" idx="12"/>
          </p:nvPr>
        </p:nvSpPr>
        <p:spPr>
          <a:xfrm>
            <a:off x="0" y="6216650"/>
            <a:ext cx="755650" cy="4889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5D65816E-0B40-4508-9904-E018F6356B7A}" type="slidenum">
              <a:rPr kumimoji="0" lang="en-US" altLang="zh-CN" sz="2600" smtClean="0">
                <a:solidFill>
                  <a:schemeClr val="bg1"/>
                </a:solidFill>
              </a:rPr>
              <a:pPr>
                <a:spcBef>
                  <a:spcPct val="0"/>
                </a:spcBef>
                <a:buClrTx/>
                <a:buSzTx/>
                <a:buFontTx/>
                <a:buNone/>
              </a:pPr>
              <a:t>115</a:t>
            </a:fld>
            <a:endParaRPr kumimoji="0" lang="en-US" altLang="zh-CN" sz="2600" smtClean="0">
              <a:solidFill>
                <a:schemeClr val="bg1"/>
              </a:solidFill>
            </a:endParaRPr>
          </a:p>
        </p:txBody>
      </p:sp>
      <p:sp>
        <p:nvSpPr>
          <p:cNvPr id="193539" name="Rectangle 2"/>
          <p:cNvSpPr>
            <a:spLocks noGrp="1" noChangeArrowheads="1"/>
          </p:cNvSpPr>
          <p:nvPr>
            <p:ph type="title"/>
          </p:nvPr>
        </p:nvSpPr>
        <p:spPr>
          <a:xfrm>
            <a:off x="914400" y="457200"/>
            <a:ext cx="8001000" cy="838200"/>
          </a:xfrm>
        </p:spPr>
        <p:txBody>
          <a:bodyPr/>
          <a:lstStyle/>
          <a:p>
            <a:pPr eaLnBrk="1" hangingPunct="1"/>
            <a:r>
              <a:rPr lang="en-US" altLang="zh-CN" smtClean="0">
                <a:solidFill>
                  <a:schemeClr val="tx1"/>
                </a:solidFill>
                <a:ea typeface="楷体_GB2312" pitchFamily="49" charset="-122"/>
              </a:rPr>
              <a:t>        Software  Engineering</a:t>
            </a:r>
          </a:p>
        </p:txBody>
      </p:sp>
      <p:sp>
        <p:nvSpPr>
          <p:cNvPr id="193540" name="Rectangle 3"/>
          <p:cNvSpPr>
            <a:spLocks noGrp="1" noChangeArrowheads="1"/>
          </p:cNvSpPr>
          <p:nvPr>
            <p:ph type="body" idx="1"/>
          </p:nvPr>
        </p:nvSpPr>
        <p:spPr>
          <a:xfrm>
            <a:off x="914400" y="1981200"/>
            <a:ext cx="8001000" cy="4572000"/>
          </a:xfrm>
        </p:spPr>
        <p:txBody>
          <a:bodyPr/>
          <a:lstStyle/>
          <a:p>
            <a:pPr eaLnBrk="1" hangingPunct="1">
              <a:buFontTx/>
              <a:buNone/>
            </a:pPr>
            <a:endParaRPr lang="en-US" altLang="zh-CN" sz="1800" b="1" dirty="0" smtClean="0">
              <a:solidFill>
                <a:schemeClr val="bg2"/>
              </a:solidFill>
              <a:cs typeface="Arial" panose="020B0604020202020204" pitchFamily="34" charset="0"/>
              <a:sym typeface="Wingdings 2" panose="05020102010507070707" pitchFamily="18" charset="2"/>
            </a:endParaRPr>
          </a:p>
        </p:txBody>
      </p:sp>
    </p:spTree>
    <p:extLst>
      <p:ext uri="{BB962C8B-B14F-4D97-AF65-F5344CB8AC3E}">
        <p14:creationId xmlns:p14="http://schemas.microsoft.com/office/powerpoint/2010/main" val="108370011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24DD3C13-A081-4547-B3D6-28E746040A2A}" type="slidenum">
              <a:rPr kumimoji="0" lang="en-US" altLang="zh-CN" sz="2600" smtClean="0">
                <a:solidFill>
                  <a:schemeClr val="bg1"/>
                </a:solidFill>
              </a:rPr>
              <a:pPr>
                <a:spcBef>
                  <a:spcPct val="0"/>
                </a:spcBef>
                <a:buClrTx/>
                <a:buSzTx/>
                <a:buFontTx/>
                <a:buNone/>
              </a:pPr>
              <a:t>12</a:t>
            </a:fld>
            <a:endParaRPr kumimoji="0" lang="en-US" altLang="zh-CN" sz="2600" smtClean="0">
              <a:solidFill>
                <a:schemeClr val="bg1"/>
              </a:solidFill>
            </a:endParaRPr>
          </a:p>
        </p:txBody>
      </p:sp>
      <p:sp>
        <p:nvSpPr>
          <p:cNvPr id="15363" name="Rectangle 2"/>
          <p:cNvSpPr>
            <a:spLocks noGrp="1" noChangeArrowheads="1"/>
          </p:cNvSpPr>
          <p:nvPr>
            <p:ph type="title"/>
          </p:nvPr>
        </p:nvSpPr>
        <p:spPr>
          <a:xfrm>
            <a:off x="914400" y="533400"/>
            <a:ext cx="8001000" cy="838200"/>
          </a:xfrm>
        </p:spPr>
        <p:txBody>
          <a:bodyPr/>
          <a:lstStyle/>
          <a:p>
            <a:pPr eaLnBrk="1" hangingPunct="1"/>
            <a:r>
              <a:rPr lang="en-US" altLang="zh-CN" sz="5400" smtClean="0">
                <a:solidFill>
                  <a:srgbClr val="000000"/>
                </a:solidFill>
                <a:latin typeface="Monotype Corsiva" panose="03010101010201010101" pitchFamily="66" charset="0"/>
                <a:ea typeface="楷体_GB2312" pitchFamily="49" charset="-122"/>
              </a:rPr>
              <a:t>        Software   Engineering</a:t>
            </a:r>
          </a:p>
        </p:txBody>
      </p:sp>
      <p:sp>
        <p:nvSpPr>
          <p:cNvPr id="15364" name="Rectangle 3"/>
          <p:cNvSpPr>
            <a:spLocks noGrp="1" noChangeArrowheads="1"/>
          </p:cNvSpPr>
          <p:nvPr>
            <p:ph type="body" idx="1"/>
          </p:nvPr>
        </p:nvSpPr>
        <p:spPr>
          <a:xfrm>
            <a:off x="762000" y="1700213"/>
            <a:ext cx="8382000" cy="5105400"/>
          </a:xfrm>
        </p:spPr>
        <p:txBody>
          <a:bodyPr/>
          <a:lstStyle/>
          <a:p>
            <a:pPr lvl="1" eaLnBrk="1" hangingPunct="1">
              <a:lnSpc>
                <a:spcPct val="90000"/>
              </a:lnSpc>
              <a:buClr>
                <a:srgbClr val="0099CC"/>
              </a:buClr>
              <a:buSzPct val="120000"/>
              <a:buFont typeface="Wingdings" panose="05000000000000000000" pitchFamily="2" charset="2"/>
              <a:buChar char="§"/>
            </a:pPr>
            <a:endParaRPr lang="en-US" altLang="zh-CN" b="1" smtClean="0"/>
          </a:p>
          <a:p>
            <a:pPr lvl="1" eaLnBrk="1" hangingPunct="1">
              <a:lnSpc>
                <a:spcPct val="90000"/>
              </a:lnSpc>
              <a:buClr>
                <a:srgbClr val="0099CC"/>
              </a:buClr>
              <a:buSzPct val="120000"/>
              <a:buFont typeface="Wingdings" panose="05000000000000000000" pitchFamily="2" charset="2"/>
              <a:buChar char="§"/>
            </a:pPr>
            <a:r>
              <a:rPr lang="zh-CN" altLang="en-US" b="1" smtClean="0"/>
              <a:t>在西方不尊重规范的代价：有个德国人因为有急事，不得已驾车闯了红灯；于是，警察上门来催交了高额罚款；银行通知他的信用等级被降低了，太太回来说他们的银行卡不再能赊帐，有些消费除非有预付，否则将被取消；而孩子回家告诉大人：学校希望他的家长下个学期用现金结帐。他很后悔，说：我以后再也不闯红灯了！</a:t>
            </a:r>
          </a:p>
          <a:p>
            <a:pPr lvl="1" eaLnBrk="1" hangingPunct="1">
              <a:lnSpc>
                <a:spcPct val="90000"/>
              </a:lnSpc>
              <a:buClr>
                <a:srgbClr val="0099CC"/>
              </a:buClr>
              <a:buSzPct val="120000"/>
              <a:buFont typeface="Wingdings" panose="05000000000000000000" pitchFamily="2" charset="2"/>
              <a:buChar char="§"/>
            </a:pPr>
            <a:r>
              <a:rPr lang="zh-CN" altLang="en-US" b="1" smtClean="0">
                <a:solidFill>
                  <a:srgbClr val="0000FF"/>
                </a:solidFill>
              </a:rPr>
              <a:t>软件工程涉及的就是“软件开发的规范”</a:t>
            </a:r>
            <a:r>
              <a:rPr lang="zh-CN" altLang="en-US" b="1" smtClean="0"/>
              <a:t>，</a:t>
            </a:r>
            <a:r>
              <a:rPr lang="zh-CN" altLang="en-US" b="1" smtClean="0">
                <a:solidFill>
                  <a:srgbClr val="0000FF"/>
                </a:solidFill>
              </a:rPr>
              <a:t>在规范里面体现出内在的思想与软件工程之规律。</a:t>
            </a:r>
          </a:p>
          <a:p>
            <a:pPr lvl="2" eaLnBrk="1" hangingPunct="1">
              <a:lnSpc>
                <a:spcPct val="90000"/>
              </a:lnSpc>
              <a:buClr>
                <a:srgbClr val="0099CC"/>
              </a:buClr>
              <a:buSzPct val="90000"/>
              <a:buFont typeface="Wingdings" panose="05000000000000000000" pitchFamily="2" charset="2"/>
              <a:buChar char="Ø"/>
            </a:pPr>
            <a:r>
              <a:rPr lang="zh-CN" altLang="en-US" sz="2400" b="1" smtClean="0"/>
              <a:t>因为我们的文化传统以及起步较晚的原因，我们在软件工程学方面很落后！</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B6B5C8AA-A55F-4DA9-91B8-6A95FB8C2127}" type="slidenum">
              <a:rPr kumimoji="0" lang="en-US" altLang="zh-CN" sz="2600" smtClean="0">
                <a:solidFill>
                  <a:schemeClr val="bg1"/>
                </a:solidFill>
              </a:rPr>
              <a:pPr>
                <a:spcBef>
                  <a:spcPct val="0"/>
                </a:spcBef>
                <a:buClrTx/>
                <a:buSzTx/>
                <a:buFontTx/>
                <a:buNone/>
              </a:pPr>
              <a:t>13</a:t>
            </a:fld>
            <a:endParaRPr kumimoji="0" lang="en-US" altLang="zh-CN" sz="2600" smtClean="0">
              <a:solidFill>
                <a:schemeClr val="bg1"/>
              </a:solidFill>
            </a:endParaRPr>
          </a:p>
        </p:txBody>
      </p:sp>
      <p:sp>
        <p:nvSpPr>
          <p:cNvPr id="17411" name="Rectangle 2"/>
          <p:cNvSpPr>
            <a:spLocks noGrp="1" noChangeArrowheads="1"/>
          </p:cNvSpPr>
          <p:nvPr>
            <p:ph type="title"/>
          </p:nvPr>
        </p:nvSpPr>
        <p:spPr>
          <a:xfrm>
            <a:off x="914400" y="533400"/>
            <a:ext cx="8001000" cy="838200"/>
          </a:xfrm>
        </p:spPr>
        <p:txBody>
          <a:bodyPr/>
          <a:lstStyle/>
          <a:p>
            <a:pPr eaLnBrk="1" hangingPunct="1"/>
            <a:r>
              <a:rPr lang="en-US" altLang="zh-CN" sz="5400" smtClean="0">
                <a:solidFill>
                  <a:srgbClr val="000000"/>
                </a:solidFill>
                <a:latin typeface="Monotype Corsiva" panose="03010101010201010101" pitchFamily="66" charset="0"/>
                <a:ea typeface="楷体_GB2312" pitchFamily="49" charset="-122"/>
              </a:rPr>
              <a:t>        Software   Engineering</a:t>
            </a:r>
          </a:p>
        </p:txBody>
      </p:sp>
      <p:sp>
        <p:nvSpPr>
          <p:cNvPr id="17412" name="Rectangle 3"/>
          <p:cNvSpPr>
            <a:spLocks noGrp="1" noChangeArrowheads="1"/>
          </p:cNvSpPr>
          <p:nvPr>
            <p:ph type="body" idx="1"/>
          </p:nvPr>
        </p:nvSpPr>
        <p:spPr>
          <a:xfrm>
            <a:off x="762000" y="1752600"/>
            <a:ext cx="8382000" cy="4876800"/>
          </a:xfrm>
        </p:spPr>
        <p:txBody>
          <a:bodyPr/>
          <a:lstStyle/>
          <a:p>
            <a:pPr eaLnBrk="1" hangingPunct="1">
              <a:buFontTx/>
              <a:buNone/>
            </a:pPr>
            <a:r>
              <a:rPr lang="en-US" altLang="zh-CN" sz="2400" b="1" smtClean="0"/>
              <a:t>                </a:t>
            </a:r>
            <a:r>
              <a:rPr lang="zh-CN" altLang="en-US" b="1" smtClean="0"/>
              <a:t>成功的软件工程要符合大趋势</a:t>
            </a:r>
          </a:p>
          <a:p>
            <a:pPr eaLnBrk="1" hangingPunct="1">
              <a:buClr>
                <a:srgbClr val="0000FF"/>
              </a:buClr>
              <a:buFont typeface="Wingdings" panose="05000000000000000000" pitchFamily="2" charset="2"/>
              <a:buChar char="§"/>
            </a:pPr>
            <a:r>
              <a:rPr lang="zh-CN" altLang="en-US" sz="2400" b="1" smtClean="0"/>
              <a:t>弄懂一种技术是相对容易的</a:t>
            </a:r>
            <a:r>
              <a:rPr lang="en-US" altLang="zh-CN" sz="2400" b="1" smtClean="0"/>
              <a:t>, </a:t>
            </a:r>
            <a:r>
              <a:rPr lang="zh-CN" altLang="en-US" sz="2400" b="1" smtClean="0"/>
              <a:t>看清楚趋势就不容易了</a:t>
            </a:r>
            <a:r>
              <a:rPr lang="en-US" altLang="zh-CN" sz="2400" b="1" smtClean="0"/>
              <a:t>.</a:t>
            </a:r>
          </a:p>
          <a:p>
            <a:pPr eaLnBrk="1" hangingPunct="1">
              <a:buClr>
                <a:srgbClr val="0000FF"/>
              </a:buClr>
              <a:buFont typeface="Wingdings" panose="05000000000000000000" pitchFamily="2" charset="2"/>
              <a:buNone/>
            </a:pPr>
            <a:r>
              <a:rPr lang="en-US" altLang="zh-CN" sz="2400" b="1" smtClean="0"/>
              <a:t>       -------</a:t>
            </a:r>
            <a:r>
              <a:rPr lang="zh-CN" altLang="en-US" sz="2400" b="1" smtClean="0"/>
              <a:t>比尔</a:t>
            </a:r>
            <a:r>
              <a:rPr lang="en-US" altLang="zh-CN" sz="2400" b="1" smtClean="0"/>
              <a:t>.</a:t>
            </a:r>
            <a:r>
              <a:rPr lang="zh-CN" altLang="en-US" sz="2400" b="1" smtClean="0"/>
              <a:t>盖茨</a:t>
            </a:r>
          </a:p>
          <a:p>
            <a:pPr eaLnBrk="1" hangingPunct="1">
              <a:buClr>
                <a:srgbClr val="0000FF"/>
              </a:buClr>
              <a:buFont typeface="Wingdings" panose="05000000000000000000" pitchFamily="2" charset="2"/>
              <a:buChar char="§"/>
            </a:pPr>
            <a:r>
              <a:rPr lang="zh-CN" altLang="en-US" sz="2400" b="1" smtClean="0"/>
              <a:t>极端的说法：</a:t>
            </a:r>
            <a:r>
              <a:rPr lang="zh-CN" altLang="en-US" sz="2400" b="1" smtClean="0">
                <a:solidFill>
                  <a:srgbClr val="FF0000"/>
                </a:solidFill>
              </a:rPr>
              <a:t>从事软件工程及电子商务的人只关心明天的</a:t>
            </a:r>
            <a:endParaRPr lang="en-US" altLang="zh-CN" sz="2400" b="1" smtClean="0">
              <a:solidFill>
                <a:srgbClr val="FF0000"/>
              </a:solidFill>
            </a:endParaRPr>
          </a:p>
          <a:p>
            <a:pPr eaLnBrk="1" hangingPunct="1">
              <a:buClr>
                <a:srgbClr val="0000FF"/>
              </a:buClr>
              <a:buFontTx/>
              <a:buNone/>
            </a:pPr>
            <a:r>
              <a:rPr lang="en-US" altLang="zh-CN" sz="2400" b="1" smtClean="0">
                <a:solidFill>
                  <a:srgbClr val="FF0000"/>
                </a:solidFill>
              </a:rPr>
              <a:t>                           </a:t>
            </a:r>
            <a:r>
              <a:rPr lang="zh-CN" altLang="en-US" sz="2400" b="1" smtClean="0">
                <a:solidFill>
                  <a:srgbClr val="FF0000"/>
                </a:solidFill>
              </a:rPr>
              <a:t>世界！</a:t>
            </a:r>
            <a:endParaRPr lang="en-US" altLang="zh-CN" sz="2400" b="1" smtClean="0">
              <a:solidFill>
                <a:srgbClr val="FF0000"/>
              </a:solidFill>
            </a:endParaRPr>
          </a:p>
          <a:p>
            <a:pPr eaLnBrk="1" hangingPunct="1">
              <a:buClr>
                <a:srgbClr val="0000FF"/>
              </a:buClr>
              <a:buFont typeface="Wingdings" panose="05000000000000000000" pitchFamily="2" charset="2"/>
              <a:buChar char="§"/>
            </a:pPr>
            <a:r>
              <a:rPr lang="zh-CN" altLang="en-US" sz="2400" b="1" smtClean="0">
                <a:solidFill>
                  <a:srgbClr val="0000FF"/>
                </a:solidFill>
                <a:latin typeface="宋体" panose="02010600030101010101" pitchFamily="2" charset="-122"/>
              </a:rPr>
              <a:t>内幕曝光：当年丁磊是怎么会做起网游的</a:t>
            </a:r>
            <a:r>
              <a:rPr lang="en-US" altLang="zh-CN" sz="2400" b="1" smtClean="0">
                <a:solidFill>
                  <a:srgbClr val="0000FF"/>
                </a:solidFill>
                <a:latin typeface="宋体" panose="02010600030101010101" pitchFamily="2" charset="-122"/>
              </a:rPr>
              <a:t>?</a:t>
            </a:r>
          </a:p>
          <a:p>
            <a:pPr lvl="1" eaLnBrk="1" hangingPunct="1">
              <a:buClr>
                <a:srgbClr val="0000FF"/>
              </a:buClr>
              <a:buFont typeface="Wingdings" panose="05000000000000000000" pitchFamily="2" charset="2"/>
              <a:buChar char="§"/>
            </a:pPr>
            <a:r>
              <a:rPr lang="zh-CN" altLang="en-US" b="1" smtClean="0">
                <a:latin typeface="宋体" panose="02010600030101010101" pitchFamily="2" charset="-122"/>
              </a:rPr>
              <a:t>当网易的股票市值只剩</a:t>
            </a:r>
            <a:r>
              <a:rPr lang="en-US" altLang="zh-CN" b="1" smtClean="0">
                <a:latin typeface="宋体" panose="02010600030101010101" pitchFamily="2" charset="-122"/>
              </a:rPr>
              <a:t>1</a:t>
            </a:r>
            <a:r>
              <a:rPr lang="zh-CN" altLang="en-US" b="1" smtClean="0">
                <a:latin typeface="宋体" panose="02010600030101010101" pitchFamily="2" charset="-122"/>
              </a:rPr>
              <a:t>美元时，没有华尔街的专家看好网易，他们只是建议抛掉网易的股票。丁磊此时希望借</a:t>
            </a:r>
            <a:r>
              <a:rPr lang="zh-CN" altLang="en-US" b="1" u="sng" smtClean="0">
                <a:solidFill>
                  <a:srgbClr val="0000FF"/>
                </a:solidFill>
                <a:latin typeface="宋体" panose="02010600030101010101" pitchFamily="2" charset="-122"/>
              </a:rPr>
              <a:t>网络游戏</a:t>
            </a:r>
            <a:r>
              <a:rPr lang="zh-CN" altLang="en-US" b="1" smtClean="0">
                <a:latin typeface="宋体" panose="02010600030101010101" pitchFamily="2" charset="-122"/>
              </a:rPr>
              <a:t>重整旗鼓，并与</a:t>
            </a:r>
            <a:r>
              <a:rPr lang="en-US" altLang="zh-CN" b="1" smtClean="0">
                <a:latin typeface="宋体" panose="02010600030101010101" pitchFamily="2" charset="-122"/>
              </a:rPr>
              <a:t>EA</a:t>
            </a:r>
            <a:r>
              <a:rPr lang="zh-CN" altLang="en-US" b="1" smtClean="0">
                <a:latin typeface="宋体" panose="02010600030101010101" pitchFamily="2" charset="-122"/>
              </a:rPr>
              <a:t>公司进行接触，在四处碰壁后一筹莫展时，一个叫</a:t>
            </a:r>
            <a:r>
              <a:rPr lang="en-US" altLang="zh-CN" b="1" smtClean="0">
                <a:latin typeface="宋体" panose="02010600030101010101" pitchFamily="2" charset="-122"/>
              </a:rPr>
              <a:t>Fishman</a:t>
            </a:r>
            <a:r>
              <a:rPr lang="zh-CN" altLang="en-US" b="1" smtClean="0">
                <a:latin typeface="宋体" panose="02010600030101010101" pitchFamily="2" charset="-122"/>
              </a:rPr>
              <a:t>的程序员教会了丁磊如何运作</a:t>
            </a:r>
            <a:r>
              <a:rPr lang="zh-CN" altLang="en-US" b="1" u="sng" smtClean="0">
                <a:solidFill>
                  <a:srgbClr val="0000FF"/>
                </a:solidFill>
                <a:latin typeface="宋体" panose="02010600030101010101" pitchFamily="2" charset="-122"/>
              </a:rPr>
              <a:t>游戏</a:t>
            </a:r>
            <a:r>
              <a:rPr lang="zh-CN" altLang="en-US" b="1" smtClean="0">
                <a:solidFill>
                  <a:srgbClr val="333333"/>
                </a:solidFill>
                <a:latin typeface="宋体" panose="02010600030101010101" pitchFamily="2" charset="-122"/>
              </a:rPr>
              <a:t>，</a:t>
            </a:r>
            <a:r>
              <a:rPr lang="zh-CN" altLang="en-US" b="1" smtClean="0">
                <a:latin typeface="宋体" panose="02010600030101010101" pitchFamily="2" charset="-122"/>
              </a:rPr>
              <a:t>并拯救了网易。数年之后网易凭借游戏的贡献，股价一度突破了</a:t>
            </a:r>
            <a:r>
              <a:rPr lang="en-US" altLang="zh-CN" b="1" smtClean="0">
                <a:latin typeface="宋体" panose="02010600030101010101" pitchFamily="2" charset="-122"/>
              </a:rPr>
              <a:t>100</a:t>
            </a:r>
            <a:r>
              <a:rPr lang="zh-CN" altLang="en-US" b="1" smtClean="0">
                <a:latin typeface="宋体" panose="02010600030101010101" pitchFamily="2" charset="-122"/>
              </a:rPr>
              <a:t>美元。</a:t>
            </a:r>
            <a:r>
              <a:rPr lang="zh-CN" altLang="en-US" b="1" smtClean="0">
                <a:solidFill>
                  <a:srgbClr val="339900"/>
                </a:solidFill>
                <a:latin typeface="宋体" panose="02010600030101010101" pitchFamily="2" charset="-122"/>
              </a:rPr>
              <a:t> </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FCED1460-B088-45BD-8203-D6A05026DE9A}" type="slidenum">
              <a:rPr kumimoji="0" lang="en-US" altLang="zh-CN" sz="2600" smtClean="0">
                <a:solidFill>
                  <a:schemeClr val="bg1"/>
                </a:solidFill>
              </a:rPr>
              <a:pPr>
                <a:spcBef>
                  <a:spcPct val="0"/>
                </a:spcBef>
                <a:buClrTx/>
                <a:buSzTx/>
                <a:buFontTx/>
                <a:buNone/>
              </a:pPr>
              <a:t>14</a:t>
            </a:fld>
            <a:endParaRPr kumimoji="0" lang="en-US" altLang="zh-CN" sz="2600" smtClean="0">
              <a:solidFill>
                <a:schemeClr val="bg1"/>
              </a:solidFill>
            </a:endParaRPr>
          </a:p>
        </p:txBody>
      </p:sp>
      <p:sp>
        <p:nvSpPr>
          <p:cNvPr id="19459" name="Rectangle 2"/>
          <p:cNvSpPr>
            <a:spLocks noGrp="1" noChangeArrowheads="1"/>
          </p:cNvSpPr>
          <p:nvPr>
            <p:ph type="title"/>
          </p:nvPr>
        </p:nvSpPr>
        <p:spPr>
          <a:xfrm>
            <a:off x="914400" y="549275"/>
            <a:ext cx="8001000" cy="838200"/>
          </a:xfrm>
        </p:spPr>
        <p:txBody>
          <a:bodyPr/>
          <a:lstStyle/>
          <a:p>
            <a:pPr eaLnBrk="1" hangingPunct="1"/>
            <a:r>
              <a:rPr lang="en-US" altLang="zh-CN" sz="5400" smtClean="0">
                <a:solidFill>
                  <a:srgbClr val="000000"/>
                </a:solidFill>
                <a:latin typeface="Monotype Corsiva" panose="03010101010201010101" pitchFamily="66" charset="0"/>
                <a:ea typeface="楷体_GB2312" pitchFamily="49" charset="-122"/>
              </a:rPr>
              <a:t>        Software   Engineering</a:t>
            </a:r>
          </a:p>
        </p:txBody>
      </p:sp>
      <p:sp>
        <p:nvSpPr>
          <p:cNvPr id="19460" name="Rectangle 3"/>
          <p:cNvSpPr>
            <a:spLocks noGrp="1" noChangeArrowheads="1"/>
          </p:cNvSpPr>
          <p:nvPr>
            <p:ph type="body" idx="1"/>
          </p:nvPr>
        </p:nvSpPr>
        <p:spPr>
          <a:xfrm>
            <a:off x="755650" y="1773238"/>
            <a:ext cx="8388350" cy="5084762"/>
          </a:xfrm>
        </p:spPr>
        <p:txBody>
          <a:bodyPr/>
          <a:lstStyle/>
          <a:p>
            <a:pPr eaLnBrk="1" hangingPunct="1">
              <a:buClr>
                <a:srgbClr val="0000FF"/>
              </a:buClr>
              <a:buFont typeface="Wingdings" panose="05000000000000000000" pitchFamily="2" charset="2"/>
              <a:buChar char="§"/>
            </a:pPr>
            <a:r>
              <a:rPr lang="zh-CN" altLang="en-US" sz="2400" b="1" smtClean="0"/>
              <a:t>从科利华的倒塌看软件企业发展与风险管理</a:t>
            </a:r>
            <a:r>
              <a:rPr lang="zh-CN" altLang="en-US" sz="2400" smtClean="0"/>
              <a:t> </a:t>
            </a:r>
            <a:endParaRPr lang="zh-CN" altLang="en-US" sz="2400" b="1" smtClean="0">
              <a:solidFill>
                <a:srgbClr val="0000FF"/>
              </a:solidFill>
              <a:latin typeface="宋体" panose="02010600030101010101" pitchFamily="2" charset="-122"/>
            </a:endParaRPr>
          </a:p>
          <a:p>
            <a:pPr eaLnBrk="1" hangingPunct="1">
              <a:buClr>
                <a:srgbClr val="0000FF"/>
              </a:buClr>
              <a:buFont typeface="Wingdings" panose="05000000000000000000" pitchFamily="2" charset="2"/>
              <a:buNone/>
            </a:pPr>
            <a:r>
              <a:rPr lang="zh-CN" altLang="en-US" sz="2400" b="1" smtClean="0"/>
              <a:t>    在企业的成长过程中，风险一直陪伴着他，稍有不慎，便有可能让企业过早的终结生命。</a:t>
            </a:r>
            <a:r>
              <a:rPr lang="zh-CN" altLang="en-US" sz="2400" smtClean="0"/>
              <a:t> </a:t>
            </a:r>
            <a:r>
              <a:rPr lang="en-US" altLang="zh-CN" sz="2400" b="1" smtClean="0"/>
              <a:t>1970</a:t>
            </a:r>
            <a:r>
              <a:rPr lang="zh-CN" altLang="en-US" sz="2400" b="1" smtClean="0"/>
              <a:t>年名列</a:t>
            </a:r>
            <a:r>
              <a:rPr lang="en-US" altLang="zh-CN" sz="2400" b="1" smtClean="0"/>
              <a:t>《</a:t>
            </a:r>
            <a:r>
              <a:rPr lang="zh-CN" altLang="en-US" sz="2400" b="1" smtClean="0"/>
              <a:t>财富</a:t>
            </a:r>
            <a:r>
              <a:rPr lang="en-US" altLang="zh-CN" sz="2400" b="1" smtClean="0"/>
              <a:t>》</a:t>
            </a:r>
            <a:r>
              <a:rPr lang="zh-CN" altLang="en-US" sz="2400" b="1" smtClean="0"/>
              <a:t>杂志</a:t>
            </a:r>
            <a:r>
              <a:rPr lang="en-US" altLang="zh-CN" sz="2400" b="1" smtClean="0"/>
              <a:t>500</a:t>
            </a:r>
            <a:r>
              <a:rPr lang="zh-CN" altLang="en-US" sz="2400" b="1" smtClean="0"/>
              <a:t>家大企业排行榜的公司，到</a:t>
            </a:r>
            <a:r>
              <a:rPr lang="en-US" altLang="zh-CN" sz="2400" b="1" smtClean="0"/>
              <a:t>1983</a:t>
            </a:r>
            <a:r>
              <a:rPr lang="zh-CN" altLang="en-US" sz="2400" b="1" smtClean="0"/>
              <a:t>年有</a:t>
            </a:r>
            <a:r>
              <a:rPr lang="en-US" altLang="zh-CN" sz="2400" b="1" smtClean="0"/>
              <a:t>1/3</a:t>
            </a:r>
            <a:r>
              <a:rPr lang="zh-CN" altLang="en-US" sz="2400" b="1" smtClean="0"/>
              <a:t>已经销声匿迹。</a:t>
            </a:r>
            <a:endParaRPr lang="zh-CN" altLang="en-US" sz="2400" b="1" smtClean="0">
              <a:solidFill>
                <a:srgbClr val="0000FF"/>
              </a:solidFill>
              <a:latin typeface="宋体" panose="02010600030101010101" pitchFamily="2" charset="-122"/>
            </a:endParaRPr>
          </a:p>
          <a:p>
            <a:pPr eaLnBrk="1" hangingPunct="1">
              <a:buClr>
                <a:srgbClr val="0000FF"/>
              </a:buClr>
              <a:buFont typeface="Wingdings" panose="05000000000000000000" pitchFamily="2" charset="2"/>
              <a:buNone/>
            </a:pPr>
            <a:r>
              <a:rPr lang="zh-CN" altLang="en-US" sz="2400" b="1" smtClean="0"/>
              <a:t>    </a:t>
            </a:r>
            <a:r>
              <a:rPr lang="en-US" altLang="zh-CN" sz="2400" b="1" smtClean="0"/>
              <a:t>1991</a:t>
            </a:r>
            <a:r>
              <a:rPr lang="zh-CN" altLang="en-US" sz="2400" b="1" smtClean="0"/>
              <a:t>年，科利华成立并进入教育软件市场</a:t>
            </a:r>
            <a:r>
              <a:rPr lang="en-US" altLang="zh-CN" sz="2400" b="1" smtClean="0"/>
              <a:t>; 96</a:t>
            </a:r>
            <a:r>
              <a:rPr lang="zh-CN" altLang="en-US" sz="2400" b="1" smtClean="0"/>
              <a:t>年科利华收购了名噪一时的晓军公司</a:t>
            </a:r>
            <a:r>
              <a:rPr lang="en-US" altLang="zh-CN" sz="2400" b="1" smtClean="0"/>
              <a:t>; 98</a:t>
            </a:r>
            <a:r>
              <a:rPr lang="zh-CN" altLang="en-US" sz="2400" b="1" smtClean="0"/>
              <a:t>年是科利华生命中最值得炫耀的年头</a:t>
            </a:r>
            <a:r>
              <a:rPr lang="en-US" altLang="zh-CN" sz="2400" b="1" smtClean="0"/>
              <a:t>,</a:t>
            </a:r>
            <a:r>
              <a:rPr lang="zh-CN" altLang="en-US" sz="2400" b="1" smtClean="0"/>
              <a:t>疯狂炒作</a:t>
            </a:r>
            <a:r>
              <a:rPr lang="en-US" altLang="zh-CN" sz="2400" b="1" smtClean="0"/>
              <a:t>《</a:t>
            </a:r>
            <a:r>
              <a:rPr lang="zh-CN" altLang="en-US" sz="2400" b="1" smtClean="0"/>
              <a:t>学习的革命</a:t>
            </a:r>
            <a:r>
              <a:rPr lang="en-US" altLang="zh-CN" sz="2400" b="1" smtClean="0"/>
              <a:t>》;</a:t>
            </a:r>
            <a:r>
              <a:rPr lang="en-US" altLang="zh-CN" sz="2400" smtClean="0"/>
              <a:t> </a:t>
            </a:r>
            <a:r>
              <a:rPr lang="en-US" altLang="zh-CN" sz="2400" b="1" smtClean="0"/>
              <a:t>99</a:t>
            </a:r>
            <a:r>
              <a:rPr lang="zh-CN" altLang="en-US" sz="2400" b="1" smtClean="0"/>
              <a:t>年收购阿城钢铁，实现借壳上市</a:t>
            </a:r>
            <a:r>
              <a:rPr lang="en-US" altLang="zh-CN" sz="2400" b="1" smtClean="0"/>
              <a:t>------02</a:t>
            </a:r>
            <a:r>
              <a:rPr lang="zh-CN" altLang="en-US" sz="2400" b="1" smtClean="0"/>
              <a:t>年最后因为巨额债务倒闭</a:t>
            </a:r>
            <a:r>
              <a:rPr lang="en-US" altLang="zh-CN" sz="2400" b="1" smtClean="0"/>
              <a:t>.    </a:t>
            </a:r>
            <a:endParaRPr lang="en-US" altLang="zh-CN" sz="2400" b="1" smtClean="0">
              <a:solidFill>
                <a:srgbClr val="0000FF"/>
              </a:solidFill>
              <a:latin typeface="宋体" panose="02010600030101010101" pitchFamily="2" charset="-122"/>
            </a:endParaRPr>
          </a:p>
          <a:p>
            <a:pPr lvl="1" eaLnBrk="1" hangingPunct="1">
              <a:buClr>
                <a:srgbClr val="0000FF"/>
              </a:buClr>
              <a:buFont typeface="Wingdings" panose="05000000000000000000" pitchFamily="2" charset="2"/>
              <a:buChar char="§"/>
            </a:pPr>
            <a:r>
              <a:rPr lang="zh-CN" altLang="en-US" b="1" smtClean="0">
                <a:solidFill>
                  <a:srgbClr val="0000FF"/>
                </a:solidFill>
                <a:latin typeface="宋体" panose="02010600030101010101" pitchFamily="2" charset="-122"/>
              </a:rPr>
              <a:t>原因</a:t>
            </a:r>
            <a:r>
              <a:rPr lang="en-US" altLang="zh-CN" b="1" smtClean="0">
                <a:solidFill>
                  <a:srgbClr val="0000FF"/>
                </a:solidFill>
                <a:latin typeface="宋体" panose="02010600030101010101" pitchFamily="2" charset="-122"/>
              </a:rPr>
              <a:t>:</a:t>
            </a:r>
            <a:r>
              <a:rPr lang="zh-CN" altLang="en-US" b="1" smtClean="0">
                <a:solidFill>
                  <a:srgbClr val="0000FF"/>
                </a:solidFill>
                <a:latin typeface="宋体" panose="02010600030101010101" pitchFamily="2" charset="-122"/>
              </a:rPr>
              <a:t>忽视资产风险</a:t>
            </a:r>
            <a:r>
              <a:rPr lang="en-US" altLang="zh-CN" b="1" smtClean="0">
                <a:solidFill>
                  <a:srgbClr val="0000FF"/>
                </a:solidFill>
                <a:latin typeface="宋体" panose="02010600030101010101" pitchFamily="2" charset="-122"/>
              </a:rPr>
              <a:t>(</a:t>
            </a:r>
            <a:r>
              <a:rPr lang="zh-CN" altLang="en-US" b="1" smtClean="0">
                <a:solidFill>
                  <a:srgbClr val="0000FF"/>
                </a:solidFill>
                <a:latin typeface="宋体" panose="02010600030101010101" pitchFamily="2" charset="-122"/>
              </a:rPr>
              <a:t>外债</a:t>
            </a:r>
            <a:r>
              <a:rPr lang="en-US" altLang="zh-CN" b="1" smtClean="0">
                <a:solidFill>
                  <a:srgbClr val="0000FF"/>
                </a:solidFill>
                <a:latin typeface="宋体" panose="02010600030101010101" pitchFamily="2" charset="-122"/>
              </a:rPr>
              <a:t>)</a:t>
            </a:r>
            <a:r>
              <a:rPr lang="zh-CN" altLang="en-US" b="1" smtClean="0">
                <a:solidFill>
                  <a:srgbClr val="0000FF"/>
                </a:solidFill>
                <a:latin typeface="宋体" panose="02010600030101010101" pitchFamily="2" charset="-122"/>
              </a:rPr>
              <a:t>和市场风险</a:t>
            </a:r>
            <a:r>
              <a:rPr lang="en-US" altLang="zh-CN" b="1" smtClean="0">
                <a:solidFill>
                  <a:srgbClr val="0000FF"/>
                </a:solidFill>
                <a:latin typeface="宋体" panose="02010600030101010101" pitchFamily="2" charset="-122"/>
              </a:rPr>
              <a:t>(</a:t>
            </a:r>
            <a:r>
              <a:rPr lang="zh-CN" altLang="en-US" b="1" smtClean="0">
                <a:solidFill>
                  <a:srgbClr val="0000FF"/>
                </a:solidFill>
                <a:latin typeface="宋体" panose="02010600030101010101" pitchFamily="2" charset="-122"/>
              </a:rPr>
              <a:t>互联网发展</a:t>
            </a:r>
            <a:r>
              <a:rPr lang="en-US" altLang="zh-CN" b="1" smtClean="0">
                <a:solidFill>
                  <a:srgbClr val="0000FF"/>
                </a:solidFill>
                <a:latin typeface="宋体" panose="02010600030101010101" pitchFamily="2" charset="-122"/>
              </a:rPr>
              <a:t>)</a:t>
            </a:r>
          </a:p>
          <a:p>
            <a:pPr eaLnBrk="1" hangingPunct="1">
              <a:buClr>
                <a:srgbClr val="0000FF"/>
              </a:buClr>
              <a:buFont typeface="Wingdings" panose="05000000000000000000" pitchFamily="2" charset="2"/>
              <a:buChar char="§"/>
            </a:pPr>
            <a:r>
              <a:rPr lang="zh-CN" altLang="en-US" sz="2400" b="1" smtClean="0">
                <a:solidFill>
                  <a:srgbClr val="0000FF"/>
                </a:solidFill>
                <a:latin typeface="宋体" panose="02010600030101010101" pitchFamily="2" charset="-122"/>
              </a:rPr>
              <a:t>结论</a:t>
            </a:r>
            <a:r>
              <a:rPr lang="en-US" altLang="zh-CN" sz="2400" b="1" smtClean="0">
                <a:solidFill>
                  <a:srgbClr val="0000FF"/>
                </a:solidFill>
                <a:latin typeface="宋体" panose="02010600030101010101" pitchFamily="2" charset="-122"/>
              </a:rPr>
              <a:t>1:</a:t>
            </a:r>
            <a:r>
              <a:rPr lang="zh-CN" altLang="en-US" sz="2400" b="1" smtClean="0">
                <a:solidFill>
                  <a:srgbClr val="CC0000"/>
                </a:solidFill>
                <a:latin typeface="宋体" panose="02010600030101010101" pitchFamily="2" charset="-122"/>
              </a:rPr>
              <a:t>看清趋势最难！因为趋势是思想上的远见</a:t>
            </a:r>
            <a:r>
              <a:rPr lang="en-US" altLang="zh-CN" sz="2400" b="1" smtClean="0">
                <a:solidFill>
                  <a:srgbClr val="CC0000"/>
                </a:solidFill>
                <a:latin typeface="宋体" panose="02010600030101010101" pitchFamily="2" charset="-122"/>
              </a:rPr>
              <a:t>!</a:t>
            </a:r>
          </a:p>
          <a:p>
            <a:pPr lvl="1" eaLnBrk="1" hangingPunct="1">
              <a:buClr>
                <a:srgbClr val="0000FF"/>
              </a:buClr>
              <a:buFont typeface="Wingdings" panose="05000000000000000000" pitchFamily="2" charset="2"/>
              <a:buNone/>
            </a:pPr>
            <a:r>
              <a:rPr lang="en-US" altLang="zh-CN" b="1" smtClean="0">
                <a:solidFill>
                  <a:srgbClr val="CC0000"/>
                </a:solidFill>
                <a:latin typeface="宋体" panose="02010600030101010101" pitchFamily="2" charset="-122"/>
              </a:rPr>
              <a:t>    </a:t>
            </a:r>
            <a:r>
              <a:rPr lang="zh-CN" altLang="en-US" b="1" smtClean="0">
                <a:solidFill>
                  <a:srgbClr val="CC0000"/>
                </a:solidFill>
                <a:latin typeface="宋体" panose="02010600030101010101" pitchFamily="2" charset="-122"/>
              </a:rPr>
              <a:t>成功的软件工程必然包含深刻的科技思想文化内涵</a:t>
            </a:r>
            <a:r>
              <a:rPr lang="en-US" altLang="zh-CN" b="1" smtClean="0">
                <a:solidFill>
                  <a:srgbClr val="CC0000"/>
                </a:solidFill>
                <a:latin typeface="宋体" panose="02010600030101010101" pitchFamily="2" charset="-122"/>
              </a:rPr>
              <a:t>!</a:t>
            </a:r>
            <a:r>
              <a:rPr lang="en-US" altLang="zh-CN" sz="2000" b="1" smtClean="0">
                <a:solidFill>
                  <a:srgbClr val="0000FF"/>
                </a:solidFill>
                <a:latin typeface="宋体" panose="02010600030101010101" pitchFamily="2" charset="-122"/>
              </a:rPr>
              <a:t> </a:t>
            </a:r>
          </a:p>
          <a:p>
            <a:pPr eaLnBrk="1" hangingPunct="1">
              <a:buClr>
                <a:srgbClr val="0000FF"/>
              </a:buClr>
              <a:buFont typeface="Wingdings" panose="05000000000000000000" pitchFamily="2" charset="2"/>
              <a:buChar char="§"/>
            </a:pPr>
            <a:r>
              <a:rPr lang="zh-CN" altLang="en-US" sz="2400" b="1" smtClean="0">
                <a:solidFill>
                  <a:srgbClr val="0000FF"/>
                </a:solidFill>
                <a:latin typeface="宋体" panose="02010600030101010101" pitchFamily="2" charset="-122"/>
              </a:rPr>
              <a:t>结论</a:t>
            </a:r>
            <a:r>
              <a:rPr lang="en-US" altLang="zh-CN" sz="2400" b="1" smtClean="0">
                <a:solidFill>
                  <a:srgbClr val="0000FF"/>
                </a:solidFill>
                <a:latin typeface="宋体" panose="02010600030101010101" pitchFamily="2" charset="-122"/>
              </a:rPr>
              <a:t>2</a:t>
            </a:r>
            <a:r>
              <a:rPr lang="zh-CN" altLang="en-US" sz="2400" b="1" smtClean="0">
                <a:solidFill>
                  <a:srgbClr val="0000FF"/>
                </a:solidFill>
                <a:latin typeface="宋体" panose="02010600030101010101" pitchFamily="2" charset="-122"/>
              </a:rPr>
              <a:t>：因为对大趋势的认同，杰出的人会走到一起。</a:t>
            </a:r>
            <a:endParaRPr lang="en-US" altLang="zh-CN" sz="2400" b="1" smtClean="0">
              <a:solidFill>
                <a:srgbClr val="0000FF"/>
              </a:solidFill>
              <a:latin typeface="宋体" panose="02010600030101010101" pitchFamily="2" charset="-122"/>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BB05C03B-B12F-4B2C-99A8-60B247B1E714}" type="slidenum">
              <a:rPr kumimoji="0" lang="en-US" altLang="zh-CN" sz="2600" smtClean="0">
                <a:solidFill>
                  <a:schemeClr val="bg1"/>
                </a:solidFill>
              </a:rPr>
              <a:pPr>
                <a:spcBef>
                  <a:spcPct val="0"/>
                </a:spcBef>
                <a:buClrTx/>
                <a:buSzTx/>
                <a:buFontTx/>
                <a:buNone/>
              </a:pPr>
              <a:t>15</a:t>
            </a:fld>
            <a:endParaRPr kumimoji="0" lang="en-US" altLang="zh-CN" sz="2600" smtClean="0">
              <a:solidFill>
                <a:schemeClr val="bg1"/>
              </a:solidFill>
            </a:endParaRPr>
          </a:p>
        </p:txBody>
      </p:sp>
      <p:sp>
        <p:nvSpPr>
          <p:cNvPr id="21507" name="Rectangle 2"/>
          <p:cNvSpPr>
            <a:spLocks noGrp="1" noChangeArrowheads="1"/>
          </p:cNvSpPr>
          <p:nvPr>
            <p:ph type="title"/>
          </p:nvPr>
        </p:nvSpPr>
        <p:spPr>
          <a:xfrm>
            <a:off x="914400" y="533400"/>
            <a:ext cx="8001000" cy="838200"/>
          </a:xfrm>
        </p:spPr>
        <p:txBody>
          <a:bodyPr/>
          <a:lstStyle/>
          <a:p>
            <a:pPr eaLnBrk="1" hangingPunct="1"/>
            <a:r>
              <a:rPr lang="en-US" altLang="zh-CN" sz="5400" smtClean="0">
                <a:solidFill>
                  <a:srgbClr val="000000"/>
                </a:solidFill>
                <a:latin typeface="Monotype Corsiva" panose="03010101010201010101" pitchFamily="66" charset="0"/>
                <a:ea typeface="楷体_GB2312" pitchFamily="49" charset="-122"/>
              </a:rPr>
              <a:t>        Software   Engineering</a:t>
            </a:r>
          </a:p>
        </p:txBody>
      </p:sp>
      <p:sp>
        <p:nvSpPr>
          <p:cNvPr id="21508" name="Rectangle 3"/>
          <p:cNvSpPr>
            <a:spLocks noGrp="1" noChangeArrowheads="1"/>
          </p:cNvSpPr>
          <p:nvPr>
            <p:ph type="body" idx="1"/>
          </p:nvPr>
        </p:nvSpPr>
        <p:spPr>
          <a:xfrm>
            <a:off x="762000" y="1676400"/>
            <a:ext cx="8305800" cy="5029200"/>
          </a:xfrm>
        </p:spPr>
        <p:txBody>
          <a:bodyPr/>
          <a:lstStyle/>
          <a:p>
            <a:pPr eaLnBrk="1" hangingPunct="1">
              <a:buFontTx/>
              <a:buNone/>
            </a:pPr>
            <a:r>
              <a:rPr lang="en-US" altLang="zh-CN" sz="2400" b="1" dirty="0" smtClean="0">
                <a:solidFill>
                  <a:srgbClr val="333333"/>
                </a:solidFill>
                <a:latin typeface="宋体" panose="02010600030101010101" pitchFamily="2" charset="-122"/>
              </a:rPr>
              <a:t>     </a:t>
            </a:r>
            <a:r>
              <a:rPr lang="zh-CN" altLang="en-US" b="1" dirty="0" smtClean="0">
                <a:solidFill>
                  <a:srgbClr val="333333"/>
                </a:solidFill>
                <a:latin typeface="宋体" panose="02010600030101010101" pitchFamily="2" charset="-122"/>
              </a:rPr>
              <a:t>中国当时是</a:t>
            </a:r>
            <a:r>
              <a:rPr lang="zh-CN" altLang="en-US" b="1" dirty="0" smtClean="0">
                <a:solidFill>
                  <a:srgbClr val="333333"/>
                </a:solidFill>
                <a:latin typeface="Times New Roman" panose="02020603050405020304" pitchFamily="18" charset="0"/>
              </a:rPr>
              <a:t>“</a:t>
            </a:r>
            <a:r>
              <a:rPr lang="zh-CN" altLang="en-US" b="1" dirty="0" smtClean="0">
                <a:solidFill>
                  <a:srgbClr val="333333"/>
                </a:solidFill>
                <a:latin typeface="宋体" panose="02010600030101010101" pitchFamily="2" charset="-122"/>
              </a:rPr>
              <a:t>撞</a:t>
            </a:r>
            <a:r>
              <a:rPr lang="zh-CN" altLang="en-US" b="1" dirty="0" smtClean="0">
                <a:solidFill>
                  <a:srgbClr val="333333"/>
                </a:solidFill>
                <a:latin typeface="Times New Roman" panose="02020603050405020304" pitchFamily="18" charset="0"/>
              </a:rPr>
              <a:t>”</a:t>
            </a:r>
            <a:r>
              <a:rPr lang="zh-CN" altLang="en-US" b="1" dirty="0" smtClean="0">
                <a:solidFill>
                  <a:srgbClr val="333333"/>
                </a:solidFill>
                <a:latin typeface="宋体" panose="02010600030101010101" pitchFamily="2" charset="-122"/>
              </a:rPr>
              <a:t>进软件工程的新时代</a:t>
            </a:r>
            <a:r>
              <a:rPr lang="zh-CN" altLang="en-US" b="1" dirty="0" smtClean="0"/>
              <a:t> </a:t>
            </a:r>
            <a:r>
              <a:rPr lang="en-US" altLang="zh-CN" b="1" dirty="0" smtClean="0"/>
              <a:t>?</a:t>
            </a:r>
          </a:p>
          <a:p>
            <a:pPr eaLnBrk="1" hangingPunct="1">
              <a:buClr>
                <a:srgbClr val="0000FF"/>
              </a:buClr>
              <a:buFont typeface="Wingdings" panose="05000000000000000000" pitchFamily="2" charset="2"/>
              <a:buChar char="§"/>
            </a:pPr>
            <a:r>
              <a:rPr lang="zh-CN" altLang="en-US" sz="2400" b="1" dirty="0" smtClean="0">
                <a:solidFill>
                  <a:srgbClr val="333333"/>
                </a:solidFill>
                <a:latin typeface="宋体" panose="02010600030101010101" pitchFamily="2" charset="-122"/>
              </a:rPr>
              <a:t>随着经济开放发展</a:t>
            </a:r>
            <a:r>
              <a:rPr lang="en-US" altLang="zh-CN" sz="2400" b="1" dirty="0" smtClean="0">
                <a:solidFill>
                  <a:srgbClr val="333333"/>
                </a:solidFill>
                <a:latin typeface="宋体" panose="02010600030101010101" pitchFamily="2" charset="-122"/>
              </a:rPr>
              <a:t>,</a:t>
            </a:r>
            <a:r>
              <a:rPr lang="zh-CN" altLang="en-US" sz="2400" b="1" dirty="0" smtClean="0">
                <a:solidFill>
                  <a:srgbClr val="333333"/>
                </a:solidFill>
                <a:latin typeface="宋体" panose="02010600030101010101" pitchFamily="2" charset="-122"/>
              </a:rPr>
              <a:t>中国当时是</a:t>
            </a:r>
            <a:r>
              <a:rPr lang="zh-CN" altLang="en-US" sz="2400" b="1" dirty="0" smtClean="0">
                <a:solidFill>
                  <a:srgbClr val="333333"/>
                </a:solidFill>
                <a:latin typeface="Times New Roman" panose="02020603050405020304" pitchFamily="18" charset="0"/>
              </a:rPr>
              <a:t>“</a:t>
            </a:r>
            <a:r>
              <a:rPr lang="zh-CN" altLang="en-US" sz="2400" b="1" dirty="0" smtClean="0">
                <a:solidFill>
                  <a:srgbClr val="333333"/>
                </a:solidFill>
                <a:latin typeface="宋体" panose="02010600030101010101" pitchFamily="2" charset="-122"/>
              </a:rPr>
              <a:t>撞</a:t>
            </a:r>
            <a:r>
              <a:rPr lang="zh-CN" altLang="en-US" sz="2400" b="1" dirty="0" smtClean="0">
                <a:solidFill>
                  <a:srgbClr val="333333"/>
                </a:solidFill>
                <a:latin typeface="Times New Roman" panose="02020603050405020304" pitchFamily="18" charset="0"/>
              </a:rPr>
              <a:t>”</a:t>
            </a:r>
            <a:r>
              <a:rPr lang="zh-CN" altLang="en-US" sz="2400" b="1" dirty="0" smtClean="0">
                <a:solidFill>
                  <a:srgbClr val="333333"/>
                </a:solidFill>
                <a:latin typeface="宋体" panose="02010600030101010101" pitchFamily="2" charset="-122"/>
              </a:rPr>
              <a:t>进软件工程的新时代，整体水平要比国外的同行晚了几个阶段。</a:t>
            </a:r>
            <a:r>
              <a:rPr lang="en-US" altLang="zh-CN" sz="2400" b="1" dirty="0" smtClean="0">
                <a:solidFill>
                  <a:srgbClr val="333333"/>
                </a:solidFill>
                <a:latin typeface="宋体" panose="02010600030101010101" pitchFamily="2" charset="-122"/>
              </a:rPr>
              <a:t>(</a:t>
            </a:r>
            <a:r>
              <a:rPr lang="zh-CN" altLang="en-US" sz="2400" b="1" dirty="0" smtClean="0">
                <a:solidFill>
                  <a:srgbClr val="333333"/>
                </a:solidFill>
                <a:latin typeface="宋体" panose="02010600030101010101" pitchFamily="2" charset="-122"/>
              </a:rPr>
              <a:t>软件工程也讲究的是功夫</a:t>
            </a:r>
            <a:r>
              <a:rPr lang="en-US" altLang="zh-CN" sz="2400" b="1" dirty="0" smtClean="0">
                <a:solidFill>
                  <a:srgbClr val="333333"/>
                </a:solidFill>
                <a:latin typeface="宋体" panose="02010600030101010101" pitchFamily="2" charset="-122"/>
              </a:rPr>
              <a:t>,</a:t>
            </a:r>
            <a:r>
              <a:rPr lang="zh-CN" altLang="en-US" sz="2400" b="1" dirty="0" smtClean="0">
                <a:solidFill>
                  <a:srgbClr val="333333"/>
                </a:solidFill>
                <a:latin typeface="宋体" panose="02010600030101010101" pitchFamily="2" charset="-122"/>
              </a:rPr>
              <a:t>我们现在不如人家</a:t>
            </a:r>
            <a:r>
              <a:rPr lang="en-US" altLang="zh-CN" sz="2400" b="1" dirty="0" smtClean="0">
                <a:solidFill>
                  <a:srgbClr val="333333"/>
                </a:solidFill>
                <a:latin typeface="宋体" panose="02010600030101010101" pitchFamily="2" charset="-122"/>
              </a:rPr>
              <a:t>)</a:t>
            </a:r>
            <a:r>
              <a:rPr lang="zh-CN" altLang="en-US" sz="2400" b="1" dirty="0" smtClean="0">
                <a:solidFill>
                  <a:srgbClr val="333333"/>
                </a:solidFill>
                <a:latin typeface="宋体" panose="02010600030101010101" pitchFamily="2" charset="-122"/>
              </a:rPr>
              <a:t>但现状不容乐观</a:t>
            </a:r>
            <a:r>
              <a:rPr lang="en-US" altLang="zh-CN" sz="2400" b="1" dirty="0" smtClean="0">
                <a:solidFill>
                  <a:srgbClr val="333333"/>
                </a:solidFill>
                <a:latin typeface="宋体" panose="02010600030101010101" pitchFamily="2" charset="-122"/>
              </a:rPr>
              <a:t>:</a:t>
            </a:r>
          </a:p>
          <a:p>
            <a:pPr lvl="1" eaLnBrk="1" hangingPunct="1">
              <a:buClr>
                <a:srgbClr val="0000FF"/>
              </a:buClr>
              <a:buFont typeface="Wingdings" panose="05000000000000000000" pitchFamily="2" charset="2"/>
              <a:buChar char="§"/>
            </a:pPr>
            <a:r>
              <a:rPr lang="zh-CN" altLang="en-US" b="1" dirty="0" smtClean="0">
                <a:solidFill>
                  <a:srgbClr val="333333"/>
                </a:solidFill>
                <a:latin typeface="宋体" panose="02010600030101010101" pitchFamily="2" charset="-122"/>
              </a:rPr>
              <a:t>国际化的趋势是越来越快，在本土软件和外来软件之间的竞争中，我们怎样才能稳步发展呢？（微软与网景）</a:t>
            </a:r>
          </a:p>
          <a:p>
            <a:pPr lvl="1" eaLnBrk="1" hangingPunct="1">
              <a:buClr>
                <a:srgbClr val="0000FF"/>
              </a:buClr>
              <a:buFont typeface="Wingdings" panose="05000000000000000000" pitchFamily="2" charset="2"/>
              <a:buChar char="§"/>
            </a:pPr>
            <a:r>
              <a:rPr lang="zh-CN" altLang="en-US" b="1" dirty="0" smtClean="0">
                <a:solidFill>
                  <a:srgbClr val="333333"/>
                </a:solidFill>
                <a:latin typeface="宋体" panose="02010600030101010101" pitchFamily="2" charset="-122"/>
              </a:rPr>
              <a:t>目标：至少不至于几年后，还象现在这样踉踉跄跄、撞来撞去的</a:t>
            </a:r>
            <a:r>
              <a:rPr lang="en-US" altLang="zh-CN" b="1" dirty="0" smtClean="0">
                <a:solidFill>
                  <a:srgbClr val="333333"/>
                </a:solidFill>
                <a:latin typeface="宋体" panose="02010600030101010101" pitchFamily="2" charset="-122"/>
              </a:rPr>
              <a:t>.</a:t>
            </a:r>
            <a:r>
              <a:rPr lang="en-US" altLang="zh-CN" b="1" dirty="0" smtClean="0"/>
              <a:t> </a:t>
            </a:r>
            <a:r>
              <a:rPr lang="zh-CN" altLang="en-US" b="1" dirty="0" smtClean="0">
                <a:solidFill>
                  <a:srgbClr val="000000"/>
                </a:solidFill>
              </a:rPr>
              <a:t>（</a:t>
            </a:r>
            <a:r>
              <a:rPr lang="en-US" altLang="zh-CN" b="1" dirty="0" smtClean="0">
                <a:solidFill>
                  <a:srgbClr val="000000"/>
                </a:solidFill>
              </a:rPr>
              <a:t>------</a:t>
            </a:r>
            <a:r>
              <a:rPr lang="zh-CN" altLang="en-US" b="1" dirty="0" smtClean="0">
                <a:solidFill>
                  <a:srgbClr val="000000"/>
                </a:solidFill>
              </a:rPr>
              <a:t>金山与微软的故事）</a:t>
            </a:r>
            <a:r>
              <a:rPr lang="en-US" altLang="zh-CN" b="1" dirty="0" smtClean="0">
                <a:solidFill>
                  <a:srgbClr val="000000"/>
                </a:solidFill>
              </a:rPr>
              <a:t>(</a:t>
            </a:r>
            <a:r>
              <a:rPr lang="zh-CN" altLang="en-US" b="1" dirty="0" smtClean="0">
                <a:solidFill>
                  <a:srgbClr val="000000"/>
                </a:solidFill>
              </a:rPr>
              <a:t>华为挖爱立信</a:t>
            </a:r>
            <a:r>
              <a:rPr lang="en-US" altLang="zh-CN" b="1" dirty="0" smtClean="0">
                <a:solidFill>
                  <a:srgbClr val="000000"/>
                </a:solidFill>
              </a:rPr>
              <a:t>)</a:t>
            </a:r>
          </a:p>
          <a:p>
            <a:pPr eaLnBrk="1" hangingPunct="1">
              <a:buClr>
                <a:srgbClr val="0000FF"/>
              </a:buClr>
              <a:buFont typeface="Wingdings" panose="05000000000000000000" pitchFamily="2" charset="2"/>
              <a:buChar char="§"/>
            </a:pPr>
            <a:r>
              <a:rPr lang="zh-CN" altLang="en-US" sz="2400" b="1" dirty="0" smtClean="0">
                <a:solidFill>
                  <a:schemeClr val="bg2"/>
                </a:solidFill>
                <a:latin typeface="宋体" panose="02010600030101010101" pitchFamily="2" charset="-122"/>
              </a:rPr>
              <a:t>如何应对：既要研究思想方法，同时消化改进成熟的规范</a:t>
            </a:r>
          </a:p>
          <a:p>
            <a:pPr eaLnBrk="1" hangingPunct="1">
              <a:buClr>
                <a:srgbClr val="0000FF"/>
              </a:buClr>
              <a:buFont typeface="Wingdings" panose="05000000000000000000" pitchFamily="2" charset="2"/>
              <a:buChar char="§"/>
            </a:pPr>
            <a:r>
              <a:rPr lang="zh-CN" altLang="en-US" sz="2400" b="1" dirty="0" smtClean="0">
                <a:solidFill>
                  <a:srgbClr val="0000FF"/>
                </a:solidFill>
                <a:latin typeface="宋体" panose="02010600030101010101" pitchFamily="2" charset="-122"/>
              </a:rPr>
              <a:t>先僵化、再优化，还要注意固化</a:t>
            </a:r>
          </a:p>
          <a:p>
            <a:pPr lvl="1" eaLnBrk="1" hangingPunct="1">
              <a:buClr>
                <a:srgbClr val="0000FF"/>
              </a:buClr>
              <a:buFont typeface="Wingdings" panose="05000000000000000000" pitchFamily="2" charset="2"/>
              <a:buChar char="§"/>
            </a:pPr>
            <a:r>
              <a:rPr lang="zh-CN" altLang="en-US" b="1" dirty="0" smtClean="0">
                <a:solidFill>
                  <a:srgbClr val="333333"/>
                </a:solidFill>
                <a:latin typeface="宋体" panose="02010600030101010101" pitchFamily="2" charset="-122"/>
              </a:rPr>
              <a:t>先照办国外标准</a:t>
            </a:r>
            <a:r>
              <a:rPr lang="en-US" altLang="zh-CN" b="1" dirty="0" smtClean="0">
                <a:solidFill>
                  <a:srgbClr val="333333"/>
                </a:solidFill>
                <a:latin typeface="宋体" panose="02010600030101010101" pitchFamily="2" charset="-122"/>
              </a:rPr>
              <a:t>,</a:t>
            </a:r>
            <a:r>
              <a:rPr lang="zh-CN" altLang="en-US" b="1" dirty="0" smtClean="0">
                <a:solidFill>
                  <a:srgbClr val="333333"/>
                </a:solidFill>
                <a:latin typeface="宋体" panose="02010600030101010101" pitchFamily="2" charset="-122"/>
              </a:rPr>
              <a:t>再改进</a:t>
            </a:r>
            <a:r>
              <a:rPr lang="en-US" altLang="zh-CN" b="1" dirty="0" smtClean="0">
                <a:solidFill>
                  <a:srgbClr val="333333"/>
                </a:solidFill>
                <a:latin typeface="宋体" panose="02010600030101010101" pitchFamily="2" charset="-122"/>
              </a:rPr>
              <a:t>, </a:t>
            </a:r>
            <a:r>
              <a:rPr lang="zh-CN" altLang="en-US" b="1" dirty="0" smtClean="0">
                <a:solidFill>
                  <a:srgbClr val="333333"/>
                </a:solidFill>
                <a:latin typeface="宋体" panose="02010600030101010101" pitchFamily="2" charset="-122"/>
              </a:rPr>
              <a:t>最后才可能有本土化的开发模式或标准出现  </a:t>
            </a:r>
            <a:endParaRPr lang="zh-CN" altLang="en-US" b="1" dirty="0" smtClean="0">
              <a:solidFill>
                <a:srgbClr val="993300"/>
              </a:solidFill>
              <a:latin typeface="宋体" panose="02010600030101010101" pitchFamily="2" charset="-122"/>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A2ED1D9E-A53B-4858-826A-981F34CAC1AC}" type="slidenum">
              <a:rPr kumimoji="0" lang="en-US" altLang="zh-CN" sz="2600" smtClean="0">
                <a:solidFill>
                  <a:schemeClr val="bg1"/>
                </a:solidFill>
              </a:rPr>
              <a:pPr>
                <a:spcBef>
                  <a:spcPct val="0"/>
                </a:spcBef>
                <a:buClrTx/>
                <a:buSzTx/>
                <a:buFontTx/>
                <a:buNone/>
              </a:pPr>
              <a:t>16</a:t>
            </a:fld>
            <a:endParaRPr kumimoji="0" lang="en-US" altLang="zh-CN" sz="2600" smtClean="0">
              <a:solidFill>
                <a:schemeClr val="bg1"/>
              </a:solidFill>
            </a:endParaRPr>
          </a:p>
        </p:txBody>
      </p:sp>
      <p:sp>
        <p:nvSpPr>
          <p:cNvPr id="23555" name="Rectangle 2"/>
          <p:cNvSpPr>
            <a:spLocks noGrp="1" noChangeArrowheads="1"/>
          </p:cNvSpPr>
          <p:nvPr>
            <p:ph type="title"/>
          </p:nvPr>
        </p:nvSpPr>
        <p:spPr>
          <a:xfrm>
            <a:off x="1179513" y="503238"/>
            <a:ext cx="8001000" cy="838200"/>
          </a:xfrm>
        </p:spPr>
        <p:txBody>
          <a:bodyPr/>
          <a:lstStyle/>
          <a:p>
            <a:pPr eaLnBrk="1" hangingPunct="1"/>
            <a:r>
              <a:rPr lang="en-US" altLang="zh-CN" sz="5400" smtClean="0">
                <a:solidFill>
                  <a:srgbClr val="000000"/>
                </a:solidFill>
                <a:latin typeface="Monotype Corsiva" panose="03010101010201010101" pitchFamily="66" charset="0"/>
                <a:ea typeface="楷体_GB2312" pitchFamily="49" charset="-122"/>
              </a:rPr>
              <a:t>      Software   Engineering</a:t>
            </a:r>
          </a:p>
        </p:txBody>
      </p:sp>
      <p:sp>
        <p:nvSpPr>
          <p:cNvPr id="23556" name="Rectangle 3"/>
          <p:cNvSpPr>
            <a:spLocks noGrp="1" noChangeArrowheads="1"/>
          </p:cNvSpPr>
          <p:nvPr>
            <p:ph type="body" idx="1"/>
          </p:nvPr>
        </p:nvSpPr>
        <p:spPr>
          <a:xfrm>
            <a:off x="755576" y="1700808"/>
            <a:ext cx="8388424" cy="5157192"/>
          </a:xfrm>
        </p:spPr>
        <p:txBody>
          <a:bodyPr/>
          <a:lstStyle/>
          <a:p>
            <a:pPr eaLnBrk="1" hangingPunct="1">
              <a:spcAft>
                <a:spcPts val="600"/>
              </a:spcAft>
              <a:buFontTx/>
              <a:buNone/>
            </a:pPr>
            <a:r>
              <a:rPr lang="en-US" altLang="zh-CN" dirty="0" smtClean="0"/>
              <a:t>             </a:t>
            </a:r>
            <a:r>
              <a:rPr lang="zh-CN" altLang="en-US" sz="3200" b="1" dirty="0" smtClean="0"/>
              <a:t>本土软件工程的希望之光</a:t>
            </a:r>
          </a:p>
          <a:p>
            <a:pPr eaLnBrk="1" hangingPunct="1">
              <a:lnSpc>
                <a:spcPts val="3300"/>
              </a:lnSpc>
              <a:spcBef>
                <a:spcPts val="0"/>
              </a:spcBef>
            </a:pPr>
            <a:r>
              <a:rPr lang="zh-CN" altLang="en-US" b="1" dirty="0" smtClean="0"/>
              <a:t>按照软件工程本身的性质和规律，依靠自身广阔市场，大步跨入先进的可能性是存在的。</a:t>
            </a:r>
          </a:p>
          <a:p>
            <a:pPr lvl="1" eaLnBrk="1" hangingPunct="1">
              <a:lnSpc>
                <a:spcPts val="3300"/>
              </a:lnSpc>
              <a:spcBef>
                <a:spcPts val="0"/>
              </a:spcBef>
            </a:pPr>
            <a:r>
              <a:rPr lang="zh-CN" altLang="en-US" sz="2800" b="1" dirty="0" smtClean="0"/>
              <a:t>例如：中国的搜索引擎技术的发展。</a:t>
            </a:r>
          </a:p>
          <a:p>
            <a:pPr lvl="1" eaLnBrk="1" hangingPunct="1">
              <a:lnSpc>
                <a:spcPts val="3300"/>
              </a:lnSpc>
              <a:spcBef>
                <a:spcPts val="0"/>
              </a:spcBef>
            </a:pPr>
            <a:r>
              <a:rPr lang="zh-CN" altLang="en-US" sz="2800" b="1" dirty="0" smtClean="0"/>
              <a:t>例如：软件行业的跨国兼并相对容易，小鱼有可能吃掉大鱼，及全新企业的意外出现：</a:t>
            </a:r>
            <a:r>
              <a:rPr lang="en-US" altLang="zh-CN" sz="2800" b="1" dirty="0" smtClean="0"/>
              <a:t>IBM---</a:t>
            </a:r>
            <a:r>
              <a:rPr lang="zh-CN" altLang="en-US" sz="2800" b="1" dirty="0" smtClean="0"/>
              <a:t>微软</a:t>
            </a:r>
            <a:r>
              <a:rPr lang="en-US" altLang="zh-CN" sz="2800" b="1" dirty="0" smtClean="0"/>
              <a:t>+Intel---</a:t>
            </a:r>
            <a:r>
              <a:rPr lang="zh-CN" altLang="en-US" sz="2800" b="1" dirty="0" smtClean="0"/>
              <a:t>谷歌</a:t>
            </a:r>
            <a:r>
              <a:rPr lang="en-US" altLang="zh-CN" sz="2800" b="1" dirty="0" smtClean="0"/>
              <a:t>+</a:t>
            </a:r>
            <a:r>
              <a:rPr lang="zh-CN" altLang="en-US" sz="2800" b="1" dirty="0" smtClean="0"/>
              <a:t>苹果</a:t>
            </a:r>
            <a:r>
              <a:rPr lang="en-US" altLang="zh-CN" sz="2800" b="1" dirty="0" smtClean="0"/>
              <a:t>---</a:t>
            </a:r>
            <a:r>
              <a:rPr lang="zh-CN" altLang="en-US" sz="2800" b="1" dirty="0" smtClean="0"/>
              <a:t>腾讯是下一个？</a:t>
            </a:r>
            <a:endParaRPr lang="en-US" altLang="zh-CN" sz="2800" b="1" dirty="0" smtClean="0"/>
          </a:p>
          <a:p>
            <a:pPr lvl="1" eaLnBrk="1" hangingPunct="1">
              <a:lnSpc>
                <a:spcPts val="3300"/>
              </a:lnSpc>
              <a:spcBef>
                <a:spcPts val="0"/>
              </a:spcBef>
              <a:buFontTx/>
              <a:buNone/>
            </a:pPr>
            <a:r>
              <a:rPr lang="en-US" altLang="zh-CN" sz="2800" b="1" dirty="0" smtClean="0"/>
              <a:t>   </a:t>
            </a:r>
            <a:r>
              <a:rPr lang="zh-CN" altLang="en-US" sz="2800" b="1" dirty="0" smtClean="0"/>
              <a:t>创新驱动，未来的工业</a:t>
            </a:r>
            <a:r>
              <a:rPr lang="en-US" altLang="zh-CN" sz="2800" b="1" dirty="0" smtClean="0"/>
              <a:t>4.0</a:t>
            </a:r>
            <a:r>
              <a:rPr lang="zh-CN" altLang="en-US" sz="2800" b="1" dirty="0" smtClean="0"/>
              <a:t>是什么样子？</a:t>
            </a:r>
          </a:p>
          <a:p>
            <a:pPr lvl="1" eaLnBrk="1" hangingPunct="1">
              <a:lnSpc>
                <a:spcPts val="3300"/>
              </a:lnSpc>
              <a:spcBef>
                <a:spcPts val="0"/>
              </a:spcBef>
            </a:pPr>
            <a:r>
              <a:rPr lang="zh-CN" altLang="en-US" sz="2800" b="1" dirty="0" smtClean="0"/>
              <a:t>中国电子商务：推动传统行业巨变！余额宝！</a:t>
            </a:r>
            <a:endParaRPr lang="en-US" altLang="zh-CN" sz="2800" b="1" dirty="0" smtClean="0"/>
          </a:p>
          <a:p>
            <a:pPr lvl="1" eaLnBrk="1" hangingPunct="1">
              <a:lnSpc>
                <a:spcPts val="3300"/>
              </a:lnSpc>
              <a:spcBef>
                <a:spcPts val="0"/>
              </a:spcBef>
            </a:pPr>
            <a:r>
              <a:rPr lang="zh-CN" altLang="en-US" sz="2800" b="1" dirty="0" smtClean="0"/>
              <a:t>互联网对各个行业的“恐怖”渗透！打车软件</a:t>
            </a:r>
            <a:r>
              <a:rPr lang="en-US" altLang="zh-CN" sz="2800" b="1" dirty="0" smtClean="0"/>
              <a:t>.</a:t>
            </a:r>
          </a:p>
          <a:p>
            <a:pPr lvl="1" eaLnBrk="1" hangingPunct="1">
              <a:lnSpc>
                <a:spcPts val="3300"/>
              </a:lnSpc>
              <a:spcBef>
                <a:spcPts val="0"/>
              </a:spcBef>
            </a:pPr>
            <a:r>
              <a:rPr lang="zh-CN" altLang="en-US" sz="2800" b="1" dirty="0" smtClean="0"/>
              <a:t>国产</a:t>
            </a:r>
            <a:r>
              <a:rPr lang="en-US" altLang="zh-CN" sz="2800" b="1" dirty="0" smtClean="0"/>
              <a:t>EDA</a:t>
            </a:r>
            <a:r>
              <a:rPr lang="zh-CN" altLang="en-US" sz="2800" b="1" dirty="0" smtClean="0"/>
              <a:t>：华大九天，奇捷科技，龙芯。</a:t>
            </a:r>
            <a:endParaRPr lang="en-US" altLang="zh-CN" sz="2800" b="1" dirty="0" smtClean="0"/>
          </a:p>
          <a:p>
            <a:pPr lvl="1" eaLnBrk="1" hangingPunct="1">
              <a:lnSpc>
                <a:spcPts val="3300"/>
              </a:lnSpc>
              <a:spcBef>
                <a:spcPts val="0"/>
              </a:spcBef>
            </a:pPr>
            <a:r>
              <a:rPr lang="zh-CN" altLang="en-US" sz="2800" b="1" dirty="0" smtClean="0"/>
              <a:t>鸿蒙系统及相关生态及应用系统。</a:t>
            </a:r>
            <a:r>
              <a:rPr lang="en-US" altLang="zh-CN" sz="2800" b="1" dirty="0" smtClean="0"/>
              <a:t>(</a:t>
            </a:r>
            <a:r>
              <a:rPr lang="zh-CN" altLang="en-US" b="1" dirty="0" smtClean="0"/>
              <a:t>工具与应用</a:t>
            </a:r>
            <a:r>
              <a:rPr lang="en-US" altLang="zh-CN" sz="2800" b="1" dirty="0" smtClean="0"/>
              <a:t>)</a:t>
            </a:r>
            <a:endParaRPr lang="zh-CN" altLang="en-US" sz="2800" b="1" dirty="0"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AC711B6C-80D6-4257-BBAB-0949651352EF}" type="slidenum">
              <a:rPr kumimoji="0" lang="en-US" altLang="zh-CN" sz="2600" smtClean="0">
                <a:solidFill>
                  <a:schemeClr val="bg1"/>
                </a:solidFill>
              </a:rPr>
              <a:pPr>
                <a:spcBef>
                  <a:spcPct val="0"/>
                </a:spcBef>
                <a:buClrTx/>
                <a:buSzTx/>
                <a:buFontTx/>
                <a:buNone/>
              </a:pPr>
              <a:t>17</a:t>
            </a:fld>
            <a:endParaRPr kumimoji="0" lang="en-US" altLang="zh-CN" sz="2600" smtClean="0">
              <a:solidFill>
                <a:schemeClr val="bg1"/>
              </a:solidFill>
            </a:endParaRPr>
          </a:p>
        </p:txBody>
      </p:sp>
      <p:sp>
        <p:nvSpPr>
          <p:cNvPr id="24579" name="Rectangle 2"/>
          <p:cNvSpPr>
            <a:spLocks noGrp="1" noChangeArrowheads="1"/>
          </p:cNvSpPr>
          <p:nvPr>
            <p:ph type="title"/>
          </p:nvPr>
        </p:nvSpPr>
        <p:spPr>
          <a:xfrm>
            <a:off x="1179513" y="503238"/>
            <a:ext cx="8001000" cy="838200"/>
          </a:xfrm>
        </p:spPr>
        <p:txBody>
          <a:bodyPr/>
          <a:lstStyle/>
          <a:p>
            <a:pPr eaLnBrk="1" hangingPunct="1"/>
            <a:r>
              <a:rPr lang="en-US" altLang="zh-CN" sz="5400" smtClean="0">
                <a:solidFill>
                  <a:srgbClr val="000000"/>
                </a:solidFill>
                <a:latin typeface="Monotype Corsiva" panose="03010101010201010101" pitchFamily="66" charset="0"/>
                <a:ea typeface="楷体_GB2312" pitchFamily="49" charset="-122"/>
              </a:rPr>
              <a:t>      Software   Engineering</a:t>
            </a:r>
          </a:p>
        </p:txBody>
      </p:sp>
      <p:sp>
        <p:nvSpPr>
          <p:cNvPr id="24580" name="Rectangle 3"/>
          <p:cNvSpPr>
            <a:spLocks noGrp="1" noChangeArrowheads="1"/>
          </p:cNvSpPr>
          <p:nvPr>
            <p:ph type="body" idx="1"/>
          </p:nvPr>
        </p:nvSpPr>
        <p:spPr>
          <a:xfrm>
            <a:off x="755650" y="1772816"/>
            <a:ext cx="8388350" cy="5085184"/>
          </a:xfrm>
        </p:spPr>
        <p:txBody>
          <a:bodyPr/>
          <a:lstStyle/>
          <a:p>
            <a:pPr eaLnBrk="1" hangingPunct="1">
              <a:spcAft>
                <a:spcPts val="600"/>
              </a:spcAft>
              <a:buFontTx/>
              <a:buNone/>
            </a:pPr>
            <a:r>
              <a:rPr lang="en-US" altLang="zh-CN" dirty="0" smtClean="0"/>
              <a:t>            </a:t>
            </a:r>
            <a:r>
              <a:rPr lang="zh-CN" altLang="en-US" sz="3200" b="1" dirty="0" smtClean="0"/>
              <a:t>本土软件产业的希望之光</a:t>
            </a:r>
          </a:p>
          <a:p>
            <a:pPr eaLnBrk="1" hangingPunct="1">
              <a:lnSpc>
                <a:spcPts val="3000"/>
              </a:lnSpc>
            </a:pPr>
            <a:r>
              <a:rPr lang="zh-CN" altLang="en-US" b="1" dirty="0" smtClean="0"/>
              <a:t>阿里巴巴：一个新的全球性互联网产业巨头！</a:t>
            </a:r>
          </a:p>
          <a:p>
            <a:pPr lvl="1" eaLnBrk="1" hangingPunct="1">
              <a:lnSpc>
                <a:spcPts val="3000"/>
              </a:lnSpc>
            </a:pPr>
            <a:r>
              <a:rPr lang="zh-CN" altLang="en-US" sz="2800" b="1" dirty="0" smtClean="0"/>
              <a:t>“爆红”上市：得益于中国经济转型。</a:t>
            </a:r>
            <a:endParaRPr lang="en-US" altLang="zh-CN" sz="2800" b="1" dirty="0" smtClean="0"/>
          </a:p>
          <a:p>
            <a:pPr lvl="1" eaLnBrk="1" hangingPunct="1">
              <a:lnSpc>
                <a:spcPts val="3000"/>
              </a:lnSpc>
              <a:buFontTx/>
              <a:buNone/>
            </a:pPr>
            <a:r>
              <a:rPr lang="en-US" altLang="zh-CN" sz="2800" b="1" dirty="0" smtClean="0"/>
              <a:t>    2012----</a:t>
            </a:r>
            <a:r>
              <a:rPr lang="zh-CN" altLang="en-US" sz="2800" b="1" dirty="0" smtClean="0"/>
              <a:t>惨淡经营；</a:t>
            </a:r>
            <a:r>
              <a:rPr lang="en-US" altLang="zh-CN" sz="2800" b="1" dirty="0" smtClean="0"/>
              <a:t>2013----</a:t>
            </a:r>
            <a:r>
              <a:rPr lang="zh-CN" altLang="en-US" sz="2800" b="1" dirty="0" smtClean="0"/>
              <a:t>高速成长。</a:t>
            </a:r>
            <a:endParaRPr lang="en-US" altLang="zh-CN" sz="2800" b="1" dirty="0" smtClean="0"/>
          </a:p>
          <a:p>
            <a:pPr lvl="1" eaLnBrk="1" hangingPunct="1">
              <a:lnSpc>
                <a:spcPts val="3000"/>
              </a:lnSpc>
            </a:pPr>
            <a:r>
              <a:rPr lang="zh-CN" altLang="en-US" sz="2800" b="1" dirty="0" smtClean="0"/>
              <a:t>阿里的在线生态系统：为个人和小企业只提供交易平台，不与企业竞争其他资源。</a:t>
            </a:r>
          </a:p>
          <a:p>
            <a:pPr lvl="1" eaLnBrk="1" hangingPunct="1">
              <a:lnSpc>
                <a:spcPts val="3000"/>
              </a:lnSpc>
            </a:pPr>
            <a:r>
              <a:rPr lang="zh-CN" altLang="en-US" sz="2800" b="1" dirty="0" smtClean="0"/>
              <a:t>阿里巴巴：成长极为坎坷困难！</a:t>
            </a:r>
            <a:endParaRPr lang="en-US" altLang="zh-CN" sz="2800" b="1" dirty="0" smtClean="0"/>
          </a:p>
          <a:p>
            <a:pPr lvl="1" eaLnBrk="1" hangingPunct="1">
              <a:lnSpc>
                <a:spcPts val="3000"/>
              </a:lnSpc>
            </a:pPr>
            <a:r>
              <a:rPr lang="zh-CN" altLang="en-US" sz="2800" b="1" dirty="0" smtClean="0"/>
              <a:t>至于技术含量：某些领域是世界级的</a:t>
            </a:r>
            <a:r>
              <a:rPr lang="en-US" altLang="zh-CN" sz="2800" b="1" dirty="0" smtClean="0"/>
              <a:t>(</a:t>
            </a:r>
            <a:r>
              <a:rPr lang="zh-CN" altLang="en-US" sz="2800" b="1" dirty="0" smtClean="0"/>
              <a:t>数据库</a:t>
            </a:r>
            <a:r>
              <a:rPr lang="en-US" altLang="zh-CN" sz="2800" b="1" dirty="0" smtClean="0"/>
              <a:t>)</a:t>
            </a:r>
            <a:r>
              <a:rPr lang="zh-CN" altLang="en-US" sz="2800" b="1" dirty="0" smtClean="0"/>
              <a:t>，也汇集了很多优秀软件平台及商务团队成员。</a:t>
            </a:r>
            <a:endParaRPr lang="en-US" altLang="zh-CN" sz="2800" b="1" dirty="0" smtClean="0"/>
          </a:p>
          <a:p>
            <a:pPr lvl="1" eaLnBrk="1" hangingPunct="1">
              <a:lnSpc>
                <a:spcPts val="3000"/>
              </a:lnSpc>
            </a:pPr>
            <a:r>
              <a:rPr lang="zh-CN" altLang="en-US" sz="2800" b="1" dirty="0" smtClean="0"/>
              <a:t>至于阿里系的金融杠杆与垄断嫌疑，则另说了。</a:t>
            </a:r>
            <a:endParaRPr lang="en-US" altLang="zh-CN" sz="2800" b="1" dirty="0" smtClean="0"/>
          </a:p>
          <a:p>
            <a:pPr lvl="1" eaLnBrk="1" hangingPunct="1">
              <a:lnSpc>
                <a:spcPts val="3000"/>
              </a:lnSpc>
            </a:pPr>
            <a:r>
              <a:rPr lang="zh-CN" altLang="en-US" sz="2800" b="1" dirty="0" smtClean="0"/>
              <a:t>贡献：打破了当时的很多行业壁垒。</a:t>
            </a:r>
            <a:endParaRPr lang="en-US" altLang="zh-CN" sz="2800" b="1" dirty="0" smtClean="0"/>
          </a:p>
          <a:p>
            <a:pPr eaLnBrk="1" hangingPunct="1"/>
            <a:endParaRPr lang="zh-CN" altLang="en-US" dirty="0" smtClean="0"/>
          </a:p>
          <a:p>
            <a:pPr eaLnBrk="1" hangingPunct="1"/>
            <a:endParaRPr lang="en-US" altLang="zh-CN" dirty="0" smtClean="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23A8B48F-5506-474B-8053-7CF94DCE5F06}" type="slidenum">
              <a:rPr kumimoji="0" lang="en-US" altLang="zh-CN" sz="2600" smtClean="0">
                <a:solidFill>
                  <a:schemeClr val="bg1"/>
                </a:solidFill>
              </a:rPr>
              <a:pPr>
                <a:spcBef>
                  <a:spcPct val="0"/>
                </a:spcBef>
                <a:buClrTx/>
                <a:buSzTx/>
                <a:buFontTx/>
                <a:buNone/>
              </a:pPr>
              <a:t>18</a:t>
            </a:fld>
            <a:endParaRPr kumimoji="0" lang="en-US" altLang="zh-CN" sz="2600" smtClean="0">
              <a:solidFill>
                <a:schemeClr val="bg1"/>
              </a:solidFill>
            </a:endParaRPr>
          </a:p>
        </p:txBody>
      </p:sp>
      <p:sp>
        <p:nvSpPr>
          <p:cNvPr id="25603" name="Rectangle 2"/>
          <p:cNvSpPr>
            <a:spLocks noGrp="1" noChangeArrowheads="1"/>
          </p:cNvSpPr>
          <p:nvPr>
            <p:ph type="title"/>
          </p:nvPr>
        </p:nvSpPr>
        <p:spPr>
          <a:xfrm>
            <a:off x="914400" y="533400"/>
            <a:ext cx="8001000" cy="838200"/>
          </a:xfrm>
        </p:spPr>
        <p:txBody>
          <a:bodyPr/>
          <a:lstStyle/>
          <a:p>
            <a:pPr eaLnBrk="1" hangingPunct="1"/>
            <a:r>
              <a:rPr lang="en-US" altLang="zh-CN" sz="5400" smtClean="0">
                <a:solidFill>
                  <a:srgbClr val="000000"/>
                </a:solidFill>
                <a:latin typeface="Monotype Corsiva" panose="03010101010201010101" pitchFamily="66" charset="0"/>
                <a:ea typeface="楷体_GB2312" pitchFamily="49" charset="-122"/>
              </a:rPr>
              <a:t>        Software   Engineering</a:t>
            </a:r>
          </a:p>
        </p:txBody>
      </p:sp>
      <p:sp>
        <p:nvSpPr>
          <p:cNvPr id="25604" name="Rectangle 3"/>
          <p:cNvSpPr>
            <a:spLocks noGrp="1" noChangeArrowheads="1"/>
          </p:cNvSpPr>
          <p:nvPr>
            <p:ph type="body" idx="1"/>
          </p:nvPr>
        </p:nvSpPr>
        <p:spPr>
          <a:xfrm>
            <a:off x="755650" y="1628775"/>
            <a:ext cx="8388350" cy="5229225"/>
          </a:xfrm>
        </p:spPr>
        <p:txBody>
          <a:bodyPr/>
          <a:lstStyle/>
          <a:p>
            <a:pPr eaLnBrk="1" hangingPunct="1">
              <a:buClr>
                <a:srgbClr val="0000FF"/>
              </a:buClr>
              <a:buFont typeface="Wingdings" panose="05000000000000000000" pitchFamily="2" charset="2"/>
              <a:buNone/>
            </a:pPr>
            <a:r>
              <a:rPr lang="en-US" altLang="zh-CN" b="1" smtClean="0">
                <a:solidFill>
                  <a:srgbClr val="000000"/>
                </a:solidFill>
                <a:latin typeface="" charset="0"/>
              </a:rPr>
              <a:t>   </a:t>
            </a:r>
            <a:r>
              <a:rPr lang="zh-CN" altLang="en-US" b="1" smtClean="0">
                <a:solidFill>
                  <a:srgbClr val="000000"/>
                </a:solidFill>
                <a:latin typeface="" charset="0"/>
              </a:rPr>
              <a:t>现实中的问题 ：</a:t>
            </a:r>
          </a:p>
          <a:p>
            <a:pPr eaLnBrk="1" hangingPunct="1">
              <a:buClr>
                <a:srgbClr val="0000FF"/>
              </a:buClr>
              <a:buFont typeface="Wingdings" panose="05000000000000000000" pitchFamily="2" charset="2"/>
              <a:buNone/>
            </a:pPr>
            <a:r>
              <a:rPr lang="zh-CN" altLang="en-US" b="1" smtClean="0">
                <a:solidFill>
                  <a:srgbClr val="000000"/>
                </a:solidFill>
                <a:latin typeface="" charset="0"/>
              </a:rPr>
              <a:t>    </a:t>
            </a:r>
            <a:r>
              <a:rPr lang="en-US" altLang="zh-CN" b="1" smtClean="0">
                <a:solidFill>
                  <a:srgbClr val="000000"/>
                </a:solidFill>
                <a:latin typeface="" charset="0"/>
              </a:rPr>
              <a:t>----</a:t>
            </a:r>
            <a:r>
              <a:rPr lang="zh-CN" altLang="en-US" b="1" smtClean="0">
                <a:solidFill>
                  <a:srgbClr val="CC0000"/>
                </a:solidFill>
                <a:latin typeface="" charset="0"/>
              </a:rPr>
              <a:t>你能否胜任一个称职的软件项目经理</a:t>
            </a:r>
            <a:r>
              <a:rPr lang="zh-CN" altLang="en-US" b="1" smtClean="0">
                <a:solidFill>
                  <a:srgbClr val="000000"/>
                </a:solidFill>
                <a:latin typeface="" charset="0"/>
              </a:rPr>
              <a:t>？</a:t>
            </a:r>
          </a:p>
          <a:p>
            <a:pPr eaLnBrk="1" hangingPunct="1">
              <a:buClr>
                <a:srgbClr val="0000FF"/>
              </a:buClr>
              <a:buFont typeface="Wingdings" panose="05000000000000000000" pitchFamily="2" charset="2"/>
              <a:buNone/>
            </a:pPr>
            <a:r>
              <a:rPr lang="zh-CN" altLang="en-US" b="1" smtClean="0">
                <a:solidFill>
                  <a:srgbClr val="000000"/>
                </a:solidFill>
                <a:latin typeface="" charset="0"/>
              </a:rPr>
              <a:t>         </a:t>
            </a:r>
            <a:r>
              <a:rPr lang="en-US" altLang="zh-CN" b="1" smtClean="0">
                <a:solidFill>
                  <a:srgbClr val="000000"/>
                </a:solidFill>
                <a:latin typeface="" charset="0"/>
              </a:rPr>
              <a:t>(</a:t>
            </a:r>
            <a:r>
              <a:rPr lang="zh-CN" altLang="en-US" b="1" smtClean="0">
                <a:solidFill>
                  <a:srgbClr val="000000"/>
                </a:solidFill>
                <a:latin typeface="" charset="0"/>
              </a:rPr>
              <a:t>或者一个项目经理应该具备什么样的能力？</a:t>
            </a:r>
            <a:r>
              <a:rPr lang="en-US" altLang="zh-CN" b="1" smtClean="0">
                <a:solidFill>
                  <a:srgbClr val="000000"/>
                </a:solidFill>
                <a:latin typeface="" charset="0"/>
              </a:rPr>
              <a:t>)</a:t>
            </a:r>
          </a:p>
          <a:p>
            <a:pPr eaLnBrk="1" hangingPunct="1">
              <a:buClr>
                <a:srgbClr val="0000FF"/>
              </a:buClr>
              <a:buFont typeface="Wingdings" panose="05000000000000000000" pitchFamily="2" charset="2"/>
              <a:buChar char="§"/>
            </a:pPr>
            <a:r>
              <a:rPr lang="zh-CN" altLang="en-US" sz="2400" b="1" smtClean="0">
                <a:solidFill>
                  <a:srgbClr val="000000"/>
                </a:solidFill>
                <a:latin typeface="" charset="0"/>
              </a:rPr>
              <a:t>担当项目经理会面临什么问题？例如：如何培训你的员工</a:t>
            </a:r>
            <a:r>
              <a:rPr lang="zh-CN" altLang="en-US" sz="2400" b="1" smtClean="0">
                <a:solidFill>
                  <a:srgbClr val="000000"/>
                </a:solidFill>
              </a:rPr>
              <a:t>成为世界级的软件测试员？</a:t>
            </a:r>
            <a:endParaRPr lang="zh-CN" altLang="en-US" sz="2400" b="1" smtClean="0">
              <a:solidFill>
                <a:srgbClr val="000000"/>
              </a:solidFill>
              <a:latin typeface="" charset="0"/>
            </a:endParaRPr>
          </a:p>
          <a:p>
            <a:pPr eaLnBrk="1" hangingPunct="1">
              <a:buClr>
                <a:srgbClr val="0000FF"/>
              </a:buClr>
              <a:buFont typeface="Wingdings" panose="05000000000000000000" pitchFamily="2" charset="2"/>
              <a:buChar char="§"/>
            </a:pPr>
            <a:r>
              <a:rPr lang="en-US" altLang="zh-CN" sz="2400" b="1" smtClean="0">
                <a:solidFill>
                  <a:srgbClr val="000000"/>
                </a:solidFill>
                <a:latin typeface="" charset="0"/>
              </a:rPr>
              <a:t>SE</a:t>
            </a:r>
            <a:r>
              <a:rPr lang="zh-CN" altLang="en-US" sz="2400" b="1" smtClean="0">
                <a:solidFill>
                  <a:srgbClr val="000000"/>
                </a:solidFill>
                <a:latin typeface="" charset="0"/>
              </a:rPr>
              <a:t>会面临什么问题？</a:t>
            </a:r>
            <a:r>
              <a:rPr lang="zh-CN" altLang="en-US" sz="2400" b="1" smtClean="0">
                <a:solidFill>
                  <a:srgbClr val="FF0000"/>
                </a:solidFill>
                <a:latin typeface="" charset="0"/>
              </a:rPr>
              <a:t>管理班级练习项目经验带来的困扰？</a:t>
            </a:r>
          </a:p>
          <a:p>
            <a:pPr eaLnBrk="1" hangingPunct="1">
              <a:buClr>
                <a:srgbClr val="0000FF"/>
              </a:buClr>
              <a:buFont typeface="Wingdings" panose="05000000000000000000" pitchFamily="2" charset="2"/>
              <a:buChar char="§"/>
            </a:pPr>
            <a:r>
              <a:rPr lang="en-US" altLang="zh-CN" sz="2400" b="1" smtClean="0">
                <a:solidFill>
                  <a:srgbClr val="000000"/>
                </a:solidFill>
                <a:latin typeface="" charset="0"/>
              </a:rPr>
              <a:t>SE</a:t>
            </a:r>
            <a:r>
              <a:rPr lang="zh-CN" altLang="en-US" sz="2400" b="1" smtClean="0">
                <a:solidFill>
                  <a:srgbClr val="000000"/>
                </a:solidFill>
                <a:latin typeface="" charset="0"/>
              </a:rPr>
              <a:t>的重要性</a:t>
            </a:r>
          </a:p>
          <a:p>
            <a:pPr lvl="1" eaLnBrk="1" hangingPunct="1">
              <a:buClr>
                <a:srgbClr val="CC0000"/>
              </a:buClr>
              <a:buSzPct val="90000"/>
              <a:buFont typeface="Wingdings" panose="05000000000000000000" pitchFamily="2" charset="2"/>
              <a:buChar char="v"/>
            </a:pPr>
            <a:r>
              <a:rPr lang="zh-CN" altLang="en-US" b="1" smtClean="0">
                <a:solidFill>
                  <a:srgbClr val="000000"/>
                </a:solidFill>
                <a:latin typeface="" charset="0"/>
              </a:rPr>
              <a:t>新的观点：软件决定计算机系统的价值</a:t>
            </a:r>
          </a:p>
          <a:p>
            <a:pPr lvl="1" eaLnBrk="1" hangingPunct="1">
              <a:buClr>
                <a:srgbClr val="CC0000"/>
              </a:buClr>
              <a:buSzPct val="90000"/>
              <a:buFont typeface="Wingdings" panose="05000000000000000000" pitchFamily="2" charset="2"/>
              <a:buChar char="v"/>
            </a:pPr>
            <a:r>
              <a:rPr lang="zh-CN" altLang="en-US" b="1" smtClean="0">
                <a:solidFill>
                  <a:srgbClr val="000000"/>
                </a:solidFill>
                <a:latin typeface="" charset="0"/>
              </a:rPr>
              <a:t>隐藏在计算机系统背后的困难</a:t>
            </a:r>
          </a:p>
          <a:p>
            <a:pPr lvl="2" eaLnBrk="1" hangingPunct="1">
              <a:buClr>
                <a:srgbClr val="0099CC"/>
              </a:buClr>
              <a:buSzPct val="90000"/>
              <a:buFont typeface="Wingdings" panose="05000000000000000000" pitchFamily="2" charset="2"/>
              <a:buChar char="Ø"/>
            </a:pPr>
            <a:r>
              <a:rPr lang="zh-CN" altLang="en-US" sz="2400" b="1" smtClean="0">
                <a:solidFill>
                  <a:srgbClr val="000000"/>
                </a:solidFill>
                <a:latin typeface="" charset="0"/>
              </a:rPr>
              <a:t>非编程问题，用计算机及开发环境本身无法解决。</a:t>
            </a:r>
          </a:p>
          <a:p>
            <a:pPr lvl="3" eaLnBrk="1" hangingPunct="1">
              <a:buClr>
                <a:srgbClr val="0099CC"/>
              </a:buClr>
              <a:buSzPct val="90000"/>
              <a:buFont typeface="Wingdings" panose="05000000000000000000" pitchFamily="2" charset="2"/>
              <a:buChar char="ü"/>
            </a:pPr>
            <a:r>
              <a:rPr lang="zh-CN" altLang="en-US" sz="2400" b="1" smtClean="0">
                <a:solidFill>
                  <a:srgbClr val="000000"/>
                </a:solidFill>
                <a:latin typeface="" charset="0"/>
              </a:rPr>
              <a:t>例如：预算、进度、用户需求的优先级处理等等问题。</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63A59AB5-4C9C-4184-A856-820CF7CA6439}" type="slidenum">
              <a:rPr kumimoji="0" lang="en-US" altLang="zh-CN" sz="2600" smtClean="0">
                <a:solidFill>
                  <a:schemeClr val="bg1"/>
                </a:solidFill>
              </a:rPr>
              <a:pPr>
                <a:spcBef>
                  <a:spcPct val="0"/>
                </a:spcBef>
                <a:buClrTx/>
                <a:buSzTx/>
                <a:buFontTx/>
                <a:buNone/>
              </a:pPr>
              <a:t>19</a:t>
            </a:fld>
            <a:endParaRPr kumimoji="0" lang="en-US" altLang="zh-CN" sz="2600" smtClean="0">
              <a:solidFill>
                <a:schemeClr val="bg1"/>
              </a:solidFill>
            </a:endParaRPr>
          </a:p>
        </p:txBody>
      </p:sp>
      <p:sp>
        <p:nvSpPr>
          <p:cNvPr id="27651" name="Rectangle 2"/>
          <p:cNvSpPr>
            <a:spLocks noGrp="1" noChangeArrowheads="1"/>
          </p:cNvSpPr>
          <p:nvPr>
            <p:ph type="title"/>
          </p:nvPr>
        </p:nvSpPr>
        <p:spPr>
          <a:xfrm>
            <a:off x="914400" y="536575"/>
            <a:ext cx="8001000" cy="838200"/>
          </a:xfrm>
        </p:spPr>
        <p:txBody>
          <a:bodyPr/>
          <a:lstStyle/>
          <a:p>
            <a:pPr eaLnBrk="1" hangingPunct="1"/>
            <a:r>
              <a:rPr lang="en-US" altLang="zh-CN" sz="5400" smtClean="0">
                <a:solidFill>
                  <a:srgbClr val="000000"/>
                </a:solidFill>
                <a:latin typeface="Monotype Corsiva" panose="03010101010201010101" pitchFamily="66" charset="0"/>
                <a:ea typeface="楷体_GB2312" pitchFamily="49" charset="-122"/>
              </a:rPr>
              <a:t>        Software   Engineering</a:t>
            </a:r>
          </a:p>
        </p:txBody>
      </p:sp>
      <p:sp>
        <p:nvSpPr>
          <p:cNvPr id="27652" name="Rectangle 3"/>
          <p:cNvSpPr>
            <a:spLocks noGrp="1" noChangeArrowheads="1"/>
          </p:cNvSpPr>
          <p:nvPr>
            <p:ph type="body" idx="1"/>
          </p:nvPr>
        </p:nvSpPr>
        <p:spPr>
          <a:xfrm>
            <a:off x="755650" y="1843088"/>
            <a:ext cx="8388350" cy="5014912"/>
          </a:xfrm>
        </p:spPr>
        <p:txBody>
          <a:bodyPr/>
          <a:lstStyle/>
          <a:p>
            <a:pPr eaLnBrk="1" hangingPunct="1">
              <a:lnSpc>
                <a:spcPct val="90000"/>
              </a:lnSpc>
              <a:buClr>
                <a:srgbClr val="0000FF"/>
              </a:buClr>
              <a:buFont typeface="Wingdings" panose="05000000000000000000" pitchFamily="2" charset="2"/>
              <a:buChar char="§"/>
            </a:pPr>
            <a:r>
              <a:rPr lang="en-US" altLang="zh-CN" b="1" smtClean="0"/>
              <a:t>IT</a:t>
            </a:r>
            <a:r>
              <a:rPr lang="zh-CN" altLang="en-US" b="1" smtClean="0"/>
              <a:t>技术人终究要走上管理职位吗？</a:t>
            </a:r>
          </a:p>
          <a:p>
            <a:pPr lvl="1" eaLnBrk="1" hangingPunct="1">
              <a:lnSpc>
                <a:spcPct val="90000"/>
              </a:lnSpc>
              <a:buClr>
                <a:srgbClr val="0000FF"/>
              </a:buClr>
              <a:buFont typeface="Wingdings" panose="05000000000000000000" pitchFamily="2" charset="2"/>
              <a:buChar char="§"/>
            </a:pPr>
            <a:r>
              <a:rPr lang="zh-CN" altLang="en-US" b="1" smtClean="0"/>
              <a:t>理由之一：技术生命有限</a:t>
            </a:r>
            <a:r>
              <a:rPr lang="zh-CN" altLang="en-US" smtClean="0"/>
              <a:t> </a:t>
            </a:r>
          </a:p>
          <a:p>
            <a:pPr lvl="1" eaLnBrk="1" hangingPunct="1">
              <a:lnSpc>
                <a:spcPct val="90000"/>
              </a:lnSpc>
              <a:buClr>
                <a:srgbClr val="0000FF"/>
              </a:buClr>
              <a:buFont typeface="Wingdings" panose="05000000000000000000" pitchFamily="2" charset="2"/>
              <a:buChar char="§"/>
            </a:pPr>
            <a:r>
              <a:rPr lang="zh-CN" altLang="en-US" b="1" smtClean="0"/>
              <a:t>理由之二：从技术到管理有着天然优势</a:t>
            </a:r>
            <a:r>
              <a:rPr lang="zh-CN" altLang="en-US" smtClean="0"/>
              <a:t> </a:t>
            </a:r>
          </a:p>
          <a:p>
            <a:pPr lvl="2" eaLnBrk="1" hangingPunct="1">
              <a:lnSpc>
                <a:spcPct val="90000"/>
              </a:lnSpc>
              <a:buClr>
                <a:srgbClr val="0099CC"/>
              </a:buClr>
              <a:buSzPct val="95000"/>
              <a:buFont typeface="Wingdings" panose="05000000000000000000" pitchFamily="2" charset="2"/>
              <a:buChar char="Ø"/>
            </a:pPr>
            <a:r>
              <a:rPr lang="en-US" altLang="zh-CN" sz="2400" b="1" smtClean="0"/>
              <a:t>IT</a:t>
            </a:r>
            <a:r>
              <a:rPr lang="zh-CN" altLang="en-US" sz="2400" b="1" smtClean="0"/>
              <a:t>行业通常都是</a:t>
            </a:r>
            <a:r>
              <a:rPr lang="zh-CN" altLang="en-US" sz="2400" b="1" u="sng" smtClean="0">
                <a:solidFill>
                  <a:srgbClr val="0000FF"/>
                </a:solidFill>
              </a:rPr>
              <a:t>团队</a:t>
            </a:r>
            <a:r>
              <a:rPr lang="zh-CN" altLang="en-US" sz="2400" b="1" smtClean="0"/>
              <a:t>合作的成果，所以当一个人经验逐渐成熟，他就有责任也有义务带“菜鸟”一起工作。</a:t>
            </a:r>
            <a:r>
              <a:rPr lang="zh-CN" altLang="en-US" smtClean="0"/>
              <a:t> </a:t>
            </a:r>
          </a:p>
          <a:p>
            <a:pPr lvl="2" eaLnBrk="1" hangingPunct="1">
              <a:lnSpc>
                <a:spcPct val="90000"/>
              </a:lnSpc>
              <a:buClr>
                <a:srgbClr val="0099CC"/>
              </a:buClr>
              <a:buSzPct val="95000"/>
              <a:buFont typeface="Wingdings" panose="05000000000000000000" pitchFamily="2" charset="2"/>
              <a:buChar char="Ø"/>
            </a:pPr>
            <a:r>
              <a:rPr lang="zh-CN" altLang="en-US" sz="2400" b="1" smtClean="0"/>
              <a:t>从技术人员到管理人员的发展有些并非刻意安排发展，常常是在潜移默化中就成长为一名优秀的</a:t>
            </a:r>
            <a:r>
              <a:rPr lang="zh-CN" altLang="en-US" sz="2400" b="1" u="sng" smtClean="0">
                <a:solidFill>
                  <a:srgbClr val="0000FF"/>
                </a:solidFill>
              </a:rPr>
              <a:t>项目经理</a:t>
            </a:r>
            <a:r>
              <a:rPr lang="zh-CN" altLang="en-US" sz="2400" b="1" smtClean="0"/>
              <a:t>，甚至更高级别的管理人员。 </a:t>
            </a:r>
          </a:p>
          <a:p>
            <a:pPr lvl="1" eaLnBrk="1" hangingPunct="1">
              <a:lnSpc>
                <a:spcPct val="90000"/>
              </a:lnSpc>
              <a:buClr>
                <a:srgbClr val="0000FF"/>
              </a:buClr>
              <a:buFont typeface="Wingdings" panose="05000000000000000000" pitchFamily="2" charset="2"/>
              <a:buChar char="§"/>
            </a:pPr>
            <a:r>
              <a:rPr lang="zh-CN" altLang="en-US" b="1" smtClean="0"/>
              <a:t>理由之三：工程管理发展前景无限广阔。</a:t>
            </a:r>
            <a:r>
              <a:rPr lang="zh-CN" altLang="en-US" smtClean="0"/>
              <a:t> </a:t>
            </a:r>
            <a:endParaRPr lang="zh-CN" altLang="en-US" sz="2000" b="1" smtClean="0">
              <a:solidFill>
                <a:srgbClr val="000000"/>
              </a:solidFill>
              <a:latin typeface="" charset="0"/>
            </a:endParaRPr>
          </a:p>
          <a:p>
            <a:pPr eaLnBrk="1" hangingPunct="1">
              <a:lnSpc>
                <a:spcPct val="90000"/>
              </a:lnSpc>
              <a:buClr>
                <a:srgbClr val="0000FF"/>
              </a:buClr>
              <a:buFont typeface="Wingdings" panose="05000000000000000000" pitchFamily="2" charset="2"/>
              <a:buChar char="§"/>
            </a:pPr>
            <a:r>
              <a:rPr lang="zh-CN" altLang="en-US" sz="2400" b="1" smtClean="0">
                <a:solidFill>
                  <a:srgbClr val="000000"/>
                </a:solidFill>
                <a:latin typeface="" charset="0"/>
              </a:rPr>
              <a:t>随着时间的推移</a:t>
            </a:r>
            <a:r>
              <a:rPr lang="en-US" altLang="zh-CN" sz="2400" b="1" smtClean="0">
                <a:solidFill>
                  <a:srgbClr val="000000"/>
                </a:solidFill>
                <a:latin typeface="" charset="0"/>
              </a:rPr>
              <a:t>, </a:t>
            </a:r>
            <a:r>
              <a:rPr lang="zh-CN" altLang="en-US" sz="2400" b="1" smtClean="0">
                <a:solidFill>
                  <a:srgbClr val="000000"/>
                </a:solidFill>
                <a:latin typeface="" charset="0"/>
              </a:rPr>
              <a:t>年龄的增长，能力和经验的积累，你不会满足于仅仅做一名程序员吧</a:t>
            </a:r>
            <a:r>
              <a:rPr lang="en-US" altLang="zh-CN" sz="2400" b="1" smtClean="0">
                <a:solidFill>
                  <a:srgbClr val="000000"/>
                </a:solidFill>
                <a:latin typeface="" charset="0"/>
              </a:rPr>
              <a:t>? </a:t>
            </a:r>
            <a:r>
              <a:rPr lang="zh-CN" altLang="en-US" sz="2400" b="1" smtClean="0">
                <a:solidFill>
                  <a:srgbClr val="000000"/>
                </a:solidFill>
                <a:latin typeface="" charset="0"/>
              </a:rPr>
              <a:t>不介意做一个项目经理吧？</a:t>
            </a:r>
          </a:p>
          <a:p>
            <a:pPr eaLnBrk="1" hangingPunct="1">
              <a:lnSpc>
                <a:spcPct val="90000"/>
              </a:lnSpc>
              <a:buClr>
                <a:srgbClr val="0000FF"/>
              </a:buClr>
              <a:buFont typeface="Wingdings" panose="05000000000000000000" pitchFamily="2" charset="2"/>
              <a:buChar char="§"/>
            </a:pPr>
            <a:r>
              <a:rPr lang="zh-CN" altLang="en-US" b="1" smtClean="0">
                <a:solidFill>
                  <a:srgbClr val="000000"/>
                </a:solidFill>
                <a:latin typeface="" charset="0"/>
              </a:rPr>
              <a:t>那好，接下来</a:t>
            </a:r>
            <a:r>
              <a:rPr lang="zh-CN" altLang="en-US" b="1" smtClean="0">
                <a:solidFill>
                  <a:srgbClr val="CC0000"/>
                </a:solidFill>
                <a:latin typeface="" charset="0"/>
              </a:rPr>
              <a:t>请您试做一次项目经理！</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4400" y="502568"/>
            <a:ext cx="8001000" cy="838200"/>
          </a:xfrm>
        </p:spPr>
        <p:txBody>
          <a:bodyPr/>
          <a:lstStyle/>
          <a:p>
            <a:r>
              <a:rPr lang="en-US" altLang="zh-CN" sz="5400" dirty="0" smtClean="0">
                <a:solidFill>
                  <a:srgbClr val="000000"/>
                </a:solidFill>
                <a:latin typeface="Monotype Corsiva" panose="03010101010201010101" pitchFamily="66" charset="0"/>
                <a:ea typeface="楷体_GB2312" pitchFamily="49" charset="-122"/>
              </a:rPr>
              <a:t>       Software   </a:t>
            </a:r>
            <a:r>
              <a:rPr lang="en-US" altLang="zh-CN" sz="5400" dirty="0">
                <a:solidFill>
                  <a:srgbClr val="000000"/>
                </a:solidFill>
                <a:latin typeface="Monotype Corsiva" panose="03010101010201010101" pitchFamily="66" charset="0"/>
                <a:ea typeface="楷体_GB2312" pitchFamily="49" charset="-122"/>
              </a:rPr>
              <a:t>Engineering</a:t>
            </a:r>
            <a:endParaRPr lang="zh-CN" altLang="en-US" dirty="0"/>
          </a:p>
        </p:txBody>
      </p:sp>
      <p:sp>
        <p:nvSpPr>
          <p:cNvPr id="3" name="内容占位符 2"/>
          <p:cNvSpPr>
            <a:spLocks noGrp="1"/>
          </p:cNvSpPr>
          <p:nvPr>
            <p:ph idx="1"/>
          </p:nvPr>
        </p:nvSpPr>
        <p:spPr>
          <a:xfrm>
            <a:off x="755576" y="1844824"/>
            <a:ext cx="8388424" cy="5013176"/>
          </a:xfrm>
        </p:spPr>
        <p:txBody>
          <a:bodyPr/>
          <a:lstStyle/>
          <a:p>
            <a:pPr algn="just">
              <a:spcAft>
                <a:spcPts val="0"/>
              </a:spcAft>
            </a:pPr>
            <a:r>
              <a:rPr lang="zh-CN" altLang="zh-CN" b="1" kern="100" dirty="0">
                <a:latin typeface="Calibri" panose="020F0502020204030204" pitchFamily="34" charset="0"/>
                <a:ea typeface="宋体" panose="02010600030101010101" pitchFamily="2" charset="-122"/>
                <a:cs typeface="Times New Roman" panose="02020603050405020304" pitchFamily="18" charset="0"/>
              </a:rPr>
              <a:t>要想成长为一名高级软件工程师</a:t>
            </a:r>
            <a:r>
              <a:rPr lang="zh-CN" altLang="zh-CN" b="1" kern="100" dirty="0" smtClean="0">
                <a:latin typeface="Calibri" panose="020F0502020204030204" pitchFamily="34" charset="0"/>
                <a:ea typeface="宋体" panose="02010600030101010101" pitchFamily="2" charset="-122"/>
                <a:cs typeface="Times New Roman" panose="02020603050405020304" pitchFamily="18" charset="0"/>
              </a:rPr>
              <a:t>需注重</a:t>
            </a:r>
            <a:r>
              <a:rPr lang="zh-CN" altLang="zh-CN" b="1" kern="100" dirty="0">
                <a:latin typeface="Calibri" panose="020F0502020204030204" pitchFamily="34" charset="0"/>
                <a:ea typeface="宋体" panose="02010600030101010101" pitchFamily="2" charset="-122"/>
                <a:cs typeface="Times New Roman" panose="02020603050405020304" pitchFamily="18" charset="0"/>
              </a:rPr>
              <a:t>哪些方面</a:t>
            </a:r>
            <a:r>
              <a:rPr lang="zh-CN" altLang="zh-CN" b="1" kern="100" dirty="0" smtClean="0">
                <a:latin typeface="Calibri" panose="020F0502020204030204" pitchFamily="34" charset="0"/>
                <a:ea typeface="宋体" panose="02010600030101010101" pitchFamily="2" charset="-122"/>
                <a:cs typeface="Times New Roman" panose="02020603050405020304" pitchFamily="18" charset="0"/>
              </a:rPr>
              <a:t>？</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lvl="1" algn="just">
              <a:spcAft>
                <a:spcPts val="0"/>
              </a:spcAft>
            </a:pPr>
            <a:endParaRPr lang="en-US" altLang="zh-CN" kern="100" dirty="0" smtClean="0">
              <a:latin typeface="Calibri" panose="020F0502020204030204" pitchFamily="34" charset="0"/>
              <a:ea typeface="宋体" panose="02010600030101010101" pitchFamily="2" charset="-122"/>
              <a:cs typeface="Times New Roman" panose="02020603050405020304" pitchFamily="18" charset="0"/>
            </a:endParaRPr>
          </a:p>
          <a:p>
            <a:pPr lvl="1" algn="just">
              <a:spcAft>
                <a:spcPts val="0"/>
              </a:spcAft>
            </a:pPr>
            <a:r>
              <a:rPr lang="zh-CN" altLang="zh-CN" kern="100" dirty="0" smtClean="0">
                <a:latin typeface="Calibri" panose="020F0502020204030204" pitchFamily="34" charset="0"/>
                <a:ea typeface="宋体" panose="02010600030101010101" pitchFamily="2" charset="-122"/>
                <a:cs typeface="Times New Roman" panose="02020603050405020304" pitchFamily="18" charset="0"/>
              </a:rPr>
              <a:t>能否</a:t>
            </a:r>
            <a:r>
              <a:rPr lang="zh-CN" altLang="zh-CN" b="1" u="heavy" kern="100" dirty="0">
                <a:solidFill>
                  <a:srgbClr val="FF0000"/>
                </a:solidFill>
                <a:latin typeface="Calibri" panose="020F0502020204030204" pitchFamily="34" charset="0"/>
                <a:ea typeface="宋体" panose="02010600030101010101" pitchFamily="2" charset="-122"/>
                <a:cs typeface="Times New Roman" panose="02020603050405020304" pitchFamily="18" charset="0"/>
              </a:rPr>
              <a:t>成长</a:t>
            </a:r>
            <a:r>
              <a:rPr lang="zh-CN" altLang="zh-CN" kern="100" dirty="0">
                <a:latin typeface="Calibri" panose="020F0502020204030204" pitchFamily="34" charset="0"/>
                <a:ea typeface="宋体" panose="02010600030101010101" pitchFamily="2" charset="-122"/>
                <a:cs typeface="Times New Roman" panose="02020603050405020304" pitchFamily="18" charset="0"/>
              </a:rPr>
              <a:t>为一名高级软件工程师往往与所处的行业、所从事的岗位以及自主学习有密切的关系。高级软件工程师不仅要有较强的技术研发能力，同时也要有较强的</a:t>
            </a:r>
            <a:r>
              <a:rPr lang="zh-CN" altLang="zh-CN" b="1" u="heavy" kern="100" dirty="0">
                <a:solidFill>
                  <a:srgbClr val="FF0000"/>
                </a:solidFill>
                <a:latin typeface="Calibri" panose="020F0502020204030204" pitchFamily="34" charset="0"/>
                <a:ea typeface="宋体" panose="02010600030101010101" pitchFamily="2" charset="-122"/>
                <a:cs typeface="Times New Roman" panose="02020603050405020304" pitchFamily="18" charset="0"/>
              </a:rPr>
              <a:t>行业认知能力</a:t>
            </a:r>
            <a:r>
              <a:rPr lang="zh-CN" altLang="zh-CN" kern="100" dirty="0">
                <a:latin typeface="Calibri" panose="020F0502020204030204" pitchFamily="34" charset="0"/>
                <a:ea typeface="宋体" panose="02010600030101010101" pitchFamily="2" charset="-122"/>
                <a:cs typeface="Times New Roman" panose="02020603050405020304" pitchFamily="18" charset="0"/>
              </a:rPr>
              <a:t>，能够针对于不同的应用场景给出针对性的解决方案，而且要能紧跟技术发展趋势不断完善技术方案</a:t>
            </a:r>
            <a:r>
              <a:rPr lang="zh-CN" altLang="zh-CN" kern="100" dirty="0" smtClean="0">
                <a:latin typeface="Calibri" panose="020F0502020204030204" pitchFamily="34" charset="0"/>
                <a:ea typeface="宋体" panose="02010600030101010101" pitchFamily="2" charset="-122"/>
                <a:cs typeface="Times New Roman" panose="02020603050405020304" pitchFamily="18" charset="0"/>
              </a:rPr>
              <a:t>。</a:t>
            </a:r>
            <a:endParaRPr lang="en-US" altLang="zh-CN" kern="100" dirty="0" smtClean="0">
              <a:latin typeface="Calibri" panose="020F0502020204030204" pitchFamily="34" charset="0"/>
              <a:ea typeface="宋体" panose="02010600030101010101" pitchFamily="2" charset="-122"/>
              <a:cs typeface="Times New Roman" panose="02020603050405020304" pitchFamily="18" charset="0"/>
            </a:endParaRPr>
          </a:p>
          <a:p>
            <a:pPr lvl="2" algn="just">
              <a:spcAft>
                <a:spcPts val="0"/>
              </a:spcAft>
            </a:pPr>
            <a:r>
              <a:rPr lang="zh-CN" altLang="en-US" b="1" kern="100" dirty="0">
                <a:latin typeface="Calibri" panose="020F0502020204030204" pitchFamily="34" charset="0"/>
                <a:ea typeface="宋体" panose="02010600030101010101" pitchFamily="2" charset="-122"/>
                <a:cs typeface="Times New Roman" panose="02020603050405020304" pitchFamily="18" charset="0"/>
              </a:rPr>
              <a:t>高级软件工程</a:t>
            </a:r>
            <a:r>
              <a:rPr lang="zh-CN" altLang="en-US" b="1" kern="100" dirty="0" smtClean="0">
                <a:latin typeface="Calibri" panose="020F0502020204030204" pitchFamily="34" charset="0"/>
                <a:ea typeface="宋体" panose="02010600030101010101" pitchFamily="2" charset="-122"/>
                <a:cs typeface="Times New Roman" panose="02020603050405020304" pitchFamily="18" charset="0"/>
              </a:rPr>
              <a:t>师的下一步可能出任项目经理（暂且不说</a:t>
            </a:r>
            <a:r>
              <a:rPr lang="zh-CN" altLang="en-US" kern="100" dirty="0" smtClean="0">
                <a:latin typeface="Calibri" panose="020F0502020204030204" pitchFamily="34" charset="0"/>
                <a:ea typeface="宋体" panose="02010600030101010101" pitchFamily="2" charset="-122"/>
                <a:cs typeface="Times New Roman" panose="02020603050405020304" pitchFamily="18" charset="0"/>
              </a:rPr>
              <a:t>）</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lvl="1" algn="just">
              <a:spcAft>
                <a:spcPts val="0"/>
              </a:spcAft>
            </a:pPr>
            <a:r>
              <a:rPr lang="zh-CN" altLang="zh-CN" kern="100" dirty="0">
                <a:latin typeface="Calibri" panose="020F0502020204030204" pitchFamily="34" charset="0"/>
                <a:ea typeface="宋体" panose="02010600030101010101" pitchFamily="2" charset="-122"/>
                <a:cs typeface="Times New Roman" panose="02020603050405020304" pitchFamily="18" charset="0"/>
              </a:rPr>
              <a:t>对于一名初级软件开发人员来说，要想成长为一名高级软件工程师，可以按照以下路线发展</a:t>
            </a:r>
            <a:r>
              <a:rPr lang="zh-CN" altLang="zh-CN" kern="100" dirty="0" smtClean="0">
                <a:latin typeface="Calibri" panose="020F0502020204030204" pitchFamily="34" charset="0"/>
                <a:ea typeface="宋体" panose="02010600030101010101" pitchFamily="2" charset="-122"/>
                <a:cs typeface="Times New Roman" panose="02020603050405020304" pitchFamily="18" charset="0"/>
              </a:rPr>
              <a:t>：</a:t>
            </a:r>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p:txBody>
      </p:sp>
      <p:sp>
        <p:nvSpPr>
          <p:cNvPr id="4" name="灯片编号占位符 3"/>
          <p:cNvSpPr>
            <a:spLocks noGrp="1"/>
          </p:cNvSpPr>
          <p:nvPr>
            <p:ph type="sldNum" sz="quarter" idx="12"/>
          </p:nvPr>
        </p:nvSpPr>
        <p:spPr/>
        <p:txBody>
          <a:bodyPr/>
          <a:lstStyle/>
          <a:p>
            <a:pPr>
              <a:defRPr/>
            </a:pPr>
            <a:fld id="{A3A4B297-6F04-4D8B-9939-ADD601DF66CC}" type="slidenum">
              <a:rPr lang="en-US" altLang="zh-CN" smtClean="0"/>
              <a:pPr>
                <a:defRPr/>
              </a:pPr>
              <a:t>2</a:t>
            </a:fld>
            <a:endParaRPr lang="en-US" altLang="zh-CN"/>
          </a:p>
        </p:txBody>
      </p:sp>
    </p:spTree>
    <p:extLst>
      <p:ext uri="{BB962C8B-B14F-4D97-AF65-F5344CB8AC3E}">
        <p14:creationId xmlns:p14="http://schemas.microsoft.com/office/powerpoint/2010/main" val="61544940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D10DA8E7-EB40-411B-8E5D-7F0C81DFCCC6}" type="slidenum">
              <a:rPr kumimoji="0" lang="en-US" altLang="zh-CN" sz="2600" smtClean="0">
                <a:solidFill>
                  <a:schemeClr val="bg1"/>
                </a:solidFill>
              </a:rPr>
              <a:pPr>
                <a:spcBef>
                  <a:spcPct val="0"/>
                </a:spcBef>
                <a:buClrTx/>
                <a:buSzTx/>
                <a:buFontTx/>
                <a:buNone/>
              </a:pPr>
              <a:t>20</a:t>
            </a:fld>
            <a:endParaRPr kumimoji="0" lang="en-US" altLang="zh-CN" sz="2600" smtClean="0">
              <a:solidFill>
                <a:schemeClr val="bg1"/>
              </a:solidFill>
            </a:endParaRPr>
          </a:p>
        </p:txBody>
      </p:sp>
      <p:sp>
        <p:nvSpPr>
          <p:cNvPr id="28675" name="Rectangle 2"/>
          <p:cNvSpPr>
            <a:spLocks noGrp="1" noChangeArrowheads="1"/>
          </p:cNvSpPr>
          <p:nvPr>
            <p:ph type="title"/>
          </p:nvPr>
        </p:nvSpPr>
        <p:spPr>
          <a:xfrm>
            <a:off x="914400" y="533400"/>
            <a:ext cx="8001000" cy="838200"/>
          </a:xfrm>
        </p:spPr>
        <p:txBody>
          <a:bodyPr/>
          <a:lstStyle/>
          <a:p>
            <a:pPr eaLnBrk="1" hangingPunct="1"/>
            <a:r>
              <a:rPr lang="en-US" altLang="zh-CN" sz="5400" smtClean="0">
                <a:solidFill>
                  <a:srgbClr val="000000"/>
                </a:solidFill>
                <a:latin typeface="Monotype Corsiva" panose="03010101010201010101" pitchFamily="66" charset="0"/>
                <a:ea typeface="楷体_GB2312" pitchFamily="49" charset="-122"/>
              </a:rPr>
              <a:t>        Software   Engineering</a:t>
            </a:r>
          </a:p>
        </p:txBody>
      </p:sp>
      <p:sp>
        <p:nvSpPr>
          <p:cNvPr id="28676" name="Rectangle 3"/>
          <p:cNvSpPr>
            <a:spLocks noGrp="1" noChangeArrowheads="1"/>
          </p:cNvSpPr>
          <p:nvPr>
            <p:ph type="body" idx="1"/>
          </p:nvPr>
        </p:nvSpPr>
        <p:spPr>
          <a:xfrm>
            <a:off x="762000" y="1752600"/>
            <a:ext cx="8382000" cy="5105400"/>
          </a:xfrm>
        </p:spPr>
        <p:txBody>
          <a:bodyPr/>
          <a:lstStyle/>
          <a:p>
            <a:pPr eaLnBrk="1" hangingPunct="1">
              <a:spcBef>
                <a:spcPct val="50000"/>
              </a:spcBef>
              <a:buClrTx/>
              <a:buSzTx/>
              <a:buFontTx/>
              <a:buNone/>
            </a:pPr>
            <a:r>
              <a:rPr lang="en-US" altLang="zh-CN" sz="3200" b="1" smtClean="0">
                <a:solidFill>
                  <a:srgbClr val="003300"/>
                </a:solidFill>
                <a:latin typeface="楷体_GB2312" pitchFamily="49" charset="-122"/>
                <a:ea typeface="楷体_GB2312" pitchFamily="49" charset="-122"/>
              </a:rPr>
              <a:t>    </a:t>
            </a:r>
            <a:r>
              <a:rPr lang="zh-CN" altLang="en-US" sz="3200" b="1" smtClean="0">
                <a:solidFill>
                  <a:srgbClr val="003300"/>
                </a:solidFill>
                <a:latin typeface="楷体_GB2312" pitchFamily="49" charset="-122"/>
                <a:ea typeface="楷体_GB2312" pitchFamily="49" charset="-122"/>
              </a:rPr>
              <a:t>项 目 管 理</a:t>
            </a:r>
            <a:r>
              <a:rPr lang="en-US" altLang="zh-CN" sz="3200" b="1" smtClean="0">
                <a:solidFill>
                  <a:srgbClr val="003300"/>
                </a:solidFill>
                <a:latin typeface="楷体_GB2312" pitchFamily="49" charset="-122"/>
                <a:ea typeface="楷体_GB2312" pitchFamily="49" charset="-122"/>
              </a:rPr>
              <a:t>----</a:t>
            </a:r>
            <a:r>
              <a:rPr lang="zh-CN" altLang="en-US" sz="3200" b="1" smtClean="0">
                <a:solidFill>
                  <a:srgbClr val="003300"/>
                </a:solidFill>
                <a:latin typeface="楷体_GB2312" pitchFamily="49" charset="-122"/>
                <a:ea typeface="楷体_GB2312" pitchFamily="49" charset="-122"/>
              </a:rPr>
              <a:t>案 例 分 析（虚拟） </a:t>
            </a:r>
          </a:p>
          <a:p>
            <a:pPr eaLnBrk="1" hangingPunct="1">
              <a:spcBef>
                <a:spcPct val="50000"/>
              </a:spcBef>
              <a:buClrTx/>
              <a:buSzTx/>
              <a:buFontTx/>
              <a:buNone/>
            </a:pPr>
            <a:r>
              <a:rPr lang="zh-CN" altLang="en-US" sz="2400" b="1" smtClean="0"/>
              <a:t>          </a:t>
            </a:r>
            <a:r>
              <a:rPr lang="en-US" altLang="zh-CN" sz="2400" b="1" smtClean="0"/>
              <a:t>Government Business Process Automation</a:t>
            </a:r>
          </a:p>
          <a:p>
            <a:pPr eaLnBrk="1" hangingPunct="1">
              <a:spcBef>
                <a:spcPct val="50000"/>
              </a:spcBef>
              <a:buClrTx/>
              <a:buSzTx/>
              <a:buFontTx/>
              <a:buNone/>
            </a:pPr>
            <a:r>
              <a:rPr lang="en-US" altLang="zh-CN" sz="2400" b="1" smtClean="0">
                <a:latin typeface="Times New Roman" panose="02020603050405020304" pitchFamily="18" charset="0"/>
                <a:ea typeface="仿宋_GB2312" pitchFamily="49" charset="-122"/>
              </a:rPr>
              <a:t>     </a:t>
            </a:r>
            <a:r>
              <a:rPr lang="zh-CN" altLang="en-US" sz="2400" b="1" smtClean="0">
                <a:latin typeface="宋体" panose="02010600030101010101" pitchFamily="2" charset="-122"/>
              </a:rPr>
              <a:t>某城市人民政府进行机构改革，新成立了一个部门</a:t>
            </a:r>
            <a:r>
              <a:rPr lang="en-US" altLang="zh-CN" sz="2400" b="1" smtClean="0">
                <a:latin typeface="Times New Roman" panose="02020603050405020304" pitchFamily="18" charset="0"/>
              </a:rPr>
              <a:t>——</a:t>
            </a:r>
            <a:r>
              <a:rPr lang="zh-CN" altLang="en-US" sz="2400" b="1" smtClean="0">
                <a:latin typeface="宋体" panose="02010600030101010101" pitchFamily="2" charset="-122"/>
              </a:rPr>
              <a:t>城市管理办公室，负责城市水电、交通、环保、绿地等基础设施以及城市应急处理工作。为了使得新成立部门高效率运转，政府决定利用信息系统辅助该部门的日常业务。经过商讨，最终决定投资</a:t>
            </a:r>
            <a:r>
              <a:rPr lang="en-US" altLang="zh-CN" sz="2400" b="1" smtClean="0">
                <a:latin typeface="宋体" panose="02010600030101010101" pitchFamily="2" charset="-122"/>
              </a:rPr>
              <a:t>8000</a:t>
            </a:r>
            <a:r>
              <a:rPr lang="zh-CN" altLang="en-US" sz="2400" b="1" smtClean="0">
                <a:latin typeface="宋体" panose="02010600030101010101" pitchFamily="2" charset="-122"/>
              </a:rPr>
              <a:t>万元建立三套信息系统，一套是办公自动化系统，一套是数据采集与交换系统，一套是城市应急指挥调度系统，三个系统作为一个项目进行招标，经过激烈的竞争，最终选取了在系统集成、</a:t>
            </a:r>
            <a:r>
              <a:rPr lang="en-US" altLang="zh-CN" sz="2400" b="1" smtClean="0">
                <a:latin typeface="宋体" panose="02010600030101010101" pitchFamily="2" charset="-122"/>
              </a:rPr>
              <a:t>MIS</a:t>
            </a:r>
            <a:r>
              <a:rPr lang="zh-CN" altLang="en-US" sz="2400" b="1" smtClean="0">
                <a:latin typeface="宋体" panose="02010600030101010101" pitchFamily="2" charset="-122"/>
              </a:rPr>
              <a:t>、</a:t>
            </a:r>
            <a:r>
              <a:rPr lang="en-US" altLang="zh-CN" sz="2400" b="1" smtClean="0">
                <a:latin typeface="宋体" panose="02010600030101010101" pitchFamily="2" charset="-122"/>
              </a:rPr>
              <a:t>GIS</a:t>
            </a:r>
            <a:r>
              <a:rPr lang="zh-CN" altLang="en-US" sz="2400" b="1" smtClean="0">
                <a:latin typeface="宋体" panose="02010600030101010101" pitchFamily="2" charset="-122"/>
              </a:rPr>
              <a:t>方面经验丰富的</a:t>
            </a:r>
            <a:r>
              <a:rPr lang="en-US" altLang="zh-CN" sz="2400" b="1" smtClean="0">
                <a:latin typeface="宋体" panose="02010600030101010101" pitchFamily="2" charset="-122"/>
              </a:rPr>
              <a:t>A</a:t>
            </a:r>
            <a:r>
              <a:rPr lang="zh-CN" altLang="en-US" sz="2400" b="1" smtClean="0">
                <a:latin typeface="宋体" panose="02010600030101010101" pitchFamily="2" charset="-122"/>
              </a:rPr>
              <a:t>公司，项目建设周期为</a:t>
            </a:r>
            <a:r>
              <a:rPr lang="en-US" altLang="zh-CN" sz="2400" b="1" smtClean="0">
                <a:latin typeface="宋体" panose="02010600030101010101" pitchFamily="2" charset="-122"/>
              </a:rPr>
              <a:t>1</a:t>
            </a:r>
            <a:r>
              <a:rPr lang="zh-CN" altLang="en-US" sz="2400" b="1" smtClean="0">
                <a:latin typeface="宋体" panose="02010600030101010101" pitchFamily="2" charset="-122"/>
              </a:rPr>
              <a:t>年。</a:t>
            </a:r>
          </a:p>
          <a:p>
            <a:pPr eaLnBrk="1" hangingPunct="1">
              <a:spcBef>
                <a:spcPct val="50000"/>
              </a:spcBef>
              <a:buClrTx/>
              <a:buSzTx/>
              <a:buFontTx/>
              <a:buNone/>
            </a:pPr>
            <a:r>
              <a:rPr lang="zh-CN" altLang="en-US" sz="2000" b="1" smtClean="0">
                <a:latin typeface="Times New Roman" panose="02020603050405020304" pitchFamily="18" charset="0"/>
                <a:ea typeface="仿宋_GB2312" pitchFamily="49" charset="-122"/>
              </a:rPr>
              <a:t>  </a:t>
            </a:r>
            <a:endParaRPr lang="zh-CN" altLang="en-US" sz="2400" smtClean="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D496CC43-9814-468D-9540-1DE700F8EA4A}" type="slidenum">
              <a:rPr kumimoji="0" lang="en-US" altLang="zh-CN" sz="2600" smtClean="0">
                <a:solidFill>
                  <a:schemeClr val="bg1"/>
                </a:solidFill>
              </a:rPr>
              <a:pPr>
                <a:spcBef>
                  <a:spcPct val="0"/>
                </a:spcBef>
                <a:buClrTx/>
                <a:buSzTx/>
                <a:buFontTx/>
                <a:buNone/>
              </a:pPr>
              <a:t>21</a:t>
            </a:fld>
            <a:endParaRPr kumimoji="0" lang="en-US" altLang="zh-CN" sz="2600" smtClean="0">
              <a:solidFill>
                <a:schemeClr val="bg1"/>
              </a:solidFill>
            </a:endParaRPr>
          </a:p>
        </p:txBody>
      </p:sp>
      <p:sp>
        <p:nvSpPr>
          <p:cNvPr id="30723" name="Rectangle 2"/>
          <p:cNvSpPr>
            <a:spLocks noGrp="1" noChangeArrowheads="1"/>
          </p:cNvSpPr>
          <p:nvPr>
            <p:ph type="title"/>
          </p:nvPr>
        </p:nvSpPr>
        <p:spPr>
          <a:xfrm>
            <a:off x="914400" y="533400"/>
            <a:ext cx="8001000" cy="838200"/>
          </a:xfrm>
        </p:spPr>
        <p:txBody>
          <a:bodyPr/>
          <a:lstStyle/>
          <a:p>
            <a:pPr eaLnBrk="1" hangingPunct="1"/>
            <a:r>
              <a:rPr lang="en-US" altLang="zh-CN" sz="5400" smtClean="0">
                <a:solidFill>
                  <a:srgbClr val="000000"/>
                </a:solidFill>
                <a:latin typeface="Monotype Corsiva" panose="03010101010201010101" pitchFamily="66" charset="0"/>
                <a:ea typeface="楷体_GB2312" pitchFamily="49" charset="-122"/>
              </a:rPr>
              <a:t>        Software   Engineering</a:t>
            </a:r>
          </a:p>
        </p:txBody>
      </p:sp>
      <p:sp>
        <p:nvSpPr>
          <p:cNvPr id="30724" name="Rectangle 3"/>
          <p:cNvSpPr>
            <a:spLocks noGrp="1" noChangeArrowheads="1"/>
          </p:cNvSpPr>
          <p:nvPr>
            <p:ph type="body" idx="1"/>
          </p:nvPr>
        </p:nvSpPr>
        <p:spPr>
          <a:xfrm>
            <a:off x="762000" y="1752600"/>
            <a:ext cx="8382000" cy="5105400"/>
          </a:xfrm>
        </p:spPr>
        <p:txBody>
          <a:bodyPr/>
          <a:lstStyle/>
          <a:p>
            <a:pPr eaLnBrk="1" hangingPunct="1">
              <a:spcBef>
                <a:spcPct val="50000"/>
              </a:spcBef>
              <a:buClrTx/>
              <a:buSzTx/>
              <a:buFontTx/>
              <a:buNone/>
            </a:pPr>
            <a:r>
              <a:rPr lang="en-US" altLang="zh-CN" sz="2400" b="1" smtClean="0">
                <a:latin typeface="宋体" panose="02010600030101010101" pitchFamily="2" charset="-122"/>
              </a:rPr>
              <a:t>   </a:t>
            </a:r>
          </a:p>
          <a:p>
            <a:pPr eaLnBrk="1" hangingPunct="1">
              <a:spcBef>
                <a:spcPct val="50000"/>
              </a:spcBef>
              <a:buClrTx/>
              <a:buSzTx/>
              <a:buFontTx/>
              <a:buNone/>
            </a:pPr>
            <a:r>
              <a:rPr lang="en-US" altLang="zh-CN" sz="2400" b="1" smtClean="0">
                <a:latin typeface="宋体" panose="02010600030101010101" pitchFamily="2" charset="-122"/>
              </a:rPr>
              <a:t>   A</a:t>
            </a:r>
            <a:r>
              <a:rPr lang="zh-CN" altLang="en-US" sz="2400" b="1" smtClean="0">
                <a:latin typeface="宋体" panose="02010600030101010101" pitchFamily="2" charset="-122"/>
              </a:rPr>
              <a:t>公司经讨论确定成立一个由</a:t>
            </a:r>
            <a:r>
              <a:rPr lang="en-US" altLang="zh-CN" sz="2400" b="1" smtClean="0">
                <a:latin typeface="宋体" panose="02010600030101010101" pitchFamily="2" charset="-122"/>
              </a:rPr>
              <a:t>26</a:t>
            </a:r>
            <a:r>
              <a:rPr lang="zh-CN" altLang="en-US" sz="2400" b="1" smtClean="0">
                <a:latin typeface="宋体" panose="02010600030101010101" pitchFamily="2" charset="-122"/>
              </a:rPr>
              <a:t>人组成的项目开发小组，</a:t>
            </a:r>
          </a:p>
          <a:p>
            <a:pPr eaLnBrk="1" hangingPunct="1">
              <a:spcBef>
                <a:spcPct val="50000"/>
              </a:spcBef>
              <a:buClrTx/>
              <a:buSzTx/>
              <a:buFontTx/>
              <a:buNone/>
            </a:pPr>
            <a:r>
              <a:rPr lang="zh-CN" altLang="en-US" sz="2400" b="1" smtClean="0">
                <a:latin typeface="宋体" panose="02010600030101010101" pitchFamily="2" charset="-122"/>
              </a:rPr>
              <a:t>   并制订了大致的开发计划如下：</a:t>
            </a:r>
          </a:p>
          <a:p>
            <a:pPr eaLnBrk="1" hangingPunct="1">
              <a:spcBef>
                <a:spcPct val="50000"/>
              </a:spcBef>
              <a:buClrTx/>
              <a:buSzTx/>
              <a:buFontTx/>
              <a:buNone/>
            </a:pPr>
            <a:r>
              <a:rPr lang="zh-CN" altLang="en-US" sz="2400" b="1" smtClean="0">
                <a:latin typeface="宋体" panose="02010600030101010101" pitchFamily="2" charset="-122"/>
              </a:rPr>
              <a:t>    </a:t>
            </a:r>
            <a:r>
              <a:rPr lang="en-US" altLang="zh-CN" sz="2400" b="1" smtClean="0">
                <a:latin typeface="宋体" panose="02010600030101010101" pitchFamily="2" charset="-122"/>
              </a:rPr>
              <a:t>1. </a:t>
            </a:r>
            <a:r>
              <a:rPr lang="zh-CN" altLang="en-US" sz="2400" b="1" smtClean="0">
                <a:latin typeface="宋体" panose="02010600030101010101" pitchFamily="2" charset="-122"/>
              </a:rPr>
              <a:t>前期准备工作    二周</a:t>
            </a:r>
          </a:p>
          <a:p>
            <a:pPr eaLnBrk="1" hangingPunct="1">
              <a:spcBef>
                <a:spcPct val="50000"/>
              </a:spcBef>
              <a:buClrTx/>
              <a:buSzTx/>
              <a:buFontTx/>
              <a:buNone/>
            </a:pPr>
            <a:r>
              <a:rPr lang="zh-CN" altLang="en-US" sz="2400" b="1" smtClean="0">
                <a:latin typeface="宋体" panose="02010600030101010101" pitchFamily="2" charset="-122"/>
              </a:rPr>
              <a:t>    </a:t>
            </a:r>
            <a:r>
              <a:rPr lang="en-US" altLang="zh-CN" sz="2400" b="1" smtClean="0">
                <a:latin typeface="宋体" panose="02010600030101010101" pitchFamily="2" charset="-122"/>
              </a:rPr>
              <a:t>2. </a:t>
            </a:r>
            <a:r>
              <a:rPr lang="zh-CN" altLang="en-US" sz="2400" b="1" smtClean="0">
                <a:latin typeface="宋体" panose="02010600030101010101" pitchFamily="2" charset="-122"/>
              </a:rPr>
              <a:t>项目开发工作    </a:t>
            </a:r>
            <a:r>
              <a:rPr lang="en-US" altLang="zh-CN" sz="2400" b="1" smtClean="0">
                <a:latin typeface="宋体" panose="02010600030101010101" pitchFamily="2" charset="-122"/>
              </a:rPr>
              <a:t>9</a:t>
            </a:r>
            <a:r>
              <a:rPr lang="zh-CN" altLang="en-US" sz="2400" b="1" smtClean="0">
                <a:latin typeface="宋体" panose="02010600030101010101" pitchFamily="2" charset="-122"/>
              </a:rPr>
              <a:t>个月</a:t>
            </a:r>
          </a:p>
          <a:p>
            <a:pPr eaLnBrk="1" hangingPunct="1">
              <a:spcBef>
                <a:spcPct val="50000"/>
              </a:spcBef>
              <a:buClrTx/>
              <a:buSzTx/>
              <a:buFontTx/>
              <a:buNone/>
            </a:pPr>
            <a:r>
              <a:rPr lang="zh-CN" altLang="en-US" sz="2400" b="1" smtClean="0">
                <a:latin typeface="宋体" panose="02010600030101010101" pitchFamily="2" charset="-122"/>
              </a:rPr>
              <a:t>    </a:t>
            </a:r>
            <a:r>
              <a:rPr lang="en-US" altLang="zh-CN" sz="2400" b="1" smtClean="0">
                <a:latin typeface="宋体" panose="02010600030101010101" pitchFamily="2" charset="-122"/>
              </a:rPr>
              <a:t>3. </a:t>
            </a:r>
            <a:r>
              <a:rPr lang="zh-CN" altLang="en-US" sz="2400" b="1" smtClean="0">
                <a:latin typeface="宋体" panose="02010600030101010101" pitchFamily="2" charset="-122"/>
              </a:rPr>
              <a:t>系统试运行      </a:t>
            </a:r>
            <a:r>
              <a:rPr lang="en-US" altLang="zh-CN" sz="2400" b="1" smtClean="0">
                <a:latin typeface="宋体" panose="02010600030101010101" pitchFamily="2" charset="-122"/>
              </a:rPr>
              <a:t>2</a:t>
            </a:r>
            <a:r>
              <a:rPr lang="zh-CN" altLang="en-US" sz="2400" b="1" smtClean="0">
                <a:latin typeface="宋体" panose="02010600030101010101" pitchFamily="2" charset="-122"/>
              </a:rPr>
              <a:t>个月</a:t>
            </a:r>
          </a:p>
          <a:p>
            <a:pPr eaLnBrk="1" hangingPunct="1">
              <a:spcBef>
                <a:spcPct val="50000"/>
              </a:spcBef>
              <a:buClrTx/>
              <a:buSzTx/>
              <a:buFontTx/>
              <a:buNone/>
            </a:pPr>
            <a:r>
              <a:rPr lang="zh-CN" altLang="en-US" sz="2400" b="1" smtClean="0">
                <a:latin typeface="宋体" panose="02010600030101010101" pitchFamily="2" charset="-122"/>
              </a:rPr>
              <a:t>    </a:t>
            </a:r>
            <a:r>
              <a:rPr lang="en-US" altLang="zh-CN" sz="2400" b="1" smtClean="0">
                <a:latin typeface="宋体" panose="02010600030101010101" pitchFamily="2" charset="-122"/>
              </a:rPr>
              <a:t>4. </a:t>
            </a:r>
            <a:r>
              <a:rPr lang="zh-CN" altLang="en-US" sz="2400" b="1" smtClean="0">
                <a:latin typeface="宋体" panose="02010600030101010101" pitchFamily="2" charset="-122"/>
              </a:rPr>
              <a:t>系统验收        </a:t>
            </a:r>
            <a:r>
              <a:rPr lang="en-US" altLang="zh-CN" sz="2400" b="1" smtClean="0">
                <a:latin typeface="宋体" panose="02010600030101010101" pitchFamily="2" charset="-122"/>
              </a:rPr>
              <a:t>15</a:t>
            </a:r>
            <a:r>
              <a:rPr lang="zh-CN" altLang="en-US" sz="2400" b="1" smtClean="0">
                <a:latin typeface="宋体" panose="02010600030101010101" pitchFamily="2" charset="-122"/>
              </a:rPr>
              <a:t>天</a:t>
            </a:r>
          </a:p>
          <a:p>
            <a:pPr eaLnBrk="1" hangingPunct="1">
              <a:buFontTx/>
              <a:buNone/>
            </a:pPr>
            <a:endParaRPr lang="en-US" altLang="zh-CN" sz="2400" smtClean="0">
              <a:latin typeface="宋体" panose="02010600030101010101" pitchFamily="2" charset="-122"/>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B78E6957-CA5D-4492-98E5-AA0485EA6B1C}" type="slidenum">
              <a:rPr kumimoji="0" lang="en-US" altLang="zh-CN" sz="2600" smtClean="0">
                <a:solidFill>
                  <a:schemeClr val="bg1"/>
                </a:solidFill>
              </a:rPr>
              <a:pPr>
                <a:spcBef>
                  <a:spcPct val="0"/>
                </a:spcBef>
                <a:buClrTx/>
                <a:buSzTx/>
                <a:buFontTx/>
                <a:buNone/>
              </a:pPr>
              <a:t>22</a:t>
            </a:fld>
            <a:endParaRPr kumimoji="0" lang="en-US" altLang="zh-CN" sz="2600" smtClean="0">
              <a:solidFill>
                <a:schemeClr val="bg1"/>
              </a:solidFill>
            </a:endParaRPr>
          </a:p>
        </p:txBody>
      </p:sp>
      <p:sp>
        <p:nvSpPr>
          <p:cNvPr id="32771" name="Rectangle 2"/>
          <p:cNvSpPr>
            <a:spLocks noGrp="1" noChangeArrowheads="1"/>
          </p:cNvSpPr>
          <p:nvPr>
            <p:ph type="title"/>
          </p:nvPr>
        </p:nvSpPr>
        <p:spPr>
          <a:xfrm>
            <a:off x="914400" y="533400"/>
            <a:ext cx="8001000" cy="838200"/>
          </a:xfrm>
        </p:spPr>
        <p:txBody>
          <a:bodyPr/>
          <a:lstStyle/>
          <a:p>
            <a:pPr eaLnBrk="1" hangingPunct="1"/>
            <a:r>
              <a:rPr lang="en-US" altLang="zh-CN" sz="5400" smtClean="0">
                <a:solidFill>
                  <a:srgbClr val="000000"/>
                </a:solidFill>
                <a:latin typeface="Monotype Corsiva" panose="03010101010201010101" pitchFamily="66" charset="0"/>
                <a:ea typeface="楷体_GB2312" pitchFamily="49" charset="-122"/>
              </a:rPr>
              <a:t>        Software   Engineering</a:t>
            </a:r>
          </a:p>
        </p:txBody>
      </p:sp>
      <p:sp>
        <p:nvSpPr>
          <p:cNvPr id="21508" name="Rectangle 3"/>
          <p:cNvSpPr>
            <a:spLocks noGrp="1" noChangeArrowheads="1"/>
          </p:cNvSpPr>
          <p:nvPr>
            <p:ph type="body" idx="1"/>
          </p:nvPr>
        </p:nvSpPr>
        <p:spPr>
          <a:xfrm>
            <a:off x="762000" y="1752600"/>
            <a:ext cx="8382000" cy="5105400"/>
          </a:xfrm>
        </p:spPr>
        <p:txBody>
          <a:bodyPr/>
          <a:lstStyle/>
          <a:p>
            <a:pPr eaLnBrk="1" hangingPunct="1">
              <a:lnSpc>
                <a:spcPct val="90000"/>
              </a:lnSpc>
              <a:spcBef>
                <a:spcPct val="50000"/>
              </a:spcBef>
              <a:buClrTx/>
              <a:buSzTx/>
              <a:buFontTx/>
              <a:buNone/>
              <a:defRPr/>
            </a:pPr>
            <a:r>
              <a:rPr lang="zh-CN" altLang="en-US" sz="2400" b="1" dirty="0" smtClean="0">
                <a:latin typeface="宋体" pitchFamily="2" charset="-122"/>
              </a:rPr>
              <a:t>那么，</a:t>
            </a:r>
            <a:r>
              <a:rPr lang="zh-CN" altLang="en-US" sz="2400" b="1" u="wavyDbl" dirty="0" smtClean="0">
                <a:solidFill>
                  <a:srgbClr val="0000FF"/>
                </a:solidFill>
                <a:latin typeface="宋体" pitchFamily="2" charset="-122"/>
              </a:rPr>
              <a:t>未来的项目经理</a:t>
            </a:r>
            <a:r>
              <a:rPr lang="zh-CN" altLang="en-US" sz="2400" b="1" dirty="0" smtClean="0">
                <a:latin typeface="宋体" pitchFamily="2" charset="-122"/>
              </a:rPr>
              <a:t>，请你试着回答以下一些问题：</a:t>
            </a:r>
          </a:p>
          <a:p>
            <a:pPr eaLnBrk="1" hangingPunct="1">
              <a:lnSpc>
                <a:spcPct val="90000"/>
              </a:lnSpc>
              <a:spcBef>
                <a:spcPct val="50000"/>
              </a:spcBef>
              <a:buClrTx/>
              <a:buSzTx/>
              <a:buFontTx/>
              <a:buNone/>
              <a:defRPr/>
            </a:pPr>
            <a:r>
              <a:rPr lang="zh-CN" altLang="en-US" sz="2400" b="1" dirty="0" smtClean="0">
                <a:latin typeface="宋体" pitchFamily="2" charset="-122"/>
              </a:rPr>
              <a:t> </a:t>
            </a:r>
            <a:r>
              <a:rPr lang="en-US" altLang="zh-CN" sz="2400" b="1" dirty="0" smtClean="0">
                <a:latin typeface="宋体" pitchFamily="2" charset="-122"/>
              </a:rPr>
              <a:t>1.</a:t>
            </a:r>
            <a:r>
              <a:rPr lang="zh-CN" altLang="en-US" sz="2400" b="1" dirty="0" smtClean="0">
                <a:latin typeface="宋体" pitchFamily="2" charset="-122"/>
              </a:rPr>
              <a:t>你认为</a:t>
            </a:r>
            <a:r>
              <a:rPr lang="en-US" altLang="zh-CN" sz="2400" b="1" dirty="0" smtClean="0">
                <a:latin typeface="宋体" pitchFamily="2" charset="-122"/>
              </a:rPr>
              <a:t>9</a:t>
            </a:r>
            <a:r>
              <a:rPr lang="zh-CN" altLang="en-US" sz="2400" b="1" dirty="0" smtClean="0">
                <a:latin typeface="宋体" pitchFamily="2" charset="-122"/>
              </a:rPr>
              <a:t>个月完成项目开发有可能吗，依据是什么？</a:t>
            </a:r>
          </a:p>
          <a:p>
            <a:pPr eaLnBrk="1" hangingPunct="1">
              <a:lnSpc>
                <a:spcPct val="90000"/>
              </a:lnSpc>
              <a:spcBef>
                <a:spcPct val="50000"/>
              </a:spcBef>
              <a:buClrTx/>
              <a:buSzTx/>
              <a:buFontTx/>
              <a:buNone/>
              <a:defRPr/>
            </a:pPr>
            <a:r>
              <a:rPr lang="zh-CN" altLang="en-US" sz="2400" b="1" dirty="0" smtClean="0">
                <a:latin typeface="宋体" pitchFamily="2" charset="-122"/>
              </a:rPr>
              <a:t> </a:t>
            </a:r>
            <a:r>
              <a:rPr lang="en-US" altLang="zh-CN" sz="2400" b="1" dirty="0" smtClean="0">
                <a:latin typeface="宋体" pitchFamily="2" charset="-122"/>
              </a:rPr>
              <a:t>2.</a:t>
            </a:r>
            <a:r>
              <a:rPr lang="zh-CN" altLang="en-US" sz="2400" b="1" dirty="0" smtClean="0">
                <a:latin typeface="宋体" pitchFamily="2" charset="-122"/>
              </a:rPr>
              <a:t>根据你对城市管理的了解和猜测，试着综合评估一下这个项目拥有的资源。</a:t>
            </a:r>
          </a:p>
          <a:p>
            <a:pPr eaLnBrk="1" hangingPunct="1">
              <a:lnSpc>
                <a:spcPct val="90000"/>
              </a:lnSpc>
              <a:spcBef>
                <a:spcPct val="50000"/>
              </a:spcBef>
              <a:buClrTx/>
              <a:buSzTx/>
              <a:buFontTx/>
              <a:buNone/>
              <a:defRPr/>
            </a:pPr>
            <a:r>
              <a:rPr lang="zh-CN" altLang="en-US" sz="2400" b="1" dirty="0" smtClean="0">
                <a:latin typeface="宋体" pitchFamily="2" charset="-122"/>
              </a:rPr>
              <a:t> </a:t>
            </a:r>
            <a:r>
              <a:rPr lang="en-US" altLang="zh-CN" sz="2400" b="1" dirty="0" smtClean="0">
                <a:latin typeface="宋体" pitchFamily="2" charset="-122"/>
              </a:rPr>
              <a:t>3.</a:t>
            </a:r>
            <a:r>
              <a:rPr lang="zh-CN" altLang="en-US" sz="2400" b="1" dirty="0" smtClean="0">
                <a:latin typeface="宋体" pitchFamily="2" charset="-122"/>
              </a:rPr>
              <a:t>请为该项目建立一个风险表。</a:t>
            </a:r>
          </a:p>
          <a:p>
            <a:pPr eaLnBrk="1" hangingPunct="1">
              <a:lnSpc>
                <a:spcPct val="90000"/>
              </a:lnSpc>
              <a:spcBef>
                <a:spcPct val="50000"/>
              </a:spcBef>
              <a:buClrTx/>
              <a:buSzTx/>
              <a:buFontTx/>
              <a:buNone/>
              <a:defRPr/>
            </a:pPr>
            <a:r>
              <a:rPr lang="zh-CN" altLang="en-US" sz="2400" b="1" dirty="0" smtClean="0">
                <a:latin typeface="宋体" pitchFamily="2" charset="-122"/>
              </a:rPr>
              <a:t> </a:t>
            </a:r>
            <a:r>
              <a:rPr lang="en-US" altLang="zh-CN" sz="2400" b="1" dirty="0" smtClean="0">
                <a:latin typeface="宋体" pitchFamily="2" charset="-122"/>
              </a:rPr>
              <a:t>4.</a:t>
            </a:r>
            <a:r>
              <a:rPr lang="zh-CN" altLang="en-US" sz="2400" b="1" dirty="0" smtClean="0">
                <a:latin typeface="宋体" pitchFamily="2" charset="-122"/>
              </a:rPr>
              <a:t>选择你熟悉的工具确定这个项目的生存周期和项目进度表以及人员分工组织。</a:t>
            </a:r>
          </a:p>
          <a:p>
            <a:pPr eaLnBrk="1" hangingPunct="1">
              <a:lnSpc>
                <a:spcPct val="90000"/>
              </a:lnSpc>
              <a:spcBef>
                <a:spcPct val="50000"/>
              </a:spcBef>
              <a:buClrTx/>
              <a:buSzTx/>
              <a:buFontTx/>
              <a:buNone/>
              <a:defRPr/>
            </a:pPr>
            <a:r>
              <a:rPr lang="zh-CN" altLang="en-US" sz="2400" b="1" dirty="0" smtClean="0">
                <a:latin typeface="宋体" pitchFamily="2" charset="-122"/>
              </a:rPr>
              <a:t> </a:t>
            </a:r>
            <a:r>
              <a:rPr lang="en-US" altLang="zh-CN" sz="2400" b="1" dirty="0" smtClean="0">
                <a:latin typeface="宋体" pitchFamily="2" charset="-122"/>
              </a:rPr>
              <a:t>5.</a:t>
            </a:r>
            <a:r>
              <a:rPr lang="zh-CN" altLang="en-US" sz="2400" b="1" dirty="0" smtClean="0">
                <a:latin typeface="宋体" pitchFamily="2" charset="-122"/>
              </a:rPr>
              <a:t>为了确保项目质量，请谈一谈如何进行复审以及复审的时间、内容、方式。（以及如何开始启动项目测试等）</a:t>
            </a:r>
          </a:p>
          <a:p>
            <a:pPr eaLnBrk="1" hangingPunct="1">
              <a:lnSpc>
                <a:spcPct val="90000"/>
              </a:lnSpc>
              <a:spcBef>
                <a:spcPct val="50000"/>
              </a:spcBef>
              <a:buClrTx/>
              <a:buSzTx/>
              <a:buFontTx/>
              <a:buNone/>
              <a:defRPr/>
            </a:pPr>
            <a:r>
              <a:rPr lang="zh-CN" altLang="en-US" sz="2400" b="1" dirty="0" smtClean="0">
                <a:latin typeface="宋体" pitchFamily="2" charset="-122"/>
              </a:rPr>
              <a:t> </a:t>
            </a:r>
            <a:r>
              <a:rPr lang="en-US" altLang="zh-CN" sz="2400" b="1" dirty="0" smtClean="0">
                <a:latin typeface="宋体" pitchFamily="2" charset="-122"/>
              </a:rPr>
              <a:t>6.</a:t>
            </a:r>
            <a:r>
              <a:rPr lang="zh-CN" altLang="en-US" sz="2400" b="1" dirty="0" smtClean="0">
                <a:latin typeface="宋体" pitchFamily="2" charset="-122"/>
              </a:rPr>
              <a:t>请为该项目建一个配置管理库。</a:t>
            </a:r>
            <a:r>
              <a:rPr lang="en-US" altLang="zh-CN" sz="2400" b="1" dirty="0" smtClean="0">
                <a:latin typeface="宋体" pitchFamily="2" charset="-122"/>
              </a:rPr>
              <a:t>(</a:t>
            </a:r>
            <a:r>
              <a:rPr lang="zh-CN" altLang="en-US" sz="2400" b="1" dirty="0" smtClean="0">
                <a:latin typeface="宋体" pitchFamily="2" charset="-122"/>
              </a:rPr>
              <a:t>版本及软件零部件管理</a:t>
            </a:r>
            <a:r>
              <a:rPr lang="en-US" altLang="zh-CN" sz="2400" b="1" dirty="0" smtClean="0">
                <a:latin typeface="宋体" pitchFamily="2" charset="-122"/>
              </a:rPr>
              <a:t>)</a:t>
            </a:r>
          </a:p>
          <a:p>
            <a:pPr eaLnBrk="1" hangingPunct="1">
              <a:lnSpc>
                <a:spcPct val="90000"/>
              </a:lnSpc>
              <a:spcBef>
                <a:spcPct val="50000"/>
              </a:spcBef>
              <a:buClrTx/>
              <a:buSzTx/>
              <a:buFontTx/>
              <a:buNone/>
              <a:defRPr/>
            </a:pPr>
            <a:r>
              <a:rPr lang="en-US" altLang="zh-CN" sz="2400" b="1" dirty="0" smtClean="0">
                <a:latin typeface="宋体" pitchFamily="2" charset="-122"/>
              </a:rPr>
              <a:t> 7.</a:t>
            </a:r>
            <a:r>
              <a:rPr lang="zh-CN" altLang="en-US" sz="2400" b="1" dirty="0" smtClean="0">
                <a:latin typeface="宋体" pitchFamily="2" charset="-122"/>
              </a:rPr>
              <a:t>制订一份完整的软件开发计划书，格式自定。 </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FEE96662-72DB-4645-B75E-C4184CF0AFDA}" type="slidenum">
              <a:rPr kumimoji="0" lang="en-US" altLang="zh-CN" sz="2600" smtClean="0">
                <a:solidFill>
                  <a:schemeClr val="bg1"/>
                </a:solidFill>
              </a:rPr>
              <a:pPr>
                <a:spcBef>
                  <a:spcPct val="0"/>
                </a:spcBef>
                <a:buClrTx/>
                <a:buSzTx/>
                <a:buFontTx/>
                <a:buNone/>
              </a:pPr>
              <a:t>23</a:t>
            </a:fld>
            <a:endParaRPr kumimoji="0" lang="en-US" altLang="zh-CN" sz="2600" smtClean="0">
              <a:solidFill>
                <a:schemeClr val="bg1"/>
              </a:solidFill>
            </a:endParaRPr>
          </a:p>
        </p:txBody>
      </p:sp>
      <p:sp>
        <p:nvSpPr>
          <p:cNvPr id="34819" name="Rectangle 6"/>
          <p:cNvSpPr>
            <a:spLocks noGrp="1" noChangeArrowheads="1"/>
          </p:cNvSpPr>
          <p:nvPr>
            <p:ph type="title"/>
          </p:nvPr>
        </p:nvSpPr>
        <p:spPr>
          <a:xfrm>
            <a:off x="914400" y="503238"/>
            <a:ext cx="8001000" cy="838200"/>
          </a:xfrm>
        </p:spPr>
        <p:txBody>
          <a:bodyPr/>
          <a:lstStyle/>
          <a:p>
            <a:pPr eaLnBrk="1" hangingPunct="1"/>
            <a:r>
              <a:rPr lang="en-US" altLang="zh-CN" sz="5400" smtClean="0">
                <a:solidFill>
                  <a:srgbClr val="000000"/>
                </a:solidFill>
                <a:latin typeface="Monotype Corsiva" panose="03010101010201010101" pitchFamily="66" charset="0"/>
                <a:ea typeface="楷体_GB2312" pitchFamily="49" charset="-122"/>
              </a:rPr>
              <a:t>        Software   Engineering</a:t>
            </a:r>
          </a:p>
        </p:txBody>
      </p:sp>
      <p:sp>
        <p:nvSpPr>
          <p:cNvPr id="34820" name="Rectangle 7"/>
          <p:cNvSpPr>
            <a:spLocks noGrp="1" noChangeArrowheads="1"/>
          </p:cNvSpPr>
          <p:nvPr>
            <p:ph type="body" idx="1"/>
          </p:nvPr>
        </p:nvSpPr>
        <p:spPr>
          <a:xfrm>
            <a:off x="684213" y="1700213"/>
            <a:ext cx="8459787" cy="5157787"/>
          </a:xfrm>
        </p:spPr>
        <p:txBody>
          <a:bodyPr/>
          <a:lstStyle/>
          <a:p>
            <a:pPr eaLnBrk="1" hangingPunct="1">
              <a:lnSpc>
                <a:spcPts val="2800"/>
              </a:lnSpc>
              <a:buFontTx/>
              <a:buNone/>
            </a:pPr>
            <a:r>
              <a:rPr lang="zh-CN" altLang="en-US" b="1" dirty="0" smtClean="0">
                <a:latin typeface="宋体" panose="02010600030101010101" pitchFamily="2" charset="-122"/>
              </a:rPr>
              <a:t>而未来的项目经理也必须关注如下观点：</a:t>
            </a:r>
          </a:p>
          <a:p>
            <a:pPr eaLnBrk="1" hangingPunct="1">
              <a:lnSpc>
                <a:spcPts val="2800"/>
              </a:lnSpc>
              <a:buFontTx/>
              <a:buNone/>
            </a:pPr>
            <a:r>
              <a:rPr lang="en-US" altLang="zh-CN" sz="2400" b="1" dirty="0" smtClean="0">
                <a:latin typeface="Courier New" panose="02070309020205020404" pitchFamily="49" charset="0"/>
              </a:rPr>
              <a:t>1.</a:t>
            </a:r>
            <a:r>
              <a:rPr lang="zh-CN" altLang="en-US" sz="2400" b="1" dirty="0" smtClean="0">
                <a:latin typeface="Courier New" panose="02070309020205020404" pitchFamily="49" charset="0"/>
              </a:rPr>
              <a:t>工作量导向的软件研发项目管理是否完全合理？</a:t>
            </a:r>
          </a:p>
          <a:p>
            <a:pPr eaLnBrk="1" hangingPunct="1">
              <a:lnSpc>
                <a:spcPts val="2800"/>
              </a:lnSpc>
              <a:buFontTx/>
              <a:buNone/>
            </a:pPr>
            <a:r>
              <a:rPr lang="zh-CN" altLang="en-US" sz="2400" b="1" dirty="0" smtClean="0">
                <a:latin typeface="Courier New" panose="02070309020205020404" pitchFamily="49" charset="0"/>
              </a:rPr>
              <a:t> （例如：美工的工作量就不能仅仅以工作量来简单衡量。）</a:t>
            </a:r>
            <a:endParaRPr lang="en-US" altLang="zh-CN" sz="2400" b="1" dirty="0" smtClean="0">
              <a:latin typeface="Courier New" panose="02070309020205020404" pitchFamily="49" charset="0"/>
            </a:endParaRPr>
          </a:p>
          <a:p>
            <a:pPr eaLnBrk="1" hangingPunct="1">
              <a:lnSpc>
                <a:spcPts val="2800"/>
              </a:lnSpc>
              <a:buFontTx/>
              <a:buNone/>
            </a:pPr>
            <a:r>
              <a:rPr lang="zh-CN" altLang="en-US" sz="2400" b="1" dirty="0" smtClean="0">
                <a:latin typeface="Courier New" panose="02070309020205020404" pitchFamily="49" charset="0"/>
              </a:rPr>
              <a:t> （元宇宙</a:t>
            </a:r>
            <a:r>
              <a:rPr lang="en-US" altLang="zh-CN" sz="2400" b="1" dirty="0" smtClean="0">
                <a:latin typeface="Courier New" panose="02070309020205020404" pitchFamily="49" charset="0"/>
              </a:rPr>
              <a:t>—</a:t>
            </a:r>
            <a:r>
              <a:rPr lang="zh-CN" altLang="en-US" sz="2400" b="1" dirty="0" smtClean="0">
                <a:latin typeface="Courier New" panose="02070309020205020404" pitchFamily="49" charset="0"/>
              </a:rPr>
              <a:t>虚拟与增强现实</a:t>
            </a:r>
            <a:r>
              <a:rPr lang="en-US" altLang="zh-CN" sz="2400" b="1" dirty="0" smtClean="0">
                <a:latin typeface="Courier New" panose="02070309020205020404" pitchFamily="49" charset="0"/>
              </a:rPr>
              <a:t>-</a:t>
            </a:r>
            <a:r>
              <a:rPr lang="zh-CN" altLang="en-US" sz="2400" b="1" dirty="0" smtClean="0">
                <a:latin typeface="Courier New" panose="02070309020205020404" pitchFamily="49" charset="0"/>
              </a:rPr>
              <a:t>美好的沉浸感</a:t>
            </a:r>
            <a:r>
              <a:rPr lang="en-US" altLang="zh-CN" sz="2400" b="1" dirty="0" smtClean="0">
                <a:latin typeface="Courier New" panose="02070309020205020404" pitchFamily="49" charset="0"/>
              </a:rPr>
              <a:t>-</a:t>
            </a:r>
            <a:r>
              <a:rPr lang="zh-CN" altLang="en-US" sz="2400" b="1" dirty="0" smtClean="0">
                <a:latin typeface="Courier New" panose="02070309020205020404" pitchFamily="49" charset="0"/>
              </a:rPr>
              <a:t>繁多的工作量）</a:t>
            </a:r>
          </a:p>
          <a:p>
            <a:pPr eaLnBrk="1" hangingPunct="1">
              <a:lnSpc>
                <a:spcPts val="2800"/>
              </a:lnSpc>
              <a:buFontTx/>
              <a:buNone/>
            </a:pPr>
            <a:r>
              <a:rPr lang="en-US" altLang="zh-CN" sz="2400" b="1" dirty="0" smtClean="0">
                <a:latin typeface="Courier New" panose="02070309020205020404" pitchFamily="49" charset="0"/>
              </a:rPr>
              <a:t>2.</a:t>
            </a:r>
            <a:r>
              <a:rPr lang="zh-CN" altLang="en-US" sz="2400" b="1" dirty="0" smtClean="0">
                <a:latin typeface="Courier New" panose="02070309020205020404" pitchFamily="49" charset="0"/>
              </a:rPr>
              <a:t>是否有</a:t>
            </a:r>
            <a:r>
              <a:rPr lang="zh-CN" altLang="en-US" sz="2400" b="1" dirty="0" smtClean="0"/>
              <a:t>软件技术团队的规范体系建设的考虑？</a:t>
            </a:r>
          </a:p>
          <a:p>
            <a:pPr eaLnBrk="1" hangingPunct="1">
              <a:lnSpc>
                <a:spcPts val="2800"/>
              </a:lnSpc>
              <a:buFontTx/>
              <a:buNone/>
            </a:pPr>
            <a:r>
              <a:rPr lang="zh-CN" altLang="en-US" sz="2400" b="1" dirty="0" smtClean="0"/>
              <a:t>  （</a:t>
            </a:r>
            <a:r>
              <a:rPr lang="zh-CN" altLang="en-US" sz="2400" b="1" dirty="0" smtClean="0">
                <a:latin typeface="宋体" panose="02010600030101010101" pitchFamily="2" charset="-122"/>
              </a:rPr>
              <a:t>作为一种典型的“软文化”建设，形成最合适的软件技术团队的规范体系是提高凝聚力的重要手段 ，包括为每个团队成员勾画出更加清晰的成长路线图，让正确的理论得到正确的实施； ）</a:t>
            </a:r>
          </a:p>
          <a:p>
            <a:pPr eaLnBrk="1" hangingPunct="1">
              <a:lnSpc>
                <a:spcPts val="2800"/>
              </a:lnSpc>
              <a:buFontTx/>
              <a:buNone/>
            </a:pPr>
            <a:r>
              <a:rPr lang="en-US" altLang="zh-CN" sz="2400" b="1" dirty="0" smtClean="0">
                <a:latin typeface="Courier New" panose="02070309020205020404" pitchFamily="49" charset="0"/>
              </a:rPr>
              <a:t>3.</a:t>
            </a:r>
            <a:r>
              <a:rPr lang="zh-CN" altLang="en-US" sz="2400" b="1" dirty="0" smtClean="0"/>
              <a:t>软件开发需要重视对异常的处理</a:t>
            </a:r>
            <a:r>
              <a:rPr lang="zh-CN" altLang="en-US" sz="2400" dirty="0" smtClean="0"/>
              <a:t> </a:t>
            </a:r>
            <a:endParaRPr lang="zh-CN" altLang="en-US" sz="2400" b="1" dirty="0" smtClean="0">
              <a:latin typeface="Courier New" panose="02070309020205020404" pitchFamily="49" charset="0"/>
            </a:endParaRPr>
          </a:p>
          <a:p>
            <a:pPr eaLnBrk="1" hangingPunct="1">
              <a:lnSpc>
                <a:spcPts val="2800"/>
              </a:lnSpc>
              <a:buFontTx/>
              <a:buNone/>
            </a:pPr>
            <a:r>
              <a:rPr lang="zh-CN" altLang="en-US" sz="2400" b="1" dirty="0" smtClean="0">
                <a:latin typeface="Courier New" panose="02070309020205020404" pitchFamily="49" charset="0"/>
              </a:rPr>
              <a:t> （</a:t>
            </a:r>
            <a:r>
              <a:rPr lang="zh-CN" altLang="en-US" sz="2400" b="1" dirty="0" smtClean="0"/>
              <a:t>开发人员知道的最多的恐怕就是在函数实现的时候需要对异常情况进行错误返回</a:t>
            </a:r>
            <a:r>
              <a:rPr lang="zh-CN" altLang="en-US" sz="2400" dirty="0" smtClean="0"/>
              <a:t> </a:t>
            </a:r>
            <a:r>
              <a:rPr lang="zh-CN" altLang="en-US" sz="2400" b="1" dirty="0" smtClean="0">
                <a:latin typeface="宋体" panose="02010600030101010101" pitchFamily="2" charset="-122"/>
              </a:rPr>
              <a:t>，整个系统是否能够处理出现的异常</a:t>
            </a:r>
            <a:r>
              <a:rPr lang="en-US" altLang="zh-CN" sz="2400" b="1" dirty="0" smtClean="0">
                <a:latin typeface="宋体" panose="02010600030101010101" pitchFamily="2" charset="-122"/>
              </a:rPr>
              <a:t>(</a:t>
            </a:r>
            <a:r>
              <a:rPr lang="zh-CN" altLang="en-US" sz="2400" b="1" dirty="0" smtClean="0">
                <a:latin typeface="宋体" panose="02010600030101010101" pitchFamily="2" charset="-122"/>
              </a:rPr>
              <a:t>大型软件的系统性异常</a:t>
            </a:r>
            <a:r>
              <a:rPr lang="en-US" altLang="zh-CN" sz="2400" b="1" dirty="0" smtClean="0">
                <a:latin typeface="宋体" panose="02010600030101010101" pitchFamily="2" charset="-122"/>
              </a:rPr>
              <a:t>)</a:t>
            </a:r>
            <a:r>
              <a:rPr lang="zh-CN" altLang="en-US" sz="2400" b="1" dirty="0" smtClean="0">
                <a:latin typeface="宋体" panose="02010600030101010101" pitchFamily="2" charset="-122"/>
              </a:rPr>
              <a:t>，这往往就没有考虑或没碰到）</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标题 1"/>
          <p:cNvSpPr>
            <a:spLocks noGrp="1"/>
          </p:cNvSpPr>
          <p:nvPr>
            <p:ph type="title"/>
          </p:nvPr>
        </p:nvSpPr>
        <p:spPr>
          <a:xfrm>
            <a:off x="914400" y="503238"/>
            <a:ext cx="8001000" cy="838200"/>
          </a:xfrm>
        </p:spPr>
        <p:txBody>
          <a:bodyPr/>
          <a:lstStyle/>
          <a:p>
            <a:r>
              <a:rPr lang="en-US" altLang="zh-CN" sz="5400" smtClean="0">
                <a:solidFill>
                  <a:srgbClr val="000000"/>
                </a:solidFill>
                <a:latin typeface="Monotype Corsiva" panose="03010101010201010101" pitchFamily="66" charset="0"/>
                <a:ea typeface="楷体_GB2312" pitchFamily="49" charset="-122"/>
              </a:rPr>
              <a:t>        Software   Engineering</a:t>
            </a:r>
            <a:endParaRPr lang="zh-CN" altLang="en-US" sz="5400" smtClean="0"/>
          </a:p>
        </p:txBody>
      </p:sp>
      <p:sp>
        <p:nvSpPr>
          <p:cNvPr id="35843" name="内容占位符 2"/>
          <p:cNvSpPr>
            <a:spLocks noGrp="1"/>
          </p:cNvSpPr>
          <p:nvPr>
            <p:ph idx="1"/>
          </p:nvPr>
        </p:nvSpPr>
        <p:spPr>
          <a:xfrm>
            <a:off x="755576" y="1773238"/>
            <a:ext cx="8388424" cy="5084762"/>
          </a:xfrm>
        </p:spPr>
        <p:txBody>
          <a:bodyPr/>
          <a:lstStyle/>
          <a:p>
            <a:pPr>
              <a:buFontTx/>
              <a:buNone/>
            </a:pPr>
            <a:r>
              <a:rPr lang="zh-CN" altLang="en-US" b="1" dirty="0" smtClean="0">
                <a:latin typeface="宋体" panose="02010600030101010101" pitchFamily="2" charset="-122"/>
              </a:rPr>
              <a:t>    未来的项目经理也必须关注如下问题：</a:t>
            </a:r>
            <a:endParaRPr lang="en-US" altLang="zh-CN" b="1" dirty="0" smtClean="0">
              <a:latin typeface="宋体" panose="02010600030101010101" pitchFamily="2" charset="-122"/>
            </a:endParaRPr>
          </a:p>
          <a:p>
            <a:pPr>
              <a:buFontTx/>
              <a:buNone/>
            </a:pPr>
            <a:r>
              <a:rPr lang="en-US" altLang="zh-CN" b="1" dirty="0" smtClean="0">
                <a:latin typeface="宋体" panose="02010600030101010101" pitchFamily="2" charset="-122"/>
              </a:rPr>
              <a:t>1.</a:t>
            </a:r>
            <a:r>
              <a:rPr lang="zh-CN" altLang="en-US" b="1" dirty="0" smtClean="0">
                <a:latin typeface="宋体" panose="02010600030101010101" pitchFamily="2" charset="-122"/>
              </a:rPr>
              <a:t>软件需求和市场是什么样的关系？软件产品的技术创新一定能真正创造新的市场吗？</a:t>
            </a:r>
            <a:endParaRPr lang="en-US" altLang="zh-CN" b="1" dirty="0" smtClean="0">
              <a:latin typeface="宋体" panose="02010600030101010101" pitchFamily="2" charset="-122"/>
            </a:endParaRPr>
          </a:p>
          <a:p>
            <a:pPr>
              <a:buFontTx/>
              <a:buNone/>
            </a:pPr>
            <a:r>
              <a:rPr lang="en-US" altLang="zh-CN" b="1" dirty="0" smtClean="0">
                <a:latin typeface="宋体" panose="02010600030101010101" pitchFamily="2" charset="-122"/>
              </a:rPr>
              <a:t>  ----</a:t>
            </a:r>
            <a:r>
              <a:rPr lang="zh-CN" altLang="en-US" b="1" dirty="0" smtClean="0">
                <a:latin typeface="宋体" panose="02010600030101010101" pitchFamily="2" charset="-122"/>
              </a:rPr>
              <a:t>有的项目根本没有确定的需求，甚至不明白用户群来自何方，需要团队来进行调研、分析、假设、验证。</a:t>
            </a:r>
            <a:endParaRPr lang="en-US" altLang="zh-CN" b="1" dirty="0" smtClean="0">
              <a:latin typeface="宋体" panose="02010600030101010101" pitchFamily="2" charset="-122"/>
            </a:endParaRPr>
          </a:p>
          <a:p>
            <a:pPr>
              <a:buFontTx/>
              <a:buNone/>
            </a:pPr>
            <a:r>
              <a:rPr lang="en-US" altLang="zh-CN" b="1" dirty="0" smtClean="0">
                <a:latin typeface="宋体" panose="02010600030101010101" pitchFamily="2" charset="-122"/>
              </a:rPr>
              <a:t>2.</a:t>
            </a:r>
            <a:r>
              <a:rPr lang="zh-CN" altLang="en-US" b="1" dirty="0" smtClean="0">
                <a:latin typeface="宋体" panose="02010600030101010101" pitchFamily="2" charset="-122"/>
              </a:rPr>
              <a:t>如何引导程序员沿着正确方向去完成软件工程？</a:t>
            </a:r>
            <a:endParaRPr lang="en-US" altLang="zh-CN" b="1" dirty="0" smtClean="0">
              <a:latin typeface="宋体" panose="02010600030101010101" pitchFamily="2" charset="-122"/>
            </a:endParaRPr>
          </a:p>
          <a:p>
            <a:pPr>
              <a:buFontTx/>
              <a:buNone/>
            </a:pPr>
            <a:r>
              <a:rPr lang="en-US" altLang="zh-CN" b="1" dirty="0" smtClean="0">
                <a:latin typeface="宋体" panose="02010600030101010101" pitchFamily="2" charset="-122"/>
              </a:rPr>
              <a:t>3.</a:t>
            </a:r>
            <a:r>
              <a:rPr lang="zh-CN" altLang="en-US" b="1" dirty="0" smtClean="0">
                <a:latin typeface="宋体" panose="02010600030101010101" pitchFamily="2" charset="-122"/>
              </a:rPr>
              <a:t>如何预测软件任务的难度？</a:t>
            </a:r>
            <a:endParaRPr lang="en-US" altLang="zh-CN" b="1" dirty="0" smtClean="0">
              <a:latin typeface="宋体" panose="02010600030101010101" pitchFamily="2" charset="-122"/>
            </a:endParaRPr>
          </a:p>
          <a:p>
            <a:pPr>
              <a:buFontTx/>
              <a:buNone/>
            </a:pPr>
            <a:r>
              <a:rPr lang="en-US" altLang="zh-CN" b="1" dirty="0" smtClean="0">
                <a:latin typeface="宋体" panose="02010600030101010101" pitchFamily="2" charset="-122"/>
              </a:rPr>
              <a:t>4.</a:t>
            </a:r>
            <a:r>
              <a:rPr lang="zh-CN" altLang="en-US" b="1" dirty="0" smtClean="0">
                <a:latin typeface="宋体" panose="02010600030101010101" pitchFamily="2" charset="-122"/>
              </a:rPr>
              <a:t>用户信任你吗？</a:t>
            </a:r>
            <a:r>
              <a:rPr lang="en-US" altLang="zh-CN" b="1" dirty="0" smtClean="0">
                <a:latin typeface="宋体" panose="02010600030101010101" pitchFamily="2" charset="-122"/>
              </a:rPr>
              <a:t>(</a:t>
            </a:r>
            <a:r>
              <a:rPr lang="zh-CN" altLang="en-US" b="1" dirty="0" smtClean="0">
                <a:latin typeface="宋体" panose="02010600030101010101" pitchFamily="2" charset="-122"/>
              </a:rPr>
              <a:t>获得现实或未来用户的信任</a:t>
            </a:r>
            <a:r>
              <a:rPr lang="en-US" altLang="zh-CN" b="1" dirty="0" smtClean="0">
                <a:latin typeface="宋体" panose="02010600030101010101" pitchFamily="2" charset="-122"/>
              </a:rPr>
              <a:t>)</a:t>
            </a:r>
          </a:p>
          <a:p>
            <a:pPr>
              <a:buFontTx/>
              <a:buNone/>
            </a:pPr>
            <a:r>
              <a:rPr lang="en-US" altLang="zh-CN" b="1" dirty="0" smtClean="0">
                <a:latin typeface="宋体" panose="02010600030101010101" pitchFamily="2" charset="-122"/>
              </a:rPr>
              <a:t>------</a:t>
            </a:r>
            <a:r>
              <a:rPr lang="zh-CN" altLang="en-US" b="1" dirty="0" smtClean="0">
                <a:latin typeface="宋体" panose="02010600030101010101" pitchFamily="2" charset="-122"/>
              </a:rPr>
              <a:t>上述问题也是对系统分析员的提问！</a:t>
            </a:r>
            <a:endParaRPr lang="en-US" altLang="zh-CN" b="1" dirty="0" smtClean="0">
              <a:latin typeface="宋体" panose="02010600030101010101" pitchFamily="2" charset="-122"/>
            </a:endParaRPr>
          </a:p>
          <a:p>
            <a:pPr>
              <a:buFontTx/>
              <a:buNone/>
            </a:pPr>
            <a:endParaRPr lang="zh-CN" altLang="en-US" b="1" dirty="0" smtClean="0">
              <a:latin typeface="宋体" panose="02010600030101010101" pitchFamily="2" charset="-122"/>
            </a:endParaRPr>
          </a:p>
          <a:p>
            <a:pPr>
              <a:buFontTx/>
              <a:buNone/>
            </a:pPr>
            <a:endParaRPr lang="zh-CN" altLang="en-US" dirty="0" smtClean="0"/>
          </a:p>
        </p:txBody>
      </p:sp>
      <p:sp>
        <p:nvSpPr>
          <p:cNvPr id="35844"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13BBC8A4-5B26-45E6-95C6-701C947A4F78}" type="slidenum">
              <a:rPr kumimoji="0" lang="en-US" altLang="zh-CN" sz="2600" smtClean="0">
                <a:solidFill>
                  <a:schemeClr val="bg1"/>
                </a:solidFill>
              </a:rPr>
              <a:pPr>
                <a:spcBef>
                  <a:spcPct val="0"/>
                </a:spcBef>
                <a:buClrTx/>
                <a:buSzTx/>
                <a:buFontTx/>
                <a:buNone/>
              </a:pPr>
              <a:t>24</a:t>
            </a:fld>
            <a:endParaRPr kumimoji="0" lang="en-US" altLang="zh-CN" sz="2600" smtClean="0">
              <a:solidFill>
                <a:schemeClr val="bg1"/>
              </a:solidFill>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标题 1"/>
          <p:cNvSpPr>
            <a:spLocks noGrp="1"/>
          </p:cNvSpPr>
          <p:nvPr>
            <p:ph type="title"/>
          </p:nvPr>
        </p:nvSpPr>
        <p:spPr>
          <a:xfrm>
            <a:off x="914400" y="503238"/>
            <a:ext cx="8001000" cy="838200"/>
          </a:xfrm>
        </p:spPr>
        <p:txBody>
          <a:bodyPr/>
          <a:lstStyle/>
          <a:p>
            <a:r>
              <a:rPr lang="en-US" altLang="zh-CN" sz="5400" smtClean="0">
                <a:solidFill>
                  <a:srgbClr val="000000"/>
                </a:solidFill>
                <a:latin typeface="Monotype Corsiva" panose="03010101010201010101" pitchFamily="66" charset="0"/>
                <a:ea typeface="楷体_GB2312" pitchFamily="49" charset="-122"/>
              </a:rPr>
              <a:t>        Software   Engineering</a:t>
            </a:r>
            <a:endParaRPr lang="zh-CN" altLang="en-US" sz="5400" smtClean="0"/>
          </a:p>
        </p:txBody>
      </p:sp>
      <p:sp>
        <p:nvSpPr>
          <p:cNvPr id="36867" name="内容占位符 2"/>
          <p:cNvSpPr>
            <a:spLocks noGrp="1"/>
          </p:cNvSpPr>
          <p:nvPr>
            <p:ph idx="1"/>
          </p:nvPr>
        </p:nvSpPr>
        <p:spPr>
          <a:xfrm>
            <a:off x="755650" y="1700808"/>
            <a:ext cx="8388350" cy="5157192"/>
          </a:xfrm>
        </p:spPr>
        <p:txBody>
          <a:bodyPr/>
          <a:lstStyle/>
          <a:p>
            <a:pPr>
              <a:buFontTx/>
              <a:buNone/>
            </a:pPr>
            <a:r>
              <a:rPr lang="zh-CN" altLang="en-US" b="1" dirty="0" smtClean="0">
                <a:latin typeface="宋体" panose="02010600030101010101" pitchFamily="2" charset="-122"/>
              </a:rPr>
              <a:t>        </a:t>
            </a:r>
            <a:r>
              <a:rPr lang="zh-CN" altLang="en-US" sz="3200" b="1" dirty="0" smtClean="0">
                <a:latin typeface="宋体" panose="02010600030101010101" pitchFamily="2" charset="-122"/>
              </a:rPr>
              <a:t>未来项目经理的人格特征：</a:t>
            </a:r>
            <a:endParaRPr lang="en-US" altLang="zh-CN" sz="3200" b="1" dirty="0" smtClean="0">
              <a:latin typeface="宋体" panose="02010600030101010101" pitchFamily="2" charset="-122"/>
            </a:endParaRPr>
          </a:p>
          <a:p>
            <a:pPr>
              <a:buFontTx/>
              <a:buNone/>
            </a:pPr>
            <a:r>
              <a:rPr lang="en-US" altLang="zh-CN" b="1" dirty="0" smtClean="0">
                <a:latin typeface="宋体" panose="02010600030101010101" pitchFamily="2" charset="-122"/>
              </a:rPr>
              <a:t> 1.</a:t>
            </a:r>
            <a:r>
              <a:rPr lang="zh-CN" altLang="en-US" b="1" dirty="0" smtClean="0">
                <a:latin typeface="宋体" panose="02010600030101010101" pitchFamily="2" charset="-122"/>
              </a:rPr>
              <a:t>活下去！</a:t>
            </a:r>
            <a:endParaRPr lang="en-US" altLang="zh-CN" b="1" dirty="0" smtClean="0">
              <a:latin typeface="宋体" panose="02010600030101010101" pitchFamily="2" charset="-122"/>
            </a:endParaRPr>
          </a:p>
          <a:p>
            <a:pPr>
              <a:buFontTx/>
              <a:buNone/>
            </a:pPr>
            <a:r>
              <a:rPr lang="en-US" altLang="zh-CN" b="1" dirty="0" smtClean="0">
                <a:latin typeface="宋体" panose="02010600030101010101" pitchFamily="2" charset="-122"/>
              </a:rPr>
              <a:t>   -----</a:t>
            </a:r>
            <a:r>
              <a:rPr lang="zh-CN" altLang="en-US" b="1" dirty="0" smtClean="0">
                <a:latin typeface="宋体" panose="02010600030101010101" pitchFamily="2" charset="-122"/>
              </a:rPr>
              <a:t>在创业的那些年，我们从来没有想过未来，都在为明天能活下去而苦恼不已。（马化腾）</a:t>
            </a:r>
            <a:endParaRPr lang="en-US" altLang="zh-CN" b="1" dirty="0" smtClean="0">
              <a:latin typeface="宋体" panose="02010600030101010101" pitchFamily="2" charset="-122"/>
            </a:endParaRPr>
          </a:p>
          <a:p>
            <a:pPr>
              <a:buFontTx/>
              <a:buNone/>
            </a:pPr>
            <a:r>
              <a:rPr lang="en-US" altLang="zh-CN" b="1" dirty="0" smtClean="0">
                <a:latin typeface="宋体" panose="02010600030101010101" pitchFamily="2" charset="-122"/>
              </a:rPr>
              <a:t> 2.</a:t>
            </a:r>
            <a:r>
              <a:rPr lang="zh-CN" altLang="en-US" b="1" dirty="0" smtClean="0">
                <a:latin typeface="宋体" panose="02010600030101010101" pitchFamily="2" charset="-122"/>
              </a:rPr>
              <a:t>有想法！</a:t>
            </a:r>
            <a:endParaRPr lang="en-US" altLang="zh-CN" b="1" dirty="0" smtClean="0">
              <a:latin typeface="宋体" panose="02010600030101010101" pitchFamily="2" charset="-122"/>
            </a:endParaRPr>
          </a:p>
          <a:p>
            <a:pPr>
              <a:buFontTx/>
              <a:buNone/>
            </a:pPr>
            <a:r>
              <a:rPr lang="en-US" altLang="zh-CN" b="1" dirty="0" smtClean="0">
                <a:latin typeface="宋体" panose="02010600030101010101" pitchFamily="2" charset="-122"/>
              </a:rPr>
              <a:t>   -----</a:t>
            </a:r>
            <a:r>
              <a:rPr lang="zh-CN" altLang="en-US" b="1" dirty="0" smtClean="0">
                <a:latin typeface="宋体" panose="02010600030101010101" pitchFamily="2" charset="-122"/>
              </a:rPr>
              <a:t>实现跨越的组织在看待技术以及技术所带来的变革时，有着与平庸公司截然不同的想法（吉姆柯林斯，美国管理学家，</a:t>
            </a:r>
            <a:r>
              <a:rPr lang="en-US" altLang="zh-CN" b="1" dirty="0" smtClean="0">
                <a:latin typeface="宋体" panose="02010600030101010101" pitchFamily="2" charset="-122"/>
              </a:rPr>
              <a:t>《</a:t>
            </a:r>
            <a:r>
              <a:rPr lang="zh-CN" altLang="en-US" b="1" dirty="0" smtClean="0">
                <a:latin typeface="宋体" panose="02010600030101010101" pitchFamily="2" charset="-122"/>
              </a:rPr>
              <a:t>从优秀到卓越</a:t>
            </a:r>
            <a:r>
              <a:rPr lang="en-US" altLang="zh-CN" b="1" dirty="0" smtClean="0">
                <a:latin typeface="宋体" panose="02010600030101010101" pitchFamily="2" charset="-122"/>
              </a:rPr>
              <a:t>》</a:t>
            </a:r>
            <a:r>
              <a:rPr lang="zh-CN" altLang="en-US" b="1" dirty="0" smtClean="0">
                <a:latin typeface="宋体" panose="02010600030101010101" pitchFamily="2" charset="-122"/>
              </a:rPr>
              <a:t>）</a:t>
            </a:r>
            <a:endParaRPr lang="en-US" altLang="zh-CN" b="1" dirty="0" smtClean="0">
              <a:latin typeface="宋体" panose="02010600030101010101" pitchFamily="2" charset="-122"/>
            </a:endParaRPr>
          </a:p>
          <a:p>
            <a:pPr>
              <a:buFontTx/>
              <a:buNone/>
            </a:pPr>
            <a:r>
              <a:rPr lang="en-US" altLang="zh-CN" b="1" dirty="0">
                <a:latin typeface="宋体" panose="02010600030101010101" pitchFamily="2" charset="-122"/>
              </a:rPr>
              <a:t> </a:t>
            </a:r>
            <a:r>
              <a:rPr lang="en-US" altLang="zh-CN" b="1" dirty="0" smtClean="0">
                <a:latin typeface="宋体" panose="02010600030101010101" pitchFamily="2" charset="-122"/>
              </a:rPr>
              <a:t>  -----</a:t>
            </a:r>
            <a:r>
              <a:rPr lang="zh-CN" altLang="en-US" b="1" dirty="0" smtClean="0">
                <a:latin typeface="宋体" panose="02010600030101010101" pitchFamily="2" charset="-122"/>
              </a:rPr>
              <a:t>字节跳动做的</a:t>
            </a:r>
            <a:r>
              <a:rPr lang="zh-CN" altLang="en-US" b="1" dirty="0">
                <a:latin typeface="宋体" panose="02010600030101010101" pitchFamily="2" charset="-122"/>
              </a:rPr>
              <a:t>很好。“技术出海”的全球战略。旗下产品有今日头条、西瓜视频、抖音、皮皮虾、懂车帝、悟空问答</a:t>
            </a:r>
            <a:r>
              <a:rPr lang="zh-CN" altLang="en-US" b="1" dirty="0" smtClean="0">
                <a:latin typeface="宋体" panose="02010600030101010101" pitchFamily="2" charset="-122"/>
              </a:rPr>
              <a:t>等。（制裁与不屈服）</a:t>
            </a:r>
            <a:endParaRPr lang="en-US" altLang="zh-CN" b="1" dirty="0" smtClean="0">
              <a:latin typeface="宋体" panose="02010600030101010101" pitchFamily="2" charset="-122"/>
            </a:endParaRPr>
          </a:p>
          <a:p>
            <a:pPr>
              <a:buFontTx/>
              <a:buNone/>
            </a:pPr>
            <a:endParaRPr lang="zh-CN" altLang="en-US" dirty="0" smtClean="0"/>
          </a:p>
        </p:txBody>
      </p:sp>
      <p:sp>
        <p:nvSpPr>
          <p:cNvPr id="36868"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409D9F69-C691-4E39-8288-716DCFBB5372}" type="slidenum">
              <a:rPr kumimoji="0" lang="en-US" altLang="zh-CN" sz="2600" smtClean="0">
                <a:solidFill>
                  <a:schemeClr val="bg1"/>
                </a:solidFill>
              </a:rPr>
              <a:pPr>
                <a:spcBef>
                  <a:spcPct val="0"/>
                </a:spcBef>
                <a:buClrTx/>
                <a:buSzTx/>
                <a:buFontTx/>
                <a:buNone/>
              </a:pPr>
              <a:t>25</a:t>
            </a:fld>
            <a:endParaRPr kumimoji="0" lang="en-US" altLang="zh-CN" sz="2600" smtClean="0">
              <a:solidFill>
                <a:schemeClr val="bg1"/>
              </a:solidFill>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标题 1"/>
          <p:cNvSpPr>
            <a:spLocks noGrp="1"/>
          </p:cNvSpPr>
          <p:nvPr>
            <p:ph type="title"/>
          </p:nvPr>
        </p:nvSpPr>
        <p:spPr>
          <a:xfrm>
            <a:off x="914400" y="503238"/>
            <a:ext cx="8001000" cy="838200"/>
          </a:xfrm>
        </p:spPr>
        <p:txBody>
          <a:bodyPr/>
          <a:lstStyle/>
          <a:p>
            <a:r>
              <a:rPr lang="en-US" altLang="zh-CN" sz="5400" smtClean="0">
                <a:solidFill>
                  <a:srgbClr val="000000"/>
                </a:solidFill>
                <a:latin typeface="Monotype Corsiva" panose="03010101010201010101" pitchFamily="66" charset="0"/>
                <a:ea typeface="楷体_GB2312" pitchFamily="49" charset="-122"/>
              </a:rPr>
              <a:t>        Software   Engineering</a:t>
            </a:r>
            <a:endParaRPr lang="zh-CN" altLang="en-US" sz="5400" smtClean="0"/>
          </a:p>
        </p:txBody>
      </p:sp>
      <p:sp>
        <p:nvSpPr>
          <p:cNvPr id="37891" name="内容占位符 2"/>
          <p:cNvSpPr>
            <a:spLocks noGrp="1"/>
          </p:cNvSpPr>
          <p:nvPr>
            <p:ph idx="1"/>
          </p:nvPr>
        </p:nvSpPr>
        <p:spPr>
          <a:xfrm>
            <a:off x="755650" y="1773238"/>
            <a:ext cx="8388350" cy="5084762"/>
          </a:xfrm>
        </p:spPr>
        <p:txBody>
          <a:bodyPr/>
          <a:lstStyle/>
          <a:p>
            <a:pPr>
              <a:buFontTx/>
              <a:buNone/>
            </a:pPr>
            <a:r>
              <a:rPr lang="zh-CN" altLang="en-US" b="1" dirty="0" smtClean="0">
                <a:latin typeface="宋体" panose="02010600030101010101" pitchFamily="2" charset="-122"/>
              </a:rPr>
              <a:t>       </a:t>
            </a:r>
            <a:r>
              <a:rPr lang="zh-CN" altLang="en-US" sz="3200" b="1" dirty="0" smtClean="0">
                <a:latin typeface="宋体" panose="02010600030101010101" pitchFamily="2" charset="-122"/>
              </a:rPr>
              <a:t>未来项目经理的人格特征：</a:t>
            </a:r>
            <a:endParaRPr lang="en-US" altLang="zh-CN" sz="3200" b="1" dirty="0" smtClean="0">
              <a:latin typeface="宋体" panose="02010600030101010101" pitchFamily="2" charset="-122"/>
            </a:endParaRPr>
          </a:p>
          <a:p>
            <a:pPr>
              <a:buFontTx/>
              <a:buNone/>
            </a:pPr>
            <a:r>
              <a:rPr lang="en-US" altLang="zh-CN" b="1" dirty="0" smtClean="0">
                <a:latin typeface="宋体" panose="02010600030101010101" pitchFamily="2" charset="-122"/>
              </a:rPr>
              <a:t>3.</a:t>
            </a:r>
            <a:r>
              <a:rPr lang="zh-CN" altLang="en-US" b="1" dirty="0" smtClean="0">
                <a:latin typeface="宋体" panose="02010600030101010101" pitchFamily="2" charset="-122"/>
              </a:rPr>
              <a:t>项目经理应该是文艺青年，而非理性青年！</a:t>
            </a:r>
            <a:endParaRPr lang="en-US" altLang="zh-CN" b="1" dirty="0" smtClean="0">
              <a:latin typeface="宋体" panose="02010600030101010101" pitchFamily="2" charset="-122"/>
            </a:endParaRPr>
          </a:p>
          <a:p>
            <a:pPr>
              <a:buFontTx/>
              <a:buNone/>
            </a:pPr>
            <a:r>
              <a:rPr lang="en-US" altLang="zh-CN" b="1" dirty="0">
                <a:latin typeface="宋体" panose="02010600030101010101" pitchFamily="2" charset="-122"/>
              </a:rPr>
              <a:t> </a:t>
            </a:r>
            <a:r>
              <a:rPr lang="en-US" altLang="zh-CN" b="1" dirty="0" smtClean="0">
                <a:latin typeface="宋体" panose="02010600030101010101" pitchFamily="2" charset="-122"/>
              </a:rPr>
              <a:t>  -----</a:t>
            </a:r>
            <a:r>
              <a:rPr lang="zh-CN" altLang="en-US" b="1" dirty="0" smtClean="0">
                <a:latin typeface="宋体" panose="02010600030101010101" pitchFamily="2" charset="-122"/>
              </a:rPr>
              <a:t>经历跨越技术的路程之后</a:t>
            </a:r>
            <a:endParaRPr lang="en-US" altLang="zh-CN" b="1" dirty="0" smtClean="0">
              <a:latin typeface="宋体" panose="02010600030101010101" pitchFamily="2" charset="-122"/>
            </a:endParaRPr>
          </a:p>
          <a:p>
            <a:pPr>
              <a:buFontTx/>
              <a:buNone/>
            </a:pPr>
            <a:r>
              <a:rPr lang="en-US" altLang="zh-CN" b="1" dirty="0" smtClean="0">
                <a:latin typeface="宋体" panose="02010600030101010101" pitchFamily="2" charset="-122"/>
              </a:rPr>
              <a:t>   -----</a:t>
            </a:r>
            <a:r>
              <a:rPr lang="zh-CN" altLang="en-US" b="1" dirty="0" smtClean="0">
                <a:latin typeface="宋体" panose="02010600030101010101" pitchFamily="2" charset="-122"/>
              </a:rPr>
              <a:t>极简主义、唯美主义、直觉主义者。（苹果为什么手机只有一个按钮，乃至无按钮？）</a:t>
            </a:r>
            <a:endParaRPr lang="en-US" altLang="zh-CN" b="1" dirty="0" smtClean="0">
              <a:latin typeface="宋体" panose="02010600030101010101" pitchFamily="2" charset="-122"/>
            </a:endParaRPr>
          </a:p>
          <a:p>
            <a:pPr>
              <a:buFontTx/>
              <a:buNone/>
            </a:pPr>
            <a:r>
              <a:rPr lang="en-US" altLang="zh-CN" b="1" dirty="0" smtClean="0">
                <a:latin typeface="宋体" panose="02010600030101010101" pitchFamily="2" charset="-122"/>
              </a:rPr>
              <a:t>   -----</a:t>
            </a:r>
            <a:r>
              <a:rPr lang="zh-CN" altLang="en-US" b="1" dirty="0" smtClean="0">
                <a:latin typeface="宋体" panose="02010600030101010101" pitchFamily="2" charset="-122"/>
              </a:rPr>
              <a:t>我所说的，都是错的。（张小龙）</a:t>
            </a:r>
            <a:endParaRPr lang="en-US" altLang="zh-CN" b="1" dirty="0" smtClean="0">
              <a:latin typeface="宋体" panose="02010600030101010101" pitchFamily="2" charset="-122"/>
            </a:endParaRPr>
          </a:p>
          <a:p>
            <a:pPr>
              <a:buFontTx/>
              <a:buNone/>
            </a:pPr>
            <a:r>
              <a:rPr lang="en-US" altLang="zh-CN" b="1" dirty="0" smtClean="0">
                <a:latin typeface="宋体" panose="02010600030101010101" pitchFamily="2" charset="-122"/>
              </a:rPr>
              <a:t>   -----</a:t>
            </a:r>
            <a:r>
              <a:rPr lang="zh-CN" altLang="en-US" b="1" dirty="0" smtClean="0">
                <a:latin typeface="宋体" panose="02010600030101010101" pitchFamily="2" charset="-122"/>
              </a:rPr>
              <a:t>软件的核心价值是用户体验（张小龙）</a:t>
            </a:r>
            <a:endParaRPr lang="en-US" altLang="zh-CN" b="1" dirty="0" smtClean="0">
              <a:latin typeface="宋体" panose="02010600030101010101" pitchFamily="2" charset="-122"/>
            </a:endParaRPr>
          </a:p>
          <a:p>
            <a:pPr>
              <a:buFontTx/>
              <a:buNone/>
            </a:pPr>
            <a:r>
              <a:rPr lang="en-US" altLang="zh-CN" b="1" dirty="0" smtClean="0">
                <a:latin typeface="宋体" panose="02010600030101010101" pitchFamily="2" charset="-122"/>
              </a:rPr>
              <a:t>   -----</a:t>
            </a:r>
            <a:r>
              <a:rPr lang="zh-CN" altLang="en-US" b="1" dirty="0" smtClean="0">
                <a:latin typeface="宋体" panose="02010600030101010101" pitchFamily="2" charset="-122"/>
              </a:rPr>
              <a:t>创新并非来自实验室，而是市场的不断变化的需求。（腾讯公司）</a:t>
            </a:r>
            <a:endParaRPr lang="en-US" altLang="zh-CN" b="1" dirty="0" smtClean="0">
              <a:latin typeface="宋体" panose="02010600030101010101" pitchFamily="2" charset="-122"/>
            </a:endParaRPr>
          </a:p>
          <a:p>
            <a:pPr>
              <a:buFontTx/>
              <a:buNone/>
            </a:pPr>
            <a:endParaRPr lang="en-US" altLang="zh-CN" b="1" dirty="0" smtClean="0">
              <a:latin typeface="宋体" panose="02010600030101010101" pitchFamily="2" charset="-122"/>
            </a:endParaRPr>
          </a:p>
        </p:txBody>
      </p:sp>
      <p:sp>
        <p:nvSpPr>
          <p:cNvPr id="37892"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8AADA212-1E8E-4554-AAF0-8C70FED469D0}" type="slidenum">
              <a:rPr kumimoji="0" lang="en-US" altLang="zh-CN" sz="2600" smtClean="0">
                <a:solidFill>
                  <a:schemeClr val="bg1"/>
                </a:solidFill>
              </a:rPr>
              <a:pPr>
                <a:spcBef>
                  <a:spcPct val="0"/>
                </a:spcBef>
                <a:buClrTx/>
                <a:buSzTx/>
                <a:buFontTx/>
                <a:buNone/>
              </a:pPr>
              <a:t>26</a:t>
            </a:fld>
            <a:endParaRPr kumimoji="0" lang="en-US" altLang="zh-CN" sz="2600" smtClean="0">
              <a:solidFill>
                <a:schemeClr val="bg1"/>
              </a:solidFill>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标题 1"/>
          <p:cNvSpPr>
            <a:spLocks noGrp="1"/>
          </p:cNvSpPr>
          <p:nvPr>
            <p:ph type="title"/>
          </p:nvPr>
        </p:nvSpPr>
        <p:spPr>
          <a:xfrm>
            <a:off x="914400" y="503238"/>
            <a:ext cx="8001000" cy="838200"/>
          </a:xfrm>
        </p:spPr>
        <p:txBody>
          <a:bodyPr/>
          <a:lstStyle/>
          <a:p>
            <a:r>
              <a:rPr lang="en-US" altLang="zh-CN" sz="5400" smtClean="0">
                <a:solidFill>
                  <a:srgbClr val="000000"/>
                </a:solidFill>
                <a:latin typeface="Monotype Corsiva" panose="03010101010201010101" pitchFamily="66" charset="0"/>
                <a:ea typeface="楷体_GB2312" pitchFamily="49" charset="-122"/>
              </a:rPr>
              <a:t>        Software   Engineering</a:t>
            </a:r>
            <a:endParaRPr lang="zh-CN" altLang="en-US" sz="5400" smtClean="0"/>
          </a:p>
        </p:txBody>
      </p:sp>
      <p:sp>
        <p:nvSpPr>
          <p:cNvPr id="37891" name="内容占位符 2"/>
          <p:cNvSpPr>
            <a:spLocks noGrp="1"/>
          </p:cNvSpPr>
          <p:nvPr>
            <p:ph idx="1"/>
          </p:nvPr>
        </p:nvSpPr>
        <p:spPr>
          <a:xfrm>
            <a:off x="755650" y="1700808"/>
            <a:ext cx="8388350" cy="5084762"/>
          </a:xfrm>
        </p:spPr>
        <p:txBody>
          <a:bodyPr/>
          <a:lstStyle/>
          <a:p>
            <a:pPr>
              <a:buFontTx/>
              <a:buNone/>
            </a:pPr>
            <a:r>
              <a:rPr lang="zh-CN" altLang="en-US" b="1" dirty="0" smtClean="0">
                <a:latin typeface="宋体" panose="02010600030101010101" pitchFamily="2" charset="-122"/>
              </a:rPr>
              <a:t>       </a:t>
            </a:r>
            <a:r>
              <a:rPr lang="zh-CN" altLang="en-US" sz="3200" b="1" dirty="0" smtClean="0">
                <a:latin typeface="宋体" panose="02010600030101010101" pitchFamily="2" charset="-122"/>
              </a:rPr>
              <a:t>学生读了张一鸣的微博感受：</a:t>
            </a:r>
            <a:endParaRPr lang="en-US" altLang="zh-CN" sz="3200" b="1" dirty="0" smtClean="0">
              <a:latin typeface="宋体" panose="02010600030101010101" pitchFamily="2" charset="-122"/>
            </a:endParaRPr>
          </a:p>
          <a:p>
            <a:pPr>
              <a:spcBef>
                <a:spcPts val="0"/>
              </a:spcBef>
              <a:buFontTx/>
              <a:buNone/>
            </a:pPr>
            <a:r>
              <a:rPr lang="en-US" altLang="zh-CN" sz="3200" b="1" dirty="0">
                <a:latin typeface="宋体" panose="02010600030101010101" pitchFamily="2" charset="-122"/>
              </a:rPr>
              <a:t> </a:t>
            </a:r>
            <a:r>
              <a:rPr lang="en-US" altLang="zh-CN" sz="3200" b="1" dirty="0" smtClean="0">
                <a:latin typeface="宋体" panose="02010600030101010101" pitchFamily="2" charset="-122"/>
              </a:rPr>
              <a:t>        </a:t>
            </a:r>
            <a:r>
              <a:rPr lang="en-US" altLang="zh-CN" sz="2400" b="1" dirty="0" smtClean="0">
                <a:latin typeface="宋体" panose="02010600030101010101" pitchFamily="2" charset="-122"/>
              </a:rPr>
              <a:t>----</a:t>
            </a:r>
            <a:r>
              <a:rPr lang="zh-CN" altLang="en-US" sz="2400" b="1" dirty="0">
                <a:latin typeface="宋体" panose="02010600030101010101" pitchFamily="2" charset="-122"/>
              </a:rPr>
              <a:t>越想越</a:t>
            </a:r>
            <a:r>
              <a:rPr lang="zh-CN" altLang="en-US" sz="2400" b="1" dirty="0" smtClean="0">
                <a:latin typeface="宋体" panose="02010600030101010101" pitchFamily="2" charset="-122"/>
              </a:rPr>
              <a:t>可怕</a:t>
            </a:r>
            <a:r>
              <a:rPr lang="en-US" altLang="zh-CN" sz="2400" b="1" dirty="0">
                <a:latin typeface="宋体" panose="02010600030101010101" pitchFamily="2" charset="-122"/>
              </a:rPr>
              <a:t>∽∽∽∽</a:t>
            </a:r>
            <a:endParaRPr lang="en-US" altLang="zh-CN" sz="2400" b="1" dirty="0" smtClean="0">
              <a:latin typeface="宋体" panose="02010600030101010101" pitchFamily="2" charset="-122"/>
            </a:endParaRPr>
          </a:p>
          <a:p>
            <a:pPr>
              <a:buFontTx/>
              <a:buNone/>
            </a:pPr>
            <a:r>
              <a:rPr lang="en-US" altLang="zh-CN" b="1" dirty="0">
                <a:latin typeface="宋体" panose="02010600030101010101" pitchFamily="2" charset="-122"/>
              </a:rPr>
              <a:t>1</a:t>
            </a:r>
            <a:r>
              <a:rPr lang="en-US" altLang="zh-CN" b="1" dirty="0" smtClean="0">
                <a:latin typeface="宋体" panose="02010600030101010101" pitchFamily="2" charset="-122"/>
              </a:rPr>
              <a:t>.</a:t>
            </a:r>
            <a:r>
              <a:rPr lang="zh-CN" altLang="en-US" sz="2400" b="1" dirty="0">
                <a:latin typeface="宋体" panose="02010600030101010101" pitchFamily="2" charset="-122"/>
              </a:rPr>
              <a:t>我从他的微博中，试图找到他成功的钥匙，得到了一些只言片语，但是仅仅是这些只言片语，我都觉得对我的启发</a:t>
            </a:r>
            <a:r>
              <a:rPr lang="zh-CN" altLang="en-US" sz="2400" b="1" dirty="0" smtClean="0">
                <a:latin typeface="宋体" panose="02010600030101010101" pitchFamily="2" charset="-122"/>
              </a:rPr>
              <a:t>很大。</a:t>
            </a:r>
            <a:endParaRPr lang="en-US" altLang="zh-CN" sz="2400" b="1" dirty="0" smtClean="0">
              <a:latin typeface="宋体" panose="02010600030101010101" pitchFamily="2" charset="-122"/>
            </a:endParaRPr>
          </a:p>
          <a:p>
            <a:pPr>
              <a:buFontTx/>
              <a:buNone/>
            </a:pPr>
            <a:r>
              <a:rPr lang="en-US" altLang="zh-CN" sz="2400" b="1" dirty="0" smtClean="0">
                <a:latin typeface="宋体" panose="02010600030101010101" pitchFamily="2" charset="-122"/>
              </a:rPr>
              <a:t>2.</a:t>
            </a:r>
            <a:r>
              <a:rPr lang="zh-CN" altLang="en-US" sz="2400" b="1" dirty="0">
                <a:latin typeface="宋体" panose="02010600030101010101" pitchFamily="2" charset="-122"/>
              </a:rPr>
              <a:t>刚开始项目是</a:t>
            </a:r>
            <a:r>
              <a:rPr lang="en-US" altLang="zh-CN" sz="2400" b="1" dirty="0">
                <a:latin typeface="宋体" panose="02010600030101010101" pitchFamily="2" charset="-122"/>
              </a:rPr>
              <a:t>99</a:t>
            </a:r>
            <a:r>
              <a:rPr lang="zh-CN" altLang="en-US" sz="2400" b="1" dirty="0">
                <a:latin typeface="宋体" panose="02010600030101010101" pitchFamily="2" charset="-122"/>
              </a:rPr>
              <a:t>房，类似于安居客或者贝壳找房这样的模式吧，后来才是字节跳动，今日头条，他很早就认准移动互联网红利，很早就</a:t>
            </a:r>
            <a:r>
              <a:rPr lang="zh-CN" altLang="en-US" sz="2400" b="1" u="sng" dirty="0">
                <a:solidFill>
                  <a:srgbClr val="0000FF"/>
                </a:solidFill>
                <a:latin typeface="宋体" panose="02010600030101010101" pitchFamily="2" charset="-122"/>
              </a:rPr>
              <a:t>认准信息的聚合和推荐的价值</a:t>
            </a:r>
            <a:r>
              <a:rPr lang="zh-CN" altLang="en-US" sz="2400" b="1" dirty="0" smtClean="0">
                <a:latin typeface="宋体" panose="02010600030101010101" pitchFamily="2" charset="-122"/>
              </a:rPr>
              <a:t>。有</a:t>
            </a:r>
            <a:r>
              <a:rPr lang="zh-CN" altLang="en-US" sz="2400" b="1" dirty="0">
                <a:latin typeface="宋体" panose="02010600030101010101" pitchFamily="2" charset="-122"/>
              </a:rPr>
              <a:t>这样的认知，做出今日头条也不诧异</a:t>
            </a:r>
            <a:r>
              <a:rPr lang="zh-CN" altLang="en-US" sz="2400" b="1" dirty="0" smtClean="0">
                <a:latin typeface="宋体" panose="02010600030101010101" pitchFamily="2" charset="-122"/>
              </a:rPr>
              <a:t>。</a:t>
            </a:r>
            <a:r>
              <a:rPr lang="en-US" altLang="zh-CN" sz="2400" b="1" dirty="0" smtClean="0">
                <a:latin typeface="宋体" panose="02010600030101010101" pitchFamily="2" charset="-122"/>
              </a:rPr>
              <a:t>(</a:t>
            </a:r>
            <a:r>
              <a:rPr lang="zh-CN" altLang="en-US" sz="2000" b="1" dirty="0" smtClean="0">
                <a:latin typeface="宋体" panose="02010600030101010101" pitchFamily="2" charset="-122"/>
              </a:rPr>
              <a:t>基于算法而非编辑推荐</a:t>
            </a:r>
            <a:r>
              <a:rPr lang="en-US" altLang="zh-CN" sz="2400" b="1" dirty="0" smtClean="0">
                <a:latin typeface="宋体" panose="02010600030101010101" pitchFamily="2" charset="-122"/>
              </a:rPr>
              <a:t>)</a:t>
            </a:r>
          </a:p>
          <a:p>
            <a:pPr>
              <a:buFontTx/>
              <a:buNone/>
            </a:pPr>
            <a:r>
              <a:rPr lang="en-US" altLang="zh-CN" sz="2400" b="1" dirty="0" smtClean="0">
                <a:latin typeface="宋体" panose="02010600030101010101" pitchFamily="2" charset="-122"/>
              </a:rPr>
              <a:t>3.</a:t>
            </a:r>
            <a:r>
              <a:rPr lang="zh-CN" altLang="en-US" sz="2400" b="1" dirty="0">
                <a:latin typeface="宋体" panose="02010600030101010101" pitchFamily="2" charset="-122"/>
              </a:rPr>
              <a:t>围观他的微博，我整理了这些干货</a:t>
            </a:r>
            <a:r>
              <a:rPr lang="zh-CN" altLang="en-US" sz="2400" b="1" dirty="0" smtClean="0">
                <a:latin typeface="宋体" panose="02010600030101010101" pitchFamily="2" charset="-122"/>
              </a:rPr>
              <a:t>。发现</a:t>
            </a:r>
            <a:r>
              <a:rPr lang="zh-CN" altLang="en-US" sz="2400" b="1" dirty="0">
                <a:latin typeface="宋体" panose="02010600030101010101" pitchFamily="2" charset="-122"/>
              </a:rPr>
              <a:t>他说得最多的关键词：延迟满足感，自控，理性，反省，创新，学习。</a:t>
            </a:r>
          </a:p>
          <a:p>
            <a:pPr>
              <a:buFontTx/>
              <a:buNone/>
            </a:pPr>
            <a:r>
              <a:rPr lang="zh-CN" altLang="en-US" sz="2400" b="1" dirty="0" smtClean="0">
                <a:latin typeface="宋体" panose="02010600030101010101" pitchFamily="2" charset="-122"/>
              </a:rPr>
              <a:t> 结论：张</a:t>
            </a:r>
            <a:r>
              <a:rPr lang="zh-CN" altLang="en-US" sz="2400" b="1" dirty="0">
                <a:latin typeface="宋体" panose="02010600030101010101" pitchFamily="2" charset="-122"/>
              </a:rPr>
              <a:t>一鸣真的太厉害</a:t>
            </a:r>
            <a:r>
              <a:rPr lang="zh-CN" altLang="en-US" sz="2400" b="1" dirty="0" smtClean="0">
                <a:latin typeface="宋体" panose="02010600030101010101" pitchFamily="2" charset="-122"/>
              </a:rPr>
              <a:t>了</a:t>
            </a:r>
            <a:r>
              <a:rPr lang="zh-CN" altLang="en-US" sz="2400" b="1" dirty="0">
                <a:latin typeface="宋体" panose="02010600030101010101" pitchFamily="2" charset="-122"/>
              </a:rPr>
              <a:t>。</a:t>
            </a:r>
            <a:r>
              <a:rPr lang="en-US" altLang="zh-CN" sz="2400" b="1" dirty="0" smtClean="0">
                <a:latin typeface="宋体" panose="02010600030101010101" pitchFamily="2" charset="-122"/>
              </a:rPr>
              <a:t>(</a:t>
            </a:r>
            <a:r>
              <a:rPr lang="zh-CN" altLang="en-US" sz="2400" b="1" dirty="0" smtClean="0">
                <a:solidFill>
                  <a:srgbClr val="0000FF"/>
                </a:solidFill>
                <a:latin typeface="宋体" panose="02010600030101010101" pitchFamily="2" charset="-122"/>
              </a:rPr>
              <a:t>技术与市场需求的感知能力</a:t>
            </a:r>
            <a:r>
              <a:rPr lang="en-US" altLang="zh-CN" sz="2400" b="1" dirty="0" smtClean="0">
                <a:latin typeface="宋体" panose="02010600030101010101" pitchFamily="2" charset="-122"/>
              </a:rPr>
              <a:t>)</a:t>
            </a:r>
            <a:endParaRPr lang="en-US" altLang="zh-CN" b="1" dirty="0" smtClean="0">
              <a:latin typeface="宋体" panose="02010600030101010101" pitchFamily="2" charset="-122"/>
            </a:endParaRPr>
          </a:p>
        </p:txBody>
      </p:sp>
      <p:sp>
        <p:nvSpPr>
          <p:cNvPr id="37892"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8AADA212-1E8E-4554-AAF0-8C70FED469D0}" type="slidenum">
              <a:rPr kumimoji="0" lang="en-US" altLang="zh-CN" sz="2600" smtClean="0">
                <a:solidFill>
                  <a:srgbClr val="FFFFFF"/>
                </a:solidFill>
              </a:rPr>
              <a:pPr>
                <a:spcBef>
                  <a:spcPct val="0"/>
                </a:spcBef>
                <a:buClrTx/>
                <a:buSzTx/>
                <a:buFontTx/>
                <a:buNone/>
              </a:pPr>
              <a:t>27</a:t>
            </a:fld>
            <a:endParaRPr kumimoji="0" lang="en-US" altLang="zh-CN" sz="2600" smtClean="0">
              <a:solidFill>
                <a:srgbClr val="FFFFFF"/>
              </a:solidFill>
            </a:endParaRPr>
          </a:p>
        </p:txBody>
      </p:sp>
    </p:spTree>
    <p:extLst>
      <p:ext uri="{BB962C8B-B14F-4D97-AF65-F5344CB8AC3E}">
        <p14:creationId xmlns:p14="http://schemas.microsoft.com/office/powerpoint/2010/main" val="79484164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C1FEE798-6FB9-4852-8A92-860B7BE47B61}" type="slidenum">
              <a:rPr kumimoji="0" lang="en-US" altLang="zh-CN" sz="2600" smtClean="0">
                <a:solidFill>
                  <a:schemeClr val="bg1"/>
                </a:solidFill>
              </a:rPr>
              <a:pPr>
                <a:spcBef>
                  <a:spcPct val="0"/>
                </a:spcBef>
                <a:buClrTx/>
                <a:buSzTx/>
                <a:buFontTx/>
                <a:buNone/>
              </a:pPr>
              <a:t>28</a:t>
            </a:fld>
            <a:endParaRPr kumimoji="0" lang="en-US" altLang="zh-CN" sz="2600" smtClean="0">
              <a:solidFill>
                <a:schemeClr val="bg1"/>
              </a:solidFill>
            </a:endParaRPr>
          </a:p>
        </p:txBody>
      </p:sp>
      <p:sp>
        <p:nvSpPr>
          <p:cNvPr id="38915" name="Rectangle 8"/>
          <p:cNvSpPr>
            <a:spLocks noChangeArrowheads="1"/>
          </p:cNvSpPr>
          <p:nvPr/>
        </p:nvSpPr>
        <p:spPr bwMode="auto">
          <a:xfrm>
            <a:off x="457200" y="0"/>
            <a:ext cx="8686800" cy="6858000"/>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endParaRPr lang="zh-CN" altLang="en-US" sz="2400"/>
          </a:p>
        </p:txBody>
      </p:sp>
      <p:grpSp>
        <p:nvGrpSpPr>
          <p:cNvPr id="38916" name="Group 9"/>
          <p:cNvGrpSpPr>
            <a:grpSpLocks/>
          </p:cNvGrpSpPr>
          <p:nvPr/>
        </p:nvGrpSpPr>
        <p:grpSpPr bwMode="auto">
          <a:xfrm>
            <a:off x="457200" y="457200"/>
            <a:ext cx="8077200" cy="5414963"/>
            <a:chOff x="288" y="288"/>
            <a:chExt cx="5088" cy="3411"/>
          </a:xfrm>
        </p:grpSpPr>
        <p:sp>
          <p:nvSpPr>
            <p:cNvPr id="38917" name="Text Box 10"/>
            <p:cNvSpPr txBox="1">
              <a:spLocks noChangeArrowheads="1"/>
            </p:cNvSpPr>
            <p:nvPr/>
          </p:nvSpPr>
          <p:spPr bwMode="auto">
            <a:xfrm>
              <a:off x="288" y="288"/>
              <a:ext cx="5088" cy="34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0"/>
                </a:spcBef>
                <a:spcAft>
                  <a:spcPct val="50000"/>
                </a:spcAft>
                <a:buClrTx/>
                <a:buSzTx/>
                <a:buFontTx/>
                <a:buNone/>
              </a:pPr>
              <a:r>
                <a:rPr lang="en-US" altLang="zh-CN">
                  <a:solidFill>
                    <a:schemeClr val="hlink"/>
                  </a:solidFill>
                  <a:latin typeface="Times New Roman" panose="02020603050405020304" pitchFamily="18" charset="0"/>
                  <a:ea typeface="楷体_GB2312" pitchFamily="49" charset="-122"/>
                  <a:sym typeface="Wingdings" panose="05000000000000000000" pitchFamily="2" charset="2"/>
                </a:rPr>
                <a:t></a:t>
              </a:r>
              <a:r>
                <a:rPr lang="en-US" altLang="zh-CN">
                  <a:latin typeface="Times New Roman" panose="02020603050405020304" pitchFamily="18" charset="0"/>
                  <a:ea typeface="楷体_GB2312" pitchFamily="49" charset="-122"/>
                  <a:sym typeface="Symbol" panose="05050102010706020507" pitchFamily="18" charset="2"/>
                </a:rPr>
                <a:t> </a:t>
              </a:r>
              <a:r>
                <a:rPr lang="zh-CN" altLang="en-US" sz="3200">
                  <a:latin typeface="Times New Roman" panose="02020603050405020304" pitchFamily="18" charset="0"/>
                  <a:ea typeface="楷体_GB2312" pitchFamily="49" charset="-122"/>
                  <a:sym typeface="Symbol" panose="05050102010706020507" pitchFamily="18" charset="2"/>
                </a:rPr>
                <a:t>教材</a:t>
              </a:r>
              <a:r>
                <a:rPr lang="zh-CN" altLang="en-US">
                  <a:latin typeface="Times New Roman" panose="02020603050405020304" pitchFamily="18" charset="0"/>
                  <a:ea typeface="楷体_GB2312" pitchFamily="49" charset="-122"/>
                  <a:sym typeface="Symbol" panose="05050102010706020507" pitchFamily="18" charset="2"/>
                </a:rPr>
                <a:t>  </a:t>
              </a:r>
              <a:r>
                <a:rPr lang="en-US" altLang="zh-CN">
                  <a:latin typeface="Times New Roman" panose="02020603050405020304" pitchFamily="18" charset="0"/>
                  <a:ea typeface="楷体_GB2312" pitchFamily="49" charset="-122"/>
                  <a:sym typeface="Symbol" panose="05050102010706020507" pitchFamily="18" charset="2"/>
                </a:rPr>
                <a:t>(Text Book)</a:t>
              </a:r>
            </a:p>
            <a:p>
              <a:pPr algn="ctr" eaLnBrk="1" hangingPunct="1">
                <a:spcBef>
                  <a:spcPct val="0"/>
                </a:spcBef>
                <a:buClrTx/>
                <a:buSzTx/>
                <a:buFontTx/>
                <a:buNone/>
              </a:pPr>
              <a:r>
                <a:rPr lang="en-US" altLang="zh-CN" sz="3600">
                  <a:ea typeface="楷体_GB2312" pitchFamily="49" charset="-122"/>
                </a:rPr>
                <a:t>Software  Engineering</a:t>
              </a:r>
            </a:p>
            <a:p>
              <a:pPr algn="ctr" eaLnBrk="1" hangingPunct="1">
                <a:spcBef>
                  <a:spcPct val="0"/>
                </a:spcBef>
                <a:buClrTx/>
                <a:buSzTx/>
                <a:buFontTx/>
                <a:buNone/>
              </a:pPr>
              <a:r>
                <a:rPr lang="en-US" altLang="zh-CN" sz="3600">
                  <a:ea typeface="楷体_GB2312" pitchFamily="49" charset="-122"/>
                </a:rPr>
                <a:t>  </a:t>
              </a:r>
            </a:p>
            <a:p>
              <a:pPr algn="ctr" eaLnBrk="1" hangingPunct="1">
                <a:spcBef>
                  <a:spcPct val="0"/>
                </a:spcBef>
                <a:buClrTx/>
                <a:buSzTx/>
                <a:buFontTx/>
                <a:buNone/>
              </a:pPr>
              <a:r>
                <a:rPr lang="en-US" altLang="zh-CN" sz="1600">
                  <a:latin typeface="Times New Roman" panose="02020603050405020304" pitchFamily="18" charset="0"/>
                  <a:ea typeface="楷体_GB2312" pitchFamily="49" charset="-122"/>
                </a:rPr>
                <a:t>                                                                Fourth  Edition</a:t>
              </a:r>
            </a:p>
            <a:p>
              <a:pPr algn="ctr" eaLnBrk="1" hangingPunct="1">
                <a:buClrTx/>
                <a:buSzTx/>
                <a:buFontTx/>
                <a:buNone/>
              </a:pPr>
              <a:r>
                <a:rPr lang="zh-CN" altLang="en-US" sz="3600">
                  <a:latin typeface="楷体_GB2312" pitchFamily="49" charset="-122"/>
                  <a:ea typeface="楷体_GB2312" pitchFamily="49" charset="-122"/>
                </a:rPr>
                <a:t>软 件 工 程</a:t>
              </a:r>
            </a:p>
            <a:p>
              <a:pPr algn="ctr" eaLnBrk="1" hangingPunct="1">
                <a:spcBef>
                  <a:spcPct val="0"/>
                </a:spcBef>
                <a:buClrTx/>
                <a:buSzTx/>
                <a:buFontTx/>
                <a:buNone/>
              </a:pPr>
              <a:endParaRPr lang="zh-CN" altLang="en-US" sz="4400">
                <a:latin typeface="Times New Roman" panose="02020603050405020304" pitchFamily="18" charset="0"/>
                <a:ea typeface="楷体_GB2312" pitchFamily="49" charset="-122"/>
              </a:endParaRPr>
            </a:p>
            <a:p>
              <a:pPr algn="ctr" eaLnBrk="1" hangingPunct="1">
                <a:spcBef>
                  <a:spcPct val="0"/>
                </a:spcBef>
                <a:buClrTx/>
                <a:buSzTx/>
                <a:buFontTx/>
                <a:buNone/>
              </a:pPr>
              <a:r>
                <a:rPr lang="zh-CN" altLang="en-US" sz="1800">
                  <a:latin typeface="Times New Roman" panose="02020603050405020304" pitchFamily="18" charset="0"/>
                  <a:ea typeface="楷体_GB2312" pitchFamily="49" charset="-122"/>
                </a:rPr>
                <a:t>             影印版  第</a:t>
              </a:r>
              <a:r>
                <a:rPr lang="en-US" altLang="zh-CN" sz="1800">
                  <a:latin typeface="Times New Roman" panose="02020603050405020304" pitchFamily="18" charset="0"/>
                  <a:ea typeface="楷体_GB2312" pitchFamily="49" charset="-122"/>
                </a:rPr>
                <a:t>4</a:t>
              </a:r>
              <a:r>
                <a:rPr lang="zh-CN" altLang="en-US" sz="1800">
                  <a:latin typeface="Times New Roman" panose="02020603050405020304" pitchFamily="18" charset="0"/>
                  <a:ea typeface="楷体_GB2312" pitchFamily="49" charset="-122"/>
                </a:rPr>
                <a:t>版</a:t>
              </a:r>
            </a:p>
            <a:p>
              <a:pPr algn="ctr" eaLnBrk="1" hangingPunct="1">
                <a:spcBef>
                  <a:spcPct val="0"/>
                </a:spcBef>
                <a:buClrTx/>
                <a:buSzTx/>
                <a:buFontTx/>
                <a:buNone/>
              </a:pPr>
              <a:endParaRPr lang="zh-CN" altLang="en-US" sz="1800">
                <a:latin typeface="Times New Roman" panose="02020603050405020304" pitchFamily="18" charset="0"/>
                <a:ea typeface="楷体_GB2312" pitchFamily="49" charset="-122"/>
              </a:endParaRPr>
            </a:p>
            <a:p>
              <a:pPr algn="ctr" eaLnBrk="1" hangingPunct="1">
                <a:spcBef>
                  <a:spcPct val="0"/>
                </a:spcBef>
                <a:buClrTx/>
                <a:buSzTx/>
                <a:buFontTx/>
                <a:buNone/>
              </a:pPr>
              <a:endParaRPr lang="zh-CN" altLang="en-US" sz="1800">
                <a:latin typeface="Times New Roman" panose="02020603050405020304" pitchFamily="18" charset="0"/>
                <a:ea typeface="楷体_GB2312" pitchFamily="49" charset="-122"/>
              </a:endParaRPr>
            </a:p>
            <a:p>
              <a:pPr algn="ctr" eaLnBrk="1" hangingPunct="1">
                <a:spcBef>
                  <a:spcPct val="0"/>
                </a:spcBef>
                <a:buClrTx/>
                <a:buSzTx/>
                <a:buFontTx/>
                <a:buNone/>
              </a:pPr>
              <a:r>
                <a:rPr lang="en-US" altLang="zh-CN" sz="2400" i="1">
                  <a:latin typeface="Times New Roman" panose="02020603050405020304" pitchFamily="18" charset="0"/>
                  <a:ea typeface="楷体_GB2312" pitchFamily="49" charset="-122"/>
                </a:rPr>
                <a:t>Shari Lawrence Pfleeger</a:t>
              </a:r>
            </a:p>
            <a:p>
              <a:pPr algn="ctr" eaLnBrk="1" hangingPunct="1">
                <a:spcBef>
                  <a:spcPct val="100000"/>
                </a:spcBef>
                <a:spcAft>
                  <a:spcPct val="20000"/>
                </a:spcAft>
                <a:buClrTx/>
                <a:buSzTx/>
                <a:buFontTx/>
                <a:buNone/>
              </a:pPr>
              <a:r>
                <a:rPr lang="zh-CN" altLang="en-US" sz="2400">
                  <a:latin typeface="Times New Roman" panose="02020603050405020304" pitchFamily="18" charset="0"/>
                  <a:ea typeface="楷体_GB2312" pitchFamily="49" charset="-122"/>
                </a:rPr>
                <a:t>高等教育出版社 </a:t>
              </a:r>
              <a:r>
                <a:rPr lang="en-US" altLang="zh-CN" sz="2400">
                  <a:latin typeface="Times New Roman" panose="02020603050405020304" pitchFamily="18" charset="0"/>
                  <a:ea typeface="楷体_GB2312" pitchFamily="49" charset="-122"/>
                </a:rPr>
                <a:t>· Prentice-Hall, Inc.</a:t>
              </a:r>
            </a:p>
          </p:txBody>
        </p:sp>
        <p:sp>
          <p:nvSpPr>
            <p:cNvPr id="38918" name="AutoShape 11" descr="绿色大理石"/>
            <p:cNvSpPr>
              <a:spLocks noChangeArrowheads="1"/>
            </p:cNvSpPr>
            <p:nvPr/>
          </p:nvSpPr>
          <p:spPr bwMode="auto">
            <a:xfrm>
              <a:off x="1488" y="1152"/>
              <a:ext cx="2688" cy="288"/>
            </a:xfrm>
            <a:prstGeom prst="roundRect">
              <a:avLst>
                <a:gd name="adj" fmla="val 16667"/>
              </a:avLst>
            </a:prstGeom>
            <a:blipFill dpi="0" rotWithShape="0">
              <a:blip r:embed="rId3"/>
              <a:srcRect/>
              <a:tile tx="0" ty="0" sx="100000" sy="100000" flip="none" algn="tl"/>
            </a:blipFill>
            <a:ln w="25400">
              <a:solidFill>
                <a:srgbClr val="008000"/>
              </a:solidFill>
              <a:round/>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800">
                  <a:solidFill>
                    <a:schemeClr val="bg1"/>
                  </a:solidFill>
                  <a:ea typeface="楷体_GB2312" pitchFamily="49" charset="-122"/>
                </a:rPr>
                <a:t>Theory  and  Practice</a:t>
              </a:r>
            </a:p>
          </p:txBody>
        </p:sp>
        <p:sp>
          <p:nvSpPr>
            <p:cNvPr id="38919" name="AutoShape 12" descr="绿色大理石"/>
            <p:cNvSpPr>
              <a:spLocks noChangeArrowheads="1"/>
            </p:cNvSpPr>
            <p:nvPr/>
          </p:nvSpPr>
          <p:spPr bwMode="auto">
            <a:xfrm>
              <a:off x="2112" y="2064"/>
              <a:ext cx="1440" cy="336"/>
            </a:xfrm>
            <a:prstGeom prst="roundRect">
              <a:avLst>
                <a:gd name="adj" fmla="val 16667"/>
              </a:avLst>
            </a:prstGeom>
            <a:blipFill dpi="0" rotWithShape="0">
              <a:blip r:embed="rId3"/>
              <a:srcRect/>
              <a:tile tx="0" ty="0" sx="100000" sy="100000" flip="none" algn="tl"/>
            </a:blipFill>
            <a:ln w="25400">
              <a:solidFill>
                <a:srgbClr val="008000"/>
              </a:solidFill>
              <a:round/>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2400">
                  <a:solidFill>
                    <a:schemeClr val="bg1"/>
                  </a:solidFill>
                  <a:latin typeface="Times New Roman" panose="02020603050405020304" pitchFamily="18" charset="0"/>
                  <a:ea typeface="楷体_GB2312" pitchFamily="49" charset="-122"/>
                </a:rPr>
                <a:t>理论与实践</a:t>
              </a:r>
            </a:p>
          </p:txBody>
        </p:sp>
      </p:gr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618AE8CA-56B6-44A9-A35E-9BCFE51088D5}" type="slidenum">
              <a:rPr kumimoji="0" lang="en-US" altLang="zh-CN" sz="2600" smtClean="0">
                <a:solidFill>
                  <a:schemeClr val="bg1"/>
                </a:solidFill>
              </a:rPr>
              <a:pPr>
                <a:spcBef>
                  <a:spcPct val="0"/>
                </a:spcBef>
                <a:buClrTx/>
                <a:buSzTx/>
                <a:buFontTx/>
                <a:buNone/>
              </a:pPr>
              <a:t>29</a:t>
            </a:fld>
            <a:endParaRPr kumimoji="0" lang="en-US" altLang="zh-CN" sz="2600" smtClean="0">
              <a:solidFill>
                <a:schemeClr val="bg1"/>
              </a:solidFill>
            </a:endParaRPr>
          </a:p>
        </p:txBody>
      </p:sp>
      <p:sp>
        <p:nvSpPr>
          <p:cNvPr id="40963" name="Rectangle 2"/>
          <p:cNvSpPr>
            <a:spLocks noGrp="1" noChangeArrowheads="1"/>
          </p:cNvSpPr>
          <p:nvPr>
            <p:ph type="title"/>
          </p:nvPr>
        </p:nvSpPr>
        <p:spPr>
          <a:xfrm>
            <a:off x="914400" y="533400"/>
            <a:ext cx="8001000" cy="838200"/>
          </a:xfrm>
        </p:spPr>
        <p:txBody>
          <a:bodyPr/>
          <a:lstStyle/>
          <a:p>
            <a:pPr eaLnBrk="1" hangingPunct="1"/>
            <a:r>
              <a:rPr lang="en-US" altLang="zh-CN" sz="5400" smtClean="0">
                <a:solidFill>
                  <a:srgbClr val="000000"/>
                </a:solidFill>
                <a:latin typeface="Monotype Corsiva" panose="03010101010201010101" pitchFamily="66" charset="0"/>
                <a:ea typeface="楷体_GB2312" pitchFamily="49" charset="-122"/>
              </a:rPr>
              <a:t>        Software   Engineering</a:t>
            </a:r>
          </a:p>
        </p:txBody>
      </p:sp>
      <p:sp>
        <p:nvSpPr>
          <p:cNvPr id="40964" name="Rectangle 3"/>
          <p:cNvSpPr>
            <a:spLocks noGrp="1" noChangeArrowheads="1"/>
          </p:cNvSpPr>
          <p:nvPr>
            <p:ph type="body" idx="1"/>
          </p:nvPr>
        </p:nvSpPr>
        <p:spPr>
          <a:xfrm>
            <a:off x="762000" y="1752600"/>
            <a:ext cx="8382000" cy="5105400"/>
          </a:xfrm>
        </p:spPr>
        <p:txBody>
          <a:bodyPr/>
          <a:lstStyle/>
          <a:p>
            <a:pPr eaLnBrk="1" hangingPunct="1">
              <a:lnSpc>
                <a:spcPct val="90000"/>
              </a:lnSpc>
              <a:buFontTx/>
              <a:buNone/>
            </a:pPr>
            <a:r>
              <a:rPr lang="en-US" altLang="zh-CN" sz="3200" b="1" smtClean="0">
                <a:solidFill>
                  <a:srgbClr val="000000"/>
                </a:solidFill>
              </a:rPr>
              <a:t>Introduction (to this lesson)</a:t>
            </a:r>
          </a:p>
          <a:p>
            <a:pPr eaLnBrk="1" hangingPunct="1">
              <a:lnSpc>
                <a:spcPct val="90000"/>
              </a:lnSpc>
              <a:buFont typeface="Wingdings 2" panose="05020102010507070707" pitchFamily="18" charset="2"/>
              <a:buNone/>
            </a:pPr>
            <a:r>
              <a:rPr lang="en-US" altLang="zh-CN" sz="2400" b="1" smtClean="0">
                <a:solidFill>
                  <a:srgbClr val="000000"/>
                </a:solidFill>
                <a:sym typeface="Wingdings 2" panose="05020102010507070707" pitchFamily="18" charset="2"/>
              </a:rPr>
              <a:t></a:t>
            </a:r>
            <a:r>
              <a:rPr lang="en-US" altLang="zh-CN" smtClean="0">
                <a:solidFill>
                  <a:srgbClr val="000000"/>
                </a:solidFill>
                <a:sym typeface="Wingdings 2" panose="05020102010507070707" pitchFamily="18" charset="2"/>
              </a:rPr>
              <a:t> </a:t>
            </a:r>
            <a:r>
              <a:rPr lang="en-US" altLang="zh-CN" sz="2400" b="1" smtClean="0">
                <a:solidFill>
                  <a:srgbClr val="000000"/>
                </a:solidFill>
              </a:rPr>
              <a:t>The position or role of the SE</a:t>
            </a:r>
            <a:r>
              <a:rPr lang="zh-CN" altLang="en-US" sz="2400" b="1" smtClean="0">
                <a:solidFill>
                  <a:srgbClr val="000000"/>
                </a:solidFill>
              </a:rPr>
              <a:t>（软件工程地位及角色）</a:t>
            </a:r>
          </a:p>
          <a:p>
            <a:pPr eaLnBrk="1" hangingPunct="1">
              <a:lnSpc>
                <a:spcPct val="90000"/>
              </a:lnSpc>
              <a:buFont typeface="Wingdings 2" panose="05020102010507070707" pitchFamily="18" charset="2"/>
              <a:buNone/>
            </a:pPr>
            <a:r>
              <a:rPr lang="zh-CN" altLang="en-US" sz="2400" b="1" smtClean="0">
                <a:solidFill>
                  <a:srgbClr val="000000"/>
                </a:solidFill>
              </a:rPr>
              <a:t>    </a:t>
            </a:r>
            <a:r>
              <a:rPr lang="en-US" altLang="zh-CN" sz="2400" b="1" smtClean="0">
                <a:solidFill>
                  <a:srgbClr val="000000"/>
                </a:solidFill>
              </a:rPr>
              <a:t>oversea: two degrees</a:t>
            </a:r>
          </a:p>
          <a:p>
            <a:pPr eaLnBrk="1" hangingPunct="1">
              <a:lnSpc>
                <a:spcPct val="90000"/>
              </a:lnSpc>
              <a:buFont typeface="Wingdings 2" panose="05020102010507070707" pitchFamily="18" charset="2"/>
              <a:buNone/>
            </a:pPr>
            <a:r>
              <a:rPr lang="en-US" altLang="zh-CN" sz="2400" b="1" smtClean="0">
                <a:solidFill>
                  <a:srgbClr val="000000"/>
                </a:solidFill>
              </a:rPr>
              <a:t>                    ----computer science and technology</a:t>
            </a:r>
          </a:p>
          <a:p>
            <a:pPr eaLnBrk="1" hangingPunct="1">
              <a:lnSpc>
                <a:spcPct val="90000"/>
              </a:lnSpc>
              <a:buFont typeface="Wingdings 2" panose="05020102010507070707" pitchFamily="18" charset="2"/>
              <a:buNone/>
            </a:pPr>
            <a:r>
              <a:rPr lang="en-US" altLang="zh-CN" sz="2400" b="1" smtClean="0">
                <a:solidFill>
                  <a:srgbClr val="000000"/>
                </a:solidFill>
              </a:rPr>
              <a:t>                    ----software engineering [</a:t>
            </a:r>
            <a:r>
              <a:rPr lang="en-US" altLang="zh-CN" sz="2400" b="1" smtClean="0">
                <a:solidFill>
                  <a:srgbClr val="0000FF"/>
                </a:solidFill>
              </a:rPr>
              <a:t>SE</a:t>
            </a:r>
            <a:r>
              <a:rPr lang="en-US" altLang="zh-CN" sz="2400" b="1" smtClean="0">
                <a:solidFill>
                  <a:srgbClr val="000000"/>
                </a:solidFill>
              </a:rPr>
              <a:t>] </a:t>
            </a:r>
          </a:p>
          <a:p>
            <a:pPr eaLnBrk="1" hangingPunct="1">
              <a:lnSpc>
                <a:spcPct val="90000"/>
              </a:lnSpc>
              <a:buFont typeface="Wingdings 2" panose="05020102010507070707" pitchFamily="18" charset="2"/>
              <a:buNone/>
            </a:pPr>
            <a:r>
              <a:rPr lang="en-US" altLang="zh-CN" sz="2400" b="1" smtClean="0">
                <a:solidFill>
                  <a:srgbClr val="000000"/>
                </a:solidFill>
              </a:rPr>
              <a:t>                    (see the websites of famous universities)</a:t>
            </a:r>
          </a:p>
          <a:p>
            <a:pPr eaLnBrk="1" hangingPunct="1">
              <a:lnSpc>
                <a:spcPct val="90000"/>
              </a:lnSpc>
              <a:buFont typeface="Wingdings 2" panose="05020102010507070707" pitchFamily="18" charset="2"/>
              <a:buNone/>
            </a:pPr>
            <a:r>
              <a:rPr lang="en-US" altLang="zh-CN" sz="2400" b="1" smtClean="0">
                <a:solidFill>
                  <a:srgbClr val="000000"/>
                </a:solidFill>
              </a:rPr>
              <a:t>    domestic: ----more important than ever as an </a:t>
            </a:r>
          </a:p>
          <a:p>
            <a:pPr eaLnBrk="1" hangingPunct="1">
              <a:lnSpc>
                <a:spcPct val="90000"/>
              </a:lnSpc>
              <a:buFont typeface="Wingdings 2" panose="05020102010507070707" pitchFamily="18" charset="2"/>
              <a:buNone/>
            </a:pPr>
            <a:r>
              <a:rPr lang="en-US" altLang="zh-CN" sz="2400" b="1" smtClean="0">
                <a:solidFill>
                  <a:srgbClr val="000000"/>
                </a:solidFill>
              </a:rPr>
              <a:t>                           industry (</a:t>
            </a:r>
            <a:r>
              <a:rPr lang="zh-CN" altLang="en-US" sz="2400" b="1" smtClean="0">
                <a:solidFill>
                  <a:srgbClr val="000000"/>
                </a:solidFill>
              </a:rPr>
              <a:t>行业</a:t>
            </a:r>
            <a:r>
              <a:rPr lang="en-US" altLang="zh-CN" sz="2400" b="1" smtClean="0">
                <a:solidFill>
                  <a:srgbClr val="000000"/>
                </a:solidFill>
              </a:rPr>
              <a:t>)  </a:t>
            </a:r>
          </a:p>
          <a:p>
            <a:pPr eaLnBrk="1" hangingPunct="1">
              <a:lnSpc>
                <a:spcPct val="90000"/>
              </a:lnSpc>
              <a:buFont typeface="Wingdings 2" panose="05020102010507070707" pitchFamily="18" charset="2"/>
              <a:buNone/>
            </a:pPr>
            <a:r>
              <a:rPr lang="en-US" altLang="zh-CN" sz="2400" b="1" smtClean="0">
                <a:solidFill>
                  <a:srgbClr val="000000"/>
                </a:solidFill>
              </a:rPr>
              <a:t>                      ----finding a job or obtain employment </a:t>
            </a:r>
          </a:p>
          <a:p>
            <a:pPr eaLnBrk="1" hangingPunct="1">
              <a:lnSpc>
                <a:spcPct val="90000"/>
              </a:lnSpc>
              <a:buFont typeface="Wingdings 2" panose="05020102010507070707" pitchFamily="18" charset="2"/>
              <a:buNone/>
            </a:pPr>
            <a:r>
              <a:rPr lang="en-US" altLang="zh-CN" sz="2400" b="1" smtClean="0">
                <a:solidFill>
                  <a:srgbClr val="000000"/>
                </a:solidFill>
              </a:rPr>
              <a:t>    actuality: SE have standards:</a:t>
            </a:r>
          </a:p>
          <a:p>
            <a:pPr eaLnBrk="1" hangingPunct="1">
              <a:lnSpc>
                <a:spcPct val="90000"/>
              </a:lnSpc>
              <a:buFont typeface="Wingdings 2" panose="05020102010507070707" pitchFamily="18" charset="2"/>
              <a:buNone/>
            </a:pPr>
            <a:r>
              <a:rPr lang="en-US" altLang="zh-CN" sz="2400" b="1" smtClean="0">
                <a:solidFill>
                  <a:srgbClr val="000000"/>
                </a:solidFill>
              </a:rPr>
              <a:t>          CMM---certification (</a:t>
            </a:r>
            <a:r>
              <a:rPr lang="zh-CN" altLang="en-US" sz="2400" b="1" smtClean="0">
                <a:solidFill>
                  <a:srgbClr val="000000"/>
                </a:solidFill>
              </a:rPr>
              <a:t>资质</a:t>
            </a:r>
            <a:r>
              <a:rPr lang="en-US" altLang="zh-CN" sz="2400" b="1" smtClean="0">
                <a:solidFill>
                  <a:srgbClr val="000000"/>
                </a:solidFill>
              </a:rPr>
              <a:t>) of software construction</a:t>
            </a:r>
          </a:p>
          <a:p>
            <a:pPr eaLnBrk="1" hangingPunct="1">
              <a:lnSpc>
                <a:spcPct val="90000"/>
              </a:lnSpc>
              <a:buFont typeface="Wingdings 2" panose="05020102010507070707" pitchFamily="18" charset="2"/>
              <a:buNone/>
            </a:pPr>
            <a:r>
              <a:rPr lang="en-US" altLang="zh-CN" sz="2400" b="1" smtClean="0">
                <a:solidFill>
                  <a:srgbClr val="000000"/>
                </a:solidFill>
              </a:rPr>
              <a:t>                      in international market.  </a:t>
            </a:r>
            <a:endParaRPr lang="en-US" altLang="zh-CN" b="1"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4400" y="502568"/>
            <a:ext cx="8001000" cy="838200"/>
          </a:xfrm>
        </p:spPr>
        <p:txBody>
          <a:bodyPr/>
          <a:lstStyle/>
          <a:p>
            <a:r>
              <a:rPr lang="en-US" altLang="zh-CN" sz="5400" dirty="0" smtClean="0">
                <a:solidFill>
                  <a:srgbClr val="000000"/>
                </a:solidFill>
                <a:latin typeface="Monotype Corsiva" panose="03010101010201010101" pitchFamily="66" charset="0"/>
                <a:ea typeface="楷体_GB2312" pitchFamily="49" charset="-122"/>
              </a:rPr>
              <a:t>       Software   </a:t>
            </a:r>
            <a:r>
              <a:rPr lang="en-US" altLang="zh-CN" sz="5400" dirty="0">
                <a:solidFill>
                  <a:srgbClr val="000000"/>
                </a:solidFill>
                <a:latin typeface="Monotype Corsiva" panose="03010101010201010101" pitchFamily="66" charset="0"/>
                <a:ea typeface="楷体_GB2312" pitchFamily="49" charset="-122"/>
              </a:rPr>
              <a:t>Engineering</a:t>
            </a:r>
            <a:endParaRPr lang="zh-CN" altLang="en-US" dirty="0"/>
          </a:p>
        </p:txBody>
      </p:sp>
      <p:sp>
        <p:nvSpPr>
          <p:cNvPr id="3" name="内容占位符 2"/>
          <p:cNvSpPr>
            <a:spLocks noGrp="1"/>
          </p:cNvSpPr>
          <p:nvPr>
            <p:ph idx="1"/>
          </p:nvPr>
        </p:nvSpPr>
        <p:spPr>
          <a:xfrm>
            <a:off x="467544" y="1700808"/>
            <a:ext cx="8676456" cy="5157192"/>
          </a:xfrm>
        </p:spPr>
        <p:txBody>
          <a:bodyPr/>
          <a:lstStyle/>
          <a:p>
            <a:pPr marL="457200" lvl="1" indent="0" algn="just">
              <a:spcAft>
                <a:spcPts val="0"/>
              </a:spcAft>
              <a:buNone/>
            </a:pPr>
            <a:r>
              <a:rPr lang="en-US" altLang="zh-CN" sz="2000" b="1" kern="100" dirty="0" smtClean="0">
                <a:latin typeface="Calibri" panose="020F0502020204030204" pitchFamily="34" charset="0"/>
                <a:ea typeface="宋体" panose="02010600030101010101" pitchFamily="2" charset="-122"/>
                <a:cs typeface="Times New Roman" panose="02020603050405020304" pitchFamily="18" charset="0"/>
              </a:rPr>
              <a:t>     </a:t>
            </a:r>
            <a:r>
              <a:rPr lang="zh-CN" altLang="zh-CN" sz="2000" b="1" kern="100" dirty="0" smtClean="0">
                <a:latin typeface="Calibri" panose="020F0502020204030204" pitchFamily="34" charset="0"/>
                <a:ea typeface="宋体" panose="02010600030101010101" pitchFamily="2" charset="-122"/>
                <a:cs typeface="Times New Roman" panose="02020603050405020304" pitchFamily="18" charset="0"/>
              </a:rPr>
              <a:t>第一</a:t>
            </a:r>
            <a:r>
              <a:rPr lang="zh-CN" altLang="zh-CN" sz="2000" b="1" kern="100" dirty="0">
                <a:latin typeface="Calibri" panose="020F0502020204030204" pitchFamily="34" charset="0"/>
                <a:ea typeface="宋体" panose="02010600030101010101" pitchFamily="2" charset="-122"/>
                <a:cs typeface="Times New Roman" panose="02020603050405020304" pitchFamily="18" charset="0"/>
              </a:rPr>
              <a:t>：根据自身的知识结构和能力特点选择主攻方向。在当前的</a:t>
            </a:r>
            <a:r>
              <a:rPr lang="en-US" altLang="zh-CN" sz="2000" b="1" kern="100" dirty="0">
                <a:latin typeface="Calibri" panose="020F0502020204030204" pitchFamily="34" charset="0"/>
                <a:ea typeface="宋体" panose="02010600030101010101" pitchFamily="2" charset="-122"/>
                <a:cs typeface="Times New Roman" panose="02020603050405020304" pitchFamily="18" charset="0"/>
              </a:rPr>
              <a:t>IT</a:t>
            </a:r>
            <a:r>
              <a:rPr lang="zh-CN" altLang="zh-CN" sz="2000" b="1" kern="100" dirty="0">
                <a:latin typeface="Calibri" panose="020F0502020204030204" pitchFamily="34" charset="0"/>
                <a:ea typeface="宋体" panose="02010600030101010101" pitchFamily="2" charset="-122"/>
                <a:cs typeface="Times New Roman" panose="02020603050405020304" pitchFamily="18" charset="0"/>
              </a:rPr>
              <a:t>产业生态中，细分领域越来越多，要想取得快速的成长和突破，一定要选择一个适合自己的主攻方向，从目前的行业发展趋势来看，大数据、物联网、边缘计算、云计算、</a:t>
            </a:r>
            <a:r>
              <a:rPr lang="zh-CN" altLang="zh-CN" sz="2000" b="1" kern="100" dirty="0" smtClean="0">
                <a:latin typeface="Calibri" panose="020F0502020204030204" pitchFamily="34" charset="0"/>
                <a:ea typeface="宋体" panose="02010600030101010101" pitchFamily="2" charset="-122"/>
                <a:cs typeface="Times New Roman" panose="02020603050405020304" pitchFamily="18" charset="0"/>
              </a:rPr>
              <a:t>人工智能</a:t>
            </a:r>
            <a:r>
              <a:rPr lang="zh-CN" altLang="en-US" sz="2000" b="1" kern="100" dirty="0" smtClean="0">
                <a:latin typeface="Calibri" panose="020F0502020204030204" pitchFamily="34" charset="0"/>
                <a:ea typeface="宋体" panose="02010600030101010101" pitchFamily="2" charset="-122"/>
                <a:cs typeface="Times New Roman" panose="02020603050405020304" pitchFamily="18" charset="0"/>
              </a:rPr>
              <a:t>、元宇宙</a:t>
            </a:r>
            <a:r>
              <a:rPr lang="zh-CN" altLang="zh-CN" sz="2000" b="1" kern="100" dirty="0" smtClean="0">
                <a:latin typeface="Calibri" panose="020F0502020204030204" pitchFamily="34" charset="0"/>
                <a:ea typeface="宋体" panose="02010600030101010101" pitchFamily="2" charset="-122"/>
                <a:cs typeface="Times New Roman" panose="02020603050405020304" pitchFamily="18" charset="0"/>
              </a:rPr>
              <a:t>等</a:t>
            </a:r>
            <a:r>
              <a:rPr lang="zh-CN" altLang="zh-CN" sz="2000" b="1" kern="100" dirty="0">
                <a:latin typeface="Calibri" panose="020F0502020204030204" pitchFamily="34" charset="0"/>
                <a:ea typeface="宋体" panose="02010600030101010101" pitchFamily="2" charset="-122"/>
                <a:cs typeface="Times New Roman" panose="02020603050405020304" pitchFamily="18" charset="0"/>
              </a:rPr>
              <a:t>方向都是不错的选择</a:t>
            </a:r>
            <a:r>
              <a:rPr lang="zh-CN" altLang="zh-CN" sz="2000" b="1" kern="100" dirty="0" smtClean="0">
                <a:latin typeface="Calibri" panose="020F0502020204030204" pitchFamily="34" charset="0"/>
                <a:ea typeface="宋体" panose="02010600030101010101" pitchFamily="2" charset="-122"/>
                <a:cs typeface="Times New Roman" panose="02020603050405020304" pitchFamily="18" charset="0"/>
              </a:rPr>
              <a:t>。</a:t>
            </a:r>
            <a:endParaRPr lang="en-US" altLang="zh-CN" sz="2000" b="1" kern="100" dirty="0" smtClean="0">
              <a:latin typeface="Calibri" panose="020F0502020204030204" pitchFamily="34" charset="0"/>
              <a:ea typeface="宋体" panose="02010600030101010101" pitchFamily="2" charset="-122"/>
              <a:cs typeface="Times New Roman" panose="02020603050405020304" pitchFamily="18" charset="0"/>
            </a:endParaRPr>
          </a:p>
          <a:p>
            <a:pPr marL="457200" lvl="1" indent="0" algn="just">
              <a:spcAft>
                <a:spcPts val="0"/>
              </a:spcAft>
              <a:buNone/>
            </a:pPr>
            <a:endParaRPr lang="zh-CN" altLang="zh-CN" sz="1000" b="1" kern="100" dirty="0">
              <a:latin typeface="Calibri" panose="020F0502020204030204" pitchFamily="34" charset="0"/>
              <a:ea typeface="宋体" panose="02010600030101010101" pitchFamily="2" charset="-122"/>
              <a:cs typeface="Times New Roman" panose="02020603050405020304" pitchFamily="18" charset="0"/>
            </a:endParaRPr>
          </a:p>
          <a:p>
            <a:pPr marL="457200" lvl="1" indent="0" algn="just">
              <a:spcAft>
                <a:spcPts val="0"/>
              </a:spcAft>
              <a:buNone/>
            </a:pPr>
            <a:r>
              <a:rPr lang="en-US" altLang="zh-CN" sz="2000" b="1" kern="100" dirty="0" smtClean="0">
                <a:latin typeface="Calibri" panose="020F0502020204030204" pitchFamily="34" charset="0"/>
                <a:ea typeface="宋体" panose="02010600030101010101" pitchFamily="2" charset="-122"/>
                <a:cs typeface="Times New Roman" panose="02020603050405020304" pitchFamily="18" charset="0"/>
              </a:rPr>
              <a:t>     </a:t>
            </a:r>
            <a:r>
              <a:rPr lang="zh-CN" altLang="zh-CN" sz="2000" b="1" kern="100" dirty="0" smtClean="0">
                <a:latin typeface="Calibri" panose="020F0502020204030204" pitchFamily="34" charset="0"/>
                <a:ea typeface="宋体" panose="02010600030101010101" pitchFamily="2" charset="-122"/>
                <a:cs typeface="Times New Roman" panose="02020603050405020304" pitchFamily="18" charset="0"/>
              </a:rPr>
              <a:t>第二</a:t>
            </a:r>
            <a:r>
              <a:rPr lang="zh-CN" altLang="zh-CN" sz="2000" b="1" kern="100" dirty="0">
                <a:latin typeface="Calibri" panose="020F0502020204030204" pitchFamily="34" charset="0"/>
                <a:ea typeface="宋体" panose="02010600030101010101" pitchFamily="2" charset="-122"/>
                <a:cs typeface="Times New Roman" panose="02020603050405020304" pitchFamily="18" charset="0"/>
              </a:rPr>
              <a:t>：不断完成岗位升级。</a:t>
            </a:r>
            <a:r>
              <a:rPr lang="zh-CN" altLang="zh-CN" sz="2000" b="1" kern="100" dirty="0" smtClean="0">
                <a:latin typeface="Calibri" panose="020F0502020204030204" pitchFamily="34" charset="0"/>
                <a:ea typeface="宋体" panose="02010600030101010101" pitchFamily="2" charset="-122"/>
                <a:cs typeface="Times New Roman" panose="02020603050405020304" pitchFamily="18" charset="0"/>
              </a:rPr>
              <a:t>岗位</a:t>
            </a:r>
            <a:r>
              <a:rPr lang="zh-CN" altLang="en-US" sz="2000" b="1" kern="100" dirty="0" smtClean="0">
                <a:solidFill>
                  <a:srgbClr val="FF0000"/>
                </a:solidFill>
                <a:latin typeface="Calibri" panose="020F0502020204030204" pitchFamily="34" charset="0"/>
                <a:ea typeface="宋体" panose="02010600030101010101" pitchFamily="2" charset="-122"/>
                <a:cs typeface="Times New Roman" panose="02020603050405020304" pitchFamily="18" charset="0"/>
              </a:rPr>
              <a:t>能力</a:t>
            </a:r>
            <a:r>
              <a:rPr lang="zh-CN" altLang="zh-CN" sz="2000" b="1" kern="100" dirty="0" smtClean="0">
                <a:latin typeface="Calibri" panose="020F0502020204030204" pitchFamily="34" charset="0"/>
                <a:ea typeface="宋体" panose="02010600030101010101" pitchFamily="2" charset="-122"/>
                <a:cs typeface="Times New Roman" panose="02020603050405020304" pitchFamily="18" charset="0"/>
              </a:rPr>
              <a:t>升级</a:t>
            </a:r>
            <a:r>
              <a:rPr lang="zh-CN" altLang="zh-CN" sz="2000" b="1" kern="100" dirty="0">
                <a:latin typeface="Calibri" panose="020F0502020204030204" pitchFamily="34" charset="0"/>
                <a:ea typeface="宋体" panose="02010600030101010101" pitchFamily="2" charset="-122"/>
                <a:cs typeface="Times New Roman" panose="02020603050405020304" pitchFamily="18" charset="0"/>
              </a:rPr>
              <a:t>是成长为高级软件工程师的重要依托，岗位升级的过程也是资源整合能力提升的过程，这对于软件工程师的全方面成长具有重要的意义。如果在一个岗位上长时间不能过获得突破，一定要积极寻找解决办法，比如不少知识结构欠缺比较多的初级工程师会选择通过读</a:t>
            </a:r>
            <a:r>
              <a:rPr lang="zh-CN" altLang="zh-CN" sz="2000" b="1" kern="100" dirty="0" smtClean="0">
                <a:latin typeface="Calibri" panose="020F0502020204030204" pitchFamily="34" charset="0"/>
                <a:ea typeface="宋体" panose="02010600030101010101" pitchFamily="2" charset="-122"/>
                <a:cs typeface="Times New Roman" panose="02020603050405020304" pitchFamily="18" charset="0"/>
              </a:rPr>
              <a:t>研</a:t>
            </a:r>
            <a:r>
              <a:rPr lang="zh-CN" altLang="en-US" sz="2000" b="1" kern="100" dirty="0" smtClean="0">
                <a:latin typeface="Calibri" panose="020F0502020204030204" pitchFamily="34" charset="0"/>
                <a:ea typeface="宋体" panose="02010600030101010101" pitchFamily="2" charset="-122"/>
                <a:cs typeface="Times New Roman" panose="02020603050405020304" pitchFamily="18" charset="0"/>
              </a:rPr>
              <a:t>、进修深造等预案</a:t>
            </a:r>
            <a:r>
              <a:rPr lang="zh-CN" altLang="zh-CN" sz="2000" b="1" kern="100" dirty="0" smtClean="0">
                <a:latin typeface="Calibri" panose="020F0502020204030204" pitchFamily="34" charset="0"/>
                <a:ea typeface="宋体" panose="02010600030101010101" pitchFamily="2" charset="-122"/>
                <a:cs typeface="Times New Roman" panose="02020603050405020304" pitchFamily="18" charset="0"/>
              </a:rPr>
              <a:t>来</a:t>
            </a:r>
            <a:r>
              <a:rPr lang="zh-CN" altLang="zh-CN" sz="2000" b="1" kern="100" dirty="0">
                <a:latin typeface="Calibri" panose="020F0502020204030204" pitchFamily="34" charset="0"/>
                <a:ea typeface="宋体" panose="02010600030101010101" pitchFamily="2" charset="-122"/>
                <a:cs typeface="Times New Roman" panose="02020603050405020304" pitchFamily="18" charset="0"/>
              </a:rPr>
              <a:t>完成岗位升级</a:t>
            </a:r>
            <a:r>
              <a:rPr lang="zh-CN" altLang="zh-CN" sz="2000" b="1" kern="100" dirty="0" smtClean="0">
                <a:latin typeface="Calibri" panose="020F0502020204030204" pitchFamily="34" charset="0"/>
                <a:ea typeface="宋体" panose="02010600030101010101" pitchFamily="2" charset="-122"/>
                <a:cs typeface="Times New Roman" panose="02020603050405020304" pitchFamily="18" charset="0"/>
              </a:rPr>
              <a:t>。</a:t>
            </a:r>
            <a:r>
              <a:rPr lang="zh-CN" altLang="en-US" sz="2000" b="1" kern="100" dirty="0" smtClean="0">
                <a:latin typeface="Calibri" panose="020F0502020204030204" pitchFamily="34" charset="0"/>
                <a:ea typeface="宋体" panose="02010600030101010101" pitchFamily="2" charset="-122"/>
                <a:cs typeface="Times New Roman" panose="02020603050405020304" pitchFamily="18" charset="0"/>
              </a:rPr>
              <a:t>（入职百度测试开始）</a:t>
            </a:r>
            <a:endParaRPr lang="en-US" altLang="zh-CN" sz="2000" b="1" kern="100" dirty="0" smtClean="0">
              <a:latin typeface="Calibri" panose="020F0502020204030204" pitchFamily="34" charset="0"/>
              <a:ea typeface="宋体" panose="02010600030101010101" pitchFamily="2" charset="-122"/>
              <a:cs typeface="Times New Roman" panose="02020603050405020304" pitchFamily="18" charset="0"/>
            </a:endParaRPr>
          </a:p>
          <a:p>
            <a:pPr marL="457200" lvl="1" indent="0" algn="just">
              <a:spcAft>
                <a:spcPts val="0"/>
              </a:spcAft>
              <a:buNone/>
            </a:pPr>
            <a:endParaRPr lang="zh-CN" altLang="zh-CN" sz="1000" b="1" kern="100" dirty="0">
              <a:latin typeface="Calibri" panose="020F0502020204030204" pitchFamily="34" charset="0"/>
              <a:ea typeface="宋体" panose="02010600030101010101" pitchFamily="2" charset="-122"/>
              <a:cs typeface="Times New Roman" panose="02020603050405020304" pitchFamily="18" charset="0"/>
            </a:endParaRPr>
          </a:p>
          <a:p>
            <a:pPr marL="457200" lvl="1" indent="0" algn="just">
              <a:spcAft>
                <a:spcPts val="0"/>
              </a:spcAft>
              <a:buNone/>
            </a:pPr>
            <a:r>
              <a:rPr lang="en-US" altLang="zh-CN" sz="2000" b="1" kern="100" dirty="0" smtClean="0">
                <a:latin typeface="Calibri" panose="020F0502020204030204" pitchFamily="34" charset="0"/>
                <a:ea typeface="宋体" panose="02010600030101010101" pitchFamily="2" charset="-122"/>
                <a:cs typeface="Times New Roman" panose="02020603050405020304" pitchFamily="18" charset="0"/>
              </a:rPr>
              <a:t>     </a:t>
            </a:r>
            <a:r>
              <a:rPr lang="zh-CN" altLang="zh-CN" sz="2000" b="1" kern="100" dirty="0" smtClean="0">
                <a:latin typeface="Calibri" panose="020F0502020204030204" pitchFamily="34" charset="0"/>
                <a:ea typeface="宋体" panose="02010600030101010101" pitchFamily="2" charset="-122"/>
                <a:cs typeface="Times New Roman" panose="02020603050405020304" pitchFamily="18" charset="0"/>
              </a:rPr>
              <a:t>第三</a:t>
            </a:r>
            <a:r>
              <a:rPr lang="zh-CN" altLang="zh-CN" sz="2000" b="1" kern="100" dirty="0">
                <a:latin typeface="Calibri" panose="020F0502020204030204" pitchFamily="34" charset="0"/>
                <a:ea typeface="宋体" panose="02010600030101010101" pitchFamily="2" charset="-122"/>
                <a:cs typeface="Times New Roman" panose="02020603050405020304" pitchFamily="18" charset="0"/>
              </a:rPr>
              <a:t>：注重行业经验的积累。软件工程师一定要有一个较为</a:t>
            </a:r>
            <a:r>
              <a:rPr lang="zh-CN" altLang="zh-CN" sz="2000" b="1" u="sng" kern="100" dirty="0">
                <a:solidFill>
                  <a:srgbClr val="0000FF"/>
                </a:solidFill>
                <a:latin typeface="Calibri" panose="020F0502020204030204" pitchFamily="34" charset="0"/>
                <a:ea typeface="宋体" panose="02010600030101010101" pitchFamily="2" charset="-122"/>
                <a:cs typeface="Times New Roman" panose="02020603050405020304" pitchFamily="18" charset="0"/>
              </a:rPr>
              <a:t>全面的知识结构</a:t>
            </a:r>
            <a:r>
              <a:rPr lang="zh-CN" altLang="zh-CN" sz="2000" b="1" kern="100" dirty="0">
                <a:latin typeface="Calibri" panose="020F0502020204030204" pitchFamily="34" charset="0"/>
                <a:ea typeface="宋体" panose="02010600030101010101" pitchFamily="2" charset="-122"/>
                <a:cs typeface="Times New Roman" panose="02020603050405020304" pitchFamily="18" charset="0"/>
              </a:rPr>
              <a:t>，而这个知识结构的重要组成部分就是</a:t>
            </a:r>
            <a:r>
              <a:rPr lang="zh-CN" altLang="zh-CN" sz="2000" b="1" u="sng" kern="100" dirty="0">
                <a:solidFill>
                  <a:srgbClr val="0000FF"/>
                </a:solidFill>
                <a:latin typeface="Calibri" panose="020F0502020204030204" pitchFamily="34" charset="0"/>
                <a:ea typeface="宋体" panose="02010600030101010101" pitchFamily="2" charset="-122"/>
                <a:cs typeface="Times New Roman" panose="02020603050405020304" pitchFamily="18" charset="0"/>
              </a:rPr>
              <a:t>行业</a:t>
            </a:r>
            <a:r>
              <a:rPr lang="zh-CN" altLang="zh-CN" sz="2000" b="1" u="sng" kern="100" dirty="0" smtClean="0">
                <a:solidFill>
                  <a:srgbClr val="0000FF"/>
                </a:solidFill>
                <a:latin typeface="Calibri" panose="020F0502020204030204" pitchFamily="34" charset="0"/>
                <a:ea typeface="宋体" panose="02010600030101010101" pitchFamily="2" charset="-122"/>
                <a:cs typeface="Times New Roman" panose="02020603050405020304" pitchFamily="18" charset="0"/>
              </a:rPr>
              <a:t>知识</a:t>
            </a:r>
            <a:r>
              <a:rPr lang="zh-CN" altLang="en-US" sz="2000" b="1" u="sng" kern="100" dirty="0" smtClean="0">
                <a:solidFill>
                  <a:srgbClr val="0000FF"/>
                </a:solidFill>
                <a:latin typeface="Calibri" panose="020F0502020204030204" pitchFamily="34" charset="0"/>
                <a:ea typeface="宋体" panose="02010600030101010101" pitchFamily="2" charset="-122"/>
                <a:cs typeface="Times New Roman" panose="02020603050405020304" pitchFamily="18" charset="0"/>
              </a:rPr>
              <a:t>体系</a:t>
            </a:r>
            <a:r>
              <a:rPr lang="zh-CN" altLang="zh-CN" sz="2000" b="1" kern="100" dirty="0" smtClean="0">
                <a:latin typeface="Calibri" panose="020F0502020204030204" pitchFamily="34" charset="0"/>
                <a:ea typeface="宋体" panose="02010600030101010101" pitchFamily="2" charset="-122"/>
                <a:cs typeface="Times New Roman" panose="02020603050405020304" pitchFamily="18" charset="0"/>
              </a:rPr>
              <a:t>，</a:t>
            </a:r>
            <a:r>
              <a:rPr lang="zh-CN" altLang="zh-CN" sz="2000" b="1" kern="100" dirty="0">
                <a:latin typeface="Calibri" panose="020F0502020204030204" pitchFamily="34" charset="0"/>
                <a:ea typeface="宋体" panose="02010600030101010101" pitchFamily="2" charset="-122"/>
                <a:cs typeface="Times New Roman" panose="02020603050405020304" pitchFamily="18" charset="0"/>
              </a:rPr>
              <a:t>行业知识对于未来工程师的职业生命周期会有重要的影响。积累行业知识的同时也要有针对性的解决方案，不同的解决方案要面对不同的生产场景。</a:t>
            </a:r>
          </a:p>
          <a:p>
            <a:pPr marL="0" indent="0">
              <a:buNone/>
            </a:pPr>
            <a:endParaRPr lang="zh-CN" altLang="en-US" dirty="0"/>
          </a:p>
        </p:txBody>
      </p:sp>
      <p:sp>
        <p:nvSpPr>
          <p:cNvPr id="4" name="灯片编号占位符 3"/>
          <p:cNvSpPr>
            <a:spLocks noGrp="1"/>
          </p:cNvSpPr>
          <p:nvPr>
            <p:ph type="sldNum" sz="quarter" idx="12"/>
          </p:nvPr>
        </p:nvSpPr>
        <p:spPr/>
        <p:txBody>
          <a:bodyPr/>
          <a:lstStyle/>
          <a:p>
            <a:pPr>
              <a:defRPr/>
            </a:pPr>
            <a:fld id="{A3A4B297-6F04-4D8B-9939-ADD601DF66CC}" type="slidenum">
              <a:rPr lang="en-US" altLang="zh-CN" smtClean="0"/>
              <a:pPr>
                <a:defRPr/>
              </a:pPr>
              <a:t>3</a:t>
            </a:fld>
            <a:endParaRPr lang="en-US" altLang="zh-CN"/>
          </a:p>
        </p:txBody>
      </p:sp>
    </p:spTree>
    <p:extLst>
      <p:ext uri="{BB962C8B-B14F-4D97-AF65-F5344CB8AC3E}">
        <p14:creationId xmlns:p14="http://schemas.microsoft.com/office/powerpoint/2010/main" val="426032578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34081CA0-0CC7-458A-B9A5-A2DD670B68E1}" type="slidenum">
              <a:rPr kumimoji="0" lang="en-US" altLang="zh-CN" sz="2600" smtClean="0">
                <a:solidFill>
                  <a:schemeClr val="bg1"/>
                </a:solidFill>
              </a:rPr>
              <a:pPr>
                <a:spcBef>
                  <a:spcPct val="0"/>
                </a:spcBef>
                <a:buClrTx/>
                <a:buSzTx/>
                <a:buFontTx/>
                <a:buNone/>
              </a:pPr>
              <a:t>30</a:t>
            </a:fld>
            <a:endParaRPr kumimoji="0" lang="en-US" altLang="zh-CN" sz="2600" smtClean="0">
              <a:solidFill>
                <a:schemeClr val="bg1"/>
              </a:solidFill>
            </a:endParaRPr>
          </a:p>
        </p:txBody>
      </p:sp>
      <p:sp>
        <p:nvSpPr>
          <p:cNvPr id="43011" name="Rectangle 2"/>
          <p:cNvSpPr>
            <a:spLocks noGrp="1" noChangeArrowheads="1"/>
          </p:cNvSpPr>
          <p:nvPr>
            <p:ph type="title"/>
          </p:nvPr>
        </p:nvSpPr>
        <p:spPr>
          <a:xfrm>
            <a:off x="914400" y="533400"/>
            <a:ext cx="8001000" cy="838200"/>
          </a:xfrm>
        </p:spPr>
        <p:txBody>
          <a:bodyPr/>
          <a:lstStyle/>
          <a:p>
            <a:pPr eaLnBrk="1" hangingPunct="1"/>
            <a:r>
              <a:rPr lang="en-US" altLang="zh-CN" sz="5400" smtClean="0">
                <a:solidFill>
                  <a:srgbClr val="000000"/>
                </a:solidFill>
                <a:latin typeface="Monotype Corsiva" panose="03010101010201010101" pitchFamily="66" charset="0"/>
                <a:ea typeface="楷体_GB2312" pitchFamily="49" charset="-122"/>
              </a:rPr>
              <a:t>        Software   Engineering</a:t>
            </a:r>
          </a:p>
        </p:txBody>
      </p:sp>
      <p:sp>
        <p:nvSpPr>
          <p:cNvPr id="43012" name="Rectangle 3"/>
          <p:cNvSpPr>
            <a:spLocks noGrp="1" noChangeArrowheads="1"/>
          </p:cNvSpPr>
          <p:nvPr>
            <p:ph type="body" idx="1"/>
          </p:nvPr>
        </p:nvSpPr>
        <p:spPr>
          <a:xfrm>
            <a:off x="762000" y="1752600"/>
            <a:ext cx="8382000" cy="5105400"/>
          </a:xfrm>
        </p:spPr>
        <p:txBody>
          <a:bodyPr/>
          <a:lstStyle/>
          <a:p>
            <a:pPr eaLnBrk="1" hangingPunct="1">
              <a:lnSpc>
                <a:spcPct val="90000"/>
              </a:lnSpc>
              <a:buFontTx/>
              <a:buNone/>
            </a:pPr>
            <a:r>
              <a:rPr lang="en-US" altLang="zh-CN" sz="2400" b="1" smtClean="0"/>
              <a:t>     CMM</a:t>
            </a:r>
            <a:r>
              <a:rPr lang="zh-CN" altLang="en-US" sz="2400" b="1" smtClean="0"/>
              <a:t>现状</a:t>
            </a:r>
            <a:r>
              <a:rPr lang="en-US" altLang="zh-CN" sz="2400" b="1" smtClean="0"/>
              <a:t>(2005</a:t>
            </a:r>
            <a:r>
              <a:rPr lang="zh-CN" altLang="en-US" sz="2400" b="1" smtClean="0"/>
              <a:t>年</a:t>
            </a:r>
            <a:r>
              <a:rPr lang="en-US" altLang="zh-CN" sz="2400" b="1" smtClean="0"/>
              <a:t>4</a:t>
            </a:r>
            <a:r>
              <a:rPr lang="zh-CN" altLang="en-US" sz="2400" b="1" smtClean="0"/>
              <a:t>月</a:t>
            </a:r>
            <a:r>
              <a:rPr lang="en-US" altLang="zh-CN" sz="2400" b="1" smtClean="0"/>
              <a:t>) </a:t>
            </a:r>
          </a:p>
          <a:p>
            <a:pPr lvl="2" eaLnBrk="1" hangingPunct="1">
              <a:lnSpc>
                <a:spcPct val="90000"/>
              </a:lnSpc>
              <a:buClr>
                <a:srgbClr val="0099CC"/>
              </a:buClr>
              <a:buSzPct val="120000"/>
              <a:buFont typeface="Wingdings" panose="05000000000000000000" pitchFamily="2" charset="2"/>
              <a:buChar char="§"/>
            </a:pPr>
            <a:r>
              <a:rPr lang="zh-CN" altLang="en-US" sz="2400" b="1" smtClean="0"/>
              <a:t>中国，</a:t>
            </a:r>
            <a:r>
              <a:rPr lang="en-US" altLang="zh-CN" sz="2400" b="1" smtClean="0"/>
              <a:t>210</a:t>
            </a:r>
            <a:r>
              <a:rPr lang="zh-CN" altLang="en-US" sz="2400" b="1" smtClean="0"/>
              <a:t>家。</a:t>
            </a:r>
            <a:r>
              <a:rPr lang="en-US" altLang="zh-CN" sz="2400" b="1" smtClean="0"/>
              <a:t>2002</a:t>
            </a:r>
            <a:r>
              <a:rPr lang="zh-CN" altLang="en-US" sz="2400" b="1" smtClean="0"/>
              <a:t>年</a:t>
            </a:r>
            <a:r>
              <a:rPr lang="en-US" altLang="zh-CN" sz="2400" b="1" smtClean="0"/>
              <a:t>8</a:t>
            </a:r>
            <a:r>
              <a:rPr lang="zh-CN" altLang="en-US" sz="2400" b="1" smtClean="0"/>
              <a:t>月还是</a:t>
            </a:r>
            <a:r>
              <a:rPr lang="en-US" altLang="zh-CN" sz="2400" b="1" smtClean="0"/>
              <a:t>37</a:t>
            </a:r>
            <a:r>
              <a:rPr lang="zh-CN" altLang="en-US" sz="2400" b="1" smtClean="0"/>
              <a:t>家，</a:t>
            </a:r>
            <a:r>
              <a:rPr lang="en-US" altLang="zh-CN" sz="2400" b="1" smtClean="0"/>
              <a:t>2003</a:t>
            </a:r>
            <a:r>
              <a:rPr lang="zh-CN" altLang="en-US" sz="2400" b="1" smtClean="0"/>
              <a:t>年</a:t>
            </a:r>
            <a:r>
              <a:rPr lang="en-US" altLang="zh-CN" sz="2400" b="1" smtClean="0"/>
              <a:t>4</a:t>
            </a:r>
            <a:r>
              <a:rPr lang="zh-CN" altLang="en-US" sz="2400" b="1" smtClean="0"/>
              <a:t>月</a:t>
            </a:r>
            <a:r>
              <a:rPr lang="en-US" altLang="zh-CN" sz="2400" b="1" smtClean="0"/>
              <a:t>73</a:t>
            </a:r>
            <a:r>
              <a:rPr lang="zh-CN" altLang="en-US" sz="2400" b="1" smtClean="0"/>
              <a:t>家。</a:t>
            </a:r>
          </a:p>
          <a:p>
            <a:pPr lvl="3" eaLnBrk="1" hangingPunct="1">
              <a:lnSpc>
                <a:spcPct val="90000"/>
              </a:lnSpc>
              <a:buClr>
                <a:srgbClr val="CC0000"/>
              </a:buClr>
              <a:buSzPct val="70000"/>
              <a:buFont typeface="Wingdings" panose="05000000000000000000" pitchFamily="2" charset="2"/>
              <a:buChar char="v"/>
            </a:pPr>
            <a:r>
              <a:rPr lang="en-US" altLang="zh-CN" sz="2400" b="1" smtClean="0"/>
              <a:t>5</a:t>
            </a:r>
            <a:r>
              <a:rPr lang="zh-CN" altLang="en-US" sz="2400" b="1" smtClean="0"/>
              <a:t>级</a:t>
            </a:r>
            <a:r>
              <a:rPr lang="en-US" altLang="zh-CN" sz="2400" b="1" smtClean="0"/>
              <a:t>9</a:t>
            </a:r>
            <a:r>
              <a:rPr lang="zh-CN" altLang="en-US" sz="2400" b="1" smtClean="0"/>
              <a:t>家</a:t>
            </a:r>
            <a:r>
              <a:rPr lang="en-US" altLang="zh-CN" sz="2400" b="1" smtClean="0"/>
              <a:t>(</a:t>
            </a:r>
            <a:r>
              <a:rPr lang="zh-CN" altLang="en-US" sz="2400" b="1" smtClean="0"/>
              <a:t>包括独资、合资等</a:t>
            </a:r>
            <a:r>
              <a:rPr lang="en-US" altLang="zh-CN" sz="2400" b="1" smtClean="0"/>
              <a:t>)</a:t>
            </a:r>
          </a:p>
          <a:p>
            <a:pPr lvl="2" eaLnBrk="1" hangingPunct="1">
              <a:lnSpc>
                <a:spcPct val="90000"/>
              </a:lnSpc>
              <a:buClr>
                <a:srgbClr val="0099CC"/>
              </a:buClr>
              <a:buSzPct val="120000"/>
              <a:buFont typeface="Wingdings" panose="05000000000000000000" pitchFamily="2" charset="2"/>
              <a:buChar char="§"/>
            </a:pPr>
            <a:r>
              <a:rPr lang="zh-CN" altLang="en-US" sz="2400" b="1" smtClean="0"/>
              <a:t>印度，</a:t>
            </a:r>
            <a:r>
              <a:rPr lang="en-US" altLang="zh-CN" sz="2400" b="1" smtClean="0"/>
              <a:t>380</a:t>
            </a:r>
            <a:r>
              <a:rPr lang="zh-CN" altLang="en-US" sz="2400" b="1" smtClean="0"/>
              <a:t>家。</a:t>
            </a:r>
            <a:r>
              <a:rPr lang="en-US" altLang="zh-CN" sz="2400" b="1" smtClean="0"/>
              <a:t>2002</a:t>
            </a:r>
            <a:r>
              <a:rPr lang="zh-CN" altLang="en-US" sz="2400" b="1" smtClean="0"/>
              <a:t>年</a:t>
            </a:r>
            <a:r>
              <a:rPr lang="en-US" altLang="zh-CN" sz="2400" b="1" smtClean="0"/>
              <a:t>8</a:t>
            </a:r>
            <a:r>
              <a:rPr lang="zh-CN" altLang="en-US" sz="2400" b="1" smtClean="0"/>
              <a:t>月他们的数据是</a:t>
            </a:r>
            <a:r>
              <a:rPr lang="en-US" altLang="zh-CN" sz="2400" b="1" smtClean="0"/>
              <a:t>187</a:t>
            </a:r>
            <a:r>
              <a:rPr lang="zh-CN" altLang="en-US" sz="2400" b="1" smtClean="0"/>
              <a:t>家，</a:t>
            </a:r>
            <a:r>
              <a:rPr lang="en-US" altLang="zh-CN" sz="2400" b="1" smtClean="0"/>
              <a:t>2003</a:t>
            </a:r>
            <a:r>
              <a:rPr lang="zh-CN" altLang="en-US" sz="2400" b="1" smtClean="0"/>
              <a:t>年</a:t>
            </a:r>
            <a:r>
              <a:rPr lang="en-US" altLang="zh-CN" sz="2400" b="1" smtClean="0"/>
              <a:t>4</a:t>
            </a:r>
            <a:r>
              <a:rPr lang="zh-CN" altLang="en-US" sz="2400" b="1" smtClean="0"/>
              <a:t>月</a:t>
            </a:r>
            <a:r>
              <a:rPr lang="en-US" altLang="zh-CN" sz="2400" b="1" smtClean="0"/>
              <a:t>238</a:t>
            </a:r>
            <a:r>
              <a:rPr lang="zh-CN" altLang="en-US" sz="2400" b="1" smtClean="0"/>
              <a:t>家。</a:t>
            </a:r>
          </a:p>
          <a:p>
            <a:pPr lvl="3" eaLnBrk="1" hangingPunct="1">
              <a:lnSpc>
                <a:spcPct val="90000"/>
              </a:lnSpc>
              <a:buClr>
                <a:srgbClr val="CC0000"/>
              </a:buClr>
              <a:buSzPct val="70000"/>
              <a:buFont typeface="Wingdings" panose="05000000000000000000" pitchFamily="2" charset="2"/>
              <a:buChar char="§"/>
            </a:pPr>
            <a:r>
              <a:rPr lang="en-US" altLang="zh-CN" sz="2400" b="1" smtClean="0"/>
              <a:t>5</a:t>
            </a:r>
            <a:r>
              <a:rPr lang="zh-CN" altLang="en-US" sz="2400" b="1" smtClean="0"/>
              <a:t>级</a:t>
            </a:r>
            <a:r>
              <a:rPr lang="en-US" altLang="zh-CN" sz="2400" b="1" smtClean="0"/>
              <a:t>66</a:t>
            </a:r>
            <a:r>
              <a:rPr lang="zh-CN" altLang="en-US" sz="2400" b="1" smtClean="0"/>
              <a:t>家</a:t>
            </a:r>
            <a:r>
              <a:rPr lang="en-US" altLang="zh-CN" sz="2400" b="1" smtClean="0"/>
              <a:t>(</a:t>
            </a:r>
            <a:r>
              <a:rPr lang="zh-CN" altLang="en-US" sz="2400" b="1" smtClean="0"/>
              <a:t>印度本土</a:t>
            </a:r>
            <a:r>
              <a:rPr lang="en-US" altLang="zh-CN" sz="2400" b="1" smtClean="0"/>
              <a:t>)</a:t>
            </a:r>
          </a:p>
          <a:p>
            <a:pPr lvl="2" eaLnBrk="1" hangingPunct="1">
              <a:lnSpc>
                <a:spcPct val="90000"/>
              </a:lnSpc>
              <a:buClr>
                <a:srgbClr val="0099CC"/>
              </a:buClr>
              <a:buSzPct val="120000"/>
              <a:buFont typeface="Wingdings" panose="05000000000000000000" pitchFamily="2" charset="2"/>
              <a:buChar char="§"/>
            </a:pPr>
            <a:r>
              <a:rPr lang="zh-CN" altLang="en-US" sz="2400" b="1" smtClean="0"/>
              <a:t>美国现在有</a:t>
            </a:r>
            <a:r>
              <a:rPr lang="en-US" altLang="zh-CN" sz="2400" b="1" smtClean="0"/>
              <a:t>2117</a:t>
            </a:r>
            <a:r>
              <a:rPr lang="zh-CN" altLang="en-US" sz="2400" b="1" smtClean="0"/>
              <a:t>家，</a:t>
            </a:r>
            <a:r>
              <a:rPr lang="en-US" altLang="zh-CN" sz="2400" b="1" smtClean="0"/>
              <a:t>2003</a:t>
            </a:r>
            <a:r>
              <a:rPr lang="zh-CN" altLang="en-US" sz="2400" b="1" smtClean="0"/>
              <a:t>年</a:t>
            </a:r>
            <a:r>
              <a:rPr lang="en-US" altLang="zh-CN" sz="2400" b="1" smtClean="0"/>
              <a:t>4</a:t>
            </a:r>
            <a:r>
              <a:rPr lang="zh-CN" altLang="en-US" sz="2400" b="1" smtClean="0"/>
              <a:t>月份时为</a:t>
            </a:r>
            <a:r>
              <a:rPr lang="en-US" altLang="zh-CN" sz="2400" b="1" smtClean="0"/>
              <a:t>1671</a:t>
            </a:r>
            <a:r>
              <a:rPr lang="zh-CN" altLang="en-US" sz="2400" b="1" smtClean="0"/>
              <a:t>家 </a:t>
            </a:r>
          </a:p>
          <a:p>
            <a:pPr lvl="3" eaLnBrk="1" hangingPunct="1">
              <a:lnSpc>
                <a:spcPct val="90000"/>
              </a:lnSpc>
              <a:buClr>
                <a:srgbClr val="0099CC"/>
              </a:buClr>
              <a:buSzPct val="120000"/>
              <a:buFont typeface="Wingdings" panose="05000000000000000000" pitchFamily="2" charset="2"/>
              <a:buChar char="§"/>
            </a:pPr>
            <a:r>
              <a:rPr lang="en-US" altLang="zh-CN" sz="2400" b="1" smtClean="0"/>
              <a:t>5</a:t>
            </a:r>
            <a:r>
              <a:rPr lang="zh-CN" altLang="en-US" sz="2400" b="1" smtClean="0"/>
              <a:t>级</a:t>
            </a:r>
            <a:r>
              <a:rPr lang="en-US" altLang="zh-CN" sz="2400" b="1" smtClean="0"/>
              <a:t>?</a:t>
            </a:r>
            <a:r>
              <a:rPr lang="zh-CN" altLang="en-US" sz="2400" b="1" smtClean="0"/>
              <a:t>家</a:t>
            </a:r>
            <a:endParaRPr lang="zh-CN" altLang="en-US" sz="1600" b="1" smtClean="0"/>
          </a:p>
          <a:p>
            <a:pPr eaLnBrk="1" hangingPunct="1">
              <a:lnSpc>
                <a:spcPct val="90000"/>
              </a:lnSpc>
              <a:buFontTx/>
              <a:buNone/>
            </a:pPr>
            <a:r>
              <a:rPr lang="zh-CN" altLang="en-US" sz="2400" b="1" smtClean="0"/>
              <a:t>    </a:t>
            </a:r>
            <a:r>
              <a:rPr lang="en-US" altLang="zh-CN" sz="2400" b="1" smtClean="0"/>
              <a:t>CMM</a:t>
            </a:r>
            <a:r>
              <a:rPr lang="zh-CN" altLang="en-US" sz="2400" b="1" smtClean="0"/>
              <a:t>现状</a:t>
            </a:r>
            <a:r>
              <a:rPr lang="en-US" altLang="zh-CN" sz="2400" b="1" smtClean="0"/>
              <a:t>(</a:t>
            </a:r>
            <a:r>
              <a:rPr lang="zh-CN" altLang="en-US" sz="2400" b="1" smtClean="0"/>
              <a:t>中国：</a:t>
            </a:r>
            <a:r>
              <a:rPr lang="en-US" altLang="zh-CN" sz="2400" b="1" smtClean="0"/>
              <a:t>2006</a:t>
            </a:r>
            <a:r>
              <a:rPr lang="zh-CN" altLang="en-US" sz="2400" b="1" smtClean="0"/>
              <a:t>年</a:t>
            </a:r>
            <a:r>
              <a:rPr lang="en-US" altLang="zh-CN" sz="2400" b="1" smtClean="0"/>
              <a:t>6</a:t>
            </a:r>
            <a:r>
              <a:rPr lang="zh-CN" altLang="en-US" sz="2400" b="1" smtClean="0"/>
              <a:t>月</a:t>
            </a:r>
            <a:r>
              <a:rPr lang="en-US" altLang="zh-CN" sz="2400" b="1" smtClean="0"/>
              <a:t>)</a:t>
            </a:r>
          </a:p>
          <a:p>
            <a:pPr lvl="2" eaLnBrk="1" hangingPunct="1">
              <a:lnSpc>
                <a:spcPct val="90000"/>
              </a:lnSpc>
              <a:buClr>
                <a:srgbClr val="0000FF"/>
              </a:buClr>
              <a:buSzPct val="120000"/>
              <a:buFont typeface="Wingdings" panose="05000000000000000000" pitchFamily="2" charset="2"/>
              <a:buChar char="§"/>
            </a:pPr>
            <a:r>
              <a:rPr lang="en-US" altLang="zh-CN" sz="2400" b="1" smtClean="0"/>
              <a:t>5</a:t>
            </a:r>
            <a:r>
              <a:rPr lang="zh-CN" altLang="en-US" sz="2400" b="1" smtClean="0"/>
              <a:t>级</a:t>
            </a:r>
            <a:r>
              <a:rPr lang="en-US" altLang="zh-CN" sz="2400" b="1" smtClean="0"/>
              <a:t>11</a:t>
            </a:r>
            <a:r>
              <a:rPr lang="zh-CN" altLang="en-US" sz="2400" b="1" smtClean="0"/>
              <a:t>家</a:t>
            </a:r>
            <a:r>
              <a:rPr lang="en-US" altLang="zh-CN" sz="2400" b="1" smtClean="0"/>
              <a:t>(</a:t>
            </a:r>
            <a:r>
              <a:rPr lang="zh-CN" altLang="en-US" sz="2400" b="1" smtClean="0"/>
              <a:t>包括独资、合资等</a:t>
            </a:r>
            <a:r>
              <a:rPr lang="en-US" altLang="zh-CN" sz="2400" b="1" smtClean="0"/>
              <a:t>)</a:t>
            </a:r>
            <a:endParaRPr lang="en-US" altLang="zh-CN" sz="1800" b="1" smtClean="0"/>
          </a:p>
          <a:p>
            <a:pPr eaLnBrk="1" hangingPunct="1">
              <a:lnSpc>
                <a:spcPct val="90000"/>
              </a:lnSpc>
              <a:buFontTx/>
              <a:buNone/>
            </a:pPr>
            <a:r>
              <a:rPr lang="en-US" altLang="zh-CN" sz="2400" b="1" smtClean="0"/>
              <a:t>    CMM</a:t>
            </a:r>
            <a:r>
              <a:rPr lang="zh-CN" altLang="en-US" sz="2400" b="1" smtClean="0"/>
              <a:t>现状</a:t>
            </a:r>
            <a:r>
              <a:rPr lang="en-US" altLang="zh-CN" sz="2400" b="1" smtClean="0"/>
              <a:t>(</a:t>
            </a:r>
            <a:r>
              <a:rPr lang="zh-CN" altLang="en-US" sz="2400" b="1" smtClean="0"/>
              <a:t>中国：</a:t>
            </a:r>
            <a:r>
              <a:rPr lang="en-US" altLang="zh-CN" sz="2400" b="1" smtClean="0"/>
              <a:t>2011</a:t>
            </a:r>
            <a:r>
              <a:rPr lang="zh-CN" altLang="en-US" sz="2400" b="1" smtClean="0"/>
              <a:t>年</a:t>
            </a:r>
            <a:r>
              <a:rPr lang="en-US" altLang="zh-CN" sz="2400" b="1" smtClean="0"/>
              <a:t>6</a:t>
            </a:r>
            <a:r>
              <a:rPr lang="zh-CN" altLang="en-US" sz="2400" b="1" smtClean="0"/>
              <a:t>月</a:t>
            </a:r>
            <a:r>
              <a:rPr lang="en-US" altLang="zh-CN" sz="2400" b="1" smtClean="0"/>
              <a:t>)</a:t>
            </a:r>
          </a:p>
          <a:p>
            <a:pPr lvl="2" eaLnBrk="1" hangingPunct="1">
              <a:lnSpc>
                <a:spcPct val="90000"/>
              </a:lnSpc>
              <a:buClr>
                <a:srgbClr val="0000FF"/>
              </a:buClr>
              <a:buSzPct val="120000"/>
              <a:buFont typeface="Wingdings" panose="05000000000000000000" pitchFamily="2" charset="2"/>
              <a:buChar char="§"/>
            </a:pPr>
            <a:r>
              <a:rPr lang="en-US" altLang="zh-CN" sz="2400" b="1" smtClean="0"/>
              <a:t>5</a:t>
            </a:r>
            <a:r>
              <a:rPr lang="zh-CN" altLang="en-US" sz="2400" b="1" smtClean="0"/>
              <a:t>级</a:t>
            </a:r>
            <a:r>
              <a:rPr lang="en-US" altLang="zh-CN" sz="2400" b="1" smtClean="0"/>
              <a:t>11</a:t>
            </a:r>
            <a:r>
              <a:rPr lang="zh-CN" altLang="en-US" sz="2400" b="1" smtClean="0"/>
              <a:t>家</a:t>
            </a:r>
            <a:r>
              <a:rPr lang="en-US" altLang="zh-CN" sz="2400" b="1" smtClean="0"/>
              <a:t>(</a:t>
            </a:r>
            <a:r>
              <a:rPr lang="zh-CN" altLang="en-US" sz="2400" b="1" smtClean="0"/>
              <a:t>包括独资、合资等</a:t>
            </a:r>
            <a:r>
              <a:rPr lang="en-US" altLang="zh-CN" sz="2400" b="1" smtClean="0"/>
              <a:t>), </a:t>
            </a:r>
            <a:r>
              <a:rPr lang="zh-CN" altLang="en-US" sz="2400" b="1" smtClean="0"/>
              <a:t>但</a:t>
            </a:r>
            <a:r>
              <a:rPr lang="en-US" altLang="zh-CN" sz="2400" b="1" smtClean="0"/>
              <a:t>2</a:t>
            </a:r>
            <a:r>
              <a:rPr lang="zh-CN" altLang="en-US" sz="2400" b="1" smtClean="0"/>
              <a:t>级</a:t>
            </a:r>
            <a:r>
              <a:rPr lang="en-US" altLang="zh-CN" sz="2400" b="1" smtClean="0"/>
              <a:t>/3</a:t>
            </a:r>
            <a:r>
              <a:rPr lang="zh-CN" altLang="en-US" sz="2400" b="1" smtClean="0"/>
              <a:t>级数量增加</a:t>
            </a:r>
            <a:r>
              <a:rPr lang="en-US" altLang="zh-CN" sz="2400" b="1" smtClean="0"/>
              <a:t>.</a:t>
            </a:r>
          </a:p>
        </p:txBody>
      </p:sp>
      <p:sp>
        <p:nvSpPr>
          <p:cNvPr id="43013" name="Text Box 5"/>
          <p:cNvSpPr txBox="1">
            <a:spLocks noChangeArrowheads="1"/>
          </p:cNvSpPr>
          <p:nvPr/>
        </p:nvSpPr>
        <p:spPr bwMode="auto">
          <a:xfrm>
            <a:off x="0" y="2108200"/>
            <a:ext cx="1547813" cy="3162300"/>
          </a:xfrm>
          <a:prstGeom prst="rect">
            <a:avLst/>
          </a:prstGeom>
          <a:solidFill>
            <a:srgbClr val="CCFFCC"/>
          </a:solidFill>
          <a:ln w="22225" algn="ctr">
            <a:solidFill>
              <a:srgbClr val="800000"/>
            </a:solidFill>
            <a:miter lim="800000"/>
            <a:headEnd/>
            <a:tailEnd/>
          </a:ln>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en-US" sz="2000">
                <a:latin typeface="Times New Roman" panose="02020603050405020304" pitchFamily="18" charset="0"/>
              </a:rPr>
              <a:t>全球参与</a:t>
            </a:r>
            <a:r>
              <a:rPr lang="en-US" altLang="zh-CN" sz="2000">
                <a:latin typeface="Times New Roman" panose="02020603050405020304" pitchFamily="18" charset="0"/>
              </a:rPr>
              <a:t>CMM</a:t>
            </a:r>
            <a:r>
              <a:rPr lang="zh-CN" altLang="en-US" sz="2000">
                <a:latin typeface="Times New Roman" panose="02020603050405020304" pitchFamily="18" charset="0"/>
              </a:rPr>
              <a:t>认证的机构约有</a:t>
            </a:r>
            <a:r>
              <a:rPr lang="en-US" altLang="zh-CN" sz="2000">
                <a:latin typeface="Times New Roman" panose="02020603050405020304" pitchFamily="18" charset="0"/>
              </a:rPr>
              <a:t>7800</a:t>
            </a:r>
            <a:r>
              <a:rPr lang="zh-CN" altLang="en-US" sz="2000">
                <a:latin typeface="Times New Roman" panose="02020603050405020304" pitchFamily="18" charset="0"/>
              </a:rPr>
              <a:t>家</a:t>
            </a:r>
            <a:r>
              <a:rPr lang="en-US" altLang="zh-CN" sz="2000">
                <a:latin typeface="Times New Roman" panose="02020603050405020304" pitchFamily="18" charset="0"/>
              </a:rPr>
              <a:t>(</a:t>
            </a:r>
            <a:r>
              <a:rPr lang="zh-CN" altLang="en-US" sz="2000">
                <a:latin typeface="Times New Roman" panose="02020603050405020304" pitchFamily="18" charset="0"/>
              </a:rPr>
              <a:t>截止</a:t>
            </a:r>
            <a:r>
              <a:rPr lang="en-US" altLang="zh-CN" sz="2000">
                <a:latin typeface="Times New Roman" panose="02020603050405020304" pitchFamily="18" charset="0"/>
              </a:rPr>
              <a:t>08</a:t>
            </a:r>
            <a:r>
              <a:rPr lang="zh-CN" altLang="en-US" sz="2000">
                <a:latin typeface="Times New Roman" panose="02020603050405020304" pitchFamily="18" charset="0"/>
              </a:rPr>
              <a:t>年</a:t>
            </a:r>
            <a:r>
              <a:rPr lang="en-US" altLang="zh-CN" sz="2000">
                <a:latin typeface="Times New Roman" panose="02020603050405020304" pitchFamily="18" charset="0"/>
              </a:rPr>
              <a:t>)</a:t>
            </a:r>
            <a:r>
              <a:rPr lang="zh-CN" altLang="en-US" sz="2000">
                <a:latin typeface="Times New Roman" panose="02020603050405020304" pitchFamily="18" charset="0"/>
              </a:rPr>
              <a:t>，其中印度公司占了顶级</a:t>
            </a:r>
            <a:r>
              <a:rPr lang="en-US" altLang="zh-CN" sz="2000">
                <a:latin typeface="Times New Roman" panose="02020603050405020304" pitchFamily="18" charset="0"/>
              </a:rPr>
              <a:t>CMMI</a:t>
            </a:r>
            <a:r>
              <a:rPr lang="zh-CN" altLang="en-US" sz="2000">
                <a:latin typeface="Times New Roman" panose="02020603050405020304" pitchFamily="18" charset="0"/>
              </a:rPr>
              <a:t>评级的大约</a:t>
            </a:r>
            <a:r>
              <a:rPr lang="en-US" altLang="zh-CN" sz="2000">
                <a:latin typeface="Times New Roman" panose="02020603050405020304" pitchFamily="18" charset="0"/>
              </a:rPr>
              <a:t>65%</a:t>
            </a:r>
            <a:r>
              <a:rPr lang="zh-CN" altLang="en-US" sz="2000">
                <a:latin typeface="Times New Roman" panose="02020603050405020304" pitchFamily="18" charset="0"/>
              </a:rPr>
              <a:t>。</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0F5B42A6-8EA8-4015-B7A3-D63CCE3383D4}" type="slidenum">
              <a:rPr kumimoji="0" lang="en-US" altLang="zh-CN" sz="2600" smtClean="0">
                <a:solidFill>
                  <a:schemeClr val="bg1"/>
                </a:solidFill>
              </a:rPr>
              <a:pPr>
                <a:spcBef>
                  <a:spcPct val="0"/>
                </a:spcBef>
                <a:buClrTx/>
                <a:buSzTx/>
                <a:buFontTx/>
                <a:buNone/>
              </a:pPr>
              <a:t>31</a:t>
            </a:fld>
            <a:endParaRPr kumimoji="0" lang="en-US" altLang="zh-CN" sz="2600" smtClean="0">
              <a:solidFill>
                <a:schemeClr val="bg1"/>
              </a:solidFill>
            </a:endParaRPr>
          </a:p>
        </p:txBody>
      </p:sp>
      <p:sp>
        <p:nvSpPr>
          <p:cNvPr id="45059" name="Rectangle 2"/>
          <p:cNvSpPr>
            <a:spLocks noGrp="1" noChangeArrowheads="1"/>
          </p:cNvSpPr>
          <p:nvPr>
            <p:ph type="title"/>
          </p:nvPr>
        </p:nvSpPr>
        <p:spPr>
          <a:xfrm>
            <a:off x="914400" y="533400"/>
            <a:ext cx="8001000" cy="838200"/>
          </a:xfrm>
        </p:spPr>
        <p:txBody>
          <a:bodyPr/>
          <a:lstStyle/>
          <a:p>
            <a:pPr eaLnBrk="1" hangingPunct="1"/>
            <a:r>
              <a:rPr lang="en-US" altLang="zh-CN" sz="5400" smtClean="0">
                <a:solidFill>
                  <a:srgbClr val="000000"/>
                </a:solidFill>
                <a:latin typeface="Monotype Corsiva" panose="03010101010201010101" pitchFamily="66" charset="0"/>
                <a:ea typeface="楷体_GB2312" pitchFamily="49" charset="-122"/>
              </a:rPr>
              <a:t>        Software   Engineering</a:t>
            </a:r>
          </a:p>
        </p:txBody>
      </p:sp>
      <p:sp>
        <p:nvSpPr>
          <p:cNvPr id="45060" name="Rectangle 3"/>
          <p:cNvSpPr>
            <a:spLocks noGrp="1" noChangeArrowheads="1"/>
          </p:cNvSpPr>
          <p:nvPr>
            <p:ph type="body" idx="1"/>
          </p:nvPr>
        </p:nvSpPr>
        <p:spPr>
          <a:xfrm>
            <a:off x="762000" y="1752600"/>
            <a:ext cx="8382000" cy="5105400"/>
          </a:xfrm>
        </p:spPr>
        <p:txBody>
          <a:bodyPr/>
          <a:lstStyle/>
          <a:p>
            <a:pPr eaLnBrk="1" hangingPunct="1">
              <a:lnSpc>
                <a:spcPct val="90000"/>
              </a:lnSpc>
              <a:buFont typeface="Wingdings 2" panose="05020102010507070707" pitchFamily="18" charset="2"/>
              <a:buNone/>
            </a:pPr>
            <a:r>
              <a:rPr lang="en-US" altLang="zh-CN" sz="2400" b="1" smtClean="0">
                <a:solidFill>
                  <a:srgbClr val="000000"/>
                </a:solidFill>
                <a:sym typeface="Wingdings 2" panose="05020102010507070707" pitchFamily="18" charset="2"/>
              </a:rPr>
              <a:t> Extent and Arrangement</a:t>
            </a:r>
            <a:r>
              <a:rPr lang="zh-CN" altLang="en-US" sz="2400" b="1" smtClean="0">
                <a:solidFill>
                  <a:srgbClr val="000000"/>
                </a:solidFill>
                <a:sym typeface="Wingdings 2" panose="05020102010507070707" pitchFamily="18" charset="2"/>
              </a:rPr>
              <a:t>（授课范围与安排）</a:t>
            </a:r>
          </a:p>
          <a:p>
            <a:pPr eaLnBrk="1" hangingPunct="1">
              <a:lnSpc>
                <a:spcPct val="85000"/>
              </a:lnSpc>
              <a:buFont typeface="Wingdings 2" panose="05020102010507070707" pitchFamily="18" charset="2"/>
              <a:buNone/>
            </a:pPr>
            <a:r>
              <a:rPr lang="zh-CN" altLang="en-US" sz="2400" b="1" smtClean="0">
                <a:solidFill>
                  <a:srgbClr val="000000"/>
                </a:solidFill>
                <a:sym typeface="Wingdings 2" panose="05020102010507070707" pitchFamily="18" charset="2"/>
              </a:rPr>
              <a:t>     </a:t>
            </a:r>
            <a:r>
              <a:rPr lang="en-US" altLang="zh-CN" sz="2400" b="1" smtClean="0">
                <a:solidFill>
                  <a:srgbClr val="000000"/>
                </a:solidFill>
                <a:sym typeface="Wingdings 2" panose="05020102010507070707" pitchFamily="18" charset="2"/>
              </a:rPr>
              <a:t>A: Advantage </a:t>
            </a:r>
          </a:p>
          <a:p>
            <a:pPr eaLnBrk="1" hangingPunct="1">
              <a:lnSpc>
                <a:spcPct val="85000"/>
              </a:lnSpc>
              <a:buFont typeface="Wingdings 2" panose="05020102010507070707" pitchFamily="18" charset="2"/>
              <a:buNone/>
            </a:pPr>
            <a:r>
              <a:rPr lang="en-US" altLang="zh-CN" sz="2400" b="1" smtClean="0">
                <a:solidFill>
                  <a:srgbClr val="000000"/>
                </a:solidFill>
                <a:sym typeface="Wingdings 2" panose="05020102010507070707" pitchFamily="18" charset="2"/>
              </a:rPr>
              <a:t>     B: Arrangement    </a:t>
            </a:r>
          </a:p>
          <a:p>
            <a:pPr eaLnBrk="1" hangingPunct="1">
              <a:lnSpc>
                <a:spcPct val="85000"/>
              </a:lnSpc>
              <a:buFont typeface="Wingdings 2" panose="05020102010507070707" pitchFamily="18" charset="2"/>
              <a:buNone/>
            </a:pPr>
            <a:r>
              <a:rPr lang="en-US" altLang="zh-CN" sz="2400" b="1" smtClean="0">
                <a:solidFill>
                  <a:srgbClr val="000000"/>
                </a:solidFill>
                <a:sym typeface="Wingdings 2" panose="05020102010507070707" pitchFamily="18" charset="2"/>
              </a:rPr>
              <a:t>          part 1:chapter 1 – 3(introduction</a:t>
            </a:r>
            <a:r>
              <a:rPr lang="zh-CN" altLang="en-US" sz="2400" b="1" smtClean="0">
                <a:solidFill>
                  <a:srgbClr val="000000"/>
                </a:solidFill>
                <a:sym typeface="Wingdings 2" panose="05020102010507070707" pitchFamily="18" charset="2"/>
              </a:rPr>
              <a:t>、</a:t>
            </a:r>
            <a:r>
              <a:rPr lang="en-US" altLang="zh-CN" sz="2400" b="1" smtClean="0">
                <a:solidFill>
                  <a:srgbClr val="000000"/>
                </a:solidFill>
                <a:sym typeface="Wingdings 2" panose="05020102010507070707" pitchFamily="18" charset="2"/>
              </a:rPr>
              <a:t>project plan </a:t>
            </a:r>
          </a:p>
          <a:p>
            <a:pPr eaLnBrk="1" hangingPunct="1">
              <a:lnSpc>
                <a:spcPct val="85000"/>
              </a:lnSpc>
              <a:buFont typeface="Wingdings 2" panose="05020102010507070707" pitchFamily="18" charset="2"/>
              <a:buNone/>
            </a:pPr>
            <a:r>
              <a:rPr lang="en-US" altLang="zh-CN" sz="2400" b="1" smtClean="0">
                <a:solidFill>
                  <a:srgbClr val="000000"/>
                </a:solidFill>
                <a:sym typeface="Wingdings 2" panose="05020102010507070707" pitchFamily="18" charset="2"/>
              </a:rPr>
              <a:t>                                            and management)</a:t>
            </a:r>
          </a:p>
          <a:p>
            <a:pPr eaLnBrk="1" hangingPunct="1">
              <a:lnSpc>
                <a:spcPct val="85000"/>
              </a:lnSpc>
              <a:buFont typeface="Wingdings 2" panose="05020102010507070707" pitchFamily="18" charset="2"/>
              <a:buNone/>
            </a:pPr>
            <a:r>
              <a:rPr lang="en-US" altLang="zh-CN" sz="2400" b="1" smtClean="0">
                <a:solidFill>
                  <a:srgbClr val="000000"/>
                </a:solidFill>
                <a:sym typeface="Wingdings 2" panose="05020102010507070707" pitchFamily="18" charset="2"/>
              </a:rPr>
              <a:t>          part 2:chapter 4– 11(major steps in process )</a:t>
            </a:r>
          </a:p>
          <a:p>
            <a:pPr eaLnBrk="1" hangingPunct="1">
              <a:lnSpc>
                <a:spcPct val="85000"/>
              </a:lnSpc>
              <a:buFont typeface="Wingdings 2" panose="05020102010507070707" pitchFamily="18" charset="2"/>
              <a:buNone/>
            </a:pPr>
            <a:r>
              <a:rPr lang="en-US" altLang="zh-CN" sz="2400" b="1" smtClean="0">
                <a:solidFill>
                  <a:srgbClr val="000000"/>
                </a:solidFill>
                <a:sym typeface="Wingdings 2" panose="05020102010507070707" pitchFamily="18" charset="2"/>
              </a:rPr>
              <a:t>          part 3:chapter 12– 14(evaluation</a:t>
            </a:r>
            <a:r>
              <a:rPr lang="zh-CN" altLang="en-US" sz="2400" b="1" smtClean="0">
                <a:solidFill>
                  <a:srgbClr val="000000"/>
                </a:solidFill>
                <a:sym typeface="Wingdings 2" panose="05020102010507070707" pitchFamily="18" charset="2"/>
              </a:rPr>
              <a:t>、</a:t>
            </a:r>
            <a:r>
              <a:rPr lang="en-US" altLang="zh-CN" sz="2400" b="1" smtClean="0">
                <a:solidFill>
                  <a:srgbClr val="000000"/>
                </a:solidFill>
                <a:sym typeface="Wingdings 2" panose="05020102010507070707" pitchFamily="18" charset="2"/>
              </a:rPr>
              <a:t>improvement)</a:t>
            </a:r>
          </a:p>
          <a:p>
            <a:pPr eaLnBrk="1" hangingPunct="1">
              <a:lnSpc>
                <a:spcPct val="85000"/>
              </a:lnSpc>
              <a:buFont typeface="Wingdings 2" panose="05020102010507070707" pitchFamily="18" charset="2"/>
              <a:buNone/>
            </a:pPr>
            <a:r>
              <a:rPr lang="en-US" altLang="zh-CN" sz="2400" b="1" smtClean="0">
                <a:solidFill>
                  <a:srgbClr val="000000"/>
                </a:solidFill>
                <a:sym typeface="Wingdings 2" panose="05020102010507070707" pitchFamily="18" charset="2"/>
              </a:rPr>
              <a:t>     C: Focus on----examples</a:t>
            </a:r>
            <a:r>
              <a:rPr lang="zh-CN" altLang="en-US" sz="2400" b="1" smtClean="0">
                <a:solidFill>
                  <a:srgbClr val="000000"/>
                </a:solidFill>
                <a:sym typeface="Wingdings 2" panose="05020102010507070707" pitchFamily="18" charset="2"/>
              </a:rPr>
              <a:t>（</a:t>
            </a:r>
            <a:r>
              <a:rPr lang="zh-CN" altLang="en-US" sz="2400" b="1" smtClean="0">
                <a:solidFill>
                  <a:srgbClr val="0000FF"/>
                </a:solidFill>
                <a:sym typeface="Wingdings 2" panose="05020102010507070707" pitchFamily="18" charset="2"/>
              </a:rPr>
              <a:t>重点举例范围：需求分析，</a:t>
            </a:r>
            <a:endParaRPr lang="en-US" altLang="zh-CN" sz="2400" b="1" smtClean="0">
              <a:solidFill>
                <a:srgbClr val="0000FF"/>
              </a:solidFill>
              <a:sym typeface="Wingdings 2" panose="05020102010507070707" pitchFamily="18" charset="2"/>
            </a:endParaRPr>
          </a:p>
          <a:p>
            <a:pPr eaLnBrk="1" hangingPunct="1">
              <a:lnSpc>
                <a:spcPct val="85000"/>
              </a:lnSpc>
              <a:buFont typeface="Wingdings 2" panose="05020102010507070707" pitchFamily="18" charset="2"/>
              <a:buNone/>
            </a:pPr>
            <a:r>
              <a:rPr lang="en-US" altLang="zh-CN" sz="2400" b="1" smtClean="0">
                <a:solidFill>
                  <a:srgbClr val="0000FF"/>
                </a:solidFill>
                <a:sym typeface="Wingdings 2" panose="05020102010507070707" pitchFamily="18" charset="2"/>
              </a:rPr>
              <a:t>                                                   </a:t>
            </a:r>
            <a:r>
              <a:rPr lang="zh-CN" altLang="en-US" sz="2400" b="1" smtClean="0">
                <a:solidFill>
                  <a:srgbClr val="0000FF"/>
                </a:solidFill>
                <a:sym typeface="Wingdings 2" panose="05020102010507070707" pitchFamily="18" charset="2"/>
              </a:rPr>
              <a:t>软件设计，软件测试</a:t>
            </a:r>
            <a:r>
              <a:rPr lang="zh-CN" altLang="en-US" sz="2400" b="1" smtClean="0">
                <a:solidFill>
                  <a:srgbClr val="000000"/>
                </a:solidFill>
                <a:sym typeface="Wingdings 2" panose="05020102010507070707" pitchFamily="18" charset="2"/>
              </a:rPr>
              <a:t>）</a:t>
            </a:r>
            <a:r>
              <a:rPr lang="en-US" altLang="zh-CN" sz="2400" b="1" smtClean="0">
                <a:solidFill>
                  <a:srgbClr val="000000"/>
                </a:solidFill>
                <a:sym typeface="Wingdings 2" panose="05020102010507070707" pitchFamily="18" charset="2"/>
              </a:rPr>
              <a:t> </a:t>
            </a:r>
          </a:p>
          <a:p>
            <a:pPr eaLnBrk="1" hangingPunct="1">
              <a:lnSpc>
                <a:spcPct val="85000"/>
              </a:lnSpc>
              <a:buFont typeface="Wingdings 2" panose="05020102010507070707" pitchFamily="18" charset="2"/>
              <a:buNone/>
            </a:pPr>
            <a:r>
              <a:rPr lang="en-US" altLang="zh-CN" sz="2400" b="1" smtClean="0">
                <a:solidFill>
                  <a:srgbClr val="000000"/>
                </a:solidFill>
                <a:sym typeface="Wingdings 2" panose="05020102010507070707" pitchFamily="18" charset="2"/>
              </a:rPr>
              <a:t>     D: Goal : excellent  ( </a:t>
            </a:r>
            <a:r>
              <a:rPr lang="en-US" altLang="zh-CN" sz="2400" b="1" smtClean="0">
                <a:solidFill>
                  <a:srgbClr val="FF0066"/>
                </a:solidFill>
                <a:sym typeface="Wingdings 2" panose="05020102010507070707" pitchFamily="18" charset="2"/>
              </a:rPr>
              <a:t>?</a:t>
            </a:r>
            <a:r>
              <a:rPr lang="en-US" altLang="zh-CN" sz="2400" b="1" smtClean="0">
                <a:solidFill>
                  <a:srgbClr val="000000"/>
                </a:solidFill>
                <a:sym typeface="Wingdings 2" panose="05020102010507070707" pitchFamily="18" charset="2"/>
              </a:rPr>
              <a:t> )</a:t>
            </a:r>
          </a:p>
          <a:p>
            <a:pPr eaLnBrk="1" hangingPunct="1">
              <a:lnSpc>
                <a:spcPct val="85000"/>
              </a:lnSpc>
              <a:buFont typeface="Wingdings 2" panose="05020102010507070707" pitchFamily="18" charset="2"/>
              <a:buNone/>
            </a:pPr>
            <a:endParaRPr lang="en-US" altLang="zh-CN" sz="2400" b="1" smtClean="0">
              <a:solidFill>
                <a:srgbClr val="000000"/>
              </a:solidFill>
              <a:sym typeface="Wingdings 2" panose="05020102010507070707" pitchFamily="18" charset="2"/>
            </a:endParaRPr>
          </a:p>
          <a:p>
            <a:pPr eaLnBrk="1" hangingPunct="1">
              <a:lnSpc>
                <a:spcPct val="85000"/>
              </a:lnSpc>
              <a:buFont typeface="Wingdings 2" panose="05020102010507070707" pitchFamily="18" charset="2"/>
              <a:buNone/>
            </a:pPr>
            <a:r>
              <a:rPr lang="en-US" altLang="zh-CN" sz="2400" b="1" smtClean="0">
                <a:solidFill>
                  <a:srgbClr val="000000"/>
                </a:solidFill>
                <a:sym typeface="Wingdings 2" panose="05020102010507070707" pitchFamily="18" charset="2"/>
              </a:rPr>
              <a:t>     E: manifesto:  good SE exercise example document </a:t>
            </a:r>
          </a:p>
          <a:p>
            <a:pPr eaLnBrk="1" hangingPunct="1">
              <a:lnSpc>
                <a:spcPct val="85000"/>
              </a:lnSpc>
              <a:buFont typeface="Wingdings 2" panose="05020102010507070707" pitchFamily="18" charset="2"/>
              <a:buNone/>
            </a:pPr>
            <a:r>
              <a:rPr lang="en-US" altLang="zh-CN" sz="2400" b="1" smtClean="0">
                <a:solidFill>
                  <a:srgbClr val="000000"/>
                </a:solidFill>
                <a:sym typeface="Wingdings 2" panose="05020102010507070707" pitchFamily="18" charset="2"/>
              </a:rPr>
              <a:t>                              will be awarded !</a:t>
            </a:r>
            <a:endParaRPr lang="en-US" altLang="zh-CN" sz="2400" smtClean="0"/>
          </a:p>
        </p:txBody>
      </p:sp>
      <p:sp>
        <p:nvSpPr>
          <p:cNvPr id="45061" name="Text Box 4"/>
          <p:cNvSpPr txBox="1">
            <a:spLocks noChangeArrowheads="1"/>
          </p:cNvSpPr>
          <p:nvPr/>
        </p:nvSpPr>
        <p:spPr bwMode="auto">
          <a:xfrm>
            <a:off x="3995738" y="5203825"/>
            <a:ext cx="3657600" cy="831850"/>
          </a:xfrm>
          <a:prstGeom prst="rect">
            <a:avLst/>
          </a:prstGeom>
          <a:solidFill>
            <a:schemeClr val="accent1"/>
          </a:solidFill>
          <a:ln w="9525">
            <a:solidFill>
              <a:srgbClr val="FF0000"/>
            </a:solidFill>
            <a:miter lim="800000"/>
            <a:headEnd/>
            <a:tailEnd/>
          </a:ln>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400"/>
              <a:t>Analyst and Designer or Project Manager</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C941EBA4-8BF6-435F-8D8C-373BD0101B21}" type="slidenum">
              <a:rPr kumimoji="0" lang="en-US" altLang="zh-CN" sz="2600" smtClean="0">
                <a:solidFill>
                  <a:schemeClr val="bg1"/>
                </a:solidFill>
              </a:rPr>
              <a:pPr>
                <a:spcBef>
                  <a:spcPct val="0"/>
                </a:spcBef>
                <a:buClrTx/>
                <a:buSzTx/>
                <a:buFontTx/>
                <a:buNone/>
              </a:pPr>
              <a:t>32</a:t>
            </a:fld>
            <a:endParaRPr kumimoji="0" lang="en-US" altLang="zh-CN" sz="2600" smtClean="0">
              <a:solidFill>
                <a:schemeClr val="bg1"/>
              </a:solidFill>
            </a:endParaRPr>
          </a:p>
        </p:txBody>
      </p:sp>
      <p:sp>
        <p:nvSpPr>
          <p:cNvPr id="47107" name="Rectangle 2"/>
          <p:cNvSpPr>
            <a:spLocks noGrp="1" noChangeArrowheads="1"/>
          </p:cNvSpPr>
          <p:nvPr>
            <p:ph type="title"/>
          </p:nvPr>
        </p:nvSpPr>
        <p:spPr/>
        <p:txBody>
          <a:bodyPr/>
          <a:lstStyle/>
          <a:p>
            <a:pPr eaLnBrk="1" hangingPunct="1"/>
            <a:r>
              <a:rPr lang="en-US" altLang="zh-CN" smtClean="0">
                <a:solidFill>
                  <a:srgbClr val="000000"/>
                </a:solidFill>
              </a:rPr>
              <a:t>  </a:t>
            </a:r>
            <a:r>
              <a:rPr lang="en-US" altLang="zh-CN" sz="3200" smtClean="0"/>
              <a:t>Chapter 1  Why Software Engineering</a:t>
            </a:r>
          </a:p>
        </p:txBody>
      </p:sp>
      <p:sp>
        <p:nvSpPr>
          <p:cNvPr id="47108" name="Rectangle 3"/>
          <p:cNvSpPr>
            <a:spLocks noGrp="1" noChangeArrowheads="1"/>
          </p:cNvSpPr>
          <p:nvPr>
            <p:ph type="body" idx="1"/>
          </p:nvPr>
        </p:nvSpPr>
        <p:spPr>
          <a:xfrm>
            <a:off x="762000" y="1752600"/>
            <a:ext cx="8382000" cy="5105400"/>
          </a:xfrm>
        </p:spPr>
        <p:txBody>
          <a:bodyPr/>
          <a:lstStyle/>
          <a:p>
            <a:pPr eaLnBrk="1" hangingPunct="1">
              <a:buFontTx/>
              <a:buNone/>
            </a:pPr>
            <a:r>
              <a:rPr lang="en-US" altLang="zh-CN" b="1" smtClean="0">
                <a:sym typeface="Wingdings 2" panose="05020102010507070707" pitchFamily="18" charset="2"/>
              </a:rPr>
              <a:t>The Background of the SE (</a:t>
            </a:r>
            <a:r>
              <a:rPr lang="zh-CN" altLang="en-US" b="1" smtClean="0">
                <a:sym typeface="Wingdings 2" panose="05020102010507070707" pitchFamily="18" charset="2"/>
              </a:rPr>
              <a:t>软件工程背景</a:t>
            </a:r>
            <a:r>
              <a:rPr lang="en-US" altLang="zh-CN" b="1" smtClean="0">
                <a:sym typeface="Wingdings 2" panose="05020102010507070707" pitchFamily="18" charset="2"/>
              </a:rPr>
              <a:t>)</a:t>
            </a:r>
          </a:p>
          <a:p>
            <a:pPr eaLnBrk="1" hangingPunct="1">
              <a:buFontTx/>
              <a:buNone/>
            </a:pPr>
            <a:r>
              <a:rPr lang="en-US" altLang="zh-CN" sz="2400" b="1" smtClean="0">
                <a:sym typeface="Wingdings 2" panose="05020102010507070707" pitchFamily="18" charset="2"/>
              </a:rPr>
              <a:t>The notion(</a:t>
            </a:r>
            <a:r>
              <a:rPr lang="zh-CN" altLang="en-US" sz="2400" b="1" smtClean="0">
                <a:sym typeface="Wingdings 2" panose="05020102010507070707" pitchFamily="18" charset="2"/>
              </a:rPr>
              <a:t>概念</a:t>
            </a:r>
            <a:r>
              <a:rPr lang="en-US" altLang="zh-CN" sz="2400" b="1" smtClean="0">
                <a:sym typeface="Wingdings 2" panose="05020102010507070707" pitchFamily="18" charset="2"/>
              </a:rPr>
              <a:t>) of software (=code+data+document)</a:t>
            </a:r>
          </a:p>
          <a:p>
            <a:pPr eaLnBrk="1" hangingPunct="1">
              <a:buFontTx/>
              <a:buNone/>
            </a:pPr>
            <a:r>
              <a:rPr lang="en-US" altLang="zh-CN" sz="2400" b="1" smtClean="0">
                <a:sym typeface="Wingdings 2" panose="05020102010507070707" pitchFamily="18" charset="2"/>
              </a:rPr>
              <a:t>   Feature A:Software is logical entity.</a:t>
            </a:r>
          </a:p>
          <a:p>
            <a:pPr eaLnBrk="1" hangingPunct="1">
              <a:buFontTx/>
              <a:buNone/>
            </a:pPr>
            <a:r>
              <a:rPr lang="en-US" altLang="zh-CN" sz="2400" b="1" smtClean="0">
                <a:sym typeface="Wingdings 2" panose="05020102010507070707" pitchFamily="18" charset="2"/>
              </a:rPr>
              <a:t>                 B:The producing is different from hardware’s</a:t>
            </a:r>
          </a:p>
          <a:p>
            <a:pPr eaLnBrk="1" hangingPunct="1">
              <a:buFontTx/>
              <a:buNone/>
            </a:pPr>
            <a:r>
              <a:rPr lang="en-US" altLang="zh-CN" sz="2400" b="1" smtClean="0">
                <a:sym typeface="Wingdings 2" panose="05020102010507070707" pitchFamily="18" charset="2"/>
              </a:rPr>
              <a:t>                 C:Complexity</a:t>
            </a:r>
            <a:r>
              <a:rPr lang="zh-CN" altLang="en-US" sz="2400" b="1" smtClean="0">
                <a:sym typeface="Wingdings 2" panose="05020102010507070707" pitchFamily="18" charset="2"/>
              </a:rPr>
              <a:t>（软件涉及每个行业的综合知识）</a:t>
            </a:r>
            <a:endParaRPr lang="en-US" altLang="zh-CN" sz="2400" b="1" smtClean="0">
              <a:sym typeface="Wingdings 2" panose="05020102010507070707" pitchFamily="18" charset="2"/>
            </a:endParaRPr>
          </a:p>
          <a:p>
            <a:pPr eaLnBrk="1" hangingPunct="1">
              <a:buFontTx/>
              <a:buNone/>
            </a:pPr>
            <a:r>
              <a:rPr lang="en-US" altLang="zh-CN" sz="2400" b="1" smtClean="0">
                <a:sym typeface="Wingdings 2" panose="05020102010507070707" pitchFamily="18" charset="2"/>
              </a:rPr>
              <a:t>                 D:Social factors in development(</a:t>
            </a:r>
            <a:r>
              <a:rPr lang="zh-CN" altLang="en-US" sz="2400" b="1" smtClean="0">
                <a:sym typeface="Wingdings 2" panose="05020102010507070707" pitchFamily="18" charset="2"/>
              </a:rPr>
              <a:t>观念、体制等</a:t>
            </a:r>
            <a:r>
              <a:rPr lang="en-US" altLang="zh-CN" sz="2400" b="1" smtClean="0">
                <a:sym typeface="Wingdings 2" panose="05020102010507070707" pitchFamily="18" charset="2"/>
              </a:rPr>
              <a:t>)</a:t>
            </a:r>
          </a:p>
          <a:p>
            <a:pPr eaLnBrk="1" hangingPunct="1">
              <a:buFontTx/>
              <a:buNone/>
            </a:pPr>
            <a:r>
              <a:rPr lang="en-US" altLang="zh-CN" sz="2400" b="1" smtClean="0">
                <a:sym typeface="Wingdings 2" panose="05020102010507070707" pitchFamily="18" charset="2"/>
              </a:rPr>
              <a:t>Software Crisis</a:t>
            </a:r>
          </a:p>
          <a:p>
            <a:pPr eaLnBrk="1" hangingPunct="1">
              <a:buFontTx/>
              <a:buNone/>
            </a:pPr>
            <a:r>
              <a:rPr lang="en-US" altLang="zh-CN" sz="2400" b="1" smtClean="0">
                <a:sym typeface="Wingdings 2" panose="05020102010507070707" pitchFamily="18" charset="2"/>
              </a:rPr>
              <a:t>   A: appearance: 1970s----up to date </a:t>
            </a:r>
          </a:p>
          <a:p>
            <a:pPr eaLnBrk="1" hangingPunct="1">
              <a:buFontTx/>
              <a:buNone/>
            </a:pPr>
            <a:r>
              <a:rPr lang="en-US" altLang="zh-CN" sz="2400" b="1" smtClean="0">
                <a:sym typeface="Wingdings 2" panose="05020102010507070707" pitchFamily="18" charset="2"/>
              </a:rPr>
              <a:t>                               software pervades our world</a:t>
            </a:r>
          </a:p>
          <a:p>
            <a:pPr eaLnBrk="1" hangingPunct="1">
              <a:buFontTx/>
              <a:buNone/>
            </a:pPr>
            <a:r>
              <a:rPr lang="en-US" altLang="zh-CN" sz="2400" b="1" smtClean="0">
                <a:sym typeface="Wingdings 2" panose="05020102010507070707" pitchFamily="18" charset="2"/>
              </a:rPr>
              <a:t>       </a:t>
            </a:r>
            <a:r>
              <a:rPr lang="en-US" altLang="zh-CN" sz="2400" b="1" smtClean="0">
                <a:solidFill>
                  <a:srgbClr val="0000FF"/>
                </a:solidFill>
                <a:sym typeface="Wingdings 2" panose="05020102010507070707" pitchFamily="18" charset="2"/>
              </a:rPr>
              <a:t>lose face</a:t>
            </a:r>
            <a:r>
              <a:rPr lang="en-US" altLang="zh-CN" sz="2400" b="1" smtClean="0">
                <a:sym typeface="Wingdings 2" panose="05020102010507070707" pitchFamily="18" charset="2"/>
              </a:rPr>
              <a:t>: scale  increased        quality  decreased</a:t>
            </a:r>
          </a:p>
          <a:p>
            <a:pPr eaLnBrk="1" hangingPunct="1">
              <a:buFontTx/>
              <a:buNone/>
            </a:pPr>
            <a:r>
              <a:rPr lang="en-US" altLang="zh-CN" sz="2400" b="1" smtClean="0">
                <a:sym typeface="Wingdings 2" panose="05020102010507070707" pitchFamily="18" charset="2"/>
              </a:rPr>
              <a:t>       </a:t>
            </a:r>
            <a:r>
              <a:rPr lang="en-US" altLang="zh-CN" sz="2400" b="1" smtClean="0">
                <a:solidFill>
                  <a:srgbClr val="0000FF"/>
                </a:solidFill>
                <a:sym typeface="Wingdings 2" panose="05020102010507070707" pitchFamily="18" charset="2"/>
              </a:rPr>
              <a:t>cause</a:t>
            </a:r>
            <a:r>
              <a:rPr lang="en-US" altLang="zh-CN" sz="2400" b="1" smtClean="0">
                <a:sym typeface="Wingdings 2" panose="05020102010507070707" pitchFamily="18" charset="2"/>
              </a:rPr>
              <a:t>: scale increased   nature of software changed</a:t>
            </a:r>
          </a:p>
        </p:txBody>
      </p:sp>
      <p:sp>
        <p:nvSpPr>
          <p:cNvPr id="47109" name="Line 4"/>
          <p:cNvSpPr>
            <a:spLocks noChangeShapeType="1"/>
          </p:cNvSpPr>
          <p:nvPr/>
        </p:nvSpPr>
        <p:spPr bwMode="auto">
          <a:xfrm flipV="1">
            <a:off x="3779838" y="5861050"/>
            <a:ext cx="0" cy="304800"/>
          </a:xfrm>
          <a:prstGeom prst="line">
            <a:avLst/>
          </a:prstGeom>
          <a:noFill/>
          <a:ln w="19050">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47110" name="Line 5"/>
          <p:cNvSpPr>
            <a:spLocks noChangeShapeType="1"/>
          </p:cNvSpPr>
          <p:nvPr/>
        </p:nvSpPr>
        <p:spPr bwMode="auto">
          <a:xfrm>
            <a:off x="5410200" y="6019800"/>
            <a:ext cx="609600" cy="0"/>
          </a:xfrm>
          <a:prstGeom prst="line">
            <a:avLst/>
          </a:prstGeom>
          <a:noFill/>
          <a:ln w="19050">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47111" name="Line 6"/>
          <p:cNvSpPr>
            <a:spLocks noChangeShapeType="1"/>
          </p:cNvSpPr>
          <p:nvPr/>
        </p:nvSpPr>
        <p:spPr bwMode="auto">
          <a:xfrm>
            <a:off x="7019925" y="5867400"/>
            <a:ext cx="0" cy="304800"/>
          </a:xfrm>
          <a:prstGeom prst="line">
            <a:avLst/>
          </a:prstGeom>
          <a:noFill/>
          <a:ln w="19050">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47112" name="Line 10"/>
          <p:cNvSpPr>
            <a:spLocks noChangeShapeType="1"/>
          </p:cNvSpPr>
          <p:nvPr/>
        </p:nvSpPr>
        <p:spPr bwMode="auto">
          <a:xfrm flipV="1">
            <a:off x="3276600" y="6186488"/>
            <a:ext cx="0" cy="381000"/>
          </a:xfrm>
          <a:prstGeom prst="line">
            <a:avLst/>
          </a:prstGeom>
          <a:noFill/>
          <a:ln w="19050">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47113" name="Line 11"/>
          <p:cNvSpPr>
            <a:spLocks noChangeShapeType="1"/>
          </p:cNvSpPr>
          <p:nvPr/>
        </p:nvSpPr>
        <p:spPr bwMode="auto">
          <a:xfrm>
            <a:off x="4724400" y="6462713"/>
            <a:ext cx="304800" cy="0"/>
          </a:xfrm>
          <a:prstGeom prst="line">
            <a:avLst/>
          </a:prstGeom>
          <a:noFill/>
          <a:ln w="19050">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47114" name="Line 12"/>
          <p:cNvSpPr>
            <a:spLocks noChangeShapeType="1"/>
          </p:cNvSpPr>
          <p:nvPr/>
        </p:nvSpPr>
        <p:spPr bwMode="auto">
          <a:xfrm flipV="1">
            <a:off x="7696200" y="6181725"/>
            <a:ext cx="0" cy="381000"/>
          </a:xfrm>
          <a:prstGeom prst="line">
            <a:avLst/>
          </a:prstGeom>
          <a:noFill/>
          <a:ln w="19050">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13DBE26E-DE35-4454-BF1E-F5E8E4AF8FA0}" type="slidenum">
              <a:rPr kumimoji="0" lang="en-US" altLang="zh-CN" sz="2600" smtClean="0">
                <a:solidFill>
                  <a:schemeClr val="bg1"/>
                </a:solidFill>
              </a:rPr>
              <a:pPr>
                <a:spcBef>
                  <a:spcPct val="0"/>
                </a:spcBef>
                <a:buClrTx/>
                <a:buSzTx/>
                <a:buFontTx/>
                <a:buNone/>
              </a:pPr>
              <a:t>33</a:t>
            </a:fld>
            <a:endParaRPr kumimoji="0" lang="en-US" altLang="zh-CN" sz="2600" smtClean="0">
              <a:solidFill>
                <a:schemeClr val="bg1"/>
              </a:solidFill>
            </a:endParaRPr>
          </a:p>
        </p:txBody>
      </p:sp>
      <p:sp>
        <p:nvSpPr>
          <p:cNvPr id="49155" name="Rectangle 2"/>
          <p:cNvSpPr>
            <a:spLocks noGrp="1" noChangeArrowheads="1"/>
          </p:cNvSpPr>
          <p:nvPr>
            <p:ph type="title"/>
          </p:nvPr>
        </p:nvSpPr>
        <p:spPr/>
        <p:txBody>
          <a:bodyPr/>
          <a:lstStyle/>
          <a:p>
            <a:pPr eaLnBrk="1" hangingPunct="1"/>
            <a:r>
              <a:rPr lang="en-US" altLang="zh-CN" sz="3200" smtClean="0"/>
              <a:t>  Chapter 1  Why Software Engineering</a:t>
            </a:r>
          </a:p>
        </p:txBody>
      </p:sp>
      <p:sp>
        <p:nvSpPr>
          <p:cNvPr id="49156" name="Rectangle 3"/>
          <p:cNvSpPr>
            <a:spLocks noGrp="1" noChangeArrowheads="1"/>
          </p:cNvSpPr>
          <p:nvPr>
            <p:ph type="body" idx="1"/>
          </p:nvPr>
        </p:nvSpPr>
        <p:spPr>
          <a:xfrm>
            <a:off x="762000" y="1752600"/>
            <a:ext cx="8382000" cy="5105400"/>
          </a:xfrm>
        </p:spPr>
        <p:txBody>
          <a:bodyPr/>
          <a:lstStyle/>
          <a:p>
            <a:pPr eaLnBrk="1" hangingPunct="1">
              <a:buFontTx/>
              <a:buNone/>
            </a:pPr>
            <a:r>
              <a:rPr lang="en-US" altLang="zh-CN" sz="2400" b="1" smtClean="0">
                <a:sym typeface="Wingdings 2" panose="05020102010507070707" pitchFamily="18" charset="2"/>
              </a:rPr>
              <a:t>    B: </a:t>
            </a:r>
            <a:r>
              <a:rPr lang="en-US" altLang="zh-CN" sz="2400" b="1" u="sng" smtClean="0">
                <a:solidFill>
                  <a:srgbClr val="0000FF"/>
                </a:solidFill>
                <a:sym typeface="Wingdings 2" panose="05020102010507070707" pitchFamily="18" charset="2"/>
              </a:rPr>
              <a:t>software crisis</a:t>
            </a:r>
            <a:r>
              <a:rPr lang="en-US" altLang="zh-CN" sz="2400" b="1" smtClean="0">
                <a:sym typeface="Wingdings 2" panose="05020102010507070707" pitchFamily="18" charset="2"/>
              </a:rPr>
              <a:t>: a series of problems met in  </a:t>
            </a:r>
          </a:p>
          <a:p>
            <a:pPr eaLnBrk="1" hangingPunct="1">
              <a:buFontTx/>
              <a:buNone/>
            </a:pPr>
            <a:r>
              <a:rPr lang="en-US" altLang="zh-CN" sz="2400" b="1" smtClean="0">
                <a:sym typeface="Wingdings 2" panose="05020102010507070707" pitchFamily="18" charset="2"/>
              </a:rPr>
              <a:t>                 software development and maintenance.</a:t>
            </a:r>
          </a:p>
          <a:p>
            <a:pPr eaLnBrk="1" hangingPunct="1">
              <a:buFontTx/>
              <a:buNone/>
            </a:pPr>
            <a:r>
              <a:rPr lang="en-US" altLang="zh-CN" sz="2400" b="1" smtClean="0">
                <a:sym typeface="Wingdings 2" panose="05020102010507070707" pitchFamily="18" charset="2"/>
              </a:rPr>
              <a:t>    C: exhibition(</a:t>
            </a:r>
            <a:r>
              <a:rPr lang="zh-CN" altLang="en-US" sz="2400" b="1" smtClean="0">
                <a:sym typeface="Wingdings 2" panose="05020102010507070707" pitchFamily="18" charset="2"/>
              </a:rPr>
              <a:t>表现</a:t>
            </a:r>
            <a:r>
              <a:rPr lang="en-US" altLang="zh-CN" sz="2400" b="1" smtClean="0">
                <a:sym typeface="Wingdings 2" panose="05020102010507070707" pitchFamily="18" charset="2"/>
              </a:rPr>
              <a:t>): </a:t>
            </a:r>
          </a:p>
          <a:p>
            <a:pPr lvl="1">
              <a:lnSpc>
                <a:spcPct val="85000"/>
              </a:lnSpc>
              <a:buClr>
                <a:srgbClr val="0099CC"/>
              </a:buClr>
              <a:buSzPct val="120000"/>
              <a:buFont typeface="Wingdings" panose="05000000000000000000" pitchFamily="2" charset="2"/>
              <a:buChar char="§"/>
            </a:pPr>
            <a:r>
              <a:rPr lang="zh-CN" altLang="en-US" b="1" smtClean="0">
                <a:latin typeface="宋体" panose="02010600030101010101" pitchFamily="2" charset="-122"/>
              </a:rPr>
              <a:t>对软件开发</a:t>
            </a:r>
            <a:r>
              <a:rPr lang="zh-CN" altLang="en-US" b="1" smtClean="0">
                <a:solidFill>
                  <a:srgbClr val="0000FF"/>
                </a:solidFill>
                <a:latin typeface="宋体" panose="02010600030101010101" pitchFamily="2" charset="-122"/>
              </a:rPr>
              <a:t>成本和进度的估计常常不准确</a:t>
            </a:r>
            <a:r>
              <a:rPr lang="zh-CN" altLang="en-US" b="1" smtClean="0">
                <a:latin typeface="宋体" panose="02010600030101010101" pitchFamily="2" charset="-122"/>
              </a:rPr>
              <a:t>。</a:t>
            </a:r>
            <a:r>
              <a:rPr lang="en-US" altLang="zh-CN" b="1" smtClean="0">
                <a:latin typeface="宋体" panose="02010600030101010101" pitchFamily="2" charset="-122"/>
              </a:rPr>
              <a:t>(</a:t>
            </a:r>
            <a:r>
              <a:rPr lang="zh-CN" altLang="en-US" b="1" smtClean="0">
                <a:latin typeface="宋体" panose="02010600030101010101" pitchFamily="2" charset="-122"/>
              </a:rPr>
              <a:t>开发成本超出预算，实际进度比预定计划一再拖延的现象并不罕见</a:t>
            </a:r>
            <a:r>
              <a:rPr lang="en-US" altLang="zh-CN" b="1" smtClean="0">
                <a:latin typeface="宋体" panose="02010600030101010101" pitchFamily="2" charset="-122"/>
              </a:rPr>
              <a:t>) </a:t>
            </a:r>
          </a:p>
          <a:p>
            <a:pPr lvl="1">
              <a:lnSpc>
                <a:spcPct val="85000"/>
              </a:lnSpc>
              <a:buClr>
                <a:srgbClr val="0099CC"/>
              </a:buClr>
              <a:buSzPct val="120000"/>
              <a:buFont typeface="Wingdings" panose="05000000000000000000" pitchFamily="2" charset="2"/>
              <a:buChar char="§"/>
            </a:pPr>
            <a:r>
              <a:rPr lang="zh-CN" altLang="en-US" b="1" smtClean="0">
                <a:solidFill>
                  <a:srgbClr val="0000FF"/>
                </a:solidFill>
                <a:latin typeface="宋体" panose="02010600030101010101" pitchFamily="2" charset="-122"/>
              </a:rPr>
              <a:t>用户对</a:t>
            </a:r>
            <a:r>
              <a:rPr lang="zh-CN" altLang="en-US" b="1" smtClean="0">
                <a:solidFill>
                  <a:srgbClr val="0000FF"/>
                </a:solidFill>
                <a:latin typeface="Times New Roman" panose="02020603050405020304" pitchFamily="18" charset="0"/>
              </a:rPr>
              <a:t>“</a:t>
            </a:r>
            <a:r>
              <a:rPr lang="zh-CN" altLang="en-US" b="1" smtClean="0">
                <a:solidFill>
                  <a:srgbClr val="0000FF"/>
                </a:solidFill>
                <a:latin typeface="宋体" panose="02010600030101010101" pitchFamily="2" charset="-122"/>
              </a:rPr>
              <a:t>已完成</a:t>
            </a:r>
            <a:r>
              <a:rPr lang="zh-CN" altLang="en-US" b="1" smtClean="0">
                <a:solidFill>
                  <a:srgbClr val="0000FF"/>
                </a:solidFill>
                <a:latin typeface="Times New Roman" panose="02020603050405020304" pitchFamily="18" charset="0"/>
              </a:rPr>
              <a:t>”</a:t>
            </a:r>
            <a:r>
              <a:rPr lang="zh-CN" altLang="en-US" b="1" smtClean="0">
                <a:solidFill>
                  <a:srgbClr val="0000FF"/>
                </a:solidFill>
                <a:latin typeface="宋体" panose="02010600030101010101" pitchFamily="2" charset="-122"/>
              </a:rPr>
              <a:t>系统不满意</a:t>
            </a:r>
            <a:r>
              <a:rPr lang="zh-CN" altLang="en-US" b="1" smtClean="0">
                <a:latin typeface="宋体" panose="02010600030101010101" pitchFamily="2" charset="-122"/>
              </a:rPr>
              <a:t>的现象经常发生。 </a:t>
            </a:r>
          </a:p>
          <a:p>
            <a:pPr lvl="1">
              <a:lnSpc>
                <a:spcPct val="85000"/>
              </a:lnSpc>
              <a:buClr>
                <a:srgbClr val="0099CC"/>
              </a:buClr>
              <a:buSzPct val="120000"/>
              <a:buFont typeface="Wingdings" panose="05000000000000000000" pitchFamily="2" charset="2"/>
              <a:buChar char="§"/>
            </a:pPr>
            <a:r>
              <a:rPr lang="zh-CN" altLang="en-US" b="1" smtClean="0">
                <a:latin typeface="宋体" panose="02010600030101010101" pitchFamily="2" charset="-122"/>
              </a:rPr>
              <a:t>软件产品的</a:t>
            </a:r>
            <a:r>
              <a:rPr lang="zh-CN" altLang="en-US" b="1" smtClean="0">
                <a:solidFill>
                  <a:srgbClr val="0000FF"/>
                </a:solidFill>
                <a:latin typeface="宋体" panose="02010600030101010101" pitchFamily="2" charset="-122"/>
              </a:rPr>
              <a:t>质量往往靠不住</a:t>
            </a:r>
            <a:r>
              <a:rPr lang="en-US" altLang="zh-CN" b="1" smtClean="0">
                <a:latin typeface="宋体" panose="02010600030101010101" pitchFamily="2" charset="-122"/>
              </a:rPr>
              <a:t>(Bug</a:t>
            </a:r>
            <a:r>
              <a:rPr lang="zh-CN" altLang="en-US" b="1" smtClean="0">
                <a:latin typeface="宋体" panose="02010600030101010101" pitchFamily="2" charset="-122"/>
              </a:rPr>
              <a:t>一大堆，</a:t>
            </a:r>
            <a:r>
              <a:rPr lang="en-US" altLang="zh-CN" b="1" smtClean="0">
                <a:latin typeface="宋体" panose="02010600030101010101" pitchFamily="2" charset="-122"/>
              </a:rPr>
              <a:t>Patch</a:t>
            </a:r>
            <a:r>
              <a:rPr lang="zh-CN" altLang="en-US" b="1" smtClean="0">
                <a:latin typeface="宋体" panose="02010600030101010101" pitchFamily="2" charset="-122"/>
              </a:rPr>
              <a:t>一个接一个</a:t>
            </a:r>
            <a:r>
              <a:rPr lang="en-US" altLang="zh-CN" b="1" smtClean="0">
                <a:latin typeface="宋体" panose="02010600030101010101" pitchFamily="2" charset="-122"/>
              </a:rPr>
              <a:t>)</a:t>
            </a:r>
            <a:r>
              <a:rPr lang="zh-CN" altLang="en-US" b="1" smtClean="0">
                <a:latin typeface="宋体" panose="02010600030101010101" pitchFamily="2" charset="-122"/>
              </a:rPr>
              <a:t>。 </a:t>
            </a:r>
          </a:p>
          <a:p>
            <a:pPr lvl="1">
              <a:lnSpc>
                <a:spcPct val="85000"/>
              </a:lnSpc>
              <a:buClr>
                <a:srgbClr val="0099CC"/>
              </a:buClr>
              <a:buSzPct val="120000"/>
              <a:buFont typeface="Wingdings" panose="05000000000000000000" pitchFamily="2" charset="2"/>
              <a:buChar char="§"/>
            </a:pPr>
            <a:r>
              <a:rPr lang="zh-CN" altLang="en-US" b="1" smtClean="0">
                <a:latin typeface="宋体" panose="02010600030101010101" pitchFamily="2" charset="-122"/>
              </a:rPr>
              <a:t>软件通常</a:t>
            </a:r>
            <a:r>
              <a:rPr lang="zh-CN" altLang="en-US" b="1" smtClean="0">
                <a:solidFill>
                  <a:srgbClr val="0000FF"/>
                </a:solidFill>
                <a:latin typeface="宋体" panose="02010600030101010101" pitchFamily="2" charset="-122"/>
              </a:rPr>
              <a:t>缺乏适当的文档资料，因而可维护程度非常低</a:t>
            </a:r>
            <a:r>
              <a:rPr lang="zh-CN" altLang="en-US" b="1" smtClean="0">
                <a:latin typeface="宋体" panose="02010600030101010101" pitchFamily="2" charset="-122"/>
              </a:rPr>
              <a:t> </a:t>
            </a:r>
          </a:p>
          <a:p>
            <a:pPr lvl="1">
              <a:lnSpc>
                <a:spcPct val="85000"/>
              </a:lnSpc>
              <a:buClr>
                <a:srgbClr val="0099CC"/>
              </a:buClr>
              <a:buSzPct val="120000"/>
              <a:buFont typeface="Wingdings" panose="05000000000000000000" pitchFamily="2" charset="2"/>
              <a:buChar char="§"/>
            </a:pPr>
            <a:r>
              <a:rPr lang="zh-CN" altLang="en-US" b="1" smtClean="0">
                <a:latin typeface="宋体" panose="02010600030101010101" pitchFamily="2" charset="-122"/>
              </a:rPr>
              <a:t>软件的</a:t>
            </a:r>
            <a:r>
              <a:rPr lang="zh-CN" altLang="en-US" b="1" smtClean="0">
                <a:solidFill>
                  <a:srgbClr val="0000FF"/>
                </a:solidFill>
                <a:latin typeface="宋体" panose="02010600030101010101" pitchFamily="2" charset="-122"/>
              </a:rPr>
              <a:t>实际成本不断提高</a:t>
            </a:r>
            <a:r>
              <a:rPr lang="zh-CN" altLang="en-US" b="1" smtClean="0">
                <a:latin typeface="宋体" panose="02010600030101010101" pitchFamily="2" charset="-122"/>
              </a:rPr>
              <a:t>。 </a:t>
            </a:r>
          </a:p>
          <a:p>
            <a:pPr lvl="1">
              <a:lnSpc>
                <a:spcPct val="85000"/>
              </a:lnSpc>
              <a:buClr>
                <a:srgbClr val="0099CC"/>
              </a:buClr>
              <a:buSzPct val="120000"/>
              <a:buFont typeface="Wingdings" panose="05000000000000000000" pitchFamily="2" charset="2"/>
              <a:buChar char="§"/>
            </a:pPr>
            <a:r>
              <a:rPr lang="zh-CN" altLang="en-US" b="1" smtClean="0">
                <a:solidFill>
                  <a:srgbClr val="0000FF"/>
                </a:solidFill>
                <a:latin typeface="宋体" panose="02010600030101010101" pitchFamily="2" charset="-122"/>
              </a:rPr>
              <a:t>软件开发生产率的提高赶不上硬件的发展和人们需求的增长</a:t>
            </a:r>
            <a:r>
              <a:rPr lang="zh-CN" altLang="en-US" b="1" smtClean="0">
                <a:latin typeface="宋体" panose="02010600030101010101" pitchFamily="2" charset="-122"/>
              </a:rPr>
              <a:t>。</a:t>
            </a:r>
            <a:r>
              <a:rPr lang="en-US" altLang="zh-CN" b="1" smtClean="0">
                <a:latin typeface="宋体" panose="02010600030101010101" pitchFamily="2" charset="-122"/>
              </a:rPr>
              <a:t>(</a:t>
            </a:r>
            <a:r>
              <a:rPr lang="en-US" altLang="zh-CN" b="1" smtClean="0"/>
              <a:t>Software producing----craftwork</a:t>
            </a:r>
            <a:r>
              <a:rPr lang="en-US" altLang="zh-CN" b="1" smtClean="0">
                <a:latin typeface="宋体" panose="02010600030101010101" pitchFamily="2" charset="-122"/>
              </a:rPr>
              <a:t>) </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D4E11C3E-A2AB-43BB-AAF6-2A0B0B54AC4D}" type="slidenum">
              <a:rPr kumimoji="0" lang="en-US" altLang="zh-CN" sz="2600" smtClean="0">
                <a:solidFill>
                  <a:schemeClr val="bg1"/>
                </a:solidFill>
              </a:rPr>
              <a:pPr>
                <a:spcBef>
                  <a:spcPct val="0"/>
                </a:spcBef>
                <a:buClrTx/>
                <a:buSzTx/>
                <a:buFontTx/>
                <a:buNone/>
              </a:pPr>
              <a:t>34</a:t>
            </a:fld>
            <a:endParaRPr kumimoji="0" lang="en-US" altLang="zh-CN" sz="2600" smtClean="0">
              <a:solidFill>
                <a:schemeClr val="bg1"/>
              </a:solidFill>
            </a:endParaRPr>
          </a:p>
        </p:txBody>
      </p:sp>
      <p:sp>
        <p:nvSpPr>
          <p:cNvPr id="51203" name="Rectangle 2"/>
          <p:cNvSpPr>
            <a:spLocks noGrp="1" noChangeArrowheads="1"/>
          </p:cNvSpPr>
          <p:nvPr>
            <p:ph type="title"/>
          </p:nvPr>
        </p:nvSpPr>
        <p:spPr/>
        <p:txBody>
          <a:bodyPr/>
          <a:lstStyle/>
          <a:p>
            <a:pPr eaLnBrk="1" hangingPunct="1"/>
            <a:r>
              <a:rPr lang="en-US" altLang="zh-CN" sz="3200" smtClean="0"/>
              <a:t>  Chapter 1  Why Software Engineering</a:t>
            </a:r>
          </a:p>
        </p:txBody>
      </p:sp>
      <p:sp>
        <p:nvSpPr>
          <p:cNvPr id="51204" name="Rectangle 3"/>
          <p:cNvSpPr>
            <a:spLocks noGrp="1" noChangeArrowheads="1"/>
          </p:cNvSpPr>
          <p:nvPr>
            <p:ph type="body" idx="1"/>
          </p:nvPr>
        </p:nvSpPr>
        <p:spPr>
          <a:xfrm>
            <a:off x="762000" y="1628800"/>
            <a:ext cx="8382000" cy="5229200"/>
          </a:xfrm>
        </p:spPr>
        <p:txBody>
          <a:bodyPr/>
          <a:lstStyle/>
          <a:p>
            <a:pPr eaLnBrk="1" hangingPunct="1">
              <a:buFontTx/>
              <a:buNone/>
            </a:pPr>
            <a:r>
              <a:rPr lang="en-US" altLang="zh-CN" sz="2400" b="1" dirty="0" smtClean="0">
                <a:sym typeface="Wingdings 2" panose="05020102010507070707" pitchFamily="18" charset="2"/>
              </a:rPr>
              <a:t>    D: example</a:t>
            </a:r>
            <a:r>
              <a:rPr lang="en-US" altLang="zh-CN" sz="2000" b="1" dirty="0" smtClean="0">
                <a:sym typeface="Wingdings 2" panose="05020102010507070707" pitchFamily="18" charset="2"/>
              </a:rPr>
              <a:t> </a:t>
            </a:r>
          </a:p>
          <a:p>
            <a:pPr eaLnBrk="1" hangingPunct="1">
              <a:buFontTx/>
              <a:buNone/>
            </a:pPr>
            <a:r>
              <a:rPr lang="en-US" altLang="zh-CN" sz="2400" b="1" dirty="0" smtClean="0">
                <a:sym typeface="Wingdings 2" panose="05020102010507070707" pitchFamily="18" charset="2"/>
              </a:rPr>
              <a:t>       U: IBM (1970s)</a:t>
            </a:r>
          </a:p>
          <a:p>
            <a:pPr eaLnBrk="1" hangingPunct="1">
              <a:buFontTx/>
              <a:buNone/>
            </a:pPr>
            <a:r>
              <a:rPr lang="en-US" altLang="zh-CN" sz="2400" b="1" dirty="0" smtClean="0">
                <a:sym typeface="Wingdings 2" panose="05020102010507070707" pitchFamily="18" charset="2"/>
              </a:rPr>
              <a:t>            ----OS/360, 4000 models, 1 million lines of codes,</a:t>
            </a:r>
          </a:p>
          <a:p>
            <a:pPr eaLnBrk="1" hangingPunct="1">
              <a:buFontTx/>
              <a:buNone/>
            </a:pPr>
            <a:r>
              <a:rPr lang="en-US" altLang="zh-CN" sz="2400" b="1" dirty="0" smtClean="0">
                <a:sym typeface="Wingdings 2" panose="05020102010507070707" pitchFamily="18" charset="2"/>
              </a:rPr>
              <a:t>               5000 PY(</a:t>
            </a:r>
            <a:r>
              <a:rPr lang="zh-CN" altLang="en-US" sz="2400" b="1" dirty="0" smtClean="0">
                <a:sym typeface="Wingdings 2" panose="05020102010507070707" pitchFamily="18" charset="2"/>
              </a:rPr>
              <a:t>人年</a:t>
            </a:r>
            <a:r>
              <a:rPr lang="en-US" altLang="zh-CN" sz="2400" b="1" dirty="0" smtClean="0">
                <a:sym typeface="Wingdings 2" panose="05020102010507070707" pitchFamily="18" charset="2"/>
              </a:rPr>
              <a:t>)</a:t>
            </a:r>
            <a:r>
              <a:rPr lang="zh-CN" altLang="en-US" sz="2400" b="1" dirty="0" smtClean="0">
                <a:sym typeface="Wingdings 2" panose="05020102010507070707" pitchFamily="18" charset="2"/>
              </a:rPr>
              <a:t>，</a:t>
            </a:r>
            <a:r>
              <a:rPr lang="en-US" altLang="zh-CN" sz="2400" b="1" dirty="0" smtClean="0">
                <a:sym typeface="Wingdings 2" panose="05020102010507070707" pitchFamily="18" charset="2"/>
              </a:rPr>
              <a:t>losing: 4</a:t>
            </a:r>
            <a:r>
              <a:rPr lang="zh-CN" altLang="en-US" sz="2400" b="1" dirty="0" smtClean="0">
                <a:sym typeface="Wingdings 2" panose="05020102010507070707" pitchFamily="18" charset="2"/>
              </a:rPr>
              <a:t>亿美圆。</a:t>
            </a:r>
            <a:endParaRPr lang="en-US" altLang="zh-CN" sz="2400" b="1" dirty="0" smtClean="0">
              <a:sym typeface="Wingdings 2" panose="05020102010507070707" pitchFamily="18" charset="2"/>
            </a:endParaRPr>
          </a:p>
          <a:p>
            <a:pPr eaLnBrk="1" hangingPunct="1">
              <a:buFontTx/>
              <a:buNone/>
            </a:pPr>
            <a:r>
              <a:rPr lang="zh-CN" altLang="en-US" sz="2400" b="1" dirty="0" smtClean="0">
                <a:sym typeface="Wingdings 2" panose="05020102010507070707" pitchFamily="18" charset="2"/>
              </a:rPr>
              <a:t>             （</a:t>
            </a:r>
            <a:r>
              <a:rPr lang="en-US" altLang="zh-CN" sz="2400" b="1" dirty="0">
                <a:sym typeface="Wingdings 2" panose="05020102010507070707" pitchFamily="18" charset="2"/>
              </a:rPr>
              <a:t>F</a:t>
            </a:r>
            <a:r>
              <a:rPr lang="en-US" altLang="zh-CN" sz="2400" b="1" dirty="0" smtClean="0">
                <a:sym typeface="Wingdings 2" panose="05020102010507070707" pitchFamily="18" charset="2"/>
              </a:rPr>
              <a:t>iasco</a:t>
            </a:r>
            <a:r>
              <a:rPr lang="zh-CN" altLang="en-US" sz="2400" b="1" dirty="0" smtClean="0">
                <a:sym typeface="Wingdings 2" panose="05020102010507070707" pitchFamily="18" charset="2"/>
              </a:rPr>
              <a:t>！</a:t>
            </a:r>
            <a:r>
              <a:rPr lang="en-US" altLang="zh-CN" sz="2400" b="1" dirty="0" smtClean="0">
                <a:sym typeface="Wingdings 2" panose="05020102010507070707" pitchFamily="18" charset="2"/>
              </a:rPr>
              <a:t>Catastrophe</a:t>
            </a:r>
            <a:r>
              <a:rPr lang="zh-CN" altLang="en-US" sz="2400" b="1" dirty="0" smtClean="0">
                <a:sym typeface="Wingdings 2" panose="05020102010507070707" pitchFamily="18" charset="2"/>
              </a:rPr>
              <a:t>！） </a:t>
            </a:r>
          </a:p>
          <a:p>
            <a:pPr eaLnBrk="1" hangingPunct="1">
              <a:buFontTx/>
              <a:buNone/>
            </a:pPr>
            <a:r>
              <a:rPr lang="zh-CN" altLang="en-US" sz="2400" b="1" dirty="0" smtClean="0">
                <a:latin typeface="宋体" panose="02010600030101010101" pitchFamily="2" charset="-122"/>
                <a:sym typeface="Wingdings 2" panose="05020102010507070707" pitchFamily="18" charset="2"/>
              </a:rPr>
              <a:t>    </a:t>
            </a:r>
            <a:r>
              <a:rPr lang="en-US" altLang="zh-CN" sz="2400" b="1" dirty="0" smtClean="0">
                <a:sym typeface="Wingdings 2" panose="05020102010507070707" pitchFamily="18" charset="2"/>
              </a:rPr>
              <a:t>V: windows 2000/ XP/ Vista /7 / 8 /10</a:t>
            </a:r>
            <a:r>
              <a:rPr lang="zh-CN" altLang="en-US" sz="2400" b="1" dirty="0" smtClean="0">
                <a:sym typeface="Wingdings 2" panose="05020102010507070707" pitchFamily="18" charset="2"/>
              </a:rPr>
              <a:t>安全漏洞：</a:t>
            </a:r>
          </a:p>
          <a:p>
            <a:pPr eaLnBrk="1" hangingPunct="1">
              <a:buFontTx/>
              <a:buNone/>
            </a:pPr>
            <a:r>
              <a:rPr lang="zh-CN" altLang="en-US" sz="2400" b="1" dirty="0" smtClean="0">
                <a:sym typeface="Wingdings 2" panose="05020102010507070707" pitchFamily="18" charset="2"/>
              </a:rPr>
              <a:t>            </a:t>
            </a:r>
            <a:r>
              <a:rPr lang="en-US" altLang="zh-CN" sz="2400" b="1" dirty="0" smtClean="0">
                <a:sym typeface="Wingdings 2" panose="05020102010507070707" pitchFamily="18" charset="2"/>
              </a:rPr>
              <a:t>----</a:t>
            </a:r>
            <a:r>
              <a:rPr lang="zh-CN" altLang="en-US" sz="2400" b="1" dirty="0" smtClean="0">
                <a:sym typeface="Wingdings 2" panose="05020102010507070707" pitchFamily="18" charset="2"/>
              </a:rPr>
              <a:t>内部运行的远程登录协议导致的安全隐患：拒绝服</a:t>
            </a:r>
          </a:p>
          <a:p>
            <a:pPr eaLnBrk="1" hangingPunct="1">
              <a:buFontTx/>
              <a:buNone/>
            </a:pPr>
            <a:r>
              <a:rPr lang="zh-CN" altLang="en-US" sz="2400" b="1" dirty="0" smtClean="0">
                <a:sym typeface="Wingdings 2" panose="05020102010507070707" pitchFamily="18" charset="2"/>
              </a:rPr>
              <a:t>                 务、权限滥用、信息泄露。安全漏洞导致</a:t>
            </a:r>
            <a:r>
              <a:rPr lang="en-US" altLang="zh-CN" sz="2400" b="1" dirty="0" smtClean="0">
                <a:sym typeface="Wingdings 2" panose="05020102010507070707" pitchFamily="18" charset="2"/>
              </a:rPr>
              <a:t>DOS</a:t>
            </a:r>
            <a:r>
              <a:rPr lang="zh-CN" altLang="en-US" sz="2400" b="1" dirty="0" smtClean="0">
                <a:sym typeface="Wingdings 2" panose="05020102010507070707" pitchFamily="18" charset="2"/>
              </a:rPr>
              <a:t>攻</a:t>
            </a:r>
          </a:p>
          <a:p>
            <a:pPr eaLnBrk="1" hangingPunct="1">
              <a:buFontTx/>
              <a:buNone/>
            </a:pPr>
            <a:r>
              <a:rPr lang="zh-CN" altLang="en-US" sz="2400" b="1" dirty="0" smtClean="0">
                <a:sym typeface="Wingdings 2" panose="05020102010507070707" pitchFamily="18" charset="2"/>
              </a:rPr>
              <a:t>                 击</a:t>
            </a:r>
            <a:r>
              <a:rPr lang="en-US" altLang="zh-CN" sz="2400" b="1" dirty="0" smtClean="0">
                <a:sym typeface="Wingdings 2" panose="05020102010507070707" pitchFamily="18" charset="2"/>
              </a:rPr>
              <a:t>,</a:t>
            </a:r>
            <a:r>
              <a:rPr lang="zh-CN" altLang="en-US" sz="2400" b="1" dirty="0" smtClean="0">
                <a:sym typeface="Wingdings 2" panose="05020102010507070707" pitchFamily="18" charset="2"/>
              </a:rPr>
              <a:t>无法提供服务；其他两种缺陷会使攻击者控制</a:t>
            </a:r>
          </a:p>
          <a:p>
            <a:pPr eaLnBrk="1" hangingPunct="1">
              <a:buFontTx/>
              <a:buNone/>
            </a:pPr>
            <a:r>
              <a:rPr lang="zh-CN" altLang="en-US" sz="2400" b="1" dirty="0" smtClean="0">
                <a:sym typeface="Wingdings 2" panose="05020102010507070707" pitchFamily="18" charset="2"/>
              </a:rPr>
              <a:t>                整个计算机</a:t>
            </a:r>
            <a:r>
              <a:rPr lang="zh-CN" altLang="en-US" sz="2400" b="1" dirty="0" smtClean="0">
                <a:latin typeface="宋体" panose="02010600030101010101" pitchFamily="2" charset="-122"/>
                <a:sym typeface="Wingdings 2" panose="05020102010507070707" pitchFamily="18" charset="2"/>
              </a:rPr>
              <a:t>。 </a:t>
            </a:r>
          </a:p>
          <a:p>
            <a:pPr eaLnBrk="1" hangingPunct="1">
              <a:buFontTx/>
              <a:buNone/>
            </a:pPr>
            <a:r>
              <a:rPr lang="zh-CN" altLang="en-US" sz="2400" b="1" dirty="0" smtClean="0">
                <a:cs typeface="Arial" panose="020B0604020202020204" pitchFamily="34" charset="0"/>
                <a:sym typeface="Wingdings 2" panose="05020102010507070707" pitchFamily="18" charset="2"/>
              </a:rPr>
              <a:t>            </a:t>
            </a:r>
            <a:r>
              <a:rPr lang="en-US" altLang="zh-CN" sz="2400" b="1" dirty="0" smtClean="0">
                <a:cs typeface="Arial" panose="020B0604020202020204" pitchFamily="34" charset="0"/>
                <a:sym typeface="Wingdings 2" panose="05020102010507070707" pitchFamily="18" charset="2"/>
              </a:rPr>
              <a:t>----</a:t>
            </a:r>
            <a:r>
              <a:rPr lang="zh-CN" altLang="en-US" sz="2400" b="1" dirty="0" smtClean="0">
                <a:sym typeface="Wingdings 2" panose="05020102010507070707" pitchFamily="18" charset="2"/>
              </a:rPr>
              <a:t>不得不下载大堆补丁程序，安装补丁时间比安装初</a:t>
            </a:r>
          </a:p>
          <a:p>
            <a:pPr eaLnBrk="1" hangingPunct="1">
              <a:buFontTx/>
              <a:buNone/>
            </a:pPr>
            <a:r>
              <a:rPr lang="zh-CN" altLang="en-US" sz="2400" b="1" dirty="0" smtClean="0">
                <a:sym typeface="Wingdings 2" panose="05020102010507070707" pitchFamily="18" charset="2"/>
              </a:rPr>
              <a:t>                 始系统本身长得多。 </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0082213B-3489-4F6B-BF55-039051F376BC}" type="slidenum">
              <a:rPr kumimoji="0" lang="en-US" altLang="zh-CN" sz="2600" smtClean="0">
                <a:solidFill>
                  <a:schemeClr val="bg1"/>
                </a:solidFill>
              </a:rPr>
              <a:pPr>
                <a:spcBef>
                  <a:spcPct val="0"/>
                </a:spcBef>
                <a:buClrTx/>
                <a:buSzTx/>
                <a:buFontTx/>
                <a:buNone/>
              </a:pPr>
              <a:t>35</a:t>
            </a:fld>
            <a:endParaRPr kumimoji="0" lang="en-US" altLang="zh-CN" sz="2600" smtClean="0">
              <a:solidFill>
                <a:schemeClr val="bg1"/>
              </a:solidFill>
            </a:endParaRPr>
          </a:p>
        </p:txBody>
      </p:sp>
      <p:sp>
        <p:nvSpPr>
          <p:cNvPr id="53251" name="Rectangle 2"/>
          <p:cNvSpPr>
            <a:spLocks noGrp="1" noChangeArrowheads="1"/>
          </p:cNvSpPr>
          <p:nvPr>
            <p:ph type="title"/>
          </p:nvPr>
        </p:nvSpPr>
        <p:spPr/>
        <p:txBody>
          <a:bodyPr/>
          <a:lstStyle/>
          <a:p>
            <a:pPr eaLnBrk="1" hangingPunct="1"/>
            <a:r>
              <a:rPr lang="en-US" altLang="zh-CN" sz="3200" smtClean="0"/>
              <a:t>  Chapter 1  Why Software Engineering</a:t>
            </a:r>
          </a:p>
        </p:txBody>
      </p:sp>
      <p:sp>
        <p:nvSpPr>
          <p:cNvPr id="53252" name="Rectangle 3"/>
          <p:cNvSpPr>
            <a:spLocks noGrp="1" noChangeArrowheads="1"/>
          </p:cNvSpPr>
          <p:nvPr>
            <p:ph type="body" idx="1"/>
          </p:nvPr>
        </p:nvSpPr>
        <p:spPr>
          <a:xfrm>
            <a:off x="762000" y="1752600"/>
            <a:ext cx="8382000" cy="5105400"/>
          </a:xfrm>
        </p:spPr>
        <p:txBody>
          <a:bodyPr/>
          <a:lstStyle/>
          <a:p>
            <a:pPr eaLnBrk="1" hangingPunct="1">
              <a:buFontTx/>
              <a:buNone/>
            </a:pPr>
            <a:r>
              <a:rPr lang="en-US" altLang="zh-CN" sz="2400" b="1" dirty="0" smtClean="0">
                <a:latin typeface="宋体" panose="02010600030101010101" pitchFamily="2" charset="-122"/>
                <a:sym typeface="Wingdings 2" panose="05020102010507070707" pitchFamily="18" charset="2"/>
              </a:rPr>
              <a:t>    </a:t>
            </a:r>
            <a:r>
              <a:rPr lang="en-US" altLang="zh-CN" sz="2400" b="1" dirty="0" smtClean="0">
                <a:sym typeface="Wingdings 2" panose="05020102010507070707" pitchFamily="18" charset="2"/>
              </a:rPr>
              <a:t>W: </a:t>
            </a:r>
            <a:r>
              <a:rPr lang="zh-CN" altLang="en-US" sz="2400" b="1" dirty="0" smtClean="0">
                <a:sym typeface="Wingdings 2" panose="05020102010507070707" pitchFamily="18" charset="2"/>
              </a:rPr>
              <a:t>丹佛新机场启用推迟</a:t>
            </a:r>
            <a:r>
              <a:rPr lang="en-US" altLang="zh-CN" sz="2400" b="1" dirty="0" smtClean="0">
                <a:sym typeface="Wingdings 2" panose="05020102010507070707" pitchFamily="18" charset="2"/>
              </a:rPr>
              <a:t>16</a:t>
            </a:r>
            <a:r>
              <a:rPr lang="zh-CN" altLang="en-US" sz="2400" b="1" dirty="0" smtClean="0">
                <a:sym typeface="Wingdings 2" panose="05020102010507070707" pitchFamily="18" charset="2"/>
              </a:rPr>
              <a:t>个月（约</a:t>
            </a:r>
            <a:r>
              <a:rPr lang="en-US" altLang="zh-CN" sz="2400" b="1" dirty="0" smtClean="0">
                <a:sym typeface="Wingdings 2" panose="05020102010507070707" pitchFamily="18" charset="2"/>
              </a:rPr>
              <a:t>1990</a:t>
            </a:r>
            <a:r>
              <a:rPr lang="zh-CN" altLang="en-US" sz="2400" b="1" dirty="0" smtClean="0">
                <a:sym typeface="Wingdings 2" panose="05020102010507070707" pitchFamily="18" charset="2"/>
              </a:rPr>
              <a:t>年代）</a:t>
            </a:r>
          </a:p>
          <a:p>
            <a:pPr eaLnBrk="1" hangingPunct="1">
              <a:buFontTx/>
              <a:buNone/>
            </a:pPr>
            <a:r>
              <a:rPr lang="zh-CN" altLang="en-US" sz="2400" b="1" dirty="0" smtClean="0">
                <a:sym typeface="Wingdings 2" panose="05020102010507070707" pitchFamily="18" charset="2"/>
              </a:rPr>
              <a:t>             </a:t>
            </a:r>
            <a:r>
              <a:rPr lang="en-US" altLang="zh-CN" sz="2400" b="1" dirty="0" smtClean="0">
                <a:sym typeface="Wingdings 2" panose="05020102010507070707" pitchFamily="18" charset="2"/>
              </a:rPr>
              <a:t>----</a:t>
            </a:r>
            <a:r>
              <a:rPr lang="zh-CN" altLang="en-US" sz="2400" b="1" dirty="0" smtClean="0">
                <a:sym typeface="Wingdings 2" panose="05020102010507070707" pitchFamily="18" charset="2"/>
              </a:rPr>
              <a:t>复杂的计算机软件系统，</a:t>
            </a:r>
            <a:r>
              <a:rPr lang="en-US" altLang="zh-CN" sz="2400" b="1" dirty="0" smtClean="0">
                <a:sym typeface="Wingdings 2" panose="05020102010507070707" pitchFamily="18" charset="2"/>
              </a:rPr>
              <a:t>5300</a:t>
            </a:r>
            <a:r>
              <a:rPr lang="zh-CN" altLang="en-US" sz="2400" b="1" dirty="0" smtClean="0">
                <a:sym typeface="Wingdings 2" panose="05020102010507070707" pitchFamily="18" charset="2"/>
              </a:rPr>
              <a:t>英里的光纤网络。</a:t>
            </a:r>
          </a:p>
          <a:p>
            <a:pPr eaLnBrk="1" hangingPunct="1">
              <a:buFontTx/>
              <a:buNone/>
            </a:pPr>
            <a:r>
              <a:rPr lang="zh-CN" altLang="en-US" sz="2400" b="1" dirty="0" smtClean="0">
                <a:sym typeface="Wingdings 2" panose="05020102010507070707" pitchFamily="18" charset="2"/>
              </a:rPr>
              <a:t>                  包裹处理系统的一个严重缺陷，导致行李箱被绞</a:t>
            </a:r>
          </a:p>
          <a:p>
            <a:pPr eaLnBrk="1" hangingPunct="1">
              <a:buFontTx/>
              <a:buNone/>
            </a:pPr>
            <a:r>
              <a:rPr lang="zh-CN" altLang="en-US" sz="2400" b="1" dirty="0" smtClean="0">
                <a:sym typeface="Wingdings 2" panose="05020102010507070707" pitchFamily="18" charset="2"/>
              </a:rPr>
              <a:t>                  碎，居然还开着自动包裹车往墙里面撞！ </a:t>
            </a:r>
          </a:p>
          <a:p>
            <a:pPr eaLnBrk="1" hangingPunct="1">
              <a:buFontTx/>
              <a:buNone/>
            </a:pPr>
            <a:r>
              <a:rPr lang="zh-CN" altLang="en-US" sz="2400" b="1" dirty="0" smtClean="0">
                <a:sym typeface="Wingdings 2" panose="05020102010507070707" pitchFamily="18" charset="2"/>
              </a:rPr>
              <a:t>             </a:t>
            </a:r>
            <a:r>
              <a:rPr lang="en-US" altLang="zh-CN" sz="2400" b="1" dirty="0" smtClean="0">
                <a:sym typeface="Wingdings 2" panose="05020102010507070707" pitchFamily="18" charset="2"/>
              </a:rPr>
              <a:t>----</a:t>
            </a:r>
            <a:r>
              <a:rPr lang="zh-CN" altLang="en-US" sz="2400" b="1" dirty="0" smtClean="0">
                <a:sym typeface="Wingdings 2" panose="05020102010507070707" pitchFamily="18" charset="2"/>
              </a:rPr>
              <a:t>预算超过</a:t>
            </a:r>
            <a:r>
              <a:rPr lang="en-US" altLang="zh-CN" sz="2400" b="1" dirty="0" smtClean="0">
                <a:sym typeface="Wingdings 2" panose="05020102010507070707" pitchFamily="18" charset="2"/>
              </a:rPr>
              <a:t>32</a:t>
            </a:r>
            <a:r>
              <a:rPr lang="zh-CN" altLang="en-US" sz="2400" b="1" dirty="0" smtClean="0">
                <a:sym typeface="Wingdings 2" panose="05020102010507070707" pitchFamily="18" charset="2"/>
              </a:rPr>
              <a:t>亿美圆！ </a:t>
            </a:r>
          </a:p>
          <a:p>
            <a:pPr eaLnBrk="1" hangingPunct="1">
              <a:buFontTx/>
              <a:buNone/>
            </a:pPr>
            <a:r>
              <a:rPr lang="zh-CN" altLang="en-US" sz="2400" b="1" dirty="0" smtClean="0">
                <a:sym typeface="Wingdings 2" panose="05020102010507070707" pitchFamily="18" charset="2"/>
              </a:rPr>
              <a:t>       </a:t>
            </a:r>
            <a:r>
              <a:rPr lang="en-US" altLang="zh-CN" sz="2400" b="1" dirty="0" smtClean="0">
                <a:sym typeface="Wingdings 2" panose="05020102010507070707" pitchFamily="18" charset="2"/>
              </a:rPr>
              <a:t>X: Intel </a:t>
            </a:r>
            <a:r>
              <a:rPr lang="en-US" altLang="zh-CN" sz="2400" b="1" dirty="0" err="1" smtClean="0">
                <a:sym typeface="Wingdings 2" panose="05020102010507070707" pitchFamily="18" charset="2"/>
              </a:rPr>
              <a:t>pentium</a:t>
            </a:r>
            <a:endParaRPr lang="en-US" altLang="zh-CN" sz="2400" b="1" dirty="0" smtClean="0">
              <a:sym typeface="Wingdings 2" panose="05020102010507070707" pitchFamily="18" charset="2"/>
            </a:endParaRPr>
          </a:p>
          <a:p>
            <a:pPr eaLnBrk="1" hangingPunct="1">
              <a:buFontTx/>
              <a:buNone/>
            </a:pPr>
            <a:r>
              <a:rPr lang="en-US" altLang="zh-CN" sz="2400" b="1" dirty="0" smtClean="0">
                <a:sym typeface="Wingdings 2" panose="05020102010507070707" pitchFamily="18" charset="2"/>
              </a:rPr>
              <a:t>               </a:t>
            </a:r>
            <a:r>
              <a:rPr lang="zh-CN" altLang="en-US" sz="2400" b="1" dirty="0" smtClean="0">
                <a:sym typeface="Wingdings 2" panose="05020102010507070707" pitchFamily="18" charset="2"/>
              </a:rPr>
              <a:t>（</a:t>
            </a:r>
            <a:r>
              <a:rPr lang="en-US" altLang="zh-CN" sz="2400" b="1" dirty="0" smtClean="0">
                <a:sym typeface="Wingdings 2" panose="05020102010507070707" pitchFamily="18" charset="2"/>
              </a:rPr>
              <a:t>4195835 </a:t>
            </a:r>
            <a:r>
              <a:rPr lang="en-US" altLang="zh-CN" b="1" dirty="0" smtClean="0">
                <a:sym typeface="Wingdings 2" panose="05020102010507070707" pitchFamily="18" charset="2"/>
              </a:rPr>
              <a:t>/</a:t>
            </a:r>
            <a:r>
              <a:rPr lang="en-US" altLang="zh-CN" sz="2400" b="1" dirty="0" smtClean="0">
                <a:sym typeface="Wingdings 2" panose="05020102010507070707" pitchFamily="18" charset="2"/>
              </a:rPr>
              <a:t> 3145727</a:t>
            </a:r>
            <a:r>
              <a:rPr lang="zh-CN" altLang="en-US" sz="2400" b="1" dirty="0" smtClean="0">
                <a:sym typeface="Wingdings 2" panose="05020102010507070707" pitchFamily="18" charset="2"/>
              </a:rPr>
              <a:t>）*</a:t>
            </a:r>
            <a:r>
              <a:rPr lang="en-US" altLang="zh-CN" sz="2400" b="1" dirty="0" smtClean="0">
                <a:sym typeface="Wingdings 2" panose="05020102010507070707" pitchFamily="18" charset="2"/>
              </a:rPr>
              <a:t>3145727- 4195835</a:t>
            </a:r>
          </a:p>
          <a:p>
            <a:pPr eaLnBrk="1" hangingPunct="1">
              <a:buFontTx/>
              <a:buNone/>
            </a:pPr>
            <a:r>
              <a:rPr lang="en-US" altLang="zh-CN" sz="2400" b="1" dirty="0" smtClean="0">
                <a:sym typeface="Wingdings 2" panose="05020102010507070707" pitchFamily="18" charset="2"/>
              </a:rPr>
              <a:t>                  ==0</a:t>
            </a:r>
            <a:r>
              <a:rPr lang="zh-CN" altLang="en-US" sz="2400" b="1" dirty="0" smtClean="0">
                <a:sym typeface="Wingdings 2" panose="05020102010507070707" pitchFamily="18" charset="2"/>
              </a:rPr>
              <a:t>，浮点运算没有问题；</a:t>
            </a:r>
          </a:p>
          <a:p>
            <a:pPr eaLnBrk="1" hangingPunct="1">
              <a:buFontTx/>
              <a:buNone/>
            </a:pPr>
            <a:r>
              <a:rPr lang="zh-CN" altLang="en-US" sz="2400" b="1" dirty="0" smtClean="0">
                <a:sym typeface="Wingdings 2" panose="05020102010507070707" pitchFamily="18" charset="2"/>
              </a:rPr>
              <a:t>                  ≠</a:t>
            </a:r>
            <a:r>
              <a:rPr lang="en-US" altLang="zh-CN" sz="2400" b="1" dirty="0" smtClean="0">
                <a:sym typeface="Wingdings 2" panose="05020102010507070707" pitchFamily="18" charset="2"/>
              </a:rPr>
              <a:t>0</a:t>
            </a:r>
            <a:r>
              <a:rPr lang="zh-CN" altLang="en-US" sz="2400" b="1" dirty="0" smtClean="0">
                <a:sym typeface="Wingdings 2" panose="05020102010507070707" pitchFamily="18" charset="2"/>
              </a:rPr>
              <a:t>，浮点除法存在缺陷；</a:t>
            </a:r>
          </a:p>
          <a:p>
            <a:pPr eaLnBrk="1" hangingPunct="1">
              <a:buFontTx/>
              <a:buNone/>
            </a:pPr>
            <a:r>
              <a:rPr lang="zh-CN" altLang="en-US" sz="2400" b="1" dirty="0" smtClean="0">
                <a:sym typeface="Wingdings 2" panose="05020102010507070707" pitchFamily="18" charset="2"/>
              </a:rPr>
              <a:t>             </a:t>
            </a:r>
            <a:r>
              <a:rPr lang="en-US" altLang="zh-CN" sz="2400" b="1" dirty="0" smtClean="0">
                <a:sym typeface="Wingdings 2" panose="05020102010507070707" pitchFamily="18" charset="2"/>
              </a:rPr>
              <a:t>----</a:t>
            </a:r>
            <a:r>
              <a:rPr lang="zh-CN" altLang="en-US" sz="2400" b="1" dirty="0" smtClean="0">
                <a:sym typeface="Wingdings 2" panose="05020102010507070707" pitchFamily="18" charset="2"/>
              </a:rPr>
              <a:t>公司用来支付更换坏芯片的费用：</a:t>
            </a:r>
            <a:r>
              <a:rPr lang="en-US" altLang="zh-CN" sz="2400" b="1" dirty="0" smtClean="0">
                <a:sym typeface="Wingdings 2" panose="05020102010507070707" pitchFamily="18" charset="2"/>
              </a:rPr>
              <a:t>$400,000,000. </a:t>
            </a:r>
            <a:endParaRPr lang="en-US" altLang="zh-CN" sz="2400" b="1" dirty="0" smtClean="0">
              <a:cs typeface="Arial" panose="020B0604020202020204" pitchFamily="34" charset="0"/>
              <a:sym typeface="Wingdings 2" panose="05020102010507070707" pitchFamily="18" charset="2"/>
            </a:endParaRPr>
          </a:p>
          <a:p>
            <a:pPr eaLnBrk="1" hangingPunct="1">
              <a:buFontTx/>
              <a:buNone/>
            </a:pPr>
            <a:endParaRPr lang="en-US" altLang="zh-CN" sz="2400" dirty="0" smtClean="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3A0F0AE8-EB94-47B9-8AD3-CF12D34AD4B8}" type="slidenum">
              <a:rPr kumimoji="0" lang="en-US" altLang="zh-CN" sz="2600" smtClean="0">
                <a:solidFill>
                  <a:schemeClr val="bg1"/>
                </a:solidFill>
              </a:rPr>
              <a:pPr>
                <a:spcBef>
                  <a:spcPct val="0"/>
                </a:spcBef>
                <a:buClrTx/>
                <a:buSzTx/>
                <a:buFontTx/>
                <a:buNone/>
              </a:pPr>
              <a:t>36</a:t>
            </a:fld>
            <a:endParaRPr kumimoji="0" lang="en-US" altLang="zh-CN" sz="2600" smtClean="0">
              <a:solidFill>
                <a:schemeClr val="bg1"/>
              </a:solidFill>
            </a:endParaRPr>
          </a:p>
        </p:txBody>
      </p:sp>
      <p:sp>
        <p:nvSpPr>
          <p:cNvPr id="55299" name="Rectangle 2"/>
          <p:cNvSpPr>
            <a:spLocks noGrp="1" noChangeArrowheads="1"/>
          </p:cNvSpPr>
          <p:nvPr>
            <p:ph type="title"/>
          </p:nvPr>
        </p:nvSpPr>
        <p:spPr/>
        <p:txBody>
          <a:bodyPr/>
          <a:lstStyle/>
          <a:p>
            <a:pPr eaLnBrk="1" hangingPunct="1"/>
            <a:r>
              <a:rPr lang="en-US" altLang="zh-CN" sz="3200" smtClean="0"/>
              <a:t>  Chapter 1  Why Software Engineering</a:t>
            </a:r>
          </a:p>
        </p:txBody>
      </p:sp>
      <p:sp>
        <p:nvSpPr>
          <p:cNvPr id="55300" name="Rectangle 3"/>
          <p:cNvSpPr>
            <a:spLocks noGrp="1" noChangeArrowheads="1"/>
          </p:cNvSpPr>
          <p:nvPr>
            <p:ph type="body" idx="1"/>
          </p:nvPr>
        </p:nvSpPr>
        <p:spPr>
          <a:xfrm>
            <a:off x="762000" y="1676400"/>
            <a:ext cx="8382000" cy="5181600"/>
          </a:xfrm>
        </p:spPr>
        <p:txBody>
          <a:bodyPr/>
          <a:lstStyle/>
          <a:p>
            <a:pPr eaLnBrk="1" hangingPunct="1">
              <a:lnSpc>
                <a:spcPct val="90000"/>
              </a:lnSpc>
              <a:buFontTx/>
              <a:buNone/>
            </a:pPr>
            <a:r>
              <a:rPr lang="en-US" altLang="zh-CN" sz="2400" b="1" dirty="0" smtClean="0">
                <a:solidFill>
                  <a:srgbClr val="0000FF"/>
                </a:solidFill>
              </a:rPr>
              <a:t>    </a:t>
            </a:r>
            <a:r>
              <a:rPr lang="en-US" altLang="zh-CN" b="1" dirty="0" smtClean="0">
                <a:solidFill>
                  <a:srgbClr val="0000FF"/>
                </a:solidFill>
              </a:rPr>
              <a:t>E:</a:t>
            </a:r>
            <a:r>
              <a:rPr lang="en-US" altLang="zh-CN" sz="2400" b="1" dirty="0" smtClean="0"/>
              <a:t> </a:t>
            </a:r>
            <a:r>
              <a:rPr lang="en-US" altLang="zh-CN" b="1" dirty="0" smtClean="0">
                <a:solidFill>
                  <a:srgbClr val="0000FF"/>
                </a:solidFill>
              </a:rPr>
              <a:t>What</a:t>
            </a:r>
            <a:r>
              <a:rPr lang="en-US" altLang="zh-CN" b="1" dirty="0" smtClean="0">
                <a:solidFill>
                  <a:srgbClr val="0000FF"/>
                </a:solidFill>
                <a:latin typeface="Times New Roman" panose="02020603050405020304" pitchFamily="18" charset="0"/>
              </a:rPr>
              <a:t>’</a:t>
            </a:r>
            <a:r>
              <a:rPr lang="en-US" altLang="zh-CN" b="1" dirty="0" smtClean="0">
                <a:solidFill>
                  <a:srgbClr val="0000FF"/>
                </a:solidFill>
              </a:rPr>
              <a:t>s the new approach ?</a:t>
            </a:r>
          </a:p>
          <a:p>
            <a:pPr eaLnBrk="1" hangingPunct="1">
              <a:lnSpc>
                <a:spcPct val="90000"/>
              </a:lnSpc>
              <a:buFontTx/>
              <a:buNone/>
            </a:pPr>
            <a:r>
              <a:rPr lang="en-US" altLang="zh-CN" sz="2400" b="1" dirty="0" smtClean="0"/>
              <a:t>       assumption(</a:t>
            </a:r>
            <a:r>
              <a:rPr lang="zh-CN" altLang="en-US" sz="2400" b="1" dirty="0" smtClean="0"/>
              <a:t>设想</a:t>
            </a:r>
            <a:r>
              <a:rPr lang="en-US" altLang="zh-CN" sz="2400" b="1" dirty="0" smtClean="0"/>
              <a:t>)--</a:t>
            </a:r>
            <a:r>
              <a:rPr lang="en-US" altLang="zh-CN" sz="2400" b="1" u="sng" dirty="0" smtClean="0">
                <a:solidFill>
                  <a:srgbClr val="0000FF"/>
                </a:solidFill>
              </a:rPr>
              <a:t>system engineering</a:t>
            </a:r>
            <a:r>
              <a:rPr lang="en-US" altLang="zh-CN" sz="2400" b="1" dirty="0" smtClean="0"/>
              <a:t>--use in SE</a:t>
            </a:r>
            <a:r>
              <a:rPr lang="en-US" altLang="zh-CN" sz="2400" b="1" dirty="0" smtClean="0">
                <a:latin typeface="Times New Roman" panose="02020603050405020304" pitchFamily="18" charset="0"/>
              </a:rPr>
              <a:t>—</a:t>
            </a:r>
            <a:endParaRPr lang="en-US" altLang="zh-CN" sz="2400" b="1" dirty="0" smtClean="0"/>
          </a:p>
          <a:p>
            <a:pPr eaLnBrk="1" hangingPunct="1">
              <a:lnSpc>
                <a:spcPct val="90000"/>
              </a:lnSpc>
              <a:buFontTx/>
              <a:buNone/>
            </a:pPr>
            <a:r>
              <a:rPr lang="en-US" altLang="zh-CN" sz="2400" b="1" dirty="0" smtClean="0"/>
              <a:t>       --emphasize administrable developing approach</a:t>
            </a:r>
          </a:p>
          <a:p>
            <a:pPr eaLnBrk="1" hangingPunct="1">
              <a:lnSpc>
                <a:spcPct val="90000"/>
              </a:lnSpc>
              <a:buFontTx/>
              <a:buNone/>
            </a:pPr>
            <a:r>
              <a:rPr lang="en-US" altLang="zh-CN" sz="2400" b="1" dirty="0" smtClean="0"/>
              <a:t>       (a software--several parts</a:t>
            </a:r>
            <a:r>
              <a:rPr lang="en-US" altLang="zh-CN" sz="2400" b="1" dirty="0" smtClean="0">
                <a:latin typeface="Times New Roman" panose="02020603050405020304" pitchFamily="18" charset="0"/>
              </a:rPr>
              <a:t>—</a:t>
            </a:r>
            <a:r>
              <a:rPr lang="en-US" altLang="zh-CN" sz="2400" b="1" dirty="0" smtClean="0"/>
              <a:t>detail specifications on</a:t>
            </a:r>
          </a:p>
          <a:p>
            <a:pPr eaLnBrk="1" hangingPunct="1">
              <a:lnSpc>
                <a:spcPct val="90000"/>
              </a:lnSpc>
              <a:buFontTx/>
              <a:buNone/>
            </a:pPr>
            <a:r>
              <a:rPr lang="en-US" altLang="zh-CN" sz="2400" b="1" dirty="0" smtClean="0"/>
              <a:t>        every part</a:t>
            </a:r>
            <a:r>
              <a:rPr lang="en-US" altLang="zh-CN" sz="2400" b="1" dirty="0" smtClean="0">
                <a:latin typeface="Times New Roman" panose="02020603050405020304" pitchFamily="18" charset="0"/>
              </a:rPr>
              <a:t>—</a:t>
            </a:r>
            <a:r>
              <a:rPr lang="en-US" altLang="zh-CN" sz="2400" b="1" dirty="0" smtClean="0"/>
              <a:t>detail development</a:t>
            </a:r>
            <a:r>
              <a:rPr lang="en-US" altLang="zh-CN" sz="2400" b="1" dirty="0" smtClean="0">
                <a:latin typeface="Times New Roman" panose="02020603050405020304" pitchFamily="18" charset="0"/>
              </a:rPr>
              <a:t>—</a:t>
            </a:r>
            <a:r>
              <a:rPr lang="en-US" altLang="zh-CN" sz="2400" b="1" dirty="0" smtClean="0"/>
              <a:t>tie parts together </a:t>
            </a:r>
          </a:p>
          <a:p>
            <a:pPr eaLnBrk="1" hangingPunct="1">
              <a:lnSpc>
                <a:spcPct val="90000"/>
              </a:lnSpc>
              <a:buFontTx/>
              <a:buNone/>
            </a:pPr>
            <a:r>
              <a:rPr lang="en-US" altLang="zh-CN" sz="2400" b="1" dirty="0" smtClean="0"/>
              <a:t>        -------high quality software )</a:t>
            </a:r>
          </a:p>
          <a:p>
            <a:pPr eaLnBrk="1" hangingPunct="1">
              <a:lnSpc>
                <a:spcPct val="90000"/>
              </a:lnSpc>
              <a:buFontTx/>
              <a:buNone/>
            </a:pPr>
            <a:r>
              <a:rPr lang="en-US" altLang="zh-CN" b="1" dirty="0" smtClean="0">
                <a:solidFill>
                  <a:schemeClr val="bg2"/>
                </a:solidFill>
                <a:sym typeface="Wingdings 2" panose="05020102010507070707" pitchFamily="18" charset="2"/>
              </a:rPr>
              <a:t> Introduction to “ SE ”(</a:t>
            </a:r>
            <a:r>
              <a:rPr lang="zh-CN" altLang="en-US" b="1" dirty="0" smtClean="0">
                <a:solidFill>
                  <a:schemeClr val="bg2"/>
                </a:solidFill>
                <a:sym typeface="Wingdings 2" panose="05020102010507070707" pitchFamily="18" charset="2"/>
              </a:rPr>
              <a:t>软件工程简介</a:t>
            </a:r>
            <a:r>
              <a:rPr lang="en-US" altLang="zh-CN" b="1" dirty="0" smtClean="0">
                <a:solidFill>
                  <a:schemeClr val="bg2"/>
                </a:solidFill>
                <a:sym typeface="Wingdings 2" panose="05020102010507070707" pitchFamily="18" charset="2"/>
              </a:rPr>
              <a:t>)</a:t>
            </a:r>
          </a:p>
          <a:p>
            <a:pPr eaLnBrk="1" hangingPunct="1">
              <a:lnSpc>
                <a:spcPct val="90000"/>
              </a:lnSpc>
              <a:buFontTx/>
              <a:buNone/>
            </a:pPr>
            <a:r>
              <a:rPr lang="en-US" altLang="zh-CN" sz="2400" b="1" dirty="0" smtClean="0">
                <a:solidFill>
                  <a:schemeClr val="bg2"/>
                </a:solidFill>
                <a:sym typeface="Wingdings 2" panose="05020102010507070707" pitchFamily="18" charset="2"/>
              </a:rPr>
              <a:t>   A: importance ( good SE ensure high quality life) </a:t>
            </a:r>
          </a:p>
          <a:p>
            <a:pPr eaLnBrk="1" hangingPunct="1">
              <a:lnSpc>
                <a:spcPct val="90000"/>
              </a:lnSpc>
              <a:buFontTx/>
              <a:buNone/>
            </a:pPr>
            <a:r>
              <a:rPr lang="en-US" altLang="zh-CN" sz="2400" b="1" dirty="0" smtClean="0">
                <a:solidFill>
                  <a:schemeClr val="bg2"/>
                </a:solidFill>
                <a:sym typeface="Wingdings 2" panose="05020102010507070707" pitchFamily="18" charset="2"/>
              </a:rPr>
              <a:t>   B: key issues in SE (at both theory and practice)</a:t>
            </a:r>
          </a:p>
          <a:p>
            <a:pPr eaLnBrk="1" hangingPunct="1">
              <a:lnSpc>
                <a:spcPct val="90000"/>
              </a:lnSpc>
              <a:buFontTx/>
              <a:buNone/>
            </a:pPr>
            <a:r>
              <a:rPr lang="en-US" altLang="zh-CN" sz="2400" b="1" dirty="0" smtClean="0">
                <a:solidFill>
                  <a:schemeClr val="bg2"/>
                </a:solidFill>
                <a:sym typeface="Wingdings 2" panose="05020102010507070707" pitchFamily="18" charset="2"/>
              </a:rPr>
              <a:t>   C: goal (</a:t>
            </a:r>
            <a:r>
              <a:rPr lang="en-US" altLang="zh-CN" sz="2400" b="1" u="sng" dirty="0" smtClean="0">
                <a:solidFill>
                  <a:srgbClr val="0000FF"/>
                </a:solidFill>
                <a:sym typeface="Wingdings 2" panose="05020102010507070707" pitchFamily="18" charset="2"/>
              </a:rPr>
              <a:t>give solutions</a:t>
            </a:r>
            <a:r>
              <a:rPr lang="en-US" altLang="zh-CN" sz="2400" b="1" dirty="0" smtClean="0">
                <a:solidFill>
                  <a:schemeClr val="bg2"/>
                </a:solidFill>
                <a:sym typeface="Wingdings 2" panose="05020102010507070707" pitchFamily="18" charset="2"/>
              </a:rPr>
              <a:t> incorporating quality software, </a:t>
            </a:r>
          </a:p>
          <a:p>
            <a:pPr eaLnBrk="1" hangingPunct="1">
              <a:lnSpc>
                <a:spcPct val="90000"/>
              </a:lnSpc>
              <a:buFontTx/>
              <a:buNone/>
            </a:pPr>
            <a:r>
              <a:rPr lang="en-US" altLang="zh-CN" sz="2400" b="1" dirty="0" smtClean="0">
                <a:solidFill>
                  <a:schemeClr val="bg2"/>
                </a:solidFill>
                <a:sym typeface="Wingdings 2" panose="05020102010507070707" pitchFamily="18" charset="2"/>
              </a:rPr>
              <a:t>                 and </a:t>
            </a:r>
            <a:r>
              <a:rPr lang="en-US" altLang="zh-CN" sz="2400" b="1" u="sng" dirty="0" smtClean="0">
                <a:solidFill>
                  <a:srgbClr val="0000FF"/>
                </a:solidFill>
                <a:sym typeface="Wingdings 2" panose="05020102010507070707" pitchFamily="18" charset="2"/>
              </a:rPr>
              <a:t>consider characteristics</a:t>
            </a:r>
            <a:r>
              <a:rPr lang="en-US" altLang="zh-CN" sz="2400" b="1" dirty="0" smtClean="0">
                <a:solidFill>
                  <a:schemeClr val="bg2"/>
                </a:solidFill>
                <a:sym typeface="Wingdings 2" panose="05020102010507070707" pitchFamily="18" charset="2"/>
              </a:rPr>
              <a:t> that contribute to </a:t>
            </a:r>
          </a:p>
          <a:p>
            <a:pPr eaLnBrk="1" hangingPunct="1">
              <a:lnSpc>
                <a:spcPct val="90000"/>
              </a:lnSpc>
              <a:buFontTx/>
              <a:buNone/>
            </a:pPr>
            <a:r>
              <a:rPr lang="en-US" altLang="zh-CN" sz="2400" b="1" dirty="0" smtClean="0">
                <a:solidFill>
                  <a:schemeClr val="bg2"/>
                </a:solidFill>
                <a:sym typeface="Wingdings 2" panose="05020102010507070707" pitchFamily="18" charset="2"/>
              </a:rPr>
              <a:t>                 the quality) </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0F63C3D9-7A88-490E-9741-3B938742D994}" type="slidenum">
              <a:rPr kumimoji="0" lang="en-US" altLang="zh-CN" sz="2600" smtClean="0">
                <a:solidFill>
                  <a:schemeClr val="bg1"/>
                </a:solidFill>
              </a:rPr>
              <a:pPr>
                <a:spcBef>
                  <a:spcPct val="0"/>
                </a:spcBef>
                <a:buClrTx/>
                <a:buSzTx/>
                <a:buFontTx/>
                <a:buNone/>
              </a:pPr>
              <a:t>37</a:t>
            </a:fld>
            <a:endParaRPr kumimoji="0" lang="en-US" altLang="zh-CN" sz="2600" smtClean="0">
              <a:solidFill>
                <a:schemeClr val="bg1"/>
              </a:solidFill>
            </a:endParaRPr>
          </a:p>
        </p:txBody>
      </p:sp>
      <p:sp>
        <p:nvSpPr>
          <p:cNvPr id="57347" name="Rectangle 2"/>
          <p:cNvSpPr>
            <a:spLocks noGrp="1" noChangeArrowheads="1"/>
          </p:cNvSpPr>
          <p:nvPr>
            <p:ph type="title"/>
          </p:nvPr>
        </p:nvSpPr>
        <p:spPr/>
        <p:txBody>
          <a:bodyPr/>
          <a:lstStyle/>
          <a:p>
            <a:pPr eaLnBrk="1" hangingPunct="1"/>
            <a:r>
              <a:rPr lang="en-US" altLang="zh-CN" sz="3200" smtClean="0"/>
              <a:t>  Chapter 1  Why Software Engineering</a:t>
            </a:r>
          </a:p>
        </p:txBody>
      </p:sp>
      <p:sp>
        <p:nvSpPr>
          <p:cNvPr id="57348" name="Rectangle 3"/>
          <p:cNvSpPr>
            <a:spLocks noGrp="1" noChangeArrowheads="1"/>
          </p:cNvSpPr>
          <p:nvPr>
            <p:ph type="body" idx="1"/>
          </p:nvPr>
        </p:nvSpPr>
        <p:spPr>
          <a:xfrm>
            <a:off x="762000" y="1752600"/>
            <a:ext cx="8382000" cy="5105400"/>
          </a:xfrm>
        </p:spPr>
        <p:txBody>
          <a:bodyPr/>
          <a:lstStyle/>
          <a:p>
            <a:pPr eaLnBrk="1" hangingPunct="1">
              <a:lnSpc>
                <a:spcPct val="90000"/>
              </a:lnSpc>
              <a:buFontTx/>
              <a:buNone/>
            </a:pPr>
            <a:r>
              <a:rPr lang="en-US" altLang="zh-CN" sz="2400" b="1" dirty="0" smtClean="0">
                <a:solidFill>
                  <a:schemeClr val="bg2"/>
                </a:solidFill>
                <a:sym typeface="Wingdings 2" panose="05020102010507070707" pitchFamily="18" charset="2"/>
              </a:rPr>
              <a:t>   D: approach </a:t>
            </a:r>
          </a:p>
          <a:p>
            <a:pPr eaLnBrk="1" hangingPunct="1">
              <a:lnSpc>
                <a:spcPct val="90000"/>
              </a:lnSpc>
              <a:buFontTx/>
              <a:buNone/>
            </a:pPr>
            <a:r>
              <a:rPr lang="en-US" altLang="zh-CN" sz="2400" b="1" dirty="0" smtClean="0">
                <a:solidFill>
                  <a:schemeClr val="bg2"/>
                </a:solidFill>
                <a:sym typeface="Wingdings 2" panose="05020102010507070707" pitchFamily="18" charset="2"/>
              </a:rPr>
              <a:t>        </a:t>
            </a:r>
            <a:r>
              <a:rPr lang="en-US" altLang="zh-CN" sz="2400" b="1" u="sng" dirty="0" smtClean="0">
                <a:solidFill>
                  <a:schemeClr val="bg2"/>
                </a:solidFill>
                <a:sym typeface="Wingdings 2" panose="05020102010507070707" pitchFamily="18" charset="2"/>
              </a:rPr>
              <a:t>analysis</a:t>
            </a:r>
            <a:r>
              <a:rPr lang="en-US" altLang="zh-CN" sz="2400" b="1" dirty="0" smtClean="0">
                <a:solidFill>
                  <a:schemeClr val="bg2"/>
                </a:solidFill>
                <a:sym typeface="Wingdings 2" panose="05020102010507070707" pitchFamily="18" charset="2"/>
              </a:rPr>
              <a:t>----analyze problems, examine examples of </a:t>
            </a:r>
          </a:p>
          <a:p>
            <a:pPr eaLnBrk="1" hangingPunct="1">
              <a:lnSpc>
                <a:spcPct val="90000"/>
              </a:lnSpc>
              <a:buFontTx/>
              <a:buNone/>
            </a:pPr>
            <a:r>
              <a:rPr lang="en-US" altLang="zh-CN" sz="2400" b="1" dirty="0" smtClean="0">
                <a:solidFill>
                  <a:schemeClr val="bg2"/>
                </a:solidFill>
                <a:sym typeface="Wingdings 2" panose="05020102010507070707" pitchFamily="18" charset="2"/>
              </a:rPr>
              <a:t>                            software failure or success(</a:t>
            </a:r>
            <a:r>
              <a:rPr lang="zh-CN" altLang="en-US" sz="2400" b="1" dirty="0" smtClean="0">
                <a:solidFill>
                  <a:schemeClr val="bg2"/>
                </a:solidFill>
                <a:sym typeface="Wingdings 2" panose="05020102010507070707" pitchFamily="18" charset="2"/>
              </a:rPr>
              <a:t>正反两方面</a:t>
            </a:r>
            <a:r>
              <a:rPr lang="en-US" altLang="zh-CN" sz="2400" b="1" dirty="0" smtClean="0">
                <a:solidFill>
                  <a:schemeClr val="bg2"/>
                </a:solidFill>
                <a:sym typeface="Wingdings 2" panose="05020102010507070707" pitchFamily="18" charset="2"/>
              </a:rPr>
              <a:t>). </a:t>
            </a:r>
          </a:p>
          <a:p>
            <a:pPr eaLnBrk="1" hangingPunct="1">
              <a:lnSpc>
                <a:spcPct val="90000"/>
              </a:lnSpc>
              <a:buFontTx/>
              <a:buNone/>
            </a:pPr>
            <a:r>
              <a:rPr lang="en-US" altLang="zh-CN" sz="2400" b="1" dirty="0" smtClean="0">
                <a:solidFill>
                  <a:schemeClr val="bg2"/>
                </a:solidFill>
                <a:sym typeface="Wingdings 2" panose="05020102010507070707" pitchFamily="18" charset="2"/>
              </a:rPr>
              <a:t>        </a:t>
            </a:r>
            <a:r>
              <a:rPr lang="en-US" altLang="zh-CN" sz="2400" b="1" u="sng" dirty="0" smtClean="0">
                <a:solidFill>
                  <a:schemeClr val="bg2"/>
                </a:solidFill>
                <a:sym typeface="Wingdings 2" panose="05020102010507070707" pitchFamily="18" charset="2"/>
              </a:rPr>
              <a:t>design</a:t>
            </a:r>
            <a:r>
              <a:rPr lang="en-US" altLang="zh-CN" sz="2400" b="1" dirty="0" smtClean="0">
                <a:solidFill>
                  <a:schemeClr val="bg2"/>
                </a:solidFill>
                <a:sym typeface="Wingdings 2" panose="05020102010507070707" pitchFamily="18" charset="2"/>
              </a:rPr>
              <a:t>----give </a:t>
            </a:r>
            <a:r>
              <a:rPr lang="en-US" altLang="zh-CN" sz="2400" b="1" u="sng" dirty="0" smtClean="0">
                <a:solidFill>
                  <a:schemeClr val="bg2"/>
                </a:solidFill>
                <a:sym typeface="Wingdings 2" panose="05020102010507070707" pitchFamily="18" charset="2"/>
              </a:rPr>
              <a:t>solutions</a:t>
            </a:r>
            <a:r>
              <a:rPr lang="en-US" altLang="zh-CN" sz="2400" b="1" dirty="0" smtClean="0">
                <a:solidFill>
                  <a:schemeClr val="bg2"/>
                </a:solidFill>
                <a:sym typeface="Wingdings 2" panose="05020102010507070707" pitchFamily="18" charset="2"/>
              </a:rPr>
              <a:t>. </a:t>
            </a:r>
          </a:p>
          <a:p>
            <a:pPr eaLnBrk="1" hangingPunct="1">
              <a:lnSpc>
                <a:spcPct val="90000"/>
              </a:lnSpc>
              <a:buFontTx/>
              <a:buNone/>
            </a:pPr>
            <a:r>
              <a:rPr lang="en-US" altLang="zh-CN" sz="2400" b="1" dirty="0" smtClean="0">
                <a:solidFill>
                  <a:schemeClr val="bg2"/>
                </a:solidFill>
                <a:sym typeface="Wingdings 2" panose="05020102010507070707" pitchFamily="18" charset="2"/>
              </a:rPr>
              <a:t>        </a:t>
            </a:r>
            <a:r>
              <a:rPr lang="en-US" altLang="zh-CN" sz="2400" b="1" u="sng" dirty="0" smtClean="0">
                <a:solidFill>
                  <a:schemeClr val="bg2"/>
                </a:solidFill>
                <a:sym typeface="Wingdings 2" panose="05020102010507070707" pitchFamily="18" charset="2"/>
              </a:rPr>
              <a:t>developing team</a:t>
            </a:r>
            <a:r>
              <a:rPr lang="en-US" altLang="zh-CN" sz="2400" b="1" dirty="0" smtClean="0">
                <a:solidFill>
                  <a:schemeClr val="bg2"/>
                </a:solidFill>
                <a:sym typeface="Wingdings 2" panose="05020102010507070707" pitchFamily="18" charset="2"/>
              </a:rPr>
              <a:t>----peoples involved in developing, </a:t>
            </a:r>
          </a:p>
          <a:p>
            <a:pPr eaLnBrk="1" hangingPunct="1">
              <a:lnSpc>
                <a:spcPct val="90000"/>
              </a:lnSpc>
              <a:buFontTx/>
              <a:buNone/>
            </a:pPr>
            <a:r>
              <a:rPr lang="en-US" altLang="zh-CN" sz="2400" b="1" dirty="0" smtClean="0">
                <a:solidFill>
                  <a:schemeClr val="bg2"/>
                </a:solidFill>
                <a:sym typeface="Wingdings 2" panose="05020102010507070707" pitchFamily="18" charset="2"/>
              </a:rPr>
              <a:t>                                         describing their roles and </a:t>
            </a:r>
          </a:p>
          <a:p>
            <a:pPr eaLnBrk="1" hangingPunct="1">
              <a:lnSpc>
                <a:spcPct val="90000"/>
              </a:lnSpc>
              <a:buFontTx/>
              <a:buNone/>
            </a:pPr>
            <a:r>
              <a:rPr lang="en-US" altLang="zh-CN" sz="2400" b="1" dirty="0" smtClean="0">
                <a:solidFill>
                  <a:schemeClr val="bg2"/>
                </a:solidFill>
                <a:sym typeface="Wingdings 2" panose="05020102010507070707" pitchFamily="18" charset="2"/>
              </a:rPr>
              <a:t>                                         responsibilities . </a:t>
            </a:r>
          </a:p>
          <a:p>
            <a:pPr eaLnBrk="1" hangingPunct="1">
              <a:lnSpc>
                <a:spcPct val="90000"/>
              </a:lnSpc>
              <a:buFontTx/>
              <a:buNone/>
            </a:pPr>
            <a:r>
              <a:rPr lang="en-US" altLang="zh-CN" sz="2400" b="1" dirty="0" smtClean="0">
                <a:solidFill>
                  <a:schemeClr val="bg2"/>
                </a:solidFill>
                <a:sym typeface="Wingdings 2" panose="05020102010507070707" pitchFamily="18" charset="2"/>
              </a:rPr>
              <a:t>        </a:t>
            </a:r>
            <a:r>
              <a:rPr lang="en-US" altLang="zh-CN" sz="2400" b="1" u="sng" dirty="0" smtClean="0">
                <a:solidFill>
                  <a:schemeClr val="bg2"/>
                </a:solidFill>
                <a:sym typeface="Wingdings 2" panose="05020102010507070707" pitchFamily="18" charset="2"/>
              </a:rPr>
              <a:t>develop</a:t>
            </a:r>
            <a:r>
              <a:rPr lang="en-US" altLang="zh-CN" sz="2400" b="1" dirty="0" smtClean="0">
                <a:solidFill>
                  <a:schemeClr val="bg2"/>
                </a:solidFill>
                <a:sym typeface="Wingdings 2" panose="05020102010507070707" pitchFamily="18" charset="2"/>
              </a:rPr>
              <a:t>----realize the solutions (OO--realize objects, </a:t>
            </a:r>
          </a:p>
          <a:p>
            <a:pPr eaLnBrk="1" hangingPunct="1">
              <a:lnSpc>
                <a:spcPct val="90000"/>
              </a:lnSpc>
              <a:buFontTx/>
              <a:buNone/>
            </a:pPr>
            <a:r>
              <a:rPr lang="en-US" altLang="zh-CN" sz="2400" b="1" dirty="0" smtClean="0">
                <a:solidFill>
                  <a:schemeClr val="bg2"/>
                </a:solidFill>
                <a:sym typeface="Wingdings 2" panose="05020102010507070707" pitchFamily="18" charset="2"/>
              </a:rPr>
              <a:t>                          activities, enclosing, test, etc. )</a:t>
            </a:r>
          </a:p>
          <a:p>
            <a:pPr eaLnBrk="1" hangingPunct="1">
              <a:lnSpc>
                <a:spcPct val="90000"/>
              </a:lnSpc>
              <a:buFontTx/>
              <a:buNone/>
            </a:pPr>
            <a:r>
              <a:rPr lang="en-US" altLang="zh-CN" sz="2400" b="1" dirty="0" smtClean="0">
                <a:solidFill>
                  <a:schemeClr val="bg2"/>
                </a:solidFill>
                <a:sym typeface="Wingdings 2" panose="05020102010507070707" pitchFamily="18" charset="2"/>
              </a:rPr>
              <a:t>        </a:t>
            </a:r>
            <a:r>
              <a:rPr lang="en-US" altLang="zh-CN" sz="2400" b="1" u="sng" dirty="0" smtClean="0">
                <a:solidFill>
                  <a:schemeClr val="bg2"/>
                </a:solidFill>
                <a:sym typeface="Wingdings 2" panose="05020102010507070707" pitchFamily="18" charset="2"/>
              </a:rPr>
              <a:t>project management</a:t>
            </a:r>
            <a:r>
              <a:rPr lang="en-US" altLang="zh-CN" sz="2400" b="1" dirty="0" smtClean="0">
                <a:solidFill>
                  <a:schemeClr val="bg2"/>
                </a:solidFill>
                <a:sym typeface="Wingdings 2" panose="05020102010507070707" pitchFamily="18" charset="2"/>
              </a:rPr>
              <a:t>----divide system in parts, </a:t>
            </a:r>
          </a:p>
          <a:p>
            <a:pPr eaLnBrk="1" hangingPunct="1">
              <a:lnSpc>
                <a:spcPct val="90000"/>
              </a:lnSpc>
              <a:buFontTx/>
              <a:buNone/>
            </a:pPr>
            <a:r>
              <a:rPr lang="en-US" altLang="zh-CN" sz="2400" b="1" dirty="0" smtClean="0">
                <a:solidFill>
                  <a:schemeClr val="bg2"/>
                </a:solidFill>
                <a:sym typeface="Wingdings 2" panose="05020102010507070707" pitchFamily="18" charset="2"/>
              </a:rPr>
              <a:t>                           define process in steps, schedule </a:t>
            </a:r>
          </a:p>
          <a:p>
            <a:pPr eaLnBrk="1" hangingPunct="1">
              <a:lnSpc>
                <a:spcPct val="90000"/>
              </a:lnSpc>
              <a:buFontTx/>
              <a:buNone/>
            </a:pPr>
            <a:r>
              <a:rPr lang="en-US" altLang="zh-CN" sz="2400" b="1" dirty="0" smtClean="0">
                <a:solidFill>
                  <a:schemeClr val="bg2"/>
                </a:solidFill>
                <a:sym typeface="Wingdings 2" panose="05020102010507070707" pitchFamily="18" charset="2"/>
              </a:rPr>
              <a:t>                           control, deal with every </a:t>
            </a:r>
            <a:r>
              <a:rPr lang="en-US" altLang="zh-CN" sz="2400" b="1" u="sng" dirty="0" smtClean="0">
                <a:solidFill>
                  <a:schemeClr val="bg2"/>
                </a:solidFill>
                <a:sym typeface="Wingdings 2" panose="05020102010507070707" pitchFamily="18" charset="2"/>
              </a:rPr>
              <a:t>changes</a:t>
            </a:r>
            <a:r>
              <a:rPr lang="en-US" altLang="zh-CN" sz="2400" b="1" dirty="0" smtClean="0">
                <a:solidFill>
                  <a:schemeClr val="bg2"/>
                </a:solidFill>
                <a:sym typeface="Wingdings 2" panose="05020102010507070707" pitchFamily="18" charset="2"/>
              </a:rPr>
              <a:t>, etc.. </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0BCF94F4-833D-4BD4-92AA-ADC685063AC4}" type="slidenum">
              <a:rPr kumimoji="0" lang="en-US" altLang="zh-CN" sz="2600" smtClean="0">
                <a:solidFill>
                  <a:schemeClr val="bg1"/>
                </a:solidFill>
              </a:rPr>
              <a:pPr>
                <a:spcBef>
                  <a:spcPct val="0"/>
                </a:spcBef>
                <a:buClrTx/>
                <a:buSzTx/>
                <a:buFontTx/>
                <a:buNone/>
              </a:pPr>
              <a:t>38</a:t>
            </a:fld>
            <a:endParaRPr kumimoji="0" lang="en-US" altLang="zh-CN" sz="2600" smtClean="0">
              <a:solidFill>
                <a:schemeClr val="bg1"/>
              </a:solidFill>
            </a:endParaRPr>
          </a:p>
        </p:txBody>
      </p:sp>
      <p:sp>
        <p:nvSpPr>
          <p:cNvPr id="59395" name="Rectangle 2"/>
          <p:cNvSpPr>
            <a:spLocks noGrp="1" noChangeArrowheads="1"/>
          </p:cNvSpPr>
          <p:nvPr>
            <p:ph type="title"/>
          </p:nvPr>
        </p:nvSpPr>
        <p:spPr/>
        <p:txBody>
          <a:bodyPr/>
          <a:lstStyle/>
          <a:p>
            <a:pPr eaLnBrk="1" hangingPunct="1"/>
            <a:r>
              <a:rPr lang="en-US" altLang="zh-CN" sz="3200" smtClean="0"/>
              <a:t> Chapter 1  Why Software Engineering</a:t>
            </a:r>
          </a:p>
        </p:txBody>
      </p:sp>
      <p:sp>
        <p:nvSpPr>
          <p:cNvPr id="59396" name="Rectangle 3"/>
          <p:cNvSpPr>
            <a:spLocks noGrp="1" noChangeArrowheads="1"/>
          </p:cNvSpPr>
          <p:nvPr>
            <p:ph type="body" idx="1"/>
          </p:nvPr>
        </p:nvSpPr>
        <p:spPr>
          <a:xfrm>
            <a:off x="762000" y="1676400"/>
            <a:ext cx="8382000" cy="5181600"/>
          </a:xfrm>
        </p:spPr>
        <p:txBody>
          <a:bodyPr/>
          <a:lstStyle/>
          <a:p>
            <a:pPr eaLnBrk="1" hangingPunct="1">
              <a:buFontTx/>
              <a:buNone/>
            </a:pPr>
            <a:r>
              <a:rPr lang="en-US" altLang="zh-CN" b="1" smtClean="0"/>
              <a:t>1.1 What is SE </a:t>
            </a:r>
            <a:r>
              <a:rPr lang="zh-CN" altLang="en-US" b="1" smtClean="0"/>
              <a:t>（什么是软件工程）</a:t>
            </a:r>
          </a:p>
          <a:p>
            <a:pPr eaLnBrk="1" hangingPunct="1">
              <a:buFontTx/>
              <a:buNone/>
            </a:pPr>
            <a:r>
              <a:rPr lang="zh-CN" altLang="en-US" sz="2400" b="1" smtClean="0"/>
              <a:t>           </a:t>
            </a:r>
            <a:r>
              <a:rPr lang="en-US" altLang="zh-CN" sz="2400" b="1" u="sng" smtClean="0">
                <a:solidFill>
                  <a:srgbClr val="0000FF"/>
                </a:solidFill>
              </a:rPr>
              <a:t>SE</a:t>
            </a:r>
            <a:r>
              <a:rPr lang="en-US" altLang="zh-CN" sz="2400" b="1" smtClean="0"/>
              <a:t>= nature (making the problem clearly)  </a:t>
            </a:r>
          </a:p>
          <a:p>
            <a:pPr eaLnBrk="1" hangingPunct="1">
              <a:buFontTx/>
              <a:buNone/>
            </a:pPr>
            <a:r>
              <a:rPr lang="en-US" altLang="zh-CN" sz="2400" b="1" smtClean="0"/>
              <a:t>                   + solution (implement by developing tools)</a:t>
            </a:r>
          </a:p>
          <a:p>
            <a:pPr eaLnBrk="1" hangingPunct="1">
              <a:buFontTx/>
              <a:buNone/>
            </a:pPr>
            <a:r>
              <a:rPr lang="en-US" altLang="zh-CN" b="1" smtClean="0"/>
              <a:t>Solving Problems</a:t>
            </a:r>
            <a:r>
              <a:rPr lang="zh-CN" altLang="en-US" b="1" smtClean="0"/>
              <a:t>（用系统科学的方法解决问题）</a:t>
            </a:r>
          </a:p>
          <a:p>
            <a:pPr eaLnBrk="1" hangingPunct="1">
              <a:buFontTx/>
              <a:buNone/>
            </a:pPr>
            <a:r>
              <a:rPr lang="zh-CN" altLang="en-US" sz="2400" b="1" smtClean="0">
                <a:solidFill>
                  <a:srgbClr val="000000"/>
                </a:solidFill>
                <a:sym typeface="Wingdings 2" panose="05020102010507070707" pitchFamily="18" charset="2"/>
              </a:rPr>
              <a:t> </a:t>
            </a:r>
            <a:r>
              <a:rPr lang="zh-CN" altLang="en-US" sz="2400" b="1" smtClean="0">
                <a:solidFill>
                  <a:schemeClr val="bg2"/>
                </a:solidFill>
                <a:sym typeface="Wingdings 2" panose="05020102010507070707" pitchFamily="18" charset="2"/>
              </a:rPr>
              <a:t></a:t>
            </a:r>
            <a:r>
              <a:rPr lang="en-US" altLang="zh-CN" sz="2400" b="1" u="sng" smtClean="0">
                <a:solidFill>
                  <a:srgbClr val="0000FF"/>
                </a:solidFill>
                <a:sym typeface="Wingdings 2" panose="05020102010507070707" pitchFamily="18" charset="2"/>
              </a:rPr>
              <a:t>analyzing</a:t>
            </a:r>
            <a:r>
              <a:rPr lang="en-US" altLang="zh-CN" sz="2400" b="1" smtClean="0">
                <a:solidFill>
                  <a:schemeClr val="bg2"/>
                </a:solidFill>
                <a:sym typeface="Wingdings 2" panose="05020102010507070707" pitchFamily="18" charset="2"/>
              </a:rPr>
              <a:t>: large problems = { subproblems } +</a:t>
            </a:r>
          </a:p>
          <a:p>
            <a:pPr eaLnBrk="1" hangingPunct="1">
              <a:buFontTx/>
              <a:buNone/>
            </a:pPr>
            <a:r>
              <a:rPr lang="en-US" altLang="zh-CN" sz="2400" b="1" smtClean="0">
                <a:solidFill>
                  <a:schemeClr val="bg2"/>
                </a:solidFill>
                <a:sym typeface="Wingdings 2" panose="05020102010507070707" pitchFamily="18" charset="2"/>
              </a:rPr>
              <a:t>                                            { interrelationships }   (Fig1.1)</a:t>
            </a:r>
          </a:p>
          <a:p>
            <a:pPr eaLnBrk="1" hangingPunct="1">
              <a:buFontTx/>
              <a:buNone/>
            </a:pPr>
            <a:r>
              <a:rPr lang="en-US" altLang="zh-CN" sz="2400" b="1" smtClean="0">
                <a:solidFill>
                  <a:schemeClr val="bg2"/>
                </a:solidFill>
                <a:sym typeface="Wingdings 2" panose="05020102010507070707" pitchFamily="18" charset="2"/>
              </a:rPr>
              <a:t> </a:t>
            </a:r>
            <a:r>
              <a:rPr lang="en-US" altLang="zh-CN" sz="2400" b="1" u="sng" smtClean="0">
                <a:solidFill>
                  <a:srgbClr val="0000FF"/>
                </a:solidFill>
                <a:sym typeface="Wingdings 2" panose="05020102010507070707" pitchFamily="18" charset="2"/>
              </a:rPr>
              <a:t>synthesis</a:t>
            </a:r>
            <a:r>
              <a:rPr lang="en-US" altLang="zh-CN" sz="2400" b="1" smtClean="0">
                <a:solidFill>
                  <a:schemeClr val="bg2"/>
                </a:solidFill>
                <a:sym typeface="Wingdings 2" panose="05020102010507070707" pitchFamily="18" charset="2"/>
              </a:rPr>
              <a:t>: composition of the individual solutions</a:t>
            </a:r>
          </a:p>
          <a:p>
            <a:pPr eaLnBrk="1" hangingPunct="1">
              <a:buFontTx/>
              <a:buNone/>
            </a:pPr>
            <a:r>
              <a:rPr lang="en-US" altLang="zh-CN" sz="2400" b="1" smtClean="0">
                <a:solidFill>
                  <a:schemeClr val="bg2"/>
                </a:solidFill>
                <a:sym typeface="Wingdings 2" panose="05020102010507070707" pitchFamily="18" charset="2"/>
              </a:rPr>
              <a:t> several notions: </a:t>
            </a:r>
          </a:p>
          <a:p>
            <a:pPr eaLnBrk="1" hangingPunct="1">
              <a:buFontTx/>
              <a:buNone/>
            </a:pPr>
            <a:r>
              <a:rPr lang="en-US" altLang="zh-CN" sz="2000" b="1" smtClean="0">
                <a:solidFill>
                  <a:schemeClr val="bg2"/>
                </a:solidFill>
                <a:sym typeface="Wingdings 2" panose="05020102010507070707" pitchFamily="18" charset="2"/>
              </a:rPr>
              <a:t>       </a:t>
            </a:r>
            <a:r>
              <a:rPr lang="en-US" altLang="zh-CN" sz="2400" b="1" smtClean="0">
                <a:solidFill>
                  <a:schemeClr val="bg2"/>
                </a:solidFill>
                <a:sym typeface="Wingdings 2" panose="05020102010507070707" pitchFamily="18" charset="2"/>
              </a:rPr>
              <a:t>tool : instrument / automatic systems/programming </a:t>
            </a:r>
          </a:p>
          <a:p>
            <a:pPr eaLnBrk="1" hangingPunct="1">
              <a:buFontTx/>
              <a:buNone/>
            </a:pPr>
            <a:r>
              <a:rPr lang="en-US" altLang="zh-CN" sz="2400" b="1" smtClean="0">
                <a:solidFill>
                  <a:schemeClr val="bg2"/>
                </a:solidFill>
                <a:sym typeface="Wingdings 2" panose="05020102010507070707" pitchFamily="18" charset="2"/>
              </a:rPr>
              <a:t>               environment /software tool module </a:t>
            </a:r>
          </a:p>
          <a:p>
            <a:pPr eaLnBrk="1" hangingPunct="1">
              <a:buFontTx/>
              <a:buNone/>
            </a:pPr>
            <a:r>
              <a:rPr lang="en-US" altLang="zh-CN" sz="2400" b="1" smtClean="0">
                <a:solidFill>
                  <a:schemeClr val="bg2"/>
                </a:solidFill>
              </a:rPr>
              <a:t>     procedure: combination of tools, technique, method. </a:t>
            </a:r>
            <a:r>
              <a:rPr lang="en-US" altLang="zh-CN" sz="2400" b="1" smtClean="0">
                <a:solidFill>
                  <a:schemeClr val="bg2"/>
                </a:solidFill>
                <a:sym typeface="Wingdings" panose="05000000000000000000" pitchFamily="2" charset="2"/>
              </a:rPr>
              <a:t> </a:t>
            </a:r>
            <a:endParaRPr lang="en-US" altLang="zh-CN" sz="2400" b="1" smtClean="0">
              <a:solidFill>
                <a:schemeClr val="bg2"/>
              </a:solidFill>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A4AC9C62-BA25-4DE2-BA9B-C425CB851284}" type="slidenum">
              <a:rPr kumimoji="0" lang="en-US" altLang="zh-CN" sz="2600" smtClean="0">
                <a:solidFill>
                  <a:schemeClr val="bg1"/>
                </a:solidFill>
              </a:rPr>
              <a:pPr>
                <a:spcBef>
                  <a:spcPct val="0"/>
                </a:spcBef>
                <a:buClrTx/>
                <a:buSzTx/>
                <a:buFontTx/>
                <a:buNone/>
              </a:pPr>
              <a:t>39</a:t>
            </a:fld>
            <a:endParaRPr kumimoji="0" lang="en-US" altLang="zh-CN" sz="2600" smtClean="0">
              <a:solidFill>
                <a:schemeClr val="bg1"/>
              </a:solidFill>
            </a:endParaRPr>
          </a:p>
        </p:txBody>
      </p:sp>
      <p:sp>
        <p:nvSpPr>
          <p:cNvPr id="61443" name="Rectangle 2"/>
          <p:cNvSpPr>
            <a:spLocks noChangeArrowheads="1"/>
          </p:cNvSpPr>
          <p:nvPr/>
        </p:nvSpPr>
        <p:spPr bwMode="auto">
          <a:xfrm>
            <a:off x="5486400" y="3048000"/>
            <a:ext cx="1143000" cy="381000"/>
          </a:xfrm>
          <a:prstGeom prst="rect">
            <a:avLst/>
          </a:prstGeom>
          <a:solidFill>
            <a:srgbClr val="3366FF"/>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3366FF"/>
            </a:extrusionClr>
            <a:contourClr>
              <a:srgbClr val="3366FF"/>
            </a:contourClr>
          </a:sp3d>
        </p:spPr>
        <p:txBody>
          <a:bodyPr wrap="none" anchor="ctr">
            <a:flatTx/>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endParaRPr lang="zh-CN" altLang="en-US" sz="2400"/>
          </a:p>
        </p:txBody>
      </p:sp>
      <p:sp>
        <p:nvSpPr>
          <p:cNvPr id="61444" name="Rectangle 3"/>
          <p:cNvSpPr>
            <a:spLocks noGrp="1" noChangeArrowheads="1"/>
          </p:cNvSpPr>
          <p:nvPr>
            <p:ph type="title"/>
          </p:nvPr>
        </p:nvSpPr>
        <p:spPr>
          <a:xfrm>
            <a:off x="1116013" y="5562600"/>
            <a:ext cx="7924800" cy="609600"/>
          </a:xfrm>
        </p:spPr>
        <p:txBody>
          <a:bodyPr/>
          <a:lstStyle/>
          <a:p>
            <a:pPr eaLnBrk="1" hangingPunct="1"/>
            <a:r>
              <a:rPr lang="en-US" altLang="zh-CN" sz="2400" smtClean="0">
                <a:solidFill>
                  <a:schemeClr val="tx1"/>
                </a:solidFill>
              </a:rPr>
              <a:t>Fig 1.1 &amp; 1.2 The Process of Analysis and Synthesis</a:t>
            </a:r>
          </a:p>
        </p:txBody>
      </p:sp>
      <p:sp>
        <p:nvSpPr>
          <p:cNvPr id="61445" name="Rectangle 4"/>
          <p:cNvSpPr>
            <a:spLocks noChangeArrowheads="1"/>
          </p:cNvSpPr>
          <p:nvPr/>
        </p:nvSpPr>
        <p:spPr bwMode="auto">
          <a:xfrm>
            <a:off x="3348038" y="476250"/>
            <a:ext cx="2667000" cy="762000"/>
          </a:xfrm>
          <a:prstGeom prst="rect">
            <a:avLst/>
          </a:prstGeom>
          <a:solidFill>
            <a:srgbClr val="3366FF"/>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3366FF"/>
            </a:extrusionClr>
            <a:contourClr>
              <a:srgbClr val="3366FF"/>
            </a:contourClr>
          </a:sp3d>
        </p:spPr>
        <p:txBody>
          <a:bodyPr wrap="none" anchor="ctr">
            <a:flatTx/>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400" b="0">
                <a:solidFill>
                  <a:srgbClr val="CCCCFF"/>
                </a:solidFill>
                <a:latin typeface="Times New Roman" panose="02020603050405020304" pitchFamily="18" charset="0"/>
              </a:rPr>
              <a:t>PROBLEM</a:t>
            </a:r>
          </a:p>
        </p:txBody>
      </p:sp>
      <p:sp>
        <p:nvSpPr>
          <p:cNvPr id="61446" name="Rectangle 5"/>
          <p:cNvSpPr>
            <a:spLocks noChangeArrowheads="1"/>
          </p:cNvSpPr>
          <p:nvPr/>
        </p:nvSpPr>
        <p:spPr bwMode="auto">
          <a:xfrm>
            <a:off x="2895600" y="3048000"/>
            <a:ext cx="2438400" cy="381000"/>
          </a:xfrm>
          <a:prstGeom prst="rect">
            <a:avLst/>
          </a:prstGeom>
          <a:solidFill>
            <a:srgbClr val="4EA262"/>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4EA262"/>
            </a:extrusionClr>
            <a:contourClr>
              <a:srgbClr val="4EA262"/>
            </a:contourClr>
          </a:sp3d>
        </p:spPr>
        <p:txBody>
          <a:bodyPr wrap="none" anchor="ctr">
            <a:flatTx/>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endParaRPr lang="zh-CN" altLang="en-US" sz="2400"/>
          </a:p>
        </p:txBody>
      </p:sp>
      <p:sp>
        <p:nvSpPr>
          <p:cNvPr id="61447" name="Rectangle 6"/>
          <p:cNvSpPr>
            <a:spLocks noChangeArrowheads="1"/>
          </p:cNvSpPr>
          <p:nvPr/>
        </p:nvSpPr>
        <p:spPr bwMode="auto">
          <a:xfrm>
            <a:off x="4572000" y="2362200"/>
            <a:ext cx="2057400" cy="609600"/>
          </a:xfrm>
          <a:prstGeom prst="rect">
            <a:avLst/>
          </a:prstGeom>
          <a:solidFill>
            <a:srgbClr val="4EA262"/>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4EA262"/>
            </a:extrusionClr>
            <a:contourClr>
              <a:srgbClr val="4EA262"/>
            </a:contourClr>
          </a:sp3d>
        </p:spPr>
        <p:txBody>
          <a:bodyPr wrap="none" anchor="ctr">
            <a:flatTx/>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endParaRPr lang="zh-CN" altLang="en-US" sz="2400"/>
          </a:p>
        </p:txBody>
      </p:sp>
      <p:sp>
        <p:nvSpPr>
          <p:cNvPr id="61448" name="Rectangle 7"/>
          <p:cNvSpPr>
            <a:spLocks noChangeArrowheads="1"/>
          </p:cNvSpPr>
          <p:nvPr/>
        </p:nvSpPr>
        <p:spPr bwMode="auto">
          <a:xfrm>
            <a:off x="1143000" y="4419600"/>
            <a:ext cx="1447800" cy="609600"/>
          </a:xfrm>
          <a:prstGeom prst="rect">
            <a:avLst/>
          </a:prstGeom>
          <a:solidFill>
            <a:srgbClr val="3366FF"/>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3366FF"/>
            </a:extrusionClr>
            <a:contourClr>
              <a:srgbClr val="3366FF"/>
            </a:contourClr>
          </a:sp3d>
        </p:spPr>
        <p:txBody>
          <a:bodyPr wrap="none" anchor="ctr">
            <a:flatTx/>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b="0">
                <a:solidFill>
                  <a:srgbClr val="CCCCFF"/>
                </a:solidFill>
                <a:latin typeface="Times New Roman" panose="02020603050405020304" pitchFamily="18" charset="0"/>
              </a:rPr>
              <a:t>SubProblem1</a:t>
            </a:r>
          </a:p>
        </p:txBody>
      </p:sp>
      <p:sp>
        <p:nvSpPr>
          <p:cNvPr id="61449" name="Rectangle 8"/>
          <p:cNvSpPr>
            <a:spLocks noChangeArrowheads="1"/>
          </p:cNvSpPr>
          <p:nvPr/>
        </p:nvSpPr>
        <p:spPr bwMode="auto">
          <a:xfrm>
            <a:off x="2667000" y="4648200"/>
            <a:ext cx="2438400" cy="381000"/>
          </a:xfrm>
          <a:prstGeom prst="rect">
            <a:avLst/>
          </a:prstGeom>
          <a:solidFill>
            <a:srgbClr val="4EA262"/>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4EA262"/>
            </a:extrusionClr>
            <a:contourClr>
              <a:srgbClr val="4EA262"/>
            </a:contourClr>
          </a:sp3d>
        </p:spPr>
        <p:txBody>
          <a:bodyPr wrap="none" anchor="ctr">
            <a:flatTx/>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b="0">
                <a:solidFill>
                  <a:srgbClr val="CCCCFF"/>
                </a:solidFill>
                <a:latin typeface="Times New Roman" panose="02020603050405020304" pitchFamily="18" charset="0"/>
              </a:rPr>
              <a:t>SubProblem2</a:t>
            </a:r>
          </a:p>
        </p:txBody>
      </p:sp>
      <p:sp>
        <p:nvSpPr>
          <p:cNvPr id="61450" name="Rectangle 9"/>
          <p:cNvSpPr>
            <a:spLocks noChangeArrowheads="1"/>
          </p:cNvSpPr>
          <p:nvPr/>
        </p:nvSpPr>
        <p:spPr bwMode="auto">
          <a:xfrm>
            <a:off x="5181600" y="4648200"/>
            <a:ext cx="1371600" cy="381000"/>
          </a:xfrm>
          <a:prstGeom prst="rect">
            <a:avLst/>
          </a:prstGeom>
          <a:solidFill>
            <a:srgbClr val="3366FF"/>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3366FF"/>
            </a:extrusionClr>
            <a:contourClr>
              <a:srgbClr val="3366FF"/>
            </a:contourClr>
          </a:sp3d>
        </p:spPr>
        <p:txBody>
          <a:bodyPr wrap="none" anchor="ctr">
            <a:flatTx/>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800" b="0">
                <a:solidFill>
                  <a:srgbClr val="CCCCFF"/>
                </a:solidFill>
                <a:latin typeface="Times New Roman" panose="02020603050405020304" pitchFamily="18" charset="0"/>
              </a:rPr>
              <a:t>SubProblem3</a:t>
            </a:r>
          </a:p>
        </p:txBody>
      </p:sp>
      <p:sp>
        <p:nvSpPr>
          <p:cNvPr id="61451" name="AutoShape 10"/>
          <p:cNvSpPr>
            <a:spLocks noChangeArrowheads="1"/>
          </p:cNvSpPr>
          <p:nvPr/>
        </p:nvSpPr>
        <p:spPr bwMode="auto">
          <a:xfrm>
            <a:off x="4211638" y="1268413"/>
            <a:ext cx="381000" cy="865187"/>
          </a:xfrm>
          <a:prstGeom prst="downArrow">
            <a:avLst>
              <a:gd name="adj1" fmla="val 50000"/>
              <a:gd name="adj2" fmla="val 56771"/>
            </a:avLst>
          </a:prstGeom>
          <a:solidFill>
            <a:srgbClr val="FFFFFF"/>
          </a:solidFill>
          <a:ln w="12700" cap="sq">
            <a:solidFill>
              <a:schemeClr val="tx1"/>
            </a:solidFill>
            <a:miter lim="800000"/>
            <a:headEnd type="none" w="sm" len="sm"/>
            <a:tailEnd type="none" w="sm" len="sm"/>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endParaRPr lang="zh-CN" altLang="en-US" sz="2400"/>
          </a:p>
        </p:txBody>
      </p:sp>
      <p:sp>
        <p:nvSpPr>
          <p:cNvPr id="61452" name="AutoShape 11"/>
          <p:cNvSpPr>
            <a:spLocks noChangeArrowheads="1"/>
          </p:cNvSpPr>
          <p:nvPr/>
        </p:nvSpPr>
        <p:spPr bwMode="auto">
          <a:xfrm>
            <a:off x="4191000" y="3581400"/>
            <a:ext cx="381000" cy="685800"/>
          </a:xfrm>
          <a:prstGeom prst="downArrow">
            <a:avLst>
              <a:gd name="adj1" fmla="val 50000"/>
              <a:gd name="adj2" fmla="val 45000"/>
            </a:avLst>
          </a:prstGeom>
          <a:solidFill>
            <a:srgbClr val="FFFFFF"/>
          </a:solidFill>
          <a:ln w="12700" cap="sq">
            <a:solidFill>
              <a:schemeClr val="tx1"/>
            </a:solidFill>
            <a:miter lim="800000"/>
            <a:headEnd type="none" w="sm" len="sm"/>
            <a:tailEnd type="none" w="sm" len="sm"/>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endParaRPr lang="zh-CN" altLang="en-US" sz="2400"/>
          </a:p>
        </p:txBody>
      </p:sp>
      <p:sp>
        <p:nvSpPr>
          <p:cNvPr id="61453" name="AutoShape 12"/>
          <p:cNvSpPr>
            <a:spLocks noChangeArrowheads="1"/>
          </p:cNvSpPr>
          <p:nvPr/>
        </p:nvSpPr>
        <p:spPr bwMode="auto">
          <a:xfrm>
            <a:off x="4953000" y="3581400"/>
            <a:ext cx="304800" cy="685800"/>
          </a:xfrm>
          <a:prstGeom prst="upArrow">
            <a:avLst>
              <a:gd name="adj1" fmla="val 50000"/>
              <a:gd name="adj2" fmla="val 56250"/>
            </a:avLst>
          </a:prstGeom>
          <a:solidFill>
            <a:srgbClr val="FA3D02"/>
          </a:solidFill>
          <a:ln w="12700" cap="sq">
            <a:solidFill>
              <a:schemeClr val="tx1"/>
            </a:solidFill>
            <a:miter lim="800000"/>
            <a:headEnd type="none" w="sm" len="sm"/>
            <a:tailEnd type="none" w="sm" len="sm"/>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endParaRPr lang="zh-CN" altLang="en-US" sz="2400"/>
          </a:p>
        </p:txBody>
      </p:sp>
      <p:sp>
        <p:nvSpPr>
          <p:cNvPr id="61454" name="AutoShape 13"/>
          <p:cNvSpPr>
            <a:spLocks noChangeArrowheads="1"/>
          </p:cNvSpPr>
          <p:nvPr/>
        </p:nvSpPr>
        <p:spPr bwMode="auto">
          <a:xfrm>
            <a:off x="4953000" y="1268413"/>
            <a:ext cx="304800" cy="865187"/>
          </a:xfrm>
          <a:prstGeom prst="upArrow">
            <a:avLst>
              <a:gd name="adj1" fmla="val 50000"/>
              <a:gd name="adj2" fmla="val 70964"/>
            </a:avLst>
          </a:prstGeom>
          <a:solidFill>
            <a:srgbClr val="FA3D02"/>
          </a:solidFill>
          <a:ln w="12700" cap="sq">
            <a:solidFill>
              <a:schemeClr val="tx1"/>
            </a:solidFill>
            <a:miter lim="800000"/>
            <a:headEnd type="none" w="sm" len="sm"/>
            <a:tailEnd type="none" w="sm" len="sm"/>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endParaRPr lang="zh-CN" altLang="en-US" sz="2400"/>
          </a:p>
        </p:txBody>
      </p:sp>
      <p:sp>
        <p:nvSpPr>
          <p:cNvPr id="61455" name="AutoShape 14"/>
          <p:cNvSpPr>
            <a:spLocks noChangeArrowheads="1"/>
          </p:cNvSpPr>
          <p:nvPr/>
        </p:nvSpPr>
        <p:spPr bwMode="auto">
          <a:xfrm>
            <a:off x="1331913" y="1819275"/>
            <a:ext cx="1371600" cy="457200"/>
          </a:xfrm>
          <a:prstGeom prst="wedgeRectCallout">
            <a:avLst>
              <a:gd name="adj1" fmla="val 161921"/>
              <a:gd name="adj2" fmla="val -46181"/>
            </a:avLst>
          </a:prstGeom>
          <a:solidFill>
            <a:schemeClr val="bg1"/>
          </a:solidFill>
          <a:ln w="12700" cap="sq">
            <a:solidFill>
              <a:schemeClr val="tx1"/>
            </a:solidFill>
            <a:miter lim="800000"/>
            <a:headEnd type="none" w="sm" len="sm"/>
            <a:tailEnd type="none" w="sm" len="sm"/>
          </a:ln>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400" b="0">
                <a:latin typeface="Times New Roman" panose="02020603050405020304" pitchFamily="18" charset="0"/>
              </a:rPr>
              <a:t>Analysis</a:t>
            </a:r>
          </a:p>
        </p:txBody>
      </p:sp>
      <p:sp>
        <p:nvSpPr>
          <p:cNvPr id="61456" name="AutoShape 15"/>
          <p:cNvSpPr>
            <a:spLocks noChangeArrowheads="1"/>
          </p:cNvSpPr>
          <p:nvPr/>
        </p:nvSpPr>
        <p:spPr bwMode="auto">
          <a:xfrm>
            <a:off x="6877050" y="1773238"/>
            <a:ext cx="1371600" cy="457200"/>
          </a:xfrm>
          <a:prstGeom prst="wedgeRectCallout">
            <a:avLst>
              <a:gd name="adj1" fmla="val -172106"/>
              <a:gd name="adj2" fmla="val -32292"/>
            </a:avLst>
          </a:prstGeom>
          <a:solidFill>
            <a:schemeClr val="bg1"/>
          </a:solidFill>
          <a:ln w="12700" cap="sq">
            <a:solidFill>
              <a:schemeClr val="tx1"/>
            </a:solidFill>
            <a:miter lim="800000"/>
            <a:headEnd type="none" w="sm" len="sm"/>
            <a:tailEnd type="none" w="sm" len="sm"/>
          </a:ln>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400" b="0">
                <a:solidFill>
                  <a:srgbClr val="FA3D02"/>
                </a:solidFill>
                <a:latin typeface="Times New Roman" panose="02020603050405020304" pitchFamily="18" charset="0"/>
              </a:rPr>
              <a:t>Synthesis</a:t>
            </a:r>
          </a:p>
        </p:txBody>
      </p:sp>
      <p:sp>
        <p:nvSpPr>
          <p:cNvPr id="61457" name="Rectangle 17"/>
          <p:cNvSpPr>
            <a:spLocks noChangeArrowheads="1"/>
          </p:cNvSpPr>
          <p:nvPr/>
        </p:nvSpPr>
        <p:spPr bwMode="auto">
          <a:xfrm>
            <a:off x="2895600" y="2362200"/>
            <a:ext cx="1447800" cy="609600"/>
          </a:xfrm>
          <a:prstGeom prst="rect">
            <a:avLst/>
          </a:prstGeom>
          <a:solidFill>
            <a:srgbClr val="3366FF"/>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3366FF"/>
            </a:extrusionClr>
            <a:contourClr>
              <a:srgbClr val="3366FF"/>
            </a:contourClr>
          </a:sp3d>
        </p:spPr>
        <p:txBody>
          <a:bodyPr wrap="none" anchor="ctr">
            <a:flatTx/>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endParaRPr lang="zh-CN" altLang="en-US" sz="2400"/>
          </a:p>
        </p:txBody>
      </p:sp>
      <p:sp>
        <p:nvSpPr>
          <p:cNvPr id="61458" name="Rectangle 18"/>
          <p:cNvSpPr>
            <a:spLocks noChangeArrowheads="1"/>
          </p:cNvSpPr>
          <p:nvPr/>
        </p:nvSpPr>
        <p:spPr bwMode="auto">
          <a:xfrm>
            <a:off x="6629400" y="4419600"/>
            <a:ext cx="2057400" cy="609600"/>
          </a:xfrm>
          <a:prstGeom prst="rect">
            <a:avLst/>
          </a:prstGeom>
          <a:solidFill>
            <a:srgbClr val="4EA262"/>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4EA262"/>
            </a:extrusionClr>
            <a:contourClr>
              <a:srgbClr val="4EA262"/>
            </a:contourClr>
          </a:sp3d>
        </p:spPr>
        <p:txBody>
          <a:bodyPr wrap="none" anchor="ctr">
            <a:flatTx/>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b="0">
                <a:solidFill>
                  <a:srgbClr val="CCCCFF"/>
                </a:solidFill>
                <a:latin typeface="Times New Roman" panose="02020603050405020304" pitchFamily="18" charset="0"/>
              </a:rPr>
              <a:t>SubProblem4</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p:cNvSpPr>
          <p:nvPr>
            <p:ph type="title"/>
          </p:nvPr>
        </p:nvSpPr>
        <p:spPr>
          <a:xfrm>
            <a:off x="914400" y="503238"/>
            <a:ext cx="8001000" cy="838200"/>
          </a:xfrm>
        </p:spPr>
        <p:txBody>
          <a:bodyPr/>
          <a:lstStyle/>
          <a:p>
            <a:r>
              <a:rPr lang="en-US" altLang="zh-CN" sz="5400" dirty="0" smtClean="0">
                <a:solidFill>
                  <a:srgbClr val="000000"/>
                </a:solidFill>
                <a:latin typeface="Monotype Corsiva" panose="03010101010201010101" pitchFamily="66" charset="0"/>
                <a:ea typeface="楷体_GB2312" pitchFamily="49" charset="-122"/>
              </a:rPr>
              <a:t>       Software   Engineering</a:t>
            </a:r>
            <a:endParaRPr lang="zh-CN" altLang="en-US" dirty="0" smtClean="0"/>
          </a:p>
        </p:txBody>
      </p:sp>
      <p:sp>
        <p:nvSpPr>
          <p:cNvPr id="7171" name="内容占位符 2"/>
          <p:cNvSpPr>
            <a:spLocks noGrp="1"/>
          </p:cNvSpPr>
          <p:nvPr>
            <p:ph idx="1"/>
          </p:nvPr>
        </p:nvSpPr>
        <p:spPr>
          <a:xfrm>
            <a:off x="755576" y="1844824"/>
            <a:ext cx="8388424" cy="4752528"/>
          </a:xfrm>
        </p:spPr>
        <p:txBody>
          <a:bodyPr/>
          <a:lstStyle/>
          <a:p>
            <a:r>
              <a:rPr lang="zh-CN" altLang="en-US" sz="3600" b="1" dirty="0" smtClean="0"/>
              <a:t>软件工程课程涵盖的范围</a:t>
            </a:r>
            <a:endParaRPr lang="en-US" altLang="zh-CN" sz="3600" b="1" dirty="0" smtClean="0"/>
          </a:p>
          <a:p>
            <a:pPr lvl="1"/>
            <a:r>
              <a:rPr lang="zh-CN" altLang="en-US" sz="2800" b="1" dirty="0" smtClean="0"/>
              <a:t>项目管理层面的内容</a:t>
            </a:r>
            <a:endParaRPr lang="en-US" altLang="zh-CN" sz="2800" b="1" dirty="0" smtClean="0"/>
          </a:p>
          <a:p>
            <a:pPr lvl="1"/>
            <a:r>
              <a:rPr lang="zh-CN" altLang="en-US" sz="2800" b="1" dirty="0" smtClean="0"/>
              <a:t>技术研发层面的内容</a:t>
            </a:r>
            <a:endParaRPr lang="en-US" altLang="zh-CN" sz="2800" b="1" dirty="0" smtClean="0"/>
          </a:p>
          <a:p>
            <a:pPr lvl="1"/>
            <a:r>
              <a:rPr lang="zh-CN" altLang="en-US" sz="2800" b="1" dirty="0" smtClean="0"/>
              <a:t>软件工程学范畴内相关知识点</a:t>
            </a:r>
            <a:endParaRPr lang="en-US" altLang="zh-CN" sz="2800" b="1" dirty="0" smtClean="0"/>
          </a:p>
          <a:p>
            <a:r>
              <a:rPr lang="zh-CN" altLang="en-US" sz="3600" b="1" dirty="0" smtClean="0"/>
              <a:t>软件工程课程要求</a:t>
            </a:r>
            <a:endParaRPr lang="en-US" altLang="zh-CN" sz="3600" b="1" dirty="0"/>
          </a:p>
          <a:p>
            <a:pPr lvl="1"/>
            <a:r>
              <a:rPr lang="zh-CN" altLang="en-US" sz="2800" b="1" dirty="0" smtClean="0"/>
              <a:t>“底线”要求：初步了解软件工程的实际操作流程，知道较复杂工程问题的大致求解过程。</a:t>
            </a:r>
            <a:endParaRPr lang="en-US" altLang="zh-CN" sz="2800" b="1" dirty="0" smtClean="0"/>
          </a:p>
          <a:p>
            <a:pPr lvl="1"/>
            <a:r>
              <a:rPr lang="zh-CN" altLang="en-US" sz="2800" b="1" dirty="0" smtClean="0"/>
              <a:t>通过课程设计的收获得失，促使学生进行初步的专业自评价。</a:t>
            </a:r>
          </a:p>
        </p:txBody>
      </p:sp>
      <p:sp>
        <p:nvSpPr>
          <p:cNvPr id="7172"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287A756F-B7E8-4B58-807E-913D1A456A61}" type="slidenum">
              <a:rPr kumimoji="0" lang="en-US" altLang="zh-CN" sz="2600" smtClean="0">
                <a:solidFill>
                  <a:schemeClr val="bg1"/>
                </a:solidFill>
              </a:rPr>
              <a:pPr>
                <a:spcBef>
                  <a:spcPct val="0"/>
                </a:spcBef>
                <a:buClrTx/>
                <a:buSzTx/>
                <a:buFontTx/>
                <a:buNone/>
              </a:pPr>
              <a:t>4</a:t>
            </a:fld>
            <a:endParaRPr kumimoji="0" lang="en-US" altLang="zh-CN" sz="2600" smtClean="0">
              <a:solidFill>
                <a:schemeClr val="bg1"/>
              </a:solidFill>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342DE9E2-D5F1-4B17-AF35-3D2AD95738D4}" type="slidenum">
              <a:rPr kumimoji="0" lang="en-US" altLang="zh-CN" sz="2600" smtClean="0">
                <a:solidFill>
                  <a:schemeClr val="bg1"/>
                </a:solidFill>
              </a:rPr>
              <a:pPr>
                <a:spcBef>
                  <a:spcPct val="0"/>
                </a:spcBef>
                <a:buClrTx/>
                <a:buSzTx/>
                <a:buFontTx/>
                <a:buNone/>
              </a:pPr>
              <a:t>40</a:t>
            </a:fld>
            <a:endParaRPr kumimoji="0" lang="en-US" altLang="zh-CN" sz="2600" smtClean="0">
              <a:solidFill>
                <a:schemeClr val="bg1"/>
              </a:solidFill>
            </a:endParaRPr>
          </a:p>
        </p:txBody>
      </p:sp>
      <p:sp>
        <p:nvSpPr>
          <p:cNvPr id="62467" name="Rectangle 2"/>
          <p:cNvSpPr>
            <a:spLocks noGrp="1" noChangeArrowheads="1"/>
          </p:cNvSpPr>
          <p:nvPr>
            <p:ph type="title"/>
          </p:nvPr>
        </p:nvSpPr>
        <p:spPr/>
        <p:txBody>
          <a:bodyPr/>
          <a:lstStyle/>
          <a:p>
            <a:pPr eaLnBrk="1" hangingPunct="1"/>
            <a:r>
              <a:rPr lang="en-US" altLang="zh-CN" sz="3200" smtClean="0"/>
              <a:t>Chapter 1  Why Software Engineering</a:t>
            </a:r>
          </a:p>
        </p:txBody>
      </p:sp>
      <p:sp>
        <p:nvSpPr>
          <p:cNvPr id="62468" name="Rectangle 3"/>
          <p:cNvSpPr>
            <a:spLocks noGrp="1" noChangeArrowheads="1"/>
          </p:cNvSpPr>
          <p:nvPr>
            <p:ph type="body" idx="1"/>
          </p:nvPr>
        </p:nvSpPr>
        <p:spPr>
          <a:xfrm>
            <a:off x="781050" y="1722438"/>
            <a:ext cx="8305800" cy="5084762"/>
          </a:xfrm>
        </p:spPr>
        <p:txBody>
          <a:bodyPr/>
          <a:lstStyle/>
          <a:p>
            <a:pPr eaLnBrk="1" hangingPunct="1">
              <a:lnSpc>
                <a:spcPct val="90000"/>
              </a:lnSpc>
              <a:buFontTx/>
              <a:buNone/>
            </a:pPr>
            <a:r>
              <a:rPr lang="en-US" altLang="zh-CN" sz="2400" b="1" dirty="0" smtClean="0">
                <a:solidFill>
                  <a:srgbClr val="CC0000"/>
                </a:solidFill>
              </a:rPr>
              <a:t> </a:t>
            </a:r>
            <a:r>
              <a:rPr lang="en-US" altLang="zh-CN" sz="2400" b="1" u="sng" dirty="0" smtClean="0">
                <a:solidFill>
                  <a:srgbClr val="CC0000"/>
                </a:solidFill>
              </a:rPr>
              <a:t>paradigm</a:t>
            </a:r>
            <a:r>
              <a:rPr lang="en-US" altLang="zh-CN" sz="2400" b="1" dirty="0" smtClean="0">
                <a:solidFill>
                  <a:schemeClr val="bg2"/>
                </a:solidFill>
              </a:rPr>
              <a:t> : (model / approach / philosophy) </a:t>
            </a:r>
          </a:p>
          <a:p>
            <a:pPr eaLnBrk="1" hangingPunct="1">
              <a:lnSpc>
                <a:spcPct val="90000"/>
              </a:lnSpc>
              <a:buFontTx/>
              <a:buNone/>
            </a:pPr>
            <a:r>
              <a:rPr lang="en-US" altLang="zh-CN" sz="2400" b="1" dirty="0" smtClean="0">
                <a:solidFill>
                  <a:schemeClr val="bg2"/>
                </a:solidFill>
              </a:rPr>
              <a:t>                    (</a:t>
            </a:r>
            <a:r>
              <a:rPr lang="zh-CN" altLang="en-US" sz="2400" b="1" dirty="0" smtClean="0">
                <a:solidFill>
                  <a:schemeClr val="bg2"/>
                </a:solidFill>
              </a:rPr>
              <a:t>模式</a:t>
            </a:r>
            <a:r>
              <a:rPr lang="en-US" altLang="zh-CN" sz="2400" b="1" dirty="0" smtClean="0">
                <a:solidFill>
                  <a:schemeClr val="bg2"/>
                </a:solidFill>
              </a:rPr>
              <a:t>--</a:t>
            </a:r>
            <a:r>
              <a:rPr lang="zh-CN" altLang="en-US" sz="2400" b="1" dirty="0" smtClean="0">
                <a:solidFill>
                  <a:schemeClr val="bg2"/>
                </a:solidFill>
              </a:rPr>
              <a:t>开发软件时特定的方法、途径或哲学</a:t>
            </a:r>
            <a:r>
              <a:rPr lang="en-US" altLang="zh-CN" sz="2400" b="1" dirty="0" smtClean="0">
                <a:solidFill>
                  <a:schemeClr val="bg2"/>
                </a:solidFill>
              </a:rPr>
              <a:t>)</a:t>
            </a:r>
          </a:p>
          <a:p>
            <a:pPr eaLnBrk="1" hangingPunct="1">
              <a:lnSpc>
                <a:spcPct val="90000"/>
              </a:lnSpc>
              <a:buFontTx/>
              <a:buNone/>
            </a:pPr>
            <a:r>
              <a:rPr lang="en-US" altLang="zh-CN" sz="2400" b="1" dirty="0" smtClean="0">
                <a:solidFill>
                  <a:schemeClr val="bg2"/>
                </a:solidFill>
              </a:rPr>
              <a:t>               ---- </a:t>
            </a:r>
            <a:r>
              <a:rPr lang="zh-CN" altLang="en-US" sz="2400" b="1" dirty="0" smtClean="0">
                <a:solidFill>
                  <a:schemeClr val="bg2"/>
                </a:solidFill>
              </a:rPr>
              <a:t>面向对象开发的各种模式（例如：</a:t>
            </a:r>
            <a:r>
              <a:rPr lang="en-US" altLang="zh-CN" sz="2400" b="1" dirty="0" smtClean="0">
                <a:solidFill>
                  <a:schemeClr val="bg2"/>
                </a:solidFill>
              </a:rPr>
              <a:t>MVC</a:t>
            </a:r>
            <a:r>
              <a:rPr lang="zh-CN" altLang="en-US" sz="2400" b="1" dirty="0" smtClean="0">
                <a:solidFill>
                  <a:schemeClr val="bg2"/>
                </a:solidFill>
              </a:rPr>
              <a:t>模式）</a:t>
            </a:r>
          </a:p>
          <a:p>
            <a:pPr eaLnBrk="1" hangingPunct="1">
              <a:lnSpc>
                <a:spcPct val="90000"/>
              </a:lnSpc>
              <a:buFontTx/>
              <a:buNone/>
            </a:pPr>
            <a:r>
              <a:rPr lang="zh-CN" altLang="en-US" sz="2400" b="1" dirty="0" smtClean="0">
                <a:solidFill>
                  <a:schemeClr val="bg2"/>
                </a:solidFill>
              </a:rPr>
              <a:t>               </a:t>
            </a:r>
            <a:r>
              <a:rPr lang="en-US" altLang="zh-CN" sz="2400" b="1" dirty="0" smtClean="0">
                <a:solidFill>
                  <a:schemeClr val="bg2"/>
                </a:solidFill>
              </a:rPr>
              <a:t>---- </a:t>
            </a:r>
            <a:r>
              <a:rPr lang="zh-CN" altLang="en-US" sz="2400" b="1" dirty="0" smtClean="0">
                <a:solidFill>
                  <a:schemeClr val="bg2"/>
                </a:solidFill>
              </a:rPr>
              <a:t>结构化开发的模式，基于过程的模式，某种订</a:t>
            </a:r>
            <a:r>
              <a:rPr lang="en-US" altLang="zh-CN" sz="2400" b="1" dirty="0" smtClean="0">
                <a:solidFill>
                  <a:schemeClr val="bg2"/>
                </a:solidFill>
              </a:rPr>
              <a:t>              </a:t>
            </a:r>
          </a:p>
          <a:p>
            <a:pPr eaLnBrk="1" hangingPunct="1">
              <a:lnSpc>
                <a:spcPct val="90000"/>
              </a:lnSpc>
              <a:buFontTx/>
              <a:buNone/>
            </a:pPr>
            <a:r>
              <a:rPr lang="en-US" altLang="zh-CN" sz="2400" b="1" dirty="0" smtClean="0">
                <a:solidFill>
                  <a:schemeClr val="bg2"/>
                </a:solidFill>
              </a:rPr>
              <a:t>                     </a:t>
            </a:r>
            <a:r>
              <a:rPr lang="zh-CN" altLang="en-US" sz="2400" b="1" dirty="0" smtClean="0">
                <a:solidFill>
                  <a:schemeClr val="bg2"/>
                </a:solidFill>
              </a:rPr>
              <a:t>制的模式等等。（分布式的开发模式</a:t>
            </a:r>
            <a:r>
              <a:rPr lang="en-US" altLang="zh-CN" sz="2400" b="1" dirty="0" smtClean="0">
                <a:solidFill>
                  <a:schemeClr val="bg2"/>
                </a:solidFill>
              </a:rPr>
              <a:t>Hadoop</a:t>
            </a:r>
            <a:r>
              <a:rPr lang="zh-CN" altLang="en-US" sz="2400" b="1" dirty="0" smtClean="0">
                <a:solidFill>
                  <a:schemeClr val="bg2"/>
                </a:solidFill>
              </a:rPr>
              <a:t>）</a:t>
            </a:r>
            <a:endParaRPr lang="zh-CN" altLang="en-US" b="1" dirty="0" smtClean="0"/>
          </a:p>
          <a:p>
            <a:pPr eaLnBrk="1" hangingPunct="1">
              <a:lnSpc>
                <a:spcPct val="90000"/>
              </a:lnSpc>
              <a:buFontTx/>
              <a:buNone/>
            </a:pPr>
            <a:r>
              <a:rPr lang="en-US" altLang="zh-CN" b="1" dirty="0" smtClean="0"/>
              <a:t>Where does the software engineer fit in ?</a:t>
            </a:r>
          </a:p>
          <a:p>
            <a:pPr eaLnBrk="1" hangingPunct="1">
              <a:lnSpc>
                <a:spcPct val="90000"/>
              </a:lnSpc>
              <a:buFontTx/>
              <a:buNone/>
            </a:pPr>
            <a:r>
              <a:rPr lang="en-US" altLang="zh-CN" b="1" dirty="0" smtClean="0"/>
              <a:t> </a:t>
            </a:r>
            <a:r>
              <a:rPr lang="zh-CN" altLang="en-US" b="1" dirty="0" smtClean="0"/>
              <a:t>（软件工程师的任务）</a:t>
            </a:r>
          </a:p>
          <a:p>
            <a:pPr eaLnBrk="1" hangingPunct="1">
              <a:lnSpc>
                <a:spcPct val="90000"/>
              </a:lnSpc>
              <a:buFontTx/>
              <a:buNone/>
            </a:pPr>
            <a:r>
              <a:rPr lang="zh-CN" altLang="en-US" sz="2400" b="1" dirty="0" smtClean="0"/>
              <a:t>  </a:t>
            </a:r>
            <a:r>
              <a:rPr lang="en-US" altLang="zh-CN" sz="2400" b="1" dirty="0" smtClean="0"/>
              <a:t>task: </a:t>
            </a:r>
            <a:r>
              <a:rPr lang="zh-CN" altLang="en-US" sz="2400" b="1" dirty="0" smtClean="0"/>
              <a:t>以计算机科学理论和计算机功能为基础，通过对要解决问题的本质的了解，采用相应的工具和技术，实现设计方案，推出高质量的软件产品。</a:t>
            </a:r>
          </a:p>
          <a:p>
            <a:pPr eaLnBrk="1" hangingPunct="1">
              <a:lnSpc>
                <a:spcPct val="90000"/>
              </a:lnSpc>
              <a:buFontTx/>
              <a:buNone/>
            </a:pPr>
            <a:r>
              <a:rPr lang="zh-CN" altLang="en-US" sz="2400" b="1" dirty="0" smtClean="0"/>
              <a:t>  </a:t>
            </a:r>
            <a:r>
              <a:rPr lang="en-US" altLang="zh-CN" sz="2400" b="1" u="sng" dirty="0" smtClean="0">
                <a:solidFill>
                  <a:srgbClr val="0000FF"/>
                </a:solidFill>
              </a:rPr>
              <a:t>SE</a:t>
            </a:r>
            <a:r>
              <a:rPr lang="en-US" altLang="zh-CN" sz="2400" b="1" dirty="0" smtClean="0"/>
              <a:t> = a </a:t>
            </a:r>
            <a:r>
              <a:rPr lang="en-US" altLang="zh-CN" sz="2400" b="1" u="sng" dirty="0" smtClean="0">
                <a:solidFill>
                  <a:srgbClr val="0000FF"/>
                </a:solidFill>
              </a:rPr>
              <a:t>method</a:t>
            </a:r>
            <a:r>
              <a:rPr lang="en-US" altLang="zh-CN" sz="2400" b="1" dirty="0" smtClean="0"/>
              <a:t> using tools and technique to solve </a:t>
            </a:r>
          </a:p>
          <a:p>
            <a:pPr eaLnBrk="1" hangingPunct="1">
              <a:lnSpc>
                <a:spcPct val="90000"/>
              </a:lnSpc>
              <a:buFontTx/>
              <a:buNone/>
            </a:pPr>
            <a:r>
              <a:rPr lang="en-US" altLang="zh-CN" sz="2400" b="1" dirty="0" smtClean="0"/>
              <a:t>           problem  </a:t>
            </a:r>
            <a:r>
              <a:rPr lang="zh-CN" altLang="en-US" sz="2400" b="1" dirty="0" smtClean="0"/>
              <a:t>（采用工具、技术等用来解决现实问题的</a:t>
            </a:r>
          </a:p>
          <a:p>
            <a:pPr eaLnBrk="1" hangingPunct="1">
              <a:lnSpc>
                <a:spcPct val="90000"/>
              </a:lnSpc>
              <a:buFontTx/>
              <a:buNone/>
            </a:pPr>
            <a:r>
              <a:rPr lang="zh-CN" altLang="en-US" sz="2400" b="1" dirty="0" smtClean="0"/>
              <a:t>           综合过程）   </a:t>
            </a:r>
            <a:r>
              <a:rPr lang="en-US" altLang="zh-CN" sz="2400" b="1" dirty="0" smtClean="0"/>
              <a:t>(</a:t>
            </a:r>
            <a:r>
              <a:rPr lang="zh-CN" altLang="en-US" sz="2400" b="1" dirty="0" smtClean="0"/>
              <a:t>如下页图</a:t>
            </a:r>
            <a:r>
              <a:rPr lang="en-US" altLang="zh-CN" sz="2400" b="1" dirty="0" smtClean="0"/>
              <a:t>1.3</a:t>
            </a:r>
            <a:r>
              <a:rPr lang="zh-CN" altLang="en-US" sz="2400" b="1" dirty="0" smtClean="0"/>
              <a:t>所示</a:t>
            </a:r>
            <a:r>
              <a:rPr lang="en-US" altLang="zh-CN" sz="2400" b="1" dirty="0" smtClean="0"/>
              <a:t>)</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73D029A8-7498-449E-835B-E58EF8640873}" type="slidenum">
              <a:rPr kumimoji="0" lang="en-US" altLang="zh-CN" sz="2600" smtClean="0">
                <a:solidFill>
                  <a:schemeClr val="bg1"/>
                </a:solidFill>
              </a:rPr>
              <a:pPr>
                <a:spcBef>
                  <a:spcPct val="0"/>
                </a:spcBef>
                <a:buClrTx/>
                <a:buSzTx/>
                <a:buFontTx/>
                <a:buNone/>
              </a:pPr>
              <a:t>41</a:t>
            </a:fld>
            <a:endParaRPr kumimoji="0" lang="en-US" altLang="zh-CN" sz="2600" smtClean="0">
              <a:solidFill>
                <a:schemeClr val="bg1"/>
              </a:solidFill>
            </a:endParaRPr>
          </a:p>
        </p:txBody>
      </p:sp>
      <p:sp>
        <p:nvSpPr>
          <p:cNvPr id="64515" name="Rectangle 2"/>
          <p:cNvSpPr>
            <a:spLocks noGrp="1" noChangeArrowheads="1"/>
          </p:cNvSpPr>
          <p:nvPr>
            <p:ph type="title"/>
          </p:nvPr>
        </p:nvSpPr>
        <p:spPr>
          <a:xfrm>
            <a:off x="914400" y="501650"/>
            <a:ext cx="8001000" cy="720725"/>
          </a:xfrm>
        </p:spPr>
        <p:txBody>
          <a:bodyPr/>
          <a:lstStyle/>
          <a:p>
            <a:pPr eaLnBrk="1" hangingPunct="1"/>
            <a:r>
              <a:rPr lang="en-US" altLang="zh-CN" sz="3200" smtClean="0"/>
              <a:t>Chapter 1  Why Software Engineering</a:t>
            </a:r>
          </a:p>
        </p:txBody>
      </p:sp>
      <p:grpSp>
        <p:nvGrpSpPr>
          <p:cNvPr id="64516" name="Group 4"/>
          <p:cNvGrpSpPr>
            <a:grpSpLocks/>
          </p:cNvGrpSpPr>
          <p:nvPr/>
        </p:nvGrpSpPr>
        <p:grpSpPr bwMode="auto">
          <a:xfrm>
            <a:off x="838200" y="1752600"/>
            <a:ext cx="8077200" cy="5029200"/>
            <a:chOff x="528" y="576"/>
            <a:chExt cx="3408" cy="3600"/>
          </a:xfrm>
        </p:grpSpPr>
        <p:sp>
          <p:nvSpPr>
            <p:cNvPr id="64517" name="Rectangle 5"/>
            <p:cNvSpPr>
              <a:spLocks noChangeArrowheads="1"/>
            </p:cNvSpPr>
            <p:nvPr/>
          </p:nvSpPr>
          <p:spPr bwMode="auto">
            <a:xfrm>
              <a:off x="624" y="576"/>
              <a:ext cx="1680" cy="528"/>
            </a:xfrm>
            <a:prstGeom prst="rect">
              <a:avLst/>
            </a:prstGeom>
            <a:solidFill>
              <a:srgbClr val="969696">
                <a:alpha val="50195"/>
              </a:srgbClr>
            </a:solidFill>
            <a:ln w="25400">
              <a:solidFill>
                <a:schemeClr val="tx1"/>
              </a:solidFill>
              <a:miter lim="800000"/>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endParaRPr lang="zh-CN" altLang="en-US" sz="2400"/>
            </a:p>
          </p:txBody>
        </p:sp>
        <p:sp>
          <p:nvSpPr>
            <p:cNvPr id="64518" name="Text Box 6"/>
            <p:cNvSpPr txBox="1">
              <a:spLocks noChangeArrowheads="1"/>
            </p:cNvSpPr>
            <p:nvPr/>
          </p:nvSpPr>
          <p:spPr bwMode="auto">
            <a:xfrm>
              <a:off x="816" y="673"/>
              <a:ext cx="148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400" b="0">
                  <a:latin typeface="Times New Roman" panose="02020603050405020304" pitchFamily="18" charset="0"/>
                </a:rPr>
                <a:t>Computer Science</a:t>
              </a:r>
              <a:r>
                <a:rPr lang="en-US" altLang="zh-CN" sz="2000" b="0">
                  <a:latin typeface="Times New Roman" panose="02020603050405020304" pitchFamily="18" charset="0"/>
                </a:rPr>
                <a:t>  </a:t>
              </a:r>
            </a:p>
          </p:txBody>
        </p:sp>
        <p:sp>
          <p:nvSpPr>
            <p:cNvPr id="64519" name="Rectangle 7"/>
            <p:cNvSpPr>
              <a:spLocks noChangeArrowheads="1"/>
            </p:cNvSpPr>
            <p:nvPr/>
          </p:nvSpPr>
          <p:spPr bwMode="auto">
            <a:xfrm>
              <a:off x="2784" y="576"/>
              <a:ext cx="1152" cy="480"/>
            </a:xfrm>
            <a:prstGeom prst="rect">
              <a:avLst/>
            </a:prstGeom>
            <a:solidFill>
              <a:srgbClr val="969696">
                <a:alpha val="50195"/>
              </a:srgbClr>
            </a:solidFill>
            <a:ln w="25400">
              <a:solidFill>
                <a:schemeClr val="tx1"/>
              </a:solidFill>
              <a:miter lim="800000"/>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endParaRPr lang="zh-CN" altLang="en-US" sz="2400"/>
            </a:p>
          </p:txBody>
        </p:sp>
        <p:sp>
          <p:nvSpPr>
            <p:cNvPr id="64520" name="Text Box 8"/>
            <p:cNvSpPr txBox="1">
              <a:spLocks noChangeArrowheads="1"/>
            </p:cNvSpPr>
            <p:nvPr/>
          </p:nvSpPr>
          <p:spPr bwMode="auto">
            <a:xfrm>
              <a:off x="2832" y="673"/>
              <a:ext cx="100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400" b="0">
                  <a:latin typeface="Times New Roman" panose="02020603050405020304" pitchFamily="18" charset="0"/>
                </a:rPr>
                <a:t> Customer</a:t>
              </a:r>
            </a:p>
          </p:txBody>
        </p:sp>
        <p:sp>
          <p:nvSpPr>
            <p:cNvPr id="64521" name="AutoShape 9"/>
            <p:cNvSpPr>
              <a:spLocks noChangeArrowheads="1"/>
            </p:cNvSpPr>
            <p:nvPr/>
          </p:nvSpPr>
          <p:spPr bwMode="auto">
            <a:xfrm>
              <a:off x="1968" y="1200"/>
              <a:ext cx="192" cy="384"/>
            </a:xfrm>
            <a:prstGeom prst="downArrow">
              <a:avLst>
                <a:gd name="adj1" fmla="val 50000"/>
                <a:gd name="adj2" fmla="val 50000"/>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endParaRPr lang="zh-CN" altLang="en-US" sz="2400"/>
            </a:p>
          </p:txBody>
        </p:sp>
        <p:sp>
          <p:nvSpPr>
            <p:cNvPr id="64522" name="AutoShape 10"/>
            <p:cNvSpPr>
              <a:spLocks noChangeArrowheads="1"/>
            </p:cNvSpPr>
            <p:nvPr/>
          </p:nvSpPr>
          <p:spPr bwMode="auto">
            <a:xfrm>
              <a:off x="912" y="1200"/>
              <a:ext cx="192" cy="384"/>
            </a:xfrm>
            <a:prstGeom prst="downArrow">
              <a:avLst>
                <a:gd name="adj1" fmla="val 50000"/>
                <a:gd name="adj2" fmla="val 50000"/>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endParaRPr lang="zh-CN" altLang="en-US" sz="2400"/>
            </a:p>
          </p:txBody>
        </p:sp>
        <p:sp>
          <p:nvSpPr>
            <p:cNvPr id="64523" name="AutoShape 11"/>
            <p:cNvSpPr>
              <a:spLocks noChangeArrowheads="1"/>
            </p:cNvSpPr>
            <p:nvPr/>
          </p:nvSpPr>
          <p:spPr bwMode="auto">
            <a:xfrm>
              <a:off x="3264" y="1152"/>
              <a:ext cx="192" cy="384"/>
            </a:xfrm>
            <a:prstGeom prst="downArrow">
              <a:avLst>
                <a:gd name="adj1" fmla="val 50000"/>
                <a:gd name="adj2" fmla="val 50000"/>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endParaRPr lang="zh-CN" altLang="en-US" sz="2400"/>
            </a:p>
          </p:txBody>
        </p:sp>
        <p:sp>
          <p:nvSpPr>
            <p:cNvPr id="64524" name="AutoShape 12"/>
            <p:cNvSpPr>
              <a:spLocks noChangeArrowheads="1"/>
            </p:cNvSpPr>
            <p:nvPr/>
          </p:nvSpPr>
          <p:spPr bwMode="auto">
            <a:xfrm>
              <a:off x="528" y="1632"/>
              <a:ext cx="960" cy="576"/>
            </a:xfrm>
            <a:prstGeom prst="hexagon">
              <a:avLst>
                <a:gd name="adj" fmla="val 41667"/>
                <a:gd name="vf" fmla="val 115470"/>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endParaRPr lang="zh-CN" altLang="en-US" sz="2400"/>
            </a:p>
          </p:txBody>
        </p:sp>
        <p:sp>
          <p:nvSpPr>
            <p:cNvPr id="64525" name="AutoShape 13"/>
            <p:cNvSpPr>
              <a:spLocks noChangeArrowheads="1"/>
            </p:cNvSpPr>
            <p:nvPr/>
          </p:nvSpPr>
          <p:spPr bwMode="auto">
            <a:xfrm>
              <a:off x="1536" y="1632"/>
              <a:ext cx="1104" cy="624"/>
            </a:xfrm>
            <a:prstGeom prst="hexagon">
              <a:avLst>
                <a:gd name="adj" fmla="val 44231"/>
                <a:gd name="vf" fmla="val 115470"/>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endParaRPr lang="zh-CN" altLang="en-US" sz="2400"/>
            </a:p>
          </p:txBody>
        </p:sp>
        <p:sp>
          <p:nvSpPr>
            <p:cNvPr id="64526" name="AutoShape 14"/>
            <p:cNvSpPr>
              <a:spLocks noChangeArrowheads="1"/>
            </p:cNvSpPr>
            <p:nvPr/>
          </p:nvSpPr>
          <p:spPr bwMode="auto">
            <a:xfrm>
              <a:off x="2880" y="1584"/>
              <a:ext cx="960" cy="576"/>
            </a:xfrm>
            <a:prstGeom prst="hexagon">
              <a:avLst>
                <a:gd name="adj" fmla="val 41667"/>
                <a:gd name="vf" fmla="val 115470"/>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endParaRPr lang="zh-CN" altLang="en-US" sz="2400"/>
            </a:p>
          </p:txBody>
        </p:sp>
        <p:sp>
          <p:nvSpPr>
            <p:cNvPr id="64527" name="Text Box 15"/>
            <p:cNvSpPr txBox="1">
              <a:spLocks noChangeArrowheads="1"/>
            </p:cNvSpPr>
            <p:nvPr/>
          </p:nvSpPr>
          <p:spPr bwMode="auto">
            <a:xfrm>
              <a:off x="672" y="1776"/>
              <a:ext cx="86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400" b="0">
                  <a:latin typeface="Times New Roman" panose="02020603050405020304" pitchFamily="18" charset="0"/>
                </a:rPr>
                <a:t>  theories</a:t>
              </a:r>
            </a:p>
          </p:txBody>
        </p:sp>
        <p:sp>
          <p:nvSpPr>
            <p:cNvPr id="64528" name="Text Box 16"/>
            <p:cNvSpPr txBox="1">
              <a:spLocks noChangeArrowheads="1"/>
            </p:cNvSpPr>
            <p:nvPr/>
          </p:nvSpPr>
          <p:spPr bwMode="auto">
            <a:xfrm>
              <a:off x="1632" y="1679"/>
              <a:ext cx="912" cy="5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400" b="0">
                  <a:latin typeface="Times New Roman" panose="02020603050405020304" pitchFamily="18" charset="0"/>
                </a:rPr>
                <a:t>   Computer               --functions</a:t>
              </a:r>
            </a:p>
          </p:txBody>
        </p:sp>
        <p:sp>
          <p:nvSpPr>
            <p:cNvPr id="64529" name="Text Box 17"/>
            <p:cNvSpPr txBox="1">
              <a:spLocks noChangeArrowheads="1"/>
            </p:cNvSpPr>
            <p:nvPr/>
          </p:nvSpPr>
          <p:spPr bwMode="auto">
            <a:xfrm>
              <a:off x="2976" y="1679"/>
              <a:ext cx="816" cy="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400" b="0">
                  <a:latin typeface="Times New Roman" panose="02020603050405020304" pitchFamily="18" charset="0"/>
                </a:rPr>
                <a:t>  problem</a:t>
              </a:r>
            </a:p>
          </p:txBody>
        </p:sp>
        <p:sp>
          <p:nvSpPr>
            <p:cNvPr id="64530" name="Rectangle 18"/>
            <p:cNvSpPr>
              <a:spLocks noChangeArrowheads="1"/>
            </p:cNvSpPr>
            <p:nvPr/>
          </p:nvSpPr>
          <p:spPr bwMode="auto">
            <a:xfrm>
              <a:off x="1584" y="2496"/>
              <a:ext cx="1392" cy="576"/>
            </a:xfrm>
            <a:prstGeom prst="rect">
              <a:avLst/>
            </a:prstGeom>
            <a:solidFill>
              <a:srgbClr val="C0C0C0">
                <a:alpha val="50195"/>
              </a:srgbClr>
            </a:solidFill>
            <a:ln w="25400">
              <a:solidFill>
                <a:schemeClr val="tx1"/>
              </a:solidFill>
              <a:miter lim="800000"/>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endParaRPr lang="zh-CN" altLang="en-US" sz="2400"/>
            </a:p>
          </p:txBody>
        </p:sp>
        <p:sp>
          <p:nvSpPr>
            <p:cNvPr id="64531" name="Text Box 19"/>
            <p:cNvSpPr txBox="1">
              <a:spLocks noChangeArrowheads="1"/>
            </p:cNvSpPr>
            <p:nvPr/>
          </p:nvSpPr>
          <p:spPr bwMode="auto">
            <a:xfrm>
              <a:off x="1776" y="2496"/>
              <a:ext cx="1200" cy="5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400" b="0">
                  <a:latin typeface="Times New Roman" panose="02020603050405020304" pitchFamily="18" charset="0"/>
                </a:rPr>
                <a:t>Software  engineering</a:t>
              </a:r>
            </a:p>
          </p:txBody>
        </p:sp>
        <p:sp>
          <p:nvSpPr>
            <p:cNvPr id="64532" name="AutoShape 20"/>
            <p:cNvSpPr>
              <a:spLocks noChangeArrowheads="1"/>
            </p:cNvSpPr>
            <p:nvPr/>
          </p:nvSpPr>
          <p:spPr bwMode="auto">
            <a:xfrm>
              <a:off x="2208" y="3120"/>
              <a:ext cx="144" cy="288"/>
            </a:xfrm>
            <a:prstGeom prst="downArrow">
              <a:avLst>
                <a:gd name="adj1" fmla="val 50000"/>
                <a:gd name="adj2" fmla="val 50000"/>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endParaRPr lang="zh-CN" altLang="en-US" sz="2400"/>
            </a:p>
          </p:txBody>
        </p:sp>
        <p:sp>
          <p:nvSpPr>
            <p:cNvPr id="64533" name="AutoShape 21"/>
            <p:cNvSpPr>
              <a:spLocks noChangeArrowheads="1"/>
            </p:cNvSpPr>
            <p:nvPr/>
          </p:nvSpPr>
          <p:spPr bwMode="auto">
            <a:xfrm>
              <a:off x="1248" y="3456"/>
              <a:ext cx="2064" cy="720"/>
            </a:xfrm>
            <a:prstGeom prst="hexagon">
              <a:avLst>
                <a:gd name="adj" fmla="val 71667"/>
                <a:gd name="vf" fmla="val 115470"/>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endParaRPr lang="zh-CN" altLang="en-US" sz="2400"/>
            </a:p>
          </p:txBody>
        </p:sp>
        <p:sp>
          <p:nvSpPr>
            <p:cNvPr id="64534" name="Text Box 22"/>
            <p:cNvSpPr txBox="1">
              <a:spLocks noChangeArrowheads="1"/>
            </p:cNvSpPr>
            <p:nvPr/>
          </p:nvSpPr>
          <p:spPr bwMode="auto">
            <a:xfrm>
              <a:off x="1680" y="3410"/>
              <a:ext cx="1584" cy="5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400" b="0">
                  <a:latin typeface="Times New Roman" panose="02020603050405020304" pitchFamily="18" charset="0"/>
                </a:rPr>
                <a:t>Tools and techniques to solve problems</a:t>
              </a:r>
            </a:p>
          </p:txBody>
        </p:sp>
        <p:sp>
          <p:nvSpPr>
            <p:cNvPr id="64535" name="AutoShape 23"/>
            <p:cNvSpPr>
              <a:spLocks noChangeArrowheads="1"/>
            </p:cNvSpPr>
            <p:nvPr/>
          </p:nvSpPr>
          <p:spPr bwMode="auto">
            <a:xfrm>
              <a:off x="2112" y="2256"/>
              <a:ext cx="144" cy="240"/>
            </a:xfrm>
            <a:prstGeom prst="downArrow">
              <a:avLst>
                <a:gd name="adj1" fmla="val 50000"/>
                <a:gd name="adj2" fmla="val 41667"/>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endParaRPr lang="zh-CN" altLang="en-US" sz="2400"/>
            </a:p>
          </p:txBody>
        </p:sp>
        <p:sp>
          <p:nvSpPr>
            <p:cNvPr id="64536" name="Line 24"/>
            <p:cNvSpPr>
              <a:spLocks noChangeShapeType="1"/>
            </p:cNvSpPr>
            <p:nvPr/>
          </p:nvSpPr>
          <p:spPr bwMode="auto">
            <a:xfrm flipH="1">
              <a:off x="3072" y="2208"/>
              <a:ext cx="384" cy="288"/>
            </a:xfrm>
            <a:prstGeom prst="line">
              <a:avLst/>
            </a:prstGeom>
            <a:noFill/>
            <a:ln w="76200" cmpd="tri">
              <a:solidFill>
                <a:schemeClr val="tx1"/>
              </a:solidFill>
              <a:round/>
              <a:headEnd/>
              <a:tailEnd type="stealth"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4537" name="Line 25"/>
            <p:cNvSpPr>
              <a:spLocks noChangeShapeType="1"/>
            </p:cNvSpPr>
            <p:nvPr/>
          </p:nvSpPr>
          <p:spPr bwMode="auto">
            <a:xfrm>
              <a:off x="1056" y="2256"/>
              <a:ext cx="384" cy="240"/>
            </a:xfrm>
            <a:prstGeom prst="line">
              <a:avLst/>
            </a:prstGeom>
            <a:noFill/>
            <a:ln w="76200" cmpd="tri">
              <a:solidFill>
                <a:schemeClr val="tx1"/>
              </a:solidFill>
              <a:round/>
              <a:headEnd/>
              <a:tailEnd type="stealth" w="med" len="med"/>
            </a:ln>
            <a:extLst>
              <a:ext uri="{909E8E84-426E-40DD-AFC4-6F175D3DCCD1}">
                <a14:hiddenFill xmlns:a14="http://schemas.microsoft.com/office/drawing/2010/main">
                  <a:noFill/>
                </a14:hiddenFill>
              </a:ext>
            </a:extLst>
          </p:spPr>
          <p:txBody>
            <a:bodyPr wrap="none" anchor="ctr"/>
            <a:lstStyle/>
            <a:p>
              <a:endParaRPr lang="zh-CN" altLang="en-US"/>
            </a:p>
          </p:txBody>
        </p:sp>
      </p:gr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58E7CAAB-AB59-48D6-9791-E7D3D8CA3C97}" type="slidenum">
              <a:rPr kumimoji="0" lang="en-US" altLang="zh-CN" sz="2600" smtClean="0">
                <a:solidFill>
                  <a:schemeClr val="bg1"/>
                </a:solidFill>
              </a:rPr>
              <a:pPr>
                <a:spcBef>
                  <a:spcPct val="0"/>
                </a:spcBef>
                <a:buClrTx/>
                <a:buSzTx/>
                <a:buFontTx/>
                <a:buNone/>
              </a:pPr>
              <a:t>42</a:t>
            </a:fld>
            <a:endParaRPr kumimoji="0" lang="en-US" altLang="zh-CN" sz="2600" smtClean="0">
              <a:solidFill>
                <a:schemeClr val="bg1"/>
              </a:solidFill>
            </a:endParaRPr>
          </a:p>
        </p:txBody>
      </p:sp>
      <p:sp>
        <p:nvSpPr>
          <p:cNvPr id="66563" name="Rectangle 2"/>
          <p:cNvSpPr>
            <a:spLocks noGrp="1" noChangeArrowheads="1"/>
          </p:cNvSpPr>
          <p:nvPr>
            <p:ph type="title"/>
          </p:nvPr>
        </p:nvSpPr>
        <p:spPr/>
        <p:txBody>
          <a:bodyPr/>
          <a:lstStyle/>
          <a:p>
            <a:pPr eaLnBrk="1" hangingPunct="1"/>
            <a:r>
              <a:rPr lang="en-US" altLang="zh-CN" sz="3200" smtClean="0"/>
              <a:t>Chapter 1  Why Software Engineering</a:t>
            </a:r>
          </a:p>
        </p:txBody>
      </p:sp>
      <p:sp>
        <p:nvSpPr>
          <p:cNvPr id="66564" name="Rectangle 3"/>
          <p:cNvSpPr>
            <a:spLocks noGrp="1" noChangeArrowheads="1"/>
          </p:cNvSpPr>
          <p:nvPr>
            <p:ph type="body" idx="1"/>
          </p:nvPr>
        </p:nvSpPr>
        <p:spPr>
          <a:xfrm>
            <a:off x="762000" y="1676400"/>
            <a:ext cx="8382000" cy="5181600"/>
          </a:xfrm>
        </p:spPr>
        <p:txBody>
          <a:bodyPr/>
          <a:lstStyle/>
          <a:p>
            <a:pPr eaLnBrk="1" hangingPunct="1">
              <a:buFontTx/>
              <a:buNone/>
            </a:pPr>
            <a:r>
              <a:rPr lang="en-US" altLang="zh-CN" b="1" dirty="0" smtClean="0"/>
              <a:t>1.2 How successful have we been ? </a:t>
            </a:r>
          </a:p>
          <a:p>
            <a:pPr eaLnBrk="1" hangingPunct="1">
              <a:buFontTx/>
              <a:buNone/>
            </a:pPr>
            <a:r>
              <a:rPr lang="en-US" altLang="zh-CN" b="1" dirty="0" smtClean="0"/>
              <a:t>    </a:t>
            </a:r>
            <a:r>
              <a:rPr lang="zh-CN" altLang="en-US" b="1" dirty="0" smtClean="0"/>
              <a:t>（软件工程方面的进展）（成就及存在的问题）</a:t>
            </a:r>
          </a:p>
          <a:p>
            <a:pPr eaLnBrk="1" hangingPunct="1">
              <a:lnSpc>
                <a:spcPct val="95000"/>
              </a:lnSpc>
              <a:spcBef>
                <a:spcPct val="0"/>
              </a:spcBef>
              <a:buFontTx/>
              <a:buNone/>
            </a:pPr>
            <a:r>
              <a:rPr lang="en-US" altLang="zh-CN" b="1" dirty="0" smtClean="0"/>
              <a:t>Several aspects: </a:t>
            </a:r>
          </a:p>
          <a:p>
            <a:pPr eaLnBrk="1" hangingPunct="1">
              <a:buFontTx/>
              <a:buNone/>
            </a:pPr>
            <a:r>
              <a:rPr lang="en-US" altLang="zh-CN" sz="2400" b="1" dirty="0" smtClean="0">
                <a:solidFill>
                  <a:schemeClr val="bg2"/>
                </a:solidFill>
                <a:sym typeface="Wingdings 2" panose="05020102010507070707" pitchFamily="18" charset="2"/>
              </a:rPr>
              <a:t>  SE is an art(</a:t>
            </a:r>
            <a:r>
              <a:rPr lang="zh-CN" altLang="en-US" sz="2400" b="1" dirty="0" smtClean="0">
                <a:solidFill>
                  <a:schemeClr val="bg2"/>
                </a:solidFill>
                <a:sym typeface="Wingdings 2" panose="05020102010507070707" pitchFamily="18" charset="2"/>
              </a:rPr>
              <a:t>学问</a:t>
            </a:r>
            <a:r>
              <a:rPr lang="en-US" altLang="zh-CN" sz="2400" b="1" dirty="0" smtClean="0">
                <a:solidFill>
                  <a:schemeClr val="bg2"/>
                </a:solidFill>
                <a:sym typeface="Wingdings 2" panose="05020102010507070707" pitchFamily="18" charset="2"/>
              </a:rPr>
              <a:t>) of generating high quality software</a:t>
            </a:r>
            <a:r>
              <a:rPr lang="zh-CN" altLang="en-US" sz="2400" b="1" dirty="0" smtClean="0">
                <a:solidFill>
                  <a:schemeClr val="bg2"/>
                </a:solidFill>
                <a:sym typeface="Wingdings 2" panose="05020102010507070707" pitchFamily="18" charset="2"/>
              </a:rPr>
              <a:t>。</a:t>
            </a:r>
          </a:p>
          <a:p>
            <a:pPr eaLnBrk="1" hangingPunct="1">
              <a:buFontTx/>
              <a:buNone/>
            </a:pPr>
            <a:r>
              <a:rPr lang="zh-CN" altLang="en-US" sz="2400" b="1" dirty="0" smtClean="0">
                <a:solidFill>
                  <a:schemeClr val="bg2"/>
                </a:solidFill>
                <a:sym typeface="Wingdings 2" panose="05020102010507070707" pitchFamily="18" charset="2"/>
              </a:rPr>
              <a:t>      </a:t>
            </a:r>
            <a:r>
              <a:rPr lang="en-US" altLang="zh-CN" sz="2400" b="1" dirty="0" smtClean="0">
                <a:solidFill>
                  <a:schemeClr val="bg2"/>
                </a:solidFill>
                <a:sym typeface="Wingdings 2" panose="05020102010507070707" pitchFamily="18" charset="2"/>
              </a:rPr>
              <a:t>(include: designing art, ingenuity, skills</a:t>
            </a:r>
          </a:p>
          <a:p>
            <a:pPr eaLnBrk="1" hangingPunct="1">
              <a:buFontTx/>
              <a:buNone/>
            </a:pPr>
            <a:r>
              <a:rPr lang="en-US" altLang="zh-CN" sz="2400" b="1" dirty="0" smtClean="0">
                <a:solidFill>
                  <a:schemeClr val="bg2"/>
                </a:solidFill>
                <a:sym typeface="Wingdings 2" panose="05020102010507070707" pitchFamily="18" charset="2"/>
              </a:rPr>
              <a:t>      </a:t>
            </a:r>
            <a:r>
              <a:rPr lang="en-US" altLang="zh-CN" sz="2400" b="1" dirty="0" err="1" smtClean="0">
                <a:solidFill>
                  <a:schemeClr val="bg2"/>
                </a:solidFill>
                <a:sym typeface="Wingdings 2" panose="05020102010507070707" pitchFamily="18" charset="2"/>
              </a:rPr>
              <a:t>goal:robust</a:t>
            </a:r>
            <a:r>
              <a:rPr lang="en-US" altLang="zh-CN" sz="2400" b="1" dirty="0" smtClean="0">
                <a:solidFill>
                  <a:schemeClr val="bg2"/>
                </a:solidFill>
                <a:sym typeface="Wingdings 2" panose="05020102010507070707" pitchFamily="18" charset="2"/>
              </a:rPr>
              <a:t>, efficient, easy developing and maintain)</a:t>
            </a:r>
          </a:p>
          <a:p>
            <a:pPr eaLnBrk="1" hangingPunct="1">
              <a:buFontTx/>
              <a:buNone/>
            </a:pPr>
            <a:r>
              <a:rPr lang="en-US" altLang="zh-CN" sz="2400" b="1" dirty="0" smtClean="0">
                <a:solidFill>
                  <a:schemeClr val="bg2"/>
                </a:solidFill>
                <a:sym typeface="Wingdings 2" panose="05020102010507070707" pitchFamily="18" charset="2"/>
              </a:rPr>
              <a:t>  Great changes in today’s living and working </a:t>
            </a:r>
          </a:p>
          <a:p>
            <a:pPr eaLnBrk="1" hangingPunct="1">
              <a:buFontTx/>
              <a:buNone/>
            </a:pPr>
            <a:r>
              <a:rPr lang="en-US" altLang="zh-CN" sz="2400" b="1" dirty="0" smtClean="0">
                <a:solidFill>
                  <a:schemeClr val="bg2"/>
                </a:solidFill>
                <a:sym typeface="Wingdings 2" panose="05020102010507070707" pitchFamily="18" charset="2"/>
              </a:rPr>
              <a:t>  Problems</a:t>
            </a:r>
            <a:r>
              <a:rPr lang="en-US" altLang="zh-CN" sz="2400" b="1" dirty="0" smtClean="0">
                <a:solidFill>
                  <a:schemeClr val="bg2"/>
                </a:solidFill>
                <a:sym typeface="Wingdings" panose="05000000000000000000" pitchFamily="2" charset="2"/>
              </a:rPr>
              <a:t>  ( not acceptable when deliver to users ) </a:t>
            </a:r>
            <a:endParaRPr lang="en-US" altLang="zh-CN" sz="2400" b="1" dirty="0" smtClean="0">
              <a:solidFill>
                <a:schemeClr val="bg2"/>
              </a:solidFill>
              <a:sym typeface="Wingdings 2" panose="05020102010507070707" pitchFamily="18" charset="2"/>
            </a:endParaRPr>
          </a:p>
          <a:p>
            <a:pPr eaLnBrk="1" hangingPunct="1">
              <a:buFontTx/>
              <a:buNone/>
            </a:pPr>
            <a:r>
              <a:rPr lang="en-US" altLang="zh-CN" sz="2400" b="1" dirty="0" smtClean="0">
                <a:solidFill>
                  <a:schemeClr val="bg2"/>
                </a:solidFill>
                <a:sym typeface="Wingdings 2" panose="05020102010507070707" pitchFamily="18" charset="2"/>
              </a:rPr>
              <a:t>  Influence of software problems</a:t>
            </a:r>
            <a:r>
              <a:rPr lang="zh-CN" altLang="en-US" sz="2400" b="1" dirty="0" smtClean="0">
                <a:solidFill>
                  <a:schemeClr val="bg2"/>
                </a:solidFill>
                <a:sym typeface="Wingdings 2" panose="05020102010507070707" pitchFamily="18" charset="2"/>
              </a:rPr>
              <a:t>（软件“问题”的影响）</a:t>
            </a:r>
          </a:p>
          <a:p>
            <a:pPr eaLnBrk="1" hangingPunct="1">
              <a:lnSpc>
                <a:spcPct val="95000"/>
              </a:lnSpc>
              <a:spcBef>
                <a:spcPct val="0"/>
              </a:spcBef>
              <a:buFontTx/>
              <a:buNone/>
            </a:pPr>
            <a:r>
              <a:rPr lang="zh-CN" altLang="en-US" sz="2400" b="1" dirty="0" smtClean="0">
                <a:solidFill>
                  <a:schemeClr val="bg2"/>
                </a:solidFill>
                <a:sym typeface="Wingdings 2" panose="05020102010507070707" pitchFamily="18" charset="2"/>
              </a:rPr>
              <a:t>     </a:t>
            </a:r>
            <a:r>
              <a:rPr lang="en-US" altLang="zh-CN" sz="2400" b="1" u="sng" dirty="0" smtClean="0">
                <a:solidFill>
                  <a:srgbClr val="FF0066"/>
                </a:solidFill>
                <a:sym typeface="Wingdings 2" panose="05020102010507070707" pitchFamily="18" charset="2"/>
              </a:rPr>
              <a:t>error</a:t>
            </a:r>
            <a:r>
              <a:rPr lang="en-US" altLang="zh-CN" sz="2400" b="1" dirty="0" smtClean="0">
                <a:solidFill>
                  <a:schemeClr val="bg2"/>
                </a:solidFill>
                <a:sym typeface="Wingdings 2" panose="05020102010507070707" pitchFamily="18" charset="2"/>
              </a:rPr>
              <a:t>: a human made mistakes in software producing</a:t>
            </a:r>
          </a:p>
          <a:p>
            <a:pPr eaLnBrk="1" hangingPunct="1">
              <a:lnSpc>
                <a:spcPct val="95000"/>
              </a:lnSpc>
              <a:spcBef>
                <a:spcPct val="0"/>
              </a:spcBef>
              <a:buFontTx/>
              <a:buNone/>
            </a:pPr>
            <a:r>
              <a:rPr lang="en-US" altLang="zh-CN" sz="2400" b="1" dirty="0" smtClean="0">
                <a:solidFill>
                  <a:schemeClr val="bg2"/>
                </a:solidFill>
                <a:sym typeface="Wingdings 2" panose="05020102010507070707" pitchFamily="18" charset="2"/>
              </a:rPr>
              <a:t>              (misunderstand requirement, wrong </a:t>
            </a:r>
            <a:r>
              <a:rPr lang="en-US" altLang="zh-CN" sz="2400" b="1" dirty="0" err="1" smtClean="0">
                <a:solidFill>
                  <a:schemeClr val="bg2"/>
                </a:solidFill>
                <a:sym typeface="Wingdings 2" panose="05020102010507070707" pitchFamily="18" charset="2"/>
              </a:rPr>
              <a:t>codes,etc</a:t>
            </a:r>
            <a:r>
              <a:rPr lang="en-US" altLang="zh-CN" sz="2400" b="1" dirty="0" smtClean="0">
                <a:solidFill>
                  <a:schemeClr val="bg2"/>
                </a:solidFill>
                <a:sym typeface="Wingdings 2" panose="05020102010507070707" pitchFamily="18" charset="2"/>
              </a:rPr>
              <a:t>.)</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64E06F60-92A9-46F2-A086-964FD27933F0}" type="slidenum">
              <a:rPr kumimoji="0" lang="en-US" altLang="zh-CN" sz="2600" smtClean="0">
                <a:solidFill>
                  <a:schemeClr val="bg1"/>
                </a:solidFill>
              </a:rPr>
              <a:pPr>
                <a:spcBef>
                  <a:spcPct val="0"/>
                </a:spcBef>
                <a:buClrTx/>
                <a:buSzTx/>
                <a:buFontTx/>
                <a:buNone/>
              </a:pPr>
              <a:t>43</a:t>
            </a:fld>
            <a:endParaRPr kumimoji="0" lang="en-US" altLang="zh-CN" sz="2600" smtClean="0">
              <a:solidFill>
                <a:schemeClr val="bg1"/>
              </a:solidFill>
            </a:endParaRPr>
          </a:p>
        </p:txBody>
      </p:sp>
      <p:sp>
        <p:nvSpPr>
          <p:cNvPr id="68611" name="Rectangle 2"/>
          <p:cNvSpPr>
            <a:spLocks noGrp="1" noChangeArrowheads="1"/>
          </p:cNvSpPr>
          <p:nvPr>
            <p:ph type="title"/>
          </p:nvPr>
        </p:nvSpPr>
        <p:spPr/>
        <p:txBody>
          <a:bodyPr/>
          <a:lstStyle/>
          <a:p>
            <a:pPr eaLnBrk="1" hangingPunct="1"/>
            <a:r>
              <a:rPr lang="en-US" altLang="zh-CN" sz="3200" smtClean="0"/>
              <a:t>Chapter 1  Why Software Engineering</a:t>
            </a:r>
          </a:p>
        </p:txBody>
      </p:sp>
      <p:sp>
        <p:nvSpPr>
          <p:cNvPr id="68612" name="Rectangle 3"/>
          <p:cNvSpPr>
            <a:spLocks noGrp="1" noChangeArrowheads="1"/>
          </p:cNvSpPr>
          <p:nvPr>
            <p:ph type="body" idx="1"/>
          </p:nvPr>
        </p:nvSpPr>
        <p:spPr>
          <a:xfrm>
            <a:off x="749300" y="1708150"/>
            <a:ext cx="8382000" cy="5008563"/>
          </a:xfrm>
        </p:spPr>
        <p:txBody>
          <a:bodyPr/>
          <a:lstStyle/>
          <a:p>
            <a:pPr eaLnBrk="1" hangingPunct="1">
              <a:lnSpc>
                <a:spcPct val="90000"/>
              </a:lnSpc>
              <a:buFontTx/>
              <a:buNone/>
            </a:pPr>
            <a:r>
              <a:rPr lang="en-US" altLang="zh-CN" sz="2400" b="1" dirty="0" smtClean="0">
                <a:solidFill>
                  <a:srgbClr val="FF0066"/>
                </a:solidFill>
                <a:sym typeface="Wingdings 2" panose="05020102010507070707" pitchFamily="18" charset="2"/>
              </a:rPr>
              <a:t>     </a:t>
            </a:r>
            <a:r>
              <a:rPr lang="en-US" altLang="zh-CN" sz="2400" b="1" u="sng" dirty="0" smtClean="0">
                <a:solidFill>
                  <a:srgbClr val="FF0066"/>
                </a:solidFill>
                <a:sym typeface="Wingdings 2" panose="05020102010507070707" pitchFamily="18" charset="2"/>
              </a:rPr>
              <a:t>fault</a:t>
            </a:r>
            <a:r>
              <a:rPr lang="en-US" altLang="zh-CN" sz="2400" b="1" dirty="0" smtClean="0">
                <a:solidFill>
                  <a:schemeClr val="bg2"/>
                </a:solidFill>
                <a:sym typeface="Wingdings 2" panose="05020102010507070707" pitchFamily="18" charset="2"/>
              </a:rPr>
              <a:t>:  problem in function implementation </a:t>
            </a:r>
          </a:p>
          <a:p>
            <a:pPr eaLnBrk="1" hangingPunct="1">
              <a:lnSpc>
                <a:spcPct val="90000"/>
              </a:lnSpc>
              <a:buFontTx/>
              <a:buNone/>
            </a:pPr>
            <a:r>
              <a:rPr lang="en-US" altLang="zh-CN" sz="2400" b="1" dirty="0" smtClean="0">
                <a:solidFill>
                  <a:schemeClr val="bg2"/>
                </a:solidFill>
                <a:sym typeface="Wingdings 2" panose="05020102010507070707" pitchFamily="18" charset="2"/>
              </a:rPr>
              <a:t>                (one error----several faults)   (static exist)</a:t>
            </a:r>
          </a:p>
          <a:p>
            <a:pPr eaLnBrk="1" hangingPunct="1">
              <a:lnSpc>
                <a:spcPct val="90000"/>
              </a:lnSpc>
              <a:buFontTx/>
              <a:buNone/>
            </a:pPr>
            <a:r>
              <a:rPr lang="en-US" altLang="zh-CN" sz="2400" b="1" dirty="0" smtClean="0">
                <a:solidFill>
                  <a:schemeClr val="bg2"/>
                </a:solidFill>
                <a:sym typeface="Wingdings 2" panose="05020102010507070707" pitchFamily="18" charset="2"/>
              </a:rPr>
              <a:t>     </a:t>
            </a:r>
            <a:r>
              <a:rPr lang="en-US" altLang="zh-CN" sz="2400" b="1" u="sng" dirty="0" smtClean="0">
                <a:solidFill>
                  <a:srgbClr val="FF0066"/>
                </a:solidFill>
                <a:sym typeface="Wingdings 2" panose="05020102010507070707" pitchFamily="18" charset="2"/>
              </a:rPr>
              <a:t>failure</a:t>
            </a:r>
            <a:r>
              <a:rPr lang="en-US" altLang="zh-CN" sz="2400" b="1" dirty="0" smtClean="0">
                <a:solidFill>
                  <a:schemeClr val="bg2"/>
                </a:solidFill>
                <a:sym typeface="Wingdings 2" panose="05020102010507070707" pitchFamily="18" charset="2"/>
              </a:rPr>
              <a:t>: failure in running software (because of faults)</a:t>
            </a:r>
            <a:endParaRPr lang="en-US" altLang="zh-CN" sz="2000" b="1" dirty="0" smtClean="0">
              <a:solidFill>
                <a:schemeClr val="bg2"/>
              </a:solidFill>
              <a:sym typeface="Wingdings 2" panose="05020102010507070707" pitchFamily="18" charset="2"/>
            </a:endParaRPr>
          </a:p>
          <a:p>
            <a:pPr eaLnBrk="1" hangingPunct="1">
              <a:lnSpc>
                <a:spcPct val="90000"/>
              </a:lnSpc>
              <a:buFontTx/>
              <a:buNone/>
            </a:pPr>
            <a:r>
              <a:rPr lang="en-US" altLang="zh-CN" sz="2400" b="1" dirty="0" smtClean="0">
                <a:solidFill>
                  <a:schemeClr val="bg2"/>
                </a:solidFill>
                <a:sym typeface="Wingdings 2" panose="05020102010507070707" pitchFamily="18" charset="2"/>
              </a:rPr>
              <a:t>                 ( dynamic exist)</a:t>
            </a:r>
          </a:p>
          <a:p>
            <a:pPr eaLnBrk="1" hangingPunct="1">
              <a:lnSpc>
                <a:spcPct val="90000"/>
              </a:lnSpc>
              <a:buFontTx/>
              <a:buNone/>
            </a:pPr>
            <a:r>
              <a:rPr lang="en-US" altLang="zh-CN" sz="2400" b="1" dirty="0" smtClean="0">
                <a:solidFill>
                  <a:schemeClr val="bg2"/>
                </a:solidFill>
                <a:sym typeface="Wingdings 2" panose="05020102010507070707" pitchFamily="18" charset="2"/>
              </a:rPr>
              <a:t> Failure Example: </a:t>
            </a:r>
          </a:p>
          <a:p>
            <a:pPr eaLnBrk="1" hangingPunct="1">
              <a:lnSpc>
                <a:spcPct val="90000"/>
              </a:lnSpc>
              <a:buFontTx/>
              <a:buNone/>
            </a:pPr>
            <a:r>
              <a:rPr lang="en-US" altLang="zh-CN" sz="2400" b="1" dirty="0" smtClean="0">
                <a:solidFill>
                  <a:schemeClr val="bg2"/>
                </a:solidFill>
                <a:sym typeface="Wingdings 2" panose="05020102010507070707" pitchFamily="18" charset="2"/>
              </a:rPr>
              <a:t>   </a:t>
            </a:r>
            <a:r>
              <a:rPr lang="en-US" altLang="zh-CN" sz="2400" b="1" dirty="0" smtClean="0">
                <a:sym typeface="Wingdings 2" panose="05020102010507070707" pitchFamily="18" charset="2"/>
              </a:rPr>
              <a:t>A:</a:t>
            </a:r>
            <a:r>
              <a:rPr lang="en-US" altLang="zh-CN" sz="2400" b="1" u="sng" dirty="0" smtClean="0">
                <a:solidFill>
                  <a:srgbClr val="FF0066"/>
                </a:solidFill>
                <a:sym typeface="Wingdings 2" panose="05020102010507070707" pitchFamily="18" charset="2"/>
              </a:rPr>
              <a:t> </a:t>
            </a:r>
            <a:r>
              <a:rPr lang="en-US" altLang="zh-CN" sz="2400" b="1" u="sng" dirty="0" smtClean="0">
                <a:solidFill>
                  <a:srgbClr val="0000FF"/>
                </a:solidFill>
                <a:sym typeface="Wingdings 2" panose="05020102010507070707" pitchFamily="18" charset="2"/>
              </a:rPr>
              <a:t>Sperry Corporation (P7)</a:t>
            </a:r>
            <a:r>
              <a:rPr lang="zh-CN" altLang="en-US" sz="2400" b="1" u="sng" dirty="0" smtClean="0">
                <a:solidFill>
                  <a:srgbClr val="0000FF"/>
                </a:solidFill>
                <a:sym typeface="Wingdings 2" panose="05020102010507070707" pitchFamily="18" charset="2"/>
              </a:rPr>
              <a:t>（</a:t>
            </a:r>
            <a:r>
              <a:rPr lang="en-US" altLang="zh-CN" sz="2400" b="1" u="sng" dirty="0" smtClean="0">
                <a:solidFill>
                  <a:srgbClr val="0000FF"/>
                </a:solidFill>
                <a:sym typeface="Wingdings 2" panose="05020102010507070707" pitchFamily="18" charset="2"/>
              </a:rPr>
              <a:t>80</a:t>
            </a:r>
            <a:r>
              <a:rPr lang="zh-CN" altLang="en-US" sz="2400" b="1" u="sng" dirty="0" smtClean="0">
                <a:solidFill>
                  <a:srgbClr val="0000FF"/>
                </a:solidFill>
                <a:sym typeface="Wingdings 2" panose="05020102010507070707" pitchFamily="18" charset="2"/>
              </a:rPr>
              <a:t>年代）</a:t>
            </a:r>
            <a:endParaRPr lang="en-US" altLang="zh-CN" sz="2400" b="1" u="sng" dirty="0" smtClean="0">
              <a:solidFill>
                <a:srgbClr val="0000FF"/>
              </a:solidFill>
              <a:sym typeface="Wingdings 2" panose="05020102010507070707" pitchFamily="18" charset="2"/>
            </a:endParaRPr>
          </a:p>
          <a:p>
            <a:pPr eaLnBrk="1" hangingPunct="1">
              <a:lnSpc>
                <a:spcPct val="90000"/>
              </a:lnSpc>
              <a:buFontTx/>
              <a:buNone/>
            </a:pPr>
            <a:r>
              <a:rPr lang="en-US" altLang="zh-CN" sz="2400" b="1" dirty="0" smtClean="0">
                <a:solidFill>
                  <a:schemeClr val="bg2"/>
                </a:solidFill>
                <a:sym typeface="Wingdings 2" panose="05020102010507070707" pitchFamily="18" charset="2"/>
              </a:rPr>
              <a:t>        ----project: income tax form processing system </a:t>
            </a:r>
          </a:p>
          <a:p>
            <a:pPr eaLnBrk="1" hangingPunct="1">
              <a:lnSpc>
                <a:spcPct val="90000"/>
              </a:lnSpc>
              <a:buFontTx/>
              <a:buNone/>
            </a:pPr>
            <a:r>
              <a:rPr lang="en-US" altLang="zh-CN" sz="2400" b="1" dirty="0" smtClean="0">
                <a:solidFill>
                  <a:schemeClr val="bg2"/>
                </a:solidFill>
                <a:sym typeface="Wingdings 2" panose="05020102010507070707" pitchFamily="18" charset="2"/>
              </a:rPr>
              <a:t>        ----cause:  “</a:t>
            </a:r>
            <a:r>
              <a:rPr lang="en-US" altLang="zh-CN" sz="2400" b="1" u="sng" dirty="0" smtClean="0">
                <a:solidFill>
                  <a:schemeClr val="bg2"/>
                </a:solidFill>
                <a:sym typeface="Wingdings 2" panose="05020102010507070707" pitchFamily="18" charset="2"/>
              </a:rPr>
              <a:t>inadequate planning</a:t>
            </a:r>
            <a:r>
              <a:rPr lang="en-US" altLang="zh-CN" sz="2400" b="1" dirty="0" smtClean="0">
                <a:solidFill>
                  <a:schemeClr val="bg2"/>
                </a:solidFill>
                <a:sym typeface="Wingdings 2" panose="05020102010507070707" pitchFamily="18" charset="2"/>
              </a:rPr>
              <a:t>”(</a:t>
            </a:r>
            <a:r>
              <a:rPr lang="zh-CN" altLang="en-US" sz="2400" b="1" dirty="0" smtClean="0">
                <a:solidFill>
                  <a:schemeClr val="bg2"/>
                </a:solidFill>
                <a:sym typeface="Wingdings 2" panose="05020102010507070707" pitchFamily="18" charset="2"/>
              </a:rPr>
              <a:t>项目计划不周</a:t>
            </a:r>
            <a:r>
              <a:rPr lang="en-US" altLang="zh-CN" sz="2400" b="1" dirty="0" smtClean="0">
                <a:solidFill>
                  <a:schemeClr val="bg2"/>
                </a:solidFill>
                <a:sym typeface="Wingdings 2" panose="05020102010507070707" pitchFamily="18" charset="2"/>
              </a:rPr>
              <a:t>)</a:t>
            </a:r>
          </a:p>
          <a:p>
            <a:pPr eaLnBrk="1" hangingPunct="1">
              <a:lnSpc>
                <a:spcPct val="90000"/>
              </a:lnSpc>
              <a:buFontTx/>
              <a:buNone/>
            </a:pPr>
            <a:r>
              <a:rPr lang="en-US" altLang="zh-CN" sz="2400" b="1" dirty="0" smtClean="0">
                <a:solidFill>
                  <a:schemeClr val="bg2"/>
                </a:solidFill>
                <a:sym typeface="Wingdings 2" panose="05020102010507070707" pitchFamily="18" charset="2"/>
              </a:rPr>
              <a:t>        ----Skepticism: (fault-free software is not practical)</a:t>
            </a:r>
          </a:p>
          <a:p>
            <a:pPr eaLnBrk="1" hangingPunct="1">
              <a:lnSpc>
                <a:spcPct val="90000"/>
              </a:lnSpc>
              <a:buFontTx/>
              <a:buNone/>
            </a:pPr>
            <a:r>
              <a:rPr lang="en-US" altLang="zh-CN" sz="2400" b="1" dirty="0" smtClean="0">
                <a:solidFill>
                  <a:schemeClr val="bg2"/>
                </a:solidFill>
                <a:sym typeface="Wingdings 2" panose="05020102010507070707" pitchFamily="18" charset="2"/>
              </a:rPr>
              <a:t>        ----Practical reason: </a:t>
            </a:r>
          </a:p>
          <a:p>
            <a:pPr eaLnBrk="1" hangingPunct="1">
              <a:lnSpc>
                <a:spcPct val="90000"/>
              </a:lnSpc>
              <a:buFontTx/>
              <a:buNone/>
            </a:pPr>
            <a:r>
              <a:rPr lang="en-US" altLang="zh-CN" sz="2000" b="1" dirty="0" smtClean="0">
                <a:solidFill>
                  <a:schemeClr val="bg2"/>
                </a:solidFill>
                <a:sym typeface="Wingdings 2" panose="05020102010507070707" pitchFamily="18" charset="2"/>
              </a:rPr>
              <a:t>             reliability of safety-critical software----10</a:t>
            </a:r>
            <a:r>
              <a:rPr lang="en-US" altLang="zh-CN" sz="2000" b="1" baseline="30000" dirty="0" smtClean="0">
                <a:solidFill>
                  <a:schemeClr val="bg2"/>
                </a:solidFill>
                <a:sym typeface="Wingdings 2" panose="05020102010507070707" pitchFamily="18" charset="2"/>
              </a:rPr>
              <a:t>-9 </a:t>
            </a:r>
          </a:p>
          <a:p>
            <a:pPr eaLnBrk="1" hangingPunct="1">
              <a:lnSpc>
                <a:spcPct val="90000"/>
              </a:lnSpc>
              <a:buFontTx/>
              <a:buNone/>
            </a:pPr>
            <a:r>
              <a:rPr lang="en-US" altLang="zh-CN" sz="2400" b="1" dirty="0" smtClean="0">
                <a:solidFill>
                  <a:schemeClr val="bg2"/>
                </a:solidFill>
                <a:sym typeface="Wingdings 2" panose="05020102010507070707" pitchFamily="18" charset="2"/>
              </a:rPr>
              <a:t>   B: </a:t>
            </a:r>
            <a:r>
              <a:rPr lang="en-US" altLang="zh-CN" sz="2400" b="1" u="sng" dirty="0" smtClean="0">
                <a:solidFill>
                  <a:srgbClr val="0000FF"/>
                </a:solidFill>
                <a:sym typeface="Wingdings 2" panose="05020102010507070707" pitchFamily="18" charset="2"/>
              </a:rPr>
              <a:t>radar vs. jet fighter (PX)</a:t>
            </a:r>
            <a:r>
              <a:rPr lang="zh-CN" altLang="en-US" sz="2400" b="1" u="sng" dirty="0" smtClean="0">
                <a:solidFill>
                  <a:srgbClr val="0000FF"/>
                </a:solidFill>
                <a:sym typeface="Wingdings 2" panose="05020102010507070707" pitchFamily="18" charset="2"/>
              </a:rPr>
              <a:t>（</a:t>
            </a:r>
            <a:r>
              <a:rPr lang="en-US" altLang="zh-CN" sz="2400" b="1" u="sng" dirty="0" smtClean="0">
                <a:solidFill>
                  <a:srgbClr val="0000FF"/>
                </a:solidFill>
                <a:sym typeface="Wingdings 2" panose="05020102010507070707" pitchFamily="18" charset="2"/>
              </a:rPr>
              <a:t>1996</a:t>
            </a:r>
            <a:r>
              <a:rPr lang="zh-CN" altLang="en-US" sz="2400" b="1" u="sng" dirty="0" smtClean="0">
                <a:solidFill>
                  <a:srgbClr val="0000FF"/>
                </a:solidFill>
                <a:sym typeface="Wingdings 2" panose="05020102010507070707" pitchFamily="18" charset="2"/>
              </a:rPr>
              <a:t>年）</a:t>
            </a:r>
            <a:endParaRPr lang="en-US" altLang="zh-CN" sz="2400" b="1" u="sng" dirty="0" smtClean="0">
              <a:solidFill>
                <a:srgbClr val="0000FF"/>
              </a:solidFill>
              <a:sym typeface="Wingdings 2" panose="05020102010507070707" pitchFamily="18" charset="2"/>
            </a:endParaRPr>
          </a:p>
          <a:p>
            <a:pPr eaLnBrk="1" hangingPunct="1">
              <a:lnSpc>
                <a:spcPct val="90000"/>
              </a:lnSpc>
              <a:buFontTx/>
              <a:buNone/>
            </a:pPr>
            <a:r>
              <a:rPr lang="en-US" altLang="zh-CN" sz="2400" b="1" dirty="0" smtClean="0">
                <a:solidFill>
                  <a:schemeClr val="bg2"/>
                </a:solidFill>
                <a:sym typeface="Wingdings 2" panose="05020102010507070707" pitchFamily="18" charset="2"/>
              </a:rPr>
              <a:t>        ----cause:  “</a:t>
            </a:r>
            <a:r>
              <a:rPr lang="en-US" altLang="zh-CN" sz="2400" b="1" u="sng" dirty="0" smtClean="0">
                <a:solidFill>
                  <a:schemeClr val="bg2"/>
                </a:solidFill>
                <a:sym typeface="Wingdings 2" panose="05020102010507070707" pitchFamily="18" charset="2"/>
              </a:rPr>
              <a:t>unanticipated use</a:t>
            </a:r>
            <a:r>
              <a:rPr lang="en-US" altLang="zh-CN" sz="2400" b="1" dirty="0" smtClean="0">
                <a:solidFill>
                  <a:schemeClr val="bg2"/>
                </a:solidFill>
                <a:sym typeface="Wingdings 2" panose="05020102010507070707" pitchFamily="18" charset="2"/>
              </a:rPr>
              <a:t>” (</a:t>
            </a:r>
            <a:r>
              <a:rPr lang="zh-CN" altLang="en-US" sz="2400" b="1" dirty="0" smtClean="0">
                <a:solidFill>
                  <a:schemeClr val="bg2"/>
                </a:solidFill>
                <a:sym typeface="Wingdings 2" panose="05020102010507070707" pitchFamily="18" charset="2"/>
              </a:rPr>
              <a:t>软件未能预期的使用</a:t>
            </a:r>
            <a:r>
              <a:rPr lang="en-US" altLang="zh-CN" sz="2400" b="1" dirty="0" smtClean="0">
                <a:solidFill>
                  <a:schemeClr val="bg2"/>
                </a:solidFill>
                <a:sym typeface="Wingdings 2" panose="05020102010507070707" pitchFamily="18" charset="2"/>
              </a:rPr>
              <a:t>)</a:t>
            </a:r>
          </a:p>
        </p:txBody>
      </p:sp>
      <p:sp>
        <p:nvSpPr>
          <p:cNvPr id="68613" name="Text Box 5"/>
          <p:cNvSpPr txBox="1">
            <a:spLocks noChangeArrowheads="1"/>
          </p:cNvSpPr>
          <p:nvPr/>
        </p:nvSpPr>
        <p:spPr bwMode="auto">
          <a:xfrm>
            <a:off x="6588125" y="3573463"/>
            <a:ext cx="2376488" cy="482600"/>
          </a:xfrm>
          <a:prstGeom prst="rect">
            <a:avLst/>
          </a:prstGeom>
          <a:solidFill>
            <a:srgbClr val="CCFFCC"/>
          </a:solidFill>
          <a:ln w="25400">
            <a:solidFill>
              <a:srgbClr val="800000"/>
            </a:solidFill>
            <a:miter lim="800000"/>
            <a:headEnd/>
            <a:tailEnd/>
          </a:ln>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en-US" sz="2400">
                <a:latin typeface="Times New Roman" panose="02020603050405020304" pitchFamily="18" charset="0"/>
              </a:rPr>
              <a:t>计划阶段的问题</a:t>
            </a:r>
          </a:p>
        </p:txBody>
      </p:sp>
      <p:sp>
        <p:nvSpPr>
          <p:cNvPr id="68614" name="Line 6"/>
          <p:cNvSpPr>
            <a:spLocks noChangeShapeType="1"/>
          </p:cNvSpPr>
          <p:nvPr/>
        </p:nvSpPr>
        <p:spPr bwMode="auto">
          <a:xfrm flipH="1">
            <a:off x="8388350" y="4076700"/>
            <a:ext cx="287338" cy="647700"/>
          </a:xfrm>
          <a:prstGeom prst="line">
            <a:avLst/>
          </a:prstGeom>
          <a:noFill/>
          <a:ln w="22225">
            <a:solidFill>
              <a:srgbClr val="800000"/>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68615" name="Text Box 7"/>
          <p:cNvSpPr txBox="1">
            <a:spLocks noChangeArrowheads="1"/>
          </p:cNvSpPr>
          <p:nvPr/>
        </p:nvSpPr>
        <p:spPr bwMode="auto">
          <a:xfrm>
            <a:off x="7524750" y="5445125"/>
            <a:ext cx="1439863" cy="847725"/>
          </a:xfrm>
          <a:prstGeom prst="rect">
            <a:avLst/>
          </a:prstGeom>
          <a:solidFill>
            <a:srgbClr val="CCFFCC"/>
          </a:solidFill>
          <a:ln w="25400">
            <a:solidFill>
              <a:srgbClr val="800000"/>
            </a:solidFill>
            <a:miter lim="800000"/>
            <a:headEnd/>
            <a:tailEnd/>
          </a:ln>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en-US" sz="2400">
                <a:latin typeface="Times New Roman" panose="02020603050405020304" pitchFamily="18" charset="0"/>
              </a:rPr>
              <a:t>设计阶段的问题</a:t>
            </a:r>
          </a:p>
        </p:txBody>
      </p:sp>
      <p:sp>
        <p:nvSpPr>
          <p:cNvPr id="68616" name="Line 8"/>
          <p:cNvSpPr>
            <a:spLocks noChangeShapeType="1"/>
          </p:cNvSpPr>
          <p:nvPr/>
        </p:nvSpPr>
        <p:spPr bwMode="auto">
          <a:xfrm flipH="1">
            <a:off x="6732588" y="6092825"/>
            <a:ext cx="719137" cy="431800"/>
          </a:xfrm>
          <a:prstGeom prst="line">
            <a:avLst/>
          </a:prstGeom>
          <a:noFill/>
          <a:ln w="22225">
            <a:solidFill>
              <a:srgbClr val="800000"/>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9F3023C5-F763-4FC4-A1BF-2C1D2410B021}" type="slidenum">
              <a:rPr kumimoji="0" lang="en-US" altLang="zh-CN" sz="2600" smtClean="0">
                <a:solidFill>
                  <a:schemeClr val="bg1"/>
                </a:solidFill>
              </a:rPr>
              <a:pPr>
                <a:spcBef>
                  <a:spcPct val="0"/>
                </a:spcBef>
                <a:buClrTx/>
                <a:buSzTx/>
                <a:buFontTx/>
                <a:buNone/>
              </a:pPr>
              <a:t>44</a:t>
            </a:fld>
            <a:endParaRPr kumimoji="0" lang="en-US" altLang="zh-CN" sz="2600" smtClean="0">
              <a:solidFill>
                <a:schemeClr val="bg1"/>
              </a:solidFill>
            </a:endParaRPr>
          </a:p>
        </p:txBody>
      </p:sp>
      <p:sp>
        <p:nvSpPr>
          <p:cNvPr id="70659" name="Rectangle 2"/>
          <p:cNvSpPr>
            <a:spLocks noGrp="1" noChangeArrowheads="1"/>
          </p:cNvSpPr>
          <p:nvPr>
            <p:ph type="title"/>
          </p:nvPr>
        </p:nvSpPr>
        <p:spPr/>
        <p:txBody>
          <a:bodyPr/>
          <a:lstStyle/>
          <a:p>
            <a:pPr eaLnBrk="1" hangingPunct="1"/>
            <a:r>
              <a:rPr lang="en-US" altLang="zh-CN" sz="3200" smtClean="0"/>
              <a:t>Chapter 1  Why Software Engineering</a:t>
            </a:r>
          </a:p>
        </p:txBody>
      </p:sp>
      <p:sp>
        <p:nvSpPr>
          <p:cNvPr id="70660" name="Rectangle 3"/>
          <p:cNvSpPr>
            <a:spLocks noGrp="1" noChangeArrowheads="1"/>
          </p:cNvSpPr>
          <p:nvPr>
            <p:ph type="body" idx="1"/>
          </p:nvPr>
        </p:nvSpPr>
        <p:spPr>
          <a:xfrm>
            <a:off x="762000" y="1752600"/>
            <a:ext cx="8382000" cy="5105400"/>
          </a:xfrm>
        </p:spPr>
        <p:txBody>
          <a:bodyPr/>
          <a:lstStyle/>
          <a:p>
            <a:pPr eaLnBrk="1" hangingPunct="1">
              <a:lnSpc>
                <a:spcPct val="80000"/>
              </a:lnSpc>
              <a:buFontTx/>
              <a:buNone/>
            </a:pPr>
            <a:r>
              <a:rPr lang="en-US" altLang="zh-CN" sz="2400" b="1" smtClean="0">
                <a:solidFill>
                  <a:schemeClr val="bg2"/>
                </a:solidFill>
                <a:sym typeface="Wingdings 2" panose="05020102010507070707" pitchFamily="18" charset="2"/>
              </a:rPr>
              <a:t> Zero-defect software(</a:t>
            </a:r>
            <a:r>
              <a:rPr lang="zh-CN" altLang="en-US" sz="2400" b="1" smtClean="0">
                <a:solidFill>
                  <a:schemeClr val="bg2"/>
                </a:solidFill>
                <a:sym typeface="Wingdings 2" panose="05020102010507070707" pitchFamily="18" charset="2"/>
              </a:rPr>
              <a:t>零缺陷软件</a:t>
            </a:r>
            <a:r>
              <a:rPr lang="en-US" altLang="zh-CN" sz="2400" b="1" smtClean="0">
                <a:solidFill>
                  <a:schemeClr val="bg2"/>
                </a:solidFill>
                <a:sym typeface="Wingdings 2" panose="05020102010507070707" pitchFamily="18" charset="2"/>
              </a:rPr>
              <a:t>) : </a:t>
            </a:r>
          </a:p>
          <a:p>
            <a:pPr eaLnBrk="1" hangingPunct="1">
              <a:lnSpc>
                <a:spcPct val="80000"/>
              </a:lnSpc>
              <a:buFontTx/>
              <a:buNone/>
            </a:pPr>
            <a:r>
              <a:rPr lang="en-US" altLang="zh-CN" sz="2400" b="1" smtClean="0">
                <a:solidFill>
                  <a:schemeClr val="bg2"/>
                </a:solidFill>
                <a:cs typeface="Arial" panose="020B0604020202020204" pitchFamily="34" charset="0"/>
                <a:sym typeface="Wingdings 2" panose="05020102010507070707" pitchFamily="18" charset="2"/>
              </a:rPr>
              <a:t>        ---- </a:t>
            </a:r>
            <a:r>
              <a:rPr lang="en-US" altLang="zh-CN" sz="2400" b="1" smtClean="0">
                <a:solidFill>
                  <a:schemeClr val="bg2"/>
                </a:solidFill>
                <a:sym typeface="Wingdings 2" panose="05020102010507070707" pitchFamily="18" charset="2"/>
              </a:rPr>
              <a:t>is impossible , </a:t>
            </a:r>
            <a:r>
              <a:rPr lang="en-US" altLang="zh-CN" sz="2400" b="1" smtClean="0">
                <a:solidFill>
                  <a:schemeClr val="bg2"/>
                </a:solidFill>
                <a:cs typeface="Arial" panose="020B0604020202020204" pitchFamily="34" charset="0"/>
                <a:sym typeface="Wingdings 2" panose="05020102010507070707" pitchFamily="18" charset="2"/>
              </a:rPr>
              <a:t>because of “market forces”</a:t>
            </a:r>
          </a:p>
          <a:p>
            <a:pPr eaLnBrk="1" hangingPunct="1">
              <a:lnSpc>
                <a:spcPct val="80000"/>
              </a:lnSpc>
              <a:buFontTx/>
              <a:buNone/>
            </a:pPr>
            <a:r>
              <a:rPr lang="en-US" altLang="zh-CN" sz="2000" b="1" smtClean="0">
                <a:solidFill>
                  <a:schemeClr val="bg2"/>
                </a:solidFill>
                <a:cs typeface="Arial" panose="020B0604020202020204" pitchFamily="34" charset="0"/>
                <a:sym typeface="Wingdings 2" panose="05020102010507070707" pitchFamily="18" charset="2"/>
              </a:rPr>
              <a:t>⑦ </a:t>
            </a:r>
            <a:r>
              <a:rPr lang="en-US" altLang="zh-CN" sz="2400" b="1" smtClean="0">
                <a:solidFill>
                  <a:schemeClr val="bg2"/>
                </a:solidFill>
                <a:cs typeface="Arial" panose="020B0604020202020204" pitchFamily="34" charset="0"/>
                <a:sym typeface="Wingdings 2" panose="05020102010507070707" pitchFamily="18" charset="2"/>
              </a:rPr>
              <a:t>Discussing about “bugs”</a:t>
            </a:r>
          </a:p>
          <a:p>
            <a:pPr eaLnBrk="1" hangingPunct="1">
              <a:lnSpc>
                <a:spcPct val="80000"/>
              </a:lnSpc>
              <a:buFontTx/>
              <a:buNone/>
            </a:pPr>
            <a:r>
              <a:rPr lang="en-US" altLang="zh-CN" sz="2400" b="1" smtClean="0">
                <a:solidFill>
                  <a:schemeClr val="bg2"/>
                </a:solidFill>
                <a:cs typeface="Arial" panose="020B0604020202020204" pitchFamily="34" charset="0"/>
                <a:sym typeface="Wingdings 2" panose="05020102010507070707" pitchFamily="18" charset="2"/>
              </a:rPr>
              <a:t>   A: fixing(</a:t>
            </a:r>
            <a:r>
              <a:rPr lang="zh-CN" altLang="en-US" sz="2400" b="1" smtClean="0">
                <a:solidFill>
                  <a:schemeClr val="bg2"/>
                </a:solidFill>
                <a:sym typeface="Wingdings 2" panose="05020102010507070707" pitchFamily="18" charset="2"/>
              </a:rPr>
              <a:t>改正</a:t>
            </a:r>
            <a:r>
              <a:rPr lang="en-US" altLang="zh-CN" sz="2400" b="1" smtClean="0">
                <a:solidFill>
                  <a:schemeClr val="bg2"/>
                </a:solidFill>
                <a:cs typeface="Arial" panose="020B0604020202020204" pitchFamily="34" charset="0"/>
                <a:sym typeface="Wingdings 2" panose="05020102010507070707" pitchFamily="18" charset="2"/>
              </a:rPr>
              <a:t>) is more difficult than rewriting(</a:t>
            </a:r>
            <a:r>
              <a:rPr lang="zh-CN" altLang="en-US" sz="2400" b="1" smtClean="0">
                <a:solidFill>
                  <a:schemeClr val="bg2"/>
                </a:solidFill>
                <a:sym typeface="Wingdings 2" panose="05020102010507070707" pitchFamily="18" charset="2"/>
              </a:rPr>
              <a:t>重写</a:t>
            </a:r>
            <a:r>
              <a:rPr lang="en-US" altLang="zh-CN" sz="2400" b="1" smtClean="0">
                <a:solidFill>
                  <a:schemeClr val="bg2"/>
                </a:solidFill>
                <a:cs typeface="Arial" panose="020B0604020202020204" pitchFamily="34" charset="0"/>
                <a:sym typeface="Wingdings 2" panose="05020102010507070707" pitchFamily="18" charset="2"/>
              </a:rPr>
              <a:t>) </a:t>
            </a:r>
          </a:p>
          <a:p>
            <a:pPr eaLnBrk="1" hangingPunct="1">
              <a:lnSpc>
                <a:spcPct val="80000"/>
              </a:lnSpc>
              <a:buFontTx/>
              <a:buNone/>
            </a:pPr>
            <a:r>
              <a:rPr lang="en-US" altLang="zh-CN" sz="2400" b="1" smtClean="0">
                <a:solidFill>
                  <a:schemeClr val="bg2"/>
                </a:solidFill>
                <a:cs typeface="Arial" panose="020B0604020202020204" pitchFamily="34" charset="0"/>
                <a:sym typeface="Wingdings 2" panose="05020102010507070707" pitchFamily="18" charset="2"/>
              </a:rPr>
              <a:t>   B: error correcting is costly (the activity in the latter </a:t>
            </a:r>
          </a:p>
          <a:p>
            <a:pPr eaLnBrk="1" hangingPunct="1">
              <a:lnSpc>
                <a:spcPct val="80000"/>
              </a:lnSpc>
              <a:buFontTx/>
              <a:buNone/>
            </a:pPr>
            <a:r>
              <a:rPr lang="en-US" altLang="zh-CN" sz="2400" b="1" smtClean="0">
                <a:solidFill>
                  <a:schemeClr val="bg2"/>
                </a:solidFill>
                <a:cs typeface="Arial" panose="020B0604020202020204" pitchFamily="34" charset="0"/>
                <a:sym typeface="Wingdings 2" panose="05020102010507070707" pitchFamily="18" charset="2"/>
              </a:rPr>
              <a:t>        period of life cycle is more costly)</a:t>
            </a:r>
          </a:p>
          <a:p>
            <a:pPr eaLnBrk="1" hangingPunct="1">
              <a:lnSpc>
                <a:spcPct val="80000"/>
              </a:lnSpc>
              <a:buFontTx/>
              <a:buNone/>
            </a:pPr>
            <a:r>
              <a:rPr lang="en-US" altLang="zh-CN" sz="2400" b="1" smtClean="0">
                <a:solidFill>
                  <a:schemeClr val="bg2"/>
                </a:solidFill>
                <a:cs typeface="Arial" panose="020B0604020202020204" pitchFamily="34" charset="0"/>
                <a:sym typeface="Wingdings 2" panose="05020102010507070707" pitchFamily="18" charset="2"/>
              </a:rPr>
              <a:t>   C: </a:t>
            </a:r>
            <a:r>
              <a:rPr lang="en-US" altLang="zh-CN" sz="2400" b="1" u="sng" smtClean="0">
                <a:solidFill>
                  <a:srgbClr val="0000FF"/>
                </a:solidFill>
                <a:ea typeface="Arial Unicode MS" panose="020B0604020202020204" pitchFamily="34" charset="-122"/>
                <a:cs typeface="Arial Unicode MS" panose="020B0604020202020204" pitchFamily="34" charset="-122"/>
                <a:sym typeface="Wingdings 2" panose="05020102010507070707" pitchFamily="18" charset="2"/>
              </a:rPr>
              <a:t>review</a:t>
            </a:r>
            <a:r>
              <a:rPr lang="en-US" altLang="zh-CN" sz="2400" b="1" smtClean="0">
                <a:solidFill>
                  <a:schemeClr val="bg2"/>
                </a:solidFill>
                <a:cs typeface="Arial" panose="020B0604020202020204" pitchFamily="34" charset="0"/>
                <a:sym typeface="Wingdings 2" panose="05020102010507070707" pitchFamily="18" charset="2"/>
              </a:rPr>
              <a:t>(</a:t>
            </a:r>
            <a:r>
              <a:rPr lang="zh-CN" altLang="en-US" sz="2400" b="1" smtClean="0">
                <a:solidFill>
                  <a:schemeClr val="bg2"/>
                </a:solidFill>
                <a:sym typeface="Wingdings 2" panose="05020102010507070707" pitchFamily="18" charset="2"/>
              </a:rPr>
              <a:t>复审</a:t>
            </a:r>
            <a:r>
              <a:rPr lang="en-US" altLang="zh-CN" sz="2400" b="1" smtClean="0">
                <a:solidFill>
                  <a:schemeClr val="bg2"/>
                </a:solidFill>
                <a:cs typeface="Arial" panose="020B0604020202020204" pitchFamily="34" charset="0"/>
                <a:sym typeface="Wingdings 2" panose="05020102010507070707" pitchFamily="18" charset="2"/>
              </a:rPr>
              <a:t>) is very important </a:t>
            </a:r>
          </a:p>
          <a:p>
            <a:pPr eaLnBrk="1" hangingPunct="1">
              <a:lnSpc>
                <a:spcPct val="80000"/>
              </a:lnSpc>
              <a:buFontTx/>
              <a:buNone/>
            </a:pPr>
            <a:r>
              <a:rPr lang="en-US" altLang="zh-CN" sz="2400" b="1" smtClean="0">
                <a:solidFill>
                  <a:schemeClr val="bg2"/>
                </a:solidFill>
                <a:cs typeface="Arial" panose="020B0604020202020204" pitchFamily="34" charset="0"/>
                <a:sym typeface="Wingdings 2" panose="05020102010507070707" pitchFamily="18" charset="2"/>
              </a:rPr>
              <a:t>        ----is a criteria(</a:t>
            </a:r>
            <a:r>
              <a:rPr lang="zh-CN" altLang="en-US" sz="2400" b="1" smtClean="0">
                <a:solidFill>
                  <a:schemeClr val="bg2"/>
                </a:solidFill>
                <a:sym typeface="Wingdings 2" panose="05020102010507070707" pitchFamily="18" charset="2"/>
              </a:rPr>
              <a:t>规范</a:t>
            </a:r>
            <a:r>
              <a:rPr lang="en-US" altLang="zh-CN" sz="2400" b="1" smtClean="0">
                <a:solidFill>
                  <a:schemeClr val="bg2"/>
                </a:solidFill>
                <a:cs typeface="Arial" panose="020B0604020202020204" pitchFamily="34" charset="0"/>
                <a:sym typeface="Wingdings 2" panose="05020102010507070707" pitchFamily="18" charset="2"/>
              </a:rPr>
              <a:t>)  in formal developing team </a:t>
            </a:r>
          </a:p>
          <a:p>
            <a:pPr eaLnBrk="1" hangingPunct="1">
              <a:lnSpc>
                <a:spcPct val="80000"/>
              </a:lnSpc>
              <a:buFontTx/>
              <a:buNone/>
            </a:pPr>
            <a:r>
              <a:rPr lang="en-US" altLang="zh-CN" sz="2400" b="1" smtClean="0">
                <a:solidFill>
                  <a:schemeClr val="bg2"/>
                </a:solidFill>
                <a:cs typeface="Arial" panose="020B0604020202020204" pitchFamily="34" charset="0"/>
                <a:sym typeface="Wingdings 2" panose="05020102010507070707" pitchFamily="18" charset="2"/>
              </a:rPr>
              <a:t>        ----classes and statistics </a:t>
            </a:r>
            <a:r>
              <a:rPr lang="en-US" altLang="zh-CN" sz="2400" b="1" smtClean="0">
                <a:solidFill>
                  <a:schemeClr val="bg2"/>
                </a:solidFill>
                <a:cs typeface="Arial" panose="020B0604020202020204" pitchFamily="34" charset="0"/>
                <a:sym typeface="Wingdings" panose="05000000000000000000" pitchFamily="2" charset="2"/>
              </a:rPr>
              <a:t>(</a:t>
            </a:r>
            <a:r>
              <a:rPr lang="zh-CN" altLang="en-US" sz="2400" b="1" smtClean="0">
                <a:solidFill>
                  <a:schemeClr val="bg2"/>
                </a:solidFill>
                <a:sym typeface="Wingdings" panose="05000000000000000000" pitchFamily="2" charset="2"/>
              </a:rPr>
              <a:t>分类及统计数字</a:t>
            </a:r>
            <a:r>
              <a:rPr lang="en-US" altLang="zh-CN" sz="2400" b="1" smtClean="0">
                <a:solidFill>
                  <a:schemeClr val="bg2"/>
                </a:solidFill>
                <a:cs typeface="Arial" panose="020B0604020202020204" pitchFamily="34" charset="0"/>
                <a:sym typeface="Wingdings" panose="05000000000000000000" pitchFamily="2" charset="2"/>
              </a:rPr>
              <a:t>)</a:t>
            </a:r>
            <a:endParaRPr lang="en-US" altLang="zh-CN" sz="2400" b="1" smtClean="0">
              <a:solidFill>
                <a:schemeClr val="bg2"/>
              </a:solidFill>
              <a:cs typeface="Arial" panose="020B0604020202020204" pitchFamily="34" charset="0"/>
              <a:sym typeface="Wingdings 2" panose="05020102010507070707" pitchFamily="18" charset="2"/>
            </a:endParaRPr>
          </a:p>
          <a:p>
            <a:pPr lvl="3" eaLnBrk="1" hangingPunct="1">
              <a:lnSpc>
                <a:spcPct val="80000"/>
              </a:lnSpc>
              <a:buClr>
                <a:srgbClr val="CC0000"/>
              </a:buClr>
              <a:buSzPct val="90000"/>
              <a:buFont typeface="Wingdings" panose="05000000000000000000" pitchFamily="2" charset="2"/>
              <a:buChar char="v"/>
            </a:pPr>
            <a:r>
              <a:rPr lang="en-US" altLang="zh-CN" sz="2400" b="1" smtClean="0">
                <a:solidFill>
                  <a:schemeClr val="bg2"/>
                </a:solidFill>
                <a:cs typeface="Arial" panose="020B0604020202020204" pitchFamily="34" charset="0"/>
                <a:sym typeface="Wingdings 2" panose="05020102010507070707" pitchFamily="18" charset="2"/>
              </a:rPr>
              <a:t>Self check</a:t>
            </a:r>
            <a:r>
              <a:rPr lang="en-US" altLang="zh-CN" sz="2400" b="1" smtClean="0">
                <a:solidFill>
                  <a:schemeClr val="bg2"/>
                </a:solidFill>
                <a:cs typeface="Arial" panose="020B0604020202020204" pitchFamily="34" charset="0"/>
                <a:sym typeface="Wingdings" panose="05000000000000000000" pitchFamily="2" charset="2"/>
              </a:rPr>
              <a:t>: (by </a:t>
            </a:r>
            <a:r>
              <a:rPr lang="en-US" altLang="zh-CN" sz="2400" b="1" smtClean="0">
                <a:solidFill>
                  <a:schemeClr val="bg2"/>
                </a:solidFill>
                <a:cs typeface="Arial" panose="020B0604020202020204" pitchFamily="34" charset="0"/>
                <a:sym typeface="Wingdings 2" panose="05020102010507070707" pitchFamily="18" charset="2"/>
              </a:rPr>
              <a:t>running test cases)</a:t>
            </a:r>
          </a:p>
          <a:p>
            <a:pPr lvl="3" eaLnBrk="1" hangingPunct="1">
              <a:lnSpc>
                <a:spcPct val="80000"/>
              </a:lnSpc>
              <a:buClr>
                <a:srgbClr val="CC0000"/>
              </a:buClr>
              <a:buSzPct val="90000"/>
              <a:buFont typeface="Wingdings" panose="05000000000000000000" pitchFamily="2" charset="2"/>
              <a:buNone/>
            </a:pPr>
            <a:r>
              <a:rPr lang="en-US" altLang="zh-CN" sz="2400" b="1" smtClean="0">
                <a:solidFill>
                  <a:schemeClr val="bg2"/>
                </a:solidFill>
                <a:cs typeface="Arial" panose="020B0604020202020204" pitchFamily="34" charset="0"/>
                <a:sym typeface="Wingdings 2" panose="05020102010507070707" pitchFamily="18" charset="2"/>
              </a:rPr>
              <a:t>    ---- reveal 1/5 faults </a:t>
            </a:r>
          </a:p>
          <a:p>
            <a:pPr lvl="3" eaLnBrk="1" hangingPunct="1">
              <a:lnSpc>
                <a:spcPct val="80000"/>
              </a:lnSpc>
              <a:buClr>
                <a:srgbClr val="CC0000"/>
              </a:buClr>
              <a:buSzPct val="90000"/>
              <a:buFont typeface="Wingdings" panose="05000000000000000000" pitchFamily="2" charset="2"/>
              <a:buChar char="v"/>
            </a:pPr>
            <a:r>
              <a:rPr lang="en-US" altLang="zh-CN" sz="2400" b="1" smtClean="0">
                <a:solidFill>
                  <a:schemeClr val="bg2"/>
                </a:solidFill>
                <a:cs typeface="Arial" panose="020B0604020202020204" pitchFamily="34" charset="0"/>
                <a:sym typeface="Wingdings 2" panose="05020102010507070707" pitchFamily="18" charset="2"/>
              </a:rPr>
              <a:t>Peer review (by colleagues)</a:t>
            </a:r>
          </a:p>
          <a:p>
            <a:pPr lvl="3" eaLnBrk="1" hangingPunct="1">
              <a:lnSpc>
                <a:spcPct val="80000"/>
              </a:lnSpc>
              <a:buClr>
                <a:srgbClr val="CC0000"/>
              </a:buClr>
              <a:buSzPct val="90000"/>
              <a:buFont typeface="Wingdings" panose="05000000000000000000" pitchFamily="2" charset="2"/>
              <a:buNone/>
            </a:pPr>
            <a:r>
              <a:rPr lang="en-US" altLang="zh-CN" sz="2400" b="1" smtClean="0">
                <a:solidFill>
                  <a:schemeClr val="bg2"/>
                </a:solidFill>
                <a:cs typeface="Arial" panose="020B0604020202020204" pitchFamily="34" charset="0"/>
                <a:sym typeface="Wingdings 2" panose="05020102010507070707" pitchFamily="18" charset="2"/>
              </a:rPr>
              <a:t>    ---- reveal 4/5 faults   </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75D34C51-EC00-4A5D-86C2-B1165CE1A26D}" type="slidenum">
              <a:rPr kumimoji="0" lang="en-US" altLang="zh-CN" sz="2600" smtClean="0">
                <a:solidFill>
                  <a:schemeClr val="bg1"/>
                </a:solidFill>
              </a:rPr>
              <a:pPr>
                <a:spcBef>
                  <a:spcPct val="0"/>
                </a:spcBef>
                <a:buClrTx/>
                <a:buSzTx/>
                <a:buFontTx/>
                <a:buNone/>
              </a:pPr>
              <a:t>45</a:t>
            </a:fld>
            <a:endParaRPr kumimoji="0" lang="en-US" altLang="zh-CN" sz="2600" smtClean="0">
              <a:solidFill>
                <a:schemeClr val="bg1"/>
              </a:solidFill>
            </a:endParaRPr>
          </a:p>
        </p:txBody>
      </p:sp>
      <p:sp>
        <p:nvSpPr>
          <p:cNvPr id="72707" name="Rectangle 2"/>
          <p:cNvSpPr>
            <a:spLocks noGrp="1" noChangeArrowheads="1"/>
          </p:cNvSpPr>
          <p:nvPr>
            <p:ph type="title"/>
          </p:nvPr>
        </p:nvSpPr>
        <p:spPr/>
        <p:txBody>
          <a:bodyPr/>
          <a:lstStyle/>
          <a:p>
            <a:pPr eaLnBrk="1" hangingPunct="1"/>
            <a:r>
              <a:rPr lang="en-US" altLang="zh-CN" sz="3200" smtClean="0"/>
              <a:t>Chapter 1  Why Software Engineering</a:t>
            </a:r>
          </a:p>
        </p:txBody>
      </p:sp>
      <p:sp>
        <p:nvSpPr>
          <p:cNvPr id="72708" name="Rectangle 3"/>
          <p:cNvSpPr>
            <a:spLocks noGrp="1" noChangeArrowheads="1"/>
          </p:cNvSpPr>
          <p:nvPr>
            <p:ph type="body" idx="1"/>
          </p:nvPr>
        </p:nvSpPr>
        <p:spPr>
          <a:xfrm>
            <a:off x="762000" y="1752600"/>
            <a:ext cx="8382000" cy="5105400"/>
          </a:xfrm>
        </p:spPr>
        <p:txBody>
          <a:bodyPr/>
          <a:lstStyle/>
          <a:p>
            <a:pPr eaLnBrk="1" hangingPunct="1">
              <a:lnSpc>
                <a:spcPct val="90000"/>
              </a:lnSpc>
              <a:buFontTx/>
              <a:buNone/>
            </a:pPr>
            <a:r>
              <a:rPr lang="en-US" altLang="zh-CN" b="1" dirty="0" smtClean="0"/>
              <a:t>1.3 What is good software ? (</a:t>
            </a:r>
            <a:r>
              <a:rPr lang="zh-CN" altLang="en-US" b="1" dirty="0" smtClean="0"/>
              <a:t>什么是高质量软件</a:t>
            </a:r>
            <a:r>
              <a:rPr lang="en-US" altLang="zh-CN" b="1" dirty="0" smtClean="0"/>
              <a:t>)</a:t>
            </a:r>
          </a:p>
          <a:p>
            <a:pPr eaLnBrk="1" hangingPunct="1">
              <a:lnSpc>
                <a:spcPct val="90000"/>
              </a:lnSpc>
              <a:buClr>
                <a:srgbClr val="0000FF"/>
              </a:buClr>
              <a:buSzPct val="120000"/>
              <a:buFont typeface="Wingdings" panose="05000000000000000000" pitchFamily="2" charset="2"/>
              <a:buChar char="§"/>
            </a:pPr>
            <a:r>
              <a:rPr lang="en-US" altLang="zh-CN" sz="2400" b="1" dirty="0" smtClean="0"/>
              <a:t>Purpose (about SE)------assure software has quality and utility (</a:t>
            </a:r>
            <a:r>
              <a:rPr lang="en-US" altLang="zh-CN" sz="2400" b="1" dirty="0" smtClean="0">
                <a:solidFill>
                  <a:srgbClr val="0000FF"/>
                </a:solidFill>
              </a:rPr>
              <a:t>SE</a:t>
            </a:r>
            <a:r>
              <a:rPr lang="zh-CN" altLang="en-US" sz="2400" b="1" u="sng" dirty="0" smtClean="0">
                <a:solidFill>
                  <a:srgbClr val="000000"/>
                </a:solidFill>
              </a:rPr>
              <a:t>确保软件具有技术高质量和实际商业价值</a:t>
            </a:r>
            <a:r>
              <a:rPr lang="en-US" altLang="zh-CN" sz="2400" b="1" dirty="0" smtClean="0"/>
              <a:t>) </a:t>
            </a:r>
          </a:p>
          <a:p>
            <a:pPr eaLnBrk="1" hangingPunct="1">
              <a:lnSpc>
                <a:spcPct val="90000"/>
              </a:lnSpc>
              <a:buClr>
                <a:srgbClr val="0000FF"/>
              </a:buClr>
              <a:buSzPct val="120000"/>
              <a:buFont typeface="Wingdings" panose="05000000000000000000" pitchFamily="2" charset="2"/>
              <a:buChar char="§"/>
            </a:pPr>
            <a:r>
              <a:rPr lang="en-US" altLang="zh-CN" sz="2400" b="1" dirty="0" smtClean="0"/>
              <a:t>What we mean by high-quality? </a:t>
            </a:r>
          </a:p>
          <a:p>
            <a:pPr lvl="1" eaLnBrk="1" hangingPunct="1">
              <a:lnSpc>
                <a:spcPct val="90000"/>
              </a:lnSpc>
              <a:buClr>
                <a:srgbClr val="0000FF"/>
              </a:buClr>
              <a:buSzPct val="70000"/>
              <a:buFont typeface="Wingdings" panose="05000000000000000000" pitchFamily="2" charset="2"/>
              <a:buChar char="v"/>
            </a:pPr>
            <a:r>
              <a:rPr lang="en-US" altLang="zh-CN" b="1" dirty="0" smtClean="0"/>
              <a:t>different perspectives----sidebar 1.2 </a:t>
            </a:r>
          </a:p>
          <a:p>
            <a:pPr lvl="1" eaLnBrk="1" hangingPunct="1">
              <a:lnSpc>
                <a:spcPct val="90000"/>
              </a:lnSpc>
              <a:buClr>
                <a:srgbClr val="0000FF"/>
              </a:buClr>
              <a:buSzPct val="70000"/>
              <a:buFont typeface="Wingdings" panose="05000000000000000000" pitchFamily="2" charset="2"/>
              <a:buChar char="v"/>
            </a:pPr>
            <a:r>
              <a:rPr lang="en-US" altLang="zh-CN" b="1" dirty="0" smtClean="0"/>
              <a:t>different context(</a:t>
            </a:r>
            <a:r>
              <a:rPr lang="zh-CN" altLang="en-US" b="1" dirty="0" smtClean="0"/>
              <a:t>应用背景</a:t>
            </a:r>
            <a:r>
              <a:rPr lang="en-US" altLang="zh-CN" b="1" dirty="0" smtClean="0"/>
              <a:t>) have different answer about quality (P10) ------</a:t>
            </a:r>
            <a:r>
              <a:rPr lang="zh-CN" altLang="en-US" b="1" dirty="0" smtClean="0"/>
              <a:t>字处理软件的容错程度在安全攸关的系统中，则可能是无法接受的！</a:t>
            </a:r>
            <a:endParaRPr lang="en-US" altLang="zh-CN" b="1" dirty="0" smtClean="0"/>
          </a:p>
          <a:p>
            <a:pPr eaLnBrk="1" hangingPunct="1">
              <a:lnSpc>
                <a:spcPct val="90000"/>
              </a:lnSpc>
              <a:buClr>
                <a:srgbClr val="0000FF"/>
              </a:buClr>
              <a:buSzPct val="120000"/>
              <a:buFont typeface="Wingdings" panose="05000000000000000000" pitchFamily="2" charset="2"/>
              <a:buChar char="§"/>
            </a:pPr>
            <a:r>
              <a:rPr lang="en-US" altLang="zh-CN" sz="2400" b="1" dirty="0" smtClean="0"/>
              <a:t>conclusion</a:t>
            </a:r>
            <a:r>
              <a:rPr lang="en-US" altLang="zh-CN" sz="2400" b="1" dirty="0" smtClean="0">
                <a:sym typeface="Wingdings" panose="05000000000000000000" pitchFamily="2" charset="2"/>
              </a:rPr>
              <a:t> : made by special issue of </a:t>
            </a:r>
            <a:r>
              <a:rPr lang="en-US" altLang="zh-CN" sz="2400" b="1" u="sng" dirty="0" smtClean="0">
                <a:sym typeface="Wingdings" panose="05000000000000000000" pitchFamily="2" charset="2"/>
              </a:rPr>
              <a:t>IEEE</a:t>
            </a:r>
            <a:r>
              <a:rPr lang="en-US" altLang="zh-CN" sz="2400" b="1" dirty="0" smtClean="0">
                <a:sym typeface="Wingdings" panose="05000000000000000000" pitchFamily="2" charset="2"/>
              </a:rPr>
              <a:t> software on quality)</a:t>
            </a:r>
          </a:p>
          <a:p>
            <a:pPr lvl="1" eaLnBrk="1" hangingPunct="1">
              <a:lnSpc>
                <a:spcPct val="90000"/>
              </a:lnSpc>
              <a:buClr>
                <a:srgbClr val="0000FF"/>
              </a:buClr>
              <a:buSzPct val="70000"/>
              <a:buFont typeface="Wingdings" panose="05000000000000000000" pitchFamily="2" charset="2"/>
              <a:buChar char="v"/>
            </a:pPr>
            <a:r>
              <a:rPr lang="en-US" altLang="zh-CN" b="1" dirty="0" smtClean="0">
                <a:solidFill>
                  <a:srgbClr val="0000FF"/>
                </a:solidFill>
              </a:rPr>
              <a:t>Quality of the product</a:t>
            </a:r>
          </a:p>
          <a:p>
            <a:pPr lvl="1" eaLnBrk="1" hangingPunct="1">
              <a:lnSpc>
                <a:spcPct val="90000"/>
              </a:lnSpc>
              <a:buClr>
                <a:srgbClr val="0000FF"/>
              </a:buClr>
              <a:buSzPct val="70000"/>
              <a:buFont typeface="Wingdings" panose="05000000000000000000" pitchFamily="2" charset="2"/>
              <a:buChar char="v"/>
            </a:pPr>
            <a:r>
              <a:rPr lang="en-US" altLang="zh-CN" b="1" dirty="0" smtClean="0">
                <a:solidFill>
                  <a:srgbClr val="0000FF"/>
                </a:solidFill>
              </a:rPr>
              <a:t>Quality of the process  </a:t>
            </a:r>
          </a:p>
          <a:p>
            <a:pPr lvl="1" eaLnBrk="1" hangingPunct="1">
              <a:lnSpc>
                <a:spcPct val="90000"/>
              </a:lnSpc>
              <a:buClr>
                <a:srgbClr val="0000FF"/>
              </a:buClr>
              <a:buSzPct val="70000"/>
              <a:buFont typeface="Wingdings" panose="05000000000000000000" pitchFamily="2" charset="2"/>
              <a:buChar char="v"/>
            </a:pPr>
            <a:r>
              <a:rPr lang="en-US" altLang="zh-CN" b="1" dirty="0" smtClean="0">
                <a:solidFill>
                  <a:srgbClr val="0000FF"/>
                </a:solidFill>
              </a:rPr>
              <a:t>Business value  </a:t>
            </a:r>
            <a:endParaRPr lang="en-US" altLang="zh-CN" sz="2000" b="1" dirty="0" smtClean="0">
              <a:solidFill>
                <a:srgbClr val="0000FF"/>
              </a:solidFill>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B8E3CF69-3FF2-4F88-8177-250F5F35DFB5}" type="slidenum">
              <a:rPr kumimoji="0" lang="en-US" altLang="zh-CN" sz="2600" smtClean="0">
                <a:solidFill>
                  <a:schemeClr val="bg1"/>
                </a:solidFill>
              </a:rPr>
              <a:pPr>
                <a:spcBef>
                  <a:spcPct val="0"/>
                </a:spcBef>
                <a:buClrTx/>
                <a:buSzTx/>
                <a:buFontTx/>
                <a:buNone/>
              </a:pPr>
              <a:t>46</a:t>
            </a:fld>
            <a:endParaRPr kumimoji="0" lang="en-US" altLang="zh-CN" sz="2600" smtClean="0">
              <a:solidFill>
                <a:schemeClr val="bg1"/>
              </a:solidFill>
            </a:endParaRPr>
          </a:p>
        </p:txBody>
      </p:sp>
      <p:sp>
        <p:nvSpPr>
          <p:cNvPr id="74755" name="Rectangle 2"/>
          <p:cNvSpPr>
            <a:spLocks noGrp="1" noChangeArrowheads="1"/>
          </p:cNvSpPr>
          <p:nvPr>
            <p:ph type="title"/>
          </p:nvPr>
        </p:nvSpPr>
        <p:spPr/>
        <p:txBody>
          <a:bodyPr/>
          <a:lstStyle/>
          <a:p>
            <a:pPr eaLnBrk="1" hangingPunct="1"/>
            <a:r>
              <a:rPr lang="en-US" altLang="zh-CN" sz="3200" smtClean="0"/>
              <a:t>Chapter 1  Why Software Engineering</a:t>
            </a:r>
          </a:p>
        </p:txBody>
      </p:sp>
      <p:sp>
        <p:nvSpPr>
          <p:cNvPr id="74756" name="Rectangle 3"/>
          <p:cNvSpPr>
            <a:spLocks noGrp="1" noChangeArrowheads="1"/>
          </p:cNvSpPr>
          <p:nvPr>
            <p:ph type="body" idx="1"/>
          </p:nvPr>
        </p:nvSpPr>
        <p:spPr>
          <a:xfrm>
            <a:off x="762000" y="1752600"/>
            <a:ext cx="8382000" cy="5105400"/>
          </a:xfrm>
        </p:spPr>
        <p:txBody>
          <a:bodyPr/>
          <a:lstStyle/>
          <a:p>
            <a:pPr eaLnBrk="1" hangingPunct="1">
              <a:buFontTx/>
              <a:buNone/>
            </a:pPr>
            <a:r>
              <a:rPr lang="en-US" altLang="zh-CN" sz="2400" b="1" smtClean="0">
                <a:solidFill>
                  <a:schemeClr val="bg2"/>
                </a:solidFill>
                <a:sym typeface="Wingdings 2" panose="05020102010507070707" pitchFamily="18" charset="2"/>
              </a:rPr>
              <a:t> </a:t>
            </a:r>
            <a:r>
              <a:rPr lang="en-US" altLang="zh-CN" sz="2400" b="1" u="sng" smtClean="0">
                <a:solidFill>
                  <a:srgbClr val="FF0066"/>
                </a:solidFill>
                <a:sym typeface="Wingdings 2" panose="05020102010507070707" pitchFamily="18" charset="2"/>
              </a:rPr>
              <a:t>The quality of the product</a:t>
            </a:r>
            <a:r>
              <a:rPr lang="zh-CN" altLang="en-US" sz="2400" b="1" smtClean="0">
                <a:solidFill>
                  <a:schemeClr val="bg2"/>
                </a:solidFill>
                <a:sym typeface="Wingdings 2" panose="05020102010507070707" pitchFamily="18" charset="2"/>
              </a:rPr>
              <a:t>（最终</a:t>
            </a:r>
            <a:r>
              <a:rPr lang="en-US" altLang="zh-CN" sz="2400" b="1" smtClean="0">
                <a:solidFill>
                  <a:schemeClr val="bg2"/>
                </a:solidFill>
                <a:sym typeface="Wingdings 2" panose="05020102010507070707" pitchFamily="18" charset="2"/>
              </a:rPr>
              <a:t>)</a:t>
            </a:r>
            <a:r>
              <a:rPr lang="zh-CN" altLang="en-US" sz="2400" b="1" u="sng" smtClean="0">
                <a:solidFill>
                  <a:srgbClr val="0000FF"/>
                </a:solidFill>
                <a:sym typeface="Wingdings 2" panose="05020102010507070707" pitchFamily="18" charset="2"/>
              </a:rPr>
              <a:t>产品</a:t>
            </a:r>
            <a:r>
              <a:rPr lang="zh-CN" altLang="en-US" sz="2400" b="1" smtClean="0">
                <a:solidFill>
                  <a:schemeClr val="bg2"/>
                </a:solidFill>
                <a:sym typeface="Wingdings 2" panose="05020102010507070707" pitchFamily="18" charset="2"/>
              </a:rPr>
              <a:t>的质量</a:t>
            </a:r>
          </a:p>
          <a:p>
            <a:pPr eaLnBrk="1" hangingPunct="1">
              <a:buFontTx/>
              <a:buNone/>
            </a:pPr>
            <a:r>
              <a:rPr lang="zh-CN" altLang="en-US" sz="2400" b="1" smtClean="0">
                <a:solidFill>
                  <a:schemeClr val="bg2"/>
                </a:solidFill>
                <a:sym typeface="Wingdings 2" panose="05020102010507070707" pitchFamily="18" charset="2"/>
              </a:rPr>
              <a:t>   </a:t>
            </a:r>
            <a:r>
              <a:rPr lang="en-US" altLang="zh-CN" sz="2400" b="1" smtClean="0">
                <a:solidFill>
                  <a:schemeClr val="bg2"/>
                </a:solidFill>
                <a:sym typeface="Wingdings 2" panose="05020102010507070707" pitchFamily="18" charset="2"/>
              </a:rPr>
              <a:t>judging quality A:users (enough functionality, easy to </a:t>
            </a:r>
          </a:p>
          <a:p>
            <a:pPr eaLnBrk="1" hangingPunct="1">
              <a:buFontTx/>
              <a:buNone/>
            </a:pPr>
            <a:r>
              <a:rPr lang="en-US" altLang="zh-CN" sz="2400" b="1" smtClean="0">
                <a:solidFill>
                  <a:schemeClr val="bg2"/>
                </a:solidFill>
                <a:sym typeface="Wingdings 2" panose="05020102010507070707" pitchFamily="18" charset="2"/>
              </a:rPr>
              <a:t>                                              learn and easy to use)</a:t>
            </a:r>
          </a:p>
          <a:p>
            <a:pPr eaLnBrk="1" hangingPunct="1">
              <a:buFontTx/>
              <a:buNone/>
            </a:pPr>
            <a:r>
              <a:rPr lang="en-US" altLang="zh-CN" sz="2400" b="1" smtClean="0">
                <a:solidFill>
                  <a:schemeClr val="bg2"/>
                </a:solidFill>
                <a:sym typeface="Wingdings 2" panose="05020102010507070707" pitchFamily="18" charset="2"/>
              </a:rPr>
              <a:t>                              B:developers (internal characteristics)</a:t>
            </a:r>
          </a:p>
          <a:p>
            <a:pPr eaLnBrk="1" hangingPunct="1">
              <a:buFontTx/>
              <a:buNone/>
            </a:pPr>
            <a:r>
              <a:rPr lang="en-US" altLang="zh-CN" sz="2400" b="1" smtClean="0">
                <a:solidFill>
                  <a:schemeClr val="bg2"/>
                </a:solidFill>
                <a:sym typeface="Wingdings 2" panose="05020102010507070707" pitchFamily="18" charset="2"/>
              </a:rPr>
              <a:t>  Figure1.5: </a:t>
            </a:r>
          </a:p>
          <a:p>
            <a:pPr eaLnBrk="1" hangingPunct="1">
              <a:buFontTx/>
              <a:buNone/>
            </a:pPr>
            <a:r>
              <a:rPr lang="en-US" altLang="zh-CN" sz="2400" b="1" smtClean="0">
                <a:solidFill>
                  <a:schemeClr val="bg2"/>
                </a:solidFill>
                <a:sym typeface="Wingdings 2" panose="05020102010507070707" pitchFamily="18" charset="2"/>
              </a:rPr>
              <a:t>             The left--external quality factors(</a:t>
            </a:r>
            <a:r>
              <a:rPr lang="zh-CN" altLang="en-US" sz="2400" b="1" smtClean="0">
                <a:solidFill>
                  <a:schemeClr val="bg2"/>
                </a:solidFill>
                <a:sym typeface="Wingdings 2" panose="05020102010507070707" pitchFamily="18" charset="2"/>
              </a:rPr>
              <a:t>因素</a:t>
            </a:r>
            <a:r>
              <a:rPr lang="en-US" altLang="zh-CN" sz="2400" b="1" smtClean="0">
                <a:solidFill>
                  <a:schemeClr val="bg2"/>
                </a:solidFill>
                <a:sym typeface="Wingdings 2" panose="05020102010507070707" pitchFamily="18" charset="2"/>
              </a:rPr>
              <a:t>)(from user)</a:t>
            </a:r>
          </a:p>
          <a:p>
            <a:pPr eaLnBrk="1" hangingPunct="1">
              <a:buFontTx/>
              <a:buNone/>
            </a:pPr>
            <a:r>
              <a:rPr lang="en-US" altLang="zh-CN" sz="2400" b="1" smtClean="0">
                <a:solidFill>
                  <a:schemeClr val="bg2"/>
                </a:solidFill>
                <a:sym typeface="Wingdings 2" panose="05020102010507070707" pitchFamily="18" charset="2"/>
              </a:rPr>
              <a:t>             The right--quality criteria(</a:t>
            </a:r>
            <a:r>
              <a:rPr lang="zh-CN" altLang="en-US" sz="2400" b="1" smtClean="0">
                <a:solidFill>
                  <a:schemeClr val="bg2"/>
                </a:solidFill>
                <a:sym typeface="Wingdings 2" panose="05020102010507070707" pitchFamily="18" charset="2"/>
              </a:rPr>
              <a:t>细则</a:t>
            </a:r>
            <a:r>
              <a:rPr lang="en-US" altLang="zh-CN" sz="2400" b="1" smtClean="0">
                <a:solidFill>
                  <a:schemeClr val="bg2"/>
                </a:solidFill>
                <a:sym typeface="Wingdings 2" panose="05020102010507070707" pitchFamily="18" charset="2"/>
              </a:rPr>
              <a:t>) (from developer)</a:t>
            </a:r>
          </a:p>
          <a:p>
            <a:pPr eaLnBrk="1" hangingPunct="1">
              <a:buFontTx/>
              <a:buNone/>
            </a:pPr>
            <a:r>
              <a:rPr lang="en-US" altLang="zh-CN" sz="2400" b="1" smtClean="0">
                <a:solidFill>
                  <a:schemeClr val="bg2"/>
                </a:solidFill>
                <a:sym typeface="Wingdings 2" panose="05020102010507070707" pitchFamily="18" charset="2"/>
              </a:rPr>
              <a:t>             users: track number of failures, etc.  </a:t>
            </a:r>
          </a:p>
          <a:p>
            <a:pPr eaLnBrk="1" hangingPunct="1">
              <a:buFontTx/>
              <a:buNone/>
            </a:pPr>
            <a:r>
              <a:rPr lang="en-US" altLang="zh-CN" sz="2400" b="1" smtClean="0">
                <a:solidFill>
                  <a:schemeClr val="bg2"/>
                </a:solidFill>
                <a:sym typeface="Wingdings 2" panose="05020102010507070707" pitchFamily="18" charset="2"/>
              </a:rPr>
              <a:t>             developers: track number and type of faults, and </a:t>
            </a:r>
          </a:p>
          <a:p>
            <a:pPr eaLnBrk="1" hangingPunct="1">
              <a:buFontTx/>
              <a:buNone/>
            </a:pPr>
            <a:r>
              <a:rPr lang="en-US" altLang="zh-CN" sz="2400" b="1" smtClean="0">
                <a:solidFill>
                  <a:schemeClr val="bg2"/>
                </a:solidFill>
                <a:sym typeface="Wingdings 2" panose="05020102010507070707" pitchFamily="18" charset="2"/>
              </a:rPr>
              <a:t>                                 </a:t>
            </a:r>
            <a:r>
              <a:rPr lang="en-US" altLang="zh-CN" sz="2400" b="1" u="sng" smtClean="0">
                <a:solidFill>
                  <a:schemeClr val="bg2"/>
                </a:solidFill>
                <a:sym typeface="Wingdings 2" panose="05020102010507070707" pitchFamily="18" charset="2"/>
              </a:rPr>
              <a:t>faults distributing area</a:t>
            </a:r>
          </a:p>
          <a:p>
            <a:pPr eaLnBrk="1" hangingPunct="1">
              <a:buFontTx/>
              <a:buNone/>
            </a:pPr>
            <a:r>
              <a:rPr lang="en-US" altLang="zh-CN" sz="2400" b="1" smtClean="0">
                <a:solidFill>
                  <a:schemeClr val="bg2"/>
                </a:solidFill>
                <a:sym typeface="Wingdings 2" panose="05020102010507070707" pitchFamily="18" charset="2"/>
              </a:rPr>
              <a:t>                                 (</a:t>
            </a:r>
            <a:r>
              <a:rPr lang="zh-CN" altLang="en-US" sz="2400" b="1" smtClean="0">
                <a:solidFill>
                  <a:schemeClr val="bg2"/>
                </a:solidFill>
                <a:sym typeface="Wingdings 2" panose="05020102010507070707" pitchFamily="18" charset="2"/>
              </a:rPr>
              <a:t>缺陷分布区间</a:t>
            </a:r>
            <a:r>
              <a:rPr lang="en-US" altLang="zh-CN" sz="2400" b="1" smtClean="0">
                <a:solidFill>
                  <a:schemeClr val="bg2"/>
                </a:solidFill>
                <a:sym typeface="Wingdings 2" panose="05020102010507070707" pitchFamily="18" charset="2"/>
              </a:rPr>
              <a:t>—</a:t>
            </a:r>
            <a:r>
              <a:rPr lang="zh-CN" altLang="en-US" sz="2400" b="1" smtClean="0">
                <a:solidFill>
                  <a:schemeClr val="bg2"/>
                </a:solidFill>
                <a:sym typeface="Wingdings 2" panose="05020102010507070707" pitchFamily="18" charset="2"/>
              </a:rPr>
              <a:t>在各个开发阶段</a:t>
            </a:r>
            <a:r>
              <a:rPr lang="en-US" altLang="zh-CN" sz="2400" b="1" smtClean="0">
                <a:solidFill>
                  <a:schemeClr val="bg2"/>
                </a:solidFill>
                <a:sym typeface="Wingdings 2" panose="05020102010507070707" pitchFamily="18" charset="2"/>
              </a:rPr>
              <a:t>/</a:t>
            </a:r>
            <a:r>
              <a:rPr lang="zh-CN" altLang="en-US" sz="2400" b="1" smtClean="0">
                <a:solidFill>
                  <a:schemeClr val="bg2"/>
                </a:solidFill>
                <a:sym typeface="Wingdings 2" panose="05020102010507070707" pitchFamily="18" charset="2"/>
              </a:rPr>
              <a:t>步骤</a:t>
            </a:r>
            <a:r>
              <a:rPr lang="en-US" altLang="zh-CN" sz="2400" b="1" smtClean="0">
                <a:solidFill>
                  <a:schemeClr val="bg2"/>
                </a:solidFill>
                <a:sym typeface="Wingdings 2" panose="05020102010507070707" pitchFamily="18" charset="2"/>
              </a:rPr>
              <a:t>)</a:t>
            </a:r>
          </a:p>
        </p:txBody>
      </p:sp>
      <p:sp>
        <p:nvSpPr>
          <p:cNvPr id="74757" name="AutoShape 4"/>
          <p:cNvSpPr>
            <a:spLocks/>
          </p:cNvSpPr>
          <p:nvPr/>
        </p:nvSpPr>
        <p:spPr bwMode="auto">
          <a:xfrm>
            <a:off x="1752600" y="5029200"/>
            <a:ext cx="180975" cy="533400"/>
          </a:xfrm>
          <a:prstGeom prst="leftBrace">
            <a:avLst>
              <a:gd name="adj1" fmla="val 24561"/>
              <a:gd name="adj2" fmla="val 50000"/>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endParaRPr lang="zh-CN" altLang="en-US" sz="2400"/>
          </a:p>
        </p:txBody>
      </p:sp>
      <p:sp>
        <p:nvSpPr>
          <p:cNvPr id="74758" name="AutoShape 5"/>
          <p:cNvSpPr>
            <a:spLocks/>
          </p:cNvSpPr>
          <p:nvPr/>
        </p:nvSpPr>
        <p:spPr bwMode="auto">
          <a:xfrm>
            <a:off x="1752600" y="4114800"/>
            <a:ext cx="180975" cy="533400"/>
          </a:xfrm>
          <a:prstGeom prst="leftBrace">
            <a:avLst>
              <a:gd name="adj1" fmla="val 24561"/>
              <a:gd name="adj2" fmla="val 50000"/>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endParaRPr lang="zh-CN" altLang="en-US" sz="240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D86F459A-A1E3-473F-BEB8-42E8028B6576}" type="slidenum">
              <a:rPr kumimoji="0" lang="en-US" altLang="zh-CN" sz="2600" smtClean="0">
                <a:solidFill>
                  <a:schemeClr val="bg1"/>
                </a:solidFill>
              </a:rPr>
              <a:pPr>
                <a:spcBef>
                  <a:spcPct val="0"/>
                </a:spcBef>
                <a:buClrTx/>
                <a:buSzTx/>
                <a:buFontTx/>
                <a:buNone/>
              </a:pPr>
              <a:t>47</a:t>
            </a:fld>
            <a:endParaRPr kumimoji="0" lang="en-US" altLang="zh-CN" sz="2600" smtClean="0">
              <a:solidFill>
                <a:schemeClr val="bg1"/>
              </a:solidFill>
            </a:endParaRPr>
          </a:p>
        </p:txBody>
      </p:sp>
      <p:sp>
        <p:nvSpPr>
          <p:cNvPr id="76803" name="Rectangle 2"/>
          <p:cNvSpPr>
            <a:spLocks noGrp="1" noChangeArrowheads="1"/>
          </p:cNvSpPr>
          <p:nvPr>
            <p:ph type="title"/>
          </p:nvPr>
        </p:nvSpPr>
        <p:spPr>
          <a:xfrm>
            <a:off x="2413000" y="6165850"/>
            <a:ext cx="5688013" cy="609600"/>
          </a:xfrm>
        </p:spPr>
        <p:txBody>
          <a:bodyPr/>
          <a:lstStyle/>
          <a:p>
            <a:pPr eaLnBrk="1" hangingPunct="1"/>
            <a:r>
              <a:rPr lang="en-US" altLang="zh-CN" sz="2400" smtClean="0">
                <a:solidFill>
                  <a:schemeClr val="tx1"/>
                </a:solidFill>
              </a:rPr>
              <a:t>Fig 1.5 McCall</a:t>
            </a:r>
            <a:r>
              <a:rPr lang="en-US" altLang="zh-CN" sz="2400" smtClean="0">
                <a:solidFill>
                  <a:schemeClr val="tx1"/>
                </a:solidFill>
                <a:latin typeface="Times New Roman" panose="02020603050405020304" pitchFamily="18" charset="0"/>
              </a:rPr>
              <a:t>’</a:t>
            </a:r>
            <a:r>
              <a:rPr lang="en-US" altLang="zh-CN" sz="2400" smtClean="0">
                <a:solidFill>
                  <a:schemeClr val="tx1"/>
                </a:solidFill>
              </a:rPr>
              <a:t>s Quality Model.</a:t>
            </a:r>
          </a:p>
        </p:txBody>
      </p:sp>
      <p:sp>
        <p:nvSpPr>
          <p:cNvPr id="76804" name="Rectangle 4"/>
          <p:cNvSpPr>
            <a:spLocks noChangeArrowheads="1"/>
          </p:cNvSpPr>
          <p:nvPr/>
        </p:nvSpPr>
        <p:spPr bwMode="auto">
          <a:xfrm>
            <a:off x="1524000" y="685800"/>
            <a:ext cx="2362200" cy="457200"/>
          </a:xfrm>
          <a:prstGeom prst="rect">
            <a:avLst/>
          </a:prstGeom>
          <a:solidFill>
            <a:srgbClr val="FFFFFF"/>
          </a:solidFill>
          <a:ln w="12700" cap="sq">
            <a:solidFill>
              <a:schemeClr val="tx1"/>
            </a:solidFill>
            <a:miter lim="800000"/>
            <a:headEnd type="none" w="sm" len="sm"/>
            <a:tailEnd type="none" w="sm" len="sm"/>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400" b="0">
                <a:latin typeface="Times New Roman" panose="02020603050405020304" pitchFamily="18" charset="0"/>
              </a:rPr>
              <a:t>Reliability</a:t>
            </a:r>
          </a:p>
        </p:txBody>
      </p:sp>
      <p:sp>
        <p:nvSpPr>
          <p:cNvPr id="76805" name="Rectangle 5"/>
          <p:cNvSpPr>
            <a:spLocks noChangeArrowheads="1"/>
          </p:cNvSpPr>
          <p:nvPr/>
        </p:nvSpPr>
        <p:spPr bwMode="auto">
          <a:xfrm>
            <a:off x="1524000" y="1219200"/>
            <a:ext cx="2362200" cy="457200"/>
          </a:xfrm>
          <a:prstGeom prst="rect">
            <a:avLst/>
          </a:prstGeom>
          <a:solidFill>
            <a:srgbClr val="FFFFFF"/>
          </a:solidFill>
          <a:ln w="12700" cap="sq">
            <a:solidFill>
              <a:schemeClr val="tx1"/>
            </a:solidFill>
            <a:miter lim="800000"/>
            <a:headEnd type="none" w="sm" len="sm"/>
            <a:tailEnd type="none" w="sm" len="sm"/>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400" b="0">
                <a:latin typeface="Times New Roman" panose="02020603050405020304" pitchFamily="18" charset="0"/>
              </a:rPr>
              <a:t>Efficiency</a:t>
            </a:r>
          </a:p>
        </p:txBody>
      </p:sp>
      <p:sp>
        <p:nvSpPr>
          <p:cNvPr id="76806" name="Rectangle 6"/>
          <p:cNvSpPr>
            <a:spLocks noChangeArrowheads="1"/>
          </p:cNvSpPr>
          <p:nvPr/>
        </p:nvSpPr>
        <p:spPr bwMode="auto">
          <a:xfrm>
            <a:off x="1524000" y="1752600"/>
            <a:ext cx="2362200" cy="457200"/>
          </a:xfrm>
          <a:prstGeom prst="rect">
            <a:avLst/>
          </a:prstGeom>
          <a:solidFill>
            <a:srgbClr val="FFFFFF"/>
          </a:solidFill>
          <a:ln w="12700" cap="sq">
            <a:solidFill>
              <a:schemeClr val="tx1"/>
            </a:solidFill>
            <a:miter lim="800000"/>
            <a:headEnd type="none" w="sm" len="sm"/>
            <a:tailEnd type="none" w="sm" len="sm"/>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400" b="0">
                <a:latin typeface="Times New Roman" panose="02020603050405020304" pitchFamily="18" charset="0"/>
              </a:rPr>
              <a:t>Integrity</a:t>
            </a:r>
          </a:p>
        </p:txBody>
      </p:sp>
      <p:sp>
        <p:nvSpPr>
          <p:cNvPr id="76807" name="Rectangle 7"/>
          <p:cNvSpPr>
            <a:spLocks noChangeArrowheads="1"/>
          </p:cNvSpPr>
          <p:nvPr/>
        </p:nvSpPr>
        <p:spPr bwMode="auto">
          <a:xfrm>
            <a:off x="1524000" y="2286000"/>
            <a:ext cx="2362200" cy="457200"/>
          </a:xfrm>
          <a:prstGeom prst="rect">
            <a:avLst/>
          </a:prstGeom>
          <a:solidFill>
            <a:srgbClr val="FFFFFF"/>
          </a:solidFill>
          <a:ln w="12700" cap="sq">
            <a:solidFill>
              <a:schemeClr val="tx1"/>
            </a:solidFill>
            <a:miter lim="800000"/>
            <a:headEnd type="none" w="sm" len="sm"/>
            <a:tailEnd type="none" w="sm" len="sm"/>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400" b="0">
                <a:latin typeface="Times New Roman" panose="02020603050405020304" pitchFamily="18" charset="0"/>
              </a:rPr>
              <a:t>Usability</a:t>
            </a:r>
          </a:p>
        </p:txBody>
      </p:sp>
      <p:sp>
        <p:nvSpPr>
          <p:cNvPr id="76808" name="Rectangle 8"/>
          <p:cNvSpPr>
            <a:spLocks noChangeArrowheads="1"/>
          </p:cNvSpPr>
          <p:nvPr/>
        </p:nvSpPr>
        <p:spPr bwMode="auto">
          <a:xfrm>
            <a:off x="1524000" y="2819400"/>
            <a:ext cx="2362200" cy="457200"/>
          </a:xfrm>
          <a:prstGeom prst="rect">
            <a:avLst/>
          </a:prstGeom>
          <a:solidFill>
            <a:srgbClr val="FFFFFF"/>
          </a:solidFill>
          <a:ln w="12700" cap="sq">
            <a:solidFill>
              <a:schemeClr val="tx1"/>
            </a:solidFill>
            <a:miter lim="800000"/>
            <a:headEnd type="none" w="sm" len="sm"/>
            <a:tailEnd type="none" w="sm" len="sm"/>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400" b="0">
                <a:latin typeface="Times New Roman" panose="02020603050405020304" pitchFamily="18" charset="0"/>
              </a:rPr>
              <a:t>Maintainability</a:t>
            </a:r>
          </a:p>
        </p:txBody>
      </p:sp>
      <p:sp>
        <p:nvSpPr>
          <p:cNvPr id="76809" name="Rectangle 9"/>
          <p:cNvSpPr>
            <a:spLocks noChangeArrowheads="1"/>
          </p:cNvSpPr>
          <p:nvPr/>
        </p:nvSpPr>
        <p:spPr bwMode="auto">
          <a:xfrm>
            <a:off x="1524000" y="3352800"/>
            <a:ext cx="2362200" cy="457200"/>
          </a:xfrm>
          <a:prstGeom prst="rect">
            <a:avLst/>
          </a:prstGeom>
          <a:solidFill>
            <a:srgbClr val="FFFFFF"/>
          </a:solidFill>
          <a:ln w="12700" cap="sq">
            <a:solidFill>
              <a:schemeClr val="tx1"/>
            </a:solidFill>
            <a:miter lim="800000"/>
            <a:headEnd type="none" w="sm" len="sm"/>
            <a:tailEnd type="none" w="sm" len="sm"/>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400" b="0">
                <a:latin typeface="Times New Roman" panose="02020603050405020304" pitchFamily="18" charset="0"/>
              </a:rPr>
              <a:t>Testability</a:t>
            </a:r>
          </a:p>
        </p:txBody>
      </p:sp>
      <p:sp>
        <p:nvSpPr>
          <p:cNvPr id="76810" name="Rectangle 10"/>
          <p:cNvSpPr>
            <a:spLocks noChangeArrowheads="1"/>
          </p:cNvSpPr>
          <p:nvPr/>
        </p:nvSpPr>
        <p:spPr bwMode="auto">
          <a:xfrm>
            <a:off x="1524000" y="3886200"/>
            <a:ext cx="2362200" cy="457200"/>
          </a:xfrm>
          <a:prstGeom prst="rect">
            <a:avLst/>
          </a:prstGeom>
          <a:solidFill>
            <a:srgbClr val="FFFFFF"/>
          </a:solidFill>
          <a:ln w="12700" cap="sq">
            <a:solidFill>
              <a:schemeClr val="tx1"/>
            </a:solidFill>
            <a:miter lim="800000"/>
            <a:headEnd type="none" w="sm" len="sm"/>
            <a:tailEnd type="none" w="sm" len="sm"/>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400" b="0">
                <a:latin typeface="Times New Roman" panose="02020603050405020304" pitchFamily="18" charset="0"/>
              </a:rPr>
              <a:t>Flexibility</a:t>
            </a:r>
          </a:p>
        </p:txBody>
      </p:sp>
      <p:sp>
        <p:nvSpPr>
          <p:cNvPr id="76811" name="Rectangle 11"/>
          <p:cNvSpPr>
            <a:spLocks noChangeArrowheads="1"/>
          </p:cNvSpPr>
          <p:nvPr/>
        </p:nvSpPr>
        <p:spPr bwMode="auto">
          <a:xfrm>
            <a:off x="1524000" y="4419600"/>
            <a:ext cx="2362200" cy="457200"/>
          </a:xfrm>
          <a:prstGeom prst="rect">
            <a:avLst/>
          </a:prstGeom>
          <a:solidFill>
            <a:srgbClr val="FFFFFF"/>
          </a:solidFill>
          <a:ln w="12700" cap="sq">
            <a:solidFill>
              <a:schemeClr val="tx1"/>
            </a:solidFill>
            <a:miter lim="800000"/>
            <a:headEnd type="none" w="sm" len="sm"/>
            <a:tailEnd type="none" w="sm" len="sm"/>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400" b="0">
                <a:latin typeface="Times New Roman" panose="02020603050405020304" pitchFamily="18" charset="0"/>
              </a:rPr>
              <a:t>Portability</a:t>
            </a:r>
          </a:p>
        </p:txBody>
      </p:sp>
      <p:sp>
        <p:nvSpPr>
          <p:cNvPr id="76812" name="Rectangle 12"/>
          <p:cNvSpPr>
            <a:spLocks noChangeArrowheads="1"/>
          </p:cNvSpPr>
          <p:nvPr/>
        </p:nvSpPr>
        <p:spPr bwMode="auto">
          <a:xfrm>
            <a:off x="1524000" y="4953000"/>
            <a:ext cx="2362200" cy="457200"/>
          </a:xfrm>
          <a:prstGeom prst="rect">
            <a:avLst/>
          </a:prstGeom>
          <a:solidFill>
            <a:srgbClr val="FFFFFF"/>
          </a:solidFill>
          <a:ln w="12700" cap="sq">
            <a:solidFill>
              <a:schemeClr val="tx1"/>
            </a:solidFill>
            <a:miter lim="800000"/>
            <a:headEnd type="none" w="sm" len="sm"/>
            <a:tailEnd type="none" w="sm" len="sm"/>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400" b="0">
                <a:latin typeface="Times New Roman" panose="02020603050405020304" pitchFamily="18" charset="0"/>
              </a:rPr>
              <a:t>Reusability</a:t>
            </a:r>
          </a:p>
        </p:txBody>
      </p:sp>
      <p:sp>
        <p:nvSpPr>
          <p:cNvPr id="76813" name="Rectangle 13"/>
          <p:cNvSpPr>
            <a:spLocks noChangeArrowheads="1"/>
          </p:cNvSpPr>
          <p:nvPr/>
        </p:nvSpPr>
        <p:spPr bwMode="auto">
          <a:xfrm>
            <a:off x="1524000" y="5486400"/>
            <a:ext cx="2362200" cy="457200"/>
          </a:xfrm>
          <a:prstGeom prst="rect">
            <a:avLst/>
          </a:prstGeom>
          <a:solidFill>
            <a:srgbClr val="FFFFFF"/>
          </a:solidFill>
          <a:ln w="12700" cap="sq">
            <a:solidFill>
              <a:schemeClr val="tx1"/>
            </a:solidFill>
            <a:miter lim="800000"/>
            <a:headEnd type="none" w="sm" len="sm"/>
            <a:tailEnd type="none" w="sm" len="sm"/>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400" b="0">
                <a:latin typeface="Times New Roman" panose="02020603050405020304" pitchFamily="18" charset="0"/>
              </a:rPr>
              <a:t>Interoperability</a:t>
            </a:r>
          </a:p>
        </p:txBody>
      </p:sp>
      <p:sp>
        <p:nvSpPr>
          <p:cNvPr id="76814" name="Rectangle 14"/>
          <p:cNvSpPr>
            <a:spLocks noChangeArrowheads="1"/>
          </p:cNvSpPr>
          <p:nvPr/>
        </p:nvSpPr>
        <p:spPr bwMode="auto">
          <a:xfrm>
            <a:off x="1524000" y="152400"/>
            <a:ext cx="2362200" cy="457200"/>
          </a:xfrm>
          <a:prstGeom prst="rect">
            <a:avLst/>
          </a:prstGeom>
          <a:solidFill>
            <a:srgbClr val="FFFFFF"/>
          </a:solidFill>
          <a:ln w="12700" cap="sq">
            <a:solidFill>
              <a:schemeClr val="tx1"/>
            </a:solidFill>
            <a:miter lim="800000"/>
            <a:headEnd type="none" w="sm" len="sm"/>
            <a:tailEnd type="none" w="sm" len="sm"/>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400" b="0">
                <a:latin typeface="Times New Roman" panose="02020603050405020304" pitchFamily="18" charset="0"/>
              </a:rPr>
              <a:t>Correctness</a:t>
            </a:r>
          </a:p>
        </p:txBody>
      </p:sp>
      <p:sp>
        <p:nvSpPr>
          <p:cNvPr id="76815" name="Rectangle 15"/>
          <p:cNvSpPr>
            <a:spLocks noChangeArrowheads="1"/>
          </p:cNvSpPr>
          <p:nvPr/>
        </p:nvSpPr>
        <p:spPr bwMode="auto">
          <a:xfrm>
            <a:off x="6096000" y="152400"/>
            <a:ext cx="2590800" cy="304800"/>
          </a:xfrm>
          <a:prstGeom prst="rect">
            <a:avLst/>
          </a:prstGeom>
          <a:solidFill>
            <a:srgbClr val="FFFFFF"/>
          </a:solidFill>
          <a:ln w="12700" cap="sq">
            <a:solidFill>
              <a:schemeClr val="tx1"/>
            </a:solidFill>
            <a:miter lim="800000"/>
            <a:headEnd type="none" w="sm" len="sm"/>
            <a:tailEnd type="none" w="sm" len="sm"/>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000" b="0">
                <a:latin typeface="Times New Roman" panose="02020603050405020304" pitchFamily="18" charset="0"/>
              </a:rPr>
              <a:t>Traceability</a:t>
            </a:r>
          </a:p>
        </p:txBody>
      </p:sp>
      <p:sp>
        <p:nvSpPr>
          <p:cNvPr id="76816" name="Rectangle 16"/>
          <p:cNvSpPr>
            <a:spLocks noChangeArrowheads="1"/>
          </p:cNvSpPr>
          <p:nvPr/>
        </p:nvSpPr>
        <p:spPr bwMode="auto">
          <a:xfrm>
            <a:off x="6096000" y="533400"/>
            <a:ext cx="2590800" cy="304800"/>
          </a:xfrm>
          <a:prstGeom prst="rect">
            <a:avLst/>
          </a:prstGeom>
          <a:solidFill>
            <a:srgbClr val="FFFFFF"/>
          </a:solidFill>
          <a:ln w="12700" cap="sq">
            <a:solidFill>
              <a:schemeClr val="tx1"/>
            </a:solidFill>
            <a:miter lim="800000"/>
            <a:headEnd type="none" w="sm" len="sm"/>
            <a:tailEnd type="none" w="sm" len="sm"/>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000" b="0">
                <a:latin typeface="Times New Roman" panose="02020603050405020304" pitchFamily="18" charset="0"/>
              </a:rPr>
              <a:t>Completeness</a:t>
            </a:r>
          </a:p>
        </p:txBody>
      </p:sp>
      <p:sp>
        <p:nvSpPr>
          <p:cNvPr id="76817" name="Rectangle 17"/>
          <p:cNvSpPr>
            <a:spLocks noChangeArrowheads="1"/>
          </p:cNvSpPr>
          <p:nvPr/>
        </p:nvSpPr>
        <p:spPr bwMode="auto">
          <a:xfrm>
            <a:off x="6096000" y="914400"/>
            <a:ext cx="2590800" cy="304800"/>
          </a:xfrm>
          <a:prstGeom prst="rect">
            <a:avLst/>
          </a:prstGeom>
          <a:solidFill>
            <a:srgbClr val="FFFFFF"/>
          </a:solidFill>
          <a:ln w="12700" cap="sq">
            <a:solidFill>
              <a:schemeClr val="tx1"/>
            </a:solidFill>
            <a:miter lim="800000"/>
            <a:headEnd type="none" w="sm" len="sm"/>
            <a:tailEnd type="none" w="sm" len="sm"/>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000" b="0">
                <a:latin typeface="Times New Roman" panose="02020603050405020304" pitchFamily="18" charset="0"/>
              </a:rPr>
              <a:t>Consistency</a:t>
            </a:r>
          </a:p>
        </p:txBody>
      </p:sp>
      <p:sp>
        <p:nvSpPr>
          <p:cNvPr id="76818" name="Rectangle 18"/>
          <p:cNvSpPr>
            <a:spLocks noChangeArrowheads="1"/>
          </p:cNvSpPr>
          <p:nvPr/>
        </p:nvSpPr>
        <p:spPr bwMode="auto">
          <a:xfrm>
            <a:off x="6096000" y="1295400"/>
            <a:ext cx="2590800" cy="304800"/>
          </a:xfrm>
          <a:prstGeom prst="rect">
            <a:avLst/>
          </a:prstGeom>
          <a:solidFill>
            <a:srgbClr val="FFFFFF"/>
          </a:solidFill>
          <a:ln w="12700" cap="sq">
            <a:solidFill>
              <a:schemeClr val="tx1"/>
            </a:solidFill>
            <a:miter lim="800000"/>
            <a:headEnd type="none" w="sm" len="sm"/>
            <a:tailEnd type="none" w="sm" len="sm"/>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000" b="0">
                <a:latin typeface="Times New Roman" panose="02020603050405020304" pitchFamily="18" charset="0"/>
              </a:rPr>
              <a:t>Accuracy</a:t>
            </a:r>
          </a:p>
        </p:txBody>
      </p:sp>
      <p:sp>
        <p:nvSpPr>
          <p:cNvPr id="76819" name="Rectangle 19"/>
          <p:cNvSpPr>
            <a:spLocks noChangeArrowheads="1"/>
          </p:cNvSpPr>
          <p:nvPr/>
        </p:nvSpPr>
        <p:spPr bwMode="auto">
          <a:xfrm>
            <a:off x="6096000" y="1676400"/>
            <a:ext cx="2590800" cy="304800"/>
          </a:xfrm>
          <a:prstGeom prst="rect">
            <a:avLst/>
          </a:prstGeom>
          <a:solidFill>
            <a:srgbClr val="FFFFFF"/>
          </a:solidFill>
          <a:ln w="12700" cap="sq">
            <a:solidFill>
              <a:schemeClr val="tx1"/>
            </a:solidFill>
            <a:miter lim="800000"/>
            <a:headEnd type="none" w="sm" len="sm"/>
            <a:tailEnd type="none" w="sm" len="sm"/>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000" b="0">
                <a:latin typeface="Times New Roman" panose="02020603050405020304" pitchFamily="18" charset="0"/>
              </a:rPr>
              <a:t>Error Tolerance</a:t>
            </a:r>
          </a:p>
        </p:txBody>
      </p:sp>
      <p:sp>
        <p:nvSpPr>
          <p:cNvPr id="76820" name="Rectangle 20"/>
          <p:cNvSpPr>
            <a:spLocks noChangeArrowheads="1"/>
          </p:cNvSpPr>
          <p:nvPr/>
        </p:nvSpPr>
        <p:spPr bwMode="auto">
          <a:xfrm>
            <a:off x="6096000" y="2057400"/>
            <a:ext cx="2590800" cy="304800"/>
          </a:xfrm>
          <a:prstGeom prst="rect">
            <a:avLst/>
          </a:prstGeom>
          <a:solidFill>
            <a:srgbClr val="FFFFFF"/>
          </a:solidFill>
          <a:ln w="12700" cap="sq">
            <a:solidFill>
              <a:schemeClr val="tx1"/>
            </a:solidFill>
            <a:miter lim="800000"/>
            <a:headEnd type="none" w="sm" len="sm"/>
            <a:tailEnd type="none" w="sm" len="sm"/>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000" b="0">
                <a:latin typeface="Times New Roman" panose="02020603050405020304" pitchFamily="18" charset="0"/>
              </a:rPr>
              <a:t>Execution Efficiency</a:t>
            </a:r>
          </a:p>
        </p:txBody>
      </p:sp>
      <p:sp>
        <p:nvSpPr>
          <p:cNvPr id="76821" name="Rectangle 21"/>
          <p:cNvSpPr>
            <a:spLocks noChangeArrowheads="1"/>
          </p:cNvSpPr>
          <p:nvPr/>
        </p:nvSpPr>
        <p:spPr bwMode="auto">
          <a:xfrm>
            <a:off x="6096000" y="2438400"/>
            <a:ext cx="2590800" cy="304800"/>
          </a:xfrm>
          <a:prstGeom prst="rect">
            <a:avLst/>
          </a:prstGeom>
          <a:solidFill>
            <a:srgbClr val="FFFFFF"/>
          </a:solidFill>
          <a:ln w="12700" cap="sq">
            <a:solidFill>
              <a:schemeClr val="tx1"/>
            </a:solidFill>
            <a:miter lim="800000"/>
            <a:headEnd type="none" w="sm" len="sm"/>
            <a:tailEnd type="none" w="sm" len="sm"/>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000" b="0">
                <a:latin typeface="Times New Roman" panose="02020603050405020304" pitchFamily="18" charset="0"/>
              </a:rPr>
              <a:t>Storage Efficiency</a:t>
            </a:r>
          </a:p>
        </p:txBody>
      </p:sp>
      <p:sp>
        <p:nvSpPr>
          <p:cNvPr id="76822" name="Rectangle 22"/>
          <p:cNvSpPr>
            <a:spLocks noChangeArrowheads="1"/>
          </p:cNvSpPr>
          <p:nvPr/>
        </p:nvSpPr>
        <p:spPr bwMode="auto">
          <a:xfrm>
            <a:off x="6096000" y="2819400"/>
            <a:ext cx="2590800" cy="304800"/>
          </a:xfrm>
          <a:prstGeom prst="rect">
            <a:avLst/>
          </a:prstGeom>
          <a:solidFill>
            <a:srgbClr val="FFFFFF"/>
          </a:solidFill>
          <a:ln w="12700" cap="sq">
            <a:solidFill>
              <a:schemeClr val="tx1"/>
            </a:solidFill>
            <a:miter lim="800000"/>
            <a:headEnd type="none" w="sm" len="sm"/>
            <a:tailEnd type="none" w="sm" len="sm"/>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000" b="0">
                <a:latin typeface="Times New Roman" panose="02020603050405020304" pitchFamily="18" charset="0"/>
              </a:rPr>
              <a:t>Access Control &amp; Audit</a:t>
            </a:r>
          </a:p>
        </p:txBody>
      </p:sp>
      <p:sp>
        <p:nvSpPr>
          <p:cNvPr id="76823" name="Rectangle 23"/>
          <p:cNvSpPr>
            <a:spLocks noChangeArrowheads="1"/>
          </p:cNvSpPr>
          <p:nvPr/>
        </p:nvSpPr>
        <p:spPr bwMode="auto">
          <a:xfrm>
            <a:off x="6096000" y="3200400"/>
            <a:ext cx="2590800" cy="304800"/>
          </a:xfrm>
          <a:prstGeom prst="rect">
            <a:avLst/>
          </a:prstGeom>
          <a:solidFill>
            <a:srgbClr val="FFFFFF"/>
          </a:solidFill>
          <a:ln w="12700" cap="sq">
            <a:solidFill>
              <a:schemeClr val="tx1"/>
            </a:solidFill>
            <a:miter lim="800000"/>
            <a:headEnd type="none" w="sm" len="sm"/>
            <a:tailEnd type="none" w="sm" len="sm"/>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000" b="0">
                <a:latin typeface="Times New Roman" panose="02020603050405020304" pitchFamily="18" charset="0"/>
              </a:rPr>
              <a:t>Operability</a:t>
            </a:r>
          </a:p>
        </p:txBody>
      </p:sp>
      <p:sp>
        <p:nvSpPr>
          <p:cNvPr id="76824" name="Rectangle 24"/>
          <p:cNvSpPr>
            <a:spLocks noChangeArrowheads="1"/>
          </p:cNvSpPr>
          <p:nvPr/>
        </p:nvSpPr>
        <p:spPr bwMode="auto">
          <a:xfrm>
            <a:off x="6096000" y="3581400"/>
            <a:ext cx="2590800" cy="304800"/>
          </a:xfrm>
          <a:prstGeom prst="rect">
            <a:avLst/>
          </a:prstGeom>
          <a:solidFill>
            <a:srgbClr val="FFFFFF"/>
          </a:solidFill>
          <a:ln w="12700" cap="sq">
            <a:solidFill>
              <a:schemeClr val="tx1"/>
            </a:solidFill>
            <a:miter lim="800000"/>
            <a:headEnd type="none" w="sm" len="sm"/>
            <a:tailEnd type="none" w="sm" len="sm"/>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000" b="0">
                <a:latin typeface="Times New Roman" panose="02020603050405020304" pitchFamily="18" charset="0"/>
              </a:rPr>
              <a:t>Training</a:t>
            </a:r>
          </a:p>
        </p:txBody>
      </p:sp>
      <p:sp>
        <p:nvSpPr>
          <p:cNvPr id="76825" name="Rectangle 25"/>
          <p:cNvSpPr>
            <a:spLocks noChangeArrowheads="1"/>
          </p:cNvSpPr>
          <p:nvPr/>
        </p:nvSpPr>
        <p:spPr bwMode="auto">
          <a:xfrm>
            <a:off x="6096000" y="3962400"/>
            <a:ext cx="2590800" cy="304800"/>
          </a:xfrm>
          <a:prstGeom prst="rect">
            <a:avLst/>
          </a:prstGeom>
          <a:solidFill>
            <a:srgbClr val="FFFFFF"/>
          </a:solidFill>
          <a:ln w="12700" cap="sq">
            <a:solidFill>
              <a:schemeClr val="tx1"/>
            </a:solidFill>
            <a:miter lim="800000"/>
            <a:headEnd type="none" w="sm" len="sm"/>
            <a:tailEnd type="none" w="sm" len="sm"/>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000" b="0">
                <a:latin typeface="Times New Roman" panose="02020603050405020304" pitchFamily="18" charset="0"/>
              </a:rPr>
              <a:t>Communicativeness</a:t>
            </a:r>
          </a:p>
        </p:txBody>
      </p:sp>
      <p:sp>
        <p:nvSpPr>
          <p:cNvPr id="76826" name="Rectangle 26"/>
          <p:cNvSpPr>
            <a:spLocks noChangeArrowheads="1"/>
          </p:cNvSpPr>
          <p:nvPr/>
        </p:nvSpPr>
        <p:spPr bwMode="auto">
          <a:xfrm>
            <a:off x="6096000" y="4343400"/>
            <a:ext cx="2590800" cy="304800"/>
          </a:xfrm>
          <a:prstGeom prst="rect">
            <a:avLst/>
          </a:prstGeom>
          <a:solidFill>
            <a:srgbClr val="FFFFFF"/>
          </a:solidFill>
          <a:ln w="12700" cap="sq">
            <a:solidFill>
              <a:schemeClr val="tx1"/>
            </a:solidFill>
            <a:miter lim="800000"/>
            <a:headEnd type="none" w="sm" len="sm"/>
            <a:tailEnd type="none" w="sm" len="sm"/>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000" b="0">
                <a:latin typeface="Times New Roman" panose="02020603050405020304" pitchFamily="18" charset="0"/>
              </a:rPr>
              <a:t>Simplicity</a:t>
            </a:r>
          </a:p>
        </p:txBody>
      </p:sp>
      <p:sp>
        <p:nvSpPr>
          <p:cNvPr id="76827" name="Rectangle 27"/>
          <p:cNvSpPr>
            <a:spLocks noChangeArrowheads="1"/>
          </p:cNvSpPr>
          <p:nvPr/>
        </p:nvSpPr>
        <p:spPr bwMode="auto">
          <a:xfrm>
            <a:off x="6096000" y="4724400"/>
            <a:ext cx="2590800" cy="304800"/>
          </a:xfrm>
          <a:prstGeom prst="rect">
            <a:avLst/>
          </a:prstGeom>
          <a:solidFill>
            <a:srgbClr val="FFFFFF"/>
          </a:solidFill>
          <a:ln w="12700" cap="sq">
            <a:solidFill>
              <a:schemeClr val="tx1"/>
            </a:solidFill>
            <a:miter lim="800000"/>
            <a:headEnd type="none" w="sm" len="sm"/>
            <a:tailEnd type="none" w="sm" len="sm"/>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000" b="0">
                <a:latin typeface="Times New Roman" panose="02020603050405020304" pitchFamily="18" charset="0"/>
              </a:rPr>
              <a:t>Conciseness</a:t>
            </a:r>
          </a:p>
        </p:txBody>
      </p:sp>
      <p:sp>
        <p:nvSpPr>
          <p:cNvPr id="76828" name="Rectangle 28"/>
          <p:cNvSpPr>
            <a:spLocks noChangeArrowheads="1"/>
          </p:cNvSpPr>
          <p:nvPr/>
        </p:nvSpPr>
        <p:spPr bwMode="auto">
          <a:xfrm>
            <a:off x="6096000" y="5105400"/>
            <a:ext cx="2590800" cy="304800"/>
          </a:xfrm>
          <a:prstGeom prst="rect">
            <a:avLst/>
          </a:prstGeom>
          <a:solidFill>
            <a:srgbClr val="FFFFFF"/>
          </a:solidFill>
          <a:ln w="12700" cap="sq">
            <a:solidFill>
              <a:schemeClr val="tx1"/>
            </a:solidFill>
            <a:miter lim="800000"/>
            <a:headEnd type="none" w="sm" len="sm"/>
            <a:tailEnd type="none" w="sm" len="sm"/>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000" b="0">
                <a:latin typeface="Times New Roman" panose="02020603050405020304" pitchFamily="18" charset="0"/>
              </a:rPr>
              <a:t>Instrumentation</a:t>
            </a:r>
          </a:p>
        </p:txBody>
      </p:sp>
      <p:sp>
        <p:nvSpPr>
          <p:cNvPr id="76829" name="Rectangle 29"/>
          <p:cNvSpPr>
            <a:spLocks noChangeArrowheads="1"/>
          </p:cNvSpPr>
          <p:nvPr/>
        </p:nvSpPr>
        <p:spPr bwMode="auto">
          <a:xfrm>
            <a:off x="6096000" y="5486400"/>
            <a:ext cx="2590800" cy="304800"/>
          </a:xfrm>
          <a:prstGeom prst="rect">
            <a:avLst/>
          </a:prstGeom>
          <a:solidFill>
            <a:srgbClr val="FFFFFF"/>
          </a:solidFill>
          <a:ln w="12700" cap="sq">
            <a:solidFill>
              <a:schemeClr val="tx1"/>
            </a:solidFill>
            <a:miter lim="800000"/>
            <a:headEnd type="none" w="sm" len="sm"/>
            <a:tailEnd type="none" w="sm" len="sm"/>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000" b="0">
                <a:latin typeface="Times New Roman" panose="02020603050405020304" pitchFamily="18" charset="0"/>
              </a:rPr>
              <a:t>Self-descriptiveness</a:t>
            </a:r>
          </a:p>
        </p:txBody>
      </p:sp>
      <p:sp>
        <p:nvSpPr>
          <p:cNvPr id="76830" name="Rectangle 30"/>
          <p:cNvSpPr>
            <a:spLocks noChangeArrowheads="1"/>
          </p:cNvSpPr>
          <p:nvPr/>
        </p:nvSpPr>
        <p:spPr bwMode="auto">
          <a:xfrm>
            <a:off x="6096000" y="5867400"/>
            <a:ext cx="2590800" cy="304800"/>
          </a:xfrm>
          <a:prstGeom prst="rect">
            <a:avLst/>
          </a:prstGeom>
          <a:solidFill>
            <a:srgbClr val="FFFFFF"/>
          </a:solidFill>
          <a:ln w="12700" cap="sq">
            <a:solidFill>
              <a:schemeClr val="tx1"/>
            </a:solidFill>
            <a:miter lim="800000"/>
            <a:headEnd type="none" w="sm" len="sm"/>
            <a:tailEnd type="none" w="sm" len="sm"/>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000" b="0">
                <a:latin typeface="Times New Roman" panose="02020603050405020304" pitchFamily="18" charset="0"/>
              </a:rPr>
              <a:t>………………</a:t>
            </a:r>
          </a:p>
        </p:txBody>
      </p:sp>
      <p:sp>
        <p:nvSpPr>
          <p:cNvPr id="76831" name="Line 31"/>
          <p:cNvSpPr>
            <a:spLocks noChangeShapeType="1"/>
          </p:cNvSpPr>
          <p:nvPr/>
        </p:nvSpPr>
        <p:spPr bwMode="auto">
          <a:xfrm flipH="1">
            <a:off x="3886200" y="304800"/>
            <a:ext cx="2209800" cy="0"/>
          </a:xfrm>
          <a:prstGeom prst="line">
            <a:avLst/>
          </a:prstGeom>
          <a:noFill/>
          <a:ln w="12700" cap="sq">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6832" name="Line 32"/>
          <p:cNvSpPr>
            <a:spLocks noChangeShapeType="1"/>
          </p:cNvSpPr>
          <p:nvPr/>
        </p:nvSpPr>
        <p:spPr bwMode="auto">
          <a:xfrm flipH="1" flipV="1">
            <a:off x="3886200" y="457200"/>
            <a:ext cx="2209800" cy="228600"/>
          </a:xfrm>
          <a:prstGeom prst="line">
            <a:avLst/>
          </a:prstGeom>
          <a:noFill/>
          <a:ln w="12700" cap="sq">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6833" name="Line 33"/>
          <p:cNvSpPr>
            <a:spLocks noChangeShapeType="1"/>
          </p:cNvSpPr>
          <p:nvPr/>
        </p:nvSpPr>
        <p:spPr bwMode="auto">
          <a:xfrm flipH="1" flipV="1">
            <a:off x="3886200" y="533400"/>
            <a:ext cx="2209800" cy="533400"/>
          </a:xfrm>
          <a:prstGeom prst="line">
            <a:avLst/>
          </a:prstGeom>
          <a:noFill/>
          <a:ln w="12700" cap="sq">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6834" name="Line 34"/>
          <p:cNvSpPr>
            <a:spLocks noChangeShapeType="1"/>
          </p:cNvSpPr>
          <p:nvPr/>
        </p:nvSpPr>
        <p:spPr bwMode="auto">
          <a:xfrm flipH="1" flipV="1">
            <a:off x="3886200" y="838200"/>
            <a:ext cx="2209800" cy="228600"/>
          </a:xfrm>
          <a:prstGeom prst="line">
            <a:avLst/>
          </a:prstGeom>
          <a:noFill/>
          <a:ln w="12700" cap="sq">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6835" name="Line 35"/>
          <p:cNvSpPr>
            <a:spLocks noChangeShapeType="1"/>
          </p:cNvSpPr>
          <p:nvPr/>
        </p:nvSpPr>
        <p:spPr bwMode="auto">
          <a:xfrm flipH="1" flipV="1">
            <a:off x="3886200" y="914400"/>
            <a:ext cx="2209800" cy="533400"/>
          </a:xfrm>
          <a:prstGeom prst="line">
            <a:avLst/>
          </a:prstGeom>
          <a:noFill/>
          <a:ln w="12700" cap="sq">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6836" name="Line 36"/>
          <p:cNvSpPr>
            <a:spLocks noChangeShapeType="1"/>
          </p:cNvSpPr>
          <p:nvPr/>
        </p:nvSpPr>
        <p:spPr bwMode="auto">
          <a:xfrm flipH="1" flipV="1">
            <a:off x="3886200" y="1066800"/>
            <a:ext cx="2209800" cy="762000"/>
          </a:xfrm>
          <a:prstGeom prst="line">
            <a:avLst/>
          </a:prstGeom>
          <a:noFill/>
          <a:ln w="12700" cap="sq">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6837" name="Line 37"/>
          <p:cNvSpPr>
            <a:spLocks noChangeShapeType="1"/>
          </p:cNvSpPr>
          <p:nvPr/>
        </p:nvSpPr>
        <p:spPr bwMode="auto">
          <a:xfrm flipH="1" flipV="1">
            <a:off x="3886200" y="1447800"/>
            <a:ext cx="2209800" cy="762000"/>
          </a:xfrm>
          <a:prstGeom prst="line">
            <a:avLst/>
          </a:prstGeom>
          <a:noFill/>
          <a:ln w="12700" cap="sq">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6838" name="Line 38"/>
          <p:cNvSpPr>
            <a:spLocks noChangeShapeType="1"/>
          </p:cNvSpPr>
          <p:nvPr/>
        </p:nvSpPr>
        <p:spPr bwMode="auto">
          <a:xfrm flipH="1" flipV="1">
            <a:off x="3886200" y="1524000"/>
            <a:ext cx="2209800" cy="1066800"/>
          </a:xfrm>
          <a:prstGeom prst="line">
            <a:avLst/>
          </a:prstGeom>
          <a:noFill/>
          <a:ln w="12700" cap="sq">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6839" name="Line 39"/>
          <p:cNvSpPr>
            <a:spLocks noChangeShapeType="1"/>
          </p:cNvSpPr>
          <p:nvPr/>
        </p:nvSpPr>
        <p:spPr bwMode="auto">
          <a:xfrm flipH="1" flipV="1">
            <a:off x="3886200" y="1981200"/>
            <a:ext cx="2209800" cy="990600"/>
          </a:xfrm>
          <a:prstGeom prst="line">
            <a:avLst/>
          </a:prstGeom>
          <a:noFill/>
          <a:ln w="12700" cap="sq">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6840" name="Line 40"/>
          <p:cNvSpPr>
            <a:spLocks noChangeShapeType="1"/>
          </p:cNvSpPr>
          <p:nvPr/>
        </p:nvSpPr>
        <p:spPr bwMode="auto">
          <a:xfrm flipH="1" flipV="1">
            <a:off x="3886200" y="2362200"/>
            <a:ext cx="2209800" cy="990600"/>
          </a:xfrm>
          <a:prstGeom prst="line">
            <a:avLst/>
          </a:prstGeom>
          <a:noFill/>
          <a:ln w="12700" cap="sq">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6841" name="Line 41"/>
          <p:cNvSpPr>
            <a:spLocks noChangeShapeType="1"/>
          </p:cNvSpPr>
          <p:nvPr/>
        </p:nvSpPr>
        <p:spPr bwMode="auto">
          <a:xfrm flipH="1" flipV="1">
            <a:off x="3886200" y="3048000"/>
            <a:ext cx="2209800" cy="1447800"/>
          </a:xfrm>
          <a:prstGeom prst="line">
            <a:avLst/>
          </a:prstGeom>
          <a:noFill/>
          <a:ln w="12700" cap="sq">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6842" name="Line 42"/>
          <p:cNvSpPr>
            <a:spLocks noChangeShapeType="1"/>
          </p:cNvSpPr>
          <p:nvPr/>
        </p:nvSpPr>
        <p:spPr bwMode="auto">
          <a:xfrm flipH="1" flipV="1">
            <a:off x="3886200" y="2514600"/>
            <a:ext cx="2209800" cy="1524000"/>
          </a:xfrm>
          <a:prstGeom prst="line">
            <a:avLst/>
          </a:prstGeom>
          <a:noFill/>
          <a:ln w="12700" cap="sq">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6843" name="Line 43"/>
          <p:cNvSpPr>
            <a:spLocks noChangeShapeType="1"/>
          </p:cNvSpPr>
          <p:nvPr/>
        </p:nvSpPr>
        <p:spPr bwMode="auto">
          <a:xfrm flipH="1" flipV="1">
            <a:off x="3886200" y="2438400"/>
            <a:ext cx="2209800" cy="1295400"/>
          </a:xfrm>
          <a:prstGeom prst="line">
            <a:avLst/>
          </a:prstGeom>
          <a:noFill/>
          <a:ln w="12700" cap="sq">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6844" name="Line 44"/>
          <p:cNvSpPr>
            <a:spLocks noChangeShapeType="1"/>
          </p:cNvSpPr>
          <p:nvPr/>
        </p:nvSpPr>
        <p:spPr bwMode="auto">
          <a:xfrm flipH="1" flipV="1">
            <a:off x="3886200" y="3124200"/>
            <a:ext cx="2209800" cy="1752600"/>
          </a:xfrm>
          <a:prstGeom prst="line">
            <a:avLst/>
          </a:prstGeom>
          <a:noFill/>
          <a:ln w="12700" cap="sq">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6845" name="Line 45"/>
          <p:cNvSpPr>
            <a:spLocks noChangeShapeType="1"/>
          </p:cNvSpPr>
          <p:nvPr/>
        </p:nvSpPr>
        <p:spPr bwMode="auto">
          <a:xfrm flipH="1" flipV="1">
            <a:off x="3886200" y="4114800"/>
            <a:ext cx="2209800" cy="381000"/>
          </a:xfrm>
          <a:prstGeom prst="line">
            <a:avLst/>
          </a:prstGeom>
          <a:noFill/>
          <a:ln w="12700" cap="sq">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6846" name="Line 46"/>
          <p:cNvSpPr>
            <a:spLocks noChangeShapeType="1"/>
          </p:cNvSpPr>
          <p:nvPr/>
        </p:nvSpPr>
        <p:spPr bwMode="auto">
          <a:xfrm flipH="1">
            <a:off x="3886200" y="4495800"/>
            <a:ext cx="2209800" cy="152400"/>
          </a:xfrm>
          <a:prstGeom prst="line">
            <a:avLst/>
          </a:prstGeom>
          <a:noFill/>
          <a:ln w="12700" cap="sq">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6847" name="Line 47"/>
          <p:cNvSpPr>
            <a:spLocks noChangeShapeType="1"/>
          </p:cNvSpPr>
          <p:nvPr/>
        </p:nvSpPr>
        <p:spPr bwMode="auto">
          <a:xfrm flipH="1">
            <a:off x="3886200" y="4495800"/>
            <a:ext cx="2209800" cy="685800"/>
          </a:xfrm>
          <a:prstGeom prst="line">
            <a:avLst/>
          </a:prstGeom>
          <a:noFill/>
          <a:ln w="12700" cap="sq">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6848" name="Line 48"/>
          <p:cNvSpPr>
            <a:spLocks noChangeShapeType="1"/>
          </p:cNvSpPr>
          <p:nvPr/>
        </p:nvSpPr>
        <p:spPr bwMode="auto">
          <a:xfrm flipH="1" flipV="1">
            <a:off x="3886200" y="3657600"/>
            <a:ext cx="2209800" cy="1600200"/>
          </a:xfrm>
          <a:prstGeom prst="line">
            <a:avLst/>
          </a:prstGeom>
          <a:noFill/>
          <a:ln w="12700" cap="sq">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6849" name="Line 49"/>
          <p:cNvSpPr>
            <a:spLocks noChangeShapeType="1"/>
          </p:cNvSpPr>
          <p:nvPr/>
        </p:nvSpPr>
        <p:spPr bwMode="auto">
          <a:xfrm flipH="1" flipV="1">
            <a:off x="3886200" y="3733800"/>
            <a:ext cx="2209800" cy="1981200"/>
          </a:xfrm>
          <a:prstGeom prst="line">
            <a:avLst/>
          </a:prstGeom>
          <a:noFill/>
          <a:ln w="12700" cap="sq">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6850" name="Line 50"/>
          <p:cNvSpPr>
            <a:spLocks noChangeShapeType="1"/>
          </p:cNvSpPr>
          <p:nvPr/>
        </p:nvSpPr>
        <p:spPr bwMode="auto">
          <a:xfrm flipH="1" flipV="1">
            <a:off x="3886200" y="3124200"/>
            <a:ext cx="2209800" cy="2590800"/>
          </a:xfrm>
          <a:prstGeom prst="line">
            <a:avLst/>
          </a:prstGeom>
          <a:noFill/>
          <a:ln w="12700" cap="sq">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B800C6F8-5BC4-4BE3-919A-3ECAE36491F5}" type="slidenum">
              <a:rPr kumimoji="0" lang="en-US" altLang="zh-CN" sz="2600" smtClean="0">
                <a:solidFill>
                  <a:schemeClr val="bg1"/>
                </a:solidFill>
              </a:rPr>
              <a:pPr>
                <a:spcBef>
                  <a:spcPct val="0"/>
                </a:spcBef>
                <a:buClrTx/>
                <a:buSzTx/>
                <a:buFontTx/>
                <a:buNone/>
              </a:pPr>
              <a:t>48</a:t>
            </a:fld>
            <a:endParaRPr kumimoji="0" lang="en-US" altLang="zh-CN" sz="2600" smtClean="0">
              <a:solidFill>
                <a:schemeClr val="bg1"/>
              </a:solidFill>
            </a:endParaRPr>
          </a:p>
        </p:txBody>
      </p:sp>
      <p:sp>
        <p:nvSpPr>
          <p:cNvPr id="77827" name="Rectangle 2"/>
          <p:cNvSpPr>
            <a:spLocks noGrp="1" noChangeArrowheads="1"/>
          </p:cNvSpPr>
          <p:nvPr>
            <p:ph type="title"/>
          </p:nvPr>
        </p:nvSpPr>
        <p:spPr/>
        <p:txBody>
          <a:bodyPr/>
          <a:lstStyle/>
          <a:p>
            <a:pPr eaLnBrk="1" hangingPunct="1"/>
            <a:r>
              <a:rPr lang="en-US" altLang="zh-CN" sz="3200" smtClean="0"/>
              <a:t>Chapter 1  Why Software Engineering</a:t>
            </a:r>
          </a:p>
        </p:txBody>
      </p:sp>
      <p:sp>
        <p:nvSpPr>
          <p:cNvPr id="32771" name="Rectangle 3"/>
          <p:cNvSpPr>
            <a:spLocks noGrp="1" noChangeArrowheads="1"/>
          </p:cNvSpPr>
          <p:nvPr>
            <p:ph type="body" idx="1"/>
          </p:nvPr>
        </p:nvSpPr>
        <p:spPr>
          <a:xfrm>
            <a:off x="762000" y="1663700"/>
            <a:ext cx="8382000" cy="5105400"/>
          </a:xfrm>
        </p:spPr>
        <p:txBody>
          <a:bodyPr/>
          <a:lstStyle/>
          <a:p>
            <a:pPr eaLnBrk="1" hangingPunct="1">
              <a:lnSpc>
                <a:spcPct val="90000"/>
              </a:lnSpc>
              <a:buFontTx/>
              <a:buNone/>
              <a:defRPr/>
            </a:pPr>
            <a:r>
              <a:rPr lang="en-US" altLang="zh-CN" sz="2400" b="1" dirty="0" smtClean="0">
                <a:solidFill>
                  <a:schemeClr val="bg2"/>
                </a:solidFill>
                <a:sym typeface="Wingdings 2" pitchFamily="18" charset="2"/>
              </a:rPr>
              <a:t></a:t>
            </a:r>
            <a:r>
              <a:rPr lang="en-US" altLang="zh-CN" sz="2400" b="1" u="sng" dirty="0" smtClean="0">
                <a:solidFill>
                  <a:srgbClr val="FF0066"/>
                </a:solidFill>
                <a:sym typeface="Wingdings 2" pitchFamily="18" charset="2"/>
              </a:rPr>
              <a:t>The quality of the process</a:t>
            </a:r>
            <a:r>
              <a:rPr lang="zh-CN" altLang="en-US" sz="2400" b="1" dirty="0" smtClean="0">
                <a:solidFill>
                  <a:schemeClr val="bg2"/>
                </a:solidFill>
                <a:sym typeface="Wingdings 2" pitchFamily="18" charset="2"/>
              </a:rPr>
              <a:t>（软件开发及维护</a:t>
            </a:r>
            <a:r>
              <a:rPr lang="en-US" altLang="zh-CN" sz="2400" b="1" dirty="0" smtClean="0">
                <a:solidFill>
                  <a:schemeClr val="bg2"/>
                </a:solidFill>
                <a:sym typeface="Wingdings 2" pitchFamily="18" charset="2"/>
              </a:rPr>
              <a:t>)</a:t>
            </a:r>
            <a:r>
              <a:rPr lang="zh-CN" altLang="en-US" sz="2400" b="1" u="sng" dirty="0" smtClean="0">
                <a:solidFill>
                  <a:srgbClr val="0000FF"/>
                </a:solidFill>
                <a:sym typeface="Wingdings 2" pitchFamily="18" charset="2"/>
              </a:rPr>
              <a:t>过程</a:t>
            </a:r>
            <a:r>
              <a:rPr lang="zh-CN" altLang="en-US" sz="2400" b="1" dirty="0" smtClean="0">
                <a:solidFill>
                  <a:schemeClr val="bg2"/>
                </a:solidFill>
                <a:sym typeface="Wingdings 2" pitchFamily="18" charset="2"/>
              </a:rPr>
              <a:t>的质量</a:t>
            </a:r>
          </a:p>
          <a:p>
            <a:pPr eaLnBrk="1" hangingPunct="1">
              <a:lnSpc>
                <a:spcPct val="90000"/>
              </a:lnSpc>
              <a:buFontTx/>
              <a:buNone/>
              <a:defRPr/>
            </a:pPr>
            <a:r>
              <a:rPr lang="zh-CN" altLang="en-US" sz="2400" b="1" dirty="0" smtClean="0">
                <a:solidFill>
                  <a:schemeClr val="bg2"/>
                </a:solidFill>
                <a:sym typeface="Wingdings 2" pitchFamily="18" charset="2"/>
              </a:rPr>
              <a:t>   </a:t>
            </a:r>
            <a:r>
              <a:rPr lang="en-US" altLang="zh-CN" sz="2400" b="1" dirty="0" smtClean="0">
                <a:solidFill>
                  <a:schemeClr val="bg2"/>
                </a:solidFill>
                <a:sym typeface="Wingdings 2" pitchFamily="18" charset="2"/>
              </a:rPr>
              <a:t>many activities----influence the quality of final product</a:t>
            </a:r>
          </a:p>
          <a:p>
            <a:pPr eaLnBrk="1" hangingPunct="1">
              <a:lnSpc>
                <a:spcPct val="90000"/>
              </a:lnSpc>
              <a:buFontTx/>
              <a:buNone/>
              <a:defRPr/>
            </a:pPr>
            <a:r>
              <a:rPr lang="en-US" altLang="zh-CN" sz="2400" b="1" dirty="0" smtClean="0">
                <a:solidFill>
                  <a:schemeClr val="bg2"/>
                </a:solidFill>
                <a:sym typeface="Wingdings 2" pitchFamily="18" charset="2"/>
              </a:rPr>
              <a:t>                        (so, the process has the same importance)</a:t>
            </a:r>
          </a:p>
          <a:p>
            <a:pPr eaLnBrk="1" hangingPunct="1">
              <a:lnSpc>
                <a:spcPct val="90000"/>
              </a:lnSpc>
              <a:buFontTx/>
              <a:buNone/>
              <a:defRPr/>
            </a:pPr>
            <a:r>
              <a:rPr lang="en-US" altLang="zh-CN" sz="2400" b="1" dirty="0" smtClean="0">
                <a:solidFill>
                  <a:schemeClr val="bg2"/>
                </a:solidFill>
                <a:sym typeface="Wingdings 2" pitchFamily="18" charset="2"/>
              </a:rPr>
              <a:t>   Questions in Page 11----</a:t>
            </a:r>
            <a:r>
              <a:rPr lang="zh-CN" altLang="en-US" sz="2400" b="1" dirty="0" smtClean="0">
                <a:solidFill>
                  <a:schemeClr val="bg2"/>
                </a:solidFill>
                <a:sym typeface="Wingdings 2" pitchFamily="18" charset="2"/>
              </a:rPr>
              <a:t>至少有量化的过程才能回答之</a:t>
            </a:r>
            <a:r>
              <a:rPr lang="en-US" altLang="zh-CN" sz="2400" b="1" dirty="0" smtClean="0">
                <a:solidFill>
                  <a:schemeClr val="bg2"/>
                </a:solidFill>
                <a:sym typeface="Wingdings 2" pitchFamily="18" charset="2"/>
              </a:rPr>
              <a:t>!</a:t>
            </a:r>
          </a:p>
          <a:p>
            <a:pPr eaLnBrk="1" hangingPunct="1">
              <a:lnSpc>
                <a:spcPct val="90000"/>
              </a:lnSpc>
              <a:buFontTx/>
              <a:buNone/>
              <a:defRPr/>
            </a:pPr>
            <a:r>
              <a:rPr lang="en-US" altLang="zh-CN" sz="2400" b="1" dirty="0" smtClean="0">
                <a:solidFill>
                  <a:schemeClr val="bg2"/>
                </a:solidFill>
                <a:sym typeface="Wingdings 2" pitchFamily="18" charset="2"/>
              </a:rPr>
              <a:t>    </a:t>
            </a:r>
            <a:r>
              <a:rPr lang="en-US" altLang="zh-CN" sz="2400" b="1" u="sng" dirty="0" smtClean="0">
                <a:solidFill>
                  <a:srgbClr val="0000FF"/>
                </a:solidFill>
                <a:sym typeface="Wingdings 2" pitchFamily="18" charset="2"/>
              </a:rPr>
              <a:t>In 1990s: </a:t>
            </a:r>
            <a:r>
              <a:rPr lang="en-US" altLang="zh-CN" sz="2400" b="1" u="wavy" dirty="0" smtClean="0">
                <a:solidFill>
                  <a:srgbClr val="C00000"/>
                </a:solidFill>
                <a:sym typeface="Wingdings 2" pitchFamily="18" charset="2"/>
              </a:rPr>
              <a:t>modeling the process </a:t>
            </a:r>
            <a:r>
              <a:rPr lang="en-US" altLang="zh-CN" sz="2400" b="1" u="sng" dirty="0" smtClean="0">
                <a:solidFill>
                  <a:srgbClr val="0000FF"/>
                </a:solidFill>
                <a:sym typeface="Wingdings 2" pitchFamily="18" charset="2"/>
              </a:rPr>
              <a:t>is a “pop” topic</a:t>
            </a:r>
            <a:r>
              <a:rPr lang="en-US" altLang="zh-CN" sz="2400" b="1" dirty="0" smtClean="0">
                <a:solidFill>
                  <a:schemeClr val="bg2"/>
                </a:solidFill>
                <a:sym typeface="Wingdings 2" pitchFamily="18" charset="2"/>
              </a:rPr>
              <a:t> </a:t>
            </a:r>
          </a:p>
          <a:p>
            <a:pPr eaLnBrk="1" hangingPunct="1">
              <a:lnSpc>
                <a:spcPct val="90000"/>
              </a:lnSpc>
              <a:buFontTx/>
              <a:buNone/>
              <a:defRPr/>
            </a:pPr>
            <a:r>
              <a:rPr lang="en-US" altLang="zh-CN" sz="2400" b="1" dirty="0" smtClean="0">
                <a:solidFill>
                  <a:schemeClr val="bg2"/>
                </a:solidFill>
                <a:sym typeface="Wingdings 2" pitchFamily="18" charset="2"/>
              </a:rPr>
              <a:t>                        CMM----Capability Maturity Model (5 levels)</a:t>
            </a:r>
          </a:p>
          <a:p>
            <a:pPr eaLnBrk="1" hangingPunct="1">
              <a:lnSpc>
                <a:spcPct val="90000"/>
              </a:lnSpc>
              <a:buFontTx/>
              <a:buNone/>
              <a:defRPr/>
            </a:pPr>
            <a:r>
              <a:rPr lang="en-US" altLang="zh-CN" sz="2400" b="1" dirty="0" smtClean="0">
                <a:solidFill>
                  <a:schemeClr val="bg2"/>
                </a:solidFill>
                <a:sym typeface="Wingdings 2" pitchFamily="18" charset="2"/>
              </a:rPr>
              <a:t>      Models:     ISO 9000—900X--1900X----</a:t>
            </a:r>
            <a:r>
              <a:rPr lang="zh-CN" altLang="en-US" sz="2400" b="1" dirty="0" smtClean="0">
                <a:solidFill>
                  <a:schemeClr val="bg2"/>
                </a:solidFill>
                <a:sym typeface="Wingdings 2" pitchFamily="18" charset="2"/>
              </a:rPr>
              <a:t>该标准影响较小</a:t>
            </a:r>
          </a:p>
          <a:p>
            <a:pPr eaLnBrk="1" hangingPunct="1">
              <a:lnSpc>
                <a:spcPct val="90000"/>
              </a:lnSpc>
              <a:buFontTx/>
              <a:buNone/>
              <a:defRPr/>
            </a:pPr>
            <a:r>
              <a:rPr lang="zh-CN" altLang="en-US" sz="2400" b="1" dirty="0" smtClean="0">
                <a:solidFill>
                  <a:schemeClr val="bg2"/>
                </a:solidFill>
                <a:sym typeface="Wingdings 2" pitchFamily="18" charset="2"/>
              </a:rPr>
              <a:t>                        </a:t>
            </a:r>
            <a:r>
              <a:rPr lang="en-US" altLang="zh-CN" sz="2400" b="1" dirty="0" smtClean="0">
                <a:solidFill>
                  <a:schemeClr val="bg2"/>
                </a:solidFill>
                <a:sym typeface="Wingdings 2" pitchFamily="18" charset="2"/>
              </a:rPr>
              <a:t>SPICE----</a:t>
            </a:r>
            <a:r>
              <a:rPr lang="zh-CN" altLang="en-US" sz="2400" b="1" dirty="0" smtClean="0">
                <a:solidFill>
                  <a:schemeClr val="bg2"/>
                </a:solidFill>
                <a:sym typeface="Wingdings 2" pitchFamily="18" charset="2"/>
              </a:rPr>
              <a:t>软件过程改进和能力确定模型</a:t>
            </a:r>
          </a:p>
          <a:p>
            <a:pPr eaLnBrk="1" hangingPunct="1">
              <a:lnSpc>
                <a:spcPct val="90000"/>
              </a:lnSpc>
              <a:buFontTx/>
              <a:buNone/>
              <a:defRPr/>
            </a:pPr>
            <a:r>
              <a:rPr lang="zh-CN" altLang="en-US" sz="2400" b="1" dirty="0" smtClean="0">
                <a:sym typeface="Wingdings 2" pitchFamily="18" charset="2"/>
              </a:rPr>
              <a:t>   </a:t>
            </a:r>
            <a:r>
              <a:rPr lang="en-US" altLang="zh-CN" sz="2400" b="1" dirty="0" smtClean="0">
                <a:sym typeface="Wingdings 2" pitchFamily="18" charset="2"/>
              </a:rPr>
              <a:t>A:</a:t>
            </a:r>
            <a:r>
              <a:rPr lang="en-US" altLang="zh-CN" sz="2400" b="1" dirty="0" smtClean="0"/>
              <a:t> CMU-SEI</a:t>
            </a:r>
            <a:r>
              <a:rPr lang="zh-CN" altLang="en-US" sz="2400" b="1" dirty="0" smtClean="0"/>
              <a:t>的</a:t>
            </a:r>
            <a:r>
              <a:rPr lang="en-US" altLang="zh-CN" sz="2400" b="1" dirty="0" smtClean="0"/>
              <a:t>CMM/PSP/TSP</a:t>
            </a:r>
            <a:r>
              <a:rPr lang="zh-CN" altLang="en-US" sz="2400" b="1" dirty="0" smtClean="0"/>
              <a:t>；</a:t>
            </a:r>
          </a:p>
          <a:p>
            <a:pPr lvl="2" eaLnBrk="1" hangingPunct="1">
              <a:lnSpc>
                <a:spcPct val="90000"/>
              </a:lnSpc>
              <a:defRPr/>
            </a:pPr>
            <a:r>
              <a:rPr lang="zh-CN" altLang="en-US" sz="2400" b="1" dirty="0" smtClean="0"/>
              <a:t>美国卡耐基梅隆大学软件工程研究所 （</a:t>
            </a:r>
            <a:r>
              <a:rPr lang="en-US" altLang="zh-CN" sz="2800" b="1" u="sng" dirty="0" smtClean="0">
                <a:solidFill>
                  <a:srgbClr val="0000FF"/>
                </a:solidFill>
                <a:effectLst>
                  <a:outerShdw blurRad="38100" dist="38100" dir="2700000" algn="tl">
                    <a:srgbClr val="C0C0C0"/>
                  </a:outerShdw>
                </a:effectLst>
              </a:rPr>
              <a:t>SEI</a:t>
            </a:r>
            <a:r>
              <a:rPr lang="zh-CN" altLang="en-US" sz="2400" b="1" dirty="0" smtClean="0"/>
              <a:t>）</a:t>
            </a:r>
          </a:p>
          <a:p>
            <a:pPr lvl="2" eaLnBrk="1" hangingPunct="1">
              <a:lnSpc>
                <a:spcPct val="90000"/>
              </a:lnSpc>
              <a:defRPr/>
            </a:pPr>
            <a:r>
              <a:rPr lang="zh-CN" altLang="en-US" sz="2400" b="1" dirty="0" smtClean="0"/>
              <a:t>能力成熟度模型（</a:t>
            </a:r>
            <a:r>
              <a:rPr lang="en-US" altLang="zh-CN" sz="2400" b="1" dirty="0" smtClean="0">
                <a:solidFill>
                  <a:srgbClr val="0000FF"/>
                </a:solidFill>
              </a:rPr>
              <a:t>C</a:t>
            </a:r>
            <a:r>
              <a:rPr lang="en-US" altLang="zh-CN" sz="2400" b="1" dirty="0" smtClean="0"/>
              <a:t>apability </a:t>
            </a:r>
            <a:r>
              <a:rPr lang="en-US" altLang="zh-CN" sz="2400" b="1" dirty="0" smtClean="0">
                <a:solidFill>
                  <a:srgbClr val="0000FF"/>
                </a:solidFill>
              </a:rPr>
              <a:t>M</a:t>
            </a:r>
            <a:r>
              <a:rPr lang="en-US" altLang="zh-CN" sz="2400" b="1" dirty="0" smtClean="0"/>
              <a:t>aturity </a:t>
            </a:r>
            <a:r>
              <a:rPr lang="en-US" altLang="zh-CN" sz="2400" b="1" dirty="0" smtClean="0">
                <a:solidFill>
                  <a:srgbClr val="0000FF"/>
                </a:solidFill>
              </a:rPr>
              <a:t>M</a:t>
            </a:r>
            <a:r>
              <a:rPr lang="en-US" altLang="zh-CN" sz="2400" b="1" dirty="0" smtClean="0"/>
              <a:t>odel</a:t>
            </a:r>
            <a:r>
              <a:rPr lang="zh-CN" altLang="en-US" sz="2400" b="1" dirty="0" smtClean="0"/>
              <a:t>）</a:t>
            </a:r>
          </a:p>
          <a:p>
            <a:pPr lvl="2" eaLnBrk="1" hangingPunct="1">
              <a:lnSpc>
                <a:spcPct val="90000"/>
              </a:lnSpc>
              <a:defRPr/>
            </a:pPr>
            <a:r>
              <a:rPr lang="zh-CN" altLang="en-US" sz="2400" b="1" dirty="0" smtClean="0"/>
              <a:t>个体软件过程（</a:t>
            </a:r>
            <a:r>
              <a:rPr lang="en-US" altLang="zh-CN" sz="2400" b="1" dirty="0" smtClean="0">
                <a:solidFill>
                  <a:srgbClr val="0000FF"/>
                </a:solidFill>
              </a:rPr>
              <a:t>P</a:t>
            </a:r>
            <a:r>
              <a:rPr lang="en-US" altLang="zh-CN" sz="2400" b="1" dirty="0" smtClean="0"/>
              <a:t>ersonal </a:t>
            </a:r>
            <a:r>
              <a:rPr lang="en-US" altLang="zh-CN" sz="2400" b="1" dirty="0" smtClean="0">
                <a:solidFill>
                  <a:srgbClr val="0000FF"/>
                </a:solidFill>
              </a:rPr>
              <a:t>S</a:t>
            </a:r>
            <a:r>
              <a:rPr lang="en-US" altLang="zh-CN" sz="2400" b="1" dirty="0" smtClean="0"/>
              <a:t>oftware </a:t>
            </a:r>
            <a:r>
              <a:rPr lang="en-US" altLang="zh-CN" sz="2400" b="1" dirty="0" smtClean="0">
                <a:solidFill>
                  <a:srgbClr val="0000FF"/>
                </a:solidFill>
              </a:rPr>
              <a:t>P</a:t>
            </a:r>
            <a:r>
              <a:rPr lang="en-US" altLang="zh-CN" sz="2400" b="1" dirty="0" smtClean="0"/>
              <a:t>rocess </a:t>
            </a:r>
            <a:r>
              <a:rPr lang="zh-CN" altLang="en-US" sz="2400" b="1" dirty="0" smtClean="0"/>
              <a:t>）</a:t>
            </a:r>
          </a:p>
          <a:p>
            <a:pPr lvl="2" eaLnBrk="1" hangingPunct="1">
              <a:lnSpc>
                <a:spcPct val="90000"/>
              </a:lnSpc>
              <a:defRPr/>
            </a:pPr>
            <a:r>
              <a:rPr lang="zh-CN" altLang="en-US" sz="2400" b="1" dirty="0" smtClean="0"/>
              <a:t>小组软件过程（</a:t>
            </a:r>
            <a:r>
              <a:rPr lang="en-US" altLang="zh-CN" sz="2400" b="1" dirty="0" smtClean="0">
                <a:solidFill>
                  <a:srgbClr val="0000FF"/>
                </a:solidFill>
              </a:rPr>
              <a:t>T</a:t>
            </a:r>
            <a:r>
              <a:rPr lang="en-US" altLang="zh-CN" sz="2400" b="1" dirty="0" smtClean="0"/>
              <a:t>eam </a:t>
            </a:r>
            <a:r>
              <a:rPr lang="en-US" altLang="zh-CN" sz="2400" b="1" dirty="0" smtClean="0">
                <a:solidFill>
                  <a:srgbClr val="0000FF"/>
                </a:solidFill>
              </a:rPr>
              <a:t>S</a:t>
            </a:r>
            <a:r>
              <a:rPr lang="en-US" altLang="zh-CN" sz="2400" b="1" dirty="0" smtClean="0"/>
              <a:t>oftware </a:t>
            </a:r>
            <a:r>
              <a:rPr lang="en-US" altLang="zh-CN" sz="2400" b="1" dirty="0" smtClean="0">
                <a:solidFill>
                  <a:srgbClr val="0000FF"/>
                </a:solidFill>
              </a:rPr>
              <a:t>P</a:t>
            </a:r>
            <a:r>
              <a:rPr lang="en-US" altLang="zh-CN" sz="2400" b="1" dirty="0" smtClean="0"/>
              <a:t>rocess</a:t>
            </a:r>
            <a:r>
              <a:rPr lang="zh-CN" altLang="en-US" sz="2400" b="1" dirty="0" smtClean="0"/>
              <a:t>） </a:t>
            </a:r>
          </a:p>
        </p:txBody>
      </p:sp>
      <p:sp>
        <p:nvSpPr>
          <p:cNvPr id="77829" name="AutoShape 4"/>
          <p:cNvSpPr>
            <a:spLocks/>
          </p:cNvSpPr>
          <p:nvPr/>
        </p:nvSpPr>
        <p:spPr bwMode="auto">
          <a:xfrm>
            <a:off x="2667000" y="3810000"/>
            <a:ext cx="152400" cy="990600"/>
          </a:xfrm>
          <a:prstGeom prst="leftBrace">
            <a:avLst>
              <a:gd name="adj1" fmla="val 54167"/>
              <a:gd name="adj2" fmla="val 50000"/>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endParaRPr lang="zh-CN" altLang="en-US" sz="240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EB57C896-A526-4352-B6E6-CECC45935C6A}" type="slidenum">
              <a:rPr kumimoji="0" lang="en-US" altLang="zh-CN" sz="2600" smtClean="0">
                <a:solidFill>
                  <a:schemeClr val="bg1"/>
                </a:solidFill>
              </a:rPr>
              <a:pPr>
                <a:spcBef>
                  <a:spcPct val="0"/>
                </a:spcBef>
                <a:buClrTx/>
                <a:buSzTx/>
                <a:buFontTx/>
                <a:buNone/>
              </a:pPr>
              <a:t>49</a:t>
            </a:fld>
            <a:endParaRPr kumimoji="0" lang="en-US" altLang="zh-CN" sz="2600" smtClean="0">
              <a:solidFill>
                <a:schemeClr val="bg1"/>
              </a:solidFill>
            </a:endParaRPr>
          </a:p>
        </p:txBody>
      </p:sp>
      <p:sp>
        <p:nvSpPr>
          <p:cNvPr id="79875" name="Rectangle 2"/>
          <p:cNvSpPr>
            <a:spLocks noGrp="1" noChangeArrowheads="1"/>
          </p:cNvSpPr>
          <p:nvPr>
            <p:ph type="title"/>
          </p:nvPr>
        </p:nvSpPr>
        <p:spPr/>
        <p:txBody>
          <a:bodyPr/>
          <a:lstStyle/>
          <a:p>
            <a:pPr eaLnBrk="1" hangingPunct="1"/>
            <a:r>
              <a:rPr lang="en-US" altLang="zh-CN" sz="3200" smtClean="0"/>
              <a:t>Chapter 1  Why Software Engineering</a:t>
            </a:r>
          </a:p>
        </p:txBody>
      </p:sp>
      <p:sp>
        <p:nvSpPr>
          <p:cNvPr id="79876" name="Rectangle 3"/>
          <p:cNvSpPr>
            <a:spLocks noGrp="1" noChangeArrowheads="1"/>
          </p:cNvSpPr>
          <p:nvPr>
            <p:ph type="body" idx="1"/>
          </p:nvPr>
        </p:nvSpPr>
        <p:spPr>
          <a:xfrm>
            <a:off x="762000" y="1676400"/>
            <a:ext cx="8382000" cy="5105400"/>
          </a:xfrm>
        </p:spPr>
        <p:txBody>
          <a:bodyPr/>
          <a:lstStyle/>
          <a:p>
            <a:pPr eaLnBrk="1" hangingPunct="1">
              <a:lnSpc>
                <a:spcPct val="90000"/>
              </a:lnSpc>
              <a:buFontTx/>
              <a:buNone/>
            </a:pPr>
            <a:r>
              <a:rPr lang="en-US" altLang="zh-CN" sz="2000" b="1" dirty="0" smtClean="0">
                <a:sym typeface="Wingdings 2" panose="05020102010507070707" pitchFamily="18" charset="2"/>
              </a:rPr>
              <a:t>   </a:t>
            </a:r>
            <a:r>
              <a:rPr lang="en-US" altLang="zh-CN" sz="2400" b="1" dirty="0" smtClean="0">
                <a:sym typeface="Wingdings 2" panose="05020102010507070707" pitchFamily="18" charset="2"/>
              </a:rPr>
              <a:t>B:</a:t>
            </a:r>
            <a:r>
              <a:rPr lang="en-US" altLang="zh-CN" sz="2400" b="1" dirty="0" smtClean="0"/>
              <a:t> ISO 9000</a:t>
            </a:r>
            <a:r>
              <a:rPr lang="zh-CN" altLang="en-US" sz="2400" b="1" dirty="0" smtClean="0"/>
              <a:t>质量标准体系 ；</a:t>
            </a:r>
          </a:p>
          <a:p>
            <a:pPr lvl="2" eaLnBrk="1" hangingPunct="1">
              <a:lnSpc>
                <a:spcPct val="90000"/>
              </a:lnSpc>
            </a:pPr>
            <a:r>
              <a:rPr lang="zh-CN" altLang="en-US" sz="2400" b="1" dirty="0" smtClean="0"/>
              <a:t>国际标准化组织 </a:t>
            </a:r>
            <a:r>
              <a:rPr lang="en-US" altLang="zh-CN" sz="2400" b="1" dirty="0" smtClean="0"/>
              <a:t>(ISO) </a:t>
            </a:r>
          </a:p>
          <a:p>
            <a:pPr lvl="2" eaLnBrk="1" hangingPunct="1">
              <a:lnSpc>
                <a:spcPct val="90000"/>
              </a:lnSpc>
            </a:pPr>
            <a:r>
              <a:rPr lang="en-US" altLang="zh-CN" sz="2400" b="1" dirty="0" smtClean="0"/>
              <a:t>ISO9003</a:t>
            </a:r>
            <a:r>
              <a:rPr lang="zh-CN" altLang="en-US" sz="2400" b="1" dirty="0" smtClean="0"/>
              <a:t>是专门为软件行业定制的 </a:t>
            </a:r>
          </a:p>
          <a:p>
            <a:pPr eaLnBrk="1" hangingPunct="1">
              <a:lnSpc>
                <a:spcPct val="90000"/>
              </a:lnSpc>
              <a:buFontTx/>
              <a:buNone/>
            </a:pPr>
            <a:r>
              <a:rPr lang="zh-CN" altLang="en-US" sz="2400" b="1" dirty="0" smtClean="0">
                <a:sym typeface="Wingdings 2" panose="05020102010507070707" pitchFamily="18" charset="2"/>
              </a:rPr>
              <a:t>   </a:t>
            </a:r>
            <a:r>
              <a:rPr lang="en-US" altLang="zh-CN" sz="2400" b="1" dirty="0" smtClean="0">
                <a:sym typeface="Wingdings 2" panose="05020102010507070707" pitchFamily="18" charset="2"/>
              </a:rPr>
              <a:t>C: </a:t>
            </a:r>
            <a:r>
              <a:rPr lang="zh-CN" altLang="en-US" sz="2400" b="1" dirty="0" smtClean="0">
                <a:sym typeface="Wingdings 2" panose="05020102010507070707" pitchFamily="18" charset="2"/>
              </a:rPr>
              <a:t>以上</a:t>
            </a:r>
            <a:r>
              <a:rPr lang="zh-CN" altLang="en-US" sz="2400" b="1" dirty="0" smtClean="0"/>
              <a:t>两种质量体系都强调了软件产品的质量。</a:t>
            </a:r>
          </a:p>
          <a:p>
            <a:pPr eaLnBrk="1" hangingPunct="1">
              <a:lnSpc>
                <a:spcPct val="90000"/>
              </a:lnSpc>
              <a:buFontTx/>
              <a:buNone/>
            </a:pPr>
            <a:r>
              <a:rPr lang="zh-CN" altLang="en-US" sz="2400" b="1" dirty="0" smtClean="0">
                <a:solidFill>
                  <a:schemeClr val="bg2"/>
                </a:solidFill>
                <a:sym typeface="Wingdings 2" panose="05020102010507070707" pitchFamily="18" charset="2"/>
              </a:rPr>
              <a:t>   </a:t>
            </a:r>
            <a:r>
              <a:rPr lang="en-US" altLang="zh-CN" sz="2400" b="1" dirty="0" smtClean="0">
                <a:solidFill>
                  <a:schemeClr val="bg2"/>
                </a:solidFill>
                <a:sym typeface="Wingdings 2" panose="05020102010507070707" pitchFamily="18" charset="2"/>
              </a:rPr>
              <a:t>D:</a:t>
            </a:r>
            <a:r>
              <a:rPr lang="zh-CN" altLang="en-US" sz="2400" b="1" dirty="0" smtClean="0">
                <a:sym typeface="Wingdings 2" panose="05020102010507070707" pitchFamily="18" charset="2"/>
              </a:rPr>
              <a:t>区别 </a:t>
            </a:r>
          </a:p>
          <a:p>
            <a:pPr eaLnBrk="1" hangingPunct="1">
              <a:lnSpc>
                <a:spcPct val="90000"/>
              </a:lnSpc>
              <a:buFontTx/>
              <a:buNone/>
            </a:pPr>
            <a:r>
              <a:rPr lang="zh-CN" altLang="en-US" sz="2400" b="1" dirty="0" smtClean="0">
                <a:sym typeface="Wingdings 2" panose="05020102010507070707" pitchFamily="18" charset="2"/>
              </a:rPr>
              <a:t>       </a:t>
            </a:r>
            <a:r>
              <a:rPr lang="en-US" altLang="zh-CN" sz="2400" b="1" dirty="0" smtClean="0">
                <a:sym typeface="Wingdings 2" panose="05020102010507070707" pitchFamily="18" charset="2"/>
              </a:rPr>
              <a:t>----</a:t>
            </a:r>
            <a:r>
              <a:rPr lang="en-US" altLang="zh-CN" sz="2400" b="1" dirty="0" smtClean="0"/>
              <a:t>ISO9000</a:t>
            </a:r>
            <a:r>
              <a:rPr lang="zh-CN" altLang="en-US" sz="2400" b="1" dirty="0" smtClean="0"/>
              <a:t>强调的是衡量的准则</a:t>
            </a:r>
            <a:r>
              <a:rPr lang="en-US" altLang="zh-CN" sz="2400" b="1" dirty="0" smtClean="0"/>
              <a:t>, </a:t>
            </a:r>
            <a:r>
              <a:rPr lang="zh-CN" altLang="en-US" sz="2400" b="1" dirty="0" smtClean="0"/>
              <a:t>该做什么、什么算好、</a:t>
            </a:r>
          </a:p>
          <a:p>
            <a:pPr eaLnBrk="1" hangingPunct="1">
              <a:lnSpc>
                <a:spcPct val="90000"/>
              </a:lnSpc>
              <a:buFontTx/>
              <a:buNone/>
            </a:pPr>
            <a:r>
              <a:rPr lang="zh-CN" altLang="en-US" sz="2400" b="1" dirty="0" smtClean="0"/>
              <a:t>           什么算不好；没有告诉软件开发人员如何达到好的目</a:t>
            </a:r>
          </a:p>
          <a:p>
            <a:pPr eaLnBrk="1" hangingPunct="1">
              <a:lnSpc>
                <a:spcPct val="90000"/>
              </a:lnSpc>
              <a:buFontTx/>
              <a:buNone/>
            </a:pPr>
            <a:r>
              <a:rPr lang="zh-CN" altLang="en-US" sz="2400" b="1" dirty="0" smtClean="0"/>
              <a:t>           标，如何避免差错，它实际上是由英国学院派一批没</a:t>
            </a:r>
          </a:p>
          <a:p>
            <a:pPr eaLnBrk="1" hangingPunct="1">
              <a:lnSpc>
                <a:spcPct val="90000"/>
              </a:lnSpc>
              <a:buFontTx/>
              <a:buNone/>
            </a:pPr>
            <a:r>
              <a:rPr lang="zh-CN" altLang="en-US" sz="2400" b="1" dirty="0" smtClean="0"/>
              <a:t>           有做过复杂系统的人制定出来的标准</a:t>
            </a:r>
            <a:r>
              <a:rPr lang="en-US" altLang="zh-CN" sz="2400" b="1" dirty="0" smtClean="0"/>
              <a:t>. (</a:t>
            </a:r>
            <a:r>
              <a:rPr lang="zh-CN" altLang="en-US" sz="2400" b="1" dirty="0" smtClean="0">
                <a:solidFill>
                  <a:srgbClr val="0000FF"/>
                </a:solidFill>
              </a:rPr>
              <a:t>八股味道浓厚</a:t>
            </a:r>
            <a:r>
              <a:rPr lang="en-US" altLang="zh-CN" sz="2400" b="1" dirty="0" smtClean="0"/>
              <a:t>) </a:t>
            </a:r>
          </a:p>
          <a:p>
            <a:pPr eaLnBrk="1" hangingPunct="1">
              <a:lnSpc>
                <a:spcPct val="90000"/>
              </a:lnSpc>
              <a:buFontTx/>
              <a:buNone/>
            </a:pPr>
            <a:r>
              <a:rPr lang="en-US" altLang="zh-CN" sz="2400" b="1" dirty="0" smtClean="0"/>
              <a:t>       ---- CMM</a:t>
            </a:r>
            <a:r>
              <a:rPr lang="zh-CN" altLang="en-US" sz="2400" b="1" dirty="0" smtClean="0"/>
              <a:t>则提供了一整套较为完善的软件研发项目管理</a:t>
            </a:r>
          </a:p>
          <a:p>
            <a:pPr eaLnBrk="1" hangingPunct="1">
              <a:lnSpc>
                <a:spcPct val="90000"/>
              </a:lnSpc>
              <a:buFontTx/>
              <a:buNone/>
            </a:pPr>
            <a:r>
              <a:rPr lang="zh-CN" altLang="en-US" sz="2400" b="1" dirty="0" smtClean="0"/>
              <a:t>           的方法。美国先后在这上面投资了</a:t>
            </a:r>
            <a:r>
              <a:rPr lang="en-US" altLang="zh-CN" sz="2400" b="1" dirty="0"/>
              <a:t>6</a:t>
            </a:r>
            <a:r>
              <a:rPr lang="zh-CN" altLang="en-US" sz="2400" b="1" dirty="0" smtClean="0"/>
              <a:t>亿多美元，做了很</a:t>
            </a:r>
          </a:p>
          <a:p>
            <a:pPr eaLnBrk="1" hangingPunct="1">
              <a:lnSpc>
                <a:spcPct val="90000"/>
              </a:lnSpc>
              <a:buFontTx/>
              <a:buNone/>
            </a:pPr>
            <a:r>
              <a:rPr lang="zh-CN" altLang="en-US" sz="2400" b="1" dirty="0" smtClean="0"/>
              <a:t>           多实践工作来改进软件研发项目管理，而且</a:t>
            </a:r>
            <a:r>
              <a:rPr lang="zh-CN" altLang="en-US" sz="2400" b="1" dirty="0" smtClean="0">
                <a:solidFill>
                  <a:srgbClr val="0000FF"/>
                </a:solidFill>
              </a:rPr>
              <a:t>其内容还 </a:t>
            </a:r>
          </a:p>
          <a:p>
            <a:pPr eaLnBrk="1" hangingPunct="1">
              <a:lnSpc>
                <a:spcPct val="90000"/>
              </a:lnSpc>
              <a:buFontTx/>
              <a:buNone/>
            </a:pPr>
            <a:r>
              <a:rPr lang="zh-CN" altLang="en-US" sz="2400" b="1" dirty="0" smtClean="0">
                <a:solidFill>
                  <a:srgbClr val="0000FF"/>
                </a:solidFill>
              </a:rPr>
              <a:t>           在不断地改进</a:t>
            </a:r>
            <a:r>
              <a:rPr lang="zh-CN" altLang="en-US" sz="2400" b="1" dirty="0" smtClean="0"/>
              <a:t>。（例如较新的</a:t>
            </a:r>
            <a:r>
              <a:rPr lang="en-US" altLang="zh-CN" sz="2400" b="1" dirty="0" smtClean="0"/>
              <a:t>CMMI</a:t>
            </a:r>
            <a:r>
              <a:rPr lang="zh-CN" altLang="en-US" sz="2400" b="1" dirty="0" smtClean="0"/>
              <a:t>等。）</a:t>
            </a:r>
          </a:p>
        </p:txBody>
      </p:sp>
      <p:sp>
        <p:nvSpPr>
          <p:cNvPr id="79877" name="Text Box 4"/>
          <p:cNvSpPr txBox="1">
            <a:spLocks noChangeArrowheads="1"/>
          </p:cNvSpPr>
          <p:nvPr/>
        </p:nvSpPr>
        <p:spPr bwMode="auto">
          <a:xfrm>
            <a:off x="7777163" y="1844675"/>
            <a:ext cx="1187450" cy="1577975"/>
          </a:xfrm>
          <a:prstGeom prst="rect">
            <a:avLst/>
          </a:prstGeom>
          <a:noFill/>
          <a:ln w="25400" algn="ctr">
            <a:solidFill>
              <a:srgbClr val="8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en-US" sz="2400">
                <a:latin typeface="Times New Roman" panose="02020603050405020304" pitchFamily="18" charset="0"/>
              </a:rPr>
              <a:t>但</a:t>
            </a:r>
            <a:r>
              <a:rPr lang="en-US" altLang="zh-CN" sz="2400">
                <a:latin typeface="Times New Roman" panose="02020603050405020304" pitchFamily="18" charset="0"/>
              </a:rPr>
              <a:t>9000</a:t>
            </a:r>
            <a:r>
              <a:rPr lang="zh-CN" altLang="en-US" sz="2400">
                <a:latin typeface="Times New Roman" panose="02020603050405020304" pitchFamily="18" charset="0"/>
              </a:rPr>
              <a:t>以上的标准较细致些</a:t>
            </a:r>
          </a:p>
        </p:txBody>
      </p:sp>
      <p:sp>
        <p:nvSpPr>
          <p:cNvPr id="79878" name="Line 5"/>
          <p:cNvSpPr>
            <a:spLocks noChangeShapeType="1"/>
          </p:cNvSpPr>
          <p:nvPr/>
        </p:nvSpPr>
        <p:spPr bwMode="auto">
          <a:xfrm flipH="1">
            <a:off x="2989263" y="3213100"/>
            <a:ext cx="4751387" cy="503238"/>
          </a:xfrm>
          <a:prstGeom prst="line">
            <a:avLst/>
          </a:prstGeom>
          <a:noFill/>
          <a:ln w="22225">
            <a:solidFill>
              <a:srgbClr val="800000"/>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F62E802A-04FB-4950-B709-E108D0ADAB0A}" type="slidenum">
              <a:rPr kumimoji="0" lang="en-US" altLang="zh-CN" sz="2600" smtClean="0">
                <a:solidFill>
                  <a:schemeClr val="bg1"/>
                </a:solidFill>
              </a:rPr>
              <a:pPr>
                <a:spcBef>
                  <a:spcPct val="0"/>
                </a:spcBef>
                <a:buClrTx/>
                <a:buSzTx/>
                <a:buFontTx/>
                <a:buNone/>
              </a:pPr>
              <a:t>5</a:t>
            </a:fld>
            <a:endParaRPr kumimoji="0" lang="en-US" altLang="zh-CN" sz="2600" smtClean="0">
              <a:solidFill>
                <a:schemeClr val="bg1"/>
              </a:solidFill>
            </a:endParaRPr>
          </a:p>
        </p:txBody>
      </p:sp>
      <p:sp>
        <p:nvSpPr>
          <p:cNvPr id="8195" name="Rectangle 2"/>
          <p:cNvSpPr>
            <a:spLocks noGrp="1" noChangeArrowheads="1"/>
          </p:cNvSpPr>
          <p:nvPr>
            <p:ph type="title"/>
          </p:nvPr>
        </p:nvSpPr>
        <p:spPr>
          <a:xfrm>
            <a:off x="914400" y="609600"/>
            <a:ext cx="8001000" cy="762000"/>
          </a:xfrm>
        </p:spPr>
        <p:txBody>
          <a:bodyPr/>
          <a:lstStyle/>
          <a:p>
            <a:pPr eaLnBrk="1" hangingPunct="1"/>
            <a:r>
              <a:rPr lang="en-US" altLang="zh-CN" smtClean="0">
                <a:solidFill>
                  <a:srgbClr val="000000"/>
                </a:solidFill>
              </a:rPr>
              <a:t>         </a:t>
            </a:r>
            <a:r>
              <a:rPr lang="en-US" altLang="zh-CN" sz="5400" smtClean="0">
                <a:solidFill>
                  <a:srgbClr val="000000"/>
                </a:solidFill>
                <a:latin typeface="Monotype Corsiva" panose="03010101010201010101" pitchFamily="66" charset="0"/>
                <a:ea typeface="楷体_GB2312" pitchFamily="49" charset="-122"/>
              </a:rPr>
              <a:t>Software   Engineering</a:t>
            </a:r>
          </a:p>
        </p:txBody>
      </p:sp>
      <p:sp>
        <p:nvSpPr>
          <p:cNvPr id="8196" name="Rectangle 3"/>
          <p:cNvSpPr>
            <a:spLocks noGrp="1" noChangeArrowheads="1"/>
          </p:cNvSpPr>
          <p:nvPr>
            <p:ph type="body" idx="1"/>
          </p:nvPr>
        </p:nvSpPr>
        <p:spPr>
          <a:xfrm>
            <a:off x="727075" y="1752600"/>
            <a:ext cx="8382000" cy="5105400"/>
          </a:xfrm>
        </p:spPr>
        <p:txBody>
          <a:bodyPr/>
          <a:lstStyle/>
          <a:p>
            <a:pPr eaLnBrk="1" hangingPunct="1">
              <a:lnSpc>
                <a:spcPct val="90000"/>
              </a:lnSpc>
              <a:buSzPct val="120000"/>
              <a:buFont typeface="Wingdings" panose="05000000000000000000" pitchFamily="2" charset="2"/>
              <a:buNone/>
            </a:pPr>
            <a:r>
              <a:rPr lang="en-US" altLang="zh-CN" sz="2400" b="1" dirty="0" smtClean="0"/>
              <a:t>           </a:t>
            </a:r>
            <a:r>
              <a:rPr lang="zh-CN" altLang="en-US" sz="3200" b="1" dirty="0" smtClean="0">
                <a:solidFill>
                  <a:srgbClr val="0000FF"/>
                </a:solidFill>
              </a:rPr>
              <a:t>中国还未成为软件技术创新大国</a:t>
            </a:r>
            <a:r>
              <a:rPr lang="zh-CN" altLang="en-US" sz="2000" b="1" dirty="0" smtClean="0"/>
              <a:t> </a:t>
            </a:r>
          </a:p>
          <a:p>
            <a:pPr eaLnBrk="1" hangingPunct="1">
              <a:lnSpc>
                <a:spcPct val="90000"/>
              </a:lnSpc>
              <a:buSzPct val="120000"/>
              <a:buFont typeface="Wingdings" panose="05000000000000000000" pitchFamily="2" charset="2"/>
              <a:buNone/>
            </a:pPr>
            <a:r>
              <a:rPr lang="zh-CN" altLang="en-US" sz="2000" b="1" dirty="0" smtClean="0"/>
              <a:t>                              </a:t>
            </a:r>
            <a:r>
              <a:rPr lang="en-US" altLang="zh-CN" sz="2400" b="1" dirty="0" smtClean="0"/>
              <a:t>------</a:t>
            </a:r>
            <a:r>
              <a:rPr lang="zh-CN" altLang="en-US" sz="2400" b="1" dirty="0" smtClean="0"/>
              <a:t>包括软件工程学领域</a:t>
            </a:r>
          </a:p>
          <a:p>
            <a:pPr lvl="1" eaLnBrk="1" hangingPunct="1">
              <a:lnSpc>
                <a:spcPct val="90000"/>
              </a:lnSpc>
              <a:buClr>
                <a:srgbClr val="0099CC"/>
              </a:buClr>
              <a:buSzPct val="120000"/>
              <a:buFont typeface="Wingdings" panose="05000000000000000000" pitchFamily="2" charset="2"/>
              <a:buChar char="§"/>
            </a:pPr>
            <a:r>
              <a:rPr lang="zh-CN" altLang="en-US" b="1" dirty="0" smtClean="0"/>
              <a:t>什么叫创新？有三种类型：思想创新、科学创新、技术创新。思想创新是创新的源泉（基础），科学创新是思想创新的扩展（方法）、技术创新属思想创新的务实操作（工艺）。</a:t>
            </a:r>
          </a:p>
          <a:p>
            <a:pPr lvl="1" eaLnBrk="1" hangingPunct="1">
              <a:lnSpc>
                <a:spcPct val="90000"/>
              </a:lnSpc>
              <a:buClr>
                <a:srgbClr val="0099CC"/>
              </a:buClr>
              <a:buSzPct val="120000"/>
              <a:buFont typeface="Wingdings" panose="05000000000000000000" pitchFamily="2" charset="2"/>
              <a:buChar char="§"/>
            </a:pPr>
            <a:r>
              <a:rPr lang="zh-CN" altLang="en-US" b="1" dirty="0" smtClean="0">
                <a:solidFill>
                  <a:srgbClr val="0000FF"/>
                </a:solidFill>
              </a:rPr>
              <a:t>软件工程创新涵盖上述创新的三个方面。</a:t>
            </a:r>
            <a:r>
              <a:rPr lang="zh-CN" altLang="en-US" b="1" dirty="0" smtClean="0"/>
              <a:t> </a:t>
            </a:r>
          </a:p>
          <a:p>
            <a:pPr lvl="1" eaLnBrk="1" hangingPunct="1">
              <a:lnSpc>
                <a:spcPct val="90000"/>
              </a:lnSpc>
              <a:buClr>
                <a:srgbClr val="0099CC"/>
              </a:buClr>
              <a:buSzPct val="120000"/>
              <a:buFont typeface="Wingdings" panose="05000000000000000000" pitchFamily="2" charset="2"/>
              <a:buChar char="§"/>
            </a:pPr>
            <a:r>
              <a:rPr lang="zh-CN" altLang="en-US" b="1" dirty="0" smtClean="0"/>
              <a:t>自主创新属技术创新，有三个方面：一是拥有自主知识产权，二是集成技术，三是引进吸收消化再创新。这是软件技术和软件工程现阶段所力求达到的目标。</a:t>
            </a:r>
          </a:p>
          <a:p>
            <a:pPr lvl="1" eaLnBrk="1" hangingPunct="1">
              <a:lnSpc>
                <a:spcPct val="90000"/>
              </a:lnSpc>
              <a:buClr>
                <a:srgbClr val="0099CC"/>
              </a:buClr>
              <a:buSzPct val="120000"/>
              <a:buFont typeface="Wingdings" panose="05000000000000000000" pitchFamily="2" charset="2"/>
              <a:buChar char="§"/>
            </a:pPr>
            <a:r>
              <a:rPr lang="zh-CN" altLang="en-US" b="1" dirty="0" smtClean="0"/>
              <a:t>中国要进入下一个阶段</a:t>
            </a:r>
            <a:r>
              <a:rPr lang="en-US" altLang="zh-CN" b="1" dirty="0" smtClean="0"/>
              <a:t>----</a:t>
            </a:r>
            <a:r>
              <a:rPr lang="zh-CN" altLang="en-US" b="1" dirty="0" smtClean="0"/>
              <a:t>从零星的杰出成就（查毒、排版、即时通讯软件、电商平台、互联网应用等）到广泛的</a:t>
            </a:r>
            <a:r>
              <a:rPr lang="zh-CN" altLang="en-US" b="1" dirty="0" smtClean="0">
                <a:solidFill>
                  <a:srgbClr val="0000FF"/>
                </a:solidFill>
              </a:rPr>
              <a:t>创新体系</a:t>
            </a:r>
            <a:r>
              <a:rPr lang="zh-CN" altLang="en-US" b="1" dirty="0" smtClean="0"/>
              <a:t>，所面临的一个重大挑战就是必须将更多力量从单纯硬件转至软件</a:t>
            </a:r>
            <a:r>
              <a:rPr lang="en-US" altLang="zh-CN" b="1" dirty="0" smtClean="0"/>
              <a:t>(</a:t>
            </a:r>
            <a:r>
              <a:rPr lang="zh-CN" altLang="en-US" b="1" dirty="0" smtClean="0"/>
              <a:t>思想、方法、规范等</a:t>
            </a:r>
            <a:r>
              <a:rPr lang="en-US" altLang="zh-CN" b="1" dirty="0" smtClean="0"/>
              <a:t>)</a:t>
            </a:r>
            <a:r>
              <a:rPr lang="zh-CN" altLang="en-US" b="1" dirty="0" smtClean="0"/>
              <a:t>领域。 </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5FED2E91-C70D-4459-9EF4-048D35D14812}" type="slidenum">
              <a:rPr kumimoji="0" lang="en-US" altLang="zh-CN" sz="2600" smtClean="0">
                <a:solidFill>
                  <a:schemeClr val="bg1"/>
                </a:solidFill>
              </a:rPr>
              <a:pPr>
                <a:spcBef>
                  <a:spcPct val="0"/>
                </a:spcBef>
                <a:buClrTx/>
                <a:buSzTx/>
                <a:buFontTx/>
                <a:buNone/>
              </a:pPr>
              <a:t>50</a:t>
            </a:fld>
            <a:endParaRPr kumimoji="0" lang="en-US" altLang="zh-CN" sz="2600" smtClean="0">
              <a:solidFill>
                <a:schemeClr val="bg1"/>
              </a:solidFill>
            </a:endParaRPr>
          </a:p>
        </p:txBody>
      </p:sp>
      <p:sp>
        <p:nvSpPr>
          <p:cNvPr id="81923" name="Rectangle 2"/>
          <p:cNvSpPr>
            <a:spLocks noGrp="1" noChangeArrowheads="1"/>
          </p:cNvSpPr>
          <p:nvPr>
            <p:ph type="title"/>
          </p:nvPr>
        </p:nvSpPr>
        <p:spPr/>
        <p:txBody>
          <a:bodyPr/>
          <a:lstStyle/>
          <a:p>
            <a:pPr eaLnBrk="1" hangingPunct="1"/>
            <a:r>
              <a:rPr lang="en-US" altLang="zh-CN" sz="3200" smtClean="0"/>
              <a:t>Chapter 1  Why Software Engineering</a:t>
            </a:r>
          </a:p>
        </p:txBody>
      </p:sp>
      <p:sp>
        <p:nvSpPr>
          <p:cNvPr id="81924" name="Rectangle 3"/>
          <p:cNvSpPr>
            <a:spLocks noGrp="1" noChangeArrowheads="1"/>
          </p:cNvSpPr>
          <p:nvPr>
            <p:ph type="body" idx="1"/>
          </p:nvPr>
        </p:nvSpPr>
        <p:spPr>
          <a:xfrm>
            <a:off x="762000" y="1752600"/>
            <a:ext cx="8382000" cy="5105400"/>
          </a:xfrm>
        </p:spPr>
        <p:txBody>
          <a:bodyPr/>
          <a:lstStyle/>
          <a:p>
            <a:pPr eaLnBrk="1" hangingPunct="1">
              <a:lnSpc>
                <a:spcPct val="80000"/>
              </a:lnSpc>
              <a:buFontTx/>
              <a:buNone/>
            </a:pPr>
            <a:r>
              <a:rPr lang="en-US" altLang="zh-CN" sz="2400" b="1" smtClean="0">
                <a:solidFill>
                  <a:srgbClr val="CCCCFF"/>
                </a:solidFill>
              </a:rPr>
              <a:t>      </a:t>
            </a:r>
            <a:r>
              <a:rPr lang="en-US" altLang="zh-CN" sz="2000" b="1" smtClean="0">
                <a:solidFill>
                  <a:schemeClr val="bg2"/>
                </a:solidFill>
              </a:rPr>
              <a:t>---- </a:t>
            </a:r>
            <a:r>
              <a:rPr lang="en-US" altLang="zh-CN" sz="2400" b="1" smtClean="0">
                <a:solidFill>
                  <a:schemeClr val="bg2"/>
                </a:solidFill>
              </a:rPr>
              <a:t>CMMi</a:t>
            </a:r>
            <a:r>
              <a:rPr lang="zh-CN" altLang="en-US" sz="2400" b="1" smtClean="0">
                <a:solidFill>
                  <a:schemeClr val="bg2"/>
                </a:solidFill>
              </a:rPr>
              <a:t>亦有其缺点：</a:t>
            </a:r>
          </a:p>
          <a:p>
            <a:pPr eaLnBrk="1" hangingPunct="1">
              <a:lnSpc>
                <a:spcPct val="80000"/>
              </a:lnSpc>
              <a:buFontTx/>
              <a:buNone/>
            </a:pPr>
            <a:r>
              <a:rPr lang="zh-CN" altLang="en-US" sz="2000" b="1" smtClean="0">
                <a:solidFill>
                  <a:schemeClr val="bg2"/>
                </a:solidFill>
              </a:rPr>
              <a:t>              </a:t>
            </a:r>
            <a:r>
              <a:rPr lang="en-US" altLang="zh-CN" sz="2000" b="1" smtClean="0">
                <a:solidFill>
                  <a:schemeClr val="bg2"/>
                </a:solidFill>
              </a:rPr>
              <a:t>----</a:t>
            </a:r>
            <a:r>
              <a:rPr lang="zh-CN" altLang="en-US" sz="2000" b="1" smtClean="0">
                <a:solidFill>
                  <a:schemeClr val="bg2"/>
                </a:solidFill>
                <a:latin typeface="宋体" panose="02010600030101010101" pitchFamily="2" charset="-122"/>
              </a:rPr>
              <a:t>重量级方法强调以开发过程为中心，而不是以人为中心，这 </a:t>
            </a:r>
          </a:p>
          <a:p>
            <a:pPr eaLnBrk="1" hangingPunct="1">
              <a:lnSpc>
                <a:spcPct val="80000"/>
              </a:lnSpc>
              <a:buFontTx/>
              <a:buNone/>
            </a:pPr>
            <a:r>
              <a:rPr lang="zh-CN" altLang="en-US" sz="2000" b="1" smtClean="0">
                <a:solidFill>
                  <a:schemeClr val="bg2"/>
                </a:solidFill>
                <a:latin typeface="宋体" panose="02010600030101010101" pitchFamily="2" charset="-122"/>
              </a:rPr>
              <a:t>          在中国有点</a:t>
            </a:r>
            <a:r>
              <a:rPr lang="zh-CN" altLang="en-US" sz="2000" b="1" smtClean="0">
                <a:solidFill>
                  <a:schemeClr val="bg2"/>
                </a:solidFill>
                <a:latin typeface="Verdana" panose="020B0604030504040204" pitchFamily="34" charset="0"/>
              </a:rPr>
              <a:t>“</a:t>
            </a:r>
            <a:r>
              <a:rPr lang="zh-CN" altLang="en-US" sz="2000" b="1" smtClean="0">
                <a:solidFill>
                  <a:schemeClr val="bg2"/>
                </a:solidFill>
                <a:latin typeface="宋体" panose="02010600030101010101" pitchFamily="2" charset="-122"/>
              </a:rPr>
              <a:t>水土不服</a:t>
            </a:r>
            <a:r>
              <a:rPr lang="zh-CN" altLang="en-US" sz="2000" b="1" smtClean="0">
                <a:solidFill>
                  <a:schemeClr val="bg2"/>
                </a:solidFill>
                <a:latin typeface="Verdana" panose="020B0604030504040204" pitchFamily="34" charset="0"/>
              </a:rPr>
              <a:t>”</a:t>
            </a:r>
            <a:r>
              <a:rPr lang="zh-CN" altLang="en-US" sz="2000" b="1" smtClean="0">
                <a:solidFill>
                  <a:schemeClr val="bg2"/>
                </a:solidFill>
                <a:latin typeface="宋体" panose="02010600030101010101" pitchFamily="2" charset="-122"/>
              </a:rPr>
              <a:t>。</a:t>
            </a:r>
            <a:r>
              <a:rPr lang="zh-CN" altLang="en-US" sz="2000" b="1" smtClean="0">
                <a:solidFill>
                  <a:schemeClr val="bg2"/>
                </a:solidFill>
              </a:rPr>
              <a:t> </a:t>
            </a:r>
          </a:p>
          <a:p>
            <a:pPr eaLnBrk="1" hangingPunct="1">
              <a:lnSpc>
                <a:spcPct val="80000"/>
              </a:lnSpc>
              <a:buFontTx/>
              <a:buNone/>
            </a:pPr>
            <a:r>
              <a:rPr lang="zh-CN" altLang="en-US" sz="2000" b="1" smtClean="0">
                <a:solidFill>
                  <a:schemeClr val="bg2"/>
                </a:solidFill>
              </a:rPr>
              <a:t>              </a:t>
            </a:r>
            <a:r>
              <a:rPr lang="en-US" altLang="zh-CN" sz="2000" b="1" smtClean="0">
                <a:solidFill>
                  <a:schemeClr val="bg2"/>
                </a:solidFill>
              </a:rPr>
              <a:t>----</a:t>
            </a:r>
            <a:r>
              <a:rPr lang="en-US" altLang="zh-CN" sz="2000" b="1" smtClean="0">
                <a:solidFill>
                  <a:schemeClr val="bg2"/>
                </a:solidFill>
                <a:latin typeface="" charset="0"/>
              </a:rPr>
              <a:t>CMM/CMMI</a:t>
            </a:r>
            <a:r>
              <a:rPr lang="zh-CN" altLang="en-US" sz="2000" b="1" smtClean="0">
                <a:solidFill>
                  <a:schemeClr val="bg2"/>
                </a:solidFill>
                <a:latin typeface="宋体" panose="02010600030101010101" pitchFamily="2" charset="-122"/>
              </a:rPr>
              <a:t>的评估耗资不菲：一个</a:t>
            </a:r>
            <a:r>
              <a:rPr lang="en-US" altLang="zh-CN" sz="2000" b="1" smtClean="0">
                <a:solidFill>
                  <a:schemeClr val="bg2"/>
                </a:solidFill>
                <a:latin typeface="" charset="0"/>
              </a:rPr>
              <a:t>CMM2</a:t>
            </a:r>
            <a:r>
              <a:rPr lang="zh-CN" altLang="en-US" sz="2000" b="1" smtClean="0">
                <a:solidFill>
                  <a:schemeClr val="bg2"/>
                </a:solidFill>
                <a:latin typeface="宋体" panose="02010600030101010101" pitchFamily="2" charset="-122"/>
              </a:rPr>
              <a:t>级评估就可能达到数十万至数百万之巨，而且耗时很长，过程十分复杂，常常导致效果不太理想。不少企业的认证流于形式，评估完成后就只留下一大堆文档，而真正的软件开发过程却依然故我。而且，</a:t>
            </a:r>
            <a:r>
              <a:rPr lang="en-US" altLang="zh-CN" sz="2000" b="1" smtClean="0">
                <a:solidFill>
                  <a:schemeClr val="bg2"/>
                </a:solidFill>
                <a:latin typeface="" charset="0"/>
              </a:rPr>
              <a:t>CMM/CMMI</a:t>
            </a:r>
            <a:r>
              <a:rPr lang="zh-CN" altLang="en-US" sz="2000" b="1" smtClean="0">
                <a:solidFill>
                  <a:schemeClr val="bg2"/>
                </a:solidFill>
                <a:latin typeface="宋体" panose="02010600030101010101" pitchFamily="2" charset="-122"/>
              </a:rPr>
              <a:t>只告诉我们应该怎么做，而没有具体地告诉如何做。比如说，它要求必须改进需求管理，那么到底该如何做需求管理？</a:t>
            </a:r>
            <a:r>
              <a:rPr lang="en-US" altLang="zh-CN" sz="2000" b="1" smtClean="0">
                <a:solidFill>
                  <a:schemeClr val="bg2"/>
                </a:solidFill>
                <a:latin typeface="" charset="0"/>
              </a:rPr>
              <a:t>CMM/CMMI</a:t>
            </a:r>
            <a:r>
              <a:rPr lang="zh-CN" altLang="en-US" sz="2000" b="1" smtClean="0">
                <a:solidFill>
                  <a:schemeClr val="bg2"/>
                </a:solidFill>
                <a:latin typeface="宋体" panose="02010600030101010101" pitchFamily="2" charset="-122"/>
              </a:rPr>
              <a:t>没有提供答案。</a:t>
            </a:r>
            <a:r>
              <a:rPr lang="zh-CN" altLang="en-US" sz="2000" b="1" smtClean="0"/>
              <a:t> </a:t>
            </a:r>
            <a:endParaRPr lang="zh-CN" altLang="en-US" sz="2000" b="1" smtClean="0">
              <a:solidFill>
                <a:schemeClr val="bg2"/>
              </a:solidFill>
              <a:sym typeface="Wingdings 2" panose="05020102010507070707" pitchFamily="18" charset="2"/>
            </a:endParaRPr>
          </a:p>
          <a:p>
            <a:pPr eaLnBrk="1" hangingPunct="1">
              <a:lnSpc>
                <a:spcPct val="80000"/>
              </a:lnSpc>
              <a:buFontTx/>
              <a:buNone/>
            </a:pPr>
            <a:r>
              <a:rPr lang="zh-CN" altLang="en-US" sz="2000" b="1" smtClean="0">
                <a:solidFill>
                  <a:schemeClr val="bg2"/>
                </a:solidFill>
                <a:sym typeface="Wingdings 2" panose="05020102010507070707" pitchFamily="18" charset="2"/>
              </a:rPr>
              <a:t>   </a:t>
            </a:r>
            <a:r>
              <a:rPr lang="en-US" altLang="zh-CN" sz="2400" b="1" smtClean="0">
                <a:solidFill>
                  <a:schemeClr val="bg2"/>
                </a:solidFill>
                <a:sym typeface="Wingdings 2" panose="05020102010507070707" pitchFamily="18" charset="2"/>
              </a:rPr>
              <a:t>E: Question--How the software development </a:t>
            </a:r>
          </a:p>
          <a:p>
            <a:pPr eaLnBrk="1" hangingPunct="1">
              <a:lnSpc>
                <a:spcPct val="80000"/>
              </a:lnSpc>
              <a:buFontTx/>
              <a:buNone/>
            </a:pPr>
            <a:r>
              <a:rPr lang="en-US" altLang="zh-CN" sz="2400" b="1" smtClean="0">
                <a:solidFill>
                  <a:schemeClr val="bg2"/>
                </a:solidFill>
                <a:sym typeface="Wingdings 2" panose="05020102010507070707" pitchFamily="18" charset="2"/>
              </a:rPr>
              <a:t>                        organization update their CMM level ? </a:t>
            </a:r>
          </a:p>
          <a:p>
            <a:pPr eaLnBrk="1" hangingPunct="1">
              <a:lnSpc>
                <a:spcPct val="80000"/>
              </a:lnSpc>
              <a:buFontTx/>
              <a:buNone/>
            </a:pPr>
            <a:r>
              <a:rPr lang="en-US" altLang="zh-CN" sz="2400" b="1" smtClean="0">
                <a:solidFill>
                  <a:schemeClr val="bg2"/>
                </a:solidFill>
                <a:sym typeface="Wingdings 2" panose="05020102010507070707" pitchFamily="18" charset="2"/>
              </a:rPr>
              <a:t>                       (CMM</a:t>
            </a:r>
            <a:r>
              <a:rPr lang="zh-CN" altLang="en-US" sz="2400" b="1" smtClean="0">
                <a:solidFill>
                  <a:schemeClr val="bg2"/>
                </a:solidFill>
                <a:sym typeface="Wingdings 2" panose="05020102010507070707" pitchFamily="18" charset="2"/>
              </a:rPr>
              <a:t>等级评价的实测过程之一： 检查 </a:t>
            </a:r>
            <a:r>
              <a:rPr lang="en-US" altLang="zh-CN" sz="2400" b="1" smtClean="0">
                <a:solidFill>
                  <a:schemeClr val="bg2"/>
                </a:solidFill>
                <a:sym typeface="Wingdings 2" panose="05020102010507070707" pitchFamily="18" charset="2"/>
              </a:rPr>
              <a:t>5</a:t>
            </a:r>
            <a:r>
              <a:rPr lang="zh-CN" altLang="en-US" sz="2400" b="1" smtClean="0">
                <a:solidFill>
                  <a:schemeClr val="bg2"/>
                </a:solidFill>
                <a:sym typeface="Wingdings 2" panose="05020102010507070707" pitchFamily="18" charset="2"/>
              </a:rPr>
              <a:t>个大</a:t>
            </a:r>
          </a:p>
          <a:p>
            <a:pPr eaLnBrk="1" hangingPunct="1">
              <a:lnSpc>
                <a:spcPct val="80000"/>
              </a:lnSpc>
              <a:buFontTx/>
              <a:buNone/>
            </a:pPr>
            <a:r>
              <a:rPr lang="zh-CN" altLang="en-US" sz="2400" b="1" smtClean="0">
                <a:solidFill>
                  <a:schemeClr val="bg2"/>
                </a:solidFill>
                <a:sym typeface="Wingdings 2" panose="05020102010507070707" pitchFamily="18" charset="2"/>
              </a:rPr>
              <a:t>                        的代表性项目，几十个一般性项目，随机抽取</a:t>
            </a:r>
          </a:p>
          <a:p>
            <a:pPr eaLnBrk="1" hangingPunct="1">
              <a:lnSpc>
                <a:spcPct val="80000"/>
              </a:lnSpc>
              <a:buFontTx/>
              <a:buNone/>
            </a:pPr>
            <a:r>
              <a:rPr lang="zh-CN" altLang="en-US" sz="2400" b="1" smtClean="0">
                <a:solidFill>
                  <a:schemeClr val="bg2"/>
                </a:solidFill>
                <a:sym typeface="Wingdings 2" panose="05020102010507070707" pitchFamily="18" charset="2"/>
              </a:rPr>
              <a:t>                        项目组成员然后 “克隆”一个项目全过程。 </a:t>
            </a:r>
            <a:endParaRPr lang="en-US" altLang="zh-CN" sz="2400" b="1" smtClean="0">
              <a:solidFill>
                <a:schemeClr val="bg2"/>
              </a:solidFill>
              <a:sym typeface="Wingdings 2" panose="05020102010507070707" pitchFamily="18" charset="2"/>
            </a:endParaRPr>
          </a:p>
          <a:p>
            <a:pPr eaLnBrk="1" hangingPunct="1">
              <a:lnSpc>
                <a:spcPct val="80000"/>
              </a:lnSpc>
              <a:buFontTx/>
              <a:buNone/>
            </a:pPr>
            <a:r>
              <a:rPr lang="en-US" altLang="zh-CN" sz="2400" b="1" smtClean="0">
                <a:solidFill>
                  <a:schemeClr val="bg2"/>
                </a:solidFill>
                <a:sym typeface="Wingdings 2" panose="05020102010507070707" pitchFamily="18" charset="2"/>
              </a:rPr>
              <a:t>                       </a:t>
            </a:r>
            <a:r>
              <a:rPr lang="zh-CN" altLang="en-US" sz="2400" b="1" smtClean="0">
                <a:solidFill>
                  <a:schemeClr val="bg2"/>
                </a:solidFill>
                <a:sym typeface="Wingdings 2" panose="05020102010507070707" pitchFamily="18" charset="2"/>
              </a:rPr>
              <a:t>甚至两个子团队做同一个项目</a:t>
            </a:r>
            <a:r>
              <a:rPr lang="en-US" altLang="zh-CN" sz="2400" b="1" smtClean="0">
                <a:solidFill>
                  <a:schemeClr val="bg2"/>
                </a:solidFill>
                <a:sym typeface="Wingdings 2" panose="05020102010507070707" pitchFamily="18" charset="2"/>
              </a:rPr>
              <a:t>. </a:t>
            </a:r>
            <a:r>
              <a:rPr lang="zh-CN" altLang="en-US" sz="2400" b="1" smtClean="0">
                <a:solidFill>
                  <a:schemeClr val="bg2"/>
                </a:solidFill>
                <a:sym typeface="Wingdings 2" panose="05020102010507070707" pitchFamily="18" charset="2"/>
              </a:rPr>
              <a:t>另外，</a:t>
            </a:r>
            <a:r>
              <a:rPr lang="en-US" altLang="zh-CN" sz="2400" b="1" smtClean="0">
                <a:solidFill>
                  <a:schemeClr val="bg2"/>
                </a:solidFill>
                <a:sym typeface="Wingdings 2" panose="05020102010507070707" pitchFamily="18" charset="2"/>
              </a:rPr>
              <a:t>CMM</a:t>
            </a:r>
            <a:r>
              <a:rPr lang="zh-CN" altLang="en-US" sz="2400" b="1" smtClean="0">
                <a:solidFill>
                  <a:schemeClr val="bg2"/>
                </a:solidFill>
                <a:sym typeface="Wingdings 2" panose="05020102010507070707" pitchFamily="18" charset="2"/>
              </a:rPr>
              <a:t>等</a:t>
            </a:r>
            <a:endParaRPr lang="en-US" altLang="zh-CN" sz="2400" b="1" smtClean="0">
              <a:solidFill>
                <a:schemeClr val="bg2"/>
              </a:solidFill>
              <a:sym typeface="Wingdings 2" panose="05020102010507070707" pitchFamily="18" charset="2"/>
            </a:endParaRPr>
          </a:p>
          <a:p>
            <a:pPr eaLnBrk="1" hangingPunct="1">
              <a:lnSpc>
                <a:spcPct val="80000"/>
              </a:lnSpc>
              <a:buFontTx/>
              <a:buNone/>
            </a:pPr>
            <a:r>
              <a:rPr lang="en-US" altLang="zh-CN" sz="2400" b="1" smtClean="0">
                <a:solidFill>
                  <a:schemeClr val="bg2"/>
                </a:solidFill>
                <a:sym typeface="Wingdings 2" panose="05020102010507070707" pitchFamily="18" charset="2"/>
              </a:rPr>
              <a:t>                        </a:t>
            </a:r>
            <a:r>
              <a:rPr lang="zh-CN" altLang="en-US" sz="2400" b="1" smtClean="0">
                <a:solidFill>
                  <a:schemeClr val="bg2"/>
                </a:solidFill>
                <a:sym typeface="Wingdings 2" panose="05020102010507070707" pitchFamily="18" charset="2"/>
              </a:rPr>
              <a:t>级评估机构还有抽查活动</a:t>
            </a:r>
            <a:r>
              <a:rPr lang="en-US" altLang="zh-CN" sz="2400" b="1" smtClean="0">
                <a:solidFill>
                  <a:schemeClr val="bg2"/>
                </a:solidFill>
                <a:sym typeface="Wingdings 2" panose="05020102010507070707" pitchFamily="18" charset="2"/>
              </a:rPr>
              <a:t>) </a:t>
            </a:r>
            <a:endParaRPr lang="en-US" altLang="zh-CN" sz="2000" smtClean="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01308191-85A2-4363-90B9-A2D3F54FF106}" type="slidenum">
              <a:rPr kumimoji="0" lang="en-US" altLang="zh-CN" sz="2600" smtClean="0">
                <a:solidFill>
                  <a:schemeClr val="bg1"/>
                </a:solidFill>
              </a:rPr>
              <a:pPr>
                <a:spcBef>
                  <a:spcPct val="0"/>
                </a:spcBef>
                <a:buClrTx/>
                <a:buSzTx/>
                <a:buFontTx/>
                <a:buNone/>
              </a:pPr>
              <a:t>51</a:t>
            </a:fld>
            <a:endParaRPr kumimoji="0" lang="en-US" altLang="zh-CN" sz="2600" smtClean="0">
              <a:solidFill>
                <a:schemeClr val="bg1"/>
              </a:solidFill>
            </a:endParaRPr>
          </a:p>
        </p:txBody>
      </p:sp>
      <p:sp>
        <p:nvSpPr>
          <p:cNvPr id="83971" name="Rectangle 2"/>
          <p:cNvSpPr>
            <a:spLocks noGrp="1" noChangeArrowheads="1"/>
          </p:cNvSpPr>
          <p:nvPr>
            <p:ph type="title"/>
          </p:nvPr>
        </p:nvSpPr>
        <p:spPr/>
        <p:txBody>
          <a:bodyPr/>
          <a:lstStyle/>
          <a:p>
            <a:pPr eaLnBrk="1" hangingPunct="1"/>
            <a:r>
              <a:rPr lang="en-US" altLang="zh-CN" sz="3200" smtClean="0"/>
              <a:t>Chapter 1  Why Software Engineering</a:t>
            </a:r>
          </a:p>
        </p:txBody>
      </p:sp>
      <p:sp>
        <p:nvSpPr>
          <p:cNvPr id="83972" name="Rectangle 3"/>
          <p:cNvSpPr>
            <a:spLocks noGrp="1" noChangeArrowheads="1"/>
          </p:cNvSpPr>
          <p:nvPr>
            <p:ph type="body" idx="1"/>
          </p:nvPr>
        </p:nvSpPr>
        <p:spPr>
          <a:xfrm>
            <a:off x="762000" y="1676400"/>
            <a:ext cx="8382000" cy="5181600"/>
          </a:xfrm>
        </p:spPr>
        <p:txBody>
          <a:bodyPr/>
          <a:lstStyle/>
          <a:p>
            <a:pPr eaLnBrk="1" hangingPunct="1">
              <a:lnSpc>
                <a:spcPct val="90000"/>
              </a:lnSpc>
              <a:buFontTx/>
              <a:buNone/>
            </a:pPr>
            <a:r>
              <a:rPr lang="en-US" altLang="zh-CN" sz="2400" b="1" smtClean="0">
                <a:solidFill>
                  <a:schemeClr val="bg2"/>
                </a:solidFill>
                <a:sym typeface="Wingdings 2" panose="05020102010507070707" pitchFamily="18" charset="2"/>
              </a:rPr>
              <a:t> </a:t>
            </a:r>
            <a:r>
              <a:rPr lang="en-US" altLang="zh-CN" sz="2400" b="1" u="sng" smtClean="0">
                <a:solidFill>
                  <a:srgbClr val="FF0066"/>
                </a:solidFill>
                <a:sym typeface="Wingdings 2" panose="05020102010507070707" pitchFamily="18" charset="2"/>
              </a:rPr>
              <a:t>Quality in the context of the Business Environment </a:t>
            </a:r>
          </a:p>
          <a:p>
            <a:pPr eaLnBrk="1" hangingPunct="1">
              <a:lnSpc>
                <a:spcPct val="90000"/>
              </a:lnSpc>
              <a:buFontTx/>
              <a:buNone/>
            </a:pPr>
            <a:r>
              <a:rPr lang="en-US" altLang="zh-CN" sz="2400" b="1" smtClean="0">
                <a:solidFill>
                  <a:schemeClr val="bg2"/>
                </a:solidFill>
                <a:sym typeface="Wingdings 2" panose="05020102010507070707" pitchFamily="18" charset="2"/>
              </a:rPr>
              <a:t>     (</a:t>
            </a:r>
            <a:r>
              <a:rPr lang="zh-CN" altLang="en-US" sz="2400" b="1" smtClean="0">
                <a:solidFill>
                  <a:schemeClr val="bg2"/>
                </a:solidFill>
                <a:sym typeface="Wingdings 2" panose="05020102010507070707" pitchFamily="18" charset="2"/>
              </a:rPr>
              <a:t>商业应用背景下的软件质量</a:t>
            </a:r>
            <a:r>
              <a:rPr lang="en-US" altLang="zh-CN" sz="2400" b="1" smtClean="0">
                <a:solidFill>
                  <a:schemeClr val="bg2"/>
                </a:solidFill>
                <a:sym typeface="Wingdings 2" panose="05020102010507070707" pitchFamily="18" charset="2"/>
              </a:rPr>
              <a:t>) </a:t>
            </a:r>
            <a:r>
              <a:rPr lang="zh-CN" altLang="en-US" sz="2400" b="1" smtClean="0">
                <a:solidFill>
                  <a:schemeClr val="bg2"/>
                </a:solidFill>
                <a:sym typeface="Wingdings 2" panose="05020102010507070707" pitchFamily="18" charset="2"/>
              </a:rPr>
              <a:t>（</a:t>
            </a:r>
            <a:r>
              <a:rPr lang="zh-CN" altLang="en-US" sz="2400" b="1" u="sng" smtClean="0">
                <a:solidFill>
                  <a:srgbClr val="FF0066"/>
                </a:solidFill>
                <a:sym typeface="Wingdings 2" panose="05020102010507070707" pitchFamily="18" charset="2"/>
              </a:rPr>
              <a:t>商业质量</a:t>
            </a:r>
            <a:r>
              <a:rPr lang="zh-CN" altLang="en-US" sz="2400" b="1" smtClean="0">
                <a:solidFill>
                  <a:schemeClr val="bg2"/>
                </a:solidFill>
                <a:sym typeface="Wingdings 2" panose="05020102010507070707" pitchFamily="18" charset="2"/>
              </a:rPr>
              <a:t>）</a:t>
            </a:r>
          </a:p>
          <a:p>
            <a:pPr eaLnBrk="1" hangingPunct="1">
              <a:lnSpc>
                <a:spcPct val="90000"/>
              </a:lnSpc>
              <a:buFontTx/>
              <a:buNone/>
            </a:pPr>
            <a:r>
              <a:rPr lang="zh-CN" altLang="en-US" sz="2400" b="1" smtClean="0">
                <a:solidFill>
                  <a:schemeClr val="bg2"/>
                </a:solidFill>
                <a:sym typeface="Wingdings 2" panose="05020102010507070707" pitchFamily="18" charset="2"/>
              </a:rPr>
              <a:t>   </a:t>
            </a:r>
            <a:r>
              <a:rPr lang="en-US" altLang="zh-CN" sz="2400" b="1" smtClean="0">
                <a:solidFill>
                  <a:schemeClr val="bg2"/>
                </a:solidFill>
                <a:sym typeface="Wingdings 2" panose="05020102010507070707" pitchFamily="18" charset="2"/>
              </a:rPr>
              <a:t>A: The relate and difference between technical value</a:t>
            </a:r>
          </a:p>
          <a:p>
            <a:pPr eaLnBrk="1" hangingPunct="1">
              <a:lnSpc>
                <a:spcPct val="90000"/>
              </a:lnSpc>
              <a:buFontTx/>
              <a:buNone/>
            </a:pPr>
            <a:r>
              <a:rPr lang="en-US" altLang="zh-CN" sz="2400" b="1" smtClean="0">
                <a:solidFill>
                  <a:schemeClr val="bg2"/>
                </a:solidFill>
                <a:sym typeface="Wingdings 2" panose="05020102010507070707" pitchFamily="18" charset="2"/>
              </a:rPr>
              <a:t>        and business value </a:t>
            </a:r>
            <a:r>
              <a:rPr lang="zh-CN" altLang="en-US" sz="2400" b="1" smtClean="0">
                <a:solidFill>
                  <a:schemeClr val="bg2"/>
                </a:solidFill>
                <a:sym typeface="Wingdings 2" panose="05020102010507070707" pitchFamily="18" charset="2"/>
              </a:rPr>
              <a:t>技术价值与商业价值的联系与区别</a:t>
            </a:r>
          </a:p>
          <a:p>
            <a:pPr eaLnBrk="1" hangingPunct="1">
              <a:lnSpc>
                <a:spcPct val="90000"/>
              </a:lnSpc>
              <a:buFontTx/>
              <a:buNone/>
            </a:pPr>
            <a:r>
              <a:rPr lang="zh-CN" altLang="en-US" sz="2400" b="1" smtClean="0">
                <a:solidFill>
                  <a:schemeClr val="bg2"/>
                </a:solidFill>
                <a:sym typeface="Wingdings 2" panose="05020102010507070707" pitchFamily="18" charset="2"/>
              </a:rPr>
              <a:t>        </a:t>
            </a:r>
            <a:r>
              <a:rPr lang="en-US" altLang="zh-CN" sz="2400" b="1" u="sng" smtClean="0">
                <a:solidFill>
                  <a:srgbClr val="0000FF"/>
                </a:solidFill>
                <a:sym typeface="Wingdings 2" panose="05020102010507070707" pitchFamily="18" charset="2"/>
              </a:rPr>
              <a:t>technical value</a:t>
            </a:r>
            <a:r>
              <a:rPr lang="en-US" altLang="zh-CN" sz="2400" b="1" smtClean="0">
                <a:solidFill>
                  <a:schemeClr val="bg2"/>
                </a:solidFill>
                <a:sym typeface="Wingdings 2" panose="05020102010507070707" pitchFamily="18" charset="2"/>
              </a:rPr>
              <a:t>: technical index(speed,rightly </a:t>
            </a:r>
          </a:p>
          <a:p>
            <a:pPr eaLnBrk="1" hangingPunct="1">
              <a:lnSpc>
                <a:spcPct val="90000"/>
              </a:lnSpc>
              <a:buFontTx/>
              <a:buNone/>
            </a:pPr>
            <a:r>
              <a:rPr lang="en-US" altLang="zh-CN" sz="2400" b="1" smtClean="0">
                <a:solidFill>
                  <a:schemeClr val="bg2"/>
                </a:solidFill>
                <a:sym typeface="Wingdings 2" panose="05020102010507070707" pitchFamily="18" charset="2"/>
              </a:rPr>
              <a:t>                                    running time, maintenance cost, </a:t>
            </a:r>
          </a:p>
          <a:p>
            <a:pPr eaLnBrk="1" hangingPunct="1">
              <a:lnSpc>
                <a:spcPct val="90000"/>
              </a:lnSpc>
              <a:buFontTx/>
              <a:buNone/>
            </a:pPr>
            <a:r>
              <a:rPr lang="en-US" altLang="zh-CN" sz="2400" b="1" smtClean="0">
                <a:solidFill>
                  <a:schemeClr val="bg2"/>
                </a:solidFill>
                <a:sym typeface="Wingdings 2" panose="05020102010507070707" pitchFamily="18" charset="2"/>
              </a:rPr>
              <a:t>                                    etc. )</a:t>
            </a:r>
          </a:p>
          <a:p>
            <a:pPr eaLnBrk="1" hangingPunct="1">
              <a:lnSpc>
                <a:spcPct val="90000"/>
              </a:lnSpc>
              <a:buFontTx/>
              <a:buNone/>
            </a:pPr>
            <a:r>
              <a:rPr lang="en-US" altLang="zh-CN" sz="2400" b="1" smtClean="0">
                <a:solidFill>
                  <a:schemeClr val="bg2"/>
                </a:solidFill>
                <a:sym typeface="Wingdings 2" panose="05020102010507070707" pitchFamily="18" charset="2"/>
              </a:rPr>
              <a:t>        </a:t>
            </a:r>
            <a:r>
              <a:rPr lang="en-US" altLang="zh-CN" sz="2400" b="1" u="sng" smtClean="0">
                <a:solidFill>
                  <a:srgbClr val="0000FF"/>
                </a:solidFill>
                <a:sym typeface="Wingdings 2" panose="05020102010507070707" pitchFamily="18" charset="2"/>
              </a:rPr>
              <a:t>business value</a:t>
            </a:r>
            <a:r>
              <a:rPr lang="en-US" altLang="zh-CN" sz="2400" b="1" smtClean="0">
                <a:solidFill>
                  <a:schemeClr val="bg2"/>
                </a:solidFill>
                <a:sym typeface="Wingdings 2" panose="05020102010507070707" pitchFamily="18" charset="2"/>
              </a:rPr>
              <a:t>: </a:t>
            </a:r>
            <a:r>
              <a:rPr lang="zh-CN" altLang="en-US" sz="2400" b="1" smtClean="0">
                <a:solidFill>
                  <a:schemeClr val="bg2"/>
                </a:solidFill>
                <a:sym typeface="Wingdings 2" panose="05020102010507070707" pitchFamily="18" charset="2"/>
              </a:rPr>
              <a:t>机构对软件是否与其战略利益相吻合 </a:t>
            </a:r>
          </a:p>
          <a:p>
            <a:pPr eaLnBrk="1" hangingPunct="1">
              <a:lnSpc>
                <a:spcPct val="90000"/>
              </a:lnSpc>
              <a:buFontTx/>
              <a:buNone/>
            </a:pPr>
            <a:r>
              <a:rPr lang="zh-CN" altLang="en-US" sz="2400" b="1" smtClean="0">
                <a:solidFill>
                  <a:schemeClr val="bg2"/>
                </a:solidFill>
                <a:sym typeface="Wingdings 2" panose="05020102010507070707" pitchFamily="18" charset="2"/>
              </a:rPr>
              <a:t>                                    的一种价值评估</a:t>
            </a:r>
          </a:p>
          <a:p>
            <a:pPr eaLnBrk="1" hangingPunct="1">
              <a:lnSpc>
                <a:spcPct val="90000"/>
              </a:lnSpc>
              <a:buFontTx/>
              <a:buNone/>
            </a:pPr>
            <a:r>
              <a:rPr lang="zh-CN" altLang="en-US" sz="2400" b="1" smtClean="0">
                <a:solidFill>
                  <a:schemeClr val="bg2"/>
                </a:solidFill>
                <a:sym typeface="Wingdings 2" panose="05020102010507070707" pitchFamily="18" charset="2"/>
              </a:rPr>
              <a:t>        </a:t>
            </a:r>
            <a:r>
              <a:rPr lang="en-US" altLang="zh-CN" sz="2400" b="1" smtClean="0">
                <a:sym typeface="Wingdings 2" panose="05020102010507070707" pitchFamily="18" charset="2"/>
              </a:rPr>
              <a:t>go wrong(</a:t>
            </a:r>
            <a:r>
              <a:rPr lang="zh-CN" altLang="en-US" sz="2400" b="1" smtClean="0">
                <a:sym typeface="Wingdings 2" panose="05020102010507070707" pitchFamily="18" charset="2"/>
              </a:rPr>
              <a:t>误区</a:t>
            </a:r>
            <a:r>
              <a:rPr lang="en-US" altLang="zh-CN" sz="2400" b="1" smtClean="0">
                <a:sym typeface="Wingdings 2" panose="05020102010507070707" pitchFamily="18" charset="2"/>
              </a:rPr>
              <a:t>):</a:t>
            </a:r>
            <a:r>
              <a:rPr lang="en-US" altLang="zh-CN" sz="2400" b="1" smtClean="0">
                <a:solidFill>
                  <a:schemeClr val="bg2"/>
                </a:solidFill>
                <a:sym typeface="Wingdings 2" panose="05020102010507070707" pitchFamily="18" charset="2"/>
              </a:rPr>
              <a:t> technical quality will automatically</a:t>
            </a:r>
          </a:p>
          <a:p>
            <a:pPr eaLnBrk="1" hangingPunct="1">
              <a:lnSpc>
                <a:spcPct val="90000"/>
              </a:lnSpc>
              <a:buFontTx/>
              <a:buNone/>
            </a:pPr>
            <a:r>
              <a:rPr lang="en-US" altLang="zh-CN" sz="2400" b="1" smtClean="0">
                <a:solidFill>
                  <a:schemeClr val="bg2"/>
                </a:solidFill>
                <a:sym typeface="Wingdings 2" panose="05020102010507070707" pitchFamily="18" charset="2"/>
              </a:rPr>
              <a:t>                                     translate into business value </a:t>
            </a:r>
          </a:p>
          <a:p>
            <a:pPr eaLnBrk="1" hangingPunct="1">
              <a:lnSpc>
                <a:spcPct val="90000"/>
              </a:lnSpc>
              <a:buFontTx/>
              <a:buNone/>
            </a:pPr>
            <a:r>
              <a:rPr lang="en-US" altLang="zh-CN" sz="2400" b="1" smtClean="0">
                <a:solidFill>
                  <a:schemeClr val="bg2"/>
                </a:solidFill>
                <a:sym typeface="Wingdings 2" panose="05020102010507070707" pitchFamily="18" charset="2"/>
              </a:rPr>
              <a:t>        </a:t>
            </a:r>
            <a:r>
              <a:rPr lang="en-US" altLang="zh-CN" sz="2400" b="1" smtClean="0">
                <a:solidFill>
                  <a:srgbClr val="0000FF"/>
                </a:solidFill>
                <a:sym typeface="Wingdings 2" panose="05020102010507070707" pitchFamily="18" charset="2"/>
              </a:rPr>
              <a:t>goal</a:t>
            </a:r>
            <a:r>
              <a:rPr lang="en-US" altLang="zh-CN" sz="2400" b="1" smtClean="0">
                <a:solidFill>
                  <a:schemeClr val="bg2"/>
                </a:solidFill>
                <a:sym typeface="Wingdings 2" panose="05020102010507070707" pitchFamily="18" charset="2"/>
              </a:rPr>
              <a:t>: unify the technical quality and business value</a:t>
            </a:r>
          </a:p>
          <a:p>
            <a:pPr eaLnBrk="1" hangingPunct="1">
              <a:lnSpc>
                <a:spcPct val="90000"/>
              </a:lnSpc>
              <a:buFontTx/>
              <a:buNone/>
            </a:pPr>
            <a:r>
              <a:rPr lang="en-US" altLang="zh-CN" sz="2400" b="1" smtClean="0">
                <a:solidFill>
                  <a:schemeClr val="bg2"/>
                </a:solidFill>
                <a:sym typeface="Wingdings 2" panose="05020102010507070707" pitchFamily="18" charset="2"/>
              </a:rPr>
              <a:t>                  in a software (</a:t>
            </a:r>
            <a:r>
              <a:rPr lang="zh-CN" altLang="en-US" sz="2400" b="1" smtClean="0">
                <a:solidFill>
                  <a:schemeClr val="bg2"/>
                </a:solidFill>
                <a:sym typeface="Wingdings 2" panose="05020102010507070707" pitchFamily="18" charset="2"/>
              </a:rPr>
              <a:t>将技术价值与商业价值统一起来</a:t>
            </a:r>
            <a:r>
              <a:rPr lang="en-US" altLang="zh-CN" sz="2400" b="1" smtClean="0">
                <a:solidFill>
                  <a:schemeClr val="bg2"/>
                </a:solidFill>
                <a:sym typeface="Wingdings 2" panose="05020102010507070707" pitchFamily="18" charset="2"/>
              </a:rPr>
              <a:t>)</a:t>
            </a:r>
          </a:p>
        </p:txBody>
      </p:sp>
      <p:sp>
        <p:nvSpPr>
          <p:cNvPr id="83973" name="Text Box 4"/>
          <p:cNvSpPr txBox="1">
            <a:spLocks noChangeArrowheads="1"/>
          </p:cNvSpPr>
          <p:nvPr/>
        </p:nvSpPr>
        <p:spPr bwMode="auto">
          <a:xfrm>
            <a:off x="146050" y="4149725"/>
            <a:ext cx="1152525" cy="1943100"/>
          </a:xfrm>
          <a:prstGeom prst="rect">
            <a:avLst/>
          </a:prstGeom>
          <a:noFill/>
          <a:ln w="25400" algn="ctr">
            <a:solidFill>
              <a:srgbClr val="8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en-US" sz="2400">
                <a:latin typeface="Times New Roman" panose="02020603050405020304" pitchFamily="18" charset="0"/>
              </a:rPr>
              <a:t>商业价值一般需要在需求阶段预判</a:t>
            </a:r>
          </a:p>
        </p:txBody>
      </p:sp>
      <p:sp>
        <p:nvSpPr>
          <p:cNvPr id="83974" name="Line 5"/>
          <p:cNvSpPr>
            <a:spLocks noChangeShapeType="1"/>
          </p:cNvSpPr>
          <p:nvPr/>
        </p:nvSpPr>
        <p:spPr bwMode="auto">
          <a:xfrm>
            <a:off x="1331913" y="4221163"/>
            <a:ext cx="287337" cy="287337"/>
          </a:xfrm>
          <a:prstGeom prst="line">
            <a:avLst/>
          </a:prstGeom>
          <a:noFill/>
          <a:ln w="22225">
            <a:solidFill>
              <a:srgbClr val="800000"/>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0A1F3619-AAFA-4C95-B6DE-87E952B378A1}" type="slidenum">
              <a:rPr kumimoji="0" lang="en-US" altLang="zh-CN" sz="2600" smtClean="0">
                <a:solidFill>
                  <a:schemeClr val="bg1"/>
                </a:solidFill>
              </a:rPr>
              <a:pPr>
                <a:spcBef>
                  <a:spcPct val="0"/>
                </a:spcBef>
                <a:buClrTx/>
                <a:buSzTx/>
                <a:buFontTx/>
                <a:buNone/>
              </a:pPr>
              <a:t>52</a:t>
            </a:fld>
            <a:endParaRPr kumimoji="0" lang="en-US" altLang="zh-CN" sz="2600" smtClean="0">
              <a:solidFill>
                <a:schemeClr val="bg1"/>
              </a:solidFill>
            </a:endParaRPr>
          </a:p>
        </p:txBody>
      </p:sp>
      <p:sp>
        <p:nvSpPr>
          <p:cNvPr id="86019" name="Rectangle 2"/>
          <p:cNvSpPr>
            <a:spLocks noGrp="1" noChangeArrowheads="1"/>
          </p:cNvSpPr>
          <p:nvPr>
            <p:ph type="title"/>
          </p:nvPr>
        </p:nvSpPr>
        <p:spPr/>
        <p:txBody>
          <a:bodyPr/>
          <a:lstStyle/>
          <a:p>
            <a:pPr eaLnBrk="1" hangingPunct="1"/>
            <a:r>
              <a:rPr lang="en-US" altLang="zh-CN" sz="3200" smtClean="0"/>
              <a:t>Chapter 1  Why Software Engineering</a:t>
            </a:r>
          </a:p>
        </p:txBody>
      </p:sp>
      <p:sp>
        <p:nvSpPr>
          <p:cNvPr id="86020" name="Rectangle 3"/>
          <p:cNvSpPr>
            <a:spLocks noGrp="1" noChangeArrowheads="1"/>
          </p:cNvSpPr>
          <p:nvPr>
            <p:ph type="body" idx="1"/>
          </p:nvPr>
        </p:nvSpPr>
        <p:spPr>
          <a:xfrm>
            <a:off x="762000" y="1676400"/>
            <a:ext cx="8382000" cy="5181600"/>
          </a:xfrm>
        </p:spPr>
        <p:txBody>
          <a:bodyPr/>
          <a:lstStyle/>
          <a:p>
            <a:pPr eaLnBrk="1" hangingPunct="1">
              <a:lnSpc>
                <a:spcPct val="90000"/>
              </a:lnSpc>
              <a:buFontTx/>
              <a:buNone/>
            </a:pPr>
            <a:r>
              <a:rPr lang="en-US" altLang="zh-CN" sz="2400" b="1" dirty="0" smtClean="0">
                <a:sym typeface="Wingdings 2" panose="05020102010507070707" pitchFamily="18" charset="2"/>
              </a:rPr>
              <a:t>       CMM—try to unify the technical value and business</a:t>
            </a:r>
          </a:p>
          <a:p>
            <a:pPr eaLnBrk="1" hangingPunct="1">
              <a:lnSpc>
                <a:spcPct val="90000"/>
              </a:lnSpc>
              <a:buFontTx/>
              <a:buNone/>
            </a:pPr>
            <a:r>
              <a:rPr lang="en-US" altLang="zh-CN" sz="2400" b="1" dirty="0" smtClean="0">
                <a:sym typeface="Wingdings 2" panose="05020102010507070707" pitchFamily="18" charset="2"/>
              </a:rPr>
              <a:t>                    value </a:t>
            </a:r>
            <a:r>
              <a:rPr lang="zh-CN" altLang="en-US" sz="2400" b="1" dirty="0" smtClean="0">
                <a:sym typeface="Wingdings 2" panose="05020102010507070707" pitchFamily="18" charset="2"/>
              </a:rPr>
              <a:t>（也开启了经验管理到量化管理的转变）</a:t>
            </a:r>
            <a:endParaRPr lang="en-US" altLang="zh-CN" sz="2400" b="1" dirty="0" smtClean="0">
              <a:sym typeface="Wingdings 2" panose="05020102010507070707" pitchFamily="18" charset="2"/>
            </a:endParaRPr>
          </a:p>
          <a:p>
            <a:pPr eaLnBrk="1" hangingPunct="1">
              <a:lnSpc>
                <a:spcPct val="90000"/>
              </a:lnSpc>
              <a:buFontTx/>
              <a:buNone/>
            </a:pPr>
            <a:r>
              <a:rPr lang="en-US" altLang="zh-CN" sz="2400" b="1" dirty="0" smtClean="0">
                <a:sym typeface="Wingdings 2" panose="05020102010507070707" pitchFamily="18" charset="2"/>
              </a:rPr>
              <a:t>       Example: </a:t>
            </a:r>
            <a:r>
              <a:rPr lang="en-US" altLang="zh-CN" sz="2400" b="1" dirty="0" err="1" smtClean="0">
                <a:sym typeface="Wingdings 2" panose="05020102010507070707" pitchFamily="18" charset="2"/>
              </a:rPr>
              <a:t>Hughs</a:t>
            </a:r>
            <a:r>
              <a:rPr lang="en-US" altLang="zh-CN" sz="2400" b="1" dirty="0" smtClean="0">
                <a:sym typeface="Wingdings 2" panose="05020102010507070707" pitchFamily="18" charset="2"/>
              </a:rPr>
              <a:t> Aircraft: improved its productivity</a:t>
            </a:r>
          </a:p>
          <a:p>
            <a:pPr eaLnBrk="1" hangingPunct="1">
              <a:lnSpc>
                <a:spcPct val="90000"/>
              </a:lnSpc>
              <a:buFontTx/>
              <a:buNone/>
            </a:pPr>
            <a:r>
              <a:rPr lang="en-US" altLang="zh-CN" sz="2400" b="1" dirty="0" smtClean="0">
                <a:sym typeface="Wingdings 2" panose="05020102010507070707" pitchFamily="18" charset="2"/>
              </a:rPr>
              <a:t>                                                 by 4 to 1 and saved millions</a:t>
            </a:r>
          </a:p>
          <a:p>
            <a:pPr eaLnBrk="1" hangingPunct="1">
              <a:lnSpc>
                <a:spcPct val="90000"/>
              </a:lnSpc>
              <a:buFontTx/>
              <a:buNone/>
            </a:pPr>
            <a:r>
              <a:rPr lang="en-US" altLang="zh-CN" sz="2400" b="1" dirty="0" smtClean="0">
                <a:sym typeface="Wingdings 2" panose="05020102010507070707" pitchFamily="18" charset="2"/>
              </a:rPr>
              <a:t>                                                 of dollars (by </a:t>
            </a:r>
            <a:r>
              <a:rPr lang="en-US" altLang="zh-CN" sz="2400" b="1" u="sng" dirty="0" smtClean="0">
                <a:solidFill>
                  <a:srgbClr val="0000FF"/>
                </a:solidFill>
                <a:sym typeface="Wingdings 2" panose="05020102010507070707" pitchFamily="18" charset="2"/>
              </a:rPr>
              <a:t>CMM</a:t>
            </a:r>
            <a:r>
              <a:rPr lang="en-US" altLang="zh-CN" sz="2400" b="1" dirty="0" smtClean="0">
                <a:sym typeface="Wingdings 2" panose="05020102010507070707" pitchFamily="18" charset="2"/>
              </a:rPr>
              <a:t>)</a:t>
            </a:r>
          </a:p>
          <a:p>
            <a:pPr eaLnBrk="1" hangingPunct="1">
              <a:lnSpc>
                <a:spcPct val="90000"/>
              </a:lnSpc>
              <a:buFontTx/>
              <a:buNone/>
            </a:pPr>
            <a:r>
              <a:rPr lang="en-US" altLang="zh-CN" sz="2400" b="1" dirty="0" smtClean="0">
                <a:sym typeface="Wingdings 2" panose="05020102010507070707" pitchFamily="18" charset="2"/>
              </a:rPr>
              <a:t>                        Raytheon: twofold increase in productivity</a:t>
            </a:r>
          </a:p>
          <a:p>
            <a:pPr eaLnBrk="1" hangingPunct="1">
              <a:lnSpc>
                <a:spcPct val="90000"/>
              </a:lnSpc>
              <a:buFontTx/>
              <a:buNone/>
            </a:pPr>
            <a:r>
              <a:rPr lang="en-US" altLang="zh-CN" sz="2400" b="1" dirty="0" smtClean="0">
                <a:sym typeface="Wingdings 2" panose="05020102010507070707" pitchFamily="18" charset="2"/>
              </a:rPr>
              <a:t>                                           and a $7.70 return on every </a:t>
            </a:r>
          </a:p>
          <a:p>
            <a:pPr eaLnBrk="1" hangingPunct="1">
              <a:lnSpc>
                <a:spcPct val="90000"/>
              </a:lnSpc>
              <a:buFontTx/>
              <a:buNone/>
            </a:pPr>
            <a:r>
              <a:rPr lang="en-US" altLang="zh-CN" sz="2400" b="1" dirty="0" smtClean="0">
                <a:sym typeface="Wingdings 2" panose="05020102010507070707" pitchFamily="18" charset="2"/>
              </a:rPr>
              <a:t>                                           dollar invested in process </a:t>
            </a:r>
          </a:p>
          <a:p>
            <a:pPr eaLnBrk="1" hangingPunct="1">
              <a:lnSpc>
                <a:spcPct val="90000"/>
              </a:lnSpc>
              <a:buFontTx/>
              <a:buNone/>
            </a:pPr>
            <a:r>
              <a:rPr lang="en-US" altLang="zh-CN" sz="2400" b="1" dirty="0" smtClean="0">
                <a:sym typeface="Wingdings 2" panose="05020102010507070707" pitchFamily="18" charset="2"/>
              </a:rPr>
              <a:t>                                           improvement(be conducted </a:t>
            </a:r>
          </a:p>
          <a:p>
            <a:pPr eaLnBrk="1" hangingPunct="1">
              <a:lnSpc>
                <a:spcPct val="90000"/>
              </a:lnSpc>
              <a:buFontTx/>
              <a:buNone/>
            </a:pPr>
            <a:r>
              <a:rPr lang="en-US" altLang="zh-CN" sz="2400" b="1" dirty="0" smtClean="0">
                <a:sym typeface="Wingdings 2" panose="05020102010507070707" pitchFamily="18" charset="2"/>
              </a:rPr>
              <a:t>                                           by </a:t>
            </a:r>
            <a:r>
              <a:rPr lang="en-US" altLang="zh-CN" sz="2400" b="1" u="sng" dirty="0" smtClean="0">
                <a:solidFill>
                  <a:srgbClr val="0000FF"/>
                </a:solidFill>
                <a:sym typeface="Wingdings 2" panose="05020102010507070707" pitchFamily="18" charset="2"/>
              </a:rPr>
              <a:t>CMM</a:t>
            </a:r>
            <a:r>
              <a:rPr lang="en-US" altLang="zh-CN" sz="2400" b="1" dirty="0" smtClean="0">
                <a:sym typeface="Wingdings 2" panose="05020102010507070707" pitchFamily="18" charset="2"/>
              </a:rPr>
              <a:t>)  </a:t>
            </a:r>
          </a:p>
          <a:p>
            <a:pPr eaLnBrk="1" hangingPunct="1">
              <a:lnSpc>
                <a:spcPct val="90000"/>
              </a:lnSpc>
              <a:buFontTx/>
              <a:buNone/>
            </a:pPr>
            <a:r>
              <a:rPr lang="en-US" altLang="zh-CN" sz="2400" b="1" dirty="0" smtClean="0"/>
              <a:t>     Hope----company should has business personnel</a:t>
            </a:r>
            <a:r>
              <a:rPr lang="zh-CN" altLang="en-US" sz="2400" b="1" dirty="0" smtClean="0"/>
              <a:t>，</a:t>
            </a:r>
          </a:p>
          <a:p>
            <a:pPr eaLnBrk="1" hangingPunct="1">
              <a:lnSpc>
                <a:spcPct val="90000"/>
              </a:lnSpc>
              <a:buFontTx/>
              <a:buNone/>
            </a:pPr>
            <a:r>
              <a:rPr lang="zh-CN" altLang="en-US" sz="2400" b="1" dirty="0" smtClean="0"/>
              <a:t>                   </a:t>
            </a:r>
            <a:r>
              <a:rPr lang="en-US" altLang="zh-CN" sz="2400" b="1" dirty="0" smtClean="0"/>
              <a:t>like the project managers do in </a:t>
            </a:r>
            <a:r>
              <a:rPr lang="en-US" altLang="zh-CN" b="1" i="1" dirty="0" err="1" smtClean="0">
                <a:solidFill>
                  <a:srgbClr val="0000FF"/>
                </a:solidFill>
              </a:rPr>
              <a:t>microsoft</a:t>
            </a:r>
            <a:r>
              <a:rPr lang="en-US" altLang="zh-CN" sz="2400" b="1" dirty="0" smtClean="0"/>
              <a:t>            </a:t>
            </a: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D9E9D899-8859-4031-829C-1BC1CEF1E96B}" type="slidenum">
              <a:rPr kumimoji="0" lang="en-US" altLang="zh-CN" sz="2600" smtClean="0">
                <a:solidFill>
                  <a:srgbClr val="FFFFFF"/>
                </a:solidFill>
              </a:rPr>
              <a:pPr>
                <a:spcBef>
                  <a:spcPct val="0"/>
                </a:spcBef>
                <a:buClrTx/>
                <a:buSzTx/>
                <a:buFontTx/>
                <a:buNone/>
              </a:pPr>
              <a:t>53</a:t>
            </a:fld>
            <a:endParaRPr kumimoji="0" lang="en-US" altLang="zh-CN" sz="2600" smtClean="0">
              <a:solidFill>
                <a:srgbClr val="FFFFFF"/>
              </a:solidFill>
            </a:endParaRPr>
          </a:p>
        </p:txBody>
      </p:sp>
      <p:sp>
        <p:nvSpPr>
          <p:cNvPr id="88067" name="Rectangle 2"/>
          <p:cNvSpPr>
            <a:spLocks noGrp="1" noChangeArrowheads="1"/>
          </p:cNvSpPr>
          <p:nvPr>
            <p:ph type="title"/>
          </p:nvPr>
        </p:nvSpPr>
        <p:spPr/>
        <p:txBody>
          <a:bodyPr/>
          <a:lstStyle/>
          <a:p>
            <a:pPr eaLnBrk="1" hangingPunct="1"/>
            <a:r>
              <a:rPr lang="en-US" altLang="zh-CN" sz="3200" smtClean="0"/>
              <a:t>Chapter 1  Why Software Engineering</a:t>
            </a:r>
          </a:p>
        </p:txBody>
      </p:sp>
      <p:sp>
        <p:nvSpPr>
          <p:cNvPr id="88068" name="Rectangle 3"/>
          <p:cNvSpPr>
            <a:spLocks noGrp="1" noChangeArrowheads="1"/>
          </p:cNvSpPr>
          <p:nvPr>
            <p:ph type="body" idx="1"/>
          </p:nvPr>
        </p:nvSpPr>
        <p:spPr>
          <a:xfrm>
            <a:off x="762000" y="1676400"/>
            <a:ext cx="8382000" cy="5181600"/>
          </a:xfrm>
        </p:spPr>
        <p:txBody>
          <a:bodyPr/>
          <a:lstStyle/>
          <a:p>
            <a:pPr eaLnBrk="1" hangingPunct="1">
              <a:lnSpc>
                <a:spcPct val="90000"/>
              </a:lnSpc>
              <a:buFontTx/>
              <a:buNone/>
            </a:pPr>
            <a:r>
              <a:rPr lang="en-US" altLang="zh-CN" sz="2400" b="1" dirty="0" smtClean="0">
                <a:sym typeface="Wingdings 2" panose="05020102010507070707" pitchFamily="18" charset="2"/>
              </a:rPr>
              <a:t>          </a:t>
            </a:r>
            <a:r>
              <a:rPr lang="zh-CN" altLang="en-US" b="1" dirty="0" smtClean="0">
                <a:sym typeface="Wingdings 2" panose="05020102010507070707" pitchFamily="18" charset="2"/>
              </a:rPr>
              <a:t>技术价值与商业价值的结合案例</a:t>
            </a:r>
            <a:r>
              <a:rPr lang="en-US" altLang="zh-CN" b="1" dirty="0" smtClean="0">
                <a:sym typeface="Wingdings 2" panose="05020102010507070707" pitchFamily="18" charset="2"/>
              </a:rPr>
              <a:t>—</a:t>
            </a:r>
            <a:r>
              <a:rPr lang="zh-CN" altLang="en-US" b="1" dirty="0" smtClean="0">
                <a:sym typeface="Wingdings 2" panose="05020102010507070707" pitchFamily="18" charset="2"/>
              </a:rPr>
              <a:t>滴滴出行</a:t>
            </a:r>
            <a:endParaRPr lang="en-US" altLang="zh-CN" b="1" dirty="0" smtClean="0">
              <a:sym typeface="Wingdings 2" panose="05020102010507070707" pitchFamily="18" charset="2"/>
            </a:endParaRPr>
          </a:p>
          <a:p>
            <a:pPr eaLnBrk="1" hangingPunct="1">
              <a:lnSpc>
                <a:spcPct val="90000"/>
              </a:lnSpc>
              <a:buFontTx/>
              <a:buNone/>
            </a:pPr>
            <a:r>
              <a:rPr lang="zh-CN" altLang="en-US" sz="2400" b="1" dirty="0" smtClean="0">
                <a:sym typeface="Wingdings 2" panose="05020102010507070707" pitchFamily="18" charset="2"/>
              </a:rPr>
              <a:t>   </a:t>
            </a:r>
            <a:r>
              <a:rPr lang="en-US" altLang="zh-CN" sz="2400" b="1" dirty="0" smtClean="0">
                <a:sym typeface="Wingdings 2" panose="05020102010507070707" pitchFamily="18" charset="2"/>
              </a:rPr>
              <a:t>1</a:t>
            </a:r>
            <a:r>
              <a:rPr lang="zh-CN" altLang="en-US" sz="2400" b="1" dirty="0" smtClean="0">
                <a:sym typeface="Wingdings 2" panose="05020102010507070707" pitchFamily="18" charset="2"/>
              </a:rPr>
              <a:t>、先进的营销策略</a:t>
            </a:r>
            <a:r>
              <a:rPr lang="en-US" altLang="zh-CN" sz="2400" b="1" dirty="0" smtClean="0">
                <a:sym typeface="Wingdings 2" panose="05020102010507070707" pitchFamily="18" charset="2"/>
              </a:rPr>
              <a:t>----</a:t>
            </a:r>
            <a:r>
              <a:rPr lang="zh-CN" altLang="en-US" sz="2000" b="1" dirty="0" smtClean="0">
                <a:sym typeface="Wingdings 2" panose="05020102010507070707" pitchFamily="18" charset="2"/>
              </a:rPr>
              <a:t>有钱（庞大的融资规模</a:t>
            </a:r>
            <a:r>
              <a:rPr lang="en-US" altLang="zh-CN" sz="2000" b="1" dirty="0" smtClean="0">
                <a:sym typeface="Wingdings 2" panose="05020102010507070707" pitchFamily="18" charset="2"/>
              </a:rPr>
              <a:t>35</a:t>
            </a:r>
            <a:r>
              <a:rPr lang="zh-CN" altLang="en-US" sz="2000" b="1" dirty="0" smtClean="0">
                <a:sym typeface="Wingdings 2" panose="05020102010507070707" pitchFamily="18" charset="2"/>
              </a:rPr>
              <a:t>亿美元，背后站着联想、腾讯和阿里）、规模（滴滴自曝打车业务掌握了</a:t>
            </a:r>
            <a:r>
              <a:rPr lang="en-US" altLang="zh-CN" sz="2000" b="1" dirty="0" smtClean="0">
                <a:sym typeface="Wingdings 2" panose="05020102010507070707" pitchFamily="18" charset="2"/>
              </a:rPr>
              <a:t>99%</a:t>
            </a:r>
            <a:r>
              <a:rPr lang="zh-CN" altLang="en-US" sz="2000" b="1" dirty="0" smtClean="0">
                <a:sym typeface="Wingdings 2" panose="05020102010507070707" pitchFamily="18" charset="2"/>
              </a:rPr>
              <a:t>的市场份额，日需求</a:t>
            </a:r>
            <a:r>
              <a:rPr lang="en-US" altLang="zh-CN" sz="2000" b="1" dirty="0">
                <a:sym typeface="Wingdings 2" panose="05020102010507070707" pitchFamily="18" charset="2"/>
              </a:rPr>
              <a:t>8</a:t>
            </a:r>
            <a:r>
              <a:rPr lang="en-US" altLang="zh-CN" sz="2000" b="1" dirty="0" smtClean="0">
                <a:sym typeface="Wingdings 2" panose="05020102010507070707" pitchFamily="18" charset="2"/>
              </a:rPr>
              <a:t>00</a:t>
            </a:r>
            <a:r>
              <a:rPr lang="zh-CN" altLang="en-US" sz="2000" b="1" dirty="0" smtClean="0">
                <a:sym typeface="Wingdings 2" panose="05020102010507070707" pitchFamily="18" charset="2"/>
              </a:rPr>
              <a:t>万单，覆盖</a:t>
            </a:r>
            <a:r>
              <a:rPr lang="en-US" altLang="zh-CN" sz="2000" b="1" dirty="0" smtClean="0">
                <a:sym typeface="Wingdings 2" panose="05020102010507070707" pitchFamily="18" charset="2"/>
              </a:rPr>
              <a:t>1000</a:t>
            </a:r>
            <a:r>
              <a:rPr lang="zh-CN" altLang="en-US" sz="2000" b="1" dirty="0" smtClean="0">
                <a:sym typeface="Wingdings 2" panose="05020102010507070707" pitchFamily="18" charset="2"/>
              </a:rPr>
              <a:t>多个城市，专车占据了</a:t>
            </a:r>
            <a:r>
              <a:rPr lang="en-US" altLang="zh-CN" sz="2000" b="1" dirty="0" smtClean="0">
                <a:sym typeface="Wingdings 2" panose="05020102010507070707" pitchFamily="18" charset="2"/>
              </a:rPr>
              <a:t>78%</a:t>
            </a:r>
            <a:r>
              <a:rPr lang="zh-CN" altLang="en-US" sz="2000" b="1" dirty="0" smtClean="0">
                <a:sym typeface="Wingdings 2" panose="05020102010507070707" pitchFamily="18" charset="2"/>
              </a:rPr>
              <a:t>的份额，日需求</a:t>
            </a:r>
            <a:r>
              <a:rPr lang="en-US" altLang="zh-CN" sz="2000" b="1" dirty="0">
                <a:sym typeface="Wingdings 2" panose="05020102010507070707" pitchFamily="18" charset="2"/>
              </a:rPr>
              <a:t>6</a:t>
            </a:r>
            <a:r>
              <a:rPr lang="en-US" altLang="zh-CN" sz="2000" b="1" dirty="0" smtClean="0">
                <a:sym typeface="Wingdings 2" panose="05020102010507070707" pitchFamily="18" charset="2"/>
              </a:rPr>
              <a:t>00</a:t>
            </a:r>
            <a:r>
              <a:rPr lang="zh-CN" altLang="en-US" sz="2000" b="1" dirty="0" smtClean="0">
                <a:sym typeface="Wingdings 2" panose="05020102010507070707" pitchFamily="18" charset="2"/>
              </a:rPr>
              <a:t>万单，覆盖</a:t>
            </a:r>
            <a:r>
              <a:rPr lang="en-US" altLang="zh-CN" sz="2000" b="1" dirty="0">
                <a:sym typeface="Wingdings 2" panose="05020102010507070707" pitchFamily="18" charset="2"/>
              </a:rPr>
              <a:t>3</a:t>
            </a:r>
            <a:r>
              <a:rPr lang="en-US" altLang="zh-CN" sz="2000" b="1" dirty="0" smtClean="0">
                <a:sym typeface="Wingdings 2" panose="05020102010507070707" pitchFamily="18" charset="2"/>
              </a:rPr>
              <a:t>60</a:t>
            </a:r>
            <a:r>
              <a:rPr lang="zh-CN" altLang="en-US" sz="2000" b="1" dirty="0" smtClean="0">
                <a:sym typeface="Wingdings 2" panose="05020102010507070707" pitchFamily="18" charset="2"/>
              </a:rPr>
              <a:t>个多个城市。）、补贴（滴滴力图给所有竞品造成这种印象，即它可以在自己需要的时机和场景随时发动价格战，这是有效的威慑）。完成了品牌迭代的“滴滴出行”正变成创业者的梦魇，恐惧是唯一比死亡还可怕的东西，优步、爱拼车和考拉班车就是吓死而不是战死的。</a:t>
            </a:r>
            <a:endParaRPr lang="en-US" altLang="zh-CN" sz="2000" b="1" dirty="0" smtClean="0">
              <a:sym typeface="Wingdings 2" panose="05020102010507070707" pitchFamily="18" charset="2"/>
            </a:endParaRPr>
          </a:p>
          <a:p>
            <a:pPr eaLnBrk="1" hangingPunct="1">
              <a:lnSpc>
                <a:spcPct val="90000"/>
              </a:lnSpc>
              <a:buFontTx/>
              <a:buNone/>
            </a:pPr>
            <a:r>
              <a:rPr lang="zh-CN" altLang="en-US" sz="2400" b="1" dirty="0" smtClean="0"/>
              <a:t>   </a:t>
            </a:r>
            <a:r>
              <a:rPr lang="en-US" altLang="zh-CN" sz="2400" b="1" dirty="0" smtClean="0"/>
              <a:t>2</a:t>
            </a:r>
            <a:r>
              <a:rPr lang="zh-CN" altLang="en-US" sz="2400" b="1" dirty="0" smtClean="0"/>
              <a:t>、技术服务于市场</a:t>
            </a:r>
            <a:r>
              <a:rPr lang="en-US" altLang="zh-CN" sz="2400" b="1" dirty="0" smtClean="0"/>
              <a:t>----</a:t>
            </a:r>
            <a:r>
              <a:rPr lang="zh-CN" altLang="en-US" sz="2000" b="1" dirty="0" smtClean="0"/>
              <a:t>虽有各种技术升级方案，但是市场第一：</a:t>
            </a:r>
            <a:endParaRPr lang="en-US" altLang="zh-CN" sz="2000" b="1" dirty="0" smtClean="0"/>
          </a:p>
          <a:p>
            <a:pPr eaLnBrk="1" hangingPunct="1">
              <a:lnSpc>
                <a:spcPct val="90000"/>
              </a:lnSpc>
              <a:buFontTx/>
              <a:buNone/>
            </a:pPr>
            <a:r>
              <a:rPr lang="en-US" altLang="zh-CN" sz="2000" b="1" dirty="0" smtClean="0"/>
              <a:t>     </a:t>
            </a:r>
            <a:r>
              <a:rPr lang="zh-CN" altLang="en-US" sz="2000" b="1" dirty="0" smtClean="0"/>
              <a:t>（</a:t>
            </a:r>
            <a:r>
              <a:rPr lang="en-US" altLang="zh-CN" sz="2000" b="1" dirty="0" smtClean="0"/>
              <a:t>1</a:t>
            </a:r>
            <a:r>
              <a:rPr lang="zh-CN" altLang="en-US" sz="2000" b="1" dirty="0" smtClean="0"/>
              <a:t>）攻：用不断发掘的新场景维系平台的活力，推高估值，哪怕它不赚钱；（</a:t>
            </a:r>
            <a:r>
              <a:rPr lang="en-US" altLang="zh-CN" sz="2000" b="1" dirty="0" smtClean="0"/>
              <a:t>2</a:t>
            </a:r>
            <a:r>
              <a:rPr lang="zh-CN" altLang="en-US" sz="2000" b="1" dirty="0" smtClean="0"/>
              <a:t>）防：阻止竞争产品在某个被忽视的角落突然坐大；</a:t>
            </a:r>
            <a:endParaRPr lang="en-US" altLang="zh-CN" sz="2000" b="1" dirty="0" smtClean="0"/>
          </a:p>
          <a:p>
            <a:pPr eaLnBrk="1" hangingPunct="1">
              <a:lnSpc>
                <a:spcPct val="90000"/>
              </a:lnSpc>
              <a:buFontTx/>
              <a:buNone/>
            </a:pPr>
            <a:r>
              <a:rPr lang="zh-CN" altLang="en-US" sz="2400" b="1" dirty="0" smtClean="0"/>
              <a:t>   </a:t>
            </a:r>
            <a:r>
              <a:rPr lang="en-US" altLang="zh-CN" sz="2400" b="1" dirty="0" smtClean="0"/>
              <a:t>3</a:t>
            </a:r>
            <a:r>
              <a:rPr lang="zh-CN" altLang="en-US" sz="2400" b="1" dirty="0" smtClean="0"/>
              <a:t>、深挖政策空间，摸清政府思路</a:t>
            </a:r>
            <a:r>
              <a:rPr lang="en-US" altLang="zh-CN" sz="2400" b="1" dirty="0" smtClean="0"/>
              <a:t>----</a:t>
            </a:r>
            <a:r>
              <a:rPr lang="zh-CN" altLang="en-US" sz="2000" b="1" dirty="0" smtClean="0"/>
              <a:t>政府：维护市场秩序，但是鼓励创新。一开始交通部明确了私家车不能做专车，但形势比人强，主管部门能做的只是极力维护“正常”的市场秩序而不是对创新痛下杀手，所以已经完成原始积累的滴滴反而是比创业公司更合适的对话方，而滴滴也非常需要官方的认可、合作或收编以架起通往</a:t>
            </a:r>
            <a:r>
              <a:rPr lang="en-US" altLang="zh-CN" sz="2000" b="1" dirty="0" smtClean="0"/>
              <a:t>IPO</a:t>
            </a:r>
            <a:r>
              <a:rPr lang="zh-CN" altLang="en-US" sz="2000" b="1" dirty="0" smtClean="0"/>
              <a:t>的捷径。</a:t>
            </a:r>
            <a:endParaRPr lang="en-US" altLang="zh-CN" sz="2000" b="1" dirty="0" smtClean="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35275F0B-B1EB-4000-9385-C916F5058110}" type="slidenum">
              <a:rPr kumimoji="0" lang="en-US" altLang="zh-CN" sz="2600" smtClean="0">
                <a:solidFill>
                  <a:schemeClr val="bg1"/>
                </a:solidFill>
              </a:rPr>
              <a:pPr>
                <a:spcBef>
                  <a:spcPct val="0"/>
                </a:spcBef>
                <a:buClrTx/>
                <a:buSzTx/>
                <a:buFontTx/>
                <a:buNone/>
              </a:pPr>
              <a:t>54</a:t>
            </a:fld>
            <a:endParaRPr kumimoji="0" lang="en-US" altLang="zh-CN" sz="2600" smtClean="0">
              <a:solidFill>
                <a:schemeClr val="bg1"/>
              </a:solidFill>
            </a:endParaRPr>
          </a:p>
        </p:txBody>
      </p:sp>
      <p:sp>
        <p:nvSpPr>
          <p:cNvPr id="90115" name="Rectangle 2"/>
          <p:cNvSpPr>
            <a:spLocks noGrp="1" noChangeArrowheads="1"/>
          </p:cNvSpPr>
          <p:nvPr>
            <p:ph type="title"/>
          </p:nvPr>
        </p:nvSpPr>
        <p:spPr/>
        <p:txBody>
          <a:bodyPr/>
          <a:lstStyle/>
          <a:p>
            <a:pPr eaLnBrk="1" hangingPunct="1"/>
            <a:r>
              <a:rPr lang="en-US" altLang="zh-CN" sz="3200" smtClean="0"/>
              <a:t>Chapter 1  Why Software Engineering</a:t>
            </a:r>
          </a:p>
        </p:txBody>
      </p:sp>
      <p:sp>
        <p:nvSpPr>
          <p:cNvPr id="90116" name="Rectangle 3"/>
          <p:cNvSpPr>
            <a:spLocks noGrp="1" noChangeArrowheads="1"/>
          </p:cNvSpPr>
          <p:nvPr>
            <p:ph type="body" idx="1"/>
          </p:nvPr>
        </p:nvSpPr>
        <p:spPr>
          <a:xfrm>
            <a:off x="762000" y="1676400"/>
            <a:ext cx="8382000" cy="5181600"/>
          </a:xfrm>
        </p:spPr>
        <p:txBody>
          <a:bodyPr/>
          <a:lstStyle/>
          <a:p>
            <a:pPr eaLnBrk="1" hangingPunct="1">
              <a:lnSpc>
                <a:spcPct val="90000"/>
              </a:lnSpc>
              <a:buFontTx/>
              <a:buNone/>
            </a:pPr>
            <a:r>
              <a:rPr lang="en-US" altLang="zh-CN" sz="2400" b="1" dirty="0" smtClean="0">
                <a:solidFill>
                  <a:srgbClr val="000000"/>
                </a:solidFill>
                <a:sym typeface="Wingdings 2" panose="05020102010507070707" pitchFamily="18" charset="2"/>
              </a:rPr>
              <a:t>  </a:t>
            </a:r>
            <a:r>
              <a:rPr lang="en-US" altLang="zh-CN" sz="2400" b="1" dirty="0" smtClean="0">
                <a:solidFill>
                  <a:schemeClr val="bg2"/>
                </a:solidFill>
                <a:sym typeface="Wingdings 2" panose="05020102010507070707" pitchFamily="18" charset="2"/>
              </a:rPr>
              <a:t>B:</a:t>
            </a:r>
            <a:r>
              <a:rPr lang="en-US" altLang="zh-CN" sz="2400" b="1" dirty="0" smtClean="0">
                <a:solidFill>
                  <a:schemeClr val="bg2"/>
                </a:solidFill>
              </a:rPr>
              <a:t> The</a:t>
            </a:r>
            <a:r>
              <a:rPr lang="en-US" altLang="zh-CN" sz="2400" b="1" dirty="0" smtClean="0"/>
              <a:t> business value of process improvement</a:t>
            </a:r>
          </a:p>
          <a:p>
            <a:pPr eaLnBrk="1" hangingPunct="1">
              <a:lnSpc>
                <a:spcPct val="90000"/>
              </a:lnSpc>
              <a:buFontTx/>
              <a:buNone/>
            </a:pPr>
            <a:r>
              <a:rPr lang="en-US" altLang="zh-CN" sz="2400" b="1" dirty="0" smtClean="0"/>
              <a:t>       (</a:t>
            </a:r>
            <a:r>
              <a:rPr lang="zh-CN" altLang="en-US" sz="2400" b="1" dirty="0" smtClean="0"/>
              <a:t>改进过程所带来的商业价值</a:t>
            </a:r>
            <a:r>
              <a:rPr lang="en-US" altLang="zh-CN" sz="2400" b="1" dirty="0" smtClean="0"/>
              <a:t>)(</a:t>
            </a:r>
            <a:r>
              <a:rPr lang="zh-CN" altLang="en-US" sz="2400" b="1" dirty="0" smtClean="0"/>
              <a:t>或者说对商业质量的影响</a:t>
            </a:r>
            <a:r>
              <a:rPr lang="en-US" altLang="zh-CN" sz="2400" b="1" dirty="0" smtClean="0"/>
              <a:t>)</a:t>
            </a:r>
          </a:p>
          <a:p>
            <a:pPr eaLnBrk="1" hangingPunct="1">
              <a:lnSpc>
                <a:spcPct val="90000"/>
              </a:lnSpc>
              <a:buFontTx/>
              <a:buNone/>
            </a:pPr>
            <a:r>
              <a:rPr lang="en-US" altLang="zh-CN" sz="2400" b="1" dirty="0" smtClean="0"/>
              <a:t>     </a:t>
            </a:r>
            <a:r>
              <a:rPr lang="en-US" altLang="zh-CN" sz="2400" b="1" dirty="0" smtClean="0">
                <a:solidFill>
                  <a:schemeClr val="bg2"/>
                </a:solidFill>
              </a:rPr>
              <a:t>X</a:t>
            </a:r>
            <a:r>
              <a:rPr lang="en-US" altLang="zh-CN" sz="2400" b="1" dirty="0" smtClean="0"/>
              <a:t>: traditional formula : </a:t>
            </a:r>
            <a:r>
              <a:rPr lang="en-US" altLang="zh-CN" sz="2400" b="1" dirty="0" smtClean="0">
                <a:solidFill>
                  <a:srgbClr val="0000FF"/>
                </a:solidFill>
              </a:rPr>
              <a:t>R</a:t>
            </a:r>
            <a:r>
              <a:rPr lang="en-US" altLang="zh-CN" sz="2400" b="1" dirty="0" smtClean="0"/>
              <a:t>eturn </a:t>
            </a:r>
            <a:r>
              <a:rPr lang="en-US" altLang="zh-CN" sz="2400" b="1" dirty="0" smtClean="0">
                <a:solidFill>
                  <a:srgbClr val="0000FF"/>
                </a:solidFill>
              </a:rPr>
              <a:t>O</a:t>
            </a:r>
            <a:r>
              <a:rPr lang="en-US" altLang="zh-CN" sz="2400" b="1" dirty="0" smtClean="0"/>
              <a:t>n </a:t>
            </a:r>
            <a:r>
              <a:rPr lang="en-US" altLang="zh-CN" sz="2400" b="1" dirty="0" smtClean="0">
                <a:solidFill>
                  <a:srgbClr val="0000FF"/>
                </a:solidFill>
              </a:rPr>
              <a:t>I</a:t>
            </a:r>
            <a:r>
              <a:rPr lang="en-US" altLang="zh-CN" sz="2400" b="1" dirty="0" smtClean="0"/>
              <a:t>nvestment =capital</a:t>
            </a:r>
          </a:p>
          <a:p>
            <a:pPr eaLnBrk="1" hangingPunct="1">
              <a:lnSpc>
                <a:spcPct val="90000"/>
              </a:lnSpc>
              <a:buFontTx/>
              <a:buNone/>
            </a:pPr>
            <a:r>
              <a:rPr lang="en-US" altLang="zh-CN" sz="2400" b="1" dirty="0" smtClean="0"/>
              <a:t>                                                  +</a:t>
            </a:r>
            <a:r>
              <a:rPr lang="en-US" altLang="zh-CN" sz="2400" b="1" dirty="0" err="1" smtClean="0"/>
              <a:t>benefit+allowance</a:t>
            </a:r>
            <a:r>
              <a:rPr lang="en-US" altLang="zh-CN" sz="2400" b="1" dirty="0" smtClean="0"/>
              <a:t> for risk</a:t>
            </a:r>
          </a:p>
          <a:p>
            <a:pPr eaLnBrk="1" hangingPunct="1">
              <a:lnSpc>
                <a:spcPct val="90000"/>
              </a:lnSpc>
              <a:buFontTx/>
              <a:buNone/>
            </a:pPr>
            <a:r>
              <a:rPr lang="en-US" altLang="zh-CN" sz="2400" b="1" dirty="0" smtClean="0"/>
              <a:t>     </a:t>
            </a:r>
            <a:r>
              <a:rPr lang="en-US" altLang="zh-CN" sz="2400" b="1" dirty="0" smtClean="0">
                <a:solidFill>
                  <a:schemeClr val="bg2"/>
                </a:solidFill>
              </a:rPr>
              <a:t>Y</a:t>
            </a:r>
            <a:r>
              <a:rPr lang="en-US" altLang="zh-CN" sz="2400" b="1" dirty="0" smtClean="0"/>
              <a:t>: software producing: (</a:t>
            </a:r>
            <a:r>
              <a:rPr lang="en-US" altLang="zh-CN" sz="2400" b="1" u="sng" dirty="0" smtClean="0">
                <a:solidFill>
                  <a:srgbClr val="FF0066"/>
                </a:solidFill>
              </a:rPr>
              <a:t>view investment in terms</a:t>
            </a:r>
          </a:p>
          <a:p>
            <a:pPr eaLnBrk="1" hangingPunct="1">
              <a:lnSpc>
                <a:spcPct val="90000"/>
              </a:lnSpc>
              <a:buFontTx/>
              <a:buNone/>
            </a:pPr>
            <a:r>
              <a:rPr lang="en-US" altLang="zh-CN" sz="2400" b="1" dirty="0" smtClean="0"/>
              <a:t>     </a:t>
            </a:r>
            <a:r>
              <a:rPr lang="en-US" altLang="zh-CN" sz="2400" b="1" u="sng" dirty="0" smtClean="0">
                <a:solidFill>
                  <a:srgbClr val="FF0066"/>
                </a:solidFill>
              </a:rPr>
              <a:t>of effort(</a:t>
            </a:r>
            <a:r>
              <a:rPr lang="zh-CN" altLang="en-US" sz="2400" b="1" u="sng" dirty="0" smtClean="0">
                <a:solidFill>
                  <a:srgbClr val="FF0066"/>
                </a:solidFill>
              </a:rPr>
              <a:t>将工作量视为投资</a:t>
            </a:r>
            <a:r>
              <a:rPr lang="en-US" altLang="zh-CN" sz="2400" b="1" u="sng" dirty="0" smtClean="0">
                <a:solidFill>
                  <a:srgbClr val="FF0066"/>
                </a:solidFill>
              </a:rPr>
              <a:t>)</a:t>
            </a:r>
            <a:r>
              <a:rPr lang="en-US" altLang="zh-CN" sz="2400" b="1" dirty="0" smtClean="0"/>
              <a:t>,rather than cost or dollars)</a:t>
            </a:r>
          </a:p>
          <a:p>
            <a:pPr eaLnBrk="1" hangingPunct="1">
              <a:lnSpc>
                <a:spcPct val="90000"/>
              </a:lnSpc>
              <a:buFontTx/>
              <a:buNone/>
            </a:pPr>
            <a:r>
              <a:rPr lang="en-US" altLang="zh-CN" sz="2400" b="1" dirty="0" smtClean="0"/>
              <a:t>         </a:t>
            </a:r>
            <a:r>
              <a:rPr lang="en-US" altLang="zh-CN" sz="2400" b="1" u="sng" dirty="0" smtClean="0">
                <a:solidFill>
                  <a:srgbClr val="0000FF"/>
                </a:solidFill>
              </a:rPr>
              <a:t>Investment = normal effort + effort for process</a:t>
            </a:r>
          </a:p>
          <a:p>
            <a:pPr eaLnBrk="1" hangingPunct="1">
              <a:lnSpc>
                <a:spcPct val="90000"/>
              </a:lnSpc>
              <a:buFontTx/>
              <a:buNone/>
            </a:pPr>
            <a:r>
              <a:rPr lang="en-US" altLang="zh-CN" sz="2400" b="1" dirty="0" smtClean="0"/>
              <a:t>                                </a:t>
            </a:r>
            <a:r>
              <a:rPr lang="en-US" altLang="zh-CN" sz="2400" b="1" u="sng" dirty="0" smtClean="0">
                <a:solidFill>
                  <a:srgbClr val="0000FF"/>
                </a:solidFill>
              </a:rPr>
              <a:t>improvement</a:t>
            </a:r>
          </a:p>
          <a:p>
            <a:pPr eaLnBrk="1" hangingPunct="1">
              <a:lnSpc>
                <a:spcPct val="90000"/>
              </a:lnSpc>
              <a:buFontTx/>
              <a:buNone/>
            </a:pPr>
            <a:r>
              <a:rPr lang="en-US" altLang="zh-CN" sz="2400" b="1" dirty="0" smtClean="0"/>
              <a:t>         Nine investments(effort) concerned </a:t>
            </a:r>
            <a:r>
              <a:rPr lang="en-US" altLang="zh-CN" sz="2400" b="1" dirty="0" smtClean="0">
                <a:latin typeface="Times New Roman" panose="02020603050405020304" pitchFamily="18" charset="0"/>
              </a:rPr>
              <a:t>“</a:t>
            </a:r>
            <a:r>
              <a:rPr lang="en-US" altLang="zh-CN" sz="2400" b="1" dirty="0" smtClean="0"/>
              <a:t>return</a:t>
            </a:r>
            <a:r>
              <a:rPr lang="en-US" altLang="zh-CN" sz="2400" b="1" dirty="0" smtClean="0">
                <a:latin typeface="Times New Roman" panose="02020603050405020304" pitchFamily="18" charset="0"/>
              </a:rPr>
              <a:t>”</a:t>
            </a:r>
            <a:r>
              <a:rPr lang="en-US" altLang="zh-CN" sz="2400" b="1" dirty="0" smtClean="0"/>
              <a:t>(</a:t>
            </a:r>
            <a:r>
              <a:rPr lang="zh-CN" altLang="en-US" sz="2400" b="1" dirty="0" smtClean="0"/>
              <a:t>回报</a:t>
            </a:r>
            <a:r>
              <a:rPr lang="en-US" altLang="zh-CN" sz="2400" b="1" dirty="0" smtClean="0"/>
              <a:t>) :</a:t>
            </a:r>
          </a:p>
          <a:p>
            <a:pPr eaLnBrk="1" hangingPunct="1">
              <a:lnSpc>
                <a:spcPct val="90000"/>
              </a:lnSpc>
              <a:buFontTx/>
              <a:buNone/>
            </a:pPr>
            <a:r>
              <a:rPr lang="en-US" altLang="zh-CN" sz="2400" b="1" dirty="0" smtClean="0"/>
              <a:t>              training; schedule; risk; quality; process;</a:t>
            </a:r>
          </a:p>
          <a:p>
            <a:pPr eaLnBrk="1" hangingPunct="1">
              <a:lnSpc>
                <a:spcPct val="90000"/>
              </a:lnSpc>
              <a:buFontTx/>
              <a:buNone/>
            </a:pPr>
            <a:r>
              <a:rPr lang="en-US" altLang="zh-CN" sz="2400" b="1" dirty="0" smtClean="0"/>
              <a:t>              costs; productivity; customer; business.</a:t>
            </a:r>
          </a:p>
          <a:p>
            <a:pPr eaLnBrk="1" hangingPunct="1">
              <a:lnSpc>
                <a:spcPct val="90000"/>
              </a:lnSpc>
              <a:buFontTx/>
              <a:buNone/>
            </a:pPr>
            <a:r>
              <a:rPr lang="en-US" altLang="zh-CN" sz="2400" b="1" dirty="0" smtClean="0"/>
              <a:t>         Goal:  reducing the cost by minimize the effort </a:t>
            </a:r>
          </a:p>
        </p:txBody>
      </p:sp>
      <p:sp>
        <p:nvSpPr>
          <p:cNvPr id="90117" name="Text Box 5"/>
          <p:cNvSpPr txBox="1">
            <a:spLocks noChangeArrowheads="1"/>
          </p:cNvSpPr>
          <p:nvPr/>
        </p:nvSpPr>
        <p:spPr bwMode="auto">
          <a:xfrm>
            <a:off x="746125" y="4495800"/>
            <a:ext cx="549275"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endParaRPr lang="zh-CN" altLang="zh-CN" sz="2400" b="0">
              <a:latin typeface="Times New Roman" panose="02020603050405020304" pitchFamily="18" charset="0"/>
            </a:endParaRPr>
          </a:p>
        </p:txBody>
      </p:sp>
      <p:sp>
        <p:nvSpPr>
          <p:cNvPr id="90118" name="Text Box 7"/>
          <p:cNvSpPr txBox="1">
            <a:spLocks noChangeArrowheads="1"/>
          </p:cNvSpPr>
          <p:nvPr/>
        </p:nvSpPr>
        <p:spPr bwMode="auto">
          <a:xfrm>
            <a:off x="690563" y="4495800"/>
            <a:ext cx="681037" cy="1670050"/>
          </a:xfrm>
          <a:prstGeom prst="rect">
            <a:avLst/>
          </a:prstGeom>
          <a:noFill/>
          <a:ln w="9525">
            <a:solidFill>
              <a:srgbClr val="800080"/>
            </a:solidFill>
            <a:miter lim="800000"/>
            <a:headEnd/>
            <a:tailEnd/>
          </a:ln>
          <a:extLst>
            <a:ext uri="{909E8E84-426E-40DD-AFC4-6F175D3DCCD1}">
              <a14:hiddenFill xmlns:a14="http://schemas.microsoft.com/office/drawing/2010/main">
                <a:solidFill>
                  <a:srgbClr val="FFFFFF"/>
                </a:solidFill>
              </a14:hiddenFill>
            </a:ext>
          </a:extLst>
        </p:spPr>
        <p:txBody>
          <a:bodyPr vert="eaVert">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3200">
                <a:latin typeface="Times New Roman" panose="02020603050405020304" pitchFamily="18" charset="0"/>
              </a:rPr>
              <a:t>software</a:t>
            </a:r>
          </a:p>
        </p:txBody>
      </p:sp>
      <p:sp>
        <p:nvSpPr>
          <p:cNvPr id="90119" name="Line 8"/>
          <p:cNvSpPr>
            <a:spLocks noChangeShapeType="1"/>
          </p:cNvSpPr>
          <p:nvPr/>
        </p:nvSpPr>
        <p:spPr bwMode="auto">
          <a:xfrm flipV="1">
            <a:off x="1403350" y="4508500"/>
            <a:ext cx="533400" cy="3048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0C75FE67-B0FB-4C92-9C32-7A5B3A1FB94A}" type="slidenum">
              <a:rPr kumimoji="0" lang="en-US" altLang="zh-CN" sz="2600" smtClean="0">
                <a:solidFill>
                  <a:schemeClr val="bg1"/>
                </a:solidFill>
              </a:rPr>
              <a:pPr>
                <a:spcBef>
                  <a:spcPct val="0"/>
                </a:spcBef>
                <a:buClrTx/>
                <a:buSzTx/>
                <a:buFontTx/>
                <a:buNone/>
              </a:pPr>
              <a:t>55</a:t>
            </a:fld>
            <a:endParaRPr kumimoji="0" lang="en-US" altLang="zh-CN" sz="2600" smtClean="0">
              <a:solidFill>
                <a:schemeClr val="bg1"/>
              </a:solidFill>
            </a:endParaRPr>
          </a:p>
        </p:txBody>
      </p:sp>
      <p:sp>
        <p:nvSpPr>
          <p:cNvPr id="92163" name="Rectangle 2"/>
          <p:cNvSpPr>
            <a:spLocks noGrp="1" noChangeArrowheads="1"/>
          </p:cNvSpPr>
          <p:nvPr>
            <p:ph type="title"/>
          </p:nvPr>
        </p:nvSpPr>
        <p:spPr>
          <a:xfrm>
            <a:off x="900113" y="6096000"/>
            <a:ext cx="8064500" cy="609600"/>
          </a:xfrm>
        </p:spPr>
        <p:txBody>
          <a:bodyPr/>
          <a:lstStyle/>
          <a:p>
            <a:pPr eaLnBrk="1" hangingPunct="1"/>
            <a:r>
              <a:rPr lang="en-US" altLang="zh-CN" sz="2000" smtClean="0">
                <a:solidFill>
                  <a:schemeClr val="tx1"/>
                </a:solidFill>
              </a:rPr>
              <a:t>Fig 1.6 Terms included in industry definition of return on investment</a:t>
            </a:r>
          </a:p>
        </p:txBody>
      </p:sp>
      <p:graphicFrame>
        <p:nvGraphicFramePr>
          <p:cNvPr id="92164" name="Object 4"/>
          <p:cNvGraphicFramePr>
            <a:graphicFrameLocks noChangeAspect="1"/>
          </p:cNvGraphicFramePr>
          <p:nvPr/>
        </p:nvGraphicFramePr>
        <p:xfrm>
          <a:off x="179388" y="0"/>
          <a:ext cx="8964612" cy="5949950"/>
        </p:xfrm>
        <a:graphic>
          <a:graphicData uri="http://schemas.openxmlformats.org/presentationml/2006/ole">
            <mc:AlternateContent xmlns:mc="http://schemas.openxmlformats.org/markup-compatibility/2006">
              <mc:Choice xmlns:v="urn:schemas-microsoft-com:vml" Requires="v">
                <p:oleObj spid="_x0000_s92219" name="Visio" r:id="rId3" imgW="6109293" imgH="3508523" progId="Visio.Drawing.6">
                  <p:embed/>
                </p:oleObj>
              </mc:Choice>
              <mc:Fallback>
                <p:oleObj name="Visio" r:id="rId3" imgW="6109293" imgH="3508523" progId="Visio.Drawing.6">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9388" y="0"/>
                        <a:ext cx="8964612" cy="5949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5182A8FA-90A5-4D77-8484-BCCFA5E9F718}" type="slidenum">
              <a:rPr kumimoji="0" lang="en-US" altLang="zh-CN" sz="2600" smtClean="0">
                <a:solidFill>
                  <a:schemeClr val="bg1"/>
                </a:solidFill>
              </a:rPr>
              <a:pPr>
                <a:spcBef>
                  <a:spcPct val="0"/>
                </a:spcBef>
                <a:buClrTx/>
                <a:buSzTx/>
                <a:buFontTx/>
                <a:buNone/>
              </a:pPr>
              <a:t>56</a:t>
            </a:fld>
            <a:endParaRPr kumimoji="0" lang="en-US" altLang="zh-CN" sz="2600" smtClean="0">
              <a:solidFill>
                <a:schemeClr val="bg1"/>
              </a:solidFill>
            </a:endParaRPr>
          </a:p>
        </p:txBody>
      </p:sp>
      <p:sp>
        <p:nvSpPr>
          <p:cNvPr id="93187" name="Rectangle 2"/>
          <p:cNvSpPr>
            <a:spLocks noGrp="1" noChangeArrowheads="1"/>
          </p:cNvSpPr>
          <p:nvPr>
            <p:ph type="title"/>
          </p:nvPr>
        </p:nvSpPr>
        <p:spPr/>
        <p:txBody>
          <a:bodyPr/>
          <a:lstStyle/>
          <a:p>
            <a:pPr eaLnBrk="1" hangingPunct="1"/>
            <a:r>
              <a:rPr lang="en-US" altLang="zh-CN" sz="3200" smtClean="0"/>
              <a:t>Chapter 1  Why Software Engineering</a:t>
            </a:r>
          </a:p>
        </p:txBody>
      </p:sp>
      <p:sp>
        <p:nvSpPr>
          <p:cNvPr id="93188" name="Rectangle 3"/>
          <p:cNvSpPr>
            <a:spLocks noGrp="1" noChangeArrowheads="1"/>
          </p:cNvSpPr>
          <p:nvPr>
            <p:ph type="body" idx="1"/>
          </p:nvPr>
        </p:nvSpPr>
        <p:spPr>
          <a:xfrm>
            <a:off x="762000" y="1676400"/>
            <a:ext cx="8382000" cy="5181600"/>
          </a:xfrm>
        </p:spPr>
        <p:txBody>
          <a:bodyPr/>
          <a:lstStyle/>
          <a:p>
            <a:pPr eaLnBrk="1" hangingPunct="1">
              <a:lnSpc>
                <a:spcPct val="90000"/>
              </a:lnSpc>
              <a:buFontTx/>
              <a:buNone/>
            </a:pPr>
            <a:r>
              <a:rPr lang="en-US" altLang="zh-CN" sz="2400" b="1" smtClean="0"/>
              <a:t> C:The definition of ROI in software industry (Fig1.6)</a:t>
            </a:r>
          </a:p>
          <a:p>
            <a:pPr eaLnBrk="1" hangingPunct="1">
              <a:lnSpc>
                <a:spcPct val="90000"/>
              </a:lnSpc>
              <a:buFontTx/>
              <a:buNone/>
            </a:pPr>
            <a:r>
              <a:rPr lang="en-US" altLang="zh-CN" sz="2400" b="1" smtClean="0"/>
              <a:t>     (</a:t>
            </a:r>
            <a:r>
              <a:rPr lang="zh-CN" altLang="en-US" sz="2400" b="1" smtClean="0"/>
              <a:t>一般行业</a:t>
            </a:r>
            <a:r>
              <a:rPr lang="en-US" altLang="zh-CN" sz="2400" b="1" smtClean="0"/>
              <a:t>)Dollars                       effort(</a:t>
            </a:r>
            <a:r>
              <a:rPr lang="zh-CN" altLang="en-US" sz="2400" b="1" smtClean="0"/>
              <a:t>针对软件业</a:t>
            </a:r>
            <a:r>
              <a:rPr lang="en-US" altLang="zh-CN" sz="2400" b="1" smtClean="0"/>
              <a:t>)</a:t>
            </a:r>
          </a:p>
          <a:p>
            <a:pPr eaLnBrk="1" hangingPunct="1">
              <a:lnSpc>
                <a:spcPct val="90000"/>
              </a:lnSpc>
              <a:buFontTx/>
              <a:buNone/>
            </a:pPr>
            <a:r>
              <a:rPr lang="en-US" altLang="zh-CN" b="1" smtClean="0"/>
              <a:t>1.4  Who does software Engineering ? (</a:t>
            </a:r>
            <a:r>
              <a:rPr lang="zh-CN" altLang="en-US" b="1" smtClean="0"/>
              <a:t>参与者</a:t>
            </a:r>
            <a:r>
              <a:rPr lang="en-US" altLang="zh-CN" b="1" smtClean="0"/>
              <a:t>)</a:t>
            </a:r>
          </a:p>
          <a:p>
            <a:pPr eaLnBrk="1" hangingPunct="1">
              <a:lnSpc>
                <a:spcPct val="90000"/>
              </a:lnSpc>
              <a:buFontTx/>
              <a:buNone/>
            </a:pPr>
            <a:r>
              <a:rPr lang="en-US" altLang="zh-CN" b="1" smtClean="0"/>
              <a:t> Focus:         </a:t>
            </a:r>
            <a:r>
              <a:rPr lang="en-US" altLang="zh-CN" sz="2400" b="1" smtClean="0"/>
              <a:t>communication</a:t>
            </a:r>
          </a:p>
          <a:p>
            <a:pPr eaLnBrk="1" hangingPunct="1">
              <a:lnSpc>
                <a:spcPct val="90000"/>
              </a:lnSpc>
              <a:buFontTx/>
              <a:buNone/>
            </a:pPr>
            <a:r>
              <a:rPr lang="en-US" altLang="zh-CN" b="1" smtClean="0"/>
              <a:t>        </a:t>
            </a:r>
            <a:r>
              <a:rPr lang="en-US" altLang="zh-CN" sz="3600" b="1" baseline="30000" smtClean="0"/>
              <a:t>customer                           developer</a:t>
            </a:r>
          </a:p>
          <a:p>
            <a:pPr eaLnBrk="1" hangingPunct="1">
              <a:lnSpc>
                <a:spcPct val="90000"/>
              </a:lnSpc>
              <a:buFontTx/>
              <a:buNone/>
            </a:pPr>
            <a:r>
              <a:rPr lang="en-US" altLang="zh-CN" sz="2400" b="1" smtClean="0">
                <a:solidFill>
                  <a:srgbClr val="000000"/>
                </a:solidFill>
                <a:sym typeface="Wingdings 2" panose="05020102010507070707" pitchFamily="18" charset="2"/>
              </a:rPr>
              <a:t> </a:t>
            </a:r>
            <a:r>
              <a:rPr lang="en-US" altLang="zh-CN" sz="2400" b="1" smtClean="0">
                <a:solidFill>
                  <a:schemeClr val="bg2"/>
                </a:solidFill>
                <a:sym typeface="Wingdings 2" panose="05020102010507070707" pitchFamily="18" charset="2"/>
              </a:rPr>
              <a:t>participants:  </a:t>
            </a:r>
            <a:r>
              <a:rPr lang="en-US" altLang="zh-CN" sz="2400" b="1" u="sng" smtClean="0">
                <a:solidFill>
                  <a:srgbClr val="FF0066"/>
                </a:solidFill>
                <a:sym typeface="Wingdings 2" panose="05020102010507070707" pitchFamily="18" charset="2"/>
              </a:rPr>
              <a:t>customer</a:t>
            </a:r>
            <a:r>
              <a:rPr lang="zh-CN" altLang="en-US" sz="2400" b="1" u="sng" smtClean="0">
                <a:solidFill>
                  <a:srgbClr val="FF0066"/>
                </a:solidFill>
                <a:sym typeface="Wingdings 2" panose="05020102010507070707" pitchFamily="18" charset="2"/>
              </a:rPr>
              <a:t>（客户）</a:t>
            </a:r>
            <a:r>
              <a:rPr lang="zh-CN" altLang="en-US" sz="2400" b="1" smtClean="0">
                <a:sym typeface="Wingdings 2" panose="05020102010507070707" pitchFamily="18" charset="2"/>
              </a:rPr>
              <a:t>：公司、机构或个人</a:t>
            </a:r>
          </a:p>
          <a:p>
            <a:pPr eaLnBrk="1" hangingPunct="1">
              <a:lnSpc>
                <a:spcPct val="90000"/>
              </a:lnSpc>
              <a:buFontTx/>
              <a:buNone/>
            </a:pPr>
            <a:r>
              <a:rPr lang="zh-CN" altLang="en-US" sz="2400" b="1" smtClean="0">
                <a:solidFill>
                  <a:schemeClr val="bg2"/>
                </a:solidFill>
                <a:sym typeface="Wingdings 2" panose="05020102010507070707" pitchFamily="18" charset="2"/>
              </a:rPr>
              <a:t>                            </a:t>
            </a:r>
            <a:r>
              <a:rPr lang="en-US" altLang="zh-CN" sz="2400" b="1" u="sng" smtClean="0">
                <a:solidFill>
                  <a:srgbClr val="FF0066"/>
                </a:solidFill>
                <a:sym typeface="Wingdings 2" panose="05020102010507070707" pitchFamily="18" charset="2"/>
              </a:rPr>
              <a:t>developer</a:t>
            </a:r>
            <a:r>
              <a:rPr lang="zh-CN" altLang="en-US" sz="2400" b="1" u="sng" smtClean="0">
                <a:solidFill>
                  <a:srgbClr val="FF0066"/>
                </a:solidFill>
                <a:sym typeface="Wingdings 2" panose="05020102010507070707" pitchFamily="18" charset="2"/>
              </a:rPr>
              <a:t>（开发者）</a:t>
            </a:r>
            <a:r>
              <a:rPr lang="zh-CN" altLang="en-US" sz="2400" b="1" smtClean="0">
                <a:sym typeface="Wingdings 2" panose="05020102010507070707" pitchFamily="18" charset="2"/>
              </a:rPr>
              <a:t>：公司、机构或个人</a:t>
            </a:r>
            <a:endParaRPr lang="zh-CN" altLang="en-US" sz="2400" b="1" u="sng" smtClean="0">
              <a:solidFill>
                <a:srgbClr val="FF0066"/>
              </a:solidFill>
              <a:sym typeface="Wingdings 2" panose="05020102010507070707" pitchFamily="18" charset="2"/>
            </a:endParaRPr>
          </a:p>
          <a:p>
            <a:pPr eaLnBrk="1" hangingPunct="1">
              <a:lnSpc>
                <a:spcPct val="90000"/>
              </a:lnSpc>
              <a:buFontTx/>
              <a:buNone/>
            </a:pPr>
            <a:r>
              <a:rPr lang="zh-CN" altLang="en-US" sz="2400" b="1" smtClean="0">
                <a:solidFill>
                  <a:schemeClr val="bg2"/>
                </a:solidFill>
                <a:sym typeface="Wingdings 2" panose="05020102010507070707" pitchFamily="18" charset="2"/>
              </a:rPr>
              <a:t>                            </a:t>
            </a:r>
            <a:r>
              <a:rPr lang="en-US" altLang="zh-CN" sz="2400" b="1" u="sng" smtClean="0">
                <a:solidFill>
                  <a:srgbClr val="FF0066"/>
                </a:solidFill>
                <a:sym typeface="Wingdings 2" panose="05020102010507070707" pitchFamily="18" charset="2"/>
              </a:rPr>
              <a:t>user</a:t>
            </a:r>
            <a:r>
              <a:rPr lang="zh-CN" altLang="en-US" sz="2400" b="1" u="sng" smtClean="0">
                <a:solidFill>
                  <a:srgbClr val="FF0066"/>
                </a:solidFill>
                <a:sym typeface="Wingdings 2" panose="05020102010507070707" pitchFamily="18" charset="2"/>
              </a:rPr>
              <a:t>（使用者）</a:t>
            </a:r>
            <a:r>
              <a:rPr lang="zh-CN" altLang="en-US" sz="2400" b="1" smtClean="0">
                <a:sym typeface="Wingdings 2" panose="05020102010507070707" pitchFamily="18" charset="2"/>
              </a:rPr>
              <a:t>：软件</a:t>
            </a:r>
            <a:r>
              <a:rPr lang="en-US" altLang="zh-CN" sz="2400" b="1" smtClean="0">
                <a:sym typeface="Wingdings 2" panose="05020102010507070707" pitchFamily="18" charset="2"/>
              </a:rPr>
              <a:t>(</a:t>
            </a:r>
            <a:r>
              <a:rPr lang="zh-CN" altLang="en-US" sz="2400" b="1" smtClean="0">
                <a:sym typeface="Wingdings 2" panose="05020102010507070707" pitchFamily="18" charset="2"/>
              </a:rPr>
              <a:t>直接</a:t>
            </a:r>
            <a:r>
              <a:rPr lang="en-US" altLang="zh-CN" sz="2400" b="1" smtClean="0">
                <a:sym typeface="Wingdings 2" panose="05020102010507070707" pitchFamily="18" charset="2"/>
              </a:rPr>
              <a:t>)</a:t>
            </a:r>
            <a:r>
              <a:rPr lang="zh-CN" altLang="en-US" sz="2400" b="1" smtClean="0">
                <a:sym typeface="Wingdings 2" panose="05020102010507070707" pitchFamily="18" charset="2"/>
              </a:rPr>
              <a:t>使用者</a:t>
            </a:r>
          </a:p>
          <a:p>
            <a:pPr eaLnBrk="1" hangingPunct="1">
              <a:lnSpc>
                <a:spcPct val="90000"/>
              </a:lnSpc>
              <a:buFontTx/>
              <a:buNone/>
            </a:pPr>
            <a:r>
              <a:rPr lang="zh-CN" altLang="en-US" sz="2400" b="1" smtClean="0">
                <a:solidFill>
                  <a:schemeClr val="bg2"/>
                </a:solidFill>
                <a:sym typeface="Wingdings 2" panose="05020102010507070707" pitchFamily="18" charset="2"/>
              </a:rPr>
              <a:t>    </a:t>
            </a:r>
            <a:r>
              <a:rPr lang="en-US" altLang="zh-CN" sz="2400" b="1" smtClean="0">
                <a:solidFill>
                  <a:schemeClr val="bg2"/>
                </a:solidFill>
                <a:sym typeface="Wingdings 2" panose="05020102010507070707" pitchFamily="18" charset="2"/>
              </a:rPr>
              <a:t>Notes A: sometimes the customer is not a user</a:t>
            </a:r>
          </a:p>
          <a:p>
            <a:pPr eaLnBrk="1" hangingPunct="1">
              <a:lnSpc>
                <a:spcPct val="90000"/>
              </a:lnSpc>
              <a:buFontTx/>
              <a:buNone/>
            </a:pPr>
            <a:r>
              <a:rPr lang="en-US" altLang="zh-CN" sz="2400" b="1" smtClean="0">
                <a:solidFill>
                  <a:schemeClr val="bg2"/>
                </a:solidFill>
                <a:sym typeface="Wingdings 2" panose="05020102010507070707" pitchFamily="18" charset="2"/>
              </a:rPr>
              <a:t>               B: sometimes the customer,user and</a:t>
            </a:r>
          </a:p>
          <a:p>
            <a:pPr eaLnBrk="1" hangingPunct="1">
              <a:lnSpc>
                <a:spcPct val="90000"/>
              </a:lnSpc>
              <a:buFontTx/>
              <a:buNone/>
            </a:pPr>
            <a:r>
              <a:rPr lang="en-US" altLang="zh-CN" sz="2400" b="1" smtClean="0">
                <a:solidFill>
                  <a:schemeClr val="bg2"/>
                </a:solidFill>
                <a:sym typeface="Wingdings 2" panose="05020102010507070707" pitchFamily="18" charset="2"/>
              </a:rPr>
              <a:t>                    developer belong to same organization</a:t>
            </a:r>
          </a:p>
          <a:p>
            <a:pPr eaLnBrk="1" hangingPunct="1">
              <a:lnSpc>
                <a:spcPct val="90000"/>
              </a:lnSpc>
              <a:buFontTx/>
              <a:buNone/>
            </a:pPr>
            <a:r>
              <a:rPr lang="en-US" altLang="zh-CN" sz="2400" b="1" smtClean="0">
                <a:solidFill>
                  <a:schemeClr val="bg2"/>
                </a:solidFill>
                <a:sym typeface="Wingdings 2" panose="05020102010507070707" pitchFamily="18" charset="2"/>
              </a:rPr>
              <a:t>               C: subcontractors  (concern with COTS ) </a:t>
            </a:r>
          </a:p>
        </p:txBody>
      </p:sp>
      <p:sp>
        <p:nvSpPr>
          <p:cNvPr id="93189" name="Line 4"/>
          <p:cNvSpPr>
            <a:spLocks noChangeShapeType="1"/>
          </p:cNvSpPr>
          <p:nvPr/>
        </p:nvSpPr>
        <p:spPr bwMode="auto">
          <a:xfrm>
            <a:off x="3048000" y="3557588"/>
            <a:ext cx="2133600" cy="23812"/>
          </a:xfrm>
          <a:prstGeom prst="line">
            <a:avLst/>
          </a:prstGeom>
          <a:noFill/>
          <a:ln w="28575">
            <a:solidFill>
              <a:schemeClr val="tx1"/>
            </a:solidFill>
            <a:miter lim="800000"/>
            <a:headEnd type="triangle" w="med" len="me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93190" name="Line 5"/>
          <p:cNvSpPr>
            <a:spLocks noChangeShapeType="1"/>
          </p:cNvSpPr>
          <p:nvPr/>
        </p:nvSpPr>
        <p:spPr bwMode="auto">
          <a:xfrm>
            <a:off x="3810000" y="2286000"/>
            <a:ext cx="18288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43D175F8-559B-4C4F-9D32-DFA817649149}" type="slidenum">
              <a:rPr kumimoji="0" lang="en-US" altLang="zh-CN" sz="2600" smtClean="0">
                <a:solidFill>
                  <a:schemeClr val="bg1"/>
                </a:solidFill>
              </a:rPr>
              <a:pPr>
                <a:spcBef>
                  <a:spcPct val="0"/>
                </a:spcBef>
                <a:buClrTx/>
                <a:buSzTx/>
                <a:buFontTx/>
                <a:buNone/>
              </a:pPr>
              <a:t>57</a:t>
            </a:fld>
            <a:endParaRPr kumimoji="0" lang="en-US" altLang="zh-CN" sz="2600" smtClean="0">
              <a:solidFill>
                <a:schemeClr val="bg1"/>
              </a:solidFill>
            </a:endParaRPr>
          </a:p>
        </p:txBody>
      </p:sp>
      <p:grpSp>
        <p:nvGrpSpPr>
          <p:cNvPr id="95235" name="Group 4"/>
          <p:cNvGrpSpPr>
            <a:grpSpLocks/>
          </p:cNvGrpSpPr>
          <p:nvPr/>
        </p:nvGrpSpPr>
        <p:grpSpPr bwMode="auto">
          <a:xfrm>
            <a:off x="685800" y="1557338"/>
            <a:ext cx="8229600" cy="5216525"/>
            <a:chOff x="192" y="576"/>
            <a:chExt cx="5424" cy="3020"/>
          </a:xfrm>
        </p:grpSpPr>
        <p:sp>
          <p:nvSpPr>
            <p:cNvPr id="95236" name="Text Box 5"/>
            <p:cNvSpPr txBox="1">
              <a:spLocks noChangeArrowheads="1"/>
            </p:cNvSpPr>
            <p:nvPr/>
          </p:nvSpPr>
          <p:spPr bwMode="auto">
            <a:xfrm>
              <a:off x="4848" y="2688"/>
              <a:ext cx="768" cy="4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2400" b="0">
                  <a:solidFill>
                    <a:srgbClr val="003300"/>
                  </a:solidFill>
                  <a:latin typeface="Times New Roman" panose="02020603050405020304" pitchFamily="18" charset="0"/>
                </a:rPr>
                <a:t>Builds system</a:t>
              </a:r>
            </a:p>
          </p:txBody>
        </p:sp>
        <p:pic>
          <p:nvPicPr>
            <p:cNvPr id="95237" name="Picture 6" descr="BD07153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08" y="576"/>
              <a:ext cx="1037" cy="1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5238" name="Picture 7" descr="BD05515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12" y="2160"/>
              <a:ext cx="1250" cy="13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5239" name="Picture 8" descr="PE01561_"/>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456" y="2208"/>
              <a:ext cx="1488" cy="1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5240" name="Text Box 9"/>
            <p:cNvSpPr txBox="1">
              <a:spLocks noChangeArrowheads="1"/>
            </p:cNvSpPr>
            <p:nvPr/>
          </p:nvSpPr>
          <p:spPr bwMode="auto">
            <a:xfrm>
              <a:off x="1392" y="672"/>
              <a:ext cx="1152"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2400" b="0">
                  <a:solidFill>
                    <a:srgbClr val="0000FF"/>
                  </a:solidFill>
                  <a:latin typeface="Times New Roman" panose="02020603050405020304" pitchFamily="18" charset="0"/>
                </a:rPr>
                <a:t>customer</a:t>
              </a:r>
            </a:p>
          </p:txBody>
        </p:sp>
        <p:sp>
          <p:nvSpPr>
            <p:cNvPr id="95241" name="Text Box 10"/>
            <p:cNvSpPr txBox="1">
              <a:spLocks noChangeArrowheads="1"/>
            </p:cNvSpPr>
            <p:nvPr/>
          </p:nvSpPr>
          <p:spPr bwMode="auto">
            <a:xfrm>
              <a:off x="3024" y="624"/>
              <a:ext cx="1728" cy="4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2400" b="0">
                  <a:solidFill>
                    <a:srgbClr val="003300"/>
                  </a:solidFill>
                  <a:latin typeface="Times New Roman" panose="02020603050405020304" pitchFamily="18" charset="0"/>
                </a:rPr>
                <a:t>Sponsors system development</a:t>
              </a:r>
            </a:p>
          </p:txBody>
        </p:sp>
        <p:sp>
          <p:nvSpPr>
            <p:cNvPr id="95242" name="Text Box 11"/>
            <p:cNvSpPr txBox="1">
              <a:spLocks noChangeArrowheads="1"/>
            </p:cNvSpPr>
            <p:nvPr/>
          </p:nvSpPr>
          <p:spPr bwMode="auto">
            <a:xfrm>
              <a:off x="192" y="2400"/>
              <a:ext cx="720" cy="4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2400" b="0">
                  <a:solidFill>
                    <a:srgbClr val="003300"/>
                  </a:solidFill>
                  <a:latin typeface="Times New Roman" panose="02020603050405020304" pitchFamily="18" charset="0"/>
                </a:rPr>
                <a:t>Users system</a:t>
              </a:r>
            </a:p>
          </p:txBody>
        </p:sp>
        <p:sp>
          <p:nvSpPr>
            <p:cNvPr id="95243" name="Text Box 12"/>
            <p:cNvSpPr txBox="1">
              <a:spLocks noChangeArrowheads="1"/>
            </p:cNvSpPr>
            <p:nvPr/>
          </p:nvSpPr>
          <p:spPr bwMode="auto">
            <a:xfrm>
              <a:off x="1488" y="2112"/>
              <a:ext cx="672"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2400" b="0">
                  <a:solidFill>
                    <a:srgbClr val="0000FF"/>
                  </a:solidFill>
                  <a:latin typeface="Times New Roman" panose="02020603050405020304" pitchFamily="18" charset="0"/>
                </a:rPr>
                <a:t>user</a:t>
              </a:r>
            </a:p>
          </p:txBody>
        </p:sp>
        <p:sp>
          <p:nvSpPr>
            <p:cNvPr id="95244" name="Text Box 13"/>
            <p:cNvSpPr txBox="1">
              <a:spLocks noChangeArrowheads="1"/>
            </p:cNvSpPr>
            <p:nvPr/>
          </p:nvSpPr>
          <p:spPr bwMode="auto">
            <a:xfrm>
              <a:off x="3696" y="1968"/>
              <a:ext cx="1440" cy="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2400" b="0">
                  <a:solidFill>
                    <a:srgbClr val="0000FF"/>
                  </a:solidFill>
                  <a:latin typeface="Times New Roman" panose="02020603050405020304" pitchFamily="18" charset="0"/>
                </a:rPr>
                <a:t>developer</a:t>
              </a:r>
            </a:p>
          </p:txBody>
        </p:sp>
        <p:sp>
          <p:nvSpPr>
            <p:cNvPr id="95245" name="Line 14"/>
            <p:cNvSpPr>
              <a:spLocks noChangeShapeType="1"/>
            </p:cNvSpPr>
            <p:nvPr/>
          </p:nvSpPr>
          <p:spPr bwMode="auto">
            <a:xfrm>
              <a:off x="3120" y="1536"/>
              <a:ext cx="672" cy="672"/>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5246" name="Line 15"/>
            <p:cNvSpPr>
              <a:spLocks noChangeShapeType="1"/>
            </p:cNvSpPr>
            <p:nvPr/>
          </p:nvSpPr>
          <p:spPr bwMode="auto">
            <a:xfrm flipH="1" flipV="1">
              <a:off x="3024" y="1680"/>
              <a:ext cx="576" cy="576"/>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5247" name="Line 16"/>
            <p:cNvSpPr>
              <a:spLocks noChangeShapeType="1"/>
            </p:cNvSpPr>
            <p:nvPr/>
          </p:nvSpPr>
          <p:spPr bwMode="auto">
            <a:xfrm>
              <a:off x="2160" y="2976"/>
              <a:ext cx="1104"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5248" name="Line 17"/>
            <p:cNvSpPr>
              <a:spLocks noChangeShapeType="1"/>
            </p:cNvSpPr>
            <p:nvPr/>
          </p:nvSpPr>
          <p:spPr bwMode="auto">
            <a:xfrm flipH="1">
              <a:off x="2160" y="3168"/>
              <a:ext cx="1056"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5249" name="Text Box 18"/>
            <p:cNvSpPr txBox="1">
              <a:spLocks noChangeArrowheads="1"/>
            </p:cNvSpPr>
            <p:nvPr/>
          </p:nvSpPr>
          <p:spPr bwMode="auto">
            <a:xfrm>
              <a:off x="3168" y="1632"/>
              <a:ext cx="1248" cy="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2400" b="0">
                  <a:latin typeface="Times New Roman" panose="02020603050405020304" pitchFamily="18" charset="0"/>
                </a:rPr>
                <a:t> $$+ needs</a:t>
              </a:r>
            </a:p>
          </p:txBody>
        </p:sp>
        <p:sp>
          <p:nvSpPr>
            <p:cNvPr id="95250" name="Text Box 19"/>
            <p:cNvSpPr txBox="1">
              <a:spLocks noChangeArrowheads="1"/>
            </p:cNvSpPr>
            <p:nvPr/>
          </p:nvSpPr>
          <p:spPr bwMode="auto">
            <a:xfrm>
              <a:off x="2160" y="1786"/>
              <a:ext cx="1200" cy="4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2400" b="0">
                  <a:latin typeface="Times New Roman" panose="02020603050405020304" pitchFamily="18" charset="0"/>
                </a:rPr>
                <a:t>Contractual obligation</a:t>
              </a:r>
            </a:p>
          </p:txBody>
        </p:sp>
        <p:sp>
          <p:nvSpPr>
            <p:cNvPr id="95251" name="Text Box 20"/>
            <p:cNvSpPr txBox="1">
              <a:spLocks noChangeArrowheads="1"/>
            </p:cNvSpPr>
            <p:nvPr/>
          </p:nvSpPr>
          <p:spPr bwMode="auto">
            <a:xfrm>
              <a:off x="2208" y="2688"/>
              <a:ext cx="1008" cy="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2400" b="0">
                  <a:latin typeface="Times New Roman" panose="02020603050405020304" pitchFamily="18" charset="0"/>
                </a:rPr>
                <a:t>needs</a:t>
              </a:r>
            </a:p>
          </p:txBody>
        </p:sp>
        <p:sp>
          <p:nvSpPr>
            <p:cNvPr id="95252" name="Text Box 21"/>
            <p:cNvSpPr txBox="1">
              <a:spLocks noChangeArrowheads="1"/>
            </p:cNvSpPr>
            <p:nvPr/>
          </p:nvSpPr>
          <p:spPr bwMode="auto">
            <a:xfrm>
              <a:off x="2112" y="3120"/>
              <a:ext cx="1200" cy="4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2400" b="0">
                  <a:latin typeface="Times New Roman" panose="02020603050405020304" pitchFamily="18" charset="0"/>
                </a:rPr>
                <a:t>Software system</a:t>
              </a:r>
            </a:p>
          </p:txBody>
        </p:sp>
      </p:gr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AD87DEE8-B7C4-4DF5-895B-99203B1A90C9}" type="slidenum">
              <a:rPr kumimoji="0" lang="en-US" altLang="zh-CN" sz="2600" smtClean="0">
                <a:solidFill>
                  <a:schemeClr val="bg1"/>
                </a:solidFill>
              </a:rPr>
              <a:pPr>
                <a:spcBef>
                  <a:spcPct val="0"/>
                </a:spcBef>
                <a:buClrTx/>
                <a:buSzTx/>
                <a:buFontTx/>
                <a:buNone/>
              </a:pPr>
              <a:t>58</a:t>
            </a:fld>
            <a:endParaRPr kumimoji="0" lang="en-US" altLang="zh-CN" sz="2600" smtClean="0">
              <a:solidFill>
                <a:schemeClr val="bg1"/>
              </a:solidFill>
            </a:endParaRPr>
          </a:p>
        </p:txBody>
      </p:sp>
      <p:sp>
        <p:nvSpPr>
          <p:cNvPr id="97283" name="Rectangle 2"/>
          <p:cNvSpPr>
            <a:spLocks noGrp="1" noChangeArrowheads="1"/>
          </p:cNvSpPr>
          <p:nvPr>
            <p:ph type="title"/>
          </p:nvPr>
        </p:nvSpPr>
        <p:spPr/>
        <p:txBody>
          <a:bodyPr/>
          <a:lstStyle/>
          <a:p>
            <a:pPr eaLnBrk="1" hangingPunct="1"/>
            <a:r>
              <a:rPr lang="en-US" altLang="zh-CN" sz="3200" smtClean="0"/>
              <a:t>Chapter 1  Why Software Engineering</a:t>
            </a:r>
          </a:p>
        </p:txBody>
      </p:sp>
      <p:sp>
        <p:nvSpPr>
          <p:cNvPr id="35843" name="Rectangle 3"/>
          <p:cNvSpPr>
            <a:spLocks noGrp="1" noChangeArrowheads="1"/>
          </p:cNvSpPr>
          <p:nvPr>
            <p:ph type="body" idx="1"/>
          </p:nvPr>
        </p:nvSpPr>
        <p:spPr>
          <a:xfrm>
            <a:off x="762000" y="1752600"/>
            <a:ext cx="8382000" cy="5105400"/>
          </a:xfrm>
        </p:spPr>
        <p:txBody>
          <a:bodyPr/>
          <a:lstStyle/>
          <a:p>
            <a:pPr eaLnBrk="1" hangingPunct="1">
              <a:lnSpc>
                <a:spcPct val="90000"/>
              </a:lnSpc>
              <a:buFontTx/>
              <a:buNone/>
              <a:defRPr/>
            </a:pPr>
            <a:r>
              <a:rPr lang="en-US" altLang="zh-CN" sz="2400" b="1" smtClean="0">
                <a:solidFill>
                  <a:schemeClr val="bg2"/>
                </a:solidFill>
                <a:sym typeface="Wingdings 2" pitchFamily="18" charset="2"/>
              </a:rPr>
              <a:t>Conclusion: </a:t>
            </a:r>
          </a:p>
          <a:p>
            <a:pPr eaLnBrk="1" hangingPunct="1">
              <a:lnSpc>
                <a:spcPct val="90000"/>
              </a:lnSpc>
              <a:buFontTx/>
              <a:buNone/>
              <a:defRPr/>
            </a:pPr>
            <a:r>
              <a:rPr lang="en-US" altLang="zh-CN" sz="2400" b="1" smtClean="0">
                <a:solidFill>
                  <a:schemeClr val="bg2"/>
                </a:solidFill>
                <a:sym typeface="Wingdings 2" pitchFamily="18" charset="2"/>
              </a:rPr>
              <a:t>    </a:t>
            </a:r>
            <a:r>
              <a:rPr lang="en-US" altLang="zh-CN" sz="2400" b="1" u="sng" smtClean="0">
                <a:solidFill>
                  <a:srgbClr val="FF0066"/>
                </a:solidFill>
                <a:sym typeface="Wingdings 2" pitchFamily="18" charset="2"/>
              </a:rPr>
              <a:t>SE</a:t>
            </a:r>
            <a:r>
              <a:rPr lang="en-US" altLang="zh-CN" sz="2400" b="1" smtClean="0">
                <a:solidFill>
                  <a:schemeClr val="bg2"/>
                </a:solidFill>
                <a:sym typeface="Wingdings 2" pitchFamily="18" charset="2"/>
              </a:rPr>
              <a:t> is a </a:t>
            </a:r>
            <a:r>
              <a:rPr lang="en-US" altLang="zh-CN" sz="2400" b="1" u="sng" smtClean="0">
                <a:solidFill>
                  <a:srgbClr val="0000FF"/>
                </a:solidFill>
                <a:sym typeface="Wingdings 2" pitchFamily="18" charset="2"/>
              </a:rPr>
              <a:t>system engineering</a:t>
            </a:r>
          </a:p>
          <a:p>
            <a:pPr eaLnBrk="1" hangingPunct="1">
              <a:lnSpc>
                <a:spcPct val="90000"/>
              </a:lnSpc>
              <a:buFontTx/>
              <a:buNone/>
              <a:defRPr/>
            </a:pPr>
            <a:r>
              <a:rPr lang="en-US" altLang="zh-CN" sz="2400" b="1" smtClean="0">
                <a:solidFill>
                  <a:schemeClr val="bg2"/>
                </a:solidFill>
                <a:sym typeface="Wingdings 2" pitchFamily="18" charset="2"/>
              </a:rPr>
              <a:t>              A: include the </a:t>
            </a:r>
            <a:r>
              <a:rPr lang="en-US" altLang="zh-CN" sz="2400" b="1" u="sng" smtClean="0">
                <a:solidFill>
                  <a:srgbClr val="0000FF"/>
                </a:solidFill>
                <a:sym typeface="Wingdings 2" pitchFamily="18" charset="2"/>
              </a:rPr>
              <a:t>analysis and synthesis</a:t>
            </a:r>
            <a:r>
              <a:rPr lang="en-US" altLang="zh-CN" sz="2400" b="1" smtClean="0">
                <a:solidFill>
                  <a:schemeClr val="bg2"/>
                </a:solidFill>
                <a:sym typeface="Wingdings 2" pitchFamily="18" charset="2"/>
              </a:rPr>
              <a:t> about</a:t>
            </a:r>
          </a:p>
          <a:p>
            <a:pPr eaLnBrk="1" hangingPunct="1">
              <a:lnSpc>
                <a:spcPct val="90000"/>
              </a:lnSpc>
              <a:buFontTx/>
              <a:buNone/>
              <a:defRPr/>
            </a:pPr>
            <a:r>
              <a:rPr lang="en-US" altLang="zh-CN" sz="2400" b="1" smtClean="0">
                <a:solidFill>
                  <a:schemeClr val="bg2"/>
                </a:solidFill>
                <a:sym typeface="Wingdings 2" pitchFamily="18" charset="2"/>
              </a:rPr>
              <a:t>                   technical problems (project development)</a:t>
            </a:r>
          </a:p>
          <a:p>
            <a:pPr eaLnBrk="1" hangingPunct="1">
              <a:lnSpc>
                <a:spcPct val="90000"/>
              </a:lnSpc>
              <a:buFontTx/>
              <a:buNone/>
              <a:defRPr/>
            </a:pPr>
            <a:r>
              <a:rPr lang="en-US" altLang="zh-CN" sz="2400" b="1" smtClean="0">
                <a:solidFill>
                  <a:schemeClr val="bg2"/>
                </a:solidFill>
                <a:sym typeface="Wingdings 2" pitchFamily="18" charset="2"/>
              </a:rPr>
              <a:t>              B: includes the </a:t>
            </a:r>
            <a:r>
              <a:rPr lang="en-US" altLang="zh-CN" sz="2400" b="1" u="sng" smtClean="0">
                <a:solidFill>
                  <a:srgbClr val="0000FF"/>
                </a:solidFill>
                <a:sym typeface="Wingdings 2" pitchFamily="18" charset="2"/>
              </a:rPr>
              <a:t>management</a:t>
            </a:r>
            <a:r>
              <a:rPr lang="en-US" altLang="zh-CN" sz="2400" b="1" smtClean="0">
                <a:solidFill>
                  <a:schemeClr val="bg2"/>
                </a:solidFill>
                <a:sym typeface="Wingdings 2" pitchFamily="18" charset="2"/>
              </a:rPr>
              <a:t> about the</a:t>
            </a:r>
          </a:p>
          <a:p>
            <a:pPr eaLnBrk="1" hangingPunct="1">
              <a:lnSpc>
                <a:spcPct val="90000"/>
              </a:lnSpc>
              <a:buFontTx/>
              <a:buNone/>
              <a:defRPr/>
            </a:pPr>
            <a:r>
              <a:rPr lang="en-US" altLang="zh-CN" sz="2400" b="1" smtClean="0">
                <a:solidFill>
                  <a:schemeClr val="bg2"/>
                </a:solidFill>
                <a:sym typeface="Wingdings 2" pitchFamily="18" charset="2"/>
              </a:rPr>
              <a:t>                   process and the anticipants  </a:t>
            </a:r>
          </a:p>
          <a:p>
            <a:pPr eaLnBrk="1" hangingPunct="1">
              <a:lnSpc>
                <a:spcPct val="90000"/>
              </a:lnSpc>
              <a:buFontTx/>
              <a:buNone/>
              <a:defRPr/>
            </a:pPr>
            <a:r>
              <a:rPr lang="en-US" altLang="zh-CN" sz="2400" b="1" smtClean="0">
                <a:solidFill>
                  <a:schemeClr val="bg2"/>
                </a:solidFill>
                <a:sym typeface="Wingdings 2" pitchFamily="18" charset="2"/>
              </a:rPr>
              <a:t>                   (project management) </a:t>
            </a:r>
          </a:p>
          <a:p>
            <a:pPr eaLnBrk="1" hangingPunct="1">
              <a:lnSpc>
                <a:spcPct val="90000"/>
              </a:lnSpc>
              <a:buFontTx/>
              <a:buNone/>
              <a:defRPr/>
            </a:pPr>
            <a:r>
              <a:rPr lang="en-US" altLang="zh-CN" sz="2400" b="1" smtClean="0">
                <a:solidFill>
                  <a:srgbClr val="FF0066"/>
                </a:solidFill>
                <a:effectLst>
                  <a:outerShdw blurRad="38100" dist="38100" dir="2700000" algn="tl">
                    <a:srgbClr val="C0C0C0"/>
                  </a:outerShdw>
                </a:effectLst>
                <a:latin typeface="宋体" pitchFamily="2" charset="-122"/>
              </a:rPr>
              <a:t>  </a:t>
            </a:r>
            <a:r>
              <a:rPr lang="zh-CN" altLang="en-US" sz="2400" b="1" u="sng" smtClean="0">
                <a:latin typeface="宋体" pitchFamily="2" charset="-122"/>
              </a:rPr>
              <a:t>核心思想：</a:t>
            </a:r>
            <a:r>
              <a:rPr lang="zh-CN" altLang="en-US" sz="2400" b="1" smtClean="0">
                <a:latin typeface="宋体" pitchFamily="2" charset="-122"/>
              </a:rPr>
              <a:t>是把软件产品（就像其他工业品一样）看作是</a:t>
            </a:r>
          </a:p>
          <a:p>
            <a:pPr eaLnBrk="1" hangingPunct="1">
              <a:lnSpc>
                <a:spcPct val="90000"/>
              </a:lnSpc>
              <a:buFontTx/>
              <a:buNone/>
              <a:defRPr/>
            </a:pPr>
            <a:r>
              <a:rPr lang="zh-CN" altLang="en-US" sz="2400" b="1" smtClean="0">
                <a:latin typeface="宋体" pitchFamily="2" charset="-122"/>
              </a:rPr>
              <a:t>            一个工程产品来处理，把需求计划、可行性研</a:t>
            </a:r>
          </a:p>
          <a:p>
            <a:pPr eaLnBrk="1" hangingPunct="1">
              <a:lnSpc>
                <a:spcPct val="90000"/>
              </a:lnSpc>
              <a:buFontTx/>
              <a:buNone/>
              <a:defRPr/>
            </a:pPr>
            <a:r>
              <a:rPr lang="zh-CN" altLang="en-US" sz="2400" b="1" smtClean="0">
                <a:latin typeface="宋体" pitchFamily="2" charset="-122"/>
              </a:rPr>
              <a:t>            究、工程审核、质量监督等工程化的概念引入</a:t>
            </a:r>
          </a:p>
          <a:p>
            <a:pPr eaLnBrk="1" hangingPunct="1">
              <a:lnSpc>
                <a:spcPct val="90000"/>
              </a:lnSpc>
              <a:buFontTx/>
              <a:buNone/>
              <a:defRPr/>
            </a:pPr>
            <a:r>
              <a:rPr lang="zh-CN" altLang="en-US" sz="2400" b="1" smtClean="0">
                <a:latin typeface="宋体" pitchFamily="2" charset="-122"/>
              </a:rPr>
              <a:t>            到软件生产中，期望达到一般工程项目的三要</a:t>
            </a:r>
          </a:p>
          <a:p>
            <a:pPr eaLnBrk="1" hangingPunct="1">
              <a:lnSpc>
                <a:spcPct val="90000"/>
              </a:lnSpc>
              <a:buFontTx/>
              <a:buNone/>
              <a:defRPr/>
            </a:pPr>
            <a:r>
              <a:rPr lang="zh-CN" altLang="en-US" sz="2400" b="1" smtClean="0">
                <a:latin typeface="宋体" pitchFamily="2" charset="-122"/>
              </a:rPr>
              <a:t>            素：</a:t>
            </a:r>
            <a:r>
              <a:rPr lang="zh-CN" altLang="en-US" sz="2400" b="1" smtClean="0">
                <a:solidFill>
                  <a:srgbClr val="0000FF"/>
                </a:solidFill>
                <a:latin typeface="宋体" pitchFamily="2" charset="-122"/>
              </a:rPr>
              <a:t>进度、经费、质量。</a:t>
            </a:r>
          </a:p>
        </p:txBody>
      </p:sp>
      <p:sp>
        <p:nvSpPr>
          <p:cNvPr id="97285" name="AutoShape 4"/>
          <p:cNvSpPr>
            <a:spLocks/>
          </p:cNvSpPr>
          <p:nvPr/>
        </p:nvSpPr>
        <p:spPr bwMode="auto">
          <a:xfrm>
            <a:off x="1814513" y="2667000"/>
            <a:ext cx="152400" cy="990600"/>
          </a:xfrm>
          <a:prstGeom prst="leftBrace">
            <a:avLst>
              <a:gd name="adj1" fmla="val 54167"/>
              <a:gd name="adj2" fmla="val 50000"/>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endParaRPr lang="zh-CN" altLang="en-US" sz="240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910B13C6-5266-4022-8551-43A0F41BCBC3}" type="slidenum">
              <a:rPr kumimoji="0" lang="en-US" altLang="zh-CN" sz="2600" smtClean="0">
                <a:solidFill>
                  <a:schemeClr val="bg1"/>
                </a:solidFill>
              </a:rPr>
              <a:pPr>
                <a:spcBef>
                  <a:spcPct val="0"/>
                </a:spcBef>
                <a:buClrTx/>
                <a:buSzTx/>
                <a:buFontTx/>
                <a:buNone/>
              </a:pPr>
              <a:t>59</a:t>
            </a:fld>
            <a:endParaRPr kumimoji="0" lang="en-US" altLang="zh-CN" sz="2600" smtClean="0">
              <a:solidFill>
                <a:schemeClr val="bg1"/>
              </a:solidFill>
            </a:endParaRPr>
          </a:p>
        </p:txBody>
      </p:sp>
      <p:sp>
        <p:nvSpPr>
          <p:cNvPr id="99331" name="Rectangle 2"/>
          <p:cNvSpPr>
            <a:spLocks noGrp="1" noChangeArrowheads="1"/>
          </p:cNvSpPr>
          <p:nvPr>
            <p:ph type="title"/>
          </p:nvPr>
        </p:nvSpPr>
        <p:spPr/>
        <p:txBody>
          <a:bodyPr/>
          <a:lstStyle/>
          <a:p>
            <a:pPr eaLnBrk="1" hangingPunct="1"/>
            <a:r>
              <a:rPr lang="en-US" altLang="zh-CN" sz="3200" dirty="0" smtClean="0"/>
              <a:t>Chapter 1  Why Software Engineering</a:t>
            </a:r>
          </a:p>
        </p:txBody>
      </p:sp>
      <p:sp>
        <p:nvSpPr>
          <p:cNvPr id="99332" name="Rectangle 3"/>
          <p:cNvSpPr>
            <a:spLocks noGrp="1" noChangeArrowheads="1"/>
          </p:cNvSpPr>
          <p:nvPr>
            <p:ph type="body" idx="1"/>
          </p:nvPr>
        </p:nvSpPr>
        <p:spPr>
          <a:xfrm>
            <a:off x="762000" y="1676400"/>
            <a:ext cx="8382000" cy="5105400"/>
          </a:xfrm>
        </p:spPr>
        <p:txBody>
          <a:bodyPr/>
          <a:lstStyle/>
          <a:p>
            <a:pPr eaLnBrk="1" hangingPunct="1">
              <a:lnSpc>
                <a:spcPct val="90000"/>
              </a:lnSpc>
              <a:buFontTx/>
              <a:buNone/>
            </a:pPr>
            <a:r>
              <a:rPr lang="en-US" altLang="zh-CN" b="1" dirty="0" smtClean="0"/>
              <a:t>1.5 A System Approach(</a:t>
            </a:r>
            <a:r>
              <a:rPr lang="zh-CN" altLang="en-US" b="1" dirty="0" smtClean="0"/>
              <a:t>一种系统的开发方法</a:t>
            </a:r>
            <a:r>
              <a:rPr lang="en-US" altLang="zh-CN" b="1" dirty="0" smtClean="0"/>
              <a:t>)</a:t>
            </a:r>
          </a:p>
          <a:p>
            <a:pPr eaLnBrk="1" hangingPunct="1">
              <a:lnSpc>
                <a:spcPct val="90000"/>
              </a:lnSpc>
              <a:buFontTx/>
              <a:buNone/>
            </a:pPr>
            <a:r>
              <a:rPr lang="en-US" altLang="zh-CN" sz="2400" b="1" dirty="0" smtClean="0"/>
              <a:t>Cause:                          </a:t>
            </a:r>
            <a:r>
              <a:rPr lang="en-US" altLang="zh-CN" sz="3600" b="1" baseline="-25000" dirty="0" smtClean="0"/>
              <a:t>interact </a:t>
            </a:r>
            <a:r>
              <a:rPr lang="en-US" altLang="zh-CN" sz="2400" b="1" dirty="0" smtClean="0"/>
              <a:t>         </a:t>
            </a:r>
          </a:p>
          <a:p>
            <a:pPr eaLnBrk="1" hangingPunct="1">
              <a:lnSpc>
                <a:spcPct val="90000"/>
              </a:lnSpc>
              <a:buFontTx/>
              <a:buNone/>
            </a:pPr>
            <a:r>
              <a:rPr lang="en-US" altLang="zh-CN" sz="2400" b="1" dirty="0" smtClean="0"/>
              <a:t>       hardware/software           users, other software tasks,</a:t>
            </a:r>
          </a:p>
          <a:p>
            <a:pPr eaLnBrk="1" hangingPunct="1">
              <a:lnSpc>
                <a:spcPct val="90000"/>
              </a:lnSpc>
              <a:buFontTx/>
              <a:buNone/>
            </a:pPr>
            <a:r>
              <a:rPr lang="en-US" altLang="zh-CN" sz="2400" b="1" dirty="0" smtClean="0"/>
              <a:t>                                                  other pieces of hardware,</a:t>
            </a:r>
          </a:p>
          <a:p>
            <a:pPr eaLnBrk="1" hangingPunct="1">
              <a:lnSpc>
                <a:spcPct val="90000"/>
              </a:lnSpc>
              <a:buFontTx/>
              <a:buNone/>
            </a:pPr>
            <a:r>
              <a:rPr lang="en-US" altLang="zh-CN" sz="2400" b="1" dirty="0" smtClean="0"/>
              <a:t>                                                  existing databases, or</a:t>
            </a:r>
          </a:p>
          <a:p>
            <a:pPr eaLnBrk="1" hangingPunct="1">
              <a:lnSpc>
                <a:spcPct val="90000"/>
              </a:lnSpc>
              <a:buFontTx/>
              <a:buNone/>
            </a:pPr>
            <a:r>
              <a:rPr lang="en-US" altLang="zh-CN" sz="2400" b="1" dirty="0" smtClean="0"/>
              <a:t>                                                  other computer systems </a:t>
            </a:r>
          </a:p>
          <a:p>
            <a:pPr eaLnBrk="1" hangingPunct="1">
              <a:lnSpc>
                <a:spcPct val="90000"/>
              </a:lnSpc>
              <a:buFontTx/>
              <a:buNone/>
            </a:pPr>
            <a:r>
              <a:rPr lang="en-US" altLang="zh-CN" sz="2400" b="1" dirty="0" smtClean="0"/>
              <a:t>Conclusion: </a:t>
            </a:r>
            <a:r>
              <a:rPr lang="en-US" altLang="zh-CN" sz="2400" b="1" u="sng" dirty="0" smtClean="0">
                <a:solidFill>
                  <a:srgbClr val="0000FF"/>
                </a:solidFill>
              </a:rPr>
              <a:t>Boundary(</a:t>
            </a:r>
            <a:r>
              <a:rPr lang="zh-CN" altLang="en-US" sz="2400" b="1" u="sng" dirty="0" smtClean="0">
                <a:solidFill>
                  <a:srgbClr val="0000FF"/>
                </a:solidFill>
              </a:rPr>
              <a:t>边界</a:t>
            </a:r>
            <a:r>
              <a:rPr lang="en-US" altLang="zh-CN" sz="2400" b="1" u="sng" dirty="0" smtClean="0">
                <a:solidFill>
                  <a:srgbClr val="0000FF"/>
                </a:solidFill>
              </a:rPr>
              <a:t>) is important</a:t>
            </a:r>
            <a:r>
              <a:rPr lang="en-US" altLang="zh-CN" sz="2400" b="1" dirty="0" smtClean="0"/>
              <a:t>(description to </a:t>
            </a:r>
          </a:p>
          <a:p>
            <a:pPr eaLnBrk="1" hangingPunct="1">
              <a:lnSpc>
                <a:spcPct val="90000"/>
              </a:lnSpc>
              <a:buFontTx/>
              <a:buNone/>
            </a:pPr>
            <a:r>
              <a:rPr lang="en-US" altLang="zh-CN" sz="2400" b="1" dirty="0" smtClean="0"/>
              <a:t>                      what is included in the project and what is </a:t>
            </a:r>
          </a:p>
          <a:p>
            <a:pPr eaLnBrk="1" hangingPunct="1">
              <a:lnSpc>
                <a:spcPct val="90000"/>
              </a:lnSpc>
              <a:buFontTx/>
              <a:buNone/>
            </a:pPr>
            <a:r>
              <a:rPr lang="en-US" altLang="zh-CN" sz="2400" b="1" dirty="0" smtClean="0"/>
              <a:t>                      not in that)</a:t>
            </a:r>
          </a:p>
          <a:p>
            <a:pPr eaLnBrk="1" hangingPunct="1">
              <a:lnSpc>
                <a:spcPct val="90000"/>
              </a:lnSpc>
              <a:buFontTx/>
              <a:buNone/>
            </a:pPr>
            <a:r>
              <a:rPr lang="en-US" altLang="zh-CN" sz="2400" b="1" dirty="0" smtClean="0"/>
              <a:t>Example: Writing a program to print paychecks  (P16)</a:t>
            </a:r>
          </a:p>
          <a:p>
            <a:pPr eaLnBrk="1" hangingPunct="1">
              <a:lnSpc>
                <a:spcPct val="90000"/>
              </a:lnSpc>
              <a:buFontTx/>
              <a:buNone/>
            </a:pPr>
            <a:r>
              <a:rPr lang="en-US" altLang="zh-CN" sz="2400" b="1" dirty="0" smtClean="0">
                <a:solidFill>
                  <a:schemeClr val="bg2"/>
                </a:solidFill>
              </a:rPr>
              <a:t>software = { objects and activities} + { relationships }</a:t>
            </a:r>
          </a:p>
          <a:p>
            <a:pPr eaLnBrk="1" hangingPunct="1">
              <a:lnSpc>
                <a:spcPct val="90000"/>
              </a:lnSpc>
              <a:buFontTx/>
              <a:buNone/>
            </a:pPr>
            <a:r>
              <a:rPr lang="en-US" altLang="zh-CN" sz="2400" b="1" dirty="0" smtClean="0"/>
              <a:t>an activity = </a:t>
            </a:r>
            <a:r>
              <a:rPr lang="en-US" altLang="zh-CN" sz="2400" b="1" dirty="0" err="1" smtClean="0"/>
              <a:t>inputs+actions+outputs</a:t>
            </a:r>
            <a:r>
              <a:rPr lang="en-US" altLang="zh-CN" sz="2400" b="1" dirty="0" smtClean="0"/>
              <a:t> </a:t>
            </a:r>
          </a:p>
        </p:txBody>
      </p:sp>
      <p:sp>
        <p:nvSpPr>
          <p:cNvPr id="99333" name="AutoShape 5"/>
          <p:cNvSpPr>
            <a:spLocks noChangeArrowheads="1"/>
          </p:cNvSpPr>
          <p:nvPr/>
        </p:nvSpPr>
        <p:spPr bwMode="auto">
          <a:xfrm>
            <a:off x="4200525" y="2720975"/>
            <a:ext cx="803275" cy="131763"/>
          </a:xfrm>
          <a:prstGeom prst="rightArrow">
            <a:avLst>
              <a:gd name="adj1" fmla="val 50000"/>
              <a:gd name="adj2" fmla="val 152409"/>
            </a:avLst>
          </a:prstGeom>
          <a:solidFill>
            <a:srgbClr val="800000"/>
          </a:solidFill>
          <a:ln w="9525" algn="ctr">
            <a:solidFill>
              <a:srgbClr val="800000"/>
            </a:solidFill>
            <a:miter lim="800000"/>
            <a:headEnd/>
            <a:tailEnd/>
          </a:ln>
        </p:spPr>
        <p:txBody>
          <a:bodyPr anchor="ct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endParaRPr lang="zh-CN" altLang="en-US" sz="240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C1FB7261-B3C4-4701-8A7D-50E24E6F5CFA}" type="slidenum">
              <a:rPr kumimoji="0" lang="en-US" altLang="zh-CN" sz="2600" smtClean="0">
                <a:solidFill>
                  <a:schemeClr val="bg1"/>
                </a:solidFill>
              </a:rPr>
              <a:pPr>
                <a:spcBef>
                  <a:spcPct val="0"/>
                </a:spcBef>
                <a:buClrTx/>
                <a:buSzTx/>
                <a:buFontTx/>
                <a:buNone/>
              </a:pPr>
              <a:t>6</a:t>
            </a:fld>
            <a:endParaRPr kumimoji="0" lang="en-US" altLang="zh-CN" sz="2600" smtClean="0">
              <a:solidFill>
                <a:schemeClr val="bg1"/>
              </a:solidFill>
            </a:endParaRPr>
          </a:p>
        </p:txBody>
      </p:sp>
      <p:sp>
        <p:nvSpPr>
          <p:cNvPr id="10243" name="Rectangle 2"/>
          <p:cNvSpPr>
            <a:spLocks noGrp="1" noChangeArrowheads="1"/>
          </p:cNvSpPr>
          <p:nvPr>
            <p:ph type="title"/>
          </p:nvPr>
        </p:nvSpPr>
        <p:spPr>
          <a:xfrm>
            <a:off x="914400" y="536575"/>
            <a:ext cx="8001000" cy="838200"/>
          </a:xfrm>
        </p:spPr>
        <p:txBody>
          <a:bodyPr/>
          <a:lstStyle/>
          <a:p>
            <a:pPr eaLnBrk="1" hangingPunct="1"/>
            <a:r>
              <a:rPr lang="en-US" altLang="zh-CN" sz="5400" smtClean="0">
                <a:solidFill>
                  <a:srgbClr val="000000"/>
                </a:solidFill>
                <a:latin typeface="Monotype Corsiva" panose="03010101010201010101" pitchFamily="66" charset="0"/>
                <a:ea typeface="楷体_GB2312" pitchFamily="49" charset="-122"/>
              </a:rPr>
              <a:t>        Software   Engineering</a:t>
            </a:r>
          </a:p>
        </p:txBody>
      </p:sp>
      <p:sp>
        <p:nvSpPr>
          <p:cNvPr id="10244" name="Rectangle 3"/>
          <p:cNvSpPr>
            <a:spLocks noGrp="1" noChangeArrowheads="1"/>
          </p:cNvSpPr>
          <p:nvPr>
            <p:ph type="body" idx="1"/>
          </p:nvPr>
        </p:nvSpPr>
        <p:spPr>
          <a:xfrm>
            <a:off x="755650" y="1700213"/>
            <a:ext cx="8388350" cy="2520875"/>
          </a:xfrm>
        </p:spPr>
        <p:txBody>
          <a:bodyPr/>
          <a:lstStyle/>
          <a:p>
            <a:pPr eaLnBrk="1" hangingPunct="1">
              <a:lnSpc>
                <a:spcPct val="90000"/>
              </a:lnSpc>
            </a:pPr>
            <a:r>
              <a:rPr lang="zh-CN" altLang="en-US" b="1" dirty="0" smtClean="0"/>
              <a:t>其实中国的现状</a:t>
            </a:r>
            <a:r>
              <a:rPr lang="zh-CN" altLang="en-US" b="1" dirty="0" smtClean="0">
                <a:sym typeface="Wingdings" panose="05000000000000000000" pitchFamily="2" charset="2"/>
              </a:rPr>
              <a:t>（媒体宣传）</a:t>
            </a:r>
            <a:endParaRPr lang="zh-CN" altLang="en-US" b="1" dirty="0" smtClean="0"/>
          </a:p>
          <a:p>
            <a:pPr lvl="1" eaLnBrk="1" hangingPunct="1">
              <a:lnSpc>
                <a:spcPct val="90000"/>
              </a:lnSpc>
            </a:pPr>
            <a:r>
              <a:rPr lang="zh-CN" altLang="en-US" sz="2800" b="1" dirty="0" smtClean="0"/>
              <a:t>硬件</a:t>
            </a:r>
            <a:r>
              <a:rPr lang="en-US" altLang="zh-CN" sz="2800" b="1" dirty="0" smtClean="0"/>
              <a:t>: </a:t>
            </a:r>
            <a:r>
              <a:rPr lang="zh-CN" altLang="en-US" sz="2800" b="1" dirty="0"/>
              <a:t>曾</a:t>
            </a:r>
            <a:r>
              <a:rPr lang="zh-CN" altLang="en-US" sz="2800" b="1" dirty="0" smtClean="0"/>
              <a:t>把组装当制造。软件</a:t>
            </a:r>
            <a:r>
              <a:rPr lang="en-US" altLang="zh-CN" sz="2800" b="1" dirty="0" smtClean="0"/>
              <a:t>: </a:t>
            </a:r>
            <a:r>
              <a:rPr lang="zh-CN" altLang="en-US" sz="2800" b="1" dirty="0" smtClean="0"/>
              <a:t>误把应用当创新。</a:t>
            </a:r>
            <a:endParaRPr lang="en-US" altLang="zh-CN" sz="2800" b="1" dirty="0" smtClean="0"/>
          </a:p>
          <a:p>
            <a:pPr lvl="1" eaLnBrk="1" hangingPunct="1">
              <a:lnSpc>
                <a:spcPct val="90000"/>
              </a:lnSpc>
            </a:pPr>
            <a:r>
              <a:rPr lang="zh-CN" altLang="en-US" sz="2800" b="1" dirty="0" smtClean="0"/>
              <a:t>软件工程范畴之下的基本支持技术就很薄弱</a:t>
            </a:r>
          </a:p>
          <a:p>
            <a:pPr lvl="2" eaLnBrk="1" hangingPunct="1">
              <a:lnSpc>
                <a:spcPct val="90000"/>
              </a:lnSpc>
            </a:pPr>
            <a:r>
              <a:rPr lang="zh-CN" altLang="en-US" sz="2800" b="1" dirty="0" smtClean="0"/>
              <a:t>例如：软件开发支撑环境及技术。</a:t>
            </a:r>
            <a:endParaRPr lang="en-US" altLang="zh-CN" sz="2800" b="1" dirty="0" smtClean="0"/>
          </a:p>
          <a:p>
            <a:pPr lvl="2" eaLnBrk="1" hangingPunct="1">
              <a:lnSpc>
                <a:spcPct val="90000"/>
              </a:lnSpc>
            </a:pPr>
            <a:r>
              <a:rPr lang="zh-CN" altLang="en-US" sz="2800" b="1" dirty="0" smtClean="0"/>
              <a:t>近期：美国针对华为的</a:t>
            </a:r>
            <a:r>
              <a:rPr lang="en-US" altLang="zh-CN" sz="2800" b="1" dirty="0" smtClean="0"/>
              <a:t>EDA</a:t>
            </a:r>
            <a:r>
              <a:rPr lang="zh-CN" altLang="en-US" sz="2800" b="1" dirty="0" smtClean="0"/>
              <a:t>技术封锁。</a:t>
            </a:r>
            <a:endParaRPr lang="en-US" altLang="zh-CN" b="1" dirty="0"/>
          </a:p>
        </p:txBody>
      </p:sp>
      <p:sp>
        <p:nvSpPr>
          <p:cNvPr id="2" name="文本框 1"/>
          <p:cNvSpPr txBox="1"/>
          <p:nvPr/>
        </p:nvSpPr>
        <p:spPr>
          <a:xfrm>
            <a:off x="755650" y="4005064"/>
            <a:ext cx="8388350" cy="2862322"/>
          </a:xfrm>
          <a:prstGeom prst="rect">
            <a:avLst/>
          </a:prstGeom>
          <a:noFill/>
        </p:spPr>
        <p:txBody>
          <a:bodyPr wrap="square" rtlCol="0">
            <a:spAutoFit/>
          </a:bodyPr>
          <a:lstStyle/>
          <a:p>
            <a:pPr>
              <a:lnSpc>
                <a:spcPts val="2400"/>
              </a:lnSpc>
            </a:pPr>
            <a:r>
              <a:rPr lang="en-US" altLang="zh-CN" sz="2000" dirty="0" smtClean="0"/>
              <a:t>                 </a:t>
            </a:r>
            <a:r>
              <a:rPr lang="en-US" altLang="zh-CN" sz="2100" dirty="0" smtClean="0"/>
              <a:t>------</a:t>
            </a:r>
            <a:r>
              <a:rPr lang="zh-CN" altLang="en-US" sz="2100" dirty="0"/>
              <a:t>中国现在最大的工业软件公司是华</a:t>
            </a:r>
            <a:r>
              <a:rPr lang="zh-CN" altLang="en-US" sz="2100" dirty="0" smtClean="0"/>
              <a:t>为。</a:t>
            </a:r>
            <a:r>
              <a:rPr lang="zh-CN" altLang="en-US" sz="2100" dirty="0"/>
              <a:t>即使华为如此强大，设计产品时也要用三家美国公司</a:t>
            </a:r>
            <a:r>
              <a:rPr lang="en-US" altLang="zh-CN" sz="2100" dirty="0"/>
              <a:t>Synopsys</a:t>
            </a:r>
            <a:r>
              <a:rPr lang="zh-CN" altLang="en-US" sz="2100" dirty="0"/>
              <a:t>、</a:t>
            </a:r>
            <a:r>
              <a:rPr lang="en-US" altLang="zh-CN" sz="2100" dirty="0"/>
              <a:t>Cadence</a:t>
            </a:r>
            <a:r>
              <a:rPr lang="zh-CN" altLang="en-US" sz="2100" dirty="0"/>
              <a:t>、</a:t>
            </a:r>
            <a:r>
              <a:rPr lang="en-US" altLang="zh-CN" sz="2100" dirty="0"/>
              <a:t>Mentor</a:t>
            </a:r>
            <a:r>
              <a:rPr lang="zh-CN" altLang="en-US" sz="2100" dirty="0"/>
              <a:t>提供的</a:t>
            </a:r>
            <a:r>
              <a:rPr lang="en-US" altLang="zh-CN" sz="2100" dirty="0"/>
              <a:t>EDA(</a:t>
            </a:r>
            <a:r>
              <a:rPr lang="zh-CN" altLang="en-US" sz="2100" dirty="0"/>
              <a:t>电子设计自动化</a:t>
            </a:r>
            <a:r>
              <a:rPr lang="en-US" altLang="zh-CN" sz="2100" dirty="0"/>
              <a:t>)</a:t>
            </a:r>
            <a:r>
              <a:rPr lang="zh-CN" altLang="en-US" sz="2100" dirty="0"/>
              <a:t>工具。芯片设计极其复杂，里面几十亿的晶体管，</a:t>
            </a:r>
            <a:r>
              <a:rPr lang="en-US" altLang="zh-CN" sz="2100" dirty="0"/>
              <a:t>EDA</a:t>
            </a:r>
            <a:r>
              <a:rPr lang="zh-CN" altLang="en-US" sz="2100" dirty="0"/>
              <a:t>工具的极限设计精度是无可替代的。工业软件绝不是一般的</a:t>
            </a:r>
            <a:r>
              <a:rPr lang="en-US" altLang="zh-CN" sz="2100" dirty="0"/>
              <a:t>IT</a:t>
            </a:r>
            <a:r>
              <a:rPr lang="zh-CN" altLang="en-US" sz="2100" dirty="0"/>
              <a:t>软件，更不是一般互联网公司可以涉足的。仅就代码行数而言，世界上最大的软件公司不是微软，不是 </a:t>
            </a:r>
            <a:r>
              <a:rPr lang="en-US" altLang="zh-CN" sz="2100" dirty="0"/>
              <a:t>SAP</a:t>
            </a:r>
            <a:r>
              <a:rPr lang="zh-CN" altLang="en-US" sz="2100" dirty="0"/>
              <a:t>，而是全球最大军火商洛克希德</a:t>
            </a:r>
            <a:r>
              <a:rPr lang="en-US" altLang="zh-CN" sz="2100" dirty="0"/>
              <a:t>·</a:t>
            </a:r>
            <a:r>
              <a:rPr lang="zh-CN" altLang="en-US" sz="2100" dirty="0"/>
              <a:t>马丁公司。去掉制造业的表皮，剩下的核心技术就是工业软件，包括</a:t>
            </a:r>
            <a:r>
              <a:rPr lang="zh-CN" altLang="en-US" sz="2100" dirty="0" smtClean="0"/>
              <a:t>编程语言、</a:t>
            </a:r>
            <a:r>
              <a:rPr lang="zh-CN" altLang="en-US" sz="2100" dirty="0"/>
              <a:t>数据</a:t>
            </a:r>
            <a:r>
              <a:rPr lang="zh-CN" altLang="en-US" sz="2100" dirty="0" smtClean="0"/>
              <a:t>建模分析</a:t>
            </a:r>
            <a:r>
              <a:rPr lang="zh-CN" altLang="en-US" sz="2100" dirty="0"/>
              <a:t>、设备驱动、程序更改、传感器应用等全要依赖软件技术。</a:t>
            </a: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14656E8E-943E-47D9-8730-D73B901F6EB8}" type="slidenum">
              <a:rPr kumimoji="0" lang="en-US" altLang="zh-CN" sz="2600" smtClean="0">
                <a:solidFill>
                  <a:schemeClr val="bg1"/>
                </a:solidFill>
              </a:rPr>
              <a:pPr>
                <a:spcBef>
                  <a:spcPct val="0"/>
                </a:spcBef>
                <a:buClrTx/>
                <a:buSzTx/>
                <a:buFontTx/>
                <a:buNone/>
              </a:pPr>
              <a:t>60</a:t>
            </a:fld>
            <a:endParaRPr kumimoji="0" lang="en-US" altLang="zh-CN" sz="2600" smtClean="0">
              <a:solidFill>
                <a:schemeClr val="bg1"/>
              </a:solidFill>
            </a:endParaRPr>
          </a:p>
        </p:txBody>
      </p:sp>
      <p:sp>
        <p:nvSpPr>
          <p:cNvPr id="101379" name="Rectangle 2"/>
          <p:cNvSpPr>
            <a:spLocks noGrp="1" noChangeArrowheads="1"/>
          </p:cNvSpPr>
          <p:nvPr>
            <p:ph type="title"/>
          </p:nvPr>
        </p:nvSpPr>
        <p:spPr/>
        <p:txBody>
          <a:bodyPr/>
          <a:lstStyle/>
          <a:p>
            <a:pPr eaLnBrk="1" hangingPunct="1"/>
            <a:r>
              <a:rPr lang="en-US" altLang="zh-CN" sz="3200" smtClean="0"/>
              <a:t>Chapter 1  Why Software Engineering</a:t>
            </a:r>
          </a:p>
        </p:txBody>
      </p:sp>
      <p:sp>
        <p:nvSpPr>
          <p:cNvPr id="101380" name="Rectangle 3"/>
          <p:cNvSpPr>
            <a:spLocks noGrp="1" noChangeArrowheads="1"/>
          </p:cNvSpPr>
          <p:nvPr>
            <p:ph type="body" idx="1"/>
          </p:nvPr>
        </p:nvSpPr>
        <p:spPr>
          <a:xfrm>
            <a:off x="755650" y="1773238"/>
            <a:ext cx="8388350" cy="4895850"/>
          </a:xfrm>
        </p:spPr>
        <p:txBody>
          <a:bodyPr/>
          <a:lstStyle/>
          <a:p>
            <a:pPr eaLnBrk="1" hangingPunct="1">
              <a:buFontTx/>
              <a:buNone/>
            </a:pPr>
            <a:r>
              <a:rPr lang="en-US" altLang="zh-CN" b="1" dirty="0" smtClean="0">
                <a:solidFill>
                  <a:schemeClr val="bg2"/>
                </a:solidFill>
                <a:sym typeface="Wingdings 2" panose="05020102010507070707" pitchFamily="18" charset="2"/>
              </a:rPr>
              <a:t>The Elements of a System</a:t>
            </a:r>
            <a:r>
              <a:rPr lang="en-US" altLang="zh-CN" dirty="0" smtClean="0">
                <a:solidFill>
                  <a:schemeClr val="bg2"/>
                </a:solidFill>
                <a:sym typeface="Wingdings 2" panose="05020102010507070707" pitchFamily="18" charset="2"/>
              </a:rPr>
              <a:t> </a:t>
            </a:r>
            <a:r>
              <a:rPr lang="en-US" altLang="zh-CN" b="1" dirty="0" smtClean="0">
                <a:solidFill>
                  <a:schemeClr val="bg2"/>
                </a:solidFill>
                <a:sym typeface="Wingdings 2" panose="05020102010507070707" pitchFamily="18" charset="2"/>
              </a:rPr>
              <a:t>(</a:t>
            </a:r>
            <a:r>
              <a:rPr lang="zh-CN" altLang="en-US" b="1" dirty="0" smtClean="0">
                <a:solidFill>
                  <a:schemeClr val="bg2"/>
                </a:solidFill>
                <a:sym typeface="Wingdings 2" panose="05020102010507070707" pitchFamily="18" charset="2"/>
              </a:rPr>
              <a:t>系统的要素</a:t>
            </a:r>
            <a:r>
              <a:rPr lang="en-US" altLang="zh-CN" b="1" dirty="0" smtClean="0">
                <a:solidFill>
                  <a:schemeClr val="bg2"/>
                </a:solidFill>
                <a:sym typeface="Wingdings 2" panose="05020102010507070707" pitchFamily="18" charset="2"/>
              </a:rPr>
              <a:t>) </a:t>
            </a:r>
            <a:endParaRPr lang="en-US" altLang="zh-CN" b="1" dirty="0" smtClean="0">
              <a:solidFill>
                <a:schemeClr val="bg2"/>
              </a:solidFill>
            </a:endParaRPr>
          </a:p>
          <a:p>
            <a:pPr eaLnBrk="1" hangingPunct="1">
              <a:buFontTx/>
              <a:buNone/>
            </a:pPr>
            <a:r>
              <a:rPr lang="en-US" altLang="zh-CN" sz="2400" b="1" dirty="0" smtClean="0"/>
              <a:t> A : Activities and Objects </a:t>
            </a:r>
          </a:p>
          <a:p>
            <a:pPr eaLnBrk="1" hangingPunct="1">
              <a:buFontTx/>
              <a:buNone/>
            </a:pPr>
            <a:r>
              <a:rPr lang="en-US" altLang="zh-CN" sz="2400" b="1" dirty="0" smtClean="0"/>
              <a:t>       activity :  something happens in a system</a:t>
            </a:r>
          </a:p>
          <a:p>
            <a:pPr eaLnBrk="1" hangingPunct="1">
              <a:buFontTx/>
              <a:buNone/>
            </a:pPr>
            <a:r>
              <a:rPr lang="en-US" altLang="zh-CN" sz="2400" b="1" dirty="0" smtClean="0"/>
              <a:t>                       (transfer one thing to another thing )</a:t>
            </a:r>
          </a:p>
          <a:p>
            <a:pPr eaLnBrk="1" hangingPunct="1">
              <a:buFontTx/>
              <a:buNone/>
            </a:pPr>
            <a:r>
              <a:rPr lang="en-US" altLang="zh-CN" sz="2400" b="1" dirty="0" smtClean="0"/>
              <a:t>       object  :  the </a:t>
            </a:r>
            <a:r>
              <a:rPr lang="en-US" altLang="zh-CN" sz="2400" b="1" u="sng" dirty="0" smtClean="0">
                <a:solidFill>
                  <a:srgbClr val="0000FF"/>
                </a:solidFill>
              </a:rPr>
              <a:t>element(</a:t>
            </a:r>
            <a:r>
              <a:rPr lang="zh-CN" altLang="en-US" sz="2400" b="1" u="sng" dirty="0" smtClean="0">
                <a:solidFill>
                  <a:srgbClr val="0000FF"/>
                </a:solidFill>
              </a:rPr>
              <a:t>元素</a:t>
            </a:r>
            <a:r>
              <a:rPr lang="en-US" altLang="zh-CN" sz="2400" b="1" u="sng" dirty="0" smtClean="0">
                <a:solidFill>
                  <a:srgbClr val="0000FF"/>
                </a:solidFill>
              </a:rPr>
              <a:t>)</a:t>
            </a:r>
            <a:r>
              <a:rPr lang="en-US" altLang="zh-CN" sz="2400" b="1" dirty="0" smtClean="0"/>
              <a:t> involved in the activities </a:t>
            </a:r>
          </a:p>
          <a:p>
            <a:pPr eaLnBrk="1" hangingPunct="1">
              <a:buFontTx/>
              <a:buNone/>
            </a:pPr>
            <a:r>
              <a:rPr lang="en-US" altLang="zh-CN" sz="2400" b="1" dirty="0" smtClean="0"/>
              <a:t>                       which includes : characteristics + actions </a:t>
            </a:r>
          </a:p>
          <a:p>
            <a:pPr eaLnBrk="1" hangingPunct="1">
              <a:buFontTx/>
              <a:buNone/>
            </a:pPr>
            <a:r>
              <a:rPr lang="en-US" altLang="zh-CN" sz="2000" b="1" dirty="0" smtClean="0"/>
              <a:t>    </a:t>
            </a:r>
            <a:r>
              <a:rPr lang="en-US" altLang="zh-CN" sz="2400" b="1" dirty="0" smtClean="0"/>
              <a:t>[ note: the object now discussing is different from that one in OOP]</a:t>
            </a:r>
          </a:p>
          <a:p>
            <a:pPr eaLnBrk="1" hangingPunct="1">
              <a:buFontTx/>
              <a:buNone/>
            </a:pPr>
            <a:r>
              <a:rPr lang="en-US" altLang="zh-CN" sz="2400" b="1" dirty="0" smtClean="0"/>
              <a:t>   [</a:t>
            </a:r>
            <a:r>
              <a:rPr lang="zh-CN" altLang="en-US" sz="2400" b="1" dirty="0" smtClean="0"/>
              <a:t>现在讨论的对象的概念与</a:t>
            </a:r>
            <a:r>
              <a:rPr lang="en-US" altLang="zh-CN" sz="2400" b="1" dirty="0" smtClean="0"/>
              <a:t>OOP</a:t>
            </a:r>
            <a:r>
              <a:rPr lang="zh-CN" altLang="en-US" sz="2400" b="1" dirty="0" smtClean="0"/>
              <a:t>中的对象有所不同</a:t>
            </a:r>
            <a:r>
              <a:rPr lang="en-US" altLang="zh-CN" sz="2400" b="1" dirty="0" smtClean="0"/>
              <a:t>, </a:t>
            </a:r>
            <a:r>
              <a:rPr lang="zh-CN" altLang="en-US" sz="2400" b="1" dirty="0" smtClean="0"/>
              <a:t>有些太大</a:t>
            </a:r>
            <a:r>
              <a:rPr lang="en-US" altLang="zh-CN" sz="2400" b="1" dirty="0" smtClean="0"/>
              <a:t>, </a:t>
            </a:r>
            <a:r>
              <a:rPr lang="zh-CN" altLang="en-US" sz="2400" b="1" dirty="0" smtClean="0"/>
              <a:t>而有些较小</a:t>
            </a:r>
            <a:r>
              <a:rPr lang="en-US" altLang="zh-CN" sz="2400" b="1" dirty="0" smtClean="0"/>
              <a:t>, </a:t>
            </a:r>
            <a:r>
              <a:rPr lang="zh-CN" altLang="en-US" sz="2400" b="1" dirty="0" smtClean="0"/>
              <a:t>需要分解</a:t>
            </a:r>
            <a:r>
              <a:rPr lang="en-US" altLang="zh-CN" sz="2400" b="1" dirty="0" smtClean="0"/>
              <a:t>/</a:t>
            </a:r>
            <a:r>
              <a:rPr lang="zh-CN" altLang="en-US" sz="2400" b="1" dirty="0" smtClean="0"/>
              <a:t>合并才可演化成为后来</a:t>
            </a:r>
            <a:r>
              <a:rPr lang="en-US" altLang="zh-CN" sz="2400" b="1" dirty="0" smtClean="0"/>
              <a:t>OOP</a:t>
            </a:r>
            <a:r>
              <a:rPr lang="zh-CN" altLang="en-US" sz="2400" b="1" dirty="0" smtClean="0"/>
              <a:t>中的对象，有些则现在大多只是些属性类聚合而成的实体 </a:t>
            </a:r>
            <a:r>
              <a:rPr lang="en-US" altLang="zh-CN" sz="2400" b="1" dirty="0" smtClean="0"/>
              <a:t>] </a:t>
            </a:r>
            <a:endParaRPr lang="en-US" altLang="zh-CN" sz="2400" dirty="0" smtClean="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EC0E4C66-E8EB-4015-B408-92B7ED083AFD}" type="slidenum">
              <a:rPr kumimoji="0" lang="en-US" altLang="zh-CN" sz="2600" smtClean="0">
                <a:solidFill>
                  <a:schemeClr val="bg1"/>
                </a:solidFill>
              </a:rPr>
              <a:pPr>
                <a:spcBef>
                  <a:spcPct val="0"/>
                </a:spcBef>
                <a:buClrTx/>
                <a:buSzTx/>
                <a:buFontTx/>
                <a:buNone/>
              </a:pPr>
              <a:t>61</a:t>
            </a:fld>
            <a:endParaRPr kumimoji="0" lang="en-US" altLang="zh-CN" sz="2600" smtClean="0">
              <a:solidFill>
                <a:schemeClr val="bg1"/>
              </a:solidFill>
            </a:endParaRPr>
          </a:p>
        </p:txBody>
      </p:sp>
      <p:sp>
        <p:nvSpPr>
          <p:cNvPr id="102403" name="Rectangle 2"/>
          <p:cNvSpPr>
            <a:spLocks noGrp="1" noChangeArrowheads="1"/>
          </p:cNvSpPr>
          <p:nvPr>
            <p:ph type="title"/>
          </p:nvPr>
        </p:nvSpPr>
        <p:spPr/>
        <p:txBody>
          <a:bodyPr/>
          <a:lstStyle/>
          <a:p>
            <a:pPr eaLnBrk="1" hangingPunct="1"/>
            <a:r>
              <a:rPr lang="en-US" altLang="zh-CN" sz="3200" smtClean="0"/>
              <a:t>Chapter 1  Why Software Engineering</a:t>
            </a:r>
          </a:p>
        </p:txBody>
      </p:sp>
      <p:sp>
        <p:nvSpPr>
          <p:cNvPr id="102404" name="Rectangle 3"/>
          <p:cNvSpPr>
            <a:spLocks noGrp="1" noChangeArrowheads="1"/>
          </p:cNvSpPr>
          <p:nvPr>
            <p:ph type="body" idx="1"/>
          </p:nvPr>
        </p:nvSpPr>
        <p:spPr>
          <a:xfrm>
            <a:off x="762000" y="1676400"/>
            <a:ext cx="8610600" cy="5181600"/>
          </a:xfrm>
        </p:spPr>
        <p:txBody>
          <a:bodyPr/>
          <a:lstStyle/>
          <a:p>
            <a:pPr eaLnBrk="1" hangingPunct="1">
              <a:buFontTx/>
              <a:buNone/>
            </a:pPr>
            <a:r>
              <a:rPr lang="en-US" altLang="zh-CN" sz="2400" b="1" smtClean="0"/>
              <a:t>     Example: (</a:t>
            </a:r>
            <a:r>
              <a:rPr lang="zh-CN" altLang="en-US" sz="2400" b="1" smtClean="0"/>
              <a:t>如果采用类似</a:t>
            </a:r>
            <a:r>
              <a:rPr lang="en-US" altLang="zh-CN" sz="2400" b="1" smtClean="0"/>
              <a:t>OOP</a:t>
            </a:r>
            <a:r>
              <a:rPr lang="zh-CN" altLang="en-US" sz="2400" b="1" smtClean="0"/>
              <a:t>中对实体的描述方法的话</a:t>
            </a:r>
            <a:r>
              <a:rPr lang="en-US" altLang="zh-CN" sz="2400" b="1" smtClean="0"/>
              <a:t>: )</a:t>
            </a:r>
          </a:p>
          <a:p>
            <a:pPr eaLnBrk="1" hangingPunct="1">
              <a:buFontTx/>
              <a:buNone/>
            </a:pPr>
            <a:r>
              <a:rPr lang="en-US" altLang="zh-CN" sz="2400" b="1" smtClean="0"/>
              <a:t> </a:t>
            </a:r>
          </a:p>
          <a:p>
            <a:pPr eaLnBrk="1" hangingPunct="1">
              <a:lnSpc>
                <a:spcPct val="110000"/>
              </a:lnSpc>
              <a:buFontTx/>
              <a:buNone/>
            </a:pPr>
            <a:r>
              <a:rPr lang="en-US" altLang="zh-CN" sz="2400" b="1" smtClean="0"/>
              <a:t> </a:t>
            </a:r>
            <a:r>
              <a:rPr lang="zh-CN" altLang="en-US" sz="2400" b="1" smtClean="0"/>
              <a:t>类</a:t>
            </a:r>
            <a:r>
              <a:rPr lang="en-US" altLang="zh-CN" sz="2400" b="1" smtClean="0"/>
              <a:t>/</a:t>
            </a:r>
            <a:r>
              <a:rPr lang="zh-CN" altLang="en-US" sz="2400" b="1" smtClean="0"/>
              <a:t>对象名                                   多边形</a:t>
            </a:r>
          </a:p>
          <a:p>
            <a:pPr eaLnBrk="1" hangingPunct="1">
              <a:lnSpc>
                <a:spcPct val="110000"/>
              </a:lnSpc>
              <a:buFontTx/>
              <a:buNone/>
            </a:pPr>
            <a:r>
              <a:rPr lang="zh-CN" altLang="en-US" sz="2400" b="1" smtClean="0"/>
              <a:t>                                                   边的数目</a:t>
            </a:r>
          </a:p>
          <a:p>
            <a:pPr eaLnBrk="1" hangingPunct="1">
              <a:lnSpc>
                <a:spcPct val="110000"/>
              </a:lnSpc>
              <a:buFontTx/>
              <a:buNone/>
            </a:pPr>
            <a:r>
              <a:rPr lang="zh-CN" altLang="en-US" sz="2400" b="1" smtClean="0"/>
              <a:t>         属性                                   各边长度（是一个结构或类）</a:t>
            </a:r>
          </a:p>
          <a:p>
            <a:pPr eaLnBrk="1" hangingPunct="1">
              <a:lnSpc>
                <a:spcPct val="110000"/>
              </a:lnSpc>
              <a:buFontTx/>
              <a:buNone/>
            </a:pPr>
            <a:r>
              <a:rPr lang="zh-CN" altLang="en-US" sz="2400" b="1" smtClean="0"/>
              <a:t>                                                   类型（ 可以是一个类</a:t>
            </a:r>
            <a:r>
              <a:rPr lang="en-US" altLang="zh-CN" sz="2400" b="1" smtClean="0"/>
              <a:t>(</a:t>
            </a:r>
            <a:r>
              <a:rPr lang="zh-CN" altLang="en-US" sz="2400" b="1" smtClean="0"/>
              <a:t>对象</a:t>
            </a:r>
            <a:r>
              <a:rPr lang="en-US" altLang="zh-CN" sz="2400" b="1" smtClean="0"/>
              <a:t>) </a:t>
            </a:r>
            <a:r>
              <a:rPr lang="zh-CN" altLang="en-US" sz="2400" b="1" smtClean="0"/>
              <a:t>）</a:t>
            </a:r>
          </a:p>
          <a:p>
            <a:pPr eaLnBrk="1" hangingPunct="1">
              <a:lnSpc>
                <a:spcPct val="110000"/>
              </a:lnSpc>
              <a:buFontTx/>
              <a:buNone/>
            </a:pPr>
            <a:r>
              <a:rPr lang="zh-CN" altLang="en-US" sz="2400" b="1" smtClean="0"/>
              <a:t>         动作                                   计算面积</a:t>
            </a:r>
          </a:p>
          <a:p>
            <a:pPr eaLnBrk="1" hangingPunct="1">
              <a:buFontTx/>
              <a:buNone/>
            </a:pPr>
            <a:endParaRPr lang="zh-CN" altLang="en-US" sz="2400" b="1" smtClean="0"/>
          </a:p>
          <a:p>
            <a:pPr eaLnBrk="1" hangingPunct="1">
              <a:buFontTx/>
              <a:buNone/>
            </a:pPr>
            <a:endParaRPr lang="zh-CN" altLang="en-US" sz="2400" b="1" smtClean="0"/>
          </a:p>
          <a:p>
            <a:pPr eaLnBrk="1" hangingPunct="1">
              <a:buFontTx/>
              <a:buNone/>
            </a:pPr>
            <a:endParaRPr lang="zh-CN" altLang="en-US" sz="2400" b="1" smtClean="0"/>
          </a:p>
          <a:p>
            <a:pPr eaLnBrk="1" hangingPunct="1">
              <a:buFontTx/>
              <a:buNone/>
            </a:pPr>
            <a:endParaRPr lang="en-US" altLang="zh-CN" sz="2400" b="1" smtClean="0"/>
          </a:p>
        </p:txBody>
      </p:sp>
      <p:graphicFrame>
        <p:nvGraphicFramePr>
          <p:cNvPr id="69660" name="Group 28"/>
          <p:cNvGraphicFramePr>
            <a:graphicFrameLocks noGrp="1"/>
          </p:cNvGraphicFramePr>
          <p:nvPr/>
        </p:nvGraphicFramePr>
        <p:xfrm>
          <a:off x="2514600" y="2566988"/>
          <a:ext cx="2514600" cy="2743200"/>
        </p:xfrm>
        <a:graphic>
          <a:graphicData uri="http://schemas.openxmlformats.org/drawingml/2006/table">
            <a:tbl>
              <a:tblPr/>
              <a:tblGrid>
                <a:gridCol w="2514600"/>
              </a:tblGrid>
              <a:tr h="431800">
                <a:tc>
                  <a:txBody>
                    <a:bodyPr/>
                    <a:lstStyle/>
                    <a:p>
                      <a:pPr marL="0" marR="0" lvl="0" indent="0" algn="l" defTabSz="914400" rtl="0" eaLnBrk="1" fontAlgn="base" latinLnBrk="0" hangingPunct="1">
                        <a:lnSpc>
                          <a:spcPct val="100000"/>
                        </a:lnSpc>
                        <a:spcBef>
                          <a:spcPct val="20000"/>
                        </a:spcBef>
                        <a:spcAft>
                          <a:spcPct val="0"/>
                        </a:spcAft>
                        <a:buClr>
                          <a:schemeClr val="tx1"/>
                        </a:buClr>
                        <a:buSzPct val="150000"/>
                        <a:buFontTx/>
                        <a:buNone/>
                        <a:tabLst/>
                      </a:pPr>
                      <a:r>
                        <a:rPr kumimoji="1" lang="en-US" altLang="zh-CN" sz="2400" b="0" i="0" u="none" strike="noStrike" cap="none" normalizeH="0" baseline="0" smtClean="0">
                          <a:ln>
                            <a:noFill/>
                          </a:ln>
                          <a:solidFill>
                            <a:schemeClr val="tx1"/>
                          </a:solidFill>
                          <a:effectLst/>
                          <a:latin typeface="Arial" pitchFamily="34" charset="0"/>
                          <a:ea typeface="宋体" pitchFamily="2" charset="-122"/>
                        </a:rPr>
                        <a:t>      polygon</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31800">
                <a:tc>
                  <a:txBody>
                    <a:bodyPr/>
                    <a:lstStyle/>
                    <a:p>
                      <a:pPr marL="0" marR="0" lvl="0" indent="0" algn="l" defTabSz="914400" rtl="0" eaLnBrk="1" fontAlgn="base" latinLnBrk="0" hangingPunct="1">
                        <a:lnSpc>
                          <a:spcPct val="100000"/>
                        </a:lnSpc>
                        <a:spcBef>
                          <a:spcPct val="20000"/>
                        </a:spcBef>
                        <a:spcAft>
                          <a:spcPct val="0"/>
                        </a:spcAft>
                        <a:buClr>
                          <a:schemeClr val="tx1"/>
                        </a:buClr>
                        <a:buSzPct val="150000"/>
                        <a:buFontTx/>
                        <a:buNone/>
                        <a:tabLst/>
                      </a:pPr>
                      <a:r>
                        <a:rPr kumimoji="1" lang="en-US" altLang="zh-CN" sz="2400" b="0" i="0" u="none" strike="noStrike" cap="none" normalizeH="0" baseline="0" smtClean="0">
                          <a:ln>
                            <a:noFill/>
                          </a:ln>
                          <a:solidFill>
                            <a:schemeClr val="tx1"/>
                          </a:solidFill>
                          <a:effectLst/>
                          <a:latin typeface="Arial" pitchFamily="34" charset="0"/>
                          <a:ea typeface="宋体" pitchFamily="2" charset="-122"/>
                        </a:rPr>
                        <a:t>      number</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31800">
                <a:tc>
                  <a:txBody>
                    <a:bodyPr/>
                    <a:lstStyle/>
                    <a:p>
                      <a:pPr marL="0" marR="0" lvl="0" indent="0" algn="l" defTabSz="914400" rtl="0" eaLnBrk="1" fontAlgn="base" latinLnBrk="0" hangingPunct="1">
                        <a:lnSpc>
                          <a:spcPct val="100000"/>
                        </a:lnSpc>
                        <a:spcBef>
                          <a:spcPct val="20000"/>
                        </a:spcBef>
                        <a:spcAft>
                          <a:spcPct val="0"/>
                        </a:spcAft>
                        <a:buClr>
                          <a:schemeClr val="tx1"/>
                        </a:buClr>
                        <a:buSzPct val="150000"/>
                        <a:buFontTx/>
                        <a:buNone/>
                        <a:tabLst/>
                      </a:pPr>
                      <a:r>
                        <a:rPr kumimoji="1" lang="en-US" altLang="zh-CN" sz="2400" b="0" i="0" u="none" strike="noStrike" cap="none" normalizeH="0" baseline="0" smtClean="0">
                          <a:ln>
                            <a:noFill/>
                          </a:ln>
                          <a:solidFill>
                            <a:schemeClr val="tx1"/>
                          </a:solidFill>
                          <a:effectLst/>
                          <a:latin typeface="Arial" pitchFamily="34" charset="0"/>
                          <a:ea typeface="宋体" pitchFamily="2" charset="-122"/>
                        </a:rPr>
                        <a:t>      length</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5288">
                <a:tc>
                  <a:txBody>
                    <a:bodyPr/>
                    <a:lstStyle/>
                    <a:p>
                      <a:pPr marL="0" marR="0" lvl="0" indent="0" algn="l" defTabSz="914400" rtl="0" eaLnBrk="1" fontAlgn="base" latinLnBrk="0" hangingPunct="1">
                        <a:lnSpc>
                          <a:spcPct val="100000"/>
                        </a:lnSpc>
                        <a:spcBef>
                          <a:spcPct val="20000"/>
                        </a:spcBef>
                        <a:spcAft>
                          <a:spcPct val="0"/>
                        </a:spcAft>
                        <a:buClr>
                          <a:schemeClr val="tx1"/>
                        </a:buClr>
                        <a:buSzPct val="150000"/>
                        <a:buFontTx/>
                        <a:buNone/>
                        <a:tabLst/>
                      </a:pPr>
                      <a:r>
                        <a:rPr kumimoji="1" lang="en-US" altLang="zh-CN" sz="2400" b="0" i="0" u="none" strike="noStrike" cap="none" normalizeH="0" baseline="0" smtClean="0">
                          <a:ln>
                            <a:noFill/>
                          </a:ln>
                          <a:solidFill>
                            <a:schemeClr val="tx1"/>
                          </a:solidFill>
                          <a:effectLst/>
                          <a:latin typeface="Arial" pitchFamily="34" charset="0"/>
                          <a:ea typeface="宋体" pitchFamily="2" charset="-122"/>
                        </a:rPr>
                        <a:t>  polygon type</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31800">
                <a:tc>
                  <a:txBody>
                    <a:bodyPr/>
                    <a:lstStyle/>
                    <a:p>
                      <a:pPr marL="0" marR="0" lvl="0" indent="0" algn="l" defTabSz="914400" rtl="0" eaLnBrk="1" fontAlgn="base" latinLnBrk="0" hangingPunct="1">
                        <a:lnSpc>
                          <a:spcPct val="100000"/>
                        </a:lnSpc>
                        <a:spcBef>
                          <a:spcPct val="20000"/>
                        </a:spcBef>
                        <a:spcAft>
                          <a:spcPct val="0"/>
                        </a:spcAft>
                        <a:buClr>
                          <a:schemeClr val="tx1"/>
                        </a:buClr>
                        <a:buSzPct val="150000"/>
                        <a:buFontTx/>
                        <a:buNone/>
                        <a:tabLst/>
                      </a:pPr>
                      <a:r>
                        <a:rPr kumimoji="1" lang="en-US" altLang="zh-CN" sz="2400" b="0" i="0" u="none" strike="noStrike" cap="none" normalizeH="0" baseline="0" smtClean="0">
                          <a:ln>
                            <a:noFill/>
                          </a:ln>
                          <a:solidFill>
                            <a:schemeClr val="tx1"/>
                          </a:solidFill>
                          <a:effectLst/>
                          <a:latin typeface="Arial" pitchFamily="34" charset="0"/>
                          <a:ea typeface="宋体" pitchFamily="2" charset="-122"/>
                        </a:rPr>
                        <a:t>  calculate area</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31800">
                <a:tc>
                  <a:txBody>
                    <a:bodyPr/>
                    <a:lstStyle/>
                    <a:p>
                      <a:pPr marL="0" marR="0" lvl="0" indent="0" algn="l" defTabSz="914400" rtl="0" eaLnBrk="1" fontAlgn="base" latinLnBrk="0" hangingPunct="1">
                        <a:lnSpc>
                          <a:spcPct val="100000"/>
                        </a:lnSpc>
                        <a:spcBef>
                          <a:spcPct val="20000"/>
                        </a:spcBef>
                        <a:spcAft>
                          <a:spcPct val="0"/>
                        </a:spcAft>
                        <a:buClr>
                          <a:schemeClr val="tx1"/>
                        </a:buClr>
                        <a:buSzPct val="150000"/>
                        <a:buFontTx/>
                        <a:buNone/>
                        <a:tabLst/>
                      </a:pPr>
                      <a:r>
                        <a:rPr kumimoji="1" lang="en-US" altLang="zh-CN" sz="2400" b="0" i="0" u="none" strike="noStrike" cap="none" normalizeH="0" baseline="0" smtClean="0">
                          <a:ln>
                            <a:noFill/>
                          </a:ln>
                          <a:solidFill>
                            <a:schemeClr val="tx1"/>
                          </a:solidFill>
                          <a:effectLst/>
                          <a:latin typeface="Arial" pitchFamily="34" charset="0"/>
                          <a:ea typeface="宋体" pitchFamily="2" charset="-122"/>
                        </a:rPr>
                        <a:t>  </a:t>
                      </a:r>
                      <a:r>
                        <a:rPr kumimoji="1" lang="en-US" altLang="zh-CN" sz="2400" b="0" i="0" u="none" strike="noStrike" cap="none" normalizeH="0" baseline="0" smtClean="0">
                          <a:ln>
                            <a:noFill/>
                          </a:ln>
                          <a:solidFill>
                            <a:schemeClr val="tx1"/>
                          </a:solidFill>
                          <a:effectLst/>
                          <a:latin typeface="Times New Roman"/>
                          <a:ea typeface="宋体" pitchFamily="2" charset="-122"/>
                        </a:rPr>
                        <a:t>………</a:t>
                      </a:r>
                      <a:r>
                        <a:rPr kumimoji="1" lang="en-US" altLang="zh-CN" sz="2400" b="0" i="0" u="none" strike="noStrike" cap="none" normalizeH="0" baseline="0" smtClean="0">
                          <a:ln>
                            <a:noFill/>
                          </a:ln>
                          <a:solidFill>
                            <a:schemeClr val="tx1"/>
                          </a:solidFill>
                          <a:effectLst/>
                          <a:latin typeface="Arial" pitchFamily="34" charset="0"/>
                          <a:ea typeface="宋体" pitchFamily="2" charset="-122"/>
                        </a:rPr>
                        <a:t>.</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02421" name="AutoShape 26"/>
          <p:cNvSpPr>
            <a:spLocks/>
          </p:cNvSpPr>
          <p:nvPr/>
        </p:nvSpPr>
        <p:spPr bwMode="auto">
          <a:xfrm>
            <a:off x="2286000" y="3098800"/>
            <a:ext cx="152400" cy="1219200"/>
          </a:xfrm>
          <a:prstGeom prst="leftBrace">
            <a:avLst>
              <a:gd name="adj1" fmla="val 66667"/>
              <a:gd name="adj2" fmla="val 50000"/>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endParaRPr lang="zh-CN" altLang="en-US" sz="2400"/>
          </a:p>
        </p:txBody>
      </p:sp>
      <p:sp>
        <p:nvSpPr>
          <p:cNvPr id="102422" name="AutoShape 29"/>
          <p:cNvSpPr>
            <a:spLocks/>
          </p:cNvSpPr>
          <p:nvPr/>
        </p:nvSpPr>
        <p:spPr bwMode="auto">
          <a:xfrm>
            <a:off x="2286000" y="4470400"/>
            <a:ext cx="152400" cy="685800"/>
          </a:xfrm>
          <a:prstGeom prst="leftBrace">
            <a:avLst>
              <a:gd name="adj1" fmla="val 37500"/>
              <a:gd name="adj2" fmla="val 50000"/>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endParaRPr lang="zh-CN" altLang="en-US" sz="2400"/>
          </a:p>
        </p:txBody>
      </p:sp>
      <p:sp>
        <p:nvSpPr>
          <p:cNvPr id="102423" name="Line 30"/>
          <p:cNvSpPr>
            <a:spLocks noChangeShapeType="1"/>
          </p:cNvSpPr>
          <p:nvPr/>
        </p:nvSpPr>
        <p:spPr bwMode="auto">
          <a:xfrm>
            <a:off x="4267200" y="2794000"/>
            <a:ext cx="914400"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2424" name="Line 31"/>
          <p:cNvSpPr>
            <a:spLocks noChangeShapeType="1"/>
          </p:cNvSpPr>
          <p:nvPr/>
        </p:nvSpPr>
        <p:spPr bwMode="auto">
          <a:xfrm>
            <a:off x="4267200" y="3175000"/>
            <a:ext cx="914400"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2425" name="Line 32"/>
          <p:cNvSpPr>
            <a:spLocks noChangeShapeType="1"/>
          </p:cNvSpPr>
          <p:nvPr/>
        </p:nvSpPr>
        <p:spPr bwMode="auto">
          <a:xfrm>
            <a:off x="4114800" y="3708400"/>
            <a:ext cx="1066800"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2426" name="Line 33"/>
          <p:cNvSpPr>
            <a:spLocks noChangeShapeType="1"/>
          </p:cNvSpPr>
          <p:nvPr/>
        </p:nvSpPr>
        <p:spPr bwMode="auto">
          <a:xfrm>
            <a:off x="4495800" y="4165600"/>
            <a:ext cx="685800"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2427" name="Line 34"/>
          <p:cNvSpPr>
            <a:spLocks noChangeShapeType="1"/>
          </p:cNvSpPr>
          <p:nvPr/>
        </p:nvSpPr>
        <p:spPr bwMode="auto">
          <a:xfrm>
            <a:off x="4724400" y="4603750"/>
            <a:ext cx="457200"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2428" name="AutoShape 35"/>
          <p:cNvSpPr>
            <a:spLocks/>
          </p:cNvSpPr>
          <p:nvPr/>
        </p:nvSpPr>
        <p:spPr bwMode="auto">
          <a:xfrm>
            <a:off x="2339975" y="2636838"/>
            <a:ext cx="71438" cy="360362"/>
          </a:xfrm>
          <a:prstGeom prst="leftBrace">
            <a:avLst>
              <a:gd name="adj1" fmla="val 42037"/>
              <a:gd name="adj2" fmla="val 50000"/>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endParaRPr lang="zh-CN" altLang="en-US" sz="2400"/>
          </a:p>
        </p:txBody>
      </p:sp>
      <p:sp>
        <p:nvSpPr>
          <p:cNvPr id="102429" name="TextBox 13"/>
          <p:cNvSpPr txBox="1">
            <a:spLocks noChangeArrowheads="1"/>
          </p:cNvSpPr>
          <p:nvPr/>
        </p:nvSpPr>
        <p:spPr bwMode="auto">
          <a:xfrm>
            <a:off x="1116013" y="5661025"/>
            <a:ext cx="7416800" cy="95408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en-US">
                <a:latin typeface="华文行楷" panose="02010800040101010101" pitchFamily="2" charset="-122"/>
                <a:ea typeface="华文行楷" panose="02010800040101010101" pitchFamily="2" charset="-122"/>
              </a:rPr>
              <a:t>但是大凡做软件，却不是从设计上述似是而非的类开始的，而是从一个更宽阔的视角开始的：</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34E1305A-40ED-49E8-89C2-6C6155B7742C}" type="slidenum">
              <a:rPr kumimoji="0" lang="en-US" altLang="zh-CN" sz="2600" smtClean="0">
                <a:solidFill>
                  <a:schemeClr val="bg1"/>
                </a:solidFill>
              </a:rPr>
              <a:pPr>
                <a:spcBef>
                  <a:spcPct val="0"/>
                </a:spcBef>
                <a:buClrTx/>
                <a:buSzTx/>
                <a:buFontTx/>
                <a:buNone/>
              </a:pPr>
              <a:t>62</a:t>
            </a:fld>
            <a:endParaRPr kumimoji="0" lang="en-US" altLang="zh-CN" sz="2600" smtClean="0">
              <a:solidFill>
                <a:schemeClr val="bg1"/>
              </a:solidFill>
            </a:endParaRPr>
          </a:p>
        </p:txBody>
      </p:sp>
      <p:sp>
        <p:nvSpPr>
          <p:cNvPr id="104451" name="Rectangle 2"/>
          <p:cNvSpPr>
            <a:spLocks noGrp="1" noChangeArrowheads="1"/>
          </p:cNvSpPr>
          <p:nvPr>
            <p:ph type="title"/>
          </p:nvPr>
        </p:nvSpPr>
        <p:spPr/>
        <p:txBody>
          <a:bodyPr/>
          <a:lstStyle/>
          <a:p>
            <a:pPr eaLnBrk="1" hangingPunct="1"/>
            <a:r>
              <a:rPr lang="en-US" altLang="zh-CN" sz="3200" smtClean="0"/>
              <a:t>Chapter 1  Why Software Engineering</a:t>
            </a:r>
          </a:p>
        </p:txBody>
      </p:sp>
      <p:sp>
        <p:nvSpPr>
          <p:cNvPr id="104452" name="Rectangle 3"/>
          <p:cNvSpPr>
            <a:spLocks noGrp="1" noChangeArrowheads="1"/>
          </p:cNvSpPr>
          <p:nvPr>
            <p:ph type="body" idx="1"/>
          </p:nvPr>
        </p:nvSpPr>
        <p:spPr>
          <a:xfrm>
            <a:off x="762000" y="1828800"/>
            <a:ext cx="8382000" cy="990600"/>
          </a:xfrm>
        </p:spPr>
        <p:txBody>
          <a:bodyPr/>
          <a:lstStyle/>
          <a:p>
            <a:pPr eaLnBrk="1" hangingPunct="1">
              <a:buFontTx/>
              <a:buNone/>
            </a:pPr>
            <a:r>
              <a:rPr lang="zh-CN" altLang="en-US" sz="2400" b="1" smtClean="0"/>
              <a:t>图</a:t>
            </a:r>
            <a:r>
              <a:rPr lang="en-US" altLang="zh-CN" sz="2400" b="1" smtClean="0"/>
              <a:t>1.9 </a:t>
            </a:r>
            <a:r>
              <a:rPr lang="zh-CN" altLang="en-US" sz="2400" b="1" smtClean="0"/>
              <a:t>工资单系统的定义</a:t>
            </a:r>
            <a:r>
              <a:rPr lang="en-US" altLang="zh-CN" sz="2400" b="1" smtClean="0"/>
              <a:t>----</a:t>
            </a:r>
            <a:r>
              <a:rPr lang="zh-CN" altLang="en-US" sz="2400" b="1" smtClean="0"/>
              <a:t>主要由活动和边界组成</a:t>
            </a:r>
            <a:r>
              <a:rPr lang="en-US" altLang="zh-CN" sz="2400" b="1" smtClean="0"/>
              <a:t>, </a:t>
            </a:r>
            <a:r>
              <a:rPr lang="zh-CN" altLang="en-US" sz="2400" b="1" smtClean="0"/>
              <a:t>若再细分</a:t>
            </a:r>
          </a:p>
          <a:p>
            <a:pPr eaLnBrk="1" hangingPunct="1">
              <a:buFontTx/>
              <a:buNone/>
            </a:pPr>
            <a:r>
              <a:rPr lang="zh-CN" altLang="en-US" sz="2400" b="1" smtClean="0"/>
              <a:t>                   活动成系列动作时</a:t>
            </a:r>
            <a:r>
              <a:rPr lang="en-US" altLang="zh-CN" sz="2400" b="1" smtClean="0"/>
              <a:t>,</a:t>
            </a:r>
            <a:r>
              <a:rPr lang="zh-CN" altLang="en-US" sz="2400" b="1" smtClean="0"/>
              <a:t>可以得到对象极其关系的定义</a:t>
            </a:r>
          </a:p>
        </p:txBody>
      </p:sp>
      <p:grpSp>
        <p:nvGrpSpPr>
          <p:cNvPr id="104453" name="Group 4"/>
          <p:cNvGrpSpPr>
            <a:grpSpLocks/>
          </p:cNvGrpSpPr>
          <p:nvPr/>
        </p:nvGrpSpPr>
        <p:grpSpPr bwMode="auto">
          <a:xfrm>
            <a:off x="685800" y="2895600"/>
            <a:ext cx="8382000" cy="3886200"/>
            <a:chOff x="192" y="2304"/>
            <a:chExt cx="5280" cy="1968"/>
          </a:xfrm>
        </p:grpSpPr>
        <p:pic>
          <p:nvPicPr>
            <p:cNvPr id="104454" name="Picture 5" descr="BS00580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92" y="2352"/>
              <a:ext cx="961" cy="8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4455" name="Picture 6" descr="PE01931_"/>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344" y="3072"/>
              <a:ext cx="768" cy="6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4456" name="Picture 7" descr="PE01194_"/>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448" y="3024"/>
              <a:ext cx="1059" cy="6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4457" name="Picture 8" descr="BS01580_"/>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704" y="2304"/>
              <a:ext cx="676" cy="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4458" name="Text Box 9"/>
            <p:cNvSpPr txBox="1">
              <a:spLocks noChangeArrowheads="1"/>
            </p:cNvSpPr>
            <p:nvPr/>
          </p:nvSpPr>
          <p:spPr bwMode="auto">
            <a:xfrm>
              <a:off x="768" y="2352"/>
              <a:ext cx="1056"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2400" b="0">
                  <a:latin typeface="Times New Roman" panose="02020603050405020304" pitchFamily="18" charset="0"/>
                </a:rPr>
                <a:t>computer</a:t>
              </a:r>
            </a:p>
          </p:txBody>
        </p:sp>
        <p:sp>
          <p:nvSpPr>
            <p:cNvPr id="104459" name="Text Box 10"/>
            <p:cNvSpPr txBox="1">
              <a:spLocks noChangeArrowheads="1"/>
            </p:cNvSpPr>
            <p:nvPr/>
          </p:nvSpPr>
          <p:spPr bwMode="auto">
            <a:xfrm>
              <a:off x="960" y="3648"/>
              <a:ext cx="1440"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2400" b="0" dirty="0">
                  <a:latin typeface="Times New Roman" panose="02020603050405020304" pitchFamily="18" charset="0"/>
                </a:rPr>
                <a:t>Date validation</a:t>
              </a:r>
            </a:p>
          </p:txBody>
        </p:sp>
        <p:sp>
          <p:nvSpPr>
            <p:cNvPr id="104460" name="Text Box 11"/>
            <p:cNvSpPr txBox="1">
              <a:spLocks noChangeArrowheads="1"/>
            </p:cNvSpPr>
            <p:nvPr/>
          </p:nvSpPr>
          <p:spPr bwMode="auto">
            <a:xfrm>
              <a:off x="2448" y="3696"/>
              <a:ext cx="960"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2400" b="0">
                  <a:latin typeface="Times New Roman" panose="02020603050405020304" pitchFamily="18" charset="0"/>
                </a:rPr>
                <a:t>calculation</a:t>
              </a:r>
            </a:p>
          </p:txBody>
        </p:sp>
        <p:sp>
          <p:nvSpPr>
            <p:cNvPr id="104461" name="Text Box 12"/>
            <p:cNvSpPr txBox="1">
              <a:spLocks noChangeArrowheads="1"/>
            </p:cNvSpPr>
            <p:nvPr/>
          </p:nvSpPr>
          <p:spPr bwMode="auto">
            <a:xfrm>
              <a:off x="3552" y="3648"/>
              <a:ext cx="1152"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2400" b="0">
                  <a:latin typeface="Times New Roman" panose="02020603050405020304" pitchFamily="18" charset="0"/>
                </a:rPr>
                <a:t>printing</a:t>
              </a:r>
            </a:p>
          </p:txBody>
        </p:sp>
        <p:sp>
          <p:nvSpPr>
            <p:cNvPr id="104462" name="Text Box 13"/>
            <p:cNvSpPr txBox="1">
              <a:spLocks noChangeArrowheads="1"/>
            </p:cNvSpPr>
            <p:nvPr/>
          </p:nvSpPr>
          <p:spPr bwMode="auto">
            <a:xfrm>
              <a:off x="4176" y="2448"/>
              <a:ext cx="62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2400" b="0">
                  <a:latin typeface="Times New Roman" panose="02020603050405020304" pitchFamily="18" charset="0"/>
                </a:rPr>
                <a:t>mail</a:t>
              </a:r>
            </a:p>
          </p:txBody>
        </p:sp>
        <p:sp>
          <p:nvSpPr>
            <p:cNvPr id="104463" name="Oval 14"/>
            <p:cNvSpPr>
              <a:spLocks noChangeArrowheads="1"/>
            </p:cNvSpPr>
            <p:nvPr/>
          </p:nvSpPr>
          <p:spPr bwMode="auto">
            <a:xfrm>
              <a:off x="816" y="2784"/>
              <a:ext cx="4176" cy="1488"/>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endParaRPr lang="zh-CN" altLang="en-US" sz="2400"/>
            </a:p>
          </p:txBody>
        </p:sp>
        <p:sp>
          <p:nvSpPr>
            <p:cNvPr id="104464" name="Freeform 15"/>
            <p:cNvSpPr>
              <a:spLocks/>
            </p:cNvSpPr>
            <p:nvPr/>
          </p:nvSpPr>
          <p:spPr bwMode="auto">
            <a:xfrm>
              <a:off x="200" y="3024"/>
              <a:ext cx="616" cy="672"/>
            </a:xfrm>
            <a:custGeom>
              <a:avLst/>
              <a:gdLst>
                <a:gd name="T0" fmla="*/ 88 w 616"/>
                <a:gd name="T1" fmla="*/ 0 h 672"/>
                <a:gd name="T2" fmla="*/ 88 w 616"/>
                <a:gd name="T3" fmla="*/ 480 h 672"/>
                <a:gd name="T4" fmla="*/ 616 w 616"/>
                <a:gd name="T5" fmla="*/ 672 h 672"/>
                <a:gd name="T6" fmla="*/ 0 60000 65536"/>
                <a:gd name="T7" fmla="*/ 0 60000 65536"/>
                <a:gd name="T8" fmla="*/ 0 60000 65536"/>
                <a:gd name="T9" fmla="*/ 0 w 616"/>
                <a:gd name="T10" fmla="*/ 0 h 672"/>
                <a:gd name="T11" fmla="*/ 616 w 616"/>
                <a:gd name="T12" fmla="*/ 672 h 672"/>
              </a:gdLst>
              <a:ahLst/>
              <a:cxnLst>
                <a:cxn ang="T6">
                  <a:pos x="T0" y="T1"/>
                </a:cxn>
                <a:cxn ang="T7">
                  <a:pos x="T2" y="T3"/>
                </a:cxn>
                <a:cxn ang="T8">
                  <a:pos x="T4" y="T5"/>
                </a:cxn>
              </a:cxnLst>
              <a:rect l="T9" t="T10" r="T11" b="T12"/>
              <a:pathLst>
                <a:path w="616" h="672">
                  <a:moveTo>
                    <a:pt x="88" y="0"/>
                  </a:moveTo>
                  <a:cubicBezTo>
                    <a:pt x="44" y="184"/>
                    <a:pt x="0" y="368"/>
                    <a:pt x="88" y="480"/>
                  </a:cubicBezTo>
                  <a:cubicBezTo>
                    <a:pt x="176" y="592"/>
                    <a:pt x="528" y="640"/>
                    <a:pt x="616" y="672"/>
                  </a:cubicBezTo>
                </a:path>
              </a:pathLst>
            </a:custGeom>
            <a:noFill/>
            <a:ln w="25400" cap="flat" cmpd="sng">
              <a:solidFill>
                <a:schemeClr val="tx1"/>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04465" name="Text Box 16"/>
            <p:cNvSpPr txBox="1">
              <a:spLocks noChangeArrowheads="1"/>
            </p:cNvSpPr>
            <p:nvPr/>
          </p:nvSpPr>
          <p:spPr bwMode="auto">
            <a:xfrm>
              <a:off x="288" y="3072"/>
              <a:ext cx="960" cy="3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b="0">
                  <a:latin typeface="Times New Roman" panose="02020603050405020304" pitchFamily="18" charset="0"/>
                </a:rPr>
                <a:t>Pay information</a:t>
              </a:r>
            </a:p>
          </p:txBody>
        </p:sp>
        <p:sp>
          <p:nvSpPr>
            <p:cNvPr id="104466" name="Freeform 17"/>
            <p:cNvSpPr>
              <a:spLocks/>
            </p:cNvSpPr>
            <p:nvPr/>
          </p:nvSpPr>
          <p:spPr bwMode="auto">
            <a:xfrm>
              <a:off x="4896" y="2928"/>
              <a:ext cx="496" cy="632"/>
            </a:xfrm>
            <a:custGeom>
              <a:avLst/>
              <a:gdLst>
                <a:gd name="T0" fmla="*/ 0 w 496"/>
                <a:gd name="T1" fmla="*/ 624 h 632"/>
                <a:gd name="T2" fmla="*/ 432 w 496"/>
                <a:gd name="T3" fmla="*/ 528 h 632"/>
                <a:gd name="T4" fmla="*/ 384 w 496"/>
                <a:gd name="T5" fmla="*/ 0 h 632"/>
                <a:gd name="T6" fmla="*/ 0 60000 65536"/>
                <a:gd name="T7" fmla="*/ 0 60000 65536"/>
                <a:gd name="T8" fmla="*/ 0 60000 65536"/>
                <a:gd name="T9" fmla="*/ 0 w 496"/>
                <a:gd name="T10" fmla="*/ 0 h 632"/>
                <a:gd name="T11" fmla="*/ 496 w 496"/>
                <a:gd name="T12" fmla="*/ 632 h 632"/>
              </a:gdLst>
              <a:ahLst/>
              <a:cxnLst>
                <a:cxn ang="T6">
                  <a:pos x="T0" y="T1"/>
                </a:cxn>
                <a:cxn ang="T7">
                  <a:pos x="T2" y="T3"/>
                </a:cxn>
                <a:cxn ang="T8">
                  <a:pos x="T4" y="T5"/>
                </a:cxn>
              </a:cxnLst>
              <a:rect l="T9" t="T10" r="T11" b="T12"/>
              <a:pathLst>
                <a:path w="496" h="632">
                  <a:moveTo>
                    <a:pt x="0" y="624"/>
                  </a:moveTo>
                  <a:cubicBezTo>
                    <a:pt x="184" y="628"/>
                    <a:pt x="368" y="632"/>
                    <a:pt x="432" y="528"/>
                  </a:cubicBezTo>
                  <a:cubicBezTo>
                    <a:pt x="496" y="424"/>
                    <a:pt x="392" y="88"/>
                    <a:pt x="384" y="0"/>
                  </a:cubicBezTo>
                </a:path>
              </a:pathLst>
            </a:custGeom>
            <a:noFill/>
            <a:ln w="25400" cap="flat" cmpd="sng">
              <a:solidFill>
                <a:schemeClr val="tx1"/>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04467" name="Text Box 18"/>
            <p:cNvSpPr txBox="1">
              <a:spLocks noChangeArrowheads="1"/>
            </p:cNvSpPr>
            <p:nvPr/>
          </p:nvSpPr>
          <p:spPr bwMode="auto">
            <a:xfrm>
              <a:off x="4848" y="2976"/>
              <a:ext cx="624" cy="3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b="0">
                  <a:latin typeface="Times New Roman" panose="02020603050405020304" pitchFamily="18" charset="0"/>
                </a:rPr>
                <a:t>Pay checks</a:t>
              </a:r>
            </a:p>
          </p:txBody>
        </p:sp>
        <p:sp>
          <p:nvSpPr>
            <p:cNvPr id="104468" name="Line 19"/>
            <p:cNvSpPr>
              <a:spLocks noChangeShapeType="1"/>
            </p:cNvSpPr>
            <p:nvPr/>
          </p:nvSpPr>
          <p:spPr bwMode="auto">
            <a:xfrm>
              <a:off x="2112" y="3456"/>
              <a:ext cx="240"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4469" name="Line 20"/>
            <p:cNvSpPr>
              <a:spLocks noChangeShapeType="1"/>
            </p:cNvSpPr>
            <p:nvPr/>
          </p:nvSpPr>
          <p:spPr bwMode="auto">
            <a:xfrm>
              <a:off x="3504" y="3456"/>
              <a:ext cx="288"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4470" name="Freeform 21"/>
            <p:cNvSpPr>
              <a:spLocks/>
            </p:cNvSpPr>
            <p:nvPr/>
          </p:nvSpPr>
          <p:spPr bwMode="auto">
            <a:xfrm>
              <a:off x="2112" y="2448"/>
              <a:ext cx="336" cy="384"/>
            </a:xfrm>
            <a:custGeom>
              <a:avLst/>
              <a:gdLst>
                <a:gd name="T0" fmla="*/ 336 w 336"/>
                <a:gd name="T1" fmla="*/ 0 h 384"/>
                <a:gd name="T2" fmla="*/ 48 w 336"/>
                <a:gd name="T3" fmla="*/ 96 h 384"/>
                <a:gd name="T4" fmla="*/ 48 w 336"/>
                <a:gd name="T5" fmla="*/ 384 h 384"/>
                <a:gd name="T6" fmla="*/ 0 60000 65536"/>
                <a:gd name="T7" fmla="*/ 0 60000 65536"/>
                <a:gd name="T8" fmla="*/ 0 60000 65536"/>
                <a:gd name="T9" fmla="*/ 0 w 336"/>
                <a:gd name="T10" fmla="*/ 0 h 384"/>
                <a:gd name="T11" fmla="*/ 336 w 336"/>
                <a:gd name="T12" fmla="*/ 384 h 384"/>
              </a:gdLst>
              <a:ahLst/>
              <a:cxnLst>
                <a:cxn ang="T6">
                  <a:pos x="T0" y="T1"/>
                </a:cxn>
                <a:cxn ang="T7">
                  <a:pos x="T2" y="T3"/>
                </a:cxn>
                <a:cxn ang="T8">
                  <a:pos x="T4" y="T5"/>
                </a:cxn>
              </a:cxnLst>
              <a:rect l="T9" t="T10" r="T11" b="T12"/>
              <a:pathLst>
                <a:path w="336" h="384">
                  <a:moveTo>
                    <a:pt x="336" y="0"/>
                  </a:moveTo>
                  <a:cubicBezTo>
                    <a:pt x="216" y="16"/>
                    <a:pt x="96" y="32"/>
                    <a:pt x="48" y="96"/>
                  </a:cubicBezTo>
                  <a:cubicBezTo>
                    <a:pt x="0" y="160"/>
                    <a:pt x="48" y="336"/>
                    <a:pt x="48" y="384"/>
                  </a:cubicBezTo>
                </a:path>
              </a:pathLst>
            </a:custGeom>
            <a:noFill/>
            <a:ln w="25400" cap="flat" cmpd="sng">
              <a:solidFill>
                <a:schemeClr val="tx1"/>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04471" name="Text Box 22"/>
            <p:cNvSpPr txBox="1">
              <a:spLocks noChangeArrowheads="1"/>
            </p:cNvSpPr>
            <p:nvPr/>
          </p:nvSpPr>
          <p:spPr bwMode="auto">
            <a:xfrm>
              <a:off x="2352" y="2304"/>
              <a:ext cx="1584"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2400">
                  <a:latin typeface="Times New Roman" panose="02020603050405020304" pitchFamily="18" charset="0"/>
                </a:rPr>
                <a:t>System boundary</a:t>
              </a:r>
            </a:p>
          </p:txBody>
        </p:sp>
        <p:graphicFrame>
          <p:nvGraphicFramePr>
            <p:cNvPr id="104472" name="Object 23"/>
            <p:cNvGraphicFramePr>
              <a:graphicFrameLocks noChangeAspect="1"/>
            </p:cNvGraphicFramePr>
            <p:nvPr/>
          </p:nvGraphicFramePr>
          <p:xfrm>
            <a:off x="3840" y="3072"/>
            <a:ext cx="672" cy="584"/>
          </p:xfrm>
          <a:graphic>
            <a:graphicData uri="http://schemas.openxmlformats.org/presentationml/2006/ole">
              <mc:AlternateContent xmlns:mc="http://schemas.openxmlformats.org/markup-compatibility/2006">
                <mc:Choice xmlns:v="urn:schemas-microsoft-com:vml" Requires="v">
                  <p:oleObj spid="_x0000_s104528" name="Visio" r:id="rId8" imgW="1690777" imgH="1467928" progId="Visio.Drawing.6">
                    <p:embed/>
                  </p:oleObj>
                </mc:Choice>
                <mc:Fallback>
                  <p:oleObj name="Visio" r:id="rId8" imgW="1690777" imgH="1467928" progId="Visio.Drawing.6">
                    <p:embed/>
                    <p:pic>
                      <p:nvPicPr>
                        <p:cNvPr id="0" name="Object 2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840" y="3072"/>
                          <a:ext cx="672" cy="5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69B9EAEC-D815-480B-BFAF-A1C94ECBE3AA}" type="slidenum">
              <a:rPr kumimoji="0" lang="en-US" altLang="zh-CN" sz="2600" smtClean="0">
                <a:solidFill>
                  <a:schemeClr val="bg1"/>
                </a:solidFill>
              </a:rPr>
              <a:pPr>
                <a:spcBef>
                  <a:spcPct val="0"/>
                </a:spcBef>
                <a:buClrTx/>
                <a:buSzTx/>
                <a:buFontTx/>
                <a:buNone/>
              </a:pPr>
              <a:t>63</a:t>
            </a:fld>
            <a:endParaRPr kumimoji="0" lang="en-US" altLang="zh-CN" sz="2600" smtClean="0">
              <a:solidFill>
                <a:schemeClr val="bg1"/>
              </a:solidFill>
            </a:endParaRPr>
          </a:p>
        </p:txBody>
      </p:sp>
      <p:sp>
        <p:nvSpPr>
          <p:cNvPr id="106499" name="Rectangle 2"/>
          <p:cNvSpPr>
            <a:spLocks noGrp="1" noChangeArrowheads="1"/>
          </p:cNvSpPr>
          <p:nvPr>
            <p:ph type="title"/>
          </p:nvPr>
        </p:nvSpPr>
        <p:spPr/>
        <p:txBody>
          <a:bodyPr/>
          <a:lstStyle/>
          <a:p>
            <a:pPr eaLnBrk="1" hangingPunct="1"/>
            <a:r>
              <a:rPr lang="en-US" altLang="zh-CN" sz="3200" smtClean="0"/>
              <a:t>Chapter 1  Why Software Engineering</a:t>
            </a:r>
          </a:p>
        </p:txBody>
      </p:sp>
      <p:sp>
        <p:nvSpPr>
          <p:cNvPr id="106500" name="Rectangle 3"/>
          <p:cNvSpPr>
            <a:spLocks noGrp="1" noChangeArrowheads="1"/>
          </p:cNvSpPr>
          <p:nvPr>
            <p:ph type="body" idx="1"/>
          </p:nvPr>
        </p:nvSpPr>
        <p:spPr>
          <a:xfrm>
            <a:off x="762000" y="1752600"/>
            <a:ext cx="8382000" cy="5105400"/>
          </a:xfrm>
        </p:spPr>
        <p:txBody>
          <a:bodyPr/>
          <a:lstStyle/>
          <a:p>
            <a:pPr eaLnBrk="1" hangingPunct="1">
              <a:lnSpc>
                <a:spcPct val="80000"/>
              </a:lnSpc>
              <a:buFontTx/>
              <a:buNone/>
            </a:pPr>
            <a:r>
              <a:rPr lang="en-US" altLang="zh-CN" sz="2400" b="1" smtClean="0">
                <a:solidFill>
                  <a:schemeClr val="bg2"/>
                </a:solidFill>
                <a:sym typeface="Wingdings 2" panose="05020102010507070707" pitchFamily="18" charset="2"/>
              </a:rPr>
              <a:t> B: Relationship and the System Boundary</a:t>
            </a:r>
          </a:p>
          <a:p>
            <a:pPr eaLnBrk="1" hangingPunct="1">
              <a:lnSpc>
                <a:spcPct val="80000"/>
              </a:lnSpc>
              <a:buFontTx/>
              <a:buNone/>
            </a:pPr>
            <a:r>
              <a:rPr lang="en-US" altLang="zh-CN" sz="2400" b="1" smtClean="0">
                <a:solidFill>
                  <a:schemeClr val="bg2"/>
                </a:solidFill>
                <a:sym typeface="Wingdings 2" panose="05020102010507070707" pitchFamily="18" charset="2"/>
              </a:rPr>
              <a:t>      relationship : a description among entities and</a:t>
            </a:r>
          </a:p>
          <a:p>
            <a:pPr eaLnBrk="1" hangingPunct="1">
              <a:lnSpc>
                <a:spcPct val="80000"/>
              </a:lnSpc>
              <a:buFontTx/>
              <a:buNone/>
            </a:pPr>
            <a:r>
              <a:rPr lang="en-US" altLang="zh-CN" sz="2400" b="1" smtClean="0">
                <a:solidFill>
                  <a:schemeClr val="bg2"/>
                </a:solidFill>
                <a:sym typeface="Wingdings 2" panose="05020102010507070707" pitchFamily="18" charset="2"/>
              </a:rPr>
              <a:t>                             activities(</a:t>
            </a:r>
            <a:r>
              <a:rPr lang="zh-CN" altLang="en-US" sz="2400" b="1" smtClean="0">
                <a:solidFill>
                  <a:schemeClr val="bg2"/>
                </a:solidFill>
                <a:sym typeface="Wingdings 2" panose="05020102010507070707" pitchFamily="18" charset="2"/>
              </a:rPr>
              <a:t>对实体和活动中数据项及动作的</a:t>
            </a:r>
          </a:p>
          <a:p>
            <a:pPr eaLnBrk="1" hangingPunct="1">
              <a:lnSpc>
                <a:spcPct val="80000"/>
              </a:lnSpc>
              <a:buFontTx/>
              <a:buNone/>
            </a:pPr>
            <a:r>
              <a:rPr lang="zh-CN" altLang="en-US" sz="2400" b="1" smtClean="0">
                <a:solidFill>
                  <a:schemeClr val="bg2"/>
                </a:solidFill>
                <a:sym typeface="Wingdings 2" panose="05020102010507070707" pitchFamily="18" charset="2"/>
              </a:rPr>
              <a:t>                             相互关系的描述</a:t>
            </a:r>
            <a:r>
              <a:rPr lang="en-US" altLang="zh-CN" sz="2400" b="1" smtClean="0">
                <a:solidFill>
                  <a:schemeClr val="bg2"/>
                </a:solidFill>
                <a:sym typeface="Wingdings 2" panose="05020102010507070707" pitchFamily="18" charset="2"/>
              </a:rPr>
              <a:t>)</a:t>
            </a:r>
            <a:endParaRPr lang="en-US" altLang="zh-CN" b="1" smtClean="0">
              <a:solidFill>
                <a:srgbClr val="000000"/>
              </a:solidFill>
              <a:sym typeface="Wingdings 2" panose="05020102010507070707" pitchFamily="18" charset="2"/>
            </a:endParaRPr>
          </a:p>
          <a:p>
            <a:pPr eaLnBrk="1" hangingPunct="1">
              <a:lnSpc>
                <a:spcPct val="80000"/>
              </a:lnSpc>
              <a:buFontTx/>
              <a:buNone/>
            </a:pPr>
            <a:r>
              <a:rPr lang="en-US" altLang="zh-CN" sz="2400" b="1" smtClean="0">
                <a:solidFill>
                  <a:schemeClr val="bg2"/>
                </a:solidFill>
                <a:sym typeface="Wingdings 2" panose="05020102010507070707" pitchFamily="18" charset="2"/>
              </a:rPr>
              <a:t>      boundary : the scope(</a:t>
            </a:r>
            <a:r>
              <a:rPr lang="zh-CN" altLang="en-US" sz="2400" b="1" smtClean="0">
                <a:solidFill>
                  <a:schemeClr val="bg2"/>
                </a:solidFill>
                <a:sym typeface="Wingdings 2" panose="05020102010507070707" pitchFamily="18" charset="2"/>
              </a:rPr>
              <a:t>范围</a:t>
            </a:r>
            <a:r>
              <a:rPr lang="en-US" altLang="zh-CN" sz="2400" b="1" smtClean="0">
                <a:solidFill>
                  <a:schemeClr val="bg2"/>
                </a:solidFill>
                <a:sym typeface="Wingdings 2" panose="05020102010507070707" pitchFamily="18" charset="2"/>
              </a:rPr>
              <a:t>) of items and processing </a:t>
            </a:r>
          </a:p>
          <a:p>
            <a:pPr eaLnBrk="1" hangingPunct="1">
              <a:lnSpc>
                <a:spcPct val="80000"/>
              </a:lnSpc>
              <a:buFontTx/>
              <a:buNone/>
            </a:pPr>
            <a:r>
              <a:rPr lang="en-US" altLang="zh-CN" sz="2400" b="1" smtClean="0">
                <a:solidFill>
                  <a:schemeClr val="bg2"/>
                </a:solidFill>
                <a:sym typeface="Wingdings 2" panose="05020102010507070707" pitchFamily="18" charset="2"/>
              </a:rPr>
              <a:t>     </a:t>
            </a:r>
            <a:r>
              <a:rPr lang="en-US" altLang="zh-CN" sz="2400" b="1" u="sng" smtClean="0">
                <a:solidFill>
                  <a:srgbClr val="FF0066"/>
                </a:solidFill>
                <a:sym typeface="Wingdings 2" panose="05020102010507070707" pitchFamily="18" charset="2"/>
              </a:rPr>
              <a:t>A system</a:t>
            </a:r>
            <a:r>
              <a:rPr lang="en-US" altLang="zh-CN" sz="2400" b="1" smtClean="0">
                <a:solidFill>
                  <a:schemeClr val="bg2"/>
                </a:solidFill>
                <a:sym typeface="Wingdings 2" panose="05020102010507070707" pitchFamily="18" charset="2"/>
              </a:rPr>
              <a:t> = </a:t>
            </a:r>
            <a:r>
              <a:rPr lang="en-US" altLang="zh-CN" sz="2400" b="1" smtClean="0">
                <a:solidFill>
                  <a:srgbClr val="0000FF"/>
                </a:solidFill>
                <a:sym typeface="Wingdings 2" panose="05020102010507070707" pitchFamily="18" charset="2"/>
              </a:rPr>
              <a:t>entities(</a:t>
            </a:r>
            <a:r>
              <a:rPr lang="zh-CN" altLang="en-US" sz="2400" b="1" smtClean="0">
                <a:solidFill>
                  <a:srgbClr val="0000FF"/>
                </a:solidFill>
                <a:sym typeface="Wingdings 2" panose="05020102010507070707" pitchFamily="18" charset="2"/>
              </a:rPr>
              <a:t>实体</a:t>
            </a:r>
            <a:r>
              <a:rPr lang="en-US" altLang="zh-CN" sz="2400" b="1" smtClean="0">
                <a:solidFill>
                  <a:srgbClr val="0000FF"/>
                </a:solidFill>
                <a:sym typeface="Wingdings 2" panose="05020102010507070707" pitchFamily="18" charset="2"/>
              </a:rPr>
              <a:t>) + activities(</a:t>
            </a:r>
            <a:r>
              <a:rPr lang="zh-CN" altLang="en-US" sz="2400" b="1" smtClean="0">
                <a:solidFill>
                  <a:srgbClr val="0000FF"/>
                </a:solidFill>
                <a:sym typeface="Wingdings 2" panose="05020102010507070707" pitchFamily="18" charset="2"/>
              </a:rPr>
              <a:t>活动</a:t>
            </a:r>
            <a:r>
              <a:rPr lang="en-US" altLang="zh-CN" sz="2400" b="1" smtClean="0">
                <a:solidFill>
                  <a:srgbClr val="0000FF"/>
                </a:solidFill>
                <a:sym typeface="Wingdings 2" panose="05020102010507070707" pitchFamily="18" charset="2"/>
              </a:rPr>
              <a:t>)  </a:t>
            </a:r>
          </a:p>
          <a:p>
            <a:pPr eaLnBrk="1" hangingPunct="1">
              <a:lnSpc>
                <a:spcPct val="80000"/>
              </a:lnSpc>
              <a:buFontTx/>
              <a:buNone/>
            </a:pPr>
            <a:r>
              <a:rPr lang="en-US" altLang="zh-CN" sz="2400" b="1" smtClean="0">
                <a:solidFill>
                  <a:srgbClr val="0000FF"/>
                </a:solidFill>
                <a:sym typeface="Wingdings 2" panose="05020102010507070707" pitchFamily="18" charset="2"/>
              </a:rPr>
              <a:t>                         + relationships(</a:t>
            </a:r>
            <a:r>
              <a:rPr lang="zh-CN" altLang="en-US" sz="2400" b="1" smtClean="0">
                <a:solidFill>
                  <a:srgbClr val="0000FF"/>
                </a:solidFill>
                <a:sym typeface="Wingdings 2" panose="05020102010507070707" pitchFamily="18" charset="2"/>
              </a:rPr>
              <a:t>关系</a:t>
            </a:r>
            <a:r>
              <a:rPr lang="en-US" altLang="zh-CN" sz="2400" b="1" smtClean="0">
                <a:solidFill>
                  <a:srgbClr val="0000FF"/>
                </a:solidFill>
                <a:sym typeface="Wingdings 2" panose="05020102010507070707" pitchFamily="18" charset="2"/>
              </a:rPr>
              <a:t>) + boundary(</a:t>
            </a:r>
            <a:r>
              <a:rPr lang="zh-CN" altLang="en-US" sz="2400" b="1" smtClean="0">
                <a:solidFill>
                  <a:srgbClr val="0000FF"/>
                </a:solidFill>
                <a:sym typeface="Wingdings 2" panose="05020102010507070707" pitchFamily="18" charset="2"/>
              </a:rPr>
              <a:t>边界</a:t>
            </a:r>
            <a:r>
              <a:rPr lang="en-US" altLang="zh-CN" sz="2400" b="1" smtClean="0">
                <a:solidFill>
                  <a:srgbClr val="0000FF"/>
                </a:solidFill>
                <a:sym typeface="Wingdings 2" panose="05020102010507070707" pitchFamily="18" charset="2"/>
              </a:rPr>
              <a:t>)</a:t>
            </a:r>
          </a:p>
          <a:p>
            <a:pPr eaLnBrk="1" hangingPunct="1">
              <a:lnSpc>
                <a:spcPct val="80000"/>
              </a:lnSpc>
              <a:buFontTx/>
              <a:buNone/>
            </a:pPr>
            <a:r>
              <a:rPr lang="en-US" altLang="zh-CN" sz="2400" b="1" smtClean="0">
                <a:sym typeface="Wingdings 2" panose="05020102010507070707" pitchFamily="18" charset="2"/>
              </a:rPr>
              <a:t> C: Example: Fig1.8----Respiratory system     (P18)</a:t>
            </a:r>
          </a:p>
          <a:p>
            <a:pPr eaLnBrk="1" hangingPunct="1">
              <a:lnSpc>
                <a:spcPct val="80000"/>
              </a:lnSpc>
              <a:buFontTx/>
              <a:buNone/>
            </a:pPr>
            <a:r>
              <a:rPr lang="en-US" altLang="zh-CN" b="1" smtClean="0">
                <a:solidFill>
                  <a:schemeClr val="bg2"/>
                </a:solidFill>
                <a:sym typeface="Wingdings 2" panose="05020102010507070707" pitchFamily="18" charset="2"/>
              </a:rPr>
              <a:t> Interrelated Systems</a:t>
            </a:r>
            <a:r>
              <a:rPr lang="zh-CN" altLang="en-US" b="1" smtClean="0">
                <a:solidFill>
                  <a:schemeClr val="bg2"/>
                </a:solidFill>
                <a:sym typeface="Wingdings 2" panose="05020102010507070707" pitchFamily="18" charset="2"/>
              </a:rPr>
              <a:t>（相互关联影响的系统）</a:t>
            </a:r>
          </a:p>
          <a:p>
            <a:pPr eaLnBrk="1" hangingPunct="1">
              <a:lnSpc>
                <a:spcPct val="80000"/>
              </a:lnSpc>
              <a:buFontTx/>
              <a:buNone/>
            </a:pPr>
            <a:r>
              <a:rPr lang="zh-CN" altLang="en-US" sz="2400" b="1" smtClean="0">
                <a:solidFill>
                  <a:schemeClr val="bg2"/>
                </a:solidFill>
                <a:sym typeface="Wingdings 2" panose="05020102010507070707" pitchFamily="18" charset="2"/>
              </a:rPr>
              <a:t> </a:t>
            </a:r>
            <a:r>
              <a:rPr lang="en-US" altLang="zh-CN" sz="2400" b="1" smtClean="0">
                <a:solidFill>
                  <a:schemeClr val="bg2"/>
                </a:solidFill>
                <a:sym typeface="Wingdings 2" panose="05020102010507070707" pitchFamily="18" charset="2"/>
              </a:rPr>
              <a:t>A</a:t>
            </a:r>
            <a:r>
              <a:rPr lang="en-US" altLang="zh-CN" sz="2400" b="1" smtClean="0">
                <a:solidFill>
                  <a:srgbClr val="0000FF"/>
                </a:solidFill>
                <a:sym typeface="Wingdings 2" panose="05020102010507070707" pitchFamily="18" charset="2"/>
              </a:rPr>
              <a:t>: Describing boundary(</a:t>
            </a:r>
            <a:r>
              <a:rPr lang="zh-CN" altLang="en-US" sz="2400" b="1" smtClean="0">
                <a:solidFill>
                  <a:srgbClr val="0000FF"/>
                </a:solidFill>
                <a:sym typeface="Wingdings 2" panose="05020102010507070707" pitchFamily="18" charset="2"/>
              </a:rPr>
              <a:t>刻画边界</a:t>
            </a:r>
            <a:r>
              <a:rPr lang="en-US" altLang="zh-CN" sz="2400" b="1" smtClean="0">
                <a:solidFill>
                  <a:srgbClr val="0000FF"/>
                </a:solidFill>
                <a:sym typeface="Wingdings 2" panose="05020102010507070707" pitchFamily="18" charset="2"/>
              </a:rPr>
              <a:t>) is important </a:t>
            </a:r>
          </a:p>
          <a:p>
            <a:pPr eaLnBrk="1" hangingPunct="1">
              <a:lnSpc>
                <a:spcPct val="80000"/>
              </a:lnSpc>
              <a:buFontTx/>
              <a:buNone/>
            </a:pPr>
            <a:r>
              <a:rPr lang="en-US" altLang="zh-CN" sz="2400" b="1" smtClean="0">
                <a:solidFill>
                  <a:schemeClr val="bg2"/>
                </a:solidFill>
                <a:sym typeface="Wingdings 2" panose="05020102010507070707" pitchFamily="18" charset="2"/>
              </a:rPr>
              <a:t>      assumption : large system = {small subsystems with</a:t>
            </a:r>
          </a:p>
          <a:p>
            <a:pPr eaLnBrk="1" hangingPunct="1">
              <a:lnSpc>
                <a:spcPct val="80000"/>
              </a:lnSpc>
              <a:buFontTx/>
              <a:buNone/>
            </a:pPr>
            <a:r>
              <a:rPr lang="en-US" altLang="zh-CN" sz="2400" b="1" smtClean="0">
                <a:solidFill>
                  <a:schemeClr val="bg2"/>
                </a:solidFill>
                <a:sym typeface="Wingdings 2" panose="05020102010507070707" pitchFamily="18" charset="2"/>
              </a:rPr>
              <a:t>                            their own boundaries and relationships}</a:t>
            </a:r>
          </a:p>
          <a:p>
            <a:pPr eaLnBrk="1" hangingPunct="1">
              <a:lnSpc>
                <a:spcPct val="80000"/>
              </a:lnSpc>
              <a:buFontTx/>
              <a:buNone/>
            </a:pPr>
            <a:r>
              <a:rPr lang="en-US" altLang="zh-CN" sz="2400" b="1" smtClean="0">
                <a:solidFill>
                  <a:schemeClr val="bg2"/>
                </a:solidFill>
                <a:sym typeface="Wingdings 2" panose="05020102010507070707" pitchFamily="18" charset="2"/>
              </a:rPr>
              <a:t>                             -------is reasonable </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2D7678DE-49D5-4BA9-A38D-06E4A181B792}" type="slidenum">
              <a:rPr kumimoji="0" lang="en-US" altLang="zh-CN" sz="2600" smtClean="0">
                <a:solidFill>
                  <a:schemeClr val="bg1"/>
                </a:solidFill>
              </a:rPr>
              <a:pPr>
                <a:spcBef>
                  <a:spcPct val="0"/>
                </a:spcBef>
                <a:buClrTx/>
                <a:buSzTx/>
                <a:buFontTx/>
                <a:buNone/>
              </a:pPr>
              <a:t>64</a:t>
            </a:fld>
            <a:endParaRPr kumimoji="0" lang="en-US" altLang="zh-CN" sz="2600" smtClean="0">
              <a:solidFill>
                <a:schemeClr val="bg1"/>
              </a:solidFill>
            </a:endParaRPr>
          </a:p>
        </p:txBody>
      </p:sp>
      <p:sp>
        <p:nvSpPr>
          <p:cNvPr id="108547" name="Rectangle 2"/>
          <p:cNvSpPr>
            <a:spLocks noGrp="1" noChangeArrowheads="1"/>
          </p:cNvSpPr>
          <p:nvPr>
            <p:ph type="title"/>
          </p:nvPr>
        </p:nvSpPr>
        <p:spPr/>
        <p:txBody>
          <a:bodyPr/>
          <a:lstStyle/>
          <a:p>
            <a:pPr eaLnBrk="1" hangingPunct="1"/>
            <a:r>
              <a:rPr lang="en-US" altLang="zh-CN" sz="3200" smtClean="0"/>
              <a:t>Chapter 1  Why Software Engineering</a:t>
            </a:r>
          </a:p>
        </p:txBody>
      </p:sp>
      <p:sp>
        <p:nvSpPr>
          <p:cNvPr id="108548" name="Rectangle 3"/>
          <p:cNvSpPr>
            <a:spLocks noGrp="1" noChangeArrowheads="1"/>
          </p:cNvSpPr>
          <p:nvPr>
            <p:ph type="body" idx="1"/>
          </p:nvPr>
        </p:nvSpPr>
        <p:spPr>
          <a:xfrm>
            <a:off x="762000" y="1676400"/>
            <a:ext cx="8382000" cy="5181600"/>
          </a:xfrm>
        </p:spPr>
        <p:txBody>
          <a:bodyPr/>
          <a:lstStyle/>
          <a:p>
            <a:pPr eaLnBrk="1" hangingPunct="1">
              <a:buFontTx/>
              <a:buNone/>
            </a:pPr>
            <a:r>
              <a:rPr lang="en-US" altLang="zh-CN" sz="2400" b="1" smtClean="0"/>
              <a:t>B: Example : water-monitoring system(</a:t>
            </a:r>
            <a:r>
              <a:rPr lang="zh-CN" altLang="en-US" sz="2400" b="1" smtClean="0"/>
              <a:t>水文监控系统</a:t>
            </a:r>
            <a:r>
              <a:rPr lang="en-US" altLang="zh-CN" sz="2400" b="1" smtClean="0"/>
              <a:t>) </a:t>
            </a:r>
          </a:p>
          <a:p>
            <a:pPr eaLnBrk="1" hangingPunct="1">
              <a:buFontTx/>
              <a:buNone/>
            </a:pPr>
            <a:r>
              <a:rPr lang="en-US" altLang="zh-CN" sz="2400" b="1" smtClean="0"/>
              <a:t>                ----Fig 1.10 Layers of software architecture </a:t>
            </a:r>
          </a:p>
          <a:p>
            <a:pPr eaLnBrk="1" hangingPunct="1">
              <a:buFontTx/>
              <a:buNone/>
            </a:pPr>
            <a:endParaRPr lang="en-US" altLang="zh-CN" sz="2400" b="1" smtClean="0"/>
          </a:p>
          <a:p>
            <a:pPr eaLnBrk="1" hangingPunct="1">
              <a:buFontTx/>
              <a:buNone/>
            </a:pPr>
            <a:endParaRPr lang="en-US" altLang="zh-CN" sz="2400" b="1" smtClean="0"/>
          </a:p>
        </p:txBody>
      </p:sp>
      <p:graphicFrame>
        <p:nvGraphicFramePr>
          <p:cNvPr id="108549" name="Object 4"/>
          <p:cNvGraphicFramePr>
            <a:graphicFrameLocks noChangeAspect="1"/>
          </p:cNvGraphicFramePr>
          <p:nvPr/>
        </p:nvGraphicFramePr>
        <p:xfrm>
          <a:off x="530225" y="2133600"/>
          <a:ext cx="8616950" cy="4722813"/>
        </p:xfrm>
        <a:graphic>
          <a:graphicData uri="http://schemas.openxmlformats.org/presentationml/2006/ole">
            <mc:AlternateContent xmlns:mc="http://schemas.openxmlformats.org/markup-compatibility/2006">
              <mc:Choice xmlns:v="urn:schemas-microsoft-com:vml" Requires="v">
                <p:oleObj spid="_x0000_s108605" name="Picture" r:id="rId4" imgW="4920996" imgH="2868168" progId="Word.Picture.8">
                  <p:embed/>
                </p:oleObj>
              </mc:Choice>
              <mc:Fallback>
                <p:oleObj name="Picture" r:id="rId4" imgW="4920996" imgH="2868168" progId="Word.Picture.8">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0225" y="2133600"/>
                        <a:ext cx="8616950" cy="4722813"/>
                      </a:xfrm>
                      <a:prstGeom prst="rect">
                        <a:avLst/>
                      </a:prstGeom>
                      <a:solidFill>
                        <a:srgbClr val="CC99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文本框 1"/>
          <p:cNvSpPr txBox="1"/>
          <p:nvPr/>
        </p:nvSpPr>
        <p:spPr>
          <a:xfrm>
            <a:off x="57562" y="2780928"/>
            <a:ext cx="553998" cy="2592288"/>
          </a:xfrm>
          <a:prstGeom prst="rect">
            <a:avLst/>
          </a:prstGeom>
          <a:solidFill>
            <a:schemeClr val="bg1">
              <a:lumMod val="75000"/>
            </a:schemeClr>
          </a:solidFill>
          <a:ln w="25400">
            <a:solidFill>
              <a:schemeClr val="tx1"/>
            </a:solidFill>
          </a:ln>
        </p:spPr>
        <p:txBody>
          <a:bodyPr vert="eaVert" wrap="square" rtlCol="0">
            <a:spAutoFit/>
          </a:bodyPr>
          <a:lstStyle/>
          <a:p>
            <a:r>
              <a:rPr lang="zh-CN" altLang="en-US" dirty="0" smtClean="0"/>
              <a:t>按照数据层级设计</a:t>
            </a:r>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673DA8B3-9A05-419B-9F46-C4840200FE04}" type="slidenum">
              <a:rPr kumimoji="0" lang="en-US" altLang="zh-CN" sz="2600" smtClean="0">
                <a:solidFill>
                  <a:schemeClr val="bg1"/>
                </a:solidFill>
              </a:rPr>
              <a:pPr>
                <a:spcBef>
                  <a:spcPct val="0"/>
                </a:spcBef>
                <a:buClrTx/>
                <a:buSzTx/>
                <a:buFontTx/>
                <a:buNone/>
              </a:pPr>
              <a:t>65</a:t>
            </a:fld>
            <a:endParaRPr kumimoji="0" lang="en-US" altLang="zh-CN" sz="2600" smtClean="0">
              <a:solidFill>
                <a:schemeClr val="bg1"/>
              </a:solidFill>
            </a:endParaRPr>
          </a:p>
        </p:txBody>
      </p:sp>
      <p:sp>
        <p:nvSpPr>
          <p:cNvPr id="110595" name="Rectangle 2"/>
          <p:cNvSpPr>
            <a:spLocks noGrp="1" noChangeArrowheads="1"/>
          </p:cNvSpPr>
          <p:nvPr>
            <p:ph type="title"/>
          </p:nvPr>
        </p:nvSpPr>
        <p:spPr/>
        <p:txBody>
          <a:bodyPr/>
          <a:lstStyle/>
          <a:p>
            <a:pPr eaLnBrk="1" hangingPunct="1"/>
            <a:r>
              <a:rPr lang="en-US" altLang="zh-CN" sz="3200" smtClean="0"/>
              <a:t>Chapter 1  Why Software Engineering</a:t>
            </a:r>
          </a:p>
        </p:txBody>
      </p:sp>
      <p:sp>
        <p:nvSpPr>
          <p:cNvPr id="110596" name="Rectangle 3"/>
          <p:cNvSpPr>
            <a:spLocks noGrp="1" noChangeArrowheads="1"/>
          </p:cNvSpPr>
          <p:nvPr>
            <p:ph type="body" idx="1"/>
          </p:nvPr>
        </p:nvSpPr>
        <p:spPr>
          <a:xfrm>
            <a:off x="827088" y="6356350"/>
            <a:ext cx="8208962" cy="457200"/>
          </a:xfrm>
          <a:noFill/>
          <a:ln w="19050">
            <a:solidFill>
              <a:srgbClr val="800000"/>
            </a:solidFill>
            <a:miter lim="800000"/>
            <a:headEnd/>
            <a:tailEnd/>
          </a:ln>
        </p:spPr>
        <p:txBody>
          <a:bodyPr/>
          <a:lstStyle/>
          <a:p>
            <a:pPr eaLnBrk="1" hangingPunct="1">
              <a:lnSpc>
                <a:spcPct val="90000"/>
              </a:lnSpc>
              <a:buFontTx/>
              <a:buNone/>
            </a:pPr>
            <a:r>
              <a:rPr lang="zh-CN" altLang="en-US" sz="2400" b="1" smtClean="0"/>
              <a:t>开发可以由内而外</a:t>
            </a:r>
            <a:r>
              <a:rPr lang="en-US" altLang="zh-CN" sz="2400" b="1" smtClean="0"/>
              <a:t>, </a:t>
            </a:r>
            <a:r>
              <a:rPr lang="zh-CN" altLang="en-US" sz="2400" b="1" smtClean="0"/>
              <a:t>但设计最好得由大到小</a:t>
            </a:r>
            <a:r>
              <a:rPr lang="en-US" altLang="zh-CN" sz="2400" b="1" smtClean="0"/>
              <a:t>, </a:t>
            </a:r>
            <a:r>
              <a:rPr lang="zh-CN" altLang="en-US" sz="2400" b="1" smtClean="0"/>
              <a:t>这就带来了难度</a:t>
            </a:r>
          </a:p>
        </p:txBody>
      </p:sp>
      <p:grpSp>
        <p:nvGrpSpPr>
          <p:cNvPr id="2" name="Group 4"/>
          <p:cNvGrpSpPr>
            <a:grpSpLocks/>
          </p:cNvGrpSpPr>
          <p:nvPr/>
        </p:nvGrpSpPr>
        <p:grpSpPr bwMode="auto">
          <a:xfrm>
            <a:off x="827088" y="1581150"/>
            <a:ext cx="7848600" cy="4800600"/>
            <a:chOff x="720" y="2016"/>
            <a:chExt cx="4560" cy="2160"/>
          </a:xfrm>
        </p:grpSpPr>
        <p:sp>
          <p:nvSpPr>
            <p:cNvPr id="110610" name="Oval 5"/>
            <p:cNvSpPr>
              <a:spLocks noChangeArrowheads="1"/>
            </p:cNvSpPr>
            <p:nvPr/>
          </p:nvSpPr>
          <p:spPr bwMode="auto">
            <a:xfrm>
              <a:off x="720" y="2016"/>
              <a:ext cx="4560" cy="216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endParaRPr lang="zh-CN" altLang="en-US" sz="2400"/>
            </a:p>
          </p:txBody>
        </p:sp>
        <p:sp>
          <p:nvSpPr>
            <p:cNvPr id="110611" name="Text Box 6"/>
            <p:cNvSpPr txBox="1">
              <a:spLocks noChangeArrowheads="1"/>
            </p:cNvSpPr>
            <p:nvPr/>
          </p:nvSpPr>
          <p:spPr bwMode="auto">
            <a:xfrm>
              <a:off x="1920" y="2064"/>
              <a:ext cx="2208"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2000" b="0">
                  <a:solidFill>
                    <a:srgbClr val="000099"/>
                  </a:solidFill>
                  <a:latin typeface="Times New Roman" panose="02020603050405020304" pitchFamily="18" charset="0"/>
                </a:rPr>
                <a:t>Reporting system for all data</a:t>
              </a:r>
            </a:p>
          </p:txBody>
        </p:sp>
      </p:grpSp>
      <p:grpSp>
        <p:nvGrpSpPr>
          <p:cNvPr id="3" name="Group 7"/>
          <p:cNvGrpSpPr>
            <a:grpSpLocks/>
          </p:cNvGrpSpPr>
          <p:nvPr/>
        </p:nvGrpSpPr>
        <p:grpSpPr bwMode="auto">
          <a:xfrm>
            <a:off x="1731963" y="2114550"/>
            <a:ext cx="5948362" cy="4000500"/>
            <a:chOff x="1296" y="2352"/>
            <a:chExt cx="3456" cy="1728"/>
          </a:xfrm>
        </p:grpSpPr>
        <p:sp>
          <p:nvSpPr>
            <p:cNvPr id="110608" name="Oval 8"/>
            <p:cNvSpPr>
              <a:spLocks noChangeArrowheads="1"/>
            </p:cNvSpPr>
            <p:nvPr/>
          </p:nvSpPr>
          <p:spPr bwMode="auto">
            <a:xfrm>
              <a:off x="1296" y="2352"/>
              <a:ext cx="3456" cy="1728"/>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endParaRPr lang="zh-CN" altLang="en-US" sz="2400"/>
            </a:p>
          </p:txBody>
        </p:sp>
        <p:sp>
          <p:nvSpPr>
            <p:cNvPr id="110609" name="Text Box 9"/>
            <p:cNvSpPr txBox="1">
              <a:spLocks noChangeArrowheads="1"/>
            </p:cNvSpPr>
            <p:nvPr/>
          </p:nvSpPr>
          <p:spPr bwMode="auto">
            <a:xfrm>
              <a:off x="2016" y="2448"/>
              <a:ext cx="2112" cy="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2000" b="0">
                  <a:solidFill>
                    <a:srgbClr val="0000FF"/>
                  </a:solidFill>
                  <a:latin typeface="Times New Roman" panose="02020603050405020304" pitchFamily="18" charset="0"/>
                </a:rPr>
                <a:t>Data management system for collected data</a:t>
              </a:r>
            </a:p>
          </p:txBody>
        </p:sp>
      </p:grpSp>
      <p:grpSp>
        <p:nvGrpSpPr>
          <p:cNvPr id="4" name="Group 10"/>
          <p:cNvGrpSpPr>
            <a:grpSpLocks/>
          </p:cNvGrpSpPr>
          <p:nvPr/>
        </p:nvGrpSpPr>
        <p:grpSpPr bwMode="auto">
          <a:xfrm>
            <a:off x="2136775" y="3063875"/>
            <a:ext cx="5122863" cy="2844800"/>
            <a:chOff x="1536" y="2832"/>
            <a:chExt cx="2976" cy="1248"/>
          </a:xfrm>
        </p:grpSpPr>
        <p:sp>
          <p:nvSpPr>
            <p:cNvPr id="110606" name="Oval 11"/>
            <p:cNvSpPr>
              <a:spLocks noChangeArrowheads="1"/>
            </p:cNvSpPr>
            <p:nvPr/>
          </p:nvSpPr>
          <p:spPr bwMode="auto">
            <a:xfrm>
              <a:off x="1536" y="2832"/>
              <a:ext cx="2976" cy="1248"/>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endParaRPr lang="zh-CN" altLang="en-US" sz="2400"/>
            </a:p>
          </p:txBody>
        </p:sp>
        <p:sp>
          <p:nvSpPr>
            <p:cNvPr id="110607" name="Text Box 12"/>
            <p:cNvSpPr txBox="1">
              <a:spLocks noChangeArrowheads="1"/>
            </p:cNvSpPr>
            <p:nvPr/>
          </p:nvSpPr>
          <p:spPr bwMode="auto">
            <a:xfrm>
              <a:off x="1920" y="2880"/>
              <a:ext cx="2400"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2000" b="0">
                  <a:solidFill>
                    <a:srgbClr val="3366FF"/>
                  </a:solidFill>
                  <a:latin typeface="Times New Roman" panose="02020603050405020304" pitchFamily="18" charset="0"/>
                </a:rPr>
                <a:t>Communication system from remote sites to central</a:t>
              </a:r>
            </a:p>
          </p:txBody>
        </p:sp>
      </p:grpSp>
      <p:grpSp>
        <p:nvGrpSpPr>
          <p:cNvPr id="5" name="Group 13"/>
          <p:cNvGrpSpPr>
            <a:grpSpLocks/>
          </p:cNvGrpSpPr>
          <p:nvPr/>
        </p:nvGrpSpPr>
        <p:grpSpPr bwMode="auto">
          <a:xfrm>
            <a:off x="2616200" y="3925888"/>
            <a:ext cx="4378325" cy="1778000"/>
            <a:chOff x="1824" y="3264"/>
            <a:chExt cx="2544" cy="720"/>
          </a:xfrm>
        </p:grpSpPr>
        <p:sp>
          <p:nvSpPr>
            <p:cNvPr id="110604" name="Oval 14"/>
            <p:cNvSpPr>
              <a:spLocks noChangeArrowheads="1"/>
            </p:cNvSpPr>
            <p:nvPr/>
          </p:nvSpPr>
          <p:spPr bwMode="auto">
            <a:xfrm>
              <a:off x="1824" y="3264"/>
              <a:ext cx="2544" cy="72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endParaRPr lang="zh-CN" altLang="en-US" sz="2400"/>
            </a:p>
          </p:txBody>
        </p:sp>
        <p:sp>
          <p:nvSpPr>
            <p:cNvPr id="110605" name="Text Box 15"/>
            <p:cNvSpPr txBox="1">
              <a:spLocks noChangeArrowheads="1"/>
            </p:cNvSpPr>
            <p:nvPr/>
          </p:nvSpPr>
          <p:spPr bwMode="auto">
            <a:xfrm>
              <a:off x="2208" y="3312"/>
              <a:ext cx="1831" cy="2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fontAlgn="ctr" hangingPunct="1">
                <a:spcBef>
                  <a:spcPct val="50000"/>
                </a:spcBef>
                <a:buClrTx/>
                <a:buSzTx/>
                <a:buFontTx/>
                <a:buNone/>
              </a:pPr>
              <a:r>
                <a:rPr lang="en-US" altLang="zh-CN" sz="2000" b="0">
                  <a:solidFill>
                    <a:srgbClr val="6666FF"/>
                  </a:solidFill>
                  <a:latin typeface="Times New Roman" panose="02020603050405020304" pitchFamily="18" charset="0"/>
                </a:rPr>
                <a:t>Calculation system for remote data</a:t>
              </a:r>
            </a:p>
          </p:txBody>
        </p:sp>
      </p:grpSp>
      <p:grpSp>
        <p:nvGrpSpPr>
          <p:cNvPr id="6" name="Group 16"/>
          <p:cNvGrpSpPr>
            <a:grpSpLocks/>
          </p:cNvGrpSpPr>
          <p:nvPr/>
        </p:nvGrpSpPr>
        <p:grpSpPr bwMode="auto">
          <a:xfrm>
            <a:off x="2936875" y="4791075"/>
            <a:ext cx="3800475" cy="709613"/>
            <a:chOff x="2016" y="3504"/>
            <a:chExt cx="2208" cy="384"/>
          </a:xfrm>
        </p:grpSpPr>
        <p:sp>
          <p:nvSpPr>
            <p:cNvPr id="110602" name="Oval 17"/>
            <p:cNvSpPr>
              <a:spLocks noChangeArrowheads="1"/>
            </p:cNvSpPr>
            <p:nvPr/>
          </p:nvSpPr>
          <p:spPr bwMode="auto">
            <a:xfrm>
              <a:off x="2112" y="3504"/>
              <a:ext cx="2016" cy="384"/>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endParaRPr lang="zh-CN" altLang="en-US" sz="2400"/>
            </a:p>
          </p:txBody>
        </p:sp>
        <p:sp>
          <p:nvSpPr>
            <p:cNvPr id="110603" name="Text Box 18"/>
            <p:cNvSpPr txBox="1">
              <a:spLocks noChangeArrowheads="1"/>
            </p:cNvSpPr>
            <p:nvPr/>
          </p:nvSpPr>
          <p:spPr bwMode="auto">
            <a:xfrm>
              <a:off x="2016" y="3590"/>
              <a:ext cx="2208"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2000" b="0">
                  <a:solidFill>
                    <a:srgbClr val="9966FF"/>
                  </a:solidFill>
                  <a:latin typeface="Times New Roman" panose="02020603050405020304" pitchFamily="18" charset="0"/>
                </a:rPr>
                <a:t>Remote data collection system</a:t>
              </a:r>
            </a:p>
          </p:txBody>
        </p:sp>
      </p:gr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ox(in)">
                                      <p:cBhvr>
                                        <p:cTn id="7" dur="500"/>
                                        <p:tgtEl>
                                          <p:spTgt spid="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ox(in)">
                                      <p:cBhvr>
                                        <p:cTn id="12" dur="500"/>
                                        <p:tgtEl>
                                          <p:spTgt spid="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ox(in)">
                                      <p:cBhvr>
                                        <p:cTn id="17" dur="500"/>
                                        <p:tgtEl>
                                          <p:spTgt spid="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box(in)">
                                      <p:cBhvr>
                                        <p:cTn id="22" dur="500"/>
                                        <p:tgtEl>
                                          <p:spTgt spid="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box(in)">
                                      <p:cBhvr>
                                        <p:cTn id="2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67955EF2-2E95-42AF-BA48-3A569ED2AAC2}" type="slidenum">
              <a:rPr kumimoji="0" lang="en-US" altLang="zh-CN" sz="2600" smtClean="0">
                <a:solidFill>
                  <a:schemeClr val="bg1"/>
                </a:solidFill>
              </a:rPr>
              <a:pPr>
                <a:spcBef>
                  <a:spcPct val="0"/>
                </a:spcBef>
                <a:buClrTx/>
                <a:buSzTx/>
                <a:buFontTx/>
                <a:buNone/>
              </a:pPr>
              <a:t>66</a:t>
            </a:fld>
            <a:endParaRPr kumimoji="0" lang="en-US" altLang="zh-CN" sz="2600" smtClean="0">
              <a:solidFill>
                <a:schemeClr val="bg1"/>
              </a:solidFill>
            </a:endParaRPr>
          </a:p>
        </p:txBody>
      </p:sp>
      <p:sp>
        <p:nvSpPr>
          <p:cNvPr id="112643" name="Rectangle 2"/>
          <p:cNvSpPr>
            <a:spLocks noGrp="1" noChangeArrowheads="1"/>
          </p:cNvSpPr>
          <p:nvPr>
            <p:ph type="title"/>
          </p:nvPr>
        </p:nvSpPr>
        <p:spPr/>
        <p:txBody>
          <a:bodyPr/>
          <a:lstStyle/>
          <a:p>
            <a:pPr eaLnBrk="1" hangingPunct="1"/>
            <a:r>
              <a:rPr lang="en-US" altLang="zh-CN" sz="3200" smtClean="0"/>
              <a:t>Chapter 1  Why Software Engineering</a:t>
            </a:r>
          </a:p>
        </p:txBody>
      </p:sp>
      <p:sp>
        <p:nvSpPr>
          <p:cNvPr id="112644" name="Rectangle 3"/>
          <p:cNvSpPr>
            <a:spLocks noGrp="1" noChangeArrowheads="1"/>
          </p:cNvSpPr>
          <p:nvPr>
            <p:ph type="body" idx="1"/>
          </p:nvPr>
        </p:nvSpPr>
        <p:spPr>
          <a:xfrm>
            <a:off x="762000" y="1779588"/>
            <a:ext cx="8382000" cy="5105400"/>
          </a:xfrm>
        </p:spPr>
        <p:txBody>
          <a:bodyPr/>
          <a:lstStyle/>
          <a:p>
            <a:pPr eaLnBrk="1" hangingPunct="1">
              <a:lnSpc>
                <a:spcPts val="2600"/>
              </a:lnSpc>
              <a:buFontTx/>
              <a:buNone/>
            </a:pPr>
            <a:r>
              <a:rPr lang="en-US" altLang="zh-CN" b="1" dirty="0" smtClean="0"/>
              <a:t>     </a:t>
            </a:r>
            <a:r>
              <a:rPr lang="en-US" altLang="zh-CN" sz="2400" b="1" dirty="0" smtClean="0"/>
              <a:t>Note : developing from the inner </a:t>
            </a:r>
            <a:r>
              <a:rPr lang="en-US" altLang="zh-CN" sz="2400" b="1" dirty="0" err="1" smtClean="0"/>
              <a:t>layer,but</a:t>
            </a:r>
            <a:r>
              <a:rPr lang="en-US" altLang="zh-CN" sz="2400" b="1" dirty="0" smtClean="0"/>
              <a:t> the </a:t>
            </a:r>
          </a:p>
          <a:p>
            <a:pPr eaLnBrk="1" hangingPunct="1">
              <a:lnSpc>
                <a:spcPts val="2600"/>
              </a:lnSpc>
              <a:buFontTx/>
              <a:buNone/>
            </a:pPr>
            <a:r>
              <a:rPr lang="en-US" altLang="zh-CN" sz="2400" b="1" dirty="0" smtClean="0"/>
              <a:t>               objects and activities is </a:t>
            </a:r>
            <a:r>
              <a:rPr lang="en-US" altLang="zh-CN" sz="2400" b="1" u="sng" dirty="0" smtClean="0">
                <a:solidFill>
                  <a:srgbClr val="0000FF"/>
                </a:solidFill>
              </a:rPr>
              <a:t>hard</a:t>
            </a:r>
            <a:r>
              <a:rPr lang="en-US" altLang="zh-CN" sz="2400" b="1" dirty="0" smtClean="0">
                <a:solidFill>
                  <a:srgbClr val="FF0066"/>
                </a:solidFill>
              </a:rPr>
              <a:t> </a:t>
            </a:r>
            <a:r>
              <a:rPr lang="en-US" altLang="zh-CN" sz="2400" b="1" dirty="0" smtClean="0"/>
              <a:t>to considering</a:t>
            </a:r>
          </a:p>
          <a:p>
            <a:pPr eaLnBrk="1" hangingPunct="1">
              <a:lnSpc>
                <a:spcPts val="2600"/>
              </a:lnSpc>
              <a:buFontTx/>
              <a:buNone/>
            </a:pPr>
            <a:r>
              <a:rPr lang="en-US" altLang="zh-CN" sz="2400" b="1" dirty="0" smtClean="0"/>
              <a:t>               ( from the beginning ,we must give the frame</a:t>
            </a:r>
          </a:p>
          <a:p>
            <a:pPr eaLnBrk="1" hangingPunct="1">
              <a:lnSpc>
                <a:spcPts val="2600"/>
              </a:lnSpc>
              <a:buFontTx/>
              <a:buNone/>
            </a:pPr>
            <a:r>
              <a:rPr lang="en-US" altLang="zh-CN" sz="2400" b="1" dirty="0" smtClean="0"/>
              <a:t>                 of the objects and activities )</a:t>
            </a:r>
          </a:p>
          <a:p>
            <a:pPr eaLnBrk="1" hangingPunct="1">
              <a:lnSpc>
                <a:spcPts val="2600"/>
              </a:lnSpc>
              <a:buFontTx/>
              <a:buNone/>
            </a:pPr>
            <a:r>
              <a:rPr lang="en-US" altLang="zh-CN" sz="2400" b="1" dirty="0" smtClean="0"/>
              <a:t>     </a:t>
            </a:r>
            <a:r>
              <a:rPr lang="zh-CN" altLang="en-US" sz="2400" b="1" dirty="0" smtClean="0"/>
              <a:t>软件设计：团队工作基本上应该同步开始，虽然开发与测</a:t>
            </a:r>
          </a:p>
          <a:p>
            <a:pPr eaLnBrk="1" hangingPunct="1">
              <a:lnSpc>
                <a:spcPts val="2600"/>
              </a:lnSpc>
              <a:buFontTx/>
              <a:buNone/>
            </a:pPr>
            <a:r>
              <a:rPr lang="zh-CN" altLang="en-US" sz="2400" b="1" dirty="0" smtClean="0"/>
              <a:t>                       试的软件组装顺序是由内而外，但即使最外层</a:t>
            </a:r>
          </a:p>
          <a:p>
            <a:pPr eaLnBrk="1" hangingPunct="1">
              <a:lnSpc>
                <a:spcPts val="2600"/>
              </a:lnSpc>
              <a:buFontTx/>
              <a:buNone/>
            </a:pPr>
            <a:r>
              <a:rPr lang="zh-CN" altLang="en-US" sz="2400" b="1" dirty="0" smtClean="0"/>
              <a:t>                       的软件也必须基本同步建设好，这对软件工程</a:t>
            </a:r>
          </a:p>
          <a:p>
            <a:pPr eaLnBrk="1" hangingPunct="1">
              <a:lnSpc>
                <a:spcPts val="2600"/>
              </a:lnSpc>
              <a:buFontTx/>
              <a:buNone/>
            </a:pPr>
            <a:r>
              <a:rPr lang="zh-CN" altLang="en-US" sz="2400" b="1" dirty="0" smtClean="0"/>
              <a:t>                       的管理者带来了挑战，需要良好的规划设计。 </a:t>
            </a:r>
            <a:endParaRPr lang="en-US" altLang="zh-CN" sz="2400" b="1" dirty="0" smtClean="0"/>
          </a:p>
          <a:p>
            <a:pPr eaLnBrk="1" hangingPunct="1">
              <a:lnSpc>
                <a:spcPts val="2600"/>
              </a:lnSpc>
              <a:buFontTx/>
              <a:buNone/>
            </a:pPr>
            <a:r>
              <a:rPr lang="en-US" altLang="zh-CN" sz="2400" b="1" dirty="0" smtClean="0"/>
              <a:t>      </a:t>
            </a:r>
            <a:r>
              <a:rPr lang="zh-CN" altLang="en-US" sz="2400" b="1" dirty="0" smtClean="0"/>
              <a:t>本节作者想说的话：较大型软件工程需要框架规划设计。</a:t>
            </a:r>
          </a:p>
          <a:p>
            <a:pPr eaLnBrk="1" hangingPunct="1">
              <a:buFontTx/>
              <a:buNone/>
            </a:pPr>
            <a:r>
              <a:rPr lang="en-US" altLang="zh-CN" sz="2400" b="1" dirty="0" smtClean="0"/>
              <a:t>C: Incremental development approach(</a:t>
            </a:r>
            <a:r>
              <a:rPr lang="zh-CN" altLang="en-US" sz="2400" b="1" dirty="0" smtClean="0"/>
              <a:t>增量式开发方法</a:t>
            </a:r>
            <a:r>
              <a:rPr lang="en-US" altLang="zh-CN" sz="2400" b="1" dirty="0" smtClean="0"/>
              <a:t>)</a:t>
            </a:r>
          </a:p>
          <a:p>
            <a:pPr eaLnBrk="1" hangingPunct="1">
              <a:buFontTx/>
              <a:buNone/>
            </a:pPr>
            <a:r>
              <a:rPr lang="en-US" altLang="zh-CN" sz="2400" b="1" dirty="0" smtClean="0"/>
              <a:t>     system A     </a:t>
            </a:r>
            <a:r>
              <a:rPr lang="en-US" altLang="zh-CN" sz="2400" b="1" dirty="0" err="1" smtClean="0"/>
              <a:t>A</a:t>
            </a:r>
            <a:r>
              <a:rPr lang="en-US" altLang="zh-CN" sz="2400" b="1" dirty="0" smtClean="0"/>
              <a:t>’     A’’     B  (A’,A’’ is semi-finished</a:t>
            </a:r>
          </a:p>
          <a:p>
            <a:pPr eaLnBrk="1" hangingPunct="1">
              <a:buFontTx/>
              <a:buNone/>
            </a:pPr>
            <a:r>
              <a:rPr lang="en-US" altLang="zh-CN" sz="2400" b="1" dirty="0" smtClean="0"/>
              <a:t>                    product (</a:t>
            </a:r>
            <a:r>
              <a:rPr lang="zh-CN" altLang="en-US" sz="2400" b="1" dirty="0" smtClean="0"/>
              <a:t>中间产品</a:t>
            </a:r>
            <a:r>
              <a:rPr lang="en-US" altLang="zh-CN" sz="2400" b="1" dirty="0" smtClean="0"/>
              <a:t>) ) (</a:t>
            </a:r>
            <a:r>
              <a:rPr lang="zh-CN" altLang="en-US" sz="2400" b="1" dirty="0" smtClean="0"/>
              <a:t>不明确设计目标的情况下</a:t>
            </a:r>
            <a:r>
              <a:rPr lang="en-US" altLang="zh-CN" sz="2400" b="1" dirty="0" smtClean="0"/>
              <a:t>)</a:t>
            </a:r>
          </a:p>
        </p:txBody>
      </p:sp>
      <p:sp>
        <p:nvSpPr>
          <p:cNvPr id="112645" name="Line 4"/>
          <p:cNvSpPr>
            <a:spLocks noChangeShapeType="1"/>
          </p:cNvSpPr>
          <p:nvPr/>
        </p:nvSpPr>
        <p:spPr bwMode="auto">
          <a:xfrm>
            <a:off x="2667000" y="6021388"/>
            <a:ext cx="381000" cy="0"/>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12646" name="Line 5"/>
          <p:cNvSpPr>
            <a:spLocks noChangeShapeType="1"/>
          </p:cNvSpPr>
          <p:nvPr/>
        </p:nvSpPr>
        <p:spPr bwMode="auto">
          <a:xfrm>
            <a:off x="3352800" y="6021388"/>
            <a:ext cx="381000" cy="0"/>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12647" name="Line 6"/>
          <p:cNvSpPr>
            <a:spLocks noChangeShapeType="1"/>
          </p:cNvSpPr>
          <p:nvPr/>
        </p:nvSpPr>
        <p:spPr bwMode="auto">
          <a:xfrm>
            <a:off x="4191000" y="6021388"/>
            <a:ext cx="381000" cy="0"/>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标题 1"/>
          <p:cNvSpPr>
            <a:spLocks noGrp="1"/>
          </p:cNvSpPr>
          <p:nvPr>
            <p:ph type="title"/>
          </p:nvPr>
        </p:nvSpPr>
        <p:spPr/>
        <p:txBody>
          <a:bodyPr/>
          <a:lstStyle/>
          <a:p>
            <a:endParaRPr lang="zh-CN" altLang="en-US" smtClean="0"/>
          </a:p>
        </p:txBody>
      </p:sp>
      <p:sp>
        <p:nvSpPr>
          <p:cNvPr id="53251" name="内容占位符 2"/>
          <p:cNvSpPr>
            <a:spLocks noGrp="1"/>
          </p:cNvSpPr>
          <p:nvPr>
            <p:ph idx="1"/>
          </p:nvPr>
        </p:nvSpPr>
        <p:spPr/>
        <p:txBody>
          <a:bodyPr/>
          <a:lstStyle/>
          <a:p>
            <a:endParaRPr lang="zh-CN" altLang="en-US" smtClean="0"/>
          </a:p>
        </p:txBody>
      </p:sp>
      <p:sp>
        <p:nvSpPr>
          <p:cNvPr id="53252"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80000"/>
              <a:buFont typeface="Wingdings" panose="05000000000000000000" pitchFamily="2" charset="2"/>
              <a:buChar char="n"/>
              <a:defRPr kumimoji="1" sz="3200">
                <a:solidFill>
                  <a:schemeClr val="tx2"/>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2"/>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2"/>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2"/>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2"/>
                </a:solidFill>
                <a:latin typeface="Arial" panose="020B0604020202020204" pitchFamily="34" charset="0"/>
                <a:ea typeface="宋体" panose="02010600030101010101" pitchFamily="2" charset="-122"/>
              </a:defRPr>
            </a:lvl9pPr>
          </a:lstStyle>
          <a:p>
            <a:pPr>
              <a:spcBef>
                <a:spcPct val="50000"/>
              </a:spcBef>
              <a:buClrTx/>
              <a:buSzTx/>
              <a:buFontTx/>
              <a:buNone/>
            </a:pPr>
            <a:fld id="{1211F4AE-0040-465C-8EA8-A6F0FE0C7208}" type="slidenum">
              <a:rPr kumimoji="0" lang="en-US" altLang="zh-CN" sz="1600">
                <a:solidFill>
                  <a:schemeClr val="tx1"/>
                </a:solidFill>
              </a:rPr>
              <a:pPr>
                <a:spcBef>
                  <a:spcPct val="50000"/>
                </a:spcBef>
                <a:buClrTx/>
                <a:buSzTx/>
                <a:buFontTx/>
                <a:buNone/>
              </a:pPr>
              <a:t>67</a:t>
            </a:fld>
            <a:endParaRPr kumimoji="0" lang="en-US" altLang="zh-CN" sz="1600">
              <a:solidFill>
                <a:schemeClr val="tx1"/>
              </a:solidFill>
            </a:endParaRPr>
          </a:p>
        </p:txBody>
      </p:sp>
      <p:sp>
        <p:nvSpPr>
          <p:cNvPr id="5" name="TextBox 4"/>
          <p:cNvSpPr txBox="1"/>
          <p:nvPr/>
        </p:nvSpPr>
        <p:spPr>
          <a:xfrm>
            <a:off x="323528" y="-27384"/>
            <a:ext cx="8748712" cy="6863417"/>
          </a:xfrm>
          <a:prstGeom prst="rect">
            <a:avLst/>
          </a:prstGeom>
          <a:solidFill>
            <a:schemeClr val="tx2">
              <a:lumMod val="20000"/>
              <a:lumOff val="80000"/>
            </a:schemeClr>
          </a:solidFill>
          <a:ln w="19050">
            <a:solidFill>
              <a:schemeClr val="tx2"/>
            </a:solidFill>
          </a:ln>
        </p:spPr>
        <p:txBody>
          <a:bodyPr wrap="square">
            <a:spAutoFit/>
          </a:bodyPr>
          <a:lstStyle/>
          <a:p>
            <a:pPr eaLnBrk="1" hangingPunct="1">
              <a:defRPr/>
            </a:pPr>
            <a:endParaRPr lang="en-US" altLang="zh-CN" dirty="0"/>
          </a:p>
          <a:p>
            <a:pPr eaLnBrk="1" hangingPunct="1">
              <a:defRPr/>
            </a:pPr>
            <a:r>
              <a:rPr lang="zh-CN" altLang="en-US" sz="3200" dirty="0" smtClean="0">
                <a:solidFill>
                  <a:srgbClr val="0000FF"/>
                </a:solidFill>
              </a:rPr>
              <a:t>预约讲课联想到的号外话题：</a:t>
            </a:r>
            <a:endParaRPr lang="en-US" altLang="zh-CN" sz="3200" dirty="0" smtClean="0">
              <a:solidFill>
                <a:srgbClr val="0000FF"/>
              </a:solidFill>
            </a:endParaRPr>
          </a:p>
          <a:p>
            <a:pPr eaLnBrk="1" hangingPunct="1">
              <a:defRPr/>
            </a:pPr>
            <a:endParaRPr lang="en-US" altLang="zh-CN" dirty="0" smtClean="0"/>
          </a:p>
          <a:p>
            <a:pPr eaLnBrk="1" hangingPunct="1">
              <a:defRPr/>
            </a:pPr>
            <a:r>
              <a:rPr lang="zh-CN" altLang="en-US" dirty="0" smtClean="0"/>
              <a:t>比亚迪公司（同等学历硕士班）</a:t>
            </a:r>
            <a:r>
              <a:rPr lang="en-US" altLang="zh-CN" dirty="0" smtClean="0"/>
              <a:t>2021</a:t>
            </a:r>
            <a:r>
              <a:rPr lang="zh-CN" altLang="en-US" dirty="0" smtClean="0"/>
              <a:t>年讲课</a:t>
            </a:r>
            <a:endParaRPr lang="en-US" altLang="zh-CN" dirty="0" smtClean="0"/>
          </a:p>
          <a:p>
            <a:pPr eaLnBrk="1" hangingPunct="1">
              <a:defRPr/>
            </a:pPr>
            <a:r>
              <a:rPr lang="zh-CN" altLang="en-US" dirty="0" smtClean="0"/>
              <a:t>外企秋招面试有感而发</a:t>
            </a:r>
            <a:r>
              <a:rPr lang="zh-CN" altLang="en-US" dirty="0" smtClean="0">
                <a:sym typeface="Wingdings" panose="05000000000000000000" pitchFamily="2" charset="2"/>
              </a:rPr>
              <a:t>（纯技术类公司</a:t>
            </a:r>
            <a:r>
              <a:rPr lang="en-US" altLang="zh-CN" dirty="0" smtClean="0">
                <a:sym typeface="Wingdings" panose="05000000000000000000" pitchFamily="2" charset="2"/>
              </a:rPr>
              <a:t>, </a:t>
            </a:r>
            <a:r>
              <a:rPr lang="zh-CN" altLang="en-US" dirty="0" smtClean="0">
                <a:sym typeface="Wingdings" panose="05000000000000000000" pitchFamily="2" charset="2"/>
              </a:rPr>
              <a:t>前几道题是技术问题</a:t>
            </a:r>
            <a:r>
              <a:rPr lang="en-US" altLang="zh-CN" dirty="0" smtClean="0">
                <a:sym typeface="Wingdings" panose="05000000000000000000" pitchFamily="2" charset="2"/>
              </a:rPr>
              <a:t>.</a:t>
            </a:r>
            <a:r>
              <a:rPr lang="zh-CN" altLang="en-US" dirty="0" smtClean="0">
                <a:sym typeface="Wingdings" panose="05000000000000000000" pitchFamily="2" charset="2"/>
              </a:rPr>
              <a:t>）</a:t>
            </a:r>
            <a:endParaRPr lang="en-US" altLang="zh-CN" dirty="0" smtClean="0"/>
          </a:p>
          <a:p>
            <a:pPr eaLnBrk="1" hangingPunct="1">
              <a:defRPr/>
            </a:pPr>
            <a:endParaRPr lang="en-US" altLang="zh-CN" b="1" dirty="0"/>
          </a:p>
          <a:p>
            <a:pPr eaLnBrk="1" hangingPunct="1">
              <a:defRPr/>
            </a:pPr>
            <a:r>
              <a:rPr lang="zh-CN" altLang="en-US" b="1" dirty="0" smtClean="0"/>
              <a:t>选择题</a:t>
            </a:r>
            <a:r>
              <a:rPr lang="zh-CN" altLang="en-US" b="1" dirty="0"/>
              <a:t>：</a:t>
            </a:r>
            <a:r>
              <a:rPr lang="zh-CN" altLang="zh-CN" b="1" dirty="0"/>
              <a:t>下列行为中，具有侵犯著作权行为的是</a:t>
            </a:r>
            <a:r>
              <a:rPr lang="en-US" altLang="zh-CN" b="1" dirty="0"/>
              <a:t>_________</a:t>
            </a:r>
            <a:r>
              <a:rPr lang="zh-CN" altLang="zh-CN" b="1" dirty="0"/>
              <a:t>。</a:t>
            </a:r>
            <a:endParaRPr lang="en-US" altLang="zh-CN" b="1" dirty="0"/>
          </a:p>
          <a:p>
            <a:pPr eaLnBrk="1" hangingPunct="1">
              <a:defRPr/>
            </a:pPr>
            <a:endParaRPr lang="zh-CN" altLang="zh-CN" b="1" dirty="0"/>
          </a:p>
          <a:p>
            <a:pPr eaLnBrk="1" hangingPunct="1">
              <a:defRPr/>
            </a:pPr>
            <a:r>
              <a:rPr lang="en-US" altLang="zh-CN" b="1" dirty="0"/>
              <a:t> A</a:t>
            </a:r>
            <a:r>
              <a:rPr lang="zh-CN" altLang="zh-CN" b="1" dirty="0"/>
              <a:t>：</a:t>
            </a:r>
            <a:r>
              <a:rPr lang="zh-CN" altLang="en-US" b="1" dirty="0"/>
              <a:t>商场</a:t>
            </a:r>
            <a:r>
              <a:rPr lang="zh-CN" altLang="zh-CN" b="1" dirty="0"/>
              <a:t>为烘托气氛播放了一些在音像店购买的正版音乐</a:t>
            </a:r>
            <a:r>
              <a:rPr lang="en-US" altLang="zh-CN" b="1" dirty="0"/>
              <a:t>CD</a:t>
            </a:r>
            <a:r>
              <a:rPr lang="zh-CN" altLang="en-US" b="1" dirty="0"/>
              <a:t>。</a:t>
            </a:r>
            <a:endParaRPr lang="en-US" altLang="zh-CN" b="1" dirty="0"/>
          </a:p>
          <a:p>
            <a:pPr eaLnBrk="1" hangingPunct="1">
              <a:defRPr/>
            </a:pPr>
            <a:r>
              <a:rPr lang="en-US" altLang="zh-CN" b="1" dirty="0"/>
              <a:t> B</a:t>
            </a:r>
            <a:r>
              <a:rPr lang="zh-CN" altLang="zh-CN" b="1" dirty="0"/>
              <a:t>：未与原作者协商，将已经出版的书籍翻译成盲文出版。</a:t>
            </a:r>
          </a:p>
          <a:p>
            <a:pPr eaLnBrk="1" hangingPunct="1">
              <a:defRPr/>
            </a:pPr>
            <a:r>
              <a:rPr lang="en-US" altLang="zh-CN" b="1" dirty="0"/>
              <a:t> C</a:t>
            </a:r>
            <a:r>
              <a:rPr lang="zh-CN" altLang="zh-CN" b="1" dirty="0"/>
              <a:t>：为了备份，将自己的正版软件光盘复制了一张。</a:t>
            </a:r>
          </a:p>
          <a:p>
            <a:pPr eaLnBrk="1" hangingPunct="1">
              <a:defRPr/>
            </a:pPr>
            <a:r>
              <a:rPr lang="en-US" altLang="zh-CN" b="1" dirty="0"/>
              <a:t> D</a:t>
            </a:r>
            <a:r>
              <a:rPr lang="zh-CN" altLang="zh-CN" b="1" dirty="0"/>
              <a:t>：模仿某知名软件的功能和界面，开发一套相类似的系统。</a:t>
            </a:r>
            <a:endParaRPr lang="en-US" altLang="zh-CN" b="1" dirty="0"/>
          </a:p>
          <a:p>
            <a:pPr eaLnBrk="1" hangingPunct="1">
              <a:defRPr/>
            </a:pPr>
            <a:endParaRPr lang="en-US" altLang="zh-CN" dirty="0" smtClean="0"/>
          </a:p>
          <a:p>
            <a:pPr eaLnBrk="1" hangingPunct="1">
              <a:defRPr/>
            </a:pPr>
            <a:endParaRPr lang="en-US" altLang="zh-CN" dirty="0" smtClean="0"/>
          </a:p>
          <a:p>
            <a:pPr eaLnBrk="1" hangingPunct="1">
              <a:defRPr/>
            </a:pPr>
            <a:endParaRPr lang="en-US" altLang="zh-CN" dirty="0"/>
          </a:p>
          <a:p>
            <a:pPr eaLnBrk="1" hangingPunct="1">
              <a:defRPr/>
            </a:pPr>
            <a:endParaRPr lang="en-US" altLang="zh-CN" dirty="0" smtClean="0"/>
          </a:p>
          <a:p>
            <a:pPr eaLnBrk="1" hangingPunct="1">
              <a:defRPr/>
            </a:pPr>
            <a:endParaRPr lang="en-US" altLang="zh-CN" dirty="0"/>
          </a:p>
          <a:p>
            <a:pPr eaLnBrk="1" hangingPunct="1">
              <a:defRPr/>
            </a:pPr>
            <a:endParaRPr lang="en-US" altLang="zh-CN" dirty="0" smtClean="0"/>
          </a:p>
        </p:txBody>
      </p:sp>
    </p:spTree>
    <p:extLst>
      <p:ext uri="{BB962C8B-B14F-4D97-AF65-F5344CB8AC3E}">
        <p14:creationId xmlns:p14="http://schemas.microsoft.com/office/powerpoint/2010/main" val="39885109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078222C2-6320-4863-882C-19F2FD618165}" type="slidenum">
              <a:rPr kumimoji="0" lang="en-US" altLang="zh-CN" sz="2600" smtClean="0">
                <a:solidFill>
                  <a:schemeClr val="bg1"/>
                </a:solidFill>
              </a:rPr>
              <a:pPr>
                <a:spcBef>
                  <a:spcPct val="0"/>
                </a:spcBef>
                <a:buClrTx/>
                <a:buSzTx/>
                <a:buFontTx/>
                <a:buNone/>
              </a:pPr>
              <a:t>68</a:t>
            </a:fld>
            <a:endParaRPr kumimoji="0" lang="en-US" altLang="zh-CN" sz="2600" smtClean="0">
              <a:solidFill>
                <a:schemeClr val="bg1"/>
              </a:solidFill>
            </a:endParaRPr>
          </a:p>
        </p:txBody>
      </p:sp>
      <p:sp>
        <p:nvSpPr>
          <p:cNvPr id="114691" name="Rectangle 2"/>
          <p:cNvSpPr>
            <a:spLocks noGrp="1" noChangeArrowheads="1"/>
          </p:cNvSpPr>
          <p:nvPr>
            <p:ph type="title"/>
          </p:nvPr>
        </p:nvSpPr>
        <p:spPr/>
        <p:txBody>
          <a:bodyPr/>
          <a:lstStyle/>
          <a:p>
            <a:pPr eaLnBrk="1" hangingPunct="1"/>
            <a:r>
              <a:rPr lang="en-US" altLang="zh-CN" sz="3200" smtClean="0"/>
              <a:t>Chapter 1  Why Software Engineering</a:t>
            </a:r>
          </a:p>
        </p:txBody>
      </p:sp>
      <p:sp>
        <p:nvSpPr>
          <p:cNvPr id="114692" name="Rectangle 3"/>
          <p:cNvSpPr>
            <a:spLocks noGrp="1" noChangeArrowheads="1"/>
          </p:cNvSpPr>
          <p:nvPr>
            <p:ph type="body" idx="1"/>
          </p:nvPr>
        </p:nvSpPr>
        <p:spPr>
          <a:xfrm>
            <a:off x="762000" y="1752600"/>
            <a:ext cx="8382000" cy="5105400"/>
          </a:xfrm>
        </p:spPr>
        <p:txBody>
          <a:bodyPr/>
          <a:lstStyle/>
          <a:p>
            <a:pPr eaLnBrk="1" hangingPunct="1">
              <a:lnSpc>
                <a:spcPct val="90000"/>
              </a:lnSpc>
              <a:buFontTx/>
              <a:buNone/>
            </a:pPr>
            <a:r>
              <a:rPr lang="en-US" altLang="zh-CN" b="1" smtClean="0"/>
              <a:t>1.6 An Engineering Approach(</a:t>
            </a:r>
            <a:r>
              <a:rPr lang="zh-CN" altLang="en-US" b="1" smtClean="0"/>
              <a:t>一种工程化的方法</a:t>
            </a:r>
            <a:r>
              <a:rPr lang="en-US" altLang="zh-CN" b="1" smtClean="0"/>
              <a:t>)</a:t>
            </a:r>
          </a:p>
          <a:p>
            <a:pPr eaLnBrk="1" hangingPunct="1">
              <a:lnSpc>
                <a:spcPct val="90000"/>
              </a:lnSpc>
              <a:buFontTx/>
              <a:buNone/>
            </a:pPr>
            <a:r>
              <a:rPr lang="en-US" altLang="zh-CN" sz="2400" b="1" smtClean="0"/>
              <a:t>System’s     begin to              artist(</a:t>
            </a:r>
            <a:r>
              <a:rPr lang="zh-CN" altLang="en-US" sz="2000" b="1" smtClean="0"/>
              <a:t>工匠</a:t>
            </a:r>
            <a:r>
              <a:rPr lang="en-US" altLang="zh-CN" sz="2400" b="1" smtClean="0"/>
              <a:t>) (</a:t>
            </a:r>
            <a:r>
              <a:rPr lang="en-US" altLang="zh-CN" sz="2000" b="1" smtClean="0"/>
              <a:t>use workbench</a:t>
            </a:r>
            <a:r>
              <a:rPr lang="en-US" altLang="zh-CN" sz="2400" b="1" smtClean="0"/>
              <a:t>) </a:t>
            </a:r>
          </a:p>
          <a:p>
            <a:pPr eaLnBrk="1" hangingPunct="1">
              <a:lnSpc>
                <a:spcPct val="90000"/>
              </a:lnSpc>
              <a:buFontTx/>
              <a:buNone/>
            </a:pPr>
            <a:r>
              <a:rPr lang="en-US" altLang="zh-CN" sz="2400" b="1" smtClean="0"/>
              <a:t> nature         construction      craft(</a:t>
            </a:r>
            <a:r>
              <a:rPr lang="zh-CN" altLang="en-US" sz="2000" b="1" smtClean="0"/>
              <a:t>工艺</a:t>
            </a:r>
            <a:r>
              <a:rPr lang="en-US" altLang="zh-CN" sz="2400" b="1" smtClean="0"/>
              <a:t>)(</a:t>
            </a:r>
            <a:r>
              <a:rPr lang="en-US" altLang="zh-CN" sz="2000" b="1" smtClean="0"/>
              <a:t>use artistic approach</a:t>
            </a:r>
            <a:r>
              <a:rPr lang="en-US" altLang="zh-CN" sz="2400" b="1" smtClean="0"/>
              <a:t>)</a:t>
            </a:r>
          </a:p>
          <a:p>
            <a:pPr eaLnBrk="1" hangingPunct="1">
              <a:lnSpc>
                <a:spcPct val="90000"/>
              </a:lnSpc>
              <a:buFontTx/>
              <a:buNone/>
            </a:pPr>
            <a:r>
              <a:rPr lang="en-US" altLang="zh-CN" sz="2400" b="1" smtClean="0"/>
              <a:t> </a:t>
            </a:r>
            <a:r>
              <a:rPr lang="en-US" altLang="zh-CN" sz="2400" b="1" smtClean="0">
                <a:solidFill>
                  <a:schemeClr val="bg2"/>
                </a:solidFill>
                <a:sym typeface="Wingdings 2" panose="05020102010507070707" pitchFamily="18" charset="2"/>
              </a:rPr>
              <a:t></a:t>
            </a:r>
            <a:r>
              <a:rPr lang="en-US" altLang="zh-CN" sz="2400" b="1" smtClean="0">
                <a:solidFill>
                  <a:schemeClr val="bg2"/>
                </a:solidFill>
              </a:rPr>
              <a:t> Building a House (Page 22--23)</a:t>
            </a:r>
          </a:p>
          <a:p>
            <a:pPr eaLnBrk="1" hangingPunct="1">
              <a:lnSpc>
                <a:spcPct val="90000"/>
              </a:lnSpc>
              <a:buFontTx/>
              <a:buNone/>
            </a:pPr>
            <a:r>
              <a:rPr lang="en-US" altLang="zh-CN" sz="2400" b="1" smtClean="0">
                <a:solidFill>
                  <a:schemeClr val="bg2"/>
                </a:solidFill>
              </a:rPr>
              <a:t>                                                          </a:t>
            </a:r>
            <a:r>
              <a:rPr lang="en-US" altLang="zh-CN" sz="2400" b="1" smtClean="0">
                <a:solidFill>
                  <a:schemeClr val="bg2"/>
                </a:solidFill>
                <a:sym typeface="Wingdings 2" panose="05020102010507070707" pitchFamily="18" charset="2"/>
              </a:rPr>
              <a:t></a:t>
            </a:r>
            <a:r>
              <a:rPr lang="en-US" altLang="zh-CN" sz="2400" b="1" smtClean="0">
                <a:solidFill>
                  <a:schemeClr val="bg2"/>
                </a:solidFill>
              </a:rPr>
              <a:t>document</a:t>
            </a:r>
          </a:p>
          <a:p>
            <a:pPr eaLnBrk="1" hangingPunct="1">
              <a:lnSpc>
                <a:spcPct val="90000"/>
              </a:lnSpc>
              <a:buFontTx/>
              <a:buNone/>
            </a:pPr>
            <a:r>
              <a:rPr lang="en-US" altLang="zh-CN" sz="2400" b="1" smtClean="0">
                <a:solidFill>
                  <a:schemeClr val="bg2"/>
                </a:solidFill>
              </a:rPr>
              <a:t>                                                             (detail plan / timing)</a:t>
            </a:r>
          </a:p>
          <a:p>
            <a:pPr eaLnBrk="1" hangingPunct="1">
              <a:lnSpc>
                <a:spcPct val="90000"/>
              </a:lnSpc>
              <a:buFontTx/>
              <a:buNone/>
            </a:pPr>
            <a:r>
              <a:rPr lang="en-US" altLang="zh-CN" sz="2400" b="1" smtClean="0">
                <a:solidFill>
                  <a:schemeClr val="bg2"/>
                </a:solidFill>
              </a:rPr>
              <a:t>conference   drawing   construct  </a:t>
            </a:r>
            <a:r>
              <a:rPr lang="en-US" altLang="zh-CN" sz="2400" b="1" smtClean="0">
                <a:solidFill>
                  <a:schemeClr val="bg2"/>
                </a:solidFill>
                <a:sym typeface="Wingdings 2" panose="05020102010507070707" pitchFamily="18" charset="2"/>
              </a:rPr>
              <a:t>building and change</a:t>
            </a:r>
          </a:p>
          <a:p>
            <a:pPr eaLnBrk="1" hangingPunct="1">
              <a:lnSpc>
                <a:spcPct val="90000"/>
              </a:lnSpc>
              <a:buFontTx/>
              <a:buNone/>
            </a:pPr>
            <a:r>
              <a:rPr lang="en-US" altLang="zh-CN" sz="3600" b="1" baseline="40000" smtClean="0">
                <a:solidFill>
                  <a:schemeClr val="bg2"/>
                </a:solidFill>
              </a:rPr>
              <a:t>                        /plan</a:t>
            </a:r>
            <a:r>
              <a:rPr lang="en-US" altLang="zh-CN" sz="2400" b="1" smtClean="0">
                <a:solidFill>
                  <a:schemeClr val="bg2"/>
                </a:solidFill>
                <a:sym typeface="Wingdings 2" panose="05020102010507070707" pitchFamily="18" charset="2"/>
              </a:rPr>
              <a:t>                           and modification(P22) </a:t>
            </a:r>
            <a:endParaRPr lang="en-US" altLang="zh-CN" sz="2400" b="1" smtClean="0">
              <a:solidFill>
                <a:schemeClr val="bg2"/>
              </a:solidFill>
            </a:endParaRPr>
          </a:p>
          <a:p>
            <a:pPr eaLnBrk="1" hangingPunct="1">
              <a:lnSpc>
                <a:spcPct val="90000"/>
              </a:lnSpc>
              <a:buFontTx/>
              <a:buNone/>
            </a:pPr>
            <a:r>
              <a:rPr lang="en-US" altLang="zh-CN" sz="2400" b="1" smtClean="0">
                <a:solidFill>
                  <a:schemeClr val="bg2"/>
                </a:solidFill>
              </a:rPr>
              <a:t>                                </a:t>
            </a:r>
            <a:r>
              <a:rPr lang="en-US" altLang="zh-CN" sz="2000" b="1" smtClean="0">
                <a:solidFill>
                  <a:schemeClr val="bg2"/>
                </a:solidFill>
              </a:rPr>
              <a:t>                               </a:t>
            </a:r>
            <a:r>
              <a:rPr lang="en-US" altLang="zh-CN" sz="2400" b="1" smtClean="0">
                <a:solidFill>
                  <a:schemeClr val="bg2"/>
                </a:solidFill>
                <a:sym typeface="Wingdings 2" panose="05020102010507070707" pitchFamily="18" charset="2"/>
              </a:rPr>
              <a:t>testing / verifying</a:t>
            </a:r>
            <a:endParaRPr lang="en-US" altLang="zh-CN" sz="2400" b="1" baseline="40000" smtClean="0">
              <a:solidFill>
                <a:schemeClr val="bg2"/>
              </a:solidFill>
            </a:endParaRPr>
          </a:p>
          <a:p>
            <a:pPr eaLnBrk="1" hangingPunct="1">
              <a:lnSpc>
                <a:spcPct val="90000"/>
              </a:lnSpc>
              <a:buFontTx/>
              <a:buNone/>
            </a:pPr>
            <a:r>
              <a:rPr lang="en-US" altLang="zh-CN" sz="2000" b="1" smtClean="0">
                <a:solidFill>
                  <a:schemeClr val="bg2"/>
                </a:solidFill>
              </a:rPr>
              <a:t>      </a:t>
            </a:r>
            <a:r>
              <a:rPr lang="en-US" altLang="zh-CN" sz="2400" b="1" smtClean="0">
                <a:solidFill>
                  <a:schemeClr val="bg2"/>
                </a:solidFill>
              </a:rPr>
              <a:t>move in    (documentation, etc.) maintenance </a:t>
            </a:r>
            <a:endParaRPr lang="en-US" altLang="zh-CN" sz="2400" b="1" smtClean="0">
              <a:solidFill>
                <a:schemeClr val="bg2"/>
              </a:solidFill>
              <a:sym typeface="Wingdings 2" panose="05020102010507070707" pitchFamily="18" charset="2"/>
            </a:endParaRPr>
          </a:p>
          <a:p>
            <a:pPr eaLnBrk="1" hangingPunct="1">
              <a:lnSpc>
                <a:spcPct val="90000"/>
              </a:lnSpc>
              <a:buFontTx/>
              <a:buNone/>
            </a:pPr>
            <a:r>
              <a:rPr lang="en-US" altLang="zh-CN" sz="2400" b="1" smtClean="0">
                <a:solidFill>
                  <a:schemeClr val="bg2"/>
                </a:solidFill>
                <a:sym typeface="Wingdings 2" panose="05020102010507070707" pitchFamily="18" charset="2"/>
              </a:rPr>
              <a:t> Summarize the construction process:</a:t>
            </a:r>
          </a:p>
          <a:p>
            <a:pPr eaLnBrk="1" hangingPunct="1">
              <a:lnSpc>
                <a:spcPct val="90000"/>
              </a:lnSpc>
              <a:buFontTx/>
              <a:buNone/>
            </a:pPr>
            <a:r>
              <a:rPr lang="en-US" altLang="zh-CN" sz="2400" b="1" smtClean="0">
                <a:solidFill>
                  <a:schemeClr val="bg2"/>
                </a:solidFill>
                <a:sym typeface="Wingdings 2" panose="05020102010507070707" pitchFamily="18" charset="2"/>
              </a:rPr>
              <a:t>                                     about 8 steps  (see p22--23)     </a:t>
            </a:r>
          </a:p>
        </p:txBody>
      </p:sp>
      <p:sp>
        <p:nvSpPr>
          <p:cNvPr id="114693" name="AutoShape 4"/>
          <p:cNvSpPr>
            <a:spLocks noChangeArrowheads="1"/>
          </p:cNvSpPr>
          <p:nvPr/>
        </p:nvSpPr>
        <p:spPr bwMode="auto">
          <a:xfrm>
            <a:off x="2209800" y="2492375"/>
            <a:ext cx="381000" cy="304800"/>
          </a:xfrm>
          <a:prstGeom prst="rightArrow">
            <a:avLst>
              <a:gd name="adj1" fmla="val 50000"/>
              <a:gd name="adj2" fmla="val 31250"/>
            </a:avLst>
          </a:prstGeom>
          <a:solidFill>
            <a:schemeClr val="tx1"/>
          </a:solidFill>
          <a:ln w="9525">
            <a:solidFill>
              <a:schemeClr val="tx1"/>
            </a:solidFill>
            <a:miter lim="800000"/>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endParaRPr lang="zh-CN" altLang="en-US" sz="2400"/>
          </a:p>
        </p:txBody>
      </p:sp>
      <p:sp>
        <p:nvSpPr>
          <p:cNvPr id="114694" name="AutoShape 5"/>
          <p:cNvSpPr>
            <a:spLocks noChangeArrowheads="1"/>
          </p:cNvSpPr>
          <p:nvPr/>
        </p:nvSpPr>
        <p:spPr bwMode="auto">
          <a:xfrm>
            <a:off x="4572000" y="2492375"/>
            <a:ext cx="381000" cy="304800"/>
          </a:xfrm>
          <a:prstGeom prst="rightArrow">
            <a:avLst>
              <a:gd name="adj1" fmla="val 50000"/>
              <a:gd name="adj2" fmla="val 31250"/>
            </a:avLst>
          </a:prstGeom>
          <a:solidFill>
            <a:schemeClr val="tx1"/>
          </a:solidFill>
          <a:ln w="9525">
            <a:solidFill>
              <a:schemeClr val="tx1"/>
            </a:solidFill>
            <a:miter lim="800000"/>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endParaRPr lang="zh-CN" altLang="en-US" sz="2400"/>
          </a:p>
        </p:txBody>
      </p:sp>
      <p:sp>
        <p:nvSpPr>
          <p:cNvPr id="114695" name="AutoShape 9"/>
          <p:cNvSpPr>
            <a:spLocks/>
          </p:cNvSpPr>
          <p:nvPr/>
        </p:nvSpPr>
        <p:spPr bwMode="auto">
          <a:xfrm>
            <a:off x="5562600" y="3810000"/>
            <a:ext cx="152400" cy="1676400"/>
          </a:xfrm>
          <a:prstGeom prst="leftBrace">
            <a:avLst>
              <a:gd name="adj1" fmla="val 91667"/>
              <a:gd name="adj2" fmla="val 50000"/>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endParaRPr lang="zh-CN" altLang="en-US" sz="2400"/>
          </a:p>
        </p:txBody>
      </p:sp>
      <p:sp>
        <p:nvSpPr>
          <p:cNvPr id="114696" name="AutoShape 14"/>
          <p:cNvSpPr>
            <a:spLocks noChangeArrowheads="1"/>
          </p:cNvSpPr>
          <p:nvPr/>
        </p:nvSpPr>
        <p:spPr bwMode="auto">
          <a:xfrm>
            <a:off x="3910013" y="4365625"/>
            <a:ext cx="228600" cy="304800"/>
          </a:xfrm>
          <a:prstGeom prst="rightArrow">
            <a:avLst>
              <a:gd name="adj1" fmla="val 50000"/>
              <a:gd name="adj2" fmla="val 25000"/>
            </a:avLst>
          </a:prstGeom>
          <a:solidFill>
            <a:schemeClr val="tx1"/>
          </a:solidFill>
          <a:ln w="9525">
            <a:solidFill>
              <a:schemeClr val="tx1"/>
            </a:solidFill>
            <a:miter lim="800000"/>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endParaRPr lang="zh-CN" altLang="en-US" sz="2400"/>
          </a:p>
        </p:txBody>
      </p:sp>
      <p:sp>
        <p:nvSpPr>
          <p:cNvPr id="114697" name="AutoShape 15"/>
          <p:cNvSpPr>
            <a:spLocks noChangeArrowheads="1"/>
          </p:cNvSpPr>
          <p:nvPr/>
        </p:nvSpPr>
        <p:spPr bwMode="auto">
          <a:xfrm>
            <a:off x="2484438" y="4365625"/>
            <a:ext cx="242887" cy="304800"/>
          </a:xfrm>
          <a:prstGeom prst="rightArrow">
            <a:avLst>
              <a:gd name="adj1" fmla="val 50000"/>
              <a:gd name="adj2" fmla="val 25000"/>
            </a:avLst>
          </a:prstGeom>
          <a:solidFill>
            <a:schemeClr val="tx1"/>
          </a:solidFill>
          <a:ln w="9525">
            <a:solidFill>
              <a:schemeClr val="tx1"/>
            </a:solidFill>
            <a:miter lim="800000"/>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endParaRPr lang="zh-CN" altLang="en-US" sz="2400"/>
          </a:p>
        </p:txBody>
      </p:sp>
      <p:sp>
        <p:nvSpPr>
          <p:cNvPr id="114698" name="AutoShape 16"/>
          <p:cNvSpPr>
            <a:spLocks noChangeArrowheads="1"/>
          </p:cNvSpPr>
          <p:nvPr/>
        </p:nvSpPr>
        <p:spPr bwMode="auto">
          <a:xfrm>
            <a:off x="2452688" y="5516563"/>
            <a:ext cx="242887" cy="304800"/>
          </a:xfrm>
          <a:prstGeom prst="rightArrow">
            <a:avLst>
              <a:gd name="adj1" fmla="val 50000"/>
              <a:gd name="adj2" fmla="val 25000"/>
            </a:avLst>
          </a:prstGeom>
          <a:solidFill>
            <a:schemeClr val="tx1"/>
          </a:solidFill>
          <a:ln w="9525">
            <a:solidFill>
              <a:schemeClr val="tx1"/>
            </a:solidFill>
            <a:miter lim="800000"/>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endParaRPr lang="zh-CN" altLang="en-US" sz="2400"/>
          </a:p>
        </p:txBody>
      </p:sp>
      <p:sp>
        <p:nvSpPr>
          <p:cNvPr id="114699" name="AutoShape 17"/>
          <p:cNvSpPr>
            <a:spLocks noChangeArrowheads="1"/>
          </p:cNvSpPr>
          <p:nvPr/>
        </p:nvSpPr>
        <p:spPr bwMode="auto">
          <a:xfrm>
            <a:off x="990600" y="5516563"/>
            <a:ext cx="242888" cy="304800"/>
          </a:xfrm>
          <a:prstGeom prst="rightArrow">
            <a:avLst>
              <a:gd name="adj1" fmla="val 50000"/>
              <a:gd name="adj2" fmla="val 25000"/>
            </a:avLst>
          </a:prstGeom>
          <a:solidFill>
            <a:schemeClr val="tx1"/>
          </a:solidFill>
          <a:ln w="9525">
            <a:solidFill>
              <a:schemeClr val="tx1"/>
            </a:solidFill>
            <a:miter lim="800000"/>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endParaRPr lang="zh-CN" altLang="en-US" sz="240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B4F696C4-8C0C-40D2-A4C3-4335A85A6400}" type="slidenum">
              <a:rPr kumimoji="0" lang="en-US" altLang="zh-CN" sz="2600" smtClean="0">
                <a:solidFill>
                  <a:schemeClr val="bg1"/>
                </a:solidFill>
              </a:rPr>
              <a:pPr>
                <a:spcBef>
                  <a:spcPct val="0"/>
                </a:spcBef>
                <a:buClrTx/>
                <a:buSzTx/>
                <a:buFontTx/>
                <a:buNone/>
              </a:pPr>
              <a:t>69</a:t>
            </a:fld>
            <a:endParaRPr kumimoji="0" lang="en-US" altLang="zh-CN" sz="2600" smtClean="0">
              <a:solidFill>
                <a:schemeClr val="bg1"/>
              </a:solidFill>
            </a:endParaRPr>
          </a:p>
        </p:txBody>
      </p:sp>
      <p:sp>
        <p:nvSpPr>
          <p:cNvPr id="116739" name="Rectangle 2"/>
          <p:cNvSpPr>
            <a:spLocks noGrp="1" noChangeArrowheads="1"/>
          </p:cNvSpPr>
          <p:nvPr>
            <p:ph type="title"/>
          </p:nvPr>
        </p:nvSpPr>
        <p:spPr/>
        <p:txBody>
          <a:bodyPr/>
          <a:lstStyle/>
          <a:p>
            <a:pPr eaLnBrk="1" hangingPunct="1"/>
            <a:r>
              <a:rPr lang="en-US" altLang="zh-CN" sz="3200" smtClean="0"/>
              <a:t>Chapter 1  Why Software Engineering</a:t>
            </a:r>
          </a:p>
        </p:txBody>
      </p:sp>
      <p:sp>
        <p:nvSpPr>
          <p:cNvPr id="116740" name="Rectangle 3"/>
          <p:cNvSpPr>
            <a:spLocks noGrp="1" noChangeArrowheads="1"/>
          </p:cNvSpPr>
          <p:nvPr>
            <p:ph type="body" idx="1"/>
          </p:nvPr>
        </p:nvSpPr>
        <p:spPr>
          <a:xfrm>
            <a:off x="762000" y="1676400"/>
            <a:ext cx="8382000" cy="5181600"/>
          </a:xfrm>
        </p:spPr>
        <p:txBody>
          <a:bodyPr/>
          <a:lstStyle/>
          <a:p>
            <a:pPr eaLnBrk="1" hangingPunct="1">
              <a:buFontTx/>
              <a:buNone/>
            </a:pPr>
            <a:r>
              <a:rPr lang="en-US" altLang="zh-CN" sz="2400" b="1" smtClean="0">
                <a:solidFill>
                  <a:schemeClr val="bg2"/>
                </a:solidFill>
                <a:sym typeface="Wingdings 2" panose="05020102010507070707" pitchFamily="18" charset="2"/>
              </a:rPr>
              <a:t> </a:t>
            </a:r>
            <a:r>
              <a:rPr lang="en-US" altLang="zh-CN" sz="2400" b="1" u="sng" smtClean="0">
                <a:solidFill>
                  <a:srgbClr val="FF0066"/>
                </a:solidFill>
                <a:sym typeface="Wingdings 2" panose="05020102010507070707" pitchFamily="18" charset="2"/>
              </a:rPr>
              <a:t>Building a System  </a:t>
            </a:r>
            <a:r>
              <a:rPr lang="en-US" altLang="zh-CN" sz="2400" b="1" smtClean="0">
                <a:sym typeface="Wingdings 2" panose="05020102010507070707" pitchFamily="18" charset="2"/>
              </a:rPr>
              <a:t>(P23)</a:t>
            </a:r>
          </a:p>
          <a:p>
            <a:pPr eaLnBrk="1" hangingPunct="1">
              <a:buFontTx/>
              <a:buNone/>
            </a:pPr>
            <a:r>
              <a:rPr lang="en-US" altLang="zh-CN" sz="2400" b="1" smtClean="0">
                <a:solidFill>
                  <a:schemeClr val="bg2"/>
                </a:solidFill>
                <a:sym typeface="Wingdings 2" panose="05020102010507070707" pitchFamily="18" charset="2"/>
              </a:rPr>
              <a:t>    Software project progress     customer:Howells  </a:t>
            </a:r>
          </a:p>
          <a:p>
            <a:pPr eaLnBrk="1" hangingPunct="1">
              <a:buFontTx/>
              <a:buNone/>
            </a:pPr>
            <a:r>
              <a:rPr lang="en-US" altLang="zh-CN" sz="2400" b="1" smtClean="0">
                <a:solidFill>
                  <a:schemeClr val="bg2"/>
                </a:solidFill>
                <a:sym typeface="Wingdings 2" panose="05020102010507070707" pitchFamily="18" charset="2"/>
              </a:rPr>
              <a:t>     in a way similar to the           user:Mr.Howell’s parents</a:t>
            </a:r>
          </a:p>
          <a:p>
            <a:pPr eaLnBrk="1" hangingPunct="1">
              <a:buFontTx/>
              <a:buNone/>
            </a:pPr>
            <a:r>
              <a:rPr lang="en-US" altLang="zh-CN" sz="2400" b="1" smtClean="0">
                <a:solidFill>
                  <a:schemeClr val="bg2"/>
                </a:solidFill>
                <a:sym typeface="Wingdings 2" panose="05020102010507070707" pitchFamily="18" charset="2"/>
              </a:rPr>
              <a:t>     house-building process        developer:McMullen</a:t>
            </a:r>
            <a:endParaRPr lang="en-US" altLang="zh-CN" sz="2400" b="1" smtClean="0"/>
          </a:p>
          <a:p>
            <a:pPr eaLnBrk="1" hangingPunct="1">
              <a:buFontTx/>
              <a:buNone/>
            </a:pPr>
            <a:endParaRPr lang="en-US" altLang="zh-CN" sz="2400" b="1" smtClean="0"/>
          </a:p>
          <a:p>
            <a:pPr eaLnBrk="1" hangingPunct="1">
              <a:buFontTx/>
              <a:buNone/>
            </a:pPr>
            <a:endParaRPr lang="en-US" altLang="zh-CN" sz="2400" b="1" smtClean="0"/>
          </a:p>
        </p:txBody>
      </p:sp>
      <p:sp>
        <p:nvSpPr>
          <p:cNvPr id="116741" name="AutoShape 4"/>
          <p:cNvSpPr>
            <a:spLocks noChangeArrowheads="1"/>
          </p:cNvSpPr>
          <p:nvPr/>
        </p:nvSpPr>
        <p:spPr bwMode="auto">
          <a:xfrm>
            <a:off x="4724400" y="2362200"/>
            <a:ext cx="533400" cy="914400"/>
          </a:xfrm>
          <a:prstGeom prst="rightArrow">
            <a:avLst>
              <a:gd name="adj1" fmla="val 50000"/>
              <a:gd name="adj2" fmla="val 25000"/>
            </a:avLst>
          </a:prstGeom>
          <a:solidFill>
            <a:schemeClr val="bg2"/>
          </a:solidFill>
          <a:ln w="9525">
            <a:solidFill>
              <a:schemeClr val="tx1"/>
            </a:solidFill>
            <a:miter lim="800000"/>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endParaRPr lang="zh-CN" altLang="en-US" sz="2400"/>
          </a:p>
        </p:txBody>
      </p:sp>
      <p:sp>
        <p:nvSpPr>
          <p:cNvPr id="116742" name="Text Box 5"/>
          <p:cNvSpPr txBox="1">
            <a:spLocks noChangeArrowheads="1"/>
          </p:cNvSpPr>
          <p:nvPr/>
        </p:nvSpPr>
        <p:spPr bwMode="auto">
          <a:xfrm>
            <a:off x="611188" y="4437063"/>
            <a:ext cx="8461375" cy="1169987"/>
          </a:xfrm>
          <a:prstGeom prst="rect">
            <a:avLst/>
          </a:prstGeom>
          <a:noFill/>
          <a:ln w="25400" algn="ctr">
            <a:solidFill>
              <a:srgbClr val="8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dirty="0">
                <a:latin typeface="Times New Roman" panose="02020603050405020304" pitchFamily="18" charset="0"/>
              </a:rPr>
              <a:t>1.5</a:t>
            </a:r>
            <a:r>
              <a:rPr lang="zh-CN" altLang="en-US" dirty="0">
                <a:latin typeface="Times New Roman" panose="02020603050405020304" pitchFamily="18" charset="0"/>
              </a:rPr>
              <a:t>节</a:t>
            </a:r>
            <a:r>
              <a:rPr lang="en-US" altLang="zh-CN" dirty="0">
                <a:latin typeface="Times New Roman" panose="02020603050405020304" pitchFamily="18" charset="0"/>
              </a:rPr>
              <a:t>:  </a:t>
            </a:r>
            <a:r>
              <a:rPr lang="zh-CN" altLang="en-US" dirty="0">
                <a:latin typeface="Times New Roman" panose="02020603050405020304" pitchFamily="18" charset="0"/>
              </a:rPr>
              <a:t>一般软件制作时的规划与部件划分问题的思考</a:t>
            </a:r>
          </a:p>
          <a:p>
            <a:pPr eaLnBrk="1" hangingPunct="1">
              <a:spcBef>
                <a:spcPct val="50000"/>
              </a:spcBef>
              <a:buClrTx/>
              <a:buSzTx/>
              <a:buFontTx/>
              <a:buNone/>
            </a:pPr>
            <a:r>
              <a:rPr lang="zh-CN" altLang="en-US" dirty="0">
                <a:latin typeface="Times New Roman" panose="02020603050405020304" pitchFamily="18" charset="0"/>
              </a:rPr>
              <a:t>本节 </a:t>
            </a:r>
            <a:r>
              <a:rPr lang="en-US" altLang="zh-CN" dirty="0">
                <a:latin typeface="Times New Roman" panose="02020603050405020304" pitchFamily="18" charset="0"/>
              </a:rPr>
              <a:t>:  </a:t>
            </a:r>
            <a:r>
              <a:rPr lang="zh-CN" altLang="en-US" dirty="0">
                <a:latin typeface="Times New Roman" panose="02020603050405020304" pitchFamily="18" charset="0"/>
              </a:rPr>
              <a:t>大型软件开发过程中的工程化途径与方法</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C1FB7261-B3C4-4701-8A7D-50E24E6F5CFA}" type="slidenum">
              <a:rPr kumimoji="0" lang="en-US" altLang="zh-CN" sz="2600" smtClean="0">
                <a:solidFill>
                  <a:srgbClr val="FFFFFF"/>
                </a:solidFill>
              </a:rPr>
              <a:pPr>
                <a:spcBef>
                  <a:spcPct val="0"/>
                </a:spcBef>
                <a:buClrTx/>
                <a:buSzTx/>
                <a:buFontTx/>
                <a:buNone/>
              </a:pPr>
              <a:t>7</a:t>
            </a:fld>
            <a:endParaRPr kumimoji="0" lang="en-US" altLang="zh-CN" sz="2600" smtClean="0">
              <a:solidFill>
                <a:srgbClr val="FFFFFF"/>
              </a:solidFill>
            </a:endParaRPr>
          </a:p>
        </p:txBody>
      </p:sp>
      <p:sp>
        <p:nvSpPr>
          <p:cNvPr id="10243" name="Rectangle 2"/>
          <p:cNvSpPr>
            <a:spLocks noGrp="1" noChangeArrowheads="1"/>
          </p:cNvSpPr>
          <p:nvPr>
            <p:ph type="title"/>
          </p:nvPr>
        </p:nvSpPr>
        <p:spPr>
          <a:xfrm>
            <a:off x="914400" y="536575"/>
            <a:ext cx="8001000" cy="838200"/>
          </a:xfrm>
        </p:spPr>
        <p:txBody>
          <a:bodyPr/>
          <a:lstStyle/>
          <a:p>
            <a:pPr eaLnBrk="1" hangingPunct="1"/>
            <a:r>
              <a:rPr lang="en-US" altLang="zh-CN" sz="5400" smtClean="0">
                <a:solidFill>
                  <a:srgbClr val="000000"/>
                </a:solidFill>
                <a:latin typeface="Monotype Corsiva" panose="03010101010201010101" pitchFamily="66" charset="0"/>
                <a:ea typeface="楷体_GB2312" pitchFamily="49" charset="-122"/>
              </a:rPr>
              <a:t>        Software   Engineering</a:t>
            </a:r>
          </a:p>
        </p:txBody>
      </p:sp>
      <p:sp>
        <p:nvSpPr>
          <p:cNvPr id="10244" name="Rectangle 3"/>
          <p:cNvSpPr>
            <a:spLocks noGrp="1" noChangeArrowheads="1"/>
          </p:cNvSpPr>
          <p:nvPr>
            <p:ph type="body" idx="1"/>
          </p:nvPr>
        </p:nvSpPr>
        <p:spPr>
          <a:xfrm>
            <a:off x="755650" y="1700213"/>
            <a:ext cx="8388350" cy="5157787"/>
          </a:xfrm>
        </p:spPr>
        <p:txBody>
          <a:bodyPr/>
          <a:lstStyle/>
          <a:p>
            <a:pPr eaLnBrk="1" hangingPunct="1">
              <a:lnSpc>
                <a:spcPct val="90000"/>
              </a:lnSpc>
            </a:pPr>
            <a:r>
              <a:rPr lang="zh-CN" altLang="en-US" b="1" dirty="0" smtClean="0"/>
              <a:t>中国十四五计划期间面临的卡脖子技术：</a:t>
            </a:r>
          </a:p>
          <a:p>
            <a:pPr lvl="1" eaLnBrk="1" hangingPunct="1">
              <a:lnSpc>
                <a:spcPct val="90000"/>
              </a:lnSpc>
            </a:pPr>
            <a:r>
              <a:rPr lang="zh-CN" altLang="en-US" sz="2800" b="1" dirty="0" smtClean="0"/>
              <a:t>信息技术</a:t>
            </a:r>
            <a:r>
              <a:rPr lang="en-US" altLang="zh-CN" sz="2800" b="1" dirty="0" smtClean="0"/>
              <a:t>IT</a:t>
            </a:r>
            <a:r>
              <a:rPr lang="zh-CN" altLang="en-US" sz="2800" b="1" dirty="0" smtClean="0"/>
              <a:t>（芯片及软件）、生物技术（医药与育种）、材料技术、发动机技术、数控技术。 </a:t>
            </a:r>
            <a:endParaRPr lang="en-US" altLang="zh-CN" sz="2800" b="1" dirty="0" smtClean="0"/>
          </a:p>
          <a:p>
            <a:pPr eaLnBrk="1" hangingPunct="1">
              <a:lnSpc>
                <a:spcPct val="90000"/>
              </a:lnSpc>
            </a:pPr>
            <a:r>
              <a:rPr lang="zh-CN" altLang="en-US" b="1" dirty="0" smtClean="0"/>
              <a:t>高端工业化更需要原始资本积累</a:t>
            </a:r>
            <a:endParaRPr lang="en-US" altLang="zh-CN" b="1" dirty="0" smtClean="0"/>
          </a:p>
          <a:p>
            <a:pPr lvl="1" eaLnBrk="1" hangingPunct="1">
              <a:lnSpc>
                <a:spcPct val="90000"/>
              </a:lnSpc>
            </a:pPr>
            <a:r>
              <a:rPr lang="zh-CN" altLang="en-US" b="1" dirty="0" smtClean="0"/>
              <a:t>德国是靠杀掉犹太人。</a:t>
            </a:r>
            <a:endParaRPr lang="en-US" altLang="zh-CN" b="1" dirty="0" smtClean="0"/>
          </a:p>
          <a:p>
            <a:pPr lvl="1" eaLnBrk="1" hangingPunct="1">
              <a:lnSpc>
                <a:spcPct val="90000"/>
              </a:lnSpc>
            </a:pPr>
            <a:r>
              <a:rPr lang="zh-CN" altLang="en-US" b="1" dirty="0" smtClean="0"/>
              <a:t>西方是靠战争与掠夺。</a:t>
            </a:r>
            <a:endParaRPr lang="en-US" altLang="zh-CN" b="1" dirty="0" smtClean="0"/>
          </a:p>
          <a:p>
            <a:pPr lvl="1" eaLnBrk="1" hangingPunct="1">
              <a:lnSpc>
                <a:spcPct val="90000"/>
              </a:lnSpc>
            </a:pPr>
            <a:r>
              <a:rPr lang="zh-CN" altLang="en-US" b="1" dirty="0" smtClean="0"/>
              <a:t>建国初期，资本主义工商业的社会主义改造。</a:t>
            </a:r>
            <a:endParaRPr lang="en-US" altLang="zh-CN" b="1" dirty="0" smtClean="0"/>
          </a:p>
          <a:p>
            <a:pPr lvl="1" eaLnBrk="1" hangingPunct="1">
              <a:lnSpc>
                <a:spcPct val="90000"/>
              </a:lnSpc>
            </a:pPr>
            <a:r>
              <a:rPr lang="zh-CN" altLang="en-US" b="1" dirty="0" smtClean="0"/>
              <a:t>改革开放以后，中国人民是靠勤劳的双手，仅用</a:t>
            </a:r>
            <a:r>
              <a:rPr lang="en-US" altLang="zh-CN" b="1" dirty="0" smtClean="0"/>
              <a:t>40</a:t>
            </a:r>
            <a:r>
              <a:rPr lang="zh-CN" altLang="en-US" b="1" dirty="0" smtClean="0"/>
              <a:t>年积累起了国家财富</a:t>
            </a:r>
            <a:r>
              <a:rPr lang="zh-CN" altLang="en-US" b="1" dirty="0"/>
              <a:t>。</a:t>
            </a:r>
            <a:endParaRPr lang="en-US" altLang="zh-CN" b="1" dirty="0" smtClean="0"/>
          </a:p>
          <a:p>
            <a:pPr eaLnBrk="1" hangingPunct="1">
              <a:lnSpc>
                <a:spcPct val="90000"/>
              </a:lnSpc>
            </a:pPr>
            <a:r>
              <a:rPr lang="zh-CN" altLang="en-US" b="1" dirty="0" smtClean="0"/>
              <a:t>从艰难困苦中走来的中国人民，面对今天大国竞争，只要坚定信念，我们</a:t>
            </a:r>
            <a:r>
              <a:rPr lang="zh-CN" altLang="en-US" sz="3200" b="1" dirty="0" smtClean="0">
                <a:solidFill>
                  <a:srgbClr val="FF0000"/>
                </a:solidFill>
              </a:rPr>
              <a:t>除了胜利，别无选择</a:t>
            </a:r>
            <a:r>
              <a:rPr lang="zh-CN" altLang="en-US" b="1" dirty="0" smtClean="0"/>
              <a:t>。</a:t>
            </a:r>
          </a:p>
        </p:txBody>
      </p:sp>
    </p:spTree>
    <p:extLst>
      <p:ext uri="{BB962C8B-B14F-4D97-AF65-F5344CB8AC3E}">
        <p14:creationId xmlns:p14="http://schemas.microsoft.com/office/powerpoint/2010/main" val="3126853275"/>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72758A96-A129-4DEB-9CA3-0E3B74B23D26}" type="slidenum">
              <a:rPr kumimoji="0" lang="en-US" altLang="zh-CN" sz="2600" smtClean="0">
                <a:solidFill>
                  <a:schemeClr val="bg1"/>
                </a:solidFill>
              </a:rPr>
              <a:pPr>
                <a:spcBef>
                  <a:spcPct val="0"/>
                </a:spcBef>
                <a:buClrTx/>
                <a:buSzTx/>
                <a:buFontTx/>
                <a:buNone/>
              </a:pPr>
              <a:t>70</a:t>
            </a:fld>
            <a:endParaRPr kumimoji="0" lang="en-US" altLang="zh-CN" sz="2600" smtClean="0">
              <a:solidFill>
                <a:schemeClr val="bg1"/>
              </a:solidFill>
            </a:endParaRPr>
          </a:p>
        </p:txBody>
      </p:sp>
      <p:sp>
        <p:nvSpPr>
          <p:cNvPr id="118787" name="Rectangle 2"/>
          <p:cNvSpPr>
            <a:spLocks noGrp="1" noChangeArrowheads="1"/>
          </p:cNvSpPr>
          <p:nvPr>
            <p:ph type="title"/>
          </p:nvPr>
        </p:nvSpPr>
        <p:spPr/>
        <p:txBody>
          <a:bodyPr/>
          <a:lstStyle/>
          <a:p>
            <a:pPr eaLnBrk="1" hangingPunct="1"/>
            <a:r>
              <a:rPr lang="en-US" altLang="zh-CN" sz="3200" smtClean="0"/>
              <a:t>Chapter 1  Why Software Engineering</a:t>
            </a:r>
          </a:p>
        </p:txBody>
      </p:sp>
      <p:sp>
        <p:nvSpPr>
          <p:cNvPr id="118788" name="Rectangle 3"/>
          <p:cNvSpPr>
            <a:spLocks noGrp="1" noChangeArrowheads="1"/>
          </p:cNvSpPr>
          <p:nvPr>
            <p:ph type="body" idx="1"/>
          </p:nvPr>
        </p:nvSpPr>
        <p:spPr>
          <a:xfrm>
            <a:off x="755650" y="1700213"/>
            <a:ext cx="8388350" cy="5157787"/>
          </a:xfrm>
        </p:spPr>
        <p:txBody>
          <a:bodyPr/>
          <a:lstStyle/>
          <a:p>
            <a:pPr eaLnBrk="1" hangingPunct="1">
              <a:buFontTx/>
              <a:buNone/>
            </a:pPr>
            <a:r>
              <a:rPr lang="en-US" altLang="zh-CN" sz="2400" b="1" smtClean="0">
                <a:solidFill>
                  <a:schemeClr val="bg2"/>
                </a:solidFill>
                <a:sym typeface="Wingdings 2" panose="05020102010507070707" pitchFamily="18" charset="2"/>
              </a:rPr>
              <a:t>Phase 1:</a:t>
            </a:r>
            <a:r>
              <a:rPr lang="en-US" altLang="zh-CN" sz="2400" b="1" smtClean="0">
                <a:solidFill>
                  <a:schemeClr val="bg2"/>
                </a:solidFill>
              </a:rPr>
              <a:t>                       meeting(by users, customers</a:t>
            </a:r>
            <a:r>
              <a:rPr lang="en-US" altLang="zh-CN" sz="2400" b="1" smtClean="0"/>
              <a:t>)</a:t>
            </a:r>
          </a:p>
          <a:p>
            <a:pPr eaLnBrk="1" hangingPunct="1">
              <a:buFontTx/>
              <a:buNone/>
            </a:pPr>
            <a:r>
              <a:rPr lang="en-US" altLang="zh-CN" sz="2400" b="1" smtClean="0"/>
              <a:t>                                                     and developers</a:t>
            </a:r>
          </a:p>
          <a:p>
            <a:pPr eaLnBrk="1" hangingPunct="1">
              <a:buFontTx/>
              <a:buNone/>
            </a:pPr>
            <a:r>
              <a:rPr lang="en-US" altLang="zh-CN" sz="2400" b="1" smtClean="0"/>
              <a:t>                                     A:problem definition (</a:t>
            </a:r>
            <a:r>
              <a:rPr lang="zh-CN" altLang="en-US" sz="2400" b="1" smtClean="0"/>
              <a:t>问题定义</a:t>
            </a:r>
            <a:r>
              <a:rPr lang="en-US" altLang="zh-CN" sz="2400" b="1" smtClean="0"/>
              <a:t>)</a:t>
            </a:r>
          </a:p>
          <a:p>
            <a:pPr eaLnBrk="1" hangingPunct="1">
              <a:buFontTx/>
              <a:buNone/>
            </a:pPr>
            <a:r>
              <a:rPr lang="en-US" altLang="zh-CN" sz="2400" b="1" smtClean="0"/>
              <a:t>                                     B:feasibility research (</a:t>
            </a:r>
            <a:r>
              <a:rPr lang="zh-CN" altLang="en-US" sz="2400" b="1" smtClean="0"/>
              <a:t>可行性研究</a:t>
            </a:r>
            <a:r>
              <a:rPr lang="en-US" altLang="zh-CN" sz="2400" b="1" smtClean="0"/>
              <a:t>)</a:t>
            </a:r>
          </a:p>
          <a:p>
            <a:pPr eaLnBrk="1" hangingPunct="1">
              <a:buFontTx/>
              <a:buNone/>
            </a:pPr>
            <a:r>
              <a:rPr lang="en-US" altLang="zh-CN" sz="2400" b="1" smtClean="0"/>
              <a:t>                                     C:requirement analysis (</a:t>
            </a:r>
            <a:r>
              <a:rPr lang="zh-CN" altLang="en-US" sz="2400" b="1" smtClean="0"/>
              <a:t>需求分析</a:t>
            </a:r>
            <a:r>
              <a:rPr lang="en-US" altLang="zh-CN" sz="2400" b="1" smtClean="0"/>
              <a:t>) </a:t>
            </a:r>
          </a:p>
          <a:p>
            <a:pPr eaLnBrk="1" hangingPunct="1">
              <a:buFontTx/>
              <a:buNone/>
            </a:pPr>
            <a:r>
              <a:rPr lang="en-US" altLang="zh-CN" sz="2400" b="1" smtClean="0"/>
              <a:t>                                      (</a:t>
            </a:r>
            <a:r>
              <a:rPr lang="zh-CN" altLang="en-US" sz="2400" b="1" smtClean="0"/>
              <a:t>文档</a:t>
            </a:r>
            <a:r>
              <a:rPr lang="en-US" altLang="zh-CN" sz="1600" b="1" smtClean="0"/>
              <a:t>:</a:t>
            </a:r>
            <a:r>
              <a:rPr lang="en-US" altLang="zh-CN" sz="2400" b="1" smtClean="0">
                <a:cs typeface="Arial" panose="020B0604020202020204" pitchFamily="34" charset="0"/>
              </a:rPr>
              <a:t>《</a:t>
            </a:r>
            <a:r>
              <a:rPr lang="en-US" altLang="zh-CN" sz="2400" b="1" u="sng" smtClean="0">
                <a:solidFill>
                  <a:srgbClr val="CC0000"/>
                </a:solidFill>
              </a:rPr>
              <a:t>SRS</a:t>
            </a:r>
            <a:r>
              <a:rPr lang="en-US" altLang="zh-CN" sz="2400" b="1" smtClean="0">
                <a:cs typeface="Arial" panose="020B0604020202020204" pitchFamily="34" charset="0"/>
              </a:rPr>
              <a:t>》</a:t>
            </a:r>
            <a:r>
              <a:rPr lang="zh-CN" altLang="en-US" sz="2400" b="1" smtClean="0">
                <a:solidFill>
                  <a:srgbClr val="CC0000"/>
                </a:solidFill>
                <a:cs typeface="Arial" panose="020B0604020202020204" pitchFamily="34" charset="0"/>
              </a:rPr>
              <a:t>软件</a:t>
            </a:r>
            <a:r>
              <a:rPr lang="zh-CN" altLang="en-US" sz="2400" b="1" smtClean="0">
                <a:solidFill>
                  <a:srgbClr val="CC0000"/>
                </a:solidFill>
              </a:rPr>
              <a:t>需求规格说明书</a:t>
            </a:r>
            <a:r>
              <a:rPr lang="en-US" altLang="zh-CN" sz="2400" b="1" smtClean="0"/>
              <a:t>)</a:t>
            </a:r>
          </a:p>
          <a:p>
            <a:pPr eaLnBrk="1" hangingPunct="1">
              <a:buFontTx/>
              <a:buNone/>
            </a:pPr>
            <a:r>
              <a:rPr lang="en-US" altLang="zh-CN" sz="2400" b="1" smtClean="0"/>
              <a:t>                                          -</a:t>
            </a:r>
            <a:r>
              <a:rPr lang="en-US" altLang="zh-CN" sz="2400" b="1" u="sng" smtClean="0">
                <a:solidFill>
                  <a:schemeClr val="bg2"/>
                </a:solidFill>
              </a:rPr>
              <a:t>-</a:t>
            </a:r>
            <a:r>
              <a:rPr lang="en-US" altLang="zh-CN" sz="2000" b="1" u="sng" smtClean="0">
                <a:solidFill>
                  <a:schemeClr val="bg2"/>
                </a:solidFill>
              </a:rPr>
              <a:t>logical architecture(</a:t>
            </a:r>
            <a:r>
              <a:rPr lang="zh-CN" altLang="en-US" sz="2000" b="1" u="sng" smtClean="0">
                <a:solidFill>
                  <a:schemeClr val="bg2"/>
                </a:solidFill>
              </a:rPr>
              <a:t>系统逻辑结构</a:t>
            </a:r>
            <a:r>
              <a:rPr lang="en-US" altLang="zh-CN" sz="2000" b="1" u="sng" smtClean="0">
                <a:solidFill>
                  <a:schemeClr val="bg2"/>
                </a:solidFill>
              </a:rPr>
              <a:t>))</a:t>
            </a:r>
            <a:r>
              <a:rPr lang="en-US" altLang="zh-CN" sz="2400" b="1" smtClean="0"/>
              <a:t> </a:t>
            </a:r>
          </a:p>
          <a:p>
            <a:pPr eaLnBrk="1" hangingPunct="1">
              <a:buFontTx/>
              <a:buNone/>
            </a:pPr>
            <a:r>
              <a:rPr lang="en-US" altLang="zh-CN" sz="2400" b="1" smtClean="0"/>
              <a:t>                                          --</a:t>
            </a:r>
            <a:r>
              <a:rPr lang="en-US" altLang="zh-CN" sz="2000" b="1" smtClean="0"/>
              <a:t>Software Requirement Specification</a:t>
            </a:r>
          </a:p>
          <a:p>
            <a:pPr eaLnBrk="1" hangingPunct="1">
              <a:buFontTx/>
              <a:buNone/>
            </a:pPr>
            <a:r>
              <a:rPr lang="en-US" altLang="zh-CN" sz="2400" b="1" smtClean="0"/>
              <a:t>                                      </a:t>
            </a:r>
            <a:r>
              <a:rPr lang="zh-CN" altLang="en-US" sz="2400" b="1" smtClean="0"/>
              <a:t>（</a:t>
            </a:r>
            <a:r>
              <a:rPr lang="en-US" altLang="zh-CN" sz="2400" b="1" smtClean="0"/>
              <a:t>learn about boundary,  entities, </a:t>
            </a:r>
          </a:p>
          <a:p>
            <a:pPr eaLnBrk="1" hangingPunct="1">
              <a:buFontTx/>
              <a:buNone/>
            </a:pPr>
            <a:r>
              <a:rPr lang="en-US" altLang="zh-CN" sz="2400" b="1" smtClean="0"/>
              <a:t>                                         activities</a:t>
            </a:r>
            <a:r>
              <a:rPr lang="zh-CN" altLang="en-US" sz="2400" b="1" smtClean="0"/>
              <a:t>）</a:t>
            </a:r>
            <a:r>
              <a:rPr lang="en-US" altLang="zh-CN" sz="2400" b="1" smtClean="0"/>
              <a:t>(</a:t>
            </a:r>
            <a:r>
              <a:rPr lang="en-US" altLang="zh-CN" sz="2400" b="1" u="sng" smtClean="0">
                <a:solidFill>
                  <a:srgbClr val="0000FF"/>
                </a:solidFill>
              </a:rPr>
              <a:t>what </a:t>
            </a:r>
            <a:r>
              <a:rPr lang="en-US" altLang="zh-CN" sz="2400" b="1" u="sng" smtClean="0">
                <a:solidFill>
                  <a:schemeClr val="bg2"/>
                </a:solidFill>
              </a:rPr>
              <a:t>we will do </a:t>
            </a:r>
            <a:r>
              <a:rPr lang="en-US" altLang="zh-CN" sz="2400" b="1" smtClean="0"/>
              <a:t>)</a:t>
            </a:r>
          </a:p>
          <a:p>
            <a:pPr eaLnBrk="1" hangingPunct="1">
              <a:buFontTx/>
              <a:buNone/>
            </a:pPr>
            <a:r>
              <a:rPr lang="en-US" altLang="zh-CN" sz="2400" b="1" smtClean="0"/>
              <a:t>                                      D: review(</a:t>
            </a:r>
            <a:r>
              <a:rPr lang="zh-CN" altLang="en-US" sz="2400" b="1" smtClean="0"/>
              <a:t>复审</a:t>
            </a:r>
            <a:r>
              <a:rPr lang="en-US" altLang="zh-CN" sz="2400" b="1" smtClean="0"/>
              <a:t>) (by all anticipants)</a:t>
            </a:r>
          </a:p>
        </p:txBody>
      </p:sp>
      <p:sp>
        <p:nvSpPr>
          <p:cNvPr id="118789" name="Text Box 4"/>
          <p:cNvSpPr txBox="1">
            <a:spLocks noChangeArrowheads="1"/>
          </p:cNvSpPr>
          <p:nvPr/>
        </p:nvSpPr>
        <p:spPr bwMode="auto">
          <a:xfrm>
            <a:off x="1981200" y="2971800"/>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zh-CN" sz="2400" b="0"/>
          </a:p>
        </p:txBody>
      </p:sp>
      <p:sp>
        <p:nvSpPr>
          <p:cNvPr id="118790" name="Text Box 5"/>
          <p:cNvSpPr txBox="1">
            <a:spLocks noChangeArrowheads="1"/>
          </p:cNvSpPr>
          <p:nvPr/>
        </p:nvSpPr>
        <p:spPr bwMode="auto">
          <a:xfrm>
            <a:off x="968375" y="3357563"/>
            <a:ext cx="2667000" cy="1744662"/>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2400"/>
              <a:t>Requirement analysis and definition</a:t>
            </a:r>
          </a:p>
          <a:p>
            <a:pPr algn="ctr" eaLnBrk="1" hangingPunct="1">
              <a:spcBef>
                <a:spcPct val="50000"/>
              </a:spcBef>
              <a:buClrTx/>
              <a:buSzTx/>
              <a:buFontTx/>
              <a:buNone/>
            </a:pPr>
            <a:r>
              <a:rPr lang="zh-CN" altLang="en-US" sz="2400"/>
              <a:t>需求分析</a:t>
            </a:r>
          </a:p>
        </p:txBody>
      </p:sp>
      <p:sp>
        <p:nvSpPr>
          <p:cNvPr id="118791" name="AutoShape 6"/>
          <p:cNvSpPr>
            <a:spLocks/>
          </p:cNvSpPr>
          <p:nvPr/>
        </p:nvSpPr>
        <p:spPr bwMode="auto">
          <a:xfrm>
            <a:off x="3708400" y="1981200"/>
            <a:ext cx="304800" cy="4400550"/>
          </a:xfrm>
          <a:prstGeom prst="leftBrace">
            <a:avLst>
              <a:gd name="adj1" fmla="val 106276"/>
              <a:gd name="adj2" fmla="val 50000"/>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endParaRPr lang="zh-CN" altLang="en-US" sz="2400"/>
          </a:p>
        </p:txBody>
      </p:sp>
      <p:sp>
        <p:nvSpPr>
          <p:cNvPr id="8" name="Text Box 5"/>
          <p:cNvSpPr txBox="1">
            <a:spLocks noChangeArrowheads="1"/>
          </p:cNvSpPr>
          <p:nvPr/>
        </p:nvSpPr>
        <p:spPr bwMode="auto">
          <a:xfrm>
            <a:off x="971550" y="5437188"/>
            <a:ext cx="2667000" cy="831850"/>
          </a:xfrm>
          <a:prstGeom prst="rect">
            <a:avLst/>
          </a:prstGeo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defRPr/>
            </a:pPr>
            <a:r>
              <a:rPr lang="zh-CN" altLang="en-US" sz="1600" dirty="0" smtClean="0">
                <a:solidFill>
                  <a:schemeClr val="accent3">
                    <a:lumMod val="75000"/>
                  </a:schemeClr>
                </a:solidFill>
              </a:rPr>
              <a:t>展示：皇家机动车服务站问题定义，迷你图书馆用例图，范文的领域图，单独的类图。</a:t>
            </a:r>
            <a:endParaRPr lang="en-US" altLang="zh-CN" sz="1600" dirty="0" smtClean="0">
              <a:solidFill>
                <a:schemeClr val="accent3">
                  <a:lumMod val="75000"/>
                </a:schemeClr>
              </a:solidFill>
            </a:endParaRPr>
          </a:p>
        </p:txBody>
      </p:sp>
      <p:sp>
        <p:nvSpPr>
          <p:cNvPr id="2" name="文本框 1"/>
          <p:cNvSpPr txBox="1"/>
          <p:nvPr/>
        </p:nvSpPr>
        <p:spPr>
          <a:xfrm>
            <a:off x="8388350" y="1196975"/>
            <a:ext cx="755650" cy="1016000"/>
          </a:xfrm>
          <a:prstGeom prst="rect">
            <a:avLst/>
          </a:prstGeom>
          <a:solidFill>
            <a:schemeClr val="bg1">
              <a:lumMod val="85000"/>
            </a:schemeClr>
          </a:solidFill>
          <a:ln w="15875">
            <a:solidFill>
              <a:schemeClr val="tx1"/>
            </a:solidFill>
          </a:ln>
        </p:spPr>
        <p:txBody>
          <a:bodyPr>
            <a:spAutoFit/>
          </a:bodyPr>
          <a:lstStyle/>
          <a:p>
            <a:pPr>
              <a:defRPr/>
            </a:pPr>
            <a:r>
              <a:rPr lang="zh-CN" altLang="en-US" sz="2000" dirty="0"/>
              <a:t>简单业务模型</a:t>
            </a:r>
          </a:p>
        </p:txBody>
      </p:sp>
      <p:cxnSp>
        <p:nvCxnSpPr>
          <p:cNvPr id="118794" name="直接箭头连接符 3"/>
          <p:cNvCxnSpPr>
            <a:cxnSpLocks noChangeShapeType="1"/>
          </p:cNvCxnSpPr>
          <p:nvPr/>
        </p:nvCxnSpPr>
        <p:spPr bwMode="auto">
          <a:xfrm flipH="1">
            <a:off x="7956550" y="2205038"/>
            <a:ext cx="576263" cy="431800"/>
          </a:xfrm>
          <a:prstGeom prst="straightConnector1">
            <a:avLst/>
          </a:prstGeom>
          <a:noFill/>
          <a:ln w="9525" algn="ctr">
            <a:solidFill>
              <a:srgbClr val="FF0000"/>
            </a:solidFill>
            <a:round/>
            <a:headEnd/>
            <a:tailEnd type="triangle" w="med" len="med"/>
          </a:ln>
        </p:spPr>
      </p:cxn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BBE2C9A2-7D44-492C-8839-0EF726BC420F}" type="slidenum">
              <a:rPr kumimoji="0" lang="en-US" altLang="zh-CN" sz="2600" smtClean="0">
                <a:solidFill>
                  <a:schemeClr val="bg1"/>
                </a:solidFill>
              </a:rPr>
              <a:pPr>
                <a:spcBef>
                  <a:spcPct val="0"/>
                </a:spcBef>
                <a:buClrTx/>
                <a:buSzTx/>
                <a:buFontTx/>
                <a:buNone/>
              </a:pPr>
              <a:t>71</a:t>
            </a:fld>
            <a:endParaRPr kumimoji="0" lang="en-US" altLang="zh-CN" sz="2600" smtClean="0">
              <a:solidFill>
                <a:schemeClr val="bg1"/>
              </a:solidFill>
            </a:endParaRPr>
          </a:p>
        </p:txBody>
      </p:sp>
      <p:sp>
        <p:nvSpPr>
          <p:cNvPr id="120835" name="Rectangle 2"/>
          <p:cNvSpPr>
            <a:spLocks noGrp="1" noChangeArrowheads="1"/>
          </p:cNvSpPr>
          <p:nvPr>
            <p:ph type="title"/>
          </p:nvPr>
        </p:nvSpPr>
        <p:spPr/>
        <p:txBody>
          <a:bodyPr/>
          <a:lstStyle/>
          <a:p>
            <a:pPr eaLnBrk="1" hangingPunct="1"/>
            <a:r>
              <a:rPr lang="en-US" altLang="zh-CN" sz="3200" smtClean="0"/>
              <a:t>Chapter 1  Why Software Engineering</a:t>
            </a:r>
          </a:p>
        </p:txBody>
      </p:sp>
      <p:sp>
        <p:nvSpPr>
          <p:cNvPr id="120836" name="Rectangle 3"/>
          <p:cNvSpPr>
            <a:spLocks noGrp="1" noChangeArrowheads="1"/>
          </p:cNvSpPr>
          <p:nvPr>
            <p:ph type="body" idx="1"/>
          </p:nvPr>
        </p:nvSpPr>
        <p:spPr>
          <a:xfrm>
            <a:off x="762000" y="1752600"/>
            <a:ext cx="8382000" cy="5105400"/>
          </a:xfrm>
        </p:spPr>
        <p:txBody>
          <a:bodyPr/>
          <a:lstStyle/>
          <a:p>
            <a:pPr eaLnBrk="1" hangingPunct="1">
              <a:buFontTx/>
              <a:buNone/>
            </a:pPr>
            <a:r>
              <a:rPr lang="en-US" altLang="zh-CN" sz="2400" b="1" smtClean="0">
                <a:solidFill>
                  <a:schemeClr val="bg2"/>
                </a:solidFill>
                <a:sym typeface="Wingdings 2" panose="05020102010507070707" pitchFamily="18" charset="2"/>
              </a:rPr>
              <a:t>Phase 2:                      A: appearance/interface </a:t>
            </a:r>
            <a:r>
              <a:rPr lang="zh-CN" altLang="en-US" sz="2400" b="1" smtClean="0">
                <a:solidFill>
                  <a:schemeClr val="bg2"/>
                </a:solidFill>
                <a:sym typeface="Wingdings 2" panose="05020102010507070707" pitchFamily="18" charset="2"/>
              </a:rPr>
              <a:t>用户界面 </a:t>
            </a:r>
          </a:p>
          <a:p>
            <a:pPr eaLnBrk="1" hangingPunct="1">
              <a:buFontTx/>
              <a:buNone/>
            </a:pPr>
            <a:r>
              <a:rPr lang="zh-CN" altLang="en-US" sz="2400" b="1" smtClean="0">
                <a:solidFill>
                  <a:schemeClr val="bg2"/>
                </a:solidFill>
                <a:sym typeface="Wingdings 2" panose="05020102010507070707" pitchFamily="18" charset="2"/>
              </a:rPr>
              <a:t>                                     </a:t>
            </a:r>
            <a:r>
              <a:rPr lang="en-US" altLang="zh-CN" sz="2400" b="1" smtClean="0">
                <a:solidFill>
                  <a:schemeClr val="bg2"/>
                </a:solidFill>
                <a:sym typeface="Wingdings 2" panose="05020102010507070707" pitchFamily="18" charset="2"/>
              </a:rPr>
              <a:t>B: 《</a:t>
            </a:r>
            <a:r>
              <a:rPr lang="en-US" altLang="zh-CN" sz="2400" b="1" smtClean="0">
                <a:solidFill>
                  <a:srgbClr val="FF0000"/>
                </a:solidFill>
                <a:sym typeface="Wingdings 2" panose="05020102010507070707" pitchFamily="18" charset="2"/>
              </a:rPr>
              <a:t>SAD</a:t>
            </a:r>
            <a:r>
              <a:rPr lang="en-US" altLang="zh-CN" sz="2400" b="1" smtClean="0">
                <a:solidFill>
                  <a:schemeClr val="bg2"/>
                </a:solidFill>
                <a:sym typeface="Wingdings 2" panose="05020102010507070707" pitchFamily="18" charset="2"/>
              </a:rPr>
              <a:t>》</a:t>
            </a:r>
            <a:r>
              <a:rPr lang="en-US" altLang="zh-CN" sz="2400" b="1" u="sng" smtClean="0">
                <a:solidFill>
                  <a:schemeClr val="bg2"/>
                </a:solidFill>
                <a:sym typeface="Wingdings 2" panose="05020102010507070707" pitchFamily="18" charset="2"/>
              </a:rPr>
              <a:t>software architecture</a:t>
            </a:r>
          </a:p>
          <a:p>
            <a:pPr eaLnBrk="1" hangingPunct="1">
              <a:buFontTx/>
              <a:buNone/>
            </a:pPr>
            <a:r>
              <a:rPr lang="en-US" altLang="zh-CN" sz="2400" b="1" smtClean="0">
                <a:solidFill>
                  <a:schemeClr val="bg2"/>
                </a:solidFill>
                <a:sym typeface="Wingdings 2" panose="05020102010507070707" pitchFamily="18" charset="2"/>
              </a:rPr>
              <a:t>                                         </a:t>
            </a:r>
            <a:r>
              <a:rPr lang="en-US" altLang="zh-CN" sz="2400" b="1" u="sng" smtClean="0">
                <a:solidFill>
                  <a:schemeClr val="bg2"/>
                </a:solidFill>
                <a:sym typeface="Wingdings 2" panose="05020102010507070707" pitchFamily="18" charset="2"/>
              </a:rPr>
              <a:t>diagrams</a:t>
            </a:r>
            <a:r>
              <a:rPr lang="en-US" altLang="zh-CN" sz="2400" b="1" smtClean="0">
                <a:solidFill>
                  <a:schemeClr val="bg2"/>
                </a:solidFill>
                <a:sym typeface="Wingdings 2" panose="05020102010507070707" pitchFamily="18" charset="2"/>
              </a:rPr>
              <a:t> and reports</a:t>
            </a:r>
            <a:r>
              <a:rPr lang="zh-CN" altLang="en-US" sz="2400" b="1" smtClean="0">
                <a:solidFill>
                  <a:srgbClr val="FF0066"/>
                </a:solidFill>
                <a:sym typeface="Wingdings 2" panose="05020102010507070707" pitchFamily="18" charset="2"/>
              </a:rPr>
              <a:t>系统结构图</a:t>
            </a:r>
          </a:p>
          <a:p>
            <a:pPr eaLnBrk="1" hangingPunct="1">
              <a:buFontTx/>
              <a:buNone/>
            </a:pPr>
            <a:r>
              <a:rPr lang="zh-CN" altLang="en-US" sz="2400" b="1" smtClean="0">
                <a:solidFill>
                  <a:schemeClr val="bg2"/>
                </a:solidFill>
                <a:sym typeface="Wingdings 2" panose="05020102010507070707" pitchFamily="18" charset="2"/>
              </a:rPr>
              <a:t>                                         </a:t>
            </a:r>
            <a:r>
              <a:rPr lang="en-US" altLang="zh-CN" sz="2400" b="1" smtClean="0">
                <a:solidFill>
                  <a:schemeClr val="bg2"/>
                </a:solidFill>
                <a:sym typeface="Wingdings 2" panose="05020102010507070707" pitchFamily="18" charset="2"/>
              </a:rPr>
              <a:t>(</a:t>
            </a:r>
            <a:r>
              <a:rPr lang="en-US" altLang="zh-CN" sz="2400" b="1" u="sng" smtClean="0">
                <a:solidFill>
                  <a:srgbClr val="0000FF"/>
                </a:solidFill>
                <a:sym typeface="Wingdings 2" panose="05020102010507070707" pitchFamily="18" charset="2"/>
              </a:rPr>
              <a:t>how </a:t>
            </a:r>
            <a:r>
              <a:rPr lang="en-US" altLang="zh-CN" sz="2400" b="1" u="sng" smtClean="0">
                <a:solidFill>
                  <a:schemeClr val="bg2"/>
                </a:solidFill>
                <a:sym typeface="Wingdings 2" panose="05020102010507070707" pitchFamily="18" charset="2"/>
              </a:rPr>
              <a:t>to do it</a:t>
            </a:r>
            <a:r>
              <a:rPr lang="en-US" altLang="zh-CN" sz="2400" b="1" smtClean="0">
                <a:solidFill>
                  <a:schemeClr val="bg2"/>
                </a:solidFill>
                <a:sym typeface="Wingdings 2" panose="05020102010507070707" pitchFamily="18" charset="2"/>
              </a:rPr>
              <a:t>)(</a:t>
            </a:r>
            <a:r>
              <a:rPr lang="zh-CN" altLang="en-US" sz="2400" b="1" smtClean="0">
                <a:solidFill>
                  <a:schemeClr val="bg2"/>
                </a:solidFill>
                <a:sym typeface="Wingdings 2" panose="05020102010507070707" pitchFamily="18" charset="2"/>
              </a:rPr>
              <a:t>拓扑</a:t>
            </a:r>
            <a:r>
              <a:rPr lang="en-US" altLang="zh-CN" sz="2400" b="1" smtClean="0">
                <a:solidFill>
                  <a:schemeClr val="bg2"/>
                </a:solidFill>
                <a:sym typeface="Wingdings 2" panose="05020102010507070707" pitchFamily="18" charset="2"/>
              </a:rPr>
              <a:t>,</a:t>
            </a:r>
            <a:r>
              <a:rPr lang="zh-CN" altLang="en-US" sz="2400" b="1" smtClean="0">
                <a:solidFill>
                  <a:schemeClr val="bg2"/>
                </a:solidFill>
                <a:sym typeface="Wingdings 2" panose="05020102010507070707" pitchFamily="18" charset="2"/>
              </a:rPr>
              <a:t>功能</a:t>
            </a:r>
            <a:r>
              <a:rPr lang="en-US" altLang="zh-CN" sz="2400" b="1" smtClean="0">
                <a:solidFill>
                  <a:schemeClr val="bg2"/>
                </a:solidFill>
                <a:sym typeface="Wingdings 2" panose="05020102010507070707" pitchFamily="18" charset="2"/>
              </a:rPr>
              <a:t>,</a:t>
            </a:r>
            <a:r>
              <a:rPr lang="zh-CN" altLang="en-US" sz="2400" b="1" smtClean="0">
                <a:solidFill>
                  <a:schemeClr val="bg2"/>
                </a:solidFill>
                <a:sym typeface="Wingdings 2" panose="05020102010507070707" pitchFamily="18" charset="2"/>
              </a:rPr>
              <a:t>数据架构</a:t>
            </a:r>
            <a:r>
              <a:rPr lang="en-US" altLang="zh-CN" sz="2400" b="1" smtClean="0">
                <a:solidFill>
                  <a:schemeClr val="bg2"/>
                </a:solidFill>
                <a:sym typeface="Wingdings 2" panose="05020102010507070707" pitchFamily="18" charset="2"/>
              </a:rPr>
              <a:t>)</a:t>
            </a:r>
          </a:p>
          <a:p>
            <a:pPr eaLnBrk="1" hangingPunct="1">
              <a:buFontTx/>
              <a:buNone/>
            </a:pPr>
            <a:r>
              <a:rPr lang="en-US" altLang="zh-CN" sz="2400" b="1" smtClean="0">
                <a:solidFill>
                  <a:schemeClr val="bg2"/>
                </a:solidFill>
                <a:sym typeface="Wingdings 2" panose="05020102010507070707" pitchFamily="18" charset="2"/>
              </a:rPr>
              <a:t>                                     C: review(</a:t>
            </a:r>
            <a:r>
              <a:rPr lang="en-US" altLang="zh-CN" sz="2000" b="1" smtClean="0">
                <a:solidFill>
                  <a:schemeClr val="bg2"/>
                </a:solidFill>
                <a:sym typeface="Wingdings 2" panose="05020102010507070707" pitchFamily="18" charset="2"/>
              </a:rPr>
              <a:t>by developer and customer</a:t>
            </a:r>
            <a:r>
              <a:rPr lang="en-US" altLang="zh-CN" sz="2400" b="1" smtClean="0">
                <a:solidFill>
                  <a:schemeClr val="bg2"/>
                </a:solidFill>
                <a:sym typeface="Wingdings 2" panose="05020102010507070707" pitchFamily="18" charset="2"/>
              </a:rPr>
              <a:t>)</a:t>
            </a:r>
          </a:p>
          <a:p>
            <a:pPr eaLnBrk="1" hangingPunct="1">
              <a:buFontTx/>
              <a:buNone/>
            </a:pPr>
            <a:r>
              <a:rPr lang="en-US" altLang="zh-CN" sz="2400" b="1" smtClean="0">
                <a:solidFill>
                  <a:schemeClr val="bg2"/>
                </a:solidFill>
                <a:sym typeface="Wingdings 2" panose="05020102010507070707" pitchFamily="18" charset="2"/>
              </a:rPr>
              <a:t>Phase 3:                      A: description for modules(</a:t>
            </a:r>
            <a:r>
              <a:rPr lang="zh-CN" altLang="en-US" sz="2400" b="1" smtClean="0">
                <a:solidFill>
                  <a:schemeClr val="bg2"/>
                </a:solidFill>
                <a:sym typeface="Wingdings 2" panose="05020102010507070707" pitchFamily="18" charset="2"/>
              </a:rPr>
              <a:t>模块</a:t>
            </a:r>
            <a:r>
              <a:rPr lang="zh-CN" altLang="en-US" sz="2400" b="1" smtClean="0">
                <a:solidFill>
                  <a:srgbClr val="FF0066"/>
                </a:solidFill>
                <a:sym typeface="Wingdings 2" panose="05020102010507070707" pitchFamily="18" charset="2"/>
              </a:rPr>
              <a:t>功</a:t>
            </a:r>
          </a:p>
          <a:p>
            <a:pPr eaLnBrk="1" hangingPunct="1">
              <a:buFontTx/>
              <a:buNone/>
            </a:pPr>
            <a:r>
              <a:rPr lang="zh-CN" altLang="en-US" sz="2400" b="1" smtClean="0">
                <a:solidFill>
                  <a:srgbClr val="FF0066"/>
                </a:solidFill>
                <a:sym typeface="Wingdings 2" panose="05020102010507070707" pitchFamily="18" charset="2"/>
              </a:rPr>
              <a:t>                                       能算法与数据描述</a:t>
            </a:r>
            <a:r>
              <a:rPr lang="en-US" altLang="zh-CN" sz="2400" b="1" smtClean="0">
                <a:solidFill>
                  <a:schemeClr val="bg2"/>
                </a:solidFill>
                <a:sym typeface="Wingdings 2" panose="05020102010507070707" pitchFamily="18" charset="2"/>
              </a:rPr>
              <a:t>)[documentation]</a:t>
            </a:r>
          </a:p>
          <a:p>
            <a:pPr eaLnBrk="1" hangingPunct="1">
              <a:buFontTx/>
              <a:buNone/>
            </a:pPr>
            <a:r>
              <a:rPr lang="en-US" altLang="zh-CN" sz="2400" b="1" smtClean="0">
                <a:solidFill>
                  <a:schemeClr val="bg2"/>
                </a:solidFill>
                <a:sym typeface="Wingdings 2" panose="05020102010507070707" pitchFamily="18" charset="2"/>
              </a:rPr>
              <a:t>                                     B: review (by developers)</a:t>
            </a:r>
          </a:p>
          <a:p>
            <a:pPr eaLnBrk="1" hangingPunct="1">
              <a:buFontTx/>
              <a:buNone/>
            </a:pPr>
            <a:r>
              <a:rPr lang="en-US" altLang="zh-CN" sz="2400" b="1" smtClean="0">
                <a:solidFill>
                  <a:schemeClr val="bg2"/>
                </a:solidFill>
                <a:sym typeface="Wingdings 2" panose="05020102010507070707" pitchFamily="18" charset="2"/>
              </a:rPr>
              <a:t>Phase 4:                      A:coding(</a:t>
            </a:r>
            <a:r>
              <a:rPr lang="zh-CN" altLang="en-US" sz="2400" b="1" smtClean="0">
                <a:solidFill>
                  <a:schemeClr val="bg2"/>
                </a:solidFill>
                <a:sym typeface="Wingdings 2" panose="05020102010507070707" pitchFamily="18" charset="2"/>
              </a:rPr>
              <a:t>编程</a:t>
            </a:r>
            <a:r>
              <a:rPr lang="en-US" altLang="zh-CN" sz="2400" b="1" smtClean="0">
                <a:solidFill>
                  <a:schemeClr val="bg2"/>
                </a:solidFill>
                <a:sym typeface="Wingdings 2" panose="05020102010507070707" pitchFamily="18" charset="2"/>
              </a:rPr>
              <a:t>) and debugging</a:t>
            </a:r>
          </a:p>
          <a:p>
            <a:pPr eaLnBrk="1" hangingPunct="1">
              <a:buFontTx/>
              <a:buNone/>
            </a:pPr>
            <a:r>
              <a:rPr lang="en-US" altLang="zh-CN" sz="2400" b="1" smtClean="0">
                <a:solidFill>
                  <a:schemeClr val="bg2"/>
                </a:solidFill>
                <a:sym typeface="Wingdings 2" panose="05020102010507070707" pitchFamily="18" charset="2"/>
              </a:rPr>
              <a:t>                                        [</a:t>
            </a:r>
            <a:r>
              <a:rPr lang="en-US" altLang="zh-CN" sz="2400" b="1" smtClean="0">
                <a:solidFill>
                  <a:srgbClr val="FF0066"/>
                </a:solidFill>
                <a:sym typeface="Wingdings 2" panose="05020102010507070707" pitchFamily="18" charset="2"/>
              </a:rPr>
              <a:t>source codes and comments</a:t>
            </a:r>
            <a:r>
              <a:rPr lang="en-US" altLang="zh-CN" sz="2400" b="1" smtClean="0">
                <a:solidFill>
                  <a:schemeClr val="bg2"/>
                </a:solidFill>
                <a:sym typeface="Wingdings 2" panose="05020102010507070707" pitchFamily="18" charset="2"/>
              </a:rPr>
              <a:t>]</a:t>
            </a:r>
          </a:p>
          <a:p>
            <a:pPr eaLnBrk="1" hangingPunct="1">
              <a:buFontTx/>
              <a:buNone/>
            </a:pPr>
            <a:r>
              <a:rPr lang="en-US" altLang="zh-CN" sz="2400" b="1" smtClean="0">
                <a:solidFill>
                  <a:schemeClr val="bg2"/>
                </a:solidFill>
                <a:sym typeface="Wingdings 2" panose="05020102010507070707" pitchFamily="18" charset="2"/>
              </a:rPr>
              <a:t>                                     B:review (by developer / coders)</a:t>
            </a:r>
          </a:p>
        </p:txBody>
      </p:sp>
      <p:sp>
        <p:nvSpPr>
          <p:cNvPr id="120837" name="Text Box 4"/>
          <p:cNvSpPr txBox="1">
            <a:spLocks noChangeArrowheads="1"/>
          </p:cNvSpPr>
          <p:nvPr/>
        </p:nvSpPr>
        <p:spPr bwMode="auto">
          <a:xfrm>
            <a:off x="1143000" y="2438400"/>
            <a:ext cx="2514600" cy="831850"/>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2400"/>
              <a:t>System Design</a:t>
            </a:r>
            <a:r>
              <a:rPr lang="zh-CN" altLang="en-US" sz="2400"/>
              <a:t>系统设计</a:t>
            </a:r>
          </a:p>
        </p:txBody>
      </p:sp>
      <p:sp>
        <p:nvSpPr>
          <p:cNvPr id="120838" name="AutoShape 5"/>
          <p:cNvSpPr>
            <a:spLocks/>
          </p:cNvSpPr>
          <p:nvPr/>
        </p:nvSpPr>
        <p:spPr bwMode="auto">
          <a:xfrm>
            <a:off x="3733800" y="1981200"/>
            <a:ext cx="228600" cy="1828800"/>
          </a:xfrm>
          <a:prstGeom prst="leftBrace">
            <a:avLst>
              <a:gd name="adj1" fmla="val 66667"/>
              <a:gd name="adj2" fmla="val 50000"/>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endParaRPr lang="zh-CN" altLang="en-US" sz="2400"/>
          </a:p>
        </p:txBody>
      </p:sp>
      <p:sp>
        <p:nvSpPr>
          <p:cNvPr id="120839" name="Text Box 7"/>
          <p:cNvSpPr txBox="1">
            <a:spLocks noChangeArrowheads="1"/>
          </p:cNvSpPr>
          <p:nvPr/>
        </p:nvSpPr>
        <p:spPr bwMode="auto">
          <a:xfrm>
            <a:off x="1066800" y="4316413"/>
            <a:ext cx="2590800" cy="831850"/>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2400"/>
              <a:t>Program Design</a:t>
            </a:r>
            <a:r>
              <a:rPr lang="zh-CN" altLang="en-US" sz="2400"/>
              <a:t>程序设计</a:t>
            </a:r>
          </a:p>
        </p:txBody>
      </p:sp>
      <p:sp>
        <p:nvSpPr>
          <p:cNvPr id="120840" name="AutoShape 8"/>
          <p:cNvSpPr>
            <a:spLocks/>
          </p:cNvSpPr>
          <p:nvPr/>
        </p:nvSpPr>
        <p:spPr bwMode="auto">
          <a:xfrm>
            <a:off x="3810000" y="4114800"/>
            <a:ext cx="152400" cy="1066800"/>
          </a:xfrm>
          <a:prstGeom prst="leftBrace">
            <a:avLst>
              <a:gd name="adj1" fmla="val 58333"/>
              <a:gd name="adj2" fmla="val 50000"/>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endParaRPr lang="zh-CN" altLang="en-US" sz="2400"/>
          </a:p>
        </p:txBody>
      </p:sp>
      <p:sp>
        <p:nvSpPr>
          <p:cNvPr id="120841" name="Text Box 9"/>
          <p:cNvSpPr txBox="1">
            <a:spLocks noChangeArrowheads="1"/>
          </p:cNvSpPr>
          <p:nvPr/>
        </p:nvSpPr>
        <p:spPr bwMode="auto">
          <a:xfrm>
            <a:off x="1143000" y="5610225"/>
            <a:ext cx="2514600" cy="1196975"/>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2400"/>
              <a:t>Program Implementation</a:t>
            </a:r>
            <a:r>
              <a:rPr lang="zh-CN" altLang="en-US" sz="2400"/>
              <a:t>程序实现</a:t>
            </a:r>
          </a:p>
        </p:txBody>
      </p:sp>
      <p:sp>
        <p:nvSpPr>
          <p:cNvPr id="120842" name="AutoShape 10"/>
          <p:cNvSpPr>
            <a:spLocks/>
          </p:cNvSpPr>
          <p:nvPr/>
        </p:nvSpPr>
        <p:spPr bwMode="auto">
          <a:xfrm>
            <a:off x="3810000" y="5410200"/>
            <a:ext cx="152400" cy="1066800"/>
          </a:xfrm>
          <a:prstGeom prst="leftBrace">
            <a:avLst>
              <a:gd name="adj1" fmla="val 58333"/>
              <a:gd name="adj2" fmla="val 50000"/>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endParaRPr lang="zh-CN" altLang="en-US" sz="240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4B2756FD-D49F-4B4A-A1A6-5F501DEA7AAE}" type="slidenum">
              <a:rPr kumimoji="0" lang="en-US" altLang="zh-CN" sz="2600" smtClean="0">
                <a:solidFill>
                  <a:schemeClr val="bg1"/>
                </a:solidFill>
              </a:rPr>
              <a:pPr>
                <a:spcBef>
                  <a:spcPct val="0"/>
                </a:spcBef>
                <a:buClrTx/>
                <a:buSzTx/>
                <a:buFontTx/>
                <a:buNone/>
              </a:pPr>
              <a:t>72</a:t>
            </a:fld>
            <a:endParaRPr kumimoji="0" lang="en-US" altLang="zh-CN" sz="2600" smtClean="0">
              <a:solidFill>
                <a:schemeClr val="bg1"/>
              </a:solidFill>
            </a:endParaRPr>
          </a:p>
        </p:txBody>
      </p:sp>
      <p:sp>
        <p:nvSpPr>
          <p:cNvPr id="122883" name="Rectangle 2"/>
          <p:cNvSpPr>
            <a:spLocks noGrp="1" noChangeArrowheads="1"/>
          </p:cNvSpPr>
          <p:nvPr>
            <p:ph type="title"/>
          </p:nvPr>
        </p:nvSpPr>
        <p:spPr/>
        <p:txBody>
          <a:bodyPr/>
          <a:lstStyle/>
          <a:p>
            <a:pPr eaLnBrk="1" hangingPunct="1"/>
            <a:r>
              <a:rPr lang="en-US" altLang="zh-CN" sz="3200" smtClean="0"/>
              <a:t>Chapter 1  Why Software Engineering</a:t>
            </a:r>
          </a:p>
        </p:txBody>
      </p:sp>
      <p:sp>
        <p:nvSpPr>
          <p:cNvPr id="122884" name="Rectangle 3"/>
          <p:cNvSpPr>
            <a:spLocks noGrp="1" noChangeArrowheads="1"/>
          </p:cNvSpPr>
          <p:nvPr>
            <p:ph type="body" idx="1"/>
          </p:nvPr>
        </p:nvSpPr>
        <p:spPr>
          <a:xfrm>
            <a:off x="762000" y="1700213"/>
            <a:ext cx="8382000" cy="5105400"/>
          </a:xfrm>
        </p:spPr>
        <p:txBody>
          <a:bodyPr/>
          <a:lstStyle/>
          <a:p>
            <a:pPr eaLnBrk="1" hangingPunct="1">
              <a:buFontTx/>
              <a:buNone/>
            </a:pPr>
            <a:r>
              <a:rPr lang="en-US" altLang="zh-CN" sz="2400" b="1" dirty="0" smtClean="0">
                <a:solidFill>
                  <a:schemeClr val="bg2"/>
                </a:solidFill>
                <a:sym typeface="Wingdings 2" panose="05020102010507070707" pitchFamily="18" charset="2"/>
              </a:rPr>
              <a:t>Phase 5:                      A:test for functionality and</a:t>
            </a:r>
          </a:p>
          <a:p>
            <a:pPr eaLnBrk="1" hangingPunct="1">
              <a:buFontTx/>
              <a:buNone/>
            </a:pPr>
            <a:r>
              <a:rPr lang="en-US" altLang="zh-CN" sz="2400" b="1" dirty="0" smtClean="0">
                <a:solidFill>
                  <a:schemeClr val="bg2"/>
                </a:solidFill>
                <a:sym typeface="Wingdings 2" panose="05020102010507070707" pitchFamily="18" charset="2"/>
              </a:rPr>
              <a:t>                                         performance</a:t>
            </a:r>
            <a:r>
              <a:rPr lang="zh-CN" altLang="en-US" sz="2400" b="1" dirty="0" smtClean="0">
                <a:solidFill>
                  <a:schemeClr val="bg2"/>
                </a:solidFill>
                <a:sym typeface="Wingdings 2" panose="05020102010507070707" pitchFamily="18" charset="2"/>
              </a:rPr>
              <a:t>模块功能与性能测试</a:t>
            </a:r>
          </a:p>
          <a:p>
            <a:pPr eaLnBrk="1" hangingPunct="1">
              <a:buFontTx/>
              <a:buNone/>
            </a:pPr>
            <a:r>
              <a:rPr lang="zh-CN" altLang="en-US" sz="2400" b="1" dirty="0" smtClean="0">
                <a:solidFill>
                  <a:schemeClr val="bg2"/>
                </a:solidFill>
                <a:sym typeface="Wingdings 2" panose="05020102010507070707" pitchFamily="18" charset="2"/>
              </a:rPr>
              <a:t>                                         </a:t>
            </a:r>
            <a:r>
              <a:rPr lang="en-US" altLang="zh-CN" sz="2400" b="1" dirty="0" smtClean="0">
                <a:solidFill>
                  <a:schemeClr val="bg2"/>
                </a:solidFill>
                <a:sym typeface="Wingdings 2" panose="05020102010507070707" pitchFamily="18" charset="2"/>
              </a:rPr>
              <a:t>(generate </a:t>
            </a:r>
            <a:r>
              <a:rPr lang="en-US" altLang="zh-CN" sz="2400" b="1" dirty="0" smtClean="0">
                <a:solidFill>
                  <a:srgbClr val="FF0066"/>
                </a:solidFill>
                <a:sym typeface="Wingdings 2" panose="05020102010507070707" pitchFamily="18" charset="2"/>
              </a:rPr>
              <a:t>test report</a:t>
            </a:r>
            <a:r>
              <a:rPr lang="en-US" altLang="zh-CN" sz="2400" b="1" dirty="0" smtClean="0">
                <a:solidFill>
                  <a:schemeClr val="bg2"/>
                </a:solidFill>
                <a:sym typeface="Wingdings 2" panose="05020102010507070707" pitchFamily="18" charset="2"/>
              </a:rPr>
              <a:t>)(</a:t>
            </a:r>
            <a:r>
              <a:rPr lang="zh-CN" altLang="en-US" sz="2400" b="1" dirty="0" smtClean="0">
                <a:solidFill>
                  <a:schemeClr val="bg2"/>
                </a:solidFill>
                <a:sym typeface="Wingdings 2" panose="05020102010507070707" pitchFamily="18" charset="2"/>
              </a:rPr>
              <a:t>程序设计</a:t>
            </a:r>
            <a:r>
              <a:rPr lang="en-US" altLang="zh-CN" sz="2400" b="1" dirty="0" smtClean="0">
                <a:solidFill>
                  <a:schemeClr val="bg2"/>
                </a:solidFill>
                <a:sym typeface="Wingdings 2" panose="05020102010507070707" pitchFamily="18" charset="2"/>
              </a:rPr>
              <a:t>)</a:t>
            </a:r>
          </a:p>
          <a:p>
            <a:pPr eaLnBrk="1" hangingPunct="1">
              <a:buFontTx/>
              <a:buNone/>
            </a:pPr>
            <a:r>
              <a:rPr lang="en-US" altLang="zh-CN" sz="2400" b="1" dirty="0" smtClean="0">
                <a:solidFill>
                  <a:schemeClr val="bg2"/>
                </a:solidFill>
                <a:sym typeface="Wingdings 2" panose="05020102010507070707" pitchFamily="18" charset="2"/>
              </a:rPr>
              <a:t>                                     B:review (by test team)</a:t>
            </a:r>
          </a:p>
          <a:p>
            <a:pPr eaLnBrk="1" hangingPunct="1">
              <a:buFontTx/>
              <a:buNone/>
            </a:pPr>
            <a:r>
              <a:rPr lang="en-US" altLang="zh-CN" sz="2400" b="1" dirty="0" smtClean="0">
                <a:solidFill>
                  <a:schemeClr val="bg2"/>
                </a:solidFill>
                <a:sym typeface="Wingdings 2" panose="05020102010507070707" pitchFamily="18" charset="2"/>
              </a:rPr>
              <a:t>Phase 6:                      A:integrated test by software </a:t>
            </a:r>
          </a:p>
          <a:p>
            <a:pPr eaLnBrk="1" hangingPunct="1">
              <a:buFontTx/>
              <a:buNone/>
            </a:pPr>
            <a:r>
              <a:rPr lang="en-US" altLang="zh-CN" sz="2400" b="1" dirty="0" smtClean="0">
                <a:solidFill>
                  <a:schemeClr val="bg2"/>
                </a:solidFill>
                <a:sym typeface="Wingdings 2" panose="05020102010507070707" pitchFamily="18" charset="2"/>
              </a:rPr>
              <a:t>                                        architecture diagram(</a:t>
            </a:r>
            <a:r>
              <a:rPr lang="zh-CN" altLang="en-US" sz="2000" b="1" dirty="0" smtClean="0">
                <a:solidFill>
                  <a:schemeClr val="bg2"/>
                </a:solidFill>
                <a:sym typeface="Wingdings 2" panose="05020102010507070707" pitchFamily="18" charset="2"/>
              </a:rPr>
              <a:t>结构图</a:t>
            </a:r>
            <a:r>
              <a:rPr lang="en-US" altLang="zh-CN" sz="2400" b="1" dirty="0" smtClean="0">
                <a:solidFill>
                  <a:srgbClr val="FF0000"/>
                </a:solidFill>
                <a:sym typeface="Wingdings 2" panose="05020102010507070707" pitchFamily="18" charset="2"/>
              </a:rPr>
              <a:t>SAD</a:t>
            </a:r>
            <a:r>
              <a:rPr lang="en-US" altLang="zh-CN" sz="2400" b="1" dirty="0" smtClean="0">
                <a:solidFill>
                  <a:schemeClr val="bg2"/>
                </a:solidFill>
                <a:sym typeface="Wingdings 2" panose="05020102010507070707" pitchFamily="18" charset="2"/>
              </a:rPr>
              <a:t>) </a:t>
            </a:r>
          </a:p>
          <a:p>
            <a:pPr eaLnBrk="1" hangingPunct="1">
              <a:buFontTx/>
              <a:buNone/>
            </a:pPr>
            <a:r>
              <a:rPr lang="en-US" altLang="zh-CN" sz="2400" b="1" dirty="0" smtClean="0">
                <a:solidFill>
                  <a:schemeClr val="bg2"/>
                </a:solidFill>
                <a:sym typeface="Wingdings 2" panose="05020102010507070707" pitchFamily="18" charset="2"/>
              </a:rPr>
              <a:t>                                        (</a:t>
            </a:r>
            <a:r>
              <a:rPr lang="en-US" altLang="zh-CN" sz="2000" b="1" dirty="0" smtClean="0">
                <a:solidFill>
                  <a:schemeClr val="bg2"/>
                </a:solidFill>
                <a:sym typeface="Wingdings 2" panose="05020102010507070707" pitchFamily="18" charset="2"/>
              </a:rPr>
              <a:t>generate </a:t>
            </a:r>
            <a:r>
              <a:rPr lang="en-US" altLang="zh-CN" sz="2000" b="1" dirty="0" smtClean="0">
                <a:solidFill>
                  <a:srgbClr val="FF0066"/>
                </a:solidFill>
                <a:sym typeface="Wingdings 2" panose="05020102010507070707" pitchFamily="18" charset="2"/>
              </a:rPr>
              <a:t>test report</a:t>
            </a:r>
            <a:r>
              <a:rPr lang="en-US" altLang="zh-CN" sz="2400" b="1" dirty="0" smtClean="0">
                <a:solidFill>
                  <a:schemeClr val="bg2"/>
                </a:solidFill>
                <a:sym typeface="Wingdings 2" panose="05020102010507070707" pitchFamily="18" charset="2"/>
              </a:rPr>
              <a:t>)</a:t>
            </a:r>
          </a:p>
          <a:p>
            <a:pPr eaLnBrk="1" hangingPunct="1">
              <a:buFontTx/>
              <a:buNone/>
            </a:pPr>
            <a:r>
              <a:rPr lang="en-US" altLang="zh-CN" sz="2400" b="1" dirty="0" smtClean="0">
                <a:solidFill>
                  <a:schemeClr val="bg2"/>
                </a:solidFill>
                <a:sym typeface="Wingdings 2" panose="05020102010507070707" pitchFamily="18" charset="2"/>
              </a:rPr>
              <a:t>                                     B:review (by test team)</a:t>
            </a:r>
          </a:p>
          <a:p>
            <a:pPr eaLnBrk="1" hangingPunct="1">
              <a:buFontTx/>
              <a:buNone/>
            </a:pPr>
            <a:r>
              <a:rPr lang="en-US" altLang="zh-CN" sz="2400" b="1" dirty="0" smtClean="0">
                <a:solidFill>
                  <a:schemeClr val="bg2"/>
                </a:solidFill>
                <a:sym typeface="Wingdings 2" panose="05020102010507070707" pitchFamily="18" charset="2"/>
              </a:rPr>
              <a:t>Phase 7:                      A: test the all functions by &lt;</a:t>
            </a:r>
            <a:r>
              <a:rPr lang="en-US" altLang="zh-CN" sz="2400" b="1" dirty="0" smtClean="0">
                <a:solidFill>
                  <a:srgbClr val="FF0000"/>
                </a:solidFill>
                <a:sym typeface="Wingdings 2" panose="05020102010507070707" pitchFamily="18" charset="2"/>
              </a:rPr>
              <a:t>SRS</a:t>
            </a:r>
            <a:r>
              <a:rPr lang="en-US" altLang="zh-CN" sz="2400" b="1" dirty="0" smtClean="0">
                <a:solidFill>
                  <a:schemeClr val="bg2"/>
                </a:solidFill>
                <a:sym typeface="Wingdings 2" panose="05020102010507070707" pitchFamily="18" charset="2"/>
              </a:rPr>
              <a:t>&gt;</a:t>
            </a:r>
          </a:p>
          <a:p>
            <a:pPr eaLnBrk="1" hangingPunct="1">
              <a:buFontTx/>
              <a:buNone/>
            </a:pPr>
            <a:r>
              <a:rPr lang="en-US" altLang="zh-CN" sz="2400" b="1" dirty="0" smtClean="0">
                <a:solidFill>
                  <a:schemeClr val="bg2"/>
                </a:solidFill>
                <a:sym typeface="Wingdings 2" panose="05020102010507070707" pitchFamily="18" charset="2"/>
              </a:rPr>
              <a:t>                                        (</a:t>
            </a:r>
            <a:r>
              <a:rPr lang="zh-CN" altLang="en-US" sz="2400" b="1" dirty="0" smtClean="0">
                <a:solidFill>
                  <a:schemeClr val="bg2"/>
                </a:solidFill>
                <a:sym typeface="Wingdings 2" panose="05020102010507070707" pitchFamily="18" charset="2"/>
              </a:rPr>
              <a:t>按</a:t>
            </a:r>
            <a:r>
              <a:rPr lang="en-US" altLang="zh-CN" sz="2400" b="1" u="sng" dirty="0" smtClean="0">
                <a:solidFill>
                  <a:schemeClr val="bg2"/>
                </a:solidFill>
                <a:sym typeface="Wingdings 2" panose="05020102010507070707" pitchFamily="18" charset="2"/>
              </a:rPr>
              <a:t>SRS</a:t>
            </a:r>
            <a:r>
              <a:rPr lang="zh-CN" altLang="en-US" sz="2400" b="1" dirty="0" smtClean="0">
                <a:solidFill>
                  <a:schemeClr val="bg2"/>
                </a:solidFill>
                <a:sym typeface="Wingdings 2" panose="05020102010507070707" pitchFamily="18" charset="2"/>
              </a:rPr>
              <a:t>对系统总体能力等进行测试</a:t>
            </a:r>
            <a:r>
              <a:rPr lang="en-US" altLang="zh-CN" sz="2400" b="1" dirty="0" smtClean="0">
                <a:solidFill>
                  <a:schemeClr val="bg2"/>
                </a:solidFill>
                <a:sym typeface="Wingdings 2" panose="05020102010507070707" pitchFamily="18" charset="2"/>
              </a:rPr>
              <a:t>)</a:t>
            </a:r>
          </a:p>
          <a:p>
            <a:pPr eaLnBrk="1" hangingPunct="1">
              <a:buFontTx/>
              <a:buNone/>
            </a:pPr>
            <a:r>
              <a:rPr lang="en-US" altLang="zh-CN" sz="2400" b="1" dirty="0" smtClean="0">
                <a:solidFill>
                  <a:schemeClr val="bg2"/>
                </a:solidFill>
                <a:sym typeface="Wingdings 2" panose="05020102010507070707" pitchFamily="18" charset="2"/>
              </a:rPr>
              <a:t>                                         (the last testing before delivery)</a:t>
            </a:r>
          </a:p>
          <a:p>
            <a:pPr eaLnBrk="1" hangingPunct="1">
              <a:buFontTx/>
              <a:buNone/>
            </a:pPr>
            <a:r>
              <a:rPr lang="en-US" altLang="zh-CN" sz="2400" b="1" dirty="0" smtClean="0">
                <a:solidFill>
                  <a:schemeClr val="bg2"/>
                </a:solidFill>
                <a:sym typeface="Wingdings 2" panose="05020102010507070707" pitchFamily="18" charset="2"/>
              </a:rPr>
              <a:t>                                     B:review (</a:t>
            </a:r>
            <a:r>
              <a:rPr lang="en-US" altLang="zh-CN" sz="2000" b="1" dirty="0" smtClean="0">
                <a:solidFill>
                  <a:schemeClr val="bg2"/>
                </a:solidFill>
                <a:sym typeface="Wingdings 2" panose="05020102010507070707" pitchFamily="18" charset="2"/>
              </a:rPr>
              <a:t>by developer and customer</a:t>
            </a:r>
            <a:r>
              <a:rPr lang="en-US" altLang="zh-CN" sz="2400" b="1" dirty="0" smtClean="0">
                <a:solidFill>
                  <a:schemeClr val="bg2"/>
                </a:solidFill>
                <a:sym typeface="Wingdings 2" panose="05020102010507070707" pitchFamily="18" charset="2"/>
              </a:rPr>
              <a:t>)</a:t>
            </a:r>
          </a:p>
        </p:txBody>
      </p:sp>
      <p:sp>
        <p:nvSpPr>
          <p:cNvPr id="122885" name="Text Box 4"/>
          <p:cNvSpPr txBox="1">
            <a:spLocks noChangeArrowheads="1"/>
          </p:cNvSpPr>
          <p:nvPr/>
        </p:nvSpPr>
        <p:spPr bwMode="auto">
          <a:xfrm>
            <a:off x="1219200" y="2362200"/>
            <a:ext cx="2514600" cy="831850"/>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2400"/>
              <a:t>Unit Testing    </a:t>
            </a:r>
            <a:r>
              <a:rPr lang="zh-CN" altLang="en-US" sz="2400"/>
              <a:t>单元测试</a:t>
            </a:r>
          </a:p>
        </p:txBody>
      </p:sp>
      <p:sp>
        <p:nvSpPr>
          <p:cNvPr id="122886" name="AutoShape 5"/>
          <p:cNvSpPr>
            <a:spLocks/>
          </p:cNvSpPr>
          <p:nvPr/>
        </p:nvSpPr>
        <p:spPr bwMode="auto">
          <a:xfrm>
            <a:off x="3810000" y="1981200"/>
            <a:ext cx="152400" cy="1371600"/>
          </a:xfrm>
          <a:prstGeom prst="leftBrace">
            <a:avLst>
              <a:gd name="adj1" fmla="val 75000"/>
              <a:gd name="adj2" fmla="val 50000"/>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endParaRPr lang="zh-CN" altLang="en-US" sz="2400"/>
          </a:p>
        </p:txBody>
      </p:sp>
      <p:sp>
        <p:nvSpPr>
          <p:cNvPr id="122887" name="AutoShape 6"/>
          <p:cNvSpPr>
            <a:spLocks/>
          </p:cNvSpPr>
          <p:nvPr/>
        </p:nvSpPr>
        <p:spPr bwMode="auto">
          <a:xfrm>
            <a:off x="3810000" y="3657600"/>
            <a:ext cx="152400" cy="1500188"/>
          </a:xfrm>
          <a:prstGeom prst="leftBrace">
            <a:avLst>
              <a:gd name="adj1" fmla="val 58379"/>
              <a:gd name="adj2" fmla="val 50000"/>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endParaRPr lang="zh-CN" altLang="en-US" sz="2400"/>
          </a:p>
        </p:txBody>
      </p:sp>
      <p:sp>
        <p:nvSpPr>
          <p:cNvPr id="122888" name="AutoShape 7"/>
          <p:cNvSpPr>
            <a:spLocks/>
          </p:cNvSpPr>
          <p:nvPr/>
        </p:nvSpPr>
        <p:spPr bwMode="auto">
          <a:xfrm>
            <a:off x="3810000" y="5437188"/>
            <a:ext cx="152400" cy="1447800"/>
          </a:xfrm>
          <a:prstGeom prst="leftBrace">
            <a:avLst>
              <a:gd name="adj1" fmla="val 79167"/>
              <a:gd name="adj2" fmla="val 50000"/>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endParaRPr lang="zh-CN" altLang="en-US" sz="2400"/>
          </a:p>
        </p:txBody>
      </p:sp>
      <p:sp>
        <p:nvSpPr>
          <p:cNvPr id="122889" name="Text Box 8"/>
          <p:cNvSpPr txBox="1">
            <a:spLocks noChangeArrowheads="1"/>
          </p:cNvSpPr>
          <p:nvPr/>
        </p:nvSpPr>
        <p:spPr bwMode="auto">
          <a:xfrm>
            <a:off x="1219200" y="3871913"/>
            <a:ext cx="2514600" cy="831850"/>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2400"/>
              <a:t>Integration Test</a:t>
            </a:r>
            <a:r>
              <a:rPr lang="zh-CN" altLang="en-US" sz="2400"/>
              <a:t>集成测试</a:t>
            </a:r>
          </a:p>
        </p:txBody>
      </p:sp>
      <p:sp>
        <p:nvSpPr>
          <p:cNvPr id="122890" name="Text Box 9"/>
          <p:cNvSpPr txBox="1">
            <a:spLocks noChangeArrowheads="1"/>
          </p:cNvSpPr>
          <p:nvPr/>
        </p:nvSpPr>
        <p:spPr bwMode="auto">
          <a:xfrm>
            <a:off x="1219200" y="5621338"/>
            <a:ext cx="2514600" cy="831850"/>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2400"/>
              <a:t>System Testing</a:t>
            </a:r>
            <a:r>
              <a:rPr lang="zh-CN" altLang="en-US" sz="2400"/>
              <a:t>系统测试</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840534D9-C5FA-4556-B817-ED312DFAB24B}" type="slidenum">
              <a:rPr kumimoji="0" lang="en-US" altLang="zh-CN" sz="2600" smtClean="0">
                <a:solidFill>
                  <a:schemeClr val="bg1"/>
                </a:solidFill>
              </a:rPr>
              <a:pPr>
                <a:spcBef>
                  <a:spcPct val="0"/>
                </a:spcBef>
                <a:buClrTx/>
                <a:buSzTx/>
                <a:buFontTx/>
                <a:buNone/>
              </a:pPr>
              <a:t>73</a:t>
            </a:fld>
            <a:endParaRPr kumimoji="0" lang="en-US" altLang="zh-CN" sz="2600" smtClean="0">
              <a:solidFill>
                <a:schemeClr val="bg1"/>
              </a:solidFill>
            </a:endParaRPr>
          </a:p>
        </p:txBody>
      </p:sp>
      <p:sp>
        <p:nvSpPr>
          <p:cNvPr id="124931" name="Rectangle 2"/>
          <p:cNvSpPr>
            <a:spLocks noGrp="1" noChangeArrowheads="1"/>
          </p:cNvSpPr>
          <p:nvPr>
            <p:ph type="title"/>
          </p:nvPr>
        </p:nvSpPr>
        <p:spPr/>
        <p:txBody>
          <a:bodyPr/>
          <a:lstStyle/>
          <a:p>
            <a:pPr eaLnBrk="1" hangingPunct="1"/>
            <a:r>
              <a:rPr lang="en-US" altLang="zh-CN" sz="3200" smtClean="0"/>
              <a:t>Chapter 1  Why Software Engineering</a:t>
            </a:r>
          </a:p>
        </p:txBody>
      </p:sp>
      <p:sp>
        <p:nvSpPr>
          <p:cNvPr id="124932" name="Rectangle 3"/>
          <p:cNvSpPr>
            <a:spLocks noGrp="1" noChangeArrowheads="1"/>
          </p:cNvSpPr>
          <p:nvPr>
            <p:ph type="body" idx="1"/>
          </p:nvPr>
        </p:nvSpPr>
        <p:spPr>
          <a:xfrm>
            <a:off x="762000" y="1752600"/>
            <a:ext cx="8382000" cy="5105400"/>
          </a:xfrm>
        </p:spPr>
        <p:txBody>
          <a:bodyPr/>
          <a:lstStyle/>
          <a:p>
            <a:pPr eaLnBrk="1" hangingPunct="1">
              <a:buFontTx/>
              <a:buNone/>
            </a:pPr>
            <a:r>
              <a:rPr lang="en-US" altLang="zh-CN" sz="2400" b="1" smtClean="0"/>
              <a:t>Phage 8:                   A:delivery</a:t>
            </a:r>
            <a:r>
              <a:rPr lang="zh-CN" altLang="en-US" sz="2400" b="1" smtClean="0"/>
              <a:t>交付</a:t>
            </a:r>
            <a:r>
              <a:rPr lang="en-US" altLang="zh-CN" sz="2400" b="1" smtClean="0"/>
              <a:t>(several ways in the</a:t>
            </a:r>
          </a:p>
          <a:p>
            <a:pPr eaLnBrk="1" hangingPunct="1">
              <a:buFontTx/>
              <a:buNone/>
            </a:pPr>
            <a:r>
              <a:rPr lang="en-US" altLang="zh-CN" sz="2400" b="1" smtClean="0"/>
              <a:t>                                      stage:directly,parallel,gradually )</a:t>
            </a:r>
          </a:p>
          <a:p>
            <a:pPr eaLnBrk="1" hangingPunct="1">
              <a:buFontTx/>
              <a:buNone/>
            </a:pPr>
            <a:r>
              <a:rPr lang="en-US" altLang="zh-CN" sz="2400" b="1" smtClean="0"/>
              <a:t>                                      (include: user training )</a:t>
            </a:r>
          </a:p>
          <a:p>
            <a:pPr eaLnBrk="1" hangingPunct="1">
              <a:buFontTx/>
              <a:buNone/>
            </a:pPr>
            <a:r>
              <a:rPr lang="en-US" altLang="zh-CN" sz="2400" b="1" smtClean="0"/>
              <a:t>                                  B:review (to </a:t>
            </a:r>
            <a:r>
              <a:rPr lang="en-US" altLang="zh-CN" sz="2400" b="1" smtClean="0">
                <a:solidFill>
                  <a:srgbClr val="FF0066"/>
                </a:solidFill>
              </a:rPr>
              <a:t>user manual</a:t>
            </a:r>
            <a:r>
              <a:rPr lang="en-US" altLang="zh-CN" sz="2400" b="1" smtClean="0"/>
              <a:t> and  </a:t>
            </a:r>
          </a:p>
          <a:p>
            <a:pPr eaLnBrk="1" hangingPunct="1">
              <a:buFontTx/>
              <a:buNone/>
            </a:pPr>
            <a:r>
              <a:rPr lang="en-US" altLang="zh-CN" sz="2400" b="1" smtClean="0"/>
              <a:t>                                        operator manual ) </a:t>
            </a:r>
          </a:p>
          <a:p>
            <a:pPr eaLnBrk="1" hangingPunct="1">
              <a:buFontTx/>
              <a:buNone/>
            </a:pPr>
            <a:r>
              <a:rPr lang="en-US" altLang="zh-CN" sz="2400" b="1" smtClean="0"/>
              <a:t>Phase 9:                   A:a process for modifying</a:t>
            </a:r>
          </a:p>
          <a:p>
            <a:pPr eaLnBrk="1" hangingPunct="1">
              <a:buFontTx/>
              <a:buNone/>
            </a:pPr>
            <a:r>
              <a:rPr lang="en-US" altLang="zh-CN" sz="2400" b="1" smtClean="0"/>
              <a:t>                                     software or meet new requirement</a:t>
            </a:r>
          </a:p>
          <a:p>
            <a:pPr eaLnBrk="1" hangingPunct="1">
              <a:buFontTx/>
              <a:buNone/>
            </a:pPr>
            <a:r>
              <a:rPr lang="en-US" altLang="zh-CN" sz="2400" b="1" smtClean="0"/>
              <a:t>                                   (</a:t>
            </a:r>
            <a:r>
              <a:rPr lang="zh-CN" altLang="en-US" sz="2400" b="1" smtClean="0"/>
              <a:t>修改软件的过程</a:t>
            </a:r>
            <a:r>
              <a:rPr lang="en-US" altLang="zh-CN" sz="2400" b="1" smtClean="0"/>
              <a:t>,</a:t>
            </a:r>
            <a:r>
              <a:rPr lang="zh-CN" altLang="en-US" sz="2400" b="1" smtClean="0"/>
              <a:t>为改错或满足新需求</a:t>
            </a:r>
            <a:r>
              <a:rPr lang="en-US" altLang="zh-CN" sz="2400" b="1" smtClean="0"/>
              <a:t>)</a:t>
            </a:r>
          </a:p>
          <a:p>
            <a:pPr eaLnBrk="1" hangingPunct="1">
              <a:buFontTx/>
              <a:buNone/>
            </a:pPr>
            <a:r>
              <a:rPr lang="en-US" altLang="zh-CN" sz="2400" b="1" smtClean="0"/>
              <a:t>                                     (correct, adopt, complete, prevent)</a:t>
            </a:r>
          </a:p>
          <a:p>
            <a:pPr eaLnBrk="1" hangingPunct="1">
              <a:buFontTx/>
              <a:buNone/>
            </a:pPr>
            <a:r>
              <a:rPr lang="en-US" altLang="zh-CN" sz="2400" b="1" smtClean="0"/>
              <a:t>                                     ( generate </a:t>
            </a:r>
            <a:r>
              <a:rPr lang="en-US" altLang="zh-CN" sz="2400" b="1" smtClean="0">
                <a:solidFill>
                  <a:srgbClr val="FF0066"/>
                </a:solidFill>
              </a:rPr>
              <a:t>maintenance report</a:t>
            </a:r>
            <a:r>
              <a:rPr lang="en-US" altLang="zh-CN" sz="2400" b="1" smtClean="0"/>
              <a:t> )</a:t>
            </a:r>
          </a:p>
          <a:p>
            <a:pPr eaLnBrk="1" hangingPunct="1">
              <a:buFontTx/>
              <a:buNone/>
            </a:pPr>
            <a:r>
              <a:rPr lang="en-US" altLang="zh-CN" sz="2400" b="1" smtClean="0"/>
              <a:t>                                  B:review (by maintenance team)</a:t>
            </a:r>
          </a:p>
        </p:txBody>
      </p:sp>
      <p:sp>
        <p:nvSpPr>
          <p:cNvPr id="124933" name="Text Box 4"/>
          <p:cNvSpPr txBox="1">
            <a:spLocks noChangeArrowheads="1"/>
          </p:cNvSpPr>
          <p:nvPr/>
        </p:nvSpPr>
        <p:spPr bwMode="auto">
          <a:xfrm>
            <a:off x="1752600" y="2286000"/>
            <a:ext cx="1676400" cy="1196975"/>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2400"/>
              <a:t>System Delivery</a:t>
            </a:r>
            <a:r>
              <a:rPr lang="zh-CN" altLang="en-US" sz="2400"/>
              <a:t>系统提交</a:t>
            </a:r>
          </a:p>
        </p:txBody>
      </p:sp>
      <p:sp>
        <p:nvSpPr>
          <p:cNvPr id="124934" name="Text Box 5"/>
          <p:cNvSpPr txBox="1">
            <a:spLocks noChangeArrowheads="1"/>
          </p:cNvSpPr>
          <p:nvPr/>
        </p:nvSpPr>
        <p:spPr bwMode="auto">
          <a:xfrm>
            <a:off x="1143000" y="4654550"/>
            <a:ext cx="2286000" cy="831850"/>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2400"/>
              <a:t>Maintenance</a:t>
            </a:r>
            <a:r>
              <a:rPr lang="zh-CN" altLang="en-US" sz="2400"/>
              <a:t>维护</a:t>
            </a:r>
          </a:p>
        </p:txBody>
      </p:sp>
      <p:sp>
        <p:nvSpPr>
          <p:cNvPr id="124935" name="AutoShape 6"/>
          <p:cNvSpPr>
            <a:spLocks/>
          </p:cNvSpPr>
          <p:nvPr/>
        </p:nvSpPr>
        <p:spPr bwMode="auto">
          <a:xfrm>
            <a:off x="3505200" y="1981200"/>
            <a:ext cx="228600" cy="1371600"/>
          </a:xfrm>
          <a:prstGeom prst="leftBrace">
            <a:avLst>
              <a:gd name="adj1" fmla="val 50000"/>
              <a:gd name="adj2" fmla="val 50000"/>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endParaRPr lang="zh-CN" altLang="en-US" sz="2400"/>
          </a:p>
        </p:txBody>
      </p:sp>
      <p:sp>
        <p:nvSpPr>
          <p:cNvPr id="124936" name="AutoShape 7"/>
          <p:cNvSpPr>
            <a:spLocks/>
          </p:cNvSpPr>
          <p:nvPr/>
        </p:nvSpPr>
        <p:spPr bwMode="auto">
          <a:xfrm>
            <a:off x="3505200" y="4114800"/>
            <a:ext cx="228600" cy="2286000"/>
          </a:xfrm>
          <a:prstGeom prst="leftBrace">
            <a:avLst>
              <a:gd name="adj1" fmla="val 83333"/>
              <a:gd name="adj2" fmla="val 50000"/>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endParaRPr lang="zh-CN" altLang="en-US" sz="240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5FB3D7D8-2769-47D0-A171-62842F9D7867}" type="slidenum">
              <a:rPr kumimoji="0" lang="en-US" altLang="zh-CN" sz="2600" smtClean="0">
                <a:solidFill>
                  <a:schemeClr val="bg1"/>
                </a:solidFill>
              </a:rPr>
              <a:pPr>
                <a:spcBef>
                  <a:spcPct val="0"/>
                </a:spcBef>
                <a:buClrTx/>
                <a:buSzTx/>
                <a:buFontTx/>
                <a:buNone/>
              </a:pPr>
              <a:t>74</a:t>
            </a:fld>
            <a:endParaRPr kumimoji="0" lang="en-US" altLang="zh-CN" sz="2600" smtClean="0">
              <a:solidFill>
                <a:schemeClr val="bg1"/>
              </a:solidFill>
            </a:endParaRPr>
          </a:p>
        </p:txBody>
      </p:sp>
      <p:sp>
        <p:nvSpPr>
          <p:cNvPr id="126979" name="Rectangle 2"/>
          <p:cNvSpPr>
            <a:spLocks noGrp="1" noChangeArrowheads="1"/>
          </p:cNvSpPr>
          <p:nvPr>
            <p:ph type="title"/>
          </p:nvPr>
        </p:nvSpPr>
        <p:spPr/>
        <p:txBody>
          <a:bodyPr/>
          <a:lstStyle/>
          <a:p>
            <a:pPr eaLnBrk="1" hangingPunct="1"/>
            <a:r>
              <a:rPr lang="en-US" altLang="zh-CN" sz="3200" smtClean="0"/>
              <a:t>Chapter 1  Why Software Engineering</a:t>
            </a:r>
          </a:p>
        </p:txBody>
      </p:sp>
      <p:sp>
        <p:nvSpPr>
          <p:cNvPr id="126980" name="Rectangle 3"/>
          <p:cNvSpPr>
            <a:spLocks noGrp="1" noChangeArrowheads="1"/>
          </p:cNvSpPr>
          <p:nvPr>
            <p:ph type="body" idx="1"/>
          </p:nvPr>
        </p:nvSpPr>
        <p:spPr>
          <a:xfrm>
            <a:off x="755650" y="1773238"/>
            <a:ext cx="8388350" cy="5084762"/>
          </a:xfrm>
        </p:spPr>
        <p:txBody>
          <a:bodyPr/>
          <a:lstStyle/>
          <a:p>
            <a:pPr eaLnBrk="1" hangingPunct="1">
              <a:lnSpc>
                <a:spcPct val="90000"/>
              </a:lnSpc>
              <a:buFontTx/>
              <a:buNone/>
            </a:pPr>
            <a:r>
              <a:rPr lang="zh-CN" altLang="en-US" b="1" dirty="0" smtClean="0"/>
              <a:t>对上述大型软件工程化制作途径的说明</a:t>
            </a:r>
            <a:r>
              <a:rPr lang="en-US" altLang="zh-CN" b="1" dirty="0" smtClean="0"/>
              <a:t>01</a:t>
            </a:r>
            <a:r>
              <a:rPr lang="zh-CN" altLang="en-US" b="1" dirty="0" smtClean="0"/>
              <a:t>：</a:t>
            </a:r>
          </a:p>
          <a:p>
            <a:pPr eaLnBrk="1" hangingPunct="1">
              <a:lnSpc>
                <a:spcPct val="90000"/>
              </a:lnSpc>
              <a:buFontTx/>
              <a:buNone/>
            </a:pPr>
            <a:r>
              <a:rPr lang="zh-CN" altLang="en-US" sz="2400" b="1" dirty="0" smtClean="0"/>
              <a:t>以上阶段只是大致的划分，软件团队实际执行时比这要复</a:t>
            </a:r>
          </a:p>
          <a:p>
            <a:pPr eaLnBrk="1" hangingPunct="1">
              <a:lnSpc>
                <a:spcPct val="90000"/>
              </a:lnSpc>
              <a:buFontTx/>
              <a:buNone/>
            </a:pPr>
            <a:r>
              <a:rPr lang="zh-CN" altLang="en-US" sz="2400" b="1" dirty="0" smtClean="0"/>
              <a:t>杂，还有若干辅助性过程和阶段，而有些阶段实际是相互重</a:t>
            </a:r>
            <a:endParaRPr lang="en-US" altLang="zh-CN" sz="2400" b="1" dirty="0" smtClean="0"/>
          </a:p>
          <a:p>
            <a:pPr eaLnBrk="1" hangingPunct="1">
              <a:lnSpc>
                <a:spcPct val="90000"/>
              </a:lnSpc>
              <a:buFontTx/>
              <a:buNone/>
            </a:pPr>
            <a:r>
              <a:rPr lang="zh-CN" altLang="en-US" sz="2400" b="1" dirty="0" smtClean="0"/>
              <a:t>叠、相互影响的。</a:t>
            </a:r>
          </a:p>
          <a:p>
            <a:pPr eaLnBrk="1" hangingPunct="1">
              <a:lnSpc>
                <a:spcPct val="90000"/>
              </a:lnSpc>
              <a:buFontTx/>
              <a:buNone/>
            </a:pPr>
            <a:r>
              <a:rPr lang="zh-CN" altLang="en-US" sz="2400" b="1" dirty="0" smtClean="0"/>
              <a:t>例如测试：</a:t>
            </a:r>
          </a:p>
          <a:p>
            <a:pPr eaLnBrk="1" hangingPunct="1">
              <a:lnSpc>
                <a:spcPct val="90000"/>
              </a:lnSpc>
              <a:buFontTx/>
              <a:buNone/>
            </a:pPr>
            <a:r>
              <a:rPr lang="en-US" altLang="zh-CN" sz="2400" b="1" dirty="0" smtClean="0"/>
              <a:t>1</a:t>
            </a:r>
            <a:r>
              <a:rPr lang="zh-CN" altLang="en-US" sz="2400" b="1" dirty="0" smtClean="0"/>
              <a:t>、关于测试阶段，实际上在需求分析和系统设计阶段就可能开始制定和完善测试计划了。</a:t>
            </a:r>
          </a:p>
          <a:p>
            <a:pPr eaLnBrk="1" hangingPunct="1">
              <a:lnSpc>
                <a:spcPct val="90000"/>
              </a:lnSpc>
              <a:buFontTx/>
              <a:buNone/>
            </a:pPr>
            <a:r>
              <a:rPr lang="en-US" altLang="zh-CN" sz="2400" b="1" dirty="0" smtClean="0"/>
              <a:t>2</a:t>
            </a:r>
            <a:r>
              <a:rPr lang="zh-CN" altLang="en-US" sz="2400" b="1" dirty="0" smtClean="0"/>
              <a:t>、测试阶段要做的工作其实有很多，例如系统测试时仅针对</a:t>
            </a:r>
            <a:r>
              <a:rPr lang="zh-CN" altLang="en-US" sz="2400" b="1" dirty="0" smtClean="0">
                <a:latin typeface="Times New Roman" panose="02020603050405020304" pitchFamily="18" charset="0"/>
              </a:rPr>
              <a:t>“</a:t>
            </a:r>
            <a:r>
              <a:rPr lang="zh-CN" altLang="en-US" sz="2400" b="1" dirty="0" smtClean="0"/>
              <a:t>非功能性需求</a:t>
            </a:r>
            <a:r>
              <a:rPr lang="zh-CN" altLang="en-US" sz="2400" b="1" dirty="0" smtClean="0">
                <a:latin typeface="Times New Roman" panose="02020603050405020304" pitchFamily="18" charset="0"/>
              </a:rPr>
              <a:t>”</a:t>
            </a:r>
            <a:r>
              <a:rPr lang="zh-CN" altLang="en-US" sz="2400" b="1" dirty="0" smtClean="0"/>
              <a:t>，就有许多类型的测试：例如：负载与压力测试、稳定性测试、安全性测试、可用性测试、所谓的</a:t>
            </a:r>
            <a:r>
              <a:rPr lang="zh-CN" altLang="en-US" sz="2400" b="1" dirty="0" smtClean="0">
                <a:latin typeface="Times New Roman" panose="02020603050405020304" pitchFamily="18" charset="0"/>
              </a:rPr>
              <a:t>“</a:t>
            </a:r>
            <a:r>
              <a:rPr lang="zh-CN" altLang="en-US" sz="2400" b="1" dirty="0" smtClean="0"/>
              <a:t>国际化，全球化和本地化</a:t>
            </a:r>
            <a:r>
              <a:rPr lang="zh-CN" altLang="en-US" sz="2400" b="1" dirty="0" smtClean="0">
                <a:latin typeface="Times New Roman" panose="02020603050405020304" pitchFamily="18" charset="0"/>
              </a:rPr>
              <a:t>”</a:t>
            </a:r>
            <a:r>
              <a:rPr lang="zh-CN" altLang="en-US" sz="2400" b="1" dirty="0" smtClean="0"/>
              <a:t>测试、地缘政治测试、卸载测试等等。移动</a:t>
            </a:r>
            <a:r>
              <a:rPr lang="en-US" altLang="zh-CN" sz="2400" b="1" dirty="0" smtClean="0"/>
              <a:t>APP</a:t>
            </a:r>
            <a:r>
              <a:rPr lang="zh-CN" altLang="en-US" sz="2400" b="1" dirty="0" smtClean="0"/>
              <a:t>等测试又有许多特有的测试</a:t>
            </a:r>
            <a:r>
              <a:rPr lang="zh-CN" altLang="en-US" sz="2400" b="1" dirty="0" smtClean="0"/>
              <a:t>分类（细分</a:t>
            </a:r>
            <a:r>
              <a:rPr lang="en-US" altLang="zh-CN" sz="2400" b="1" dirty="0" smtClean="0"/>
              <a:t>100</a:t>
            </a:r>
            <a:r>
              <a:rPr lang="zh-CN" altLang="en-US" sz="2400" b="1" dirty="0" smtClean="0"/>
              <a:t>多种）。</a:t>
            </a:r>
            <a:endParaRPr lang="zh-CN" altLang="en-US" sz="2400" b="1" dirty="0" smtClean="0"/>
          </a:p>
          <a:p>
            <a:pPr eaLnBrk="1" hangingPunct="1">
              <a:lnSpc>
                <a:spcPct val="90000"/>
              </a:lnSpc>
              <a:buFontTx/>
              <a:buNone/>
            </a:pPr>
            <a:endParaRPr lang="en-US" altLang="zh-CN" sz="2400" b="1" dirty="0" smtClean="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5FB3D7D8-2769-47D0-A171-62842F9D7867}" type="slidenum">
              <a:rPr kumimoji="0" lang="en-US" altLang="zh-CN" sz="2600" smtClean="0">
                <a:solidFill>
                  <a:srgbClr val="FFFFFF"/>
                </a:solidFill>
              </a:rPr>
              <a:pPr>
                <a:spcBef>
                  <a:spcPct val="0"/>
                </a:spcBef>
                <a:buClrTx/>
                <a:buSzTx/>
                <a:buFontTx/>
                <a:buNone/>
              </a:pPr>
              <a:t>75</a:t>
            </a:fld>
            <a:endParaRPr kumimoji="0" lang="en-US" altLang="zh-CN" sz="2600" smtClean="0">
              <a:solidFill>
                <a:srgbClr val="FFFFFF"/>
              </a:solidFill>
            </a:endParaRPr>
          </a:p>
        </p:txBody>
      </p:sp>
      <p:sp>
        <p:nvSpPr>
          <p:cNvPr id="126979" name="Rectangle 2"/>
          <p:cNvSpPr>
            <a:spLocks noGrp="1" noChangeArrowheads="1"/>
          </p:cNvSpPr>
          <p:nvPr>
            <p:ph type="title"/>
          </p:nvPr>
        </p:nvSpPr>
        <p:spPr/>
        <p:txBody>
          <a:bodyPr/>
          <a:lstStyle/>
          <a:p>
            <a:pPr eaLnBrk="1" hangingPunct="1"/>
            <a:r>
              <a:rPr lang="en-US" altLang="zh-CN" sz="3200" smtClean="0"/>
              <a:t>Chapter 1  Why Software Engineering</a:t>
            </a:r>
          </a:p>
        </p:txBody>
      </p:sp>
      <p:sp>
        <p:nvSpPr>
          <p:cNvPr id="126980" name="Rectangle 3"/>
          <p:cNvSpPr>
            <a:spLocks noGrp="1" noChangeArrowheads="1"/>
          </p:cNvSpPr>
          <p:nvPr>
            <p:ph type="body" idx="1"/>
          </p:nvPr>
        </p:nvSpPr>
        <p:spPr>
          <a:xfrm>
            <a:off x="755650" y="1773238"/>
            <a:ext cx="8388350" cy="4679950"/>
          </a:xfrm>
        </p:spPr>
        <p:txBody>
          <a:bodyPr/>
          <a:lstStyle/>
          <a:p>
            <a:pPr eaLnBrk="1" hangingPunct="1">
              <a:lnSpc>
                <a:spcPct val="90000"/>
              </a:lnSpc>
              <a:buFontTx/>
              <a:buNone/>
            </a:pPr>
            <a:r>
              <a:rPr lang="zh-CN" altLang="en-US" b="1" dirty="0" smtClean="0"/>
              <a:t>对上述大型软件工程化制作途径的说明</a:t>
            </a:r>
            <a:r>
              <a:rPr lang="en-US" altLang="zh-CN" b="1" dirty="0" smtClean="0"/>
              <a:t>02</a:t>
            </a:r>
            <a:r>
              <a:rPr lang="zh-CN" altLang="en-US" b="1" dirty="0" smtClean="0"/>
              <a:t>：</a:t>
            </a:r>
          </a:p>
          <a:p>
            <a:pPr eaLnBrk="1" hangingPunct="1">
              <a:lnSpc>
                <a:spcPct val="90000"/>
              </a:lnSpc>
              <a:buFontTx/>
              <a:buNone/>
            </a:pPr>
            <a:r>
              <a:rPr lang="zh-CN" altLang="en-US" sz="2400" b="1" dirty="0" smtClean="0"/>
              <a:t>以上阶段只是大致的划分，软件团队实际执行时比这要复</a:t>
            </a:r>
          </a:p>
          <a:p>
            <a:pPr eaLnBrk="1" hangingPunct="1">
              <a:lnSpc>
                <a:spcPct val="90000"/>
              </a:lnSpc>
              <a:buFontTx/>
              <a:buNone/>
            </a:pPr>
            <a:r>
              <a:rPr lang="zh-CN" altLang="en-US" sz="2400" b="1" dirty="0" smtClean="0"/>
              <a:t>杂，还有若干辅助性过程和阶段，而有些阶段实际是相互重</a:t>
            </a:r>
            <a:endParaRPr lang="en-US" altLang="zh-CN" sz="2400" b="1" dirty="0" smtClean="0"/>
          </a:p>
          <a:p>
            <a:pPr eaLnBrk="1" hangingPunct="1">
              <a:lnSpc>
                <a:spcPct val="90000"/>
              </a:lnSpc>
              <a:buFontTx/>
              <a:buNone/>
            </a:pPr>
            <a:r>
              <a:rPr lang="zh-CN" altLang="en-US" sz="2400" b="1" dirty="0" smtClean="0"/>
              <a:t>叠、相互影响的。</a:t>
            </a:r>
          </a:p>
          <a:p>
            <a:pPr eaLnBrk="1" hangingPunct="1">
              <a:lnSpc>
                <a:spcPct val="90000"/>
              </a:lnSpc>
              <a:buFontTx/>
              <a:buNone/>
            </a:pPr>
            <a:endParaRPr lang="en-US" altLang="zh-CN" sz="2400" b="1" dirty="0" smtClean="0">
              <a:solidFill>
                <a:srgbClr val="0000FF"/>
              </a:solidFill>
            </a:endParaRPr>
          </a:p>
          <a:p>
            <a:pPr eaLnBrk="1" hangingPunct="1">
              <a:lnSpc>
                <a:spcPct val="90000"/>
              </a:lnSpc>
              <a:buFontTx/>
              <a:buNone/>
            </a:pPr>
            <a:r>
              <a:rPr lang="zh-CN" altLang="en-US" sz="2400" b="1" dirty="0" smtClean="0">
                <a:solidFill>
                  <a:srgbClr val="0000FF"/>
                </a:solidFill>
              </a:rPr>
              <a:t>例如：针对</a:t>
            </a:r>
            <a:r>
              <a:rPr lang="zh-CN" altLang="en-US" sz="2400" b="1" dirty="0" smtClean="0">
                <a:solidFill>
                  <a:srgbClr val="0000FF"/>
                </a:solidFill>
              </a:rPr>
              <a:t>第二章的过程模型说明</a:t>
            </a:r>
            <a:r>
              <a:rPr lang="zh-CN" altLang="en-US" sz="2400" b="1" dirty="0" smtClean="0"/>
              <a:t>：</a:t>
            </a:r>
          </a:p>
          <a:p>
            <a:pPr eaLnBrk="1" hangingPunct="1">
              <a:lnSpc>
                <a:spcPct val="90000"/>
              </a:lnSpc>
              <a:buFontTx/>
              <a:buNone/>
            </a:pPr>
            <a:r>
              <a:rPr lang="en-US" altLang="zh-CN" sz="2400" b="1" dirty="0" smtClean="0"/>
              <a:t>1</a:t>
            </a:r>
            <a:r>
              <a:rPr lang="zh-CN" altLang="en-US" sz="2400" b="1" dirty="0" smtClean="0"/>
              <a:t>、面对</a:t>
            </a:r>
            <a:r>
              <a:rPr lang="zh-CN" altLang="en-US" sz="2400" b="1" u="sng" dirty="0" smtClean="0"/>
              <a:t>开发团队实际情况</a:t>
            </a:r>
            <a:r>
              <a:rPr lang="zh-CN" altLang="en-US" sz="2400" b="1" dirty="0" smtClean="0"/>
              <a:t>（能力、习惯等），对上述九个阶段有必要进行剪裁和组合。形成不同的过程模型。</a:t>
            </a:r>
          </a:p>
          <a:p>
            <a:pPr lvl="0" eaLnBrk="1" hangingPunct="1">
              <a:lnSpc>
                <a:spcPct val="90000"/>
              </a:lnSpc>
              <a:buClr>
                <a:srgbClr val="003366"/>
              </a:buClr>
              <a:buNone/>
            </a:pPr>
            <a:r>
              <a:rPr lang="en-US" altLang="zh-CN" sz="2400" b="1" dirty="0" smtClean="0"/>
              <a:t>2</a:t>
            </a:r>
            <a:r>
              <a:rPr lang="zh-CN" altLang="en-US" sz="2400" b="1" dirty="0" smtClean="0"/>
              <a:t>、面对</a:t>
            </a:r>
            <a:r>
              <a:rPr lang="zh-CN" altLang="en-US" sz="2400" b="1" u="sng" dirty="0" smtClean="0"/>
              <a:t>开发项目的实际情况</a:t>
            </a:r>
            <a:r>
              <a:rPr lang="zh-CN" altLang="en-US" sz="2400" b="1" dirty="0" smtClean="0"/>
              <a:t>（规模及功能性能特点、各种要求</a:t>
            </a:r>
            <a:r>
              <a:rPr lang="zh-CN" altLang="en-US" sz="2400" b="1" dirty="0" smtClean="0"/>
              <a:t>等），</a:t>
            </a:r>
            <a:r>
              <a:rPr lang="zh-CN" altLang="en-US" sz="2400" b="1" dirty="0">
                <a:solidFill>
                  <a:srgbClr val="003366"/>
                </a:solidFill>
              </a:rPr>
              <a:t>对上述九个阶段有必要进行剪裁和组合。形成不同的过程模型</a:t>
            </a:r>
            <a:r>
              <a:rPr lang="zh-CN" altLang="en-US" sz="2400" b="1" dirty="0" smtClean="0">
                <a:solidFill>
                  <a:srgbClr val="003366"/>
                </a:solidFill>
              </a:rPr>
              <a:t>。</a:t>
            </a:r>
            <a:endParaRPr lang="zh-CN" altLang="en-US" sz="2400" b="1" dirty="0">
              <a:solidFill>
                <a:srgbClr val="003366"/>
              </a:solidFill>
            </a:endParaRPr>
          </a:p>
        </p:txBody>
      </p:sp>
    </p:spTree>
    <p:extLst>
      <p:ext uri="{BB962C8B-B14F-4D97-AF65-F5344CB8AC3E}">
        <p14:creationId xmlns:p14="http://schemas.microsoft.com/office/powerpoint/2010/main" val="9365102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91ED6890-D937-415D-8D6E-C95EA20C08E5}" type="slidenum">
              <a:rPr kumimoji="0" lang="en-US" altLang="zh-CN" sz="2600" smtClean="0">
                <a:solidFill>
                  <a:schemeClr val="bg1"/>
                </a:solidFill>
              </a:rPr>
              <a:pPr>
                <a:spcBef>
                  <a:spcPct val="0"/>
                </a:spcBef>
                <a:buClrTx/>
                <a:buSzTx/>
                <a:buFontTx/>
                <a:buNone/>
              </a:pPr>
              <a:t>76</a:t>
            </a:fld>
            <a:endParaRPr kumimoji="0" lang="en-US" altLang="zh-CN" sz="2600" smtClean="0">
              <a:solidFill>
                <a:schemeClr val="bg1"/>
              </a:solidFill>
            </a:endParaRPr>
          </a:p>
        </p:txBody>
      </p:sp>
      <p:sp>
        <p:nvSpPr>
          <p:cNvPr id="128003" name="Rectangle 2"/>
          <p:cNvSpPr>
            <a:spLocks noGrp="1" noChangeArrowheads="1"/>
          </p:cNvSpPr>
          <p:nvPr>
            <p:ph type="title"/>
          </p:nvPr>
        </p:nvSpPr>
        <p:spPr/>
        <p:txBody>
          <a:bodyPr/>
          <a:lstStyle/>
          <a:p>
            <a:pPr eaLnBrk="1" hangingPunct="1"/>
            <a:r>
              <a:rPr lang="en-US" altLang="zh-CN" sz="3200" smtClean="0"/>
              <a:t>Chapter 1  Why Software Engineering</a:t>
            </a:r>
          </a:p>
        </p:txBody>
      </p:sp>
      <p:sp>
        <p:nvSpPr>
          <p:cNvPr id="128004" name="Rectangle 3"/>
          <p:cNvSpPr>
            <a:spLocks noGrp="1" noChangeArrowheads="1"/>
          </p:cNvSpPr>
          <p:nvPr>
            <p:ph type="body" idx="1"/>
          </p:nvPr>
        </p:nvSpPr>
        <p:spPr>
          <a:xfrm>
            <a:off x="762000" y="1752600"/>
            <a:ext cx="8382000" cy="5105400"/>
          </a:xfrm>
        </p:spPr>
        <p:txBody>
          <a:bodyPr/>
          <a:lstStyle/>
          <a:p>
            <a:pPr eaLnBrk="1" hangingPunct="1">
              <a:buFontTx/>
              <a:buNone/>
            </a:pPr>
            <a:r>
              <a:rPr lang="en-US" altLang="zh-CN" b="1" smtClean="0"/>
              <a:t>1.7 Members of the development team </a:t>
            </a:r>
            <a:r>
              <a:rPr lang="en-US" altLang="zh-CN" smtClean="0"/>
              <a:t>(P25)</a:t>
            </a:r>
          </a:p>
          <a:p>
            <a:pPr eaLnBrk="1" hangingPunct="1">
              <a:buFontTx/>
              <a:buNone/>
            </a:pPr>
            <a:r>
              <a:rPr lang="en-US" altLang="zh-CN" b="1" smtClean="0"/>
              <a:t>     Activities       Personnel         Role </a:t>
            </a:r>
          </a:p>
          <a:p>
            <a:pPr eaLnBrk="1" hangingPunct="1">
              <a:buFontTx/>
              <a:buNone/>
            </a:pPr>
            <a:r>
              <a:rPr lang="en-US" altLang="zh-CN" sz="2400" b="1" smtClean="0">
                <a:solidFill>
                  <a:schemeClr val="bg2"/>
                </a:solidFill>
                <a:sym typeface="Wingdings 2" panose="05020102010507070707" pitchFamily="18" charset="2"/>
              </a:rPr>
              <a:t>Requirement:   Analyst        analyzing (break things</a:t>
            </a:r>
          </a:p>
          <a:p>
            <a:pPr eaLnBrk="1" hangingPunct="1">
              <a:buFontTx/>
              <a:buNone/>
            </a:pPr>
            <a:r>
              <a:rPr lang="en-US" altLang="zh-CN" sz="2400" b="1" smtClean="0">
                <a:solidFill>
                  <a:schemeClr val="bg2"/>
                </a:solidFill>
                <a:sym typeface="Wingdings 2" panose="05020102010507070707" pitchFamily="18" charset="2"/>
              </a:rPr>
              <a:t>                             Customer     into component parts)</a:t>
            </a:r>
          </a:p>
          <a:p>
            <a:pPr eaLnBrk="1" hangingPunct="1">
              <a:buFontTx/>
              <a:buNone/>
            </a:pPr>
            <a:r>
              <a:rPr lang="en-US" altLang="zh-CN" sz="2400" b="1" smtClean="0">
                <a:solidFill>
                  <a:schemeClr val="bg2"/>
                </a:solidFill>
                <a:sym typeface="Wingdings 2" panose="05020102010507070707" pitchFamily="18" charset="2"/>
              </a:rPr>
              <a:t>System Design:Analyst        generating system-</a:t>
            </a:r>
          </a:p>
          <a:p>
            <a:pPr eaLnBrk="1" hangingPunct="1">
              <a:buFontTx/>
              <a:buNone/>
            </a:pPr>
            <a:r>
              <a:rPr lang="en-US" altLang="zh-CN" sz="2400" b="1" smtClean="0">
                <a:solidFill>
                  <a:schemeClr val="bg2"/>
                </a:solidFill>
                <a:sym typeface="Wingdings 2" panose="05020102010507070707" pitchFamily="18" charset="2"/>
              </a:rPr>
              <a:t>                              Designer       level  description</a:t>
            </a:r>
          </a:p>
          <a:p>
            <a:pPr eaLnBrk="1" hangingPunct="1">
              <a:buFontTx/>
              <a:buNone/>
            </a:pPr>
            <a:r>
              <a:rPr lang="en-US" altLang="zh-CN" sz="2400" b="1" smtClean="0">
                <a:solidFill>
                  <a:schemeClr val="bg2"/>
                </a:solidFill>
                <a:sym typeface="Wingdings 2" panose="05020102010507070707" pitchFamily="18" charset="2"/>
              </a:rPr>
              <a:t>Program Design:Designer       detailed description</a:t>
            </a:r>
          </a:p>
          <a:p>
            <a:pPr eaLnBrk="1" hangingPunct="1">
              <a:buFontTx/>
              <a:buNone/>
            </a:pPr>
            <a:r>
              <a:rPr lang="en-US" altLang="zh-CN" sz="2400" b="1" smtClean="0">
                <a:solidFill>
                  <a:schemeClr val="bg2"/>
                </a:solidFill>
                <a:sym typeface="Wingdings 2" panose="05020102010507070707" pitchFamily="18" charset="2"/>
              </a:rPr>
              <a:t>                            Programmer     ( algorithm,data, etc.)</a:t>
            </a:r>
          </a:p>
          <a:p>
            <a:pPr eaLnBrk="1" hangingPunct="1">
              <a:buFontTx/>
              <a:buNone/>
            </a:pPr>
            <a:r>
              <a:rPr lang="en-US" altLang="zh-CN" sz="2400" b="1" smtClean="0">
                <a:solidFill>
                  <a:schemeClr val="bg2"/>
                </a:solidFill>
                <a:sym typeface="Wingdings 2" panose="05020102010507070707" pitchFamily="18" charset="2"/>
              </a:rPr>
              <a:t>Program Implementation:programmer      coding</a:t>
            </a:r>
          </a:p>
          <a:p>
            <a:pPr eaLnBrk="1" hangingPunct="1">
              <a:buFontTx/>
              <a:buNone/>
            </a:pPr>
            <a:r>
              <a:rPr lang="en-US" altLang="zh-CN" sz="2400" b="1" smtClean="0">
                <a:solidFill>
                  <a:schemeClr val="bg2"/>
                </a:solidFill>
                <a:sym typeface="Wingdings 2" panose="05020102010507070707" pitchFamily="18" charset="2"/>
              </a:rPr>
              <a:t>Unit Testing:   programmer       catch faults</a:t>
            </a:r>
          </a:p>
          <a:p>
            <a:pPr eaLnBrk="1" hangingPunct="1">
              <a:buFontTx/>
              <a:buNone/>
            </a:pPr>
            <a:r>
              <a:rPr lang="en-US" altLang="zh-CN" sz="2400" b="1" smtClean="0">
                <a:solidFill>
                  <a:schemeClr val="bg2"/>
                </a:solidFill>
                <a:sym typeface="Wingdings 2" panose="05020102010507070707" pitchFamily="18" charset="2"/>
              </a:rPr>
              <a:t>                                 tester</a:t>
            </a:r>
          </a:p>
        </p:txBody>
      </p:sp>
      <p:sp>
        <p:nvSpPr>
          <p:cNvPr id="128005" name="AutoShape 4"/>
          <p:cNvSpPr>
            <a:spLocks noChangeArrowheads="1"/>
          </p:cNvSpPr>
          <p:nvPr/>
        </p:nvSpPr>
        <p:spPr bwMode="auto">
          <a:xfrm>
            <a:off x="4724400" y="2895600"/>
            <a:ext cx="304800" cy="609600"/>
          </a:xfrm>
          <a:prstGeom prst="rightArrow">
            <a:avLst>
              <a:gd name="adj1" fmla="val 50000"/>
              <a:gd name="adj2" fmla="val 25000"/>
            </a:avLst>
          </a:prstGeom>
          <a:solidFill>
            <a:srgbClr val="FF0000"/>
          </a:solidFill>
          <a:ln w="9525">
            <a:solidFill>
              <a:schemeClr val="tx1"/>
            </a:solidFill>
            <a:miter lim="800000"/>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endParaRPr lang="zh-CN" altLang="en-US" sz="2400"/>
          </a:p>
        </p:txBody>
      </p:sp>
      <p:sp>
        <p:nvSpPr>
          <p:cNvPr id="128006" name="AutoShape 5"/>
          <p:cNvSpPr>
            <a:spLocks noChangeArrowheads="1"/>
          </p:cNvSpPr>
          <p:nvPr/>
        </p:nvSpPr>
        <p:spPr bwMode="auto">
          <a:xfrm>
            <a:off x="4724400" y="3810000"/>
            <a:ext cx="304800" cy="609600"/>
          </a:xfrm>
          <a:prstGeom prst="rightArrow">
            <a:avLst>
              <a:gd name="adj1" fmla="val 50000"/>
              <a:gd name="adj2" fmla="val 25000"/>
            </a:avLst>
          </a:prstGeom>
          <a:solidFill>
            <a:srgbClr val="FF0000"/>
          </a:solidFill>
          <a:ln w="9525">
            <a:solidFill>
              <a:schemeClr val="tx1"/>
            </a:solidFill>
            <a:miter lim="800000"/>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endParaRPr lang="zh-CN" altLang="en-US" sz="2400"/>
          </a:p>
        </p:txBody>
      </p:sp>
      <p:sp>
        <p:nvSpPr>
          <p:cNvPr id="128007" name="AutoShape 6"/>
          <p:cNvSpPr>
            <a:spLocks noChangeArrowheads="1"/>
          </p:cNvSpPr>
          <p:nvPr/>
        </p:nvSpPr>
        <p:spPr bwMode="auto">
          <a:xfrm>
            <a:off x="5029200" y="4724400"/>
            <a:ext cx="304800" cy="609600"/>
          </a:xfrm>
          <a:prstGeom prst="rightArrow">
            <a:avLst>
              <a:gd name="adj1" fmla="val 50000"/>
              <a:gd name="adj2" fmla="val 25000"/>
            </a:avLst>
          </a:prstGeom>
          <a:solidFill>
            <a:srgbClr val="FF0000"/>
          </a:solidFill>
          <a:ln w="9525">
            <a:solidFill>
              <a:schemeClr val="tx1"/>
            </a:solidFill>
            <a:miter lim="800000"/>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endParaRPr lang="zh-CN" altLang="en-US" sz="2400"/>
          </a:p>
        </p:txBody>
      </p:sp>
      <p:sp>
        <p:nvSpPr>
          <p:cNvPr id="128008" name="AutoShape 7"/>
          <p:cNvSpPr>
            <a:spLocks noChangeArrowheads="1"/>
          </p:cNvSpPr>
          <p:nvPr/>
        </p:nvSpPr>
        <p:spPr bwMode="auto">
          <a:xfrm>
            <a:off x="6705600" y="5486400"/>
            <a:ext cx="381000" cy="304800"/>
          </a:xfrm>
          <a:prstGeom prst="rightArrow">
            <a:avLst>
              <a:gd name="adj1" fmla="val 50000"/>
              <a:gd name="adj2" fmla="val 31250"/>
            </a:avLst>
          </a:prstGeom>
          <a:solidFill>
            <a:srgbClr val="FF0000"/>
          </a:solidFill>
          <a:ln w="9525">
            <a:solidFill>
              <a:schemeClr val="tx1"/>
            </a:solidFill>
            <a:miter lim="800000"/>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endParaRPr lang="zh-CN" altLang="en-US" sz="2400"/>
          </a:p>
        </p:txBody>
      </p:sp>
      <p:sp>
        <p:nvSpPr>
          <p:cNvPr id="128009" name="AutoShape 8"/>
          <p:cNvSpPr>
            <a:spLocks noChangeArrowheads="1"/>
          </p:cNvSpPr>
          <p:nvPr/>
        </p:nvSpPr>
        <p:spPr bwMode="auto">
          <a:xfrm>
            <a:off x="5181600" y="5943600"/>
            <a:ext cx="304800" cy="609600"/>
          </a:xfrm>
          <a:prstGeom prst="rightArrow">
            <a:avLst>
              <a:gd name="adj1" fmla="val 50000"/>
              <a:gd name="adj2" fmla="val 25000"/>
            </a:avLst>
          </a:prstGeom>
          <a:solidFill>
            <a:srgbClr val="FF0000"/>
          </a:solidFill>
          <a:ln w="9525">
            <a:solidFill>
              <a:schemeClr val="tx1"/>
            </a:solidFill>
            <a:miter lim="800000"/>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endParaRPr lang="zh-CN" altLang="en-US" sz="2400"/>
          </a:p>
        </p:txBody>
      </p:sp>
      <p:sp>
        <p:nvSpPr>
          <p:cNvPr id="45065" name="Text Box 9"/>
          <p:cNvSpPr txBox="1">
            <a:spLocks noChangeArrowheads="1"/>
          </p:cNvSpPr>
          <p:nvPr/>
        </p:nvSpPr>
        <p:spPr bwMode="auto">
          <a:xfrm>
            <a:off x="684213" y="141288"/>
            <a:ext cx="8388350" cy="1127125"/>
          </a:xfrm>
          <a:prstGeom prst="rect">
            <a:avLst/>
          </a:prstGeom>
          <a:solidFill>
            <a:srgbClr val="CCFFFF"/>
          </a:solidFill>
          <a:ln w="9525" algn="ctr">
            <a:solidFill>
              <a:srgbClr val="800000"/>
            </a:solidFill>
            <a:miter lim="800000"/>
            <a:headEnd/>
            <a:tailEnd/>
          </a:ln>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60000"/>
              </a:spcBef>
              <a:spcAft>
                <a:spcPct val="30000"/>
              </a:spcAft>
              <a:buClrTx/>
              <a:buSzTx/>
              <a:buFontTx/>
              <a:buNone/>
            </a:pPr>
            <a:r>
              <a:rPr lang="zh-CN" altLang="en-US">
                <a:latin typeface="Times New Roman" panose="02020603050405020304" pitchFamily="18" charset="0"/>
              </a:rPr>
              <a:t>每一位工程师或参与者可能擅长于软件开发的某一特定方面</a:t>
            </a:r>
            <a:r>
              <a:rPr lang="en-US" altLang="zh-CN">
                <a:latin typeface="Times New Roman" panose="02020603050405020304" pitchFamily="18" charset="0"/>
              </a:rPr>
              <a:t>, </a:t>
            </a:r>
            <a:r>
              <a:rPr lang="zh-CN" altLang="en-US">
                <a:latin typeface="Times New Roman" panose="02020603050405020304" pitchFamily="18" charset="0"/>
              </a:rPr>
              <a:t>承担某些特定职责</a:t>
            </a:r>
            <a:r>
              <a:rPr lang="en-US" altLang="zh-CN">
                <a:latin typeface="Times New Roman" panose="02020603050405020304" pitchFamily="18" charset="0"/>
              </a:rPr>
              <a:t>, </a:t>
            </a:r>
            <a:r>
              <a:rPr lang="zh-CN" altLang="en-US">
                <a:latin typeface="Times New Roman" panose="02020603050405020304" pitchFamily="18" charset="0"/>
              </a:rPr>
              <a:t>扮演某个特定的角色</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2" fill="hold" grpId="0" nodeType="withEffect">
                                  <p:stCondLst>
                                    <p:cond delay="0"/>
                                  </p:stCondLst>
                                  <p:childTnLst>
                                    <p:set>
                                      <p:cBhvr>
                                        <p:cTn id="6" dur="1" fill="hold">
                                          <p:stCondLst>
                                            <p:cond delay="0"/>
                                          </p:stCondLst>
                                        </p:cTn>
                                        <p:tgtEl>
                                          <p:spTgt spid="45065"/>
                                        </p:tgtEl>
                                        <p:attrNameLst>
                                          <p:attrName>style.visibility</p:attrName>
                                        </p:attrNameLst>
                                      </p:cBhvr>
                                      <p:to>
                                        <p:strVal val="visible"/>
                                      </p:to>
                                    </p:set>
                                    <p:anim calcmode="lin" valueType="num">
                                      <p:cBhvr additive="base">
                                        <p:cTn id="7" dur="1000" fill="hold"/>
                                        <p:tgtEl>
                                          <p:spTgt spid="45065"/>
                                        </p:tgtEl>
                                        <p:attrNameLst>
                                          <p:attrName>ppt_x</p:attrName>
                                        </p:attrNameLst>
                                      </p:cBhvr>
                                      <p:tavLst>
                                        <p:tav tm="0">
                                          <p:val>
                                            <p:strVal val="0-#ppt_w/2"/>
                                          </p:val>
                                        </p:tav>
                                        <p:tav tm="100000">
                                          <p:val>
                                            <p:strVal val="#ppt_x"/>
                                          </p:val>
                                        </p:tav>
                                      </p:tavLst>
                                    </p:anim>
                                    <p:anim calcmode="lin" valueType="num">
                                      <p:cBhvr additive="base">
                                        <p:cTn id="8" dur="1000" fill="hold"/>
                                        <p:tgtEl>
                                          <p:spTgt spid="4506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65" grpId="0" animBg="1"/>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CE5844D2-BD1C-4C4E-98BF-4C8B7EA9DF8E}" type="slidenum">
              <a:rPr kumimoji="0" lang="en-US" altLang="zh-CN" sz="2600" smtClean="0">
                <a:solidFill>
                  <a:schemeClr val="bg1"/>
                </a:solidFill>
              </a:rPr>
              <a:pPr>
                <a:spcBef>
                  <a:spcPct val="0"/>
                </a:spcBef>
                <a:buClrTx/>
                <a:buSzTx/>
                <a:buFontTx/>
                <a:buNone/>
              </a:pPr>
              <a:t>77</a:t>
            </a:fld>
            <a:endParaRPr kumimoji="0" lang="en-US" altLang="zh-CN" sz="2600" smtClean="0">
              <a:solidFill>
                <a:schemeClr val="bg1"/>
              </a:solidFill>
            </a:endParaRPr>
          </a:p>
        </p:txBody>
      </p:sp>
      <p:sp>
        <p:nvSpPr>
          <p:cNvPr id="130051" name="Rectangle 2"/>
          <p:cNvSpPr>
            <a:spLocks noGrp="1" noChangeArrowheads="1"/>
          </p:cNvSpPr>
          <p:nvPr>
            <p:ph type="title"/>
          </p:nvPr>
        </p:nvSpPr>
        <p:spPr/>
        <p:txBody>
          <a:bodyPr/>
          <a:lstStyle/>
          <a:p>
            <a:pPr eaLnBrk="1" hangingPunct="1"/>
            <a:r>
              <a:rPr lang="en-US" altLang="zh-CN" sz="3200" smtClean="0"/>
              <a:t>Chapter 1  Why Software Engineering</a:t>
            </a:r>
          </a:p>
        </p:txBody>
      </p:sp>
      <p:sp>
        <p:nvSpPr>
          <p:cNvPr id="130052" name="Rectangle 3"/>
          <p:cNvSpPr>
            <a:spLocks noGrp="1" noChangeArrowheads="1"/>
          </p:cNvSpPr>
          <p:nvPr>
            <p:ph type="body" idx="1"/>
          </p:nvPr>
        </p:nvSpPr>
        <p:spPr>
          <a:xfrm>
            <a:off x="838200" y="1752600"/>
            <a:ext cx="8305800" cy="5105400"/>
          </a:xfrm>
        </p:spPr>
        <p:txBody>
          <a:bodyPr/>
          <a:lstStyle/>
          <a:p>
            <a:pPr eaLnBrk="1" hangingPunct="1">
              <a:lnSpc>
                <a:spcPct val="90000"/>
              </a:lnSpc>
              <a:buFontTx/>
              <a:buNone/>
            </a:pPr>
            <a:r>
              <a:rPr lang="en-US" altLang="zh-CN" sz="2400" b="1" dirty="0" smtClean="0">
                <a:solidFill>
                  <a:schemeClr val="bg2"/>
                </a:solidFill>
                <a:sym typeface="Wingdings 2" panose="05020102010507070707" pitchFamily="18" charset="2"/>
              </a:rPr>
              <a:t>Integration Testing: Test team     check functions</a:t>
            </a:r>
          </a:p>
          <a:p>
            <a:pPr eaLnBrk="1" hangingPunct="1">
              <a:lnSpc>
                <a:spcPct val="90000"/>
              </a:lnSpc>
              <a:buFontTx/>
              <a:buNone/>
            </a:pPr>
            <a:r>
              <a:rPr lang="en-US" altLang="zh-CN" sz="2400" b="1" dirty="0" smtClean="0">
                <a:solidFill>
                  <a:schemeClr val="bg2"/>
                </a:solidFill>
                <a:sym typeface="Wingdings 2" panose="05020102010507070707" pitchFamily="18" charset="2"/>
              </a:rPr>
              <a:t>                                                            (according to the</a:t>
            </a:r>
          </a:p>
          <a:p>
            <a:pPr eaLnBrk="1" hangingPunct="1">
              <a:lnSpc>
                <a:spcPct val="90000"/>
              </a:lnSpc>
              <a:buFontTx/>
              <a:buNone/>
            </a:pPr>
            <a:r>
              <a:rPr lang="en-US" altLang="zh-CN" sz="2400" b="1" dirty="0" smtClean="0">
                <a:solidFill>
                  <a:schemeClr val="bg2"/>
                </a:solidFill>
                <a:sym typeface="Wingdings 2" panose="05020102010507070707" pitchFamily="18" charset="2"/>
              </a:rPr>
              <a:t>                                                            “system design”)</a:t>
            </a:r>
          </a:p>
          <a:p>
            <a:pPr eaLnBrk="1" hangingPunct="1">
              <a:lnSpc>
                <a:spcPct val="90000"/>
              </a:lnSpc>
              <a:buFontTx/>
              <a:buNone/>
            </a:pPr>
            <a:r>
              <a:rPr lang="en-US" altLang="zh-CN" sz="2400" b="1" dirty="0" smtClean="0">
                <a:solidFill>
                  <a:schemeClr val="bg2"/>
                </a:solidFill>
              </a:rPr>
              <a:t> </a:t>
            </a:r>
            <a:r>
              <a:rPr lang="en-US" altLang="zh-CN" sz="2400" b="1" dirty="0" smtClean="0">
                <a:solidFill>
                  <a:schemeClr val="bg2"/>
                </a:solidFill>
                <a:cs typeface="Arial" panose="020B0604020202020204" pitchFamily="34" charset="0"/>
                <a:sym typeface="Wingdings 2" panose="05020102010507070707" pitchFamily="18" charset="2"/>
              </a:rPr>
              <a:t>⑦System    test team           check requirement</a:t>
            </a:r>
          </a:p>
          <a:p>
            <a:pPr eaLnBrk="1" hangingPunct="1">
              <a:lnSpc>
                <a:spcPct val="90000"/>
              </a:lnSpc>
              <a:buFontTx/>
              <a:buNone/>
            </a:pPr>
            <a:r>
              <a:rPr lang="en-US" altLang="zh-CN" sz="2400" b="1" dirty="0" smtClean="0">
                <a:solidFill>
                  <a:schemeClr val="bg2"/>
                </a:solidFill>
                <a:cs typeface="Arial" panose="020B0604020202020204" pitchFamily="34" charset="0"/>
                <a:sym typeface="Wingdings 2" panose="05020102010507070707" pitchFamily="18" charset="2"/>
              </a:rPr>
              <a:t>     Testing:  customer           (according to the &lt;SRS&gt;)</a:t>
            </a:r>
          </a:p>
          <a:p>
            <a:pPr eaLnBrk="1" hangingPunct="1">
              <a:lnSpc>
                <a:spcPct val="90000"/>
              </a:lnSpc>
              <a:buFontTx/>
              <a:buNone/>
            </a:pPr>
            <a:r>
              <a:rPr lang="en-US" altLang="zh-CN" sz="2400" b="1" dirty="0" smtClean="0">
                <a:solidFill>
                  <a:schemeClr val="bg2"/>
                </a:solidFill>
                <a:cs typeface="Arial" panose="020B0604020202020204" pitchFamily="34" charset="0"/>
                <a:sym typeface="Wingdings 2" panose="05020102010507070707" pitchFamily="18" charset="2"/>
              </a:rPr>
              <a:t>                      trainer</a:t>
            </a:r>
          </a:p>
          <a:p>
            <a:pPr eaLnBrk="1" hangingPunct="1">
              <a:lnSpc>
                <a:spcPct val="90000"/>
              </a:lnSpc>
              <a:buFontTx/>
              <a:buNone/>
            </a:pPr>
            <a:r>
              <a:rPr lang="en-US" altLang="zh-CN" sz="2400" b="1" dirty="0" smtClean="0">
                <a:solidFill>
                  <a:schemeClr val="bg2"/>
                </a:solidFill>
                <a:cs typeface="Arial" panose="020B0604020202020204" pitchFamily="34" charset="0"/>
                <a:sym typeface="Wingdings 2" panose="05020102010507070707" pitchFamily="18" charset="2"/>
              </a:rPr>
              <a:t>⑧System Delivery : trainer      training /educating </a:t>
            </a:r>
          </a:p>
          <a:p>
            <a:pPr eaLnBrk="1" hangingPunct="1">
              <a:lnSpc>
                <a:spcPct val="90000"/>
              </a:lnSpc>
              <a:buFontTx/>
              <a:buNone/>
            </a:pPr>
            <a:r>
              <a:rPr lang="en-US" altLang="zh-CN" sz="2400" b="1" dirty="0" smtClean="0">
                <a:solidFill>
                  <a:schemeClr val="bg2"/>
                </a:solidFill>
                <a:cs typeface="Arial" panose="020B0604020202020204" pitchFamily="34" charset="0"/>
                <a:sym typeface="Wingdings 2" panose="05020102010507070707" pitchFamily="18" charset="2"/>
              </a:rPr>
              <a:t>⑨Maintenance: maintenance      find faults</a:t>
            </a:r>
          </a:p>
          <a:p>
            <a:pPr eaLnBrk="1" hangingPunct="1">
              <a:lnSpc>
                <a:spcPct val="90000"/>
              </a:lnSpc>
              <a:buFontTx/>
              <a:buNone/>
            </a:pPr>
            <a:r>
              <a:rPr lang="en-US" altLang="zh-CN" sz="2400" b="1" dirty="0" smtClean="0">
                <a:solidFill>
                  <a:schemeClr val="bg2"/>
                </a:solidFill>
                <a:cs typeface="Arial" panose="020B0604020202020204" pitchFamily="34" charset="0"/>
                <a:sym typeface="Wingdings 2" panose="05020102010507070707" pitchFamily="18" charset="2"/>
              </a:rPr>
              <a:t>                                  team             meet new requirement</a:t>
            </a:r>
          </a:p>
          <a:p>
            <a:pPr eaLnBrk="1" hangingPunct="1">
              <a:lnSpc>
                <a:spcPct val="90000"/>
              </a:lnSpc>
              <a:buFontTx/>
              <a:buNone/>
            </a:pPr>
            <a:r>
              <a:rPr lang="en-US" altLang="zh-CN" sz="2400" b="1" dirty="0" smtClean="0">
                <a:solidFill>
                  <a:schemeClr val="bg2"/>
                </a:solidFill>
                <a:cs typeface="Arial" panose="020B0604020202020204" pitchFamily="34" charset="0"/>
                <a:sym typeface="Wingdings 2" panose="05020102010507070707" pitchFamily="18" charset="2"/>
              </a:rPr>
              <a:t>                                                        changes</a:t>
            </a:r>
          </a:p>
          <a:p>
            <a:pPr eaLnBrk="1" hangingPunct="1">
              <a:lnSpc>
                <a:spcPct val="90000"/>
              </a:lnSpc>
              <a:buFontTx/>
              <a:buNone/>
            </a:pPr>
            <a:r>
              <a:rPr lang="en-US" altLang="zh-CN" sz="2400" b="1" u="sng" dirty="0" smtClean="0">
                <a:solidFill>
                  <a:srgbClr val="0000FF"/>
                </a:solidFill>
                <a:cs typeface="Arial" panose="020B0604020202020204" pitchFamily="34" charset="0"/>
                <a:sym typeface="Wingdings 2" panose="05020102010507070707" pitchFamily="18" charset="2"/>
              </a:rPr>
              <a:t>The maintenance team </a:t>
            </a:r>
            <a:r>
              <a:rPr lang="en-US" altLang="zh-CN" sz="2400" b="1" dirty="0" err="1" smtClean="0">
                <a:solidFill>
                  <a:schemeClr val="bg2"/>
                </a:solidFill>
                <a:cs typeface="Arial" panose="020B0604020202020204" pitchFamily="34" charset="0"/>
                <a:sym typeface="Wingdings 2" panose="05020102010507070707" pitchFamily="18" charset="2"/>
              </a:rPr>
              <a:t>includes:analysts</a:t>
            </a:r>
            <a:r>
              <a:rPr lang="en-US" altLang="zh-CN" sz="2400" b="1" dirty="0" smtClean="0">
                <a:solidFill>
                  <a:schemeClr val="bg2"/>
                </a:solidFill>
                <a:cs typeface="Arial" panose="020B0604020202020204" pitchFamily="34" charset="0"/>
                <a:sym typeface="Wingdings 2" panose="05020102010507070707" pitchFamily="18" charset="2"/>
              </a:rPr>
              <a:t> +designers </a:t>
            </a:r>
          </a:p>
          <a:p>
            <a:pPr eaLnBrk="1" hangingPunct="1">
              <a:lnSpc>
                <a:spcPct val="90000"/>
              </a:lnSpc>
              <a:buFontTx/>
              <a:buNone/>
            </a:pPr>
            <a:r>
              <a:rPr lang="en-US" altLang="zh-CN" sz="2400" b="1" dirty="0" smtClean="0">
                <a:solidFill>
                  <a:schemeClr val="bg2"/>
                </a:solidFill>
                <a:cs typeface="Arial" panose="020B0604020202020204" pitchFamily="34" charset="0"/>
                <a:sym typeface="Wingdings 2" panose="05020102010507070707" pitchFamily="18" charset="2"/>
              </a:rPr>
              <a:t> +programmers + testers +</a:t>
            </a:r>
            <a:r>
              <a:rPr lang="en-US" altLang="zh-CN" sz="2400" b="1" dirty="0" err="1" smtClean="0">
                <a:solidFill>
                  <a:schemeClr val="bg2"/>
                </a:solidFill>
                <a:cs typeface="Arial" panose="020B0604020202020204" pitchFamily="34" charset="0"/>
                <a:sym typeface="Wingdings 2" panose="05020102010507070707" pitchFamily="18" charset="2"/>
              </a:rPr>
              <a:t>trainers+users</a:t>
            </a:r>
            <a:r>
              <a:rPr lang="en-US" altLang="zh-CN" sz="2400" b="1" dirty="0" smtClean="0">
                <a:solidFill>
                  <a:schemeClr val="bg2"/>
                </a:solidFill>
                <a:cs typeface="Arial" panose="020B0604020202020204" pitchFamily="34" charset="0"/>
                <a:sym typeface="Wingdings 2" panose="05020102010507070707" pitchFamily="18" charset="2"/>
              </a:rPr>
              <a:t>/customers</a:t>
            </a:r>
          </a:p>
        </p:txBody>
      </p:sp>
      <p:sp>
        <p:nvSpPr>
          <p:cNvPr id="130053" name="AutoShape 4"/>
          <p:cNvSpPr>
            <a:spLocks noChangeArrowheads="1"/>
          </p:cNvSpPr>
          <p:nvPr/>
        </p:nvSpPr>
        <p:spPr bwMode="auto">
          <a:xfrm>
            <a:off x="5610225" y="1862138"/>
            <a:ext cx="304800" cy="304800"/>
          </a:xfrm>
          <a:prstGeom prst="rightArrow">
            <a:avLst>
              <a:gd name="adj1" fmla="val 50000"/>
              <a:gd name="adj2" fmla="val 25000"/>
            </a:avLst>
          </a:prstGeom>
          <a:solidFill>
            <a:srgbClr val="FF0000"/>
          </a:solidFill>
          <a:ln w="9525">
            <a:solidFill>
              <a:schemeClr val="tx1"/>
            </a:solidFill>
            <a:miter lim="800000"/>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endParaRPr lang="zh-CN" altLang="en-US" sz="2400"/>
          </a:p>
        </p:txBody>
      </p:sp>
      <p:sp>
        <p:nvSpPr>
          <p:cNvPr id="130054" name="AutoShape 5"/>
          <p:cNvSpPr>
            <a:spLocks/>
          </p:cNvSpPr>
          <p:nvPr/>
        </p:nvSpPr>
        <p:spPr bwMode="auto">
          <a:xfrm>
            <a:off x="2505075" y="3114675"/>
            <a:ext cx="223838" cy="919163"/>
          </a:xfrm>
          <a:prstGeom prst="leftBrace">
            <a:avLst>
              <a:gd name="adj1" fmla="val 34220"/>
              <a:gd name="adj2" fmla="val 50000"/>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endParaRPr lang="zh-CN" altLang="en-US" sz="2400"/>
          </a:p>
        </p:txBody>
      </p:sp>
      <p:sp>
        <p:nvSpPr>
          <p:cNvPr id="130055" name="AutoShape 6"/>
          <p:cNvSpPr>
            <a:spLocks noChangeArrowheads="1"/>
          </p:cNvSpPr>
          <p:nvPr/>
        </p:nvSpPr>
        <p:spPr bwMode="auto">
          <a:xfrm>
            <a:off x="4329113" y="3324225"/>
            <a:ext cx="457200" cy="533400"/>
          </a:xfrm>
          <a:prstGeom prst="rightArrow">
            <a:avLst>
              <a:gd name="adj1" fmla="val 50000"/>
              <a:gd name="adj2" fmla="val 25000"/>
            </a:avLst>
          </a:prstGeom>
          <a:solidFill>
            <a:srgbClr val="FF0000"/>
          </a:solidFill>
          <a:ln w="9525">
            <a:solidFill>
              <a:schemeClr val="tx1"/>
            </a:solidFill>
            <a:miter lim="800000"/>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endParaRPr lang="zh-CN" altLang="en-US" sz="2400"/>
          </a:p>
        </p:txBody>
      </p:sp>
      <p:sp>
        <p:nvSpPr>
          <p:cNvPr id="130056" name="AutoShape 8"/>
          <p:cNvSpPr>
            <a:spLocks noChangeArrowheads="1"/>
          </p:cNvSpPr>
          <p:nvPr/>
        </p:nvSpPr>
        <p:spPr bwMode="auto">
          <a:xfrm>
            <a:off x="4910138" y="4267200"/>
            <a:ext cx="304800" cy="228600"/>
          </a:xfrm>
          <a:prstGeom prst="rightArrow">
            <a:avLst>
              <a:gd name="adj1" fmla="val 50000"/>
              <a:gd name="adj2" fmla="val 33333"/>
            </a:avLst>
          </a:prstGeom>
          <a:solidFill>
            <a:srgbClr val="FF0000"/>
          </a:solidFill>
          <a:ln w="9525">
            <a:solidFill>
              <a:schemeClr val="tx1"/>
            </a:solidFill>
            <a:miter lim="800000"/>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endParaRPr lang="zh-CN" altLang="en-US" sz="2400"/>
          </a:p>
        </p:txBody>
      </p:sp>
      <p:sp>
        <p:nvSpPr>
          <p:cNvPr id="130057" name="AutoShape 9"/>
          <p:cNvSpPr>
            <a:spLocks noChangeArrowheads="1"/>
          </p:cNvSpPr>
          <p:nvPr/>
        </p:nvSpPr>
        <p:spPr bwMode="auto">
          <a:xfrm>
            <a:off x="5181600" y="4800600"/>
            <a:ext cx="304800" cy="762000"/>
          </a:xfrm>
          <a:prstGeom prst="rightArrow">
            <a:avLst>
              <a:gd name="adj1" fmla="val 50000"/>
              <a:gd name="adj2" fmla="val 25000"/>
            </a:avLst>
          </a:prstGeom>
          <a:solidFill>
            <a:srgbClr val="FF0000"/>
          </a:solidFill>
          <a:ln w="9525">
            <a:solidFill>
              <a:schemeClr val="tx1"/>
            </a:solidFill>
            <a:miter lim="800000"/>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endParaRPr lang="zh-CN" altLang="en-US" sz="240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88307517-AE3E-421B-A58D-4309BEF64CFB}" type="slidenum">
              <a:rPr kumimoji="0" lang="en-US" altLang="zh-CN" sz="2600" smtClean="0">
                <a:solidFill>
                  <a:schemeClr val="bg1"/>
                </a:solidFill>
              </a:rPr>
              <a:pPr>
                <a:spcBef>
                  <a:spcPct val="0"/>
                </a:spcBef>
                <a:buClrTx/>
                <a:buSzTx/>
                <a:buFontTx/>
                <a:buNone/>
              </a:pPr>
              <a:t>78</a:t>
            </a:fld>
            <a:endParaRPr kumimoji="0" lang="en-US" altLang="zh-CN" sz="2600" smtClean="0">
              <a:solidFill>
                <a:schemeClr val="bg1"/>
              </a:solidFill>
            </a:endParaRPr>
          </a:p>
        </p:txBody>
      </p:sp>
      <p:sp>
        <p:nvSpPr>
          <p:cNvPr id="132099" name="Rectangle 2"/>
          <p:cNvSpPr>
            <a:spLocks noGrp="1" noChangeArrowheads="1"/>
          </p:cNvSpPr>
          <p:nvPr>
            <p:ph type="title"/>
          </p:nvPr>
        </p:nvSpPr>
        <p:spPr/>
        <p:txBody>
          <a:bodyPr/>
          <a:lstStyle/>
          <a:p>
            <a:pPr eaLnBrk="1" hangingPunct="1"/>
            <a:r>
              <a:rPr lang="en-US" altLang="zh-CN" sz="3200" smtClean="0"/>
              <a:t>Chapter 1  Why Software Engineering</a:t>
            </a:r>
          </a:p>
        </p:txBody>
      </p:sp>
      <p:sp>
        <p:nvSpPr>
          <p:cNvPr id="132100" name="Rectangle 3"/>
          <p:cNvSpPr>
            <a:spLocks noGrp="1" noChangeArrowheads="1"/>
          </p:cNvSpPr>
          <p:nvPr>
            <p:ph type="body" idx="1"/>
          </p:nvPr>
        </p:nvSpPr>
        <p:spPr>
          <a:xfrm>
            <a:off x="762000" y="1676400"/>
            <a:ext cx="8382000" cy="5105400"/>
          </a:xfrm>
        </p:spPr>
        <p:txBody>
          <a:bodyPr/>
          <a:lstStyle/>
          <a:p>
            <a:pPr eaLnBrk="1" hangingPunct="1">
              <a:lnSpc>
                <a:spcPct val="80000"/>
              </a:lnSpc>
              <a:buFontTx/>
              <a:buNone/>
            </a:pPr>
            <a:r>
              <a:rPr lang="en-US" altLang="zh-CN" b="1" smtClean="0"/>
              <a:t>Explaining :</a:t>
            </a:r>
          </a:p>
          <a:p>
            <a:pPr eaLnBrk="1" hangingPunct="1">
              <a:lnSpc>
                <a:spcPct val="80000"/>
              </a:lnSpc>
              <a:buFontTx/>
              <a:buNone/>
            </a:pPr>
            <a:r>
              <a:rPr lang="en-US" altLang="zh-CN" sz="2400" b="1" smtClean="0">
                <a:solidFill>
                  <a:schemeClr val="bg2"/>
                </a:solidFill>
                <a:sym typeface="Wingdings 2" panose="05020102010507070707" pitchFamily="18" charset="2"/>
              </a:rPr>
              <a:t>class projects:</a:t>
            </a:r>
          </a:p>
          <a:p>
            <a:pPr eaLnBrk="1" hangingPunct="1">
              <a:lnSpc>
                <a:spcPct val="80000"/>
              </a:lnSpc>
              <a:buFontTx/>
              <a:buNone/>
            </a:pPr>
            <a:r>
              <a:rPr lang="en-US" altLang="zh-CN" sz="2400" b="1" smtClean="0">
                <a:solidFill>
                  <a:schemeClr val="bg2"/>
                </a:solidFill>
                <a:sym typeface="Wingdings 2" panose="05020102010507070707" pitchFamily="18" charset="2"/>
              </a:rPr>
              <a:t>    --</a:t>
            </a:r>
            <a:r>
              <a:rPr lang="en-US" altLang="zh-CN" sz="2400" b="1" smtClean="0">
                <a:solidFill>
                  <a:srgbClr val="0000FF"/>
                </a:solidFill>
                <a:sym typeface="Wingdings 2" panose="05020102010507070707" pitchFamily="18" charset="2"/>
              </a:rPr>
              <a:t>rare documentation</a:t>
            </a:r>
            <a:r>
              <a:rPr lang="en-US" altLang="zh-CN" sz="2400" b="1" smtClean="0">
                <a:solidFill>
                  <a:schemeClr val="bg2"/>
                </a:solidFill>
                <a:sym typeface="Wingdings 2" panose="05020102010507070707" pitchFamily="18" charset="2"/>
              </a:rPr>
              <a:t>, </a:t>
            </a:r>
            <a:r>
              <a:rPr lang="en-US" altLang="zh-CN" sz="2400" b="1" u="sng" smtClean="0">
                <a:solidFill>
                  <a:srgbClr val="0000FF"/>
                </a:solidFill>
                <a:sym typeface="Wingdings 2" panose="05020102010507070707" pitchFamily="18" charset="2"/>
              </a:rPr>
              <a:t>stable requirement</a:t>
            </a:r>
          </a:p>
          <a:p>
            <a:pPr eaLnBrk="1" hangingPunct="1">
              <a:lnSpc>
                <a:spcPct val="80000"/>
              </a:lnSpc>
              <a:buFontTx/>
              <a:buNone/>
            </a:pPr>
            <a:r>
              <a:rPr lang="en-US" altLang="zh-CN" sz="2400" b="1" smtClean="0">
                <a:solidFill>
                  <a:schemeClr val="bg2"/>
                </a:solidFill>
                <a:sym typeface="Wingdings 2" panose="05020102010507070707" pitchFamily="18" charset="2"/>
              </a:rPr>
              <a:t>    --demonstrate ability, but not necessarily to solve a problem for a real customer </a:t>
            </a:r>
          </a:p>
          <a:p>
            <a:pPr eaLnBrk="1" hangingPunct="1">
              <a:lnSpc>
                <a:spcPct val="80000"/>
              </a:lnSpc>
              <a:buFontTx/>
              <a:buNone/>
            </a:pPr>
            <a:r>
              <a:rPr lang="en-US" altLang="zh-CN" sz="2400" b="1" smtClean="0">
                <a:solidFill>
                  <a:schemeClr val="bg2"/>
                </a:solidFill>
                <a:sym typeface="Wingdings 2" panose="05020102010507070707" pitchFamily="18" charset="2"/>
              </a:rPr>
              <a:t>facing real customer</a:t>
            </a:r>
          </a:p>
          <a:p>
            <a:pPr lvl="1" eaLnBrk="1" hangingPunct="1">
              <a:lnSpc>
                <a:spcPct val="80000"/>
              </a:lnSpc>
              <a:buClr>
                <a:srgbClr val="0000FF"/>
              </a:buClr>
              <a:buSzPct val="70000"/>
              <a:buFont typeface="Wingdings" panose="05000000000000000000" pitchFamily="2" charset="2"/>
              <a:buChar char="v"/>
            </a:pPr>
            <a:r>
              <a:rPr lang="en-US" altLang="zh-CN" b="1" smtClean="0">
                <a:solidFill>
                  <a:schemeClr val="bg2"/>
                </a:solidFill>
                <a:sym typeface="Wingdings 2" panose="05020102010507070707" pitchFamily="18" charset="2"/>
              </a:rPr>
              <a:t>different context: scale, complexity, frequent changes</a:t>
            </a:r>
            <a:r>
              <a:rPr lang="zh-CN" altLang="en-US" b="1" smtClean="0">
                <a:solidFill>
                  <a:schemeClr val="bg2"/>
                </a:solidFill>
                <a:sym typeface="Wingdings 2" panose="05020102010507070707" pitchFamily="18" charset="2"/>
              </a:rPr>
              <a:t>，</a:t>
            </a:r>
            <a:r>
              <a:rPr lang="en-US" altLang="zh-CN" b="1" smtClean="0">
                <a:solidFill>
                  <a:schemeClr val="bg2"/>
                </a:solidFill>
                <a:sym typeface="Wingdings 2" panose="05020102010507070707" pitchFamily="18" charset="2"/>
              </a:rPr>
              <a:t>great desire for document and maintenance </a:t>
            </a:r>
          </a:p>
          <a:p>
            <a:pPr lvl="1" eaLnBrk="1" hangingPunct="1">
              <a:lnSpc>
                <a:spcPct val="80000"/>
              </a:lnSpc>
              <a:buClr>
                <a:srgbClr val="0000FF"/>
              </a:buClr>
              <a:buSzPct val="70000"/>
              <a:buFont typeface="Wingdings" panose="05000000000000000000" pitchFamily="2" charset="2"/>
              <a:buChar char="v"/>
            </a:pPr>
            <a:r>
              <a:rPr lang="en-US" altLang="zh-CN" b="1" smtClean="0">
                <a:solidFill>
                  <a:schemeClr val="bg2"/>
                </a:solidFill>
                <a:sym typeface="Wingdings 2" panose="05020102010507070707" pitchFamily="18" charset="2"/>
              </a:rPr>
              <a:t>project management is hard: develop team will relatively stable</a:t>
            </a:r>
          </a:p>
          <a:p>
            <a:pPr eaLnBrk="1" hangingPunct="1">
              <a:lnSpc>
                <a:spcPct val="80000"/>
              </a:lnSpc>
              <a:buFontTx/>
              <a:buNone/>
            </a:pPr>
            <a:r>
              <a:rPr lang="en-US" altLang="zh-CN" sz="2400" b="1" smtClean="0">
                <a:solidFill>
                  <a:schemeClr val="bg2"/>
                </a:solidFill>
                <a:sym typeface="Wingdings 2" panose="05020102010507070707" pitchFamily="18" charset="2"/>
              </a:rPr>
              <a:t>Librarians: managing documents, do simple test </a:t>
            </a:r>
          </a:p>
          <a:p>
            <a:pPr eaLnBrk="1" hangingPunct="1">
              <a:lnSpc>
                <a:spcPct val="80000"/>
              </a:lnSpc>
              <a:buFontTx/>
              <a:buNone/>
            </a:pPr>
            <a:r>
              <a:rPr lang="en-US" altLang="zh-CN" sz="2400" b="1" smtClean="0">
                <a:solidFill>
                  <a:schemeClr val="bg2"/>
                </a:solidFill>
                <a:sym typeface="Wingdings 2" panose="05020102010507070707" pitchFamily="18" charset="2"/>
              </a:rPr>
              <a:t>   Configuration management: </a:t>
            </a:r>
            <a:r>
              <a:rPr lang="zh-CN" altLang="en-US" sz="2400" b="1" smtClean="0">
                <a:solidFill>
                  <a:schemeClr val="bg2"/>
                </a:solidFill>
                <a:sym typeface="Wingdings 2" panose="05020102010507070707" pitchFamily="18" charset="2"/>
              </a:rPr>
              <a:t>维持一个软件的不同版本</a:t>
            </a:r>
          </a:p>
          <a:p>
            <a:pPr eaLnBrk="1" hangingPunct="1">
              <a:lnSpc>
                <a:spcPct val="80000"/>
              </a:lnSpc>
              <a:buFontTx/>
              <a:buNone/>
            </a:pPr>
            <a:r>
              <a:rPr lang="zh-CN" altLang="en-US" sz="2400" b="1" smtClean="0">
                <a:solidFill>
                  <a:schemeClr val="bg2"/>
                </a:solidFill>
                <a:sym typeface="Wingdings 2" panose="05020102010507070707" pitchFamily="18" charset="2"/>
              </a:rPr>
              <a:t>                                                    之间各种文档的对应关系 。</a:t>
            </a:r>
            <a:endParaRPr lang="zh-CN" altLang="en-US" b="1" smtClean="0">
              <a:solidFill>
                <a:schemeClr val="bg2"/>
              </a:solidFill>
              <a:sym typeface="Wingdings 2" panose="05020102010507070707" pitchFamily="18" charset="2"/>
            </a:endParaRPr>
          </a:p>
        </p:txBody>
      </p:sp>
    </p:spTree>
  </p:cSld>
  <p:clrMapOvr>
    <a:masterClrMapping/>
  </p:clrMapOvr>
  <p:transition spd="med">
    <p:fade/>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029748A0-8842-48AA-9264-0A07CC1B7434}" type="slidenum">
              <a:rPr kumimoji="0" lang="en-US" altLang="zh-CN" sz="2600" smtClean="0">
                <a:solidFill>
                  <a:schemeClr val="bg1"/>
                </a:solidFill>
              </a:rPr>
              <a:pPr>
                <a:spcBef>
                  <a:spcPct val="0"/>
                </a:spcBef>
                <a:buClrTx/>
                <a:buSzTx/>
                <a:buFontTx/>
                <a:buNone/>
              </a:pPr>
              <a:t>79</a:t>
            </a:fld>
            <a:endParaRPr kumimoji="0" lang="en-US" altLang="zh-CN" sz="2600" smtClean="0">
              <a:solidFill>
                <a:schemeClr val="bg1"/>
              </a:solidFill>
            </a:endParaRPr>
          </a:p>
        </p:txBody>
      </p:sp>
      <p:sp>
        <p:nvSpPr>
          <p:cNvPr id="134147" name="Rectangle 2"/>
          <p:cNvSpPr>
            <a:spLocks noGrp="1" noChangeArrowheads="1"/>
          </p:cNvSpPr>
          <p:nvPr>
            <p:ph type="title"/>
          </p:nvPr>
        </p:nvSpPr>
        <p:spPr/>
        <p:txBody>
          <a:bodyPr/>
          <a:lstStyle/>
          <a:p>
            <a:pPr eaLnBrk="1" hangingPunct="1"/>
            <a:r>
              <a:rPr lang="en-US" altLang="zh-CN" sz="3200" smtClean="0"/>
              <a:t>Chapter 1  Why Software Engineering</a:t>
            </a:r>
          </a:p>
        </p:txBody>
      </p:sp>
      <p:sp>
        <p:nvSpPr>
          <p:cNvPr id="134148" name="Rectangle 3"/>
          <p:cNvSpPr>
            <a:spLocks noGrp="1" noChangeArrowheads="1"/>
          </p:cNvSpPr>
          <p:nvPr>
            <p:ph type="body" idx="1"/>
          </p:nvPr>
        </p:nvSpPr>
        <p:spPr>
          <a:xfrm>
            <a:off x="762000" y="1752600"/>
            <a:ext cx="8382000" cy="4953000"/>
          </a:xfrm>
        </p:spPr>
        <p:txBody>
          <a:bodyPr/>
          <a:lstStyle/>
          <a:p>
            <a:pPr eaLnBrk="1" hangingPunct="1">
              <a:buFontTx/>
              <a:buNone/>
            </a:pPr>
            <a:r>
              <a:rPr lang="en-US" altLang="zh-CN" sz="2400" b="1" dirty="0" smtClean="0">
                <a:solidFill>
                  <a:schemeClr val="bg2"/>
                </a:solidFill>
                <a:sym typeface="Wingdings 2" panose="05020102010507070707" pitchFamily="18" charset="2"/>
              </a:rPr>
              <a:t>Different SE      different number and species of </a:t>
            </a:r>
          </a:p>
          <a:p>
            <a:pPr eaLnBrk="1" hangingPunct="1">
              <a:buFontTx/>
              <a:buNone/>
            </a:pPr>
            <a:r>
              <a:rPr lang="en-US" altLang="zh-CN" sz="2400" b="1" dirty="0" smtClean="0">
                <a:solidFill>
                  <a:schemeClr val="bg2"/>
                </a:solidFill>
                <a:sym typeface="Wingdings 2" panose="05020102010507070707" pitchFamily="18" charset="2"/>
              </a:rPr>
              <a:t>                              personnel in developing different </a:t>
            </a:r>
          </a:p>
          <a:p>
            <a:pPr eaLnBrk="1" hangingPunct="1">
              <a:buFontTx/>
              <a:buNone/>
            </a:pPr>
            <a:r>
              <a:rPr lang="en-US" altLang="zh-CN" sz="2400" b="1" dirty="0" smtClean="0">
                <a:solidFill>
                  <a:schemeClr val="bg2"/>
                </a:solidFill>
                <a:sym typeface="Wingdings 2" panose="05020102010507070707" pitchFamily="18" charset="2"/>
              </a:rPr>
              <a:t>                              software</a:t>
            </a:r>
          </a:p>
          <a:p>
            <a:pPr eaLnBrk="1" hangingPunct="1">
              <a:buFontTx/>
              <a:buNone/>
            </a:pPr>
            <a:r>
              <a:rPr lang="en-US" altLang="zh-CN" sz="2400" b="1" dirty="0" smtClean="0">
                <a:solidFill>
                  <a:schemeClr val="bg2"/>
                </a:solidFill>
                <a:sym typeface="Wingdings 2" panose="05020102010507070707" pitchFamily="18" charset="2"/>
              </a:rPr>
              <a:t></a:t>
            </a:r>
            <a:r>
              <a:rPr lang="zh-CN" altLang="en-US" sz="2400" b="1" u="sng" dirty="0" smtClean="0">
                <a:solidFill>
                  <a:srgbClr val="0000FF"/>
                </a:solidFill>
                <a:sym typeface="Wingdings 2" panose="05020102010507070707" pitchFamily="18" charset="2"/>
              </a:rPr>
              <a:t>软件架构师</a:t>
            </a:r>
            <a:r>
              <a:rPr lang="zh-CN" altLang="en-US" sz="2400" b="1" dirty="0" smtClean="0">
                <a:solidFill>
                  <a:schemeClr val="bg2"/>
                </a:solidFill>
                <a:sym typeface="Wingdings 2" panose="05020102010507070707" pitchFamily="18" charset="2"/>
              </a:rPr>
              <a:t>：属于</a:t>
            </a:r>
            <a:r>
              <a:rPr lang="zh-CN" altLang="en-US" sz="2400" b="1" dirty="0" smtClean="0">
                <a:solidFill>
                  <a:srgbClr val="0000FF"/>
                </a:solidFill>
                <a:sym typeface="Wingdings 2" panose="05020102010507070707" pitchFamily="18" charset="2"/>
              </a:rPr>
              <a:t>高级程序员</a:t>
            </a:r>
            <a:r>
              <a:rPr lang="zh-CN" altLang="en-US" sz="2400" b="1" dirty="0" smtClean="0">
                <a:solidFill>
                  <a:schemeClr val="bg2"/>
                </a:solidFill>
                <a:sym typeface="Wingdings 2" panose="05020102010507070707" pitchFamily="18" charset="2"/>
              </a:rPr>
              <a:t>，侧重开发过程和模式的选</a:t>
            </a:r>
          </a:p>
          <a:p>
            <a:pPr eaLnBrk="1" hangingPunct="1">
              <a:buFontTx/>
              <a:buNone/>
            </a:pPr>
            <a:r>
              <a:rPr lang="zh-CN" altLang="en-US" sz="2400" b="1" dirty="0" smtClean="0">
                <a:solidFill>
                  <a:schemeClr val="bg2"/>
                </a:solidFill>
                <a:sym typeface="Wingdings 2" panose="05020102010507070707" pitchFamily="18" charset="2"/>
              </a:rPr>
              <a:t>                         择和论证（在国内和分析员差不多</a:t>
            </a:r>
            <a:r>
              <a:rPr lang="en-US" altLang="zh-CN" sz="2400" b="1" dirty="0" smtClean="0">
                <a:solidFill>
                  <a:schemeClr val="bg2"/>
                </a:solidFill>
                <a:sym typeface="Wingdings 2" panose="05020102010507070707" pitchFamily="18" charset="2"/>
              </a:rPr>
              <a:t>,</a:t>
            </a:r>
            <a:r>
              <a:rPr lang="zh-CN" altLang="en-US" sz="2400" b="1" dirty="0" smtClean="0">
                <a:solidFill>
                  <a:schemeClr val="bg2"/>
                </a:solidFill>
                <a:sym typeface="Wingdings 2" panose="05020102010507070707" pitchFamily="18" charset="2"/>
              </a:rPr>
              <a:t>其工作重</a:t>
            </a:r>
            <a:endParaRPr lang="en-US" altLang="zh-CN" sz="2400" b="1" dirty="0" smtClean="0">
              <a:solidFill>
                <a:schemeClr val="bg2"/>
              </a:solidFill>
              <a:sym typeface="Wingdings 2" panose="05020102010507070707" pitchFamily="18" charset="2"/>
            </a:endParaRPr>
          </a:p>
          <a:p>
            <a:pPr eaLnBrk="1" hangingPunct="1">
              <a:buFontTx/>
              <a:buNone/>
            </a:pPr>
            <a:r>
              <a:rPr lang="en-US" altLang="zh-CN" sz="2400" b="1" dirty="0" smtClean="0">
                <a:solidFill>
                  <a:schemeClr val="bg2"/>
                </a:solidFill>
                <a:sym typeface="Wingdings 2" panose="05020102010507070707" pitchFamily="18" charset="2"/>
              </a:rPr>
              <a:t>                          </a:t>
            </a:r>
            <a:r>
              <a:rPr lang="zh-CN" altLang="en-US" sz="2400" b="1" dirty="0" smtClean="0">
                <a:solidFill>
                  <a:schemeClr val="bg2"/>
                </a:solidFill>
                <a:sym typeface="Wingdings 2" panose="05020102010507070707" pitchFamily="18" charset="2"/>
              </a:rPr>
              <a:t>点与分析员有所不同（</a:t>
            </a:r>
            <a:r>
              <a:rPr lang="zh-CN" altLang="en-US" sz="2400" b="1" dirty="0" smtClean="0">
                <a:solidFill>
                  <a:srgbClr val="0000FF"/>
                </a:solidFill>
                <a:sym typeface="Wingdings 2" panose="05020102010507070707" pitchFamily="18" charset="2"/>
              </a:rPr>
              <a:t>分析师与设计师兼顾</a:t>
            </a:r>
            <a:endParaRPr lang="en-US" altLang="zh-CN" sz="2400" b="1" dirty="0" smtClean="0">
              <a:solidFill>
                <a:srgbClr val="0000FF"/>
              </a:solidFill>
              <a:sym typeface="Wingdings 2" panose="05020102010507070707" pitchFamily="18" charset="2"/>
            </a:endParaRPr>
          </a:p>
          <a:p>
            <a:pPr eaLnBrk="1" hangingPunct="1">
              <a:buFontTx/>
              <a:buNone/>
            </a:pPr>
            <a:r>
              <a:rPr lang="en-US" altLang="zh-CN" sz="2400" b="1" dirty="0">
                <a:solidFill>
                  <a:srgbClr val="0000FF"/>
                </a:solidFill>
                <a:sym typeface="Wingdings 2" panose="05020102010507070707" pitchFamily="18" charset="2"/>
              </a:rPr>
              <a:t> </a:t>
            </a:r>
            <a:r>
              <a:rPr lang="en-US" altLang="zh-CN" sz="2400" b="1" dirty="0" smtClean="0">
                <a:solidFill>
                  <a:srgbClr val="0000FF"/>
                </a:solidFill>
                <a:sym typeface="Wingdings 2" panose="05020102010507070707" pitchFamily="18" charset="2"/>
              </a:rPr>
              <a:t>                         </a:t>
            </a:r>
            <a:r>
              <a:rPr lang="zh-CN" altLang="en-US" sz="2400" b="1" dirty="0" smtClean="0">
                <a:solidFill>
                  <a:srgbClr val="0000FF"/>
                </a:solidFill>
                <a:sym typeface="Wingdings 2" panose="05020102010507070707" pitchFamily="18" charset="2"/>
              </a:rPr>
              <a:t>吧</a:t>
            </a:r>
            <a:r>
              <a:rPr lang="zh-CN" altLang="en-US" sz="2400" b="1" dirty="0" smtClean="0">
                <a:solidFill>
                  <a:schemeClr val="bg2"/>
                </a:solidFill>
                <a:sym typeface="Wingdings 2" panose="05020102010507070707" pitchFamily="18" charset="2"/>
              </a:rPr>
              <a:t>），但就开发来说，其工作似乎更重要些，</a:t>
            </a:r>
            <a:endParaRPr lang="en-US" altLang="zh-CN" sz="2400" b="1" dirty="0" smtClean="0">
              <a:solidFill>
                <a:schemeClr val="bg2"/>
              </a:solidFill>
              <a:sym typeface="Wingdings 2" panose="05020102010507070707" pitchFamily="18" charset="2"/>
            </a:endParaRPr>
          </a:p>
          <a:p>
            <a:pPr eaLnBrk="1" hangingPunct="1">
              <a:buFontTx/>
              <a:buNone/>
            </a:pPr>
            <a:r>
              <a:rPr lang="en-US" altLang="zh-CN" sz="2400" b="1" dirty="0">
                <a:solidFill>
                  <a:schemeClr val="bg2"/>
                </a:solidFill>
                <a:sym typeface="Wingdings 2" panose="05020102010507070707" pitchFamily="18" charset="2"/>
              </a:rPr>
              <a:t> </a:t>
            </a:r>
            <a:r>
              <a:rPr lang="en-US" altLang="zh-CN" sz="2400" b="1" dirty="0" smtClean="0">
                <a:solidFill>
                  <a:schemeClr val="bg2"/>
                </a:solidFill>
                <a:sym typeface="Wingdings 2" panose="05020102010507070707" pitchFamily="18" charset="2"/>
              </a:rPr>
              <a:t>                         </a:t>
            </a:r>
            <a:r>
              <a:rPr lang="zh-CN" altLang="en-US" sz="2400" b="1" dirty="0" smtClean="0">
                <a:solidFill>
                  <a:schemeClr val="bg2"/>
                </a:solidFill>
                <a:sym typeface="Wingdings 2" panose="05020102010507070707" pitchFamily="18" charset="2"/>
              </a:rPr>
              <a:t>而分析员的工作更偏重于市场与用户需求）。</a:t>
            </a:r>
          </a:p>
          <a:p>
            <a:pPr eaLnBrk="1" hangingPunct="1">
              <a:buFontTx/>
              <a:buNone/>
            </a:pPr>
            <a:endParaRPr lang="en-US" altLang="zh-CN" sz="2400" dirty="0" smtClean="0"/>
          </a:p>
        </p:txBody>
      </p:sp>
      <p:sp>
        <p:nvSpPr>
          <p:cNvPr id="134149" name="AutoShape 4"/>
          <p:cNvSpPr>
            <a:spLocks noChangeArrowheads="1"/>
          </p:cNvSpPr>
          <p:nvPr/>
        </p:nvSpPr>
        <p:spPr bwMode="auto">
          <a:xfrm>
            <a:off x="2971800" y="1905000"/>
            <a:ext cx="381000" cy="228600"/>
          </a:xfrm>
          <a:prstGeom prst="rightArrow">
            <a:avLst>
              <a:gd name="adj1" fmla="val 50000"/>
              <a:gd name="adj2" fmla="val 41667"/>
            </a:avLst>
          </a:prstGeom>
          <a:solidFill>
            <a:schemeClr val="bg2"/>
          </a:solidFill>
          <a:ln w="9525">
            <a:solidFill>
              <a:schemeClr val="tx1"/>
            </a:solidFill>
            <a:miter lim="800000"/>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endParaRPr lang="zh-CN" altLang="en-US" sz="240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C1FB7261-B3C4-4701-8A7D-50E24E6F5CFA}" type="slidenum">
              <a:rPr kumimoji="0" lang="en-US" altLang="zh-CN" sz="2600" smtClean="0">
                <a:solidFill>
                  <a:srgbClr val="FFFFFF"/>
                </a:solidFill>
              </a:rPr>
              <a:pPr>
                <a:spcBef>
                  <a:spcPct val="0"/>
                </a:spcBef>
                <a:buClrTx/>
                <a:buSzTx/>
                <a:buFontTx/>
                <a:buNone/>
              </a:pPr>
              <a:t>8</a:t>
            </a:fld>
            <a:endParaRPr kumimoji="0" lang="en-US" altLang="zh-CN" sz="2600" smtClean="0">
              <a:solidFill>
                <a:srgbClr val="FFFFFF"/>
              </a:solidFill>
            </a:endParaRPr>
          </a:p>
        </p:txBody>
      </p:sp>
      <p:sp>
        <p:nvSpPr>
          <p:cNvPr id="10243" name="Rectangle 2"/>
          <p:cNvSpPr>
            <a:spLocks noGrp="1" noChangeArrowheads="1"/>
          </p:cNvSpPr>
          <p:nvPr>
            <p:ph type="title"/>
          </p:nvPr>
        </p:nvSpPr>
        <p:spPr>
          <a:xfrm>
            <a:off x="914400" y="536575"/>
            <a:ext cx="8001000" cy="838200"/>
          </a:xfrm>
        </p:spPr>
        <p:txBody>
          <a:bodyPr/>
          <a:lstStyle/>
          <a:p>
            <a:pPr eaLnBrk="1" hangingPunct="1"/>
            <a:r>
              <a:rPr lang="en-US" altLang="zh-CN" sz="5400" smtClean="0">
                <a:solidFill>
                  <a:srgbClr val="000000"/>
                </a:solidFill>
                <a:latin typeface="Monotype Corsiva" panose="03010101010201010101" pitchFamily="66" charset="0"/>
                <a:ea typeface="楷体_GB2312" pitchFamily="49" charset="-122"/>
              </a:rPr>
              <a:t>        Software   Engineering</a:t>
            </a:r>
          </a:p>
        </p:txBody>
      </p:sp>
      <p:sp>
        <p:nvSpPr>
          <p:cNvPr id="10244" name="Rectangle 3"/>
          <p:cNvSpPr>
            <a:spLocks noGrp="1" noChangeArrowheads="1"/>
          </p:cNvSpPr>
          <p:nvPr>
            <p:ph type="body" idx="1"/>
          </p:nvPr>
        </p:nvSpPr>
        <p:spPr>
          <a:xfrm>
            <a:off x="755650" y="1700213"/>
            <a:ext cx="8388350" cy="5157787"/>
          </a:xfrm>
        </p:spPr>
        <p:txBody>
          <a:bodyPr/>
          <a:lstStyle/>
          <a:p>
            <a:pPr eaLnBrk="1" hangingPunct="1">
              <a:lnSpc>
                <a:spcPct val="90000"/>
              </a:lnSpc>
              <a:spcBef>
                <a:spcPts val="0"/>
              </a:spcBef>
            </a:pPr>
            <a:r>
              <a:rPr lang="zh-CN" altLang="en-US" b="1" dirty="0"/>
              <a:t>中国在芯片领域的新</a:t>
            </a:r>
            <a:r>
              <a:rPr lang="zh-CN" altLang="en-US" b="1" dirty="0" smtClean="0"/>
              <a:t>突破</a:t>
            </a:r>
            <a:r>
              <a:rPr lang="en-US" altLang="zh-CN" b="1" dirty="0" smtClean="0"/>
              <a:t>----</a:t>
            </a:r>
            <a:r>
              <a:rPr lang="zh-CN" altLang="en-US" b="1" dirty="0" smtClean="0"/>
              <a:t>三</a:t>
            </a:r>
            <a:r>
              <a:rPr lang="zh-CN" altLang="en-US" b="1" dirty="0"/>
              <a:t>大芯片</a:t>
            </a:r>
            <a:r>
              <a:rPr lang="zh-CN" altLang="en-US" b="1" dirty="0" smtClean="0"/>
              <a:t>架构：</a:t>
            </a:r>
            <a:endParaRPr lang="en-US" altLang="zh-CN" b="1" dirty="0"/>
          </a:p>
          <a:p>
            <a:pPr marL="0" indent="0" eaLnBrk="1" hangingPunct="1">
              <a:lnSpc>
                <a:spcPct val="90000"/>
              </a:lnSpc>
              <a:spcBef>
                <a:spcPts val="0"/>
              </a:spcBef>
              <a:buNone/>
            </a:pPr>
            <a:r>
              <a:rPr lang="en-US" altLang="zh-CN" sz="2800" b="1" dirty="0" smtClean="0"/>
              <a:t>  </a:t>
            </a:r>
            <a:r>
              <a:rPr lang="en-US" altLang="zh-CN" sz="2800" dirty="0" smtClean="0"/>
              <a:t>1</a:t>
            </a:r>
            <a:r>
              <a:rPr lang="zh-CN" altLang="en-US" sz="2800" dirty="0"/>
              <a:t>、</a:t>
            </a:r>
            <a:r>
              <a:rPr lang="en-US" altLang="zh-CN" sz="2800" dirty="0"/>
              <a:t>X86</a:t>
            </a:r>
            <a:r>
              <a:rPr lang="zh-CN" altLang="en-US" sz="2800" dirty="0"/>
              <a:t>架构： </a:t>
            </a:r>
            <a:r>
              <a:rPr lang="zh-CN" altLang="en-US" sz="2400" b="1" dirty="0"/>
              <a:t>美国垄断，代表：英特尔（</a:t>
            </a:r>
            <a:r>
              <a:rPr lang="en-US" altLang="zh-CN" sz="2400" b="1" dirty="0"/>
              <a:t>Intel</a:t>
            </a:r>
            <a:r>
              <a:rPr lang="zh-CN" altLang="en-US" sz="2400" b="1" dirty="0"/>
              <a:t>）、微软（</a:t>
            </a:r>
            <a:r>
              <a:rPr lang="en-US" altLang="zh-CN" sz="2400" b="1" dirty="0"/>
              <a:t>Microsoft</a:t>
            </a:r>
            <a:r>
              <a:rPr lang="zh-CN" altLang="en-US" sz="2400" b="1" dirty="0"/>
              <a:t>）、</a:t>
            </a:r>
            <a:r>
              <a:rPr lang="en-US" altLang="zh-CN" sz="2400" b="1" dirty="0"/>
              <a:t>Windows</a:t>
            </a:r>
            <a:r>
              <a:rPr lang="zh-CN" altLang="en-US" sz="2400" b="1" dirty="0"/>
              <a:t>、</a:t>
            </a:r>
            <a:r>
              <a:rPr lang="en-US" altLang="zh-CN" sz="2400" b="1" dirty="0"/>
              <a:t>CPU</a:t>
            </a:r>
            <a:r>
              <a:rPr lang="zh-CN" altLang="en-US" sz="2400" b="1" dirty="0"/>
              <a:t>：</a:t>
            </a:r>
            <a:r>
              <a:rPr lang="en-US" altLang="zh-CN" sz="2400" b="1" dirty="0"/>
              <a:t>i5</a:t>
            </a:r>
            <a:r>
              <a:rPr lang="zh-CN" altLang="en-US" sz="2400" b="1" dirty="0"/>
              <a:t>、</a:t>
            </a:r>
            <a:r>
              <a:rPr lang="en-US" altLang="zh-CN" sz="2400" b="1" dirty="0"/>
              <a:t>i7</a:t>
            </a:r>
            <a:r>
              <a:rPr lang="zh-CN" altLang="en-US" sz="2400" b="1" dirty="0"/>
              <a:t>等</a:t>
            </a:r>
            <a:r>
              <a:rPr lang="zh-CN" altLang="en-US" sz="2400" b="1" dirty="0" smtClean="0"/>
              <a:t>。海光信息等公司。</a:t>
            </a:r>
            <a:r>
              <a:rPr lang="en-US" altLang="zh-CN" sz="2400" b="1" dirty="0" smtClean="0"/>
              <a:t>(</a:t>
            </a:r>
            <a:r>
              <a:rPr lang="zh-CN" altLang="en-US" sz="2400" b="1" dirty="0" smtClean="0"/>
              <a:t>买断授权</a:t>
            </a:r>
            <a:r>
              <a:rPr lang="en-US" altLang="zh-CN" sz="2400" b="1" dirty="0" smtClean="0"/>
              <a:t>)</a:t>
            </a:r>
            <a:r>
              <a:rPr lang="zh-CN" altLang="en-US" sz="2400" b="1" dirty="0" smtClean="0"/>
              <a:t>。</a:t>
            </a:r>
            <a:endParaRPr lang="en-US" altLang="zh-CN" sz="2400" b="1" dirty="0"/>
          </a:p>
          <a:p>
            <a:pPr marL="0" indent="0" eaLnBrk="1" hangingPunct="1">
              <a:lnSpc>
                <a:spcPct val="90000"/>
              </a:lnSpc>
              <a:spcBef>
                <a:spcPts val="0"/>
              </a:spcBef>
              <a:buNone/>
            </a:pPr>
            <a:r>
              <a:rPr lang="en-US" altLang="zh-CN" sz="2800" b="1" dirty="0" smtClean="0"/>
              <a:t>  </a:t>
            </a:r>
            <a:r>
              <a:rPr lang="en-US" altLang="zh-CN" sz="2800" dirty="0" smtClean="0"/>
              <a:t>2</a:t>
            </a:r>
            <a:r>
              <a:rPr lang="zh-CN" altLang="en-US" sz="2800" dirty="0"/>
              <a:t>、</a:t>
            </a:r>
            <a:r>
              <a:rPr lang="en-US" altLang="zh-CN" sz="2800" dirty="0"/>
              <a:t>ARM</a:t>
            </a:r>
            <a:r>
              <a:rPr lang="zh-CN" altLang="en-US" sz="2800" dirty="0"/>
              <a:t>架构：</a:t>
            </a:r>
            <a:r>
              <a:rPr lang="zh-CN" altLang="en-US" sz="2400" b="1" dirty="0"/>
              <a:t>美国垄断，代表：谷歌（</a:t>
            </a:r>
            <a:r>
              <a:rPr lang="en-US" altLang="zh-CN" sz="2400" b="1" dirty="0"/>
              <a:t>google</a:t>
            </a:r>
            <a:r>
              <a:rPr lang="zh-CN" altLang="en-US" sz="2400" b="1" dirty="0"/>
              <a:t>）、高通（</a:t>
            </a:r>
            <a:r>
              <a:rPr lang="en-US" altLang="zh-CN" sz="2400" b="1" dirty="0"/>
              <a:t>Snapdragon</a:t>
            </a:r>
            <a:r>
              <a:rPr lang="zh-CN" altLang="en-US" sz="2400" b="1" dirty="0"/>
              <a:t>）、安卓</a:t>
            </a:r>
            <a:r>
              <a:rPr lang="en-US" altLang="zh-CN" sz="2400" b="1" dirty="0" smtClean="0"/>
              <a:t>Android</a:t>
            </a:r>
            <a:r>
              <a:rPr lang="zh-CN" altLang="en-US" sz="2400" b="1" dirty="0"/>
              <a:t>。</a:t>
            </a:r>
            <a:r>
              <a:rPr lang="zh-CN" altLang="en-US" sz="2400" b="1" dirty="0" smtClean="0"/>
              <a:t>骁</a:t>
            </a:r>
            <a:r>
              <a:rPr lang="zh-CN" altLang="en-US" sz="2400" b="1" dirty="0"/>
              <a:t>龙</a:t>
            </a:r>
            <a:r>
              <a:rPr lang="en-US" altLang="zh-CN" sz="2400" b="1" dirty="0" smtClean="0"/>
              <a:t>CPU</a:t>
            </a:r>
            <a:r>
              <a:rPr lang="zh-CN" altLang="en-US" sz="2400" b="1" dirty="0" smtClean="0"/>
              <a:t>、华为主芯片等公司。（买断授权）</a:t>
            </a:r>
            <a:endParaRPr lang="en-US" altLang="zh-CN" sz="2400" b="1" dirty="0" smtClean="0"/>
          </a:p>
          <a:p>
            <a:pPr marL="0" indent="0" eaLnBrk="1" hangingPunct="1">
              <a:lnSpc>
                <a:spcPct val="90000"/>
              </a:lnSpc>
              <a:spcBef>
                <a:spcPts val="0"/>
              </a:spcBef>
              <a:buNone/>
            </a:pPr>
            <a:r>
              <a:rPr lang="en-US" altLang="zh-CN" b="1" dirty="0"/>
              <a:t> </a:t>
            </a:r>
            <a:r>
              <a:rPr lang="en-US" altLang="zh-CN" b="1" dirty="0" smtClean="0"/>
              <a:t> </a:t>
            </a:r>
            <a:r>
              <a:rPr lang="en-US" altLang="zh-CN" sz="2800" dirty="0" smtClean="0"/>
              <a:t>3</a:t>
            </a:r>
            <a:r>
              <a:rPr lang="zh-CN" altLang="en-US" sz="2800" dirty="0"/>
              <a:t>、</a:t>
            </a:r>
            <a:r>
              <a:rPr lang="en-US" altLang="zh-CN" sz="2800" dirty="0"/>
              <a:t>RISC-V</a:t>
            </a:r>
            <a:r>
              <a:rPr lang="zh-CN" altLang="en-US" sz="2800" dirty="0"/>
              <a:t>架构： </a:t>
            </a:r>
            <a:r>
              <a:rPr lang="zh-CN" altLang="en-US" sz="2400" b="1" dirty="0"/>
              <a:t>开源自由，目前华为、阿里巴巴、</a:t>
            </a:r>
            <a:r>
              <a:rPr lang="en-US" altLang="zh-CN" sz="2400" b="1" dirty="0" err="1"/>
              <a:t>Oppo</a:t>
            </a:r>
            <a:r>
              <a:rPr lang="zh-CN" altLang="en-US" sz="2400" b="1" dirty="0"/>
              <a:t>等公司都在布局</a:t>
            </a:r>
            <a:r>
              <a:rPr lang="zh-CN" altLang="en-US" sz="2400" b="1" dirty="0" smtClean="0"/>
              <a:t>。</a:t>
            </a:r>
            <a:r>
              <a:rPr lang="en-US" altLang="zh-CN" sz="2400" b="1" dirty="0" smtClean="0"/>
              <a:t>RISC-V</a:t>
            </a:r>
            <a:r>
              <a:rPr lang="zh-CN" altLang="en-US" sz="2400" b="1" dirty="0"/>
              <a:t>架构近年越来越受芯片行业重视，拥有开源、低成本、低功耗等诸多特性</a:t>
            </a:r>
            <a:r>
              <a:rPr lang="zh-CN" altLang="en-US" sz="2400" b="1" dirty="0" smtClean="0"/>
              <a:t>。阿里巴巴</a:t>
            </a:r>
            <a:r>
              <a:rPr lang="zh-CN" altLang="en-US" sz="2400" b="1" dirty="0"/>
              <a:t>率先发布首个高性能</a:t>
            </a:r>
            <a:r>
              <a:rPr lang="en-US" altLang="zh-CN" sz="2400" b="1" dirty="0"/>
              <a:t>RISC-V</a:t>
            </a:r>
            <a:r>
              <a:rPr lang="zh-CN" altLang="en-US" sz="2400" b="1" dirty="0"/>
              <a:t>芯片平台“无剑</a:t>
            </a:r>
            <a:r>
              <a:rPr lang="en-US" altLang="zh-CN" sz="2400" b="1" dirty="0"/>
              <a:t>600”</a:t>
            </a:r>
            <a:r>
              <a:rPr lang="zh-CN" altLang="en-US" sz="2400" b="1" dirty="0"/>
              <a:t>。（注意：是芯片平台</a:t>
            </a:r>
            <a:r>
              <a:rPr lang="zh-CN" altLang="en-US" sz="2400" b="1" dirty="0" smtClean="0"/>
              <a:t>）。例如“曳影</a:t>
            </a:r>
            <a:r>
              <a:rPr lang="en-US" altLang="zh-CN" sz="2400" b="1" dirty="0" smtClean="0"/>
              <a:t>1520”</a:t>
            </a:r>
            <a:r>
              <a:rPr lang="zh-CN" altLang="en-US" sz="2400" b="1" dirty="0"/>
              <a:t>是基于无剑</a:t>
            </a:r>
            <a:r>
              <a:rPr lang="en-US" altLang="zh-CN" sz="2400" b="1" dirty="0"/>
              <a:t>600</a:t>
            </a:r>
            <a:r>
              <a:rPr lang="zh-CN" altLang="en-US" sz="2400" b="1" dirty="0"/>
              <a:t>平台开发的</a:t>
            </a:r>
            <a:r>
              <a:rPr lang="en-US" altLang="zh-CN" sz="2400" b="1" dirty="0"/>
              <a:t>SOC</a:t>
            </a:r>
            <a:r>
              <a:rPr lang="zh-CN" altLang="en-US" sz="2400" b="1" dirty="0"/>
              <a:t>芯片，定位于高性能计算芯片，主要用于</a:t>
            </a:r>
            <a:r>
              <a:rPr lang="en-US" altLang="zh-CN" sz="2400" b="1" dirty="0"/>
              <a:t>AI</a:t>
            </a:r>
            <a:r>
              <a:rPr lang="zh-CN" altLang="en-US" sz="2400" b="1" dirty="0"/>
              <a:t>、图像识别、边缘计算等领域</a:t>
            </a:r>
            <a:r>
              <a:rPr lang="zh-CN" altLang="en-US" sz="2400" b="1" dirty="0" smtClean="0"/>
              <a:t>。（</a:t>
            </a:r>
            <a:r>
              <a:rPr lang="en-US" altLang="zh-CN" sz="2400" b="1" dirty="0"/>
              <a:t> Intel </a:t>
            </a:r>
            <a:r>
              <a:rPr lang="zh-CN" altLang="en-US" sz="2400" b="1" dirty="0" smtClean="0"/>
              <a:t>等公司也加入此生态联盟。）       </a:t>
            </a:r>
            <a:r>
              <a:rPr lang="en-US" altLang="zh-CN" sz="2400" b="1" dirty="0" smtClean="0"/>
              <a:t>(</a:t>
            </a:r>
            <a:r>
              <a:rPr lang="zh-CN" altLang="en-US" sz="2400" b="1" dirty="0"/>
              <a:t>龙芯是自主</a:t>
            </a:r>
            <a:r>
              <a:rPr lang="zh-CN" altLang="en-US" sz="2400" b="1" dirty="0" smtClean="0"/>
              <a:t>架构</a:t>
            </a:r>
            <a:r>
              <a:rPr lang="en-US" altLang="zh-CN" sz="2400" b="1" dirty="0" smtClean="0"/>
              <a:t>,</a:t>
            </a:r>
            <a:r>
              <a:rPr lang="zh-CN" altLang="en-US" sz="2400" b="1" dirty="0" smtClean="0"/>
              <a:t>龙芯</a:t>
            </a:r>
            <a:r>
              <a:rPr lang="en-US" altLang="zh-CN" sz="2400" b="1" dirty="0" smtClean="0"/>
              <a:t>GS464E</a:t>
            </a:r>
            <a:r>
              <a:rPr lang="zh-CN" altLang="en-US" sz="2400" b="1" dirty="0" smtClean="0"/>
              <a:t>、</a:t>
            </a:r>
            <a:r>
              <a:rPr lang="en-US" altLang="zh-CN" sz="2400" b="1" dirty="0" smtClean="0"/>
              <a:t>3C</a:t>
            </a:r>
            <a:r>
              <a:rPr lang="zh-CN" altLang="en-US" sz="2400" b="1" dirty="0" smtClean="0"/>
              <a:t>系列估计参考了其他架构</a:t>
            </a:r>
            <a:r>
              <a:rPr lang="en-US" altLang="zh-CN" sz="2400" b="1" dirty="0" smtClean="0"/>
              <a:t>)</a:t>
            </a:r>
          </a:p>
        </p:txBody>
      </p:sp>
    </p:spTree>
    <p:extLst>
      <p:ext uri="{BB962C8B-B14F-4D97-AF65-F5344CB8AC3E}">
        <p14:creationId xmlns:p14="http://schemas.microsoft.com/office/powerpoint/2010/main" val="593374271"/>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FE8E8F1C-5C0D-4EB2-8D49-CF4E6AE61C2B}" type="slidenum">
              <a:rPr kumimoji="0" lang="en-US" altLang="zh-CN" sz="2600" smtClean="0">
                <a:solidFill>
                  <a:schemeClr val="bg1"/>
                </a:solidFill>
              </a:rPr>
              <a:pPr>
                <a:spcBef>
                  <a:spcPct val="0"/>
                </a:spcBef>
                <a:buClrTx/>
                <a:buSzTx/>
                <a:buFontTx/>
                <a:buNone/>
              </a:pPr>
              <a:t>80</a:t>
            </a:fld>
            <a:endParaRPr kumimoji="0" lang="en-US" altLang="zh-CN" sz="2600" smtClean="0">
              <a:solidFill>
                <a:schemeClr val="bg1"/>
              </a:solidFill>
            </a:endParaRPr>
          </a:p>
        </p:txBody>
      </p:sp>
      <p:sp>
        <p:nvSpPr>
          <p:cNvPr id="136195" name="Rectangle 2"/>
          <p:cNvSpPr>
            <a:spLocks noGrp="1" noChangeArrowheads="1"/>
          </p:cNvSpPr>
          <p:nvPr>
            <p:ph type="title"/>
          </p:nvPr>
        </p:nvSpPr>
        <p:spPr/>
        <p:txBody>
          <a:bodyPr/>
          <a:lstStyle/>
          <a:p>
            <a:pPr eaLnBrk="1" hangingPunct="1"/>
            <a:r>
              <a:rPr lang="en-US" altLang="zh-CN" sz="3200" smtClean="0"/>
              <a:t>Chapter 1  Why Software Engineering</a:t>
            </a:r>
          </a:p>
        </p:txBody>
      </p:sp>
      <p:sp>
        <p:nvSpPr>
          <p:cNvPr id="136196" name="Rectangle 3"/>
          <p:cNvSpPr>
            <a:spLocks noGrp="1" noChangeArrowheads="1"/>
          </p:cNvSpPr>
          <p:nvPr>
            <p:ph type="body" idx="1"/>
          </p:nvPr>
        </p:nvSpPr>
        <p:spPr>
          <a:xfrm>
            <a:off x="762000" y="1752600"/>
            <a:ext cx="8382000" cy="5105400"/>
          </a:xfrm>
        </p:spPr>
        <p:txBody>
          <a:bodyPr/>
          <a:lstStyle/>
          <a:p>
            <a:pPr eaLnBrk="1" hangingPunct="1">
              <a:lnSpc>
                <a:spcPct val="90000"/>
              </a:lnSpc>
              <a:buFontTx/>
              <a:buNone/>
            </a:pPr>
            <a:r>
              <a:rPr lang="en-US" altLang="zh-CN" b="1" dirty="0" smtClean="0"/>
              <a:t>1.8 How has software engineering changed ?</a:t>
            </a:r>
          </a:p>
          <a:p>
            <a:pPr eaLnBrk="1" hangingPunct="1">
              <a:lnSpc>
                <a:spcPct val="90000"/>
              </a:lnSpc>
              <a:buFontTx/>
              <a:buNone/>
            </a:pPr>
            <a:r>
              <a:rPr lang="en-US" altLang="zh-CN" sz="2400" b="1" dirty="0" smtClean="0"/>
              <a:t>      </a:t>
            </a:r>
            <a:r>
              <a:rPr lang="zh-CN" altLang="en-US" sz="2400" b="1" dirty="0" smtClean="0"/>
              <a:t>（软件工程发生的变化及其起因）</a:t>
            </a:r>
          </a:p>
          <a:p>
            <a:pPr eaLnBrk="1" hangingPunct="1">
              <a:lnSpc>
                <a:spcPct val="90000"/>
              </a:lnSpc>
              <a:buFontTx/>
              <a:buNone/>
            </a:pPr>
            <a:r>
              <a:rPr lang="en-US" altLang="zh-CN" sz="2400" b="1" dirty="0" smtClean="0"/>
              <a:t>Comparing  Building a house:       </a:t>
            </a:r>
            <a:r>
              <a:rPr lang="en-US" altLang="zh-CN" sz="3600" b="1" baseline="-50000" dirty="0" smtClean="0"/>
              <a:t>Different  judgment</a:t>
            </a:r>
          </a:p>
          <a:p>
            <a:pPr eaLnBrk="1" hangingPunct="1">
              <a:lnSpc>
                <a:spcPct val="90000"/>
              </a:lnSpc>
              <a:buFontTx/>
              <a:buNone/>
            </a:pPr>
            <a:r>
              <a:rPr lang="en-US" altLang="zh-CN" sz="2400" b="1" dirty="0" smtClean="0"/>
              <a:t>                     Building a software:</a:t>
            </a:r>
          </a:p>
          <a:p>
            <a:pPr eaLnBrk="1" hangingPunct="1">
              <a:lnSpc>
                <a:spcPct val="90000"/>
              </a:lnSpc>
              <a:buFontTx/>
              <a:buNone/>
            </a:pPr>
            <a:r>
              <a:rPr lang="en-US" altLang="zh-CN" sz="2400" b="1" dirty="0" smtClean="0"/>
              <a:t>  A: why is there a difference ?  Why are we as software engineers having such a difficult time producing quality software ? (</a:t>
            </a:r>
            <a:r>
              <a:rPr lang="zh-CN" altLang="en-US" sz="2400" b="1" dirty="0" smtClean="0"/>
              <a:t>假如能轻易列出软件工程的开发步骤，那么，为什么软件工程师生产高质量软件如此艰难？</a:t>
            </a:r>
            <a:r>
              <a:rPr lang="en-US" altLang="zh-CN" sz="2400" b="1" dirty="0" smtClean="0"/>
              <a:t>)</a:t>
            </a:r>
          </a:p>
          <a:p>
            <a:pPr eaLnBrk="1" hangingPunct="1">
              <a:lnSpc>
                <a:spcPct val="90000"/>
              </a:lnSpc>
              <a:buFontTx/>
              <a:buNone/>
            </a:pPr>
            <a:r>
              <a:rPr lang="en-US" altLang="zh-CN" sz="2400" b="1" dirty="0" smtClean="0"/>
              <a:t>  B: result</a:t>
            </a:r>
            <a:r>
              <a:rPr lang="zh-CN" altLang="en-US" sz="2400" b="1" dirty="0" smtClean="0"/>
              <a:t>（运用软件工程手段生产出失败商业软件的危害）</a:t>
            </a:r>
            <a:r>
              <a:rPr lang="en-US" altLang="zh-CN" sz="2400" b="1" dirty="0" smtClean="0"/>
              <a:t>:</a:t>
            </a:r>
          </a:p>
          <a:p>
            <a:pPr eaLnBrk="1" hangingPunct="1">
              <a:lnSpc>
                <a:spcPct val="90000"/>
              </a:lnSpc>
              <a:buFontTx/>
              <a:buNone/>
            </a:pPr>
            <a:r>
              <a:rPr lang="en-US" altLang="zh-CN" sz="2400" b="1" dirty="0" smtClean="0"/>
              <a:t>      X: not meet the user</a:t>
            </a:r>
            <a:r>
              <a:rPr lang="en-US" altLang="zh-CN" sz="2400" b="1" dirty="0" smtClean="0">
                <a:latin typeface="Times New Roman" panose="02020603050405020304" pitchFamily="18" charset="0"/>
              </a:rPr>
              <a:t>’</a:t>
            </a:r>
            <a:r>
              <a:rPr lang="en-US" altLang="zh-CN" sz="2400" b="1" dirty="0" smtClean="0"/>
              <a:t>s demand ( due to changes) </a:t>
            </a:r>
          </a:p>
          <a:p>
            <a:pPr eaLnBrk="1" hangingPunct="1">
              <a:lnSpc>
                <a:spcPct val="90000"/>
              </a:lnSpc>
              <a:buFontTx/>
              <a:buNone/>
            </a:pPr>
            <a:r>
              <a:rPr lang="en-US" altLang="zh-CN" sz="2400" b="1" dirty="0" smtClean="0"/>
              <a:t>      Y: waste the time and endeavor   </a:t>
            </a:r>
          </a:p>
          <a:p>
            <a:pPr eaLnBrk="1" hangingPunct="1">
              <a:lnSpc>
                <a:spcPct val="90000"/>
              </a:lnSpc>
              <a:buFontTx/>
              <a:buNone/>
            </a:pPr>
            <a:r>
              <a:rPr lang="en-US" altLang="zh-CN" sz="2400" b="1" dirty="0" smtClean="0"/>
              <a:t>  C: difficulty and complexity in real developing  </a:t>
            </a:r>
          </a:p>
          <a:p>
            <a:pPr eaLnBrk="1" hangingPunct="1">
              <a:lnSpc>
                <a:spcPct val="90000"/>
              </a:lnSpc>
              <a:buFontTx/>
              <a:buNone/>
            </a:pPr>
            <a:r>
              <a:rPr lang="en-US" altLang="zh-CN" sz="2400" b="1" dirty="0" smtClean="0"/>
              <a:t>       (examples P27-28)</a:t>
            </a:r>
          </a:p>
        </p:txBody>
      </p:sp>
      <p:sp>
        <p:nvSpPr>
          <p:cNvPr id="136197" name="AutoShape 4"/>
          <p:cNvSpPr>
            <a:spLocks/>
          </p:cNvSpPr>
          <p:nvPr/>
        </p:nvSpPr>
        <p:spPr bwMode="auto">
          <a:xfrm>
            <a:off x="2474913" y="2747963"/>
            <a:ext cx="152400" cy="609600"/>
          </a:xfrm>
          <a:prstGeom prst="leftBrace">
            <a:avLst>
              <a:gd name="adj1" fmla="val 33333"/>
              <a:gd name="adj2" fmla="val 50000"/>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endParaRPr lang="zh-CN" altLang="en-US" sz="2400"/>
          </a:p>
        </p:txBody>
      </p:sp>
      <p:sp>
        <p:nvSpPr>
          <p:cNvPr id="136198" name="AutoShape 5"/>
          <p:cNvSpPr>
            <a:spLocks/>
          </p:cNvSpPr>
          <p:nvPr/>
        </p:nvSpPr>
        <p:spPr bwMode="auto">
          <a:xfrm>
            <a:off x="5580063" y="2747963"/>
            <a:ext cx="152400" cy="609600"/>
          </a:xfrm>
          <a:prstGeom prst="rightBrace">
            <a:avLst>
              <a:gd name="adj1" fmla="val 33333"/>
              <a:gd name="adj2" fmla="val 50000"/>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endParaRPr lang="zh-CN" altLang="en-US" sz="240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E8B65C57-95DD-4FCC-8604-9AEFCDBAD7F0}" type="slidenum">
              <a:rPr kumimoji="0" lang="en-US" altLang="zh-CN" sz="2600" smtClean="0">
                <a:solidFill>
                  <a:schemeClr val="bg1"/>
                </a:solidFill>
              </a:rPr>
              <a:pPr>
                <a:spcBef>
                  <a:spcPct val="0"/>
                </a:spcBef>
                <a:buClrTx/>
                <a:buSzTx/>
                <a:buFontTx/>
                <a:buNone/>
              </a:pPr>
              <a:t>81</a:t>
            </a:fld>
            <a:endParaRPr kumimoji="0" lang="en-US" altLang="zh-CN" sz="2600" smtClean="0">
              <a:solidFill>
                <a:schemeClr val="bg1"/>
              </a:solidFill>
            </a:endParaRPr>
          </a:p>
        </p:txBody>
      </p:sp>
      <p:sp>
        <p:nvSpPr>
          <p:cNvPr id="138243" name="Rectangle 2"/>
          <p:cNvSpPr>
            <a:spLocks noGrp="1" noChangeArrowheads="1"/>
          </p:cNvSpPr>
          <p:nvPr>
            <p:ph type="title"/>
          </p:nvPr>
        </p:nvSpPr>
        <p:spPr/>
        <p:txBody>
          <a:bodyPr/>
          <a:lstStyle/>
          <a:p>
            <a:pPr eaLnBrk="1" hangingPunct="1"/>
            <a:endParaRPr lang="zh-CN" altLang="zh-CN" smtClean="0"/>
          </a:p>
        </p:txBody>
      </p:sp>
      <p:sp>
        <p:nvSpPr>
          <p:cNvPr id="138244" name="Rectangle 3"/>
          <p:cNvSpPr>
            <a:spLocks noGrp="1" noChangeArrowheads="1"/>
          </p:cNvSpPr>
          <p:nvPr>
            <p:ph type="body" idx="1"/>
          </p:nvPr>
        </p:nvSpPr>
        <p:spPr>
          <a:xfrm>
            <a:off x="755650" y="1773238"/>
            <a:ext cx="8159750" cy="4895850"/>
          </a:xfrm>
        </p:spPr>
        <p:txBody>
          <a:bodyPr/>
          <a:lstStyle/>
          <a:p>
            <a:pPr eaLnBrk="1" hangingPunct="1">
              <a:buFontTx/>
              <a:buNone/>
            </a:pPr>
            <a:r>
              <a:rPr lang="en-US" altLang="zh-CN" sz="2400" b="1" dirty="0" smtClean="0"/>
              <a:t>  D: conclusion: flexibility is essential ! </a:t>
            </a:r>
          </a:p>
          <a:p>
            <a:pPr eaLnBrk="1" hangingPunct="1">
              <a:buFontTx/>
              <a:buNone/>
            </a:pPr>
            <a:r>
              <a:rPr lang="en-US" altLang="zh-CN" sz="2400" b="1" dirty="0" smtClean="0"/>
              <a:t>      (each project is unique. )</a:t>
            </a:r>
          </a:p>
          <a:p>
            <a:pPr eaLnBrk="1" hangingPunct="1">
              <a:buFontTx/>
              <a:buNone/>
            </a:pPr>
            <a:r>
              <a:rPr lang="en-US" altLang="zh-CN" sz="2400" b="1" dirty="0" smtClean="0"/>
              <a:t>      (</a:t>
            </a:r>
            <a:r>
              <a:rPr lang="zh-CN" altLang="en-US" sz="2400" b="1" dirty="0" smtClean="0"/>
              <a:t>以灵活的方式运用软件工程工具与技术是至关重要的</a:t>
            </a:r>
            <a:r>
              <a:rPr lang="en-US" altLang="zh-CN" sz="2400" b="1" dirty="0" smtClean="0"/>
              <a:t>)</a:t>
            </a:r>
          </a:p>
          <a:p>
            <a:pPr eaLnBrk="1" hangingPunct="1">
              <a:buFontTx/>
              <a:buNone/>
            </a:pPr>
            <a:r>
              <a:rPr lang="en-US" altLang="zh-CN" sz="2400" b="1" dirty="0" smtClean="0"/>
              <a:t>      (</a:t>
            </a:r>
            <a:r>
              <a:rPr lang="zh-CN" altLang="en-US" sz="2400" b="1" dirty="0" smtClean="0">
                <a:solidFill>
                  <a:srgbClr val="FF0000"/>
                </a:solidFill>
              </a:rPr>
              <a:t>研究软件工程的较大规模分析设计技术也至关重要</a:t>
            </a:r>
            <a:r>
              <a:rPr lang="zh-CN" altLang="en-US" sz="2400" b="1" dirty="0" smtClean="0"/>
              <a:t>！</a:t>
            </a:r>
            <a:r>
              <a:rPr lang="en-US" altLang="zh-CN" sz="2400" b="1" dirty="0" smtClean="0"/>
              <a:t>)</a:t>
            </a:r>
          </a:p>
          <a:p>
            <a:pPr eaLnBrk="1" hangingPunct="1">
              <a:buFontTx/>
              <a:buNone/>
            </a:pPr>
            <a:r>
              <a:rPr lang="en-US" altLang="zh-CN" sz="2400" b="1" dirty="0" smtClean="0"/>
              <a:t>  E: Interface(</a:t>
            </a:r>
            <a:r>
              <a:rPr lang="zh-CN" altLang="en-US" sz="2400" b="1" dirty="0" smtClean="0"/>
              <a:t>软件接口</a:t>
            </a:r>
            <a:r>
              <a:rPr lang="en-US" altLang="zh-CN" sz="2400" b="1" dirty="0" smtClean="0"/>
              <a:t>): has become a </a:t>
            </a:r>
            <a:r>
              <a:rPr lang="en-US" altLang="zh-CN" sz="2400" b="1" dirty="0" smtClean="0">
                <a:latin typeface="Times New Roman" panose="02020603050405020304" pitchFamily="18" charset="0"/>
              </a:rPr>
              <a:t>“</a:t>
            </a:r>
            <a:r>
              <a:rPr lang="en-US" altLang="zh-CN" sz="2400" b="1" dirty="0" smtClean="0"/>
              <a:t>large problem</a:t>
            </a:r>
            <a:r>
              <a:rPr lang="en-US" altLang="zh-CN" sz="2400" b="1" dirty="0" smtClean="0">
                <a:latin typeface="Times New Roman" panose="02020603050405020304" pitchFamily="18" charset="0"/>
              </a:rPr>
              <a:t>”</a:t>
            </a:r>
            <a:endParaRPr lang="en-US" altLang="zh-CN" sz="2400" b="1" dirty="0" smtClean="0"/>
          </a:p>
          <a:p>
            <a:pPr eaLnBrk="1" hangingPunct="1">
              <a:buFontTx/>
              <a:buNone/>
            </a:pPr>
            <a:r>
              <a:rPr lang="en-US" altLang="zh-CN" sz="2400" b="1" dirty="0" smtClean="0"/>
              <a:t>  F: Conclusion: SE       more complex(un-independent </a:t>
            </a:r>
          </a:p>
          <a:p>
            <a:pPr eaLnBrk="1" hangingPunct="1">
              <a:buFontTx/>
              <a:buNone/>
            </a:pPr>
            <a:r>
              <a:rPr lang="en-US" altLang="zh-CN" sz="2400" b="1" dirty="0" smtClean="0"/>
              <a:t>      systems, coordination between interface)(</a:t>
            </a:r>
            <a:r>
              <a:rPr lang="zh-CN" altLang="en-US" sz="2400" b="1" dirty="0" smtClean="0"/>
              <a:t>大型系统</a:t>
            </a:r>
          </a:p>
          <a:p>
            <a:pPr eaLnBrk="1" hangingPunct="1">
              <a:buFontTx/>
              <a:buNone/>
            </a:pPr>
            <a:r>
              <a:rPr lang="zh-CN" altLang="en-US" sz="2400" b="1" dirty="0" smtClean="0"/>
              <a:t>      接口不是仅事关程序员的技术问题，而是结构性问题和</a:t>
            </a:r>
            <a:endParaRPr lang="en-US" altLang="zh-CN" sz="2400" b="1" dirty="0" smtClean="0"/>
          </a:p>
          <a:p>
            <a:pPr eaLnBrk="1" hangingPunct="1">
              <a:buFontTx/>
              <a:buNone/>
            </a:pPr>
            <a:r>
              <a:rPr lang="en-US" altLang="zh-CN" sz="2400" b="1" dirty="0" smtClean="0"/>
              <a:t>      </a:t>
            </a:r>
            <a:r>
              <a:rPr lang="zh-CN" altLang="en-US" sz="2400" b="1" dirty="0" smtClean="0"/>
              <a:t>其他逻辑性解读、精确性、完整性等等问题</a:t>
            </a:r>
            <a:r>
              <a:rPr lang="en-US" altLang="zh-CN" sz="2400" b="1" dirty="0" smtClean="0"/>
              <a:t>) + too </a:t>
            </a:r>
          </a:p>
          <a:p>
            <a:pPr eaLnBrk="1" hangingPunct="1">
              <a:buFontTx/>
              <a:buNone/>
            </a:pPr>
            <a:r>
              <a:rPr lang="en-US" altLang="zh-CN" sz="2400" b="1" dirty="0" smtClean="0"/>
              <a:t>      many changes + </a:t>
            </a:r>
            <a:r>
              <a:rPr lang="zh-CN" altLang="en-US" sz="2400" b="1" dirty="0" smtClean="0"/>
              <a:t>高速</a:t>
            </a:r>
            <a:r>
              <a:rPr lang="en-US" altLang="zh-CN" sz="2400" b="1" dirty="0" smtClean="0"/>
              <a:t>/</a:t>
            </a:r>
            <a:r>
              <a:rPr lang="zh-CN" altLang="en-US" sz="2400" b="1" dirty="0" smtClean="0"/>
              <a:t>并发的系统环境</a:t>
            </a:r>
            <a:r>
              <a:rPr lang="en-US" altLang="zh-CN" sz="2400" b="1" dirty="0" smtClean="0"/>
              <a:t>(</a:t>
            </a:r>
            <a:r>
              <a:rPr lang="zh-CN" altLang="en-US" sz="2400" b="1" dirty="0" smtClean="0"/>
              <a:t>同步性等等</a:t>
            </a:r>
            <a:r>
              <a:rPr lang="en-US" altLang="zh-CN" sz="2400" b="1" dirty="0" smtClean="0"/>
              <a:t>)</a:t>
            </a:r>
            <a:r>
              <a:rPr lang="zh-CN" altLang="en-US" sz="2400" b="1" dirty="0" smtClean="0"/>
              <a:t>。</a:t>
            </a:r>
            <a:endParaRPr lang="en-US" altLang="zh-CN" sz="2400" b="1" dirty="0" smtClean="0"/>
          </a:p>
          <a:p>
            <a:pPr eaLnBrk="1" hangingPunct="1">
              <a:buFontTx/>
              <a:buNone/>
            </a:pPr>
            <a:r>
              <a:rPr lang="en-US" altLang="zh-CN" sz="2400" b="1" dirty="0" smtClean="0"/>
              <a:t>     </a:t>
            </a:r>
            <a:r>
              <a:rPr lang="zh-CN" altLang="en-US" sz="2400" b="1" dirty="0" smtClean="0"/>
              <a:t>上述情况最终带来了一系列问题。</a:t>
            </a:r>
            <a:endParaRPr lang="en-US" altLang="zh-CN" sz="2400" b="1" dirty="0" smtClean="0"/>
          </a:p>
        </p:txBody>
      </p:sp>
      <p:sp>
        <p:nvSpPr>
          <p:cNvPr id="138245" name="AutoShape 4"/>
          <p:cNvSpPr>
            <a:spLocks noChangeArrowheads="1"/>
          </p:cNvSpPr>
          <p:nvPr/>
        </p:nvSpPr>
        <p:spPr bwMode="auto">
          <a:xfrm>
            <a:off x="3708400" y="4149725"/>
            <a:ext cx="457200" cy="152400"/>
          </a:xfrm>
          <a:prstGeom prst="rightArrow">
            <a:avLst>
              <a:gd name="adj1" fmla="val 50000"/>
              <a:gd name="adj2" fmla="val 75000"/>
            </a:avLst>
          </a:prstGeom>
          <a:solidFill>
            <a:schemeClr val="bg2"/>
          </a:solidFill>
          <a:ln w="9525">
            <a:solidFill>
              <a:schemeClr val="tx1"/>
            </a:solidFill>
            <a:miter lim="800000"/>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endParaRPr lang="zh-CN" altLang="en-US" sz="240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EE069A6E-2B7D-48C0-AF56-42879F4E4763}" type="slidenum">
              <a:rPr kumimoji="0" lang="en-US" altLang="zh-CN" sz="2600" smtClean="0">
                <a:solidFill>
                  <a:schemeClr val="bg1"/>
                </a:solidFill>
              </a:rPr>
              <a:pPr>
                <a:spcBef>
                  <a:spcPct val="0"/>
                </a:spcBef>
                <a:buClrTx/>
                <a:buSzTx/>
                <a:buFontTx/>
                <a:buNone/>
              </a:pPr>
              <a:t>82</a:t>
            </a:fld>
            <a:endParaRPr kumimoji="0" lang="en-US" altLang="zh-CN" sz="2600" smtClean="0">
              <a:solidFill>
                <a:schemeClr val="bg1"/>
              </a:solidFill>
            </a:endParaRPr>
          </a:p>
        </p:txBody>
      </p:sp>
      <p:sp>
        <p:nvSpPr>
          <p:cNvPr id="139267" name="Rectangle 2"/>
          <p:cNvSpPr>
            <a:spLocks noGrp="1" noChangeArrowheads="1"/>
          </p:cNvSpPr>
          <p:nvPr>
            <p:ph type="title"/>
          </p:nvPr>
        </p:nvSpPr>
        <p:spPr/>
        <p:txBody>
          <a:bodyPr/>
          <a:lstStyle/>
          <a:p>
            <a:pPr eaLnBrk="1" hangingPunct="1"/>
            <a:r>
              <a:rPr lang="en-US" altLang="zh-CN" sz="3200" smtClean="0"/>
              <a:t>Chapter 1  Why Software Engineering</a:t>
            </a:r>
          </a:p>
        </p:txBody>
      </p:sp>
      <p:sp>
        <p:nvSpPr>
          <p:cNvPr id="139268" name="Rectangle 3"/>
          <p:cNvSpPr>
            <a:spLocks noGrp="1" noChangeArrowheads="1"/>
          </p:cNvSpPr>
          <p:nvPr>
            <p:ph type="body" idx="1"/>
          </p:nvPr>
        </p:nvSpPr>
        <p:spPr>
          <a:xfrm>
            <a:off x="762000" y="1752600"/>
            <a:ext cx="8382000" cy="5105400"/>
          </a:xfrm>
        </p:spPr>
        <p:txBody>
          <a:bodyPr/>
          <a:lstStyle/>
          <a:p>
            <a:pPr marL="533400" indent="-533400" eaLnBrk="1" hangingPunct="1">
              <a:buFontTx/>
              <a:buNone/>
            </a:pPr>
            <a:r>
              <a:rPr lang="en-US" altLang="zh-CN" b="1" smtClean="0"/>
              <a:t>1.The nature of the change</a:t>
            </a:r>
          </a:p>
          <a:p>
            <a:pPr marL="533400" indent="-533400" eaLnBrk="1" hangingPunct="1">
              <a:buFontTx/>
              <a:buNone/>
            </a:pPr>
            <a:r>
              <a:rPr lang="en-US" altLang="zh-CN" b="1" smtClean="0"/>
              <a:t> </a:t>
            </a:r>
            <a:r>
              <a:rPr lang="en-US" altLang="zh-CN" sz="2400" b="1" smtClean="0">
                <a:solidFill>
                  <a:schemeClr val="bg2"/>
                </a:solidFill>
                <a:sym typeface="Wingdings 2" panose="05020102010507070707" pitchFamily="18" charset="2"/>
              </a:rPr>
              <a:t> Early application system (</a:t>
            </a:r>
            <a:r>
              <a:rPr lang="zh-CN" altLang="en-US" sz="2400" b="1" smtClean="0">
                <a:solidFill>
                  <a:schemeClr val="bg2"/>
                </a:solidFill>
                <a:sym typeface="Wingdings 2" panose="05020102010507070707" pitchFamily="18" charset="2"/>
              </a:rPr>
              <a:t>回顾早期的应用程序</a:t>
            </a:r>
            <a:r>
              <a:rPr lang="en-US" altLang="zh-CN" sz="2400" b="1" smtClean="0">
                <a:solidFill>
                  <a:schemeClr val="bg2"/>
                </a:solidFill>
                <a:sym typeface="Wingdings 2" panose="05020102010507070707" pitchFamily="18" charset="2"/>
              </a:rPr>
              <a:t>)</a:t>
            </a:r>
          </a:p>
          <a:p>
            <a:pPr marL="533400" indent="-533400" eaLnBrk="1" hangingPunct="1">
              <a:buFontTx/>
              <a:buNone/>
            </a:pPr>
            <a:r>
              <a:rPr lang="en-US" altLang="zh-CN" sz="2400" b="1" smtClean="0">
                <a:solidFill>
                  <a:schemeClr val="bg2"/>
                </a:solidFill>
                <a:sym typeface="Wingdings 2" panose="05020102010507070707" pitchFamily="18" charset="2"/>
              </a:rPr>
              <a:t>     A: input is linear </a:t>
            </a:r>
            <a:r>
              <a:rPr lang="zh-CN" altLang="en-US" sz="2400" b="1" smtClean="0">
                <a:solidFill>
                  <a:schemeClr val="bg2"/>
                </a:solidFill>
                <a:sym typeface="Wingdings 2" panose="05020102010507070707" pitchFamily="18" charset="2"/>
              </a:rPr>
              <a:t>（</a:t>
            </a:r>
            <a:r>
              <a:rPr lang="en-US" altLang="zh-CN" sz="2400" b="1" smtClean="0">
                <a:solidFill>
                  <a:schemeClr val="bg2"/>
                </a:solidFill>
                <a:sym typeface="Wingdings 2" panose="05020102010507070707" pitchFamily="18" charset="2"/>
              </a:rPr>
              <a:t>single processor, mainframe</a:t>
            </a:r>
            <a:r>
              <a:rPr lang="zh-CN" altLang="en-US" sz="2400" b="1" smtClean="0">
                <a:solidFill>
                  <a:schemeClr val="bg2"/>
                </a:solidFill>
                <a:sym typeface="Wingdings 2" panose="05020102010507070707" pitchFamily="18" charset="2"/>
              </a:rPr>
              <a:t>）</a:t>
            </a:r>
          </a:p>
          <a:p>
            <a:pPr marL="533400" indent="-533400" eaLnBrk="1" hangingPunct="1">
              <a:buFontTx/>
              <a:buNone/>
            </a:pPr>
            <a:r>
              <a:rPr lang="zh-CN" altLang="en-US" sz="2400" b="1" smtClean="0">
                <a:solidFill>
                  <a:schemeClr val="bg2"/>
                </a:solidFill>
                <a:sym typeface="Wingdings 2" panose="05020102010507070707" pitchFamily="18" charset="2"/>
              </a:rPr>
              <a:t>     </a:t>
            </a:r>
            <a:r>
              <a:rPr lang="en-US" altLang="zh-CN" sz="2400" b="1" smtClean="0">
                <a:solidFill>
                  <a:schemeClr val="bg2"/>
                </a:solidFill>
                <a:sym typeface="Wingdings 2" panose="05020102010507070707" pitchFamily="18" charset="2"/>
              </a:rPr>
              <a:t>B: output is alphanumeric</a:t>
            </a:r>
          </a:p>
          <a:p>
            <a:pPr marL="533400" indent="-533400" eaLnBrk="1" hangingPunct="1">
              <a:buFontTx/>
              <a:buNone/>
            </a:pPr>
            <a:r>
              <a:rPr lang="en-US" altLang="zh-CN" sz="2400" b="1" smtClean="0">
                <a:solidFill>
                  <a:schemeClr val="bg2"/>
                </a:solidFill>
                <a:sym typeface="Wingdings 2" panose="05020102010507070707" pitchFamily="18" charset="2"/>
              </a:rPr>
              <a:t>     C:system  X:</a:t>
            </a:r>
            <a:r>
              <a:rPr lang="en-US" altLang="zh-CN" sz="2000" b="1" smtClean="0">
                <a:solidFill>
                  <a:schemeClr val="bg2"/>
                </a:solidFill>
                <a:sym typeface="Wingdings 2" panose="05020102010507070707" pitchFamily="18" charset="2"/>
              </a:rPr>
              <a:t>transformation(</a:t>
            </a:r>
            <a:r>
              <a:rPr lang="zh-CN" altLang="en-US" sz="2000" b="1" smtClean="0">
                <a:solidFill>
                  <a:schemeClr val="bg2"/>
                </a:solidFill>
                <a:sym typeface="Wingdings 2" panose="05020102010507070707" pitchFamily="18" charset="2"/>
              </a:rPr>
              <a:t>变换</a:t>
            </a:r>
            <a:r>
              <a:rPr lang="en-US" altLang="zh-CN" sz="2000" b="1" smtClean="0">
                <a:solidFill>
                  <a:schemeClr val="bg2"/>
                </a:solidFill>
                <a:sym typeface="Wingdings 2" panose="05020102010507070707" pitchFamily="18" charset="2"/>
              </a:rPr>
              <a:t>)</a:t>
            </a:r>
          </a:p>
          <a:p>
            <a:pPr marL="533400" indent="-533400" eaLnBrk="1" hangingPunct="1">
              <a:buFontTx/>
              <a:buNone/>
            </a:pPr>
            <a:endParaRPr lang="en-US" altLang="zh-CN" sz="2400" b="1" smtClean="0">
              <a:solidFill>
                <a:schemeClr val="bg2"/>
              </a:solidFill>
              <a:sym typeface="Wingdings 2" panose="05020102010507070707" pitchFamily="18" charset="2"/>
            </a:endParaRPr>
          </a:p>
          <a:p>
            <a:pPr marL="533400" indent="-533400" eaLnBrk="1" hangingPunct="1">
              <a:buFontTx/>
              <a:buNone/>
            </a:pPr>
            <a:endParaRPr lang="en-US" altLang="zh-CN" sz="2400" b="1" smtClean="0">
              <a:solidFill>
                <a:schemeClr val="bg2"/>
              </a:solidFill>
              <a:sym typeface="Wingdings 2" panose="05020102010507070707" pitchFamily="18" charset="2"/>
            </a:endParaRPr>
          </a:p>
          <a:p>
            <a:pPr marL="533400" indent="-533400" eaLnBrk="1" hangingPunct="1">
              <a:buFontTx/>
              <a:buNone/>
            </a:pPr>
            <a:r>
              <a:rPr lang="en-US" altLang="zh-CN" sz="2400" b="1" smtClean="0">
                <a:solidFill>
                  <a:schemeClr val="bg2"/>
                </a:solidFill>
                <a:sym typeface="Wingdings 2" panose="05020102010507070707" pitchFamily="18" charset="2"/>
              </a:rPr>
              <a:t>                       Y:</a:t>
            </a:r>
            <a:r>
              <a:rPr lang="en-US" altLang="zh-CN" sz="2000" b="1" smtClean="0">
                <a:solidFill>
                  <a:schemeClr val="bg2"/>
                </a:solidFill>
                <a:sym typeface="Wingdings 2" panose="05020102010507070707" pitchFamily="18" charset="2"/>
              </a:rPr>
              <a:t>transaction(</a:t>
            </a:r>
            <a:r>
              <a:rPr lang="zh-CN" altLang="en-US" sz="2000" b="1" smtClean="0">
                <a:solidFill>
                  <a:schemeClr val="bg2"/>
                </a:solidFill>
                <a:sym typeface="Wingdings 2" panose="05020102010507070707" pitchFamily="18" charset="2"/>
              </a:rPr>
              <a:t>事务</a:t>
            </a:r>
            <a:r>
              <a:rPr lang="en-US" altLang="zh-CN" sz="2000" b="1" smtClean="0">
                <a:solidFill>
                  <a:schemeClr val="bg2"/>
                </a:solidFill>
                <a:sym typeface="Wingdings 2" panose="05020102010507070707" pitchFamily="18" charset="2"/>
              </a:rPr>
              <a:t>)</a:t>
            </a:r>
          </a:p>
        </p:txBody>
      </p:sp>
      <p:graphicFrame>
        <p:nvGraphicFramePr>
          <p:cNvPr id="139269" name="Object 4"/>
          <p:cNvGraphicFramePr>
            <a:graphicFrameLocks noChangeAspect="1"/>
          </p:cNvGraphicFramePr>
          <p:nvPr/>
        </p:nvGraphicFramePr>
        <p:xfrm>
          <a:off x="3505200" y="3581400"/>
          <a:ext cx="5562600" cy="1295400"/>
        </p:xfrm>
        <a:graphic>
          <a:graphicData uri="http://schemas.openxmlformats.org/presentationml/2006/ole">
            <mc:AlternateContent xmlns:mc="http://schemas.openxmlformats.org/markup-compatibility/2006">
              <mc:Choice xmlns:v="urn:schemas-microsoft-com:vml" Requires="v">
                <p:oleObj spid="_x0000_s139381" name="Picture2" r:id="rId4" imgW="3203448" imgH="591312" progId="Word.Picture.8">
                  <p:embed/>
                </p:oleObj>
              </mc:Choice>
              <mc:Fallback>
                <p:oleObj name="Picture2" r:id="rId4" imgW="3203448" imgH="591312" progId="Word.Picture.8">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05200" y="3581400"/>
                        <a:ext cx="5562600" cy="1295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9270" name="Object 5"/>
          <p:cNvGraphicFramePr>
            <a:graphicFrameLocks noChangeAspect="1"/>
          </p:cNvGraphicFramePr>
          <p:nvPr/>
        </p:nvGraphicFramePr>
        <p:xfrm>
          <a:off x="3429000" y="4876800"/>
          <a:ext cx="5715000" cy="1981200"/>
        </p:xfrm>
        <a:graphic>
          <a:graphicData uri="http://schemas.openxmlformats.org/presentationml/2006/ole">
            <mc:AlternateContent xmlns:mc="http://schemas.openxmlformats.org/markup-compatibility/2006">
              <mc:Choice xmlns:v="urn:schemas-microsoft-com:vml" Requires="v">
                <p:oleObj spid="_x0000_s139382" name="Picture2" r:id="rId6" imgW="3429000" imgH="1085088" progId="Word.Picture.8">
                  <p:embed/>
                </p:oleObj>
              </mc:Choice>
              <mc:Fallback>
                <p:oleObj name="Picture2" r:id="rId6" imgW="3429000" imgH="1085088" progId="Word.Picture.8">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429000" y="4876800"/>
                        <a:ext cx="5715000" cy="1981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6815D587-80B0-40F6-BF83-7CE36C2CACF6}" type="slidenum">
              <a:rPr kumimoji="0" lang="en-US" altLang="zh-CN" sz="2600" smtClean="0">
                <a:solidFill>
                  <a:schemeClr val="bg1"/>
                </a:solidFill>
              </a:rPr>
              <a:pPr>
                <a:spcBef>
                  <a:spcPct val="0"/>
                </a:spcBef>
                <a:buClrTx/>
                <a:buSzTx/>
                <a:buFontTx/>
                <a:buNone/>
              </a:pPr>
              <a:t>83</a:t>
            </a:fld>
            <a:endParaRPr kumimoji="0" lang="en-US" altLang="zh-CN" sz="2600" smtClean="0">
              <a:solidFill>
                <a:schemeClr val="bg1"/>
              </a:solidFill>
            </a:endParaRPr>
          </a:p>
        </p:txBody>
      </p:sp>
      <p:sp>
        <p:nvSpPr>
          <p:cNvPr id="141315" name="Rectangle 2"/>
          <p:cNvSpPr>
            <a:spLocks noGrp="1" noChangeArrowheads="1"/>
          </p:cNvSpPr>
          <p:nvPr>
            <p:ph type="title"/>
          </p:nvPr>
        </p:nvSpPr>
        <p:spPr/>
        <p:txBody>
          <a:bodyPr/>
          <a:lstStyle/>
          <a:p>
            <a:pPr eaLnBrk="1" hangingPunct="1"/>
            <a:r>
              <a:rPr lang="en-US" altLang="zh-CN" sz="3200" smtClean="0"/>
              <a:t>Chapter 1  Why Software Engineering</a:t>
            </a:r>
          </a:p>
        </p:txBody>
      </p:sp>
      <p:sp>
        <p:nvSpPr>
          <p:cNvPr id="141316" name="Rectangle 3"/>
          <p:cNvSpPr>
            <a:spLocks noGrp="1" noChangeArrowheads="1"/>
          </p:cNvSpPr>
          <p:nvPr>
            <p:ph type="body" idx="1"/>
          </p:nvPr>
        </p:nvSpPr>
        <p:spPr>
          <a:xfrm>
            <a:off x="762000" y="1752600"/>
            <a:ext cx="8382000" cy="5105400"/>
          </a:xfrm>
        </p:spPr>
        <p:txBody>
          <a:bodyPr/>
          <a:lstStyle/>
          <a:p>
            <a:pPr eaLnBrk="1" hangingPunct="1">
              <a:buFontTx/>
              <a:buNone/>
            </a:pPr>
            <a:r>
              <a:rPr lang="en-US" altLang="zh-CN" smtClean="0"/>
              <a:t>       </a:t>
            </a:r>
            <a:r>
              <a:rPr lang="en-US" altLang="zh-CN" sz="2400" b="1" smtClean="0"/>
              <a:t>D:Conclusion: </a:t>
            </a:r>
            <a:r>
              <a:rPr lang="en-US" altLang="zh-CN" sz="2400" b="1" smtClean="0">
                <a:latin typeface="Times New Roman" panose="02020603050405020304" pitchFamily="18" charset="0"/>
              </a:rPr>
              <a:t>“</a:t>
            </a:r>
            <a:r>
              <a:rPr lang="en-US" altLang="zh-CN" sz="2400" b="1" smtClean="0"/>
              <a:t>waterfall</a:t>
            </a:r>
            <a:r>
              <a:rPr lang="en-US" altLang="zh-CN" sz="2400" b="1" smtClean="0">
                <a:latin typeface="Times New Roman" panose="02020603050405020304" pitchFamily="18" charset="0"/>
              </a:rPr>
              <a:t>”</a:t>
            </a:r>
            <a:r>
              <a:rPr lang="en-US" altLang="zh-CN" sz="2400" b="1" smtClean="0"/>
              <a:t> approach is suitable </a:t>
            </a:r>
          </a:p>
          <a:p>
            <a:pPr eaLnBrk="1" hangingPunct="1">
              <a:buFontTx/>
              <a:buNone/>
            </a:pPr>
            <a:r>
              <a:rPr lang="en-US" altLang="zh-CN" sz="2400" b="1" smtClean="0">
                <a:solidFill>
                  <a:srgbClr val="000000"/>
                </a:solidFill>
                <a:sym typeface="Wingdings 2" panose="05020102010507070707" pitchFamily="18" charset="2"/>
              </a:rPr>
              <a:t> Today’s software—based system</a:t>
            </a:r>
            <a:r>
              <a:rPr lang="zh-CN" altLang="en-US" sz="2400" b="1" smtClean="0">
                <a:solidFill>
                  <a:srgbClr val="000000"/>
                </a:solidFill>
                <a:sym typeface="Wingdings 2" panose="05020102010507070707" pitchFamily="18" charset="2"/>
              </a:rPr>
              <a:t>：</a:t>
            </a:r>
            <a:r>
              <a:rPr lang="en-US" altLang="zh-CN" sz="2400" b="1" smtClean="0">
                <a:solidFill>
                  <a:srgbClr val="000000"/>
                </a:solidFill>
                <a:sym typeface="Wingdings 2" panose="05020102010507070707" pitchFamily="18" charset="2"/>
              </a:rPr>
              <a:t>far different and </a:t>
            </a:r>
          </a:p>
          <a:p>
            <a:pPr eaLnBrk="1" hangingPunct="1">
              <a:buFontTx/>
              <a:buNone/>
            </a:pPr>
            <a:r>
              <a:rPr lang="en-US" altLang="zh-CN" sz="2400" b="1" smtClean="0">
                <a:solidFill>
                  <a:srgbClr val="000000"/>
                </a:solidFill>
                <a:sym typeface="Wingdings 2" panose="05020102010507070707" pitchFamily="18" charset="2"/>
              </a:rPr>
              <a:t>                                                                 more complex</a:t>
            </a:r>
          </a:p>
          <a:p>
            <a:pPr eaLnBrk="1" hangingPunct="1">
              <a:buFontTx/>
              <a:buNone/>
            </a:pPr>
            <a:r>
              <a:rPr lang="en-US" altLang="zh-CN" sz="2400" b="1" smtClean="0">
                <a:solidFill>
                  <a:srgbClr val="000000"/>
                </a:solidFill>
                <a:sym typeface="Wingdings 2" panose="05020102010507070707" pitchFamily="18" charset="2"/>
              </a:rPr>
              <a:t>    A: run on multiple systems</a:t>
            </a:r>
          </a:p>
          <a:p>
            <a:pPr eaLnBrk="1" hangingPunct="1">
              <a:buFontTx/>
              <a:buNone/>
            </a:pPr>
            <a:r>
              <a:rPr lang="en-US" altLang="zh-CN" sz="2400" b="1" smtClean="0">
                <a:solidFill>
                  <a:srgbClr val="000000"/>
                </a:solidFill>
                <a:sym typeface="Wingdings 2" panose="05020102010507070707" pitchFamily="18" charset="2"/>
              </a:rPr>
              <a:t>        (may be is c/s or b/s or other architecture with </a:t>
            </a:r>
          </a:p>
          <a:p>
            <a:pPr eaLnBrk="1" hangingPunct="1">
              <a:buFontTx/>
              <a:buNone/>
            </a:pPr>
            <a:r>
              <a:rPr lang="en-US" altLang="zh-CN" sz="2400" b="1" smtClean="0">
                <a:solidFill>
                  <a:srgbClr val="000000"/>
                </a:solidFill>
                <a:sym typeface="Wingdings 2" panose="05020102010507070707" pitchFamily="18" charset="2"/>
              </a:rPr>
              <a:t>         distributed functionality) </a:t>
            </a:r>
            <a:r>
              <a:rPr lang="zh-CN" altLang="en-US" sz="2400" b="1" smtClean="0">
                <a:solidFill>
                  <a:srgbClr val="000000"/>
                </a:solidFill>
                <a:sym typeface="Wingdings 2" panose="05020102010507070707" pitchFamily="18" charset="2"/>
              </a:rPr>
              <a:t>（以及跨平台系统等）</a:t>
            </a:r>
            <a:endParaRPr lang="en-US" altLang="zh-CN" sz="2400" b="1" smtClean="0">
              <a:solidFill>
                <a:srgbClr val="000000"/>
              </a:solidFill>
              <a:sym typeface="Wingdings 2" panose="05020102010507070707" pitchFamily="18" charset="2"/>
            </a:endParaRPr>
          </a:p>
          <a:p>
            <a:pPr eaLnBrk="1" hangingPunct="1">
              <a:buFontTx/>
              <a:buNone/>
            </a:pPr>
            <a:r>
              <a:rPr lang="en-US" altLang="zh-CN" sz="2400" b="1" smtClean="0">
                <a:solidFill>
                  <a:srgbClr val="000000"/>
                </a:solidFill>
                <a:sym typeface="Wingdings 2" panose="05020102010507070707" pitchFamily="18" charset="2"/>
              </a:rPr>
              <a:t>    B: normal functions , network control , security ,</a:t>
            </a:r>
          </a:p>
          <a:p>
            <a:pPr eaLnBrk="1" hangingPunct="1">
              <a:buFontTx/>
              <a:buNone/>
            </a:pPr>
            <a:r>
              <a:rPr lang="en-US" altLang="zh-CN" sz="2400" b="1" smtClean="0">
                <a:solidFill>
                  <a:srgbClr val="000000"/>
                </a:solidFill>
                <a:sym typeface="Wingdings 2" panose="05020102010507070707" pitchFamily="18" charset="2"/>
              </a:rPr>
              <a:t>         user-interface , data or object management etc.</a:t>
            </a:r>
          </a:p>
          <a:p>
            <a:pPr eaLnBrk="1" hangingPunct="1">
              <a:buFontTx/>
              <a:buNone/>
            </a:pPr>
            <a:r>
              <a:rPr lang="en-US" altLang="zh-CN" sz="2400" b="1" smtClean="0">
                <a:solidFill>
                  <a:srgbClr val="000000"/>
                </a:solidFill>
                <a:sym typeface="Wingdings 2" panose="05020102010507070707" pitchFamily="18" charset="2"/>
              </a:rPr>
              <a:t>    C: </a:t>
            </a:r>
            <a:r>
              <a:rPr lang="en-US" altLang="zh-CN" sz="2400" b="1" u="sng" smtClean="0">
                <a:solidFill>
                  <a:srgbClr val="0000FF"/>
                </a:solidFill>
                <a:sym typeface="Wingdings 2" panose="05020102010507070707" pitchFamily="18" charset="2"/>
              </a:rPr>
              <a:t>conclusion</a:t>
            </a:r>
            <a:r>
              <a:rPr lang="en-US" altLang="zh-CN" sz="2400" b="1" smtClean="0">
                <a:solidFill>
                  <a:srgbClr val="000000"/>
                </a:solidFill>
                <a:sym typeface="Wingdings 2" panose="05020102010507070707" pitchFamily="18" charset="2"/>
              </a:rPr>
              <a:t>: great changes      the traditional SE</a:t>
            </a:r>
          </a:p>
          <a:p>
            <a:pPr eaLnBrk="1" hangingPunct="1">
              <a:buFontTx/>
              <a:buNone/>
            </a:pPr>
            <a:r>
              <a:rPr lang="en-US" altLang="zh-CN" sz="2400" b="1" smtClean="0">
                <a:solidFill>
                  <a:srgbClr val="000000"/>
                </a:solidFill>
                <a:sym typeface="Wingdings 2" panose="05020102010507070707" pitchFamily="18" charset="2"/>
              </a:rPr>
              <a:t>         approach(waterfall model----</a:t>
            </a:r>
            <a:r>
              <a:rPr lang="zh-CN" altLang="en-US" sz="2400" b="1" smtClean="0">
                <a:solidFill>
                  <a:srgbClr val="000000"/>
                </a:solidFill>
                <a:sym typeface="Wingdings 2" panose="05020102010507070707" pitchFamily="18" charset="2"/>
              </a:rPr>
              <a:t>假定开发活动为线性</a:t>
            </a:r>
            <a:r>
              <a:rPr lang="en-US" altLang="zh-CN" sz="2400" b="1" smtClean="0">
                <a:solidFill>
                  <a:srgbClr val="000000"/>
                </a:solidFill>
                <a:sym typeface="Wingdings 2" panose="05020102010507070707" pitchFamily="18" charset="2"/>
              </a:rPr>
              <a:t>) is </a:t>
            </a:r>
          </a:p>
          <a:p>
            <a:pPr eaLnBrk="1" hangingPunct="1">
              <a:buFontTx/>
              <a:buNone/>
            </a:pPr>
            <a:r>
              <a:rPr lang="en-US" altLang="zh-CN" sz="2400" b="1" smtClean="0">
                <a:solidFill>
                  <a:srgbClr val="000000"/>
                </a:solidFill>
                <a:sym typeface="Wingdings 2" panose="05020102010507070707" pitchFamily="18" charset="2"/>
              </a:rPr>
              <a:t>         no longer flexible/suitable</a:t>
            </a:r>
          </a:p>
        </p:txBody>
      </p:sp>
      <p:sp>
        <p:nvSpPr>
          <p:cNvPr id="141317" name="AutoShape 4"/>
          <p:cNvSpPr>
            <a:spLocks noChangeArrowheads="1"/>
          </p:cNvSpPr>
          <p:nvPr/>
        </p:nvSpPr>
        <p:spPr bwMode="auto">
          <a:xfrm>
            <a:off x="5486400" y="5486400"/>
            <a:ext cx="381000" cy="152400"/>
          </a:xfrm>
          <a:prstGeom prst="rightArrow">
            <a:avLst>
              <a:gd name="adj1" fmla="val 50000"/>
              <a:gd name="adj2" fmla="val 62500"/>
            </a:avLst>
          </a:prstGeom>
          <a:solidFill>
            <a:schemeClr val="bg2"/>
          </a:solidFill>
          <a:ln w="9525">
            <a:solidFill>
              <a:schemeClr val="tx1"/>
            </a:solidFill>
            <a:miter lim="800000"/>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endParaRPr lang="zh-CN" altLang="en-US" sz="240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EED65D04-9630-4EDB-AE9A-EB4E4A8E1288}" type="slidenum">
              <a:rPr kumimoji="0" lang="en-US" altLang="zh-CN" sz="2600" smtClean="0">
                <a:solidFill>
                  <a:schemeClr val="bg1"/>
                </a:solidFill>
              </a:rPr>
              <a:pPr>
                <a:spcBef>
                  <a:spcPct val="0"/>
                </a:spcBef>
                <a:buClrTx/>
                <a:buSzTx/>
                <a:buFontTx/>
                <a:buNone/>
              </a:pPr>
              <a:t>84</a:t>
            </a:fld>
            <a:endParaRPr kumimoji="0" lang="en-US" altLang="zh-CN" sz="2600" smtClean="0">
              <a:solidFill>
                <a:schemeClr val="bg1"/>
              </a:solidFill>
            </a:endParaRPr>
          </a:p>
        </p:txBody>
      </p:sp>
      <p:sp>
        <p:nvSpPr>
          <p:cNvPr id="143363" name="Rectangle 2"/>
          <p:cNvSpPr>
            <a:spLocks noGrp="1" noChangeArrowheads="1"/>
          </p:cNvSpPr>
          <p:nvPr>
            <p:ph type="title"/>
          </p:nvPr>
        </p:nvSpPr>
        <p:spPr/>
        <p:txBody>
          <a:bodyPr/>
          <a:lstStyle/>
          <a:p>
            <a:pPr eaLnBrk="1" hangingPunct="1"/>
            <a:r>
              <a:rPr lang="en-US" altLang="zh-CN" sz="3200" smtClean="0"/>
              <a:t>Chapter 1  Why Software Engineering</a:t>
            </a:r>
          </a:p>
        </p:txBody>
      </p:sp>
      <p:sp>
        <p:nvSpPr>
          <p:cNvPr id="143364" name="Rectangle 3"/>
          <p:cNvSpPr>
            <a:spLocks noGrp="1" noChangeArrowheads="1"/>
          </p:cNvSpPr>
          <p:nvPr>
            <p:ph type="body" idx="1"/>
          </p:nvPr>
        </p:nvSpPr>
        <p:spPr>
          <a:xfrm>
            <a:off x="762000" y="1825625"/>
            <a:ext cx="8382000" cy="5032375"/>
          </a:xfrm>
        </p:spPr>
        <p:txBody>
          <a:bodyPr/>
          <a:lstStyle/>
          <a:p>
            <a:pPr eaLnBrk="1" hangingPunct="1">
              <a:lnSpc>
                <a:spcPct val="80000"/>
              </a:lnSpc>
              <a:buFontTx/>
              <a:buNone/>
            </a:pPr>
            <a:r>
              <a:rPr lang="en-US" altLang="zh-CN" sz="2400" b="1" dirty="0" smtClean="0">
                <a:solidFill>
                  <a:schemeClr val="bg2"/>
                </a:solidFill>
                <a:sym typeface="Wingdings 2" panose="05020102010507070707" pitchFamily="18" charset="2"/>
              </a:rPr>
              <a:t></a:t>
            </a:r>
            <a:r>
              <a:rPr lang="en-US" altLang="zh-CN" sz="2400" b="1" u="sng" dirty="0" smtClean="0">
                <a:solidFill>
                  <a:srgbClr val="FF0066"/>
                </a:solidFill>
                <a:sym typeface="Wingdings 2" panose="05020102010507070707" pitchFamily="18" charset="2"/>
              </a:rPr>
              <a:t>seven key factors</a:t>
            </a:r>
            <a:r>
              <a:rPr lang="en-US" altLang="zh-CN" sz="2400" b="1" dirty="0" smtClean="0">
                <a:solidFill>
                  <a:schemeClr val="bg2"/>
                </a:solidFill>
                <a:sym typeface="Wingdings 2" panose="05020102010507070707" pitchFamily="18" charset="2"/>
              </a:rPr>
              <a:t> that have altered SE practice</a:t>
            </a:r>
          </a:p>
          <a:p>
            <a:pPr eaLnBrk="1" hangingPunct="1">
              <a:lnSpc>
                <a:spcPct val="80000"/>
              </a:lnSpc>
              <a:buFontTx/>
              <a:buNone/>
            </a:pPr>
            <a:r>
              <a:rPr lang="en-US" altLang="zh-CN" sz="2400" b="1" dirty="0" smtClean="0">
                <a:solidFill>
                  <a:schemeClr val="bg2"/>
                </a:solidFill>
                <a:sym typeface="Wingdings 2" panose="05020102010507070707" pitchFamily="18" charset="2"/>
              </a:rPr>
              <a:t>    (</a:t>
            </a:r>
            <a:r>
              <a:rPr lang="zh-CN" altLang="en-US" sz="2400" b="1" dirty="0" smtClean="0">
                <a:solidFill>
                  <a:schemeClr val="bg2"/>
                </a:solidFill>
                <a:sym typeface="Wingdings 2" panose="05020102010507070707" pitchFamily="18" charset="2"/>
              </a:rPr>
              <a:t>使</a:t>
            </a:r>
            <a:r>
              <a:rPr lang="en-US" altLang="zh-CN" sz="2400" b="1" dirty="0" smtClean="0">
                <a:solidFill>
                  <a:schemeClr val="bg2"/>
                </a:solidFill>
                <a:sym typeface="Wingdings 2" panose="05020102010507070707" pitchFamily="18" charset="2"/>
              </a:rPr>
              <a:t>SE</a:t>
            </a:r>
            <a:r>
              <a:rPr lang="zh-CN" altLang="en-US" sz="2400" b="1" dirty="0" smtClean="0">
                <a:solidFill>
                  <a:schemeClr val="bg2"/>
                </a:solidFill>
                <a:sym typeface="Wingdings 2" panose="05020102010507070707" pitchFamily="18" charset="2"/>
              </a:rPr>
              <a:t>实践发生变化的七个关键因素</a:t>
            </a:r>
            <a:r>
              <a:rPr lang="en-US" altLang="zh-CN" sz="2400" b="1" dirty="0" smtClean="0">
                <a:solidFill>
                  <a:schemeClr val="bg2"/>
                </a:solidFill>
                <a:sym typeface="Wingdings 2" panose="05020102010507070707" pitchFamily="18" charset="2"/>
              </a:rPr>
              <a:t>)  [by </a:t>
            </a:r>
            <a:r>
              <a:rPr lang="en-US" altLang="zh-CN" sz="2400" b="1" dirty="0" err="1" smtClean="0">
                <a:solidFill>
                  <a:schemeClr val="bg2"/>
                </a:solidFill>
                <a:sym typeface="Wingdings 2" panose="05020102010507070707" pitchFamily="18" charset="2"/>
              </a:rPr>
              <a:t>wasserman</a:t>
            </a:r>
            <a:r>
              <a:rPr lang="en-US" altLang="zh-CN" sz="2400" b="1" dirty="0" smtClean="0">
                <a:solidFill>
                  <a:schemeClr val="bg2"/>
                </a:solidFill>
                <a:sym typeface="Wingdings 2" panose="05020102010507070707" pitchFamily="18" charset="2"/>
              </a:rPr>
              <a:t>]</a:t>
            </a:r>
          </a:p>
          <a:p>
            <a:pPr eaLnBrk="1" hangingPunct="1">
              <a:lnSpc>
                <a:spcPct val="80000"/>
              </a:lnSpc>
              <a:buFontTx/>
              <a:buNone/>
            </a:pPr>
            <a:r>
              <a:rPr lang="en-US" altLang="zh-CN" sz="2400" b="1" dirty="0" smtClean="0">
                <a:solidFill>
                  <a:schemeClr val="bg2"/>
                </a:solidFill>
                <a:sym typeface="Wingdings 2" panose="05020102010507070707" pitchFamily="18" charset="2"/>
              </a:rPr>
              <a:t>   </a:t>
            </a:r>
            <a:r>
              <a:rPr lang="en-US" altLang="zh-CN" sz="2400" b="1" dirty="0" smtClean="0">
                <a:solidFill>
                  <a:srgbClr val="000000"/>
                </a:solidFill>
                <a:sym typeface="Wingdings 2" panose="05020102010507070707" pitchFamily="18" charset="2"/>
              </a:rPr>
              <a:t>A:</a:t>
            </a:r>
            <a:r>
              <a:rPr lang="en-US" altLang="zh-CN" sz="2400" b="1" u="sng" dirty="0" smtClean="0">
                <a:solidFill>
                  <a:srgbClr val="0000FF"/>
                </a:solidFill>
              </a:rPr>
              <a:t>criticality of time-to-market</a:t>
            </a:r>
            <a:r>
              <a:rPr lang="en-US" altLang="zh-CN" sz="2400" b="1" dirty="0" smtClean="0">
                <a:solidFill>
                  <a:srgbClr val="000000"/>
                </a:solidFill>
              </a:rPr>
              <a:t> for commercial products</a:t>
            </a:r>
          </a:p>
          <a:p>
            <a:pPr eaLnBrk="1" hangingPunct="1">
              <a:lnSpc>
                <a:spcPct val="80000"/>
              </a:lnSpc>
              <a:buFontTx/>
              <a:buNone/>
            </a:pPr>
            <a:r>
              <a:rPr lang="en-US" altLang="zh-CN" sz="2400" b="1" dirty="0" smtClean="0">
                <a:solidFill>
                  <a:srgbClr val="000000"/>
                </a:solidFill>
                <a:sym typeface="Wingdings 2" panose="05020102010507070707" pitchFamily="18" charset="2"/>
              </a:rPr>
              <a:t>       (</a:t>
            </a:r>
            <a:r>
              <a:rPr lang="zh-CN" altLang="en-US" sz="2400" b="1" dirty="0" smtClean="0">
                <a:solidFill>
                  <a:srgbClr val="000000"/>
                </a:solidFill>
                <a:sym typeface="Wingdings 2" panose="05020102010507070707" pitchFamily="18" charset="2"/>
              </a:rPr>
              <a:t>商业软件的</a:t>
            </a:r>
            <a:r>
              <a:rPr lang="zh-CN" altLang="en-US" sz="2400" b="1" u="sng" dirty="0" smtClean="0">
                <a:solidFill>
                  <a:srgbClr val="0000FF"/>
                </a:solidFill>
                <a:sym typeface="Wingdings 2" panose="05020102010507070707" pitchFamily="18" charset="2"/>
              </a:rPr>
              <a:t>投放市场时间</a:t>
            </a:r>
            <a:r>
              <a:rPr lang="zh-CN" altLang="en-US" sz="2400" b="1" u="sng" dirty="0" smtClean="0">
                <a:solidFill>
                  <a:srgbClr val="000000"/>
                </a:solidFill>
                <a:sym typeface="Wingdings 2" panose="05020102010507070707" pitchFamily="18" charset="2"/>
              </a:rPr>
              <a:t>的紧迫性</a:t>
            </a:r>
            <a:r>
              <a:rPr lang="en-US" altLang="zh-CN" sz="2400" b="1" dirty="0" smtClean="0">
                <a:solidFill>
                  <a:srgbClr val="000000"/>
                </a:solidFill>
                <a:sym typeface="Wingdings 2" panose="05020102010507070707" pitchFamily="18" charset="2"/>
              </a:rPr>
              <a:t>)</a:t>
            </a:r>
          </a:p>
          <a:p>
            <a:pPr eaLnBrk="1" hangingPunct="1">
              <a:lnSpc>
                <a:spcPct val="80000"/>
              </a:lnSpc>
              <a:buFontTx/>
              <a:buNone/>
            </a:pPr>
            <a:r>
              <a:rPr lang="en-US" altLang="zh-CN" sz="2400" b="1" dirty="0" smtClean="0">
                <a:solidFill>
                  <a:srgbClr val="000000"/>
                </a:solidFill>
                <a:sym typeface="Wingdings 2" panose="05020102010507070707" pitchFamily="18" charset="2"/>
              </a:rPr>
              <a:t>   B: </a:t>
            </a:r>
            <a:r>
              <a:rPr lang="en-US" altLang="zh-CN" sz="2400" b="1" u="sng" dirty="0" smtClean="0">
                <a:solidFill>
                  <a:srgbClr val="0000FF"/>
                </a:solidFill>
              </a:rPr>
              <a:t>shifts in economics of computing</a:t>
            </a:r>
            <a:r>
              <a:rPr lang="en-US" altLang="zh-CN" sz="2400" b="1" dirty="0" smtClean="0">
                <a:solidFill>
                  <a:srgbClr val="000000"/>
                </a:solidFill>
              </a:rPr>
              <a:t> (lower HW, higher </a:t>
            </a:r>
          </a:p>
          <a:p>
            <a:pPr eaLnBrk="1" hangingPunct="1">
              <a:lnSpc>
                <a:spcPct val="80000"/>
              </a:lnSpc>
              <a:buFontTx/>
              <a:buNone/>
            </a:pPr>
            <a:r>
              <a:rPr lang="en-US" altLang="zh-CN" sz="2400" b="1" dirty="0" smtClean="0">
                <a:solidFill>
                  <a:srgbClr val="000000"/>
                </a:solidFill>
              </a:rPr>
              <a:t>        development/maintenance costs)(</a:t>
            </a:r>
            <a:r>
              <a:rPr lang="zh-CN" altLang="en-US" sz="2400" b="1" u="sng" dirty="0" smtClean="0">
                <a:solidFill>
                  <a:srgbClr val="0000FF"/>
                </a:solidFill>
              </a:rPr>
              <a:t>计算经济学的改变</a:t>
            </a:r>
            <a:r>
              <a:rPr lang="en-US" altLang="zh-CN" sz="2400" b="1" dirty="0" smtClean="0">
                <a:solidFill>
                  <a:srgbClr val="000000"/>
                </a:solidFill>
              </a:rPr>
              <a:t>)</a:t>
            </a:r>
            <a:endParaRPr lang="en-US" altLang="zh-CN" sz="2400" b="1" dirty="0" smtClean="0">
              <a:solidFill>
                <a:srgbClr val="000000"/>
              </a:solidFill>
              <a:sym typeface="Wingdings 2" panose="05020102010507070707" pitchFamily="18" charset="2"/>
            </a:endParaRPr>
          </a:p>
          <a:p>
            <a:pPr eaLnBrk="1" hangingPunct="1">
              <a:lnSpc>
                <a:spcPct val="80000"/>
              </a:lnSpc>
              <a:buFontTx/>
              <a:buNone/>
            </a:pPr>
            <a:r>
              <a:rPr lang="en-US" altLang="zh-CN" sz="2400" b="1" dirty="0" smtClean="0">
                <a:solidFill>
                  <a:srgbClr val="000000"/>
                </a:solidFill>
                <a:sym typeface="Wingdings 2" panose="05020102010507070707" pitchFamily="18" charset="2"/>
              </a:rPr>
              <a:t>   C: </a:t>
            </a:r>
            <a:r>
              <a:rPr lang="en-US" altLang="zh-CN" sz="2400" b="1" dirty="0" smtClean="0">
                <a:solidFill>
                  <a:srgbClr val="000000"/>
                </a:solidFill>
              </a:rPr>
              <a:t>availability of </a:t>
            </a:r>
            <a:r>
              <a:rPr lang="en-US" altLang="zh-CN" sz="2400" b="1" u="sng" dirty="0" smtClean="0">
                <a:solidFill>
                  <a:srgbClr val="0000FF"/>
                </a:solidFill>
              </a:rPr>
              <a:t>powerful desktop computing</a:t>
            </a:r>
          </a:p>
          <a:p>
            <a:pPr eaLnBrk="1" hangingPunct="1">
              <a:lnSpc>
                <a:spcPct val="80000"/>
              </a:lnSpc>
              <a:buFontTx/>
              <a:buNone/>
            </a:pPr>
            <a:r>
              <a:rPr lang="en-US" altLang="zh-CN" sz="2400" b="1" dirty="0" smtClean="0">
                <a:solidFill>
                  <a:srgbClr val="000000"/>
                </a:solidFill>
                <a:sym typeface="Wingdings 2" panose="05020102010507070707" pitchFamily="18" charset="2"/>
              </a:rPr>
              <a:t>        (</a:t>
            </a:r>
            <a:r>
              <a:rPr lang="zh-CN" altLang="en-US" sz="2400" b="1" u="sng" dirty="0" smtClean="0">
                <a:solidFill>
                  <a:srgbClr val="0000FF"/>
                </a:solidFill>
                <a:sym typeface="Wingdings 2" panose="05020102010507070707" pitchFamily="18" charset="2"/>
              </a:rPr>
              <a:t>强力的桌面计算平台的可用性</a:t>
            </a:r>
            <a:r>
              <a:rPr lang="en-US" altLang="zh-CN" sz="2400" b="1" dirty="0" smtClean="0">
                <a:solidFill>
                  <a:srgbClr val="000000"/>
                </a:solidFill>
                <a:sym typeface="Wingdings 2" panose="05020102010507070707" pitchFamily="18" charset="2"/>
              </a:rPr>
              <a:t>)</a:t>
            </a:r>
            <a:r>
              <a:rPr lang="zh-CN" altLang="en-US" sz="2400" b="1" dirty="0" smtClean="0">
                <a:solidFill>
                  <a:srgbClr val="000000"/>
                </a:solidFill>
                <a:sym typeface="Wingdings 2" panose="05020102010507070707" pitchFamily="18" charset="2"/>
              </a:rPr>
              <a:t>（终端应用开放给用户）</a:t>
            </a:r>
            <a:endParaRPr lang="en-US" altLang="zh-CN" sz="2400" b="1" dirty="0" smtClean="0">
              <a:solidFill>
                <a:srgbClr val="000000"/>
              </a:solidFill>
              <a:sym typeface="Wingdings 2" panose="05020102010507070707" pitchFamily="18" charset="2"/>
            </a:endParaRPr>
          </a:p>
          <a:p>
            <a:pPr eaLnBrk="1" hangingPunct="1">
              <a:lnSpc>
                <a:spcPct val="80000"/>
              </a:lnSpc>
              <a:buFontTx/>
              <a:buNone/>
            </a:pPr>
            <a:r>
              <a:rPr lang="en-US" altLang="zh-CN" sz="2400" b="1" dirty="0" smtClean="0">
                <a:solidFill>
                  <a:srgbClr val="000000"/>
                </a:solidFill>
                <a:sym typeface="Wingdings 2" panose="05020102010507070707" pitchFamily="18" charset="2"/>
              </a:rPr>
              <a:t>        ---desktop computing puts development power in  </a:t>
            </a:r>
          </a:p>
          <a:p>
            <a:pPr eaLnBrk="1" hangingPunct="1">
              <a:lnSpc>
                <a:spcPct val="80000"/>
              </a:lnSpc>
              <a:buFontTx/>
              <a:buNone/>
            </a:pPr>
            <a:r>
              <a:rPr lang="en-US" altLang="zh-CN" sz="2400" b="1" dirty="0" smtClean="0">
                <a:solidFill>
                  <a:srgbClr val="000000"/>
                </a:solidFill>
                <a:sym typeface="Wingdings 2" panose="05020102010507070707" pitchFamily="18" charset="2"/>
              </a:rPr>
              <a:t>            the users, engineer should or can build more </a:t>
            </a:r>
          </a:p>
          <a:p>
            <a:pPr eaLnBrk="1" hangingPunct="1">
              <a:lnSpc>
                <a:spcPct val="80000"/>
              </a:lnSpc>
              <a:buFontTx/>
              <a:buNone/>
            </a:pPr>
            <a:r>
              <a:rPr lang="en-US" altLang="zh-CN" sz="2400" b="1" dirty="0" smtClean="0">
                <a:solidFill>
                  <a:srgbClr val="000000"/>
                </a:solidFill>
                <a:sym typeface="Wingdings 2" panose="05020102010507070707" pitchFamily="18" charset="2"/>
              </a:rPr>
              <a:t>            complex system than ever .</a:t>
            </a:r>
            <a:r>
              <a:rPr lang="zh-CN" altLang="en-US" sz="2400" b="1" dirty="0" smtClean="0">
                <a:solidFill>
                  <a:srgbClr val="000000"/>
                </a:solidFill>
                <a:sym typeface="Wingdings 2" panose="05020102010507070707" pitchFamily="18" charset="2"/>
              </a:rPr>
              <a:t>（</a:t>
            </a:r>
            <a:r>
              <a:rPr lang="en-US" altLang="zh-CN" sz="2400" b="1" dirty="0" smtClean="0">
                <a:solidFill>
                  <a:srgbClr val="000000"/>
                </a:solidFill>
                <a:sym typeface="Wingdings 2" panose="05020102010507070707" pitchFamily="18" charset="2"/>
              </a:rPr>
              <a:t>BIG DATA</a:t>
            </a:r>
            <a:r>
              <a:rPr lang="zh-CN" altLang="en-US" sz="2400" b="1" dirty="0" smtClean="0">
                <a:solidFill>
                  <a:srgbClr val="000000"/>
                </a:solidFill>
                <a:sym typeface="Wingdings 2" panose="05020102010507070707" pitchFamily="18" charset="2"/>
              </a:rPr>
              <a:t>处理、云</a:t>
            </a:r>
            <a:endParaRPr lang="en-US" altLang="zh-CN" sz="2400" b="1" dirty="0" smtClean="0">
              <a:solidFill>
                <a:srgbClr val="000000"/>
              </a:solidFill>
              <a:sym typeface="Wingdings 2" panose="05020102010507070707" pitchFamily="18" charset="2"/>
            </a:endParaRPr>
          </a:p>
          <a:p>
            <a:pPr eaLnBrk="1" hangingPunct="1">
              <a:lnSpc>
                <a:spcPct val="80000"/>
              </a:lnSpc>
              <a:buFontTx/>
              <a:buNone/>
            </a:pPr>
            <a:r>
              <a:rPr lang="en-US" altLang="zh-CN" sz="2400" b="1" dirty="0" smtClean="0">
                <a:solidFill>
                  <a:srgbClr val="000000"/>
                </a:solidFill>
                <a:sym typeface="Wingdings 2" panose="05020102010507070707" pitchFamily="18" charset="2"/>
              </a:rPr>
              <a:t>            </a:t>
            </a:r>
            <a:r>
              <a:rPr lang="zh-CN" altLang="en-US" sz="2400" b="1" dirty="0" smtClean="0">
                <a:solidFill>
                  <a:srgbClr val="000000"/>
                </a:solidFill>
                <a:sym typeface="Wingdings 2" panose="05020102010507070707" pitchFamily="18" charset="2"/>
              </a:rPr>
              <a:t>计算、物联网与智慧服务等等）</a:t>
            </a:r>
            <a:r>
              <a:rPr lang="en-US" altLang="zh-CN" sz="2400" b="1" dirty="0" smtClean="0">
                <a:solidFill>
                  <a:srgbClr val="000000"/>
                </a:solidFill>
                <a:sym typeface="Wingdings 2" panose="05020102010507070707" pitchFamily="18" charset="2"/>
              </a:rPr>
              <a:t>(</a:t>
            </a:r>
            <a:r>
              <a:rPr lang="zh-CN" altLang="en-US" sz="2400" b="1" dirty="0" smtClean="0">
                <a:solidFill>
                  <a:srgbClr val="000000"/>
                </a:solidFill>
                <a:sym typeface="Wingdings 2" panose="05020102010507070707" pitchFamily="18" charset="2"/>
              </a:rPr>
              <a:t>移动平台</a:t>
            </a:r>
            <a:r>
              <a:rPr lang="en-US" altLang="zh-CN" sz="2400" b="1" dirty="0" smtClean="0">
                <a:solidFill>
                  <a:srgbClr val="000000"/>
                </a:solidFill>
                <a:sym typeface="Wingdings 2" panose="05020102010507070707" pitchFamily="18" charset="2"/>
              </a:rPr>
              <a:t>5G+</a:t>
            </a:r>
            <a:r>
              <a:rPr lang="zh-CN" altLang="en-US" sz="2400" b="1" dirty="0" smtClean="0">
                <a:solidFill>
                  <a:srgbClr val="000000"/>
                </a:solidFill>
                <a:sym typeface="Wingdings 2" panose="05020102010507070707" pitchFamily="18" charset="2"/>
              </a:rPr>
              <a:t>计算</a:t>
            </a:r>
            <a:r>
              <a:rPr lang="en-US" altLang="zh-CN" sz="2400" b="1" dirty="0" smtClean="0">
                <a:solidFill>
                  <a:srgbClr val="000000"/>
                </a:solidFill>
                <a:sym typeface="Wingdings 2" panose="05020102010507070707" pitchFamily="18" charset="2"/>
              </a:rPr>
              <a:t>)</a:t>
            </a:r>
          </a:p>
          <a:p>
            <a:pPr eaLnBrk="1" hangingPunct="1">
              <a:lnSpc>
                <a:spcPct val="80000"/>
              </a:lnSpc>
              <a:buFontTx/>
              <a:buNone/>
            </a:pPr>
            <a:r>
              <a:rPr lang="en-US" altLang="zh-CN" sz="2400" b="1" dirty="0" smtClean="0">
                <a:solidFill>
                  <a:srgbClr val="000000"/>
                </a:solidFill>
                <a:sym typeface="Wingdings 2" panose="05020102010507070707" pitchFamily="18" charset="2"/>
              </a:rPr>
              <a:t>   D: </a:t>
            </a:r>
            <a:r>
              <a:rPr lang="en-US" altLang="zh-CN" sz="2400" b="1" u="sng" dirty="0" smtClean="0">
                <a:solidFill>
                  <a:srgbClr val="0000FF"/>
                </a:solidFill>
              </a:rPr>
              <a:t>extensive local- and wide-area networking</a:t>
            </a:r>
            <a:endParaRPr lang="en-US" altLang="zh-CN" sz="2400" b="1" u="sng" dirty="0" smtClean="0">
              <a:solidFill>
                <a:srgbClr val="0000FF"/>
              </a:solidFill>
              <a:sym typeface="Wingdings 2" panose="05020102010507070707" pitchFamily="18" charset="2"/>
            </a:endParaRPr>
          </a:p>
          <a:p>
            <a:pPr eaLnBrk="1" hangingPunct="1">
              <a:lnSpc>
                <a:spcPct val="80000"/>
              </a:lnSpc>
              <a:buFontTx/>
              <a:buNone/>
            </a:pPr>
            <a:r>
              <a:rPr lang="en-US" altLang="zh-CN" sz="2400" b="1" dirty="0" smtClean="0">
                <a:solidFill>
                  <a:srgbClr val="000000"/>
                </a:solidFill>
                <a:sym typeface="Wingdings 2" panose="05020102010507070707" pitchFamily="18" charset="2"/>
              </a:rPr>
              <a:t>        (</a:t>
            </a:r>
            <a:r>
              <a:rPr lang="zh-CN" altLang="en-US" sz="2400" b="1" u="sng" dirty="0" smtClean="0">
                <a:solidFill>
                  <a:srgbClr val="0000FF"/>
                </a:solidFill>
                <a:sym typeface="Wingdings 2" panose="05020102010507070707" pitchFamily="18" charset="2"/>
              </a:rPr>
              <a:t>局域网和广域网</a:t>
            </a:r>
            <a:r>
              <a:rPr lang="zh-CN" altLang="en-US" sz="2400" b="1" dirty="0" smtClean="0">
                <a:solidFill>
                  <a:schemeClr val="bg2"/>
                </a:solidFill>
                <a:sym typeface="Wingdings 2" panose="05020102010507070707" pitchFamily="18" charset="2"/>
              </a:rPr>
              <a:t>的延伸</a:t>
            </a:r>
            <a:r>
              <a:rPr lang="en-US" altLang="zh-CN" sz="2400" b="1" dirty="0" smtClean="0">
                <a:solidFill>
                  <a:srgbClr val="000000"/>
                </a:solidFill>
                <a:sym typeface="Wingdings 2" panose="05020102010507070707" pitchFamily="18" charset="2"/>
              </a:rPr>
              <a:t>)—CS/BS—parallel working</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F2865C05-0B9A-4447-B5E5-0E0012CC08D4}" type="slidenum">
              <a:rPr kumimoji="0" lang="en-US" altLang="zh-CN" sz="2600" smtClean="0">
                <a:solidFill>
                  <a:schemeClr val="bg1"/>
                </a:solidFill>
              </a:rPr>
              <a:pPr>
                <a:spcBef>
                  <a:spcPct val="0"/>
                </a:spcBef>
                <a:buClrTx/>
                <a:buSzTx/>
                <a:buFontTx/>
                <a:buNone/>
              </a:pPr>
              <a:t>85</a:t>
            </a:fld>
            <a:endParaRPr kumimoji="0" lang="en-US" altLang="zh-CN" sz="2600" smtClean="0">
              <a:solidFill>
                <a:schemeClr val="bg1"/>
              </a:solidFill>
            </a:endParaRPr>
          </a:p>
        </p:txBody>
      </p:sp>
      <p:sp>
        <p:nvSpPr>
          <p:cNvPr id="145411" name="Rectangle 2"/>
          <p:cNvSpPr>
            <a:spLocks noGrp="1" noChangeArrowheads="1"/>
          </p:cNvSpPr>
          <p:nvPr>
            <p:ph type="title"/>
          </p:nvPr>
        </p:nvSpPr>
        <p:spPr/>
        <p:txBody>
          <a:bodyPr/>
          <a:lstStyle/>
          <a:p>
            <a:pPr eaLnBrk="1" hangingPunct="1"/>
            <a:r>
              <a:rPr lang="en-US" altLang="zh-CN" sz="3200" smtClean="0"/>
              <a:t>Chapter 1  Why Software Engineering</a:t>
            </a:r>
          </a:p>
        </p:txBody>
      </p:sp>
      <p:sp>
        <p:nvSpPr>
          <p:cNvPr id="145412" name="Rectangle 3"/>
          <p:cNvSpPr>
            <a:spLocks noGrp="1" noChangeArrowheads="1"/>
          </p:cNvSpPr>
          <p:nvPr>
            <p:ph type="body" idx="1"/>
          </p:nvPr>
        </p:nvSpPr>
        <p:spPr>
          <a:xfrm>
            <a:off x="762000" y="1752600"/>
            <a:ext cx="8382000" cy="5105400"/>
          </a:xfrm>
        </p:spPr>
        <p:txBody>
          <a:bodyPr/>
          <a:lstStyle/>
          <a:p>
            <a:pPr eaLnBrk="1" hangingPunct="1">
              <a:buFontTx/>
              <a:buNone/>
            </a:pPr>
            <a:r>
              <a:rPr lang="en-US" altLang="zh-CN" sz="2400" b="1" smtClean="0">
                <a:solidFill>
                  <a:srgbClr val="000000"/>
                </a:solidFill>
                <a:sym typeface="Wingdings 2" panose="05020102010507070707" pitchFamily="18" charset="2"/>
              </a:rPr>
              <a:t>   E: </a:t>
            </a:r>
            <a:r>
              <a:rPr lang="en-US" altLang="zh-CN" sz="2400" b="1" smtClean="0">
                <a:solidFill>
                  <a:srgbClr val="000000"/>
                </a:solidFill>
              </a:rPr>
              <a:t>availability and adoption of OO technology</a:t>
            </a:r>
          </a:p>
          <a:p>
            <a:pPr eaLnBrk="1" hangingPunct="1">
              <a:buFontTx/>
              <a:buNone/>
            </a:pPr>
            <a:r>
              <a:rPr lang="en-US" altLang="zh-CN" sz="2400" b="1" smtClean="0">
                <a:solidFill>
                  <a:srgbClr val="000000"/>
                </a:solidFill>
              </a:rPr>
              <a:t>        (</a:t>
            </a:r>
            <a:r>
              <a:rPr lang="zh-CN" altLang="en-US" sz="2400" b="1" u="sng" smtClean="0">
                <a:solidFill>
                  <a:srgbClr val="0000FF"/>
                </a:solidFill>
              </a:rPr>
              <a:t>面向对象技术</a:t>
            </a:r>
            <a:r>
              <a:rPr lang="zh-CN" altLang="en-US" sz="2400" b="1" smtClean="0">
                <a:solidFill>
                  <a:srgbClr val="000000"/>
                </a:solidFill>
              </a:rPr>
              <a:t>的出现和采用</a:t>
            </a:r>
            <a:r>
              <a:rPr lang="en-US" altLang="zh-CN" sz="2400" b="1" smtClean="0">
                <a:solidFill>
                  <a:srgbClr val="000000"/>
                </a:solidFill>
              </a:rPr>
              <a:t>)—software reuse </a:t>
            </a:r>
            <a:endParaRPr lang="en-US" altLang="zh-CN" sz="2400" b="1" smtClean="0">
              <a:solidFill>
                <a:srgbClr val="000000"/>
              </a:solidFill>
              <a:sym typeface="Wingdings 2" panose="05020102010507070707" pitchFamily="18" charset="2"/>
            </a:endParaRPr>
          </a:p>
          <a:p>
            <a:pPr eaLnBrk="1" hangingPunct="1">
              <a:buFontTx/>
              <a:buNone/>
            </a:pPr>
            <a:r>
              <a:rPr lang="en-US" altLang="zh-CN" sz="2400" b="1" smtClean="0">
                <a:solidFill>
                  <a:srgbClr val="000000"/>
                </a:solidFill>
                <a:sym typeface="Wingdings 2" panose="05020102010507070707" pitchFamily="18" charset="2"/>
              </a:rPr>
              <a:t>   F: </a:t>
            </a:r>
            <a:r>
              <a:rPr lang="en-US" altLang="zh-CN" sz="2400" b="1" smtClean="0">
                <a:solidFill>
                  <a:srgbClr val="000000"/>
                </a:solidFill>
              </a:rPr>
              <a:t>graphical user interfaces</a:t>
            </a:r>
          </a:p>
          <a:p>
            <a:pPr eaLnBrk="1" hangingPunct="1">
              <a:buFontTx/>
              <a:buNone/>
            </a:pPr>
            <a:r>
              <a:rPr lang="en-US" altLang="zh-CN" sz="2400" b="1" smtClean="0">
                <a:solidFill>
                  <a:srgbClr val="000000"/>
                </a:solidFill>
              </a:rPr>
              <a:t>        (</a:t>
            </a:r>
            <a:r>
              <a:rPr lang="zh-CN" altLang="en-US" sz="2400" b="1" smtClean="0">
                <a:solidFill>
                  <a:srgbClr val="000000"/>
                </a:solidFill>
              </a:rPr>
              <a:t>使用窗口、图标、菜单和指针的</a:t>
            </a:r>
            <a:r>
              <a:rPr lang="zh-CN" altLang="en-US" sz="2400" b="1" u="sng" smtClean="0">
                <a:solidFill>
                  <a:srgbClr val="0000FF"/>
                </a:solidFill>
              </a:rPr>
              <a:t>图形用户界面</a:t>
            </a:r>
            <a:r>
              <a:rPr lang="en-US" altLang="zh-CN" sz="2400" b="1" smtClean="0">
                <a:solidFill>
                  <a:srgbClr val="000000"/>
                </a:solidFill>
              </a:rPr>
              <a:t>)</a:t>
            </a:r>
            <a:endParaRPr lang="en-US" altLang="zh-CN" sz="2400" b="1" smtClean="0">
              <a:solidFill>
                <a:srgbClr val="000000"/>
              </a:solidFill>
              <a:sym typeface="Wingdings 2" panose="05020102010507070707" pitchFamily="18" charset="2"/>
            </a:endParaRPr>
          </a:p>
          <a:p>
            <a:pPr eaLnBrk="1" hangingPunct="1">
              <a:buFontTx/>
              <a:buNone/>
            </a:pPr>
            <a:r>
              <a:rPr lang="en-US" altLang="zh-CN" sz="2400" b="1" smtClean="0">
                <a:solidFill>
                  <a:srgbClr val="000000"/>
                </a:solidFill>
                <a:sym typeface="Wingdings 2" panose="05020102010507070707" pitchFamily="18" charset="2"/>
              </a:rPr>
              <a:t>   G: </a:t>
            </a:r>
            <a:r>
              <a:rPr lang="en-US" altLang="zh-CN" sz="2400" b="1" smtClean="0">
                <a:solidFill>
                  <a:srgbClr val="000000"/>
                </a:solidFill>
              </a:rPr>
              <a:t>unpredictability of waterfall model of development</a:t>
            </a:r>
          </a:p>
          <a:p>
            <a:pPr eaLnBrk="1" hangingPunct="1">
              <a:buFontTx/>
              <a:buNone/>
            </a:pPr>
            <a:r>
              <a:rPr lang="en-US" altLang="zh-CN" sz="2400" b="1" smtClean="0">
                <a:solidFill>
                  <a:srgbClr val="000000"/>
                </a:solidFill>
              </a:rPr>
              <a:t>         [schedule and fee/expense]</a:t>
            </a:r>
          </a:p>
          <a:p>
            <a:pPr eaLnBrk="1" hangingPunct="1">
              <a:buFontTx/>
              <a:buNone/>
            </a:pPr>
            <a:r>
              <a:rPr lang="en-US" altLang="zh-CN" sz="2400" b="1" smtClean="0"/>
              <a:t>        (</a:t>
            </a:r>
            <a:r>
              <a:rPr lang="zh-CN" altLang="en-US" sz="2400" b="1" u="sng" smtClean="0">
                <a:solidFill>
                  <a:srgbClr val="0000FF"/>
                </a:solidFill>
              </a:rPr>
              <a:t>瀑布模型</a:t>
            </a:r>
            <a:r>
              <a:rPr lang="zh-CN" altLang="en-US" sz="2400" b="1" smtClean="0"/>
              <a:t>用于软件开发</a:t>
            </a:r>
            <a:r>
              <a:rPr lang="zh-CN" altLang="en-US" sz="2400" b="1" u="sng" smtClean="0">
                <a:solidFill>
                  <a:srgbClr val="0000FF"/>
                </a:solidFill>
              </a:rPr>
              <a:t>的不可预测性</a:t>
            </a:r>
            <a:r>
              <a:rPr lang="en-US" altLang="zh-CN" sz="2400" b="1" smtClean="0"/>
              <a:t>)</a:t>
            </a:r>
          </a:p>
        </p:txBody>
      </p:sp>
      <p:sp>
        <p:nvSpPr>
          <p:cNvPr id="145413" name="Text Box 4"/>
          <p:cNvSpPr txBox="1">
            <a:spLocks noChangeArrowheads="1"/>
          </p:cNvSpPr>
          <p:nvPr/>
        </p:nvSpPr>
        <p:spPr bwMode="auto">
          <a:xfrm>
            <a:off x="6750050" y="4508500"/>
            <a:ext cx="2286000" cy="2292350"/>
          </a:xfrm>
          <a:prstGeom prst="rect">
            <a:avLst/>
          </a:prstGeom>
          <a:solidFill>
            <a:srgbClr val="99CCFF"/>
          </a:solidFill>
          <a:ln w="9525">
            <a:solidFill>
              <a:srgbClr val="800080"/>
            </a:solidFill>
            <a:miter lim="800000"/>
            <a:headEnd/>
            <a:tailEnd/>
          </a:ln>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en-US" sz="2400">
                <a:latin typeface="Times New Roman" panose="02020603050405020304" pitchFamily="18" charset="0"/>
              </a:rPr>
              <a:t>不再是有足够的灵活性和适应性来满足并行开发或并行运行这样的商业软件需求</a:t>
            </a:r>
          </a:p>
        </p:txBody>
      </p:sp>
      <p:sp>
        <p:nvSpPr>
          <p:cNvPr id="145414" name="Line 5"/>
          <p:cNvSpPr>
            <a:spLocks noChangeShapeType="1"/>
          </p:cNvSpPr>
          <p:nvPr/>
        </p:nvSpPr>
        <p:spPr bwMode="auto">
          <a:xfrm flipH="1" flipV="1">
            <a:off x="5638800" y="4800600"/>
            <a:ext cx="990600" cy="8382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45415" name="Text Box 6"/>
          <p:cNvSpPr txBox="1">
            <a:spLocks noChangeArrowheads="1"/>
          </p:cNvSpPr>
          <p:nvPr/>
        </p:nvSpPr>
        <p:spPr bwMode="auto">
          <a:xfrm>
            <a:off x="7092950" y="2636838"/>
            <a:ext cx="1871663" cy="482600"/>
          </a:xfrm>
          <a:prstGeom prst="rect">
            <a:avLst/>
          </a:prstGeom>
          <a:noFill/>
          <a:ln w="25400" algn="ctr">
            <a:solidFill>
              <a:srgbClr val="8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400">
                <a:latin typeface="Times New Roman" panose="02020603050405020304" pitchFamily="18" charset="0"/>
              </a:rPr>
              <a:t>friendly face </a:t>
            </a:r>
          </a:p>
        </p:txBody>
      </p:sp>
      <p:sp>
        <p:nvSpPr>
          <p:cNvPr id="145416" name="Line 7"/>
          <p:cNvSpPr>
            <a:spLocks noChangeShapeType="1"/>
          </p:cNvSpPr>
          <p:nvPr/>
        </p:nvSpPr>
        <p:spPr bwMode="auto">
          <a:xfrm flipH="1">
            <a:off x="6227763" y="2781300"/>
            <a:ext cx="792162" cy="360363"/>
          </a:xfrm>
          <a:prstGeom prst="line">
            <a:avLst/>
          </a:prstGeom>
          <a:noFill/>
          <a:ln w="25400">
            <a:solidFill>
              <a:srgbClr val="800000"/>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45417" name="Text Box 8"/>
          <p:cNvSpPr txBox="1">
            <a:spLocks noChangeArrowheads="1"/>
          </p:cNvSpPr>
          <p:nvPr/>
        </p:nvSpPr>
        <p:spPr bwMode="auto">
          <a:xfrm>
            <a:off x="900113" y="5180013"/>
            <a:ext cx="4176712" cy="1562100"/>
          </a:xfrm>
          <a:prstGeom prst="rect">
            <a:avLst/>
          </a:prstGeom>
          <a:solidFill>
            <a:srgbClr val="99CCFF"/>
          </a:solidFill>
          <a:ln w="9525">
            <a:solidFill>
              <a:srgbClr val="800080"/>
            </a:solidFill>
            <a:miter lim="800000"/>
            <a:headEnd/>
            <a:tailEnd/>
          </a:ln>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en-US" sz="2400">
                <a:latin typeface="Times New Roman" panose="02020603050405020304" pitchFamily="18" charset="0"/>
              </a:rPr>
              <a:t>瀑布模型沿袭了传统系统工程的“大规模批发制造”的理念，假定生产活动为线性，这与现代软件的生产方式相矛盾</a:t>
            </a:r>
          </a:p>
        </p:txBody>
      </p:sp>
      <p:sp>
        <p:nvSpPr>
          <p:cNvPr id="145418" name="Line 9"/>
          <p:cNvSpPr>
            <a:spLocks noChangeShapeType="1"/>
          </p:cNvSpPr>
          <p:nvPr/>
        </p:nvSpPr>
        <p:spPr bwMode="auto">
          <a:xfrm flipH="1" flipV="1">
            <a:off x="2124075" y="4724400"/>
            <a:ext cx="503238" cy="433388"/>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E8343E1A-7DEE-479F-8126-AE689666666E}" type="slidenum">
              <a:rPr kumimoji="0" lang="en-US" altLang="zh-CN" sz="2600" smtClean="0">
                <a:solidFill>
                  <a:schemeClr val="bg1"/>
                </a:solidFill>
              </a:rPr>
              <a:pPr>
                <a:spcBef>
                  <a:spcPct val="0"/>
                </a:spcBef>
                <a:buClrTx/>
                <a:buSzTx/>
                <a:buFontTx/>
                <a:buNone/>
              </a:pPr>
              <a:t>86</a:t>
            </a:fld>
            <a:endParaRPr kumimoji="0" lang="en-US" altLang="zh-CN" sz="2600" smtClean="0">
              <a:solidFill>
                <a:schemeClr val="bg1"/>
              </a:solidFill>
            </a:endParaRPr>
          </a:p>
        </p:txBody>
      </p:sp>
      <p:sp>
        <p:nvSpPr>
          <p:cNvPr id="147459" name="Rectangle 2"/>
          <p:cNvSpPr>
            <a:spLocks noGrp="1" noChangeArrowheads="1"/>
          </p:cNvSpPr>
          <p:nvPr>
            <p:ph type="title"/>
          </p:nvPr>
        </p:nvSpPr>
        <p:spPr/>
        <p:txBody>
          <a:bodyPr/>
          <a:lstStyle/>
          <a:p>
            <a:pPr eaLnBrk="1" hangingPunct="1"/>
            <a:r>
              <a:rPr lang="en-US" altLang="zh-CN" sz="3200" smtClean="0"/>
              <a:t>Chapter 1  Why Software Engineering</a:t>
            </a:r>
          </a:p>
        </p:txBody>
      </p:sp>
      <p:sp>
        <p:nvSpPr>
          <p:cNvPr id="147460" name="Rectangle 3"/>
          <p:cNvSpPr>
            <a:spLocks noGrp="1" noChangeArrowheads="1"/>
          </p:cNvSpPr>
          <p:nvPr>
            <p:ph type="body" idx="1"/>
          </p:nvPr>
        </p:nvSpPr>
        <p:spPr>
          <a:xfrm>
            <a:off x="762000" y="1752600"/>
            <a:ext cx="8382000" cy="5105400"/>
          </a:xfrm>
        </p:spPr>
        <p:txBody>
          <a:bodyPr/>
          <a:lstStyle/>
          <a:p>
            <a:pPr eaLnBrk="1" hangingPunct="1">
              <a:buFontTx/>
              <a:buNone/>
            </a:pPr>
            <a:r>
              <a:rPr lang="en-US" altLang="zh-CN" sz="2400" b="1" smtClean="0">
                <a:solidFill>
                  <a:schemeClr val="bg2"/>
                </a:solidFill>
                <a:sym typeface="Wingdings 2" panose="05020102010507070707" pitchFamily="18" charset="2"/>
              </a:rPr>
              <a:t>Examples : </a:t>
            </a:r>
            <a:r>
              <a:rPr lang="en-US" altLang="zh-CN" sz="2400" b="1" smtClean="0">
                <a:solidFill>
                  <a:schemeClr val="bg2"/>
                </a:solidFill>
                <a:sym typeface="Wingdings" panose="05000000000000000000" pitchFamily="2" charset="2"/>
              </a:rPr>
              <a:t>(P29)</a:t>
            </a:r>
            <a:endParaRPr lang="en-US" altLang="zh-CN" sz="2400" b="1" smtClean="0">
              <a:solidFill>
                <a:schemeClr val="bg2"/>
              </a:solidFill>
              <a:sym typeface="Wingdings 2" panose="05020102010507070707" pitchFamily="18" charset="2"/>
            </a:endParaRPr>
          </a:p>
          <a:p>
            <a:pPr eaLnBrk="1" hangingPunct="1">
              <a:buFontTx/>
              <a:buNone/>
            </a:pPr>
            <a:r>
              <a:rPr lang="en-US" altLang="zh-CN" sz="2400" b="1" smtClean="0">
                <a:solidFill>
                  <a:schemeClr val="bg2"/>
                </a:solidFill>
                <a:sym typeface="Wingdings 2" panose="05020102010507070707" pitchFamily="18" charset="2"/>
              </a:rPr>
              <a:t>   A:time to market</a:t>
            </a:r>
          </a:p>
          <a:p>
            <a:pPr eaLnBrk="1" hangingPunct="1">
              <a:buFontTx/>
              <a:buNone/>
            </a:pPr>
            <a:r>
              <a:rPr lang="en-US" altLang="zh-CN" sz="2400" b="1" smtClean="0">
                <a:solidFill>
                  <a:schemeClr val="bg2"/>
                </a:solidFill>
                <a:sym typeface="Wingdings 2" panose="05020102010507070707" pitchFamily="18" charset="2"/>
              </a:rPr>
              <a:t>   B:shifts in economics</a:t>
            </a:r>
          </a:p>
          <a:p>
            <a:pPr eaLnBrk="1" hangingPunct="1">
              <a:buFontTx/>
              <a:buNone/>
            </a:pPr>
            <a:r>
              <a:rPr lang="en-US" altLang="zh-CN" sz="2400" b="1" smtClean="0">
                <a:solidFill>
                  <a:schemeClr val="bg2"/>
                </a:solidFill>
                <a:sym typeface="Wingdings 2" panose="05020102010507070707" pitchFamily="18" charset="2"/>
              </a:rPr>
              <a:t>   C:desktop computing</a:t>
            </a:r>
          </a:p>
          <a:p>
            <a:pPr eaLnBrk="1" hangingPunct="1">
              <a:buFontTx/>
              <a:buNone/>
            </a:pPr>
            <a:r>
              <a:rPr lang="en-US" altLang="zh-CN" sz="2400" b="1" smtClean="0">
                <a:solidFill>
                  <a:schemeClr val="bg2"/>
                </a:solidFill>
                <a:sym typeface="Wingdings 2" panose="05020102010507070707" pitchFamily="18" charset="2"/>
              </a:rPr>
              <a:t>   D:networking</a:t>
            </a:r>
          </a:p>
          <a:p>
            <a:pPr eaLnBrk="1" hangingPunct="1">
              <a:buFontTx/>
              <a:buNone/>
            </a:pPr>
            <a:r>
              <a:rPr lang="en-US" altLang="zh-CN" sz="2400" b="1" smtClean="0">
                <a:solidFill>
                  <a:schemeClr val="bg2"/>
                </a:solidFill>
                <a:sym typeface="Wingdings 2" panose="05020102010507070707" pitchFamily="18" charset="2"/>
              </a:rPr>
              <a:t>   E: </a:t>
            </a:r>
            <a:r>
              <a:rPr lang="en-US" altLang="zh-CN" sz="2400" b="1" smtClean="0">
                <a:solidFill>
                  <a:schemeClr val="bg2"/>
                </a:solidFill>
                <a:sym typeface="Wingdings" panose="05000000000000000000" pitchFamily="2" charset="2"/>
              </a:rPr>
              <a:t>(OO) technology—provide reuse repositories</a:t>
            </a:r>
            <a:endParaRPr lang="en-US" altLang="zh-CN" sz="2400" b="1" smtClean="0">
              <a:solidFill>
                <a:schemeClr val="bg2"/>
              </a:solidFill>
              <a:sym typeface="Wingdings 2" panose="05020102010507070707" pitchFamily="18" charset="2"/>
            </a:endParaRPr>
          </a:p>
          <a:p>
            <a:pPr eaLnBrk="1" hangingPunct="1">
              <a:buFontTx/>
              <a:buNone/>
            </a:pPr>
            <a:r>
              <a:rPr lang="en-US" altLang="zh-CN" sz="2400" b="1" smtClean="0">
                <a:solidFill>
                  <a:schemeClr val="bg2"/>
                </a:solidFill>
                <a:sym typeface="Wingdings 2" panose="05020102010507070707" pitchFamily="18" charset="2"/>
              </a:rPr>
              <a:t>   F:graphical user interface</a:t>
            </a:r>
          </a:p>
          <a:p>
            <a:pPr eaLnBrk="1" hangingPunct="1">
              <a:buFontTx/>
              <a:buNone/>
            </a:pPr>
            <a:r>
              <a:rPr lang="en-US" altLang="zh-CN" sz="2400" b="1" smtClean="0">
                <a:solidFill>
                  <a:schemeClr val="bg2"/>
                </a:solidFill>
                <a:sym typeface="Wingdings 2" panose="05020102010507070707" pitchFamily="18" charset="2"/>
              </a:rPr>
              <a:t> conclusion</a:t>
            </a:r>
            <a:r>
              <a:rPr lang="zh-CN" altLang="en-US" sz="2400" b="1" smtClean="0">
                <a:solidFill>
                  <a:schemeClr val="bg2"/>
                </a:solidFill>
                <a:sym typeface="Wingdings 2" panose="05020102010507070707" pitchFamily="18" charset="2"/>
              </a:rPr>
              <a:t>：</a:t>
            </a:r>
          </a:p>
          <a:p>
            <a:pPr eaLnBrk="1" hangingPunct="1">
              <a:buFontTx/>
              <a:buNone/>
            </a:pPr>
            <a:r>
              <a:rPr lang="zh-CN" altLang="en-US" sz="2400" b="1" smtClean="0">
                <a:solidFill>
                  <a:schemeClr val="bg2"/>
                </a:solidFill>
                <a:sym typeface="Wingdings 2" panose="05020102010507070707" pitchFamily="18" charset="2"/>
              </a:rPr>
              <a:t>     </a:t>
            </a:r>
            <a:r>
              <a:rPr lang="en-US" altLang="zh-CN" sz="2400" b="1" smtClean="0">
                <a:solidFill>
                  <a:schemeClr val="bg2"/>
                </a:solidFill>
                <a:sym typeface="Wingdings 2" panose="05020102010507070707" pitchFamily="18" charset="2"/>
              </a:rPr>
              <a:t>modern SE       </a:t>
            </a:r>
            <a:r>
              <a:rPr lang="en-US" altLang="zh-CN" sz="2400" b="1" u="sng" smtClean="0">
                <a:solidFill>
                  <a:srgbClr val="0000FF"/>
                </a:solidFill>
                <a:sym typeface="Wingdings 2" panose="05020102010507070707" pitchFamily="18" charset="2"/>
              </a:rPr>
              <a:t>requiring a different development</a:t>
            </a:r>
          </a:p>
          <a:p>
            <a:pPr eaLnBrk="1" hangingPunct="1">
              <a:buFontTx/>
              <a:buNone/>
            </a:pPr>
            <a:r>
              <a:rPr lang="en-US" altLang="zh-CN" sz="2400" b="1" smtClean="0">
                <a:solidFill>
                  <a:schemeClr val="bg2"/>
                </a:solidFill>
                <a:sym typeface="Wingdings 2" panose="05020102010507070707" pitchFamily="18" charset="2"/>
              </a:rPr>
              <a:t>                               </a:t>
            </a:r>
            <a:r>
              <a:rPr lang="en-US" altLang="zh-CN" sz="2400" b="1" u="sng" smtClean="0">
                <a:solidFill>
                  <a:srgbClr val="0000FF"/>
                </a:solidFill>
                <a:sym typeface="Wingdings 2" panose="05020102010507070707" pitchFamily="18" charset="2"/>
              </a:rPr>
              <a:t>model </a:t>
            </a:r>
            <a:r>
              <a:rPr lang="en-US" altLang="zh-CN" sz="2400" b="1" smtClean="0">
                <a:solidFill>
                  <a:schemeClr val="bg2"/>
                </a:solidFill>
                <a:sym typeface="Wingdings 2" panose="05020102010507070707" pitchFamily="18" charset="2"/>
              </a:rPr>
              <a:t>(from “waterfall” model), and</a:t>
            </a:r>
          </a:p>
          <a:p>
            <a:pPr eaLnBrk="1" hangingPunct="1">
              <a:buFontTx/>
              <a:buNone/>
            </a:pPr>
            <a:r>
              <a:rPr lang="en-US" altLang="zh-CN" sz="2400" b="1" smtClean="0">
                <a:solidFill>
                  <a:schemeClr val="bg2"/>
                </a:solidFill>
                <a:sym typeface="Wingdings 2" panose="05020102010507070707" pitchFamily="18" charset="2"/>
              </a:rPr>
              <a:t>                               try to develop systems in parallel </a:t>
            </a:r>
          </a:p>
        </p:txBody>
      </p:sp>
      <p:sp>
        <p:nvSpPr>
          <p:cNvPr id="147461" name="AutoShape 4"/>
          <p:cNvSpPr>
            <a:spLocks noChangeArrowheads="1"/>
          </p:cNvSpPr>
          <p:nvPr/>
        </p:nvSpPr>
        <p:spPr bwMode="auto">
          <a:xfrm>
            <a:off x="2971800" y="5410200"/>
            <a:ext cx="381000" cy="152400"/>
          </a:xfrm>
          <a:prstGeom prst="rightArrow">
            <a:avLst>
              <a:gd name="adj1" fmla="val 50000"/>
              <a:gd name="adj2" fmla="val 62500"/>
            </a:avLst>
          </a:prstGeom>
          <a:solidFill>
            <a:schemeClr val="bg2"/>
          </a:solidFill>
          <a:ln w="9525">
            <a:solidFill>
              <a:schemeClr val="tx1"/>
            </a:solidFill>
            <a:miter lim="800000"/>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endParaRPr lang="zh-CN" altLang="en-US" sz="240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C3534D4C-7B07-4EC8-A935-46813DDE5C72}" type="slidenum">
              <a:rPr kumimoji="0" lang="en-US" altLang="zh-CN" sz="2600" smtClean="0">
                <a:solidFill>
                  <a:schemeClr val="bg1"/>
                </a:solidFill>
              </a:rPr>
              <a:pPr>
                <a:spcBef>
                  <a:spcPct val="0"/>
                </a:spcBef>
                <a:buClrTx/>
                <a:buSzTx/>
                <a:buFontTx/>
                <a:buNone/>
              </a:pPr>
              <a:t>87</a:t>
            </a:fld>
            <a:endParaRPr kumimoji="0" lang="en-US" altLang="zh-CN" sz="2600" smtClean="0">
              <a:solidFill>
                <a:schemeClr val="bg1"/>
              </a:solidFill>
            </a:endParaRPr>
          </a:p>
        </p:txBody>
      </p:sp>
      <p:sp>
        <p:nvSpPr>
          <p:cNvPr id="149507" name="Rectangle 2"/>
          <p:cNvSpPr>
            <a:spLocks noGrp="1" noChangeArrowheads="1"/>
          </p:cNvSpPr>
          <p:nvPr>
            <p:ph type="title"/>
          </p:nvPr>
        </p:nvSpPr>
        <p:spPr/>
        <p:txBody>
          <a:bodyPr/>
          <a:lstStyle/>
          <a:p>
            <a:pPr eaLnBrk="1" hangingPunct="1"/>
            <a:r>
              <a:rPr lang="en-US" altLang="zh-CN" sz="3200" smtClean="0"/>
              <a:t>Chapter 1  Why Software Engineering</a:t>
            </a:r>
          </a:p>
        </p:txBody>
      </p:sp>
      <p:sp>
        <p:nvSpPr>
          <p:cNvPr id="149508" name="Rectangle 3"/>
          <p:cNvSpPr>
            <a:spLocks noGrp="1" noChangeArrowheads="1"/>
          </p:cNvSpPr>
          <p:nvPr>
            <p:ph type="body" idx="1"/>
          </p:nvPr>
        </p:nvSpPr>
        <p:spPr>
          <a:xfrm>
            <a:off x="762000" y="1752600"/>
            <a:ext cx="8382000" cy="5105400"/>
          </a:xfrm>
        </p:spPr>
        <p:txBody>
          <a:bodyPr/>
          <a:lstStyle/>
          <a:p>
            <a:pPr eaLnBrk="1" hangingPunct="1">
              <a:lnSpc>
                <a:spcPct val="90000"/>
              </a:lnSpc>
              <a:buFontTx/>
              <a:buNone/>
            </a:pPr>
            <a:r>
              <a:rPr lang="en-US" altLang="zh-CN" b="1" dirty="0" smtClean="0"/>
              <a:t>2. Wasserman’s Discipline of software engineering [SE</a:t>
            </a:r>
            <a:r>
              <a:rPr lang="zh-CN" altLang="en-US" b="1" dirty="0" smtClean="0"/>
              <a:t>的</a:t>
            </a:r>
            <a:r>
              <a:rPr lang="en-US" altLang="zh-CN" sz="2400" b="1" dirty="0" smtClean="0"/>
              <a:t>Wasserman</a:t>
            </a:r>
            <a:r>
              <a:rPr lang="zh-CN" altLang="en-US" b="1" dirty="0" smtClean="0"/>
              <a:t>规范</a:t>
            </a:r>
            <a:r>
              <a:rPr lang="en-US" altLang="zh-CN" b="1" dirty="0" smtClean="0"/>
              <a:t>(</a:t>
            </a:r>
            <a:r>
              <a:rPr lang="zh-CN" altLang="en-US" b="1" dirty="0" smtClean="0"/>
              <a:t>或基本概念</a:t>
            </a:r>
            <a:r>
              <a:rPr lang="en-US" altLang="zh-CN" b="1" dirty="0" smtClean="0"/>
              <a:t>)]</a:t>
            </a:r>
          </a:p>
          <a:p>
            <a:pPr eaLnBrk="1" hangingPunct="1">
              <a:lnSpc>
                <a:spcPct val="90000"/>
              </a:lnSpc>
              <a:buFontTx/>
              <a:buNone/>
            </a:pPr>
            <a:r>
              <a:rPr lang="en-US" altLang="zh-CN" sz="2400" b="1" dirty="0" smtClean="0">
                <a:solidFill>
                  <a:srgbClr val="000000"/>
                </a:solidFill>
                <a:sym typeface="Wingdings 2" panose="05020102010507070707" pitchFamily="18" charset="2"/>
              </a:rPr>
              <a:t></a:t>
            </a:r>
            <a:r>
              <a:rPr lang="en-US" altLang="zh-CN" sz="2400" b="1" u="sng" dirty="0" smtClean="0">
                <a:solidFill>
                  <a:srgbClr val="FF0066"/>
                </a:solidFill>
                <a:sym typeface="Wingdings 2" panose="05020102010507070707" pitchFamily="18" charset="2"/>
              </a:rPr>
              <a:t>Abstraction</a:t>
            </a:r>
            <a:r>
              <a:rPr lang="en-US" altLang="zh-CN" sz="2400" b="1" dirty="0" smtClean="0">
                <a:solidFill>
                  <a:srgbClr val="000000"/>
                </a:solidFill>
                <a:sym typeface="Wingdings 2" panose="05020102010507070707" pitchFamily="18" charset="2"/>
              </a:rPr>
              <a:t> </a:t>
            </a:r>
            <a:r>
              <a:rPr lang="en-US" altLang="zh-CN" sz="2400" b="1" dirty="0" smtClean="0">
                <a:solidFill>
                  <a:schemeClr val="bg2"/>
                </a:solidFill>
                <a:sym typeface="Wingdings" panose="05000000000000000000" pitchFamily="2" charset="2"/>
              </a:rPr>
              <a:t>(</a:t>
            </a:r>
            <a:r>
              <a:rPr lang="zh-CN" altLang="en-US" sz="2400" b="1" dirty="0" smtClean="0">
                <a:solidFill>
                  <a:schemeClr val="bg2"/>
                </a:solidFill>
                <a:sym typeface="Wingdings" panose="05000000000000000000" pitchFamily="2" charset="2"/>
              </a:rPr>
              <a:t>英文见课本</a:t>
            </a:r>
            <a:r>
              <a:rPr lang="en-US" altLang="zh-CN" sz="2400" b="1" dirty="0" smtClean="0">
                <a:solidFill>
                  <a:schemeClr val="bg2"/>
                </a:solidFill>
                <a:sym typeface="Wingdings" panose="05000000000000000000" pitchFamily="2" charset="2"/>
              </a:rPr>
              <a:t>)</a:t>
            </a:r>
            <a:r>
              <a:rPr lang="zh-CN" altLang="en-US" sz="2400" b="1" dirty="0" smtClean="0">
                <a:solidFill>
                  <a:schemeClr val="bg2"/>
                </a:solidFill>
                <a:sym typeface="Wingdings" panose="05000000000000000000" pitchFamily="2" charset="2"/>
              </a:rPr>
              <a:t>：</a:t>
            </a:r>
            <a:r>
              <a:rPr lang="zh-CN" altLang="en-US" sz="2400" b="1" u="sng" dirty="0" smtClean="0">
                <a:solidFill>
                  <a:srgbClr val="0000FF"/>
                </a:solidFill>
                <a:sym typeface="Wingdings" panose="05000000000000000000" pitchFamily="2" charset="2"/>
              </a:rPr>
              <a:t>基于某种层次归纳水平的问题描述</a:t>
            </a:r>
            <a:r>
              <a:rPr lang="zh-CN" altLang="en-US" sz="2400" b="1" dirty="0" smtClean="0">
                <a:solidFill>
                  <a:srgbClr val="000000"/>
                </a:solidFill>
                <a:sym typeface="Wingdings" panose="05000000000000000000" pitchFamily="2" charset="2"/>
              </a:rPr>
              <a:t>。</a:t>
            </a:r>
            <a:r>
              <a:rPr lang="zh-CN" altLang="en-US" sz="2400" b="1" u="sng" dirty="0" smtClean="0">
                <a:solidFill>
                  <a:srgbClr val="0000FF"/>
                </a:solidFill>
                <a:sym typeface="Wingdings" panose="05000000000000000000" pitchFamily="2" charset="2"/>
              </a:rPr>
              <a:t>它使我们将注意力集中在问题的关键方面而非细节</a:t>
            </a:r>
            <a:r>
              <a:rPr lang="zh-CN" altLang="en-US" sz="2400" b="1" dirty="0" smtClean="0">
                <a:solidFill>
                  <a:schemeClr val="bg2"/>
                </a:solidFill>
                <a:sym typeface="Wingdings" panose="05000000000000000000" pitchFamily="2" charset="2"/>
              </a:rPr>
              <a:t>。</a:t>
            </a:r>
          </a:p>
          <a:p>
            <a:pPr eaLnBrk="1" hangingPunct="1">
              <a:lnSpc>
                <a:spcPct val="90000"/>
              </a:lnSpc>
              <a:buFontTx/>
              <a:buNone/>
            </a:pPr>
            <a:r>
              <a:rPr lang="zh-CN" altLang="en-US" sz="2400" b="1" dirty="0" smtClean="0">
                <a:solidFill>
                  <a:schemeClr val="bg2"/>
                </a:solidFill>
                <a:sym typeface="Wingdings 2" panose="05020102010507070707" pitchFamily="18" charset="2"/>
              </a:rPr>
              <a:t>   某人逛动物园  第一次被狮子咬了</a:t>
            </a:r>
          </a:p>
          <a:p>
            <a:pPr eaLnBrk="1" hangingPunct="1">
              <a:lnSpc>
                <a:spcPct val="90000"/>
              </a:lnSpc>
              <a:buFontTx/>
              <a:buNone/>
            </a:pPr>
            <a:r>
              <a:rPr lang="zh-CN" altLang="en-US" sz="2400" b="1" dirty="0" smtClean="0">
                <a:solidFill>
                  <a:schemeClr val="bg2"/>
                </a:solidFill>
                <a:sym typeface="Wingdings 2" panose="05020102010507070707" pitchFamily="18" charset="2"/>
              </a:rPr>
              <a:t>                 第二次被老虎咬了                猛兽</a:t>
            </a:r>
          </a:p>
          <a:p>
            <a:pPr eaLnBrk="1" hangingPunct="1">
              <a:lnSpc>
                <a:spcPct val="90000"/>
              </a:lnSpc>
              <a:buFontTx/>
              <a:buNone/>
            </a:pPr>
            <a:r>
              <a:rPr lang="zh-CN" altLang="en-US" sz="2400" b="1" dirty="0" smtClean="0">
                <a:solidFill>
                  <a:schemeClr val="bg2"/>
                </a:solidFill>
                <a:sym typeface="Wingdings 2" panose="05020102010507070707" pitchFamily="18" charset="2"/>
              </a:rPr>
              <a:t>           第三次逛大森林碰见豹子时自己就提醒</a:t>
            </a:r>
            <a:r>
              <a:rPr lang="en-US" altLang="zh-CN" sz="2400" b="1" dirty="0" smtClean="0">
                <a:solidFill>
                  <a:schemeClr val="bg2"/>
                </a:solidFill>
                <a:sym typeface="Wingdings 2" panose="05020102010507070707" pitchFamily="18" charset="2"/>
              </a:rPr>
              <a:t>:</a:t>
            </a:r>
            <a:r>
              <a:rPr lang="zh-CN" altLang="en-US" sz="2400" b="1" dirty="0" smtClean="0">
                <a:solidFill>
                  <a:schemeClr val="bg2"/>
                </a:solidFill>
                <a:sym typeface="Wingdings 2" panose="05020102010507070707" pitchFamily="18" charset="2"/>
              </a:rPr>
              <a:t>这可能是猛兽</a:t>
            </a:r>
            <a:r>
              <a:rPr lang="en-US" altLang="zh-CN" sz="2400" b="1" dirty="0" smtClean="0">
                <a:solidFill>
                  <a:schemeClr val="bg2"/>
                </a:solidFill>
                <a:sym typeface="Wingdings 2" panose="05020102010507070707" pitchFamily="18" charset="2"/>
              </a:rPr>
              <a:t>!</a:t>
            </a:r>
          </a:p>
          <a:p>
            <a:pPr eaLnBrk="1" hangingPunct="1">
              <a:lnSpc>
                <a:spcPct val="90000"/>
              </a:lnSpc>
              <a:buFontTx/>
              <a:buNone/>
            </a:pPr>
            <a:r>
              <a:rPr lang="en-US" altLang="zh-CN" sz="2400" b="1" dirty="0" smtClean="0">
                <a:solidFill>
                  <a:schemeClr val="bg2"/>
                </a:solidFill>
                <a:sym typeface="Wingdings 2" panose="05020102010507070707" pitchFamily="18" charset="2"/>
              </a:rPr>
              <a:t>    </a:t>
            </a:r>
            <a:r>
              <a:rPr lang="zh-CN" altLang="en-US" sz="2400" b="1" dirty="0" smtClean="0">
                <a:solidFill>
                  <a:schemeClr val="bg2"/>
                </a:solidFill>
                <a:sym typeface="Wingdings 2" panose="05020102010507070707" pitchFamily="18" charset="2"/>
              </a:rPr>
              <a:t>软件高层抽象：展现对象的团体</a:t>
            </a:r>
          </a:p>
          <a:p>
            <a:pPr eaLnBrk="1" hangingPunct="1">
              <a:lnSpc>
                <a:spcPct val="90000"/>
              </a:lnSpc>
              <a:buFontTx/>
              <a:buNone/>
            </a:pPr>
            <a:r>
              <a:rPr lang="zh-CN" altLang="en-US" sz="2400" b="1" dirty="0" smtClean="0">
                <a:solidFill>
                  <a:schemeClr val="bg2"/>
                </a:solidFill>
                <a:sym typeface="Wingdings 2" panose="05020102010507070707" pitchFamily="18" charset="2"/>
              </a:rPr>
              <a:t>                      </a:t>
            </a:r>
            <a:r>
              <a:rPr lang="en-US" altLang="zh-CN" sz="2400" b="1" dirty="0" smtClean="0">
                <a:solidFill>
                  <a:schemeClr val="bg2"/>
                </a:solidFill>
                <a:sym typeface="Wingdings 2" panose="05020102010507070707" pitchFamily="18" charset="2"/>
              </a:rPr>
              <a:t>A</a:t>
            </a:r>
            <a:r>
              <a:rPr lang="zh-CN" altLang="en-US" sz="2400" b="1" dirty="0" smtClean="0">
                <a:solidFill>
                  <a:schemeClr val="bg2"/>
                </a:solidFill>
                <a:sym typeface="Wingdings 2" panose="05020102010507070707" pitchFamily="18" charset="2"/>
              </a:rPr>
              <a:t>：程序员的团体；</a:t>
            </a:r>
          </a:p>
          <a:p>
            <a:pPr eaLnBrk="1" hangingPunct="1">
              <a:lnSpc>
                <a:spcPct val="90000"/>
              </a:lnSpc>
              <a:buFontTx/>
              <a:buNone/>
            </a:pPr>
            <a:r>
              <a:rPr lang="zh-CN" altLang="en-US" sz="2400" b="1" dirty="0" smtClean="0">
                <a:solidFill>
                  <a:schemeClr val="bg2"/>
                </a:solidFill>
                <a:sym typeface="Wingdings 2" panose="05020102010507070707" pitchFamily="18" charset="2"/>
              </a:rPr>
              <a:t>                      </a:t>
            </a:r>
            <a:r>
              <a:rPr lang="en-US" altLang="zh-CN" sz="2400" b="1" dirty="0" smtClean="0">
                <a:solidFill>
                  <a:schemeClr val="bg2"/>
                </a:solidFill>
                <a:sym typeface="Wingdings 2" panose="05020102010507070707" pitchFamily="18" charset="2"/>
              </a:rPr>
              <a:t>B</a:t>
            </a:r>
            <a:r>
              <a:rPr lang="zh-CN" altLang="en-US" sz="2400" b="1" dirty="0" smtClean="0">
                <a:solidFill>
                  <a:schemeClr val="bg2"/>
                </a:solidFill>
                <a:sym typeface="Wingdings 2" panose="05020102010507070707" pitchFamily="18" charset="2"/>
              </a:rPr>
              <a:t>：程序员创建的对象的团体。</a:t>
            </a:r>
          </a:p>
          <a:p>
            <a:pPr eaLnBrk="1" hangingPunct="1">
              <a:lnSpc>
                <a:spcPct val="90000"/>
              </a:lnSpc>
              <a:buFontTx/>
              <a:buNone/>
            </a:pPr>
            <a:r>
              <a:rPr lang="zh-CN" altLang="en-US" sz="2400" b="1" dirty="0" smtClean="0">
                <a:solidFill>
                  <a:schemeClr val="bg2"/>
                </a:solidFill>
                <a:sym typeface="Wingdings 2" panose="05020102010507070707" pitchFamily="18" charset="2"/>
              </a:rPr>
              <a:t>    次高层抽象：各个单元（</a:t>
            </a:r>
            <a:r>
              <a:rPr lang="en-US" altLang="zh-CN" sz="2400" b="1" dirty="0" smtClean="0">
                <a:solidFill>
                  <a:schemeClr val="bg2"/>
                </a:solidFill>
                <a:sym typeface="Wingdings 2" panose="05020102010507070707" pitchFamily="18" charset="2"/>
              </a:rPr>
              <a:t>java</a:t>
            </a:r>
            <a:r>
              <a:rPr lang="zh-CN" altLang="en-US" sz="2400" b="1" dirty="0" smtClean="0">
                <a:solidFill>
                  <a:schemeClr val="bg2"/>
                </a:solidFill>
                <a:sym typeface="Wingdings 2" panose="05020102010507070707" pitchFamily="18" charset="2"/>
              </a:rPr>
              <a:t>：</a:t>
            </a:r>
            <a:r>
              <a:rPr lang="en-US" altLang="zh-CN" sz="2400" b="1" dirty="0" err="1" smtClean="0">
                <a:solidFill>
                  <a:schemeClr val="bg2"/>
                </a:solidFill>
                <a:sym typeface="Wingdings 2" panose="05020102010507070707" pitchFamily="18" charset="2"/>
              </a:rPr>
              <a:t>pakage</a:t>
            </a:r>
            <a:r>
              <a:rPr lang="zh-CN" altLang="en-US" sz="2400" b="1" dirty="0" smtClean="0">
                <a:solidFill>
                  <a:schemeClr val="bg2"/>
                </a:solidFill>
                <a:sym typeface="Wingdings 2" panose="05020102010507070707" pitchFamily="18" charset="2"/>
              </a:rPr>
              <a:t>；</a:t>
            </a:r>
            <a:r>
              <a:rPr lang="en-US" altLang="zh-CN" sz="2400" b="1" dirty="0" smtClean="0">
                <a:solidFill>
                  <a:schemeClr val="bg2"/>
                </a:solidFill>
                <a:sym typeface="Wingdings 2" panose="05020102010507070707" pitchFamily="18" charset="2"/>
              </a:rPr>
              <a:t>C++</a:t>
            </a:r>
            <a:r>
              <a:rPr lang="zh-CN" altLang="en-US" sz="2400" b="1" dirty="0" smtClean="0">
                <a:solidFill>
                  <a:schemeClr val="bg2"/>
                </a:solidFill>
                <a:sym typeface="Wingdings 2" panose="05020102010507070707" pitchFamily="18" charset="2"/>
              </a:rPr>
              <a:t>：名空间） </a:t>
            </a:r>
          </a:p>
          <a:p>
            <a:pPr eaLnBrk="1" hangingPunct="1">
              <a:lnSpc>
                <a:spcPct val="90000"/>
              </a:lnSpc>
              <a:buFontTx/>
              <a:buNone/>
            </a:pPr>
            <a:r>
              <a:rPr lang="zh-CN" altLang="en-US" sz="2400" b="1" dirty="0" smtClean="0">
                <a:solidFill>
                  <a:schemeClr val="bg2"/>
                </a:solidFill>
              </a:rPr>
              <a:t>    较低的抽象层次</a:t>
            </a:r>
            <a:r>
              <a:rPr lang="en-US" altLang="zh-CN" sz="2400" b="1" dirty="0" smtClean="0">
                <a:solidFill>
                  <a:schemeClr val="bg2"/>
                </a:solidFill>
              </a:rPr>
              <a:t>3</a:t>
            </a:r>
            <a:r>
              <a:rPr lang="zh-CN" altLang="en-US" sz="2400" b="1" dirty="0" smtClean="0">
                <a:solidFill>
                  <a:schemeClr val="bg2"/>
                </a:solidFill>
              </a:rPr>
              <a:t>，</a:t>
            </a:r>
            <a:r>
              <a:rPr lang="en-US" altLang="zh-CN" sz="2400" b="1" dirty="0" smtClean="0">
                <a:solidFill>
                  <a:schemeClr val="bg2"/>
                </a:solidFill>
              </a:rPr>
              <a:t>4</a:t>
            </a:r>
            <a:r>
              <a:rPr lang="zh-CN" altLang="en-US" sz="2400" b="1" dirty="0" smtClean="0">
                <a:solidFill>
                  <a:schemeClr val="bg2"/>
                </a:solidFill>
              </a:rPr>
              <a:t>，</a:t>
            </a:r>
            <a:r>
              <a:rPr lang="en-US" altLang="zh-CN" sz="2400" b="1" dirty="0" smtClean="0">
                <a:solidFill>
                  <a:schemeClr val="bg2"/>
                </a:solidFill>
              </a:rPr>
              <a:t>5</a:t>
            </a:r>
            <a:r>
              <a:rPr lang="zh-CN" altLang="en-US" sz="2400" b="1" dirty="0" smtClean="0">
                <a:solidFill>
                  <a:schemeClr val="bg2"/>
                </a:solidFill>
              </a:rPr>
              <a:t>：已在</a:t>
            </a:r>
            <a:r>
              <a:rPr lang="en-US" altLang="zh-CN" sz="2400" b="1" dirty="0" smtClean="0">
                <a:solidFill>
                  <a:schemeClr val="bg2"/>
                </a:solidFill>
              </a:rPr>
              <a:t>OO</a:t>
            </a:r>
            <a:r>
              <a:rPr lang="zh-CN" altLang="en-US" sz="2400" b="1" dirty="0" smtClean="0">
                <a:solidFill>
                  <a:schemeClr val="bg2"/>
                </a:solidFill>
              </a:rPr>
              <a:t>技术里面介绍过。</a:t>
            </a:r>
            <a:endParaRPr lang="en-US" altLang="zh-CN" sz="2400" b="1" dirty="0" smtClean="0">
              <a:solidFill>
                <a:schemeClr val="bg2"/>
              </a:solidFill>
            </a:endParaRPr>
          </a:p>
          <a:p>
            <a:pPr eaLnBrk="1" hangingPunct="1">
              <a:lnSpc>
                <a:spcPct val="90000"/>
              </a:lnSpc>
              <a:buFontTx/>
              <a:buNone/>
            </a:pPr>
            <a:r>
              <a:rPr lang="en-US" altLang="zh-CN" sz="2400" b="1" dirty="0">
                <a:solidFill>
                  <a:schemeClr val="bg2"/>
                </a:solidFill>
              </a:rPr>
              <a:t> </a:t>
            </a:r>
            <a:r>
              <a:rPr lang="en-US" altLang="zh-CN" sz="2400" b="1" dirty="0" smtClean="0">
                <a:solidFill>
                  <a:schemeClr val="bg2"/>
                </a:solidFill>
              </a:rPr>
              <a:t> </a:t>
            </a:r>
            <a:r>
              <a:rPr lang="zh-CN" altLang="en-US" sz="2400" b="1" dirty="0" smtClean="0">
                <a:solidFill>
                  <a:schemeClr val="bg2"/>
                </a:solidFill>
              </a:rPr>
              <a:t>（抽象概念新进展：</a:t>
            </a:r>
            <a:r>
              <a:rPr lang="en-US" altLang="zh-CN" sz="2400" b="1" dirty="0" smtClean="0">
                <a:solidFill>
                  <a:schemeClr val="bg2"/>
                </a:solidFill>
              </a:rPr>
              <a:t>ALPHA</a:t>
            </a:r>
            <a:r>
              <a:rPr lang="zh-CN" altLang="en-US" sz="2400" b="1" dirty="0" smtClean="0">
                <a:solidFill>
                  <a:schemeClr val="bg2"/>
                </a:solidFill>
              </a:rPr>
              <a:t>狗的抽象推理能力</a:t>
            </a:r>
            <a:r>
              <a:rPr lang="en-US" altLang="zh-CN" sz="2400" b="1" dirty="0" smtClean="0">
                <a:solidFill>
                  <a:schemeClr val="bg2"/>
                </a:solidFill>
              </a:rPr>
              <a:t>—</a:t>
            </a:r>
            <a:r>
              <a:rPr lang="zh-CN" altLang="en-US" sz="2400" b="1" dirty="0" smtClean="0">
                <a:solidFill>
                  <a:schemeClr val="bg2"/>
                </a:solidFill>
              </a:rPr>
              <a:t>人工智能）</a:t>
            </a:r>
          </a:p>
        </p:txBody>
      </p:sp>
      <p:sp>
        <p:nvSpPr>
          <p:cNvPr id="149509" name="Line 4"/>
          <p:cNvSpPr>
            <a:spLocks noChangeShapeType="1"/>
          </p:cNvSpPr>
          <p:nvPr/>
        </p:nvSpPr>
        <p:spPr bwMode="auto">
          <a:xfrm>
            <a:off x="5580063" y="3556000"/>
            <a:ext cx="457200" cy="3048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9510" name="Line 5"/>
          <p:cNvSpPr>
            <a:spLocks noChangeShapeType="1"/>
          </p:cNvSpPr>
          <p:nvPr/>
        </p:nvSpPr>
        <p:spPr bwMode="auto">
          <a:xfrm>
            <a:off x="4716463" y="3933825"/>
            <a:ext cx="12954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950D0646-C163-4F04-84D5-AA9626F9A939}" type="slidenum">
              <a:rPr kumimoji="0" lang="en-US" altLang="zh-CN" sz="2600" smtClean="0">
                <a:solidFill>
                  <a:schemeClr val="bg1"/>
                </a:solidFill>
              </a:rPr>
              <a:pPr>
                <a:spcBef>
                  <a:spcPct val="0"/>
                </a:spcBef>
                <a:buClrTx/>
                <a:buSzTx/>
                <a:buFontTx/>
                <a:buNone/>
              </a:pPr>
              <a:t>88</a:t>
            </a:fld>
            <a:endParaRPr kumimoji="0" lang="en-US" altLang="zh-CN" sz="2600" smtClean="0">
              <a:solidFill>
                <a:schemeClr val="bg1"/>
              </a:solidFill>
            </a:endParaRPr>
          </a:p>
        </p:txBody>
      </p:sp>
      <p:sp>
        <p:nvSpPr>
          <p:cNvPr id="151555" name="Rectangle 2"/>
          <p:cNvSpPr>
            <a:spLocks noGrp="1" noChangeArrowheads="1"/>
          </p:cNvSpPr>
          <p:nvPr>
            <p:ph type="title"/>
          </p:nvPr>
        </p:nvSpPr>
        <p:spPr/>
        <p:txBody>
          <a:bodyPr/>
          <a:lstStyle/>
          <a:p>
            <a:pPr eaLnBrk="1" hangingPunct="1"/>
            <a:r>
              <a:rPr lang="en-US" altLang="zh-CN" sz="3200" smtClean="0"/>
              <a:t>Chapter 1  Why Software Engineering</a:t>
            </a:r>
          </a:p>
        </p:txBody>
      </p:sp>
      <p:sp>
        <p:nvSpPr>
          <p:cNvPr id="151556" name="Rectangle 3"/>
          <p:cNvSpPr>
            <a:spLocks noGrp="1" noChangeArrowheads="1"/>
          </p:cNvSpPr>
          <p:nvPr>
            <p:ph type="body" idx="1"/>
          </p:nvPr>
        </p:nvSpPr>
        <p:spPr>
          <a:xfrm>
            <a:off x="762000" y="1752600"/>
            <a:ext cx="8382000" cy="5105400"/>
          </a:xfrm>
        </p:spPr>
        <p:txBody>
          <a:bodyPr/>
          <a:lstStyle/>
          <a:p>
            <a:pPr eaLnBrk="1" hangingPunct="1">
              <a:buFontTx/>
              <a:buNone/>
            </a:pPr>
            <a:r>
              <a:rPr lang="en-US" altLang="zh-CN" sz="2400" b="1" dirty="0" smtClean="0">
                <a:solidFill>
                  <a:srgbClr val="000000"/>
                </a:solidFill>
                <a:sym typeface="Wingdings 2" panose="05020102010507070707" pitchFamily="18" charset="2"/>
              </a:rPr>
              <a:t>   In OO method: involve identifying </a:t>
            </a:r>
            <a:r>
              <a:rPr lang="en-US" altLang="zh-CN" sz="2400" b="1" u="sng" dirty="0" smtClean="0">
                <a:solidFill>
                  <a:srgbClr val="0000FF"/>
                </a:solidFill>
                <a:sym typeface="Wingdings 2" panose="05020102010507070707" pitchFamily="18" charset="2"/>
              </a:rPr>
              <a:t>classes of objects</a:t>
            </a:r>
          </a:p>
          <a:p>
            <a:pPr eaLnBrk="1" hangingPunct="1">
              <a:buFontTx/>
              <a:buNone/>
            </a:pPr>
            <a:r>
              <a:rPr lang="en-US" altLang="zh-CN" sz="2400" b="1" dirty="0" smtClean="0">
                <a:solidFill>
                  <a:srgbClr val="000000"/>
                </a:solidFill>
                <a:sym typeface="Wingdings 2" panose="05020102010507070707" pitchFamily="18" charset="2"/>
              </a:rPr>
              <a:t>                       and identifying the </a:t>
            </a:r>
            <a:r>
              <a:rPr lang="en-US" altLang="zh-CN" sz="2400" b="1" u="sng" dirty="0" smtClean="0">
                <a:solidFill>
                  <a:srgbClr val="0000FF"/>
                </a:solidFill>
                <a:sym typeface="Wingdings 2" panose="05020102010507070707" pitchFamily="18" charset="2"/>
              </a:rPr>
              <a:t>attributes and relations</a:t>
            </a:r>
          </a:p>
          <a:p>
            <a:pPr eaLnBrk="1" hangingPunct="1">
              <a:buFontTx/>
              <a:buNone/>
            </a:pPr>
            <a:r>
              <a:rPr lang="en-US" altLang="zh-CN" sz="2400" b="1" dirty="0" smtClean="0">
                <a:solidFill>
                  <a:srgbClr val="000000"/>
                </a:solidFill>
                <a:sym typeface="Wingdings 2" panose="05020102010507070707" pitchFamily="18" charset="2"/>
              </a:rPr>
              <a:t>   </a:t>
            </a:r>
            <a:r>
              <a:rPr lang="en-US" altLang="zh-CN" sz="2400" b="1" u="sng" dirty="0" smtClean="0">
                <a:solidFill>
                  <a:srgbClr val="0000FF"/>
                </a:solidFill>
                <a:sym typeface="Wingdings 2" panose="05020102010507070707" pitchFamily="18" charset="2"/>
              </a:rPr>
              <a:t>transformation</a:t>
            </a:r>
            <a:r>
              <a:rPr lang="en-US" altLang="zh-CN" sz="2400" b="1" dirty="0" smtClean="0">
                <a:solidFill>
                  <a:srgbClr val="000000"/>
                </a:solidFill>
                <a:sym typeface="Wingdings 2" panose="05020102010507070707" pitchFamily="18" charset="2"/>
              </a:rPr>
              <a:t> (P30) </a:t>
            </a:r>
          </a:p>
          <a:p>
            <a:pPr eaLnBrk="1" hangingPunct="1">
              <a:buFontTx/>
              <a:buNone/>
            </a:pPr>
            <a:r>
              <a:rPr lang="en-US" altLang="zh-CN" sz="2400" b="1" dirty="0" smtClean="0">
                <a:solidFill>
                  <a:srgbClr val="000000"/>
                </a:solidFill>
                <a:sym typeface="Wingdings 2" panose="05020102010507070707" pitchFamily="18" charset="2"/>
              </a:rPr>
              <a:t>   </a:t>
            </a:r>
            <a:r>
              <a:rPr lang="en-US" altLang="zh-CN" sz="2400" b="1" u="sng" dirty="0" smtClean="0">
                <a:solidFill>
                  <a:schemeClr val="bg2"/>
                </a:solidFill>
                <a:sym typeface="Wingdings 2" panose="05020102010507070707" pitchFamily="18" charset="2"/>
              </a:rPr>
              <a:t>example</a:t>
            </a:r>
            <a:r>
              <a:rPr lang="en-US" altLang="zh-CN" sz="2400" b="1" dirty="0" smtClean="0">
                <a:solidFill>
                  <a:srgbClr val="000000"/>
                </a:solidFill>
                <a:sym typeface="Wingdings 2" panose="05020102010507070707" pitchFamily="18" charset="2"/>
              </a:rPr>
              <a:t>(P30-31): sensor (simple hierarchy ) </a:t>
            </a:r>
          </a:p>
          <a:p>
            <a:pPr eaLnBrk="1" hangingPunct="1">
              <a:buFontTx/>
              <a:buNone/>
            </a:pPr>
            <a:r>
              <a:rPr lang="en-US" altLang="zh-CN" sz="2400" b="1" dirty="0" smtClean="0"/>
              <a:t>      A:the items or entity have properties(not idiographic </a:t>
            </a:r>
          </a:p>
          <a:p>
            <a:pPr eaLnBrk="1" hangingPunct="1">
              <a:buFontTx/>
              <a:buNone/>
            </a:pPr>
            <a:r>
              <a:rPr lang="en-US" altLang="zh-CN" sz="2400" b="1" dirty="0" smtClean="0"/>
              <a:t>          content), the properties have commonality . </a:t>
            </a:r>
          </a:p>
          <a:p>
            <a:pPr eaLnBrk="1" hangingPunct="1">
              <a:buFontTx/>
              <a:buNone/>
            </a:pPr>
            <a:r>
              <a:rPr lang="en-US" altLang="zh-CN" sz="2400" b="1" dirty="0" smtClean="0"/>
              <a:t>      B:we can deal with the class or entity, rather than its</a:t>
            </a:r>
          </a:p>
          <a:p>
            <a:pPr eaLnBrk="1" hangingPunct="1">
              <a:buFontTx/>
              <a:buNone/>
            </a:pPr>
            <a:r>
              <a:rPr lang="en-US" altLang="zh-CN" sz="2400" b="1" dirty="0" smtClean="0"/>
              <a:t>          elements or details (in devising a solution) </a:t>
            </a:r>
          </a:p>
          <a:p>
            <a:pPr eaLnBrk="1" hangingPunct="1">
              <a:buFontTx/>
              <a:buNone/>
            </a:pPr>
            <a:r>
              <a:rPr lang="en-US" altLang="zh-CN" sz="2400" b="1" dirty="0" smtClean="0"/>
              <a:t>      C:we can form the </a:t>
            </a:r>
            <a:r>
              <a:rPr lang="en-US" altLang="zh-CN" sz="2400" b="1" u="sng" dirty="0" smtClean="0">
                <a:solidFill>
                  <a:srgbClr val="0000FF"/>
                </a:solidFill>
              </a:rPr>
              <a:t>classes</a:t>
            </a:r>
            <a:r>
              <a:rPr lang="en-US" altLang="zh-CN" sz="2400" b="1" dirty="0" smtClean="0"/>
              <a:t> and its </a:t>
            </a:r>
            <a:r>
              <a:rPr lang="en-US" altLang="zh-CN" sz="2400" b="1" u="sng" dirty="0" smtClean="0">
                <a:solidFill>
                  <a:srgbClr val="0000FF"/>
                </a:solidFill>
              </a:rPr>
              <a:t>hierarchies of </a:t>
            </a:r>
          </a:p>
          <a:p>
            <a:pPr eaLnBrk="1" hangingPunct="1">
              <a:buFontTx/>
              <a:buNone/>
            </a:pPr>
            <a:r>
              <a:rPr lang="en-US" altLang="zh-CN" sz="2400" b="1" dirty="0" smtClean="0">
                <a:solidFill>
                  <a:srgbClr val="0000FF"/>
                </a:solidFill>
              </a:rPr>
              <a:t>          </a:t>
            </a:r>
            <a:r>
              <a:rPr lang="en-US" altLang="zh-CN" sz="2400" b="1" u="sng" dirty="0" smtClean="0">
                <a:solidFill>
                  <a:srgbClr val="0000FF"/>
                </a:solidFill>
              </a:rPr>
              <a:t>abstractions in classes </a:t>
            </a:r>
          </a:p>
          <a:p>
            <a:pPr eaLnBrk="1" hangingPunct="1">
              <a:buFontTx/>
              <a:buNone/>
            </a:pPr>
            <a:r>
              <a:rPr lang="en-US" altLang="zh-CN" sz="2400" b="1" dirty="0" smtClean="0">
                <a:solidFill>
                  <a:srgbClr val="0000FF"/>
                </a:solidFill>
              </a:rPr>
              <a:t>          (</a:t>
            </a:r>
            <a:r>
              <a:rPr lang="zh-CN" altLang="en-US" sz="2400" b="1" dirty="0" smtClean="0">
                <a:solidFill>
                  <a:srgbClr val="0000FF"/>
                </a:solidFill>
              </a:rPr>
              <a:t>抽象类的层次</a:t>
            </a:r>
            <a:r>
              <a:rPr lang="en-US" altLang="zh-CN" sz="2400" b="1" dirty="0" smtClean="0">
                <a:solidFill>
                  <a:srgbClr val="0000FF"/>
                </a:solidFill>
              </a:rPr>
              <a:t>)</a:t>
            </a:r>
            <a:r>
              <a:rPr lang="en-US" altLang="zh-CN" sz="2400" b="1" dirty="0" smtClean="0">
                <a:solidFill>
                  <a:schemeClr val="bg2"/>
                </a:solidFill>
              </a:rPr>
              <a:t>-------see Fig1.13 </a:t>
            </a:r>
          </a:p>
        </p:txBody>
      </p:sp>
      <p:sp>
        <p:nvSpPr>
          <p:cNvPr id="151557" name="Text Box 4"/>
          <p:cNvSpPr txBox="1">
            <a:spLocks noChangeArrowheads="1"/>
          </p:cNvSpPr>
          <p:nvPr/>
        </p:nvSpPr>
        <p:spPr bwMode="auto">
          <a:xfrm>
            <a:off x="71438" y="3790950"/>
            <a:ext cx="1187450" cy="3022600"/>
          </a:xfrm>
          <a:prstGeom prst="rect">
            <a:avLst/>
          </a:prstGeom>
          <a:solidFill>
            <a:srgbClr val="CCFFCC"/>
          </a:solidFill>
          <a:ln w="9525" algn="ctr">
            <a:solidFill>
              <a:srgbClr val="800000"/>
            </a:solidFill>
            <a:miter lim="800000"/>
            <a:headEnd/>
            <a:tailEnd/>
          </a:ln>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en-US" sz="2400">
                <a:latin typeface="Times New Roman" panose="02020603050405020304" pitchFamily="18" charset="0"/>
              </a:rPr>
              <a:t>软件分析与设计要学会抽象，以类为单位考虑问题</a:t>
            </a:r>
          </a:p>
        </p:txBody>
      </p:sp>
      <p:sp>
        <p:nvSpPr>
          <p:cNvPr id="151558" name="Line 5"/>
          <p:cNvSpPr>
            <a:spLocks noChangeShapeType="1"/>
          </p:cNvSpPr>
          <p:nvPr/>
        </p:nvSpPr>
        <p:spPr bwMode="auto">
          <a:xfrm>
            <a:off x="1258888" y="4221163"/>
            <a:ext cx="217487" cy="215900"/>
          </a:xfrm>
          <a:prstGeom prst="line">
            <a:avLst/>
          </a:prstGeom>
          <a:noFill/>
          <a:ln w="25400">
            <a:solidFill>
              <a:srgbClr val="800000"/>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Grp="1" noChangeArrowheads="1"/>
          </p:cNvSpPr>
          <p:nvPr>
            <p:ph type="title"/>
          </p:nvPr>
        </p:nvSpPr>
        <p:spPr/>
        <p:txBody>
          <a:bodyPr/>
          <a:lstStyle/>
          <a:p>
            <a:pPr eaLnBrk="1" hangingPunct="1"/>
            <a:endParaRPr lang="en-US" altLang="zh-CN" sz="3000" smtClean="0"/>
          </a:p>
        </p:txBody>
      </p:sp>
      <p:sp>
        <p:nvSpPr>
          <p:cNvPr id="153603" name="Rectangle 3"/>
          <p:cNvSpPr>
            <a:spLocks noGrp="1" noChangeArrowheads="1"/>
          </p:cNvSpPr>
          <p:nvPr>
            <p:ph type="body" idx="1"/>
          </p:nvPr>
        </p:nvSpPr>
        <p:spPr/>
        <p:txBody>
          <a:bodyPr/>
          <a:lstStyle/>
          <a:p>
            <a:pPr eaLnBrk="1" hangingPunct="1"/>
            <a:r>
              <a:rPr lang="en-US" altLang="zh-CN" smtClean="0"/>
              <a:t>A description of the problem at some level of generalization</a:t>
            </a:r>
          </a:p>
          <a:p>
            <a:pPr lvl="1" eaLnBrk="1" hangingPunct="1"/>
            <a:r>
              <a:rPr lang="en-US" altLang="zh-CN" smtClean="0"/>
              <a:t>Hide details</a:t>
            </a:r>
          </a:p>
        </p:txBody>
      </p:sp>
      <p:pic>
        <p:nvPicPr>
          <p:cNvPr id="153604" name="Picture 8" descr="Slide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82975" y="2924175"/>
            <a:ext cx="5410200" cy="3516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矩形标注 5"/>
          <p:cNvSpPr/>
          <p:nvPr/>
        </p:nvSpPr>
        <p:spPr bwMode="auto">
          <a:xfrm>
            <a:off x="1116013" y="3716338"/>
            <a:ext cx="1871662" cy="2247900"/>
          </a:xfrm>
          <a:prstGeom prst="wedgeRectCallout">
            <a:avLst>
              <a:gd name="adj1" fmla="val 90415"/>
              <a:gd name="adj2" fmla="val -14602"/>
            </a:avLst>
          </a:prstGeom>
          <a:solidFill>
            <a:schemeClr val="bg1">
              <a:lumMod val="65000"/>
            </a:schemeClr>
          </a:solidFill>
          <a:ln w="9525" cap="flat" cmpd="sng" algn="ctr">
            <a:solidFill>
              <a:srgbClr val="FF0000"/>
            </a:solidFill>
            <a:prstDash val="solid"/>
            <a:round/>
            <a:headEnd type="none" w="med" len="med"/>
            <a:tailEnd type="none" w="med" len="med"/>
          </a:ln>
          <a:effectLst/>
        </p:spPr>
        <p:txBody>
          <a:bodyPr>
            <a:spAutoFit/>
          </a:bodyPr>
          <a:lstStyle/>
          <a:p>
            <a:pPr eaLnBrk="1" hangingPunct="1">
              <a:spcBef>
                <a:spcPct val="50000"/>
              </a:spcBef>
              <a:defRPr/>
            </a:pPr>
            <a:r>
              <a:rPr lang="zh-CN" altLang="en-US" sz="2000" dirty="0"/>
              <a:t>一开始不会如此明确，但因为大型软件设计的功能扩展或预扩展等需要，会逐渐实现这样的抽象</a:t>
            </a:r>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C1FB7261-B3C4-4701-8A7D-50E24E6F5CFA}" type="slidenum">
              <a:rPr kumimoji="0" lang="en-US" altLang="zh-CN" sz="2600" smtClean="0">
                <a:solidFill>
                  <a:srgbClr val="FFFFFF"/>
                </a:solidFill>
              </a:rPr>
              <a:pPr>
                <a:spcBef>
                  <a:spcPct val="0"/>
                </a:spcBef>
                <a:buClrTx/>
                <a:buSzTx/>
                <a:buFontTx/>
                <a:buNone/>
              </a:pPr>
              <a:t>9</a:t>
            </a:fld>
            <a:endParaRPr kumimoji="0" lang="en-US" altLang="zh-CN" sz="2600" smtClean="0">
              <a:solidFill>
                <a:srgbClr val="FFFFFF"/>
              </a:solidFill>
            </a:endParaRPr>
          </a:p>
        </p:txBody>
      </p:sp>
      <p:sp>
        <p:nvSpPr>
          <p:cNvPr id="10243" name="Rectangle 2"/>
          <p:cNvSpPr>
            <a:spLocks noGrp="1" noChangeArrowheads="1"/>
          </p:cNvSpPr>
          <p:nvPr>
            <p:ph type="title"/>
          </p:nvPr>
        </p:nvSpPr>
        <p:spPr>
          <a:xfrm>
            <a:off x="914400" y="536575"/>
            <a:ext cx="8001000" cy="838200"/>
          </a:xfrm>
        </p:spPr>
        <p:txBody>
          <a:bodyPr/>
          <a:lstStyle/>
          <a:p>
            <a:pPr eaLnBrk="1" hangingPunct="1"/>
            <a:r>
              <a:rPr lang="en-US" altLang="zh-CN" sz="5400" smtClean="0">
                <a:solidFill>
                  <a:srgbClr val="000000"/>
                </a:solidFill>
                <a:latin typeface="Monotype Corsiva" panose="03010101010201010101" pitchFamily="66" charset="0"/>
                <a:ea typeface="楷体_GB2312" pitchFamily="49" charset="-122"/>
              </a:rPr>
              <a:t>        Software   Engineering</a:t>
            </a:r>
          </a:p>
        </p:txBody>
      </p:sp>
      <p:sp>
        <p:nvSpPr>
          <p:cNvPr id="10244" name="Rectangle 3"/>
          <p:cNvSpPr>
            <a:spLocks noGrp="1" noChangeArrowheads="1"/>
          </p:cNvSpPr>
          <p:nvPr>
            <p:ph type="body" idx="1"/>
          </p:nvPr>
        </p:nvSpPr>
        <p:spPr>
          <a:xfrm>
            <a:off x="755650" y="1700213"/>
            <a:ext cx="8388350" cy="5157787"/>
          </a:xfrm>
        </p:spPr>
        <p:txBody>
          <a:bodyPr/>
          <a:lstStyle/>
          <a:p>
            <a:pPr eaLnBrk="1" hangingPunct="1">
              <a:lnSpc>
                <a:spcPct val="90000"/>
              </a:lnSpc>
            </a:pPr>
            <a:r>
              <a:rPr lang="zh-CN" altLang="en-US" b="1" dirty="0" smtClean="0"/>
              <a:t>但是言及软件工程概念而言：</a:t>
            </a:r>
          </a:p>
          <a:p>
            <a:pPr lvl="1" eaLnBrk="1" hangingPunct="1">
              <a:lnSpc>
                <a:spcPct val="90000"/>
              </a:lnSpc>
            </a:pPr>
            <a:r>
              <a:rPr lang="zh-CN" altLang="en-US" sz="2800" b="1" dirty="0" smtClean="0"/>
              <a:t>软件工程的基本支持技术的设计者就是根据自身对软件工程发展的预见，而设计了各种支撑系统、开发环境、软件工具、分析及驱动程序、开发模式等等。</a:t>
            </a:r>
            <a:endParaRPr lang="en-US" altLang="zh-CN" sz="2800" b="1" dirty="0" smtClean="0"/>
          </a:p>
          <a:p>
            <a:pPr lvl="1" eaLnBrk="1" hangingPunct="1">
              <a:lnSpc>
                <a:spcPct val="90000"/>
              </a:lnSpc>
            </a:pPr>
            <a:r>
              <a:rPr lang="zh-CN" altLang="en-US" sz="2800" b="1" dirty="0" smtClean="0"/>
              <a:t>近期软件工程研发成果：鸿蒙系统研发，欧拉系统，相关软件生态系统。（所用内核是开放的、可买断的、无需从头再来的。）</a:t>
            </a:r>
            <a:endParaRPr lang="zh-CN" altLang="en-US" sz="2000" b="1" dirty="0" smtClean="0"/>
          </a:p>
          <a:p>
            <a:pPr eaLnBrk="1" hangingPunct="1">
              <a:lnSpc>
                <a:spcPct val="90000"/>
              </a:lnSpc>
            </a:pPr>
            <a:r>
              <a:rPr lang="zh-CN" altLang="en-US" b="1" dirty="0" smtClean="0"/>
              <a:t>总之：软件工程专家试图做到</a:t>
            </a:r>
            <a:r>
              <a:rPr lang="en-US" altLang="zh-CN" b="1" dirty="0" smtClean="0"/>
              <a:t>----</a:t>
            </a:r>
            <a:r>
              <a:rPr lang="zh-CN" altLang="en-US" b="1" dirty="0" smtClean="0"/>
              <a:t>能够采用高质量软件环境及工具，使软件能够按照某种能够反映软件开发规律的</a:t>
            </a:r>
            <a:r>
              <a:rPr lang="zh-CN" altLang="en-US" b="1" dirty="0" smtClean="0">
                <a:solidFill>
                  <a:srgbClr val="CC0000"/>
                </a:solidFill>
              </a:rPr>
              <a:t>规范</a:t>
            </a:r>
            <a:r>
              <a:rPr lang="en-US" altLang="zh-CN" b="1" dirty="0" smtClean="0">
                <a:solidFill>
                  <a:srgbClr val="CC0000"/>
                </a:solidFill>
              </a:rPr>
              <a:t>/</a:t>
            </a:r>
            <a:r>
              <a:rPr lang="zh-CN" altLang="en-US" b="1" dirty="0" smtClean="0">
                <a:solidFill>
                  <a:srgbClr val="CC0000"/>
                </a:solidFill>
              </a:rPr>
              <a:t>模式</a:t>
            </a:r>
            <a:r>
              <a:rPr lang="zh-CN" altLang="en-US" b="1" dirty="0" smtClean="0"/>
              <a:t>来开发。</a:t>
            </a:r>
          </a:p>
        </p:txBody>
      </p:sp>
    </p:spTree>
    <p:extLst>
      <p:ext uri="{BB962C8B-B14F-4D97-AF65-F5344CB8AC3E}">
        <p14:creationId xmlns:p14="http://schemas.microsoft.com/office/powerpoint/2010/main" val="2968400039"/>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EFBBD767-7437-4F03-9436-EC0C92D00251}" type="slidenum">
              <a:rPr kumimoji="0" lang="en-US" altLang="zh-CN" sz="2600" smtClean="0">
                <a:solidFill>
                  <a:schemeClr val="bg1"/>
                </a:solidFill>
              </a:rPr>
              <a:pPr>
                <a:spcBef>
                  <a:spcPct val="0"/>
                </a:spcBef>
                <a:buClrTx/>
                <a:buSzTx/>
                <a:buFontTx/>
                <a:buNone/>
              </a:pPr>
              <a:t>90</a:t>
            </a:fld>
            <a:endParaRPr kumimoji="0" lang="en-US" altLang="zh-CN" sz="2600" smtClean="0">
              <a:solidFill>
                <a:schemeClr val="bg1"/>
              </a:solidFill>
            </a:endParaRPr>
          </a:p>
        </p:txBody>
      </p:sp>
      <p:sp>
        <p:nvSpPr>
          <p:cNvPr id="155651" name="Rectangle 3"/>
          <p:cNvSpPr>
            <a:spLocks noGrp="1" noChangeArrowheads="1"/>
          </p:cNvSpPr>
          <p:nvPr>
            <p:ph type="body" idx="1"/>
          </p:nvPr>
        </p:nvSpPr>
        <p:spPr>
          <a:xfrm>
            <a:off x="755650" y="1981200"/>
            <a:ext cx="8388350" cy="4543425"/>
          </a:xfrm>
        </p:spPr>
        <p:txBody>
          <a:bodyPr/>
          <a:lstStyle/>
          <a:p>
            <a:pPr eaLnBrk="1" hangingPunct="1"/>
            <a:r>
              <a:rPr lang="zh-CN" altLang="en-US" b="1" dirty="0" smtClean="0"/>
              <a:t>软件分析与设计中关于抽象的广泛讨论与总结：</a:t>
            </a:r>
          </a:p>
          <a:p>
            <a:pPr lvl="1" eaLnBrk="1" hangingPunct="1">
              <a:lnSpc>
                <a:spcPct val="110000"/>
              </a:lnSpc>
              <a:buClr>
                <a:srgbClr val="0000FF"/>
              </a:buClr>
              <a:buSzPct val="75000"/>
              <a:buFont typeface="Wingdings" panose="05000000000000000000" pitchFamily="2" charset="2"/>
              <a:buChar char="Ø"/>
            </a:pPr>
            <a:r>
              <a:rPr lang="zh-CN" altLang="en-US" b="1" dirty="0" smtClean="0"/>
              <a:t>抽象与转换的区别：初级程序员的软件开发经历（软件不是简单的手工系统到软件的简单对应转换，而是经过抽象的、效率更高的软件，内含了对系统的优化。）</a:t>
            </a:r>
          </a:p>
          <a:p>
            <a:pPr lvl="1" eaLnBrk="1" hangingPunct="1">
              <a:lnSpc>
                <a:spcPct val="110000"/>
              </a:lnSpc>
              <a:buClr>
                <a:srgbClr val="0000FF"/>
              </a:buClr>
              <a:buSzPct val="75000"/>
              <a:buFont typeface="Wingdings" panose="05000000000000000000" pitchFamily="2" charset="2"/>
              <a:buChar char="Ø"/>
            </a:pPr>
            <a:r>
              <a:rPr lang="zh-CN" altLang="en-US" b="1" dirty="0" smtClean="0"/>
              <a:t>项目早期的软件设计：让某个实体做某件事情。（因为是早期，因而不具体考虑到属性等等细节问题）</a:t>
            </a:r>
          </a:p>
          <a:p>
            <a:pPr lvl="1" eaLnBrk="1" hangingPunct="1">
              <a:lnSpc>
                <a:spcPct val="110000"/>
              </a:lnSpc>
              <a:buClr>
                <a:srgbClr val="0000FF"/>
              </a:buClr>
              <a:buSzPct val="75000"/>
              <a:buFont typeface="Wingdings" panose="05000000000000000000" pitchFamily="2" charset="2"/>
              <a:buChar char="Ø"/>
            </a:pPr>
            <a:r>
              <a:rPr lang="zh-CN" altLang="en-US" b="1" dirty="0" smtClean="0"/>
              <a:t>抽象可以分成不同的层次，于是软件的设计也能够由粗到细。</a:t>
            </a:r>
          </a:p>
          <a:p>
            <a:pPr lvl="1" eaLnBrk="1" hangingPunct="1">
              <a:lnSpc>
                <a:spcPct val="110000"/>
              </a:lnSpc>
              <a:buClr>
                <a:srgbClr val="0000FF"/>
              </a:buClr>
              <a:buSzPct val="75000"/>
              <a:buFont typeface="Wingdings" panose="05000000000000000000" pitchFamily="2" charset="2"/>
              <a:buChar char="Ø"/>
            </a:pPr>
            <a:r>
              <a:rPr lang="zh-CN" altLang="en-US" b="1" u="sng" dirty="0" smtClean="0"/>
              <a:t>软件分析与设计要学会抽象，学会把问题逐步抽象成为类的集合，软件任务就是通过类之间的交互来完成。</a:t>
            </a:r>
          </a:p>
          <a:p>
            <a:pPr eaLnBrk="1" hangingPunct="1"/>
            <a:endParaRPr lang="en-US" altLang="zh-CN" b="1" u="sng" dirty="0" smtClean="0"/>
          </a:p>
        </p:txBody>
      </p:sp>
      <p:sp>
        <p:nvSpPr>
          <p:cNvPr id="155652" name="Rectangle 4"/>
          <p:cNvSpPr>
            <a:spLocks noChangeArrowheads="1"/>
          </p:cNvSpPr>
          <p:nvPr/>
        </p:nvSpPr>
        <p:spPr bwMode="auto">
          <a:xfrm>
            <a:off x="912813" y="392113"/>
            <a:ext cx="80010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0"/>
              </a:spcBef>
              <a:buClrTx/>
              <a:buSzTx/>
              <a:buFontTx/>
              <a:buNone/>
            </a:pPr>
            <a:r>
              <a:rPr lang="en-US" altLang="zh-CN" sz="3200">
                <a:solidFill>
                  <a:schemeClr val="tx2"/>
                </a:solidFill>
              </a:rPr>
              <a:t>Chapter 1  Why Software Engineering</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8E17FDCD-BB9E-4A87-8D31-079DD966BF88}" type="slidenum">
              <a:rPr kumimoji="0" lang="en-US" altLang="zh-CN" sz="2600" smtClean="0">
                <a:solidFill>
                  <a:schemeClr val="bg1"/>
                </a:solidFill>
              </a:rPr>
              <a:pPr>
                <a:spcBef>
                  <a:spcPct val="0"/>
                </a:spcBef>
                <a:buClrTx/>
                <a:buSzTx/>
                <a:buFontTx/>
                <a:buNone/>
              </a:pPr>
              <a:t>91</a:t>
            </a:fld>
            <a:endParaRPr kumimoji="0" lang="en-US" altLang="zh-CN" sz="2600" smtClean="0">
              <a:solidFill>
                <a:schemeClr val="bg1"/>
              </a:solidFill>
            </a:endParaRPr>
          </a:p>
        </p:txBody>
      </p:sp>
      <p:sp>
        <p:nvSpPr>
          <p:cNvPr id="156675" name="Rectangle 2"/>
          <p:cNvSpPr>
            <a:spLocks noGrp="1" noChangeArrowheads="1"/>
          </p:cNvSpPr>
          <p:nvPr>
            <p:ph type="title"/>
          </p:nvPr>
        </p:nvSpPr>
        <p:spPr/>
        <p:txBody>
          <a:bodyPr/>
          <a:lstStyle/>
          <a:p>
            <a:pPr eaLnBrk="1" hangingPunct="1"/>
            <a:r>
              <a:rPr lang="en-US" altLang="zh-CN" sz="3200" smtClean="0"/>
              <a:t>Chapter 1  Why Software Engineering</a:t>
            </a:r>
          </a:p>
        </p:txBody>
      </p:sp>
      <p:sp>
        <p:nvSpPr>
          <p:cNvPr id="156676" name="Rectangle 3"/>
          <p:cNvSpPr>
            <a:spLocks noGrp="1" noChangeArrowheads="1"/>
          </p:cNvSpPr>
          <p:nvPr>
            <p:ph type="body" idx="1"/>
          </p:nvPr>
        </p:nvSpPr>
        <p:spPr>
          <a:xfrm>
            <a:off x="762000" y="1676400"/>
            <a:ext cx="8534400" cy="5181600"/>
          </a:xfrm>
        </p:spPr>
        <p:txBody>
          <a:bodyPr/>
          <a:lstStyle/>
          <a:p>
            <a:pPr eaLnBrk="1" hangingPunct="1">
              <a:lnSpc>
                <a:spcPct val="90000"/>
              </a:lnSpc>
              <a:buFontTx/>
              <a:buNone/>
            </a:pPr>
            <a:r>
              <a:rPr lang="en-US" altLang="zh-CN" sz="2400" b="1" dirty="0" smtClean="0">
                <a:solidFill>
                  <a:srgbClr val="000000"/>
                </a:solidFill>
                <a:sym typeface="Wingdings 2" panose="05020102010507070707" pitchFamily="18" charset="2"/>
              </a:rPr>
              <a:t> </a:t>
            </a:r>
            <a:r>
              <a:rPr lang="en-US" altLang="zh-CN" sz="2400" b="1" dirty="0" smtClean="0"/>
              <a:t>Analysis and design methods and </a:t>
            </a:r>
            <a:r>
              <a:rPr lang="en-US" altLang="zh-CN" sz="2400" b="1" u="sng" dirty="0" smtClean="0">
                <a:solidFill>
                  <a:srgbClr val="0000FF"/>
                </a:solidFill>
              </a:rPr>
              <a:t>notation</a:t>
            </a:r>
            <a:r>
              <a:rPr lang="en-US" altLang="zh-CN" sz="2400" b="1" dirty="0" smtClean="0"/>
              <a:t>s</a:t>
            </a:r>
          </a:p>
          <a:p>
            <a:pPr eaLnBrk="1" hangingPunct="1">
              <a:lnSpc>
                <a:spcPct val="90000"/>
              </a:lnSpc>
              <a:buFontTx/>
              <a:buNone/>
            </a:pPr>
            <a:r>
              <a:rPr lang="en-US" altLang="zh-CN" sz="2400" b="1" dirty="0" smtClean="0"/>
              <a:t>     </a:t>
            </a:r>
            <a:r>
              <a:rPr lang="zh-CN" altLang="en-US" sz="2400" b="1" dirty="0" smtClean="0"/>
              <a:t>（分析、设计方法和</a:t>
            </a:r>
            <a:r>
              <a:rPr lang="zh-CN" altLang="en-US" sz="2400" b="1" u="sng" dirty="0" smtClean="0">
                <a:solidFill>
                  <a:srgbClr val="0000FF"/>
                </a:solidFill>
              </a:rPr>
              <a:t>符号描述系统</a:t>
            </a:r>
            <a:r>
              <a:rPr lang="zh-CN" altLang="en-US" sz="2400" b="1" dirty="0" smtClean="0"/>
              <a:t>）</a:t>
            </a:r>
            <a:r>
              <a:rPr lang="en-US" altLang="zh-CN" sz="2400" b="1" dirty="0" smtClean="0"/>
              <a:t>(</a:t>
            </a:r>
            <a:r>
              <a:rPr lang="zh-CN" altLang="en-US" sz="2400" b="1" dirty="0" smtClean="0"/>
              <a:t>建模原语</a:t>
            </a:r>
            <a:r>
              <a:rPr lang="en-US" altLang="zh-CN" sz="2400" b="1" dirty="0" smtClean="0"/>
              <a:t>/</a:t>
            </a:r>
            <a:r>
              <a:rPr lang="zh-CN" altLang="en-US" sz="2400" b="1" dirty="0" smtClean="0"/>
              <a:t>表示法</a:t>
            </a:r>
            <a:r>
              <a:rPr lang="en-US" altLang="zh-CN" sz="2400" b="1" dirty="0" smtClean="0"/>
              <a:t>)</a:t>
            </a:r>
          </a:p>
          <a:p>
            <a:pPr eaLnBrk="1" hangingPunct="1">
              <a:lnSpc>
                <a:spcPct val="90000"/>
              </a:lnSpc>
              <a:buFontTx/>
              <a:buNone/>
            </a:pPr>
            <a:r>
              <a:rPr lang="en-US" altLang="zh-CN" b="1" dirty="0" smtClean="0"/>
              <a:t>   </a:t>
            </a:r>
            <a:r>
              <a:rPr lang="en-US" altLang="zh-CN" sz="2400" b="1" dirty="0" smtClean="0"/>
              <a:t>A: class assignment(</a:t>
            </a:r>
            <a:r>
              <a:rPr lang="zh-CN" altLang="en-US" sz="2400" b="1" dirty="0" smtClean="0"/>
              <a:t>班级练习</a:t>
            </a:r>
            <a:r>
              <a:rPr lang="en-US" altLang="zh-CN" sz="2400" b="1" dirty="0" smtClean="0"/>
              <a:t>): informal description </a:t>
            </a:r>
          </a:p>
          <a:p>
            <a:pPr eaLnBrk="1" hangingPunct="1">
              <a:lnSpc>
                <a:spcPct val="90000"/>
              </a:lnSpc>
              <a:buFontTx/>
              <a:buNone/>
            </a:pPr>
            <a:r>
              <a:rPr lang="en-US" altLang="zh-CN" sz="2400" b="1" dirty="0" smtClean="0"/>
              <a:t>    B: developing </a:t>
            </a:r>
            <a:r>
              <a:rPr lang="en-US" altLang="zh-CN" sz="2000" b="1" dirty="0" smtClean="0"/>
              <a:t>COTS</a:t>
            </a:r>
            <a:r>
              <a:rPr lang="en-US" altLang="zh-CN" sz="2400" b="1" dirty="0" smtClean="0"/>
              <a:t> in team work:</a:t>
            </a:r>
          </a:p>
          <a:p>
            <a:pPr eaLnBrk="1" hangingPunct="1">
              <a:lnSpc>
                <a:spcPct val="90000"/>
              </a:lnSpc>
              <a:buFontTx/>
              <a:buNone/>
            </a:pPr>
            <a:r>
              <a:rPr lang="en-US" altLang="zh-CN" sz="2400" b="1" dirty="0" smtClean="0">
                <a:solidFill>
                  <a:srgbClr val="0000FF"/>
                </a:solidFill>
              </a:rPr>
              <a:t>        ------</a:t>
            </a:r>
            <a:r>
              <a:rPr lang="en-US" altLang="zh-CN" sz="2400" b="1" u="sng" dirty="0" smtClean="0">
                <a:solidFill>
                  <a:srgbClr val="0000FF"/>
                </a:solidFill>
              </a:rPr>
              <a:t>use standard notation</a:t>
            </a:r>
            <a:r>
              <a:rPr lang="en-US" altLang="zh-CN" sz="2400" b="1" dirty="0" smtClean="0"/>
              <a:t>, just like a architect does</a:t>
            </a:r>
          </a:p>
          <a:p>
            <a:pPr eaLnBrk="1" hangingPunct="1">
              <a:lnSpc>
                <a:spcPct val="90000"/>
              </a:lnSpc>
              <a:buFontTx/>
              <a:buNone/>
            </a:pPr>
            <a:r>
              <a:rPr lang="en-US" altLang="zh-CN" sz="2400" b="1" dirty="0" smtClean="0"/>
              <a:t>              (</a:t>
            </a:r>
            <a:r>
              <a:rPr lang="zh-CN" altLang="en-US" sz="2400" b="1" dirty="0" smtClean="0"/>
              <a:t>采用标准的符号表示系统</a:t>
            </a:r>
            <a:r>
              <a:rPr lang="en-US" altLang="zh-CN" sz="2400" b="1" dirty="0" smtClean="0"/>
              <a:t>)</a:t>
            </a:r>
          </a:p>
          <a:p>
            <a:pPr eaLnBrk="1" hangingPunct="1">
              <a:lnSpc>
                <a:spcPct val="90000"/>
              </a:lnSpc>
              <a:buFontTx/>
              <a:buNone/>
            </a:pPr>
            <a:r>
              <a:rPr lang="en-US" altLang="zh-CN" sz="2400" b="1" dirty="0" smtClean="0"/>
              <a:t>        importance:</a:t>
            </a:r>
          </a:p>
          <a:p>
            <a:pPr eaLnBrk="1" hangingPunct="1">
              <a:lnSpc>
                <a:spcPts val="2500"/>
              </a:lnSpc>
              <a:buFontTx/>
              <a:buNone/>
            </a:pPr>
            <a:r>
              <a:rPr lang="en-US" altLang="zh-CN" sz="2400" b="1" dirty="0" smtClean="0"/>
              <a:t>           X: help communication (</a:t>
            </a:r>
            <a:r>
              <a:rPr lang="zh-CN" altLang="en-US" sz="2400" b="1" dirty="0" smtClean="0"/>
              <a:t>利于交流</a:t>
            </a:r>
            <a:r>
              <a:rPr lang="en-US" altLang="zh-CN" sz="2400" b="1" dirty="0" smtClean="0"/>
              <a:t>)</a:t>
            </a:r>
          </a:p>
          <a:p>
            <a:pPr eaLnBrk="1" hangingPunct="1">
              <a:lnSpc>
                <a:spcPts val="2500"/>
              </a:lnSpc>
              <a:buFontTx/>
              <a:buNone/>
            </a:pPr>
            <a:r>
              <a:rPr lang="en-US" altLang="zh-CN" sz="2400" b="1" dirty="0" smtClean="0"/>
              <a:t>           Y: build model and check them for completeness</a:t>
            </a:r>
          </a:p>
          <a:p>
            <a:pPr eaLnBrk="1" hangingPunct="1">
              <a:lnSpc>
                <a:spcPts val="2500"/>
              </a:lnSpc>
              <a:buFontTx/>
              <a:buNone/>
            </a:pPr>
            <a:r>
              <a:rPr lang="en-US" altLang="zh-CN" sz="2400" b="1" dirty="0" smtClean="0"/>
              <a:t>             and consistency(</a:t>
            </a:r>
            <a:r>
              <a:rPr lang="zh-CN" altLang="en-US" sz="2400" b="1" dirty="0" smtClean="0"/>
              <a:t>利于建模并检查其完整性和一致性</a:t>
            </a:r>
            <a:r>
              <a:rPr lang="en-US" altLang="zh-CN" sz="2400" b="1" dirty="0" smtClean="0"/>
              <a:t>)</a:t>
            </a:r>
          </a:p>
          <a:p>
            <a:pPr eaLnBrk="1" hangingPunct="1">
              <a:lnSpc>
                <a:spcPts val="2500"/>
              </a:lnSpc>
              <a:buFontTx/>
              <a:buNone/>
            </a:pPr>
            <a:r>
              <a:rPr lang="en-US" altLang="zh-CN" sz="2400" b="1" dirty="0" smtClean="0"/>
              <a:t>           Z: reuse requirements and design components </a:t>
            </a:r>
          </a:p>
          <a:p>
            <a:pPr eaLnBrk="1" hangingPunct="1">
              <a:lnSpc>
                <a:spcPts val="2500"/>
              </a:lnSpc>
              <a:buFontTx/>
              <a:buNone/>
            </a:pPr>
            <a:r>
              <a:rPr lang="en-US" altLang="zh-CN" sz="2400" dirty="0" smtClean="0"/>
              <a:t>                </a:t>
            </a:r>
            <a:r>
              <a:rPr lang="en-US" altLang="zh-CN" sz="2400" b="1" dirty="0" smtClean="0"/>
              <a:t>(</a:t>
            </a:r>
            <a:r>
              <a:rPr lang="zh-CN" altLang="en-US" sz="2400" b="1" dirty="0" smtClean="0"/>
              <a:t>易于对需求和设计部件进行重用</a:t>
            </a:r>
            <a:r>
              <a:rPr lang="en-US" altLang="zh-CN" sz="2400" b="1" dirty="0" smtClean="0"/>
              <a:t>)</a:t>
            </a:r>
          </a:p>
          <a:p>
            <a:pPr eaLnBrk="1" hangingPunct="1">
              <a:lnSpc>
                <a:spcPct val="90000"/>
              </a:lnSpc>
              <a:buFontTx/>
              <a:buNone/>
            </a:pPr>
            <a:r>
              <a:rPr lang="en-US" altLang="zh-CN" sz="2400" b="1" dirty="0" smtClean="0"/>
              <a:t>  C: </a:t>
            </a:r>
            <a:r>
              <a:rPr lang="zh-CN" altLang="en-US" sz="2400" b="1" dirty="0" smtClean="0"/>
              <a:t>软件工程应用符号描述系统：力图实现分析设计的</a:t>
            </a:r>
            <a:r>
              <a:rPr lang="zh-CN" altLang="en-US" sz="2400" b="1" dirty="0" smtClean="0">
                <a:solidFill>
                  <a:srgbClr val="0000FF"/>
                </a:solidFill>
              </a:rPr>
              <a:t>可视化</a:t>
            </a:r>
            <a:r>
              <a:rPr lang="zh-CN" altLang="en-US" sz="2400" b="1" dirty="0" smtClean="0"/>
              <a:t>。</a:t>
            </a:r>
            <a:endParaRPr lang="en-US" altLang="zh-CN" sz="2400" b="1" dirty="0" smtClean="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FEF58654-7AD0-4E24-9B42-81F0E10A205D}" type="slidenum">
              <a:rPr kumimoji="0" lang="en-US" altLang="zh-CN" sz="2600" smtClean="0">
                <a:solidFill>
                  <a:schemeClr val="bg1"/>
                </a:solidFill>
              </a:rPr>
              <a:pPr>
                <a:spcBef>
                  <a:spcPct val="0"/>
                </a:spcBef>
                <a:buClrTx/>
                <a:buSzTx/>
                <a:buFontTx/>
                <a:buNone/>
              </a:pPr>
              <a:t>92</a:t>
            </a:fld>
            <a:endParaRPr kumimoji="0" lang="en-US" altLang="zh-CN" sz="2600" smtClean="0">
              <a:solidFill>
                <a:schemeClr val="bg1"/>
              </a:solidFill>
            </a:endParaRPr>
          </a:p>
        </p:txBody>
      </p:sp>
      <p:sp>
        <p:nvSpPr>
          <p:cNvPr id="158723" name="Rectangle 2"/>
          <p:cNvSpPr>
            <a:spLocks noGrp="1" noChangeArrowheads="1"/>
          </p:cNvSpPr>
          <p:nvPr>
            <p:ph type="title"/>
          </p:nvPr>
        </p:nvSpPr>
        <p:spPr/>
        <p:txBody>
          <a:bodyPr/>
          <a:lstStyle/>
          <a:p>
            <a:pPr eaLnBrk="1" hangingPunct="1"/>
            <a:r>
              <a:rPr lang="en-US" altLang="zh-CN" sz="3200" smtClean="0"/>
              <a:t>Chapter 1  Why Software Engineering</a:t>
            </a:r>
          </a:p>
        </p:txBody>
      </p:sp>
      <p:sp>
        <p:nvSpPr>
          <p:cNvPr id="158724" name="Rectangle 3"/>
          <p:cNvSpPr>
            <a:spLocks noGrp="1" noChangeArrowheads="1"/>
          </p:cNvSpPr>
          <p:nvPr>
            <p:ph type="body" idx="1"/>
          </p:nvPr>
        </p:nvSpPr>
        <p:spPr>
          <a:xfrm>
            <a:off x="762000" y="1752600"/>
            <a:ext cx="8382000" cy="5105400"/>
          </a:xfrm>
        </p:spPr>
        <p:txBody>
          <a:bodyPr/>
          <a:lstStyle/>
          <a:p>
            <a:pPr eaLnBrk="1" hangingPunct="1">
              <a:lnSpc>
                <a:spcPct val="80000"/>
              </a:lnSpc>
              <a:buFont typeface="Wingdings 2" panose="05020102010507070707" pitchFamily="18" charset="2"/>
              <a:buNone/>
            </a:pPr>
            <a:r>
              <a:rPr lang="en-US" altLang="zh-CN" sz="2400" b="1" smtClean="0">
                <a:solidFill>
                  <a:srgbClr val="000000"/>
                </a:solidFill>
                <a:sym typeface="Wingdings 2" panose="05020102010507070707" pitchFamily="18" charset="2"/>
              </a:rPr>
              <a:t></a:t>
            </a:r>
            <a:r>
              <a:rPr lang="en-US" altLang="zh-CN" sz="2400" b="1" smtClean="0"/>
              <a:t> User interface prototyping</a:t>
            </a:r>
            <a:r>
              <a:rPr lang="zh-CN" altLang="en-US" sz="2400" b="1" smtClean="0"/>
              <a:t>（用户界面原型化）</a:t>
            </a:r>
          </a:p>
          <a:p>
            <a:pPr eaLnBrk="1" hangingPunct="1">
              <a:lnSpc>
                <a:spcPct val="80000"/>
              </a:lnSpc>
              <a:buFont typeface="Wingdings 2" panose="05020102010507070707" pitchFamily="18" charset="2"/>
              <a:buNone/>
            </a:pPr>
            <a:r>
              <a:rPr lang="zh-CN" altLang="en-US" sz="2400" b="1" smtClean="0"/>
              <a:t>    </a:t>
            </a:r>
            <a:r>
              <a:rPr lang="en-US" altLang="zh-CN" sz="2400" b="1" smtClean="0"/>
              <a:t>A:</a:t>
            </a:r>
            <a:r>
              <a:rPr lang="en-US" altLang="zh-CN" sz="2400" b="1" u="sng" smtClean="0">
                <a:solidFill>
                  <a:srgbClr val="FF0066"/>
                </a:solidFill>
              </a:rPr>
              <a:t>prototyping</a:t>
            </a:r>
            <a:r>
              <a:rPr lang="en-US" altLang="zh-CN" sz="2400" b="1" smtClean="0"/>
              <a:t>: </a:t>
            </a:r>
            <a:r>
              <a:rPr lang="zh-CN" altLang="en-US" sz="2400" b="1" smtClean="0"/>
              <a:t>建立系统的</a:t>
            </a:r>
            <a:r>
              <a:rPr lang="zh-CN" altLang="en-US" sz="2400" b="1" u="sng" smtClean="0">
                <a:solidFill>
                  <a:srgbClr val="0000FF"/>
                </a:solidFill>
              </a:rPr>
              <a:t>小型版</a:t>
            </a:r>
            <a:r>
              <a:rPr lang="en-US" altLang="zh-CN" sz="2400" b="1" smtClean="0"/>
              <a:t>, </a:t>
            </a:r>
            <a:r>
              <a:rPr lang="zh-CN" altLang="en-US" sz="2400" b="1" smtClean="0"/>
              <a:t>通常具有有限的关键</a:t>
            </a:r>
          </a:p>
          <a:p>
            <a:pPr eaLnBrk="1" hangingPunct="1">
              <a:lnSpc>
                <a:spcPct val="80000"/>
              </a:lnSpc>
              <a:buFont typeface="Wingdings 2" panose="05020102010507070707" pitchFamily="18" charset="2"/>
              <a:buNone/>
            </a:pPr>
            <a:r>
              <a:rPr lang="zh-CN" altLang="en-US" sz="2400" b="1" smtClean="0"/>
              <a:t>                              功能</a:t>
            </a:r>
            <a:r>
              <a:rPr lang="en-US" altLang="zh-CN" sz="2400" b="1" smtClean="0"/>
              <a:t>,</a:t>
            </a:r>
            <a:r>
              <a:rPr lang="zh-CN" altLang="en-US" sz="2400" b="1" smtClean="0"/>
              <a:t>以利于用户评价和选择 </a:t>
            </a:r>
          </a:p>
          <a:p>
            <a:pPr eaLnBrk="1" hangingPunct="1">
              <a:lnSpc>
                <a:spcPct val="80000"/>
              </a:lnSpc>
              <a:buFont typeface="Wingdings 2" panose="05020102010507070707" pitchFamily="18" charset="2"/>
              <a:buNone/>
            </a:pPr>
            <a:r>
              <a:rPr lang="zh-CN" altLang="en-US" sz="2400" b="1" smtClean="0"/>
              <a:t>    </a:t>
            </a:r>
            <a:r>
              <a:rPr lang="en-US" altLang="zh-CN" sz="2400" b="1" smtClean="0"/>
              <a:t>B:Role(</a:t>
            </a:r>
            <a:r>
              <a:rPr lang="zh-CN" altLang="en-US" sz="2400" b="1" smtClean="0"/>
              <a:t>作用</a:t>
            </a:r>
            <a:r>
              <a:rPr lang="en-US" altLang="zh-CN" sz="2400" b="1" smtClean="0"/>
              <a:t>)  X:identify the key requirement (</a:t>
            </a:r>
            <a:r>
              <a:rPr lang="zh-CN" altLang="en-US" sz="2400" b="1" smtClean="0"/>
              <a:t>关键需求</a:t>
            </a:r>
            <a:r>
              <a:rPr lang="en-US" altLang="zh-CN" sz="2400" b="1" smtClean="0"/>
              <a:t>)</a:t>
            </a:r>
          </a:p>
          <a:p>
            <a:pPr eaLnBrk="1" hangingPunct="1">
              <a:lnSpc>
                <a:spcPct val="80000"/>
              </a:lnSpc>
              <a:buFont typeface="Wingdings 2" panose="05020102010507070707" pitchFamily="18" charset="2"/>
              <a:buNone/>
            </a:pPr>
            <a:r>
              <a:rPr lang="en-US" altLang="zh-CN" sz="2400" b="1" smtClean="0"/>
              <a:t>                            Y:demonstrate feasibility(</a:t>
            </a:r>
            <a:r>
              <a:rPr lang="zh-CN" altLang="en-US" sz="2400" b="1" smtClean="0"/>
              <a:t>可行性</a:t>
            </a:r>
            <a:r>
              <a:rPr lang="en-US" altLang="zh-CN" sz="2400" b="1" smtClean="0"/>
              <a:t>)</a:t>
            </a:r>
          </a:p>
          <a:p>
            <a:pPr eaLnBrk="1" hangingPunct="1">
              <a:lnSpc>
                <a:spcPct val="80000"/>
              </a:lnSpc>
              <a:buFont typeface="Wingdings 2" panose="05020102010507070707" pitchFamily="18" charset="2"/>
              <a:buNone/>
            </a:pPr>
            <a:r>
              <a:rPr lang="en-US" altLang="zh-CN" sz="2400" b="1" smtClean="0"/>
              <a:t>    C:Note(</a:t>
            </a:r>
            <a:r>
              <a:rPr lang="zh-CN" altLang="en-US" sz="2400" b="1" smtClean="0"/>
              <a:t>说明</a:t>
            </a:r>
            <a:r>
              <a:rPr lang="en-US" altLang="zh-CN" sz="2400" b="1" smtClean="0"/>
              <a:t>) X:prototyping     iterative process</a:t>
            </a:r>
          </a:p>
          <a:p>
            <a:pPr eaLnBrk="1" hangingPunct="1">
              <a:lnSpc>
                <a:spcPct val="80000"/>
              </a:lnSpc>
              <a:buFont typeface="Wingdings 2" panose="05020102010507070707" pitchFamily="18" charset="2"/>
              <a:buNone/>
            </a:pPr>
            <a:r>
              <a:rPr lang="en-US" altLang="zh-CN" sz="2400" b="1" smtClean="0"/>
              <a:t>                 Y:prototyping     to </a:t>
            </a:r>
            <a:r>
              <a:rPr lang="en-US" altLang="zh-CN" sz="2000" b="1" smtClean="0"/>
              <a:t>design a good user interface</a:t>
            </a:r>
          </a:p>
          <a:p>
            <a:pPr eaLnBrk="1" hangingPunct="1">
              <a:lnSpc>
                <a:spcPct val="80000"/>
              </a:lnSpc>
              <a:buFont typeface="Wingdings 2" panose="05020102010507070707" pitchFamily="18" charset="2"/>
              <a:buChar char="m"/>
            </a:pPr>
            <a:r>
              <a:rPr lang="en-US" altLang="zh-CN" sz="2400" b="1" smtClean="0"/>
              <a:t>Software architecture</a:t>
            </a:r>
            <a:r>
              <a:rPr lang="zh-CN" altLang="en-US" sz="2400" b="1" smtClean="0"/>
              <a:t>（软件体系结构）</a:t>
            </a:r>
          </a:p>
          <a:p>
            <a:pPr eaLnBrk="1" hangingPunct="1">
              <a:lnSpc>
                <a:spcPct val="80000"/>
              </a:lnSpc>
              <a:buFont typeface="Wingdings 2" panose="05020102010507070707" pitchFamily="18" charset="2"/>
              <a:buNone/>
            </a:pPr>
            <a:r>
              <a:rPr lang="zh-CN" altLang="en-US" sz="2400" b="1" smtClean="0"/>
              <a:t>   </a:t>
            </a:r>
            <a:r>
              <a:rPr lang="en-US" altLang="zh-CN" sz="2400" b="1" smtClean="0"/>
              <a:t>A: definition: </a:t>
            </a:r>
            <a:r>
              <a:rPr lang="zh-CN" altLang="en-US" sz="2400" b="1" smtClean="0"/>
              <a:t>定义一组体系结构单元及其相互关系集来描述软件系统。</a:t>
            </a:r>
          </a:p>
          <a:p>
            <a:pPr eaLnBrk="1" hangingPunct="1">
              <a:lnSpc>
                <a:spcPct val="80000"/>
              </a:lnSpc>
              <a:buFont typeface="Wingdings 2" panose="05020102010507070707" pitchFamily="18" charset="2"/>
              <a:buNone/>
            </a:pPr>
            <a:r>
              <a:rPr lang="zh-CN" altLang="en-US" sz="2400" b="1" smtClean="0"/>
              <a:t>   </a:t>
            </a:r>
            <a:r>
              <a:rPr lang="en-US" altLang="zh-CN" sz="2400" b="1" smtClean="0"/>
              <a:t>B: explain: </a:t>
            </a:r>
            <a:r>
              <a:rPr lang="zh-CN" altLang="en-US" sz="2400" b="1" smtClean="0"/>
              <a:t>一个系统可由</a:t>
            </a:r>
            <a:r>
              <a:rPr lang="zh-CN" altLang="en-US" sz="2400" b="1" u="sng" smtClean="0">
                <a:solidFill>
                  <a:srgbClr val="0000FF"/>
                </a:solidFill>
              </a:rPr>
              <a:t>不同的体系结构</a:t>
            </a:r>
            <a:r>
              <a:rPr lang="zh-CN" altLang="en-US" sz="2400" b="1" smtClean="0"/>
              <a:t>来组成之。</a:t>
            </a:r>
          </a:p>
          <a:p>
            <a:pPr eaLnBrk="1" hangingPunct="1">
              <a:lnSpc>
                <a:spcPct val="80000"/>
              </a:lnSpc>
              <a:buFont typeface="Wingdings 2" panose="05020102010507070707" pitchFamily="18" charset="2"/>
              <a:buNone/>
            </a:pPr>
            <a:r>
              <a:rPr lang="zh-CN" altLang="en-US" sz="2400" b="1" smtClean="0"/>
              <a:t>   </a:t>
            </a:r>
            <a:r>
              <a:rPr lang="en-US" altLang="zh-CN" sz="2400" b="1" smtClean="0"/>
              <a:t>C:importance X:ease(</a:t>
            </a:r>
            <a:r>
              <a:rPr lang="zh-CN" altLang="en-US" sz="2400" b="1" smtClean="0"/>
              <a:t>简化</a:t>
            </a:r>
            <a:r>
              <a:rPr lang="en-US" altLang="zh-CN" sz="2400" b="1" smtClean="0"/>
              <a:t>) the </a:t>
            </a:r>
            <a:r>
              <a:rPr lang="en-US" altLang="zh-CN" sz="2000" b="1" smtClean="0"/>
              <a:t>implementing</a:t>
            </a:r>
            <a:r>
              <a:rPr lang="en-US" altLang="zh-CN" sz="2400" b="1" smtClean="0"/>
              <a:t> </a:t>
            </a:r>
            <a:r>
              <a:rPr lang="en-US" altLang="zh-CN" sz="2000" b="1" smtClean="0"/>
              <a:t>and testing</a:t>
            </a:r>
          </a:p>
          <a:p>
            <a:pPr eaLnBrk="1" hangingPunct="1">
              <a:lnSpc>
                <a:spcPct val="80000"/>
              </a:lnSpc>
              <a:buFont typeface="Wingdings 2" panose="05020102010507070707" pitchFamily="18" charset="2"/>
              <a:buNone/>
            </a:pPr>
            <a:r>
              <a:rPr lang="en-US" altLang="zh-CN" sz="2400" b="1" smtClean="0"/>
              <a:t>                            Y:improve the effectiveness(</a:t>
            </a:r>
            <a:r>
              <a:rPr lang="zh-CN" altLang="en-US" sz="2400" b="1" smtClean="0"/>
              <a:t>效益</a:t>
            </a:r>
            <a:r>
              <a:rPr lang="en-US" altLang="zh-CN" sz="2400" b="1" smtClean="0"/>
              <a:t>) of</a:t>
            </a:r>
          </a:p>
          <a:p>
            <a:pPr eaLnBrk="1" hangingPunct="1">
              <a:lnSpc>
                <a:spcPct val="80000"/>
              </a:lnSpc>
              <a:buFont typeface="Wingdings 2" panose="05020102010507070707" pitchFamily="18" charset="2"/>
              <a:buNone/>
            </a:pPr>
            <a:r>
              <a:rPr lang="en-US" altLang="zh-CN" sz="2400" b="1" smtClean="0"/>
              <a:t>                               maintenance and changing(</a:t>
            </a:r>
            <a:r>
              <a:rPr lang="zh-CN" altLang="en-US" sz="2400" b="1" smtClean="0"/>
              <a:t>变更</a:t>
            </a:r>
            <a:r>
              <a:rPr lang="en-US" altLang="zh-CN" sz="2400" b="1" smtClean="0"/>
              <a:t>)</a:t>
            </a:r>
          </a:p>
        </p:txBody>
      </p:sp>
      <p:sp>
        <p:nvSpPr>
          <p:cNvPr id="158725" name="Line 4"/>
          <p:cNvSpPr>
            <a:spLocks noChangeShapeType="1"/>
          </p:cNvSpPr>
          <p:nvPr/>
        </p:nvSpPr>
        <p:spPr bwMode="auto">
          <a:xfrm>
            <a:off x="5076825" y="3789363"/>
            <a:ext cx="38100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8726" name="Line 5"/>
          <p:cNvSpPr>
            <a:spLocks noChangeShapeType="1"/>
          </p:cNvSpPr>
          <p:nvPr/>
        </p:nvSpPr>
        <p:spPr bwMode="auto">
          <a:xfrm>
            <a:off x="4284663" y="4149725"/>
            <a:ext cx="38100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4278" name="AutoShape 6"/>
          <p:cNvSpPr>
            <a:spLocks noChangeArrowheads="1"/>
          </p:cNvSpPr>
          <p:nvPr/>
        </p:nvSpPr>
        <p:spPr bwMode="auto">
          <a:xfrm>
            <a:off x="2987675" y="3167063"/>
            <a:ext cx="5943600" cy="838200"/>
          </a:xfrm>
          <a:prstGeom prst="wedgeEllipseCallout">
            <a:avLst>
              <a:gd name="adj1" fmla="val -12741"/>
              <a:gd name="adj2" fmla="val 86366"/>
            </a:avLst>
          </a:prstGeom>
          <a:gradFill rotWithShape="0">
            <a:gsLst>
              <a:gs pos="0">
                <a:srgbClr val="C0C0C0"/>
              </a:gs>
              <a:gs pos="50000">
                <a:srgbClr val="FFFFFF"/>
              </a:gs>
              <a:gs pos="100000">
                <a:srgbClr val="C0C0C0"/>
              </a:gs>
            </a:gsLst>
            <a:lin ang="18900000" scaled="1"/>
          </a:gradFill>
          <a:ln w="28575">
            <a:solidFill>
              <a:srgbClr val="800080"/>
            </a:solidFill>
            <a:miter lim="800000"/>
            <a:headEnd/>
            <a:tailEnd/>
          </a:ln>
        </p:spPr>
        <p:txBody>
          <a:bodyPr/>
          <a:lstStyle>
            <a:lvl1pPr marL="1709738" indent="-1709738">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2400" i="1">
                <a:solidFill>
                  <a:srgbClr val="0000FF"/>
                </a:solidFill>
                <a:latin typeface="Times New Roman" panose="02020603050405020304" pitchFamily="18" charset="0"/>
              </a:rPr>
              <a:t>难以评价不同体系结构的优劣</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3" fill="hold" grpId="0" nodeType="clickEffect">
                                  <p:stCondLst>
                                    <p:cond delay="0"/>
                                  </p:stCondLst>
                                  <p:childTnLst>
                                    <p:set>
                                      <p:cBhvr>
                                        <p:cTn id="6" dur="1" fill="hold">
                                          <p:stCondLst>
                                            <p:cond delay="0"/>
                                          </p:stCondLst>
                                        </p:cTn>
                                        <p:tgtEl>
                                          <p:spTgt spid="54278"/>
                                        </p:tgtEl>
                                        <p:attrNameLst>
                                          <p:attrName>style.visibility</p:attrName>
                                        </p:attrNameLst>
                                      </p:cBhvr>
                                      <p:to>
                                        <p:strVal val="visible"/>
                                      </p:to>
                                    </p:set>
                                    <p:animEffect transition="in" filter="strips(upRight)">
                                      <p:cBhvr>
                                        <p:cTn id="7" dur="500"/>
                                        <p:tgtEl>
                                          <p:spTgt spid="54278"/>
                                        </p:tgtEl>
                                      </p:cBhvr>
                                    </p:animEffect>
                                  </p:childTnLst>
                                  <p:subTnLst>
                                    <p:audio>
                                      <p:cMediaNode>
                                        <p:cTn display="0" masterRel="sameClick">
                                          <p:stCondLst>
                                            <p:cond evt="begin" delay="0">
                                              <p:tn val="5"/>
                                            </p:cond>
                                          </p:stCondLst>
                                          <p:endCondLst>
                                            <p:cond evt="onStopAudio" delay="0">
                                              <p:tgtEl>
                                                <p:sldTgt/>
                                              </p:tgtEl>
                                            </p:cond>
                                          </p:endCondLst>
                                        </p:cTn>
                                        <p:tgtEl>
                                          <p:sndTgt r:embed="rId3"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8" grpId="0" animBg="1" autoUpdateAnimBg="0"/>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917FD29C-D862-48F6-9483-ABC8484BDE73}" type="slidenum">
              <a:rPr kumimoji="0" lang="en-US" altLang="zh-CN" sz="2600" smtClean="0">
                <a:solidFill>
                  <a:schemeClr val="bg1"/>
                </a:solidFill>
              </a:rPr>
              <a:pPr>
                <a:spcBef>
                  <a:spcPct val="0"/>
                </a:spcBef>
                <a:buClrTx/>
                <a:buSzTx/>
                <a:buFontTx/>
                <a:buNone/>
              </a:pPr>
              <a:t>93</a:t>
            </a:fld>
            <a:endParaRPr kumimoji="0" lang="en-US" altLang="zh-CN" sz="2600" smtClean="0">
              <a:solidFill>
                <a:schemeClr val="bg1"/>
              </a:solidFill>
            </a:endParaRPr>
          </a:p>
        </p:txBody>
      </p:sp>
      <p:sp>
        <p:nvSpPr>
          <p:cNvPr id="160771" name="Rectangle 2"/>
          <p:cNvSpPr>
            <a:spLocks noGrp="1" noChangeArrowheads="1"/>
          </p:cNvSpPr>
          <p:nvPr>
            <p:ph type="title"/>
          </p:nvPr>
        </p:nvSpPr>
        <p:spPr/>
        <p:txBody>
          <a:bodyPr/>
          <a:lstStyle/>
          <a:p>
            <a:pPr eaLnBrk="1" hangingPunct="1"/>
            <a:r>
              <a:rPr lang="en-US" altLang="zh-CN" sz="3200" smtClean="0"/>
              <a:t>Chapter 1  Why Software Engineering</a:t>
            </a:r>
          </a:p>
        </p:txBody>
      </p:sp>
      <p:sp>
        <p:nvSpPr>
          <p:cNvPr id="160772" name="Rectangle 3"/>
          <p:cNvSpPr>
            <a:spLocks noGrp="1" noChangeArrowheads="1"/>
          </p:cNvSpPr>
          <p:nvPr>
            <p:ph type="body" idx="1"/>
          </p:nvPr>
        </p:nvSpPr>
        <p:spPr>
          <a:xfrm>
            <a:off x="762000" y="1676400"/>
            <a:ext cx="8382000" cy="5181600"/>
          </a:xfrm>
        </p:spPr>
        <p:txBody>
          <a:bodyPr/>
          <a:lstStyle/>
          <a:p>
            <a:pPr eaLnBrk="1" hangingPunct="1">
              <a:buFontTx/>
              <a:buNone/>
            </a:pPr>
            <a:r>
              <a:rPr lang="en-US" altLang="zh-CN" sz="2400" b="1" dirty="0" smtClean="0"/>
              <a:t>D: construction: subunits + maps(describe all relations</a:t>
            </a:r>
          </a:p>
          <a:p>
            <a:pPr eaLnBrk="1" hangingPunct="1">
              <a:buFontTx/>
              <a:buNone/>
            </a:pPr>
            <a:r>
              <a:rPr lang="en-US" altLang="zh-CN" sz="2400" b="1" dirty="0" smtClean="0"/>
              <a:t>                                                           between subunits)</a:t>
            </a:r>
          </a:p>
          <a:p>
            <a:pPr eaLnBrk="1" hangingPunct="1">
              <a:buFontTx/>
              <a:buNone/>
            </a:pPr>
            <a:r>
              <a:rPr lang="en-US" altLang="zh-CN" sz="2400" b="1" dirty="0" smtClean="0"/>
              <a:t>                 (</a:t>
            </a:r>
            <a:r>
              <a:rPr lang="zh-CN" altLang="en-US" sz="2400" b="1" dirty="0" smtClean="0">
                <a:solidFill>
                  <a:srgbClr val="FF0066"/>
                </a:solidFill>
              </a:rPr>
              <a:t>构成</a:t>
            </a:r>
            <a:r>
              <a:rPr lang="en-US" altLang="zh-CN" sz="2400" b="1" dirty="0" smtClean="0">
                <a:solidFill>
                  <a:srgbClr val="FF0066"/>
                </a:solidFill>
              </a:rPr>
              <a:t>: </a:t>
            </a:r>
            <a:r>
              <a:rPr lang="zh-CN" altLang="en-US" sz="2400" b="1" dirty="0" smtClean="0">
                <a:solidFill>
                  <a:srgbClr val="FF0066"/>
                </a:solidFill>
              </a:rPr>
              <a:t>一系列子结构单元加上它们彼此的联系集</a:t>
            </a:r>
            <a:r>
              <a:rPr lang="en-US" altLang="zh-CN" sz="2400" b="1" dirty="0" smtClean="0"/>
              <a:t>)</a:t>
            </a:r>
          </a:p>
          <a:p>
            <a:pPr eaLnBrk="1" hangingPunct="1">
              <a:buFontTx/>
              <a:buNone/>
            </a:pPr>
            <a:r>
              <a:rPr lang="en-US" altLang="zh-CN" sz="2400" b="1" dirty="0" smtClean="0"/>
              <a:t>     focus on: independence (</a:t>
            </a:r>
            <a:r>
              <a:rPr lang="zh-CN" altLang="en-US" sz="2400" b="1" dirty="0" smtClean="0"/>
              <a:t>模块独立性</a:t>
            </a:r>
            <a:r>
              <a:rPr lang="en-US" altLang="zh-CN" sz="2400" b="1" dirty="0" smtClean="0"/>
              <a:t>) </a:t>
            </a:r>
          </a:p>
          <a:p>
            <a:pPr eaLnBrk="1" hangingPunct="1">
              <a:buFontTx/>
              <a:buNone/>
            </a:pPr>
            <a:r>
              <a:rPr lang="en-US" altLang="zh-CN" sz="2400" b="1" dirty="0" smtClean="0"/>
              <a:t>E: ways of unit partition (</a:t>
            </a:r>
            <a:r>
              <a:rPr lang="zh-CN" altLang="en-US" sz="2400" b="1" dirty="0" smtClean="0"/>
              <a:t>单元分解的方法</a:t>
            </a:r>
            <a:r>
              <a:rPr lang="en-US" altLang="zh-CN" sz="2400" b="1" dirty="0" smtClean="0"/>
              <a:t>):  (1--5 see P32)</a:t>
            </a:r>
          </a:p>
          <a:p>
            <a:pPr eaLnBrk="1" hangingPunct="1">
              <a:buFontTx/>
              <a:buNone/>
            </a:pPr>
            <a:r>
              <a:rPr lang="en-US" altLang="zh-CN" sz="2400" b="1" dirty="0" smtClean="0"/>
              <a:t>     X: </a:t>
            </a:r>
            <a:r>
              <a:rPr lang="zh-CN" altLang="en-US" sz="2400" b="1" dirty="0" smtClean="0"/>
              <a:t>基于功能的模块化分解</a:t>
            </a:r>
            <a:r>
              <a:rPr lang="en-US" altLang="zh-CN" sz="2400" b="1" dirty="0" smtClean="0"/>
              <a:t>: </a:t>
            </a:r>
            <a:r>
              <a:rPr lang="zh-CN" altLang="en-US" sz="2400" b="1" dirty="0" smtClean="0"/>
              <a:t>基于指派到模块的功能。</a:t>
            </a:r>
          </a:p>
          <a:p>
            <a:pPr eaLnBrk="1" hangingPunct="1">
              <a:buFontTx/>
              <a:buNone/>
            </a:pPr>
            <a:r>
              <a:rPr lang="zh-CN" altLang="en-US" sz="2400" b="1" dirty="0" smtClean="0"/>
              <a:t>     </a:t>
            </a:r>
            <a:r>
              <a:rPr lang="en-US" altLang="zh-CN" sz="2400" b="1" dirty="0" smtClean="0"/>
              <a:t>Y: </a:t>
            </a:r>
            <a:r>
              <a:rPr lang="zh-CN" altLang="en-US" sz="2400" b="1" dirty="0" smtClean="0"/>
              <a:t>基于数据的分解</a:t>
            </a:r>
            <a:r>
              <a:rPr lang="en-US" altLang="zh-CN" sz="2400" b="1" dirty="0" smtClean="0"/>
              <a:t>: </a:t>
            </a:r>
            <a:r>
              <a:rPr lang="zh-CN" altLang="en-US" sz="2400" b="1" dirty="0" smtClean="0"/>
              <a:t>基于外部或通用数据结构。</a:t>
            </a:r>
          </a:p>
          <a:p>
            <a:pPr eaLnBrk="1" hangingPunct="1">
              <a:buFontTx/>
              <a:buNone/>
            </a:pPr>
            <a:r>
              <a:rPr lang="zh-CN" altLang="en-US" sz="2400" b="1" dirty="0" smtClean="0"/>
              <a:t>     </a:t>
            </a:r>
            <a:r>
              <a:rPr lang="en-US" altLang="zh-CN" sz="2400" b="1" dirty="0" smtClean="0"/>
              <a:t>Z: </a:t>
            </a:r>
            <a:r>
              <a:rPr lang="zh-CN" altLang="en-US" sz="2400" b="1" dirty="0" smtClean="0"/>
              <a:t>面向事件的分解</a:t>
            </a:r>
          </a:p>
          <a:p>
            <a:pPr eaLnBrk="1" hangingPunct="1">
              <a:buFontTx/>
              <a:buNone/>
            </a:pPr>
            <a:r>
              <a:rPr lang="zh-CN" altLang="en-US" sz="2400" b="1" dirty="0" smtClean="0"/>
              <a:t>     </a:t>
            </a:r>
            <a:r>
              <a:rPr lang="en-US" altLang="zh-CN" sz="2400" b="1" dirty="0" smtClean="0"/>
              <a:t>M:</a:t>
            </a:r>
            <a:r>
              <a:rPr lang="zh-CN" altLang="en-US" sz="2400" b="1" dirty="0" smtClean="0"/>
              <a:t>由外到内的分解</a:t>
            </a:r>
          </a:p>
          <a:p>
            <a:pPr eaLnBrk="1" hangingPunct="1">
              <a:buFontTx/>
              <a:buNone/>
            </a:pPr>
            <a:r>
              <a:rPr lang="zh-CN" altLang="en-US" sz="2400" b="1" dirty="0" smtClean="0"/>
              <a:t>     </a:t>
            </a:r>
            <a:r>
              <a:rPr lang="en-US" altLang="zh-CN" sz="2400" b="1" dirty="0" smtClean="0"/>
              <a:t>N: </a:t>
            </a:r>
            <a:r>
              <a:rPr lang="zh-CN" altLang="en-US" sz="2400" b="1" dirty="0" smtClean="0"/>
              <a:t>面向对象的设计：基于标识的对象的类以及它们之间的</a:t>
            </a:r>
          </a:p>
          <a:p>
            <a:pPr eaLnBrk="1" hangingPunct="1">
              <a:buFontTx/>
              <a:buNone/>
            </a:pPr>
            <a:r>
              <a:rPr lang="zh-CN" altLang="en-US" sz="2400" b="1" dirty="0" smtClean="0"/>
              <a:t>                                       相互关系。</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F8348D25-D8CC-4710-9A55-73A6ABD6FF07}" type="slidenum">
              <a:rPr kumimoji="0" lang="en-US" altLang="zh-CN" sz="2600" smtClean="0">
                <a:solidFill>
                  <a:schemeClr val="bg1"/>
                </a:solidFill>
              </a:rPr>
              <a:pPr>
                <a:spcBef>
                  <a:spcPct val="0"/>
                </a:spcBef>
                <a:buClrTx/>
                <a:buSzTx/>
                <a:buFontTx/>
                <a:buNone/>
              </a:pPr>
              <a:t>94</a:t>
            </a:fld>
            <a:endParaRPr kumimoji="0" lang="en-US" altLang="zh-CN" sz="2600" smtClean="0">
              <a:solidFill>
                <a:schemeClr val="bg1"/>
              </a:solidFill>
            </a:endParaRPr>
          </a:p>
        </p:txBody>
      </p:sp>
      <p:sp>
        <p:nvSpPr>
          <p:cNvPr id="162819" name="Rectangle 2"/>
          <p:cNvSpPr>
            <a:spLocks noGrp="1" noChangeArrowheads="1"/>
          </p:cNvSpPr>
          <p:nvPr>
            <p:ph type="title"/>
          </p:nvPr>
        </p:nvSpPr>
        <p:spPr/>
        <p:txBody>
          <a:bodyPr/>
          <a:lstStyle/>
          <a:p>
            <a:pPr eaLnBrk="1" hangingPunct="1"/>
            <a:r>
              <a:rPr lang="en-US" altLang="zh-CN" sz="3200" smtClean="0"/>
              <a:t>Chapter 1  Why Software Engineering</a:t>
            </a:r>
          </a:p>
        </p:txBody>
      </p:sp>
      <p:sp>
        <p:nvSpPr>
          <p:cNvPr id="162820" name="Rectangle 3"/>
          <p:cNvSpPr>
            <a:spLocks noGrp="1" noChangeArrowheads="1"/>
          </p:cNvSpPr>
          <p:nvPr>
            <p:ph type="body" idx="1"/>
          </p:nvPr>
        </p:nvSpPr>
        <p:spPr>
          <a:xfrm>
            <a:off x="762000" y="1752600"/>
            <a:ext cx="8382000" cy="5105400"/>
          </a:xfrm>
        </p:spPr>
        <p:txBody>
          <a:bodyPr/>
          <a:lstStyle/>
          <a:p>
            <a:pPr eaLnBrk="1" hangingPunct="1">
              <a:lnSpc>
                <a:spcPct val="90000"/>
              </a:lnSpc>
              <a:buFontTx/>
              <a:buNone/>
            </a:pPr>
            <a:r>
              <a:rPr lang="en-US" altLang="zh-CN" sz="2400" b="1" smtClean="0">
                <a:solidFill>
                  <a:srgbClr val="000000"/>
                </a:solidFill>
                <a:sym typeface="Wingdings 2" panose="05020102010507070707" pitchFamily="18" charset="2"/>
              </a:rPr>
              <a:t></a:t>
            </a:r>
            <a:r>
              <a:rPr lang="en-US" altLang="zh-CN" smtClean="0">
                <a:solidFill>
                  <a:srgbClr val="000000"/>
                </a:solidFill>
                <a:sym typeface="Wingdings 2" panose="05020102010507070707" pitchFamily="18" charset="2"/>
              </a:rPr>
              <a:t> </a:t>
            </a:r>
            <a:r>
              <a:rPr lang="en-US" altLang="zh-CN" sz="2400" b="1" smtClean="0"/>
              <a:t>Software process</a:t>
            </a:r>
            <a:r>
              <a:rPr lang="zh-CN" altLang="en-US" sz="2400" b="1" smtClean="0"/>
              <a:t>（软件过程）</a:t>
            </a:r>
          </a:p>
          <a:p>
            <a:pPr eaLnBrk="1" hangingPunct="1">
              <a:lnSpc>
                <a:spcPct val="90000"/>
              </a:lnSpc>
              <a:buFontTx/>
              <a:buNone/>
            </a:pPr>
            <a:r>
              <a:rPr lang="zh-CN" altLang="en-US" sz="2400" b="1" smtClean="0"/>
              <a:t>     </a:t>
            </a:r>
            <a:r>
              <a:rPr lang="en-US" altLang="zh-CN" sz="2400" b="1" smtClean="0"/>
              <a:t>A:</a:t>
            </a:r>
            <a:r>
              <a:rPr lang="en-US" altLang="zh-CN" sz="2400" b="1" u="sng" smtClean="0">
                <a:solidFill>
                  <a:srgbClr val="FF0066"/>
                </a:solidFill>
              </a:rPr>
              <a:t>definition</a:t>
            </a:r>
            <a:r>
              <a:rPr lang="en-US" altLang="zh-CN" sz="2400" b="1" smtClean="0"/>
              <a:t>: </a:t>
            </a:r>
            <a:r>
              <a:rPr lang="zh-CN" altLang="en-US" sz="2400" b="1" smtClean="0"/>
              <a:t>软件开发活动中的各种组织及规范方法</a:t>
            </a:r>
          </a:p>
          <a:p>
            <a:pPr eaLnBrk="1" hangingPunct="1">
              <a:lnSpc>
                <a:spcPct val="90000"/>
              </a:lnSpc>
              <a:buFontTx/>
              <a:buNone/>
            </a:pPr>
            <a:r>
              <a:rPr lang="zh-CN" altLang="en-US" sz="2000" b="1" smtClean="0"/>
              <a:t>                           </a:t>
            </a:r>
            <a:r>
              <a:rPr lang="en-US" altLang="zh-CN" sz="2000" b="1" smtClean="0"/>
              <a:t>(</a:t>
            </a:r>
            <a:r>
              <a:rPr lang="en-US" altLang="zh-CN" sz="2400" b="1" smtClean="0"/>
              <a:t>organization and discipline in developing)</a:t>
            </a:r>
          </a:p>
          <a:p>
            <a:pPr eaLnBrk="1" hangingPunct="1">
              <a:lnSpc>
                <a:spcPct val="90000"/>
              </a:lnSpc>
              <a:buFontTx/>
              <a:buNone/>
            </a:pPr>
            <a:r>
              <a:rPr lang="en-US" altLang="zh-CN" sz="2400" b="1" smtClean="0"/>
              <a:t>     B:explain  </a:t>
            </a:r>
          </a:p>
          <a:p>
            <a:pPr eaLnBrk="1" hangingPunct="1">
              <a:lnSpc>
                <a:spcPts val="2000"/>
              </a:lnSpc>
              <a:buFontTx/>
              <a:buNone/>
            </a:pPr>
            <a:r>
              <a:rPr lang="en-US" altLang="zh-CN" sz="2400" b="1" smtClean="0"/>
              <a:t>         </a:t>
            </a:r>
            <a:r>
              <a:rPr lang="en-US" altLang="zh-CN" sz="2000" b="1" smtClean="0"/>
              <a:t>X: </a:t>
            </a:r>
            <a:r>
              <a:rPr lang="zh-CN" altLang="en-US" sz="2000" b="1" smtClean="0"/>
              <a:t>因应用类型和组织文化之间的巨大差异</a:t>
            </a:r>
            <a:r>
              <a:rPr lang="en-US" altLang="zh-CN" sz="2000" b="1" smtClean="0"/>
              <a:t>,</a:t>
            </a:r>
            <a:r>
              <a:rPr lang="zh-CN" altLang="en-US" sz="2000" b="1" smtClean="0"/>
              <a:t>故难以对软件过程本身</a:t>
            </a:r>
            <a:endParaRPr lang="en-US" altLang="zh-CN" sz="2000" b="1" smtClean="0"/>
          </a:p>
          <a:p>
            <a:pPr eaLnBrk="1" hangingPunct="1">
              <a:lnSpc>
                <a:spcPts val="2000"/>
              </a:lnSpc>
              <a:buFontTx/>
              <a:buNone/>
            </a:pPr>
            <a:r>
              <a:rPr lang="en-US" altLang="zh-CN" sz="2000" b="1" smtClean="0"/>
              <a:t>               </a:t>
            </a:r>
            <a:r>
              <a:rPr lang="zh-CN" altLang="en-US" sz="2000" b="1" smtClean="0"/>
              <a:t>进行预先指定</a:t>
            </a:r>
            <a:r>
              <a:rPr lang="en-US" altLang="zh-CN" sz="2000" b="1" smtClean="0"/>
              <a:t>,</a:t>
            </a:r>
            <a:r>
              <a:rPr lang="zh-CN" altLang="en-US" sz="2000" b="1" smtClean="0"/>
              <a:t>也就是说</a:t>
            </a:r>
            <a:r>
              <a:rPr lang="en-US" altLang="zh-CN" sz="2000" b="1" smtClean="0"/>
              <a:t>:</a:t>
            </a:r>
            <a:r>
              <a:rPr lang="zh-CN" altLang="en-US" sz="2000" b="1" smtClean="0"/>
              <a:t>使过程本身规范化是不可能的</a:t>
            </a:r>
            <a:r>
              <a:rPr lang="en-US" altLang="zh-CN" sz="2000" b="1" smtClean="0"/>
              <a:t>.</a:t>
            </a:r>
            <a:r>
              <a:rPr lang="zh-CN" altLang="en-US" sz="2000" b="1" smtClean="0"/>
              <a:t>软件过程</a:t>
            </a:r>
            <a:endParaRPr lang="en-US" altLang="zh-CN" sz="2000" b="1" smtClean="0"/>
          </a:p>
          <a:p>
            <a:pPr eaLnBrk="1" hangingPunct="1">
              <a:lnSpc>
                <a:spcPts val="2000"/>
              </a:lnSpc>
              <a:buFontTx/>
              <a:buNone/>
            </a:pPr>
            <a:r>
              <a:rPr lang="en-US" altLang="zh-CN" sz="2000" b="1" smtClean="0"/>
              <a:t>               </a:t>
            </a:r>
            <a:r>
              <a:rPr lang="zh-CN" altLang="en-US" sz="2000" b="1" smtClean="0"/>
              <a:t>不可能以抽象和模块化的方式作为软件工程的基础</a:t>
            </a:r>
            <a:r>
              <a:rPr lang="en-US" altLang="zh-CN" sz="2000" b="1" smtClean="0"/>
              <a:t>(Wasserman </a:t>
            </a:r>
          </a:p>
          <a:p>
            <a:pPr eaLnBrk="1" hangingPunct="1">
              <a:lnSpc>
                <a:spcPts val="2000"/>
              </a:lnSpc>
              <a:buFontTx/>
              <a:buNone/>
            </a:pPr>
            <a:r>
              <a:rPr lang="en-US" altLang="zh-CN" sz="2000" b="1" smtClean="0"/>
              <a:t>               1996--see P33)</a:t>
            </a:r>
          </a:p>
          <a:p>
            <a:pPr eaLnBrk="1" hangingPunct="1">
              <a:lnSpc>
                <a:spcPts val="2000"/>
              </a:lnSpc>
              <a:buFontTx/>
              <a:buNone/>
            </a:pPr>
            <a:r>
              <a:rPr lang="en-US" altLang="zh-CN" sz="2000" b="1" smtClean="0"/>
              <a:t>           Y: small/medium-sized system</a:t>
            </a:r>
          </a:p>
          <a:p>
            <a:pPr eaLnBrk="1" hangingPunct="1">
              <a:lnSpc>
                <a:spcPts val="2000"/>
              </a:lnSpc>
              <a:buFontTx/>
              <a:buNone/>
            </a:pPr>
            <a:r>
              <a:rPr lang="en-US" altLang="zh-CN" sz="2000" b="1" smtClean="0"/>
              <a:t>                ----rapid developing method / tool. Low risk  </a:t>
            </a:r>
          </a:p>
          <a:p>
            <a:pPr eaLnBrk="1" hangingPunct="1">
              <a:lnSpc>
                <a:spcPts val="2000"/>
              </a:lnSpc>
              <a:buFontTx/>
              <a:buNone/>
            </a:pPr>
            <a:r>
              <a:rPr lang="en-US" altLang="zh-CN" sz="2000" b="1" smtClean="0"/>
              <a:t>                     management cost.</a:t>
            </a:r>
          </a:p>
          <a:p>
            <a:pPr eaLnBrk="1" hangingPunct="1">
              <a:lnSpc>
                <a:spcPts val="2000"/>
              </a:lnSpc>
              <a:buFontTx/>
              <a:buNone/>
            </a:pPr>
            <a:r>
              <a:rPr lang="en-US" altLang="zh-CN" sz="2000" b="1" smtClean="0"/>
              <a:t>           Z: large/complex system</a:t>
            </a:r>
          </a:p>
          <a:p>
            <a:pPr eaLnBrk="1" hangingPunct="1">
              <a:lnSpc>
                <a:spcPts val="2000"/>
              </a:lnSpc>
              <a:buFontTx/>
              <a:buNone/>
            </a:pPr>
            <a:r>
              <a:rPr lang="en-US" altLang="zh-CN" sz="2000" b="1" smtClean="0"/>
              <a:t>                ----normal developing method </a:t>
            </a:r>
            <a:r>
              <a:rPr lang="zh-CN" altLang="en-US" sz="2000" b="1" smtClean="0"/>
              <a:t>，</a:t>
            </a:r>
            <a:r>
              <a:rPr lang="en-US" altLang="zh-CN" sz="2000" b="1" smtClean="0"/>
              <a:t>large amount  </a:t>
            </a:r>
          </a:p>
          <a:p>
            <a:pPr eaLnBrk="1" hangingPunct="1">
              <a:lnSpc>
                <a:spcPts val="2000"/>
              </a:lnSpc>
              <a:buFontTx/>
              <a:buNone/>
            </a:pPr>
            <a:r>
              <a:rPr lang="en-US" altLang="zh-CN" sz="2000" b="1" smtClean="0"/>
              <a:t>                     of control. Project managing, configure </a:t>
            </a:r>
          </a:p>
          <a:p>
            <a:pPr eaLnBrk="1" hangingPunct="1">
              <a:lnSpc>
                <a:spcPts val="2000"/>
              </a:lnSpc>
              <a:buFontTx/>
              <a:buNone/>
            </a:pPr>
            <a:r>
              <a:rPr lang="en-US" altLang="zh-CN" sz="2000" b="1" smtClean="0"/>
              <a:t>                     manage, test tools, review, etc. .</a:t>
            </a:r>
            <a:endParaRPr lang="en-US" altLang="zh-CN" sz="2000" b="1" smtClean="0">
              <a:solidFill>
                <a:schemeClr val="bg2"/>
              </a:solidFill>
              <a:sym typeface="Wingdings 2" panose="05020102010507070707" pitchFamily="18" charset="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30E08EF2-5D83-4BC7-A3C1-D0C6E1AAA83B}" type="slidenum">
              <a:rPr kumimoji="0" lang="en-US" altLang="zh-CN" sz="2600" smtClean="0">
                <a:solidFill>
                  <a:schemeClr val="bg1"/>
                </a:solidFill>
              </a:rPr>
              <a:pPr>
                <a:spcBef>
                  <a:spcPct val="0"/>
                </a:spcBef>
                <a:buClrTx/>
                <a:buSzTx/>
                <a:buFontTx/>
                <a:buNone/>
              </a:pPr>
              <a:t>95</a:t>
            </a:fld>
            <a:endParaRPr kumimoji="0" lang="en-US" altLang="zh-CN" sz="2600" smtClean="0">
              <a:solidFill>
                <a:schemeClr val="bg1"/>
              </a:solidFill>
            </a:endParaRPr>
          </a:p>
        </p:txBody>
      </p:sp>
      <p:sp>
        <p:nvSpPr>
          <p:cNvPr id="164867" name="Rectangle 2"/>
          <p:cNvSpPr>
            <a:spLocks noGrp="1" noChangeArrowheads="1"/>
          </p:cNvSpPr>
          <p:nvPr>
            <p:ph type="title" idx="4294967295"/>
          </p:nvPr>
        </p:nvSpPr>
        <p:spPr>
          <a:xfrm>
            <a:off x="1524000" y="5791200"/>
            <a:ext cx="6096000" cy="533400"/>
          </a:xfrm>
        </p:spPr>
        <p:txBody>
          <a:bodyPr/>
          <a:lstStyle/>
          <a:p>
            <a:pPr eaLnBrk="1" hangingPunct="1"/>
            <a:r>
              <a:rPr lang="en-US" altLang="zh-CN" sz="2400" smtClean="0">
                <a:solidFill>
                  <a:schemeClr val="tx1"/>
                </a:solidFill>
              </a:rPr>
              <a:t>Fig 1.14 Differences in development</a:t>
            </a:r>
          </a:p>
        </p:txBody>
      </p:sp>
      <p:sp>
        <p:nvSpPr>
          <p:cNvPr id="164868" name="AutoShape 4"/>
          <p:cNvSpPr>
            <a:spLocks noChangeArrowheads="1"/>
          </p:cNvSpPr>
          <p:nvPr/>
        </p:nvSpPr>
        <p:spPr bwMode="auto">
          <a:xfrm>
            <a:off x="4227513" y="646113"/>
            <a:ext cx="1447800" cy="1905000"/>
          </a:xfrm>
          <a:prstGeom prst="triangle">
            <a:avLst>
              <a:gd name="adj" fmla="val 50000"/>
            </a:avLst>
          </a:prstGeom>
          <a:solidFill>
            <a:srgbClr val="FA3D02"/>
          </a:solidFill>
          <a:ln w="12700" cap="sq">
            <a:solidFill>
              <a:schemeClr val="tx1"/>
            </a:solidFill>
            <a:miter lim="800000"/>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200" b="0">
                <a:latin typeface="Comic Sans MS" panose="030F0702030302020204" pitchFamily="66" charset="0"/>
              </a:rPr>
              <a:t>Enterprise-</a:t>
            </a:r>
          </a:p>
          <a:p>
            <a:pPr algn="ctr" eaLnBrk="1" hangingPunct="1">
              <a:spcBef>
                <a:spcPct val="0"/>
              </a:spcBef>
              <a:buClrTx/>
              <a:buSzTx/>
              <a:buFontTx/>
              <a:buNone/>
            </a:pPr>
            <a:r>
              <a:rPr lang="en-US" altLang="zh-CN" sz="1200" b="0">
                <a:latin typeface="Comic Sans MS" panose="030F0702030302020204" pitchFamily="66" charset="0"/>
              </a:rPr>
              <a:t>Or  division-</a:t>
            </a:r>
          </a:p>
          <a:p>
            <a:pPr algn="ctr" eaLnBrk="1" hangingPunct="1">
              <a:spcBef>
                <a:spcPct val="0"/>
              </a:spcBef>
              <a:buClrTx/>
              <a:buSzTx/>
              <a:buFontTx/>
              <a:buNone/>
            </a:pPr>
            <a:r>
              <a:rPr lang="en-US" altLang="zh-CN" sz="1200" b="0">
                <a:latin typeface="Comic Sans MS" panose="030F0702030302020204" pitchFamily="66" charset="0"/>
              </a:rPr>
              <a:t>Wide application</a:t>
            </a:r>
          </a:p>
        </p:txBody>
      </p:sp>
      <p:sp>
        <p:nvSpPr>
          <p:cNvPr id="164869" name="Rectangle 5"/>
          <p:cNvSpPr>
            <a:spLocks noChangeArrowheads="1"/>
          </p:cNvSpPr>
          <p:nvPr/>
        </p:nvSpPr>
        <p:spPr bwMode="auto">
          <a:xfrm>
            <a:off x="4227513" y="2551113"/>
            <a:ext cx="1447800" cy="1143000"/>
          </a:xfrm>
          <a:prstGeom prst="rect">
            <a:avLst/>
          </a:prstGeom>
          <a:solidFill>
            <a:srgbClr val="FA3D02"/>
          </a:solidFill>
          <a:ln w="12700" cap="sq">
            <a:solidFill>
              <a:schemeClr val="tx1"/>
            </a:solidFill>
            <a:miter lim="800000"/>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200" b="0">
                <a:latin typeface="Comic Sans MS" panose="030F0702030302020204" pitchFamily="66" charset="0"/>
              </a:rPr>
              <a:t>Departmental</a:t>
            </a:r>
          </a:p>
          <a:p>
            <a:pPr algn="ctr" eaLnBrk="1" hangingPunct="1">
              <a:spcBef>
                <a:spcPct val="0"/>
              </a:spcBef>
              <a:buClrTx/>
              <a:buSzTx/>
              <a:buFontTx/>
              <a:buNone/>
            </a:pPr>
            <a:r>
              <a:rPr lang="en-US" altLang="zh-CN" sz="1200" b="0">
                <a:latin typeface="Comic Sans MS" panose="030F0702030302020204" pitchFamily="66" charset="0"/>
              </a:rPr>
              <a:t>Application</a:t>
            </a:r>
          </a:p>
          <a:p>
            <a:pPr algn="ctr" eaLnBrk="1" hangingPunct="1">
              <a:spcBef>
                <a:spcPct val="0"/>
              </a:spcBef>
              <a:buClrTx/>
              <a:buSzTx/>
              <a:buFontTx/>
              <a:buNone/>
            </a:pPr>
            <a:endParaRPr lang="en-US" altLang="zh-CN" sz="1200" b="0">
              <a:latin typeface="Comic Sans MS" panose="030F0702030302020204" pitchFamily="66" charset="0"/>
            </a:endParaRPr>
          </a:p>
        </p:txBody>
      </p:sp>
      <p:sp>
        <p:nvSpPr>
          <p:cNvPr id="164870" name="AutoShape 6"/>
          <p:cNvSpPr>
            <a:spLocks noChangeArrowheads="1"/>
          </p:cNvSpPr>
          <p:nvPr/>
        </p:nvSpPr>
        <p:spPr bwMode="auto">
          <a:xfrm rot="10800000">
            <a:off x="3635375" y="3716338"/>
            <a:ext cx="2667000" cy="1219200"/>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0 h 21600"/>
              <a:gd name="T8" fmla="*/ 0 60000 65536"/>
              <a:gd name="T9" fmla="*/ 0 60000 65536"/>
              <a:gd name="T10" fmla="*/ 0 60000 65536"/>
              <a:gd name="T11" fmla="*/ 0 60000 65536"/>
              <a:gd name="T12" fmla="*/ 4217 w 21600"/>
              <a:gd name="T13" fmla="*/ 4217 h 21600"/>
              <a:gd name="T14" fmla="*/ 17383 w 21600"/>
              <a:gd name="T15" fmla="*/ 17383 h 21600"/>
            </a:gdLst>
            <a:ahLst/>
            <a:cxnLst>
              <a:cxn ang="T8">
                <a:pos x="T0" y="T1"/>
              </a:cxn>
              <a:cxn ang="T9">
                <a:pos x="T2" y="T3"/>
              </a:cxn>
              <a:cxn ang="T10">
                <a:pos x="T4" y="T5"/>
              </a:cxn>
              <a:cxn ang="T11">
                <a:pos x="T6" y="T7"/>
              </a:cxn>
            </a:cxnLst>
            <a:rect l="T12" t="T13" r="T14" b="T15"/>
            <a:pathLst>
              <a:path w="21600" h="21600">
                <a:moveTo>
                  <a:pt x="0" y="0"/>
                </a:moveTo>
                <a:lnTo>
                  <a:pt x="4833" y="21600"/>
                </a:lnTo>
                <a:lnTo>
                  <a:pt x="16767" y="21600"/>
                </a:lnTo>
                <a:lnTo>
                  <a:pt x="21600" y="0"/>
                </a:lnTo>
                <a:lnTo>
                  <a:pt x="0" y="0"/>
                </a:lnTo>
                <a:close/>
              </a:path>
            </a:pathLst>
          </a:custGeom>
          <a:solidFill>
            <a:srgbClr val="FA3D02"/>
          </a:solidFill>
          <a:ln w="12700" cap="sq">
            <a:solidFill>
              <a:schemeClr val="tx1"/>
            </a:solidFill>
            <a:miter lim="800000"/>
            <a:headEnd/>
            <a:tailEnd/>
          </a:ln>
        </p:spPr>
        <p:txBody>
          <a:bodyPr rot="10800000"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200" b="0">
                <a:latin typeface="Comic Sans MS" panose="030F0702030302020204" pitchFamily="66" charset="0"/>
              </a:rPr>
              <a:t>Single-user,desktop </a:t>
            </a:r>
          </a:p>
          <a:p>
            <a:pPr algn="ctr" eaLnBrk="1" hangingPunct="1">
              <a:spcBef>
                <a:spcPct val="0"/>
              </a:spcBef>
              <a:buClrTx/>
              <a:buSzTx/>
              <a:buFontTx/>
              <a:buNone/>
            </a:pPr>
            <a:r>
              <a:rPr lang="en-US" altLang="zh-CN" sz="1200" b="0">
                <a:latin typeface="Comic Sans MS" panose="030F0702030302020204" pitchFamily="66" charset="0"/>
              </a:rPr>
              <a:t>Productivity tools</a:t>
            </a:r>
          </a:p>
        </p:txBody>
      </p:sp>
      <p:sp>
        <p:nvSpPr>
          <p:cNvPr id="164871" name="Line 7"/>
          <p:cNvSpPr>
            <a:spLocks noChangeShapeType="1"/>
          </p:cNvSpPr>
          <p:nvPr/>
        </p:nvSpPr>
        <p:spPr bwMode="auto">
          <a:xfrm>
            <a:off x="2124075" y="1268413"/>
            <a:ext cx="0" cy="3024187"/>
          </a:xfrm>
          <a:prstGeom prst="line">
            <a:avLst/>
          </a:prstGeom>
          <a:noFill/>
          <a:ln w="12700" cap="sq">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4872" name="Line 8"/>
          <p:cNvSpPr>
            <a:spLocks noChangeShapeType="1"/>
          </p:cNvSpPr>
          <p:nvPr/>
        </p:nvSpPr>
        <p:spPr bwMode="auto">
          <a:xfrm flipV="1">
            <a:off x="2779713" y="2322513"/>
            <a:ext cx="0" cy="1981200"/>
          </a:xfrm>
          <a:prstGeom prst="line">
            <a:avLst/>
          </a:prstGeom>
          <a:noFill/>
          <a:ln w="12700" cap="sq">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4873" name="Text Box 9"/>
          <p:cNvSpPr txBox="1">
            <a:spLocks noChangeArrowheads="1"/>
          </p:cNvSpPr>
          <p:nvPr/>
        </p:nvSpPr>
        <p:spPr bwMode="auto">
          <a:xfrm>
            <a:off x="971550" y="569913"/>
            <a:ext cx="2232025" cy="779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1800">
                <a:latin typeface="Comic Sans MS" panose="030F0702030302020204" pitchFamily="66" charset="0"/>
              </a:rPr>
              <a:t>Controlled</a:t>
            </a:r>
          </a:p>
          <a:p>
            <a:pPr algn="ctr" eaLnBrk="1" hangingPunct="1">
              <a:spcBef>
                <a:spcPct val="50000"/>
              </a:spcBef>
              <a:buClrTx/>
              <a:buSzTx/>
              <a:buFontTx/>
              <a:buNone/>
            </a:pPr>
            <a:r>
              <a:rPr lang="en-US" altLang="zh-CN" sz="1800">
                <a:latin typeface="Comic Sans MS" panose="030F0702030302020204" pitchFamily="66" charset="0"/>
              </a:rPr>
              <a:t>development</a:t>
            </a:r>
          </a:p>
        </p:txBody>
      </p:sp>
      <p:sp>
        <p:nvSpPr>
          <p:cNvPr id="164874" name="Text Box 10"/>
          <p:cNvSpPr txBox="1">
            <a:spLocks noChangeArrowheads="1"/>
          </p:cNvSpPr>
          <p:nvPr/>
        </p:nvSpPr>
        <p:spPr bwMode="auto">
          <a:xfrm>
            <a:off x="2017713" y="4456113"/>
            <a:ext cx="1617662"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1800">
                <a:latin typeface="Comic Sans MS" panose="030F0702030302020204" pitchFamily="66" charset="0"/>
              </a:rPr>
              <a:t>Rapid application</a:t>
            </a:r>
          </a:p>
          <a:p>
            <a:pPr algn="ctr" eaLnBrk="1" hangingPunct="1">
              <a:spcBef>
                <a:spcPct val="50000"/>
              </a:spcBef>
              <a:buClrTx/>
              <a:buSzTx/>
              <a:buFontTx/>
              <a:buNone/>
            </a:pPr>
            <a:r>
              <a:rPr lang="en-US" altLang="zh-CN" sz="1800">
                <a:latin typeface="Comic Sans MS" panose="030F0702030302020204" pitchFamily="66" charset="0"/>
              </a:rPr>
              <a:t>development</a:t>
            </a:r>
          </a:p>
        </p:txBody>
      </p:sp>
      <p:sp>
        <p:nvSpPr>
          <p:cNvPr id="164875" name="Text Box 11"/>
          <p:cNvSpPr txBox="1">
            <a:spLocks noChangeArrowheads="1"/>
          </p:cNvSpPr>
          <p:nvPr/>
        </p:nvSpPr>
        <p:spPr bwMode="auto">
          <a:xfrm>
            <a:off x="5867400" y="692150"/>
            <a:ext cx="3019425" cy="1436688"/>
          </a:xfrm>
          <a:prstGeom prst="rect">
            <a:avLst/>
          </a:prstGeom>
          <a:solidFill>
            <a:srgbClr val="CCFFCC"/>
          </a:solidFill>
          <a:ln>
            <a:noFill/>
          </a:ln>
          <a:extLst>
            <a:ext uri="{91240B29-F687-4F45-9708-019B960494DF}">
              <a14:hiddenLine xmlns:a14="http://schemas.microsoft.com/office/drawing/2010/main" w="12700" cap="sq">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pPr>
            <a:r>
              <a:rPr lang="en-US" altLang="zh-CN" sz="1600">
                <a:latin typeface="Comic Sans MS" panose="030F0702030302020204" pitchFamily="66" charset="0"/>
              </a:rPr>
              <a:t>Mission-critical</a:t>
            </a:r>
          </a:p>
          <a:p>
            <a:pPr eaLnBrk="1" hangingPunct="1">
              <a:spcBef>
                <a:spcPct val="50000"/>
              </a:spcBef>
              <a:buClrTx/>
              <a:buSzTx/>
            </a:pPr>
            <a:r>
              <a:rPr lang="en-US" altLang="zh-CN" sz="1600">
                <a:latin typeface="Comic Sans MS" panose="030F0702030302020204" pitchFamily="66" charset="0"/>
              </a:rPr>
              <a:t>Multiuser</a:t>
            </a:r>
          </a:p>
          <a:p>
            <a:pPr eaLnBrk="1" hangingPunct="1">
              <a:spcBef>
                <a:spcPct val="50000"/>
              </a:spcBef>
              <a:buClrTx/>
              <a:buSzTx/>
            </a:pPr>
            <a:r>
              <a:rPr lang="en-US" altLang="zh-CN" sz="1600">
                <a:latin typeface="Comic Sans MS" panose="030F0702030302020204" pitchFamily="66" charset="0"/>
              </a:rPr>
              <a:t>Multiplatform</a:t>
            </a:r>
          </a:p>
          <a:p>
            <a:pPr eaLnBrk="1" hangingPunct="1">
              <a:spcBef>
                <a:spcPct val="50000"/>
              </a:spcBef>
              <a:buClrTx/>
              <a:buSzTx/>
            </a:pPr>
            <a:r>
              <a:rPr lang="en-US" altLang="zh-CN" sz="1600">
                <a:latin typeface="Comic Sans MS" panose="030F0702030302020204" pitchFamily="66" charset="0"/>
              </a:rPr>
              <a:t>2- to 3-tier development </a:t>
            </a:r>
          </a:p>
        </p:txBody>
      </p:sp>
      <p:sp>
        <p:nvSpPr>
          <p:cNvPr id="164876" name="Text Box 12"/>
          <p:cNvSpPr txBox="1">
            <a:spLocks noChangeArrowheads="1"/>
          </p:cNvSpPr>
          <p:nvPr/>
        </p:nvSpPr>
        <p:spPr bwMode="auto">
          <a:xfrm>
            <a:off x="6208713" y="2779713"/>
            <a:ext cx="1981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endParaRPr lang="zh-CN" altLang="zh-CN" sz="2400" b="0">
              <a:latin typeface="Times New Roman" panose="02020603050405020304" pitchFamily="18" charset="0"/>
            </a:endParaRPr>
          </a:p>
        </p:txBody>
      </p:sp>
      <p:sp>
        <p:nvSpPr>
          <p:cNvPr id="164877" name="Text Box 13"/>
          <p:cNvSpPr txBox="1">
            <a:spLocks noChangeArrowheads="1"/>
          </p:cNvSpPr>
          <p:nvPr/>
        </p:nvSpPr>
        <p:spPr bwMode="auto">
          <a:xfrm>
            <a:off x="5795963" y="2276475"/>
            <a:ext cx="3097212" cy="171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pPr>
            <a:r>
              <a:rPr lang="en-US" altLang="zh-CN" sz="1600">
                <a:latin typeface="Comic Sans MS" panose="030F0702030302020204" pitchFamily="66" charset="0"/>
              </a:rPr>
              <a:t>Limited scope/vision</a:t>
            </a:r>
          </a:p>
          <a:p>
            <a:pPr eaLnBrk="1" hangingPunct="1">
              <a:spcBef>
                <a:spcPct val="50000"/>
              </a:spcBef>
              <a:buClrTx/>
              <a:buSzTx/>
            </a:pPr>
            <a:r>
              <a:rPr lang="en-US" altLang="zh-CN" sz="1600">
                <a:latin typeface="Comic Sans MS" panose="030F0702030302020204" pitchFamily="66" charset="0"/>
              </a:rPr>
              <a:t>Low/medium risk</a:t>
            </a:r>
          </a:p>
          <a:p>
            <a:pPr eaLnBrk="1" hangingPunct="1">
              <a:spcBef>
                <a:spcPct val="50000"/>
              </a:spcBef>
              <a:buClrTx/>
              <a:buSzTx/>
            </a:pPr>
            <a:r>
              <a:rPr lang="en-US" altLang="zh-CN" sz="1600">
                <a:latin typeface="Comic Sans MS" panose="030F0702030302020204" pitchFamily="66" charset="0"/>
              </a:rPr>
              <a:t>Single/multiplatform</a:t>
            </a:r>
          </a:p>
          <a:p>
            <a:pPr eaLnBrk="1" hangingPunct="1">
              <a:spcBef>
                <a:spcPct val="50000"/>
              </a:spcBef>
              <a:buClrTx/>
              <a:buSzTx/>
            </a:pPr>
            <a:r>
              <a:rPr lang="en-US" altLang="zh-CN" sz="1600">
                <a:latin typeface="Comic Sans MS" panose="030F0702030302020204" pitchFamily="66" charset="0"/>
              </a:rPr>
              <a:t>1- to 2-tier development</a:t>
            </a:r>
          </a:p>
          <a:p>
            <a:pPr eaLnBrk="1" hangingPunct="1">
              <a:spcBef>
                <a:spcPct val="50000"/>
              </a:spcBef>
              <a:buClrTx/>
              <a:buSzTx/>
            </a:pPr>
            <a:endParaRPr lang="en-US" altLang="zh-CN" sz="1200">
              <a:latin typeface="Comic Sans MS" panose="030F0702030302020204" pitchFamily="66" charset="0"/>
            </a:endParaRPr>
          </a:p>
        </p:txBody>
      </p:sp>
      <p:sp>
        <p:nvSpPr>
          <p:cNvPr id="164878" name="Text Box 14"/>
          <p:cNvSpPr txBox="1">
            <a:spLocks noChangeArrowheads="1"/>
          </p:cNvSpPr>
          <p:nvPr/>
        </p:nvSpPr>
        <p:spPr bwMode="auto">
          <a:xfrm>
            <a:off x="5867400" y="3789363"/>
            <a:ext cx="3276600" cy="106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pPr>
            <a:r>
              <a:rPr lang="en-US" altLang="zh-CN" sz="1600">
                <a:latin typeface="Comic Sans MS" panose="030F0702030302020204" pitchFamily="66" charset="0"/>
              </a:rPr>
              <a:t>Packages/minimal development</a:t>
            </a:r>
          </a:p>
          <a:p>
            <a:pPr eaLnBrk="1" hangingPunct="1">
              <a:spcBef>
                <a:spcPct val="50000"/>
              </a:spcBef>
              <a:buClrTx/>
              <a:buSzTx/>
            </a:pPr>
            <a:r>
              <a:rPr lang="en-US" altLang="zh-CN" sz="1600">
                <a:latin typeface="Comic Sans MS" panose="030F0702030302020204" pitchFamily="66" charset="0"/>
              </a:rPr>
              <a:t>Low cost/low risk</a:t>
            </a:r>
          </a:p>
          <a:p>
            <a:pPr eaLnBrk="1" hangingPunct="1">
              <a:spcBef>
                <a:spcPct val="50000"/>
              </a:spcBef>
              <a:buClrTx/>
              <a:buSzTx/>
            </a:pPr>
            <a:r>
              <a:rPr lang="en-US" altLang="zh-CN" sz="1600">
                <a:latin typeface="Comic Sans MS" panose="030F0702030302020204" pitchFamily="66" charset="0"/>
              </a:rPr>
              <a:t>Single platform</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8444AC3E-B11E-4239-A509-DE5710DA2877}" type="slidenum">
              <a:rPr kumimoji="0" lang="en-US" altLang="zh-CN" sz="2600" smtClean="0">
                <a:solidFill>
                  <a:schemeClr val="bg1"/>
                </a:solidFill>
              </a:rPr>
              <a:pPr>
                <a:spcBef>
                  <a:spcPct val="0"/>
                </a:spcBef>
                <a:buClrTx/>
                <a:buSzTx/>
                <a:buFontTx/>
                <a:buNone/>
              </a:pPr>
              <a:t>96</a:t>
            </a:fld>
            <a:endParaRPr kumimoji="0" lang="en-US" altLang="zh-CN" sz="2600" smtClean="0">
              <a:solidFill>
                <a:schemeClr val="bg1"/>
              </a:solidFill>
            </a:endParaRPr>
          </a:p>
        </p:txBody>
      </p:sp>
      <p:sp>
        <p:nvSpPr>
          <p:cNvPr id="165891" name="Rectangle 2"/>
          <p:cNvSpPr>
            <a:spLocks noGrp="1" noChangeArrowheads="1"/>
          </p:cNvSpPr>
          <p:nvPr>
            <p:ph type="title"/>
          </p:nvPr>
        </p:nvSpPr>
        <p:spPr/>
        <p:txBody>
          <a:bodyPr/>
          <a:lstStyle/>
          <a:p>
            <a:pPr eaLnBrk="1" hangingPunct="1"/>
            <a:r>
              <a:rPr lang="en-US" altLang="zh-CN" sz="3200" smtClean="0"/>
              <a:t>Chapter 1  Why Software Engineering</a:t>
            </a:r>
          </a:p>
        </p:txBody>
      </p:sp>
      <p:sp>
        <p:nvSpPr>
          <p:cNvPr id="165892" name="Rectangle 3"/>
          <p:cNvSpPr>
            <a:spLocks noGrp="1" noChangeArrowheads="1"/>
          </p:cNvSpPr>
          <p:nvPr>
            <p:ph type="body" idx="1"/>
          </p:nvPr>
        </p:nvSpPr>
        <p:spPr>
          <a:xfrm>
            <a:off x="762000" y="1700213"/>
            <a:ext cx="8382000" cy="5105400"/>
          </a:xfrm>
        </p:spPr>
        <p:txBody>
          <a:bodyPr/>
          <a:lstStyle/>
          <a:p>
            <a:pPr eaLnBrk="1" hangingPunct="1">
              <a:lnSpc>
                <a:spcPct val="90000"/>
              </a:lnSpc>
              <a:buFontTx/>
              <a:buNone/>
            </a:pPr>
            <a:r>
              <a:rPr lang="en-US" altLang="zh-CN" sz="2400" b="1" smtClean="0">
                <a:solidFill>
                  <a:srgbClr val="000000"/>
                </a:solidFill>
                <a:sym typeface="Wingdings 2" panose="05020102010507070707" pitchFamily="18" charset="2"/>
              </a:rPr>
              <a:t> </a:t>
            </a:r>
            <a:r>
              <a:rPr lang="en-US" altLang="zh-CN" sz="2400" b="1" u="sng" smtClean="0">
                <a:solidFill>
                  <a:srgbClr val="FF0066"/>
                </a:solidFill>
                <a:sym typeface="Wingdings 2" panose="05020102010507070707" pitchFamily="18" charset="2"/>
              </a:rPr>
              <a:t>Reuse</a:t>
            </a:r>
            <a:r>
              <a:rPr lang="zh-CN" altLang="en-US" sz="2400" b="1" smtClean="0">
                <a:solidFill>
                  <a:schemeClr val="bg2"/>
                </a:solidFill>
                <a:sym typeface="Wingdings 2" panose="05020102010507070707" pitchFamily="18" charset="2"/>
              </a:rPr>
              <a:t>（重用）</a:t>
            </a:r>
          </a:p>
          <a:p>
            <a:pPr eaLnBrk="1" hangingPunct="1">
              <a:lnSpc>
                <a:spcPct val="90000"/>
              </a:lnSpc>
              <a:buFontTx/>
              <a:buNone/>
            </a:pPr>
            <a:r>
              <a:rPr lang="zh-CN" altLang="en-US" sz="2400" b="1" smtClean="0">
                <a:solidFill>
                  <a:schemeClr val="bg2"/>
                </a:solidFill>
                <a:sym typeface="Wingdings 2" panose="05020102010507070707" pitchFamily="18" charset="2"/>
              </a:rPr>
              <a:t>     </a:t>
            </a:r>
            <a:r>
              <a:rPr lang="en-US" altLang="zh-CN" sz="2400" b="1" smtClean="0">
                <a:solidFill>
                  <a:schemeClr val="bg2"/>
                </a:solidFill>
                <a:sym typeface="Wingdings 2" panose="05020102010507070707" pitchFamily="18" charset="2"/>
              </a:rPr>
              <a:t>A:definition: commonality    reusible items     new</a:t>
            </a:r>
          </a:p>
          <a:p>
            <a:pPr eaLnBrk="1" hangingPunct="1">
              <a:lnSpc>
                <a:spcPct val="90000"/>
              </a:lnSpc>
              <a:buFontTx/>
              <a:buNone/>
            </a:pPr>
            <a:r>
              <a:rPr lang="en-US" altLang="zh-CN" sz="2400" b="1" smtClean="0">
                <a:solidFill>
                  <a:schemeClr val="bg2"/>
                </a:solidFill>
                <a:sym typeface="Wingdings 2" panose="05020102010507070707" pitchFamily="18" charset="2"/>
              </a:rPr>
              <a:t>                           project</a:t>
            </a:r>
          </a:p>
          <a:p>
            <a:pPr eaLnBrk="1" hangingPunct="1">
              <a:lnSpc>
                <a:spcPct val="90000"/>
              </a:lnSpc>
              <a:buFontTx/>
              <a:buNone/>
            </a:pPr>
            <a:r>
              <a:rPr lang="en-US" altLang="zh-CN" sz="2400" b="1" smtClean="0"/>
              <a:t>    </a:t>
            </a:r>
            <a:r>
              <a:rPr lang="zh-CN" altLang="en-US" sz="2400" b="1" u="sng" smtClean="0">
                <a:solidFill>
                  <a:srgbClr val="0000FF"/>
                </a:solidFill>
              </a:rPr>
              <a:t>重复采用以前开发的软件系统中具有共性的部件</a:t>
            </a:r>
            <a:r>
              <a:rPr lang="en-US" altLang="zh-CN" sz="2400" b="1" u="sng" smtClean="0">
                <a:solidFill>
                  <a:srgbClr val="0000FF"/>
                </a:solidFill>
              </a:rPr>
              <a:t>, </a:t>
            </a:r>
            <a:r>
              <a:rPr lang="zh-CN" altLang="en-US" sz="2400" b="1" u="sng" smtClean="0">
                <a:solidFill>
                  <a:srgbClr val="0000FF"/>
                </a:solidFill>
              </a:rPr>
              <a:t>用到新的开发项目中去</a:t>
            </a:r>
            <a:r>
              <a:rPr lang="en-US" altLang="zh-CN" sz="2400" b="1" smtClean="0"/>
              <a:t>.  (</a:t>
            </a:r>
            <a:r>
              <a:rPr lang="zh-CN" altLang="en-US" sz="2400" b="1" smtClean="0"/>
              <a:t>注</a:t>
            </a:r>
            <a:r>
              <a:rPr lang="en-US" altLang="zh-CN" sz="2400" b="1" smtClean="0"/>
              <a:t>: </a:t>
            </a:r>
            <a:r>
              <a:rPr lang="zh-CN" altLang="en-US" sz="2400" b="1" smtClean="0"/>
              <a:t>这里的重用绝不仅仅是源代码的重用</a:t>
            </a:r>
            <a:r>
              <a:rPr lang="en-US" altLang="zh-CN" sz="2400" b="1" smtClean="0"/>
              <a:t>)</a:t>
            </a:r>
          </a:p>
          <a:p>
            <a:pPr eaLnBrk="1" hangingPunct="1">
              <a:lnSpc>
                <a:spcPct val="90000"/>
              </a:lnSpc>
              <a:buFontTx/>
              <a:buNone/>
            </a:pPr>
            <a:r>
              <a:rPr lang="en-US" altLang="zh-CN" sz="2400" b="1" smtClean="0"/>
              <a:t>     B: several barriers in reuse(1,2,3,4,5,6 see P34) </a:t>
            </a:r>
          </a:p>
          <a:p>
            <a:pPr eaLnBrk="1" hangingPunct="1">
              <a:lnSpc>
                <a:spcPct val="90000"/>
              </a:lnSpc>
              <a:buFontTx/>
              <a:buNone/>
            </a:pPr>
            <a:r>
              <a:rPr lang="en-US" altLang="zh-CN" sz="1800" b="1" smtClean="0">
                <a:solidFill>
                  <a:schemeClr val="bg2"/>
                </a:solidFill>
                <a:cs typeface="Arial" panose="020B0604020202020204" pitchFamily="34" charset="0"/>
                <a:sym typeface="Wingdings 2" panose="05020102010507070707" pitchFamily="18" charset="2"/>
              </a:rPr>
              <a:t>⑦  </a:t>
            </a:r>
            <a:r>
              <a:rPr lang="en-US" altLang="zh-CN" sz="2400" b="1" u="sng" smtClean="0">
                <a:solidFill>
                  <a:srgbClr val="FF0066"/>
                </a:solidFill>
                <a:cs typeface="Arial" panose="020B0604020202020204" pitchFamily="34" charset="0"/>
                <a:sym typeface="Wingdings 2" panose="05020102010507070707" pitchFamily="18" charset="2"/>
              </a:rPr>
              <a:t>Measurement</a:t>
            </a:r>
            <a:r>
              <a:rPr lang="zh-CN" altLang="en-US" sz="2400" b="1" u="sng" smtClean="0">
                <a:solidFill>
                  <a:srgbClr val="FF0066"/>
                </a:solidFill>
                <a:sym typeface="Wingdings 2" panose="05020102010507070707" pitchFamily="18" charset="2"/>
              </a:rPr>
              <a:t>（度量</a:t>
            </a:r>
            <a:r>
              <a:rPr lang="en-US" altLang="zh-CN" sz="2400" b="1" u="sng" smtClean="0">
                <a:solidFill>
                  <a:srgbClr val="FF0066"/>
                </a:solidFill>
                <a:sym typeface="Wingdings 2" panose="05020102010507070707" pitchFamily="18" charset="2"/>
              </a:rPr>
              <a:t>/</a:t>
            </a:r>
            <a:r>
              <a:rPr lang="zh-CN" altLang="en-US" sz="2400" b="1" u="sng" smtClean="0">
                <a:solidFill>
                  <a:srgbClr val="FF0066"/>
                </a:solidFill>
                <a:sym typeface="Wingdings 2" panose="05020102010507070707" pitchFamily="18" charset="2"/>
              </a:rPr>
              <a:t>测度）</a:t>
            </a:r>
            <a:r>
              <a:rPr lang="zh-CN" altLang="en-US" sz="2400" b="1" smtClean="0">
                <a:solidFill>
                  <a:schemeClr val="bg2"/>
                </a:solidFill>
                <a:sym typeface="Wingdings 2" panose="05020102010507070707" pitchFamily="18" charset="2"/>
              </a:rPr>
              <a:t>（通用的评价方法和体系）</a:t>
            </a:r>
          </a:p>
          <a:p>
            <a:pPr eaLnBrk="1" hangingPunct="1">
              <a:lnSpc>
                <a:spcPct val="90000"/>
              </a:lnSpc>
              <a:buFontTx/>
              <a:buNone/>
            </a:pPr>
            <a:r>
              <a:rPr lang="zh-CN" altLang="en-US" sz="2400" b="1" smtClean="0">
                <a:solidFill>
                  <a:schemeClr val="bg2"/>
                </a:solidFill>
                <a:cs typeface="Arial" panose="020B0604020202020204" pitchFamily="34" charset="0"/>
                <a:sym typeface="Wingdings 2" panose="05020102010507070707" pitchFamily="18" charset="2"/>
              </a:rPr>
              <a:t>   </a:t>
            </a:r>
            <a:r>
              <a:rPr lang="en-US" altLang="zh-CN" sz="2400" b="1" smtClean="0">
                <a:solidFill>
                  <a:schemeClr val="bg2"/>
                </a:solidFill>
                <a:cs typeface="Arial" panose="020B0604020202020204" pitchFamily="34" charset="0"/>
                <a:sym typeface="Wingdings 2" panose="05020102010507070707" pitchFamily="18" charset="2"/>
              </a:rPr>
              <a:t>A:</a:t>
            </a:r>
            <a:r>
              <a:rPr lang="en-US" altLang="zh-CN" sz="2400" b="1" smtClean="0">
                <a:solidFill>
                  <a:srgbClr val="0000FF"/>
                </a:solidFill>
                <a:cs typeface="Arial" panose="020B0604020202020204" pitchFamily="34" charset="0"/>
                <a:sym typeface="Wingdings 2" panose="05020102010507070707" pitchFamily="18" charset="2"/>
              </a:rPr>
              <a:t>definition</a:t>
            </a:r>
            <a:r>
              <a:rPr lang="en-US" altLang="zh-CN" sz="2400" b="1" smtClean="0">
                <a:solidFill>
                  <a:schemeClr val="bg2"/>
                </a:solidFill>
                <a:cs typeface="Arial" panose="020B0604020202020204" pitchFamily="34" charset="0"/>
                <a:sym typeface="Wingdings 2" panose="05020102010507070707" pitchFamily="18" charset="2"/>
              </a:rPr>
              <a:t>:</a:t>
            </a:r>
            <a:r>
              <a:rPr lang="en-US" altLang="zh-CN" sz="2400" b="1" u="sng" smtClean="0">
                <a:solidFill>
                  <a:srgbClr val="FF0066"/>
                </a:solidFill>
                <a:ea typeface="Arial Unicode MS" panose="020B0604020202020204" pitchFamily="34" charset="-122"/>
                <a:cs typeface="Arial Unicode MS" panose="020B0604020202020204" pitchFamily="34" charset="-122"/>
                <a:sym typeface="Wingdings 2" panose="05020102010507070707" pitchFamily="18" charset="2"/>
              </a:rPr>
              <a:t>quantitative way</a:t>
            </a:r>
            <a:r>
              <a:rPr lang="en-US" altLang="zh-CN" sz="2400" b="1" smtClean="0">
                <a:solidFill>
                  <a:schemeClr val="bg2"/>
                </a:solidFill>
                <a:cs typeface="Arial" panose="020B0604020202020204" pitchFamily="34" charset="0"/>
                <a:sym typeface="Wingdings 2" panose="05020102010507070707" pitchFamily="18" charset="2"/>
              </a:rPr>
              <a:t>(approach)     describe</a:t>
            </a:r>
          </a:p>
          <a:p>
            <a:pPr eaLnBrk="1" hangingPunct="1">
              <a:lnSpc>
                <a:spcPct val="90000"/>
              </a:lnSpc>
              <a:buFontTx/>
              <a:buNone/>
            </a:pPr>
            <a:r>
              <a:rPr lang="en-US" altLang="zh-CN" sz="2400" b="1" smtClean="0">
                <a:solidFill>
                  <a:schemeClr val="bg2"/>
                </a:solidFill>
                <a:cs typeface="Arial" panose="020B0604020202020204" pitchFamily="34" charset="0"/>
                <a:sym typeface="Wingdings 2" panose="05020102010507070707" pitchFamily="18" charset="2"/>
              </a:rPr>
              <a:t>           process,resource,methods     improving quality </a:t>
            </a:r>
          </a:p>
          <a:p>
            <a:pPr eaLnBrk="1" hangingPunct="1">
              <a:lnSpc>
                <a:spcPct val="90000"/>
              </a:lnSpc>
              <a:buFontTx/>
              <a:buNone/>
            </a:pPr>
            <a:r>
              <a:rPr lang="en-US" altLang="zh-CN" sz="2400" b="1" smtClean="0">
                <a:solidFill>
                  <a:schemeClr val="bg2"/>
                </a:solidFill>
                <a:cs typeface="Arial" panose="020B0604020202020204" pitchFamily="34" charset="0"/>
                <a:sym typeface="Wingdings 2" panose="05020102010507070707" pitchFamily="18" charset="2"/>
              </a:rPr>
              <a:t>   B:importance</a:t>
            </a:r>
            <a:r>
              <a:rPr lang="zh-CN" altLang="en-US" sz="2400" b="1" smtClean="0">
                <a:solidFill>
                  <a:schemeClr val="bg2"/>
                </a:solidFill>
                <a:cs typeface="Arial" panose="020B0604020202020204" pitchFamily="34" charset="0"/>
                <a:sym typeface="Wingdings" panose="05000000000000000000" pitchFamily="2" charset="2"/>
              </a:rPr>
              <a:t>（用类数学的语言来描述和评价行动与结果）</a:t>
            </a:r>
            <a:endParaRPr lang="en-US" altLang="zh-CN" sz="2400" b="1" smtClean="0">
              <a:solidFill>
                <a:schemeClr val="bg2"/>
              </a:solidFill>
              <a:cs typeface="Arial" panose="020B0604020202020204" pitchFamily="34" charset="0"/>
              <a:sym typeface="Wingdings 2" panose="05020102010507070707" pitchFamily="18" charset="2"/>
            </a:endParaRPr>
          </a:p>
          <a:p>
            <a:pPr eaLnBrk="1" hangingPunct="1">
              <a:lnSpc>
                <a:spcPct val="90000"/>
              </a:lnSpc>
              <a:buFontTx/>
              <a:buNone/>
            </a:pPr>
            <a:r>
              <a:rPr lang="en-US" altLang="zh-CN" sz="2400" b="1" smtClean="0">
                <a:solidFill>
                  <a:schemeClr val="bg2"/>
                </a:solidFill>
                <a:cs typeface="Arial" panose="020B0604020202020204" pitchFamily="34" charset="0"/>
                <a:sym typeface="Wingdings 2" panose="05020102010507070707" pitchFamily="18" charset="2"/>
              </a:rPr>
              <a:t>       </a:t>
            </a:r>
            <a:r>
              <a:rPr lang="en-US" altLang="zh-CN" sz="2400" b="1" u="sng" smtClean="0">
                <a:solidFill>
                  <a:schemeClr val="bg2"/>
                </a:solidFill>
                <a:cs typeface="Arial" panose="020B0604020202020204" pitchFamily="34" charset="0"/>
                <a:sym typeface="Wingdings 2" panose="05020102010507070707" pitchFamily="18" charset="2"/>
              </a:rPr>
              <a:t>empirical,</a:t>
            </a:r>
            <a:r>
              <a:rPr lang="en-US" altLang="zh-CN" sz="2400" b="1" u="sng" smtClean="0">
                <a:solidFill>
                  <a:schemeClr val="bg2"/>
                </a:solidFill>
                <a:ea typeface="Arial Unicode MS" panose="020B0604020202020204" pitchFamily="34" charset="-122"/>
                <a:cs typeface="Arial Unicode MS" panose="020B0604020202020204" pitchFamily="34" charset="-122"/>
                <a:sym typeface="Wingdings 2" panose="05020102010507070707" pitchFamily="18" charset="2"/>
              </a:rPr>
              <a:t>practical model</a:t>
            </a:r>
            <a:r>
              <a:rPr lang="en-US" altLang="zh-CN" sz="2400" b="1" smtClean="0">
                <a:solidFill>
                  <a:schemeClr val="bg2"/>
                </a:solidFill>
                <a:cs typeface="Arial" panose="020B0604020202020204" pitchFamily="34" charset="0"/>
                <a:sym typeface="Wingdings 2" panose="05020102010507070707" pitchFamily="18" charset="2"/>
              </a:rPr>
              <a:t>     </a:t>
            </a:r>
            <a:r>
              <a:rPr lang="en-US" altLang="zh-CN" sz="2400" b="1" u="sng" smtClean="0">
                <a:solidFill>
                  <a:schemeClr val="bg2"/>
                </a:solidFill>
                <a:ea typeface="Arial Unicode MS" panose="020B0604020202020204" pitchFamily="34" charset="-122"/>
                <a:cs typeface="Arial Unicode MS" panose="020B0604020202020204" pitchFamily="34" charset="-122"/>
                <a:sym typeface="Wingdings 2" panose="05020102010507070707" pitchFamily="18" charset="2"/>
              </a:rPr>
              <a:t>mathematical model</a:t>
            </a:r>
            <a:r>
              <a:rPr lang="en-US" altLang="zh-CN" sz="2400" b="1" smtClean="0">
                <a:solidFill>
                  <a:schemeClr val="bg2"/>
                </a:solidFill>
                <a:cs typeface="Arial" panose="020B0604020202020204" pitchFamily="34" charset="0"/>
                <a:sym typeface="Wingdings 2" panose="05020102010507070707" pitchFamily="18" charset="2"/>
              </a:rPr>
              <a:t> </a:t>
            </a:r>
          </a:p>
          <a:p>
            <a:pPr eaLnBrk="1" hangingPunct="1">
              <a:lnSpc>
                <a:spcPct val="90000"/>
              </a:lnSpc>
              <a:buFontTx/>
              <a:buNone/>
            </a:pPr>
            <a:r>
              <a:rPr lang="en-US" altLang="zh-CN" sz="2400" b="1" smtClean="0">
                <a:solidFill>
                  <a:schemeClr val="bg2"/>
                </a:solidFill>
                <a:cs typeface="Arial" panose="020B0604020202020204" pitchFamily="34" charset="0"/>
                <a:sym typeface="Wingdings 2" panose="05020102010507070707" pitchFamily="18" charset="2"/>
              </a:rPr>
              <a:t>                                                 </a:t>
            </a:r>
            <a:r>
              <a:rPr lang="en-US" altLang="zh-CN" sz="2000" b="1" smtClean="0">
                <a:solidFill>
                  <a:schemeClr val="bg2"/>
                </a:solidFill>
                <a:cs typeface="Arial" panose="020B0604020202020204" pitchFamily="34" charset="0"/>
                <a:sym typeface="Wingdings 2" panose="05020102010507070707" pitchFamily="18" charset="2"/>
              </a:rPr>
              <a:t>(base on elements and relations) </a:t>
            </a:r>
          </a:p>
          <a:p>
            <a:pPr eaLnBrk="1" hangingPunct="1">
              <a:lnSpc>
                <a:spcPct val="90000"/>
              </a:lnSpc>
              <a:buFontTx/>
              <a:buNone/>
            </a:pPr>
            <a:r>
              <a:rPr lang="en-US" altLang="zh-CN" sz="2000" b="1" smtClean="0">
                <a:solidFill>
                  <a:schemeClr val="bg2"/>
                </a:solidFill>
                <a:cs typeface="Arial" panose="020B0604020202020204" pitchFamily="34" charset="0"/>
                <a:sym typeface="Wingdings 2" panose="05020102010507070707" pitchFamily="18" charset="2"/>
              </a:rPr>
              <a:t>   C: </a:t>
            </a:r>
            <a:r>
              <a:rPr lang="zh-CN" altLang="en-US" sz="2400" b="1" smtClean="0">
                <a:solidFill>
                  <a:schemeClr val="bg2"/>
                </a:solidFill>
                <a:cs typeface="Arial" panose="020B0604020202020204" pitchFamily="34" charset="0"/>
                <a:sym typeface="Wingdings 2" panose="05020102010507070707" pitchFamily="18" charset="2"/>
              </a:rPr>
              <a:t>两个方面：量化描述系统 </a:t>
            </a:r>
            <a:r>
              <a:rPr lang="en-US" altLang="zh-CN" sz="2400" b="1" smtClean="0">
                <a:solidFill>
                  <a:schemeClr val="bg2"/>
                </a:solidFill>
                <a:cs typeface="Arial" panose="020B0604020202020204" pitchFamily="34" charset="0"/>
                <a:sym typeface="Wingdings 2" panose="05020102010507070707" pitchFamily="18" charset="2"/>
              </a:rPr>
              <a:t>+ </a:t>
            </a:r>
            <a:r>
              <a:rPr lang="zh-CN" altLang="en-US" sz="2400" b="1" smtClean="0">
                <a:solidFill>
                  <a:schemeClr val="bg2"/>
                </a:solidFill>
                <a:cs typeface="Arial" panose="020B0604020202020204" pitchFamily="34" charset="0"/>
                <a:sym typeface="Wingdings 2" panose="05020102010507070707" pitchFamily="18" charset="2"/>
              </a:rPr>
              <a:t>量化审核系统。</a:t>
            </a:r>
            <a:endParaRPr lang="en-US" altLang="zh-CN" sz="2400" b="1" smtClean="0">
              <a:solidFill>
                <a:schemeClr val="bg2"/>
              </a:solidFill>
              <a:cs typeface="Arial" panose="020B0604020202020204" pitchFamily="34" charset="0"/>
              <a:sym typeface="Wingdings 2" panose="05020102010507070707" pitchFamily="18" charset="2"/>
            </a:endParaRPr>
          </a:p>
        </p:txBody>
      </p:sp>
      <p:sp>
        <p:nvSpPr>
          <p:cNvPr id="165893" name="AutoShape 4"/>
          <p:cNvSpPr>
            <a:spLocks noChangeArrowheads="1"/>
          </p:cNvSpPr>
          <p:nvPr/>
        </p:nvSpPr>
        <p:spPr bwMode="auto">
          <a:xfrm>
            <a:off x="5729288" y="5029200"/>
            <a:ext cx="304800" cy="152400"/>
          </a:xfrm>
          <a:prstGeom prst="rightArrow">
            <a:avLst>
              <a:gd name="adj1" fmla="val 50000"/>
              <a:gd name="adj2" fmla="val 50000"/>
            </a:avLst>
          </a:prstGeom>
          <a:solidFill>
            <a:schemeClr val="bg2"/>
          </a:solidFill>
          <a:ln w="9525">
            <a:solidFill>
              <a:schemeClr val="tx1"/>
            </a:solidFill>
            <a:miter lim="800000"/>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endParaRPr lang="zh-CN" altLang="en-US" sz="2400"/>
          </a:p>
        </p:txBody>
      </p:sp>
      <p:sp>
        <p:nvSpPr>
          <p:cNvPr id="165894" name="AutoShape 5"/>
          <p:cNvSpPr>
            <a:spLocks noChangeArrowheads="1"/>
          </p:cNvSpPr>
          <p:nvPr/>
        </p:nvSpPr>
        <p:spPr bwMode="auto">
          <a:xfrm>
            <a:off x="6905625" y="4648200"/>
            <a:ext cx="304800" cy="152400"/>
          </a:xfrm>
          <a:prstGeom prst="rightArrow">
            <a:avLst>
              <a:gd name="adj1" fmla="val 50000"/>
              <a:gd name="adj2" fmla="val 50000"/>
            </a:avLst>
          </a:prstGeom>
          <a:solidFill>
            <a:schemeClr val="bg2"/>
          </a:solidFill>
          <a:ln w="9525">
            <a:solidFill>
              <a:schemeClr val="tx1"/>
            </a:solidFill>
            <a:miter lim="800000"/>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endParaRPr lang="zh-CN" altLang="en-US" sz="2400"/>
          </a:p>
        </p:txBody>
      </p:sp>
      <p:sp>
        <p:nvSpPr>
          <p:cNvPr id="165895" name="AutoShape 6"/>
          <p:cNvSpPr>
            <a:spLocks noChangeArrowheads="1"/>
          </p:cNvSpPr>
          <p:nvPr/>
        </p:nvSpPr>
        <p:spPr bwMode="auto">
          <a:xfrm>
            <a:off x="5167313" y="5867400"/>
            <a:ext cx="304800" cy="152400"/>
          </a:xfrm>
          <a:prstGeom prst="rightArrow">
            <a:avLst>
              <a:gd name="adj1" fmla="val 50000"/>
              <a:gd name="adj2" fmla="val 50000"/>
            </a:avLst>
          </a:prstGeom>
          <a:solidFill>
            <a:schemeClr val="bg2"/>
          </a:solidFill>
          <a:ln w="9525">
            <a:solidFill>
              <a:schemeClr val="tx1"/>
            </a:solidFill>
            <a:miter lim="800000"/>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endParaRPr lang="zh-CN" altLang="en-US" sz="2400"/>
          </a:p>
        </p:txBody>
      </p:sp>
      <p:sp>
        <p:nvSpPr>
          <p:cNvPr id="165896" name="AutoShape 9"/>
          <p:cNvSpPr>
            <a:spLocks noChangeArrowheads="1"/>
          </p:cNvSpPr>
          <p:nvPr/>
        </p:nvSpPr>
        <p:spPr bwMode="auto">
          <a:xfrm>
            <a:off x="7467600" y="2362200"/>
            <a:ext cx="304800" cy="152400"/>
          </a:xfrm>
          <a:prstGeom prst="rightArrow">
            <a:avLst>
              <a:gd name="adj1" fmla="val 50000"/>
              <a:gd name="adj2" fmla="val 50000"/>
            </a:avLst>
          </a:prstGeom>
          <a:solidFill>
            <a:schemeClr val="bg2"/>
          </a:solidFill>
          <a:ln w="9525">
            <a:solidFill>
              <a:schemeClr val="tx1"/>
            </a:solidFill>
            <a:miter lim="800000"/>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endParaRPr lang="zh-CN" altLang="en-US" sz="2400"/>
          </a:p>
        </p:txBody>
      </p:sp>
      <p:sp>
        <p:nvSpPr>
          <p:cNvPr id="165897" name="AutoShape 10"/>
          <p:cNvSpPr>
            <a:spLocks noChangeArrowheads="1"/>
          </p:cNvSpPr>
          <p:nvPr/>
        </p:nvSpPr>
        <p:spPr bwMode="auto">
          <a:xfrm>
            <a:off x="5029200" y="2362200"/>
            <a:ext cx="304800" cy="152400"/>
          </a:xfrm>
          <a:prstGeom prst="rightArrow">
            <a:avLst>
              <a:gd name="adj1" fmla="val 50000"/>
              <a:gd name="adj2" fmla="val 50000"/>
            </a:avLst>
          </a:prstGeom>
          <a:solidFill>
            <a:schemeClr val="bg2"/>
          </a:solidFill>
          <a:ln w="9525">
            <a:solidFill>
              <a:schemeClr val="tx1"/>
            </a:solidFill>
            <a:miter lim="800000"/>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endParaRPr lang="zh-CN" altLang="en-US" sz="240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78CFC839-5855-4A6E-9B2B-4CC02512DB17}" type="slidenum">
              <a:rPr kumimoji="0" lang="en-US" altLang="zh-CN" sz="2600" smtClean="0">
                <a:solidFill>
                  <a:schemeClr val="bg1"/>
                </a:solidFill>
              </a:rPr>
              <a:pPr>
                <a:spcBef>
                  <a:spcPct val="0"/>
                </a:spcBef>
                <a:buClrTx/>
                <a:buSzTx/>
                <a:buFontTx/>
                <a:buNone/>
              </a:pPr>
              <a:t>97</a:t>
            </a:fld>
            <a:endParaRPr kumimoji="0" lang="en-US" altLang="zh-CN" sz="2600" smtClean="0">
              <a:solidFill>
                <a:schemeClr val="bg1"/>
              </a:solidFill>
            </a:endParaRPr>
          </a:p>
        </p:txBody>
      </p:sp>
      <p:sp>
        <p:nvSpPr>
          <p:cNvPr id="167939" name="Rectangle 2"/>
          <p:cNvSpPr>
            <a:spLocks noGrp="1" noChangeArrowheads="1"/>
          </p:cNvSpPr>
          <p:nvPr>
            <p:ph type="title" idx="4294967295"/>
          </p:nvPr>
        </p:nvSpPr>
        <p:spPr>
          <a:xfrm>
            <a:off x="827088" y="5867400"/>
            <a:ext cx="8088312" cy="457200"/>
          </a:xfrm>
        </p:spPr>
        <p:txBody>
          <a:bodyPr/>
          <a:lstStyle/>
          <a:p>
            <a:pPr eaLnBrk="1" hangingPunct="1"/>
            <a:r>
              <a:rPr lang="en-US" altLang="zh-CN" sz="2400" smtClean="0">
                <a:latin typeface="Comic Sans MS" panose="030F0702030302020204" pitchFamily="66" charset="0"/>
              </a:rPr>
              <a:t>Fig 1.15 Using measurement to help find a solution</a:t>
            </a:r>
          </a:p>
        </p:txBody>
      </p:sp>
      <p:sp>
        <p:nvSpPr>
          <p:cNvPr id="167940" name="Rectangle 3"/>
          <p:cNvSpPr>
            <a:spLocks noChangeArrowheads="1"/>
          </p:cNvSpPr>
          <p:nvPr/>
        </p:nvSpPr>
        <p:spPr bwMode="auto">
          <a:xfrm>
            <a:off x="1981200" y="1066800"/>
            <a:ext cx="2286000" cy="1219200"/>
          </a:xfrm>
          <a:prstGeom prst="rect">
            <a:avLst/>
          </a:prstGeom>
          <a:solidFill>
            <a:srgbClr val="FA3D02"/>
          </a:solidFill>
          <a:ln w="12700" cap="sq">
            <a:solidFill>
              <a:schemeClr val="tx1"/>
            </a:solidFill>
            <a:miter lim="800000"/>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200">
                <a:latin typeface="Comic Sans MS" panose="030F0702030302020204" pitchFamily="66" charset="0"/>
              </a:rPr>
              <a:t>Empirical relational</a:t>
            </a:r>
          </a:p>
          <a:p>
            <a:pPr algn="ctr" eaLnBrk="1" hangingPunct="1">
              <a:spcBef>
                <a:spcPct val="0"/>
              </a:spcBef>
              <a:buClrTx/>
              <a:buSzTx/>
              <a:buFontTx/>
              <a:buNone/>
            </a:pPr>
            <a:r>
              <a:rPr lang="en-US" altLang="zh-CN" sz="1200">
                <a:latin typeface="Comic Sans MS" panose="030F0702030302020204" pitchFamily="66" charset="0"/>
              </a:rPr>
              <a:t>system</a:t>
            </a:r>
          </a:p>
        </p:txBody>
      </p:sp>
      <p:sp>
        <p:nvSpPr>
          <p:cNvPr id="167941" name="Rectangle 4"/>
          <p:cNvSpPr>
            <a:spLocks noChangeArrowheads="1"/>
          </p:cNvSpPr>
          <p:nvPr/>
        </p:nvSpPr>
        <p:spPr bwMode="auto">
          <a:xfrm>
            <a:off x="5638800" y="4038600"/>
            <a:ext cx="2286000" cy="1219200"/>
          </a:xfrm>
          <a:prstGeom prst="rect">
            <a:avLst/>
          </a:prstGeom>
          <a:solidFill>
            <a:srgbClr val="FA3D02"/>
          </a:solidFill>
          <a:ln w="12700" cap="sq">
            <a:solidFill>
              <a:schemeClr val="tx1"/>
            </a:solidFill>
            <a:miter lim="800000"/>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200">
                <a:latin typeface="Comic Sans MS" panose="030F0702030302020204" pitchFamily="66" charset="0"/>
              </a:rPr>
              <a:t>Numeric results</a:t>
            </a:r>
          </a:p>
        </p:txBody>
      </p:sp>
      <p:sp>
        <p:nvSpPr>
          <p:cNvPr id="167942" name="Rectangle 5"/>
          <p:cNvSpPr>
            <a:spLocks noChangeArrowheads="1"/>
          </p:cNvSpPr>
          <p:nvPr/>
        </p:nvSpPr>
        <p:spPr bwMode="auto">
          <a:xfrm>
            <a:off x="5638800" y="1066800"/>
            <a:ext cx="2286000" cy="1219200"/>
          </a:xfrm>
          <a:prstGeom prst="rect">
            <a:avLst/>
          </a:prstGeom>
          <a:solidFill>
            <a:srgbClr val="FA3D02"/>
          </a:solidFill>
          <a:ln w="12700" cap="sq">
            <a:solidFill>
              <a:schemeClr val="tx1"/>
            </a:solidFill>
            <a:miter lim="800000"/>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200">
                <a:latin typeface="Comic Sans MS" panose="030F0702030302020204" pitchFamily="66" charset="0"/>
              </a:rPr>
              <a:t>Formal relational</a:t>
            </a:r>
          </a:p>
          <a:p>
            <a:pPr algn="ctr" eaLnBrk="1" hangingPunct="1">
              <a:spcBef>
                <a:spcPct val="0"/>
              </a:spcBef>
              <a:buClrTx/>
              <a:buSzTx/>
              <a:buFontTx/>
              <a:buNone/>
            </a:pPr>
            <a:r>
              <a:rPr lang="en-US" altLang="zh-CN" sz="1200">
                <a:latin typeface="Comic Sans MS" panose="030F0702030302020204" pitchFamily="66" charset="0"/>
              </a:rPr>
              <a:t>system</a:t>
            </a:r>
          </a:p>
        </p:txBody>
      </p:sp>
      <p:sp>
        <p:nvSpPr>
          <p:cNvPr id="167943" name="Rectangle 6"/>
          <p:cNvSpPr>
            <a:spLocks noChangeArrowheads="1"/>
          </p:cNvSpPr>
          <p:nvPr/>
        </p:nvSpPr>
        <p:spPr bwMode="auto">
          <a:xfrm>
            <a:off x="2057400" y="4038600"/>
            <a:ext cx="2286000" cy="1219200"/>
          </a:xfrm>
          <a:prstGeom prst="rect">
            <a:avLst/>
          </a:prstGeom>
          <a:solidFill>
            <a:srgbClr val="FA3D02"/>
          </a:solidFill>
          <a:ln w="12700" cap="sq">
            <a:solidFill>
              <a:schemeClr val="tx1"/>
            </a:solidFill>
            <a:miter lim="800000"/>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200">
                <a:latin typeface="Comic Sans MS" panose="030F0702030302020204" pitchFamily="66" charset="0"/>
              </a:rPr>
              <a:t>Empirical,relevant</a:t>
            </a:r>
          </a:p>
          <a:p>
            <a:pPr algn="ctr" eaLnBrk="1" hangingPunct="1">
              <a:spcBef>
                <a:spcPct val="0"/>
              </a:spcBef>
              <a:buClrTx/>
              <a:buSzTx/>
              <a:buFontTx/>
              <a:buNone/>
            </a:pPr>
            <a:r>
              <a:rPr lang="en-US" altLang="zh-CN" sz="1200">
                <a:latin typeface="Comic Sans MS" panose="030F0702030302020204" pitchFamily="66" charset="0"/>
              </a:rPr>
              <a:t>results</a:t>
            </a:r>
          </a:p>
        </p:txBody>
      </p:sp>
      <p:sp>
        <p:nvSpPr>
          <p:cNvPr id="167944" name="Line 7"/>
          <p:cNvSpPr>
            <a:spLocks noChangeShapeType="1"/>
          </p:cNvSpPr>
          <p:nvPr/>
        </p:nvSpPr>
        <p:spPr bwMode="auto">
          <a:xfrm>
            <a:off x="4267200" y="1600200"/>
            <a:ext cx="1371600" cy="0"/>
          </a:xfrm>
          <a:prstGeom prst="line">
            <a:avLst/>
          </a:prstGeom>
          <a:noFill/>
          <a:ln w="12700" cap="sq">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7945" name="Line 8"/>
          <p:cNvSpPr>
            <a:spLocks noChangeShapeType="1"/>
          </p:cNvSpPr>
          <p:nvPr/>
        </p:nvSpPr>
        <p:spPr bwMode="auto">
          <a:xfrm>
            <a:off x="6781800" y="2286000"/>
            <a:ext cx="0" cy="1752600"/>
          </a:xfrm>
          <a:prstGeom prst="line">
            <a:avLst/>
          </a:prstGeom>
          <a:noFill/>
          <a:ln w="12700" cap="sq">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7946" name="Line 9"/>
          <p:cNvSpPr>
            <a:spLocks noChangeShapeType="1"/>
          </p:cNvSpPr>
          <p:nvPr/>
        </p:nvSpPr>
        <p:spPr bwMode="auto">
          <a:xfrm flipH="1">
            <a:off x="4343400" y="4648200"/>
            <a:ext cx="1295400" cy="0"/>
          </a:xfrm>
          <a:prstGeom prst="line">
            <a:avLst/>
          </a:prstGeom>
          <a:noFill/>
          <a:ln w="12700" cap="sq">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7947" name="Line 10"/>
          <p:cNvSpPr>
            <a:spLocks noChangeShapeType="1"/>
          </p:cNvSpPr>
          <p:nvPr/>
        </p:nvSpPr>
        <p:spPr bwMode="auto">
          <a:xfrm flipV="1">
            <a:off x="3124200" y="2286000"/>
            <a:ext cx="0" cy="1752600"/>
          </a:xfrm>
          <a:prstGeom prst="line">
            <a:avLst/>
          </a:prstGeom>
          <a:noFill/>
          <a:ln w="12700" cap="sq">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7948" name="Text Box 11"/>
          <p:cNvSpPr txBox="1">
            <a:spLocks noChangeArrowheads="1"/>
          </p:cNvSpPr>
          <p:nvPr/>
        </p:nvSpPr>
        <p:spPr bwMode="auto">
          <a:xfrm>
            <a:off x="2133600" y="609600"/>
            <a:ext cx="24384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1200">
                <a:latin typeface="Comic Sans MS" panose="030F0702030302020204" pitchFamily="66" charset="0"/>
              </a:rPr>
              <a:t>REAL,EMPIRICAL WORLD</a:t>
            </a:r>
          </a:p>
        </p:txBody>
      </p:sp>
      <p:sp>
        <p:nvSpPr>
          <p:cNvPr id="167949" name="Text Box 12"/>
          <p:cNvSpPr txBox="1">
            <a:spLocks noChangeArrowheads="1"/>
          </p:cNvSpPr>
          <p:nvPr/>
        </p:nvSpPr>
        <p:spPr bwMode="auto">
          <a:xfrm>
            <a:off x="5562600" y="533400"/>
            <a:ext cx="2362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endParaRPr lang="zh-CN" altLang="zh-CN" sz="2400" b="0">
              <a:latin typeface="Times New Roman" panose="02020603050405020304" pitchFamily="18" charset="0"/>
            </a:endParaRPr>
          </a:p>
        </p:txBody>
      </p:sp>
      <p:sp>
        <p:nvSpPr>
          <p:cNvPr id="167950" name="Text Box 13"/>
          <p:cNvSpPr txBox="1">
            <a:spLocks noChangeArrowheads="1"/>
          </p:cNvSpPr>
          <p:nvPr/>
        </p:nvSpPr>
        <p:spPr bwMode="auto">
          <a:xfrm>
            <a:off x="5410200" y="609600"/>
            <a:ext cx="29718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1200">
                <a:latin typeface="Comic Sans MS" panose="030F0702030302020204" pitchFamily="66" charset="0"/>
              </a:rPr>
              <a:t>FORMAL,MATHEMATICAL WORLD</a:t>
            </a:r>
          </a:p>
        </p:txBody>
      </p:sp>
      <p:sp>
        <p:nvSpPr>
          <p:cNvPr id="167951" name="Text Box 14"/>
          <p:cNvSpPr txBox="1">
            <a:spLocks noChangeArrowheads="1"/>
          </p:cNvSpPr>
          <p:nvPr/>
        </p:nvSpPr>
        <p:spPr bwMode="auto">
          <a:xfrm>
            <a:off x="4343400" y="1143000"/>
            <a:ext cx="12192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1200">
                <a:latin typeface="Comic Sans MS" panose="030F0702030302020204" pitchFamily="66" charset="0"/>
              </a:rPr>
              <a:t>Measurement</a:t>
            </a:r>
          </a:p>
        </p:txBody>
      </p:sp>
      <p:sp>
        <p:nvSpPr>
          <p:cNvPr id="167952" name="Text Box 15"/>
          <p:cNvSpPr txBox="1">
            <a:spLocks noChangeArrowheads="1"/>
          </p:cNvSpPr>
          <p:nvPr/>
        </p:nvSpPr>
        <p:spPr bwMode="auto">
          <a:xfrm>
            <a:off x="4343400" y="4114800"/>
            <a:ext cx="12954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1200">
                <a:latin typeface="Comic Sans MS" panose="030F0702030302020204" pitchFamily="66" charset="0"/>
              </a:rPr>
              <a:t>Interpretation</a:t>
            </a:r>
          </a:p>
        </p:txBody>
      </p:sp>
      <p:sp>
        <p:nvSpPr>
          <p:cNvPr id="167953" name="Text Box 16"/>
          <p:cNvSpPr txBox="1">
            <a:spLocks noChangeArrowheads="1"/>
          </p:cNvSpPr>
          <p:nvPr/>
        </p:nvSpPr>
        <p:spPr bwMode="auto">
          <a:xfrm>
            <a:off x="1447800" y="2895600"/>
            <a:ext cx="152400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1200">
                <a:latin typeface="Comic Sans MS" panose="030F0702030302020204" pitchFamily="66" charset="0"/>
              </a:rPr>
              <a:t>Implementation</a:t>
            </a:r>
          </a:p>
          <a:p>
            <a:pPr algn="ctr" eaLnBrk="1" hangingPunct="1">
              <a:spcBef>
                <a:spcPct val="50000"/>
              </a:spcBef>
              <a:buClrTx/>
              <a:buSzTx/>
              <a:buFontTx/>
              <a:buNone/>
            </a:pPr>
            <a:r>
              <a:rPr lang="en-US" altLang="zh-CN" sz="1200">
                <a:latin typeface="Comic Sans MS" panose="030F0702030302020204" pitchFamily="66" charset="0"/>
              </a:rPr>
              <a:t>Of solution</a:t>
            </a:r>
          </a:p>
        </p:txBody>
      </p:sp>
      <p:sp>
        <p:nvSpPr>
          <p:cNvPr id="167954" name="Text Box 17"/>
          <p:cNvSpPr txBox="1">
            <a:spLocks noChangeArrowheads="1"/>
          </p:cNvSpPr>
          <p:nvPr/>
        </p:nvSpPr>
        <p:spPr bwMode="auto">
          <a:xfrm>
            <a:off x="7162800" y="2895600"/>
            <a:ext cx="167640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1200">
                <a:latin typeface="Comic Sans MS" panose="030F0702030302020204" pitchFamily="66" charset="0"/>
              </a:rPr>
              <a:t>Mathematics,</a:t>
            </a:r>
          </a:p>
          <a:p>
            <a:pPr algn="ctr" eaLnBrk="1" hangingPunct="1">
              <a:spcBef>
                <a:spcPct val="50000"/>
              </a:spcBef>
              <a:buClrTx/>
              <a:buSzTx/>
              <a:buFontTx/>
              <a:buNone/>
            </a:pPr>
            <a:r>
              <a:rPr lang="en-US" altLang="zh-CN" sz="1200">
                <a:latin typeface="Comic Sans MS" panose="030F0702030302020204" pitchFamily="66" charset="0"/>
              </a:rPr>
              <a:t>statistics</a:t>
            </a:r>
          </a:p>
        </p:txBody>
      </p:sp>
      <p:sp>
        <p:nvSpPr>
          <p:cNvPr id="167955" name="Line 18"/>
          <p:cNvSpPr>
            <a:spLocks noChangeShapeType="1"/>
          </p:cNvSpPr>
          <p:nvPr/>
        </p:nvSpPr>
        <p:spPr bwMode="auto">
          <a:xfrm>
            <a:off x="4953000" y="685800"/>
            <a:ext cx="0" cy="4953000"/>
          </a:xfrm>
          <a:prstGeom prst="line">
            <a:avLst/>
          </a:prstGeom>
          <a:noFill/>
          <a:ln w="12700">
            <a:solidFill>
              <a:schemeClr val="tx1"/>
            </a:solidFill>
            <a:prstDash val="lg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40394B95-3CA1-4FED-9697-9BB40490103D}" type="slidenum">
              <a:rPr kumimoji="0" lang="en-US" altLang="zh-CN" sz="2600" smtClean="0">
                <a:solidFill>
                  <a:schemeClr val="bg1"/>
                </a:solidFill>
              </a:rPr>
              <a:pPr>
                <a:spcBef>
                  <a:spcPct val="0"/>
                </a:spcBef>
                <a:buClrTx/>
                <a:buSzTx/>
                <a:buFontTx/>
                <a:buNone/>
              </a:pPr>
              <a:t>98</a:t>
            </a:fld>
            <a:endParaRPr kumimoji="0" lang="en-US" altLang="zh-CN" sz="2600" smtClean="0">
              <a:solidFill>
                <a:schemeClr val="bg1"/>
              </a:solidFill>
            </a:endParaRPr>
          </a:p>
        </p:txBody>
      </p:sp>
      <p:sp>
        <p:nvSpPr>
          <p:cNvPr id="168963" name="Rectangle 2"/>
          <p:cNvSpPr>
            <a:spLocks noGrp="1" noChangeArrowheads="1"/>
          </p:cNvSpPr>
          <p:nvPr>
            <p:ph type="title"/>
          </p:nvPr>
        </p:nvSpPr>
        <p:spPr/>
        <p:txBody>
          <a:bodyPr/>
          <a:lstStyle/>
          <a:p>
            <a:pPr eaLnBrk="1" hangingPunct="1"/>
            <a:r>
              <a:rPr lang="en-US" altLang="zh-CN" sz="3200" smtClean="0"/>
              <a:t>Chapter 1  Why Software Engineering</a:t>
            </a:r>
          </a:p>
        </p:txBody>
      </p:sp>
      <p:sp>
        <p:nvSpPr>
          <p:cNvPr id="168964" name="Rectangle 3"/>
          <p:cNvSpPr>
            <a:spLocks noGrp="1" noChangeArrowheads="1"/>
          </p:cNvSpPr>
          <p:nvPr>
            <p:ph type="body" idx="1"/>
          </p:nvPr>
        </p:nvSpPr>
        <p:spPr>
          <a:xfrm>
            <a:off x="762000" y="1752600"/>
            <a:ext cx="8382000" cy="5105400"/>
          </a:xfrm>
        </p:spPr>
        <p:txBody>
          <a:bodyPr/>
          <a:lstStyle/>
          <a:p>
            <a:pPr eaLnBrk="1" hangingPunct="1">
              <a:buFontTx/>
              <a:buNone/>
            </a:pPr>
            <a:r>
              <a:rPr lang="en-US" altLang="zh-CN" sz="2000" b="1" dirty="0" smtClean="0">
                <a:solidFill>
                  <a:schemeClr val="bg2"/>
                </a:solidFill>
                <a:cs typeface="Arial" panose="020B0604020202020204" pitchFamily="34" charset="0"/>
                <a:sym typeface="Wingdings 2" panose="05020102010507070707" pitchFamily="18" charset="2"/>
              </a:rPr>
              <a:t>⑧</a:t>
            </a:r>
            <a:r>
              <a:rPr lang="en-US" altLang="zh-CN" sz="2400" b="1" dirty="0" smtClean="0">
                <a:solidFill>
                  <a:schemeClr val="bg2"/>
                </a:solidFill>
                <a:cs typeface="Arial" panose="020B0604020202020204" pitchFamily="34" charset="0"/>
                <a:sym typeface="Wingdings 2" panose="05020102010507070707" pitchFamily="18" charset="2"/>
              </a:rPr>
              <a:t> Tools and integrated environments</a:t>
            </a:r>
          </a:p>
          <a:p>
            <a:pPr eaLnBrk="1" hangingPunct="1">
              <a:buFontTx/>
              <a:buNone/>
            </a:pPr>
            <a:r>
              <a:rPr lang="en-US" altLang="zh-CN" sz="2400" b="1" dirty="0" smtClean="0">
                <a:solidFill>
                  <a:schemeClr val="bg2"/>
                </a:solidFill>
                <a:cs typeface="Arial" panose="020B0604020202020204" pitchFamily="34" charset="0"/>
                <a:sym typeface="Wingdings 2" panose="05020102010507070707" pitchFamily="18" charset="2"/>
              </a:rPr>
              <a:t>   A:introduction</a:t>
            </a:r>
            <a:r>
              <a:rPr lang="zh-CN" altLang="en-US" sz="2400" b="1" dirty="0" smtClean="0">
                <a:solidFill>
                  <a:schemeClr val="bg2"/>
                </a:solidFill>
                <a:cs typeface="Arial" panose="020B0604020202020204" pitchFamily="34" charset="0"/>
                <a:sym typeface="Wingdings" panose="05000000000000000000" pitchFamily="2" charset="2"/>
              </a:rPr>
              <a:t>（开发框架或工具的选择）</a:t>
            </a:r>
            <a:endParaRPr lang="en-US" altLang="zh-CN" sz="2400" b="1" dirty="0" smtClean="0">
              <a:solidFill>
                <a:schemeClr val="bg2"/>
              </a:solidFill>
              <a:cs typeface="Arial" panose="020B0604020202020204" pitchFamily="34" charset="0"/>
              <a:sym typeface="Wingdings 2" panose="05020102010507070707" pitchFamily="18" charset="2"/>
            </a:endParaRPr>
          </a:p>
          <a:p>
            <a:pPr eaLnBrk="1" hangingPunct="1">
              <a:buFontTx/>
              <a:buNone/>
            </a:pPr>
            <a:r>
              <a:rPr lang="en-US" altLang="zh-CN" sz="2400" b="1" dirty="0" smtClean="0">
                <a:solidFill>
                  <a:schemeClr val="bg2"/>
                </a:solidFill>
                <a:cs typeface="Arial" panose="020B0604020202020204" pitchFamily="34" charset="0"/>
                <a:sym typeface="Wingdings 2" panose="05020102010507070707" pitchFamily="18" charset="2"/>
              </a:rPr>
              <a:t>      frameworks     compare environments     decide</a:t>
            </a:r>
          </a:p>
          <a:p>
            <a:pPr eaLnBrk="1" hangingPunct="1">
              <a:buFontTx/>
              <a:buNone/>
            </a:pPr>
            <a:r>
              <a:rPr lang="en-US" altLang="zh-CN" sz="2400" b="1" dirty="0" smtClean="0">
                <a:solidFill>
                  <a:schemeClr val="bg2"/>
                </a:solidFill>
                <a:cs typeface="Arial" panose="020B0604020202020204" pitchFamily="34" charset="0"/>
                <a:sym typeface="Wingdings 2" panose="05020102010507070707" pitchFamily="18" charset="2"/>
              </a:rPr>
              <a:t>      which is the best</a:t>
            </a:r>
            <a:endParaRPr lang="en-US" altLang="zh-CN" sz="2400" b="1" dirty="0" smtClean="0"/>
          </a:p>
          <a:p>
            <a:pPr eaLnBrk="1" hangingPunct="1">
              <a:buFontTx/>
              <a:buNone/>
            </a:pPr>
            <a:r>
              <a:rPr lang="en-US" altLang="zh-CN" sz="2400" b="1" dirty="0" smtClean="0"/>
              <a:t>   B:tool integration</a:t>
            </a:r>
          </a:p>
          <a:p>
            <a:pPr eaLnBrk="1" hangingPunct="1">
              <a:buFontTx/>
              <a:buNone/>
            </a:pPr>
            <a:r>
              <a:rPr lang="en-US" altLang="zh-CN" sz="2400" b="1" dirty="0" smtClean="0"/>
              <a:t>       unifying development life cycle     difficult </a:t>
            </a:r>
          </a:p>
          <a:p>
            <a:pPr eaLnBrk="1" hangingPunct="1">
              <a:buFontTx/>
              <a:buNone/>
            </a:pPr>
            <a:r>
              <a:rPr lang="en-US" altLang="zh-CN" sz="2400" b="1" dirty="0" smtClean="0"/>
              <a:t>       integrating particular activities     practical </a:t>
            </a:r>
          </a:p>
          <a:p>
            <a:pPr eaLnBrk="1" hangingPunct="1">
              <a:buFontTx/>
              <a:buNone/>
            </a:pPr>
            <a:r>
              <a:rPr lang="en-US" altLang="zh-CN" sz="2400" b="1" dirty="0" smtClean="0"/>
              <a:t>   C: </a:t>
            </a:r>
            <a:r>
              <a:rPr lang="en-US" altLang="zh-CN" sz="2400" b="1" u="sng" dirty="0" err="1" smtClean="0"/>
              <a:t>wasserman’s</a:t>
            </a:r>
            <a:r>
              <a:rPr lang="en-US" altLang="zh-CN" sz="2400" b="1" u="sng" dirty="0" smtClean="0"/>
              <a:t> five issues in tool integration</a:t>
            </a:r>
            <a:r>
              <a:rPr lang="en-US" altLang="zh-CN" sz="2400" b="1" dirty="0" smtClean="0"/>
              <a:t>(P35)</a:t>
            </a:r>
          </a:p>
          <a:p>
            <a:pPr eaLnBrk="1" hangingPunct="1">
              <a:buFontTx/>
              <a:buNone/>
            </a:pPr>
            <a:r>
              <a:rPr lang="en-US" altLang="zh-CN" sz="1800" b="1" dirty="0" smtClean="0">
                <a:solidFill>
                  <a:schemeClr val="bg2"/>
                </a:solidFill>
                <a:cs typeface="Arial" panose="020B0604020202020204" pitchFamily="34" charset="0"/>
                <a:sym typeface="Wingdings 2" panose="05020102010507070707" pitchFamily="18" charset="2"/>
              </a:rPr>
              <a:t>⑨ </a:t>
            </a:r>
            <a:r>
              <a:rPr lang="en-US" altLang="zh-CN" sz="2400" b="1" dirty="0" smtClean="0">
                <a:solidFill>
                  <a:schemeClr val="bg2"/>
                </a:solidFill>
                <a:cs typeface="Arial" panose="020B0604020202020204" pitchFamily="34" charset="0"/>
                <a:sym typeface="Wingdings 2" panose="05020102010507070707" pitchFamily="18" charset="2"/>
              </a:rPr>
              <a:t>Conclusion </a:t>
            </a:r>
          </a:p>
          <a:p>
            <a:pPr eaLnBrk="1" hangingPunct="1">
              <a:buFontTx/>
              <a:buNone/>
            </a:pPr>
            <a:r>
              <a:rPr lang="en-US" altLang="zh-CN" sz="2400" b="1" dirty="0" smtClean="0">
                <a:solidFill>
                  <a:schemeClr val="bg2"/>
                </a:solidFill>
                <a:cs typeface="Arial" panose="020B0604020202020204" pitchFamily="34" charset="0"/>
                <a:sym typeface="Wingdings 2" panose="05020102010507070707" pitchFamily="18" charset="2"/>
              </a:rPr>
              <a:t>   </a:t>
            </a:r>
            <a:r>
              <a:rPr lang="en-US" altLang="zh-CN" sz="2400" b="1" u="sng" dirty="0" smtClean="0">
                <a:solidFill>
                  <a:srgbClr val="0000FF"/>
                </a:solidFill>
                <a:ea typeface="Arial Unicode MS" panose="020B0604020202020204" pitchFamily="34" charset="-122"/>
                <a:cs typeface="Arial Unicode MS" panose="020B0604020202020204" pitchFamily="34" charset="-122"/>
                <a:sym typeface="Wingdings 2" panose="05020102010507070707" pitchFamily="18" charset="2"/>
              </a:rPr>
              <a:t>eight concepts     making SE as a scientific discipline</a:t>
            </a:r>
          </a:p>
        </p:txBody>
      </p:sp>
      <p:sp>
        <p:nvSpPr>
          <p:cNvPr id="168965" name="AutoShape 4"/>
          <p:cNvSpPr>
            <a:spLocks noChangeArrowheads="1"/>
          </p:cNvSpPr>
          <p:nvPr/>
        </p:nvSpPr>
        <p:spPr bwMode="auto">
          <a:xfrm>
            <a:off x="3124200" y="2819400"/>
            <a:ext cx="304800" cy="152400"/>
          </a:xfrm>
          <a:prstGeom prst="rightArrow">
            <a:avLst>
              <a:gd name="adj1" fmla="val 50000"/>
              <a:gd name="adj2" fmla="val 50000"/>
            </a:avLst>
          </a:prstGeom>
          <a:solidFill>
            <a:schemeClr val="bg2"/>
          </a:solidFill>
          <a:ln w="9525">
            <a:solidFill>
              <a:schemeClr val="tx1"/>
            </a:solidFill>
            <a:miter lim="800000"/>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endParaRPr lang="zh-CN" altLang="en-US" sz="2400"/>
          </a:p>
        </p:txBody>
      </p:sp>
      <p:sp>
        <p:nvSpPr>
          <p:cNvPr id="168966" name="AutoShape 5"/>
          <p:cNvSpPr>
            <a:spLocks noChangeArrowheads="1"/>
          </p:cNvSpPr>
          <p:nvPr/>
        </p:nvSpPr>
        <p:spPr bwMode="auto">
          <a:xfrm>
            <a:off x="6934200" y="2819400"/>
            <a:ext cx="304800" cy="152400"/>
          </a:xfrm>
          <a:prstGeom prst="rightArrow">
            <a:avLst>
              <a:gd name="adj1" fmla="val 50000"/>
              <a:gd name="adj2" fmla="val 50000"/>
            </a:avLst>
          </a:prstGeom>
          <a:solidFill>
            <a:schemeClr val="bg2"/>
          </a:solidFill>
          <a:ln w="9525">
            <a:solidFill>
              <a:schemeClr val="tx1"/>
            </a:solidFill>
            <a:miter lim="800000"/>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endParaRPr lang="zh-CN" altLang="en-US" sz="2400"/>
          </a:p>
        </p:txBody>
      </p:sp>
      <p:sp>
        <p:nvSpPr>
          <p:cNvPr id="168967" name="AutoShape 6"/>
          <p:cNvSpPr>
            <a:spLocks noChangeArrowheads="1"/>
          </p:cNvSpPr>
          <p:nvPr/>
        </p:nvSpPr>
        <p:spPr bwMode="auto">
          <a:xfrm>
            <a:off x="3352800" y="5867400"/>
            <a:ext cx="304800" cy="152400"/>
          </a:xfrm>
          <a:prstGeom prst="rightArrow">
            <a:avLst>
              <a:gd name="adj1" fmla="val 50000"/>
              <a:gd name="adj2" fmla="val 50000"/>
            </a:avLst>
          </a:prstGeom>
          <a:solidFill>
            <a:schemeClr val="bg2"/>
          </a:solidFill>
          <a:ln w="9525">
            <a:solidFill>
              <a:schemeClr val="tx1"/>
            </a:solidFill>
            <a:miter lim="800000"/>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400" b="0"/>
              <a:t> </a:t>
            </a:r>
          </a:p>
        </p:txBody>
      </p:sp>
      <p:sp>
        <p:nvSpPr>
          <p:cNvPr id="168968" name="AutoShape 7"/>
          <p:cNvSpPr>
            <a:spLocks noChangeArrowheads="1"/>
          </p:cNvSpPr>
          <p:nvPr/>
        </p:nvSpPr>
        <p:spPr bwMode="auto">
          <a:xfrm>
            <a:off x="6019800" y="4114800"/>
            <a:ext cx="304800" cy="152400"/>
          </a:xfrm>
          <a:prstGeom prst="rightArrow">
            <a:avLst>
              <a:gd name="adj1" fmla="val 50000"/>
              <a:gd name="adj2" fmla="val 50000"/>
            </a:avLst>
          </a:prstGeom>
          <a:solidFill>
            <a:schemeClr val="bg2"/>
          </a:solidFill>
          <a:ln w="9525">
            <a:solidFill>
              <a:schemeClr val="tx1"/>
            </a:solidFill>
            <a:miter lim="800000"/>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endParaRPr lang="zh-CN" altLang="en-US" sz="2400"/>
          </a:p>
        </p:txBody>
      </p:sp>
      <p:sp>
        <p:nvSpPr>
          <p:cNvPr id="168969" name="AutoShape 8"/>
          <p:cNvSpPr>
            <a:spLocks noChangeArrowheads="1"/>
          </p:cNvSpPr>
          <p:nvPr/>
        </p:nvSpPr>
        <p:spPr bwMode="auto">
          <a:xfrm>
            <a:off x="5943600" y="4572000"/>
            <a:ext cx="304800" cy="152400"/>
          </a:xfrm>
          <a:prstGeom prst="rightArrow">
            <a:avLst>
              <a:gd name="adj1" fmla="val 50000"/>
              <a:gd name="adj2" fmla="val 50000"/>
            </a:avLst>
          </a:prstGeom>
          <a:solidFill>
            <a:schemeClr val="bg2"/>
          </a:solidFill>
          <a:ln w="9525">
            <a:solidFill>
              <a:schemeClr val="tx1"/>
            </a:solidFill>
            <a:miter lim="800000"/>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endParaRPr lang="zh-CN" altLang="en-US" sz="240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B101C755-8580-43F0-9EAC-8A74820281B3}" type="slidenum">
              <a:rPr kumimoji="0" lang="en-US" altLang="zh-CN" sz="2600" smtClean="0">
                <a:solidFill>
                  <a:schemeClr val="bg1"/>
                </a:solidFill>
              </a:rPr>
              <a:pPr>
                <a:spcBef>
                  <a:spcPct val="0"/>
                </a:spcBef>
                <a:buClrTx/>
                <a:buSzTx/>
                <a:buFontTx/>
                <a:buNone/>
              </a:pPr>
              <a:t>99</a:t>
            </a:fld>
            <a:endParaRPr kumimoji="0" lang="en-US" altLang="zh-CN" sz="2600" smtClean="0">
              <a:solidFill>
                <a:schemeClr val="bg1"/>
              </a:solidFill>
            </a:endParaRPr>
          </a:p>
        </p:txBody>
      </p:sp>
      <p:sp>
        <p:nvSpPr>
          <p:cNvPr id="171011" name="Rectangle 2"/>
          <p:cNvSpPr>
            <a:spLocks noGrp="1" noChangeArrowheads="1"/>
          </p:cNvSpPr>
          <p:nvPr>
            <p:ph type="title"/>
          </p:nvPr>
        </p:nvSpPr>
        <p:spPr/>
        <p:txBody>
          <a:bodyPr/>
          <a:lstStyle/>
          <a:p>
            <a:pPr eaLnBrk="1" hangingPunct="1"/>
            <a:r>
              <a:rPr lang="en-US" altLang="zh-CN" sz="3200" smtClean="0"/>
              <a:t>Chapter 1  Why Software Engineering</a:t>
            </a:r>
          </a:p>
        </p:txBody>
      </p:sp>
      <p:sp>
        <p:nvSpPr>
          <p:cNvPr id="171012" name="Rectangle 3"/>
          <p:cNvSpPr>
            <a:spLocks noGrp="1" noChangeArrowheads="1"/>
          </p:cNvSpPr>
          <p:nvPr>
            <p:ph type="body" idx="1"/>
          </p:nvPr>
        </p:nvSpPr>
        <p:spPr>
          <a:xfrm>
            <a:off x="762000" y="1676400"/>
            <a:ext cx="8382000" cy="5181600"/>
          </a:xfrm>
        </p:spPr>
        <p:txBody>
          <a:bodyPr/>
          <a:lstStyle/>
          <a:p>
            <a:pPr eaLnBrk="1" hangingPunct="1">
              <a:lnSpc>
                <a:spcPct val="90000"/>
              </a:lnSpc>
              <a:buFontTx/>
              <a:buNone/>
            </a:pPr>
            <a:r>
              <a:rPr lang="en-US" altLang="zh-CN" b="1" smtClean="0"/>
              <a:t>1.9 Information System Example(</a:t>
            </a:r>
            <a:r>
              <a:rPr lang="zh-CN" altLang="en-US" sz="2400" b="1" smtClean="0"/>
              <a:t>信息管理系统实例</a:t>
            </a:r>
            <a:r>
              <a:rPr lang="en-US" altLang="zh-CN" sz="2400" b="1" smtClean="0"/>
              <a:t>)</a:t>
            </a:r>
          </a:p>
          <a:p>
            <a:pPr eaLnBrk="1" hangingPunct="1">
              <a:lnSpc>
                <a:spcPct val="90000"/>
              </a:lnSpc>
              <a:buFontTx/>
              <a:buNone/>
            </a:pPr>
            <a:r>
              <a:rPr lang="en-US" altLang="zh-CN" sz="2400" b="1" smtClean="0"/>
              <a:t>        The </a:t>
            </a:r>
            <a:r>
              <a:rPr lang="en-US" altLang="zh-CN" sz="2400" b="1" u="sng" smtClean="0">
                <a:solidFill>
                  <a:srgbClr val="0000FF"/>
                </a:solidFill>
              </a:rPr>
              <a:t>advertising time selling system</a:t>
            </a:r>
            <a:r>
              <a:rPr lang="en-US" altLang="zh-CN" sz="2400" b="1" smtClean="0"/>
              <a:t> of Piccadilly </a:t>
            </a:r>
          </a:p>
          <a:p>
            <a:pPr eaLnBrk="1" hangingPunct="1">
              <a:lnSpc>
                <a:spcPct val="90000"/>
              </a:lnSpc>
              <a:buFontTx/>
              <a:buNone/>
            </a:pPr>
            <a:r>
              <a:rPr lang="en-US" altLang="zh-CN" sz="2400" b="1" smtClean="0"/>
              <a:t>        Television (Piccadilly </a:t>
            </a:r>
            <a:r>
              <a:rPr lang="zh-CN" altLang="en-US" sz="2400" b="1" smtClean="0"/>
              <a:t>电视台广告时段销售信息系统</a:t>
            </a:r>
            <a:r>
              <a:rPr lang="en-US" altLang="zh-CN" sz="2400" b="1" smtClean="0"/>
              <a:t>)</a:t>
            </a:r>
            <a:r>
              <a:rPr lang="en-US" altLang="zh-CN" b="1" smtClean="0"/>
              <a:t> </a:t>
            </a:r>
          </a:p>
          <a:p>
            <a:pPr eaLnBrk="1" hangingPunct="1">
              <a:lnSpc>
                <a:spcPct val="90000"/>
              </a:lnSpc>
              <a:buFontTx/>
              <a:buNone/>
            </a:pPr>
            <a:r>
              <a:rPr lang="en-US" altLang="zh-CN" b="1" smtClean="0"/>
              <a:t>1.Government</a:t>
            </a:r>
            <a:r>
              <a:rPr lang="en-US" altLang="zh-CN" b="1" smtClean="0">
                <a:latin typeface="Times New Roman" panose="02020603050405020304" pitchFamily="18" charset="0"/>
              </a:rPr>
              <a:t>’</a:t>
            </a:r>
            <a:r>
              <a:rPr lang="en-US" altLang="zh-CN" b="1" smtClean="0"/>
              <a:t>s management</a:t>
            </a:r>
            <a:r>
              <a:rPr lang="zh-CN" altLang="en-US" b="1" smtClean="0"/>
              <a:t>（政府管理办法）</a:t>
            </a:r>
          </a:p>
          <a:p>
            <a:pPr eaLnBrk="1" hangingPunct="1">
              <a:lnSpc>
                <a:spcPct val="90000"/>
              </a:lnSpc>
              <a:buFontTx/>
              <a:buNone/>
            </a:pPr>
            <a:r>
              <a:rPr lang="zh-CN" altLang="en-US" sz="2400" b="1" smtClean="0"/>
              <a:t>                   </a:t>
            </a:r>
            <a:r>
              <a:rPr lang="en-US" altLang="zh-CN" sz="2400" b="1" smtClean="0"/>
              <a:t>A:franchise</a:t>
            </a:r>
            <a:r>
              <a:rPr lang="zh-CN" altLang="en-US" sz="2400" b="1" smtClean="0"/>
              <a:t>（广播</a:t>
            </a:r>
            <a:r>
              <a:rPr lang="zh-CN" altLang="en-US" sz="2400" b="1" u="sng" smtClean="0">
                <a:solidFill>
                  <a:srgbClr val="0000FF"/>
                </a:solidFill>
              </a:rPr>
              <a:t>特权</a:t>
            </a:r>
            <a:r>
              <a:rPr lang="zh-CN" altLang="en-US" sz="2400" b="1" smtClean="0"/>
              <a:t>的发放）</a:t>
            </a:r>
          </a:p>
          <a:p>
            <a:pPr eaLnBrk="1" hangingPunct="1">
              <a:lnSpc>
                <a:spcPct val="90000"/>
              </a:lnSpc>
              <a:buFontTx/>
              <a:buNone/>
            </a:pPr>
            <a:r>
              <a:rPr lang="zh-CN" altLang="en-US" sz="2400" b="1" smtClean="0"/>
              <a:t>  </a:t>
            </a:r>
            <a:r>
              <a:rPr lang="en-US" altLang="zh-CN" sz="2400" b="1" smtClean="0"/>
              <a:t>problem   B:content (keep balance in it)(</a:t>
            </a:r>
            <a:r>
              <a:rPr lang="zh-CN" altLang="en-US" sz="2400" b="1" smtClean="0"/>
              <a:t>广播</a:t>
            </a:r>
            <a:r>
              <a:rPr lang="zh-CN" altLang="en-US" sz="2400" b="1" u="sng" smtClean="0">
                <a:solidFill>
                  <a:srgbClr val="0000FF"/>
                </a:solidFill>
              </a:rPr>
              <a:t>内容</a:t>
            </a:r>
            <a:r>
              <a:rPr lang="zh-CN" altLang="en-US" sz="2400" b="1" smtClean="0"/>
              <a:t>的规定</a:t>
            </a:r>
            <a:r>
              <a:rPr lang="en-US" altLang="zh-CN" sz="2400" b="1" smtClean="0"/>
              <a:t>)</a:t>
            </a:r>
          </a:p>
          <a:p>
            <a:pPr eaLnBrk="1" hangingPunct="1">
              <a:lnSpc>
                <a:spcPct val="90000"/>
              </a:lnSpc>
              <a:buFontTx/>
              <a:buNone/>
            </a:pPr>
            <a:r>
              <a:rPr lang="en-US" altLang="zh-CN" sz="2400" b="1" smtClean="0"/>
              <a:t>                   C:restrictions and rules(</a:t>
            </a:r>
            <a:r>
              <a:rPr lang="zh-CN" altLang="en-US" sz="2400" b="1" smtClean="0"/>
              <a:t>广播节目种类、时段以</a:t>
            </a:r>
          </a:p>
          <a:p>
            <a:pPr eaLnBrk="1" hangingPunct="1">
              <a:lnSpc>
                <a:spcPct val="90000"/>
              </a:lnSpc>
              <a:buFontTx/>
              <a:buNone/>
            </a:pPr>
            <a:r>
              <a:rPr lang="zh-CN" altLang="en-US" sz="2400" b="1" smtClean="0"/>
              <a:t>                                                       及广告的</a:t>
            </a:r>
            <a:r>
              <a:rPr lang="zh-CN" altLang="en-US" sz="2400" b="1" u="sng" smtClean="0">
                <a:solidFill>
                  <a:srgbClr val="0000FF"/>
                </a:solidFill>
              </a:rPr>
              <a:t>约束与限制</a:t>
            </a:r>
            <a:r>
              <a:rPr lang="zh-CN" altLang="en-US" sz="2400" b="1" smtClean="0"/>
              <a:t>规定</a:t>
            </a:r>
            <a:r>
              <a:rPr lang="en-US" altLang="zh-CN" sz="2400" b="1" smtClean="0"/>
              <a:t>)</a:t>
            </a:r>
          </a:p>
          <a:p>
            <a:pPr eaLnBrk="1" hangingPunct="1">
              <a:lnSpc>
                <a:spcPct val="90000"/>
              </a:lnSpc>
              <a:buFontTx/>
              <a:buNone/>
            </a:pPr>
            <a:r>
              <a:rPr lang="en-US" altLang="zh-CN" sz="2400" b="1" smtClean="0"/>
              <a:t>               the problem is both interesting and difficult</a:t>
            </a:r>
          </a:p>
          <a:p>
            <a:pPr eaLnBrk="1" hangingPunct="1">
              <a:lnSpc>
                <a:spcPct val="90000"/>
              </a:lnSpc>
              <a:buFontTx/>
              <a:buNone/>
            </a:pPr>
            <a:r>
              <a:rPr lang="en-US" altLang="zh-CN" sz="2400" b="1" smtClean="0"/>
              <a:t>2.</a:t>
            </a:r>
            <a:r>
              <a:rPr lang="en-US" altLang="zh-CN" b="1" smtClean="0"/>
              <a:t>Background Analysis</a:t>
            </a:r>
          </a:p>
          <a:p>
            <a:pPr eaLnBrk="1" hangingPunct="1">
              <a:lnSpc>
                <a:spcPct val="90000"/>
              </a:lnSpc>
              <a:buFontTx/>
              <a:buNone/>
            </a:pPr>
            <a:r>
              <a:rPr lang="en-US" altLang="zh-CN" b="1" smtClean="0"/>
              <a:t>  </a:t>
            </a:r>
            <a:r>
              <a:rPr lang="en-US" altLang="zh-CN" sz="2400" b="1" smtClean="0"/>
              <a:t>A:Piccadily Television     high </a:t>
            </a:r>
            <a:r>
              <a:rPr lang="en-US" altLang="zh-CN" sz="2400" b="1" u="sng" smtClean="0">
                <a:solidFill>
                  <a:srgbClr val="0000FF"/>
                </a:solidFill>
              </a:rPr>
              <a:t>audience rating</a:t>
            </a:r>
          </a:p>
        </p:txBody>
      </p:sp>
      <p:sp>
        <p:nvSpPr>
          <p:cNvPr id="171013" name="AutoShape 4"/>
          <p:cNvSpPr>
            <a:spLocks noChangeArrowheads="1"/>
          </p:cNvSpPr>
          <p:nvPr/>
        </p:nvSpPr>
        <p:spPr bwMode="auto">
          <a:xfrm>
            <a:off x="1295400" y="5181600"/>
            <a:ext cx="762000" cy="152400"/>
          </a:xfrm>
          <a:prstGeom prst="rightArrow">
            <a:avLst>
              <a:gd name="adj1" fmla="val 50000"/>
              <a:gd name="adj2" fmla="val 125000"/>
            </a:avLst>
          </a:prstGeom>
          <a:solidFill>
            <a:schemeClr val="bg2"/>
          </a:solidFill>
          <a:ln w="9525">
            <a:solidFill>
              <a:schemeClr val="tx1"/>
            </a:solidFill>
            <a:miter lim="800000"/>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400" b="0"/>
              <a:t> </a:t>
            </a:r>
          </a:p>
        </p:txBody>
      </p:sp>
      <p:sp>
        <p:nvSpPr>
          <p:cNvPr id="171014" name="AutoShape 5"/>
          <p:cNvSpPr>
            <a:spLocks/>
          </p:cNvSpPr>
          <p:nvPr/>
        </p:nvSpPr>
        <p:spPr bwMode="auto">
          <a:xfrm>
            <a:off x="2209800" y="3581400"/>
            <a:ext cx="228600" cy="990600"/>
          </a:xfrm>
          <a:prstGeom prst="leftBrace">
            <a:avLst>
              <a:gd name="adj1" fmla="val 36111"/>
              <a:gd name="adj2" fmla="val 50000"/>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endParaRPr lang="zh-CN" altLang="en-US" sz="2400"/>
          </a:p>
        </p:txBody>
      </p:sp>
      <p:sp>
        <p:nvSpPr>
          <p:cNvPr id="171015" name="Rectangle 7"/>
          <p:cNvSpPr>
            <a:spLocks noChangeArrowheads="1"/>
          </p:cNvSpPr>
          <p:nvPr/>
        </p:nvSpPr>
        <p:spPr bwMode="auto">
          <a:xfrm>
            <a:off x="1295400" y="4343400"/>
            <a:ext cx="76200" cy="914400"/>
          </a:xfrm>
          <a:prstGeom prst="rect">
            <a:avLst/>
          </a:prstGeom>
          <a:solidFill>
            <a:schemeClr val="bg2"/>
          </a:solidFill>
          <a:ln w="9525">
            <a:solidFill>
              <a:schemeClr val="tx1"/>
            </a:solidFill>
            <a:miter lim="800000"/>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endParaRPr lang="zh-CN" altLang="en-US" sz="2400"/>
          </a:p>
        </p:txBody>
      </p:sp>
      <p:sp>
        <p:nvSpPr>
          <p:cNvPr id="171016" name="AutoShape 8"/>
          <p:cNvSpPr>
            <a:spLocks noChangeArrowheads="1"/>
          </p:cNvSpPr>
          <p:nvPr/>
        </p:nvSpPr>
        <p:spPr bwMode="auto">
          <a:xfrm>
            <a:off x="4343400" y="6143625"/>
            <a:ext cx="304800" cy="152400"/>
          </a:xfrm>
          <a:prstGeom prst="rightArrow">
            <a:avLst>
              <a:gd name="adj1" fmla="val 50000"/>
              <a:gd name="adj2" fmla="val 50000"/>
            </a:avLst>
          </a:prstGeom>
          <a:solidFill>
            <a:schemeClr val="bg2"/>
          </a:solidFill>
          <a:ln w="9525">
            <a:solidFill>
              <a:schemeClr val="tx1"/>
            </a:solidFill>
            <a:miter lim="800000"/>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endParaRPr lang="zh-CN" altLang="en-US" sz="2400"/>
          </a:p>
        </p:txBody>
      </p:sp>
    </p:spTree>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Capsules">
  <a:themeElements>
    <a:clrScheme name="Capsules 2">
      <a:dk1>
        <a:srgbClr val="003366"/>
      </a:dk1>
      <a:lt1>
        <a:srgbClr val="FFFFFF"/>
      </a:lt1>
      <a:dk2>
        <a:srgbClr val="006666"/>
      </a:dk2>
      <a:lt2>
        <a:srgbClr val="003366"/>
      </a:lt2>
      <a:accent1>
        <a:srgbClr val="99CC99"/>
      </a:accent1>
      <a:accent2>
        <a:srgbClr val="33CCCC"/>
      </a:accent2>
      <a:accent3>
        <a:srgbClr val="FFFFFF"/>
      </a:accent3>
      <a:accent4>
        <a:srgbClr val="002A56"/>
      </a:accent4>
      <a:accent5>
        <a:srgbClr val="CAE2CA"/>
      </a:accent5>
      <a:accent6>
        <a:srgbClr val="2DB9B9"/>
      </a:accent6>
      <a:hlink>
        <a:srgbClr val="666699"/>
      </a:hlink>
      <a:folHlink>
        <a:srgbClr val="CC99FF"/>
      </a:folHlink>
    </a:clrScheme>
    <a:fontScheme name="Capsules">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rgbClr val="FF0000"/>
          </a:solid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50000"/>
          </a:spcBef>
          <a:spcAft>
            <a:spcPct val="0"/>
          </a:spcAft>
          <a:buClrTx/>
          <a:buSzTx/>
          <a:buFontTx/>
          <a:buNone/>
          <a:tabLst/>
          <a:defRPr kumimoji="1" lang="zh-CN" altLang="en-US" sz="2400" b="1"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rgbClr val="FF0000"/>
          </a:solid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50000"/>
          </a:spcBef>
          <a:spcAft>
            <a:spcPct val="0"/>
          </a:spcAft>
          <a:buClrTx/>
          <a:buSzTx/>
          <a:buFontTx/>
          <a:buNone/>
          <a:tabLst/>
          <a:defRPr kumimoji="1" lang="zh-CN" altLang="en-US" sz="2400" b="1"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extraClrScheme>
      <a:clrScheme name="Capsules 1">
        <a:dk1>
          <a:srgbClr val="000066"/>
        </a:dk1>
        <a:lt1>
          <a:srgbClr val="FFFFEB"/>
        </a:lt1>
        <a:dk2>
          <a:srgbClr val="336699"/>
        </a:dk2>
        <a:lt2>
          <a:srgbClr val="FFFFEB"/>
        </a:lt2>
        <a:accent1>
          <a:srgbClr val="666699"/>
        </a:accent1>
        <a:accent2>
          <a:srgbClr val="99CCFF"/>
        </a:accent2>
        <a:accent3>
          <a:srgbClr val="ADB8CA"/>
        </a:accent3>
        <a:accent4>
          <a:srgbClr val="DADAC9"/>
        </a:accent4>
        <a:accent5>
          <a:srgbClr val="B8B8CA"/>
        </a:accent5>
        <a:accent6>
          <a:srgbClr val="8AB9E7"/>
        </a:accent6>
        <a:hlink>
          <a:srgbClr val="CCCCFF"/>
        </a:hlink>
        <a:folHlink>
          <a:srgbClr val="C68DFF"/>
        </a:folHlink>
      </a:clrScheme>
      <a:clrMap bg1="dk2" tx1="lt1" bg2="dk1" tx2="lt2" accent1="accent1" accent2="accent2" accent3="accent3" accent4="accent4" accent5="accent5" accent6="accent6" hlink="hlink" folHlink="folHlink"/>
    </a:extraClrScheme>
    <a:extraClrScheme>
      <a:clrScheme name="Capsules 2">
        <a:dk1>
          <a:srgbClr val="003366"/>
        </a:dk1>
        <a:lt1>
          <a:srgbClr val="FFFFFF"/>
        </a:lt1>
        <a:dk2>
          <a:srgbClr val="006666"/>
        </a:dk2>
        <a:lt2>
          <a:srgbClr val="003366"/>
        </a:lt2>
        <a:accent1>
          <a:srgbClr val="99CC99"/>
        </a:accent1>
        <a:accent2>
          <a:srgbClr val="33CCCC"/>
        </a:accent2>
        <a:accent3>
          <a:srgbClr val="FFFFFF"/>
        </a:accent3>
        <a:accent4>
          <a:srgbClr val="002A56"/>
        </a:accent4>
        <a:accent5>
          <a:srgbClr val="CAE2CA"/>
        </a:accent5>
        <a:accent6>
          <a:srgbClr val="2DB9B9"/>
        </a:accent6>
        <a:hlink>
          <a:srgbClr val="666699"/>
        </a:hlink>
        <a:folHlink>
          <a:srgbClr val="CC99FF"/>
        </a:folHlink>
      </a:clrScheme>
      <a:clrMap bg1="lt1" tx1="dk1" bg2="lt2" tx2="dk2" accent1="accent1" accent2="accent2" accent3="accent3" accent4="accent4" accent5="accent5" accent6="accent6" hlink="hlink" folHlink="folHlink"/>
    </a:extraClrScheme>
    <a:extraClrScheme>
      <a:clrScheme name="Capsules 3">
        <a:dk1>
          <a:srgbClr val="000000"/>
        </a:dk1>
        <a:lt1>
          <a:srgbClr val="FFFFFF"/>
        </a:lt1>
        <a:dk2>
          <a:srgbClr val="000000"/>
        </a:dk2>
        <a:lt2>
          <a:srgbClr val="5F5F5F"/>
        </a:lt2>
        <a:accent1>
          <a:srgbClr val="C0C0C0"/>
        </a:accent1>
        <a:accent2>
          <a:srgbClr val="808080"/>
        </a:accent2>
        <a:accent3>
          <a:srgbClr val="FFFFFF"/>
        </a:accent3>
        <a:accent4>
          <a:srgbClr val="000000"/>
        </a:accent4>
        <a:accent5>
          <a:srgbClr val="DCDCDC"/>
        </a:accent5>
        <a:accent6>
          <a:srgbClr val="737373"/>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Capsules 4">
        <a:dk1>
          <a:srgbClr val="000000"/>
        </a:dk1>
        <a:lt1>
          <a:srgbClr val="FFFFFF"/>
        </a:lt1>
        <a:dk2>
          <a:srgbClr val="9900CC"/>
        </a:dk2>
        <a:lt2>
          <a:srgbClr val="0033CC"/>
        </a:lt2>
        <a:accent1>
          <a:srgbClr val="FFCC66"/>
        </a:accent1>
        <a:accent2>
          <a:srgbClr val="33CC33"/>
        </a:accent2>
        <a:accent3>
          <a:srgbClr val="FFFFFF"/>
        </a:accent3>
        <a:accent4>
          <a:srgbClr val="000000"/>
        </a:accent4>
        <a:accent5>
          <a:srgbClr val="FFE2B8"/>
        </a:accent5>
        <a:accent6>
          <a:srgbClr val="2DB92D"/>
        </a:accent6>
        <a:hlink>
          <a:srgbClr val="9900CC"/>
        </a:hlink>
        <a:folHlink>
          <a:srgbClr val="9900C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C:\pffice2000\Templates\Presentation Designs\Capsules.pot</Template>
  <TotalTime>28257</TotalTime>
  <Words>12331</Words>
  <Application>Microsoft Office PowerPoint</Application>
  <PresentationFormat>全屏显示(4:3)</PresentationFormat>
  <Paragraphs>1397</Paragraphs>
  <Slides>115</Slides>
  <Notes>89</Notes>
  <HiddenSlides>0</HiddenSlides>
  <MMClips>0</MMClips>
  <ScaleCrop>false</ScaleCrop>
  <HeadingPairs>
    <vt:vector size="8" baseType="variant">
      <vt:variant>
        <vt:lpstr>已用的字体</vt:lpstr>
      </vt:variant>
      <vt:variant>
        <vt:i4>16</vt:i4>
      </vt:variant>
      <vt:variant>
        <vt:lpstr>主题</vt:lpstr>
      </vt:variant>
      <vt:variant>
        <vt:i4>1</vt:i4>
      </vt:variant>
      <vt:variant>
        <vt:lpstr>嵌入 OLE 服务器</vt:lpstr>
      </vt:variant>
      <vt:variant>
        <vt:i4>4</vt:i4>
      </vt:variant>
      <vt:variant>
        <vt:lpstr>幻灯片标题</vt:lpstr>
      </vt:variant>
      <vt:variant>
        <vt:i4>115</vt:i4>
      </vt:variant>
    </vt:vector>
  </HeadingPairs>
  <TitlesOfParts>
    <vt:vector size="136" baseType="lpstr">
      <vt:lpstr>Arial Unicode MS</vt:lpstr>
      <vt:lpstr>仿宋_GB2312</vt:lpstr>
      <vt:lpstr>华文行楷</vt:lpstr>
      <vt:lpstr>楷体_GB2312</vt:lpstr>
      <vt:lpstr>宋体</vt:lpstr>
      <vt:lpstr>Arial</vt:lpstr>
      <vt:lpstr>Calibri</vt:lpstr>
      <vt:lpstr>Comic Sans MS</vt:lpstr>
      <vt:lpstr>Courier New</vt:lpstr>
      <vt:lpstr>Lucida Sans Unicode</vt:lpstr>
      <vt:lpstr>Monotype Corsiva</vt:lpstr>
      <vt:lpstr>Symbol</vt:lpstr>
      <vt:lpstr>Times New Roman</vt:lpstr>
      <vt:lpstr>Verdana</vt:lpstr>
      <vt:lpstr>Wingdings</vt:lpstr>
      <vt:lpstr>Wingdings 2</vt:lpstr>
      <vt:lpstr>Capsules</vt:lpstr>
      <vt:lpstr>剪辑</vt:lpstr>
      <vt:lpstr>Visio</vt:lpstr>
      <vt:lpstr>Picture</vt:lpstr>
      <vt:lpstr>Picture2</vt:lpstr>
      <vt:lpstr>  软 件 工 程  Software Engineering</vt:lpstr>
      <vt:lpstr>       Software   Engineering</vt:lpstr>
      <vt:lpstr>       Software   Engineering</vt:lpstr>
      <vt:lpstr>       Software   Engineering</vt:lpstr>
      <vt:lpstr>         Software   Engineering</vt:lpstr>
      <vt:lpstr>        Software   Engineering</vt:lpstr>
      <vt:lpstr>        Software   Engineering</vt:lpstr>
      <vt:lpstr>        Software   Engineering</vt:lpstr>
      <vt:lpstr>        Software   Engineering</vt:lpstr>
      <vt:lpstr>       Software   Engineering</vt:lpstr>
      <vt:lpstr>        Software   Engineering</vt:lpstr>
      <vt:lpstr>        Software   Engineering</vt:lpstr>
      <vt:lpstr>        Software   Engineering</vt:lpstr>
      <vt:lpstr>        Software   Engineering</vt:lpstr>
      <vt:lpstr>        Software   Engineering</vt:lpstr>
      <vt:lpstr>      Software   Engineering</vt:lpstr>
      <vt:lpstr>      Software   Engineering</vt:lpstr>
      <vt:lpstr>        Software   Engineering</vt:lpstr>
      <vt:lpstr>        Software   Engineering</vt:lpstr>
      <vt:lpstr>        Software   Engineering</vt:lpstr>
      <vt:lpstr>        Software   Engineering</vt:lpstr>
      <vt:lpstr>        Software   Engineering</vt:lpstr>
      <vt:lpstr>        Software   Engineering</vt:lpstr>
      <vt:lpstr>        Software   Engineering</vt:lpstr>
      <vt:lpstr>        Software   Engineering</vt:lpstr>
      <vt:lpstr>        Software   Engineering</vt:lpstr>
      <vt:lpstr>        Software   Engineering</vt:lpstr>
      <vt:lpstr>PowerPoint 演示文稿</vt:lpstr>
      <vt:lpstr>        Software   Engineering</vt:lpstr>
      <vt:lpstr>        Software   Engineering</vt:lpstr>
      <vt:lpstr>        Software   Engineering</vt:lpstr>
      <vt:lpstr>  Chapter 1  Why Software Engineering</vt:lpstr>
      <vt:lpstr>  Chapter 1  Why Software Engineering</vt:lpstr>
      <vt:lpstr>  Chapter 1  Why Software Engineering</vt:lpstr>
      <vt:lpstr>  Chapter 1  Why Software Engineering</vt:lpstr>
      <vt:lpstr>  Chapter 1  Why Software Engineering</vt:lpstr>
      <vt:lpstr>  Chapter 1  Why Software Engineering</vt:lpstr>
      <vt:lpstr> Chapter 1  Why Software Engineering</vt:lpstr>
      <vt:lpstr>Fig 1.1 &amp; 1.2 The Process of Analysis and Synthesis</vt:lpstr>
      <vt:lpstr>Chapter 1  Why Software Engineering</vt:lpstr>
      <vt:lpstr>Chapter 1  Why Software Engineering</vt:lpstr>
      <vt:lpstr>Chapter 1  Why Software Engineering</vt:lpstr>
      <vt:lpstr>Chapter 1  Why Software Engineering</vt:lpstr>
      <vt:lpstr>Chapter 1  Why Software Engineering</vt:lpstr>
      <vt:lpstr>Chapter 1  Why Software Engineering</vt:lpstr>
      <vt:lpstr>Chapter 1  Why Software Engineering</vt:lpstr>
      <vt:lpstr>Fig 1.5 McCall’s Quality Model.</vt:lpstr>
      <vt:lpstr>Chapter 1  Why Software Engineering</vt:lpstr>
      <vt:lpstr>Chapter 1  Why Software Engineering</vt:lpstr>
      <vt:lpstr>Chapter 1  Why Software Engineering</vt:lpstr>
      <vt:lpstr>Chapter 1  Why Software Engineering</vt:lpstr>
      <vt:lpstr>Chapter 1  Why Software Engineering</vt:lpstr>
      <vt:lpstr>Chapter 1  Why Software Engineering</vt:lpstr>
      <vt:lpstr>Chapter 1  Why Software Engineering</vt:lpstr>
      <vt:lpstr>Fig 1.6 Terms included in industry definition of return on investment</vt:lpstr>
      <vt:lpstr>Chapter 1  Why Software Engineering</vt:lpstr>
      <vt:lpstr>PowerPoint 演示文稿</vt:lpstr>
      <vt:lpstr>Chapter 1  Why Software Engineering</vt:lpstr>
      <vt:lpstr>Chapter 1  Why Software Engineering</vt:lpstr>
      <vt:lpstr>Chapter 1  Why Software Engineering</vt:lpstr>
      <vt:lpstr>Chapter 1  Why Software Engineering</vt:lpstr>
      <vt:lpstr>Chapter 1  Why Software Engineering</vt:lpstr>
      <vt:lpstr>Chapter 1  Why Software Engineering</vt:lpstr>
      <vt:lpstr>Chapter 1  Why Software Engineering</vt:lpstr>
      <vt:lpstr>Chapter 1  Why Software Engineering</vt:lpstr>
      <vt:lpstr>Chapter 1  Why Software Engineering</vt:lpstr>
      <vt:lpstr>PowerPoint 演示文稿</vt:lpstr>
      <vt:lpstr>Chapter 1  Why Software Engineering</vt:lpstr>
      <vt:lpstr>Chapter 1  Why Software Engineering</vt:lpstr>
      <vt:lpstr>Chapter 1  Why Software Engineering</vt:lpstr>
      <vt:lpstr>Chapter 1  Why Software Engineering</vt:lpstr>
      <vt:lpstr>Chapter 1  Why Software Engineering</vt:lpstr>
      <vt:lpstr>Chapter 1  Why Software Engineering</vt:lpstr>
      <vt:lpstr>Chapter 1  Why Software Engineering</vt:lpstr>
      <vt:lpstr>Chapter 1  Why Software Engineering</vt:lpstr>
      <vt:lpstr>Chapter 1  Why Software Engineering</vt:lpstr>
      <vt:lpstr>Chapter 1  Why Software Engineering</vt:lpstr>
      <vt:lpstr>Chapter 1  Why Software Engineering</vt:lpstr>
      <vt:lpstr>Chapter 1  Why Software Engineering</vt:lpstr>
      <vt:lpstr>Chapter 1  Why Software Engineering</vt:lpstr>
      <vt:lpstr>PowerPoint 演示文稿</vt:lpstr>
      <vt:lpstr>Chapter 1  Why Software Engineering</vt:lpstr>
      <vt:lpstr>Chapter 1  Why Software Engineering</vt:lpstr>
      <vt:lpstr>Chapter 1  Why Software Engineering</vt:lpstr>
      <vt:lpstr>Chapter 1  Why Software Engineering</vt:lpstr>
      <vt:lpstr>Chapter 1  Why Software Engineering</vt:lpstr>
      <vt:lpstr>Chapter 1  Why Software Engineering</vt:lpstr>
      <vt:lpstr>Chapter 1  Why Software Engineering</vt:lpstr>
      <vt:lpstr>PowerPoint 演示文稿</vt:lpstr>
      <vt:lpstr>PowerPoint 演示文稿</vt:lpstr>
      <vt:lpstr>Chapter 1  Why Software Engineering</vt:lpstr>
      <vt:lpstr>Chapter 1  Why Software Engineering</vt:lpstr>
      <vt:lpstr>Chapter 1  Why Software Engineering</vt:lpstr>
      <vt:lpstr>Chapter 1  Why Software Engineering</vt:lpstr>
      <vt:lpstr>Fig 1.14 Differences in development</vt:lpstr>
      <vt:lpstr>Chapter 1  Why Software Engineering</vt:lpstr>
      <vt:lpstr>Fig 1.15 Using measurement to help find a solution</vt:lpstr>
      <vt:lpstr>Chapter 1  Why Software Engineering</vt:lpstr>
      <vt:lpstr>Chapter 1  Why Software Engineering</vt:lpstr>
      <vt:lpstr>Chapter 1  Why Software Engineering</vt:lpstr>
      <vt:lpstr>PowerPoint 演示文稿</vt:lpstr>
      <vt:lpstr>PowerPoint 演示文稿</vt:lpstr>
      <vt:lpstr>PowerPoint 演示文稿</vt:lpstr>
      <vt:lpstr>Chapter 1  Why Software Engineering</vt:lpstr>
      <vt:lpstr>Chapter 1  Why Software Engineering</vt:lpstr>
      <vt:lpstr>        Software  Engineering</vt:lpstr>
      <vt:lpstr>        Software  Engineering</vt:lpstr>
      <vt:lpstr>        Software  Engineering</vt:lpstr>
      <vt:lpstr>        Software  Engineering</vt:lpstr>
      <vt:lpstr>        Software  Engineering</vt:lpstr>
      <vt:lpstr>       你指导24年前的腾讯公司是什么样吗？</vt:lpstr>
      <vt:lpstr>        </vt:lpstr>
      <vt:lpstr>          腾讯90年代的格子间</vt:lpstr>
      <vt:lpstr>                中午吃快餐</vt:lpstr>
      <vt:lpstr>        Software  Engineering</vt:lpstr>
    </vt:vector>
  </TitlesOfParts>
  <Company>SDU</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6   Considering Objects</dc:title>
  <dc:creator>SQH</dc:creator>
  <cp:lastModifiedBy>史清华</cp:lastModifiedBy>
  <cp:revision>403</cp:revision>
  <dcterms:created xsi:type="dcterms:W3CDTF">2003-11-03T03:09:18Z</dcterms:created>
  <dcterms:modified xsi:type="dcterms:W3CDTF">2022-09-22T00:41:54Z</dcterms:modified>
</cp:coreProperties>
</file>