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96" r:id="rId3"/>
    <p:sldId id="297" r:id="rId4"/>
    <p:sldId id="257" r:id="rId5"/>
    <p:sldId id="258"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9" r:id="rId41"/>
    <p:sldId id="298" r:id="rId42"/>
  </p:sldIdLst>
  <p:sldSz cx="9144000" cy="6858000" type="screen4x3"/>
  <p:notesSz cx="6858000" cy="9144000"/>
  <p:defaultTextStyle>
    <a:defPPr>
      <a:defRPr lang="zh-CN"/>
    </a:defPPr>
    <a:lvl1pPr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0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0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581" autoAdjust="0"/>
  </p:normalViewPr>
  <p:slideViewPr>
    <p:cSldViewPr>
      <p:cViewPr varScale="1">
        <p:scale>
          <a:sx n="74" d="100"/>
          <a:sy n="74" d="100"/>
        </p:scale>
        <p:origin x="128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3" d="100"/>
          <a:sy n="43" d="100"/>
        </p:scale>
        <p:origin x="-147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12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12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12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3CB17A0-4F85-4145-8694-7EDB9E0F415A}" type="slidenum">
              <a:rPr lang="en-US" altLang="zh-CN"/>
              <a:pPr>
                <a:defRPr/>
              </a:pPr>
              <a:t>‹#›</a:t>
            </a:fld>
            <a:endParaRPr lang="en-US" altLang="zh-CN"/>
          </a:p>
        </p:txBody>
      </p:sp>
    </p:spTree>
    <p:extLst>
      <p:ext uri="{BB962C8B-B14F-4D97-AF65-F5344CB8AC3E}">
        <p14:creationId xmlns:p14="http://schemas.microsoft.com/office/powerpoint/2010/main" val="3191100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501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01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501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94B7F1A-67B8-4849-9E20-CB082045D84E}" type="slidenum">
              <a:rPr lang="en-US" altLang="zh-CN"/>
              <a:pPr>
                <a:defRPr/>
              </a:pPr>
              <a:t>‹#›</a:t>
            </a:fld>
            <a:endParaRPr lang="en-US" altLang="zh-CN"/>
          </a:p>
        </p:txBody>
      </p:sp>
    </p:spTree>
    <p:extLst>
      <p:ext uri="{BB962C8B-B14F-4D97-AF65-F5344CB8AC3E}">
        <p14:creationId xmlns:p14="http://schemas.microsoft.com/office/powerpoint/2010/main" val="425511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75756D8-730F-4261-B67B-8E1CBA2585E8}" type="slidenum">
              <a:rPr lang="en-US" altLang="zh-CN" smtClean="0"/>
              <a:pPr>
                <a:spcBef>
                  <a:spcPct val="0"/>
                </a:spcBef>
              </a:pPr>
              <a:t>1</a:t>
            </a:fld>
            <a:endParaRPr lang="en-US" altLang="zh-CN"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29023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5B298C-C226-441C-8AF9-12E1453C7467}" type="slidenum">
              <a:rPr lang="en-US" altLang="zh-CN" smtClean="0"/>
              <a:pPr>
                <a:spcBef>
                  <a:spcPct val="0"/>
                </a:spcBef>
              </a:pPr>
              <a:t>10</a:t>
            </a:fld>
            <a:endParaRPr lang="en-US" altLang="zh-CN"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38551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05EE92C-EF6A-43F9-BDCE-2975555CF723}" type="slidenum">
              <a:rPr lang="en-US" altLang="zh-CN" smtClean="0"/>
              <a:pPr>
                <a:spcBef>
                  <a:spcPct val="0"/>
                </a:spcBef>
              </a:pPr>
              <a:t>11</a:t>
            </a:fld>
            <a:endParaRPr lang="en-US" altLang="zh-CN"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0749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C2F9ED8-04C9-41D2-A2B4-39D568236301}" type="slidenum">
              <a:rPr lang="en-US" altLang="zh-CN" smtClean="0"/>
              <a:pPr>
                <a:spcBef>
                  <a:spcPct val="0"/>
                </a:spcBef>
              </a:pPr>
              <a:t>12</a:t>
            </a:fld>
            <a:endParaRPr lang="en-US" altLang="zh-CN"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42191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8569122-54F1-483D-AC68-FB772374EB31}" type="slidenum">
              <a:rPr lang="en-US" altLang="zh-CN" smtClean="0"/>
              <a:pPr>
                <a:spcBef>
                  <a:spcPct val="0"/>
                </a:spcBef>
              </a:pPr>
              <a:t>13</a:t>
            </a:fld>
            <a:endParaRPr lang="en-US" altLang="zh-CN"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72845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938D128-A117-474A-A4FE-26E12D1DB6F6}" type="slidenum">
              <a:rPr lang="en-US" altLang="zh-CN" smtClean="0"/>
              <a:pPr>
                <a:spcBef>
                  <a:spcPct val="0"/>
                </a:spcBef>
              </a:pPr>
              <a:t>14</a:t>
            </a:fld>
            <a:endParaRPr lang="en-US" altLang="zh-CN"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85426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2118037-9FF3-4B53-879A-4CF2DCD6741A}" type="slidenum">
              <a:rPr lang="en-US" altLang="zh-CN" smtClean="0"/>
              <a:pPr>
                <a:spcBef>
                  <a:spcPct val="0"/>
                </a:spcBef>
              </a:pPr>
              <a:t>15</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71837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EDD2C42-A1ED-4F1E-8F73-BDF182A24B86}" type="slidenum">
              <a:rPr lang="en-US" altLang="zh-CN" smtClean="0"/>
              <a:pPr>
                <a:spcBef>
                  <a:spcPct val="0"/>
                </a:spcBef>
              </a:pPr>
              <a:t>16</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43976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EB6389A-C9CB-455D-BE03-76BFF10EC384}" type="slidenum">
              <a:rPr lang="en-US" altLang="zh-CN" smtClean="0"/>
              <a:pPr>
                <a:spcBef>
                  <a:spcPct val="0"/>
                </a:spcBef>
              </a:pPr>
              <a:t>17</a:t>
            </a:fld>
            <a:endParaRPr lang="en-US" altLang="zh-C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09913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5A14724-A539-43DF-98F9-8A2193709A17}" type="slidenum">
              <a:rPr lang="en-US" altLang="zh-CN" smtClean="0"/>
              <a:pPr>
                <a:spcBef>
                  <a:spcPct val="0"/>
                </a:spcBef>
              </a:pPr>
              <a:t>18</a:t>
            </a:fld>
            <a:endParaRPr lang="en-US" altLang="zh-CN"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87416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D880446-F30F-4DE7-80F6-E6C6C02C25BF}" type="slidenum">
              <a:rPr lang="en-US" altLang="zh-CN" smtClean="0"/>
              <a:pPr>
                <a:spcBef>
                  <a:spcPct val="0"/>
                </a:spcBef>
              </a:pPr>
              <a:t>19</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17001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AB1B1F2-15F6-4D8D-8284-62000BCDC157}" type="slidenum">
              <a:rPr lang="en-US" altLang="zh-CN" smtClean="0"/>
              <a:pPr>
                <a:spcBef>
                  <a:spcPct val="0"/>
                </a:spcBef>
              </a:pPr>
              <a:t>2</a:t>
            </a:fld>
            <a:endParaRPr lang="en-US" altLang="zh-CN"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22887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AA127DF-48FD-417A-9336-B18F24C9ADA8}" type="slidenum">
              <a:rPr lang="en-US" altLang="zh-CN" smtClean="0"/>
              <a:pPr>
                <a:spcBef>
                  <a:spcPct val="0"/>
                </a:spcBef>
              </a:pPr>
              <a:t>20</a:t>
            </a:fld>
            <a:endParaRPr lang="en-US" altLang="zh-CN"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7103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AAAB18C-FE9C-4687-8FD4-128F3DD8C4EC}" type="slidenum">
              <a:rPr lang="en-US" altLang="zh-CN" smtClean="0"/>
              <a:pPr>
                <a:spcBef>
                  <a:spcPct val="0"/>
                </a:spcBef>
              </a:pPr>
              <a:t>21</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60417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695819-7010-4D81-BD5E-29D18082E1F9}" type="slidenum">
              <a:rPr lang="en-US" altLang="zh-CN" smtClean="0"/>
              <a:pPr>
                <a:spcBef>
                  <a:spcPct val="0"/>
                </a:spcBef>
              </a:pPr>
              <a:t>22</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64832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5A54537-159A-4FDB-BCE0-35413CE52FEF}" type="slidenum">
              <a:rPr lang="en-US" altLang="zh-CN" smtClean="0"/>
              <a:pPr>
                <a:spcBef>
                  <a:spcPct val="0"/>
                </a:spcBef>
              </a:pPr>
              <a:t>23</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69334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30086D6-5450-4237-8F9D-4792F284BD1E}" type="slidenum">
              <a:rPr lang="en-US" altLang="zh-CN" smtClean="0"/>
              <a:pPr>
                <a:spcBef>
                  <a:spcPct val="0"/>
                </a:spcBef>
              </a:pPr>
              <a:t>24</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87508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14C88C-E988-4260-B7F6-510215CE62AF}" type="slidenum">
              <a:rPr lang="en-US" altLang="zh-CN" smtClean="0"/>
              <a:pPr>
                <a:spcBef>
                  <a:spcPct val="0"/>
                </a:spcBef>
              </a:pPr>
              <a:t>25</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762826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A54CCE0-B082-4559-9960-E534249A9365}" type="slidenum">
              <a:rPr lang="en-US" altLang="zh-CN" smtClean="0"/>
              <a:pPr>
                <a:spcBef>
                  <a:spcPct val="0"/>
                </a:spcBef>
              </a:pPr>
              <a:t>26</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09987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63D6330-7ACB-4D8F-A013-1B8C2B046B0A}" type="slidenum">
              <a:rPr lang="en-US" altLang="zh-CN" smtClean="0"/>
              <a:pPr>
                <a:spcBef>
                  <a:spcPct val="0"/>
                </a:spcBef>
              </a:pPr>
              <a:t>27</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16691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56D3CF7-D56D-4161-90DA-E43B58865E70}" type="slidenum">
              <a:rPr lang="en-US" altLang="zh-CN" smtClean="0"/>
              <a:pPr>
                <a:spcBef>
                  <a:spcPct val="0"/>
                </a:spcBef>
              </a:pPr>
              <a:t>28</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98950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0AFE28F-BF92-4B10-95EE-E3AB01ECB2E0}" type="slidenum">
              <a:rPr lang="en-US" altLang="zh-CN" smtClean="0"/>
              <a:pPr>
                <a:spcBef>
                  <a:spcPct val="0"/>
                </a:spcBef>
              </a:pPr>
              <a:t>29</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52952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F190909-DF96-489E-AE35-4EFB57022E78}" type="slidenum">
              <a:rPr lang="en-US" altLang="zh-CN" smtClean="0"/>
              <a:pPr>
                <a:spcBef>
                  <a:spcPct val="0"/>
                </a:spcBef>
              </a:pPr>
              <a:t>3</a:t>
            </a:fld>
            <a:endParaRPr lang="en-US" altLang="zh-CN"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28007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E652F76-A0A1-408A-87D1-F431120B5E81}" type="slidenum">
              <a:rPr lang="en-US" altLang="zh-CN" smtClean="0"/>
              <a:pPr>
                <a:spcBef>
                  <a:spcPct val="0"/>
                </a:spcBef>
              </a:pPr>
              <a:t>30</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20803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99A2B2F-14C5-484E-937A-1A140BE52AE5}" type="slidenum">
              <a:rPr lang="en-US" altLang="zh-CN" smtClean="0"/>
              <a:pPr>
                <a:spcBef>
                  <a:spcPct val="0"/>
                </a:spcBef>
              </a:pPr>
              <a:t>31</a:t>
            </a:fld>
            <a:endParaRPr lang="en-US" altLang="zh-CN"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19673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9C76D5E-9565-4371-941E-9F2BDD150EDE}" type="slidenum">
              <a:rPr lang="en-US" altLang="zh-CN" smtClean="0"/>
              <a:pPr>
                <a:spcBef>
                  <a:spcPct val="0"/>
                </a:spcBef>
              </a:pPr>
              <a:t>32</a:t>
            </a:fld>
            <a:endParaRPr lang="en-US" altLang="zh-CN"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32384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9F1CC69-2FD0-462A-B8E5-9F5E9CC5113C}" type="slidenum">
              <a:rPr lang="en-US" altLang="zh-CN" smtClean="0"/>
              <a:pPr>
                <a:spcBef>
                  <a:spcPct val="0"/>
                </a:spcBef>
              </a:pPr>
              <a:t>33</a:t>
            </a:fld>
            <a:endParaRPr lang="en-US" altLang="zh-CN"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14191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21ED472-A615-4FBE-A2F2-76EF89282EB2}" type="slidenum">
              <a:rPr lang="en-US" altLang="zh-CN" smtClean="0"/>
              <a:pPr>
                <a:spcBef>
                  <a:spcPct val="0"/>
                </a:spcBef>
              </a:pPr>
              <a:t>34</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619690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C744D99-75CE-42A6-9EFF-0C8DC9427F46}" type="slidenum">
              <a:rPr lang="en-US" altLang="zh-CN" smtClean="0"/>
              <a:pPr>
                <a:spcBef>
                  <a:spcPct val="0"/>
                </a:spcBef>
              </a:pPr>
              <a:t>35</a:t>
            </a:fld>
            <a:endParaRPr lang="en-US" altLang="zh-CN"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274948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7C004FE-49E9-460C-9E6A-1E9C93AD28E6}" type="slidenum">
              <a:rPr lang="en-US" altLang="zh-CN" smtClean="0"/>
              <a:pPr>
                <a:spcBef>
                  <a:spcPct val="0"/>
                </a:spcBef>
              </a:pPr>
              <a:t>36</a:t>
            </a:fld>
            <a:endParaRPr lang="en-US" altLang="zh-CN"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336174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BB60040-06BB-4437-95DE-2A9E8E2CADE2}" type="slidenum">
              <a:rPr lang="en-US" altLang="zh-CN" smtClean="0"/>
              <a:pPr>
                <a:spcBef>
                  <a:spcPct val="0"/>
                </a:spcBef>
              </a:pPr>
              <a:t>37</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73725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45D88D-F635-4BCA-9219-B1D10C254431}" type="slidenum">
              <a:rPr lang="en-US" altLang="zh-CN" smtClean="0"/>
              <a:pPr>
                <a:spcBef>
                  <a:spcPct val="0"/>
                </a:spcBef>
              </a:pPr>
              <a:t>38</a:t>
            </a:fld>
            <a:endParaRPr lang="en-US" altLang="zh-CN"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221518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2673AD3-9A75-4237-8886-97582282DB90}" type="slidenum">
              <a:rPr lang="en-US" altLang="zh-CN" smtClean="0"/>
              <a:pPr>
                <a:spcBef>
                  <a:spcPct val="0"/>
                </a:spcBef>
              </a:pPr>
              <a:t>39</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9377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7EAC41-10BB-4C8A-A0A4-7A682F3DA28B}" type="slidenum">
              <a:rPr lang="en-US" altLang="zh-CN" smtClean="0"/>
              <a:pPr>
                <a:spcBef>
                  <a:spcPct val="0"/>
                </a:spcBef>
              </a:pPr>
              <a:t>4</a:t>
            </a:fld>
            <a:endParaRPr lang="en-US" altLang="zh-CN"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70831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DD293B7-63DC-4B9D-B1AE-95D14CE0DEC0}" type="slidenum">
              <a:rPr lang="en-US" altLang="zh-CN" smtClean="0">
                <a:solidFill>
                  <a:srgbClr val="000000"/>
                </a:solidFill>
              </a:rPr>
              <a:pPr>
                <a:spcBef>
                  <a:spcPct val="0"/>
                </a:spcBef>
              </a:pPr>
              <a:t>40</a:t>
            </a:fld>
            <a:endParaRPr lang="en-US" altLang="zh-CN" smtClean="0">
              <a:solidFill>
                <a:srgbClr val="000000"/>
              </a:solidFill>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83962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459AD37-19F1-4CC2-88AE-9615B7581107}" type="slidenum">
              <a:rPr lang="en-US" altLang="zh-CN" smtClean="0"/>
              <a:pPr>
                <a:spcBef>
                  <a:spcPct val="0"/>
                </a:spcBef>
              </a:pPr>
              <a:t>5</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6900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C813E8E-9707-4EB9-9423-557DFFFA65CC}" type="slidenum">
              <a:rPr lang="en-US" altLang="zh-CN" smtClean="0"/>
              <a:pPr>
                <a:spcBef>
                  <a:spcPct val="0"/>
                </a:spcBef>
              </a:pPr>
              <a:t>6</a:t>
            </a:fld>
            <a:endParaRPr lang="en-US" altLang="zh-CN"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17550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2EDF4FB-4619-44C3-A48C-98EF4C48C274}" type="slidenum">
              <a:rPr lang="en-US" altLang="zh-CN" smtClean="0"/>
              <a:pPr>
                <a:spcBef>
                  <a:spcPct val="0"/>
                </a:spcBef>
              </a:pPr>
              <a:t>7</a:t>
            </a:fld>
            <a:endParaRPr lang="en-US" altLang="zh-CN"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80820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91B35C9-71BE-46DE-8BE9-61634AD518FA}" type="slidenum">
              <a:rPr lang="en-US" altLang="zh-CN" smtClean="0"/>
              <a:pPr>
                <a:spcBef>
                  <a:spcPct val="0"/>
                </a:spcBef>
              </a:pPr>
              <a:t>8</a:t>
            </a:fld>
            <a:endParaRPr lang="en-US" altLang="zh-CN"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57152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12D66E-51F5-4B6C-8C45-C017F9690474}" type="slidenum">
              <a:rPr lang="en-US" altLang="zh-CN" smtClean="0"/>
              <a:pPr>
                <a:spcBef>
                  <a:spcPct val="0"/>
                </a:spcBef>
              </a:pPr>
              <a:t>9</a:t>
            </a:fld>
            <a:endParaRPr lang="en-US" altLang="zh-CN"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71973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BBBE6A4-511F-483A-B645-382C0754B79D}" type="slidenum">
              <a:rPr lang="en-US" altLang="zh-CN"/>
              <a:pPr>
                <a:defRPr/>
              </a:pPr>
              <a:t>‹#›</a:t>
            </a:fld>
            <a:endParaRPr lang="en-US" altLang="zh-CN"/>
          </a:p>
        </p:txBody>
      </p:sp>
    </p:spTree>
    <p:extLst>
      <p:ext uri="{BB962C8B-B14F-4D97-AF65-F5344CB8AC3E}">
        <p14:creationId xmlns:p14="http://schemas.microsoft.com/office/powerpoint/2010/main" val="231893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3DEC557-1004-4E36-A3D8-B228C7E679F9}" type="slidenum">
              <a:rPr lang="en-US" altLang="zh-CN"/>
              <a:pPr>
                <a:defRPr/>
              </a:pPr>
              <a:t>‹#›</a:t>
            </a:fld>
            <a:endParaRPr lang="en-US" altLang="zh-CN"/>
          </a:p>
        </p:txBody>
      </p:sp>
    </p:spTree>
    <p:extLst>
      <p:ext uri="{BB962C8B-B14F-4D97-AF65-F5344CB8AC3E}">
        <p14:creationId xmlns:p14="http://schemas.microsoft.com/office/powerpoint/2010/main" val="2882651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08AAC22-CF33-4F21-9C5E-8EBF7C50283C}" type="slidenum">
              <a:rPr lang="en-US" altLang="zh-CN"/>
              <a:pPr>
                <a:defRPr/>
              </a:pPr>
              <a:t>‹#›</a:t>
            </a:fld>
            <a:endParaRPr lang="en-US" altLang="zh-CN"/>
          </a:p>
        </p:txBody>
      </p:sp>
    </p:spTree>
    <p:extLst>
      <p:ext uri="{BB962C8B-B14F-4D97-AF65-F5344CB8AC3E}">
        <p14:creationId xmlns:p14="http://schemas.microsoft.com/office/powerpoint/2010/main" val="94204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C21FEC3-B417-42D7-A38B-F4714E082DE2}" type="slidenum">
              <a:rPr lang="en-US" altLang="zh-CN"/>
              <a:pPr>
                <a:defRPr/>
              </a:pPr>
              <a:t>‹#›</a:t>
            </a:fld>
            <a:endParaRPr lang="en-US" altLang="zh-CN"/>
          </a:p>
        </p:txBody>
      </p:sp>
    </p:spTree>
    <p:extLst>
      <p:ext uri="{BB962C8B-B14F-4D97-AF65-F5344CB8AC3E}">
        <p14:creationId xmlns:p14="http://schemas.microsoft.com/office/powerpoint/2010/main" val="336146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B856E8E-AC5B-4111-B1C5-66C78FA54258}" type="slidenum">
              <a:rPr lang="en-US" altLang="zh-CN"/>
              <a:pPr>
                <a:defRPr/>
              </a:pPr>
              <a:t>‹#›</a:t>
            </a:fld>
            <a:endParaRPr lang="en-US" altLang="zh-CN"/>
          </a:p>
        </p:txBody>
      </p:sp>
    </p:spTree>
    <p:extLst>
      <p:ext uri="{BB962C8B-B14F-4D97-AF65-F5344CB8AC3E}">
        <p14:creationId xmlns:p14="http://schemas.microsoft.com/office/powerpoint/2010/main" val="17738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DC91543-0E69-49BD-BF58-53373CFC56BA}" type="slidenum">
              <a:rPr lang="en-US" altLang="zh-CN"/>
              <a:pPr>
                <a:defRPr/>
              </a:pPr>
              <a:t>‹#›</a:t>
            </a:fld>
            <a:endParaRPr lang="en-US" altLang="zh-CN"/>
          </a:p>
        </p:txBody>
      </p:sp>
    </p:spTree>
    <p:extLst>
      <p:ext uri="{BB962C8B-B14F-4D97-AF65-F5344CB8AC3E}">
        <p14:creationId xmlns:p14="http://schemas.microsoft.com/office/powerpoint/2010/main" val="249595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7ED63EE-B90A-4F6D-B145-ED0AED865888}" type="slidenum">
              <a:rPr lang="en-US" altLang="zh-CN"/>
              <a:pPr>
                <a:defRPr/>
              </a:pPr>
              <a:t>‹#›</a:t>
            </a:fld>
            <a:endParaRPr lang="en-US" altLang="zh-CN"/>
          </a:p>
        </p:txBody>
      </p:sp>
    </p:spTree>
    <p:extLst>
      <p:ext uri="{BB962C8B-B14F-4D97-AF65-F5344CB8AC3E}">
        <p14:creationId xmlns:p14="http://schemas.microsoft.com/office/powerpoint/2010/main" val="261734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F37FD04-8342-4DED-9408-BA2F04DEEA7E}" type="slidenum">
              <a:rPr lang="en-US" altLang="zh-CN"/>
              <a:pPr>
                <a:defRPr/>
              </a:pPr>
              <a:t>‹#›</a:t>
            </a:fld>
            <a:endParaRPr lang="en-US" altLang="zh-CN"/>
          </a:p>
        </p:txBody>
      </p:sp>
    </p:spTree>
    <p:extLst>
      <p:ext uri="{BB962C8B-B14F-4D97-AF65-F5344CB8AC3E}">
        <p14:creationId xmlns:p14="http://schemas.microsoft.com/office/powerpoint/2010/main" val="369680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FB040C4-B43B-4561-8EB5-8A2869B57E8B}" type="slidenum">
              <a:rPr lang="en-US" altLang="zh-CN"/>
              <a:pPr>
                <a:defRPr/>
              </a:pPr>
              <a:t>‹#›</a:t>
            </a:fld>
            <a:endParaRPr lang="en-US" altLang="zh-CN"/>
          </a:p>
        </p:txBody>
      </p:sp>
    </p:spTree>
    <p:extLst>
      <p:ext uri="{BB962C8B-B14F-4D97-AF65-F5344CB8AC3E}">
        <p14:creationId xmlns:p14="http://schemas.microsoft.com/office/powerpoint/2010/main" val="70801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76427D8-B814-4D42-A924-02D170B60427}" type="slidenum">
              <a:rPr lang="en-US" altLang="zh-CN"/>
              <a:pPr>
                <a:defRPr/>
              </a:pPr>
              <a:t>‹#›</a:t>
            </a:fld>
            <a:endParaRPr lang="en-US" altLang="zh-CN"/>
          </a:p>
        </p:txBody>
      </p:sp>
    </p:spTree>
    <p:extLst>
      <p:ext uri="{BB962C8B-B14F-4D97-AF65-F5344CB8AC3E}">
        <p14:creationId xmlns:p14="http://schemas.microsoft.com/office/powerpoint/2010/main" val="256038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D46C7B-346E-40FB-A812-69BBE864BC02}" type="slidenum">
              <a:rPr lang="en-US" altLang="zh-CN"/>
              <a:pPr>
                <a:defRPr/>
              </a:pPr>
              <a:t>‹#›</a:t>
            </a:fld>
            <a:endParaRPr lang="en-US" altLang="zh-CN"/>
          </a:p>
        </p:txBody>
      </p:sp>
    </p:spTree>
    <p:extLst>
      <p:ext uri="{BB962C8B-B14F-4D97-AF65-F5344CB8AC3E}">
        <p14:creationId xmlns:p14="http://schemas.microsoft.com/office/powerpoint/2010/main" val="338319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8580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a:lvl1pPr>
          </a:lstStyle>
          <a:p>
            <a:pPr>
              <a:defRPr/>
            </a:pPr>
            <a:fld id="{B01B58C9-FF88-4693-B24A-3BC51CD6534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jpeg"/></Relationships>
</file>

<file path=ppt/slides/_rels/slide3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31.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049ADBE-5B02-4F3C-8C58-0E62BB3AD0DE}" type="slidenum">
              <a:rPr lang="en-US" altLang="zh-CN" sz="1400" smtClean="0"/>
              <a:pPr>
                <a:spcBef>
                  <a:spcPct val="0"/>
                </a:spcBef>
                <a:buFontTx/>
                <a:buNone/>
              </a:pPr>
              <a:t>1</a:t>
            </a:fld>
            <a:endParaRPr lang="en-US" altLang="zh-CN" sz="1400" smtClean="0"/>
          </a:p>
        </p:txBody>
      </p:sp>
      <p:sp>
        <p:nvSpPr>
          <p:cNvPr id="4099" name="Rectangle 2"/>
          <p:cNvSpPr>
            <a:spLocks noGrp="1" noChangeArrowheads="1"/>
          </p:cNvSpPr>
          <p:nvPr>
            <p:ph type="title"/>
          </p:nvPr>
        </p:nvSpPr>
        <p:spPr>
          <a:xfrm>
            <a:off x="1042988" y="260350"/>
            <a:ext cx="7058025" cy="1439863"/>
          </a:xfrm>
        </p:spPr>
        <p:txBody>
          <a:bodyPr/>
          <a:lstStyle/>
          <a:p>
            <a:pPr eaLnBrk="1" hangingPunct="1"/>
            <a:r>
              <a:rPr lang="zh-CN" altLang="en-US" sz="6000" b="1" smtClean="0">
                <a:latin typeface="华文行楷" panose="02010800040101010101" pitchFamily="2" charset="-122"/>
                <a:ea typeface="华文行楷" panose="02010800040101010101" pitchFamily="2" charset="-122"/>
              </a:rPr>
              <a:t>需  求  分  析 </a:t>
            </a:r>
            <a:r>
              <a:rPr lang="en-US" altLang="zh-CN" sz="6000" b="1" smtClean="0">
                <a:latin typeface="华文行楷" panose="02010800040101010101" pitchFamily="2" charset="-122"/>
                <a:ea typeface="华文行楷" panose="02010800040101010101" pitchFamily="2" charset="-122"/>
              </a:rPr>
              <a:t/>
            </a:r>
            <a:br>
              <a:rPr lang="en-US" altLang="zh-CN" sz="6000" b="1" smtClean="0">
                <a:latin typeface="华文行楷" panose="02010800040101010101" pitchFamily="2" charset="-122"/>
                <a:ea typeface="华文行楷" panose="02010800040101010101" pitchFamily="2" charset="-122"/>
              </a:rPr>
            </a:br>
            <a:r>
              <a:rPr lang="en-US" altLang="zh-CN" sz="3600" b="1" smtClean="0">
                <a:latin typeface="华文新魏" panose="02010800040101010101" pitchFamily="2" charset="-122"/>
                <a:ea typeface="华文新魏" panose="02010800040101010101" pitchFamily="2" charset="-122"/>
              </a:rPr>
              <a:t>----</a:t>
            </a:r>
            <a:r>
              <a:rPr lang="zh-CN" altLang="en-US" sz="3600" b="1" smtClean="0">
                <a:latin typeface="华文新魏" panose="02010800040101010101" pitchFamily="2" charset="-122"/>
                <a:ea typeface="华文新魏" panose="02010800040101010101" pitchFamily="2" charset="-122"/>
              </a:rPr>
              <a:t>之功能性描述示例</a:t>
            </a:r>
            <a:endParaRPr lang="zh-CN" altLang="en-US" sz="3600" smtClean="0">
              <a:latin typeface="华文新魏" panose="02010800040101010101" pitchFamily="2" charset="-122"/>
              <a:ea typeface="华文新魏" panose="02010800040101010101" pitchFamily="2" charset="-122"/>
            </a:endParaRPr>
          </a:p>
        </p:txBody>
      </p:sp>
      <p:sp>
        <p:nvSpPr>
          <p:cNvPr id="4100" name="Rectangle 3"/>
          <p:cNvSpPr>
            <a:spLocks noGrp="1" noChangeArrowheads="1"/>
          </p:cNvSpPr>
          <p:nvPr>
            <p:ph type="body" idx="1"/>
          </p:nvPr>
        </p:nvSpPr>
        <p:spPr>
          <a:xfrm>
            <a:off x="0" y="1816100"/>
            <a:ext cx="9144000" cy="4781550"/>
          </a:xfrm>
        </p:spPr>
        <p:txBody>
          <a:bodyPr/>
          <a:lstStyle/>
          <a:p>
            <a:pPr algn="just" eaLnBrk="1" hangingPunct="1">
              <a:buFont typeface="Wingdings" panose="05000000000000000000" pitchFamily="2" charset="2"/>
              <a:buChar char="§"/>
            </a:pPr>
            <a:r>
              <a:rPr lang="en-US" altLang="zh-CN" sz="2400" b="1" dirty="0" smtClean="0">
                <a:latin typeface="宋体" panose="02010600030101010101" pitchFamily="2" charset="-122"/>
              </a:rPr>
              <a:t>   </a:t>
            </a:r>
            <a:r>
              <a:rPr lang="zh-CN" altLang="en-US" sz="2400" b="1" dirty="0" smtClean="0">
                <a:latin typeface="宋体" panose="02010600030101010101" pitchFamily="2" charset="-122"/>
              </a:rPr>
              <a:t>需求分析是软件分析时期最后一个阶段，也是关键性的阶段。需求分析阶段的任务仍然不是具体解决问题，而是准确地确定</a:t>
            </a:r>
            <a:r>
              <a:rPr lang="zh-CN" altLang="en-US" sz="2400" b="1" dirty="0" smtClean="0">
                <a:latin typeface="Courier New" panose="02070309020205020404" pitchFamily="49" charset="0"/>
              </a:rPr>
              <a:t>“</a:t>
            </a:r>
            <a:r>
              <a:rPr lang="zh-CN" altLang="en-US" sz="2400" b="1" dirty="0" smtClean="0">
                <a:latin typeface="宋体" panose="02010600030101010101" pitchFamily="2" charset="-122"/>
              </a:rPr>
              <a:t>为了解决这个问题，</a:t>
            </a:r>
            <a:r>
              <a:rPr lang="zh-CN" altLang="en-US" sz="2400" b="1" dirty="0" smtClean="0">
                <a:solidFill>
                  <a:schemeClr val="accent2"/>
                </a:solidFill>
                <a:latin typeface="宋体" panose="02010600030101010101" pitchFamily="2" charset="-122"/>
              </a:rPr>
              <a:t>目标系统必须做什么</a:t>
            </a:r>
            <a:r>
              <a:rPr lang="zh-CN" altLang="en-US" sz="2400" b="1" dirty="0" smtClean="0">
                <a:latin typeface="Courier New" panose="02070309020205020404" pitchFamily="49" charset="0"/>
              </a:rPr>
              <a:t>”</a:t>
            </a:r>
            <a:r>
              <a:rPr lang="zh-CN" altLang="en-US" sz="2400" b="1" dirty="0" smtClean="0">
                <a:latin typeface="宋体" panose="02010600030101010101" pitchFamily="2" charset="-122"/>
              </a:rPr>
              <a:t>。</a:t>
            </a:r>
            <a:endParaRPr lang="zh-CN" altLang="en-US" sz="2400" dirty="0" smtClean="0">
              <a:latin typeface="宋体" panose="02010600030101010101" pitchFamily="2" charset="-122"/>
            </a:endParaRPr>
          </a:p>
          <a:p>
            <a:pPr algn="just" eaLnBrk="1" hangingPunct="1">
              <a:buFont typeface="Wingdings" panose="05000000000000000000" pitchFamily="2" charset="2"/>
              <a:buChar char="§"/>
            </a:pPr>
            <a:r>
              <a:rPr lang="zh-CN" altLang="en-US" sz="2400" b="1" dirty="0" smtClean="0">
                <a:latin typeface="宋体" panose="02010600030101010101" pitchFamily="2" charset="-122"/>
              </a:rPr>
              <a:t>   可行性研究阶段己初步得出了一些可行的解，但是可行性研究的目标是用较小的成本在较短的时间内确定是否存在可行的解，既便选择了其中较好的解决方案，也并没有提出一个全面具体的解法。因此，</a:t>
            </a:r>
            <a:r>
              <a:rPr lang="zh-CN" altLang="en-US" sz="2400" b="1" dirty="0" smtClean="0">
                <a:solidFill>
                  <a:srgbClr val="3333FF"/>
                </a:solidFill>
                <a:latin typeface="宋体" panose="02010600030101010101" pitchFamily="2" charset="-122"/>
              </a:rPr>
              <a:t>可行性研究阶段有许多细节</a:t>
            </a:r>
            <a:r>
              <a:rPr lang="zh-CN" altLang="en-US" sz="2400" b="1" dirty="0" smtClean="0">
                <a:latin typeface="宋体" panose="02010600030101010101" pitchFamily="2" charset="-122"/>
              </a:rPr>
              <a:t>被忽略了，并没有准确回答</a:t>
            </a:r>
            <a:r>
              <a:rPr lang="zh-CN" altLang="en-US" sz="2400" b="1" dirty="0" smtClean="0">
                <a:latin typeface="Courier New" panose="02070309020205020404" pitchFamily="49" charset="0"/>
              </a:rPr>
              <a:t>“</a:t>
            </a:r>
            <a:r>
              <a:rPr lang="zh-CN" altLang="en-US" sz="2400" b="1" dirty="0" smtClean="0">
                <a:latin typeface="宋体" panose="02010600030101010101" pitchFamily="2" charset="-122"/>
              </a:rPr>
              <a:t>系统必须做什么</a:t>
            </a:r>
            <a:r>
              <a:rPr lang="zh-CN" altLang="en-US" sz="2400" b="1" dirty="0" smtClean="0">
                <a:latin typeface="Courier New" panose="02070309020205020404" pitchFamily="49" charset="0"/>
              </a:rPr>
              <a:t>”</a:t>
            </a:r>
            <a:r>
              <a:rPr lang="zh-CN" altLang="en-US" sz="2400" b="1" dirty="0" smtClean="0">
                <a:latin typeface="宋体" panose="02010600030101010101" pitchFamily="2" charset="-122"/>
              </a:rPr>
              <a:t>。需求分析则是具体准确回答</a:t>
            </a:r>
            <a:r>
              <a:rPr lang="zh-CN" altLang="en-US" sz="2400" b="1" dirty="0" smtClean="0">
                <a:latin typeface="Courier New" panose="02070309020205020404" pitchFamily="49" charset="0"/>
              </a:rPr>
              <a:t>“</a:t>
            </a:r>
            <a:r>
              <a:rPr lang="zh-CN" altLang="en-US" sz="2400" b="1" dirty="0" smtClean="0">
                <a:latin typeface="宋体" panose="02010600030101010101" pitchFamily="2" charset="-122"/>
              </a:rPr>
              <a:t>系统必须做什么</a:t>
            </a:r>
            <a:r>
              <a:rPr lang="zh-CN" altLang="en-US" sz="2400" b="1" dirty="0" smtClean="0">
                <a:latin typeface="Courier New" panose="02070309020205020404" pitchFamily="49" charset="0"/>
              </a:rPr>
              <a:t>”</a:t>
            </a:r>
            <a:r>
              <a:rPr lang="zh-CN" altLang="en-US" sz="2400" b="1" dirty="0" smtClean="0">
                <a:latin typeface="宋体" panose="02010600030101010101" pitchFamily="2" charset="-122"/>
              </a:rPr>
              <a:t>。通过需求分析必须将</a:t>
            </a:r>
            <a:r>
              <a:rPr lang="zh-CN" altLang="en-US" sz="2400" b="1" u="sng" dirty="0" smtClean="0">
                <a:solidFill>
                  <a:srgbClr val="3333FF"/>
                </a:solidFill>
                <a:latin typeface="宋体" panose="02010600030101010101" pitchFamily="2" charset="-122"/>
              </a:rPr>
              <a:t>软件功能和性能的总体需求</a:t>
            </a:r>
            <a:r>
              <a:rPr lang="zh-CN" altLang="en-US" sz="2400" b="1" dirty="0" smtClean="0">
                <a:latin typeface="宋体" panose="02010600030101010101" pitchFamily="2" charset="-122"/>
              </a:rPr>
              <a:t>描述成具体的规格说明，</a:t>
            </a:r>
            <a:r>
              <a:rPr lang="zh-CN" altLang="en-US" sz="2400" b="1" dirty="0" smtClean="0">
                <a:solidFill>
                  <a:schemeClr val="tx2"/>
                </a:solidFill>
                <a:latin typeface="宋体" panose="02010600030101010101" pitchFamily="2" charset="-122"/>
              </a:rPr>
              <a:t>这</a:t>
            </a:r>
            <a:r>
              <a:rPr lang="zh-CN" altLang="en-US" sz="2400" b="1" u="sng" dirty="0" smtClean="0">
                <a:solidFill>
                  <a:srgbClr val="3333FF"/>
                </a:solidFill>
                <a:latin typeface="宋体" panose="02010600030101010101" pitchFamily="2" charset="-122"/>
              </a:rPr>
              <a:t>软件需求规格说明（</a:t>
            </a:r>
            <a:r>
              <a:rPr lang="en-US" altLang="zh-CN" sz="2400" b="1" u="sng" dirty="0" smtClean="0">
                <a:solidFill>
                  <a:srgbClr val="3333FF"/>
                </a:solidFill>
                <a:latin typeface="宋体" panose="02010600030101010101" pitchFamily="2" charset="-122"/>
              </a:rPr>
              <a:t>SRS</a:t>
            </a:r>
            <a:r>
              <a:rPr lang="zh-CN" altLang="en-US" sz="2400" b="1" u="sng" dirty="0" smtClean="0">
                <a:solidFill>
                  <a:srgbClr val="3333FF"/>
                </a:solidFill>
                <a:latin typeface="宋体" panose="02010600030101010101" pitchFamily="2" charset="-122"/>
              </a:rPr>
              <a:t>）是软件设计的基础</a:t>
            </a:r>
            <a:r>
              <a:rPr lang="zh-CN" altLang="en-US" sz="2400" b="1" dirty="0" smtClean="0">
                <a:latin typeface="宋体" panose="02010600030101010101" pitchFamily="2" charset="-122"/>
              </a:rPr>
              <a:t>。</a:t>
            </a:r>
            <a:r>
              <a:rPr lang="zh-CN" altLang="en-US" sz="2400" dirty="0" smtClean="0">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84D5519-A658-4E62-BD08-6692DEF6A244}" type="slidenum">
              <a:rPr lang="en-US" altLang="zh-CN" sz="1400" smtClean="0"/>
              <a:pPr>
                <a:spcBef>
                  <a:spcPct val="0"/>
                </a:spcBef>
                <a:buFontTx/>
                <a:buNone/>
              </a:pPr>
              <a:t>10</a:t>
            </a:fld>
            <a:endParaRPr lang="en-US" altLang="zh-CN" sz="1400" smtClean="0"/>
          </a:p>
        </p:txBody>
      </p:sp>
      <p:sp>
        <p:nvSpPr>
          <p:cNvPr id="22531" name="Rectangle 5"/>
          <p:cNvSpPr>
            <a:spLocks noChangeArrowheads="1"/>
          </p:cNvSpPr>
          <p:nvPr/>
        </p:nvSpPr>
        <p:spPr bwMode="auto">
          <a:xfrm>
            <a:off x="2343150" y="2638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22532" name="Object 4"/>
          <p:cNvGraphicFramePr>
            <a:graphicFrameLocks noChangeAspect="1"/>
          </p:cNvGraphicFramePr>
          <p:nvPr>
            <p:extLst>
              <p:ext uri="{D42A27DB-BD31-4B8C-83A1-F6EECF244321}">
                <p14:modId xmlns:p14="http://schemas.microsoft.com/office/powerpoint/2010/main" val="3827966265"/>
              </p:ext>
            </p:extLst>
          </p:nvPr>
        </p:nvGraphicFramePr>
        <p:xfrm>
          <a:off x="0" y="1052513"/>
          <a:ext cx="9144000" cy="3960812"/>
        </p:xfrm>
        <a:graphic>
          <a:graphicData uri="http://schemas.openxmlformats.org/presentationml/2006/ole">
            <mc:AlternateContent xmlns:mc="http://schemas.openxmlformats.org/markup-compatibility/2006">
              <mc:Choice xmlns:v="urn:schemas-microsoft-com:vml" Requires="v">
                <p:oleObj spid="_x0000_s22541" name="Picture" r:id="rId5" imgW="4457700" imgH="1580388" progId="Word.Picture.8">
                  <p:embed/>
                </p:oleObj>
              </mc:Choice>
              <mc:Fallback>
                <p:oleObj name="Picture" r:id="rId5" imgW="4457700" imgH="1580388"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052513"/>
                        <a:ext cx="914400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3DEA674-C701-480A-9A70-26FD11FB62DC}" type="slidenum">
              <a:rPr lang="en-US" altLang="zh-CN" sz="1400" smtClean="0"/>
              <a:pPr>
                <a:spcBef>
                  <a:spcPct val="0"/>
                </a:spcBef>
                <a:buFontTx/>
                <a:buNone/>
              </a:pPr>
              <a:t>11</a:t>
            </a:fld>
            <a:endParaRPr lang="en-US" altLang="zh-CN" sz="1400" smtClean="0"/>
          </a:p>
        </p:txBody>
      </p:sp>
      <p:sp>
        <p:nvSpPr>
          <p:cNvPr id="24579" name="Rectangle 1027"/>
          <p:cNvSpPr>
            <a:spLocks noGrp="1" noChangeArrowheads="1"/>
          </p:cNvSpPr>
          <p:nvPr>
            <p:ph type="body" idx="1"/>
          </p:nvPr>
        </p:nvSpPr>
        <p:spPr>
          <a:xfrm>
            <a:off x="179388" y="476250"/>
            <a:ext cx="8713787" cy="6229350"/>
          </a:xfrm>
        </p:spPr>
        <p:txBody>
          <a:bodyPr/>
          <a:lstStyle/>
          <a:p>
            <a:pPr eaLnBrk="1" hangingPunct="1">
              <a:buFontTx/>
              <a:buNone/>
            </a:pPr>
            <a:r>
              <a:rPr lang="en-US" altLang="zh-CN" sz="2400" b="1" dirty="0" smtClean="0">
                <a:latin typeface="宋体" panose="02010600030101010101" pitchFamily="2" charset="-122"/>
              </a:rPr>
              <a:t> 5</a:t>
            </a:r>
            <a:r>
              <a:rPr lang="zh-CN" altLang="en-US" sz="2400" b="1" dirty="0" smtClean="0">
                <a:latin typeface="宋体" panose="02010600030101010101" pitchFamily="2" charset="-122"/>
              </a:rPr>
              <a:t>。</a:t>
            </a:r>
            <a:r>
              <a:rPr lang="zh-CN" altLang="en-US" sz="2400" b="1" u="sng" dirty="0" smtClean="0">
                <a:solidFill>
                  <a:srgbClr val="3333FF"/>
                </a:solidFill>
                <a:latin typeface="宋体" panose="02010600030101010101" pitchFamily="2" charset="-122"/>
              </a:rPr>
              <a:t>数据流图形式的计算机售书系统</a:t>
            </a:r>
            <a:r>
              <a:rPr lang="zh-CN" altLang="en-US" sz="2000" b="1" dirty="0" smtClean="0">
                <a:latin typeface="宋体" panose="02010600030101010101" pitchFamily="2" charset="-122"/>
              </a:rPr>
              <a:t> </a:t>
            </a:r>
          </a:p>
          <a:p>
            <a:pPr algn="just" eaLnBrk="1" hangingPunct="1"/>
            <a:r>
              <a:rPr lang="zh-CN" altLang="en-US" sz="2000" b="1" dirty="0" smtClean="0">
                <a:latin typeface="宋体" panose="02010600030101010101" pitchFamily="2" charset="-122"/>
              </a:rPr>
              <a:t>图</a:t>
            </a:r>
            <a:r>
              <a:rPr lang="en-US" altLang="zh-CN" sz="2000" b="1" dirty="0" smtClean="0">
                <a:latin typeface="宋体" panose="02010600030101010101" pitchFamily="2" charset="-122"/>
              </a:rPr>
              <a:t>2.5</a:t>
            </a:r>
            <a:r>
              <a:rPr lang="zh-CN" altLang="en-US" sz="2000" b="1" dirty="0" smtClean="0">
                <a:latin typeface="宋体" panose="02010600030101010101" pitchFamily="2" charset="-122"/>
              </a:rPr>
              <a:t>是</a:t>
            </a:r>
            <a:r>
              <a:rPr lang="en-US" altLang="zh-CN" sz="2000" b="1" dirty="0" smtClean="0">
                <a:latin typeface="宋体" panose="02010600030101010101" pitchFamily="2" charset="-122"/>
              </a:rPr>
              <a:t>DFD</a:t>
            </a:r>
            <a:r>
              <a:rPr lang="zh-CN" altLang="en-US" sz="2000" b="1" dirty="0" smtClean="0">
                <a:latin typeface="宋体" panose="02010600030101010101" pitchFamily="2" charset="-122"/>
              </a:rPr>
              <a:t>的一个实例。图中包括两个加工（审查并开发票，开领书单），四个数据流（购书单，发票，领书单，无效书单），数据的源点和终点都是</a:t>
            </a:r>
            <a:r>
              <a:rPr lang="zh-CN" altLang="en-US" sz="2000" b="1" dirty="0" smtClean="0"/>
              <a:t>“</a:t>
            </a:r>
            <a:r>
              <a:rPr lang="zh-CN" altLang="en-US" sz="2000" b="1" dirty="0" smtClean="0">
                <a:latin typeface="宋体" panose="02010600030101010101" pitchFamily="2" charset="-122"/>
              </a:rPr>
              <a:t>学生</a:t>
            </a:r>
            <a:r>
              <a:rPr lang="zh-CN" altLang="en-US" sz="2000" b="1" dirty="0" smtClean="0"/>
              <a:t>”</a:t>
            </a:r>
            <a:r>
              <a:rPr lang="zh-CN" altLang="en-US" sz="2000" b="1" dirty="0" smtClean="0">
                <a:latin typeface="宋体" panose="02010600030101010101" pitchFamily="2" charset="-122"/>
              </a:rPr>
              <a:t>。图中未画出文件，实际上在审查购书单和开出发票之前，至少要查阅两个文件：①</a:t>
            </a:r>
            <a:r>
              <a:rPr lang="zh-CN" altLang="en-US" sz="2000" b="1" dirty="0" smtClean="0">
                <a:solidFill>
                  <a:schemeClr val="accent6"/>
                </a:solidFill>
                <a:latin typeface="宋体" panose="02010600030101010101" pitchFamily="2" charset="-122"/>
              </a:rPr>
              <a:t>各班学生用书表</a:t>
            </a:r>
            <a:r>
              <a:rPr lang="zh-CN" altLang="en-US" sz="2000" b="1" dirty="0" smtClean="0">
                <a:latin typeface="宋体" panose="02010600030101010101" pitchFamily="2" charset="-122"/>
              </a:rPr>
              <a:t>，用以核对该学生是否需用这些教材；②</a:t>
            </a:r>
            <a:r>
              <a:rPr lang="zh-CN" altLang="en-US" sz="2000" b="1" dirty="0" smtClean="0">
                <a:solidFill>
                  <a:schemeClr val="accent6"/>
                </a:solidFill>
                <a:latin typeface="宋体" panose="02010600030101010101" pitchFamily="2" charset="-122"/>
              </a:rPr>
              <a:t>教材存量表</a:t>
            </a:r>
            <a:r>
              <a:rPr lang="zh-CN" altLang="en-US" sz="2000" b="1" dirty="0" smtClean="0">
                <a:latin typeface="宋体" panose="02010600030101010101" pitchFamily="2" charset="-122"/>
              </a:rPr>
              <a:t>，了解有没有该生要买的教材存量。把这两个文件加进图</a:t>
            </a:r>
            <a:r>
              <a:rPr lang="en-US" altLang="zh-CN" sz="2000" b="1" dirty="0" smtClean="0">
                <a:latin typeface="宋体" panose="02010600030101010101" pitchFamily="2" charset="-122"/>
              </a:rPr>
              <a:t>2.5</a:t>
            </a:r>
            <a:r>
              <a:rPr lang="zh-CN" altLang="en-US" sz="2000" b="1" dirty="0" smtClean="0">
                <a:latin typeface="宋体" panose="02010600030101010101" pitchFamily="2" charset="-122"/>
              </a:rPr>
              <a:t>中，并给加工添上编号，就得到计算机售书系统的完整的</a:t>
            </a:r>
            <a:r>
              <a:rPr lang="en-US" altLang="zh-CN" sz="2000" b="1" dirty="0" smtClean="0">
                <a:latin typeface="宋体" panose="02010600030101010101" pitchFamily="2" charset="-122"/>
              </a:rPr>
              <a:t>DFD</a:t>
            </a:r>
            <a:r>
              <a:rPr lang="zh-CN" altLang="en-US" sz="2000" b="1" dirty="0" smtClean="0">
                <a:latin typeface="宋体" panose="02010600030101010101" pitchFamily="2" charset="-122"/>
              </a:rPr>
              <a:t>，如图</a:t>
            </a:r>
            <a:r>
              <a:rPr lang="en-US" altLang="zh-CN" sz="2000" b="1" dirty="0" smtClean="0">
                <a:latin typeface="宋体" panose="02010600030101010101" pitchFamily="2" charset="-122"/>
              </a:rPr>
              <a:t>2.10</a:t>
            </a:r>
            <a:r>
              <a:rPr lang="zh-CN" altLang="en-US" sz="2000" b="1" dirty="0" smtClean="0">
                <a:latin typeface="宋体" panose="02010600030101010101" pitchFamily="2" charset="-122"/>
              </a:rPr>
              <a:t>所示。</a:t>
            </a:r>
          </a:p>
          <a:p>
            <a:pPr eaLnBrk="1" hangingPunct="1"/>
            <a:r>
              <a:rPr lang="zh-CN" altLang="en-US" sz="2000" b="1" dirty="0" smtClean="0">
                <a:latin typeface="宋体" panose="02010600030101010101" pitchFamily="2" charset="-122"/>
                <a:cs typeface="Times New Roman" panose="02020603050405020304" pitchFamily="18" charset="0"/>
              </a:rPr>
              <a:t>这里有两点说明：①上文使用了数据流（</a:t>
            </a:r>
            <a:r>
              <a:rPr lang="en-US" altLang="zh-CN" sz="2000" b="1" dirty="0" smtClean="0">
                <a:latin typeface="宋体" panose="02010600030101010101" pitchFamily="2" charset="-122"/>
                <a:cs typeface="Times New Roman" panose="02020603050405020304" pitchFamily="18" charset="0"/>
              </a:rPr>
              <a:t>data flow</a:t>
            </a:r>
            <a:r>
              <a:rPr lang="zh-CN" altLang="en-US" sz="2000" b="1" dirty="0" smtClean="0">
                <a:latin typeface="宋体" panose="02010600030101010101" pitchFamily="2" charset="-122"/>
                <a:cs typeface="Times New Roman" panose="02020603050405020304" pitchFamily="18" charset="0"/>
              </a:rPr>
              <a:t>）一词，其含义将在下文</a:t>
            </a:r>
            <a:r>
              <a:rPr lang="zh-CN" altLang="en-US" sz="2000" b="1" dirty="0" smtClean="0">
                <a:cs typeface="Times New Roman" panose="02020603050405020304" pitchFamily="18" charset="0"/>
              </a:rPr>
              <a:t>“</a:t>
            </a:r>
            <a:r>
              <a:rPr lang="zh-CN" altLang="en-US" sz="2000" b="1" dirty="0" smtClean="0">
                <a:latin typeface="宋体" panose="02010600030101010101" pitchFamily="2" charset="-122"/>
                <a:cs typeface="Times New Roman" panose="02020603050405020304" pitchFamily="18" charset="0"/>
              </a:rPr>
              <a:t>数据字典</a:t>
            </a:r>
            <a:r>
              <a:rPr lang="zh-CN" altLang="en-US" sz="2000" b="1" dirty="0" smtClean="0">
                <a:cs typeface="Times New Roman" panose="02020603050405020304" pitchFamily="18" charset="0"/>
              </a:rPr>
              <a:t>”</a:t>
            </a:r>
            <a:r>
              <a:rPr lang="zh-CN" altLang="en-US" sz="2000" b="1" dirty="0" smtClean="0">
                <a:latin typeface="宋体" panose="02010600030101010101" pitchFamily="2" charset="-122"/>
                <a:cs typeface="Times New Roman" panose="02020603050405020304" pitchFamily="18" charset="0"/>
              </a:rPr>
              <a:t>中说明，请读者注意；②文件与加工之间用双向箭头线连接时，表示对文件中的数据有读有写。图</a:t>
            </a:r>
            <a:r>
              <a:rPr lang="en-US" altLang="zh-CN" sz="2000" b="1" dirty="0" smtClean="0">
                <a:latin typeface="宋体" panose="02010600030101010101" pitchFamily="2" charset="-122"/>
                <a:cs typeface="Times New Roman" panose="02020603050405020304" pitchFamily="18" charset="0"/>
              </a:rPr>
              <a:t>2.10</a:t>
            </a:r>
            <a:r>
              <a:rPr lang="zh-CN" altLang="en-US" sz="2000" b="1" dirty="0" smtClean="0">
                <a:latin typeface="宋体" panose="02010600030101010101" pitchFamily="2" charset="-122"/>
                <a:cs typeface="Times New Roman" panose="02020603050405020304" pitchFamily="18" charset="0"/>
              </a:rPr>
              <a:t>中，加工</a:t>
            </a:r>
            <a:r>
              <a:rPr lang="en-US" altLang="zh-CN" sz="2000" b="1" dirty="0" smtClean="0">
                <a:latin typeface="宋体" panose="02010600030101010101" pitchFamily="2" charset="-122"/>
                <a:cs typeface="Times New Roman" panose="02020603050405020304" pitchFamily="18" charset="0"/>
              </a:rPr>
              <a:t>1</a:t>
            </a:r>
            <a:r>
              <a:rPr lang="zh-CN" altLang="en-US" sz="2000" b="1" dirty="0" smtClean="0">
                <a:latin typeface="宋体" panose="02010600030101010101" pitchFamily="2" charset="-122"/>
                <a:cs typeface="Times New Roman" panose="02020603050405020304" pitchFamily="18" charset="0"/>
              </a:rPr>
              <a:t>既要从教材存量数中读出数据，以判断有没有可卖的教材，当售出教材后，又要在原存量中减去售出的数量，把新存量写回教材存量表，所以在加工</a:t>
            </a:r>
            <a:r>
              <a:rPr lang="en-US" altLang="zh-CN" sz="2000" b="1" dirty="0" smtClean="0">
                <a:latin typeface="宋体" panose="02010600030101010101" pitchFamily="2" charset="-122"/>
                <a:cs typeface="Times New Roman" panose="02020603050405020304" pitchFamily="18" charset="0"/>
              </a:rPr>
              <a:t>1</a:t>
            </a:r>
            <a:r>
              <a:rPr lang="zh-CN" altLang="en-US" sz="2000" b="1" dirty="0" smtClean="0">
                <a:latin typeface="宋体" panose="02010600030101010101" pitchFamily="2" charset="-122"/>
                <a:cs typeface="Times New Roman" panose="02020603050405020304" pitchFamily="18" charset="0"/>
              </a:rPr>
              <a:t>与教材存量表之间使用了带双箭头的连线。各班学生用书表只读不写，故用单向箭头线连接，图中箭头的指向表示从文件读出。</a:t>
            </a:r>
            <a:r>
              <a:rPr lang="zh-CN" altLang="en-US" sz="2000" b="1" dirty="0" smtClean="0">
                <a:latin typeface="宋体" panose="02010600030101010101" pitchFamily="2" charset="-122"/>
              </a:rPr>
              <a:t>（</a:t>
            </a:r>
            <a:r>
              <a:rPr lang="zh-CN" altLang="en-US" sz="2000" b="1" u="sng" dirty="0" smtClean="0">
                <a:solidFill>
                  <a:srgbClr val="3333FF"/>
                </a:solidFill>
                <a:latin typeface="宋体" panose="02010600030101010101" pitchFamily="2" charset="-122"/>
                <a:cs typeface="Times New Roman" panose="02020603050405020304" pitchFamily="18" charset="0"/>
              </a:rPr>
              <a:t>各班学生用书表</a:t>
            </a:r>
            <a:r>
              <a:rPr lang="zh-CN" altLang="en-US" sz="2000" b="1" u="sng" dirty="0" smtClean="0">
                <a:solidFill>
                  <a:srgbClr val="3333FF"/>
                </a:solidFill>
                <a:latin typeface="宋体" panose="02010600030101010101" pitchFamily="2" charset="-122"/>
              </a:rPr>
              <a:t>就是要修改，也不是本加工的任务，可能是管理员维护模块的工作，以后可以添加该维护模块，完善后台系统。</a:t>
            </a:r>
            <a:r>
              <a:rPr lang="zh-CN" altLang="en-US" sz="2000" b="1" dirty="0" smtClean="0">
                <a:latin typeface="宋体" panose="02010600030101010101" pitchFamily="2" charset="-122"/>
              </a:rPr>
              <a:t>）</a:t>
            </a:r>
          </a:p>
        </p:txBody>
      </p:sp>
      <p:sp>
        <p:nvSpPr>
          <p:cNvPr id="24580" name="Rectangle 1029"/>
          <p:cNvSpPr>
            <a:spLocks noChangeArrowheads="1"/>
          </p:cNvSpPr>
          <p:nvPr/>
        </p:nvSpPr>
        <p:spPr bwMode="auto">
          <a:xfrm>
            <a:off x="2343150" y="2433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778CE72-F7F9-42A3-A22C-4888C4F32891}" type="slidenum">
              <a:rPr lang="en-US" altLang="zh-CN" sz="1400" smtClean="0"/>
              <a:pPr>
                <a:spcBef>
                  <a:spcPct val="0"/>
                </a:spcBef>
                <a:buFontTx/>
                <a:buNone/>
              </a:pPr>
              <a:t>12</a:t>
            </a:fld>
            <a:endParaRPr lang="en-US" altLang="zh-CN" sz="1400" smtClean="0"/>
          </a:p>
        </p:txBody>
      </p:sp>
      <p:sp>
        <p:nvSpPr>
          <p:cNvPr id="26627" name="Rectangle 3"/>
          <p:cNvSpPr>
            <a:spLocks noGrp="1" noChangeArrowheads="1"/>
          </p:cNvSpPr>
          <p:nvPr>
            <p:ph type="body" idx="1"/>
          </p:nvPr>
        </p:nvSpPr>
        <p:spPr>
          <a:xfrm>
            <a:off x="685800" y="914400"/>
            <a:ext cx="7772400" cy="5486400"/>
          </a:xfrm>
        </p:spPr>
        <p:txBody>
          <a:bodyPr/>
          <a:lstStyle/>
          <a:p>
            <a:pPr eaLnBrk="1" hangingPunct="1">
              <a:buFontTx/>
              <a:buNone/>
            </a:pPr>
            <a:r>
              <a:rPr lang="en-US" altLang="zh-CN" smtClean="0"/>
              <a:t>  </a:t>
            </a:r>
          </a:p>
        </p:txBody>
      </p:sp>
      <p:sp>
        <p:nvSpPr>
          <p:cNvPr id="26628" name="Rectangle 5"/>
          <p:cNvSpPr>
            <a:spLocks noChangeArrowheads="1"/>
          </p:cNvSpPr>
          <p:nvPr/>
        </p:nvSpPr>
        <p:spPr bwMode="auto">
          <a:xfrm>
            <a:off x="2343150" y="2433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sp>
        <p:nvSpPr>
          <p:cNvPr id="26629" name="Rectangle 7"/>
          <p:cNvSpPr>
            <a:spLocks noChangeArrowheads="1"/>
          </p:cNvSpPr>
          <p:nvPr/>
        </p:nvSpPr>
        <p:spPr bwMode="auto">
          <a:xfrm>
            <a:off x="2343150" y="2433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26630" name="Object 6"/>
          <p:cNvGraphicFramePr>
            <a:graphicFrameLocks noChangeAspect="1"/>
          </p:cNvGraphicFramePr>
          <p:nvPr/>
        </p:nvGraphicFramePr>
        <p:xfrm>
          <a:off x="0" y="1196975"/>
          <a:ext cx="9144000" cy="4746625"/>
        </p:xfrm>
        <a:graphic>
          <a:graphicData uri="http://schemas.openxmlformats.org/presentationml/2006/ole">
            <mc:AlternateContent xmlns:mc="http://schemas.openxmlformats.org/markup-compatibility/2006">
              <mc:Choice xmlns:v="urn:schemas-microsoft-com:vml" Requires="v">
                <p:oleObj spid="_x0000_s26640" name="图片" r:id="rId5" imgW="3998976" imgH="2023872" progId="Word.Picture.8">
                  <p:embed/>
                </p:oleObj>
              </mc:Choice>
              <mc:Fallback>
                <p:oleObj name="图片" r:id="rId5" imgW="3998976" imgH="2023872"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196975"/>
                        <a:ext cx="91440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AutoShape 8"/>
          <p:cNvSpPr>
            <a:spLocks noChangeArrowheads="1"/>
          </p:cNvSpPr>
          <p:nvPr/>
        </p:nvSpPr>
        <p:spPr bwMode="auto">
          <a:xfrm>
            <a:off x="5722938" y="3789363"/>
            <a:ext cx="3313112" cy="2951162"/>
          </a:xfrm>
          <a:prstGeom prst="wedgeRoundRectCallout">
            <a:avLst>
              <a:gd name="adj1" fmla="val -69694"/>
              <a:gd name="adj2" fmla="val -36713"/>
              <a:gd name="adj3" fmla="val 16667"/>
            </a:avLst>
          </a:prstGeom>
          <a:solidFill>
            <a:srgbClr val="CCFFCC"/>
          </a:solidFill>
          <a:ln w="9525">
            <a:solidFill>
              <a:srgbClr val="80008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dirty="0"/>
              <a:t>该图是否应考虑将加工</a:t>
            </a:r>
            <a:r>
              <a:rPr lang="en-US" altLang="zh-CN" sz="2400" b="1" dirty="0"/>
              <a:t>1</a:t>
            </a:r>
            <a:r>
              <a:rPr lang="zh-CN" altLang="en-US" sz="2400" b="1" dirty="0"/>
              <a:t>和教材存量表之间的连线改为单向，并指向加工</a:t>
            </a:r>
            <a:r>
              <a:rPr lang="en-US" altLang="zh-CN" sz="2400" b="1" dirty="0"/>
              <a:t>1</a:t>
            </a:r>
            <a:r>
              <a:rPr lang="zh-CN" altLang="en-US" sz="2400" b="1" dirty="0"/>
              <a:t>。另外在教材存量表和加工</a:t>
            </a:r>
            <a:r>
              <a:rPr lang="en-US" altLang="zh-CN" sz="2400" b="1" dirty="0"/>
              <a:t>2</a:t>
            </a:r>
            <a:r>
              <a:rPr lang="zh-CN" altLang="en-US" sz="2400" b="1" dirty="0"/>
              <a:t>之间增加另一条连线，并指</a:t>
            </a:r>
            <a:r>
              <a:rPr lang="zh-CN" altLang="en-US" sz="2400" b="1" dirty="0" smtClean="0"/>
              <a:t>向</a:t>
            </a:r>
            <a:r>
              <a:rPr lang="zh-CN" altLang="en-US" sz="2400" b="1" dirty="0"/>
              <a:t>存量表</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anim calcmode="lin" valueType="num">
                                      <p:cBhvr additive="base">
                                        <p:cTn id="7" dur="1000" fill="hold"/>
                                        <p:tgtEl>
                                          <p:spTgt spid="18440"/>
                                        </p:tgtEl>
                                        <p:attrNameLst>
                                          <p:attrName>ppt_x</p:attrName>
                                        </p:attrNameLst>
                                      </p:cBhvr>
                                      <p:tavLst>
                                        <p:tav tm="0">
                                          <p:val>
                                            <p:strVal val="#ppt_x"/>
                                          </p:val>
                                        </p:tav>
                                        <p:tav tm="100000">
                                          <p:val>
                                            <p:strVal val="#ppt_x"/>
                                          </p:val>
                                        </p:tav>
                                      </p:tavLst>
                                    </p:anim>
                                    <p:anim calcmode="lin" valueType="num">
                                      <p:cBhvr additive="base">
                                        <p:cTn id="8" dur="1000" fill="hold"/>
                                        <p:tgtEl>
                                          <p:spTgt spid="184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A114A72-92C7-4BF2-ABEE-FDC194F4311D}" type="slidenum">
              <a:rPr lang="en-US" altLang="zh-CN" sz="1400" smtClean="0"/>
              <a:pPr>
                <a:spcBef>
                  <a:spcPct val="0"/>
                </a:spcBef>
                <a:buFontTx/>
                <a:buNone/>
              </a:pPr>
              <a:t>13</a:t>
            </a:fld>
            <a:endParaRPr lang="en-US" altLang="zh-CN" sz="1400" smtClean="0"/>
          </a:p>
        </p:txBody>
      </p:sp>
      <p:sp>
        <p:nvSpPr>
          <p:cNvPr id="28675" name="Rectangle 3"/>
          <p:cNvSpPr>
            <a:spLocks noGrp="1" noChangeArrowheads="1"/>
          </p:cNvSpPr>
          <p:nvPr>
            <p:ph type="body" idx="1"/>
          </p:nvPr>
        </p:nvSpPr>
        <p:spPr>
          <a:xfrm>
            <a:off x="0" y="404813"/>
            <a:ext cx="9144000" cy="5919787"/>
          </a:xfrm>
        </p:spPr>
        <p:txBody>
          <a:bodyPr/>
          <a:lstStyle/>
          <a:p>
            <a:pPr eaLnBrk="1" hangingPunct="1">
              <a:buFont typeface="Wingdings" panose="05000000000000000000" pitchFamily="2" charset="2"/>
              <a:buChar char="§"/>
            </a:pPr>
            <a:r>
              <a:rPr lang="zh-CN" altLang="en-US" sz="2800" b="1" u="sng" dirty="0" smtClean="0">
                <a:solidFill>
                  <a:srgbClr val="FF0000"/>
                </a:solidFill>
              </a:rPr>
              <a:t>构建分层数据流图 </a:t>
            </a:r>
            <a:r>
              <a:rPr lang="en-US" altLang="zh-CN" sz="2800" b="1" u="sng" dirty="0" smtClean="0">
                <a:solidFill>
                  <a:srgbClr val="FF0000"/>
                </a:solidFill>
              </a:rPr>
              <a:t>(Layer DFD)</a:t>
            </a:r>
          </a:p>
          <a:p>
            <a:pPr lvl="1" algn="just" eaLnBrk="1" hangingPunct="1">
              <a:buFont typeface="Wingdings" panose="05000000000000000000" pitchFamily="2" charset="2"/>
              <a:buChar char="§"/>
            </a:pPr>
            <a:r>
              <a:rPr lang="en-US" altLang="zh-CN" sz="2000" dirty="0" smtClean="0"/>
              <a:t> </a:t>
            </a:r>
            <a:r>
              <a:rPr lang="zh-CN" altLang="en-US" sz="2000" b="1" dirty="0" smtClean="0"/>
              <a:t>请读者重温一次上节的计算机售书系统。稍加观察，就可以看出，图</a:t>
            </a:r>
            <a:r>
              <a:rPr lang="en-US" altLang="zh-CN" sz="2000" b="1" dirty="0" smtClean="0"/>
              <a:t>2</a:t>
            </a:r>
            <a:r>
              <a:rPr lang="zh-CN" altLang="en-US" sz="2000" b="1" dirty="0" smtClean="0"/>
              <a:t>．</a:t>
            </a:r>
            <a:r>
              <a:rPr lang="en-US" altLang="zh-CN" sz="2000" b="1" dirty="0" smtClean="0"/>
              <a:t>10</a:t>
            </a:r>
            <a:r>
              <a:rPr lang="zh-CN" altLang="en-US" sz="2000" b="1" dirty="0" smtClean="0"/>
              <a:t>所表示的系统，</a:t>
            </a:r>
            <a:r>
              <a:rPr lang="zh-CN" altLang="en-US" sz="2000" b="1" dirty="0" smtClean="0">
                <a:solidFill>
                  <a:srgbClr val="3333FF"/>
                </a:solidFill>
              </a:rPr>
              <a:t>业务逻辑还存在着一些较大的缺陷</a:t>
            </a:r>
            <a:r>
              <a:rPr lang="zh-CN" altLang="en-US" sz="2000" b="1" dirty="0" smtClean="0"/>
              <a:t>：①在无效书单中，没有区分哪些书是学生不用的，哪些是学生需要但暂时缺货的。对于后一种情况，教材科应设法解决；②不能防止学生重复购买已买过的教材，干扰计划供应；③系统只管售书，不管购书，教材脱销不能通知书库或软件后台业务，书库进书也不能在系统中得到反映。</a:t>
            </a:r>
            <a:endParaRPr lang="en-US" altLang="zh-CN" sz="2000" b="1" dirty="0" smtClean="0"/>
          </a:p>
          <a:p>
            <a:pPr lvl="1" algn="just" eaLnBrk="1" hangingPunct="1">
              <a:buFont typeface="Wingdings" panose="05000000000000000000" pitchFamily="2" charset="2"/>
              <a:buChar char="§"/>
            </a:pPr>
            <a:endParaRPr lang="en-US" altLang="zh-CN" sz="2000" b="1" dirty="0" smtClean="0"/>
          </a:p>
          <a:p>
            <a:pPr lvl="1" algn="just" eaLnBrk="1" hangingPunct="1">
              <a:buFont typeface="Wingdings" panose="05000000000000000000" pitchFamily="2" charset="2"/>
              <a:buChar char="§"/>
            </a:pPr>
            <a:r>
              <a:rPr lang="zh-CN" altLang="en-US" sz="2000" b="1" u="sng" dirty="0" smtClean="0">
                <a:solidFill>
                  <a:srgbClr val="3333FF"/>
                </a:solidFill>
              </a:rPr>
              <a:t>需求的变迁：</a:t>
            </a:r>
            <a:r>
              <a:rPr lang="zh-CN" altLang="en-US" sz="2000" b="1" dirty="0" smtClean="0">
                <a:solidFill>
                  <a:schemeClr val="tx2"/>
                </a:solidFill>
              </a:rPr>
              <a:t>经过讨论，</a:t>
            </a:r>
            <a:r>
              <a:rPr lang="zh-CN" altLang="en-US" sz="2000" b="1" dirty="0" smtClean="0"/>
              <a:t>为了解决上述问题，假定用户已决定把原来的售书系统扩充为包括销售和采购两大功能的教材购销系统。</a:t>
            </a:r>
            <a:r>
              <a:rPr lang="zh-CN" altLang="en-US" sz="2000" b="1" u="sng" dirty="0" smtClean="0">
                <a:solidFill>
                  <a:srgbClr val="3333FF"/>
                </a:solidFill>
              </a:rPr>
              <a:t>为了简化所讨论的问题，又假定系统不处理财务会计帐目，（否则系统演化为一个较大规模的进销存管理及成本核算系统了）购书和进书仍由人工处理（</a:t>
            </a:r>
            <a:r>
              <a:rPr lang="zh-CN" altLang="en-US" sz="2000" b="1" u="sng" dirty="0" smtClean="0">
                <a:solidFill>
                  <a:srgbClr val="FF3399"/>
                </a:solidFill>
              </a:rPr>
              <a:t>此时应注意本系统的边界</a:t>
            </a:r>
            <a:r>
              <a:rPr lang="zh-CN" altLang="en-US" sz="2000" b="1" u="sng" dirty="0" smtClean="0">
                <a:solidFill>
                  <a:srgbClr val="3333FF"/>
                </a:solidFill>
              </a:rPr>
              <a:t>）</a:t>
            </a:r>
            <a:r>
              <a:rPr lang="zh-CN" altLang="en-US" sz="2000" b="1" dirty="0" smtClean="0"/>
              <a:t>。系统的其他要求与前相同</a:t>
            </a:r>
            <a:r>
              <a:rPr lang="zh-CN" altLang="en-US" sz="2000" b="1" dirty="0" smtClean="0"/>
              <a:t>。</a:t>
            </a:r>
            <a:endParaRPr lang="en-US" altLang="zh-CN" sz="2000" b="1" dirty="0" smtClean="0"/>
          </a:p>
          <a:p>
            <a:pPr marL="457200" lvl="1" indent="0" algn="just" eaLnBrk="1" hangingPunct="1">
              <a:buNone/>
            </a:pPr>
            <a:r>
              <a:rPr lang="zh-CN" altLang="en-US" sz="2000" b="1" dirty="0" smtClean="0"/>
              <a:t>（</a:t>
            </a:r>
            <a:r>
              <a:rPr lang="zh-CN" altLang="en-US" sz="2400" b="1" dirty="0" smtClean="0">
                <a:solidFill>
                  <a:srgbClr val="3333FF"/>
                </a:solidFill>
              </a:rPr>
              <a:t>此种需求变迁，将引发业务职能重组，需要用户签字认可</a:t>
            </a:r>
            <a:r>
              <a:rPr lang="zh-CN" altLang="en-US" sz="2400" b="1" dirty="0" smtClean="0"/>
              <a:t>）</a:t>
            </a:r>
            <a:endParaRPr lang="en-US" altLang="zh-CN" sz="2400" b="1" dirty="0" smtClean="0"/>
          </a:p>
          <a:p>
            <a:pPr lvl="1" algn="just" eaLnBrk="1" hangingPunct="1">
              <a:buFont typeface="Wingdings" panose="05000000000000000000" pitchFamily="2" charset="2"/>
              <a:buChar char="§"/>
            </a:pPr>
            <a:endParaRPr lang="zh-CN" altLang="en-US" sz="2000" b="1" dirty="0" smtClean="0"/>
          </a:p>
          <a:p>
            <a:pPr lvl="1" eaLnBrk="1" hangingPunct="1">
              <a:buFont typeface="Wingdings" panose="05000000000000000000" pitchFamily="2" charset="2"/>
              <a:buChar char="§"/>
            </a:pPr>
            <a:r>
              <a:rPr lang="zh-CN" altLang="en-US" sz="2000" b="1" dirty="0" smtClean="0">
                <a:latin typeface="宋体" panose="02010600030101010101" pitchFamily="2" charset="-122"/>
              </a:rPr>
              <a:t>至此，我们已基本弄清了用户对这个系统的要求。</a:t>
            </a:r>
            <a:r>
              <a:rPr lang="zh-CN" altLang="en-US" sz="2000" b="1" u="sng" dirty="0" smtClean="0">
                <a:solidFill>
                  <a:srgbClr val="3333FF"/>
                </a:solidFill>
                <a:latin typeface="宋体" panose="02010600030101010101" pitchFamily="2" charset="-122"/>
              </a:rPr>
              <a:t>下一步工作，就是要按照由顶向下逐步细化的方法，来画系统的分层数据流图（</a:t>
            </a:r>
            <a:r>
              <a:rPr lang="en-US" altLang="zh-CN" sz="2000" b="1" u="sng" dirty="0" smtClean="0">
                <a:solidFill>
                  <a:srgbClr val="3333FF"/>
                </a:solidFill>
                <a:latin typeface="宋体" panose="02010600030101010101" pitchFamily="2" charset="-122"/>
              </a:rPr>
              <a:t>layer DFD</a:t>
            </a:r>
            <a:r>
              <a:rPr lang="zh-CN" altLang="en-US" sz="2000" b="1" u="sng" dirty="0" smtClean="0">
                <a:solidFill>
                  <a:srgbClr val="3333FF"/>
                </a:solidFill>
                <a:latin typeface="宋体" panose="02010600030101010101" pitchFamily="2" charset="-122"/>
              </a:rPr>
              <a:t>）</a:t>
            </a:r>
            <a:r>
              <a:rPr lang="zh-CN" altLang="en-US" sz="2000" b="1" dirty="0" smtClean="0">
                <a:latin typeface="宋体" panose="02010600030101010101" pitchFamily="2" charset="-122"/>
              </a:rPr>
              <a:t>了。</a:t>
            </a:r>
          </a:p>
          <a:p>
            <a:pPr eaLnBrk="1" hangingPunct="1"/>
            <a:endParaRPr lang="en-US" altLang="zh-CN" sz="20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252163C-C8EE-4858-B224-6DDA6767990F}" type="slidenum">
              <a:rPr lang="en-US" altLang="zh-CN" sz="1400" smtClean="0"/>
              <a:pPr>
                <a:spcBef>
                  <a:spcPct val="0"/>
                </a:spcBef>
                <a:buFontTx/>
                <a:buNone/>
              </a:pPr>
              <a:t>14</a:t>
            </a:fld>
            <a:endParaRPr lang="en-US" altLang="zh-CN" sz="1400" smtClean="0"/>
          </a:p>
        </p:txBody>
      </p:sp>
      <p:sp>
        <p:nvSpPr>
          <p:cNvPr id="30723" name="Rectangle 3"/>
          <p:cNvSpPr>
            <a:spLocks noGrp="1" noChangeArrowheads="1"/>
          </p:cNvSpPr>
          <p:nvPr>
            <p:ph type="body" idx="1"/>
          </p:nvPr>
        </p:nvSpPr>
        <p:spPr>
          <a:xfrm>
            <a:off x="0" y="115888"/>
            <a:ext cx="9144000" cy="6589712"/>
          </a:xfrm>
        </p:spPr>
        <p:txBody>
          <a:bodyPr/>
          <a:lstStyle/>
          <a:p>
            <a:pPr lvl="1" eaLnBrk="1" hangingPunct="1">
              <a:buFont typeface="Wingdings" panose="05000000000000000000" pitchFamily="2" charset="2"/>
              <a:buChar char="§"/>
            </a:pPr>
            <a:r>
              <a:rPr lang="zh-CN" altLang="en-US" sz="2400" b="1" u="sng" dirty="0" smtClean="0">
                <a:solidFill>
                  <a:srgbClr val="3333FF"/>
                </a:solidFill>
                <a:latin typeface="宋体" panose="02010600030101010101" pitchFamily="2" charset="-122"/>
              </a:rPr>
              <a:t>顶层</a:t>
            </a:r>
            <a:r>
              <a:rPr lang="en-US" altLang="zh-CN" sz="2400" b="1" u="sng" dirty="0" smtClean="0">
                <a:solidFill>
                  <a:srgbClr val="3333FF"/>
                </a:solidFill>
                <a:latin typeface="宋体" panose="02010600030101010101" pitchFamily="2" charset="-122"/>
              </a:rPr>
              <a:t>DFD</a:t>
            </a:r>
            <a:r>
              <a:rPr lang="en-US" altLang="zh-CN" sz="2400" b="1" u="sng" dirty="0" smtClean="0">
                <a:solidFill>
                  <a:srgbClr val="3333FF"/>
                </a:solidFill>
              </a:rPr>
              <a:t> </a:t>
            </a:r>
            <a:r>
              <a:rPr lang="zh-CN" altLang="en-US" sz="2400" b="1" u="sng" dirty="0" smtClean="0">
                <a:solidFill>
                  <a:srgbClr val="3333FF"/>
                </a:solidFill>
              </a:rPr>
              <a:t>图</a:t>
            </a:r>
          </a:p>
          <a:p>
            <a:pPr eaLnBrk="1" hangingPunct="1">
              <a:buFont typeface="Wingdings" panose="05000000000000000000" pitchFamily="2" charset="2"/>
              <a:buNone/>
            </a:pPr>
            <a:r>
              <a:rPr lang="zh-CN" altLang="en-US" sz="2800" b="1" dirty="0" smtClean="0">
                <a:latin typeface="宋体" panose="02010600030101010101" pitchFamily="2" charset="-122"/>
              </a:rPr>
              <a:t>    </a:t>
            </a:r>
            <a:r>
              <a:rPr lang="zh-CN" altLang="en-US" sz="2400" b="1" dirty="0" smtClean="0">
                <a:latin typeface="宋体" panose="02010600030101010101" pitchFamily="2" charset="-122"/>
              </a:rPr>
              <a:t>第一步是画顶层图。通常把整个系统当作一个大的加工，标明系统的输入与输出，以及数据的源点与终点（外部交互统称为外部项</a:t>
            </a:r>
            <a:r>
              <a:rPr lang="zh-CN" altLang="en-US" sz="2400" b="1" dirty="0" smtClean="0"/>
              <a:t>”</a:t>
            </a:r>
            <a:r>
              <a:rPr lang="zh-CN" altLang="en-US" sz="2400" b="1" dirty="0" smtClean="0">
                <a:latin typeface="宋体" panose="02010600030101010101" pitchFamily="2" charset="-122"/>
              </a:rPr>
              <a:t>）。画出</a:t>
            </a:r>
            <a:r>
              <a:rPr lang="zh-CN" altLang="en-US" sz="2400" b="1" dirty="0" smtClean="0">
                <a:latin typeface="宋体" panose="02010600030101010101" pitchFamily="2" charset="-122"/>
                <a:cs typeface="Times New Roman" panose="02020603050405020304" pitchFamily="18" charset="0"/>
              </a:rPr>
              <a:t>的图形如图</a:t>
            </a:r>
            <a:r>
              <a:rPr lang="en-US" altLang="zh-CN" sz="2400" b="1" dirty="0" smtClean="0">
                <a:latin typeface="宋体" panose="02010600030101010101" pitchFamily="2" charset="-122"/>
                <a:cs typeface="Times New Roman" panose="02020603050405020304" pitchFamily="18" charset="0"/>
              </a:rPr>
              <a:t>2</a:t>
            </a:r>
            <a:r>
              <a:rPr lang="zh-CN" altLang="en-US" sz="2400" b="1" dirty="0" smtClean="0">
                <a:latin typeface="宋体" panose="02010600030101010101" pitchFamily="2" charset="-122"/>
                <a:cs typeface="Times New Roman" panose="02020603050405020304" pitchFamily="18" charset="0"/>
              </a:rPr>
              <a:t>．</a:t>
            </a:r>
            <a:r>
              <a:rPr lang="en-US" altLang="zh-CN" sz="2400" b="1" dirty="0" smtClean="0">
                <a:latin typeface="宋体" panose="02010600030101010101" pitchFamily="2" charset="-122"/>
                <a:cs typeface="Times New Roman" panose="02020603050405020304" pitchFamily="18" charset="0"/>
              </a:rPr>
              <a:t>15</a:t>
            </a:r>
            <a:r>
              <a:rPr lang="zh-CN" altLang="en-US" sz="2400" b="1" dirty="0" smtClean="0">
                <a:latin typeface="宋体" panose="02010600030101010101" pitchFamily="2" charset="-122"/>
                <a:cs typeface="Times New Roman" panose="02020603050405020304" pitchFamily="18" charset="0"/>
              </a:rPr>
              <a:t>所示。它表明，系统从学生接受购书单，经处理后把领书单返回给学生，使学生可凭领书单到书库领书。对脱销的教材，系统用缺书单的形式通知书库保管员；新书进库后，也由书库保管员将进书通知返回给系统。</a:t>
            </a:r>
            <a:endParaRPr lang="en-US" altLang="zh-CN" sz="2400" b="1" dirty="0" smtClean="0">
              <a:latin typeface="宋体" panose="02010600030101010101" pitchFamily="2" charset="-122"/>
              <a:cs typeface="Times New Roman" panose="02020603050405020304" pitchFamily="18" charset="0"/>
            </a:endParaRPr>
          </a:p>
          <a:p>
            <a:pPr eaLnBrk="1" hangingPunct="1">
              <a:buFont typeface="Wingdings" panose="05000000000000000000" pitchFamily="2" charset="2"/>
              <a:buNone/>
            </a:pPr>
            <a:r>
              <a:rPr lang="zh-CN" altLang="en-US" sz="2400" b="1" dirty="0" smtClean="0">
                <a:latin typeface="宋体" panose="02010600030101010101" pitchFamily="2" charset="-122"/>
              </a:rPr>
              <a:t>   </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系统展示比较原始</a:t>
            </a:r>
            <a:r>
              <a:rPr lang="zh-CN" altLang="en-US" sz="2400" b="1" dirty="0" smtClean="0">
                <a:latin typeface="宋体" panose="02010600030101010101" pitchFamily="2" charset="-122"/>
              </a:rPr>
              <a:t>，只重视业务逻辑，并不</a:t>
            </a:r>
            <a:r>
              <a:rPr lang="zh-CN" altLang="en-US" sz="2400" b="1" dirty="0" smtClean="0">
                <a:latin typeface="宋体" panose="02010600030101010101" pitchFamily="2" charset="-122"/>
              </a:rPr>
              <a:t>通过网络电子系统自动订购。也暂时不添加系统管理员的若干辅助功能等。 </a:t>
            </a:r>
          </a:p>
          <a:p>
            <a:pPr eaLnBrk="1" hangingPunct="1">
              <a:buFont typeface="Wingdings" panose="05000000000000000000" pitchFamily="2" charset="2"/>
              <a:buChar char="§"/>
            </a:pPr>
            <a:endParaRPr lang="zh-CN" altLang="en-US" sz="2400" b="1" dirty="0" smtClean="0">
              <a:latin typeface="宋体" panose="02010600030101010101" pitchFamily="2" charset="-122"/>
            </a:endParaRPr>
          </a:p>
          <a:p>
            <a:pPr eaLnBrk="1" hangingPunct="1">
              <a:buFontTx/>
              <a:buNone/>
            </a:pPr>
            <a:endParaRPr lang="en-US" altLang="zh-CN" sz="2400" dirty="0" smtClean="0">
              <a:latin typeface="宋体" panose="02010600030101010101" pitchFamily="2" charset="-122"/>
            </a:endParaRPr>
          </a:p>
        </p:txBody>
      </p:sp>
      <p:sp>
        <p:nvSpPr>
          <p:cNvPr id="30724" name="Rectangle 5"/>
          <p:cNvSpPr>
            <a:spLocks noChangeArrowheads="1"/>
          </p:cNvSpPr>
          <p:nvPr/>
        </p:nvSpPr>
        <p:spPr bwMode="auto">
          <a:xfrm>
            <a:off x="2571750" y="2738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30725" name="Object 4"/>
          <p:cNvGraphicFramePr>
            <a:graphicFrameLocks noChangeAspect="1"/>
          </p:cNvGraphicFramePr>
          <p:nvPr/>
        </p:nvGraphicFramePr>
        <p:xfrm>
          <a:off x="0" y="3644900"/>
          <a:ext cx="9144000" cy="3097213"/>
        </p:xfrm>
        <a:graphic>
          <a:graphicData uri="http://schemas.openxmlformats.org/presentationml/2006/ole">
            <mc:AlternateContent xmlns:mc="http://schemas.openxmlformats.org/markup-compatibility/2006">
              <mc:Choice xmlns:v="urn:schemas-microsoft-com:vml" Requires="v">
                <p:oleObj spid="_x0000_s30733" name="Picture" r:id="rId5" imgW="4000500" imgH="1382268" progId="Word.Picture.8">
                  <p:embed/>
                </p:oleObj>
              </mc:Choice>
              <mc:Fallback>
                <p:oleObj name="Picture" r:id="rId5" imgW="4000500" imgH="1382268"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644900"/>
                        <a:ext cx="9144000"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A4A889E-C05F-4C87-80B2-72C108DF47F9}" type="slidenum">
              <a:rPr lang="en-US" altLang="zh-CN" sz="1400" smtClean="0"/>
              <a:pPr>
                <a:spcBef>
                  <a:spcPct val="0"/>
                </a:spcBef>
                <a:buFontTx/>
                <a:buNone/>
              </a:pPr>
              <a:t>15</a:t>
            </a:fld>
            <a:endParaRPr lang="en-US" altLang="zh-CN" sz="1400" smtClean="0"/>
          </a:p>
        </p:txBody>
      </p:sp>
      <p:sp>
        <p:nvSpPr>
          <p:cNvPr id="32771" name="Rectangle 3"/>
          <p:cNvSpPr>
            <a:spLocks noGrp="1" noChangeArrowheads="1"/>
          </p:cNvSpPr>
          <p:nvPr>
            <p:ph type="body" idx="1"/>
          </p:nvPr>
        </p:nvSpPr>
        <p:spPr>
          <a:xfrm>
            <a:off x="0" y="115888"/>
            <a:ext cx="9144000" cy="2514600"/>
          </a:xfrm>
        </p:spPr>
        <p:txBody>
          <a:bodyPr/>
          <a:lstStyle/>
          <a:p>
            <a:pPr eaLnBrk="1" hangingPunct="1">
              <a:buFont typeface="Wingdings" panose="05000000000000000000" pitchFamily="2" charset="2"/>
              <a:buChar char="§"/>
            </a:pPr>
            <a:r>
              <a:rPr lang="zh-CN" altLang="en-US" sz="2400" b="1" u="sng" dirty="0" smtClean="0">
                <a:solidFill>
                  <a:srgbClr val="3333FF"/>
                </a:solidFill>
              </a:rPr>
              <a:t>第二层</a:t>
            </a:r>
            <a:r>
              <a:rPr lang="en-US" altLang="zh-CN" sz="2400" b="1" u="sng" dirty="0" smtClean="0">
                <a:solidFill>
                  <a:srgbClr val="3333FF"/>
                </a:solidFill>
              </a:rPr>
              <a:t>DFD</a:t>
            </a:r>
            <a:r>
              <a:rPr lang="zh-CN" altLang="en-US" sz="2400" b="1" u="sng" dirty="0" smtClean="0">
                <a:solidFill>
                  <a:srgbClr val="3333FF"/>
                </a:solidFill>
              </a:rPr>
              <a:t>图</a:t>
            </a:r>
          </a:p>
          <a:p>
            <a:pPr algn="just" eaLnBrk="1" hangingPunct="1">
              <a:buFont typeface="Wingdings" panose="05000000000000000000" pitchFamily="2" charset="2"/>
              <a:buNone/>
            </a:pPr>
            <a:r>
              <a:rPr lang="zh-CN" altLang="en-US" sz="2000" dirty="0" smtClean="0"/>
              <a:t>          </a:t>
            </a:r>
            <a:r>
              <a:rPr lang="zh-CN" altLang="en-US" sz="2000" b="1" dirty="0" smtClean="0"/>
              <a:t>接下来，根据系统业务逻辑，画第二层</a:t>
            </a:r>
            <a:r>
              <a:rPr lang="en-US" altLang="zh-CN" sz="2000" b="1" dirty="0" smtClean="0"/>
              <a:t>DFD</a:t>
            </a:r>
            <a:r>
              <a:rPr lang="zh-CN" altLang="en-US" sz="2000" b="1" dirty="0" smtClean="0"/>
              <a:t>图，把系统分解为销售和采购两大</a:t>
            </a:r>
            <a:r>
              <a:rPr lang="zh-CN" altLang="en-US" sz="2000" b="1" dirty="0" smtClean="0"/>
              <a:t>加工（实际上是两个子系统吧），</a:t>
            </a:r>
            <a:r>
              <a:rPr lang="zh-CN" altLang="en-US" sz="2000" b="1" dirty="0" smtClean="0"/>
              <a:t>如图</a:t>
            </a:r>
            <a:r>
              <a:rPr lang="en-US" altLang="zh-CN" sz="2000" b="1" dirty="0" smtClean="0"/>
              <a:t>2</a:t>
            </a:r>
            <a:r>
              <a:rPr lang="zh-CN" altLang="en-US" sz="2000" b="1" dirty="0" smtClean="0"/>
              <a:t>．</a:t>
            </a:r>
            <a:r>
              <a:rPr lang="en-US" altLang="zh-CN" sz="2000" b="1" dirty="0" smtClean="0"/>
              <a:t>16</a:t>
            </a:r>
            <a:r>
              <a:rPr lang="zh-CN" altLang="en-US" sz="2000" b="1" dirty="0" smtClean="0"/>
              <a:t>所示。显然，外部项学生应与销售子系统联系，保管员应与采购子系统联系。两个子系统之间也存在三项数据联系：其一是缺书登记表，由销售子系统把脱销的教材信息传送给采购子系统；其二是进书通知，直接由采购子系统将教材入库信息通知销售子系统；其三是教材存量表，由采购子系统直接修改。</a:t>
            </a:r>
            <a:r>
              <a:rPr lang="zh-CN" altLang="en-US" sz="2000" b="1" u="sng" dirty="0" smtClean="0">
                <a:solidFill>
                  <a:srgbClr val="3333FF"/>
                </a:solidFill>
              </a:rPr>
              <a:t>（问题：此时为什么没有画“各班学生用书表”？</a:t>
            </a:r>
            <a:r>
              <a:rPr lang="zh-CN" altLang="en-US" sz="2000" b="1" dirty="0" smtClean="0"/>
              <a:t>）</a:t>
            </a:r>
          </a:p>
        </p:txBody>
      </p:sp>
      <p:sp>
        <p:nvSpPr>
          <p:cNvPr id="32772" name="Rectangle 5"/>
          <p:cNvSpPr>
            <a:spLocks noChangeArrowheads="1"/>
          </p:cNvSpPr>
          <p:nvPr/>
        </p:nvSpPr>
        <p:spPr bwMode="auto">
          <a:xfrm>
            <a:off x="2057400" y="2438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32773" name="Object 4"/>
          <p:cNvGraphicFramePr>
            <a:graphicFrameLocks noChangeAspect="1"/>
          </p:cNvGraphicFramePr>
          <p:nvPr/>
        </p:nvGraphicFramePr>
        <p:xfrm>
          <a:off x="0" y="2276475"/>
          <a:ext cx="8964613" cy="4537075"/>
        </p:xfrm>
        <a:graphic>
          <a:graphicData uri="http://schemas.openxmlformats.org/presentationml/2006/ole">
            <mc:AlternateContent xmlns:mc="http://schemas.openxmlformats.org/markup-compatibility/2006">
              <mc:Choice xmlns:v="urn:schemas-microsoft-com:vml" Requires="v">
                <p:oleObj spid="_x0000_s32782" name="图片" r:id="rId5" imgW="4343400" imgH="2173224" progId="Word.Picture.8">
                  <p:embed/>
                </p:oleObj>
              </mc:Choice>
              <mc:Fallback>
                <p:oleObj name="图片" r:id="rId5" imgW="4343400" imgH="2173224"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76475"/>
                        <a:ext cx="896461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4" name="TextBox 8"/>
          <p:cNvSpPr txBox="1">
            <a:spLocks noChangeArrowheads="1"/>
          </p:cNvSpPr>
          <p:nvPr/>
        </p:nvSpPr>
        <p:spPr bwMode="auto">
          <a:xfrm>
            <a:off x="2627313" y="6484938"/>
            <a:ext cx="4752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000"/>
              <a:t>图</a:t>
            </a:r>
            <a:r>
              <a:rPr lang="en-US" altLang="zh-CN" sz="2000"/>
              <a:t>2</a:t>
            </a:r>
            <a:r>
              <a:rPr lang="zh-CN" altLang="zh-CN" sz="2000"/>
              <a:t>．</a:t>
            </a:r>
            <a:r>
              <a:rPr lang="en-US" altLang="zh-CN" sz="2000"/>
              <a:t>16</a:t>
            </a:r>
            <a:r>
              <a:rPr lang="zh-CN" altLang="zh-CN" sz="2000"/>
              <a:t>教材购销系统的</a:t>
            </a:r>
            <a:r>
              <a:rPr lang="zh-CN" altLang="en-US" sz="2000"/>
              <a:t>第二</a:t>
            </a:r>
            <a:r>
              <a:rPr lang="zh-CN" altLang="zh-CN" sz="2000"/>
              <a:t>层</a:t>
            </a:r>
            <a:r>
              <a:rPr lang="en-US" altLang="zh-CN" sz="2000"/>
              <a:t>DFD</a:t>
            </a:r>
            <a:r>
              <a:rPr lang="zh-CN" altLang="en-US" sz="2000"/>
              <a:t>图</a:t>
            </a:r>
            <a:endParaRPr lang="zh-CN" altLang="zh-CN" sz="2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3E54CB6-0061-41AC-8D6B-7D99E7EC80FC}" type="slidenum">
              <a:rPr lang="en-US" altLang="zh-CN" sz="1400" smtClean="0"/>
              <a:pPr>
                <a:spcBef>
                  <a:spcPct val="0"/>
                </a:spcBef>
                <a:buFontTx/>
                <a:buNone/>
              </a:pPr>
              <a:t>16</a:t>
            </a:fld>
            <a:endParaRPr lang="en-US" altLang="zh-CN" sz="1400" smtClean="0"/>
          </a:p>
        </p:txBody>
      </p:sp>
      <p:sp>
        <p:nvSpPr>
          <p:cNvPr id="34819" name="Rectangle 3"/>
          <p:cNvSpPr>
            <a:spLocks noGrp="1" noChangeArrowheads="1"/>
          </p:cNvSpPr>
          <p:nvPr>
            <p:ph type="body" idx="1"/>
          </p:nvPr>
        </p:nvSpPr>
        <p:spPr>
          <a:xfrm>
            <a:off x="0" y="333375"/>
            <a:ext cx="9144000" cy="5991225"/>
          </a:xfrm>
        </p:spPr>
        <p:txBody>
          <a:bodyPr/>
          <a:lstStyle/>
          <a:p>
            <a:pPr lvl="1" eaLnBrk="1" hangingPunct="1">
              <a:buFont typeface="Wingdings" panose="05000000000000000000" pitchFamily="2" charset="2"/>
              <a:buChar char="§"/>
            </a:pPr>
            <a:r>
              <a:rPr lang="zh-CN" altLang="en-US" sz="2400" b="1" u="sng" smtClean="0">
                <a:solidFill>
                  <a:srgbClr val="3333FF"/>
                </a:solidFill>
                <a:latin typeface="宋体" panose="02010600030101010101" pitchFamily="2" charset="-122"/>
              </a:rPr>
              <a:t>第三层</a:t>
            </a:r>
            <a:r>
              <a:rPr lang="en-US" altLang="zh-CN" sz="2400" b="1" u="sng" smtClean="0">
                <a:solidFill>
                  <a:srgbClr val="3333FF"/>
                </a:solidFill>
                <a:latin typeface="宋体" panose="02010600030101010101" pitchFamily="2" charset="-122"/>
              </a:rPr>
              <a:t>DFD</a:t>
            </a:r>
            <a:r>
              <a:rPr lang="zh-CN" altLang="en-US" sz="2400" b="1" u="sng" smtClean="0">
                <a:solidFill>
                  <a:srgbClr val="3333FF"/>
                </a:solidFill>
                <a:latin typeface="宋体" panose="02010600030101010101" pitchFamily="2" charset="-122"/>
              </a:rPr>
              <a:t>图</a:t>
            </a:r>
            <a:r>
              <a:rPr lang="zh-CN" altLang="en-US" sz="2400" b="1" smtClean="0"/>
              <a:t> </a:t>
            </a:r>
          </a:p>
          <a:p>
            <a:pPr lvl="2" algn="just" eaLnBrk="1" hangingPunct="1">
              <a:buFont typeface="Wingdings" panose="05000000000000000000" pitchFamily="2" charset="2"/>
              <a:buChar char="§"/>
            </a:pPr>
            <a:r>
              <a:rPr lang="zh-CN" altLang="en-US" sz="2000" b="1" smtClean="0"/>
              <a:t>     继续分解，就可获得第三层数据流图。其中图</a:t>
            </a:r>
            <a:r>
              <a:rPr lang="en-US" altLang="zh-CN" sz="2000" b="1" smtClean="0"/>
              <a:t>2.17</a:t>
            </a:r>
            <a:r>
              <a:rPr lang="zh-CN" altLang="en-US" sz="2000" b="1" smtClean="0"/>
              <a:t>系由销售子系统扩展而成，图</a:t>
            </a:r>
            <a:r>
              <a:rPr lang="en-US" altLang="zh-CN" sz="2000" b="1" smtClean="0"/>
              <a:t>2.18</a:t>
            </a:r>
            <a:r>
              <a:rPr lang="zh-CN" altLang="en-US" sz="2000" b="1" smtClean="0"/>
              <a:t>系由采购子系统扩展而成。</a:t>
            </a:r>
          </a:p>
          <a:p>
            <a:pPr lvl="2" eaLnBrk="1" hangingPunct="1">
              <a:buFont typeface="Wingdings" panose="05000000000000000000" pitchFamily="2" charset="2"/>
              <a:buChar char="§"/>
            </a:pPr>
            <a:r>
              <a:rPr lang="zh-CN" altLang="en-US" sz="2000" b="1" smtClean="0">
                <a:latin typeface="宋体" panose="02010600030101010101" pitchFamily="2" charset="-122"/>
              </a:rPr>
              <a:t>  在图</a:t>
            </a:r>
            <a:r>
              <a:rPr lang="en-US" altLang="zh-CN" sz="2000" b="1" smtClean="0">
                <a:latin typeface="宋体" panose="02010600030101010101" pitchFamily="2" charset="-122"/>
              </a:rPr>
              <a:t>2.17</a:t>
            </a:r>
            <a:r>
              <a:rPr lang="zh-CN" altLang="en-US" sz="2000" b="1" smtClean="0">
                <a:latin typeface="宋体" panose="02010600030101010101" pitchFamily="2" charset="-122"/>
              </a:rPr>
              <a:t>中，销售子系统被分解为</a:t>
            </a:r>
            <a:r>
              <a:rPr lang="en-US" altLang="zh-CN" sz="2000" b="1" smtClean="0">
                <a:latin typeface="宋体" panose="02010600030101010101" pitchFamily="2" charset="-122"/>
              </a:rPr>
              <a:t>5</a:t>
            </a:r>
            <a:r>
              <a:rPr lang="zh-CN" altLang="en-US" sz="2000" b="1" smtClean="0">
                <a:latin typeface="宋体" panose="02010600030101010101" pitchFamily="2" charset="-122"/>
              </a:rPr>
              <a:t>个子加工，编号从</a:t>
            </a:r>
            <a:r>
              <a:rPr lang="en-US" altLang="zh-CN" sz="2000" b="1" smtClean="0">
                <a:latin typeface="宋体" panose="02010600030101010101" pitchFamily="2" charset="-122"/>
              </a:rPr>
              <a:t>1.1</a:t>
            </a:r>
            <a:r>
              <a:rPr lang="zh-CN" altLang="en-US" sz="2000" b="1" smtClean="0">
                <a:latin typeface="宋体" panose="02010600030101010101" pitchFamily="2" charset="-122"/>
              </a:rPr>
              <a:t>至</a:t>
            </a:r>
            <a:r>
              <a:rPr lang="en-US" altLang="zh-CN" sz="2000" b="1" smtClean="0">
                <a:latin typeface="宋体" panose="02010600030101010101" pitchFamily="2" charset="-122"/>
              </a:rPr>
              <a:t>1.5</a:t>
            </a:r>
            <a:r>
              <a:rPr lang="zh-CN" altLang="en-US" sz="2000" b="1" smtClean="0">
                <a:latin typeface="宋体" panose="02010600030101010101" pitchFamily="2" charset="-122"/>
              </a:rPr>
              <a:t>。审查有效性时，首先要校核购书单的内容是否与学生用书表（</a:t>
            </a:r>
            <a:r>
              <a:rPr lang="en-US" altLang="zh-CN" sz="2000" b="1" smtClean="0">
                <a:latin typeface="宋体" panose="02010600030101010101" pitchFamily="2" charset="-122"/>
              </a:rPr>
              <a:t>F3</a:t>
            </a:r>
            <a:r>
              <a:rPr lang="zh-CN" altLang="en-US" sz="2000" b="1" smtClean="0">
                <a:latin typeface="宋体" panose="02010600030101010101" pitchFamily="2" charset="-122"/>
              </a:rPr>
              <a:t>）相符，还要通过售书登记表（</a:t>
            </a:r>
            <a:r>
              <a:rPr lang="en-US" altLang="zh-CN" sz="2000" b="1" smtClean="0">
                <a:latin typeface="宋体" panose="02010600030101010101" pitchFamily="2" charset="-122"/>
              </a:rPr>
              <a:t>F4</a:t>
            </a:r>
            <a:r>
              <a:rPr lang="zh-CN" altLang="en-US" sz="2000" b="1" smtClean="0">
                <a:latin typeface="宋体" panose="02010600030101010101" pitchFamily="2" charset="-122"/>
              </a:rPr>
              <a:t>）检查学生是否买过这些教材。若发现购书单中有学生不用或重复购买的教材，便发出无效书单，只将通过了审查的教材保留在有效购书单中。</a:t>
            </a:r>
            <a:r>
              <a:rPr lang="zh-CN" altLang="en-US" sz="2000" b="1" smtClean="0"/>
              <a:t>“</a:t>
            </a:r>
            <a:r>
              <a:rPr lang="zh-CN" altLang="en-US" sz="2000" b="1" smtClean="0">
                <a:latin typeface="宋体" panose="02010600030101010101" pitchFamily="2" charset="-122"/>
              </a:rPr>
              <a:t>开发票</a:t>
            </a:r>
            <a:r>
              <a:rPr lang="zh-CN" altLang="en-US" sz="2000" b="1" smtClean="0"/>
              <a:t>”</a:t>
            </a:r>
            <a:r>
              <a:rPr lang="zh-CN" altLang="en-US" sz="2000" b="1" smtClean="0">
                <a:latin typeface="宋体" panose="02010600030101010101" pitchFamily="2" charset="-122"/>
              </a:rPr>
              <a:t>加工框按有效购书单的内容查对教材存量表（</a:t>
            </a:r>
            <a:r>
              <a:rPr lang="en-US" altLang="zh-CN" sz="2000" b="1" smtClean="0">
                <a:latin typeface="宋体" panose="02010600030101010101" pitchFamily="2" charset="-122"/>
              </a:rPr>
              <a:t>Fl</a:t>
            </a:r>
            <a:r>
              <a:rPr lang="zh-CN" altLang="en-US" sz="2000" b="1" smtClean="0">
                <a:latin typeface="宋体" panose="02010600030101010101" pitchFamily="2" charset="-122"/>
              </a:rPr>
              <a:t>），把可供应的教材写入发票（交款单），数量不足或全缺的教材写入暂缺书单（</a:t>
            </a:r>
            <a:r>
              <a:rPr lang="zh-CN" altLang="en-US" sz="2000" b="1" u="sng" smtClean="0">
                <a:solidFill>
                  <a:srgbClr val="3333FF"/>
                </a:solidFill>
                <a:latin typeface="宋体" panose="02010600030101010101" pitchFamily="2" charset="-122"/>
              </a:rPr>
              <a:t>可以给学生打印一份，下次可通知学生凭此单来购书</a:t>
            </a:r>
            <a:r>
              <a:rPr lang="zh-CN" altLang="en-US" sz="2000" b="1" smtClean="0">
                <a:latin typeface="宋体" panose="02010600030101010101" pitchFamily="2" charset="-122"/>
              </a:rPr>
              <a:t>）。前者</a:t>
            </a:r>
            <a:r>
              <a:rPr lang="en-US" altLang="zh-CN" sz="2000" b="1" smtClean="0">
                <a:latin typeface="宋体" panose="02010600030101010101" pitchFamily="2" charset="-122"/>
              </a:rPr>
              <a:t>(</a:t>
            </a:r>
            <a:r>
              <a:rPr lang="zh-CN" altLang="en-US" sz="2000" b="1" smtClean="0">
                <a:latin typeface="宋体" panose="02010600030101010101" pitchFamily="2" charset="-122"/>
              </a:rPr>
              <a:t>可供应教材</a:t>
            </a:r>
            <a:r>
              <a:rPr lang="en-US" altLang="zh-CN" sz="2000" b="1" smtClean="0">
                <a:latin typeface="宋体" panose="02010600030101010101" pitchFamily="2" charset="-122"/>
              </a:rPr>
              <a:t>)</a:t>
            </a:r>
            <a:r>
              <a:rPr lang="zh-CN" altLang="en-US" sz="2000" b="1" smtClean="0">
                <a:latin typeface="宋体" panose="02010600030101010101" pitchFamily="2" charset="-122"/>
              </a:rPr>
              <a:t>在</a:t>
            </a:r>
            <a:r>
              <a:rPr lang="en-US" altLang="zh-CN" sz="2000" b="1" smtClean="0">
                <a:latin typeface="宋体" panose="02010600030101010101" pitchFamily="2" charset="-122"/>
              </a:rPr>
              <a:t>F4</a:t>
            </a:r>
            <a:r>
              <a:rPr lang="zh-CN" altLang="en-US" sz="2000" b="1" smtClean="0">
                <a:latin typeface="宋体" panose="02010600030101010101" pitchFamily="2" charset="-122"/>
              </a:rPr>
              <a:t>中登记后开出领书单发给购书的学生，后者</a:t>
            </a:r>
            <a:r>
              <a:rPr lang="en-US" altLang="zh-CN" sz="2000" b="1" smtClean="0">
                <a:latin typeface="宋体" panose="02010600030101010101" pitchFamily="2" charset="-122"/>
              </a:rPr>
              <a:t>(</a:t>
            </a:r>
            <a:r>
              <a:rPr lang="zh-CN" altLang="en-US" sz="2000" b="1" smtClean="0">
                <a:latin typeface="宋体" panose="02010600030101010101" pitchFamily="2" charset="-122"/>
              </a:rPr>
              <a:t>暂缺书单内容</a:t>
            </a:r>
            <a:r>
              <a:rPr lang="en-US" altLang="zh-CN" sz="2000" b="1" smtClean="0">
                <a:latin typeface="宋体" panose="02010600030101010101" pitchFamily="2" charset="-122"/>
              </a:rPr>
              <a:t>)</a:t>
            </a:r>
            <a:r>
              <a:rPr lang="zh-CN" altLang="en-US" sz="2000" b="1" smtClean="0">
                <a:latin typeface="宋体" panose="02010600030101010101" pitchFamily="2" charset="-122"/>
              </a:rPr>
              <a:t>则登记到缺书登记表（</a:t>
            </a:r>
            <a:r>
              <a:rPr lang="en-US" altLang="zh-CN" sz="2000" b="1" smtClean="0">
                <a:latin typeface="宋体" panose="02010600030101010101" pitchFamily="2" charset="-122"/>
              </a:rPr>
              <a:t>F2</a:t>
            </a:r>
            <a:r>
              <a:rPr lang="zh-CN" altLang="en-US" sz="2000" b="1" smtClean="0">
                <a:latin typeface="宋体" panose="02010600030101010101" pitchFamily="2" charset="-122"/>
              </a:rPr>
              <a:t>）中，等待接到进书通知后再补售给学生。补售的手续及数据流程和第一次购书相同（即：加工</a:t>
            </a:r>
            <a:r>
              <a:rPr lang="en-US" altLang="zh-CN" sz="2000" b="1" smtClean="0">
                <a:latin typeface="宋体" panose="02010600030101010101" pitchFamily="2" charset="-122"/>
              </a:rPr>
              <a:t>1.5</a:t>
            </a:r>
            <a:r>
              <a:rPr lang="zh-CN" altLang="en-US" sz="2000" b="1" smtClean="0">
                <a:latin typeface="宋体" panose="02010600030101010101" pitchFamily="2" charset="-122"/>
              </a:rPr>
              <a:t>补售教材的内部流程与加工</a:t>
            </a:r>
            <a:r>
              <a:rPr lang="en-US" altLang="zh-CN" sz="2000" b="1" smtClean="0">
                <a:latin typeface="宋体" panose="02010600030101010101" pitchFamily="2" charset="-122"/>
              </a:rPr>
              <a:t>1.1</a:t>
            </a:r>
            <a:r>
              <a:rPr lang="zh-CN" altLang="en-US" sz="2000" b="1" smtClean="0">
                <a:latin typeface="宋体" panose="02010600030101010101" pitchFamily="2" charset="-122"/>
              </a:rPr>
              <a:t>审查有效性基本类似）。请读者注意：在上一层</a:t>
            </a:r>
            <a:r>
              <a:rPr lang="en-US" altLang="zh-CN" sz="2000" b="1" smtClean="0">
                <a:latin typeface="宋体" panose="02010600030101010101" pitchFamily="2" charset="-122"/>
              </a:rPr>
              <a:t>DFD</a:t>
            </a:r>
            <a:r>
              <a:rPr lang="zh-CN" altLang="en-US" sz="2000" b="1" smtClean="0">
                <a:latin typeface="宋体" panose="02010600030101010101" pitchFamily="2" charset="-122"/>
              </a:rPr>
              <a:t>（图</a:t>
            </a:r>
            <a:r>
              <a:rPr lang="en-US" altLang="zh-CN" sz="2000" b="1" smtClean="0">
                <a:latin typeface="宋体" panose="02010600030101010101" pitchFamily="2" charset="-122"/>
              </a:rPr>
              <a:t>2.16</a:t>
            </a:r>
            <a:r>
              <a:rPr lang="zh-CN" altLang="en-US" sz="2000" b="1" smtClean="0">
                <a:latin typeface="宋体" panose="02010600030101010101" pitchFamily="2" charset="-122"/>
              </a:rPr>
              <a:t>）中，采购是系统内部的一个加工框，但在本图中，</a:t>
            </a:r>
            <a:r>
              <a:rPr lang="zh-CN" altLang="en-US" sz="2000" b="1" smtClean="0">
                <a:solidFill>
                  <a:srgbClr val="3333FF"/>
                </a:solidFill>
              </a:rPr>
              <a:t>“</a:t>
            </a:r>
            <a:r>
              <a:rPr lang="zh-CN" altLang="en-US" sz="2000" b="1" smtClean="0">
                <a:solidFill>
                  <a:srgbClr val="3333FF"/>
                </a:solidFill>
                <a:latin typeface="宋体" panose="02010600030101010101" pitchFamily="2" charset="-122"/>
              </a:rPr>
              <a:t>采购</a:t>
            </a:r>
            <a:r>
              <a:rPr lang="zh-CN" altLang="en-US" sz="2000" b="1" smtClean="0">
                <a:solidFill>
                  <a:srgbClr val="3333FF"/>
                </a:solidFill>
              </a:rPr>
              <a:t>”</a:t>
            </a:r>
            <a:r>
              <a:rPr lang="zh-CN" altLang="en-US" sz="2000" b="1" smtClean="0">
                <a:solidFill>
                  <a:srgbClr val="3333FF"/>
                </a:solidFill>
                <a:latin typeface="宋体" panose="02010600030101010101" pitchFamily="2" charset="-122"/>
              </a:rPr>
              <a:t>却是处于销售子系统之外的一个外部项</a:t>
            </a:r>
            <a:r>
              <a:rPr lang="zh-CN" altLang="en-US" sz="2000" b="1" smtClean="0">
                <a:latin typeface="宋体" panose="02010600030101010101" pitchFamily="2" charset="-122"/>
              </a:rPr>
              <a:t>。</a:t>
            </a:r>
            <a:r>
              <a:rPr lang="zh-CN" altLang="en-US" sz="2000" b="1"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3965A560-A43C-48C8-BD9F-47838DE61C46}" type="slidenum">
              <a:rPr lang="en-US" altLang="zh-CN" sz="1400" smtClean="0"/>
              <a:pPr>
                <a:spcBef>
                  <a:spcPct val="0"/>
                </a:spcBef>
                <a:buFontTx/>
                <a:buNone/>
              </a:pPr>
              <a:t>17</a:t>
            </a:fld>
            <a:endParaRPr lang="en-US" altLang="zh-CN" sz="1400" smtClean="0"/>
          </a:p>
        </p:txBody>
      </p:sp>
      <p:sp>
        <p:nvSpPr>
          <p:cNvPr id="36867" name="Rectangle 5"/>
          <p:cNvSpPr>
            <a:spLocks noChangeArrowheads="1"/>
          </p:cNvSpPr>
          <p:nvPr/>
        </p:nvSpPr>
        <p:spPr bwMode="auto">
          <a:xfrm>
            <a:off x="1885950" y="1552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36868" name="Object 4"/>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36877" name="图片" r:id="rId5" imgW="5370576" imgH="3752088" progId="Word.Picture.8">
                  <p:embed/>
                </p:oleObj>
              </mc:Choice>
              <mc:Fallback>
                <p:oleObj name="图片" r:id="rId5" imgW="5370576" imgH="3752088"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AutoShape 6"/>
          <p:cNvSpPr>
            <a:spLocks noChangeArrowheads="1"/>
          </p:cNvSpPr>
          <p:nvPr/>
        </p:nvSpPr>
        <p:spPr bwMode="auto">
          <a:xfrm>
            <a:off x="6084888" y="5373688"/>
            <a:ext cx="2374900" cy="1079500"/>
          </a:xfrm>
          <a:prstGeom prst="wedgeRoundRectCallout">
            <a:avLst>
              <a:gd name="adj1" fmla="val -70856"/>
              <a:gd name="adj2" fmla="val -152648"/>
              <a:gd name="adj3" fmla="val 16667"/>
            </a:avLst>
          </a:prstGeom>
          <a:solidFill>
            <a:srgbClr val="CCFFCC"/>
          </a:solidFill>
          <a:ln w="9525">
            <a:solidFill>
              <a:srgbClr val="800080"/>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t>这里的“发票”相当于交款单</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3A126D5-6E41-4E77-827C-5E25BA0B6142}" type="slidenum">
              <a:rPr lang="en-US" altLang="zh-CN" sz="1400" smtClean="0"/>
              <a:pPr>
                <a:spcBef>
                  <a:spcPct val="0"/>
                </a:spcBef>
                <a:buFontTx/>
                <a:buNone/>
              </a:pPr>
              <a:t>18</a:t>
            </a:fld>
            <a:endParaRPr lang="en-US" altLang="zh-CN" sz="1400" smtClean="0"/>
          </a:p>
        </p:txBody>
      </p:sp>
      <p:sp>
        <p:nvSpPr>
          <p:cNvPr id="38915" name="Rectangle 3"/>
          <p:cNvSpPr>
            <a:spLocks noGrp="1" noChangeArrowheads="1"/>
          </p:cNvSpPr>
          <p:nvPr>
            <p:ph type="body" idx="1"/>
          </p:nvPr>
        </p:nvSpPr>
        <p:spPr>
          <a:xfrm>
            <a:off x="0" y="381000"/>
            <a:ext cx="9144000" cy="5715000"/>
          </a:xfrm>
        </p:spPr>
        <p:txBody>
          <a:bodyPr/>
          <a:lstStyle/>
          <a:p>
            <a:pPr lvl="1" algn="just" eaLnBrk="1" hangingPunct="1">
              <a:buFont typeface="Wingdings" panose="05000000000000000000" pitchFamily="2" charset="2"/>
              <a:buChar char="§"/>
            </a:pPr>
            <a:r>
              <a:rPr lang="zh-CN" altLang="en-US" sz="2000" b="1" smtClean="0"/>
              <a:t>采购子系统在图</a:t>
            </a:r>
            <a:r>
              <a:rPr lang="en-US" altLang="zh-CN" sz="2000" b="1" smtClean="0"/>
              <a:t>2.l8</a:t>
            </a:r>
            <a:r>
              <a:rPr lang="zh-CN" altLang="en-US" sz="2000" b="1" smtClean="0"/>
              <a:t>中被分解为</a:t>
            </a:r>
            <a:r>
              <a:rPr lang="en-US" altLang="zh-CN" sz="2000" b="1" smtClean="0"/>
              <a:t>3</a:t>
            </a:r>
            <a:r>
              <a:rPr lang="zh-CN" altLang="en-US" sz="2000" b="1" smtClean="0"/>
              <a:t>个子加工。由销售子系统建立起来的缺书登记表（</a:t>
            </a:r>
            <a:r>
              <a:rPr lang="en-US" altLang="zh-CN" sz="2000" b="1" smtClean="0"/>
              <a:t>F2</a:t>
            </a:r>
            <a:r>
              <a:rPr lang="zh-CN" altLang="en-US" sz="2000" b="1" smtClean="0"/>
              <a:t>），首先按书号汇总后登入待购教材表（</a:t>
            </a:r>
            <a:r>
              <a:rPr lang="en-US" altLang="zh-CN" sz="2000" b="1" smtClean="0"/>
              <a:t>F5</a:t>
            </a:r>
            <a:r>
              <a:rPr lang="zh-CN" altLang="en-US" sz="2000" b="1" smtClean="0"/>
              <a:t>），然后再按出版社分别统计制成缺书单，送给书库保管员作为采购教材的依据。在汇总缺书时要再次核查教材存量表（</a:t>
            </a:r>
            <a:r>
              <a:rPr lang="en-US" altLang="zh-CN" sz="2000" b="1" smtClean="0"/>
              <a:t>F1</a:t>
            </a:r>
            <a:r>
              <a:rPr lang="zh-CN" altLang="en-US" sz="2000" b="1" smtClean="0"/>
              <a:t>），分出版社统计时还要参阅教材一览表（</a:t>
            </a:r>
            <a:r>
              <a:rPr lang="en-US" altLang="zh-CN" sz="2000" b="1" smtClean="0"/>
              <a:t>F6</a:t>
            </a:r>
            <a:r>
              <a:rPr lang="zh-CN" altLang="en-US" sz="2000" b="1" smtClean="0"/>
              <a:t>），从后一文件可以知道这些缺书都是何处出版的。新书入库后，要及时修改教材存量表和待购教材表中的有关教材数量，同时把进书信息通知销售子系统，使销售人员能通知缺书的学生补买。</a:t>
            </a:r>
            <a:endParaRPr lang="en-US" altLang="zh-CN" sz="2000" b="1" smtClean="0"/>
          </a:p>
          <a:p>
            <a:pPr lvl="1" algn="just" eaLnBrk="1" hangingPunct="1">
              <a:buFont typeface="Wingdings" panose="05000000000000000000" pitchFamily="2" charset="2"/>
              <a:buChar char="§"/>
            </a:pPr>
            <a:endParaRPr lang="zh-CN" altLang="en-US" sz="2000" b="1" smtClean="0"/>
          </a:p>
          <a:p>
            <a:pPr lvl="1" algn="just" eaLnBrk="1" hangingPunct="1">
              <a:buFont typeface="Wingdings" panose="05000000000000000000" pitchFamily="2" charset="2"/>
              <a:buChar char="§"/>
            </a:pPr>
            <a:r>
              <a:rPr lang="zh-CN" altLang="en-US" sz="2000" b="1" smtClean="0"/>
              <a:t> </a:t>
            </a:r>
            <a:r>
              <a:rPr lang="zh-CN" altLang="en-US" sz="2400" b="1" smtClean="0"/>
              <a:t>以上</a:t>
            </a:r>
            <a:r>
              <a:rPr lang="en-US" altLang="zh-CN" sz="2400" b="1" smtClean="0"/>
              <a:t>3</a:t>
            </a:r>
            <a:r>
              <a:rPr lang="zh-CN" altLang="en-US" sz="2400" b="1" smtClean="0"/>
              <a:t>层、</a:t>
            </a:r>
            <a:r>
              <a:rPr lang="en-US" altLang="zh-CN" sz="2400" b="1" smtClean="0"/>
              <a:t>4</a:t>
            </a:r>
            <a:r>
              <a:rPr lang="zh-CN" altLang="en-US" sz="2400" b="1" smtClean="0"/>
              <a:t>张</a:t>
            </a:r>
            <a:r>
              <a:rPr lang="en-US" altLang="zh-CN" sz="2400" b="1" smtClean="0"/>
              <a:t>DFD</a:t>
            </a:r>
            <a:r>
              <a:rPr lang="zh-CN" altLang="en-US" sz="2400" b="1" smtClean="0"/>
              <a:t>图（从图</a:t>
            </a:r>
            <a:r>
              <a:rPr lang="en-US" altLang="zh-CN" sz="2400" b="1" smtClean="0"/>
              <a:t>2.15</a:t>
            </a:r>
            <a:r>
              <a:rPr lang="zh-CN" altLang="en-US" sz="2400" b="1" smtClean="0"/>
              <a:t>至图</a:t>
            </a:r>
            <a:r>
              <a:rPr lang="en-US" altLang="zh-CN" sz="2400" b="1" smtClean="0"/>
              <a:t>2.l8</a:t>
            </a:r>
            <a:r>
              <a:rPr lang="zh-CN" altLang="en-US" sz="2400" b="1" smtClean="0"/>
              <a:t>），一起组成了教材购销系统的分层</a:t>
            </a:r>
            <a:r>
              <a:rPr lang="en-US" altLang="zh-CN" sz="2400" b="1" smtClean="0"/>
              <a:t>DFD</a:t>
            </a:r>
            <a:r>
              <a:rPr lang="zh-CN" altLang="en-US" sz="2400" b="1" smtClean="0"/>
              <a:t>图。愈到下层加工愈细，描述的业务逻辑越完善。</a:t>
            </a:r>
            <a:r>
              <a:rPr lang="zh-CN" altLang="en-US" sz="2400" b="1" u="sng" smtClean="0">
                <a:solidFill>
                  <a:srgbClr val="3333FF"/>
                </a:solidFill>
              </a:rPr>
              <a:t>第三层由</a:t>
            </a:r>
            <a:r>
              <a:rPr lang="en-US" altLang="zh-CN" sz="2400" b="1" u="sng" smtClean="0">
                <a:solidFill>
                  <a:srgbClr val="3333FF"/>
                </a:solidFill>
              </a:rPr>
              <a:t>2</a:t>
            </a:r>
            <a:r>
              <a:rPr lang="zh-CN" altLang="en-US" sz="2400" b="1" u="sng" smtClean="0">
                <a:solidFill>
                  <a:srgbClr val="3333FF"/>
                </a:solidFill>
              </a:rPr>
              <a:t>部分组成，共有</a:t>
            </a:r>
            <a:r>
              <a:rPr lang="en-US" altLang="zh-CN" sz="2400" b="1" u="sng" smtClean="0">
                <a:solidFill>
                  <a:srgbClr val="3333FF"/>
                </a:solidFill>
              </a:rPr>
              <a:t>8</a:t>
            </a:r>
            <a:r>
              <a:rPr lang="zh-CN" altLang="en-US" sz="2400" b="1" u="sng" smtClean="0">
                <a:solidFill>
                  <a:srgbClr val="3333FF"/>
                </a:solidFill>
              </a:rPr>
              <a:t>个加工框，大部分是足够简单的“基本加工”，可以不再分解了</a:t>
            </a:r>
            <a:r>
              <a:rPr lang="zh-CN" altLang="en-US" sz="2400" u="sng" smtClean="0">
                <a:solidFill>
                  <a:srgbClr val="3333FF"/>
                </a:solidFill>
              </a:rPr>
              <a:t>。</a:t>
            </a:r>
          </a:p>
          <a:p>
            <a:pPr eaLnBrk="1" hangingPunct="1">
              <a:buFont typeface="Wingdings" panose="05000000000000000000" pitchFamily="2" charset="2"/>
              <a:buChar char="§"/>
            </a:pPr>
            <a:endParaRPr lang="en-US" altLang="zh-CN" sz="20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0B1D1DD-5316-48F3-97CF-3B79FAE57C6E}" type="slidenum">
              <a:rPr lang="en-US" altLang="zh-CN" sz="1400" smtClean="0"/>
              <a:pPr>
                <a:spcBef>
                  <a:spcPct val="0"/>
                </a:spcBef>
                <a:buFontTx/>
                <a:buNone/>
              </a:pPr>
              <a:t>19</a:t>
            </a:fld>
            <a:endParaRPr lang="en-US" altLang="zh-CN" sz="1400" smtClean="0"/>
          </a:p>
        </p:txBody>
      </p:sp>
      <p:sp>
        <p:nvSpPr>
          <p:cNvPr id="40963" name="Rectangle 5"/>
          <p:cNvSpPr>
            <a:spLocks noChangeArrowheads="1"/>
          </p:cNvSpPr>
          <p:nvPr/>
        </p:nvSpPr>
        <p:spPr bwMode="auto">
          <a:xfrm>
            <a:off x="2228850" y="1895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40964" name="Object 4"/>
          <p:cNvGraphicFramePr>
            <a:graphicFrameLocks noChangeAspect="1"/>
          </p:cNvGraphicFramePr>
          <p:nvPr/>
        </p:nvGraphicFramePr>
        <p:xfrm>
          <a:off x="0" y="687388"/>
          <a:ext cx="9144000" cy="6169025"/>
        </p:xfrm>
        <a:graphic>
          <a:graphicData uri="http://schemas.openxmlformats.org/presentationml/2006/ole">
            <mc:AlternateContent xmlns:mc="http://schemas.openxmlformats.org/markup-compatibility/2006">
              <mc:Choice xmlns:v="urn:schemas-microsoft-com:vml" Requires="v">
                <p:oleObj spid="_x0000_s40972" name="图片" r:id="rId5" imgW="4684776" imgH="3063240" progId="Word.Picture.8">
                  <p:embed/>
                </p:oleObj>
              </mc:Choice>
              <mc:Fallback>
                <p:oleObj name="图片" r:id="rId5" imgW="4684776" imgH="3063240"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87388"/>
                        <a:ext cx="9144000" cy="616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8BDA8E2-8158-4C4C-9E8A-BF07EE58A4B1}" type="slidenum">
              <a:rPr lang="en-US" altLang="zh-CN" sz="1400" smtClean="0"/>
              <a:pPr>
                <a:spcBef>
                  <a:spcPct val="0"/>
                </a:spcBef>
                <a:buFontTx/>
                <a:buNone/>
              </a:pPr>
              <a:t>2</a:t>
            </a:fld>
            <a:endParaRPr lang="en-US" altLang="zh-CN" sz="1400" smtClean="0"/>
          </a:p>
        </p:txBody>
      </p:sp>
      <p:sp>
        <p:nvSpPr>
          <p:cNvPr id="6147" name="Rectangle 2"/>
          <p:cNvSpPr>
            <a:spLocks noGrp="1" noChangeArrowheads="1"/>
          </p:cNvSpPr>
          <p:nvPr>
            <p:ph type="title"/>
          </p:nvPr>
        </p:nvSpPr>
        <p:spPr>
          <a:xfrm>
            <a:off x="2051050" y="333375"/>
            <a:ext cx="4824413" cy="1143000"/>
          </a:xfrm>
        </p:spPr>
        <p:txBody>
          <a:bodyPr/>
          <a:lstStyle/>
          <a:p>
            <a:pPr algn="l" eaLnBrk="1" hangingPunct="1"/>
            <a:r>
              <a:rPr lang="zh-CN" altLang="en-US" sz="4000" b="1" smtClean="0"/>
              <a:t> 软件开发度量思想</a:t>
            </a:r>
          </a:p>
        </p:txBody>
      </p:sp>
      <p:sp>
        <p:nvSpPr>
          <p:cNvPr id="6148" name="Rectangle 3"/>
          <p:cNvSpPr>
            <a:spLocks noGrp="1" noChangeArrowheads="1"/>
          </p:cNvSpPr>
          <p:nvPr>
            <p:ph type="body" idx="1"/>
          </p:nvPr>
        </p:nvSpPr>
        <p:spPr>
          <a:xfrm>
            <a:off x="0" y="2051050"/>
            <a:ext cx="9144000" cy="3249613"/>
          </a:xfrm>
        </p:spPr>
        <p:txBody>
          <a:bodyPr/>
          <a:lstStyle/>
          <a:p>
            <a:pPr eaLnBrk="1" hangingPunct="1">
              <a:buFontTx/>
              <a:buNone/>
            </a:pPr>
            <a:r>
              <a:rPr lang="en-US" altLang="zh-CN" sz="2800" b="1" dirty="0" smtClean="0">
                <a:solidFill>
                  <a:srgbClr val="3333FF"/>
                </a:solidFill>
              </a:rPr>
              <a:t>“</a:t>
            </a:r>
            <a:r>
              <a:rPr lang="zh-CN" altLang="en-US" sz="2800" b="1" dirty="0" smtClean="0">
                <a:solidFill>
                  <a:srgbClr val="3333FF"/>
                </a:solidFill>
              </a:rPr>
              <a:t>我们不知晓我们不了解的事物，我们对不了解的事务不能有所作为，直到我们度量之后才能有所了解”</a:t>
            </a:r>
            <a:endParaRPr lang="en-US" altLang="zh-CN" sz="2800" b="1" dirty="0" smtClean="0">
              <a:solidFill>
                <a:srgbClr val="3333FF"/>
              </a:solidFill>
            </a:endParaRPr>
          </a:p>
          <a:p>
            <a:pPr eaLnBrk="1" hangingPunct="1">
              <a:buFontTx/>
              <a:buNone/>
            </a:pPr>
            <a:r>
              <a:rPr lang="en-US" altLang="zh-CN" sz="2800" b="1" dirty="0">
                <a:solidFill>
                  <a:srgbClr val="3333FF"/>
                </a:solidFill>
              </a:rPr>
              <a:t> </a:t>
            </a:r>
            <a:r>
              <a:rPr lang="en-US" altLang="zh-CN" sz="2800" b="1" dirty="0" smtClean="0">
                <a:solidFill>
                  <a:srgbClr val="3333FF"/>
                </a:solidFill>
              </a:rPr>
              <a:t>    ---- </a:t>
            </a:r>
            <a:r>
              <a:rPr lang="zh-CN" altLang="en-US" sz="2800" b="1" dirty="0" smtClean="0">
                <a:solidFill>
                  <a:srgbClr val="3333FF"/>
                </a:solidFill>
              </a:rPr>
              <a:t>我们</a:t>
            </a:r>
            <a:r>
              <a:rPr lang="zh-CN" altLang="en-US" sz="2800" b="1" u="sng" dirty="0" smtClean="0">
                <a:solidFill>
                  <a:srgbClr val="C00000"/>
                </a:solidFill>
              </a:rPr>
              <a:t>用形式化度量的思想对待软件工程</a:t>
            </a:r>
            <a:r>
              <a:rPr lang="zh-CN" altLang="en-US" sz="2800" b="1" dirty="0" smtClean="0">
                <a:solidFill>
                  <a:srgbClr val="3333FF"/>
                </a:solidFill>
              </a:rPr>
              <a:t>，通过充分理解客户需求，严谨地使用事实和数据，勤奋地注重改善与创新程序，最大程度的实现软件商务的成功。</a:t>
            </a:r>
            <a:endParaRPr lang="zh-CN" altLang="en-US" sz="2800" dirty="0" smtClean="0">
              <a:solidFill>
                <a:srgbClr val="3333FF"/>
              </a:solidFill>
            </a:endParaRPr>
          </a:p>
          <a:p>
            <a:pPr algn="just" eaLnBrk="1" hangingPunct="1">
              <a:buFontTx/>
              <a:buNone/>
            </a:pPr>
            <a:endParaRPr lang="en-US" altLang="zh-CN"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0908012-8C77-4591-8D21-5B701ED518EB}" type="slidenum">
              <a:rPr lang="en-US" altLang="zh-CN" sz="1400" smtClean="0"/>
              <a:pPr>
                <a:spcBef>
                  <a:spcPct val="0"/>
                </a:spcBef>
                <a:buFontTx/>
                <a:buNone/>
              </a:pPr>
              <a:t>20</a:t>
            </a:fld>
            <a:endParaRPr lang="en-US" altLang="zh-CN" sz="1400" smtClean="0"/>
          </a:p>
        </p:txBody>
      </p:sp>
      <p:sp>
        <p:nvSpPr>
          <p:cNvPr id="43011" name="Rectangle 3"/>
          <p:cNvSpPr>
            <a:spLocks noGrp="1" noChangeArrowheads="1"/>
          </p:cNvSpPr>
          <p:nvPr>
            <p:ph type="body" idx="1"/>
          </p:nvPr>
        </p:nvSpPr>
        <p:spPr>
          <a:xfrm>
            <a:off x="0" y="304800"/>
            <a:ext cx="9144000" cy="5791200"/>
          </a:xfrm>
        </p:spPr>
        <p:txBody>
          <a:bodyPr/>
          <a:lstStyle/>
          <a:p>
            <a:pPr lvl="1" algn="just" eaLnBrk="1" hangingPunct="1">
              <a:buFont typeface="Wingdings" panose="05000000000000000000" pitchFamily="2" charset="2"/>
              <a:buChar char="§"/>
            </a:pPr>
            <a:endParaRPr lang="en-US" altLang="zh-CN" sz="2400" dirty="0" smtClean="0"/>
          </a:p>
          <a:p>
            <a:pPr lvl="1" algn="just" eaLnBrk="1" hangingPunct="1">
              <a:buFont typeface="Wingdings" panose="05000000000000000000" pitchFamily="2" charset="2"/>
              <a:buChar char="§"/>
            </a:pPr>
            <a:r>
              <a:rPr lang="zh-CN" altLang="en-US" sz="2400" dirty="0" smtClean="0"/>
              <a:t>上述</a:t>
            </a:r>
            <a:r>
              <a:rPr lang="zh-CN" altLang="zh-CN" sz="2400" dirty="0" smtClean="0"/>
              <a:t>教材购销系统</a:t>
            </a:r>
            <a:r>
              <a:rPr lang="zh-CN" altLang="en-US" sz="2400" dirty="0" smtClean="0"/>
              <a:t>：是一个</a:t>
            </a:r>
            <a:r>
              <a:rPr lang="zh-CN" altLang="en-US" sz="2400" b="1" u="sng" dirty="0" smtClean="0">
                <a:solidFill>
                  <a:schemeClr val="accent2"/>
                </a:solidFill>
              </a:rPr>
              <a:t>较复杂系统的极简化版</a:t>
            </a:r>
            <a:r>
              <a:rPr lang="zh-CN" altLang="en-US" sz="2400" dirty="0" smtClean="0"/>
              <a:t>，例如在“销售”子系统中暂时没有涉及交款环节，暂时没有第三方支付平台、忽略后台管理辅助部分、年度销售计划的核定与安排等功能模块，即没有管理员的大部分后台交互对象。也没有移动端</a:t>
            </a:r>
            <a:r>
              <a:rPr lang="en-US" altLang="zh-CN" sz="2400" dirty="0" smtClean="0"/>
              <a:t>APP</a:t>
            </a:r>
            <a:r>
              <a:rPr lang="zh-CN" altLang="en-US" sz="2400" dirty="0" smtClean="0"/>
              <a:t>相关构思，是一个</a:t>
            </a:r>
            <a:r>
              <a:rPr lang="zh-CN" altLang="en-US" sz="2400" dirty="0" smtClean="0"/>
              <a:t>“</a:t>
            </a:r>
            <a:r>
              <a:rPr lang="zh-CN" altLang="en-US" sz="2400" b="1" u="sng" dirty="0" smtClean="0">
                <a:solidFill>
                  <a:schemeClr val="accent6"/>
                </a:solidFill>
              </a:rPr>
              <a:t>微型现</a:t>
            </a:r>
            <a:r>
              <a:rPr lang="zh-CN" altLang="en-US" sz="2400" b="1" u="sng" dirty="0" smtClean="0">
                <a:solidFill>
                  <a:srgbClr val="3333FF"/>
                </a:solidFill>
              </a:rPr>
              <a:t>场</a:t>
            </a:r>
            <a:r>
              <a:rPr lang="zh-CN" altLang="en-US" sz="2400" b="1" u="sng" dirty="0" smtClean="0">
                <a:solidFill>
                  <a:srgbClr val="3333FF"/>
                </a:solidFill>
              </a:rPr>
              <a:t>办理版</a:t>
            </a:r>
            <a:r>
              <a:rPr lang="zh-CN" altLang="en-US" sz="2400" dirty="0" smtClean="0"/>
              <a:t>”。</a:t>
            </a:r>
            <a:endParaRPr lang="en-US" altLang="zh-CN" sz="2400" dirty="0" smtClean="0"/>
          </a:p>
          <a:p>
            <a:pPr marL="457200" lvl="1" indent="0" algn="just" eaLnBrk="1" hangingPunct="1">
              <a:buNone/>
            </a:pPr>
            <a:r>
              <a:rPr lang="en-US" altLang="zh-CN" sz="2400" b="1" dirty="0">
                <a:solidFill>
                  <a:schemeClr val="tx2"/>
                </a:solidFill>
              </a:rPr>
              <a:t> </a:t>
            </a:r>
            <a:r>
              <a:rPr lang="zh-CN" altLang="en-US" sz="2400" b="1" u="sng" dirty="0" smtClean="0">
                <a:solidFill>
                  <a:schemeClr val="tx2"/>
                </a:solidFill>
              </a:rPr>
              <a:t>其他设想：需求肯定可以有不同的考虑，例如</a:t>
            </a:r>
            <a:r>
              <a:rPr lang="en-US" altLang="zh-CN" sz="2400" b="1" u="sng" dirty="0" smtClean="0">
                <a:solidFill>
                  <a:schemeClr val="tx2"/>
                </a:solidFill>
              </a:rPr>
              <a:t>F3</a:t>
            </a:r>
            <a:r>
              <a:rPr lang="zh-CN" altLang="en-US" sz="2400" b="1" u="sng" dirty="0" smtClean="0">
                <a:solidFill>
                  <a:schemeClr val="tx2"/>
                </a:solidFill>
              </a:rPr>
              <a:t>和</a:t>
            </a:r>
            <a:r>
              <a:rPr lang="en-US" altLang="zh-CN" sz="2400" b="1" u="sng" dirty="0" smtClean="0">
                <a:solidFill>
                  <a:schemeClr val="tx2"/>
                </a:solidFill>
              </a:rPr>
              <a:t>F4</a:t>
            </a:r>
            <a:r>
              <a:rPr lang="zh-CN" altLang="en-US" sz="2400" b="1" u="sng" dirty="0" smtClean="0">
                <a:solidFill>
                  <a:schemeClr val="tx2"/>
                </a:solidFill>
              </a:rPr>
              <a:t>可以合并等，于是后面的逻辑处理加工细节就跟着有变化了。</a:t>
            </a:r>
            <a:endParaRPr lang="en-US" altLang="zh-CN" sz="2400" b="1" u="sng" dirty="0" smtClean="0">
              <a:solidFill>
                <a:schemeClr val="tx2"/>
              </a:solidFill>
            </a:endParaRPr>
          </a:p>
          <a:p>
            <a:pPr lvl="1" algn="just" eaLnBrk="1" hangingPunct="1">
              <a:buFont typeface="Wingdings" panose="05000000000000000000" pitchFamily="2" charset="2"/>
              <a:buChar char="§"/>
            </a:pPr>
            <a:r>
              <a:rPr lang="zh-CN" altLang="en-US" sz="2400" b="1" u="sng" dirty="0" smtClean="0">
                <a:solidFill>
                  <a:srgbClr val="3333FF"/>
                </a:solidFill>
              </a:rPr>
              <a:t>分层</a:t>
            </a:r>
            <a:r>
              <a:rPr lang="en-US" altLang="zh-CN" sz="2400" b="1" u="sng" dirty="0" smtClean="0">
                <a:solidFill>
                  <a:srgbClr val="3333FF"/>
                </a:solidFill>
              </a:rPr>
              <a:t>DFD</a:t>
            </a:r>
            <a:r>
              <a:rPr lang="zh-CN" altLang="en-US" sz="2400" b="1" u="sng" dirty="0" smtClean="0">
                <a:solidFill>
                  <a:srgbClr val="3333FF"/>
                </a:solidFill>
              </a:rPr>
              <a:t>的优点</a:t>
            </a:r>
          </a:p>
          <a:p>
            <a:pPr lvl="1" algn="just" eaLnBrk="1" hangingPunct="1">
              <a:buFont typeface="Wingdings" panose="05000000000000000000" pitchFamily="2" charset="2"/>
              <a:buNone/>
            </a:pPr>
            <a:r>
              <a:rPr lang="zh-CN" altLang="en-US" sz="2400" dirty="0" smtClean="0"/>
              <a:t>       </a:t>
            </a:r>
            <a:r>
              <a:rPr lang="zh-CN" altLang="en-US" sz="2000" b="1" dirty="0" smtClean="0"/>
              <a:t>分层</a:t>
            </a:r>
            <a:r>
              <a:rPr lang="en-US" altLang="zh-CN" sz="2000" b="1" dirty="0" smtClean="0"/>
              <a:t>DFD</a:t>
            </a:r>
            <a:r>
              <a:rPr lang="zh-CN" altLang="en-US" sz="2000" b="1" dirty="0" smtClean="0"/>
              <a:t>具有下列优点：</a:t>
            </a:r>
          </a:p>
          <a:p>
            <a:pPr lvl="2" algn="just" eaLnBrk="1" hangingPunct="1">
              <a:buFont typeface="Wingdings" panose="05000000000000000000" pitchFamily="2" charset="2"/>
              <a:buChar char="§"/>
            </a:pPr>
            <a:r>
              <a:rPr lang="zh-CN" altLang="en-US" sz="2000" b="1" dirty="0" smtClean="0"/>
              <a:t>       </a:t>
            </a:r>
            <a:r>
              <a:rPr lang="zh-CN" altLang="en-US" sz="2000" b="1" u="sng" dirty="0" smtClean="0">
                <a:solidFill>
                  <a:srgbClr val="3333FF"/>
                </a:solidFill>
              </a:rPr>
              <a:t>便于实现 采用逐步细化的扩展方法，可避免一次引入过多细节，有利于控制问题的复杂度。</a:t>
            </a:r>
          </a:p>
          <a:p>
            <a:pPr lvl="2" algn="just" eaLnBrk="1" hangingPunct="1">
              <a:buFont typeface="Wingdings" panose="05000000000000000000" pitchFamily="2" charset="2"/>
              <a:buChar char="§"/>
            </a:pPr>
            <a:r>
              <a:rPr lang="zh-CN" altLang="en-US" sz="2000" b="1" dirty="0" smtClean="0"/>
              <a:t>       </a:t>
            </a:r>
            <a:r>
              <a:rPr lang="zh-CN" altLang="en-US" sz="2000" b="1" u="sng" dirty="0" smtClean="0">
                <a:solidFill>
                  <a:srgbClr val="3333FF"/>
                </a:solidFill>
              </a:rPr>
              <a:t>便于使用 用一组图代替一张总图，使用户中的不同业务人员可各自选择与本身有关的图形，不必阅读全图。</a:t>
            </a:r>
            <a:r>
              <a:rPr lang="zh-CN" altLang="en-US" sz="2000" b="1" dirty="0" smtClean="0"/>
              <a:t>例如在本例中，销售人员可只阅读图</a:t>
            </a:r>
            <a:r>
              <a:rPr lang="en-US" altLang="zh-CN" sz="2000" b="1" dirty="0" smtClean="0"/>
              <a:t>2.17</a:t>
            </a:r>
            <a:r>
              <a:rPr lang="zh-CN" altLang="en-US" sz="2000" b="1" dirty="0" smtClean="0"/>
              <a:t>，书库保管员可只阅读图</a:t>
            </a:r>
            <a:r>
              <a:rPr lang="en-US" altLang="zh-CN" sz="2000" b="1" dirty="0" smtClean="0"/>
              <a:t>2.18</a:t>
            </a:r>
            <a:r>
              <a:rPr lang="zh-CN" altLang="en-US" sz="2000" b="1" dirty="0" smtClean="0"/>
              <a:t>，各取所需。</a:t>
            </a:r>
          </a:p>
          <a:p>
            <a:pPr eaLnBrk="1" hangingPunct="1">
              <a:buFont typeface="Wingdings" panose="05000000000000000000" pitchFamily="2" charset="2"/>
              <a:buChar char="§"/>
            </a:pPr>
            <a:endParaRPr lang="en-US" altLang="zh-CN"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F197C3A-AE57-4546-B8FD-42E016BB3D95}" type="slidenum">
              <a:rPr lang="en-US" altLang="zh-CN" sz="1400" smtClean="0"/>
              <a:pPr>
                <a:spcBef>
                  <a:spcPct val="0"/>
                </a:spcBef>
                <a:buFontTx/>
                <a:buNone/>
              </a:pPr>
              <a:t>21</a:t>
            </a:fld>
            <a:endParaRPr lang="en-US" altLang="zh-CN" sz="1400" smtClean="0"/>
          </a:p>
        </p:txBody>
      </p:sp>
      <p:sp>
        <p:nvSpPr>
          <p:cNvPr id="45059" name="Rectangle 3"/>
          <p:cNvSpPr>
            <a:spLocks noGrp="1" noChangeArrowheads="1"/>
          </p:cNvSpPr>
          <p:nvPr>
            <p:ph type="body" idx="1"/>
          </p:nvPr>
        </p:nvSpPr>
        <p:spPr>
          <a:xfrm>
            <a:off x="0" y="260350"/>
            <a:ext cx="9144000" cy="6400800"/>
          </a:xfrm>
        </p:spPr>
        <p:txBody>
          <a:bodyPr/>
          <a:lstStyle/>
          <a:p>
            <a:pPr lvl="1" algn="just" eaLnBrk="1" hangingPunct="1">
              <a:lnSpc>
                <a:spcPct val="80000"/>
              </a:lnSpc>
              <a:buFont typeface="Wingdings" panose="05000000000000000000" pitchFamily="2" charset="2"/>
              <a:buChar char="§"/>
            </a:pPr>
            <a:r>
              <a:rPr lang="zh-CN" altLang="en-US" b="1" u="sng" smtClean="0">
                <a:solidFill>
                  <a:srgbClr val="3333FF"/>
                </a:solidFill>
                <a:latin typeface="宋体" panose="02010600030101010101" pitchFamily="2" charset="-122"/>
                <a:cs typeface="Times New Roman" panose="02020603050405020304" pitchFamily="18" charset="0"/>
              </a:rPr>
              <a:t>画分层</a:t>
            </a:r>
            <a:r>
              <a:rPr lang="en-US" altLang="zh-CN" b="1" u="sng" smtClean="0">
                <a:solidFill>
                  <a:srgbClr val="3333FF"/>
                </a:solidFill>
                <a:latin typeface="宋体" panose="02010600030101010101" pitchFamily="2" charset="-122"/>
                <a:cs typeface="Times New Roman" panose="02020603050405020304" pitchFamily="18" charset="0"/>
              </a:rPr>
              <a:t>DFD</a:t>
            </a:r>
            <a:r>
              <a:rPr lang="zh-CN" altLang="en-US" b="1" u="sng" smtClean="0">
                <a:solidFill>
                  <a:srgbClr val="3333FF"/>
                </a:solidFill>
                <a:latin typeface="宋体" panose="02010600030101010101" pitchFamily="2" charset="-122"/>
                <a:cs typeface="Times New Roman" panose="02020603050405020304" pitchFamily="18" charset="0"/>
              </a:rPr>
              <a:t>的指导原则</a:t>
            </a:r>
          </a:p>
          <a:p>
            <a:pPr algn="just" eaLnBrk="1" hangingPunct="1">
              <a:lnSpc>
                <a:spcPct val="80000"/>
              </a:lnSpc>
              <a:buFont typeface="Wingdings" panose="05000000000000000000" pitchFamily="2" charset="2"/>
              <a:buNone/>
            </a:pPr>
            <a:r>
              <a:rPr lang="zh-CN" altLang="en-US" sz="2000" b="1" smtClean="0">
                <a:latin typeface="宋体" panose="02010600030101010101" pitchFamily="2" charset="-122"/>
                <a:cs typeface="Times New Roman" panose="02020603050405020304" pitchFamily="18" charset="0"/>
              </a:rPr>
              <a:t>  </a:t>
            </a:r>
          </a:p>
          <a:p>
            <a:pPr algn="just" eaLnBrk="1" hangingPunct="1">
              <a:lnSpc>
                <a:spcPct val="85000"/>
              </a:lnSpc>
              <a:buFont typeface="Wingdings" panose="05000000000000000000" pitchFamily="2" charset="2"/>
              <a:buNone/>
            </a:pPr>
            <a:r>
              <a:rPr lang="zh-CN" altLang="en-US" sz="2000" b="1" smtClean="0">
                <a:latin typeface="宋体" panose="02010600030101010101" pitchFamily="2" charset="-122"/>
                <a:cs typeface="Times New Roman" panose="02020603050405020304" pitchFamily="18" charset="0"/>
              </a:rPr>
              <a:t>   </a:t>
            </a:r>
            <a:r>
              <a:rPr lang="zh-CN" altLang="en-US" sz="2400" b="1" u="sng" smtClean="0">
                <a:solidFill>
                  <a:srgbClr val="3333FF"/>
                </a:solidFill>
                <a:latin typeface="宋体" panose="02010600030101010101" pitchFamily="2" charset="-122"/>
                <a:cs typeface="Times New Roman" panose="02020603050405020304" pitchFamily="18" charset="0"/>
              </a:rPr>
              <a:t>①   注意父图和子图的平衡。</a:t>
            </a:r>
            <a:r>
              <a:rPr lang="zh-CN" altLang="en-US" sz="2400" b="1" smtClean="0">
                <a:latin typeface="宋体" panose="02010600030101010101" pitchFamily="2" charset="-122"/>
                <a:cs typeface="Times New Roman" panose="02020603050405020304" pitchFamily="18" charset="0"/>
              </a:rPr>
              <a:t>在分层图中，每一层都是它上层的子图，同时又是它下层的父图。例如图</a:t>
            </a:r>
            <a:r>
              <a:rPr lang="en-US" altLang="zh-CN" sz="2400" b="1" smtClean="0">
                <a:latin typeface="宋体" panose="02010600030101010101" pitchFamily="2" charset="-122"/>
                <a:cs typeface="Times New Roman" panose="02020603050405020304" pitchFamily="18" charset="0"/>
              </a:rPr>
              <a:t>2.16</a:t>
            </a:r>
            <a:r>
              <a:rPr lang="zh-CN" altLang="en-US" sz="2400" b="1" smtClean="0">
                <a:latin typeface="宋体" panose="02010600030101010101" pitchFamily="2" charset="-122"/>
                <a:cs typeface="Times New Roman" panose="02020603050405020304" pitchFamily="18" charset="0"/>
              </a:rPr>
              <a:t>是图</a:t>
            </a:r>
            <a:r>
              <a:rPr lang="en-US" altLang="zh-CN" sz="2400" b="1" smtClean="0">
                <a:latin typeface="宋体" panose="02010600030101010101" pitchFamily="2" charset="-122"/>
                <a:cs typeface="Times New Roman" panose="02020603050405020304" pitchFamily="18" charset="0"/>
              </a:rPr>
              <a:t>2.15</a:t>
            </a:r>
            <a:r>
              <a:rPr lang="zh-CN" altLang="en-US" sz="2400" b="1" smtClean="0">
                <a:latin typeface="宋体" panose="02010600030101010101" pitchFamily="2" charset="-122"/>
                <a:cs typeface="Times New Roman" panose="02020603050405020304" pitchFamily="18" charset="0"/>
              </a:rPr>
              <a:t>的子图，图</a:t>
            </a:r>
            <a:r>
              <a:rPr lang="en-US" altLang="zh-CN" sz="2400" b="1" smtClean="0">
                <a:latin typeface="宋体" panose="02010600030101010101" pitchFamily="2" charset="-122"/>
                <a:cs typeface="Times New Roman" panose="02020603050405020304" pitchFamily="18" charset="0"/>
              </a:rPr>
              <a:t>2.17</a:t>
            </a:r>
            <a:r>
              <a:rPr lang="zh-CN" altLang="en-US" sz="2400" b="1" smtClean="0">
                <a:latin typeface="宋体" panose="02010600030101010101" pitchFamily="2" charset="-122"/>
                <a:cs typeface="Times New Roman" panose="02020603050405020304" pitchFamily="18" charset="0"/>
              </a:rPr>
              <a:t>、图</a:t>
            </a:r>
            <a:r>
              <a:rPr lang="en-US" altLang="zh-CN" sz="2400" b="1" smtClean="0">
                <a:latin typeface="宋体" panose="02010600030101010101" pitchFamily="2" charset="-122"/>
                <a:cs typeface="Times New Roman" panose="02020603050405020304" pitchFamily="18" charset="0"/>
              </a:rPr>
              <a:t>2.18</a:t>
            </a:r>
            <a:r>
              <a:rPr lang="zh-CN" altLang="en-US" sz="2400" b="1" smtClean="0">
                <a:latin typeface="宋体" panose="02010600030101010101" pitchFamily="2" charset="-122"/>
                <a:cs typeface="Times New Roman" panose="02020603050405020304" pitchFamily="18" charset="0"/>
              </a:rPr>
              <a:t>分别是图</a:t>
            </a:r>
            <a:r>
              <a:rPr lang="en-US" altLang="zh-CN" sz="2400" b="1" smtClean="0">
                <a:latin typeface="宋体" panose="02010600030101010101" pitchFamily="2" charset="-122"/>
                <a:cs typeface="Times New Roman" panose="02020603050405020304" pitchFamily="18" charset="0"/>
              </a:rPr>
              <a:t>2.16</a:t>
            </a:r>
            <a:r>
              <a:rPr lang="zh-CN" altLang="en-US" sz="2400" b="1" smtClean="0">
                <a:latin typeface="宋体" panose="02010600030101010101" pitchFamily="2" charset="-122"/>
                <a:cs typeface="Times New Roman" panose="02020603050405020304" pitchFamily="18" charset="0"/>
              </a:rPr>
              <a:t>中加工框</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销售</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和</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采购</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的子图，等等。</a:t>
            </a:r>
            <a:r>
              <a:rPr lang="zh-CN" altLang="en-US" sz="2400" b="1" u="sng" smtClean="0">
                <a:solidFill>
                  <a:srgbClr val="3333FF"/>
                </a:solidFill>
                <a:latin typeface="宋体" panose="02010600030101010101" pitchFamily="2" charset="-122"/>
                <a:cs typeface="Times New Roman" panose="02020603050405020304" pitchFamily="18" charset="0"/>
              </a:rPr>
              <a:t>所谓平衡，是指父图和子图的输入数据和输出数据应分别保持一致。</a:t>
            </a:r>
            <a:r>
              <a:rPr lang="zh-CN" altLang="en-US" sz="2400" b="1" smtClean="0">
                <a:latin typeface="宋体" panose="02010600030101010101" pitchFamily="2" charset="-122"/>
                <a:cs typeface="Times New Roman" panose="02020603050405020304" pitchFamily="18" charset="0"/>
              </a:rPr>
              <a:t>以图</a:t>
            </a:r>
            <a:r>
              <a:rPr lang="en-US" altLang="zh-CN" sz="2400" b="1" smtClean="0">
                <a:latin typeface="宋体" panose="02010600030101010101" pitchFamily="2" charset="-122"/>
                <a:cs typeface="Times New Roman" panose="02020603050405020304" pitchFamily="18" charset="0"/>
              </a:rPr>
              <a:t>2.18</a:t>
            </a:r>
            <a:r>
              <a:rPr lang="zh-CN" altLang="en-US" sz="2400" b="1" smtClean="0">
                <a:latin typeface="宋体" panose="02010600030101010101" pitchFamily="2" charset="-122"/>
                <a:cs typeface="Times New Roman" panose="02020603050405020304" pitchFamily="18" charset="0"/>
              </a:rPr>
              <a:t>为例，图中联系到外部项的数据共有</a:t>
            </a:r>
            <a:r>
              <a:rPr lang="en-US" altLang="zh-CN" sz="2400" b="1" smtClean="0">
                <a:latin typeface="宋体" panose="02010600030101010101" pitchFamily="2" charset="-122"/>
                <a:cs typeface="Times New Roman" panose="02020603050405020304" pitchFamily="18" charset="0"/>
              </a:rPr>
              <a:t>3</a:t>
            </a:r>
            <a:r>
              <a:rPr lang="zh-CN" altLang="en-US" sz="2400" b="1" smtClean="0">
                <a:latin typeface="宋体" panose="02010600030101010101" pitchFamily="2" charset="-122"/>
                <a:cs typeface="Times New Roman" panose="02020603050405020304" pitchFamily="18" charset="0"/>
              </a:rPr>
              <a:t>个，即一个输入数据流</a:t>
            </a:r>
            <a:r>
              <a:rPr lang="en-US" altLang="zh-CN" sz="2400" b="1" smtClean="0">
                <a:latin typeface="宋体" panose="02010600030101010101" pitchFamily="2" charset="-122"/>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进书通知，二个输出数据流</a:t>
            </a:r>
            <a:r>
              <a:rPr lang="en-US" altLang="zh-CN" sz="2400" b="1" smtClean="0">
                <a:latin typeface="宋体" panose="02010600030101010101" pitchFamily="2" charset="-122"/>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进书通知和缺书单。这和图</a:t>
            </a:r>
            <a:r>
              <a:rPr lang="en-US" altLang="zh-CN" sz="2400" b="1" smtClean="0">
                <a:latin typeface="宋体" panose="02010600030101010101" pitchFamily="2" charset="-122"/>
                <a:cs typeface="Times New Roman" panose="02020603050405020304" pitchFamily="18" charset="0"/>
              </a:rPr>
              <a:t>2.16</a:t>
            </a:r>
            <a:r>
              <a:rPr lang="zh-CN" altLang="en-US" sz="2400" b="1" smtClean="0">
                <a:latin typeface="宋体" panose="02010600030101010101" pitchFamily="2" charset="-122"/>
                <a:cs typeface="Times New Roman" panose="02020603050405020304" pitchFamily="18" charset="0"/>
              </a:rPr>
              <a:t>中的</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采购</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框的输入和输出数据流是一致的，满足父、子图间数据平衡的要求。读者也许注意到，图</a:t>
            </a:r>
            <a:r>
              <a:rPr lang="en-US" altLang="zh-CN" sz="2400" b="1" smtClean="0">
                <a:latin typeface="宋体" panose="02010600030101010101" pitchFamily="2" charset="-122"/>
                <a:cs typeface="Times New Roman" panose="02020603050405020304" pitchFamily="18" charset="0"/>
              </a:rPr>
              <a:t>2.17</a:t>
            </a:r>
            <a:r>
              <a:rPr lang="zh-CN" altLang="en-US" sz="2400" b="1" smtClean="0">
                <a:latin typeface="宋体" panose="02010600030101010101" pitchFamily="2" charset="-122"/>
                <a:cs typeface="Times New Roman" panose="02020603050405020304" pitchFamily="18" charset="0"/>
              </a:rPr>
              <a:t>与它的父图</a:t>
            </a:r>
            <a:r>
              <a:rPr lang="en-US" altLang="zh-CN" sz="2400" b="1" smtClean="0">
                <a:latin typeface="宋体" panose="02010600030101010101" pitchFamily="2" charset="-122"/>
                <a:cs typeface="Times New Roman" panose="02020603050405020304" pitchFamily="18" charset="0"/>
              </a:rPr>
              <a:t>2.16</a:t>
            </a:r>
            <a:r>
              <a:rPr lang="zh-CN" altLang="en-US" sz="2400" b="1" smtClean="0">
                <a:latin typeface="宋体" panose="02010600030101010101" pitchFamily="2" charset="-122"/>
                <a:cs typeface="Times New Roman" panose="02020603050405020304" pitchFamily="18" charset="0"/>
              </a:rPr>
              <a:t>中的</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销售</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框比较，多了一个输出数据流</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无效书单</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。但这是允许的，因为</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无效书单</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是一种出错处理信息，在</a:t>
            </a:r>
            <a:r>
              <a:rPr lang="en-US" altLang="zh-CN" sz="2400" b="1" smtClean="0">
                <a:latin typeface="宋体" panose="02010600030101010101" pitchFamily="2" charset="-122"/>
                <a:cs typeface="Times New Roman" panose="02020603050405020304" pitchFamily="18" charset="0"/>
              </a:rPr>
              <a:t>DFD</a:t>
            </a:r>
            <a:r>
              <a:rPr lang="zh-CN" altLang="en-US" sz="2400" b="1" smtClean="0">
                <a:latin typeface="宋体" panose="02010600030101010101" pitchFamily="2" charset="-122"/>
                <a:cs typeface="Times New Roman" panose="02020603050405020304" pitchFamily="18" charset="0"/>
              </a:rPr>
              <a:t>的分层中，通常把这类信息推迟到低层考虑，在上层可不必画出。除了类似这样的例外情况，如果发现了父图与子图的数据不平衡，都应检查在分解中有无出错。</a:t>
            </a:r>
            <a:endParaRPr lang="en-US" altLang="zh-CN" sz="2400" b="1" smtClean="0">
              <a:latin typeface="宋体" panose="02010600030101010101" pitchFamily="2" charset="-122"/>
              <a:cs typeface="Times New Roman" panose="02020603050405020304" pitchFamily="18" charset="0"/>
            </a:endParaRPr>
          </a:p>
          <a:p>
            <a:pPr algn="just" eaLnBrk="1" hangingPunct="1">
              <a:lnSpc>
                <a:spcPct val="85000"/>
              </a:lnSpc>
              <a:buFont typeface="Wingdings" panose="05000000000000000000" pitchFamily="2" charset="2"/>
              <a:buNone/>
            </a:pPr>
            <a:r>
              <a:rPr lang="en-US" altLang="zh-CN" sz="2400" b="1" smtClean="0">
                <a:latin typeface="宋体" panose="02010600030101010101" pitchFamily="2" charset="-122"/>
                <a:cs typeface="Times New Roman" panose="02020603050405020304" pitchFamily="18" charset="0"/>
              </a:rPr>
              <a:t>   </a:t>
            </a:r>
            <a:r>
              <a:rPr lang="zh-CN" altLang="en-US" sz="2400" b="1" smtClean="0">
                <a:latin typeface="宋体" panose="02010600030101010101" pitchFamily="2" charset="-122"/>
                <a:cs typeface="Times New Roman" panose="02020603050405020304" pitchFamily="18" charset="0"/>
              </a:rPr>
              <a:t>（</a:t>
            </a:r>
            <a:r>
              <a:rPr lang="zh-CN" altLang="en-US" sz="2400" b="1" u="sng" smtClean="0">
                <a:solidFill>
                  <a:srgbClr val="3333FF"/>
                </a:solidFill>
                <a:latin typeface="宋体" panose="02010600030101010101" pitchFamily="2" charset="-122"/>
                <a:cs typeface="Times New Roman" panose="02020603050405020304" pitchFamily="18" charset="0"/>
              </a:rPr>
              <a:t>问题</a:t>
            </a:r>
            <a:r>
              <a:rPr lang="en-US" altLang="zh-CN" sz="2400" b="1" u="sng" smtClean="0">
                <a:solidFill>
                  <a:srgbClr val="3333FF"/>
                </a:solidFill>
                <a:latin typeface="宋体" panose="02010600030101010101" pitchFamily="2" charset="-122"/>
                <a:cs typeface="Times New Roman" panose="02020603050405020304" pitchFamily="18" charset="0"/>
              </a:rPr>
              <a:t>:</a:t>
            </a:r>
            <a:r>
              <a:rPr lang="zh-CN" altLang="en-US" sz="2400" b="1" u="sng" smtClean="0">
                <a:solidFill>
                  <a:srgbClr val="3333FF"/>
                </a:solidFill>
                <a:latin typeface="宋体" panose="02010600030101010101" pitchFamily="2" charset="-122"/>
                <a:cs typeface="Times New Roman" panose="02020603050405020304" pitchFamily="18" charset="0"/>
              </a:rPr>
              <a:t>图</a:t>
            </a:r>
            <a:r>
              <a:rPr lang="en-US" altLang="zh-CN" sz="2400" b="1" u="sng" smtClean="0">
                <a:solidFill>
                  <a:srgbClr val="3333FF"/>
                </a:solidFill>
                <a:latin typeface="宋体" panose="02010600030101010101" pitchFamily="2" charset="-122"/>
                <a:cs typeface="Times New Roman" panose="02020603050405020304" pitchFamily="18" charset="0"/>
              </a:rPr>
              <a:t>2.18</a:t>
            </a:r>
            <a:r>
              <a:rPr lang="zh-CN" altLang="en-US" sz="2400" b="1" u="sng" smtClean="0">
                <a:solidFill>
                  <a:srgbClr val="3333FF"/>
                </a:solidFill>
                <a:latin typeface="宋体" panose="02010600030101010101" pitchFamily="2" charset="-122"/>
                <a:cs typeface="Times New Roman" panose="02020603050405020304" pitchFamily="18" charset="0"/>
              </a:rPr>
              <a:t>的一个输入数据流</a:t>
            </a:r>
            <a:r>
              <a:rPr lang="en-US" altLang="zh-CN" sz="2400" b="1" u="sng" smtClean="0">
                <a:solidFill>
                  <a:srgbClr val="3333FF"/>
                </a:solidFill>
                <a:latin typeface="宋体" panose="02010600030101010101" pitchFamily="2" charset="-122"/>
                <a:cs typeface="Times New Roman" panose="02020603050405020304" pitchFamily="18" charset="0"/>
              </a:rPr>
              <a:t>----</a:t>
            </a:r>
            <a:r>
              <a:rPr lang="zh-CN" altLang="en-US" sz="2400" b="1" u="sng" smtClean="0">
                <a:solidFill>
                  <a:srgbClr val="3333FF"/>
                </a:solidFill>
                <a:latin typeface="宋体" panose="02010600030101010101" pitchFamily="2" charset="-122"/>
                <a:cs typeface="Times New Roman" panose="02020603050405020304" pitchFamily="18" charset="0"/>
              </a:rPr>
              <a:t>进书通知，和另一个输出数据流</a:t>
            </a:r>
            <a:r>
              <a:rPr lang="en-US" altLang="zh-CN" sz="2400" b="1" u="sng" smtClean="0">
                <a:solidFill>
                  <a:srgbClr val="3333FF"/>
                </a:solidFill>
                <a:latin typeface="宋体" panose="02010600030101010101" pitchFamily="2" charset="-122"/>
                <a:cs typeface="Times New Roman" panose="02020603050405020304" pitchFamily="18" charset="0"/>
              </a:rPr>
              <a:t>----</a:t>
            </a:r>
            <a:r>
              <a:rPr lang="zh-CN" altLang="en-US" sz="2400" b="1" u="sng" smtClean="0">
                <a:solidFill>
                  <a:srgbClr val="3333FF"/>
                </a:solidFill>
                <a:latin typeface="宋体" panose="02010600030101010101" pitchFamily="2" charset="-122"/>
                <a:cs typeface="Times New Roman" panose="02020603050405020304" pitchFamily="18" charset="0"/>
              </a:rPr>
              <a:t>进书通知，是一样的吗？</a:t>
            </a:r>
            <a:r>
              <a:rPr lang="zh-CN" altLang="en-US" sz="2400" b="1" smtClean="0">
                <a:latin typeface="宋体" panose="02010600030101010101" pitchFamily="2" charset="-122"/>
                <a:cs typeface="Times New Roman" panose="02020603050405020304" pitchFamily="18" charset="0"/>
              </a:rPr>
              <a:t>） </a:t>
            </a:r>
            <a:endParaRPr lang="zh-CN" altLang="en-US" sz="2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6339301-CBEF-4BB6-B39C-A1187A26C48D}" type="slidenum">
              <a:rPr lang="en-US" altLang="zh-CN" sz="1400" smtClean="0"/>
              <a:pPr>
                <a:spcBef>
                  <a:spcPct val="0"/>
                </a:spcBef>
                <a:buFontTx/>
                <a:buNone/>
              </a:pPr>
              <a:t>22</a:t>
            </a:fld>
            <a:endParaRPr lang="en-US" altLang="zh-CN" sz="1400" smtClean="0"/>
          </a:p>
        </p:txBody>
      </p:sp>
      <p:sp>
        <p:nvSpPr>
          <p:cNvPr id="47107" name="Rectangle 3"/>
          <p:cNvSpPr>
            <a:spLocks noGrp="1" noChangeArrowheads="1"/>
          </p:cNvSpPr>
          <p:nvPr>
            <p:ph type="body" idx="1"/>
          </p:nvPr>
        </p:nvSpPr>
        <p:spPr>
          <a:xfrm>
            <a:off x="0" y="533400"/>
            <a:ext cx="9144000" cy="6019800"/>
          </a:xfrm>
        </p:spPr>
        <p:txBody>
          <a:bodyPr/>
          <a:lstStyle/>
          <a:p>
            <a:pPr algn="just" eaLnBrk="1" hangingPunct="1">
              <a:buFontTx/>
              <a:buNone/>
            </a:pPr>
            <a:r>
              <a:rPr lang="en-US" altLang="zh-CN" sz="2400" b="1" smtClean="0">
                <a:latin typeface="宋体" panose="02010600030101010101" pitchFamily="2" charset="-122"/>
                <a:cs typeface="Times New Roman" panose="02020603050405020304" pitchFamily="18" charset="0"/>
              </a:rPr>
              <a:t>   </a:t>
            </a:r>
            <a:r>
              <a:rPr lang="en-US" altLang="zh-CN" sz="2400" b="1" u="sng" smtClean="0">
                <a:solidFill>
                  <a:srgbClr val="3333FF"/>
                </a:solidFill>
                <a:latin typeface="宋体" panose="02010600030101010101" pitchFamily="2" charset="-122"/>
                <a:cs typeface="Times New Roman" panose="02020603050405020304" pitchFamily="18" charset="0"/>
              </a:rPr>
              <a:t>②  </a:t>
            </a:r>
            <a:r>
              <a:rPr lang="zh-CN" altLang="en-US" sz="2400" b="1" u="sng" smtClean="0">
                <a:solidFill>
                  <a:srgbClr val="3333FF"/>
                </a:solidFill>
                <a:latin typeface="宋体" panose="02010600030101010101" pitchFamily="2" charset="-122"/>
                <a:cs typeface="Times New Roman" panose="02020603050405020304" pitchFamily="18" charset="0"/>
              </a:rPr>
              <a:t>区分局部文件和局部外部项。</a:t>
            </a:r>
            <a:r>
              <a:rPr lang="zh-CN" altLang="en-US" sz="2400" b="1" smtClean="0">
                <a:latin typeface="宋体" panose="02010600030101010101" pitchFamily="2" charset="-122"/>
                <a:cs typeface="Times New Roman" panose="02020603050405020304" pitchFamily="18" charset="0"/>
              </a:rPr>
              <a:t>随着</a:t>
            </a:r>
            <a:r>
              <a:rPr lang="en-US" altLang="zh-CN" sz="2400" b="1" smtClean="0">
                <a:latin typeface="宋体" panose="02010600030101010101" pitchFamily="2" charset="-122"/>
                <a:cs typeface="Times New Roman" panose="02020603050405020304" pitchFamily="18" charset="0"/>
              </a:rPr>
              <a:t>DFD</a:t>
            </a:r>
            <a:r>
              <a:rPr lang="zh-CN" altLang="en-US" sz="2400" b="1" smtClean="0">
                <a:latin typeface="宋体" panose="02010600030101010101" pitchFamily="2" charset="-122"/>
                <a:cs typeface="Times New Roman" panose="02020603050405020304" pitchFamily="18" charset="0"/>
              </a:rPr>
              <a:t>图的分解，在下层</a:t>
            </a:r>
            <a:r>
              <a:rPr lang="en-US" altLang="zh-CN" sz="2400" b="1" smtClean="0">
                <a:latin typeface="宋体" panose="02010600030101010101" pitchFamily="2" charset="-122"/>
                <a:cs typeface="Times New Roman" panose="02020603050405020304" pitchFamily="18" charset="0"/>
              </a:rPr>
              <a:t>DFD</a:t>
            </a:r>
            <a:r>
              <a:rPr lang="zh-CN" altLang="en-US" sz="2400" b="1" smtClean="0">
                <a:latin typeface="宋体" panose="02010600030101010101" pitchFamily="2" charset="-122"/>
                <a:cs typeface="Times New Roman" panose="02020603050405020304" pitchFamily="18" charset="0"/>
              </a:rPr>
              <a:t>中可能出现父图中没有的文件和外部项。例如图</a:t>
            </a:r>
            <a:r>
              <a:rPr lang="en-US" altLang="zh-CN" sz="2400" b="1" smtClean="0">
                <a:latin typeface="宋体" panose="02010600030101010101" pitchFamily="2" charset="-122"/>
                <a:cs typeface="Times New Roman" panose="02020603050405020304" pitchFamily="18" charset="0"/>
              </a:rPr>
              <a:t>2.18</a:t>
            </a:r>
            <a:r>
              <a:rPr lang="zh-CN" altLang="en-US" sz="2400" b="1" smtClean="0">
                <a:latin typeface="宋体" panose="02010600030101010101" pitchFamily="2" charset="-122"/>
                <a:cs typeface="Times New Roman" panose="02020603050405020304" pitchFamily="18" charset="0"/>
              </a:rPr>
              <a:t>与它的父图（图</a:t>
            </a:r>
            <a:r>
              <a:rPr lang="en-US" altLang="zh-CN" sz="2400" b="1" smtClean="0">
                <a:latin typeface="宋体" panose="02010600030101010101" pitchFamily="2" charset="-122"/>
                <a:cs typeface="Times New Roman" panose="02020603050405020304" pitchFamily="18" charset="0"/>
              </a:rPr>
              <a:t>2.16</a:t>
            </a:r>
            <a:r>
              <a:rPr lang="zh-CN" altLang="en-US" sz="2400" b="1" smtClean="0">
                <a:latin typeface="宋体" panose="02010600030101010101" pitchFamily="2" charset="-122"/>
                <a:cs typeface="Times New Roman" panose="02020603050405020304" pitchFamily="18" charset="0"/>
              </a:rPr>
              <a:t>中的</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采购</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框）相比，就多了两个文件（</a:t>
            </a:r>
            <a:r>
              <a:rPr lang="en-US" altLang="zh-CN" sz="2400" b="1" smtClean="0">
                <a:latin typeface="宋体" panose="02010600030101010101" pitchFamily="2" charset="-122"/>
                <a:cs typeface="Times New Roman" panose="02020603050405020304" pitchFamily="18" charset="0"/>
              </a:rPr>
              <a:t>F5</a:t>
            </a:r>
            <a:r>
              <a:rPr lang="zh-CN" altLang="en-US" sz="2400" b="1" smtClean="0">
                <a:latin typeface="宋体" panose="02010600030101010101" pitchFamily="2" charset="-122"/>
                <a:cs typeface="Times New Roman" panose="02020603050405020304" pitchFamily="18" charset="0"/>
              </a:rPr>
              <a:t>、  </a:t>
            </a:r>
            <a:r>
              <a:rPr lang="en-US" altLang="zh-CN" sz="2400" b="1" smtClean="0">
                <a:latin typeface="宋体" panose="02010600030101010101" pitchFamily="2" charset="-122"/>
                <a:cs typeface="Times New Roman" panose="02020603050405020304" pitchFamily="18" charset="0"/>
              </a:rPr>
              <a:t>F6</a:t>
            </a:r>
            <a:r>
              <a:rPr lang="zh-CN" altLang="en-US" sz="2400" b="1" smtClean="0">
                <a:latin typeface="宋体" panose="02010600030101010101" pitchFamily="2" charset="-122"/>
                <a:cs typeface="Times New Roman" panose="02020603050405020304" pitchFamily="18" charset="0"/>
              </a:rPr>
              <a:t>）和一个外部项（销售），它们是图</a:t>
            </a:r>
            <a:r>
              <a:rPr lang="en-US" altLang="zh-CN" sz="2400" b="1" smtClean="0">
                <a:latin typeface="宋体" panose="02010600030101010101" pitchFamily="2" charset="-122"/>
                <a:cs typeface="Times New Roman" panose="02020603050405020304" pitchFamily="18" charset="0"/>
              </a:rPr>
              <a:t>2.18</a:t>
            </a:r>
            <a:r>
              <a:rPr lang="zh-CN" altLang="en-US" sz="2400" b="1" smtClean="0">
                <a:latin typeface="宋体" panose="02010600030101010101" pitchFamily="2" charset="-122"/>
                <a:cs typeface="Times New Roman" panose="02020603050405020304" pitchFamily="18" charset="0"/>
              </a:rPr>
              <a:t>的局部文件和局部外部项。</a:t>
            </a:r>
            <a:endParaRPr lang="zh-CN" altLang="en-US" sz="2400" smtClean="0">
              <a:latin typeface="宋体" panose="02010600030101010101" pitchFamily="2" charset="-122"/>
              <a:cs typeface="Times New Roman" panose="02020603050405020304" pitchFamily="18" charset="0"/>
            </a:endParaRPr>
          </a:p>
          <a:p>
            <a:pPr eaLnBrk="1" hangingPunct="1">
              <a:buFontTx/>
              <a:buNone/>
            </a:pPr>
            <a:r>
              <a:rPr lang="zh-CN" altLang="en-US" sz="2400" b="1" smtClean="0">
                <a:latin typeface="宋体" panose="02010600030101010101" pitchFamily="2" charset="-122"/>
              </a:rPr>
              <a:t>       </a:t>
            </a:r>
            <a:r>
              <a:rPr lang="zh-CN" altLang="en-US" sz="2400" b="1" u="sng" smtClean="0">
                <a:solidFill>
                  <a:srgbClr val="3333FF"/>
                </a:solidFill>
                <a:latin typeface="宋体" panose="02010600030101010101" pitchFamily="2" charset="-122"/>
              </a:rPr>
              <a:t>初学者易犯的毛病之一，就是在父图中多画了子图的局部文件，或者在子图中漏画了应添的外部项。</a:t>
            </a:r>
            <a:r>
              <a:rPr lang="zh-CN" altLang="en-US" sz="2400" b="1" smtClean="0">
                <a:latin typeface="宋体" panose="02010600030101010101" pitchFamily="2" charset="-122"/>
              </a:rPr>
              <a:t>一般地说，除底层</a:t>
            </a:r>
            <a:r>
              <a:rPr lang="en-US" altLang="zh-CN" sz="2400" b="1" smtClean="0">
                <a:latin typeface="宋体" panose="02010600030101010101" pitchFamily="2" charset="-122"/>
              </a:rPr>
              <a:t>DFD</a:t>
            </a:r>
            <a:r>
              <a:rPr lang="zh-CN" altLang="en-US" sz="2400" b="1" smtClean="0">
                <a:latin typeface="宋体" panose="02010600030101010101" pitchFamily="2" charset="-122"/>
              </a:rPr>
              <a:t>需画出全部文件外，各中间层的</a:t>
            </a:r>
            <a:r>
              <a:rPr lang="en-US" altLang="zh-CN" sz="2400" b="1" smtClean="0">
                <a:latin typeface="宋体" panose="02010600030101010101" pitchFamily="2" charset="-122"/>
              </a:rPr>
              <a:t>DFD</a:t>
            </a:r>
            <a:r>
              <a:rPr lang="zh-CN" altLang="en-US" sz="2400" b="1" smtClean="0">
                <a:latin typeface="宋体" panose="02010600030101010101" pitchFamily="2" charset="-122"/>
              </a:rPr>
              <a:t>仅显示处于加工之间的接口文件，其余的文件均不必画出，以保持图面的简洁。上述的</a:t>
            </a:r>
            <a:r>
              <a:rPr lang="en-US" altLang="zh-CN" sz="2400" b="1" smtClean="0">
                <a:latin typeface="宋体" panose="02010600030101010101" pitchFamily="2" charset="-122"/>
              </a:rPr>
              <a:t>F5</a:t>
            </a:r>
            <a:r>
              <a:rPr lang="zh-CN" altLang="en-US" sz="2400" b="1" smtClean="0">
                <a:latin typeface="宋体" panose="02010600030101010101" pitchFamily="2" charset="-122"/>
              </a:rPr>
              <a:t>、</a:t>
            </a:r>
            <a:r>
              <a:rPr lang="en-US" altLang="zh-CN" sz="2400" b="1" smtClean="0">
                <a:latin typeface="宋体" panose="02010600030101010101" pitchFamily="2" charset="-122"/>
              </a:rPr>
              <a:t>F6</a:t>
            </a:r>
            <a:r>
              <a:rPr lang="zh-CN" altLang="en-US" sz="2400" b="1" smtClean="0">
                <a:latin typeface="宋体" panose="02010600030101010101" pitchFamily="2" charset="-122"/>
              </a:rPr>
              <a:t>都是局部于采购子系统内部的文件，与父图</a:t>
            </a:r>
            <a:r>
              <a:rPr lang="en-US" altLang="zh-CN" sz="2400" b="1" smtClean="0">
                <a:latin typeface="宋体" panose="02010600030101010101" pitchFamily="2" charset="-122"/>
              </a:rPr>
              <a:t>2.16</a:t>
            </a:r>
            <a:r>
              <a:rPr lang="zh-CN" altLang="en-US" sz="2400" b="1" smtClean="0">
                <a:latin typeface="宋体" panose="02010600030101010101" pitchFamily="2" charset="-122"/>
              </a:rPr>
              <a:t>中的其余加工（如销售）无关，在父图中画出反显得累赘。此外，图</a:t>
            </a:r>
            <a:r>
              <a:rPr lang="en-US" altLang="zh-CN" sz="2400" b="1" smtClean="0">
                <a:latin typeface="宋体" panose="02010600030101010101" pitchFamily="2" charset="-122"/>
              </a:rPr>
              <a:t>2.16</a:t>
            </a:r>
            <a:r>
              <a:rPr lang="zh-CN" altLang="en-US" sz="2400" b="1" smtClean="0">
                <a:latin typeface="宋体" panose="02010600030101010101" pitchFamily="2" charset="-122"/>
              </a:rPr>
              <a:t>中的</a:t>
            </a:r>
            <a:r>
              <a:rPr lang="zh-CN" altLang="en-US" sz="2400" b="1" smtClean="0"/>
              <a:t>“</a:t>
            </a:r>
            <a:r>
              <a:rPr lang="zh-CN" altLang="en-US" sz="2400" b="1" smtClean="0">
                <a:latin typeface="宋体" panose="02010600030101010101" pitchFamily="2" charset="-122"/>
              </a:rPr>
              <a:t>进书通知</a:t>
            </a:r>
            <a:r>
              <a:rPr lang="zh-CN" altLang="en-US" sz="2400" b="1" smtClean="0"/>
              <a:t>”</a:t>
            </a:r>
            <a:r>
              <a:rPr lang="zh-CN" altLang="en-US" sz="2400" b="1" smtClean="0">
                <a:latin typeface="宋体" panose="02010600030101010101" pitchFamily="2" charset="-122"/>
              </a:rPr>
              <a:t>是指向</a:t>
            </a:r>
            <a:r>
              <a:rPr lang="zh-CN" altLang="en-US" sz="2400" b="1" smtClean="0"/>
              <a:t>”</a:t>
            </a:r>
            <a:r>
              <a:rPr lang="zh-CN" altLang="en-US" sz="2400" b="1" smtClean="0">
                <a:latin typeface="宋体" panose="02010600030101010101" pitchFamily="2" charset="-122"/>
              </a:rPr>
              <a:t>销售</a:t>
            </a:r>
            <a:r>
              <a:rPr lang="zh-CN" altLang="en-US" sz="2400" b="1" smtClean="0"/>
              <a:t>”</a:t>
            </a:r>
            <a:r>
              <a:rPr lang="zh-CN" altLang="en-US" sz="2400" b="1" smtClean="0">
                <a:latin typeface="宋体" panose="02010600030101010101" pitchFamily="2" charset="-122"/>
              </a:rPr>
              <a:t>框的。在子图</a:t>
            </a:r>
            <a:r>
              <a:rPr lang="en-US" altLang="zh-CN" sz="2400" b="1" smtClean="0">
                <a:latin typeface="宋体" panose="02010600030101010101" pitchFamily="2" charset="-122"/>
              </a:rPr>
              <a:t>2.18</a:t>
            </a:r>
            <a:r>
              <a:rPr lang="zh-CN" altLang="en-US" sz="2400" b="1" smtClean="0">
                <a:latin typeface="宋体" panose="02010600030101010101" pitchFamily="2" charset="-122"/>
              </a:rPr>
              <a:t>中，</a:t>
            </a:r>
            <a:r>
              <a:rPr lang="zh-CN" altLang="en-US" sz="2400" b="1" smtClean="0"/>
              <a:t>“</a:t>
            </a:r>
            <a:r>
              <a:rPr lang="zh-CN" altLang="en-US" sz="2400" b="1" smtClean="0">
                <a:latin typeface="宋体" panose="02010600030101010101" pitchFamily="2" charset="-122"/>
              </a:rPr>
              <a:t>销售</a:t>
            </a:r>
            <a:r>
              <a:rPr lang="zh-CN" altLang="en-US" sz="2400" b="1" smtClean="0"/>
              <a:t>”</a:t>
            </a:r>
            <a:r>
              <a:rPr lang="zh-CN" altLang="en-US" sz="2400" b="1" smtClean="0">
                <a:latin typeface="宋体" panose="02010600030101010101" pitchFamily="2" charset="-122"/>
              </a:rPr>
              <a:t>成了</a:t>
            </a:r>
            <a:r>
              <a:rPr lang="zh-CN" altLang="en-US" sz="2400" b="1" smtClean="0"/>
              <a:t>“</a:t>
            </a:r>
            <a:r>
              <a:rPr lang="zh-CN" altLang="en-US" sz="2400" b="1" smtClean="0">
                <a:latin typeface="宋体" panose="02010600030101010101" pitchFamily="2" charset="-122"/>
              </a:rPr>
              <a:t>采购子系统</a:t>
            </a:r>
            <a:r>
              <a:rPr lang="zh-CN" altLang="en-US" sz="2400" b="1" smtClean="0"/>
              <a:t>”</a:t>
            </a:r>
            <a:r>
              <a:rPr lang="zh-CN" altLang="en-US" sz="2400" b="1" smtClean="0">
                <a:latin typeface="宋体" panose="02010600030101010101" pitchFamily="2" charset="-122"/>
              </a:rPr>
              <a:t>的外部项。如果漏画这个外部项，</a:t>
            </a:r>
            <a:r>
              <a:rPr lang="zh-CN" altLang="en-US" sz="2400" b="1" smtClean="0"/>
              <a:t>“</a:t>
            </a:r>
            <a:r>
              <a:rPr lang="zh-CN" altLang="en-US" sz="2400" b="1" smtClean="0">
                <a:latin typeface="宋体" panose="02010600030101010101" pitchFamily="2" charset="-122"/>
              </a:rPr>
              <a:t>进书通知</a:t>
            </a:r>
            <a:r>
              <a:rPr lang="zh-CN" altLang="en-US" sz="2400" b="1" smtClean="0"/>
              <a:t>”</a:t>
            </a:r>
            <a:r>
              <a:rPr lang="zh-CN" altLang="en-US" sz="2400" b="1" smtClean="0">
                <a:latin typeface="宋体" panose="02010600030101010101" pitchFamily="2" charset="-122"/>
              </a:rPr>
              <a:t>便将成为无</a:t>
            </a:r>
            <a:r>
              <a:rPr lang="zh-CN" altLang="en-US" sz="2400" b="1" smtClean="0"/>
              <a:t>“</a:t>
            </a:r>
            <a:r>
              <a:rPr lang="zh-CN" altLang="en-US" sz="2400" b="1" smtClean="0">
                <a:latin typeface="宋体" panose="02010600030101010101" pitchFamily="2" charset="-122"/>
              </a:rPr>
              <a:t>的</a:t>
            </a:r>
            <a:r>
              <a:rPr lang="zh-CN" altLang="en-US" sz="2400" b="1" smtClean="0"/>
              <a:t>”</a:t>
            </a:r>
            <a:r>
              <a:rPr lang="zh-CN" altLang="en-US" sz="2400" b="1" smtClean="0">
                <a:latin typeface="宋体" panose="02010600030101010101" pitchFamily="2" charset="-122"/>
              </a:rPr>
              <a:t>之</a:t>
            </a:r>
            <a:r>
              <a:rPr lang="zh-CN" altLang="en-US" sz="2400" b="1" smtClean="0"/>
              <a:t>“</a:t>
            </a:r>
            <a:r>
              <a:rPr lang="zh-CN" altLang="en-US" sz="2400" b="1" smtClean="0">
                <a:latin typeface="宋体" panose="02010600030101010101" pitchFamily="2" charset="-122"/>
              </a:rPr>
              <a:t>矢</a:t>
            </a:r>
            <a:r>
              <a:rPr lang="zh-CN" altLang="en-US" sz="2400" b="1" smtClean="0"/>
              <a:t>”</a:t>
            </a:r>
            <a:r>
              <a:rPr lang="zh-CN" altLang="en-US" sz="2400" b="1" smtClean="0">
                <a:latin typeface="宋体" panose="02010600030101010101" pitchFamily="2" charset="-122"/>
              </a:rPr>
              <a:t>。</a:t>
            </a:r>
            <a:r>
              <a:rPr lang="zh-CN" altLang="en-US" sz="2400" smtClean="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4D2062E-4732-4E5B-BE21-D4C9EF4CE944}" type="slidenum">
              <a:rPr lang="en-US" altLang="zh-CN" sz="1400" smtClean="0"/>
              <a:pPr>
                <a:spcBef>
                  <a:spcPct val="0"/>
                </a:spcBef>
                <a:buFontTx/>
                <a:buNone/>
              </a:pPr>
              <a:t>23</a:t>
            </a:fld>
            <a:endParaRPr lang="en-US" altLang="zh-CN" sz="1400" smtClean="0"/>
          </a:p>
        </p:txBody>
      </p:sp>
      <p:sp>
        <p:nvSpPr>
          <p:cNvPr id="49155" name="Rectangle 3"/>
          <p:cNvSpPr>
            <a:spLocks noGrp="1" noChangeArrowheads="1"/>
          </p:cNvSpPr>
          <p:nvPr>
            <p:ph type="body" idx="1"/>
          </p:nvPr>
        </p:nvSpPr>
        <p:spPr>
          <a:xfrm>
            <a:off x="0" y="457200"/>
            <a:ext cx="9144000" cy="5638800"/>
          </a:xfrm>
        </p:spPr>
        <p:txBody>
          <a:bodyPr/>
          <a:lstStyle/>
          <a:p>
            <a:pPr algn="just" eaLnBrk="1" hangingPunct="1">
              <a:buFontTx/>
              <a:buNone/>
            </a:pPr>
            <a:r>
              <a:rPr lang="en-US" altLang="zh-CN" sz="2800" b="1" smtClean="0">
                <a:latin typeface="宋体" panose="02010600030101010101" pitchFamily="2" charset="-122"/>
                <a:cs typeface="Times New Roman" panose="02020603050405020304" pitchFamily="18" charset="0"/>
              </a:rPr>
              <a:t>  </a:t>
            </a:r>
            <a:r>
              <a:rPr lang="en-US" altLang="zh-CN" sz="2400" b="1" u="sng" smtClean="0">
                <a:solidFill>
                  <a:srgbClr val="3333FF"/>
                </a:solidFill>
                <a:latin typeface="宋体" panose="02010600030101010101" pitchFamily="2" charset="-122"/>
                <a:cs typeface="Times New Roman" panose="02020603050405020304" pitchFamily="18" charset="0"/>
              </a:rPr>
              <a:t>③</a:t>
            </a:r>
            <a:r>
              <a:rPr lang="en-US" altLang="zh-CN" sz="2800" b="1" u="sng" smtClean="0">
                <a:solidFill>
                  <a:srgbClr val="3333FF"/>
                </a:solidFill>
                <a:latin typeface="宋体" panose="02010600030101010101" pitchFamily="2" charset="-122"/>
                <a:cs typeface="Times New Roman" panose="02020603050405020304" pitchFamily="18" charset="0"/>
              </a:rPr>
              <a:t>  </a:t>
            </a:r>
            <a:r>
              <a:rPr lang="zh-CN" altLang="en-US" sz="2400" b="1" u="sng" smtClean="0">
                <a:solidFill>
                  <a:srgbClr val="3333FF"/>
                </a:solidFill>
                <a:latin typeface="宋体" panose="02010600030101010101" pitchFamily="2" charset="-122"/>
                <a:cs typeface="Times New Roman" panose="02020603050405020304" pitchFamily="18" charset="0"/>
              </a:rPr>
              <a:t>掌握分解的速度。</a:t>
            </a:r>
            <a:r>
              <a:rPr lang="zh-CN" altLang="en-US" sz="2400" b="1" smtClean="0">
                <a:latin typeface="宋体" panose="02010600030101010101" pitchFamily="2" charset="-122"/>
                <a:cs typeface="Times New Roman" panose="02020603050405020304" pitchFamily="18" charset="0"/>
              </a:rPr>
              <a:t>分解是一个逐步细化的过程。通常在上层可分解快一些，下层应慢一些，因为愈接近下层功能愈具体，分解太快会增加用户理解的困难。同一图中的各个加工，分解的步子应大致均匀，保持同步扩展。每一加工每次可分为</a:t>
            </a:r>
            <a:r>
              <a:rPr lang="en-US" altLang="zh-CN" sz="2400" b="1" smtClean="0">
                <a:latin typeface="宋体" panose="02010600030101010101" pitchFamily="2" charset="-122"/>
                <a:cs typeface="Times New Roman" panose="02020603050405020304" pitchFamily="18" charset="0"/>
              </a:rPr>
              <a:t>2</a:t>
            </a:r>
            <a:r>
              <a:rPr lang="zh-CN" altLang="en-US" sz="2400" b="1" smtClean="0">
                <a:latin typeface="宋体" panose="02010600030101010101" pitchFamily="2" charset="-122"/>
                <a:cs typeface="Times New Roman" panose="02020603050405020304" pitchFamily="18" charset="0"/>
              </a:rPr>
              <a:t>－</a:t>
            </a:r>
            <a:r>
              <a:rPr lang="en-US" altLang="zh-CN" sz="2400" b="1" smtClean="0">
                <a:latin typeface="宋体" panose="02010600030101010101" pitchFamily="2" charset="-122"/>
                <a:cs typeface="Times New Roman" panose="02020603050405020304" pitchFamily="18" charset="0"/>
              </a:rPr>
              <a:t>6</a:t>
            </a:r>
            <a:r>
              <a:rPr lang="zh-CN" altLang="en-US" sz="2400" b="1" smtClean="0">
                <a:latin typeface="宋体" panose="02010600030101010101" pitchFamily="2" charset="-122"/>
                <a:cs typeface="Times New Roman" panose="02020603050405020304" pitchFamily="18" charset="0"/>
              </a:rPr>
              <a:t>个子加工，最多不要超出</a:t>
            </a:r>
            <a:r>
              <a:rPr lang="en-US" altLang="zh-CN" sz="2400" b="1" smtClean="0">
                <a:latin typeface="宋体" panose="02010600030101010101" pitchFamily="2" charset="-122"/>
                <a:cs typeface="Times New Roman" panose="02020603050405020304" pitchFamily="18" charset="0"/>
              </a:rPr>
              <a:t>8</a:t>
            </a:r>
            <a:r>
              <a:rPr lang="zh-CN" altLang="en-US" sz="2400" b="1" smtClean="0">
                <a:latin typeface="宋体" panose="02010600030101010101" pitchFamily="2" charset="-122"/>
                <a:cs typeface="Times New Roman" panose="02020603050405020304" pitchFamily="18" charset="0"/>
              </a:rPr>
              <a:t>个。</a:t>
            </a:r>
            <a:endParaRPr lang="zh-CN" altLang="en-US" sz="2400" smtClean="0">
              <a:latin typeface="宋体" panose="02010600030101010101" pitchFamily="2" charset="-122"/>
              <a:cs typeface="Times New Roman" panose="02020603050405020304" pitchFamily="18" charset="0"/>
            </a:endParaRPr>
          </a:p>
          <a:p>
            <a:pPr algn="just" eaLnBrk="1" hangingPunct="1">
              <a:buFontTx/>
              <a:buNone/>
            </a:pPr>
            <a:r>
              <a:rPr lang="zh-CN" altLang="en-US" sz="2400" b="1" smtClean="0">
                <a:latin typeface="宋体" panose="02010600030101010101" pitchFamily="2" charset="-122"/>
              </a:rPr>
              <a:t>  </a:t>
            </a:r>
            <a:r>
              <a:rPr lang="zh-CN" altLang="en-US" sz="2400" b="1" u="sng" smtClean="0">
                <a:solidFill>
                  <a:srgbClr val="3333FF"/>
                </a:solidFill>
                <a:latin typeface="宋体" panose="02010600030101010101" pitchFamily="2" charset="-122"/>
              </a:rPr>
              <a:t>④   遵守加工编号规则。</a:t>
            </a:r>
            <a:r>
              <a:rPr lang="zh-CN" altLang="en-US" sz="2400" b="1" smtClean="0">
                <a:latin typeface="宋体" panose="02010600030101010101" pitchFamily="2" charset="-122"/>
              </a:rPr>
              <a:t>顶层加工不编号。第二层的加工编为</a:t>
            </a:r>
            <a:r>
              <a:rPr lang="en-US" altLang="zh-CN" sz="2400" b="1" smtClean="0">
                <a:latin typeface="宋体" panose="02010600030101010101" pitchFamily="2" charset="-122"/>
              </a:rPr>
              <a:t>1</a:t>
            </a:r>
            <a:r>
              <a:rPr lang="zh-CN" altLang="en-US" sz="2400" b="1" smtClean="0">
                <a:latin typeface="宋体" panose="02010600030101010101" pitchFamily="2" charset="-122"/>
              </a:rPr>
              <a:t>，</a:t>
            </a:r>
            <a:r>
              <a:rPr lang="en-US" altLang="zh-CN" sz="2400" b="1" smtClean="0">
                <a:latin typeface="宋体" panose="02010600030101010101" pitchFamily="2" charset="-122"/>
              </a:rPr>
              <a:t>2</a:t>
            </a:r>
            <a:r>
              <a:rPr lang="zh-CN" altLang="en-US" sz="2400" b="1" smtClean="0">
                <a:latin typeface="宋体" panose="02010600030101010101" pitchFamily="2" charset="-122"/>
              </a:rPr>
              <a:t>，</a:t>
            </a:r>
            <a:r>
              <a:rPr lang="en-US" altLang="zh-CN" sz="2400" b="1" smtClean="0">
                <a:latin typeface="宋体" panose="02010600030101010101" pitchFamily="2" charset="-122"/>
              </a:rPr>
              <a:t>3</a:t>
            </a:r>
            <a:r>
              <a:rPr lang="zh-CN" altLang="en-US" sz="2400" b="1" smtClean="0">
                <a:latin typeface="宋体" panose="02010600030101010101" pitchFamily="2" charset="-122"/>
              </a:rPr>
              <a:t>，</a:t>
            </a:r>
            <a:r>
              <a:rPr lang="en-US" altLang="zh-CN" sz="2400" b="1" smtClean="0"/>
              <a:t>…</a:t>
            </a:r>
            <a:r>
              <a:rPr lang="zh-CN" altLang="en-US" sz="2400" b="1" smtClean="0">
                <a:latin typeface="宋体" panose="02010600030101010101" pitchFamily="2" charset="-122"/>
              </a:rPr>
              <a:t>，</a:t>
            </a:r>
            <a:r>
              <a:rPr lang="en-US" altLang="zh-CN" sz="2400" b="1" smtClean="0">
                <a:latin typeface="宋体" panose="02010600030101010101" pitchFamily="2" charset="-122"/>
              </a:rPr>
              <a:t>n</a:t>
            </a:r>
            <a:r>
              <a:rPr lang="zh-CN" altLang="en-US" sz="2400" b="1" smtClean="0">
                <a:latin typeface="宋体" panose="02010600030101010101" pitchFamily="2" charset="-122"/>
              </a:rPr>
              <a:t>号。第三层编为</a:t>
            </a:r>
            <a:r>
              <a:rPr lang="en-US" altLang="zh-CN" sz="2400" b="1" smtClean="0">
                <a:latin typeface="宋体" panose="02010600030101010101" pitchFamily="2" charset="-122"/>
              </a:rPr>
              <a:t>1.1</a:t>
            </a:r>
            <a:r>
              <a:rPr lang="zh-CN" altLang="en-US" sz="2400" b="1" smtClean="0">
                <a:latin typeface="宋体" panose="02010600030101010101" pitchFamily="2" charset="-122"/>
              </a:rPr>
              <a:t>，</a:t>
            </a:r>
            <a:r>
              <a:rPr lang="en-US" altLang="zh-CN" sz="2400" b="1" smtClean="0">
                <a:latin typeface="宋体" panose="02010600030101010101" pitchFamily="2" charset="-122"/>
              </a:rPr>
              <a:t>1.2,1.3,</a:t>
            </a:r>
            <a:r>
              <a:rPr lang="en-US" altLang="zh-CN" sz="2400" b="1" smtClean="0"/>
              <a:t>…</a:t>
            </a:r>
            <a:r>
              <a:rPr lang="zh-CN" altLang="en-US" sz="2400" b="1" smtClean="0">
                <a:latin typeface="宋体" panose="02010600030101010101" pitchFamily="2" charset="-122"/>
              </a:rPr>
              <a:t>，</a:t>
            </a:r>
            <a:r>
              <a:rPr lang="en-US" altLang="zh-CN" sz="2400" b="1" smtClean="0">
                <a:latin typeface="宋体" panose="02010600030101010101" pitchFamily="2" charset="-122"/>
              </a:rPr>
              <a:t>n.1</a:t>
            </a:r>
            <a:r>
              <a:rPr lang="zh-CN" altLang="en-US" sz="2400" b="1" smtClean="0">
                <a:latin typeface="宋体" panose="02010600030101010101" pitchFamily="2" charset="-122"/>
              </a:rPr>
              <a:t>，</a:t>
            </a:r>
            <a:r>
              <a:rPr lang="en-US" altLang="zh-CN" sz="2400" b="1" smtClean="0">
                <a:latin typeface="宋体" panose="02010600030101010101" pitchFamily="2" charset="-122"/>
              </a:rPr>
              <a:t>n.2,n.3</a:t>
            </a:r>
            <a:r>
              <a:rPr lang="zh-CN" altLang="en-US" sz="2400" b="1" smtClean="0">
                <a:latin typeface="宋体" panose="02010600030101010101" pitchFamily="2" charset="-122"/>
              </a:rPr>
              <a:t>，</a:t>
            </a:r>
            <a:r>
              <a:rPr lang="en-US" altLang="zh-CN" sz="2400" b="1" smtClean="0"/>
              <a:t>…</a:t>
            </a:r>
            <a:r>
              <a:rPr lang="zh-CN" altLang="en-US" sz="2400" b="1" smtClean="0">
                <a:latin typeface="宋体" panose="02010600030101010101" pitchFamily="2" charset="-122"/>
              </a:rPr>
              <a:t>等号，以此类推。与此相应，各层</a:t>
            </a:r>
            <a:r>
              <a:rPr lang="en-US" altLang="zh-CN" sz="2400" b="1" smtClean="0">
                <a:latin typeface="宋体" panose="02010600030101010101" pitchFamily="2" charset="-122"/>
              </a:rPr>
              <a:t>DFD</a:t>
            </a:r>
            <a:r>
              <a:rPr lang="zh-CN" altLang="en-US" sz="2400" b="1" smtClean="0">
                <a:latin typeface="宋体" panose="02010600030101010101" pitchFamily="2" charset="-122"/>
              </a:rPr>
              <a:t>的编号规则是：顶层</a:t>
            </a:r>
            <a:r>
              <a:rPr lang="en-US" altLang="zh-CN" sz="2400" b="1" smtClean="0">
                <a:latin typeface="宋体" panose="02010600030101010101" pitchFamily="2" charset="-122"/>
              </a:rPr>
              <a:t>DFD</a:t>
            </a:r>
            <a:r>
              <a:rPr lang="zh-CN" altLang="en-US" sz="2400" b="1" smtClean="0">
                <a:latin typeface="宋体" panose="02010600030101010101" pitchFamily="2" charset="-122"/>
              </a:rPr>
              <a:t>图无图号，第二层编为</a:t>
            </a:r>
            <a:r>
              <a:rPr lang="zh-CN" altLang="en-US" sz="2400" b="1" smtClean="0"/>
              <a:t>“</a:t>
            </a:r>
            <a:r>
              <a:rPr lang="zh-CN" altLang="en-US" sz="2400" b="1" smtClean="0">
                <a:latin typeface="宋体" panose="02010600030101010101" pitchFamily="2" charset="-122"/>
              </a:rPr>
              <a:t>图</a:t>
            </a:r>
            <a:r>
              <a:rPr lang="en-US" altLang="zh-CN" sz="2400" b="1" smtClean="0">
                <a:latin typeface="宋体" panose="02010600030101010101" pitchFamily="2" charset="-122"/>
              </a:rPr>
              <a:t>0</a:t>
            </a:r>
            <a:r>
              <a:rPr lang="en-US" altLang="zh-CN" sz="2400" b="1" smtClean="0"/>
              <a:t>”</a:t>
            </a:r>
            <a:r>
              <a:rPr lang="zh-CN" altLang="en-US" sz="2400" b="1" smtClean="0">
                <a:latin typeface="宋体" panose="02010600030101010101" pitchFamily="2" charset="-122"/>
              </a:rPr>
              <a:t>第三层编为</a:t>
            </a:r>
            <a:r>
              <a:rPr lang="zh-CN" altLang="en-US" sz="2400" b="1" smtClean="0"/>
              <a:t>“</a:t>
            </a:r>
            <a:r>
              <a:rPr lang="zh-CN" altLang="en-US" sz="2400" b="1" smtClean="0">
                <a:latin typeface="宋体" panose="02010600030101010101" pitchFamily="2" charset="-122"/>
              </a:rPr>
              <a:t>图</a:t>
            </a:r>
            <a:r>
              <a:rPr lang="en-US" altLang="zh-CN" sz="2400" b="1" smtClean="0">
                <a:latin typeface="宋体" panose="02010600030101010101" pitchFamily="2" charset="-122"/>
              </a:rPr>
              <a:t>1</a:t>
            </a:r>
            <a:r>
              <a:rPr lang="en-US" altLang="zh-CN" sz="2400" b="1" smtClean="0"/>
              <a:t>”</a:t>
            </a:r>
            <a:r>
              <a:rPr lang="zh-CN" altLang="en-US" sz="2400" b="1" smtClean="0">
                <a:latin typeface="宋体" panose="02010600030101010101" pitchFamily="2" charset="-122"/>
              </a:rPr>
              <a:t>，</a:t>
            </a:r>
            <a:r>
              <a:rPr lang="zh-CN" altLang="en-US" sz="2400" b="1" smtClean="0"/>
              <a:t>“</a:t>
            </a:r>
            <a:r>
              <a:rPr lang="zh-CN" altLang="en-US" sz="2400" b="1" smtClean="0">
                <a:latin typeface="宋体" panose="02010600030101010101" pitchFamily="2" charset="-122"/>
              </a:rPr>
              <a:t>图</a:t>
            </a:r>
            <a:r>
              <a:rPr lang="en-US" altLang="zh-CN" sz="2400" b="1" smtClean="0">
                <a:latin typeface="宋体" panose="02010600030101010101" pitchFamily="2" charset="-122"/>
              </a:rPr>
              <a:t>2</a:t>
            </a:r>
            <a:r>
              <a:rPr lang="en-US" altLang="zh-CN" sz="2400" b="1" smtClean="0"/>
              <a:t>”</a:t>
            </a:r>
            <a:r>
              <a:rPr lang="zh-CN" altLang="en-US" sz="2400" b="1" smtClean="0">
                <a:latin typeface="宋体" panose="02010600030101010101" pitchFamily="2" charset="-122"/>
              </a:rPr>
              <a:t>，</a:t>
            </a:r>
            <a:r>
              <a:rPr lang="en-US" altLang="zh-CN" sz="2400" b="1" smtClean="0"/>
              <a:t>……</a:t>
            </a:r>
            <a:r>
              <a:rPr lang="zh-CN" altLang="en-US" sz="2400" b="1" smtClean="0">
                <a:latin typeface="宋体" panose="02010600030101010101" pitchFamily="2" charset="-122"/>
              </a:rPr>
              <a:t>至</a:t>
            </a:r>
            <a:r>
              <a:rPr lang="zh-CN" altLang="en-US" sz="2400" b="1" smtClean="0"/>
              <a:t>“</a:t>
            </a:r>
            <a:r>
              <a:rPr lang="zh-CN" altLang="en-US" sz="2400" b="1" smtClean="0">
                <a:latin typeface="宋体" panose="02010600030101010101" pitchFamily="2" charset="-122"/>
              </a:rPr>
              <a:t>图</a:t>
            </a:r>
            <a:r>
              <a:rPr lang="en-US" altLang="zh-CN" sz="2400" b="1" smtClean="0">
                <a:latin typeface="宋体" panose="02010600030101010101" pitchFamily="2" charset="-122"/>
              </a:rPr>
              <a:t>n</a:t>
            </a:r>
            <a:r>
              <a:rPr lang="en-US" altLang="zh-CN" sz="2400" b="1" smtClean="0"/>
              <a:t>”</a:t>
            </a:r>
            <a:r>
              <a:rPr lang="zh-CN" altLang="en-US" sz="2400" b="1" smtClean="0">
                <a:latin typeface="宋体" panose="02010600030101010101" pitchFamily="2" charset="-122"/>
              </a:rPr>
              <a:t>，如此等等。</a:t>
            </a:r>
            <a:r>
              <a:rPr lang="zh-CN" altLang="en-US" sz="240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179A187-7A5B-4CDA-81DC-40ED82E3B6F8}" type="slidenum">
              <a:rPr lang="en-US" altLang="zh-CN" sz="1400" smtClean="0"/>
              <a:pPr>
                <a:spcBef>
                  <a:spcPct val="0"/>
                </a:spcBef>
                <a:buFontTx/>
                <a:buNone/>
              </a:pPr>
              <a:t>24</a:t>
            </a:fld>
            <a:endParaRPr lang="en-US" altLang="zh-CN" sz="1400" smtClean="0"/>
          </a:p>
        </p:txBody>
      </p:sp>
      <p:sp>
        <p:nvSpPr>
          <p:cNvPr id="51203" name="Rectangle 3"/>
          <p:cNvSpPr>
            <a:spLocks noGrp="1" noChangeArrowheads="1"/>
          </p:cNvSpPr>
          <p:nvPr>
            <p:ph type="body" idx="1"/>
          </p:nvPr>
        </p:nvSpPr>
        <p:spPr>
          <a:xfrm>
            <a:off x="0" y="260350"/>
            <a:ext cx="9144000" cy="6597650"/>
          </a:xfrm>
        </p:spPr>
        <p:txBody>
          <a:bodyPr/>
          <a:lstStyle/>
          <a:p>
            <a:pPr algn="just" eaLnBrk="1" hangingPunct="1">
              <a:lnSpc>
                <a:spcPct val="90000"/>
              </a:lnSpc>
              <a:buFont typeface="Wingdings" panose="05000000000000000000" pitchFamily="2" charset="2"/>
              <a:buChar char="§"/>
            </a:pPr>
            <a:r>
              <a:rPr lang="zh-CN" altLang="en-US" sz="2800" b="1" smtClean="0">
                <a:latin typeface="宋体" panose="02010600030101010101" pitchFamily="2" charset="-122"/>
                <a:cs typeface="Times New Roman" panose="02020603050405020304" pitchFamily="18" charset="0"/>
              </a:rPr>
              <a:t>确定数据定义与加工策略</a:t>
            </a:r>
            <a:endParaRPr lang="zh-CN" altLang="en-US" sz="2800" smtClean="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endParaRPr lang="zh-CN" altLang="en-US" sz="900" b="1" smtClean="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000" b="1" smtClean="0">
                <a:latin typeface="宋体" panose="02010600030101010101" pitchFamily="2" charset="-122"/>
                <a:cs typeface="Times New Roman" panose="02020603050405020304" pitchFamily="18" charset="0"/>
              </a:rPr>
              <a:t>       分层</a:t>
            </a:r>
            <a:r>
              <a:rPr lang="en-US" altLang="zh-CN" sz="2000" b="1" smtClean="0">
                <a:latin typeface="宋体" panose="02010600030101010101" pitchFamily="2" charset="-122"/>
                <a:cs typeface="Times New Roman" panose="02020603050405020304" pitchFamily="18" charset="0"/>
              </a:rPr>
              <a:t>DFD</a:t>
            </a:r>
            <a:r>
              <a:rPr lang="zh-CN" altLang="en-US" sz="2000" b="1" smtClean="0">
                <a:latin typeface="宋体" panose="02010600030101010101" pitchFamily="2" charset="-122"/>
                <a:cs typeface="Times New Roman" panose="02020603050405020304" pitchFamily="18" charset="0"/>
              </a:rPr>
              <a:t>图为整个系统描绘了一个概貌，下一步应该考虑系统的一些细节，例如定义系统的数据、确定加工的策略等问题了。</a:t>
            </a:r>
            <a:endParaRPr lang="en-US" altLang="zh-CN" sz="2000" b="1" smtClean="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000" b="1" smtClean="0">
                <a:latin typeface="宋体" panose="02010600030101010101" pitchFamily="2" charset="-122"/>
                <a:cs typeface="Times New Roman" panose="02020603050405020304" pitchFamily="18" charset="0"/>
              </a:rPr>
              <a:t>       最低一层</a:t>
            </a:r>
            <a:r>
              <a:rPr lang="en-US" altLang="zh-CN" sz="2000" b="1" smtClean="0">
                <a:latin typeface="宋体" panose="02010600030101010101" pitchFamily="2" charset="-122"/>
                <a:cs typeface="Times New Roman" panose="02020603050405020304" pitchFamily="18" charset="0"/>
              </a:rPr>
              <a:t>DFD</a:t>
            </a:r>
            <a:r>
              <a:rPr lang="zh-CN" altLang="en-US" sz="2000" b="1" smtClean="0">
                <a:latin typeface="宋体" panose="02010600030101010101" pitchFamily="2" charset="-122"/>
                <a:cs typeface="Times New Roman" panose="02020603050405020304" pitchFamily="18" charset="0"/>
              </a:rPr>
              <a:t>图包含了系统的全部数据和加工，从哪里开始分析呢？</a:t>
            </a:r>
            <a:r>
              <a:rPr lang="en-US" altLang="zh-CN" sz="2000" b="1" smtClean="0">
                <a:latin typeface="宋体" panose="02010600030101010101" pitchFamily="2" charset="-122"/>
                <a:cs typeface="Times New Roman" panose="02020603050405020304" pitchFamily="18" charset="0"/>
              </a:rPr>
              <a:t>W.Davis</a:t>
            </a:r>
            <a:r>
              <a:rPr lang="zh-CN" altLang="en-US" sz="2000" b="1" smtClean="0">
                <a:latin typeface="宋体" panose="02010600030101010101" pitchFamily="2" charset="-122"/>
                <a:cs typeface="Times New Roman" panose="02020603050405020304" pitchFamily="18" charset="0"/>
              </a:rPr>
              <a:t>认为，一般应该从数据的终点开始。因为终点的数据代表系统的输出，其要求是明确的。由这里开始，沿着</a:t>
            </a:r>
            <a:r>
              <a:rPr lang="en-US" altLang="zh-CN" sz="2000" b="1" smtClean="0">
                <a:latin typeface="宋体" panose="02010600030101010101" pitchFamily="2" charset="-122"/>
                <a:cs typeface="Times New Roman" panose="02020603050405020304" pitchFamily="18" charset="0"/>
              </a:rPr>
              <a:t>DFD</a:t>
            </a:r>
            <a:r>
              <a:rPr lang="zh-CN" altLang="en-US" sz="2000" b="1" smtClean="0">
                <a:latin typeface="宋体" panose="02010600030101010101" pitchFamily="2" charset="-122"/>
                <a:cs typeface="Times New Roman" panose="02020603050405020304" pitchFamily="18" charset="0"/>
              </a:rPr>
              <a:t>图一步步向数据源点回溯，较容易看清数据流中每一个数据项的来龙去脉，有利于减少错误和遗漏。</a:t>
            </a:r>
            <a:endParaRPr lang="zh-CN" altLang="en-US" sz="2000" smtClean="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000" b="1" smtClean="0">
                <a:latin typeface="宋体" panose="02010600030101010101" pitchFamily="2" charset="-122"/>
                <a:cs typeface="Times New Roman" panose="02020603050405020304" pitchFamily="18" charset="0"/>
              </a:rPr>
              <a:t>       以图</a:t>
            </a:r>
            <a:r>
              <a:rPr lang="en-US" altLang="zh-CN" sz="2000" b="1" smtClean="0">
                <a:latin typeface="宋体" panose="02010600030101010101" pitchFamily="2" charset="-122"/>
                <a:cs typeface="Times New Roman" panose="02020603050405020304" pitchFamily="18" charset="0"/>
              </a:rPr>
              <a:t>2</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17</a:t>
            </a:r>
            <a:r>
              <a:rPr lang="zh-CN" altLang="en-US" sz="2000" b="1" smtClean="0">
                <a:latin typeface="宋体" panose="02010600030101010101" pitchFamily="2" charset="-122"/>
                <a:cs typeface="Times New Roman" panose="02020603050405020304" pitchFamily="18" charset="0"/>
              </a:rPr>
              <a:t>为例，</a:t>
            </a:r>
            <a:r>
              <a:rPr lang="zh-CN" altLang="en-US" sz="2000" b="1" smtClean="0">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领书单</a:t>
            </a:r>
            <a:r>
              <a:rPr lang="zh-CN" altLang="en-US" sz="2000" b="1" smtClean="0">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是系统的主要输出数据流。</a:t>
            </a:r>
            <a:r>
              <a:rPr lang="zh-CN" altLang="en-US" sz="2000" b="1" u="sng" smtClean="0">
                <a:solidFill>
                  <a:srgbClr val="3333FF"/>
                </a:solidFill>
                <a:latin typeface="宋体" panose="02010600030101010101" pitchFamily="2" charset="-122"/>
                <a:cs typeface="Times New Roman" panose="02020603050405020304" pitchFamily="18" charset="0"/>
              </a:rPr>
              <a:t>从向用户的调查中得知</a:t>
            </a:r>
            <a:r>
              <a:rPr lang="zh-CN" altLang="en-US" sz="2000" b="1" smtClean="0">
                <a:latin typeface="宋体" panose="02010600030101010101" pitchFamily="2" charset="-122"/>
                <a:cs typeface="Times New Roman" panose="02020603050405020304" pitchFamily="18" charset="0"/>
              </a:rPr>
              <a:t>，</a:t>
            </a:r>
            <a:r>
              <a:rPr lang="zh-CN" altLang="en-US" sz="2000" b="1" u="sng" smtClean="0">
                <a:solidFill>
                  <a:srgbClr val="3333FF"/>
                </a:solidFill>
                <a:latin typeface="宋体" panose="02010600030101010101" pitchFamily="2" charset="-122"/>
                <a:cs typeface="Times New Roman" panose="02020603050405020304" pitchFamily="18" charset="0"/>
              </a:rPr>
              <a:t>领书单至少应包括</a:t>
            </a:r>
            <a:r>
              <a:rPr lang="zh-CN" altLang="en-US" sz="2000" b="1" u="sng" smtClean="0">
                <a:solidFill>
                  <a:srgbClr val="FF0000"/>
                </a:solidFill>
                <a:latin typeface="宋体" panose="02010600030101010101" pitchFamily="2" charset="-122"/>
                <a:cs typeface="Times New Roman" panose="02020603050405020304" pitchFamily="18" charset="0"/>
              </a:rPr>
              <a:t>学号、姓名、书号和数量</a:t>
            </a:r>
            <a:r>
              <a:rPr lang="en-US" altLang="zh-CN" sz="2000" b="1" u="sng" smtClean="0">
                <a:solidFill>
                  <a:srgbClr val="3333FF"/>
                </a:solidFill>
                <a:latin typeface="宋体" panose="02010600030101010101" pitchFamily="2" charset="-122"/>
                <a:cs typeface="Times New Roman" panose="02020603050405020304" pitchFamily="18" charset="0"/>
              </a:rPr>
              <a:t>4</a:t>
            </a:r>
            <a:r>
              <a:rPr lang="zh-CN" altLang="en-US" sz="2000" b="1" u="sng" smtClean="0">
                <a:solidFill>
                  <a:srgbClr val="3333FF"/>
                </a:solidFill>
                <a:latin typeface="宋体" panose="02010600030101010101" pitchFamily="2" charset="-122"/>
                <a:cs typeface="Times New Roman" panose="02020603050405020304" pitchFamily="18" charset="0"/>
              </a:rPr>
              <a:t>个数据项</a:t>
            </a:r>
            <a:r>
              <a:rPr lang="zh-CN" altLang="en-US" sz="2000" b="1" smtClean="0">
                <a:latin typeface="宋体" panose="02010600030101010101" pitchFamily="2" charset="-122"/>
                <a:cs typeface="Times New Roman" panose="02020603050405020304" pitchFamily="18" charset="0"/>
              </a:rPr>
              <a:t>。而它的源数据流，图中第</a:t>
            </a:r>
            <a:r>
              <a:rPr lang="en-US" altLang="zh-CN" sz="2000" b="1" smtClean="0">
                <a:latin typeface="宋体" panose="02010600030101010101" pitchFamily="2" charset="-122"/>
                <a:cs typeface="Times New Roman" panose="02020603050405020304" pitchFamily="18" charset="0"/>
              </a:rPr>
              <a:t>1.3</a:t>
            </a:r>
            <a:r>
              <a:rPr lang="zh-CN" altLang="en-US" sz="2000" b="1" smtClean="0">
                <a:latin typeface="宋体" panose="02010600030101010101" pitchFamily="2" charset="-122"/>
                <a:cs typeface="Times New Roman" panose="02020603050405020304" pitchFamily="18" charset="0"/>
              </a:rPr>
              <a:t>框的输入数据流的组成是：</a:t>
            </a:r>
            <a:endParaRPr lang="zh-CN" altLang="en-US" sz="2000" smtClean="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000" b="1" smtClean="0">
                <a:latin typeface="宋体" panose="02010600030101010101" pitchFamily="2" charset="-122"/>
                <a:cs typeface="Times New Roman" panose="02020603050405020304" pitchFamily="18" charset="0"/>
              </a:rPr>
              <a:t>       发票</a:t>
            </a:r>
            <a:r>
              <a:rPr lang="en-US" altLang="zh-CN" sz="2000" b="1" smtClean="0">
                <a:latin typeface="宋体" panose="02010600030101010101" pitchFamily="2" charset="-122"/>
                <a:cs typeface="Times New Roman" panose="02020603050405020304" pitchFamily="18" charset="0"/>
              </a:rPr>
              <a:t>=</a:t>
            </a:r>
            <a:r>
              <a:rPr lang="zh-CN" altLang="en-US" sz="2000" b="1" smtClean="0">
                <a:solidFill>
                  <a:srgbClr val="FF0000"/>
                </a:solidFill>
                <a:latin typeface="宋体" panose="02010600030101010101" pitchFamily="2" charset="-122"/>
                <a:cs typeface="Times New Roman" panose="02020603050405020304" pitchFamily="18" charset="0"/>
              </a:rPr>
              <a:t>学号</a:t>
            </a:r>
            <a:r>
              <a:rPr lang="zh-CN" altLang="en-US" sz="2000" b="1" smtClean="0">
                <a:solidFill>
                  <a:srgbClr val="3333FF"/>
                </a:solidFill>
                <a:latin typeface="宋体" panose="02010600030101010101" pitchFamily="2" charset="-122"/>
                <a:cs typeface="Times New Roman" panose="02020603050405020304" pitchFamily="18" charset="0"/>
              </a:rPr>
              <a:t>＋</a:t>
            </a:r>
            <a:r>
              <a:rPr lang="zh-CN" altLang="en-US" sz="2000" b="1" smtClean="0">
                <a:solidFill>
                  <a:srgbClr val="FF0000"/>
                </a:solidFill>
                <a:latin typeface="宋体" panose="02010600030101010101" pitchFamily="2" charset="-122"/>
                <a:cs typeface="Times New Roman" panose="02020603050405020304" pitchFamily="18" charset="0"/>
              </a:rPr>
              <a:t>姓名</a:t>
            </a:r>
            <a:r>
              <a:rPr lang="zh-CN" altLang="en-US" sz="2000" b="1" smtClean="0">
                <a:latin typeface="宋体" panose="02010600030101010101" pitchFamily="2" charset="-122"/>
                <a:cs typeface="Times New Roman" panose="02020603050405020304" pitchFamily="18" charset="0"/>
              </a:rPr>
              <a:t>＋｛</a:t>
            </a:r>
            <a:r>
              <a:rPr lang="zh-CN" altLang="en-US" sz="2000" b="1" smtClean="0">
                <a:solidFill>
                  <a:srgbClr val="FF0000"/>
                </a:solidFill>
                <a:latin typeface="宋体" panose="02010600030101010101" pitchFamily="2" charset="-122"/>
                <a:cs typeface="Times New Roman" panose="02020603050405020304" pitchFamily="18" charset="0"/>
              </a:rPr>
              <a:t>书号</a:t>
            </a:r>
            <a:r>
              <a:rPr lang="zh-CN" altLang="en-US" sz="2000" b="1" smtClean="0">
                <a:latin typeface="宋体" panose="02010600030101010101" pitchFamily="2" charset="-122"/>
                <a:cs typeface="Times New Roman" panose="02020603050405020304" pitchFamily="18" charset="0"/>
              </a:rPr>
              <a:t>＋单价＋</a:t>
            </a:r>
            <a:r>
              <a:rPr lang="zh-CN" altLang="en-US" sz="2000" b="1" smtClean="0">
                <a:solidFill>
                  <a:srgbClr val="FF0000"/>
                </a:solidFill>
                <a:latin typeface="宋体" panose="02010600030101010101" pitchFamily="2" charset="-122"/>
                <a:cs typeface="Times New Roman" panose="02020603050405020304" pitchFamily="18" charset="0"/>
              </a:rPr>
              <a:t>数量</a:t>
            </a:r>
            <a:r>
              <a:rPr lang="en-US" altLang="zh-CN" sz="2000" b="1" smtClean="0">
                <a:latin typeface="宋体" panose="02010600030101010101" pitchFamily="2" charset="-122"/>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总价｝＋书费合计。</a:t>
            </a:r>
            <a:endParaRPr lang="zh-CN" altLang="en-US" sz="2000" smtClean="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000" b="1" smtClean="0">
                <a:latin typeface="宋体" panose="02010600030101010101" pitchFamily="2" charset="-122"/>
                <a:cs typeface="Times New Roman" panose="02020603050405020304" pitchFamily="18" charset="0"/>
              </a:rPr>
              <a:t>       可见领书单中的全部内容，都能在发票中找到。框</a:t>
            </a:r>
            <a:r>
              <a:rPr lang="en-US" altLang="zh-CN" sz="2000" b="1" smtClean="0">
                <a:latin typeface="宋体" panose="02010600030101010101" pitchFamily="2" charset="-122"/>
                <a:cs typeface="Times New Roman" panose="02020603050405020304" pitchFamily="18" charset="0"/>
              </a:rPr>
              <a:t>1.3</a:t>
            </a:r>
            <a:r>
              <a:rPr lang="zh-CN" altLang="en-US" sz="2000" b="1" smtClean="0">
                <a:latin typeface="宋体" panose="02010600030101010101" pitchFamily="2" charset="-122"/>
                <a:cs typeface="Times New Roman" panose="02020603050405020304" pitchFamily="18" charset="0"/>
              </a:rPr>
              <a:t>的策略之一，就是从发票中选择有用的数据项写入领书单。其次，该框还要登记售书；防止学生重复购买，所以</a:t>
            </a:r>
            <a:r>
              <a:rPr lang="zh-CN" altLang="en-US" sz="2000" b="1" smtClean="0">
                <a:solidFill>
                  <a:schemeClr val="accent2"/>
                </a:solidFill>
                <a:latin typeface="宋体" panose="02010600030101010101" pitchFamily="2" charset="-122"/>
                <a:cs typeface="Times New Roman" panose="02020603050405020304" pitchFamily="18" charset="0"/>
              </a:rPr>
              <a:t>售书登记表（</a:t>
            </a:r>
            <a:r>
              <a:rPr lang="en-US" altLang="zh-CN" sz="2000" b="1" smtClean="0">
                <a:solidFill>
                  <a:schemeClr val="accent2"/>
                </a:solidFill>
                <a:latin typeface="宋体" panose="02010600030101010101" pitchFamily="2" charset="-122"/>
                <a:cs typeface="Times New Roman" panose="02020603050405020304" pitchFamily="18" charset="0"/>
              </a:rPr>
              <a:t>F4</a:t>
            </a:r>
            <a:r>
              <a:rPr lang="zh-CN" altLang="en-US" sz="2000" b="1" smtClean="0">
                <a:solidFill>
                  <a:schemeClr val="accent2"/>
                </a:solidFill>
                <a:latin typeface="宋体" panose="02010600030101010101" pitchFamily="2" charset="-122"/>
                <a:cs typeface="Times New Roman" panose="02020603050405020304" pitchFamily="18" charset="0"/>
              </a:rPr>
              <a:t>）的组成应与领书单的组成相同</a:t>
            </a:r>
            <a:r>
              <a:rPr lang="zh-CN" altLang="en-US" sz="2000" b="1" smtClean="0">
                <a:latin typeface="宋体" panose="02010600030101010101" pitchFamily="2" charset="-122"/>
                <a:cs typeface="Times New Roman" panose="02020603050405020304" pitchFamily="18" charset="0"/>
              </a:rPr>
              <a:t>。再往前回溯是第</a:t>
            </a:r>
            <a:r>
              <a:rPr lang="en-US" altLang="zh-CN" sz="2000" b="1" smtClean="0">
                <a:latin typeface="宋体" panose="02010600030101010101" pitchFamily="2" charset="-122"/>
                <a:cs typeface="Times New Roman" panose="02020603050405020304" pitchFamily="18" charset="0"/>
              </a:rPr>
              <a:t>1.2</a:t>
            </a:r>
            <a:r>
              <a:rPr lang="zh-CN" altLang="en-US" sz="2000" b="1" smtClean="0">
                <a:latin typeface="宋体" panose="02010600030101010101" pitchFamily="2" charset="-122"/>
                <a:cs typeface="Times New Roman" panose="02020603050405020304" pitchFamily="18" charset="0"/>
              </a:rPr>
              <a:t>框，输入这个框的</a:t>
            </a:r>
            <a:r>
              <a:rPr lang="zh-CN" altLang="en-US" sz="2000" b="1" smtClean="0">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有效购书单</a:t>
            </a:r>
            <a:r>
              <a:rPr lang="zh-CN" altLang="en-US" sz="2000" b="1" smtClean="0">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的组成内容是。</a:t>
            </a:r>
            <a:endParaRPr lang="zh-CN" altLang="en-US" sz="2000" smtClean="0">
              <a:latin typeface="宋体" panose="02010600030101010101" pitchFamily="2" charset="-122"/>
              <a:cs typeface="Times New Roman" panose="02020603050405020304" pitchFamily="18" charset="0"/>
            </a:endParaRPr>
          </a:p>
          <a:p>
            <a:pPr eaLnBrk="1" hangingPunct="1">
              <a:lnSpc>
                <a:spcPct val="90000"/>
              </a:lnSpc>
              <a:buFont typeface="Wingdings" panose="05000000000000000000" pitchFamily="2" charset="2"/>
              <a:buNone/>
            </a:pPr>
            <a:r>
              <a:rPr lang="zh-CN" altLang="en-US" sz="2000" b="1" smtClean="0">
                <a:latin typeface="宋体" panose="02010600030101010101" pitchFamily="2" charset="-122"/>
              </a:rPr>
              <a:t>       有效购书单</a:t>
            </a:r>
            <a:r>
              <a:rPr lang="en-US" altLang="zh-CN" sz="2000" b="1" smtClean="0">
                <a:latin typeface="宋体" panose="02010600030101010101" pitchFamily="2" charset="-122"/>
              </a:rPr>
              <a:t>=</a:t>
            </a:r>
            <a:r>
              <a:rPr lang="zh-CN" altLang="en-US" sz="2000" b="1" smtClean="0">
                <a:latin typeface="宋体" panose="02010600030101010101" pitchFamily="2" charset="-122"/>
              </a:rPr>
              <a:t>学号＋姓名＋｛书号＋数量｝</a:t>
            </a:r>
            <a:r>
              <a:rPr lang="zh-CN" altLang="en-US" sz="2000" smtClean="0"/>
              <a:t> </a:t>
            </a:r>
            <a:endParaRPr lang="en-US" altLang="zh-CN" sz="2000" smtClean="0"/>
          </a:p>
          <a:p>
            <a:pPr eaLnBrk="1" hangingPunct="1">
              <a:lnSpc>
                <a:spcPct val="90000"/>
              </a:lnSpc>
              <a:buFont typeface="Wingdings" panose="05000000000000000000" pitchFamily="2" charset="2"/>
              <a:buNone/>
            </a:pPr>
            <a:r>
              <a:rPr lang="en-US" altLang="zh-CN" sz="2000" smtClean="0"/>
              <a:t>              </a:t>
            </a:r>
            <a:r>
              <a:rPr lang="zh-CN" altLang="en-US" sz="2000" b="1" smtClean="0">
                <a:solidFill>
                  <a:srgbClr val="FF0000"/>
                </a:solidFill>
              </a:rPr>
              <a:t>从中可以看出，发票的构成，除了有效购书单之外，还有教材存量表的数据，另外还有本地计算的结果。</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236EC56-9DC0-46BD-81D4-D950B3263CF0}" type="slidenum">
              <a:rPr lang="en-US" altLang="zh-CN" sz="1400" smtClean="0"/>
              <a:pPr>
                <a:spcBef>
                  <a:spcPct val="0"/>
                </a:spcBef>
                <a:buFontTx/>
                <a:buNone/>
              </a:pPr>
              <a:t>25</a:t>
            </a:fld>
            <a:endParaRPr lang="en-US" altLang="zh-CN" sz="1400" smtClean="0"/>
          </a:p>
        </p:txBody>
      </p:sp>
      <p:sp>
        <p:nvSpPr>
          <p:cNvPr id="53251" name="Rectangle 3"/>
          <p:cNvSpPr>
            <a:spLocks noGrp="1" noChangeArrowheads="1"/>
          </p:cNvSpPr>
          <p:nvPr>
            <p:ph type="body" idx="1"/>
          </p:nvPr>
        </p:nvSpPr>
        <p:spPr>
          <a:xfrm>
            <a:off x="0" y="457200"/>
            <a:ext cx="9144000" cy="5995988"/>
          </a:xfrm>
        </p:spPr>
        <p:txBody>
          <a:bodyPr/>
          <a:lstStyle/>
          <a:p>
            <a:pPr algn="just" eaLnBrk="1" hangingPunct="1">
              <a:buFontTx/>
              <a:buNone/>
            </a:pPr>
            <a:r>
              <a:rPr lang="en-US" altLang="zh-CN" sz="2000" b="1" smtClean="0">
                <a:latin typeface="宋体" panose="02010600030101010101" pitchFamily="2" charset="-122"/>
                <a:cs typeface="Times New Roman" panose="02020603050405020304" pitchFamily="18" charset="0"/>
              </a:rPr>
              <a:t>       </a:t>
            </a:r>
            <a:r>
              <a:rPr lang="zh-CN" altLang="en-US" sz="2000" b="1" smtClean="0">
                <a:latin typeface="宋体" panose="02010600030101010101" pitchFamily="2" charset="-122"/>
                <a:cs typeface="Times New Roman" panose="02020603050405020304" pitchFamily="18" charset="0"/>
              </a:rPr>
              <a:t>与发票的组成比较，它缺少单价、总价和书费合计等</a:t>
            </a:r>
            <a:r>
              <a:rPr lang="en-US" altLang="zh-CN" sz="2000" b="1" smtClean="0">
                <a:latin typeface="宋体" panose="02010600030101010101" pitchFamily="2" charset="-122"/>
                <a:cs typeface="Times New Roman" panose="02020603050405020304" pitchFamily="18" charset="0"/>
              </a:rPr>
              <a:t>3</a:t>
            </a:r>
            <a:r>
              <a:rPr lang="zh-CN" altLang="en-US" sz="2000" b="1" smtClean="0">
                <a:latin typeface="宋体" panose="02010600030101010101" pitchFamily="2" charset="-122"/>
                <a:cs typeface="Times New Roman" panose="02020603050405020304" pitchFamily="18" charset="0"/>
              </a:rPr>
              <a:t>个数据项。显然，第</a:t>
            </a:r>
            <a:r>
              <a:rPr lang="en-US" altLang="zh-CN" sz="2000" b="1" smtClean="0">
                <a:latin typeface="宋体" panose="02010600030101010101" pitchFamily="2" charset="-122"/>
                <a:cs typeface="Times New Roman" panose="02020603050405020304" pitchFamily="18" charset="0"/>
              </a:rPr>
              <a:t>1.2</a:t>
            </a:r>
            <a:r>
              <a:rPr lang="zh-CN" altLang="en-US" sz="2000" b="1" smtClean="0">
                <a:latin typeface="宋体" panose="02010600030101010101" pitchFamily="2" charset="-122"/>
                <a:cs typeface="Times New Roman" panose="02020603050405020304" pitchFamily="18" charset="0"/>
              </a:rPr>
              <a:t>框在开出发票前，必须先计算每种书的总价和所有售书的合计书费。</a:t>
            </a:r>
            <a:r>
              <a:rPr lang="zh-CN" altLang="en-US" sz="2000" b="1" smtClean="0">
                <a:solidFill>
                  <a:srgbClr val="3333FF"/>
                </a:solidFill>
                <a:latin typeface="宋体" panose="02010600030101010101" pitchFamily="2" charset="-122"/>
                <a:cs typeface="Times New Roman" panose="02020603050405020304" pitchFamily="18" charset="0"/>
              </a:rPr>
              <a:t>但“单价”从哪里得来呢？</a:t>
            </a:r>
            <a:r>
              <a:rPr lang="zh-CN" altLang="en-US" sz="2000" b="1" smtClean="0">
                <a:latin typeface="宋体" panose="02010600030101010101" pitchFamily="2" charset="-122"/>
                <a:cs typeface="Times New Roman" panose="02020603050405020304" pitchFamily="18" charset="0"/>
              </a:rPr>
              <a:t>在图</a:t>
            </a:r>
            <a:r>
              <a:rPr lang="en-US" altLang="zh-CN" sz="2000" b="1" smtClean="0">
                <a:latin typeface="宋体" panose="02010600030101010101" pitchFamily="2" charset="-122"/>
                <a:cs typeface="Times New Roman" panose="02020603050405020304" pitchFamily="18" charset="0"/>
              </a:rPr>
              <a:t>2</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17</a:t>
            </a:r>
            <a:r>
              <a:rPr lang="zh-CN" altLang="en-US" sz="2000" b="1" smtClean="0">
                <a:latin typeface="宋体" panose="02010600030101010101" pitchFamily="2" charset="-122"/>
                <a:cs typeface="Times New Roman" panose="02020603050405020304" pitchFamily="18" charset="0"/>
              </a:rPr>
              <a:t>中，框</a:t>
            </a:r>
            <a:r>
              <a:rPr lang="en-US" altLang="zh-CN" sz="2000" b="1" smtClean="0">
                <a:latin typeface="宋体" panose="02010600030101010101" pitchFamily="2" charset="-122"/>
                <a:cs typeface="Times New Roman" panose="02020603050405020304" pitchFamily="18" charset="0"/>
              </a:rPr>
              <a:t>1.2</a:t>
            </a:r>
            <a:r>
              <a:rPr lang="zh-CN" altLang="en-US" sz="2000" b="1" smtClean="0">
                <a:latin typeface="宋体" panose="02010600030101010101" pitchFamily="2" charset="-122"/>
                <a:cs typeface="Times New Roman" panose="02020603050405020304" pitchFamily="18" charset="0"/>
              </a:rPr>
              <a:t>可访问的文件仅有一个，即教材存量表（</a:t>
            </a:r>
            <a:r>
              <a:rPr lang="en-US" altLang="zh-CN" sz="2000" b="1" smtClean="0">
                <a:latin typeface="宋体" panose="02010600030101010101" pitchFamily="2" charset="-122"/>
                <a:cs typeface="Times New Roman" panose="02020603050405020304" pitchFamily="18" charset="0"/>
              </a:rPr>
              <a:t>Fl</a:t>
            </a:r>
            <a:r>
              <a:rPr lang="zh-CN" altLang="en-US" sz="2000" b="1" smtClean="0">
                <a:latin typeface="宋体" panose="02010600030101010101" pitchFamily="2" charset="-122"/>
                <a:cs typeface="Times New Roman" panose="02020603050405020304" pitchFamily="18" charset="0"/>
              </a:rPr>
              <a:t>）。可见该文件不仅要存储各种教材的现有数量，还应包含它们的单价。即</a:t>
            </a:r>
            <a:r>
              <a:rPr lang="en-US" altLang="zh-CN" sz="2000" b="1" smtClean="0">
                <a:latin typeface="宋体" panose="02010600030101010101" pitchFamily="2" charset="-122"/>
                <a:cs typeface="Times New Roman" panose="02020603050405020304" pitchFamily="18" charset="0"/>
              </a:rPr>
              <a:t>:</a:t>
            </a:r>
            <a:endParaRPr lang="en-US" altLang="zh-CN" sz="2000" smtClean="0">
              <a:latin typeface="宋体" panose="02010600030101010101" pitchFamily="2" charset="-122"/>
              <a:cs typeface="Times New Roman" panose="02020603050405020304" pitchFamily="18" charset="0"/>
            </a:endParaRPr>
          </a:p>
          <a:p>
            <a:pPr algn="just" eaLnBrk="1" hangingPunct="1">
              <a:buFontTx/>
              <a:buNone/>
            </a:pPr>
            <a:r>
              <a:rPr lang="en-US" altLang="zh-CN" sz="2000" b="1" smtClean="0">
                <a:latin typeface="宋体" panose="02010600030101010101" pitchFamily="2" charset="-122"/>
                <a:cs typeface="Times New Roman" panose="02020603050405020304" pitchFamily="18" charset="0"/>
              </a:rPr>
              <a:t>       </a:t>
            </a:r>
            <a:r>
              <a:rPr lang="zh-CN" altLang="en-US" sz="2000" b="1" smtClean="0">
                <a:latin typeface="宋体" panose="02010600030101010101" pitchFamily="2" charset="-122"/>
                <a:cs typeface="Times New Roman" panose="02020603050405020304" pitchFamily="18" charset="0"/>
              </a:rPr>
              <a:t>教材存量表</a:t>
            </a:r>
            <a:r>
              <a:rPr lang="en-US" altLang="zh-CN" sz="2000" b="1" smtClean="0">
                <a:latin typeface="宋体" panose="02010600030101010101" pitchFamily="2" charset="-122"/>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｛书号＋单价＋数量｝</a:t>
            </a:r>
            <a:endParaRPr lang="zh-CN" altLang="en-US" sz="2000" smtClean="0">
              <a:latin typeface="宋体" panose="02010600030101010101" pitchFamily="2" charset="-122"/>
              <a:cs typeface="Times New Roman" panose="02020603050405020304" pitchFamily="18" charset="0"/>
            </a:endParaRPr>
          </a:p>
          <a:p>
            <a:pPr algn="just" eaLnBrk="1" hangingPunct="1">
              <a:buFontTx/>
              <a:buNone/>
            </a:pPr>
            <a:r>
              <a:rPr lang="zh-CN" altLang="en-US" sz="2000" b="1" smtClean="0">
                <a:latin typeface="宋体" panose="02010600030101010101" pitchFamily="2" charset="-122"/>
                <a:cs typeface="Times New Roman" panose="02020603050405020304" pitchFamily="18" charset="0"/>
              </a:rPr>
              <a:t>       现在再考查第</a:t>
            </a:r>
            <a:r>
              <a:rPr lang="en-US" altLang="zh-CN" sz="2000" b="1" smtClean="0">
                <a:latin typeface="宋体" panose="02010600030101010101" pitchFamily="2" charset="-122"/>
                <a:cs typeface="Times New Roman" panose="02020603050405020304" pitchFamily="18" charset="0"/>
              </a:rPr>
              <a:t>1.2</a:t>
            </a:r>
            <a:r>
              <a:rPr lang="zh-CN" altLang="en-US" sz="2000" b="1" smtClean="0">
                <a:latin typeface="宋体" panose="02010600030101010101" pitchFamily="2" charset="-122"/>
                <a:cs typeface="Times New Roman" panose="02020603050405020304" pitchFamily="18" charset="0"/>
              </a:rPr>
              <a:t>框的加工策略。接到有效购书单以后，它首先要访问教材存量表（</a:t>
            </a:r>
            <a:r>
              <a:rPr lang="en-US" altLang="zh-CN" sz="2000" b="1" smtClean="0">
                <a:latin typeface="宋体" panose="02010600030101010101" pitchFamily="2" charset="-122"/>
                <a:cs typeface="Times New Roman" panose="02020603050405020304" pitchFamily="18" charset="0"/>
              </a:rPr>
              <a:t>Fl</a:t>
            </a:r>
            <a:r>
              <a:rPr lang="zh-CN" altLang="en-US" sz="2000" b="1" smtClean="0">
                <a:latin typeface="宋体" panose="02010600030101010101" pitchFamily="2" charset="-122"/>
                <a:cs typeface="Times New Roman" panose="02020603050405020304" pitchFamily="18" charset="0"/>
              </a:rPr>
              <a:t>），查清有哪些书的数量不能满足购书单的要求，将暂缺书单送到第</a:t>
            </a:r>
            <a:r>
              <a:rPr lang="en-US" altLang="zh-CN" sz="2000" b="1" smtClean="0">
                <a:latin typeface="宋体" panose="02010600030101010101" pitchFamily="2" charset="-122"/>
                <a:cs typeface="Times New Roman" panose="02020603050405020304" pitchFamily="18" charset="0"/>
              </a:rPr>
              <a:t>1.4</a:t>
            </a:r>
            <a:r>
              <a:rPr lang="zh-CN" altLang="en-US" sz="2000" b="1" smtClean="0">
                <a:latin typeface="宋体" panose="02010600030101010101" pitchFamily="2" charset="-122"/>
                <a:cs typeface="Times New Roman" panose="02020603050405020304" pitchFamily="18" charset="0"/>
              </a:rPr>
              <a:t>框，并由该框把信息存入缺书登记表（</a:t>
            </a:r>
            <a:r>
              <a:rPr lang="en-US" altLang="zh-CN" sz="2000" b="1" smtClean="0">
                <a:latin typeface="宋体" panose="02010600030101010101" pitchFamily="2" charset="-122"/>
                <a:cs typeface="Times New Roman" panose="02020603050405020304" pitchFamily="18" charset="0"/>
              </a:rPr>
              <a:t>F2</a:t>
            </a:r>
            <a:r>
              <a:rPr lang="zh-CN" altLang="en-US" sz="2000" b="1" smtClean="0">
                <a:latin typeface="宋体" panose="02010600030101010101" pitchFamily="2" charset="-122"/>
                <a:cs typeface="Times New Roman" panose="02020603050405020304" pitchFamily="18" charset="0"/>
              </a:rPr>
              <a:t>）。为便于以后补售，暂缺书单、补售书单和缺书登记表的组成，都可以与有效购书单相同，即：</a:t>
            </a:r>
            <a:endParaRPr lang="zh-CN" altLang="en-US" sz="2000" smtClean="0">
              <a:latin typeface="宋体" panose="02010600030101010101" pitchFamily="2" charset="-122"/>
              <a:cs typeface="Times New Roman" panose="02020603050405020304" pitchFamily="18" charset="0"/>
            </a:endParaRPr>
          </a:p>
          <a:p>
            <a:pPr algn="just" eaLnBrk="1" hangingPunct="1">
              <a:buFontTx/>
              <a:buNone/>
            </a:pPr>
            <a:r>
              <a:rPr lang="zh-CN" altLang="en-US" sz="2000" b="1" smtClean="0">
                <a:latin typeface="宋体" panose="02010600030101010101" pitchFamily="2" charset="-122"/>
                <a:cs typeface="Times New Roman" panose="02020603050405020304" pitchFamily="18" charset="0"/>
              </a:rPr>
              <a:t>       暂缺书单</a:t>
            </a:r>
            <a:r>
              <a:rPr lang="en-US" altLang="zh-CN" sz="2000" b="1" smtClean="0">
                <a:latin typeface="宋体" panose="02010600030101010101" pitchFamily="2" charset="-122"/>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学号＋姓名＋｛书号</a:t>
            </a:r>
            <a:r>
              <a:rPr lang="en-US" altLang="zh-CN" sz="2000" b="1" smtClean="0">
                <a:latin typeface="宋体" panose="02010600030101010101" pitchFamily="2" charset="-122"/>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数量｝</a:t>
            </a:r>
            <a:endParaRPr lang="zh-CN" altLang="en-US" sz="2000" smtClean="0">
              <a:latin typeface="宋体" panose="02010600030101010101" pitchFamily="2" charset="-122"/>
              <a:cs typeface="Times New Roman" panose="02020603050405020304" pitchFamily="18" charset="0"/>
            </a:endParaRPr>
          </a:p>
          <a:p>
            <a:pPr algn="just" eaLnBrk="1" hangingPunct="1">
              <a:buFontTx/>
              <a:buNone/>
            </a:pPr>
            <a:r>
              <a:rPr lang="zh-CN" altLang="en-US" sz="2000" b="1" smtClean="0">
                <a:latin typeface="宋体" panose="02010600030101010101" pitchFamily="2" charset="-122"/>
                <a:cs typeface="Times New Roman" panose="02020603050405020304" pitchFamily="18" charset="0"/>
              </a:rPr>
              <a:t>       补售书单</a:t>
            </a:r>
            <a:r>
              <a:rPr lang="en-US" altLang="zh-CN" sz="2000" b="1" smtClean="0">
                <a:latin typeface="宋体" panose="02010600030101010101" pitchFamily="2" charset="-122"/>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学号＋姓名＋｛书号</a:t>
            </a:r>
            <a:r>
              <a:rPr lang="en-US" altLang="zh-CN" sz="2000" b="1" smtClean="0">
                <a:latin typeface="宋体" panose="02010600030101010101" pitchFamily="2" charset="-122"/>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数量｝</a:t>
            </a:r>
            <a:endParaRPr lang="zh-CN" altLang="en-US" sz="2000" smtClean="0">
              <a:latin typeface="宋体" panose="02010600030101010101" pitchFamily="2" charset="-122"/>
              <a:cs typeface="Times New Roman" panose="02020603050405020304" pitchFamily="18" charset="0"/>
            </a:endParaRPr>
          </a:p>
          <a:p>
            <a:pPr algn="just" eaLnBrk="1" hangingPunct="1">
              <a:buFontTx/>
              <a:buNone/>
            </a:pPr>
            <a:r>
              <a:rPr lang="zh-CN" altLang="en-US" sz="2000" b="1" smtClean="0">
                <a:latin typeface="宋体" panose="02010600030101010101" pitchFamily="2" charset="-122"/>
                <a:cs typeface="Times New Roman" panose="02020603050405020304" pitchFamily="18" charset="0"/>
              </a:rPr>
              <a:t>       缺书登记表</a:t>
            </a:r>
            <a:r>
              <a:rPr lang="en-US" altLang="zh-CN" sz="2000" b="1" smtClean="0">
                <a:latin typeface="宋体" panose="02010600030101010101" pitchFamily="2" charset="-122"/>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｛学号＋姓名＋｛书号＋数量｝｝</a:t>
            </a:r>
            <a:endParaRPr lang="zh-CN" altLang="en-US" sz="2000" smtClean="0">
              <a:latin typeface="宋体" panose="02010600030101010101" pitchFamily="2" charset="-122"/>
              <a:cs typeface="Times New Roman" panose="02020603050405020304" pitchFamily="18" charset="0"/>
            </a:endParaRPr>
          </a:p>
          <a:p>
            <a:pPr eaLnBrk="1" hangingPunct="1"/>
            <a:endParaRPr lang="en-US" altLang="zh-CN" sz="20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F54CD6C-1699-437F-BF16-35D6054737C5}" type="slidenum">
              <a:rPr lang="en-US" altLang="zh-CN" sz="1400" smtClean="0"/>
              <a:pPr>
                <a:spcBef>
                  <a:spcPct val="0"/>
                </a:spcBef>
                <a:buFontTx/>
                <a:buNone/>
              </a:pPr>
              <a:t>26</a:t>
            </a:fld>
            <a:endParaRPr lang="en-US" altLang="zh-CN" sz="1400" smtClean="0"/>
          </a:p>
        </p:txBody>
      </p:sp>
      <p:sp>
        <p:nvSpPr>
          <p:cNvPr id="55299" name="Rectangle 3"/>
          <p:cNvSpPr>
            <a:spLocks noGrp="1" noChangeArrowheads="1"/>
          </p:cNvSpPr>
          <p:nvPr>
            <p:ph type="body" idx="1"/>
          </p:nvPr>
        </p:nvSpPr>
        <p:spPr>
          <a:xfrm>
            <a:off x="0" y="533400"/>
            <a:ext cx="9144000" cy="5919788"/>
          </a:xfrm>
        </p:spPr>
        <p:txBody>
          <a:bodyPr/>
          <a:lstStyle/>
          <a:p>
            <a:pPr algn="just" eaLnBrk="1" hangingPunct="1">
              <a:buFontTx/>
              <a:buNone/>
              <a:defRPr/>
            </a:pPr>
            <a:r>
              <a:rPr lang="en-US" altLang="zh-CN" sz="2000" b="1" dirty="0" smtClean="0">
                <a:latin typeface="宋体" panose="02010600030101010101" pitchFamily="2" charset="-122"/>
                <a:cs typeface="Times New Roman" panose="02020603050405020304" pitchFamily="18" charset="0"/>
              </a:rPr>
              <a:t>     </a:t>
            </a:r>
            <a:r>
              <a:rPr lang="zh-CN" altLang="en-US" sz="2000" b="1" dirty="0" smtClean="0">
                <a:latin typeface="宋体" panose="02010600030101010101" pitchFamily="2" charset="-122"/>
                <a:cs typeface="Times New Roman" panose="02020603050405020304" pitchFamily="18" charset="0"/>
              </a:rPr>
              <a:t>对当前可以供应的教材，一方面要计算每种书的总价和书费累计，另一方面要更改存书数量，把剩余书数写回教材存量表。有效购书单的上述数据流程及处理方法，也适用于补售书单，不再重复。</a:t>
            </a:r>
            <a:endParaRPr lang="zh-CN" altLang="en-US" sz="2000" dirty="0" smtClean="0">
              <a:latin typeface="宋体" panose="02010600030101010101" pitchFamily="2" charset="-122"/>
              <a:cs typeface="Times New Roman" panose="02020603050405020304" pitchFamily="18" charset="0"/>
            </a:endParaRPr>
          </a:p>
          <a:p>
            <a:pPr algn="just" eaLnBrk="1" hangingPunct="1">
              <a:buFontTx/>
              <a:buNone/>
              <a:defRPr/>
            </a:pPr>
            <a:r>
              <a:rPr lang="zh-CN" altLang="en-US" sz="2000" b="1" dirty="0" smtClean="0">
                <a:latin typeface="宋体" panose="02010600030101010101" pitchFamily="2" charset="-122"/>
                <a:cs typeface="Times New Roman" panose="02020603050405020304" pitchFamily="18" charset="0"/>
              </a:rPr>
              <a:t>       继续回溯，就可循有效购书单找到第</a:t>
            </a:r>
            <a:r>
              <a:rPr lang="en-US" altLang="zh-CN" sz="2000" b="1" dirty="0" smtClean="0">
                <a:latin typeface="宋体" panose="02010600030101010101" pitchFamily="2" charset="-122"/>
                <a:cs typeface="Times New Roman" panose="02020603050405020304" pitchFamily="18" charset="0"/>
              </a:rPr>
              <a:t>1.1</a:t>
            </a:r>
            <a:r>
              <a:rPr lang="zh-CN" altLang="en-US" sz="2000" b="1" dirty="0" smtClean="0">
                <a:latin typeface="宋体" panose="02010600030101010101" pitchFamily="2" charset="-122"/>
                <a:cs typeface="Times New Roman" panose="02020603050405020304" pitchFamily="18" charset="0"/>
              </a:rPr>
              <a:t>框，或者循补售书单找到第</a:t>
            </a:r>
            <a:r>
              <a:rPr lang="en-US" altLang="zh-CN" sz="2000" b="1" dirty="0" smtClean="0">
                <a:latin typeface="宋体" panose="02010600030101010101" pitchFamily="2" charset="-122"/>
                <a:cs typeface="Times New Roman" panose="02020603050405020304" pitchFamily="18" charset="0"/>
              </a:rPr>
              <a:t>1.5</a:t>
            </a:r>
            <a:r>
              <a:rPr lang="zh-CN" altLang="en-US" sz="2000" b="1" dirty="0" smtClean="0">
                <a:latin typeface="宋体" panose="02010600030101010101" pitchFamily="2" charset="-122"/>
                <a:cs typeface="Times New Roman" panose="02020603050405020304" pitchFamily="18" charset="0"/>
              </a:rPr>
              <a:t>框，分别得出这两个框的加工策略和各个有关数据的定义。分析的方法与以上类似，就不详细说明了。</a:t>
            </a:r>
            <a:endParaRPr lang="zh-CN" altLang="en-US" sz="2000" dirty="0" smtClean="0">
              <a:latin typeface="宋体" panose="02010600030101010101" pitchFamily="2" charset="-122"/>
              <a:cs typeface="Times New Roman" panose="02020603050405020304" pitchFamily="18" charset="0"/>
            </a:endParaRPr>
          </a:p>
          <a:p>
            <a:pPr algn="just" eaLnBrk="1" hangingPunct="1">
              <a:buFontTx/>
              <a:buNone/>
              <a:defRPr/>
            </a:pPr>
            <a:r>
              <a:rPr lang="zh-CN" altLang="en-US" sz="2000" b="1" dirty="0" smtClean="0">
                <a:latin typeface="宋体" panose="02010600030101010101" pitchFamily="2" charset="-122"/>
                <a:cs typeface="Times New Roman" panose="02020603050405020304" pitchFamily="18" charset="0"/>
              </a:rPr>
              <a:t>       上述分析结束后，分析员应为</a:t>
            </a:r>
            <a:r>
              <a:rPr lang="en-US" altLang="zh-CN" sz="2000" b="1" dirty="0" smtClean="0">
                <a:latin typeface="宋体" panose="02010600030101010101" pitchFamily="2" charset="-122"/>
                <a:cs typeface="Times New Roman" panose="02020603050405020304" pitchFamily="18" charset="0"/>
              </a:rPr>
              <a:t>DFD</a:t>
            </a:r>
            <a:r>
              <a:rPr lang="zh-CN" altLang="en-US" sz="2000" b="1" dirty="0" smtClean="0">
                <a:latin typeface="宋体" panose="02010600030101010101" pitchFamily="2" charset="-122"/>
                <a:cs typeface="Times New Roman" panose="02020603050405020304" pitchFamily="18" charset="0"/>
              </a:rPr>
              <a:t>的每个数据逐一写定义，每个基本加工逐个进行加工说明，并汇编成数据字典。</a:t>
            </a:r>
            <a:endParaRPr lang="zh-CN" altLang="en-US" sz="2000" dirty="0" smtClean="0">
              <a:latin typeface="宋体" panose="02010600030101010101" pitchFamily="2" charset="-122"/>
              <a:cs typeface="Times New Roman" panose="02020603050405020304" pitchFamily="18" charset="0"/>
            </a:endParaRPr>
          </a:p>
          <a:p>
            <a:pPr algn="just" eaLnBrk="1" hangingPunct="1">
              <a:buFontTx/>
              <a:buNone/>
              <a:defRPr/>
            </a:pPr>
            <a:r>
              <a:rPr lang="zh-CN" altLang="en-US" sz="2000" b="1" dirty="0" smtClean="0">
                <a:latin typeface="宋体" panose="02010600030101010101" pitchFamily="2" charset="-122"/>
                <a:cs typeface="Times New Roman" panose="02020603050405020304" pitchFamily="18" charset="0"/>
              </a:rPr>
              <a:t>       </a:t>
            </a:r>
            <a:r>
              <a:rPr lang="zh-CN" altLang="en-US" sz="2000" b="1" u="sng" dirty="0" smtClean="0">
                <a:solidFill>
                  <a:schemeClr val="accent6"/>
                </a:solidFill>
                <a:latin typeface="宋体" panose="02010600030101010101" pitchFamily="2" charset="-122"/>
                <a:cs typeface="Times New Roman" panose="02020603050405020304" pitchFamily="18" charset="0"/>
              </a:rPr>
              <a:t>综上可知，分层</a:t>
            </a:r>
            <a:r>
              <a:rPr lang="en-US" altLang="zh-CN" sz="2000" b="1" u="sng" dirty="0" smtClean="0">
                <a:solidFill>
                  <a:schemeClr val="accent6"/>
                </a:solidFill>
                <a:latin typeface="宋体" panose="02010600030101010101" pitchFamily="2" charset="-122"/>
                <a:cs typeface="Times New Roman" panose="02020603050405020304" pitchFamily="18" charset="0"/>
              </a:rPr>
              <a:t>DFD</a:t>
            </a:r>
            <a:r>
              <a:rPr lang="zh-CN" altLang="en-US" sz="2000" b="1" u="sng" dirty="0" smtClean="0">
                <a:solidFill>
                  <a:schemeClr val="accent6"/>
                </a:solidFill>
                <a:latin typeface="宋体" panose="02010600030101010101" pitchFamily="2" charset="-122"/>
                <a:cs typeface="Times New Roman" panose="02020603050405020304" pitchFamily="18" charset="0"/>
              </a:rPr>
              <a:t>图产生了系统的全部数据和加工，通过对这些数据和加工的定义，常常对分析员提出一些新问题（例如前述的教材</a:t>
            </a:r>
            <a:r>
              <a:rPr lang="zh-CN" altLang="en-US" sz="2000" b="1" u="sng" dirty="0" smtClean="0">
                <a:solidFill>
                  <a:schemeClr val="accent6"/>
                </a:solidFill>
                <a:cs typeface="Times New Roman" panose="02020603050405020304" pitchFamily="18" charset="0"/>
              </a:rPr>
              <a:t>“</a:t>
            </a:r>
            <a:r>
              <a:rPr lang="zh-CN" altLang="en-US" sz="2000" b="1" u="sng" dirty="0" smtClean="0">
                <a:solidFill>
                  <a:schemeClr val="accent6"/>
                </a:solidFill>
                <a:latin typeface="宋体" panose="02010600030101010101" pitchFamily="2" charset="-122"/>
                <a:cs typeface="Times New Roman" panose="02020603050405020304" pitchFamily="18" charset="0"/>
              </a:rPr>
              <a:t>单价</a:t>
            </a:r>
            <a:r>
              <a:rPr lang="zh-CN" altLang="en-US" sz="2000" b="1" u="sng" dirty="0" smtClean="0">
                <a:solidFill>
                  <a:schemeClr val="accent6"/>
                </a:solidFill>
                <a:cs typeface="Times New Roman" panose="02020603050405020304" pitchFamily="18" charset="0"/>
              </a:rPr>
              <a:t>”</a:t>
            </a:r>
            <a:r>
              <a:rPr lang="zh-CN" altLang="en-US" sz="2000" b="1" u="sng" dirty="0" smtClean="0">
                <a:solidFill>
                  <a:schemeClr val="accent6"/>
                </a:solidFill>
                <a:latin typeface="宋体" panose="02010600030101010101" pitchFamily="2" charset="-122"/>
                <a:cs typeface="Times New Roman" panose="02020603050405020304" pitchFamily="18" charset="0"/>
              </a:rPr>
              <a:t>应从哪里取得），促使他进行新的调查研究，并可能导致对</a:t>
            </a:r>
            <a:r>
              <a:rPr lang="en-US" altLang="zh-CN" sz="2000" b="1" u="sng" dirty="0" smtClean="0">
                <a:solidFill>
                  <a:schemeClr val="accent6"/>
                </a:solidFill>
                <a:latin typeface="宋体" panose="02010600030101010101" pitchFamily="2" charset="-122"/>
                <a:cs typeface="Times New Roman" panose="02020603050405020304" pitchFamily="18" charset="0"/>
              </a:rPr>
              <a:t>DFD</a:t>
            </a:r>
            <a:r>
              <a:rPr lang="zh-CN" altLang="en-US" sz="2000" b="1" u="sng" dirty="0" smtClean="0">
                <a:solidFill>
                  <a:schemeClr val="accent6"/>
                </a:solidFill>
                <a:latin typeface="宋体" panose="02010600030101010101" pitchFamily="2" charset="-122"/>
                <a:cs typeface="Times New Roman" panose="02020603050405020304" pitchFamily="18" charset="0"/>
              </a:rPr>
              <a:t>的修改。画</a:t>
            </a:r>
            <a:r>
              <a:rPr lang="en-US" altLang="zh-CN" sz="2000" b="1" u="sng" dirty="0" smtClean="0">
                <a:solidFill>
                  <a:schemeClr val="accent6"/>
                </a:solidFill>
                <a:latin typeface="宋体" panose="02010600030101010101" pitchFamily="2" charset="-122"/>
                <a:cs typeface="Times New Roman" panose="02020603050405020304" pitchFamily="18" charset="0"/>
              </a:rPr>
              <a:t>DFD</a:t>
            </a:r>
            <a:r>
              <a:rPr lang="zh-CN" altLang="en-US" sz="2000" b="1" u="sng" dirty="0" smtClean="0">
                <a:solidFill>
                  <a:schemeClr val="accent6"/>
                </a:solidFill>
                <a:latin typeface="宋体" panose="02010600030101010101" pitchFamily="2" charset="-122"/>
                <a:cs typeface="Times New Roman" panose="02020603050405020304" pitchFamily="18" charset="0"/>
              </a:rPr>
              <a:t>，定义加工和数据，再画，再定义，形成了一个循环的过程，直至产生一个为用户和分析员一致同意的文档～需求规格说明书（</a:t>
            </a:r>
            <a:r>
              <a:rPr lang="en-US" altLang="zh-CN" sz="2000" b="1" u="sng" dirty="0" smtClean="0">
                <a:solidFill>
                  <a:schemeClr val="accent6"/>
                </a:solidFill>
                <a:latin typeface="宋体" panose="02010600030101010101" pitchFamily="2" charset="-122"/>
                <a:cs typeface="Times New Roman" panose="02020603050405020304" pitchFamily="18" charset="0"/>
              </a:rPr>
              <a:t>《SRS》</a:t>
            </a:r>
            <a:r>
              <a:rPr lang="zh-CN" altLang="en-US" sz="2000" b="1" u="sng" dirty="0" smtClean="0">
                <a:solidFill>
                  <a:schemeClr val="accent6"/>
                </a:solidFill>
                <a:latin typeface="宋体" panose="02010600030101010101" pitchFamily="2" charset="-122"/>
                <a:cs typeface="Times New Roman" panose="02020603050405020304" pitchFamily="18" charset="0"/>
              </a:rPr>
              <a:t>）。</a:t>
            </a:r>
            <a:endParaRPr lang="zh-CN" altLang="en-US" sz="2800" u="sng" dirty="0" smtClean="0">
              <a:solidFill>
                <a:schemeClr val="accent6"/>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747CD5F-1E34-42FE-9E7A-BE7F87E822CE}" type="slidenum">
              <a:rPr lang="en-US" altLang="zh-CN" sz="1400" smtClean="0"/>
              <a:pPr>
                <a:spcBef>
                  <a:spcPct val="0"/>
                </a:spcBef>
                <a:buFontTx/>
                <a:buNone/>
              </a:pPr>
              <a:t>27</a:t>
            </a:fld>
            <a:endParaRPr lang="en-US" altLang="zh-CN" sz="1400" smtClean="0"/>
          </a:p>
        </p:txBody>
      </p:sp>
      <p:sp>
        <p:nvSpPr>
          <p:cNvPr id="57347" name="Rectangle 3"/>
          <p:cNvSpPr>
            <a:spLocks noGrp="1" noChangeArrowheads="1"/>
          </p:cNvSpPr>
          <p:nvPr>
            <p:ph type="body" idx="1"/>
          </p:nvPr>
        </p:nvSpPr>
        <p:spPr>
          <a:xfrm>
            <a:off x="0" y="0"/>
            <a:ext cx="9144000" cy="3716338"/>
          </a:xfrm>
        </p:spPr>
        <p:txBody>
          <a:bodyPr/>
          <a:lstStyle/>
          <a:p>
            <a:pPr algn="just" eaLnBrk="1" hangingPunct="1">
              <a:lnSpc>
                <a:spcPct val="90000"/>
              </a:lnSpc>
              <a:buFont typeface="Wingdings" panose="05000000000000000000" pitchFamily="2" charset="2"/>
              <a:buChar char="§"/>
            </a:pPr>
            <a:r>
              <a:rPr lang="zh-CN" altLang="en-US" sz="2800" b="1" smtClean="0">
                <a:latin typeface="宋体" panose="02010600030101010101" pitchFamily="2" charset="-122"/>
                <a:cs typeface="Times New Roman" panose="02020603050405020304" pitchFamily="18" charset="0"/>
              </a:rPr>
              <a:t>数据字典（</a:t>
            </a:r>
            <a:r>
              <a:rPr lang="en-US" altLang="zh-CN" sz="2800" b="1" smtClean="0">
                <a:latin typeface="宋体" panose="02010600030101010101" pitchFamily="2" charset="-122"/>
                <a:cs typeface="Times New Roman" panose="02020603050405020304" pitchFamily="18" charset="0"/>
              </a:rPr>
              <a:t>DD</a:t>
            </a:r>
            <a:r>
              <a:rPr lang="zh-CN" altLang="en-US" sz="2800" b="1" smtClean="0">
                <a:latin typeface="宋体" panose="02010600030101010101" pitchFamily="2" charset="-122"/>
                <a:cs typeface="Times New Roman" panose="02020603050405020304" pitchFamily="18" charset="0"/>
              </a:rPr>
              <a:t>）</a:t>
            </a:r>
            <a:endParaRPr lang="zh-CN" altLang="en-US" sz="2800" smtClean="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1800" b="1" smtClean="0">
                <a:latin typeface="宋体" panose="02010600030101010101" pitchFamily="2" charset="-122"/>
                <a:cs typeface="Times New Roman" panose="02020603050405020304" pitchFamily="18" charset="0"/>
              </a:rPr>
              <a:t>       </a:t>
            </a:r>
            <a:r>
              <a:rPr lang="en-US" altLang="zh-CN" sz="2000" b="1" smtClean="0">
                <a:latin typeface="宋体" panose="02010600030101010101" pitchFamily="2" charset="-122"/>
                <a:cs typeface="Times New Roman" panose="02020603050405020304" pitchFamily="18" charset="0"/>
              </a:rPr>
              <a:t>DFD</a:t>
            </a:r>
            <a:r>
              <a:rPr lang="zh-CN" altLang="en-US" sz="2000" b="1" smtClean="0">
                <a:latin typeface="宋体" panose="02010600030101010101" pitchFamily="2" charset="-122"/>
                <a:cs typeface="Times New Roman" panose="02020603050405020304" pitchFamily="18" charset="0"/>
              </a:rPr>
              <a:t>中含有许多数据。</a:t>
            </a:r>
            <a:r>
              <a:rPr lang="zh-CN" altLang="en-US" sz="2000" b="1" u="sng" smtClean="0">
                <a:solidFill>
                  <a:srgbClr val="3333FF"/>
                </a:solidFill>
                <a:latin typeface="宋体" panose="02010600030101010101" pitchFamily="2" charset="-122"/>
                <a:cs typeface="Times New Roman" panose="02020603050405020304" pitchFamily="18" charset="0"/>
              </a:rPr>
              <a:t>字典的作用，就是对</a:t>
            </a:r>
            <a:r>
              <a:rPr lang="en-US" altLang="zh-CN" sz="2000" b="1" u="sng" smtClean="0">
                <a:solidFill>
                  <a:srgbClr val="3333FF"/>
                </a:solidFill>
                <a:latin typeface="宋体" panose="02010600030101010101" pitchFamily="2" charset="-122"/>
                <a:cs typeface="Times New Roman" panose="02020603050405020304" pitchFamily="18" charset="0"/>
              </a:rPr>
              <a:t>DFD</a:t>
            </a:r>
            <a:r>
              <a:rPr lang="zh-CN" altLang="en-US" sz="2000" b="1" u="sng" smtClean="0">
                <a:solidFill>
                  <a:srgbClr val="3333FF"/>
                </a:solidFill>
                <a:latin typeface="宋体" panose="02010600030101010101" pitchFamily="2" charset="-122"/>
                <a:cs typeface="Times New Roman" panose="02020603050405020304" pitchFamily="18" charset="0"/>
              </a:rPr>
              <a:t>中的每个数据规定一个定义条目，以保持数据在系统中的</a:t>
            </a:r>
            <a:r>
              <a:rPr lang="zh-CN" altLang="en-US" sz="2000" b="1" u="sng" smtClean="0">
                <a:solidFill>
                  <a:srgbClr val="FF0000"/>
                </a:solidFill>
                <a:latin typeface="宋体" panose="02010600030101010101" pitchFamily="2" charset="-122"/>
                <a:cs typeface="Times New Roman" panose="02020603050405020304" pitchFamily="18" charset="0"/>
              </a:rPr>
              <a:t>一致性</a:t>
            </a:r>
            <a:r>
              <a:rPr lang="zh-CN" altLang="en-US" sz="2000" b="1" u="sng" smtClean="0">
                <a:solidFill>
                  <a:srgbClr val="3333FF"/>
                </a:solidFill>
                <a:latin typeface="宋体" panose="02010600030101010101" pitchFamily="2" charset="-122"/>
                <a:cs typeface="Times New Roman" panose="02020603050405020304" pitchFamily="18" charset="0"/>
              </a:rPr>
              <a:t>。当用户或软件人员想了解某一数据的含义时，查一查字典就清楚了。它是</a:t>
            </a:r>
            <a:r>
              <a:rPr lang="en-US" altLang="zh-CN" sz="2000" b="1" u="sng" smtClean="0">
                <a:solidFill>
                  <a:srgbClr val="3333FF"/>
                </a:solidFill>
                <a:latin typeface="宋体" panose="02010600030101010101" pitchFamily="2" charset="-122"/>
                <a:cs typeface="Times New Roman" panose="02020603050405020304" pitchFamily="18" charset="0"/>
              </a:rPr>
              <a:t>DFD</a:t>
            </a:r>
            <a:r>
              <a:rPr lang="zh-CN" altLang="en-US" sz="2000" b="1" u="sng" smtClean="0">
                <a:solidFill>
                  <a:srgbClr val="3333FF"/>
                </a:solidFill>
                <a:latin typeface="宋体" panose="02010600030101010101" pitchFamily="2" charset="-122"/>
                <a:cs typeface="Times New Roman" panose="02020603050405020304" pitchFamily="18" charset="0"/>
              </a:rPr>
              <a:t>必不可少的辅助资料，对</a:t>
            </a:r>
            <a:r>
              <a:rPr lang="en-US" altLang="zh-CN" sz="2000" b="1" u="sng" smtClean="0">
                <a:solidFill>
                  <a:srgbClr val="3333FF"/>
                </a:solidFill>
                <a:latin typeface="宋体" panose="02010600030101010101" pitchFamily="2" charset="-122"/>
                <a:cs typeface="Times New Roman" panose="02020603050405020304" pitchFamily="18" charset="0"/>
              </a:rPr>
              <a:t>DFD</a:t>
            </a:r>
            <a:r>
              <a:rPr lang="zh-CN" altLang="en-US" sz="2000" b="1" u="sng" smtClean="0">
                <a:solidFill>
                  <a:srgbClr val="3333FF"/>
                </a:solidFill>
                <a:latin typeface="宋体" panose="02010600030101010101" pitchFamily="2" charset="-122"/>
                <a:cs typeface="Times New Roman" panose="02020603050405020304" pitchFamily="18" charset="0"/>
              </a:rPr>
              <a:t>起着注解的作用。</a:t>
            </a:r>
            <a:endParaRPr lang="zh-CN" altLang="en-US" sz="2000" u="sng" smtClean="0">
              <a:solidFill>
                <a:srgbClr val="3333FF"/>
              </a:solidFill>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000" b="1" smtClean="0">
                <a:latin typeface="宋体" panose="02010600030101010101" pitchFamily="2" charset="-122"/>
                <a:cs typeface="Times New Roman" panose="02020603050405020304" pitchFamily="18" charset="0"/>
              </a:rPr>
              <a:t>    一个软件系统通常有许多人参加开发和使用，用字典来给出所有数据的定义与属性，可避免因理解不同而造成混乱。鉴于它在软件开发与维护中的重要作用，有人把数据字典称为</a:t>
            </a:r>
            <a:r>
              <a:rPr lang="zh-CN" altLang="en-US" sz="2000" b="1" smtClean="0">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数据的数据（</a:t>
            </a:r>
            <a:r>
              <a:rPr lang="en-US" altLang="zh-CN" sz="2000" b="1" smtClean="0">
                <a:latin typeface="宋体" panose="02010600030101010101" pitchFamily="2" charset="-122"/>
                <a:cs typeface="Times New Roman" panose="02020603050405020304" pitchFamily="18" charset="0"/>
              </a:rPr>
              <a:t>data about data</a:t>
            </a:r>
            <a:r>
              <a:rPr lang="zh-CN" altLang="en-US" sz="2000" b="1" smtClean="0">
                <a:latin typeface="宋体" panose="02010600030101010101" pitchFamily="2" charset="-122"/>
                <a:cs typeface="Times New Roman" panose="02020603050405020304" pitchFamily="18" charset="0"/>
              </a:rPr>
              <a:t>）</a:t>
            </a:r>
            <a:r>
              <a:rPr lang="zh-CN" altLang="en-US" sz="2000" b="1" smtClean="0">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a:t>
            </a:r>
            <a:endParaRPr lang="zh-CN" altLang="en-US" sz="2000" smtClean="0">
              <a:latin typeface="宋体" panose="02010600030101010101" pitchFamily="2" charset="-122"/>
              <a:cs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000" b="1" smtClean="0">
                <a:latin typeface="宋体" panose="02010600030101010101" pitchFamily="2" charset="-122"/>
                <a:cs typeface="Times New Roman" panose="02020603050405020304" pitchFamily="18" charset="0"/>
              </a:rPr>
              <a:t>    （</a:t>
            </a:r>
            <a:r>
              <a:rPr lang="en-US" altLang="zh-CN" sz="2000" b="1" smtClean="0">
                <a:latin typeface="宋体" panose="02010600030101010101" pitchFamily="2" charset="-122"/>
                <a:cs typeface="Times New Roman" panose="02020603050405020304" pitchFamily="18" charset="0"/>
              </a:rPr>
              <a:t>1</a:t>
            </a:r>
            <a:r>
              <a:rPr lang="zh-CN" altLang="en-US" sz="2000" b="1" smtClean="0">
                <a:latin typeface="宋体" panose="02010600030101010101" pitchFamily="2" charset="-122"/>
                <a:cs typeface="Times New Roman" panose="02020603050405020304" pitchFamily="18" charset="0"/>
              </a:rPr>
              <a:t>）条目的内容    出现在</a:t>
            </a:r>
            <a:r>
              <a:rPr lang="en-US" altLang="zh-CN" sz="2000" b="1" smtClean="0">
                <a:latin typeface="宋体" panose="02010600030101010101" pitchFamily="2" charset="-122"/>
                <a:cs typeface="Times New Roman" panose="02020603050405020304" pitchFamily="18" charset="0"/>
              </a:rPr>
              <a:t>DFD</a:t>
            </a:r>
            <a:r>
              <a:rPr lang="zh-CN" altLang="en-US" sz="2000" b="1" smtClean="0">
                <a:latin typeface="宋体" panose="02010600030101010101" pitchFamily="2" charset="-122"/>
                <a:cs typeface="Times New Roman" panose="02020603050405020304" pitchFamily="18" charset="0"/>
              </a:rPr>
              <a:t>中的数据，可分为①只含一个数据的数据项（或数据元素）；②由多个相关数据项组成的数据流；以及③数据文件或数据库等三类情况。表</a:t>
            </a:r>
            <a:r>
              <a:rPr lang="en-US" altLang="zh-CN" sz="2000" b="1" smtClean="0">
                <a:latin typeface="宋体" panose="02010600030101010101" pitchFamily="2" charset="-122"/>
                <a:cs typeface="Times New Roman" panose="02020603050405020304" pitchFamily="18" charset="0"/>
              </a:rPr>
              <a:t>2.2</a:t>
            </a:r>
            <a:r>
              <a:rPr lang="zh-CN" altLang="en-US" sz="2000" b="1" smtClean="0">
                <a:latin typeface="宋体" panose="02010600030101010101" pitchFamily="2" charset="-122"/>
                <a:cs typeface="Times New Roman" panose="02020603050405020304" pitchFamily="18" charset="0"/>
              </a:rPr>
              <a:t>列出了这三类数据的字典条目各自应包括的内容。</a:t>
            </a:r>
            <a:endParaRPr lang="zh-CN" altLang="en-US" sz="2000" smtClean="0">
              <a:latin typeface="宋体" panose="02010600030101010101" pitchFamily="2" charset="-122"/>
              <a:cs typeface="Times New Roman" panose="02020603050405020304" pitchFamily="18" charset="0"/>
            </a:endParaRPr>
          </a:p>
          <a:p>
            <a:pPr eaLnBrk="1" hangingPunct="1">
              <a:lnSpc>
                <a:spcPct val="90000"/>
              </a:lnSpc>
            </a:pPr>
            <a:endParaRPr lang="en-US" altLang="zh-CN" sz="2000" smtClean="0"/>
          </a:p>
        </p:txBody>
      </p:sp>
      <p:sp>
        <p:nvSpPr>
          <p:cNvPr id="57348" name="Rectangle 5"/>
          <p:cNvSpPr>
            <a:spLocks noChangeArrowheads="1"/>
          </p:cNvSpPr>
          <p:nvPr/>
        </p:nvSpPr>
        <p:spPr bwMode="auto">
          <a:xfrm>
            <a:off x="1943100" y="2419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57349" name="Object 4"/>
          <p:cNvGraphicFramePr>
            <a:graphicFrameLocks noChangeAspect="1"/>
          </p:cNvGraphicFramePr>
          <p:nvPr/>
        </p:nvGraphicFramePr>
        <p:xfrm>
          <a:off x="76200" y="3429000"/>
          <a:ext cx="8763000" cy="4038600"/>
        </p:xfrm>
        <a:graphic>
          <a:graphicData uri="http://schemas.openxmlformats.org/presentationml/2006/ole">
            <mc:AlternateContent xmlns:mc="http://schemas.openxmlformats.org/markup-compatibility/2006">
              <mc:Choice xmlns:v="urn:schemas-microsoft-com:vml" Requires="v">
                <p:oleObj spid="_x0000_s57357" r:id="rId5" imgW="5260848" imgH="2022348" progId="Word.Picture.8">
                  <p:embed/>
                </p:oleObj>
              </mc:Choice>
              <mc:Fallback>
                <p:oleObj r:id="rId5" imgW="5260848" imgH="2022348"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3429000"/>
                        <a:ext cx="8763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71F720EE-C9AC-4B03-B9F0-6C6929B12DF6}" type="slidenum">
              <a:rPr lang="en-US" altLang="zh-CN" sz="1400" smtClean="0"/>
              <a:pPr>
                <a:spcBef>
                  <a:spcPct val="0"/>
                </a:spcBef>
                <a:buFontTx/>
                <a:buNone/>
              </a:pPr>
              <a:t>28</a:t>
            </a:fld>
            <a:endParaRPr lang="en-US" altLang="zh-CN" sz="1400" smtClean="0"/>
          </a:p>
        </p:txBody>
      </p:sp>
      <p:sp>
        <p:nvSpPr>
          <p:cNvPr id="59395" name="Rectangle 3"/>
          <p:cNvSpPr>
            <a:spLocks noGrp="1" noChangeArrowheads="1"/>
          </p:cNvSpPr>
          <p:nvPr>
            <p:ph type="body" idx="1"/>
          </p:nvPr>
        </p:nvSpPr>
        <p:spPr>
          <a:xfrm>
            <a:off x="0" y="609600"/>
            <a:ext cx="9144000" cy="5486400"/>
          </a:xfrm>
        </p:spPr>
        <p:txBody>
          <a:bodyPr/>
          <a:lstStyle/>
          <a:p>
            <a:pPr algn="just" eaLnBrk="1" hangingPunct="1">
              <a:buFontTx/>
              <a:buNone/>
            </a:pPr>
            <a:r>
              <a:rPr lang="en-US" altLang="zh-CN" sz="2400" b="1" smtClean="0">
                <a:latin typeface="宋体" panose="02010600030101010101" pitchFamily="2" charset="-122"/>
                <a:cs typeface="Times New Roman" panose="02020603050405020304" pitchFamily="18" charset="0"/>
              </a:rPr>
              <a:t>      </a:t>
            </a:r>
            <a:r>
              <a:rPr lang="zh-CN" altLang="en-US" sz="2400" b="1" smtClean="0">
                <a:latin typeface="宋体" panose="02010600030101010101" pitchFamily="2" charset="-122"/>
                <a:cs typeface="Times New Roman" panose="02020603050405020304" pitchFamily="18" charset="0"/>
              </a:rPr>
              <a:t>在条目内容中列入</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别名</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，是因为对同一数据可能存在不同的称呼。将它们在字典中载明，更方便查字典的人。但决不是说允许同一数据在系统中使用不同的名字，恰恰相反，在软件开发中必须以主名称为准，不许另用其它的名字。</a:t>
            </a:r>
            <a:endParaRPr lang="zh-CN" altLang="en-US" sz="2400" smtClean="0">
              <a:latin typeface="宋体" panose="02010600030101010101" pitchFamily="2" charset="-122"/>
              <a:cs typeface="Times New Roman" panose="02020603050405020304" pitchFamily="18" charset="0"/>
            </a:endParaRPr>
          </a:p>
          <a:p>
            <a:pPr algn="just" eaLnBrk="1" hangingPunct="1">
              <a:buFontTx/>
              <a:buNone/>
            </a:pPr>
            <a:r>
              <a:rPr lang="zh-CN" altLang="en-US" sz="2400" b="1" smtClean="0">
                <a:latin typeface="宋体" panose="02010600030101010101" pitchFamily="2" charset="-122"/>
                <a:cs typeface="Times New Roman" panose="02020603050405020304" pitchFamily="18" charset="0"/>
              </a:rPr>
              <a:t>      数据项的</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取值</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用来规定数据的取值范围和类型。对于数据流和数据文件，则应在</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组成</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栏内列举组成该数据流或文件记录的所有数据项。</a:t>
            </a:r>
            <a:endParaRPr lang="zh-CN" altLang="en-US" sz="2400" smtClean="0">
              <a:latin typeface="宋体" panose="02010600030101010101" pitchFamily="2" charset="-122"/>
              <a:cs typeface="Times New Roman" panose="02020603050405020304" pitchFamily="18" charset="0"/>
            </a:endParaRPr>
          </a:p>
          <a:p>
            <a:pPr algn="just" eaLnBrk="1" hangingPunct="1">
              <a:buFontTx/>
              <a:buNone/>
            </a:pPr>
            <a:r>
              <a:rPr lang="zh-CN" altLang="en-US" sz="2400" b="1" smtClean="0">
                <a:latin typeface="宋体" panose="02010600030101010101" pitchFamily="2" charset="-122"/>
                <a:cs typeface="Times New Roman" panose="02020603050405020304" pitchFamily="18" charset="0"/>
              </a:rPr>
              <a:t>      </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组织（方法）</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是数据文件特有的内容，用于说明文件中的记录将按照什么规则组合成文件。</a:t>
            </a:r>
            <a:endParaRPr lang="zh-CN" altLang="en-US" sz="2400" smtClean="0">
              <a:latin typeface="宋体" panose="02010600030101010101" pitchFamily="2" charset="-122"/>
              <a:cs typeface="Times New Roman" panose="02020603050405020304" pitchFamily="18" charset="0"/>
            </a:endParaRPr>
          </a:p>
          <a:p>
            <a:pPr algn="just" eaLnBrk="1" hangingPunct="1">
              <a:buFontTx/>
              <a:buNone/>
            </a:pPr>
            <a:r>
              <a:rPr lang="zh-CN" altLang="en-US" sz="2400" b="1" smtClean="0">
                <a:latin typeface="宋体" panose="02010600030101010101" pitchFamily="2" charset="-122"/>
                <a:cs typeface="Times New Roman" panose="02020603050405020304" pitchFamily="18" charset="0"/>
              </a:rPr>
              <a:t>      以下结合图</a:t>
            </a:r>
            <a:r>
              <a:rPr lang="en-US" altLang="zh-CN" sz="2400" b="1" smtClean="0">
                <a:latin typeface="宋体" panose="02010600030101010101" pitchFamily="2" charset="-122"/>
                <a:cs typeface="Times New Roman" panose="02020603050405020304" pitchFamily="18" charset="0"/>
              </a:rPr>
              <a:t>2.10 </a:t>
            </a:r>
            <a:r>
              <a:rPr lang="zh-CN" altLang="en-US" sz="2400" b="1" smtClean="0">
                <a:latin typeface="宋体" panose="02010600030101010101" pitchFamily="2" charset="-122"/>
                <a:cs typeface="Times New Roman" panose="02020603050405020304" pitchFamily="18" charset="0"/>
              </a:rPr>
              <a:t>的计算机售书系统，举例说明怎样编写各类数据的字典条目。</a:t>
            </a:r>
            <a:endParaRPr lang="zh-CN" altLang="en-US" sz="2400" smtClean="0">
              <a:latin typeface="宋体" panose="02010600030101010101" pitchFamily="2" charset="-122"/>
              <a:cs typeface="Times New Roman" panose="02020603050405020304" pitchFamily="18" charset="0"/>
            </a:endParaRPr>
          </a:p>
          <a:p>
            <a:pPr eaLnBrk="1" hangingPunct="1"/>
            <a:endParaRPr lang="en-US" altLang="zh-CN" sz="24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B0D97CE-E990-4570-BC90-7FF41F4FF806}" type="slidenum">
              <a:rPr lang="en-US" altLang="zh-CN" sz="1400" smtClean="0"/>
              <a:pPr>
                <a:spcBef>
                  <a:spcPct val="0"/>
                </a:spcBef>
                <a:buFontTx/>
                <a:buNone/>
              </a:pPr>
              <a:t>29</a:t>
            </a:fld>
            <a:endParaRPr lang="en-US" altLang="zh-CN" sz="1400" smtClean="0"/>
          </a:p>
        </p:txBody>
      </p:sp>
      <p:sp>
        <p:nvSpPr>
          <p:cNvPr id="61443" name="Rectangle 3"/>
          <p:cNvSpPr>
            <a:spLocks noGrp="1" noChangeArrowheads="1"/>
          </p:cNvSpPr>
          <p:nvPr>
            <p:ph type="body" idx="1"/>
          </p:nvPr>
        </p:nvSpPr>
        <p:spPr>
          <a:xfrm>
            <a:off x="0" y="404813"/>
            <a:ext cx="9144000" cy="3581400"/>
          </a:xfrm>
        </p:spPr>
        <p:txBody>
          <a:bodyPr/>
          <a:lstStyle/>
          <a:p>
            <a:pPr algn="just" eaLnBrk="1" hangingPunct="1">
              <a:buFont typeface="Wingdings" panose="05000000000000000000" pitchFamily="2" charset="2"/>
              <a:buNone/>
            </a:pPr>
            <a:r>
              <a:rPr lang="en-US" altLang="zh-CN" sz="2000" b="1" smtClean="0">
                <a:latin typeface="宋体" panose="02010600030101010101" pitchFamily="2" charset="-122"/>
                <a:cs typeface="Times New Roman" panose="02020603050405020304" pitchFamily="18" charset="0"/>
              </a:rPr>
              <a:t>    </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2</a:t>
            </a:r>
            <a:r>
              <a:rPr lang="zh-CN" altLang="en-US" sz="2000" b="1" smtClean="0">
                <a:latin typeface="宋体" panose="02010600030101010101" pitchFamily="2" charset="-122"/>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数据流  以图</a:t>
            </a:r>
            <a:r>
              <a:rPr lang="en-US" altLang="zh-CN" sz="2400" b="1" smtClean="0">
                <a:latin typeface="宋体" panose="02010600030101010101" pitchFamily="2" charset="-122"/>
                <a:cs typeface="Times New Roman" panose="02020603050405020304" pitchFamily="18" charset="0"/>
              </a:rPr>
              <a:t>2.10</a:t>
            </a:r>
            <a:r>
              <a:rPr lang="zh-CN" altLang="en-US" sz="2400" b="1" smtClean="0">
                <a:latin typeface="宋体" panose="02010600030101010101" pitchFamily="2" charset="-122"/>
                <a:cs typeface="Times New Roman" panose="02020603050405020304" pitchFamily="18" charset="0"/>
              </a:rPr>
              <a:t>中的</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发票</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为例，其条目内容与书写格式可以如表</a:t>
            </a:r>
            <a:r>
              <a:rPr lang="en-US" altLang="zh-CN" sz="2400" b="1" smtClean="0">
                <a:latin typeface="宋体" panose="02010600030101010101" pitchFamily="2" charset="-122"/>
                <a:cs typeface="Times New Roman" panose="02020603050405020304" pitchFamily="18" charset="0"/>
              </a:rPr>
              <a:t>2.3</a:t>
            </a:r>
            <a:r>
              <a:rPr lang="zh-CN" altLang="en-US" sz="2400" b="1" smtClean="0">
                <a:latin typeface="宋体" panose="02010600030101010101" pitchFamily="2" charset="-122"/>
                <a:cs typeface="Times New Roman" panose="02020603050405020304" pitchFamily="18" charset="0"/>
              </a:rPr>
              <a:t>所示。</a:t>
            </a:r>
            <a:endParaRPr lang="zh-CN" altLang="en-US" sz="2400" smtClean="0">
              <a:latin typeface="宋体" panose="02010600030101010101" pitchFamily="2" charset="-122"/>
              <a:cs typeface="Times New Roman" panose="02020603050405020304" pitchFamily="18" charset="0"/>
            </a:endParaRPr>
          </a:p>
          <a:p>
            <a:pPr algn="just" eaLnBrk="1" hangingPunct="1">
              <a:buFont typeface="Wingdings" panose="05000000000000000000" pitchFamily="2" charset="2"/>
              <a:buNone/>
            </a:pPr>
            <a:r>
              <a:rPr lang="zh-CN" altLang="en-US" sz="2400" b="1" smtClean="0">
                <a:latin typeface="宋体" panose="02010600030101010101" pitchFamily="2" charset="-122"/>
                <a:cs typeface="Times New Roman" panose="02020603050405020304" pitchFamily="18" charset="0"/>
              </a:rPr>
              <a:t>       在组成栏中，</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学号</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姓名</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书号</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等都是数据项的名称。就本例而言，</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学号</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姓名</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与 </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书费合计</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在数据流中仅出现一次，其余各数据项则每购买一种书就要出现一次。条目中用花括号｛｝表示重复，重复的次数可根据需要增减。假定某学生购买了</a:t>
            </a:r>
            <a:r>
              <a:rPr lang="en-US" altLang="zh-CN" sz="2400" b="1" smtClean="0">
                <a:latin typeface="宋体" panose="02010600030101010101" pitchFamily="2" charset="-122"/>
                <a:cs typeface="Times New Roman" panose="02020603050405020304" pitchFamily="18" charset="0"/>
              </a:rPr>
              <a:t>5</a:t>
            </a:r>
            <a:r>
              <a:rPr lang="zh-CN" altLang="en-US" sz="2400" b="1" smtClean="0">
                <a:latin typeface="宋体" panose="02010600030101010101" pitchFamily="2" charset="-122"/>
                <a:cs typeface="Times New Roman" panose="02020603050405020304" pitchFamily="18" charset="0"/>
              </a:rPr>
              <a:t>种书，则花括号｛｝中的四种数据项将各自重复五次。 </a:t>
            </a:r>
            <a:endParaRPr lang="zh-CN" altLang="en-US" sz="2400" smtClean="0"/>
          </a:p>
        </p:txBody>
      </p:sp>
      <p:sp>
        <p:nvSpPr>
          <p:cNvPr id="61444" name="Rectangle 5"/>
          <p:cNvSpPr>
            <a:spLocks noChangeArrowheads="1"/>
          </p:cNvSpPr>
          <p:nvPr/>
        </p:nvSpPr>
        <p:spPr bwMode="auto">
          <a:xfrm>
            <a:off x="2286000" y="2690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61445" name="Object 4"/>
          <p:cNvGraphicFramePr>
            <a:graphicFrameLocks noChangeAspect="1"/>
          </p:cNvGraphicFramePr>
          <p:nvPr/>
        </p:nvGraphicFramePr>
        <p:xfrm>
          <a:off x="107950" y="3716338"/>
          <a:ext cx="8928100" cy="3048000"/>
        </p:xfrm>
        <a:graphic>
          <a:graphicData uri="http://schemas.openxmlformats.org/presentationml/2006/ole">
            <mc:AlternateContent xmlns:mc="http://schemas.openxmlformats.org/markup-compatibility/2006">
              <mc:Choice xmlns:v="urn:schemas-microsoft-com:vml" Requires="v">
                <p:oleObj spid="_x0000_s61453" r:id="rId5" imgW="4575048" imgH="1481328" progId="Word.Picture.8">
                  <p:embed/>
                </p:oleObj>
              </mc:Choice>
              <mc:Fallback>
                <p:oleObj r:id="rId5" imgW="4575048" imgH="1481328"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3716338"/>
                        <a:ext cx="89281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FA4E8F1-7344-463C-9FA1-791F6FFFD312}" type="slidenum">
              <a:rPr lang="en-US" altLang="zh-CN" sz="1400" smtClean="0"/>
              <a:pPr>
                <a:spcBef>
                  <a:spcPct val="0"/>
                </a:spcBef>
                <a:buFontTx/>
                <a:buNone/>
              </a:pPr>
              <a:t>3</a:t>
            </a:fld>
            <a:endParaRPr lang="en-US" altLang="zh-CN" sz="1400" smtClean="0"/>
          </a:p>
        </p:txBody>
      </p:sp>
      <p:sp>
        <p:nvSpPr>
          <p:cNvPr id="8195" name="Rectangle 2"/>
          <p:cNvSpPr>
            <a:spLocks noGrp="1" noChangeArrowheads="1"/>
          </p:cNvSpPr>
          <p:nvPr>
            <p:ph type="title"/>
          </p:nvPr>
        </p:nvSpPr>
        <p:spPr>
          <a:xfrm>
            <a:off x="1908175" y="115888"/>
            <a:ext cx="5327650" cy="1143000"/>
          </a:xfrm>
        </p:spPr>
        <p:txBody>
          <a:bodyPr/>
          <a:lstStyle/>
          <a:p>
            <a:pPr algn="l" eaLnBrk="1" hangingPunct="1"/>
            <a:r>
              <a:rPr lang="zh-CN" altLang="en-US" sz="4000" b="1" smtClean="0"/>
              <a:t>本课件的主题与侧重点</a:t>
            </a:r>
          </a:p>
        </p:txBody>
      </p:sp>
      <p:sp>
        <p:nvSpPr>
          <p:cNvPr id="8196" name="Rectangle 3"/>
          <p:cNvSpPr>
            <a:spLocks noGrp="1" noChangeArrowheads="1"/>
          </p:cNvSpPr>
          <p:nvPr>
            <p:ph type="body" idx="1"/>
          </p:nvPr>
        </p:nvSpPr>
        <p:spPr>
          <a:xfrm>
            <a:off x="0" y="1341438"/>
            <a:ext cx="9144000" cy="5373687"/>
          </a:xfrm>
        </p:spPr>
        <p:txBody>
          <a:bodyPr/>
          <a:lstStyle/>
          <a:p>
            <a:pPr eaLnBrk="1" hangingPunct="1">
              <a:buFontTx/>
              <a:buNone/>
            </a:pPr>
            <a:r>
              <a:rPr lang="en-US" altLang="zh-CN" sz="2800" b="1" dirty="0" smtClean="0"/>
              <a:t>A: </a:t>
            </a:r>
            <a:r>
              <a:rPr lang="zh-CN" altLang="en-US" sz="2800" b="1" dirty="0" smtClean="0">
                <a:solidFill>
                  <a:schemeClr val="accent6"/>
                </a:solidFill>
              </a:rPr>
              <a:t>注意：原始需求的确立方式</a:t>
            </a:r>
            <a:r>
              <a:rPr lang="zh-CN" altLang="en-US" sz="2800" b="1" dirty="0" smtClean="0"/>
              <a:t>。</a:t>
            </a:r>
            <a:endParaRPr lang="en-US" altLang="zh-CN" sz="2800" b="1" dirty="0" smtClean="0"/>
          </a:p>
          <a:p>
            <a:pPr eaLnBrk="1" hangingPunct="1">
              <a:buFontTx/>
              <a:buNone/>
            </a:pPr>
            <a:r>
              <a:rPr lang="en-US" altLang="zh-CN" sz="2800" b="1" dirty="0" smtClean="0"/>
              <a:t>     </a:t>
            </a:r>
            <a:r>
              <a:rPr lang="zh-CN" altLang="en-US" sz="2800" b="1" dirty="0" smtClean="0"/>
              <a:t>体会：“相对原始的需求可以与工具无关”的意义。</a:t>
            </a:r>
            <a:endParaRPr lang="en-US" altLang="zh-CN" sz="2800" b="1" dirty="0" smtClean="0"/>
          </a:p>
          <a:p>
            <a:pPr eaLnBrk="1" hangingPunct="1">
              <a:buFontTx/>
              <a:buNone/>
            </a:pPr>
            <a:r>
              <a:rPr lang="en-US" altLang="zh-CN" sz="2800" b="1" dirty="0" smtClean="0"/>
              <a:t>B: </a:t>
            </a:r>
            <a:r>
              <a:rPr lang="zh-CN" altLang="en-US" sz="2800" b="1" dirty="0" smtClean="0">
                <a:solidFill>
                  <a:schemeClr val="accent6"/>
                </a:solidFill>
              </a:rPr>
              <a:t>观察</a:t>
            </a:r>
            <a:r>
              <a:rPr lang="zh-CN" altLang="en-US" sz="2800" b="1" dirty="0" smtClean="0"/>
              <a:t>：</a:t>
            </a:r>
            <a:r>
              <a:rPr lang="zh-CN" altLang="en-US" sz="2800" b="1" dirty="0" smtClean="0">
                <a:solidFill>
                  <a:schemeClr val="accent6"/>
                </a:solidFill>
              </a:rPr>
              <a:t>对需求的分析补充过程所带来的系统边界之重新确立，以及引发的职能重新组合划分</a:t>
            </a:r>
            <a:r>
              <a:rPr lang="zh-CN" altLang="en-US" sz="2800" b="1" dirty="0" smtClean="0"/>
              <a:t>。</a:t>
            </a:r>
            <a:endParaRPr lang="en-US" altLang="zh-CN" sz="2800" b="1" dirty="0" smtClean="0"/>
          </a:p>
          <a:p>
            <a:pPr eaLnBrk="1" hangingPunct="1">
              <a:buFontTx/>
              <a:buNone/>
            </a:pPr>
            <a:r>
              <a:rPr lang="en-US" altLang="zh-CN" sz="2800" b="1" dirty="0" smtClean="0"/>
              <a:t>C: </a:t>
            </a:r>
            <a:r>
              <a:rPr lang="zh-CN" altLang="en-US" sz="2800" b="1" dirty="0" smtClean="0"/>
              <a:t>设想和体会：叙述软件需求“由小规模到大规模”的基本经验。</a:t>
            </a:r>
            <a:endParaRPr lang="en-US" altLang="zh-CN" sz="2800" b="1" dirty="0" smtClean="0"/>
          </a:p>
          <a:p>
            <a:pPr eaLnBrk="1" hangingPunct="1">
              <a:buFontTx/>
              <a:buNone/>
            </a:pPr>
            <a:r>
              <a:rPr lang="en-US" altLang="zh-CN" sz="2800" b="1" dirty="0" smtClean="0"/>
              <a:t>D: </a:t>
            </a:r>
            <a:r>
              <a:rPr lang="zh-CN" altLang="en-US" sz="2800" b="1" dirty="0" smtClean="0">
                <a:solidFill>
                  <a:schemeClr val="accent6"/>
                </a:solidFill>
              </a:rPr>
              <a:t>重视：分析过程的逻辑细节正确性，暂时忽略技术实现细节。</a:t>
            </a:r>
            <a:r>
              <a:rPr lang="zh-CN" altLang="en-US" sz="2800" b="1" dirty="0" smtClean="0"/>
              <a:t>（不谈技术架构、软件</a:t>
            </a:r>
            <a:r>
              <a:rPr lang="zh-CN" altLang="en-US" sz="2800" b="1" dirty="0" smtClean="0"/>
              <a:t>架构、数据架构等</a:t>
            </a:r>
            <a:r>
              <a:rPr lang="zh-CN" altLang="en-US" sz="2800" b="1" dirty="0" smtClean="0"/>
              <a:t>）</a:t>
            </a:r>
            <a:endParaRPr lang="en-US" altLang="zh-CN" sz="2800" b="1" dirty="0" smtClean="0"/>
          </a:p>
          <a:p>
            <a:pPr eaLnBrk="1" hangingPunct="1">
              <a:buFontTx/>
              <a:buNone/>
            </a:pPr>
            <a:r>
              <a:rPr lang="en-US" altLang="zh-CN" sz="2800" b="1" dirty="0" smtClean="0">
                <a:solidFill>
                  <a:schemeClr val="accent2"/>
                </a:solidFill>
              </a:rPr>
              <a:t>E: </a:t>
            </a:r>
            <a:r>
              <a:rPr lang="zh-CN" altLang="en-US" sz="2800" b="1" u="sng" dirty="0" smtClean="0">
                <a:solidFill>
                  <a:srgbClr val="FF0000"/>
                </a:solidFill>
              </a:rPr>
              <a:t>理解：“项目与需求变迁”之含义，体会项目实施过程如何不受合同的简单束缚。</a:t>
            </a:r>
            <a:endParaRPr lang="en-US" altLang="zh-CN" sz="2800" b="1" u="sng" dirty="0" smtClean="0">
              <a:solidFill>
                <a:srgbClr val="FF0000"/>
              </a:solidFill>
            </a:endParaRPr>
          </a:p>
          <a:p>
            <a:pPr eaLnBrk="1" hangingPunct="1">
              <a:buFontTx/>
              <a:buNone/>
            </a:pPr>
            <a:r>
              <a:rPr lang="en-US" altLang="zh-CN" sz="2800" b="1" dirty="0" smtClean="0">
                <a:solidFill>
                  <a:srgbClr val="3333FF"/>
                </a:solidFill>
              </a:rPr>
              <a:t>F: </a:t>
            </a:r>
            <a:r>
              <a:rPr lang="zh-CN" altLang="en-US" sz="2800" b="1" dirty="0" smtClean="0">
                <a:solidFill>
                  <a:srgbClr val="3333FF"/>
                </a:solidFill>
              </a:rPr>
              <a:t>总结：</a:t>
            </a:r>
            <a:r>
              <a:rPr lang="zh-CN" altLang="en-US" sz="2800" b="1" dirty="0" smtClean="0">
                <a:solidFill>
                  <a:srgbClr val="FF0000"/>
                </a:solidFill>
              </a:rPr>
              <a:t>小小项目，窥见较大概念</a:t>
            </a:r>
            <a:r>
              <a:rPr lang="zh-CN" altLang="en-US" sz="2800" b="1" dirty="0" smtClean="0">
                <a:solidFill>
                  <a:srgbClr val="3333FF"/>
                </a:solidFill>
              </a:rPr>
              <a:t>。</a:t>
            </a:r>
            <a:endParaRPr lang="en-US" altLang="zh-CN" sz="2800" b="1" dirty="0" smtClean="0">
              <a:solidFill>
                <a:srgbClr val="3333FF"/>
              </a:solidFill>
            </a:endParaRPr>
          </a:p>
          <a:p>
            <a:pPr eaLnBrk="1" hangingPunct="1">
              <a:buFontTx/>
              <a:buNone/>
            </a:pPr>
            <a:endParaRPr lang="zh-CN" altLang="en-US" sz="2800" dirty="0" smtClean="0">
              <a:solidFill>
                <a:schemeClr val="accent2"/>
              </a:solidFill>
            </a:endParaRPr>
          </a:p>
          <a:p>
            <a:pPr algn="just" eaLnBrk="1" hangingPunct="1">
              <a:buFontTx/>
              <a:buNone/>
            </a:pPr>
            <a:endParaRPr lang="en-US" altLang="zh-CN"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B25A5BA-7C4A-4C92-8A94-ECE1D3359ED7}" type="slidenum">
              <a:rPr lang="en-US" altLang="zh-CN" sz="1400" smtClean="0"/>
              <a:pPr>
                <a:spcBef>
                  <a:spcPct val="0"/>
                </a:spcBef>
                <a:buFontTx/>
                <a:buNone/>
              </a:pPr>
              <a:t>30</a:t>
            </a:fld>
            <a:endParaRPr lang="en-US" altLang="zh-CN" sz="1400" smtClean="0"/>
          </a:p>
        </p:txBody>
      </p:sp>
      <p:sp>
        <p:nvSpPr>
          <p:cNvPr id="63491" name="Rectangle 3"/>
          <p:cNvSpPr>
            <a:spLocks noGrp="1" noChangeArrowheads="1"/>
          </p:cNvSpPr>
          <p:nvPr>
            <p:ph type="body" idx="1"/>
          </p:nvPr>
        </p:nvSpPr>
        <p:spPr>
          <a:xfrm>
            <a:off x="0" y="457200"/>
            <a:ext cx="9144000" cy="2895600"/>
          </a:xfrm>
        </p:spPr>
        <p:txBody>
          <a:bodyPr/>
          <a:lstStyle/>
          <a:p>
            <a:pPr algn="just" eaLnBrk="1" hangingPunct="1">
              <a:buFontTx/>
              <a:buNone/>
            </a:pPr>
            <a:r>
              <a:rPr lang="en-US" altLang="zh-CN" b="1" smtClean="0">
                <a:latin typeface="宋体" panose="02010600030101010101" pitchFamily="2" charset="-122"/>
                <a:cs typeface="Times New Roman" panose="02020603050405020304" pitchFamily="18" charset="0"/>
              </a:rPr>
              <a:t>   </a:t>
            </a:r>
            <a:r>
              <a:rPr lang="zh-CN" altLang="en-US" sz="2400" b="1" smtClean="0">
                <a:latin typeface="宋体" panose="02010600030101010101" pitchFamily="2" charset="-122"/>
                <a:cs typeface="Times New Roman" panose="02020603050405020304" pitchFamily="18" charset="0"/>
              </a:rPr>
              <a:t>（</a:t>
            </a:r>
            <a:r>
              <a:rPr lang="en-US" altLang="zh-CN" sz="2400" b="1" smtClean="0">
                <a:latin typeface="宋体" panose="02010600030101010101" pitchFamily="2" charset="-122"/>
                <a:cs typeface="Times New Roman" panose="02020603050405020304" pitchFamily="18" charset="0"/>
              </a:rPr>
              <a:t>3</a:t>
            </a:r>
            <a:r>
              <a:rPr lang="zh-CN" altLang="en-US" sz="2400" b="1" smtClean="0">
                <a:latin typeface="宋体" panose="02010600030101010101" pitchFamily="2" charset="-122"/>
                <a:cs typeface="Times New Roman" panose="02020603050405020304" pitchFamily="18" charset="0"/>
              </a:rPr>
              <a:t>）数据文件  表</a:t>
            </a:r>
            <a:r>
              <a:rPr lang="en-US" altLang="zh-CN" sz="2400" b="1" smtClean="0">
                <a:latin typeface="宋体" panose="02010600030101010101" pitchFamily="2" charset="-122"/>
                <a:cs typeface="Times New Roman" panose="02020603050405020304" pitchFamily="18" charset="0"/>
              </a:rPr>
              <a:t>2.4</a:t>
            </a:r>
            <a:r>
              <a:rPr lang="zh-CN" altLang="en-US" sz="2400" b="1" smtClean="0">
                <a:latin typeface="宋体" panose="02010600030101010101" pitchFamily="2" charset="-122"/>
                <a:cs typeface="Times New Roman" panose="02020603050405020304" pitchFamily="18" charset="0"/>
              </a:rPr>
              <a:t>显示了计算机售书系统中</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各班学生用书表</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的文件条目。每个记录记载一个班在一学年中需用的教材。在书号外面使用了重复符｛｝，表示每班每年需使用多种教材。在组成栏的首尾再分别添加</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和</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，表示一个文件系由多个这样的记录组成。</a:t>
            </a:r>
            <a:endParaRPr lang="zh-CN" altLang="en-US" sz="2400" smtClean="0">
              <a:latin typeface="宋体" panose="02010600030101010101" pitchFamily="2" charset="-122"/>
              <a:cs typeface="Times New Roman" panose="02020603050405020304" pitchFamily="18" charset="0"/>
            </a:endParaRPr>
          </a:p>
          <a:p>
            <a:pPr eaLnBrk="1" hangingPunct="1"/>
            <a:endParaRPr lang="en-US" altLang="zh-CN" sz="2400" smtClean="0"/>
          </a:p>
        </p:txBody>
      </p:sp>
      <p:sp>
        <p:nvSpPr>
          <p:cNvPr id="63492" name="Rectangle 5"/>
          <p:cNvSpPr>
            <a:spLocks noChangeArrowheads="1"/>
          </p:cNvSpPr>
          <p:nvPr/>
        </p:nvSpPr>
        <p:spPr bwMode="auto">
          <a:xfrm>
            <a:off x="205740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63493" name="Object 4"/>
          <p:cNvGraphicFramePr>
            <a:graphicFrameLocks noChangeAspect="1"/>
          </p:cNvGraphicFramePr>
          <p:nvPr/>
        </p:nvGraphicFramePr>
        <p:xfrm>
          <a:off x="0" y="3048000"/>
          <a:ext cx="9144000" cy="3581400"/>
        </p:xfrm>
        <a:graphic>
          <a:graphicData uri="http://schemas.openxmlformats.org/presentationml/2006/ole">
            <mc:AlternateContent xmlns:mc="http://schemas.openxmlformats.org/markup-compatibility/2006">
              <mc:Choice xmlns:v="urn:schemas-microsoft-com:vml" Requires="v">
                <p:oleObj spid="_x0000_s63501" r:id="rId5" imgW="5029200" imgH="1677924" progId="Word.Picture.8">
                  <p:embed/>
                </p:oleObj>
              </mc:Choice>
              <mc:Fallback>
                <p:oleObj r:id="rId5" imgW="5029200" imgH="1677924"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048000"/>
                        <a:ext cx="9144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223C47C-B9F9-4C8B-99EB-C39222C3D9DD}" type="slidenum">
              <a:rPr lang="en-US" altLang="zh-CN" sz="1400" smtClean="0"/>
              <a:pPr>
                <a:spcBef>
                  <a:spcPct val="0"/>
                </a:spcBef>
                <a:buFontTx/>
                <a:buNone/>
              </a:pPr>
              <a:t>31</a:t>
            </a:fld>
            <a:endParaRPr lang="en-US" altLang="zh-CN" sz="1400" smtClean="0"/>
          </a:p>
        </p:txBody>
      </p:sp>
      <p:sp>
        <p:nvSpPr>
          <p:cNvPr id="65539" name="Rectangle 3"/>
          <p:cNvSpPr>
            <a:spLocks noGrp="1" noChangeArrowheads="1"/>
          </p:cNvSpPr>
          <p:nvPr>
            <p:ph type="body" idx="1"/>
          </p:nvPr>
        </p:nvSpPr>
        <p:spPr>
          <a:xfrm>
            <a:off x="0" y="333375"/>
            <a:ext cx="9144000" cy="1943100"/>
          </a:xfrm>
        </p:spPr>
        <p:txBody>
          <a:bodyPr/>
          <a:lstStyle/>
          <a:p>
            <a:pPr algn="just" eaLnBrk="1" hangingPunct="1">
              <a:lnSpc>
                <a:spcPct val="80000"/>
              </a:lnSpc>
              <a:buFontTx/>
              <a:buNone/>
            </a:pPr>
            <a:r>
              <a:rPr lang="en-US" altLang="zh-CN" b="1" smtClean="0">
                <a:latin typeface="宋体" panose="02010600030101010101" pitchFamily="2" charset="-122"/>
                <a:cs typeface="Times New Roman" panose="02020603050405020304" pitchFamily="18" charset="0"/>
              </a:rPr>
              <a:t>  </a:t>
            </a:r>
            <a:r>
              <a:rPr lang="zh-CN" altLang="en-US" sz="2400" b="1" smtClean="0">
                <a:latin typeface="宋体" panose="02010600030101010101" pitchFamily="2" charset="-122"/>
                <a:cs typeface="Times New Roman" panose="02020603050405020304" pitchFamily="18" charset="0"/>
              </a:rPr>
              <a:t>（</a:t>
            </a:r>
            <a:r>
              <a:rPr lang="en-US" altLang="zh-CN" sz="2400" b="1" smtClean="0">
                <a:latin typeface="宋体" panose="02010600030101010101" pitchFamily="2" charset="-122"/>
                <a:cs typeface="Times New Roman" panose="02020603050405020304" pitchFamily="18" charset="0"/>
              </a:rPr>
              <a:t>4</a:t>
            </a:r>
            <a:r>
              <a:rPr lang="zh-CN" altLang="en-US" sz="2400" b="1" smtClean="0">
                <a:latin typeface="宋体" panose="02010600030101010101" pitchFamily="2" charset="-122"/>
                <a:cs typeface="Times New Roman" panose="02020603050405020304" pitchFamily="18" charset="0"/>
              </a:rPr>
              <a:t>）数据项  无论是独立的或者包含在数据流或文件中的数据项，一般都应在字典中设置相应的条目。表</a:t>
            </a:r>
            <a:r>
              <a:rPr lang="en-US" altLang="zh-CN" sz="2400" b="1" smtClean="0">
                <a:latin typeface="宋体" panose="02010600030101010101" pitchFamily="2" charset="-122"/>
                <a:cs typeface="Times New Roman" panose="02020603050405020304" pitchFamily="18" charset="0"/>
              </a:rPr>
              <a:t>2</a:t>
            </a:r>
            <a:r>
              <a:rPr lang="zh-CN" altLang="en-US" sz="2400" b="1" smtClean="0">
                <a:latin typeface="宋体" panose="02010600030101010101" pitchFamily="2" charset="-122"/>
                <a:cs typeface="Times New Roman" panose="02020603050405020304" pitchFamily="18" charset="0"/>
              </a:rPr>
              <a:t>．</a:t>
            </a:r>
            <a:r>
              <a:rPr lang="en-US" altLang="zh-CN" sz="2400" b="1" smtClean="0">
                <a:latin typeface="宋体" panose="02010600030101010101" pitchFamily="2" charset="-122"/>
                <a:cs typeface="Times New Roman" panose="02020603050405020304" pitchFamily="18" charset="0"/>
              </a:rPr>
              <a:t>5</a:t>
            </a:r>
            <a:r>
              <a:rPr lang="zh-CN" altLang="en-US" sz="2400" b="1" smtClean="0">
                <a:latin typeface="宋体" panose="02010600030101010101" pitchFamily="2" charset="-122"/>
                <a:cs typeface="Times New Roman" panose="02020603050405020304" pitchFamily="18" charset="0"/>
              </a:rPr>
              <a:t>至</a:t>
            </a:r>
            <a:r>
              <a:rPr lang="en-US" altLang="zh-CN" sz="2400" b="1" smtClean="0">
                <a:latin typeface="宋体" panose="02010600030101010101" pitchFamily="2" charset="-122"/>
                <a:cs typeface="Times New Roman" panose="02020603050405020304" pitchFamily="18" charset="0"/>
              </a:rPr>
              <a:t>2</a:t>
            </a:r>
            <a:r>
              <a:rPr lang="zh-CN" altLang="en-US" sz="2400" b="1" smtClean="0">
                <a:latin typeface="宋体" panose="02010600030101010101" pitchFamily="2" charset="-122"/>
                <a:cs typeface="Times New Roman" panose="02020603050405020304" pitchFamily="18" charset="0"/>
              </a:rPr>
              <a:t>．</a:t>
            </a:r>
            <a:r>
              <a:rPr lang="en-US" altLang="zh-CN" sz="2400" b="1" smtClean="0">
                <a:latin typeface="宋体" panose="02010600030101010101" pitchFamily="2" charset="-122"/>
                <a:cs typeface="Times New Roman" panose="02020603050405020304" pitchFamily="18" charset="0"/>
              </a:rPr>
              <a:t>7</a:t>
            </a:r>
            <a:r>
              <a:rPr lang="zh-CN" altLang="en-US" sz="2400" b="1" smtClean="0">
                <a:latin typeface="宋体" panose="02010600030101010101" pitchFamily="2" charset="-122"/>
                <a:cs typeface="Times New Roman" panose="02020603050405020304" pitchFamily="18" charset="0"/>
              </a:rPr>
              <a:t>举例出计算机售书系统中的三个数据项条目。</a:t>
            </a:r>
          </a:p>
          <a:p>
            <a:pPr algn="just" eaLnBrk="1" hangingPunct="1">
              <a:lnSpc>
                <a:spcPct val="80000"/>
              </a:lnSpc>
              <a:buFontTx/>
              <a:buNone/>
            </a:pPr>
            <a:r>
              <a:rPr lang="zh-CN" altLang="en-US" sz="2400" b="1" smtClean="0">
                <a:latin typeface="宋体" panose="02010600030101010101" pitchFamily="2" charset="-122"/>
                <a:cs typeface="Times New Roman" panose="02020603050405020304" pitchFamily="18" charset="0"/>
              </a:rPr>
              <a:t>       对于不言自明，不会引起二义性的数据项，如</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姓名</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年龄</a:t>
            </a:r>
            <a:r>
              <a:rPr lang="zh-CN" altLang="en-US" sz="2400" b="1" smtClean="0">
                <a:cs typeface="Times New Roman" panose="02020603050405020304" pitchFamily="18" charset="0"/>
              </a:rPr>
              <a:t>”</a:t>
            </a:r>
            <a:r>
              <a:rPr lang="zh-CN" altLang="en-US" sz="2400" b="1" smtClean="0">
                <a:latin typeface="宋体" panose="02010600030101010101" pitchFamily="2" charset="-122"/>
                <a:cs typeface="Times New Roman" panose="02020603050405020304" pitchFamily="18" charset="0"/>
              </a:rPr>
              <a:t>等，可以不单独编写数据项条目。</a:t>
            </a:r>
            <a:endParaRPr lang="zh-CN" altLang="en-US" sz="2400" smtClean="0">
              <a:latin typeface="宋体" panose="02010600030101010101" pitchFamily="2" charset="-122"/>
              <a:cs typeface="Times New Roman" panose="02020603050405020304" pitchFamily="18" charset="0"/>
            </a:endParaRPr>
          </a:p>
          <a:p>
            <a:pPr eaLnBrk="1" hangingPunct="1">
              <a:lnSpc>
                <a:spcPct val="80000"/>
              </a:lnSpc>
            </a:pPr>
            <a:endParaRPr lang="en-US" altLang="zh-CN" sz="2400" smtClean="0"/>
          </a:p>
        </p:txBody>
      </p:sp>
      <p:sp>
        <p:nvSpPr>
          <p:cNvPr id="65540" name="Rectangle 5"/>
          <p:cNvSpPr>
            <a:spLocks noChangeArrowheads="1"/>
          </p:cNvSpPr>
          <p:nvPr/>
        </p:nvSpPr>
        <p:spPr bwMode="auto">
          <a:xfrm>
            <a:off x="2171700" y="2838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65541" name="Object 4"/>
          <p:cNvGraphicFramePr>
            <a:graphicFrameLocks noChangeAspect="1"/>
          </p:cNvGraphicFramePr>
          <p:nvPr/>
        </p:nvGraphicFramePr>
        <p:xfrm>
          <a:off x="0" y="2209800"/>
          <a:ext cx="9144000" cy="2133600"/>
        </p:xfrm>
        <a:graphic>
          <a:graphicData uri="http://schemas.openxmlformats.org/presentationml/2006/ole">
            <mc:AlternateContent xmlns:mc="http://schemas.openxmlformats.org/markup-compatibility/2006">
              <mc:Choice xmlns:v="urn:schemas-microsoft-com:vml" Requires="v">
                <p:oleObj spid="_x0000_s65558" name="Picture" r:id="rId5" imgW="4803648" imgH="1187196" progId="Word.Picture.8">
                  <p:embed/>
                </p:oleObj>
              </mc:Choice>
              <mc:Fallback>
                <p:oleObj name="Picture" r:id="rId5" imgW="4803648" imgH="1187196"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09800"/>
                        <a:ext cx="9144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2" name="Rectangle 7"/>
          <p:cNvSpPr>
            <a:spLocks noChangeArrowheads="1"/>
          </p:cNvSpPr>
          <p:nvPr/>
        </p:nvSpPr>
        <p:spPr bwMode="auto">
          <a:xfrm>
            <a:off x="2457450" y="2490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65543" name="Object 6"/>
          <p:cNvGraphicFramePr>
            <a:graphicFrameLocks noChangeAspect="1"/>
          </p:cNvGraphicFramePr>
          <p:nvPr/>
        </p:nvGraphicFramePr>
        <p:xfrm>
          <a:off x="-266700" y="4038600"/>
          <a:ext cx="9144000" cy="3048000"/>
        </p:xfrm>
        <a:graphic>
          <a:graphicData uri="http://schemas.openxmlformats.org/presentationml/2006/ole">
            <mc:AlternateContent xmlns:mc="http://schemas.openxmlformats.org/markup-compatibility/2006">
              <mc:Choice xmlns:v="urn:schemas-microsoft-com:vml" Requires="v">
                <p:oleObj spid="_x0000_s65559" r:id="rId7" imgW="4232148" imgH="1876044" progId="Word.Picture.8">
                  <p:embed/>
                </p:oleObj>
              </mc:Choice>
              <mc:Fallback>
                <p:oleObj r:id="rId7" imgW="4232148" imgH="1876044" progId="Word.Picture.8">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 y="40386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A9270FE-0C86-4835-8E90-88F43765A5B7}" type="slidenum">
              <a:rPr lang="en-US" altLang="zh-CN" sz="1400" smtClean="0"/>
              <a:pPr>
                <a:spcBef>
                  <a:spcPct val="0"/>
                </a:spcBef>
                <a:buFontTx/>
                <a:buNone/>
              </a:pPr>
              <a:t>32</a:t>
            </a:fld>
            <a:endParaRPr lang="en-US" altLang="zh-CN" sz="1400" smtClean="0"/>
          </a:p>
        </p:txBody>
      </p:sp>
      <p:sp>
        <p:nvSpPr>
          <p:cNvPr id="67587" name="Rectangle 3"/>
          <p:cNvSpPr>
            <a:spLocks noGrp="1" noChangeArrowheads="1"/>
          </p:cNvSpPr>
          <p:nvPr>
            <p:ph type="body" idx="1"/>
          </p:nvPr>
        </p:nvSpPr>
        <p:spPr>
          <a:xfrm>
            <a:off x="0" y="228600"/>
            <a:ext cx="9144000" cy="3276600"/>
          </a:xfrm>
        </p:spPr>
        <p:txBody>
          <a:bodyPr/>
          <a:lstStyle/>
          <a:p>
            <a:pPr algn="just" eaLnBrk="1" hangingPunct="1">
              <a:buFontTx/>
              <a:buNone/>
            </a:pPr>
            <a:r>
              <a:rPr lang="en-US" altLang="zh-CN" sz="2400" b="1" smtClean="0">
                <a:latin typeface="宋体" panose="02010600030101010101" pitchFamily="2" charset="-122"/>
                <a:cs typeface="Times New Roman" panose="02020603050405020304" pitchFamily="18" charset="0"/>
              </a:rPr>
              <a:t>  </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5</a:t>
            </a:r>
            <a:r>
              <a:rPr lang="zh-CN" altLang="en-US" sz="2000" b="1" smtClean="0">
                <a:latin typeface="宋体" panose="02010600030101010101" pitchFamily="2" charset="-122"/>
                <a:cs typeface="Times New Roman" panose="02020603050405020304" pitchFamily="18" charset="0"/>
              </a:rPr>
              <a:t>）字典使用的符号为使定义简明，在字典中允许使用</a:t>
            </a:r>
            <a:r>
              <a:rPr lang="en-US" altLang="zh-CN" sz="2000" b="1" smtClean="0">
                <a:solidFill>
                  <a:srgbClr val="3333FF"/>
                </a:solidFill>
                <a:latin typeface="宋体" panose="02010600030101010101" pitchFamily="2" charset="-122"/>
                <a:cs typeface="Times New Roman" panose="02020603050405020304" pitchFamily="18" charset="0"/>
              </a:rPr>
              <a:t>5</a:t>
            </a:r>
            <a:r>
              <a:rPr lang="zh-CN" altLang="en-US" sz="2000" b="1" smtClean="0">
                <a:solidFill>
                  <a:srgbClr val="3333FF"/>
                </a:solidFill>
                <a:latin typeface="宋体" panose="02010600030101010101" pitchFamily="2" charset="-122"/>
                <a:cs typeface="Times New Roman" panose="02020603050405020304" pitchFamily="18" charset="0"/>
              </a:rPr>
              <a:t>种关系符和一种注释符</a:t>
            </a:r>
            <a:r>
              <a:rPr lang="zh-CN" altLang="en-US" sz="2000" b="1" smtClean="0">
                <a:latin typeface="宋体" panose="02010600030101010101" pitchFamily="2" charset="-122"/>
                <a:cs typeface="Times New Roman" panose="02020603050405020304" pitchFamily="18" charset="0"/>
              </a:rPr>
              <a:t>，其内容见表</a:t>
            </a:r>
            <a:r>
              <a:rPr lang="en-US" altLang="zh-CN" sz="2000" b="1" smtClean="0">
                <a:latin typeface="宋体" panose="02010600030101010101" pitchFamily="2" charset="-122"/>
                <a:cs typeface="Times New Roman" panose="02020603050405020304" pitchFamily="18" charset="0"/>
              </a:rPr>
              <a:t>2</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8</a:t>
            </a:r>
            <a:r>
              <a:rPr lang="zh-CN" altLang="en-US" sz="2000" b="1" smtClean="0">
                <a:latin typeface="宋体" panose="02010600030101010101" pitchFamily="2" charset="-122"/>
                <a:cs typeface="Times New Roman" panose="02020603050405020304" pitchFamily="18" charset="0"/>
              </a:rPr>
              <a:t>。</a:t>
            </a:r>
            <a:endParaRPr lang="zh-CN" altLang="en-US" sz="2000" smtClean="0">
              <a:latin typeface="宋体" panose="02010600030101010101" pitchFamily="2" charset="-122"/>
              <a:cs typeface="Times New Roman" panose="02020603050405020304" pitchFamily="18" charset="0"/>
            </a:endParaRPr>
          </a:p>
          <a:p>
            <a:pPr algn="just" eaLnBrk="1" hangingPunct="1">
              <a:buFontTx/>
              <a:buNone/>
            </a:pPr>
            <a:r>
              <a:rPr lang="zh-CN" altLang="en-US" sz="2000" b="1" smtClean="0">
                <a:latin typeface="宋体" panose="02010600030101010101" pitchFamily="2" charset="-122"/>
                <a:cs typeface="Times New Roman" panose="02020603050405020304" pitchFamily="18" charset="0"/>
              </a:rPr>
              <a:t>   需补充说明的是，如果要限制重复的次数，可以在花括号的前后或左花括号的下角和上角分别标出次数的下限和上限。例如：</a:t>
            </a:r>
            <a:endParaRPr lang="zh-CN" altLang="en-US" sz="2000" smtClean="0">
              <a:latin typeface="宋体" panose="02010600030101010101" pitchFamily="2" charset="-122"/>
              <a:cs typeface="Times New Roman" panose="02020603050405020304" pitchFamily="18" charset="0"/>
            </a:endParaRPr>
          </a:p>
          <a:p>
            <a:pPr eaLnBrk="1" hangingPunct="1">
              <a:buFontTx/>
              <a:buNone/>
            </a:pPr>
            <a:r>
              <a:rPr lang="zh-CN" altLang="en-US" sz="2000" b="1" smtClean="0">
                <a:latin typeface="宋体" panose="02010600030101010101" pitchFamily="2" charset="-122"/>
                <a:ea typeface="黑体" panose="02010609060101010101" pitchFamily="49" charset="-122"/>
              </a:rPr>
              <a:t>          </a:t>
            </a:r>
            <a:r>
              <a:rPr lang="en-US" altLang="zh-CN" sz="2000" b="1" smtClean="0">
                <a:latin typeface="宋体" panose="02010600030101010101" pitchFamily="2" charset="-122"/>
                <a:ea typeface="黑体" panose="02010609060101010101" pitchFamily="49" charset="-122"/>
              </a:rPr>
              <a:t>3</a:t>
            </a:r>
            <a:r>
              <a:rPr lang="zh-CN" altLang="en-US" sz="2000" b="1" smtClean="0">
                <a:latin typeface="宋体" panose="02010600030101010101" pitchFamily="2" charset="-122"/>
                <a:ea typeface="黑体" panose="02010609060101010101" pitchFamily="49" charset="-122"/>
              </a:rPr>
              <a:t>｛｝</a:t>
            </a:r>
            <a:r>
              <a:rPr lang="en-US" altLang="zh-CN" sz="2000" b="1" smtClean="0">
                <a:latin typeface="宋体" panose="02010600030101010101" pitchFamily="2" charset="-122"/>
                <a:ea typeface="黑体" panose="02010609060101010101" pitchFamily="49" charset="-122"/>
              </a:rPr>
              <a:t>5</a:t>
            </a:r>
            <a:r>
              <a:rPr lang="zh-CN" altLang="en-US" sz="2000" b="1" smtClean="0">
                <a:latin typeface="宋体" panose="02010600030101010101" pitchFamily="2" charset="-122"/>
                <a:ea typeface="黑体" panose="02010609060101010101" pitchFamily="49" charset="-122"/>
              </a:rPr>
              <a:t>或</a:t>
            </a:r>
            <a:r>
              <a:rPr lang="en-US" altLang="zh-CN" sz="2000" b="1" baseline="30000" smtClean="0">
                <a:latin typeface="宋体" panose="02010600030101010101" pitchFamily="2" charset="-122"/>
                <a:ea typeface="黑体" panose="02010609060101010101" pitchFamily="49" charset="-122"/>
              </a:rPr>
              <a:t>5</a:t>
            </a:r>
            <a:r>
              <a:rPr lang="en-US" altLang="zh-CN" sz="2000" b="1" baseline="-30000" smtClean="0">
                <a:latin typeface="宋体" panose="02010600030101010101" pitchFamily="2" charset="-122"/>
                <a:ea typeface="黑体" panose="02010609060101010101" pitchFamily="49" charset="-122"/>
              </a:rPr>
              <a:t>3</a:t>
            </a:r>
            <a:r>
              <a:rPr lang="zh-CN" altLang="en-US" sz="2000" b="1" smtClean="0">
                <a:latin typeface="宋体" panose="02010600030101010101" pitchFamily="2" charset="-122"/>
                <a:ea typeface="黑体" panose="02010609060101010101" pitchFamily="49" charset="-122"/>
              </a:rPr>
              <a:t>｛｝</a:t>
            </a:r>
            <a:r>
              <a:rPr lang="zh-CN" altLang="en-US" sz="2000" b="1" smtClean="0">
                <a:latin typeface="宋体" panose="02010600030101010101" pitchFamily="2" charset="-122"/>
              </a:rPr>
              <a:t>表示允许重复</a:t>
            </a:r>
            <a:r>
              <a:rPr lang="en-US" altLang="zh-CN" sz="2000" b="1" smtClean="0">
                <a:latin typeface="宋体" panose="02010600030101010101" pitchFamily="2" charset="-122"/>
              </a:rPr>
              <a:t>3--5</a:t>
            </a:r>
            <a:r>
              <a:rPr lang="zh-CN" altLang="en-US" sz="2000" b="1" smtClean="0">
                <a:latin typeface="宋体" panose="02010600030101010101" pitchFamily="2" charset="-122"/>
              </a:rPr>
              <a:t>次</a:t>
            </a:r>
            <a:endParaRPr lang="zh-CN" altLang="en-US" sz="2000" smtClean="0">
              <a:latin typeface="宋体" panose="02010600030101010101" pitchFamily="2" charset="-122"/>
            </a:endParaRPr>
          </a:p>
          <a:p>
            <a:pPr algn="just" eaLnBrk="1" hangingPunct="1">
              <a:buFontTx/>
              <a:buNone/>
            </a:pPr>
            <a:r>
              <a:rPr lang="zh-CN" altLang="en-US" sz="2000" b="1" smtClean="0">
                <a:latin typeface="宋体" panose="02010600030101010101" pitchFamily="2" charset="-122"/>
                <a:cs typeface="Times New Roman" panose="02020603050405020304" pitchFamily="18" charset="0"/>
              </a:rPr>
              <a:t>          </a:t>
            </a:r>
            <a:r>
              <a:rPr lang="en-US" altLang="zh-CN" sz="2000" b="1" smtClean="0">
                <a:latin typeface="宋体" panose="02010600030101010101" pitchFamily="2" charset="-122"/>
                <a:cs typeface="Times New Roman" panose="02020603050405020304" pitchFamily="18" charset="0"/>
              </a:rPr>
              <a:t>3</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3</a:t>
            </a:r>
            <a:r>
              <a:rPr lang="zh-CN" altLang="en-US" sz="2000" b="1" smtClean="0">
                <a:latin typeface="宋体" panose="02010600030101010101" pitchFamily="2" charset="-122"/>
                <a:cs typeface="Times New Roman" panose="02020603050405020304" pitchFamily="18" charset="0"/>
              </a:rPr>
              <a:t>或</a:t>
            </a:r>
            <a:r>
              <a:rPr lang="en-US" altLang="zh-CN" sz="2000" b="1" baseline="30000" smtClean="0">
                <a:latin typeface="宋体" panose="02010600030101010101" pitchFamily="2" charset="-122"/>
                <a:cs typeface="Times New Roman" panose="02020603050405020304" pitchFamily="18" charset="0"/>
              </a:rPr>
              <a:t>3</a:t>
            </a:r>
            <a:r>
              <a:rPr lang="en-US" altLang="zh-CN" sz="2000" b="1" baseline="-30000" smtClean="0">
                <a:latin typeface="宋体" panose="02010600030101010101" pitchFamily="2" charset="-122"/>
                <a:cs typeface="Times New Roman" panose="02020603050405020304" pitchFamily="18" charset="0"/>
              </a:rPr>
              <a:t>3</a:t>
            </a:r>
            <a:r>
              <a:rPr lang="zh-CN" altLang="en-US" sz="2000" b="1" smtClean="0">
                <a:latin typeface="宋体" panose="02010600030101010101" pitchFamily="2" charset="-122"/>
                <a:cs typeface="Times New Roman" panose="02020603050405020304" pitchFamily="18" charset="0"/>
              </a:rPr>
              <a:t>｛｝表示恰好重复</a:t>
            </a:r>
            <a:r>
              <a:rPr lang="en-US" altLang="zh-CN" sz="2000" b="1" smtClean="0">
                <a:latin typeface="宋体" panose="02010600030101010101" pitchFamily="2" charset="-122"/>
                <a:cs typeface="Times New Roman" panose="02020603050405020304" pitchFamily="18" charset="0"/>
              </a:rPr>
              <a:t>3</a:t>
            </a:r>
            <a:r>
              <a:rPr lang="zh-CN" altLang="en-US" sz="2000" b="1" smtClean="0">
                <a:latin typeface="宋体" panose="02010600030101010101" pitchFamily="2" charset="-122"/>
                <a:cs typeface="Times New Roman" panose="02020603050405020304" pitchFamily="18" charset="0"/>
              </a:rPr>
              <a:t>次</a:t>
            </a:r>
            <a:endParaRPr lang="zh-CN" altLang="en-US" sz="2000" smtClean="0">
              <a:latin typeface="宋体" panose="02010600030101010101" pitchFamily="2" charset="-122"/>
              <a:cs typeface="Times New Roman" panose="02020603050405020304" pitchFamily="18" charset="0"/>
            </a:endParaRPr>
          </a:p>
          <a:p>
            <a:pPr algn="just" eaLnBrk="1" hangingPunct="1">
              <a:buFontTx/>
              <a:buNone/>
            </a:pPr>
            <a:r>
              <a:rPr lang="zh-CN" altLang="en-US" sz="2000" b="1" smtClean="0">
                <a:latin typeface="宋体" panose="02010600030101010101" pitchFamily="2" charset="-122"/>
                <a:cs typeface="Times New Roman" panose="02020603050405020304" pitchFamily="18" charset="0"/>
              </a:rPr>
              <a:t>          </a:t>
            </a:r>
            <a:r>
              <a:rPr lang="en-US" altLang="zh-CN" sz="2000" b="1" smtClean="0">
                <a:latin typeface="宋体" panose="02010600030101010101" pitchFamily="2" charset="-122"/>
                <a:cs typeface="Times New Roman" panose="02020603050405020304" pitchFamily="18" charset="0"/>
              </a:rPr>
              <a:t>l</a:t>
            </a:r>
            <a:r>
              <a:rPr lang="zh-CN" altLang="en-US" sz="2000" b="1" smtClean="0">
                <a:latin typeface="宋体" panose="02010600030101010101" pitchFamily="2" charset="-122"/>
                <a:cs typeface="Times New Roman" panose="02020603050405020304" pitchFamily="18" charset="0"/>
              </a:rPr>
              <a:t>｛｝表示至少要出现</a:t>
            </a:r>
            <a:r>
              <a:rPr lang="en-US" altLang="zh-CN" sz="2000" b="1" smtClean="0">
                <a:latin typeface="宋体" panose="02010600030101010101" pitchFamily="2" charset="-122"/>
                <a:cs typeface="Times New Roman" panose="02020603050405020304" pitchFamily="18" charset="0"/>
              </a:rPr>
              <a:t>1</a:t>
            </a:r>
            <a:r>
              <a:rPr lang="zh-CN" altLang="en-US" sz="2000" b="1" smtClean="0">
                <a:latin typeface="宋体" panose="02010600030101010101" pitchFamily="2" charset="-122"/>
                <a:cs typeface="Times New Roman" panose="02020603050405020304" pitchFamily="18" charset="0"/>
              </a:rPr>
              <a:t>次。</a:t>
            </a:r>
            <a:endParaRPr lang="zh-CN" altLang="en-US" sz="2000" smtClean="0">
              <a:latin typeface="宋体" panose="02010600030101010101" pitchFamily="2" charset="-122"/>
              <a:cs typeface="Times New Roman" panose="02020603050405020304" pitchFamily="18" charset="0"/>
            </a:endParaRPr>
          </a:p>
          <a:p>
            <a:pPr algn="just" eaLnBrk="1" hangingPunct="1">
              <a:buFontTx/>
              <a:buNone/>
            </a:pPr>
            <a:r>
              <a:rPr lang="zh-CN" altLang="en-US" sz="2000" b="1" smtClean="0">
                <a:latin typeface="宋体" panose="02010600030101010101" pitchFamily="2" charset="-122"/>
                <a:cs typeface="Times New Roman" panose="02020603050405020304" pitchFamily="18" charset="0"/>
              </a:rPr>
              <a:t>           ｛｝表示允许重复</a:t>
            </a:r>
            <a:r>
              <a:rPr lang="en-US" altLang="zh-CN" sz="2000" b="1" smtClean="0">
                <a:latin typeface="宋体" panose="02010600030101010101" pitchFamily="2" charset="-122"/>
                <a:cs typeface="Times New Roman" panose="02020603050405020304" pitchFamily="18" charset="0"/>
              </a:rPr>
              <a:t>0</a:t>
            </a:r>
            <a:r>
              <a:rPr lang="zh-CN" altLang="en-US" sz="2000" b="1" smtClean="0">
                <a:latin typeface="宋体" panose="02010600030101010101" pitchFamily="2" charset="-122"/>
                <a:cs typeface="Times New Roman" panose="02020603050405020304" pitchFamily="18" charset="0"/>
              </a:rPr>
              <a:t>至任意次。</a:t>
            </a:r>
            <a:endParaRPr lang="zh-CN" altLang="en-US" sz="2000" smtClean="0">
              <a:latin typeface="宋体" panose="02010600030101010101" pitchFamily="2" charset="-122"/>
              <a:cs typeface="Times New Roman" panose="02020603050405020304" pitchFamily="18" charset="0"/>
            </a:endParaRPr>
          </a:p>
          <a:p>
            <a:pPr algn="just" eaLnBrk="1" hangingPunct="1">
              <a:buFontTx/>
              <a:buNone/>
            </a:pPr>
            <a:r>
              <a:rPr lang="zh-CN" altLang="en-US" sz="2000" b="1" smtClean="0">
                <a:latin typeface="宋体" panose="02010600030101010101" pitchFamily="2" charset="-122"/>
                <a:cs typeface="Times New Roman" panose="02020603050405020304" pitchFamily="18" charset="0"/>
              </a:rPr>
              <a:t>   以下是这些符号的用法示例。</a:t>
            </a:r>
            <a:endParaRPr lang="zh-CN" altLang="en-US" sz="2000" smtClean="0">
              <a:latin typeface="宋体" panose="02010600030101010101" pitchFamily="2" charset="-122"/>
              <a:cs typeface="Times New Roman" panose="02020603050405020304" pitchFamily="18" charset="0"/>
            </a:endParaRPr>
          </a:p>
          <a:p>
            <a:pPr eaLnBrk="1" hangingPunct="1"/>
            <a:endParaRPr lang="en-US" altLang="zh-CN" sz="2000" smtClean="0"/>
          </a:p>
        </p:txBody>
      </p:sp>
      <p:sp>
        <p:nvSpPr>
          <p:cNvPr id="67588" name="Rectangle 5"/>
          <p:cNvSpPr>
            <a:spLocks noChangeArrowheads="1"/>
          </p:cNvSpPr>
          <p:nvPr/>
        </p:nvSpPr>
        <p:spPr bwMode="auto">
          <a:xfrm>
            <a:off x="2171700" y="2514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67589" name="Object 4"/>
          <p:cNvGraphicFramePr>
            <a:graphicFrameLocks noChangeAspect="1"/>
          </p:cNvGraphicFramePr>
          <p:nvPr/>
        </p:nvGraphicFramePr>
        <p:xfrm>
          <a:off x="0" y="3429000"/>
          <a:ext cx="9144000" cy="3429000"/>
        </p:xfrm>
        <a:graphic>
          <a:graphicData uri="http://schemas.openxmlformats.org/presentationml/2006/ole">
            <mc:AlternateContent xmlns:mc="http://schemas.openxmlformats.org/markup-compatibility/2006">
              <mc:Choice xmlns:v="urn:schemas-microsoft-com:vml" Requires="v">
                <p:oleObj spid="_x0000_s67597" r:id="rId5" imgW="4800600" imgH="1824228" progId="Word.Picture.8">
                  <p:embed/>
                </p:oleObj>
              </mc:Choice>
              <mc:Fallback>
                <p:oleObj r:id="rId5" imgW="4800600" imgH="1824228"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429000"/>
                        <a:ext cx="9144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6B83DE8-865C-44C3-B531-C927A4CAF3A5}" type="slidenum">
              <a:rPr lang="en-US" altLang="zh-CN" sz="1400" smtClean="0"/>
              <a:pPr>
                <a:spcBef>
                  <a:spcPct val="0"/>
                </a:spcBef>
                <a:buFontTx/>
                <a:buNone/>
              </a:pPr>
              <a:t>33</a:t>
            </a:fld>
            <a:endParaRPr lang="en-US" altLang="zh-CN" sz="1400" smtClean="0"/>
          </a:p>
        </p:txBody>
      </p:sp>
      <p:sp>
        <p:nvSpPr>
          <p:cNvPr id="69635" name="Rectangle 3"/>
          <p:cNvSpPr>
            <a:spLocks noGrp="1" noChangeArrowheads="1"/>
          </p:cNvSpPr>
          <p:nvPr>
            <p:ph type="body" idx="1"/>
          </p:nvPr>
        </p:nvSpPr>
        <p:spPr>
          <a:xfrm>
            <a:off x="0" y="228600"/>
            <a:ext cx="9144000" cy="6324600"/>
          </a:xfrm>
        </p:spPr>
        <p:txBody>
          <a:bodyPr/>
          <a:lstStyle/>
          <a:p>
            <a:pPr algn="just" eaLnBrk="1" hangingPunct="1">
              <a:lnSpc>
                <a:spcPct val="90000"/>
              </a:lnSpc>
              <a:buFontTx/>
              <a:buNone/>
            </a:pPr>
            <a:r>
              <a:rPr lang="zh-CN" altLang="en-US" sz="2000" b="1" smtClean="0">
                <a:latin typeface="宋体" panose="02010600030101010101" pitchFamily="2" charset="-122"/>
                <a:cs typeface="Times New Roman" panose="02020603050405020304" pitchFamily="18" charset="0"/>
              </a:rPr>
              <a:t>例</a:t>
            </a:r>
            <a:r>
              <a:rPr lang="en-US" altLang="zh-CN" sz="2000" b="1" smtClean="0">
                <a:latin typeface="宋体" panose="02010600030101010101" pitchFamily="2" charset="-122"/>
                <a:cs typeface="Times New Roman" panose="02020603050405020304" pitchFamily="18" charset="0"/>
              </a:rPr>
              <a:t>2</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1  </a:t>
            </a:r>
            <a:r>
              <a:rPr lang="zh-CN" altLang="en-US" sz="2000" b="1" smtClean="0">
                <a:latin typeface="宋体" panose="02010600030101010101" pitchFamily="2" charset="-122"/>
                <a:cs typeface="Times New Roman" panose="02020603050405020304" pitchFamily="18" charset="0"/>
              </a:rPr>
              <a:t>前例中的数据流</a:t>
            </a:r>
            <a:r>
              <a:rPr lang="zh-CN" altLang="en-US" sz="2000" b="1" smtClean="0">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发票</a:t>
            </a:r>
            <a:r>
              <a:rPr lang="zh-CN" altLang="en-US" sz="2000" b="1" smtClean="0">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可以描述为：</a:t>
            </a:r>
            <a:endParaRPr lang="zh-CN" altLang="en-US" sz="2000" smtClean="0">
              <a:latin typeface="宋体" panose="02010600030101010101" pitchFamily="2" charset="-122"/>
              <a:cs typeface="Times New Roman" panose="02020603050405020304" pitchFamily="18" charset="0"/>
            </a:endParaRPr>
          </a:p>
          <a:p>
            <a:pPr algn="just" eaLnBrk="1" hangingPunct="1">
              <a:lnSpc>
                <a:spcPct val="90000"/>
              </a:lnSpc>
              <a:buFontTx/>
              <a:buNone/>
            </a:pPr>
            <a:r>
              <a:rPr lang="zh-CN" altLang="en-US" sz="2000" b="1" smtClean="0">
                <a:latin typeface="宋体" panose="02010600030101010101" pitchFamily="2" charset="-122"/>
                <a:cs typeface="Times New Roman" panose="02020603050405020304" pitchFamily="18" charset="0"/>
              </a:rPr>
              <a:t>       发票</a:t>
            </a:r>
            <a:r>
              <a:rPr lang="en-US" altLang="zh-CN" sz="2000" b="1" smtClean="0">
                <a:latin typeface="宋体" panose="02010600030101010101" pitchFamily="2" charset="-122"/>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（学号）＋姓名＋｛书号＋单价＋数量＋总价｝＋书费合计</a:t>
            </a:r>
            <a:endParaRPr lang="zh-CN" altLang="en-US" sz="2000" smtClean="0">
              <a:latin typeface="宋体" panose="02010600030101010101" pitchFamily="2" charset="-122"/>
              <a:cs typeface="Times New Roman" panose="02020603050405020304" pitchFamily="18" charset="0"/>
            </a:endParaRPr>
          </a:p>
          <a:p>
            <a:pPr algn="just" eaLnBrk="1" hangingPunct="1">
              <a:lnSpc>
                <a:spcPct val="90000"/>
              </a:lnSpc>
              <a:buFontTx/>
              <a:buNone/>
            </a:pPr>
            <a:r>
              <a:rPr lang="zh-CN" altLang="en-US" sz="2000" b="1" smtClean="0">
                <a:latin typeface="宋体" panose="02010600030101010101" pitchFamily="2" charset="-122"/>
                <a:cs typeface="Times New Roman" panose="02020603050405020304" pitchFamily="18" charset="0"/>
              </a:rPr>
              <a:t>   其中</a:t>
            </a:r>
            <a:r>
              <a:rPr lang="zh-CN" altLang="en-US" sz="2000" b="1" smtClean="0">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学号</a:t>
            </a:r>
            <a:r>
              <a:rPr lang="zh-CN" altLang="en-US" sz="2000" b="1" smtClean="0">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用（）括住，表示发票中要不要学号，允许设计师自行决定，其余各项的含义前已说明，不再重复。</a:t>
            </a:r>
            <a:endParaRPr lang="zh-CN" altLang="en-US" sz="2000" smtClean="0">
              <a:latin typeface="宋体" panose="02010600030101010101" pitchFamily="2" charset="-122"/>
              <a:cs typeface="Times New Roman" panose="02020603050405020304" pitchFamily="18" charset="0"/>
            </a:endParaRPr>
          </a:p>
          <a:p>
            <a:pPr algn="just" eaLnBrk="1" hangingPunct="1">
              <a:lnSpc>
                <a:spcPct val="90000"/>
              </a:lnSpc>
              <a:buFontTx/>
              <a:buNone/>
            </a:pPr>
            <a:r>
              <a:rPr lang="zh-CN" altLang="en-US" sz="2000" b="1" smtClean="0">
                <a:latin typeface="宋体" panose="02010600030101010101" pitchFamily="2" charset="-122"/>
                <a:cs typeface="Times New Roman" panose="02020603050405020304" pitchFamily="18" charset="0"/>
              </a:rPr>
              <a:t>      例</a:t>
            </a:r>
            <a:r>
              <a:rPr lang="en-US" altLang="zh-CN" sz="2000" b="1" smtClean="0">
                <a:latin typeface="宋体" panose="02010600030101010101" pitchFamily="2" charset="-122"/>
                <a:cs typeface="Times New Roman" panose="02020603050405020304" pitchFamily="18" charset="0"/>
              </a:rPr>
              <a:t>2</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2  </a:t>
            </a:r>
            <a:r>
              <a:rPr lang="zh-CN" altLang="en-US" sz="2000" b="1" smtClean="0">
                <a:latin typeface="宋体" panose="02010600030101010101" pitchFamily="2" charset="-122"/>
                <a:cs typeface="Times New Roman" panose="02020603050405020304" pitchFamily="18" charset="0"/>
              </a:rPr>
              <a:t>对于较长和较复杂的数据流，分层次描述能使眉目更加清楚。例如上例中的发票也可以表示为：</a:t>
            </a:r>
            <a:endParaRPr lang="zh-CN" altLang="en-US" sz="2000" smtClean="0">
              <a:latin typeface="宋体" panose="02010600030101010101" pitchFamily="2" charset="-122"/>
              <a:cs typeface="Times New Roman" panose="02020603050405020304" pitchFamily="18" charset="0"/>
            </a:endParaRPr>
          </a:p>
          <a:p>
            <a:pPr algn="just" eaLnBrk="1" hangingPunct="1">
              <a:lnSpc>
                <a:spcPct val="90000"/>
              </a:lnSpc>
              <a:buFontTx/>
              <a:buNone/>
            </a:pPr>
            <a:r>
              <a:rPr lang="zh-CN" altLang="en-US" sz="2000" b="1" smtClean="0">
                <a:latin typeface="宋体" panose="02010600030101010101" pitchFamily="2" charset="-122"/>
                <a:cs typeface="Times New Roman" panose="02020603050405020304" pitchFamily="18" charset="0"/>
              </a:rPr>
              <a:t>       发票：（学号）＋姓名＋｛发票行｝＋书费合计</a:t>
            </a:r>
            <a:endParaRPr lang="zh-CN" altLang="en-US" sz="2000" smtClean="0">
              <a:latin typeface="宋体" panose="02010600030101010101" pitchFamily="2" charset="-122"/>
              <a:cs typeface="Times New Roman" panose="02020603050405020304" pitchFamily="18" charset="0"/>
            </a:endParaRPr>
          </a:p>
          <a:p>
            <a:pPr algn="just" eaLnBrk="1" hangingPunct="1">
              <a:lnSpc>
                <a:spcPct val="90000"/>
              </a:lnSpc>
              <a:buFontTx/>
              <a:buNone/>
            </a:pPr>
            <a:r>
              <a:rPr lang="zh-CN" altLang="en-US" sz="2000" b="1" smtClean="0">
                <a:latin typeface="宋体" panose="02010600030101010101" pitchFamily="2" charset="-122"/>
                <a:cs typeface="Times New Roman" panose="02020603050405020304" pitchFamily="18" charset="0"/>
              </a:rPr>
              <a:t>       发票行：书号＋单价十数量十总价</a:t>
            </a:r>
            <a:endParaRPr lang="zh-CN" altLang="en-US" sz="2000" smtClean="0">
              <a:latin typeface="宋体" panose="02010600030101010101" pitchFamily="2" charset="-122"/>
              <a:cs typeface="Times New Roman" panose="02020603050405020304" pitchFamily="18" charset="0"/>
            </a:endParaRPr>
          </a:p>
          <a:p>
            <a:pPr algn="just" eaLnBrk="1" hangingPunct="1">
              <a:lnSpc>
                <a:spcPct val="90000"/>
              </a:lnSpc>
              <a:buFontTx/>
              <a:buNone/>
            </a:pPr>
            <a:r>
              <a:rPr lang="zh-CN" altLang="en-US" sz="2000" b="1" smtClean="0">
                <a:latin typeface="宋体" panose="02010600030101010101" pitchFamily="2" charset="-122"/>
                <a:cs typeface="Times New Roman" panose="02020603050405020304" pitchFamily="18" charset="0"/>
              </a:rPr>
              <a:t>      例</a:t>
            </a:r>
            <a:r>
              <a:rPr lang="en-US" altLang="zh-CN" sz="2000" b="1" smtClean="0">
                <a:latin typeface="宋体" panose="02010600030101010101" pitchFamily="2" charset="-122"/>
                <a:cs typeface="Times New Roman" panose="02020603050405020304" pitchFamily="18" charset="0"/>
              </a:rPr>
              <a:t>2. 3  </a:t>
            </a:r>
            <a:r>
              <a:rPr lang="zh-CN" altLang="en-US" sz="2000" b="1" smtClean="0">
                <a:latin typeface="宋体" panose="02010600030101010101" pitchFamily="2" charset="-122"/>
                <a:cs typeface="Times New Roman" panose="02020603050405020304" pitchFamily="18" charset="0"/>
              </a:rPr>
              <a:t>表</a:t>
            </a:r>
            <a:r>
              <a:rPr lang="en-US" altLang="zh-CN" sz="2000" b="1" smtClean="0">
                <a:latin typeface="宋体" panose="02010600030101010101" pitchFamily="2" charset="-122"/>
                <a:cs typeface="Times New Roman" panose="02020603050405020304" pitchFamily="18" charset="0"/>
              </a:rPr>
              <a:t>2</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4</a:t>
            </a:r>
            <a:r>
              <a:rPr lang="zh-CN" altLang="en-US" sz="2000" b="1" smtClean="0">
                <a:latin typeface="宋体" panose="02010600030101010101" pitchFamily="2" charset="-122"/>
                <a:cs typeface="Times New Roman" panose="02020603050405020304" pitchFamily="18" charset="0"/>
              </a:rPr>
              <a:t>中的数据可以定义为：各班学生用书表</a:t>
            </a:r>
            <a:r>
              <a:rPr lang="en-US" altLang="zh-CN" sz="2000" b="1" smtClean="0">
                <a:latin typeface="宋体" panose="02010600030101010101" pitchFamily="2" charset="-122"/>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｛系编号＋专业和班编号＋年级＋｛书号｝｝</a:t>
            </a:r>
            <a:endParaRPr lang="zh-CN" altLang="en-US" sz="2000" smtClean="0">
              <a:latin typeface="宋体" panose="02010600030101010101" pitchFamily="2" charset="-122"/>
              <a:cs typeface="Times New Roman" panose="02020603050405020304" pitchFamily="18" charset="0"/>
            </a:endParaRPr>
          </a:p>
          <a:p>
            <a:pPr algn="just" eaLnBrk="1" hangingPunct="1">
              <a:lnSpc>
                <a:spcPct val="90000"/>
              </a:lnSpc>
              <a:buFontTx/>
              <a:buNone/>
            </a:pPr>
            <a:r>
              <a:rPr lang="zh-CN" altLang="en-US" sz="2000" b="1" smtClean="0">
                <a:latin typeface="宋体" panose="02010600030101010101" pitchFamily="2" charset="-122"/>
                <a:cs typeface="Times New Roman" panose="02020603050405020304" pitchFamily="18" charset="0"/>
              </a:rPr>
              <a:t>       系编号</a:t>
            </a:r>
            <a:r>
              <a:rPr lang="en-US" altLang="zh-CN" sz="2000" b="1" smtClean="0">
                <a:latin typeface="宋体" panose="02010600030101010101" pitchFamily="2" charset="-122"/>
                <a:cs typeface="Times New Roman" panose="02020603050405020304" pitchFamily="18" charset="0"/>
              </a:rPr>
              <a:t>=2</a:t>
            </a:r>
            <a:r>
              <a:rPr lang="zh-CN" altLang="en-US" sz="2000" b="1" smtClean="0">
                <a:latin typeface="宋体" panose="02010600030101010101" pitchFamily="2" charset="-122"/>
                <a:cs typeface="Times New Roman" panose="02020603050405020304" pitchFamily="18" charset="0"/>
              </a:rPr>
              <a:t>｛数字｝</a:t>
            </a:r>
            <a:r>
              <a:rPr lang="en-US" altLang="zh-CN" sz="2000" b="1" smtClean="0">
                <a:latin typeface="宋体" panose="02010600030101010101" pitchFamily="2" charset="-122"/>
                <a:cs typeface="Times New Roman" panose="02020603050405020304" pitchFamily="18" charset="0"/>
              </a:rPr>
              <a:t>2    *</a:t>
            </a:r>
            <a:r>
              <a:rPr lang="zh-CN" altLang="en-US" sz="2000" b="1" smtClean="0">
                <a:latin typeface="宋体" panose="02010600030101010101" pitchFamily="2" charset="-122"/>
                <a:cs typeface="Times New Roman" panose="02020603050405020304" pitchFamily="18" charset="0"/>
              </a:rPr>
              <a:t>例如</a:t>
            </a:r>
            <a:r>
              <a:rPr lang="en-US" altLang="zh-CN" sz="2000" b="1" smtClean="0">
                <a:latin typeface="宋体" panose="02010600030101010101" pitchFamily="2" charset="-122"/>
                <a:cs typeface="Times New Roman" panose="02020603050405020304" pitchFamily="18" charset="0"/>
              </a:rPr>
              <a:t>0l</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12*</a:t>
            </a:r>
            <a:endParaRPr lang="en-US" altLang="zh-CN" sz="2000" smtClean="0">
              <a:latin typeface="宋体" panose="02010600030101010101" pitchFamily="2" charset="-122"/>
              <a:cs typeface="Times New Roman" panose="02020603050405020304" pitchFamily="18" charset="0"/>
            </a:endParaRPr>
          </a:p>
          <a:p>
            <a:pPr algn="just" eaLnBrk="1" hangingPunct="1">
              <a:lnSpc>
                <a:spcPct val="90000"/>
              </a:lnSpc>
              <a:buFontTx/>
              <a:buNone/>
            </a:pPr>
            <a:r>
              <a:rPr lang="en-US" altLang="zh-CN" sz="2000" b="1" smtClean="0">
                <a:latin typeface="宋体" panose="02010600030101010101" pitchFamily="2" charset="-122"/>
                <a:cs typeface="Times New Roman" panose="02020603050405020304" pitchFamily="18" charset="0"/>
              </a:rPr>
              <a:t>       </a:t>
            </a:r>
            <a:r>
              <a:rPr lang="zh-CN" altLang="en-US" sz="2000" b="1" smtClean="0">
                <a:latin typeface="宋体" panose="02010600030101010101" pitchFamily="2" charset="-122"/>
                <a:cs typeface="Times New Roman" panose="02020603050405020304" pitchFamily="18" charset="0"/>
              </a:rPr>
              <a:t>专业和班编号</a:t>
            </a:r>
            <a:r>
              <a:rPr lang="en-US" altLang="zh-CN" sz="2000" b="1" smtClean="0">
                <a:latin typeface="宋体" panose="02010600030101010101" pitchFamily="2" charset="-122"/>
                <a:cs typeface="Times New Roman" panose="02020603050405020304" pitchFamily="18" charset="0"/>
              </a:rPr>
              <a:t>=3{</a:t>
            </a:r>
            <a:r>
              <a:rPr lang="zh-CN" altLang="en-US" sz="2000" b="1" smtClean="0">
                <a:latin typeface="宋体" panose="02010600030101010101" pitchFamily="2" charset="-122"/>
                <a:cs typeface="Times New Roman" panose="02020603050405020304" pitchFamily="18" charset="0"/>
              </a:rPr>
              <a:t>数字</a:t>
            </a:r>
            <a:r>
              <a:rPr lang="en-US" altLang="zh-CN" sz="2000" b="1" smtClean="0">
                <a:latin typeface="宋体" panose="02010600030101010101" pitchFamily="2" charset="-122"/>
                <a:cs typeface="Times New Roman" panose="02020603050405020304" pitchFamily="18" charset="0"/>
              </a:rPr>
              <a:t>}3   *</a:t>
            </a:r>
            <a:r>
              <a:rPr lang="zh-CN" altLang="en-US" sz="2000" b="1" smtClean="0">
                <a:latin typeface="宋体" panose="02010600030101010101" pitchFamily="2" charset="-122"/>
                <a:cs typeface="Times New Roman" panose="02020603050405020304" pitchFamily="18" charset="0"/>
              </a:rPr>
              <a:t>例如</a:t>
            </a:r>
            <a:r>
              <a:rPr lang="en-US" altLang="zh-CN" sz="2000" b="1" smtClean="0">
                <a:latin typeface="宋体" panose="02010600030101010101" pitchFamily="2" charset="-122"/>
                <a:cs typeface="Times New Roman" panose="02020603050405020304" pitchFamily="18" charset="0"/>
              </a:rPr>
              <a:t>305*</a:t>
            </a:r>
            <a:endParaRPr lang="en-US" altLang="zh-CN" sz="2000" smtClean="0">
              <a:latin typeface="宋体" panose="02010600030101010101" pitchFamily="2" charset="-122"/>
              <a:cs typeface="Times New Roman" panose="02020603050405020304" pitchFamily="18" charset="0"/>
            </a:endParaRPr>
          </a:p>
          <a:p>
            <a:pPr algn="just" eaLnBrk="1" hangingPunct="1">
              <a:lnSpc>
                <a:spcPct val="90000"/>
              </a:lnSpc>
              <a:buFontTx/>
              <a:buNone/>
            </a:pPr>
            <a:r>
              <a:rPr lang="en-US" altLang="zh-CN" sz="2000" b="1" smtClean="0">
                <a:latin typeface="宋体" panose="02010600030101010101" pitchFamily="2" charset="-122"/>
                <a:cs typeface="Times New Roman" panose="02020603050405020304" pitchFamily="18" charset="0"/>
              </a:rPr>
              <a:t>       </a:t>
            </a:r>
            <a:r>
              <a:rPr lang="zh-CN" altLang="en-US" sz="2000" b="1" smtClean="0">
                <a:latin typeface="宋体" panose="02010600030101010101" pitchFamily="2" charset="-122"/>
                <a:cs typeface="Times New Roman" panose="02020603050405020304" pitchFamily="18" charset="0"/>
              </a:rPr>
              <a:t>年级</a:t>
            </a:r>
            <a:r>
              <a:rPr lang="en-US" altLang="zh-CN" sz="2000" b="1" smtClean="0">
                <a:latin typeface="宋体" panose="02010600030101010101" pitchFamily="2" charset="-122"/>
                <a:cs typeface="Times New Roman" panose="02020603050405020304" pitchFamily="18" charset="0"/>
              </a:rPr>
              <a:t>=〔F</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M</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J</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S〕</a:t>
            </a:r>
            <a:endParaRPr lang="en-US" altLang="zh-CN" sz="2000" smtClean="0">
              <a:latin typeface="宋体" panose="02010600030101010101" pitchFamily="2" charset="-122"/>
              <a:cs typeface="Times New Roman" panose="02020603050405020304" pitchFamily="18" charset="0"/>
            </a:endParaRPr>
          </a:p>
          <a:p>
            <a:pPr algn="just" eaLnBrk="1" hangingPunct="1">
              <a:lnSpc>
                <a:spcPct val="90000"/>
              </a:lnSpc>
              <a:buFontTx/>
              <a:buNone/>
            </a:pPr>
            <a:r>
              <a:rPr lang="en-US" altLang="zh-CN" sz="2000" b="1" smtClean="0">
                <a:latin typeface="宋体" panose="02010600030101010101" pitchFamily="2" charset="-122"/>
                <a:cs typeface="Times New Roman" panose="02020603050405020304" pitchFamily="18" charset="0"/>
              </a:rPr>
              <a:t>       </a:t>
            </a:r>
            <a:r>
              <a:rPr lang="zh-CN" altLang="en-US" sz="2000" b="1" smtClean="0">
                <a:latin typeface="宋体" panose="02010600030101010101" pitchFamily="2" charset="-122"/>
                <a:cs typeface="Times New Roman" panose="02020603050405020304" pitchFamily="18" charset="0"/>
              </a:rPr>
              <a:t>书号</a:t>
            </a:r>
            <a:r>
              <a:rPr lang="en-US" altLang="zh-CN" sz="2000" b="1" smtClean="0">
                <a:latin typeface="宋体" panose="02010600030101010101" pitchFamily="2" charset="-122"/>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｛字母｝＋｛数字｝   *例如</a:t>
            </a:r>
            <a:r>
              <a:rPr lang="en-US" altLang="zh-CN" sz="2000" b="1" smtClean="0">
                <a:latin typeface="宋体" panose="02010600030101010101" pitchFamily="2" charset="-122"/>
                <a:cs typeface="Times New Roman" panose="02020603050405020304" pitchFamily="18" charset="0"/>
              </a:rPr>
              <a:t>MATH11</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ENG1</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ENG2</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OS4</a:t>
            </a:r>
            <a:r>
              <a:rPr lang="zh-CN" altLang="en-US" sz="2000" b="1" smtClean="0">
                <a:latin typeface="宋体" panose="02010600030101010101" pitchFamily="2" charset="-122"/>
                <a:cs typeface="Times New Roman" panose="02020603050405020304" pitchFamily="18" charset="0"/>
              </a:rPr>
              <a:t>，</a:t>
            </a:r>
            <a:r>
              <a:rPr lang="en-US" altLang="zh-CN" sz="2000" b="1" smtClean="0">
                <a:latin typeface="宋体" panose="02010600030101010101" pitchFamily="2" charset="-122"/>
                <a:cs typeface="Times New Roman" panose="02020603050405020304" pitchFamily="18" charset="0"/>
              </a:rPr>
              <a:t>SE3</a:t>
            </a:r>
            <a:r>
              <a:rPr lang="zh-CN" altLang="en-US" sz="2000" b="1" smtClean="0">
                <a:latin typeface="宋体" panose="02010600030101010101" pitchFamily="2" charset="-122"/>
                <a:cs typeface="Times New Roman" panose="02020603050405020304" pitchFamily="18" charset="0"/>
              </a:rPr>
              <a:t>等*</a:t>
            </a:r>
            <a:endParaRPr lang="zh-CN" altLang="en-US" sz="2000" smtClean="0">
              <a:latin typeface="宋体" panose="02010600030101010101" pitchFamily="2" charset="-122"/>
              <a:cs typeface="Times New Roman" panose="02020603050405020304" pitchFamily="18" charset="0"/>
            </a:endParaRPr>
          </a:p>
          <a:p>
            <a:pPr algn="just" eaLnBrk="1" hangingPunct="1">
              <a:lnSpc>
                <a:spcPct val="90000"/>
              </a:lnSpc>
              <a:buFontTx/>
              <a:buNone/>
            </a:pPr>
            <a:r>
              <a:rPr lang="zh-CN" altLang="en-US" sz="2000" b="1" smtClean="0">
                <a:latin typeface="宋体" panose="02010600030101010101" pitchFamily="2" charset="-122"/>
                <a:cs typeface="Times New Roman" panose="02020603050405020304" pitchFamily="18" charset="0"/>
              </a:rPr>
              <a:t>       以上列举了用规定的符号对数据项、数据流和文件进行定义的实例。这里等号（</a:t>
            </a:r>
            <a:r>
              <a:rPr lang="en-US" altLang="zh-CN" sz="2000" b="1" smtClean="0">
                <a:latin typeface="宋体" panose="02010600030101010101" pitchFamily="2" charset="-122"/>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）可读作</a:t>
            </a:r>
            <a:r>
              <a:rPr lang="zh-CN" altLang="en-US" sz="2000" b="1" smtClean="0">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定义为</a:t>
            </a:r>
            <a:r>
              <a:rPr lang="zh-CN" altLang="en-US" sz="2000" b="1" smtClean="0">
                <a:cs typeface="Times New Roman" panose="02020603050405020304" pitchFamily="18" charset="0"/>
              </a:rPr>
              <a:t>”</a:t>
            </a:r>
            <a:r>
              <a:rPr lang="zh-CN" altLang="en-US" sz="2000" b="1" smtClean="0">
                <a:latin typeface="宋体" panose="02010600030101010101" pitchFamily="2" charset="-122"/>
                <a:cs typeface="Times New Roman" panose="02020603050405020304" pitchFamily="18" charset="0"/>
              </a:rPr>
              <a:t>。等号左边是要定义的数据，等号右边，对数据项应指出它的取值和类型，对文件和数据流则列举其组成元素。显然，公式定义在形式上比字典条目更加简洁，但表现的内容不及条目丰富。</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314C4799-2A0A-4639-8C5E-19A25D9975BC}" type="slidenum">
              <a:rPr lang="en-US" altLang="zh-CN" sz="1400" smtClean="0"/>
              <a:pPr>
                <a:spcBef>
                  <a:spcPct val="0"/>
                </a:spcBef>
                <a:buFontTx/>
                <a:buNone/>
              </a:pPr>
              <a:t>34</a:t>
            </a:fld>
            <a:endParaRPr lang="en-US" altLang="zh-CN" sz="1400" smtClean="0"/>
          </a:p>
        </p:txBody>
      </p:sp>
      <p:sp>
        <p:nvSpPr>
          <p:cNvPr id="71683" name="Rectangle 3"/>
          <p:cNvSpPr>
            <a:spLocks noGrp="1" noChangeArrowheads="1"/>
          </p:cNvSpPr>
          <p:nvPr>
            <p:ph type="body" idx="1"/>
          </p:nvPr>
        </p:nvSpPr>
        <p:spPr>
          <a:xfrm>
            <a:off x="0" y="609600"/>
            <a:ext cx="9144000" cy="5195888"/>
          </a:xfrm>
        </p:spPr>
        <p:txBody>
          <a:bodyPr/>
          <a:lstStyle/>
          <a:p>
            <a:pPr algn="just" eaLnBrk="1" hangingPunct="1">
              <a:buFontTx/>
              <a:buNone/>
            </a:pPr>
            <a:r>
              <a:rPr lang="en-US" altLang="zh-CN" sz="2800" b="1" smtClean="0">
                <a:latin typeface="宋体" panose="02010600030101010101" pitchFamily="2" charset="-122"/>
                <a:cs typeface="Times New Roman" panose="02020603050405020304" pitchFamily="18" charset="0"/>
              </a:rPr>
              <a:t>    </a:t>
            </a:r>
            <a:r>
              <a:rPr lang="zh-CN" altLang="en-US" sz="2400" b="1" smtClean="0">
                <a:latin typeface="宋体" panose="02010600030101010101" pitchFamily="2" charset="-122"/>
                <a:cs typeface="Times New Roman" panose="02020603050405020304" pitchFamily="18" charset="0"/>
              </a:rPr>
              <a:t>（</a:t>
            </a:r>
            <a:r>
              <a:rPr lang="en-US" altLang="zh-CN" sz="2400" b="1" smtClean="0">
                <a:latin typeface="宋体" panose="02010600030101010101" pitchFamily="2" charset="-122"/>
                <a:cs typeface="Times New Roman" panose="02020603050405020304" pitchFamily="18" charset="0"/>
              </a:rPr>
              <a:t>6</a:t>
            </a:r>
            <a:r>
              <a:rPr lang="zh-CN" altLang="en-US" sz="2400" b="1" smtClean="0">
                <a:latin typeface="宋体" panose="02010600030101010101" pitchFamily="2" charset="-122"/>
                <a:cs typeface="Times New Roman" panose="02020603050405020304" pitchFamily="18" charset="0"/>
              </a:rPr>
              <a:t>）字典的实现   字典可以用人工或自动的方法实现。</a:t>
            </a:r>
            <a:endParaRPr lang="zh-CN" altLang="en-US" sz="2400" smtClean="0">
              <a:latin typeface="宋体" panose="02010600030101010101" pitchFamily="2" charset="-122"/>
              <a:cs typeface="Times New Roman" panose="02020603050405020304" pitchFamily="18" charset="0"/>
            </a:endParaRPr>
          </a:p>
          <a:p>
            <a:pPr algn="just" eaLnBrk="1" hangingPunct="1">
              <a:buFontTx/>
              <a:buNone/>
            </a:pPr>
            <a:r>
              <a:rPr lang="zh-CN" altLang="en-US" sz="2400" b="1" smtClean="0">
                <a:latin typeface="宋体" panose="02010600030101010101" pitchFamily="2" charset="-122"/>
                <a:cs typeface="Times New Roman" panose="02020603050405020304" pitchFamily="18" charset="0"/>
              </a:rPr>
              <a:t>      用人工方法实现时，每一字典条目写在一张卡片上，由专人管理和维护。为便于检索，所有卡片可象普通字典一样按数据的名称排序。人工方法的优点是实现容易，但较易出错。更改一项数据，有时要修改数张卡片，不小心就可能漏改。</a:t>
            </a:r>
            <a:endParaRPr lang="zh-CN" altLang="en-US" sz="2400" smtClean="0">
              <a:latin typeface="宋体" panose="02010600030101010101" pitchFamily="2" charset="-122"/>
              <a:cs typeface="Times New Roman" panose="02020603050405020304" pitchFamily="18" charset="0"/>
            </a:endParaRPr>
          </a:p>
          <a:p>
            <a:pPr eaLnBrk="1" hangingPunct="1">
              <a:buFontTx/>
              <a:buNone/>
            </a:pPr>
            <a:r>
              <a:rPr lang="zh-CN" altLang="en-US" sz="2400" b="1" smtClean="0">
                <a:latin typeface="宋体" panose="02010600030101010101" pitchFamily="2" charset="-122"/>
              </a:rPr>
              <a:t>      自动方法就是把字典存在计算机中，用计算机对它检索和维护。国外已出现多种</a:t>
            </a:r>
            <a:r>
              <a:rPr lang="zh-CN" altLang="en-US" sz="2400" b="1" smtClean="0"/>
              <a:t>“</a:t>
            </a:r>
            <a:r>
              <a:rPr lang="zh-CN" altLang="en-US" sz="2400" b="1" u="sng" smtClean="0">
                <a:solidFill>
                  <a:srgbClr val="3333FF"/>
                </a:solidFill>
                <a:latin typeface="宋体" panose="02010600030101010101" pitchFamily="2" charset="-122"/>
              </a:rPr>
              <a:t>字典管理程序</a:t>
            </a:r>
            <a:r>
              <a:rPr lang="zh-CN" altLang="en-US" sz="2400" b="1" smtClean="0"/>
              <a:t>”</a:t>
            </a:r>
            <a:r>
              <a:rPr lang="zh-CN" altLang="en-US" sz="2400" b="1" smtClean="0">
                <a:latin typeface="宋体" panose="02010600030101010101" pitchFamily="2" charset="-122"/>
              </a:rPr>
              <a:t>，著名的</a:t>
            </a:r>
            <a:r>
              <a:rPr lang="en-US" altLang="zh-CN" sz="2400" b="1" smtClean="0">
                <a:latin typeface="宋体" panose="02010600030101010101" pitchFamily="2" charset="-122"/>
              </a:rPr>
              <a:t>PSL</a:t>
            </a:r>
            <a:r>
              <a:rPr lang="zh-CN" altLang="en-US" sz="2400" b="1" smtClean="0">
                <a:latin typeface="宋体" panose="02010600030101010101" pitchFamily="2" charset="-122"/>
              </a:rPr>
              <a:t>／</a:t>
            </a:r>
            <a:r>
              <a:rPr lang="en-US" altLang="zh-CN" sz="2400" b="1" smtClean="0">
                <a:latin typeface="宋体" panose="02010600030101010101" pitchFamily="2" charset="-122"/>
              </a:rPr>
              <a:t>PSA</a:t>
            </a:r>
            <a:r>
              <a:rPr lang="zh-CN" altLang="en-US" sz="2400" b="1" smtClean="0">
                <a:latin typeface="宋体" panose="02010600030101010101" pitchFamily="2" charset="-122"/>
              </a:rPr>
              <a:t>系统就是其中的突出代表。用计算机管理字典质量高，可减轻软件人员在开发中的负担，虽成本稍贵，人们仍乐于使用。</a:t>
            </a:r>
            <a:r>
              <a:rPr lang="zh-CN" altLang="en-US" sz="2800" smtClean="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81027E2-E63A-467B-8BE1-7A946D87FA53}" type="slidenum">
              <a:rPr lang="en-US" altLang="zh-CN" sz="1400" smtClean="0"/>
              <a:pPr>
                <a:spcBef>
                  <a:spcPct val="0"/>
                </a:spcBef>
                <a:buFontTx/>
                <a:buNone/>
              </a:pPr>
              <a:t>35</a:t>
            </a:fld>
            <a:endParaRPr lang="en-US" altLang="zh-CN" sz="1400" smtClean="0"/>
          </a:p>
        </p:txBody>
      </p:sp>
      <p:sp>
        <p:nvSpPr>
          <p:cNvPr id="73731" name="Rectangle 3"/>
          <p:cNvSpPr>
            <a:spLocks noGrp="1" noChangeArrowheads="1"/>
          </p:cNvSpPr>
          <p:nvPr>
            <p:ph type="body" idx="1"/>
          </p:nvPr>
        </p:nvSpPr>
        <p:spPr>
          <a:xfrm>
            <a:off x="0" y="228600"/>
            <a:ext cx="9251950" cy="5867400"/>
          </a:xfrm>
        </p:spPr>
        <p:txBody>
          <a:bodyPr/>
          <a:lstStyle/>
          <a:p>
            <a:pPr algn="just" eaLnBrk="1" hangingPunct="1">
              <a:buFont typeface="Wingdings" panose="05000000000000000000" pitchFamily="2" charset="2"/>
              <a:buChar char="§"/>
            </a:pPr>
            <a:r>
              <a:rPr lang="en-US" altLang="zh-CN" sz="2800" b="1" smtClean="0"/>
              <a:t> </a:t>
            </a:r>
            <a:r>
              <a:rPr lang="zh-CN" altLang="en-US" sz="2800" b="1" u="sng" smtClean="0">
                <a:solidFill>
                  <a:srgbClr val="3333FF"/>
                </a:solidFill>
              </a:rPr>
              <a:t>加工说明</a:t>
            </a:r>
          </a:p>
          <a:p>
            <a:pPr algn="just" eaLnBrk="1" hangingPunct="1">
              <a:buFontTx/>
              <a:buNone/>
            </a:pPr>
            <a:r>
              <a:rPr lang="zh-CN" altLang="en-US" sz="2000" b="1" smtClean="0"/>
              <a:t>              如果说字典等是对</a:t>
            </a:r>
            <a:r>
              <a:rPr lang="en-US" altLang="zh-CN" sz="2000" b="1" smtClean="0"/>
              <a:t>DFD</a:t>
            </a:r>
            <a:r>
              <a:rPr lang="zh-CN" altLang="en-US" sz="2000" b="1" smtClean="0"/>
              <a:t>中的数据所作的描述，则加工说明（</a:t>
            </a:r>
            <a:r>
              <a:rPr lang="en-US" altLang="zh-CN" sz="2000" b="1" smtClean="0"/>
              <a:t>process specification</a:t>
            </a:r>
            <a:r>
              <a:rPr lang="zh-CN" altLang="en-US" sz="2000" b="1" smtClean="0"/>
              <a:t>）就是对</a:t>
            </a:r>
            <a:r>
              <a:rPr lang="en-US" altLang="zh-CN" sz="2000" b="1" smtClean="0"/>
              <a:t>DFD</a:t>
            </a:r>
            <a:r>
              <a:rPr lang="zh-CN" altLang="en-US" sz="2000" b="1" smtClean="0"/>
              <a:t>中每个加工所作的说明了。它从系统功能的角度对</a:t>
            </a:r>
            <a:r>
              <a:rPr lang="en-US" altLang="zh-CN" sz="2000" b="1" smtClean="0"/>
              <a:t>DFD</a:t>
            </a:r>
            <a:r>
              <a:rPr lang="zh-CN" altLang="en-US" sz="2000" b="1" smtClean="0"/>
              <a:t>作出了注解，与字典一样是</a:t>
            </a:r>
            <a:r>
              <a:rPr lang="en-US" altLang="zh-CN" sz="2000" b="1" smtClean="0"/>
              <a:t>DFD</a:t>
            </a:r>
            <a:r>
              <a:rPr lang="zh-CN" altLang="en-US" sz="2000" b="1" smtClean="0"/>
              <a:t>必不可少的辅助资料。</a:t>
            </a:r>
            <a:endParaRPr lang="zh-CN" altLang="en-US" sz="2000" smtClean="0"/>
          </a:p>
          <a:p>
            <a:pPr algn="just" eaLnBrk="1" hangingPunct="1">
              <a:buFontTx/>
              <a:buNone/>
            </a:pPr>
            <a:r>
              <a:rPr lang="zh-CN" altLang="en-US" sz="2000" b="1" smtClean="0"/>
              <a:t>              </a:t>
            </a:r>
            <a:r>
              <a:rPr lang="zh-CN" altLang="en-US" sz="2000" b="1" u="sng" smtClean="0">
                <a:solidFill>
                  <a:srgbClr val="3333FF"/>
                </a:solidFill>
              </a:rPr>
              <a:t>加工说明由输入数据、加工逻辑和输出数据等部分组成。</a:t>
            </a:r>
            <a:r>
              <a:rPr lang="zh-CN" altLang="en-US" sz="2000" b="1" smtClean="0"/>
              <a:t>加工逻辑阐明把输入数据转换为输出数据的策略（</a:t>
            </a:r>
            <a:r>
              <a:rPr lang="en-US" altLang="zh-CN" sz="2000" b="1" smtClean="0"/>
              <a:t>policy</a:t>
            </a:r>
            <a:r>
              <a:rPr lang="zh-CN" altLang="en-US" sz="2000" b="1" smtClean="0"/>
              <a:t>），是加工说明的主体。显然，在需求分析阶段，策略仅需要指出要加工“做什么”，而不是“怎样去做”。</a:t>
            </a:r>
            <a:endParaRPr lang="zh-CN" altLang="en-US" sz="2000" smtClean="0"/>
          </a:p>
          <a:p>
            <a:pPr algn="just" eaLnBrk="1" hangingPunct="1">
              <a:buFontTx/>
              <a:buNone/>
            </a:pPr>
            <a:r>
              <a:rPr lang="zh-CN" altLang="en-US" sz="2000" b="1" smtClean="0"/>
              <a:t>              </a:t>
            </a:r>
            <a:r>
              <a:rPr lang="zh-CN" altLang="en-US" sz="2000" b="1" u="sng" smtClean="0">
                <a:solidFill>
                  <a:srgbClr val="3333FF"/>
                </a:solidFill>
              </a:rPr>
              <a:t>加工说明通常用结构化语言（</a:t>
            </a:r>
            <a:r>
              <a:rPr lang="en-US" altLang="zh-CN" sz="2000" b="1" u="sng" smtClean="0">
                <a:solidFill>
                  <a:srgbClr val="3333FF"/>
                </a:solidFill>
              </a:rPr>
              <a:t>structured  language</a:t>
            </a:r>
            <a:r>
              <a:rPr lang="zh-CN" altLang="en-US" sz="2000" b="1" u="sng" smtClean="0">
                <a:solidFill>
                  <a:srgbClr val="3333FF"/>
                </a:solidFill>
              </a:rPr>
              <a:t>）、判定表（</a:t>
            </a:r>
            <a:r>
              <a:rPr lang="en-US" altLang="zh-CN" sz="2000" b="1" u="sng" smtClean="0">
                <a:solidFill>
                  <a:srgbClr val="3333FF"/>
                </a:solidFill>
              </a:rPr>
              <a:t>decision  table</a:t>
            </a:r>
            <a:r>
              <a:rPr lang="zh-CN" altLang="en-US" sz="2000" b="1" u="sng" smtClean="0">
                <a:solidFill>
                  <a:srgbClr val="3333FF"/>
                </a:solidFill>
              </a:rPr>
              <a:t>）或判定树（</a:t>
            </a:r>
            <a:r>
              <a:rPr lang="en-US" altLang="zh-CN" sz="2000" b="1" u="sng" smtClean="0">
                <a:solidFill>
                  <a:srgbClr val="3333FF"/>
                </a:solidFill>
              </a:rPr>
              <a:t>decision  tree</a:t>
            </a:r>
            <a:r>
              <a:rPr lang="zh-CN" altLang="en-US" sz="2000" b="1" u="sng" smtClean="0">
                <a:solidFill>
                  <a:srgbClr val="3333FF"/>
                </a:solidFill>
              </a:rPr>
              <a:t>）来描述。</a:t>
            </a:r>
            <a:r>
              <a:rPr lang="zh-CN" altLang="en-US" sz="2000" b="1" smtClean="0"/>
              <a:t>每个加工说明可以象字典中的条目一样记在卡片上，也可以用其它工具例如</a:t>
            </a:r>
            <a:r>
              <a:rPr lang="en-US" altLang="zh-CN" sz="2000" b="1" smtClean="0"/>
              <a:t>IPO</a:t>
            </a:r>
            <a:r>
              <a:rPr lang="zh-CN" altLang="en-US" sz="2000" b="1" smtClean="0"/>
              <a:t>图（</a:t>
            </a:r>
            <a:r>
              <a:rPr lang="en-US" altLang="zh-CN" sz="2000" b="1" smtClean="0"/>
              <a:t>input</a:t>
            </a:r>
            <a:r>
              <a:rPr lang="zh-CN" altLang="en-US" sz="2000" b="1" smtClean="0"/>
              <a:t>－</a:t>
            </a:r>
            <a:r>
              <a:rPr lang="en-US" altLang="zh-CN" sz="2000" b="1" smtClean="0"/>
              <a:t>process</a:t>
            </a:r>
            <a:r>
              <a:rPr lang="zh-CN" altLang="en-US" sz="2000" b="1" smtClean="0"/>
              <a:t>－</a:t>
            </a:r>
            <a:r>
              <a:rPr lang="en-US" altLang="zh-CN" sz="2000" b="1" smtClean="0"/>
              <a:t>output chart</a:t>
            </a:r>
            <a:r>
              <a:rPr lang="zh-CN" altLang="en-US" sz="2000" b="1" smtClean="0"/>
              <a:t>，参看第</a:t>
            </a:r>
            <a:r>
              <a:rPr lang="en-US" altLang="zh-CN" sz="2000" b="1" smtClean="0"/>
              <a:t>3</a:t>
            </a:r>
            <a:r>
              <a:rPr lang="zh-CN" altLang="en-US" sz="2000" b="1" smtClean="0"/>
              <a:t>．</a:t>
            </a:r>
            <a:r>
              <a:rPr lang="en-US" altLang="zh-CN" sz="2000" b="1" smtClean="0"/>
              <a:t>4</a:t>
            </a:r>
            <a:r>
              <a:rPr lang="zh-CN" altLang="en-US" sz="2000" b="1" smtClean="0"/>
              <a:t>节）来描述。以下，将分别对三种描述手段和加工说明卡片作简单介绍。</a:t>
            </a:r>
            <a:endParaRPr lang="zh-CN" altLang="en-US" sz="2000" smtClean="0"/>
          </a:p>
          <a:p>
            <a:pPr eaLnBrk="1" hangingPunct="1"/>
            <a:endParaRPr lang="en-US" altLang="zh-CN" sz="24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4E85082-3C40-4378-8115-DD5EC640CD02}" type="slidenum">
              <a:rPr lang="en-US" altLang="zh-CN" sz="1400" smtClean="0"/>
              <a:pPr>
                <a:spcBef>
                  <a:spcPct val="0"/>
                </a:spcBef>
                <a:buFontTx/>
                <a:buNone/>
              </a:pPr>
              <a:t>36</a:t>
            </a:fld>
            <a:endParaRPr lang="en-US" altLang="zh-CN" sz="1400" smtClean="0"/>
          </a:p>
        </p:txBody>
      </p:sp>
      <p:sp>
        <p:nvSpPr>
          <p:cNvPr id="75779" name="Rectangle 3"/>
          <p:cNvSpPr>
            <a:spLocks noGrp="1" noChangeArrowheads="1"/>
          </p:cNvSpPr>
          <p:nvPr>
            <p:ph type="body" idx="1"/>
          </p:nvPr>
        </p:nvSpPr>
        <p:spPr>
          <a:xfrm>
            <a:off x="0" y="228600"/>
            <a:ext cx="9144000" cy="5867400"/>
          </a:xfrm>
        </p:spPr>
        <p:txBody>
          <a:bodyPr/>
          <a:lstStyle/>
          <a:p>
            <a:pPr algn="just" eaLnBrk="1" hangingPunct="1">
              <a:buFont typeface="Wingdings" panose="05000000000000000000" pitchFamily="2" charset="2"/>
              <a:buNone/>
            </a:pPr>
            <a:r>
              <a:rPr lang="en-US" altLang="zh-CN" sz="2000" b="1" smtClean="0"/>
              <a:t>   </a:t>
            </a:r>
            <a:r>
              <a:rPr lang="zh-CN" altLang="en-US" sz="2000" b="1" smtClean="0"/>
              <a:t>（</a:t>
            </a:r>
            <a:r>
              <a:rPr lang="en-US" altLang="zh-CN" sz="2000" b="1" smtClean="0"/>
              <a:t>1</a:t>
            </a:r>
            <a:r>
              <a:rPr lang="zh-CN" altLang="en-US" sz="2000" b="1" smtClean="0"/>
              <a:t>）结构化语言  </a:t>
            </a:r>
            <a:r>
              <a:rPr lang="zh-CN" altLang="en-US" sz="2000" b="1" u="sng" smtClean="0">
                <a:solidFill>
                  <a:srgbClr val="3333FF"/>
                </a:solidFill>
              </a:rPr>
              <a:t>自然语言加上结构化的形式，就成了结构化语言。它是一种介于自然语言与程序设计语言之间的语言，既具有结构化程序的清晰易读的优点，又具有自然语言的灵活性，不受程序设计语言那样严格的语法约束。</a:t>
            </a:r>
          </a:p>
          <a:p>
            <a:pPr algn="just" eaLnBrk="1" hangingPunct="1">
              <a:buFontTx/>
              <a:buNone/>
            </a:pPr>
            <a:r>
              <a:rPr lang="zh-CN" altLang="en-US" sz="2000" b="1" smtClean="0"/>
              <a:t>              结构化程序可使用顺序、选择、循环等控制结构。结构化语言借用这些结构来描述加工，形式简洁，一般人（包括不熟悉计算机的用户）都能理解。仍以图</a:t>
            </a:r>
            <a:r>
              <a:rPr lang="en-US" altLang="zh-CN" sz="2000" b="1" smtClean="0"/>
              <a:t>2.10</a:t>
            </a:r>
            <a:r>
              <a:rPr lang="zh-CN" altLang="en-US" sz="2000" b="1" smtClean="0"/>
              <a:t>的计算机售书系统为例，“加工</a:t>
            </a:r>
            <a:r>
              <a:rPr lang="en-US" altLang="zh-CN" sz="2000" b="1" smtClean="0"/>
              <a:t>1”</a:t>
            </a:r>
            <a:r>
              <a:rPr lang="zh-CN" altLang="en-US" sz="2000" b="1" smtClean="0"/>
              <a:t>的功能是“审查并开发票”。使用结构化语言来描述，其加工逻辑可如图</a:t>
            </a:r>
            <a:r>
              <a:rPr lang="en-US" altLang="zh-CN" sz="2000" b="1" smtClean="0"/>
              <a:t>2</a:t>
            </a:r>
            <a:r>
              <a:rPr lang="zh-CN" altLang="en-US" sz="2000" b="1" smtClean="0"/>
              <a:t>．</a:t>
            </a:r>
            <a:r>
              <a:rPr lang="en-US" altLang="zh-CN" sz="2000" b="1" smtClean="0"/>
              <a:t>14</a:t>
            </a:r>
            <a:r>
              <a:rPr lang="zh-CN" altLang="en-US" sz="2000" b="1" smtClean="0"/>
              <a:t>所示</a:t>
            </a:r>
            <a:endParaRPr lang="zh-CN" altLang="en-US" sz="2000" smtClean="0"/>
          </a:p>
          <a:p>
            <a:pPr algn="just" eaLnBrk="1" hangingPunct="1">
              <a:buFontTx/>
              <a:buNone/>
            </a:pPr>
            <a:r>
              <a:rPr lang="zh-CN" altLang="en-US" sz="2000" b="1" smtClean="0"/>
              <a:t>    （</a:t>
            </a:r>
            <a:r>
              <a:rPr lang="en-US" altLang="zh-CN" sz="2000" b="1" smtClean="0"/>
              <a:t>2</a:t>
            </a:r>
            <a:r>
              <a:rPr lang="zh-CN" altLang="en-US" sz="2000" b="1" smtClean="0"/>
              <a:t>）判定树</a:t>
            </a:r>
            <a:endParaRPr lang="zh-CN" altLang="en-US" sz="2000" smtClean="0"/>
          </a:p>
          <a:p>
            <a:pPr algn="just" eaLnBrk="1" hangingPunct="1">
              <a:buFontTx/>
              <a:buNone/>
            </a:pPr>
            <a:r>
              <a:rPr lang="zh-CN" altLang="en-US" sz="2000" b="1" smtClean="0"/>
              <a:t>             当处理逻辑中含太多判定条件及其组合时，用判定表和判定树描述比较方便、直观。下面是一个行李托运收费功能描述的例子，用户要求的自然语言含义是：</a:t>
            </a:r>
            <a:endParaRPr lang="zh-CN" altLang="en-US" sz="2000" smtClean="0"/>
          </a:p>
          <a:p>
            <a:pPr algn="just" eaLnBrk="1" hangingPunct="1">
              <a:buFontTx/>
              <a:buNone/>
            </a:pPr>
            <a:r>
              <a:rPr lang="zh-CN" altLang="en-US" sz="2000" b="1" smtClean="0"/>
              <a:t> </a:t>
            </a:r>
            <a:r>
              <a:rPr lang="en-US" altLang="zh-CN" sz="2000" b="1" smtClean="0"/>
              <a:t>[</a:t>
            </a:r>
            <a:r>
              <a:rPr lang="zh-CN" altLang="en-US" sz="2000" b="1" smtClean="0"/>
              <a:t>例子</a:t>
            </a:r>
            <a:r>
              <a:rPr lang="en-US" altLang="zh-CN" sz="2000" b="1" smtClean="0"/>
              <a:t>] </a:t>
            </a:r>
            <a:r>
              <a:rPr lang="zh-CN" altLang="en-US" sz="2000" b="1" smtClean="0"/>
              <a:t>如果行李不超过</a:t>
            </a:r>
            <a:r>
              <a:rPr lang="en-US" altLang="zh-CN" sz="2000" b="1" smtClean="0"/>
              <a:t>30</a:t>
            </a:r>
            <a:r>
              <a:rPr lang="zh-CN" altLang="en-US" sz="2000" b="1" smtClean="0"/>
              <a:t>公斤，可以免费托运；如果行李超过</a:t>
            </a:r>
            <a:r>
              <a:rPr lang="en-US" altLang="zh-CN" sz="2000" b="1" smtClean="0"/>
              <a:t>30</a:t>
            </a:r>
            <a:r>
              <a:rPr lang="zh-CN" altLang="en-US" sz="2000" b="1" smtClean="0"/>
              <a:t>公斤，则对头等仓</a:t>
            </a:r>
            <a:r>
              <a:rPr lang="zh-CN" altLang="en-US" sz="2000" b="1" smtClean="0">
                <a:latin typeface="宋体" panose="02010600030101010101" pitchFamily="2" charset="-122"/>
              </a:rPr>
              <a:t>乘客超过部分每公斤收费</a:t>
            </a:r>
            <a:r>
              <a:rPr lang="en-US" altLang="zh-CN" sz="2000" b="1" smtClean="0">
                <a:latin typeface="宋体" panose="02010600030101010101" pitchFamily="2" charset="-122"/>
              </a:rPr>
              <a:t>4</a:t>
            </a:r>
            <a:r>
              <a:rPr lang="zh-CN" altLang="en-US" sz="2000" b="1" smtClean="0">
                <a:latin typeface="宋体" panose="02010600030101010101" pitchFamily="2" charset="-122"/>
              </a:rPr>
              <a:t>元，对普通仓乘客超重部分每公斤收费</a:t>
            </a:r>
            <a:r>
              <a:rPr lang="en-US" altLang="zh-CN" sz="2000" b="1" smtClean="0">
                <a:latin typeface="宋体" panose="02010600030101010101" pitchFamily="2" charset="-122"/>
              </a:rPr>
              <a:t>6</a:t>
            </a:r>
            <a:r>
              <a:rPr lang="zh-CN" altLang="en-US" sz="2000" b="1" smtClean="0">
                <a:latin typeface="宋体" panose="02010600030101010101" pitchFamily="2" charset="-122"/>
              </a:rPr>
              <a:t>元；如果乘客是残疾人，则可收费减半。若用判定树描述，则如图</a:t>
            </a:r>
            <a:r>
              <a:rPr lang="en-US" altLang="zh-CN" sz="2000" b="1" smtClean="0">
                <a:latin typeface="宋体" panose="02010600030101010101" pitchFamily="2" charset="-122"/>
              </a:rPr>
              <a:t>2.13</a:t>
            </a:r>
            <a:r>
              <a:rPr lang="zh-CN" altLang="en-US" sz="2000" b="1" smtClean="0">
                <a:latin typeface="宋体" panose="02010600030101010101" pitchFamily="2" charset="-122"/>
              </a:rPr>
              <a:t>所示。</a:t>
            </a:r>
            <a:r>
              <a:rPr lang="zh-CN" altLang="en-US" sz="2800" smtClean="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EE2256A-70A8-4BD8-B259-EC9E88E236F1}" type="slidenum">
              <a:rPr lang="en-US" altLang="zh-CN" sz="1400" smtClean="0"/>
              <a:pPr>
                <a:spcBef>
                  <a:spcPct val="0"/>
                </a:spcBef>
                <a:buFontTx/>
                <a:buNone/>
              </a:pPr>
              <a:t>37</a:t>
            </a:fld>
            <a:endParaRPr lang="en-US" altLang="zh-CN" sz="1400" smtClean="0"/>
          </a:p>
        </p:txBody>
      </p:sp>
      <p:sp>
        <p:nvSpPr>
          <p:cNvPr id="77827" name="Rectangle 5"/>
          <p:cNvSpPr>
            <a:spLocks noChangeArrowheads="1"/>
          </p:cNvSpPr>
          <p:nvPr/>
        </p:nvSpPr>
        <p:spPr bwMode="auto">
          <a:xfrm>
            <a:off x="2171700" y="103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sp>
        <p:nvSpPr>
          <p:cNvPr id="77828" name="Rectangle 7"/>
          <p:cNvSpPr>
            <a:spLocks noChangeArrowheads="1"/>
          </p:cNvSpPr>
          <p:nvPr/>
        </p:nvSpPr>
        <p:spPr bwMode="auto">
          <a:xfrm>
            <a:off x="2171700" y="1233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77829" name="Object 6"/>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77837" r:id="rId5" imgW="4800600" imgH="4395216" progId="Word.Picture.8">
                  <p:embed/>
                </p:oleObj>
              </mc:Choice>
              <mc:Fallback>
                <p:oleObj r:id="rId5" imgW="4800600" imgH="4395216"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3B76382B-4B0F-4145-A3AA-97323B69EE5B}" type="slidenum">
              <a:rPr lang="en-US" altLang="zh-CN" sz="1400" smtClean="0"/>
              <a:pPr>
                <a:spcBef>
                  <a:spcPct val="0"/>
                </a:spcBef>
                <a:buFontTx/>
                <a:buNone/>
              </a:pPr>
              <a:t>38</a:t>
            </a:fld>
            <a:endParaRPr lang="en-US" altLang="zh-CN" sz="1400" smtClean="0"/>
          </a:p>
        </p:txBody>
      </p:sp>
      <p:sp>
        <p:nvSpPr>
          <p:cNvPr id="79875" name="Rectangle 3"/>
          <p:cNvSpPr>
            <a:spLocks noGrp="1" noChangeArrowheads="1"/>
          </p:cNvSpPr>
          <p:nvPr>
            <p:ph type="body" idx="1"/>
          </p:nvPr>
        </p:nvSpPr>
        <p:spPr>
          <a:xfrm>
            <a:off x="0" y="2971800"/>
            <a:ext cx="9144000" cy="3657600"/>
          </a:xfrm>
        </p:spPr>
        <p:txBody>
          <a:bodyPr/>
          <a:lstStyle/>
          <a:p>
            <a:pPr algn="just" eaLnBrk="1" hangingPunct="1">
              <a:buFontTx/>
              <a:buNone/>
            </a:pPr>
            <a:r>
              <a:rPr lang="zh-CN" altLang="en-US" sz="2400" b="1" smtClean="0"/>
              <a:t>（</a:t>
            </a:r>
            <a:r>
              <a:rPr lang="en-US" altLang="zh-CN" sz="2400" b="1" smtClean="0"/>
              <a:t>3</a:t>
            </a:r>
            <a:r>
              <a:rPr lang="zh-CN" altLang="en-US" sz="2400" b="1" smtClean="0"/>
              <a:t>）判定表</a:t>
            </a:r>
            <a:endParaRPr lang="zh-CN" altLang="en-US" sz="2400" smtClean="0"/>
          </a:p>
          <a:p>
            <a:pPr algn="just" eaLnBrk="1" hangingPunct="1">
              <a:buFontTx/>
              <a:buNone/>
            </a:pPr>
            <a:r>
              <a:rPr lang="zh-CN" altLang="en-US" sz="2400" b="1" smtClean="0"/>
              <a:t>          判定表（</a:t>
            </a:r>
            <a:r>
              <a:rPr lang="en-US" altLang="zh-CN" sz="2400" b="1" smtClean="0"/>
              <a:t>Decision Table</a:t>
            </a:r>
            <a:r>
              <a:rPr lang="zh-CN" altLang="en-US" sz="2400" b="1" smtClean="0"/>
              <a:t>）是判定树的表格形式，包括表的三部分：条件组合、条件和动作。表</a:t>
            </a:r>
            <a:r>
              <a:rPr lang="en-US" altLang="zh-CN" sz="2400" b="1" smtClean="0"/>
              <a:t>2</a:t>
            </a:r>
            <a:r>
              <a:rPr lang="zh-CN" altLang="en-US" sz="2400" b="1" smtClean="0"/>
              <a:t>．</a:t>
            </a:r>
            <a:r>
              <a:rPr lang="en-US" altLang="zh-CN" sz="2400" b="1" smtClean="0"/>
              <a:t>9</a:t>
            </a:r>
            <a:r>
              <a:rPr lang="zh-CN" altLang="en-US" sz="2400" b="1" smtClean="0"/>
              <a:t>是图</a:t>
            </a:r>
            <a:r>
              <a:rPr lang="en-US" altLang="zh-CN" sz="2400" b="1" smtClean="0"/>
              <a:t>2</a:t>
            </a:r>
            <a:r>
              <a:rPr lang="zh-CN" altLang="en-US" sz="2400" b="1" smtClean="0"/>
              <a:t>．</a:t>
            </a:r>
            <a:r>
              <a:rPr lang="en-US" altLang="zh-CN" sz="2400" b="1" smtClean="0"/>
              <a:t>13</a:t>
            </a:r>
            <a:r>
              <a:rPr lang="zh-CN" altLang="en-US" sz="2400" b="1" smtClean="0"/>
              <a:t>对应的判定表。</a:t>
            </a:r>
            <a:endParaRPr lang="zh-CN" altLang="en-US" sz="2400" smtClean="0"/>
          </a:p>
          <a:p>
            <a:pPr algn="just" eaLnBrk="1" hangingPunct="1">
              <a:buFontTx/>
              <a:buNone/>
            </a:pPr>
            <a:r>
              <a:rPr lang="zh-CN" altLang="en-US" sz="2400" b="1" smtClean="0"/>
              <a:t>              判定表比判定树更严格、更具有逻辑性。判定表的条件严格按二进值取值，不会遗漏任何一种组合。条件组合个数等于</a:t>
            </a:r>
            <a:r>
              <a:rPr lang="en-US" altLang="zh-CN" sz="2400" b="1" smtClean="0"/>
              <a:t>2</a:t>
            </a:r>
            <a:r>
              <a:rPr lang="en-US" altLang="zh-CN" sz="2400" b="1" baseline="30000" smtClean="0"/>
              <a:t>n</a:t>
            </a:r>
            <a:r>
              <a:rPr lang="zh-CN" altLang="en-US" sz="2400" b="1" smtClean="0"/>
              <a:t>。</a:t>
            </a:r>
            <a:endParaRPr lang="zh-CN" altLang="en-US" sz="2400" smtClean="0"/>
          </a:p>
          <a:p>
            <a:pPr eaLnBrk="1" hangingPunct="1"/>
            <a:endParaRPr lang="en-US" altLang="zh-CN" sz="2400" smtClean="0"/>
          </a:p>
        </p:txBody>
      </p:sp>
      <p:graphicFrame>
        <p:nvGraphicFramePr>
          <p:cNvPr id="79876" name="Object 4"/>
          <p:cNvGraphicFramePr>
            <a:graphicFrameLocks noChangeAspect="1"/>
          </p:cNvGraphicFramePr>
          <p:nvPr/>
        </p:nvGraphicFramePr>
        <p:xfrm>
          <a:off x="0" y="457200"/>
          <a:ext cx="8915400" cy="2781300"/>
        </p:xfrm>
        <a:graphic>
          <a:graphicData uri="http://schemas.openxmlformats.org/presentationml/2006/ole">
            <mc:AlternateContent xmlns:mc="http://schemas.openxmlformats.org/markup-compatibility/2006">
              <mc:Choice xmlns:v="urn:schemas-microsoft-com:vml" Requires="v">
                <p:oleObj spid="_x0000_s79884" r:id="rId5" imgW="5029200" imgH="1382268" progId="Word.Picture.8">
                  <p:embed/>
                </p:oleObj>
              </mc:Choice>
              <mc:Fallback>
                <p:oleObj r:id="rId5" imgW="5029200" imgH="1382268"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
                        <a:ext cx="89154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5C2DACD-C015-4FAE-95CC-76A69F08C1A2}" type="slidenum">
              <a:rPr lang="en-US" altLang="zh-CN" sz="1400" smtClean="0"/>
              <a:pPr>
                <a:spcBef>
                  <a:spcPct val="0"/>
                </a:spcBef>
                <a:buFontTx/>
                <a:buNone/>
              </a:pPr>
              <a:t>39</a:t>
            </a:fld>
            <a:endParaRPr lang="en-US" altLang="zh-CN" sz="1400" smtClean="0"/>
          </a:p>
        </p:txBody>
      </p:sp>
      <p:sp>
        <p:nvSpPr>
          <p:cNvPr id="81923" name="Rectangle 3"/>
          <p:cNvSpPr>
            <a:spLocks noGrp="1" noChangeArrowheads="1"/>
          </p:cNvSpPr>
          <p:nvPr>
            <p:ph type="body" idx="1"/>
          </p:nvPr>
        </p:nvSpPr>
        <p:spPr>
          <a:xfrm>
            <a:off x="0" y="4495800"/>
            <a:ext cx="9144000" cy="1600200"/>
          </a:xfrm>
        </p:spPr>
        <p:txBody>
          <a:bodyPr/>
          <a:lstStyle/>
          <a:p>
            <a:pPr eaLnBrk="1" hangingPunct="1">
              <a:buFontTx/>
              <a:buNone/>
            </a:pPr>
            <a:r>
              <a:rPr lang="en-US" altLang="zh-CN" sz="2000" b="1" smtClean="0">
                <a:latin typeface="宋体" panose="02010600030101010101" pitchFamily="2" charset="-122"/>
              </a:rPr>
              <a:t>      </a:t>
            </a:r>
            <a:r>
              <a:rPr lang="zh-CN" altLang="en-US" sz="2000" b="1" smtClean="0">
                <a:latin typeface="宋体" panose="02010600030101010101" pitchFamily="2" charset="-122"/>
              </a:rPr>
              <a:t>判定表比判定树更严格、更具有逻辑性。判定表的条件严格按二进值取值，不会遗漏任何一种组合。条件组合个数等于</a:t>
            </a:r>
            <a:r>
              <a:rPr lang="en-US" altLang="zh-CN" sz="2000" b="1" smtClean="0">
                <a:latin typeface="宋体" panose="02010600030101010101" pitchFamily="2" charset="-122"/>
              </a:rPr>
              <a:t>2</a:t>
            </a:r>
            <a:r>
              <a:rPr lang="en-US" altLang="zh-CN" sz="2000" b="1" baseline="30000" smtClean="0">
                <a:latin typeface="宋体" panose="02010600030101010101" pitchFamily="2" charset="-122"/>
              </a:rPr>
              <a:t>n</a:t>
            </a:r>
            <a:r>
              <a:rPr lang="zh-CN" altLang="en-US" sz="2000" b="1" smtClean="0">
                <a:latin typeface="宋体" panose="02010600030101010101" pitchFamily="2" charset="-122"/>
              </a:rPr>
              <a:t>。</a:t>
            </a:r>
            <a:r>
              <a:rPr lang="zh-CN" altLang="en-US" smtClean="0"/>
              <a:t> </a:t>
            </a:r>
          </a:p>
        </p:txBody>
      </p:sp>
      <p:sp>
        <p:nvSpPr>
          <p:cNvPr id="81924" name="Rectangle 5"/>
          <p:cNvSpPr>
            <a:spLocks noChangeArrowheads="1"/>
          </p:cNvSpPr>
          <p:nvPr/>
        </p:nvSpPr>
        <p:spPr bwMode="auto">
          <a:xfrm>
            <a:off x="2114550" y="2271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81925" name="Object 4"/>
          <p:cNvGraphicFramePr>
            <a:graphicFrameLocks noChangeAspect="1"/>
          </p:cNvGraphicFramePr>
          <p:nvPr/>
        </p:nvGraphicFramePr>
        <p:xfrm>
          <a:off x="0" y="228600"/>
          <a:ext cx="9144000" cy="4191000"/>
        </p:xfrm>
        <a:graphic>
          <a:graphicData uri="http://schemas.openxmlformats.org/presentationml/2006/ole">
            <mc:AlternateContent xmlns:mc="http://schemas.openxmlformats.org/markup-compatibility/2006">
              <mc:Choice xmlns:v="urn:schemas-microsoft-com:vml" Requires="v">
                <p:oleObj spid="_x0000_s81933" r:id="rId5" imgW="4917948" imgH="2319528" progId="Word.Picture.8">
                  <p:embed/>
                </p:oleObj>
              </mc:Choice>
              <mc:Fallback>
                <p:oleObj r:id="rId5" imgW="4917948" imgH="2319528"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860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FDE872C-CD8B-48D7-8888-21A7C05DC9FC}" type="slidenum">
              <a:rPr lang="en-US" altLang="zh-CN" sz="1400" smtClean="0"/>
              <a:pPr>
                <a:spcBef>
                  <a:spcPct val="0"/>
                </a:spcBef>
                <a:buFontTx/>
                <a:buNone/>
              </a:pPr>
              <a:t>4</a:t>
            </a:fld>
            <a:endParaRPr lang="en-US" altLang="zh-CN" sz="1400" smtClean="0"/>
          </a:p>
        </p:txBody>
      </p:sp>
      <p:sp>
        <p:nvSpPr>
          <p:cNvPr id="22531" name="Rectangle 3"/>
          <p:cNvSpPr>
            <a:spLocks noGrp="1" noChangeArrowheads="1"/>
          </p:cNvSpPr>
          <p:nvPr>
            <p:ph type="body" idx="1"/>
          </p:nvPr>
        </p:nvSpPr>
        <p:spPr>
          <a:xfrm>
            <a:off x="0" y="404813"/>
            <a:ext cx="9144000" cy="5995987"/>
          </a:xfrm>
        </p:spPr>
        <p:txBody>
          <a:bodyPr/>
          <a:lstStyle/>
          <a:p>
            <a:pPr eaLnBrk="1" hangingPunct="1">
              <a:buFont typeface="Wingdings" panose="05000000000000000000" pitchFamily="2" charset="2"/>
              <a:buChar char="§"/>
              <a:defRPr/>
            </a:pPr>
            <a:r>
              <a:rPr lang="zh-CN" altLang="en-US" sz="3600" b="1" dirty="0" smtClean="0">
                <a:latin typeface="宋体" panose="02010600030101010101" pitchFamily="2" charset="-122"/>
              </a:rPr>
              <a:t>需求分析的任务</a:t>
            </a:r>
            <a:endParaRPr lang="zh-CN" altLang="en-US" sz="3600" dirty="0" smtClean="0">
              <a:latin typeface="宋体" panose="02010600030101010101" pitchFamily="2" charset="-122"/>
            </a:endParaRPr>
          </a:p>
          <a:p>
            <a:pPr algn="just" eaLnBrk="1" hangingPunct="1">
              <a:buFont typeface="Wingdings" panose="05000000000000000000" pitchFamily="2" charset="2"/>
              <a:buNone/>
              <a:defRPr/>
            </a:pPr>
            <a:r>
              <a:rPr lang="zh-CN" altLang="en-US" sz="3600" b="1" dirty="0" smtClean="0">
                <a:latin typeface="宋体" panose="02010600030101010101" pitchFamily="2" charset="-122"/>
              </a:rPr>
              <a:t>  </a:t>
            </a:r>
            <a:r>
              <a:rPr lang="zh-CN" altLang="en-US" sz="2400" b="1" dirty="0" smtClean="0">
                <a:latin typeface="宋体" panose="02010600030101010101" pitchFamily="2" charset="-122"/>
              </a:rPr>
              <a:t>需求分析的任务，在于完全地弄清用户对软件系统的确切要求，用推荐格式</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需求规格说明书</a:t>
            </a:r>
            <a:r>
              <a:rPr lang="en-US" altLang="zh-CN" sz="2400" b="1" dirty="0" smtClean="0">
                <a:latin typeface="宋体" panose="02010600030101010101" pitchFamily="2" charset="-122"/>
              </a:rPr>
              <a:t>》</a:t>
            </a:r>
            <a:r>
              <a:rPr lang="zh-CN" altLang="en-US" sz="2400" b="1" dirty="0" smtClean="0">
                <a:latin typeface="宋体" panose="02010600030101010101" pitchFamily="2" charset="-122"/>
              </a:rPr>
              <a:t>（</a:t>
            </a:r>
            <a:r>
              <a:rPr lang="en-US" altLang="zh-CN" sz="2400" b="1" dirty="0" smtClean="0">
                <a:latin typeface="宋体" panose="02010600030101010101" pitchFamily="2" charset="-122"/>
              </a:rPr>
              <a:t>《SRS》--</a:t>
            </a:r>
            <a:r>
              <a:rPr lang="zh-CN" altLang="en-US" sz="2400" b="1" dirty="0" smtClean="0">
                <a:latin typeface="宋体" panose="02010600030101010101" pitchFamily="2" charset="-122"/>
              </a:rPr>
              <a:t>以下简称需求说明）表达出来。</a:t>
            </a:r>
            <a:endParaRPr lang="zh-CN" altLang="en-US" sz="2400" dirty="0" smtClean="0">
              <a:latin typeface="宋体" panose="02010600030101010101" pitchFamily="2" charset="-122"/>
            </a:endParaRPr>
          </a:p>
          <a:p>
            <a:pPr lvl="1" algn="just" eaLnBrk="1" hangingPunct="1">
              <a:buFont typeface="Wingdings" panose="05000000000000000000" pitchFamily="2" charset="2"/>
              <a:buChar char="§"/>
              <a:defRPr/>
            </a:pPr>
            <a:r>
              <a:rPr lang="zh-CN" altLang="en-US" sz="2000" b="1" dirty="0" smtClean="0">
                <a:latin typeface="宋体" panose="02010600030101010101" pitchFamily="2" charset="-122"/>
              </a:rPr>
              <a:t>    </a:t>
            </a:r>
            <a:r>
              <a:rPr lang="zh-CN" altLang="en-US" sz="2000" b="1" dirty="0" smtClean="0">
                <a:latin typeface="Courier New" panose="02070309020205020404" pitchFamily="49" charset="0"/>
              </a:rPr>
              <a:t>“</a:t>
            </a:r>
            <a:r>
              <a:rPr lang="zh-CN" altLang="en-US" sz="2000" b="1" dirty="0" smtClean="0">
                <a:latin typeface="宋体" panose="02010600030101010101" pitchFamily="2" charset="-122"/>
              </a:rPr>
              <a:t>需求说明</a:t>
            </a:r>
            <a:r>
              <a:rPr lang="zh-CN" altLang="en-US" sz="2000" b="1" dirty="0" smtClean="0">
                <a:latin typeface="Courier New" panose="02070309020205020404" pitchFamily="49" charset="0"/>
              </a:rPr>
              <a:t>”</a:t>
            </a:r>
            <a:r>
              <a:rPr lang="zh-CN" altLang="en-US" sz="2000" b="1" dirty="0" smtClean="0">
                <a:latin typeface="宋体" panose="02010600030101010101" pitchFamily="2" charset="-122"/>
              </a:rPr>
              <a:t>应该具有</a:t>
            </a:r>
            <a:r>
              <a:rPr lang="zh-CN" altLang="en-US" sz="2000" b="1" dirty="0" smtClean="0">
                <a:solidFill>
                  <a:srgbClr val="3333FF"/>
                </a:solidFill>
                <a:latin typeface="宋体" panose="02010600030101010101" pitchFamily="2" charset="-122"/>
              </a:rPr>
              <a:t>准确性和一致性</a:t>
            </a:r>
            <a:r>
              <a:rPr lang="zh-CN" altLang="en-US" sz="2000" b="1" dirty="0" smtClean="0">
                <a:latin typeface="宋体" panose="02010600030101010101" pitchFamily="2" charset="-122"/>
              </a:rPr>
              <a:t>。因为它是连接计划时期和开发时期的桥梁，也是软件设计的依据。任何含混不清、前后矛盾、或者一个微小的错漏，都可能导致误解或铸成系统的大错，在纠正时付出巨大的代价。</a:t>
            </a:r>
            <a:endParaRPr lang="zh-CN" altLang="en-US" sz="2000" dirty="0" smtClean="0">
              <a:latin typeface="宋体" panose="02010600030101010101" pitchFamily="2" charset="-122"/>
            </a:endParaRPr>
          </a:p>
          <a:p>
            <a:pPr lvl="1" algn="just" eaLnBrk="1" hangingPunct="1">
              <a:buFont typeface="Wingdings" panose="05000000000000000000" pitchFamily="2" charset="2"/>
              <a:buChar char="§"/>
              <a:defRPr/>
            </a:pPr>
            <a:r>
              <a:rPr lang="zh-CN" altLang="en-US" sz="2000" b="1" dirty="0" smtClean="0">
                <a:latin typeface="宋体" panose="02010600030101010101" pitchFamily="2" charset="-122"/>
              </a:rPr>
              <a:t>    </a:t>
            </a:r>
            <a:r>
              <a:rPr lang="zh-CN" altLang="en-US" sz="2000" b="1" dirty="0" smtClean="0">
                <a:latin typeface="Courier New" panose="02070309020205020404" pitchFamily="49" charset="0"/>
              </a:rPr>
              <a:t>“</a:t>
            </a:r>
            <a:r>
              <a:rPr lang="zh-CN" altLang="en-US" sz="2000" b="1" dirty="0" smtClean="0">
                <a:latin typeface="宋体" panose="02010600030101010101" pitchFamily="2" charset="-122"/>
              </a:rPr>
              <a:t>需求说明</a:t>
            </a:r>
            <a:r>
              <a:rPr lang="zh-CN" altLang="en-US" sz="2000" b="1" dirty="0" smtClean="0">
                <a:latin typeface="Courier New" panose="02070309020205020404" pitchFamily="49" charset="0"/>
              </a:rPr>
              <a:t>”</a:t>
            </a:r>
            <a:r>
              <a:rPr lang="zh-CN" altLang="en-US" sz="2000" b="1" dirty="0" smtClean="0">
                <a:latin typeface="宋体" panose="02010600030101010101" pitchFamily="2" charset="-122"/>
              </a:rPr>
              <a:t>应该具有</a:t>
            </a:r>
            <a:r>
              <a:rPr lang="zh-CN" altLang="en-US" sz="2000" b="1" dirty="0" smtClean="0">
                <a:solidFill>
                  <a:srgbClr val="3333FF"/>
                </a:solidFill>
                <a:latin typeface="宋体" panose="02010600030101010101" pitchFamily="2" charset="-122"/>
              </a:rPr>
              <a:t>清晰性和没有二义性</a:t>
            </a:r>
            <a:r>
              <a:rPr lang="zh-CN" altLang="en-US" sz="2000" b="1" dirty="0" smtClean="0">
                <a:latin typeface="宋体" panose="02010600030101010101" pitchFamily="2" charset="-122"/>
              </a:rPr>
              <a:t>。因为它是沟通用户和系统分析员思想的媒介，双方要用它来表达对于需要计算机解决的问题的共同理解。如果在需求说明中使用了用户不易理解的专门术语，或用户与分析员</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设计师对要求的内容可以作出不同的解释，便可能导致系统的失败。</a:t>
            </a:r>
            <a:endParaRPr lang="zh-CN" altLang="en-US" sz="2000" dirty="0" smtClean="0">
              <a:latin typeface="宋体" panose="02010600030101010101" pitchFamily="2" charset="-122"/>
            </a:endParaRPr>
          </a:p>
          <a:p>
            <a:pPr lvl="1" algn="just" eaLnBrk="1" hangingPunct="1">
              <a:buFont typeface="Wingdings" panose="05000000000000000000" pitchFamily="2" charset="2"/>
              <a:buChar char="§"/>
              <a:defRPr/>
            </a:pPr>
            <a:r>
              <a:rPr lang="zh-CN" altLang="en-US" sz="2000" b="1" dirty="0" smtClean="0">
                <a:latin typeface="宋体" panose="02010600030101010101" pitchFamily="2" charset="-122"/>
              </a:rPr>
              <a:t>   </a:t>
            </a:r>
            <a:r>
              <a:rPr lang="zh-CN" altLang="en-US" sz="2000" b="1" dirty="0" smtClean="0">
                <a:latin typeface="Courier New" panose="02070309020205020404" pitchFamily="49" charset="0"/>
              </a:rPr>
              <a:t>“</a:t>
            </a:r>
            <a:r>
              <a:rPr lang="zh-CN" altLang="en-US" sz="2000" b="1" dirty="0" smtClean="0">
                <a:latin typeface="宋体" panose="02010600030101010101" pitchFamily="2" charset="-122"/>
              </a:rPr>
              <a:t>需求说明</a:t>
            </a:r>
            <a:r>
              <a:rPr lang="zh-CN" altLang="en-US" sz="2000" b="1" dirty="0" smtClean="0">
                <a:latin typeface="Courier New" panose="02070309020205020404" pitchFamily="49" charset="0"/>
              </a:rPr>
              <a:t>”</a:t>
            </a:r>
            <a:r>
              <a:rPr lang="zh-CN" altLang="en-US" sz="2000" b="1" dirty="0" smtClean="0">
                <a:latin typeface="宋体" panose="02010600030101010101" pitchFamily="2" charset="-122"/>
              </a:rPr>
              <a:t>应该</a:t>
            </a:r>
            <a:r>
              <a:rPr lang="zh-CN" altLang="en-US" sz="2000" b="1" dirty="0" smtClean="0">
                <a:solidFill>
                  <a:srgbClr val="3333FF"/>
                </a:solidFill>
                <a:latin typeface="宋体" panose="02010600030101010101" pitchFamily="2" charset="-122"/>
              </a:rPr>
              <a:t>直观、易读</a:t>
            </a:r>
            <a:r>
              <a:rPr lang="zh-CN" altLang="en-US" sz="2000" b="1" dirty="0" smtClean="0">
                <a:latin typeface="宋体" panose="02010600030101010101" pitchFamily="2" charset="-122"/>
              </a:rPr>
              <a:t>和易于修改（</a:t>
            </a:r>
            <a:r>
              <a:rPr lang="zh-CN" altLang="en-US" sz="2400" b="1" u="sng" dirty="0" smtClean="0">
                <a:solidFill>
                  <a:srgbClr val="3333FF"/>
                </a:solidFill>
                <a:latin typeface="宋体" panose="02010600030101010101" pitchFamily="2" charset="-122"/>
              </a:rPr>
              <a:t>可视化需求</a:t>
            </a:r>
            <a:r>
              <a:rPr lang="zh-CN" altLang="en-US" sz="2000" b="1" dirty="0" smtClean="0">
                <a:latin typeface="宋体" panose="02010600030101010101" pitchFamily="2" charset="-122"/>
              </a:rPr>
              <a:t>）。为此应</a:t>
            </a:r>
            <a:r>
              <a:rPr lang="zh-CN" altLang="en-US" sz="2000" b="1" dirty="0" smtClean="0">
                <a:solidFill>
                  <a:schemeClr val="accent6"/>
                </a:solidFill>
                <a:latin typeface="宋体" panose="02010600030101010101" pitchFamily="2" charset="-122"/>
              </a:rPr>
              <a:t>尽量</a:t>
            </a:r>
            <a:r>
              <a:rPr lang="zh-CN" altLang="en-US" sz="2000" b="1" dirty="0" smtClean="0">
                <a:latin typeface="宋体" panose="02010600030101010101" pitchFamily="2" charset="-122"/>
              </a:rPr>
              <a:t>采用</a:t>
            </a:r>
            <a:r>
              <a:rPr lang="zh-CN" altLang="en-US" sz="2000" b="1" u="sng" dirty="0" smtClean="0">
                <a:solidFill>
                  <a:srgbClr val="3333FF"/>
                </a:solidFill>
                <a:latin typeface="宋体" panose="02010600030101010101" pitchFamily="2" charset="-122"/>
              </a:rPr>
              <a:t>相对标准的图形、表格和简单的形式化符号</a:t>
            </a:r>
            <a:r>
              <a:rPr lang="zh-CN" altLang="en-US" sz="2000" b="1" dirty="0" smtClean="0">
                <a:latin typeface="宋体" panose="02010600030101010101" pitchFamily="2" charset="-122"/>
              </a:rPr>
              <a:t>来表示，使不熟悉计算机的客户</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用户也能一目了然。 </a:t>
            </a:r>
            <a:endParaRPr lang="zh-CN" altLang="en-US" sz="32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048A51D-5DFE-4723-B55B-161EDD7CF902}" type="slidenum">
              <a:rPr lang="en-US" altLang="zh-CN" sz="1400" smtClean="0">
                <a:solidFill>
                  <a:srgbClr val="000000"/>
                </a:solidFill>
              </a:rPr>
              <a:pPr>
                <a:spcBef>
                  <a:spcPct val="0"/>
                </a:spcBef>
                <a:buFontTx/>
                <a:buNone/>
              </a:pPr>
              <a:t>40</a:t>
            </a:fld>
            <a:endParaRPr lang="en-US" altLang="zh-CN" sz="1400" smtClean="0">
              <a:solidFill>
                <a:srgbClr val="000000"/>
              </a:solidFill>
            </a:endParaRPr>
          </a:p>
        </p:txBody>
      </p:sp>
      <p:sp>
        <p:nvSpPr>
          <p:cNvPr id="83971" name="Rectangle 3"/>
          <p:cNvSpPr>
            <a:spLocks noGrp="1" noChangeArrowheads="1"/>
          </p:cNvSpPr>
          <p:nvPr>
            <p:ph type="body" idx="1"/>
          </p:nvPr>
        </p:nvSpPr>
        <p:spPr>
          <a:xfrm>
            <a:off x="0" y="228600"/>
            <a:ext cx="9251950" cy="5867400"/>
          </a:xfrm>
        </p:spPr>
        <p:txBody>
          <a:bodyPr/>
          <a:lstStyle/>
          <a:p>
            <a:pPr algn="just" eaLnBrk="1" hangingPunct="1">
              <a:buFont typeface="Wingdings" panose="05000000000000000000" pitchFamily="2" charset="2"/>
              <a:buChar char="§"/>
            </a:pPr>
            <a:endParaRPr lang="en-US" altLang="zh-CN" sz="2800" b="1" dirty="0" smtClean="0"/>
          </a:p>
          <a:p>
            <a:pPr algn="just" eaLnBrk="1" hangingPunct="1">
              <a:buFont typeface="Wingdings" panose="05000000000000000000" pitchFamily="2" charset="2"/>
              <a:buChar char="§"/>
            </a:pPr>
            <a:r>
              <a:rPr lang="en-US" altLang="zh-CN" sz="2800" b="1" dirty="0" smtClean="0"/>
              <a:t> </a:t>
            </a:r>
            <a:r>
              <a:rPr lang="zh-CN" altLang="en-US" b="1" u="sng" dirty="0" smtClean="0">
                <a:solidFill>
                  <a:srgbClr val="3333FF"/>
                </a:solidFill>
              </a:rPr>
              <a:t>总结说明</a:t>
            </a:r>
            <a:endParaRPr lang="en-US" altLang="zh-CN" b="1" u="sng" dirty="0" smtClean="0">
              <a:solidFill>
                <a:srgbClr val="3333FF"/>
              </a:solidFill>
            </a:endParaRPr>
          </a:p>
          <a:p>
            <a:pPr lvl="1" algn="just" eaLnBrk="1" hangingPunct="1">
              <a:buFont typeface="Wingdings" panose="05000000000000000000" pitchFamily="2" charset="2"/>
              <a:buChar char="§"/>
            </a:pPr>
            <a:endParaRPr lang="en-US" altLang="zh-CN" sz="2400" b="1" u="sng" dirty="0" smtClean="0">
              <a:solidFill>
                <a:srgbClr val="3333FF"/>
              </a:solidFill>
            </a:endParaRPr>
          </a:p>
          <a:p>
            <a:pPr lvl="1" algn="just" eaLnBrk="1" hangingPunct="1">
              <a:buFont typeface="Wingdings" panose="05000000000000000000" pitchFamily="2" charset="2"/>
              <a:buChar char="§"/>
            </a:pPr>
            <a:r>
              <a:rPr lang="zh-CN" altLang="en-US" b="1" u="sng" dirty="0" smtClean="0">
                <a:solidFill>
                  <a:srgbClr val="FF0000"/>
                </a:solidFill>
              </a:rPr>
              <a:t>需求分析重在能力</a:t>
            </a:r>
            <a:r>
              <a:rPr lang="zh-CN" altLang="en-US" b="1" u="sng" dirty="0" smtClean="0">
                <a:solidFill>
                  <a:srgbClr val="3333FF"/>
                </a:solidFill>
              </a:rPr>
              <a:t>。此处描述手段</a:t>
            </a:r>
            <a:r>
              <a:rPr lang="en-US" altLang="zh-CN" b="1" u="sng" dirty="0" smtClean="0">
                <a:solidFill>
                  <a:srgbClr val="3333FF"/>
                </a:solidFill>
              </a:rPr>
              <a:t>/</a:t>
            </a:r>
            <a:r>
              <a:rPr lang="zh-CN" altLang="en-US" b="1" dirty="0" smtClean="0">
                <a:solidFill>
                  <a:srgbClr val="FF0000"/>
                </a:solidFill>
              </a:rPr>
              <a:t>工具虽然简陋，但逻辑不能有误</a:t>
            </a:r>
            <a:r>
              <a:rPr lang="zh-CN" altLang="en-US" b="1" dirty="0" smtClean="0">
                <a:solidFill>
                  <a:srgbClr val="3333FF"/>
                </a:solidFill>
              </a:rPr>
              <a:t>；这</a:t>
            </a:r>
            <a:r>
              <a:rPr lang="zh-CN" altLang="en-US" b="1" u="sng" dirty="0" smtClean="0">
                <a:solidFill>
                  <a:srgbClr val="3333FF"/>
                </a:solidFill>
              </a:rPr>
              <a:t>是要强调整理业务逻辑的能力是第一位的，能力培养大于知识传授，当然最好兼顾。</a:t>
            </a:r>
            <a:endParaRPr lang="en-US" altLang="zh-CN" b="1" u="sng" dirty="0" smtClean="0">
              <a:solidFill>
                <a:srgbClr val="3333FF"/>
              </a:solidFill>
            </a:endParaRPr>
          </a:p>
          <a:p>
            <a:pPr lvl="1" algn="just" eaLnBrk="1" hangingPunct="1">
              <a:buFont typeface="Wingdings" panose="05000000000000000000" pitchFamily="2" charset="2"/>
              <a:buChar char="§"/>
            </a:pPr>
            <a:r>
              <a:rPr lang="zh-CN" altLang="en-US" b="1" u="sng" dirty="0" smtClean="0">
                <a:solidFill>
                  <a:srgbClr val="3333FF"/>
                </a:solidFill>
              </a:rPr>
              <a:t>项目特意还原到手工系统，为了从头整理业务逻辑。</a:t>
            </a:r>
            <a:endParaRPr lang="en-US" altLang="zh-CN" b="1" u="sng" dirty="0" smtClean="0">
              <a:solidFill>
                <a:srgbClr val="3333FF"/>
              </a:solidFill>
            </a:endParaRPr>
          </a:p>
          <a:p>
            <a:pPr lvl="1" algn="just" eaLnBrk="1" hangingPunct="1">
              <a:buFont typeface="Wingdings" panose="05000000000000000000" pitchFamily="2" charset="2"/>
              <a:buChar char="§"/>
            </a:pPr>
            <a:r>
              <a:rPr lang="zh-CN" altLang="en-US" b="1" u="sng" dirty="0" smtClean="0">
                <a:solidFill>
                  <a:srgbClr val="3333FF"/>
                </a:solidFill>
              </a:rPr>
              <a:t>特意采用数据流图是要说明一点：在需求过程中，</a:t>
            </a:r>
            <a:r>
              <a:rPr lang="zh-CN" altLang="en-US" b="1" u="sng" dirty="0" smtClean="0">
                <a:solidFill>
                  <a:srgbClr val="FF0000"/>
                </a:solidFill>
              </a:rPr>
              <a:t>追求逻辑的正确性，远比选择描述工具更重要</a:t>
            </a:r>
            <a:r>
              <a:rPr lang="zh-CN" altLang="en-US" b="1" u="sng" dirty="0" smtClean="0">
                <a:solidFill>
                  <a:srgbClr val="3333FF"/>
                </a:solidFill>
              </a:rPr>
              <a:t>。</a:t>
            </a:r>
            <a:endParaRPr lang="en-US" altLang="zh-CN" b="1" u="sng" dirty="0" smtClean="0">
              <a:solidFill>
                <a:srgbClr val="3333FF"/>
              </a:solidFill>
            </a:endParaRPr>
          </a:p>
          <a:p>
            <a:pPr lvl="1" algn="just" eaLnBrk="1" hangingPunct="1">
              <a:buFont typeface="Wingdings" panose="05000000000000000000" pitchFamily="2" charset="2"/>
              <a:buChar char="§"/>
            </a:pPr>
            <a:r>
              <a:rPr lang="zh-CN" altLang="en-US" b="1" u="sng" dirty="0" smtClean="0">
                <a:solidFill>
                  <a:srgbClr val="FF0000"/>
                </a:solidFill>
              </a:rPr>
              <a:t>数据流图的优势</a:t>
            </a:r>
            <a:r>
              <a:rPr lang="zh-CN" altLang="en-US" b="1" u="sng" dirty="0" smtClean="0">
                <a:solidFill>
                  <a:srgbClr val="3333FF"/>
                </a:solidFill>
              </a:rPr>
              <a:t>：虽相对传统，但</a:t>
            </a:r>
            <a:r>
              <a:rPr lang="zh-CN" altLang="en-US" b="1" u="sng" dirty="0" smtClean="0">
                <a:solidFill>
                  <a:srgbClr val="FF0000"/>
                </a:solidFill>
              </a:rPr>
              <a:t>突出数据流</a:t>
            </a:r>
            <a:r>
              <a:rPr lang="zh-CN" altLang="en-US" b="1" u="sng" dirty="0" smtClean="0">
                <a:solidFill>
                  <a:srgbClr val="3333FF"/>
                </a:solidFill>
              </a:rPr>
              <a:t>的描述方法依旧被不少团队采用。至于之后的设计是否沿用</a:t>
            </a:r>
            <a:r>
              <a:rPr lang="en-US" altLang="zh-CN" b="1" u="sng" dirty="0" smtClean="0">
                <a:solidFill>
                  <a:srgbClr val="3333FF"/>
                </a:solidFill>
              </a:rPr>
              <a:t>OO</a:t>
            </a:r>
            <a:r>
              <a:rPr lang="zh-CN" altLang="en-US" b="1" u="sng" dirty="0" smtClean="0">
                <a:solidFill>
                  <a:srgbClr val="3333FF"/>
                </a:solidFill>
              </a:rPr>
              <a:t>思路，</a:t>
            </a:r>
            <a:r>
              <a:rPr lang="zh-CN" altLang="en-US" b="1" u="sng" dirty="0" smtClean="0">
                <a:solidFill>
                  <a:srgbClr val="3333FF"/>
                </a:solidFill>
              </a:rPr>
              <a:t>就会有</a:t>
            </a:r>
            <a:r>
              <a:rPr lang="zh-CN" altLang="en-US" b="1" u="sng" dirty="0" smtClean="0">
                <a:solidFill>
                  <a:srgbClr val="3333FF"/>
                </a:solidFill>
              </a:rPr>
              <a:t>不同的方向了。</a:t>
            </a:r>
            <a:endParaRPr lang="en-US" altLang="zh-CN" b="1" u="sng" dirty="0" smtClean="0">
              <a:solidFill>
                <a:srgbClr val="3333FF"/>
              </a:solidFill>
            </a:endParaRPr>
          </a:p>
          <a:p>
            <a:pPr lvl="1" algn="just" eaLnBrk="1" hangingPunct="1">
              <a:buFont typeface="Wingdings" panose="05000000000000000000" pitchFamily="2" charset="2"/>
              <a:buChar char="§"/>
            </a:pPr>
            <a:endParaRPr lang="en-US" altLang="zh-CN" sz="2400" b="1" u="sng" dirty="0" smtClean="0">
              <a:solidFill>
                <a:srgbClr val="3333FF"/>
              </a:solidFill>
            </a:endParaRPr>
          </a:p>
          <a:p>
            <a:pPr lvl="1" algn="just" eaLnBrk="1" hangingPunct="1">
              <a:buFont typeface="Wingdings" panose="05000000000000000000" pitchFamily="2" charset="2"/>
              <a:buChar char="§"/>
            </a:pPr>
            <a:endParaRPr lang="zh-CN" altLang="en-US" sz="2400" b="1" u="sng" dirty="0" smtClean="0">
              <a:solidFill>
                <a:srgbClr val="3333FF"/>
              </a:solidFill>
            </a:endParaRPr>
          </a:p>
          <a:p>
            <a:pPr algn="just" eaLnBrk="1" hangingPunct="1">
              <a:buFontTx/>
              <a:buNone/>
            </a:pPr>
            <a:r>
              <a:rPr lang="zh-CN" altLang="en-US" sz="2000" b="1" dirty="0" smtClean="0"/>
              <a:t>              </a:t>
            </a:r>
            <a:endParaRPr lang="en-US" altLang="zh-CN" sz="24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86018" name="标题 1"/>
          <p:cNvSpPr>
            <a:spLocks noGrp="1"/>
          </p:cNvSpPr>
          <p:nvPr>
            <p:ph type="title"/>
          </p:nvPr>
        </p:nvSpPr>
        <p:spPr>
          <a:xfrm>
            <a:off x="685800" y="404813"/>
            <a:ext cx="7772400" cy="1295400"/>
          </a:xfrm>
        </p:spPr>
        <p:txBody>
          <a:bodyPr/>
          <a:lstStyle/>
          <a:p>
            <a:r>
              <a:rPr lang="zh-CN" altLang="en-US" smtClean="0"/>
              <a:t>软件需求过程与可视化建模</a:t>
            </a:r>
            <a:r>
              <a:rPr lang="en-US" altLang="zh-CN" smtClean="0"/>
              <a:t/>
            </a:r>
            <a:br>
              <a:rPr lang="en-US" altLang="zh-CN" smtClean="0"/>
            </a:br>
            <a:r>
              <a:rPr lang="en-US" altLang="zh-CN" sz="2800" smtClean="0"/>
              <a:t>----</a:t>
            </a:r>
            <a:r>
              <a:rPr lang="zh-CN" altLang="en-US" sz="2800" smtClean="0"/>
              <a:t>需求工程要点</a:t>
            </a:r>
          </a:p>
        </p:txBody>
      </p:sp>
      <p:sp>
        <p:nvSpPr>
          <p:cNvPr id="86019" name="内容占位符 2"/>
          <p:cNvSpPr>
            <a:spLocks noGrp="1"/>
          </p:cNvSpPr>
          <p:nvPr>
            <p:ph idx="1"/>
          </p:nvPr>
        </p:nvSpPr>
        <p:spPr>
          <a:xfrm>
            <a:off x="685800" y="1773238"/>
            <a:ext cx="7772400" cy="4824412"/>
          </a:xfrm>
        </p:spPr>
        <p:txBody>
          <a:bodyPr/>
          <a:lstStyle/>
          <a:p>
            <a:r>
              <a:rPr lang="zh-CN" altLang="en-US" dirty="0" smtClean="0"/>
              <a:t>项目启动</a:t>
            </a:r>
            <a:endParaRPr lang="en-US" altLang="zh-CN" dirty="0" smtClean="0"/>
          </a:p>
          <a:p>
            <a:r>
              <a:rPr lang="zh-CN" altLang="en-US" dirty="0" smtClean="0"/>
              <a:t>事件驱动的用况</a:t>
            </a:r>
            <a:endParaRPr lang="en-US" altLang="zh-CN" dirty="0" smtClean="0"/>
          </a:p>
          <a:p>
            <a:r>
              <a:rPr lang="zh-CN" altLang="en-US" dirty="0" smtClean="0"/>
              <a:t>网罗需求</a:t>
            </a:r>
            <a:endParaRPr lang="en-US" altLang="zh-CN" dirty="0" smtClean="0"/>
          </a:p>
          <a:p>
            <a:r>
              <a:rPr lang="zh-CN" altLang="en-US" dirty="0" smtClean="0"/>
              <a:t>功能性需求与非功能性需求</a:t>
            </a:r>
            <a:endParaRPr lang="en-US" altLang="zh-CN" dirty="0" smtClean="0"/>
          </a:p>
          <a:p>
            <a:r>
              <a:rPr lang="zh-CN" altLang="en-US" dirty="0" smtClean="0"/>
              <a:t>编写需求规格说明书</a:t>
            </a:r>
            <a:endParaRPr lang="en-US" altLang="zh-CN" dirty="0" smtClean="0"/>
          </a:p>
          <a:p>
            <a:r>
              <a:rPr lang="zh-CN" altLang="en-US" dirty="0" smtClean="0"/>
              <a:t>质量</a:t>
            </a:r>
            <a:r>
              <a:rPr lang="zh-CN" altLang="en-US" dirty="0" smtClean="0"/>
              <a:t>关注、</a:t>
            </a:r>
            <a:r>
              <a:rPr lang="zh-CN" altLang="en-US" dirty="0" smtClean="0"/>
              <a:t>原型与场景、重用需求</a:t>
            </a:r>
            <a:endParaRPr lang="en-US" altLang="zh-CN" dirty="0" smtClean="0"/>
          </a:p>
          <a:p>
            <a:r>
              <a:rPr lang="zh-CN" altLang="en-US" dirty="0" smtClean="0"/>
              <a:t>鉴定需求规格说明书</a:t>
            </a:r>
            <a:endParaRPr lang="en-US" altLang="zh-CN" dirty="0" smtClean="0"/>
          </a:p>
          <a:p>
            <a:r>
              <a:rPr lang="zh-CN" altLang="en-US" dirty="0" smtClean="0"/>
              <a:t>需求向何处去</a:t>
            </a:r>
          </a:p>
        </p:txBody>
      </p:sp>
      <p:sp>
        <p:nvSpPr>
          <p:cNvPr id="860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DCBBD9CF-F093-4B65-BD41-110E13A61D75}" type="slidenum">
              <a:rPr lang="en-US" altLang="zh-CN" sz="1400" smtClean="0"/>
              <a:pPr>
                <a:spcBef>
                  <a:spcPct val="0"/>
                </a:spcBef>
                <a:buFontTx/>
                <a:buNone/>
              </a:pPr>
              <a:t>41</a:t>
            </a:fld>
            <a:endParaRPr lang="en-US" altLang="zh-CN" sz="14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4EFAD26-9E42-466A-BBBC-B6C0138E8AB5}" type="slidenum">
              <a:rPr lang="en-US" altLang="zh-CN" sz="1400" smtClean="0"/>
              <a:pPr>
                <a:spcBef>
                  <a:spcPct val="0"/>
                </a:spcBef>
                <a:buFontTx/>
                <a:buNone/>
              </a:pPr>
              <a:t>5</a:t>
            </a:fld>
            <a:endParaRPr lang="en-US" altLang="zh-CN" sz="1400" smtClean="0"/>
          </a:p>
        </p:txBody>
      </p:sp>
      <p:sp>
        <p:nvSpPr>
          <p:cNvPr id="12291" name="Rectangle 3"/>
          <p:cNvSpPr>
            <a:spLocks noGrp="1" noChangeArrowheads="1"/>
          </p:cNvSpPr>
          <p:nvPr>
            <p:ph type="body" idx="1"/>
          </p:nvPr>
        </p:nvSpPr>
        <p:spPr>
          <a:xfrm>
            <a:off x="0" y="1066800"/>
            <a:ext cx="9144000" cy="5029200"/>
          </a:xfrm>
        </p:spPr>
        <p:txBody>
          <a:bodyPr/>
          <a:lstStyle/>
          <a:p>
            <a:pPr algn="just" eaLnBrk="1" hangingPunct="1">
              <a:buFont typeface="Wingdings" panose="05000000000000000000" pitchFamily="2" charset="2"/>
              <a:buChar char="§"/>
            </a:pPr>
            <a:r>
              <a:rPr lang="zh-CN" altLang="en-US" b="1" dirty="0" smtClean="0">
                <a:latin typeface="宋体" panose="02010600030101010101" pitchFamily="2" charset="-122"/>
              </a:rPr>
              <a:t>需求分析一般步骤</a:t>
            </a:r>
          </a:p>
          <a:p>
            <a:pPr algn="just" eaLnBrk="1" hangingPunct="1">
              <a:buFont typeface="Wingdings" panose="05000000000000000000" pitchFamily="2" charset="2"/>
              <a:buChar char="§"/>
            </a:pPr>
            <a:endParaRPr lang="zh-CN" altLang="en-US" sz="2000" b="1" dirty="0" smtClean="0">
              <a:latin typeface="宋体" panose="02010600030101010101" pitchFamily="2" charset="-122"/>
            </a:endParaRPr>
          </a:p>
          <a:p>
            <a:pPr algn="just" eaLnBrk="1" hangingPunct="1">
              <a:buFont typeface="Wingdings" panose="05000000000000000000" pitchFamily="2" charset="2"/>
              <a:buNone/>
            </a:pPr>
            <a:r>
              <a:rPr lang="zh-CN" altLang="en-US" sz="2000" b="1" dirty="0" smtClean="0">
                <a:latin typeface="宋体" panose="02010600030101010101" pitchFamily="2" charset="-122"/>
              </a:rPr>
              <a:t>   </a:t>
            </a:r>
            <a:r>
              <a:rPr lang="zh-CN" altLang="en-US" sz="2400" b="1" dirty="0" smtClean="0">
                <a:latin typeface="宋体" panose="02010600030101010101" pitchFamily="2" charset="-122"/>
              </a:rPr>
              <a:t>必须在分析中采取合理的步骤，才能产生符合上述要求的文档。一个复杂的系统千头万绪，分析工作从哪里入手？常用的方法，就是建立和分析系统的模型。一般地说，现实世界中的系统不论表面上怎样杂乱无章，总可以通过分析与归纳从中找出一些规律，再通过</a:t>
            </a:r>
            <a:r>
              <a:rPr lang="zh-CN" altLang="en-US" sz="2400" b="1" dirty="0" smtClean="0">
                <a:latin typeface="Courier New" panose="02070309020205020404" pitchFamily="49" charset="0"/>
              </a:rPr>
              <a:t>“</a:t>
            </a:r>
            <a:r>
              <a:rPr lang="zh-CN" altLang="en-US" sz="2400" b="1" dirty="0" smtClean="0">
                <a:latin typeface="宋体" panose="02010600030101010101" pitchFamily="2" charset="-122"/>
              </a:rPr>
              <a:t>抽象</a:t>
            </a:r>
            <a:r>
              <a:rPr lang="zh-CN" altLang="en-US" sz="2400" b="1" dirty="0" smtClean="0">
                <a:latin typeface="Courier New" panose="02070309020205020404" pitchFamily="49" charset="0"/>
              </a:rPr>
              <a:t>”</a:t>
            </a:r>
            <a:r>
              <a:rPr lang="zh-CN" altLang="en-US" sz="2400" b="1" dirty="0" smtClean="0">
                <a:latin typeface="宋体" panose="02010600030101010101" pitchFamily="2" charset="-122"/>
              </a:rPr>
              <a:t>建立起系统的模型。如果把用户目前使用的系统称为</a:t>
            </a:r>
            <a:r>
              <a:rPr lang="zh-CN" altLang="en-US" sz="2400" b="1" dirty="0" smtClean="0">
                <a:latin typeface="Courier New" panose="02070309020205020404" pitchFamily="49" charset="0"/>
              </a:rPr>
              <a:t>“</a:t>
            </a:r>
            <a:r>
              <a:rPr lang="zh-CN" altLang="en-US" sz="2400" b="1" u="sng" dirty="0" smtClean="0">
                <a:solidFill>
                  <a:srgbClr val="3333FF"/>
                </a:solidFill>
                <a:latin typeface="宋体" panose="02010600030101010101" pitchFamily="2" charset="-122"/>
              </a:rPr>
              <a:t>当前系统</a:t>
            </a:r>
            <a:r>
              <a:rPr lang="zh-CN" altLang="en-US" sz="2400" b="1" dirty="0" smtClean="0">
                <a:latin typeface="Courier New" panose="02070309020205020404" pitchFamily="49" charset="0"/>
              </a:rPr>
              <a:t>”</a:t>
            </a:r>
            <a:r>
              <a:rPr lang="zh-CN" altLang="en-US" sz="2400" b="1" dirty="0" smtClean="0">
                <a:latin typeface="宋体" panose="02010600030101010101" pitchFamily="2" charset="-122"/>
              </a:rPr>
              <a:t>，应用计算机以后的系统称为</a:t>
            </a:r>
            <a:r>
              <a:rPr lang="zh-CN" altLang="en-US" sz="2400" b="1" dirty="0" smtClean="0">
                <a:latin typeface="Courier New" panose="02070309020205020404" pitchFamily="49" charset="0"/>
              </a:rPr>
              <a:t>“</a:t>
            </a:r>
            <a:r>
              <a:rPr lang="zh-CN" altLang="en-US" sz="2400" b="1" u="sng" dirty="0" smtClean="0">
                <a:solidFill>
                  <a:srgbClr val="3333FF"/>
                </a:solidFill>
                <a:latin typeface="宋体" panose="02010600030101010101" pitchFamily="2" charset="-122"/>
              </a:rPr>
              <a:t>目标系统</a:t>
            </a:r>
            <a:r>
              <a:rPr lang="zh-CN" altLang="en-US" sz="2400" b="1" dirty="0" smtClean="0">
                <a:latin typeface="Courier New" panose="02070309020205020404" pitchFamily="49" charset="0"/>
              </a:rPr>
              <a:t>”</a:t>
            </a:r>
            <a:r>
              <a:rPr lang="zh-CN" altLang="en-US" sz="2400" b="1" dirty="0" smtClean="0">
                <a:latin typeface="宋体" panose="02010600030101010101" pitchFamily="2" charset="-122"/>
              </a:rPr>
              <a:t>，则需求分析大体上可以按照下述的步骤进行：</a:t>
            </a:r>
            <a:endParaRPr lang="en-US" altLang="zh-CN" sz="2400" b="1" dirty="0" smtClean="0">
              <a:latin typeface="宋体" panose="02010600030101010101" pitchFamily="2" charset="-122"/>
            </a:endParaRPr>
          </a:p>
          <a:p>
            <a:pPr algn="just" eaLnBrk="1" hangingPunct="1">
              <a:buFont typeface="Wingdings" panose="05000000000000000000" pitchFamily="2" charset="2"/>
              <a:buNone/>
            </a:pPr>
            <a:r>
              <a:rPr lang="en-US" altLang="zh-CN" sz="2400" b="1" dirty="0">
                <a:latin typeface="宋体" panose="02010600030101010101" pitchFamily="2" charset="-122"/>
              </a:rPr>
              <a:t> </a:t>
            </a:r>
            <a:r>
              <a:rPr lang="en-US" altLang="zh-CN" sz="2400" b="1" dirty="0" smtClean="0">
                <a:latin typeface="宋体" panose="02010600030101010101" pitchFamily="2" charset="-122"/>
              </a:rPr>
              <a:t>  </a:t>
            </a:r>
            <a:r>
              <a:rPr lang="zh-CN" altLang="en-US" sz="2400" b="1" dirty="0" smtClean="0">
                <a:latin typeface="宋体" panose="02010600030101010101" pitchFamily="2" charset="-122"/>
              </a:rPr>
              <a:t>（</a:t>
            </a:r>
            <a:r>
              <a:rPr lang="zh-CN" altLang="en-US" sz="2400" b="1" u="sng" dirty="0" smtClean="0">
                <a:solidFill>
                  <a:schemeClr val="accent6"/>
                </a:solidFill>
                <a:latin typeface="宋体" panose="02010600030101010101" pitchFamily="2" charset="-122"/>
              </a:rPr>
              <a:t>从最原始的业务流程开始</a:t>
            </a:r>
            <a:r>
              <a:rPr lang="zh-CN" altLang="en-US" sz="2400" b="1" dirty="0" smtClean="0">
                <a:latin typeface="宋体" panose="02010600030101010101" pitchFamily="2" charset="-122"/>
              </a:rPr>
              <a:t>：）</a:t>
            </a:r>
            <a:endParaRPr lang="zh-CN" altLang="en-US" sz="2400" dirty="0" smtClean="0">
              <a:latin typeface="宋体" panose="02010600030101010101" pitchFamily="2" charset="-122"/>
            </a:endParaRPr>
          </a:p>
          <a:p>
            <a:pPr eaLnBrk="1" hangingPunct="1"/>
            <a:endParaRPr lang="en-US" altLang="zh-CN" sz="20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10EF306-7E2E-4C48-ACBB-90F3F2B3F3AA}" type="slidenum">
              <a:rPr lang="en-US" altLang="zh-CN" sz="1400" smtClean="0"/>
              <a:pPr>
                <a:spcBef>
                  <a:spcPct val="0"/>
                </a:spcBef>
                <a:buFontTx/>
                <a:buNone/>
              </a:pPr>
              <a:t>6</a:t>
            </a:fld>
            <a:endParaRPr lang="en-US" altLang="zh-CN" sz="1400" smtClean="0"/>
          </a:p>
        </p:txBody>
      </p:sp>
      <p:sp>
        <p:nvSpPr>
          <p:cNvPr id="14339" name="Rectangle 3"/>
          <p:cNvSpPr>
            <a:spLocks noGrp="1" noChangeArrowheads="1"/>
          </p:cNvSpPr>
          <p:nvPr>
            <p:ph type="body" idx="1"/>
          </p:nvPr>
        </p:nvSpPr>
        <p:spPr>
          <a:xfrm>
            <a:off x="0" y="549275"/>
            <a:ext cx="9144000" cy="3024188"/>
          </a:xfrm>
        </p:spPr>
        <p:txBody>
          <a:bodyPr/>
          <a:lstStyle/>
          <a:p>
            <a:pPr marL="609600" indent="-609600" algn="just" eaLnBrk="1" hangingPunct="1">
              <a:lnSpc>
                <a:spcPct val="80000"/>
              </a:lnSpc>
              <a:buFontTx/>
              <a:buAutoNum type="arabicPlain"/>
            </a:pPr>
            <a:endParaRPr lang="en-US" altLang="zh-CN" sz="1800" b="1" dirty="0" smtClean="0">
              <a:cs typeface="Times New Roman" panose="02020603050405020304" pitchFamily="18" charset="0"/>
            </a:endParaRPr>
          </a:p>
          <a:p>
            <a:pPr marL="609600" indent="-609600" algn="just" eaLnBrk="1" hangingPunct="1">
              <a:lnSpc>
                <a:spcPct val="80000"/>
              </a:lnSpc>
              <a:buFontTx/>
              <a:buNone/>
            </a:pPr>
            <a:r>
              <a:rPr lang="en-US" altLang="zh-CN" sz="1800" b="1" dirty="0" smtClean="0">
                <a:cs typeface="Times New Roman" panose="02020603050405020304" pitchFamily="18" charset="0"/>
              </a:rPr>
              <a:t>      </a:t>
            </a:r>
            <a:r>
              <a:rPr lang="en-US" altLang="zh-CN" sz="2400" b="1" dirty="0" smtClean="0">
                <a:cs typeface="Times New Roman" panose="02020603050405020304" pitchFamily="18" charset="0"/>
              </a:rPr>
              <a:t>1</a:t>
            </a:r>
            <a:r>
              <a:rPr lang="zh-CN" altLang="en-US" sz="2400" b="1" dirty="0" smtClean="0"/>
              <a:t>。</a:t>
            </a:r>
            <a:r>
              <a:rPr lang="zh-CN" altLang="en-US" sz="2400" b="1" dirty="0" smtClean="0">
                <a:latin typeface="Courier New" panose="02070309020205020404" pitchFamily="49" charset="0"/>
                <a:cs typeface="Times New Roman" panose="02020603050405020304" pitchFamily="18" charset="0"/>
              </a:rPr>
              <a:t> </a:t>
            </a:r>
            <a:r>
              <a:rPr lang="zh-CN" altLang="en-US" sz="2400" b="1" dirty="0" smtClean="0">
                <a:cs typeface="Times New Roman" panose="02020603050405020304" pitchFamily="18" charset="0"/>
              </a:rPr>
              <a:t> </a:t>
            </a:r>
            <a:r>
              <a:rPr lang="zh-CN" altLang="en-US" sz="2400" b="1" dirty="0" smtClean="0">
                <a:latin typeface="宋体" panose="02010600030101010101" pitchFamily="2" charset="-122"/>
              </a:rPr>
              <a:t>通过对现实环境的调查研究，获得</a:t>
            </a:r>
            <a:r>
              <a:rPr lang="zh-CN" altLang="en-US" sz="2400" b="1" u="sng" dirty="0" smtClean="0">
                <a:solidFill>
                  <a:srgbClr val="3333FF"/>
                </a:solidFill>
                <a:latin typeface="宋体" panose="02010600030101010101" pitchFamily="2" charset="-122"/>
              </a:rPr>
              <a:t>当前系统的具体</a:t>
            </a:r>
            <a:r>
              <a:rPr lang="zh-CN" altLang="en-US" sz="2400" b="1" dirty="0" smtClean="0">
                <a:latin typeface="宋体" panose="02010600030101010101" pitchFamily="2" charset="-122"/>
              </a:rPr>
              <a:t> </a:t>
            </a:r>
          </a:p>
          <a:p>
            <a:pPr marL="609600" indent="-609600" algn="just" eaLnBrk="1" hangingPunct="1">
              <a:lnSpc>
                <a:spcPct val="80000"/>
              </a:lnSpc>
              <a:buFontTx/>
              <a:buNone/>
            </a:pPr>
            <a:r>
              <a:rPr lang="zh-CN" altLang="en-US" sz="2400" b="1" dirty="0" smtClean="0">
                <a:latin typeface="宋体" panose="02010600030101010101" pitchFamily="2" charset="-122"/>
              </a:rPr>
              <a:t>       </a:t>
            </a:r>
            <a:r>
              <a:rPr lang="zh-CN" altLang="en-US" sz="2400" b="1" u="sng" dirty="0" smtClean="0">
                <a:solidFill>
                  <a:srgbClr val="3333FF"/>
                </a:solidFill>
                <a:latin typeface="宋体" panose="02010600030101010101" pitchFamily="2" charset="-122"/>
              </a:rPr>
              <a:t>模型</a:t>
            </a:r>
            <a:r>
              <a:rPr lang="zh-CN" altLang="en-US" sz="2000" b="1" dirty="0" smtClean="0">
                <a:latin typeface="宋体" panose="02010600030101010101" pitchFamily="2" charset="-122"/>
              </a:rPr>
              <a:t>。</a:t>
            </a:r>
          </a:p>
          <a:p>
            <a:pPr marL="609600" indent="-609600" algn="just" eaLnBrk="1" hangingPunct="1">
              <a:lnSpc>
                <a:spcPct val="80000"/>
              </a:lnSpc>
              <a:buFontTx/>
              <a:buNone/>
            </a:pPr>
            <a:r>
              <a:rPr lang="zh-CN" altLang="en-US" sz="1800" b="1" dirty="0" smtClean="0">
                <a:latin typeface="宋体" panose="02010600030101010101" pitchFamily="2" charset="-122"/>
              </a:rPr>
              <a:t>   </a:t>
            </a:r>
          </a:p>
          <a:p>
            <a:pPr marL="609600" indent="-609600" algn="just" eaLnBrk="1" hangingPunct="1">
              <a:lnSpc>
                <a:spcPct val="120000"/>
              </a:lnSpc>
              <a:buFontTx/>
              <a:buNone/>
            </a:pPr>
            <a:r>
              <a:rPr lang="zh-CN" altLang="en-US" sz="1800" b="1" dirty="0" smtClean="0">
                <a:latin typeface="宋体" panose="02010600030101010101" pitchFamily="2" charset="-122"/>
              </a:rPr>
              <a:t>         </a:t>
            </a:r>
            <a:r>
              <a:rPr lang="zh-CN" altLang="en-US" sz="2000" b="1" dirty="0" smtClean="0">
                <a:latin typeface="宋体" panose="02010600030101010101" pitchFamily="2" charset="-122"/>
              </a:rPr>
              <a:t>例如，学生购买学校教材的手续可能是：先找系办公室的张秘书开一证明，凭证明找教材科的王会计开购书发票，向李出纳员交付书款，然后到书库找赵保管员领书。图</a:t>
            </a:r>
            <a:r>
              <a:rPr lang="en-US" altLang="zh-CN" sz="2000" b="1" dirty="0" smtClean="0">
                <a:latin typeface="宋体" panose="02010600030101010101" pitchFamily="2" charset="-122"/>
              </a:rPr>
              <a:t>2.2</a:t>
            </a:r>
            <a:r>
              <a:rPr lang="zh-CN" altLang="en-US" sz="2000" b="1" dirty="0" smtClean="0">
                <a:latin typeface="宋体" panose="02010600030101010101" pitchFamily="2" charset="-122"/>
              </a:rPr>
              <a:t>是这一过程的具体模型。 （说明</a:t>
            </a:r>
            <a:r>
              <a:rPr lang="en-US" altLang="zh-CN" sz="2000" b="1" dirty="0" smtClean="0">
                <a:latin typeface="宋体" panose="02010600030101010101" pitchFamily="2" charset="-122"/>
              </a:rPr>
              <a:t>: </a:t>
            </a:r>
            <a:r>
              <a:rPr lang="zh-CN" altLang="en-US" sz="2000" b="1" dirty="0" smtClean="0">
                <a:latin typeface="宋体" panose="02010600030101010101" pitchFamily="2" charset="-122"/>
              </a:rPr>
              <a:t>盖章后的购书申请</a:t>
            </a:r>
            <a:r>
              <a:rPr lang="en-US" altLang="zh-CN" sz="2000" b="1" dirty="0" smtClean="0">
                <a:latin typeface="宋体" panose="02010600030101010101" pitchFamily="2" charset="-122"/>
              </a:rPr>
              <a:t>=</a:t>
            </a:r>
            <a:r>
              <a:rPr lang="zh-CN" altLang="en-US" sz="2000" b="1" dirty="0" smtClean="0">
                <a:latin typeface="宋体" panose="02010600030101010101" pitchFamily="2" charset="-122"/>
              </a:rPr>
              <a:t>购书证明， </a:t>
            </a:r>
            <a:r>
              <a:rPr lang="zh-CN" altLang="en-US" sz="2000" b="1" u="sng" dirty="0" smtClean="0">
                <a:solidFill>
                  <a:srgbClr val="3333FF"/>
                </a:solidFill>
                <a:latin typeface="宋体" panose="02010600030101010101" pitchFamily="2" charset="-122"/>
              </a:rPr>
              <a:t>购书发票</a:t>
            </a:r>
            <a:r>
              <a:rPr lang="en-US" altLang="zh-CN" sz="2000" b="1" u="sng" dirty="0" smtClean="0">
                <a:solidFill>
                  <a:srgbClr val="3333FF"/>
                </a:solidFill>
                <a:latin typeface="宋体" panose="02010600030101010101" pitchFamily="2" charset="-122"/>
              </a:rPr>
              <a:t>=</a:t>
            </a:r>
            <a:r>
              <a:rPr lang="zh-CN" altLang="en-US" sz="2000" b="1" u="sng" dirty="0" smtClean="0">
                <a:solidFill>
                  <a:srgbClr val="3333FF"/>
                </a:solidFill>
                <a:latin typeface="宋体" panose="02010600030101010101" pitchFamily="2" charset="-122"/>
              </a:rPr>
              <a:t>交款单</a:t>
            </a:r>
            <a:r>
              <a:rPr lang="zh-CN" altLang="en-US" sz="2000" b="1" dirty="0" smtClean="0">
                <a:latin typeface="宋体" panose="02010600030101010101" pitchFamily="2" charset="-122"/>
              </a:rPr>
              <a:t>）</a:t>
            </a:r>
          </a:p>
          <a:p>
            <a:pPr marL="609600" indent="-609600" algn="just" eaLnBrk="1" hangingPunct="1">
              <a:lnSpc>
                <a:spcPct val="80000"/>
              </a:lnSpc>
              <a:buFontTx/>
              <a:buNone/>
            </a:pPr>
            <a:endParaRPr lang="en-US" altLang="zh-CN" sz="1800" b="1" dirty="0" smtClean="0">
              <a:latin typeface="宋体" panose="02010600030101010101" pitchFamily="2" charset="-122"/>
            </a:endParaRPr>
          </a:p>
        </p:txBody>
      </p:sp>
      <p:sp>
        <p:nvSpPr>
          <p:cNvPr id="14340" name="Rectangle 17"/>
          <p:cNvSpPr>
            <a:spLocks noChangeArrowheads="1"/>
          </p:cNvSpPr>
          <p:nvPr/>
        </p:nvSpPr>
        <p:spPr bwMode="auto">
          <a:xfrm>
            <a:off x="1885950" y="2886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14341" name="Object 16"/>
          <p:cNvGraphicFramePr>
            <a:graphicFrameLocks noChangeAspect="1"/>
          </p:cNvGraphicFramePr>
          <p:nvPr/>
        </p:nvGraphicFramePr>
        <p:xfrm>
          <a:off x="0" y="3355975"/>
          <a:ext cx="9144000" cy="2892425"/>
        </p:xfrm>
        <a:graphic>
          <a:graphicData uri="http://schemas.openxmlformats.org/presentationml/2006/ole">
            <mc:AlternateContent xmlns:mc="http://schemas.openxmlformats.org/markup-compatibility/2006">
              <mc:Choice xmlns:v="urn:schemas-microsoft-com:vml" Requires="v">
                <p:oleObj spid="_x0000_s14350" name="Picture" r:id="rId5" imgW="5372100" imgH="1085088" progId="Word.Picture.8">
                  <p:embed/>
                </p:oleObj>
              </mc:Choice>
              <mc:Fallback>
                <p:oleObj name="Picture" r:id="rId5" imgW="5372100" imgH="1085088" progId="Word.Picture.8">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355975"/>
                        <a:ext cx="91440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2" name="Text Box 18"/>
          <p:cNvSpPr txBox="1">
            <a:spLocks noChangeArrowheads="1"/>
          </p:cNvSpPr>
          <p:nvPr/>
        </p:nvSpPr>
        <p:spPr bwMode="auto">
          <a:xfrm>
            <a:off x="1979613" y="5564188"/>
            <a:ext cx="5113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1800" b="1">
                <a:latin typeface="宋体" panose="02010600030101010101" pitchFamily="2" charset="-122"/>
              </a:rPr>
              <a:t>   </a:t>
            </a:r>
            <a:r>
              <a:rPr lang="zh-CN" altLang="en-US" sz="2400" b="1">
                <a:latin typeface="宋体" panose="02010600030101010101" pitchFamily="2" charset="-122"/>
              </a:rPr>
              <a:t>图</a:t>
            </a:r>
            <a:r>
              <a:rPr lang="en-US" altLang="zh-CN" sz="2400" b="1">
                <a:latin typeface="宋体" panose="02010600030101010101" pitchFamily="2" charset="-122"/>
              </a:rPr>
              <a:t>2.2  </a:t>
            </a:r>
            <a:r>
              <a:rPr lang="zh-CN" altLang="en-US" sz="2400" b="1">
                <a:latin typeface="宋体" panose="02010600030101010101" pitchFamily="2" charset="-122"/>
              </a:rPr>
              <a:t>学生购买教材的具体模型</a:t>
            </a:r>
            <a:endParaRPr lang="zh-CN" altLang="en-US"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E00A353-9054-4010-BBE7-42BCB30EA0DC}" type="slidenum">
              <a:rPr lang="en-US" altLang="zh-CN" sz="1400" smtClean="0"/>
              <a:pPr>
                <a:spcBef>
                  <a:spcPct val="0"/>
                </a:spcBef>
                <a:buFontTx/>
                <a:buNone/>
              </a:pPr>
              <a:t>7</a:t>
            </a:fld>
            <a:endParaRPr lang="en-US" altLang="zh-CN" sz="1400" smtClean="0"/>
          </a:p>
        </p:txBody>
      </p:sp>
      <p:sp>
        <p:nvSpPr>
          <p:cNvPr id="16387" name="Rectangle 3"/>
          <p:cNvSpPr>
            <a:spLocks noGrp="1" noChangeArrowheads="1"/>
          </p:cNvSpPr>
          <p:nvPr>
            <p:ph type="body" idx="1"/>
          </p:nvPr>
        </p:nvSpPr>
        <p:spPr>
          <a:xfrm>
            <a:off x="0" y="620713"/>
            <a:ext cx="9144000" cy="5410200"/>
          </a:xfrm>
        </p:spPr>
        <p:txBody>
          <a:bodyPr/>
          <a:lstStyle/>
          <a:p>
            <a:pPr algn="just" eaLnBrk="1" hangingPunct="1">
              <a:buFontTx/>
              <a:buNone/>
            </a:pPr>
            <a:r>
              <a:rPr lang="en-US" altLang="zh-CN" sz="2400" b="1" smtClean="0">
                <a:latin typeface="宋体" panose="02010600030101010101" pitchFamily="2" charset="-122"/>
              </a:rPr>
              <a:t>2</a:t>
            </a:r>
            <a:r>
              <a:rPr lang="zh-CN" altLang="en-US" sz="2400" b="1" smtClean="0">
                <a:latin typeface="宋体" panose="02010600030101010101" pitchFamily="2" charset="-122"/>
              </a:rPr>
              <a:t>．去掉具体模型中的非本质因素，抽象出</a:t>
            </a:r>
            <a:r>
              <a:rPr lang="zh-CN" altLang="en-US" sz="2400" b="1" u="sng" smtClean="0">
                <a:solidFill>
                  <a:srgbClr val="3333FF"/>
                </a:solidFill>
                <a:latin typeface="宋体" panose="02010600030101010101" pitchFamily="2" charset="-122"/>
              </a:rPr>
              <a:t>当前系统的逻辑模型</a:t>
            </a:r>
            <a:r>
              <a:rPr lang="zh-CN" altLang="en-US" sz="2400" b="1" smtClean="0">
                <a:latin typeface="宋体" panose="02010600030101010101" pitchFamily="2" charset="-122"/>
              </a:rPr>
              <a:t>。</a:t>
            </a:r>
            <a:endParaRPr lang="zh-CN" altLang="en-US" sz="2400" smtClean="0">
              <a:latin typeface="宋体" panose="02010600030101010101" pitchFamily="2" charset="-122"/>
            </a:endParaRPr>
          </a:p>
          <a:p>
            <a:pPr algn="just" eaLnBrk="1" hangingPunct="1">
              <a:buFontTx/>
              <a:buNone/>
            </a:pPr>
            <a:r>
              <a:rPr lang="zh-CN" altLang="en-US" sz="2000" b="1" smtClean="0">
                <a:latin typeface="宋体" panose="02010600030101010101" pitchFamily="2" charset="-122"/>
              </a:rPr>
              <a:t> 在图</a:t>
            </a:r>
            <a:r>
              <a:rPr lang="en-US" altLang="zh-CN" sz="2000" b="1" smtClean="0">
                <a:latin typeface="宋体" panose="02010600030101010101" pitchFamily="2" charset="-122"/>
              </a:rPr>
              <a:t>2.2</a:t>
            </a:r>
            <a:r>
              <a:rPr lang="zh-CN" altLang="en-US" sz="2000" b="1" smtClean="0">
                <a:latin typeface="宋体" panose="02010600030101010101" pitchFamily="2" charset="-122"/>
              </a:rPr>
              <a:t>中，张、王、李、赵等具体的人是可能变动的，但需要他们处理的工作，例如审查购书有效性，开发票，开领书单等工作性质则是不变的，后者才是本质的内容。经过这样的分析，就可抽象出学生购买教材这一系统的逻辑模型（</a:t>
            </a:r>
            <a:r>
              <a:rPr lang="zh-CN" altLang="en-US" sz="2000" b="1" u="sng" smtClean="0">
                <a:solidFill>
                  <a:srgbClr val="3333FF"/>
                </a:solidFill>
                <a:latin typeface="宋体" panose="02010600030101010101" pitchFamily="2" charset="-122"/>
              </a:rPr>
              <a:t>整理具体业务逻辑</a:t>
            </a:r>
            <a:r>
              <a:rPr lang="zh-CN" altLang="en-US" sz="2000" b="1" smtClean="0">
                <a:latin typeface="宋体" panose="02010600030101010101" pitchFamily="2" charset="-122"/>
              </a:rPr>
              <a:t>），如图</a:t>
            </a:r>
            <a:r>
              <a:rPr lang="en-US" altLang="zh-CN" sz="2000" b="1" smtClean="0">
                <a:latin typeface="宋体" panose="02010600030101010101" pitchFamily="2" charset="-122"/>
              </a:rPr>
              <a:t>2.3</a:t>
            </a:r>
            <a:r>
              <a:rPr lang="zh-CN" altLang="en-US" sz="2000" b="1" smtClean="0">
                <a:latin typeface="宋体" panose="02010600030101010101" pitchFamily="2" charset="-122"/>
              </a:rPr>
              <a:t>所示。</a:t>
            </a:r>
          </a:p>
          <a:p>
            <a:pPr algn="just" eaLnBrk="1" hangingPunct="1"/>
            <a:endParaRPr lang="en-US" altLang="zh-CN" sz="2000" smtClean="0">
              <a:latin typeface="宋体" panose="02010600030101010101" pitchFamily="2" charset="-122"/>
            </a:endParaRPr>
          </a:p>
        </p:txBody>
      </p:sp>
      <p:graphicFrame>
        <p:nvGraphicFramePr>
          <p:cNvPr id="16388" name="Object 63"/>
          <p:cNvGraphicFramePr>
            <a:graphicFrameLocks noChangeAspect="1"/>
          </p:cNvGraphicFramePr>
          <p:nvPr/>
        </p:nvGraphicFramePr>
        <p:xfrm>
          <a:off x="0" y="2744788"/>
          <a:ext cx="9144000" cy="2816225"/>
        </p:xfrm>
        <a:graphic>
          <a:graphicData uri="http://schemas.openxmlformats.org/presentationml/2006/ole">
            <mc:AlternateContent xmlns:mc="http://schemas.openxmlformats.org/markup-compatibility/2006">
              <mc:Choice xmlns:v="urn:schemas-microsoft-com:vml" Requires="v">
                <p:oleObj spid="_x0000_s16397" name="Picture" r:id="rId5" imgW="5600700" imgH="1381125" progId="Word.Picture.8">
                  <p:embed/>
                </p:oleObj>
              </mc:Choice>
              <mc:Fallback>
                <p:oleObj name="Picture" r:id="rId5" imgW="5600700" imgH="1381125" progId="Word.Picture.8">
                  <p:embed/>
                  <p:pic>
                    <p:nvPicPr>
                      <p:cNvPr id="0" name="Object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744788"/>
                        <a:ext cx="91440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9" name="Text Box 64"/>
          <p:cNvSpPr txBox="1">
            <a:spLocks noChangeArrowheads="1"/>
          </p:cNvSpPr>
          <p:nvPr/>
        </p:nvSpPr>
        <p:spPr bwMode="auto">
          <a:xfrm>
            <a:off x="2124075" y="5419725"/>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2400"/>
              <a:t> </a:t>
            </a:r>
            <a:r>
              <a:rPr lang="zh-CN" altLang="en-US" sz="2400" b="1">
                <a:latin typeface="宋体" panose="02010600030101010101" pitchFamily="2" charset="-122"/>
              </a:rPr>
              <a:t>图</a:t>
            </a:r>
            <a:r>
              <a:rPr lang="en-US" altLang="zh-CN" sz="2400" b="1">
                <a:latin typeface="宋体" panose="02010600030101010101" pitchFamily="2" charset="-122"/>
              </a:rPr>
              <a:t>2.3  </a:t>
            </a:r>
            <a:r>
              <a:rPr lang="zh-CN" altLang="en-US" sz="2400" b="1">
                <a:latin typeface="宋体" panose="02010600030101010101" pitchFamily="2" charset="-122"/>
              </a:rPr>
              <a:t>学生购买教材的逻辑模型 </a:t>
            </a:r>
            <a:endParaRPr lang="zh-CN" alt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tile tx="0" ty="0" sx="100000" sy="100000" flip="none" algn="tl"/>
        </a:blipFill>
        <a:effectLst/>
      </p:bgPr>
    </p:bg>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B9D2CC8-9563-4EE9-9836-19B2F388D13B}" type="slidenum">
              <a:rPr lang="en-US" altLang="zh-CN" sz="1400" smtClean="0"/>
              <a:pPr>
                <a:spcBef>
                  <a:spcPct val="0"/>
                </a:spcBef>
                <a:buFontTx/>
                <a:buNone/>
              </a:pPr>
              <a:t>8</a:t>
            </a:fld>
            <a:endParaRPr lang="en-US" altLang="zh-CN" sz="1400" smtClean="0"/>
          </a:p>
        </p:txBody>
      </p:sp>
      <p:sp>
        <p:nvSpPr>
          <p:cNvPr id="18435" name="Rectangle 3"/>
          <p:cNvSpPr>
            <a:spLocks noGrp="1" noChangeArrowheads="1"/>
          </p:cNvSpPr>
          <p:nvPr>
            <p:ph type="body" idx="1"/>
          </p:nvPr>
        </p:nvSpPr>
        <p:spPr>
          <a:xfrm>
            <a:off x="0" y="115888"/>
            <a:ext cx="9144000" cy="6408737"/>
          </a:xfrm>
        </p:spPr>
        <p:txBody>
          <a:bodyPr/>
          <a:lstStyle/>
          <a:p>
            <a:pPr algn="just" eaLnBrk="1" hangingPunct="1">
              <a:buFontTx/>
              <a:buNone/>
            </a:pPr>
            <a:r>
              <a:rPr lang="en-US" altLang="zh-CN" sz="2800" b="1" dirty="0" smtClean="0">
                <a:latin typeface="宋体" panose="02010600030101010101" pitchFamily="2" charset="-122"/>
              </a:rPr>
              <a:t> </a:t>
            </a:r>
            <a:r>
              <a:rPr lang="en-US" altLang="zh-CN" sz="2400" b="1" dirty="0" smtClean="0">
                <a:latin typeface="宋体" panose="02010600030101010101" pitchFamily="2" charset="-122"/>
              </a:rPr>
              <a:t>3</a:t>
            </a:r>
            <a:r>
              <a:rPr lang="zh-CN" altLang="en-US" sz="2400" b="1" dirty="0" smtClean="0">
                <a:latin typeface="宋体" panose="02010600030101010101" pitchFamily="2" charset="-122"/>
              </a:rPr>
              <a:t>．分析当前系统与目标系统的差别、建立目标系统的逻辑模型。</a:t>
            </a:r>
            <a:endParaRPr lang="zh-CN" altLang="en-US" sz="2400" dirty="0" smtClean="0">
              <a:latin typeface="宋体" panose="02010600030101010101" pitchFamily="2" charset="-122"/>
            </a:endParaRPr>
          </a:p>
          <a:p>
            <a:pPr eaLnBrk="1" hangingPunct="1">
              <a:buFontTx/>
              <a:buNone/>
            </a:pPr>
            <a:r>
              <a:rPr lang="zh-CN" altLang="en-US" sz="2800" b="1" dirty="0" smtClean="0">
                <a:latin typeface="宋体" panose="02010600030101010101" pitchFamily="2" charset="-122"/>
              </a:rPr>
              <a:t>      </a:t>
            </a:r>
            <a:r>
              <a:rPr lang="zh-CN" altLang="en-US" sz="2400" b="1" u="sng" dirty="0" smtClean="0">
                <a:solidFill>
                  <a:srgbClr val="3333FF"/>
                </a:solidFill>
                <a:latin typeface="宋体" panose="02010600030101010101" pitchFamily="2" charset="-122"/>
              </a:rPr>
              <a:t>目标系统是一个使用计算机的系统</a:t>
            </a:r>
            <a:r>
              <a:rPr lang="zh-CN" altLang="en-US" sz="2400" b="1" dirty="0" smtClean="0">
                <a:latin typeface="宋体" panose="02010600030101010101" pitchFamily="2" charset="-122"/>
              </a:rPr>
              <a:t>。</a:t>
            </a:r>
            <a:r>
              <a:rPr lang="zh-CN" altLang="en-US" sz="2400" b="1" u="sng" dirty="0" smtClean="0">
                <a:solidFill>
                  <a:srgbClr val="3333FF"/>
                </a:solidFill>
                <a:latin typeface="宋体" panose="02010600030101010101" pitchFamily="2" charset="-122"/>
              </a:rPr>
              <a:t>一般说来，它的功能应该比当前的现行系统更强，</a:t>
            </a:r>
            <a:r>
              <a:rPr lang="zh-CN" altLang="en-US" sz="2400" b="1" u="sng" dirty="0" smtClean="0">
                <a:solidFill>
                  <a:srgbClr val="FF3399"/>
                </a:solidFill>
                <a:latin typeface="宋体" panose="02010600030101010101" pitchFamily="2" charset="-122"/>
              </a:rPr>
              <a:t>不必也不应该完全模拟现行的系统（不受合同的简单束缚）</a:t>
            </a:r>
            <a:r>
              <a:rPr lang="zh-CN" altLang="en-US" sz="2400" b="1" dirty="0" smtClean="0">
                <a:latin typeface="宋体" panose="02010600030101010101" pitchFamily="2" charset="-122"/>
              </a:rPr>
              <a:t>。例如在出售教材的计算机系统中，</a:t>
            </a:r>
            <a:r>
              <a:rPr lang="zh-CN" altLang="en-US" sz="2400" b="1" dirty="0" smtClean="0"/>
              <a:t>“</a:t>
            </a:r>
            <a:r>
              <a:rPr lang="zh-CN" altLang="en-US" sz="2400" b="1" dirty="0" smtClean="0">
                <a:latin typeface="宋体" panose="02010600030101010101" pitchFamily="2" charset="-122"/>
              </a:rPr>
              <a:t>有效性审查</a:t>
            </a:r>
            <a:r>
              <a:rPr lang="zh-CN" altLang="en-US" sz="2400" b="1" dirty="0" smtClean="0"/>
              <a:t>”</a:t>
            </a:r>
            <a:r>
              <a:rPr lang="zh-CN" altLang="en-US" sz="2400" b="1" dirty="0" smtClean="0">
                <a:latin typeface="宋体" panose="02010600030101010101" pitchFamily="2" charset="-122"/>
              </a:rPr>
              <a:t>和</a:t>
            </a:r>
            <a:r>
              <a:rPr lang="zh-CN" altLang="en-US" sz="2400" b="1" dirty="0" smtClean="0"/>
              <a:t>“</a:t>
            </a:r>
            <a:r>
              <a:rPr lang="zh-CN" altLang="en-US" sz="2400" b="1" dirty="0" smtClean="0">
                <a:latin typeface="宋体" panose="02010600030101010101" pitchFamily="2" charset="-122"/>
              </a:rPr>
              <a:t>开发票</a:t>
            </a:r>
            <a:r>
              <a:rPr lang="zh-CN" altLang="en-US" sz="2400" b="1" dirty="0" smtClean="0"/>
              <a:t>”</a:t>
            </a:r>
            <a:r>
              <a:rPr lang="zh-CN" altLang="en-US" sz="2400" b="1" dirty="0" smtClean="0">
                <a:latin typeface="宋体" panose="02010600030101010101" pitchFamily="2" charset="-122"/>
              </a:rPr>
              <a:t>就可合并进行，省去开有效购书单的手续，如图</a:t>
            </a:r>
            <a:r>
              <a:rPr lang="en-US" altLang="zh-CN" sz="2400" b="1" dirty="0" smtClean="0"/>
              <a:t>2.4</a:t>
            </a:r>
            <a:r>
              <a:rPr lang="zh-CN" altLang="en-US" sz="2400" b="1" dirty="0" smtClean="0">
                <a:latin typeface="宋体" panose="02010600030101010101" pitchFamily="2" charset="-122"/>
              </a:rPr>
              <a:t>所示。（此时学生干部可以持有效证件直接到教材科办理，而不必先到本院管理人员那里盖章。因为这是一个软件系统，教材科将会有各专业年级学生的基本数据可查。）</a:t>
            </a:r>
            <a:r>
              <a:rPr lang="zh-CN" altLang="en-US" sz="2400" dirty="0" smtClean="0"/>
              <a:t> </a:t>
            </a:r>
            <a:endParaRPr lang="en-US" altLang="zh-CN" sz="2400" dirty="0" smtClean="0"/>
          </a:p>
          <a:p>
            <a:pPr eaLnBrk="1" hangingPunct="1">
              <a:buFontTx/>
              <a:buNone/>
            </a:pPr>
            <a:r>
              <a:rPr lang="en-US" altLang="zh-CN" sz="2400" dirty="0" smtClean="0"/>
              <a:t>   </a:t>
            </a:r>
            <a:r>
              <a:rPr lang="zh-CN" altLang="en-US" sz="2400" dirty="0" smtClean="0"/>
              <a:t>（</a:t>
            </a:r>
            <a:r>
              <a:rPr lang="zh-CN" altLang="en-US" sz="2400" b="1" u="sng" dirty="0" smtClean="0">
                <a:solidFill>
                  <a:srgbClr val="FF0000"/>
                </a:solidFill>
              </a:rPr>
              <a:t>优化</a:t>
            </a:r>
            <a:r>
              <a:rPr lang="zh-CN" altLang="en-US" sz="2400" b="1" u="sng" dirty="0" smtClean="0">
                <a:solidFill>
                  <a:schemeClr val="accent6"/>
                </a:solidFill>
              </a:rPr>
              <a:t>具体业务</a:t>
            </a:r>
            <a:r>
              <a:rPr lang="zh-CN" altLang="en-US" sz="2400" b="1" u="sng" dirty="0" smtClean="0">
                <a:solidFill>
                  <a:schemeClr val="accent6"/>
                </a:solidFill>
              </a:rPr>
              <a:t>逻辑。（裁剪合并机构部门）</a:t>
            </a:r>
            <a:r>
              <a:rPr lang="zh-CN" altLang="en-US" sz="2400" dirty="0" smtClean="0"/>
              <a:t>）</a:t>
            </a:r>
            <a:endParaRPr lang="zh-CN" altLang="en-US" sz="2400" dirty="0" smtClean="0"/>
          </a:p>
          <a:p>
            <a:pPr eaLnBrk="1" hangingPunct="1">
              <a:buFontTx/>
              <a:buNone/>
            </a:pPr>
            <a:endParaRPr lang="en-US" altLang="zh-CN" sz="2400" dirty="0" smtClean="0"/>
          </a:p>
        </p:txBody>
      </p:sp>
      <p:sp>
        <p:nvSpPr>
          <p:cNvPr id="18436" name="Rectangle 5"/>
          <p:cNvSpPr>
            <a:spLocks noChangeArrowheads="1"/>
          </p:cNvSpPr>
          <p:nvPr/>
        </p:nvSpPr>
        <p:spPr bwMode="auto">
          <a:xfrm>
            <a:off x="1943100" y="2886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sp>
        <p:nvSpPr>
          <p:cNvPr id="18437" name="Rectangle 7"/>
          <p:cNvSpPr>
            <a:spLocks noChangeArrowheads="1"/>
          </p:cNvSpPr>
          <p:nvPr/>
        </p:nvSpPr>
        <p:spPr bwMode="auto">
          <a:xfrm>
            <a:off x="1943100" y="2886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000"/>
          </a:p>
        </p:txBody>
      </p:sp>
      <p:graphicFrame>
        <p:nvGraphicFramePr>
          <p:cNvPr id="18438" name="Object 6"/>
          <p:cNvGraphicFramePr>
            <a:graphicFrameLocks noChangeAspect="1"/>
          </p:cNvGraphicFramePr>
          <p:nvPr/>
        </p:nvGraphicFramePr>
        <p:xfrm>
          <a:off x="468313" y="4005263"/>
          <a:ext cx="8218487" cy="2762250"/>
        </p:xfrm>
        <a:graphic>
          <a:graphicData uri="http://schemas.openxmlformats.org/presentationml/2006/ole">
            <mc:AlternateContent xmlns:mc="http://schemas.openxmlformats.org/markup-compatibility/2006">
              <mc:Choice xmlns:v="urn:schemas-microsoft-com:vml" Requires="v">
                <p:oleObj spid="_x0000_s18448" name="Picture2" r:id="rId5" imgW="5257800" imgH="1085850" progId="Word.Picture.8">
                  <p:embed/>
                </p:oleObj>
              </mc:Choice>
              <mc:Fallback>
                <p:oleObj name="Picture2" r:id="rId5" imgW="5257800" imgH="108585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4005263"/>
                        <a:ext cx="8218487"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630EF18-A1C2-422E-9469-37A9CEBE8B9E}" type="slidenum">
              <a:rPr lang="en-US" altLang="zh-CN" sz="1400" smtClean="0"/>
              <a:pPr>
                <a:spcBef>
                  <a:spcPct val="0"/>
                </a:spcBef>
                <a:buFontTx/>
                <a:buNone/>
              </a:pPr>
              <a:t>9</a:t>
            </a:fld>
            <a:endParaRPr lang="en-US" altLang="zh-CN" sz="1400" smtClean="0"/>
          </a:p>
        </p:txBody>
      </p:sp>
      <p:sp>
        <p:nvSpPr>
          <p:cNvPr id="20483" name="Rectangle 3"/>
          <p:cNvSpPr>
            <a:spLocks noGrp="1" noChangeArrowheads="1"/>
          </p:cNvSpPr>
          <p:nvPr>
            <p:ph type="body" idx="1"/>
          </p:nvPr>
        </p:nvSpPr>
        <p:spPr>
          <a:xfrm>
            <a:off x="0" y="549275"/>
            <a:ext cx="9144000" cy="6308725"/>
          </a:xfrm>
        </p:spPr>
        <p:txBody>
          <a:bodyPr/>
          <a:lstStyle/>
          <a:p>
            <a:pPr algn="just" eaLnBrk="1" hangingPunct="1">
              <a:lnSpc>
                <a:spcPct val="90000"/>
              </a:lnSpc>
              <a:buFontTx/>
              <a:buNone/>
            </a:pPr>
            <a:r>
              <a:rPr lang="en-US" altLang="zh-CN" sz="2400" b="1" dirty="0" smtClean="0">
                <a:latin typeface="宋体" panose="02010600030101010101" pitchFamily="2" charset="-122"/>
              </a:rPr>
              <a:t>4</a:t>
            </a:r>
            <a:r>
              <a:rPr lang="zh-CN" altLang="en-US" sz="2400" b="1" dirty="0" smtClean="0">
                <a:latin typeface="宋体" panose="02010600030101010101" pitchFamily="2" charset="-122"/>
              </a:rPr>
              <a:t>．</a:t>
            </a:r>
            <a:r>
              <a:rPr lang="zh-CN" altLang="en-US" sz="2400" b="1" u="sng" dirty="0" smtClean="0">
                <a:solidFill>
                  <a:srgbClr val="3333FF"/>
                </a:solidFill>
                <a:latin typeface="宋体" panose="02010600030101010101" pitchFamily="2" charset="-122"/>
              </a:rPr>
              <a:t>对目标系统进行完善和补充，并写出完整的需求说明</a:t>
            </a:r>
            <a:r>
              <a:rPr lang="zh-CN" altLang="en-US" sz="2400" b="1" dirty="0" smtClean="0">
                <a:latin typeface="宋体" panose="02010600030101010101" pitchFamily="2" charset="-122"/>
              </a:rPr>
              <a:t>。</a:t>
            </a:r>
            <a:endParaRPr lang="zh-CN" altLang="en-US" sz="2400" dirty="0" smtClean="0">
              <a:latin typeface="宋体" panose="02010600030101010101" pitchFamily="2" charset="-122"/>
            </a:endParaRPr>
          </a:p>
          <a:p>
            <a:pPr algn="just" eaLnBrk="1" hangingPunct="1">
              <a:lnSpc>
                <a:spcPct val="90000"/>
              </a:lnSpc>
              <a:buFontTx/>
              <a:buNone/>
            </a:pPr>
            <a:r>
              <a:rPr lang="zh-CN" altLang="en-US" sz="2000" b="1" dirty="0" smtClean="0">
                <a:latin typeface="宋体" panose="02010600030101010101" pitchFamily="2" charset="-122"/>
              </a:rPr>
              <a:t>      这一步的主要工作有：</a:t>
            </a:r>
            <a:endParaRPr lang="zh-CN" altLang="en-US" sz="2000" dirty="0" smtClean="0">
              <a:latin typeface="宋体" panose="02010600030101010101" pitchFamily="2" charset="-122"/>
            </a:endParaRPr>
          </a:p>
          <a:p>
            <a:pPr algn="just" eaLnBrk="1" hangingPunct="1">
              <a:lnSpc>
                <a:spcPct val="90000"/>
              </a:lnSpc>
              <a:buFontTx/>
              <a:buNone/>
            </a:pPr>
            <a:r>
              <a:rPr lang="zh-CN" altLang="en-US" sz="2000" b="1" dirty="0" smtClean="0">
                <a:latin typeface="宋体" panose="02010600030101010101" pitchFamily="2" charset="-122"/>
              </a:rPr>
              <a:t>     （</a:t>
            </a:r>
            <a:r>
              <a:rPr lang="en-US" altLang="zh-CN" sz="2000" b="1" dirty="0" smtClean="0">
                <a:latin typeface="宋体" panose="02010600030101010101" pitchFamily="2" charset="-122"/>
              </a:rPr>
              <a:t>1</a:t>
            </a:r>
            <a:r>
              <a:rPr lang="zh-CN" altLang="en-US" sz="2000" b="1" dirty="0" smtClean="0">
                <a:latin typeface="宋体" panose="02010600030101010101" pitchFamily="2" charset="-122"/>
              </a:rPr>
              <a:t>）确定目标系统的人、机界面，即哪些功能交给计算机去做，哪些功能由人工完成。例如在图</a:t>
            </a:r>
            <a:r>
              <a:rPr lang="en-US" altLang="zh-CN" sz="2000" b="1" dirty="0" smtClean="0">
                <a:latin typeface="宋体" panose="02010600030101010101" pitchFamily="2" charset="-122"/>
              </a:rPr>
              <a:t>2</a:t>
            </a:r>
            <a:r>
              <a:rPr lang="zh-CN" altLang="en-US" sz="2000" b="1" dirty="0" smtClean="0">
                <a:latin typeface="宋体" panose="02010600030101010101" pitchFamily="2" charset="-122"/>
              </a:rPr>
              <a:t>．</a:t>
            </a:r>
            <a:r>
              <a:rPr lang="en-US" altLang="zh-CN" sz="2000" b="1" dirty="0" smtClean="0">
                <a:latin typeface="宋体" panose="02010600030101010101" pitchFamily="2" charset="-122"/>
              </a:rPr>
              <a:t>4</a:t>
            </a:r>
            <a:r>
              <a:rPr lang="zh-CN" altLang="en-US" sz="2000" b="1" dirty="0" smtClean="0">
                <a:latin typeface="宋体" panose="02010600030101010101" pitchFamily="2" charset="-122"/>
              </a:rPr>
              <a:t>的系统中，按照书费收款和发书这两项工作仍须由人工完成。（</a:t>
            </a:r>
            <a:r>
              <a:rPr lang="zh-CN" altLang="en-US" sz="2000" b="1" dirty="0" smtClean="0">
                <a:solidFill>
                  <a:srgbClr val="3333FF"/>
                </a:solidFill>
                <a:latin typeface="宋体" panose="02010600030101010101" pitchFamily="2" charset="-122"/>
              </a:rPr>
              <a:t>若是使用</a:t>
            </a:r>
            <a:r>
              <a:rPr lang="en-US" altLang="zh-CN" sz="2000" b="1" dirty="0" smtClean="0">
                <a:solidFill>
                  <a:srgbClr val="3333FF"/>
                </a:solidFill>
                <a:latin typeface="宋体" panose="02010600030101010101" pitchFamily="2" charset="-122"/>
              </a:rPr>
              <a:t>UML</a:t>
            </a:r>
            <a:r>
              <a:rPr lang="zh-CN" altLang="en-US" sz="2000" b="1" dirty="0" smtClean="0">
                <a:solidFill>
                  <a:srgbClr val="3333FF"/>
                </a:solidFill>
                <a:latin typeface="宋体" panose="02010600030101010101" pitchFamily="2" charset="-122"/>
              </a:rPr>
              <a:t>的用例图，则可以展示角色</a:t>
            </a:r>
            <a:r>
              <a:rPr lang="en-US" altLang="zh-CN" sz="2000" b="1" dirty="0" smtClean="0">
                <a:solidFill>
                  <a:srgbClr val="3333FF"/>
                </a:solidFill>
                <a:latin typeface="宋体" panose="02010600030101010101" pitchFamily="2" charset="-122"/>
              </a:rPr>
              <a:t>/</a:t>
            </a:r>
            <a:r>
              <a:rPr lang="zh-CN" altLang="en-US" sz="2000" b="1" dirty="0" smtClean="0">
                <a:solidFill>
                  <a:srgbClr val="3333FF"/>
                </a:solidFill>
                <a:latin typeface="宋体" panose="02010600030101010101" pitchFamily="2" charset="-122"/>
              </a:rPr>
              <a:t>执行者与软件用例的交互。</a:t>
            </a:r>
            <a:r>
              <a:rPr lang="zh-CN" altLang="en-US" sz="2000" b="1" dirty="0" smtClean="0">
                <a:latin typeface="宋体" panose="02010600030101010101" pitchFamily="2" charset="-122"/>
              </a:rPr>
              <a:t>）（</a:t>
            </a:r>
            <a:r>
              <a:rPr lang="zh-CN" altLang="en-US" sz="2000" b="1" u="sng" dirty="0" smtClean="0">
                <a:solidFill>
                  <a:srgbClr val="FF0000"/>
                </a:solidFill>
                <a:latin typeface="宋体" panose="02010600030101010101" pitchFamily="2" charset="-122"/>
              </a:rPr>
              <a:t>“开领书单”：可以考虑现金支付或微信扫码支付，这里却是后话。至于移动</a:t>
            </a:r>
            <a:r>
              <a:rPr lang="en-US" altLang="zh-CN" sz="2000" b="1" u="sng" dirty="0" smtClean="0">
                <a:solidFill>
                  <a:srgbClr val="FF0000"/>
                </a:solidFill>
                <a:latin typeface="宋体" panose="02010600030101010101" pitchFamily="2" charset="-122"/>
              </a:rPr>
              <a:t>APP</a:t>
            </a:r>
            <a:r>
              <a:rPr lang="zh-CN" altLang="en-US" sz="2000" b="1" u="sng" dirty="0" smtClean="0">
                <a:solidFill>
                  <a:srgbClr val="FF0000"/>
                </a:solidFill>
                <a:latin typeface="宋体" panose="02010600030101010101" pitchFamily="2" charset="-122"/>
              </a:rPr>
              <a:t>端、网上预约功能等等，</a:t>
            </a:r>
            <a:r>
              <a:rPr lang="zh-CN" altLang="en-US" sz="2000" b="1" u="sng" dirty="0" smtClean="0">
                <a:solidFill>
                  <a:srgbClr val="FF0000"/>
                </a:solidFill>
                <a:latin typeface="宋体" panose="02010600030101010101" pitchFamily="2" charset="-122"/>
              </a:rPr>
              <a:t>则此种设计实现更是</a:t>
            </a:r>
            <a:r>
              <a:rPr lang="zh-CN" altLang="en-US" sz="2000" b="1" u="sng" dirty="0" smtClean="0">
                <a:solidFill>
                  <a:srgbClr val="FF0000"/>
                </a:solidFill>
                <a:latin typeface="宋体" panose="02010600030101010101" pitchFamily="2" charset="-122"/>
              </a:rPr>
              <a:t>后话了。</a:t>
            </a:r>
            <a:r>
              <a:rPr lang="zh-CN" altLang="en-US" sz="2000" b="1" dirty="0" smtClean="0">
                <a:latin typeface="宋体" panose="02010600030101010101" pitchFamily="2" charset="-122"/>
              </a:rPr>
              <a:t>）</a:t>
            </a:r>
            <a:endParaRPr lang="zh-CN" altLang="en-US" sz="2000" dirty="0" smtClean="0">
              <a:latin typeface="宋体" panose="02010600030101010101" pitchFamily="2" charset="-122"/>
            </a:endParaRPr>
          </a:p>
          <a:p>
            <a:pPr algn="just" eaLnBrk="1" hangingPunct="1">
              <a:lnSpc>
                <a:spcPct val="90000"/>
              </a:lnSpc>
              <a:buFontTx/>
              <a:buNone/>
            </a:pPr>
            <a:r>
              <a:rPr lang="zh-CN" altLang="en-US" sz="2000" b="1" dirty="0" smtClean="0">
                <a:latin typeface="宋体" panose="02010600030101010101" pitchFamily="2" charset="-122"/>
              </a:rPr>
              <a:t>     （</a:t>
            </a:r>
            <a:r>
              <a:rPr lang="en-US" altLang="zh-CN" sz="2000" b="1" dirty="0" smtClean="0">
                <a:latin typeface="宋体" panose="02010600030101010101" pitchFamily="2" charset="-122"/>
              </a:rPr>
              <a:t>2</a:t>
            </a:r>
            <a:r>
              <a:rPr lang="zh-CN" altLang="en-US" sz="2000" b="1" dirty="0" smtClean="0">
                <a:latin typeface="宋体" panose="02010600030101010101" pitchFamily="2" charset="-122"/>
              </a:rPr>
              <a:t>）补充迄今尚未考虑过的细节，例如确定系统的响应时间，增加出错处理等。在本例中，假如购书单中出现了学生不该购买或已经卖完的教材，就可用</a:t>
            </a:r>
            <a:r>
              <a:rPr lang="zh-CN" altLang="en-US" sz="2000" b="1" dirty="0" smtClean="0">
                <a:latin typeface="Courier New" panose="02070309020205020404" pitchFamily="49" charset="0"/>
              </a:rPr>
              <a:t>“</a:t>
            </a:r>
            <a:r>
              <a:rPr lang="zh-CN" altLang="en-US" sz="2000" b="1" dirty="0" smtClean="0">
                <a:latin typeface="宋体" panose="02010600030101010101" pitchFamily="2" charset="-122"/>
              </a:rPr>
              <a:t>无效书单</a:t>
            </a:r>
            <a:r>
              <a:rPr lang="zh-CN" altLang="en-US" sz="2000" b="1" dirty="0" smtClean="0">
                <a:latin typeface="Courier New" panose="02070309020205020404" pitchFamily="49" charset="0"/>
              </a:rPr>
              <a:t>”</a:t>
            </a:r>
            <a:r>
              <a:rPr lang="zh-CN" altLang="en-US" sz="2000" b="1" dirty="0" smtClean="0">
                <a:latin typeface="宋体" panose="02010600030101010101" pitchFamily="2" charset="-122"/>
              </a:rPr>
              <a:t>把相应的情况通知学生。</a:t>
            </a:r>
            <a:endParaRPr lang="zh-CN" altLang="en-US" sz="2000" dirty="0" smtClean="0">
              <a:latin typeface="宋体" panose="02010600030101010101" pitchFamily="2" charset="-122"/>
            </a:endParaRPr>
          </a:p>
          <a:p>
            <a:pPr algn="just" eaLnBrk="1" hangingPunct="1">
              <a:lnSpc>
                <a:spcPct val="90000"/>
              </a:lnSpc>
              <a:buFontTx/>
              <a:buNone/>
            </a:pPr>
            <a:r>
              <a:rPr lang="zh-CN" altLang="en-US" sz="2000" b="1" dirty="0" smtClean="0">
                <a:latin typeface="宋体" panose="02010600030101010101" pitchFamily="2" charset="-122"/>
              </a:rPr>
              <a:t>     经过以上的修正和补充，就可以得到</a:t>
            </a:r>
            <a:r>
              <a:rPr lang="zh-CN" altLang="en-US" sz="2000" b="1" u="sng" dirty="0" smtClean="0">
                <a:solidFill>
                  <a:srgbClr val="3333FF"/>
                </a:solidFill>
                <a:latin typeface="宋体" panose="02010600030101010101" pitchFamily="2" charset="-122"/>
              </a:rPr>
              <a:t>改进了的目标系统逻辑模型，如图</a:t>
            </a:r>
            <a:r>
              <a:rPr lang="en-US" altLang="zh-CN" sz="2000" b="1" u="sng" dirty="0" smtClean="0">
                <a:solidFill>
                  <a:srgbClr val="3333FF"/>
                </a:solidFill>
                <a:latin typeface="宋体" panose="02010600030101010101" pitchFamily="2" charset="-122"/>
              </a:rPr>
              <a:t>2.5</a:t>
            </a:r>
            <a:r>
              <a:rPr lang="zh-CN" altLang="en-US" sz="2000" b="1" u="sng" dirty="0" smtClean="0">
                <a:solidFill>
                  <a:srgbClr val="3333FF"/>
                </a:solidFill>
                <a:latin typeface="宋体" panose="02010600030101010101" pitchFamily="2" charset="-122"/>
              </a:rPr>
              <a:t>所示</a:t>
            </a:r>
            <a:r>
              <a:rPr lang="zh-CN" altLang="en-US" sz="2000" b="1" dirty="0" smtClean="0">
                <a:latin typeface="宋体" panose="02010600030101010101" pitchFamily="2" charset="-122"/>
              </a:rPr>
              <a:t>。</a:t>
            </a:r>
            <a:endParaRPr lang="zh-CN" altLang="en-US" sz="2000" dirty="0" smtClean="0">
              <a:latin typeface="宋体" panose="02010600030101010101" pitchFamily="2" charset="-122"/>
            </a:endParaRPr>
          </a:p>
          <a:p>
            <a:pPr algn="just" eaLnBrk="1" hangingPunct="1">
              <a:lnSpc>
                <a:spcPct val="90000"/>
              </a:lnSpc>
              <a:buFontTx/>
              <a:buNone/>
            </a:pPr>
            <a:r>
              <a:rPr lang="zh-CN" altLang="en-US" sz="2000" b="1" dirty="0" smtClean="0">
                <a:latin typeface="宋体" panose="02010600030101010101" pitchFamily="2" charset="-122"/>
              </a:rPr>
              <a:t>     这看起来与可行性研究的工作有些重复，其实不然。需求分析阶段相当于可行性研究前四步工作的进一步展开。需求分析也是从当前物理系统研究开始，但并不是一切从头开始，</a:t>
            </a:r>
            <a:r>
              <a:rPr lang="zh-CN" altLang="en-US" sz="2000" b="1" dirty="0" smtClean="0">
                <a:solidFill>
                  <a:srgbClr val="3333FF"/>
                </a:solidFill>
                <a:latin typeface="宋体" panose="02010600030101010101" pitchFamily="2" charset="-122"/>
              </a:rPr>
              <a:t>重点应放在可行性研究阶段没有来得及触及的一些更详细的细节上</a:t>
            </a:r>
            <a:r>
              <a:rPr lang="zh-CN" altLang="en-US" sz="2000" b="1" dirty="0" smtClean="0">
                <a:latin typeface="宋体" panose="02010600030101010101" pitchFamily="2" charset="-122"/>
              </a:rPr>
              <a:t>。需求分析可针对可行性研究结果（即逻辑模型）进行</a:t>
            </a:r>
            <a:r>
              <a:rPr lang="zh-CN" altLang="en-US" sz="2000" b="1" dirty="0" smtClean="0">
                <a:latin typeface="宋体" panose="02010600030101010101" pitchFamily="2" charset="-122"/>
              </a:rPr>
              <a:t>细化</a:t>
            </a:r>
            <a:r>
              <a:rPr lang="zh-CN" altLang="en-US" sz="2000" b="1" dirty="0">
                <a:latin typeface="宋体" panose="02010600030101010101" pitchFamily="2" charset="-122"/>
              </a:rPr>
              <a:t>。</a:t>
            </a:r>
            <a:endParaRPr lang="en-US" altLang="zh-CN" sz="2000" b="1" dirty="0" smtClean="0">
              <a:latin typeface="宋体" panose="02010600030101010101" pitchFamily="2" charset="-122"/>
            </a:endParaRPr>
          </a:p>
          <a:p>
            <a:pPr algn="just" eaLnBrk="1" hangingPunct="1">
              <a:lnSpc>
                <a:spcPct val="90000"/>
              </a:lnSpc>
              <a:buFontTx/>
              <a:buNone/>
            </a:pPr>
            <a:r>
              <a:rPr lang="zh-CN" altLang="en-US" sz="2400" b="1" dirty="0" smtClean="0">
                <a:latin typeface="宋体" panose="02010600030101010101" pitchFamily="2" charset="-122"/>
              </a:rPr>
              <a:t>  例如：在</a:t>
            </a:r>
            <a:r>
              <a:rPr lang="zh-CN" altLang="en-US" sz="2400" b="1" dirty="0" smtClean="0">
                <a:latin typeface="宋体" panose="02010600030101010101" pitchFamily="2" charset="-122"/>
              </a:rPr>
              <a:t>结构化方法中细化数据流图（</a:t>
            </a:r>
            <a:r>
              <a:rPr lang="en-US" altLang="zh-CN" sz="2400" b="1" dirty="0" smtClean="0">
                <a:latin typeface="宋体" panose="02010600030101010101" pitchFamily="2" charset="-122"/>
              </a:rPr>
              <a:t>DFD</a:t>
            </a:r>
            <a:r>
              <a:rPr lang="zh-CN" altLang="en-US" sz="2400" b="1" dirty="0" smtClean="0">
                <a:latin typeface="宋体" panose="02010600030101010101" pitchFamily="2" charset="-122"/>
              </a:rPr>
              <a:t>），将数据存储定义到元素级等。</a:t>
            </a:r>
            <a:r>
              <a:rPr lang="zh-CN" altLang="en-US" sz="2400" dirty="0" smtClean="0">
                <a:latin typeface="宋体" panose="02010600030101010101" pitchFamily="2" charset="-122"/>
              </a:rPr>
              <a:t> </a:t>
            </a:r>
            <a:r>
              <a:rPr lang="zh-CN" altLang="en-US" sz="2400" b="1" dirty="0" smtClean="0">
                <a:latin typeface="宋体" panose="02010600030101010101" pitchFamily="2" charset="-122"/>
              </a:rPr>
              <a:t>在</a:t>
            </a:r>
            <a:r>
              <a:rPr lang="en-US" altLang="zh-CN" sz="2400" b="1" dirty="0" smtClean="0">
                <a:latin typeface="宋体" panose="02010600030101010101" pitchFamily="2" charset="-122"/>
              </a:rPr>
              <a:t>OO</a:t>
            </a:r>
            <a:r>
              <a:rPr lang="zh-CN" altLang="en-US" sz="2400" b="1" dirty="0" smtClean="0">
                <a:latin typeface="宋体" panose="02010600030101010101" pitchFamily="2" charset="-122"/>
              </a:rPr>
              <a:t>方法</a:t>
            </a:r>
            <a:r>
              <a:rPr lang="zh-CN" altLang="en-US" sz="2400" b="1" dirty="0" smtClean="0">
                <a:latin typeface="宋体" panose="02010600030101010101" pitchFamily="2" charset="-122"/>
              </a:rPr>
              <a:t>中将为</a:t>
            </a:r>
            <a:r>
              <a:rPr lang="zh-CN" altLang="en-US" sz="2400" b="1" dirty="0" smtClean="0">
                <a:latin typeface="宋体" panose="02010600030101010101" pitchFamily="2" charset="-122"/>
              </a:rPr>
              <a:t>以后整理好基本的实体定义等做好铺垫。</a:t>
            </a:r>
            <a:endParaRPr lang="zh-CN" altLang="en-US" sz="24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2580</TotalTime>
  <Words>6492</Words>
  <Application>Microsoft Office PowerPoint</Application>
  <PresentationFormat>全屏显示(4:3)</PresentationFormat>
  <Paragraphs>249</Paragraphs>
  <Slides>41</Slides>
  <Notes>40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41</vt:i4>
      </vt:variant>
    </vt:vector>
  </HeadingPairs>
  <TitlesOfParts>
    <vt:vector size="53" baseType="lpstr">
      <vt:lpstr>黑体</vt:lpstr>
      <vt:lpstr>华文行楷</vt:lpstr>
      <vt:lpstr>华文新魏</vt:lpstr>
      <vt:lpstr>宋体</vt:lpstr>
      <vt:lpstr>Courier New</vt:lpstr>
      <vt:lpstr>Times New Roman</vt:lpstr>
      <vt:lpstr>Wingdings</vt:lpstr>
      <vt:lpstr>默认设计模板</vt:lpstr>
      <vt:lpstr>Picture</vt:lpstr>
      <vt:lpstr>Picture2</vt:lpstr>
      <vt:lpstr>图片</vt:lpstr>
      <vt:lpstr>Microsoft Word Picture</vt:lpstr>
      <vt:lpstr>需  求  分  析  ----之功能性描述示例</vt:lpstr>
      <vt:lpstr> 软件开发度量思想</vt:lpstr>
      <vt:lpstr>本课件的主题与侧重点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软件需求过程与可视化建模 ----需求工程要点</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需求分析</dc:title>
  <dc:creator>SQH</dc:creator>
  <cp:lastModifiedBy>史清华</cp:lastModifiedBy>
  <cp:revision>65</cp:revision>
  <dcterms:created xsi:type="dcterms:W3CDTF">2003-10-29T02:43:23Z</dcterms:created>
  <dcterms:modified xsi:type="dcterms:W3CDTF">2022-10-13T01:10:57Z</dcterms:modified>
</cp:coreProperties>
</file>