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2"/>
  </p:notesMasterIdLst>
  <p:sldIdLst>
    <p:sldId id="398" r:id="rId2"/>
    <p:sldId id="313" r:id="rId3"/>
    <p:sldId id="403" r:id="rId4"/>
    <p:sldId id="393" r:id="rId5"/>
    <p:sldId id="330" r:id="rId6"/>
    <p:sldId id="375" r:id="rId7"/>
    <p:sldId id="400" r:id="rId8"/>
    <p:sldId id="331" r:id="rId9"/>
    <p:sldId id="332" r:id="rId10"/>
    <p:sldId id="389" r:id="rId11"/>
    <p:sldId id="390" r:id="rId12"/>
    <p:sldId id="333" r:id="rId13"/>
    <p:sldId id="359" r:id="rId14"/>
    <p:sldId id="360" r:id="rId15"/>
    <p:sldId id="404" r:id="rId16"/>
    <p:sldId id="334" r:id="rId17"/>
    <p:sldId id="361" r:id="rId18"/>
    <p:sldId id="335" r:id="rId19"/>
    <p:sldId id="336" r:id="rId20"/>
    <p:sldId id="337" r:id="rId21"/>
    <p:sldId id="338" r:id="rId22"/>
    <p:sldId id="373" r:id="rId23"/>
    <p:sldId id="376" r:id="rId24"/>
    <p:sldId id="377" r:id="rId25"/>
    <p:sldId id="339" r:id="rId26"/>
    <p:sldId id="362" r:id="rId27"/>
    <p:sldId id="387" r:id="rId28"/>
    <p:sldId id="340" r:id="rId29"/>
    <p:sldId id="392" r:id="rId30"/>
    <p:sldId id="399" r:id="rId31"/>
    <p:sldId id="401" r:id="rId32"/>
    <p:sldId id="391" r:id="rId33"/>
    <p:sldId id="356" r:id="rId34"/>
    <p:sldId id="364" r:id="rId35"/>
    <p:sldId id="345" r:id="rId36"/>
    <p:sldId id="341" r:id="rId37"/>
    <p:sldId id="388" r:id="rId38"/>
    <p:sldId id="365" r:id="rId39"/>
    <p:sldId id="378" r:id="rId40"/>
    <p:sldId id="394" r:id="rId41"/>
    <p:sldId id="342" r:id="rId42"/>
    <p:sldId id="363" r:id="rId43"/>
    <p:sldId id="405" r:id="rId44"/>
    <p:sldId id="406" r:id="rId45"/>
    <p:sldId id="366" r:id="rId46"/>
    <p:sldId id="343" r:id="rId47"/>
    <p:sldId id="344" r:id="rId48"/>
    <p:sldId id="346" r:id="rId49"/>
    <p:sldId id="371" r:id="rId50"/>
    <p:sldId id="358" r:id="rId51"/>
    <p:sldId id="367" r:id="rId52"/>
    <p:sldId id="348" r:id="rId53"/>
    <p:sldId id="368" r:id="rId54"/>
    <p:sldId id="370" r:id="rId55"/>
    <p:sldId id="349" r:id="rId56"/>
    <p:sldId id="369" r:id="rId57"/>
    <p:sldId id="350" r:id="rId58"/>
    <p:sldId id="374" r:id="rId59"/>
    <p:sldId id="395" r:id="rId60"/>
    <p:sldId id="396" r:id="rId61"/>
    <p:sldId id="351" r:id="rId62"/>
    <p:sldId id="352" r:id="rId63"/>
    <p:sldId id="397" r:id="rId64"/>
    <p:sldId id="347" r:id="rId65"/>
    <p:sldId id="353" r:id="rId66"/>
    <p:sldId id="354" r:id="rId67"/>
    <p:sldId id="355" r:id="rId68"/>
    <p:sldId id="372" r:id="rId69"/>
    <p:sldId id="357" r:id="rId70"/>
    <p:sldId id="402" r:id="rId71"/>
    <p:sldId id="407" r:id="rId72"/>
    <p:sldId id="379" r:id="rId73"/>
    <p:sldId id="386" r:id="rId74"/>
    <p:sldId id="380" r:id="rId75"/>
    <p:sldId id="381" r:id="rId76"/>
    <p:sldId id="382" r:id="rId77"/>
    <p:sldId id="383" r:id="rId78"/>
    <p:sldId id="384" r:id="rId79"/>
    <p:sldId id="385" r:id="rId80"/>
    <p:sldId id="256" r:id="rId81"/>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Arial" charset="0"/>
        <a:ea typeface="宋体" charset="-122"/>
        <a:cs typeface="+mn-cs"/>
      </a:defRPr>
    </a:lvl1pPr>
    <a:lvl2pPr marL="457200" algn="ctr" rtl="0" fontAlgn="base">
      <a:spcBef>
        <a:spcPct val="0"/>
      </a:spcBef>
      <a:spcAft>
        <a:spcPct val="0"/>
      </a:spcAft>
      <a:defRPr kumimoji="1" sz="2400" kern="1200">
        <a:solidFill>
          <a:schemeClr val="tx1"/>
        </a:solidFill>
        <a:latin typeface="Arial" charset="0"/>
        <a:ea typeface="宋体" charset="-122"/>
        <a:cs typeface="+mn-cs"/>
      </a:defRPr>
    </a:lvl2pPr>
    <a:lvl3pPr marL="914400" algn="ctr" rtl="0" fontAlgn="base">
      <a:spcBef>
        <a:spcPct val="0"/>
      </a:spcBef>
      <a:spcAft>
        <a:spcPct val="0"/>
      </a:spcAft>
      <a:defRPr kumimoji="1" sz="2400" kern="1200">
        <a:solidFill>
          <a:schemeClr val="tx1"/>
        </a:solidFill>
        <a:latin typeface="Arial" charset="0"/>
        <a:ea typeface="宋体" charset="-122"/>
        <a:cs typeface="+mn-cs"/>
      </a:defRPr>
    </a:lvl3pPr>
    <a:lvl4pPr marL="1371600" algn="ctr" rtl="0" fontAlgn="base">
      <a:spcBef>
        <a:spcPct val="0"/>
      </a:spcBef>
      <a:spcAft>
        <a:spcPct val="0"/>
      </a:spcAft>
      <a:defRPr kumimoji="1" sz="2400" kern="1200">
        <a:solidFill>
          <a:schemeClr val="tx1"/>
        </a:solidFill>
        <a:latin typeface="Arial" charset="0"/>
        <a:ea typeface="宋体" charset="-122"/>
        <a:cs typeface="+mn-cs"/>
      </a:defRPr>
    </a:lvl4pPr>
    <a:lvl5pPr marL="1828800" algn="ctr" rtl="0" fontAlgn="base">
      <a:spcBef>
        <a:spcPct val="0"/>
      </a:spcBef>
      <a:spcAft>
        <a:spcPct val="0"/>
      </a:spcAft>
      <a:defRPr kumimoji="1" sz="2400" kern="1200">
        <a:solidFill>
          <a:schemeClr val="tx1"/>
        </a:solidFill>
        <a:latin typeface="Arial" charset="0"/>
        <a:ea typeface="宋体" charset="-122"/>
        <a:cs typeface="+mn-cs"/>
      </a:defRPr>
    </a:lvl5pPr>
    <a:lvl6pPr marL="2286000" algn="l" defTabSz="914400" rtl="0" eaLnBrk="1" latinLnBrk="0" hangingPunct="1">
      <a:defRPr kumimoji="1" sz="2400" kern="1200">
        <a:solidFill>
          <a:schemeClr val="tx1"/>
        </a:solidFill>
        <a:latin typeface="Arial" charset="0"/>
        <a:ea typeface="宋体" charset="-122"/>
        <a:cs typeface="+mn-cs"/>
      </a:defRPr>
    </a:lvl6pPr>
    <a:lvl7pPr marL="2743200" algn="l" defTabSz="914400" rtl="0" eaLnBrk="1" latinLnBrk="0" hangingPunct="1">
      <a:defRPr kumimoji="1" sz="2400" kern="1200">
        <a:solidFill>
          <a:schemeClr val="tx1"/>
        </a:solidFill>
        <a:latin typeface="Arial" charset="0"/>
        <a:ea typeface="宋体" charset="-122"/>
        <a:cs typeface="+mn-cs"/>
      </a:defRPr>
    </a:lvl7pPr>
    <a:lvl8pPr marL="3200400" algn="l" defTabSz="914400" rtl="0" eaLnBrk="1" latinLnBrk="0" hangingPunct="1">
      <a:defRPr kumimoji="1" sz="2400" kern="1200">
        <a:solidFill>
          <a:schemeClr val="tx1"/>
        </a:solidFill>
        <a:latin typeface="Arial" charset="0"/>
        <a:ea typeface="宋体" charset="-122"/>
        <a:cs typeface="+mn-cs"/>
      </a:defRPr>
    </a:lvl8pPr>
    <a:lvl9pPr marL="3657600" algn="l" defTabSz="914400" rtl="0" eaLnBrk="1" latinLnBrk="0" hangingPunct="1">
      <a:defRPr kumimoji="1" sz="2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0000"/>
    <a:srgbClr val="66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1" autoAdjust="0"/>
  </p:normalViewPr>
  <p:slideViewPr>
    <p:cSldViewPr>
      <p:cViewPr varScale="1">
        <p:scale>
          <a:sx n="91" d="100"/>
          <a:sy n="91" d="100"/>
        </p:scale>
        <p:origin x="588" y="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116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16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16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116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6B9FDB87-EB68-48E2-8DBE-B8918A3746F5}" type="slidenum">
              <a:rPr lang="en-US" altLang="zh-CN"/>
              <a:pPr>
                <a:defRPr/>
              </a:pPr>
              <a:t>‹#›</a:t>
            </a:fld>
            <a:endParaRPr lang="en-US" altLang="zh-CN"/>
          </a:p>
        </p:txBody>
      </p:sp>
    </p:spTree>
    <p:extLst>
      <p:ext uri="{BB962C8B-B14F-4D97-AF65-F5344CB8AC3E}">
        <p14:creationId xmlns:p14="http://schemas.microsoft.com/office/powerpoint/2010/main" val="2342458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84ADCDF-1BA8-4FFE-AF4F-74C7F6B223F8}" type="slidenum">
              <a:rPr lang="en-US" altLang="zh-CN" smtClean="0">
                <a:ea typeface="宋体" charset="-122"/>
              </a:rPr>
              <a:pPr/>
              <a:t>2</a:t>
            </a:fld>
            <a:endParaRPr lang="en-US" altLang="zh-CN">
              <a:ea typeface="宋体"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105350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98D4893-4986-4E76-8072-C6A1942CAD85}" type="slidenum">
              <a:rPr lang="en-US" altLang="zh-CN" smtClean="0">
                <a:ea typeface="宋体" charset="-122"/>
              </a:rPr>
              <a:pPr/>
              <a:t>13</a:t>
            </a:fld>
            <a:endParaRPr lang="en-US" altLang="zh-CN">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44084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9B0157F-B8FB-4E0C-9B04-4F65949935A1}" type="slidenum">
              <a:rPr lang="en-US" altLang="zh-CN" smtClean="0">
                <a:ea typeface="宋体" charset="-122"/>
              </a:rPr>
              <a:pPr/>
              <a:t>14</a:t>
            </a:fld>
            <a:endParaRPr lang="en-US" altLang="zh-CN">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74722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98D4893-4986-4E76-8072-C6A1942CAD85}" type="slidenum">
              <a:rPr lang="en-US" altLang="zh-CN" smtClean="0">
                <a:solidFill>
                  <a:srgbClr val="000000"/>
                </a:solidFill>
                <a:ea typeface="宋体" charset="-122"/>
              </a:rPr>
              <a:pPr/>
              <a:t>15</a:t>
            </a:fld>
            <a:endParaRPr lang="en-US" altLang="zh-CN">
              <a:solidFill>
                <a:srgbClr val="000000"/>
              </a:solidFill>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170955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8548769-0734-4D31-B56C-4A0ED38FAEBD}" type="slidenum">
              <a:rPr lang="en-US" altLang="zh-CN" smtClean="0">
                <a:ea typeface="宋体" charset="-122"/>
              </a:rPr>
              <a:pPr/>
              <a:t>16</a:t>
            </a:fld>
            <a:endParaRPr lang="en-US" altLang="zh-CN">
              <a:ea typeface="宋体"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267193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6B0C0CE-5CC0-47A8-BCE5-322D3F98F901}" type="slidenum">
              <a:rPr lang="en-US" altLang="zh-CN" smtClean="0">
                <a:ea typeface="宋体" charset="-122"/>
              </a:rPr>
              <a:pPr/>
              <a:t>17</a:t>
            </a:fld>
            <a:endParaRPr lang="en-US" altLang="zh-CN">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604097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A7820D4-6411-408D-9D50-6B02BB8E5E88}" type="slidenum">
              <a:rPr lang="en-US" altLang="zh-CN" smtClean="0">
                <a:ea typeface="宋体" charset="-122"/>
              </a:rPr>
              <a:pPr/>
              <a:t>18</a:t>
            </a:fld>
            <a:endParaRPr lang="en-US" altLang="zh-CN">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377685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823F438-3F51-4331-9460-419384995BA8}" type="slidenum">
              <a:rPr lang="en-US" altLang="zh-CN" smtClean="0">
                <a:ea typeface="宋体" charset="-122"/>
              </a:rPr>
              <a:pPr/>
              <a:t>19</a:t>
            </a:fld>
            <a:endParaRPr lang="en-US" altLang="zh-CN">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561490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C41D584-3F1D-4412-A201-3799BAFF1B4E}" type="slidenum">
              <a:rPr lang="en-US" altLang="zh-CN" smtClean="0">
                <a:ea typeface="宋体" charset="-122"/>
              </a:rPr>
              <a:pPr/>
              <a:t>20</a:t>
            </a:fld>
            <a:endParaRPr lang="en-US" altLang="zh-CN">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369446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B8F7FF3-8374-4BBB-8E2C-EF443B1AE99B}" type="slidenum">
              <a:rPr lang="en-US" altLang="zh-CN" smtClean="0">
                <a:ea typeface="宋体" charset="-122"/>
              </a:rPr>
              <a:pPr/>
              <a:t>21</a:t>
            </a:fld>
            <a:endParaRPr lang="en-US" altLang="zh-CN">
              <a:ea typeface="宋体"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54842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ln/>
        </p:spPr>
      </p:sp>
      <p:sp>
        <p:nvSpPr>
          <p:cNvPr id="92163"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386702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84ADCDF-1BA8-4FFE-AF4F-74C7F6B223F8}" type="slidenum">
              <a:rPr lang="en-US" altLang="zh-CN" smtClean="0">
                <a:solidFill>
                  <a:srgbClr val="000000"/>
                </a:solidFill>
                <a:ea typeface="宋体" charset="-122"/>
              </a:rPr>
              <a:pPr/>
              <a:t>3</a:t>
            </a:fld>
            <a:endParaRPr lang="en-US" altLang="zh-CN">
              <a:solidFill>
                <a:srgbClr val="000000"/>
              </a:solidFill>
              <a:ea typeface="宋体"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646649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a:ln/>
        </p:spPr>
      </p:sp>
      <p:sp>
        <p:nvSpPr>
          <p:cNvPr id="93187"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3968396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7DA1E00-03CE-4549-AF53-31CF083E0EF2}" type="slidenum">
              <a:rPr lang="en-US" altLang="zh-CN" smtClean="0">
                <a:ea typeface="宋体" charset="-122"/>
              </a:rPr>
              <a:pPr/>
              <a:t>25</a:t>
            </a:fld>
            <a:endParaRPr lang="en-US" altLang="zh-CN">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509626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4A2A8B6-3C66-44D1-BB31-61BC7FFB1785}" type="slidenum">
              <a:rPr lang="en-US" altLang="zh-CN" smtClean="0">
                <a:ea typeface="宋体" charset="-122"/>
              </a:rPr>
              <a:pPr/>
              <a:t>26</a:t>
            </a:fld>
            <a:endParaRPr lang="en-US" altLang="zh-CN">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04666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3F45311-6B41-4D8C-94D7-833CDFB47EBC}" type="slidenum">
              <a:rPr lang="en-US" altLang="zh-CN" smtClean="0">
                <a:ea typeface="宋体" charset="-122"/>
              </a:rPr>
              <a:pPr/>
              <a:t>27</a:t>
            </a:fld>
            <a:endParaRPr lang="en-US" altLang="zh-CN">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477631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5A48E5D-1722-4DD5-8110-78949F699117}" type="slidenum">
              <a:rPr lang="en-US" altLang="zh-CN" smtClean="0">
                <a:ea typeface="宋体" charset="-122"/>
              </a:rPr>
              <a:pPr/>
              <a:t>28</a:t>
            </a:fld>
            <a:endParaRPr lang="en-US" altLang="zh-CN">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269296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39B86D4-7182-492F-A72A-C4A22992F87D}" type="slidenum">
              <a:rPr lang="en-US" altLang="zh-CN" smtClean="0">
                <a:ea typeface="宋体" charset="-122"/>
              </a:rPr>
              <a:pPr/>
              <a:t>29</a:t>
            </a:fld>
            <a:endParaRPr lang="en-US" altLang="zh-CN">
              <a:ea typeface="宋体"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091591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DF65C98-38A6-48FA-9F3F-AD3413AD88F5}" type="slidenum">
              <a:rPr lang="en-US" altLang="zh-CN" smtClean="0">
                <a:ea typeface="宋体" charset="-122"/>
              </a:rPr>
              <a:pPr/>
              <a:t>32</a:t>
            </a:fld>
            <a:endParaRPr lang="en-US" altLang="zh-CN">
              <a:ea typeface="宋体"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421374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4AA40ED-188F-4599-BC5D-44E90C3B3438}" type="slidenum">
              <a:rPr lang="en-US" altLang="zh-CN" smtClean="0">
                <a:ea typeface="宋体" charset="-122"/>
              </a:rPr>
              <a:pPr/>
              <a:t>33</a:t>
            </a:fld>
            <a:endParaRPr lang="en-US" altLang="zh-CN">
              <a:ea typeface="宋体"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154407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CA6A391-3779-43B1-85FF-024EB2A33FFA}" type="slidenum">
              <a:rPr lang="en-US" altLang="zh-CN" smtClean="0">
                <a:ea typeface="宋体" charset="-122"/>
              </a:rPr>
              <a:pPr/>
              <a:t>34</a:t>
            </a:fld>
            <a:endParaRPr lang="en-US" altLang="zh-CN">
              <a:ea typeface="宋体"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028028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9C1EF87-B104-47A7-9697-1F9B29CC1604}" type="slidenum">
              <a:rPr lang="en-US" altLang="zh-CN" smtClean="0">
                <a:ea typeface="宋体" charset="-122"/>
              </a:rPr>
              <a:pPr/>
              <a:t>35</a:t>
            </a:fld>
            <a:endParaRPr lang="en-US" altLang="zh-CN">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08460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E31E5A3-A49E-46FE-AE77-0BBE3FFAE628}" type="slidenum">
              <a:rPr lang="en-US" altLang="zh-CN" smtClean="0">
                <a:ea typeface="宋体" charset="-122"/>
              </a:rPr>
              <a:pPr/>
              <a:t>5</a:t>
            </a:fld>
            <a:endParaRPr lang="en-US" altLang="zh-CN">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99713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37234E6-8774-4B12-90A1-7EB069C2B487}" type="slidenum">
              <a:rPr lang="en-US" altLang="zh-CN" smtClean="0">
                <a:ea typeface="宋体" charset="-122"/>
              </a:rPr>
              <a:pPr/>
              <a:t>36</a:t>
            </a:fld>
            <a:endParaRPr lang="en-US" altLang="zh-CN">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205740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29EE914-0E0B-4C75-864B-5E18CA236B85}" type="slidenum">
              <a:rPr lang="en-US" altLang="zh-CN" smtClean="0">
                <a:ea typeface="宋体" charset="-122"/>
              </a:rPr>
              <a:pPr/>
              <a:t>37</a:t>
            </a:fld>
            <a:endParaRPr lang="en-US" altLang="zh-CN">
              <a:ea typeface="宋体"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071792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E03CE61-3AB6-471D-B3F8-939F7ED8FD62}" type="slidenum">
              <a:rPr lang="en-US" altLang="zh-CN" smtClean="0">
                <a:ea typeface="宋体" charset="-122"/>
              </a:rPr>
              <a:pPr/>
              <a:t>38</a:t>
            </a:fld>
            <a:endParaRPr lang="en-US" altLang="zh-CN">
              <a:ea typeface="宋体"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204921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3822700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F3963E5-13DA-4D2D-AB1D-29D604B92D6A}" type="slidenum">
              <a:rPr lang="en-US" altLang="zh-CN" smtClean="0">
                <a:ea typeface="宋体" charset="-122"/>
              </a:rPr>
              <a:pPr/>
              <a:t>41</a:t>
            </a:fld>
            <a:endParaRPr lang="en-US" altLang="zh-CN">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616678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15F9DF7-5B03-48CA-A0CE-18FEB3B6CE2A}" type="slidenum">
              <a:rPr lang="en-US" altLang="zh-CN" smtClean="0">
                <a:ea typeface="宋体" charset="-122"/>
              </a:rPr>
              <a:pPr/>
              <a:t>42</a:t>
            </a:fld>
            <a:endParaRPr lang="en-US" altLang="zh-CN">
              <a:ea typeface="宋体"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593691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A391345-E83F-432C-9E0E-E9FC492E8A69}" type="slidenum">
              <a:rPr lang="en-US" altLang="zh-CN" smtClean="0">
                <a:ea typeface="宋体" charset="-122"/>
              </a:rPr>
              <a:pPr/>
              <a:t>45</a:t>
            </a:fld>
            <a:endParaRPr lang="en-US" altLang="zh-CN">
              <a:ea typeface="宋体"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036735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FC167A2-9F67-42D1-953C-981BAF4B55FC}" type="slidenum">
              <a:rPr lang="en-US" altLang="zh-CN" smtClean="0">
                <a:ea typeface="宋体" charset="-122"/>
              </a:rPr>
              <a:pPr/>
              <a:t>46</a:t>
            </a:fld>
            <a:endParaRPr lang="en-US" altLang="zh-CN">
              <a:ea typeface="宋体"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425263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635AA41-E690-4584-8CD6-BA959A81CC2B}" type="slidenum">
              <a:rPr lang="en-US" altLang="zh-CN" smtClean="0">
                <a:ea typeface="宋体" charset="-122"/>
              </a:rPr>
              <a:pPr/>
              <a:t>47</a:t>
            </a:fld>
            <a:endParaRPr lang="en-US" altLang="zh-CN">
              <a:ea typeface="宋体"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091339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CB8D98FA-F8D3-4085-BB26-F7D6916FADF0}" type="slidenum">
              <a:rPr lang="en-US" altLang="zh-CN" smtClean="0">
                <a:ea typeface="宋体" charset="-122"/>
              </a:rPr>
              <a:pPr/>
              <a:t>48</a:t>
            </a:fld>
            <a:endParaRPr lang="en-US" altLang="zh-CN">
              <a:ea typeface="宋体"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94600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23328002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0378A95-A9F2-42E6-94D1-A93781F83B63}" type="slidenum">
              <a:rPr lang="en-US" altLang="zh-CN" smtClean="0">
                <a:ea typeface="宋体" charset="-122"/>
              </a:rPr>
              <a:pPr/>
              <a:t>50</a:t>
            </a:fld>
            <a:endParaRPr lang="en-US" altLang="zh-CN">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9765291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DB55E72-2B11-4924-B3A1-D72685143947}" type="slidenum">
              <a:rPr lang="en-US" altLang="zh-CN" smtClean="0">
                <a:ea typeface="宋体" charset="-122"/>
              </a:rPr>
              <a:pPr/>
              <a:t>51</a:t>
            </a:fld>
            <a:endParaRPr lang="en-US" altLang="zh-CN">
              <a:ea typeface="宋体"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156865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3CC466D-A06D-4B82-A0D1-6E0F9B7D032D}" type="slidenum">
              <a:rPr lang="en-US" altLang="zh-CN" smtClean="0">
                <a:ea typeface="宋体" charset="-122"/>
              </a:rPr>
              <a:pPr/>
              <a:t>52</a:t>
            </a:fld>
            <a:endParaRPr lang="en-US" altLang="zh-CN">
              <a:ea typeface="宋体"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843249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C6B663D4-0599-43CB-90BB-CB0DC934F3E3}" type="slidenum">
              <a:rPr lang="en-US" altLang="zh-CN" smtClean="0">
                <a:ea typeface="宋体" charset="-122"/>
              </a:rPr>
              <a:pPr/>
              <a:t>53</a:t>
            </a:fld>
            <a:endParaRPr lang="en-US" altLang="zh-CN">
              <a:ea typeface="宋体"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874463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17F0775-D8AC-43C5-9989-032470985D01}" type="slidenum">
              <a:rPr lang="en-US" altLang="zh-CN" smtClean="0">
                <a:ea typeface="宋体" charset="-122"/>
              </a:rPr>
              <a:pPr/>
              <a:t>54</a:t>
            </a:fld>
            <a:endParaRPr lang="en-US" altLang="zh-CN">
              <a:ea typeface="宋体"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0846614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195A6279-815B-44E8-B94B-0AE8CD3A766F}" type="slidenum">
              <a:rPr lang="en-US" altLang="zh-CN" smtClean="0">
                <a:ea typeface="宋体" charset="-122"/>
              </a:rPr>
              <a:pPr/>
              <a:t>55</a:t>
            </a:fld>
            <a:endParaRPr lang="en-US" altLang="zh-CN">
              <a:ea typeface="宋体"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787867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43E5980-6C99-400B-A094-AC349D15E222}" type="slidenum">
              <a:rPr lang="en-US" altLang="zh-CN" smtClean="0">
                <a:ea typeface="宋体" charset="-122"/>
              </a:rPr>
              <a:pPr/>
              <a:t>56</a:t>
            </a:fld>
            <a:endParaRPr lang="en-US" altLang="zh-CN">
              <a:ea typeface="宋体"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776637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8F148AC-DE02-4B7E-B059-27368114B08D}" type="slidenum">
              <a:rPr lang="en-US" altLang="zh-CN" smtClean="0">
                <a:ea typeface="宋体" charset="-122"/>
              </a:rPr>
              <a:pPr/>
              <a:t>57</a:t>
            </a:fld>
            <a:endParaRPr lang="en-US" altLang="zh-CN">
              <a:ea typeface="宋体" charset="-122"/>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238548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39BC124-97DC-452E-9D93-8D51F628DB2C}" type="slidenum">
              <a:rPr lang="en-US" altLang="zh-CN" smtClean="0">
                <a:ea typeface="宋体" charset="-122"/>
              </a:rPr>
              <a:pPr/>
              <a:t>61</a:t>
            </a:fld>
            <a:endParaRPr lang="en-US" altLang="zh-CN">
              <a:ea typeface="宋体"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072670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A7D23B5-4D8E-48B2-9BCF-C8CE0F4EBAC8}" type="slidenum">
              <a:rPr lang="en-US" altLang="zh-CN" smtClean="0">
                <a:ea typeface="宋体" charset="-122"/>
              </a:rPr>
              <a:pPr/>
              <a:t>62</a:t>
            </a:fld>
            <a:endParaRPr lang="en-US" altLang="zh-CN">
              <a:ea typeface="宋体"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27963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F75517F-A823-4B45-A997-D27EFA811513}" type="slidenum">
              <a:rPr lang="en-US" altLang="zh-CN" smtClean="0">
                <a:ea typeface="宋体" charset="-122"/>
              </a:rPr>
              <a:pPr/>
              <a:t>8</a:t>
            </a:fld>
            <a:endParaRPr lang="en-US" altLang="zh-CN">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78845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D8E5EF57-6034-4E43-9348-750D7AFB1527}" type="slidenum">
              <a:rPr lang="en-US" altLang="zh-CN" smtClean="0">
                <a:ea typeface="宋体" charset="-122"/>
              </a:rPr>
              <a:pPr/>
              <a:t>63</a:t>
            </a:fld>
            <a:endParaRPr lang="en-US" altLang="zh-CN">
              <a:ea typeface="宋体"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7062133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DFE12273-3851-4C90-B28A-663B1BC5C047}" type="slidenum">
              <a:rPr lang="en-US" altLang="zh-CN" smtClean="0">
                <a:ea typeface="宋体" charset="-122"/>
              </a:rPr>
              <a:pPr/>
              <a:t>64</a:t>
            </a:fld>
            <a:endParaRPr lang="en-US" altLang="zh-CN">
              <a:ea typeface="宋体"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6427026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0A6AD7C0-6D46-4B47-87F6-76E76B7D28B6}" type="slidenum">
              <a:rPr lang="en-US" altLang="zh-CN" smtClean="0">
                <a:ea typeface="宋体" charset="-122"/>
              </a:rPr>
              <a:pPr/>
              <a:t>65</a:t>
            </a:fld>
            <a:endParaRPr lang="en-US" altLang="zh-CN">
              <a:ea typeface="宋体"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660479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F4D13E2E-5301-49C6-BD8A-CB685A331B73}" type="slidenum">
              <a:rPr lang="en-US" altLang="zh-CN" smtClean="0">
                <a:ea typeface="宋体" charset="-122"/>
              </a:rPr>
              <a:pPr/>
              <a:t>66</a:t>
            </a:fld>
            <a:endParaRPr lang="en-US" altLang="zh-CN">
              <a:ea typeface="宋体"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1720122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C5DF9BE6-54DB-4563-A42D-429654EDC7DC}" type="slidenum">
              <a:rPr lang="en-US" altLang="zh-CN" smtClean="0">
                <a:ea typeface="宋体" charset="-122"/>
              </a:rPr>
              <a:pPr/>
              <a:t>67</a:t>
            </a:fld>
            <a:endParaRPr lang="en-US" altLang="zh-CN">
              <a:ea typeface="宋体"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2676707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03E497E-7B1D-47A2-8E62-A254723CDB08}" type="slidenum">
              <a:rPr lang="en-US" altLang="zh-CN" smtClean="0">
                <a:ea typeface="宋体" charset="-122"/>
              </a:rPr>
              <a:pPr/>
              <a:t>69</a:t>
            </a:fld>
            <a:endParaRPr lang="en-US" altLang="zh-CN">
              <a:ea typeface="宋体"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8800294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03E497E-7B1D-47A2-8E62-A254723CDB08}" type="slidenum">
              <a:rPr lang="en-US" altLang="zh-CN" smtClean="0">
                <a:solidFill>
                  <a:srgbClr val="000000"/>
                </a:solidFill>
                <a:ea typeface="宋体" charset="-122"/>
              </a:rPr>
              <a:pPr/>
              <a:t>70</a:t>
            </a:fld>
            <a:endParaRPr lang="en-US" altLang="zh-CN">
              <a:solidFill>
                <a:srgbClr val="000000"/>
              </a:solidFill>
              <a:ea typeface="宋体"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782640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03E497E-7B1D-47A2-8E62-A254723CDB08}" type="slidenum">
              <a:rPr lang="en-US" altLang="zh-CN" smtClean="0">
                <a:solidFill>
                  <a:srgbClr val="000000"/>
                </a:solidFill>
                <a:ea typeface="宋体" charset="-122"/>
              </a:rPr>
              <a:pPr/>
              <a:t>71</a:t>
            </a:fld>
            <a:endParaRPr lang="en-US" altLang="zh-CN">
              <a:solidFill>
                <a:srgbClr val="000000"/>
              </a:solidFill>
              <a:ea typeface="宋体"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49629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a:spLocks noGrp="1" noRot="1" noChangeAspect="1" noChangeArrowheads="1" noTextEdit="1"/>
          </p:cNvSpPr>
          <p:nvPr>
            <p:ph type="sldImg"/>
          </p:nvPr>
        </p:nvSpPr>
        <p:spPr>
          <a:ln/>
        </p:spPr>
      </p:sp>
      <p:sp>
        <p:nvSpPr>
          <p:cNvPr id="130051"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22610772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ln/>
        </p:spPr>
      </p:sp>
      <p:sp>
        <p:nvSpPr>
          <p:cNvPr id="131075"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413335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2DA0C2E-C376-4E17-927B-B60B6168EA22}" type="slidenum">
              <a:rPr lang="en-US" altLang="zh-CN" smtClean="0">
                <a:ea typeface="宋体" charset="-122"/>
              </a:rPr>
              <a:pPr/>
              <a:t>9</a:t>
            </a:fld>
            <a:endParaRPr lang="en-US" altLang="zh-CN">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0889136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a:ln/>
        </p:spPr>
      </p:sp>
      <p:sp>
        <p:nvSpPr>
          <p:cNvPr id="132099"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2141069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ln/>
        </p:spPr>
      </p:sp>
      <p:sp>
        <p:nvSpPr>
          <p:cNvPr id="133123"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2372835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11415798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ln/>
        </p:spPr>
      </p:sp>
      <p:sp>
        <p:nvSpPr>
          <p:cNvPr id="135171"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36783157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ln/>
        </p:spPr>
      </p:sp>
      <p:sp>
        <p:nvSpPr>
          <p:cNvPr id="136195" name="Rectangle 2"/>
          <p:cNvSpPr>
            <a:spLocks noGrp="1" noChangeArrowheads="1"/>
          </p:cNvSpPr>
          <p:nvPr>
            <p:ph type="body" idx="1"/>
          </p:nvPr>
        </p:nvSpPr>
        <p:spPr>
          <a:noFill/>
          <a:ln/>
        </p:spPr>
        <p:txBody>
          <a:bodyPr wrap="none" anchor="ctr"/>
          <a:lstStyle/>
          <a:p>
            <a:pPr eaLnBrk="1" hangingPunct="1"/>
            <a:endParaRPr lang="en-US" altLang="zh-CN">
              <a:ea typeface="宋体" charset="-122"/>
            </a:endParaRPr>
          </a:p>
        </p:txBody>
      </p:sp>
    </p:spTree>
    <p:extLst>
      <p:ext uri="{BB962C8B-B14F-4D97-AF65-F5344CB8AC3E}">
        <p14:creationId xmlns:p14="http://schemas.microsoft.com/office/powerpoint/2010/main" val="13702285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A0BCBE63-E41C-4F1F-B5B5-FED4A5455584}" type="slidenum">
              <a:rPr lang="en-US" altLang="zh-CN" smtClean="0">
                <a:ea typeface="宋体" charset="-122"/>
              </a:rPr>
              <a:pPr/>
              <a:t>80</a:t>
            </a:fld>
            <a:endParaRPr lang="en-US" altLang="zh-CN">
              <a:ea typeface="宋体"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42125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7260265-A367-413F-9262-6FE7D7159CA0}" type="slidenum">
              <a:rPr lang="en-US" altLang="zh-CN" smtClean="0">
                <a:ea typeface="宋体" charset="-122"/>
              </a:rPr>
              <a:pPr/>
              <a:t>10</a:t>
            </a:fld>
            <a:endParaRPr lang="en-US" altLang="zh-CN">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69091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a:spLocks noGrp="1" noChangeArrowheads="1"/>
          </p:cNvSpPr>
          <p:nvPr>
            <p:ph type="body" idx="1"/>
          </p:nvPr>
        </p:nvSpPr>
        <p:spPr>
          <a:noFill/>
          <a:ln/>
        </p:spPr>
        <p:txBody>
          <a:bodyPr wrap="none" anchor="ctr"/>
          <a:lstStyle/>
          <a:p>
            <a:endParaRPr lang="en-US" altLang="zh-CN">
              <a:ea typeface="宋体" charset="-122"/>
            </a:endParaRPr>
          </a:p>
        </p:txBody>
      </p:sp>
    </p:spTree>
    <p:extLst>
      <p:ext uri="{BB962C8B-B14F-4D97-AF65-F5344CB8AC3E}">
        <p14:creationId xmlns:p14="http://schemas.microsoft.com/office/powerpoint/2010/main" val="304341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09462BA-AD07-47DB-A1AD-10137EC800AB}" type="slidenum">
              <a:rPr lang="en-US" altLang="zh-CN" smtClean="0">
                <a:ea typeface="宋体" charset="-122"/>
              </a:rPr>
              <a:pPr/>
              <a:t>12</a:t>
            </a:fld>
            <a:endParaRPr lang="en-US" altLang="zh-CN">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31614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defRPr/>
            </a:pPr>
            <a:endParaRPr lang="zh-CN" altLang="zh-CN">
              <a:latin typeface="Times New Roman" pitchFamily="18" charset="0"/>
              <a:ea typeface="宋体" pitchFamily="2" charset="-122"/>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defRPr/>
            </a:pPr>
            <a:endParaRPr lang="zh-CN" altLang="zh-CN">
              <a:latin typeface="Times New Roman" pitchFamily="18" charset="0"/>
              <a:ea typeface="宋体" pitchFamily="2" charset="-122"/>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ea typeface="宋体" pitchFamily="2" charset="-122"/>
              </a:endParaRPr>
            </a:p>
          </p:txBody>
        </p:sp>
        <p:sp>
          <p:nvSpPr>
            <p:cNvPr id="8"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FCBE6464-D616-4D0F-ADDD-E9E5A80818F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5FF3172C-E9D8-4567-8311-DD1AE188234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94457F20-2ACF-4C59-9D9E-132204BC168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AE7D228-2A77-4224-9B92-8F11827EF210}"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6DEE68EC-ADC4-4DC0-BE76-395F0EC1F07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A37014C9-EE70-4BCA-AF9B-E2452E51296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A1789D5F-7DF3-4A62-9C26-D667B8DEA37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847524A7-A839-4CBD-90F7-111F7E709A6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820BFEE1-F399-43FC-8B90-63EC569F923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5CADCB1D-1EE1-4380-838D-EB273E85540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730A6D56-25F3-4E50-B6E7-6E392572427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3127375" cy="6859588"/>
            <a:chOff x="0" y="0"/>
            <a:chExt cx="2016" cy="4320"/>
          </a:xfrm>
        </p:grpSpPr>
        <p:sp>
          <p:nvSpPr>
            <p:cNvPr id="3075" name="Rectangle 1027"/>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sp>
          <p:nvSpPr>
            <p:cNvPr id="2" name="Rectangle 1028"/>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grpSp>
      <p:sp>
        <p:nvSpPr>
          <p:cNvPr id="3077" name="AutoShape 1029"/>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defRPr/>
            </a:pPr>
            <a:endParaRPr lang="zh-CN" altLang="zh-CN">
              <a:latin typeface="Times New Roman" pitchFamily="18" charset="0"/>
              <a:ea typeface="宋体" pitchFamily="2" charset="-122"/>
            </a:endParaRPr>
          </a:p>
        </p:txBody>
      </p:sp>
      <p:sp>
        <p:nvSpPr>
          <p:cNvPr id="3076" name="Rectangle 1030"/>
          <p:cNvSpPr>
            <a:spLocks noGrp="1" noChangeArrowheads="1"/>
          </p:cNvSpPr>
          <p:nvPr>
            <p:ph type="title"/>
          </p:nvPr>
        </p:nvSpPr>
        <p:spPr bwMode="auto">
          <a:xfrm>
            <a:off x="914400" y="3810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 name="Rectangle 1031"/>
          <p:cNvSpPr>
            <a:spLocks noGrp="1" noChangeArrowheads="1"/>
          </p:cNvSpPr>
          <p:nvPr>
            <p:ph type="body" idx="1"/>
          </p:nvPr>
        </p:nvSpPr>
        <p:spPr bwMode="auto">
          <a:xfrm>
            <a:off x="914400" y="1981200"/>
            <a:ext cx="8001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defRPr kumimoji="0" sz="1400">
                <a:latin typeface="Arial" charset="0"/>
                <a:ea typeface="宋体" pitchFamily="2" charset="-122"/>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kumimoji="0" sz="1400">
                <a:latin typeface="Arial" charset="0"/>
                <a:ea typeface="宋体" pitchFamily="2" charset="-122"/>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a:defRPr kumimoji="0" sz="2600" b="1">
                <a:solidFill>
                  <a:schemeClr val="bg1"/>
                </a:solidFill>
                <a:latin typeface="Arial" charset="0"/>
                <a:ea typeface="宋体" pitchFamily="2" charset="-122"/>
              </a:defRPr>
            </a:lvl1pPr>
          </a:lstStyle>
          <a:p>
            <a:pPr>
              <a:defRPr/>
            </a:pPr>
            <a:fld id="{B61E0BA8-A7FB-4A8D-A7C6-835BCC41584F}" type="slidenum">
              <a:rPr lang="en-US" altLang="zh-CN"/>
              <a:pPr>
                <a:defRPr/>
              </a:pPr>
              <a:t>‹#›</a:t>
            </a:fld>
            <a:endParaRPr lang="en-US" altLang="zh-CN"/>
          </a:p>
        </p:txBody>
      </p:sp>
      <p:grpSp>
        <p:nvGrpSpPr>
          <p:cNvPr id="4" name="Group 1035"/>
          <p:cNvGrpSpPr>
            <a:grpSpLocks/>
          </p:cNvGrpSpPr>
          <p:nvPr/>
        </p:nvGrpSpPr>
        <p:grpSpPr bwMode="auto">
          <a:xfrm>
            <a:off x="457200" y="1371600"/>
            <a:ext cx="7391400" cy="320675"/>
            <a:chOff x="144" y="1248"/>
            <a:chExt cx="4656" cy="201"/>
          </a:xfrm>
        </p:grpSpPr>
        <p:sp>
          <p:nvSpPr>
            <p:cNvPr id="3084" name="AutoShape 1036"/>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ea typeface="宋体" pitchFamily="2" charset="-122"/>
              </a:endParaRPr>
            </a:p>
          </p:txBody>
        </p:sp>
        <p:sp>
          <p:nvSpPr>
            <p:cNvPr id="3085" name="AutoShape 1037"/>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0.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 Id="rId9" Type="http://schemas.openxmlformats.org/officeDocument/2006/relationships/image" Target="../media/image11.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381000"/>
            <a:ext cx="7583760" cy="838200"/>
          </a:xfrm>
        </p:spPr>
        <p:txBody>
          <a:bodyPr/>
          <a:lstStyle/>
          <a:p>
            <a:r>
              <a:rPr lang="en-US" altLang="zh-CN" sz="3200" dirty="0"/>
              <a:t>Chapter 5  Designing the </a:t>
            </a:r>
            <a:r>
              <a:rPr lang="en-GB" altLang="zh-CN" sz="3200" dirty="0">
                <a:latin typeface="Calibri" pitchFamily="34" charset="0"/>
              </a:rPr>
              <a:t>Architecture</a:t>
            </a:r>
            <a:endParaRPr lang="zh-CN" altLang="en-US" sz="3200" dirty="0"/>
          </a:p>
        </p:txBody>
      </p:sp>
      <p:sp>
        <p:nvSpPr>
          <p:cNvPr id="3" name="内容占位符 2"/>
          <p:cNvSpPr>
            <a:spLocks noGrp="1"/>
          </p:cNvSpPr>
          <p:nvPr>
            <p:ph idx="1"/>
          </p:nvPr>
        </p:nvSpPr>
        <p:spPr>
          <a:xfrm>
            <a:off x="671513" y="1700808"/>
            <a:ext cx="8472487" cy="5131792"/>
          </a:xfrm>
        </p:spPr>
        <p:txBody>
          <a:bodyPr/>
          <a:lstStyle/>
          <a:p>
            <a:r>
              <a:rPr lang="zh-CN" altLang="en-US" b="1" dirty="0"/>
              <a:t>关于体系结构</a:t>
            </a:r>
            <a:r>
              <a:rPr lang="en-US" altLang="zh-CN" b="1" dirty="0"/>
              <a:t>/</a:t>
            </a:r>
            <a:r>
              <a:rPr lang="zh-CN" altLang="en-US" b="1" dirty="0"/>
              <a:t>系统设计的说明：</a:t>
            </a:r>
            <a:endParaRPr lang="en-US" altLang="zh-CN" b="1" dirty="0"/>
          </a:p>
          <a:p>
            <a:r>
              <a:rPr lang="zh-CN" altLang="en-US" b="1" dirty="0"/>
              <a:t>需求定义和需求分析之后的步骤是对系统进行设计，说明软件系统是如何构造的：</a:t>
            </a:r>
            <a:endParaRPr lang="en-US" altLang="zh-CN" b="1" dirty="0"/>
          </a:p>
          <a:p>
            <a:pPr lvl="1"/>
            <a:r>
              <a:rPr lang="zh-CN" altLang="en-US" b="1" dirty="0"/>
              <a:t>构建较小规模系统：可以直接从</a:t>
            </a:r>
            <a:r>
              <a:rPr lang="en-US" altLang="zh-CN" b="1" dirty="0"/>
              <a:t>SRS</a:t>
            </a:r>
            <a:r>
              <a:rPr lang="zh-CN" altLang="en-US" b="1" dirty="0"/>
              <a:t>（顺便提及软件部署问题</a:t>
            </a:r>
            <a:r>
              <a:rPr lang="en-US" altLang="zh-CN" b="1" dirty="0"/>
              <a:t>—</a:t>
            </a:r>
            <a:r>
              <a:rPr lang="zh-CN" altLang="en-US" b="1" dirty="0"/>
              <a:t>例如数据挖掘子系统可以直接部署到数据服务器上）简单进入到类设计、数据结构和算法设计，进而实现该系统。例：从</a:t>
            </a:r>
            <a:r>
              <a:rPr lang="en-US" altLang="zh-CN" b="1" dirty="0"/>
              <a:t>DFD</a:t>
            </a:r>
            <a:r>
              <a:rPr lang="zh-CN" altLang="en-US" b="1" dirty="0"/>
              <a:t>图的教材购销需求进入较详细设计。</a:t>
            </a:r>
            <a:endParaRPr lang="en-US" altLang="zh-CN" b="1" dirty="0"/>
          </a:p>
          <a:p>
            <a:pPr lvl="1"/>
            <a:r>
              <a:rPr lang="zh-CN" altLang="en-US" b="1" dirty="0"/>
              <a:t>构建中大规模系统：在关注数据或代码的细节之前，则希望将系统分解为规模可管理的单元（诸如子系统或模块）</a:t>
            </a:r>
            <a:r>
              <a:rPr lang="en-US" altLang="zh-CN" b="1" dirty="0"/>
              <a:t>,</a:t>
            </a:r>
            <a:r>
              <a:rPr lang="zh-CN" altLang="en-US" b="1" dirty="0"/>
              <a:t>也考虑硬件支持，于是提出了体系结构设计问题。</a:t>
            </a:r>
            <a:endParaRPr lang="en-US" altLang="zh-CN" b="1" dirty="0"/>
          </a:p>
          <a:p>
            <a:r>
              <a:rPr lang="zh-CN" altLang="en-US" b="1" dirty="0"/>
              <a:t>软件体系结构：研究如何针对系统进行合理分解。</a:t>
            </a:r>
          </a:p>
        </p:txBody>
      </p:sp>
      <p:sp>
        <p:nvSpPr>
          <p:cNvPr id="4" name="灯片编号占位符 3"/>
          <p:cNvSpPr>
            <a:spLocks noGrp="1"/>
          </p:cNvSpPr>
          <p:nvPr>
            <p:ph type="sldNum" sz="quarter" idx="12"/>
          </p:nvPr>
        </p:nvSpPr>
        <p:spPr/>
        <p:txBody>
          <a:bodyPr/>
          <a:lstStyle/>
          <a:p>
            <a:pPr>
              <a:defRPr/>
            </a:pPr>
            <a:fld id="{8AE7D228-2A77-4224-9B92-8F11827EF210}"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EA64942B-EAB6-4F12-8E26-206CA5DF0372}" type="slidenum">
              <a:rPr lang="en-US" altLang="zh-CN" smtClean="0">
                <a:ea typeface="宋体" charset="-122"/>
              </a:rPr>
              <a:pPr/>
              <a:t>10</a:t>
            </a:fld>
            <a:endParaRPr lang="en-US" altLang="zh-CN">
              <a:ea typeface="宋体" charset="-122"/>
            </a:endParaRPr>
          </a:p>
        </p:txBody>
      </p:sp>
      <p:sp>
        <p:nvSpPr>
          <p:cNvPr id="11267" name="Rectangle 2"/>
          <p:cNvSpPr>
            <a:spLocks noGrp="1" noChangeArrowheads="1"/>
          </p:cNvSpPr>
          <p:nvPr>
            <p:ph type="title"/>
          </p:nvPr>
        </p:nvSpPr>
        <p:spPr/>
        <p:txBody>
          <a:bodyPr/>
          <a:lstStyle/>
          <a:p>
            <a:pPr eaLnBrk="1" hangingPunct="1"/>
            <a:r>
              <a:rPr lang="en-US" altLang="zh-CN" sz="3200"/>
              <a:t>    Chapter 5  Designing the System</a:t>
            </a:r>
          </a:p>
        </p:txBody>
      </p:sp>
      <p:sp>
        <p:nvSpPr>
          <p:cNvPr id="1126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a:t>3. Design Process Model </a:t>
            </a:r>
            <a:r>
              <a:rPr lang="en-US" altLang="zh-CN" sz="2400" b="1" dirty="0"/>
              <a:t>(</a:t>
            </a:r>
            <a:r>
              <a:rPr lang="zh-CN" altLang="en-US" sz="2400" b="1" dirty="0"/>
              <a:t>体系结构设计过程模型</a:t>
            </a:r>
            <a:r>
              <a:rPr lang="en-US" altLang="zh-CN" sz="2400" b="1" dirty="0"/>
              <a:t>)</a:t>
            </a:r>
            <a:endParaRPr lang="zh-CN" altLang="en-US" sz="2400" b="1" dirty="0"/>
          </a:p>
          <a:p>
            <a:pPr eaLnBrk="1" hangingPunct="1">
              <a:lnSpc>
                <a:spcPts val="3000"/>
              </a:lnSpc>
              <a:buFontTx/>
              <a:buNone/>
            </a:pPr>
            <a:r>
              <a:rPr lang="en-US" altLang="zh-CN" sz="2400" b="1" dirty="0">
                <a:solidFill>
                  <a:schemeClr val="bg2"/>
                </a:solidFill>
                <a:sym typeface="Wingdings 2" pitchFamily="18" charset="2"/>
              </a:rPr>
              <a:t>   A: </a:t>
            </a:r>
            <a:r>
              <a:rPr lang="en-US" altLang="zh-CN" sz="2400" b="1" u="sng" dirty="0">
                <a:solidFill>
                  <a:srgbClr val="FF0066"/>
                </a:solidFill>
              </a:rPr>
              <a:t>Modeling (</a:t>
            </a:r>
            <a:r>
              <a:rPr lang="zh-CN" altLang="en-US" sz="2400" b="1" u="sng" dirty="0">
                <a:solidFill>
                  <a:srgbClr val="FF0066"/>
                </a:solidFill>
              </a:rPr>
              <a:t>初始建模</a:t>
            </a:r>
            <a:r>
              <a:rPr lang="en-US" altLang="zh-CN" sz="2400" b="1" u="sng" dirty="0">
                <a:solidFill>
                  <a:srgbClr val="FF0066"/>
                </a:solidFill>
              </a:rPr>
              <a:t>)</a:t>
            </a:r>
            <a:r>
              <a:rPr lang="en-US" altLang="zh-CN" sz="2400" b="1" dirty="0"/>
              <a:t>: </a:t>
            </a:r>
            <a:r>
              <a:rPr lang="zh-CN" altLang="en-US" sz="2400" b="1" dirty="0"/>
              <a:t>尝试可能的分解：根据需求描述的系统的关键特性等确定软件</a:t>
            </a:r>
            <a:r>
              <a:rPr lang="zh-CN" altLang="en-US" sz="2400" b="1" u="sng" dirty="0">
                <a:solidFill>
                  <a:srgbClr val="0000FF"/>
                </a:solidFill>
              </a:rPr>
              <a:t>体系结构</a:t>
            </a:r>
            <a:r>
              <a:rPr lang="zh-CN" altLang="en-US" sz="2400" b="1" dirty="0"/>
              <a:t>风格，进行系统级别的决策。</a:t>
            </a:r>
            <a:r>
              <a:rPr lang="en-US" altLang="zh-CN" sz="2400" b="1" dirty="0"/>
              <a:t>(</a:t>
            </a:r>
            <a:r>
              <a:rPr lang="zh-CN" altLang="en-US" sz="2400" b="1" dirty="0"/>
              <a:t>比如：</a:t>
            </a:r>
            <a:r>
              <a:rPr lang="en-US" altLang="zh-CN" sz="2400" b="1" dirty="0"/>
              <a:t>MVC</a:t>
            </a:r>
            <a:r>
              <a:rPr lang="zh-CN" altLang="en-US" sz="2400" b="1" dirty="0"/>
              <a:t>模式就不适合路由选择服务程序的设计，因为事件触发引起的服务程序指向很明确，没有太多的逻辑处理。其对于时间驱动的周期性任务也不适合。</a:t>
            </a:r>
            <a:r>
              <a:rPr lang="en-US" altLang="zh-CN" sz="2400" b="1" dirty="0"/>
              <a:t>)</a:t>
            </a:r>
            <a:endParaRPr lang="en-US" altLang="zh-CN" sz="2400" b="1" dirty="0">
              <a:solidFill>
                <a:schemeClr val="bg2"/>
              </a:solidFill>
              <a:sym typeface="Wingdings 2" pitchFamily="18" charset="2"/>
            </a:endParaRPr>
          </a:p>
          <a:p>
            <a:pPr eaLnBrk="1" hangingPunct="1">
              <a:lnSpc>
                <a:spcPts val="3000"/>
              </a:lnSpc>
              <a:buFontTx/>
              <a:buNone/>
            </a:pPr>
            <a:r>
              <a:rPr lang="en-US" altLang="zh-CN" sz="2400" b="1" dirty="0">
                <a:solidFill>
                  <a:schemeClr val="bg2"/>
                </a:solidFill>
                <a:sym typeface="Wingdings 2" pitchFamily="18" charset="2"/>
              </a:rPr>
              <a:t>   B: </a:t>
            </a:r>
            <a:r>
              <a:rPr lang="en-US" altLang="zh-CN" sz="2400" b="1" u="sng" dirty="0">
                <a:solidFill>
                  <a:srgbClr val="FF0066"/>
                </a:solidFill>
              </a:rPr>
              <a:t>Analysis(</a:t>
            </a:r>
            <a:r>
              <a:rPr lang="zh-CN" altLang="en-US" sz="2400" b="1" u="sng" dirty="0">
                <a:solidFill>
                  <a:srgbClr val="FF0066"/>
                </a:solidFill>
              </a:rPr>
              <a:t>分析</a:t>
            </a:r>
            <a:r>
              <a:rPr lang="en-US" altLang="zh-CN" sz="2400" b="1" u="sng" dirty="0">
                <a:solidFill>
                  <a:srgbClr val="FF0066"/>
                </a:solidFill>
              </a:rPr>
              <a:t>)</a:t>
            </a:r>
            <a:r>
              <a:rPr lang="en-US" altLang="zh-CN" sz="2400" b="1" dirty="0"/>
              <a:t>: </a:t>
            </a:r>
            <a:r>
              <a:rPr lang="zh-CN" altLang="en-US" sz="2400" b="1" dirty="0"/>
              <a:t>关注软件系统的功能及质量属性（性能、安全性、可靠性等）、各种约束等等。</a:t>
            </a:r>
            <a:r>
              <a:rPr lang="en-US" altLang="zh-CN" sz="2400" b="1" dirty="0"/>
              <a:t>(</a:t>
            </a:r>
            <a:r>
              <a:rPr lang="zh-CN" altLang="en-US" sz="2400" b="1" dirty="0"/>
              <a:t>关注系统级别决策</a:t>
            </a:r>
            <a:r>
              <a:rPr lang="en-US" altLang="zh-CN" sz="2400" b="1" dirty="0"/>
              <a:t>)</a:t>
            </a:r>
          </a:p>
          <a:p>
            <a:pPr eaLnBrk="1" hangingPunct="1">
              <a:lnSpc>
                <a:spcPts val="3000"/>
              </a:lnSpc>
              <a:buFontTx/>
              <a:buNone/>
            </a:pPr>
            <a:r>
              <a:rPr lang="en-US" altLang="zh-CN" sz="2400" b="1" dirty="0"/>
              <a:t>   C: </a:t>
            </a:r>
            <a:r>
              <a:rPr lang="en-US" altLang="zh-CN" sz="2400" b="1" u="sng" dirty="0">
                <a:solidFill>
                  <a:srgbClr val="FF0066"/>
                </a:solidFill>
              </a:rPr>
              <a:t>Documentation(</a:t>
            </a:r>
            <a:r>
              <a:rPr lang="zh-CN" altLang="en-US" sz="2400" b="1" u="sng" dirty="0">
                <a:solidFill>
                  <a:srgbClr val="FF0066"/>
                </a:solidFill>
              </a:rPr>
              <a:t>文档化</a:t>
            </a:r>
            <a:r>
              <a:rPr lang="en-US" altLang="zh-CN" sz="2400" b="1" u="sng" dirty="0">
                <a:solidFill>
                  <a:srgbClr val="FF0066"/>
                </a:solidFill>
              </a:rPr>
              <a:t>)</a:t>
            </a:r>
            <a:r>
              <a:rPr lang="en-US" altLang="zh-CN" sz="2400" b="1" dirty="0"/>
              <a:t>: </a:t>
            </a:r>
            <a:r>
              <a:rPr lang="zh-CN" altLang="en-US" sz="2400" b="1" dirty="0"/>
              <a:t>确定各个不同的模型视图。</a:t>
            </a:r>
            <a:endParaRPr lang="en-US" altLang="zh-CN" sz="2400" b="1" dirty="0"/>
          </a:p>
          <a:p>
            <a:pPr eaLnBrk="1" hangingPunct="1">
              <a:lnSpc>
                <a:spcPts val="3000"/>
              </a:lnSpc>
              <a:buFontTx/>
              <a:buNone/>
            </a:pPr>
            <a:r>
              <a:rPr lang="en-US" altLang="zh-CN" sz="2400" b="1" dirty="0"/>
              <a:t>   D: </a:t>
            </a:r>
            <a:r>
              <a:rPr lang="en-US" altLang="zh-CN" sz="2400" b="1" u="sng" dirty="0">
                <a:solidFill>
                  <a:srgbClr val="FF0066"/>
                </a:solidFill>
              </a:rPr>
              <a:t>Review(</a:t>
            </a:r>
            <a:r>
              <a:rPr lang="zh-CN" altLang="en-US" sz="2400" b="1" u="sng" dirty="0">
                <a:solidFill>
                  <a:srgbClr val="FF0066"/>
                </a:solidFill>
              </a:rPr>
              <a:t>复审</a:t>
            </a:r>
            <a:r>
              <a:rPr lang="en-US" altLang="zh-CN" sz="2400" b="1" u="sng" dirty="0">
                <a:solidFill>
                  <a:srgbClr val="FF0066"/>
                </a:solidFill>
              </a:rPr>
              <a:t>)</a:t>
            </a:r>
            <a:r>
              <a:rPr lang="en-US" altLang="zh-CN" sz="2400" b="1" dirty="0"/>
              <a:t>: </a:t>
            </a:r>
            <a:r>
              <a:rPr lang="zh-CN" altLang="en-US" sz="2400" b="1" dirty="0"/>
              <a:t>检查文档是否满足所有功能及质量需求。</a:t>
            </a:r>
            <a:endParaRPr lang="en-US" altLang="zh-CN" sz="2400" b="1" dirty="0"/>
          </a:p>
          <a:p>
            <a:pPr eaLnBrk="1" hangingPunct="1">
              <a:lnSpc>
                <a:spcPts val="3000"/>
              </a:lnSpc>
              <a:buFontTx/>
              <a:buNone/>
            </a:pPr>
            <a:r>
              <a:rPr lang="en-US" altLang="zh-CN" sz="2400" b="1" dirty="0">
                <a:solidFill>
                  <a:schemeClr val="bg2"/>
                </a:solidFill>
                <a:sym typeface="Wingdings 2" pitchFamily="18" charset="2"/>
              </a:rPr>
              <a:t>   E: final output:  </a:t>
            </a:r>
            <a:r>
              <a:rPr lang="en-US" altLang="zh-CN" sz="2400" b="1" u="sng" dirty="0">
                <a:solidFill>
                  <a:srgbClr val="FF0066"/>
                </a:solidFill>
                <a:sym typeface="Wingdings 2" pitchFamily="18" charset="2"/>
              </a:rPr>
              <a:t>Software Architecture Document  </a:t>
            </a:r>
          </a:p>
          <a:p>
            <a:pPr eaLnBrk="1" hangingPunct="1">
              <a:lnSpc>
                <a:spcPts val="3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正式的 </a:t>
            </a:r>
            <a:r>
              <a:rPr lang="en-US" altLang="zh-CN" sz="2400" b="1" u="sng" dirty="0">
                <a:solidFill>
                  <a:srgbClr val="FF0066"/>
                </a:solidFill>
                <a:sym typeface="Wingdings 2" pitchFamily="18" charset="2"/>
              </a:rPr>
              <a:t>&lt;SAD&gt;</a:t>
            </a:r>
            <a:r>
              <a:rPr lang="en-US" altLang="zh-CN" sz="2400" b="1" dirty="0">
                <a:sym typeface="Wingdings 2" pitchFamily="18" charset="2"/>
              </a:rPr>
              <a:t> </a:t>
            </a:r>
            <a:r>
              <a:rPr lang="zh-CN" altLang="en-US" sz="2400" b="1" dirty="0">
                <a:sym typeface="Wingdings 2" pitchFamily="18" charset="2"/>
              </a:rPr>
              <a:t>：软件体系结构文档</a:t>
            </a:r>
            <a:r>
              <a:rPr lang="en-US" altLang="zh-CN" sz="2400" b="1" dirty="0">
                <a:sym typeface="Wingdings 2" pitchFamily="18" charset="2"/>
              </a:rPr>
              <a:t>)</a:t>
            </a:r>
          </a:p>
          <a:p>
            <a:pPr eaLnBrk="1" hangingPunct="1">
              <a:lnSpc>
                <a:spcPct val="80000"/>
              </a:lnSpc>
              <a:buFontTx/>
              <a:buNone/>
            </a:pPr>
            <a:endParaRPr lang="en-US" altLang="zh-CN" sz="2400" b="1" dirty="0"/>
          </a:p>
        </p:txBody>
      </p:sp>
      <p:sp>
        <p:nvSpPr>
          <p:cNvPr id="2" name="文本框 1"/>
          <p:cNvSpPr txBox="1"/>
          <p:nvPr/>
        </p:nvSpPr>
        <p:spPr>
          <a:xfrm>
            <a:off x="4338" y="2636912"/>
            <a:ext cx="1039270" cy="3785652"/>
          </a:xfrm>
          <a:prstGeom prst="rect">
            <a:avLst/>
          </a:prstGeom>
          <a:solidFill>
            <a:schemeClr val="bg1">
              <a:lumMod val="85000"/>
            </a:schemeClr>
          </a:solidFill>
          <a:ln w="12700">
            <a:solidFill>
              <a:srgbClr val="CC0000"/>
            </a:solidFill>
          </a:ln>
        </p:spPr>
        <p:txBody>
          <a:bodyPr wrap="square" rtlCol="0">
            <a:spAutoFit/>
          </a:bodyPr>
          <a:lstStyle/>
          <a:p>
            <a:r>
              <a:rPr lang="zh-CN" altLang="en-US" sz="2000" dirty="0"/>
              <a:t>例如：信贷系统将把初级审核业务放在客户端。以及由此带来的数据迁移问题等</a:t>
            </a:r>
          </a:p>
        </p:txBody>
      </p:sp>
      <p:cxnSp>
        <p:nvCxnSpPr>
          <p:cNvPr id="4" name="直接箭头连接符 3"/>
          <p:cNvCxnSpPr/>
          <p:nvPr/>
        </p:nvCxnSpPr>
        <p:spPr bwMode="auto">
          <a:xfrm>
            <a:off x="1043608" y="3717032"/>
            <a:ext cx="72008" cy="50405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a:xfrm>
            <a:off x="752475" y="1722438"/>
            <a:ext cx="8212138" cy="15621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a:cs typeface="Arial" charset="0"/>
              </a:rPr>
              <a:t>Designing software system is an iterative process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a:cs typeface="Arial" charset="0"/>
              </a:rPr>
              <a:t>The final outcome is the software architecture document (SAD) (F</a:t>
            </a:r>
            <a:r>
              <a:rPr lang="en-US" altLang="zh-CN" sz="2400">
                <a:cs typeface="Arial" charset="0"/>
              </a:rPr>
              <a:t>IG5.4</a:t>
            </a:r>
            <a:r>
              <a:rPr lang="en-GB" altLang="zh-CN" sz="2400">
                <a:cs typeface="Arial" charset="0"/>
              </a:rPr>
              <a:t>)</a:t>
            </a:r>
          </a:p>
        </p:txBody>
      </p:sp>
      <p:pic>
        <p:nvPicPr>
          <p:cNvPr id="12291" name="Picture 4"/>
          <p:cNvPicPr>
            <a:picLocks noChangeAspect="1" noChangeArrowheads="1"/>
          </p:cNvPicPr>
          <p:nvPr/>
        </p:nvPicPr>
        <p:blipFill>
          <a:blip r:embed="rId3" cstate="print"/>
          <a:srcRect/>
          <a:stretch>
            <a:fillRect/>
          </a:stretch>
        </p:blipFill>
        <p:spPr bwMode="auto">
          <a:xfrm>
            <a:off x="755650" y="2997200"/>
            <a:ext cx="8388350" cy="3671888"/>
          </a:xfrm>
          <a:prstGeom prst="rect">
            <a:avLst/>
          </a:prstGeom>
          <a:noFill/>
          <a:ln w="12700">
            <a:noFill/>
            <a:miter lim="8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57786A79-2B91-478A-9941-721400BA78FB}" type="slidenum">
              <a:rPr lang="en-US" altLang="zh-CN" smtClean="0">
                <a:ea typeface="宋体" charset="-122"/>
              </a:rPr>
              <a:pPr/>
              <a:t>12</a:t>
            </a:fld>
            <a:endParaRPr lang="en-US" altLang="zh-CN">
              <a:ea typeface="宋体" charset="-122"/>
            </a:endParaRPr>
          </a:p>
        </p:txBody>
      </p:sp>
      <p:sp>
        <p:nvSpPr>
          <p:cNvPr id="13315" name="Rectangle 2"/>
          <p:cNvSpPr>
            <a:spLocks noGrp="1" noChangeArrowheads="1"/>
          </p:cNvSpPr>
          <p:nvPr>
            <p:ph type="title"/>
          </p:nvPr>
        </p:nvSpPr>
        <p:spPr/>
        <p:txBody>
          <a:bodyPr/>
          <a:lstStyle/>
          <a:p>
            <a:pPr eaLnBrk="1" hangingPunct="1"/>
            <a:r>
              <a:rPr lang="en-US" altLang="zh-CN" sz="3200"/>
              <a:t>    Chapter 5  Designing the System</a:t>
            </a:r>
          </a:p>
        </p:txBody>
      </p:sp>
      <p:sp>
        <p:nvSpPr>
          <p:cNvPr id="13316" name="Rectangle 3"/>
          <p:cNvSpPr>
            <a:spLocks noGrp="1" noChangeArrowheads="1"/>
          </p:cNvSpPr>
          <p:nvPr>
            <p:ph type="body" idx="1"/>
          </p:nvPr>
        </p:nvSpPr>
        <p:spPr>
          <a:xfrm>
            <a:off x="684213" y="1700213"/>
            <a:ext cx="8534400" cy="5105400"/>
          </a:xfrm>
        </p:spPr>
        <p:txBody>
          <a:bodyPr/>
          <a:lstStyle/>
          <a:p>
            <a:pPr eaLnBrk="1" hangingPunct="1">
              <a:lnSpc>
                <a:spcPct val="90000"/>
              </a:lnSpc>
              <a:buFontTx/>
              <a:buNone/>
            </a:pPr>
            <a:r>
              <a:rPr lang="en-US" altLang="zh-CN" b="1" dirty="0"/>
              <a:t>5.3 Decomposition and Modularity</a:t>
            </a:r>
            <a:r>
              <a:rPr lang="en-US" altLang="zh-CN" sz="2000" b="1" dirty="0"/>
              <a:t>(conceptual design)</a:t>
            </a:r>
          </a:p>
          <a:p>
            <a:pPr eaLnBrk="1" hangingPunct="1">
              <a:lnSpc>
                <a:spcPct val="90000"/>
              </a:lnSpc>
              <a:buFontTx/>
              <a:buNone/>
            </a:pPr>
            <a:r>
              <a:rPr lang="en-US" altLang="zh-CN" sz="2400" b="1" dirty="0"/>
              <a:t>       </a:t>
            </a:r>
            <a:r>
              <a:rPr lang="zh-CN" altLang="en-US" sz="2400" b="1" dirty="0"/>
              <a:t>（系统设计中的分解与模块化）</a:t>
            </a:r>
          </a:p>
          <a:p>
            <a:pPr eaLnBrk="1" hangingPunct="1">
              <a:lnSpc>
                <a:spcPct val="90000"/>
              </a:lnSpc>
              <a:buFontTx/>
              <a:buNone/>
            </a:pPr>
            <a:r>
              <a:rPr lang="en-US" altLang="zh-CN" b="1" dirty="0"/>
              <a:t>1. Six ways to create designs</a:t>
            </a:r>
            <a:r>
              <a:rPr lang="zh-CN" altLang="en-US" sz="2400" b="1" dirty="0"/>
              <a:t>（六大类设计方法）</a:t>
            </a:r>
            <a:r>
              <a:rPr lang="zh-CN" altLang="en-US" b="1" dirty="0"/>
              <a:t> </a:t>
            </a:r>
          </a:p>
          <a:p>
            <a:pPr eaLnBrk="1" hangingPunct="1">
              <a:lnSpc>
                <a:spcPct val="90000"/>
              </a:lnSpc>
              <a:buFontTx/>
              <a:buNone/>
            </a:pPr>
            <a:r>
              <a:rPr lang="zh-CN" altLang="en-US" sz="2400" b="1" dirty="0">
                <a:solidFill>
                  <a:schemeClr val="bg2"/>
                </a:solidFill>
                <a:sym typeface="Wingdings 2" pitchFamily="18" charset="2"/>
              </a:rPr>
              <a:t> </a:t>
            </a:r>
            <a:r>
              <a:rPr lang="zh-CN" altLang="en-US" sz="2400" b="1" dirty="0"/>
              <a:t> </a:t>
            </a:r>
            <a:r>
              <a:rPr lang="en-US" altLang="zh-CN" sz="2400" b="1" dirty="0">
                <a:solidFill>
                  <a:srgbClr val="0000FF"/>
                </a:solidFill>
              </a:rPr>
              <a:t>Functional decomposition </a:t>
            </a:r>
            <a:r>
              <a:rPr lang="en-US" altLang="zh-CN" sz="2400" b="1" dirty="0"/>
              <a:t>: function module dividing </a:t>
            </a:r>
            <a:r>
              <a:rPr lang="en-US" altLang="zh-CN" sz="2000" b="1" dirty="0"/>
              <a:t>(example: layered DFD    SC diagram)</a:t>
            </a:r>
          </a:p>
          <a:p>
            <a:pPr eaLnBrk="1" hangingPunct="1">
              <a:lnSpc>
                <a:spcPct val="90000"/>
              </a:lnSpc>
              <a:buFontTx/>
              <a:buNone/>
            </a:pPr>
            <a:r>
              <a:rPr lang="en-US" altLang="zh-CN" sz="2400" b="1" dirty="0">
                <a:solidFill>
                  <a:schemeClr val="bg2"/>
                </a:solidFill>
                <a:sym typeface="Wingdings 2" pitchFamily="18" charset="2"/>
              </a:rPr>
              <a:t>  Feature-oriented design : Function Feature implement.</a:t>
            </a: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a:solidFill>
                  <a:srgbClr val="0000FF"/>
                </a:solidFill>
                <a:sym typeface="Wingdings 2" pitchFamily="18" charset="2"/>
              </a:rPr>
              <a:t> </a:t>
            </a:r>
            <a:r>
              <a:rPr lang="en-US" altLang="zh-CN" sz="2400" b="1" dirty="0">
                <a:solidFill>
                  <a:srgbClr val="0000FF"/>
                </a:solidFill>
              </a:rPr>
              <a:t>Data-oriented decomposition </a:t>
            </a:r>
            <a:r>
              <a:rPr lang="en-US" altLang="zh-CN" sz="2400" b="1" dirty="0"/>
              <a:t>: enact data structure   </a:t>
            </a:r>
            <a:r>
              <a:rPr lang="en-US" altLang="zh-CN" sz="2000" b="1" dirty="0"/>
              <a:t>(example: Jackson approach)</a:t>
            </a:r>
          </a:p>
          <a:p>
            <a:pPr eaLnBrk="1" hangingPunct="1">
              <a:lnSpc>
                <a:spcPct val="90000"/>
              </a:lnSpc>
              <a:buFontTx/>
              <a:buNone/>
            </a:pPr>
            <a:r>
              <a:rPr lang="en-US" altLang="zh-CN" sz="2400" b="1" dirty="0">
                <a:solidFill>
                  <a:schemeClr val="bg2"/>
                </a:solidFill>
                <a:sym typeface="Wingdings 2" pitchFamily="18" charset="2"/>
              </a:rPr>
              <a:t>  </a:t>
            </a:r>
            <a:r>
              <a:rPr lang="en-US" altLang="zh-CN" sz="2400" b="1" dirty="0">
                <a:solidFill>
                  <a:srgbClr val="0000FF"/>
                </a:solidFill>
                <a:sym typeface="Wingdings 2" pitchFamily="18" charset="2"/>
              </a:rPr>
              <a:t>Process(</a:t>
            </a:r>
            <a:r>
              <a:rPr lang="zh-CN" altLang="en-US" sz="2400" b="1" dirty="0">
                <a:solidFill>
                  <a:srgbClr val="0000FF"/>
                </a:solidFill>
                <a:sym typeface="Wingdings 2" pitchFamily="18" charset="2"/>
              </a:rPr>
              <a:t>进程</a:t>
            </a:r>
            <a:r>
              <a:rPr lang="en-US" altLang="zh-CN" sz="2400" b="1" dirty="0">
                <a:solidFill>
                  <a:srgbClr val="0000FF"/>
                </a:solidFill>
                <a:sym typeface="Wingdings 2" pitchFamily="18" charset="2"/>
              </a:rPr>
              <a:t>)</a:t>
            </a:r>
            <a:r>
              <a:rPr lang="en-US" altLang="zh-CN" sz="2400" b="1" dirty="0">
                <a:solidFill>
                  <a:srgbClr val="0000FF"/>
                </a:solidFill>
              </a:rPr>
              <a:t>-oriented decomposition </a:t>
            </a:r>
            <a:r>
              <a:rPr lang="zh-CN" altLang="en-US" sz="2400" b="1" dirty="0"/>
              <a:t>：</a:t>
            </a:r>
            <a:r>
              <a:rPr lang="en-US" altLang="zh-CN" sz="2400" b="1" dirty="0"/>
              <a:t>confirm parallel processes .</a:t>
            </a:r>
          </a:p>
          <a:p>
            <a:pPr eaLnBrk="1" hangingPunct="1">
              <a:lnSpc>
                <a:spcPct val="90000"/>
              </a:lnSpc>
              <a:buFontTx/>
              <a:buNone/>
            </a:pPr>
            <a:r>
              <a:rPr lang="en-US" altLang="zh-CN" sz="2400" b="1" dirty="0">
                <a:solidFill>
                  <a:schemeClr val="bg2"/>
                </a:solidFill>
                <a:sym typeface="Wingdings 2" pitchFamily="18" charset="2"/>
              </a:rPr>
              <a:t>  </a:t>
            </a:r>
            <a:r>
              <a:rPr lang="en-US" altLang="zh-CN" sz="2400" b="1" dirty="0"/>
              <a:t>Event-oriented decomposition (Event=condition).</a:t>
            </a:r>
          </a:p>
          <a:p>
            <a:pPr eaLnBrk="1" hangingPunct="1">
              <a:lnSpc>
                <a:spcPct val="90000"/>
              </a:lnSpc>
              <a:buFontTx/>
              <a:buNone/>
            </a:pPr>
            <a:r>
              <a:rPr lang="en-US" altLang="zh-CN" sz="2400" b="1" dirty="0">
                <a:solidFill>
                  <a:schemeClr val="bg2"/>
                </a:solidFill>
                <a:sym typeface="Wingdings 2" pitchFamily="18" charset="2"/>
              </a:rPr>
              <a:t>  </a:t>
            </a:r>
            <a:r>
              <a:rPr lang="en-US" altLang="zh-CN" sz="2400" b="1" dirty="0"/>
              <a:t>Object-oriented design: assign objects to modules (identify classes and relations)</a:t>
            </a:r>
          </a:p>
        </p:txBody>
      </p:sp>
      <p:sp>
        <p:nvSpPr>
          <p:cNvPr id="13317" name="Line 4"/>
          <p:cNvSpPr>
            <a:spLocks noChangeShapeType="1"/>
          </p:cNvSpPr>
          <p:nvPr/>
        </p:nvSpPr>
        <p:spPr bwMode="auto">
          <a:xfrm>
            <a:off x="3895462" y="3530036"/>
            <a:ext cx="228600" cy="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165EE498-050E-4DA0-8486-A91B10CDAB28}" type="slidenum">
              <a:rPr lang="en-US" altLang="zh-CN" smtClean="0">
                <a:ea typeface="宋体" charset="-122"/>
              </a:rPr>
              <a:pPr/>
              <a:t>13</a:t>
            </a:fld>
            <a:endParaRPr lang="en-US" altLang="zh-CN">
              <a:ea typeface="宋体" charset="-122"/>
            </a:endParaRPr>
          </a:p>
        </p:txBody>
      </p:sp>
      <p:sp>
        <p:nvSpPr>
          <p:cNvPr id="14339" name="Rectangle 2"/>
          <p:cNvSpPr>
            <a:spLocks noGrp="1" noChangeArrowheads="1"/>
          </p:cNvSpPr>
          <p:nvPr>
            <p:ph type="title"/>
          </p:nvPr>
        </p:nvSpPr>
        <p:spPr>
          <a:xfrm>
            <a:off x="755576" y="1700808"/>
            <a:ext cx="8388424" cy="1512168"/>
          </a:xfrm>
        </p:spPr>
        <p:txBody>
          <a:bodyPr/>
          <a:lstStyle/>
          <a:p>
            <a:pPr eaLnBrk="1" hangingPunct="1"/>
            <a:r>
              <a:rPr lang="en-US" altLang="zh-CN" sz="2800" dirty="0">
                <a:solidFill>
                  <a:schemeClr val="bg2"/>
                </a:solidFill>
              </a:rPr>
              <a:t>2. Explain </a:t>
            </a:r>
            <a:br>
              <a:rPr lang="en-US" altLang="zh-CN" sz="2400" dirty="0"/>
            </a:br>
            <a:r>
              <a:rPr lang="en-US" altLang="zh-CN" sz="2400" dirty="0">
                <a:solidFill>
                  <a:schemeClr val="bg2"/>
                </a:solidFill>
                <a:sym typeface="Wingdings 2" pitchFamily="18" charset="2"/>
              </a:rPr>
              <a:t>  six ways ---- all have hierarchy (fig5.5)and units.</a:t>
            </a:r>
            <a:br>
              <a:rPr lang="en-US" altLang="zh-CN" sz="2400" dirty="0">
                <a:solidFill>
                  <a:schemeClr val="bg2"/>
                </a:solidFill>
                <a:sym typeface="Wingdings 2" pitchFamily="18" charset="2"/>
              </a:rPr>
            </a:br>
            <a:r>
              <a:rPr lang="en-US" altLang="zh-CN" sz="2400" dirty="0">
                <a:solidFill>
                  <a:schemeClr val="bg2"/>
                </a:solidFill>
                <a:sym typeface="Wingdings 2" pitchFamily="18" charset="2"/>
              </a:rPr>
              <a:t>  example ---- </a:t>
            </a:r>
            <a:r>
              <a:rPr lang="en-US" altLang="zh-CN" sz="2400" dirty="0"/>
              <a:t>data-oriented decomposition ( including</a:t>
            </a:r>
            <a:br>
              <a:rPr lang="en-US" altLang="zh-CN" sz="2400" dirty="0"/>
            </a:br>
            <a:r>
              <a:rPr lang="en-US" altLang="zh-CN" sz="2400" dirty="0"/>
              <a:t>                      </a:t>
            </a:r>
            <a:r>
              <a:rPr lang="en-US" altLang="zh-CN" sz="2400" dirty="0">
                <a:latin typeface="Times New Roman" pitchFamily="18" charset="0"/>
              </a:rPr>
              <a:t>“</a:t>
            </a:r>
            <a:r>
              <a:rPr lang="en-US" altLang="zh-CN" sz="2400" dirty="0"/>
              <a:t>deal with</a:t>
            </a:r>
            <a:r>
              <a:rPr lang="en-US" altLang="zh-CN" sz="2400" dirty="0">
                <a:latin typeface="Times New Roman" pitchFamily="18" charset="0"/>
              </a:rPr>
              <a:t>”</a:t>
            </a:r>
            <a:r>
              <a:rPr lang="en-US" altLang="zh-CN" sz="2400" dirty="0"/>
              <a:t> different data in different layers )</a:t>
            </a:r>
            <a:endParaRPr lang="zh-CN" altLang="zh-CN" sz="2400" dirty="0"/>
          </a:p>
        </p:txBody>
      </p:sp>
      <p:grpSp>
        <p:nvGrpSpPr>
          <p:cNvPr id="5" name="Group 4"/>
          <p:cNvGrpSpPr>
            <a:grpSpLocks/>
          </p:cNvGrpSpPr>
          <p:nvPr/>
        </p:nvGrpSpPr>
        <p:grpSpPr bwMode="auto">
          <a:xfrm>
            <a:off x="2133600" y="3356992"/>
            <a:ext cx="5562600" cy="3276600"/>
            <a:chOff x="0" y="0"/>
            <a:chExt cx="6156" cy="3080"/>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60" cy="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Rectangle 7"/>
            <p:cNvSpPr>
              <a:spLocks/>
            </p:cNvSpPr>
            <p:nvPr/>
          </p:nvSpPr>
          <p:spPr bwMode="auto">
            <a:xfrm>
              <a:off x="4556" y="40"/>
              <a:ext cx="62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a:solidFill>
                    <a:schemeClr val="bg1"/>
                  </a:solidFill>
                  <a:latin typeface="Times New Roman" panose="02020603050405020304" pitchFamily="18" charset="0"/>
                  <a:cs typeface="Arial" panose="020B0604020202020204" pitchFamily="34" charset="0"/>
                </a:defRPr>
              </a:lvl1pPr>
              <a:lvl2pPr marL="742950" indent="-285750" eaLnBrk="0" hangingPunct="0">
                <a:defRPr>
                  <a:solidFill>
                    <a:schemeClr val="bg1"/>
                  </a:solidFill>
                  <a:latin typeface="Times New Roman" panose="02020603050405020304" pitchFamily="18" charset="0"/>
                  <a:cs typeface="Arial" panose="020B0604020202020204" pitchFamily="34" charset="0"/>
                </a:defRPr>
              </a:lvl2pPr>
              <a:lvl3pPr marL="1143000" indent="-228600" eaLnBrk="0" hangingPunct="0">
                <a:defRPr>
                  <a:solidFill>
                    <a:schemeClr val="bg1"/>
                  </a:solidFill>
                  <a:latin typeface="Times New Roman" panose="02020603050405020304" pitchFamily="18" charset="0"/>
                  <a:cs typeface="Arial" panose="020B0604020202020204" pitchFamily="34" charset="0"/>
                </a:defRPr>
              </a:lvl3pPr>
              <a:lvl4pPr marL="1600200" indent="-228600" eaLnBrk="0" hangingPunct="0">
                <a:defRPr>
                  <a:solidFill>
                    <a:schemeClr val="bg1"/>
                  </a:solidFill>
                  <a:latin typeface="Times New Roman" panose="02020603050405020304" pitchFamily="18" charset="0"/>
                  <a:cs typeface="Arial" panose="020B0604020202020204" pitchFamily="34" charset="0"/>
                </a:defRPr>
              </a:lvl4pPr>
              <a:lvl5pPr marL="2057400" indent="-228600" eaLnBrk="0" hangingPunct="0">
                <a:defRPr>
                  <a:solidFill>
                    <a:schemeClr val="bg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9pPr>
            </a:lstStyle>
            <a:p>
              <a:pPr algn="l"/>
              <a:r>
                <a:rPr kumimoji="0" lang="en-US" altLang="zh-CN" sz="1200">
                  <a:solidFill>
                    <a:srgbClr val="FFFFFF"/>
                  </a:solidFill>
                  <a:latin typeface="Comic Sans MS" panose="030F0702030302020204" pitchFamily="66" charset="0"/>
                  <a:ea typeface="宋体" panose="02010600030101010101" pitchFamily="2" charset="-122"/>
                </a:rPr>
                <a:t>Top</a:t>
              </a:r>
            </a:p>
            <a:p>
              <a:pPr algn="l"/>
              <a:r>
                <a:rPr kumimoji="0" lang="en-US" altLang="zh-CN" sz="1200">
                  <a:solidFill>
                    <a:srgbClr val="FFFFFF"/>
                  </a:solidFill>
                  <a:latin typeface="Comic Sans MS" panose="030F0702030302020204" pitchFamily="66" charset="0"/>
                  <a:ea typeface="宋体" panose="02010600030101010101" pitchFamily="2" charset="-122"/>
                </a:rPr>
                <a:t>level</a:t>
              </a:r>
              <a:endParaRPr kumimoji="0" lang="en-US" altLang="zh-CN" sz="1000" noProof="1">
                <a:solidFill>
                  <a:srgbClr val="FFFFFF"/>
                </a:solidFill>
                <a:ea typeface="宋体" panose="02010600030101010101" pitchFamily="2" charset="-122"/>
              </a:endParaRPr>
            </a:p>
            <a:p>
              <a:pPr algn="l"/>
              <a:endParaRPr kumimoji="0" lang="en-US" altLang="zh-CN" sz="1800">
                <a:solidFill>
                  <a:srgbClr val="FFFFFF"/>
                </a:solidFill>
                <a:ea typeface="宋体" panose="02010600030101010101" pitchFamily="2" charset="-122"/>
              </a:endParaRPr>
            </a:p>
          </p:txBody>
        </p:sp>
        <p:sp>
          <p:nvSpPr>
            <p:cNvPr id="8" name="Rectangle 8"/>
            <p:cNvSpPr>
              <a:spLocks/>
            </p:cNvSpPr>
            <p:nvPr/>
          </p:nvSpPr>
          <p:spPr bwMode="auto">
            <a:xfrm>
              <a:off x="4596" y="1200"/>
              <a:ext cx="15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a:solidFill>
                    <a:schemeClr val="bg1"/>
                  </a:solidFill>
                  <a:latin typeface="Times New Roman" panose="02020603050405020304" pitchFamily="18" charset="0"/>
                  <a:cs typeface="Arial" panose="020B0604020202020204" pitchFamily="34" charset="0"/>
                </a:defRPr>
              </a:lvl1pPr>
              <a:lvl2pPr marL="742950" indent="-285750" eaLnBrk="0" hangingPunct="0">
                <a:defRPr>
                  <a:solidFill>
                    <a:schemeClr val="bg1"/>
                  </a:solidFill>
                  <a:latin typeface="Times New Roman" panose="02020603050405020304" pitchFamily="18" charset="0"/>
                  <a:cs typeface="Arial" panose="020B0604020202020204" pitchFamily="34" charset="0"/>
                </a:defRPr>
              </a:lvl2pPr>
              <a:lvl3pPr marL="1143000" indent="-228600" eaLnBrk="0" hangingPunct="0">
                <a:defRPr>
                  <a:solidFill>
                    <a:schemeClr val="bg1"/>
                  </a:solidFill>
                  <a:latin typeface="Times New Roman" panose="02020603050405020304" pitchFamily="18" charset="0"/>
                  <a:cs typeface="Arial" panose="020B0604020202020204" pitchFamily="34" charset="0"/>
                </a:defRPr>
              </a:lvl3pPr>
              <a:lvl4pPr marL="1600200" indent="-228600" eaLnBrk="0" hangingPunct="0">
                <a:defRPr>
                  <a:solidFill>
                    <a:schemeClr val="bg1"/>
                  </a:solidFill>
                  <a:latin typeface="Times New Roman" panose="02020603050405020304" pitchFamily="18" charset="0"/>
                  <a:cs typeface="Arial" panose="020B0604020202020204" pitchFamily="34" charset="0"/>
                </a:defRPr>
              </a:lvl4pPr>
              <a:lvl5pPr marL="2057400" indent="-228600" eaLnBrk="0" hangingPunct="0">
                <a:defRPr>
                  <a:solidFill>
                    <a:schemeClr val="bg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9pPr>
            </a:lstStyle>
            <a:p>
              <a:pPr algn="l"/>
              <a:r>
                <a:rPr kumimoji="0" lang="en-US" altLang="zh-CN" sz="1200">
                  <a:solidFill>
                    <a:srgbClr val="FFFFFF"/>
                  </a:solidFill>
                  <a:latin typeface="Comic Sans MS" panose="030F0702030302020204" pitchFamily="66" charset="0"/>
                  <a:ea typeface="宋体" panose="02010600030101010101" pitchFamily="2" charset="-122"/>
                </a:rPr>
                <a:t>First level of</a:t>
              </a:r>
            </a:p>
            <a:p>
              <a:pPr algn="l"/>
              <a:r>
                <a:rPr kumimoji="0" lang="en-US" altLang="zh-CN" sz="1200">
                  <a:solidFill>
                    <a:srgbClr val="FFFFFF"/>
                  </a:solidFill>
                  <a:latin typeface="Comic Sans MS" panose="030F0702030302020204" pitchFamily="66" charset="0"/>
                  <a:ea typeface="宋体" panose="02010600030101010101" pitchFamily="2" charset="-122"/>
                </a:rPr>
                <a:t>decomposition</a:t>
              </a:r>
              <a:endParaRPr kumimoji="0" lang="en-US" altLang="zh-CN" sz="1000" noProof="1">
                <a:solidFill>
                  <a:srgbClr val="FFFFFF"/>
                </a:solidFill>
                <a:ea typeface="宋体" panose="02010600030101010101" pitchFamily="2" charset="-122"/>
              </a:endParaRPr>
            </a:p>
            <a:p>
              <a:pPr algn="l"/>
              <a:endParaRPr kumimoji="0" lang="en-US" altLang="zh-CN" sz="1800">
                <a:solidFill>
                  <a:srgbClr val="FFFFFF"/>
                </a:solidFill>
                <a:ea typeface="宋体" panose="02010600030101010101" pitchFamily="2" charset="-122"/>
              </a:endParaRPr>
            </a:p>
          </p:txBody>
        </p:sp>
        <p:sp>
          <p:nvSpPr>
            <p:cNvPr id="9" name="Rectangle 9"/>
            <p:cNvSpPr>
              <a:spLocks/>
            </p:cNvSpPr>
            <p:nvPr/>
          </p:nvSpPr>
          <p:spPr bwMode="auto">
            <a:xfrm>
              <a:off x="4596" y="2400"/>
              <a:ext cx="15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a:solidFill>
                    <a:schemeClr val="bg1"/>
                  </a:solidFill>
                  <a:latin typeface="Times New Roman" panose="02020603050405020304" pitchFamily="18" charset="0"/>
                  <a:cs typeface="Arial" panose="020B0604020202020204" pitchFamily="34" charset="0"/>
                </a:defRPr>
              </a:lvl1pPr>
              <a:lvl2pPr marL="742950" indent="-285750" eaLnBrk="0" hangingPunct="0">
                <a:defRPr>
                  <a:solidFill>
                    <a:schemeClr val="bg1"/>
                  </a:solidFill>
                  <a:latin typeface="Times New Roman" panose="02020603050405020304" pitchFamily="18" charset="0"/>
                  <a:cs typeface="Arial" panose="020B0604020202020204" pitchFamily="34" charset="0"/>
                </a:defRPr>
              </a:lvl2pPr>
              <a:lvl3pPr marL="1143000" indent="-228600" eaLnBrk="0" hangingPunct="0">
                <a:defRPr>
                  <a:solidFill>
                    <a:schemeClr val="bg1"/>
                  </a:solidFill>
                  <a:latin typeface="Times New Roman" panose="02020603050405020304" pitchFamily="18" charset="0"/>
                  <a:cs typeface="Arial" panose="020B0604020202020204" pitchFamily="34" charset="0"/>
                </a:defRPr>
              </a:lvl3pPr>
              <a:lvl4pPr marL="1600200" indent="-228600" eaLnBrk="0" hangingPunct="0">
                <a:defRPr>
                  <a:solidFill>
                    <a:schemeClr val="bg1"/>
                  </a:solidFill>
                  <a:latin typeface="Times New Roman" panose="02020603050405020304" pitchFamily="18" charset="0"/>
                  <a:cs typeface="Arial" panose="020B0604020202020204" pitchFamily="34" charset="0"/>
                </a:defRPr>
              </a:lvl4pPr>
              <a:lvl5pPr marL="2057400" indent="-228600" eaLnBrk="0" hangingPunct="0">
                <a:defRPr>
                  <a:solidFill>
                    <a:schemeClr val="bg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9pPr>
            </a:lstStyle>
            <a:p>
              <a:pPr algn="l"/>
              <a:r>
                <a:rPr kumimoji="0" lang="en-US" altLang="zh-CN" sz="1200">
                  <a:solidFill>
                    <a:srgbClr val="FFFFFF"/>
                  </a:solidFill>
                  <a:latin typeface="Comic Sans MS" panose="030F0702030302020204" pitchFamily="66" charset="0"/>
                  <a:ea typeface="宋体" panose="02010600030101010101" pitchFamily="2" charset="-122"/>
                </a:rPr>
                <a:t>Second level of</a:t>
              </a:r>
            </a:p>
            <a:p>
              <a:pPr algn="l"/>
              <a:r>
                <a:rPr kumimoji="0" lang="en-US" altLang="zh-CN" sz="1200">
                  <a:solidFill>
                    <a:srgbClr val="FFFFFF"/>
                  </a:solidFill>
                  <a:latin typeface="Comic Sans MS" panose="030F0702030302020204" pitchFamily="66" charset="0"/>
                  <a:ea typeface="宋体" panose="02010600030101010101" pitchFamily="2" charset="-122"/>
                </a:rPr>
                <a:t>decomposition</a:t>
              </a:r>
              <a:endParaRPr kumimoji="0" lang="en-US" altLang="zh-CN" sz="1200" noProof="1">
                <a:solidFill>
                  <a:srgbClr val="FFFFFF"/>
                </a:solidFill>
                <a:ea typeface="宋体" panose="02010600030101010101" pitchFamily="2" charset="-122"/>
              </a:endParaRPr>
            </a:p>
            <a:p>
              <a:pPr algn="l"/>
              <a:endParaRPr kumimoji="0" lang="en-US" altLang="zh-CN" sz="1800">
                <a:solidFill>
                  <a:srgbClr val="FFFFFF"/>
                </a:solidFill>
                <a:ea typeface="宋体" panose="02010600030101010101" pitchFamily="2"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E6C4165E-6256-4EB8-9F7D-4C2C0D36E490}" type="slidenum">
              <a:rPr lang="en-US" altLang="zh-CN" smtClean="0">
                <a:ea typeface="宋体" charset="-122"/>
              </a:rPr>
              <a:pPr/>
              <a:t>14</a:t>
            </a:fld>
            <a:endParaRPr lang="en-US" altLang="zh-CN">
              <a:ea typeface="宋体" charset="-122"/>
            </a:endParaRPr>
          </a:p>
        </p:txBody>
      </p:sp>
      <p:sp>
        <p:nvSpPr>
          <p:cNvPr id="15363" name="Rectangle 4"/>
          <p:cNvSpPr>
            <a:spLocks noChangeArrowheads="1"/>
          </p:cNvSpPr>
          <p:nvPr/>
        </p:nvSpPr>
        <p:spPr bwMode="auto">
          <a:xfrm>
            <a:off x="323850" y="0"/>
            <a:ext cx="8820150" cy="68580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6438" name="Text Box 6"/>
          <p:cNvSpPr txBox="1">
            <a:spLocks noChangeArrowheads="1"/>
          </p:cNvSpPr>
          <p:nvPr/>
        </p:nvSpPr>
        <p:spPr bwMode="auto">
          <a:xfrm>
            <a:off x="430213" y="188913"/>
            <a:ext cx="8534400" cy="1825625"/>
          </a:xfrm>
          <a:prstGeom prst="rect">
            <a:avLst/>
          </a:prstGeom>
          <a:noFill/>
          <a:ln w="25400">
            <a:solidFill>
              <a:srgbClr val="800080"/>
            </a:solidFill>
            <a:miter lim="800000"/>
            <a:headEnd/>
            <a:tailEnd/>
          </a:ln>
        </p:spPr>
        <p:txBody>
          <a:bodyPr>
            <a:spAutoFit/>
          </a:bodyPr>
          <a:lstStyle/>
          <a:p>
            <a:pPr algn="l">
              <a:spcBef>
                <a:spcPct val="50000"/>
              </a:spcBef>
            </a:pPr>
            <a:r>
              <a:rPr lang="en-US" altLang="zh-CN" sz="2800" b="1">
                <a:solidFill>
                  <a:srgbClr val="0000FF"/>
                </a:solidFill>
                <a:latin typeface="Times New Roman" pitchFamily="18" charset="0"/>
              </a:rPr>
              <a:t>Modular </a:t>
            </a:r>
            <a:r>
              <a:rPr lang="en-US" altLang="zh-CN" sz="2800" b="1">
                <a:latin typeface="Times New Roman" pitchFamily="18" charset="0"/>
              </a:rPr>
              <a:t>: when each activity of the system is performed by exactly one component, and when inputs and outputs of each components are well-defined, a system is modular.</a:t>
            </a:r>
          </a:p>
        </p:txBody>
      </p:sp>
      <p:sp>
        <p:nvSpPr>
          <p:cNvPr id="146439" name="Text Box 7"/>
          <p:cNvSpPr txBox="1">
            <a:spLocks noChangeArrowheads="1"/>
          </p:cNvSpPr>
          <p:nvPr/>
        </p:nvSpPr>
        <p:spPr bwMode="auto">
          <a:xfrm>
            <a:off x="468313" y="2092325"/>
            <a:ext cx="8496300" cy="1577975"/>
          </a:xfrm>
          <a:prstGeom prst="rect">
            <a:avLst/>
          </a:prstGeom>
          <a:noFill/>
          <a:ln w="25400">
            <a:solidFill>
              <a:srgbClr val="800080"/>
            </a:solidFill>
            <a:miter lim="800000"/>
            <a:headEnd/>
            <a:tailEnd/>
          </a:ln>
        </p:spPr>
        <p:txBody>
          <a:bodyPr>
            <a:spAutoFit/>
          </a:bodyPr>
          <a:lstStyle/>
          <a:p>
            <a:pPr algn="l">
              <a:spcBef>
                <a:spcPct val="50000"/>
              </a:spcBef>
            </a:pPr>
            <a:r>
              <a:rPr lang="en-US" altLang="zh-CN">
                <a:latin typeface="Times New Roman" pitchFamily="18" charset="0"/>
              </a:rPr>
              <a:t>C(x): complexity of problem x;         E(x): effort to solve x</a:t>
            </a:r>
          </a:p>
          <a:p>
            <a:pPr algn="l">
              <a:spcBef>
                <a:spcPct val="50000"/>
              </a:spcBef>
            </a:pPr>
            <a:r>
              <a:rPr lang="en-US" altLang="zh-CN">
                <a:latin typeface="Times New Roman" pitchFamily="18" charset="0"/>
              </a:rPr>
              <a:t>If C(p1)&gt;C(p2)          then    E(p1)&gt;E(p2)</a:t>
            </a:r>
          </a:p>
          <a:p>
            <a:pPr algn="l">
              <a:spcBef>
                <a:spcPct val="50000"/>
              </a:spcBef>
            </a:pPr>
            <a:r>
              <a:rPr lang="en-US" altLang="zh-CN">
                <a:latin typeface="Times New Roman" pitchFamily="18" charset="0"/>
              </a:rPr>
              <a:t>C(p1+p2)&gt;C(p1)+C(p2)</a:t>
            </a:r>
          </a:p>
        </p:txBody>
      </p:sp>
      <p:grpSp>
        <p:nvGrpSpPr>
          <p:cNvPr id="2" name="Group 8"/>
          <p:cNvGrpSpPr>
            <a:grpSpLocks/>
          </p:cNvGrpSpPr>
          <p:nvPr/>
        </p:nvGrpSpPr>
        <p:grpSpPr bwMode="auto">
          <a:xfrm>
            <a:off x="3886200" y="3187700"/>
            <a:ext cx="4419600" cy="457200"/>
            <a:chOff x="2448" y="1824"/>
            <a:chExt cx="2784" cy="288"/>
          </a:xfrm>
        </p:grpSpPr>
        <p:sp>
          <p:nvSpPr>
            <p:cNvPr id="15394" name="AutoShape 9"/>
            <p:cNvSpPr>
              <a:spLocks noChangeArrowheads="1"/>
            </p:cNvSpPr>
            <p:nvPr/>
          </p:nvSpPr>
          <p:spPr bwMode="auto">
            <a:xfrm>
              <a:off x="2448" y="1920"/>
              <a:ext cx="528" cy="144"/>
            </a:xfrm>
            <a:prstGeom prst="rightArrow">
              <a:avLst>
                <a:gd name="adj1" fmla="val 50000"/>
                <a:gd name="adj2" fmla="val 91667"/>
              </a:avLst>
            </a:prstGeom>
            <a:noFill/>
            <a:ln w="25400">
              <a:solidFill>
                <a:schemeClr val="tx1"/>
              </a:solidFill>
              <a:miter lim="800000"/>
              <a:headEnd/>
              <a:tailEnd/>
            </a:ln>
          </p:spPr>
          <p:txBody>
            <a:bodyPr wrap="none" anchor="ctr"/>
            <a:lstStyle/>
            <a:p>
              <a:endParaRPr lang="zh-CN" altLang="en-US"/>
            </a:p>
          </p:txBody>
        </p:sp>
        <p:sp>
          <p:nvSpPr>
            <p:cNvPr id="15395" name="Text Box 10"/>
            <p:cNvSpPr txBox="1">
              <a:spLocks noChangeArrowheads="1"/>
            </p:cNvSpPr>
            <p:nvPr/>
          </p:nvSpPr>
          <p:spPr bwMode="auto">
            <a:xfrm>
              <a:off x="3120" y="1824"/>
              <a:ext cx="2112" cy="288"/>
            </a:xfrm>
            <a:prstGeom prst="rect">
              <a:avLst/>
            </a:prstGeom>
            <a:noFill/>
            <a:ln w="25400">
              <a:noFill/>
              <a:miter lim="800000"/>
              <a:headEnd/>
              <a:tailEnd/>
            </a:ln>
          </p:spPr>
          <p:txBody>
            <a:bodyPr>
              <a:spAutoFit/>
            </a:bodyPr>
            <a:lstStyle/>
            <a:p>
              <a:pPr algn="l">
                <a:spcBef>
                  <a:spcPct val="50000"/>
                </a:spcBef>
              </a:pPr>
              <a:r>
                <a:rPr lang="en-US" altLang="zh-CN">
                  <a:latin typeface="Times New Roman" pitchFamily="18" charset="0"/>
                </a:rPr>
                <a:t>E(p1+p2)&gt;E(p1)+E(p2)</a:t>
              </a:r>
            </a:p>
          </p:txBody>
        </p:sp>
      </p:grpSp>
      <p:grpSp>
        <p:nvGrpSpPr>
          <p:cNvPr id="3" name="Group 11"/>
          <p:cNvGrpSpPr>
            <a:grpSpLocks/>
          </p:cNvGrpSpPr>
          <p:nvPr/>
        </p:nvGrpSpPr>
        <p:grpSpPr bwMode="auto">
          <a:xfrm>
            <a:off x="898525" y="3716338"/>
            <a:ext cx="6829425" cy="3130550"/>
            <a:chOff x="426" y="2122"/>
            <a:chExt cx="3907" cy="2041"/>
          </a:xfrm>
        </p:grpSpPr>
        <p:sp>
          <p:nvSpPr>
            <p:cNvPr id="146444" name="Rectangle 12"/>
            <p:cNvSpPr>
              <a:spLocks noChangeArrowheads="1"/>
            </p:cNvSpPr>
            <p:nvPr/>
          </p:nvSpPr>
          <p:spPr bwMode="auto">
            <a:xfrm>
              <a:off x="426" y="2398"/>
              <a:ext cx="775" cy="416"/>
            </a:xfrm>
            <a:prstGeom prst="rect">
              <a:avLst/>
            </a:prstGeom>
            <a:noFill/>
            <a:ln w="25400">
              <a:noFill/>
              <a:miter lim="800000"/>
              <a:headEnd/>
              <a:tailEnd/>
            </a:ln>
            <a:effectLst/>
          </p:spPr>
          <p:txBody>
            <a:bodyPr wrap="none" lIns="90487" tIns="44450" rIns="90487" bIns="44450">
              <a:spAutoFit/>
            </a:bodyPr>
            <a:lstStyle/>
            <a:p>
              <a:pPr algn="l" eaLnBrk="0" hangingPunct="0">
                <a:defRPr/>
              </a:pPr>
              <a:r>
                <a:rPr kumimoji="0" lang="en-US" altLang="zh-CN" sz="1800" b="1">
                  <a:solidFill>
                    <a:schemeClr val="bg1"/>
                  </a:solidFill>
                  <a:effectLst>
                    <a:outerShdw blurRad="38100" dist="38100" dir="2700000" algn="tl">
                      <a:srgbClr val="C0C0C0"/>
                    </a:outerShdw>
                  </a:effectLst>
                  <a:latin typeface="Helvetica" charset="0"/>
                  <a:ea typeface="宋体" pitchFamily="2" charset="-122"/>
                </a:rPr>
                <a:t>      </a:t>
              </a:r>
              <a:r>
                <a:rPr kumimoji="0" lang="en-US" altLang="zh-CN" sz="1800" b="1">
                  <a:latin typeface="Comic Sans MS" pitchFamily="66" charset="0"/>
                  <a:ea typeface="宋体" pitchFamily="2" charset="-122"/>
                </a:rPr>
                <a:t>cost of</a:t>
              </a:r>
            </a:p>
            <a:p>
              <a:pPr algn="l" eaLnBrk="0" hangingPunct="0">
                <a:defRPr/>
              </a:pPr>
              <a:endParaRPr kumimoji="0" lang="en-US" altLang="zh-CN" sz="1800" b="1">
                <a:latin typeface="Comic Sans MS" pitchFamily="66" charset="0"/>
                <a:ea typeface="宋体" pitchFamily="2" charset="-122"/>
              </a:endParaRPr>
            </a:p>
          </p:txBody>
        </p:sp>
        <p:grpSp>
          <p:nvGrpSpPr>
            <p:cNvPr id="15385" name="Group 13"/>
            <p:cNvGrpSpPr>
              <a:grpSpLocks/>
            </p:cNvGrpSpPr>
            <p:nvPr/>
          </p:nvGrpSpPr>
          <p:grpSpPr bwMode="auto">
            <a:xfrm>
              <a:off x="426" y="2122"/>
              <a:ext cx="3907" cy="2041"/>
              <a:chOff x="426" y="2122"/>
              <a:chExt cx="3907" cy="2041"/>
            </a:xfrm>
          </p:grpSpPr>
          <p:sp>
            <p:nvSpPr>
              <p:cNvPr id="146446" name="Rectangle 14"/>
              <p:cNvSpPr>
                <a:spLocks noChangeArrowheads="1"/>
              </p:cNvSpPr>
              <p:nvPr/>
            </p:nvSpPr>
            <p:spPr bwMode="auto">
              <a:xfrm>
                <a:off x="426" y="2526"/>
                <a:ext cx="808" cy="416"/>
              </a:xfrm>
              <a:prstGeom prst="rect">
                <a:avLst/>
              </a:prstGeom>
              <a:noFill/>
              <a:ln w="25400">
                <a:noFill/>
                <a:miter lim="800000"/>
                <a:headEnd/>
                <a:tailEnd/>
              </a:ln>
              <a:effectLst/>
            </p:spPr>
            <p:txBody>
              <a:bodyPr wrap="none" lIns="90487" tIns="44450" rIns="90487" bIns="44450">
                <a:spAutoFit/>
              </a:bodyPr>
              <a:lstStyle/>
              <a:p>
                <a:pPr algn="l" eaLnBrk="0" hangingPunct="0">
                  <a:defRPr/>
                </a:pPr>
                <a:r>
                  <a:rPr kumimoji="0" lang="en-US" altLang="zh-CN" sz="1800" b="1">
                    <a:solidFill>
                      <a:schemeClr val="bg1"/>
                    </a:solidFill>
                    <a:effectLst>
                      <a:outerShdw blurRad="38100" dist="38100" dir="2700000" algn="tl">
                        <a:srgbClr val="C0C0C0"/>
                      </a:outerShdw>
                    </a:effectLst>
                    <a:latin typeface="Helvetica" charset="0"/>
                    <a:ea typeface="宋体" pitchFamily="2" charset="-122"/>
                  </a:rPr>
                  <a:t>    </a:t>
                </a:r>
                <a:r>
                  <a:rPr kumimoji="0" lang="en-US" altLang="zh-CN" sz="1800" b="1">
                    <a:latin typeface="Comic Sans MS" pitchFamily="66" charset="0"/>
                    <a:ea typeface="宋体" pitchFamily="2" charset="-122"/>
                  </a:rPr>
                  <a:t>software</a:t>
                </a:r>
              </a:p>
              <a:p>
                <a:pPr algn="l" eaLnBrk="0" hangingPunct="0">
                  <a:defRPr/>
                </a:pPr>
                <a:endParaRPr kumimoji="0" lang="en-US" altLang="zh-CN" sz="1800" b="1">
                  <a:latin typeface="Comic Sans MS" pitchFamily="66" charset="0"/>
                  <a:ea typeface="宋体" pitchFamily="2" charset="-122"/>
                </a:endParaRPr>
              </a:p>
            </p:txBody>
          </p:sp>
          <p:sp>
            <p:nvSpPr>
              <p:cNvPr id="15387" name="Rectangle 15"/>
              <p:cNvSpPr>
                <a:spLocks noChangeArrowheads="1"/>
              </p:cNvSpPr>
              <p:nvPr/>
            </p:nvSpPr>
            <p:spPr bwMode="auto">
              <a:xfrm>
                <a:off x="3042" y="3926"/>
                <a:ext cx="1291" cy="237"/>
              </a:xfrm>
              <a:prstGeom prst="rect">
                <a:avLst/>
              </a:prstGeom>
              <a:noFill/>
              <a:ln w="25400">
                <a:noFill/>
                <a:miter lim="800000"/>
                <a:headEnd/>
                <a:tailEnd/>
              </a:ln>
            </p:spPr>
            <p:txBody>
              <a:bodyPr wrap="none" lIns="90487" tIns="44450" rIns="90487" bIns="44450">
                <a:spAutoFit/>
              </a:bodyPr>
              <a:lstStyle/>
              <a:p>
                <a:pPr algn="l" eaLnBrk="0" hangingPunct="0"/>
                <a:r>
                  <a:rPr kumimoji="0" lang="en-US" altLang="zh-CN" sz="1800" b="1">
                    <a:latin typeface="Comic Sans MS" pitchFamily="66" charset="0"/>
                  </a:rPr>
                  <a:t>number of modules</a:t>
                </a:r>
              </a:p>
            </p:txBody>
          </p:sp>
          <p:grpSp>
            <p:nvGrpSpPr>
              <p:cNvPr id="15388" name="Group 16"/>
              <p:cNvGrpSpPr>
                <a:grpSpLocks/>
              </p:cNvGrpSpPr>
              <p:nvPr/>
            </p:nvGrpSpPr>
            <p:grpSpPr bwMode="auto">
              <a:xfrm>
                <a:off x="1315" y="3843"/>
                <a:ext cx="2945" cy="72"/>
                <a:chOff x="1744" y="2971"/>
                <a:chExt cx="2945" cy="72"/>
              </a:xfrm>
            </p:grpSpPr>
            <p:sp>
              <p:nvSpPr>
                <p:cNvPr id="15392" name="Freeform 17"/>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15393" name="Line 18"/>
                <p:cNvSpPr>
                  <a:spLocks noChangeShapeType="1"/>
                </p:cNvSpPr>
                <p:nvPr/>
              </p:nvSpPr>
              <p:spPr bwMode="auto">
                <a:xfrm>
                  <a:off x="1744" y="3013"/>
                  <a:ext cx="2760" cy="0"/>
                </a:xfrm>
                <a:prstGeom prst="line">
                  <a:avLst/>
                </a:prstGeom>
                <a:noFill/>
                <a:ln w="50800">
                  <a:solidFill>
                    <a:schemeClr val="tx1"/>
                  </a:solidFill>
                  <a:round/>
                  <a:headEnd/>
                  <a:tailEnd/>
                </a:ln>
              </p:spPr>
              <p:txBody>
                <a:bodyPr wrap="none" anchor="ctr"/>
                <a:lstStyle/>
                <a:p>
                  <a:endParaRPr lang="zh-CN" altLang="en-US"/>
                </a:p>
              </p:txBody>
            </p:sp>
          </p:grpSp>
          <p:grpSp>
            <p:nvGrpSpPr>
              <p:cNvPr id="15389" name="Group 19"/>
              <p:cNvGrpSpPr>
                <a:grpSpLocks/>
              </p:cNvGrpSpPr>
              <p:nvPr/>
            </p:nvGrpSpPr>
            <p:grpSpPr bwMode="auto">
              <a:xfrm>
                <a:off x="1267" y="2122"/>
                <a:ext cx="81" cy="1756"/>
                <a:chOff x="1696" y="1250"/>
                <a:chExt cx="81" cy="1756"/>
              </a:xfrm>
            </p:grpSpPr>
            <p:sp>
              <p:nvSpPr>
                <p:cNvPr id="15390" name="Freeform 20"/>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15391" name="Line 21"/>
                <p:cNvSpPr>
                  <a:spLocks noChangeShapeType="1"/>
                </p:cNvSpPr>
                <p:nvPr/>
              </p:nvSpPr>
              <p:spPr bwMode="auto">
                <a:xfrm flipV="1">
                  <a:off x="1744" y="1399"/>
                  <a:ext cx="0" cy="1607"/>
                </a:xfrm>
                <a:prstGeom prst="line">
                  <a:avLst/>
                </a:prstGeom>
                <a:noFill/>
                <a:ln w="50800">
                  <a:solidFill>
                    <a:schemeClr val="tx1"/>
                  </a:solidFill>
                  <a:round/>
                  <a:headEnd/>
                  <a:tailEnd/>
                </a:ln>
              </p:spPr>
              <p:txBody>
                <a:bodyPr wrap="none" anchor="ctr"/>
                <a:lstStyle/>
                <a:p>
                  <a:endParaRPr lang="zh-CN" altLang="en-US"/>
                </a:p>
              </p:txBody>
            </p:sp>
          </p:grpSp>
        </p:grpSp>
      </p:grpSp>
      <p:sp>
        <p:nvSpPr>
          <p:cNvPr id="146454" name="Arc 22"/>
          <p:cNvSpPr>
            <a:spLocks/>
          </p:cNvSpPr>
          <p:nvPr/>
        </p:nvSpPr>
        <p:spPr bwMode="auto">
          <a:xfrm flipH="1" flipV="1">
            <a:off x="2862263" y="4108450"/>
            <a:ext cx="3581400" cy="2057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grpSp>
        <p:nvGrpSpPr>
          <p:cNvPr id="7" name="Group 23"/>
          <p:cNvGrpSpPr>
            <a:grpSpLocks/>
          </p:cNvGrpSpPr>
          <p:nvPr/>
        </p:nvGrpSpPr>
        <p:grpSpPr bwMode="auto">
          <a:xfrm>
            <a:off x="2982913" y="4108450"/>
            <a:ext cx="5334000" cy="2057400"/>
            <a:chOff x="1680" y="2400"/>
            <a:chExt cx="3360" cy="1296"/>
          </a:xfrm>
        </p:grpSpPr>
        <p:sp>
          <p:nvSpPr>
            <p:cNvPr id="15381" name="Rectangle 24"/>
            <p:cNvSpPr>
              <a:spLocks noChangeArrowheads="1"/>
            </p:cNvSpPr>
            <p:nvPr/>
          </p:nvSpPr>
          <p:spPr bwMode="auto">
            <a:xfrm>
              <a:off x="4178" y="2814"/>
              <a:ext cx="862" cy="575"/>
            </a:xfrm>
            <a:prstGeom prst="rect">
              <a:avLst/>
            </a:prstGeom>
            <a:noFill/>
            <a:ln w="25400">
              <a:noFill/>
              <a:miter lim="800000"/>
              <a:headEnd/>
              <a:tailEnd/>
            </a:ln>
          </p:spPr>
          <p:txBody>
            <a:bodyPr wrap="none" lIns="90487" tIns="44450" rIns="90487" bIns="44450">
              <a:spAutoFit/>
            </a:bodyPr>
            <a:lstStyle/>
            <a:p>
              <a:pPr eaLnBrk="0" hangingPunct="0"/>
              <a:r>
                <a:rPr kumimoji="0" lang="en-US" altLang="zh-CN" sz="1800" b="1">
                  <a:latin typeface="Comic Sans MS" pitchFamily="66" charset="0"/>
                </a:rPr>
                <a:t>module</a:t>
              </a:r>
            </a:p>
            <a:p>
              <a:pPr eaLnBrk="0" hangingPunct="0"/>
              <a:r>
                <a:rPr kumimoji="0" lang="en-US" altLang="zh-CN" sz="1800" b="1">
                  <a:latin typeface="Comic Sans MS" pitchFamily="66" charset="0"/>
                </a:rPr>
                <a:t>integration</a:t>
              </a:r>
            </a:p>
            <a:p>
              <a:pPr eaLnBrk="0" hangingPunct="0"/>
              <a:r>
                <a:rPr kumimoji="0" lang="en-US" altLang="zh-CN" sz="1800" b="1">
                  <a:latin typeface="Comic Sans MS" pitchFamily="66" charset="0"/>
                </a:rPr>
                <a:t>cost</a:t>
              </a:r>
            </a:p>
          </p:txBody>
        </p:sp>
        <p:sp>
          <p:nvSpPr>
            <p:cNvPr id="15382" name="Arc 25"/>
            <p:cNvSpPr>
              <a:spLocks/>
            </p:cNvSpPr>
            <p:nvPr/>
          </p:nvSpPr>
          <p:spPr bwMode="auto">
            <a:xfrm flipV="1">
              <a:off x="1680" y="2400"/>
              <a:ext cx="2256" cy="12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sp>
          <p:nvSpPr>
            <p:cNvPr id="15383" name="Line 26"/>
            <p:cNvSpPr>
              <a:spLocks noChangeShapeType="1"/>
            </p:cNvSpPr>
            <p:nvPr/>
          </p:nvSpPr>
          <p:spPr bwMode="auto">
            <a:xfrm flipH="1" flipV="1">
              <a:off x="3888" y="2784"/>
              <a:ext cx="432" cy="192"/>
            </a:xfrm>
            <a:prstGeom prst="line">
              <a:avLst/>
            </a:prstGeom>
            <a:noFill/>
            <a:ln w="25400">
              <a:solidFill>
                <a:schemeClr val="tx1"/>
              </a:solidFill>
              <a:round/>
              <a:headEnd/>
              <a:tailEnd/>
            </a:ln>
          </p:spPr>
          <p:txBody>
            <a:bodyPr/>
            <a:lstStyle/>
            <a:p>
              <a:endParaRPr lang="zh-CN" altLang="en-US"/>
            </a:p>
          </p:txBody>
        </p:sp>
      </p:grpSp>
      <p:grpSp>
        <p:nvGrpSpPr>
          <p:cNvPr id="8" name="Group 27"/>
          <p:cNvGrpSpPr>
            <a:grpSpLocks/>
          </p:cNvGrpSpPr>
          <p:nvPr/>
        </p:nvGrpSpPr>
        <p:grpSpPr bwMode="auto">
          <a:xfrm>
            <a:off x="1108075" y="5084763"/>
            <a:ext cx="3895725" cy="1905000"/>
            <a:chOff x="570" y="3072"/>
            <a:chExt cx="2454" cy="1200"/>
          </a:xfrm>
        </p:grpSpPr>
        <p:sp>
          <p:nvSpPr>
            <p:cNvPr id="15375" name="Rectangle 28"/>
            <p:cNvSpPr>
              <a:spLocks noChangeArrowheads="1"/>
            </p:cNvSpPr>
            <p:nvPr/>
          </p:nvSpPr>
          <p:spPr bwMode="auto">
            <a:xfrm>
              <a:off x="570" y="3870"/>
              <a:ext cx="1165" cy="402"/>
            </a:xfrm>
            <a:prstGeom prst="rect">
              <a:avLst/>
            </a:prstGeom>
            <a:noFill/>
            <a:ln w="25400">
              <a:noFill/>
              <a:miter lim="800000"/>
              <a:headEnd/>
              <a:tailEnd/>
            </a:ln>
          </p:spPr>
          <p:txBody>
            <a:bodyPr wrap="none" lIns="90487" tIns="44450" rIns="90487" bIns="44450">
              <a:spAutoFit/>
            </a:bodyPr>
            <a:lstStyle/>
            <a:p>
              <a:pPr algn="l" eaLnBrk="0" hangingPunct="0"/>
              <a:r>
                <a:rPr kumimoji="0" lang="en-US" altLang="zh-CN" sz="1800" b="1">
                  <a:latin typeface="Comic Sans MS" pitchFamily="66" charset="0"/>
                </a:rPr>
                <a:t>optimal number</a:t>
              </a:r>
            </a:p>
            <a:p>
              <a:pPr algn="l" eaLnBrk="0" hangingPunct="0"/>
              <a:endParaRPr kumimoji="0" lang="en-US" altLang="zh-CN" sz="1800" b="1">
                <a:latin typeface="Comic Sans MS" pitchFamily="66" charset="0"/>
              </a:endParaRPr>
            </a:p>
          </p:txBody>
        </p:sp>
        <p:grpSp>
          <p:nvGrpSpPr>
            <p:cNvPr id="15376" name="Group 29"/>
            <p:cNvGrpSpPr>
              <a:grpSpLocks/>
            </p:cNvGrpSpPr>
            <p:nvPr/>
          </p:nvGrpSpPr>
          <p:grpSpPr bwMode="auto">
            <a:xfrm>
              <a:off x="1033" y="3072"/>
              <a:ext cx="1991" cy="1162"/>
              <a:chOff x="1033" y="3072"/>
              <a:chExt cx="1991" cy="1162"/>
            </a:xfrm>
          </p:grpSpPr>
          <p:sp>
            <p:nvSpPr>
              <p:cNvPr id="146462" name="Rectangle 30"/>
              <p:cNvSpPr>
                <a:spLocks noChangeArrowheads="1"/>
              </p:cNvSpPr>
              <p:nvPr/>
            </p:nvSpPr>
            <p:spPr bwMode="auto">
              <a:xfrm>
                <a:off x="1033" y="4005"/>
                <a:ext cx="983" cy="229"/>
              </a:xfrm>
              <a:prstGeom prst="rect">
                <a:avLst/>
              </a:prstGeom>
              <a:noFill/>
              <a:ln w="25400">
                <a:noFill/>
                <a:miter lim="800000"/>
                <a:headEnd/>
                <a:tailEnd/>
              </a:ln>
              <a:effectLst/>
            </p:spPr>
            <p:txBody>
              <a:bodyPr wrap="none" lIns="90487" tIns="44450" rIns="90487" bIns="44450">
                <a:spAutoFit/>
              </a:bodyPr>
              <a:lstStyle/>
              <a:p>
                <a:pPr algn="l" eaLnBrk="0" hangingPunct="0">
                  <a:defRPr/>
                </a:pPr>
                <a:r>
                  <a:rPr kumimoji="0" lang="en-US" altLang="zh-CN" sz="1800" b="1">
                    <a:solidFill>
                      <a:schemeClr val="bg1"/>
                    </a:solidFill>
                    <a:effectLst>
                      <a:outerShdw blurRad="38100" dist="38100" dir="2700000" algn="tl">
                        <a:srgbClr val="C0C0C0"/>
                      </a:outerShdw>
                    </a:effectLst>
                    <a:latin typeface="Helvetica" charset="0"/>
                    <a:ea typeface="宋体" pitchFamily="2" charset="-122"/>
                  </a:rPr>
                  <a:t>   </a:t>
                </a:r>
                <a:r>
                  <a:rPr kumimoji="0" lang="en-US" altLang="zh-CN" sz="1800" b="1">
                    <a:latin typeface="Comic Sans MS" pitchFamily="66" charset="0"/>
                    <a:ea typeface="宋体" pitchFamily="2" charset="-122"/>
                  </a:rPr>
                  <a:t>of modules</a:t>
                </a:r>
              </a:p>
            </p:txBody>
          </p:sp>
          <p:sp>
            <p:nvSpPr>
              <p:cNvPr id="15378" name="Arc 31"/>
              <p:cNvSpPr>
                <a:spLocks/>
              </p:cNvSpPr>
              <p:nvPr/>
            </p:nvSpPr>
            <p:spPr bwMode="auto">
              <a:xfrm>
                <a:off x="2032" y="3957"/>
                <a:ext cx="752" cy="206"/>
              </a:xfrm>
              <a:custGeom>
                <a:avLst/>
                <a:gdLst>
                  <a:gd name="T0" fmla="*/ 0 w 21600"/>
                  <a:gd name="T1" fmla="*/ 0 h 21705"/>
                  <a:gd name="T2" fmla="*/ 0 w 21600"/>
                  <a:gd name="T3" fmla="*/ 0 h 21705"/>
                  <a:gd name="T4" fmla="*/ 0 w 21600"/>
                  <a:gd name="T5" fmla="*/ 0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close/>
                  </a:path>
                </a:pathLst>
              </a:custGeom>
              <a:noFill/>
              <a:ln w="25400" cap="rnd">
                <a:solidFill>
                  <a:schemeClr val="tx1"/>
                </a:solidFill>
                <a:round/>
                <a:headEnd type="triangle" w="med" len="med"/>
                <a:tailEnd/>
              </a:ln>
            </p:spPr>
            <p:txBody>
              <a:bodyPr wrap="none" anchor="ctr"/>
              <a:lstStyle/>
              <a:p>
                <a:endParaRPr lang="zh-CN" altLang="en-US"/>
              </a:p>
            </p:txBody>
          </p:sp>
          <p:sp>
            <p:nvSpPr>
              <p:cNvPr id="15379" name="Line 32"/>
              <p:cNvSpPr>
                <a:spLocks noChangeShapeType="1"/>
              </p:cNvSpPr>
              <p:nvPr/>
            </p:nvSpPr>
            <p:spPr bwMode="auto">
              <a:xfrm>
                <a:off x="2592" y="3072"/>
                <a:ext cx="0" cy="816"/>
              </a:xfrm>
              <a:prstGeom prst="line">
                <a:avLst/>
              </a:prstGeom>
              <a:noFill/>
              <a:ln w="25400">
                <a:solidFill>
                  <a:schemeClr val="tx1"/>
                </a:solidFill>
                <a:prstDash val="sysDot"/>
                <a:round/>
                <a:headEnd/>
                <a:tailEnd/>
              </a:ln>
            </p:spPr>
            <p:txBody>
              <a:bodyPr/>
              <a:lstStyle/>
              <a:p>
                <a:endParaRPr lang="zh-CN" altLang="en-US"/>
              </a:p>
            </p:txBody>
          </p:sp>
          <p:sp>
            <p:nvSpPr>
              <p:cNvPr id="15380" name="Line 33"/>
              <p:cNvSpPr>
                <a:spLocks noChangeShapeType="1"/>
              </p:cNvSpPr>
              <p:nvPr/>
            </p:nvSpPr>
            <p:spPr bwMode="auto">
              <a:xfrm>
                <a:off x="3024" y="3072"/>
                <a:ext cx="0" cy="816"/>
              </a:xfrm>
              <a:prstGeom prst="line">
                <a:avLst/>
              </a:prstGeom>
              <a:noFill/>
              <a:ln w="25400">
                <a:solidFill>
                  <a:schemeClr val="tx1"/>
                </a:solidFill>
                <a:prstDash val="sysDot"/>
                <a:round/>
                <a:headEnd/>
                <a:tailEnd/>
              </a:ln>
            </p:spPr>
            <p:txBody>
              <a:bodyPr/>
              <a:lstStyle/>
              <a:p>
                <a:endParaRPr lang="zh-CN" altLang="en-US"/>
              </a:p>
            </p:txBody>
          </p:sp>
        </p:grpSp>
      </p:grpSp>
      <p:grpSp>
        <p:nvGrpSpPr>
          <p:cNvPr id="10" name="Group 34"/>
          <p:cNvGrpSpPr>
            <a:grpSpLocks/>
          </p:cNvGrpSpPr>
          <p:nvPr/>
        </p:nvGrpSpPr>
        <p:grpSpPr bwMode="auto">
          <a:xfrm>
            <a:off x="2938463" y="3819525"/>
            <a:ext cx="3505200" cy="1625600"/>
            <a:chOff x="1680" y="2120"/>
            <a:chExt cx="2208" cy="1024"/>
          </a:xfrm>
        </p:grpSpPr>
        <p:sp>
          <p:nvSpPr>
            <p:cNvPr id="15372" name="Rectangle 35"/>
            <p:cNvSpPr>
              <a:spLocks noChangeArrowheads="1"/>
            </p:cNvSpPr>
            <p:nvPr/>
          </p:nvSpPr>
          <p:spPr bwMode="auto">
            <a:xfrm>
              <a:off x="1898" y="2120"/>
              <a:ext cx="1901" cy="402"/>
            </a:xfrm>
            <a:prstGeom prst="rect">
              <a:avLst/>
            </a:prstGeom>
            <a:noFill/>
            <a:ln w="25400">
              <a:noFill/>
              <a:miter lim="800000"/>
              <a:headEnd/>
              <a:tailEnd/>
            </a:ln>
          </p:spPr>
          <p:txBody>
            <a:bodyPr wrap="none" lIns="90487" tIns="44450" rIns="90487" bIns="44450">
              <a:spAutoFit/>
            </a:bodyPr>
            <a:lstStyle/>
            <a:p>
              <a:pPr algn="l" eaLnBrk="0" hangingPunct="0"/>
              <a:r>
                <a:rPr kumimoji="0" lang="en-US" altLang="zh-CN" sz="1800" b="1">
                  <a:latin typeface="Comic Sans MS" pitchFamily="66" charset="0"/>
                </a:rPr>
                <a:t>module development cost </a:t>
              </a:r>
            </a:p>
            <a:p>
              <a:pPr algn="l" eaLnBrk="0" hangingPunct="0"/>
              <a:endParaRPr kumimoji="0" lang="en-US" altLang="zh-CN" sz="1800" b="1">
                <a:latin typeface="Comic Sans MS" pitchFamily="66" charset="0"/>
              </a:endParaRPr>
            </a:p>
          </p:txBody>
        </p:sp>
        <p:sp>
          <p:nvSpPr>
            <p:cNvPr id="15373" name="Line 36"/>
            <p:cNvSpPr>
              <a:spLocks noChangeShapeType="1"/>
            </p:cNvSpPr>
            <p:nvPr/>
          </p:nvSpPr>
          <p:spPr bwMode="auto">
            <a:xfrm>
              <a:off x="2875" y="2364"/>
              <a:ext cx="328" cy="482"/>
            </a:xfrm>
            <a:prstGeom prst="line">
              <a:avLst/>
            </a:prstGeom>
            <a:noFill/>
            <a:ln w="25400">
              <a:solidFill>
                <a:schemeClr val="tx1"/>
              </a:solidFill>
              <a:round/>
              <a:headEnd/>
              <a:tailEnd/>
            </a:ln>
          </p:spPr>
          <p:txBody>
            <a:bodyPr wrap="none" anchor="ctr"/>
            <a:lstStyle/>
            <a:p>
              <a:endParaRPr lang="zh-CN" altLang="en-US"/>
            </a:p>
          </p:txBody>
        </p:sp>
        <p:sp>
          <p:nvSpPr>
            <p:cNvPr id="15374" name="Freeform 37"/>
            <p:cNvSpPr>
              <a:spLocks/>
            </p:cNvSpPr>
            <p:nvPr/>
          </p:nvSpPr>
          <p:spPr bwMode="auto">
            <a:xfrm>
              <a:off x="1680" y="2208"/>
              <a:ext cx="2208" cy="936"/>
            </a:xfrm>
            <a:custGeom>
              <a:avLst/>
              <a:gdLst>
                <a:gd name="T0" fmla="*/ 0 w 2208"/>
                <a:gd name="T1" fmla="*/ 0 h 936"/>
                <a:gd name="T2" fmla="*/ 288 w 2208"/>
                <a:gd name="T3" fmla="*/ 624 h 936"/>
                <a:gd name="T4" fmla="*/ 768 w 2208"/>
                <a:gd name="T5" fmla="*/ 864 h 936"/>
                <a:gd name="T6" fmla="*/ 1248 w 2208"/>
                <a:gd name="T7" fmla="*/ 912 h 936"/>
                <a:gd name="T8" fmla="*/ 1680 w 2208"/>
                <a:gd name="T9" fmla="*/ 720 h 936"/>
                <a:gd name="T10" fmla="*/ 2064 w 2208"/>
                <a:gd name="T11" fmla="*/ 432 h 936"/>
                <a:gd name="T12" fmla="*/ 2208 w 2208"/>
                <a:gd name="T13" fmla="*/ 96 h 936"/>
                <a:gd name="T14" fmla="*/ 0 60000 65536"/>
                <a:gd name="T15" fmla="*/ 0 60000 65536"/>
                <a:gd name="T16" fmla="*/ 0 60000 65536"/>
                <a:gd name="T17" fmla="*/ 0 60000 65536"/>
                <a:gd name="T18" fmla="*/ 0 60000 65536"/>
                <a:gd name="T19" fmla="*/ 0 60000 65536"/>
                <a:gd name="T20" fmla="*/ 0 60000 65536"/>
                <a:gd name="T21" fmla="*/ 0 w 2208"/>
                <a:gd name="T22" fmla="*/ 0 h 936"/>
                <a:gd name="T23" fmla="*/ 2208 w 2208"/>
                <a:gd name="T24" fmla="*/ 936 h 9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8" h="936">
                  <a:moveTo>
                    <a:pt x="0" y="0"/>
                  </a:moveTo>
                  <a:cubicBezTo>
                    <a:pt x="80" y="240"/>
                    <a:pt x="160" y="480"/>
                    <a:pt x="288" y="624"/>
                  </a:cubicBezTo>
                  <a:cubicBezTo>
                    <a:pt x="416" y="768"/>
                    <a:pt x="608" y="816"/>
                    <a:pt x="768" y="864"/>
                  </a:cubicBezTo>
                  <a:cubicBezTo>
                    <a:pt x="928" y="912"/>
                    <a:pt x="1096" y="936"/>
                    <a:pt x="1248" y="912"/>
                  </a:cubicBezTo>
                  <a:cubicBezTo>
                    <a:pt x="1400" y="888"/>
                    <a:pt x="1544" y="800"/>
                    <a:pt x="1680" y="720"/>
                  </a:cubicBezTo>
                  <a:cubicBezTo>
                    <a:pt x="1816" y="640"/>
                    <a:pt x="1976" y="536"/>
                    <a:pt x="2064" y="432"/>
                  </a:cubicBezTo>
                  <a:cubicBezTo>
                    <a:pt x="2152" y="328"/>
                    <a:pt x="2184" y="160"/>
                    <a:pt x="2208" y="96"/>
                  </a:cubicBezTo>
                </a:path>
              </a:pathLst>
            </a:custGeom>
            <a:noFill/>
            <a:ln w="28575" cap="flat" cmpd="sng">
              <a:solidFill>
                <a:schemeClr val="tx1"/>
              </a:solidFill>
              <a:prstDash val="dash"/>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6438"/>
                                        </p:tgtEl>
                                        <p:attrNameLst>
                                          <p:attrName>style.visibility</p:attrName>
                                        </p:attrNameLst>
                                      </p:cBhvr>
                                      <p:to>
                                        <p:strVal val="visible"/>
                                      </p:to>
                                    </p:set>
                                    <p:animEffect transition="in" filter="checkerboard(across)">
                                      <p:cBhvr>
                                        <p:cTn id="7" dur="500"/>
                                        <p:tgtEl>
                                          <p:spTgt spid="1464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9">
                                            <p:txEl>
                                              <p:pRg st="0" end="0"/>
                                            </p:txEl>
                                          </p:spTgt>
                                        </p:tgtEl>
                                        <p:attrNameLst>
                                          <p:attrName>style.visibility</p:attrName>
                                        </p:attrNameLst>
                                      </p:cBhvr>
                                      <p:to>
                                        <p:strVal val="visible"/>
                                      </p:to>
                                    </p:set>
                                    <p:animEffect transition="in" filter="wipe(left)">
                                      <p:cBhvr>
                                        <p:cTn id="12" dur="500"/>
                                        <p:tgtEl>
                                          <p:spTgt spid="1464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39">
                                            <p:txEl>
                                              <p:pRg st="1" end="1"/>
                                            </p:txEl>
                                          </p:spTgt>
                                        </p:tgtEl>
                                        <p:attrNameLst>
                                          <p:attrName>style.visibility</p:attrName>
                                        </p:attrNameLst>
                                      </p:cBhvr>
                                      <p:to>
                                        <p:strVal val="visible"/>
                                      </p:to>
                                    </p:set>
                                    <p:animEffect transition="in" filter="wipe(left)">
                                      <p:cBhvr>
                                        <p:cTn id="17" dur="500"/>
                                        <p:tgtEl>
                                          <p:spTgt spid="1464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39">
                                            <p:txEl>
                                              <p:pRg st="2" end="2"/>
                                            </p:txEl>
                                          </p:spTgt>
                                        </p:tgtEl>
                                        <p:attrNameLst>
                                          <p:attrName>style.visibility</p:attrName>
                                        </p:attrNameLst>
                                      </p:cBhvr>
                                      <p:to>
                                        <p:strVal val="visible"/>
                                      </p:to>
                                    </p:set>
                                    <p:animEffect transition="in" filter="wipe(left)">
                                      <p:cBhvr>
                                        <p:cTn id="22" dur="500"/>
                                        <p:tgtEl>
                                          <p:spTgt spid="1464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out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6454"/>
                                        </p:tgtEl>
                                        <p:attrNameLst>
                                          <p:attrName>style.visibility</p:attrName>
                                        </p:attrNameLst>
                                      </p:cBhvr>
                                      <p:to>
                                        <p:strVal val="visible"/>
                                      </p:to>
                                    </p:set>
                                    <p:animEffect transition="in" filter="wipe(left)">
                                      <p:cBhvr>
                                        <p:cTn id="37" dur="500"/>
                                        <p:tgtEl>
                                          <p:spTgt spid="1464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vertic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animBg="1" autoUpdateAnimBg="0"/>
      <p:bldP spid="146439" grpId="0" build="p" autoUpdateAnimBg="0"/>
      <p:bldP spid="1464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165EE498-050E-4DA0-8486-A91B10CDAB28}" type="slidenum">
              <a:rPr lang="en-US" altLang="zh-CN" smtClean="0">
                <a:solidFill>
                  <a:srgbClr val="FFFFFF"/>
                </a:solidFill>
                <a:ea typeface="宋体" charset="-122"/>
              </a:rPr>
              <a:pPr/>
              <a:t>15</a:t>
            </a:fld>
            <a:endParaRPr lang="en-US" altLang="zh-CN">
              <a:solidFill>
                <a:srgbClr val="FFFFFF"/>
              </a:solidFill>
              <a:ea typeface="宋体" charset="-122"/>
            </a:endParaRPr>
          </a:p>
        </p:txBody>
      </p:sp>
      <p:sp>
        <p:nvSpPr>
          <p:cNvPr id="14339" name="Rectangle 2"/>
          <p:cNvSpPr>
            <a:spLocks noGrp="1" noChangeArrowheads="1"/>
          </p:cNvSpPr>
          <p:nvPr>
            <p:ph type="title"/>
          </p:nvPr>
        </p:nvSpPr>
        <p:spPr>
          <a:xfrm>
            <a:off x="755576" y="1844824"/>
            <a:ext cx="8388424" cy="4987776"/>
          </a:xfrm>
        </p:spPr>
        <p:txBody>
          <a:bodyPr/>
          <a:lstStyle/>
          <a:p>
            <a:pPr eaLnBrk="1" hangingPunct="1">
              <a:lnSpc>
                <a:spcPts val="3500"/>
              </a:lnSpc>
            </a:pPr>
            <a:r>
              <a:rPr lang="en-US" altLang="zh-CN" sz="2800" dirty="0">
                <a:solidFill>
                  <a:schemeClr val="bg2"/>
                </a:solidFill>
              </a:rPr>
              <a:t>3. </a:t>
            </a:r>
            <a:r>
              <a:rPr lang="zh-CN" altLang="en-US" sz="2800" dirty="0">
                <a:solidFill>
                  <a:schemeClr val="bg2"/>
                </a:solidFill>
              </a:rPr>
              <a:t>体系结构视图</a:t>
            </a:r>
            <a:r>
              <a:rPr lang="en-US" altLang="zh-CN" sz="2800" dirty="0">
                <a:solidFill>
                  <a:schemeClr val="bg2"/>
                </a:solidFill>
              </a:rPr>
              <a:t> </a:t>
            </a:r>
            <a:r>
              <a:rPr lang="zh-CN" altLang="en-US" sz="2800" dirty="0">
                <a:solidFill>
                  <a:schemeClr val="bg2"/>
                </a:solidFill>
              </a:rPr>
              <a:t>（大部分可以用</a:t>
            </a:r>
            <a:r>
              <a:rPr lang="en-US" altLang="zh-CN" sz="2800" dirty="0">
                <a:solidFill>
                  <a:schemeClr val="bg2"/>
                </a:solidFill>
              </a:rPr>
              <a:t>UML</a:t>
            </a:r>
            <a:r>
              <a:rPr lang="zh-CN" altLang="en-US" sz="2800" dirty="0">
                <a:solidFill>
                  <a:schemeClr val="bg2"/>
                </a:solidFill>
              </a:rPr>
              <a:t>来描述）</a:t>
            </a:r>
            <a:br>
              <a:rPr lang="en-US" altLang="zh-CN" sz="2400" dirty="0"/>
            </a:br>
            <a:r>
              <a:rPr lang="en-US" altLang="zh-CN" sz="2400" dirty="0"/>
              <a:t>   </a:t>
            </a:r>
            <a:r>
              <a:rPr lang="en-US" altLang="zh-CN" sz="2400" dirty="0">
                <a:solidFill>
                  <a:schemeClr val="tx1"/>
                </a:solidFill>
              </a:rPr>
              <a:t>A: </a:t>
            </a:r>
            <a:r>
              <a:rPr lang="zh-CN" altLang="en-US" sz="2400" dirty="0">
                <a:solidFill>
                  <a:schemeClr val="tx1"/>
                </a:solidFill>
              </a:rPr>
              <a:t>分解视图</a:t>
            </a:r>
            <a:r>
              <a:rPr lang="en-US" altLang="zh-CN" sz="2400" dirty="0">
                <a:solidFill>
                  <a:schemeClr val="tx1"/>
                </a:solidFill>
                <a:sym typeface="Wingdings 2" pitchFamily="18" charset="2"/>
              </a:rPr>
              <a:t> ----</a:t>
            </a:r>
            <a:r>
              <a:rPr lang="zh-CN" altLang="en-US" sz="2400" dirty="0">
                <a:solidFill>
                  <a:schemeClr val="tx1"/>
                </a:solidFill>
                <a:sym typeface="Wingdings 2" pitchFamily="18" charset="2"/>
              </a:rPr>
              <a:t>分层细化概念</a:t>
            </a:r>
            <a:br>
              <a:rPr lang="en-US" altLang="zh-CN" sz="2400" dirty="0">
                <a:solidFill>
                  <a:schemeClr val="tx1"/>
                </a:solidFill>
                <a:sym typeface="Wingdings 2" pitchFamily="18" charset="2"/>
              </a:rPr>
            </a:br>
            <a:r>
              <a:rPr lang="en-US" altLang="zh-CN" sz="2400" dirty="0">
                <a:solidFill>
                  <a:schemeClr val="tx1"/>
                </a:solidFill>
                <a:sym typeface="Wingdings 2" pitchFamily="18" charset="2"/>
              </a:rPr>
              <a:t>   B: </a:t>
            </a:r>
            <a:r>
              <a:rPr lang="zh-CN" altLang="en-US" sz="2400" dirty="0">
                <a:solidFill>
                  <a:srgbClr val="003366"/>
                </a:solidFill>
                <a:sym typeface="Wingdings 2" pitchFamily="18" charset="2"/>
              </a:rPr>
              <a:t>依赖</a:t>
            </a:r>
            <a:r>
              <a:rPr lang="zh-CN" altLang="en-US" sz="2400" dirty="0">
                <a:solidFill>
                  <a:srgbClr val="003366"/>
                </a:solidFill>
              </a:rPr>
              <a:t>视图 </a:t>
            </a:r>
            <a:r>
              <a:rPr lang="en-US" altLang="zh-CN" sz="2400" dirty="0">
                <a:solidFill>
                  <a:srgbClr val="003366"/>
                </a:solidFill>
              </a:rPr>
              <a:t>----</a:t>
            </a:r>
            <a:r>
              <a:rPr lang="zh-CN" altLang="en-US" sz="2400" dirty="0">
                <a:solidFill>
                  <a:srgbClr val="003366"/>
                </a:solidFill>
              </a:rPr>
              <a:t>依赖关系</a:t>
            </a:r>
            <a:br>
              <a:rPr lang="en-US" altLang="zh-CN" sz="2400" dirty="0">
                <a:solidFill>
                  <a:schemeClr val="tx1"/>
                </a:solidFill>
                <a:sym typeface="Wingdings 2" pitchFamily="18" charset="2"/>
              </a:rPr>
            </a:br>
            <a:r>
              <a:rPr lang="en-US" altLang="zh-CN" sz="2400" dirty="0">
                <a:solidFill>
                  <a:schemeClr val="tx1"/>
                </a:solidFill>
                <a:sym typeface="Wingdings 2" pitchFamily="18" charset="2"/>
              </a:rPr>
              <a:t>   </a:t>
            </a:r>
            <a:r>
              <a:rPr lang="en-US" altLang="zh-CN" sz="2400" dirty="0">
                <a:solidFill>
                  <a:schemeClr val="bg2"/>
                </a:solidFill>
                <a:sym typeface="Wingdings 2" pitchFamily="18" charset="2"/>
              </a:rPr>
              <a:t>C: </a:t>
            </a:r>
            <a:r>
              <a:rPr lang="zh-CN" altLang="en-US" sz="2400" dirty="0">
                <a:solidFill>
                  <a:srgbClr val="003366"/>
                </a:solidFill>
                <a:sym typeface="Wingdings 2" pitchFamily="18" charset="2"/>
              </a:rPr>
              <a:t>泛化</a:t>
            </a:r>
            <a:r>
              <a:rPr lang="zh-CN" altLang="en-US" sz="2400" dirty="0">
                <a:solidFill>
                  <a:srgbClr val="003366"/>
                </a:solidFill>
              </a:rPr>
              <a:t>视图 </a:t>
            </a:r>
            <a:r>
              <a:rPr lang="en-US" altLang="zh-CN" sz="2400" dirty="0">
                <a:solidFill>
                  <a:srgbClr val="003366"/>
                </a:solidFill>
              </a:rPr>
              <a:t>----</a:t>
            </a:r>
            <a:r>
              <a:rPr lang="zh-CN" altLang="en-US" sz="2400" dirty="0">
                <a:solidFill>
                  <a:srgbClr val="003366"/>
                </a:solidFill>
              </a:rPr>
              <a:t>泛化关系</a:t>
            </a:r>
            <a:br>
              <a:rPr lang="en-US" altLang="zh-CN" sz="2400" dirty="0">
                <a:solidFill>
                  <a:schemeClr val="bg2"/>
                </a:solidFill>
                <a:sym typeface="Wingdings 2" pitchFamily="18" charset="2"/>
              </a:rPr>
            </a:br>
            <a:r>
              <a:rPr lang="en-US" altLang="zh-CN" sz="2400" dirty="0">
                <a:solidFill>
                  <a:schemeClr val="bg2"/>
                </a:solidFill>
                <a:sym typeface="Wingdings 2" pitchFamily="18" charset="2"/>
              </a:rPr>
              <a:t>   D: </a:t>
            </a:r>
            <a:r>
              <a:rPr lang="zh-CN" altLang="en-US" sz="2400" dirty="0">
                <a:solidFill>
                  <a:srgbClr val="003366"/>
                </a:solidFill>
                <a:sym typeface="Wingdings 2" pitchFamily="18" charset="2"/>
              </a:rPr>
              <a:t>执行</a:t>
            </a:r>
            <a:r>
              <a:rPr lang="zh-CN" altLang="en-US" sz="2400" dirty="0">
                <a:solidFill>
                  <a:srgbClr val="003366"/>
                </a:solidFill>
              </a:rPr>
              <a:t>视图 </a:t>
            </a:r>
            <a:r>
              <a:rPr lang="en-US" altLang="zh-CN" sz="2400" dirty="0">
                <a:solidFill>
                  <a:srgbClr val="003366"/>
                </a:solidFill>
              </a:rPr>
              <a:t>----</a:t>
            </a:r>
            <a:r>
              <a:rPr lang="zh-CN" altLang="en-US" sz="2400" dirty="0">
                <a:solidFill>
                  <a:srgbClr val="003366"/>
                </a:solidFill>
              </a:rPr>
              <a:t>传统的执行体的次序与输入输出关系</a:t>
            </a:r>
            <a:br>
              <a:rPr lang="en-US" altLang="zh-CN" sz="2400" dirty="0">
                <a:solidFill>
                  <a:schemeClr val="bg2"/>
                </a:solidFill>
                <a:sym typeface="Wingdings 2" pitchFamily="18" charset="2"/>
              </a:rPr>
            </a:br>
            <a:r>
              <a:rPr lang="en-US" altLang="zh-CN" sz="2400" dirty="0">
                <a:solidFill>
                  <a:schemeClr val="bg2"/>
                </a:solidFill>
                <a:sym typeface="Wingdings 2" pitchFamily="18" charset="2"/>
              </a:rPr>
              <a:t>   E: </a:t>
            </a:r>
            <a:r>
              <a:rPr lang="zh-CN" altLang="en-US" sz="2400" dirty="0">
                <a:solidFill>
                  <a:srgbClr val="003366"/>
                </a:solidFill>
                <a:sym typeface="Wingdings 2" pitchFamily="18" charset="2"/>
              </a:rPr>
              <a:t>实现</a:t>
            </a:r>
            <a:r>
              <a:rPr lang="zh-CN" altLang="en-US" sz="2400" dirty="0">
                <a:solidFill>
                  <a:srgbClr val="003366"/>
                </a:solidFill>
              </a:rPr>
              <a:t>视图 </a:t>
            </a:r>
            <a:r>
              <a:rPr lang="en-US" altLang="zh-CN" sz="2400" dirty="0">
                <a:solidFill>
                  <a:srgbClr val="003366"/>
                </a:solidFill>
              </a:rPr>
              <a:t>----</a:t>
            </a:r>
            <a:r>
              <a:rPr lang="zh-CN" altLang="en-US" sz="2400" dirty="0">
                <a:solidFill>
                  <a:srgbClr val="003366"/>
                </a:solidFill>
              </a:rPr>
              <a:t>代码单元和源文件之间的传统映射对应关系</a:t>
            </a:r>
            <a:br>
              <a:rPr lang="en-US" altLang="zh-CN" sz="2400" dirty="0">
                <a:solidFill>
                  <a:schemeClr val="bg2"/>
                </a:solidFill>
                <a:sym typeface="Wingdings 2" pitchFamily="18" charset="2"/>
              </a:rPr>
            </a:br>
            <a:r>
              <a:rPr lang="en-US" altLang="zh-CN" sz="2400" dirty="0">
                <a:solidFill>
                  <a:schemeClr val="bg2"/>
                </a:solidFill>
                <a:sym typeface="Wingdings 2" pitchFamily="18" charset="2"/>
              </a:rPr>
              <a:t>   F: </a:t>
            </a:r>
            <a:r>
              <a:rPr lang="zh-CN" altLang="en-US" sz="2400" dirty="0">
                <a:solidFill>
                  <a:srgbClr val="003366"/>
                </a:solidFill>
                <a:sym typeface="Wingdings 2" pitchFamily="18" charset="2"/>
              </a:rPr>
              <a:t>部署</a:t>
            </a:r>
            <a:r>
              <a:rPr lang="zh-CN" altLang="en-US" sz="2400" dirty="0">
                <a:solidFill>
                  <a:srgbClr val="003366"/>
                </a:solidFill>
              </a:rPr>
              <a:t>视图 </a:t>
            </a:r>
            <a:r>
              <a:rPr lang="en-US" altLang="zh-CN" sz="2400" dirty="0">
                <a:solidFill>
                  <a:srgbClr val="003366"/>
                </a:solidFill>
              </a:rPr>
              <a:t>----</a:t>
            </a:r>
            <a:r>
              <a:rPr lang="zh-CN" altLang="en-US" sz="2400" dirty="0">
                <a:solidFill>
                  <a:srgbClr val="003366"/>
                </a:solidFill>
              </a:rPr>
              <a:t>节点的计算能力与节点资源的展示</a:t>
            </a:r>
            <a:br>
              <a:rPr lang="en-US" altLang="zh-CN" sz="2400" dirty="0">
                <a:solidFill>
                  <a:schemeClr val="bg2"/>
                </a:solidFill>
                <a:sym typeface="Wingdings 2" pitchFamily="18" charset="2"/>
              </a:rPr>
            </a:br>
            <a:r>
              <a:rPr lang="en-US" altLang="zh-CN" sz="2400" dirty="0">
                <a:solidFill>
                  <a:schemeClr val="bg2"/>
                </a:solidFill>
                <a:sym typeface="Wingdings 2" pitchFamily="18" charset="2"/>
              </a:rPr>
              <a:t>   G: </a:t>
            </a:r>
            <a:r>
              <a:rPr lang="zh-CN" altLang="en-US" sz="2400" dirty="0">
                <a:solidFill>
                  <a:srgbClr val="003366"/>
                </a:solidFill>
                <a:sym typeface="Wingdings 2" pitchFamily="18" charset="2"/>
              </a:rPr>
              <a:t>工作分配</a:t>
            </a:r>
            <a:r>
              <a:rPr lang="zh-CN" altLang="en-US" sz="2400" dirty="0">
                <a:solidFill>
                  <a:srgbClr val="003366"/>
                </a:solidFill>
              </a:rPr>
              <a:t>视图 </a:t>
            </a:r>
            <a:r>
              <a:rPr lang="en-US" altLang="zh-CN" sz="2400" dirty="0">
                <a:solidFill>
                  <a:srgbClr val="003366"/>
                </a:solidFill>
              </a:rPr>
              <a:t>----</a:t>
            </a:r>
            <a:r>
              <a:rPr lang="zh-CN" altLang="en-US" sz="2400" dirty="0">
                <a:solidFill>
                  <a:srgbClr val="003366"/>
                </a:solidFill>
              </a:rPr>
              <a:t>任务分配管理展示</a:t>
            </a:r>
            <a:br>
              <a:rPr lang="en-US" altLang="zh-CN" sz="2400" dirty="0">
                <a:solidFill>
                  <a:schemeClr val="bg2"/>
                </a:solidFill>
                <a:sym typeface="Wingdings 2" pitchFamily="18" charset="2"/>
              </a:rPr>
            </a:br>
            <a:br>
              <a:rPr lang="en-US" altLang="zh-CN" sz="2400" dirty="0">
                <a:solidFill>
                  <a:schemeClr val="bg2"/>
                </a:solidFill>
                <a:sym typeface="Wingdings 2" pitchFamily="18" charset="2"/>
              </a:rPr>
            </a:br>
            <a:br>
              <a:rPr lang="en-US" altLang="zh-CN" sz="2400" dirty="0">
                <a:solidFill>
                  <a:schemeClr val="bg2"/>
                </a:solidFill>
                <a:sym typeface="Wingdings 2" pitchFamily="18" charset="2"/>
              </a:rPr>
            </a:br>
            <a:endParaRPr lang="zh-CN" altLang="zh-CN" sz="2400" dirty="0"/>
          </a:p>
        </p:txBody>
      </p:sp>
    </p:spTree>
    <p:extLst>
      <p:ext uri="{BB962C8B-B14F-4D97-AF65-F5344CB8AC3E}">
        <p14:creationId xmlns:p14="http://schemas.microsoft.com/office/powerpoint/2010/main" val="358771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CB385429-EBF4-4415-BE9C-5903E05E64CE}" type="slidenum">
              <a:rPr lang="en-US" altLang="zh-CN" smtClean="0">
                <a:ea typeface="宋体" charset="-122"/>
              </a:rPr>
              <a:pPr/>
              <a:t>16</a:t>
            </a:fld>
            <a:endParaRPr lang="en-US" altLang="zh-CN">
              <a:ea typeface="宋体" charset="-122"/>
            </a:endParaRPr>
          </a:p>
        </p:txBody>
      </p:sp>
      <p:sp>
        <p:nvSpPr>
          <p:cNvPr id="16387" name="Rectangle 2"/>
          <p:cNvSpPr>
            <a:spLocks noGrp="1" noChangeArrowheads="1"/>
          </p:cNvSpPr>
          <p:nvPr>
            <p:ph type="title"/>
          </p:nvPr>
        </p:nvSpPr>
        <p:spPr/>
        <p:txBody>
          <a:bodyPr/>
          <a:lstStyle/>
          <a:p>
            <a:pPr eaLnBrk="1" hangingPunct="1"/>
            <a:r>
              <a:rPr lang="en-US" altLang="zh-CN" sz="3200"/>
              <a:t>    Chapter 5  Designing the System</a:t>
            </a:r>
          </a:p>
        </p:txBody>
      </p:sp>
      <p:sp>
        <p:nvSpPr>
          <p:cNvPr id="16388" name="Rectangle 3"/>
          <p:cNvSpPr>
            <a:spLocks noGrp="1" noChangeArrowheads="1"/>
          </p:cNvSpPr>
          <p:nvPr>
            <p:ph type="body" idx="1"/>
          </p:nvPr>
        </p:nvSpPr>
        <p:spPr>
          <a:xfrm>
            <a:off x="727075" y="1700213"/>
            <a:ext cx="8382000" cy="5105400"/>
          </a:xfrm>
        </p:spPr>
        <p:txBody>
          <a:bodyPr/>
          <a:lstStyle/>
          <a:p>
            <a:pPr eaLnBrk="1" hangingPunct="1">
              <a:lnSpc>
                <a:spcPct val="90000"/>
              </a:lnSpc>
              <a:buFontTx/>
              <a:buNone/>
            </a:pPr>
            <a:r>
              <a:rPr lang="en-US" altLang="zh-CN" b="1" dirty="0"/>
              <a:t>5.4 Architecture Styles and Strategies</a:t>
            </a:r>
          </a:p>
          <a:p>
            <a:pPr eaLnBrk="1" hangingPunct="1">
              <a:lnSpc>
                <a:spcPct val="90000"/>
              </a:lnSpc>
              <a:buFontTx/>
              <a:buNone/>
            </a:pPr>
            <a:r>
              <a:rPr lang="en-US" altLang="zh-CN" sz="2400" b="1" dirty="0"/>
              <a:t>       </a:t>
            </a:r>
            <a:r>
              <a:rPr lang="zh-CN" altLang="en-US" sz="2400" b="1" dirty="0"/>
              <a:t>（软件结构风格和设计策略）</a:t>
            </a:r>
          </a:p>
          <a:p>
            <a:pPr eaLnBrk="1" hangingPunct="1">
              <a:lnSpc>
                <a:spcPct val="90000"/>
              </a:lnSpc>
              <a:buFontTx/>
              <a:buNone/>
            </a:pPr>
            <a:r>
              <a:rPr lang="en-US" altLang="zh-CN" b="1" dirty="0"/>
              <a:t>1. </a:t>
            </a:r>
            <a:r>
              <a:rPr lang="en-US" altLang="zh-CN" b="1" dirty="0">
                <a:solidFill>
                  <a:schemeClr val="bg2"/>
                </a:solidFill>
              </a:rPr>
              <a:t>Three design levels</a:t>
            </a:r>
            <a:r>
              <a:rPr lang="en-US" altLang="zh-CN" b="1" dirty="0"/>
              <a:t> </a:t>
            </a:r>
            <a:r>
              <a:rPr lang="zh-CN" altLang="en-US" sz="2400" b="1" dirty="0"/>
              <a:t>（三种设计层次）</a:t>
            </a:r>
            <a:r>
              <a:rPr lang="en-US" altLang="zh-CN" b="1" dirty="0"/>
              <a:t>(P229)</a:t>
            </a: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a:solidFill>
                  <a:srgbClr val="0000FF"/>
                </a:solidFill>
                <a:sym typeface="Wingdings 2" pitchFamily="18" charset="2"/>
              </a:rPr>
              <a:t>architecture design-</a:t>
            </a:r>
            <a:r>
              <a:rPr lang="en-US" altLang="zh-CN" sz="2400" b="1" dirty="0">
                <a:solidFill>
                  <a:schemeClr val="bg2"/>
                </a:solidFill>
                <a:sym typeface="Wingdings 2" pitchFamily="18" charset="2"/>
              </a:rPr>
              <a:t>---</a:t>
            </a:r>
            <a:r>
              <a:rPr lang="en-US" altLang="zh-CN" sz="2400" b="1" dirty="0"/>
              <a:t>associates the system </a:t>
            </a:r>
          </a:p>
          <a:p>
            <a:pPr eaLnBrk="1" hangingPunct="1">
              <a:lnSpc>
                <a:spcPct val="90000"/>
              </a:lnSpc>
              <a:buFontTx/>
              <a:buNone/>
            </a:pPr>
            <a:r>
              <a:rPr lang="en-US" altLang="zh-CN" sz="2400" b="1" dirty="0"/>
              <a:t>   </a:t>
            </a:r>
            <a:r>
              <a:rPr lang="zh-CN" altLang="en-US" sz="2000" b="1" dirty="0"/>
              <a:t>（体系结构设计）</a:t>
            </a:r>
            <a:r>
              <a:rPr lang="en-US" altLang="zh-CN" sz="2000" b="1" dirty="0"/>
              <a:t>  </a:t>
            </a:r>
            <a:r>
              <a:rPr lang="en-US" altLang="zh-CN" sz="2400" b="1" dirty="0"/>
              <a:t>capabilities(in </a:t>
            </a:r>
            <a:r>
              <a:rPr lang="zh-CN" altLang="en-US" sz="2400" b="1" dirty="0"/>
              <a:t> </a:t>
            </a:r>
            <a:r>
              <a:rPr lang="en-US" altLang="zh-CN" sz="2400" b="1" dirty="0"/>
              <a:t>SRS) with the system </a:t>
            </a:r>
          </a:p>
          <a:p>
            <a:pPr eaLnBrk="1" hangingPunct="1">
              <a:lnSpc>
                <a:spcPct val="90000"/>
              </a:lnSpc>
              <a:buFontTx/>
              <a:buNone/>
            </a:pPr>
            <a:r>
              <a:rPr lang="en-US" altLang="zh-CN" sz="2400" b="1" dirty="0"/>
              <a:t>                             components  that will  implement them</a:t>
            </a:r>
          </a:p>
          <a:p>
            <a:pPr eaLnBrk="1" hangingPunct="1">
              <a:lnSpc>
                <a:spcPct val="90000"/>
              </a:lnSpc>
              <a:buFontTx/>
              <a:buNone/>
            </a:pPr>
            <a:r>
              <a:rPr lang="en-US" altLang="zh-CN" sz="2400" b="1" dirty="0"/>
              <a:t>                           </a:t>
            </a:r>
            <a:r>
              <a:rPr lang="zh-CN" altLang="en-US" sz="2400" b="1" dirty="0"/>
              <a:t>（</a:t>
            </a:r>
            <a:r>
              <a:rPr lang="zh-CN" altLang="en-US" sz="2400" b="1" dirty="0">
                <a:solidFill>
                  <a:srgbClr val="0000FF"/>
                </a:solidFill>
              </a:rPr>
              <a:t>由软件需求中的系统能力与系统部件关联</a:t>
            </a:r>
            <a:endParaRPr lang="en-US" altLang="zh-CN" sz="2400" b="1" dirty="0">
              <a:solidFill>
                <a:srgbClr val="0000FF"/>
              </a:solidFill>
            </a:endParaRPr>
          </a:p>
          <a:p>
            <a:pPr eaLnBrk="1" hangingPunct="1">
              <a:lnSpc>
                <a:spcPct val="90000"/>
              </a:lnSpc>
              <a:buFontTx/>
              <a:buNone/>
            </a:pPr>
            <a:r>
              <a:rPr lang="en-US" altLang="zh-CN" sz="2400" b="1" dirty="0">
                <a:solidFill>
                  <a:srgbClr val="0000FF"/>
                </a:solidFill>
              </a:rPr>
              <a:t>                              </a:t>
            </a:r>
            <a:r>
              <a:rPr lang="zh-CN" altLang="en-US" sz="2400" b="1" dirty="0">
                <a:solidFill>
                  <a:srgbClr val="0000FF"/>
                </a:solidFill>
              </a:rPr>
              <a:t>起来而得到软件整体结构的过程</a:t>
            </a:r>
            <a:r>
              <a:rPr lang="zh-CN" altLang="en-US" sz="2400" b="1" dirty="0"/>
              <a:t>）</a:t>
            </a:r>
          </a:p>
          <a:p>
            <a:pPr eaLnBrk="1" hangingPunct="1">
              <a:lnSpc>
                <a:spcPct val="90000"/>
              </a:lnSpc>
              <a:buFontTx/>
              <a:buNone/>
            </a:pPr>
            <a:r>
              <a:rPr lang="zh-CN" altLang="en-US" sz="2400" b="1" dirty="0"/>
              <a:t>    </a:t>
            </a:r>
            <a:r>
              <a:rPr lang="en-US" altLang="zh-CN" sz="2400" b="1" dirty="0"/>
              <a:t>note</a:t>
            </a:r>
            <a:r>
              <a:rPr lang="en-US" altLang="zh-CN" sz="2400" b="1" dirty="0">
                <a:solidFill>
                  <a:srgbClr val="0000FF"/>
                </a:solidFill>
              </a:rPr>
              <a:t>: architecture </a:t>
            </a:r>
            <a:r>
              <a:rPr lang="en-US" altLang="zh-CN" sz="2400" b="1" dirty="0" err="1">
                <a:solidFill>
                  <a:srgbClr val="0000FF"/>
                </a:solidFill>
              </a:rPr>
              <a:t>design</a:t>
            </a:r>
            <a:r>
              <a:rPr lang="en-US" altLang="zh-CN" sz="2400" b="1" dirty="0" err="1">
                <a:solidFill>
                  <a:srgbClr val="0000FF"/>
                </a:solidFill>
                <a:ea typeface="Arial Unicode MS" pitchFamily="34" charset="-122"/>
                <a:cs typeface="Arial Unicode MS" pitchFamily="34" charset="-122"/>
              </a:rPr>
              <a:t>≈system</a:t>
            </a:r>
            <a:r>
              <a:rPr lang="en-US" altLang="zh-CN" sz="2400" b="1" dirty="0">
                <a:solidFill>
                  <a:srgbClr val="0000FF"/>
                </a:solidFill>
                <a:ea typeface="Arial Unicode MS" pitchFamily="34" charset="-122"/>
                <a:cs typeface="Arial Unicode MS" pitchFamily="34" charset="-122"/>
              </a:rPr>
              <a:t> design </a:t>
            </a:r>
            <a:r>
              <a:rPr lang="en-US" altLang="zh-CN" sz="2400" b="1" dirty="0">
                <a:solidFill>
                  <a:schemeClr val="bg2"/>
                </a:solidFill>
                <a:ea typeface="Arial Unicode MS" pitchFamily="34" charset="-122"/>
                <a:cs typeface="Arial Unicode MS" pitchFamily="34" charset="-122"/>
              </a:rPr>
              <a:t>(in chapter 1)</a:t>
            </a:r>
          </a:p>
          <a:p>
            <a:pPr eaLnBrk="1" hangingPunct="1">
              <a:lnSpc>
                <a:spcPct val="90000"/>
              </a:lnSpc>
              <a:buFontTx/>
              <a:buNone/>
            </a:pPr>
            <a:r>
              <a:rPr lang="en-US" altLang="zh-CN" sz="2400" b="1" dirty="0">
                <a:solidFill>
                  <a:schemeClr val="bg2"/>
                </a:solidFill>
                <a:ea typeface="Arial Unicode MS" pitchFamily="34" charset="-122"/>
                <a:cs typeface="Arial Unicode MS" pitchFamily="34" charset="-122"/>
              </a:rPr>
              <a:t>     </a:t>
            </a:r>
            <a:r>
              <a:rPr lang="en-US" altLang="zh-CN" sz="2400" b="1" dirty="0">
                <a:solidFill>
                  <a:srgbClr val="FF0066"/>
                </a:solidFill>
                <a:sym typeface="Wingdings 2" pitchFamily="18" charset="2"/>
              </a:rPr>
              <a:t>architecture(</a:t>
            </a:r>
            <a:r>
              <a:rPr lang="zh-CN" altLang="en-US" sz="2400" b="1" dirty="0">
                <a:solidFill>
                  <a:srgbClr val="FF0066"/>
                </a:solidFill>
                <a:sym typeface="Wingdings 2" pitchFamily="18" charset="2"/>
              </a:rPr>
              <a:t>体系结构</a:t>
            </a:r>
            <a:r>
              <a:rPr lang="en-US" altLang="zh-CN" sz="2400" b="1" dirty="0">
                <a:solidFill>
                  <a:srgbClr val="FF0066"/>
                </a:solidFill>
                <a:sym typeface="Wingdings 2" pitchFamily="18" charset="2"/>
              </a:rPr>
              <a:t>)</a:t>
            </a:r>
            <a:r>
              <a:rPr lang="zh-CN" altLang="en-US" sz="2400" b="1" dirty="0">
                <a:solidFill>
                  <a:srgbClr val="FF0066"/>
                </a:solidFill>
                <a:sym typeface="Wingdings 2" pitchFamily="18" charset="2"/>
              </a:rPr>
              <a:t>：</a:t>
            </a:r>
            <a:r>
              <a:rPr lang="zh-CN" altLang="en-US" sz="2400" b="1" dirty="0">
                <a:solidFill>
                  <a:srgbClr val="0000FF"/>
                </a:solidFill>
                <a:sym typeface="Wingdings 2" pitchFamily="18" charset="2"/>
              </a:rPr>
              <a:t>一种软件设计方案，说明如何将</a:t>
            </a:r>
            <a:endParaRPr lang="en-US" altLang="zh-CN" sz="2400" b="1" dirty="0">
              <a:solidFill>
                <a:srgbClr val="0000FF"/>
              </a:solidFill>
              <a:sym typeface="Wingdings 2" pitchFamily="18" charset="2"/>
            </a:endParaRPr>
          </a:p>
          <a:p>
            <a:pPr eaLnBrk="1" hangingPunct="1">
              <a:lnSpc>
                <a:spcPct val="90000"/>
              </a:lnSpc>
              <a:buFontTx/>
              <a:buNone/>
            </a:pPr>
            <a:r>
              <a:rPr lang="en-US" altLang="zh-CN" sz="2400" b="1" dirty="0">
                <a:solidFill>
                  <a:srgbClr val="0000FF"/>
                </a:solidFill>
                <a:sym typeface="Wingdings 2" pitchFamily="18" charset="2"/>
              </a:rPr>
              <a:t>                         </a:t>
            </a:r>
            <a:r>
              <a:rPr lang="zh-CN" altLang="en-US" sz="2400" b="1" dirty="0">
                <a:solidFill>
                  <a:srgbClr val="0000FF"/>
                </a:solidFill>
                <a:sym typeface="Wingdings 2" pitchFamily="18" charset="2"/>
              </a:rPr>
              <a:t>系统分解为单元以及这些单元的关联方式，</a:t>
            </a:r>
            <a:endParaRPr lang="en-US" altLang="zh-CN" sz="2400" b="1" dirty="0">
              <a:solidFill>
                <a:srgbClr val="0000FF"/>
              </a:solidFill>
              <a:sym typeface="Wingdings 2" pitchFamily="18" charset="2"/>
            </a:endParaRPr>
          </a:p>
          <a:p>
            <a:pPr eaLnBrk="1" hangingPunct="1">
              <a:lnSpc>
                <a:spcPct val="90000"/>
              </a:lnSpc>
              <a:buFontTx/>
              <a:buNone/>
            </a:pPr>
            <a:r>
              <a:rPr lang="en-US" altLang="zh-CN" sz="2400" b="1" dirty="0">
                <a:solidFill>
                  <a:srgbClr val="0000FF"/>
                </a:solidFill>
                <a:sym typeface="Wingdings 2" pitchFamily="18" charset="2"/>
              </a:rPr>
              <a:t>                         </a:t>
            </a:r>
            <a:r>
              <a:rPr lang="zh-CN" altLang="en-US" sz="2400" b="1" dirty="0">
                <a:solidFill>
                  <a:srgbClr val="0000FF"/>
                </a:solidFill>
                <a:sym typeface="Wingdings 2" pitchFamily="18" charset="2"/>
              </a:rPr>
              <a:t>以及所有单元的外部可见特性。</a:t>
            </a:r>
            <a:endParaRPr lang="en-US" altLang="zh-CN" sz="2400" b="1" dirty="0">
              <a:solidFill>
                <a:srgbClr val="0000FF"/>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p>
          <a:p>
            <a:pPr eaLnBrk="1" hangingPunct="1">
              <a:lnSpc>
                <a:spcPct val="90000"/>
              </a:lnSpc>
              <a:buFontTx/>
              <a:buNone/>
            </a:pPr>
            <a:endParaRPr lang="en-US" altLang="zh-CN" sz="2400" b="1" dirty="0">
              <a:solidFill>
                <a:schemeClr val="bg2"/>
              </a:solidFill>
              <a:sym typeface="Wingdings 2" pitchFamily="18"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6AD0616D-3868-4371-B768-5D8B4A716667}" type="slidenum">
              <a:rPr lang="en-US" altLang="zh-CN" smtClean="0">
                <a:ea typeface="宋体" charset="-122"/>
              </a:rPr>
              <a:pPr/>
              <a:t>17</a:t>
            </a:fld>
            <a:endParaRPr lang="en-US" altLang="zh-CN">
              <a:ea typeface="宋体" charset="-122"/>
            </a:endParaRPr>
          </a:p>
        </p:txBody>
      </p:sp>
      <p:sp>
        <p:nvSpPr>
          <p:cNvPr id="17411" name="Rectangle 2"/>
          <p:cNvSpPr>
            <a:spLocks noGrp="1" noChangeArrowheads="1"/>
          </p:cNvSpPr>
          <p:nvPr>
            <p:ph type="title"/>
          </p:nvPr>
        </p:nvSpPr>
        <p:spPr/>
        <p:txBody>
          <a:bodyPr/>
          <a:lstStyle/>
          <a:p>
            <a:pPr eaLnBrk="1" hangingPunct="1"/>
            <a:r>
              <a:rPr lang="en-US" altLang="zh-CN" sz="3200"/>
              <a:t>    Chapter 5  Designing the System</a:t>
            </a:r>
          </a:p>
        </p:txBody>
      </p:sp>
      <p:sp>
        <p:nvSpPr>
          <p:cNvPr id="17412" name="Rectangle 3"/>
          <p:cNvSpPr>
            <a:spLocks noGrp="1" noChangeArrowheads="1"/>
          </p:cNvSpPr>
          <p:nvPr>
            <p:ph type="body" idx="1"/>
          </p:nvPr>
        </p:nvSpPr>
        <p:spPr>
          <a:xfrm>
            <a:off x="755650" y="1773238"/>
            <a:ext cx="8388350" cy="5084762"/>
          </a:xfrm>
        </p:spPr>
        <p:txBody>
          <a:bodyPr/>
          <a:lstStyle/>
          <a:p>
            <a:pPr eaLnBrk="1" hangingPunct="1">
              <a:buFontTx/>
              <a:buNone/>
            </a:pPr>
            <a:r>
              <a:rPr lang="en-US" altLang="zh-CN" sz="2400" b="1" dirty="0">
                <a:solidFill>
                  <a:schemeClr val="bg2"/>
                </a:solidFill>
                <a:sym typeface="Wingdings 2" pitchFamily="18" charset="2"/>
              </a:rPr>
              <a:t> </a:t>
            </a:r>
            <a:r>
              <a:rPr lang="en-US" altLang="zh-CN" sz="2400" b="1" dirty="0">
                <a:solidFill>
                  <a:srgbClr val="FF0066"/>
                </a:solidFill>
                <a:sym typeface="Wingdings 2" pitchFamily="18" charset="2"/>
              </a:rPr>
              <a:t>code design</a:t>
            </a:r>
            <a:r>
              <a:rPr lang="en-US" altLang="zh-CN" sz="2400" b="1" dirty="0">
                <a:solidFill>
                  <a:schemeClr val="bg2"/>
                </a:solidFill>
                <a:sym typeface="Wingdings 2" pitchFamily="18" charset="2"/>
              </a:rPr>
              <a:t>----involves </a:t>
            </a:r>
            <a:r>
              <a:rPr lang="en-US" altLang="zh-CN" sz="2400" b="1" dirty="0"/>
              <a:t>algorithms and data</a:t>
            </a:r>
          </a:p>
          <a:p>
            <a:pPr eaLnBrk="1" hangingPunct="1">
              <a:buFontTx/>
              <a:buNone/>
            </a:pPr>
            <a:r>
              <a:rPr lang="en-US" altLang="zh-CN" sz="2400" b="1" dirty="0"/>
              <a:t>    </a:t>
            </a:r>
            <a:r>
              <a:rPr lang="zh-CN" altLang="en-US" sz="2400" b="1" dirty="0"/>
              <a:t>（代码设计）    </a:t>
            </a:r>
            <a:r>
              <a:rPr lang="en-US" altLang="zh-CN" sz="2400" b="1" dirty="0"/>
              <a:t>structures for each component</a:t>
            </a:r>
            <a:r>
              <a:rPr lang="en-US" altLang="zh-CN" sz="2400" b="1" dirty="0">
                <a:solidFill>
                  <a:schemeClr val="bg2"/>
                </a:solidFill>
                <a:sym typeface="Wingdings 2" pitchFamily="18" charset="2"/>
              </a:rPr>
              <a:t> </a:t>
            </a: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（各个部件（模块）的算法、数据结构的设计）</a:t>
            </a:r>
          </a:p>
          <a:p>
            <a:pPr eaLnBrk="1" hangingPunct="1">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components = programming primitives</a:t>
            </a:r>
          </a:p>
          <a:p>
            <a:pPr eaLnBrk="1" hangingPunct="1">
              <a:buFontTx/>
              <a:buNone/>
            </a:pPr>
            <a:r>
              <a:rPr lang="en-US" altLang="zh-CN" sz="2400" b="1" dirty="0">
                <a:solidFill>
                  <a:schemeClr val="bg2"/>
                </a:solidFill>
                <a:sym typeface="Wingdings 2" pitchFamily="18" charset="2"/>
              </a:rPr>
              <a:t>                                +primitive operators</a:t>
            </a:r>
          </a:p>
          <a:p>
            <a:pPr eaLnBrk="1" hangingPunct="1">
              <a:buFontTx/>
              <a:buNone/>
            </a:pPr>
            <a:r>
              <a:rPr lang="en-US" altLang="zh-CN" sz="2400" b="1" dirty="0">
                <a:solidFill>
                  <a:schemeClr val="bg2"/>
                </a:solidFill>
                <a:sym typeface="Wingdings 2" pitchFamily="18" charset="2"/>
              </a:rPr>
              <a:t>                                +composition mechanisms)</a:t>
            </a:r>
          </a:p>
          <a:p>
            <a:pPr eaLnBrk="1" hangingPunct="1">
              <a:buFontTx/>
              <a:buNone/>
            </a:pPr>
            <a:r>
              <a:rPr lang="en-US" altLang="zh-CN" sz="2400" b="1" dirty="0">
                <a:solidFill>
                  <a:schemeClr val="bg2"/>
                </a:solidFill>
                <a:sym typeface="Wingdings 2" pitchFamily="18" charset="2"/>
              </a:rPr>
              <a:t> </a:t>
            </a:r>
            <a:r>
              <a:rPr lang="en-US" altLang="zh-CN" sz="2400" b="1" dirty="0">
                <a:solidFill>
                  <a:srgbClr val="FF0066"/>
                </a:solidFill>
                <a:sym typeface="Wingdings 2" pitchFamily="18" charset="2"/>
              </a:rPr>
              <a:t>executable design</a:t>
            </a:r>
            <a:r>
              <a:rPr lang="en-US" altLang="zh-CN" sz="2400" b="1" dirty="0">
                <a:solidFill>
                  <a:schemeClr val="bg2"/>
                </a:solidFill>
                <a:sym typeface="Wingdings 2" pitchFamily="18" charset="2"/>
              </a:rPr>
              <a:t>----</a:t>
            </a:r>
            <a:r>
              <a:rPr lang="en-US" altLang="zh-CN" sz="2400" b="1" dirty="0"/>
              <a:t>lowest level of design, including</a:t>
            </a:r>
          </a:p>
          <a:p>
            <a:pPr eaLnBrk="1" hangingPunct="1">
              <a:buFontTx/>
              <a:buNone/>
            </a:pPr>
            <a:r>
              <a:rPr lang="en-US" altLang="zh-CN" sz="2400" b="1" dirty="0"/>
              <a:t>    </a:t>
            </a:r>
            <a:r>
              <a:rPr lang="zh-CN" altLang="en-US" sz="2400" b="1" dirty="0"/>
              <a:t>（运行设计）              </a:t>
            </a:r>
            <a:r>
              <a:rPr lang="en-US" altLang="zh-CN" sz="2400" b="1" dirty="0"/>
              <a:t>memory allocation, data formats,</a:t>
            </a:r>
          </a:p>
          <a:p>
            <a:pPr eaLnBrk="1" hangingPunct="1">
              <a:buFontTx/>
              <a:buNone/>
            </a:pPr>
            <a:r>
              <a:rPr lang="en-US" altLang="zh-CN" sz="2400" b="1" dirty="0"/>
              <a:t>                                        bit patterns </a:t>
            </a:r>
          </a:p>
          <a:p>
            <a:pPr eaLnBrk="1" hangingPunct="1">
              <a:buFontTx/>
              <a:buNone/>
            </a:pPr>
            <a:r>
              <a:rPr lang="en-US" altLang="zh-CN" sz="2400" b="1" dirty="0"/>
              <a:t>                                      </a:t>
            </a:r>
            <a:r>
              <a:rPr lang="zh-CN" altLang="en-US" sz="2400" b="1" dirty="0"/>
              <a:t>（最底层设计</a:t>
            </a:r>
            <a:r>
              <a:rPr lang="en-US" altLang="zh-CN" sz="2400" b="1" dirty="0">
                <a:latin typeface="Times New Roman" pitchFamily="18" charset="0"/>
              </a:rPr>
              <a:t>—</a:t>
            </a:r>
            <a:r>
              <a:rPr lang="zh-CN" altLang="en-US" sz="2400" b="1" dirty="0"/>
              <a:t>内存分配、数据格</a:t>
            </a:r>
          </a:p>
          <a:p>
            <a:pPr eaLnBrk="1" hangingPunct="1">
              <a:buFontTx/>
              <a:buNone/>
            </a:pPr>
            <a:r>
              <a:rPr lang="zh-CN" altLang="en-US" sz="2400" b="1" dirty="0"/>
              <a:t>                                        式、位模式、相关显示匹配等等</a:t>
            </a:r>
            <a:r>
              <a:rPr lang="zh-CN" altLang="en-US" sz="2000" b="1" dirty="0"/>
              <a:t>） 。</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450E61B5-1A7B-4D18-B267-16CD2A9DFAA2}" type="slidenum">
              <a:rPr lang="en-US" altLang="zh-CN" smtClean="0">
                <a:ea typeface="宋体" charset="-122"/>
              </a:rPr>
              <a:pPr/>
              <a:t>18</a:t>
            </a:fld>
            <a:endParaRPr lang="en-US" altLang="zh-CN">
              <a:ea typeface="宋体" charset="-122"/>
            </a:endParaRPr>
          </a:p>
        </p:txBody>
      </p:sp>
      <p:sp>
        <p:nvSpPr>
          <p:cNvPr id="18435" name="Rectangle 2"/>
          <p:cNvSpPr>
            <a:spLocks noGrp="1" noChangeArrowheads="1"/>
          </p:cNvSpPr>
          <p:nvPr>
            <p:ph type="title"/>
          </p:nvPr>
        </p:nvSpPr>
        <p:spPr/>
        <p:txBody>
          <a:bodyPr/>
          <a:lstStyle/>
          <a:p>
            <a:pPr eaLnBrk="1" hangingPunct="1"/>
            <a:r>
              <a:rPr lang="en-US" altLang="zh-CN" sz="3200"/>
              <a:t>    Chapter 5  Designing the System</a:t>
            </a:r>
          </a:p>
        </p:txBody>
      </p:sp>
      <p:sp>
        <p:nvSpPr>
          <p:cNvPr id="18436" name="Rectangle 3"/>
          <p:cNvSpPr>
            <a:spLocks noGrp="1" noChangeArrowheads="1"/>
          </p:cNvSpPr>
          <p:nvPr>
            <p:ph type="body" idx="1"/>
          </p:nvPr>
        </p:nvSpPr>
        <p:spPr>
          <a:xfrm>
            <a:off x="762000" y="1700808"/>
            <a:ext cx="8382000" cy="5157192"/>
          </a:xfrm>
        </p:spPr>
        <p:txBody>
          <a:bodyPr/>
          <a:lstStyle/>
          <a:p>
            <a:pPr eaLnBrk="1" hangingPunct="1">
              <a:lnSpc>
                <a:spcPct val="90000"/>
              </a:lnSpc>
              <a:buFontTx/>
              <a:buNone/>
            </a:pPr>
            <a:r>
              <a:rPr lang="en-US" altLang="zh-CN" sz="2400" b="1" dirty="0"/>
              <a:t> </a:t>
            </a:r>
            <a:r>
              <a:rPr lang="en-US" altLang="zh-CN" sz="2400" b="1" dirty="0">
                <a:solidFill>
                  <a:schemeClr val="bg2"/>
                </a:solidFill>
                <a:sym typeface="Wingdings 2" pitchFamily="18" charset="2"/>
              </a:rPr>
              <a:t>note</a:t>
            </a:r>
          </a:p>
          <a:p>
            <a:pPr eaLnBrk="1" hangingPunct="1">
              <a:lnSpc>
                <a:spcPct val="90000"/>
              </a:lnSpc>
              <a:buFontTx/>
              <a:buNone/>
            </a:pPr>
            <a:r>
              <a:rPr lang="en-US" altLang="zh-CN" sz="2400" b="1" dirty="0">
                <a:solidFill>
                  <a:schemeClr val="bg2"/>
                </a:solidFill>
                <a:sym typeface="Wingdings 2" pitchFamily="18" charset="2"/>
              </a:rPr>
              <a:t>   A: top down work----designing an architecture, then </a:t>
            </a:r>
          </a:p>
          <a:p>
            <a:pPr eaLnBrk="1" hangingPunct="1">
              <a:lnSpc>
                <a:spcPct val="90000"/>
              </a:lnSpc>
              <a:buFontTx/>
              <a:buNone/>
            </a:pPr>
            <a:r>
              <a:rPr lang="en-US" altLang="zh-CN" sz="2400" b="1" dirty="0">
                <a:solidFill>
                  <a:schemeClr val="bg2"/>
                </a:solidFill>
                <a:sym typeface="Wingdings 2" pitchFamily="18" charset="2"/>
              </a:rPr>
              <a:t>                                       the code design, and finally the </a:t>
            </a:r>
          </a:p>
          <a:p>
            <a:pPr eaLnBrk="1" hangingPunct="1">
              <a:lnSpc>
                <a:spcPct val="90000"/>
              </a:lnSpc>
              <a:buFontTx/>
              <a:buNone/>
            </a:pPr>
            <a:r>
              <a:rPr lang="en-US" altLang="zh-CN" sz="2400" b="1" dirty="0">
                <a:solidFill>
                  <a:schemeClr val="bg2"/>
                </a:solidFill>
                <a:sym typeface="Wingdings 2" pitchFamily="18" charset="2"/>
              </a:rPr>
              <a:t>                                       executable design. </a:t>
            </a:r>
          </a:p>
          <a:p>
            <a:pPr eaLnBrk="1" hangingPunct="1">
              <a:lnSpc>
                <a:spcPct val="90000"/>
              </a:lnSpc>
              <a:buFontTx/>
              <a:buNone/>
            </a:pPr>
            <a:r>
              <a:rPr lang="en-US" altLang="zh-CN" sz="2400" b="1" dirty="0">
                <a:solidFill>
                  <a:schemeClr val="bg2"/>
                </a:solidFill>
                <a:sym typeface="Wingdings 2" pitchFamily="18" charset="2"/>
              </a:rPr>
              <a:t>   B: </a:t>
            </a:r>
            <a:r>
              <a:rPr lang="en-US" altLang="zh-CN" sz="2400" b="1" dirty="0">
                <a:solidFill>
                  <a:srgbClr val="FF0066"/>
                </a:solidFill>
                <a:sym typeface="Wingdings 2" pitchFamily="18" charset="2"/>
              </a:rPr>
              <a:t>code </a:t>
            </a:r>
            <a:r>
              <a:rPr lang="en-US" altLang="zh-CN" sz="2400" b="1" dirty="0" err="1">
                <a:solidFill>
                  <a:srgbClr val="FF0066"/>
                </a:solidFill>
                <a:sym typeface="Wingdings 2" pitchFamily="18" charset="2"/>
              </a:rPr>
              <a:t>design+executable</a:t>
            </a:r>
            <a:r>
              <a:rPr lang="en-US" altLang="zh-CN" sz="2400" b="1" dirty="0">
                <a:solidFill>
                  <a:srgbClr val="FF0066"/>
                </a:solidFill>
                <a:sym typeface="Wingdings 2" pitchFamily="18" charset="2"/>
              </a:rPr>
              <a:t> design </a:t>
            </a:r>
            <a:r>
              <a:rPr lang="en-US" altLang="zh-CN" b="1" dirty="0">
                <a:solidFill>
                  <a:srgbClr val="FF0066"/>
                </a:solidFill>
                <a:ea typeface="Arial Unicode MS" pitchFamily="34" charset="-122"/>
                <a:cs typeface="Arial Unicode MS" pitchFamily="34" charset="-122"/>
              </a:rPr>
              <a:t>≈</a:t>
            </a:r>
            <a:r>
              <a:rPr lang="en-US" altLang="zh-CN" sz="2400" b="1" dirty="0">
                <a:solidFill>
                  <a:srgbClr val="FF0066"/>
                </a:solidFill>
                <a:ea typeface="Arial Unicode MS" pitchFamily="34" charset="-122"/>
                <a:cs typeface="Arial Unicode MS" pitchFamily="34" charset="-122"/>
              </a:rPr>
              <a:t> program design</a:t>
            </a:r>
          </a:p>
          <a:p>
            <a:pPr eaLnBrk="1" hangingPunct="1">
              <a:lnSpc>
                <a:spcPct val="90000"/>
              </a:lnSpc>
              <a:buFontTx/>
              <a:buNone/>
            </a:pPr>
            <a:r>
              <a:rPr lang="en-US" altLang="zh-CN" sz="2400" b="1" dirty="0">
                <a:ea typeface="Arial Unicode MS" pitchFamily="34" charset="-122"/>
                <a:cs typeface="Arial Unicode MS" pitchFamily="34" charset="-122"/>
              </a:rPr>
              <a:t>   C: repeatability (</a:t>
            </a:r>
            <a:r>
              <a:rPr lang="en-US" altLang="zh-CN" sz="2000" b="1" dirty="0">
                <a:ea typeface="Arial Unicode MS" pitchFamily="34" charset="-122"/>
                <a:cs typeface="Arial Unicode MS" pitchFamily="34" charset="-122"/>
              </a:rPr>
              <a:t>taking modification to architecture, code </a:t>
            </a:r>
          </a:p>
          <a:p>
            <a:pPr eaLnBrk="1" hangingPunct="1">
              <a:lnSpc>
                <a:spcPct val="90000"/>
              </a:lnSpc>
              <a:buFontTx/>
              <a:buNone/>
            </a:pPr>
            <a:r>
              <a:rPr lang="en-US" altLang="zh-CN" sz="2000" b="1" dirty="0">
                <a:ea typeface="Arial Unicode MS" pitchFamily="34" charset="-122"/>
                <a:cs typeface="Arial Unicode MS" pitchFamily="34" charset="-122"/>
              </a:rPr>
              <a:t>                  design</a:t>
            </a:r>
            <a:r>
              <a:rPr lang="zh-CN" altLang="en-US" sz="2000" b="1" dirty="0">
                <a:ea typeface="Arial Unicode MS" pitchFamily="34" charset="-122"/>
                <a:cs typeface="Arial Unicode MS" pitchFamily="34" charset="-122"/>
              </a:rPr>
              <a:t>，</a:t>
            </a:r>
            <a:r>
              <a:rPr lang="en-US" altLang="zh-CN" sz="2000" b="1" dirty="0">
                <a:ea typeface="Arial Unicode MS" pitchFamily="34" charset="-122"/>
                <a:cs typeface="Arial Unicode MS" pitchFamily="34" charset="-122"/>
              </a:rPr>
              <a:t>executable design several times, as the </a:t>
            </a:r>
          </a:p>
          <a:p>
            <a:pPr eaLnBrk="1" hangingPunct="1">
              <a:lnSpc>
                <a:spcPct val="90000"/>
              </a:lnSpc>
              <a:buFontTx/>
              <a:buNone/>
            </a:pPr>
            <a:r>
              <a:rPr lang="en-US" altLang="zh-CN"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designers’s</a:t>
            </a:r>
            <a:r>
              <a:rPr lang="en-US" altLang="zh-CN" sz="2000" b="1" dirty="0">
                <a:ea typeface="Arial Unicode MS" pitchFamily="34" charset="-122"/>
                <a:cs typeface="Arial Unicode MS" pitchFamily="34" charset="-122"/>
              </a:rPr>
              <a:t> understanding and creativity permit </a:t>
            </a:r>
            <a:r>
              <a:rPr lang="en-US" altLang="zh-CN" sz="2400" b="1" dirty="0">
                <a:ea typeface="Arial Unicode MS" pitchFamily="34" charset="-122"/>
                <a:cs typeface="Arial Unicode MS" pitchFamily="34" charset="-122"/>
              </a:rPr>
              <a:t>)</a:t>
            </a:r>
          </a:p>
          <a:p>
            <a:pPr eaLnBrk="1" hangingPunct="1">
              <a:lnSpc>
                <a:spcPct val="90000"/>
              </a:lnSpc>
              <a:buFontTx/>
              <a:buNone/>
            </a:pPr>
            <a:r>
              <a:rPr lang="en-US" altLang="zh-CN" sz="2400" b="1" dirty="0">
                <a:ea typeface="Arial Unicode MS" pitchFamily="34" charset="-122"/>
                <a:cs typeface="Arial Unicode MS" pitchFamily="34" charset="-122"/>
              </a:rPr>
              <a:t>   D</a:t>
            </a:r>
            <a:r>
              <a:rPr lang="en-US" altLang="zh-CN" sz="2400" b="1" dirty="0">
                <a:solidFill>
                  <a:schemeClr val="bg2"/>
                </a:solidFill>
                <a:ea typeface="Arial Unicode MS" pitchFamily="34" charset="-122"/>
                <a:cs typeface="Arial Unicode MS" pitchFamily="34" charset="-122"/>
              </a:rPr>
              <a:t>: </a:t>
            </a:r>
            <a:r>
              <a:rPr lang="en-US" altLang="zh-CN" sz="2400" b="1" u="sng" dirty="0">
                <a:solidFill>
                  <a:schemeClr val="bg2"/>
                </a:solidFill>
                <a:ea typeface="Arial Unicode MS" pitchFamily="34" charset="-122"/>
                <a:cs typeface="Arial Unicode MS" pitchFamily="34" charset="-122"/>
              </a:rPr>
              <a:t>design style-</a:t>
            </a:r>
            <a:r>
              <a:rPr lang="en-US" altLang="zh-CN" sz="2400" b="1" dirty="0">
                <a:solidFill>
                  <a:schemeClr val="bg2"/>
                </a:solidFill>
                <a:ea typeface="Arial Unicode MS" pitchFamily="34" charset="-122"/>
                <a:cs typeface="Arial Unicode MS" pitchFamily="34" charset="-122"/>
              </a:rPr>
              <a:t>---includes component, connector, </a:t>
            </a:r>
          </a:p>
          <a:p>
            <a:pPr eaLnBrk="1" hangingPunct="1">
              <a:lnSpc>
                <a:spcPct val="90000"/>
              </a:lnSpc>
              <a:buFontTx/>
              <a:buNone/>
            </a:pPr>
            <a:r>
              <a:rPr lang="en-US" altLang="zh-CN" sz="2400" b="1" dirty="0">
                <a:solidFill>
                  <a:schemeClr val="bg2"/>
                </a:solidFill>
                <a:ea typeface="Arial Unicode MS" pitchFamily="34" charset="-122"/>
                <a:cs typeface="Arial Unicode MS" pitchFamily="34" charset="-122"/>
              </a:rPr>
              <a:t>                    constraints on combining components. </a:t>
            </a:r>
          </a:p>
          <a:p>
            <a:pPr eaLnBrk="1" hangingPunct="1">
              <a:lnSpc>
                <a:spcPct val="90000"/>
              </a:lnSpc>
              <a:buFontTx/>
              <a:buNone/>
            </a:pPr>
            <a:r>
              <a:rPr lang="en-US" altLang="zh-CN" sz="2400" b="1" dirty="0">
                <a:ea typeface="Arial Unicode MS" pitchFamily="34" charset="-122"/>
                <a:cs typeface="Arial Unicode MS" pitchFamily="34" charset="-122"/>
              </a:rPr>
              <a:t>  </a:t>
            </a:r>
            <a:r>
              <a:rPr lang="zh-CN" altLang="en-US" sz="2400" b="1" dirty="0">
                <a:solidFill>
                  <a:srgbClr val="0000FF"/>
                </a:solidFill>
                <a:ea typeface="Arial Unicode MS" pitchFamily="34" charset="-122"/>
                <a:cs typeface="Arial Unicode MS" pitchFamily="34" charset="-122"/>
              </a:rPr>
              <a:t>体系结构风格</a:t>
            </a:r>
            <a:r>
              <a:rPr lang="en-US" altLang="zh-CN" sz="2400" b="1" dirty="0">
                <a:solidFill>
                  <a:srgbClr val="0000FF"/>
                </a:solidFill>
                <a:ea typeface="Arial Unicode MS" pitchFamily="34" charset="-122"/>
                <a:cs typeface="Arial Unicode MS" pitchFamily="34" charset="-122"/>
              </a:rPr>
              <a:t>: </a:t>
            </a:r>
            <a:r>
              <a:rPr lang="zh-CN" altLang="en-US" sz="2400" b="1" dirty="0">
                <a:ea typeface="Arial Unicode MS" pitchFamily="34" charset="-122"/>
                <a:cs typeface="Arial Unicode MS" pitchFamily="34" charset="-122"/>
              </a:rPr>
              <a:t>大规模系统结构模式</a:t>
            </a:r>
            <a:r>
              <a:rPr lang="en-US" altLang="zh-CN" sz="2400" b="1" dirty="0">
                <a:ea typeface="Arial Unicode MS" pitchFamily="34" charset="-122"/>
                <a:cs typeface="Arial Unicode MS" pitchFamily="34" charset="-122"/>
              </a:rPr>
              <a:t>, </a:t>
            </a:r>
            <a:r>
              <a:rPr lang="zh-CN" altLang="en-US" sz="2400" b="1" dirty="0">
                <a:ea typeface="Arial Unicode MS" pitchFamily="34" charset="-122"/>
                <a:cs typeface="Arial Unicode MS" pitchFamily="34" charset="-122"/>
              </a:rPr>
              <a:t>包括规则、元素、技术。</a:t>
            </a:r>
            <a:endParaRPr lang="en-US" altLang="zh-CN" sz="2400" b="1" dirty="0">
              <a:ea typeface="Arial Unicode MS" pitchFamily="34" charset="-122"/>
              <a:cs typeface="Arial Unicode MS" pitchFamily="34" charset="-122"/>
            </a:endParaRPr>
          </a:p>
          <a:p>
            <a:pPr eaLnBrk="1" hangingPunct="1">
              <a:lnSpc>
                <a:spcPct val="90000"/>
              </a:lnSpc>
              <a:buFontTx/>
              <a:buNone/>
            </a:pPr>
            <a:r>
              <a:rPr lang="en-US" altLang="zh-CN" sz="2400" b="1" dirty="0">
                <a:ea typeface="Arial Unicode MS" pitchFamily="34" charset="-122"/>
                <a:cs typeface="Arial Unicode MS" pitchFamily="34" charset="-122"/>
              </a:rPr>
              <a:t>                          </a:t>
            </a:r>
            <a:r>
              <a:rPr lang="zh-CN" altLang="en-US" sz="2400" b="1" dirty="0">
                <a:ea typeface="Arial Unicode MS" pitchFamily="34" charset="-122"/>
                <a:cs typeface="Arial Unicode MS" pitchFamily="34" charset="-122"/>
              </a:rPr>
              <a:t>（是关于如何完成一般性设计所给予的建议，</a:t>
            </a:r>
            <a:endParaRPr lang="en-US" altLang="zh-CN" sz="2400" b="1" dirty="0">
              <a:ea typeface="Arial Unicode MS" pitchFamily="34" charset="-122"/>
              <a:cs typeface="Arial Unicode MS" pitchFamily="34" charset="-122"/>
            </a:endParaRPr>
          </a:p>
          <a:p>
            <a:pPr eaLnBrk="1" hangingPunct="1">
              <a:lnSpc>
                <a:spcPct val="90000"/>
              </a:lnSpc>
              <a:buFontTx/>
              <a:buNone/>
            </a:pPr>
            <a:r>
              <a:rPr lang="en-US" altLang="zh-CN" sz="2400" b="1" dirty="0">
                <a:ea typeface="Arial Unicode MS" pitchFamily="34" charset="-122"/>
                <a:cs typeface="Arial Unicode MS" pitchFamily="34" charset="-122"/>
              </a:rPr>
              <a:t>                              </a:t>
            </a:r>
            <a:r>
              <a:rPr lang="zh-CN" altLang="en-US" sz="2400" b="1" dirty="0">
                <a:ea typeface="Arial Unicode MS" pitchFamily="34" charset="-122"/>
                <a:cs typeface="Arial Unicode MS" pitchFamily="34" charset="-122"/>
              </a:rPr>
              <a:t>并不是完整的、细节化的解决方案）</a:t>
            </a:r>
            <a:r>
              <a:rPr lang="en-US" altLang="zh-CN" sz="2400" b="1" dirty="0">
                <a:ea typeface="Arial Unicode MS" pitchFamily="34" charset="-122"/>
                <a:cs typeface="Arial Unicode MS" pitchFamily="34"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47C0A15B-F860-4C45-9649-B11BBAB9821D}" type="slidenum">
              <a:rPr lang="en-US" altLang="zh-CN" smtClean="0">
                <a:ea typeface="宋体" charset="-122"/>
              </a:rPr>
              <a:pPr/>
              <a:t>19</a:t>
            </a:fld>
            <a:endParaRPr lang="en-US" altLang="zh-CN">
              <a:ea typeface="宋体" charset="-122"/>
            </a:endParaRPr>
          </a:p>
        </p:txBody>
      </p:sp>
      <p:sp>
        <p:nvSpPr>
          <p:cNvPr id="19459" name="Rectangle 2"/>
          <p:cNvSpPr>
            <a:spLocks noGrp="1" noChangeArrowheads="1"/>
          </p:cNvSpPr>
          <p:nvPr>
            <p:ph type="title"/>
          </p:nvPr>
        </p:nvSpPr>
        <p:spPr/>
        <p:txBody>
          <a:bodyPr/>
          <a:lstStyle/>
          <a:p>
            <a:pPr eaLnBrk="1" hangingPunct="1"/>
            <a:r>
              <a:rPr lang="en-US" altLang="zh-CN" sz="3200"/>
              <a:t>    Chapter 5  Designing the System</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a:t>2. Several (system) design styles</a:t>
            </a:r>
            <a:r>
              <a:rPr lang="zh-CN" altLang="en-US" sz="2000" b="1" dirty="0"/>
              <a:t>（几种体系结构风格）</a:t>
            </a:r>
          </a:p>
          <a:p>
            <a:pPr eaLnBrk="1" hangingPunct="1">
              <a:lnSpc>
                <a:spcPct val="90000"/>
              </a:lnSpc>
              <a:buFontTx/>
              <a:buNone/>
            </a:pPr>
            <a:r>
              <a:rPr lang="zh-CN" altLang="en-US" sz="2400" b="1" dirty="0">
                <a:solidFill>
                  <a:schemeClr val="bg2"/>
                </a:solidFill>
                <a:sym typeface="Wingdings 2" pitchFamily="18" charset="2"/>
              </a:rPr>
              <a:t>  </a:t>
            </a:r>
            <a:r>
              <a:rPr lang="en-US" altLang="zh-CN" sz="2400" b="1" dirty="0">
                <a:solidFill>
                  <a:schemeClr val="bg2"/>
                </a:solidFill>
                <a:sym typeface="Wingdings 2" pitchFamily="18" charset="2"/>
              </a:rPr>
              <a:t>pipes and filters</a:t>
            </a:r>
            <a:r>
              <a:rPr lang="zh-CN" altLang="en-US" sz="2400" b="1" dirty="0">
                <a:solidFill>
                  <a:schemeClr val="bg2"/>
                </a:solidFill>
                <a:sym typeface="Wingdings 2" pitchFamily="18" charset="2"/>
              </a:rPr>
              <a:t>（管道与过滤器）（</a:t>
            </a:r>
            <a:r>
              <a:rPr lang="en-US" altLang="zh-CN" sz="2400" b="1" dirty="0">
                <a:solidFill>
                  <a:schemeClr val="bg2"/>
                </a:solidFill>
                <a:sym typeface="Wingdings 2" pitchFamily="18" charset="2"/>
              </a:rPr>
              <a:t>5.4.1</a:t>
            </a:r>
            <a:r>
              <a:rPr lang="zh-CN" altLang="en-US" sz="2400" b="1" dirty="0">
                <a:solidFill>
                  <a:schemeClr val="bg2"/>
                </a:solidFill>
                <a:sym typeface="Wingdings 2" pitchFamily="18" charset="2"/>
              </a:rPr>
              <a:t>） </a:t>
            </a:r>
          </a:p>
          <a:p>
            <a:pPr eaLnBrk="1" hangingPunct="1">
              <a:lnSpc>
                <a:spcPct val="90000"/>
              </a:lnSpc>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一种组件式设计</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常用于语义分析、字典分析等设计 </a:t>
            </a:r>
            <a:r>
              <a:rPr lang="en-US" altLang="zh-CN" sz="2400" b="1" dirty="0">
                <a:solidFill>
                  <a:schemeClr val="bg2"/>
                </a:solidFill>
                <a:sym typeface="Wingdings 2" pitchFamily="18" charset="2"/>
              </a:rPr>
              <a:t>)</a:t>
            </a:r>
          </a:p>
          <a:p>
            <a:pPr eaLnBrk="1" hangingPunct="1">
              <a:lnSpc>
                <a:spcPct val="90000"/>
              </a:lnSpc>
              <a:buFontTx/>
              <a:buNone/>
            </a:pPr>
            <a:r>
              <a:rPr lang="en-US" altLang="zh-CN" sz="2400" b="1" dirty="0">
                <a:solidFill>
                  <a:schemeClr val="bg2"/>
                </a:solidFill>
                <a:sym typeface="Wingdings 2" pitchFamily="18" charset="2"/>
              </a:rPr>
              <a:t>   A: pipe----streams of data for input and output </a:t>
            </a:r>
          </a:p>
          <a:p>
            <a:pPr eaLnBrk="1" hangingPunct="1">
              <a:lnSpc>
                <a:spcPct val="90000"/>
              </a:lnSpc>
              <a:buFontTx/>
              <a:buNone/>
            </a:pPr>
            <a:r>
              <a:rPr lang="en-US" altLang="zh-CN" sz="2400" b="1" dirty="0">
                <a:solidFill>
                  <a:schemeClr val="bg2"/>
                </a:solidFill>
                <a:sym typeface="Wingdings 2" pitchFamily="18" charset="2"/>
              </a:rPr>
              <a:t>   B: filter----a component finishing reading the input</a:t>
            </a:r>
          </a:p>
          <a:p>
            <a:pPr eaLnBrk="1" hangingPunct="1">
              <a:lnSpc>
                <a:spcPct val="90000"/>
              </a:lnSpc>
              <a:buFontTx/>
              <a:buNone/>
            </a:pPr>
            <a:r>
              <a:rPr lang="en-US" altLang="zh-CN" sz="2400" b="1" dirty="0">
                <a:solidFill>
                  <a:schemeClr val="bg2"/>
                </a:solidFill>
                <a:sym typeface="Wingdings 2" pitchFamily="18" charset="2"/>
              </a:rPr>
              <a:t>                     stream </a:t>
            </a:r>
            <a:r>
              <a:rPr lang="zh-CN" altLang="en-US" sz="2400" b="1" dirty="0">
                <a:solidFill>
                  <a:schemeClr val="bg2"/>
                </a:solidFill>
                <a:sym typeface="Wingdings 2" pitchFamily="18" charset="2"/>
              </a:rPr>
              <a:t>（数据转换构件）</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 object-oriented </a:t>
            </a:r>
            <a:r>
              <a:rPr lang="en-US" altLang="zh-CN" sz="2400" b="1" u="sng" dirty="0">
                <a:solidFill>
                  <a:schemeClr val="bg2"/>
                </a:solidFill>
                <a:sym typeface="Wingdings 2" pitchFamily="18" charset="2"/>
              </a:rPr>
              <a:t>design</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（面向对象设计） </a:t>
            </a:r>
          </a:p>
          <a:p>
            <a:pPr eaLnBrk="1" hangingPunct="1">
              <a:lnSpc>
                <a:spcPct val="90000"/>
              </a:lnSpc>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A: OOA--get abstract data type(classes) </a:t>
            </a:r>
          </a:p>
          <a:p>
            <a:pPr eaLnBrk="1" hangingPunct="1">
              <a:lnSpc>
                <a:spcPct val="90000"/>
              </a:lnSpc>
              <a:buFontTx/>
              <a:buNone/>
            </a:pPr>
            <a:r>
              <a:rPr lang="en-US" altLang="zh-CN" sz="2400" b="1" dirty="0">
                <a:solidFill>
                  <a:schemeClr val="bg2"/>
                </a:solidFill>
                <a:sym typeface="Wingdings 2" pitchFamily="18" charset="2"/>
              </a:rPr>
              <a:t>   B: OOD--get instance(object) and its detailed definition </a:t>
            </a:r>
          </a:p>
          <a:p>
            <a:pPr eaLnBrk="1" hangingPunct="1">
              <a:lnSpc>
                <a:spcPct val="90000"/>
              </a:lnSpc>
              <a:buFontTx/>
              <a:buNone/>
            </a:pPr>
            <a:r>
              <a:rPr lang="en-US" altLang="zh-CN" sz="2400" b="1" dirty="0">
                <a:solidFill>
                  <a:schemeClr val="bg2"/>
                </a:solidFill>
                <a:sym typeface="Wingdings 2" pitchFamily="18" charset="2"/>
              </a:rPr>
              <a:t>      characteristics----</a:t>
            </a:r>
            <a:r>
              <a:rPr lang="en-US" altLang="zh-CN" sz="2400" b="1" u="sng" dirty="0">
                <a:solidFill>
                  <a:schemeClr val="bg2"/>
                </a:solidFill>
                <a:sym typeface="Wingdings 2" pitchFamily="18" charset="2"/>
              </a:rPr>
              <a:t>integrity</a:t>
            </a:r>
            <a:r>
              <a:rPr lang="en-US" altLang="zh-CN" sz="2400" b="1" dirty="0">
                <a:solidFill>
                  <a:schemeClr val="bg2"/>
                </a:solidFill>
                <a:sym typeface="Wingdings 2" pitchFamily="18" charset="2"/>
              </a:rPr>
              <a:t> of the data representation </a:t>
            </a:r>
          </a:p>
          <a:p>
            <a:pPr eaLnBrk="1" hangingPunct="1">
              <a:lnSpc>
                <a:spcPct val="90000"/>
              </a:lnSpc>
              <a:buFontTx/>
              <a:buNone/>
            </a:pPr>
            <a:r>
              <a:rPr lang="en-US" altLang="zh-CN" sz="2400" b="1" dirty="0">
                <a:solidFill>
                  <a:schemeClr val="bg2"/>
                </a:solidFill>
                <a:sym typeface="Wingdings 2" pitchFamily="18" charset="2"/>
              </a:rPr>
              <a:t>                               ----data representation must be </a:t>
            </a:r>
            <a:r>
              <a:rPr lang="en-US" altLang="zh-CN" sz="2400" b="1" u="sng" dirty="0">
                <a:solidFill>
                  <a:schemeClr val="bg2"/>
                </a:solidFill>
                <a:sym typeface="Wingdings 2" pitchFamily="18" charset="2"/>
              </a:rPr>
              <a:t>hidden</a:t>
            </a:r>
          </a:p>
          <a:p>
            <a:pPr eaLnBrk="1" hangingPunct="1">
              <a:lnSpc>
                <a:spcPct val="90000"/>
              </a:lnSpc>
              <a:buFontTx/>
              <a:buNone/>
            </a:pPr>
            <a:r>
              <a:rPr lang="en-US" altLang="zh-CN" sz="2400" b="1" dirty="0">
                <a:solidFill>
                  <a:schemeClr val="bg2"/>
                </a:solidFill>
                <a:sym typeface="Wingdings 2" pitchFamily="18" charset="2"/>
              </a:rPr>
              <a:t>                                    from other objects (encapsulation)</a:t>
            </a:r>
          </a:p>
        </p:txBody>
      </p:sp>
      <p:sp>
        <p:nvSpPr>
          <p:cNvPr id="19461" name="AutoShape 4"/>
          <p:cNvSpPr>
            <a:spLocks noChangeArrowheads="1"/>
          </p:cNvSpPr>
          <p:nvPr/>
        </p:nvSpPr>
        <p:spPr bwMode="auto">
          <a:xfrm>
            <a:off x="7380288" y="4149725"/>
            <a:ext cx="1584325" cy="719138"/>
          </a:xfrm>
          <a:prstGeom prst="wedgeRoundRectCallout">
            <a:avLst>
              <a:gd name="adj1" fmla="val -85773"/>
              <a:gd name="adj2" fmla="val 995"/>
              <a:gd name="adj3" fmla="val 16667"/>
            </a:avLst>
          </a:prstGeom>
          <a:solidFill>
            <a:srgbClr val="99CCFF"/>
          </a:solidFill>
          <a:ln w="9525">
            <a:solidFill>
              <a:srgbClr val="800080"/>
            </a:solidFill>
            <a:miter lim="800000"/>
            <a:headEnd/>
            <a:tailEnd/>
          </a:ln>
        </p:spPr>
        <p:txBody>
          <a:bodyPr anchor="ctr"/>
          <a:lstStyle/>
          <a:p>
            <a:r>
              <a:rPr lang="zh-CN" altLang="en-US" b="1"/>
              <a:t>用于一般软件设计</a:t>
            </a:r>
          </a:p>
        </p:txBody>
      </p:sp>
      <p:sp>
        <p:nvSpPr>
          <p:cNvPr id="19462" name="Text Box 5"/>
          <p:cNvSpPr txBox="1">
            <a:spLocks noChangeArrowheads="1"/>
          </p:cNvSpPr>
          <p:nvPr/>
        </p:nvSpPr>
        <p:spPr bwMode="auto">
          <a:xfrm>
            <a:off x="73025" y="3829050"/>
            <a:ext cx="827088" cy="2552700"/>
          </a:xfrm>
          <a:prstGeom prst="rect">
            <a:avLst/>
          </a:prstGeom>
          <a:noFill/>
          <a:ln w="22225">
            <a:solidFill>
              <a:srgbClr val="993300"/>
            </a:solidFill>
            <a:miter lim="800000"/>
            <a:headEnd/>
            <a:tailEnd/>
          </a:ln>
        </p:spPr>
        <p:txBody>
          <a:bodyPr>
            <a:spAutoFit/>
          </a:bodyPr>
          <a:lstStyle/>
          <a:p>
            <a:pPr>
              <a:spcBef>
                <a:spcPct val="50000"/>
              </a:spcBef>
            </a:pPr>
            <a:r>
              <a:rPr lang="en-US" altLang="zh-CN" sz="2000" b="1"/>
              <a:t>OO</a:t>
            </a:r>
            <a:r>
              <a:rPr lang="zh-CN" altLang="en-US" sz="2000" b="1"/>
              <a:t>观点</a:t>
            </a:r>
            <a:r>
              <a:rPr lang="en-US" altLang="zh-CN" sz="2000" b="1"/>
              <a:t>: </a:t>
            </a:r>
            <a:r>
              <a:rPr lang="zh-CN" altLang="en-US" sz="2000" b="1"/>
              <a:t>软件等于一系列对象的演化</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01428CFD-2DBE-41ED-9DA7-306851E5D772}" type="slidenum">
              <a:rPr lang="en-US" altLang="zh-CN" smtClean="0">
                <a:ea typeface="宋体" charset="-122"/>
              </a:rPr>
              <a:pPr/>
              <a:t>2</a:t>
            </a:fld>
            <a:endParaRPr lang="en-US" altLang="zh-CN">
              <a:ea typeface="宋体" charset="-122"/>
            </a:endParaRPr>
          </a:p>
        </p:txBody>
      </p:sp>
      <p:sp>
        <p:nvSpPr>
          <p:cNvPr id="5123" name="Rectangle 1026"/>
          <p:cNvSpPr>
            <a:spLocks noGrp="1" noChangeArrowheads="1"/>
          </p:cNvSpPr>
          <p:nvPr>
            <p:ph type="title"/>
          </p:nvPr>
        </p:nvSpPr>
        <p:spPr/>
        <p:txBody>
          <a:bodyPr/>
          <a:lstStyle/>
          <a:p>
            <a:pPr eaLnBrk="1" hangingPunct="1"/>
            <a:r>
              <a:rPr lang="en-US" altLang="zh-CN" sz="3200" dirty="0"/>
              <a:t>    Chapter 5  Designing the </a:t>
            </a:r>
            <a:r>
              <a:rPr lang="en-GB" altLang="zh-CN" sz="3200" dirty="0">
                <a:latin typeface="Calibri" pitchFamily="34" charset="0"/>
              </a:rPr>
              <a:t>Architecture </a:t>
            </a:r>
            <a:endParaRPr lang="en-US" altLang="zh-CN" sz="3200" dirty="0"/>
          </a:p>
        </p:txBody>
      </p:sp>
      <p:sp>
        <p:nvSpPr>
          <p:cNvPr id="5124" name="Rectangle 1027"/>
          <p:cNvSpPr>
            <a:spLocks noGrp="1" noChangeArrowheads="1"/>
          </p:cNvSpPr>
          <p:nvPr>
            <p:ph type="body" idx="1"/>
          </p:nvPr>
        </p:nvSpPr>
        <p:spPr>
          <a:xfrm>
            <a:off x="762000" y="1752600"/>
            <a:ext cx="8382000" cy="5105400"/>
          </a:xfrm>
        </p:spPr>
        <p:txBody>
          <a:bodyPr/>
          <a:lstStyle/>
          <a:p>
            <a:pPr eaLnBrk="1" hangingPunct="1">
              <a:buFontTx/>
              <a:buNone/>
            </a:pPr>
            <a:r>
              <a:rPr lang="en-US" altLang="zh-CN" b="1" u="sng">
                <a:solidFill>
                  <a:srgbClr val="0000FF"/>
                </a:solidFill>
              </a:rPr>
              <a:t>Contents</a:t>
            </a:r>
            <a:r>
              <a:rPr lang="en-US" altLang="zh-CN" sz="3200" b="1"/>
              <a:t>: </a:t>
            </a:r>
            <a:r>
              <a:rPr lang="en-US" altLang="zh-CN" sz="2400" b="1"/>
              <a:t>A: conceptual design and technical design </a:t>
            </a:r>
          </a:p>
          <a:p>
            <a:pPr eaLnBrk="1" hangingPunct="1">
              <a:buFontTx/>
              <a:buNone/>
            </a:pPr>
            <a:r>
              <a:rPr lang="en-US" altLang="zh-CN" sz="2400" b="1"/>
              <a:t>                     B: design style,techniques and tools</a:t>
            </a:r>
          </a:p>
          <a:p>
            <a:pPr eaLnBrk="1" hangingPunct="1">
              <a:buFontTx/>
              <a:buNone/>
            </a:pPr>
            <a:r>
              <a:rPr lang="en-US" altLang="zh-CN" sz="2400" b="1"/>
              <a:t>                     C: characteristics of good design</a:t>
            </a:r>
          </a:p>
          <a:p>
            <a:pPr eaLnBrk="1" hangingPunct="1">
              <a:buFontTx/>
              <a:buNone/>
            </a:pPr>
            <a:r>
              <a:rPr lang="en-US" altLang="zh-CN" sz="2400" b="1"/>
              <a:t>                     D: validating design</a:t>
            </a:r>
          </a:p>
          <a:p>
            <a:pPr eaLnBrk="1" hangingPunct="1">
              <a:buFontTx/>
              <a:buNone/>
            </a:pPr>
            <a:r>
              <a:rPr lang="en-US" altLang="zh-CN" sz="2400" b="1"/>
              <a:t>                     E: documenting the design</a:t>
            </a:r>
            <a:r>
              <a:rPr lang="en-US" altLang="zh-CN" b="1"/>
              <a:t> </a:t>
            </a:r>
          </a:p>
          <a:p>
            <a:pPr eaLnBrk="1" hangingPunct="1">
              <a:buFontTx/>
              <a:buNone/>
            </a:pPr>
            <a:r>
              <a:rPr lang="en-US" altLang="zh-CN" b="1"/>
              <a:t>5.1 The Design Process </a:t>
            </a:r>
            <a:r>
              <a:rPr lang="zh-CN" altLang="en-US" b="1"/>
              <a:t>（设计过程）</a:t>
            </a:r>
          </a:p>
          <a:p>
            <a:pPr eaLnBrk="1" hangingPunct="1">
              <a:buFontTx/>
              <a:buNone/>
            </a:pPr>
            <a:r>
              <a:rPr lang="en-US" altLang="zh-CN" b="1"/>
              <a:t>1. Introduction</a:t>
            </a:r>
            <a:r>
              <a:rPr lang="en-US" altLang="zh-CN" sz="3200" b="1"/>
              <a:t>                    </a:t>
            </a:r>
            <a:r>
              <a:rPr lang="en-US" altLang="zh-CN" sz="3200" b="1" baseline="-60000"/>
              <a:t>creative</a:t>
            </a:r>
          </a:p>
          <a:p>
            <a:pPr eaLnBrk="1" hangingPunct="1">
              <a:buFontTx/>
              <a:buNone/>
            </a:pPr>
            <a:r>
              <a:rPr lang="en-US" altLang="zh-CN"/>
              <a:t> </a:t>
            </a:r>
            <a:r>
              <a:rPr lang="en-US" altLang="zh-CN" sz="2400" b="1">
                <a:solidFill>
                  <a:schemeClr val="bg2"/>
                </a:solidFill>
                <a:sym typeface="Wingdings 2" pitchFamily="18" charset="2"/>
              </a:rPr>
              <a:t></a:t>
            </a:r>
            <a:r>
              <a:rPr lang="en-US" altLang="zh-CN" sz="2400" b="1">
                <a:solidFill>
                  <a:srgbClr val="FF0066"/>
                </a:solidFill>
                <a:sym typeface="Wingdings 2" pitchFamily="18" charset="2"/>
              </a:rPr>
              <a:t>design</a:t>
            </a:r>
            <a:r>
              <a:rPr lang="en-US" altLang="zh-CN" sz="2400" b="1">
                <a:solidFill>
                  <a:schemeClr val="bg2"/>
                </a:solidFill>
                <a:sym typeface="Wingdings 2" pitchFamily="18" charset="2"/>
              </a:rPr>
              <a:t> : problem description                 solution (P223)</a:t>
            </a:r>
          </a:p>
          <a:p>
            <a:pPr eaLnBrk="1" hangingPunct="1">
              <a:buFontTx/>
              <a:buNone/>
            </a:pPr>
            <a:r>
              <a:rPr lang="en-US" altLang="zh-CN" sz="2400" b="1">
                <a:solidFill>
                  <a:schemeClr val="bg2"/>
                </a:solidFill>
                <a:sym typeface="Wingdings 2" pitchFamily="18" charset="2"/>
              </a:rPr>
              <a:t>                   </a:t>
            </a:r>
            <a:r>
              <a:rPr lang="en-US" altLang="zh-CN" sz="2000" b="1">
                <a:solidFill>
                  <a:schemeClr val="bg2"/>
                </a:solidFill>
                <a:sym typeface="Wingdings 2" pitchFamily="18" charset="2"/>
              </a:rPr>
              <a:t>(requirements(SRS))         </a:t>
            </a:r>
            <a:r>
              <a:rPr lang="en-US" altLang="zh-CN" sz="3200" b="1" baseline="50000">
                <a:solidFill>
                  <a:schemeClr val="bg2"/>
                </a:solidFill>
                <a:sym typeface="Wingdings 2" pitchFamily="18" charset="2"/>
              </a:rPr>
              <a:t>process </a:t>
            </a: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（将需求中的问题描述转变成软件解决方案的创造性过程）</a:t>
            </a:r>
          </a:p>
        </p:txBody>
      </p:sp>
      <p:sp>
        <p:nvSpPr>
          <p:cNvPr id="5125" name="AutoShape 1028"/>
          <p:cNvSpPr>
            <a:spLocks noChangeArrowheads="1"/>
          </p:cNvSpPr>
          <p:nvPr/>
        </p:nvSpPr>
        <p:spPr bwMode="auto">
          <a:xfrm>
            <a:off x="5438775" y="5486400"/>
            <a:ext cx="1343025" cy="152400"/>
          </a:xfrm>
          <a:prstGeom prst="rightArrow">
            <a:avLst>
              <a:gd name="adj1" fmla="val 50000"/>
              <a:gd name="adj2" fmla="val 220313"/>
            </a:avLst>
          </a:prstGeom>
          <a:solidFill>
            <a:schemeClr val="tx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A8A52EA2-8C87-473D-816F-687E70AA9ABB}" type="slidenum">
              <a:rPr lang="en-US" altLang="zh-CN" smtClean="0">
                <a:ea typeface="宋体" charset="-122"/>
              </a:rPr>
              <a:pPr/>
              <a:t>20</a:t>
            </a:fld>
            <a:endParaRPr lang="en-US" altLang="zh-CN">
              <a:ea typeface="宋体" charset="-122"/>
            </a:endParaRPr>
          </a:p>
        </p:txBody>
      </p:sp>
      <p:sp>
        <p:nvSpPr>
          <p:cNvPr id="20483" name="Rectangle 2"/>
          <p:cNvSpPr>
            <a:spLocks noGrp="1" noChangeArrowheads="1"/>
          </p:cNvSpPr>
          <p:nvPr>
            <p:ph type="title"/>
          </p:nvPr>
        </p:nvSpPr>
        <p:spPr/>
        <p:txBody>
          <a:bodyPr/>
          <a:lstStyle/>
          <a:p>
            <a:pPr eaLnBrk="1" hangingPunct="1"/>
            <a:r>
              <a:rPr lang="en-US" altLang="zh-CN" sz="3200"/>
              <a:t>    Chapter 5  Designing the System</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itchFamily="18" charset="2"/>
              </a:rPr>
              <a:t>  implicit invocation </a:t>
            </a:r>
            <a:r>
              <a:rPr lang="zh-CN" altLang="en-US" sz="2400" b="1">
                <a:solidFill>
                  <a:schemeClr val="bg2"/>
                </a:solidFill>
                <a:sym typeface="Wingdings 2" pitchFamily="18" charset="2"/>
              </a:rPr>
              <a:t>（隐含调用）</a:t>
            </a:r>
          </a:p>
          <a:p>
            <a:pPr eaLnBrk="1" hangingPunct="1">
              <a:buFontTx/>
              <a:buNone/>
            </a:pPr>
            <a:r>
              <a:rPr lang="zh-CN" altLang="en-US" sz="2400" b="1">
                <a:solidFill>
                  <a:schemeClr val="bg2"/>
                </a:solidFill>
                <a:sym typeface="Wingdings 2" pitchFamily="18" charset="2"/>
              </a:rPr>
              <a:t>     </a:t>
            </a:r>
            <a:r>
              <a:rPr lang="en-US" altLang="zh-CN" sz="2400" b="1">
                <a:solidFill>
                  <a:schemeClr val="bg2"/>
                </a:solidFill>
                <a:sym typeface="Wingdings 2" pitchFamily="18" charset="2"/>
              </a:rPr>
              <a:t>focus on: </a:t>
            </a:r>
            <a:r>
              <a:rPr lang="en-US" altLang="zh-CN" sz="2400" b="1" u="sng">
                <a:solidFill>
                  <a:srgbClr val="0000FF"/>
                </a:solidFill>
                <a:sym typeface="Wingdings 2" pitchFamily="18" charset="2"/>
              </a:rPr>
              <a:t>event-driven</a:t>
            </a:r>
            <a:r>
              <a:rPr lang="en-US" altLang="zh-CN" sz="2400" b="1">
                <a:solidFill>
                  <a:schemeClr val="bg2"/>
                </a:solidFill>
                <a:sym typeface="Wingdings 2" pitchFamily="18" charset="2"/>
              </a:rPr>
              <a:t>, based on the notion of </a:t>
            </a:r>
          </a:p>
          <a:p>
            <a:pPr eaLnBrk="1" hangingPunct="1">
              <a:buFontTx/>
              <a:buNone/>
            </a:pPr>
            <a:r>
              <a:rPr lang="en-US" altLang="zh-CN" sz="2400" b="1">
                <a:solidFill>
                  <a:schemeClr val="bg2"/>
                </a:solidFill>
                <a:sym typeface="Wingdings 2" pitchFamily="18" charset="2"/>
              </a:rPr>
              <a:t>                      event broadcasting/announcement  </a:t>
            </a:r>
          </a:p>
          <a:p>
            <a:pPr eaLnBrk="1" hangingPunct="1">
              <a:buFontTx/>
              <a:buNone/>
            </a:pPr>
            <a:r>
              <a:rPr lang="en-US" altLang="zh-CN" sz="2400" b="1">
                <a:solidFill>
                  <a:schemeClr val="bg2"/>
                </a:solidFill>
                <a:sym typeface="Wingdings 2" pitchFamily="18" charset="2"/>
              </a:rPr>
              <a:t>     application---- packet-switched networks </a:t>
            </a:r>
          </a:p>
          <a:p>
            <a:pPr eaLnBrk="1" hangingPunct="1">
              <a:buFontTx/>
              <a:buNone/>
            </a:pPr>
            <a:r>
              <a:rPr lang="en-US" altLang="zh-CN" sz="2400" b="1">
                <a:solidFill>
                  <a:schemeClr val="bg2"/>
                </a:solidFill>
                <a:sym typeface="Wingdings 2" pitchFamily="18" charset="2"/>
              </a:rPr>
              <a:t>                        ---- user interfaces (to separate the</a:t>
            </a:r>
          </a:p>
          <a:p>
            <a:pPr eaLnBrk="1" hangingPunct="1">
              <a:buFontTx/>
              <a:buNone/>
            </a:pPr>
            <a:r>
              <a:rPr lang="en-US" altLang="zh-CN" sz="2400" b="1">
                <a:solidFill>
                  <a:schemeClr val="bg2"/>
                </a:solidFill>
                <a:sym typeface="Wingdings 2" pitchFamily="18" charset="2"/>
              </a:rPr>
              <a:t>                             presentation of data from applications</a:t>
            </a:r>
          </a:p>
          <a:p>
            <a:pPr eaLnBrk="1" hangingPunct="1">
              <a:buFontTx/>
              <a:buNone/>
            </a:pPr>
            <a:r>
              <a:rPr lang="en-US" altLang="zh-CN" sz="2400" b="1">
                <a:solidFill>
                  <a:schemeClr val="bg2"/>
                </a:solidFill>
                <a:sym typeface="Wingdings 2" pitchFamily="18" charset="2"/>
              </a:rPr>
              <a:t>                             that manage the data) </a:t>
            </a:r>
          </a:p>
          <a:p>
            <a:pPr eaLnBrk="1" hangingPunct="1">
              <a:buFontTx/>
              <a:buNone/>
            </a:pPr>
            <a:r>
              <a:rPr lang="en-US" altLang="zh-CN" sz="2400" b="1">
                <a:solidFill>
                  <a:schemeClr val="bg2"/>
                </a:solidFill>
                <a:sym typeface="Wingdings 2" pitchFamily="18" charset="2"/>
              </a:rPr>
              <a:t>  layering </a:t>
            </a:r>
            <a:r>
              <a:rPr lang="zh-CN" altLang="en-US" sz="2400" b="1">
                <a:solidFill>
                  <a:schemeClr val="bg2"/>
                </a:solidFill>
                <a:sym typeface="Wingdings 2" pitchFamily="18" charset="2"/>
              </a:rPr>
              <a:t>（分层设计）</a:t>
            </a:r>
          </a:p>
          <a:p>
            <a:pPr eaLnBrk="1" hangingPunct="1">
              <a:buFontTx/>
              <a:buNone/>
            </a:pPr>
            <a:r>
              <a:rPr lang="zh-CN" altLang="en-US" sz="2400" b="1">
                <a:solidFill>
                  <a:schemeClr val="bg2"/>
                </a:solidFill>
                <a:sym typeface="Wingdings 2" pitchFamily="18" charset="2"/>
              </a:rPr>
              <a:t>   </a:t>
            </a:r>
            <a:r>
              <a:rPr lang="en-US" altLang="zh-CN" sz="2400" b="1">
                <a:solidFill>
                  <a:schemeClr val="bg2"/>
                </a:solidFill>
                <a:sym typeface="Wingdings 2" pitchFamily="18" charset="2"/>
              </a:rPr>
              <a:t>A: meaning  X: hierarchical structure </a:t>
            </a:r>
          </a:p>
          <a:p>
            <a:pPr eaLnBrk="1" hangingPunct="1">
              <a:buFontTx/>
              <a:buNone/>
            </a:pPr>
            <a:r>
              <a:rPr lang="en-US" altLang="zh-CN" sz="2400" b="1">
                <a:solidFill>
                  <a:schemeClr val="bg2"/>
                </a:solidFill>
                <a:sym typeface="Wingdings 2" pitchFamily="18" charset="2"/>
              </a:rPr>
              <a:t>                         Y: each layer provides service to the one</a:t>
            </a:r>
          </a:p>
          <a:p>
            <a:pPr eaLnBrk="1" hangingPunct="1">
              <a:buFontTx/>
              <a:buNone/>
            </a:pPr>
            <a:r>
              <a:rPr lang="en-US" altLang="zh-CN" sz="2400" b="1">
                <a:solidFill>
                  <a:schemeClr val="bg2"/>
                </a:solidFill>
                <a:sym typeface="Wingdings 2" pitchFamily="18" charset="2"/>
              </a:rPr>
              <a:t>                              outside </a:t>
            </a:r>
          </a:p>
        </p:txBody>
      </p:sp>
      <p:sp>
        <p:nvSpPr>
          <p:cNvPr id="20485" name="AutoShape 4"/>
          <p:cNvSpPr>
            <a:spLocks noChangeArrowheads="1"/>
          </p:cNvSpPr>
          <p:nvPr/>
        </p:nvSpPr>
        <p:spPr bwMode="auto">
          <a:xfrm>
            <a:off x="6227763" y="1341438"/>
            <a:ext cx="2520950" cy="792162"/>
          </a:xfrm>
          <a:prstGeom prst="wedgeRoundRectCallout">
            <a:avLst>
              <a:gd name="adj1" fmla="val -70718"/>
              <a:gd name="adj2" fmla="val 35773"/>
              <a:gd name="adj3" fmla="val 16667"/>
            </a:avLst>
          </a:prstGeom>
          <a:solidFill>
            <a:srgbClr val="99CCFF"/>
          </a:solidFill>
          <a:ln w="9525">
            <a:solidFill>
              <a:srgbClr val="800080"/>
            </a:solidFill>
            <a:miter lim="800000"/>
            <a:headEnd/>
            <a:tailEnd/>
          </a:ln>
        </p:spPr>
        <p:txBody>
          <a:bodyPr anchor="ctr"/>
          <a:lstStyle/>
          <a:p>
            <a:r>
              <a:rPr lang="zh-CN" altLang="en-US" b="1"/>
              <a:t>用于分组交换网络软件设计等等</a:t>
            </a:r>
          </a:p>
        </p:txBody>
      </p:sp>
      <p:sp>
        <p:nvSpPr>
          <p:cNvPr id="20486" name="AutoShape 5"/>
          <p:cNvSpPr>
            <a:spLocks noChangeArrowheads="1"/>
          </p:cNvSpPr>
          <p:nvPr/>
        </p:nvSpPr>
        <p:spPr bwMode="auto">
          <a:xfrm>
            <a:off x="6443663" y="4508500"/>
            <a:ext cx="2520950" cy="792163"/>
          </a:xfrm>
          <a:prstGeom prst="wedgeRoundRectCallout">
            <a:avLst>
              <a:gd name="adj1" fmla="val -135014"/>
              <a:gd name="adj2" fmla="val 24347"/>
              <a:gd name="adj3" fmla="val 16667"/>
            </a:avLst>
          </a:prstGeom>
          <a:solidFill>
            <a:srgbClr val="99CCFF"/>
          </a:solidFill>
          <a:ln w="9525">
            <a:solidFill>
              <a:srgbClr val="800080"/>
            </a:solidFill>
            <a:miter lim="800000"/>
            <a:headEnd/>
            <a:tailEnd/>
          </a:ln>
        </p:spPr>
        <p:txBody>
          <a:bodyPr anchor="ctr"/>
          <a:lstStyle/>
          <a:p>
            <a:r>
              <a:rPr lang="zh-CN" altLang="en-US" b="1"/>
              <a:t>类似于</a:t>
            </a:r>
            <a:r>
              <a:rPr lang="en-US" altLang="zh-CN" b="1"/>
              <a:t>C/S</a:t>
            </a:r>
            <a:r>
              <a:rPr lang="zh-CN" altLang="en-US" b="1"/>
              <a:t>结构的软件设计等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66EF6E2B-FD20-40C4-BB97-5F915737D365}" type="slidenum">
              <a:rPr lang="en-US" altLang="zh-CN" smtClean="0">
                <a:ea typeface="宋体" charset="-122"/>
              </a:rPr>
              <a:pPr/>
              <a:t>21</a:t>
            </a:fld>
            <a:endParaRPr lang="en-US" altLang="zh-CN">
              <a:ea typeface="宋体" charset="-122"/>
            </a:endParaRPr>
          </a:p>
        </p:txBody>
      </p:sp>
      <p:sp>
        <p:nvSpPr>
          <p:cNvPr id="21507" name="Rectangle 2"/>
          <p:cNvSpPr>
            <a:spLocks noGrp="1" noChangeArrowheads="1"/>
          </p:cNvSpPr>
          <p:nvPr>
            <p:ph type="title"/>
          </p:nvPr>
        </p:nvSpPr>
        <p:spPr/>
        <p:txBody>
          <a:bodyPr/>
          <a:lstStyle/>
          <a:p>
            <a:pPr eaLnBrk="1" hangingPunct="1"/>
            <a:r>
              <a:rPr lang="en-US" altLang="zh-CN" sz="3200"/>
              <a:t>    Chapter 5  Designing the System</a:t>
            </a:r>
          </a:p>
        </p:txBody>
      </p:sp>
      <p:sp>
        <p:nvSpPr>
          <p:cNvPr id="2150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dirty="0"/>
              <a:t>   </a:t>
            </a:r>
            <a:r>
              <a:rPr lang="en-US" altLang="zh-CN" sz="2400" b="1" dirty="0"/>
              <a:t>B: example1 </a:t>
            </a:r>
            <a:r>
              <a:rPr lang="zh-CN" altLang="en-US" sz="2400" b="1" dirty="0"/>
              <a:t>：</a:t>
            </a:r>
            <a:r>
              <a:rPr lang="en-US" altLang="zh-CN" sz="2400" b="1" dirty="0"/>
              <a:t>file security system</a:t>
            </a:r>
          </a:p>
          <a:p>
            <a:pPr eaLnBrk="1" hangingPunct="1">
              <a:lnSpc>
                <a:spcPct val="80000"/>
              </a:lnSpc>
              <a:buFontTx/>
              <a:buNone/>
            </a:pPr>
            <a:r>
              <a:rPr lang="en-US" altLang="zh-CN" sz="2400" b="1" dirty="0"/>
              <a:t>        ----(1)</a:t>
            </a:r>
            <a:r>
              <a:rPr lang="zh-CN" altLang="en-US" sz="2400" b="1" dirty="0"/>
              <a:t>加密解密算法</a:t>
            </a:r>
            <a:r>
              <a:rPr lang="en-US" altLang="zh-CN" sz="2400" b="1" dirty="0"/>
              <a:t>,(2)</a:t>
            </a:r>
            <a:r>
              <a:rPr lang="zh-CN" altLang="en-US" sz="2400" b="1" dirty="0"/>
              <a:t>文件加密解密接口</a:t>
            </a:r>
            <a:r>
              <a:rPr lang="en-US" altLang="zh-CN" sz="2400" b="1" dirty="0"/>
              <a:t>,(3)</a:t>
            </a:r>
            <a:r>
              <a:rPr lang="zh-CN" altLang="en-US" sz="2400" b="1" dirty="0"/>
              <a:t>密钥管理</a:t>
            </a:r>
            <a:r>
              <a:rPr lang="en-US" altLang="zh-CN" sz="2400" b="1" dirty="0"/>
              <a:t>:</a:t>
            </a:r>
          </a:p>
          <a:p>
            <a:pPr eaLnBrk="1" hangingPunct="1">
              <a:lnSpc>
                <a:spcPct val="80000"/>
              </a:lnSpc>
              <a:buFontTx/>
              <a:buNone/>
            </a:pPr>
            <a:r>
              <a:rPr lang="en-US" altLang="zh-CN" sz="2400" b="1" dirty="0"/>
              <a:t>             </a:t>
            </a:r>
            <a:r>
              <a:rPr lang="zh-CN" altLang="en-US" sz="2400" b="1" dirty="0"/>
              <a:t>文件签名</a:t>
            </a:r>
            <a:r>
              <a:rPr lang="en-US" altLang="zh-CN" sz="2400" b="1" dirty="0"/>
              <a:t>,</a:t>
            </a:r>
            <a:r>
              <a:rPr lang="zh-CN" altLang="en-US" sz="2400" b="1" dirty="0"/>
              <a:t>检验签名</a:t>
            </a:r>
            <a:r>
              <a:rPr lang="en-US" altLang="zh-CN" sz="2400" b="1" dirty="0"/>
              <a:t>,</a:t>
            </a:r>
            <a:r>
              <a:rPr lang="zh-CN" altLang="en-US" sz="2400" b="1" dirty="0"/>
              <a:t>获得文件访问等</a:t>
            </a:r>
            <a:r>
              <a:rPr lang="en-US" altLang="zh-CN" sz="2400" b="1" dirty="0"/>
              <a:t>. (4) </a:t>
            </a:r>
            <a:r>
              <a:rPr lang="zh-CN" altLang="en-US" sz="2400" b="1" dirty="0"/>
              <a:t>认证</a:t>
            </a:r>
            <a:r>
              <a:rPr lang="en-US" altLang="zh-CN" sz="2400" b="1" dirty="0"/>
              <a:t>:</a:t>
            </a:r>
            <a:r>
              <a:rPr lang="zh-CN" altLang="en-US" sz="2400" b="1" dirty="0"/>
              <a:t>加密文</a:t>
            </a:r>
          </a:p>
          <a:p>
            <a:pPr eaLnBrk="1" hangingPunct="1">
              <a:lnSpc>
                <a:spcPct val="80000"/>
              </a:lnSpc>
              <a:buFontTx/>
              <a:buNone/>
            </a:pPr>
            <a:r>
              <a:rPr lang="zh-CN" altLang="en-US" sz="2400" b="1" dirty="0"/>
              <a:t>             件的管理</a:t>
            </a:r>
            <a:r>
              <a:rPr lang="en-US" altLang="zh-CN" sz="2400" b="1" dirty="0"/>
              <a:t>, </a:t>
            </a:r>
            <a:r>
              <a:rPr lang="zh-CN" altLang="en-US" sz="2400" b="1" dirty="0"/>
              <a:t>用户标识和密码的管理</a:t>
            </a:r>
            <a:r>
              <a:rPr lang="en-US" altLang="zh-CN" sz="2400" b="1" dirty="0"/>
              <a:t>, </a:t>
            </a:r>
            <a:r>
              <a:rPr lang="zh-CN" altLang="en-US" sz="2400" b="1" dirty="0"/>
              <a:t>认证协议实现等</a:t>
            </a:r>
            <a:r>
              <a:rPr lang="en-US" altLang="zh-CN" sz="2400" b="1" dirty="0"/>
              <a:t>.</a:t>
            </a:r>
          </a:p>
          <a:p>
            <a:pPr eaLnBrk="1" hangingPunct="1">
              <a:lnSpc>
                <a:spcPct val="80000"/>
              </a:lnSpc>
              <a:buFontTx/>
              <a:buNone/>
            </a:pPr>
            <a:r>
              <a:rPr lang="en-US" altLang="zh-CN" sz="2400" b="1" dirty="0"/>
              <a:t>        example2 :  ----Fig5-9</a:t>
            </a:r>
            <a:r>
              <a:rPr lang="zh-CN" altLang="en-US" sz="2400" b="1" dirty="0"/>
              <a:t>（</a:t>
            </a:r>
            <a:r>
              <a:rPr lang="en-US" altLang="zh-CN" sz="2400" b="1"/>
              <a:t>OSI</a:t>
            </a:r>
            <a:r>
              <a:rPr lang="zh-CN" altLang="en-US" sz="2400" b="1"/>
              <a:t>开放互联</a:t>
            </a:r>
            <a:r>
              <a:rPr lang="zh-CN" altLang="en-US" sz="2400" b="1" dirty="0"/>
              <a:t>参考模型）</a:t>
            </a:r>
            <a:endParaRPr lang="en-US" altLang="zh-CN" sz="2400" b="1" dirty="0"/>
          </a:p>
          <a:p>
            <a:pPr eaLnBrk="1" hangingPunct="1">
              <a:lnSpc>
                <a:spcPct val="80000"/>
              </a:lnSpc>
              <a:buFontTx/>
              <a:buNone/>
            </a:pPr>
            <a:r>
              <a:rPr lang="en-US" altLang="zh-CN" sz="2400" b="1" dirty="0"/>
              <a:t>   C: feature: take advantage of the notion of abstraction</a:t>
            </a:r>
          </a:p>
          <a:p>
            <a:pPr eaLnBrk="1" hangingPunct="1">
              <a:lnSpc>
                <a:spcPct val="80000"/>
              </a:lnSpc>
              <a:buFontTx/>
              <a:buNone/>
            </a:pPr>
            <a:r>
              <a:rPr lang="en-US" altLang="zh-CN" sz="2400" b="1" dirty="0">
                <a:solidFill>
                  <a:schemeClr val="bg2"/>
                </a:solidFill>
                <a:sym typeface="Wingdings 2" pitchFamily="18" charset="2"/>
              </a:rPr>
              <a:t> </a:t>
            </a:r>
            <a:r>
              <a:rPr lang="en-US" altLang="zh-CN" sz="2400" b="1" dirty="0"/>
              <a:t>repositories(</a:t>
            </a:r>
            <a:r>
              <a:rPr lang="zh-CN" altLang="en-US" sz="2400" b="1" dirty="0"/>
              <a:t>信息库</a:t>
            </a:r>
            <a:r>
              <a:rPr lang="en-US" altLang="zh-CN" sz="2400" b="1" dirty="0"/>
              <a:t>/</a:t>
            </a:r>
            <a:r>
              <a:rPr lang="zh-CN" altLang="en-US" sz="2400" b="1" dirty="0"/>
              <a:t>资源仓库</a:t>
            </a:r>
            <a:r>
              <a:rPr lang="en-US" altLang="zh-CN" sz="2400" b="1" dirty="0"/>
              <a:t>) </a:t>
            </a:r>
          </a:p>
          <a:p>
            <a:pPr eaLnBrk="1" hangingPunct="1">
              <a:lnSpc>
                <a:spcPct val="80000"/>
              </a:lnSpc>
              <a:buFontTx/>
              <a:buNone/>
            </a:pPr>
            <a:r>
              <a:rPr lang="en-US" altLang="zh-CN" sz="2400" b="1" dirty="0"/>
              <a:t>    (</a:t>
            </a:r>
            <a:r>
              <a:rPr lang="zh-CN" altLang="en-US" sz="2400" b="1" dirty="0">
                <a:solidFill>
                  <a:schemeClr val="bg2"/>
                </a:solidFill>
                <a:sym typeface="Wingdings 2" pitchFamily="18" charset="2"/>
              </a:rPr>
              <a:t>常用于信号处理、知识发现、模式识别系统等设计 </a:t>
            </a:r>
            <a:r>
              <a:rPr lang="en-US" altLang="zh-CN" sz="2400" b="1" dirty="0"/>
              <a:t>)</a:t>
            </a:r>
          </a:p>
          <a:p>
            <a:pPr eaLnBrk="1" hangingPunct="1">
              <a:lnSpc>
                <a:spcPct val="80000"/>
              </a:lnSpc>
              <a:buFontTx/>
              <a:buNone/>
            </a:pPr>
            <a:r>
              <a:rPr lang="en-US" altLang="zh-CN" sz="2400" b="1" dirty="0"/>
              <a:t>   A:construction: a </a:t>
            </a:r>
            <a:r>
              <a:rPr lang="en-US" altLang="zh-CN" sz="2400" b="1" u="sng" dirty="0">
                <a:solidFill>
                  <a:srgbClr val="0000FF"/>
                </a:solidFill>
              </a:rPr>
              <a:t>central data store</a:t>
            </a:r>
            <a:r>
              <a:rPr lang="en-US" altLang="zh-CN" sz="2400" b="1" dirty="0"/>
              <a:t> and a collection </a:t>
            </a:r>
          </a:p>
          <a:p>
            <a:pPr eaLnBrk="1" hangingPunct="1">
              <a:lnSpc>
                <a:spcPct val="80000"/>
              </a:lnSpc>
              <a:buFontTx/>
              <a:buNone/>
            </a:pPr>
            <a:r>
              <a:rPr lang="en-US" altLang="zh-CN" sz="2400" b="1" dirty="0"/>
              <a:t>                               of </a:t>
            </a:r>
            <a:r>
              <a:rPr lang="en-US" altLang="zh-CN" sz="2400" b="1" u="sng" dirty="0">
                <a:solidFill>
                  <a:srgbClr val="0000FF"/>
                </a:solidFill>
              </a:rPr>
              <a:t>components</a:t>
            </a:r>
            <a:r>
              <a:rPr lang="en-US" altLang="zh-CN" sz="2400" b="1" dirty="0"/>
              <a:t>  (Fig5-8)</a:t>
            </a:r>
          </a:p>
          <a:p>
            <a:pPr eaLnBrk="1" hangingPunct="1">
              <a:lnSpc>
                <a:spcPct val="80000"/>
              </a:lnSpc>
              <a:buFontTx/>
              <a:buNone/>
            </a:pPr>
            <a:r>
              <a:rPr lang="en-US" altLang="zh-CN" sz="2400" b="1" dirty="0"/>
              <a:t>   B</a:t>
            </a:r>
            <a:r>
              <a:rPr lang="en-US" altLang="zh-CN" sz="2400" b="1" dirty="0">
                <a:solidFill>
                  <a:srgbClr val="0000FF"/>
                </a:solidFill>
              </a:rPr>
              <a:t>: black board system </a:t>
            </a:r>
            <a:r>
              <a:rPr lang="en-US" altLang="zh-CN" sz="2400" b="1" dirty="0"/>
              <a:t>(one of repositories)</a:t>
            </a:r>
          </a:p>
          <a:p>
            <a:pPr eaLnBrk="1" hangingPunct="1">
              <a:lnSpc>
                <a:spcPct val="80000"/>
              </a:lnSpc>
              <a:buFontTx/>
              <a:buNone/>
            </a:pPr>
            <a:r>
              <a:rPr lang="en-US" altLang="zh-CN" sz="2400" b="1" dirty="0"/>
              <a:t>       --includes the black board itself, knowledge sources</a:t>
            </a:r>
          </a:p>
          <a:p>
            <a:pPr eaLnBrk="1" hangingPunct="1">
              <a:lnSpc>
                <a:spcPct val="80000"/>
              </a:lnSpc>
              <a:buFontTx/>
              <a:buNone/>
            </a:pPr>
            <a:r>
              <a:rPr lang="en-US" altLang="zh-CN" sz="2400" b="1" dirty="0"/>
              <a:t>         and the control. When the state of black board  </a:t>
            </a:r>
          </a:p>
          <a:p>
            <a:pPr eaLnBrk="1" hangingPunct="1">
              <a:lnSpc>
                <a:spcPct val="80000"/>
              </a:lnSpc>
              <a:buFontTx/>
              <a:buNone/>
            </a:pPr>
            <a:r>
              <a:rPr lang="en-US" altLang="zh-CN" sz="2400" b="1" dirty="0"/>
              <a:t>         changes, the knowledge source will responds.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p>
            <a:fld id="{56B506CE-EFCB-446C-A12E-C16AF9F4F56C}" type="slidenum">
              <a:rPr lang="en-US" altLang="zh-CN" smtClean="0">
                <a:ea typeface="宋体" charset="-122"/>
              </a:rPr>
              <a:pPr/>
              <a:t>22</a:t>
            </a:fld>
            <a:endParaRPr lang="en-US" altLang="zh-CN">
              <a:ea typeface="宋体" charset="-122"/>
            </a:endParaRPr>
          </a:p>
        </p:txBody>
      </p:sp>
      <p:sp>
        <p:nvSpPr>
          <p:cNvPr id="22531" name="Rectangle 2"/>
          <p:cNvSpPr>
            <a:spLocks noGrp="1" noChangeArrowheads="1"/>
          </p:cNvSpPr>
          <p:nvPr>
            <p:ph type="title"/>
          </p:nvPr>
        </p:nvSpPr>
        <p:spPr/>
        <p:txBody>
          <a:bodyPr/>
          <a:lstStyle/>
          <a:p>
            <a:pPr eaLnBrk="1" hangingPunct="1"/>
            <a:endParaRPr lang="zh-CN" altLang="zh-CN"/>
          </a:p>
        </p:txBody>
      </p:sp>
      <p:sp>
        <p:nvSpPr>
          <p:cNvPr id="22532" name="Rectangle 3"/>
          <p:cNvSpPr>
            <a:spLocks noGrp="1" noChangeArrowheads="1"/>
          </p:cNvSpPr>
          <p:nvPr>
            <p:ph type="body" idx="1"/>
          </p:nvPr>
        </p:nvSpPr>
        <p:spPr/>
        <p:txBody>
          <a:bodyPr/>
          <a:lstStyle/>
          <a:p>
            <a:pPr eaLnBrk="1" hangingPunct="1"/>
            <a:endParaRPr lang="zh-CN" altLang="zh-CN"/>
          </a:p>
        </p:txBody>
      </p:sp>
      <p:grpSp>
        <p:nvGrpSpPr>
          <p:cNvPr id="22533" name="Group 4"/>
          <p:cNvGrpSpPr>
            <a:grpSpLocks/>
          </p:cNvGrpSpPr>
          <p:nvPr/>
        </p:nvGrpSpPr>
        <p:grpSpPr bwMode="auto">
          <a:xfrm>
            <a:off x="0" y="0"/>
            <a:ext cx="8686800" cy="5876925"/>
            <a:chOff x="1056" y="1008"/>
            <a:chExt cx="4416" cy="2064"/>
          </a:xfrm>
        </p:grpSpPr>
        <p:sp>
          <p:nvSpPr>
            <p:cNvPr id="22535" name="Oval 5"/>
            <p:cNvSpPr>
              <a:spLocks noChangeArrowheads="1"/>
            </p:cNvSpPr>
            <p:nvPr/>
          </p:nvSpPr>
          <p:spPr bwMode="auto">
            <a:xfrm>
              <a:off x="1056" y="1008"/>
              <a:ext cx="4416" cy="2064"/>
            </a:xfrm>
            <a:prstGeom prst="ellipse">
              <a:avLst/>
            </a:prstGeom>
            <a:solidFill>
              <a:schemeClr val="accent1"/>
            </a:solidFill>
            <a:ln w="28575" cap="sq">
              <a:solidFill>
                <a:schemeClr val="tx1"/>
              </a:solidFill>
              <a:round/>
              <a:headEnd type="none" w="sm" len="sm"/>
              <a:tailEnd type="none" w="sm" len="sm"/>
            </a:ln>
          </p:spPr>
          <p:txBody>
            <a:bodyPr wrap="none" anchor="ctr"/>
            <a:lstStyle/>
            <a:p>
              <a:endParaRPr lang="zh-CN" altLang="en-US"/>
            </a:p>
          </p:txBody>
        </p:sp>
        <p:sp>
          <p:nvSpPr>
            <p:cNvPr id="22536" name="Oval 6"/>
            <p:cNvSpPr>
              <a:spLocks noChangeArrowheads="1"/>
            </p:cNvSpPr>
            <p:nvPr/>
          </p:nvSpPr>
          <p:spPr bwMode="auto">
            <a:xfrm>
              <a:off x="1248" y="1200"/>
              <a:ext cx="3648" cy="1392"/>
            </a:xfrm>
            <a:prstGeom prst="ellipse">
              <a:avLst/>
            </a:prstGeom>
            <a:solidFill>
              <a:schemeClr val="accent1"/>
            </a:solidFill>
            <a:ln w="28575" cap="sq">
              <a:solidFill>
                <a:schemeClr val="tx1"/>
              </a:solidFill>
              <a:round/>
              <a:headEnd type="none" w="sm" len="sm"/>
              <a:tailEnd type="none" w="sm" len="sm"/>
            </a:ln>
          </p:spPr>
          <p:txBody>
            <a:bodyPr wrap="none" anchor="ctr"/>
            <a:lstStyle/>
            <a:p>
              <a:endParaRPr lang="zh-CN" altLang="en-US"/>
            </a:p>
          </p:txBody>
        </p:sp>
        <p:sp>
          <p:nvSpPr>
            <p:cNvPr id="22537" name="Oval 7"/>
            <p:cNvSpPr>
              <a:spLocks noChangeArrowheads="1"/>
            </p:cNvSpPr>
            <p:nvPr/>
          </p:nvSpPr>
          <p:spPr bwMode="auto">
            <a:xfrm>
              <a:off x="1392" y="1296"/>
              <a:ext cx="2784" cy="960"/>
            </a:xfrm>
            <a:prstGeom prst="ellipse">
              <a:avLst/>
            </a:prstGeom>
            <a:solidFill>
              <a:schemeClr val="accent1"/>
            </a:solidFill>
            <a:ln w="28575" cap="sq">
              <a:solidFill>
                <a:schemeClr val="tx1"/>
              </a:solidFill>
              <a:round/>
              <a:headEnd type="none" w="sm" len="sm"/>
              <a:tailEnd type="none" w="sm" len="sm"/>
            </a:ln>
          </p:spPr>
          <p:txBody>
            <a:bodyPr wrap="none" anchor="ctr"/>
            <a:lstStyle/>
            <a:p>
              <a:endParaRPr lang="zh-CN" altLang="en-US"/>
            </a:p>
          </p:txBody>
        </p:sp>
        <p:sp>
          <p:nvSpPr>
            <p:cNvPr id="22538" name="Oval 8"/>
            <p:cNvSpPr>
              <a:spLocks noChangeArrowheads="1"/>
            </p:cNvSpPr>
            <p:nvPr/>
          </p:nvSpPr>
          <p:spPr bwMode="auto">
            <a:xfrm>
              <a:off x="1632" y="1440"/>
              <a:ext cx="1536" cy="432"/>
            </a:xfrm>
            <a:prstGeom prst="ellipse">
              <a:avLst/>
            </a:prstGeom>
            <a:solidFill>
              <a:schemeClr val="accent1"/>
            </a:solidFill>
            <a:ln w="28575" cap="sq">
              <a:solidFill>
                <a:schemeClr val="tx1"/>
              </a:solidFill>
              <a:round/>
              <a:headEnd type="none" w="sm" len="sm"/>
              <a:tailEnd type="none" w="sm" len="sm"/>
            </a:ln>
          </p:spPr>
          <p:txBody>
            <a:bodyPr wrap="none" anchor="ctr"/>
            <a:lstStyle/>
            <a:p>
              <a:r>
                <a:rPr lang="en-US" altLang="zh-CN" sz="1600" b="1">
                  <a:latin typeface="Verdana" pitchFamily="34" charset="0"/>
                </a:rPr>
                <a:t>Cryptography</a:t>
              </a:r>
            </a:p>
          </p:txBody>
        </p:sp>
        <p:sp>
          <p:nvSpPr>
            <p:cNvPr id="22539" name="Text Box 9"/>
            <p:cNvSpPr txBox="1">
              <a:spLocks noChangeArrowheads="1"/>
            </p:cNvSpPr>
            <p:nvPr/>
          </p:nvSpPr>
          <p:spPr bwMode="auto">
            <a:xfrm>
              <a:off x="2112" y="1920"/>
              <a:ext cx="1488" cy="118"/>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1600" b="1">
                  <a:latin typeface="Verdana" pitchFamily="34" charset="0"/>
                </a:rPr>
                <a:t>File interface</a:t>
              </a:r>
            </a:p>
          </p:txBody>
        </p:sp>
        <p:sp>
          <p:nvSpPr>
            <p:cNvPr id="22540" name="Text Box 10"/>
            <p:cNvSpPr txBox="1">
              <a:spLocks noChangeArrowheads="1"/>
            </p:cNvSpPr>
            <p:nvPr/>
          </p:nvSpPr>
          <p:spPr bwMode="auto">
            <a:xfrm>
              <a:off x="2496" y="2304"/>
              <a:ext cx="1488" cy="118"/>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1600" b="1">
                  <a:latin typeface="Verdana" pitchFamily="34" charset="0"/>
                </a:rPr>
                <a:t>Key management</a:t>
              </a:r>
            </a:p>
          </p:txBody>
        </p:sp>
        <p:sp>
          <p:nvSpPr>
            <p:cNvPr id="22541" name="Text Box 11"/>
            <p:cNvSpPr txBox="1">
              <a:spLocks noChangeArrowheads="1"/>
            </p:cNvSpPr>
            <p:nvPr/>
          </p:nvSpPr>
          <p:spPr bwMode="auto">
            <a:xfrm>
              <a:off x="2736" y="2688"/>
              <a:ext cx="1488" cy="118"/>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1600" b="1">
                  <a:latin typeface="Verdana" pitchFamily="34" charset="0"/>
                </a:rPr>
                <a:t>Authentication</a:t>
              </a:r>
            </a:p>
          </p:txBody>
        </p:sp>
      </p:grpSp>
      <p:sp>
        <p:nvSpPr>
          <p:cNvPr id="172044" name="Rectangle 12"/>
          <p:cNvSpPr>
            <a:spLocks noChangeArrowheads="1"/>
          </p:cNvSpPr>
          <p:nvPr/>
        </p:nvSpPr>
        <p:spPr bwMode="auto">
          <a:xfrm>
            <a:off x="1331913" y="5867400"/>
            <a:ext cx="7272337" cy="762000"/>
          </a:xfrm>
          <a:prstGeom prst="rect">
            <a:avLst/>
          </a:prstGeom>
          <a:noFill/>
          <a:ln w="9525">
            <a:noFill/>
            <a:miter lim="800000"/>
            <a:headEnd/>
            <a:tailEnd/>
          </a:ln>
          <a:effectLst/>
        </p:spPr>
        <p:txBody>
          <a:bodyPr lIns="92075" tIns="46038" rIns="92075" bIns="46038" anchor="ctr"/>
          <a:lstStyle/>
          <a:p>
            <a:pPr algn="l">
              <a:lnSpc>
                <a:spcPct val="90000"/>
              </a:lnSpc>
              <a:defRPr/>
            </a:pPr>
            <a:r>
              <a:rPr lang="en-US" altLang="zh-CN" sz="2800" b="1">
                <a:solidFill>
                  <a:srgbClr val="FA3D02"/>
                </a:solidFill>
                <a:effectLst>
                  <a:outerShdw blurRad="38100" dist="38100" dir="2700000" algn="tl">
                    <a:srgbClr val="C0C0C0"/>
                  </a:outerShdw>
                </a:effectLst>
                <a:ea typeface="宋体" pitchFamily="2" charset="-122"/>
              </a:rPr>
              <a:t>Fig 5.6 Layered security architecture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3409950" y="549275"/>
            <a:ext cx="6634163" cy="57785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GB" altLang="zh-CN">
                <a:cs typeface="Arial" charset="0"/>
              </a:rPr>
            </a:br>
            <a:r>
              <a:rPr lang="en-GB" altLang="zh-CN" sz="2800">
                <a:cs typeface="Arial" charset="0"/>
              </a:rPr>
              <a:t>Layering</a:t>
            </a:r>
          </a:p>
        </p:txBody>
      </p:sp>
      <p:sp>
        <p:nvSpPr>
          <p:cNvPr id="23555" name="Rectangle 2"/>
          <p:cNvSpPr>
            <a:spLocks noGrp="1" noChangeArrowheads="1"/>
          </p:cNvSpPr>
          <p:nvPr>
            <p:ph type="body" idx="4294967295"/>
          </p:nvPr>
        </p:nvSpPr>
        <p:spPr>
          <a:xfrm>
            <a:off x="684213" y="1773238"/>
            <a:ext cx="8459787" cy="5084762"/>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dirty="0">
                <a:cs typeface="Arial" charset="0"/>
              </a:rPr>
              <a:t>Layers are hierarchical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b="1" dirty="0">
                <a:solidFill>
                  <a:srgbClr val="0000FF"/>
                </a:solidFill>
                <a:cs typeface="Arial" charset="0"/>
              </a:rPr>
              <a:t>Each layer provides service to the one outside it and acts as a client to the layer inside 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altLang="zh-CN" sz="1800" dirty="0">
                <a:cs typeface="Arial" charset="0"/>
              </a:rPr>
              <a:t>Layer bridging:  allowing a layer to access the services of layers below its lower neighbor</a:t>
            </a:r>
            <a:endParaRPr lang="en-GB" altLang="zh-CN" sz="18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dirty="0">
                <a:cs typeface="Arial" charset="0"/>
              </a:rPr>
              <a:t>The design includes protocols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dirty="0">
                <a:cs typeface="Arial" charset="0"/>
              </a:rPr>
              <a:t>Explain how each pair of layers will interact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dirty="0">
                <a:cs typeface="Arial" charset="0"/>
              </a:rPr>
              <a:t>Advantages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b="1" dirty="0">
                <a:solidFill>
                  <a:srgbClr val="0000FF"/>
                </a:solidFill>
                <a:cs typeface="Arial" charset="0"/>
              </a:rPr>
              <a:t>High levels of abstraction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b="1" dirty="0">
                <a:solidFill>
                  <a:srgbClr val="0000FF"/>
                </a:solidFill>
                <a:cs typeface="Arial" charset="0"/>
              </a:rPr>
              <a:t>Relatively easy to add and modify a layer</a:t>
            </a:r>
            <a:r>
              <a:rPr lang="zh-CN" altLang="en-US" sz="1800" b="1" dirty="0">
                <a:solidFill>
                  <a:srgbClr val="0000FF"/>
                </a:solidFill>
                <a:cs typeface="Arial" charset="0"/>
              </a:rPr>
              <a:t>（例如数据链路层的</a:t>
            </a:r>
            <a:r>
              <a:rPr lang="en-US" altLang="zh-CN" sz="1800" b="1" dirty="0">
                <a:solidFill>
                  <a:srgbClr val="0000FF"/>
                </a:solidFill>
                <a:cs typeface="Arial" charset="0"/>
              </a:rPr>
              <a:t>LLC</a:t>
            </a:r>
            <a:r>
              <a:rPr lang="zh-CN" altLang="en-US" sz="1800" b="1" dirty="0">
                <a:solidFill>
                  <a:srgbClr val="0000FF"/>
                </a:solidFill>
                <a:cs typeface="Arial" charset="0"/>
              </a:rPr>
              <a:t>之下的</a:t>
            </a:r>
            <a:r>
              <a:rPr lang="en-US" altLang="zh-CN" sz="1800" b="1" dirty="0">
                <a:solidFill>
                  <a:srgbClr val="0000FF"/>
                </a:solidFill>
                <a:cs typeface="Arial" charset="0"/>
              </a:rPr>
              <a:t>MAC</a:t>
            </a:r>
            <a:r>
              <a:rPr lang="zh-CN" altLang="en-US" sz="1800" b="1" dirty="0">
                <a:solidFill>
                  <a:srgbClr val="0000FF"/>
                </a:solidFill>
                <a:cs typeface="Arial" charset="0"/>
              </a:rPr>
              <a:t>层</a:t>
            </a:r>
            <a:r>
              <a:rPr lang="en-US" altLang="zh-CN" sz="1800" b="1" dirty="0">
                <a:solidFill>
                  <a:srgbClr val="0000FF"/>
                </a:solidFill>
                <a:cs typeface="Arial" charset="0"/>
              </a:rPr>
              <a:t>802.3</a:t>
            </a:r>
            <a:r>
              <a:rPr lang="zh-CN" altLang="en-US" sz="1800" b="1" dirty="0">
                <a:solidFill>
                  <a:srgbClr val="0000FF"/>
                </a:solidFill>
                <a:cs typeface="Arial" charset="0"/>
              </a:rPr>
              <a:t>至</a:t>
            </a:r>
            <a:r>
              <a:rPr lang="en-US" altLang="zh-CN" sz="1800" b="1" dirty="0">
                <a:solidFill>
                  <a:srgbClr val="0000FF"/>
                </a:solidFill>
                <a:cs typeface="Arial" charset="0"/>
              </a:rPr>
              <a:t>802.12</a:t>
            </a:r>
            <a:r>
              <a:rPr lang="zh-CN" altLang="en-US" sz="1800" b="1" dirty="0">
                <a:solidFill>
                  <a:srgbClr val="0000FF"/>
                </a:solidFill>
                <a:cs typeface="Arial" charset="0"/>
              </a:rPr>
              <a:t>等的添加）</a:t>
            </a:r>
            <a:endParaRPr lang="en-GB" altLang="zh-CN" sz="1800" b="1" dirty="0">
              <a:solidFill>
                <a:srgbClr val="0000FF"/>
              </a:solidFill>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dirty="0">
                <a:cs typeface="Arial" charset="0"/>
              </a:rPr>
              <a:t>Disadvantages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dirty="0">
                <a:cs typeface="Arial" charset="0"/>
              </a:rPr>
              <a:t>Not always easy to structure system layers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dirty="0">
                <a:cs typeface="Arial" charset="0"/>
              </a:rPr>
              <a:t>System performance may suffer from the extra coordination among layers </a:t>
            </a:r>
            <a:br>
              <a:rPr lang="en-GB" altLang="zh-CN" sz="2000" dirty="0">
                <a:cs typeface="Arial" charset="0"/>
              </a:rPr>
            </a:br>
            <a:endParaRPr lang="en-GB" altLang="zh-CN" sz="2000" dirty="0">
              <a:cs typeface="Arial"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2041525" y="617538"/>
            <a:ext cx="5770563" cy="6508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GB" altLang="zh-CN">
                <a:cs typeface="Arial" charset="0"/>
              </a:rPr>
            </a:br>
            <a:r>
              <a:rPr lang="en-GB" altLang="zh-CN" sz="2800">
                <a:cs typeface="Arial" charset="0"/>
              </a:rPr>
              <a:t>Example of Layering System</a:t>
            </a:r>
          </a:p>
        </p:txBody>
      </p:sp>
      <p:sp>
        <p:nvSpPr>
          <p:cNvPr id="24579" name="Rectangle 2"/>
          <p:cNvSpPr>
            <a:spLocks noGrp="1" noChangeArrowheads="1"/>
          </p:cNvSpPr>
          <p:nvPr>
            <p:ph type="body" idx="4294967295"/>
          </p:nvPr>
        </p:nvSpPr>
        <p:spPr>
          <a:xfrm>
            <a:off x="755650" y="1792288"/>
            <a:ext cx="8280400" cy="48768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a:cs typeface="Arial" charset="0"/>
              </a:rPr>
              <a:t>The OSI Model</a:t>
            </a:r>
          </a:p>
        </p:txBody>
      </p:sp>
      <p:pic>
        <p:nvPicPr>
          <p:cNvPr id="24580" name="Picture 6"/>
          <p:cNvPicPr>
            <a:picLocks noChangeAspect="1" noChangeArrowheads="1"/>
          </p:cNvPicPr>
          <p:nvPr/>
        </p:nvPicPr>
        <p:blipFill>
          <a:blip r:embed="rId3" cstate="print"/>
          <a:srcRect/>
          <a:stretch>
            <a:fillRect/>
          </a:stretch>
        </p:blipFill>
        <p:spPr bwMode="auto">
          <a:xfrm>
            <a:off x="900113" y="2551113"/>
            <a:ext cx="8243887" cy="4191000"/>
          </a:xfrm>
          <a:prstGeom prst="rect">
            <a:avLst/>
          </a:prstGeom>
          <a:noFill/>
          <a:ln w="12700">
            <a:noFill/>
            <a:miter lim="800000"/>
            <a:headEnd/>
            <a:tailEnd/>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F59E03A9-1DC4-405D-92DA-676E64152630}" type="slidenum">
              <a:rPr lang="en-US" altLang="zh-CN" smtClean="0">
                <a:ea typeface="宋体" charset="-122"/>
              </a:rPr>
              <a:pPr/>
              <a:t>25</a:t>
            </a:fld>
            <a:endParaRPr lang="en-US" altLang="zh-CN">
              <a:ea typeface="宋体" charset="-122"/>
            </a:endParaRPr>
          </a:p>
        </p:txBody>
      </p:sp>
      <p:sp>
        <p:nvSpPr>
          <p:cNvPr id="25603" name="Rectangle 2"/>
          <p:cNvSpPr>
            <a:spLocks noGrp="1" noChangeArrowheads="1"/>
          </p:cNvSpPr>
          <p:nvPr>
            <p:ph type="title"/>
          </p:nvPr>
        </p:nvSpPr>
        <p:spPr/>
        <p:txBody>
          <a:bodyPr/>
          <a:lstStyle/>
          <a:p>
            <a:pPr eaLnBrk="1" hangingPunct="1"/>
            <a:r>
              <a:rPr lang="en-US" altLang="zh-CN" sz="3200"/>
              <a:t>    Chapter 5  Designing the System</a:t>
            </a:r>
          </a:p>
        </p:txBody>
      </p:sp>
      <p:sp>
        <p:nvSpPr>
          <p:cNvPr id="2560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000" b="1">
                <a:solidFill>
                  <a:schemeClr val="bg2"/>
                </a:solidFill>
                <a:cs typeface="Arial" charset="0"/>
                <a:sym typeface="Wingdings 2" pitchFamily="18" charset="2"/>
              </a:rPr>
              <a:t> </a:t>
            </a:r>
            <a:r>
              <a:rPr lang="en-US" altLang="zh-CN" sz="2400" b="1">
                <a:solidFill>
                  <a:schemeClr val="bg2"/>
                </a:solidFill>
                <a:sym typeface="Wingdings 2" pitchFamily="18" charset="2"/>
              </a:rPr>
              <a:t> </a:t>
            </a:r>
            <a:r>
              <a:rPr lang="en-US" altLang="zh-CN" sz="2400" b="1"/>
              <a:t>interpreters  (</a:t>
            </a:r>
            <a:r>
              <a:rPr lang="zh-CN" altLang="en-US" sz="2400" b="1"/>
              <a:t>用于解释器专用设计</a:t>
            </a:r>
            <a:r>
              <a:rPr lang="en-US" altLang="zh-CN" sz="2400" b="1"/>
              <a:t>)</a:t>
            </a:r>
            <a:endParaRPr lang="en-US" altLang="zh-CN" sz="2000" b="1">
              <a:solidFill>
                <a:schemeClr val="bg2"/>
              </a:solidFill>
              <a:cs typeface="Arial" charset="0"/>
              <a:sym typeface="Wingdings 2" pitchFamily="18" charset="2"/>
            </a:endParaRPr>
          </a:p>
          <a:p>
            <a:pPr eaLnBrk="1" hangingPunct="1">
              <a:buFontTx/>
              <a:buNone/>
            </a:pPr>
            <a:r>
              <a:rPr lang="en-US" altLang="zh-CN" sz="2000" b="1">
                <a:solidFill>
                  <a:schemeClr val="bg2"/>
                </a:solidFill>
                <a:cs typeface="Arial" charset="0"/>
                <a:sym typeface="Wingdings 2" pitchFamily="18" charset="2"/>
              </a:rPr>
              <a:t> ⑦ </a:t>
            </a:r>
            <a:r>
              <a:rPr lang="en-US" altLang="zh-CN" sz="2400" b="1"/>
              <a:t>process control</a:t>
            </a:r>
            <a:r>
              <a:rPr lang="zh-CN" altLang="en-US" sz="2400" b="1"/>
              <a:t>（过程控制）</a:t>
            </a:r>
            <a:endParaRPr lang="zh-CN" altLang="en-US" sz="2400" b="1">
              <a:solidFill>
                <a:schemeClr val="bg2"/>
              </a:solidFill>
              <a:cs typeface="Arial" charset="0"/>
              <a:sym typeface="Wingdings 2" pitchFamily="18" charset="2"/>
            </a:endParaRPr>
          </a:p>
          <a:p>
            <a:pPr eaLnBrk="1" hangingPunct="1">
              <a:buFontTx/>
              <a:buNone/>
            </a:pPr>
            <a:r>
              <a:rPr lang="zh-CN" altLang="en-US" sz="2400" b="1">
                <a:solidFill>
                  <a:schemeClr val="bg2"/>
                </a:solidFill>
                <a:cs typeface="Arial" charset="0"/>
                <a:sym typeface="Wingdings 2" pitchFamily="18" charset="2"/>
              </a:rPr>
              <a:t>   </a:t>
            </a:r>
            <a:r>
              <a:rPr lang="en-US" altLang="zh-CN" sz="2400" b="1">
                <a:solidFill>
                  <a:schemeClr val="bg2"/>
                </a:solidFill>
                <a:cs typeface="Arial" charset="0"/>
                <a:sym typeface="Wingdings 2" pitchFamily="18" charset="2"/>
              </a:rPr>
              <a:t>A: explain—maintain specified properties of process</a:t>
            </a:r>
          </a:p>
          <a:p>
            <a:pPr eaLnBrk="1" hangingPunct="1">
              <a:buFontTx/>
              <a:buNone/>
            </a:pPr>
            <a:r>
              <a:rPr lang="en-US" altLang="zh-CN" sz="2400" b="1">
                <a:solidFill>
                  <a:schemeClr val="bg2"/>
                </a:solidFill>
                <a:cs typeface="Arial" charset="0"/>
                <a:sym typeface="Wingdings 2" pitchFamily="18" charset="2"/>
              </a:rPr>
              <a:t>                      output at or near specified reference values </a:t>
            </a:r>
          </a:p>
          <a:p>
            <a:pPr eaLnBrk="1" hangingPunct="1">
              <a:buFontTx/>
              <a:buNone/>
            </a:pPr>
            <a:r>
              <a:rPr lang="en-US" altLang="zh-CN" sz="2400" b="1">
                <a:solidFill>
                  <a:schemeClr val="bg2"/>
                </a:solidFill>
                <a:cs typeface="Arial" charset="0"/>
                <a:sym typeface="Wingdings 2" pitchFamily="18" charset="2"/>
              </a:rPr>
              <a:t>   B: two types  X: feedback</a:t>
            </a:r>
          </a:p>
          <a:p>
            <a:pPr eaLnBrk="1" hangingPunct="1">
              <a:buFontTx/>
              <a:buNone/>
            </a:pPr>
            <a:r>
              <a:rPr lang="en-US" altLang="zh-CN" sz="2400" b="1">
                <a:solidFill>
                  <a:schemeClr val="bg2"/>
                </a:solidFill>
                <a:cs typeface="Arial" charset="0"/>
                <a:sym typeface="Wingdings 2" pitchFamily="18" charset="2"/>
              </a:rPr>
              <a:t>                           Y: feedforward</a:t>
            </a:r>
          </a:p>
          <a:p>
            <a:pPr eaLnBrk="1" hangingPunct="1">
              <a:buFontTx/>
              <a:buNone/>
            </a:pPr>
            <a:r>
              <a:rPr lang="en-US" altLang="zh-CN" sz="2000" b="1">
                <a:solidFill>
                  <a:schemeClr val="bg2"/>
                </a:solidFill>
                <a:cs typeface="Arial" charset="0"/>
                <a:sym typeface="Wingdings 2" pitchFamily="18" charset="2"/>
              </a:rPr>
              <a:t> ⑧ </a:t>
            </a:r>
            <a:r>
              <a:rPr lang="en-US" altLang="zh-CN" sz="2400" b="1">
                <a:solidFill>
                  <a:schemeClr val="bg2"/>
                </a:solidFill>
                <a:cs typeface="Arial" charset="0"/>
                <a:sym typeface="Wingdings 2" pitchFamily="18" charset="2"/>
              </a:rPr>
              <a:t>other styles</a:t>
            </a:r>
          </a:p>
          <a:p>
            <a:pPr eaLnBrk="1" hangingPunct="1">
              <a:buFontTx/>
              <a:buNone/>
            </a:pPr>
            <a:r>
              <a:rPr lang="en-US" altLang="zh-CN" sz="2400" b="1">
                <a:solidFill>
                  <a:schemeClr val="bg2"/>
                </a:solidFill>
                <a:cs typeface="Arial" charset="0"/>
                <a:sym typeface="Wingdings 2" pitchFamily="18" charset="2"/>
              </a:rPr>
              <a:t>   A: distributed system architecture </a:t>
            </a:r>
          </a:p>
          <a:p>
            <a:pPr eaLnBrk="1" hangingPunct="1">
              <a:buFontTx/>
              <a:buNone/>
            </a:pPr>
            <a:r>
              <a:rPr lang="en-US" altLang="zh-CN" sz="2400" b="1">
                <a:solidFill>
                  <a:schemeClr val="bg2"/>
                </a:solidFill>
                <a:cs typeface="Arial" charset="0"/>
                <a:sym typeface="Wingdings 2" pitchFamily="18" charset="2"/>
              </a:rPr>
              <a:t>   B: client-server architecture or B/S architecture </a:t>
            </a:r>
          </a:p>
        </p:txBody>
      </p:sp>
      <p:sp>
        <p:nvSpPr>
          <p:cNvPr id="25605" name="AutoShape 4"/>
          <p:cNvSpPr>
            <a:spLocks noChangeArrowheads="1"/>
          </p:cNvSpPr>
          <p:nvPr/>
        </p:nvSpPr>
        <p:spPr bwMode="auto">
          <a:xfrm>
            <a:off x="6443663" y="1916113"/>
            <a:ext cx="2520950" cy="792162"/>
          </a:xfrm>
          <a:prstGeom prst="wedgeRoundRectCallout">
            <a:avLst>
              <a:gd name="adj1" fmla="val -98741"/>
              <a:gd name="adj2" fmla="val 16134"/>
              <a:gd name="adj3" fmla="val 16667"/>
            </a:avLst>
          </a:prstGeom>
          <a:solidFill>
            <a:srgbClr val="99CCFF"/>
          </a:solidFill>
          <a:ln w="9525">
            <a:solidFill>
              <a:srgbClr val="800080"/>
            </a:solidFill>
            <a:miter lim="800000"/>
            <a:headEnd/>
            <a:tailEnd/>
          </a:ln>
        </p:spPr>
        <p:txBody>
          <a:bodyPr anchor="ctr"/>
          <a:lstStyle/>
          <a:p>
            <a:r>
              <a:rPr lang="zh-CN" altLang="en-US" b="1"/>
              <a:t>用于工业过程控制的软件设计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98C3C99E-C443-4948-AF20-9BF022780A12}" type="slidenum">
              <a:rPr lang="en-US" altLang="zh-CN" smtClean="0">
                <a:ea typeface="宋体" charset="-122"/>
              </a:rPr>
              <a:pPr/>
              <a:t>26</a:t>
            </a:fld>
            <a:endParaRPr lang="en-US" altLang="zh-CN">
              <a:ea typeface="宋体" charset="-122"/>
            </a:endParaRPr>
          </a:p>
        </p:txBody>
      </p:sp>
      <p:pic>
        <p:nvPicPr>
          <p:cNvPr id="150532" name="Picture 4"/>
          <p:cNvPicPr>
            <a:picLocks noChangeAspect="1" noChangeArrowheads="1"/>
          </p:cNvPicPr>
          <p:nvPr/>
        </p:nvPicPr>
        <p:blipFill>
          <a:blip r:embed="rId3" cstate="print"/>
          <a:srcRect/>
          <a:stretch>
            <a:fillRect/>
          </a:stretch>
        </p:blipFill>
        <p:spPr bwMode="auto">
          <a:xfrm>
            <a:off x="468313" y="0"/>
            <a:ext cx="8675687" cy="6858000"/>
          </a:xfrm>
          <a:prstGeom prst="rect">
            <a:avLst/>
          </a:prstGeom>
          <a:noFill/>
          <a:ln w="254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checkerboard(across)">
                                      <p:cBhvr>
                                        <p:cTn id="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D274466C-020E-4050-B1F0-8607A1F86403}" type="slidenum">
              <a:rPr lang="en-US" altLang="zh-CN" smtClean="0">
                <a:ea typeface="宋体" charset="-122"/>
              </a:rPr>
              <a:pPr/>
              <a:t>27</a:t>
            </a:fld>
            <a:endParaRPr lang="en-US" altLang="zh-CN">
              <a:ea typeface="宋体" charset="-122"/>
            </a:endParaRPr>
          </a:p>
        </p:txBody>
      </p:sp>
      <p:sp>
        <p:nvSpPr>
          <p:cNvPr id="27651" name="Rectangle 2"/>
          <p:cNvSpPr>
            <a:spLocks noGrp="1" noChangeArrowheads="1"/>
          </p:cNvSpPr>
          <p:nvPr>
            <p:ph type="title"/>
          </p:nvPr>
        </p:nvSpPr>
        <p:spPr/>
        <p:txBody>
          <a:bodyPr/>
          <a:lstStyle/>
          <a:p>
            <a:pPr eaLnBrk="1" hangingPunct="1"/>
            <a:r>
              <a:rPr lang="en-US" altLang="zh-CN" sz="3200"/>
              <a:t>    Chapter 5  Designing the System</a:t>
            </a:r>
          </a:p>
        </p:txBody>
      </p:sp>
      <p:sp>
        <p:nvSpPr>
          <p:cNvPr id="27652"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sz="2400" b="1" dirty="0">
                <a:solidFill>
                  <a:schemeClr val="bg2"/>
                </a:solidFill>
                <a:sym typeface="Wingdings 2" pitchFamily="18" charset="2"/>
              </a:rPr>
              <a:t> #9:  peer-to peer,P2P </a:t>
            </a:r>
            <a:r>
              <a:rPr lang="zh-CN" altLang="en-US" sz="2400" b="1" dirty="0">
                <a:solidFill>
                  <a:schemeClr val="bg2"/>
                </a:solidFill>
                <a:sym typeface="Wingdings 2" pitchFamily="18" charset="2"/>
              </a:rPr>
              <a:t>（对等网络</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延伸到类似</a:t>
            </a:r>
            <a:r>
              <a:rPr lang="en-US" altLang="zh-CN" sz="2400" b="1" dirty="0">
                <a:solidFill>
                  <a:schemeClr val="bg2"/>
                </a:solidFill>
                <a:sym typeface="Wingdings 2" pitchFamily="18" charset="2"/>
              </a:rPr>
              <a:t>AI</a:t>
            </a:r>
            <a:r>
              <a:rPr lang="zh-CN" altLang="en-US" sz="2400" b="1" dirty="0">
                <a:solidFill>
                  <a:schemeClr val="bg2"/>
                </a:solidFill>
                <a:sym typeface="Wingdings 2" pitchFamily="18" charset="2"/>
              </a:rPr>
              <a:t>系统）</a:t>
            </a:r>
          </a:p>
          <a:p>
            <a:pPr eaLnBrk="1" hangingPunct="1">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A: meaning  X: every component-----client +server</a:t>
            </a:r>
          </a:p>
          <a:p>
            <a:pPr eaLnBrk="1" hangingPunct="1">
              <a:buFontTx/>
              <a:buNone/>
            </a:pPr>
            <a:r>
              <a:rPr lang="en-US" altLang="zh-CN" sz="2400" b="1" dirty="0">
                <a:solidFill>
                  <a:schemeClr val="bg2"/>
                </a:solidFill>
                <a:sym typeface="Wingdings 2" pitchFamily="18" charset="2"/>
              </a:rPr>
              <a:t>                         Y: the interface-----provide service, and</a:t>
            </a:r>
          </a:p>
          <a:p>
            <a:pPr eaLnBrk="1" hangingPunct="1">
              <a:buFontTx/>
              <a:buNone/>
            </a:pPr>
            <a:r>
              <a:rPr lang="en-US" altLang="zh-CN" sz="2400" b="1" dirty="0">
                <a:solidFill>
                  <a:schemeClr val="bg2"/>
                </a:solidFill>
                <a:sym typeface="Wingdings 2" pitchFamily="18" charset="2"/>
              </a:rPr>
              <a:t>                                                          can receive service </a:t>
            </a:r>
          </a:p>
          <a:p>
            <a:pPr eaLnBrk="1" hangingPunct="1">
              <a:buFontTx/>
              <a:buNone/>
            </a:pPr>
            <a:r>
              <a:rPr lang="en-US" altLang="zh-CN" sz="2400" b="1" dirty="0">
                <a:solidFill>
                  <a:schemeClr val="bg2"/>
                </a:solidFill>
                <a:sym typeface="Wingdings 2" pitchFamily="18" charset="2"/>
              </a:rPr>
              <a:t>   B: </a:t>
            </a:r>
            <a:r>
              <a:rPr lang="en-US" altLang="zh-CN" sz="2400" b="1" dirty="0" err="1">
                <a:solidFill>
                  <a:schemeClr val="bg2"/>
                </a:solidFill>
                <a:sym typeface="Wingdings 2" pitchFamily="18" charset="2"/>
              </a:rPr>
              <a:t>useness</a:t>
            </a:r>
            <a:r>
              <a:rPr lang="en-US" altLang="zh-CN" sz="2400" b="1" dirty="0">
                <a:solidFill>
                  <a:schemeClr val="bg2"/>
                </a:solidFill>
                <a:sym typeface="Wingdings 2" pitchFamily="18" charset="2"/>
              </a:rPr>
              <a:t>: X: self-organizing (rapidly.) </a:t>
            </a:r>
          </a:p>
          <a:p>
            <a:pPr eaLnBrk="1" hangingPunct="1">
              <a:buFontTx/>
              <a:buNone/>
            </a:pPr>
            <a:r>
              <a:rPr lang="en-US" altLang="zh-CN" sz="2400" b="1" dirty="0">
                <a:solidFill>
                  <a:schemeClr val="bg2"/>
                </a:solidFill>
                <a:sym typeface="Wingdings 2" pitchFamily="18" charset="2"/>
              </a:rPr>
              <a:t>                         Y: scale extending ( is easy.) </a:t>
            </a:r>
          </a:p>
          <a:p>
            <a:pPr eaLnBrk="1" hangingPunct="1">
              <a:buFontTx/>
              <a:buNone/>
            </a:pPr>
            <a:r>
              <a:rPr lang="en-US" altLang="zh-CN" sz="2400" b="1" dirty="0">
                <a:solidFill>
                  <a:schemeClr val="bg2"/>
                </a:solidFill>
                <a:sym typeface="Wingdings 2" pitchFamily="18" charset="2"/>
              </a:rPr>
              <a:t>   C: example : ----file sharing network.</a:t>
            </a: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战地无线组网的快速构建，无人机集群。</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（实时系统</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门槛防渗透、单兵能耗控制等）</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----Napster: </a:t>
            </a:r>
            <a:r>
              <a:rPr lang="zh-CN" altLang="en-US" sz="2400" b="1" dirty="0">
                <a:solidFill>
                  <a:schemeClr val="bg2"/>
                </a:solidFill>
                <a:sym typeface="Wingdings 2" pitchFamily="18" charset="2"/>
              </a:rPr>
              <a:t>音乐共享系统（巧妙之处：没</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有中央文件服务器，各个节点之间可以直</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接传送）</a:t>
            </a:r>
            <a:r>
              <a:rPr lang="en-US" altLang="zh-CN" sz="2400" b="1" dirty="0">
                <a:solidFill>
                  <a:schemeClr val="bg2"/>
                </a:solidFill>
                <a:sym typeface="Wingdings 2" pitchFamily="18" charset="2"/>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9CA34016-A828-4707-86F3-9E0F77D97611}" type="slidenum">
              <a:rPr lang="en-US" altLang="zh-CN" smtClean="0">
                <a:ea typeface="宋体" charset="-122"/>
              </a:rPr>
              <a:pPr/>
              <a:t>28</a:t>
            </a:fld>
            <a:endParaRPr lang="en-US" altLang="zh-CN">
              <a:ea typeface="宋体" charset="-122"/>
            </a:endParaRPr>
          </a:p>
        </p:txBody>
      </p:sp>
      <p:sp>
        <p:nvSpPr>
          <p:cNvPr id="28675" name="Rectangle 2"/>
          <p:cNvSpPr>
            <a:spLocks noGrp="1" noChangeArrowheads="1"/>
          </p:cNvSpPr>
          <p:nvPr>
            <p:ph type="title"/>
          </p:nvPr>
        </p:nvSpPr>
        <p:spPr/>
        <p:txBody>
          <a:bodyPr/>
          <a:lstStyle/>
          <a:p>
            <a:pPr eaLnBrk="1" hangingPunct="1"/>
            <a:r>
              <a:rPr lang="en-US" altLang="zh-CN" sz="3200"/>
              <a:t>    Chapter 5  Designing the System</a:t>
            </a:r>
          </a:p>
        </p:txBody>
      </p:sp>
      <p:sp>
        <p:nvSpPr>
          <p:cNvPr id="28676" name="Rectangle 3"/>
          <p:cNvSpPr>
            <a:spLocks noGrp="1" noChangeArrowheads="1"/>
          </p:cNvSpPr>
          <p:nvPr>
            <p:ph type="body" idx="1"/>
          </p:nvPr>
        </p:nvSpPr>
        <p:spPr>
          <a:xfrm>
            <a:off x="723900" y="1727200"/>
            <a:ext cx="8382000" cy="5105400"/>
          </a:xfrm>
        </p:spPr>
        <p:txBody>
          <a:bodyPr/>
          <a:lstStyle/>
          <a:p>
            <a:pPr eaLnBrk="1" hangingPunct="1">
              <a:lnSpc>
                <a:spcPct val="90000"/>
              </a:lnSpc>
              <a:buFontTx/>
              <a:buNone/>
            </a:pPr>
            <a:r>
              <a:rPr lang="en-US" altLang="zh-CN" b="1" dirty="0"/>
              <a:t>5.5 Issues in Design Creation</a:t>
            </a:r>
            <a:r>
              <a:rPr lang="en-US" altLang="zh-CN" sz="2400" b="1" dirty="0"/>
              <a:t>(</a:t>
            </a:r>
            <a:r>
              <a:rPr lang="zh-CN" altLang="en-US" sz="2400" b="1" dirty="0"/>
              <a:t>设计过程中的若干问题</a:t>
            </a:r>
            <a:r>
              <a:rPr lang="en-US" altLang="zh-CN" sz="2400" b="1" dirty="0"/>
              <a:t>)</a:t>
            </a:r>
          </a:p>
          <a:p>
            <a:pPr eaLnBrk="1" hangingPunct="1">
              <a:lnSpc>
                <a:spcPct val="90000"/>
              </a:lnSpc>
              <a:buFontTx/>
              <a:buNone/>
            </a:pPr>
            <a:r>
              <a:rPr lang="en-US" altLang="zh-CN" b="1" dirty="0"/>
              <a:t>1. Several Conceptions(</a:t>
            </a:r>
            <a:r>
              <a:rPr lang="zh-CN" altLang="en-US" b="1" dirty="0"/>
              <a:t>涉及质量属性的几个概念</a:t>
            </a:r>
            <a:r>
              <a:rPr lang="en-US" altLang="zh-CN" b="1" dirty="0"/>
              <a:t>)</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 Modifiability (</a:t>
            </a:r>
            <a:r>
              <a:rPr lang="zh-CN" altLang="en-US" sz="2400" b="1" u="sng" dirty="0">
                <a:solidFill>
                  <a:srgbClr val="FF0066"/>
                </a:solidFill>
                <a:sym typeface="Wingdings 2" pitchFamily="18" charset="2"/>
              </a:rPr>
              <a:t>可修改性</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更改软件系统的难易程度。</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设计时的诸多特性：预测预期改变、高内聚、低耦合、接口设计多重性（分层、新接口的可增加性）等等。</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自我管理软件：检测环境改变进而做出适当反应。</a:t>
            </a:r>
          </a:p>
          <a:p>
            <a:pPr eaLnBrk="1" hangingPunct="1">
              <a:lnSpc>
                <a:spcPct val="90000"/>
              </a:lnSpc>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B: </a:t>
            </a:r>
            <a:r>
              <a:rPr lang="en-US" altLang="zh-CN" sz="2400" b="1" dirty="0" err="1">
                <a:solidFill>
                  <a:schemeClr val="bg2"/>
                </a:solidFill>
                <a:sym typeface="Wingdings 2" pitchFamily="18" charset="2"/>
              </a:rPr>
              <a:t>Maintenability</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可维护性</a:t>
            </a:r>
            <a:r>
              <a:rPr lang="en-US" altLang="zh-CN" sz="2400" b="1" dirty="0">
                <a:solidFill>
                  <a:schemeClr val="bg2"/>
                </a:solidFill>
                <a:sym typeface="Wingdings 2" pitchFamily="18" charset="2"/>
              </a:rPr>
              <a:t>)----</a:t>
            </a:r>
            <a:r>
              <a:rPr lang="zh-CN" altLang="en-US" sz="2400" b="1" dirty="0"/>
              <a:t>是指理解、改正、改动、改进软件的难易程度</a:t>
            </a:r>
            <a:endParaRPr lang="zh-CN" altLang="en-US" sz="2400" b="1" dirty="0">
              <a:solidFill>
                <a:schemeClr val="bg2"/>
              </a:solidFill>
              <a:sym typeface="Wingdings 2" pitchFamily="18" charset="2"/>
            </a:endParaRPr>
          </a:p>
          <a:p>
            <a:pPr eaLnBrk="1" hangingPunct="1">
              <a:lnSpc>
                <a:spcPct val="90000"/>
              </a:lnSpc>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a:t>
            </a:r>
            <a:r>
              <a:rPr lang="zh-CN" altLang="en-US" sz="2400" b="1" dirty="0"/>
              <a:t>改正性维护</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t>适应性维护</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t>完善性维护</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t>预防性维护（包括增加自我管理能力等）。</a:t>
            </a:r>
            <a:endParaRPr lang="zh-CN" altLang="en-US" sz="2400" b="1" dirty="0">
              <a:solidFill>
                <a:schemeClr val="bg2"/>
              </a:solidFill>
              <a:sym typeface="Wingdings 2" pitchFamily="18" charset="2"/>
            </a:endParaRPr>
          </a:p>
        </p:txBody>
      </p:sp>
      <p:sp>
        <p:nvSpPr>
          <p:cNvPr id="2" name="文本框 1"/>
          <p:cNvSpPr txBox="1"/>
          <p:nvPr/>
        </p:nvSpPr>
        <p:spPr>
          <a:xfrm>
            <a:off x="228154" y="44624"/>
            <a:ext cx="8736334" cy="461665"/>
          </a:xfrm>
          <a:prstGeom prst="rect">
            <a:avLst/>
          </a:prstGeom>
          <a:solidFill>
            <a:schemeClr val="accent4">
              <a:lumMod val="10000"/>
              <a:lumOff val="90000"/>
            </a:schemeClr>
          </a:solidFill>
          <a:ln>
            <a:solidFill>
              <a:srgbClr val="FFC000"/>
            </a:solidFill>
          </a:ln>
        </p:spPr>
        <p:txBody>
          <a:bodyPr wrap="square" rtlCol="0">
            <a:spAutoFit/>
          </a:bodyPr>
          <a:lstStyle/>
          <a:p>
            <a:r>
              <a:rPr lang="zh-CN" altLang="en-US" dirty="0"/>
              <a:t>在初学者眼里这大概是一堆概念，在设计师眼里是具体设计要求</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247C5F44-390D-4DCC-B708-713E32D9AEBD}" type="slidenum">
              <a:rPr lang="en-US" altLang="zh-CN" smtClean="0">
                <a:ea typeface="宋体" charset="-122"/>
              </a:rPr>
              <a:pPr/>
              <a:t>29</a:t>
            </a:fld>
            <a:endParaRPr lang="en-US" altLang="zh-CN">
              <a:ea typeface="宋体" charset="-122"/>
            </a:endParaRPr>
          </a:p>
        </p:txBody>
      </p:sp>
      <p:sp>
        <p:nvSpPr>
          <p:cNvPr id="29699" name="Rectangle 2"/>
          <p:cNvSpPr>
            <a:spLocks noGrp="1" noChangeArrowheads="1"/>
          </p:cNvSpPr>
          <p:nvPr>
            <p:ph type="title"/>
          </p:nvPr>
        </p:nvSpPr>
        <p:spPr/>
        <p:txBody>
          <a:bodyPr/>
          <a:lstStyle/>
          <a:p>
            <a:pPr eaLnBrk="1" hangingPunct="1"/>
            <a:r>
              <a:rPr lang="en-US" altLang="zh-CN" sz="3200"/>
              <a:t>    Chapter 5  Designing the System</a:t>
            </a:r>
          </a:p>
        </p:txBody>
      </p:sp>
      <p:sp>
        <p:nvSpPr>
          <p:cNvPr id="2970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solidFill>
                  <a:schemeClr val="bg2"/>
                </a:solidFill>
                <a:sym typeface="Wingdings 2" pitchFamily="18" charset="2"/>
              </a:rPr>
              <a:t>   C: Performance (</a:t>
            </a:r>
            <a:r>
              <a:rPr lang="zh-CN" altLang="en-US" sz="2400" b="1" u="sng" dirty="0">
                <a:solidFill>
                  <a:srgbClr val="FF0066"/>
                </a:solidFill>
                <a:sym typeface="Wingdings 2" pitchFamily="18" charset="2"/>
              </a:rPr>
              <a:t>性能</a:t>
            </a:r>
            <a:r>
              <a:rPr lang="en-US" altLang="zh-CN" sz="2400" b="1" dirty="0">
                <a:solidFill>
                  <a:schemeClr val="bg2"/>
                </a:solidFill>
                <a:sym typeface="Wingdings 2" pitchFamily="18" charset="2"/>
              </a:rPr>
              <a:t>)----</a:t>
            </a:r>
            <a:r>
              <a:rPr lang="zh-CN" altLang="en-US" sz="2400" b="1" dirty="0"/>
              <a:t>软件的性能是指在完成软件功能时展示出来的及时性、吞吐量等特性。</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响应时间。（请求的反映时间）。</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吞吐量（处理请求的速度）。</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负载量：并发用户数。</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提高性能的策略：</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提高资源利用率。（从规划的层</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面上增加软件并行程度；分布式</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数据共享、云共享等等）</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有效管理资源分配。（先到先服</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务；时限长段优先等等）</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设计适应性能要求的拓扑结构。</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或者允许有限变更等等。</a:t>
            </a:r>
          </a:p>
          <a:p>
            <a:pPr eaLnBrk="1" hangingPunct="1">
              <a:lnSpc>
                <a:spcPct val="90000"/>
              </a:lnSpc>
              <a:buFontTx/>
              <a:buNone/>
            </a:pPr>
            <a:r>
              <a:rPr lang="zh-CN" altLang="en-US" sz="2400" b="1" dirty="0">
                <a:solidFill>
                  <a:schemeClr val="bg2"/>
                </a:solidFill>
                <a:sym typeface="Wingdings 2" pitchFamily="18" charset="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01428CFD-2DBE-41ED-9DA7-306851E5D772}" type="slidenum">
              <a:rPr lang="en-US" altLang="zh-CN" smtClean="0">
                <a:solidFill>
                  <a:srgbClr val="FFFFFF"/>
                </a:solidFill>
                <a:ea typeface="宋体" charset="-122"/>
              </a:rPr>
              <a:pPr/>
              <a:t>3</a:t>
            </a:fld>
            <a:endParaRPr lang="en-US" altLang="zh-CN">
              <a:solidFill>
                <a:srgbClr val="FFFFFF"/>
              </a:solidFill>
              <a:ea typeface="宋体" charset="-122"/>
            </a:endParaRPr>
          </a:p>
        </p:txBody>
      </p:sp>
      <p:sp>
        <p:nvSpPr>
          <p:cNvPr id="5123" name="Rectangle 1026"/>
          <p:cNvSpPr>
            <a:spLocks noGrp="1" noChangeArrowheads="1"/>
          </p:cNvSpPr>
          <p:nvPr>
            <p:ph type="title"/>
          </p:nvPr>
        </p:nvSpPr>
        <p:spPr/>
        <p:txBody>
          <a:bodyPr/>
          <a:lstStyle/>
          <a:p>
            <a:pPr eaLnBrk="1" hangingPunct="1"/>
            <a:r>
              <a:rPr lang="en-US" altLang="zh-CN" sz="3200" dirty="0"/>
              <a:t>    Chapter 5  Designing the </a:t>
            </a:r>
            <a:r>
              <a:rPr lang="en-GB" altLang="zh-CN" sz="3200" dirty="0">
                <a:latin typeface="Calibri" pitchFamily="34" charset="0"/>
              </a:rPr>
              <a:t>Architecture </a:t>
            </a:r>
            <a:endParaRPr lang="en-US" altLang="zh-CN" sz="3200" dirty="0"/>
          </a:p>
        </p:txBody>
      </p:sp>
      <p:sp>
        <p:nvSpPr>
          <p:cNvPr id="5124" name="Rectangle 1027"/>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itchFamily="18" charset="2"/>
              </a:rPr>
              <a:t>   A: </a:t>
            </a:r>
            <a:r>
              <a:rPr lang="zh-CN" altLang="en-US" sz="2400" b="1" dirty="0">
                <a:solidFill>
                  <a:schemeClr val="bg2"/>
                </a:solidFill>
                <a:sym typeface="Wingdings 2" pitchFamily="18" charset="2"/>
              </a:rPr>
              <a:t>软件设计是一种具有智力挑战性的任务。要考虑到软件系统可能遇到的所有情况，包括可预料的系统功能，还有各种非功能目标（除了质量需求之外，还有设计阶段要考虑的易维护、易扩展、易使用、可移植性等诸多单纯的设计目标）。</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B: </a:t>
            </a:r>
            <a:r>
              <a:rPr lang="zh-CN" altLang="en-US" sz="2400" b="1" dirty="0">
                <a:solidFill>
                  <a:schemeClr val="bg2"/>
                </a:solidFill>
                <a:sym typeface="Wingdings 2" pitchFamily="18" charset="2"/>
              </a:rPr>
              <a:t>不存在可以遵循的手册和可以完全套用的办法，要给出完全满足需求的设计，需要创造性、聪明才华、经验以及专业判断力。</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C: </a:t>
            </a:r>
            <a:r>
              <a:rPr lang="zh-CN" altLang="en-US" sz="2400" b="1" dirty="0">
                <a:solidFill>
                  <a:schemeClr val="bg2"/>
                </a:solidFill>
                <a:sym typeface="Wingdings 2" pitchFamily="18" charset="2"/>
              </a:rPr>
              <a:t>有经验的软件开发人员可以借鉴现有的各种方案或原理。</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（图</a:t>
            </a:r>
            <a:r>
              <a:rPr lang="en-US" altLang="zh-CN" sz="2400" b="1" dirty="0">
                <a:solidFill>
                  <a:schemeClr val="bg2"/>
                </a:solidFill>
                <a:sym typeface="Wingdings 2" pitchFamily="18" charset="2"/>
              </a:rPr>
              <a:t>5-2 </a:t>
            </a:r>
            <a:r>
              <a:rPr lang="zh-CN" altLang="en-US" sz="2400" b="1" dirty="0">
                <a:solidFill>
                  <a:schemeClr val="bg2"/>
                </a:solidFill>
                <a:sym typeface="Wingdings 2" pitchFamily="18" charset="2"/>
              </a:rPr>
              <a:t>设计建议的来源）</a:t>
            </a:r>
          </a:p>
        </p:txBody>
      </p:sp>
    </p:spTree>
    <p:extLst>
      <p:ext uri="{BB962C8B-B14F-4D97-AF65-F5344CB8AC3E}">
        <p14:creationId xmlns:p14="http://schemas.microsoft.com/office/powerpoint/2010/main" val="2237832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700808"/>
            <a:ext cx="8388424" cy="5157192"/>
          </a:xfrm>
        </p:spPr>
        <p:txBody>
          <a:bodyPr/>
          <a:lstStyle/>
          <a:p>
            <a:pPr eaLnBrk="1" hangingPunct="1">
              <a:lnSpc>
                <a:spcPct val="90000"/>
              </a:lnSpc>
              <a:buFontTx/>
              <a:buNone/>
            </a:pPr>
            <a:r>
              <a:rPr lang="en-US" altLang="zh-CN" sz="2400" b="1" dirty="0">
                <a:solidFill>
                  <a:schemeClr val="bg2"/>
                </a:solidFill>
                <a:sym typeface="Wingdings 2" pitchFamily="18" charset="2"/>
              </a:rPr>
              <a:t>   D: </a:t>
            </a:r>
            <a:r>
              <a:rPr lang="en-US" altLang="zh-CN" sz="2400" b="1" dirty="0">
                <a:solidFill>
                  <a:srgbClr val="0000FF"/>
                </a:solidFill>
                <a:sym typeface="Wingdings 2" pitchFamily="18" charset="2"/>
              </a:rPr>
              <a:t>S</a:t>
            </a:r>
            <a:r>
              <a:rPr lang="en-US" altLang="zh-CN" sz="2400" b="1" dirty="0">
                <a:solidFill>
                  <a:srgbClr val="0000FF"/>
                </a:solidFill>
              </a:rPr>
              <a:t>ecurity</a:t>
            </a:r>
            <a:r>
              <a:rPr lang="en-US" altLang="zh-CN" sz="2400" b="1" dirty="0">
                <a:solidFill>
                  <a:srgbClr val="0000FF"/>
                </a:solidFill>
                <a:sym typeface="Wingdings 2" pitchFamily="18" charset="2"/>
              </a:rPr>
              <a:t> (</a:t>
            </a:r>
            <a:r>
              <a:rPr lang="zh-CN" altLang="en-US" sz="2400" b="1" dirty="0">
                <a:solidFill>
                  <a:srgbClr val="0000FF"/>
                </a:solidFill>
                <a:sym typeface="Wingdings 2" pitchFamily="18" charset="2"/>
              </a:rPr>
              <a:t>安全性</a:t>
            </a:r>
            <a:r>
              <a:rPr lang="en-US" altLang="zh-CN" sz="2400" b="1" dirty="0">
                <a:solidFill>
                  <a:srgbClr val="0000FF"/>
                </a:solidFill>
                <a:sym typeface="Wingdings 2" pitchFamily="18" charset="2"/>
              </a:rPr>
              <a:t>)</a:t>
            </a:r>
            <a:r>
              <a:rPr lang="en-US" altLang="zh-CN" sz="2400" b="1" dirty="0">
                <a:sym typeface="Wingdings 2" pitchFamily="18" charset="2"/>
              </a:rPr>
              <a:t>----</a:t>
            </a:r>
            <a:r>
              <a:rPr lang="zh-CN" altLang="en-US" sz="2400" b="1" dirty="0"/>
              <a:t>实现软件各种安全保密措施的有效性度量。</a:t>
            </a:r>
            <a:endParaRPr lang="en-US" altLang="zh-CN" sz="2400" b="1" dirty="0"/>
          </a:p>
          <a:p>
            <a:pPr eaLnBrk="1" hangingPunct="1">
              <a:lnSpc>
                <a:spcPct val="90000"/>
              </a:lnSpc>
              <a:buFontTx/>
              <a:buNone/>
            </a:pPr>
            <a:r>
              <a:rPr lang="en-US" altLang="zh-CN" sz="2400" b="1" dirty="0"/>
              <a:t>        ------</a:t>
            </a:r>
            <a:r>
              <a:rPr lang="zh-CN" altLang="en-US" sz="2400" b="1" dirty="0"/>
              <a:t>免疫力：改动体系结构以保证系统安全特征，最小化系统安全漏洞。</a:t>
            </a:r>
            <a:endParaRPr lang="en-US" altLang="zh-CN" sz="2400" b="1" dirty="0"/>
          </a:p>
          <a:p>
            <a:pPr eaLnBrk="1" hangingPunct="1">
              <a:lnSpc>
                <a:spcPct val="90000"/>
              </a:lnSpc>
              <a:buFontTx/>
              <a:buNone/>
            </a:pPr>
            <a:r>
              <a:rPr lang="en-US" altLang="zh-CN" sz="2400" b="1" dirty="0"/>
              <a:t>        ------</a:t>
            </a:r>
            <a:r>
              <a:rPr lang="zh-CN" altLang="en-US" sz="2400" b="1" dirty="0"/>
              <a:t>弹性：功能分段使攻击影响最小化，快速恢复能力。</a:t>
            </a:r>
            <a:endParaRPr lang="en-US" altLang="zh-CN" sz="2400" b="1" dirty="0"/>
          </a:p>
          <a:p>
            <a:pPr eaLnBrk="1" hangingPunct="1">
              <a:lnSpc>
                <a:spcPct val="90000"/>
              </a:lnSpc>
              <a:buFontTx/>
              <a:buNone/>
            </a:pPr>
            <a:r>
              <a:rPr lang="en-US" altLang="zh-CN" sz="2400" b="1" dirty="0"/>
              <a:t>        ------</a:t>
            </a:r>
            <a:r>
              <a:rPr lang="zh-CN" altLang="en-US" sz="2400" b="1" dirty="0"/>
              <a:t>其他重要措施：权限划分处理、软件加密分析、硬加密措施分析、预警或查杀木马等。</a:t>
            </a:r>
            <a:endParaRPr lang="en-US" altLang="zh-CN" sz="2400" b="1" dirty="0"/>
          </a:p>
          <a:p>
            <a:pPr eaLnBrk="1" hangingPunct="1">
              <a:lnSpc>
                <a:spcPct val="90000"/>
              </a:lnSpc>
              <a:buFontTx/>
              <a:buNone/>
            </a:pPr>
            <a:r>
              <a:rPr lang="en-US" altLang="zh-CN" sz="2400" b="1" dirty="0"/>
              <a:t>        ------P2P</a:t>
            </a:r>
            <a:r>
              <a:rPr lang="zh-CN" altLang="en-US" sz="2400" b="1" dirty="0"/>
              <a:t>网络安全性问题。</a:t>
            </a:r>
            <a:endParaRPr lang="en-US" altLang="zh-CN" sz="2400" b="1" dirty="0"/>
          </a:p>
          <a:p>
            <a:pPr eaLnBrk="1" hangingPunct="1">
              <a:lnSpc>
                <a:spcPct val="90000"/>
              </a:lnSpc>
              <a:buFontTx/>
              <a:buNone/>
            </a:pPr>
            <a:r>
              <a:rPr lang="en-US" altLang="zh-CN" sz="2400" b="1" dirty="0">
                <a:solidFill>
                  <a:schemeClr val="bg2"/>
                </a:solidFill>
                <a:sym typeface="Wingdings 2" pitchFamily="18" charset="2"/>
              </a:rPr>
              <a:t>   E: </a:t>
            </a:r>
            <a:r>
              <a:rPr lang="en-US" altLang="zh-CN" sz="2400" b="1" dirty="0">
                <a:solidFill>
                  <a:srgbClr val="0000FF"/>
                </a:solidFill>
                <a:sym typeface="Wingdings 2" pitchFamily="18" charset="2"/>
              </a:rPr>
              <a:t>R</a:t>
            </a:r>
            <a:r>
              <a:rPr lang="en-US" altLang="zh-CN" sz="2400" b="1" dirty="0">
                <a:solidFill>
                  <a:srgbClr val="0000FF"/>
                </a:solidFill>
              </a:rPr>
              <a:t>eliability (</a:t>
            </a:r>
            <a:r>
              <a:rPr lang="zh-CN" altLang="en-US" sz="2400" b="1" dirty="0">
                <a:solidFill>
                  <a:srgbClr val="0000FF"/>
                </a:solidFill>
              </a:rPr>
              <a:t>可靠性</a:t>
            </a:r>
            <a:r>
              <a:rPr lang="en-US" altLang="zh-CN" sz="2400" b="1" dirty="0">
                <a:solidFill>
                  <a:srgbClr val="0000FF"/>
                </a:solidFill>
              </a:rPr>
              <a:t>)</a:t>
            </a:r>
            <a:r>
              <a:rPr lang="en-US" altLang="zh-CN" sz="2400" b="1" dirty="0"/>
              <a:t>----</a:t>
            </a:r>
            <a:r>
              <a:rPr lang="zh-CN" altLang="en-US" sz="2400" b="1" dirty="0"/>
              <a:t>软件产品在假设的环境下，按照规定的条件和规定的时间区间完成规定功能的能力。</a:t>
            </a:r>
            <a:endParaRPr lang="en-US" altLang="zh-CN" sz="2400" b="1" dirty="0"/>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主动故障检测：周期性检查或预测系统故障，如无法提供服务，提供错误服务，数据损坏，死锁等等。</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故障恢复：实时处理故障的能力，如撤销事务，回退，备份，服务降级，实时修正，实时报告等等。</a:t>
            </a:r>
            <a:endParaRPr lang="zh-CN" altLang="en-US" dirty="0"/>
          </a:p>
        </p:txBody>
      </p:sp>
      <p:sp>
        <p:nvSpPr>
          <p:cNvPr id="4" name="灯片编号占位符 3"/>
          <p:cNvSpPr>
            <a:spLocks noGrp="1"/>
          </p:cNvSpPr>
          <p:nvPr>
            <p:ph type="sldNum" sz="quarter" idx="12"/>
          </p:nvPr>
        </p:nvSpPr>
        <p:spPr/>
        <p:txBody>
          <a:bodyPr/>
          <a:lstStyle/>
          <a:p>
            <a:pPr>
              <a:defRPr/>
            </a:pPr>
            <a:fld id="{8AE7D228-2A77-4224-9B92-8F11827EF210}" type="slidenum">
              <a:rPr lang="en-US" altLang="zh-CN"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755576" y="1772816"/>
            <a:ext cx="8388424" cy="5059784"/>
          </a:xfrm>
        </p:spPr>
        <p:txBody>
          <a:bodyPr/>
          <a:lstStyle/>
          <a:p>
            <a:pPr eaLnBrk="1" hangingPunct="1">
              <a:lnSpc>
                <a:spcPct val="90000"/>
              </a:lnSpc>
              <a:buFontTx/>
              <a:buNone/>
            </a:pPr>
            <a:r>
              <a:rPr lang="en-US" altLang="zh-CN" sz="2400" b="1" dirty="0">
                <a:solidFill>
                  <a:srgbClr val="0000FF"/>
                </a:solidFill>
                <a:sym typeface="Wingdings 2" pitchFamily="18" charset="2"/>
              </a:rPr>
              <a:t>F: Robust(</a:t>
            </a:r>
            <a:r>
              <a:rPr lang="zh-CN" altLang="en-US" sz="2400" b="1" dirty="0">
                <a:solidFill>
                  <a:srgbClr val="0000FF"/>
                </a:solidFill>
                <a:sym typeface="Wingdings 2" pitchFamily="18" charset="2"/>
              </a:rPr>
              <a:t>健壮性</a:t>
            </a:r>
            <a:r>
              <a:rPr lang="en-US" altLang="zh-CN" sz="2400" b="1" dirty="0">
                <a:solidFill>
                  <a:srgbClr val="0000FF"/>
                </a:solidFill>
                <a:sym typeface="Wingdings 2" pitchFamily="18" charset="2"/>
              </a:rPr>
              <a:t>)</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系统在不正确的输入或意外的环境条件下依然保持正确工作的能力。</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问题：我们设计的系统是安全的吗？存在哪些安全风险？  </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（以后再探讨）（智能驾驶：电池蓄电量提醒问题）</a:t>
            </a:r>
          </a:p>
          <a:p>
            <a:pPr marL="0" indent="0">
              <a:buNone/>
            </a:pPr>
            <a:r>
              <a:rPr lang="en-US" altLang="zh-CN" sz="2400" b="1" dirty="0">
                <a:solidFill>
                  <a:srgbClr val="0000FF"/>
                </a:solidFill>
              </a:rPr>
              <a:t>G: usability(</a:t>
            </a:r>
            <a:r>
              <a:rPr lang="zh-CN" altLang="en-US" sz="2400" b="1" dirty="0">
                <a:solidFill>
                  <a:srgbClr val="0000FF"/>
                </a:solidFill>
              </a:rPr>
              <a:t>易使用性</a:t>
            </a:r>
            <a:r>
              <a:rPr lang="en-US" altLang="zh-CN" sz="2400" b="1" dirty="0">
                <a:solidFill>
                  <a:srgbClr val="0000FF"/>
                </a:solidFill>
              </a:rPr>
              <a:t>)</a:t>
            </a:r>
            <a:r>
              <a:rPr lang="en-US" altLang="zh-CN" sz="2400" b="1" dirty="0"/>
              <a:t>----</a:t>
            </a:r>
            <a:r>
              <a:rPr lang="zh-CN" altLang="en-US" sz="2400" b="1" dirty="0"/>
              <a:t>用户能够操作软件系统的容易程度</a:t>
            </a:r>
            <a:endParaRPr lang="en-US" altLang="zh-CN" sz="2400" b="1" dirty="0"/>
          </a:p>
          <a:p>
            <a:pPr marL="0" indent="0">
              <a:buNone/>
            </a:pPr>
            <a:r>
              <a:rPr lang="en-US" altLang="zh-CN" sz="2400" dirty="0"/>
              <a:t>     </a:t>
            </a:r>
            <a:r>
              <a:rPr lang="en-US" altLang="zh-CN" sz="2400" b="1" dirty="0">
                <a:solidFill>
                  <a:srgbClr val="0000FF"/>
                </a:solidFill>
              </a:rPr>
              <a:t>------</a:t>
            </a:r>
            <a:r>
              <a:rPr lang="zh-CN" altLang="en-US" sz="2400" b="1" dirty="0">
                <a:solidFill>
                  <a:srgbClr val="0000FF"/>
                </a:solidFill>
              </a:rPr>
              <a:t>用户界面放在次体系结构中，便于用户定制。</a:t>
            </a:r>
            <a:endParaRPr lang="en-US" altLang="zh-CN" sz="2400" b="1" dirty="0">
              <a:solidFill>
                <a:srgbClr val="0000FF"/>
              </a:solidFill>
            </a:endParaRPr>
          </a:p>
          <a:p>
            <a:pPr marL="0" indent="0">
              <a:buNone/>
            </a:pPr>
            <a:r>
              <a:rPr lang="en-US" altLang="zh-CN" sz="2400" b="1" dirty="0">
                <a:solidFill>
                  <a:srgbClr val="0000FF"/>
                </a:solidFill>
              </a:rPr>
              <a:t>     ------</a:t>
            </a:r>
            <a:r>
              <a:rPr lang="zh-CN" altLang="en-US" sz="2400" b="1" dirty="0">
                <a:solidFill>
                  <a:srgbClr val="0000FF"/>
                </a:solidFill>
              </a:rPr>
              <a:t>有的用户命令需要体系结构支持。如撤销命令（维护</a:t>
            </a:r>
            <a:r>
              <a:rPr lang="en-US" altLang="zh-CN" sz="2400" b="1" dirty="0">
                <a:solidFill>
                  <a:srgbClr val="0000FF"/>
                </a:solidFill>
              </a:rPr>
              <a:t>      </a:t>
            </a:r>
          </a:p>
          <a:p>
            <a:pPr marL="0" indent="0">
              <a:buNone/>
            </a:pPr>
            <a:r>
              <a:rPr lang="en-US" altLang="zh-CN" sz="2400" b="1" dirty="0">
                <a:solidFill>
                  <a:srgbClr val="0000FF"/>
                </a:solidFill>
              </a:rPr>
              <a:t>      </a:t>
            </a:r>
            <a:r>
              <a:rPr lang="zh-CN" altLang="en-US" sz="2400" b="1" dirty="0">
                <a:solidFill>
                  <a:srgbClr val="0000FF"/>
                </a:solidFill>
              </a:rPr>
              <a:t>一个过去状态链表），展示多重视图等等。</a:t>
            </a:r>
            <a:endParaRPr lang="en-US" altLang="zh-CN" sz="2400" b="1" dirty="0">
              <a:solidFill>
                <a:srgbClr val="0000FF"/>
              </a:solidFill>
            </a:endParaRPr>
          </a:p>
          <a:p>
            <a:pPr marL="0" indent="0">
              <a:buNone/>
            </a:pPr>
            <a:r>
              <a:rPr lang="en-US" altLang="zh-CN" sz="2400" b="1" dirty="0">
                <a:solidFill>
                  <a:srgbClr val="0000FF"/>
                </a:solidFill>
              </a:rPr>
              <a:t>     ------</a:t>
            </a:r>
            <a:r>
              <a:rPr lang="zh-CN" altLang="en-US" sz="2400" b="1" dirty="0">
                <a:solidFill>
                  <a:srgbClr val="0000FF"/>
                </a:solidFill>
              </a:rPr>
              <a:t>酒店通用系统：会计关注数字显示，前台关注热点功</a:t>
            </a:r>
            <a:endParaRPr lang="en-US" altLang="zh-CN" sz="2400" b="1" dirty="0">
              <a:solidFill>
                <a:srgbClr val="0000FF"/>
              </a:solidFill>
            </a:endParaRPr>
          </a:p>
          <a:p>
            <a:pPr marL="0" indent="0">
              <a:buNone/>
            </a:pPr>
            <a:r>
              <a:rPr lang="en-US" altLang="zh-CN" sz="2400" b="1" dirty="0">
                <a:solidFill>
                  <a:srgbClr val="0000FF"/>
                </a:solidFill>
              </a:rPr>
              <a:t>     </a:t>
            </a:r>
            <a:r>
              <a:rPr lang="zh-CN" altLang="en-US" sz="2400" b="1" dirty="0">
                <a:solidFill>
                  <a:srgbClr val="0000FF"/>
                </a:solidFill>
              </a:rPr>
              <a:t>能（如快速寻找非临街房间等）。而导购需要移动端。</a:t>
            </a:r>
            <a:endParaRPr lang="en-US" altLang="zh-CN" sz="2400" b="1" dirty="0">
              <a:solidFill>
                <a:srgbClr val="0000FF"/>
              </a:solidFill>
            </a:endParaRPr>
          </a:p>
          <a:p>
            <a:pPr marL="0" indent="0">
              <a:buNone/>
            </a:pPr>
            <a:r>
              <a:rPr lang="en-US" altLang="zh-CN" sz="2400" b="1" dirty="0">
                <a:solidFill>
                  <a:srgbClr val="0000FF"/>
                </a:solidFill>
              </a:rPr>
              <a:t>H: </a:t>
            </a:r>
            <a:r>
              <a:rPr lang="zh-CN" altLang="en-US" sz="2400" b="1" dirty="0">
                <a:solidFill>
                  <a:srgbClr val="0000FF"/>
                </a:solidFill>
              </a:rPr>
              <a:t>商业目标</a:t>
            </a:r>
            <a:r>
              <a:rPr lang="en-US" altLang="zh-CN" sz="2400" b="1" dirty="0"/>
              <a:t>----</a:t>
            </a:r>
            <a:r>
              <a:rPr lang="zh-CN" altLang="en-US" sz="2400" b="1" dirty="0"/>
              <a:t>涉及购买与开发，最初的开发成本与维护的成 </a:t>
            </a:r>
            <a:endParaRPr lang="en-US" altLang="zh-CN" sz="2400" b="1" dirty="0"/>
          </a:p>
          <a:p>
            <a:pPr marL="0" indent="0">
              <a:buNone/>
            </a:pPr>
            <a:r>
              <a:rPr lang="en-US" altLang="zh-CN" sz="2400" b="1" dirty="0"/>
              <a:t>     </a:t>
            </a:r>
            <a:r>
              <a:rPr lang="zh-CN" altLang="en-US" sz="2400" b="1" dirty="0"/>
              <a:t>本，新的技术与已知技术到来的副作用等。</a:t>
            </a:r>
            <a:endParaRPr lang="zh-CN" altLang="en-US" sz="2400" b="1" dirty="0">
              <a:solidFill>
                <a:srgbClr val="0000FF"/>
              </a:solidFill>
            </a:endParaRPr>
          </a:p>
        </p:txBody>
      </p:sp>
      <p:sp>
        <p:nvSpPr>
          <p:cNvPr id="4" name="灯片编号占位符 3"/>
          <p:cNvSpPr>
            <a:spLocks noGrp="1"/>
          </p:cNvSpPr>
          <p:nvPr>
            <p:ph type="sldNum" sz="quarter" idx="12"/>
          </p:nvPr>
        </p:nvSpPr>
        <p:spPr/>
        <p:txBody>
          <a:bodyPr/>
          <a:lstStyle/>
          <a:p>
            <a:pPr>
              <a:defRPr/>
            </a:pPr>
            <a:fld id="{8AE7D228-2A77-4224-9B92-8F11827EF210}" type="slidenum">
              <a:rPr lang="en-US" altLang="zh-CN" smtClean="0"/>
              <a:pPr>
                <a:defRPr/>
              </a:pPr>
              <a:t>31</a:t>
            </a:fld>
            <a:endParaRPr lang="en-US" altLang="zh-CN"/>
          </a:p>
        </p:txBody>
      </p:sp>
    </p:spTree>
    <p:extLst>
      <p:ext uri="{BB962C8B-B14F-4D97-AF65-F5344CB8AC3E}">
        <p14:creationId xmlns:p14="http://schemas.microsoft.com/office/powerpoint/2010/main" val="429077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9A413D06-082B-4A48-A67B-BF79B5E1BEBC}" type="slidenum">
              <a:rPr lang="en-US" altLang="zh-CN" smtClean="0">
                <a:ea typeface="宋体" charset="-122"/>
              </a:rPr>
              <a:pPr/>
              <a:t>32</a:t>
            </a:fld>
            <a:endParaRPr lang="en-US" altLang="zh-CN">
              <a:ea typeface="宋体" charset="-122"/>
            </a:endParaRPr>
          </a:p>
        </p:txBody>
      </p:sp>
      <p:sp>
        <p:nvSpPr>
          <p:cNvPr id="30723" name="Rectangle 2"/>
          <p:cNvSpPr>
            <a:spLocks noGrp="1" noChangeArrowheads="1"/>
          </p:cNvSpPr>
          <p:nvPr>
            <p:ph type="title"/>
          </p:nvPr>
        </p:nvSpPr>
        <p:spPr/>
        <p:txBody>
          <a:bodyPr/>
          <a:lstStyle/>
          <a:p>
            <a:pPr eaLnBrk="1" hangingPunct="1"/>
            <a:r>
              <a:rPr lang="en-US" altLang="zh-CN" sz="3200"/>
              <a:t>    Chapter 5  Designing the System</a:t>
            </a:r>
          </a:p>
        </p:txBody>
      </p:sp>
      <p:sp>
        <p:nvSpPr>
          <p:cNvPr id="3072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a:t>2. Modularity and levels of Abstraction</a:t>
            </a:r>
          </a:p>
          <a:p>
            <a:pPr eaLnBrk="1" hangingPunct="1">
              <a:lnSpc>
                <a:spcPct val="90000"/>
              </a:lnSpc>
              <a:buFontTx/>
              <a:buNone/>
            </a:pPr>
            <a:r>
              <a:rPr lang="en-US" altLang="zh-CN" sz="2400" b="1"/>
              <a:t>   </a:t>
            </a:r>
            <a:r>
              <a:rPr lang="zh-CN" altLang="en-US" sz="2400" b="1"/>
              <a:t>（模块化与抽象的层次）</a:t>
            </a:r>
          </a:p>
          <a:p>
            <a:pPr eaLnBrk="1" hangingPunct="1">
              <a:lnSpc>
                <a:spcPct val="90000"/>
              </a:lnSpc>
              <a:buFontTx/>
              <a:buNone/>
            </a:pPr>
            <a:r>
              <a:rPr lang="zh-CN" altLang="en-US" sz="2400" b="1">
                <a:solidFill>
                  <a:schemeClr val="bg2"/>
                </a:solidFill>
                <a:sym typeface="Wingdings 2" pitchFamily="18" charset="2"/>
              </a:rPr>
              <a:t>  </a:t>
            </a:r>
            <a:r>
              <a:rPr lang="en-US" altLang="zh-CN" sz="2400" b="1">
                <a:solidFill>
                  <a:schemeClr val="bg2"/>
                </a:solidFill>
                <a:sym typeface="Wingdings 2" pitchFamily="18" charset="2"/>
              </a:rPr>
              <a:t>feature </a:t>
            </a:r>
          </a:p>
          <a:p>
            <a:pPr eaLnBrk="1" hangingPunct="1">
              <a:lnSpc>
                <a:spcPct val="90000"/>
              </a:lnSpc>
              <a:buFontTx/>
              <a:buNone/>
            </a:pPr>
            <a:r>
              <a:rPr lang="en-US" altLang="zh-CN" sz="2400" b="1">
                <a:solidFill>
                  <a:schemeClr val="bg2"/>
                </a:solidFill>
                <a:sym typeface="Wingdings 2" pitchFamily="18" charset="2"/>
              </a:rPr>
              <a:t>   A: modular design(</a:t>
            </a:r>
            <a:r>
              <a:rPr lang="en-US" altLang="zh-CN" sz="2400" b="1" u="sng">
                <a:solidFill>
                  <a:srgbClr val="FF0066"/>
                </a:solidFill>
                <a:sym typeface="Wingdings 2" pitchFamily="18" charset="2"/>
              </a:rPr>
              <a:t>modularity</a:t>
            </a:r>
            <a:r>
              <a:rPr lang="en-US" altLang="zh-CN" sz="2400" b="1">
                <a:solidFill>
                  <a:schemeClr val="bg2"/>
                </a:solidFill>
                <a:sym typeface="Wingdings 2" pitchFamily="18" charset="2"/>
              </a:rPr>
              <a:t>)---- </a:t>
            </a:r>
            <a:r>
              <a:rPr lang="zh-CN" altLang="en-US" sz="2400" b="1">
                <a:solidFill>
                  <a:schemeClr val="bg2"/>
                </a:solidFill>
                <a:sym typeface="Wingdings 2" pitchFamily="18" charset="2"/>
              </a:rPr>
              <a:t>模块有清晰的输入</a:t>
            </a:r>
          </a:p>
          <a:p>
            <a:pPr eaLnBrk="1" hangingPunct="1">
              <a:lnSpc>
                <a:spcPct val="90000"/>
              </a:lnSpc>
              <a:buFontTx/>
              <a:buNone/>
            </a:pPr>
            <a:r>
              <a:rPr lang="zh-CN" altLang="en-US" sz="2400" b="1">
                <a:solidFill>
                  <a:schemeClr val="bg2"/>
                </a:solidFill>
                <a:sym typeface="Wingdings 2" pitchFamily="18" charset="2"/>
              </a:rPr>
              <a:t>              和输出</a:t>
            </a:r>
            <a:r>
              <a:rPr lang="en-US" altLang="zh-CN" sz="2400" b="1">
                <a:solidFill>
                  <a:schemeClr val="bg2"/>
                </a:solidFill>
                <a:sym typeface="Wingdings 2" pitchFamily="18" charset="2"/>
              </a:rPr>
              <a:t>, </a:t>
            </a:r>
            <a:r>
              <a:rPr lang="zh-CN" altLang="en-US" sz="2400" b="1">
                <a:solidFill>
                  <a:schemeClr val="bg2"/>
                </a:solidFill>
                <a:sym typeface="Wingdings 2" pitchFamily="18" charset="2"/>
              </a:rPr>
              <a:t>设计目的明确</a:t>
            </a:r>
            <a:r>
              <a:rPr lang="en-US" altLang="zh-CN" sz="2400" b="1">
                <a:solidFill>
                  <a:schemeClr val="bg2"/>
                </a:solidFill>
                <a:sym typeface="Wingdings 2" pitchFamily="18" charset="2"/>
              </a:rPr>
              <a:t>, </a:t>
            </a:r>
            <a:r>
              <a:rPr lang="zh-CN" altLang="en-US" sz="2400" b="1">
                <a:solidFill>
                  <a:schemeClr val="bg2"/>
                </a:solidFill>
                <a:sym typeface="Wingdings 2" pitchFamily="18" charset="2"/>
              </a:rPr>
              <a:t>功能独立</a:t>
            </a:r>
            <a:r>
              <a:rPr lang="en-US" altLang="zh-CN" sz="2400" b="1">
                <a:solidFill>
                  <a:schemeClr val="bg2"/>
                </a:solidFill>
                <a:sym typeface="Wingdings 2" pitchFamily="18" charset="2"/>
              </a:rPr>
              <a:t>, </a:t>
            </a:r>
            <a:r>
              <a:rPr lang="zh-CN" altLang="en-US" sz="2400" b="1">
                <a:solidFill>
                  <a:schemeClr val="bg2"/>
                </a:solidFill>
                <a:sym typeface="Wingdings 2" pitchFamily="18" charset="2"/>
              </a:rPr>
              <a:t>可以做独立检测。</a:t>
            </a:r>
          </a:p>
          <a:p>
            <a:pPr eaLnBrk="1" hangingPunct="1">
              <a:lnSpc>
                <a:spcPct val="90000"/>
              </a:lnSpc>
              <a:buFontTx/>
              <a:buNone/>
            </a:pPr>
            <a:r>
              <a:rPr lang="zh-CN" altLang="en-US" sz="2400" b="1">
                <a:solidFill>
                  <a:schemeClr val="bg2"/>
                </a:solidFill>
                <a:sym typeface="Wingdings 2" pitchFamily="18" charset="2"/>
              </a:rPr>
              <a:t>   </a:t>
            </a:r>
            <a:r>
              <a:rPr lang="en-US" altLang="zh-CN" sz="2400" b="1">
                <a:solidFill>
                  <a:schemeClr val="bg2"/>
                </a:solidFill>
                <a:sym typeface="Wingdings 2" pitchFamily="18" charset="2"/>
              </a:rPr>
              <a:t>B: </a:t>
            </a:r>
            <a:r>
              <a:rPr lang="en-US" altLang="zh-CN" sz="2400" b="1" u="sng">
                <a:solidFill>
                  <a:srgbClr val="0000FF"/>
                </a:solidFill>
                <a:sym typeface="Wingdings 2" pitchFamily="18" charset="2"/>
              </a:rPr>
              <a:t>abstraction</a:t>
            </a:r>
            <a:r>
              <a:rPr lang="en-US" altLang="zh-CN" sz="2400" b="1">
                <a:solidFill>
                  <a:schemeClr val="bg2"/>
                </a:solidFill>
                <a:sym typeface="Wingdings 2" pitchFamily="18" charset="2"/>
              </a:rPr>
              <a:t>(</a:t>
            </a:r>
            <a:r>
              <a:rPr lang="en-US" altLang="zh-CN" sz="2400" b="1" u="sng">
                <a:solidFill>
                  <a:schemeClr val="bg2"/>
                </a:solidFill>
                <a:sym typeface="Wingdings 2" pitchFamily="18" charset="2"/>
              </a:rPr>
              <a:t>levels of abstraction</a:t>
            </a:r>
            <a:r>
              <a:rPr lang="en-US" altLang="zh-CN" sz="2400" b="1">
                <a:solidFill>
                  <a:schemeClr val="bg2"/>
                </a:solidFill>
                <a:sym typeface="Wingdings 2" pitchFamily="18" charset="2"/>
              </a:rPr>
              <a:t>)—hiding details  </a:t>
            </a:r>
          </a:p>
          <a:p>
            <a:pPr eaLnBrk="1" hangingPunct="1">
              <a:lnSpc>
                <a:spcPct val="90000"/>
              </a:lnSpc>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（对细节的隐藏称为抽象）</a:t>
            </a:r>
          </a:p>
          <a:p>
            <a:pPr eaLnBrk="1" hangingPunct="1">
              <a:lnSpc>
                <a:spcPct val="90000"/>
              </a:lnSpc>
              <a:buFontTx/>
              <a:buNone/>
            </a:pPr>
            <a:r>
              <a:rPr lang="zh-CN" altLang="en-US" sz="2400" b="1">
                <a:solidFill>
                  <a:schemeClr val="bg2"/>
                </a:solidFill>
                <a:sym typeface="Wingdings 2" pitchFamily="18" charset="2"/>
              </a:rPr>
              <a:t>   </a:t>
            </a:r>
            <a:r>
              <a:rPr lang="en-US" altLang="zh-CN" sz="2400" b="1">
                <a:solidFill>
                  <a:schemeClr val="bg2"/>
                </a:solidFill>
                <a:sym typeface="Wingdings 2" pitchFamily="18" charset="2"/>
              </a:rPr>
              <a:t>C: </a:t>
            </a:r>
            <a:r>
              <a:rPr lang="zh-CN" altLang="en-US" sz="2400" b="1">
                <a:solidFill>
                  <a:schemeClr val="bg2"/>
                </a:solidFill>
                <a:sym typeface="Wingdings 2" pitchFamily="18" charset="2"/>
              </a:rPr>
              <a:t>抽象的层次</a:t>
            </a:r>
            <a:r>
              <a:rPr lang="en-US" altLang="zh-CN" sz="2400" b="1">
                <a:solidFill>
                  <a:schemeClr val="bg2"/>
                </a:solidFill>
                <a:sym typeface="Wingdings 2" pitchFamily="18" charset="2"/>
              </a:rPr>
              <a:t>----</a:t>
            </a:r>
            <a:r>
              <a:rPr lang="zh-CN" altLang="en-US" sz="2400" b="1">
                <a:solidFill>
                  <a:schemeClr val="bg2"/>
                </a:solidFill>
                <a:sym typeface="Wingdings 2" pitchFamily="18" charset="2"/>
              </a:rPr>
              <a:t>设计师的考虑：设计从抽象开始！</a:t>
            </a:r>
          </a:p>
          <a:p>
            <a:pPr eaLnBrk="1" hangingPunct="1">
              <a:lnSpc>
                <a:spcPct val="90000"/>
              </a:lnSpc>
              <a:buFontTx/>
              <a:buNone/>
            </a:pPr>
            <a:r>
              <a:rPr lang="zh-CN" altLang="en-US" sz="2400" b="1">
                <a:solidFill>
                  <a:schemeClr val="bg2"/>
                </a:solidFill>
                <a:sym typeface="Wingdings 2" pitchFamily="18" charset="2"/>
              </a:rPr>
              <a:t>        </a:t>
            </a:r>
            <a:r>
              <a:rPr lang="en-US" altLang="zh-CN" sz="2400" b="1">
                <a:solidFill>
                  <a:schemeClr val="bg2"/>
                </a:solidFill>
                <a:sym typeface="Wingdings 2" pitchFamily="18" charset="2"/>
              </a:rPr>
              <a:t>----hierarchy (of components)---- </a:t>
            </a:r>
            <a:r>
              <a:rPr lang="zh-CN" altLang="en-US" sz="2400" b="1">
                <a:solidFill>
                  <a:schemeClr val="bg2"/>
                </a:solidFill>
                <a:sym typeface="Wingdings 2" pitchFamily="18" charset="2"/>
              </a:rPr>
              <a:t>模块</a:t>
            </a:r>
            <a:r>
              <a:rPr lang="en-US" altLang="zh-CN" sz="2400" b="1">
                <a:solidFill>
                  <a:schemeClr val="bg2"/>
                </a:solidFill>
                <a:sym typeface="Wingdings 2" pitchFamily="18" charset="2"/>
              </a:rPr>
              <a:t>/</a:t>
            </a:r>
            <a:r>
              <a:rPr lang="zh-CN" altLang="en-US" sz="2400" b="1">
                <a:solidFill>
                  <a:schemeClr val="bg2"/>
                </a:solidFill>
                <a:sym typeface="Wingdings 2" pitchFamily="18" charset="2"/>
              </a:rPr>
              <a:t>部件都以某种</a:t>
            </a:r>
          </a:p>
          <a:p>
            <a:pPr eaLnBrk="1" hangingPunct="1">
              <a:lnSpc>
                <a:spcPct val="90000"/>
              </a:lnSpc>
              <a:buFontTx/>
              <a:buNone/>
            </a:pPr>
            <a:r>
              <a:rPr lang="zh-CN" altLang="en-US" sz="2400" b="1">
                <a:solidFill>
                  <a:schemeClr val="bg2"/>
                </a:solidFill>
                <a:sym typeface="Wingdings 2" pitchFamily="18" charset="2"/>
              </a:rPr>
              <a:t>             不同层次结构的抽象的形式出现</a:t>
            </a:r>
            <a:r>
              <a:rPr lang="en-US" altLang="zh-CN" sz="2400" b="1">
                <a:solidFill>
                  <a:schemeClr val="bg2"/>
                </a:solidFill>
                <a:sym typeface="Wingdings 2" pitchFamily="18" charset="2"/>
              </a:rPr>
              <a:t>, </a:t>
            </a:r>
            <a:r>
              <a:rPr lang="zh-CN" altLang="en-US" sz="2400" b="1">
                <a:solidFill>
                  <a:schemeClr val="bg2"/>
                </a:solidFill>
                <a:sym typeface="Wingdings 2" pitchFamily="18" charset="2"/>
              </a:rPr>
              <a:t>越上层、越早期的</a:t>
            </a:r>
          </a:p>
          <a:p>
            <a:pPr eaLnBrk="1" hangingPunct="1">
              <a:lnSpc>
                <a:spcPct val="90000"/>
              </a:lnSpc>
              <a:buFontTx/>
              <a:buNone/>
            </a:pPr>
            <a:r>
              <a:rPr lang="zh-CN" altLang="en-US" sz="2400" b="1">
                <a:solidFill>
                  <a:schemeClr val="bg2"/>
                </a:solidFill>
                <a:sym typeface="Wingdings 2" pitchFamily="18" charset="2"/>
              </a:rPr>
              <a:t>             模块层次或框架是越抽象的设计。</a:t>
            </a:r>
          </a:p>
        </p:txBody>
      </p:sp>
      <p:sp>
        <p:nvSpPr>
          <p:cNvPr id="30725" name="AutoShape 4"/>
          <p:cNvSpPr>
            <a:spLocks noChangeArrowheads="1"/>
          </p:cNvSpPr>
          <p:nvPr/>
        </p:nvSpPr>
        <p:spPr bwMode="auto">
          <a:xfrm>
            <a:off x="4606925" y="2565400"/>
            <a:ext cx="4537075" cy="433388"/>
          </a:xfrm>
          <a:prstGeom prst="wedgeRoundRectCallout">
            <a:avLst>
              <a:gd name="adj1" fmla="val -81148"/>
              <a:gd name="adj2" fmla="val 72921"/>
              <a:gd name="adj3" fmla="val 16667"/>
            </a:avLst>
          </a:prstGeom>
          <a:solidFill>
            <a:srgbClr val="99CCFF"/>
          </a:solidFill>
          <a:ln w="9525">
            <a:solidFill>
              <a:srgbClr val="800080"/>
            </a:solidFill>
            <a:miter lim="800000"/>
            <a:headEnd/>
            <a:tailEnd/>
          </a:ln>
        </p:spPr>
        <p:txBody>
          <a:bodyPr anchor="ctr"/>
          <a:lstStyle/>
          <a:p>
            <a:r>
              <a:rPr lang="zh-CN" altLang="en-US" b="1"/>
              <a:t>模块化是</a:t>
            </a:r>
            <a:r>
              <a:rPr lang="zh-CN" altLang="en-US" b="1">
                <a:solidFill>
                  <a:schemeClr val="bg2"/>
                </a:solidFill>
              </a:rPr>
              <a:t>优秀设计</a:t>
            </a:r>
            <a:r>
              <a:rPr lang="zh-CN" altLang="en-US" b="1"/>
              <a:t>的特征之一</a:t>
            </a:r>
          </a:p>
        </p:txBody>
      </p:sp>
      <p:sp>
        <p:nvSpPr>
          <p:cNvPr id="90117" name="AutoShape 5"/>
          <p:cNvSpPr>
            <a:spLocks noChangeArrowheads="1"/>
          </p:cNvSpPr>
          <p:nvPr/>
        </p:nvSpPr>
        <p:spPr bwMode="auto">
          <a:xfrm>
            <a:off x="250825" y="1196975"/>
            <a:ext cx="2736850" cy="2160588"/>
          </a:xfrm>
          <a:prstGeom prst="wedgeRoundRectCallout">
            <a:avLst>
              <a:gd name="adj1" fmla="val 1625"/>
              <a:gd name="adj2" fmla="val 76157"/>
              <a:gd name="adj3" fmla="val 16667"/>
            </a:avLst>
          </a:prstGeom>
          <a:solidFill>
            <a:srgbClr val="99CCFF"/>
          </a:solidFill>
          <a:ln w="9525">
            <a:solidFill>
              <a:schemeClr val="tx1"/>
            </a:solidFill>
            <a:miter lim="800000"/>
            <a:headEnd/>
            <a:tailEnd/>
          </a:ln>
        </p:spPr>
        <p:txBody>
          <a:bodyPr anchor="ctr"/>
          <a:lstStyle/>
          <a:p>
            <a:r>
              <a:rPr lang="zh-CN" altLang="en-US" b="1"/>
              <a:t>当探讨或分析两个模块共享某数据时</a:t>
            </a:r>
            <a:r>
              <a:rPr lang="en-US" altLang="zh-CN" b="1"/>
              <a:t>,</a:t>
            </a:r>
            <a:r>
              <a:rPr lang="zh-CN" altLang="en-US" b="1"/>
              <a:t>模块各自的私有细节应隐藏</a:t>
            </a:r>
          </a:p>
        </p:txBody>
      </p:sp>
      <p:sp>
        <p:nvSpPr>
          <p:cNvPr id="2" name="文本框 1"/>
          <p:cNvSpPr txBox="1"/>
          <p:nvPr/>
        </p:nvSpPr>
        <p:spPr>
          <a:xfrm>
            <a:off x="84138" y="5229200"/>
            <a:ext cx="1247502" cy="830997"/>
          </a:xfrm>
          <a:prstGeom prst="rect">
            <a:avLst/>
          </a:prstGeom>
          <a:solidFill>
            <a:schemeClr val="tx1">
              <a:lumMod val="20000"/>
              <a:lumOff val="80000"/>
            </a:schemeClr>
          </a:solidFill>
          <a:ln>
            <a:solidFill>
              <a:schemeClr val="tx1"/>
            </a:solidFill>
          </a:ln>
        </p:spPr>
        <p:txBody>
          <a:bodyPr wrap="square" rtlCol="0">
            <a:spAutoFit/>
          </a:bodyPr>
          <a:lstStyle/>
          <a:p>
            <a:r>
              <a:rPr lang="zh-CN" altLang="en-US" dirty="0"/>
              <a:t>设计师的标准</a:t>
            </a:r>
          </a:p>
        </p:txBody>
      </p:sp>
      <p:cxnSp>
        <p:nvCxnSpPr>
          <p:cNvPr id="4" name="直接箭头连接符 3"/>
          <p:cNvCxnSpPr/>
          <p:nvPr/>
        </p:nvCxnSpPr>
        <p:spPr bwMode="auto">
          <a:xfrm flipV="1">
            <a:off x="1331640" y="5013176"/>
            <a:ext cx="288032" cy="216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 calcmode="lin" valueType="num">
                                      <p:cBhvr additive="base">
                                        <p:cTn id="7" dur="2000" fill="hold"/>
                                        <p:tgtEl>
                                          <p:spTgt spid="90117"/>
                                        </p:tgtEl>
                                        <p:attrNameLst>
                                          <p:attrName>ppt_x</p:attrName>
                                        </p:attrNameLst>
                                      </p:cBhvr>
                                      <p:tavLst>
                                        <p:tav tm="0">
                                          <p:val>
                                            <p:strVal val="0-#ppt_w/2"/>
                                          </p:val>
                                        </p:tav>
                                        <p:tav tm="100000">
                                          <p:val>
                                            <p:strVal val="#ppt_x"/>
                                          </p:val>
                                        </p:tav>
                                      </p:tavLst>
                                    </p:anim>
                                    <p:anim calcmode="lin" valueType="num">
                                      <p:cBhvr additive="base">
                                        <p:cTn id="8" dur="2000" fill="hold"/>
                                        <p:tgtEl>
                                          <p:spTgt spid="90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36E53230-4445-488E-BBC9-D2CFBF5A2A10}" type="slidenum">
              <a:rPr lang="en-US" altLang="zh-CN" smtClean="0">
                <a:ea typeface="宋体" charset="-122"/>
              </a:rPr>
              <a:pPr/>
              <a:t>33</a:t>
            </a:fld>
            <a:endParaRPr lang="en-US" altLang="zh-CN">
              <a:ea typeface="宋体" charset="-122"/>
            </a:endParaRPr>
          </a:p>
        </p:txBody>
      </p:sp>
      <p:sp>
        <p:nvSpPr>
          <p:cNvPr id="31747" name="Rectangle 2"/>
          <p:cNvSpPr>
            <a:spLocks noGrp="1" noChangeArrowheads="1"/>
          </p:cNvSpPr>
          <p:nvPr>
            <p:ph type="title"/>
          </p:nvPr>
        </p:nvSpPr>
        <p:spPr/>
        <p:txBody>
          <a:bodyPr/>
          <a:lstStyle/>
          <a:p>
            <a:pPr eaLnBrk="1" hangingPunct="1"/>
            <a:r>
              <a:rPr lang="en-US" altLang="zh-CN" sz="3200"/>
              <a:t>    Chapter 5  Designing the System</a:t>
            </a:r>
          </a:p>
        </p:txBody>
      </p:sp>
      <p:sp>
        <p:nvSpPr>
          <p:cNvPr id="31748"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a:solidFill>
                  <a:schemeClr val="bg2"/>
                </a:solidFill>
                <a:sym typeface="Wingdings 2" pitchFamily="18" charset="2"/>
              </a:rPr>
              <a:t> advantage (of combining modular components with </a:t>
            </a:r>
          </a:p>
          <a:p>
            <a:pPr eaLnBrk="1" hangingPunct="1">
              <a:lnSpc>
                <a:spcPct val="90000"/>
              </a:lnSpc>
              <a:buFontTx/>
              <a:buNone/>
            </a:pPr>
            <a:r>
              <a:rPr lang="en-US" altLang="zh-CN" sz="2400" b="1">
                <a:solidFill>
                  <a:schemeClr val="bg2"/>
                </a:solidFill>
                <a:sym typeface="Wingdings 2" pitchFamily="18" charset="2"/>
              </a:rPr>
              <a:t>                         abstraction hierarchy )</a:t>
            </a:r>
          </a:p>
          <a:p>
            <a:pPr eaLnBrk="1" hangingPunct="1">
              <a:lnSpc>
                <a:spcPct val="90000"/>
              </a:lnSpc>
              <a:buFontTx/>
              <a:buNone/>
            </a:pPr>
            <a:r>
              <a:rPr lang="en-US" altLang="zh-CN" sz="2400" b="1">
                <a:solidFill>
                  <a:schemeClr val="bg2"/>
                </a:solidFill>
                <a:sym typeface="Wingdings 2" pitchFamily="18" charset="2"/>
              </a:rPr>
              <a:t>   A: top level give a view to solution(by hiding details),</a:t>
            </a:r>
          </a:p>
          <a:p>
            <a:pPr eaLnBrk="1" hangingPunct="1">
              <a:lnSpc>
                <a:spcPct val="90000"/>
              </a:lnSpc>
              <a:buFontTx/>
              <a:buNone/>
            </a:pPr>
            <a:r>
              <a:rPr lang="en-US" altLang="zh-CN" sz="2400" b="1">
                <a:solidFill>
                  <a:schemeClr val="bg2"/>
                </a:solidFill>
                <a:sym typeface="Wingdings 2" pitchFamily="18" charset="2"/>
              </a:rPr>
              <a:t>        other levels show major functions and </a:t>
            </a:r>
          </a:p>
          <a:p>
            <a:pPr eaLnBrk="1" hangingPunct="1">
              <a:lnSpc>
                <a:spcPct val="90000"/>
              </a:lnSpc>
              <a:buFontTx/>
              <a:buNone/>
            </a:pPr>
            <a:r>
              <a:rPr lang="en-US" altLang="zh-CN" sz="2400" b="1">
                <a:solidFill>
                  <a:schemeClr val="bg2"/>
                </a:solidFill>
                <a:sym typeface="Wingdings 2" pitchFamily="18" charset="2"/>
              </a:rPr>
              <a:t>        implementation details </a:t>
            </a:r>
          </a:p>
          <a:p>
            <a:pPr eaLnBrk="1" hangingPunct="1">
              <a:lnSpc>
                <a:spcPct val="90000"/>
              </a:lnSpc>
              <a:buFontTx/>
              <a:buNone/>
            </a:pPr>
            <a:r>
              <a:rPr lang="en-US" altLang="zh-CN" sz="2400" b="1">
                <a:solidFill>
                  <a:schemeClr val="bg2"/>
                </a:solidFill>
                <a:sym typeface="Wingdings 2" pitchFamily="18" charset="2"/>
              </a:rPr>
              <a:t>   B: OOD—(ADT: high level objects and relationships, </a:t>
            </a:r>
          </a:p>
          <a:p>
            <a:pPr eaLnBrk="1" hangingPunct="1">
              <a:lnSpc>
                <a:spcPct val="90000"/>
              </a:lnSpc>
              <a:buFontTx/>
              <a:buNone/>
            </a:pPr>
            <a:r>
              <a:rPr lang="en-US" altLang="zh-CN" sz="2400" b="1">
                <a:solidFill>
                  <a:schemeClr val="bg2"/>
                </a:solidFill>
                <a:sym typeface="Wingdings 2" pitchFamily="18" charset="2"/>
              </a:rPr>
              <a:t>                    not care the instance designing ) </a:t>
            </a:r>
          </a:p>
          <a:p>
            <a:pPr eaLnBrk="1" hangingPunct="1">
              <a:lnSpc>
                <a:spcPct val="90000"/>
              </a:lnSpc>
              <a:buFontTx/>
              <a:buNone/>
            </a:pPr>
            <a:r>
              <a:rPr lang="en-US" altLang="zh-CN" sz="2400" b="1">
                <a:solidFill>
                  <a:schemeClr val="bg2"/>
                </a:solidFill>
                <a:sym typeface="Wingdings 2" pitchFamily="18" charset="2"/>
              </a:rPr>
              <a:t>   C: the ability to design different components in </a:t>
            </a:r>
          </a:p>
          <a:p>
            <a:pPr eaLnBrk="1" hangingPunct="1">
              <a:lnSpc>
                <a:spcPct val="90000"/>
              </a:lnSpc>
              <a:buFontTx/>
              <a:buNone/>
            </a:pPr>
            <a:r>
              <a:rPr lang="en-US" altLang="zh-CN" sz="2400" b="1">
                <a:solidFill>
                  <a:schemeClr val="bg2"/>
                </a:solidFill>
                <a:sym typeface="Wingdings 2" pitchFamily="18" charset="2"/>
              </a:rPr>
              <a:t>        different ways </a:t>
            </a:r>
          </a:p>
          <a:p>
            <a:pPr eaLnBrk="1" hangingPunct="1">
              <a:lnSpc>
                <a:spcPct val="90000"/>
              </a:lnSpc>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（例如：可以用</a:t>
            </a:r>
            <a:r>
              <a:rPr lang="en-US" altLang="zh-CN" sz="2400" b="1">
                <a:solidFill>
                  <a:schemeClr val="bg2"/>
                </a:solidFill>
                <a:sym typeface="Wingdings 2" pitchFamily="18" charset="2"/>
              </a:rPr>
              <a:t>OO</a:t>
            </a:r>
            <a:r>
              <a:rPr lang="zh-CN" altLang="en-US" sz="2400" b="1">
                <a:solidFill>
                  <a:schemeClr val="bg2"/>
                </a:solidFill>
                <a:sym typeface="Wingdings 2" pitchFamily="18" charset="2"/>
              </a:rPr>
              <a:t>和原型化的方法设计用户界面，而在</a:t>
            </a:r>
          </a:p>
          <a:p>
            <a:pPr eaLnBrk="1" hangingPunct="1">
              <a:lnSpc>
                <a:spcPct val="90000"/>
              </a:lnSpc>
              <a:buFontTx/>
              <a:buNone/>
            </a:pPr>
            <a:r>
              <a:rPr lang="zh-CN" altLang="en-US" sz="2400" b="1">
                <a:solidFill>
                  <a:schemeClr val="bg2"/>
                </a:solidFill>
                <a:sym typeface="Wingdings 2" pitchFamily="18" charset="2"/>
              </a:rPr>
              <a:t>          考虑安全性设计时使用状态图等）</a:t>
            </a:r>
          </a:p>
          <a:p>
            <a:pPr eaLnBrk="1" hangingPunct="1">
              <a:lnSpc>
                <a:spcPct val="90000"/>
              </a:lnSpc>
              <a:buFontTx/>
              <a:buNone/>
            </a:pPr>
            <a:endParaRPr lang="en-US" altLang="zh-CN" sz="2400" b="1">
              <a:solidFill>
                <a:schemeClr val="bg2"/>
              </a:solidFill>
              <a:sym typeface="Wingdings 2"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4F033ACD-AB3B-4FA6-9FA2-B697A58077FE}" type="slidenum">
              <a:rPr lang="en-US" altLang="zh-CN" smtClean="0">
                <a:ea typeface="宋体" charset="-122"/>
              </a:rPr>
              <a:pPr/>
              <a:t>34</a:t>
            </a:fld>
            <a:endParaRPr lang="en-US" altLang="zh-CN">
              <a:ea typeface="宋体" charset="-122"/>
            </a:endParaRPr>
          </a:p>
        </p:txBody>
      </p:sp>
      <p:sp>
        <p:nvSpPr>
          <p:cNvPr id="32771" name="Rectangle 2"/>
          <p:cNvSpPr>
            <a:spLocks noGrp="1" noChangeArrowheads="1"/>
          </p:cNvSpPr>
          <p:nvPr>
            <p:ph type="title"/>
          </p:nvPr>
        </p:nvSpPr>
        <p:spPr/>
        <p:txBody>
          <a:bodyPr/>
          <a:lstStyle/>
          <a:p>
            <a:pPr eaLnBrk="1" hangingPunct="1"/>
            <a:r>
              <a:rPr lang="en-US" altLang="zh-CN" sz="3200"/>
              <a:t>    Chapter 5  Designing the System</a:t>
            </a:r>
          </a:p>
        </p:txBody>
      </p:sp>
      <p:sp>
        <p:nvSpPr>
          <p:cNvPr id="32772" name="Rectangle 3"/>
          <p:cNvSpPr>
            <a:spLocks noGrp="1" noChangeArrowheads="1"/>
          </p:cNvSpPr>
          <p:nvPr>
            <p:ph type="body" idx="1"/>
          </p:nvPr>
        </p:nvSpPr>
        <p:spPr>
          <a:xfrm>
            <a:off x="755650" y="1762125"/>
            <a:ext cx="8388350" cy="5095875"/>
          </a:xfrm>
        </p:spPr>
        <p:txBody>
          <a:bodyPr/>
          <a:lstStyle/>
          <a:p>
            <a:pPr eaLnBrk="1" hangingPunct="1">
              <a:buFontTx/>
              <a:buNone/>
            </a:pPr>
            <a:r>
              <a:rPr lang="en-US" altLang="zh-CN" sz="2400" b="1" dirty="0">
                <a:solidFill>
                  <a:schemeClr val="bg2"/>
                </a:solidFill>
                <a:sym typeface="Wingdings 2" pitchFamily="18" charset="2"/>
              </a:rPr>
              <a:t> </a:t>
            </a:r>
            <a:r>
              <a:rPr lang="en-US" altLang="zh-CN" sz="2400" b="1" dirty="0">
                <a:solidFill>
                  <a:srgbClr val="0000FF"/>
                </a:solidFill>
                <a:sym typeface="Wingdings 2" pitchFamily="18" charset="2"/>
              </a:rPr>
              <a:t>example of using abstraction – sidebar 5.2</a:t>
            </a:r>
          </a:p>
          <a:p>
            <a:pPr eaLnBrk="1" hangingPunct="1">
              <a:buFontTx/>
              <a:buNone/>
            </a:pPr>
            <a:r>
              <a:rPr lang="en-US" altLang="zh-CN" sz="2400" b="1" dirty="0">
                <a:solidFill>
                  <a:srgbClr val="0000FF"/>
                </a:solidFill>
                <a:sym typeface="Wingdings 2" pitchFamily="18" charset="2"/>
              </a:rPr>
              <a:t>    </a:t>
            </a:r>
            <a:r>
              <a:rPr lang="zh-CN" altLang="en-US" sz="2400" b="1" dirty="0">
                <a:solidFill>
                  <a:srgbClr val="0000FF"/>
                </a:solidFill>
                <a:sym typeface="Wingdings 2" pitchFamily="18" charset="2"/>
              </a:rPr>
              <a:t>（具体使用抽象的概念时，其</a:t>
            </a:r>
            <a:r>
              <a:rPr lang="zh-CN" altLang="en-US" sz="2400" b="1" u="sng" dirty="0">
                <a:solidFill>
                  <a:srgbClr val="FF0000"/>
                </a:solidFill>
                <a:sym typeface="Wingdings 2" pitchFamily="18" charset="2"/>
              </a:rPr>
              <a:t>无处不在</a:t>
            </a:r>
            <a:r>
              <a:rPr lang="zh-CN" altLang="en-US" sz="2400" b="1" dirty="0">
                <a:solidFill>
                  <a:srgbClr val="0000FF"/>
                </a:solidFill>
                <a:sym typeface="Wingdings 2" pitchFamily="18" charset="2"/>
              </a:rPr>
              <a:t>！）</a:t>
            </a:r>
            <a:endParaRPr lang="en-US" altLang="zh-CN" sz="2400" b="1" dirty="0">
              <a:solidFill>
                <a:srgbClr val="0000FF"/>
              </a:solidFill>
              <a:sym typeface="Wingdings 2" pitchFamily="18" charset="2"/>
            </a:endParaRPr>
          </a:p>
          <a:p>
            <a:pPr eaLnBrk="1" hangingPunct="1">
              <a:buFontTx/>
              <a:buNone/>
            </a:pPr>
            <a:r>
              <a:rPr lang="en-US" altLang="zh-CN" sz="2400" b="1" dirty="0">
                <a:solidFill>
                  <a:schemeClr val="bg2"/>
                </a:solidFill>
                <a:sym typeface="Wingdings 2" pitchFamily="18" charset="2"/>
              </a:rPr>
              <a:t>   A: </a:t>
            </a:r>
            <a:r>
              <a:rPr lang="en-US" altLang="zh-CN" sz="2400" b="1" u="sng" dirty="0">
                <a:solidFill>
                  <a:srgbClr val="0000FF"/>
                </a:solidFill>
                <a:sym typeface="Wingdings 2" pitchFamily="18" charset="2"/>
              </a:rPr>
              <a:t>sorting a L(list)</a:t>
            </a:r>
            <a:r>
              <a:rPr lang="en-US" altLang="zh-CN" sz="2400" b="1" dirty="0">
                <a:solidFill>
                  <a:schemeClr val="bg2"/>
                </a:solidFill>
                <a:sym typeface="Wingdings 2" pitchFamily="18" charset="2"/>
              </a:rPr>
              <a:t> (see next page)</a:t>
            </a:r>
          </a:p>
          <a:p>
            <a:pPr eaLnBrk="1" hangingPunct="1">
              <a:buFontTx/>
              <a:buNone/>
            </a:pPr>
            <a:r>
              <a:rPr lang="en-US" altLang="zh-CN" sz="2400" b="1" dirty="0">
                <a:solidFill>
                  <a:schemeClr val="bg2"/>
                </a:solidFill>
                <a:sym typeface="Wingdings 2" pitchFamily="18" charset="2"/>
              </a:rPr>
              <a:t>             (1): </a:t>
            </a:r>
            <a:r>
              <a:rPr lang="zh-CN" altLang="en-US" sz="2400" b="1" dirty="0">
                <a:solidFill>
                  <a:schemeClr val="bg2"/>
                </a:solidFill>
                <a:sym typeface="Wingdings 2" pitchFamily="18" charset="2"/>
              </a:rPr>
              <a:t>三个抽象层次各有用处</a:t>
            </a:r>
            <a:r>
              <a:rPr lang="en-US" altLang="zh-CN" sz="2400" b="1" dirty="0">
                <a:solidFill>
                  <a:schemeClr val="bg2"/>
                </a:solidFill>
                <a:sym typeface="Wingdings 2" pitchFamily="18" charset="2"/>
              </a:rPr>
              <a:t>;</a:t>
            </a: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若只关心</a:t>
            </a:r>
            <a:r>
              <a:rPr lang="en-US" altLang="zh-CN" sz="2400" b="1" dirty="0">
                <a:solidFill>
                  <a:schemeClr val="bg2"/>
                </a:solidFill>
                <a:sym typeface="Wingdings 2" pitchFamily="18" charset="2"/>
              </a:rPr>
              <a:t>L</a:t>
            </a:r>
            <a:r>
              <a:rPr lang="zh-CN" altLang="en-US" sz="2400" b="1" dirty="0">
                <a:solidFill>
                  <a:schemeClr val="bg2"/>
                </a:solidFill>
                <a:sym typeface="Wingdings 2" pitchFamily="18" charset="2"/>
              </a:rPr>
              <a:t>在排序前后的样子</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仅需第一层次</a:t>
            </a:r>
            <a:r>
              <a:rPr lang="en-US" altLang="zh-CN" sz="2400" b="1" dirty="0">
                <a:solidFill>
                  <a:schemeClr val="bg2"/>
                </a:solidFill>
                <a:sym typeface="Wingdings 2" pitchFamily="18" charset="2"/>
              </a:rPr>
              <a:t>.</a:t>
            </a: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若关心算法的速度</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第二层次足亦</a:t>
            </a:r>
            <a:r>
              <a:rPr lang="en-US" altLang="zh-CN" sz="2400" b="1" dirty="0">
                <a:solidFill>
                  <a:schemeClr val="bg2"/>
                </a:solidFill>
                <a:sym typeface="Wingdings 2" pitchFamily="18" charset="2"/>
              </a:rPr>
              <a:t>.</a:t>
            </a: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若要考虑编写源码</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则需要第三层次</a:t>
            </a:r>
            <a:r>
              <a:rPr lang="en-US" altLang="zh-CN" sz="2400" b="1" dirty="0">
                <a:solidFill>
                  <a:schemeClr val="bg2"/>
                </a:solidFill>
                <a:sym typeface="Wingdings 2" pitchFamily="18" charset="2"/>
              </a:rPr>
              <a:t>. </a:t>
            </a:r>
          </a:p>
          <a:p>
            <a:pPr eaLnBrk="1" hangingPunct="1">
              <a:buFontTx/>
              <a:buNone/>
            </a:pPr>
            <a:r>
              <a:rPr lang="en-US" altLang="zh-CN" sz="2400" b="1" dirty="0">
                <a:solidFill>
                  <a:schemeClr val="bg2"/>
                </a:solidFill>
                <a:sym typeface="Wingdings 2" pitchFamily="18" charset="2"/>
              </a:rPr>
              <a:t>             (2): </a:t>
            </a:r>
            <a:r>
              <a:rPr lang="zh-CN" altLang="en-US" sz="2400" b="1" dirty="0">
                <a:solidFill>
                  <a:schemeClr val="bg2"/>
                </a:solidFill>
                <a:sym typeface="Wingdings 2" pitchFamily="18" charset="2"/>
              </a:rPr>
              <a:t>三个层次普通的连续表达不可或缺</a:t>
            </a:r>
          </a:p>
          <a:p>
            <a:pPr eaLnBrk="1" hangingPunct="1">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三种不同的抽象形式</a:t>
            </a:r>
          </a:p>
          <a:p>
            <a:pPr eaLnBrk="1" hangingPunct="1">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完整文档供不同开发阶段的不同使用者参考</a:t>
            </a:r>
            <a:r>
              <a:rPr lang="en-US" altLang="zh-CN" sz="2400" b="1" dirty="0">
                <a:solidFill>
                  <a:schemeClr val="bg2"/>
                </a:solidFill>
                <a:sym typeface="Wingdings 2" pitchFamily="18" charset="2"/>
              </a:rPr>
              <a:t>. </a:t>
            </a:r>
          </a:p>
          <a:p>
            <a:pPr eaLnBrk="1" hangingPunct="1">
              <a:buFontTx/>
              <a:buNone/>
            </a:pPr>
            <a:r>
              <a:rPr lang="en-US" altLang="zh-CN" sz="2400" b="1" dirty="0">
                <a:solidFill>
                  <a:schemeClr val="bg2"/>
                </a:solidFill>
                <a:sym typeface="Wingdings 2" pitchFamily="18" charset="2"/>
              </a:rPr>
              <a:t>   B: using abstraction in OOD –--stack: ADT(P239)  </a:t>
            </a:r>
            <a:endParaRPr lang="en-US" altLang="zh-CN"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411D7F2B-B4AD-494C-8793-16A5E0FE427F}" type="slidenum">
              <a:rPr lang="en-US" altLang="zh-CN" smtClean="0">
                <a:ea typeface="宋体" charset="-122"/>
              </a:rPr>
              <a:pPr/>
              <a:t>35</a:t>
            </a:fld>
            <a:endParaRPr lang="en-US" altLang="zh-CN">
              <a:ea typeface="宋体" charset="-122"/>
            </a:endParaRPr>
          </a:p>
        </p:txBody>
      </p:sp>
      <p:sp>
        <p:nvSpPr>
          <p:cNvPr id="1028" name="Rectangle 2"/>
          <p:cNvSpPr>
            <a:spLocks noGrp="1" noChangeArrowheads="1"/>
          </p:cNvSpPr>
          <p:nvPr>
            <p:ph type="title"/>
          </p:nvPr>
        </p:nvSpPr>
        <p:spPr/>
        <p:txBody>
          <a:bodyPr/>
          <a:lstStyle/>
          <a:p>
            <a:pPr eaLnBrk="1" hangingPunct="1"/>
            <a:r>
              <a:rPr lang="en-US" altLang="zh-CN" sz="3200"/>
              <a:t>    Chapter 5  Designing the System</a:t>
            </a:r>
          </a:p>
        </p:txBody>
      </p:sp>
      <p:sp>
        <p:nvSpPr>
          <p:cNvPr id="1029"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000" b="1"/>
              <a:t>    </a:t>
            </a:r>
            <a:r>
              <a:rPr lang="en-US" altLang="zh-CN" sz="2000" b="1">
                <a:solidFill>
                  <a:srgbClr val="000000"/>
                </a:solidFill>
              </a:rPr>
              <a:t>Rearrange L in non-decreasing order</a:t>
            </a:r>
          </a:p>
          <a:p>
            <a:pPr eaLnBrk="1" hangingPunct="1">
              <a:buFontTx/>
              <a:buNone/>
            </a:pPr>
            <a:endParaRPr lang="en-US" altLang="zh-CN" sz="1000">
              <a:solidFill>
                <a:srgbClr val="000000"/>
              </a:solidFill>
            </a:endParaRPr>
          </a:p>
          <a:p>
            <a:pPr eaLnBrk="1" hangingPunct="1">
              <a:buFontTx/>
              <a:buNone/>
            </a:pPr>
            <a:r>
              <a:rPr lang="en-US" altLang="zh-CN" sz="2000" b="1">
                <a:solidFill>
                  <a:srgbClr val="000000"/>
                </a:solidFill>
              </a:rPr>
              <a:t>    DO WHILE I is between 1 and (length of L)-1:</a:t>
            </a:r>
            <a:endParaRPr lang="en-US" altLang="zh-CN" sz="2000" b="1"/>
          </a:p>
          <a:p>
            <a:pPr>
              <a:spcBef>
                <a:spcPct val="0"/>
              </a:spcBef>
              <a:buClrTx/>
              <a:buSzTx/>
              <a:buFontTx/>
              <a:buNone/>
            </a:pPr>
            <a:r>
              <a:rPr lang="en-US" altLang="zh-CN" sz="2000" b="1">
                <a:solidFill>
                  <a:srgbClr val="000000"/>
                </a:solidFill>
              </a:rPr>
              <a:t>      Set LOW to index of smallest value in L(I), ..., L(length of L)</a:t>
            </a:r>
          </a:p>
          <a:p>
            <a:pPr>
              <a:spcBef>
                <a:spcPct val="0"/>
              </a:spcBef>
              <a:buClrTx/>
              <a:buSzTx/>
              <a:buFontTx/>
              <a:buNone/>
            </a:pPr>
            <a:r>
              <a:rPr lang="en-US" altLang="zh-CN" sz="2000" b="1">
                <a:solidFill>
                  <a:srgbClr val="000000"/>
                </a:solidFill>
              </a:rPr>
              <a:t>      Interchange L(I) and L(LOW)</a:t>
            </a:r>
          </a:p>
          <a:p>
            <a:pPr>
              <a:spcBef>
                <a:spcPct val="0"/>
              </a:spcBef>
              <a:buClrTx/>
              <a:buSzTx/>
              <a:buFontTx/>
              <a:buNone/>
            </a:pPr>
            <a:r>
              <a:rPr lang="en-US" altLang="zh-CN" sz="2000" b="1">
                <a:solidFill>
                  <a:srgbClr val="000000"/>
                </a:solidFill>
              </a:rPr>
              <a:t>    END DO</a:t>
            </a:r>
          </a:p>
          <a:p>
            <a:pPr eaLnBrk="1" hangingPunct="1">
              <a:buFontTx/>
              <a:buNone/>
            </a:pPr>
            <a:endParaRPr lang="en-US" altLang="zh-CN" sz="2000" b="1"/>
          </a:p>
          <a:p>
            <a:pPr eaLnBrk="1" hangingPunct="1">
              <a:buFontTx/>
              <a:buNone/>
            </a:pPr>
            <a:endParaRPr lang="en-US" altLang="zh-CN" sz="2400">
              <a:latin typeface="Times New Roman" pitchFamily="18" charset="0"/>
            </a:endParaRPr>
          </a:p>
        </p:txBody>
      </p:sp>
      <p:graphicFrame>
        <p:nvGraphicFramePr>
          <p:cNvPr id="1026" name="Object 4"/>
          <p:cNvGraphicFramePr>
            <a:graphicFrameLocks/>
          </p:cNvGraphicFramePr>
          <p:nvPr/>
        </p:nvGraphicFramePr>
        <p:xfrm>
          <a:off x="827088" y="3681413"/>
          <a:ext cx="8137525" cy="3276600"/>
        </p:xfrm>
        <a:graphic>
          <a:graphicData uri="http://schemas.openxmlformats.org/presentationml/2006/ole">
            <mc:AlternateContent xmlns:mc="http://schemas.openxmlformats.org/markup-compatibility/2006">
              <mc:Choice xmlns:v="urn:schemas-microsoft-com:vml" Requires="v">
                <p:oleObj spid="_x0000_s1103" name="Document" r:id="rId4" imgW="5495760" imgH="2190600" progId="Word.Document.8">
                  <p:embed/>
                </p:oleObj>
              </mc:Choice>
              <mc:Fallback>
                <p:oleObj name="Document" r:id="rId4" imgW="5495760" imgH="2190600"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681413"/>
                        <a:ext cx="81375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5"/>
          <p:cNvSpPr>
            <a:spLocks noChangeArrowheads="1"/>
          </p:cNvSpPr>
          <p:nvPr/>
        </p:nvSpPr>
        <p:spPr bwMode="auto">
          <a:xfrm>
            <a:off x="838200" y="3548063"/>
            <a:ext cx="8153400" cy="74612"/>
          </a:xfrm>
          <a:prstGeom prst="rect">
            <a:avLst/>
          </a:prstGeom>
          <a:solidFill>
            <a:srgbClr val="000000"/>
          </a:solidFill>
          <a:ln w="9525">
            <a:noFill/>
            <a:miter lim="800000"/>
            <a:headEnd/>
            <a:tailEnd/>
          </a:ln>
        </p:spPr>
        <p:txBody>
          <a:bodyPr wrap="none" anchor="ctr"/>
          <a:lstStyle/>
          <a:p>
            <a:endParaRPr lang="zh-CN" altLang="en-US"/>
          </a:p>
        </p:txBody>
      </p:sp>
      <p:sp>
        <p:nvSpPr>
          <p:cNvPr id="1031" name="Rectangle 6"/>
          <p:cNvSpPr>
            <a:spLocks noChangeArrowheads="1"/>
          </p:cNvSpPr>
          <p:nvPr/>
        </p:nvSpPr>
        <p:spPr bwMode="auto">
          <a:xfrm>
            <a:off x="838200" y="2252663"/>
            <a:ext cx="8077200" cy="74612"/>
          </a:xfrm>
          <a:prstGeom prst="rect">
            <a:avLst/>
          </a:prstGeom>
          <a:solidFill>
            <a:srgbClr val="000000"/>
          </a:solidFill>
          <a:ln w="9525">
            <a:noFill/>
            <a:miter lim="800000"/>
            <a:headEnd/>
            <a:tailEnd/>
          </a:ln>
        </p:spPr>
        <p:txBody>
          <a:bodyPr wrap="none" anchor="ct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5281FE79-059B-4FE1-B934-30E4A3DF1FE8}" type="slidenum">
              <a:rPr lang="en-US" altLang="zh-CN" smtClean="0">
                <a:ea typeface="宋体" charset="-122"/>
              </a:rPr>
              <a:pPr/>
              <a:t>36</a:t>
            </a:fld>
            <a:endParaRPr lang="en-US" altLang="zh-CN">
              <a:ea typeface="宋体" charset="-122"/>
            </a:endParaRPr>
          </a:p>
        </p:txBody>
      </p:sp>
      <p:sp>
        <p:nvSpPr>
          <p:cNvPr id="33795" name="Rectangle 2"/>
          <p:cNvSpPr>
            <a:spLocks noGrp="1" noChangeArrowheads="1"/>
          </p:cNvSpPr>
          <p:nvPr>
            <p:ph type="title"/>
          </p:nvPr>
        </p:nvSpPr>
        <p:spPr/>
        <p:txBody>
          <a:bodyPr/>
          <a:lstStyle/>
          <a:p>
            <a:pPr eaLnBrk="1" hangingPunct="1"/>
            <a:r>
              <a:rPr lang="en-US" altLang="zh-CN" sz="3200"/>
              <a:t>    Chapter 5  Designing the System</a:t>
            </a:r>
          </a:p>
        </p:txBody>
      </p:sp>
      <p:sp>
        <p:nvSpPr>
          <p:cNvPr id="337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solidFill>
                  <a:schemeClr val="bg2"/>
                </a:solidFill>
                <a:sym typeface="Wingdings 2" pitchFamily="18" charset="2"/>
              </a:rPr>
              <a:t>3. Collaborative design</a:t>
            </a:r>
            <a:r>
              <a:rPr lang="zh-CN" altLang="en-US" b="1" dirty="0">
                <a:solidFill>
                  <a:schemeClr val="bg2"/>
                </a:solidFill>
                <a:sym typeface="Wingdings 2" pitchFamily="18" charset="2"/>
              </a:rPr>
              <a:t>（设计中的协作关系） </a:t>
            </a:r>
          </a:p>
          <a:p>
            <a:pPr eaLnBrk="1" hangingPunct="1">
              <a:buFontTx/>
              <a:buNone/>
            </a:pPr>
            <a:r>
              <a:rPr lang="zh-CN" altLang="en-US" sz="2400" b="1" dirty="0">
                <a:solidFill>
                  <a:schemeClr val="bg2"/>
                </a:solidFill>
                <a:sym typeface="Wingdings 2" pitchFamily="18" charset="2"/>
              </a:rPr>
              <a:t>  </a:t>
            </a:r>
            <a:r>
              <a:rPr lang="en-US" altLang="zh-CN" sz="2400" b="1" dirty="0">
                <a:solidFill>
                  <a:schemeClr val="bg2"/>
                </a:solidFill>
                <a:sym typeface="Wingdings 2" pitchFamily="18" charset="2"/>
              </a:rPr>
              <a:t>several tasks (for developing team)(</a:t>
            </a:r>
            <a:r>
              <a:rPr lang="en-US" altLang="zh-CN" sz="2400" b="1" u="sng" dirty="0">
                <a:solidFill>
                  <a:schemeClr val="bg2"/>
                </a:solidFill>
                <a:sym typeface="Wingdings 2" pitchFamily="18" charset="2"/>
              </a:rPr>
              <a:t>group behavior</a:t>
            </a:r>
            <a:r>
              <a:rPr lang="en-US" altLang="zh-CN" sz="2400" b="1" dirty="0">
                <a:solidFill>
                  <a:schemeClr val="bg2"/>
                </a:solidFill>
                <a:sym typeface="Wingdings 2" pitchFamily="18" charset="2"/>
              </a:rPr>
              <a:t>)</a:t>
            </a: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（关于开发团队的</a:t>
            </a:r>
            <a:r>
              <a:rPr lang="zh-CN" altLang="en-US" sz="2400" b="1" u="sng" dirty="0">
                <a:solidFill>
                  <a:srgbClr val="0000FF"/>
                </a:solidFill>
                <a:sym typeface="Wingdings 2" pitchFamily="18" charset="2"/>
              </a:rPr>
              <a:t>几个任务</a:t>
            </a:r>
            <a:r>
              <a:rPr lang="zh-CN" altLang="en-US" sz="2400" b="1" dirty="0">
                <a:solidFill>
                  <a:schemeClr val="bg2"/>
                </a:solidFill>
                <a:sym typeface="Wingdings 2" pitchFamily="18" charset="2"/>
              </a:rPr>
              <a:t>）</a:t>
            </a:r>
          </a:p>
          <a:p>
            <a:pPr eaLnBrk="1" hangingPunct="1">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A: personnel choice</a:t>
            </a:r>
            <a:r>
              <a:rPr lang="zh-CN" altLang="en-US" sz="2400" b="1" dirty="0">
                <a:solidFill>
                  <a:schemeClr val="bg2"/>
                </a:solidFill>
                <a:sym typeface="Wingdings 2" pitchFamily="18" charset="2"/>
              </a:rPr>
              <a:t>（人员选择与分工）</a:t>
            </a:r>
          </a:p>
          <a:p>
            <a:pPr eaLnBrk="1" hangingPunct="1">
              <a:buFontTx/>
              <a:buNone/>
            </a:pPr>
            <a:r>
              <a:rPr lang="zh-CN" altLang="en-US" sz="2400" b="1" dirty="0">
                <a:solidFill>
                  <a:schemeClr val="bg2"/>
                </a:solidFill>
                <a:sym typeface="Wingdings 2" pitchFamily="18" charset="2"/>
              </a:rPr>
              <a:t>      （谁最适合设计系统的某个部分？！）</a:t>
            </a:r>
          </a:p>
          <a:p>
            <a:pPr eaLnBrk="1" hangingPunct="1">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B: problem expression and document organization </a:t>
            </a: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（问题的表达语言和文档组织形式）（可以自成一体）</a:t>
            </a:r>
          </a:p>
          <a:p>
            <a:pPr eaLnBrk="1" hangingPunct="1">
              <a:buFontTx/>
              <a:buNone/>
            </a:pPr>
            <a:r>
              <a:rPr lang="zh-CN" altLang="en-US" sz="2400" b="1" dirty="0">
                <a:solidFill>
                  <a:schemeClr val="bg2"/>
                </a:solidFill>
                <a:sym typeface="Wingdings 2" pitchFamily="18" charset="2"/>
              </a:rPr>
              <a:t>      （目标：每个团队成员都能理解他人的设计！）</a:t>
            </a:r>
          </a:p>
          <a:p>
            <a:pPr eaLnBrk="1" hangingPunct="1">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C: coordinating the design components</a:t>
            </a: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（设计的部件之间的协调与有效交互</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以达到有效运行） </a:t>
            </a:r>
          </a:p>
          <a:p>
            <a:pPr eaLnBrk="1" hangingPunct="1">
              <a:buFontTx/>
              <a:buNone/>
            </a:pPr>
            <a:r>
              <a:rPr lang="zh-CN" altLang="en-US" sz="2400" b="1" dirty="0">
                <a:solidFill>
                  <a:schemeClr val="bg2"/>
                </a:solidFill>
                <a:sym typeface="Wingdings 2" pitchFamily="18" charset="2"/>
              </a:rPr>
              <a:t> </a:t>
            </a:r>
            <a:endParaRPr lang="en-US" altLang="zh-CN" sz="2400" b="1" dirty="0">
              <a:solidFill>
                <a:schemeClr val="bg2"/>
              </a:solidFill>
              <a:sym typeface="Wingdings 2"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008C5B25-F08E-47EF-907B-D545A325C554}" type="slidenum">
              <a:rPr lang="en-US" altLang="zh-CN" smtClean="0">
                <a:ea typeface="宋体" charset="-122"/>
              </a:rPr>
              <a:pPr/>
              <a:t>37</a:t>
            </a:fld>
            <a:endParaRPr lang="en-US" altLang="zh-CN">
              <a:ea typeface="宋体" charset="-122"/>
            </a:endParaRPr>
          </a:p>
        </p:txBody>
      </p:sp>
      <p:sp>
        <p:nvSpPr>
          <p:cNvPr id="34819" name="Rectangle 2"/>
          <p:cNvSpPr>
            <a:spLocks noGrp="1" noChangeArrowheads="1"/>
          </p:cNvSpPr>
          <p:nvPr>
            <p:ph type="title"/>
          </p:nvPr>
        </p:nvSpPr>
        <p:spPr/>
        <p:txBody>
          <a:bodyPr/>
          <a:lstStyle/>
          <a:p>
            <a:pPr eaLnBrk="1" hangingPunct="1"/>
            <a:r>
              <a:rPr lang="en-US" altLang="zh-CN" sz="3200"/>
              <a:t>    Chapter 5  Designing the System</a:t>
            </a:r>
          </a:p>
        </p:txBody>
      </p:sp>
      <p:sp>
        <p:nvSpPr>
          <p:cNvPr id="34820" name="Rectangle 3"/>
          <p:cNvSpPr>
            <a:spLocks noGrp="1" noChangeArrowheads="1"/>
          </p:cNvSpPr>
          <p:nvPr>
            <p:ph type="body" idx="1"/>
          </p:nvPr>
        </p:nvSpPr>
        <p:spPr>
          <a:xfrm>
            <a:off x="827088" y="1773238"/>
            <a:ext cx="8316912" cy="5084762"/>
          </a:xfrm>
        </p:spPr>
        <p:txBody>
          <a:bodyPr/>
          <a:lstStyle/>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the cause of design breakdown—siderbar5.7 </a:t>
            </a:r>
          </a:p>
          <a:p>
            <a:pPr eaLnBrk="1" hangingPunct="1">
              <a:buFontTx/>
              <a:buNone/>
            </a:pPr>
            <a:r>
              <a:rPr lang="zh-CN" altLang="en-US" sz="2400" b="1" dirty="0">
                <a:solidFill>
                  <a:schemeClr val="bg2"/>
                </a:solidFill>
                <a:sym typeface="Wingdings 2" pitchFamily="18" charset="2"/>
              </a:rPr>
              <a:t>   设计过程崩溃的主要类型</a:t>
            </a:r>
            <a:r>
              <a:rPr lang="zh-CN" altLang="en-US" sz="2400" b="1" dirty="0">
                <a:solidFill>
                  <a:schemeClr val="bg2"/>
                </a:solidFill>
                <a:sym typeface="Wingdings" pitchFamily="2" charset="2"/>
              </a:rPr>
              <a:t>（</a:t>
            </a:r>
            <a:r>
              <a:rPr lang="en-US" altLang="zh-CN" sz="2400" b="1" dirty="0">
                <a:solidFill>
                  <a:schemeClr val="bg2"/>
                </a:solidFill>
                <a:sym typeface="Wingdings" pitchFamily="2" charset="2"/>
              </a:rPr>
              <a:t>------</a:t>
            </a:r>
            <a:r>
              <a:rPr lang="zh-CN" altLang="en-US" sz="2400" b="1" u="sng" dirty="0">
                <a:solidFill>
                  <a:schemeClr val="bg2"/>
                </a:solidFill>
                <a:sym typeface="Wingdings" pitchFamily="2" charset="2"/>
              </a:rPr>
              <a:t>小组练习项目</a:t>
            </a:r>
            <a:r>
              <a:rPr lang="zh-CN" altLang="en-US" sz="2400" b="1" dirty="0">
                <a:solidFill>
                  <a:schemeClr val="bg2"/>
                </a:solidFill>
                <a:sym typeface="Wingdings" pitchFamily="2" charset="2"/>
              </a:rPr>
              <a:t>之通病）</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 </a:t>
            </a:r>
            <a:r>
              <a:rPr lang="zh-CN" altLang="en-US" sz="2400" b="1" dirty="0">
                <a:solidFill>
                  <a:schemeClr val="bg2"/>
                </a:solidFill>
                <a:sym typeface="Wingdings 2" pitchFamily="18" charset="2"/>
              </a:rPr>
              <a:t>缺少具体的设计方案。</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B: </a:t>
            </a:r>
            <a:r>
              <a:rPr lang="zh-CN" altLang="en-US" sz="2400" b="1" dirty="0">
                <a:solidFill>
                  <a:schemeClr val="bg2"/>
                </a:solidFill>
                <a:sym typeface="Wingdings 2" pitchFamily="18" charset="2"/>
              </a:rPr>
              <a:t>缺少设计过程的元方案。（最高抽象模型</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顶层设计）</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C: </a:t>
            </a:r>
            <a:r>
              <a:rPr lang="zh-CN" altLang="en-US" sz="2400" b="1" dirty="0">
                <a:solidFill>
                  <a:schemeClr val="bg2"/>
                </a:solidFill>
                <a:sym typeface="Wingdings 2" pitchFamily="18" charset="2"/>
              </a:rPr>
              <a:t>问题和解决方案的优先级选择不合理。</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D: </a:t>
            </a:r>
            <a:r>
              <a:rPr lang="zh-CN" altLang="en-US" sz="2400" b="1" dirty="0">
                <a:solidFill>
                  <a:schemeClr val="bg2"/>
                </a:solidFill>
                <a:sym typeface="Wingdings 2" pitchFamily="18" charset="2"/>
              </a:rPr>
              <a:t>约束不明。</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E: </a:t>
            </a:r>
            <a:r>
              <a:rPr lang="zh-CN" altLang="en-US" sz="2400" b="1" dirty="0">
                <a:solidFill>
                  <a:schemeClr val="bg2"/>
                </a:solidFill>
                <a:sym typeface="Wingdings 2" pitchFamily="18" charset="2"/>
              </a:rPr>
              <a:t>没有可验证的模拟设计。（必要的原型系统）</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F: </a:t>
            </a:r>
            <a:r>
              <a:rPr lang="zh-CN" altLang="en-US" sz="2400" b="1" dirty="0">
                <a:solidFill>
                  <a:schemeClr val="bg2"/>
                </a:solidFill>
                <a:sym typeface="Wingdings 2" pitchFamily="18" charset="2"/>
              </a:rPr>
              <a:t>进度难以跟踪。</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G: </a:t>
            </a:r>
            <a:r>
              <a:rPr lang="zh-CN" altLang="en-US" sz="2400" b="1" dirty="0">
                <a:solidFill>
                  <a:schemeClr val="bg2"/>
                </a:solidFill>
                <a:sym typeface="Wingdings 2" pitchFamily="18" charset="2"/>
              </a:rPr>
              <a:t>解决方法不够完整。（不完整到一定程度，会导致设计崩溃）</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038963FB-923B-4B07-AB03-0B3E33B5120F}" type="slidenum">
              <a:rPr lang="en-US" altLang="zh-CN" smtClean="0">
                <a:ea typeface="宋体" charset="-122"/>
              </a:rPr>
              <a:pPr/>
              <a:t>38</a:t>
            </a:fld>
            <a:endParaRPr lang="en-US" altLang="zh-CN">
              <a:ea typeface="宋体" charset="-122"/>
            </a:endParaRPr>
          </a:p>
        </p:txBody>
      </p:sp>
      <p:sp>
        <p:nvSpPr>
          <p:cNvPr id="35843" name="Rectangle 2"/>
          <p:cNvSpPr>
            <a:spLocks noGrp="1" noChangeArrowheads="1"/>
          </p:cNvSpPr>
          <p:nvPr>
            <p:ph type="title"/>
          </p:nvPr>
        </p:nvSpPr>
        <p:spPr/>
        <p:txBody>
          <a:bodyPr/>
          <a:lstStyle/>
          <a:p>
            <a:pPr eaLnBrk="1" hangingPunct="1"/>
            <a:r>
              <a:rPr lang="en-US" altLang="zh-CN" sz="3200"/>
              <a:t>    Chapter 5  Designing the System</a:t>
            </a:r>
          </a:p>
        </p:txBody>
      </p:sp>
      <p:sp>
        <p:nvSpPr>
          <p:cNvPr id="35844" name="Rectangle 3"/>
          <p:cNvSpPr>
            <a:spLocks noGrp="1" noChangeArrowheads="1"/>
          </p:cNvSpPr>
          <p:nvPr>
            <p:ph type="body" idx="1"/>
          </p:nvPr>
        </p:nvSpPr>
        <p:spPr>
          <a:xfrm>
            <a:off x="827088" y="1773238"/>
            <a:ext cx="8316912" cy="5084762"/>
          </a:xfrm>
        </p:spPr>
        <p:txBody>
          <a:bodyPr/>
          <a:lstStyle/>
          <a:p>
            <a:pPr eaLnBrk="1" hangingPunct="1">
              <a:buFontTx/>
              <a:buNone/>
            </a:pPr>
            <a:r>
              <a:rPr lang="en-US" altLang="zh-CN" sz="2400" b="1">
                <a:solidFill>
                  <a:schemeClr val="bg2"/>
                </a:solidFill>
                <a:sym typeface="Wingdings 2" pitchFamily="18" charset="2"/>
              </a:rPr>
              <a:t>  major problems in performing Collaborative design</a:t>
            </a:r>
          </a:p>
          <a:p>
            <a:pPr eaLnBrk="1" hangingPunct="1">
              <a:buFontTx/>
              <a:buNone/>
            </a:pPr>
            <a:r>
              <a:rPr lang="en-US" altLang="zh-CN" sz="2400" b="1">
                <a:solidFill>
                  <a:schemeClr val="bg2"/>
                </a:solidFill>
                <a:sym typeface="Wingdings 2" pitchFamily="18" charset="2"/>
              </a:rPr>
              <a:t>    A: addressing differences in personal experience, </a:t>
            </a:r>
          </a:p>
          <a:p>
            <a:pPr eaLnBrk="1" hangingPunct="1">
              <a:buFontTx/>
              <a:buNone/>
            </a:pPr>
            <a:r>
              <a:rPr lang="en-US" altLang="zh-CN" sz="2400" b="1">
                <a:solidFill>
                  <a:schemeClr val="bg2"/>
                </a:solidFill>
                <a:sym typeface="Wingdings 2" pitchFamily="18" charset="2"/>
              </a:rPr>
              <a:t>         understanding, and preference .</a:t>
            </a: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解决个人经验</a:t>
            </a:r>
            <a:r>
              <a:rPr lang="en-US" altLang="zh-CN" sz="2400" b="1">
                <a:solidFill>
                  <a:schemeClr val="bg2"/>
                </a:solidFill>
                <a:sym typeface="Wingdings 2" pitchFamily="18" charset="2"/>
              </a:rPr>
              <a:t>,</a:t>
            </a:r>
            <a:r>
              <a:rPr lang="zh-CN" altLang="en-US" sz="2400" b="1">
                <a:solidFill>
                  <a:schemeClr val="bg2"/>
                </a:solidFill>
                <a:sym typeface="Wingdings 2" pitchFamily="18" charset="2"/>
              </a:rPr>
              <a:t>理解能力和爱好等方面的差异</a:t>
            </a:r>
            <a:r>
              <a:rPr lang="en-US" altLang="zh-CN" sz="2400" b="1">
                <a:solidFill>
                  <a:schemeClr val="bg2"/>
                </a:solidFill>
                <a:sym typeface="Wingdings 2" pitchFamily="18" charset="2"/>
              </a:rPr>
              <a:t>,</a:t>
            </a:r>
            <a:r>
              <a:rPr lang="zh-CN" altLang="en-US" sz="2400" b="1">
                <a:solidFill>
                  <a:schemeClr val="bg2"/>
                </a:solidFill>
                <a:sym typeface="Wingdings 2" pitchFamily="18" charset="2"/>
              </a:rPr>
              <a:t>妥善搭配</a:t>
            </a:r>
            <a:r>
              <a:rPr lang="en-US" altLang="zh-CN" sz="2400" b="1">
                <a:solidFill>
                  <a:schemeClr val="bg2"/>
                </a:solidFill>
                <a:sym typeface="Wingdings 2" pitchFamily="18" charset="2"/>
              </a:rPr>
              <a:t>) </a:t>
            </a:r>
          </a:p>
          <a:p>
            <a:pPr eaLnBrk="1" hangingPunct="1">
              <a:buFontTx/>
              <a:buNone/>
            </a:pPr>
            <a:r>
              <a:rPr lang="en-US" altLang="zh-CN" sz="2400" b="1">
                <a:solidFill>
                  <a:schemeClr val="bg2"/>
                </a:solidFill>
                <a:sym typeface="Wingdings 2" pitchFamily="18" charset="2"/>
              </a:rPr>
              <a:t>    B: people behave difference between doing in groups </a:t>
            </a:r>
          </a:p>
          <a:p>
            <a:pPr eaLnBrk="1" hangingPunct="1">
              <a:buFontTx/>
              <a:buNone/>
            </a:pPr>
            <a:r>
              <a:rPr lang="en-US" altLang="zh-CN" sz="2400" b="1">
                <a:solidFill>
                  <a:schemeClr val="bg2"/>
                </a:solidFill>
                <a:sym typeface="Wingdings 2" pitchFamily="18" charset="2"/>
              </a:rPr>
              <a:t>         from do individually</a:t>
            </a: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解决人们在团队的行为方式与单独的行为方式的不同</a:t>
            </a:r>
            <a:r>
              <a:rPr lang="en-US" altLang="zh-CN" sz="2400" b="1">
                <a:solidFill>
                  <a:schemeClr val="bg2"/>
                </a:solidFill>
                <a:sym typeface="Wingdings 2" pitchFamily="18" charset="2"/>
              </a:rPr>
              <a:t>)</a:t>
            </a: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日本的团队</a:t>
            </a:r>
            <a:r>
              <a:rPr lang="en-US" altLang="zh-CN" sz="2400" b="1">
                <a:solidFill>
                  <a:schemeClr val="bg2"/>
                </a:solidFill>
                <a:sym typeface="Wingdings 2" pitchFamily="18" charset="2"/>
              </a:rPr>
              <a:t>, </a:t>
            </a:r>
            <a:r>
              <a:rPr lang="zh-CN" altLang="en-US" sz="2400" b="1">
                <a:solidFill>
                  <a:schemeClr val="bg2"/>
                </a:solidFill>
                <a:sym typeface="Wingdings 2" pitchFamily="18" charset="2"/>
              </a:rPr>
              <a:t>美国团队</a:t>
            </a:r>
            <a:r>
              <a:rPr lang="en-US" altLang="zh-CN" sz="2400" b="1">
                <a:solidFill>
                  <a:schemeClr val="bg2"/>
                </a:solidFill>
                <a:sym typeface="Wingdings 2" pitchFamily="18" charset="2"/>
              </a:rPr>
              <a:t>, </a:t>
            </a:r>
            <a:r>
              <a:rPr lang="zh-CN" altLang="en-US" sz="2400" b="1">
                <a:solidFill>
                  <a:schemeClr val="bg2"/>
                </a:solidFill>
                <a:sym typeface="Wingdings 2" pitchFamily="18" charset="2"/>
              </a:rPr>
              <a:t>混合团队</a:t>
            </a:r>
            <a:r>
              <a:rPr lang="en-US" altLang="zh-CN" sz="2400" b="1">
                <a:solidFill>
                  <a:schemeClr val="bg2"/>
                </a:solidFill>
                <a:sym typeface="Wingdings 2" pitchFamily="18" charset="2"/>
              </a:rPr>
              <a:t>)</a:t>
            </a:r>
          </a:p>
          <a:p>
            <a:pPr eaLnBrk="1" hangingPunct="1">
              <a:buFontTx/>
              <a:buNone/>
            </a:pPr>
            <a:r>
              <a:rPr lang="en-US" altLang="zh-CN" sz="2400" b="1">
                <a:solidFill>
                  <a:schemeClr val="bg2"/>
                </a:solidFill>
                <a:sym typeface="Wingdings 2" pitchFamily="18" charset="2"/>
              </a:rPr>
              <a:t>  design is a collaborative and iterative process</a:t>
            </a:r>
          </a:p>
          <a:p>
            <a:pPr eaLnBrk="1" hangingPunct="1">
              <a:buFontTx/>
              <a:buNone/>
            </a:pPr>
            <a:r>
              <a:rPr lang="en-US" altLang="zh-CN" sz="2400" b="1">
                <a:solidFill>
                  <a:schemeClr val="bg2"/>
                </a:solidFill>
                <a:sym typeface="Wingdings 2" pitchFamily="18" charset="2"/>
              </a:rPr>
              <a:t>     ( not just building a product, also building a shared </a:t>
            </a:r>
          </a:p>
          <a:p>
            <a:pPr eaLnBrk="1" hangingPunct="1">
              <a:buFontTx/>
              <a:buNone/>
            </a:pPr>
            <a:r>
              <a:rPr lang="en-US" altLang="zh-CN" sz="2400" b="1">
                <a:solidFill>
                  <a:schemeClr val="bg2"/>
                </a:solidFill>
                <a:sym typeface="Wingdings 2" pitchFamily="18" charset="2"/>
              </a:rPr>
              <a:t>       understanding of ……P241)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a:xfrm>
            <a:off x="2268538" y="476250"/>
            <a:ext cx="6263902" cy="86518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GB" altLang="zh-CN" dirty="0">
                <a:cs typeface="Arial" charset="0"/>
              </a:rPr>
            </a:br>
            <a:r>
              <a:rPr lang="en-GB" altLang="zh-CN" sz="3200" dirty="0">
                <a:cs typeface="Arial" charset="0"/>
              </a:rPr>
              <a:t>Outsourcing</a:t>
            </a:r>
            <a:r>
              <a:rPr lang="zh-CN" altLang="en-US" sz="3200" dirty="0">
                <a:cs typeface="Arial" charset="0"/>
              </a:rPr>
              <a:t>（外包式协作设计）</a:t>
            </a:r>
            <a:endParaRPr lang="en-GB" altLang="zh-CN" sz="3200" dirty="0">
              <a:cs typeface="Arial" charset="0"/>
            </a:endParaRPr>
          </a:p>
        </p:txBody>
      </p:sp>
      <p:sp>
        <p:nvSpPr>
          <p:cNvPr id="36867" name="Rectangle 2"/>
          <p:cNvSpPr>
            <a:spLocks noGrp="1" noChangeArrowheads="1"/>
          </p:cNvSpPr>
          <p:nvPr>
            <p:ph type="body" idx="4294967295"/>
          </p:nvPr>
        </p:nvSpPr>
        <p:spPr>
          <a:xfrm>
            <a:off x="683569" y="1700213"/>
            <a:ext cx="8460432" cy="5157787"/>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dirty="0">
                <a:cs typeface="Arial" charset="0"/>
              </a:rPr>
              <a:t>Coordination becomes increasing difficult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dirty="0">
                <a:cs typeface="Arial" charset="0"/>
              </a:rPr>
              <a:t>Collaborative team may be distributed around the world</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dirty="0">
                <a:cs typeface="Arial" charset="0"/>
              </a:rPr>
              <a:t>Four stages in distributed development</a:t>
            </a:r>
            <a:r>
              <a:rPr lang="en-GB" altLang="zh-CN" dirty="0">
                <a:cs typeface="Arial" charset="0"/>
                <a:sym typeface="Wingdings" pitchFamily="2" charset="2"/>
              </a:rPr>
              <a:t>(</a:t>
            </a:r>
            <a:r>
              <a:rPr lang="zh-CN" altLang="en-US" sz="2400" b="1" dirty="0">
                <a:solidFill>
                  <a:srgbClr val="0000FF"/>
                </a:solidFill>
                <a:cs typeface="Arial" charset="0"/>
                <a:sym typeface="Wingdings" pitchFamily="2" charset="2"/>
              </a:rPr>
              <a:t>分布式开发</a:t>
            </a:r>
            <a:r>
              <a:rPr lang="en-GB" altLang="zh-CN" dirty="0">
                <a:cs typeface="Arial" charset="0"/>
                <a:sym typeface="Wingdings" pitchFamily="2" charset="2"/>
              </a:rPr>
              <a:t>)</a:t>
            </a:r>
            <a:endParaRPr lang="en-GB" altLang="zh-CN"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b="1" dirty="0">
                <a:solidFill>
                  <a:srgbClr val="0000FF"/>
                </a:solidFill>
                <a:cs typeface="Arial" charset="0"/>
              </a:rPr>
              <a:t>Project performed at single site with on-site </a:t>
            </a:r>
            <a:r>
              <a:rPr lang="en-GB" altLang="zh-CN" b="1" dirty="0">
                <a:cs typeface="Arial" charset="0"/>
              </a:rPr>
              <a:t>developers from </a:t>
            </a:r>
            <a:r>
              <a:rPr lang="en-GB" altLang="zh-CN" b="1" dirty="0">
                <a:solidFill>
                  <a:srgbClr val="0000FF"/>
                </a:solidFill>
                <a:cs typeface="Arial" charset="0"/>
              </a:rPr>
              <a:t>foreign countries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b="1" dirty="0">
                <a:solidFill>
                  <a:srgbClr val="0000FF"/>
                </a:solidFill>
                <a:cs typeface="Arial" charset="0"/>
              </a:rPr>
              <a:t>On-site</a:t>
            </a:r>
            <a:r>
              <a:rPr lang="en-GB" altLang="zh-CN" b="1" dirty="0">
                <a:cs typeface="Arial" charset="0"/>
              </a:rPr>
              <a:t> analysts determine system requirements, which are in turn provided to </a:t>
            </a:r>
            <a:r>
              <a:rPr lang="en-GB" altLang="zh-CN" b="1" dirty="0">
                <a:solidFill>
                  <a:srgbClr val="0000FF"/>
                </a:solidFill>
                <a:cs typeface="Arial" charset="0"/>
              </a:rPr>
              <a:t>off-site groups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b="1" dirty="0">
                <a:solidFill>
                  <a:srgbClr val="0000FF"/>
                </a:solidFill>
                <a:cs typeface="Arial" charset="0"/>
              </a:rPr>
              <a:t>Off-site</a:t>
            </a:r>
            <a:r>
              <a:rPr lang="en-GB" altLang="zh-CN" b="1" dirty="0">
                <a:cs typeface="Arial" charset="0"/>
              </a:rPr>
              <a:t> developers build generic products and components that are used worldwide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b="1" dirty="0">
                <a:solidFill>
                  <a:srgbClr val="0000FF"/>
                </a:solidFill>
                <a:cs typeface="Arial" charset="0"/>
              </a:rPr>
              <a:t>Off-site</a:t>
            </a:r>
            <a:r>
              <a:rPr lang="en-GB" altLang="zh-CN" b="1" dirty="0">
                <a:cs typeface="Arial" charset="0"/>
              </a:rPr>
              <a:t> developers build products that take advantage of their individual areas of expertise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endParaRPr lang="zh-CN" altLang="en-US"/>
          </a:p>
        </p:txBody>
      </p:sp>
      <p:sp>
        <p:nvSpPr>
          <p:cNvPr id="6147" name="内容占位符 2"/>
          <p:cNvSpPr>
            <a:spLocks noGrp="1"/>
          </p:cNvSpPr>
          <p:nvPr>
            <p:ph idx="1"/>
          </p:nvPr>
        </p:nvSpPr>
        <p:spPr>
          <a:xfrm>
            <a:off x="755650" y="1700808"/>
            <a:ext cx="8388350" cy="5085184"/>
          </a:xfrm>
        </p:spPr>
        <p:txBody>
          <a:bodyPr/>
          <a:lstStyle/>
          <a:p>
            <a:pPr>
              <a:buFontTx/>
              <a:buNone/>
            </a:pPr>
            <a:r>
              <a:rPr lang="zh-CN" altLang="en-US" b="1" dirty="0">
                <a:solidFill>
                  <a:srgbClr val="FF0000"/>
                </a:solidFill>
              </a:rPr>
              <a:t>体系结构</a:t>
            </a:r>
            <a:r>
              <a:rPr lang="zh-CN" altLang="en-US" b="1" dirty="0">
                <a:solidFill>
                  <a:srgbClr val="FF0000"/>
                </a:solidFill>
                <a:sym typeface="Wingdings" pitchFamily="2" charset="2"/>
              </a:rPr>
              <a:t>（</a:t>
            </a:r>
            <a:r>
              <a:rPr lang="en-US" altLang="zh-CN" b="1" dirty="0">
                <a:solidFill>
                  <a:srgbClr val="FF0000"/>
                </a:solidFill>
                <a:sym typeface="Wingdings" pitchFamily="2" charset="2"/>
              </a:rPr>
              <a:t>Architecture</a:t>
            </a:r>
            <a:r>
              <a:rPr lang="zh-CN" altLang="en-US" b="1" dirty="0">
                <a:solidFill>
                  <a:srgbClr val="FF0000"/>
                </a:solidFill>
                <a:sym typeface="Wingdings" pitchFamily="2" charset="2"/>
              </a:rPr>
              <a:t>）</a:t>
            </a:r>
            <a:r>
              <a:rPr lang="en-US" altLang="zh-CN" dirty="0">
                <a:sym typeface="Wingdings" pitchFamily="2" charset="2"/>
              </a:rPr>
              <a:t>:</a:t>
            </a:r>
            <a:r>
              <a:rPr lang="zh-CN" altLang="en-US" sz="2400" b="1" dirty="0">
                <a:sym typeface="Wingdings" pitchFamily="2" charset="2"/>
              </a:rPr>
              <a:t>一种软件解决方案，用于解释如何将系统分解为单元，以及单元如何相互关联，还包括这些单元的所有外部特性。</a:t>
            </a:r>
            <a:endParaRPr lang="en-US" altLang="zh-CN" sz="2400" b="1" dirty="0">
              <a:sym typeface="Wingdings" pitchFamily="2" charset="2"/>
            </a:endParaRPr>
          </a:p>
          <a:p>
            <a:pPr>
              <a:buFontTx/>
              <a:buNone/>
            </a:pPr>
            <a:r>
              <a:rPr lang="zh-CN" altLang="en-US" b="1" dirty="0">
                <a:solidFill>
                  <a:srgbClr val="FF0000"/>
                </a:solidFill>
                <a:sym typeface="Wingdings" pitchFamily="2" charset="2"/>
              </a:rPr>
              <a:t>设计模式（</a:t>
            </a:r>
            <a:r>
              <a:rPr lang="en-US" altLang="zh-CN" b="1" dirty="0">
                <a:solidFill>
                  <a:srgbClr val="FF0000"/>
                </a:solidFill>
                <a:sym typeface="Wingdings" pitchFamily="2" charset="2"/>
              </a:rPr>
              <a:t>Design pattern</a:t>
            </a:r>
            <a:r>
              <a:rPr lang="zh-CN" altLang="en-US" b="1" dirty="0">
                <a:solidFill>
                  <a:srgbClr val="FF0000"/>
                </a:solidFill>
                <a:sym typeface="Wingdings" pitchFamily="2" charset="2"/>
              </a:rPr>
              <a:t>）：</a:t>
            </a:r>
            <a:r>
              <a:rPr lang="zh-CN" altLang="en-US" sz="2400" b="1" dirty="0">
                <a:sym typeface="Wingdings" pitchFamily="2" charset="2"/>
              </a:rPr>
              <a:t>一种针对单个软件模块或少量模块而给出的一般性解决方案，它提供较低层次的设计决策。</a:t>
            </a:r>
            <a:r>
              <a:rPr lang="en-US" altLang="zh-CN" sz="2000" b="1" dirty="0">
                <a:sym typeface="Wingdings" pitchFamily="2" charset="2"/>
              </a:rPr>
              <a:t>(</a:t>
            </a:r>
            <a:r>
              <a:rPr lang="zh-CN" altLang="en-US" sz="2000" b="1" dirty="0">
                <a:sym typeface="Wingdings" pitchFamily="2" charset="2"/>
              </a:rPr>
              <a:t>此设计决策低于体系结构</a:t>
            </a:r>
            <a:r>
              <a:rPr lang="en-US" altLang="zh-CN" sz="2000" b="1" dirty="0">
                <a:sym typeface="Wingdings" pitchFamily="2" charset="2"/>
              </a:rPr>
              <a:t>)  (</a:t>
            </a:r>
            <a:r>
              <a:rPr lang="zh-CN" altLang="en-US" sz="2000" b="1" dirty="0">
                <a:sym typeface="Wingdings" pitchFamily="2" charset="2"/>
              </a:rPr>
              <a:t>注</a:t>
            </a:r>
            <a:r>
              <a:rPr lang="en-US" altLang="zh-CN" sz="2000" b="1" dirty="0">
                <a:sym typeface="Wingdings" pitchFamily="2" charset="2"/>
              </a:rPr>
              <a:t>: </a:t>
            </a:r>
            <a:r>
              <a:rPr lang="zh-CN" altLang="en-US" sz="2000" b="1" dirty="0">
                <a:sym typeface="Wingdings" pitchFamily="2" charset="2"/>
              </a:rPr>
              <a:t>此处为说明</a:t>
            </a:r>
            <a:r>
              <a:rPr lang="en-US" altLang="zh-CN" sz="2000" b="1" dirty="0">
                <a:sym typeface="Wingdings" pitchFamily="2" charset="2"/>
              </a:rPr>
              <a:t>,</a:t>
            </a:r>
            <a:r>
              <a:rPr lang="zh-CN" altLang="en-US" sz="2000" b="1" dirty="0">
                <a:sym typeface="Wingdings" pitchFamily="2" charset="2"/>
              </a:rPr>
              <a:t>不是定义</a:t>
            </a:r>
            <a:r>
              <a:rPr lang="en-US" altLang="zh-CN" sz="2000" b="1" dirty="0">
                <a:sym typeface="Wingdings" pitchFamily="2" charset="2"/>
              </a:rPr>
              <a:t>)</a:t>
            </a:r>
          </a:p>
          <a:p>
            <a:pPr>
              <a:buFontTx/>
              <a:buNone/>
            </a:pPr>
            <a:r>
              <a:rPr lang="zh-CN" altLang="en-US" b="1" dirty="0">
                <a:solidFill>
                  <a:srgbClr val="FF0000"/>
                </a:solidFill>
                <a:sym typeface="Wingdings" pitchFamily="2" charset="2"/>
              </a:rPr>
              <a:t>设计公约（</a:t>
            </a:r>
            <a:r>
              <a:rPr lang="en-US" altLang="zh-CN" b="1" dirty="0">
                <a:solidFill>
                  <a:srgbClr val="FF0000"/>
                </a:solidFill>
                <a:sym typeface="Wingdings" pitchFamily="2" charset="2"/>
              </a:rPr>
              <a:t>Design Convention</a:t>
            </a:r>
            <a:r>
              <a:rPr lang="zh-CN" altLang="en-US" b="1" dirty="0">
                <a:solidFill>
                  <a:srgbClr val="FF0000"/>
                </a:solidFill>
                <a:sym typeface="Wingdings" pitchFamily="2" charset="2"/>
              </a:rPr>
              <a:t>）：</a:t>
            </a:r>
            <a:r>
              <a:rPr lang="zh-CN" altLang="en-US" sz="2400" b="1" dirty="0">
                <a:sym typeface="Wingdings" pitchFamily="2" charset="2"/>
              </a:rPr>
              <a:t>一系列设计决策和建议的集合，用于提高系统某方面的设计质量。</a:t>
            </a:r>
            <a:endParaRPr lang="en-US" altLang="zh-CN" sz="2400" b="1" dirty="0">
              <a:sym typeface="Wingdings" pitchFamily="2" charset="2"/>
            </a:endParaRPr>
          </a:p>
          <a:p>
            <a:pPr>
              <a:buFontTx/>
              <a:buNone/>
            </a:pPr>
            <a:r>
              <a:rPr lang="en-US" altLang="zh-CN" sz="2400" b="1" dirty="0">
                <a:sym typeface="Wingdings" pitchFamily="2" charset="2"/>
              </a:rPr>
              <a:t>  </a:t>
            </a:r>
            <a:r>
              <a:rPr lang="zh-CN" altLang="en-US" sz="2400" b="1" dirty="0">
                <a:sym typeface="Wingdings" pitchFamily="2" charset="2"/>
              </a:rPr>
              <a:t>（</a:t>
            </a:r>
            <a:r>
              <a:rPr lang="zh-CN" altLang="en-US" sz="2000" b="1" dirty="0">
                <a:sym typeface="Wingdings" pitchFamily="2" charset="2"/>
              </a:rPr>
              <a:t>例如：敏捷方法中的很多原则就属于设计公约，但不太成熟。</a:t>
            </a:r>
            <a:r>
              <a:rPr lang="zh-CN" altLang="en-US" sz="2400" b="1" dirty="0">
                <a:sym typeface="Wingdings" pitchFamily="2" charset="2"/>
              </a:rPr>
              <a:t>）</a:t>
            </a:r>
            <a:endParaRPr lang="en-US" altLang="zh-CN" sz="2400" b="1" dirty="0">
              <a:sym typeface="Wingdings" pitchFamily="2" charset="2"/>
            </a:endParaRPr>
          </a:p>
          <a:p>
            <a:pPr>
              <a:buFontTx/>
              <a:buNone/>
            </a:pPr>
            <a:r>
              <a:rPr lang="en-US" altLang="zh-CN" sz="2400" b="1" dirty="0">
                <a:sym typeface="Wingdings" pitchFamily="2" charset="2"/>
              </a:rPr>
              <a:t>    </a:t>
            </a:r>
            <a:r>
              <a:rPr lang="zh-CN" altLang="en-US" sz="2400" b="1" u="sng" dirty="0">
                <a:solidFill>
                  <a:srgbClr val="0000FF"/>
                </a:solidFill>
                <a:sym typeface="Wingdings" pitchFamily="2" charset="2"/>
              </a:rPr>
              <a:t>当一种设计公约发展成熟时，将会被封装成设计模式或体系结构风格，最后可能被内嵌封入程序语言结构。例如：对象、模板等都是编程语言支持的原先设计和编程公约）</a:t>
            </a:r>
            <a:endParaRPr lang="zh-CN" altLang="en-US" sz="2400" b="1" u="sng" dirty="0">
              <a:solidFill>
                <a:srgbClr val="0000FF"/>
              </a:solidFill>
            </a:endParaRPr>
          </a:p>
        </p:txBody>
      </p:sp>
      <p:sp>
        <p:nvSpPr>
          <p:cNvPr id="6148" name="灯片编号占位符 3"/>
          <p:cNvSpPr>
            <a:spLocks noGrp="1"/>
          </p:cNvSpPr>
          <p:nvPr>
            <p:ph type="sldNum" sz="quarter" idx="12"/>
          </p:nvPr>
        </p:nvSpPr>
        <p:spPr>
          <a:noFill/>
        </p:spPr>
        <p:txBody>
          <a:bodyPr/>
          <a:lstStyle/>
          <a:p>
            <a:fld id="{AF1F65AC-D5A5-4461-B9D8-74872EEB41E4}" type="slidenum">
              <a:rPr lang="en-US" altLang="zh-CN" smtClean="0">
                <a:ea typeface="宋体" charset="-122"/>
              </a:rPr>
              <a:pPr/>
              <a:t>4</a:t>
            </a:fld>
            <a:endParaRPr lang="en-US" altLang="zh-CN">
              <a:ea typeface="宋体"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14400" y="430560"/>
            <a:ext cx="8001000" cy="838200"/>
          </a:xfrm>
        </p:spPr>
        <p:txBody>
          <a:bodyPr/>
          <a:lstStyle/>
          <a:p>
            <a:r>
              <a:rPr lang="en-GB" altLang="zh-CN" dirty="0">
                <a:cs typeface="Arial" charset="0"/>
              </a:rPr>
              <a:t>          Outsourcing</a:t>
            </a:r>
            <a:r>
              <a:rPr lang="zh-CN" altLang="en-US" dirty="0">
                <a:cs typeface="Arial" charset="0"/>
              </a:rPr>
              <a:t>（外 包）</a:t>
            </a:r>
            <a:endParaRPr lang="zh-CN" altLang="en-US" dirty="0"/>
          </a:p>
        </p:txBody>
      </p:sp>
      <p:sp>
        <p:nvSpPr>
          <p:cNvPr id="37891" name="内容占位符 2"/>
          <p:cNvSpPr>
            <a:spLocks noGrp="1"/>
          </p:cNvSpPr>
          <p:nvPr>
            <p:ph idx="1"/>
          </p:nvPr>
        </p:nvSpPr>
        <p:spPr>
          <a:xfrm>
            <a:off x="755650" y="1844675"/>
            <a:ext cx="8316913" cy="4251325"/>
          </a:xfrm>
        </p:spPr>
        <p:txBody>
          <a:bodyPr/>
          <a:lstStyle/>
          <a:p>
            <a:r>
              <a:rPr lang="zh-CN" altLang="en-US" b="1" dirty="0"/>
              <a:t>外包式协作设计要注意的</a:t>
            </a:r>
            <a:r>
              <a:rPr lang="zh-CN" altLang="en-US" b="1" u="sng" dirty="0">
                <a:solidFill>
                  <a:srgbClr val="0000FF"/>
                </a:solidFill>
              </a:rPr>
              <a:t>问题</a:t>
            </a:r>
            <a:r>
              <a:rPr lang="zh-CN" altLang="en-US" b="1" dirty="0"/>
              <a:t>：</a:t>
            </a:r>
            <a:endParaRPr lang="en-US" altLang="zh-CN" b="1" dirty="0"/>
          </a:p>
          <a:p>
            <a:pPr lvl="1"/>
            <a:r>
              <a:rPr lang="zh-CN" altLang="en-US" b="1" dirty="0"/>
              <a:t>工程设计次序有新的要求：设计师反复与需求分析人员、测试人员、编程人员交流。</a:t>
            </a:r>
            <a:endParaRPr lang="en-US" altLang="zh-CN" b="1" dirty="0"/>
          </a:p>
          <a:p>
            <a:pPr lvl="1"/>
            <a:r>
              <a:rPr lang="zh-CN" altLang="en-US" b="1" dirty="0"/>
              <a:t>时差与不稳定的网络。</a:t>
            </a:r>
            <a:endParaRPr lang="en-US" altLang="zh-CN" b="1" dirty="0"/>
          </a:p>
          <a:p>
            <a:pPr lvl="1"/>
            <a:r>
              <a:rPr lang="zh-CN" altLang="en-US" b="1" dirty="0"/>
              <a:t>不了解当地的商业规则、客户、法律。</a:t>
            </a:r>
            <a:endParaRPr lang="en-US" altLang="zh-CN" b="1" dirty="0"/>
          </a:p>
          <a:p>
            <a:pPr lvl="1"/>
            <a:r>
              <a:rPr lang="zh-CN" altLang="en-US" b="1" dirty="0"/>
              <a:t>多种语言交流的难度问题。</a:t>
            </a:r>
            <a:endParaRPr lang="en-US" altLang="zh-CN" b="1" dirty="0"/>
          </a:p>
          <a:p>
            <a:endParaRPr lang="zh-CN" altLang="en-US" dirty="0"/>
          </a:p>
        </p:txBody>
      </p:sp>
      <p:sp>
        <p:nvSpPr>
          <p:cNvPr id="37892" name="灯片编号占位符 3"/>
          <p:cNvSpPr>
            <a:spLocks noGrp="1"/>
          </p:cNvSpPr>
          <p:nvPr>
            <p:ph type="sldNum" sz="quarter" idx="12"/>
          </p:nvPr>
        </p:nvSpPr>
        <p:spPr>
          <a:noFill/>
        </p:spPr>
        <p:txBody>
          <a:bodyPr/>
          <a:lstStyle/>
          <a:p>
            <a:fld id="{F3AEFA84-6EEE-4634-A702-545328E706C4}" type="slidenum">
              <a:rPr lang="en-US" altLang="zh-CN" smtClean="0">
                <a:ea typeface="宋体" charset="-122"/>
              </a:rPr>
              <a:pPr/>
              <a:t>40</a:t>
            </a:fld>
            <a:endParaRPr lang="en-US" altLang="zh-CN">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30930EAE-C6C9-451B-A1F5-2A5BFBE96DF9}" type="slidenum">
              <a:rPr lang="en-US" altLang="zh-CN" smtClean="0">
                <a:ea typeface="宋体" charset="-122"/>
              </a:rPr>
              <a:pPr/>
              <a:t>41</a:t>
            </a:fld>
            <a:endParaRPr lang="en-US" altLang="zh-CN">
              <a:ea typeface="宋体" charset="-122"/>
            </a:endParaRPr>
          </a:p>
        </p:txBody>
      </p:sp>
      <p:sp>
        <p:nvSpPr>
          <p:cNvPr id="38915" name="Rectangle 2"/>
          <p:cNvSpPr>
            <a:spLocks noGrp="1" noChangeArrowheads="1"/>
          </p:cNvSpPr>
          <p:nvPr>
            <p:ph type="title"/>
          </p:nvPr>
        </p:nvSpPr>
        <p:spPr/>
        <p:txBody>
          <a:bodyPr/>
          <a:lstStyle/>
          <a:p>
            <a:pPr eaLnBrk="1" hangingPunct="1"/>
            <a:r>
              <a:rPr lang="en-US" altLang="zh-CN" sz="3200"/>
              <a:t>    Chapter 5  Designing the System</a:t>
            </a:r>
          </a:p>
        </p:txBody>
      </p:sp>
      <p:sp>
        <p:nvSpPr>
          <p:cNvPr id="38916" name="Rectangle 3"/>
          <p:cNvSpPr>
            <a:spLocks noGrp="1" noChangeArrowheads="1"/>
          </p:cNvSpPr>
          <p:nvPr>
            <p:ph type="body" idx="1"/>
          </p:nvPr>
        </p:nvSpPr>
        <p:spPr>
          <a:xfrm>
            <a:off x="762000" y="1628800"/>
            <a:ext cx="8382000" cy="5203800"/>
          </a:xfrm>
        </p:spPr>
        <p:txBody>
          <a:bodyPr/>
          <a:lstStyle/>
          <a:p>
            <a:pPr eaLnBrk="1" hangingPunct="1">
              <a:buFontTx/>
              <a:buNone/>
            </a:pPr>
            <a:r>
              <a:rPr lang="en-US" altLang="zh-CN" b="1" dirty="0">
                <a:solidFill>
                  <a:schemeClr val="bg2"/>
                </a:solidFill>
                <a:sym typeface="Wingdings 2" pitchFamily="18" charset="2"/>
              </a:rPr>
              <a:t>4. </a:t>
            </a:r>
            <a:r>
              <a:rPr lang="en-US" altLang="zh-CN" b="1" dirty="0">
                <a:sym typeface="Wingdings 2" pitchFamily="18" charset="2"/>
              </a:rPr>
              <a:t>Designing the User Interface</a:t>
            </a:r>
          </a:p>
          <a:p>
            <a:pPr eaLnBrk="1" hangingPunct="1">
              <a:buFontTx/>
              <a:buNone/>
            </a:pP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（设计用户界面要注意的问题） </a:t>
            </a:r>
          </a:p>
          <a:p>
            <a:pPr eaLnBrk="1" hangingPunct="1">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note: User interface can be tricky things to design, </a:t>
            </a:r>
          </a:p>
          <a:p>
            <a:pPr eaLnBrk="1" hangingPunct="1">
              <a:buFontTx/>
              <a:buNone/>
            </a:pPr>
            <a:r>
              <a:rPr lang="en-US" altLang="zh-CN" sz="2400" b="1" dirty="0">
                <a:solidFill>
                  <a:schemeClr val="bg2"/>
                </a:solidFill>
                <a:sym typeface="Wingdings 2" pitchFamily="18" charset="2"/>
              </a:rPr>
              <a:t>             because difference people have different styles  </a:t>
            </a:r>
          </a:p>
          <a:p>
            <a:pPr eaLnBrk="1" hangingPunct="1">
              <a:buFontTx/>
              <a:buNone/>
            </a:pPr>
            <a:r>
              <a:rPr lang="en-US" altLang="zh-CN" sz="2400" b="1" dirty="0">
                <a:solidFill>
                  <a:schemeClr val="bg2"/>
                </a:solidFill>
                <a:sym typeface="Wingdings 2" pitchFamily="18" charset="2"/>
              </a:rPr>
              <a:t>             of perceiving, understanding, and working . </a:t>
            </a:r>
          </a:p>
          <a:p>
            <a:pPr eaLnBrk="1" hangingPunct="1">
              <a:buFontTx/>
              <a:buNone/>
            </a:pPr>
            <a:r>
              <a:rPr lang="en-US" altLang="zh-CN" sz="2400" b="1" dirty="0">
                <a:solidFill>
                  <a:schemeClr val="bg2"/>
                </a:solidFill>
                <a:sym typeface="Wingdings 2" pitchFamily="18" charset="2"/>
              </a:rPr>
              <a:t> key elements(</a:t>
            </a:r>
            <a:r>
              <a:rPr lang="zh-CN" altLang="en-US" sz="2400" b="1" dirty="0">
                <a:solidFill>
                  <a:schemeClr val="bg2"/>
                </a:solidFill>
                <a:sym typeface="Wingdings 2" pitchFamily="18" charset="2"/>
              </a:rPr>
              <a:t>设计界面要注意解决的要素</a:t>
            </a:r>
            <a:r>
              <a:rPr lang="en-US" altLang="zh-CN" sz="2400" b="1" dirty="0">
                <a:solidFill>
                  <a:schemeClr val="bg2"/>
                </a:solidFill>
                <a:sym typeface="Wingdings 2" pitchFamily="18" charset="2"/>
              </a:rPr>
              <a:t>)</a:t>
            </a:r>
          </a:p>
          <a:p>
            <a:pPr eaLnBrk="1" hangingPunct="1">
              <a:buFontTx/>
              <a:buNone/>
            </a:pPr>
            <a:r>
              <a:rPr lang="en-US" altLang="zh-CN" sz="2400" b="1" dirty="0">
                <a:solidFill>
                  <a:schemeClr val="bg2"/>
                </a:solidFill>
                <a:sym typeface="Wingdings 2" pitchFamily="18" charset="2"/>
              </a:rPr>
              <a:t>     ----</a:t>
            </a:r>
            <a:r>
              <a:rPr lang="en-US" altLang="zh-CN" sz="2400" b="1" dirty="0"/>
              <a:t>metaphors(</a:t>
            </a:r>
            <a:r>
              <a:rPr lang="zh-CN" altLang="en-US" sz="2400" b="1" dirty="0"/>
              <a:t>寓意</a:t>
            </a:r>
            <a:r>
              <a:rPr lang="en-US" altLang="zh-CN" sz="2400" b="1" dirty="0"/>
              <a:t>/</a:t>
            </a:r>
            <a:r>
              <a:rPr lang="zh-CN" altLang="en-US" sz="2400" b="1" dirty="0"/>
              <a:t>比喻</a:t>
            </a:r>
            <a:r>
              <a:rPr lang="en-US" altLang="zh-CN" sz="2400" b="1" dirty="0"/>
              <a:t>) </a:t>
            </a:r>
            <a:r>
              <a:rPr lang="zh-CN" altLang="en-US" sz="2400" b="1" dirty="0"/>
              <a:t>（基本术语、图像和概念等）</a:t>
            </a:r>
            <a:endParaRPr lang="en-US" altLang="zh-CN" sz="2400" b="1" dirty="0"/>
          </a:p>
          <a:p>
            <a:pPr eaLnBrk="1" hangingPunct="1">
              <a:buFontTx/>
              <a:buNone/>
            </a:pPr>
            <a:r>
              <a:rPr lang="en-US" altLang="zh-CN" sz="2400" b="1" dirty="0"/>
              <a:t>     ----mental model(</a:t>
            </a:r>
            <a:r>
              <a:rPr lang="zh-CN" altLang="en-US" sz="2400" b="1" dirty="0"/>
              <a:t>思维模型</a:t>
            </a:r>
            <a:r>
              <a:rPr lang="en-US" altLang="zh-CN" sz="2400" b="1" dirty="0"/>
              <a:t>)</a:t>
            </a:r>
            <a:r>
              <a:rPr lang="zh-CN" altLang="en-US" sz="2400" b="1" dirty="0"/>
              <a:t>（</a:t>
            </a:r>
            <a:r>
              <a:rPr lang="zh-CN" altLang="en-US" sz="2000" b="1" dirty="0"/>
              <a:t>数据、功能、任务的组织与表示</a:t>
            </a:r>
            <a:r>
              <a:rPr lang="zh-CN" altLang="en-US" sz="2400" b="1" dirty="0"/>
              <a:t>）</a:t>
            </a:r>
            <a:endParaRPr lang="en-US" altLang="zh-CN" sz="2400" b="1" dirty="0"/>
          </a:p>
          <a:p>
            <a:pPr eaLnBrk="1" hangingPunct="1">
              <a:buFontTx/>
              <a:buNone/>
            </a:pPr>
            <a:r>
              <a:rPr lang="en-US" altLang="zh-CN" sz="2400" b="1" dirty="0"/>
              <a:t>     ----navigation rules for the model(</a:t>
            </a:r>
            <a:r>
              <a:rPr lang="zh-CN" altLang="en-US" sz="2400" b="1" dirty="0"/>
              <a:t>模型的导航规则</a:t>
            </a:r>
            <a:r>
              <a:rPr lang="en-US" altLang="zh-CN" sz="2400" b="1" dirty="0"/>
              <a:t>)</a:t>
            </a:r>
          </a:p>
          <a:p>
            <a:pPr eaLnBrk="1" hangingPunct="1">
              <a:buFontTx/>
              <a:buNone/>
            </a:pPr>
            <a:r>
              <a:rPr lang="zh-CN" altLang="en-US" sz="2000" b="1" dirty="0"/>
              <a:t>          （如何在数据、功能、活动和角色中移动及切换）（京东购物经历）</a:t>
            </a:r>
            <a:endParaRPr lang="en-US" altLang="zh-CN" sz="2000" b="1" dirty="0"/>
          </a:p>
          <a:p>
            <a:pPr eaLnBrk="1" hangingPunct="1">
              <a:buFontTx/>
              <a:buNone/>
            </a:pPr>
            <a:r>
              <a:rPr lang="en-US" altLang="zh-CN" sz="2400" b="1" dirty="0"/>
              <a:t>     ----look (</a:t>
            </a:r>
            <a:r>
              <a:rPr lang="zh-CN" altLang="en-US" sz="2400" b="1" dirty="0"/>
              <a:t>外观</a:t>
            </a:r>
            <a:r>
              <a:rPr lang="en-US" altLang="zh-CN" sz="2400" b="1" dirty="0"/>
              <a:t>)</a:t>
            </a:r>
          </a:p>
          <a:p>
            <a:pPr eaLnBrk="1" hangingPunct="1">
              <a:buFontTx/>
              <a:buNone/>
            </a:pPr>
            <a:r>
              <a:rPr lang="en-US" altLang="zh-CN" sz="2400" b="1" dirty="0"/>
              <a:t>     ----feel(</a:t>
            </a:r>
            <a:r>
              <a:rPr lang="zh-CN" altLang="en-US" sz="2400" b="1" dirty="0"/>
              <a:t>感觉</a:t>
            </a:r>
            <a:r>
              <a:rPr lang="en-US" altLang="zh-CN" sz="2400" b="1" dirty="0"/>
              <a:t>)</a:t>
            </a:r>
            <a:r>
              <a:rPr lang="en-US" altLang="zh-CN" sz="2400" b="1" dirty="0">
                <a:solidFill>
                  <a:schemeClr val="bg2"/>
                </a:solidFill>
                <a:sym typeface="Wingdings 2" pitchFamily="18" charset="2"/>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7F1D5AB9-8ED3-4E10-9773-213A392A8CF7}" type="slidenum">
              <a:rPr lang="en-US" altLang="zh-CN" smtClean="0">
                <a:ea typeface="宋体" charset="-122"/>
              </a:rPr>
              <a:pPr/>
              <a:t>42</a:t>
            </a:fld>
            <a:endParaRPr lang="en-US" altLang="zh-CN">
              <a:ea typeface="宋体" charset="-122"/>
            </a:endParaRPr>
          </a:p>
        </p:txBody>
      </p:sp>
      <p:sp>
        <p:nvSpPr>
          <p:cNvPr id="39939" name="Rectangle 2"/>
          <p:cNvSpPr>
            <a:spLocks noGrp="1" noChangeArrowheads="1"/>
          </p:cNvSpPr>
          <p:nvPr>
            <p:ph type="title"/>
          </p:nvPr>
        </p:nvSpPr>
        <p:spPr/>
        <p:txBody>
          <a:bodyPr/>
          <a:lstStyle/>
          <a:p>
            <a:pPr eaLnBrk="1" hangingPunct="1"/>
            <a:r>
              <a:rPr lang="en-US" altLang="zh-CN" sz="3200"/>
              <a:t>    Chapter 5  Designing the System</a:t>
            </a:r>
          </a:p>
        </p:txBody>
      </p:sp>
      <p:sp>
        <p:nvSpPr>
          <p:cNvPr id="39940" name="Rectangle 3"/>
          <p:cNvSpPr>
            <a:spLocks noGrp="1" noChangeArrowheads="1"/>
          </p:cNvSpPr>
          <p:nvPr>
            <p:ph type="body" idx="1"/>
          </p:nvPr>
        </p:nvSpPr>
        <p:spPr>
          <a:xfrm>
            <a:off x="756444" y="1728614"/>
            <a:ext cx="8316912" cy="5084762"/>
          </a:xfrm>
        </p:spPr>
        <p:txBody>
          <a:bodyPr/>
          <a:lstStyle/>
          <a:p>
            <a:pPr eaLnBrk="1" hangingPunct="1">
              <a:buFontTx/>
              <a:buNone/>
            </a:pPr>
            <a:r>
              <a:rPr lang="en-US" altLang="zh-CN" sz="2400" b="1" dirty="0">
                <a:solidFill>
                  <a:schemeClr val="bg2"/>
                </a:solidFill>
                <a:sym typeface="Wingdings 2" pitchFamily="18" charset="2"/>
              </a:rPr>
              <a:t>  </a:t>
            </a:r>
            <a:r>
              <a:rPr lang="en-US" altLang="zh-CN" sz="2400" b="1" dirty="0"/>
              <a:t>cultural issues</a:t>
            </a:r>
            <a:r>
              <a:rPr lang="zh-CN" altLang="en-US" sz="2400" b="1" dirty="0"/>
              <a:t>（文化差异问题）</a:t>
            </a:r>
          </a:p>
          <a:p>
            <a:pPr eaLnBrk="1" hangingPunct="1">
              <a:spcBef>
                <a:spcPts val="0"/>
              </a:spcBef>
              <a:buFontTx/>
              <a:buNone/>
            </a:pPr>
            <a:r>
              <a:rPr lang="zh-CN" altLang="en-US" sz="2400" b="1" dirty="0"/>
              <a:t>      </a:t>
            </a:r>
            <a:r>
              <a:rPr lang="en-US" altLang="zh-CN" sz="2400" b="1" dirty="0"/>
              <a:t>issues ----we must consider the user</a:t>
            </a:r>
            <a:r>
              <a:rPr lang="en-US" altLang="zh-CN" sz="2400" b="1" dirty="0">
                <a:latin typeface="Times New Roman" pitchFamily="18" charset="0"/>
              </a:rPr>
              <a:t>’</a:t>
            </a:r>
            <a:r>
              <a:rPr lang="en-US" altLang="zh-CN" sz="2400" b="1" dirty="0"/>
              <a:t>s beliefs, </a:t>
            </a:r>
          </a:p>
          <a:p>
            <a:pPr eaLnBrk="1" hangingPunct="1">
              <a:spcBef>
                <a:spcPts val="0"/>
              </a:spcBef>
              <a:buFontTx/>
              <a:buNone/>
            </a:pPr>
            <a:r>
              <a:rPr lang="en-US" altLang="zh-CN" sz="2400" b="1" dirty="0"/>
              <a:t>                      values, norms, traditions, mores, and </a:t>
            </a:r>
          </a:p>
          <a:p>
            <a:pPr eaLnBrk="1" hangingPunct="1">
              <a:spcBef>
                <a:spcPts val="0"/>
              </a:spcBef>
              <a:buFontTx/>
              <a:buNone/>
            </a:pPr>
            <a:r>
              <a:rPr lang="en-US" altLang="zh-CN" sz="2400" b="1" dirty="0"/>
              <a:t>                      myths. </a:t>
            </a:r>
            <a:r>
              <a:rPr lang="zh-CN" altLang="en-US" sz="2400" b="1" dirty="0"/>
              <a:t>（信仰，价值观，道德规范，传统，风</a:t>
            </a:r>
            <a:endParaRPr lang="en-US" altLang="zh-CN" sz="2400" b="1" dirty="0"/>
          </a:p>
          <a:p>
            <a:pPr eaLnBrk="1" hangingPunct="1">
              <a:spcBef>
                <a:spcPts val="0"/>
              </a:spcBef>
              <a:buFontTx/>
              <a:buNone/>
            </a:pPr>
            <a:r>
              <a:rPr lang="en-US" altLang="zh-CN" sz="2400" b="1" dirty="0"/>
              <a:t>                      </a:t>
            </a:r>
            <a:r>
              <a:rPr lang="zh-CN" altLang="en-US" sz="2400" b="1" dirty="0"/>
              <a:t>俗，传说）</a:t>
            </a:r>
            <a:endParaRPr lang="en-US" altLang="zh-CN" sz="2400" b="1" dirty="0"/>
          </a:p>
          <a:p>
            <a:pPr eaLnBrk="1" hangingPunct="1">
              <a:buFontTx/>
              <a:buNone/>
            </a:pPr>
            <a:r>
              <a:rPr lang="en-US" altLang="zh-CN" sz="2400" b="1" dirty="0"/>
              <a:t>      solution ---- international design/Bias-free design</a:t>
            </a:r>
          </a:p>
          <a:p>
            <a:pPr eaLnBrk="1" hangingPunct="1">
              <a:buFontTx/>
              <a:buNone/>
            </a:pPr>
            <a:r>
              <a:rPr lang="en-US" altLang="zh-CN" sz="2400" b="1" dirty="0"/>
              <a:t>                           (it is best for the interface to be tested </a:t>
            </a:r>
          </a:p>
          <a:p>
            <a:pPr eaLnBrk="1" hangingPunct="1">
              <a:buFontTx/>
              <a:buNone/>
            </a:pPr>
            <a:r>
              <a:rPr lang="en-US" altLang="zh-CN" sz="2400" b="1" dirty="0"/>
              <a:t>                            in the culture in which it will be used)</a:t>
            </a:r>
          </a:p>
          <a:p>
            <a:pPr eaLnBrk="1" hangingPunct="1">
              <a:buFontTx/>
              <a:buNone/>
            </a:pPr>
            <a:r>
              <a:rPr lang="en-US" altLang="zh-CN" sz="2400" b="1" dirty="0"/>
              <a:t>                     ---- tailoring the interface</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 </a:t>
            </a:r>
            <a:r>
              <a:rPr lang="en-US" altLang="zh-CN" sz="2400" b="1" dirty="0"/>
              <a:t>user preferences</a:t>
            </a:r>
            <a:r>
              <a:rPr lang="zh-CN" altLang="en-US" sz="2400" b="1" dirty="0"/>
              <a:t>（用户爱好问题）</a:t>
            </a:r>
          </a:p>
          <a:p>
            <a:pPr eaLnBrk="1" hangingPunct="1">
              <a:buFontTx/>
              <a:buNone/>
            </a:pPr>
            <a:r>
              <a:rPr lang="zh-CN" altLang="en-US" sz="2400" b="1" dirty="0"/>
              <a:t>     </a:t>
            </a:r>
            <a:r>
              <a:rPr lang="en-US" altLang="zh-CN" sz="2400" b="1" dirty="0">
                <a:latin typeface="Times New Roman" pitchFamily="18" charset="0"/>
              </a:rPr>
              <a:t>–</a:t>
            </a:r>
            <a:r>
              <a:rPr lang="en-US" altLang="zh-CN" sz="2400" b="1" dirty="0"/>
              <a:t> making alternative interfaces for selecting by those </a:t>
            </a:r>
          </a:p>
          <a:p>
            <a:pPr eaLnBrk="1" hangingPunct="1">
              <a:buFontTx/>
              <a:buNone/>
            </a:pPr>
            <a:r>
              <a:rPr lang="en-US" altLang="zh-CN" sz="2400" b="1" dirty="0"/>
              <a:t>        who have different preferences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endParaRPr lang="zh-CN" altLang="en-US" dirty="0"/>
          </a:p>
        </p:txBody>
      </p:sp>
      <p:sp>
        <p:nvSpPr>
          <p:cNvPr id="201731" name="Rectangle 3"/>
          <p:cNvSpPr>
            <a:spLocks noGrp="1" noChangeArrowheads="1"/>
          </p:cNvSpPr>
          <p:nvPr>
            <p:ph type="body" idx="1"/>
          </p:nvPr>
        </p:nvSpPr>
        <p:spPr/>
        <p:txBody>
          <a:bodyPr/>
          <a:lstStyle/>
          <a:p>
            <a:r>
              <a:rPr lang="zh-CN" altLang="en-US" b="1" dirty="0"/>
              <a:t>补充</a:t>
            </a:r>
            <a:r>
              <a:rPr lang="en-US" altLang="zh-CN" b="1" dirty="0"/>
              <a:t>1</a:t>
            </a:r>
            <a:r>
              <a:rPr lang="zh-CN" altLang="en-US" b="1" dirty="0"/>
              <a:t>：用户界面设计之重要性：</a:t>
            </a:r>
            <a:endParaRPr lang="en-US" altLang="zh-CN" b="1" dirty="0"/>
          </a:p>
          <a:p>
            <a:pPr lvl="1"/>
            <a:r>
              <a:rPr lang="zh-CN" altLang="en-US" b="1" dirty="0">
                <a:solidFill>
                  <a:srgbClr val="0000FF"/>
                </a:solidFill>
              </a:rPr>
              <a:t>用户界面设计是否成功将直接影响着系统的质量</a:t>
            </a:r>
            <a:r>
              <a:rPr lang="zh-CN" altLang="en-US" b="1" dirty="0"/>
              <a:t>，并最终影响着用户对系统的满意程度 </a:t>
            </a:r>
          </a:p>
          <a:p>
            <a:pPr lvl="1"/>
            <a:r>
              <a:rPr lang="zh-CN" altLang="en-US" b="1" dirty="0">
                <a:solidFill>
                  <a:srgbClr val="0000FF"/>
                </a:solidFill>
              </a:rPr>
              <a:t>用户界面的好坏直接影响软件的价值</a:t>
            </a:r>
          </a:p>
          <a:p>
            <a:pPr lvl="1"/>
            <a:r>
              <a:rPr lang="zh-CN" altLang="en-US" b="1" dirty="0"/>
              <a:t>图形用户界面的设计要求以用户为中心，应该</a:t>
            </a:r>
            <a:r>
              <a:rPr lang="zh-CN" altLang="en-US" b="1" dirty="0">
                <a:solidFill>
                  <a:srgbClr val="0000FF"/>
                </a:solidFill>
              </a:rPr>
              <a:t>使用用户术语实现与用户的交互</a:t>
            </a:r>
            <a:r>
              <a:rPr lang="zh-CN" altLang="en-US" b="1" dirty="0"/>
              <a:t> 。</a:t>
            </a:r>
          </a:p>
        </p:txBody>
      </p:sp>
    </p:spTree>
    <p:extLst>
      <p:ext uri="{BB962C8B-B14F-4D97-AF65-F5344CB8AC3E}">
        <p14:creationId xmlns:p14="http://schemas.microsoft.com/office/powerpoint/2010/main" val="2210429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endParaRPr lang="zh-CN" altLang="en-US" dirty="0"/>
          </a:p>
        </p:txBody>
      </p:sp>
      <p:sp>
        <p:nvSpPr>
          <p:cNvPr id="204803" name="Rectangle 3"/>
          <p:cNvSpPr>
            <a:spLocks noGrp="1" noChangeArrowheads="1"/>
          </p:cNvSpPr>
          <p:nvPr>
            <p:ph type="body" idx="1"/>
          </p:nvPr>
        </p:nvSpPr>
        <p:spPr>
          <a:xfrm>
            <a:off x="827584" y="1700808"/>
            <a:ext cx="8087816" cy="5157192"/>
          </a:xfrm>
        </p:spPr>
        <p:txBody>
          <a:bodyPr/>
          <a:lstStyle/>
          <a:p>
            <a:r>
              <a:rPr lang="zh-CN" altLang="en-US" b="1" dirty="0"/>
              <a:t>补充</a:t>
            </a:r>
            <a:r>
              <a:rPr lang="en-US" altLang="zh-CN" b="1" dirty="0"/>
              <a:t>2</a:t>
            </a:r>
            <a:r>
              <a:rPr lang="zh-CN" altLang="en-US" b="1" dirty="0"/>
              <a:t>：界面设计之原则</a:t>
            </a:r>
            <a:endParaRPr lang="en-US" altLang="zh-CN" b="1" dirty="0"/>
          </a:p>
          <a:p>
            <a:pPr lvl="1">
              <a:lnSpc>
                <a:spcPts val="2700"/>
              </a:lnSpc>
            </a:pPr>
            <a:r>
              <a:rPr lang="zh-CN" altLang="en-US" b="1" dirty="0"/>
              <a:t>一致性原则 </a:t>
            </a:r>
          </a:p>
          <a:p>
            <a:pPr lvl="1">
              <a:lnSpc>
                <a:spcPts val="2700"/>
              </a:lnSpc>
            </a:pPr>
            <a:r>
              <a:rPr lang="zh-CN" altLang="en-US" b="1" u="sng" dirty="0">
                <a:solidFill>
                  <a:srgbClr val="0000CC"/>
                </a:solidFill>
              </a:rPr>
              <a:t>能够及时提供信息反馈 </a:t>
            </a:r>
          </a:p>
          <a:p>
            <a:pPr lvl="1">
              <a:lnSpc>
                <a:spcPts val="2700"/>
              </a:lnSpc>
            </a:pPr>
            <a:r>
              <a:rPr lang="zh-CN" altLang="en-US" b="1" dirty="0"/>
              <a:t>合理布局，保持界面的简洁 </a:t>
            </a:r>
          </a:p>
          <a:p>
            <a:pPr lvl="1">
              <a:lnSpc>
                <a:spcPts val="2700"/>
              </a:lnSpc>
            </a:pPr>
            <a:r>
              <a:rPr lang="zh-CN" altLang="en-US" b="1" dirty="0"/>
              <a:t>合理利用颜色 </a:t>
            </a:r>
          </a:p>
          <a:p>
            <a:pPr lvl="1">
              <a:lnSpc>
                <a:spcPts val="2700"/>
              </a:lnSpc>
            </a:pPr>
            <a:r>
              <a:rPr lang="zh-CN" altLang="en-US" b="1" u="sng" dirty="0">
                <a:solidFill>
                  <a:srgbClr val="0000CC"/>
                </a:solidFill>
              </a:rPr>
              <a:t>对用户出错的宽容性 </a:t>
            </a:r>
          </a:p>
          <a:p>
            <a:pPr lvl="1">
              <a:lnSpc>
                <a:spcPts val="2700"/>
              </a:lnSpc>
            </a:pPr>
            <a:r>
              <a:rPr lang="zh-CN" altLang="en-US" b="1" dirty="0"/>
              <a:t>减少重复的输入 </a:t>
            </a:r>
          </a:p>
          <a:p>
            <a:pPr lvl="1">
              <a:lnSpc>
                <a:spcPts val="2700"/>
              </a:lnSpc>
            </a:pPr>
            <a:r>
              <a:rPr lang="zh-CN" altLang="en-US" b="1" u="sng" dirty="0">
                <a:solidFill>
                  <a:srgbClr val="0000CC"/>
                </a:solidFill>
              </a:rPr>
              <a:t>支持快捷方式的使用 </a:t>
            </a:r>
            <a:endParaRPr lang="en-US" altLang="zh-CN" b="1" u="sng" dirty="0">
              <a:solidFill>
                <a:srgbClr val="0000CC"/>
              </a:solidFill>
            </a:endParaRPr>
          </a:p>
          <a:p>
            <a:pPr lvl="1">
              <a:lnSpc>
                <a:spcPts val="2700"/>
              </a:lnSpc>
            </a:pPr>
            <a:r>
              <a:rPr lang="zh-CN" altLang="en-US" b="1" u="sng" dirty="0">
                <a:solidFill>
                  <a:srgbClr val="0000CC"/>
                </a:solidFill>
              </a:rPr>
              <a:t>尽量减少对用户记忆的要求 （逐次回退等）</a:t>
            </a:r>
          </a:p>
          <a:p>
            <a:pPr lvl="1">
              <a:lnSpc>
                <a:spcPts val="2700"/>
              </a:lnSpc>
            </a:pPr>
            <a:r>
              <a:rPr lang="zh-CN" altLang="en-US" b="1" u="sng" dirty="0">
                <a:solidFill>
                  <a:srgbClr val="0000CC"/>
                </a:solidFill>
              </a:rPr>
              <a:t>快速的系统响应 </a:t>
            </a:r>
          </a:p>
          <a:p>
            <a:pPr lvl="1">
              <a:lnSpc>
                <a:spcPts val="2700"/>
              </a:lnSpc>
            </a:pPr>
            <a:r>
              <a:rPr lang="zh-CN" altLang="en-US" b="1" dirty="0"/>
              <a:t>符合用户的工作环境与工作习惯 </a:t>
            </a:r>
          </a:p>
          <a:p>
            <a:pPr lvl="1">
              <a:lnSpc>
                <a:spcPts val="2700"/>
              </a:lnSpc>
            </a:pPr>
            <a:r>
              <a:rPr lang="zh-CN" altLang="en-US" b="1" dirty="0"/>
              <a:t>用户联机支持 </a:t>
            </a:r>
          </a:p>
        </p:txBody>
      </p:sp>
    </p:spTree>
    <p:extLst>
      <p:ext uri="{BB962C8B-B14F-4D97-AF65-F5344CB8AC3E}">
        <p14:creationId xmlns:p14="http://schemas.microsoft.com/office/powerpoint/2010/main" val="491036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p>
            <a:fld id="{34DBD12F-620C-43DE-9856-8D1DEC45AC2E}" type="slidenum">
              <a:rPr lang="en-US" altLang="zh-CN" smtClean="0">
                <a:ea typeface="宋体" charset="-122"/>
              </a:rPr>
              <a:pPr/>
              <a:t>45</a:t>
            </a:fld>
            <a:endParaRPr lang="en-US" altLang="zh-CN">
              <a:ea typeface="宋体" charset="-122"/>
            </a:endParaRPr>
          </a:p>
        </p:txBody>
      </p:sp>
      <p:sp>
        <p:nvSpPr>
          <p:cNvPr id="40963" name="Rectangle 2"/>
          <p:cNvSpPr>
            <a:spLocks noGrp="1" noChangeArrowheads="1"/>
          </p:cNvSpPr>
          <p:nvPr>
            <p:ph type="title"/>
          </p:nvPr>
        </p:nvSpPr>
        <p:spPr/>
        <p:txBody>
          <a:bodyPr/>
          <a:lstStyle/>
          <a:p>
            <a:pPr eaLnBrk="1" hangingPunct="1"/>
            <a:r>
              <a:rPr lang="en-US" altLang="zh-CN" sz="3200"/>
              <a:t>    Chapter 5  Designing the System</a:t>
            </a:r>
          </a:p>
        </p:txBody>
      </p:sp>
      <p:sp>
        <p:nvSpPr>
          <p:cNvPr id="40964" name="Rectangle 3"/>
          <p:cNvSpPr>
            <a:spLocks noGrp="1" noChangeArrowheads="1"/>
          </p:cNvSpPr>
          <p:nvPr>
            <p:ph type="body" idx="1"/>
          </p:nvPr>
        </p:nvSpPr>
        <p:spPr>
          <a:xfrm>
            <a:off x="671513" y="1700808"/>
            <a:ext cx="8472487" cy="5084762"/>
          </a:xfrm>
        </p:spPr>
        <p:txBody>
          <a:bodyPr/>
          <a:lstStyle/>
          <a:p>
            <a:pPr eaLnBrk="1" hangingPunct="1">
              <a:buFontTx/>
              <a:buNone/>
            </a:pPr>
            <a:r>
              <a:rPr lang="en-US" altLang="zh-CN" b="1" dirty="0">
                <a:solidFill>
                  <a:schemeClr val="bg2"/>
                </a:solidFill>
                <a:sym typeface="Wingdings 2" pitchFamily="18" charset="2"/>
              </a:rPr>
              <a:t>5. </a:t>
            </a:r>
            <a:r>
              <a:rPr lang="en-US" altLang="zh-CN" b="1" dirty="0"/>
              <a:t>Concurrency (</a:t>
            </a:r>
            <a:r>
              <a:rPr lang="zh-CN" altLang="en-US" b="1" dirty="0"/>
              <a:t>并发性</a:t>
            </a:r>
            <a:r>
              <a:rPr lang="en-US" altLang="zh-CN" b="1" dirty="0"/>
              <a:t>)</a:t>
            </a:r>
          </a:p>
          <a:p>
            <a:pPr eaLnBrk="1" hangingPunct="1">
              <a:buFontTx/>
              <a:buNone/>
            </a:pPr>
            <a:r>
              <a:rPr lang="en-US" altLang="zh-CN" sz="2400" b="1" dirty="0"/>
              <a:t> </a:t>
            </a:r>
            <a:r>
              <a:rPr lang="en-US" altLang="zh-CN" sz="2400" b="1" u="sng" dirty="0">
                <a:solidFill>
                  <a:srgbClr val="0000FF"/>
                </a:solidFill>
              </a:rPr>
              <a:t>note</a:t>
            </a:r>
            <a:r>
              <a:rPr lang="en-US" altLang="zh-CN" sz="2400" b="1" dirty="0"/>
              <a:t>: in many systems, actions must take place</a:t>
            </a:r>
          </a:p>
          <a:p>
            <a:pPr eaLnBrk="1" hangingPunct="1">
              <a:buFontTx/>
              <a:buNone/>
            </a:pPr>
            <a:r>
              <a:rPr lang="en-US" altLang="zh-CN" sz="2400" b="1" dirty="0"/>
              <a:t>           concurrently rather than sequentially</a:t>
            </a:r>
          </a:p>
          <a:p>
            <a:pPr eaLnBrk="1" hangingPunct="1">
              <a:buFontTx/>
              <a:buNone/>
            </a:pPr>
            <a:r>
              <a:rPr lang="en-US" altLang="zh-CN" sz="2000" b="1" dirty="0">
                <a:solidFill>
                  <a:schemeClr val="bg2"/>
                </a:solidFill>
                <a:sym typeface="Wingdings 2" pitchFamily="18" charset="2"/>
              </a:rPr>
              <a:t> </a:t>
            </a:r>
            <a:r>
              <a:rPr lang="en-US" altLang="zh-CN" sz="2400" b="1" dirty="0">
                <a:solidFill>
                  <a:schemeClr val="bg2"/>
                </a:solidFill>
                <a:sym typeface="Wingdings 2" pitchFamily="18" charset="2"/>
              </a:rPr>
              <a:t> synchronization(</a:t>
            </a:r>
            <a:r>
              <a:rPr lang="zh-CN" altLang="en-US" sz="2400" b="1" dirty="0">
                <a:solidFill>
                  <a:schemeClr val="bg2"/>
                </a:solidFill>
                <a:sym typeface="Wingdings 2" pitchFamily="18" charset="2"/>
              </a:rPr>
              <a:t>同步</a:t>
            </a:r>
            <a:r>
              <a:rPr lang="en-US" altLang="zh-CN" sz="2400" b="1" dirty="0">
                <a:solidFill>
                  <a:schemeClr val="bg2"/>
                </a:solidFill>
                <a:sym typeface="Wingdings 2" pitchFamily="18" charset="2"/>
              </a:rPr>
              <a:t>) ---- </a:t>
            </a:r>
            <a:r>
              <a:rPr lang="en-US" altLang="zh-CN" sz="2400" b="1" dirty="0"/>
              <a:t>allowing two activities to take place concurrently without their interfering with one another</a:t>
            </a:r>
            <a:r>
              <a:rPr lang="zh-CN" altLang="en-US" sz="2400" b="1" dirty="0"/>
              <a:t>使</a:t>
            </a:r>
            <a:r>
              <a:rPr lang="zh-CN" altLang="en-US" sz="2400" b="1" dirty="0">
                <a:solidFill>
                  <a:schemeClr val="bg2"/>
                </a:solidFill>
                <a:sym typeface="Wingdings 2" pitchFamily="18" charset="2"/>
              </a:rPr>
              <a:t>两个活动同时进行但互不干涉的方法</a:t>
            </a:r>
            <a:r>
              <a:rPr lang="en-US" altLang="zh-CN" sz="2400" b="1" dirty="0">
                <a:solidFill>
                  <a:schemeClr val="bg2"/>
                </a:solidFill>
                <a:sym typeface="Wingdings 2" pitchFamily="18" charset="2"/>
              </a:rPr>
              <a:t>. </a:t>
            </a:r>
            <a:endParaRPr lang="en-US" altLang="zh-CN" sz="2400" b="1" dirty="0"/>
          </a:p>
          <a:p>
            <a:pPr eaLnBrk="1" hangingPunct="1">
              <a:buFontTx/>
              <a:buNone/>
            </a:pPr>
            <a:r>
              <a:rPr lang="en-US" altLang="zh-CN" sz="2400" b="1" dirty="0">
                <a:solidFill>
                  <a:schemeClr val="bg2"/>
                </a:solidFill>
                <a:sym typeface="Wingdings 2" pitchFamily="18" charset="2"/>
              </a:rPr>
              <a:t>  mutual exclusion(</a:t>
            </a:r>
            <a:r>
              <a:rPr lang="zh-CN" altLang="en-US" sz="2400" b="1" dirty="0">
                <a:solidFill>
                  <a:schemeClr val="bg2"/>
                </a:solidFill>
                <a:sym typeface="Wingdings 2" pitchFamily="18" charset="2"/>
              </a:rPr>
              <a:t>互斥</a:t>
            </a:r>
            <a:r>
              <a:rPr lang="en-US" altLang="zh-CN" sz="2400" b="1" dirty="0">
                <a:solidFill>
                  <a:schemeClr val="bg2"/>
                </a:solidFill>
                <a:sym typeface="Wingdings 2" pitchFamily="18" charset="2"/>
              </a:rPr>
              <a:t>) ---- </a:t>
            </a:r>
            <a:r>
              <a:rPr lang="en-US" altLang="zh-CN" sz="2400" b="1" dirty="0"/>
              <a:t>making sure that when one process is accessing a data element, no other process can affect(</a:t>
            </a:r>
            <a:r>
              <a:rPr lang="zh-CN" altLang="en-US" sz="2400" b="1" dirty="0"/>
              <a:t>改动</a:t>
            </a:r>
            <a:r>
              <a:rPr lang="en-US" altLang="zh-CN" sz="2400" b="1" dirty="0"/>
              <a:t>) that element</a:t>
            </a:r>
            <a:r>
              <a:rPr lang="zh-CN" altLang="en-US" sz="2400" b="1" dirty="0"/>
              <a:t>（大公司的缓存方案）</a:t>
            </a:r>
            <a:endParaRPr lang="en-US" altLang="zh-CN" sz="2400" b="1" dirty="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 examples   A: “can’t synchronization” (P245-246)</a:t>
            </a:r>
          </a:p>
          <a:p>
            <a:pPr eaLnBrk="1" hangingPunct="1">
              <a:buFontTx/>
              <a:buNone/>
            </a:pPr>
            <a:r>
              <a:rPr lang="en-US" altLang="zh-CN" sz="2400" b="1" dirty="0">
                <a:solidFill>
                  <a:schemeClr val="bg2"/>
                </a:solidFill>
                <a:sym typeface="Wingdings 2" pitchFamily="18" charset="2"/>
              </a:rPr>
              <a:t>                         B: “mutual exclusion” (P246)</a:t>
            </a:r>
          </a:p>
          <a:p>
            <a:pPr eaLnBrk="1" hangingPunct="1">
              <a:buFontTx/>
              <a:buNone/>
            </a:pPr>
            <a:r>
              <a:rPr lang="en-US" altLang="zh-CN" sz="2400" b="1" dirty="0">
                <a:solidFill>
                  <a:schemeClr val="bg2"/>
                </a:solidFill>
                <a:sym typeface="Wingdings 2" pitchFamily="18" charset="2"/>
              </a:rPr>
              <a:t>                         C: “in network---locking shared data”</a:t>
            </a:r>
            <a:r>
              <a:rPr lang="en-US" altLang="zh-CN" sz="2000" b="1" dirty="0">
                <a:solidFill>
                  <a:schemeClr val="bg2"/>
                </a:solidFill>
                <a:sym typeface="Wingdings 2" pitchFamily="18" charset="2"/>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AB840AD3-8D88-4F14-92EC-C0529B0944C8}" type="slidenum">
              <a:rPr lang="en-US" altLang="zh-CN" smtClean="0">
                <a:ea typeface="宋体" charset="-122"/>
              </a:rPr>
              <a:pPr/>
              <a:t>46</a:t>
            </a:fld>
            <a:endParaRPr lang="en-US" altLang="zh-CN">
              <a:ea typeface="宋体" charset="-122"/>
            </a:endParaRPr>
          </a:p>
        </p:txBody>
      </p:sp>
      <p:sp>
        <p:nvSpPr>
          <p:cNvPr id="41987" name="Rectangle 2"/>
          <p:cNvSpPr>
            <a:spLocks noGrp="1" noChangeArrowheads="1"/>
          </p:cNvSpPr>
          <p:nvPr>
            <p:ph type="title"/>
          </p:nvPr>
        </p:nvSpPr>
        <p:spPr/>
        <p:txBody>
          <a:bodyPr/>
          <a:lstStyle/>
          <a:p>
            <a:pPr eaLnBrk="1" hangingPunct="1"/>
            <a:r>
              <a:rPr lang="en-US" altLang="zh-CN" sz="3200"/>
              <a:t>    Chapter 5  Designing the System</a:t>
            </a:r>
          </a:p>
        </p:txBody>
      </p:sp>
      <p:sp>
        <p:nvSpPr>
          <p:cNvPr id="4198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a:solidFill>
                  <a:schemeClr val="bg2"/>
                </a:solidFill>
                <a:sym typeface="Wingdings 2" pitchFamily="18" charset="2"/>
              </a:rPr>
              <a:t>6. </a:t>
            </a:r>
            <a:r>
              <a:rPr lang="en-US" altLang="zh-CN" b="1"/>
              <a:t>Design patterns and reuse (X)</a:t>
            </a:r>
          </a:p>
          <a:p>
            <a:pPr eaLnBrk="1" hangingPunct="1">
              <a:buFontTx/>
              <a:buNone/>
            </a:pPr>
            <a:r>
              <a:rPr lang="en-US" altLang="zh-CN" sz="2400" b="1">
                <a:solidFill>
                  <a:schemeClr val="bg2"/>
                </a:solidFill>
                <a:sym typeface="Wingdings 2" pitchFamily="18" charset="2"/>
              </a:rPr>
              <a:t>  </a:t>
            </a:r>
            <a:r>
              <a:rPr lang="en-US" altLang="zh-CN" sz="2400" b="1"/>
              <a:t>design patterns --  the key aspects of a common </a:t>
            </a:r>
          </a:p>
          <a:p>
            <a:pPr eaLnBrk="1" hangingPunct="1">
              <a:buFontTx/>
              <a:buNone/>
            </a:pPr>
            <a:r>
              <a:rPr lang="en-US" altLang="zh-CN" sz="2400" b="1"/>
              <a:t>           design structure ,including objects and instances,</a:t>
            </a:r>
          </a:p>
          <a:p>
            <a:pPr eaLnBrk="1" hangingPunct="1">
              <a:buFontTx/>
              <a:buNone/>
            </a:pPr>
            <a:r>
              <a:rPr lang="en-US" altLang="zh-CN" sz="2400" b="1"/>
              <a:t>            roles and collaborations, distributions of </a:t>
            </a:r>
          </a:p>
          <a:p>
            <a:pPr eaLnBrk="1" hangingPunct="1">
              <a:buFontTx/>
              <a:buNone/>
            </a:pPr>
            <a:r>
              <a:rPr lang="en-US" altLang="zh-CN" sz="2400" b="1"/>
              <a:t>            responsibility </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 </a:t>
            </a:r>
            <a:r>
              <a:rPr lang="en-US" altLang="zh-CN" sz="2400" b="1"/>
              <a:t>reuse </a:t>
            </a:r>
            <a:r>
              <a:rPr lang="en-US" altLang="zh-CN" sz="2400" b="1">
                <a:latin typeface="Times New Roman" pitchFamily="18" charset="0"/>
              </a:rPr>
              <a:t>–</a:t>
            </a:r>
            <a:r>
              <a:rPr lang="en-US" altLang="zh-CN" sz="2400" b="1"/>
              <a:t> reuse the design patterns </a:t>
            </a:r>
          </a:p>
          <a:p>
            <a:pPr eaLnBrk="1" hangingPunct="1">
              <a:buFontTx/>
              <a:buNone/>
            </a:pPr>
            <a:r>
              <a:rPr lang="en-US" altLang="zh-CN" b="1"/>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fld id="{C038D3DD-6D08-4685-B152-FC77ADBE9C52}" type="slidenum">
              <a:rPr lang="en-US" altLang="zh-CN" smtClean="0">
                <a:ea typeface="宋体" charset="-122"/>
              </a:rPr>
              <a:pPr/>
              <a:t>47</a:t>
            </a:fld>
            <a:endParaRPr lang="en-US" altLang="zh-CN">
              <a:ea typeface="宋体" charset="-122"/>
            </a:endParaRPr>
          </a:p>
        </p:txBody>
      </p:sp>
      <p:sp>
        <p:nvSpPr>
          <p:cNvPr id="43011" name="Rectangle 2"/>
          <p:cNvSpPr>
            <a:spLocks noGrp="1" noChangeArrowheads="1"/>
          </p:cNvSpPr>
          <p:nvPr>
            <p:ph type="title"/>
          </p:nvPr>
        </p:nvSpPr>
        <p:spPr/>
        <p:txBody>
          <a:bodyPr/>
          <a:lstStyle/>
          <a:p>
            <a:pPr eaLnBrk="1" hangingPunct="1"/>
            <a:r>
              <a:rPr lang="en-US" altLang="zh-CN" sz="3200"/>
              <a:t>    Chapter 5  Designing the System</a:t>
            </a:r>
          </a:p>
        </p:txBody>
      </p:sp>
      <p:sp>
        <p:nvSpPr>
          <p:cNvPr id="43012" name="Rectangle 3"/>
          <p:cNvSpPr>
            <a:spLocks noGrp="1" noChangeArrowheads="1"/>
          </p:cNvSpPr>
          <p:nvPr>
            <p:ph type="body" idx="1"/>
          </p:nvPr>
        </p:nvSpPr>
        <p:spPr>
          <a:xfrm>
            <a:off x="762000" y="1752600"/>
            <a:ext cx="8382000" cy="5105400"/>
          </a:xfrm>
        </p:spPr>
        <p:txBody>
          <a:bodyPr/>
          <a:lstStyle/>
          <a:p>
            <a:pPr marL="533400" indent="-533400" eaLnBrk="1" hangingPunct="1">
              <a:lnSpc>
                <a:spcPct val="90000"/>
              </a:lnSpc>
              <a:buFontTx/>
              <a:buNone/>
            </a:pPr>
            <a:r>
              <a:rPr lang="en-US" altLang="zh-CN" b="1" dirty="0">
                <a:solidFill>
                  <a:srgbClr val="FF0066"/>
                </a:solidFill>
              </a:rPr>
              <a:t>5.6 Characteristics of good design </a:t>
            </a:r>
            <a:r>
              <a:rPr lang="zh-CN" altLang="en-US" b="1" dirty="0">
                <a:solidFill>
                  <a:srgbClr val="FF0066"/>
                </a:solidFill>
              </a:rPr>
              <a:t>（含</a:t>
            </a:r>
            <a:r>
              <a:rPr lang="en-US" altLang="zh-CN" b="1" dirty="0">
                <a:solidFill>
                  <a:srgbClr val="FF0066"/>
                </a:solidFill>
              </a:rPr>
              <a:t>§6.2</a:t>
            </a:r>
            <a:r>
              <a:rPr lang="zh-CN" altLang="en-US" b="1" dirty="0">
                <a:solidFill>
                  <a:srgbClr val="FF0066"/>
                </a:solidFill>
              </a:rPr>
              <a:t>节）</a:t>
            </a:r>
            <a:endParaRPr lang="en-US" altLang="zh-CN" b="1" dirty="0">
              <a:solidFill>
                <a:srgbClr val="FF0066"/>
              </a:solidFill>
            </a:endParaRPr>
          </a:p>
          <a:p>
            <a:pPr marL="533400" indent="-533400" eaLnBrk="1" hangingPunct="1">
              <a:lnSpc>
                <a:spcPct val="90000"/>
              </a:lnSpc>
              <a:buFontTx/>
              <a:buNone/>
            </a:pPr>
            <a:r>
              <a:rPr lang="en-US" altLang="zh-CN" sz="2400" b="1" dirty="0"/>
              <a:t>      </a:t>
            </a:r>
            <a:r>
              <a:rPr lang="zh-CN" altLang="en-US" sz="2400" b="1" dirty="0"/>
              <a:t>（优秀软件设计所具备的特征）</a:t>
            </a:r>
          </a:p>
          <a:p>
            <a:pPr marL="533400" indent="-533400" eaLnBrk="1" hangingPunct="1">
              <a:lnSpc>
                <a:spcPct val="90000"/>
              </a:lnSpc>
              <a:buFontTx/>
              <a:buNone/>
            </a:pPr>
            <a:r>
              <a:rPr lang="zh-CN" altLang="en-US" b="1" dirty="0"/>
              <a:t> </a:t>
            </a:r>
            <a:r>
              <a:rPr lang="en-US" altLang="zh-CN" sz="2400" b="1" u="sng" dirty="0">
                <a:solidFill>
                  <a:srgbClr val="0000FF"/>
                </a:solidFill>
              </a:rPr>
              <a:t>high-quality design</a:t>
            </a:r>
            <a:r>
              <a:rPr lang="en-US" altLang="zh-CN" sz="2400" b="1" dirty="0"/>
              <a:t> should have such </a:t>
            </a:r>
            <a:r>
              <a:rPr lang="en-US" altLang="zh-CN" sz="2400" b="1" u="sng" dirty="0">
                <a:solidFill>
                  <a:schemeClr val="bg2"/>
                </a:solidFill>
              </a:rPr>
              <a:t>characteristics:</a:t>
            </a:r>
            <a:r>
              <a:rPr lang="en-US" altLang="zh-CN" sz="2400" b="1" dirty="0"/>
              <a:t> </a:t>
            </a:r>
          </a:p>
          <a:p>
            <a:pPr marL="533400" indent="-533400" eaLnBrk="1" hangingPunct="1">
              <a:lnSpc>
                <a:spcPct val="90000"/>
              </a:lnSpc>
              <a:buFontTx/>
              <a:buNone/>
            </a:pPr>
            <a:r>
              <a:rPr lang="en-US" altLang="zh-CN" sz="2400" b="1" dirty="0"/>
              <a:t>     ease of understanding </a:t>
            </a:r>
          </a:p>
          <a:p>
            <a:pPr marL="533400" indent="-533400" eaLnBrk="1" hangingPunct="1">
              <a:lnSpc>
                <a:spcPct val="90000"/>
              </a:lnSpc>
              <a:buFontTx/>
              <a:buNone/>
            </a:pPr>
            <a:r>
              <a:rPr lang="en-US" altLang="zh-CN" sz="2400" b="1" dirty="0"/>
              <a:t>     ease of implementation </a:t>
            </a:r>
          </a:p>
          <a:p>
            <a:pPr marL="533400" indent="-533400" eaLnBrk="1" hangingPunct="1">
              <a:lnSpc>
                <a:spcPct val="90000"/>
              </a:lnSpc>
              <a:buFontTx/>
              <a:buNone/>
            </a:pPr>
            <a:r>
              <a:rPr lang="en-US" altLang="zh-CN" sz="2400" b="1" dirty="0"/>
              <a:t>     ease of testing </a:t>
            </a:r>
          </a:p>
          <a:p>
            <a:pPr marL="533400" indent="-533400" eaLnBrk="1" hangingPunct="1">
              <a:lnSpc>
                <a:spcPct val="90000"/>
              </a:lnSpc>
              <a:buFontTx/>
              <a:buNone/>
            </a:pPr>
            <a:r>
              <a:rPr lang="en-US" altLang="zh-CN" sz="2400" b="1" dirty="0"/>
              <a:t>     </a:t>
            </a:r>
            <a:r>
              <a:rPr lang="en-US" altLang="zh-CN" sz="2400" b="1" u="sng" dirty="0">
                <a:solidFill>
                  <a:schemeClr val="bg2"/>
                </a:solidFill>
              </a:rPr>
              <a:t>ease of modification</a:t>
            </a:r>
            <a:r>
              <a:rPr lang="en-US" altLang="zh-CN" sz="2400" b="1" dirty="0"/>
              <a:t> ---</a:t>
            </a:r>
            <a:r>
              <a:rPr lang="en-US" altLang="zh-CN" sz="2400" b="1" u="sng" dirty="0">
                <a:solidFill>
                  <a:srgbClr val="0000FF"/>
                </a:solidFill>
              </a:rPr>
              <a:t>is especially important </a:t>
            </a:r>
          </a:p>
          <a:p>
            <a:pPr marL="533400" indent="-533400" eaLnBrk="1" hangingPunct="1">
              <a:lnSpc>
                <a:spcPct val="90000"/>
              </a:lnSpc>
              <a:buFontTx/>
              <a:buNone/>
            </a:pPr>
            <a:r>
              <a:rPr lang="en-US" altLang="zh-CN" sz="2400" b="1" dirty="0"/>
              <a:t>     correct translation from the requirement </a:t>
            </a:r>
          </a:p>
          <a:p>
            <a:pPr marL="533400" indent="-533400" eaLnBrk="1" hangingPunct="1">
              <a:lnSpc>
                <a:spcPct val="90000"/>
              </a:lnSpc>
              <a:buFontTx/>
              <a:buNone/>
            </a:pPr>
            <a:r>
              <a:rPr lang="en-US" altLang="zh-CN" b="1" dirty="0"/>
              <a:t>1. Component Independence</a:t>
            </a:r>
            <a:r>
              <a:rPr lang="zh-CN" altLang="en-US" sz="2400" b="1" dirty="0"/>
              <a:t>（部件</a:t>
            </a:r>
            <a:r>
              <a:rPr lang="en-US" altLang="zh-CN" sz="2400" b="1" dirty="0"/>
              <a:t>/</a:t>
            </a:r>
            <a:r>
              <a:rPr lang="zh-CN" altLang="en-US" sz="2400" b="1" dirty="0"/>
              <a:t>模块独立性）</a:t>
            </a:r>
          </a:p>
          <a:p>
            <a:pPr marL="533400" indent="-533400" eaLnBrk="1" hangingPunct="1">
              <a:lnSpc>
                <a:spcPct val="90000"/>
              </a:lnSpc>
              <a:buFontTx/>
              <a:buNone/>
            </a:pPr>
            <a:r>
              <a:rPr lang="zh-CN" altLang="en-US" sz="2400" b="1" dirty="0"/>
              <a:t> </a:t>
            </a:r>
            <a:r>
              <a:rPr lang="en-US" altLang="zh-CN" sz="2400" b="1" dirty="0"/>
              <a:t>Focus : degree of component independency </a:t>
            </a:r>
          </a:p>
          <a:p>
            <a:pPr marL="533400" indent="-533400" eaLnBrk="1" hangingPunct="1">
              <a:lnSpc>
                <a:spcPct val="90000"/>
              </a:lnSpc>
              <a:buFontTx/>
              <a:buNone/>
            </a:pPr>
            <a:r>
              <a:rPr lang="en-US" altLang="zh-CN" sz="2400" b="1" dirty="0"/>
              <a:t>              ---- decide by two concepts : </a:t>
            </a:r>
            <a:r>
              <a:rPr lang="en-US" altLang="zh-CN" sz="2400" b="1" dirty="0">
                <a:solidFill>
                  <a:srgbClr val="FF0066"/>
                </a:solidFill>
              </a:rPr>
              <a:t>cohesion</a:t>
            </a:r>
            <a:r>
              <a:rPr lang="zh-CN" altLang="en-US" sz="2400" b="1" dirty="0">
                <a:solidFill>
                  <a:srgbClr val="FF0066"/>
                </a:solidFill>
              </a:rPr>
              <a:t>（内聚）</a:t>
            </a:r>
            <a:r>
              <a:rPr lang="zh-CN" altLang="en-US" sz="2400" b="1" dirty="0">
                <a:solidFill>
                  <a:srgbClr val="0000FF"/>
                </a:solidFill>
              </a:rPr>
              <a:t>  </a:t>
            </a:r>
          </a:p>
          <a:p>
            <a:pPr marL="533400" indent="-533400" eaLnBrk="1" hangingPunct="1">
              <a:lnSpc>
                <a:spcPct val="90000"/>
              </a:lnSpc>
              <a:buFontTx/>
              <a:buNone/>
            </a:pPr>
            <a:r>
              <a:rPr lang="zh-CN" altLang="en-US" sz="2400" b="1" dirty="0">
                <a:solidFill>
                  <a:srgbClr val="0000FF"/>
                </a:solidFill>
              </a:rPr>
              <a:t>                                                                </a:t>
            </a:r>
            <a:r>
              <a:rPr lang="en-US" altLang="zh-CN" sz="2400" b="1" dirty="0">
                <a:solidFill>
                  <a:srgbClr val="FF0066"/>
                </a:solidFill>
              </a:rPr>
              <a:t>coupling</a:t>
            </a:r>
            <a:r>
              <a:rPr lang="zh-CN" altLang="en-US" sz="2400" b="1" dirty="0">
                <a:solidFill>
                  <a:srgbClr val="FF0066"/>
                </a:solidFill>
              </a:rPr>
              <a:t>（耦合）</a:t>
            </a:r>
          </a:p>
        </p:txBody>
      </p:sp>
      <p:sp>
        <p:nvSpPr>
          <p:cNvPr id="43013" name="AutoShape 4"/>
          <p:cNvSpPr>
            <a:spLocks/>
          </p:cNvSpPr>
          <p:nvPr/>
        </p:nvSpPr>
        <p:spPr bwMode="auto">
          <a:xfrm>
            <a:off x="990600" y="3262313"/>
            <a:ext cx="228600" cy="1676400"/>
          </a:xfrm>
          <a:prstGeom prst="leftBrace">
            <a:avLst>
              <a:gd name="adj1" fmla="val 61111"/>
              <a:gd name="adj2" fmla="val 50000"/>
            </a:avLst>
          </a:prstGeom>
          <a:noFill/>
          <a:ln w="28575">
            <a:solidFill>
              <a:schemeClr val="tx1"/>
            </a:solidFill>
            <a:round/>
            <a:headEnd/>
            <a:tailEnd/>
          </a:ln>
        </p:spPr>
        <p:txBody>
          <a:bodyPr wrap="none" anchor="ctr"/>
          <a:lstStyle/>
          <a:p>
            <a:endParaRPr lang="zh-CN" altLang="en-US"/>
          </a:p>
        </p:txBody>
      </p:sp>
      <p:sp>
        <p:nvSpPr>
          <p:cNvPr id="43014" name="AutoShape 5"/>
          <p:cNvSpPr>
            <a:spLocks/>
          </p:cNvSpPr>
          <p:nvPr/>
        </p:nvSpPr>
        <p:spPr bwMode="auto">
          <a:xfrm>
            <a:off x="6067425" y="6124575"/>
            <a:ext cx="152400" cy="533400"/>
          </a:xfrm>
          <a:prstGeom prst="leftBrace">
            <a:avLst>
              <a:gd name="adj1" fmla="val 29167"/>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FB6E740F-011A-4D03-99A8-2F7AC9C2A1DF}" type="slidenum">
              <a:rPr lang="en-US" altLang="zh-CN" smtClean="0">
                <a:ea typeface="宋体" charset="-122"/>
              </a:rPr>
              <a:pPr/>
              <a:t>48</a:t>
            </a:fld>
            <a:endParaRPr lang="en-US" altLang="zh-CN">
              <a:ea typeface="宋体" charset="-122"/>
            </a:endParaRPr>
          </a:p>
        </p:txBody>
      </p:sp>
      <p:sp>
        <p:nvSpPr>
          <p:cNvPr id="44035" name="Rectangle 2"/>
          <p:cNvSpPr>
            <a:spLocks noGrp="1" noChangeArrowheads="1"/>
          </p:cNvSpPr>
          <p:nvPr>
            <p:ph type="title"/>
          </p:nvPr>
        </p:nvSpPr>
        <p:spPr/>
        <p:txBody>
          <a:bodyPr/>
          <a:lstStyle/>
          <a:p>
            <a:pPr eaLnBrk="1" hangingPunct="1"/>
            <a:r>
              <a:rPr lang="en-US" altLang="zh-CN" sz="3200"/>
              <a:t>    Chapter 5  Designing the System</a:t>
            </a:r>
          </a:p>
        </p:txBody>
      </p:sp>
      <p:sp>
        <p:nvSpPr>
          <p:cNvPr id="4403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a:solidFill>
                  <a:schemeClr val="bg2"/>
                </a:solidFill>
                <a:sym typeface="Wingdings 2" pitchFamily="18" charset="2"/>
              </a:rPr>
              <a:t>  </a:t>
            </a:r>
            <a:r>
              <a:rPr lang="en-US" altLang="zh-CN" b="1" u="sng">
                <a:solidFill>
                  <a:srgbClr val="FF0066"/>
                </a:solidFill>
                <a:sym typeface="Wingdings 2" pitchFamily="18" charset="2"/>
              </a:rPr>
              <a:t>coupling</a:t>
            </a:r>
            <a:r>
              <a:rPr lang="en-US" altLang="zh-CN" sz="2400" b="1">
                <a:solidFill>
                  <a:schemeClr val="bg2"/>
                </a:solidFill>
                <a:sym typeface="Wingdings 2" pitchFamily="18" charset="2"/>
              </a:rPr>
              <a:t> : </a:t>
            </a:r>
            <a:r>
              <a:rPr lang="en-US" altLang="zh-CN" sz="2400" b="1" u="sng">
                <a:solidFill>
                  <a:schemeClr val="bg2"/>
                </a:solidFill>
                <a:sym typeface="Wingdings 2" pitchFamily="18" charset="2"/>
              </a:rPr>
              <a:t>inter-dependency</a:t>
            </a:r>
            <a:r>
              <a:rPr lang="en-US" altLang="zh-CN" sz="2400" b="1">
                <a:solidFill>
                  <a:schemeClr val="bg2"/>
                </a:solidFill>
                <a:sym typeface="Wingdings 2" pitchFamily="18" charset="2"/>
              </a:rPr>
              <a:t> among software </a:t>
            </a:r>
          </a:p>
          <a:p>
            <a:pPr eaLnBrk="1" hangingPunct="1">
              <a:lnSpc>
                <a:spcPct val="90000"/>
              </a:lnSpc>
              <a:buFontTx/>
              <a:buNone/>
            </a:pPr>
            <a:r>
              <a:rPr lang="en-US" altLang="zh-CN" sz="2400" b="1">
                <a:solidFill>
                  <a:schemeClr val="bg2"/>
                </a:solidFill>
                <a:sym typeface="Wingdings 2" pitchFamily="18" charset="2"/>
              </a:rPr>
              <a:t>           components</a:t>
            </a:r>
            <a:r>
              <a:rPr lang="zh-CN" altLang="en-US" sz="2400" b="1">
                <a:solidFill>
                  <a:schemeClr val="bg2"/>
                </a:solidFill>
                <a:sym typeface="Wingdings 2" pitchFamily="18" charset="2"/>
              </a:rPr>
              <a:t>（两个软件部件之间的相互关联程度）</a:t>
            </a:r>
          </a:p>
          <a:p>
            <a:pPr eaLnBrk="1" hangingPunct="1">
              <a:lnSpc>
                <a:spcPct val="90000"/>
              </a:lnSpc>
              <a:buFontTx/>
              <a:buNone/>
            </a:pPr>
            <a:r>
              <a:rPr lang="zh-CN" altLang="en-US" sz="2400" b="1">
                <a:solidFill>
                  <a:schemeClr val="bg2"/>
                </a:solidFill>
                <a:sym typeface="Wingdings 2" pitchFamily="18" charset="2"/>
              </a:rPr>
              <a:t>   </a:t>
            </a:r>
            <a:r>
              <a:rPr lang="en-US" altLang="zh-CN" sz="2400" b="1">
                <a:solidFill>
                  <a:schemeClr val="bg2"/>
                </a:solidFill>
                <a:sym typeface="Wingdings 2" pitchFamily="18" charset="2"/>
              </a:rPr>
              <a:t>A: highly coupled,loosely coupled, uncoupled(Fig6.1)</a:t>
            </a:r>
          </a:p>
          <a:p>
            <a:pPr eaLnBrk="1" hangingPunct="1">
              <a:lnSpc>
                <a:spcPct val="90000"/>
              </a:lnSpc>
              <a:buFontTx/>
              <a:buNone/>
            </a:pPr>
            <a:r>
              <a:rPr lang="en-US" altLang="zh-CN" sz="2400" b="1">
                <a:solidFill>
                  <a:schemeClr val="bg2"/>
                </a:solidFill>
                <a:sym typeface="Wingdings 2" pitchFamily="18" charset="2"/>
              </a:rPr>
              <a:t>   B: examples (P249)—the ways of components depend </a:t>
            </a:r>
          </a:p>
          <a:p>
            <a:pPr eaLnBrk="1" hangingPunct="1">
              <a:lnSpc>
                <a:spcPct val="90000"/>
              </a:lnSpc>
              <a:buFontTx/>
              <a:buNone/>
            </a:pPr>
            <a:r>
              <a:rPr lang="en-US" altLang="zh-CN" sz="2400" b="1">
                <a:solidFill>
                  <a:schemeClr val="bg2"/>
                </a:solidFill>
                <a:sym typeface="Wingdings 2" pitchFamily="18" charset="2"/>
              </a:rPr>
              <a:t>        on each other. The measured degrees see Fig6.2</a:t>
            </a:r>
          </a:p>
          <a:p>
            <a:pPr eaLnBrk="1" hangingPunct="1">
              <a:lnSpc>
                <a:spcPct val="90000"/>
              </a:lnSpc>
              <a:buFontTx/>
              <a:buNone/>
            </a:pPr>
            <a:r>
              <a:rPr lang="en-US" altLang="zh-CN" sz="2400" b="1">
                <a:solidFill>
                  <a:schemeClr val="bg2"/>
                </a:solidFill>
                <a:sym typeface="Wingdings 2" pitchFamily="18" charset="2"/>
              </a:rPr>
              <a:t>   C: purpose for studying coupling </a:t>
            </a:r>
          </a:p>
          <a:p>
            <a:pPr eaLnBrk="1" hangingPunct="1">
              <a:lnSpc>
                <a:spcPct val="90000"/>
              </a:lnSpc>
              <a:buFontTx/>
              <a:buNone/>
            </a:pPr>
            <a:r>
              <a:rPr lang="en-US" altLang="zh-CN" sz="2400" b="1">
                <a:solidFill>
                  <a:schemeClr val="bg2"/>
                </a:solidFill>
                <a:sym typeface="Wingdings 2" pitchFamily="18" charset="2"/>
              </a:rPr>
              <a:t>        ----minimize the dependence among modules (P297)  </a:t>
            </a:r>
          </a:p>
          <a:p>
            <a:pPr eaLnBrk="1" hangingPunct="1">
              <a:lnSpc>
                <a:spcPct val="90000"/>
              </a:lnSpc>
              <a:buFontTx/>
              <a:buNone/>
            </a:pPr>
            <a:r>
              <a:rPr lang="en-US" altLang="zh-CN" sz="2400" b="1">
                <a:solidFill>
                  <a:schemeClr val="bg2"/>
                </a:solidFill>
                <a:sym typeface="Wingdings 2" pitchFamily="18" charset="2"/>
              </a:rPr>
              <a:t>   D: </a:t>
            </a:r>
            <a:r>
              <a:rPr lang="en-US" altLang="zh-CN" sz="2400" b="1" u="sng">
                <a:solidFill>
                  <a:srgbClr val="FF0066"/>
                </a:solidFill>
                <a:sym typeface="Wingdings 2" pitchFamily="18" charset="2"/>
              </a:rPr>
              <a:t>six levels(of coupling measures)</a:t>
            </a:r>
            <a:r>
              <a:rPr lang="en-US" altLang="zh-CN" sz="2400" b="1" u="sng">
                <a:solidFill>
                  <a:srgbClr val="0000FF"/>
                </a:solidFill>
                <a:sym typeface="Wingdings 2" pitchFamily="18" charset="2"/>
              </a:rPr>
              <a:t> </a:t>
            </a:r>
          </a:p>
          <a:p>
            <a:pPr eaLnBrk="1" hangingPunct="1">
              <a:lnSpc>
                <a:spcPct val="90000"/>
              </a:lnSpc>
              <a:buFontTx/>
              <a:buNone/>
            </a:pPr>
            <a:r>
              <a:rPr lang="en-US" altLang="zh-CN" sz="2400" b="1">
                <a:solidFill>
                  <a:schemeClr val="bg2"/>
                </a:solidFill>
                <a:sym typeface="Wingdings 2" pitchFamily="18" charset="2"/>
              </a:rPr>
              <a:t>        </a:t>
            </a:r>
            <a:r>
              <a:rPr lang="en-US" altLang="zh-CN" sz="2400" b="1" u="sng">
                <a:solidFill>
                  <a:srgbClr val="FF0066"/>
                </a:solidFill>
                <a:sym typeface="Wingdings 2" pitchFamily="18" charset="2"/>
              </a:rPr>
              <a:t>uncoupled</a:t>
            </a:r>
            <a:r>
              <a:rPr lang="zh-CN" altLang="en-US" sz="2400" b="1" u="sng">
                <a:solidFill>
                  <a:schemeClr val="bg2"/>
                </a:solidFill>
                <a:sym typeface="Wingdings 2" pitchFamily="18" charset="2"/>
              </a:rPr>
              <a:t>（非直接耦合） </a:t>
            </a:r>
            <a:r>
              <a:rPr lang="zh-CN" altLang="en-US" sz="2400" b="1">
                <a:solidFill>
                  <a:schemeClr val="bg2"/>
                </a:solidFill>
                <a:sym typeface="Wingdings 2" pitchFamily="18" charset="2"/>
              </a:rPr>
              <a:t>：</a:t>
            </a:r>
            <a:r>
              <a:rPr lang="zh-CN" altLang="en-US" sz="2000" b="1">
                <a:solidFill>
                  <a:schemeClr val="bg2"/>
                </a:solidFill>
                <a:sym typeface="Wingdings 2" pitchFamily="18" charset="2"/>
              </a:rPr>
              <a:t>模块相互之间没有信息传递</a:t>
            </a:r>
          </a:p>
          <a:p>
            <a:pPr eaLnBrk="1" hangingPunct="1">
              <a:lnSpc>
                <a:spcPct val="90000"/>
              </a:lnSpc>
              <a:buFontTx/>
              <a:buNone/>
            </a:pPr>
            <a:r>
              <a:rPr lang="zh-CN" altLang="en-US" sz="2400" b="1">
                <a:solidFill>
                  <a:schemeClr val="bg2"/>
                </a:solidFill>
                <a:sym typeface="Wingdings 2" pitchFamily="18" charset="2"/>
              </a:rPr>
              <a:t>        </a:t>
            </a:r>
            <a:r>
              <a:rPr lang="en-US" altLang="zh-CN" sz="2400" b="1" u="sng">
                <a:solidFill>
                  <a:srgbClr val="FF0066"/>
                </a:solidFill>
                <a:sym typeface="Wingdings 2" pitchFamily="18" charset="2"/>
              </a:rPr>
              <a:t>data coupling</a:t>
            </a:r>
            <a:r>
              <a:rPr lang="zh-CN" altLang="en-US" sz="2400" b="1" u="sng">
                <a:solidFill>
                  <a:schemeClr val="bg2"/>
                </a:solidFill>
                <a:sym typeface="Wingdings 2" pitchFamily="18" charset="2"/>
              </a:rPr>
              <a:t>（数据耦合） ：</a:t>
            </a:r>
            <a:r>
              <a:rPr lang="zh-CN" altLang="en-US" sz="2000" b="1">
                <a:solidFill>
                  <a:schemeClr val="bg2"/>
                </a:solidFill>
                <a:sym typeface="Wingdings 2" pitchFamily="18" charset="2"/>
              </a:rPr>
              <a:t>模块间传递的是数据</a:t>
            </a:r>
            <a:endParaRPr lang="zh-CN" altLang="en-US" sz="2400" b="1" u="sng">
              <a:solidFill>
                <a:schemeClr val="bg2"/>
              </a:solidFill>
              <a:sym typeface="Wingdings 2" pitchFamily="18" charset="2"/>
            </a:endParaRPr>
          </a:p>
          <a:p>
            <a:pPr eaLnBrk="1" hangingPunct="1">
              <a:lnSpc>
                <a:spcPct val="90000"/>
              </a:lnSpc>
              <a:buFontTx/>
              <a:buNone/>
            </a:pPr>
            <a:r>
              <a:rPr lang="zh-CN" altLang="en-US" sz="2400" b="1">
                <a:solidFill>
                  <a:schemeClr val="bg2"/>
                </a:solidFill>
                <a:sym typeface="Wingdings 2" pitchFamily="18" charset="2"/>
              </a:rPr>
              <a:t>        </a:t>
            </a:r>
            <a:r>
              <a:rPr lang="en-US" altLang="zh-CN" sz="2400" b="1" u="sng">
                <a:solidFill>
                  <a:srgbClr val="FF0066"/>
                </a:solidFill>
                <a:sym typeface="Wingdings 2" pitchFamily="18" charset="2"/>
              </a:rPr>
              <a:t>stamp coupling</a:t>
            </a:r>
            <a:r>
              <a:rPr lang="zh-CN" altLang="en-US" sz="2400" b="1" u="sng">
                <a:solidFill>
                  <a:schemeClr val="bg2"/>
                </a:solidFill>
                <a:sym typeface="Wingdings 2" pitchFamily="18" charset="2"/>
              </a:rPr>
              <a:t>（特征耦合）：</a:t>
            </a:r>
            <a:r>
              <a:rPr lang="zh-CN" altLang="en-US" sz="2000" b="1">
                <a:solidFill>
                  <a:schemeClr val="bg2"/>
                </a:solidFill>
                <a:sym typeface="Wingdings 2" pitchFamily="18" charset="2"/>
              </a:rPr>
              <a:t>模块间传递的是数据结构</a:t>
            </a:r>
            <a:endParaRPr lang="zh-CN" altLang="en-US" sz="2400" b="1" u="sng">
              <a:solidFill>
                <a:schemeClr val="bg2"/>
              </a:solidFill>
              <a:sym typeface="Wingdings 2" pitchFamily="18" charset="2"/>
            </a:endParaRPr>
          </a:p>
          <a:p>
            <a:pPr eaLnBrk="1" hangingPunct="1">
              <a:lnSpc>
                <a:spcPct val="90000"/>
              </a:lnSpc>
              <a:buFontTx/>
              <a:buNone/>
            </a:pPr>
            <a:r>
              <a:rPr lang="zh-CN" altLang="en-US" sz="2400" b="1">
                <a:solidFill>
                  <a:schemeClr val="bg2"/>
                </a:solidFill>
                <a:sym typeface="Wingdings 2" pitchFamily="18" charset="2"/>
              </a:rPr>
              <a:t>        </a:t>
            </a:r>
            <a:r>
              <a:rPr lang="en-US" altLang="zh-CN" sz="2400" b="1" u="sng">
                <a:solidFill>
                  <a:srgbClr val="FF0066"/>
                </a:solidFill>
                <a:sym typeface="Wingdings 2" pitchFamily="18" charset="2"/>
              </a:rPr>
              <a:t>control coupling</a:t>
            </a:r>
            <a:r>
              <a:rPr lang="zh-CN" altLang="en-US" sz="2400" b="1" u="sng">
                <a:solidFill>
                  <a:schemeClr val="bg2"/>
                </a:solidFill>
                <a:sym typeface="Wingdings 2" pitchFamily="18" charset="2"/>
              </a:rPr>
              <a:t>（控制耦合）：</a:t>
            </a:r>
            <a:r>
              <a:rPr lang="zh-CN" altLang="en-US" sz="2000" b="1">
                <a:solidFill>
                  <a:schemeClr val="bg2"/>
                </a:solidFill>
                <a:sym typeface="Wingdings 2" pitchFamily="18" charset="2"/>
              </a:rPr>
              <a:t>模块间传递的是控制量</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fld id="{4DE3CCE0-F9CA-416D-99EA-F0AD8552EFA7}" type="slidenum">
              <a:rPr lang="en-US" altLang="zh-CN" smtClean="0">
                <a:ea typeface="宋体" charset="-122"/>
              </a:rPr>
              <a:pPr/>
              <a:t>49</a:t>
            </a:fld>
            <a:endParaRPr lang="en-US" altLang="zh-CN">
              <a:ea typeface="宋体" charset="-122"/>
            </a:endParaRPr>
          </a:p>
        </p:txBody>
      </p:sp>
      <p:sp>
        <p:nvSpPr>
          <p:cNvPr id="45059" name="Rectangle 2"/>
          <p:cNvSpPr>
            <a:spLocks noGrp="1" noChangeArrowheads="1"/>
          </p:cNvSpPr>
          <p:nvPr>
            <p:ph type="title"/>
          </p:nvPr>
        </p:nvSpPr>
        <p:spPr/>
        <p:txBody>
          <a:bodyPr/>
          <a:lstStyle/>
          <a:p>
            <a:pPr eaLnBrk="1" hangingPunct="1"/>
            <a:endParaRPr lang="zh-CN" altLang="zh-CN"/>
          </a:p>
        </p:txBody>
      </p:sp>
      <p:sp>
        <p:nvSpPr>
          <p:cNvPr id="45060" name="Rectangle 3"/>
          <p:cNvSpPr>
            <a:spLocks noGrp="1" noChangeArrowheads="1"/>
          </p:cNvSpPr>
          <p:nvPr>
            <p:ph type="body" idx="1"/>
          </p:nvPr>
        </p:nvSpPr>
        <p:spPr/>
        <p:txBody>
          <a:bodyPr/>
          <a:lstStyle/>
          <a:p>
            <a:pPr eaLnBrk="1" hangingPunct="1">
              <a:buFontTx/>
              <a:buNone/>
            </a:pPr>
            <a:endParaRPr lang="zh-CN" altLang="zh-CN"/>
          </a:p>
        </p:txBody>
      </p:sp>
      <p:pic>
        <p:nvPicPr>
          <p:cNvPr id="45061" name="Picture 4"/>
          <p:cNvPicPr>
            <a:picLocks noChangeAspect="1" noChangeArrowheads="1"/>
          </p:cNvPicPr>
          <p:nvPr/>
        </p:nvPicPr>
        <p:blipFill>
          <a:blip r:embed="rId2" cstate="print"/>
          <a:srcRect/>
          <a:stretch>
            <a:fillRect/>
          </a:stretch>
        </p:blipFill>
        <p:spPr bwMode="auto">
          <a:xfrm>
            <a:off x="179388" y="0"/>
            <a:ext cx="8891587" cy="6858000"/>
          </a:xfrm>
          <a:prstGeom prst="rect">
            <a:avLst/>
          </a:prstGeom>
          <a:noFill/>
          <a:ln w="25400">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9F01B96C-FE1E-4B67-AB00-3F40029E5EC9}" type="slidenum">
              <a:rPr lang="en-US" altLang="zh-CN" smtClean="0">
                <a:ea typeface="宋体" charset="-122"/>
              </a:rPr>
              <a:pPr/>
              <a:t>5</a:t>
            </a:fld>
            <a:endParaRPr lang="en-US" altLang="zh-CN">
              <a:ea typeface="宋体" charset="-122"/>
            </a:endParaRPr>
          </a:p>
        </p:txBody>
      </p:sp>
      <p:sp>
        <p:nvSpPr>
          <p:cNvPr id="7171" name="Rectangle 2"/>
          <p:cNvSpPr>
            <a:spLocks noGrp="1" noChangeArrowheads="1"/>
          </p:cNvSpPr>
          <p:nvPr>
            <p:ph type="title"/>
          </p:nvPr>
        </p:nvSpPr>
        <p:spPr/>
        <p:txBody>
          <a:bodyPr/>
          <a:lstStyle/>
          <a:p>
            <a:pPr eaLnBrk="1" hangingPunct="1"/>
            <a:r>
              <a:rPr lang="en-US" altLang="zh-CN" sz="3200"/>
              <a:t>    Chapter 5  Designing the System</a:t>
            </a:r>
          </a:p>
        </p:txBody>
      </p:sp>
      <p:sp>
        <p:nvSpPr>
          <p:cNvPr id="71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itchFamily="18" charset="2"/>
              </a:rPr>
              <a:t>  example:                        </a:t>
            </a:r>
            <a:r>
              <a:rPr lang="en-US" altLang="zh-CN" sz="3200" b="1" baseline="-25000" dirty="0">
                <a:solidFill>
                  <a:schemeClr val="bg2"/>
                </a:solidFill>
                <a:sym typeface="Wingdings 2" pitchFamily="18" charset="2"/>
              </a:rPr>
              <a:t>house building</a:t>
            </a:r>
          </a:p>
          <a:p>
            <a:pPr eaLnBrk="1" hangingPunct="1">
              <a:buFontTx/>
              <a:buNone/>
            </a:pPr>
            <a:r>
              <a:rPr lang="en-US" altLang="zh-CN" sz="2400" b="1" dirty="0">
                <a:solidFill>
                  <a:schemeClr val="bg2"/>
                </a:solidFill>
                <a:sym typeface="Wingdings 2" pitchFamily="18" charset="2"/>
              </a:rPr>
              <a:t>   A: </a:t>
            </a:r>
            <a:r>
              <a:rPr lang="en-US" altLang="zh-CN" sz="2400" b="1" u="sng" dirty="0">
                <a:solidFill>
                  <a:srgbClr val="0000FF"/>
                </a:solidFill>
                <a:sym typeface="Wingdings 2" pitchFamily="18" charset="2"/>
              </a:rPr>
              <a:t>one</a:t>
            </a:r>
            <a:r>
              <a:rPr lang="en-US" altLang="zh-CN" sz="2400" b="1" dirty="0">
                <a:sym typeface="Wingdings 2" pitchFamily="18" charset="2"/>
              </a:rPr>
              <a:t> problem/requirement     </a:t>
            </a:r>
            <a:r>
              <a:rPr lang="en-US" altLang="zh-CN" sz="2400" b="1" u="sng" dirty="0">
                <a:solidFill>
                  <a:srgbClr val="0000FF"/>
                </a:solidFill>
                <a:sym typeface="Wingdings 2" pitchFamily="18" charset="2"/>
              </a:rPr>
              <a:t>several</a:t>
            </a:r>
            <a:r>
              <a:rPr lang="en-US" altLang="zh-CN" sz="2400" b="1" dirty="0">
                <a:sym typeface="Wingdings 2" pitchFamily="18" charset="2"/>
              </a:rPr>
              <a:t> rough solutions</a:t>
            </a:r>
          </a:p>
          <a:p>
            <a:pPr eaLnBrk="1" hangingPunct="1">
              <a:buFontTx/>
              <a:buNone/>
            </a:pPr>
            <a:r>
              <a:rPr lang="en-US" altLang="zh-CN" sz="2400" b="1" dirty="0">
                <a:sym typeface="Wingdings 2" pitchFamily="18" charset="2"/>
              </a:rPr>
              <a:t>                                                         </a:t>
            </a:r>
            <a:r>
              <a:rPr lang="en-US" altLang="zh-CN" sz="2400" b="1" u="sng" dirty="0">
                <a:solidFill>
                  <a:srgbClr val="0000FF"/>
                </a:solidFill>
                <a:sym typeface="Wingdings 2" pitchFamily="18" charset="2"/>
              </a:rPr>
              <a:t>one </a:t>
            </a:r>
            <a:r>
              <a:rPr lang="en-US" altLang="zh-CN" sz="2400" b="1" dirty="0">
                <a:sym typeface="Wingdings 2" pitchFamily="18" charset="2"/>
              </a:rPr>
              <a:t>real solution </a:t>
            </a:r>
          </a:p>
          <a:p>
            <a:pPr eaLnBrk="1" hangingPunct="1">
              <a:buFontTx/>
              <a:buNone/>
            </a:pPr>
            <a:r>
              <a:rPr lang="en-US" altLang="zh-CN" sz="2400" b="1" dirty="0">
                <a:sym typeface="Wingdings 2" pitchFamily="18" charset="2"/>
              </a:rPr>
              <a:t>   B: </a:t>
            </a:r>
            <a:r>
              <a:rPr lang="en-US" altLang="zh-CN" sz="2400" b="1" dirty="0">
                <a:solidFill>
                  <a:srgbClr val="0000FF"/>
                </a:solidFill>
                <a:sym typeface="Wingdings 2" pitchFamily="18" charset="2"/>
              </a:rPr>
              <a:t>one</a:t>
            </a:r>
            <a:r>
              <a:rPr lang="en-US" altLang="zh-CN" sz="2400" b="1" dirty="0">
                <a:sym typeface="Wingdings 2" pitchFamily="18" charset="2"/>
              </a:rPr>
              <a:t> requirement       several prototypes</a:t>
            </a:r>
          </a:p>
          <a:p>
            <a:pPr eaLnBrk="1" hangingPunct="1">
              <a:buFontTx/>
              <a:buNone/>
            </a:pPr>
            <a:r>
              <a:rPr lang="en-US" altLang="zh-CN" sz="2400" b="1" dirty="0">
                <a:solidFill>
                  <a:srgbClr val="FF0066"/>
                </a:solidFill>
                <a:sym typeface="Wingdings 2" pitchFamily="18" charset="2"/>
              </a:rPr>
              <a:t>                                           </a:t>
            </a:r>
            <a:r>
              <a:rPr lang="en-US" altLang="zh-CN" sz="2400" b="1" dirty="0">
                <a:solidFill>
                  <a:srgbClr val="0000FF"/>
                </a:solidFill>
                <a:sym typeface="Wingdings 2" pitchFamily="18" charset="2"/>
              </a:rPr>
              <a:t>one</a:t>
            </a:r>
            <a:r>
              <a:rPr lang="en-US" altLang="zh-CN" sz="2400" b="1" dirty="0">
                <a:sym typeface="Wingdings 2" pitchFamily="18" charset="2"/>
              </a:rPr>
              <a:t> design(solution)</a:t>
            </a:r>
            <a:endParaRPr lang="en-US" altLang="zh-CN" sz="3200" b="1" baseline="30000" dirty="0">
              <a:solidFill>
                <a:srgbClr val="0000FF"/>
              </a:solidFill>
              <a:sym typeface="Wingdings 2" pitchFamily="18" charset="2"/>
            </a:endParaRPr>
          </a:p>
          <a:p>
            <a:pPr eaLnBrk="1" hangingPunct="1">
              <a:buFontTx/>
              <a:buNone/>
            </a:pPr>
            <a:r>
              <a:rPr lang="en-US" altLang="zh-CN" sz="2400" b="1" dirty="0">
                <a:sym typeface="Wingdings 2" pitchFamily="18" charset="2"/>
              </a:rPr>
              <a:t> </a:t>
            </a:r>
            <a:r>
              <a:rPr lang="en-US" altLang="zh-CN" sz="2400" b="1" dirty="0">
                <a:solidFill>
                  <a:schemeClr val="bg2"/>
                </a:solidFill>
                <a:sym typeface="Wingdings 2" pitchFamily="18" charset="2"/>
              </a:rPr>
              <a:t> </a:t>
            </a:r>
            <a:r>
              <a:rPr lang="en-US" altLang="zh-CN" sz="2400" b="1" dirty="0">
                <a:sym typeface="Wingdings 2" pitchFamily="18" charset="2"/>
              </a:rPr>
              <a:t>notes:  </a:t>
            </a:r>
          </a:p>
          <a:p>
            <a:pPr eaLnBrk="1" hangingPunct="1">
              <a:buFontTx/>
              <a:buNone/>
            </a:pPr>
            <a:r>
              <a:rPr lang="en-US" altLang="zh-CN" sz="2400" b="1" dirty="0">
                <a:sym typeface="Wingdings 2" pitchFamily="18" charset="2"/>
              </a:rPr>
              <a:t>   A: </a:t>
            </a:r>
            <a:r>
              <a:rPr lang="en-US" altLang="zh-CN" sz="3600" b="1" baseline="-30000" dirty="0">
                <a:sym typeface="Wingdings 2" pitchFamily="18" charset="2"/>
              </a:rPr>
              <a:t>in SE</a:t>
            </a:r>
            <a:r>
              <a:rPr lang="en-US" altLang="zh-CN" sz="2400" b="1" dirty="0">
                <a:sym typeface="Wingdings 2" pitchFamily="18" charset="2"/>
              </a:rPr>
              <a:t>   problem     &lt;SRS&gt;</a:t>
            </a:r>
          </a:p>
          <a:p>
            <a:pPr eaLnBrk="1" hangingPunct="1">
              <a:buFontTx/>
              <a:buNone/>
            </a:pPr>
            <a:r>
              <a:rPr lang="en-US" altLang="zh-CN" sz="2400" b="1" dirty="0">
                <a:sym typeface="Wingdings 2" pitchFamily="18" charset="2"/>
              </a:rPr>
              <a:t>                    solution     practical software description</a:t>
            </a:r>
          </a:p>
          <a:p>
            <a:pPr eaLnBrk="1" hangingPunct="1">
              <a:buFontTx/>
              <a:buNone/>
            </a:pPr>
            <a:r>
              <a:rPr lang="en-US" altLang="zh-CN" sz="2400" b="1" dirty="0">
                <a:sym typeface="Wingdings 2" pitchFamily="18" charset="2"/>
              </a:rPr>
              <a:t>   B: </a:t>
            </a:r>
            <a:r>
              <a:rPr lang="en-US" altLang="zh-CN" sz="2400" b="1" dirty="0">
                <a:solidFill>
                  <a:srgbClr val="0000FF"/>
                </a:solidFill>
                <a:sym typeface="Wingdings 2" pitchFamily="18" charset="2"/>
              </a:rPr>
              <a:t>requirement changes</a:t>
            </a:r>
            <a:r>
              <a:rPr lang="zh-CN" altLang="en-US" sz="2400" b="1" dirty="0">
                <a:solidFill>
                  <a:srgbClr val="0000FF"/>
                </a:solidFill>
                <a:sym typeface="Wingdings 2" pitchFamily="18" charset="2"/>
              </a:rPr>
              <a:t>（需求变更）</a:t>
            </a:r>
            <a:r>
              <a:rPr lang="zh-CN" altLang="en-US" sz="2400" b="1" dirty="0">
                <a:sym typeface="Wingdings 2" pitchFamily="18" charset="2"/>
              </a:rPr>
              <a:t> </a:t>
            </a:r>
            <a:r>
              <a:rPr lang="en-US" altLang="zh-CN" sz="2400" b="1" dirty="0">
                <a:sym typeface="Wingdings 2" pitchFamily="18" charset="2"/>
              </a:rPr>
              <a:t>will happen in</a:t>
            </a:r>
          </a:p>
          <a:p>
            <a:pPr eaLnBrk="1" hangingPunct="1">
              <a:buFontTx/>
              <a:buNone/>
            </a:pPr>
            <a:r>
              <a:rPr lang="en-US" altLang="zh-CN" sz="2400" b="1" dirty="0">
                <a:sym typeface="Wingdings 2" pitchFamily="18" charset="2"/>
              </a:rPr>
              <a:t>        software design process or latter processes </a:t>
            </a:r>
          </a:p>
          <a:p>
            <a:pPr eaLnBrk="1" hangingPunct="1">
              <a:buFontTx/>
              <a:buNone/>
            </a:pPr>
            <a:endParaRPr lang="en-US" altLang="zh-CN" sz="2400" b="1" dirty="0">
              <a:sym typeface="Wingdings 2" pitchFamily="18" charset="2"/>
            </a:endParaRPr>
          </a:p>
        </p:txBody>
      </p:sp>
      <p:sp>
        <p:nvSpPr>
          <p:cNvPr id="7173" name="AutoShape 4"/>
          <p:cNvSpPr>
            <a:spLocks noChangeArrowheads="1"/>
          </p:cNvSpPr>
          <p:nvPr/>
        </p:nvSpPr>
        <p:spPr bwMode="auto">
          <a:xfrm>
            <a:off x="5195888" y="2362200"/>
            <a:ext cx="395287" cy="200025"/>
          </a:xfrm>
          <a:prstGeom prst="leftRightArrow">
            <a:avLst>
              <a:gd name="adj1" fmla="val 50000"/>
              <a:gd name="adj2" fmla="val 39524"/>
            </a:avLst>
          </a:prstGeom>
          <a:solidFill>
            <a:schemeClr val="tx1"/>
          </a:solidFill>
          <a:ln w="9525">
            <a:solidFill>
              <a:schemeClr val="tx1"/>
            </a:solidFill>
            <a:miter lim="800000"/>
            <a:headEnd/>
            <a:tailEnd/>
          </a:ln>
        </p:spPr>
        <p:txBody>
          <a:bodyPr wrap="none" anchor="ctr"/>
          <a:lstStyle/>
          <a:p>
            <a:endParaRPr lang="zh-CN" altLang="en-US"/>
          </a:p>
        </p:txBody>
      </p:sp>
      <p:sp>
        <p:nvSpPr>
          <p:cNvPr id="7174" name="AutoShape 5"/>
          <p:cNvSpPr>
            <a:spLocks noChangeArrowheads="1"/>
          </p:cNvSpPr>
          <p:nvPr/>
        </p:nvSpPr>
        <p:spPr bwMode="auto">
          <a:xfrm>
            <a:off x="3733800" y="4953000"/>
            <a:ext cx="381000" cy="228600"/>
          </a:xfrm>
          <a:prstGeom prst="leftRightArrow">
            <a:avLst>
              <a:gd name="adj1" fmla="val 50000"/>
              <a:gd name="adj2" fmla="val 33333"/>
            </a:avLst>
          </a:prstGeom>
          <a:solidFill>
            <a:schemeClr val="tx1"/>
          </a:solidFill>
          <a:ln w="9525">
            <a:solidFill>
              <a:schemeClr val="tx1"/>
            </a:solidFill>
            <a:miter lim="800000"/>
            <a:headEnd/>
            <a:tailEnd/>
          </a:ln>
        </p:spPr>
        <p:txBody>
          <a:bodyPr wrap="none" anchor="ctr"/>
          <a:lstStyle/>
          <a:p>
            <a:endParaRPr lang="zh-CN" altLang="en-US"/>
          </a:p>
        </p:txBody>
      </p:sp>
      <p:sp>
        <p:nvSpPr>
          <p:cNvPr id="7175" name="AutoShape 6"/>
          <p:cNvSpPr>
            <a:spLocks noChangeArrowheads="1"/>
          </p:cNvSpPr>
          <p:nvPr/>
        </p:nvSpPr>
        <p:spPr bwMode="auto">
          <a:xfrm>
            <a:off x="3733800" y="4495800"/>
            <a:ext cx="381000" cy="228600"/>
          </a:xfrm>
          <a:prstGeom prst="leftRightArrow">
            <a:avLst>
              <a:gd name="adj1" fmla="val 50000"/>
              <a:gd name="adj2" fmla="val 33333"/>
            </a:avLst>
          </a:prstGeom>
          <a:solidFill>
            <a:schemeClr val="tx1"/>
          </a:solidFill>
          <a:ln w="9525">
            <a:solidFill>
              <a:schemeClr val="tx1"/>
            </a:solidFill>
            <a:miter lim="800000"/>
            <a:headEnd/>
            <a:tailEnd/>
          </a:ln>
        </p:spPr>
        <p:txBody>
          <a:bodyPr wrap="none" anchor="ctr"/>
          <a:lstStyle/>
          <a:p>
            <a:endParaRPr lang="zh-CN" altLang="en-US"/>
          </a:p>
        </p:txBody>
      </p:sp>
      <p:sp>
        <p:nvSpPr>
          <p:cNvPr id="7176" name="AutoShape 8"/>
          <p:cNvSpPr>
            <a:spLocks/>
          </p:cNvSpPr>
          <p:nvPr/>
        </p:nvSpPr>
        <p:spPr bwMode="auto">
          <a:xfrm>
            <a:off x="2362200" y="4648200"/>
            <a:ext cx="152400" cy="457200"/>
          </a:xfrm>
          <a:prstGeom prst="leftBrace">
            <a:avLst>
              <a:gd name="adj1" fmla="val 25000"/>
              <a:gd name="adj2" fmla="val 50000"/>
            </a:avLst>
          </a:prstGeom>
          <a:noFill/>
          <a:ln w="28575">
            <a:solidFill>
              <a:schemeClr val="tx1"/>
            </a:solidFill>
            <a:round/>
            <a:headEnd/>
            <a:tailEnd/>
          </a:ln>
        </p:spPr>
        <p:txBody>
          <a:bodyPr wrap="none" anchor="ctr"/>
          <a:lstStyle/>
          <a:p>
            <a:endParaRPr lang="zh-CN" altLang="en-US"/>
          </a:p>
        </p:txBody>
      </p:sp>
      <p:sp>
        <p:nvSpPr>
          <p:cNvPr id="7177" name="AutoShape 10"/>
          <p:cNvSpPr>
            <a:spLocks noChangeArrowheads="1"/>
          </p:cNvSpPr>
          <p:nvPr/>
        </p:nvSpPr>
        <p:spPr bwMode="auto">
          <a:xfrm>
            <a:off x="3962400" y="3200400"/>
            <a:ext cx="457200" cy="2286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zh-CN" altLang="en-US"/>
          </a:p>
        </p:txBody>
      </p:sp>
      <p:sp>
        <p:nvSpPr>
          <p:cNvPr id="7178" name="AutoShape 11"/>
          <p:cNvSpPr>
            <a:spLocks noChangeArrowheads="1"/>
          </p:cNvSpPr>
          <p:nvPr/>
        </p:nvSpPr>
        <p:spPr bwMode="auto">
          <a:xfrm>
            <a:off x="3962400" y="3657600"/>
            <a:ext cx="457200" cy="2286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zh-CN" altLang="en-US"/>
          </a:p>
        </p:txBody>
      </p:sp>
      <p:sp>
        <p:nvSpPr>
          <p:cNvPr id="7179" name="AutoShape 12"/>
          <p:cNvSpPr>
            <a:spLocks noChangeArrowheads="1"/>
          </p:cNvSpPr>
          <p:nvPr/>
        </p:nvSpPr>
        <p:spPr bwMode="auto">
          <a:xfrm>
            <a:off x="5181600" y="2743200"/>
            <a:ext cx="457200" cy="2286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zh-CN" altLang="en-US"/>
          </a:p>
        </p:txBody>
      </p:sp>
      <p:sp>
        <p:nvSpPr>
          <p:cNvPr id="79885" name="AutoShape 13"/>
          <p:cNvSpPr>
            <a:spLocks noChangeArrowheads="1"/>
          </p:cNvSpPr>
          <p:nvPr/>
        </p:nvSpPr>
        <p:spPr bwMode="auto">
          <a:xfrm>
            <a:off x="1187450" y="6308725"/>
            <a:ext cx="5113338" cy="504825"/>
          </a:xfrm>
          <a:prstGeom prst="wedgeRoundRectCallout">
            <a:avLst>
              <a:gd name="adj1" fmla="val 11907"/>
              <a:gd name="adj2" fmla="val -95282"/>
              <a:gd name="adj3" fmla="val 16667"/>
            </a:avLst>
          </a:prstGeom>
          <a:solidFill>
            <a:srgbClr val="99CCFF"/>
          </a:solidFill>
          <a:ln w="9525">
            <a:solidFill>
              <a:srgbClr val="800080"/>
            </a:solidFill>
            <a:miter lim="800000"/>
            <a:headEnd/>
            <a:tailEnd/>
          </a:ln>
        </p:spPr>
        <p:txBody>
          <a:bodyPr anchor="ctr"/>
          <a:lstStyle/>
          <a:p>
            <a:r>
              <a:rPr lang="zh-CN" altLang="en-US" b="1"/>
              <a:t>其频繁程度比建造房屋要大得多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 calcmode="lin" valueType="num">
                                      <p:cBhvr additive="base">
                                        <p:cTn id="7" dur="500" fill="hold"/>
                                        <p:tgtEl>
                                          <p:spTgt spid="79885"/>
                                        </p:tgtEl>
                                        <p:attrNameLst>
                                          <p:attrName>ppt_x</p:attrName>
                                        </p:attrNameLst>
                                      </p:cBhvr>
                                      <p:tavLst>
                                        <p:tav tm="0">
                                          <p:val>
                                            <p:strVal val="#ppt_x"/>
                                          </p:val>
                                        </p:tav>
                                        <p:tav tm="100000">
                                          <p:val>
                                            <p:strVal val="#ppt_x"/>
                                          </p:val>
                                        </p:tav>
                                      </p:tavLst>
                                    </p:anim>
                                    <p:anim calcmode="lin" valueType="num">
                                      <p:cBhvr additive="base">
                                        <p:cTn id="8" dur="500" fill="hold"/>
                                        <p:tgtEl>
                                          <p:spTgt spid="79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灯片编号占位符 5"/>
          <p:cNvSpPr>
            <a:spLocks noGrp="1"/>
          </p:cNvSpPr>
          <p:nvPr>
            <p:ph type="sldNum" sz="quarter" idx="12"/>
          </p:nvPr>
        </p:nvSpPr>
        <p:spPr>
          <a:noFill/>
        </p:spPr>
        <p:txBody>
          <a:bodyPr/>
          <a:lstStyle/>
          <a:p>
            <a:fld id="{006CEB70-E3ED-4907-AB7C-507A64C32924}" type="slidenum">
              <a:rPr lang="en-US" altLang="zh-CN" smtClean="0">
                <a:ea typeface="宋体" charset="-122"/>
              </a:rPr>
              <a:pPr/>
              <a:t>50</a:t>
            </a:fld>
            <a:endParaRPr lang="en-US" altLang="zh-CN">
              <a:ea typeface="宋体" charset="-122"/>
            </a:endParaRPr>
          </a:p>
        </p:txBody>
      </p:sp>
      <p:sp>
        <p:nvSpPr>
          <p:cNvPr id="2054" name="Rectangle 7"/>
          <p:cNvSpPr>
            <a:spLocks noChangeArrowheads="1"/>
          </p:cNvSpPr>
          <p:nvPr/>
        </p:nvSpPr>
        <p:spPr bwMode="auto">
          <a:xfrm>
            <a:off x="250825" y="0"/>
            <a:ext cx="8893175" cy="6858000"/>
          </a:xfrm>
          <a:prstGeom prst="rect">
            <a:avLst/>
          </a:prstGeom>
          <a:solidFill>
            <a:schemeClr val="bg1"/>
          </a:solidFill>
          <a:ln w="9525">
            <a:solidFill>
              <a:schemeClr val="tx1"/>
            </a:solidFill>
            <a:miter lim="800000"/>
            <a:headEnd/>
            <a:tailEnd/>
          </a:ln>
        </p:spPr>
        <p:txBody>
          <a:bodyPr wrap="none" anchor="ctr"/>
          <a:lstStyle/>
          <a:p>
            <a:endParaRPr lang="zh-CN" altLang="en-US"/>
          </a:p>
        </p:txBody>
      </p:sp>
      <p:graphicFrame>
        <p:nvGraphicFramePr>
          <p:cNvPr id="2050" name="Object 4"/>
          <p:cNvGraphicFramePr>
            <a:graphicFrameLocks noChangeAspect="1"/>
          </p:cNvGraphicFramePr>
          <p:nvPr/>
        </p:nvGraphicFramePr>
        <p:xfrm>
          <a:off x="250825" y="44450"/>
          <a:ext cx="4681538" cy="2819400"/>
        </p:xfrm>
        <a:graphic>
          <a:graphicData uri="http://schemas.openxmlformats.org/presentationml/2006/ole">
            <mc:AlternateContent xmlns:mc="http://schemas.openxmlformats.org/markup-compatibility/2006">
              <mc:Choice xmlns:v="urn:schemas-microsoft-com:vml" Requires="v">
                <p:oleObj spid="_x0000_s2281" name="Picture2" r:id="rId4" imgW="2743200" imgH="1528560" progId="Word.Picture.8">
                  <p:embed/>
                </p:oleObj>
              </mc:Choice>
              <mc:Fallback>
                <p:oleObj name="Picture2" r:id="rId4" imgW="2743200" imgH="152856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4450"/>
                        <a:ext cx="4681538"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ChangeAspect="1"/>
          </p:cNvGraphicFramePr>
          <p:nvPr/>
        </p:nvGraphicFramePr>
        <p:xfrm>
          <a:off x="4356100" y="115888"/>
          <a:ext cx="4392613" cy="2895600"/>
        </p:xfrm>
        <a:graphic>
          <a:graphicData uri="http://schemas.openxmlformats.org/presentationml/2006/ole">
            <mc:AlternateContent xmlns:mc="http://schemas.openxmlformats.org/markup-compatibility/2006">
              <mc:Choice xmlns:v="urn:schemas-microsoft-com:vml" Requires="v">
                <p:oleObj spid="_x0000_s2282" name="Picture2" r:id="rId6" imgW="2514600" imgH="1527840" progId="Word.Picture.8">
                  <p:embed/>
                </p:oleObj>
              </mc:Choice>
              <mc:Fallback>
                <p:oleObj name="Picture2" r:id="rId6" imgW="2514600" imgH="1527840" progId="Word.Picture.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115888"/>
                        <a:ext cx="4392613"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6"/>
          <p:cNvGraphicFramePr>
            <a:graphicFrameLocks noChangeAspect="1"/>
          </p:cNvGraphicFramePr>
          <p:nvPr/>
        </p:nvGraphicFramePr>
        <p:xfrm>
          <a:off x="49213" y="4221163"/>
          <a:ext cx="3730625" cy="2590800"/>
        </p:xfrm>
        <a:graphic>
          <a:graphicData uri="http://schemas.openxmlformats.org/presentationml/2006/ole">
            <mc:AlternateContent xmlns:mc="http://schemas.openxmlformats.org/markup-compatibility/2006">
              <mc:Choice xmlns:v="urn:schemas-microsoft-com:vml" Requires="v">
                <p:oleObj spid="_x0000_s2283" name="Picture2" r:id="rId8" imgW="2739960" imgH="1579320" progId="Word.Picture.8">
                  <p:embed/>
                </p:oleObj>
              </mc:Choice>
              <mc:Fallback>
                <p:oleObj name="Picture2" r:id="rId8" imgW="2739960" imgH="1579320" progId="Word.Picture.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13" y="4221163"/>
                        <a:ext cx="3730625"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 Box 8"/>
          <p:cNvSpPr txBox="1">
            <a:spLocks noChangeArrowheads="1"/>
          </p:cNvSpPr>
          <p:nvPr/>
        </p:nvSpPr>
        <p:spPr bwMode="auto">
          <a:xfrm>
            <a:off x="4284663" y="2781300"/>
            <a:ext cx="4824412" cy="457200"/>
          </a:xfrm>
          <a:prstGeom prst="rect">
            <a:avLst/>
          </a:prstGeom>
          <a:noFill/>
          <a:ln w="9525">
            <a:noFill/>
            <a:miter lim="800000"/>
            <a:headEnd/>
            <a:tailEnd/>
          </a:ln>
        </p:spPr>
        <p:txBody>
          <a:bodyPr>
            <a:spAutoFit/>
          </a:bodyPr>
          <a:lstStyle/>
          <a:p>
            <a:pPr>
              <a:spcBef>
                <a:spcPct val="50000"/>
              </a:spcBef>
            </a:pPr>
            <a:r>
              <a:rPr lang="zh-CN" altLang="en-US" b="1"/>
              <a:t>房租水电</a:t>
            </a:r>
            <a:r>
              <a:rPr lang="en-US" altLang="zh-CN" b="1"/>
              <a:t>=</a:t>
            </a:r>
            <a:r>
              <a:rPr lang="zh-CN" altLang="en-US" b="1"/>
              <a:t>房租十用水量＋用电量</a:t>
            </a:r>
          </a:p>
        </p:txBody>
      </p:sp>
      <p:sp>
        <p:nvSpPr>
          <p:cNvPr id="2056" name="Text Box 9"/>
          <p:cNvSpPr txBox="1">
            <a:spLocks noChangeArrowheads="1"/>
          </p:cNvSpPr>
          <p:nvPr/>
        </p:nvSpPr>
        <p:spPr bwMode="auto">
          <a:xfrm>
            <a:off x="1187450" y="3835400"/>
            <a:ext cx="1800225" cy="457200"/>
          </a:xfrm>
          <a:prstGeom prst="rect">
            <a:avLst/>
          </a:prstGeom>
          <a:noFill/>
          <a:ln w="9525">
            <a:noFill/>
            <a:miter lim="800000"/>
            <a:headEnd/>
            <a:tailEnd/>
          </a:ln>
        </p:spPr>
        <p:txBody>
          <a:bodyPr>
            <a:spAutoFit/>
          </a:bodyPr>
          <a:lstStyle/>
          <a:p>
            <a:pPr>
              <a:spcBef>
                <a:spcPct val="50000"/>
              </a:spcBef>
            </a:pPr>
            <a:r>
              <a:rPr lang="zh-CN" altLang="en-US" b="1"/>
              <a:t>内容耦合</a:t>
            </a:r>
          </a:p>
        </p:txBody>
      </p:sp>
      <p:grpSp>
        <p:nvGrpSpPr>
          <p:cNvPr id="2" name="Group 11"/>
          <p:cNvGrpSpPr>
            <a:grpSpLocks/>
          </p:cNvGrpSpPr>
          <p:nvPr/>
        </p:nvGrpSpPr>
        <p:grpSpPr bwMode="auto">
          <a:xfrm>
            <a:off x="3851275" y="4141788"/>
            <a:ext cx="5292725" cy="2382837"/>
            <a:chOff x="2495" y="5786"/>
            <a:chExt cx="4417" cy="1875"/>
          </a:xfrm>
        </p:grpSpPr>
        <p:sp>
          <p:nvSpPr>
            <p:cNvPr id="2060" name="Text Box 12"/>
            <p:cNvSpPr txBox="1">
              <a:spLocks noChangeArrowheads="1"/>
            </p:cNvSpPr>
            <p:nvPr/>
          </p:nvSpPr>
          <p:spPr bwMode="auto">
            <a:xfrm>
              <a:off x="2495" y="6608"/>
              <a:ext cx="624" cy="624"/>
            </a:xfrm>
            <a:prstGeom prst="rect">
              <a:avLst/>
            </a:prstGeom>
            <a:solidFill>
              <a:srgbClr val="FFFFFF"/>
            </a:solidFill>
            <a:ln w="15875">
              <a:solidFill>
                <a:srgbClr val="000000"/>
              </a:solidFill>
              <a:miter lim="800000"/>
              <a:headEnd/>
              <a:tailEnd/>
            </a:ln>
          </p:spPr>
          <p:txBody>
            <a:bodyPr tIns="10800"/>
            <a:lstStyle/>
            <a:p>
              <a:pPr>
                <a:lnSpc>
                  <a:spcPct val="200000"/>
                </a:lnSpc>
              </a:pPr>
              <a:r>
                <a:rPr lang="en-US" altLang="zh-CN" sz="2000" b="1">
                  <a:latin typeface="Times New Roman" pitchFamily="18" charset="0"/>
                </a:rPr>
                <a:t>A</a:t>
              </a:r>
              <a:endParaRPr lang="en-US" altLang="zh-CN" sz="1400" b="1">
                <a:latin typeface="Times New Roman" pitchFamily="18" charset="0"/>
              </a:endParaRPr>
            </a:p>
          </p:txBody>
        </p:sp>
        <p:grpSp>
          <p:nvGrpSpPr>
            <p:cNvPr id="2061" name="Group 13"/>
            <p:cNvGrpSpPr>
              <a:grpSpLocks/>
            </p:cNvGrpSpPr>
            <p:nvPr/>
          </p:nvGrpSpPr>
          <p:grpSpPr bwMode="auto">
            <a:xfrm>
              <a:off x="4082" y="5786"/>
              <a:ext cx="2830" cy="1875"/>
              <a:chOff x="4077" y="5814"/>
              <a:chExt cx="2830" cy="1875"/>
            </a:xfrm>
          </p:grpSpPr>
          <p:sp>
            <p:nvSpPr>
              <p:cNvPr id="2064" name="Text Box 14"/>
              <p:cNvSpPr txBox="1">
                <a:spLocks noChangeArrowheads="1"/>
              </p:cNvSpPr>
              <p:nvPr/>
            </p:nvSpPr>
            <p:spPr bwMode="auto">
              <a:xfrm>
                <a:off x="4082" y="5814"/>
                <a:ext cx="510" cy="567"/>
              </a:xfrm>
              <a:prstGeom prst="rect">
                <a:avLst/>
              </a:prstGeom>
              <a:noFill/>
              <a:ln w="9525">
                <a:noFill/>
                <a:miter lim="800000"/>
                <a:headEnd/>
                <a:tailEnd/>
              </a:ln>
            </p:spPr>
            <p:txBody>
              <a:bodyPr lIns="18000" tIns="10800" rIns="18000" bIns="10800"/>
              <a:lstStyle/>
              <a:p>
                <a:pPr>
                  <a:lnSpc>
                    <a:spcPct val="220000"/>
                  </a:lnSpc>
                </a:pPr>
                <a:r>
                  <a:rPr lang="en-US" altLang="zh-CN" sz="2000" b="1">
                    <a:latin typeface="Times New Roman" pitchFamily="18" charset="0"/>
                  </a:rPr>
                  <a:t>B</a:t>
                </a:r>
                <a:endParaRPr lang="en-US" altLang="zh-CN" sz="1400" b="1">
                  <a:latin typeface="Times New Roman" pitchFamily="18" charset="0"/>
                </a:endParaRPr>
              </a:p>
            </p:txBody>
          </p:sp>
          <p:grpSp>
            <p:nvGrpSpPr>
              <p:cNvPr id="2065" name="Group 15"/>
              <p:cNvGrpSpPr>
                <a:grpSpLocks/>
              </p:cNvGrpSpPr>
              <p:nvPr/>
            </p:nvGrpSpPr>
            <p:grpSpPr bwMode="auto">
              <a:xfrm>
                <a:off x="4253" y="6182"/>
                <a:ext cx="1757" cy="1361"/>
                <a:chOff x="4253" y="6182"/>
                <a:chExt cx="1757" cy="1361"/>
              </a:xfrm>
            </p:grpSpPr>
            <p:grpSp>
              <p:nvGrpSpPr>
                <p:cNvPr id="2068" name="Group 16"/>
                <p:cNvGrpSpPr>
                  <a:grpSpLocks/>
                </p:cNvGrpSpPr>
                <p:nvPr/>
              </p:nvGrpSpPr>
              <p:grpSpPr bwMode="auto">
                <a:xfrm>
                  <a:off x="4253" y="6409"/>
                  <a:ext cx="624" cy="1077"/>
                  <a:chOff x="4287" y="6438"/>
                  <a:chExt cx="630" cy="1092"/>
                </a:xfrm>
              </p:grpSpPr>
              <p:sp>
                <p:nvSpPr>
                  <p:cNvPr id="2077" name="AutoShape 17"/>
                  <p:cNvSpPr>
                    <a:spLocks noChangeArrowheads="1"/>
                  </p:cNvSpPr>
                  <p:nvPr/>
                </p:nvSpPr>
                <p:spPr bwMode="auto">
                  <a:xfrm>
                    <a:off x="4287" y="6438"/>
                    <a:ext cx="630" cy="1092"/>
                  </a:xfrm>
                  <a:prstGeom prst="diamond">
                    <a:avLst/>
                  </a:prstGeom>
                  <a:noFill/>
                  <a:ln w="15875">
                    <a:solidFill>
                      <a:srgbClr val="000000"/>
                    </a:solidFill>
                    <a:miter lim="800000"/>
                    <a:headEnd/>
                    <a:tailEnd/>
                  </a:ln>
                </p:spPr>
                <p:txBody>
                  <a:bodyPr/>
                  <a:lstStyle/>
                  <a:p>
                    <a:endParaRPr lang="zh-CN" altLang="en-US"/>
                  </a:p>
                </p:txBody>
              </p:sp>
              <p:sp>
                <p:nvSpPr>
                  <p:cNvPr id="2078" name="Text Box 18"/>
                  <p:cNvSpPr txBox="1">
                    <a:spLocks noChangeArrowheads="1"/>
                  </p:cNvSpPr>
                  <p:nvPr/>
                </p:nvSpPr>
                <p:spPr bwMode="auto">
                  <a:xfrm>
                    <a:off x="4287" y="6806"/>
                    <a:ext cx="630" cy="414"/>
                  </a:xfrm>
                  <a:prstGeom prst="rect">
                    <a:avLst/>
                  </a:prstGeom>
                  <a:noFill/>
                  <a:ln w="9525">
                    <a:noFill/>
                    <a:miter lim="800000"/>
                    <a:headEnd/>
                    <a:tailEnd/>
                  </a:ln>
                </p:spPr>
                <p:txBody>
                  <a:bodyPr lIns="54000" tIns="10800" rIns="54000" bIns="10800"/>
                  <a:lstStyle/>
                  <a:p>
                    <a:pPr>
                      <a:lnSpc>
                        <a:spcPct val="130000"/>
                      </a:lnSpc>
                    </a:pPr>
                    <a:r>
                      <a:rPr lang="en-US" altLang="zh-CN" sz="2000" b="1">
                        <a:latin typeface="Times New Roman" pitchFamily="18" charset="0"/>
                      </a:rPr>
                      <a:t>Flag</a:t>
                    </a:r>
                    <a:endParaRPr lang="en-US" altLang="zh-CN" sz="1000" b="1">
                      <a:latin typeface="Times New Roman" pitchFamily="18" charset="0"/>
                    </a:endParaRPr>
                  </a:p>
                </p:txBody>
              </p:sp>
            </p:grpSp>
            <p:sp>
              <p:nvSpPr>
                <p:cNvPr id="2069" name="Line 19"/>
                <p:cNvSpPr>
                  <a:spLocks noChangeShapeType="1"/>
                </p:cNvSpPr>
                <p:nvPr/>
              </p:nvSpPr>
              <p:spPr bwMode="auto">
                <a:xfrm>
                  <a:off x="4876" y="6948"/>
                  <a:ext cx="567" cy="0"/>
                </a:xfrm>
                <a:prstGeom prst="line">
                  <a:avLst/>
                </a:prstGeom>
                <a:noFill/>
                <a:ln w="15875">
                  <a:solidFill>
                    <a:srgbClr val="000000"/>
                  </a:solidFill>
                  <a:round/>
                  <a:headEnd/>
                  <a:tailEnd type="arrow" w="sm" len="sm"/>
                </a:ln>
              </p:spPr>
              <p:txBody>
                <a:bodyPr/>
                <a:lstStyle/>
                <a:p>
                  <a:endParaRPr lang="zh-CN" altLang="en-US"/>
                </a:p>
              </p:txBody>
            </p:sp>
            <p:sp>
              <p:nvSpPr>
                <p:cNvPr id="2070" name="Text Box 20"/>
                <p:cNvSpPr txBox="1">
                  <a:spLocks noChangeArrowheads="1"/>
                </p:cNvSpPr>
                <p:nvPr/>
              </p:nvSpPr>
              <p:spPr bwMode="auto">
                <a:xfrm>
                  <a:off x="5439" y="6750"/>
                  <a:ext cx="567" cy="340"/>
                </a:xfrm>
                <a:prstGeom prst="rect">
                  <a:avLst/>
                </a:prstGeom>
                <a:solidFill>
                  <a:srgbClr val="FFFFFF"/>
                </a:solidFill>
                <a:ln w="15875">
                  <a:solidFill>
                    <a:srgbClr val="000000"/>
                  </a:solidFill>
                  <a:miter lim="800000"/>
                  <a:headEnd/>
                  <a:tailEnd/>
                </a:ln>
              </p:spPr>
              <p:txBody>
                <a:bodyPr tIns="10800" bIns="10800"/>
                <a:lstStyle/>
                <a:p>
                  <a:pPr>
                    <a:lnSpc>
                      <a:spcPct val="120000"/>
                    </a:lnSpc>
                  </a:pPr>
                  <a:r>
                    <a:rPr lang="en-US" altLang="zh-CN" sz="2000" b="1">
                      <a:latin typeface="Times New Roman" pitchFamily="18" charset="0"/>
                    </a:rPr>
                    <a:t>F2</a:t>
                  </a:r>
                  <a:endParaRPr lang="en-US" altLang="zh-CN" sz="1000" b="1">
                    <a:latin typeface="Times New Roman" pitchFamily="18" charset="0"/>
                  </a:endParaRPr>
                </a:p>
              </p:txBody>
            </p:sp>
            <p:sp>
              <p:nvSpPr>
                <p:cNvPr id="2071" name="Text Box 21"/>
                <p:cNvSpPr txBox="1">
                  <a:spLocks noChangeArrowheads="1"/>
                </p:cNvSpPr>
                <p:nvPr/>
              </p:nvSpPr>
              <p:spPr bwMode="auto">
                <a:xfrm>
                  <a:off x="5439" y="7203"/>
                  <a:ext cx="567" cy="340"/>
                </a:xfrm>
                <a:prstGeom prst="rect">
                  <a:avLst/>
                </a:prstGeom>
                <a:solidFill>
                  <a:srgbClr val="FFFFFF"/>
                </a:solidFill>
                <a:ln w="15875">
                  <a:solidFill>
                    <a:srgbClr val="000000"/>
                  </a:solidFill>
                  <a:miter lim="800000"/>
                  <a:headEnd/>
                  <a:tailEnd/>
                </a:ln>
              </p:spPr>
              <p:txBody>
                <a:bodyPr tIns="10800" bIns="10800"/>
                <a:lstStyle/>
                <a:p>
                  <a:pPr>
                    <a:lnSpc>
                      <a:spcPct val="120000"/>
                    </a:lnSpc>
                  </a:pPr>
                  <a:r>
                    <a:rPr lang="en-US" altLang="zh-CN" sz="2000" b="1">
                      <a:latin typeface="Times New Roman" pitchFamily="18" charset="0"/>
                    </a:rPr>
                    <a:t>F1</a:t>
                  </a:r>
                  <a:endParaRPr lang="en-US" altLang="zh-CN" sz="1000" b="1">
                    <a:latin typeface="Times New Roman" pitchFamily="18" charset="0"/>
                  </a:endParaRPr>
                </a:p>
              </p:txBody>
            </p:sp>
            <p:sp>
              <p:nvSpPr>
                <p:cNvPr id="2072" name="Text Box 22"/>
                <p:cNvSpPr txBox="1">
                  <a:spLocks noChangeArrowheads="1"/>
                </p:cNvSpPr>
                <p:nvPr/>
              </p:nvSpPr>
              <p:spPr bwMode="auto">
                <a:xfrm>
                  <a:off x="5439" y="6182"/>
                  <a:ext cx="567" cy="340"/>
                </a:xfrm>
                <a:prstGeom prst="rect">
                  <a:avLst/>
                </a:prstGeom>
                <a:solidFill>
                  <a:srgbClr val="FFFFFF"/>
                </a:solidFill>
                <a:ln w="15875">
                  <a:solidFill>
                    <a:srgbClr val="000000"/>
                  </a:solidFill>
                  <a:miter lim="800000"/>
                  <a:headEnd/>
                  <a:tailEnd/>
                </a:ln>
              </p:spPr>
              <p:txBody>
                <a:bodyPr tIns="10800" bIns="10800"/>
                <a:lstStyle/>
                <a:p>
                  <a:pPr>
                    <a:lnSpc>
                      <a:spcPct val="120000"/>
                    </a:lnSpc>
                  </a:pPr>
                  <a:r>
                    <a:rPr lang="en-US" altLang="zh-CN" sz="2000" b="1">
                      <a:latin typeface="Times New Roman" pitchFamily="18" charset="0"/>
                    </a:rPr>
                    <a:t>Fn</a:t>
                  </a:r>
                  <a:endParaRPr lang="en-US" altLang="zh-CN" sz="1000" b="1">
                    <a:latin typeface="Times New Roman" pitchFamily="18" charset="0"/>
                  </a:endParaRPr>
                </a:p>
              </p:txBody>
            </p:sp>
            <p:sp>
              <p:nvSpPr>
                <p:cNvPr id="2073" name="Text Box 23"/>
                <p:cNvSpPr txBox="1">
                  <a:spLocks noChangeArrowheads="1"/>
                </p:cNvSpPr>
                <p:nvPr/>
              </p:nvSpPr>
              <p:spPr bwMode="auto">
                <a:xfrm>
                  <a:off x="5443" y="6466"/>
                  <a:ext cx="567" cy="312"/>
                </a:xfrm>
                <a:prstGeom prst="rect">
                  <a:avLst/>
                </a:prstGeom>
                <a:noFill/>
                <a:ln w="9525">
                  <a:noFill/>
                  <a:miter lim="800000"/>
                  <a:headEnd/>
                  <a:tailEnd/>
                </a:ln>
              </p:spPr>
              <p:txBody>
                <a:bodyPr lIns="18000" tIns="10800" rIns="18000" bIns="10800"/>
                <a:lstStyle/>
                <a:p>
                  <a:r>
                    <a:rPr lang="en-US" altLang="zh-CN" sz="2000" b="1">
                      <a:latin typeface="Times New Roman" pitchFamily="18" charset="0"/>
                    </a:rPr>
                    <a:t>……</a:t>
                  </a:r>
                  <a:endParaRPr lang="en-US" altLang="zh-CN" sz="1000" b="1">
                    <a:latin typeface="Times New Roman" pitchFamily="18" charset="0"/>
                  </a:endParaRPr>
                </a:p>
              </p:txBody>
            </p:sp>
            <p:sp>
              <p:nvSpPr>
                <p:cNvPr id="2074" name="Line 24"/>
                <p:cNvSpPr>
                  <a:spLocks noChangeShapeType="1"/>
                </p:cNvSpPr>
                <p:nvPr/>
              </p:nvSpPr>
              <p:spPr bwMode="auto">
                <a:xfrm>
                  <a:off x="5160" y="6353"/>
                  <a:ext cx="283" cy="0"/>
                </a:xfrm>
                <a:prstGeom prst="line">
                  <a:avLst/>
                </a:prstGeom>
                <a:noFill/>
                <a:ln w="15875">
                  <a:solidFill>
                    <a:srgbClr val="000000"/>
                  </a:solidFill>
                  <a:round/>
                  <a:headEnd/>
                  <a:tailEnd type="arrow" w="sm" len="sm"/>
                </a:ln>
              </p:spPr>
              <p:txBody>
                <a:bodyPr/>
                <a:lstStyle/>
                <a:p>
                  <a:endParaRPr lang="zh-CN" altLang="en-US"/>
                </a:p>
              </p:txBody>
            </p:sp>
            <p:sp>
              <p:nvSpPr>
                <p:cNvPr id="2075" name="Line 25"/>
                <p:cNvSpPr>
                  <a:spLocks noChangeShapeType="1"/>
                </p:cNvSpPr>
                <p:nvPr/>
              </p:nvSpPr>
              <p:spPr bwMode="auto">
                <a:xfrm>
                  <a:off x="5160" y="7374"/>
                  <a:ext cx="283" cy="0"/>
                </a:xfrm>
                <a:prstGeom prst="line">
                  <a:avLst/>
                </a:prstGeom>
                <a:noFill/>
                <a:ln w="15875">
                  <a:solidFill>
                    <a:srgbClr val="000000"/>
                  </a:solidFill>
                  <a:round/>
                  <a:headEnd/>
                  <a:tailEnd type="arrow" w="sm" len="sm"/>
                </a:ln>
              </p:spPr>
              <p:txBody>
                <a:bodyPr/>
                <a:lstStyle/>
                <a:p>
                  <a:endParaRPr lang="zh-CN" altLang="en-US"/>
                </a:p>
              </p:txBody>
            </p:sp>
            <p:sp>
              <p:nvSpPr>
                <p:cNvPr id="2076" name="Line 26"/>
                <p:cNvSpPr>
                  <a:spLocks noChangeShapeType="1"/>
                </p:cNvSpPr>
                <p:nvPr/>
              </p:nvSpPr>
              <p:spPr bwMode="auto">
                <a:xfrm>
                  <a:off x="5160" y="6347"/>
                  <a:ext cx="0" cy="1032"/>
                </a:xfrm>
                <a:prstGeom prst="line">
                  <a:avLst/>
                </a:prstGeom>
                <a:noFill/>
                <a:ln w="15875">
                  <a:solidFill>
                    <a:srgbClr val="000000"/>
                  </a:solidFill>
                  <a:round/>
                  <a:headEnd/>
                  <a:tailEnd/>
                </a:ln>
              </p:spPr>
              <p:txBody>
                <a:bodyPr/>
                <a:lstStyle/>
                <a:p>
                  <a:endParaRPr lang="zh-CN" altLang="en-US"/>
                </a:p>
              </p:txBody>
            </p:sp>
          </p:grpSp>
          <p:sp>
            <p:nvSpPr>
              <p:cNvPr id="2066" name="Text Box 27"/>
              <p:cNvSpPr txBox="1">
                <a:spLocks noChangeArrowheads="1"/>
              </p:cNvSpPr>
              <p:nvPr/>
            </p:nvSpPr>
            <p:spPr bwMode="auto">
              <a:xfrm>
                <a:off x="6067" y="6750"/>
                <a:ext cx="840" cy="468"/>
              </a:xfrm>
              <a:prstGeom prst="rect">
                <a:avLst/>
              </a:prstGeom>
              <a:noFill/>
              <a:ln w="9525">
                <a:noFill/>
                <a:miter lim="800000"/>
                <a:headEnd/>
                <a:tailEnd/>
              </a:ln>
            </p:spPr>
            <p:txBody>
              <a:bodyPr/>
              <a:lstStyle/>
              <a:p>
                <a:pPr algn="just"/>
                <a:r>
                  <a:rPr lang="en-US" altLang="zh-CN" sz="2000" b="1">
                    <a:latin typeface="Times New Roman" pitchFamily="18" charset="0"/>
                  </a:rPr>
                  <a:t>……</a:t>
                </a:r>
                <a:endParaRPr lang="en-US" altLang="zh-CN" sz="1000" b="1">
                  <a:latin typeface="Times New Roman" pitchFamily="18" charset="0"/>
                </a:endParaRPr>
              </a:p>
            </p:txBody>
          </p:sp>
          <p:sp>
            <p:nvSpPr>
              <p:cNvPr id="2067" name="Rectangle 28"/>
              <p:cNvSpPr>
                <a:spLocks noChangeArrowheads="1"/>
              </p:cNvSpPr>
              <p:nvPr/>
            </p:nvSpPr>
            <p:spPr bwMode="auto">
              <a:xfrm>
                <a:off x="4077" y="5973"/>
                <a:ext cx="2625" cy="1716"/>
              </a:xfrm>
              <a:prstGeom prst="rect">
                <a:avLst/>
              </a:prstGeom>
              <a:noFill/>
              <a:ln w="15875">
                <a:solidFill>
                  <a:srgbClr val="000000"/>
                </a:solidFill>
                <a:miter lim="800000"/>
                <a:headEnd/>
                <a:tailEnd/>
              </a:ln>
            </p:spPr>
            <p:txBody>
              <a:bodyPr/>
              <a:lstStyle/>
              <a:p>
                <a:endParaRPr lang="zh-CN" altLang="en-US"/>
              </a:p>
            </p:txBody>
          </p:sp>
        </p:grpSp>
        <p:sp>
          <p:nvSpPr>
            <p:cNvPr id="2062" name="Line 29"/>
            <p:cNvSpPr>
              <a:spLocks noChangeShapeType="1"/>
            </p:cNvSpPr>
            <p:nvPr/>
          </p:nvSpPr>
          <p:spPr bwMode="auto">
            <a:xfrm>
              <a:off x="3119" y="6920"/>
              <a:ext cx="1134" cy="0"/>
            </a:xfrm>
            <a:prstGeom prst="line">
              <a:avLst/>
            </a:prstGeom>
            <a:noFill/>
            <a:ln w="15875">
              <a:solidFill>
                <a:srgbClr val="000000"/>
              </a:solidFill>
              <a:round/>
              <a:headEnd/>
              <a:tailEnd type="arrow" w="sm" len="sm"/>
            </a:ln>
          </p:spPr>
          <p:txBody>
            <a:bodyPr/>
            <a:lstStyle/>
            <a:p>
              <a:endParaRPr lang="zh-CN" altLang="en-US"/>
            </a:p>
          </p:txBody>
        </p:sp>
        <p:sp>
          <p:nvSpPr>
            <p:cNvPr id="2063" name="Text Box 30"/>
            <p:cNvSpPr txBox="1">
              <a:spLocks noChangeArrowheads="1"/>
            </p:cNvSpPr>
            <p:nvPr/>
          </p:nvSpPr>
          <p:spPr bwMode="auto">
            <a:xfrm>
              <a:off x="3339" y="6523"/>
              <a:ext cx="510" cy="397"/>
            </a:xfrm>
            <a:prstGeom prst="rect">
              <a:avLst/>
            </a:prstGeom>
            <a:noFill/>
            <a:ln w="9525">
              <a:noFill/>
              <a:miter lim="800000"/>
              <a:headEnd/>
              <a:tailEnd/>
            </a:ln>
          </p:spPr>
          <p:txBody>
            <a:bodyPr lIns="18000" tIns="10800" rIns="18000" bIns="10800"/>
            <a:lstStyle/>
            <a:p>
              <a:pPr algn="just">
                <a:lnSpc>
                  <a:spcPct val="140000"/>
                </a:lnSpc>
              </a:pPr>
              <a:r>
                <a:rPr lang="en-US" altLang="zh-CN" sz="2000" b="1">
                  <a:latin typeface="Times New Roman" pitchFamily="18" charset="0"/>
                </a:rPr>
                <a:t>Flag</a:t>
              </a:r>
              <a:endParaRPr lang="en-US" altLang="zh-CN" sz="1000" b="1">
                <a:latin typeface="Times New Roman" pitchFamily="18" charset="0"/>
              </a:endParaRPr>
            </a:p>
          </p:txBody>
        </p:sp>
      </p:grpSp>
      <p:sp>
        <p:nvSpPr>
          <p:cNvPr id="2058" name="Text Box 31"/>
          <p:cNvSpPr txBox="1">
            <a:spLocks noChangeArrowheads="1"/>
          </p:cNvSpPr>
          <p:nvPr/>
        </p:nvSpPr>
        <p:spPr bwMode="auto">
          <a:xfrm>
            <a:off x="6300788" y="3835400"/>
            <a:ext cx="1800225" cy="457200"/>
          </a:xfrm>
          <a:prstGeom prst="rect">
            <a:avLst/>
          </a:prstGeom>
          <a:noFill/>
          <a:ln w="9525">
            <a:noFill/>
            <a:miter lim="800000"/>
            <a:headEnd/>
            <a:tailEnd/>
          </a:ln>
        </p:spPr>
        <p:txBody>
          <a:bodyPr>
            <a:spAutoFit/>
          </a:bodyPr>
          <a:lstStyle/>
          <a:p>
            <a:pPr>
              <a:spcBef>
                <a:spcPct val="50000"/>
              </a:spcBef>
            </a:pPr>
            <a:r>
              <a:rPr lang="zh-CN" altLang="en-US" b="1"/>
              <a:t>控制耦合</a:t>
            </a:r>
          </a:p>
        </p:txBody>
      </p:sp>
      <p:sp>
        <p:nvSpPr>
          <p:cNvPr id="2059" name="AutoShape 32"/>
          <p:cNvSpPr>
            <a:spLocks noChangeArrowheads="1"/>
          </p:cNvSpPr>
          <p:nvPr/>
        </p:nvSpPr>
        <p:spPr bwMode="auto">
          <a:xfrm>
            <a:off x="323850" y="2781300"/>
            <a:ext cx="3924300" cy="647700"/>
          </a:xfrm>
          <a:prstGeom prst="wedgeRoundRectCallout">
            <a:avLst>
              <a:gd name="adj1" fmla="val -19134"/>
              <a:gd name="adj2" fmla="val -110051"/>
              <a:gd name="adj3" fmla="val 16667"/>
            </a:avLst>
          </a:prstGeom>
          <a:solidFill>
            <a:srgbClr val="CCFFCC"/>
          </a:solidFill>
          <a:ln w="9525">
            <a:solidFill>
              <a:srgbClr val="800080"/>
            </a:solidFill>
            <a:miter lim="800000"/>
            <a:headEnd/>
            <a:tailEnd/>
          </a:ln>
        </p:spPr>
        <p:txBody>
          <a:bodyPr anchor="ctr"/>
          <a:lstStyle/>
          <a:p>
            <a:r>
              <a:rPr lang="en-US" altLang="zh-CN" sz="2800" b="1">
                <a:sym typeface="Wingdings" pitchFamily="2" charset="2"/>
              </a:rPr>
              <a:t></a:t>
            </a:r>
            <a:r>
              <a:rPr lang="en-US" altLang="zh-CN" b="1">
                <a:sym typeface="Wingdings" pitchFamily="2" charset="2"/>
              </a:rPr>
              <a:t> The most desirable.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24779135-C72A-478C-9FFF-0DC68B15088C}" type="slidenum">
              <a:rPr lang="en-US" altLang="zh-CN" smtClean="0">
                <a:ea typeface="宋体" charset="-122"/>
              </a:rPr>
              <a:pPr/>
              <a:t>51</a:t>
            </a:fld>
            <a:endParaRPr lang="en-US" altLang="zh-CN">
              <a:ea typeface="宋体" charset="-122"/>
            </a:endParaRPr>
          </a:p>
        </p:txBody>
      </p:sp>
      <p:sp>
        <p:nvSpPr>
          <p:cNvPr id="46083" name="Rectangle 2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2" name="Group 25"/>
          <p:cNvGrpSpPr>
            <a:grpSpLocks/>
          </p:cNvGrpSpPr>
          <p:nvPr/>
        </p:nvGrpSpPr>
        <p:grpSpPr bwMode="auto">
          <a:xfrm>
            <a:off x="260350" y="692150"/>
            <a:ext cx="3735388" cy="4249738"/>
            <a:chOff x="5334" y="1134"/>
            <a:chExt cx="2940" cy="2805"/>
          </a:xfrm>
        </p:grpSpPr>
        <p:sp>
          <p:nvSpPr>
            <p:cNvPr id="46106" name="Text Box 26"/>
            <p:cNvSpPr txBox="1">
              <a:spLocks noChangeArrowheads="1"/>
            </p:cNvSpPr>
            <p:nvPr/>
          </p:nvSpPr>
          <p:spPr bwMode="auto">
            <a:xfrm>
              <a:off x="6066" y="1134"/>
              <a:ext cx="1575" cy="669"/>
            </a:xfrm>
            <a:prstGeom prst="rect">
              <a:avLst/>
            </a:prstGeom>
            <a:solidFill>
              <a:srgbClr val="FFFFFF"/>
            </a:solidFill>
            <a:ln w="15875">
              <a:solidFill>
                <a:srgbClr val="000000"/>
              </a:solidFill>
              <a:miter lim="800000"/>
              <a:headEnd/>
              <a:tailEnd/>
            </a:ln>
          </p:spPr>
          <p:txBody>
            <a:bodyPr/>
            <a:lstStyle/>
            <a:p>
              <a:pPr algn="just">
                <a:lnSpc>
                  <a:spcPct val="120000"/>
                </a:lnSpc>
              </a:pPr>
              <a:r>
                <a:rPr lang="en-US" altLang="zh-CN" sz="2000" b="1">
                  <a:latin typeface="Times New Roman" pitchFamily="18" charset="0"/>
                </a:rPr>
                <a:t>Global :  V1</a:t>
              </a:r>
            </a:p>
            <a:p>
              <a:pPr algn="just">
                <a:lnSpc>
                  <a:spcPct val="120000"/>
                </a:lnSpc>
              </a:pPr>
              <a:r>
                <a:rPr lang="en-US" altLang="zh-CN" sz="2000" b="1">
                  <a:latin typeface="Times New Roman" pitchFamily="18" charset="0"/>
                </a:rPr>
                <a:t>                V2</a:t>
              </a:r>
            </a:p>
          </p:txBody>
        </p:sp>
        <p:sp>
          <p:nvSpPr>
            <p:cNvPr id="46107" name="Text Box 27"/>
            <p:cNvSpPr txBox="1">
              <a:spLocks noChangeArrowheads="1"/>
            </p:cNvSpPr>
            <p:nvPr/>
          </p:nvSpPr>
          <p:spPr bwMode="auto">
            <a:xfrm>
              <a:off x="5334" y="2223"/>
              <a:ext cx="1257" cy="1716"/>
            </a:xfrm>
            <a:prstGeom prst="rect">
              <a:avLst/>
            </a:prstGeom>
            <a:solidFill>
              <a:srgbClr val="FFFFFF"/>
            </a:solidFill>
            <a:ln w="15875">
              <a:solidFill>
                <a:srgbClr val="000000"/>
              </a:solidFill>
              <a:miter lim="800000"/>
              <a:headEnd/>
              <a:tailEnd/>
            </a:ln>
          </p:spPr>
          <p:txBody>
            <a:bodyPr lIns="54000" rIns="18000"/>
            <a:lstStyle/>
            <a:p>
              <a:pPr algn="just">
                <a:lnSpc>
                  <a:spcPct val="115000"/>
                </a:lnSpc>
              </a:pPr>
              <a:r>
                <a:rPr lang="en-US" altLang="zh-CN" sz="2000" b="1">
                  <a:latin typeface="Times New Roman" pitchFamily="18" charset="0"/>
                </a:rPr>
                <a:t>A:</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V1++</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a:t>
              </a:r>
            </a:p>
          </p:txBody>
        </p:sp>
        <p:sp>
          <p:nvSpPr>
            <p:cNvPr id="46108" name="Text Box 28"/>
            <p:cNvSpPr txBox="1">
              <a:spLocks noChangeArrowheads="1"/>
            </p:cNvSpPr>
            <p:nvPr/>
          </p:nvSpPr>
          <p:spPr bwMode="auto">
            <a:xfrm>
              <a:off x="7014" y="2223"/>
              <a:ext cx="1260" cy="1716"/>
            </a:xfrm>
            <a:prstGeom prst="rect">
              <a:avLst/>
            </a:prstGeom>
            <a:solidFill>
              <a:srgbClr val="FFFFFF"/>
            </a:solidFill>
            <a:ln w="15875">
              <a:solidFill>
                <a:srgbClr val="000000"/>
              </a:solidFill>
              <a:miter lim="800000"/>
              <a:headEnd/>
              <a:tailEnd/>
            </a:ln>
          </p:spPr>
          <p:txBody>
            <a:bodyPr lIns="54000" rIns="18000"/>
            <a:lstStyle/>
            <a:p>
              <a:pPr algn="just">
                <a:lnSpc>
                  <a:spcPct val="115000"/>
                </a:lnSpc>
              </a:pPr>
              <a:r>
                <a:rPr lang="en-US" altLang="zh-CN" sz="2000" b="1">
                  <a:latin typeface="Times New Roman" pitchFamily="18" charset="0"/>
                </a:rPr>
                <a:t>B:</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V2=B1+V1</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a:t>
              </a:r>
              <a:endParaRPr lang="en-US" altLang="zh-CN" sz="1000" b="1">
                <a:latin typeface="Times New Roman" pitchFamily="18" charset="0"/>
              </a:endParaRPr>
            </a:p>
          </p:txBody>
        </p:sp>
        <p:sp>
          <p:nvSpPr>
            <p:cNvPr id="46109" name="Line 29"/>
            <p:cNvSpPr>
              <a:spLocks noChangeShapeType="1"/>
            </p:cNvSpPr>
            <p:nvPr/>
          </p:nvSpPr>
          <p:spPr bwMode="auto">
            <a:xfrm>
              <a:off x="6238" y="1797"/>
              <a:ext cx="0" cy="425"/>
            </a:xfrm>
            <a:prstGeom prst="line">
              <a:avLst/>
            </a:prstGeom>
            <a:noFill/>
            <a:ln w="15875">
              <a:solidFill>
                <a:srgbClr val="000000"/>
              </a:solidFill>
              <a:round/>
              <a:headEnd/>
              <a:tailEnd type="arrow" w="sm" len="med"/>
            </a:ln>
          </p:spPr>
          <p:txBody>
            <a:bodyPr/>
            <a:lstStyle/>
            <a:p>
              <a:endParaRPr lang="zh-CN" altLang="en-US"/>
            </a:p>
          </p:txBody>
        </p:sp>
        <p:sp>
          <p:nvSpPr>
            <p:cNvPr id="46110" name="Line 30"/>
            <p:cNvSpPr>
              <a:spLocks noChangeShapeType="1"/>
            </p:cNvSpPr>
            <p:nvPr/>
          </p:nvSpPr>
          <p:spPr bwMode="auto">
            <a:xfrm flipV="1">
              <a:off x="7326" y="1797"/>
              <a:ext cx="0" cy="425"/>
            </a:xfrm>
            <a:prstGeom prst="line">
              <a:avLst/>
            </a:prstGeom>
            <a:noFill/>
            <a:ln w="15875">
              <a:solidFill>
                <a:srgbClr val="000000"/>
              </a:solidFill>
              <a:round/>
              <a:headEnd/>
              <a:tailEnd type="arrow" w="sm" len="med"/>
            </a:ln>
          </p:spPr>
          <p:txBody>
            <a:bodyPr/>
            <a:lstStyle/>
            <a:p>
              <a:endParaRPr lang="zh-CN" altLang="en-US"/>
            </a:p>
          </p:txBody>
        </p:sp>
        <p:sp>
          <p:nvSpPr>
            <p:cNvPr id="46111" name="Line 31"/>
            <p:cNvSpPr>
              <a:spLocks noChangeShapeType="1"/>
            </p:cNvSpPr>
            <p:nvPr/>
          </p:nvSpPr>
          <p:spPr bwMode="auto">
            <a:xfrm flipV="1">
              <a:off x="6384" y="1803"/>
              <a:ext cx="0" cy="425"/>
            </a:xfrm>
            <a:prstGeom prst="line">
              <a:avLst/>
            </a:prstGeom>
            <a:noFill/>
            <a:ln w="15875">
              <a:solidFill>
                <a:srgbClr val="000000"/>
              </a:solidFill>
              <a:round/>
              <a:headEnd/>
              <a:tailEnd type="arrow" w="sm" len="med"/>
            </a:ln>
          </p:spPr>
          <p:txBody>
            <a:bodyPr/>
            <a:lstStyle/>
            <a:p>
              <a:endParaRPr lang="zh-CN" altLang="en-US"/>
            </a:p>
          </p:txBody>
        </p:sp>
        <p:sp>
          <p:nvSpPr>
            <p:cNvPr id="46112" name="Line 32"/>
            <p:cNvSpPr>
              <a:spLocks noChangeShapeType="1"/>
            </p:cNvSpPr>
            <p:nvPr/>
          </p:nvSpPr>
          <p:spPr bwMode="auto">
            <a:xfrm>
              <a:off x="7144" y="1803"/>
              <a:ext cx="0" cy="425"/>
            </a:xfrm>
            <a:prstGeom prst="line">
              <a:avLst/>
            </a:prstGeom>
            <a:noFill/>
            <a:ln w="15875">
              <a:solidFill>
                <a:srgbClr val="000000"/>
              </a:solidFill>
              <a:round/>
              <a:headEnd/>
              <a:tailEnd type="arrow" w="sm" len="med"/>
            </a:ln>
          </p:spPr>
          <p:txBody>
            <a:bodyPr/>
            <a:lstStyle/>
            <a:p>
              <a:endParaRPr lang="zh-CN" altLang="en-US"/>
            </a:p>
          </p:txBody>
        </p:sp>
      </p:grpSp>
      <p:sp>
        <p:nvSpPr>
          <p:cNvPr id="46085" name="Text Box 33"/>
          <p:cNvSpPr txBox="1">
            <a:spLocks noChangeArrowheads="1"/>
          </p:cNvSpPr>
          <p:nvPr/>
        </p:nvSpPr>
        <p:spPr bwMode="auto">
          <a:xfrm>
            <a:off x="1258888" y="115888"/>
            <a:ext cx="1800225" cy="457200"/>
          </a:xfrm>
          <a:prstGeom prst="rect">
            <a:avLst/>
          </a:prstGeom>
          <a:noFill/>
          <a:ln w="9525">
            <a:noFill/>
            <a:miter lim="800000"/>
            <a:headEnd/>
            <a:tailEnd/>
          </a:ln>
        </p:spPr>
        <p:txBody>
          <a:bodyPr>
            <a:spAutoFit/>
          </a:bodyPr>
          <a:lstStyle/>
          <a:p>
            <a:pPr>
              <a:spcBef>
                <a:spcPct val="50000"/>
              </a:spcBef>
            </a:pPr>
            <a:r>
              <a:rPr lang="zh-CN" altLang="en-US" b="1">
                <a:solidFill>
                  <a:schemeClr val="bg2"/>
                </a:solidFill>
              </a:rPr>
              <a:t>公共</a:t>
            </a:r>
            <a:r>
              <a:rPr lang="zh-CN" altLang="en-US" b="1"/>
              <a:t>耦合</a:t>
            </a:r>
          </a:p>
        </p:txBody>
      </p:sp>
      <p:grpSp>
        <p:nvGrpSpPr>
          <p:cNvPr id="3" name="Group 34"/>
          <p:cNvGrpSpPr>
            <a:grpSpLocks/>
          </p:cNvGrpSpPr>
          <p:nvPr/>
        </p:nvGrpSpPr>
        <p:grpSpPr bwMode="auto">
          <a:xfrm>
            <a:off x="5003800" y="692150"/>
            <a:ext cx="3816350" cy="4321175"/>
            <a:chOff x="3024" y="5814"/>
            <a:chExt cx="3402" cy="4168"/>
          </a:xfrm>
        </p:grpSpPr>
        <p:grpSp>
          <p:nvGrpSpPr>
            <p:cNvPr id="46089" name="Group 35"/>
            <p:cNvGrpSpPr>
              <a:grpSpLocks/>
            </p:cNvGrpSpPr>
            <p:nvPr/>
          </p:nvGrpSpPr>
          <p:grpSpPr bwMode="auto">
            <a:xfrm>
              <a:off x="4309" y="5814"/>
              <a:ext cx="1248" cy="652"/>
              <a:chOff x="4309" y="5814"/>
              <a:chExt cx="1248" cy="652"/>
            </a:xfrm>
          </p:grpSpPr>
          <p:sp>
            <p:nvSpPr>
              <p:cNvPr id="46101" name="Text Box 36"/>
              <p:cNvSpPr txBox="1">
                <a:spLocks noChangeArrowheads="1"/>
              </p:cNvSpPr>
              <p:nvPr/>
            </p:nvSpPr>
            <p:spPr bwMode="auto">
              <a:xfrm>
                <a:off x="4536" y="5814"/>
                <a:ext cx="794" cy="340"/>
              </a:xfrm>
              <a:prstGeom prst="rect">
                <a:avLst/>
              </a:prstGeom>
              <a:noFill/>
              <a:ln w="9525">
                <a:noFill/>
                <a:miter lim="800000"/>
                <a:headEnd/>
                <a:tailEnd/>
              </a:ln>
            </p:spPr>
            <p:txBody>
              <a:bodyPr lIns="54000" tIns="10800" rIns="54000" bIns="10800"/>
              <a:lstStyle/>
              <a:p>
                <a:r>
                  <a:rPr lang="en-US" altLang="zh-CN" sz="2000" b="1">
                    <a:latin typeface="Times New Roman" pitchFamily="18" charset="0"/>
                  </a:rPr>
                  <a:t>……</a:t>
                </a:r>
                <a:endParaRPr lang="en-US" altLang="zh-CN" sz="1000">
                  <a:latin typeface="Times New Roman" pitchFamily="18" charset="0"/>
                </a:endParaRPr>
              </a:p>
            </p:txBody>
          </p:sp>
          <p:sp>
            <p:nvSpPr>
              <p:cNvPr id="46102" name="Line 37"/>
              <p:cNvSpPr>
                <a:spLocks noChangeShapeType="1"/>
              </p:cNvSpPr>
              <p:nvPr/>
            </p:nvSpPr>
            <p:spPr bwMode="auto">
              <a:xfrm>
                <a:off x="4933" y="6126"/>
                <a:ext cx="0" cy="170"/>
              </a:xfrm>
              <a:prstGeom prst="line">
                <a:avLst/>
              </a:prstGeom>
              <a:noFill/>
              <a:ln w="15875">
                <a:solidFill>
                  <a:srgbClr val="000000"/>
                </a:solidFill>
                <a:round/>
                <a:headEnd/>
                <a:tailEnd/>
              </a:ln>
            </p:spPr>
            <p:txBody>
              <a:bodyPr/>
              <a:lstStyle/>
              <a:p>
                <a:endParaRPr lang="zh-CN" altLang="en-US"/>
              </a:p>
            </p:txBody>
          </p:sp>
          <p:sp>
            <p:nvSpPr>
              <p:cNvPr id="46103" name="Line 38"/>
              <p:cNvSpPr>
                <a:spLocks noChangeShapeType="1"/>
              </p:cNvSpPr>
              <p:nvPr/>
            </p:nvSpPr>
            <p:spPr bwMode="auto">
              <a:xfrm>
                <a:off x="4536" y="6296"/>
                <a:ext cx="794" cy="0"/>
              </a:xfrm>
              <a:prstGeom prst="line">
                <a:avLst/>
              </a:prstGeom>
              <a:noFill/>
              <a:ln w="15875">
                <a:solidFill>
                  <a:srgbClr val="000000"/>
                </a:solidFill>
                <a:round/>
                <a:headEnd/>
                <a:tailEnd/>
              </a:ln>
            </p:spPr>
            <p:txBody>
              <a:bodyPr/>
              <a:lstStyle/>
              <a:p>
                <a:endParaRPr lang="zh-CN" altLang="en-US"/>
              </a:p>
            </p:txBody>
          </p:sp>
          <p:sp>
            <p:nvSpPr>
              <p:cNvPr id="46104" name="Line 39"/>
              <p:cNvSpPr>
                <a:spLocks noChangeShapeType="1"/>
              </p:cNvSpPr>
              <p:nvPr/>
            </p:nvSpPr>
            <p:spPr bwMode="auto">
              <a:xfrm flipH="1">
                <a:off x="4309" y="6296"/>
                <a:ext cx="227" cy="170"/>
              </a:xfrm>
              <a:prstGeom prst="line">
                <a:avLst/>
              </a:prstGeom>
              <a:noFill/>
              <a:ln w="15875">
                <a:solidFill>
                  <a:srgbClr val="000000"/>
                </a:solidFill>
                <a:round/>
                <a:headEnd/>
                <a:tailEnd/>
              </a:ln>
            </p:spPr>
            <p:txBody>
              <a:bodyPr/>
              <a:lstStyle/>
              <a:p>
                <a:endParaRPr lang="zh-CN" altLang="en-US"/>
              </a:p>
            </p:txBody>
          </p:sp>
          <p:sp>
            <p:nvSpPr>
              <p:cNvPr id="46105" name="Line 40"/>
              <p:cNvSpPr>
                <a:spLocks noChangeShapeType="1"/>
              </p:cNvSpPr>
              <p:nvPr/>
            </p:nvSpPr>
            <p:spPr bwMode="auto">
              <a:xfrm>
                <a:off x="5330" y="6296"/>
                <a:ext cx="227" cy="170"/>
              </a:xfrm>
              <a:prstGeom prst="line">
                <a:avLst/>
              </a:prstGeom>
              <a:noFill/>
              <a:ln w="15875">
                <a:solidFill>
                  <a:srgbClr val="000000"/>
                </a:solidFill>
                <a:round/>
                <a:headEnd/>
                <a:tailEnd/>
              </a:ln>
            </p:spPr>
            <p:txBody>
              <a:bodyPr/>
              <a:lstStyle/>
              <a:p>
                <a:endParaRPr lang="zh-CN" altLang="en-US"/>
              </a:p>
            </p:txBody>
          </p:sp>
        </p:grpSp>
        <p:sp>
          <p:nvSpPr>
            <p:cNvPr id="46090" name="Text Box 41"/>
            <p:cNvSpPr txBox="1">
              <a:spLocks noChangeArrowheads="1"/>
            </p:cNvSpPr>
            <p:nvPr/>
          </p:nvSpPr>
          <p:spPr bwMode="auto">
            <a:xfrm>
              <a:off x="4026" y="6466"/>
              <a:ext cx="567" cy="567"/>
            </a:xfrm>
            <a:prstGeom prst="rect">
              <a:avLst/>
            </a:prstGeom>
            <a:solidFill>
              <a:srgbClr val="FFFFFF"/>
            </a:solidFill>
            <a:ln w="15875">
              <a:solidFill>
                <a:srgbClr val="000000"/>
              </a:solidFill>
              <a:miter lim="800000"/>
              <a:headEnd/>
              <a:tailEnd/>
            </a:ln>
          </p:spPr>
          <p:txBody>
            <a:bodyPr lIns="18000" tIns="54000" rIns="18000" bIns="18000"/>
            <a:lstStyle/>
            <a:p>
              <a:r>
                <a:rPr lang="en-US" altLang="zh-CN" sz="2000" b="1">
                  <a:latin typeface="Times New Roman" pitchFamily="18" charset="0"/>
                </a:rPr>
                <a:t>A</a:t>
              </a:r>
              <a:endParaRPr lang="en-US" altLang="zh-CN" sz="1400">
                <a:latin typeface="Times New Roman" pitchFamily="18" charset="0"/>
              </a:endParaRPr>
            </a:p>
          </p:txBody>
        </p:sp>
        <p:sp>
          <p:nvSpPr>
            <p:cNvPr id="46091" name="Text Box 42"/>
            <p:cNvSpPr txBox="1">
              <a:spLocks noChangeArrowheads="1"/>
            </p:cNvSpPr>
            <p:nvPr/>
          </p:nvSpPr>
          <p:spPr bwMode="auto">
            <a:xfrm>
              <a:off x="5330" y="6466"/>
              <a:ext cx="567" cy="567"/>
            </a:xfrm>
            <a:prstGeom prst="rect">
              <a:avLst/>
            </a:prstGeom>
            <a:solidFill>
              <a:srgbClr val="FFFFFF"/>
            </a:solidFill>
            <a:ln w="15875">
              <a:solidFill>
                <a:srgbClr val="000000"/>
              </a:solidFill>
              <a:miter lim="800000"/>
              <a:headEnd/>
              <a:tailEnd/>
            </a:ln>
          </p:spPr>
          <p:txBody>
            <a:bodyPr lIns="18000" tIns="54000" rIns="18000" bIns="18000"/>
            <a:lstStyle/>
            <a:p>
              <a:r>
                <a:rPr lang="en-US" altLang="zh-CN" sz="2000" b="1">
                  <a:latin typeface="Times New Roman" pitchFamily="18" charset="0"/>
                </a:rPr>
                <a:t>B</a:t>
              </a:r>
              <a:endParaRPr lang="en-US" altLang="zh-CN" sz="1400">
                <a:latin typeface="Times New Roman" pitchFamily="18" charset="0"/>
              </a:endParaRPr>
            </a:p>
          </p:txBody>
        </p:sp>
        <p:sp>
          <p:nvSpPr>
            <p:cNvPr id="46092" name="Text Box 43"/>
            <p:cNvSpPr txBox="1">
              <a:spLocks noChangeArrowheads="1"/>
            </p:cNvSpPr>
            <p:nvPr/>
          </p:nvSpPr>
          <p:spPr bwMode="auto">
            <a:xfrm>
              <a:off x="4914" y="7374"/>
              <a:ext cx="567" cy="567"/>
            </a:xfrm>
            <a:prstGeom prst="rect">
              <a:avLst/>
            </a:prstGeom>
            <a:solidFill>
              <a:srgbClr val="FFFFFF"/>
            </a:solidFill>
            <a:ln w="15875">
              <a:solidFill>
                <a:srgbClr val="000000"/>
              </a:solidFill>
              <a:miter lim="800000"/>
              <a:headEnd/>
              <a:tailEnd/>
            </a:ln>
          </p:spPr>
          <p:txBody>
            <a:bodyPr lIns="18000" tIns="54000" rIns="18000" bIns="18000"/>
            <a:lstStyle/>
            <a:p>
              <a:r>
                <a:rPr lang="en-US" altLang="zh-CN" sz="2000" b="1">
                  <a:latin typeface="Times New Roman" pitchFamily="18" charset="0"/>
                </a:rPr>
                <a:t>C</a:t>
              </a:r>
              <a:endParaRPr lang="en-US" altLang="zh-CN" sz="1400">
                <a:latin typeface="Times New Roman" pitchFamily="18" charset="0"/>
              </a:endParaRPr>
            </a:p>
          </p:txBody>
        </p:sp>
        <p:sp>
          <p:nvSpPr>
            <p:cNvPr id="46093" name="Text Box 44"/>
            <p:cNvSpPr txBox="1">
              <a:spLocks noChangeArrowheads="1"/>
            </p:cNvSpPr>
            <p:nvPr/>
          </p:nvSpPr>
          <p:spPr bwMode="auto">
            <a:xfrm>
              <a:off x="5859" y="7374"/>
              <a:ext cx="567" cy="567"/>
            </a:xfrm>
            <a:prstGeom prst="rect">
              <a:avLst/>
            </a:prstGeom>
            <a:solidFill>
              <a:srgbClr val="FFFFFF"/>
            </a:solidFill>
            <a:ln w="15875">
              <a:solidFill>
                <a:srgbClr val="000000"/>
              </a:solidFill>
              <a:miter lim="800000"/>
              <a:headEnd/>
              <a:tailEnd/>
            </a:ln>
          </p:spPr>
          <p:txBody>
            <a:bodyPr lIns="18000" tIns="54000" rIns="18000" bIns="18000"/>
            <a:lstStyle/>
            <a:p>
              <a:r>
                <a:rPr lang="en-US" altLang="zh-CN" sz="2000" b="1">
                  <a:latin typeface="Times New Roman" pitchFamily="18" charset="0"/>
                </a:rPr>
                <a:t>D</a:t>
              </a:r>
              <a:endParaRPr lang="en-US" altLang="zh-CN" sz="1400">
                <a:latin typeface="Times New Roman" pitchFamily="18" charset="0"/>
              </a:endParaRPr>
            </a:p>
          </p:txBody>
        </p:sp>
        <p:sp>
          <p:nvSpPr>
            <p:cNvPr id="46094" name="Line 45"/>
            <p:cNvSpPr>
              <a:spLocks noChangeShapeType="1"/>
            </p:cNvSpPr>
            <p:nvPr/>
          </p:nvSpPr>
          <p:spPr bwMode="auto">
            <a:xfrm flipH="1">
              <a:off x="5199" y="7033"/>
              <a:ext cx="414" cy="340"/>
            </a:xfrm>
            <a:prstGeom prst="line">
              <a:avLst/>
            </a:prstGeom>
            <a:noFill/>
            <a:ln w="15875">
              <a:solidFill>
                <a:srgbClr val="000000"/>
              </a:solidFill>
              <a:round/>
              <a:headEnd/>
              <a:tailEnd/>
            </a:ln>
          </p:spPr>
          <p:txBody>
            <a:bodyPr/>
            <a:lstStyle/>
            <a:p>
              <a:endParaRPr lang="zh-CN" altLang="en-US"/>
            </a:p>
          </p:txBody>
        </p:sp>
        <p:sp>
          <p:nvSpPr>
            <p:cNvPr id="46095" name="Line 46"/>
            <p:cNvSpPr>
              <a:spLocks noChangeShapeType="1"/>
            </p:cNvSpPr>
            <p:nvPr/>
          </p:nvSpPr>
          <p:spPr bwMode="auto">
            <a:xfrm flipH="1" flipV="1">
              <a:off x="5613" y="7033"/>
              <a:ext cx="414" cy="340"/>
            </a:xfrm>
            <a:prstGeom prst="line">
              <a:avLst/>
            </a:prstGeom>
            <a:noFill/>
            <a:ln w="15875">
              <a:solidFill>
                <a:srgbClr val="000000"/>
              </a:solidFill>
              <a:round/>
              <a:headEnd/>
              <a:tailEnd/>
            </a:ln>
          </p:spPr>
          <p:txBody>
            <a:bodyPr/>
            <a:lstStyle/>
            <a:p>
              <a:endParaRPr lang="zh-CN" altLang="en-US"/>
            </a:p>
          </p:txBody>
        </p:sp>
        <p:sp>
          <p:nvSpPr>
            <p:cNvPr id="46096" name="Arc 47"/>
            <p:cNvSpPr>
              <a:spLocks/>
            </p:cNvSpPr>
            <p:nvPr/>
          </p:nvSpPr>
          <p:spPr bwMode="auto">
            <a:xfrm flipH="1" flipV="1">
              <a:off x="4389" y="6906"/>
              <a:ext cx="499" cy="7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prstDash val="sysDot"/>
              <a:round/>
              <a:headEnd type="arrow" w="sm" len="sm"/>
              <a:tailEnd/>
            </a:ln>
          </p:spPr>
          <p:txBody>
            <a:bodyPr/>
            <a:lstStyle/>
            <a:p>
              <a:endParaRPr lang="zh-CN" altLang="en-US"/>
            </a:p>
          </p:txBody>
        </p:sp>
        <p:sp>
          <p:nvSpPr>
            <p:cNvPr id="46097" name="Text Box 48"/>
            <p:cNvSpPr txBox="1">
              <a:spLocks noChangeArrowheads="1"/>
            </p:cNvSpPr>
            <p:nvPr/>
          </p:nvSpPr>
          <p:spPr bwMode="auto">
            <a:xfrm>
              <a:off x="3024" y="7374"/>
              <a:ext cx="1155" cy="1672"/>
            </a:xfrm>
            <a:prstGeom prst="rect">
              <a:avLst/>
            </a:prstGeom>
            <a:solidFill>
              <a:srgbClr val="FFFFFF"/>
            </a:solidFill>
            <a:ln w="15875">
              <a:solidFill>
                <a:srgbClr val="000000"/>
              </a:solidFill>
              <a:miter lim="800000"/>
              <a:headEnd/>
              <a:tailEnd/>
            </a:ln>
          </p:spPr>
          <p:txBody>
            <a:bodyPr lIns="18000" tIns="10800" rIns="18000" bIns="10800"/>
            <a:lstStyle/>
            <a:p>
              <a:pPr algn="just">
                <a:lnSpc>
                  <a:spcPct val="90000"/>
                </a:lnSpc>
              </a:pPr>
              <a:r>
                <a:rPr lang="en-US" altLang="zh-CN" sz="1400" b="1">
                  <a:latin typeface="Times New Roman" pitchFamily="18" charset="0"/>
                </a:rPr>
                <a:t>A:</a:t>
              </a:r>
            </a:p>
            <a:p>
              <a:pPr algn="just">
                <a:lnSpc>
                  <a:spcPct val="90000"/>
                </a:lnSpc>
              </a:pPr>
              <a:r>
                <a:rPr lang="en-US" altLang="zh-CN" sz="1400" b="1">
                  <a:latin typeface="Times New Roman" pitchFamily="18" charset="0"/>
                </a:rPr>
                <a:t>…………</a:t>
              </a:r>
            </a:p>
            <a:p>
              <a:pPr algn="just">
                <a:lnSpc>
                  <a:spcPct val="90000"/>
                </a:lnSpc>
              </a:pPr>
              <a:r>
                <a:rPr lang="en-US" altLang="zh-CN" sz="1400" b="1">
                  <a:latin typeface="Times New Roman" pitchFamily="18" charset="0"/>
                </a:rPr>
                <a:t>…………</a:t>
              </a:r>
            </a:p>
            <a:p>
              <a:pPr algn="just">
                <a:lnSpc>
                  <a:spcPct val="90000"/>
                </a:lnSpc>
              </a:pPr>
              <a:r>
                <a:rPr lang="en-US" altLang="zh-CN" sz="2000" b="1">
                  <a:latin typeface="Times New Roman" pitchFamily="18" charset="0"/>
                </a:rPr>
                <a:t>goto</a:t>
              </a:r>
              <a:r>
                <a:rPr lang="en-US" altLang="zh-CN" sz="1400" b="1">
                  <a:latin typeface="Times New Roman" pitchFamily="18" charset="0"/>
                </a:rPr>
                <a:t> C1</a:t>
              </a:r>
            </a:p>
            <a:p>
              <a:pPr algn="just">
                <a:lnSpc>
                  <a:spcPct val="90000"/>
                </a:lnSpc>
              </a:pPr>
              <a:r>
                <a:rPr lang="en-US" altLang="zh-CN" sz="1400" b="1">
                  <a:latin typeface="Times New Roman" pitchFamily="18" charset="0"/>
                </a:rPr>
                <a:t>…………</a:t>
              </a:r>
            </a:p>
            <a:p>
              <a:pPr algn="just">
                <a:lnSpc>
                  <a:spcPct val="90000"/>
                </a:lnSpc>
              </a:pPr>
              <a:r>
                <a:rPr lang="en-US" altLang="zh-CN" sz="1400" b="1">
                  <a:latin typeface="Times New Roman" pitchFamily="18" charset="0"/>
                </a:rPr>
                <a:t>…………</a:t>
              </a:r>
            </a:p>
          </p:txBody>
        </p:sp>
        <p:sp>
          <p:nvSpPr>
            <p:cNvPr id="46098" name="Line 49"/>
            <p:cNvSpPr>
              <a:spLocks noChangeShapeType="1"/>
            </p:cNvSpPr>
            <p:nvPr/>
          </p:nvSpPr>
          <p:spPr bwMode="auto">
            <a:xfrm flipH="1">
              <a:off x="3444" y="6906"/>
              <a:ext cx="735" cy="624"/>
            </a:xfrm>
            <a:prstGeom prst="line">
              <a:avLst/>
            </a:prstGeom>
            <a:noFill/>
            <a:ln w="15875">
              <a:solidFill>
                <a:srgbClr val="000000"/>
              </a:solidFill>
              <a:prstDash val="sysDot"/>
              <a:round/>
              <a:headEnd/>
              <a:tailEnd/>
            </a:ln>
          </p:spPr>
          <p:txBody>
            <a:bodyPr/>
            <a:lstStyle/>
            <a:p>
              <a:endParaRPr lang="zh-CN" altLang="en-US"/>
            </a:p>
          </p:txBody>
        </p:sp>
        <p:sp>
          <p:nvSpPr>
            <p:cNvPr id="46099" name="Text Box 50"/>
            <p:cNvSpPr txBox="1">
              <a:spLocks noChangeArrowheads="1"/>
            </p:cNvSpPr>
            <p:nvPr/>
          </p:nvSpPr>
          <p:spPr bwMode="auto">
            <a:xfrm>
              <a:off x="4599" y="8310"/>
              <a:ext cx="1155" cy="1672"/>
            </a:xfrm>
            <a:prstGeom prst="rect">
              <a:avLst/>
            </a:prstGeom>
            <a:solidFill>
              <a:srgbClr val="FFFFFF"/>
            </a:solidFill>
            <a:ln w="15875">
              <a:solidFill>
                <a:srgbClr val="000000"/>
              </a:solidFill>
              <a:miter lim="800000"/>
              <a:headEnd/>
              <a:tailEnd/>
            </a:ln>
          </p:spPr>
          <p:txBody>
            <a:bodyPr lIns="18000" tIns="10800" rIns="18000" bIns="10800"/>
            <a:lstStyle/>
            <a:p>
              <a:pPr algn="just">
                <a:lnSpc>
                  <a:spcPct val="90000"/>
                </a:lnSpc>
              </a:pPr>
              <a:r>
                <a:rPr lang="en-US" altLang="zh-CN" sz="1400" b="1">
                  <a:latin typeface="Times New Roman" pitchFamily="18" charset="0"/>
                </a:rPr>
                <a:t>C:</a:t>
              </a:r>
            </a:p>
            <a:p>
              <a:pPr algn="just">
                <a:lnSpc>
                  <a:spcPct val="90000"/>
                </a:lnSpc>
              </a:pPr>
              <a:r>
                <a:rPr lang="en-US" altLang="zh-CN" sz="1400" b="1">
                  <a:latin typeface="Times New Roman" pitchFamily="18" charset="0"/>
                </a:rPr>
                <a:t>…………</a:t>
              </a:r>
            </a:p>
            <a:p>
              <a:pPr algn="just">
                <a:lnSpc>
                  <a:spcPct val="90000"/>
                </a:lnSpc>
              </a:pPr>
              <a:r>
                <a:rPr lang="en-US" altLang="zh-CN" sz="1400" b="1">
                  <a:latin typeface="Times New Roman" pitchFamily="18" charset="0"/>
                </a:rPr>
                <a:t>…………</a:t>
              </a:r>
            </a:p>
            <a:p>
              <a:pPr algn="just">
                <a:lnSpc>
                  <a:spcPct val="90000"/>
                </a:lnSpc>
              </a:pPr>
              <a:r>
                <a:rPr lang="en-US" altLang="zh-CN" sz="1400" b="1">
                  <a:latin typeface="Times New Roman" pitchFamily="18" charset="0"/>
                </a:rPr>
                <a:t>C1:</a:t>
              </a:r>
            </a:p>
            <a:p>
              <a:pPr algn="just">
                <a:lnSpc>
                  <a:spcPct val="90000"/>
                </a:lnSpc>
              </a:pPr>
              <a:r>
                <a:rPr lang="en-US" altLang="zh-CN" sz="1400" b="1">
                  <a:latin typeface="Times New Roman" pitchFamily="18" charset="0"/>
                </a:rPr>
                <a:t>   ……</a:t>
              </a:r>
            </a:p>
            <a:p>
              <a:pPr algn="just">
                <a:lnSpc>
                  <a:spcPct val="90000"/>
                </a:lnSpc>
              </a:pPr>
              <a:r>
                <a:rPr lang="en-US" altLang="zh-CN" sz="1400" b="1">
                  <a:latin typeface="Times New Roman" pitchFamily="18" charset="0"/>
                </a:rPr>
                <a:t>   ……</a:t>
              </a:r>
              <a:endParaRPr lang="en-US" altLang="zh-CN" sz="1400">
                <a:latin typeface="Times New Roman" pitchFamily="18" charset="0"/>
              </a:endParaRPr>
            </a:p>
          </p:txBody>
        </p:sp>
        <p:sp>
          <p:nvSpPr>
            <p:cNvPr id="46100" name="Line 51"/>
            <p:cNvSpPr>
              <a:spLocks noChangeShapeType="1"/>
            </p:cNvSpPr>
            <p:nvPr/>
          </p:nvSpPr>
          <p:spPr bwMode="auto">
            <a:xfrm flipH="1">
              <a:off x="4914" y="7842"/>
              <a:ext cx="210" cy="624"/>
            </a:xfrm>
            <a:prstGeom prst="line">
              <a:avLst/>
            </a:prstGeom>
            <a:noFill/>
            <a:ln w="15875">
              <a:solidFill>
                <a:srgbClr val="000000"/>
              </a:solidFill>
              <a:prstDash val="sysDot"/>
              <a:round/>
              <a:headEnd/>
              <a:tailEnd/>
            </a:ln>
          </p:spPr>
          <p:txBody>
            <a:bodyPr/>
            <a:lstStyle/>
            <a:p>
              <a:endParaRPr lang="zh-CN" altLang="en-US"/>
            </a:p>
          </p:txBody>
        </p:sp>
      </p:grpSp>
      <p:sp>
        <p:nvSpPr>
          <p:cNvPr id="46087" name="Text Box 52"/>
          <p:cNvSpPr txBox="1">
            <a:spLocks noChangeArrowheads="1"/>
          </p:cNvSpPr>
          <p:nvPr/>
        </p:nvSpPr>
        <p:spPr bwMode="auto">
          <a:xfrm>
            <a:off x="6084888" y="115888"/>
            <a:ext cx="1800225" cy="457200"/>
          </a:xfrm>
          <a:prstGeom prst="rect">
            <a:avLst/>
          </a:prstGeom>
          <a:noFill/>
          <a:ln w="9525">
            <a:noFill/>
            <a:miter lim="800000"/>
            <a:headEnd/>
            <a:tailEnd/>
          </a:ln>
        </p:spPr>
        <p:txBody>
          <a:bodyPr>
            <a:spAutoFit/>
          </a:bodyPr>
          <a:lstStyle/>
          <a:p>
            <a:pPr>
              <a:spcBef>
                <a:spcPct val="50000"/>
              </a:spcBef>
            </a:pPr>
            <a:r>
              <a:rPr lang="zh-CN" altLang="en-US" b="1">
                <a:solidFill>
                  <a:schemeClr val="bg2"/>
                </a:solidFill>
              </a:rPr>
              <a:t>内容</a:t>
            </a:r>
            <a:r>
              <a:rPr lang="zh-CN" altLang="en-US" b="1"/>
              <a:t>耦合</a:t>
            </a:r>
          </a:p>
        </p:txBody>
      </p:sp>
      <p:sp>
        <p:nvSpPr>
          <p:cNvPr id="46088" name="AutoShape 53"/>
          <p:cNvSpPr>
            <a:spLocks noChangeArrowheads="1"/>
          </p:cNvSpPr>
          <p:nvPr/>
        </p:nvSpPr>
        <p:spPr bwMode="auto">
          <a:xfrm>
            <a:off x="4787900" y="5589588"/>
            <a:ext cx="4105275" cy="647700"/>
          </a:xfrm>
          <a:prstGeom prst="wedgeRoundRectCallout">
            <a:avLst>
              <a:gd name="adj1" fmla="val -13264"/>
              <a:gd name="adj2" fmla="val -144606"/>
              <a:gd name="adj3" fmla="val 16667"/>
            </a:avLst>
          </a:prstGeom>
          <a:solidFill>
            <a:srgbClr val="CCFFCC"/>
          </a:solidFill>
          <a:ln w="9525">
            <a:solidFill>
              <a:srgbClr val="800080"/>
            </a:solidFill>
            <a:miter lim="800000"/>
            <a:headEnd/>
            <a:tailEnd/>
          </a:ln>
        </p:spPr>
        <p:txBody>
          <a:bodyPr anchor="ctr"/>
          <a:lstStyle/>
          <a:p>
            <a:r>
              <a:rPr lang="en-US" altLang="zh-CN" sz="3200" b="1">
                <a:sym typeface="Wingdings" pitchFamily="2" charset="2"/>
              </a:rPr>
              <a:t></a:t>
            </a:r>
            <a:r>
              <a:rPr lang="en-US" altLang="zh-CN" b="1"/>
              <a:t>   The least desirable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p>
            <a:fld id="{8FE54446-43A9-4764-81F3-F546387837F8}" type="slidenum">
              <a:rPr lang="en-US" altLang="zh-CN" smtClean="0">
                <a:ea typeface="宋体" charset="-122"/>
              </a:rPr>
              <a:pPr/>
              <a:t>52</a:t>
            </a:fld>
            <a:endParaRPr lang="en-US" altLang="zh-CN">
              <a:ea typeface="宋体" charset="-122"/>
            </a:endParaRPr>
          </a:p>
        </p:txBody>
      </p:sp>
      <p:sp>
        <p:nvSpPr>
          <p:cNvPr id="47107" name="Rectangle 2"/>
          <p:cNvSpPr>
            <a:spLocks noGrp="1" noChangeArrowheads="1"/>
          </p:cNvSpPr>
          <p:nvPr>
            <p:ph type="title"/>
          </p:nvPr>
        </p:nvSpPr>
        <p:spPr/>
        <p:txBody>
          <a:bodyPr/>
          <a:lstStyle/>
          <a:p>
            <a:pPr eaLnBrk="1" hangingPunct="1"/>
            <a:r>
              <a:rPr lang="en-US" altLang="zh-CN" sz="3200"/>
              <a:t>    Chapter 5  Designing the System</a:t>
            </a:r>
          </a:p>
        </p:txBody>
      </p:sp>
      <p:sp>
        <p:nvSpPr>
          <p:cNvPr id="4710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a:t>        </a:t>
            </a:r>
            <a:r>
              <a:rPr lang="en-US" altLang="zh-CN" sz="2400" b="1" u="sng">
                <a:solidFill>
                  <a:srgbClr val="FF0066"/>
                </a:solidFill>
              </a:rPr>
              <a:t>common coupling</a:t>
            </a:r>
            <a:r>
              <a:rPr lang="zh-CN" altLang="en-US" sz="2400" b="1" u="sng">
                <a:solidFill>
                  <a:schemeClr val="bg2"/>
                </a:solidFill>
              </a:rPr>
              <a:t>（公共耦合）</a:t>
            </a:r>
            <a:r>
              <a:rPr lang="zh-CN" altLang="en-US" sz="2400" b="1">
                <a:solidFill>
                  <a:schemeClr val="bg2"/>
                </a:solidFill>
              </a:rPr>
              <a:t>：</a:t>
            </a:r>
            <a:r>
              <a:rPr lang="zh-CN" altLang="en-US" sz="2000" b="1">
                <a:solidFill>
                  <a:schemeClr val="bg2"/>
                </a:solidFill>
              </a:rPr>
              <a:t>不同模块访问公共数据</a:t>
            </a:r>
          </a:p>
          <a:p>
            <a:pPr eaLnBrk="1" hangingPunct="1">
              <a:lnSpc>
                <a:spcPct val="90000"/>
              </a:lnSpc>
              <a:buFontTx/>
              <a:buNone/>
            </a:pPr>
            <a:r>
              <a:rPr lang="zh-CN" altLang="en-US" sz="2400" b="1"/>
              <a:t>        </a:t>
            </a:r>
            <a:r>
              <a:rPr lang="en-US" altLang="zh-CN" sz="2400" b="1" u="sng">
                <a:solidFill>
                  <a:srgbClr val="FF0066"/>
                </a:solidFill>
              </a:rPr>
              <a:t>content coupling</a:t>
            </a:r>
            <a:r>
              <a:rPr lang="zh-CN" altLang="en-US" sz="2400" b="1" u="sng">
                <a:solidFill>
                  <a:schemeClr val="bg2"/>
                </a:solidFill>
              </a:rPr>
              <a:t>（内容耦合）</a:t>
            </a:r>
            <a:r>
              <a:rPr lang="zh-CN" altLang="en-US" sz="2400" b="1">
                <a:solidFill>
                  <a:schemeClr val="bg2"/>
                </a:solidFill>
              </a:rPr>
              <a:t>：</a:t>
            </a:r>
            <a:r>
              <a:rPr lang="zh-CN" altLang="en-US" sz="2000" b="1">
                <a:solidFill>
                  <a:schemeClr val="bg2"/>
                </a:solidFill>
              </a:rPr>
              <a:t>一个模块直接修改另一个</a:t>
            </a:r>
          </a:p>
          <a:p>
            <a:pPr eaLnBrk="1" hangingPunct="1">
              <a:lnSpc>
                <a:spcPct val="90000"/>
              </a:lnSpc>
              <a:buFontTx/>
              <a:buNone/>
            </a:pPr>
            <a:r>
              <a:rPr lang="zh-CN" altLang="en-US" sz="2000" b="1">
                <a:solidFill>
                  <a:schemeClr val="bg2"/>
                </a:solidFill>
              </a:rPr>
              <a:t>                                                                            模块</a:t>
            </a:r>
            <a:r>
              <a:rPr lang="en-US" altLang="zh-CN" sz="2000" b="1">
                <a:solidFill>
                  <a:schemeClr val="bg2"/>
                </a:solidFill>
              </a:rPr>
              <a:t>(A</a:t>
            </a:r>
            <a:r>
              <a:rPr lang="zh-CN" altLang="en-US" sz="2000" b="1">
                <a:solidFill>
                  <a:schemeClr val="bg2"/>
                </a:solidFill>
              </a:rPr>
              <a:t>模块直接调用</a:t>
            </a:r>
            <a:r>
              <a:rPr lang="en-US" altLang="zh-CN" sz="2000" b="1">
                <a:solidFill>
                  <a:schemeClr val="bg2"/>
                </a:solidFill>
              </a:rPr>
              <a:t>B</a:t>
            </a:r>
            <a:r>
              <a:rPr lang="zh-CN" altLang="en-US" sz="2000" b="1">
                <a:solidFill>
                  <a:schemeClr val="bg2"/>
                </a:solidFill>
              </a:rPr>
              <a:t>模</a:t>
            </a:r>
          </a:p>
          <a:p>
            <a:pPr eaLnBrk="1" hangingPunct="1">
              <a:lnSpc>
                <a:spcPct val="90000"/>
              </a:lnSpc>
              <a:buFontTx/>
              <a:buNone/>
            </a:pPr>
            <a:r>
              <a:rPr lang="zh-CN" altLang="en-US" sz="2000" b="1">
                <a:solidFill>
                  <a:schemeClr val="bg2"/>
                </a:solidFill>
              </a:rPr>
              <a:t>                                                                            块的私有数据</a:t>
            </a:r>
            <a:r>
              <a:rPr lang="en-US" altLang="zh-CN" sz="2000" b="1">
                <a:solidFill>
                  <a:schemeClr val="bg2"/>
                </a:solidFill>
              </a:rPr>
              <a:t>, </a:t>
            </a:r>
            <a:r>
              <a:rPr lang="zh-CN" altLang="en-US" sz="2000" b="1">
                <a:solidFill>
                  <a:schemeClr val="bg2"/>
                </a:solidFill>
              </a:rPr>
              <a:t>或直接转</a:t>
            </a:r>
          </a:p>
          <a:p>
            <a:pPr eaLnBrk="1" hangingPunct="1">
              <a:lnSpc>
                <a:spcPct val="90000"/>
              </a:lnSpc>
              <a:buFontTx/>
              <a:buNone/>
            </a:pPr>
            <a:r>
              <a:rPr lang="zh-CN" altLang="en-US" sz="2000" b="1">
                <a:solidFill>
                  <a:schemeClr val="bg2"/>
                </a:solidFill>
              </a:rPr>
              <a:t>                                                                            移到</a:t>
            </a:r>
            <a:r>
              <a:rPr lang="en-US" altLang="zh-CN" sz="2000" b="1">
                <a:solidFill>
                  <a:schemeClr val="bg2"/>
                </a:solidFill>
              </a:rPr>
              <a:t>B</a:t>
            </a:r>
            <a:r>
              <a:rPr lang="zh-CN" altLang="en-US" sz="2000" b="1">
                <a:solidFill>
                  <a:schemeClr val="bg2"/>
                </a:solidFill>
              </a:rPr>
              <a:t>模块中去</a:t>
            </a:r>
            <a:r>
              <a:rPr lang="en-US" altLang="zh-CN" sz="2000" b="1">
                <a:solidFill>
                  <a:schemeClr val="bg2"/>
                </a:solidFill>
              </a:rPr>
              <a:t>)</a:t>
            </a:r>
          </a:p>
          <a:p>
            <a:pPr eaLnBrk="1" hangingPunct="1">
              <a:lnSpc>
                <a:spcPct val="90000"/>
              </a:lnSpc>
              <a:buFontTx/>
              <a:buNone/>
            </a:pPr>
            <a:r>
              <a:rPr lang="en-US" altLang="zh-CN" sz="2400" b="1"/>
              <a:t>   E: </a:t>
            </a:r>
            <a:r>
              <a:rPr lang="en-US" altLang="zh-CN" sz="2400" b="1" u="sng">
                <a:solidFill>
                  <a:srgbClr val="0000FF"/>
                </a:solidFill>
              </a:rPr>
              <a:t>OOD—with low coupling</a:t>
            </a:r>
            <a:r>
              <a:rPr lang="en-US" altLang="zh-CN" sz="2400" b="1"/>
              <a:t> (P251)</a:t>
            </a:r>
          </a:p>
          <a:p>
            <a:pPr eaLnBrk="1" hangingPunct="1">
              <a:lnSpc>
                <a:spcPct val="90000"/>
              </a:lnSpc>
              <a:buFontTx/>
              <a:buNone/>
            </a:pPr>
            <a:r>
              <a:rPr lang="en-US" altLang="zh-CN" sz="2400" b="1"/>
              <a:t>   F: purpose(in design)</a:t>
            </a:r>
            <a:r>
              <a:rPr lang="en-US" altLang="zh-CN" sz="2400" b="1">
                <a:latin typeface="Times New Roman" pitchFamily="18" charset="0"/>
              </a:rPr>
              <a:t>—</a:t>
            </a:r>
            <a:r>
              <a:rPr lang="en-US" altLang="zh-CN" sz="2400" b="1"/>
              <a:t>pursue low coupling (but we </a:t>
            </a:r>
          </a:p>
          <a:p>
            <a:pPr eaLnBrk="1" hangingPunct="1">
              <a:lnSpc>
                <a:spcPct val="90000"/>
              </a:lnSpc>
              <a:buFontTx/>
              <a:buNone/>
            </a:pPr>
            <a:r>
              <a:rPr lang="en-US" altLang="zh-CN" sz="2400" b="1"/>
              <a:t>       can</a:t>
            </a:r>
            <a:r>
              <a:rPr lang="en-US" altLang="zh-CN" sz="2400" b="1">
                <a:latin typeface="Times New Roman" pitchFamily="18" charset="0"/>
              </a:rPr>
              <a:t>’</a:t>
            </a:r>
            <a:r>
              <a:rPr lang="en-US" altLang="zh-CN" sz="2400" b="1"/>
              <a:t>t forbid using the highly coupled components)</a:t>
            </a:r>
          </a:p>
          <a:p>
            <a:pPr eaLnBrk="1" hangingPunct="1">
              <a:lnSpc>
                <a:spcPct val="90000"/>
              </a:lnSpc>
              <a:buFontTx/>
              <a:buNone/>
            </a:pPr>
            <a:endParaRPr lang="en-US" altLang="zh-CN" sz="2400" b="1"/>
          </a:p>
          <a:p>
            <a:pPr eaLnBrk="1" hangingPunct="1">
              <a:lnSpc>
                <a:spcPct val="90000"/>
              </a:lnSpc>
              <a:buFontTx/>
              <a:buNone/>
            </a:pPr>
            <a:r>
              <a:rPr lang="en-US" altLang="zh-CN" sz="2400" b="1">
                <a:solidFill>
                  <a:schemeClr val="bg2"/>
                </a:solidFill>
                <a:sym typeface="Wingdings 2" pitchFamily="18" charset="2"/>
              </a:rPr>
              <a:t>  </a:t>
            </a:r>
            <a:r>
              <a:rPr lang="en-US" altLang="zh-CN" sz="2400" b="1" u="sng">
                <a:solidFill>
                  <a:srgbClr val="FF0066"/>
                </a:solidFill>
              </a:rPr>
              <a:t>cohesion</a:t>
            </a:r>
            <a:r>
              <a:rPr lang="en-US" altLang="zh-CN" sz="2400" b="1"/>
              <a:t>: </a:t>
            </a:r>
            <a:r>
              <a:rPr lang="en-US" altLang="zh-CN" sz="2400" b="1" u="sng">
                <a:solidFill>
                  <a:schemeClr val="bg2"/>
                </a:solidFill>
                <a:sym typeface="Wingdings 2" pitchFamily="18" charset="2"/>
              </a:rPr>
              <a:t>internal glue</a:t>
            </a:r>
            <a:r>
              <a:rPr lang="en-US" altLang="zh-CN" sz="2400" b="1">
                <a:solidFill>
                  <a:schemeClr val="bg2"/>
                </a:solidFill>
                <a:sym typeface="Wingdings 2" pitchFamily="18" charset="2"/>
              </a:rPr>
              <a:t> among software components</a:t>
            </a:r>
          </a:p>
          <a:p>
            <a:pPr eaLnBrk="1" hangingPunct="1">
              <a:lnSpc>
                <a:spcPct val="90000"/>
              </a:lnSpc>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（软件部件内部各组成成分的关联程度） </a:t>
            </a:r>
          </a:p>
          <a:p>
            <a:pPr eaLnBrk="1" hangingPunct="1">
              <a:lnSpc>
                <a:spcPct val="90000"/>
              </a:lnSpc>
              <a:buFontTx/>
              <a:buNone/>
            </a:pPr>
            <a:r>
              <a:rPr lang="zh-CN" altLang="en-US" sz="2400" b="1">
                <a:solidFill>
                  <a:schemeClr val="bg2"/>
                </a:solidFill>
                <a:sym typeface="Wingdings 2" pitchFamily="18" charset="2"/>
              </a:rPr>
              <a:t>   </a:t>
            </a:r>
            <a:r>
              <a:rPr lang="en-US" altLang="zh-CN" sz="2400" b="1">
                <a:solidFill>
                  <a:schemeClr val="bg2"/>
                </a:solidFill>
                <a:sym typeface="Wingdings 2" pitchFamily="18" charset="2"/>
              </a:rPr>
              <a:t>A: purpose(for study cohesion)</a:t>
            </a:r>
          </a:p>
          <a:p>
            <a:pPr eaLnBrk="1" hangingPunct="1">
              <a:lnSpc>
                <a:spcPct val="90000"/>
              </a:lnSpc>
              <a:buFontTx/>
              <a:buNone/>
            </a:pPr>
            <a:r>
              <a:rPr lang="en-US" altLang="zh-CN" sz="2400" b="1">
                <a:solidFill>
                  <a:schemeClr val="bg2"/>
                </a:solidFill>
                <a:sym typeface="Wingdings 2" pitchFamily="18" charset="2"/>
              </a:rPr>
              <a:t>        ---- make each component as cohesive as possible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fld id="{A94AE2E9-9385-407E-A2CE-E4B0A123CFD6}" type="slidenum">
              <a:rPr lang="en-US" altLang="zh-CN" smtClean="0">
                <a:ea typeface="宋体" charset="-122"/>
              </a:rPr>
              <a:pPr/>
              <a:t>53</a:t>
            </a:fld>
            <a:endParaRPr lang="en-US" altLang="zh-CN">
              <a:ea typeface="宋体" charset="-122"/>
            </a:endParaRPr>
          </a:p>
        </p:txBody>
      </p:sp>
      <p:sp>
        <p:nvSpPr>
          <p:cNvPr id="48131" name="Rectangle 2"/>
          <p:cNvSpPr>
            <a:spLocks noGrp="1" noChangeArrowheads="1"/>
          </p:cNvSpPr>
          <p:nvPr>
            <p:ph type="title"/>
          </p:nvPr>
        </p:nvSpPr>
        <p:spPr/>
        <p:txBody>
          <a:bodyPr/>
          <a:lstStyle/>
          <a:p>
            <a:pPr eaLnBrk="1" hangingPunct="1"/>
            <a:r>
              <a:rPr lang="en-US" altLang="zh-CN" sz="3200"/>
              <a:t>    Chapter 5  Designing the System</a:t>
            </a:r>
          </a:p>
        </p:txBody>
      </p:sp>
      <p:sp>
        <p:nvSpPr>
          <p:cNvPr id="48132" name="Rectangle 3"/>
          <p:cNvSpPr>
            <a:spLocks noGrp="1" noChangeArrowheads="1"/>
          </p:cNvSpPr>
          <p:nvPr>
            <p:ph type="body" idx="1"/>
          </p:nvPr>
        </p:nvSpPr>
        <p:spPr>
          <a:xfrm>
            <a:off x="827088" y="1773238"/>
            <a:ext cx="8316912" cy="5084762"/>
          </a:xfrm>
        </p:spPr>
        <p:txBody>
          <a:bodyPr/>
          <a:lstStyle/>
          <a:p>
            <a:pPr eaLnBrk="1" hangingPunct="1">
              <a:lnSpc>
                <a:spcPct val="80000"/>
              </a:lnSpc>
              <a:buFontTx/>
              <a:buNone/>
            </a:pPr>
            <a:r>
              <a:rPr lang="en-US" altLang="zh-CN" sz="2400" b="1" dirty="0">
                <a:solidFill>
                  <a:schemeClr val="bg2"/>
                </a:solidFill>
                <a:sym typeface="Wingdings 2" pitchFamily="18" charset="2"/>
              </a:rPr>
              <a:t>   B: </a:t>
            </a:r>
            <a:r>
              <a:rPr lang="en-US" altLang="zh-CN" sz="2400" b="1" u="sng" dirty="0">
                <a:solidFill>
                  <a:srgbClr val="FF0066"/>
                </a:solidFill>
                <a:sym typeface="Wingdings 2" pitchFamily="18" charset="2"/>
              </a:rPr>
              <a:t>seven levels (of cohesion measures)</a:t>
            </a:r>
            <a:r>
              <a:rPr lang="en-US" altLang="zh-CN" sz="2400" b="1" u="sng" dirty="0">
                <a:solidFill>
                  <a:srgbClr val="0000FF"/>
                </a:solidFill>
                <a:sym typeface="Wingdings 2" pitchFamily="18" charset="2"/>
              </a:rPr>
              <a:t> </a:t>
            </a:r>
          </a:p>
          <a:p>
            <a:pPr eaLnBrk="1" hangingPunct="1">
              <a:lnSpc>
                <a:spcPct val="80000"/>
              </a:lnSpc>
              <a:buFontTx/>
              <a:buNone/>
            </a:pPr>
            <a:r>
              <a:rPr lang="en-US" altLang="zh-CN" sz="2400" b="1" dirty="0">
                <a:solidFill>
                  <a:schemeClr val="bg2"/>
                </a:solidFill>
                <a:sym typeface="Wingdings 2" pitchFamily="18" charset="2"/>
              </a:rPr>
              <a:t>     </a:t>
            </a:r>
            <a:r>
              <a:rPr lang="en-US" altLang="zh-CN" sz="2400" b="1" u="sng" dirty="0">
                <a:solidFill>
                  <a:srgbClr val="FF0066"/>
                </a:solidFill>
                <a:sym typeface="Wingdings 2" pitchFamily="18" charset="2"/>
              </a:rPr>
              <a:t>coincidental</a:t>
            </a:r>
            <a:r>
              <a:rPr lang="zh-CN" altLang="en-US" sz="2400" b="1" dirty="0">
                <a:solidFill>
                  <a:schemeClr val="bg2"/>
                </a:solidFill>
                <a:sym typeface="Wingdings 2" pitchFamily="18" charset="2"/>
              </a:rPr>
              <a:t>（偶然性内聚）：不相关的功能</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过程</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数    </a:t>
            </a:r>
          </a:p>
          <a:p>
            <a:pPr eaLnBrk="1" hangingPunct="1">
              <a:lnSpc>
                <a:spcPct val="80000"/>
              </a:lnSpc>
              <a:buFontTx/>
              <a:buNone/>
            </a:pPr>
            <a:r>
              <a:rPr lang="zh-CN" altLang="en-US" sz="2400" b="1" dirty="0">
                <a:solidFill>
                  <a:schemeClr val="bg2"/>
                </a:solidFill>
                <a:sym typeface="Wingdings 2" pitchFamily="18" charset="2"/>
              </a:rPr>
              <a:t>         据等出现在同一个部件中</a:t>
            </a:r>
            <a:r>
              <a:rPr lang="en-US" altLang="zh-CN" sz="2400" b="1" dirty="0">
                <a:solidFill>
                  <a:schemeClr val="bg2"/>
                </a:solidFill>
                <a:sym typeface="Wingdings 2" pitchFamily="18" charset="2"/>
              </a:rPr>
              <a:t>.(</a:t>
            </a:r>
            <a:r>
              <a:rPr lang="zh-CN" altLang="en-US" sz="2400" b="1" dirty="0">
                <a:sym typeface="Wingdings 2" pitchFamily="18" charset="2"/>
              </a:rPr>
              <a:t>例如，如果有几个模块都需   </a:t>
            </a:r>
          </a:p>
          <a:p>
            <a:pPr eaLnBrk="1" hangingPunct="1">
              <a:lnSpc>
                <a:spcPct val="80000"/>
              </a:lnSpc>
              <a:buFontTx/>
              <a:buNone/>
            </a:pPr>
            <a:r>
              <a:rPr lang="zh-CN" altLang="en-US" sz="2400" b="1" dirty="0">
                <a:sym typeface="Wingdings 2" pitchFamily="18" charset="2"/>
              </a:rPr>
              <a:t>         要执行</a:t>
            </a:r>
            <a:r>
              <a:rPr lang="zh-CN" altLang="en-US" sz="2400" b="1" dirty="0">
                <a:latin typeface="Times New Roman" pitchFamily="18" charset="0"/>
                <a:sym typeface="Wingdings 2" pitchFamily="18" charset="2"/>
              </a:rPr>
              <a:t>“</a:t>
            </a:r>
            <a:r>
              <a:rPr lang="zh-CN" altLang="en-US" sz="2400" b="1" dirty="0">
                <a:sym typeface="Wingdings 2" pitchFamily="18" charset="2"/>
              </a:rPr>
              <a:t>读</a:t>
            </a:r>
            <a:r>
              <a:rPr lang="en-US" altLang="zh-CN" sz="2400" b="1" dirty="0">
                <a:sym typeface="Wingdings 2" pitchFamily="18" charset="2"/>
              </a:rPr>
              <a:t>A</a:t>
            </a:r>
            <a:r>
              <a:rPr lang="en-US" altLang="zh-CN" sz="2400" b="1" dirty="0">
                <a:latin typeface="Times New Roman" pitchFamily="18" charset="0"/>
                <a:sym typeface="Wingdings 2" pitchFamily="18" charset="2"/>
              </a:rPr>
              <a:t>”</a:t>
            </a:r>
            <a:r>
              <a:rPr lang="zh-CN" altLang="en-US" sz="2400" b="1" dirty="0">
                <a:sym typeface="Wingdings 2" pitchFamily="18" charset="2"/>
              </a:rPr>
              <a:t>、</a:t>
            </a:r>
            <a:r>
              <a:rPr lang="zh-CN" altLang="en-US" sz="2400" b="1" dirty="0">
                <a:latin typeface="Times New Roman" pitchFamily="18" charset="0"/>
                <a:sym typeface="Wingdings 2" pitchFamily="18" charset="2"/>
              </a:rPr>
              <a:t>“</a:t>
            </a:r>
            <a:r>
              <a:rPr lang="zh-CN" altLang="en-US" sz="2400" b="1" dirty="0">
                <a:sym typeface="Wingdings 2" pitchFamily="18" charset="2"/>
              </a:rPr>
              <a:t>写Ｂ</a:t>
            </a:r>
            <a:r>
              <a:rPr lang="zh-CN" altLang="en-US" sz="2400" b="1" dirty="0">
                <a:latin typeface="Times New Roman" pitchFamily="18" charset="0"/>
                <a:sym typeface="Wingdings 2" pitchFamily="18" charset="2"/>
              </a:rPr>
              <a:t>”</a:t>
            </a:r>
            <a:r>
              <a:rPr lang="zh-CN" altLang="en-US" sz="2400" b="1" dirty="0">
                <a:sym typeface="Wingdings 2" pitchFamily="18" charset="2"/>
              </a:rPr>
              <a:t>等相同的一组操作，为了避</a:t>
            </a:r>
            <a:endParaRPr lang="en-US" altLang="zh-CN" sz="2400" b="1" dirty="0">
              <a:sym typeface="Wingdings 2" pitchFamily="18" charset="2"/>
            </a:endParaRPr>
          </a:p>
          <a:p>
            <a:pPr eaLnBrk="1" hangingPunct="1">
              <a:lnSpc>
                <a:spcPct val="80000"/>
              </a:lnSpc>
              <a:buFontTx/>
              <a:buNone/>
            </a:pPr>
            <a:r>
              <a:rPr lang="en-US" altLang="zh-CN" sz="2400" b="1" dirty="0">
                <a:sym typeface="Wingdings 2" pitchFamily="18" charset="2"/>
              </a:rPr>
              <a:t>         </a:t>
            </a:r>
            <a:r>
              <a:rPr lang="zh-CN" altLang="en-US" sz="2400" b="1" dirty="0">
                <a:sym typeface="Wingdings 2" pitchFamily="18" charset="2"/>
              </a:rPr>
              <a:t>免重 复书写，可以把这些操作汇成一个模块，供有关</a:t>
            </a:r>
            <a:endParaRPr lang="en-US" altLang="zh-CN" sz="2400" b="1" dirty="0">
              <a:sym typeface="Wingdings 2" pitchFamily="18" charset="2"/>
            </a:endParaRPr>
          </a:p>
          <a:p>
            <a:pPr eaLnBrk="1" hangingPunct="1">
              <a:lnSpc>
                <a:spcPct val="80000"/>
              </a:lnSpc>
              <a:buFontTx/>
              <a:buNone/>
            </a:pPr>
            <a:r>
              <a:rPr lang="en-US" altLang="zh-CN" sz="2400" b="1" dirty="0">
                <a:sym typeface="Wingdings 2" pitchFamily="18" charset="2"/>
              </a:rPr>
              <a:t>         </a:t>
            </a:r>
            <a:r>
              <a:rPr lang="zh-CN" altLang="en-US" sz="2400" b="1" dirty="0">
                <a:sym typeface="Wingdings 2" pitchFamily="18" charset="2"/>
              </a:rPr>
              <a:t>的模块调用</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（例如：某些数据准备模块等等。）</a:t>
            </a:r>
            <a:endParaRPr lang="en-US" altLang="zh-CN" sz="1800" b="1" dirty="0">
              <a:solidFill>
                <a:srgbClr val="FF0066"/>
              </a:solidFill>
              <a:sym typeface="Wingdings 2" pitchFamily="18" charset="2"/>
            </a:endParaRPr>
          </a:p>
          <a:p>
            <a:pPr eaLnBrk="1" hangingPunct="1">
              <a:lnSpc>
                <a:spcPct val="80000"/>
              </a:lnSpc>
              <a:buFontTx/>
              <a:buNone/>
            </a:pPr>
            <a:r>
              <a:rPr lang="en-US" altLang="zh-CN" sz="2400" b="1" dirty="0">
                <a:solidFill>
                  <a:srgbClr val="FF0066"/>
                </a:solidFill>
                <a:sym typeface="Wingdings 2" pitchFamily="18" charset="2"/>
              </a:rPr>
              <a:t>      </a:t>
            </a:r>
            <a:r>
              <a:rPr lang="en-US" altLang="zh-CN" sz="2400" b="1" u="sng" dirty="0">
                <a:solidFill>
                  <a:srgbClr val="FF0066"/>
                </a:solidFill>
                <a:sym typeface="Wingdings 2" pitchFamily="18" charset="2"/>
              </a:rPr>
              <a:t>logical</a:t>
            </a:r>
            <a:r>
              <a:rPr lang="zh-CN" altLang="en-US" sz="2400" b="1" dirty="0">
                <a:solidFill>
                  <a:schemeClr val="bg2"/>
                </a:solidFill>
                <a:sym typeface="Wingdings 2" pitchFamily="18" charset="2"/>
              </a:rPr>
              <a:t>（逻辑性内聚）：逻辑上相关或相似的功能或数</a:t>
            </a:r>
          </a:p>
          <a:p>
            <a:pPr eaLnBrk="1" hangingPunct="1">
              <a:lnSpc>
                <a:spcPct val="80000"/>
              </a:lnSpc>
              <a:buFontTx/>
              <a:buNone/>
            </a:pPr>
            <a:r>
              <a:rPr lang="zh-CN" altLang="en-US" sz="2400" b="1" dirty="0">
                <a:solidFill>
                  <a:schemeClr val="bg2"/>
                </a:solidFill>
                <a:sym typeface="Wingdings 2" pitchFamily="18" charset="2"/>
              </a:rPr>
              <a:t>          据放置在同一个部件内   </a:t>
            </a:r>
            <a:r>
              <a:rPr lang="en-US" altLang="zh-CN" sz="2400" b="1" dirty="0">
                <a:solidFill>
                  <a:schemeClr val="bg2"/>
                </a:solidFill>
                <a:sym typeface="Wingdings 2" pitchFamily="18" charset="2"/>
              </a:rPr>
              <a:t>(</a:t>
            </a:r>
            <a:r>
              <a:rPr lang="zh-CN" altLang="en-US" sz="2400" b="1" dirty="0">
                <a:sym typeface="Wingdings 2" pitchFamily="18" charset="2"/>
              </a:rPr>
              <a:t>例如一个用于计算全班学生</a:t>
            </a:r>
          </a:p>
          <a:p>
            <a:pPr eaLnBrk="1" hangingPunct="1">
              <a:lnSpc>
                <a:spcPct val="80000"/>
              </a:lnSpc>
              <a:buFontTx/>
              <a:buNone/>
            </a:pPr>
            <a:r>
              <a:rPr lang="zh-CN" altLang="en-US" sz="2400" b="1" dirty="0">
                <a:sym typeface="Wingdings 2" pitchFamily="18" charset="2"/>
              </a:rPr>
              <a:t>          平均分和最高分的模块，无论计算哪种分数，都要经</a:t>
            </a:r>
          </a:p>
          <a:p>
            <a:pPr eaLnBrk="1" hangingPunct="1">
              <a:lnSpc>
                <a:spcPct val="80000"/>
              </a:lnSpc>
              <a:buFontTx/>
              <a:buNone/>
            </a:pPr>
            <a:r>
              <a:rPr lang="zh-CN" altLang="en-US" sz="2400" b="1" dirty="0">
                <a:sym typeface="Wingdings 2" pitchFamily="18" charset="2"/>
              </a:rPr>
              <a:t>          过读入全班学生分数，进行计算，输出计算结果等步</a:t>
            </a:r>
          </a:p>
          <a:p>
            <a:pPr eaLnBrk="1" hangingPunct="1">
              <a:lnSpc>
                <a:spcPct val="80000"/>
              </a:lnSpc>
              <a:buFontTx/>
              <a:buNone/>
            </a:pPr>
            <a:r>
              <a:rPr lang="zh-CN" altLang="en-US" sz="2400" b="1" dirty="0">
                <a:sym typeface="Wingdings 2" pitchFamily="18" charset="2"/>
              </a:rPr>
              <a:t>          骤。实际上除中间的一步须按不同的方法计算外，</a:t>
            </a:r>
          </a:p>
          <a:p>
            <a:pPr eaLnBrk="1" hangingPunct="1">
              <a:lnSpc>
                <a:spcPct val="80000"/>
              </a:lnSpc>
              <a:buFontTx/>
              <a:buNone/>
            </a:pPr>
            <a:r>
              <a:rPr lang="zh-CN" altLang="en-US" sz="2400" b="1" dirty="0">
                <a:sym typeface="Wingdings 2" pitchFamily="18" charset="2"/>
              </a:rPr>
              <a:t>          前、后这两步都是相同的。把这两种在逻辑上相似的</a:t>
            </a:r>
          </a:p>
          <a:p>
            <a:pPr eaLnBrk="1" hangingPunct="1">
              <a:lnSpc>
                <a:spcPct val="80000"/>
              </a:lnSpc>
              <a:buFontTx/>
              <a:buNone/>
            </a:pPr>
            <a:r>
              <a:rPr lang="zh-CN" altLang="en-US" sz="2400" b="1" dirty="0">
                <a:sym typeface="Wingdings 2" pitchFamily="18" charset="2"/>
              </a:rPr>
              <a:t>          功能放在一个模块中，就可省去程序中的重复部分</a:t>
            </a:r>
            <a:r>
              <a:rPr lang="en-US" altLang="zh-CN" sz="2400" b="1" dirty="0">
                <a:solidFill>
                  <a:schemeClr val="bg2"/>
                </a:solidFill>
                <a:sym typeface="Wingdings 2" pitchFamily="18" charset="2"/>
              </a:rPr>
              <a:t>) </a:t>
            </a:r>
            <a:endParaRPr lang="en-US" altLang="zh-C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p>
            <a:fld id="{8DAEA9E1-45A5-41BB-A6EA-CF8377352451}" type="slidenum">
              <a:rPr lang="en-US" altLang="zh-CN" smtClean="0">
                <a:ea typeface="宋体" charset="-122"/>
              </a:rPr>
              <a:pPr/>
              <a:t>54</a:t>
            </a:fld>
            <a:endParaRPr lang="en-US" altLang="zh-CN">
              <a:ea typeface="宋体" charset="-122"/>
            </a:endParaRPr>
          </a:p>
        </p:txBody>
      </p:sp>
      <p:sp>
        <p:nvSpPr>
          <p:cNvPr id="49155" name="Rectangle 2"/>
          <p:cNvSpPr>
            <a:spLocks noGrp="1" noChangeArrowheads="1"/>
          </p:cNvSpPr>
          <p:nvPr>
            <p:ph type="title"/>
          </p:nvPr>
        </p:nvSpPr>
        <p:spPr/>
        <p:txBody>
          <a:bodyPr/>
          <a:lstStyle/>
          <a:p>
            <a:pPr eaLnBrk="1" hangingPunct="1"/>
            <a:r>
              <a:rPr lang="en-US" altLang="zh-CN" sz="3200"/>
              <a:t>    Chapter 5  Designing the System</a:t>
            </a:r>
          </a:p>
        </p:txBody>
      </p:sp>
      <p:sp>
        <p:nvSpPr>
          <p:cNvPr id="49156" name="Rectangle 3"/>
          <p:cNvSpPr>
            <a:spLocks noGrp="1" noChangeArrowheads="1"/>
          </p:cNvSpPr>
          <p:nvPr>
            <p:ph type="body" idx="1"/>
          </p:nvPr>
        </p:nvSpPr>
        <p:spPr>
          <a:xfrm>
            <a:off x="827088" y="1773238"/>
            <a:ext cx="8316912" cy="5084762"/>
          </a:xfrm>
        </p:spPr>
        <p:txBody>
          <a:bodyPr/>
          <a:lstStyle/>
          <a:p>
            <a:pPr eaLnBrk="1" hangingPunct="1">
              <a:buFontTx/>
              <a:buNone/>
            </a:pPr>
            <a:endParaRPr lang="en-US" altLang="zh-CN" sz="2400" b="1">
              <a:solidFill>
                <a:srgbClr val="FF0066"/>
              </a:solidFill>
            </a:endParaRPr>
          </a:p>
          <a:p>
            <a:pPr eaLnBrk="1" hangingPunct="1">
              <a:buFontTx/>
              <a:buNone/>
            </a:pPr>
            <a:endParaRPr lang="en-US" altLang="zh-CN" sz="2400" b="1">
              <a:solidFill>
                <a:srgbClr val="FF0066"/>
              </a:solidFill>
            </a:endParaRPr>
          </a:p>
          <a:p>
            <a:pPr eaLnBrk="1" hangingPunct="1">
              <a:buFontTx/>
              <a:buNone/>
            </a:pPr>
            <a:endParaRPr lang="en-US" altLang="zh-CN" sz="2400" b="1">
              <a:solidFill>
                <a:srgbClr val="FF0066"/>
              </a:solidFill>
            </a:endParaRPr>
          </a:p>
          <a:p>
            <a:pPr eaLnBrk="1" hangingPunct="1">
              <a:buFontTx/>
              <a:buNone/>
            </a:pPr>
            <a:endParaRPr lang="en-US" altLang="zh-CN" sz="2400" b="1">
              <a:solidFill>
                <a:srgbClr val="FF0066"/>
              </a:solidFill>
            </a:endParaRPr>
          </a:p>
          <a:p>
            <a:pPr eaLnBrk="1" hangingPunct="1">
              <a:buFontTx/>
              <a:buNone/>
            </a:pPr>
            <a:r>
              <a:rPr lang="en-US" altLang="zh-CN" sz="2400" b="1">
                <a:solidFill>
                  <a:srgbClr val="FF0066"/>
                </a:solidFill>
              </a:rPr>
              <a:t> </a:t>
            </a:r>
          </a:p>
          <a:p>
            <a:pPr eaLnBrk="1" hangingPunct="1">
              <a:buFontTx/>
              <a:buNone/>
            </a:pPr>
            <a:r>
              <a:rPr lang="en-US" altLang="zh-CN" sz="2400" b="1">
                <a:solidFill>
                  <a:srgbClr val="FF0066"/>
                </a:solidFill>
              </a:rPr>
              <a:t>     </a:t>
            </a:r>
            <a:r>
              <a:rPr lang="en-US" altLang="zh-CN" sz="2400" b="1" u="sng">
                <a:solidFill>
                  <a:srgbClr val="FF0066"/>
                </a:solidFill>
              </a:rPr>
              <a:t>temporal</a:t>
            </a:r>
            <a:r>
              <a:rPr lang="zh-CN" altLang="en-US" sz="2400" b="1">
                <a:solidFill>
                  <a:schemeClr val="bg2"/>
                </a:solidFill>
              </a:rPr>
              <a:t>（时间性内聚）：</a:t>
            </a:r>
            <a:r>
              <a:rPr lang="zh-CN" altLang="en-US" sz="2400" b="1">
                <a:solidFill>
                  <a:schemeClr val="bg2"/>
                </a:solidFill>
                <a:sym typeface="Wingdings 2" pitchFamily="18" charset="2"/>
              </a:rPr>
              <a:t>部件各部分要求在同一时间</a:t>
            </a:r>
          </a:p>
          <a:p>
            <a:pPr eaLnBrk="1" hangingPunct="1">
              <a:buFontTx/>
              <a:buNone/>
            </a:pPr>
            <a:r>
              <a:rPr lang="zh-CN" altLang="en-US" sz="2400" b="1">
                <a:solidFill>
                  <a:schemeClr val="bg2"/>
                </a:solidFill>
                <a:sym typeface="Wingdings 2" pitchFamily="18" charset="2"/>
              </a:rPr>
              <a:t>                       完成 </a:t>
            </a:r>
            <a:r>
              <a:rPr lang="en-US" altLang="zh-CN" sz="2400" b="1">
                <a:solidFill>
                  <a:schemeClr val="bg2"/>
                </a:solidFill>
                <a:sym typeface="Wingdings 2" pitchFamily="18" charset="2"/>
              </a:rPr>
              <a:t>(</a:t>
            </a:r>
            <a:r>
              <a:rPr lang="zh-CN" altLang="en-US" sz="2400" b="1">
                <a:solidFill>
                  <a:schemeClr val="bg2"/>
                </a:solidFill>
                <a:sym typeface="Wingdings 2" pitchFamily="18" charset="2"/>
              </a:rPr>
              <a:t>例如</a:t>
            </a:r>
            <a:r>
              <a:rPr lang="en-US" altLang="zh-CN" sz="2400" b="1">
                <a:solidFill>
                  <a:schemeClr val="bg2"/>
                </a:solidFill>
                <a:sym typeface="Wingdings 2" pitchFamily="18" charset="2"/>
              </a:rPr>
              <a:t>:</a:t>
            </a:r>
            <a:r>
              <a:rPr lang="zh-CN" altLang="en-US" sz="2400" b="1">
                <a:sym typeface="Wingdings 2" pitchFamily="18" charset="2"/>
              </a:rPr>
              <a:t>一个初始化模块可能包含</a:t>
            </a:r>
            <a:r>
              <a:rPr lang="zh-CN" altLang="en-US" sz="2400" b="1">
                <a:latin typeface="Times New Roman" pitchFamily="18" charset="0"/>
                <a:sym typeface="Wingdings 2" pitchFamily="18" charset="2"/>
              </a:rPr>
              <a:t>“</a:t>
            </a:r>
            <a:r>
              <a:rPr lang="zh-CN" altLang="en-US" sz="2400" b="1">
                <a:sym typeface="Wingdings 2" pitchFamily="18" charset="2"/>
              </a:rPr>
              <a:t>为变量</a:t>
            </a:r>
          </a:p>
          <a:p>
            <a:pPr eaLnBrk="1" hangingPunct="1">
              <a:buFontTx/>
              <a:buNone/>
            </a:pPr>
            <a:r>
              <a:rPr lang="zh-CN" altLang="en-US" sz="2400" b="1">
                <a:sym typeface="Wingdings 2" pitchFamily="18" charset="2"/>
              </a:rPr>
              <a:t>                       赋初值</a:t>
            </a:r>
            <a:r>
              <a:rPr lang="zh-CN" altLang="en-US" sz="2400" b="1">
                <a:latin typeface="Times New Roman" pitchFamily="18" charset="0"/>
                <a:sym typeface="Wingdings 2" pitchFamily="18" charset="2"/>
              </a:rPr>
              <a:t>”</a:t>
            </a:r>
            <a:r>
              <a:rPr lang="zh-CN" altLang="en-US" sz="2400" b="1">
                <a:sym typeface="Wingdings 2" pitchFamily="18" charset="2"/>
              </a:rPr>
              <a:t>、</a:t>
            </a:r>
            <a:r>
              <a:rPr lang="zh-CN" altLang="en-US" sz="2400" b="1">
                <a:latin typeface="Times New Roman" pitchFamily="18" charset="0"/>
                <a:sym typeface="Wingdings 2" pitchFamily="18" charset="2"/>
              </a:rPr>
              <a:t>“</a:t>
            </a:r>
            <a:r>
              <a:rPr lang="zh-CN" altLang="en-US" sz="2400" b="1">
                <a:sym typeface="Wingdings 2" pitchFamily="18" charset="2"/>
              </a:rPr>
              <a:t>打开某个文件</a:t>
            </a:r>
            <a:r>
              <a:rPr lang="zh-CN" altLang="en-US" sz="2400" b="1">
                <a:latin typeface="Times New Roman" pitchFamily="18" charset="0"/>
                <a:sym typeface="Wingdings 2" pitchFamily="18" charset="2"/>
              </a:rPr>
              <a:t>”</a:t>
            </a:r>
            <a:r>
              <a:rPr lang="zh-CN" altLang="en-US" sz="2400" b="1">
                <a:sym typeface="Wingdings 2" pitchFamily="18" charset="2"/>
              </a:rPr>
              <a:t>等为正式处理作</a:t>
            </a:r>
            <a:endParaRPr lang="en-US" altLang="zh-CN" sz="2400" b="1">
              <a:sym typeface="Wingdings 2" pitchFamily="18" charset="2"/>
            </a:endParaRPr>
          </a:p>
          <a:p>
            <a:pPr eaLnBrk="1" hangingPunct="1">
              <a:buFontTx/>
              <a:buNone/>
            </a:pPr>
            <a:r>
              <a:rPr lang="en-US" altLang="zh-CN" sz="2400" b="1">
                <a:sym typeface="Wingdings 2" pitchFamily="18" charset="2"/>
              </a:rPr>
              <a:t>                       </a:t>
            </a:r>
            <a:r>
              <a:rPr lang="zh-CN" altLang="en-US" sz="2400" b="1">
                <a:sym typeface="Wingdings 2" pitchFamily="18" charset="2"/>
              </a:rPr>
              <a:t>准备的功能。由于要求它们在同一时间内执行，</a:t>
            </a:r>
          </a:p>
          <a:p>
            <a:pPr eaLnBrk="1" hangingPunct="1">
              <a:buFontTx/>
              <a:buNone/>
            </a:pPr>
            <a:r>
              <a:rPr lang="zh-CN" altLang="en-US" sz="2400" b="1">
                <a:sym typeface="Wingdings 2" pitchFamily="18" charset="2"/>
              </a:rPr>
              <a:t>                       故称为时间性内聚。</a:t>
            </a:r>
            <a:r>
              <a:rPr lang="en-US" altLang="zh-CN" sz="2400" b="1">
                <a:solidFill>
                  <a:schemeClr val="bg2"/>
                </a:solidFill>
                <a:sym typeface="Wingdings 2" pitchFamily="18" charset="2"/>
              </a:rPr>
              <a:t>)</a:t>
            </a:r>
          </a:p>
          <a:p>
            <a:pPr eaLnBrk="1" hangingPunct="1">
              <a:buFontTx/>
              <a:buNone/>
            </a:pPr>
            <a:endParaRPr lang="en-US" altLang="zh-CN" sz="2400" b="1">
              <a:solidFill>
                <a:schemeClr val="bg2"/>
              </a:solidFill>
              <a:sym typeface="Wingdings 2" pitchFamily="18" charset="2"/>
            </a:endParaRPr>
          </a:p>
        </p:txBody>
      </p:sp>
      <p:sp>
        <p:nvSpPr>
          <p:cNvPr id="49157" name="Text Box 4"/>
          <p:cNvSpPr txBox="1">
            <a:spLocks noChangeArrowheads="1"/>
          </p:cNvSpPr>
          <p:nvPr/>
        </p:nvSpPr>
        <p:spPr bwMode="auto">
          <a:xfrm>
            <a:off x="804863" y="2205038"/>
            <a:ext cx="2038350" cy="482600"/>
          </a:xfrm>
          <a:prstGeom prst="rect">
            <a:avLst/>
          </a:prstGeom>
          <a:solidFill>
            <a:srgbClr val="CCFFCC"/>
          </a:solidFill>
          <a:ln w="25400">
            <a:solidFill>
              <a:srgbClr val="800000"/>
            </a:solidFill>
            <a:miter lim="800000"/>
            <a:headEnd/>
            <a:tailEnd/>
          </a:ln>
        </p:spPr>
        <p:txBody>
          <a:bodyPr wrap="none">
            <a:spAutoFit/>
          </a:bodyPr>
          <a:lstStyle/>
          <a:p>
            <a:r>
              <a:rPr lang="zh-CN" altLang="en-US"/>
              <a:t>输入全班成绩</a:t>
            </a:r>
          </a:p>
        </p:txBody>
      </p:sp>
      <p:sp>
        <p:nvSpPr>
          <p:cNvPr id="49158" name="Text Box 5"/>
          <p:cNvSpPr txBox="1">
            <a:spLocks noChangeArrowheads="1"/>
          </p:cNvSpPr>
          <p:nvPr/>
        </p:nvSpPr>
        <p:spPr bwMode="auto">
          <a:xfrm>
            <a:off x="3767138" y="2224088"/>
            <a:ext cx="2038350" cy="1212850"/>
          </a:xfrm>
          <a:prstGeom prst="rect">
            <a:avLst/>
          </a:prstGeom>
          <a:solidFill>
            <a:srgbClr val="CCFFCC"/>
          </a:solidFill>
          <a:ln w="25400">
            <a:solidFill>
              <a:srgbClr val="800000"/>
            </a:solidFill>
            <a:miter lim="800000"/>
            <a:headEnd/>
            <a:tailEnd/>
          </a:ln>
        </p:spPr>
        <p:txBody>
          <a:bodyPr wrap="none">
            <a:spAutoFit/>
          </a:bodyPr>
          <a:lstStyle/>
          <a:p>
            <a:r>
              <a:rPr lang="zh-CN" altLang="en-US"/>
              <a:t>计算的过程</a:t>
            </a:r>
            <a:r>
              <a:rPr lang="en-US" altLang="zh-CN"/>
              <a:t>:</a:t>
            </a:r>
          </a:p>
          <a:p>
            <a:r>
              <a:rPr lang="zh-CN" altLang="en-US"/>
              <a:t>计算平均成绩</a:t>
            </a:r>
          </a:p>
          <a:p>
            <a:r>
              <a:rPr lang="zh-CN" altLang="en-US"/>
              <a:t>查找最高成绩</a:t>
            </a:r>
          </a:p>
        </p:txBody>
      </p:sp>
      <p:sp>
        <p:nvSpPr>
          <p:cNvPr id="49159" name="Text Box 6"/>
          <p:cNvSpPr txBox="1">
            <a:spLocks noChangeArrowheads="1"/>
          </p:cNvSpPr>
          <p:nvPr/>
        </p:nvSpPr>
        <p:spPr bwMode="auto">
          <a:xfrm>
            <a:off x="6743700" y="2205038"/>
            <a:ext cx="1428750" cy="482600"/>
          </a:xfrm>
          <a:prstGeom prst="rect">
            <a:avLst/>
          </a:prstGeom>
          <a:solidFill>
            <a:srgbClr val="CCFFCC"/>
          </a:solidFill>
          <a:ln w="25400">
            <a:solidFill>
              <a:srgbClr val="800000"/>
            </a:solidFill>
            <a:miter lim="800000"/>
            <a:headEnd/>
            <a:tailEnd/>
          </a:ln>
        </p:spPr>
        <p:txBody>
          <a:bodyPr wrap="none">
            <a:spAutoFit/>
          </a:bodyPr>
          <a:lstStyle/>
          <a:p>
            <a:r>
              <a:rPr lang="zh-CN" altLang="en-US"/>
              <a:t>输出结果</a:t>
            </a:r>
          </a:p>
        </p:txBody>
      </p:sp>
      <p:sp>
        <p:nvSpPr>
          <p:cNvPr id="49160" name="Line 7"/>
          <p:cNvSpPr>
            <a:spLocks noChangeShapeType="1"/>
          </p:cNvSpPr>
          <p:nvPr/>
        </p:nvSpPr>
        <p:spPr bwMode="auto">
          <a:xfrm>
            <a:off x="2843213" y="2420938"/>
            <a:ext cx="936625" cy="0"/>
          </a:xfrm>
          <a:prstGeom prst="line">
            <a:avLst/>
          </a:prstGeom>
          <a:noFill/>
          <a:ln w="31750">
            <a:solidFill>
              <a:schemeClr val="tx1"/>
            </a:solidFill>
            <a:round/>
            <a:headEnd/>
            <a:tailEnd type="triangle" w="med" len="med"/>
          </a:ln>
        </p:spPr>
        <p:txBody>
          <a:bodyPr wrap="none" anchor="ctr"/>
          <a:lstStyle/>
          <a:p>
            <a:endParaRPr lang="zh-CN" altLang="en-US"/>
          </a:p>
        </p:txBody>
      </p:sp>
      <p:sp>
        <p:nvSpPr>
          <p:cNvPr id="49161" name="Line 8"/>
          <p:cNvSpPr>
            <a:spLocks noChangeShapeType="1"/>
          </p:cNvSpPr>
          <p:nvPr/>
        </p:nvSpPr>
        <p:spPr bwMode="auto">
          <a:xfrm>
            <a:off x="5795963" y="2420938"/>
            <a:ext cx="936625" cy="0"/>
          </a:xfrm>
          <a:prstGeom prst="line">
            <a:avLst/>
          </a:prstGeom>
          <a:noFill/>
          <a:ln w="31750">
            <a:solidFill>
              <a:schemeClr val="tx1"/>
            </a:solidFill>
            <a:round/>
            <a:headEnd/>
            <a:tailEnd type="triangle" w="med" len="med"/>
          </a:ln>
        </p:spPr>
        <p:txBody>
          <a:bodyPr wrap="none" anchor="ct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fld id="{575BD1EC-8772-4CFB-B738-CBAC24032D25}" type="slidenum">
              <a:rPr lang="en-US" altLang="zh-CN" smtClean="0">
                <a:ea typeface="宋体" charset="-122"/>
              </a:rPr>
              <a:pPr/>
              <a:t>55</a:t>
            </a:fld>
            <a:endParaRPr lang="en-US" altLang="zh-CN">
              <a:ea typeface="宋体" charset="-122"/>
            </a:endParaRPr>
          </a:p>
        </p:txBody>
      </p:sp>
      <p:sp>
        <p:nvSpPr>
          <p:cNvPr id="50179" name="Rectangle 2"/>
          <p:cNvSpPr>
            <a:spLocks noGrp="1" noChangeArrowheads="1"/>
          </p:cNvSpPr>
          <p:nvPr>
            <p:ph type="title"/>
          </p:nvPr>
        </p:nvSpPr>
        <p:spPr/>
        <p:txBody>
          <a:bodyPr/>
          <a:lstStyle/>
          <a:p>
            <a:pPr eaLnBrk="1" hangingPunct="1"/>
            <a:r>
              <a:rPr lang="en-US" altLang="zh-CN" sz="3200"/>
              <a:t>    Chapter 5  Designing the System</a:t>
            </a:r>
          </a:p>
        </p:txBody>
      </p:sp>
      <p:sp>
        <p:nvSpPr>
          <p:cNvPr id="5018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t>       </a:t>
            </a:r>
            <a:r>
              <a:rPr lang="en-US" altLang="zh-CN" sz="2400" b="1" u="sng" dirty="0">
                <a:solidFill>
                  <a:srgbClr val="FF0066"/>
                </a:solidFill>
              </a:rPr>
              <a:t>procedural</a:t>
            </a:r>
            <a:r>
              <a:rPr lang="zh-CN" altLang="en-US" sz="2400" b="1" dirty="0">
                <a:solidFill>
                  <a:schemeClr val="bg2"/>
                </a:solidFill>
              </a:rPr>
              <a:t>（过程性</a:t>
            </a:r>
            <a:r>
              <a:rPr lang="zh-CN" altLang="en-US" sz="2400" b="1" dirty="0">
                <a:solidFill>
                  <a:schemeClr val="bg2"/>
                </a:solidFill>
                <a:sym typeface="Wingdings 2" pitchFamily="18" charset="2"/>
              </a:rPr>
              <a:t>内聚</a:t>
            </a:r>
            <a:r>
              <a:rPr lang="zh-CN" altLang="en-US" sz="2400" b="1" dirty="0">
                <a:solidFill>
                  <a:schemeClr val="bg2"/>
                </a:solidFill>
              </a:rPr>
              <a:t>）：</a:t>
            </a:r>
            <a:r>
              <a:rPr lang="zh-CN" altLang="en-US" sz="2000" b="1" dirty="0">
                <a:solidFill>
                  <a:schemeClr val="bg2"/>
                </a:solidFill>
                <a:sym typeface="Wingdings 2" pitchFamily="18" charset="2"/>
              </a:rPr>
              <a:t>各部分有特定次序</a:t>
            </a:r>
            <a:r>
              <a:rPr lang="zh-CN" altLang="en-US" sz="2000" b="1" dirty="0">
                <a:sym typeface="Wingdings 2" pitchFamily="18" charset="2"/>
              </a:rPr>
              <a:t>。</a:t>
            </a:r>
            <a:endParaRPr lang="en-US" altLang="zh-CN" sz="2000" b="1" dirty="0"/>
          </a:p>
          <a:p>
            <a:pPr eaLnBrk="1" hangingPunct="1">
              <a:buFontTx/>
              <a:buNone/>
            </a:pPr>
            <a:endParaRPr lang="en-US" altLang="zh-CN" sz="2000" b="1" dirty="0"/>
          </a:p>
          <a:p>
            <a:pPr eaLnBrk="1" hangingPunct="1">
              <a:buFontTx/>
              <a:buNone/>
            </a:pPr>
            <a:endParaRPr lang="en-US" altLang="zh-CN" sz="2400" b="1" dirty="0"/>
          </a:p>
          <a:p>
            <a:pPr eaLnBrk="1" hangingPunct="1">
              <a:buFontTx/>
              <a:buNone/>
            </a:pPr>
            <a:endParaRPr lang="en-US" altLang="zh-CN" sz="2400" b="1" dirty="0"/>
          </a:p>
          <a:p>
            <a:pPr eaLnBrk="1" hangingPunct="1">
              <a:buFontTx/>
              <a:buNone/>
            </a:pPr>
            <a:r>
              <a:rPr lang="en-US" altLang="zh-CN" sz="2400" b="1" dirty="0"/>
              <a:t>       </a:t>
            </a:r>
            <a:r>
              <a:rPr lang="en-US" altLang="zh-CN" sz="2400" b="1" u="sng" dirty="0">
                <a:solidFill>
                  <a:srgbClr val="FF0066"/>
                </a:solidFill>
              </a:rPr>
              <a:t>communicational</a:t>
            </a:r>
            <a:r>
              <a:rPr lang="zh-CN" altLang="en-US" sz="2400" b="1" dirty="0">
                <a:solidFill>
                  <a:schemeClr val="bg2"/>
                </a:solidFill>
              </a:rPr>
              <a:t>（通讯性</a:t>
            </a:r>
            <a:r>
              <a:rPr lang="zh-CN" altLang="en-US" sz="2400" b="1" dirty="0">
                <a:solidFill>
                  <a:schemeClr val="bg2"/>
                </a:solidFill>
                <a:sym typeface="Wingdings 2" pitchFamily="18" charset="2"/>
              </a:rPr>
              <a:t>内聚</a:t>
            </a:r>
            <a:r>
              <a:rPr lang="zh-CN" altLang="en-US" sz="2400" b="1" dirty="0">
                <a:solidFill>
                  <a:schemeClr val="bg2"/>
                </a:solidFill>
              </a:rPr>
              <a:t>）：</a:t>
            </a:r>
            <a:r>
              <a:rPr lang="zh-CN" altLang="en-US" sz="2000" b="1" dirty="0">
                <a:solidFill>
                  <a:schemeClr val="bg2"/>
                </a:solidFill>
                <a:sym typeface="Wingdings 2" pitchFamily="18" charset="2"/>
              </a:rPr>
              <a:t>各个部分访问共享数据</a:t>
            </a:r>
            <a:endParaRPr lang="en-US" altLang="zh-CN" sz="2000" b="1" dirty="0">
              <a:solidFill>
                <a:schemeClr val="bg2"/>
              </a:solidFill>
              <a:sym typeface="Wingdings 2" pitchFamily="18" charset="2"/>
            </a:endParaRPr>
          </a:p>
          <a:p>
            <a:pPr eaLnBrk="1" hangingPunct="1">
              <a:buFontTx/>
              <a:buNone/>
            </a:pPr>
            <a:r>
              <a:rPr lang="en-US" altLang="zh-CN" sz="2000" b="1" dirty="0">
                <a:solidFill>
                  <a:schemeClr val="bg2"/>
                </a:solidFill>
                <a:sym typeface="Wingdings 2" pitchFamily="18" charset="2"/>
              </a:rPr>
              <a:t>                                               </a:t>
            </a:r>
            <a:r>
              <a:rPr lang="zh-CN" altLang="en-US" sz="2000" b="1" dirty="0">
                <a:solidFill>
                  <a:schemeClr val="bg2"/>
                </a:solidFill>
                <a:sym typeface="Wingdings 2" pitchFamily="18" charset="2"/>
              </a:rPr>
              <a:t>（或私有共享，或远程共享等等）</a:t>
            </a:r>
            <a:endParaRPr lang="zh-CN" altLang="en-US" sz="2000" b="1" dirty="0">
              <a:solidFill>
                <a:schemeClr val="bg2"/>
              </a:solidFill>
            </a:endParaRPr>
          </a:p>
          <a:p>
            <a:pPr eaLnBrk="1" hangingPunct="1">
              <a:buFontTx/>
              <a:buNone/>
            </a:pPr>
            <a:r>
              <a:rPr lang="zh-CN" altLang="en-US" sz="2400" b="1" dirty="0"/>
              <a:t>       </a:t>
            </a:r>
            <a:r>
              <a:rPr lang="en-US" altLang="zh-CN" sz="2400" b="1" u="sng" dirty="0">
                <a:solidFill>
                  <a:srgbClr val="FF0066"/>
                </a:solidFill>
              </a:rPr>
              <a:t>sequential</a:t>
            </a:r>
            <a:r>
              <a:rPr lang="zh-CN" altLang="en-US" sz="2400" b="1" dirty="0">
                <a:solidFill>
                  <a:schemeClr val="bg2"/>
                </a:solidFill>
              </a:rPr>
              <a:t>（顺序性</a:t>
            </a:r>
            <a:r>
              <a:rPr lang="zh-CN" altLang="en-US" sz="2400" b="1" dirty="0">
                <a:solidFill>
                  <a:schemeClr val="bg2"/>
                </a:solidFill>
                <a:sym typeface="Wingdings 2" pitchFamily="18" charset="2"/>
              </a:rPr>
              <a:t>内聚</a:t>
            </a:r>
            <a:r>
              <a:rPr lang="zh-CN" altLang="en-US" sz="2400" b="1" dirty="0">
                <a:solidFill>
                  <a:schemeClr val="bg2"/>
                </a:solidFill>
              </a:rPr>
              <a:t>）：</a:t>
            </a:r>
            <a:r>
              <a:rPr lang="zh-CN" altLang="en-US" sz="2000" b="1" dirty="0">
                <a:solidFill>
                  <a:schemeClr val="bg2"/>
                </a:solidFill>
                <a:sym typeface="Wingdings 2" pitchFamily="18" charset="2"/>
              </a:rPr>
              <a:t>各部分有输入输出关系</a:t>
            </a:r>
            <a:r>
              <a:rPr lang="zh-CN" altLang="en-US" sz="2000" b="1" dirty="0">
                <a:sym typeface="Wingdings 2" pitchFamily="18" charset="2"/>
              </a:rPr>
              <a:t>。</a:t>
            </a:r>
            <a:endParaRPr lang="en-US" altLang="zh-CN" sz="2000" b="1" dirty="0"/>
          </a:p>
          <a:p>
            <a:pPr eaLnBrk="1" hangingPunct="1">
              <a:buFontTx/>
              <a:buNone/>
            </a:pPr>
            <a:r>
              <a:rPr lang="en-US" altLang="zh-CN" sz="2400" b="1" dirty="0"/>
              <a:t>       </a:t>
            </a:r>
            <a:r>
              <a:rPr lang="en-US" altLang="zh-CN" sz="2400" b="1" u="sng" dirty="0">
                <a:solidFill>
                  <a:srgbClr val="FF0066"/>
                </a:solidFill>
              </a:rPr>
              <a:t>functional</a:t>
            </a:r>
            <a:r>
              <a:rPr lang="zh-CN" altLang="en-US" sz="2400" b="1" dirty="0">
                <a:solidFill>
                  <a:schemeClr val="bg2"/>
                </a:solidFill>
              </a:rPr>
              <a:t>（功能性</a:t>
            </a:r>
            <a:r>
              <a:rPr lang="zh-CN" altLang="en-US" sz="2400" b="1" dirty="0">
                <a:solidFill>
                  <a:schemeClr val="bg2"/>
                </a:solidFill>
                <a:sym typeface="Wingdings 2" pitchFamily="18" charset="2"/>
              </a:rPr>
              <a:t>内聚</a:t>
            </a:r>
            <a:r>
              <a:rPr lang="zh-CN" altLang="en-US" sz="2400" b="1" dirty="0">
                <a:solidFill>
                  <a:schemeClr val="bg2"/>
                </a:solidFill>
              </a:rPr>
              <a:t>）：</a:t>
            </a:r>
            <a:r>
              <a:rPr lang="zh-CN" altLang="en-US" sz="2400" b="1" dirty="0">
                <a:solidFill>
                  <a:schemeClr val="bg2"/>
                </a:solidFill>
                <a:sym typeface="Wingdings 2" pitchFamily="18" charset="2"/>
              </a:rPr>
              <a:t>各部分组成</a:t>
            </a:r>
            <a:r>
              <a:rPr lang="zh-CN" altLang="en-US" sz="2400" b="1" u="sng" dirty="0">
                <a:solidFill>
                  <a:srgbClr val="0000FF"/>
                </a:solidFill>
                <a:sym typeface="Wingdings 2" pitchFamily="18" charset="2"/>
              </a:rPr>
              <a:t>单一功能</a:t>
            </a:r>
            <a:endParaRPr lang="zh-CN" altLang="en-US" sz="2400" b="1" u="sng" dirty="0">
              <a:solidFill>
                <a:srgbClr val="0000FF"/>
              </a:solidFill>
            </a:endParaRPr>
          </a:p>
          <a:p>
            <a:pPr eaLnBrk="1" hangingPunct="1">
              <a:buFontTx/>
              <a:buNone/>
            </a:pPr>
            <a:r>
              <a:rPr lang="zh-CN" altLang="en-US" sz="2400" b="1" dirty="0"/>
              <a:t>   </a:t>
            </a:r>
            <a:r>
              <a:rPr lang="en-US" altLang="zh-CN" sz="2400" b="1" dirty="0"/>
              <a:t>C: </a:t>
            </a:r>
            <a:r>
              <a:rPr lang="en-US" altLang="zh-CN" sz="2400" b="1" u="sng" dirty="0">
                <a:solidFill>
                  <a:srgbClr val="0000FF"/>
                </a:solidFill>
              </a:rPr>
              <a:t>OOD----with high cohesion</a:t>
            </a:r>
            <a:r>
              <a:rPr lang="en-US" altLang="zh-CN" sz="2400" b="1" dirty="0"/>
              <a:t> (P253)</a:t>
            </a:r>
          </a:p>
          <a:p>
            <a:pPr eaLnBrk="1" hangingPunct="1">
              <a:buFontTx/>
              <a:buNone/>
            </a:pPr>
            <a:r>
              <a:rPr lang="en-US" altLang="zh-CN" sz="2400" b="1" dirty="0"/>
              <a:t>   D: purpose(in design)</a:t>
            </a:r>
            <a:r>
              <a:rPr lang="en-US" altLang="zh-CN" sz="2400" b="1" dirty="0">
                <a:latin typeface="Times New Roman" pitchFamily="18" charset="0"/>
              </a:rPr>
              <a:t>—</a:t>
            </a:r>
            <a:r>
              <a:rPr lang="en-US" altLang="zh-CN" sz="2400" b="1" dirty="0"/>
              <a:t>pursue high cohesion (but we </a:t>
            </a:r>
          </a:p>
          <a:p>
            <a:pPr eaLnBrk="1" hangingPunct="1">
              <a:buFontTx/>
              <a:buNone/>
            </a:pPr>
            <a:r>
              <a:rPr lang="en-US" altLang="zh-CN" sz="2400" b="1" dirty="0"/>
              <a:t>        can</a:t>
            </a:r>
            <a:r>
              <a:rPr lang="en-US" altLang="zh-CN" sz="2400" b="1" dirty="0">
                <a:latin typeface="Times New Roman" pitchFamily="18" charset="0"/>
              </a:rPr>
              <a:t>’</a:t>
            </a:r>
            <a:r>
              <a:rPr lang="en-US" altLang="zh-CN" sz="2400" b="1" dirty="0"/>
              <a:t>t forbid using the low cohesive components)</a:t>
            </a:r>
          </a:p>
          <a:p>
            <a:pPr eaLnBrk="1" hangingPunct="1">
              <a:buFontTx/>
              <a:buNone/>
            </a:pPr>
            <a:r>
              <a:rPr lang="en-US" altLang="zh-CN" sz="2400" b="1" dirty="0"/>
              <a:t>   E: </a:t>
            </a:r>
            <a:r>
              <a:rPr lang="zh-CN" altLang="en-US" sz="2400" b="1" dirty="0"/>
              <a:t>内聚度和耦合度的度量是设计质量测度的重要指标之一。</a:t>
            </a:r>
            <a:endParaRPr lang="en-US" altLang="zh-CN" sz="2400" b="1" dirty="0"/>
          </a:p>
        </p:txBody>
      </p:sp>
      <p:grpSp>
        <p:nvGrpSpPr>
          <p:cNvPr id="2" name="Group 4"/>
          <p:cNvGrpSpPr>
            <a:grpSpLocks/>
          </p:cNvGrpSpPr>
          <p:nvPr/>
        </p:nvGrpSpPr>
        <p:grpSpPr bwMode="auto">
          <a:xfrm>
            <a:off x="2555875" y="2205038"/>
            <a:ext cx="5040313" cy="1223962"/>
            <a:chOff x="2709" y="14397"/>
            <a:chExt cx="4422" cy="964"/>
          </a:xfrm>
        </p:grpSpPr>
        <p:grpSp>
          <p:nvGrpSpPr>
            <p:cNvPr id="50182" name="Group 5"/>
            <p:cNvGrpSpPr>
              <a:grpSpLocks/>
            </p:cNvGrpSpPr>
            <p:nvPr/>
          </p:nvGrpSpPr>
          <p:grpSpPr bwMode="auto">
            <a:xfrm>
              <a:off x="2835" y="14493"/>
              <a:ext cx="850" cy="794"/>
              <a:chOff x="3024" y="14436"/>
              <a:chExt cx="840" cy="780"/>
            </a:xfrm>
          </p:grpSpPr>
          <p:sp>
            <p:nvSpPr>
              <p:cNvPr id="50192" name="Text Box 6"/>
              <p:cNvSpPr txBox="1">
                <a:spLocks noChangeArrowheads="1"/>
              </p:cNvSpPr>
              <p:nvPr/>
            </p:nvSpPr>
            <p:spPr bwMode="auto">
              <a:xfrm>
                <a:off x="3024" y="14550"/>
                <a:ext cx="833" cy="510"/>
              </a:xfrm>
              <a:prstGeom prst="rect">
                <a:avLst/>
              </a:prstGeom>
              <a:noFill/>
              <a:ln w="9525">
                <a:noFill/>
                <a:miter lim="800000"/>
                <a:headEnd/>
                <a:tailEnd/>
              </a:ln>
            </p:spPr>
            <p:txBody>
              <a:bodyPr lIns="18000" tIns="10800" rIns="18000" bIns="10800"/>
              <a:lstStyle/>
              <a:p>
                <a:pPr>
                  <a:lnSpc>
                    <a:spcPct val="105000"/>
                  </a:lnSpc>
                </a:pPr>
                <a:r>
                  <a:rPr lang="en-US" altLang="zh-CN" sz="1800" b="1">
                    <a:latin typeface="Times New Roman" pitchFamily="18" charset="0"/>
                  </a:rPr>
                  <a:t>enter data</a:t>
                </a:r>
              </a:p>
            </p:txBody>
          </p:sp>
          <p:sp>
            <p:nvSpPr>
              <p:cNvPr id="50193" name="Oval 7"/>
              <p:cNvSpPr>
                <a:spLocks noChangeArrowheads="1"/>
              </p:cNvSpPr>
              <p:nvPr/>
            </p:nvSpPr>
            <p:spPr bwMode="auto">
              <a:xfrm>
                <a:off x="3024" y="14436"/>
                <a:ext cx="840" cy="780"/>
              </a:xfrm>
              <a:prstGeom prst="ellipse">
                <a:avLst/>
              </a:prstGeom>
              <a:noFill/>
              <a:ln w="15875">
                <a:solidFill>
                  <a:srgbClr val="000000"/>
                </a:solidFill>
                <a:round/>
                <a:headEnd/>
                <a:tailEnd/>
              </a:ln>
            </p:spPr>
            <p:txBody>
              <a:bodyPr/>
              <a:lstStyle/>
              <a:p>
                <a:endParaRPr lang="zh-CN" altLang="en-US"/>
              </a:p>
            </p:txBody>
          </p:sp>
        </p:grpSp>
        <p:grpSp>
          <p:nvGrpSpPr>
            <p:cNvPr id="50183" name="Group 8"/>
            <p:cNvGrpSpPr>
              <a:grpSpLocks/>
            </p:cNvGrpSpPr>
            <p:nvPr/>
          </p:nvGrpSpPr>
          <p:grpSpPr bwMode="auto">
            <a:xfrm>
              <a:off x="4253" y="14493"/>
              <a:ext cx="850" cy="780"/>
              <a:chOff x="3024" y="14436"/>
              <a:chExt cx="840" cy="780"/>
            </a:xfrm>
          </p:grpSpPr>
          <p:sp>
            <p:nvSpPr>
              <p:cNvPr id="50190" name="Text Box 9"/>
              <p:cNvSpPr txBox="1">
                <a:spLocks noChangeArrowheads="1"/>
              </p:cNvSpPr>
              <p:nvPr/>
            </p:nvSpPr>
            <p:spPr bwMode="auto">
              <a:xfrm>
                <a:off x="3024" y="14550"/>
                <a:ext cx="833" cy="510"/>
              </a:xfrm>
              <a:prstGeom prst="rect">
                <a:avLst/>
              </a:prstGeom>
              <a:noFill/>
              <a:ln w="9525">
                <a:noFill/>
                <a:miter lim="800000"/>
                <a:headEnd/>
                <a:tailEnd/>
              </a:ln>
            </p:spPr>
            <p:txBody>
              <a:bodyPr lIns="18000" tIns="10800" rIns="18000" bIns="10800"/>
              <a:lstStyle/>
              <a:p>
                <a:pPr>
                  <a:lnSpc>
                    <a:spcPct val="110000"/>
                  </a:lnSpc>
                </a:pPr>
                <a:r>
                  <a:rPr lang="en-US" altLang="zh-CN" sz="1800" b="1">
                    <a:latin typeface="Times New Roman" pitchFamily="18" charset="0"/>
                  </a:rPr>
                  <a:t>check data</a:t>
                </a:r>
              </a:p>
            </p:txBody>
          </p:sp>
          <p:sp>
            <p:nvSpPr>
              <p:cNvPr id="50191" name="Oval 10"/>
              <p:cNvSpPr>
                <a:spLocks noChangeArrowheads="1"/>
              </p:cNvSpPr>
              <p:nvPr/>
            </p:nvSpPr>
            <p:spPr bwMode="auto">
              <a:xfrm>
                <a:off x="3024" y="14436"/>
                <a:ext cx="840" cy="780"/>
              </a:xfrm>
              <a:prstGeom prst="ellipse">
                <a:avLst/>
              </a:prstGeom>
              <a:noFill/>
              <a:ln w="15875">
                <a:solidFill>
                  <a:srgbClr val="000000"/>
                </a:solidFill>
                <a:round/>
                <a:headEnd/>
                <a:tailEnd/>
              </a:ln>
            </p:spPr>
            <p:txBody>
              <a:bodyPr/>
              <a:lstStyle/>
              <a:p>
                <a:endParaRPr lang="zh-CN" altLang="en-US"/>
              </a:p>
            </p:txBody>
          </p:sp>
        </p:grpSp>
        <p:sp>
          <p:nvSpPr>
            <p:cNvPr id="50184" name="Line 11"/>
            <p:cNvSpPr>
              <a:spLocks noChangeShapeType="1"/>
            </p:cNvSpPr>
            <p:nvPr/>
          </p:nvSpPr>
          <p:spPr bwMode="auto">
            <a:xfrm>
              <a:off x="3686" y="14890"/>
              <a:ext cx="567" cy="0"/>
            </a:xfrm>
            <a:prstGeom prst="line">
              <a:avLst/>
            </a:prstGeom>
            <a:noFill/>
            <a:ln w="15875">
              <a:solidFill>
                <a:srgbClr val="000000"/>
              </a:solidFill>
              <a:round/>
              <a:headEnd/>
              <a:tailEnd type="arrow" w="sm" len="sm"/>
            </a:ln>
          </p:spPr>
          <p:txBody>
            <a:bodyPr/>
            <a:lstStyle/>
            <a:p>
              <a:endParaRPr lang="zh-CN" altLang="en-US"/>
            </a:p>
          </p:txBody>
        </p:sp>
        <p:sp>
          <p:nvSpPr>
            <p:cNvPr id="50185" name="Line 12"/>
            <p:cNvSpPr>
              <a:spLocks noChangeShapeType="1"/>
            </p:cNvSpPr>
            <p:nvPr/>
          </p:nvSpPr>
          <p:spPr bwMode="auto">
            <a:xfrm>
              <a:off x="5103" y="14890"/>
              <a:ext cx="567" cy="0"/>
            </a:xfrm>
            <a:prstGeom prst="line">
              <a:avLst/>
            </a:prstGeom>
            <a:noFill/>
            <a:ln w="15875">
              <a:solidFill>
                <a:srgbClr val="000000"/>
              </a:solidFill>
              <a:round/>
              <a:headEnd/>
              <a:tailEnd type="arrow" w="sm" len="sm"/>
            </a:ln>
          </p:spPr>
          <p:txBody>
            <a:bodyPr/>
            <a:lstStyle/>
            <a:p>
              <a:endParaRPr lang="zh-CN" altLang="en-US"/>
            </a:p>
          </p:txBody>
        </p:sp>
        <p:grpSp>
          <p:nvGrpSpPr>
            <p:cNvPr id="50186" name="Group 13"/>
            <p:cNvGrpSpPr>
              <a:grpSpLocks/>
            </p:cNvGrpSpPr>
            <p:nvPr/>
          </p:nvGrpSpPr>
          <p:grpSpPr bwMode="auto">
            <a:xfrm>
              <a:off x="5670" y="14493"/>
              <a:ext cx="1361" cy="794"/>
              <a:chOff x="3024" y="14436"/>
              <a:chExt cx="840" cy="780"/>
            </a:xfrm>
          </p:grpSpPr>
          <p:sp>
            <p:nvSpPr>
              <p:cNvPr id="50188" name="Text Box 14"/>
              <p:cNvSpPr txBox="1">
                <a:spLocks noChangeArrowheads="1"/>
              </p:cNvSpPr>
              <p:nvPr/>
            </p:nvSpPr>
            <p:spPr bwMode="auto">
              <a:xfrm>
                <a:off x="3024" y="14550"/>
                <a:ext cx="833" cy="510"/>
              </a:xfrm>
              <a:prstGeom prst="rect">
                <a:avLst/>
              </a:prstGeom>
              <a:noFill/>
              <a:ln w="9525">
                <a:noFill/>
                <a:miter lim="800000"/>
                <a:headEnd/>
                <a:tailEnd/>
              </a:ln>
            </p:spPr>
            <p:txBody>
              <a:bodyPr lIns="18000" tIns="10800" rIns="18000" bIns="10800"/>
              <a:lstStyle/>
              <a:p>
                <a:pPr>
                  <a:lnSpc>
                    <a:spcPct val="115000"/>
                  </a:lnSpc>
                </a:pPr>
                <a:r>
                  <a:rPr lang="en-US" altLang="zh-CN" sz="1800" b="1">
                    <a:latin typeface="Times New Roman" pitchFamily="18" charset="0"/>
                  </a:rPr>
                  <a:t>manipulate data</a:t>
                </a:r>
              </a:p>
            </p:txBody>
          </p:sp>
          <p:sp>
            <p:nvSpPr>
              <p:cNvPr id="50189" name="Oval 15"/>
              <p:cNvSpPr>
                <a:spLocks noChangeArrowheads="1"/>
              </p:cNvSpPr>
              <p:nvPr/>
            </p:nvSpPr>
            <p:spPr bwMode="auto">
              <a:xfrm>
                <a:off x="3024" y="14436"/>
                <a:ext cx="840" cy="780"/>
              </a:xfrm>
              <a:prstGeom prst="ellipse">
                <a:avLst/>
              </a:prstGeom>
              <a:noFill/>
              <a:ln w="15875">
                <a:solidFill>
                  <a:srgbClr val="000000"/>
                </a:solidFill>
                <a:round/>
                <a:headEnd/>
                <a:tailEnd/>
              </a:ln>
            </p:spPr>
            <p:txBody>
              <a:bodyPr/>
              <a:lstStyle/>
              <a:p>
                <a:endParaRPr lang="zh-CN" altLang="en-US"/>
              </a:p>
            </p:txBody>
          </p:sp>
        </p:grpSp>
        <p:sp>
          <p:nvSpPr>
            <p:cNvPr id="50187" name="Rectangle 16"/>
            <p:cNvSpPr>
              <a:spLocks noChangeArrowheads="1"/>
            </p:cNvSpPr>
            <p:nvPr/>
          </p:nvSpPr>
          <p:spPr bwMode="auto">
            <a:xfrm>
              <a:off x="2709" y="14397"/>
              <a:ext cx="4422" cy="964"/>
            </a:xfrm>
            <a:prstGeom prst="rect">
              <a:avLst/>
            </a:prstGeom>
            <a:noFill/>
            <a:ln w="15875">
              <a:solidFill>
                <a:srgbClr val="000000"/>
              </a:solidFill>
              <a:miter lim="800000"/>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78DC6164-CE0C-4740-AABA-A14F2D598FEA}" type="slidenum">
              <a:rPr lang="en-US" altLang="zh-CN" smtClean="0">
                <a:ea typeface="宋体" charset="-122"/>
              </a:rPr>
              <a:pPr/>
              <a:t>56</a:t>
            </a:fld>
            <a:endParaRPr lang="en-US" altLang="zh-CN">
              <a:ea typeface="宋体" charset="-122"/>
            </a:endParaRPr>
          </a:p>
        </p:txBody>
      </p:sp>
      <p:sp>
        <p:nvSpPr>
          <p:cNvPr id="51203" name="Rectangle 2"/>
          <p:cNvSpPr>
            <a:spLocks noGrp="1" noChangeArrowheads="1"/>
          </p:cNvSpPr>
          <p:nvPr>
            <p:ph type="title"/>
          </p:nvPr>
        </p:nvSpPr>
        <p:spPr>
          <a:xfrm>
            <a:off x="914400" y="188913"/>
            <a:ext cx="8001000" cy="549275"/>
          </a:xfrm>
        </p:spPr>
        <p:txBody>
          <a:bodyPr/>
          <a:lstStyle/>
          <a:p>
            <a:pPr eaLnBrk="1" hangingPunct="1"/>
            <a:r>
              <a:rPr lang="en-US" altLang="zh-CN" sz="3200"/>
              <a:t>    Chapter 5  Designing the System</a:t>
            </a:r>
          </a:p>
        </p:txBody>
      </p:sp>
      <p:pic>
        <p:nvPicPr>
          <p:cNvPr id="51204" name="Picture 4"/>
          <p:cNvPicPr>
            <a:picLocks noGrp="1" noChangeAspect="1" noChangeArrowheads="1"/>
          </p:cNvPicPr>
          <p:nvPr>
            <p:ph type="body" idx="1"/>
          </p:nvPr>
        </p:nvPicPr>
        <p:blipFill>
          <a:blip r:embed="rId3" cstate="print"/>
          <a:srcRect/>
          <a:stretch>
            <a:fillRect/>
          </a:stretch>
        </p:blipFill>
        <p:spPr>
          <a:xfrm>
            <a:off x="179388" y="0"/>
            <a:ext cx="8964612" cy="6858000"/>
          </a:xfr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fld id="{C28A95F8-E0EA-4480-8BA6-7D0270E5113F}" type="slidenum">
              <a:rPr lang="en-US" altLang="zh-CN" smtClean="0">
                <a:ea typeface="宋体" charset="-122"/>
              </a:rPr>
              <a:pPr/>
              <a:t>57</a:t>
            </a:fld>
            <a:endParaRPr lang="en-US" altLang="zh-CN">
              <a:ea typeface="宋体" charset="-122"/>
            </a:endParaRPr>
          </a:p>
        </p:txBody>
      </p:sp>
      <p:sp>
        <p:nvSpPr>
          <p:cNvPr id="52227" name="Rectangle 2"/>
          <p:cNvSpPr>
            <a:spLocks noGrp="1" noChangeArrowheads="1"/>
          </p:cNvSpPr>
          <p:nvPr>
            <p:ph type="title"/>
          </p:nvPr>
        </p:nvSpPr>
        <p:spPr/>
        <p:txBody>
          <a:bodyPr/>
          <a:lstStyle/>
          <a:p>
            <a:pPr eaLnBrk="1" hangingPunct="1"/>
            <a:r>
              <a:rPr lang="en-US" altLang="zh-CN" sz="3200"/>
              <a:t>    Chapter 5  Designing the System</a:t>
            </a:r>
          </a:p>
        </p:txBody>
      </p:sp>
      <p:sp>
        <p:nvSpPr>
          <p:cNvPr id="5222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a:t>2. Exception(</a:t>
            </a:r>
            <a:r>
              <a:rPr lang="zh-CN" altLang="en-US" b="1" dirty="0"/>
              <a:t>意外</a:t>
            </a:r>
            <a:r>
              <a:rPr lang="en-US" altLang="zh-CN" b="1" dirty="0"/>
              <a:t>) Identification and handling</a:t>
            </a:r>
            <a:r>
              <a:rPr lang="en-US" altLang="zh-CN" sz="3200" b="1" dirty="0"/>
              <a:t> </a:t>
            </a:r>
          </a:p>
          <a:p>
            <a:pPr eaLnBrk="1" hangingPunct="1">
              <a:lnSpc>
                <a:spcPct val="80000"/>
              </a:lnSpc>
              <a:buFontTx/>
              <a:buNone/>
            </a:pPr>
            <a:r>
              <a:rPr lang="en-US" altLang="zh-CN" sz="2400" b="1" dirty="0"/>
              <a:t> </a:t>
            </a:r>
            <a:r>
              <a:rPr lang="en-US" altLang="zh-CN" sz="2400" b="1" dirty="0">
                <a:solidFill>
                  <a:schemeClr val="bg2"/>
                </a:solidFill>
                <a:sym typeface="Wingdings 2" pitchFamily="18" charset="2"/>
              </a:rPr>
              <a:t></a:t>
            </a:r>
            <a:r>
              <a:rPr lang="en-US" altLang="zh-CN" sz="2400" b="1" dirty="0"/>
              <a:t> note: the &lt;SRS&gt; tell us what the system is supposed</a:t>
            </a:r>
          </a:p>
          <a:p>
            <a:pPr eaLnBrk="1" hangingPunct="1">
              <a:lnSpc>
                <a:spcPct val="80000"/>
              </a:lnSpc>
              <a:buFontTx/>
              <a:buNone/>
            </a:pPr>
            <a:r>
              <a:rPr lang="en-US" altLang="zh-CN" sz="2400" b="1" dirty="0"/>
              <a:t>               to do, but it does not usually make explicit what</a:t>
            </a:r>
          </a:p>
          <a:p>
            <a:pPr eaLnBrk="1" hangingPunct="1">
              <a:lnSpc>
                <a:spcPct val="80000"/>
              </a:lnSpc>
              <a:buFontTx/>
              <a:buNone/>
            </a:pPr>
            <a:r>
              <a:rPr lang="en-US" altLang="zh-CN" sz="2400" b="1" dirty="0"/>
              <a:t>               the system is not supposed to do</a:t>
            </a:r>
            <a:r>
              <a:rPr lang="en-US" altLang="zh-CN" sz="2400" b="1" dirty="0">
                <a:solidFill>
                  <a:schemeClr val="bg2"/>
                </a:solidFill>
                <a:sym typeface="Wingdings 2" pitchFamily="18" charset="2"/>
              </a:rPr>
              <a:t> </a:t>
            </a:r>
          </a:p>
          <a:p>
            <a:pPr eaLnBrk="1" hangingPunct="1">
              <a:lnSpc>
                <a:spcPct val="80000"/>
              </a:lnSpc>
              <a:buFontTx/>
              <a:buNone/>
            </a:pPr>
            <a:r>
              <a:rPr lang="en-US" altLang="zh-CN" sz="2400" b="1" dirty="0">
                <a:solidFill>
                  <a:schemeClr val="bg2"/>
                </a:solidFill>
                <a:sym typeface="Wingdings 2" pitchFamily="18" charset="2"/>
              </a:rPr>
              <a:t>  </a:t>
            </a:r>
            <a:r>
              <a:rPr lang="en-US" altLang="zh-CN" sz="2400" b="1" u="sng" dirty="0">
                <a:solidFill>
                  <a:srgbClr val="0000FF"/>
                </a:solidFill>
                <a:sym typeface="Wingdings 2" pitchFamily="18" charset="2"/>
              </a:rPr>
              <a:t>exception</a:t>
            </a:r>
            <a:r>
              <a:rPr lang="en-US" altLang="zh-CN" sz="2400" b="1" dirty="0">
                <a:solidFill>
                  <a:schemeClr val="bg2"/>
                </a:solidFill>
                <a:sym typeface="Wingdings 2" pitchFamily="18" charset="2"/>
              </a:rPr>
              <a:t>: unanticipated action/event</a:t>
            </a:r>
          </a:p>
          <a:p>
            <a:pPr eaLnBrk="1" hangingPunct="1">
              <a:lnSpc>
                <a:spcPct val="80000"/>
              </a:lnSpc>
              <a:buFontTx/>
              <a:buNone/>
            </a:pPr>
            <a:r>
              <a:rPr lang="en-US" altLang="zh-CN" sz="2400" b="1" dirty="0">
                <a:solidFill>
                  <a:schemeClr val="bg2"/>
                </a:solidFill>
                <a:sym typeface="Wingdings 2" pitchFamily="18" charset="2"/>
              </a:rPr>
              <a:t>      </a:t>
            </a:r>
            <a:r>
              <a:rPr lang="en-US" altLang="zh-CN" sz="2400" b="1" u="sng" dirty="0">
                <a:solidFill>
                  <a:schemeClr val="bg2"/>
                </a:solidFill>
                <a:sym typeface="Wingdings 2" pitchFamily="18" charset="2"/>
              </a:rPr>
              <a:t>exception handling</a:t>
            </a:r>
            <a:r>
              <a:rPr lang="en-US" altLang="zh-CN" sz="2400" b="1" dirty="0">
                <a:solidFill>
                  <a:schemeClr val="bg2"/>
                </a:solidFill>
                <a:sym typeface="Wingdings 2" pitchFamily="18" charset="2"/>
              </a:rPr>
              <a:t>: a dealing method(P254) </a:t>
            </a:r>
          </a:p>
          <a:p>
            <a:pPr eaLnBrk="1" hangingPunct="1">
              <a:lnSpc>
                <a:spcPct val="80000"/>
              </a:lnSpc>
              <a:buFontTx/>
              <a:buNone/>
            </a:pPr>
            <a:r>
              <a:rPr lang="en-US" altLang="zh-CN" sz="2400" b="1" dirty="0">
                <a:solidFill>
                  <a:schemeClr val="bg2"/>
                </a:solidFill>
                <a:sym typeface="Wingdings 2" pitchFamily="18" charset="2"/>
              </a:rPr>
              <a:t>  </a:t>
            </a:r>
            <a:r>
              <a:rPr lang="en-US" altLang="zh-CN" sz="2400" b="1" u="sng" dirty="0">
                <a:solidFill>
                  <a:srgbClr val="0000FF"/>
                </a:solidFill>
                <a:sym typeface="Wingdings 2" pitchFamily="18" charset="2"/>
              </a:rPr>
              <a:t>types</a:t>
            </a:r>
            <a:r>
              <a:rPr lang="en-US" altLang="zh-CN" sz="2400" b="1" dirty="0">
                <a:solidFill>
                  <a:schemeClr val="bg2"/>
                </a:solidFill>
                <a:sym typeface="Wingdings 2" pitchFamily="18" charset="2"/>
              </a:rPr>
              <a:t>: (P254) </a:t>
            </a:r>
          </a:p>
          <a:p>
            <a:pPr eaLnBrk="1" hangingPunct="1">
              <a:lnSpc>
                <a:spcPct val="80000"/>
              </a:lnSpc>
              <a:buFontTx/>
              <a:buNone/>
            </a:pPr>
            <a:r>
              <a:rPr lang="en-US" altLang="zh-CN" sz="2400" b="1" dirty="0">
                <a:solidFill>
                  <a:schemeClr val="bg2"/>
                </a:solidFill>
                <a:sym typeface="Wingdings 2" pitchFamily="18" charset="2"/>
              </a:rPr>
              <a:t>   A: failure to provide a service </a:t>
            </a:r>
          </a:p>
          <a:p>
            <a:pPr eaLnBrk="1" hangingPunct="1">
              <a:lnSpc>
                <a:spcPct val="80000"/>
              </a:lnSpc>
              <a:buFontTx/>
              <a:buNone/>
            </a:pPr>
            <a:r>
              <a:rPr lang="en-US" altLang="zh-CN" sz="2400" b="1" dirty="0">
                <a:solidFill>
                  <a:schemeClr val="bg2"/>
                </a:solidFill>
                <a:sym typeface="Wingdings 2" pitchFamily="18" charset="2"/>
              </a:rPr>
              <a:t>   B: providing the wrong service or data</a:t>
            </a:r>
          </a:p>
          <a:p>
            <a:pPr eaLnBrk="1" hangingPunct="1">
              <a:lnSpc>
                <a:spcPct val="80000"/>
              </a:lnSpc>
              <a:buFontTx/>
              <a:buNone/>
            </a:pPr>
            <a:r>
              <a:rPr lang="en-US" altLang="zh-CN" sz="2400" b="1" dirty="0">
                <a:solidFill>
                  <a:schemeClr val="bg2"/>
                </a:solidFill>
                <a:sym typeface="Wingdings 2" pitchFamily="18" charset="2"/>
              </a:rPr>
              <a:t>   C: corrupting data </a:t>
            </a:r>
          </a:p>
          <a:p>
            <a:pPr eaLnBrk="1" hangingPunct="1">
              <a:lnSpc>
                <a:spcPct val="80000"/>
              </a:lnSpc>
              <a:buFontTx/>
              <a:buNone/>
            </a:pPr>
            <a:r>
              <a:rPr lang="en-US" altLang="zh-CN" sz="2400" b="1" dirty="0">
                <a:solidFill>
                  <a:schemeClr val="bg2"/>
                </a:solidFill>
                <a:sym typeface="Wingdings 2" pitchFamily="18" charset="2"/>
              </a:rPr>
              <a:t>  dealing ways (P255) </a:t>
            </a:r>
          </a:p>
          <a:p>
            <a:pPr eaLnBrk="1" hangingPunct="1">
              <a:lnSpc>
                <a:spcPct val="80000"/>
              </a:lnSpc>
              <a:buFontTx/>
              <a:buNone/>
            </a:pPr>
            <a:r>
              <a:rPr lang="en-US" altLang="zh-CN" sz="2400" b="1" dirty="0">
                <a:solidFill>
                  <a:schemeClr val="bg2"/>
                </a:solidFill>
                <a:sym typeface="Wingdings 2" pitchFamily="18" charset="2"/>
              </a:rPr>
              <a:t>     A: retrying </a:t>
            </a:r>
          </a:p>
          <a:p>
            <a:pPr eaLnBrk="1" hangingPunct="1">
              <a:lnSpc>
                <a:spcPct val="80000"/>
              </a:lnSpc>
              <a:buFontTx/>
              <a:buNone/>
            </a:pPr>
            <a:r>
              <a:rPr lang="en-US" altLang="zh-CN" sz="2400" b="1" dirty="0">
                <a:solidFill>
                  <a:schemeClr val="bg2"/>
                </a:solidFill>
                <a:sym typeface="Wingdings 2" pitchFamily="18" charset="2"/>
              </a:rPr>
              <a:t>     B: correct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p>
            <a:fld id="{28192520-C7E6-4D9D-917F-5C1C09424AAA}" type="slidenum">
              <a:rPr lang="en-US" altLang="zh-CN" smtClean="0">
                <a:ea typeface="宋体" charset="-122"/>
              </a:rPr>
              <a:pPr/>
              <a:t>58</a:t>
            </a:fld>
            <a:endParaRPr lang="en-US" altLang="zh-CN">
              <a:ea typeface="宋体" charset="-122"/>
            </a:endParaRPr>
          </a:p>
        </p:txBody>
      </p:sp>
      <p:sp>
        <p:nvSpPr>
          <p:cNvPr id="53251" name="Rectangle 2"/>
          <p:cNvSpPr>
            <a:spLocks noGrp="1" noChangeArrowheads="1"/>
          </p:cNvSpPr>
          <p:nvPr>
            <p:ph type="title"/>
          </p:nvPr>
        </p:nvSpPr>
        <p:spPr/>
        <p:txBody>
          <a:bodyPr/>
          <a:lstStyle/>
          <a:p>
            <a:pPr eaLnBrk="1" hangingPunct="1"/>
            <a:endParaRPr lang="zh-CN" altLang="zh-CN"/>
          </a:p>
        </p:txBody>
      </p:sp>
      <p:sp>
        <p:nvSpPr>
          <p:cNvPr id="53252" name="Rectangle 3"/>
          <p:cNvSpPr>
            <a:spLocks noGrp="1" noChangeArrowheads="1"/>
          </p:cNvSpPr>
          <p:nvPr>
            <p:ph type="body" idx="1"/>
          </p:nvPr>
        </p:nvSpPr>
        <p:spPr>
          <a:xfrm>
            <a:off x="755650" y="1700213"/>
            <a:ext cx="8388350" cy="5084762"/>
          </a:xfrm>
        </p:spPr>
        <p:txBody>
          <a:bodyPr/>
          <a:lstStyle/>
          <a:p>
            <a:pPr eaLnBrk="1" hangingPunct="1">
              <a:buFontTx/>
              <a:buNone/>
            </a:pPr>
            <a:r>
              <a:rPr lang="en-US" altLang="zh-CN" sz="2400" b="1">
                <a:solidFill>
                  <a:schemeClr val="bg2"/>
                </a:solidFill>
                <a:sym typeface="Wingdings 2" pitchFamily="18" charset="2"/>
              </a:rPr>
              <a:t>     C: report ----</a:t>
            </a:r>
            <a:r>
              <a:rPr lang="zh-CN" altLang="en-US" sz="2400" b="1">
                <a:solidFill>
                  <a:schemeClr val="bg2"/>
                </a:solidFill>
                <a:sym typeface="Wingdings 2" pitchFamily="18" charset="2"/>
              </a:rPr>
              <a:t>优秀的设计应该允许用户向系统报告异常，</a:t>
            </a:r>
          </a:p>
          <a:p>
            <a:pPr eaLnBrk="1" hangingPunct="1">
              <a:buFontTx/>
              <a:buNone/>
            </a:pPr>
            <a:r>
              <a:rPr lang="zh-CN" altLang="en-US" sz="2400" b="1">
                <a:solidFill>
                  <a:schemeClr val="bg2"/>
                </a:solidFill>
                <a:sym typeface="Wingdings 2" pitchFamily="18" charset="2"/>
              </a:rPr>
              <a:t>                          系统设计时应该嵌入故障树分析（由此生成</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割集树）和失效模式分析技术，来表示和识</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别异常，以进行最后的异常处理，甚至对软</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件系统进行有限更正。</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故障树：图</a:t>
            </a:r>
            <a:r>
              <a:rPr lang="en-US" altLang="zh-CN" sz="2400" b="1">
                <a:solidFill>
                  <a:schemeClr val="bg2"/>
                </a:solidFill>
                <a:sym typeface="Wingdings 2" pitchFamily="18" charset="2"/>
              </a:rPr>
              <a:t>5-11</a:t>
            </a:r>
            <a:r>
              <a:rPr lang="zh-CN" altLang="en-US" sz="2400" b="1">
                <a:solidFill>
                  <a:schemeClr val="bg2"/>
                </a:solidFill>
                <a:sym typeface="Wingdings 2" pitchFamily="18" charset="2"/>
              </a:rPr>
              <a:t>：倒置的树，根节点表示想分析的故障</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失效，其他节点表示事件或者表示导致根节</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点失效所发生的故障。边表示节点间的关系，</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含有“与”、“或”等关系。</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a:t>
            </a:r>
            <a:r>
              <a:rPr lang="zh-CN" altLang="en-US" sz="2400" b="1">
                <a:solidFill>
                  <a:schemeClr val="bg2"/>
                </a:solidFill>
                <a:sym typeface="Wingdings 2" pitchFamily="18" charset="2"/>
              </a:rPr>
              <a:t>割集树：是对故障树的简化。见图</a:t>
            </a:r>
            <a:r>
              <a:rPr lang="en-US" altLang="zh-CN" sz="2400" b="1">
                <a:solidFill>
                  <a:schemeClr val="bg2"/>
                </a:solidFill>
                <a:sym typeface="Wingdings 2" pitchFamily="18" charset="2"/>
              </a:rPr>
              <a:t>5-12</a:t>
            </a:r>
            <a:r>
              <a:rPr lang="zh-CN" altLang="en-US" sz="2400" b="1">
                <a:solidFill>
                  <a:schemeClr val="bg2"/>
                </a:solidFill>
                <a:sym typeface="Wingdings 2" pitchFamily="18" charset="2"/>
              </a:rPr>
              <a:t>。</a:t>
            </a:r>
            <a:endParaRPr lang="en-US" altLang="zh-CN" sz="2400" b="1">
              <a:solidFill>
                <a:schemeClr val="bg2"/>
              </a:solidFill>
              <a:sym typeface="Wingdings 2" pitchFamily="18" charset="2"/>
            </a:endParaRPr>
          </a:p>
          <a:p>
            <a:pPr eaLnBrk="1" hangingPunct="1">
              <a:lnSpc>
                <a:spcPts val="2900"/>
              </a:lnSpc>
              <a:buFontTx/>
              <a:buNone/>
            </a:pPr>
            <a:r>
              <a:rPr lang="zh-CN" altLang="en-US" sz="2000" b="1">
                <a:solidFill>
                  <a:schemeClr val="bg2"/>
                </a:solidFill>
                <a:sym typeface="Wingdings 2" pitchFamily="18" charset="2"/>
              </a:rPr>
              <a:t>  ⑤ </a:t>
            </a:r>
            <a:r>
              <a:rPr lang="zh-CN" altLang="en-US" sz="2400" b="1">
                <a:solidFill>
                  <a:schemeClr val="bg2"/>
                </a:solidFill>
                <a:sym typeface="Wingdings 2" pitchFamily="18" charset="2"/>
              </a:rPr>
              <a:t>注：最难处理的异常是所谓的“不规律”异常，包括提供的完全没有规律的错误服务和错误数据。</a:t>
            </a:r>
          </a:p>
          <a:p>
            <a:pPr eaLnBrk="1" hangingPunct="1">
              <a:buFontTx/>
              <a:buNone/>
            </a:pPr>
            <a:endParaRPr lang="en-US" altLang="zh-CN"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539750" y="5876925"/>
            <a:ext cx="8001000" cy="728663"/>
          </a:xfrm>
        </p:spPr>
        <p:txBody>
          <a:bodyPr/>
          <a:lstStyle/>
          <a:p>
            <a:endParaRPr lang="zh-CN" altLang="en-US"/>
          </a:p>
        </p:txBody>
      </p:sp>
      <p:sp>
        <p:nvSpPr>
          <p:cNvPr id="54275" name="灯片编号占位符 3"/>
          <p:cNvSpPr>
            <a:spLocks noGrp="1"/>
          </p:cNvSpPr>
          <p:nvPr>
            <p:ph type="sldNum" sz="quarter" idx="12"/>
          </p:nvPr>
        </p:nvSpPr>
        <p:spPr>
          <a:noFill/>
        </p:spPr>
        <p:txBody>
          <a:bodyPr/>
          <a:lstStyle/>
          <a:p>
            <a:fld id="{5B472DCD-DF54-48D2-A12B-9786F920B909}" type="slidenum">
              <a:rPr lang="en-US" altLang="zh-CN" smtClean="0">
                <a:ea typeface="宋体" charset="-122"/>
              </a:rPr>
              <a:pPr/>
              <a:t>59</a:t>
            </a:fld>
            <a:endParaRPr lang="en-US" altLang="zh-CN">
              <a:ea typeface="宋体" charset="-122"/>
            </a:endParaRPr>
          </a:p>
        </p:txBody>
      </p:sp>
      <p:pic>
        <p:nvPicPr>
          <p:cNvPr id="54276" name="Picture 5"/>
          <p:cNvPicPr>
            <a:picLocks noChangeAspect="1" noChangeArrowheads="1"/>
          </p:cNvPicPr>
          <p:nvPr/>
        </p:nvPicPr>
        <p:blipFill>
          <a:blip r:embed="rId2" cstate="print"/>
          <a:srcRect/>
          <a:stretch>
            <a:fillRect/>
          </a:stretch>
        </p:blipFill>
        <p:spPr bwMode="auto">
          <a:xfrm>
            <a:off x="250825" y="765175"/>
            <a:ext cx="8893175" cy="6092825"/>
          </a:xfrm>
          <a:prstGeom prst="rect">
            <a:avLst/>
          </a:prstGeom>
          <a:noFill/>
          <a:ln w="12700">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cstate="print"/>
          <a:srcRect/>
          <a:stretch>
            <a:fillRect/>
          </a:stretch>
        </p:blipFill>
        <p:spPr bwMode="auto">
          <a:xfrm>
            <a:off x="1187450" y="3663950"/>
            <a:ext cx="7632700" cy="3149600"/>
          </a:xfrm>
          <a:prstGeom prst="rect">
            <a:avLst/>
          </a:prstGeom>
          <a:noFill/>
          <a:ln w="12700">
            <a:noFill/>
            <a:miter lim="800000"/>
            <a:headEnd/>
            <a:tailEnd/>
          </a:ln>
        </p:spPr>
      </p:pic>
      <p:sp>
        <p:nvSpPr>
          <p:cNvPr id="8195" name="Rectangle 1"/>
          <p:cNvSpPr>
            <a:spLocks noGrp="1" noChangeArrowheads="1"/>
          </p:cNvSpPr>
          <p:nvPr>
            <p:ph type="title" idx="4294967295"/>
          </p:nvPr>
        </p:nvSpPr>
        <p:spPr>
          <a:xfrm>
            <a:off x="1112838" y="474663"/>
            <a:ext cx="7346950" cy="72231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800">
                <a:cs typeface="Arial" charset="0"/>
              </a:rPr>
              <a:t>Design is a Creative Process (continued)</a:t>
            </a:r>
          </a:p>
        </p:txBody>
      </p:sp>
      <p:sp>
        <p:nvSpPr>
          <p:cNvPr id="8196" name="Rectangle 2"/>
          <p:cNvSpPr>
            <a:spLocks noGrp="1" noChangeArrowheads="1"/>
          </p:cNvSpPr>
          <p:nvPr>
            <p:ph type="body" idx="4294967295"/>
          </p:nvPr>
        </p:nvSpPr>
        <p:spPr>
          <a:xfrm>
            <a:off x="755650" y="1676400"/>
            <a:ext cx="8388350" cy="19685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b="1" dirty="0">
                <a:cs typeface="Arial" charset="0"/>
              </a:rPr>
              <a:t>Many ways to leverage existing solutions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000" b="1" dirty="0">
                <a:cs typeface="Arial" charset="0"/>
              </a:rPr>
              <a:t>Cloning:  Borrow design/code in its entirety, with minor adjustments</a:t>
            </a:r>
            <a:r>
              <a:rPr lang="zh-CN" altLang="en-US" sz="2000" b="1" dirty="0">
                <a:cs typeface="Arial" charset="0"/>
              </a:rPr>
              <a:t>（如下编译器设计就可以是克隆级别的设计）</a:t>
            </a:r>
            <a:endParaRPr lang="en-GB" altLang="zh-CN" sz="2000" b="1"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000" b="1" dirty="0">
                <a:cs typeface="Arial" charset="0"/>
              </a:rPr>
              <a:t>Reference models:  Generic architecture that suggests how to decompose the system (Fig 5-3</a:t>
            </a:r>
            <a:r>
              <a:rPr lang="zh-CN" altLang="en-US" sz="2000" b="1" dirty="0">
                <a:cs typeface="Arial" charset="0"/>
              </a:rPr>
              <a:t>：编译器的设计参考模型</a:t>
            </a:r>
            <a:r>
              <a:rPr lang="en-GB" altLang="zh-CN" sz="2000" b="1" dirty="0">
                <a:cs typeface="Arial" charset="0"/>
              </a:rPr>
              <a:t> )</a:t>
            </a:r>
          </a:p>
        </p:txBody>
      </p:sp>
      <p:sp>
        <p:nvSpPr>
          <p:cNvPr id="5" name="TextBox 4"/>
          <p:cNvSpPr txBox="1"/>
          <p:nvPr/>
        </p:nvSpPr>
        <p:spPr>
          <a:xfrm>
            <a:off x="395536" y="3933056"/>
            <a:ext cx="1512168" cy="1200329"/>
          </a:xfrm>
          <a:prstGeom prst="rect">
            <a:avLst/>
          </a:prstGeom>
          <a:noFill/>
          <a:ln w="19050">
            <a:solidFill>
              <a:srgbClr val="C00000"/>
            </a:solidFill>
          </a:ln>
        </p:spPr>
        <p:txBody>
          <a:bodyPr wrap="square" rtlCol="0">
            <a:spAutoFit/>
          </a:bodyPr>
          <a:lstStyle/>
          <a:p>
            <a:r>
              <a:rPr lang="zh-CN" altLang="en-US" b="1" dirty="0"/>
              <a:t>大部分来自客户的建议</a:t>
            </a:r>
          </a:p>
        </p:txBody>
      </p:sp>
      <p:cxnSp>
        <p:nvCxnSpPr>
          <p:cNvPr id="7" name="直接箭头连接符 6"/>
          <p:cNvCxnSpPr/>
          <p:nvPr/>
        </p:nvCxnSpPr>
        <p:spPr bwMode="auto">
          <a:xfrm>
            <a:off x="1979712" y="4725144"/>
            <a:ext cx="1800200" cy="50405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p:txBody>
          <a:bodyPr/>
          <a:lstStyle/>
          <a:p>
            <a:endParaRPr lang="zh-CN" altLang="en-US"/>
          </a:p>
        </p:txBody>
      </p:sp>
      <p:sp>
        <p:nvSpPr>
          <p:cNvPr id="55299" name="灯片编号占位符 3"/>
          <p:cNvSpPr>
            <a:spLocks noGrp="1"/>
          </p:cNvSpPr>
          <p:nvPr>
            <p:ph type="sldNum" sz="quarter" idx="12"/>
          </p:nvPr>
        </p:nvSpPr>
        <p:spPr>
          <a:noFill/>
        </p:spPr>
        <p:txBody>
          <a:bodyPr/>
          <a:lstStyle/>
          <a:p>
            <a:fld id="{A712E56E-E37C-4D08-9F07-5E8ABC43B89B}" type="slidenum">
              <a:rPr lang="en-US" altLang="zh-CN" smtClean="0">
                <a:ea typeface="宋体" charset="-122"/>
              </a:rPr>
              <a:pPr/>
              <a:t>60</a:t>
            </a:fld>
            <a:endParaRPr lang="en-US" altLang="zh-CN">
              <a:ea typeface="宋体" charset="-122"/>
            </a:endParaRPr>
          </a:p>
        </p:txBody>
      </p:sp>
      <p:pic>
        <p:nvPicPr>
          <p:cNvPr id="55300" name="Picture 4"/>
          <p:cNvPicPr>
            <a:picLocks noChangeAspect="1" noChangeArrowheads="1"/>
          </p:cNvPicPr>
          <p:nvPr/>
        </p:nvPicPr>
        <p:blipFill>
          <a:blip r:embed="rId2" cstate="print"/>
          <a:srcRect/>
          <a:stretch>
            <a:fillRect/>
          </a:stretch>
        </p:blipFill>
        <p:spPr bwMode="auto">
          <a:xfrm>
            <a:off x="250825" y="765175"/>
            <a:ext cx="8893175" cy="6092825"/>
          </a:xfrm>
          <a:prstGeom prst="rect">
            <a:avLst/>
          </a:prstGeom>
          <a:noFill/>
          <a:ln w="12700">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p>
            <a:fld id="{454E9C4A-249B-429B-9BBD-D04357A7E554}" type="slidenum">
              <a:rPr lang="en-US" altLang="zh-CN" smtClean="0">
                <a:ea typeface="宋体" charset="-122"/>
              </a:rPr>
              <a:pPr/>
              <a:t>61</a:t>
            </a:fld>
            <a:endParaRPr lang="en-US" altLang="zh-CN">
              <a:ea typeface="宋体" charset="-122"/>
            </a:endParaRPr>
          </a:p>
        </p:txBody>
      </p:sp>
      <p:sp>
        <p:nvSpPr>
          <p:cNvPr id="56323" name="Rectangle 2"/>
          <p:cNvSpPr>
            <a:spLocks noGrp="1" noChangeArrowheads="1"/>
          </p:cNvSpPr>
          <p:nvPr>
            <p:ph type="title"/>
          </p:nvPr>
        </p:nvSpPr>
        <p:spPr/>
        <p:txBody>
          <a:bodyPr/>
          <a:lstStyle/>
          <a:p>
            <a:pPr eaLnBrk="1" hangingPunct="1"/>
            <a:r>
              <a:rPr lang="en-US" altLang="zh-CN" sz="3200"/>
              <a:t>    Chapter 5  Designing the System</a:t>
            </a:r>
          </a:p>
        </p:txBody>
      </p:sp>
      <p:sp>
        <p:nvSpPr>
          <p:cNvPr id="56324"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a:t>3. Fault prevention and tolerance </a:t>
            </a:r>
          </a:p>
          <a:p>
            <a:pPr eaLnBrk="1" hangingPunct="1">
              <a:buFontTx/>
              <a:buNone/>
            </a:pPr>
            <a:r>
              <a:rPr lang="en-US" altLang="zh-CN" sz="2400" b="1" dirty="0"/>
              <a:t> </a:t>
            </a:r>
            <a:r>
              <a:rPr lang="en-US" altLang="zh-CN" sz="2400" b="1" dirty="0">
                <a:solidFill>
                  <a:schemeClr val="bg2"/>
                </a:solidFill>
                <a:sym typeface="Wingdings 2" pitchFamily="18" charset="2"/>
              </a:rPr>
              <a:t> error(mistake), fault, failure (P6)</a:t>
            </a:r>
          </a:p>
          <a:p>
            <a:pPr eaLnBrk="1" hangingPunct="1">
              <a:buFontTx/>
              <a:buNone/>
            </a:pPr>
            <a:r>
              <a:rPr lang="en-US" altLang="zh-CN" sz="2400" b="1" dirty="0">
                <a:solidFill>
                  <a:schemeClr val="bg2"/>
                </a:solidFill>
                <a:sym typeface="Wingdings 2" pitchFamily="18" charset="2"/>
              </a:rPr>
              <a:t>  </a:t>
            </a:r>
            <a:r>
              <a:rPr lang="en-US" altLang="zh-CN" sz="2400" b="1" u="sng" dirty="0">
                <a:solidFill>
                  <a:srgbClr val="FF0066"/>
                </a:solidFill>
                <a:sym typeface="Wingdings 2" pitchFamily="18" charset="2"/>
              </a:rPr>
              <a:t>active fault detection</a:t>
            </a:r>
            <a:r>
              <a:rPr lang="en-US" altLang="zh-CN" sz="2400" b="1" dirty="0">
                <a:solidFill>
                  <a:schemeClr val="bg2"/>
                </a:solidFill>
                <a:sym typeface="Wingdings 2" pitchFamily="18" charset="2"/>
              </a:rPr>
              <a:t>—periodical examine symptoms</a:t>
            </a:r>
          </a:p>
          <a:p>
            <a:pPr eaLnBrk="1" hangingPunct="1">
              <a:buFontTx/>
              <a:buNone/>
            </a:pPr>
            <a:r>
              <a:rPr lang="en-US" altLang="zh-CN" sz="2400" b="1" dirty="0">
                <a:solidFill>
                  <a:schemeClr val="bg2"/>
                </a:solidFill>
                <a:sym typeface="Wingdings 2" pitchFamily="18" charset="2"/>
              </a:rPr>
              <a:t>                                             of faults or anticipate failures </a:t>
            </a:r>
          </a:p>
          <a:p>
            <a:pPr eaLnBrk="1" hangingPunct="1">
              <a:buFontTx/>
              <a:buNone/>
            </a:pPr>
            <a:r>
              <a:rPr lang="en-US" altLang="zh-CN" sz="2400" b="1" dirty="0">
                <a:solidFill>
                  <a:schemeClr val="bg2"/>
                </a:solidFill>
                <a:sym typeface="Wingdings 2" pitchFamily="18" charset="2"/>
              </a:rPr>
              <a:t>   A: </a:t>
            </a:r>
            <a:r>
              <a:rPr lang="en-US" altLang="zh-CN" sz="2400" b="1" u="sng" dirty="0">
                <a:solidFill>
                  <a:srgbClr val="0000FF"/>
                </a:solidFill>
                <a:sym typeface="Wingdings 2" pitchFamily="18" charset="2"/>
              </a:rPr>
              <a:t>mutual suspicion</a:t>
            </a:r>
            <a:r>
              <a:rPr lang="en-US" altLang="zh-CN" sz="2400" b="1" dirty="0">
                <a:solidFill>
                  <a:schemeClr val="bg2"/>
                </a:solidFill>
                <a:sym typeface="Wingdings 2" pitchFamily="18" charset="2"/>
              </a:rPr>
              <a:t> : ----------</a:t>
            </a:r>
            <a:r>
              <a:rPr lang="zh-CN" altLang="en-US" sz="2400" b="1" dirty="0">
                <a:solidFill>
                  <a:schemeClr val="bg2"/>
                </a:solidFill>
                <a:sym typeface="Wingdings 2" pitchFamily="18" charset="2"/>
              </a:rPr>
              <a:t>做更多的预先检查和防范。</a:t>
            </a:r>
          </a:p>
          <a:p>
            <a:pPr eaLnBrk="1" hangingPunct="1">
              <a:buFontTx/>
              <a:buNone/>
            </a:pPr>
            <a:r>
              <a:rPr lang="zh-CN" altLang="en-US" sz="2400" b="1" dirty="0">
                <a:solidFill>
                  <a:schemeClr val="bg2"/>
                </a:solidFill>
                <a:sym typeface="Wingdings 2" pitchFamily="18" charset="2"/>
              </a:rPr>
              <a:t>   </a:t>
            </a:r>
            <a:r>
              <a:rPr lang="en-US" altLang="zh-CN" sz="2400" b="1" dirty="0">
                <a:solidFill>
                  <a:schemeClr val="bg2"/>
                </a:solidFill>
                <a:sym typeface="Wingdings 2" pitchFamily="18" charset="2"/>
              </a:rPr>
              <a:t>B: </a:t>
            </a:r>
            <a:r>
              <a:rPr lang="en-US" altLang="zh-CN" sz="2400" b="1" u="sng" dirty="0">
                <a:solidFill>
                  <a:srgbClr val="0000FF"/>
                </a:solidFill>
                <a:sym typeface="Wingdings 2" pitchFamily="18" charset="2"/>
              </a:rPr>
              <a:t>redundancy</a:t>
            </a:r>
            <a:r>
              <a:rPr lang="en-US" altLang="zh-CN" sz="2400" b="1" dirty="0">
                <a:solidFill>
                  <a:schemeClr val="bg2"/>
                </a:solidFill>
                <a:sym typeface="Wingdings 2" pitchFamily="18" charset="2"/>
              </a:rPr>
              <a:t> : -----------</a:t>
            </a:r>
            <a:r>
              <a:rPr lang="zh-CN" altLang="en-US" sz="2400" b="1" dirty="0">
                <a:solidFill>
                  <a:schemeClr val="bg2"/>
                </a:solidFill>
                <a:sym typeface="Wingdings 2" pitchFamily="18" charset="2"/>
              </a:rPr>
              <a:t>一个功能有多个预留的实现途径</a:t>
            </a:r>
          </a:p>
          <a:p>
            <a:pPr eaLnBrk="1" hangingPunct="1">
              <a:buFontTx/>
              <a:buNone/>
            </a:pPr>
            <a:r>
              <a:rPr lang="zh-CN" altLang="en-US" sz="2400" b="1" dirty="0">
                <a:solidFill>
                  <a:schemeClr val="bg2"/>
                </a:solidFill>
                <a:sym typeface="Wingdings 2" pitchFamily="18" charset="2"/>
              </a:rPr>
              <a:t>  </a:t>
            </a:r>
            <a:r>
              <a:rPr lang="en-US" altLang="zh-CN" sz="2400" b="1" u="sng" dirty="0">
                <a:solidFill>
                  <a:srgbClr val="FF0066"/>
                </a:solidFill>
                <a:sym typeface="Wingdings 2" pitchFamily="18" charset="2"/>
              </a:rPr>
              <a:t>passive fault detection</a:t>
            </a:r>
            <a:r>
              <a:rPr lang="en-US" altLang="zh-CN" sz="2400" b="1" dirty="0">
                <a:solidFill>
                  <a:schemeClr val="bg2"/>
                </a:solidFill>
                <a:sym typeface="Wingdings 2" pitchFamily="18" charset="2"/>
              </a:rPr>
              <a:t> (P256)----</a:t>
            </a:r>
            <a:r>
              <a:rPr lang="zh-CN" altLang="en-US" sz="2400" b="1" dirty="0">
                <a:solidFill>
                  <a:schemeClr val="bg2"/>
                </a:solidFill>
                <a:sym typeface="Wingdings 2" pitchFamily="18" charset="2"/>
              </a:rPr>
              <a:t>等待故障发生再处理</a:t>
            </a:r>
          </a:p>
          <a:p>
            <a:pPr eaLnBrk="1" hangingPunct="1">
              <a:buFontTx/>
              <a:buNone/>
            </a:pPr>
            <a:r>
              <a:rPr lang="zh-CN" altLang="en-US" sz="2400" b="1" dirty="0">
                <a:solidFill>
                  <a:schemeClr val="bg2"/>
                </a:solidFill>
                <a:sym typeface="Wingdings 2" pitchFamily="18" charset="2"/>
              </a:rPr>
              <a:t>  </a:t>
            </a:r>
            <a:r>
              <a:rPr lang="en-US" altLang="zh-CN" sz="2400" b="1" u="sng" dirty="0">
                <a:solidFill>
                  <a:srgbClr val="FF0066"/>
                </a:solidFill>
                <a:sym typeface="Wingdings 2" pitchFamily="18" charset="2"/>
              </a:rPr>
              <a:t>fault tolerance </a:t>
            </a:r>
            <a:r>
              <a:rPr lang="en-US" altLang="zh-CN" sz="2400" b="1" u="sng" dirty="0">
                <a:solidFill>
                  <a:srgbClr val="FF0066"/>
                </a:solidFill>
                <a:sym typeface="Wingdings" panose="05000000000000000000" pitchFamily="2" charset="2"/>
              </a:rPr>
              <a:t>(</a:t>
            </a:r>
            <a:r>
              <a:rPr lang="zh-CN" altLang="en-US" sz="2400" b="1" u="sng" dirty="0">
                <a:solidFill>
                  <a:srgbClr val="FF0066"/>
                </a:solidFill>
                <a:sym typeface="Wingdings" panose="05000000000000000000" pitchFamily="2" charset="2"/>
              </a:rPr>
              <a:t>容错设计</a:t>
            </a:r>
            <a:r>
              <a:rPr lang="en-US" altLang="zh-CN" sz="2400" b="1" u="sng" dirty="0">
                <a:solidFill>
                  <a:srgbClr val="FF0066"/>
                </a:solidFill>
                <a:sym typeface="Wingdings" panose="05000000000000000000" pitchFamily="2" charset="2"/>
              </a:rPr>
              <a:t>)</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当软件失败发生时</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采取措施减少损失并将损害隔离开来</a:t>
            </a:r>
            <a:r>
              <a:rPr lang="en-US" altLang="zh-CN" sz="2400" b="1" dirty="0">
                <a:solidFill>
                  <a:schemeClr val="bg2"/>
                </a:solidFill>
                <a:sym typeface="Wingdings 2" pitchFamily="18" charset="2"/>
              </a:rPr>
              <a:t>, </a:t>
            </a:r>
            <a:r>
              <a:rPr lang="zh-CN" altLang="en-US" sz="2400" b="1" dirty="0">
                <a:solidFill>
                  <a:schemeClr val="bg2"/>
                </a:solidFill>
                <a:sym typeface="Wingdings 2" pitchFamily="18" charset="2"/>
              </a:rPr>
              <a:t>在用户接受的条件下使系统继续运行 </a:t>
            </a:r>
            <a:r>
              <a:rPr lang="en-US" altLang="zh-CN" sz="2400" b="1" dirty="0">
                <a:solidFill>
                  <a:schemeClr val="bg2"/>
                </a:solidFill>
                <a:sym typeface="Wingdings 2" pitchFamily="18" charset="2"/>
              </a:rPr>
              <a:t>. </a:t>
            </a:r>
          </a:p>
          <a:p>
            <a:pPr eaLnBrk="1" hangingPunct="1">
              <a:buFontTx/>
              <a:buNone/>
            </a:pPr>
            <a:r>
              <a:rPr lang="en-US" altLang="zh-CN" sz="2400" b="1" dirty="0">
                <a:solidFill>
                  <a:schemeClr val="bg2"/>
                </a:solidFill>
                <a:sym typeface="Wingdings 2" pitchFamily="18" charset="2"/>
              </a:rPr>
              <a:t>   A: explain:  failure occurs     isolate the damage</a:t>
            </a:r>
          </a:p>
          <a:p>
            <a:pPr eaLnBrk="1" hangingPunct="1">
              <a:buFontTx/>
              <a:buNone/>
            </a:pPr>
            <a:r>
              <a:rPr lang="en-US" altLang="zh-CN" sz="2400" b="1" dirty="0">
                <a:solidFill>
                  <a:schemeClr val="bg2"/>
                </a:solidFill>
                <a:sym typeface="Wingdings 2" pitchFamily="18" charset="2"/>
              </a:rPr>
              <a:t>                                                   system continue running  </a:t>
            </a:r>
          </a:p>
        </p:txBody>
      </p:sp>
      <p:sp>
        <p:nvSpPr>
          <p:cNvPr id="56325" name="Line 4"/>
          <p:cNvSpPr>
            <a:spLocks noChangeShapeType="1"/>
          </p:cNvSpPr>
          <p:nvPr/>
        </p:nvSpPr>
        <p:spPr bwMode="auto">
          <a:xfrm>
            <a:off x="4788024" y="6741368"/>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6326" name="Line 5"/>
          <p:cNvSpPr>
            <a:spLocks noChangeShapeType="1"/>
          </p:cNvSpPr>
          <p:nvPr/>
        </p:nvSpPr>
        <p:spPr bwMode="auto">
          <a:xfrm>
            <a:off x="4839072" y="630932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p>
            <a:fld id="{0B7F8B04-99D6-4B20-8C07-6A73A57CBFFC}" type="slidenum">
              <a:rPr lang="en-US" altLang="zh-CN" smtClean="0">
                <a:ea typeface="宋体" charset="-122"/>
              </a:rPr>
              <a:pPr/>
              <a:t>62</a:t>
            </a:fld>
            <a:endParaRPr lang="en-US" altLang="zh-CN">
              <a:ea typeface="宋体" charset="-122"/>
            </a:endParaRPr>
          </a:p>
        </p:txBody>
      </p:sp>
      <p:sp>
        <p:nvSpPr>
          <p:cNvPr id="57347" name="Rectangle 2"/>
          <p:cNvSpPr>
            <a:spLocks noGrp="1" noChangeArrowheads="1"/>
          </p:cNvSpPr>
          <p:nvPr>
            <p:ph type="title"/>
          </p:nvPr>
        </p:nvSpPr>
        <p:spPr/>
        <p:txBody>
          <a:bodyPr/>
          <a:lstStyle/>
          <a:p>
            <a:pPr eaLnBrk="1" hangingPunct="1"/>
            <a:r>
              <a:rPr lang="en-US" altLang="zh-CN" sz="3200"/>
              <a:t>    Chapter 5  Designing the System</a:t>
            </a:r>
          </a:p>
        </p:txBody>
      </p:sp>
      <p:sp>
        <p:nvSpPr>
          <p:cNvPr id="57348"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defRPr/>
            </a:pPr>
            <a:r>
              <a:rPr lang="en-US" altLang="zh-CN" sz="2400" b="1" dirty="0"/>
              <a:t>   B: example </a:t>
            </a:r>
          </a:p>
          <a:p>
            <a:pPr marL="533400" indent="-533400" eaLnBrk="1" hangingPunct="1">
              <a:buFontTx/>
              <a:buNone/>
              <a:defRPr/>
            </a:pPr>
            <a:r>
              <a:rPr lang="en-US" altLang="zh-CN" sz="2400" b="1" dirty="0"/>
              <a:t>        X: memory allocation </a:t>
            </a:r>
          </a:p>
          <a:p>
            <a:pPr marL="533400" indent="-533400" eaLnBrk="1" hangingPunct="1">
              <a:buFontTx/>
              <a:buNone/>
              <a:defRPr/>
            </a:pPr>
            <a:r>
              <a:rPr lang="en-US" altLang="zh-CN" sz="2400" b="1" dirty="0"/>
              <a:t>        Y: </a:t>
            </a:r>
            <a:r>
              <a:rPr lang="en-US" altLang="zh-CN" sz="2400" b="1" dirty="0">
                <a:latin typeface="Times New Roman" pitchFamily="18" charset="0"/>
              </a:rPr>
              <a:t>“</a:t>
            </a:r>
            <a:r>
              <a:rPr lang="en-US" altLang="zh-CN" sz="2400" b="1" dirty="0"/>
              <a:t>conveyor belts in an assembly line</a:t>
            </a:r>
            <a:r>
              <a:rPr lang="en-US" altLang="zh-CN" sz="2400" b="1" dirty="0">
                <a:latin typeface="Times New Roman" pitchFamily="18" charset="0"/>
              </a:rPr>
              <a:t>”</a:t>
            </a:r>
            <a:r>
              <a:rPr lang="en-US" altLang="zh-CN" sz="2400" b="1" dirty="0"/>
              <a:t> (P258)</a:t>
            </a:r>
          </a:p>
          <a:p>
            <a:pPr marL="533400" indent="-533400" eaLnBrk="1" hangingPunct="1">
              <a:buFontTx/>
              <a:buNone/>
              <a:defRPr/>
            </a:pPr>
            <a:endParaRPr lang="en-US" altLang="zh-CN" sz="2400" b="1" dirty="0"/>
          </a:p>
          <a:p>
            <a:pPr marL="533400" indent="-533400" eaLnBrk="1" hangingPunct="1">
              <a:buFontTx/>
              <a:buNone/>
              <a:defRPr/>
            </a:pPr>
            <a:r>
              <a:rPr lang="en-US" altLang="zh-CN" b="1" dirty="0">
                <a:solidFill>
                  <a:schemeClr val="bg1">
                    <a:lumMod val="85000"/>
                  </a:schemeClr>
                </a:solidFill>
              </a:rPr>
              <a:t>5.6 Techniques for Improving Design (X)</a:t>
            </a:r>
          </a:p>
          <a:p>
            <a:pPr marL="533400" indent="-533400" eaLnBrk="1" hangingPunct="1">
              <a:buFontTx/>
              <a:buNone/>
              <a:defRPr/>
            </a:pPr>
            <a:r>
              <a:rPr lang="en-US" altLang="zh-CN" b="1" dirty="0">
                <a:solidFill>
                  <a:schemeClr val="bg1">
                    <a:lumMod val="85000"/>
                  </a:schemeClr>
                </a:solidFill>
              </a:rPr>
              <a:t>1. Reducing Complexity </a:t>
            </a:r>
          </a:p>
          <a:p>
            <a:pPr marL="533400" indent="-533400" eaLnBrk="1" hangingPunct="1">
              <a:buFontTx/>
              <a:buNone/>
              <a:defRPr/>
            </a:pPr>
            <a:r>
              <a:rPr lang="en-US" altLang="zh-CN" b="1" dirty="0">
                <a:solidFill>
                  <a:schemeClr val="bg1">
                    <a:lumMod val="85000"/>
                  </a:schemeClr>
                </a:solidFill>
              </a:rPr>
              <a:t>2. Design by contract</a:t>
            </a:r>
          </a:p>
          <a:p>
            <a:pPr marL="533400" indent="-533400" eaLnBrk="1" hangingPunct="1">
              <a:buFontTx/>
              <a:buNone/>
              <a:defRPr/>
            </a:pPr>
            <a:r>
              <a:rPr lang="en-US" altLang="zh-CN" b="1" dirty="0">
                <a:solidFill>
                  <a:schemeClr val="bg1">
                    <a:lumMod val="85000"/>
                  </a:schemeClr>
                </a:solidFill>
              </a:rPr>
              <a:t>3. Prototyping design</a:t>
            </a:r>
          </a:p>
          <a:p>
            <a:pPr marL="533400" indent="-533400" eaLnBrk="1" hangingPunct="1">
              <a:buFontTx/>
              <a:buNone/>
              <a:defRPr/>
            </a:pPr>
            <a:r>
              <a:rPr lang="en-US" altLang="zh-CN" b="1" dirty="0">
                <a:solidFill>
                  <a:schemeClr val="bg1">
                    <a:lumMod val="85000"/>
                  </a:schemeClr>
                </a:solidFill>
              </a:rPr>
              <a:t>4. Fault-tree analysis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fld id="{7C046A24-82CB-411A-BC4C-9FB88CE9A473}" type="slidenum">
              <a:rPr lang="en-US" altLang="zh-CN" smtClean="0">
                <a:ea typeface="宋体" charset="-122"/>
              </a:rPr>
              <a:pPr/>
              <a:t>63</a:t>
            </a:fld>
            <a:endParaRPr lang="en-US" altLang="zh-CN">
              <a:ea typeface="宋体" charset="-122"/>
            </a:endParaRPr>
          </a:p>
        </p:txBody>
      </p:sp>
      <p:sp>
        <p:nvSpPr>
          <p:cNvPr id="58371" name="Rectangle 2"/>
          <p:cNvSpPr>
            <a:spLocks noGrp="1" noChangeArrowheads="1"/>
          </p:cNvSpPr>
          <p:nvPr>
            <p:ph type="title"/>
          </p:nvPr>
        </p:nvSpPr>
        <p:spPr/>
        <p:txBody>
          <a:bodyPr/>
          <a:lstStyle/>
          <a:p>
            <a:pPr eaLnBrk="1" hangingPunct="1"/>
            <a:r>
              <a:rPr lang="en-US" altLang="zh-CN" sz="3200"/>
              <a:t>    Chapter 5  Designing the System</a:t>
            </a:r>
          </a:p>
        </p:txBody>
      </p:sp>
      <p:sp>
        <p:nvSpPr>
          <p:cNvPr id="57348" name="Rectangle 3"/>
          <p:cNvSpPr>
            <a:spLocks noGrp="1" noChangeArrowheads="1"/>
          </p:cNvSpPr>
          <p:nvPr>
            <p:ph type="body" idx="1"/>
          </p:nvPr>
        </p:nvSpPr>
        <p:spPr>
          <a:xfrm>
            <a:off x="762000" y="1752600"/>
            <a:ext cx="8382000" cy="5105400"/>
          </a:xfrm>
          <a:ln>
            <a:solidFill>
              <a:schemeClr val="accent1"/>
            </a:solidFill>
          </a:ln>
        </p:spPr>
        <p:txBody>
          <a:bodyPr/>
          <a:lstStyle/>
          <a:p>
            <a:pPr eaLnBrk="1" hangingPunct="1">
              <a:buFontTx/>
              <a:buNone/>
              <a:defRPr/>
            </a:pPr>
            <a:r>
              <a:rPr lang="en-US" altLang="zh-CN" sz="2400" b="1" dirty="0"/>
              <a:t> 4.  </a:t>
            </a:r>
            <a:r>
              <a:rPr lang="zh-CN" altLang="en-US" sz="2400" b="1" dirty="0"/>
              <a:t>安全性分析（</a:t>
            </a:r>
            <a:r>
              <a:rPr lang="en-US" altLang="zh-CN" sz="2400" b="1" dirty="0"/>
              <a:t>§5.7.3</a:t>
            </a:r>
            <a:r>
              <a:rPr lang="zh-CN" altLang="en-US" sz="2400" b="1" dirty="0"/>
              <a:t>）</a:t>
            </a:r>
            <a:endParaRPr lang="en-US" altLang="zh-CN" sz="2400" b="1" dirty="0"/>
          </a:p>
          <a:p>
            <a:pPr eaLnBrk="1" hangingPunct="1">
              <a:buFontTx/>
              <a:buNone/>
              <a:defRPr/>
            </a:pPr>
            <a:r>
              <a:rPr lang="en-US" altLang="zh-CN" sz="2000" b="1" dirty="0">
                <a:latin typeface="+mn-ea"/>
              </a:rPr>
              <a:t>   </a:t>
            </a:r>
            <a:r>
              <a:rPr lang="zh-CN" altLang="en-US" sz="2000" b="1" dirty="0">
                <a:latin typeface="+mn-ea"/>
              </a:rPr>
              <a:t>把不安全因素看成风险，在设计系统体系结构或程序结构时，有关安全问题必须进行以下分析：</a:t>
            </a:r>
            <a:endParaRPr lang="en-US" altLang="zh-CN" sz="2000" b="1" dirty="0">
              <a:latin typeface="+mn-ea"/>
            </a:endParaRPr>
          </a:p>
          <a:p>
            <a:pPr eaLnBrk="1" hangingPunct="1">
              <a:buFontTx/>
              <a:buNone/>
              <a:defRPr/>
            </a:pPr>
            <a:r>
              <a:rPr lang="en-US" altLang="zh-CN" sz="2000" b="1" dirty="0">
                <a:solidFill>
                  <a:schemeClr val="bg2"/>
                </a:solidFill>
                <a:latin typeface="+mn-ea"/>
                <a:sym typeface="Wingdings 2" pitchFamily="18" charset="2"/>
              </a:rPr>
              <a:t> ①</a:t>
            </a:r>
            <a:r>
              <a:rPr lang="zh-CN" altLang="en-US" sz="2000" b="1" dirty="0">
                <a:solidFill>
                  <a:schemeClr val="bg2"/>
                </a:solidFill>
                <a:latin typeface="+mn-ea"/>
                <a:sym typeface="Wingdings 2" pitchFamily="18" charset="2"/>
              </a:rPr>
              <a:t>软件特征化：深入理解分析系统的目标和实现方式。</a:t>
            </a:r>
            <a:endParaRPr lang="en-US" altLang="zh-CN" sz="2000" b="1" dirty="0">
              <a:solidFill>
                <a:schemeClr val="bg2"/>
              </a:solidFill>
              <a:latin typeface="+mn-ea"/>
              <a:sym typeface="Wingdings 2" pitchFamily="18" charset="2"/>
            </a:endParaRPr>
          </a:p>
          <a:p>
            <a:pPr eaLnBrk="1" hangingPunct="1">
              <a:buFontTx/>
              <a:buNone/>
              <a:defRPr/>
            </a:pPr>
            <a:r>
              <a:rPr lang="en-US" altLang="zh-CN" sz="2000" b="1" dirty="0">
                <a:solidFill>
                  <a:schemeClr val="bg2"/>
                </a:solidFill>
                <a:latin typeface="+mn-ea"/>
                <a:sym typeface="Wingdings 2" pitchFamily="18" charset="2"/>
              </a:rPr>
              <a:t> ②</a:t>
            </a:r>
            <a:r>
              <a:rPr lang="zh-CN" altLang="en-US" sz="2000" b="1" dirty="0">
                <a:solidFill>
                  <a:schemeClr val="bg2"/>
                </a:solidFill>
                <a:latin typeface="+mn-ea"/>
                <a:sym typeface="Wingdings 2" pitchFamily="18" charset="2"/>
              </a:rPr>
              <a:t>威胁分析：范围很广，价值很大。（针对威胁来源和各种威胁活动）</a:t>
            </a:r>
            <a:endParaRPr lang="en-US" altLang="zh-CN" sz="2000" b="1" dirty="0">
              <a:solidFill>
                <a:schemeClr val="bg2"/>
              </a:solidFill>
              <a:latin typeface="+mn-ea"/>
              <a:sym typeface="Wingdings 2" pitchFamily="18" charset="2"/>
            </a:endParaRPr>
          </a:p>
          <a:p>
            <a:pPr eaLnBrk="1" hangingPunct="1">
              <a:buFontTx/>
              <a:buNone/>
              <a:defRPr/>
            </a:pPr>
            <a:r>
              <a:rPr lang="en-US" altLang="zh-CN" sz="2000" b="1" dirty="0">
                <a:solidFill>
                  <a:schemeClr val="bg2"/>
                </a:solidFill>
                <a:latin typeface="+mn-ea"/>
                <a:sym typeface="Wingdings 2" pitchFamily="18" charset="2"/>
              </a:rPr>
              <a:t> ③</a:t>
            </a:r>
            <a:r>
              <a:rPr lang="zh-CN" altLang="en-US" sz="2000" b="1" dirty="0">
                <a:solidFill>
                  <a:schemeClr val="bg2"/>
                </a:solidFill>
                <a:latin typeface="+mn-ea"/>
                <a:sym typeface="Wingdings 2" pitchFamily="18" charset="2"/>
              </a:rPr>
              <a:t>漏洞评估：寻找系统设计的各种问题。（新的高技术职业：白帽子黑客的日常工作。）（白帽子：杜塞漏洞，调查问题；黑客：利用漏洞）</a:t>
            </a:r>
            <a:endParaRPr lang="en-US" altLang="zh-CN" sz="2000" b="1" dirty="0">
              <a:solidFill>
                <a:schemeClr val="bg2"/>
              </a:solidFill>
              <a:latin typeface="+mn-ea"/>
              <a:sym typeface="Wingdings 2" pitchFamily="18" charset="2"/>
            </a:endParaRPr>
          </a:p>
          <a:p>
            <a:pPr eaLnBrk="1" hangingPunct="1">
              <a:buFontTx/>
              <a:buNone/>
              <a:defRPr/>
            </a:pPr>
            <a:r>
              <a:rPr lang="en-US" altLang="zh-CN" sz="2000" b="1" dirty="0">
                <a:solidFill>
                  <a:schemeClr val="bg2"/>
                </a:solidFill>
                <a:latin typeface="+mn-ea"/>
                <a:sym typeface="Wingdings 2" pitchFamily="18" charset="2"/>
              </a:rPr>
              <a:t> ④</a:t>
            </a:r>
            <a:r>
              <a:rPr lang="zh-CN" altLang="en-US" sz="2000" b="1" dirty="0">
                <a:solidFill>
                  <a:schemeClr val="bg2"/>
                </a:solidFill>
                <a:latin typeface="+mn-ea"/>
                <a:sym typeface="Wingdings 2" pitchFamily="18" charset="2"/>
              </a:rPr>
              <a:t>风险可能性分析</a:t>
            </a:r>
            <a:r>
              <a:rPr lang="zh-CN" altLang="en-US" sz="2000" b="1" dirty="0">
                <a:solidFill>
                  <a:schemeClr val="bg2"/>
                </a:solidFill>
                <a:latin typeface="+mn-ea"/>
                <a:sym typeface="Wingdings" panose="05000000000000000000" pitchFamily="2" charset="2"/>
              </a:rPr>
              <a:t>（每个漏洞暴露的可能性大小）</a:t>
            </a:r>
            <a:endParaRPr lang="en-US" altLang="zh-CN" sz="2000" b="1" dirty="0">
              <a:solidFill>
                <a:schemeClr val="bg2"/>
              </a:solidFill>
              <a:latin typeface="+mn-ea"/>
              <a:sym typeface="Wingdings 2" pitchFamily="18" charset="2"/>
            </a:endParaRPr>
          </a:p>
          <a:p>
            <a:pPr eaLnBrk="1" hangingPunct="1">
              <a:buFontTx/>
              <a:buNone/>
              <a:defRPr/>
            </a:pPr>
            <a:r>
              <a:rPr lang="en-US" altLang="zh-CN" sz="2000" b="1" dirty="0">
                <a:solidFill>
                  <a:schemeClr val="bg2"/>
                </a:solidFill>
                <a:latin typeface="+mn-ea"/>
                <a:sym typeface="Wingdings 2" pitchFamily="18" charset="2"/>
              </a:rPr>
              <a:t> ⑤</a:t>
            </a:r>
            <a:r>
              <a:rPr lang="zh-CN" altLang="en-US" sz="2000" b="1" dirty="0">
                <a:solidFill>
                  <a:schemeClr val="bg2"/>
                </a:solidFill>
                <a:latin typeface="+mn-ea"/>
                <a:sym typeface="Wingdings 2" pitchFamily="18" charset="2"/>
              </a:rPr>
              <a:t>风险影响决策（攻击成功后，系统收到的影响评估）：</a:t>
            </a:r>
            <a:endParaRPr lang="en-US" altLang="zh-CN" sz="2000" b="1" dirty="0">
              <a:solidFill>
                <a:schemeClr val="bg2"/>
              </a:solidFill>
              <a:latin typeface="+mn-ea"/>
              <a:sym typeface="Wingdings 2" pitchFamily="18" charset="2"/>
            </a:endParaRPr>
          </a:p>
          <a:p>
            <a:pPr eaLnBrk="1" hangingPunct="1">
              <a:buFontTx/>
              <a:buNone/>
              <a:defRPr/>
            </a:pPr>
            <a:r>
              <a:rPr lang="en-US" altLang="zh-CN" sz="2000" b="1" dirty="0">
                <a:solidFill>
                  <a:schemeClr val="bg2"/>
                </a:solidFill>
                <a:latin typeface="+mn-ea"/>
                <a:sym typeface="Wingdings 2" pitchFamily="18" charset="2"/>
              </a:rPr>
              <a:t> ⑥</a:t>
            </a:r>
            <a:r>
              <a:rPr lang="zh-CN" altLang="en-US" sz="2000" b="1" dirty="0">
                <a:solidFill>
                  <a:schemeClr val="bg2"/>
                </a:solidFill>
                <a:latin typeface="+mn-ea"/>
                <a:sym typeface="Wingdings 2" pitchFamily="18" charset="2"/>
              </a:rPr>
              <a:t>风险缓解计划</a:t>
            </a:r>
            <a:r>
              <a:rPr lang="zh-CN" altLang="en-US" sz="2000" b="1" dirty="0">
                <a:solidFill>
                  <a:schemeClr val="bg2"/>
                </a:solidFill>
                <a:latin typeface="+mn-ea"/>
                <a:sym typeface="Wingdings" panose="05000000000000000000" pitchFamily="2" charset="2"/>
              </a:rPr>
              <a:t>（应对措施等）</a:t>
            </a:r>
            <a:endParaRPr lang="en-US" altLang="zh-CN" sz="2000" b="1" dirty="0">
              <a:solidFill>
                <a:schemeClr val="bg2"/>
              </a:solidFill>
              <a:latin typeface="+mn-ea"/>
              <a:sym typeface="Wingdings" panose="05000000000000000000" pitchFamily="2" charset="2"/>
            </a:endParaRPr>
          </a:p>
          <a:p>
            <a:pPr eaLnBrk="1" hangingPunct="1">
              <a:buNone/>
              <a:defRPr/>
            </a:pPr>
            <a:r>
              <a:rPr lang="en-US" altLang="zh-CN" sz="2400" b="1" dirty="0">
                <a:solidFill>
                  <a:schemeClr val="bg2"/>
                </a:solidFill>
                <a:latin typeface="+mn-ea"/>
                <a:sym typeface="Wingdings" panose="05000000000000000000" pitchFamily="2" charset="2"/>
              </a:rPr>
              <a:t> 5. </a:t>
            </a:r>
            <a:r>
              <a:rPr lang="zh-CN" altLang="en-US" sz="2400" b="1" dirty="0">
                <a:solidFill>
                  <a:schemeClr val="bg2"/>
                </a:solidFill>
                <a:latin typeface="+mn-ea"/>
                <a:sym typeface="Wingdings" panose="05000000000000000000" pitchFamily="2" charset="2"/>
              </a:rPr>
              <a:t>成本效益分析</a:t>
            </a:r>
            <a:r>
              <a:rPr lang="zh-CN" altLang="en-US" sz="2400" b="1" dirty="0"/>
              <a:t>（</a:t>
            </a:r>
            <a:r>
              <a:rPr lang="en-US" altLang="zh-CN" sz="2400" b="1" dirty="0"/>
              <a:t>§5.7.5</a:t>
            </a:r>
            <a:r>
              <a:rPr lang="zh-CN" altLang="en-US" sz="2400" b="1" dirty="0"/>
              <a:t>）</a:t>
            </a:r>
            <a:endParaRPr lang="en-US" altLang="zh-CN" sz="2400" b="1" dirty="0"/>
          </a:p>
          <a:p>
            <a:pPr eaLnBrk="1" hangingPunct="1">
              <a:buFontTx/>
              <a:buNone/>
              <a:defRPr/>
            </a:pPr>
            <a:r>
              <a:rPr lang="en-US" altLang="zh-CN" sz="2000" b="1" dirty="0">
                <a:solidFill>
                  <a:schemeClr val="bg2"/>
                </a:solidFill>
                <a:latin typeface="+mn-ea"/>
                <a:sym typeface="Wingdings 2" pitchFamily="18" charset="2"/>
              </a:rPr>
              <a:t>  </a:t>
            </a:r>
            <a:r>
              <a:rPr lang="zh-CN" altLang="en-US" sz="2000" b="1" dirty="0">
                <a:solidFill>
                  <a:schemeClr val="bg2"/>
                </a:solidFill>
                <a:latin typeface="+mn-ea"/>
                <a:sym typeface="Wingdings 2" pitchFamily="18" charset="2"/>
              </a:rPr>
              <a:t>软件设计本身带来的效益分析，涉及软件冗余度和硬件分配等等。</a:t>
            </a:r>
            <a:endParaRPr lang="en-US" altLang="zh-CN" sz="2000" b="1" dirty="0">
              <a:solidFill>
                <a:schemeClr val="bg2"/>
              </a:solidFill>
              <a:latin typeface="+mn-ea"/>
              <a:sym typeface="Wingdings 2" pitchFamily="18" charset="2"/>
            </a:endParaRPr>
          </a:p>
          <a:p>
            <a:pPr eaLnBrk="1" hangingPunct="1">
              <a:buFontTx/>
              <a:buNone/>
              <a:defRPr/>
            </a:pPr>
            <a:endParaRPr lang="en-US" altLang="zh-CN" sz="2000" b="1" dirty="0">
              <a:solidFill>
                <a:schemeClr val="bg2"/>
              </a:solidFill>
              <a:latin typeface="+mn-ea"/>
              <a:sym typeface="Wingdings 2" pitchFamily="18" charset="2"/>
            </a:endParaRPr>
          </a:p>
          <a:p>
            <a:pPr eaLnBrk="1" hangingPunct="1">
              <a:buFontTx/>
              <a:buNone/>
              <a:defRPr/>
            </a:pPr>
            <a:r>
              <a:rPr lang="en-US" altLang="zh-CN" sz="2400" b="1" dirty="0">
                <a:solidFill>
                  <a:schemeClr val="bg2"/>
                </a:solidFill>
                <a:sym typeface="Wingdings 2" pitchFamily="18" charset="2"/>
              </a:rPr>
              <a:t> </a:t>
            </a:r>
            <a:endParaRPr lang="en-US" altLang="zh-CN" sz="2400" b="1" dirty="0"/>
          </a:p>
          <a:p>
            <a:pPr marL="533400" indent="-533400" eaLnBrk="1" hangingPunct="1">
              <a:buFontTx/>
              <a:buNone/>
              <a:defRPr/>
            </a:pPr>
            <a:r>
              <a:rPr lang="en-US" altLang="zh-CN" sz="2400" b="1" dirty="0"/>
              <a:t>   </a:t>
            </a:r>
            <a:endParaRPr lang="en-US" altLang="zh-CN" b="1" dirty="0">
              <a:solidFill>
                <a:schemeClr val="accen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976B320A-31F0-403C-BED0-40D0B07CBC00}" type="slidenum">
              <a:rPr lang="en-US" altLang="zh-CN" smtClean="0">
                <a:ea typeface="宋体" charset="-122"/>
              </a:rPr>
              <a:pPr/>
              <a:t>64</a:t>
            </a:fld>
            <a:endParaRPr lang="en-US" altLang="zh-CN">
              <a:ea typeface="宋体" charset="-122"/>
            </a:endParaRPr>
          </a:p>
        </p:txBody>
      </p:sp>
      <p:sp>
        <p:nvSpPr>
          <p:cNvPr id="59395" name="Rectangle 2"/>
          <p:cNvSpPr>
            <a:spLocks noGrp="1" noChangeArrowheads="1"/>
          </p:cNvSpPr>
          <p:nvPr>
            <p:ph type="title"/>
          </p:nvPr>
        </p:nvSpPr>
        <p:spPr/>
        <p:txBody>
          <a:bodyPr/>
          <a:lstStyle/>
          <a:p>
            <a:pPr eaLnBrk="1" hangingPunct="1"/>
            <a:r>
              <a:rPr lang="en-US" altLang="zh-CN" sz="3200"/>
              <a:t>    Chapter 5  Designing the System</a:t>
            </a:r>
          </a:p>
        </p:txBody>
      </p:sp>
      <p:sp>
        <p:nvSpPr>
          <p:cNvPr id="59396"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a:solidFill>
                  <a:schemeClr val="accent1"/>
                </a:solidFill>
              </a:rPr>
              <a:t>5.7 Design evaluation and validation (X)</a:t>
            </a:r>
          </a:p>
          <a:p>
            <a:pPr marL="533400" indent="-533400" eaLnBrk="1" hangingPunct="1">
              <a:buFontTx/>
              <a:buNone/>
            </a:pPr>
            <a:r>
              <a:rPr lang="en-US" altLang="zh-CN" b="1">
                <a:solidFill>
                  <a:schemeClr val="accent1"/>
                </a:solidFill>
              </a:rPr>
              <a:t> </a:t>
            </a:r>
            <a:r>
              <a:rPr lang="en-US" altLang="zh-CN" sz="2400" b="1">
                <a:solidFill>
                  <a:schemeClr val="accent1"/>
                </a:solidFill>
              </a:rPr>
              <a:t>note: two ways of design inspection:</a:t>
            </a:r>
          </a:p>
          <a:p>
            <a:pPr marL="533400" indent="-533400" eaLnBrk="1" hangingPunct="1">
              <a:buFontTx/>
              <a:buNone/>
            </a:pPr>
            <a:r>
              <a:rPr lang="en-US" altLang="zh-CN" sz="2400" b="1">
                <a:solidFill>
                  <a:schemeClr val="accent1"/>
                </a:solidFill>
              </a:rPr>
              <a:t>           A: validation</a:t>
            </a:r>
          </a:p>
          <a:p>
            <a:pPr marL="533400" indent="-533400" eaLnBrk="1" hangingPunct="1">
              <a:buFontTx/>
              <a:buNone/>
            </a:pPr>
            <a:r>
              <a:rPr lang="en-US" altLang="zh-CN" sz="2400" b="1">
                <a:solidFill>
                  <a:schemeClr val="accent1"/>
                </a:solidFill>
              </a:rPr>
              <a:t>           B: verification </a:t>
            </a:r>
          </a:p>
          <a:p>
            <a:pPr marL="533400" indent="-533400" eaLnBrk="1" hangingPunct="1">
              <a:buFontTx/>
              <a:buNone/>
            </a:pPr>
            <a:r>
              <a:rPr lang="en-US" altLang="zh-CN" b="1">
                <a:solidFill>
                  <a:schemeClr val="accent1"/>
                </a:solidFill>
              </a:rPr>
              <a:t>1. Mathematical validation </a:t>
            </a:r>
          </a:p>
          <a:p>
            <a:pPr marL="533400" indent="-533400" eaLnBrk="1" hangingPunct="1">
              <a:buFontTx/>
              <a:buNone/>
            </a:pPr>
            <a:r>
              <a:rPr lang="en-US" altLang="zh-CN" b="1">
                <a:solidFill>
                  <a:schemeClr val="accent1"/>
                </a:solidFill>
              </a:rPr>
              <a:t>2. Measuring design quality</a:t>
            </a:r>
          </a:p>
          <a:p>
            <a:pPr marL="533400" indent="-533400" eaLnBrk="1" hangingPunct="1">
              <a:buFontTx/>
              <a:buNone/>
            </a:pPr>
            <a:r>
              <a:rPr lang="en-US" altLang="zh-CN" b="1">
                <a:solidFill>
                  <a:schemeClr val="accent1"/>
                </a:solidFill>
              </a:rPr>
              <a:t>3. Comparing designs </a:t>
            </a:r>
          </a:p>
          <a:p>
            <a:pPr marL="914400" lvl="1" indent="-457200" eaLnBrk="1" hangingPunct="1"/>
            <a:r>
              <a:rPr lang="en-US" altLang="zh-CN" b="1">
                <a:solidFill>
                  <a:schemeClr val="accent1"/>
                </a:solidFill>
              </a:rPr>
              <a:t>one specification, many designs</a:t>
            </a:r>
          </a:p>
          <a:p>
            <a:pPr marL="914400" lvl="1" indent="-457200" eaLnBrk="1" hangingPunct="1"/>
            <a:r>
              <a:rPr lang="en-US" altLang="zh-CN" b="1">
                <a:solidFill>
                  <a:schemeClr val="accent1"/>
                </a:solidFill>
              </a:rPr>
              <a:t>comparison table</a:t>
            </a:r>
          </a:p>
          <a:p>
            <a:pPr marL="533400" indent="-533400" eaLnBrk="1" hangingPunct="1">
              <a:buFontTx/>
              <a:buNone/>
            </a:pPr>
            <a:r>
              <a:rPr lang="en-US" altLang="zh-CN" b="1">
                <a:solidFill>
                  <a:schemeClr val="accent1"/>
                </a:solidFill>
              </a:rPr>
              <a:t>4. Design reviews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7BA5FC44-BC04-4CB0-898E-D159CAC72208}" type="slidenum">
              <a:rPr lang="en-US" altLang="zh-CN" smtClean="0">
                <a:ea typeface="宋体" charset="-122"/>
              </a:rPr>
              <a:pPr/>
              <a:t>65</a:t>
            </a:fld>
            <a:endParaRPr lang="en-US" altLang="zh-CN">
              <a:ea typeface="宋体" charset="-122"/>
            </a:endParaRPr>
          </a:p>
        </p:txBody>
      </p:sp>
      <p:sp>
        <p:nvSpPr>
          <p:cNvPr id="60419" name="Rectangle 2"/>
          <p:cNvSpPr>
            <a:spLocks noGrp="1" noChangeArrowheads="1"/>
          </p:cNvSpPr>
          <p:nvPr>
            <p:ph type="title"/>
          </p:nvPr>
        </p:nvSpPr>
        <p:spPr/>
        <p:txBody>
          <a:bodyPr/>
          <a:lstStyle/>
          <a:p>
            <a:pPr eaLnBrk="1" hangingPunct="1"/>
            <a:r>
              <a:rPr lang="en-US" altLang="zh-CN" sz="3200"/>
              <a:t>    Chapter 5  Designing the System</a:t>
            </a:r>
          </a:p>
        </p:txBody>
      </p:sp>
      <p:sp>
        <p:nvSpPr>
          <p:cNvPr id="55300" name="Rectangle 3"/>
          <p:cNvSpPr>
            <a:spLocks noGrp="1" noChangeArrowheads="1"/>
          </p:cNvSpPr>
          <p:nvPr>
            <p:ph type="body" idx="1"/>
          </p:nvPr>
        </p:nvSpPr>
        <p:spPr>
          <a:xfrm>
            <a:off x="762000" y="1752600"/>
            <a:ext cx="8382000" cy="5105400"/>
          </a:xfrm>
        </p:spPr>
        <p:txBody>
          <a:bodyPr/>
          <a:lstStyle/>
          <a:p>
            <a:pPr eaLnBrk="1" hangingPunct="1">
              <a:buNone/>
              <a:defRPr/>
            </a:pPr>
            <a:r>
              <a:rPr lang="en-US" altLang="zh-CN" b="1" dirty="0"/>
              <a:t>4. </a:t>
            </a:r>
            <a:r>
              <a:rPr lang="en-US" altLang="zh-CN" b="1" u="sng" dirty="0">
                <a:solidFill>
                  <a:srgbClr val="0000FF"/>
                </a:solidFill>
              </a:rPr>
              <a:t>Design reviews</a:t>
            </a:r>
            <a:r>
              <a:rPr lang="en-US" altLang="zh-CN" b="1" dirty="0"/>
              <a:t> </a:t>
            </a:r>
            <a:r>
              <a:rPr lang="zh-CN" altLang="en-US" b="1" dirty="0"/>
              <a:t>（</a:t>
            </a:r>
            <a:r>
              <a:rPr lang="en-US" altLang="zh-CN" b="1" dirty="0"/>
              <a:t>§5.9</a:t>
            </a:r>
            <a:r>
              <a:rPr lang="zh-CN" altLang="en-US" b="1" dirty="0"/>
              <a:t>）</a:t>
            </a:r>
            <a:endParaRPr lang="en-US" altLang="zh-CN" b="1" dirty="0"/>
          </a:p>
          <a:p>
            <a:pPr eaLnBrk="1" hangingPunct="1">
              <a:defRPr/>
            </a:pPr>
            <a:r>
              <a:rPr lang="en-US" altLang="zh-CN" b="1" dirty="0"/>
              <a:t> </a:t>
            </a:r>
            <a:r>
              <a:rPr lang="zh-CN" altLang="en-US" b="1" dirty="0"/>
              <a:t>确认与验证 （结合练习题</a:t>
            </a:r>
            <a:r>
              <a:rPr lang="en-US" altLang="zh-CN" b="1" dirty="0"/>
              <a:t>10</a:t>
            </a:r>
            <a:r>
              <a:rPr lang="zh-CN" altLang="en-US" b="1" dirty="0"/>
              <a:t>）</a:t>
            </a:r>
            <a:endParaRPr lang="en-US" altLang="zh-CN" b="1" dirty="0"/>
          </a:p>
          <a:p>
            <a:pPr lvl="1" eaLnBrk="1" hangingPunct="1">
              <a:defRPr/>
            </a:pPr>
            <a:r>
              <a:rPr lang="en-US" altLang="zh-CN" b="1" dirty="0"/>
              <a:t>preliminary design review (</a:t>
            </a:r>
            <a:r>
              <a:rPr lang="zh-CN" altLang="en-US" b="1" dirty="0"/>
              <a:t>概念设计复审</a:t>
            </a:r>
            <a:r>
              <a:rPr lang="en-US" altLang="zh-CN" b="1" dirty="0"/>
              <a:t>)</a:t>
            </a:r>
          </a:p>
          <a:p>
            <a:pPr lvl="2" eaLnBrk="1" hangingPunct="1">
              <a:defRPr/>
            </a:pPr>
            <a:r>
              <a:rPr lang="en-US" altLang="zh-CN" dirty="0"/>
              <a:t>examines conceptual design with customer and users</a:t>
            </a:r>
            <a:endParaRPr lang="en-US" altLang="zh-CN" b="1" dirty="0"/>
          </a:p>
          <a:p>
            <a:pPr lvl="1" eaLnBrk="1" hangingPunct="1">
              <a:defRPr/>
            </a:pPr>
            <a:r>
              <a:rPr lang="en-US" altLang="zh-CN" b="1" dirty="0"/>
              <a:t> </a:t>
            </a:r>
            <a:r>
              <a:rPr lang="en-US" altLang="zh-CN" b="1" dirty="0">
                <a:solidFill>
                  <a:schemeClr val="bg1">
                    <a:lumMod val="75000"/>
                  </a:schemeClr>
                </a:solidFill>
              </a:rPr>
              <a:t>critical design review (</a:t>
            </a:r>
            <a:r>
              <a:rPr lang="zh-CN" altLang="en-US" b="1" dirty="0">
                <a:solidFill>
                  <a:schemeClr val="bg1">
                    <a:lumMod val="75000"/>
                  </a:schemeClr>
                </a:solidFill>
              </a:rPr>
              <a:t>技术设计复审</a:t>
            </a:r>
            <a:r>
              <a:rPr lang="en-US" altLang="zh-CN" b="1" dirty="0">
                <a:solidFill>
                  <a:schemeClr val="bg1">
                    <a:lumMod val="75000"/>
                  </a:schemeClr>
                </a:solidFill>
              </a:rPr>
              <a:t>)</a:t>
            </a:r>
          </a:p>
          <a:p>
            <a:pPr lvl="2" eaLnBrk="1" hangingPunct="1">
              <a:defRPr/>
            </a:pPr>
            <a:r>
              <a:rPr lang="en-US" altLang="zh-CN" dirty="0">
                <a:solidFill>
                  <a:schemeClr val="bg1">
                    <a:lumMod val="75000"/>
                  </a:schemeClr>
                </a:solidFill>
              </a:rPr>
              <a:t>presents technical design to developers</a:t>
            </a:r>
            <a:endParaRPr lang="en-US" altLang="zh-CN" b="1" dirty="0">
              <a:solidFill>
                <a:schemeClr val="bg1">
                  <a:lumMod val="75000"/>
                </a:schemeClr>
              </a:solidFill>
            </a:endParaRPr>
          </a:p>
          <a:p>
            <a:pPr lvl="1" eaLnBrk="1" hangingPunct="1">
              <a:defRPr/>
            </a:pPr>
            <a:r>
              <a:rPr lang="en-US" altLang="zh-CN" b="1" dirty="0"/>
              <a:t> program design review (</a:t>
            </a:r>
            <a:r>
              <a:rPr lang="zh-CN" altLang="en-US" b="1" dirty="0"/>
              <a:t>技术</a:t>
            </a:r>
            <a:r>
              <a:rPr lang="en-US" altLang="zh-CN" b="1" dirty="0"/>
              <a:t>/</a:t>
            </a:r>
            <a:r>
              <a:rPr lang="zh-CN" altLang="en-US" b="1" dirty="0"/>
              <a:t>程序设计复审</a:t>
            </a:r>
            <a:r>
              <a:rPr lang="en-US" altLang="zh-CN" b="1" dirty="0"/>
              <a:t>)</a:t>
            </a:r>
          </a:p>
          <a:p>
            <a:pPr lvl="2" eaLnBrk="1" hangingPunct="1">
              <a:defRPr/>
            </a:pPr>
            <a:r>
              <a:rPr lang="en-US" altLang="zh-CN" dirty="0"/>
              <a:t>programmers get feedback on their </a:t>
            </a:r>
            <a:r>
              <a:rPr lang="en-US" altLang="zh-CN" dirty="0">
                <a:solidFill>
                  <a:srgbClr val="002060"/>
                </a:solidFill>
              </a:rPr>
              <a:t>technical </a:t>
            </a:r>
            <a:r>
              <a:rPr lang="en-US" altLang="zh-CN" dirty="0"/>
              <a:t>designs before implementation</a:t>
            </a:r>
            <a:endParaRPr lang="en-US" altLang="zh-CN" b="1" dirty="0"/>
          </a:p>
          <a:p>
            <a:pPr eaLnBrk="1" hangingPunct="1">
              <a:buFontTx/>
              <a:buNone/>
              <a:defRPr/>
            </a:pPr>
            <a:r>
              <a:rPr lang="en-US" altLang="zh-CN" b="1" dirty="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fld id="{D880F471-D49E-4B24-9867-B16AA14FE634}" type="slidenum">
              <a:rPr lang="en-US" altLang="zh-CN" smtClean="0">
                <a:ea typeface="宋体" charset="-122"/>
              </a:rPr>
              <a:pPr/>
              <a:t>66</a:t>
            </a:fld>
            <a:endParaRPr lang="en-US" altLang="zh-CN">
              <a:ea typeface="宋体" charset="-122"/>
            </a:endParaRPr>
          </a:p>
        </p:txBody>
      </p:sp>
      <p:sp>
        <p:nvSpPr>
          <p:cNvPr id="61443" name="Rectangle 2"/>
          <p:cNvSpPr>
            <a:spLocks noGrp="1" noChangeArrowheads="1"/>
          </p:cNvSpPr>
          <p:nvPr>
            <p:ph type="title"/>
          </p:nvPr>
        </p:nvSpPr>
        <p:spPr/>
        <p:txBody>
          <a:bodyPr/>
          <a:lstStyle/>
          <a:p>
            <a:pPr eaLnBrk="1" hangingPunct="1"/>
            <a:r>
              <a:rPr lang="en-US" altLang="zh-CN" sz="3200"/>
              <a:t>    Chapter 5  Designing the System</a:t>
            </a:r>
          </a:p>
        </p:txBody>
      </p:sp>
      <p:sp>
        <p:nvSpPr>
          <p:cNvPr id="61444"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a:t>5.8 Documenting the design</a:t>
            </a:r>
            <a:r>
              <a:rPr lang="zh-CN" altLang="en-US" sz="2400" b="1"/>
              <a:t>（设计文档化）</a:t>
            </a:r>
            <a:r>
              <a:rPr lang="zh-CN" altLang="en-US" b="1"/>
              <a:t> </a:t>
            </a:r>
          </a:p>
          <a:p>
            <a:pPr marL="533400" indent="-533400" eaLnBrk="1" hangingPunct="1">
              <a:buFontTx/>
              <a:buNone/>
            </a:pPr>
            <a:r>
              <a:rPr lang="en-US" altLang="zh-CN" b="1"/>
              <a:t>1.Document </a:t>
            </a:r>
          </a:p>
          <a:p>
            <a:pPr marL="533400" indent="-533400" eaLnBrk="1" hangingPunct="1">
              <a:buFontTx/>
              <a:buNone/>
            </a:pPr>
            <a:r>
              <a:rPr lang="en-US" altLang="zh-CN" sz="2400" b="1"/>
              <a:t>   </a:t>
            </a:r>
            <a:r>
              <a:rPr lang="en-US" altLang="zh-CN" sz="2400" b="1">
                <a:solidFill>
                  <a:srgbClr val="0000FF"/>
                </a:solidFill>
              </a:rPr>
              <a:t>design rationale</a:t>
            </a:r>
          </a:p>
          <a:p>
            <a:pPr marL="533400" indent="-533400" eaLnBrk="1" hangingPunct="1">
              <a:buFontTx/>
              <a:buNone/>
            </a:pPr>
            <a:r>
              <a:rPr lang="en-US" altLang="zh-CN" sz="2400" b="1">
                <a:solidFill>
                  <a:srgbClr val="0000FF"/>
                </a:solidFill>
              </a:rPr>
              <a:t>   menus and other display-screen formats</a:t>
            </a:r>
          </a:p>
          <a:p>
            <a:pPr marL="533400" indent="-533400" eaLnBrk="1" hangingPunct="1">
              <a:buFontTx/>
              <a:buNone/>
            </a:pPr>
            <a:r>
              <a:rPr lang="en-US" altLang="zh-CN" sz="2400" b="1">
                <a:solidFill>
                  <a:srgbClr val="0000FF"/>
                </a:solidFill>
              </a:rPr>
              <a:t>   ……</a:t>
            </a:r>
          </a:p>
          <a:p>
            <a:pPr marL="533400" indent="-533400" eaLnBrk="1" hangingPunct="1">
              <a:buFontTx/>
              <a:buNone/>
            </a:pPr>
            <a:r>
              <a:rPr lang="en-US" altLang="zh-CN" sz="2400" b="1">
                <a:solidFill>
                  <a:srgbClr val="0000FF"/>
                </a:solidFill>
              </a:rPr>
              <a:t>   fault-handling approach</a:t>
            </a:r>
          </a:p>
          <a:p>
            <a:pPr marL="533400" indent="-533400" eaLnBrk="1" hangingPunct="1">
              <a:buFontTx/>
              <a:buNone/>
            </a:pPr>
            <a:r>
              <a:rPr lang="en-US" altLang="zh-CN" b="1"/>
              <a:t>2. Note</a:t>
            </a:r>
          </a:p>
          <a:p>
            <a:pPr marL="533400" indent="-533400" eaLnBrk="1" hangingPunct="1">
              <a:buFontTx/>
              <a:buNone/>
            </a:pPr>
            <a:r>
              <a:rPr lang="en-US" altLang="zh-CN" sz="2400" b="1"/>
              <a:t> </a:t>
            </a:r>
            <a:r>
              <a:rPr lang="en-US" altLang="zh-CN" sz="2400" b="1">
                <a:solidFill>
                  <a:schemeClr val="bg2"/>
                </a:solidFill>
                <a:sym typeface="Wingdings 2" pitchFamily="18" charset="2"/>
              </a:rPr>
              <a:t>if it’s a </a:t>
            </a:r>
            <a:r>
              <a:rPr lang="en-US" altLang="zh-CN" sz="2400" b="1" u="sng">
                <a:solidFill>
                  <a:srgbClr val="0000FF"/>
                </a:solidFill>
                <a:sym typeface="Wingdings 2" pitchFamily="18" charset="2"/>
              </a:rPr>
              <a:t>distributed network</a:t>
            </a:r>
            <a:r>
              <a:rPr lang="en-US" altLang="zh-CN" sz="2400" b="1">
                <a:solidFill>
                  <a:schemeClr val="bg2"/>
                </a:solidFill>
                <a:sym typeface="Wingdings 2" pitchFamily="18" charset="2"/>
              </a:rPr>
              <a:t>,  then the configuration</a:t>
            </a:r>
          </a:p>
          <a:p>
            <a:pPr marL="533400" indent="-533400" eaLnBrk="1" hangingPunct="1">
              <a:buFontTx/>
              <a:buNone/>
            </a:pPr>
            <a:r>
              <a:rPr lang="en-US" altLang="zh-CN" sz="2400" b="1">
                <a:solidFill>
                  <a:schemeClr val="bg2"/>
                </a:solidFill>
                <a:sym typeface="Wingdings 2" pitchFamily="18" charset="2"/>
              </a:rPr>
              <a:t>    document should include:</a:t>
            </a:r>
          </a:p>
          <a:p>
            <a:pPr marL="533400" indent="-533400" eaLnBrk="1" hangingPunct="1">
              <a:buFontTx/>
              <a:buNone/>
            </a:pPr>
            <a:r>
              <a:rPr lang="en-US" altLang="zh-CN" sz="2400" b="1">
                <a:solidFill>
                  <a:schemeClr val="bg2"/>
                </a:solidFill>
                <a:sym typeface="Wingdings 2" pitchFamily="18" charset="2"/>
              </a:rPr>
              <a:t>      topology, synchronization, control and routing</a:t>
            </a:r>
          </a:p>
          <a:p>
            <a:pPr marL="533400" indent="-533400" eaLnBrk="1" hangingPunct="1">
              <a:buFontTx/>
              <a:buNone/>
            </a:pPr>
            <a:r>
              <a:rPr lang="en-US" altLang="zh-CN" sz="2400" b="1">
                <a:solidFill>
                  <a:schemeClr val="bg2"/>
                </a:solidFill>
                <a:sym typeface="Wingdings 2" pitchFamily="18" charset="2"/>
              </a:rPr>
              <a:t>      message of the nodes, etc.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fld id="{A48D0ADE-202B-4947-A375-AAFDB41517E9}" type="slidenum">
              <a:rPr lang="en-US" altLang="zh-CN" smtClean="0">
                <a:ea typeface="宋体" charset="-122"/>
              </a:rPr>
              <a:pPr/>
              <a:t>67</a:t>
            </a:fld>
            <a:endParaRPr lang="en-US" altLang="zh-CN">
              <a:ea typeface="宋体" charset="-122"/>
            </a:endParaRPr>
          </a:p>
        </p:txBody>
      </p:sp>
      <p:sp>
        <p:nvSpPr>
          <p:cNvPr id="62467" name="Rectangle 2"/>
          <p:cNvSpPr>
            <a:spLocks noGrp="1" noChangeArrowheads="1"/>
          </p:cNvSpPr>
          <p:nvPr>
            <p:ph type="title"/>
          </p:nvPr>
        </p:nvSpPr>
        <p:spPr/>
        <p:txBody>
          <a:bodyPr/>
          <a:lstStyle/>
          <a:p>
            <a:pPr eaLnBrk="1" hangingPunct="1"/>
            <a:r>
              <a:rPr lang="en-US" altLang="zh-CN" sz="3200"/>
              <a:t>    Chapter 5  Designing the System</a:t>
            </a:r>
          </a:p>
        </p:txBody>
      </p:sp>
      <p:sp>
        <p:nvSpPr>
          <p:cNvPr id="624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itchFamily="18" charset="2"/>
              </a:rPr>
              <a:t>  design description is </a:t>
            </a:r>
            <a:r>
              <a:rPr lang="en-US" altLang="zh-CN" sz="2400" b="1" u="sng" dirty="0">
                <a:solidFill>
                  <a:srgbClr val="0000FF"/>
                </a:solidFill>
                <a:sym typeface="Wingdings 2" pitchFamily="18" charset="2"/>
              </a:rPr>
              <a:t>cross-reference</a:t>
            </a:r>
            <a:r>
              <a:rPr lang="en-US" altLang="zh-CN" sz="2400" b="1" dirty="0">
                <a:solidFill>
                  <a:schemeClr val="bg2"/>
                </a:solidFill>
                <a:sym typeface="Wingdings 2" pitchFamily="18" charset="2"/>
              </a:rPr>
              <a:t> with &lt;SRS&gt;</a:t>
            </a:r>
          </a:p>
          <a:p>
            <a:pPr eaLnBrk="1" hangingPunct="1">
              <a:buFontTx/>
              <a:buNone/>
            </a:pPr>
            <a:r>
              <a:rPr lang="en-US" altLang="zh-CN" sz="2400" b="1" dirty="0">
                <a:solidFill>
                  <a:schemeClr val="bg2"/>
                </a:solidFill>
                <a:sym typeface="Wingdings 2" pitchFamily="18" charset="2"/>
              </a:rPr>
              <a:t>     (two documents should have completeness and </a:t>
            </a:r>
          </a:p>
          <a:p>
            <a:pPr eaLnBrk="1" hangingPunct="1">
              <a:buFontTx/>
              <a:buNone/>
            </a:pPr>
            <a:r>
              <a:rPr lang="en-US" altLang="zh-CN" sz="2400" b="1" dirty="0">
                <a:solidFill>
                  <a:schemeClr val="bg2"/>
                </a:solidFill>
                <a:sym typeface="Wingdings 2" pitchFamily="18" charset="2"/>
              </a:rPr>
              <a:t>     consistency), by</a:t>
            </a:r>
            <a:r>
              <a:rPr lang="zh-CN" altLang="en-US" sz="2400" b="1" dirty="0">
                <a:solidFill>
                  <a:schemeClr val="bg2"/>
                </a:solidFill>
                <a:sym typeface="Wingdings 2" pitchFamily="18" charset="2"/>
              </a:rPr>
              <a:t>“配置管理技术和工具” </a:t>
            </a:r>
            <a:r>
              <a:rPr lang="en-US" altLang="zh-CN" sz="2400" b="1" dirty="0">
                <a:solidFill>
                  <a:schemeClr val="bg2"/>
                </a:solidFill>
                <a:sym typeface="Wingdings 2" pitchFamily="18" charset="2"/>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AE3F19FE-B35F-4BAC-AE48-C93BE5AB4E6F}" type="slidenum">
              <a:rPr lang="en-US" altLang="zh-CN" smtClean="0">
                <a:ea typeface="宋体" charset="-122"/>
              </a:rPr>
              <a:pPr/>
              <a:t>68</a:t>
            </a:fld>
            <a:endParaRPr lang="en-US" altLang="zh-CN">
              <a:ea typeface="宋体" charset="-122"/>
            </a:endParaRPr>
          </a:p>
        </p:txBody>
      </p:sp>
      <p:sp>
        <p:nvSpPr>
          <p:cNvPr id="63491" name="Rectangle 2"/>
          <p:cNvSpPr>
            <a:spLocks noGrp="1" noChangeArrowheads="1"/>
          </p:cNvSpPr>
          <p:nvPr>
            <p:ph type="title"/>
          </p:nvPr>
        </p:nvSpPr>
        <p:spPr/>
        <p:txBody>
          <a:bodyPr/>
          <a:lstStyle/>
          <a:p>
            <a:pPr eaLnBrk="1" hangingPunct="1"/>
            <a:r>
              <a:rPr lang="en-US" altLang="zh-CN"/>
              <a:t>                </a:t>
            </a:r>
            <a:r>
              <a:rPr lang="zh-CN" altLang="en-US"/>
              <a:t>木  桶  定  律</a:t>
            </a:r>
          </a:p>
        </p:txBody>
      </p:sp>
      <p:sp>
        <p:nvSpPr>
          <p:cNvPr id="63492"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2400"/>
              <a:t>    </a:t>
            </a:r>
            <a:r>
              <a:rPr lang="zh-CN" altLang="en-US" sz="2400"/>
              <a:t>盛水的木桶是由许多块木板箍成的，盛水量就是由这些木板共同决定的。若其中一块木板很短，则此木桶的盛水量就被短板所限制。这块短板就成了这个木桶盛水量的“限制因素”（或称“短板效应”）。人们把这一规律总结为“木桶原理”，或“木桶定律”，也称“</a:t>
            </a:r>
            <a:r>
              <a:rPr lang="zh-CN" altLang="en-US" sz="2400" b="1" u="sng">
                <a:solidFill>
                  <a:srgbClr val="0000FF"/>
                </a:solidFill>
              </a:rPr>
              <a:t>短板理论</a:t>
            </a:r>
            <a:r>
              <a:rPr lang="zh-CN" altLang="en-US" sz="2400"/>
              <a:t>”。</a:t>
            </a:r>
            <a:r>
              <a:rPr lang="zh-CN" altLang="en-US"/>
              <a:t> </a:t>
            </a:r>
          </a:p>
          <a:p>
            <a:pPr eaLnBrk="1" hangingPunct="1">
              <a:lnSpc>
                <a:spcPct val="90000"/>
              </a:lnSpc>
              <a:buFontTx/>
              <a:buNone/>
            </a:pPr>
            <a:r>
              <a:rPr lang="zh-CN" altLang="en-US" b="1"/>
              <a:t>启示：</a:t>
            </a:r>
            <a:endParaRPr lang="zh-CN" altLang="en-US"/>
          </a:p>
          <a:p>
            <a:pPr eaLnBrk="1" hangingPunct="1">
              <a:lnSpc>
                <a:spcPct val="90000"/>
              </a:lnSpc>
              <a:buClr>
                <a:srgbClr val="FF0066"/>
              </a:buClr>
              <a:buSzTx/>
              <a:buFont typeface="Wingdings" pitchFamily="2" charset="2"/>
              <a:buChar char="v"/>
            </a:pPr>
            <a:r>
              <a:rPr lang="zh-CN" altLang="en-US" sz="2400"/>
              <a:t>木桶定律无论对个体还是对一个组织，都有启迪。</a:t>
            </a:r>
          </a:p>
          <a:p>
            <a:pPr eaLnBrk="1" hangingPunct="1">
              <a:lnSpc>
                <a:spcPct val="90000"/>
              </a:lnSpc>
              <a:buClr>
                <a:srgbClr val="FF0066"/>
              </a:buClr>
              <a:buSzTx/>
              <a:buFont typeface="Wingdings" pitchFamily="2" charset="2"/>
              <a:buChar char="v"/>
            </a:pPr>
            <a:r>
              <a:rPr lang="zh-CN" altLang="en-US" sz="2400"/>
              <a:t>木桶可以象征企业、部门、项目团队等，也可以象征一个独立的人，其盛水量就是企业、部门、项目团队或一个人的最大的能力、实力、竞争力。木桶之于企业，木板就是资金、技术、人力资源、产品、营销、内部管理等。  </a:t>
            </a:r>
          </a:p>
          <a:p>
            <a:pPr eaLnBrk="1" hangingPunct="1">
              <a:lnSpc>
                <a:spcPct val="90000"/>
              </a:lnSpc>
              <a:buClr>
                <a:srgbClr val="FF0066"/>
              </a:buClr>
              <a:buSzTx/>
              <a:buFont typeface="Wingdings" pitchFamily="2" charset="2"/>
              <a:buChar char="v"/>
            </a:pPr>
            <a:r>
              <a:rPr lang="zh-CN" altLang="en-US" sz="2400" b="1">
                <a:solidFill>
                  <a:srgbClr val="0000FF"/>
                </a:solidFill>
              </a:rPr>
              <a:t>软件需求与软件设计不能有明显的弱点！</a:t>
            </a:r>
            <a:r>
              <a:rPr lang="zh-CN" altLang="en-US" sz="2400"/>
              <a:t>劣势决定优势，劣势决定生死，这是竞争的残酷法则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24DD7DC6-1E54-45C5-B7EF-FADFE74E97A5}" type="slidenum">
              <a:rPr lang="en-US" altLang="zh-CN" smtClean="0">
                <a:ea typeface="宋体" charset="-122"/>
              </a:rPr>
              <a:pPr/>
              <a:t>69</a:t>
            </a:fld>
            <a:endParaRPr lang="en-US" altLang="zh-CN">
              <a:ea typeface="宋体" charset="-122"/>
            </a:endParaRPr>
          </a:p>
        </p:txBody>
      </p:sp>
      <p:sp>
        <p:nvSpPr>
          <p:cNvPr id="64515" name="Rectangle 2"/>
          <p:cNvSpPr>
            <a:spLocks noGrp="1" noChangeArrowheads="1"/>
          </p:cNvSpPr>
          <p:nvPr>
            <p:ph type="title"/>
          </p:nvPr>
        </p:nvSpPr>
        <p:spPr/>
        <p:txBody>
          <a:bodyPr/>
          <a:lstStyle/>
          <a:p>
            <a:pPr eaLnBrk="1" hangingPunct="1"/>
            <a:r>
              <a:rPr lang="en-US" altLang="zh-CN"/>
              <a:t>                 </a:t>
            </a:r>
          </a:p>
        </p:txBody>
      </p:sp>
      <p:sp>
        <p:nvSpPr>
          <p:cNvPr id="64516" name="Rectangle 3"/>
          <p:cNvSpPr>
            <a:spLocks noGrp="1" noChangeArrowheads="1"/>
          </p:cNvSpPr>
          <p:nvPr>
            <p:ph type="body" idx="1"/>
          </p:nvPr>
        </p:nvSpPr>
        <p:spPr>
          <a:xfrm>
            <a:off x="671513" y="1709738"/>
            <a:ext cx="8472487" cy="5148262"/>
          </a:xfrm>
        </p:spPr>
        <p:txBody>
          <a:bodyPr/>
          <a:lstStyle/>
          <a:p>
            <a:pPr eaLnBrk="1" hangingPunct="1">
              <a:lnSpc>
                <a:spcPct val="90000"/>
              </a:lnSpc>
              <a:spcBef>
                <a:spcPts val="400"/>
              </a:spcBef>
              <a:buFontTx/>
              <a:buNone/>
            </a:pPr>
            <a:r>
              <a:rPr lang="en-US" altLang="zh-CN" sz="2400" b="1" dirty="0"/>
              <a:t>1</a:t>
            </a:r>
            <a:r>
              <a:rPr lang="zh-CN" altLang="en-US" sz="2400" b="1" dirty="0"/>
              <a:t>：在</a:t>
            </a:r>
            <a:r>
              <a:rPr lang="en-US" altLang="zh-CN" sz="2400" b="1" dirty="0"/>
              <a:t>OOD</a:t>
            </a:r>
            <a:r>
              <a:rPr lang="zh-CN" altLang="en-US" sz="2400" b="1" dirty="0"/>
              <a:t>的实施过程中，</a:t>
            </a:r>
            <a:r>
              <a:rPr lang="zh-CN" altLang="en-US" sz="2400" b="1" dirty="0">
                <a:solidFill>
                  <a:srgbClr val="FF0000"/>
                </a:solidFill>
              </a:rPr>
              <a:t>界面类、控制类、实体类</a:t>
            </a:r>
            <a:r>
              <a:rPr lang="zh-CN" altLang="en-US" sz="2400" b="1" dirty="0"/>
              <a:t>等在软件工程中是如何实际协调使用的？</a:t>
            </a:r>
            <a:r>
              <a:rPr lang="zh-CN" altLang="en-US" sz="2400" b="1" dirty="0">
                <a:solidFill>
                  <a:srgbClr val="0000FF"/>
                </a:solidFill>
              </a:rPr>
              <a:t>举例说明</a:t>
            </a:r>
            <a:r>
              <a:rPr lang="zh-CN" altLang="en-US" sz="2400" b="1" dirty="0"/>
              <a:t>。</a:t>
            </a:r>
          </a:p>
          <a:p>
            <a:pPr eaLnBrk="1" hangingPunct="1">
              <a:lnSpc>
                <a:spcPct val="90000"/>
              </a:lnSpc>
              <a:spcBef>
                <a:spcPts val="400"/>
              </a:spcBef>
              <a:buFontTx/>
              <a:buNone/>
            </a:pPr>
            <a:r>
              <a:rPr lang="en-US" altLang="zh-CN" sz="2400" b="1" dirty="0"/>
              <a:t>2</a:t>
            </a:r>
            <a:r>
              <a:rPr lang="zh-CN" altLang="en-US" sz="2400" b="1" dirty="0"/>
              <a:t>：在</a:t>
            </a:r>
            <a:r>
              <a:rPr lang="en-US" altLang="zh-CN" sz="2400" b="1" dirty="0"/>
              <a:t>OOD</a:t>
            </a:r>
            <a:r>
              <a:rPr lang="zh-CN" altLang="en-US" sz="2400" b="1" dirty="0"/>
              <a:t>的实施过程中，一般的系统设计和详细设计的区别与联系是什么？</a:t>
            </a:r>
            <a:r>
              <a:rPr lang="zh-CN" altLang="en-US" sz="2400" b="1" dirty="0">
                <a:solidFill>
                  <a:srgbClr val="0000FF"/>
                </a:solidFill>
              </a:rPr>
              <a:t>举出简单的事例</a:t>
            </a:r>
            <a:r>
              <a:rPr lang="zh-CN" altLang="en-US" sz="2400" b="1" dirty="0"/>
              <a:t>加以说明。</a:t>
            </a:r>
          </a:p>
          <a:p>
            <a:pPr eaLnBrk="1" hangingPunct="1">
              <a:lnSpc>
                <a:spcPct val="90000"/>
              </a:lnSpc>
              <a:spcBef>
                <a:spcPts val="400"/>
              </a:spcBef>
              <a:buFontTx/>
              <a:buNone/>
            </a:pPr>
            <a:r>
              <a:rPr lang="en-US" altLang="zh-CN" sz="2400" b="1" dirty="0"/>
              <a:t>3</a:t>
            </a:r>
            <a:r>
              <a:rPr lang="zh-CN" altLang="en-US" sz="2400" b="1" dirty="0"/>
              <a:t>：在软件工程具体实施时，有时采用某些开发模式</a:t>
            </a:r>
            <a:r>
              <a:rPr lang="en-US" altLang="zh-CN" sz="2400" b="1" dirty="0"/>
              <a:t>(</a:t>
            </a:r>
            <a:r>
              <a:rPr lang="zh-CN" altLang="en-US" sz="2400" b="1" dirty="0"/>
              <a:t>如</a:t>
            </a:r>
            <a:r>
              <a:rPr lang="en-US" altLang="zh-CN" sz="2400" b="1" dirty="0"/>
              <a:t>MVC)</a:t>
            </a:r>
            <a:r>
              <a:rPr lang="zh-CN" altLang="en-US" sz="2400" b="1" dirty="0"/>
              <a:t>，请将您使用的模式予以归纳，</a:t>
            </a:r>
            <a:r>
              <a:rPr lang="zh-CN" altLang="en-US" sz="2400" b="1" dirty="0">
                <a:solidFill>
                  <a:srgbClr val="0000FF"/>
                </a:solidFill>
              </a:rPr>
              <a:t>举例说明</a:t>
            </a:r>
            <a:r>
              <a:rPr lang="zh-CN" altLang="en-US" sz="2400" b="1" dirty="0"/>
              <a:t>其与软件工程课程中的系统设计或详细设计的联系与区别以及对应关系。</a:t>
            </a:r>
          </a:p>
          <a:p>
            <a:pPr eaLnBrk="1" hangingPunct="1">
              <a:lnSpc>
                <a:spcPct val="90000"/>
              </a:lnSpc>
              <a:spcBef>
                <a:spcPts val="400"/>
              </a:spcBef>
              <a:buFontTx/>
              <a:buNone/>
            </a:pPr>
            <a:r>
              <a:rPr lang="en-US" altLang="zh-CN" sz="2400" b="1" dirty="0"/>
              <a:t>4:</a:t>
            </a:r>
            <a:r>
              <a:rPr lang="zh-CN" altLang="en-US" sz="2400" b="1" dirty="0"/>
              <a:t>你的软件测试是如何进行的？请</a:t>
            </a:r>
            <a:r>
              <a:rPr lang="zh-CN" altLang="en-US" sz="2400" b="1" dirty="0">
                <a:solidFill>
                  <a:srgbClr val="0000FF"/>
                </a:solidFill>
              </a:rPr>
              <a:t>举例介绍</a:t>
            </a:r>
            <a:r>
              <a:rPr lang="zh-CN" altLang="en-US" sz="2400" b="1" dirty="0"/>
              <a:t>一般软件测试的数据分类及彻底性原则。例如手机</a:t>
            </a:r>
            <a:r>
              <a:rPr lang="en-US" altLang="zh-CN" sz="2400" b="1" dirty="0"/>
              <a:t>APP</a:t>
            </a:r>
            <a:r>
              <a:rPr lang="zh-CN" altLang="en-US" sz="2400" b="1" dirty="0"/>
              <a:t>测试总结，或如何运用自动测试工具等等。</a:t>
            </a:r>
            <a:endParaRPr lang="en-US" altLang="zh-CN" sz="2400" b="1" dirty="0"/>
          </a:p>
          <a:p>
            <a:pPr eaLnBrk="1" hangingPunct="1">
              <a:lnSpc>
                <a:spcPct val="90000"/>
              </a:lnSpc>
              <a:spcBef>
                <a:spcPts val="400"/>
              </a:spcBef>
              <a:buFontTx/>
              <a:buNone/>
            </a:pPr>
            <a:r>
              <a:rPr lang="en-US" altLang="zh-CN" sz="2400" b="1" dirty="0"/>
              <a:t>5</a:t>
            </a:r>
            <a:r>
              <a:rPr lang="zh-CN" altLang="en-US" sz="2400" b="1" dirty="0"/>
              <a:t>：自由讲述自己课程设计的内容，主要讲需求分析和软件设计。讲自己的收获和体会，可以整体讲，也可以讲其中的某个阶段或片段。</a:t>
            </a:r>
            <a:endParaRPr lang="en-US" altLang="zh-CN" sz="2400" b="1" dirty="0"/>
          </a:p>
          <a:p>
            <a:pPr eaLnBrk="1" hangingPunct="1">
              <a:lnSpc>
                <a:spcPct val="90000"/>
              </a:lnSpc>
              <a:spcBef>
                <a:spcPts val="400"/>
              </a:spcBef>
              <a:buFontTx/>
              <a:buNone/>
            </a:pPr>
            <a:r>
              <a:rPr lang="en-US" altLang="zh-CN" sz="2400" b="1" dirty="0"/>
              <a:t>6. </a:t>
            </a:r>
            <a:r>
              <a:rPr lang="zh-CN" altLang="en-US" sz="2400" b="1" u="sng" dirty="0">
                <a:solidFill>
                  <a:srgbClr val="0000CC"/>
                </a:solidFill>
              </a:rPr>
              <a:t>结合实际案例</a:t>
            </a:r>
            <a:r>
              <a:rPr lang="zh-CN" altLang="en-US" sz="2400" b="1" dirty="0"/>
              <a:t>，阐述本课件</a:t>
            </a:r>
            <a:r>
              <a:rPr lang="en-US" altLang="zh-CN" sz="2400" b="1" dirty="0"/>
              <a:t>5.4</a:t>
            </a:r>
            <a:r>
              <a:rPr lang="zh-CN" altLang="en-US" sz="2400" b="1" dirty="0"/>
              <a:t>节某些质量属性的实现与保证措施。</a:t>
            </a:r>
            <a:endParaRPr lang="en-US" altLang="zh-CN" sz="2400" b="1" dirty="0"/>
          </a:p>
          <a:p>
            <a:pPr eaLnBrk="1" hangingPunct="1">
              <a:lnSpc>
                <a:spcPct val="90000"/>
              </a:lnSpc>
              <a:buFontTx/>
              <a:buNone/>
            </a:pPr>
            <a:endParaRPr lang="en-US" altLang="zh-CN" dirty="0"/>
          </a:p>
        </p:txBody>
      </p:sp>
      <p:sp>
        <p:nvSpPr>
          <p:cNvPr id="64517" name="TextBox 6"/>
          <p:cNvSpPr txBox="1">
            <a:spLocks noChangeArrowheads="1"/>
          </p:cNvSpPr>
          <p:nvPr/>
        </p:nvSpPr>
        <p:spPr bwMode="auto">
          <a:xfrm>
            <a:off x="1547813" y="404664"/>
            <a:ext cx="6192837" cy="1089529"/>
          </a:xfrm>
          <a:prstGeom prst="rect">
            <a:avLst/>
          </a:prstGeom>
          <a:noFill/>
          <a:ln w="9525">
            <a:noFill/>
            <a:miter lim="800000"/>
            <a:headEnd/>
            <a:tailEnd/>
          </a:ln>
        </p:spPr>
        <p:txBody>
          <a:bodyPr>
            <a:spAutoFit/>
          </a:bodyPr>
          <a:lstStyle/>
          <a:p>
            <a:pPr>
              <a:lnSpc>
                <a:spcPct val="90000"/>
              </a:lnSpc>
            </a:pPr>
            <a:r>
              <a:rPr lang="zh-CN" altLang="en-US" sz="3600" b="1" dirty="0"/>
              <a:t>课程设计及课堂拟演讲命题内容范围示例</a:t>
            </a:r>
            <a:endParaRPr lang="en-US" altLang="zh-CN"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700808"/>
            <a:ext cx="8001000" cy="576064"/>
          </a:xfrm>
        </p:spPr>
        <p:txBody>
          <a:bodyPr/>
          <a:lstStyle/>
          <a:p>
            <a:r>
              <a:rPr lang="en-GB" altLang="zh-CN" dirty="0">
                <a:cs typeface="Arial" charset="0"/>
              </a:rPr>
              <a:t>Reference model for a compiler</a:t>
            </a:r>
          </a:p>
          <a:p>
            <a:endParaRPr lang="zh-CN" altLang="en-US" dirty="0"/>
          </a:p>
        </p:txBody>
      </p:sp>
      <p:sp>
        <p:nvSpPr>
          <p:cNvPr id="4" name="灯片编号占位符 3"/>
          <p:cNvSpPr>
            <a:spLocks noGrp="1"/>
          </p:cNvSpPr>
          <p:nvPr>
            <p:ph type="sldNum" sz="quarter" idx="12"/>
          </p:nvPr>
        </p:nvSpPr>
        <p:spPr/>
        <p:txBody>
          <a:bodyPr/>
          <a:lstStyle/>
          <a:p>
            <a:pPr>
              <a:defRPr/>
            </a:pPr>
            <a:fld id="{8AE7D228-2A77-4224-9B92-8F11827EF210}" type="slidenum">
              <a:rPr lang="en-US" altLang="zh-CN" smtClean="0"/>
              <a:pPr>
                <a:defRPr/>
              </a:pPr>
              <a:t>7</a:t>
            </a:fld>
            <a:endParaRPr lang="en-US" altLang="zh-CN"/>
          </a:p>
        </p:txBody>
      </p:sp>
      <p:grpSp>
        <p:nvGrpSpPr>
          <p:cNvPr id="5" name="Group 4"/>
          <p:cNvGrpSpPr>
            <a:grpSpLocks/>
          </p:cNvGrpSpPr>
          <p:nvPr/>
        </p:nvGrpSpPr>
        <p:grpSpPr bwMode="auto">
          <a:xfrm>
            <a:off x="755576" y="2204864"/>
            <a:ext cx="8388424" cy="4176464"/>
            <a:chOff x="0" y="0"/>
            <a:chExt cx="9100" cy="5280"/>
          </a:xfrm>
          <a:solidFill>
            <a:schemeClr val="tx1">
              <a:lumMod val="20000"/>
              <a:lumOff val="80000"/>
            </a:schemeClr>
          </a:solidFill>
        </p:grpSpPr>
        <p:pic>
          <p:nvPicPr>
            <p:cNvPr id="6" name="Picture 5"/>
            <p:cNvPicPr>
              <a:picLocks noChangeAspect="1" noChangeArrowheads="1"/>
            </p:cNvPicPr>
            <p:nvPr/>
          </p:nvPicPr>
          <p:blipFill>
            <a:blip r:embed="rId2" cstate="print"/>
            <a:srcRect/>
            <a:stretch>
              <a:fillRect/>
            </a:stretch>
          </p:blipFill>
          <p:spPr bwMode="auto">
            <a:xfrm>
              <a:off x="163" y="0"/>
              <a:ext cx="8440" cy="4693"/>
            </a:xfrm>
            <a:prstGeom prst="rect">
              <a:avLst/>
            </a:prstGeom>
            <a:grpFill/>
            <a:ln w="19050">
              <a:noFill/>
              <a:miter lim="800000"/>
              <a:headEnd/>
              <a:tailEnd/>
            </a:ln>
          </p:spPr>
        </p:pic>
        <p:sp>
          <p:nvSpPr>
            <p:cNvPr id="7" name="Rectangle 6"/>
            <p:cNvSpPr>
              <a:spLocks/>
            </p:cNvSpPr>
            <p:nvPr/>
          </p:nvSpPr>
          <p:spPr bwMode="auto">
            <a:xfrm>
              <a:off x="0" y="4940"/>
              <a:ext cx="9100" cy="340"/>
            </a:xfrm>
            <a:prstGeom prst="rect">
              <a:avLst/>
            </a:prstGeom>
            <a:noFill/>
            <a:ln w="19050">
              <a:noFill/>
              <a:miter lim="800000"/>
              <a:headEnd/>
              <a:tailEnd/>
            </a:ln>
          </p:spPr>
          <p:txBody>
            <a:bodyPr lIns="0" tIns="0" rIns="0" bIns="0"/>
            <a:lstStyle/>
            <a:p>
              <a:pPr eaLnBrk="0" hangingPunct="0"/>
              <a:endParaRPr lang="en-US"/>
            </a:p>
          </p:txBody>
        </p:sp>
      </p:grpSp>
      <p:sp>
        <p:nvSpPr>
          <p:cNvPr id="8" name="文本框 7">
            <a:extLst>
              <a:ext uri="{FF2B5EF4-FFF2-40B4-BE49-F238E27FC236}">
                <a16:creationId xmlns:a16="http://schemas.microsoft.com/office/drawing/2014/main" id="{EE20C112-F46A-458B-875C-362694BB697E}"/>
              </a:ext>
            </a:extLst>
          </p:cNvPr>
          <p:cNvSpPr txBox="1"/>
          <p:nvPr/>
        </p:nvSpPr>
        <p:spPr>
          <a:xfrm>
            <a:off x="827584" y="6351711"/>
            <a:ext cx="8064896" cy="461665"/>
          </a:xfrm>
          <a:prstGeom prst="rect">
            <a:avLst/>
          </a:prstGeom>
          <a:solidFill>
            <a:schemeClr val="tx1">
              <a:lumMod val="20000"/>
              <a:lumOff val="80000"/>
            </a:schemeClr>
          </a:solidFill>
          <a:ln>
            <a:solidFill>
              <a:srgbClr val="C00000"/>
            </a:solidFill>
          </a:ln>
        </p:spPr>
        <p:txBody>
          <a:bodyPr wrap="square" rtlCol="0">
            <a:spAutoFit/>
          </a:bodyPr>
          <a:lstStyle/>
          <a:p>
            <a:r>
              <a:rPr lang="zh-CN" altLang="en-US" dirty="0"/>
              <a:t>套路：</a:t>
            </a:r>
            <a:r>
              <a:rPr lang="zh-CN" altLang="en-US" sz="2000" dirty="0"/>
              <a:t>词法分析、解析器、语义分析器、优化器、代码生成器</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24DD7DC6-1E54-45C5-B7EF-FADFE74E97A5}" type="slidenum">
              <a:rPr lang="en-US" altLang="zh-CN" smtClean="0">
                <a:solidFill>
                  <a:srgbClr val="FFFFFF"/>
                </a:solidFill>
                <a:ea typeface="宋体" charset="-122"/>
              </a:rPr>
              <a:pPr/>
              <a:t>70</a:t>
            </a:fld>
            <a:endParaRPr lang="en-US" altLang="zh-CN">
              <a:solidFill>
                <a:srgbClr val="FFFFFF"/>
              </a:solidFill>
              <a:ea typeface="宋体" charset="-122"/>
            </a:endParaRPr>
          </a:p>
        </p:txBody>
      </p:sp>
      <p:sp>
        <p:nvSpPr>
          <p:cNvPr id="64515" name="Rectangle 2"/>
          <p:cNvSpPr>
            <a:spLocks noGrp="1" noChangeArrowheads="1"/>
          </p:cNvSpPr>
          <p:nvPr>
            <p:ph type="title"/>
          </p:nvPr>
        </p:nvSpPr>
        <p:spPr/>
        <p:txBody>
          <a:bodyPr/>
          <a:lstStyle/>
          <a:p>
            <a:pPr eaLnBrk="1" hangingPunct="1"/>
            <a:r>
              <a:rPr lang="en-US" altLang="zh-CN"/>
              <a:t>                 </a:t>
            </a:r>
          </a:p>
        </p:txBody>
      </p:sp>
      <p:sp>
        <p:nvSpPr>
          <p:cNvPr id="64516" name="Rectangle 3"/>
          <p:cNvSpPr>
            <a:spLocks noGrp="1" noChangeArrowheads="1"/>
          </p:cNvSpPr>
          <p:nvPr>
            <p:ph type="body" idx="1"/>
          </p:nvPr>
        </p:nvSpPr>
        <p:spPr>
          <a:xfrm>
            <a:off x="671513" y="1709738"/>
            <a:ext cx="8472487" cy="5148262"/>
          </a:xfrm>
        </p:spPr>
        <p:txBody>
          <a:bodyPr/>
          <a:lstStyle/>
          <a:p>
            <a:pPr eaLnBrk="1" hangingPunct="1">
              <a:lnSpc>
                <a:spcPct val="90000"/>
              </a:lnSpc>
              <a:buFontTx/>
              <a:buNone/>
            </a:pPr>
            <a:r>
              <a:rPr lang="zh-CN" altLang="en-US" sz="2400" b="1" dirty="0"/>
              <a:t>课堂演讲者的各种经验体会：</a:t>
            </a:r>
            <a:endParaRPr lang="en-US" altLang="zh-CN" sz="2400" b="1" dirty="0"/>
          </a:p>
          <a:p>
            <a:pPr eaLnBrk="1" hangingPunct="1">
              <a:lnSpc>
                <a:spcPct val="90000"/>
              </a:lnSpc>
              <a:buFontTx/>
              <a:buNone/>
            </a:pPr>
            <a:r>
              <a:rPr lang="en-US" altLang="zh-CN" sz="2400" b="1" dirty="0"/>
              <a:t>1</a:t>
            </a:r>
            <a:r>
              <a:rPr lang="zh-CN" altLang="en-US" sz="2400" b="1" dirty="0"/>
              <a:t>：需求考虑的问题：格式转换，数据处理等； </a:t>
            </a:r>
            <a:r>
              <a:rPr lang="en-US" altLang="zh-CN" sz="2400" b="1" dirty="0"/>
              <a:t>UML</a:t>
            </a:r>
            <a:r>
              <a:rPr lang="zh-CN" altLang="en-US" sz="2400" b="1" dirty="0"/>
              <a:t>用例图，时序图，类图，界面设计，界面原型根据</a:t>
            </a:r>
            <a:r>
              <a:rPr lang="en-US" altLang="zh-CN" sz="2400" b="1" dirty="0"/>
              <a:t>UML</a:t>
            </a:r>
            <a:r>
              <a:rPr lang="zh-CN" altLang="en-US" sz="2400" b="1" dirty="0"/>
              <a:t>时序图设计，这样不需要反复修改。收获：改变了看待项目的角度。</a:t>
            </a:r>
          </a:p>
          <a:p>
            <a:pPr eaLnBrk="1" hangingPunct="1">
              <a:lnSpc>
                <a:spcPct val="90000"/>
              </a:lnSpc>
              <a:buFontTx/>
              <a:buNone/>
            </a:pPr>
            <a:endParaRPr lang="zh-CN" altLang="en-US" sz="1200" b="1" dirty="0"/>
          </a:p>
          <a:p>
            <a:pPr eaLnBrk="1" hangingPunct="1">
              <a:lnSpc>
                <a:spcPct val="90000"/>
              </a:lnSpc>
              <a:buFontTx/>
              <a:buNone/>
            </a:pPr>
            <a:r>
              <a:rPr lang="en-US" altLang="zh-CN" sz="2400" b="1" dirty="0"/>
              <a:t>2</a:t>
            </a:r>
            <a:r>
              <a:rPr lang="zh-CN" altLang="en-US" sz="2400" b="1" dirty="0"/>
              <a:t>：个人经验：不写代码，单纯画</a:t>
            </a:r>
            <a:r>
              <a:rPr lang="en-US" altLang="zh-CN" sz="2400" b="1" dirty="0"/>
              <a:t>UML</a:t>
            </a:r>
            <a:r>
              <a:rPr lang="zh-CN" altLang="en-US" sz="2400" b="1" dirty="0"/>
              <a:t>图很难，不得不写完代码后又返回头修改</a:t>
            </a:r>
            <a:r>
              <a:rPr lang="en-US" altLang="zh-CN" sz="2400" b="1" dirty="0"/>
              <a:t>UML</a:t>
            </a:r>
            <a:r>
              <a:rPr lang="zh-CN" altLang="en-US" sz="2400" b="1"/>
              <a:t>图。用例图用到“扩展”。</a:t>
            </a:r>
            <a:endParaRPr lang="zh-CN" altLang="en-US" sz="2400" b="1" dirty="0"/>
          </a:p>
          <a:p>
            <a:pPr eaLnBrk="1" hangingPunct="1">
              <a:lnSpc>
                <a:spcPct val="90000"/>
              </a:lnSpc>
              <a:buFontTx/>
              <a:buNone/>
            </a:pPr>
            <a:endParaRPr lang="zh-CN" altLang="en-US" sz="1200" b="1" dirty="0"/>
          </a:p>
          <a:p>
            <a:pPr eaLnBrk="1" hangingPunct="1">
              <a:lnSpc>
                <a:spcPct val="90000"/>
              </a:lnSpc>
              <a:buFontTx/>
              <a:buNone/>
            </a:pPr>
            <a:r>
              <a:rPr lang="en-US" altLang="zh-CN" sz="2400" b="1" dirty="0"/>
              <a:t>3</a:t>
            </a:r>
            <a:r>
              <a:rPr lang="zh-CN" altLang="en-US" sz="2400" b="1" dirty="0"/>
              <a:t>：设计框架选择探讨，有的有各种坑（如何坑的？）。 </a:t>
            </a:r>
            <a:r>
              <a:rPr lang="en-US" altLang="zh-CN" sz="2400" b="1" dirty="0" err="1"/>
              <a:t>Rxjava</a:t>
            </a:r>
            <a:r>
              <a:rPr lang="zh-CN" altLang="en-US" sz="2400" b="1" dirty="0"/>
              <a:t>框架。</a:t>
            </a:r>
            <a:r>
              <a:rPr lang="en-US" altLang="zh-CN" sz="2400" b="1" dirty="0" err="1"/>
              <a:t>Er</a:t>
            </a:r>
            <a:r>
              <a:rPr lang="zh-CN" altLang="en-US" sz="2400" b="1" dirty="0"/>
              <a:t>图等。</a:t>
            </a:r>
            <a:endParaRPr lang="en-US" altLang="zh-CN" sz="2400" b="1" dirty="0"/>
          </a:p>
          <a:p>
            <a:pPr eaLnBrk="1" hangingPunct="1">
              <a:lnSpc>
                <a:spcPct val="90000"/>
              </a:lnSpc>
              <a:buFontTx/>
              <a:buNone/>
            </a:pPr>
            <a:endParaRPr lang="zh-CN" altLang="en-US" sz="1200" b="1" dirty="0"/>
          </a:p>
          <a:p>
            <a:pPr eaLnBrk="1" hangingPunct="1">
              <a:lnSpc>
                <a:spcPct val="90000"/>
              </a:lnSpc>
              <a:buFontTx/>
              <a:buNone/>
            </a:pPr>
            <a:r>
              <a:rPr lang="en-US" altLang="zh-CN" sz="2400" b="1" dirty="0"/>
              <a:t>4</a:t>
            </a:r>
            <a:r>
              <a:rPr lang="zh-CN" altLang="en-US" sz="2400" b="1" dirty="0"/>
              <a:t>：软件测试的工具演示</a:t>
            </a:r>
            <a:r>
              <a:rPr lang="en-US" altLang="zh-CN" sz="2400" b="1" dirty="0"/>
              <a:t>JSYBLOG----</a:t>
            </a:r>
            <a:r>
              <a:rPr lang="zh-CN" altLang="en-US" sz="2400" b="1" dirty="0"/>
              <a:t>线程组的添加，测试的选择。各种匹配。多样本选择。查看结果树及报告等。</a:t>
            </a:r>
          </a:p>
          <a:p>
            <a:pPr eaLnBrk="1" hangingPunct="1">
              <a:lnSpc>
                <a:spcPct val="90000"/>
              </a:lnSpc>
              <a:buFontTx/>
              <a:buNone/>
            </a:pPr>
            <a:endParaRPr lang="en-US" altLang="zh-CN" sz="1200" b="1" dirty="0"/>
          </a:p>
          <a:p>
            <a:pPr eaLnBrk="1" hangingPunct="1">
              <a:lnSpc>
                <a:spcPct val="90000"/>
              </a:lnSpc>
              <a:buFontTx/>
              <a:buNone/>
            </a:pPr>
            <a:r>
              <a:rPr lang="en-US" altLang="zh-CN" sz="2400" b="1" dirty="0"/>
              <a:t>5</a:t>
            </a:r>
            <a:r>
              <a:rPr lang="zh-CN" altLang="en-US" sz="2400" b="1" dirty="0"/>
              <a:t>：远程启动个人电脑，演示</a:t>
            </a:r>
            <a:r>
              <a:rPr lang="en-US" altLang="zh-CN" sz="2400" b="1" dirty="0"/>
              <a:t>UML</a:t>
            </a:r>
            <a:r>
              <a:rPr lang="zh-CN" altLang="en-US" sz="2400" b="1" dirty="0"/>
              <a:t>制图。</a:t>
            </a:r>
            <a:endParaRPr lang="en-US" altLang="zh-CN" sz="2400" b="1" dirty="0"/>
          </a:p>
          <a:p>
            <a:pPr eaLnBrk="1" hangingPunct="1">
              <a:lnSpc>
                <a:spcPct val="90000"/>
              </a:lnSpc>
              <a:buFontTx/>
              <a:buNone/>
            </a:pPr>
            <a:endParaRPr lang="en-US" altLang="zh-CN" sz="2400" b="1" dirty="0"/>
          </a:p>
          <a:p>
            <a:pPr eaLnBrk="1" hangingPunct="1">
              <a:lnSpc>
                <a:spcPct val="90000"/>
              </a:lnSpc>
              <a:buFontTx/>
              <a:buNone/>
            </a:pPr>
            <a:endParaRPr lang="en-US" altLang="zh-CN" dirty="0"/>
          </a:p>
        </p:txBody>
      </p:sp>
      <p:sp>
        <p:nvSpPr>
          <p:cNvPr id="64517" name="TextBox 6"/>
          <p:cNvSpPr txBox="1">
            <a:spLocks noChangeArrowheads="1"/>
          </p:cNvSpPr>
          <p:nvPr/>
        </p:nvSpPr>
        <p:spPr bwMode="auto">
          <a:xfrm>
            <a:off x="1547813" y="404664"/>
            <a:ext cx="6192837" cy="1089529"/>
          </a:xfrm>
          <a:prstGeom prst="rect">
            <a:avLst/>
          </a:prstGeom>
          <a:noFill/>
          <a:ln w="9525">
            <a:noFill/>
            <a:miter lim="800000"/>
            <a:headEnd/>
            <a:tailEnd/>
          </a:ln>
        </p:spPr>
        <p:txBody>
          <a:bodyPr>
            <a:spAutoFit/>
          </a:bodyPr>
          <a:lstStyle/>
          <a:p>
            <a:pPr>
              <a:lnSpc>
                <a:spcPct val="90000"/>
              </a:lnSpc>
            </a:pPr>
            <a:r>
              <a:rPr lang="zh-CN" altLang="en-US" sz="3600" b="1" dirty="0">
                <a:solidFill>
                  <a:srgbClr val="003366"/>
                </a:solidFill>
              </a:rPr>
              <a:t>课程设计及课堂拟演讲命题内容范围示例</a:t>
            </a:r>
            <a:endParaRPr lang="en-US" altLang="zh-CN" sz="3600" b="1" dirty="0">
              <a:solidFill>
                <a:srgbClr val="003366"/>
              </a:solidFill>
            </a:endParaRPr>
          </a:p>
        </p:txBody>
      </p:sp>
    </p:spTree>
    <p:extLst>
      <p:ext uri="{BB962C8B-B14F-4D97-AF65-F5344CB8AC3E}">
        <p14:creationId xmlns:p14="http://schemas.microsoft.com/office/powerpoint/2010/main" val="2863644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24DD7DC6-1E54-45C5-B7EF-FADFE74E97A5}" type="slidenum">
              <a:rPr lang="en-US" altLang="zh-CN" smtClean="0">
                <a:solidFill>
                  <a:srgbClr val="FFFFFF"/>
                </a:solidFill>
                <a:ea typeface="宋体" charset="-122"/>
              </a:rPr>
              <a:pPr/>
              <a:t>71</a:t>
            </a:fld>
            <a:endParaRPr lang="en-US" altLang="zh-CN">
              <a:solidFill>
                <a:srgbClr val="FFFFFF"/>
              </a:solidFill>
              <a:ea typeface="宋体" charset="-122"/>
            </a:endParaRPr>
          </a:p>
        </p:txBody>
      </p:sp>
      <p:sp>
        <p:nvSpPr>
          <p:cNvPr id="64515" name="Rectangle 2"/>
          <p:cNvSpPr>
            <a:spLocks noGrp="1" noChangeArrowheads="1"/>
          </p:cNvSpPr>
          <p:nvPr>
            <p:ph type="title"/>
          </p:nvPr>
        </p:nvSpPr>
        <p:spPr/>
        <p:txBody>
          <a:bodyPr/>
          <a:lstStyle/>
          <a:p>
            <a:pPr eaLnBrk="1" hangingPunct="1"/>
            <a:r>
              <a:rPr lang="en-US" altLang="zh-CN"/>
              <a:t>                 </a:t>
            </a:r>
          </a:p>
        </p:txBody>
      </p:sp>
      <p:sp>
        <p:nvSpPr>
          <p:cNvPr id="64516" name="Rectangle 3"/>
          <p:cNvSpPr>
            <a:spLocks noGrp="1" noChangeArrowheads="1"/>
          </p:cNvSpPr>
          <p:nvPr>
            <p:ph type="body" idx="1"/>
          </p:nvPr>
        </p:nvSpPr>
        <p:spPr>
          <a:xfrm>
            <a:off x="671513" y="1709738"/>
            <a:ext cx="8472487" cy="5148262"/>
          </a:xfrm>
        </p:spPr>
        <p:txBody>
          <a:bodyPr/>
          <a:lstStyle/>
          <a:p>
            <a:pPr eaLnBrk="1" hangingPunct="1">
              <a:lnSpc>
                <a:spcPct val="90000"/>
              </a:lnSpc>
              <a:buFontTx/>
              <a:buNone/>
            </a:pPr>
            <a:r>
              <a:rPr lang="en-US" altLang="zh-CN" sz="2400" b="1" dirty="0"/>
              <a:t>1</a:t>
            </a:r>
            <a:r>
              <a:rPr lang="zh-CN" altLang="en-US" sz="2400" b="1"/>
              <a:t>：本章教科书练习题</a:t>
            </a:r>
            <a:r>
              <a:rPr lang="zh-CN" altLang="en-US" sz="2400" b="1" dirty="0"/>
              <a:t>第</a:t>
            </a:r>
            <a:r>
              <a:rPr lang="en-US" altLang="zh-CN" sz="2400" b="1" dirty="0"/>
              <a:t>4</a:t>
            </a:r>
            <a:r>
              <a:rPr lang="zh-CN" altLang="en-US" sz="2400" b="1" dirty="0"/>
              <a:t>、第</a:t>
            </a:r>
            <a:r>
              <a:rPr lang="en-US" altLang="zh-CN" sz="2400" b="1" dirty="0"/>
              <a:t>5</a:t>
            </a:r>
            <a:r>
              <a:rPr lang="zh-CN" altLang="en-US" sz="2400" b="1" dirty="0"/>
              <a:t>题</a:t>
            </a:r>
            <a:r>
              <a:rPr lang="en-US" altLang="zh-CN" sz="2400" b="1" dirty="0"/>
              <a:t>.</a:t>
            </a:r>
            <a:endParaRPr lang="zh-CN" altLang="en-US" sz="2400" b="1" dirty="0"/>
          </a:p>
          <a:p>
            <a:pPr eaLnBrk="1" hangingPunct="1">
              <a:lnSpc>
                <a:spcPct val="90000"/>
              </a:lnSpc>
              <a:buFontTx/>
              <a:buNone/>
            </a:pPr>
            <a:endParaRPr lang="zh-CN" altLang="en-US" sz="2400" b="1" dirty="0"/>
          </a:p>
          <a:p>
            <a:pPr eaLnBrk="1" hangingPunct="1">
              <a:lnSpc>
                <a:spcPct val="90000"/>
              </a:lnSpc>
              <a:buFontTx/>
              <a:buNone/>
            </a:pPr>
            <a:r>
              <a:rPr lang="en-US" altLang="zh-CN" sz="2400" b="1" dirty="0"/>
              <a:t>2</a:t>
            </a:r>
            <a:r>
              <a:rPr lang="zh-CN" altLang="en-US" sz="2400" b="1" dirty="0"/>
              <a:t>：上一章第</a:t>
            </a:r>
            <a:r>
              <a:rPr lang="en-US" altLang="zh-CN" sz="2400" b="1" dirty="0"/>
              <a:t>12</a:t>
            </a:r>
            <a:r>
              <a:rPr lang="zh-CN" altLang="en-US" sz="2400" b="1" dirty="0"/>
              <a:t>题的延续：继续进行设计阶段的工作。</a:t>
            </a:r>
            <a:endParaRPr lang="en-US" altLang="zh-CN" sz="2400" b="1" dirty="0"/>
          </a:p>
          <a:p>
            <a:pPr eaLnBrk="1" hangingPunct="1">
              <a:lnSpc>
                <a:spcPct val="90000"/>
              </a:lnSpc>
              <a:buFontTx/>
              <a:buNone/>
            </a:pPr>
            <a:r>
              <a:rPr lang="en-US" altLang="zh-CN" sz="2400" b="1" dirty="0"/>
              <a:t>      </a:t>
            </a:r>
            <a:r>
              <a:rPr lang="zh-CN" altLang="en-US" sz="2400" b="1" u="sng" dirty="0">
                <a:solidFill>
                  <a:srgbClr val="0000FF"/>
                </a:solidFill>
              </a:rPr>
              <a:t>或者</a:t>
            </a:r>
            <a:r>
              <a:rPr lang="zh-CN" altLang="en-US" sz="2400" b="1" dirty="0"/>
              <a:t>：上一章第</a:t>
            </a:r>
            <a:r>
              <a:rPr lang="en-US" altLang="zh-CN" sz="2400" b="1" dirty="0"/>
              <a:t>17</a:t>
            </a:r>
            <a:r>
              <a:rPr lang="zh-CN" altLang="en-US" sz="2400" b="1" dirty="0"/>
              <a:t>题的延续：继续进行设计阶段的工作。</a:t>
            </a:r>
            <a:endParaRPr lang="en-US" altLang="zh-CN" sz="2400" b="1" dirty="0"/>
          </a:p>
          <a:p>
            <a:pPr marL="342900" marR="0" lvl="0" indent="-342900" algn="l" defTabSz="914400" rtl="0" eaLnBrk="1" fontAlgn="base" latinLnBrk="0" hangingPunct="1">
              <a:lnSpc>
                <a:spcPct val="90000"/>
              </a:lnSpc>
              <a:spcBef>
                <a:spcPct val="20000"/>
              </a:spcBef>
              <a:spcAft>
                <a:spcPct val="0"/>
              </a:spcAft>
              <a:buClr>
                <a:srgbClr val="003366"/>
              </a:buClr>
              <a:buSzPct val="150000"/>
              <a:buFontTx/>
              <a:buNone/>
              <a:tabLst/>
              <a:defRPr/>
            </a:pPr>
            <a:r>
              <a:rPr kumimoji="1" lang="zh-CN" altLang="en-US" sz="2400" b="1" i="0" strike="noStrike" kern="0" cap="none" spc="0" normalizeH="0" baseline="0" noProof="0" dirty="0">
                <a:ln>
                  <a:noFill/>
                </a:ln>
                <a:solidFill>
                  <a:srgbClr val="0000FF"/>
                </a:solidFill>
                <a:effectLst/>
                <a:uLnTx/>
                <a:uFillTx/>
                <a:latin typeface="Arial"/>
                <a:ea typeface="宋体"/>
                <a:cs typeface="+mn-cs"/>
              </a:rPr>
              <a:t>      </a:t>
            </a:r>
            <a:r>
              <a:rPr kumimoji="1" lang="zh-CN" altLang="en-US" sz="2400" b="1" i="0" u="sng" strike="noStrike" kern="0" cap="none" spc="0" normalizeH="0" baseline="0" noProof="0" dirty="0">
                <a:ln>
                  <a:noFill/>
                </a:ln>
                <a:solidFill>
                  <a:srgbClr val="0000FF"/>
                </a:solidFill>
                <a:effectLst/>
                <a:uLnTx/>
                <a:uFillTx/>
                <a:latin typeface="Arial"/>
                <a:ea typeface="宋体"/>
                <a:cs typeface="+mn-cs"/>
              </a:rPr>
              <a:t>或者</a:t>
            </a:r>
            <a:r>
              <a:rPr kumimoji="1" lang="zh-CN" altLang="en-US" sz="2400" b="1" i="0" u="none" strike="noStrike" kern="0" cap="none" spc="0" normalizeH="0" baseline="0" noProof="0" dirty="0">
                <a:ln>
                  <a:noFill/>
                </a:ln>
                <a:solidFill>
                  <a:srgbClr val="003366"/>
                </a:solidFill>
                <a:effectLst/>
                <a:uLnTx/>
                <a:uFillTx/>
                <a:latin typeface="Arial"/>
                <a:ea typeface="宋体"/>
                <a:cs typeface="+mn-cs"/>
              </a:rPr>
              <a:t>：上一章小米校招的延续：继续进行设计阶段的工作。</a:t>
            </a:r>
          </a:p>
          <a:p>
            <a:pPr eaLnBrk="1" hangingPunct="1">
              <a:lnSpc>
                <a:spcPct val="90000"/>
              </a:lnSpc>
              <a:buFontTx/>
              <a:buNone/>
            </a:pPr>
            <a:endParaRPr lang="zh-CN" altLang="en-US" sz="2400" b="1" dirty="0"/>
          </a:p>
          <a:p>
            <a:pPr eaLnBrk="1" hangingPunct="1">
              <a:lnSpc>
                <a:spcPct val="90000"/>
              </a:lnSpc>
              <a:buFontTx/>
              <a:buNone/>
            </a:pPr>
            <a:endParaRPr lang="en-US" altLang="zh-CN" sz="2400" b="1" dirty="0"/>
          </a:p>
          <a:p>
            <a:pPr eaLnBrk="1" hangingPunct="1">
              <a:lnSpc>
                <a:spcPct val="90000"/>
              </a:lnSpc>
              <a:buFontTx/>
              <a:buNone/>
            </a:pPr>
            <a:r>
              <a:rPr lang="zh-CN" altLang="en-US" dirty="0"/>
              <a:t>注意：提交个人作业和课程设计的</a:t>
            </a:r>
            <a:r>
              <a:rPr lang="en-US" altLang="zh-CN" dirty="0"/>
              <a:t>WORD</a:t>
            </a:r>
            <a:r>
              <a:rPr lang="zh-CN" altLang="en-US" dirty="0"/>
              <a:t>文档名称：</a:t>
            </a:r>
            <a:endParaRPr lang="en-US" altLang="zh-CN" dirty="0"/>
          </a:p>
          <a:p>
            <a:pPr eaLnBrk="1" hangingPunct="1">
              <a:lnSpc>
                <a:spcPct val="90000"/>
              </a:lnSpc>
              <a:buFontTx/>
              <a:buNone/>
            </a:pPr>
            <a:r>
              <a:rPr lang="en-US" altLang="zh-CN" dirty="0"/>
              <a:t>           </a:t>
            </a:r>
            <a:r>
              <a:rPr lang="zh-CN" altLang="en-US" b="1" dirty="0">
                <a:solidFill>
                  <a:srgbClr val="FF0000"/>
                </a:solidFill>
              </a:rPr>
              <a:t>学号</a:t>
            </a:r>
            <a:r>
              <a:rPr lang="en-US" altLang="zh-CN" b="1" dirty="0">
                <a:solidFill>
                  <a:srgbClr val="FF0000"/>
                </a:solidFill>
              </a:rPr>
              <a:t>+</a:t>
            </a:r>
            <a:r>
              <a:rPr lang="zh-CN" altLang="en-US" b="1" dirty="0">
                <a:solidFill>
                  <a:srgbClr val="FF0000"/>
                </a:solidFill>
              </a:rPr>
              <a:t>姓名</a:t>
            </a:r>
            <a:r>
              <a:rPr lang="en-US" altLang="zh-CN" b="1" dirty="0">
                <a:solidFill>
                  <a:srgbClr val="FF0000"/>
                </a:solidFill>
              </a:rPr>
              <a:t>+</a:t>
            </a:r>
            <a:r>
              <a:rPr lang="zh-CN" altLang="en-US" b="1" dirty="0">
                <a:solidFill>
                  <a:srgbClr val="FF0000"/>
                </a:solidFill>
              </a:rPr>
              <a:t>课程作业</a:t>
            </a:r>
            <a:endParaRPr lang="en-US" altLang="zh-CN" b="1" dirty="0">
              <a:solidFill>
                <a:srgbClr val="FF0000"/>
              </a:solidFill>
            </a:endParaRPr>
          </a:p>
          <a:p>
            <a:pPr eaLnBrk="1" hangingPunct="1">
              <a:lnSpc>
                <a:spcPct val="90000"/>
              </a:lnSpc>
              <a:buFontTx/>
              <a:buNone/>
            </a:pPr>
            <a:r>
              <a:rPr lang="en-US" altLang="zh-CN" b="1" dirty="0">
                <a:solidFill>
                  <a:srgbClr val="FF0000"/>
                </a:solidFill>
              </a:rPr>
              <a:t>           </a:t>
            </a:r>
            <a:r>
              <a:rPr lang="zh-CN" altLang="en-US" b="1" dirty="0">
                <a:solidFill>
                  <a:srgbClr val="FF0000"/>
                </a:solidFill>
              </a:rPr>
              <a:t>学号</a:t>
            </a:r>
            <a:r>
              <a:rPr lang="en-US" altLang="zh-CN" b="1" dirty="0">
                <a:solidFill>
                  <a:srgbClr val="FF0000"/>
                </a:solidFill>
              </a:rPr>
              <a:t>+</a:t>
            </a:r>
            <a:r>
              <a:rPr lang="zh-CN" altLang="en-US" b="1" dirty="0">
                <a:solidFill>
                  <a:srgbClr val="FF0000"/>
                </a:solidFill>
              </a:rPr>
              <a:t>姓名</a:t>
            </a:r>
            <a:r>
              <a:rPr lang="en-US" altLang="zh-CN" b="1" dirty="0">
                <a:solidFill>
                  <a:srgbClr val="FF0000"/>
                </a:solidFill>
              </a:rPr>
              <a:t>+</a:t>
            </a:r>
            <a:r>
              <a:rPr lang="zh-CN" altLang="en-US" b="1" dirty="0">
                <a:solidFill>
                  <a:srgbClr val="FF0000"/>
                </a:solidFill>
              </a:rPr>
              <a:t>课程设计名称</a:t>
            </a:r>
            <a:endParaRPr lang="en-US" altLang="zh-CN" b="1" dirty="0">
              <a:solidFill>
                <a:srgbClr val="FF0000"/>
              </a:solidFill>
            </a:endParaRPr>
          </a:p>
        </p:txBody>
      </p:sp>
      <p:sp>
        <p:nvSpPr>
          <p:cNvPr id="64517" name="TextBox 6"/>
          <p:cNvSpPr txBox="1">
            <a:spLocks noChangeArrowheads="1"/>
          </p:cNvSpPr>
          <p:nvPr/>
        </p:nvSpPr>
        <p:spPr bwMode="auto">
          <a:xfrm>
            <a:off x="1547813" y="404664"/>
            <a:ext cx="6192837" cy="590931"/>
          </a:xfrm>
          <a:prstGeom prst="rect">
            <a:avLst/>
          </a:prstGeom>
          <a:noFill/>
          <a:ln w="9525">
            <a:noFill/>
            <a:miter lim="800000"/>
            <a:headEnd/>
            <a:tailEnd/>
          </a:ln>
        </p:spPr>
        <p:txBody>
          <a:bodyPr>
            <a:spAutoFit/>
          </a:bodyPr>
          <a:lstStyle/>
          <a:p>
            <a:pPr>
              <a:lnSpc>
                <a:spcPct val="90000"/>
              </a:lnSpc>
            </a:pPr>
            <a:r>
              <a:rPr lang="zh-CN" altLang="en-US" sz="3600" b="1" dirty="0">
                <a:solidFill>
                  <a:srgbClr val="003366"/>
                </a:solidFill>
              </a:rPr>
              <a:t>第五章作业：</a:t>
            </a:r>
            <a:endParaRPr lang="en-US" altLang="zh-CN" sz="3600" b="1" dirty="0">
              <a:solidFill>
                <a:srgbClr val="003366"/>
              </a:solidFill>
            </a:endParaRPr>
          </a:p>
        </p:txBody>
      </p:sp>
    </p:spTree>
    <p:extLst>
      <p:ext uri="{BB962C8B-B14F-4D97-AF65-F5344CB8AC3E}">
        <p14:creationId xmlns:p14="http://schemas.microsoft.com/office/powerpoint/2010/main" val="1617582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ChangeArrowheads="1"/>
          </p:cNvSpPr>
          <p:nvPr>
            <p:ph type="title" idx="4294967295"/>
          </p:nvPr>
        </p:nvSpPr>
        <p:spPr>
          <a:xfrm>
            <a:off x="457200" y="762000"/>
            <a:ext cx="8686800" cy="57943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cs typeface="Arial" charset="0"/>
              </a:rPr>
              <a:t>5.10 Software Product Lines</a:t>
            </a:r>
            <a:r>
              <a:rPr lang="zh-CN" altLang="en-US">
                <a:cs typeface="Arial" charset="0"/>
              </a:rPr>
              <a:t>软件产品线</a:t>
            </a:r>
            <a:endParaRPr lang="en-GB" altLang="zh-CN" sz="2800">
              <a:cs typeface="Arial" charset="0"/>
            </a:endParaRPr>
          </a:p>
        </p:txBody>
      </p:sp>
      <p:sp>
        <p:nvSpPr>
          <p:cNvPr id="65539" name="Rectangle 2"/>
          <p:cNvSpPr>
            <a:spLocks noGrp="1" noChangeArrowheads="1"/>
          </p:cNvSpPr>
          <p:nvPr>
            <p:ph type="body" idx="4294967295"/>
          </p:nvPr>
        </p:nvSpPr>
        <p:spPr>
          <a:xfrm>
            <a:off x="684213" y="1700213"/>
            <a:ext cx="8459787" cy="5157787"/>
          </a:xfrm>
        </p:spPr>
        <p:txBody>
          <a:bodyPr/>
          <a:lstStyle/>
          <a:p>
            <a:pPr eaLnBrk="1" hangingPunct="1"/>
            <a:r>
              <a:rPr lang="en-US" altLang="zh-CN" sz="2400">
                <a:cs typeface="Arial" charset="0"/>
              </a:rPr>
              <a:t>Organizations can find success by reusing their expertise and software assets across families of related products</a:t>
            </a:r>
          </a:p>
          <a:p>
            <a:pPr eaLnBrk="1" hangingPunct="1"/>
            <a:r>
              <a:rPr lang="en-US" altLang="zh-CN" sz="2400">
                <a:cs typeface="Arial" charset="0"/>
              </a:rPr>
              <a:t>The corporate strategy for designing and developing the related products is based on the reuse of elements of a common </a:t>
            </a:r>
            <a:r>
              <a:rPr lang="en-US" altLang="zh-CN" sz="2400" b="1">
                <a:cs typeface="Arial" charset="0"/>
              </a:rPr>
              <a:t>product line</a:t>
            </a:r>
            <a:r>
              <a:rPr lang="zh-CN" altLang="en-US" sz="2400" b="1">
                <a:cs typeface="Arial" charset="0"/>
              </a:rPr>
              <a:t>（产品线）</a:t>
            </a:r>
            <a:endParaRPr lang="en-US" sz="2400" b="1" i="1">
              <a:cs typeface="Arial" charset="0"/>
            </a:endParaRPr>
          </a:p>
          <a:p>
            <a:pPr eaLnBrk="1" hangingPunct="1"/>
            <a:r>
              <a:rPr lang="en-US" altLang="zh-CN" sz="2400">
                <a:cs typeface="Arial" charset="0"/>
              </a:rPr>
              <a:t>A distinguishing feature of building a product line is the treatment of the derived products as a </a:t>
            </a:r>
            <a:r>
              <a:rPr lang="en-US" altLang="zh-CN" sz="2400" b="1">
                <a:cs typeface="Arial" charset="0"/>
              </a:rPr>
              <a:t>product family</a:t>
            </a:r>
            <a:r>
              <a:rPr lang="zh-CN" altLang="en-US" sz="2400" b="1">
                <a:cs typeface="Arial" charset="0"/>
              </a:rPr>
              <a:t>（产品系列）</a:t>
            </a:r>
            <a:r>
              <a:rPr lang="en-US" altLang="zh-CN" sz="2400">
                <a:cs typeface="Arial" charset="0"/>
              </a:rPr>
              <a:t>;  their simultaneous development is planned from the beginning</a:t>
            </a:r>
          </a:p>
          <a:p>
            <a:pPr eaLnBrk="1" hangingPunct="1"/>
            <a:r>
              <a:rPr lang="en-US" altLang="zh-CN" sz="2400">
                <a:cs typeface="Arial" charset="0"/>
              </a:rPr>
              <a:t>The family’s commonalities are described as a collection of reusable assets (including requirements, designs, code, and test cases), all stored in a </a:t>
            </a:r>
            <a:r>
              <a:rPr lang="en-US" altLang="zh-CN" sz="2400" b="1">
                <a:cs typeface="Arial" charset="0"/>
              </a:rPr>
              <a:t>core asset base</a:t>
            </a:r>
            <a:r>
              <a:rPr lang="zh-CN" altLang="en-US" sz="2400" b="1">
                <a:cs typeface="Arial" charset="0"/>
              </a:rPr>
              <a:t>（核心资产库）</a:t>
            </a:r>
            <a:endParaRPr lang="en-GB" altLang="zh-CN" sz="2400">
              <a:cs typeface="Arial" charset="0"/>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endParaRPr lang="zh-CN" altLang="en-US"/>
          </a:p>
        </p:txBody>
      </p:sp>
      <p:sp>
        <p:nvSpPr>
          <p:cNvPr id="66563" name="内容占位符 2"/>
          <p:cNvSpPr>
            <a:spLocks noGrp="1"/>
          </p:cNvSpPr>
          <p:nvPr>
            <p:ph idx="1"/>
          </p:nvPr>
        </p:nvSpPr>
        <p:spPr>
          <a:xfrm>
            <a:off x="827088" y="1844675"/>
            <a:ext cx="8088312" cy="4251325"/>
          </a:xfrm>
        </p:spPr>
        <p:txBody>
          <a:bodyPr/>
          <a:lstStyle/>
          <a:p>
            <a:pPr eaLnBrk="1" hangingPunct="1">
              <a:buFontTx/>
              <a:buNone/>
            </a:pPr>
            <a:r>
              <a:rPr lang="zh-CN" altLang="zh-CN" b="1"/>
              <a:t>软件产品线</a:t>
            </a:r>
            <a:r>
              <a:rPr lang="zh-CN" altLang="en-US" b="1"/>
              <a:t>：</a:t>
            </a:r>
            <a:endParaRPr lang="en-US" altLang="zh-CN" b="1"/>
          </a:p>
          <a:p>
            <a:pPr eaLnBrk="1" hangingPunct="1">
              <a:buFontTx/>
              <a:buNone/>
            </a:pPr>
            <a:r>
              <a:rPr lang="en-US" altLang="zh-CN" b="1"/>
              <a:t>    </a:t>
            </a:r>
            <a:r>
              <a:rPr lang="zh-CN" altLang="zh-CN"/>
              <a:t>是指具有一组可管理的公共特性的软件密集性系统的合集，这些系统满足特定的市场需求或任务需求，并且按预定义的方式从一个公共的核心资产集开发得到。</a:t>
            </a:r>
          </a:p>
          <a:p>
            <a:pPr eaLnBrk="1" hangingPunct="1">
              <a:buFontTx/>
              <a:buNone/>
            </a:pPr>
            <a:endParaRPr lang="zh-CN" altLang="en-US"/>
          </a:p>
        </p:txBody>
      </p:sp>
      <p:sp>
        <p:nvSpPr>
          <p:cNvPr id="66564" name="灯片编号占位符 3"/>
          <p:cNvSpPr>
            <a:spLocks noGrp="1"/>
          </p:cNvSpPr>
          <p:nvPr>
            <p:ph type="sldNum" sz="quarter" idx="12"/>
          </p:nvPr>
        </p:nvSpPr>
        <p:spPr>
          <a:noFill/>
        </p:spPr>
        <p:txBody>
          <a:bodyPr/>
          <a:lstStyle/>
          <a:p>
            <a:fld id="{83A58412-E36E-4521-815A-8016F0275F93}" type="slidenum">
              <a:rPr lang="en-US" altLang="zh-CN" smtClean="0">
                <a:ea typeface="宋体" charset="-122"/>
              </a:rPr>
              <a:pPr/>
              <a:t>73</a:t>
            </a:fld>
            <a:endParaRPr lang="en-US" altLang="zh-CN">
              <a:ea typeface="宋体"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idx="4294967295"/>
          </p:nvPr>
        </p:nvSpPr>
        <p:spPr>
          <a:xfrm>
            <a:off x="2041525" y="141288"/>
            <a:ext cx="6778625"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cs typeface="Arial" charset="0"/>
              </a:rPr>
              <a:t>5.10 Software Product Lines</a:t>
            </a:r>
            <a:br>
              <a:rPr lang="en-GB" altLang="zh-CN">
                <a:cs typeface="Arial" charset="0"/>
              </a:rPr>
            </a:br>
            <a:r>
              <a:rPr lang="en-GB" altLang="zh-CN" sz="2800">
                <a:cs typeface="Arial" charset="0"/>
              </a:rPr>
              <a:t>Core Asset Base</a:t>
            </a:r>
          </a:p>
        </p:txBody>
      </p:sp>
      <p:sp>
        <p:nvSpPr>
          <p:cNvPr id="67587" name="Rectangle 2"/>
          <p:cNvSpPr>
            <a:spLocks noGrp="1" noChangeArrowheads="1"/>
          </p:cNvSpPr>
          <p:nvPr>
            <p:ph type="body" idx="4294967295"/>
          </p:nvPr>
        </p:nvSpPr>
        <p:spPr>
          <a:xfrm>
            <a:off x="755650" y="1700213"/>
            <a:ext cx="8208963" cy="4395787"/>
          </a:xfrm>
        </p:spPr>
        <p:txBody>
          <a:bodyPr/>
          <a:lstStyle/>
          <a:p>
            <a:pPr eaLnBrk="1" hangingPunct="1"/>
            <a:r>
              <a:rPr lang="en-GB" altLang="zh-CN">
                <a:cs typeface="Arial" charset="0"/>
              </a:rPr>
              <a:t>Candidate elements </a:t>
            </a:r>
            <a:r>
              <a:rPr lang="zh-CN" altLang="en-US">
                <a:cs typeface="Arial" charset="0"/>
              </a:rPr>
              <a:t>（候选元素）</a:t>
            </a:r>
            <a:r>
              <a:rPr lang="en-GB" altLang="zh-CN">
                <a:cs typeface="Arial" charset="0"/>
              </a:rPr>
              <a:t>in a core asset base:</a:t>
            </a:r>
          </a:p>
          <a:p>
            <a:pPr lvl="1" eaLnBrk="1" hangingPunct="1"/>
            <a:r>
              <a:rPr lang="en-GB" altLang="zh-CN">
                <a:cs typeface="Arial" charset="0"/>
              </a:rPr>
              <a:t>Requirements</a:t>
            </a:r>
          </a:p>
          <a:p>
            <a:pPr lvl="1" eaLnBrk="1" hangingPunct="1"/>
            <a:r>
              <a:rPr lang="en-GB" altLang="zh-CN">
                <a:cs typeface="Arial" charset="0"/>
              </a:rPr>
              <a:t>Software architecture</a:t>
            </a:r>
          </a:p>
          <a:p>
            <a:pPr lvl="1" eaLnBrk="1" hangingPunct="1"/>
            <a:r>
              <a:rPr lang="en-GB" altLang="zh-CN">
                <a:cs typeface="Arial" charset="0"/>
              </a:rPr>
              <a:t>Models and analysis results</a:t>
            </a:r>
          </a:p>
          <a:p>
            <a:pPr lvl="1" eaLnBrk="1" hangingPunct="1"/>
            <a:r>
              <a:rPr lang="en-GB" altLang="zh-CN">
                <a:cs typeface="Arial" charset="0"/>
              </a:rPr>
              <a:t>Software units</a:t>
            </a:r>
          </a:p>
          <a:p>
            <a:pPr lvl="1" eaLnBrk="1" hangingPunct="1"/>
            <a:r>
              <a:rPr lang="en-GB" altLang="zh-CN">
                <a:cs typeface="Arial" charset="0"/>
              </a:rPr>
              <a:t>Testing</a:t>
            </a:r>
          </a:p>
          <a:p>
            <a:pPr lvl="1" eaLnBrk="1" hangingPunct="1"/>
            <a:r>
              <a:rPr lang="en-GB" altLang="zh-CN">
                <a:cs typeface="Arial" charset="0"/>
              </a:rPr>
              <a:t>Project planning</a:t>
            </a:r>
          </a:p>
          <a:p>
            <a:pPr lvl="1" eaLnBrk="1" hangingPunct="1"/>
            <a:r>
              <a:rPr lang="en-GB" altLang="zh-CN">
                <a:cs typeface="Arial" charset="0"/>
              </a:rPr>
              <a:t>Team organization</a:t>
            </a:r>
          </a:p>
          <a:p>
            <a:pPr eaLnBrk="1" hangingPunct="1">
              <a:buFont typeface="Lucida Sans Unicode" pitchFamily="34" charset="0"/>
              <a:buNone/>
            </a:pPr>
            <a:endParaRPr lang="en-GB" altLang="zh-CN" sz="2400">
              <a:cs typeface="Arial" charset="0"/>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idx="4294967295"/>
          </p:nvPr>
        </p:nvSpPr>
        <p:spPr>
          <a:xfrm>
            <a:off x="2192338" y="260350"/>
            <a:ext cx="6700837"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cs typeface="Arial" charset="0"/>
              </a:rPr>
              <a:t>5.10 Software Product Lines</a:t>
            </a:r>
            <a:br>
              <a:rPr lang="en-GB" altLang="zh-CN">
                <a:cs typeface="Arial" charset="0"/>
              </a:rPr>
            </a:br>
            <a:r>
              <a:rPr lang="en-GB" altLang="zh-CN" sz="2800">
                <a:cs typeface="Arial" charset="0"/>
              </a:rPr>
              <a:t>Strategic Scoping</a:t>
            </a:r>
            <a:r>
              <a:rPr lang="zh-CN" altLang="en-US" sz="2800">
                <a:cs typeface="Arial" charset="0"/>
              </a:rPr>
              <a:t>（战略范围）</a:t>
            </a:r>
            <a:endParaRPr lang="en-GB" altLang="zh-CN" sz="2800">
              <a:cs typeface="Arial" charset="0"/>
            </a:endParaRPr>
          </a:p>
        </p:txBody>
      </p:sp>
      <p:sp>
        <p:nvSpPr>
          <p:cNvPr id="68611" name="Rectangle 2"/>
          <p:cNvSpPr>
            <a:spLocks noGrp="1" noChangeArrowheads="1"/>
          </p:cNvSpPr>
          <p:nvPr>
            <p:ph type="body" idx="4294967295"/>
          </p:nvPr>
        </p:nvSpPr>
        <p:spPr>
          <a:xfrm>
            <a:off x="684213" y="1700213"/>
            <a:ext cx="8459787" cy="5157787"/>
          </a:xfrm>
        </p:spPr>
        <p:txBody>
          <a:bodyPr/>
          <a:lstStyle/>
          <a:p>
            <a:pPr eaLnBrk="1" hangingPunct="1"/>
            <a:r>
              <a:rPr lang="en-US" altLang="zh-CN">
                <a:cs typeface="Arial" charset="0"/>
              </a:rPr>
              <a:t>Product lines are based not just on commonalities among products but also on the best way to exploit them</a:t>
            </a:r>
          </a:p>
          <a:p>
            <a:pPr lvl="1" eaLnBrk="1" hangingPunct="1"/>
            <a:r>
              <a:rPr lang="en-US" altLang="zh-CN" sz="2200">
                <a:cs typeface="Arial" charset="0"/>
              </a:rPr>
              <a:t>First, employ strategic business planning to identify the family of products we want to build, using knowledge and good judgment to forecast market trends and predict the demand for various products</a:t>
            </a:r>
            <a:r>
              <a:rPr lang="zh-CN" altLang="en-US" sz="2200">
                <a:cs typeface="Arial" charset="0"/>
              </a:rPr>
              <a:t>（</a:t>
            </a:r>
            <a:r>
              <a:rPr lang="zh-CN" altLang="en-US" sz="2200" b="1">
                <a:cs typeface="Arial" charset="0"/>
              </a:rPr>
              <a:t>确定产品系列，判断市场趋势</a:t>
            </a:r>
            <a:r>
              <a:rPr lang="zh-CN" altLang="en-US" sz="2200">
                <a:cs typeface="Arial" charset="0"/>
              </a:rPr>
              <a:t>）</a:t>
            </a:r>
            <a:endParaRPr lang="en-US" altLang="zh-CN" sz="2200">
              <a:cs typeface="Arial" charset="0"/>
            </a:endParaRPr>
          </a:p>
          <a:p>
            <a:pPr lvl="1" eaLnBrk="1" hangingPunct="1"/>
            <a:r>
              <a:rPr lang="en-US" altLang="zh-CN" sz="2200">
                <a:cs typeface="Arial" charset="0"/>
              </a:rPr>
              <a:t>Second, </a:t>
            </a:r>
            <a:r>
              <a:rPr lang="en-US" altLang="zh-CN" sz="2200" b="1">
                <a:cs typeface="Arial" charset="0"/>
              </a:rPr>
              <a:t>scope</a:t>
            </a:r>
            <a:r>
              <a:rPr lang="en-US" altLang="zh-CN" sz="2200">
                <a:cs typeface="Arial" charset="0"/>
              </a:rPr>
              <a:t> the plans, so that the focus is on products that have enough in common to warrant a product-line approach to development.  That is, the cost of developing the (common) product line must be more than offset by the savings we expect to accrue from deriving family members from the product line</a:t>
            </a:r>
            <a:r>
              <a:rPr lang="zh-CN" altLang="en-US" sz="2200">
                <a:cs typeface="Arial" charset="0"/>
              </a:rPr>
              <a:t>（</a:t>
            </a:r>
            <a:r>
              <a:rPr lang="zh-CN" altLang="en-US" sz="2200" b="1">
                <a:cs typeface="Arial" charset="0"/>
              </a:rPr>
              <a:t>划定计划范围，确保产品线方式开发</a:t>
            </a:r>
            <a:r>
              <a:rPr lang="zh-CN" altLang="en-US" sz="2200">
                <a:cs typeface="Arial" charset="0"/>
              </a:rPr>
              <a:t>）</a:t>
            </a:r>
            <a:endParaRPr lang="en-GB" altLang="zh-CN" sz="2200">
              <a:cs typeface="Arial" charset="0"/>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idx="4294967295"/>
          </p:nvPr>
        </p:nvSpPr>
        <p:spPr>
          <a:xfrm>
            <a:off x="2120900" y="214313"/>
            <a:ext cx="6843713"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cs typeface="Arial" charset="0"/>
              </a:rPr>
              <a:t>5.10 Software Product Lines </a:t>
            </a:r>
            <a:br>
              <a:rPr lang="en-GB" altLang="zh-CN">
                <a:cs typeface="Arial" charset="0"/>
              </a:rPr>
            </a:br>
            <a:r>
              <a:rPr lang="en-GB" altLang="zh-CN" sz="2800">
                <a:cs typeface="Arial" charset="0"/>
              </a:rPr>
              <a:t>Sidebar 5.8  Product-line Productivity</a:t>
            </a:r>
          </a:p>
        </p:txBody>
      </p:sp>
      <p:sp>
        <p:nvSpPr>
          <p:cNvPr id="69635" name="Rectangle 2"/>
          <p:cNvSpPr>
            <a:spLocks noGrp="1" noChangeArrowheads="1"/>
          </p:cNvSpPr>
          <p:nvPr>
            <p:ph type="body" idx="4294967295"/>
          </p:nvPr>
        </p:nvSpPr>
        <p:spPr>
          <a:xfrm>
            <a:off x="684213" y="1700213"/>
            <a:ext cx="8459787" cy="5157787"/>
          </a:xfrm>
        </p:spPr>
        <p:txBody>
          <a:bodyPr/>
          <a:lstStyle/>
          <a:p>
            <a:pPr eaLnBrk="1" hangingPunct="1"/>
            <a:r>
              <a:rPr lang="en-US" altLang="zh-CN" sz="1800">
                <a:cs typeface="Arial" charset="0"/>
              </a:rPr>
              <a:t>CelsiusTech AB, a Swedish naval defense contractor, motivated by desperation, transitioned from custom to product-line development. In 1985, the company, then Philips Elektronikindustier AB, was awarded two major contracts simultaneously, one for the Swedish Navy and one for the Danish Navy. </a:t>
            </a:r>
          </a:p>
          <a:p>
            <a:pPr lvl="1" eaLnBrk="1" hangingPunct="1"/>
            <a:r>
              <a:rPr lang="en-US" altLang="zh-CN" sz="1800">
                <a:cs typeface="Arial" charset="0"/>
              </a:rPr>
              <a:t>senior managers questioned whether they would be able to meet the demands of both contracts, particularly the promised (and fixed) schedules and budgets, using the company’s current practices and technologies.</a:t>
            </a:r>
          </a:p>
          <a:p>
            <a:pPr eaLnBrk="1" hangingPunct="1"/>
            <a:r>
              <a:rPr lang="en-US" altLang="zh-CN" sz="1800">
                <a:cs typeface="Arial" charset="0"/>
              </a:rPr>
              <a:t>Development of the product line and the first system were initiated at the same time; development of the second system started six months later.  The two systems plus the product line were completed using roughly the same amount of time and staff that was needed previously for a single product. Subsequent products had shorter development timelines.  On average, 70–80 percent of the seven systems’ software units were product-line units (re)used as is.</a:t>
            </a:r>
            <a:endParaRPr lang="en-GB" altLang="zh-CN" sz="1800">
              <a:cs typeface="Arial" charset="0"/>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idx="4294967295"/>
          </p:nvPr>
        </p:nvSpPr>
        <p:spPr>
          <a:xfrm>
            <a:off x="1976438" y="260350"/>
            <a:ext cx="7132637"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cs typeface="Arial" charset="0"/>
              </a:rPr>
              <a:t>5.10 Software Product Lines</a:t>
            </a:r>
            <a:br>
              <a:rPr lang="en-GB" altLang="zh-CN">
                <a:cs typeface="Arial" charset="0"/>
              </a:rPr>
            </a:br>
            <a:r>
              <a:rPr lang="en-GB" altLang="zh-CN" sz="2800">
                <a:cs typeface="Arial" charset="0"/>
              </a:rPr>
              <a:t>Advantages of Product-Line Architecture</a:t>
            </a:r>
          </a:p>
        </p:txBody>
      </p:sp>
      <p:sp>
        <p:nvSpPr>
          <p:cNvPr id="70659" name="Rectangle 2"/>
          <p:cNvSpPr>
            <a:spLocks noGrp="1" noChangeArrowheads="1"/>
          </p:cNvSpPr>
          <p:nvPr>
            <p:ph type="body" idx="4294967295"/>
          </p:nvPr>
        </p:nvSpPr>
        <p:spPr>
          <a:xfrm>
            <a:off x="755650" y="1700213"/>
            <a:ext cx="7913688" cy="4395787"/>
          </a:xfrm>
        </p:spPr>
        <p:txBody>
          <a:bodyPr/>
          <a:lstStyle/>
          <a:p>
            <a:pPr eaLnBrk="1" hangingPunct="1"/>
            <a:r>
              <a:rPr lang="en-US" altLang="zh-CN">
                <a:cs typeface="Arial" charset="0"/>
              </a:rPr>
              <a:t>A product lines promotes planned modifiability</a:t>
            </a:r>
          </a:p>
          <a:p>
            <a:pPr eaLnBrk="1" hangingPunct="1"/>
            <a:r>
              <a:rPr lang="en-US" altLang="zh-CN">
                <a:cs typeface="Arial" charset="0"/>
              </a:rPr>
              <a:t>Examples of product-line variability:</a:t>
            </a:r>
          </a:p>
          <a:p>
            <a:pPr lvl="1" eaLnBrk="1" hangingPunct="1"/>
            <a:r>
              <a:rPr lang="en-US" altLang="zh-CN">
                <a:cs typeface="Arial" charset="0"/>
              </a:rPr>
              <a:t>Component replacements</a:t>
            </a:r>
          </a:p>
          <a:p>
            <a:pPr lvl="1" eaLnBrk="1" hangingPunct="1"/>
            <a:r>
              <a:rPr lang="en-US" altLang="zh-CN">
                <a:cs typeface="Arial" charset="0"/>
              </a:rPr>
              <a:t>Component specializations</a:t>
            </a:r>
          </a:p>
          <a:p>
            <a:pPr lvl="1" eaLnBrk="1" hangingPunct="1"/>
            <a:r>
              <a:rPr lang="en-US" altLang="zh-CN">
                <a:cs typeface="Arial" charset="0"/>
              </a:rPr>
              <a:t>Product-line parameters</a:t>
            </a:r>
          </a:p>
          <a:p>
            <a:pPr lvl="1" eaLnBrk="1" hangingPunct="1"/>
            <a:r>
              <a:rPr lang="en-US" altLang="zh-CN">
                <a:cs typeface="Arial" charset="0"/>
              </a:rPr>
              <a:t>Architecture extensions and retractions</a:t>
            </a:r>
          </a:p>
          <a:p>
            <a:pPr eaLnBrk="1" hangingPunct="1"/>
            <a:endParaRPr lang="en-GB" altLang="zh-CN" sz="2400">
              <a:cs typeface="Arial" charset="0"/>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type="title" idx="4294967295"/>
          </p:nvPr>
        </p:nvSpPr>
        <p:spPr>
          <a:xfrm>
            <a:off x="896938" y="141288"/>
            <a:ext cx="8212137"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cs typeface="Arial" charset="0"/>
              </a:rPr>
              <a:t>5.10 Software Product Lines </a:t>
            </a:r>
            <a:br>
              <a:rPr lang="en-GB" altLang="zh-CN">
                <a:cs typeface="Arial" charset="0"/>
              </a:rPr>
            </a:br>
            <a:r>
              <a:rPr lang="en-GB" altLang="zh-CN" sz="2800">
                <a:cs typeface="Arial" charset="0"/>
              </a:rPr>
              <a:t>Sidebar 5.9  Generative Software Development</a:t>
            </a:r>
          </a:p>
        </p:txBody>
      </p:sp>
      <p:sp>
        <p:nvSpPr>
          <p:cNvPr id="71683" name="Rectangle 2"/>
          <p:cNvSpPr>
            <a:spLocks noGrp="1" noChangeArrowheads="1"/>
          </p:cNvSpPr>
          <p:nvPr>
            <p:ph type="body" idx="4294967295"/>
          </p:nvPr>
        </p:nvSpPr>
        <p:spPr>
          <a:xfrm>
            <a:off x="684213" y="1700213"/>
            <a:ext cx="8459787" cy="4824412"/>
          </a:xfrm>
        </p:spPr>
        <p:txBody>
          <a:bodyPr/>
          <a:lstStyle/>
          <a:p>
            <a:pPr eaLnBrk="1" hangingPunct="1"/>
            <a:r>
              <a:rPr lang="en-US" altLang="zh-CN" b="1">
                <a:cs typeface="Arial" charset="0"/>
              </a:rPr>
              <a:t>Generative software development</a:t>
            </a:r>
            <a:r>
              <a:rPr lang="zh-CN" altLang="en-US" b="1">
                <a:cs typeface="Arial" charset="0"/>
              </a:rPr>
              <a:t>（生成式软件开发）</a:t>
            </a:r>
            <a:r>
              <a:rPr lang="en-US" altLang="zh-CN" b="1">
                <a:cs typeface="Arial" charset="0"/>
              </a:rPr>
              <a:t> </a:t>
            </a:r>
            <a:r>
              <a:rPr lang="en-US" altLang="zh-CN">
                <a:cs typeface="Arial" charset="0"/>
              </a:rPr>
              <a:t>is a form of product-line development that enables products to be generated automatically from specifications</a:t>
            </a:r>
          </a:p>
          <a:p>
            <a:pPr eaLnBrk="1" hangingPunct="1"/>
            <a:r>
              <a:rPr lang="en-US" altLang="zh-CN">
                <a:cs typeface="Arial" charset="0"/>
              </a:rPr>
              <a:t>The domain engineer defines a </a:t>
            </a:r>
            <a:r>
              <a:rPr lang="en-US" altLang="zh-CN" b="1">
                <a:cs typeface="Arial" charset="0"/>
              </a:rPr>
              <a:t>domain-specific language (DSL) </a:t>
            </a:r>
            <a:r>
              <a:rPr lang="en-US" altLang="zh-CN">
                <a:cs typeface="Arial" charset="0"/>
              </a:rPr>
              <a:t>that application engineers then use to specify products to be generated</a:t>
            </a:r>
          </a:p>
          <a:p>
            <a:pPr eaLnBrk="1" hangingPunct="1"/>
            <a:r>
              <a:rPr lang="en-US" altLang="zh-CN">
                <a:cs typeface="Arial" charset="0"/>
              </a:rPr>
              <a:t>Lucent developed several product lines and generative tools for customizing different aspects of its 5ESS telephone switch</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idx="4294967295"/>
          </p:nvPr>
        </p:nvSpPr>
        <p:spPr>
          <a:xfrm>
            <a:off x="2047875" y="214313"/>
            <a:ext cx="6556375"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cs typeface="Arial" charset="0"/>
              </a:rPr>
              <a:t>5.10 Software Product Lines</a:t>
            </a:r>
            <a:br>
              <a:rPr lang="en-GB" altLang="zh-CN">
                <a:cs typeface="Arial" charset="0"/>
              </a:rPr>
            </a:br>
            <a:r>
              <a:rPr lang="en-GB" altLang="zh-CN" sz="2800">
                <a:cs typeface="Arial" charset="0"/>
              </a:rPr>
              <a:t>Product-Line Evolution</a:t>
            </a:r>
          </a:p>
        </p:txBody>
      </p:sp>
      <p:sp>
        <p:nvSpPr>
          <p:cNvPr id="72707" name="Rectangle 2"/>
          <p:cNvSpPr>
            <a:spLocks noGrp="1" noChangeArrowheads="1"/>
          </p:cNvSpPr>
          <p:nvPr>
            <p:ph type="body" idx="4294967295"/>
          </p:nvPr>
        </p:nvSpPr>
        <p:spPr>
          <a:xfrm>
            <a:off x="684213" y="1700213"/>
            <a:ext cx="7985125" cy="4395787"/>
          </a:xfrm>
        </p:spPr>
        <p:txBody>
          <a:bodyPr/>
          <a:lstStyle/>
          <a:p>
            <a:pPr eaLnBrk="1" hangingPunct="1"/>
            <a:r>
              <a:rPr lang="en-US" altLang="zh-CN">
                <a:cs typeface="Arial" charset="0"/>
              </a:rPr>
              <a:t>Key contributor to product-line success is having a product-line mindset</a:t>
            </a:r>
          </a:p>
          <a:p>
            <a:pPr lvl="1" eaLnBrk="1" hangingPunct="1"/>
            <a:r>
              <a:rPr lang="en-US" altLang="zh-CN">
                <a:cs typeface="Arial" charset="0"/>
              </a:rPr>
              <a:t>Company’s primary focus is development and evolution of product-line assets as opposed to individual products</a:t>
            </a:r>
          </a:p>
          <a:p>
            <a:pPr lvl="1" eaLnBrk="1" hangingPunct="1"/>
            <a:r>
              <a:rPr lang="en-US" altLang="zh-CN">
                <a:cs typeface="Arial" charset="0"/>
              </a:rPr>
              <a:t>Changes made to improve capability to derive products</a:t>
            </a:r>
          </a:p>
          <a:p>
            <a:pPr lvl="1" eaLnBrk="1" hangingPunct="1"/>
            <a:r>
              <a:rPr lang="en-US" altLang="zh-CN">
                <a:cs typeface="Arial" charset="0"/>
              </a:rPr>
              <a:t>Backwards capability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F6729349-BDE3-4977-8A5F-B673DB5D3A41}" type="slidenum">
              <a:rPr lang="en-US" altLang="zh-CN" smtClean="0">
                <a:ea typeface="宋体" charset="-122"/>
              </a:rPr>
              <a:pPr/>
              <a:t>8</a:t>
            </a:fld>
            <a:endParaRPr lang="en-US" altLang="zh-CN">
              <a:ea typeface="宋体" charset="-122"/>
            </a:endParaRPr>
          </a:p>
        </p:txBody>
      </p:sp>
      <p:sp>
        <p:nvSpPr>
          <p:cNvPr id="9219" name="Rectangle 2"/>
          <p:cNvSpPr>
            <a:spLocks noGrp="1" noChangeArrowheads="1"/>
          </p:cNvSpPr>
          <p:nvPr>
            <p:ph type="title"/>
          </p:nvPr>
        </p:nvSpPr>
        <p:spPr/>
        <p:txBody>
          <a:bodyPr/>
          <a:lstStyle/>
          <a:p>
            <a:pPr eaLnBrk="1" hangingPunct="1"/>
            <a:r>
              <a:rPr lang="en-US" altLang="zh-CN" sz="3200"/>
              <a:t>    Chapter 5  Designing the System</a:t>
            </a:r>
          </a:p>
        </p:txBody>
      </p:sp>
      <p:sp>
        <p:nvSpPr>
          <p:cNvPr id="9220"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a:t>2. Conceptual and Technical Designs</a:t>
            </a:r>
          </a:p>
          <a:p>
            <a:pPr eaLnBrk="1" hangingPunct="1">
              <a:lnSpc>
                <a:spcPct val="80000"/>
              </a:lnSpc>
              <a:buFontTx/>
              <a:buNone/>
            </a:pPr>
            <a:r>
              <a:rPr lang="en-US" altLang="zh-CN" sz="2400" b="1" dirty="0"/>
              <a:t>    </a:t>
            </a:r>
            <a:r>
              <a:rPr lang="zh-CN" altLang="en-US" sz="2400" b="1" dirty="0"/>
              <a:t>（概念设计与技术设计）（关于设计的非主流解释）</a:t>
            </a:r>
          </a:p>
          <a:p>
            <a:pPr eaLnBrk="1" hangingPunct="1">
              <a:lnSpc>
                <a:spcPct val="80000"/>
              </a:lnSpc>
              <a:buFontTx/>
              <a:buNone/>
            </a:pPr>
            <a:r>
              <a:rPr lang="zh-CN" altLang="en-US" sz="2400" b="1" dirty="0">
                <a:solidFill>
                  <a:schemeClr val="bg2"/>
                </a:solidFill>
                <a:sym typeface="Wingdings 2" pitchFamily="18" charset="2"/>
              </a:rPr>
              <a:t>  </a:t>
            </a:r>
            <a:r>
              <a:rPr lang="en-US" altLang="zh-CN" sz="2400" b="1" dirty="0">
                <a:solidFill>
                  <a:schemeClr val="bg2"/>
                </a:solidFill>
                <a:sym typeface="Wingdings 2" pitchFamily="18" charset="2"/>
              </a:rPr>
              <a:t>purpose: (two part iterative process)</a:t>
            </a:r>
          </a:p>
          <a:p>
            <a:pPr eaLnBrk="1" hangingPunct="1">
              <a:lnSpc>
                <a:spcPct val="80000"/>
              </a:lnSpc>
              <a:buFontTx/>
              <a:buNone/>
            </a:pPr>
            <a:r>
              <a:rPr lang="en-US" altLang="zh-CN" sz="2400" b="1" dirty="0">
                <a:solidFill>
                  <a:schemeClr val="bg2"/>
                </a:solidFill>
                <a:sym typeface="Wingdings 2" pitchFamily="18" charset="2"/>
              </a:rPr>
              <a:t>   A: </a:t>
            </a:r>
            <a:r>
              <a:rPr lang="en-US" altLang="zh-CN" sz="2400" b="1" dirty="0"/>
              <a:t>conceptual design</a:t>
            </a:r>
            <a:r>
              <a:rPr lang="en-US" altLang="zh-CN" sz="2000" b="1" dirty="0"/>
              <a:t>(</a:t>
            </a:r>
            <a:r>
              <a:rPr lang="en-US" altLang="zh-CN" sz="2000" b="1" u="sng" dirty="0">
                <a:solidFill>
                  <a:srgbClr val="0000FF"/>
                </a:solidFill>
                <a:ea typeface="Arial Unicode MS" pitchFamily="34" charset="-122"/>
                <a:cs typeface="Arial Unicode MS" pitchFamily="34" charset="-122"/>
              </a:rPr>
              <a:t>≈system design</a:t>
            </a:r>
            <a:r>
              <a:rPr lang="en-US" altLang="zh-CN" sz="2000" b="1" dirty="0"/>
              <a:t>)</a:t>
            </a:r>
            <a:r>
              <a:rPr lang="en-US" altLang="zh-CN" sz="2000" b="1" dirty="0">
                <a:latin typeface="Times New Roman" pitchFamily="18" charset="0"/>
              </a:rPr>
              <a:t>—</a:t>
            </a:r>
            <a:r>
              <a:rPr lang="en-US" altLang="zh-CN" sz="2400" b="1" dirty="0"/>
              <a:t>satisfy customer</a:t>
            </a:r>
            <a:r>
              <a:rPr lang="en-US" altLang="zh-CN" sz="2000" b="1" dirty="0"/>
              <a:t> </a:t>
            </a:r>
            <a:endParaRPr lang="en-US" altLang="zh-CN" sz="2000" b="1" dirty="0">
              <a:solidFill>
                <a:schemeClr val="bg2"/>
              </a:solidFill>
              <a:sym typeface="Wingdings 2" pitchFamily="18" charset="2"/>
            </a:endParaRPr>
          </a:p>
          <a:p>
            <a:pPr eaLnBrk="1" hangingPunct="1">
              <a:lnSpc>
                <a:spcPct val="80000"/>
              </a:lnSpc>
              <a:buFontTx/>
              <a:buNone/>
            </a:pPr>
            <a:r>
              <a:rPr lang="en-US" altLang="zh-CN" sz="2400" b="1" dirty="0">
                <a:solidFill>
                  <a:schemeClr val="bg2"/>
                </a:solidFill>
                <a:sym typeface="Wingdings 2" pitchFamily="18" charset="2"/>
              </a:rPr>
              <a:t>   B: </a:t>
            </a:r>
            <a:r>
              <a:rPr lang="en-US" altLang="zh-CN" sz="2400" b="1" dirty="0"/>
              <a:t>technical design </a:t>
            </a:r>
            <a:r>
              <a:rPr lang="en-US" altLang="zh-CN" sz="2400" b="1" dirty="0">
                <a:latin typeface="Times New Roman" pitchFamily="18" charset="0"/>
              </a:rPr>
              <a:t>–</a:t>
            </a:r>
            <a:r>
              <a:rPr lang="en-US" altLang="zh-CN" sz="2400" b="1" dirty="0"/>
              <a:t>satisfy the system builders on</a:t>
            </a:r>
          </a:p>
          <a:p>
            <a:pPr eaLnBrk="1" hangingPunct="1">
              <a:lnSpc>
                <a:spcPct val="80000"/>
              </a:lnSpc>
              <a:buFontTx/>
              <a:buNone/>
            </a:pPr>
            <a:r>
              <a:rPr lang="en-US" altLang="zh-CN" sz="2400" b="1" dirty="0"/>
              <a:t>       </a:t>
            </a:r>
            <a:r>
              <a:rPr lang="en-US" altLang="zh-CN" sz="3200" b="1" baseline="30000" dirty="0"/>
              <a:t>(</a:t>
            </a:r>
            <a:r>
              <a:rPr lang="en-US" altLang="zh-CN" sz="3200" b="1" u="sng" baseline="30000" dirty="0">
                <a:solidFill>
                  <a:srgbClr val="0000FF"/>
                </a:solidFill>
                <a:ea typeface="Arial Unicode MS" pitchFamily="34" charset="-122"/>
                <a:cs typeface="Arial Unicode MS" pitchFamily="34" charset="-122"/>
              </a:rPr>
              <a:t>≈</a:t>
            </a:r>
            <a:r>
              <a:rPr lang="en-US" altLang="zh-CN" sz="3200" b="1" u="sng" baseline="30000" dirty="0">
                <a:solidFill>
                  <a:srgbClr val="0000FF"/>
                </a:solidFill>
              </a:rPr>
              <a:t> program design</a:t>
            </a:r>
            <a:r>
              <a:rPr lang="en-US" altLang="zh-CN" sz="3200" b="1" baseline="30000" dirty="0"/>
              <a:t>)</a:t>
            </a:r>
            <a:r>
              <a:rPr lang="en-US" altLang="zh-CN" sz="2400" b="1" dirty="0"/>
              <a:t>   our development team </a:t>
            </a:r>
            <a:endParaRPr lang="en-US" altLang="zh-CN" sz="2400" b="1" dirty="0">
              <a:solidFill>
                <a:schemeClr val="bg2"/>
              </a:solidFill>
              <a:sym typeface="Wingdings 2" pitchFamily="18" charset="2"/>
            </a:endParaRPr>
          </a:p>
          <a:p>
            <a:pPr eaLnBrk="1" hangingPunct="1">
              <a:lnSpc>
                <a:spcPct val="80000"/>
              </a:lnSpc>
              <a:buFontTx/>
              <a:buNone/>
            </a:pPr>
            <a:r>
              <a:rPr lang="en-US" altLang="zh-CN" sz="2400" b="1" dirty="0">
                <a:solidFill>
                  <a:schemeClr val="bg2"/>
                </a:solidFill>
                <a:sym typeface="Wingdings 2" pitchFamily="18" charset="2"/>
              </a:rPr>
              <a:t>  definition: </a:t>
            </a:r>
          </a:p>
          <a:p>
            <a:pPr eaLnBrk="1" hangingPunct="1">
              <a:lnSpc>
                <a:spcPct val="80000"/>
              </a:lnSpc>
              <a:buFontTx/>
              <a:buNone/>
            </a:pPr>
            <a:r>
              <a:rPr lang="en-US" altLang="zh-CN" sz="2400" b="1" dirty="0">
                <a:solidFill>
                  <a:schemeClr val="bg2"/>
                </a:solidFill>
                <a:sym typeface="Wingdings 2" pitchFamily="18" charset="2"/>
              </a:rPr>
              <a:t>   A: </a:t>
            </a:r>
            <a:r>
              <a:rPr lang="en-US" altLang="zh-CN" sz="2400" b="1" u="sng" dirty="0">
                <a:solidFill>
                  <a:srgbClr val="FF0066"/>
                </a:solidFill>
              </a:rPr>
              <a:t>conceptual design</a:t>
            </a:r>
            <a:r>
              <a:rPr lang="en-US" altLang="zh-CN" sz="2400" b="1" dirty="0"/>
              <a:t>: Tells </a:t>
            </a:r>
            <a:r>
              <a:rPr lang="en-US" altLang="zh-CN" sz="2400" b="1" dirty="0">
                <a:solidFill>
                  <a:schemeClr val="bg2"/>
                </a:solidFill>
              </a:rPr>
              <a:t>the </a:t>
            </a:r>
            <a:r>
              <a:rPr lang="en-US" altLang="zh-CN" sz="2400" b="1" u="sng" dirty="0">
                <a:solidFill>
                  <a:schemeClr val="bg2"/>
                </a:solidFill>
              </a:rPr>
              <a:t>customer</a:t>
            </a:r>
            <a:r>
              <a:rPr lang="en-US" altLang="zh-CN" sz="2400" b="1" dirty="0">
                <a:solidFill>
                  <a:schemeClr val="bg2"/>
                </a:solidFill>
              </a:rPr>
              <a:t> </a:t>
            </a:r>
            <a:r>
              <a:rPr lang="en-US" altLang="zh-CN" sz="2400" b="1" u="sng" dirty="0">
                <a:solidFill>
                  <a:schemeClr val="bg2"/>
                </a:solidFill>
              </a:rPr>
              <a:t>what</a:t>
            </a:r>
            <a:r>
              <a:rPr lang="en-US" altLang="zh-CN" sz="2400" b="1" dirty="0">
                <a:solidFill>
                  <a:schemeClr val="bg2"/>
                </a:solidFill>
              </a:rPr>
              <a:t> the</a:t>
            </a:r>
          </a:p>
          <a:p>
            <a:pPr eaLnBrk="1" hangingPunct="1">
              <a:lnSpc>
                <a:spcPct val="80000"/>
              </a:lnSpc>
              <a:buFontTx/>
              <a:buNone/>
            </a:pPr>
            <a:r>
              <a:rPr lang="en-US" altLang="zh-CN" sz="2400" b="1" dirty="0">
                <a:solidFill>
                  <a:schemeClr val="bg2"/>
                </a:solidFill>
              </a:rPr>
              <a:t>        system will do</a:t>
            </a:r>
            <a:r>
              <a:rPr lang="en-US" altLang="zh-CN" sz="2400" b="1" dirty="0"/>
              <a:t> (</a:t>
            </a:r>
            <a:r>
              <a:rPr lang="en-US" altLang="zh-CN" sz="2400" b="1" dirty="0">
                <a:solidFill>
                  <a:srgbClr val="0000FF"/>
                </a:solidFill>
              </a:rPr>
              <a:t>software architecture and function</a:t>
            </a:r>
            <a:r>
              <a:rPr lang="en-US" altLang="zh-CN" sz="2400" b="1" dirty="0"/>
              <a:t>)</a:t>
            </a:r>
            <a:endParaRPr lang="en-US" altLang="zh-CN" sz="2400" b="1" dirty="0">
              <a:solidFill>
                <a:schemeClr val="bg2"/>
              </a:solidFill>
              <a:sym typeface="Wingdings 2" pitchFamily="18" charset="2"/>
            </a:endParaRPr>
          </a:p>
          <a:p>
            <a:pPr eaLnBrk="1" hangingPunct="1">
              <a:lnSpc>
                <a:spcPct val="80000"/>
              </a:lnSpc>
              <a:buFontTx/>
              <a:buNone/>
            </a:pPr>
            <a:r>
              <a:rPr lang="en-US" altLang="zh-CN" sz="2400" b="1" dirty="0">
                <a:solidFill>
                  <a:schemeClr val="bg2"/>
                </a:solidFill>
                <a:sym typeface="Wingdings 2" pitchFamily="18" charset="2"/>
              </a:rPr>
              <a:t>   B: </a:t>
            </a:r>
            <a:r>
              <a:rPr lang="en-US" altLang="zh-CN" sz="2400" b="1" u="sng" dirty="0">
                <a:solidFill>
                  <a:srgbClr val="FF0066"/>
                </a:solidFill>
              </a:rPr>
              <a:t>technical design</a:t>
            </a:r>
            <a:r>
              <a:rPr lang="en-US" altLang="zh-CN" sz="2400" b="1" dirty="0"/>
              <a:t>: Tells </a:t>
            </a:r>
            <a:r>
              <a:rPr lang="en-US" altLang="zh-CN" sz="2400" b="1" dirty="0">
                <a:solidFill>
                  <a:schemeClr val="bg2"/>
                </a:solidFill>
              </a:rPr>
              <a:t>the </a:t>
            </a:r>
            <a:r>
              <a:rPr lang="en-US" altLang="zh-CN" sz="2400" b="1" u="sng" dirty="0">
                <a:solidFill>
                  <a:schemeClr val="bg2"/>
                </a:solidFill>
              </a:rPr>
              <a:t>programmers</a:t>
            </a:r>
            <a:r>
              <a:rPr lang="en-US" altLang="zh-CN" sz="2400" b="1" dirty="0">
                <a:solidFill>
                  <a:schemeClr val="bg2"/>
                </a:solidFill>
              </a:rPr>
              <a:t> </a:t>
            </a:r>
            <a:r>
              <a:rPr lang="en-US" altLang="zh-CN" sz="2400" b="1" u="sng" dirty="0">
                <a:solidFill>
                  <a:schemeClr val="bg2"/>
                </a:solidFill>
              </a:rPr>
              <a:t>how</a:t>
            </a:r>
            <a:r>
              <a:rPr lang="en-US" altLang="zh-CN" sz="2400" b="1" dirty="0"/>
              <a:t> the</a:t>
            </a:r>
          </a:p>
          <a:p>
            <a:pPr eaLnBrk="1" hangingPunct="1">
              <a:lnSpc>
                <a:spcPct val="80000"/>
              </a:lnSpc>
              <a:buFontTx/>
              <a:buNone/>
            </a:pPr>
            <a:r>
              <a:rPr lang="en-US" altLang="zh-CN" sz="2400" b="1" dirty="0"/>
              <a:t>        system will do----</a:t>
            </a:r>
            <a:r>
              <a:rPr lang="en-US" altLang="zh-CN" sz="2400" b="1" dirty="0">
                <a:solidFill>
                  <a:srgbClr val="0000FF"/>
                </a:solidFill>
              </a:rPr>
              <a:t>software function and interface’s </a:t>
            </a:r>
          </a:p>
          <a:p>
            <a:pPr eaLnBrk="1" hangingPunct="1">
              <a:lnSpc>
                <a:spcPct val="80000"/>
              </a:lnSpc>
              <a:buFontTx/>
              <a:buNone/>
            </a:pPr>
            <a:r>
              <a:rPr lang="en-US" altLang="zh-CN" sz="2400" b="1" dirty="0">
                <a:solidFill>
                  <a:srgbClr val="0000FF"/>
                </a:solidFill>
              </a:rPr>
              <a:t>        implementation method</a:t>
            </a:r>
            <a:r>
              <a:rPr lang="en-US" altLang="zh-CN" sz="2400" b="1" dirty="0"/>
              <a:t> (coder</a:t>
            </a:r>
            <a:r>
              <a:rPr lang="en-US" altLang="zh-CN" sz="2400" b="1" dirty="0">
                <a:latin typeface="Times New Roman" pitchFamily="18" charset="0"/>
              </a:rPr>
              <a:t>’</a:t>
            </a:r>
            <a:r>
              <a:rPr lang="en-US" altLang="zh-CN" sz="2400" b="1" dirty="0"/>
              <a:t>s reference </a:t>
            </a:r>
          </a:p>
          <a:p>
            <a:pPr eaLnBrk="1" hangingPunct="1">
              <a:lnSpc>
                <a:spcPct val="80000"/>
              </a:lnSpc>
              <a:buFontTx/>
              <a:buNone/>
            </a:pPr>
            <a:r>
              <a:rPr lang="en-US" altLang="zh-CN" sz="2400" b="1" dirty="0"/>
              <a:t>        document )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p>
            <a:fld id="{DD269E1C-4198-4560-B604-475C89CD3F58}" type="slidenum">
              <a:rPr lang="en-US" altLang="zh-CN" smtClean="0">
                <a:ea typeface="宋体" charset="-122"/>
              </a:rPr>
              <a:pPr/>
              <a:t>80</a:t>
            </a:fld>
            <a:endParaRPr lang="en-US" altLang="zh-CN">
              <a:ea typeface="宋体" charset="-122"/>
            </a:endParaRPr>
          </a:p>
        </p:txBody>
      </p:sp>
      <p:sp>
        <p:nvSpPr>
          <p:cNvPr id="73731" name="Rectangle 2"/>
          <p:cNvSpPr>
            <a:spLocks noGrp="1" noChangeArrowheads="1"/>
          </p:cNvSpPr>
          <p:nvPr>
            <p:ph type="title"/>
          </p:nvPr>
        </p:nvSpPr>
        <p:spPr>
          <a:xfrm>
            <a:off x="838200" y="228600"/>
            <a:ext cx="8001000" cy="1143000"/>
          </a:xfrm>
        </p:spPr>
        <p:txBody>
          <a:bodyPr/>
          <a:lstStyle/>
          <a:p>
            <a:pPr eaLnBrk="1" hangingPunct="1"/>
            <a:r>
              <a:rPr lang="en-US" altLang="zh-CN"/>
              <a:t>Chapter 9</a:t>
            </a:r>
            <a:r>
              <a:rPr lang="en-US" altLang="zh-CN">
                <a:solidFill>
                  <a:srgbClr val="000000"/>
                </a:solidFill>
              </a:rPr>
              <a:t>  Testing the System </a:t>
            </a:r>
          </a:p>
        </p:txBody>
      </p:sp>
      <p:sp>
        <p:nvSpPr>
          <p:cNvPr id="73732" name="Rectangle 3"/>
          <p:cNvSpPr>
            <a:spLocks noGrp="1" noChangeArrowheads="1"/>
          </p:cNvSpPr>
          <p:nvPr>
            <p:ph type="body" idx="1"/>
          </p:nvPr>
        </p:nvSpPr>
        <p:spPr>
          <a:xfrm>
            <a:off x="838200" y="1828800"/>
            <a:ext cx="8001000" cy="4800600"/>
          </a:xfrm>
          <a:ln>
            <a:solidFill>
              <a:schemeClr val="tx1"/>
            </a:solidFill>
          </a:ln>
        </p:spPr>
        <p:txBody>
          <a:bodyPr/>
          <a:lstStyle/>
          <a:p>
            <a:pPr lvl="1" eaLnBrk="1" hangingPunct="1">
              <a:buFontTx/>
              <a:buNone/>
            </a:pPr>
            <a:r>
              <a:rPr lang="en-US" altLang="zh-CN" sz="3200" b="1" dirty="0"/>
              <a:t> </a:t>
            </a:r>
            <a:r>
              <a:rPr lang="en-US" altLang="zh-CN" b="1" dirty="0">
                <a:solidFill>
                  <a:srgbClr val="000000"/>
                </a:solidFill>
              </a:rPr>
              <a:t>Note  A:unit and integration testing----by   </a:t>
            </a:r>
          </a:p>
          <a:p>
            <a:pPr lvl="1" eaLnBrk="1" hangingPunct="1">
              <a:buFontTx/>
              <a:buNone/>
            </a:pPr>
            <a:r>
              <a:rPr lang="en-US" altLang="zh-CN" b="1" dirty="0">
                <a:solidFill>
                  <a:srgbClr val="000000"/>
                </a:solidFill>
              </a:rPr>
              <a:t>                  yourself or a small part of the </a:t>
            </a:r>
          </a:p>
          <a:p>
            <a:pPr lvl="1" eaLnBrk="1" hangingPunct="1">
              <a:buFontTx/>
              <a:buNone/>
            </a:pPr>
            <a:r>
              <a:rPr lang="en-US" altLang="zh-CN" b="1" dirty="0">
                <a:solidFill>
                  <a:srgbClr val="000000"/>
                </a:solidFill>
              </a:rPr>
              <a:t>                  development team</a:t>
            </a:r>
          </a:p>
          <a:p>
            <a:pPr lvl="1" eaLnBrk="1" hangingPunct="1">
              <a:buFontTx/>
              <a:buNone/>
            </a:pPr>
            <a:r>
              <a:rPr lang="en-US" altLang="zh-CN" b="1" dirty="0">
                <a:solidFill>
                  <a:srgbClr val="000000"/>
                </a:solidFill>
              </a:rPr>
              <a:t>           B:system testing----by the entire  </a:t>
            </a:r>
          </a:p>
          <a:p>
            <a:pPr lvl="1" eaLnBrk="1" hangingPunct="1">
              <a:buFontTx/>
              <a:buNone/>
            </a:pPr>
            <a:r>
              <a:rPr lang="en-US" altLang="zh-CN" b="1" dirty="0">
                <a:solidFill>
                  <a:srgbClr val="000000"/>
                </a:solidFill>
              </a:rPr>
              <a:t>                 develop team</a:t>
            </a:r>
          </a:p>
          <a:p>
            <a:pPr eaLnBrk="1" hangingPunct="1"/>
            <a:r>
              <a:rPr lang="en-US" altLang="zh-CN" sz="3200" b="1" dirty="0">
                <a:solidFill>
                  <a:srgbClr val="000000"/>
                </a:solidFill>
              </a:rPr>
              <a:t>9.1 Principles of system testing</a:t>
            </a:r>
          </a:p>
          <a:p>
            <a:pPr eaLnBrk="1" hangingPunct="1">
              <a:buFontTx/>
              <a:buNone/>
            </a:pPr>
            <a:r>
              <a:rPr lang="en-US" altLang="zh-CN" sz="3200" dirty="0">
                <a:solidFill>
                  <a:srgbClr val="000000"/>
                </a:solidFill>
              </a:rPr>
              <a:t>    </a:t>
            </a:r>
            <a:r>
              <a:rPr lang="en-US" altLang="zh-CN" sz="2400" b="1" dirty="0">
                <a:solidFill>
                  <a:srgbClr val="000000"/>
                </a:solidFill>
              </a:rPr>
              <a:t>Focus A: </a:t>
            </a:r>
            <a:r>
              <a:rPr lang="en-US" altLang="zh-CN" dirty="0">
                <a:solidFill>
                  <a:srgbClr val="000000"/>
                </a:solidFill>
                <a:sym typeface="Wingdings 2" pitchFamily="18" charset="2"/>
              </a:rPr>
              <a:t></a:t>
            </a:r>
            <a:r>
              <a:rPr lang="en-US" altLang="zh-CN" sz="2400" b="1" dirty="0">
                <a:solidFill>
                  <a:srgbClr val="000000"/>
                </a:solidFill>
              </a:rPr>
              <a:t> </a:t>
            </a:r>
            <a:r>
              <a:rPr lang="en-US" altLang="zh-CN" sz="2400" b="1" u="sng" dirty="0">
                <a:solidFill>
                  <a:srgbClr val="000000"/>
                </a:solidFill>
              </a:rPr>
              <a:t>objective of unit and integration</a:t>
            </a:r>
          </a:p>
          <a:p>
            <a:pPr eaLnBrk="1" hangingPunct="1">
              <a:buFontTx/>
              <a:buNone/>
            </a:pPr>
            <a:r>
              <a:rPr lang="en-US" altLang="zh-CN" sz="2400" b="1" dirty="0">
                <a:solidFill>
                  <a:srgbClr val="000000"/>
                </a:solidFill>
              </a:rPr>
              <a:t>                       ------ensure the code</a:t>
            </a:r>
            <a:r>
              <a:rPr lang="en-US" altLang="zh-CN" sz="3200" dirty="0">
                <a:solidFill>
                  <a:srgbClr val="000000"/>
                </a:solidFill>
              </a:rPr>
              <a:t> </a:t>
            </a:r>
            <a:r>
              <a:rPr lang="en-US" altLang="zh-CN" sz="2400" b="1" dirty="0">
                <a:solidFill>
                  <a:srgbClr val="000000"/>
                </a:solidFill>
              </a:rPr>
              <a:t>implemented</a:t>
            </a:r>
          </a:p>
          <a:p>
            <a:pPr eaLnBrk="1" hangingPunct="1">
              <a:buFontTx/>
              <a:buNone/>
            </a:pPr>
            <a:r>
              <a:rPr lang="en-US" altLang="zh-CN" sz="2400" dirty="0">
                <a:solidFill>
                  <a:srgbClr val="000000"/>
                </a:solidFill>
              </a:rPr>
              <a:t>                 </a:t>
            </a:r>
            <a:r>
              <a:rPr lang="en-US" altLang="zh-CN" sz="2400" b="1" dirty="0">
                <a:solidFill>
                  <a:srgbClr val="000000"/>
                </a:solidFill>
              </a:rPr>
              <a:t>the </a:t>
            </a:r>
            <a:r>
              <a:rPr lang="en-US" altLang="zh-CN" sz="2400" b="1" u="sng" dirty="0">
                <a:solidFill>
                  <a:srgbClr val="000000"/>
                </a:solidFill>
              </a:rPr>
              <a:t>design</a:t>
            </a:r>
            <a:r>
              <a:rPr lang="en-US" altLang="zh-CN" sz="2400" b="1" dirty="0">
                <a:solidFill>
                  <a:srgbClr val="000000"/>
                </a:solidFill>
              </a:rPr>
              <a:t> properly</a:t>
            </a:r>
            <a:r>
              <a:rPr lang="en-US" altLang="zh-CN" sz="2400" dirty="0">
                <a:solidFill>
                  <a:srgbClr val="000000"/>
                </a:solidFill>
              </a:rPr>
              <a:t>  </a:t>
            </a:r>
            <a:r>
              <a:rPr lang="en-US" altLang="zh-CN" sz="2400" b="1" dirty="0">
                <a:solidFill>
                  <a:schemeClr val="bg2"/>
                </a:solidFill>
                <a:sym typeface="Wingdings 2" pitchFamily="18" charset="2"/>
              </a:rPr>
              <a:t></a:t>
            </a:r>
            <a:r>
              <a:rPr lang="en-US" altLang="zh-CN" sz="2000" b="1" dirty="0">
                <a:solidFill>
                  <a:schemeClr val="bg2"/>
                </a:solidFill>
                <a:cs typeface="Arial" charset="0"/>
                <a:sym typeface="Wingdings 2" pitchFamily="18" charset="2"/>
              </a:rPr>
              <a:t>⑧⑨ ⑦</a:t>
            </a:r>
            <a:r>
              <a:rPr lang="en-US" altLang="zh-CN" sz="2400" b="1" dirty="0">
                <a:solidFill>
                  <a:schemeClr val="bg2"/>
                </a:solidFill>
                <a:cs typeface="Arial" charset="0"/>
                <a:sym typeface="Wingdings 2" pitchFamily="18" charset="2"/>
              </a:rPr>
              <a:t> </a:t>
            </a:r>
            <a:r>
              <a:rPr lang="en-US" altLang="zh-CN" sz="2000" b="1" dirty="0">
                <a:solidFill>
                  <a:schemeClr val="bg2"/>
                </a:solidFill>
                <a:cs typeface="Arial" charset="0"/>
                <a:sym typeface="Wingdings 2" pitchFamily="18" charset="2"/>
              </a:rPr>
              <a:t>⑩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5F45BED8-43B1-4E92-B80D-0D06057144F5}" type="slidenum">
              <a:rPr lang="en-US" altLang="zh-CN" smtClean="0">
                <a:ea typeface="宋体" charset="-122"/>
              </a:rPr>
              <a:pPr/>
              <a:t>9</a:t>
            </a:fld>
            <a:endParaRPr lang="en-US" altLang="zh-CN">
              <a:ea typeface="宋体" charset="-122"/>
            </a:endParaRPr>
          </a:p>
        </p:txBody>
      </p:sp>
      <p:sp>
        <p:nvSpPr>
          <p:cNvPr id="10243" name="Rectangle 2"/>
          <p:cNvSpPr>
            <a:spLocks noGrp="1" noChangeArrowheads="1"/>
          </p:cNvSpPr>
          <p:nvPr>
            <p:ph type="title"/>
          </p:nvPr>
        </p:nvSpPr>
        <p:spPr/>
        <p:txBody>
          <a:bodyPr/>
          <a:lstStyle/>
          <a:p>
            <a:pPr eaLnBrk="1" hangingPunct="1"/>
            <a:r>
              <a:rPr lang="en-US" altLang="zh-CN" sz="3200"/>
              <a:t>    Chapter 5  Designing the System</a:t>
            </a:r>
          </a:p>
        </p:txBody>
      </p:sp>
      <p:sp>
        <p:nvSpPr>
          <p:cNvPr id="1024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itchFamily="18" charset="2"/>
              </a:rPr>
              <a:t> answering questions by conceptual design</a:t>
            </a:r>
          </a:p>
          <a:p>
            <a:pPr eaLnBrk="1" hangingPunct="1">
              <a:buFontTx/>
              <a:buNone/>
            </a:pPr>
            <a:r>
              <a:rPr lang="en-US" altLang="zh-CN" sz="2400" b="1">
                <a:solidFill>
                  <a:schemeClr val="bg2"/>
                </a:solidFill>
                <a:sym typeface="Wingdings 2" pitchFamily="18" charset="2"/>
              </a:rPr>
              <a:t>     1—6(see P225)</a:t>
            </a:r>
          </a:p>
          <a:p>
            <a:pPr eaLnBrk="1" hangingPunct="1">
              <a:buFontTx/>
              <a:buNone/>
            </a:pPr>
            <a:r>
              <a:rPr lang="en-US" altLang="zh-CN" sz="2400" b="1">
                <a:solidFill>
                  <a:schemeClr val="bg2"/>
                </a:solidFill>
                <a:sym typeface="Wingdings 2" pitchFamily="18" charset="2"/>
              </a:rPr>
              <a:t> </a:t>
            </a:r>
            <a:r>
              <a:rPr lang="en-US" altLang="zh-CN" sz="2400" b="1"/>
              <a:t>characteristics of good conceptual design</a:t>
            </a:r>
          </a:p>
          <a:p>
            <a:pPr eaLnBrk="1" hangingPunct="1">
              <a:buFontTx/>
              <a:buNone/>
            </a:pPr>
            <a:r>
              <a:rPr lang="en-US" altLang="zh-CN" sz="2400" b="1"/>
              <a:t>     1</a:t>
            </a:r>
            <a:r>
              <a:rPr lang="en-US" altLang="zh-CN" sz="2400" b="1">
                <a:latin typeface="Times New Roman" pitchFamily="18" charset="0"/>
              </a:rPr>
              <a:t>—</a:t>
            </a:r>
            <a:r>
              <a:rPr lang="en-US" altLang="zh-CN" sz="2400" b="1"/>
              <a:t>5(see P226)</a:t>
            </a:r>
            <a:endParaRPr lang="en-US" altLang="zh-CN" sz="2400"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a:t>
            </a:r>
            <a:r>
              <a:rPr lang="en-US" altLang="zh-CN" sz="2400" b="1">
                <a:solidFill>
                  <a:srgbClr val="FF0066"/>
                </a:solidFill>
                <a:sym typeface="Wingdings 2" pitchFamily="18" charset="2"/>
              </a:rPr>
              <a:t>contents by technical design</a:t>
            </a:r>
            <a:r>
              <a:rPr lang="en-US" altLang="zh-CN" sz="2400" b="1">
                <a:solidFill>
                  <a:schemeClr val="bg2"/>
                </a:solidFill>
                <a:sym typeface="Wingdings 2" pitchFamily="18" charset="2"/>
              </a:rPr>
              <a:t> (algorithm,etc.) (P226)</a:t>
            </a:r>
          </a:p>
          <a:p>
            <a:pPr eaLnBrk="1" hangingPunct="1">
              <a:buFontTx/>
              <a:buNone/>
            </a:pPr>
            <a:r>
              <a:rPr lang="en-US" altLang="zh-CN" sz="2400" b="1">
                <a:solidFill>
                  <a:schemeClr val="bg2"/>
                </a:solidFill>
                <a:sym typeface="Wingdings 2" pitchFamily="18" charset="2"/>
              </a:rPr>
              <a:t>   A: </a:t>
            </a:r>
            <a:r>
              <a:rPr lang="en-US" altLang="zh-CN" sz="2400" b="1"/>
              <a:t>major hardware components and their function</a:t>
            </a:r>
          </a:p>
          <a:p>
            <a:pPr eaLnBrk="1" hangingPunct="1">
              <a:buFontTx/>
              <a:buNone/>
            </a:pPr>
            <a:r>
              <a:rPr lang="en-US" altLang="zh-CN" sz="2400" b="1"/>
              <a:t>   B: hierarchy and function of software components</a:t>
            </a:r>
          </a:p>
          <a:p>
            <a:pPr eaLnBrk="1" hangingPunct="1">
              <a:buFontTx/>
              <a:buNone/>
            </a:pPr>
            <a:r>
              <a:rPr lang="en-US" altLang="zh-CN" sz="2400" b="1"/>
              <a:t>   C: data structures and data flow</a:t>
            </a:r>
            <a:endParaRPr lang="en-US" altLang="zh-CN" b="1">
              <a:solidFill>
                <a:schemeClr val="bg2"/>
              </a:solidFill>
              <a:sym typeface="Wingdings 2" pitchFamily="18" charset="2"/>
            </a:endParaRPr>
          </a:p>
          <a:p>
            <a:pPr eaLnBrk="1" hangingPunct="1">
              <a:buFontTx/>
              <a:buNone/>
            </a:pPr>
            <a:r>
              <a:rPr lang="en-US" altLang="zh-CN" sz="2400" b="1">
                <a:solidFill>
                  <a:schemeClr val="bg2"/>
                </a:solidFill>
                <a:sym typeface="Wingdings 2" pitchFamily="18" charset="2"/>
              </a:rPr>
              <a:t> note: (P225)</a:t>
            </a:r>
          </a:p>
          <a:p>
            <a:pPr eaLnBrk="1" hangingPunct="1">
              <a:buFontTx/>
              <a:buNone/>
            </a:pPr>
            <a:r>
              <a:rPr lang="en-US" altLang="zh-CN" sz="2400" b="1"/>
              <a:t>      conceptual design    </a:t>
            </a:r>
            <a:r>
              <a:rPr lang="en-US" altLang="zh-CN" sz="2000" b="1"/>
              <a:t>when customers</a:t>
            </a:r>
            <a:r>
              <a:rPr lang="en-US" altLang="zh-CN" sz="2400" b="1"/>
              <a:t>    </a:t>
            </a:r>
            <a:r>
              <a:rPr lang="en-US" altLang="zh-CN" sz="3600" b="1" baseline="-50000"/>
              <a:t>combined</a:t>
            </a:r>
          </a:p>
          <a:p>
            <a:pPr eaLnBrk="1" hangingPunct="1">
              <a:buFontTx/>
              <a:buNone/>
            </a:pPr>
            <a:r>
              <a:rPr lang="en-US" altLang="zh-CN" sz="2400" b="1"/>
              <a:t>      technical design       </a:t>
            </a:r>
            <a:r>
              <a:rPr lang="en-US" altLang="zh-CN" sz="2000" b="1"/>
              <a:t>are sophisticated</a:t>
            </a:r>
            <a:r>
              <a:rPr lang="en-US" altLang="zh-CN" sz="2400" b="1"/>
              <a:t>    </a:t>
            </a:r>
          </a:p>
        </p:txBody>
      </p:sp>
      <p:sp>
        <p:nvSpPr>
          <p:cNvPr id="10245" name="Line 4"/>
          <p:cNvSpPr>
            <a:spLocks noChangeShapeType="1"/>
          </p:cNvSpPr>
          <p:nvPr/>
        </p:nvSpPr>
        <p:spPr bwMode="auto">
          <a:xfrm>
            <a:off x="4114800" y="6172200"/>
            <a:ext cx="25146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246" name="AutoShape 5"/>
          <p:cNvSpPr>
            <a:spLocks/>
          </p:cNvSpPr>
          <p:nvPr/>
        </p:nvSpPr>
        <p:spPr bwMode="auto">
          <a:xfrm>
            <a:off x="1219200" y="5867400"/>
            <a:ext cx="76200" cy="609600"/>
          </a:xfrm>
          <a:prstGeom prst="leftBrace">
            <a:avLst>
              <a:gd name="adj1" fmla="val 66667"/>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21548</TotalTime>
  <Words>8039</Words>
  <Application>Microsoft Office PowerPoint</Application>
  <PresentationFormat>全屏显示(4:3)</PresentationFormat>
  <Paragraphs>878</Paragraphs>
  <Slides>80</Slides>
  <Notes>65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2" baseType="lpstr">
      <vt:lpstr>宋体</vt:lpstr>
      <vt:lpstr>Arial</vt:lpstr>
      <vt:lpstr>Calibri</vt:lpstr>
      <vt:lpstr>Comic Sans MS</vt:lpstr>
      <vt:lpstr>Helvetica</vt:lpstr>
      <vt:lpstr>Lucida Sans Unicode</vt:lpstr>
      <vt:lpstr>Times New Roman</vt:lpstr>
      <vt:lpstr>Verdana</vt:lpstr>
      <vt:lpstr>Wingdings</vt:lpstr>
      <vt:lpstr>Capsules</vt:lpstr>
      <vt:lpstr>Document</vt:lpstr>
      <vt:lpstr>Picture2</vt:lpstr>
      <vt:lpstr>Chapter 5  Designing the Architecture</vt:lpstr>
      <vt:lpstr>    Chapter 5  Designing the Architecture </vt:lpstr>
      <vt:lpstr>    Chapter 5  Designing the Architecture </vt:lpstr>
      <vt:lpstr>PowerPoint 演示文稿</vt:lpstr>
      <vt:lpstr>    Chapter 5  Designing the System</vt:lpstr>
      <vt:lpstr>Design is a Creative Process (continued)</vt:lpstr>
      <vt:lpstr>PowerPoint 演示文稿</vt:lpstr>
      <vt:lpstr>    Chapter 5  Designing the System</vt:lpstr>
      <vt:lpstr>    Chapter 5  Designing the System</vt:lpstr>
      <vt:lpstr>    Chapter 5  Designing the System</vt:lpstr>
      <vt:lpstr>PowerPoint 演示文稿</vt:lpstr>
      <vt:lpstr>    Chapter 5  Designing the System</vt:lpstr>
      <vt:lpstr>2. Explain    six ways ---- all have hierarchy (fig5.5)and units.   example ---- data-oriented decomposition ( including                       “deal with” different data in different layers )</vt:lpstr>
      <vt:lpstr>PowerPoint 演示文稿</vt:lpstr>
      <vt:lpstr>3. 体系结构视图 （大部分可以用UML来描述）    A: 分解视图 ----分层细化概念    B: 依赖视图 ----依赖关系    C: 泛化视图 ----泛化关系    D: 执行视图 ----传统的执行体的次序与输入输出关系    E: 实现视图 ----代码单元和源文件之间的传统映射对应关系    F: 部署视图 ----节点的计算能力与节点资源的展示    G: 工作分配视图 ----任务分配管理展示   </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PowerPoint 演示文稿</vt:lpstr>
      <vt:lpstr> Layering</vt:lpstr>
      <vt:lpstr> Example of Layering System</vt:lpstr>
      <vt:lpstr>    Chapter 5  Designing the System</vt:lpstr>
      <vt:lpstr>PowerPoint 演示文稿</vt:lpstr>
      <vt:lpstr>    Chapter 5  Designing the System</vt:lpstr>
      <vt:lpstr>    Chapter 5  Designing the System</vt:lpstr>
      <vt:lpstr>    Chapter 5  Designing the System</vt:lpstr>
      <vt:lpstr>PowerPoint 演示文稿</vt:lpstr>
      <vt:lpstr>PowerPoint 演示文稿</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 Outsourcing（外包式协作设计）</vt:lpstr>
      <vt:lpstr>          Outsourcing（外 包）</vt:lpstr>
      <vt:lpstr>    Chapter 5  Designing the System</vt:lpstr>
      <vt:lpstr>    Chapter 5  Designing the System</vt:lpstr>
      <vt:lpstr>PowerPoint 演示文稿</vt:lpstr>
      <vt:lpstr>PowerPoint 演示文稿</vt:lpstr>
      <vt:lpstr>    Chapter 5  Designing the System</vt:lpstr>
      <vt:lpstr>    Chapter 5  Designing the System</vt:lpstr>
      <vt:lpstr>    Chapter 5  Designing the System</vt:lpstr>
      <vt:lpstr>    Chapter 5  Designing the System</vt:lpstr>
      <vt:lpstr>PowerPoint 演示文稿</vt:lpstr>
      <vt:lpstr>PowerPoint 演示文稿</vt:lpstr>
      <vt:lpstr>PowerPoint 演示文稿</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PowerPoint 演示文稿</vt:lpstr>
      <vt:lpstr>PowerPoint 演示文稿</vt:lpstr>
      <vt:lpstr>PowerPoint 演示文稿</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                木  桶  定  律</vt:lpstr>
      <vt:lpstr>                 </vt:lpstr>
      <vt:lpstr>                 </vt:lpstr>
      <vt:lpstr>                 </vt:lpstr>
      <vt:lpstr>5.10 Software Product Lines软件产品线</vt:lpstr>
      <vt:lpstr>PowerPoint 演示文稿</vt:lpstr>
      <vt:lpstr>5.10 Software Product Lines Core Asset Base</vt:lpstr>
      <vt:lpstr>5.10 Software Product Lines Strategic Scoping（战略范围）</vt:lpstr>
      <vt:lpstr>5.10 Software Product Lines  Sidebar 5.8  Product-line Productivity</vt:lpstr>
      <vt:lpstr>5.10 Software Product Lines Advantages of Product-Line Architecture</vt:lpstr>
      <vt:lpstr>5.10 Software Product Lines  Sidebar 5.9  Generative Software Development</vt:lpstr>
      <vt:lpstr>5.10 Software Product Lines Product-Line Evolution</vt:lpstr>
      <vt:lpstr>Chapter 9  Testing the System </vt:lpstr>
    </vt:vector>
  </TitlesOfParts>
  <Company>SDU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 清华</cp:lastModifiedBy>
  <cp:revision>357</cp:revision>
  <dcterms:created xsi:type="dcterms:W3CDTF">2003-11-03T03:09:18Z</dcterms:created>
  <dcterms:modified xsi:type="dcterms:W3CDTF">2022-10-30T13:43:15Z</dcterms:modified>
</cp:coreProperties>
</file>